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1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tags/tag23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12.xml" ContentType="application/vnd.openxmlformats-officedocument.drawingml.chart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notesSlides/notesSlide25.xml" ContentType="application/vnd.openxmlformats-officedocument.presentationml.notesSlide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6.xml" ContentType="application/vnd.openxmlformats-officedocument.presentationml.notesSlide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notesSlides/notesSlide27.xml" ContentType="application/vnd.openxmlformats-officedocument.presentationml.notesSlide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8.xml" ContentType="application/vnd.openxmlformats-officedocument.presentationml.notesSlide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chart47.xml" ContentType="application/vnd.openxmlformats-officedocument.drawingml.chart+xml"/>
  <Override PartName="/ppt/notesSlides/notesSlide29.xml" ContentType="application/vnd.openxmlformats-officedocument.presentationml.notesSlide+xml"/>
  <Override PartName="/ppt/charts/chart48.xml" ContentType="application/vnd.openxmlformats-officedocument.drawingml.chart+xml"/>
  <Override PartName="/ppt/charts/chart49.xml" ContentType="application/vnd.openxmlformats-officedocument.drawingml.chart+xml"/>
  <Override PartName="/ppt/charts/chart50.xml" ContentType="application/vnd.openxmlformats-officedocument.drawingml.chart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30.xml" ContentType="application/vnd.openxmlformats-officedocument.presentationml.notesSlide+xml"/>
  <Override PartName="/ppt/charts/chart51.xml" ContentType="application/vnd.openxmlformats-officedocument.drawingml.chart+xml"/>
  <Override PartName="/ppt/charts/chart52.xml" ContentType="application/vnd.openxmlformats-officedocument.drawingml.chart+xml"/>
  <Override PartName="/ppt/charts/chart53.xml" ContentType="application/vnd.openxmlformats-officedocument.drawingml.chart+xml"/>
  <Override PartName="/ppt/charts/chart54.xml" ContentType="application/vnd.openxmlformats-officedocument.drawingml.chart+xml"/>
  <Override PartName="/ppt/notesSlides/notesSlide31.xml" ContentType="application/vnd.openxmlformats-officedocument.presentationml.notesSlide+xml"/>
  <Override PartName="/ppt/charts/chart55.xml" ContentType="application/vnd.openxmlformats-officedocument.drawingml.chart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32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33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34.xml" ContentType="application/vnd.openxmlformats-officedocument.presentationml.notesSlide+xml"/>
  <Override PartName="/ppt/charts/chart56.xml" ContentType="application/vnd.openxmlformats-officedocument.drawingml.chart+xml"/>
  <Override PartName="/ppt/charts/chart57.xml" ContentType="application/vnd.openxmlformats-officedocument.drawingml.chart+xml"/>
  <Override PartName="/ppt/charts/chart58.xml" ContentType="application/vnd.openxmlformats-officedocument.drawingml.chart+xml"/>
  <Override PartName="/ppt/notesSlides/notesSlide35.xml" ContentType="application/vnd.openxmlformats-officedocument.presentationml.notesSlide+xml"/>
  <Override PartName="/ppt/charts/chart59.xml" ContentType="application/vnd.openxmlformats-officedocument.drawingml.chart+xml"/>
  <Override PartName="/ppt/charts/chart60.xml" ContentType="application/vnd.openxmlformats-officedocument.drawingml.chart+xml"/>
  <Override PartName="/ppt/notesSlides/notesSlide36.xml" ContentType="application/vnd.openxmlformats-officedocument.presentationml.notesSlide+xml"/>
  <Override PartName="/ppt/charts/chart61.xml" ContentType="application/vnd.openxmlformats-officedocument.drawingml.chart+xml"/>
  <Override PartName="/ppt/charts/chart62.xml" ContentType="application/vnd.openxmlformats-officedocument.drawingml.chart+xml"/>
  <Override PartName="/ppt/charts/chart63.xml" ContentType="application/vnd.openxmlformats-officedocument.drawingml.chart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rts/chart64.xml" ContentType="application/vnd.openxmlformats-officedocument.drawingml.chart+xml"/>
  <Override PartName="/ppt/charts/chart65.xml" ContentType="application/vnd.openxmlformats-officedocument.drawingml.chart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39.xml" ContentType="application/vnd.openxmlformats-officedocument.presentationml.notesSlide+xml"/>
  <Override PartName="/ppt/tags/tag50.xml" ContentType="application/vnd.openxmlformats-officedocument.presentationml.tags+xml"/>
  <Override PartName="/ppt/notesSlides/notesSlide40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41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42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43.xml" ContentType="application/vnd.openxmlformats-officedocument.presentationml.notesSlide+xml"/>
  <Override PartName="/ppt/charts/chart66.xml" ContentType="application/vnd.openxmlformats-officedocument.drawingml.chart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charts/chart67.xml" ContentType="application/vnd.openxmlformats-officedocument.drawingml.chart+xml"/>
  <Override PartName="/ppt/charts/chart68.xml" ContentType="application/vnd.openxmlformats-officedocument.drawingml.chart+xml"/>
  <Override PartName="/ppt/notesSlides/notesSlide51.xml" ContentType="application/vnd.openxmlformats-officedocument.presentationml.notesSlide+xml"/>
  <Override PartName="/ppt/charts/chart69.xml" ContentType="application/vnd.openxmlformats-officedocument.drawingml.chart+xml"/>
  <Override PartName="/ppt/charts/chart70.xml" ContentType="application/vnd.openxmlformats-officedocument.drawingml.chart+xml"/>
  <Override PartName="/ppt/notesSlides/notesSlide52.xml" ContentType="application/vnd.openxmlformats-officedocument.presentationml.notesSlide+xml"/>
  <Override PartName="/ppt/charts/chart71.xml" ContentType="application/vnd.openxmlformats-officedocument.drawingml.chart+xml"/>
  <Override PartName="/ppt/charts/chart72.xml" ContentType="application/vnd.openxmlformats-officedocument.drawingml.chart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53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54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55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56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57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58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756" r:id="rId5"/>
  </p:sldMasterIdLst>
  <p:notesMasterIdLst>
    <p:notesMasterId r:id="rId65"/>
  </p:notesMasterIdLst>
  <p:sldIdLst>
    <p:sldId id="5292" r:id="rId6"/>
    <p:sldId id="5436" r:id="rId7"/>
    <p:sldId id="5337" r:id="rId8"/>
    <p:sldId id="5319" r:id="rId9"/>
    <p:sldId id="5399" r:id="rId10"/>
    <p:sldId id="5320" r:id="rId11"/>
    <p:sldId id="5423" r:id="rId12"/>
    <p:sldId id="5424" r:id="rId13"/>
    <p:sldId id="5438" r:id="rId14"/>
    <p:sldId id="5463" r:id="rId15"/>
    <p:sldId id="5440" r:id="rId16"/>
    <p:sldId id="5425" r:id="rId17"/>
    <p:sldId id="5441" r:id="rId18"/>
    <p:sldId id="5389" r:id="rId19"/>
    <p:sldId id="5338" r:id="rId20"/>
    <p:sldId id="5321" r:id="rId21"/>
    <p:sldId id="5418" r:id="rId22"/>
    <p:sldId id="5369" r:id="rId23"/>
    <p:sldId id="5388" r:id="rId24"/>
    <p:sldId id="5408" r:id="rId25"/>
    <p:sldId id="5432" r:id="rId26"/>
    <p:sldId id="5429" r:id="rId27"/>
    <p:sldId id="5435" r:id="rId28"/>
    <p:sldId id="5430" r:id="rId29"/>
    <p:sldId id="5431" r:id="rId30"/>
    <p:sldId id="5461" r:id="rId31"/>
    <p:sldId id="5462" r:id="rId32"/>
    <p:sldId id="5375" r:id="rId33"/>
    <p:sldId id="5376" r:id="rId34"/>
    <p:sldId id="5403" r:id="rId35"/>
    <p:sldId id="5400" r:id="rId36"/>
    <p:sldId id="5401" r:id="rId37"/>
    <p:sldId id="5419" r:id="rId38"/>
    <p:sldId id="5457" r:id="rId39"/>
    <p:sldId id="5426" r:id="rId40"/>
    <p:sldId id="5427" r:id="rId41"/>
    <p:sldId id="5412" r:id="rId42"/>
    <p:sldId id="5413" r:id="rId43"/>
    <p:sldId id="5354" r:id="rId44"/>
    <p:sldId id="5447" r:id="rId45"/>
    <p:sldId id="5434" r:id="rId46"/>
    <p:sldId id="5443" r:id="rId47"/>
    <p:sldId id="5458" r:id="rId48"/>
    <p:sldId id="5411" r:id="rId49"/>
    <p:sldId id="5311" r:id="rId50"/>
    <p:sldId id="5445" r:id="rId51"/>
    <p:sldId id="5446" r:id="rId52"/>
    <p:sldId id="5450" r:id="rId53"/>
    <p:sldId id="5451" r:id="rId54"/>
    <p:sldId id="5327" r:id="rId55"/>
    <p:sldId id="5328" r:id="rId56"/>
    <p:sldId id="5329" r:id="rId57"/>
    <p:sldId id="5455" r:id="rId58"/>
    <p:sldId id="5454" r:id="rId59"/>
    <p:sldId id="5358" r:id="rId60"/>
    <p:sldId id="5428" r:id="rId61"/>
    <p:sldId id="5460" r:id="rId62"/>
    <p:sldId id="5448" r:id="rId63"/>
    <p:sldId id="5459" r:id="rId64"/>
  </p:sldIdLst>
  <p:sldSz cx="9906000" cy="6858000" type="A4"/>
  <p:notesSz cx="6805613" cy="9939338"/>
  <p:custDataLst>
    <p:tags r:id="rId6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B8"/>
    <a:srgbClr val="00338D"/>
    <a:srgbClr val="FFFF99"/>
    <a:srgbClr val="FFFFCC"/>
    <a:srgbClr val="CC3300"/>
    <a:srgbClr val="0091EE"/>
    <a:srgbClr val="00CC99"/>
    <a:srgbClr val="409DAD"/>
    <a:srgbClr val="002997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9" autoAdjust="0"/>
    <p:restoredTop sz="96362" autoAdjust="0"/>
  </p:normalViewPr>
  <p:slideViewPr>
    <p:cSldViewPr snapToGrid="0" showGuides="1">
      <p:cViewPr varScale="1">
        <p:scale>
          <a:sx n="111" d="100"/>
          <a:sy n="111" d="100"/>
        </p:scale>
        <p:origin x="69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403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tags" Target="tags/tag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park6\Desktop\&#50629;&#47924;\DD&#54016;&#50629;&#47924;(19.10)\Project%20Jade\Jade\Report\&#51473;&#44036;&#48372;&#44256;%20&#51060;&#54980;%20update%20contents\&#51228;&#54408;&#48324;&#47588;&#52636;&#50896;&#44032;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nginyun\Desktop\Jade\Working%20file\Jade_&#47588;&#52636;_New_20191001_9&#50900;%20&#52628;&#44032;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nginyun\Desktop\Jade\Working%20file\Databook\Project%20Jade_Databook_20191016%20v1.2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nginyun\Desktop\Jade\Working%20file\Jade_&#47588;&#52636;_New_20191011_9&#50900;%20&#52628;&#44032;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nginyun\Desktop\Jade\Working%20file\Jade_&#47588;&#52636;_New_20191011_9&#50900;%20&#52628;&#44032;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nginyun\Desktop\Jade\Working%20file\Jade_&#47588;&#52636;_New_20191011_9&#50900;%20&#52628;&#44032;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nginyun\Desktop\Jade\Working%20file\Jade_&#47588;&#52636;_New_20191011_9&#50900;%20&#52628;&#44032;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nginyun\Desktop\Jade\Working%20file\Jade_&#47588;&#52636;_New_20191011_9&#50900;%20&#52628;&#44032;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nginyun\Desktop\Jade\Working%20file\Jade_&#47588;&#52636;_New_20191011_9&#50900;%20&#52628;&#44032;%20v1.1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ongwooshin\Desktop\Projects\Jade\WP\SYW\Jade_&#47588;&#52636;_1004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ongwooshin\Desktop\Projects\Jade\WP\SYW\Jade_&#47588;&#52636;_1004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park6\Desktop\&#50629;&#47924;\DD&#54016;&#50629;&#47924;(19.10)\Project%20Jade\Jade\WP\PCI\&#50672;&#46020;&#48324;%20&#51228;&#54408;%20&#47588;&#52636;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ongwooshin\Desktop\Projects\Jade\WP\SYW\Jade_&#47588;&#52636;_1004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ongwooshin\Desktop\Projects\Jade\WP\SYW\Jade_&#47588;&#52636;_1004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ongwooshin\Desktop\Projects\Jade\WP\SYW\Jade_&#47588;&#52636;_1004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ongwooshin\Desktop\Projects\Jade\WP\SYW\Jade_&#47588;&#52636;_1004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ongwooshin\Desktop\Projects\Jade\WP\SYW\Jade_&#47588;&#52636;_1004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ongwooshin\Desktop\Projects\Jade\WP\SYW\Jade_&#47588;&#52636;_1004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ongwooshin\Desktop\Projects\Jade\WP\SYW\Jade_&#47588;&#52636;_1004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ongwooshin\Desktop\Projects\Jade\WP\SYW\Jade_&#47588;&#52636;_1004.xlsx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ongwooshin\Desktop\Projects\Jade\WP\SYW\Jade_&#47588;&#52636;_1004.xlsx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ongwooshin\Desktop\Projects\Jade\WP\SYW\Jade_&#47588;&#52636;_1004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ongwooshin\Desktop\Jade_&#47588;&#52636;_New.xlsx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ongwooshin\Desktop\Projects\Jade\WP\SYW\Jade_&#47588;&#52636;_1004.xlsx" TargetMode="Externa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ongwooshin\Desktop\Projects\Jade\WP\SYW\Jade_&#47588;&#52636;_1004.xlsx" TargetMode="Externa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ongwooshin\Desktop\Projects\Jade\WP\SYW\Jade_&#47588;&#52636;_1004.xlsx" TargetMode="External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nginyun\Desktop\Jade\Working%20file\Project%20Jade_&#53440;&#44397;&#44032;&#47588;&#52636;%20v1.6.xlsx" TargetMode="Externa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nginyun\Desktop\Jade\Working%20file\Project%20Jade_&#53440;&#44397;&#44032;&#47588;&#52636;%20v1.6.xlsx" TargetMode="External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nginyun\Desktop\Jade\Working%20file\Project%20Jade_&#53440;&#44397;&#44032;&#47588;&#52636;%20v1.6.xlsx" TargetMode="External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nginyun\Desktop\Jade\Working%20file\Project%20Jade_&#53440;&#44397;&#44032;&#47588;&#52636;%20v1.6.xlsx" TargetMode="Externa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nginyun\Desktop\Jade\Working%20file\Project%20Jade_&#53440;&#44397;&#44032;&#47588;&#52636;%20v1.6.xlsx" TargetMode="External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nginyun\Desktop\Jade\Working%20file\Project%20Jade_&#53440;&#44397;&#44032;&#47588;&#52636;%20v1.6.xlsx" TargetMode="External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nginyun\Desktop\Jade\Working%20file\Project%20Jade_&#53440;&#44397;&#44032;&#47588;&#52636;%20v1.6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nginyun\Desktop\Jade\Working%20file\Jade_&#47588;&#52636;_1004.xlsx" TargetMode="External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nginyun\Desktop\Jade\Working%20file\Project%20Jade_&#53440;&#44397;&#44032;&#47588;&#52636;%20v1.6.xlsx" TargetMode="External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nginyun\Desktop\Jade\Working%20file\Project%20Jade_&#53440;&#44397;&#44032;&#47588;&#52636;%20v1.6.xlsx" TargetMode="External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nginyun\Desktop\Jade\Working%20file\Project%20Jade_&#53440;&#44397;&#44032;&#47588;&#52636;%20v1.6.xlsx" TargetMode="External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nginyun\Desktop\Jade\Working%20file\Project%20Jade_&#53440;&#44397;&#44032;&#47588;&#52636;%20v1.6.xlsx" TargetMode="External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nginyun\Desktop\Jade\Working%20file\Project%20Jade_&#53440;&#44397;&#44032;&#47588;&#52636;%20v1.6.xlsx" TargetMode="External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ongwooshin\Desktop\Projects\Jade\WP\SYW\Jade_&#51228;&#51312;&#50896;&#44032;.xlsx" TargetMode="External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ongwooshin\Desktop\Projects\Jade\WP\SYW\Jade_&#51228;&#51312;&#50896;&#44032;.xlsx" TargetMode="External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ongwooshin\Desktop\Projects\Jade\WP\SYW\Jade_&#51228;&#51312;&#50896;&#44032;.xlsx" TargetMode="External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ongwooshin\Desktop\&#50896;&#51088;&#51116;&#48516;&#49437;.xlsx" TargetMode="External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ongwooshin\Desktop\&#50896;&#51088;&#51116;&#48516;&#49437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ongwooshin\Desktop\Projects\Jade\WP\SYW\Jade_&#47588;&#52636;_New.xlsx" TargetMode="External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ongwooshin\Desktop\&#50896;&#51088;&#51116;&#48516;&#49437;.xlsx" TargetMode="External"/></Relationships>
</file>

<file path=ppt/charts/_rels/chart5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ongwooshin\Desktop\Projects\Jade\WP\SYW\Jade_&#47588;&#52636;.xlsx" TargetMode="External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ongwooshin\Desktop\Projects\Jade\WP\SYW\Jade_&#47588;&#52636;.xlsx" TargetMode="External"/></Relationships>
</file>

<file path=ppt/charts/_rels/chart5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ongwooshin\Desktop\Projects\Jade\WP\SYW\Jade_&#47588;&#52636;.xlsx" TargetMode="External"/></Relationships>
</file>

<file path=ppt/charts/_rels/chart5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lee59\Desktop\DD\FY2019\Jade\2.%20WP\SYW\Jade_&#47588;&#52636;.xlsx" TargetMode="External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nginyun\Desktop\Jade\Working%20file\Project%20Jade_&#51648;&#50669;&#48324;&#51228;&#54408;&#48324;CM%20v1.xlsx" TargetMode="External"/></Relationships>
</file>

<file path=ppt/charts/_rels/chart5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ongwooshin\Desktop\&#51064;&#50896;&#54788;&#54889;.xlsx" TargetMode="External"/></Relationships>
</file>

<file path=ppt/charts/_rels/chart5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ongwooshin\Desktop\&#51064;&#50896;&#54788;&#54889;.xlsx" TargetMode="External"/></Relationships>
</file>

<file path=ppt/charts/_rels/chart5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ongwooshin\Desktop\&#51064;&#50896;&#54788;&#54889;.xlsx" TargetMode="External"/></Relationships>
</file>

<file path=ppt/charts/_rels/chart5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&#50629;&#47924;&#51088;&#47308;\DD\(2019.09)Jade\Project%20Jade_FX%20analysis_NBJ_v1.3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ongwooshin\Desktop\Projects\Jade\WP\SYW\Jade_&#47588;&#52636;_New.xlsx" TargetMode="External"/></Relationships>
</file>

<file path=ppt/charts/_rels/chart6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&#50629;&#47924;&#51088;&#47308;\DD\(2019.09)Jade\Project%20Jade_FX%20analysis_NBJ_v1.3.xlsx" TargetMode="External"/></Relationships>
</file>

<file path=ppt/charts/_rels/chart6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park6\Desktop\&#50629;&#47924;\DD&#54016;&#50629;&#47924;(19.10)\Project%20Jade\Jade\WP\PCI\FX\Project%20Jade_FX%20analysis_pci_0930_v1.0.xlsx" TargetMode="External"/></Relationships>
</file>

<file path=ppt/charts/_rels/chart6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park6\AppData\Local\Microsoft\Windows\INetCache\Content.Outlook\CPIE20U3\Project%20Jade_FX%20analysis_pci_1008_v2.0.xlsx" TargetMode="External"/></Relationships>
</file>

<file path=ppt/charts/_rels/chart6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park6\AppData\Local\Microsoft\Windows\INetCache\Content.Outlook\CPIE20U3\Project%20Jade_FX%20analysis_pci_1008_v2.0.xlsx" TargetMode="External"/></Relationships>
</file>

<file path=ppt/charts/_rels/chart6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ongwooshin\Desktop\Projects\Jade\WP\SYW\Jade_&#51228;&#51312;&#50896;&#44032;.xlsx" TargetMode="External"/></Relationships>
</file>

<file path=ppt/charts/_rels/chart6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ongwooshin\Desktop\Projects\Jade\WP\SYW\Jade_&#51228;&#51312;&#50896;&#44032;.xlsx" TargetMode="External"/></Relationships>
</file>

<file path=ppt/charts/_rels/chart6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nginyun\Desktop\Jade\Working%20file\Project_Jade_Cash-in&amp;out%20v1.xlsx" TargetMode="External"/></Relationships>
</file>

<file path=ppt/charts/_rels/chart6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ongwooshin\Desktop\Projects\Jade\WP\SYW\Jade_&#47588;&#52636;_New.xlsx" TargetMode="External"/></Relationships>
</file>

<file path=ppt/charts/_rels/chart6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ongwooshin\Desktop\Projects\Jade\WP\SYW\Jade_&#47588;&#52636;_New.xlsx" TargetMode="External"/></Relationships>
</file>

<file path=ppt/charts/_rels/chart6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ongwooshin\Desktop\Projects\Jade\WP\SYW\Jade_&#47588;&#52636;_New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lee59\Desktop\DD\FY2019\Jade\2.%20WP\LDY\Project%20Jade_2019&#45380;%20&#50696;&#49328;%20&#45824;&#48708;%20&#49892;&#51201;_v1.3.xlsx" TargetMode="External"/></Relationships>
</file>

<file path=ppt/charts/_rels/chart7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ongwooshin\Desktop\Projects\Jade\WP\SYW\Jade_&#47588;&#52636;_New.xlsx" TargetMode="External"/></Relationships>
</file>

<file path=ppt/charts/_rels/chart7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ongwooshin\Desktop\Projects\Jade\WP\SYW\Jade_&#47588;&#52636;_New.xlsx" TargetMode="External"/></Relationships>
</file>

<file path=ppt/charts/_rels/chart7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ongwooshin\Desktop\Projects\Jade\WP\SYW\Jade_&#47588;&#52636;_New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lee59\Desktop\DD\FY2019\Jade\2.%20WP\LDY\Project%20Jade_2019&#45380;%20&#50696;&#49328;%20&#45824;&#48708;%20&#49892;&#51201;_v1.3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nginyun\Desktop\Jade\Working%20file\Jade_&#47588;&#52636;_New_20191001_9&#50900;%20&#52628;&#44032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ko-KR" altLang="en-US" dirty="0"/>
              <a:t>제품별 매출원가</a:t>
            </a:r>
            <a:endParaRPr lang="en-US" dirty="0"/>
          </a:p>
        </c:rich>
      </c:tx>
      <c:layout>
        <c:manualLayout>
          <c:xMode val="edge"/>
          <c:yMode val="edge"/>
          <c:x val="1.7299501716630051E-3"/>
          <c:y val="1.9412014871112433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6883638888888888"/>
          <c:y val="0.17275347222222223"/>
          <c:w val="0.81953055555555554"/>
          <c:h val="0.6926472222222221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Sheet1!$K$8</c:f>
              <c:strCache>
                <c:ptCount val="1"/>
                <c:pt idx="0">
                  <c:v>IOS</c:v>
                </c:pt>
              </c:strCache>
            </c:strRef>
          </c:tx>
          <c:spPr>
            <a:solidFill>
              <a:srgbClr val="00338D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45F-4448-B343-BAB0058C0A4B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45F-4448-B343-BAB0058C0A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Sheet1!$L$4:$O$4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 1H</c:v>
                </c:pt>
              </c:strCache>
            </c:strRef>
          </c:cat>
          <c:val>
            <c:numRef>
              <c:f>Sheet1!$L$8:$O$8</c:f>
              <c:numCache>
                <c:formatCode>_(* #,##0.0,_);_(* \(#,##0.0,\);_(* \-_);@</c:formatCode>
                <c:ptCount val="4"/>
                <c:pt idx="0">
                  <c:v>0</c:v>
                </c:pt>
                <c:pt idx="1">
                  <c:v>0</c:v>
                </c:pt>
                <c:pt idx="2">
                  <c:v>5287</c:v>
                </c:pt>
                <c:pt idx="3">
                  <c:v>5263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5F-4448-B343-BAB0058C0A4B}"/>
            </c:ext>
          </c:extLst>
        </c:ser>
        <c:ser>
          <c:idx val="1"/>
          <c:order val="1"/>
          <c:tx>
            <c:strRef>
              <c:f>Sheet1!$K$9</c:f>
              <c:strCache>
                <c:ptCount val="1"/>
                <c:pt idx="0">
                  <c:v>Lab</c:v>
                </c:pt>
              </c:strCache>
            </c:strRef>
          </c:tx>
          <c:spPr>
            <a:solidFill>
              <a:srgbClr val="0091DA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Sheet1!$L$4:$O$4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 1H</c:v>
                </c:pt>
              </c:strCache>
            </c:strRef>
          </c:cat>
          <c:val>
            <c:numRef>
              <c:f>Sheet1!$L$9:$O$9</c:f>
              <c:numCache>
                <c:formatCode>_(* #,##0.0,_);_(* \(#,##0.0,\);_(* \-_);@</c:formatCode>
                <c:ptCount val="4"/>
                <c:pt idx="0">
                  <c:v>5312</c:v>
                </c:pt>
                <c:pt idx="1">
                  <c:v>5079</c:v>
                </c:pt>
                <c:pt idx="2">
                  <c:v>4146</c:v>
                </c:pt>
                <c:pt idx="3">
                  <c:v>2448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45F-4448-B343-BAB0058C0A4B}"/>
            </c:ext>
          </c:extLst>
        </c:ser>
        <c:ser>
          <c:idx val="2"/>
          <c:order val="2"/>
          <c:tx>
            <c:strRef>
              <c:f>Sheet1!$K$10</c:f>
              <c:strCache>
                <c:ptCount val="1"/>
                <c:pt idx="0">
                  <c:v>Ind.</c:v>
                </c:pt>
              </c:strCache>
            </c:strRef>
          </c:tx>
          <c:spPr>
            <a:solidFill>
              <a:srgbClr val="6D2077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Sheet1!$L$4:$O$4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 1H</c:v>
                </c:pt>
              </c:strCache>
            </c:strRef>
          </c:cat>
          <c:val>
            <c:numRef>
              <c:f>Sheet1!$L$10:$O$10</c:f>
              <c:numCache>
                <c:formatCode>_(* #,##0.0,_);_(* \(#,##0.0,\);_(* \-_);@</c:formatCode>
                <c:ptCount val="4"/>
                <c:pt idx="0">
                  <c:v>1590</c:v>
                </c:pt>
                <c:pt idx="1">
                  <c:v>1251</c:v>
                </c:pt>
                <c:pt idx="2">
                  <c:v>1305</c:v>
                </c:pt>
                <c:pt idx="3">
                  <c:v>588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45F-4448-B343-BAB0058C0A4B}"/>
            </c:ext>
          </c:extLst>
        </c:ser>
        <c:ser>
          <c:idx val="3"/>
          <c:order val="3"/>
          <c:tx>
            <c:strRef>
              <c:f>Sheet1!$K$11</c:f>
              <c:strCache>
                <c:ptCount val="1"/>
                <c:pt idx="0">
                  <c:v>기타</c:v>
                </c:pt>
              </c:strCache>
            </c:strRef>
          </c:tx>
          <c:spPr>
            <a:solidFill>
              <a:srgbClr val="005EB8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Sheet1!$L$4:$O$4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 1H</c:v>
                </c:pt>
              </c:strCache>
            </c:strRef>
          </c:cat>
          <c:val>
            <c:numRef>
              <c:f>Sheet1!$L$11:$O$11</c:f>
              <c:numCache>
                <c:formatCode>_(* #,##0.0,_);_(* \(#,##0.0,\);_(* \-_);@</c:formatCode>
                <c:ptCount val="4"/>
                <c:pt idx="0">
                  <c:v>2457</c:v>
                </c:pt>
                <c:pt idx="1">
                  <c:v>2905</c:v>
                </c:pt>
                <c:pt idx="2">
                  <c:v>1466</c:v>
                </c:pt>
                <c:pt idx="3">
                  <c:v>629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45F-4448-B343-BAB0058C0A4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0"/>
        <c:overlap val="100"/>
        <c:axId val="192929176"/>
        <c:axId val="192931528"/>
      </c:barChart>
      <c:lineChart>
        <c:grouping val="standard"/>
        <c:varyColors val="0"/>
        <c:ser>
          <c:idx val="4"/>
          <c:order val="4"/>
          <c:tx>
            <c:strRef>
              <c:f>Sheet1!$K$12</c:f>
              <c:strCache>
                <c:ptCount val="1"/>
                <c:pt idx="0">
                  <c:v>Total</c:v>
                </c:pt>
              </c:strCache>
            </c:strRef>
          </c:tx>
          <c:spPr>
            <a:ln w="3175">
              <a:noFill/>
              <a:prstDash val="solid"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val>
            <c:numRef>
              <c:f>Sheet1!$L$12:$O$12</c:f>
              <c:numCache>
                <c:formatCode>_(* #,##0.0,_);_(* \(#,##0.0,\);_(* \-_);@</c:formatCode>
                <c:ptCount val="4"/>
                <c:pt idx="0">
                  <c:v>9359</c:v>
                </c:pt>
                <c:pt idx="1">
                  <c:v>9235</c:v>
                </c:pt>
                <c:pt idx="2">
                  <c:v>12204</c:v>
                </c:pt>
                <c:pt idx="3">
                  <c:v>8928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45F-4448-B343-BAB0058C0A4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2929176"/>
        <c:axId val="192931528"/>
      </c:lineChart>
      <c:catAx>
        <c:axId val="1929291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92931528"/>
        <c:crosses val="autoZero"/>
        <c:auto val="1"/>
        <c:lblAlgn val="ctr"/>
        <c:lblOffset val="100"/>
        <c:noMultiLvlLbl val="0"/>
      </c:catAx>
      <c:valAx>
        <c:axId val="19293152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ko-KR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십억원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5734966321642499E-2"/>
              <c:y val="0.32414035069933123"/>
            </c:manualLayout>
          </c:layout>
          <c:overlay val="0"/>
        </c:title>
        <c:numFmt formatCode="_(* #,##0.0,_);_(* \(#,##0.0,\);_(* \-_)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9292917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legendEntry>
        <c:idx val="4"/>
        <c:delete val="1"/>
      </c:legendEntry>
      <c:layout>
        <c:manualLayout>
          <c:xMode val="edge"/>
          <c:yMode val="edge"/>
          <c:x val="0.62314666666666663"/>
          <c:y val="8.2513888888888897E-3"/>
          <c:w val="0.37491799803084275"/>
          <c:h val="0.12932586119380463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>
              <a:solidFill>
                <a:srgbClr val="000000"/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[Industrial</a:t>
            </a:r>
            <a:r>
              <a:rPr lang="en-US" baseline="0" dirty="0"/>
              <a:t> scanner] </a:t>
            </a:r>
            <a:r>
              <a:rPr lang="ko-KR" altLang="en-US" baseline="0"/>
              <a:t>분기별 매출액 및 </a:t>
            </a:r>
            <a:r>
              <a:rPr lang="en-US" altLang="ko-KR" baseline="0" dirty="0"/>
              <a:t>ASP</a:t>
            </a:r>
            <a:endParaRPr lang="en-US" dirty="0"/>
          </a:p>
        </c:rich>
      </c:tx>
      <c:layout>
        <c:manualLayout>
          <c:xMode val="edge"/>
          <c:yMode val="edge"/>
          <c:x val="2.8725223686774335E-4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5730933633295837E-2"/>
          <c:y val="0.12939763779527558"/>
          <c:w val="0.8312703302043627"/>
          <c:h val="0.654518929206031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Sheet1!$D$33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rgbClr val="00338D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Sheet1!$E$27:$S$27</c:f>
              <c:strCache>
                <c:ptCount val="15"/>
                <c:pt idx="0">
                  <c:v>161Q</c:v>
                </c:pt>
                <c:pt idx="1">
                  <c:v>162Q</c:v>
                </c:pt>
                <c:pt idx="2">
                  <c:v>163Q</c:v>
                </c:pt>
                <c:pt idx="3">
                  <c:v>164Q</c:v>
                </c:pt>
                <c:pt idx="4">
                  <c:v>171Q</c:v>
                </c:pt>
                <c:pt idx="5">
                  <c:v>172Q</c:v>
                </c:pt>
                <c:pt idx="6">
                  <c:v>173Q</c:v>
                </c:pt>
                <c:pt idx="7">
                  <c:v>174Q</c:v>
                </c:pt>
                <c:pt idx="8">
                  <c:v>181Q</c:v>
                </c:pt>
                <c:pt idx="9">
                  <c:v>182Q</c:v>
                </c:pt>
                <c:pt idx="10">
                  <c:v>183Q</c:v>
                </c:pt>
                <c:pt idx="11">
                  <c:v>184Q</c:v>
                </c:pt>
                <c:pt idx="12">
                  <c:v>191Q</c:v>
                </c:pt>
                <c:pt idx="13">
                  <c:v>192Q</c:v>
                </c:pt>
                <c:pt idx="14">
                  <c:v>193Q</c:v>
                </c:pt>
              </c:strCache>
            </c:strRef>
          </c:cat>
          <c:val>
            <c:numRef>
              <c:f>Sheet1!$E$33:$S$33</c:f>
              <c:numCache>
                <c:formatCode>#,##0.0,,,;\(#,##0.0,,,\);\-</c:formatCode>
                <c:ptCount val="15"/>
                <c:pt idx="0">
                  <c:v>837882435</c:v>
                </c:pt>
                <c:pt idx="1">
                  <c:v>736538963</c:v>
                </c:pt>
                <c:pt idx="2">
                  <c:v>677638971</c:v>
                </c:pt>
                <c:pt idx="3">
                  <c:v>768130534</c:v>
                </c:pt>
                <c:pt idx="4">
                  <c:v>566693897</c:v>
                </c:pt>
                <c:pt idx="5">
                  <c:v>590579499</c:v>
                </c:pt>
                <c:pt idx="6">
                  <c:v>681080443</c:v>
                </c:pt>
                <c:pt idx="7">
                  <c:v>483815355</c:v>
                </c:pt>
                <c:pt idx="8">
                  <c:v>822999267</c:v>
                </c:pt>
                <c:pt idx="9">
                  <c:v>778763489</c:v>
                </c:pt>
                <c:pt idx="10">
                  <c:v>486775225</c:v>
                </c:pt>
                <c:pt idx="11">
                  <c:v>846192816</c:v>
                </c:pt>
                <c:pt idx="12">
                  <c:v>517120600</c:v>
                </c:pt>
                <c:pt idx="13">
                  <c:v>957431945</c:v>
                </c:pt>
                <c:pt idx="14">
                  <c:v>703656589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CB-438B-84B1-07F4480EEC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195805928"/>
        <c:axId val="195810632"/>
      </c:barChart>
      <c:lineChart>
        <c:grouping val="standard"/>
        <c:varyColors val="0"/>
        <c:ser>
          <c:idx val="1"/>
          <c:order val="1"/>
          <c:tx>
            <c:strRef>
              <c:f>Sheet1!$D$35</c:f>
              <c:strCache>
                <c:ptCount val="1"/>
                <c:pt idx="0">
                  <c:v>ASP</c:v>
                </c:pt>
              </c:strCache>
            </c:strRef>
          </c:tx>
          <c:spPr>
            <a:ln w="12700">
              <a:solidFill>
                <a:srgbClr val="0091DA"/>
              </a:solidFill>
              <a:prstDash val="solid"/>
            </a:ln>
          </c:spPr>
          <c:marker>
            <c:symbol val="square"/>
            <c:size val="3"/>
            <c:spPr>
              <a:solidFill>
                <a:srgbClr val="0091DA"/>
              </a:solidFill>
              <a:ln>
                <a:noFill/>
                <a:prstDash val="solid"/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Sheet1!$E$27:$S$27</c:f>
              <c:strCache>
                <c:ptCount val="15"/>
                <c:pt idx="0">
                  <c:v>161Q</c:v>
                </c:pt>
                <c:pt idx="1">
                  <c:v>162Q</c:v>
                </c:pt>
                <c:pt idx="2">
                  <c:v>163Q</c:v>
                </c:pt>
                <c:pt idx="3">
                  <c:v>164Q</c:v>
                </c:pt>
                <c:pt idx="4">
                  <c:v>171Q</c:v>
                </c:pt>
                <c:pt idx="5">
                  <c:v>172Q</c:v>
                </c:pt>
                <c:pt idx="6">
                  <c:v>173Q</c:v>
                </c:pt>
                <c:pt idx="7">
                  <c:v>174Q</c:v>
                </c:pt>
                <c:pt idx="8">
                  <c:v>181Q</c:v>
                </c:pt>
                <c:pt idx="9">
                  <c:v>182Q</c:v>
                </c:pt>
                <c:pt idx="10">
                  <c:v>183Q</c:v>
                </c:pt>
                <c:pt idx="11">
                  <c:v>184Q</c:v>
                </c:pt>
                <c:pt idx="12">
                  <c:v>191Q</c:v>
                </c:pt>
                <c:pt idx="13">
                  <c:v>192Q</c:v>
                </c:pt>
                <c:pt idx="14">
                  <c:v>193Q</c:v>
                </c:pt>
              </c:strCache>
            </c:strRef>
          </c:cat>
          <c:val>
            <c:numRef>
              <c:f>Sheet1!$E$35:$S$35</c:f>
              <c:numCache>
                <c:formatCode>General</c:formatCode>
                <c:ptCount val="15"/>
                <c:pt idx="4" formatCode="_(* #,##0,,_);_(* \(#,##0,,\);_(* \-_);@">
                  <c:v>20239067.75</c:v>
                </c:pt>
                <c:pt idx="5" formatCode="_(* #,##0,,_);_(* \(#,##0,,\);_(* \-_);@">
                  <c:v>17369985.264705881</c:v>
                </c:pt>
                <c:pt idx="6" formatCode="_(* #,##0,,_);_(* \(#,##0,,\);_(* \-_);@">
                  <c:v>19459441.22857143</c:v>
                </c:pt>
                <c:pt idx="7" formatCode="_(* #,##0,,_);_(* \(#,##0,,\);_(* \-_);@">
                  <c:v>19352614.199999999</c:v>
                </c:pt>
                <c:pt idx="8" formatCode="_(* #,##0,,_);_(* \(#,##0,,\);_(* \-_);@">
                  <c:v>17891288.413043477</c:v>
                </c:pt>
                <c:pt idx="9" formatCode="_(* #,##0,,_);_(* \(#,##0,,\);_(* \-_);@">
                  <c:v>20493776.02631579</c:v>
                </c:pt>
                <c:pt idx="10" formatCode="_(* #,##0,,_);_(* \(#,##0,,\);_(* \-_);@">
                  <c:v>18028712.037037037</c:v>
                </c:pt>
                <c:pt idx="11" formatCode="_(* #,##0,,_);_(* \(#,##0,,\);_(* \-_);@">
                  <c:v>21697251.692307692</c:v>
                </c:pt>
                <c:pt idx="12" formatCode="_(* #,##0,,_);_(* \(#,##0,,\);_(* \-_);@">
                  <c:v>17831744.827586208</c:v>
                </c:pt>
                <c:pt idx="13" formatCode="_(* #,##0,,_);_(* \(#,##0,,\);_(* \-_);@">
                  <c:v>18412152.78846154</c:v>
                </c:pt>
                <c:pt idx="14" formatCode="_(* #,##0,,_);_(* \(#,##0,,\);_(* \-_);@">
                  <c:v>20104473.971428573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CB-438B-84B1-07F4480EEC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811024"/>
        <c:axId val="195811808"/>
      </c:lineChart>
      <c:catAx>
        <c:axId val="195805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95810632"/>
        <c:crosses val="autoZero"/>
        <c:auto val="1"/>
        <c:lblAlgn val="ctr"/>
        <c:lblOffset val="100"/>
        <c:noMultiLvlLbl val="0"/>
      </c:catAx>
      <c:valAx>
        <c:axId val="19581063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ko-KR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십억원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"/>
              <c:y val="0.3204108804581246"/>
            </c:manualLayout>
          </c:layout>
          <c:overlay val="0"/>
        </c:title>
        <c:numFmt formatCode="#,##0.0,,,;\(#,##0.0,,,\);\-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95805928"/>
        <c:crosses val="autoZero"/>
        <c:crossBetween val="between"/>
      </c:valAx>
      <c:valAx>
        <c:axId val="195811808"/>
        <c:scaling>
          <c:orientation val="minMax"/>
        </c:scaling>
        <c:delete val="0"/>
        <c:axPos val="r"/>
        <c:title>
          <c:tx>
            <c:rich>
              <a:bodyPr rot="5400000" vert="horz"/>
              <a:lstStyle/>
              <a:p>
                <a:pPr>
                  <a:defRPr altLang="ko-KR" b="0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백만원</a:t>
                </a:r>
                <a:endParaRPr lang="en-US" dirty="0"/>
              </a:p>
            </c:rich>
          </c:tx>
          <c:overlay val="0"/>
        </c:title>
        <c:numFmt formatCode="#,##0,,;\(#,##0,,\);\-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crossAx val="195811024"/>
        <c:crosses val="max"/>
        <c:crossBetween val="between"/>
      </c:valAx>
      <c:catAx>
        <c:axId val="1958110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5811808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9.6171428571428574E-2"/>
          <c:y val="0.93181818181818177"/>
          <c:w val="0.78353183352081002"/>
          <c:h val="6.7479957050823186E-2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>
              <a:solidFill>
                <a:srgbClr val="000000"/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[IOS]</a:t>
            </a:r>
            <a:r>
              <a:rPr lang="en-US" baseline="0" dirty="0"/>
              <a:t> </a:t>
            </a:r>
            <a:r>
              <a:rPr lang="ko-KR" altLang="en-US" baseline="0"/>
              <a:t>월별 매출 및 </a:t>
            </a:r>
            <a:r>
              <a:rPr lang="en-US" altLang="ko-KR" baseline="0" dirty="0"/>
              <a:t>ASP</a:t>
            </a:r>
            <a:endParaRPr lang="en-US" dirty="0"/>
          </a:p>
        </c:rich>
      </c:tx>
      <c:layout>
        <c:manualLayout>
          <c:xMode val="edge"/>
          <c:yMode val="edge"/>
          <c:x val="3.5299376705438354E-2"/>
          <c:y val="1.5193558962277254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139082865406131"/>
          <c:y val="0.17831761783842953"/>
          <c:w val="0.81888509214749083"/>
          <c:h val="0.5588904795991410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'18'!$B$6</c:f>
              <c:strCache>
                <c:ptCount val="1"/>
                <c:pt idx="0">
                  <c:v>Non-demo</c:v>
                </c:pt>
              </c:strCache>
            </c:strRef>
          </c:tx>
          <c:spPr>
            <a:solidFill>
              <a:srgbClr val="00338D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cat>
            <c:strRef>
              <c:f>'18'!$C$5:$T$5</c:f>
              <c:strCache>
                <c:ptCount val="18"/>
                <c:pt idx="0">
                  <c:v>1804</c:v>
                </c:pt>
                <c:pt idx="1">
                  <c:v>1805</c:v>
                </c:pt>
                <c:pt idx="2">
                  <c:v>1806</c:v>
                </c:pt>
                <c:pt idx="3">
                  <c:v>1807</c:v>
                </c:pt>
                <c:pt idx="4">
                  <c:v>1808</c:v>
                </c:pt>
                <c:pt idx="5">
                  <c:v>1809</c:v>
                </c:pt>
                <c:pt idx="6">
                  <c:v>1810</c:v>
                </c:pt>
                <c:pt idx="7">
                  <c:v>1811</c:v>
                </c:pt>
                <c:pt idx="8">
                  <c:v>1812</c:v>
                </c:pt>
                <c:pt idx="9">
                  <c:v>1901</c:v>
                </c:pt>
                <c:pt idx="10">
                  <c:v>1902</c:v>
                </c:pt>
                <c:pt idx="11">
                  <c:v>1903</c:v>
                </c:pt>
                <c:pt idx="12">
                  <c:v>1904</c:v>
                </c:pt>
                <c:pt idx="13">
                  <c:v>1905</c:v>
                </c:pt>
                <c:pt idx="14">
                  <c:v>1906</c:v>
                </c:pt>
                <c:pt idx="15">
                  <c:v>1907</c:v>
                </c:pt>
                <c:pt idx="16">
                  <c:v>1908</c:v>
                </c:pt>
                <c:pt idx="17">
                  <c:v>1909</c:v>
                </c:pt>
              </c:strCache>
            </c:strRef>
          </c:cat>
          <c:val>
            <c:numRef>
              <c:f>'18'!$C$6:$T$6</c:f>
              <c:numCache>
                <c:formatCode>#,##0.0,,,;\(#,##0.0,,,\);\-</c:formatCode>
                <c:ptCount val="18"/>
                <c:pt idx="0">
                  <c:v>179382420</c:v>
                </c:pt>
                <c:pt idx="1">
                  <c:v>551020857</c:v>
                </c:pt>
                <c:pt idx="2">
                  <c:v>442673673</c:v>
                </c:pt>
                <c:pt idx="3">
                  <c:v>1343514678</c:v>
                </c:pt>
                <c:pt idx="4">
                  <c:v>922792965</c:v>
                </c:pt>
                <c:pt idx="5">
                  <c:v>1462037339</c:v>
                </c:pt>
                <c:pt idx="6">
                  <c:v>2066331332</c:v>
                </c:pt>
                <c:pt idx="7">
                  <c:v>3611427241</c:v>
                </c:pt>
                <c:pt idx="8">
                  <c:v>4303766433</c:v>
                </c:pt>
                <c:pt idx="9">
                  <c:v>2758035760</c:v>
                </c:pt>
                <c:pt idx="10">
                  <c:v>3268088933</c:v>
                </c:pt>
                <c:pt idx="11">
                  <c:v>2091971010</c:v>
                </c:pt>
                <c:pt idx="12">
                  <c:v>3589858034</c:v>
                </c:pt>
                <c:pt idx="13">
                  <c:v>2988856789</c:v>
                </c:pt>
                <c:pt idx="14">
                  <c:v>4328443836</c:v>
                </c:pt>
                <c:pt idx="15">
                  <c:v>2910533820</c:v>
                </c:pt>
                <c:pt idx="16">
                  <c:v>4861079493</c:v>
                </c:pt>
                <c:pt idx="17">
                  <c:v>6026210568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D5-4022-AF44-74CE5665D638}"/>
            </c:ext>
          </c:extLst>
        </c:ser>
        <c:ser>
          <c:idx val="1"/>
          <c:order val="1"/>
          <c:tx>
            <c:strRef>
              <c:f>'18'!$B$7</c:f>
              <c:strCache>
                <c:ptCount val="1"/>
                <c:pt idx="0">
                  <c:v>Demo</c:v>
                </c:pt>
              </c:strCache>
            </c:strRef>
          </c:tx>
          <c:spPr>
            <a:solidFill>
              <a:srgbClr val="0091DA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cat>
            <c:strRef>
              <c:f>'18'!$C$5:$T$5</c:f>
              <c:strCache>
                <c:ptCount val="18"/>
                <c:pt idx="0">
                  <c:v>1804</c:v>
                </c:pt>
                <c:pt idx="1">
                  <c:v>1805</c:v>
                </c:pt>
                <c:pt idx="2">
                  <c:v>1806</c:v>
                </c:pt>
                <c:pt idx="3">
                  <c:v>1807</c:v>
                </c:pt>
                <c:pt idx="4">
                  <c:v>1808</c:v>
                </c:pt>
                <c:pt idx="5">
                  <c:v>1809</c:v>
                </c:pt>
                <c:pt idx="6">
                  <c:v>1810</c:v>
                </c:pt>
                <c:pt idx="7">
                  <c:v>1811</c:v>
                </c:pt>
                <c:pt idx="8">
                  <c:v>1812</c:v>
                </c:pt>
                <c:pt idx="9">
                  <c:v>1901</c:v>
                </c:pt>
                <c:pt idx="10">
                  <c:v>1902</c:v>
                </c:pt>
                <c:pt idx="11">
                  <c:v>1903</c:v>
                </c:pt>
                <c:pt idx="12">
                  <c:v>1904</c:v>
                </c:pt>
                <c:pt idx="13">
                  <c:v>1905</c:v>
                </c:pt>
                <c:pt idx="14">
                  <c:v>1906</c:v>
                </c:pt>
                <c:pt idx="15">
                  <c:v>1907</c:v>
                </c:pt>
                <c:pt idx="16">
                  <c:v>1908</c:v>
                </c:pt>
                <c:pt idx="17">
                  <c:v>1909</c:v>
                </c:pt>
              </c:strCache>
            </c:strRef>
          </c:cat>
          <c:val>
            <c:numRef>
              <c:f>'18'!$C$7:$T$7</c:f>
              <c:numCache>
                <c:formatCode>#,##0.0,,,;\(#,##0.0,,,\);\-</c:formatCode>
                <c:ptCount val="18"/>
                <c:pt idx="0">
                  <c:v>262152198</c:v>
                </c:pt>
                <c:pt idx="1">
                  <c:v>114540864</c:v>
                </c:pt>
                <c:pt idx="2">
                  <c:v>236193219</c:v>
                </c:pt>
                <c:pt idx="3">
                  <c:v>275404661</c:v>
                </c:pt>
                <c:pt idx="4">
                  <c:v>213163464</c:v>
                </c:pt>
                <c:pt idx="5">
                  <c:v>347085785</c:v>
                </c:pt>
                <c:pt idx="6">
                  <c:v>717160260</c:v>
                </c:pt>
                <c:pt idx="7">
                  <c:v>237559909</c:v>
                </c:pt>
                <c:pt idx="8">
                  <c:v>314064371</c:v>
                </c:pt>
                <c:pt idx="9">
                  <c:v>263305179</c:v>
                </c:pt>
                <c:pt idx="10">
                  <c:v>73352346</c:v>
                </c:pt>
                <c:pt idx="11">
                  <c:v>222271755</c:v>
                </c:pt>
                <c:pt idx="12">
                  <c:v>231988944</c:v>
                </c:pt>
                <c:pt idx="13">
                  <c:v>108932984</c:v>
                </c:pt>
                <c:pt idx="14">
                  <c:v>213953645</c:v>
                </c:pt>
                <c:pt idx="15">
                  <c:v>154777577</c:v>
                </c:pt>
                <c:pt idx="16">
                  <c:v>29071644</c:v>
                </c:pt>
                <c:pt idx="17">
                  <c:v>171494360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D5-4022-AF44-74CE5665D638}"/>
            </c:ext>
          </c:extLst>
        </c:ser>
        <c:ser>
          <c:idx val="2"/>
          <c:order val="2"/>
          <c:tx>
            <c:strRef>
              <c:f>'18'!$B$8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'18'!$C$5:$T$5</c:f>
              <c:strCache>
                <c:ptCount val="18"/>
                <c:pt idx="0">
                  <c:v>1804</c:v>
                </c:pt>
                <c:pt idx="1">
                  <c:v>1805</c:v>
                </c:pt>
                <c:pt idx="2">
                  <c:v>1806</c:v>
                </c:pt>
                <c:pt idx="3">
                  <c:v>1807</c:v>
                </c:pt>
                <c:pt idx="4">
                  <c:v>1808</c:v>
                </c:pt>
                <c:pt idx="5">
                  <c:v>1809</c:v>
                </c:pt>
                <c:pt idx="6">
                  <c:v>1810</c:v>
                </c:pt>
                <c:pt idx="7">
                  <c:v>1811</c:v>
                </c:pt>
                <c:pt idx="8">
                  <c:v>1812</c:v>
                </c:pt>
                <c:pt idx="9">
                  <c:v>1901</c:v>
                </c:pt>
                <c:pt idx="10">
                  <c:v>1902</c:v>
                </c:pt>
                <c:pt idx="11">
                  <c:v>1903</c:v>
                </c:pt>
                <c:pt idx="12">
                  <c:v>1904</c:v>
                </c:pt>
                <c:pt idx="13">
                  <c:v>1905</c:v>
                </c:pt>
                <c:pt idx="14">
                  <c:v>1906</c:v>
                </c:pt>
                <c:pt idx="15">
                  <c:v>1907</c:v>
                </c:pt>
                <c:pt idx="16">
                  <c:v>1908</c:v>
                </c:pt>
                <c:pt idx="17">
                  <c:v>1909</c:v>
                </c:pt>
              </c:strCache>
            </c:strRef>
          </c:cat>
          <c:val>
            <c:numRef>
              <c:f>'18'!$C$8:$T$8</c:f>
              <c:numCache>
                <c:formatCode>#,##0.0,,,;\(#,##0.0,,,\);\-</c:formatCode>
                <c:ptCount val="18"/>
                <c:pt idx="0">
                  <c:v>441534618</c:v>
                </c:pt>
                <c:pt idx="1">
                  <c:v>665561721</c:v>
                </c:pt>
                <c:pt idx="2">
                  <c:v>678866892</c:v>
                </c:pt>
                <c:pt idx="3">
                  <c:v>1618919339</c:v>
                </c:pt>
                <c:pt idx="4">
                  <c:v>1135956429</c:v>
                </c:pt>
                <c:pt idx="5">
                  <c:v>1809123124</c:v>
                </c:pt>
                <c:pt idx="6">
                  <c:v>2783491592</c:v>
                </c:pt>
                <c:pt idx="7">
                  <c:v>3848987150</c:v>
                </c:pt>
                <c:pt idx="8">
                  <c:v>4617830804</c:v>
                </c:pt>
                <c:pt idx="9">
                  <c:v>3021340939</c:v>
                </c:pt>
                <c:pt idx="10">
                  <c:v>3341441279</c:v>
                </c:pt>
                <c:pt idx="11">
                  <c:v>2314242765</c:v>
                </c:pt>
                <c:pt idx="12">
                  <c:v>3821846978</c:v>
                </c:pt>
                <c:pt idx="13">
                  <c:v>3097789773</c:v>
                </c:pt>
                <c:pt idx="14">
                  <c:v>4542397481</c:v>
                </c:pt>
                <c:pt idx="15">
                  <c:v>3065311397</c:v>
                </c:pt>
                <c:pt idx="16">
                  <c:v>4890151137</c:v>
                </c:pt>
                <c:pt idx="17">
                  <c:v>6197704928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D5-4022-AF44-74CE5665D6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195812200"/>
        <c:axId val="195810240"/>
      </c:barChart>
      <c:lineChart>
        <c:grouping val="standard"/>
        <c:varyColors val="0"/>
        <c:ser>
          <c:idx val="3"/>
          <c:order val="3"/>
          <c:tx>
            <c:strRef>
              <c:f>'18'!$B$17</c:f>
              <c:strCache>
                <c:ptCount val="1"/>
                <c:pt idx="0">
                  <c:v>Non-demo</c:v>
                </c:pt>
              </c:strCache>
            </c:strRef>
          </c:tx>
          <c:spPr>
            <a:ln w="12700">
              <a:solidFill>
                <a:srgbClr val="00338D"/>
              </a:solidFill>
              <a:prstDash val="solid"/>
            </a:ln>
          </c:spPr>
          <c:marker>
            <c:symbol val="circle"/>
            <c:size val="3"/>
            <c:spPr>
              <a:solidFill>
                <a:srgbClr val="00338D"/>
              </a:solidFill>
              <a:ln>
                <a:solidFill>
                  <a:srgbClr val="00338D"/>
                </a:solidFill>
                <a:prstDash val="solid"/>
              </a:ln>
            </c:spPr>
          </c:marker>
          <c:cat>
            <c:strRef>
              <c:f>'18'!$C$5:$T$5</c:f>
              <c:strCache>
                <c:ptCount val="18"/>
                <c:pt idx="0">
                  <c:v>1804</c:v>
                </c:pt>
                <c:pt idx="1">
                  <c:v>1805</c:v>
                </c:pt>
                <c:pt idx="2">
                  <c:v>1806</c:v>
                </c:pt>
                <c:pt idx="3">
                  <c:v>1807</c:v>
                </c:pt>
                <c:pt idx="4">
                  <c:v>1808</c:v>
                </c:pt>
                <c:pt idx="5">
                  <c:v>1809</c:v>
                </c:pt>
                <c:pt idx="6">
                  <c:v>1810</c:v>
                </c:pt>
                <c:pt idx="7">
                  <c:v>1811</c:v>
                </c:pt>
                <c:pt idx="8">
                  <c:v>1812</c:v>
                </c:pt>
                <c:pt idx="9">
                  <c:v>1901</c:v>
                </c:pt>
                <c:pt idx="10">
                  <c:v>1902</c:v>
                </c:pt>
                <c:pt idx="11">
                  <c:v>1903</c:v>
                </c:pt>
                <c:pt idx="12">
                  <c:v>1904</c:v>
                </c:pt>
                <c:pt idx="13">
                  <c:v>1905</c:v>
                </c:pt>
                <c:pt idx="14">
                  <c:v>1906</c:v>
                </c:pt>
                <c:pt idx="15">
                  <c:v>1907</c:v>
                </c:pt>
                <c:pt idx="16">
                  <c:v>1908</c:v>
                </c:pt>
                <c:pt idx="17">
                  <c:v>1909</c:v>
                </c:pt>
              </c:strCache>
            </c:strRef>
          </c:cat>
          <c:val>
            <c:numRef>
              <c:f>'18'!$C$17:$T$17</c:f>
              <c:numCache>
                <c:formatCode>_(* #,##0,,_);_(* \(#,##0,,\);_(* \-_);@</c:formatCode>
                <c:ptCount val="18"/>
                <c:pt idx="0">
                  <c:v>8969121</c:v>
                </c:pt>
                <c:pt idx="1">
                  <c:v>11978714.282608695</c:v>
                </c:pt>
                <c:pt idx="2">
                  <c:v>11964153.324324325</c:v>
                </c:pt>
                <c:pt idx="3">
                  <c:v>11682736.330434782</c:v>
                </c:pt>
                <c:pt idx="4">
                  <c:v>12303906.199999999</c:v>
                </c:pt>
                <c:pt idx="5">
                  <c:v>11422166.7109375</c:v>
                </c:pt>
                <c:pt idx="6">
                  <c:v>11875467.425287357</c:v>
                </c:pt>
                <c:pt idx="7">
                  <c:v>11146380.373456791</c:v>
                </c:pt>
                <c:pt idx="8">
                  <c:v>11695017.480978262</c:v>
                </c:pt>
                <c:pt idx="9">
                  <c:v>11166136.680161944</c:v>
                </c:pt>
                <c:pt idx="10">
                  <c:v>11347531.017361112</c:v>
                </c:pt>
                <c:pt idx="11">
                  <c:v>12092317.976878613</c:v>
                </c:pt>
                <c:pt idx="12">
                  <c:v>11847716.283828383</c:v>
                </c:pt>
                <c:pt idx="13">
                  <c:v>12199415.465306122</c:v>
                </c:pt>
                <c:pt idx="14">
                  <c:v>12192799.538028169</c:v>
                </c:pt>
                <c:pt idx="15">
                  <c:v>11736023.467741935</c:v>
                </c:pt>
                <c:pt idx="16">
                  <c:v>11914410.522058824</c:v>
                </c:pt>
                <c:pt idx="17">
                  <c:v>11956767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ED5-4022-AF44-74CE5665D638}"/>
            </c:ext>
          </c:extLst>
        </c:ser>
        <c:ser>
          <c:idx val="4"/>
          <c:order val="4"/>
          <c:tx>
            <c:strRef>
              <c:f>'18'!$B$18</c:f>
              <c:strCache>
                <c:ptCount val="1"/>
                <c:pt idx="0">
                  <c:v>Demo</c:v>
                </c:pt>
              </c:strCache>
            </c:strRef>
          </c:tx>
          <c:spPr>
            <a:ln w="12700">
              <a:solidFill>
                <a:srgbClr val="0091DA"/>
              </a:solidFill>
              <a:prstDash val="solid"/>
            </a:ln>
          </c:spPr>
          <c:marker>
            <c:symbol val="diamond"/>
            <c:size val="3"/>
            <c:spPr>
              <a:solidFill>
                <a:srgbClr val="0091DA"/>
              </a:solidFill>
              <a:ln>
                <a:solidFill>
                  <a:srgbClr val="0091DA"/>
                </a:solidFill>
                <a:prstDash val="solid"/>
              </a:ln>
            </c:spPr>
          </c:marker>
          <c:cat>
            <c:strRef>
              <c:f>'18'!$C$5:$T$5</c:f>
              <c:strCache>
                <c:ptCount val="18"/>
                <c:pt idx="0">
                  <c:v>1804</c:v>
                </c:pt>
                <c:pt idx="1">
                  <c:v>1805</c:v>
                </c:pt>
                <c:pt idx="2">
                  <c:v>1806</c:v>
                </c:pt>
                <c:pt idx="3">
                  <c:v>1807</c:v>
                </c:pt>
                <c:pt idx="4">
                  <c:v>1808</c:v>
                </c:pt>
                <c:pt idx="5">
                  <c:v>1809</c:v>
                </c:pt>
                <c:pt idx="6">
                  <c:v>1810</c:v>
                </c:pt>
                <c:pt idx="7">
                  <c:v>1811</c:v>
                </c:pt>
                <c:pt idx="8">
                  <c:v>1812</c:v>
                </c:pt>
                <c:pt idx="9">
                  <c:v>1901</c:v>
                </c:pt>
                <c:pt idx="10">
                  <c:v>1902</c:v>
                </c:pt>
                <c:pt idx="11">
                  <c:v>1903</c:v>
                </c:pt>
                <c:pt idx="12">
                  <c:v>1904</c:v>
                </c:pt>
                <c:pt idx="13">
                  <c:v>1905</c:v>
                </c:pt>
                <c:pt idx="14">
                  <c:v>1906</c:v>
                </c:pt>
                <c:pt idx="15">
                  <c:v>1907</c:v>
                </c:pt>
                <c:pt idx="16">
                  <c:v>1908</c:v>
                </c:pt>
                <c:pt idx="17">
                  <c:v>1909</c:v>
                </c:pt>
              </c:strCache>
            </c:strRef>
          </c:cat>
          <c:val>
            <c:numRef>
              <c:f>'18'!$C$18:$T$18</c:f>
              <c:numCache>
                <c:formatCode>_(* #,##0,,_);_(* \(#,##0,,\);_(* \-_);@</c:formatCode>
                <c:ptCount val="18"/>
                <c:pt idx="0">
                  <c:v>9039730.9655172415</c:v>
                </c:pt>
                <c:pt idx="1">
                  <c:v>8810835.692307692</c:v>
                </c:pt>
                <c:pt idx="2">
                  <c:v>9084354.5769230761</c:v>
                </c:pt>
                <c:pt idx="3">
                  <c:v>9496712.4482758623</c:v>
                </c:pt>
                <c:pt idx="4">
                  <c:v>8526538.5600000005</c:v>
                </c:pt>
                <c:pt idx="5">
                  <c:v>9380696.8918918911</c:v>
                </c:pt>
                <c:pt idx="6">
                  <c:v>8537622.1428571437</c:v>
                </c:pt>
                <c:pt idx="7">
                  <c:v>8798515.1481481474</c:v>
                </c:pt>
                <c:pt idx="8">
                  <c:v>9517102.1515151523</c:v>
                </c:pt>
                <c:pt idx="9">
                  <c:v>9079488.931034483</c:v>
                </c:pt>
                <c:pt idx="10">
                  <c:v>9169043.25</c:v>
                </c:pt>
                <c:pt idx="11">
                  <c:v>10103261.590909092</c:v>
                </c:pt>
                <c:pt idx="12">
                  <c:v>9279557.7599999998</c:v>
                </c:pt>
                <c:pt idx="13">
                  <c:v>9077748.666666666</c:v>
                </c:pt>
                <c:pt idx="14">
                  <c:v>9725165.6818181816</c:v>
                </c:pt>
                <c:pt idx="15">
                  <c:v>10318505.133333333</c:v>
                </c:pt>
                <c:pt idx="16">
                  <c:v>9690548</c:v>
                </c:pt>
                <c:pt idx="17">
                  <c:v>10087903.529411765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ED5-4022-AF44-74CE5665D638}"/>
            </c:ext>
          </c:extLst>
        </c:ser>
        <c:ser>
          <c:idx val="5"/>
          <c:order val="5"/>
          <c:tx>
            <c:strRef>
              <c:f>'18'!$B$19</c:f>
              <c:strCache>
                <c:ptCount val="1"/>
                <c:pt idx="0">
                  <c:v>Total</c:v>
                </c:pt>
              </c:strCache>
            </c:strRef>
          </c:tx>
          <c:spPr>
            <a:ln w="12700">
              <a:solidFill>
                <a:srgbClr val="6D2077"/>
              </a:solidFill>
              <a:prstDash val="solid"/>
            </a:ln>
          </c:spPr>
          <c:marker>
            <c:symbol val="square"/>
            <c:size val="3"/>
            <c:spPr>
              <a:solidFill>
                <a:srgbClr val="6D2077"/>
              </a:solidFill>
              <a:ln>
                <a:solidFill>
                  <a:srgbClr val="6D2077"/>
                </a:solidFill>
                <a:prstDash val="solid"/>
              </a:ln>
            </c:spPr>
          </c:marker>
          <c:cat>
            <c:strRef>
              <c:f>'18'!$C$5:$T$5</c:f>
              <c:strCache>
                <c:ptCount val="18"/>
                <c:pt idx="0">
                  <c:v>1804</c:v>
                </c:pt>
                <c:pt idx="1">
                  <c:v>1805</c:v>
                </c:pt>
                <c:pt idx="2">
                  <c:v>1806</c:v>
                </c:pt>
                <c:pt idx="3">
                  <c:v>1807</c:v>
                </c:pt>
                <c:pt idx="4">
                  <c:v>1808</c:v>
                </c:pt>
                <c:pt idx="5">
                  <c:v>1809</c:v>
                </c:pt>
                <c:pt idx="6">
                  <c:v>1810</c:v>
                </c:pt>
                <c:pt idx="7">
                  <c:v>1811</c:v>
                </c:pt>
                <c:pt idx="8">
                  <c:v>1812</c:v>
                </c:pt>
                <c:pt idx="9">
                  <c:v>1901</c:v>
                </c:pt>
                <c:pt idx="10">
                  <c:v>1902</c:v>
                </c:pt>
                <c:pt idx="11">
                  <c:v>1903</c:v>
                </c:pt>
                <c:pt idx="12">
                  <c:v>1904</c:v>
                </c:pt>
                <c:pt idx="13">
                  <c:v>1905</c:v>
                </c:pt>
                <c:pt idx="14">
                  <c:v>1906</c:v>
                </c:pt>
                <c:pt idx="15">
                  <c:v>1907</c:v>
                </c:pt>
                <c:pt idx="16">
                  <c:v>1908</c:v>
                </c:pt>
                <c:pt idx="17">
                  <c:v>1909</c:v>
                </c:pt>
              </c:strCache>
            </c:strRef>
          </c:cat>
          <c:val>
            <c:numRef>
              <c:f>'18'!$C$19:$T$19</c:f>
              <c:numCache>
                <c:formatCode>_(* #,##0,,_);_(* \(#,##0,,\);_(* \-_);@</c:formatCode>
                <c:ptCount val="18"/>
                <c:pt idx="0">
                  <c:v>9010910.5714285709</c:v>
                </c:pt>
                <c:pt idx="1">
                  <c:v>11280707.135593221</c:v>
                </c:pt>
                <c:pt idx="2">
                  <c:v>10775664.952380951</c:v>
                </c:pt>
                <c:pt idx="3">
                  <c:v>11242495.409722222</c:v>
                </c:pt>
                <c:pt idx="4">
                  <c:v>11359564.289999999</c:v>
                </c:pt>
                <c:pt idx="5">
                  <c:v>10964382.56969697</c:v>
                </c:pt>
                <c:pt idx="6">
                  <c:v>10788727.100775193</c:v>
                </c:pt>
                <c:pt idx="7">
                  <c:v>10965775.356125357</c:v>
                </c:pt>
                <c:pt idx="8">
                  <c:v>11515787.541147131</c:v>
                </c:pt>
                <c:pt idx="9">
                  <c:v>10946887.460144928</c:v>
                </c:pt>
                <c:pt idx="10">
                  <c:v>11288652.969594594</c:v>
                </c:pt>
                <c:pt idx="11">
                  <c:v>11867911.615384616</c:v>
                </c:pt>
                <c:pt idx="12">
                  <c:v>11651972.493902439</c:v>
                </c:pt>
                <c:pt idx="13">
                  <c:v>12053656.704280155</c:v>
                </c:pt>
                <c:pt idx="14">
                  <c:v>12048799.684350133</c:v>
                </c:pt>
                <c:pt idx="15">
                  <c:v>11655176.414448669</c:v>
                </c:pt>
                <c:pt idx="16">
                  <c:v>11898177.94890511</c:v>
                </c:pt>
                <c:pt idx="17">
                  <c:v>11895786.809980806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ED5-4022-AF44-74CE5665D6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807888"/>
        <c:axId val="195809848"/>
      </c:lineChart>
      <c:catAx>
        <c:axId val="195812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95810240"/>
        <c:crosses val="autoZero"/>
        <c:auto val="1"/>
        <c:lblAlgn val="ctr"/>
        <c:lblOffset val="100"/>
        <c:noMultiLvlLbl val="0"/>
      </c:catAx>
      <c:valAx>
        <c:axId val="195810240"/>
        <c:scaling>
          <c:orientation val="minMax"/>
          <c:max val="80000000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ko-KR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십억원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5.7112264499038874E-3"/>
              <c:y val="0.2901496062992126"/>
            </c:manualLayout>
          </c:layout>
          <c:overlay val="0"/>
        </c:title>
        <c:numFmt formatCode="#,##0.0,,,;\(#,##0.0,,,\);\-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95812200"/>
        <c:crosses val="autoZero"/>
        <c:crossBetween val="between"/>
      </c:valAx>
      <c:valAx>
        <c:axId val="195809848"/>
        <c:scaling>
          <c:orientation val="minMax"/>
          <c:max val="13000000"/>
          <c:min val="0"/>
        </c:scaling>
        <c:delete val="0"/>
        <c:axPos val="r"/>
        <c:title>
          <c:tx>
            <c:rich>
              <a:bodyPr rot="5400000" vert="horz"/>
              <a:lstStyle/>
              <a:p>
                <a:pPr>
                  <a:defRPr altLang="ko-KR" b="0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백만원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9380806254029922"/>
              <c:y val="0.53111016021442436"/>
            </c:manualLayout>
          </c:layout>
          <c:overlay val="0"/>
        </c:title>
        <c:numFmt formatCode="_(* #,##0,,_);_(* \(#,##0,,\);_(* \-_)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crossAx val="195807888"/>
        <c:crosses val="max"/>
        <c:crossBetween val="between"/>
      </c:valAx>
      <c:catAx>
        <c:axId val="1958078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5809848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</c:spPr>
    </c:plotArea>
    <c:legend>
      <c:legendPos val="b"/>
      <c:legendEntry>
        <c:idx val="2"/>
        <c:delete val="1"/>
      </c:legendEntry>
      <c:layout>
        <c:manualLayout>
          <c:xMode val="edge"/>
          <c:yMode val="edge"/>
          <c:x val="0"/>
          <c:y val="0.83636363636363631"/>
          <c:w val="0.8727197242394592"/>
          <c:h val="6.9638141249385943E-2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>
              <a:solidFill>
                <a:srgbClr val="000000"/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[IOS]</a:t>
            </a:r>
            <a:r>
              <a:rPr lang="en-US" baseline="0" dirty="0"/>
              <a:t> </a:t>
            </a:r>
            <a:r>
              <a:rPr lang="ko-KR" altLang="en-US" baseline="0"/>
              <a:t>거래처별 매출</a:t>
            </a:r>
            <a:endParaRPr lang="en-US" dirty="0"/>
          </a:p>
        </c:rich>
      </c:tx>
      <c:layout>
        <c:manualLayout>
          <c:xMode val="edge"/>
          <c:yMode val="edge"/>
          <c:x val="2.2738508716391041E-2"/>
          <c:y val="3.6882994870141725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2365720265763035"/>
          <c:y val="0.15429761309665777"/>
          <c:w val="0.76010089989438678"/>
          <c:h val="0.6236493327481424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거래처별정리!$C$20</c:f>
              <c:strCache>
                <c:ptCount val="1"/>
                <c:pt idx="0">
                  <c:v>3D Dental Store</c:v>
                </c:pt>
              </c:strCache>
            </c:strRef>
          </c:tx>
          <c:spPr>
            <a:solidFill>
              <a:srgbClr val="00338D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거래처별정리!$D$19:$I$19</c:f>
              <c:strCache>
                <c:ptCount val="6"/>
                <c:pt idx="0">
                  <c:v>182Q</c:v>
                </c:pt>
                <c:pt idx="1">
                  <c:v>183Q</c:v>
                </c:pt>
                <c:pt idx="2">
                  <c:v>184Q</c:v>
                </c:pt>
                <c:pt idx="3">
                  <c:v>191Q</c:v>
                </c:pt>
                <c:pt idx="4">
                  <c:v>192Q</c:v>
                </c:pt>
                <c:pt idx="5">
                  <c:v>193Q</c:v>
                </c:pt>
              </c:strCache>
            </c:strRef>
          </c:cat>
          <c:val>
            <c:numRef>
              <c:f>거래처별정리!$D$20:$I$20</c:f>
              <c:numCache>
                <c:formatCode>#,##0.0,,,;\(#,##0.0,,,\);\-</c:formatCode>
                <c:ptCount val="6"/>
                <c:pt idx="0">
                  <c:v>57775716</c:v>
                </c:pt>
                <c:pt idx="1">
                  <c:v>65805504</c:v>
                </c:pt>
                <c:pt idx="2">
                  <c:v>222075398</c:v>
                </c:pt>
                <c:pt idx="3">
                  <c:v>682606900</c:v>
                </c:pt>
                <c:pt idx="4">
                  <c:v>335266729</c:v>
                </c:pt>
                <c:pt idx="5">
                  <c:v>262126200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65-4AB4-B166-FE378CA5EE84}"/>
            </c:ext>
          </c:extLst>
        </c:ser>
        <c:ser>
          <c:idx val="1"/>
          <c:order val="1"/>
          <c:tx>
            <c:strRef>
              <c:f>거래처별정리!$C$21</c:f>
              <c:strCache>
                <c:ptCount val="1"/>
                <c:pt idx="0">
                  <c:v>(주)네오바이오텍</c:v>
                </c:pt>
              </c:strCache>
            </c:strRef>
          </c:tx>
          <c:spPr>
            <a:solidFill>
              <a:srgbClr val="0091DA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거래처별정리!$D$19:$I$19</c:f>
              <c:strCache>
                <c:ptCount val="6"/>
                <c:pt idx="0">
                  <c:v>182Q</c:v>
                </c:pt>
                <c:pt idx="1">
                  <c:v>183Q</c:v>
                </c:pt>
                <c:pt idx="2">
                  <c:v>184Q</c:v>
                </c:pt>
                <c:pt idx="3">
                  <c:v>191Q</c:v>
                </c:pt>
                <c:pt idx="4">
                  <c:v>192Q</c:v>
                </c:pt>
                <c:pt idx="5">
                  <c:v>193Q</c:v>
                </c:pt>
              </c:strCache>
            </c:strRef>
          </c:cat>
          <c:val>
            <c:numRef>
              <c:f>거래처별정리!$D$21:$I$21</c:f>
              <c:numCache>
                <c:formatCode>#,##0.0,,,;\(#,##0.0,,,\);\-</c:formatCode>
                <c:ptCount val="6"/>
                <c:pt idx="0">
                  <c:v>119163637</c:v>
                </c:pt>
                <c:pt idx="1">
                  <c:v>630000000</c:v>
                </c:pt>
                <c:pt idx="2">
                  <c:v>560490912</c:v>
                </c:pt>
                <c:pt idx="3">
                  <c:v>433636366</c:v>
                </c:pt>
                <c:pt idx="4">
                  <c:v>456700003</c:v>
                </c:pt>
                <c:pt idx="5">
                  <c:v>476363636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65-4AB4-B166-FE378CA5EE84}"/>
            </c:ext>
          </c:extLst>
        </c:ser>
        <c:ser>
          <c:idx val="2"/>
          <c:order val="2"/>
          <c:tx>
            <c:strRef>
              <c:f>거래처별정리!$C$22</c:f>
              <c:strCache>
                <c:ptCount val="1"/>
                <c:pt idx="0">
                  <c:v>Cad-Ray</c:v>
                </c:pt>
              </c:strCache>
            </c:strRef>
          </c:tx>
          <c:spPr>
            <a:solidFill>
              <a:srgbClr val="6D2077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거래처별정리!$D$19:$I$19</c:f>
              <c:strCache>
                <c:ptCount val="6"/>
                <c:pt idx="0">
                  <c:v>182Q</c:v>
                </c:pt>
                <c:pt idx="1">
                  <c:v>183Q</c:v>
                </c:pt>
                <c:pt idx="2">
                  <c:v>184Q</c:v>
                </c:pt>
                <c:pt idx="3">
                  <c:v>191Q</c:v>
                </c:pt>
                <c:pt idx="4">
                  <c:v>192Q</c:v>
                </c:pt>
                <c:pt idx="5">
                  <c:v>193Q</c:v>
                </c:pt>
              </c:strCache>
            </c:strRef>
          </c:cat>
          <c:val>
            <c:numRef>
              <c:f>거래처별정리!$D$22:$I$22</c:f>
              <c:numCache>
                <c:formatCode>#,##0.0,,,;\(#,##0.0,,,\);\-</c:formatCode>
                <c:ptCount val="6"/>
                <c:pt idx="0">
                  <c:v>0</c:v>
                </c:pt>
                <c:pt idx="1">
                  <c:v>329912175</c:v>
                </c:pt>
                <c:pt idx="2">
                  <c:v>1173061724</c:v>
                </c:pt>
                <c:pt idx="3">
                  <c:v>808016741</c:v>
                </c:pt>
                <c:pt idx="4">
                  <c:v>839467622</c:v>
                </c:pt>
                <c:pt idx="5">
                  <c:v>1146573589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65-4AB4-B166-FE378CA5EE84}"/>
            </c:ext>
          </c:extLst>
        </c:ser>
        <c:ser>
          <c:idx val="3"/>
          <c:order val="3"/>
          <c:tx>
            <c:strRef>
              <c:f>거래처별정리!$C$23</c:f>
              <c:strCache>
                <c:ptCount val="1"/>
                <c:pt idx="0">
                  <c:v>(주)덴티움</c:v>
                </c:pt>
              </c:strCache>
            </c:strRef>
          </c:tx>
          <c:spPr>
            <a:solidFill>
              <a:srgbClr val="005EB8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거래처별정리!$D$19:$I$19</c:f>
              <c:strCache>
                <c:ptCount val="6"/>
                <c:pt idx="0">
                  <c:v>182Q</c:v>
                </c:pt>
                <c:pt idx="1">
                  <c:v>183Q</c:v>
                </c:pt>
                <c:pt idx="2">
                  <c:v>184Q</c:v>
                </c:pt>
                <c:pt idx="3">
                  <c:v>191Q</c:v>
                </c:pt>
                <c:pt idx="4">
                  <c:v>192Q</c:v>
                </c:pt>
                <c:pt idx="5">
                  <c:v>193Q</c:v>
                </c:pt>
              </c:strCache>
            </c:strRef>
          </c:cat>
          <c:val>
            <c:numRef>
              <c:f>거래처별정리!$D$23:$I$23</c:f>
              <c:numCache>
                <c:formatCode>#,##0.0,,,;\(#,##0.0,,,\);\-</c:formatCode>
                <c:ptCount val="6"/>
                <c:pt idx="0">
                  <c:v>0</c:v>
                </c:pt>
                <c:pt idx="1">
                  <c:v>764836364</c:v>
                </c:pt>
                <c:pt idx="2">
                  <c:v>2078400000</c:v>
                </c:pt>
                <c:pt idx="3">
                  <c:v>1550400000</c:v>
                </c:pt>
                <c:pt idx="4">
                  <c:v>1100000000</c:v>
                </c:pt>
                <c:pt idx="5">
                  <c:v>2400000000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265-4AB4-B166-FE378CA5EE84}"/>
            </c:ext>
          </c:extLst>
        </c:ser>
        <c:ser>
          <c:idx val="4"/>
          <c:order val="4"/>
          <c:tx>
            <c:strRef>
              <c:f>거래처별정리!$C$24</c:f>
              <c:strCache>
                <c:ptCount val="1"/>
                <c:pt idx="0">
                  <c:v>Dental Direkt</c:v>
                </c:pt>
              </c:strCache>
            </c:strRef>
          </c:tx>
          <c:spPr>
            <a:solidFill>
              <a:srgbClr val="00A3A1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거래처별정리!$D$19:$I$19</c:f>
              <c:strCache>
                <c:ptCount val="6"/>
                <c:pt idx="0">
                  <c:v>182Q</c:v>
                </c:pt>
                <c:pt idx="1">
                  <c:v>183Q</c:v>
                </c:pt>
                <c:pt idx="2">
                  <c:v>184Q</c:v>
                </c:pt>
                <c:pt idx="3">
                  <c:v>191Q</c:v>
                </c:pt>
                <c:pt idx="4">
                  <c:v>192Q</c:v>
                </c:pt>
                <c:pt idx="5">
                  <c:v>193Q</c:v>
                </c:pt>
              </c:strCache>
            </c:strRef>
          </c:cat>
          <c:val>
            <c:numRef>
              <c:f>거래처별정리!$D$24:$I$24</c:f>
              <c:numCache>
                <c:formatCode>#,##0.0,,,;\(#,##0.0,,,\);\-</c:formatCode>
                <c:ptCount val="6"/>
                <c:pt idx="0">
                  <c:v>0</c:v>
                </c:pt>
                <c:pt idx="1">
                  <c:v>32489040</c:v>
                </c:pt>
                <c:pt idx="2">
                  <c:v>567031600</c:v>
                </c:pt>
                <c:pt idx="3">
                  <c:v>664017220</c:v>
                </c:pt>
                <c:pt idx="4">
                  <c:v>876817500</c:v>
                </c:pt>
                <c:pt idx="5">
                  <c:v>674706200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265-4AB4-B166-FE378CA5EE84}"/>
            </c:ext>
          </c:extLst>
        </c:ser>
        <c:ser>
          <c:idx val="5"/>
          <c:order val="5"/>
          <c:tx>
            <c:strRef>
              <c:f>거래처별정리!$C$25</c:f>
              <c:strCache>
                <c:ptCount val="1"/>
                <c:pt idx="0">
                  <c:v>(주)디오</c:v>
                </c:pt>
              </c:strCache>
            </c:strRef>
          </c:tx>
          <c:spPr>
            <a:solidFill>
              <a:srgbClr val="EAAA00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거래처별정리!$D$19:$I$19</c:f>
              <c:strCache>
                <c:ptCount val="6"/>
                <c:pt idx="0">
                  <c:v>182Q</c:v>
                </c:pt>
                <c:pt idx="1">
                  <c:v>183Q</c:v>
                </c:pt>
                <c:pt idx="2">
                  <c:v>184Q</c:v>
                </c:pt>
                <c:pt idx="3">
                  <c:v>191Q</c:v>
                </c:pt>
                <c:pt idx="4">
                  <c:v>192Q</c:v>
                </c:pt>
                <c:pt idx="5">
                  <c:v>193Q</c:v>
                </c:pt>
              </c:strCache>
            </c:strRef>
          </c:cat>
          <c:val>
            <c:numRef>
              <c:f>거래처별정리!$D$25:$I$25</c:f>
              <c:numCache>
                <c:formatCode>#,##0.0,,,;\(#,##0.0,,,\);\-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1170251160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265-4AB4-B166-FE378CA5EE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195805536"/>
        <c:axId val="195812592"/>
      </c:barChart>
      <c:lineChart>
        <c:grouping val="standard"/>
        <c:varyColors val="0"/>
        <c:ser>
          <c:idx val="6"/>
          <c:order val="6"/>
          <c:tx>
            <c:strRef>
              <c:f>거래처별정리!$C$28</c:f>
              <c:strCache>
                <c:ptCount val="1"/>
                <c:pt idx="0">
                  <c:v>Total %</c:v>
                </c:pt>
              </c:strCache>
            </c:strRef>
          </c:tx>
          <c:spPr>
            <a:ln w="12700">
              <a:solidFill>
                <a:srgbClr val="00338D"/>
              </a:solidFill>
              <a:prstDash val="solid"/>
            </a:ln>
          </c:spPr>
          <c:marker>
            <c:symbol val="triangle"/>
            <c:size val="3"/>
            <c:spPr>
              <a:solidFill>
                <a:srgbClr val="00338D"/>
              </a:solidFill>
              <a:ln>
                <a:solidFill>
                  <a:srgbClr val="00338D"/>
                </a:solidFill>
                <a:prstDash val="solid"/>
              </a:ln>
            </c:spPr>
          </c:marker>
          <c:dLbls>
            <c:dLbl>
              <c:idx val="4"/>
              <c:layout>
                <c:manualLayout>
                  <c:x val="-5.3563511497158468E-2"/>
                  <c:y val="-7.19102233054786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265-4AB4-B166-FE378CA5EE84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거래처별정리!$D$19:$I$19</c:f>
              <c:strCache>
                <c:ptCount val="6"/>
                <c:pt idx="0">
                  <c:v>182Q</c:v>
                </c:pt>
                <c:pt idx="1">
                  <c:v>183Q</c:v>
                </c:pt>
                <c:pt idx="2">
                  <c:v>184Q</c:v>
                </c:pt>
                <c:pt idx="3">
                  <c:v>191Q</c:v>
                </c:pt>
                <c:pt idx="4">
                  <c:v>192Q</c:v>
                </c:pt>
                <c:pt idx="5">
                  <c:v>193Q</c:v>
                </c:pt>
              </c:strCache>
            </c:strRef>
          </c:cat>
          <c:val>
            <c:numRef>
              <c:f>거래처별정리!$D$28:$I$28</c:f>
              <c:numCache>
                <c:formatCode>0.0%</c:formatCode>
                <c:ptCount val="6"/>
                <c:pt idx="0">
                  <c:v>9.9072226084367804E-2</c:v>
                </c:pt>
                <c:pt idx="1">
                  <c:v>0.39943986099460255</c:v>
                </c:pt>
                <c:pt idx="2">
                  <c:v>0.40897182563620105</c:v>
                </c:pt>
                <c:pt idx="3">
                  <c:v>0.4769696105645061</c:v>
                </c:pt>
                <c:pt idx="4">
                  <c:v>0.31480030341615889</c:v>
                </c:pt>
                <c:pt idx="5">
                  <c:v>0.43312006315607882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265-4AB4-B166-FE378CA5EE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805144"/>
        <c:axId val="195806712"/>
      </c:lineChart>
      <c:catAx>
        <c:axId val="1958055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95812592"/>
        <c:crosses val="autoZero"/>
        <c:auto val="1"/>
        <c:lblAlgn val="ctr"/>
        <c:lblOffset val="100"/>
        <c:noMultiLvlLbl val="0"/>
      </c:catAx>
      <c:valAx>
        <c:axId val="19581259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ko-KR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십억원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5580822305939922E-2"/>
              <c:y val="0.32498710365755157"/>
            </c:manualLayout>
          </c:layout>
          <c:overlay val="0"/>
        </c:title>
        <c:numFmt formatCode="#,##0.0,,,;\(#,##0.0,,,\);\-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95805536"/>
        <c:crosses val="autoZero"/>
        <c:crossBetween val="between"/>
      </c:valAx>
      <c:valAx>
        <c:axId val="195806712"/>
        <c:scaling>
          <c:orientation val="minMax"/>
          <c:max val="0.5"/>
        </c:scaling>
        <c:delete val="0"/>
        <c:axPos val="r"/>
        <c:numFmt formatCode="0%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crossAx val="195805144"/>
        <c:crosses val="max"/>
        <c:crossBetween val="between"/>
        <c:majorUnit val="0.1"/>
      </c:valAx>
      <c:catAx>
        <c:axId val="1958051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5806712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"/>
          <c:y val="0.84830888201325971"/>
          <c:w val="1"/>
          <c:h val="0.15169111798674026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>
              <a:solidFill>
                <a:srgbClr val="000000"/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[</a:t>
            </a:r>
            <a:r>
              <a:rPr lang="ko-KR" altLang="en-US"/>
              <a:t>유럽</a:t>
            </a:r>
            <a:r>
              <a:rPr lang="en-US" altLang="ko-KR" dirty="0"/>
              <a:t>]</a:t>
            </a:r>
            <a:r>
              <a:rPr lang="en-US" altLang="ko-KR" baseline="0" dirty="0"/>
              <a:t> </a:t>
            </a:r>
            <a:r>
              <a:rPr lang="ko-KR" altLang="en-US" baseline="0"/>
              <a:t>규모별 거래처 비중</a:t>
            </a:r>
            <a:endParaRPr lang="en-US" dirty="0"/>
          </a:p>
        </c:rich>
      </c:tx>
      <c:layout>
        <c:manualLayout>
          <c:xMode val="edge"/>
          <c:yMode val="edge"/>
          <c:x val="2.2857142857142857E-2"/>
          <c:y val="3.636363636363636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5308250000000001"/>
          <c:y val="0.15808518518518519"/>
          <c:w val="0.69379111111111114"/>
          <c:h val="0.596752314814814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지역별!$C$27</c:f>
              <c:strCache>
                <c:ptCount val="1"/>
                <c:pt idx="0">
                  <c:v>매출(대형거래처)</c:v>
                </c:pt>
              </c:strCache>
            </c:strRef>
          </c:tx>
          <c:spPr>
            <a:solidFill>
              <a:srgbClr val="00338D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지역별!$D$26:$E$26</c:f>
              <c:strCache>
                <c:ptCount val="2"/>
                <c:pt idx="0">
                  <c:v>2018</c:v>
                </c:pt>
                <c:pt idx="1">
                  <c:v>2019</c:v>
                </c:pt>
              </c:strCache>
            </c:strRef>
          </c:cat>
          <c:val>
            <c:numRef>
              <c:f>지역별!$D$27:$E$27</c:f>
              <c:numCache>
                <c:formatCode>_(* #,##0.0,,,_);_(* \(#,##0.0,,,\);_(* \-_);@</c:formatCode>
                <c:ptCount val="2"/>
                <c:pt idx="0">
                  <c:v>3323603063</c:v>
                </c:pt>
                <c:pt idx="1">
                  <c:v>6087919738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A2-4C7C-8161-F0470662B156}"/>
            </c:ext>
          </c:extLst>
        </c:ser>
        <c:ser>
          <c:idx val="1"/>
          <c:order val="1"/>
          <c:tx>
            <c:strRef>
              <c:f>지역별!$C$28</c:f>
              <c:strCache>
                <c:ptCount val="1"/>
                <c:pt idx="0">
                  <c:v>매출(중소형거래처)</c:v>
                </c:pt>
              </c:strCache>
            </c:strRef>
          </c:tx>
          <c:spPr>
            <a:solidFill>
              <a:srgbClr val="0091DA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지역별!$D$26:$E$26</c:f>
              <c:strCache>
                <c:ptCount val="2"/>
                <c:pt idx="0">
                  <c:v>2018</c:v>
                </c:pt>
                <c:pt idx="1">
                  <c:v>2019</c:v>
                </c:pt>
              </c:strCache>
            </c:strRef>
          </c:cat>
          <c:val>
            <c:numRef>
              <c:f>지역별!$D$28:$E$28</c:f>
              <c:numCache>
                <c:formatCode>_(* #,##0.0,,,_);_(* \(#,##0.0,,,\);_(* \-_);@</c:formatCode>
                <c:ptCount val="2"/>
                <c:pt idx="0">
                  <c:v>3104116347</c:v>
                </c:pt>
                <c:pt idx="1">
                  <c:v>7311737894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A2-4C7C-8161-F0470662B15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0"/>
        <c:axId val="195807496"/>
        <c:axId val="195809064"/>
      </c:barChart>
      <c:lineChart>
        <c:grouping val="standard"/>
        <c:varyColors val="0"/>
        <c:ser>
          <c:idx val="2"/>
          <c:order val="2"/>
          <c:tx>
            <c:strRef>
              <c:f>지역별!$C$29</c:f>
              <c:strCache>
                <c:ptCount val="1"/>
                <c:pt idx="0">
                  <c:v>ASP(대형거래처)</c:v>
                </c:pt>
              </c:strCache>
            </c:strRef>
          </c:tx>
          <c:spPr>
            <a:ln w="12700">
              <a:solidFill>
                <a:srgbClr val="00338D"/>
              </a:solidFill>
              <a:prstDash val="solid"/>
            </a:ln>
          </c:spPr>
          <c:marker>
            <c:symbol val="triangle"/>
            <c:size val="3"/>
            <c:spPr>
              <a:solidFill>
                <a:srgbClr val="00338D"/>
              </a:solidFill>
              <a:ln>
                <a:solidFill>
                  <a:srgbClr val="00338D"/>
                </a:solidFill>
                <a:prstDash val="solid"/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지역별!$D$26:$E$26</c:f>
              <c:strCache>
                <c:ptCount val="2"/>
                <c:pt idx="0">
                  <c:v>2018</c:v>
                </c:pt>
                <c:pt idx="1">
                  <c:v>2019</c:v>
                </c:pt>
              </c:strCache>
            </c:strRef>
          </c:cat>
          <c:val>
            <c:numRef>
              <c:f>지역별!$D$29:$E$29</c:f>
              <c:numCache>
                <c:formatCode>_(* #,##0.0,,_);_(* \(#,##0.0,,\);_(* \-_);@</c:formatCode>
                <c:ptCount val="2"/>
                <c:pt idx="0">
                  <c:v>11540288.413194444</c:v>
                </c:pt>
                <c:pt idx="1">
                  <c:v>11752740.806949807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A2-4C7C-8161-F0470662B156}"/>
            </c:ext>
          </c:extLst>
        </c:ser>
        <c:ser>
          <c:idx val="3"/>
          <c:order val="3"/>
          <c:tx>
            <c:strRef>
              <c:f>지역별!$C$30</c:f>
              <c:strCache>
                <c:ptCount val="1"/>
                <c:pt idx="0">
                  <c:v>ASP(중소형거래처)</c:v>
                </c:pt>
              </c:strCache>
            </c:strRef>
          </c:tx>
          <c:spPr>
            <a:ln w="12700">
              <a:solidFill>
                <a:srgbClr val="0091DA"/>
              </a:solidFill>
              <a:prstDash val="solid"/>
            </a:ln>
          </c:spPr>
          <c:marker>
            <c:symbol val="circle"/>
            <c:size val="3"/>
            <c:spPr>
              <a:solidFill>
                <a:srgbClr val="0091DA"/>
              </a:solidFill>
              <a:ln>
                <a:solidFill>
                  <a:srgbClr val="0091DA"/>
                </a:solidFill>
                <a:prstDash val="solid"/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지역별!$D$26:$E$26</c:f>
              <c:strCache>
                <c:ptCount val="2"/>
                <c:pt idx="0">
                  <c:v>2018</c:v>
                </c:pt>
                <c:pt idx="1">
                  <c:v>2019</c:v>
                </c:pt>
              </c:strCache>
            </c:strRef>
          </c:cat>
          <c:val>
            <c:numRef>
              <c:f>지역별!$D$30:$E$30</c:f>
              <c:numCache>
                <c:formatCode>_(* #,##0.0,,_);_(* \(#,##0.0,,\);_(* \-_);@</c:formatCode>
                <c:ptCount val="2"/>
                <c:pt idx="0">
                  <c:v>11802723.752851712</c:v>
                </c:pt>
                <c:pt idx="1">
                  <c:v>12206574.113522537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EA2-4C7C-8161-F0470662B15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5809456"/>
        <c:axId val="195808672"/>
      </c:lineChart>
      <c:catAx>
        <c:axId val="195807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95809064"/>
        <c:crosses val="autoZero"/>
        <c:auto val="1"/>
        <c:lblAlgn val="ctr"/>
        <c:lblOffset val="100"/>
        <c:noMultiLvlLbl val="0"/>
      </c:catAx>
      <c:valAx>
        <c:axId val="195809064"/>
        <c:scaling>
          <c:orientation val="minMax"/>
          <c:max val="10000000000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ko-KR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십억원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3.6656250000000013E-3"/>
              <c:y val="0.32629074074074071"/>
            </c:manualLayout>
          </c:layout>
          <c:overlay val="0"/>
        </c:title>
        <c:numFmt formatCode="_(* #,##0.0,,,_);_(* \(#,##0.0,,,\);_(* \-_)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95807496"/>
        <c:crosses val="autoZero"/>
        <c:crossBetween val="between"/>
      </c:valAx>
      <c:valAx>
        <c:axId val="195808672"/>
        <c:scaling>
          <c:orientation val="minMax"/>
          <c:max val="15000000"/>
        </c:scaling>
        <c:delete val="0"/>
        <c:axPos val="r"/>
        <c:title>
          <c:tx>
            <c:rich>
              <a:bodyPr rot="5400000" vert="horz"/>
              <a:lstStyle/>
              <a:p>
                <a:pPr>
                  <a:defRPr altLang="ko-KR" b="0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백만원</a:t>
                </a:r>
                <a:endParaRPr lang="en-US" dirty="0"/>
              </a:p>
            </c:rich>
          </c:tx>
          <c:overlay val="0"/>
        </c:title>
        <c:numFmt formatCode="_(* #,##0.0,,_);_(* \(#,##0.0,,\);_(* \-_)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crossAx val="195809456"/>
        <c:crosses val="max"/>
        <c:crossBetween val="between"/>
        <c:majorUnit val="3000000"/>
      </c:valAx>
      <c:catAx>
        <c:axId val="1958094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5808672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17073472222222222"/>
          <c:y val="0.83424629629629643"/>
          <c:w val="0.82316319444444441"/>
          <c:h val="0.16575370370370371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>
              <a:solidFill>
                <a:srgbClr val="000000"/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[</a:t>
            </a:r>
            <a:r>
              <a:rPr lang="ko-KR" altLang="en-US"/>
              <a:t>국내</a:t>
            </a:r>
            <a:r>
              <a:rPr lang="en-US" altLang="ko-KR" dirty="0"/>
              <a:t>] </a:t>
            </a:r>
            <a:r>
              <a:rPr lang="ko-KR" altLang="en-US"/>
              <a:t>규모별 거래처 비중</a:t>
            </a:r>
            <a:endParaRPr lang="en-US" dirty="0"/>
          </a:p>
        </c:rich>
      </c:tx>
      <c:layout>
        <c:manualLayout>
          <c:xMode val="edge"/>
          <c:yMode val="edge"/>
          <c:x val="2.2857142857142857E-2"/>
          <c:y val="3.636363636363636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7421041666666667"/>
          <c:y val="0.15808518518518519"/>
          <c:w val="0.65643020833333332"/>
          <c:h val="0.579113425925925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지역별!$I$27</c:f>
              <c:strCache>
                <c:ptCount val="1"/>
                <c:pt idx="0">
                  <c:v>매출(대형거래처)</c:v>
                </c:pt>
              </c:strCache>
            </c:strRef>
          </c:tx>
          <c:spPr>
            <a:solidFill>
              <a:srgbClr val="00338D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지역별!$J$26:$K$26</c:f>
              <c:strCache>
                <c:ptCount val="2"/>
                <c:pt idx="0">
                  <c:v>2018</c:v>
                </c:pt>
                <c:pt idx="1">
                  <c:v>2019</c:v>
                </c:pt>
              </c:strCache>
            </c:strRef>
          </c:cat>
          <c:val>
            <c:numRef>
              <c:f>지역별!$J$27:$K$27</c:f>
              <c:numCache>
                <c:formatCode>_(* #,##0.0,,,_);_(* \(#,##0.0,,,\);_(* \-_);@</c:formatCode>
                <c:ptCount val="2"/>
                <c:pt idx="0">
                  <c:v>4152890913</c:v>
                </c:pt>
                <c:pt idx="1">
                  <c:v>7587351165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68-452B-8D0A-AB8CADC634DB}"/>
            </c:ext>
          </c:extLst>
        </c:ser>
        <c:ser>
          <c:idx val="1"/>
          <c:order val="1"/>
          <c:tx>
            <c:strRef>
              <c:f>지역별!$I$28</c:f>
              <c:strCache>
                <c:ptCount val="1"/>
                <c:pt idx="0">
                  <c:v>매출(중소형거래처)</c:v>
                </c:pt>
              </c:strCache>
            </c:strRef>
          </c:tx>
          <c:spPr>
            <a:solidFill>
              <a:srgbClr val="0091DA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지역별!$J$26:$K$26</c:f>
              <c:strCache>
                <c:ptCount val="2"/>
                <c:pt idx="0">
                  <c:v>2018</c:v>
                </c:pt>
                <c:pt idx="1">
                  <c:v>2019</c:v>
                </c:pt>
              </c:strCache>
            </c:strRef>
          </c:cat>
          <c:val>
            <c:numRef>
              <c:f>지역별!$J$28:$K$28</c:f>
              <c:numCache>
                <c:formatCode>_(* #,##0.0,,,_);_(* \(#,##0.0,,,\);_(* \-_);@</c:formatCode>
                <c:ptCount val="2"/>
                <c:pt idx="0">
                  <c:v>107454544</c:v>
                </c:pt>
                <c:pt idx="1">
                  <c:v>7000000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68-452B-8D0A-AB8CADC634D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0"/>
        <c:axId val="196591760"/>
        <c:axId val="196594504"/>
      </c:barChart>
      <c:lineChart>
        <c:grouping val="standard"/>
        <c:varyColors val="0"/>
        <c:ser>
          <c:idx val="2"/>
          <c:order val="2"/>
          <c:tx>
            <c:strRef>
              <c:f>지역별!$I$29</c:f>
              <c:strCache>
                <c:ptCount val="1"/>
                <c:pt idx="0">
                  <c:v>ASP(대형거래처)</c:v>
                </c:pt>
              </c:strCache>
            </c:strRef>
          </c:tx>
          <c:spPr>
            <a:ln w="12700">
              <a:solidFill>
                <a:srgbClr val="00338D"/>
              </a:solidFill>
              <a:prstDash val="solid"/>
            </a:ln>
          </c:spPr>
          <c:marker>
            <c:symbol val="triangle"/>
            <c:size val="3"/>
            <c:spPr>
              <a:solidFill>
                <a:srgbClr val="00338D"/>
              </a:solidFill>
              <a:ln>
                <a:solidFill>
                  <a:srgbClr val="00338D"/>
                </a:solidFill>
                <a:prstDash val="solid"/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지역별!$J$26:$K$26</c:f>
              <c:strCache>
                <c:ptCount val="2"/>
                <c:pt idx="0">
                  <c:v>2018</c:v>
                </c:pt>
                <c:pt idx="1">
                  <c:v>2019</c:v>
                </c:pt>
              </c:strCache>
            </c:strRef>
          </c:cat>
          <c:val>
            <c:numRef>
              <c:f>지역별!$J$29:$K$29</c:f>
              <c:numCache>
                <c:formatCode>_(* #,##0.0,,_);_(* \(#,##0.0,,\);_(* \-_);@</c:formatCode>
                <c:ptCount val="2"/>
                <c:pt idx="0">
                  <c:v>9657885.8441860471</c:v>
                </c:pt>
                <c:pt idx="1">
                  <c:v>10102997.556591211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F68-452B-8D0A-AB8CADC634DB}"/>
            </c:ext>
          </c:extLst>
        </c:ser>
        <c:ser>
          <c:idx val="3"/>
          <c:order val="3"/>
          <c:tx>
            <c:strRef>
              <c:f>지역별!$I$30</c:f>
              <c:strCache>
                <c:ptCount val="1"/>
                <c:pt idx="0">
                  <c:v>ASP(중소형거래처)</c:v>
                </c:pt>
              </c:strCache>
            </c:strRef>
          </c:tx>
          <c:spPr>
            <a:ln w="12700">
              <a:solidFill>
                <a:srgbClr val="0091DA"/>
              </a:solidFill>
              <a:prstDash val="solid"/>
            </a:ln>
          </c:spPr>
          <c:marker>
            <c:symbol val="circle"/>
            <c:size val="3"/>
            <c:spPr>
              <a:solidFill>
                <a:srgbClr val="0091DA"/>
              </a:solidFill>
              <a:ln>
                <a:solidFill>
                  <a:srgbClr val="0091DA"/>
                </a:solidFill>
                <a:prstDash val="solid"/>
              </a:ln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지역별!$J$26:$K$26</c:f>
              <c:strCache>
                <c:ptCount val="2"/>
                <c:pt idx="0">
                  <c:v>2018</c:v>
                </c:pt>
                <c:pt idx="1">
                  <c:v>2019</c:v>
                </c:pt>
              </c:strCache>
            </c:strRef>
          </c:cat>
          <c:val>
            <c:numRef>
              <c:f>지역별!$J$30:$K$30</c:f>
              <c:numCache>
                <c:formatCode>_(* #,##0.0,,_);_(* \(#,##0.0,,\);_(* \-_);@</c:formatCode>
                <c:ptCount val="2"/>
                <c:pt idx="0">
                  <c:v>6320855.5294117648</c:v>
                </c:pt>
                <c:pt idx="1">
                  <c:v>7000000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F68-452B-8D0A-AB8CADC634D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6588624"/>
        <c:axId val="196592544"/>
      </c:lineChart>
      <c:catAx>
        <c:axId val="1965917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96594504"/>
        <c:crosses val="autoZero"/>
        <c:auto val="1"/>
        <c:lblAlgn val="ctr"/>
        <c:lblOffset val="100"/>
        <c:noMultiLvlLbl val="0"/>
      </c:catAx>
      <c:valAx>
        <c:axId val="196594504"/>
        <c:scaling>
          <c:orientation val="minMax"/>
          <c:max val="10000000000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ko-KR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십억원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3.6656250000000013E-3"/>
              <c:y val="0.32041111111111109"/>
            </c:manualLayout>
          </c:layout>
          <c:overlay val="0"/>
        </c:title>
        <c:numFmt formatCode="_(* #,##0.0,,,_);_(* \(#,##0.0,,,\);_(* \-_)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96591760"/>
        <c:crosses val="autoZero"/>
        <c:crossBetween val="between"/>
      </c:valAx>
      <c:valAx>
        <c:axId val="196592544"/>
        <c:scaling>
          <c:orientation val="minMax"/>
          <c:max val="12000000"/>
          <c:min val="0"/>
        </c:scaling>
        <c:delete val="0"/>
        <c:axPos val="r"/>
        <c:title>
          <c:tx>
            <c:rich>
              <a:bodyPr rot="5400000" vert="horz"/>
              <a:lstStyle/>
              <a:p>
                <a:pPr>
                  <a:defRPr altLang="ko-KR" b="0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백만원</a:t>
                </a:r>
                <a:endParaRPr lang="en-US" dirty="0"/>
              </a:p>
            </c:rich>
          </c:tx>
          <c:overlay val="0"/>
        </c:title>
        <c:numFmt formatCode="_(* #,##0.0,,_);_(* \(#,##0.0,,\);_(* \-_)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crossAx val="196588624"/>
        <c:crosses val="max"/>
        <c:crossBetween val="between"/>
        <c:majorUnit val="3000000"/>
      </c:valAx>
      <c:catAx>
        <c:axId val="1965886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6592544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9.761417933872768E-2"/>
          <c:y val="0.83636363636363631"/>
          <c:w val="0.82316319444444441"/>
          <c:h val="0.16363657407407409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>
              <a:solidFill>
                <a:srgbClr val="000000"/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[</a:t>
            </a:r>
            <a:r>
              <a:rPr lang="ko-KR" altLang="en-US"/>
              <a:t>북미</a:t>
            </a:r>
            <a:r>
              <a:rPr lang="en-US" altLang="ko-KR" dirty="0"/>
              <a:t>] </a:t>
            </a:r>
            <a:r>
              <a:rPr lang="ko-KR" altLang="en-US"/>
              <a:t>규모별 거래처 비중</a:t>
            </a:r>
            <a:endParaRPr lang="en-US" dirty="0"/>
          </a:p>
        </c:rich>
      </c:tx>
      <c:layout>
        <c:manualLayout>
          <c:xMode val="edge"/>
          <c:yMode val="edge"/>
          <c:x val="2.2857142857142857E-2"/>
          <c:y val="3.636363636363636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7421041666666667"/>
          <c:y val="0.15808518518518519"/>
          <c:w val="0.64761076388888894"/>
          <c:h val="0.590872685185185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지역별!$F$27</c:f>
              <c:strCache>
                <c:ptCount val="1"/>
                <c:pt idx="0">
                  <c:v>매출(대형거래처)</c:v>
                </c:pt>
              </c:strCache>
            </c:strRef>
          </c:tx>
          <c:spPr>
            <a:solidFill>
              <a:srgbClr val="00338D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지역별!$G$26:$H$26</c:f>
              <c:strCache>
                <c:ptCount val="2"/>
                <c:pt idx="0">
                  <c:v>2018</c:v>
                </c:pt>
                <c:pt idx="1">
                  <c:v>2019</c:v>
                </c:pt>
              </c:strCache>
            </c:strRef>
          </c:cat>
          <c:val>
            <c:numRef>
              <c:f>지역별!$G$27:$H$27</c:f>
              <c:numCache>
                <c:formatCode>_(* #,##0.0,,,_);_(* \(#,##0.0,,,\);_(* \-_);@</c:formatCode>
                <c:ptCount val="2"/>
                <c:pt idx="0">
                  <c:v>3179413570</c:v>
                </c:pt>
                <c:pt idx="1">
                  <c:v>4411555507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2B-4FAE-870A-FD992B86E393}"/>
            </c:ext>
          </c:extLst>
        </c:ser>
        <c:ser>
          <c:idx val="1"/>
          <c:order val="1"/>
          <c:tx>
            <c:strRef>
              <c:f>지역별!$F$28</c:f>
              <c:strCache>
                <c:ptCount val="1"/>
                <c:pt idx="0">
                  <c:v>매출(중소형거래처)</c:v>
                </c:pt>
              </c:strCache>
            </c:strRef>
          </c:tx>
          <c:spPr>
            <a:solidFill>
              <a:srgbClr val="0091DA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"/>
                  <c:y val="8.717083333333333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72B-4FAE-870A-FD992B86E39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지역별!$G$26:$H$26</c:f>
              <c:strCache>
                <c:ptCount val="2"/>
                <c:pt idx="0">
                  <c:v>2018</c:v>
                </c:pt>
                <c:pt idx="1">
                  <c:v>2019</c:v>
                </c:pt>
              </c:strCache>
            </c:strRef>
          </c:cat>
          <c:val>
            <c:numRef>
              <c:f>지역별!$G$28:$H$28</c:f>
              <c:numCache>
                <c:formatCode>_(* #,##0.0,,,_);_(* \(#,##0.0,,,\);_(* \-_);@</c:formatCode>
                <c:ptCount val="2"/>
                <c:pt idx="0">
                  <c:v>1176769690</c:v>
                </c:pt>
                <c:pt idx="1">
                  <c:v>3274623014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2B-4FAE-870A-FD992B86E39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0"/>
        <c:axId val="196590584"/>
        <c:axId val="196589408"/>
      </c:barChart>
      <c:lineChart>
        <c:grouping val="standard"/>
        <c:varyColors val="0"/>
        <c:ser>
          <c:idx val="2"/>
          <c:order val="2"/>
          <c:tx>
            <c:strRef>
              <c:f>지역별!$F$29</c:f>
              <c:strCache>
                <c:ptCount val="1"/>
                <c:pt idx="0">
                  <c:v>ASP(대형거래처)</c:v>
                </c:pt>
              </c:strCache>
            </c:strRef>
          </c:tx>
          <c:spPr>
            <a:ln w="12700">
              <a:solidFill>
                <a:srgbClr val="00338D"/>
              </a:solidFill>
              <a:prstDash val="solid"/>
            </a:ln>
          </c:spPr>
          <c:marker>
            <c:symbol val="triangle"/>
            <c:size val="3"/>
            <c:spPr>
              <a:solidFill>
                <a:srgbClr val="00338D"/>
              </a:solidFill>
              <a:ln>
                <a:solidFill>
                  <a:srgbClr val="00338D"/>
                </a:solidFill>
                <a:prstDash val="solid"/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지역별!$G$26:$H$26</c:f>
              <c:strCache>
                <c:ptCount val="2"/>
                <c:pt idx="0">
                  <c:v>2018</c:v>
                </c:pt>
                <c:pt idx="1">
                  <c:v>2019</c:v>
                </c:pt>
              </c:strCache>
            </c:strRef>
          </c:cat>
          <c:val>
            <c:numRef>
              <c:f>지역별!$G$29:$H$29</c:f>
              <c:numCache>
                <c:formatCode>_(* #,##0.0,,_);_(* \(#,##0.0,,\);_(* \-_);@</c:formatCode>
                <c:ptCount val="2"/>
                <c:pt idx="0">
                  <c:v>12181661.187739464</c:v>
                </c:pt>
                <c:pt idx="1">
                  <c:v>12676883.640804598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72B-4FAE-870A-FD992B86E393}"/>
            </c:ext>
          </c:extLst>
        </c:ser>
        <c:ser>
          <c:idx val="3"/>
          <c:order val="3"/>
          <c:tx>
            <c:strRef>
              <c:f>지역별!$F$30</c:f>
              <c:strCache>
                <c:ptCount val="1"/>
                <c:pt idx="0">
                  <c:v>ASP(중소형거래처)</c:v>
                </c:pt>
              </c:strCache>
            </c:strRef>
          </c:tx>
          <c:spPr>
            <a:ln w="12700">
              <a:solidFill>
                <a:srgbClr val="0091DA"/>
              </a:solidFill>
              <a:prstDash val="solid"/>
            </a:ln>
          </c:spPr>
          <c:marker>
            <c:symbol val="circle"/>
            <c:size val="3"/>
            <c:spPr>
              <a:solidFill>
                <a:srgbClr val="0091DA"/>
              </a:solidFill>
              <a:ln>
                <a:solidFill>
                  <a:srgbClr val="0091DA"/>
                </a:solidFill>
                <a:prstDash val="solid"/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지역별!$G$26:$H$26</c:f>
              <c:strCache>
                <c:ptCount val="2"/>
                <c:pt idx="0">
                  <c:v>2018</c:v>
                </c:pt>
                <c:pt idx="1">
                  <c:v>2019</c:v>
                </c:pt>
              </c:strCache>
            </c:strRef>
          </c:cat>
          <c:val>
            <c:numRef>
              <c:f>지역별!$G$30:$H$30</c:f>
              <c:numCache>
                <c:formatCode>_(* #,##0.0,,_);_(* \(#,##0.0,,\);_(* \-_);@</c:formatCode>
                <c:ptCount val="2"/>
                <c:pt idx="0">
                  <c:v>12131646.288659794</c:v>
                </c:pt>
                <c:pt idx="1">
                  <c:v>13046306.828685259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72B-4FAE-870A-FD992B86E39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6589800"/>
        <c:axId val="196595288"/>
      </c:lineChart>
      <c:catAx>
        <c:axId val="196590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96589408"/>
        <c:crosses val="autoZero"/>
        <c:auto val="1"/>
        <c:lblAlgn val="ctr"/>
        <c:lblOffset val="100"/>
        <c:noMultiLvlLbl val="0"/>
      </c:catAx>
      <c:valAx>
        <c:axId val="196589408"/>
        <c:scaling>
          <c:orientation val="minMax"/>
          <c:max val="100000000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ko-KR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십억원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3.6656250000000013E-3"/>
              <c:y val="0.32041111111111109"/>
            </c:manualLayout>
          </c:layout>
          <c:overlay val="0"/>
        </c:title>
        <c:numFmt formatCode="_(* #,##0.0,,,_);_(* \(#,##0.0,,,\);_(* \-_)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96590584"/>
        <c:crosses val="autoZero"/>
        <c:crossBetween val="between"/>
      </c:valAx>
      <c:valAx>
        <c:axId val="196595288"/>
        <c:scaling>
          <c:orientation val="minMax"/>
          <c:max val="15000000"/>
          <c:min val="0"/>
        </c:scaling>
        <c:delete val="0"/>
        <c:axPos val="r"/>
        <c:title>
          <c:tx>
            <c:rich>
              <a:bodyPr rot="5400000" vert="horz"/>
              <a:lstStyle/>
              <a:p>
                <a:pPr>
                  <a:defRPr altLang="ko-KR" b="0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백만원</a:t>
                </a:r>
                <a:endParaRPr lang="en-US" dirty="0"/>
              </a:p>
            </c:rich>
          </c:tx>
          <c:overlay val="0"/>
        </c:title>
        <c:numFmt formatCode="_(* #,##0.0,,_);_(* \(#,##0.0,,\);_(* \-_)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crossAx val="196589800"/>
        <c:crosses val="max"/>
        <c:crossBetween val="between"/>
        <c:majorUnit val="3000000"/>
      </c:valAx>
      <c:catAx>
        <c:axId val="1965898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6595288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9.761417933872768E-2"/>
          <c:y val="0.83636363636363631"/>
          <c:w val="0.82316319444444441"/>
          <c:h val="0.16363657407407409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>
              <a:solidFill>
                <a:srgbClr val="000000"/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[IOS]</a:t>
            </a:r>
            <a:r>
              <a:rPr lang="en-US" baseline="0" dirty="0"/>
              <a:t> </a:t>
            </a:r>
            <a:r>
              <a:rPr lang="ko-KR" altLang="en-US" baseline="0"/>
              <a:t>주요 지역별 </a:t>
            </a:r>
            <a:r>
              <a:rPr lang="en-US" altLang="ko-KR" baseline="0" dirty="0"/>
              <a:t>ASP </a:t>
            </a:r>
            <a:r>
              <a:rPr lang="ko-KR" altLang="en-US" baseline="0"/>
              <a:t>변동 추세</a:t>
            </a:r>
            <a:endParaRPr lang="en-US" dirty="0"/>
          </a:p>
        </c:rich>
      </c:tx>
      <c:layout>
        <c:manualLayout>
          <c:xMode val="edge"/>
          <c:yMode val="edge"/>
          <c:x val="2.2857142857142857E-2"/>
          <c:y val="3.636363636363636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972800925925924"/>
          <c:y val="0.15808518518518519"/>
          <c:w val="0.86552592592592603"/>
          <c:h val="0.59901574074074071"/>
        </c:manualLayout>
      </c:layout>
      <c:lineChart>
        <c:grouping val="standard"/>
        <c:varyColors val="0"/>
        <c:ser>
          <c:idx val="0"/>
          <c:order val="0"/>
          <c:tx>
            <c:strRef>
              <c:f>지역별!$AY$5</c:f>
              <c:strCache>
                <c:ptCount val="1"/>
                <c:pt idx="0">
                  <c:v>유럽</c:v>
                </c:pt>
              </c:strCache>
            </c:strRef>
          </c:tx>
          <c:spPr>
            <a:ln w="12700">
              <a:solidFill>
                <a:srgbClr val="00338D"/>
              </a:solidFill>
              <a:prstDash val="solid"/>
            </a:ln>
          </c:spPr>
          <c:marker>
            <c:symbol val="diamond"/>
            <c:size val="3"/>
            <c:spPr>
              <a:solidFill>
                <a:srgbClr val="00338D"/>
              </a:solidFill>
              <a:ln>
                <a:solidFill>
                  <a:srgbClr val="00338D"/>
                </a:solidFill>
                <a:prstDash val="solid"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>
                    <a:solidFill>
                      <a:srgbClr val="00338D"/>
                    </a:solidFill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지역별!$AZ$4:$BQ$4</c:f>
              <c:strCache>
                <c:ptCount val="18"/>
                <c:pt idx="0">
                  <c:v>'18.4</c:v>
                </c:pt>
                <c:pt idx="1">
                  <c:v>'18.5</c:v>
                </c:pt>
                <c:pt idx="2">
                  <c:v>'18.6</c:v>
                </c:pt>
                <c:pt idx="3">
                  <c:v>'18.7</c:v>
                </c:pt>
                <c:pt idx="4">
                  <c:v>'18.8</c:v>
                </c:pt>
                <c:pt idx="5">
                  <c:v>'18.9</c:v>
                </c:pt>
                <c:pt idx="6">
                  <c:v>'18.10</c:v>
                </c:pt>
                <c:pt idx="7">
                  <c:v>'18.11</c:v>
                </c:pt>
                <c:pt idx="8">
                  <c:v>'18.12</c:v>
                </c:pt>
                <c:pt idx="9">
                  <c:v>'19.1</c:v>
                </c:pt>
                <c:pt idx="10">
                  <c:v>'19.2</c:v>
                </c:pt>
                <c:pt idx="11">
                  <c:v>'19.3</c:v>
                </c:pt>
                <c:pt idx="12">
                  <c:v>'19.4</c:v>
                </c:pt>
                <c:pt idx="13">
                  <c:v>'19.5</c:v>
                </c:pt>
                <c:pt idx="14">
                  <c:v>'19.6</c:v>
                </c:pt>
                <c:pt idx="15">
                  <c:v>'19.7</c:v>
                </c:pt>
                <c:pt idx="16">
                  <c:v>'19.8</c:v>
                </c:pt>
                <c:pt idx="17">
                  <c:v>'19.9</c:v>
                </c:pt>
              </c:strCache>
            </c:strRef>
          </c:cat>
          <c:val>
            <c:numRef>
              <c:f>지역별!$AZ$5:$BQ$5</c:f>
              <c:numCache>
                <c:formatCode>_(* #,##0.0,,_);_(* \(#,##0.0,,\);_(* \-_);@</c:formatCode>
                <c:ptCount val="18"/>
                <c:pt idx="0">
                  <c:v>9996048.173913043</c:v>
                </c:pt>
                <c:pt idx="1">
                  <c:v>10922304.896551725</c:v>
                </c:pt>
                <c:pt idx="2">
                  <c:v>11090622.142857144</c:v>
                </c:pt>
                <c:pt idx="3">
                  <c:v>11779695.978260869</c:v>
                </c:pt>
                <c:pt idx="4">
                  <c:v>12582916.416666666</c:v>
                </c:pt>
                <c:pt idx="5">
                  <c:v>12051199.673076924</c:v>
                </c:pt>
                <c:pt idx="6">
                  <c:v>11626486.920792079</c:v>
                </c:pt>
                <c:pt idx="7">
                  <c:v>11872836.477272727</c:v>
                </c:pt>
                <c:pt idx="8">
                  <c:v>11702250.396551725</c:v>
                </c:pt>
                <c:pt idx="9">
                  <c:v>11245492.490740741</c:v>
                </c:pt>
                <c:pt idx="10">
                  <c:v>11799353.351851853</c:v>
                </c:pt>
                <c:pt idx="11">
                  <c:v>11796610.417391304</c:v>
                </c:pt>
                <c:pt idx="12">
                  <c:v>11643252.347058823</c:v>
                </c:pt>
                <c:pt idx="13">
                  <c:v>12363117.598290598</c:v>
                </c:pt>
                <c:pt idx="14">
                  <c:v>12416721.60483871</c:v>
                </c:pt>
                <c:pt idx="15">
                  <c:v>11942553.01</c:v>
                </c:pt>
                <c:pt idx="16">
                  <c:v>12448567.388235293</c:v>
                </c:pt>
                <c:pt idx="17">
                  <c:v>12296365.352631578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BA-4EAA-9BB8-51613A7AF8C7}"/>
            </c:ext>
          </c:extLst>
        </c:ser>
        <c:ser>
          <c:idx val="1"/>
          <c:order val="1"/>
          <c:tx>
            <c:strRef>
              <c:f>지역별!$AY$6</c:f>
              <c:strCache>
                <c:ptCount val="1"/>
                <c:pt idx="0">
                  <c:v>북미</c:v>
                </c:pt>
              </c:strCache>
            </c:strRef>
          </c:tx>
          <c:spPr>
            <a:ln w="12700">
              <a:solidFill>
                <a:srgbClr val="0091DA"/>
              </a:solidFill>
              <a:prstDash val="solid"/>
            </a:ln>
          </c:spPr>
          <c:marker>
            <c:symbol val="square"/>
            <c:size val="3"/>
            <c:spPr>
              <a:solidFill>
                <a:srgbClr val="0091DA"/>
              </a:solidFill>
              <a:ln>
                <a:solidFill>
                  <a:srgbClr val="0091DA"/>
                </a:solidFill>
                <a:prstDash val="solid"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>
                    <a:solidFill>
                      <a:srgbClr val="0091DA"/>
                    </a:solidFill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지역별!$AZ$4:$BQ$4</c:f>
              <c:strCache>
                <c:ptCount val="18"/>
                <c:pt idx="0">
                  <c:v>'18.4</c:v>
                </c:pt>
                <c:pt idx="1">
                  <c:v>'18.5</c:v>
                </c:pt>
                <c:pt idx="2">
                  <c:v>'18.6</c:v>
                </c:pt>
                <c:pt idx="3">
                  <c:v>'18.7</c:v>
                </c:pt>
                <c:pt idx="4">
                  <c:v>'18.8</c:v>
                </c:pt>
                <c:pt idx="5">
                  <c:v>'18.9</c:v>
                </c:pt>
                <c:pt idx="6">
                  <c:v>'18.10</c:v>
                </c:pt>
                <c:pt idx="7">
                  <c:v>'18.11</c:v>
                </c:pt>
                <c:pt idx="8">
                  <c:v>'18.12</c:v>
                </c:pt>
                <c:pt idx="9">
                  <c:v>'19.1</c:v>
                </c:pt>
                <c:pt idx="10">
                  <c:v>'19.2</c:v>
                </c:pt>
                <c:pt idx="11">
                  <c:v>'19.3</c:v>
                </c:pt>
                <c:pt idx="12">
                  <c:v>'19.4</c:v>
                </c:pt>
                <c:pt idx="13">
                  <c:v>'19.5</c:v>
                </c:pt>
                <c:pt idx="14">
                  <c:v>'19.6</c:v>
                </c:pt>
                <c:pt idx="15">
                  <c:v>'19.7</c:v>
                </c:pt>
                <c:pt idx="16">
                  <c:v>'19.8</c:v>
                </c:pt>
                <c:pt idx="17">
                  <c:v>'19.9</c:v>
                </c:pt>
              </c:strCache>
            </c:strRef>
          </c:cat>
          <c:val>
            <c:numRef>
              <c:f>지역별!$AZ$6:$BQ$6</c:f>
              <c:numCache>
                <c:formatCode>_(* #,##0.0,,_);_(* \(#,##0.0,,\);_(* \-_);@</c:formatCode>
                <c:ptCount val="18"/>
                <c:pt idx="0">
                  <c:v>8878464</c:v>
                </c:pt>
                <c:pt idx="1">
                  <c:v>13002322.5</c:v>
                </c:pt>
                <c:pt idx="2">
                  <c:v>11354862.444444444</c:v>
                </c:pt>
                <c:pt idx="3">
                  <c:v>11080190.73076923</c:v>
                </c:pt>
                <c:pt idx="4">
                  <c:v>12337855</c:v>
                </c:pt>
                <c:pt idx="5">
                  <c:v>12173083.185185185</c:v>
                </c:pt>
                <c:pt idx="6">
                  <c:v>12397989.222222222</c:v>
                </c:pt>
                <c:pt idx="7">
                  <c:v>12435291.322580645</c:v>
                </c:pt>
                <c:pt idx="8">
                  <c:v>12342298.740157479</c:v>
                </c:pt>
                <c:pt idx="9">
                  <c:v>12046092.133333333</c:v>
                </c:pt>
                <c:pt idx="10">
                  <c:v>12075816.41025641</c:v>
                </c:pt>
                <c:pt idx="11">
                  <c:v>12116892.261904761</c:v>
                </c:pt>
                <c:pt idx="12">
                  <c:v>12524687.641975308</c:v>
                </c:pt>
                <c:pt idx="13">
                  <c:v>12956939.614285715</c:v>
                </c:pt>
                <c:pt idx="14">
                  <c:v>12908214.693877552</c:v>
                </c:pt>
                <c:pt idx="15">
                  <c:v>12864536.454545455</c:v>
                </c:pt>
                <c:pt idx="16">
                  <c:v>13177610.036144579</c:v>
                </c:pt>
                <c:pt idx="17">
                  <c:v>13587281.556701031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BA-4EAA-9BB8-51613A7AF8C7}"/>
            </c:ext>
          </c:extLst>
        </c:ser>
        <c:ser>
          <c:idx val="2"/>
          <c:order val="2"/>
          <c:tx>
            <c:strRef>
              <c:f>지역별!$AY$7</c:f>
              <c:strCache>
                <c:ptCount val="1"/>
                <c:pt idx="0">
                  <c:v>국내</c:v>
                </c:pt>
              </c:strCache>
            </c:strRef>
          </c:tx>
          <c:spPr>
            <a:ln w="12700">
              <a:solidFill>
                <a:srgbClr val="6D2077"/>
              </a:solidFill>
              <a:prstDash val="solid"/>
            </a:ln>
          </c:spPr>
          <c:marker>
            <c:symbol val="triangle"/>
            <c:size val="3"/>
            <c:spPr>
              <a:solidFill>
                <a:srgbClr val="6D2077"/>
              </a:solidFill>
              <a:ln>
                <a:solidFill>
                  <a:srgbClr val="6D2077"/>
                </a:solidFill>
                <a:prstDash val="solid"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>
                    <a:solidFill>
                      <a:srgbClr val="6D2077"/>
                    </a:solidFill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지역별!$AZ$4:$BQ$4</c:f>
              <c:strCache>
                <c:ptCount val="18"/>
                <c:pt idx="0">
                  <c:v>'18.4</c:v>
                </c:pt>
                <c:pt idx="1">
                  <c:v>'18.5</c:v>
                </c:pt>
                <c:pt idx="2">
                  <c:v>'18.6</c:v>
                </c:pt>
                <c:pt idx="3">
                  <c:v>'18.7</c:v>
                </c:pt>
                <c:pt idx="4">
                  <c:v>'18.8</c:v>
                </c:pt>
                <c:pt idx="5">
                  <c:v>'18.9</c:v>
                </c:pt>
                <c:pt idx="6">
                  <c:v>'18.10</c:v>
                </c:pt>
                <c:pt idx="7">
                  <c:v>'18.11</c:v>
                </c:pt>
                <c:pt idx="8">
                  <c:v>'18.12</c:v>
                </c:pt>
                <c:pt idx="9">
                  <c:v>'19.1</c:v>
                </c:pt>
                <c:pt idx="10">
                  <c:v>'19.2</c:v>
                </c:pt>
                <c:pt idx="11">
                  <c:v>'19.3</c:v>
                </c:pt>
                <c:pt idx="12">
                  <c:v>'19.4</c:v>
                </c:pt>
                <c:pt idx="13">
                  <c:v>'19.5</c:v>
                </c:pt>
                <c:pt idx="14">
                  <c:v>'19.6</c:v>
                </c:pt>
                <c:pt idx="15">
                  <c:v>'19.7</c:v>
                </c:pt>
                <c:pt idx="16">
                  <c:v>'19.8</c:v>
                </c:pt>
                <c:pt idx="17">
                  <c:v>'19.9</c:v>
                </c:pt>
              </c:strCache>
            </c:strRef>
          </c:cat>
          <c:val>
            <c:numRef>
              <c:f>지역별!$AZ$7:$BQ$7</c:f>
              <c:numCache>
                <c:formatCode>General</c:formatCode>
                <c:ptCount val="18"/>
                <c:pt idx="0" formatCode="_(* #,##0.0,,_);_(* \(#,##0.0,,\);_(* \-_);@">
                  <c:v>5181818</c:v>
                </c:pt>
                <c:pt idx="2" formatCode="_(* #,##0.0,,_);_(* \(#,##0.0,,\);_(* \-_);@">
                  <c:v>9865734.307692308</c:v>
                </c:pt>
                <c:pt idx="3" formatCode="_(* #,##0.0,,_);_(* \(#,##0.0,,\);_(* \-_);@">
                  <c:v>10760188.086206896</c:v>
                </c:pt>
                <c:pt idx="4" formatCode="_(* #,##0.0,,_);_(* \(#,##0.0,,\);_(* \-_);@">
                  <c:v>6830769.230769231</c:v>
                </c:pt>
                <c:pt idx="5" formatCode="_(* #,##0.0,,_);_(* \(#,##0.0,,\);_(* \-_);@">
                  <c:v>9752112.6760563385</c:v>
                </c:pt>
                <c:pt idx="6" formatCode="_(* #,##0.0,,_);_(* \(#,##0.0,,\);_(* \-_);@">
                  <c:v>8983130.2886597943</c:v>
                </c:pt>
                <c:pt idx="7" formatCode="_(* #,##0.0,,_);_(* \(#,##0.0,,\);_(* \-_);@">
                  <c:v>9775813.1834862381</c:v>
                </c:pt>
                <c:pt idx="8" formatCode="_(* #,##0.0,,_);_(* \(#,##0.0,,\);_(* \-_);@">
                  <c:v>9711244.0394736845</c:v>
                </c:pt>
                <c:pt idx="9" formatCode="_(* #,##0.0,,_);_(* \(#,##0.0,,\);_(* \-_);@">
                  <c:v>9985528.775510205</c:v>
                </c:pt>
                <c:pt idx="10" formatCode="_(* #,##0.0,,_);_(* \(#,##0.0,,\);_(* \-_);@">
                  <c:v>10124401.915789474</c:v>
                </c:pt>
                <c:pt idx="11" formatCode="_(* #,##0.0,,_);_(* \(#,##0.0,,\);_(* \-_);@">
                  <c:v>10909091</c:v>
                </c:pt>
                <c:pt idx="12" formatCode="_(* #,##0.0,,_);_(* \(#,##0.0,,\);_(* \-_);@">
                  <c:v>10028305.795454545</c:v>
                </c:pt>
                <c:pt idx="13" formatCode="_(* #,##0.0,,_);_(* \(#,##0.0,,\);_(* \-_);@">
                  <c:v>9610389.6857142858</c:v>
                </c:pt>
                <c:pt idx="14" formatCode="_(* #,##0.0,,_);_(* \(#,##0.0,,\);_(* \-_);@">
                  <c:v>9988344.9871794879</c:v>
                </c:pt>
                <c:pt idx="15" formatCode="_(* #,##0.0,,_);_(* \(#,##0.0,,\);_(* \-_);@">
                  <c:v>9958904.1095890403</c:v>
                </c:pt>
                <c:pt idx="16" formatCode="_(* #,##0.0,,_);_(* \(#,##0.0,,\);_(* \-_);@">
                  <c:v>9993412.3840579707</c:v>
                </c:pt>
                <c:pt idx="17" formatCode="_(* #,##0.0,,_);_(* \(#,##0.0,,\);_(* \-_);@">
                  <c:v>10414566.240641711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ABA-4EAA-9BB8-51613A7AF8C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6590192"/>
        <c:axId val="196592152"/>
      </c:lineChart>
      <c:catAx>
        <c:axId val="196590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96592152"/>
        <c:crosses val="autoZero"/>
        <c:auto val="1"/>
        <c:lblAlgn val="ctr"/>
        <c:lblOffset val="100"/>
        <c:noMultiLvlLbl val="0"/>
      </c:catAx>
      <c:valAx>
        <c:axId val="196592152"/>
        <c:scaling>
          <c:orientation val="minMax"/>
          <c:max val="15000000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ko-KR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백만원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5.1356481481481496E-3"/>
              <c:y val="0.29174074074074074"/>
            </c:manualLayout>
          </c:layout>
          <c:overlay val="0"/>
        </c:title>
        <c:numFmt formatCode="_(* #,##0.0,,_);_(* \(#,##0.0,,\);_(* \-_)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96590192"/>
        <c:crosses val="autoZero"/>
        <c:crossBetween val="between"/>
        <c:majorUnit val="3000000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28833333333333333"/>
          <c:y val="0.91271342592592597"/>
          <c:w val="0.42333333333333334"/>
          <c:h val="8.7286574074074072E-2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>
              <a:solidFill>
                <a:srgbClr val="000000"/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[IOS] </a:t>
            </a:r>
            <a:r>
              <a:rPr lang="ko-KR" altLang="en-US"/>
              <a:t>지역별 매출액</a:t>
            </a:r>
            <a:endParaRPr lang="en-US" dirty="0"/>
          </a:p>
        </c:rich>
      </c:tx>
      <c:layout>
        <c:manualLayout>
          <c:xMode val="edge"/>
          <c:yMode val="edge"/>
          <c:x val="2.2857142857142857E-2"/>
          <c:y val="3.636363636363636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213846842645497E-2"/>
          <c:y val="0.15220555555555557"/>
          <c:w val="0.8557419444444444"/>
          <c:h val="0.6166185185185185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지역별!$C$5</c:f>
              <c:strCache>
                <c:ptCount val="1"/>
                <c:pt idx="0">
                  <c:v>유럽</c:v>
                </c:pt>
              </c:strCache>
            </c:strRef>
          </c:tx>
          <c:spPr>
            <a:solidFill>
              <a:srgbClr val="00338D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338D"/>
                    </a:solidFill>
                  </a14:hiddenFill>
                </a:ext>
              </a:extLst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>
                    <a:solidFill>
                      <a:srgbClr val="FFFFFF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지역별!$M$4:$AD$4</c:f>
              <c:strCache>
                <c:ptCount val="18"/>
                <c:pt idx="0">
                  <c:v>'18.4</c:v>
                </c:pt>
                <c:pt idx="1">
                  <c:v>'18.5</c:v>
                </c:pt>
                <c:pt idx="2">
                  <c:v>'18.6</c:v>
                </c:pt>
                <c:pt idx="3">
                  <c:v>'18.7</c:v>
                </c:pt>
                <c:pt idx="4">
                  <c:v>'18.8</c:v>
                </c:pt>
                <c:pt idx="5">
                  <c:v>'18.9</c:v>
                </c:pt>
                <c:pt idx="6">
                  <c:v>'18.10</c:v>
                </c:pt>
                <c:pt idx="7">
                  <c:v>'18.11</c:v>
                </c:pt>
                <c:pt idx="8">
                  <c:v>'18.12</c:v>
                </c:pt>
                <c:pt idx="9">
                  <c:v>'19.1</c:v>
                </c:pt>
                <c:pt idx="10">
                  <c:v>'19.2</c:v>
                </c:pt>
                <c:pt idx="11">
                  <c:v>'19.3</c:v>
                </c:pt>
                <c:pt idx="12">
                  <c:v>'19.4</c:v>
                </c:pt>
                <c:pt idx="13">
                  <c:v>'19.5</c:v>
                </c:pt>
                <c:pt idx="14">
                  <c:v>'19.6</c:v>
                </c:pt>
                <c:pt idx="15">
                  <c:v>'19.7</c:v>
                </c:pt>
                <c:pt idx="16">
                  <c:v>'19.8</c:v>
                </c:pt>
                <c:pt idx="17">
                  <c:v>'19.9</c:v>
                </c:pt>
              </c:strCache>
            </c:strRef>
          </c:cat>
          <c:val>
            <c:numRef>
              <c:f>지역별!$M$5:$AD$5</c:f>
              <c:numCache>
                <c:formatCode>_(* #,##0.0,,,_);_(* \(#,##0.0,,,\);_(* \-_);@</c:formatCode>
                <c:ptCount val="18"/>
                <c:pt idx="0">
                  <c:v>229909108</c:v>
                </c:pt>
                <c:pt idx="1">
                  <c:v>316746842</c:v>
                </c:pt>
                <c:pt idx="2">
                  <c:v>155268710</c:v>
                </c:pt>
                <c:pt idx="3">
                  <c:v>541866015</c:v>
                </c:pt>
                <c:pt idx="4">
                  <c:v>301989994</c:v>
                </c:pt>
                <c:pt idx="5">
                  <c:v>626662383</c:v>
                </c:pt>
                <c:pt idx="6">
                  <c:v>1174275179</c:v>
                </c:pt>
                <c:pt idx="7">
                  <c:v>1044809610</c:v>
                </c:pt>
                <c:pt idx="8">
                  <c:v>2036191569</c:v>
                </c:pt>
                <c:pt idx="9">
                  <c:v>1214513189</c:v>
                </c:pt>
                <c:pt idx="10">
                  <c:v>1274330162</c:v>
                </c:pt>
                <c:pt idx="11">
                  <c:v>1356610198</c:v>
                </c:pt>
                <c:pt idx="12">
                  <c:v>1979352899</c:v>
                </c:pt>
                <c:pt idx="13">
                  <c:v>1446484759</c:v>
                </c:pt>
                <c:pt idx="14">
                  <c:v>1539673479</c:v>
                </c:pt>
                <c:pt idx="15">
                  <c:v>1194255301</c:v>
                </c:pt>
                <c:pt idx="16">
                  <c:v>1058128228</c:v>
                </c:pt>
                <c:pt idx="17">
                  <c:v>2336309417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09-41B7-8710-5B007BA9EA9C}"/>
            </c:ext>
          </c:extLst>
        </c:ser>
        <c:ser>
          <c:idx val="1"/>
          <c:order val="1"/>
          <c:tx>
            <c:strRef>
              <c:f>지역별!$C$6</c:f>
              <c:strCache>
                <c:ptCount val="1"/>
                <c:pt idx="0">
                  <c:v>북미</c:v>
                </c:pt>
              </c:strCache>
            </c:strRef>
          </c:tx>
          <c:spPr>
            <a:solidFill>
              <a:srgbClr val="0091DA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>
                    <a:solidFill>
                      <a:srgbClr val="FFFFFF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지역별!$M$4:$AD$4</c:f>
              <c:strCache>
                <c:ptCount val="18"/>
                <c:pt idx="0">
                  <c:v>'18.4</c:v>
                </c:pt>
                <c:pt idx="1">
                  <c:v>'18.5</c:v>
                </c:pt>
                <c:pt idx="2">
                  <c:v>'18.6</c:v>
                </c:pt>
                <c:pt idx="3">
                  <c:v>'18.7</c:v>
                </c:pt>
                <c:pt idx="4">
                  <c:v>'18.8</c:v>
                </c:pt>
                <c:pt idx="5">
                  <c:v>'18.9</c:v>
                </c:pt>
                <c:pt idx="6">
                  <c:v>'18.10</c:v>
                </c:pt>
                <c:pt idx="7">
                  <c:v>'18.11</c:v>
                </c:pt>
                <c:pt idx="8">
                  <c:v>'18.12</c:v>
                </c:pt>
                <c:pt idx="9">
                  <c:v>'19.1</c:v>
                </c:pt>
                <c:pt idx="10">
                  <c:v>'19.2</c:v>
                </c:pt>
                <c:pt idx="11">
                  <c:v>'19.3</c:v>
                </c:pt>
                <c:pt idx="12">
                  <c:v>'19.4</c:v>
                </c:pt>
                <c:pt idx="13">
                  <c:v>'19.5</c:v>
                </c:pt>
                <c:pt idx="14">
                  <c:v>'19.6</c:v>
                </c:pt>
                <c:pt idx="15">
                  <c:v>'19.7</c:v>
                </c:pt>
                <c:pt idx="16">
                  <c:v>'19.8</c:v>
                </c:pt>
                <c:pt idx="17">
                  <c:v>'19.9</c:v>
                </c:pt>
              </c:strCache>
            </c:strRef>
          </c:cat>
          <c:val>
            <c:numRef>
              <c:f>지역별!$M$6:$AD$6</c:f>
              <c:numCache>
                <c:formatCode>_(* #,##0.0,,,_);_(* \(#,##0.0,,,\);_(* \-_);@</c:formatCode>
                <c:ptCount val="18"/>
                <c:pt idx="0">
                  <c:v>26635392</c:v>
                </c:pt>
                <c:pt idx="1">
                  <c:v>78013935</c:v>
                </c:pt>
                <c:pt idx="2">
                  <c:v>306581286</c:v>
                </c:pt>
                <c:pt idx="3">
                  <c:v>288084959</c:v>
                </c:pt>
                <c:pt idx="4">
                  <c:v>431824925</c:v>
                </c:pt>
                <c:pt idx="5">
                  <c:v>328673246</c:v>
                </c:pt>
                <c:pt idx="6">
                  <c:v>557909515</c:v>
                </c:pt>
                <c:pt idx="7">
                  <c:v>770988062</c:v>
                </c:pt>
                <c:pt idx="8">
                  <c:v>1567471940</c:v>
                </c:pt>
                <c:pt idx="9">
                  <c:v>542074146</c:v>
                </c:pt>
                <c:pt idx="10">
                  <c:v>470956840</c:v>
                </c:pt>
                <c:pt idx="11">
                  <c:v>508909475</c:v>
                </c:pt>
                <c:pt idx="12">
                  <c:v>1014499699</c:v>
                </c:pt>
                <c:pt idx="13">
                  <c:v>906985773</c:v>
                </c:pt>
                <c:pt idx="14">
                  <c:v>1265005040</c:v>
                </c:pt>
                <c:pt idx="15">
                  <c:v>566039604</c:v>
                </c:pt>
                <c:pt idx="16">
                  <c:v>1093741633</c:v>
                </c:pt>
                <c:pt idx="17">
                  <c:v>1317966311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09-41B7-8710-5B007BA9EA9C}"/>
            </c:ext>
          </c:extLst>
        </c:ser>
        <c:ser>
          <c:idx val="2"/>
          <c:order val="2"/>
          <c:tx>
            <c:strRef>
              <c:f>지역별!$C$7</c:f>
              <c:strCache>
                <c:ptCount val="1"/>
                <c:pt idx="0">
                  <c:v>국내</c:v>
                </c:pt>
              </c:strCache>
            </c:strRef>
          </c:tx>
          <c:spPr>
            <a:solidFill>
              <a:srgbClr val="6D2077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지역별!$M$4:$AD$4</c:f>
              <c:strCache>
                <c:ptCount val="18"/>
                <c:pt idx="0">
                  <c:v>'18.4</c:v>
                </c:pt>
                <c:pt idx="1">
                  <c:v>'18.5</c:v>
                </c:pt>
                <c:pt idx="2">
                  <c:v>'18.6</c:v>
                </c:pt>
                <c:pt idx="3">
                  <c:v>'18.7</c:v>
                </c:pt>
                <c:pt idx="4">
                  <c:v>'18.8</c:v>
                </c:pt>
                <c:pt idx="5">
                  <c:v>'18.9</c:v>
                </c:pt>
                <c:pt idx="6">
                  <c:v>'18.10</c:v>
                </c:pt>
                <c:pt idx="7">
                  <c:v>'18.11</c:v>
                </c:pt>
                <c:pt idx="8">
                  <c:v>'18.12</c:v>
                </c:pt>
                <c:pt idx="9">
                  <c:v>'19.1</c:v>
                </c:pt>
                <c:pt idx="10">
                  <c:v>'19.2</c:v>
                </c:pt>
                <c:pt idx="11">
                  <c:v>'19.3</c:v>
                </c:pt>
                <c:pt idx="12">
                  <c:v>'19.4</c:v>
                </c:pt>
                <c:pt idx="13">
                  <c:v>'19.5</c:v>
                </c:pt>
                <c:pt idx="14">
                  <c:v>'19.6</c:v>
                </c:pt>
                <c:pt idx="15">
                  <c:v>'19.7</c:v>
                </c:pt>
                <c:pt idx="16">
                  <c:v>'19.8</c:v>
                </c:pt>
                <c:pt idx="17">
                  <c:v>'19.9</c:v>
                </c:pt>
              </c:strCache>
            </c:strRef>
          </c:cat>
          <c:val>
            <c:numRef>
              <c:f>지역별!$M$7:$AD$7</c:f>
              <c:numCache>
                <c:formatCode>_(* #,##0.0,,,_);_(* \(#,##0.0,,,\);_(* \-_);@</c:formatCode>
                <c:ptCount val="18"/>
                <c:pt idx="0">
                  <c:v>51818180</c:v>
                </c:pt>
                <c:pt idx="1">
                  <c:v>0</c:v>
                </c:pt>
                <c:pt idx="2">
                  <c:v>128254546</c:v>
                </c:pt>
                <c:pt idx="3">
                  <c:v>624090909</c:v>
                </c:pt>
                <c:pt idx="4">
                  <c:v>88800000</c:v>
                </c:pt>
                <c:pt idx="5">
                  <c:v>692400000</c:v>
                </c:pt>
                <c:pt idx="6">
                  <c:v>871363638</c:v>
                </c:pt>
                <c:pt idx="7">
                  <c:v>1065563637</c:v>
                </c:pt>
                <c:pt idx="8">
                  <c:v>738054547</c:v>
                </c:pt>
                <c:pt idx="9">
                  <c:v>978581820</c:v>
                </c:pt>
                <c:pt idx="10">
                  <c:v>961818182</c:v>
                </c:pt>
                <c:pt idx="11">
                  <c:v>43636364</c:v>
                </c:pt>
                <c:pt idx="12">
                  <c:v>441245455</c:v>
                </c:pt>
                <c:pt idx="13">
                  <c:v>336363639</c:v>
                </c:pt>
                <c:pt idx="14">
                  <c:v>779090909</c:v>
                </c:pt>
                <c:pt idx="15">
                  <c:v>727000000</c:v>
                </c:pt>
                <c:pt idx="16">
                  <c:v>1379090909</c:v>
                </c:pt>
                <c:pt idx="17">
                  <c:v>1947523887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109-41B7-8710-5B007BA9EA9C}"/>
            </c:ext>
          </c:extLst>
        </c:ser>
        <c:ser>
          <c:idx val="3"/>
          <c:order val="3"/>
          <c:tx>
            <c:strRef>
              <c:f>지역별!$C$8</c:f>
              <c:strCache>
                <c:ptCount val="1"/>
                <c:pt idx="0">
                  <c:v>아시아</c:v>
                </c:pt>
              </c:strCache>
            </c:strRef>
          </c:tx>
          <c:spPr>
            <a:solidFill>
              <a:srgbClr val="005EB8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dLbl>
              <c:idx val="7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109-41B7-8710-5B007BA9EA9C}"/>
                </c:ext>
              </c:extLst>
            </c:dLbl>
            <c:dLbl>
              <c:idx val="1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109-41B7-8710-5B007BA9EA9C}"/>
                </c:ext>
              </c:extLst>
            </c:dLbl>
            <c:dLbl>
              <c:idx val="1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109-41B7-8710-5B007BA9EA9C}"/>
                </c:ext>
              </c:extLst>
            </c:dLbl>
            <c:dLbl>
              <c:idx val="16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109-41B7-8710-5B007BA9EA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지역별!$M$4:$AD$4</c:f>
              <c:strCache>
                <c:ptCount val="18"/>
                <c:pt idx="0">
                  <c:v>'18.4</c:v>
                </c:pt>
                <c:pt idx="1">
                  <c:v>'18.5</c:v>
                </c:pt>
                <c:pt idx="2">
                  <c:v>'18.6</c:v>
                </c:pt>
                <c:pt idx="3">
                  <c:v>'18.7</c:v>
                </c:pt>
                <c:pt idx="4">
                  <c:v>'18.8</c:v>
                </c:pt>
                <c:pt idx="5">
                  <c:v>'18.9</c:v>
                </c:pt>
                <c:pt idx="6">
                  <c:v>'18.10</c:v>
                </c:pt>
                <c:pt idx="7">
                  <c:v>'18.11</c:v>
                </c:pt>
                <c:pt idx="8">
                  <c:v>'18.12</c:v>
                </c:pt>
                <c:pt idx="9">
                  <c:v>'19.1</c:v>
                </c:pt>
                <c:pt idx="10">
                  <c:v>'19.2</c:v>
                </c:pt>
                <c:pt idx="11">
                  <c:v>'19.3</c:v>
                </c:pt>
                <c:pt idx="12">
                  <c:v>'19.4</c:v>
                </c:pt>
                <c:pt idx="13">
                  <c:v>'19.5</c:v>
                </c:pt>
                <c:pt idx="14">
                  <c:v>'19.6</c:v>
                </c:pt>
                <c:pt idx="15">
                  <c:v>'19.7</c:v>
                </c:pt>
                <c:pt idx="16">
                  <c:v>'19.8</c:v>
                </c:pt>
                <c:pt idx="17">
                  <c:v>'19.9</c:v>
                </c:pt>
              </c:strCache>
            </c:strRef>
          </c:cat>
          <c:val>
            <c:numRef>
              <c:f>지역별!$M$8:$AD$8</c:f>
              <c:numCache>
                <c:formatCode>_(* #,##0.0,,,_);_(* \(#,##0.0,,,\);_(* \-_);@</c:formatCode>
                <c:ptCount val="18"/>
                <c:pt idx="0">
                  <c:v>44400888</c:v>
                </c:pt>
                <c:pt idx="1">
                  <c:v>172076704</c:v>
                </c:pt>
                <c:pt idx="2">
                  <c:v>88762350</c:v>
                </c:pt>
                <c:pt idx="3">
                  <c:v>89135592</c:v>
                </c:pt>
                <c:pt idx="4">
                  <c:v>216698202</c:v>
                </c:pt>
                <c:pt idx="5">
                  <c:v>93267595</c:v>
                </c:pt>
                <c:pt idx="6">
                  <c:v>135064658</c:v>
                </c:pt>
                <c:pt idx="7">
                  <c:v>809745424</c:v>
                </c:pt>
                <c:pt idx="8">
                  <c:v>139719700</c:v>
                </c:pt>
                <c:pt idx="9">
                  <c:v>104176188</c:v>
                </c:pt>
                <c:pt idx="10">
                  <c:v>293937007</c:v>
                </c:pt>
                <c:pt idx="11">
                  <c:v>112951900</c:v>
                </c:pt>
                <c:pt idx="12">
                  <c:v>178844202</c:v>
                </c:pt>
                <c:pt idx="13">
                  <c:v>133275594</c:v>
                </c:pt>
                <c:pt idx="14">
                  <c:v>647165780</c:v>
                </c:pt>
                <c:pt idx="15">
                  <c:v>509259747</c:v>
                </c:pt>
                <c:pt idx="16">
                  <c:v>1095124018</c:v>
                </c:pt>
                <c:pt idx="17">
                  <c:v>440025564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109-41B7-8710-5B007BA9EA9C}"/>
            </c:ext>
          </c:extLst>
        </c:ser>
        <c:ser>
          <c:idx val="4"/>
          <c:order val="4"/>
          <c:tx>
            <c:strRef>
              <c:f>지역별!$C$9</c:f>
              <c:strCache>
                <c:ptCount val="1"/>
                <c:pt idx="0">
                  <c:v>RoW</c:v>
                </c:pt>
              </c:strCache>
            </c:strRef>
          </c:tx>
          <c:spPr>
            <a:solidFill>
              <a:srgbClr val="00A3A1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cat>
            <c:strRef>
              <c:f>지역별!$M$4:$AD$4</c:f>
              <c:strCache>
                <c:ptCount val="18"/>
                <c:pt idx="0">
                  <c:v>'18.4</c:v>
                </c:pt>
                <c:pt idx="1">
                  <c:v>'18.5</c:v>
                </c:pt>
                <c:pt idx="2">
                  <c:v>'18.6</c:v>
                </c:pt>
                <c:pt idx="3">
                  <c:v>'18.7</c:v>
                </c:pt>
                <c:pt idx="4">
                  <c:v>'18.8</c:v>
                </c:pt>
                <c:pt idx="5">
                  <c:v>'18.9</c:v>
                </c:pt>
                <c:pt idx="6">
                  <c:v>'18.10</c:v>
                </c:pt>
                <c:pt idx="7">
                  <c:v>'18.11</c:v>
                </c:pt>
                <c:pt idx="8">
                  <c:v>'18.12</c:v>
                </c:pt>
                <c:pt idx="9">
                  <c:v>'19.1</c:v>
                </c:pt>
                <c:pt idx="10">
                  <c:v>'19.2</c:v>
                </c:pt>
                <c:pt idx="11">
                  <c:v>'19.3</c:v>
                </c:pt>
                <c:pt idx="12">
                  <c:v>'19.4</c:v>
                </c:pt>
                <c:pt idx="13">
                  <c:v>'19.5</c:v>
                </c:pt>
                <c:pt idx="14">
                  <c:v>'19.6</c:v>
                </c:pt>
                <c:pt idx="15">
                  <c:v>'19.7</c:v>
                </c:pt>
                <c:pt idx="16">
                  <c:v>'19.8</c:v>
                </c:pt>
                <c:pt idx="17">
                  <c:v>'19.9</c:v>
                </c:pt>
              </c:strCache>
            </c:strRef>
          </c:cat>
          <c:val>
            <c:numRef>
              <c:f>지역별!$M$9:$AD$9</c:f>
              <c:numCache>
                <c:formatCode>_(* #,##0.0,,,_);_(* \(#,##0.0,,,\);_(* \-_);@</c:formatCode>
                <c:ptCount val="18"/>
                <c:pt idx="0">
                  <c:v>88771050</c:v>
                </c:pt>
                <c:pt idx="1">
                  <c:v>98724240</c:v>
                </c:pt>
                <c:pt idx="2">
                  <c:v>0</c:v>
                </c:pt>
                <c:pt idx="3">
                  <c:v>75741864</c:v>
                </c:pt>
                <c:pt idx="4">
                  <c:v>96643308</c:v>
                </c:pt>
                <c:pt idx="5">
                  <c:v>68119900</c:v>
                </c:pt>
                <c:pt idx="6">
                  <c:v>44878602</c:v>
                </c:pt>
                <c:pt idx="7">
                  <c:v>157880417</c:v>
                </c:pt>
                <c:pt idx="8">
                  <c:v>136393048</c:v>
                </c:pt>
                <c:pt idx="9">
                  <c:v>181995596</c:v>
                </c:pt>
                <c:pt idx="10">
                  <c:v>340399088</c:v>
                </c:pt>
                <c:pt idx="11">
                  <c:v>292134828</c:v>
                </c:pt>
                <c:pt idx="12">
                  <c:v>207904723</c:v>
                </c:pt>
                <c:pt idx="13">
                  <c:v>274680008</c:v>
                </c:pt>
                <c:pt idx="14">
                  <c:v>311462273</c:v>
                </c:pt>
                <c:pt idx="15">
                  <c:v>68756745</c:v>
                </c:pt>
                <c:pt idx="16">
                  <c:v>264066349</c:v>
                </c:pt>
                <c:pt idx="17">
                  <c:v>155879749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109-41B7-8710-5B007BA9EA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196593328"/>
        <c:axId val="196590976"/>
      </c:barChart>
      <c:lineChart>
        <c:grouping val="standard"/>
        <c:varyColors val="0"/>
        <c:ser>
          <c:idx val="5"/>
          <c:order val="5"/>
          <c:tx>
            <c:strRef>
              <c:f>지역별!$C$10</c:f>
              <c:strCache>
                <c:ptCount val="1"/>
                <c:pt idx="0">
                  <c:v>Total</c:v>
                </c:pt>
              </c:strCache>
            </c:strRef>
          </c:tx>
          <c:spPr>
            <a:ln w="3175">
              <a:noFill/>
              <a:prstDash val="solid"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지역별!$M$4:$AD$4</c:f>
              <c:strCache>
                <c:ptCount val="18"/>
                <c:pt idx="0">
                  <c:v>'18.4</c:v>
                </c:pt>
                <c:pt idx="1">
                  <c:v>'18.5</c:v>
                </c:pt>
                <c:pt idx="2">
                  <c:v>'18.6</c:v>
                </c:pt>
                <c:pt idx="3">
                  <c:v>'18.7</c:v>
                </c:pt>
                <c:pt idx="4">
                  <c:v>'18.8</c:v>
                </c:pt>
                <c:pt idx="5">
                  <c:v>'18.9</c:v>
                </c:pt>
                <c:pt idx="6">
                  <c:v>'18.10</c:v>
                </c:pt>
                <c:pt idx="7">
                  <c:v>'18.11</c:v>
                </c:pt>
                <c:pt idx="8">
                  <c:v>'18.12</c:v>
                </c:pt>
                <c:pt idx="9">
                  <c:v>'19.1</c:v>
                </c:pt>
                <c:pt idx="10">
                  <c:v>'19.2</c:v>
                </c:pt>
                <c:pt idx="11">
                  <c:v>'19.3</c:v>
                </c:pt>
                <c:pt idx="12">
                  <c:v>'19.4</c:v>
                </c:pt>
                <c:pt idx="13">
                  <c:v>'19.5</c:v>
                </c:pt>
                <c:pt idx="14">
                  <c:v>'19.6</c:v>
                </c:pt>
                <c:pt idx="15">
                  <c:v>'19.7</c:v>
                </c:pt>
                <c:pt idx="16">
                  <c:v>'19.8</c:v>
                </c:pt>
                <c:pt idx="17">
                  <c:v>'19.9</c:v>
                </c:pt>
              </c:strCache>
            </c:strRef>
          </c:cat>
          <c:val>
            <c:numRef>
              <c:f>지역별!$M$10:$AD$10</c:f>
              <c:numCache>
                <c:formatCode>_(* #,##0.0,,,_);_(* \(#,##0.0,,,\);_(* \-_);@</c:formatCode>
                <c:ptCount val="18"/>
                <c:pt idx="0">
                  <c:v>441534618</c:v>
                </c:pt>
                <c:pt idx="1">
                  <c:v>665561721</c:v>
                </c:pt>
                <c:pt idx="2">
                  <c:v>678866892</c:v>
                </c:pt>
                <c:pt idx="3">
                  <c:v>1618919339</c:v>
                </c:pt>
                <c:pt idx="4">
                  <c:v>1135956429</c:v>
                </c:pt>
                <c:pt idx="5">
                  <c:v>1809123124</c:v>
                </c:pt>
                <c:pt idx="6">
                  <c:v>2783491592</c:v>
                </c:pt>
                <c:pt idx="7">
                  <c:v>3848987150</c:v>
                </c:pt>
                <c:pt idx="8">
                  <c:v>4617830804</c:v>
                </c:pt>
                <c:pt idx="9">
                  <c:v>3021340939</c:v>
                </c:pt>
                <c:pt idx="10">
                  <c:v>3341441279</c:v>
                </c:pt>
                <c:pt idx="11">
                  <c:v>2314242765</c:v>
                </c:pt>
                <c:pt idx="12">
                  <c:v>3821846978</c:v>
                </c:pt>
                <c:pt idx="13">
                  <c:v>3097789773</c:v>
                </c:pt>
                <c:pt idx="14">
                  <c:v>4542397481</c:v>
                </c:pt>
                <c:pt idx="15">
                  <c:v>3065311397</c:v>
                </c:pt>
                <c:pt idx="16">
                  <c:v>4890151137</c:v>
                </c:pt>
                <c:pt idx="17">
                  <c:v>6197704928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D109-41B7-8710-5B007BA9EA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6593328"/>
        <c:axId val="196590976"/>
      </c:lineChart>
      <c:catAx>
        <c:axId val="1965933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96590976"/>
        <c:crosses val="autoZero"/>
        <c:auto val="1"/>
        <c:lblAlgn val="ctr"/>
        <c:lblOffset val="100"/>
        <c:noMultiLvlLbl val="0"/>
      </c:catAx>
      <c:valAx>
        <c:axId val="19659097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ko-KR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십억원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1.0197222222222233E-3"/>
              <c:y val="0.29174074074074074"/>
            </c:manualLayout>
          </c:layout>
          <c:overlay val="0"/>
        </c:title>
        <c:numFmt formatCode="_(* #,##0.0,,,_);_(* \(#,##0.0,,,\);_(* \-_)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96593328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legendEntry>
        <c:idx val="5"/>
        <c:delete val="1"/>
      </c:legendEntry>
      <c:layout>
        <c:manualLayout>
          <c:xMode val="edge"/>
          <c:yMode val="edge"/>
          <c:x val="0.22487027777777782"/>
          <c:y val="0.91271342592592597"/>
          <c:w val="0.45854930555555562"/>
          <c:h val="8.7286574074074072E-2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>
              <a:solidFill>
                <a:srgbClr val="000000"/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[</a:t>
            </a:r>
            <a:r>
              <a:rPr lang="ko-KR" altLang="en-US"/>
              <a:t>국내</a:t>
            </a:r>
            <a:r>
              <a:rPr lang="en-US" altLang="ko-KR" dirty="0"/>
              <a:t>] </a:t>
            </a:r>
            <a:r>
              <a:rPr lang="ko-KR" altLang="en-US"/>
              <a:t>거래처 수 </a:t>
            </a:r>
            <a:r>
              <a:rPr lang="en-US" altLang="ko-KR" dirty="0"/>
              <a:t>(LTM)</a:t>
            </a:r>
            <a:endParaRPr lang="en-US" dirty="0"/>
          </a:p>
        </c:rich>
      </c:tx>
      <c:layout>
        <c:manualLayout>
          <c:xMode val="edge"/>
          <c:yMode val="edge"/>
          <c:x val="2.2857142857142857E-2"/>
          <c:y val="3.636363636363636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523305555555555"/>
          <c:y val="0.15808518518518519"/>
          <c:w val="0.84886916666666667"/>
          <c:h val="0.5998671296296296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Sheet1!$C$91</c:f>
              <c:strCache>
                <c:ptCount val="1"/>
                <c:pt idx="0">
                  <c:v>18Q2</c:v>
                </c:pt>
              </c:strCache>
            </c:strRef>
          </c:tx>
          <c:spPr>
            <a:solidFill>
              <a:srgbClr val="00338D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Sheet1!$D$90:$J$90</c:f>
              <c:strCache>
                <c:ptCount val="7"/>
                <c:pt idx="0">
                  <c:v>LTM19(3)</c:v>
                </c:pt>
                <c:pt idx="1">
                  <c:v>LTM19(4)</c:v>
                </c:pt>
                <c:pt idx="2">
                  <c:v>LTM19(5)</c:v>
                </c:pt>
                <c:pt idx="3">
                  <c:v>LTM19(6)</c:v>
                </c:pt>
                <c:pt idx="4">
                  <c:v>LTM19(7)</c:v>
                </c:pt>
                <c:pt idx="5">
                  <c:v>LTM19(8)</c:v>
                </c:pt>
                <c:pt idx="6">
                  <c:v>LTM19(9)</c:v>
                </c:pt>
              </c:strCache>
            </c:strRef>
          </c:cat>
          <c:val>
            <c:numRef>
              <c:f>Sheet1!$D$91:$J$91</c:f>
              <c:numCache>
                <c:formatCode>_(* #,##0_);_(* \(#,##0\);_(* \-_);@</c:formatCode>
                <c:ptCount val="7"/>
                <c:pt idx="0">
                  <c:v>9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00-4CCC-90E6-BEB8D9BBB077}"/>
            </c:ext>
          </c:extLst>
        </c:ser>
        <c:ser>
          <c:idx val="1"/>
          <c:order val="1"/>
          <c:tx>
            <c:strRef>
              <c:f>Sheet1!$C$92</c:f>
              <c:strCache>
                <c:ptCount val="1"/>
                <c:pt idx="0">
                  <c:v>18Q3</c:v>
                </c:pt>
              </c:strCache>
            </c:strRef>
          </c:tx>
          <c:spPr>
            <a:solidFill>
              <a:srgbClr val="0091DA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Sheet1!$D$90:$J$90</c:f>
              <c:strCache>
                <c:ptCount val="7"/>
                <c:pt idx="0">
                  <c:v>LTM19(3)</c:v>
                </c:pt>
                <c:pt idx="1">
                  <c:v>LTM19(4)</c:v>
                </c:pt>
                <c:pt idx="2">
                  <c:v>LTM19(5)</c:v>
                </c:pt>
                <c:pt idx="3">
                  <c:v>LTM19(6)</c:v>
                </c:pt>
                <c:pt idx="4">
                  <c:v>LTM19(7)</c:v>
                </c:pt>
                <c:pt idx="5">
                  <c:v>LTM19(8)</c:v>
                </c:pt>
                <c:pt idx="6">
                  <c:v>LTM19(9)</c:v>
                </c:pt>
              </c:strCache>
            </c:strRef>
          </c:cat>
          <c:val>
            <c:numRef>
              <c:f>Sheet1!$D$92:$J$92</c:f>
              <c:numCache>
                <c:formatCode>_(* #,##0_);_(* \(#,##0\);_(* \-_);@</c:formatCode>
                <c:ptCount val="7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00-4CCC-90E6-BEB8D9BBB077}"/>
            </c:ext>
          </c:extLst>
        </c:ser>
        <c:ser>
          <c:idx val="2"/>
          <c:order val="2"/>
          <c:tx>
            <c:strRef>
              <c:f>Sheet1!$C$93</c:f>
              <c:strCache>
                <c:ptCount val="1"/>
                <c:pt idx="0">
                  <c:v>18Q4</c:v>
                </c:pt>
              </c:strCache>
            </c:strRef>
          </c:tx>
          <c:spPr>
            <a:solidFill>
              <a:srgbClr val="6D2077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Sheet1!$D$90:$J$90</c:f>
              <c:strCache>
                <c:ptCount val="7"/>
                <c:pt idx="0">
                  <c:v>LTM19(3)</c:v>
                </c:pt>
                <c:pt idx="1">
                  <c:v>LTM19(4)</c:v>
                </c:pt>
                <c:pt idx="2">
                  <c:v>LTM19(5)</c:v>
                </c:pt>
                <c:pt idx="3">
                  <c:v>LTM19(6)</c:v>
                </c:pt>
                <c:pt idx="4">
                  <c:v>LTM19(7)</c:v>
                </c:pt>
                <c:pt idx="5">
                  <c:v>LTM19(8)</c:v>
                </c:pt>
                <c:pt idx="6">
                  <c:v>LTM19(9)</c:v>
                </c:pt>
              </c:strCache>
            </c:strRef>
          </c:cat>
          <c:val>
            <c:numRef>
              <c:f>Sheet1!$D$93:$J$93</c:f>
              <c:numCache>
                <c:formatCode>_(* #,##0_);_(* \(#,##0\);_(* \-_);@</c:formatCode>
                <c:ptCount val="7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00-4CCC-90E6-BEB8D9BBB077}"/>
            </c:ext>
          </c:extLst>
        </c:ser>
        <c:ser>
          <c:idx val="3"/>
          <c:order val="3"/>
          <c:tx>
            <c:strRef>
              <c:f>Sheet1!$C$94</c:f>
              <c:strCache>
                <c:ptCount val="1"/>
                <c:pt idx="0">
                  <c:v>19Q3</c:v>
                </c:pt>
              </c:strCache>
            </c:strRef>
          </c:tx>
          <c:spPr>
            <a:solidFill>
              <a:srgbClr val="005EB8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Sheet1!$D$90:$J$90</c:f>
              <c:strCache>
                <c:ptCount val="7"/>
                <c:pt idx="0">
                  <c:v>LTM19(3)</c:v>
                </c:pt>
                <c:pt idx="1">
                  <c:v>LTM19(4)</c:v>
                </c:pt>
                <c:pt idx="2">
                  <c:v>LTM19(5)</c:v>
                </c:pt>
                <c:pt idx="3">
                  <c:v>LTM19(6)</c:v>
                </c:pt>
                <c:pt idx="4">
                  <c:v>LTM19(7)</c:v>
                </c:pt>
                <c:pt idx="5">
                  <c:v>LTM19(8)</c:v>
                </c:pt>
                <c:pt idx="6">
                  <c:v>LTM19(9)</c:v>
                </c:pt>
              </c:strCache>
            </c:strRef>
          </c:cat>
          <c:val>
            <c:numRef>
              <c:f>Sheet1!$D$94:$J$94</c:f>
              <c:numCache>
                <c:formatCode>General</c:formatCode>
                <c:ptCount val="7"/>
                <c:pt idx="4" formatCode="_(* #,##0_);_(* \(#,##0\);_(* \-_);@">
                  <c:v>1</c:v>
                </c:pt>
                <c:pt idx="5" formatCode="_(* #,##0_);_(* \(#,##0\);_(* \-_);@">
                  <c:v>1</c:v>
                </c:pt>
                <c:pt idx="6" formatCode="_(* #,##0_);_(* \(#,##0\);_(* \-_);@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000-4CCC-90E6-BEB8D9BBB07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40"/>
        <c:overlap val="100"/>
        <c:axId val="196589016"/>
        <c:axId val="196591368"/>
      </c:barChart>
      <c:catAx>
        <c:axId val="1965890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96591368"/>
        <c:crosses val="autoZero"/>
        <c:auto val="1"/>
        <c:lblAlgn val="ctr"/>
        <c:lblOffset val="100"/>
        <c:noMultiLvlLbl val="0"/>
      </c:catAx>
      <c:valAx>
        <c:axId val="19659136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ko-KR">
                    <a:solidFill>
                      <a:srgbClr val="000000"/>
                    </a:solidFill>
                  </a:defRPr>
                </a:pPr>
                <a:r>
                  <a:rPr lang="en-US" dirty="0"/>
                  <a:t>Units</a:t>
                </a:r>
              </a:p>
            </c:rich>
          </c:tx>
          <c:layout>
            <c:manualLayout>
              <c:xMode val="edge"/>
              <c:yMode val="edge"/>
              <c:x val="2.5714285714285714E-2"/>
              <c:y val="0.27062562634216175"/>
            </c:manualLayout>
          </c:layout>
          <c:overlay val="0"/>
        </c:title>
        <c:numFmt formatCode="_(* #,##0_);_(* \(#,##0\);_(* \-_)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9658901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52955805555555546"/>
          <c:y val="1.4560185185184548E-3"/>
          <c:w val="0.46764"/>
          <c:h val="8.7286574074074072E-2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>
              <a:solidFill>
                <a:srgbClr val="000000"/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[</a:t>
            </a:r>
            <a:r>
              <a:rPr lang="ko-KR" altLang="en-US"/>
              <a:t>국내</a:t>
            </a:r>
            <a:r>
              <a:rPr lang="en-US" altLang="ko-KR" dirty="0"/>
              <a:t>] Vintage</a:t>
            </a:r>
            <a:r>
              <a:rPr lang="ko-KR" altLang="en-US"/>
              <a:t>별 매출액 </a:t>
            </a:r>
            <a:r>
              <a:rPr lang="en-US" altLang="ko-KR" dirty="0"/>
              <a:t>(LTM)</a:t>
            </a:r>
            <a:endParaRPr lang="en-US" dirty="0"/>
          </a:p>
        </c:rich>
      </c:tx>
      <c:layout>
        <c:manualLayout>
          <c:xMode val="edge"/>
          <c:yMode val="edge"/>
          <c:x val="2.2857142857142857E-2"/>
          <c:y val="3.636363636363636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687811111111111"/>
          <c:y val="0.15808518518518519"/>
          <c:w val="0.82363888888888892"/>
          <c:h val="0.6057467592592592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Sheet1!$C$57</c:f>
              <c:strCache>
                <c:ptCount val="1"/>
                <c:pt idx="0">
                  <c:v>18Q2</c:v>
                </c:pt>
              </c:strCache>
            </c:strRef>
          </c:tx>
          <c:spPr>
            <a:solidFill>
              <a:srgbClr val="00338D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Sheet1!$D$56:$J$56</c:f>
              <c:strCache>
                <c:ptCount val="7"/>
                <c:pt idx="0">
                  <c:v>LTM19(3)</c:v>
                </c:pt>
                <c:pt idx="1">
                  <c:v>LTM19(4)</c:v>
                </c:pt>
                <c:pt idx="2">
                  <c:v>LTM19(5)</c:v>
                </c:pt>
                <c:pt idx="3">
                  <c:v>LTM19(6)</c:v>
                </c:pt>
                <c:pt idx="4">
                  <c:v>LTM19(7)</c:v>
                </c:pt>
                <c:pt idx="5">
                  <c:v>LTM19(8)</c:v>
                </c:pt>
                <c:pt idx="6">
                  <c:v>LTM19(9)</c:v>
                </c:pt>
              </c:strCache>
            </c:strRef>
          </c:cat>
          <c:val>
            <c:numRef>
              <c:f>Sheet1!$D$57:$J$57</c:f>
              <c:numCache>
                <c:formatCode>_(* #,##0.0,,,_);_(* \(#,##0.0,,,\);_(* \-_);@</c:formatCode>
                <c:ptCount val="7"/>
                <c:pt idx="0">
                  <c:v>1804200004</c:v>
                </c:pt>
                <c:pt idx="1">
                  <c:v>1893627279</c:v>
                </c:pt>
                <c:pt idx="2">
                  <c:v>1929990918</c:v>
                </c:pt>
                <c:pt idx="3">
                  <c:v>2080827281</c:v>
                </c:pt>
                <c:pt idx="4">
                  <c:v>1500827281</c:v>
                </c:pt>
                <c:pt idx="5">
                  <c:v>1749918190</c:v>
                </c:pt>
                <c:pt idx="6">
                  <c:v>1927190917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8C-45BA-A43D-93078AAC95A3}"/>
            </c:ext>
          </c:extLst>
        </c:ser>
        <c:ser>
          <c:idx val="1"/>
          <c:order val="1"/>
          <c:tx>
            <c:strRef>
              <c:f>Sheet1!$C$58</c:f>
              <c:strCache>
                <c:ptCount val="1"/>
                <c:pt idx="0">
                  <c:v>18Q3</c:v>
                </c:pt>
              </c:strCache>
            </c:strRef>
          </c:tx>
          <c:spPr>
            <a:solidFill>
              <a:srgbClr val="0091DA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Sheet1!$D$56:$J$56</c:f>
              <c:strCache>
                <c:ptCount val="7"/>
                <c:pt idx="0">
                  <c:v>LTM19(3)</c:v>
                </c:pt>
                <c:pt idx="1">
                  <c:v>LTM19(4)</c:v>
                </c:pt>
                <c:pt idx="2">
                  <c:v>LTM19(5)</c:v>
                </c:pt>
                <c:pt idx="3">
                  <c:v>LTM19(6)</c:v>
                </c:pt>
                <c:pt idx="4">
                  <c:v>LTM19(7)</c:v>
                </c:pt>
                <c:pt idx="5">
                  <c:v>LTM19(8)</c:v>
                </c:pt>
                <c:pt idx="6">
                  <c:v>LTM19(9)</c:v>
                </c:pt>
              </c:strCache>
            </c:strRef>
          </c:cat>
          <c:val>
            <c:numRef>
              <c:f>Sheet1!$D$58:$J$58</c:f>
              <c:numCache>
                <c:formatCode>_(* #,##0.0,,,_);_(* \(#,##0.0,,,\);_(* \-_);@</c:formatCode>
                <c:ptCount val="7"/>
                <c:pt idx="0">
                  <c:v>4404090909</c:v>
                </c:pt>
                <c:pt idx="1">
                  <c:v>4704090909</c:v>
                </c:pt>
                <c:pt idx="2">
                  <c:v>5004090909</c:v>
                </c:pt>
                <c:pt idx="3">
                  <c:v>5504090909</c:v>
                </c:pt>
                <c:pt idx="4">
                  <c:v>6180000000</c:v>
                </c:pt>
                <c:pt idx="5">
                  <c:v>7221200000</c:v>
                </c:pt>
                <c:pt idx="6">
                  <c:v>7128800000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8C-45BA-A43D-93078AAC95A3}"/>
            </c:ext>
          </c:extLst>
        </c:ser>
        <c:ser>
          <c:idx val="2"/>
          <c:order val="2"/>
          <c:tx>
            <c:strRef>
              <c:f>Sheet1!$C$59</c:f>
              <c:strCache>
                <c:ptCount val="1"/>
                <c:pt idx="0">
                  <c:v>18Q4</c:v>
                </c:pt>
              </c:strCache>
            </c:strRef>
          </c:tx>
          <c:spPr>
            <a:solidFill>
              <a:srgbClr val="6D2077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delete val="1"/>
          </c:dLbls>
          <c:cat>
            <c:strRef>
              <c:f>Sheet1!$D$56:$J$56</c:f>
              <c:strCache>
                <c:ptCount val="7"/>
                <c:pt idx="0">
                  <c:v>LTM19(3)</c:v>
                </c:pt>
                <c:pt idx="1">
                  <c:v>LTM19(4)</c:v>
                </c:pt>
                <c:pt idx="2">
                  <c:v>LTM19(5)</c:v>
                </c:pt>
                <c:pt idx="3">
                  <c:v>LTM19(6)</c:v>
                </c:pt>
                <c:pt idx="4">
                  <c:v>LTM19(7)</c:v>
                </c:pt>
                <c:pt idx="5">
                  <c:v>LTM19(8)</c:v>
                </c:pt>
                <c:pt idx="6">
                  <c:v>LTM19(9)</c:v>
                </c:pt>
              </c:strCache>
            </c:strRef>
          </c:cat>
          <c:val>
            <c:numRef>
              <c:f>Sheet1!$D$59:$J$59</c:f>
              <c:numCache>
                <c:formatCode>_(* #,##0.0,,,_);_(* \(#,##0.0,,,\);_(* \-_);@</c:formatCode>
                <c:ptCount val="7"/>
                <c:pt idx="0">
                  <c:v>36090910</c:v>
                </c:pt>
                <c:pt idx="1">
                  <c:v>36090910</c:v>
                </c:pt>
                <c:pt idx="2">
                  <c:v>36090910</c:v>
                </c:pt>
                <c:pt idx="3">
                  <c:v>36090910</c:v>
                </c:pt>
                <c:pt idx="4">
                  <c:v>36090910</c:v>
                </c:pt>
                <c:pt idx="5">
                  <c:v>36090910</c:v>
                </c:pt>
                <c:pt idx="6">
                  <c:v>36090910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8C-45BA-A43D-93078AAC95A3}"/>
            </c:ext>
          </c:extLst>
        </c:ser>
        <c:ser>
          <c:idx val="3"/>
          <c:order val="3"/>
          <c:tx>
            <c:strRef>
              <c:f>Sheet1!$C$60</c:f>
              <c:strCache>
                <c:ptCount val="1"/>
                <c:pt idx="0">
                  <c:v>19Q3</c:v>
                </c:pt>
              </c:strCache>
            </c:strRef>
          </c:tx>
          <c:spPr>
            <a:solidFill>
              <a:srgbClr val="005EB8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dLbl>
              <c:idx val="6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18C-45BA-A43D-93078AAC95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Sheet1!$D$56:$J$56</c:f>
              <c:strCache>
                <c:ptCount val="7"/>
                <c:pt idx="0">
                  <c:v>LTM19(3)</c:v>
                </c:pt>
                <c:pt idx="1">
                  <c:v>LTM19(4)</c:v>
                </c:pt>
                <c:pt idx="2">
                  <c:v>LTM19(5)</c:v>
                </c:pt>
                <c:pt idx="3">
                  <c:v>LTM19(6)</c:v>
                </c:pt>
                <c:pt idx="4">
                  <c:v>LTM19(7)</c:v>
                </c:pt>
                <c:pt idx="5">
                  <c:v>LTM19(8)</c:v>
                </c:pt>
                <c:pt idx="6">
                  <c:v>LTM19(9)</c:v>
                </c:pt>
              </c:strCache>
            </c:strRef>
          </c:cat>
          <c:val>
            <c:numRef>
              <c:f>Sheet1!$D$60:$J$60</c:f>
              <c:numCache>
                <c:formatCode>_(* #,##0.0,,,_);_(* \(#,##0.0,,,\);_(* \-_);@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7000000</c:v>
                </c:pt>
                <c:pt idx="5">
                  <c:v>7000000</c:v>
                </c:pt>
                <c:pt idx="6">
                  <c:v>1177251160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18C-45BA-A43D-93078AAC95A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40"/>
        <c:overlap val="100"/>
        <c:axId val="196971896"/>
        <c:axId val="196969936"/>
      </c:barChart>
      <c:catAx>
        <c:axId val="196971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96969936"/>
        <c:crosses val="autoZero"/>
        <c:auto val="1"/>
        <c:lblAlgn val="ctr"/>
        <c:lblOffset val="100"/>
        <c:noMultiLvlLbl val="0"/>
      </c:catAx>
      <c:valAx>
        <c:axId val="19696993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ko-KR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십억원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5714285714285714E-2"/>
              <c:y val="0.27062562634216175"/>
            </c:manualLayout>
          </c:layout>
          <c:overlay val="0"/>
        </c:title>
        <c:numFmt formatCode="_(* #,##0.0,,,_);_(* \(#,##0.0,,,\);_(* \-_)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9697189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53107388888888885"/>
          <c:y val="1.4560185185184548E-3"/>
          <c:w val="0.46764"/>
          <c:h val="8.7286574074074072E-2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>
              <a:solidFill>
                <a:srgbClr val="000000"/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ko-KR" altLang="en-US" dirty="0"/>
              <a:t>연도별 제품매출</a:t>
            </a:r>
            <a:endParaRPr lang="en-US" dirty="0"/>
          </a:p>
        </c:rich>
      </c:tx>
      <c:layout>
        <c:manualLayout>
          <c:xMode val="edge"/>
          <c:yMode val="edge"/>
          <c:x val="2.2857142857142857E-2"/>
          <c:y val="3.636363636363636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5673115860517436"/>
          <c:y val="0.18115485564304462"/>
          <c:w val="0.78898312710911145"/>
          <c:h val="0.7095069614345537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Misc.!$C$6</c:f>
              <c:strCache>
                <c:ptCount val="1"/>
                <c:pt idx="0">
                  <c:v>IOS</c:v>
                </c:pt>
              </c:strCache>
            </c:strRef>
          </c:tx>
          <c:spPr>
            <a:solidFill>
              <a:srgbClr val="00338D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Misc.!$D$5:$G$5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 LTM(8)</c:v>
                </c:pt>
              </c:strCache>
            </c:strRef>
          </c:cat>
          <c:val>
            <c:numRef>
              <c:f>Misc.!$D$6:$G$6</c:f>
              <c:numCache>
                <c:formatCode>_(* #,##0.0,,,_);_(* \(#,##0.0,,,\);_(* \-_);@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17600271669</c:v>
                </c:pt>
                <c:pt idx="3">
                  <c:v>41153954419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72-4290-A99A-95AC22BB0C84}"/>
            </c:ext>
          </c:extLst>
        </c:ser>
        <c:ser>
          <c:idx val="1"/>
          <c:order val="1"/>
          <c:tx>
            <c:strRef>
              <c:f>Misc.!$C$7</c:f>
              <c:strCache>
                <c:ptCount val="1"/>
                <c:pt idx="0">
                  <c:v>Lab</c:v>
                </c:pt>
              </c:strCache>
            </c:strRef>
          </c:tx>
          <c:spPr>
            <a:solidFill>
              <a:srgbClr val="0091DA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Misc.!$D$5:$G$5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 LTM(8)</c:v>
                </c:pt>
              </c:strCache>
            </c:strRef>
          </c:cat>
          <c:val>
            <c:numRef>
              <c:f>Misc.!$D$7:$G$7</c:f>
              <c:numCache>
                <c:formatCode>_(* #,##0.0,,,_);_(* \(#,##0.0,,,\);_(* \-_);@</c:formatCode>
                <c:ptCount val="4"/>
                <c:pt idx="0">
                  <c:v>11120116588</c:v>
                </c:pt>
                <c:pt idx="1">
                  <c:v>11061132511</c:v>
                </c:pt>
                <c:pt idx="2">
                  <c:v>10212782140</c:v>
                </c:pt>
                <c:pt idx="3">
                  <c:v>11213201184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72-4290-A99A-95AC22BB0C84}"/>
            </c:ext>
          </c:extLst>
        </c:ser>
        <c:ser>
          <c:idx val="2"/>
          <c:order val="2"/>
          <c:tx>
            <c:strRef>
              <c:f>Misc.!$C$8</c:f>
              <c:strCache>
                <c:ptCount val="1"/>
                <c:pt idx="0">
                  <c:v>Industrial</c:v>
                </c:pt>
              </c:strCache>
            </c:strRef>
          </c:tx>
          <c:spPr>
            <a:solidFill>
              <a:srgbClr val="6D2077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Misc.!$D$5:$G$5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 LTM(8)</c:v>
                </c:pt>
              </c:strCache>
            </c:strRef>
          </c:cat>
          <c:val>
            <c:numRef>
              <c:f>Misc.!$D$8:$G$8</c:f>
              <c:numCache>
                <c:formatCode>_(* #,##0.0,,,_);_(* \(#,##0.0,,,\);_(* \-_);@</c:formatCode>
                <c:ptCount val="4"/>
                <c:pt idx="0">
                  <c:v>3020190903</c:v>
                </c:pt>
                <c:pt idx="1">
                  <c:v>2322169194</c:v>
                </c:pt>
                <c:pt idx="2">
                  <c:v>2934730797</c:v>
                </c:pt>
                <c:pt idx="3">
                  <c:v>3019742536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72-4290-A99A-95AC22BB0C84}"/>
            </c:ext>
          </c:extLst>
        </c:ser>
        <c:ser>
          <c:idx val="3"/>
          <c:order val="3"/>
          <c:tx>
            <c:strRef>
              <c:f>Misc.!$C$9</c:f>
              <c:strCache>
                <c:ptCount val="1"/>
              </c:strCache>
            </c:strRef>
          </c:tx>
          <c:spPr>
            <a:noFill/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Misc.!$D$5:$G$5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 LTM(8)</c:v>
                </c:pt>
              </c:strCache>
            </c:strRef>
          </c:cat>
          <c:val>
            <c:numRef>
              <c:f>Misc.!$D$9:$G$9</c:f>
              <c:numCache>
                <c:formatCode>_(* #,##0.0,,,_);_(* \(#,##0.0,,,\);_(* \-_);@</c:formatCode>
                <c:ptCount val="4"/>
                <c:pt idx="0">
                  <c:v>14140307491</c:v>
                </c:pt>
                <c:pt idx="1">
                  <c:v>13383301705</c:v>
                </c:pt>
                <c:pt idx="2">
                  <c:v>30747784606</c:v>
                </c:pt>
                <c:pt idx="3">
                  <c:v>55386898139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872-4290-A99A-95AC22BB0C8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40"/>
        <c:overlap val="100"/>
        <c:axId val="132194568"/>
        <c:axId val="132195352"/>
      </c:barChart>
      <c:catAx>
        <c:axId val="1321945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32195352"/>
        <c:crosses val="autoZero"/>
        <c:auto val="1"/>
        <c:lblAlgn val="ctr"/>
        <c:lblOffset val="100"/>
        <c:noMultiLvlLbl val="0"/>
      </c:catAx>
      <c:valAx>
        <c:axId val="132195352"/>
        <c:scaling>
          <c:orientation val="minMax"/>
          <c:max val="600000000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ko-KR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십억원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5714285714285714E-2"/>
              <c:y val="0.44808458942632162"/>
            </c:manualLayout>
          </c:layout>
          <c:overlay val="0"/>
        </c:title>
        <c:numFmt formatCode="_(* #,##0.0,,,_);_(* \(#,##0.0,,,\);_(* \-_)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32194568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62840067491563567"/>
          <c:y val="4.8484499195895717E-2"/>
          <c:w val="0.31462722159730033"/>
          <c:h val="0.10996733741615632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>
              <a:solidFill>
                <a:srgbClr val="000000"/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[</a:t>
            </a:r>
            <a:r>
              <a:rPr lang="ko-KR" altLang="en-US"/>
              <a:t>국내</a:t>
            </a:r>
            <a:r>
              <a:rPr lang="en-US" altLang="ko-KR" dirty="0"/>
              <a:t>] </a:t>
            </a:r>
            <a:r>
              <a:rPr lang="ko-KR" altLang="en-US"/>
              <a:t>주요거래처 매출성장</a:t>
            </a:r>
            <a:endParaRPr lang="en-US" dirty="0"/>
          </a:p>
        </c:rich>
      </c:tx>
      <c:layout>
        <c:manualLayout>
          <c:xMode val="edge"/>
          <c:yMode val="edge"/>
          <c:x val="2.2857142857142857E-2"/>
          <c:y val="3.636363636363636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7954097222222221"/>
          <c:y val="0.15808518518518519"/>
          <c:w val="0.81400069444444445"/>
          <c:h val="0.532631944444444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Sheet1!$M$386</c:f>
              <c:strCache>
                <c:ptCount val="1"/>
                <c:pt idx="0">
                  <c:v>(주)네오바이오텍</c:v>
                </c:pt>
              </c:strCache>
            </c:strRef>
          </c:tx>
          <c:spPr>
            <a:solidFill>
              <a:srgbClr val="00338D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/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Sheet1!$D$5:$J$5</c:f>
              <c:strCache>
                <c:ptCount val="7"/>
                <c:pt idx="0">
                  <c:v>LTM19(3)</c:v>
                </c:pt>
                <c:pt idx="1">
                  <c:v>LTM19(4)</c:v>
                </c:pt>
                <c:pt idx="2">
                  <c:v>LTM19(5)</c:v>
                </c:pt>
                <c:pt idx="3">
                  <c:v>LTM19(6)</c:v>
                </c:pt>
                <c:pt idx="4">
                  <c:v>LTM19(7)</c:v>
                </c:pt>
                <c:pt idx="5">
                  <c:v>LTM19(8)</c:v>
                </c:pt>
                <c:pt idx="6">
                  <c:v>LTM19(9)</c:v>
                </c:pt>
              </c:strCache>
            </c:strRef>
          </c:cat>
          <c:val>
            <c:numRef>
              <c:f>Sheet1!$D$386:$J$386</c:f>
              <c:numCache>
                <c:formatCode>_(* #,##0.0,,,_);_(* \(#,##0.0,,,\);_(* \-_);@</c:formatCode>
                <c:ptCount val="7"/>
                <c:pt idx="0">
                  <c:v>1743290915</c:v>
                </c:pt>
                <c:pt idx="1">
                  <c:v>1884536370</c:v>
                </c:pt>
                <c:pt idx="2">
                  <c:v>1920900009</c:v>
                </c:pt>
                <c:pt idx="3">
                  <c:v>2080827281</c:v>
                </c:pt>
                <c:pt idx="4">
                  <c:v>1500827281</c:v>
                </c:pt>
                <c:pt idx="5">
                  <c:v>1749918190</c:v>
                </c:pt>
                <c:pt idx="6">
                  <c:v>1927190917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0A-4E26-98D4-B76908C206E0}"/>
            </c:ext>
          </c:extLst>
        </c:ser>
        <c:ser>
          <c:idx val="1"/>
          <c:order val="1"/>
          <c:tx>
            <c:strRef>
              <c:f>Sheet1!$M$388</c:f>
              <c:strCache>
                <c:ptCount val="1"/>
                <c:pt idx="0">
                  <c:v>(주)덴티움</c:v>
                </c:pt>
              </c:strCache>
            </c:strRef>
          </c:tx>
          <c:spPr>
            <a:solidFill>
              <a:srgbClr val="0091DA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/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Sheet1!$D$5:$J$5</c:f>
              <c:strCache>
                <c:ptCount val="7"/>
                <c:pt idx="0">
                  <c:v>LTM19(3)</c:v>
                </c:pt>
                <c:pt idx="1">
                  <c:v>LTM19(4)</c:v>
                </c:pt>
                <c:pt idx="2">
                  <c:v>LTM19(5)</c:v>
                </c:pt>
                <c:pt idx="3">
                  <c:v>LTM19(6)</c:v>
                </c:pt>
                <c:pt idx="4">
                  <c:v>LTM19(7)</c:v>
                </c:pt>
                <c:pt idx="5">
                  <c:v>LTM19(8)</c:v>
                </c:pt>
                <c:pt idx="6">
                  <c:v>LTM19(9)</c:v>
                </c:pt>
              </c:strCache>
            </c:strRef>
          </c:cat>
          <c:val>
            <c:numRef>
              <c:f>Sheet1!$D$388:$J$388</c:f>
              <c:numCache>
                <c:formatCode>_(* #,##0.0,,,_);_(* \(#,##0.0,,,\);_(* \-_);@</c:formatCode>
                <c:ptCount val="7"/>
                <c:pt idx="0">
                  <c:v>4393636364</c:v>
                </c:pt>
                <c:pt idx="1">
                  <c:v>4693636364</c:v>
                </c:pt>
                <c:pt idx="2">
                  <c:v>4993636364</c:v>
                </c:pt>
                <c:pt idx="3">
                  <c:v>5493636364</c:v>
                </c:pt>
                <c:pt idx="4">
                  <c:v>6180000000</c:v>
                </c:pt>
                <c:pt idx="5">
                  <c:v>7221200000</c:v>
                </c:pt>
                <c:pt idx="6">
                  <c:v>7128800000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0A-4E26-98D4-B76908C206E0}"/>
            </c:ext>
          </c:extLst>
        </c:ser>
        <c:ser>
          <c:idx val="2"/>
          <c:order val="2"/>
          <c:tx>
            <c:strRef>
              <c:f>Sheet1!$M$395</c:f>
              <c:strCache>
                <c:ptCount val="1"/>
                <c:pt idx="0">
                  <c:v>(주)디오</c:v>
                </c:pt>
              </c:strCache>
            </c:strRef>
          </c:tx>
          <c:spPr>
            <a:solidFill>
              <a:srgbClr val="6D2077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dLbl>
              <c:idx val="6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30A-4E26-98D4-B76908C206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/>
                </a:pPr>
                <a:endParaRPr lang="ko-K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Sheet1!$D$5:$J$5</c:f>
              <c:strCache>
                <c:ptCount val="7"/>
                <c:pt idx="0">
                  <c:v>LTM19(3)</c:v>
                </c:pt>
                <c:pt idx="1">
                  <c:v>LTM19(4)</c:v>
                </c:pt>
                <c:pt idx="2">
                  <c:v>LTM19(5)</c:v>
                </c:pt>
                <c:pt idx="3">
                  <c:v>LTM19(6)</c:v>
                </c:pt>
                <c:pt idx="4">
                  <c:v>LTM19(7)</c:v>
                </c:pt>
                <c:pt idx="5">
                  <c:v>LTM19(8)</c:v>
                </c:pt>
                <c:pt idx="6">
                  <c:v>LTM19(9)</c:v>
                </c:pt>
              </c:strCache>
            </c:strRef>
          </c:cat>
          <c:val>
            <c:numRef>
              <c:f>Sheet1!$D$395:$J$395</c:f>
              <c:numCache>
                <c:formatCode>_(* #,##0.0,,,_);_(* \(#,##0.0,,,\);_(* \-_);@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1170251160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30A-4E26-98D4-B76908C206E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0"/>
        <c:axId val="196969544"/>
        <c:axId val="196970328"/>
      </c:barChart>
      <c:catAx>
        <c:axId val="1969695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96970328"/>
        <c:crosses val="autoZero"/>
        <c:auto val="1"/>
        <c:lblAlgn val="ctr"/>
        <c:lblOffset val="100"/>
        <c:noMultiLvlLbl val="0"/>
      </c:catAx>
      <c:valAx>
        <c:axId val="19697032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ko-KR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십억원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5714285714285714E-2"/>
              <c:y val="0.32041088045812455"/>
            </c:manualLayout>
          </c:layout>
          <c:overlay val="0"/>
        </c:title>
        <c:numFmt formatCode="_(* #,##0.0,,,_);_(* \(#,##0.0,,,\);_(* \-_)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96969544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"/>
          <c:y val="0.90691898148148142"/>
          <c:w val="1"/>
          <c:h val="8.7286574074074072E-2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>
              <a:solidFill>
                <a:srgbClr val="000000"/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[</a:t>
            </a:r>
            <a:r>
              <a:rPr lang="ko-KR" altLang="en-US"/>
              <a:t>국내</a:t>
            </a:r>
            <a:r>
              <a:rPr lang="en-US" altLang="ko-KR" dirty="0"/>
              <a:t>] </a:t>
            </a:r>
            <a:r>
              <a:rPr lang="ko-KR" altLang="en-US"/>
              <a:t>기타거래처 매출</a:t>
            </a:r>
            <a:endParaRPr lang="en-US" dirty="0"/>
          </a:p>
        </c:rich>
      </c:tx>
      <c:layout>
        <c:manualLayout>
          <c:xMode val="edge"/>
          <c:yMode val="edge"/>
          <c:x val="2.2857142857142857E-2"/>
          <c:y val="3.636363636363636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523305555555555"/>
          <c:y val="0.15808518518518519"/>
          <c:w val="0.70869611111111108"/>
          <c:h val="0.582228240740740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Sheet1!$C$29</c:f>
              <c:strCache>
                <c:ptCount val="1"/>
                <c:pt idx="0">
                  <c:v>거래처(3사제외)</c:v>
                </c:pt>
              </c:strCache>
            </c:strRef>
          </c:tx>
          <c:spPr>
            <a:solidFill>
              <a:srgbClr val="0091DA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Sheet1!$D$35:$J$35</c:f>
              <c:strCache>
                <c:ptCount val="7"/>
                <c:pt idx="0">
                  <c:v>LTM19(3)</c:v>
                </c:pt>
                <c:pt idx="1">
                  <c:v>LTM19(4)</c:v>
                </c:pt>
                <c:pt idx="2">
                  <c:v>LTM19(5)</c:v>
                </c:pt>
                <c:pt idx="3">
                  <c:v>LTM19(6)</c:v>
                </c:pt>
                <c:pt idx="4">
                  <c:v>LTM19(7)</c:v>
                </c:pt>
                <c:pt idx="5">
                  <c:v>LTM19(8)</c:v>
                </c:pt>
                <c:pt idx="6">
                  <c:v>LTM19(9)</c:v>
                </c:pt>
              </c:strCache>
            </c:strRef>
          </c:cat>
          <c:val>
            <c:numRef>
              <c:f>Sheet1!$D$29:$J$29</c:f>
              <c:numCache>
                <c:formatCode>_(* #,##0_);_(* \(#,##0\);_(* \-_);@</c:formatCode>
                <c:ptCount val="7"/>
                <c:pt idx="0">
                  <c:v>13</c:v>
                </c:pt>
                <c:pt idx="1">
                  <c:v>7</c:v>
                </c:pt>
                <c:pt idx="2">
                  <c:v>6</c:v>
                </c:pt>
                <c:pt idx="3">
                  <c:v>5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AE-4DF0-93E6-641065CB353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0"/>
        <c:axId val="196969152"/>
        <c:axId val="196965624"/>
      </c:barChart>
      <c:lineChart>
        <c:grouping val="standard"/>
        <c:varyColors val="0"/>
        <c:ser>
          <c:idx val="1"/>
          <c:order val="1"/>
          <c:tx>
            <c:strRef>
              <c:f>Sheet1!$C$30</c:f>
              <c:strCache>
                <c:ptCount val="1"/>
                <c:pt idx="0">
                  <c:v>거래처당매출</c:v>
                </c:pt>
              </c:strCache>
            </c:strRef>
          </c:tx>
          <c:spPr>
            <a:ln w="12700">
              <a:solidFill>
                <a:srgbClr val="00338D"/>
              </a:solidFill>
              <a:prstDash val="solid"/>
            </a:ln>
          </c:spPr>
          <c:marker>
            <c:symbol val="square"/>
            <c:size val="3"/>
            <c:spPr>
              <a:solidFill>
                <a:srgbClr val="00338D"/>
              </a:solidFill>
              <a:ln>
                <a:solidFill>
                  <a:srgbClr val="00338D"/>
                </a:solidFill>
                <a:prstDash val="solid"/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val>
            <c:numRef>
              <c:f>Sheet1!$D$30:$J$30</c:f>
              <c:numCache>
                <c:formatCode>_(* #,##0,,_);_(* \(#,##0,,\);_(* \-_);@</c:formatCode>
                <c:ptCount val="7"/>
                <c:pt idx="0">
                  <c:v>8265734.153846154</c:v>
                </c:pt>
                <c:pt idx="1">
                  <c:v>7948052</c:v>
                </c:pt>
                <c:pt idx="2">
                  <c:v>9272727.333333334</c:v>
                </c:pt>
                <c:pt idx="3">
                  <c:v>9309091</c:v>
                </c:pt>
                <c:pt idx="4">
                  <c:v>10772727.5</c:v>
                </c:pt>
                <c:pt idx="5">
                  <c:v>10772727.5</c:v>
                </c:pt>
                <c:pt idx="6">
                  <c:v>10772727.5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AE-4DF0-93E6-641065CB353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6968368"/>
        <c:axId val="196966016"/>
      </c:lineChart>
      <c:catAx>
        <c:axId val="1969691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96965624"/>
        <c:crosses val="autoZero"/>
        <c:auto val="1"/>
        <c:lblAlgn val="ctr"/>
        <c:lblOffset val="100"/>
        <c:noMultiLvlLbl val="0"/>
      </c:catAx>
      <c:valAx>
        <c:axId val="196965624"/>
        <c:scaling>
          <c:orientation val="minMax"/>
          <c:max val="2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ko-KR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개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5714285714285714E-2"/>
              <c:y val="0.32041088045812455"/>
            </c:manualLayout>
          </c:layout>
          <c:overlay val="0"/>
        </c:title>
        <c:numFmt formatCode="_(* #,##0_);_(* \(#,##0\);_(* \-_)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96969152"/>
        <c:crosses val="autoZero"/>
        <c:crossBetween val="between"/>
      </c:valAx>
      <c:valAx>
        <c:axId val="196966016"/>
        <c:scaling>
          <c:orientation val="minMax"/>
        </c:scaling>
        <c:delete val="0"/>
        <c:axPos val="r"/>
        <c:title>
          <c:tx>
            <c:rich>
              <a:bodyPr rot="5400000" vert="horz"/>
              <a:lstStyle/>
              <a:p>
                <a:pPr>
                  <a:defRPr altLang="ko-KR" b="0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백만원</a:t>
                </a:r>
                <a:endParaRPr lang="en-US" dirty="0"/>
              </a:p>
            </c:rich>
          </c:tx>
          <c:overlay val="0"/>
        </c:title>
        <c:numFmt formatCode="_(* #,##0,,_);_(* \(#,##0,,\);_(* \-_)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crossAx val="196968368"/>
        <c:crosses val="max"/>
        <c:crossBetween val="between"/>
      </c:valAx>
      <c:catAx>
        <c:axId val="196968368"/>
        <c:scaling>
          <c:orientation val="minMax"/>
        </c:scaling>
        <c:delete val="1"/>
        <c:axPos val="b"/>
        <c:majorTickMark val="out"/>
        <c:minorTickMark val="none"/>
        <c:tickLblPos val="nextTo"/>
        <c:crossAx val="196966016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60875027777777779"/>
          <c:y val="1.4560185185184548E-3"/>
          <c:w val="0.38994638888888888"/>
          <c:h val="0.12256435185185188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>
              <a:solidFill>
                <a:srgbClr val="000000"/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[</a:t>
            </a:r>
            <a:r>
              <a:rPr lang="ko-KR" altLang="en-US"/>
              <a:t>국내</a:t>
            </a:r>
            <a:r>
              <a:rPr lang="en-US" altLang="ko-KR" dirty="0"/>
              <a:t>] </a:t>
            </a:r>
            <a:r>
              <a:rPr lang="ko-KR" altLang="en-US"/>
              <a:t>주요거래처 </a:t>
            </a:r>
            <a:r>
              <a:rPr lang="en-US" altLang="ko-KR" dirty="0"/>
              <a:t>ASP</a:t>
            </a:r>
            <a:endParaRPr lang="en-US" dirty="0"/>
          </a:p>
        </c:rich>
      </c:tx>
      <c:layout>
        <c:manualLayout>
          <c:xMode val="edge"/>
          <c:yMode val="edge"/>
          <c:x val="2.2677062998934447E-2"/>
          <c:y val="3.5648760065248461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9447402234617292"/>
          <c:y val="0.15601484056963766"/>
          <c:w val="0.78352048609480329"/>
          <c:h val="0.52801020596059056"/>
        </c:manualLayout>
      </c:layout>
      <c:lineChart>
        <c:grouping val="standard"/>
        <c:varyColors val="0"/>
        <c:ser>
          <c:idx val="0"/>
          <c:order val="0"/>
          <c:tx>
            <c:strRef>
              <c:f>LTM분석!$C$443</c:f>
              <c:strCache>
                <c:ptCount val="1"/>
                <c:pt idx="0">
                  <c:v>(주)네오바이오텍</c:v>
                </c:pt>
              </c:strCache>
            </c:strRef>
          </c:tx>
          <c:spPr>
            <a:ln w="12700">
              <a:solidFill>
                <a:srgbClr val="00338D"/>
              </a:solidFill>
              <a:prstDash val="solid"/>
            </a:ln>
          </c:spPr>
          <c:marker>
            <c:symbol val="diamond"/>
            <c:size val="3"/>
            <c:spPr>
              <a:solidFill>
                <a:srgbClr val="00338D"/>
              </a:solidFill>
              <a:ln>
                <a:solidFill>
                  <a:srgbClr val="00338D"/>
                </a:solidFill>
                <a:prstDash val="solid"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>
                    <a:solidFill>
                      <a:srgbClr val="00338D"/>
                    </a:solidFill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LTM분석!$D$442:$J$442</c:f>
              <c:strCache>
                <c:ptCount val="7"/>
                <c:pt idx="0">
                  <c:v>LTM19(3)</c:v>
                </c:pt>
                <c:pt idx="1">
                  <c:v>LTM19(4)</c:v>
                </c:pt>
                <c:pt idx="2">
                  <c:v>LTM19(5)</c:v>
                </c:pt>
                <c:pt idx="3">
                  <c:v>LTM19(6)</c:v>
                </c:pt>
                <c:pt idx="4">
                  <c:v>LTM19(7)</c:v>
                </c:pt>
                <c:pt idx="5">
                  <c:v>LTM19(8)</c:v>
                </c:pt>
                <c:pt idx="6">
                  <c:v>LTM19(9)</c:v>
                </c:pt>
              </c:strCache>
            </c:strRef>
          </c:cat>
          <c:val>
            <c:numRef>
              <c:f>LTM분석!$D$443:$J$443</c:f>
              <c:numCache>
                <c:formatCode>_(* #,##0.0,,_);_(* \(#,##0.0,,\);_(* \-_);@</c:formatCode>
                <c:ptCount val="7"/>
                <c:pt idx="0">
                  <c:v>10135412.296511628</c:v>
                </c:pt>
                <c:pt idx="1">
                  <c:v>10131915.967741935</c:v>
                </c:pt>
                <c:pt idx="2">
                  <c:v>10057068.109947644</c:v>
                </c:pt>
                <c:pt idx="3">
                  <c:v>10052305.70531401</c:v>
                </c:pt>
                <c:pt idx="4">
                  <c:v>9745631.6948051956</c:v>
                </c:pt>
                <c:pt idx="5">
                  <c:v>9942716.9886363633</c:v>
                </c:pt>
                <c:pt idx="6">
                  <c:v>9933973.7989690714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FD-4E4C-A63D-119B5BA631E8}"/>
            </c:ext>
          </c:extLst>
        </c:ser>
        <c:ser>
          <c:idx val="1"/>
          <c:order val="1"/>
          <c:tx>
            <c:strRef>
              <c:f>LTM분석!$C$444</c:f>
              <c:strCache>
                <c:ptCount val="1"/>
                <c:pt idx="0">
                  <c:v>(주)덴티움</c:v>
                </c:pt>
              </c:strCache>
            </c:strRef>
          </c:tx>
          <c:spPr>
            <a:ln w="12700">
              <a:solidFill>
                <a:srgbClr val="0091DA"/>
              </a:solidFill>
              <a:prstDash val="solid"/>
            </a:ln>
          </c:spPr>
          <c:marker>
            <c:symbol val="square"/>
            <c:size val="3"/>
            <c:spPr>
              <a:solidFill>
                <a:srgbClr val="0091DA"/>
              </a:solidFill>
              <a:ln>
                <a:solidFill>
                  <a:srgbClr val="0091DA"/>
                </a:solidFill>
                <a:prstDash val="solid"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>
                    <a:solidFill>
                      <a:srgbClr val="0091DA"/>
                    </a:solidFill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LTM분석!$D$442:$J$442</c:f>
              <c:strCache>
                <c:ptCount val="7"/>
                <c:pt idx="0">
                  <c:v>LTM19(3)</c:v>
                </c:pt>
                <c:pt idx="1">
                  <c:v>LTM19(4)</c:v>
                </c:pt>
                <c:pt idx="2">
                  <c:v>LTM19(5)</c:v>
                </c:pt>
                <c:pt idx="3">
                  <c:v>LTM19(6)</c:v>
                </c:pt>
                <c:pt idx="4">
                  <c:v>LTM19(7)</c:v>
                </c:pt>
                <c:pt idx="5">
                  <c:v>LTM19(8)</c:v>
                </c:pt>
                <c:pt idx="6">
                  <c:v>LTM19(9)</c:v>
                </c:pt>
              </c:strCache>
            </c:strRef>
          </c:cat>
          <c:val>
            <c:numRef>
              <c:f>LTM분석!$D$444:$J$444</c:f>
              <c:numCache>
                <c:formatCode>_(* #,##0.0,,_);_(* \(#,##0.0,,\);_(* \-_);@</c:formatCode>
                <c:ptCount val="7"/>
                <c:pt idx="0">
                  <c:v>9656343.6571428571</c:v>
                </c:pt>
                <c:pt idx="1">
                  <c:v>9677600.7505154647</c:v>
                </c:pt>
                <c:pt idx="2">
                  <c:v>9696381.2893203888</c:v>
                </c:pt>
                <c:pt idx="3">
                  <c:v>9723250.2017699108</c:v>
                </c:pt>
                <c:pt idx="4">
                  <c:v>9747634.0694006309</c:v>
                </c:pt>
                <c:pt idx="5">
                  <c:v>9798100.4070556313</c:v>
                </c:pt>
                <c:pt idx="6">
                  <c:v>9819283.7465564739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FD-4E4C-A63D-119B5BA631E8}"/>
            </c:ext>
          </c:extLst>
        </c:ser>
        <c:ser>
          <c:idx val="2"/>
          <c:order val="2"/>
          <c:tx>
            <c:strRef>
              <c:f>LTM분석!$C$445</c:f>
              <c:strCache>
                <c:ptCount val="1"/>
                <c:pt idx="0">
                  <c:v>(주)디오</c:v>
                </c:pt>
              </c:strCache>
            </c:strRef>
          </c:tx>
          <c:spPr>
            <a:ln w="12700">
              <a:solidFill>
                <a:srgbClr val="6D2077"/>
              </a:solidFill>
              <a:prstDash val="solid"/>
            </a:ln>
          </c:spPr>
          <c:marker>
            <c:symbol val="triangle"/>
            <c:size val="3"/>
            <c:spPr>
              <a:solidFill>
                <a:srgbClr val="6D2077"/>
              </a:solidFill>
              <a:ln>
                <a:solidFill>
                  <a:srgbClr val="6D2077"/>
                </a:solidFill>
                <a:prstDash val="solid"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>
                    <a:solidFill>
                      <a:srgbClr val="6D2077"/>
                    </a:solidFill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LTM분석!$D$442:$J$442</c:f>
              <c:strCache>
                <c:ptCount val="7"/>
                <c:pt idx="0">
                  <c:v>LTM19(3)</c:v>
                </c:pt>
                <c:pt idx="1">
                  <c:v>LTM19(4)</c:v>
                </c:pt>
                <c:pt idx="2">
                  <c:v>LTM19(5)</c:v>
                </c:pt>
                <c:pt idx="3">
                  <c:v>LTM19(6)</c:v>
                </c:pt>
                <c:pt idx="4">
                  <c:v>LTM19(7)</c:v>
                </c:pt>
                <c:pt idx="5">
                  <c:v>LTM19(8)</c:v>
                </c:pt>
                <c:pt idx="6">
                  <c:v>LTM19(9)</c:v>
                </c:pt>
              </c:strCache>
            </c:strRef>
          </c:cat>
          <c:val>
            <c:numRef>
              <c:f>LTM분석!$D$445:$J$445</c:f>
              <c:numCache>
                <c:formatCode>General</c:formatCode>
                <c:ptCount val="7"/>
                <c:pt idx="6" formatCode="_(* #,##0.0,,_);_(* \(#,##0.0,,\);_(* \-_);@">
                  <c:v>10736249.174311927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9FD-4E4C-A63D-119B5BA631E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6966800"/>
        <c:axId val="196970720"/>
      </c:lineChart>
      <c:catAx>
        <c:axId val="1969668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96970720"/>
        <c:crosses val="autoZero"/>
        <c:auto val="1"/>
        <c:lblAlgn val="ctr"/>
        <c:lblOffset val="100"/>
        <c:noMultiLvlLbl val="0"/>
      </c:catAx>
      <c:valAx>
        <c:axId val="196970720"/>
        <c:scaling>
          <c:orientation val="minMax"/>
          <c:max val="12000000"/>
          <c:min val="90000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ko-KR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백만원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5511695873801251E-2"/>
              <c:y val="0.26530537057693099"/>
            </c:manualLayout>
          </c:layout>
          <c:overlay val="0"/>
        </c:title>
        <c:numFmt formatCode="_(* #,##0.0,,_);_(* \(#,##0.0,,\);_(* \-_)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96966800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5.3874969945035343E-2"/>
          <c:y val="0.90986591928716909"/>
          <c:w val="0.9"/>
          <c:h val="8.7286574074074072E-2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>
              <a:solidFill>
                <a:srgbClr val="000000"/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[</a:t>
            </a:r>
            <a:r>
              <a:rPr lang="ko-KR" altLang="en-US"/>
              <a:t>북미</a:t>
            </a:r>
            <a:r>
              <a:rPr lang="en-US" altLang="ko-KR" dirty="0"/>
              <a:t>]</a:t>
            </a:r>
            <a:r>
              <a:rPr lang="en-US" altLang="ko-KR" baseline="0" dirty="0"/>
              <a:t> </a:t>
            </a:r>
            <a:r>
              <a:rPr lang="ko-KR" altLang="en-US"/>
              <a:t>거래처 수 </a:t>
            </a:r>
            <a:r>
              <a:rPr lang="en-US" altLang="ko-KR" dirty="0"/>
              <a:t>(LTM)</a:t>
            </a:r>
            <a:endParaRPr lang="en-US" dirty="0"/>
          </a:p>
        </c:rich>
      </c:tx>
      <c:layout>
        <c:manualLayout>
          <c:xMode val="edge"/>
          <c:yMode val="edge"/>
          <c:x val="2.2857142857142857E-2"/>
          <c:y val="3.636363636363636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523305555555555"/>
          <c:y val="0.15808518518518519"/>
          <c:w val="0.84886916666666667"/>
          <c:h val="0.6116263888888888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Sheet1!$C$84</c:f>
              <c:strCache>
                <c:ptCount val="1"/>
                <c:pt idx="0">
                  <c:v>18Q2</c:v>
                </c:pt>
              </c:strCache>
            </c:strRef>
          </c:tx>
          <c:spPr>
            <a:solidFill>
              <a:srgbClr val="00338D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Sheet1!$D$83:$J$83</c:f>
              <c:strCache>
                <c:ptCount val="7"/>
                <c:pt idx="0">
                  <c:v>LTM19(3)</c:v>
                </c:pt>
                <c:pt idx="1">
                  <c:v>LTM19(4)</c:v>
                </c:pt>
                <c:pt idx="2">
                  <c:v>LTM19(5)</c:v>
                </c:pt>
                <c:pt idx="3">
                  <c:v>LTM19(6)</c:v>
                </c:pt>
                <c:pt idx="4">
                  <c:v>LTM19(7)</c:v>
                </c:pt>
                <c:pt idx="5">
                  <c:v>LTM19(8)</c:v>
                </c:pt>
                <c:pt idx="6">
                  <c:v>LTM19(9)</c:v>
                </c:pt>
              </c:strCache>
            </c:strRef>
          </c:cat>
          <c:val>
            <c:numRef>
              <c:f>Sheet1!$D$84:$J$84</c:f>
              <c:numCache>
                <c:formatCode>_(* #,##0_);_(* \(#,##0\);_(* \-_);@</c:formatCode>
                <c:ptCount val="7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AB-47B1-8B30-60FFBD05EF01}"/>
            </c:ext>
          </c:extLst>
        </c:ser>
        <c:ser>
          <c:idx val="1"/>
          <c:order val="1"/>
          <c:tx>
            <c:strRef>
              <c:f>Sheet1!$C$85</c:f>
              <c:strCache>
                <c:ptCount val="1"/>
                <c:pt idx="0">
                  <c:v>18Q3</c:v>
                </c:pt>
              </c:strCache>
            </c:strRef>
          </c:tx>
          <c:spPr>
            <a:solidFill>
              <a:srgbClr val="0091DA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Sheet1!$D$83:$J$83</c:f>
              <c:strCache>
                <c:ptCount val="7"/>
                <c:pt idx="0">
                  <c:v>LTM19(3)</c:v>
                </c:pt>
                <c:pt idx="1">
                  <c:v>LTM19(4)</c:v>
                </c:pt>
                <c:pt idx="2">
                  <c:v>LTM19(5)</c:v>
                </c:pt>
                <c:pt idx="3">
                  <c:v>LTM19(6)</c:v>
                </c:pt>
                <c:pt idx="4">
                  <c:v>LTM19(7)</c:v>
                </c:pt>
                <c:pt idx="5">
                  <c:v>LTM19(8)</c:v>
                </c:pt>
                <c:pt idx="6">
                  <c:v>LTM19(9)</c:v>
                </c:pt>
              </c:strCache>
            </c:strRef>
          </c:cat>
          <c:val>
            <c:numRef>
              <c:f>Sheet1!$D$85:$J$85</c:f>
              <c:numCache>
                <c:formatCode>_(* #,##0_);_(* \(#,##0\);_(* \-_);@</c:formatCode>
                <c:ptCount val="7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AB-47B1-8B30-60FFBD05EF01}"/>
            </c:ext>
          </c:extLst>
        </c:ser>
        <c:ser>
          <c:idx val="2"/>
          <c:order val="2"/>
          <c:tx>
            <c:strRef>
              <c:f>Sheet1!$C$86</c:f>
              <c:strCache>
                <c:ptCount val="1"/>
                <c:pt idx="0">
                  <c:v>18Q4</c:v>
                </c:pt>
              </c:strCache>
            </c:strRef>
          </c:tx>
          <c:spPr>
            <a:solidFill>
              <a:srgbClr val="6D2077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Sheet1!$D$83:$J$83</c:f>
              <c:strCache>
                <c:ptCount val="7"/>
                <c:pt idx="0">
                  <c:v>LTM19(3)</c:v>
                </c:pt>
                <c:pt idx="1">
                  <c:v>LTM19(4)</c:v>
                </c:pt>
                <c:pt idx="2">
                  <c:v>LTM19(5)</c:v>
                </c:pt>
                <c:pt idx="3">
                  <c:v>LTM19(6)</c:v>
                </c:pt>
                <c:pt idx="4">
                  <c:v>LTM19(7)</c:v>
                </c:pt>
                <c:pt idx="5">
                  <c:v>LTM19(8)</c:v>
                </c:pt>
                <c:pt idx="6">
                  <c:v>LTM19(9)</c:v>
                </c:pt>
              </c:strCache>
            </c:strRef>
          </c:cat>
          <c:val>
            <c:numRef>
              <c:f>Sheet1!$D$86:$J$86</c:f>
              <c:numCache>
                <c:formatCode>_(* #,##0_);_(* \(#,##0\);_(* \-_);@</c:formatCode>
                <c:ptCount val="7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3AB-47B1-8B30-60FFBD05EF01}"/>
            </c:ext>
          </c:extLst>
        </c:ser>
        <c:ser>
          <c:idx val="3"/>
          <c:order val="3"/>
          <c:tx>
            <c:strRef>
              <c:f>Sheet1!$C$87</c:f>
              <c:strCache>
                <c:ptCount val="1"/>
                <c:pt idx="0">
                  <c:v>19Q1</c:v>
                </c:pt>
              </c:strCache>
            </c:strRef>
          </c:tx>
          <c:spPr>
            <a:solidFill>
              <a:srgbClr val="005EB8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Sheet1!$D$83:$J$83</c:f>
              <c:strCache>
                <c:ptCount val="7"/>
                <c:pt idx="0">
                  <c:v>LTM19(3)</c:v>
                </c:pt>
                <c:pt idx="1">
                  <c:v>LTM19(4)</c:v>
                </c:pt>
                <c:pt idx="2">
                  <c:v>LTM19(5)</c:v>
                </c:pt>
                <c:pt idx="3">
                  <c:v>LTM19(6)</c:v>
                </c:pt>
                <c:pt idx="4">
                  <c:v>LTM19(7)</c:v>
                </c:pt>
                <c:pt idx="5">
                  <c:v>LTM19(8)</c:v>
                </c:pt>
                <c:pt idx="6">
                  <c:v>LTM19(9)</c:v>
                </c:pt>
              </c:strCache>
            </c:strRef>
          </c:cat>
          <c:val>
            <c:numRef>
              <c:f>Sheet1!$D$87:$J$87</c:f>
              <c:numCache>
                <c:formatCode>_(* #,##0_);_(* \(#,##0\);_(* \-_);@</c:formatCode>
                <c:ptCount val="7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3AB-47B1-8B30-60FFBD05EF01}"/>
            </c:ext>
          </c:extLst>
        </c:ser>
        <c:ser>
          <c:idx val="4"/>
          <c:order val="4"/>
          <c:tx>
            <c:strRef>
              <c:f>Sheet1!$C$88</c:f>
              <c:strCache>
                <c:ptCount val="1"/>
                <c:pt idx="0">
                  <c:v>19Q2</c:v>
                </c:pt>
              </c:strCache>
            </c:strRef>
          </c:tx>
          <c:spPr>
            <a:solidFill>
              <a:srgbClr val="00A3A1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Sheet1!$D$83:$J$83</c:f>
              <c:strCache>
                <c:ptCount val="7"/>
                <c:pt idx="0">
                  <c:v>LTM19(3)</c:v>
                </c:pt>
                <c:pt idx="1">
                  <c:v>LTM19(4)</c:v>
                </c:pt>
                <c:pt idx="2">
                  <c:v>LTM19(5)</c:v>
                </c:pt>
                <c:pt idx="3">
                  <c:v>LTM19(6)</c:v>
                </c:pt>
                <c:pt idx="4">
                  <c:v>LTM19(7)</c:v>
                </c:pt>
                <c:pt idx="5">
                  <c:v>LTM19(8)</c:v>
                </c:pt>
                <c:pt idx="6">
                  <c:v>LTM19(9)</c:v>
                </c:pt>
              </c:strCache>
            </c:strRef>
          </c:cat>
          <c:val>
            <c:numRef>
              <c:f>Sheet1!$D$88:$J$88</c:f>
              <c:numCache>
                <c:formatCode>_(* #,##0_);_(* \(#,##0\);_(* \-_);@</c:formatCode>
                <c:ptCount val="7"/>
                <c:pt idx="1">
                  <c:v>1</c:v>
                </c:pt>
                <c:pt idx="2">
                  <c:v>1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3AB-47B1-8B30-60FFBD05EF01}"/>
            </c:ext>
          </c:extLst>
        </c:ser>
        <c:ser>
          <c:idx val="5"/>
          <c:order val="5"/>
          <c:tx>
            <c:strRef>
              <c:f>Sheet1!$C$89</c:f>
              <c:strCache>
                <c:ptCount val="1"/>
                <c:pt idx="0">
                  <c:v>19Q3</c:v>
                </c:pt>
              </c:strCache>
            </c:strRef>
          </c:tx>
          <c:spPr>
            <a:solidFill>
              <a:srgbClr val="EAAA00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Sheet1!$D$83:$J$83</c:f>
              <c:strCache>
                <c:ptCount val="7"/>
                <c:pt idx="0">
                  <c:v>LTM19(3)</c:v>
                </c:pt>
                <c:pt idx="1">
                  <c:v>LTM19(4)</c:v>
                </c:pt>
                <c:pt idx="2">
                  <c:v>LTM19(5)</c:v>
                </c:pt>
                <c:pt idx="3">
                  <c:v>LTM19(6)</c:v>
                </c:pt>
                <c:pt idx="4">
                  <c:v>LTM19(7)</c:v>
                </c:pt>
                <c:pt idx="5">
                  <c:v>LTM19(8)</c:v>
                </c:pt>
                <c:pt idx="6">
                  <c:v>LTM19(9)</c:v>
                </c:pt>
              </c:strCache>
            </c:strRef>
          </c:cat>
          <c:val>
            <c:numRef>
              <c:f>Sheet1!$D$89:$J$89</c:f>
              <c:numCache>
                <c:formatCode>General</c:formatCode>
                <c:ptCount val="7"/>
                <c:pt idx="4" formatCode="_(* #,##0_);_(* \(#,##0\);_(* \-_);@">
                  <c:v>1</c:v>
                </c:pt>
                <c:pt idx="5" formatCode="_(* #,##0_);_(* \(#,##0\);_(* \-_);@">
                  <c:v>1</c:v>
                </c:pt>
                <c:pt idx="6" formatCode="_(* #,##0_);_(* \(#,##0\);_(* \-_);@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3AB-47B1-8B30-60FFBD05EF0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40"/>
        <c:overlap val="100"/>
        <c:axId val="196967192"/>
        <c:axId val="196967584"/>
      </c:barChart>
      <c:catAx>
        <c:axId val="196967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96967584"/>
        <c:crosses val="autoZero"/>
        <c:auto val="1"/>
        <c:lblAlgn val="ctr"/>
        <c:lblOffset val="100"/>
        <c:noMultiLvlLbl val="0"/>
      </c:catAx>
      <c:valAx>
        <c:axId val="19696758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ko-KR">
                    <a:solidFill>
                      <a:srgbClr val="000000"/>
                    </a:solidFill>
                  </a:defRPr>
                </a:pPr>
                <a:r>
                  <a:rPr lang="en-US" dirty="0"/>
                  <a:t>Units</a:t>
                </a:r>
              </a:p>
            </c:rich>
          </c:tx>
          <c:layout>
            <c:manualLayout>
              <c:xMode val="edge"/>
              <c:yMode val="edge"/>
              <c:x val="2.5714285714285714E-2"/>
              <c:y val="0.27062562634216175"/>
            </c:manualLayout>
          </c:layout>
          <c:overlay val="0"/>
        </c:title>
        <c:numFmt formatCode="_(* #,##0_);_(* \(#,##0\);_(* \-_)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96967192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6147894444444445"/>
          <c:y val="1.4560185185184548E-3"/>
          <c:w val="0.38395999999999991"/>
          <c:h val="0.1343236111111111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>
              <a:solidFill>
                <a:srgbClr val="000000"/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[</a:t>
            </a:r>
            <a:r>
              <a:rPr lang="ko-KR" altLang="en-US"/>
              <a:t>북미</a:t>
            </a:r>
            <a:r>
              <a:rPr lang="en-US" altLang="ko-KR" dirty="0"/>
              <a:t>] </a:t>
            </a:r>
            <a:r>
              <a:rPr lang="ko-KR" altLang="en-US"/>
              <a:t>주요거래처 매출성장</a:t>
            </a:r>
            <a:endParaRPr lang="en-US" dirty="0"/>
          </a:p>
        </c:rich>
      </c:tx>
      <c:layout>
        <c:manualLayout>
          <c:xMode val="edge"/>
          <c:yMode val="edge"/>
          <c:x val="2.2857142857142857E-2"/>
          <c:y val="3.636363636363636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5308250000000001"/>
          <c:y val="0.15808518518518519"/>
          <c:w val="0.84045888888888887"/>
          <c:h val="0.5561504629629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Sheet1!$M$353</c:f>
              <c:strCache>
                <c:ptCount val="1"/>
                <c:pt idx="0">
                  <c:v>Pearson Dental Supplies</c:v>
                </c:pt>
              </c:strCache>
            </c:strRef>
          </c:tx>
          <c:spPr>
            <a:solidFill>
              <a:srgbClr val="00338D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/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Sheet1!$D$5:$J$5</c:f>
              <c:strCache>
                <c:ptCount val="7"/>
                <c:pt idx="0">
                  <c:v>LTM19(3)</c:v>
                </c:pt>
                <c:pt idx="1">
                  <c:v>LTM19(4)</c:v>
                </c:pt>
                <c:pt idx="2">
                  <c:v>LTM19(5)</c:v>
                </c:pt>
                <c:pt idx="3">
                  <c:v>LTM19(6)</c:v>
                </c:pt>
                <c:pt idx="4">
                  <c:v>LTM19(7)</c:v>
                </c:pt>
                <c:pt idx="5">
                  <c:v>LTM19(8)</c:v>
                </c:pt>
                <c:pt idx="6">
                  <c:v>LTM19(9)</c:v>
                </c:pt>
              </c:strCache>
            </c:strRef>
          </c:cat>
          <c:val>
            <c:numRef>
              <c:f>Sheet1!$D$353:$J$353</c:f>
              <c:numCache>
                <c:formatCode>_(* #,##0.0,,,_);_(* \(#,##0.0,,,\);_(* \-_);@</c:formatCode>
                <c:ptCount val="7"/>
                <c:pt idx="0">
                  <c:v>958123259</c:v>
                </c:pt>
                <c:pt idx="1">
                  <c:v>1085846796</c:v>
                </c:pt>
                <c:pt idx="2">
                  <c:v>1007832861</c:v>
                </c:pt>
                <c:pt idx="3">
                  <c:v>1446446434</c:v>
                </c:pt>
                <c:pt idx="4">
                  <c:v>1392476284</c:v>
                </c:pt>
                <c:pt idx="5">
                  <c:v>1325032849</c:v>
                </c:pt>
                <c:pt idx="6">
                  <c:v>1257920440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B7-49CF-9082-D9AEF9DF902F}"/>
            </c:ext>
          </c:extLst>
        </c:ser>
        <c:ser>
          <c:idx val="1"/>
          <c:order val="1"/>
          <c:tx>
            <c:strRef>
              <c:f>Sheet1!$M$354</c:f>
              <c:strCache>
                <c:ptCount val="1"/>
                <c:pt idx="0">
                  <c:v>Geodent Inc</c:v>
                </c:pt>
              </c:strCache>
            </c:strRef>
          </c:tx>
          <c:spPr>
            <a:solidFill>
              <a:srgbClr val="0091DA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/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Sheet1!$D$5:$J$5</c:f>
              <c:strCache>
                <c:ptCount val="7"/>
                <c:pt idx="0">
                  <c:v>LTM19(3)</c:v>
                </c:pt>
                <c:pt idx="1">
                  <c:v>LTM19(4)</c:v>
                </c:pt>
                <c:pt idx="2">
                  <c:v>LTM19(5)</c:v>
                </c:pt>
                <c:pt idx="3">
                  <c:v>LTM19(6)</c:v>
                </c:pt>
                <c:pt idx="4">
                  <c:v>LTM19(7)</c:v>
                </c:pt>
                <c:pt idx="5">
                  <c:v>LTM19(8)</c:v>
                </c:pt>
                <c:pt idx="6">
                  <c:v>LTM19(9)</c:v>
                </c:pt>
              </c:strCache>
            </c:strRef>
          </c:cat>
          <c:val>
            <c:numRef>
              <c:f>Sheet1!$D$354:$J$354</c:f>
              <c:numCache>
                <c:formatCode>_(* #,##0.0,,,_);_(* \(#,##0.0,,,\);_(* \-_);@</c:formatCode>
                <c:ptCount val="7"/>
                <c:pt idx="0">
                  <c:v>820709191</c:v>
                </c:pt>
                <c:pt idx="1">
                  <c:v>1083957127</c:v>
                </c:pt>
                <c:pt idx="2">
                  <c:v>1083957127</c:v>
                </c:pt>
                <c:pt idx="3">
                  <c:v>1075717615</c:v>
                </c:pt>
                <c:pt idx="4">
                  <c:v>1048634350</c:v>
                </c:pt>
                <c:pt idx="5">
                  <c:v>1097406550</c:v>
                </c:pt>
                <c:pt idx="6">
                  <c:v>1239041350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B7-49CF-9082-D9AEF9DF902F}"/>
            </c:ext>
          </c:extLst>
        </c:ser>
        <c:ser>
          <c:idx val="2"/>
          <c:order val="2"/>
          <c:tx>
            <c:strRef>
              <c:f>Sheet1!$M$363</c:f>
              <c:strCache>
                <c:ptCount val="1"/>
                <c:pt idx="0">
                  <c:v>Cad-Ray</c:v>
                </c:pt>
              </c:strCache>
            </c:strRef>
          </c:tx>
          <c:spPr>
            <a:solidFill>
              <a:srgbClr val="6D2077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/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Sheet1!$D$5:$J$5</c:f>
              <c:strCache>
                <c:ptCount val="7"/>
                <c:pt idx="0">
                  <c:v>LTM19(3)</c:v>
                </c:pt>
                <c:pt idx="1">
                  <c:v>LTM19(4)</c:v>
                </c:pt>
                <c:pt idx="2">
                  <c:v>LTM19(5)</c:v>
                </c:pt>
                <c:pt idx="3">
                  <c:v>LTM19(6)</c:v>
                </c:pt>
                <c:pt idx="4">
                  <c:v>LTM19(7)</c:v>
                </c:pt>
                <c:pt idx="5">
                  <c:v>LTM19(8)</c:v>
                </c:pt>
                <c:pt idx="6">
                  <c:v>LTM19(9)</c:v>
                </c:pt>
              </c:strCache>
            </c:strRef>
          </c:cat>
          <c:val>
            <c:numRef>
              <c:f>Sheet1!$D$363:$J$363</c:f>
              <c:numCache>
                <c:formatCode>_(* #,##0.0,,,_);_(* \(#,##0.0,,,\);_(* \-_);@</c:formatCode>
                <c:ptCount val="7"/>
                <c:pt idx="0">
                  <c:v>2310990640</c:v>
                </c:pt>
                <c:pt idx="1">
                  <c:v>2583721161</c:v>
                </c:pt>
                <c:pt idx="2">
                  <c:v>2866079132</c:v>
                </c:pt>
                <c:pt idx="3">
                  <c:v>3150458262</c:v>
                </c:pt>
                <c:pt idx="4">
                  <c:v>3413875477</c:v>
                </c:pt>
                <c:pt idx="5">
                  <c:v>3710813888</c:v>
                </c:pt>
                <c:pt idx="6">
                  <c:v>3967119676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B7-49CF-9082-D9AEF9DF902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0"/>
        <c:axId val="196968760"/>
        <c:axId val="512983232"/>
      </c:barChart>
      <c:catAx>
        <c:axId val="1969687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2983232"/>
        <c:crosses val="autoZero"/>
        <c:auto val="1"/>
        <c:lblAlgn val="ctr"/>
        <c:lblOffset val="100"/>
        <c:noMultiLvlLbl val="0"/>
      </c:catAx>
      <c:valAx>
        <c:axId val="51298323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ko-KR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십억원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3.6656250000000013E-3"/>
              <c:y val="0.34980925925925926"/>
            </c:manualLayout>
          </c:layout>
          <c:overlay val="0"/>
        </c:title>
        <c:numFmt formatCode="_(* #,##0.0,,,_);_(* \(#,##0.0,,,\);_(* \-_)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96968760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"/>
          <c:y val="0.93043750000000003"/>
          <c:w val="0.94569416666666661"/>
          <c:h val="6.7479957050823186E-2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>
              <a:solidFill>
                <a:srgbClr val="000000"/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[</a:t>
            </a:r>
            <a:r>
              <a:rPr lang="ko-KR" altLang="en-US"/>
              <a:t>북미</a:t>
            </a:r>
            <a:r>
              <a:rPr lang="en-US" altLang="ko-KR" dirty="0"/>
              <a:t>] </a:t>
            </a:r>
            <a:r>
              <a:rPr lang="ko-KR" altLang="en-US"/>
              <a:t>기타거래처 매출</a:t>
            </a:r>
            <a:endParaRPr lang="en-US" dirty="0"/>
          </a:p>
        </c:rich>
      </c:tx>
      <c:layout>
        <c:manualLayout>
          <c:xMode val="edge"/>
          <c:yMode val="edge"/>
          <c:x val="2.2857142857142857E-2"/>
          <c:y val="3.636363636363636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523305555555555"/>
          <c:y val="0.15808518518518519"/>
          <c:w val="0.72712888888888894"/>
          <c:h val="0.599867129629629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Sheet1!$C$25</c:f>
              <c:strCache>
                <c:ptCount val="1"/>
                <c:pt idx="0">
                  <c:v>거래처(3사제외)</c:v>
                </c:pt>
              </c:strCache>
            </c:strRef>
          </c:tx>
          <c:spPr>
            <a:solidFill>
              <a:srgbClr val="0091DA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Sheet1!$D$35:$J$35</c:f>
              <c:strCache>
                <c:ptCount val="7"/>
                <c:pt idx="0">
                  <c:v>LTM19(3)</c:v>
                </c:pt>
                <c:pt idx="1">
                  <c:v>LTM19(4)</c:v>
                </c:pt>
                <c:pt idx="2">
                  <c:v>LTM19(5)</c:v>
                </c:pt>
                <c:pt idx="3">
                  <c:v>LTM19(6)</c:v>
                </c:pt>
                <c:pt idx="4">
                  <c:v>LTM19(7)</c:v>
                </c:pt>
                <c:pt idx="5">
                  <c:v>LTM19(8)</c:v>
                </c:pt>
                <c:pt idx="6">
                  <c:v>LTM19(9)</c:v>
                </c:pt>
              </c:strCache>
            </c:strRef>
          </c:cat>
          <c:val>
            <c:numRef>
              <c:f>Sheet1!$D$25:$J$25</c:f>
              <c:numCache>
                <c:formatCode>_(* #,##0_);_(* \(#,##0\);_(* \-_);@</c:formatCode>
                <c:ptCount val="7"/>
                <c:pt idx="0">
                  <c:v>15</c:v>
                </c:pt>
                <c:pt idx="1">
                  <c:v>16</c:v>
                </c:pt>
                <c:pt idx="2">
                  <c:v>16</c:v>
                </c:pt>
                <c:pt idx="3">
                  <c:v>18</c:v>
                </c:pt>
                <c:pt idx="4">
                  <c:v>19</c:v>
                </c:pt>
                <c:pt idx="5">
                  <c:v>19</c:v>
                </c:pt>
                <c:pt idx="6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C9-4311-BD4C-7C3CE62BE33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0"/>
        <c:axId val="512989504"/>
        <c:axId val="512989112"/>
      </c:barChart>
      <c:lineChart>
        <c:grouping val="standard"/>
        <c:varyColors val="0"/>
        <c:ser>
          <c:idx val="1"/>
          <c:order val="1"/>
          <c:tx>
            <c:strRef>
              <c:f>Sheet1!$C$26</c:f>
              <c:strCache>
                <c:ptCount val="1"/>
                <c:pt idx="0">
                  <c:v>거래처당매출</c:v>
                </c:pt>
              </c:strCache>
            </c:strRef>
          </c:tx>
          <c:spPr>
            <a:ln w="12700">
              <a:solidFill>
                <a:srgbClr val="00338D"/>
              </a:solidFill>
              <a:prstDash val="solid"/>
            </a:ln>
          </c:spPr>
          <c:marker>
            <c:symbol val="square"/>
            <c:size val="3"/>
            <c:spPr>
              <a:solidFill>
                <a:srgbClr val="00338D"/>
              </a:solidFill>
              <a:ln>
                <a:solidFill>
                  <a:srgbClr val="00338D"/>
                </a:solidFill>
                <a:prstDash val="solid"/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val>
            <c:numRef>
              <c:f>Sheet1!$D$26:$J$26</c:f>
              <c:numCache>
                <c:formatCode>_(* #,##0,,_);_(* \(#,##0,,\);_(* \-_);@</c:formatCode>
                <c:ptCount val="7"/>
                <c:pt idx="0">
                  <c:v>119220042.06666666</c:v>
                </c:pt>
                <c:pt idx="1">
                  <c:v>132028934</c:v>
                </c:pt>
                <c:pt idx="2">
                  <c:v>171068171.625</c:v>
                </c:pt>
                <c:pt idx="3">
                  <c:v>165597850.5</c:v>
                </c:pt>
                <c:pt idx="4">
                  <c:v>161913271.2631579</c:v>
                </c:pt>
                <c:pt idx="5">
                  <c:v>182105351.89473686</c:v>
                </c:pt>
                <c:pt idx="6">
                  <c:v>196117455.80952382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7C9-4311-BD4C-7C3CE62BE33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12984800"/>
        <c:axId val="512987544"/>
      </c:lineChart>
      <c:catAx>
        <c:axId val="5129895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2989112"/>
        <c:crosses val="autoZero"/>
        <c:auto val="1"/>
        <c:lblAlgn val="ctr"/>
        <c:lblOffset val="100"/>
        <c:noMultiLvlLbl val="0"/>
      </c:catAx>
      <c:valAx>
        <c:axId val="512989112"/>
        <c:scaling>
          <c:orientation val="minMax"/>
          <c:max val="4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ko-KR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개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5714285714285714E-2"/>
              <c:y val="0.32041088045812455"/>
            </c:manualLayout>
          </c:layout>
          <c:overlay val="0"/>
        </c:title>
        <c:numFmt formatCode="_(* #,##0_);_(* \(#,##0\);_(* \-_)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2989504"/>
        <c:crosses val="autoZero"/>
        <c:crossBetween val="between"/>
      </c:valAx>
      <c:valAx>
        <c:axId val="512987544"/>
        <c:scaling>
          <c:orientation val="minMax"/>
        </c:scaling>
        <c:delete val="0"/>
        <c:axPos val="r"/>
        <c:title>
          <c:tx>
            <c:rich>
              <a:bodyPr rot="5400000" vert="horz"/>
              <a:lstStyle/>
              <a:p>
                <a:pPr>
                  <a:defRPr altLang="ko-KR" b="0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백만원</a:t>
                </a:r>
                <a:endParaRPr lang="en-US" dirty="0"/>
              </a:p>
            </c:rich>
          </c:tx>
          <c:overlay val="0"/>
        </c:title>
        <c:numFmt formatCode="_(* #,##0,,_);_(* \(#,##0,,\);_(* \-_)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crossAx val="512984800"/>
        <c:crosses val="max"/>
        <c:crossBetween val="between"/>
      </c:valAx>
      <c:catAx>
        <c:axId val="512984800"/>
        <c:scaling>
          <c:orientation val="minMax"/>
        </c:scaling>
        <c:delete val="1"/>
        <c:axPos val="b"/>
        <c:majorTickMark val="out"/>
        <c:minorTickMark val="none"/>
        <c:tickLblPos val="nextTo"/>
        <c:crossAx val="512987544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58837812499999997"/>
          <c:y val="1.4560185185184548E-3"/>
          <c:w val="0.41023124999999999"/>
          <c:h val="0.12256435185185188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>
              <a:solidFill>
                <a:srgbClr val="000000"/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[</a:t>
            </a:r>
            <a:r>
              <a:rPr lang="ko-KR" altLang="en-US"/>
              <a:t>북미</a:t>
            </a:r>
            <a:r>
              <a:rPr lang="en-US" altLang="ko-KR" dirty="0"/>
              <a:t>] Vintage</a:t>
            </a:r>
            <a:r>
              <a:rPr lang="ko-KR" altLang="en-US"/>
              <a:t>별 매출액 </a:t>
            </a:r>
            <a:r>
              <a:rPr lang="en-US" altLang="ko-KR" dirty="0"/>
              <a:t>(LTM)</a:t>
            </a:r>
            <a:endParaRPr lang="en-US" dirty="0"/>
          </a:p>
        </c:rich>
      </c:tx>
      <c:layout>
        <c:manualLayout>
          <c:xMode val="edge"/>
          <c:yMode val="edge"/>
          <c:x val="2.2857142857142857E-2"/>
          <c:y val="3.636363636363636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687811111111111"/>
          <c:y val="0.15808518518518519"/>
          <c:w val="0.82363888888888892"/>
          <c:h val="0.5998671296296296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Sheet1!$C$50</c:f>
              <c:strCache>
                <c:ptCount val="1"/>
                <c:pt idx="0">
                  <c:v>18Q2</c:v>
                </c:pt>
              </c:strCache>
            </c:strRef>
          </c:tx>
          <c:spPr>
            <a:solidFill>
              <a:srgbClr val="00338D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Sheet1!$D$49:$J$49</c:f>
              <c:strCache>
                <c:ptCount val="7"/>
                <c:pt idx="0">
                  <c:v>LTM19(3)</c:v>
                </c:pt>
                <c:pt idx="1">
                  <c:v>LTM19(4)</c:v>
                </c:pt>
                <c:pt idx="2">
                  <c:v>LTM19(5)</c:v>
                </c:pt>
                <c:pt idx="3">
                  <c:v>LTM19(6)</c:v>
                </c:pt>
                <c:pt idx="4">
                  <c:v>LTM19(7)</c:v>
                </c:pt>
                <c:pt idx="5">
                  <c:v>LTM19(8)</c:v>
                </c:pt>
                <c:pt idx="6">
                  <c:v>LTM19(9)</c:v>
                </c:pt>
              </c:strCache>
            </c:strRef>
          </c:cat>
          <c:val>
            <c:numRef>
              <c:f>Sheet1!$D$50:$J$50</c:f>
              <c:numCache>
                <c:formatCode>_(* #,##0.0,,,_);_(* \(#,##0.0,,,\);_(* \-_);@</c:formatCode>
                <c:ptCount val="7"/>
                <c:pt idx="0">
                  <c:v>2894277707</c:v>
                </c:pt>
                <c:pt idx="1">
                  <c:v>3481606510</c:v>
                </c:pt>
                <c:pt idx="2">
                  <c:v>3711041657</c:v>
                </c:pt>
                <c:pt idx="3">
                  <c:v>4135466155</c:v>
                </c:pt>
                <c:pt idx="4">
                  <c:v>4021139499</c:v>
                </c:pt>
                <c:pt idx="5">
                  <c:v>4156347715</c:v>
                </c:pt>
                <c:pt idx="6">
                  <c:v>4424186447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E0-4D53-9077-4FA9E73576A8}"/>
            </c:ext>
          </c:extLst>
        </c:ser>
        <c:ser>
          <c:idx val="1"/>
          <c:order val="1"/>
          <c:tx>
            <c:strRef>
              <c:f>Sheet1!$C$51</c:f>
              <c:strCache>
                <c:ptCount val="1"/>
                <c:pt idx="0">
                  <c:v>18Q3</c:v>
                </c:pt>
              </c:strCache>
            </c:strRef>
          </c:tx>
          <c:spPr>
            <a:solidFill>
              <a:srgbClr val="0091DA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Sheet1!$D$49:$J$49</c:f>
              <c:strCache>
                <c:ptCount val="7"/>
                <c:pt idx="0">
                  <c:v>LTM19(3)</c:v>
                </c:pt>
                <c:pt idx="1">
                  <c:v>LTM19(4)</c:v>
                </c:pt>
                <c:pt idx="2">
                  <c:v>LTM19(5)</c:v>
                </c:pt>
                <c:pt idx="3">
                  <c:v>LTM19(6)</c:v>
                </c:pt>
                <c:pt idx="4">
                  <c:v>LTM19(7)</c:v>
                </c:pt>
                <c:pt idx="5">
                  <c:v>LTM19(8)</c:v>
                </c:pt>
                <c:pt idx="6">
                  <c:v>LTM19(9)</c:v>
                </c:pt>
              </c:strCache>
            </c:strRef>
          </c:cat>
          <c:val>
            <c:numRef>
              <c:f>Sheet1!$D$51:$J$51</c:f>
              <c:numCache>
                <c:formatCode>_(* #,##0.0,,,_);_(* \(#,##0.0,,,\);_(* \-_);@</c:formatCode>
                <c:ptCount val="7"/>
                <c:pt idx="0">
                  <c:v>2794837598</c:v>
                </c:pt>
                <c:pt idx="1">
                  <c:v>3162495517</c:v>
                </c:pt>
                <c:pt idx="2">
                  <c:v>3585634201</c:v>
                </c:pt>
                <c:pt idx="3">
                  <c:v>3955618220</c:v>
                </c:pt>
                <c:pt idx="4">
                  <c:v>4285484581</c:v>
                </c:pt>
                <c:pt idx="5">
                  <c:v>4710739966</c:v>
                </c:pt>
                <c:pt idx="6">
                  <c:v>5139016681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E0-4D53-9077-4FA9E73576A8}"/>
            </c:ext>
          </c:extLst>
        </c:ser>
        <c:ser>
          <c:idx val="2"/>
          <c:order val="2"/>
          <c:tx>
            <c:strRef>
              <c:f>Sheet1!$C$52</c:f>
              <c:strCache>
                <c:ptCount val="1"/>
                <c:pt idx="0">
                  <c:v>18Q4</c:v>
                </c:pt>
              </c:strCache>
            </c:strRef>
          </c:tx>
          <c:spPr>
            <a:solidFill>
              <a:srgbClr val="6D2077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delete val="1"/>
          </c:dLbls>
          <c:cat>
            <c:strRef>
              <c:f>Sheet1!$D$49:$J$49</c:f>
              <c:strCache>
                <c:ptCount val="7"/>
                <c:pt idx="0">
                  <c:v>LTM19(3)</c:v>
                </c:pt>
                <c:pt idx="1">
                  <c:v>LTM19(4)</c:v>
                </c:pt>
                <c:pt idx="2">
                  <c:v>LTM19(5)</c:v>
                </c:pt>
                <c:pt idx="3">
                  <c:v>LTM19(6)</c:v>
                </c:pt>
                <c:pt idx="4">
                  <c:v>LTM19(7)</c:v>
                </c:pt>
                <c:pt idx="5">
                  <c:v>LTM19(8)</c:v>
                </c:pt>
                <c:pt idx="6">
                  <c:v>LTM19(9)</c:v>
                </c:pt>
              </c:strCache>
            </c:strRef>
          </c:cat>
          <c:val>
            <c:numRef>
              <c:f>Sheet1!$D$52:$J$52</c:f>
              <c:numCache>
                <c:formatCode>_(* #,##0.0,,,_);_(* \(#,##0.0,,,\);_(* \-_);@</c:formatCode>
                <c:ptCount val="7"/>
                <c:pt idx="0">
                  <c:v>91266031</c:v>
                </c:pt>
                <c:pt idx="1">
                  <c:v>91266031</c:v>
                </c:pt>
                <c:pt idx="2">
                  <c:v>91266031</c:v>
                </c:pt>
                <c:pt idx="3">
                  <c:v>133617719</c:v>
                </c:pt>
                <c:pt idx="4">
                  <c:v>133617719</c:v>
                </c:pt>
                <c:pt idx="5">
                  <c:v>147785834</c:v>
                </c:pt>
                <c:pt idx="6">
                  <c:v>147785834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E0-4D53-9077-4FA9E73576A8}"/>
            </c:ext>
          </c:extLst>
        </c:ser>
        <c:ser>
          <c:idx val="3"/>
          <c:order val="3"/>
          <c:tx>
            <c:strRef>
              <c:f>Sheet1!$C$53</c:f>
              <c:strCache>
                <c:ptCount val="1"/>
                <c:pt idx="0">
                  <c:v>19Q1</c:v>
                </c:pt>
              </c:strCache>
            </c:strRef>
          </c:tx>
          <c:spPr>
            <a:solidFill>
              <a:srgbClr val="005EB8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delete val="1"/>
          </c:dLbls>
          <c:cat>
            <c:strRef>
              <c:f>Sheet1!$D$49:$J$49</c:f>
              <c:strCache>
                <c:ptCount val="7"/>
                <c:pt idx="0">
                  <c:v>LTM19(3)</c:v>
                </c:pt>
                <c:pt idx="1">
                  <c:v>LTM19(4)</c:v>
                </c:pt>
                <c:pt idx="2">
                  <c:v>LTM19(5)</c:v>
                </c:pt>
                <c:pt idx="3">
                  <c:v>LTM19(6)</c:v>
                </c:pt>
                <c:pt idx="4">
                  <c:v>LTM19(7)</c:v>
                </c:pt>
                <c:pt idx="5">
                  <c:v>LTM19(8)</c:v>
                </c:pt>
                <c:pt idx="6">
                  <c:v>LTM19(9)</c:v>
                </c:pt>
              </c:strCache>
            </c:strRef>
          </c:cat>
          <c:val>
            <c:numRef>
              <c:f>Sheet1!$D$53:$J$53</c:f>
              <c:numCache>
                <c:formatCode>_(* #,##0.0,,,_);_(* \(#,##0.0,,,\);_(* \-_);@</c:formatCode>
                <c:ptCount val="7"/>
                <c:pt idx="0">
                  <c:v>97742385</c:v>
                </c:pt>
                <c:pt idx="1">
                  <c:v>97742385</c:v>
                </c:pt>
                <c:pt idx="2">
                  <c:v>274140392</c:v>
                </c:pt>
                <c:pt idx="3">
                  <c:v>316936214</c:v>
                </c:pt>
                <c:pt idx="4">
                  <c:v>331074614</c:v>
                </c:pt>
                <c:pt idx="5">
                  <c:v>331074614</c:v>
                </c:pt>
                <c:pt idx="6">
                  <c:v>331074614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DE0-4D53-9077-4FA9E73576A8}"/>
            </c:ext>
          </c:extLst>
        </c:ser>
        <c:ser>
          <c:idx val="4"/>
          <c:order val="4"/>
          <c:tx>
            <c:strRef>
              <c:f>Sheet1!$C$54</c:f>
              <c:strCache>
                <c:ptCount val="1"/>
                <c:pt idx="0">
                  <c:v>19Q2</c:v>
                </c:pt>
              </c:strCache>
            </c:strRef>
          </c:tx>
          <c:spPr>
            <a:solidFill>
              <a:srgbClr val="00A3A1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delete val="1"/>
          </c:dLbls>
          <c:cat>
            <c:strRef>
              <c:f>Sheet1!$D$49:$J$49</c:f>
              <c:strCache>
                <c:ptCount val="7"/>
                <c:pt idx="0">
                  <c:v>LTM19(3)</c:v>
                </c:pt>
                <c:pt idx="1">
                  <c:v>LTM19(4)</c:v>
                </c:pt>
                <c:pt idx="2">
                  <c:v>LTM19(5)</c:v>
                </c:pt>
                <c:pt idx="3">
                  <c:v>LTM19(6)</c:v>
                </c:pt>
                <c:pt idx="4">
                  <c:v>LTM19(7)</c:v>
                </c:pt>
                <c:pt idx="5">
                  <c:v>LTM19(8)</c:v>
                </c:pt>
                <c:pt idx="6">
                  <c:v>LTM19(9)</c:v>
                </c:pt>
              </c:strCache>
            </c:strRef>
          </c:cat>
          <c:val>
            <c:numRef>
              <c:f>Sheet1!$D$54:$J$54</c:f>
              <c:numCache>
                <c:formatCode>_(* #,##0.0,,,_);_(* \(#,##0.0,,,\);_(* \-_);@</c:formatCode>
                <c:ptCount val="7"/>
                <c:pt idx="0">
                  <c:v>0</c:v>
                </c:pt>
                <c:pt idx="1">
                  <c:v>32877585</c:v>
                </c:pt>
                <c:pt idx="2">
                  <c:v>32877585</c:v>
                </c:pt>
                <c:pt idx="3">
                  <c:v>111745312</c:v>
                </c:pt>
                <c:pt idx="4">
                  <c:v>111745312</c:v>
                </c:pt>
                <c:pt idx="5">
                  <c:v>155400019</c:v>
                </c:pt>
                <c:pt idx="6">
                  <c:v>227641613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DE0-4D53-9077-4FA9E73576A8}"/>
            </c:ext>
          </c:extLst>
        </c:ser>
        <c:ser>
          <c:idx val="5"/>
          <c:order val="5"/>
          <c:tx>
            <c:strRef>
              <c:f>Sheet1!$C$55</c:f>
              <c:strCache>
                <c:ptCount val="1"/>
                <c:pt idx="0">
                  <c:v>19Q3</c:v>
                </c:pt>
              </c:strCache>
            </c:strRef>
          </c:tx>
          <c:spPr>
            <a:solidFill>
              <a:srgbClr val="EAAA00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delete val="1"/>
          </c:dLbls>
          <c:cat>
            <c:strRef>
              <c:f>Sheet1!$D$49:$J$49</c:f>
              <c:strCache>
                <c:ptCount val="7"/>
                <c:pt idx="0">
                  <c:v>LTM19(3)</c:v>
                </c:pt>
                <c:pt idx="1">
                  <c:v>LTM19(4)</c:v>
                </c:pt>
                <c:pt idx="2">
                  <c:v>LTM19(5)</c:v>
                </c:pt>
                <c:pt idx="3">
                  <c:v>LTM19(6)</c:v>
                </c:pt>
                <c:pt idx="4">
                  <c:v>LTM19(7)</c:v>
                </c:pt>
                <c:pt idx="5">
                  <c:v>LTM19(8)</c:v>
                </c:pt>
                <c:pt idx="6">
                  <c:v>LTM19(9)</c:v>
                </c:pt>
              </c:strCache>
            </c:strRef>
          </c:cat>
          <c:val>
            <c:numRef>
              <c:f>Sheet1!$D$55:$J$55</c:f>
              <c:numCache>
                <c:formatCode>_(* #,##0.0,,,_);_(* \(#,##0.0,,,\);_(* \-_);@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48276540</c:v>
                </c:pt>
                <c:pt idx="5">
                  <c:v>91906825</c:v>
                </c:pt>
                <c:pt idx="6">
                  <c:v>312842849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DE0-4D53-9077-4FA9E73576A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40"/>
        <c:overlap val="100"/>
        <c:axId val="512988328"/>
        <c:axId val="512986760"/>
      </c:barChart>
      <c:catAx>
        <c:axId val="5129883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2986760"/>
        <c:crosses val="autoZero"/>
        <c:auto val="1"/>
        <c:lblAlgn val="ctr"/>
        <c:lblOffset val="100"/>
        <c:noMultiLvlLbl val="0"/>
      </c:catAx>
      <c:valAx>
        <c:axId val="51298676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ko-KR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십억원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5714285714285714E-2"/>
              <c:y val="0.27062562634216175"/>
            </c:manualLayout>
          </c:layout>
          <c:overlay val="0"/>
        </c:title>
        <c:numFmt formatCode="_(* #,##0.0,,,_);_(* \(#,##0.0,,,\);_(* \-_)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2988328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64099972222222212"/>
          <c:y val="1.4560185185184548E-3"/>
          <c:w val="0.35573777777777776"/>
          <c:h val="0.14020324074074075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>
              <a:solidFill>
                <a:srgbClr val="000000"/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[</a:t>
            </a:r>
            <a:r>
              <a:rPr lang="ko-KR" altLang="en-US"/>
              <a:t>북미</a:t>
            </a:r>
            <a:r>
              <a:rPr lang="en-US" altLang="ko-KR" dirty="0"/>
              <a:t>] </a:t>
            </a:r>
            <a:r>
              <a:rPr lang="ko-KR" altLang="en-US"/>
              <a:t>주요거래처 </a:t>
            </a:r>
            <a:r>
              <a:rPr lang="en-US" altLang="ko-KR" dirty="0"/>
              <a:t>ASP</a:t>
            </a:r>
            <a:endParaRPr lang="en-US" dirty="0"/>
          </a:p>
        </c:rich>
      </c:tx>
      <c:layout>
        <c:manualLayout>
          <c:xMode val="edge"/>
          <c:yMode val="edge"/>
          <c:x val="2.2677062998934447E-2"/>
          <c:y val="3.5648760065248461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368261624838849"/>
          <c:y val="0.15601484056963766"/>
          <c:w val="0.7945417603937307"/>
          <c:h val="0.45005849919120972"/>
        </c:manualLayout>
      </c:layout>
      <c:lineChart>
        <c:grouping val="standard"/>
        <c:varyColors val="0"/>
        <c:ser>
          <c:idx val="0"/>
          <c:order val="0"/>
          <c:tx>
            <c:strRef>
              <c:f>LTM분석!$C$439</c:f>
              <c:strCache>
                <c:ptCount val="1"/>
                <c:pt idx="0">
                  <c:v>Pearson Dental Supplies</c:v>
                </c:pt>
              </c:strCache>
            </c:strRef>
          </c:tx>
          <c:spPr>
            <a:ln w="12700">
              <a:solidFill>
                <a:srgbClr val="00338D"/>
              </a:solidFill>
              <a:prstDash val="solid"/>
            </a:ln>
          </c:spPr>
          <c:marker>
            <c:symbol val="diamond"/>
            <c:size val="3"/>
            <c:spPr>
              <a:solidFill>
                <a:srgbClr val="00338D"/>
              </a:solidFill>
              <a:ln>
                <a:solidFill>
                  <a:srgbClr val="00338D"/>
                </a:solidFill>
                <a:prstDash val="solid"/>
              </a:ln>
            </c:spPr>
          </c:marker>
          <c:dLbls>
            <c:delete val="1"/>
          </c:dLbls>
          <c:cat>
            <c:strRef>
              <c:f>LTM분석!$D$438:$J$438</c:f>
              <c:strCache>
                <c:ptCount val="7"/>
                <c:pt idx="0">
                  <c:v>LTM19(3)</c:v>
                </c:pt>
                <c:pt idx="1">
                  <c:v>LTM19(4)</c:v>
                </c:pt>
                <c:pt idx="2">
                  <c:v>LTM19(5)</c:v>
                </c:pt>
                <c:pt idx="3">
                  <c:v>LTM19(6)</c:v>
                </c:pt>
                <c:pt idx="4">
                  <c:v>LTM19(7)</c:v>
                </c:pt>
                <c:pt idx="5">
                  <c:v>LTM19(8)</c:v>
                </c:pt>
                <c:pt idx="6">
                  <c:v>LTM19(9)</c:v>
                </c:pt>
              </c:strCache>
            </c:strRef>
          </c:cat>
          <c:val>
            <c:numRef>
              <c:f>LTM분석!$D$439:$J$439</c:f>
              <c:numCache>
                <c:formatCode>_(* #,##0.0,,_);_(* \(#,##0.0,,\);_(* \-_);@</c:formatCode>
                <c:ptCount val="7"/>
                <c:pt idx="0">
                  <c:v>12128142.518987341</c:v>
                </c:pt>
                <c:pt idx="1">
                  <c:v>12200525.797752809</c:v>
                </c:pt>
                <c:pt idx="2">
                  <c:v>12142564.590361446</c:v>
                </c:pt>
                <c:pt idx="3">
                  <c:v>12362790.034188034</c:v>
                </c:pt>
                <c:pt idx="4">
                  <c:v>12432823.964285715</c:v>
                </c:pt>
                <c:pt idx="5">
                  <c:v>12383484.570093459</c:v>
                </c:pt>
                <c:pt idx="6">
                  <c:v>12454657.821782177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4A-4D8C-BA59-8BF3D2A38EB0}"/>
            </c:ext>
          </c:extLst>
        </c:ser>
        <c:ser>
          <c:idx val="1"/>
          <c:order val="1"/>
          <c:tx>
            <c:strRef>
              <c:f>LTM분석!$C$440</c:f>
              <c:strCache>
                <c:ptCount val="1"/>
                <c:pt idx="0">
                  <c:v>Geodent Inc</c:v>
                </c:pt>
              </c:strCache>
            </c:strRef>
          </c:tx>
          <c:spPr>
            <a:ln w="12700">
              <a:solidFill>
                <a:srgbClr val="0091DA"/>
              </a:solidFill>
              <a:prstDash val="solid"/>
            </a:ln>
          </c:spPr>
          <c:marker>
            <c:symbol val="square"/>
            <c:size val="3"/>
            <c:spPr>
              <a:solidFill>
                <a:srgbClr val="0091DA"/>
              </a:solidFill>
              <a:ln>
                <a:solidFill>
                  <a:srgbClr val="0091DA"/>
                </a:solidFill>
                <a:prstDash val="solid"/>
              </a:ln>
            </c:spPr>
          </c:marker>
          <c:dLbls>
            <c:spPr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91DA"/>
                    </a:solidFill>
                  </a14:hiddenFill>
                </a:ext>
              </a:extLst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>
                    <a:solidFill>
                      <a:srgbClr val="0091DA"/>
                    </a:solidFill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LTM분석!$D$438:$J$438</c:f>
              <c:strCache>
                <c:ptCount val="7"/>
                <c:pt idx="0">
                  <c:v>LTM19(3)</c:v>
                </c:pt>
                <c:pt idx="1">
                  <c:v>LTM19(4)</c:v>
                </c:pt>
                <c:pt idx="2">
                  <c:v>LTM19(5)</c:v>
                </c:pt>
                <c:pt idx="3">
                  <c:v>LTM19(6)</c:v>
                </c:pt>
                <c:pt idx="4">
                  <c:v>LTM19(7)</c:v>
                </c:pt>
                <c:pt idx="5">
                  <c:v>LTM19(8)</c:v>
                </c:pt>
                <c:pt idx="6">
                  <c:v>LTM19(9)</c:v>
                </c:pt>
              </c:strCache>
            </c:strRef>
          </c:cat>
          <c:val>
            <c:numRef>
              <c:f>LTM분석!$D$440:$J$440</c:f>
              <c:numCache>
                <c:formatCode>_(* #,##0.0,,_);_(* \(#,##0.0,,\);_(* \-_);@</c:formatCode>
                <c:ptCount val="7"/>
                <c:pt idx="0">
                  <c:v>12069252.80882353</c:v>
                </c:pt>
                <c:pt idx="1">
                  <c:v>12179293.561797753</c:v>
                </c:pt>
                <c:pt idx="2">
                  <c:v>12179293.561797753</c:v>
                </c:pt>
                <c:pt idx="3">
                  <c:v>12224063.806818182</c:v>
                </c:pt>
                <c:pt idx="4">
                  <c:v>12336874.705882354</c:v>
                </c:pt>
                <c:pt idx="5">
                  <c:v>12470528.977272727</c:v>
                </c:pt>
                <c:pt idx="6">
                  <c:v>12643279.081632653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4A-4D8C-BA59-8BF3D2A38EB0}"/>
            </c:ext>
          </c:extLst>
        </c:ser>
        <c:ser>
          <c:idx val="2"/>
          <c:order val="2"/>
          <c:tx>
            <c:strRef>
              <c:f>LTM분석!$C$441</c:f>
              <c:strCache>
                <c:ptCount val="1"/>
                <c:pt idx="0">
                  <c:v>Cad-Ray</c:v>
                </c:pt>
              </c:strCache>
            </c:strRef>
          </c:tx>
          <c:spPr>
            <a:ln w="12700">
              <a:solidFill>
                <a:srgbClr val="6D2077"/>
              </a:solidFill>
              <a:prstDash val="solid"/>
            </a:ln>
          </c:spPr>
          <c:marker>
            <c:symbol val="triangle"/>
            <c:size val="3"/>
            <c:spPr>
              <a:solidFill>
                <a:srgbClr val="6D2077"/>
              </a:solidFill>
              <a:ln>
                <a:solidFill>
                  <a:srgbClr val="6D2077"/>
                </a:solidFill>
                <a:prstDash val="solid"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>
                    <a:solidFill>
                      <a:srgbClr val="6D2077"/>
                    </a:solidFill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LTM분석!$D$438:$J$438</c:f>
              <c:strCache>
                <c:ptCount val="7"/>
                <c:pt idx="0">
                  <c:v>LTM19(3)</c:v>
                </c:pt>
                <c:pt idx="1">
                  <c:v>LTM19(4)</c:v>
                </c:pt>
                <c:pt idx="2">
                  <c:v>LTM19(5)</c:v>
                </c:pt>
                <c:pt idx="3">
                  <c:v>LTM19(6)</c:v>
                </c:pt>
                <c:pt idx="4">
                  <c:v>LTM19(7)</c:v>
                </c:pt>
                <c:pt idx="5">
                  <c:v>LTM19(8)</c:v>
                </c:pt>
                <c:pt idx="6">
                  <c:v>LTM19(9)</c:v>
                </c:pt>
              </c:strCache>
            </c:strRef>
          </c:cat>
          <c:val>
            <c:numRef>
              <c:f>LTM분석!$D$441:$J$441</c:f>
              <c:numCache>
                <c:formatCode>_(* #,##0.0,,_);_(* \(#,##0.0,,\);_(* \-_);@</c:formatCode>
                <c:ptCount val="7"/>
                <c:pt idx="0">
                  <c:v>12227463.703703703</c:v>
                </c:pt>
                <c:pt idx="1">
                  <c:v>12245123.98578199</c:v>
                </c:pt>
                <c:pt idx="2">
                  <c:v>12300768.806866953</c:v>
                </c:pt>
                <c:pt idx="3">
                  <c:v>12354738.282352941</c:v>
                </c:pt>
                <c:pt idx="4">
                  <c:v>12414092.643636364</c:v>
                </c:pt>
                <c:pt idx="5">
                  <c:v>12494322.855218856</c:v>
                </c:pt>
                <c:pt idx="6">
                  <c:v>12554176.189873418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94A-4D8C-BA59-8BF3D2A38EB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12984408"/>
        <c:axId val="512985192"/>
      </c:lineChart>
      <c:catAx>
        <c:axId val="5129844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2985192"/>
        <c:crosses val="autoZero"/>
        <c:auto val="1"/>
        <c:lblAlgn val="ctr"/>
        <c:lblOffset val="100"/>
        <c:noMultiLvlLbl val="0"/>
      </c:catAx>
      <c:valAx>
        <c:axId val="512985192"/>
        <c:scaling>
          <c:orientation val="minMax"/>
          <c:min val="100000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ko-KR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백만원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5511695873801251E-2"/>
              <c:y val="0.26530537057693099"/>
            </c:manualLayout>
          </c:layout>
          <c:overlay val="0"/>
        </c:title>
        <c:numFmt formatCode="_(* #,##0.0,,_);_(* \(#,##0.0,,\);_(* \-_)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2984408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"/>
          <c:y val="0.85589888091377719"/>
          <c:w val="1"/>
          <c:h val="0.14410111908622281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>
              <a:solidFill>
                <a:srgbClr val="000000"/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[</a:t>
            </a:r>
            <a:r>
              <a:rPr lang="ko-KR" altLang="en-US"/>
              <a:t>유럽</a:t>
            </a:r>
            <a:r>
              <a:rPr lang="en-US" altLang="ko-KR" dirty="0"/>
              <a:t>] Vintage</a:t>
            </a:r>
            <a:r>
              <a:rPr lang="ko-KR" altLang="en-US"/>
              <a:t>별 매출액 </a:t>
            </a:r>
            <a:r>
              <a:rPr lang="en-US" altLang="ko-KR" dirty="0"/>
              <a:t>(LTM)</a:t>
            </a:r>
            <a:endParaRPr lang="en-US" dirty="0"/>
          </a:p>
        </c:rich>
      </c:tx>
      <c:layout>
        <c:manualLayout>
          <c:xMode val="edge"/>
          <c:yMode val="edge"/>
          <c:x val="2.2857142857142857E-2"/>
          <c:y val="3.636363636363636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687811111111111"/>
          <c:y val="0.15808518518518519"/>
          <c:w val="0.82363888888888892"/>
          <c:h val="0.6116263888888888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Sheet1!$C$36</c:f>
              <c:strCache>
                <c:ptCount val="1"/>
                <c:pt idx="0">
                  <c:v>18Q2</c:v>
                </c:pt>
              </c:strCache>
            </c:strRef>
          </c:tx>
          <c:spPr>
            <a:solidFill>
              <a:srgbClr val="00338D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Sheet1!$D$35:$J$35</c:f>
              <c:strCache>
                <c:ptCount val="7"/>
                <c:pt idx="0">
                  <c:v>LTM19(3)</c:v>
                </c:pt>
                <c:pt idx="1">
                  <c:v>LTM19(4)</c:v>
                </c:pt>
                <c:pt idx="2">
                  <c:v>LTM19(5)</c:v>
                </c:pt>
                <c:pt idx="3">
                  <c:v>LTM19(6)</c:v>
                </c:pt>
                <c:pt idx="4">
                  <c:v>LTM19(7)</c:v>
                </c:pt>
                <c:pt idx="5">
                  <c:v>LTM19(8)</c:v>
                </c:pt>
                <c:pt idx="6">
                  <c:v>LTM19(9)</c:v>
                </c:pt>
              </c:strCache>
            </c:strRef>
          </c:cat>
          <c:val>
            <c:numRef>
              <c:f>Sheet1!$D$36:$J$36</c:f>
              <c:numCache>
                <c:formatCode>_(* #,##0.0,,,_);_(* \(#,##0.0,,,\);_(* \-_);@</c:formatCode>
                <c:ptCount val="7"/>
                <c:pt idx="0">
                  <c:v>4664685392</c:v>
                </c:pt>
                <c:pt idx="1">
                  <c:v>5110412965</c:v>
                </c:pt>
                <c:pt idx="2">
                  <c:v>5470174406</c:v>
                </c:pt>
                <c:pt idx="3">
                  <c:v>5891212532</c:v>
                </c:pt>
                <c:pt idx="4">
                  <c:v>6065618031</c:v>
                </c:pt>
                <c:pt idx="5">
                  <c:v>6352326577</c:v>
                </c:pt>
                <c:pt idx="6">
                  <c:v>7173214261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E4-4616-A6BB-07D10F1A32CC}"/>
            </c:ext>
          </c:extLst>
        </c:ser>
        <c:ser>
          <c:idx val="1"/>
          <c:order val="1"/>
          <c:tx>
            <c:strRef>
              <c:f>Sheet1!$C$37</c:f>
              <c:strCache>
                <c:ptCount val="1"/>
                <c:pt idx="0">
                  <c:v>18Q3</c:v>
                </c:pt>
              </c:strCache>
            </c:strRef>
          </c:tx>
          <c:spPr>
            <a:solidFill>
              <a:srgbClr val="0091DA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Sheet1!$D$35:$J$35</c:f>
              <c:strCache>
                <c:ptCount val="7"/>
                <c:pt idx="0">
                  <c:v>LTM19(3)</c:v>
                </c:pt>
                <c:pt idx="1">
                  <c:v>LTM19(4)</c:v>
                </c:pt>
                <c:pt idx="2">
                  <c:v>LTM19(5)</c:v>
                </c:pt>
                <c:pt idx="3">
                  <c:v>LTM19(6)</c:v>
                </c:pt>
                <c:pt idx="4">
                  <c:v>LTM19(7)</c:v>
                </c:pt>
                <c:pt idx="5">
                  <c:v>LTM19(8)</c:v>
                </c:pt>
                <c:pt idx="6">
                  <c:v>LTM19(9)</c:v>
                </c:pt>
              </c:strCache>
            </c:strRef>
          </c:cat>
          <c:val>
            <c:numRef>
              <c:f>Sheet1!$D$37:$J$37</c:f>
              <c:numCache>
                <c:formatCode>_(* #,##0.0,,,_);_(* \(#,##0.0,,,\);_(* \-_);@</c:formatCode>
                <c:ptCount val="7"/>
                <c:pt idx="0">
                  <c:v>4113481706</c:v>
                </c:pt>
                <c:pt idx="1">
                  <c:v>4763818090</c:v>
                </c:pt>
                <c:pt idx="2">
                  <c:v>5077563518</c:v>
                </c:pt>
                <c:pt idx="3">
                  <c:v>5716597412</c:v>
                </c:pt>
                <c:pt idx="4">
                  <c:v>5715705798</c:v>
                </c:pt>
                <c:pt idx="5">
                  <c:v>6059897106</c:v>
                </c:pt>
                <c:pt idx="6">
                  <c:v>6239238117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E4-4616-A6BB-07D10F1A32CC}"/>
            </c:ext>
          </c:extLst>
        </c:ser>
        <c:ser>
          <c:idx val="2"/>
          <c:order val="2"/>
          <c:tx>
            <c:strRef>
              <c:f>Sheet1!$C$38</c:f>
              <c:strCache>
                <c:ptCount val="1"/>
                <c:pt idx="0">
                  <c:v>18Q4</c:v>
                </c:pt>
              </c:strCache>
            </c:strRef>
          </c:tx>
          <c:spPr>
            <a:solidFill>
              <a:srgbClr val="6D2077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Sheet1!$D$35:$J$35</c:f>
              <c:strCache>
                <c:ptCount val="7"/>
                <c:pt idx="0">
                  <c:v>LTM19(3)</c:v>
                </c:pt>
                <c:pt idx="1">
                  <c:v>LTM19(4)</c:v>
                </c:pt>
                <c:pt idx="2">
                  <c:v>LTM19(5)</c:v>
                </c:pt>
                <c:pt idx="3">
                  <c:v>LTM19(6)</c:v>
                </c:pt>
                <c:pt idx="4">
                  <c:v>LTM19(7)</c:v>
                </c:pt>
                <c:pt idx="5">
                  <c:v>LTM19(8)</c:v>
                </c:pt>
                <c:pt idx="6">
                  <c:v>LTM19(9)</c:v>
                </c:pt>
              </c:strCache>
            </c:strRef>
          </c:cat>
          <c:val>
            <c:numRef>
              <c:f>Sheet1!$D$38:$J$38</c:f>
              <c:numCache>
                <c:formatCode>_(* #,##0.0,,,_);_(* \(#,##0.0,,,\);_(* \-_);@</c:formatCode>
                <c:ptCount val="7"/>
                <c:pt idx="0">
                  <c:v>698037533</c:v>
                </c:pt>
                <c:pt idx="1">
                  <c:v>736087233</c:v>
                </c:pt>
                <c:pt idx="2">
                  <c:v>761471443</c:v>
                </c:pt>
                <c:pt idx="3">
                  <c:v>787978489</c:v>
                </c:pt>
                <c:pt idx="4">
                  <c:v>814755937</c:v>
                </c:pt>
                <c:pt idx="5">
                  <c:v>828041641</c:v>
                </c:pt>
                <c:pt idx="6">
                  <c:v>927117241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E4-4616-A6BB-07D10F1A32CC}"/>
            </c:ext>
          </c:extLst>
        </c:ser>
        <c:ser>
          <c:idx val="3"/>
          <c:order val="3"/>
          <c:tx>
            <c:strRef>
              <c:f>Sheet1!$C$39</c:f>
              <c:strCache>
                <c:ptCount val="1"/>
                <c:pt idx="0">
                  <c:v>19Q1</c:v>
                </c:pt>
              </c:strCache>
            </c:strRef>
          </c:tx>
          <c:spPr>
            <a:solidFill>
              <a:srgbClr val="005EB8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Sheet1!$D$35:$J$35</c:f>
              <c:strCache>
                <c:ptCount val="7"/>
                <c:pt idx="0">
                  <c:v>LTM19(3)</c:v>
                </c:pt>
                <c:pt idx="1">
                  <c:v>LTM19(4)</c:v>
                </c:pt>
                <c:pt idx="2">
                  <c:v>LTM19(5)</c:v>
                </c:pt>
                <c:pt idx="3">
                  <c:v>LTM19(6)</c:v>
                </c:pt>
                <c:pt idx="4">
                  <c:v>LTM19(7)</c:v>
                </c:pt>
                <c:pt idx="5">
                  <c:v>LTM19(8)</c:v>
                </c:pt>
                <c:pt idx="6">
                  <c:v>LTM19(9)</c:v>
                </c:pt>
              </c:strCache>
            </c:strRef>
          </c:cat>
          <c:val>
            <c:numRef>
              <c:f>Sheet1!$D$39:$J$39</c:f>
              <c:numCache>
                <c:formatCode>_(* #,##0.0,,,_);_(* \(#,##0.0,,,\);_(* \-_);@</c:formatCode>
                <c:ptCount val="7"/>
                <c:pt idx="0">
                  <c:v>796968328</c:v>
                </c:pt>
                <c:pt idx="1">
                  <c:v>1039994404</c:v>
                </c:pt>
                <c:pt idx="2">
                  <c:v>1213431838</c:v>
                </c:pt>
                <c:pt idx="3">
                  <c:v>1213431838</c:v>
                </c:pt>
                <c:pt idx="4">
                  <c:v>1523736049</c:v>
                </c:pt>
                <c:pt idx="5">
                  <c:v>1537436995</c:v>
                </c:pt>
                <c:pt idx="6">
                  <c:v>1655713476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BE4-4616-A6BB-07D10F1A32CC}"/>
            </c:ext>
          </c:extLst>
        </c:ser>
        <c:ser>
          <c:idx val="4"/>
          <c:order val="4"/>
          <c:tx>
            <c:strRef>
              <c:f>Sheet1!$C$40</c:f>
              <c:strCache>
                <c:ptCount val="1"/>
                <c:pt idx="0">
                  <c:v>19Q2</c:v>
                </c:pt>
              </c:strCache>
            </c:strRef>
          </c:tx>
          <c:spPr>
            <a:solidFill>
              <a:srgbClr val="00A3A1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Sheet1!$D$35:$J$35</c:f>
              <c:strCache>
                <c:ptCount val="7"/>
                <c:pt idx="0">
                  <c:v>LTM19(3)</c:v>
                </c:pt>
                <c:pt idx="1">
                  <c:v>LTM19(4)</c:v>
                </c:pt>
                <c:pt idx="2">
                  <c:v>LTM19(5)</c:v>
                </c:pt>
                <c:pt idx="3">
                  <c:v>LTM19(6)</c:v>
                </c:pt>
                <c:pt idx="4">
                  <c:v>LTM19(7)</c:v>
                </c:pt>
                <c:pt idx="5">
                  <c:v>LTM19(8)</c:v>
                </c:pt>
                <c:pt idx="6">
                  <c:v>LTM19(9)</c:v>
                </c:pt>
              </c:strCache>
            </c:strRef>
          </c:cat>
          <c:val>
            <c:numRef>
              <c:f>Sheet1!$D$40:$J$40</c:f>
              <c:numCache>
                <c:formatCode>_(* #,##0.0,,,_);_(* \(#,##0.0,,,\);_(* \-_);@</c:formatCode>
                <c:ptCount val="7"/>
                <c:pt idx="0">
                  <c:v>0</c:v>
                </c:pt>
                <c:pt idx="1">
                  <c:v>372304058</c:v>
                </c:pt>
                <c:pt idx="2">
                  <c:v>629713462</c:v>
                </c:pt>
                <c:pt idx="3">
                  <c:v>927539165</c:v>
                </c:pt>
                <c:pt idx="4">
                  <c:v>1069332907</c:v>
                </c:pt>
                <c:pt idx="5">
                  <c:v>1154551437</c:v>
                </c:pt>
                <c:pt idx="6">
                  <c:v>1614096237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BE4-4616-A6BB-07D10F1A32CC}"/>
            </c:ext>
          </c:extLst>
        </c:ser>
        <c:ser>
          <c:idx val="5"/>
          <c:order val="5"/>
          <c:tx>
            <c:strRef>
              <c:f>Sheet1!$C$41</c:f>
              <c:strCache>
                <c:ptCount val="1"/>
                <c:pt idx="0">
                  <c:v>19Q3</c:v>
                </c:pt>
              </c:strCache>
            </c:strRef>
          </c:tx>
          <c:spPr>
            <a:solidFill>
              <a:srgbClr val="EAAA00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delete val="1"/>
          </c:dLbls>
          <c:cat>
            <c:strRef>
              <c:f>Sheet1!$D$35:$J$35</c:f>
              <c:strCache>
                <c:ptCount val="7"/>
                <c:pt idx="0">
                  <c:v>LTM19(3)</c:v>
                </c:pt>
                <c:pt idx="1">
                  <c:v>LTM19(4)</c:v>
                </c:pt>
                <c:pt idx="2">
                  <c:v>LTM19(5)</c:v>
                </c:pt>
                <c:pt idx="3">
                  <c:v>LTM19(6)</c:v>
                </c:pt>
                <c:pt idx="4">
                  <c:v>LTM19(7)</c:v>
                </c:pt>
                <c:pt idx="5">
                  <c:v>LTM19(8)</c:v>
                </c:pt>
                <c:pt idx="6">
                  <c:v>LTM19(9)</c:v>
                </c:pt>
              </c:strCache>
            </c:strRef>
          </c:cat>
          <c:val>
            <c:numRef>
              <c:f>Sheet1!$D$41:$J$41</c:f>
              <c:numCache>
                <c:formatCode>_(* #,##0.0,,,_);_(* \(#,##0.0,,,\);_(* \-_);@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13033200</c:v>
                </c:pt>
                <c:pt idx="6">
                  <c:v>45554658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BE4-4616-A6BB-07D10F1A32C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40"/>
        <c:overlap val="100"/>
        <c:axId val="512987152"/>
        <c:axId val="512983624"/>
      </c:barChart>
      <c:catAx>
        <c:axId val="5129871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2983624"/>
        <c:crosses val="autoZero"/>
        <c:auto val="1"/>
        <c:lblAlgn val="ctr"/>
        <c:lblOffset val="100"/>
        <c:noMultiLvlLbl val="0"/>
      </c:catAx>
      <c:valAx>
        <c:axId val="51298362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ko-KR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십억원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5714285714285714E-2"/>
              <c:y val="0.27062562634216175"/>
            </c:manualLayout>
          </c:layout>
          <c:overlay val="0"/>
        </c:title>
        <c:numFmt formatCode="_(* #,##0.0,,,_);_(* \(#,##0.0,,,\);_(* \-_)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2987152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59161083333333331"/>
          <c:y val="1.4560185185184548E-3"/>
          <c:w val="0.40512666666666669"/>
          <c:h val="0.15784212962962962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>
              <a:solidFill>
                <a:srgbClr val="000000"/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[</a:t>
            </a:r>
            <a:r>
              <a:rPr lang="ko-KR" altLang="en-US"/>
              <a:t>유럽</a:t>
            </a:r>
            <a:r>
              <a:rPr lang="en-US" altLang="ko-KR" dirty="0"/>
              <a:t>] </a:t>
            </a:r>
            <a:r>
              <a:rPr lang="ko-KR" altLang="en-US"/>
              <a:t>거래처 수 </a:t>
            </a:r>
            <a:r>
              <a:rPr lang="en-US" altLang="ko-KR" dirty="0"/>
              <a:t>(LTM)</a:t>
            </a:r>
            <a:endParaRPr lang="en-US" dirty="0"/>
          </a:p>
        </c:rich>
      </c:tx>
      <c:layout>
        <c:manualLayout>
          <c:xMode val="edge"/>
          <c:yMode val="edge"/>
          <c:x val="2.2857142857142857E-2"/>
          <c:y val="3.636363636363636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523305555555555"/>
          <c:y val="0.15808518518518519"/>
          <c:w val="0.84886916666666667"/>
          <c:h val="0.6057467592592592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Sheet1!$C$70</c:f>
              <c:strCache>
                <c:ptCount val="1"/>
                <c:pt idx="0">
                  <c:v>18Q2</c:v>
                </c:pt>
              </c:strCache>
            </c:strRef>
          </c:tx>
          <c:spPr>
            <a:solidFill>
              <a:srgbClr val="00338D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Sheet1!$D$69:$J$69</c:f>
              <c:strCache>
                <c:ptCount val="7"/>
                <c:pt idx="0">
                  <c:v>LTM19(3)</c:v>
                </c:pt>
                <c:pt idx="1">
                  <c:v>LTM19(4)</c:v>
                </c:pt>
                <c:pt idx="2">
                  <c:v>LTM19(5)</c:v>
                </c:pt>
                <c:pt idx="3">
                  <c:v>LTM19(6)</c:v>
                </c:pt>
                <c:pt idx="4">
                  <c:v>LTM19(7)</c:v>
                </c:pt>
                <c:pt idx="5">
                  <c:v>LTM19(8)</c:v>
                </c:pt>
                <c:pt idx="6">
                  <c:v>LTM19(9)</c:v>
                </c:pt>
              </c:strCache>
            </c:strRef>
          </c:cat>
          <c:val>
            <c:numRef>
              <c:f>Sheet1!$D$70:$J$70</c:f>
              <c:numCache>
                <c:formatCode>_(* #,##0_);_(* \(#,##0\);_(* \-_);@</c:formatCode>
                <c:ptCount val="7"/>
                <c:pt idx="0">
                  <c:v>17</c:v>
                </c:pt>
                <c:pt idx="1">
                  <c:v>16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F3-4CB8-A0D5-420AAFBF5CDB}"/>
            </c:ext>
          </c:extLst>
        </c:ser>
        <c:ser>
          <c:idx val="1"/>
          <c:order val="1"/>
          <c:tx>
            <c:strRef>
              <c:f>Sheet1!$C$71</c:f>
              <c:strCache>
                <c:ptCount val="1"/>
                <c:pt idx="0">
                  <c:v>18Q3</c:v>
                </c:pt>
              </c:strCache>
            </c:strRef>
          </c:tx>
          <c:spPr>
            <a:solidFill>
              <a:srgbClr val="0091DA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Sheet1!$D$69:$J$69</c:f>
              <c:strCache>
                <c:ptCount val="7"/>
                <c:pt idx="0">
                  <c:v>LTM19(3)</c:v>
                </c:pt>
                <c:pt idx="1">
                  <c:v>LTM19(4)</c:v>
                </c:pt>
                <c:pt idx="2">
                  <c:v>LTM19(5)</c:v>
                </c:pt>
                <c:pt idx="3">
                  <c:v>LTM19(6)</c:v>
                </c:pt>
                <c:pt idx="4">
                  <c:v>LTM19(7)</c:v>
                </c:pt>
                <c:pt idx="5">
                  <c:v>LTM19(8)</c:v>
                </c:pt>
                <c:pt idx="6">
                  <c:v>LTM19(9)</c:v>
                </c:pt>
              </c:strCache>
            </c:strRef>
          </c:cat>
          <c:val>
            <c:numRef>
              <c:f>Sheet1!$D$71:$J$71</c:f>
              <c:numCache>
                <c:formatCode>_(* #,##0_);_(* \(#,##0\);_(* \-_);@</c:formatCode>
                <c:ptCount val="7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12</c:v>
                </c:pt>
                <c:pt idx="5">
                  <c:v>12</c:v>
                </c:pt>
                <c:pt idx="6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F3-4CB8-A0D5-420AAFBF5CDB}"/>
            </c:ext>
          </c:extLst>
        </c:ser>
        <c:ser>
          <c:idx val="2"/>
          <c:order val="2"/>
          <c:tx>
            <c:strRef>
              <c:f>Sheet1!$C$72</c:f>
              <c:strCache>
                <c:ptCount val="1"/>
                <c:pt idx="0">
                  <c:v>18Q4</c:v>
                </c:pt>
              </c:strCache>
            </c:strRef>
          </c:tx>
          <c:spPr>
            <a:solidFill>
              <a:srgbClr val="6D2077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Sheet1!$D$69:$J$69</c:f>
              <c:strCache>
                <c:ptCount val="7"/>
                <c:pt idx="0">
                  <c:v>LTM19(3)</c:v>
                </c:pt>
                <c:pt idx="1">
                  <c:v>LTM19(4)</c:v>
                </c:pt>
                <c:pt idx="2">
                  <c:v>LTM19(5)</c:v>
                </c:pt>
                <c:pt idx="3">
                  <c:v>LTM19(6)</c:v>
                </c:pt>
                <c:pt idx="4">
                  <c:v>LTM19(7)</c:v>
                </c:pt>
                <c:pt idx="5">
                  <c:v>LTM19(8)</c:v>
                </c:pt>
                <c:pt idx="6">
                  <c:v>LTM19(9)</c:v>
                </c:pt>
              </c:strCache>
            </c:strRef>
          </c:cat>
          <c:val>
            <c:numRef>
              <c:f>Sheet1!$D$72:$J$72</c:f>
              <c:numCache>
                <c:formatCode>_(* #,##0_);_(* \(#,##0\);_(* \-_);@</c:formatCode>
                <c:ptCount val="7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F3-4CB8-A0D5-420AAFBF5CDB}"/>
            </c:ext>
          </c:extLst>
        </c:ser>
        <c:ser>
          <c:idx val="3"/>
          <c:order val="3"/>
          <c:tx>
            <c:strRef>
              <c:f>Sheet1!$C$73</c:f>
              <c:strCache>
                <c:ptCount val="1"/>
                <c:pt idx="0">
                  <c:v>19Q1</c:v>
                </c:pt>
              </c:strCache>
            </c:strRef>
          </c:tx>
          <c:spPr>
            <a:solidFill>
              <a:srgbClr val="005EB8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Sheet1!$D$69:$J$69</c:f>
              <c:strCache>
                <c:ptCount val="7"/>
                <c:pt idx="0">
                  <c:v>LTM19(3)</c:v>
                </c:pt>
                <c:pt idx="1">
                  <c:v>LTM19(4)</c:v>
                </c:pt>
                <c:pt idx="2">
                  <c:v>LTM19(5)</c:v>
                </c:pt>
                <c:pt idx="3">
                  <c:v>LTM19(6)</c:v>
                </c:pt>
                <c:pt idx="4">
                  <c:v>LTM19(7)</c:v>
                </c:pt>
                <c:pt idx="5">
                  <c:v>LTM19(8)</c:v>
                </c:pt>
                <c:pt idx="6">
                  <c:v>LTM19(9)</c:v>
                </c:pt>
              </c:strCache>
            </c:strRef>
          </c:cat>
          <c:val>
            <c:numRef>
              <c:f>Sheet1!$D$73:$J$73</c:f>
              <c:numCache>
                <c:formatCode>_(* #,##0_);_(* \(#,##0\);_(* \-_);@</c:formatCode>
                <c:ptCount val="7"/>
                <c:pt idx="0">
                  <c:v>13</c:v>
                </c:pt>
                <c:pt idx="1">
                  <c:v>13</c:v>
                </c:pt>
                <c:pt idx="2">
                  <c:v>13</c:v>
                </c:pt>
                <c:pt idx="3">
                  <c:v>13</c:v>
                </c:pt>
                <c:pt idx="4">
                  <c:v>13</c:v>
                </c:pt>
                <c:pt idx="5">
                  <c:v>13</c:v>
                </c:pt>
                <c:pt idx="6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F3-4CB8-A0D5-420AAFBF5CDB}"/>
            </c:ext>
          </c:extLst>
        </c:ser>
        <c:ser>
          <c:idx val="4"/>
          <c:order val="4"/>
          <c:tx>
            <c:strRef>
              <c:f>Sheet1!$C$74</c:f>
              <c:strCache>
                <c:ptCount val="1"/>
                <c:pt idx="0">
                  <c:v>19Q2</c:v>
                </c:pt>
              </c:strCache>
            </c:strRef>
          </c:tx>
          <c:spPr>
            <a:solidFill>
              <a:srgbClr val="00A3A1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Sheet1!$D$69:$J$69</c:f>
              <c:strCache>
                <c:ptCount val="7"/>
                <c:pt idx="0">
                  <c:v>LTM19(3)</c:v>
                </c:pt>
                <c:pt idx="1">
                  <c:v>LTM19(4)</c:v>
                </c:pt>
                <c:pt idx="2">
                  <c:v>LTM19(5)</c:v>
                </c:pt>
                <c:pt idx="3">
                  <c:v>LTM19(6)</c:v>
                </c:pt>
                <c:pt idx="4">
                  <c:v>LTM19(7)</c:v>
                </c:pt>
                <c:pt idx="5">
                  <c:v>LTM19(8)</c:v>
                </c:pt>
                <c:pt idx="6">
                  <c:v>LTM19(9)</c:v>
                </c:pt>
              </c:strCache>
            </c:strRef>
          </c:cat>
          <c:val>
            <c:numRef>
              <c:f>Sheet1!$D$74:$J$74</c:f>
              <c:numCache>
                <c:formatCode>_(* #,##0_);_(* \(#,##0\);_(* \-_);@</c:formatCode>
                <c:ptCount val="7"/>
                <c:pt idx="1">
                  <c:v>8</c:v>
                </c:pt>
                <c:pt idx="2">
                  <c:v>10</c:v>
                </c:pt>
                <c:pt idx="3">
                  <c:v>11</c:v>
                </c:pt>
                <c:pt idx="4">
                  <c:v>11</c:v>
                </c:pt>
                <c:pt idx="5">
                  <c:v>11</c:v>
                </c:pt>
                <c:pt idx="6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F3-4CB8-A0D5-420AAFBF5CDB}"/>
            </c:ext>
          </c:extLst>
        </c:ser>
        <c:ser>
          <c:idx val="5"/>
          <c:order val="5"/>
          <c:tx>
            <c:strRef>
              <c:f>Sheet1!$C$75</c:f>
              <c:strCache>
                <c:ptCount val="1"/>
                <c:pt idx="0">
                  <c:v>19Q3</c:v>
                </c:pt>
              </c:strCache>
            </c:strRef>
          </c:tx>
          <c:spPr>
            <a:solidFill>
              <a:srgbClr val="EAAA00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Sheet1!$D$69:$J$69</c:f>
              <c:strCache>
                <c:ptCount val="7"/>
                <c:pt idx="0">
                  <c:v>LTM19(3)</c:v>
                </c:pt>
                <c:pt idx="1">
                  <c:v>LTM19(4)</c:v>
                </c:pt>
                <c:pt idx="2">
                  <c:v>LTM19(5)</c:v>
                </c:pt>
                <c:pt idx="3">
                  <c:v>LTM19(6)</c:v>
                </c:pt>
                <c:pt idx="4">
                  <c:v>LTM19(7)</c:v>
                </c:pt>
                <c:pt idx="5">
                  <c:v>LTM19(8)</c:v>
                </c:pt>
                <c:pt idx="6">
                  <c:v>LTM19(9)</c:v>
                </c:pt>
              </c:strCache>
            </c:strRef>
          </c:cat>
          <c:val>
            <c:numRef>
              <c:f>Sheet1!$D$75:$J$75</c:f>
              <c:numCache>
                <c:formatCode>General</c:formatCode>
                <c:ptCount val="7"/>
                <c:pt idx="5" formatCode="_(* #,##0_);_(* \(#,##0\);_(* \-_);@">
                  <c:v>1</c:v>
                </c:pt>
                <c:pt idx="6" formatCode="_(* #,##0_);_(* \(#,##0\);_(* \-_);@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BF3-4CB8-A0D5-420AAFBF5CD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40"/>
        <c:overlap val="100"/>
        <c:axId val="512989896"/>
        <c:axId val="512990680"/>
      </c:barChart>
      <c:catAx>
        <c:axId val="512989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2990680"/>
        <c:crosses val="autoZero"/>
        <c:auto val="1"/>
        <c:lblAlgn val="ctr"/>
        <c:lblOffset val="100"/>
        <c:noMultiLvlLbl val="0"/>
      </c:catAx>
      <c:valAx>
        <c:axId val="5129906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ko-KR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개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5714285714285714E-2"/>
              <c:y val="0.27062562634216175"/>
            </c:manualLayout>
          </c:layout>
          <c:overlay val="0"/>
        </c:title>
        <c:numFmt formatCode="_(* #,##0_);_(* \(#,##0\);_(* \-_)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298989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56187277777777778"/>
          <c:y val="1.4560185185184548E-3"/>
          <c:w val="0.43687666666666669"/>
          <c:h val="0.14020324074074075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>
              <a:solidFill>
                <a:srgbClr val="000000"/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[</a:t>
            </a:r>
            <a:r>
              <a:rPr lang="ko-KR" altLang="en-US" dirty="0"/>
              <a:t>제품</a:t>
            </a:r>
            <a:r>
              <a:rPr lang="en-US" altLang="ko-KR" dirty="0"/>
              <a:t>] </a:t>
            </a:r>
            <a:r>
              <a:rPr lang="ko-KR" altLang="en-US" dirty="0"/>
              <a:t>주요제품별 매출 </a:t>
            </a:r>
            <a:r>
              <a:rPr lang="en-US" altLang="ko-KR" dirty="0"/>
              <a:t>Bridge</a:t>
            </a:r>
            <a:endParaRPr lang="en-US" dirty="0"/>
          </a:p>
        </c:rich>
      </c:tx>
      <c:layout>
        <c:manualLayout>
          <c:xMode val="edge"/>
          <c:yMode val="edge"/>
          <c:x val="2.2857142857142857E-2"/>
          <c:y val="3.636363636363636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7.3035416666666672E-2"/>
          <c:y val="0.15808518518518519"/>
          <c:w val="0.92696458333333331"/>
          <c:h val="0.7371203703703703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Prod.Bridge!$C$3</c:f>
              <c:strCache>
                <c:ptCount val="1"/>
                <c:pt idx="0">
                  <c:v>IOS</c:v>
                </c:pt>
              </c:strCache>
            </c:strRef>
          </c:tx>
          <c:spPr>
            <a:solidFill>
              <a:srgbClr val="00338D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125-42AF-B263-C11671E87C0C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125-42AF-B263-C11671E87C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Prod.Bridge!$B$4:$B$24</c:f>
              <c:strCache>
                <c:ptCount val="21"/>
                <c:pt idx="0">
                  <c:v>2016</c:v>
                </c:pt>
                <c:pt idx="1">
                  <c:v>ASP</c:v>
                </c:pt>
                <c:pt idx="2">
                  <c:v>판매량</c:v>
                </c:pt>
                <c:pt idx="3">
                  <c:v>신규제품</c:v>
                </c:pt>
                <c:pt idx="4">
                  <c:v>ASP</c:v>
                </c:pt>
                <c:pt idx="5">
                  <c:v>판매량</c:v>
                </c:pt>
                <c:pt idx="6">
                  <c:v>신규제품</c:v>
                </c:pt>
                <c:pt idx="7">
                  <c:v>2017</c:v>
                </c:pt>
                <c:pt idx="8">
                  <c:v>신규제품</c:v>
                </c:pt>
                <c:pt idx="9">
                  <c:v>ASP</c:v>
                </c:pt>
                <c:pt idx="10">
                  <c:v>판매량</c:v>
                </c:pt>
                <c:pt idx="11">
                  <c:v>신규제품</c:v>
                </c:pt>
                <c:pt idx="12">
                  <c:v>ASP</c:v>
                </c:pt>
                <c:pt idx="13">
                  <c:v>판매량</c:v>
                </c:pt>
                <c:pt idx="14">
                  <c:v>신규제품</c:v>
                </c:pt>
                <c:pt idx="15">
                  <c:v>2018</c:v>
                </c:pt>
                <c:pt idx="16">
                  <c:v>ASP</c:v>
                </c:pt>
                <c:pt idx="17">
                  <c:v>판매량</c:v>
                </c:pt>
                <c:pt idx="18">
                  <c:v>판매량</c:v>
                </c:pt>
                <c:pt idx="19">
                  <c:v>판매량</c:v>
                </c:pt>
                <c:pt idx="20">
                  <c:v>LTM19(8)</c:v>
                </c:pt>
              </c:strCache>
            </c:strRef>
          </c:cat>
          <c:val>
            <c:numRef>
              <c:f>Prod.Bridge!$C$4:$C$24</c:f>
              <c:numCache>
                <c:formatCode>General</c:formatCode>
                <c:ptCount val="21"/>
                <c:pt idx="0" formatCode="_(* #,##0.0,,,_);_(* \(#,##0.0,,,\);_(* \-_);@">
                  <c:v>0</c:v>
                </c:pt>
                <c:pt idx="7" formatCode="_(* #,##0.0,,,_);_(* \(#,##0.0,,,\);_(* \-_);@">
                  <c:v>0</c:v>
                </c:pt>
                <c:pt idx="15" formatCode="_(* #,##0.0,,,_);_(* \(#,##0.0,,,\);_(* \-_);@">
                  <c:v>17600271669</c:v>
                </c:pt>
                <c:pt idx="20" formatCode="_(* #,##0.0,,,_);_(* \(#,##0.0,,,\);_(* \-_);@">
                  <c:v>41153954419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25-42AF-B263-C11671E87C0C}"/>
            </c:ext>
          </c:extLst>
        </c:ser>
        <c:ser>
          <c:idx val="1"/>
          <c:order val="1"/>
          <c:tx>
            <c:strRef>
              <c:f>Prod.Bridge!$D$3</c:f>
              <c:strCache>
                <c:ptCount val="1"/>
                <c:pt idx="0">
                  <c:v>Lab</c:v>
                </c:pt>
              </c:strCache>
            </c:strRef>
          </c:tx>
          <c:spPr>
            <a:solidFill>
              <a:srgbClr val="0091DA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Prod.Bridge!$B$4:$B$24</c:f>
              <c:strCache>
                <c:ptCount val="21"/>
                <c:pt idx="0">
                  <c:v>2016</c:v>
                </c:pt>
                <c:pt idx="1">
                  <c:v>ASP</c:v>
                </c:pt>
                <c:pt idx="2">
                  <c:v>판매량</c:v>
                </c:pt>
                <c:pt idx="3">
                  <c:v>신규제품</c:v>
                </c:pt>
                <c:pt idx="4">
                  <c:v>ASP</c:v>
                </c:pt>
                <c:pt idx="5">
                  <c:v>판매량</c:v>
                </c:pt>
                <c:pt idx="6">
                  <c:v>신규제품</c:v>
                </c:pt>
                <c:pt idx="7">
                  <c:v>2017</c:v>
                </c:pt>
                <c:pt idx="8">
                  <c:v>신규제품</c:v>
                </c:pt>
                <c:pt idx="9">
                  <c:v>ASP</c:v>
                </c:pt>
                <c:pt idx="10">
                  <c:v>판매량</c:v>
                </c:pt>
                <c:pt idx="11">
                  <c:v>신규제품</c:v>
                </c:pt>
                <c:pt idx="12">
                  <c:v>ASP</c:v>
                </c:pt>
                <c:pt idx="13">
                  <c:v>판매량</c:v>
                </c:pt>
                <c:pt idx="14">
                  <c:v>신규제품</c:v>
                </c:pt>
                <c:pt idx="15">
                  <c:v>2018</c:v>
                </c:pt>
                <c:pt idx="16">
                  <c:v>ASP</c:v>
                </c:pt>
                <c:pt idx="17">
                  <c:v>판매량</c:v>
                </c:pt>
                <c:pt idx="18">
                  <c:v>판매량</c:v>
                </c:pt>
                <c:pt idx="19">
                  <c:v>판매량</c:v>
                </c:pt>
                <c:pt idx="20">
                  <c:v>LTM19(8)</c:v>
                </c:pt>
              </c:strCache>
            </c:strRef>
          </c:cat>
          <c:val>
            <c:numRef>
              <c:f>Prod.Bridge!$D$4:$D$24</c:f>
              <c:numCache>
                <c:formatCode>General</c:formatCode>
                <c:ptCount val="21"/>
                <c:pt idx="0" formatCode="_(* #,##0.0,,,_);_(* \(#,##0.0,,,\);_(* \-_);@">
                  <c:v>11120116588</c:v>
                </c:pt>
                <c:pt idx="7" formatCode="_(* #,##0.0,,,_);_(* \(#,##0.0,,,\);_(* \-_);@">
                  <c:v>11061132511</c:v>
                </c:pt>
                <c:pt idx="15" formatCode="_(* #,##0.0,,,_);_(* \(#,##0.0,,,\);_(* \-_);@">
                  <c:v>10212782140</c:v>
                </c:pt>
                <c:pt idx="20" formatCode="_(* #,##0.0,,,_);_(* \(#,##0.0,,,\);_(* \-_);@">
                  <c:v>11213201184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125-42AF-B263-C11671E87C0C}"/>
            </c:ext>
          </c:extLst>
        </c:ser>
        <c:ser>
          <c:idx val="2"/>
          <c:order val="2"/>
          <c:tx>
            <c:strRef>
              <c:f>Prod.Bridge!$E$3</c:f>
              <c:strCache>
                <c:ptCount val="1"/>
                <c:pt idx="0">
                  <c:v>Industrial</c:v>
                </c:pt>
              </c:strCache>
            </c:strRef>
          </c:tx>
          <c:spPr>
            <a:solidFill>
              <a:srgbClr val="6D2077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solidFill>
                <a:srgbClr val="6D2077"/>
              </a:solidFill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Prod.Bridge!$B$4:$B$24</c:f>
              <c:strCache>
                <c:ptCount val="21"/>
                <c:pt idx="0">
                  <c:v>2016</c:v>
                </c:pt>
                <c:pt idx="1">
                  <c:v>ASP</c:v>
                </c:pt>
                <c:pt idx="2">
                  <c:v>판매량</c:v>
                </c:pt>
                <c:pt idx="3">
                  <c:v>신규제품</c:v>
                </c:pt>
                <c:pt idx="4">
                  <c:v>ASP</c:v>
                </c:pt>
                <c:pt idx="5">
                  <c:v>판매량</c:v>
                </c:pt>
                <c:pt idx="6">
                  <c:v>신규제품</c:v>
                </c:pt>
                <c:pt idx="7">
                  <c:v>2017</c:v>
                </c:pt>
                <c:pt idx="8">
                  <c:v>신규제품</c:v>
                </c:pt>
                <c:pt idx="9">
                  <c:v>ASP</c:v>
                </c:pt>
                <c:pt idx="10">
                  <c:v>판매량</c:v>
                </c:pt>
                <c:pt idx="11">
                  <c:v>신규제품</c:v>
                </c:pt>
                <c:pt idx="12">
                  <c:v>ASP</c:v>
                </c:pt>
                <c:pt idx="13">
                  <c:v>판매량</c:v>
                </c:pt>
                <c:pt idx="14">
                  <c:v>신규제품</c:v>
                </c:pt>
                <c:pt idx="15">
                  <c:v>2018</c:v>
                </c:pt>
                <c:pt idx="16">
                  <c:v>ASP</c:v>
                </c:pt>
                <c:pt idx="17">
                  <c:v>판매량</c:v>
                </c:pt>
                <c:pt idx="18">
                  <c:v>판매량</c:v>
                </c:pt>
                <c:pt idx="19">
                  <c:v>판매량</c:v>
                </c:pt>
                <c:pt idx="20">
                  <c:v>LTM19(8)</c:v>
                </c:pt>
              </c:strCache>
            </c:strRef>
          </c:cat>
          <c:val>
            <c:numRef>
              <c:f>Prod.Bridge!$E$4:$E$24</c:f>
              <c:numCache>
                <c:formatCode>General</c:formatCode>
                <c:ptCount val="21"/>
                <c:pt idx="0" formatCode="_(* #,##0.0,,,_);_(* \(#,##0.0,,,\);_(* \-_);@">
                  <c:v>3020190903</c:v>
                </c:pt>
                <c:pt idx="7" formatCode="_(* #,##0.0,,,_);_(* \(#,##0.0,,,\);_(* \-_);@">
                  <c:v>2322169194</c:v>
                </c:pt>
                <c:pt idx="15" formatCode="_(* #,##0.0,,,_);_(* \(#,##0.0,,,\);_(* \-_);@">
                  <c:v>2934730797</c:v>
                </c:pt>
                <c:pt idx="20" formatCode="_(* #,##0.0,,,_);_(* \(#,##0.0,,,\);_(* \-_);@">
                  <c:v>3019742536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125-42AF-B263-C11671E87C0C}"/>
            </c:ext>
          </c:extLst>
        </c:ser>
        <c:ser>
          <c:idx val="3"/>
          <c:order val="3"/>
          <c:tx>
            <c:strRef>
              <c:f>Prod.Bridge!$F$3</c:f>
              <c:strCache>
                <c:ptCount val="1"/>
                <c:pt idx="0">
                  <c:v>Buffer</c:v>
                </c:pt>
              </c:strCache>
            </c:strRef>
          </c:tx>
          <c:spPr>
            <a:noFill/>
            <a:ln w="25400">
              <a:noFill/>
            </a:ln>
          </c:spPr>
          <c:invertIfNegative val="0"/>
          <c:cat>
            <c:strRef>
              <c:f>Prod.Bridge!$B$4:$B$24</c:f>
              <c:strCache>
                <c:ptCount val="21"/>
                <c:pt idx="0">
                  <c:v>2016</c:v>
                </c:pt>
                <c:pt idx="1">
                  <c:v>ASP</c:v>
                </c:pt>
                <c:pt idx="2">
                  <c:v>판매량</c:v>
                </c:pt>
                <c:pt idx="3">
                  <c:v>신규제품</c:v>
                </c:pt>
                <c:pt idx="4">
                  <c:v>ASP</c:v>
                </c:pt>
                <c:pt idx="5">
                  <c:v>판매량</c:v>
                </c:pt>
                <c:pt idx="6">
                  <c:v>신규제품</c:v>
                </c:pt>
                <c:pt idx="7">
                  <c:v>2017</c:v>
                </c:pt>
                <c:pt idx="8">
                  <c:v>신규제품</c:v>
                </c:pt>
                <c:pt idx="9">
                  <c:v>ASP</c:v>
                </c:pt>
                <c:pt idx="10">
                  <c:v>판매량</c:v>
                </c:pt>
                <c:pt idx="11">
                  <c:v>신규제품</c:v>
                </c:pt>
                <c:pt idx="12">
                  <c:v>ASP</c:v>
                </c:pt>
                <c:pt idx="13">
                  <c:v>판매량</c:v>
                </c:pt>
                <c:pt idx="14">
                  <c:v>신규제품</c:v>
                </c:pt>
                <c:pt idx="15">
                  <c:v>2018</c:v>
                </c:pt>
                <c:pt idx="16">
                  <c:v>ASP</c:v>
                </c:pt>
                <c:pt idx="17">
                  <c:v>판매량</c:v>
                </c:pt>
                <c:pt idx="18">
                  <c:v>판매량</c:v>
                </c:pt>
                <c:pt idx="19">
                  <c:v>판매량</c:v>
                </c:pt>
                <c:pt idx="20">
                  <c:v>LTM19(8)</c:v>
                </c:pt>
              </c:strCache>
            </c:strRef>
          </c:cat>
          <c:val>
            <c:numRef>
              <c:f>Prod.Bridge!$F$4:$F$24</c:f>
              <c:numCache>
                <c:formatCode>_(* #,##0.0,,,_);_(* \(#,##0.0,,,\);_(* \-_);@</c:formatCode>
                <c:ptCount val="21"/>
                <c:pt idx="1">
                  <c:v>13143699881.409582</c:v>
                </c:pt>
                <c:pt idx="2">
                  <c:v>7190056415</c:v>
                </c:pt>
                <c:pt idx="3">
                  <c:v>7190056415</c:v>
                </c:pt>
                <c:pt idx="4">
                  <c:v>13951812168.799175</c:v>
                </c:pt>
                <c:pt idx="5">
                  <c:v>12488618972</c:v>
                </c:pt>
                <c:pt idx="6">
                  <c:v>12488618972</c:v>
                </c:pt>
                <c:pt idx="8">
                  <c:v>13383301705</c:v>
                </c:pt>
                <c:pt idx="9">
                  <c:v>29857116158.462444</c:v>
                </c:pt>
                <c:pt idx="10">
                  <c:v>29857116158.462444</c:v>
                </c:pt>
                <c:pt idx="11">
                  <c:v>30135223003</c:v>
                </c:pt>
                <c:pt idx="12">
                  <c:v>29948871876.237347</c:v>
                </c:pt>
                <c:pt idx="13">
                  <c:v>29948871876.237347</c:v>
                </c:pt>
                <c:pt idx="14">
                  <c:v>30500915740</c:v>
                </c:pt>
                <c:pt idx="16">
                  <c:v>30747784606</c:v>
                </c:pt>
                <c:pt idx="17">
                  <c:v>31461668620.500084</c:v>
                </c:pt>
                <c:pt idx="18">
                  <c:v>54301467356</c:v>
                </c:pt>
                <c:pt idx="19">
                  <c:v>55301886400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125-42AF-B263-C11671E87C0C}"/>
            </c:ext>
          </c:extLst>
        </c:ser>
        <c:ser>
          <c:idx val="4"/>
          <c:order val="4"/>
          <c:tx>
            <c:strRef>
              <c:f>Prod.Bridge!$G$3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00A3A1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Prod.Bridge!$B$4:$B$24</c:f>
              <c:strCache>
                <c:ptCount val="21"/>
                <c:pt idx="0">
                  <c:v>2016</c:v>
                </c:pt>
                <c:pt idx="1">
                  <c:v>ASP</c:v>
                </c:pt>
                <c:pt idx="2">
                  <c:v>판매량</c:v>
                </c:pt>
                <c:pt idx="3">
                  <c:v>신규제품</c:v>
                </c:pt>
                <c:pt idx="4">
                  <c:v>ASP</c:v>
                </c:pt>
                <c:pt idx="5">
                  <c:v>판매량</c:v>
                </c:pt>
                <c:pt idx="6">
                  <c:v>신규제품</c:v>
                </c:pt>
                <c:pt idx="7">
                  <c:v>2017</c:v>
                </c:pt>
                <c:pt idx="8">
                  <c:v>신규제품</c:v>
                </c:pt>
                <c:pt idx="9">
                  <c:v>ASP</c:v>
                </c:pt>
                <c:pt idx="10">
                  <c:v>판매량</c:v>
                </c:pt>
                <c:pt idx="11">
                  <c:v>신규제품</c:v>
                </c:pt>
                <c:pt idx="12">
                  <c:v>ASP</c:v>
                </c:pt>
                <c:pt idx="13">
                  <c:v>판매량</c:v>
                </c:pt>
                <c:pt idx="14">
                  <c:v>신규제품</c:v>
                </c:pt>
                <c:pt idx="15">
                  <c:v>2018</c:v>
                </c:pt>
                <c:pt idx="16">
                  <c:v>ASP</c:v>
                </c:pt>
                <c:pt idx="17">
                  <c:v>판매량</c:v>
                </c:pt>
                <c:pt idx="18">
                  <c:v>판매량</c:v>
                </c:pt>
                <c:pt idx="19">
                  <c:v>판매량</c:v>
                </c:pt>
                <c:pt idx="20">
                  <c:v>LTM19(8)</c:v>
                </c:pt>
              </c:strCache>
            </c:strRef>
          </c:cat>
          <c:val>
            <c:numRef>
              <c:f>Prod.Bridge!$G$4:$G$24</c:f>
              <c:numCache>
                <c:formatCode>General</c:formatCode>
                <c:ptCount val="21"/>
                <c:pt idx="3" formatCode="_(* #,##0.0,,,_);_(* \(#,##0.0,,,\);_(* \-_);@">
                  <c:v>6891266999</c:v>
                </c:pt>
                <c:pt idx="6" formatCode="_(* #,##0.0,,,_);_(* \(#,##0.0,,,\);_(* \-_);@">
                  <c:v>906695723</c:v>
                </c:pt>
                <c:pt idx="8" formatCode="_(* #,##0.0,,,_);_(* \(#,##0.0,,,\);_(* \-_);@">
                  <c:v>17600271669</c:v>
                </c:pt>
                <c:pt idx="10" formatCode="_(* #,##0.0,,,_);_(* \(#,##0.0,,,\);_(* \-_);@">
                  <c:v>301219571.53755617</c:v>
                </c:pt>
                <c:pt idx="13" formatCode="_(* #,##0.0,,,_);_(* \(#,##0.0,,,\);_(* \-_);@">
                  <c:v>552043863.76265502</c:v>
                </c:pt>
                <c:pt idx="14" formatCode="_(* #,##0.0,,,_);_(* \(#,##0.0,,,\);_(* \-_);@">
                  <c:v>246868866</c:v>
                </c:pt>
                <c:pt idx="16" formatCode="_(* #,##0.0,,,_);_(* \(#,##0.0,,,\);_(* \-_);@">
                  <c:v>713884014.50008535</c:v>
                </c:pt>
                <c:pt idx="17" formatCode="_(* #,##0.0,,,_);_(* \(#,##0.0,,,\);_(* \-_);@">
                  <c:v>22839798735.499916</c:v>
                </c:pt>
                <c:pt idx="18" formatCode="_(* #,##0.0,,,_);_(* \(#,##0.0,,,\);_(* \-_);@">
                  <c:v>1000419044</c:v>
                </c:pt>
                <c:pt idx="19" formatCode="_(* #,##0.0,,,_);_(* \(#,##0.0,,,\);_(* \-_);@">
                  <c:v>85011739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125-42AF-B263-C11671E87C0C}"/>
            </c:ext>
          </c:extLst>
        </c:ser>
        <c:ser>
          <c:idx val="5"/>
          <c:order val="5"/>
          <c:tx>
            <c:strRef>
              <c:f>Prod.Bridge!$H$3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EAAA00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Prod.Bridge!$B$4:$B$24</c:f>
              <c:strCache>
                <c:ptCount val="21"/>
                <c:pt idx="0">
                  <c:v>2016</c:v>
                </c:pt>
                <c:pt idx="1">
                  <c:v>ASP</c:v>
                </c:pt>
                <c:pt idx="2">
                  <c:v>판매량</c:v>
                </c:pt>
                <c:pt idx="3">
                  <c:v>신규제품</c:v>
                </c:pt>
                <c:pt idx="4">
                  <c:v>ASP</c:v>
                </c:pt>
                <c:pt idx="5">
                  <c:v>판매량</c:v>
                </c:pt>
                <c:pt idx="6">
                  <c:v>신규제품</c:v>
                </c:pt>
                <c:pt idx="7">
                  <c:v>2017</c:v>
                </c:pt>
                <c:pt idx="8">
                  <c:v>신규제품</c:v>
                </c:pt>
                <c:pt idx="9">
                  <c:v>ASP</c:v>
                </c:pt>
                <c:pt idx="10">
                  <c:v>판매량</c:v>
                </c:pt>
                <c:pt idx="11">
                  <c:v>신규제품</c:v>
                </c:pt>
                <c:pt idx="12">
                  <c:v>ASP</c:v>
                </c:pt>
                <c:pt idx="13">
                  <c:v>판매량</c:v>
                </c:pt>
                <c:pt idx="14">
                  <c:v>신규제품</c:v>
                </c:pt>
                <c:pt idx="15">
                  <c:v>2018</c:v>
                </c:pt>
                <c:pt idx="16">
                  <c:v>ASP</c:v>
                </c:pt>
                <c:pt idx="17">
                  <c:v>판매량</c:v>
                </c:pt>
                <c:pt idx="18">
                  <c:v>판매량</c:v>
                </c:pt>
                <c:pt idx="19">
                  <c:v>판매량</c:v>
                </c:pt>
                <c:pt idx="20">
                  <c:v>LTM19(8)</c:v>
                </c:pt>
              </c:strCache>
            </c:strRef>
          </c:cat>
          <c:val>
            <c:numRef>
              <c:f>Prod.Bridge!$H$4:$H$24</c:f>
              <c:numCache>
                <c:formatCode>_(* \(#,##0.0,,,\)_);_(* \(#,##0.0,,,\);_(* \-_);@</c:formatCode>
                <c:ptCount val="21"/>
                <c:pt idx="1">
                  <c:v>996607609.59041774</c:v>
                </c:pt>
                <c:pt idx="2">
                  <c:v>5953643466.4095821</c:v>
                </c:pt>
                <c:pt idx="4">
                  <c:v>129511245.20082378</c:v>
                </c:pt>
                <c:pt idx="5">
                  <c:v>1463193196.799176</c:v>
                </c:pt>
                <c:pt idx="9">
                  <c:v>1126457215.5375569</c:v>
                </c:pt>
                <c:pt idx="11">
                  <c:v>23112727</c:v>
                </c:pt>
                <c:pt idx="12">
                  <c:v>186351126.7626549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125-42AF-B263-C11671E87C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132196136"/>
        <c:axId val="189483168"/>
      </c:barChart>
      <c:catAx>
        <c:axId val="132196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 sz="700">
                <a:solidFill>
                  <a:srgbClr val="000000"/>
                </a:solidFill>
              </a:defRPr>
            </a:pPr>
            <a:endParaRPr lang="ko-KR"/>
          </a:p>
        </c:txPr>
        <c:crossAx val="189483168"/>
        <c:crosses val="autoZero"/>
        <c:auto val="1"/>
        <c:lblAlgn val="ctr"/>
        <c:lblOffset val="100"/>
        <c:noMultiLvlLbl val="0"/>
      </c:catAx>
      <c:valAx>
        <c:axId val="18948316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ko-KR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십억원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1.0198611111111124E-3"/>
              <c:y val="0.26634305555555554"/>
            </c:manualLayout>
          </c:layout>
          <c:overlay val="0"/>
        </c:title>
        <c:numFmt formatCode="_(* #,##0.0,,,_);_(* \(#,##0.0,,,\);_(* \-_)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32196136"/>
        <c:crosses val="autoZero"/>
        <c:crossBetween val="between"/>
        <c:majorUnit val="15000000000"/>
      </c:valAx>
      <c:spPr>
        <a:noFill/>
        <a:ln w="25400">
          <a:noFill/>
        </a:ln>
      </c:spPr>
    </c:plotArea>
    <c:legend>
      <c:legendPos val="b"/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0.85746411111111109"/>
          <c:y val="1.4560185185185186E-3"/>
          <c:w val="0.14177400000000001"/>
          <c:h val="8.7286574074074072E-2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>
              <a:solidFill>
                <a:srgbClr val="000000"/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[</a:t>
            </a:r>
            <a:r>
              <a:rPr lang="ko-KR" altLang="en-US"/>
              <a:t>유럽</a:t>
            </a:r>
            <a:r>
              <a:rPr lang="en-US" altLang="ko-KR" dirty="0"/>
              <a:t>] </a:t>
            </a:r>
            <a:r>
              <a:rPr lang="ko-KR" altLang="en-US"/>
              <a:t>주요거래처 매출성장</a:t>
            </a:r>
            <a:endParaRPr lang="en-US" dirty="0"/>
          </a:p>
        </c:rich>
      </c:tx>
      <c:layout>
        <c:manualLayout>
          <c:xMode val="edge"/>
          <c:yMode val="edge"/>
          <c:x val="2.2857142857142857E-2"/>
          <c:y val="3.636363636363636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5308250000000001"/>
          <c:y val="0.15808518518518519"/>
          <c:w val="0.84045888888888887"/>
          <c:h val="0.511672685185185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Sheet1!$M$247</c:f>
              <c:strCache>
                <c:ptCount val="1"/>
                <c:pt idx="0">
                  <c:v>Marathon Italia SRL</c:v>
                </c:pt>
              </c:strCache>
            </c:strRef>
          </c:tx>
          <c:spPr>
            <a:solidFill>
              <a:srgbClr val="00338D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/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Sheet1!$D$5:$J$5</c:f>
              <c:strCache>
                <c:ptCount val="7"/>
                <c:pt idx="0">
                  <c:v>LTM19(3)</c:v>
                </c:pt>
                <c:pt idx="1">
                  <c:v>LTM19(4)</c:v>
                </c:pt>
                <c:pt idx="2">
                  <c:v>LTM19(5)</c:v>
                </c:pt>
                <c:pt idx="3">
                  <c:v>LTM19(6)</c:v>
                </c:pt>
                <c:pt idx="4">
                  <c:v>LTM19(7)</c:v>
                </c:pt>
                <c:pt idx="5">
                  <c:v>LTM19(8)</c:v>
                </c:pt>
                <c:pt idx="6">
                  <c:v>LTM19(9)</c:v>
                </c:pt>
              </c:strCache>
            </c:strRef>
          </c:cat>
          <c:val>
            <c:numRef>
              <c:f>Sheet1!$D$247:$J$247</c:f>
              <c:numCache>
                <c:formatCode>_(* #,##0.0,,,_);_(* \(#,##0.0,,,\);_(* \-_);@</c:formatCode>
                <c:ptCount val="7"/>
                <c:pt idx="0">
                  <c:v>910302080</c:v>
                </c:pt>
                <c:pt idx="1">
                  <c:v>993063100</c:v>
                </c:pt>
                <c:pt idx="2">
                  <c:v>1018514000</c:v>
                </c:pt>
                <c:pt idx="3">
                  <c:v>1150863000</c:v>
                </c:pt>
                <c:pt idx="4">
                  <c:v>1282125000</c:v>
                </c:pt>
                <c:pt idx="5">
                  <c:v>1282125000</c:v>
                </c:pt>
                <c:pt idx="6">
                  <c:v>1476607280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42-46E8-8E2D-9E76F9D95B7F}"/>
            </c:ext>
          </c:extLst>
        </c:ser>
        <c:ser>
          <c:idx val="1"/>
          <c:order val="1"/>
          <c:tx>
            <c:strRef>
              <c:f>Sheet1!$M$259</c:f>
              <c:strCache>
                <c:ptCount val="1"/>
                <c:pt idx="0">
                  <c:v>3D Dental Store</c:v>
                </c:pt>
              </c:strCache>
            </c:strRef>
          </c:tx>
          <c:spPr>
            <a:solidFill>
              <a:srgbClr val="0091DA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/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Sheet1!$D$5:$J$5</c:f>
              <c:strCache>
                <c:ptCount val="7"/>
                <c:pt idx="0">
                  <c:v>LTM19(3)</c:v>
                </c:pt>
                <c:pt idx="1">
                  <c:v>LTM19(4)</c:v>
                </c:pt>
                <c:pt idx="2">
                  <c:v>LTM19(5)</c:v>
                </c:pt>
                <c:pt idx="3">
                  <c:v>LTM19(6)</c:v>
                </c:pt>
                <c:pt idx="4">
                  <c:v>LTM19(7)</c:v>
                </c:pt>
                <c:pt idx="5">
                  <c:v>LTM19(8)</c:v>
                </c:pt>
                <c:pt idx="6">
                  <c:v>LTM19(9)</c:v>
                </c:pt>
              </c:strCache>
            </c:strRef>
          </c:cat>
          <c:val>
            <c:numRef>
              <c:f>Sheet1!$D$259:$J$259</c:f>
              <c:numCache>
                <c:formatCode>_(* #,##0.0,,,_);_(* \(#,##0.0,,,\);_(* \-_);@</c:formatCode>
                <c:ptCount val="7"/>
                <c:pt idx="0">
                  <c:v>1028263518</c:v>
                </c:pt>
                <c:pt idx="1">
                  <c:v>1129424118</c:v>
                </c:pt>
                <c:pt idx="2">
                  <c:v>1252775487</c:v>
                </c:pt>
                <c:pt idx="3">
                  <c:v>1305754531</c:v>
                </c:pt>
                <c:pt idx="4">
                  <c:v>1331640607</c:v>
                </c:pt>
                <c:pt idx="5">
                  <c:v>1345985057</c:v>
                </c:pt>
                <c:pt idx="6">
                  <c:v>1502075227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42-46E8-8E2D-9E76F9D95B7F}"/>
            </c:ext>
          </c:extLst>
        </c:ser>
        <c:ser>
          <c:idx val="2"/>
          <c:order val="2"/>
          <c:tx>
            <c:strRef>
              <c:f>Sheet1!$M$273</c:f>
              <c:strCache>
                <c:ptCount val="1"/>
                <c:pt idx="0">
                  <c:v>Dental Direkt</c:v>
                </c:pt>
              </c:strCache>
            </c:strRef>
          </c:tx>
          <c:spPr>
            <a:solidFill>
              <a:srgbClr val="6D2077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/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Sheet1!$D$5:$J$5</c:f>
              <c:strCache>
                <c:ptCount val="7"/>
                <c:pt idx="0">
                  <c:v>LTM19(3)</c:v>
                </c:pt>
                <c:pt idx="1">
                  <c:v>LTM19(4)</c:v>
                </c:pt>
                <c:pt idx="2">
                  <c:v>LTM19(5)</c:v>
                </c:pt>
                <c:pt idx="3">
                  <c:v>LTM19(6)</c:v>
                </c:pt>
                <c:pt idx="4">
                  <c:v>LTM19(7)</c:v>
                </c:pt>
                <c:pt idx="5">
                  <c:v>LTM19(8)</c:v>
                </c:pt>
                <c:pt idx="6">
                  <c:v>LTM19(9)</c:v>
                </c:pt>
              </c:strCache>
            </c:strRef>
          </c:cat>
          <c:val>
            <c:numRef>
              <c:f>Sheet1!$D$273:$J$273</c:f>
              <c:numCache>
                <c:formatCode>_(* #,##0.0,,,_);_(* \(#,##0.0,,,\);_(* \-_);@</c:formatCode>
                <c:ptCount val="7"/>
                <c:pt idx="0">
                  <c:v>1263537860</c:v>
                </c:pt>
                <c:pt idx="1">
                  <c:v>1694520160</c:v>
                </c:pt>
                <c:pt idx="2">
                  <c:v>1915362060</c:v>
                </c:pt>
                <c:pt idx="3">
                  <c:v>2140355360</c:v>
                </c:pt>
                <c:pt idx="4">
                  <c:v>2362841160</c:v>
                </c:pt>
                <c:pt idx="5">
                  <c:v>2558701220</c:v>
                </c:pt>
                <c:pt idx="6">
                  <c:v>2782572520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42-46E8-8E2D-9E76F9D95B7F}"/>
            </c:ext>
          </c:extLst>
        </c:ser>
        <c:ser>
          <c:idx val="3"/>
          <c:order val="3"/>
          <c:tx>
            <c:strRef>
              <c:f>Sheet1!$M$277</c:f>
              <c:strCache>
                <c:ptCount val="1"/>
                <c:pt idx="0">
                  <c:v>Modern Dental Erupoe</c:v>
                </c:pt>
              </c:strCache>
            </c:strRef>
          </c:tx>
          <c:spPr>
            <a:solidFill>
              <a:srgbClr val="005EB8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/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Sheet1!$D$5:$J$5</c:f>
              <c:strCache>
                <c:ptCount val="7"/>
                <c:pt idx="0">
                  <c:v>LTM19(3)</c:v>
                </c:pt>
                <c:pt idx="1">
                  <c:v>LTM19(4)</c:v>
                </c:pt>
                <c:pt idx="2">
                  <c:v>LTM19(5)</c:v>
                </c:pt>
                <c:pt idx="3">
                  <c:v>LTM19(6)</c:v>
                </c:pt>
                <c:pt idx="4">
                  <c:v>LTM19(7)</c:v>
                </c:pt>
                <c:pt idx="5">
                  <c:v>LTM19(8)</c:v>
                </c:pt>
                <c:pt idx="6">
                  <c:v>LTM19(9)</c:v>
                </c:pt>
              </c:strCache>
            </c:strRef>
          </c:cat>
          <c:val>
            <c:numRef>
              <c:f>Sheet1!$D$277:$J$277</c:f>
              <c:numCache>
                <c:formatCode>_(* #,##0.0,,,_);_(* \(#,##0.0,,,\);_(* \-_);@</c:formatCode>
                <c:ptCount val="7"/>
                <c:pt idx="0">
                  <c:v>1512127584</c:v>
                </c:pt>
                <c:pt idx="1">
                  <c:v>1705574484</c:v>
                </c:pt>
                <c:pt idx="2">
                  <c:v>1758120284</c:v>
                </c:pt>
                <c:pt idx="3">
                  <c:v>1972699010</c:v>
                </c:pt>
                <c:pt idx="4">
                  <c:v>2037365699</c:v>
                </c:pt>
                <c:pt idx="5">
                  <c:v>2078468537</c:v>
                </c:pt>
                <c:pt idx="6">
                  <c:v>2156031080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442-46E8-8E2D-9E76F9D95B7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0"/>
        <c:axId val="194803808"/>
        <c:axId val="194809296"/>
      </c:barChart>
      <c:catAx>
        <c:axId val="1948038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94809296"/>
        <c:crosses val="autoZero"/>
        <c:auto val="1"/>
        <c:lblAlgn val="ctr"/>
        <c:lblOffset val="100"/>
        <c:noMultiLvlLbl val="0"/>
      </c:catAx>
      <c:valAx>
        <c:axId val="19480929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ko-KR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십억원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"/>
              <c:y val="0.34980925925925926"/>
            </c:manualLayout>
          </c:layout>
          <c:overlay val="0"/>
        </c:title>
        <c:numFmt formatCode="_(* #,##0.0,,,_);_(* \(#,##0.0,,,\);_(* \-_)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94803808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"/>
          <c:y val="0.88928009259259244"/>
          <c:w val="1"/>
          <c:h val="0.11071990740740741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>
              <a:solidFill>
                <a:srgbClr val="000000"/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[</a:t>
            </a:r>
            <a:r>
              <a:rPr lang="ko-KR" altLang="en-US"/>
              <a:t>유럽</a:t>
            </a:r>
            <a:r>
              <a:rPr lang="en-US" altLang="ko-KR" dirty="0"/>
              <a:t>] </a:t>
            </a:r>
            <a:r>
              <a:rPr lang="ko-KR" altLang="en-US"/>
              <a:t>기타거래처 매출</a:t>
            </a:r>
            <a:endParaRPr lang="en-US" dirty="0"/>
          </a:p>
        </c:rich>
      </c:tx>
      <c:layout>
        <c:manualLayout>
          <c:xMode val="edge"/>
          <c:yMode val="edge"/>
          <c:x val="2.2857142857142857E-2"/>
          <c:y val="3.636363636363636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6093166666666667"/>
          <c:y val="0.15808518518518519"/>
          <c:w val="0.74670805555555553"/>
          <c:h val="0.617506018518518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Sheet1!$C$21</c:f>
              <c:strCache>
                <c:ptCount val="1"/>
                <c:pt idx="0">
                  <c:v>거래처(4사제외)</c:v>
                </c:pt>
              </c:strCache>
            </c:strRef>
          </c:tx>
          <c:spPr>
            <a:solidFill>
              <a:srgbClr val="0091DA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Sheet1!$D$35:$J$35</c:f>
              <c:strCache>
                <c:ptCount val="7"/>
                <c:pt idx="0">
                  <c:v>LTM19(3)</c:v>
                </c:pt>
                <c:pt idx="1">
                  <c:v>LTM19(4)</c:v>
                </c:pt>
                <c:pt idx="2">
                  <c:v>LTM19(5)</c:v>
                </c:pt>
                <c:pt idx="3">
                  <c:v>LTM19(6)</c:v>
                </c:pt>
                <c:pt idx="4">
                  <c:v>LTM19(7)</c:v>
                </c:pt>
                <c:pt idx="5">
                  <c:v>LTM19(8)</c:v>
                </c:pt>
                <c:pt idx="6">
                  <c:v>LTM19(9)</c:v>
                </c:pt>
              </c:strCache>
            </c:strRef>
          </c:cat>
          <c:val>
            <c:numRef>
              <c:f>Sheet1!$D$21:$J$21</c:f>
              <c:numCache>
                <c:formatCode>_(* #,##0_);_(* \(#,##0\);_(* \-_);@</c:formatCode>
                <c:ptCount val="7"/>
                <c:pt idx="0">
                  <c:v>49</c:v>
                </c:pt>
                <c:pt idx="1">
                  <c:v>56</c:v>
                </c:pt>
                <c:pt idx="2">
                  <c:v>57</c:v>
                </c:pt>
                <c:pt idx="3">
                  <c:v>58</c:v>
                </c:pt>
                <c:pt idx="4">
                  <c:v>55</c:v>
                </c:pt>
                <c:pt idx="5">
                  <c:v>56</c:v>
                </c:pt>
                <c:pt idx="6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D7-4C83-B4CB-F9A49673233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0"/>
        <c:axId val="194806944"/>
        <c:axId val="194804984"/>
      </c:barChart>
      <c:lineChart>
        <c:grouping val="standard"/>
        <c:varyColors val="0"/>
        <c:ser>
          <c:idx val="1"/>
          <c:order val="1"/>
          <c:tx>
            <c:strRef>
              <c:f>Sheet1!$C$22</c:f>
              <c:strCache>
                <c:ptCount val="1"/>
                <c:pt idx="0">
                  <c:v>거래처당매출</c:v>
                </c:pt>
              </c:strCache>
            </c:strRef>
          </c:tx>
          <c:spPr>
            <a:ln w="12700">
              <a:solidFill>
                <a:srgbClr val="00338D"/>
              </a:solidFill>
              <a:prstDash val="solid"/>
            </a:ln>
          </c:spPr>
          <c:marker>
            <c:symbol val="square"/>
            <c:size val="3"/>
            <c:spPr>
              <a:solidFill>
                <a:srgbClr val="00338D"/>
              </a:solidFill>
              <a:ln>
                <a:solidFill>
                  <a:srgbClr val="00338D"/>
                </a:solidFill>
                <a:prstDash val="solid"/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val>
            <c:numRef>
              <c:f>Sheet1!$D$22:$J$22</c:f>
              <c:numCache>
                <c:formatCode>_(* #,##0,,_);_(* \(#,##0,,\);_(* \-_);@</c:formatCode>
                <c:ptCount val="7"/>
                <c:pt idx="0">
                  <c:v>113447794.22448979</c:v>
                </c:pt>
                <c:pt idx="1">
                  <c:v>116072051.57142857</c:v>
                </c:pt>
                <c:pt idx="2">
                  <c:v>126448821.68421052</c:v>
                </c:pt>
                <c:pt idx="3">
                  <c:v>137363578.18965518</c:v>
                </c:pt>
                <c:pt idx="4">
                  <c:v>148639568.29090908</c:v>
                </c:pt>
                <c:pt idx="5">
                  <c:v>155000127.5357143</c:v>
                </c:pt>
                <c:pt idx="6">
                  <c:v>167890480.74137932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D7-4C83-B4CB-F9A49673233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4806160"/>
        <c:axId val="194805376"/>
      </c:lineChart>
      <c:catAx>
        <c:axId val="1948069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94804984"/>
        <c:crosses val="autoZero"/>
        <c:auto val="1"/>
        <c:lblAlgn val="ctr"/>
        <c:lblOffset val="100"/>
        <c:noMultiLvlLbl val="0"/>
      </c:catAx>
      <c:valAx>
        <c:axId val="194804984"/>
        <c:scaling>
          <c:orientation val="minMax"/>
          <c:max val="100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ko-KR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개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"/>
              <c:y val="0.40860555555555556"/>
            </c:manualLayout>
          </c:layout>
          <c:overlay val="0"/>
        </c:title>
        <c:numFmt formatCode="_(* #,##0_);_(* \(#,##0\);_(* \-_)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94806944"/>
        <c:crosses val="autoZero"/>
        <c:crossBetween val="between"/>
        <c:majorUnit val="20"/>
      </c:valAx>
      <c:valAx>
        <c:axId val="194805376"/>
        <c:scaling>
          <c:orientation val="minMax"/>
        </c:scaling>
        <c:delete val="0"/>
        <c:axPos val="r"/>
        <c:title>
          <c:tx>
            <c:rich>
              <a:bodyPr rot="5400000" vert="horz"/>
              <a:lstStyle/>
              <a:p>
                <a:pPr>
                  <a:defRPr altLang="ko-KR" b="0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백만원</a:t>
                </a:r>
                <a:endParaRPr lang="en-US" dirty="0"/>
              </a:p>
            </c:rich>
          </c:tx>
          <c:overlay val="0"/>
        </c:title>
        <c:numFmt formatCode="_(* #,##0,,_);_(* \(#,##0,,\);_(* \-_)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crossAx val="194806160"/>
        <c:crosses val="max"/>
        <c:crossBetween val="between"/>
        <c:majorUnit val="30000000"/>
      </c:valAx>
      <c:catAx>
        <c:axId val="194806160"/>
        <c:scaling>
          <c:orientation val="minMax"/>
        </c:scaling>
        <c:delete val="1"/>
        <c:axPos val="b"/>
        <c:majorTickMark val="out"/>
        <c:minorTickMark val="none"/>
        <c:tickLblPos val="nextTo"/>
        <c:crossAx val="194805376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55133645833333333"/>
          <c:y val="1.4560185185184548E-3"/>
          <c:w val="0.44727291666666669"/>
          <c:h val="0.12256435185185188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>
              <a:solidFill>
                <a:srgbClr val="000000"/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[</a:t>
            </a:r>
            <a:r>
              <a:rPr lang="ko-KR" altLang="en-US"/>
              <a:t>유럽</a:t>
            </a:r>
            <a:r>
              <a:rPr lang="en-US" altLang="ko-KR" dirty="0"/>
              <a:t>] </a:t>
            </a:r>
            <a:r>
              <a:rPr lang="ko-KR" altLang="en-US"/>
              <a:t>주요거래처 </a:t>
            </a:r>
            <a:r>
              <a:rPr lang="en-US" altLang="ko-KR" dirty="0"/>
              <a:t>ASP</a:t>
            </a:r>
            <a:endParaRPr lang="en-US" dirty="0"/>
          </a:p>
        </c:rich>
      </c:tx>
      <c:layout>
        <c:manualLayout>
          <c:xMode val="edge"/>
          <c:yMode val="edge"/>
          <c:x val="2.2677062998934447E-2"/>
          <c:y val="3.564874755704326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034436153314905"/>
          <c:y val="0.15601484056963766"/>
          <c:w val="0.79490126390722382"/>
          <c:h val="0.48003945272330495"/>
        </c:manualLayout>
      </c:layout>
      <c:lineChart>
        <c:grouping val="standard"/>
        <c:varyColors val="0"/>
        <c:ser>
          <c:idx val="0"/>
          <c:order val="0"/>
          <c:tx>
            <c:strRef>
              <c:f>LTM분석!$C$434</c:f>
              <c:strCache>
                <c:ptCount val="1"/>
                <c:pt idx="0">
                  <c:v>Marathon Italia SRL</c:v>
                </c:pt>
              </c:strCache>
            </c:strRef>
          </c:tx>
          <c:spPr>
            <a:ln w="12700">
              <a:solidFill>
                <a:srgbClr val="00338D"/>
              </a:solidFill>
              <a:prstDash val="solid"/>
            </a:ln>
          </c:spPr>
          <c:marker>
            <c:symbol val="diamond"/>
            <c:size val="3"/>
            <c:spPr>
              <a:solidFill>
                <a:srgbClr val="00338D"/>
              </a:solidFill>
              <a:ln>
                <a:solidFill>
                  <a:srgbClr val="00338D"/>
                </a:solidFill>
                <a:prstDash val="solid"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>
                    <a:solidFill>
                      <a:srgbClr val="00338D"/>
                    </a:solidFill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LTM분석!$D$433:$J$433</c:f>
              <c:strCache>
                <c:ptCount val="7"/>
                <c:pt idx="0">
                  <c:v>LTM19(3)</c:v>
                </c:pt>
                <c:pt idx="1">
                  <c:v>LTM19(4)</c:v>
                </c:pt>
                <c:pt idx="2">
                  <c:v>LTM19(5)</c:v>
                </c:pt>
                <c:pt idx="3">
                  <c:v>LTM19(6)</c:v>
                </c:pt>
                <c:pt idx="4">
                  <c:v>LTM19(7)</c:v>
                </c:pt>
                <c:pt idx="5">
                  <c:v>LTM19(8)</c:v>
                </c:pt>
                <c:pt idx="6">
                  <c:v>LTM19(9)</c:v>
                </c:pt>
              </c:strCache>
            </c:strRef>
          </c:cat>
          <c:val>
            <c:numRef>
              <c:f>LTM분석!$D$434:$J$434</c:f>
              <c:numCache>
                <c:formatCode>_(* #,##0.0,,_);_(* \(#,##0.0,,\);_(* \-_);@</c:formatCode>
                <c:ptCount val="7"/>
                <c:pt idx="0">
                  <c:v>11522811.139240507</c:v>
                </c:pt>
                <c:pt idx="1">
                  <c:v>11547245.34883721</c:v>
                </c:pt>
                <c:pt idx="2">
                  <c:v>11574022.727272727</c:v>
                </c:pt>
                <c:pt idx="3">
                  <c:v>11624878.787878787</c:v>
                </c:pt>
                <c:pt idx="4">
                  <c:v>11655681.818181818</c:v>
                </c:pt>
                <c:pt idx="5">
                  <c:v>11655681.818181818</c:v>
                </c:pt>
                <c:pt idx="6">
                  <c:v>11719105.396825397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06-4F3C-BD54-6D9540554CCF}"/>
            </c:ext>
          </c:extLst>
        </c:ser>
        <c:ser>
          <c:idx val="1"/>
          <c:order val="1"/>
          <c:tx>
            <c:strRef>
              <c:f>LTM분석!$C$435</c:f>
              <c:strCache>
                <c:ptCount val="1"/>
                <c:pt idx="0">
                  <c:v>3D Dental Store</c:v>
                </c:pt>
              </c:strCache>
            </c:strRef>
          </c:tx>
          <c:spPr>
            <a:ln w="12700">
              <a:solidFill>
                <a:srgbClr val="0091DA"/>
              </a:solidFill>
              <a:prstDash val="solid"/>
            </a:ln>
          </c:spPr>
          <c:marker>
            <c:symbol val="square"/>
            <c:size val="3"/>
            <c:spPr>
              <a:solidFill>
                <a:srgbClr val="0091DA"/>
              </a:solidFill>
              <a:ln>
                <a:solidFill>
                  <a:srgbClr val="0091DA"/>
                </a:solidFill>
                <a:prstDash val="solid"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>
                    <a:solidFill>
                      <a:srgbClr val="0091DA"/>
                    </a:solidFill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LTM분석!$D$433:$J$433</c:f>
              <c:strCache>
                <c:ptCount val="7"/>
                <c:pt idx="0">
                  <c:v>LTM19(3)</c:v>
                </c:pt>
                <c:pt idx="1">
                  <c:v>LTM19(4)</c:v>
                </c:pt>
                <c:pt idx="2">
                  <c:v>LTM19(5)</c:v>
                </c:pt>
                <c:pt idx="3">
                  <c:v>LTM19(6)</c:v>
                </c:pt>
                <c:pt idx="4">
                  <c:v>LTM19(7)</c:v>
                </c:pt>
                <c:pt idx="5">
                  <c:v>LTM19(8)</c:v>
                </c:pt>
                <c:pt idx="6">
                  <c:v>LTM19(9)</c:v>
                </c:pt>
              </c:strCache>
            </c:strRef>
          </c:cat>
          <c:val>
            <c:numRef>
              <c:f>LTM분석!$D$435:$J$435</c:f>
              <c:numCache>
                <c:formatCode>_(* #,##0.0,,_);_(* \(#,##0.0,,\);_(* \-_);@</c:formatCode>
                <c:ptCount val="7"/>
                <c:pt idx="0">
                  <c:v>12241232.357142856</c:v>
                </c:pt>
                <c:pt idx="1">
                  <c:v>12276349.108695652</c:v>
                </c:pt>
                <c:pt idx="2">
                  <c:v>12403717.693069307</c:v>
                </c:pt>
                <c:pt idx="3">
                  <c:v>12435757.438095238</c:v>
                </c:pt>
                <c:pt idx="4">
                  <c:v>12445239.317757009</c:v>
                </c:pt>
                <c:pt idx="5">
                  <c:v>12462824.601851853</c:v>
                </c:pt>
                <c:pt idx="6">
                  <c:v>12517293.558333334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06-4F3C-BD54-6D9540554CCF}"/>
            </c:ext>
          </c:extLst>
        </c:ser>
        <c:ser>
          <c:idx val="2"/>
          <c:order val="2"/>
          <c:tx>
            <c:strRef>
              <c:f>LTM분석!$C$436</c:f>
              <c:strCache>
                <c:ptCount val="1"/>
                <c:pt idx="0">
                  <c:v>Dental Direkt</c:v>
                </c:pt>
              </c:strCache>
            </c:strRef>
          </c:tx>
          <c:spPr>
            <a:ln w="12700">
              <a:solidFill>
                <a:srgbClr val="6D2077"/>
              </a:solidFill>
              <a:prstDash val="solid"/>
            </a:ln>
          </c:spPr>
          <c:marker>
            <c:symbol val="triangle"/>
            <c:size val="3"/>
            <c:spPr>
              <a:solidFill>
                <a:srgbClr val="6D2077"/>
              </a:solidFill>
              <a:ln>
                <a:solidFill>
                  <a:srgbClr val="6D2077"/>
                </a:solidFill>
                <a:prstDash val="solid"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>
                    <a:solidFill>
                      <a:srgbClr val="6D2077"/>
                    </a:solidFill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LTM분석!$D$433:$J$433</c:f>
              <c:strCache>
                <c:ptCount val="7"/>
                <c:pt idx="0">
                  <c:v>LTM19(3)</c:v>
                </c:pt>
                <c:pt idx="1">
                  <c:v>LTM19(4)</c:v>
                </c:pt>
                <c:pt idx="2">
                  <c:v>LTM19(5)</c:v>
                </c:pt>
                <c:pt idx="3">
                  <c:v>LTM19(6)</c:v>
                </c:pt>
                <c:pt idx="4">
                  <c:v>LTM19(7)</c:v>
                </c:pt>
                <c:pt idx="5">
                  <c:v>LTM19(8)</c:v>
                </c:pt>
                <c:pt idx="6">
                  <c:v>LTM19(9)</c:v>
                </c:pt>
              </c:strCache>
            </c:strRef>
          </c:cat>
          <c:val>
            <c:numRef>
              <c:f>LTM분석!$D$436:$J$436</c:f>
              <c:numCache>
                <c:formatCode>_(* #,##0.0,,_);_(* \(#,##0.0,,\);_(* \-_);@</c:formatCode>
                <c:ptCount val="7"/>
                <c:pt idx="0">
                  <c:v>10799468.888888888</c:v>
                </c:pt>
                <c:pt idx="1">
                  <c:v>10793122.038216561</c:v>
                </c:pt>
                <c:pt idx="2">
                  <c:v>10821254.576271186</c:v>
                </c:pt>
                <c:pt idx="3">
                  <c:v>10864748.020304568</c:v>
                </c:pt>
                <c:pt idx="4">
                  <c:v>10888668.940092165</c:v>
                </c:pt>
                <c:pt idx="5">
                  <c:v>10934620.598290598</c:v>
                </c:pt>
                <c:pt idx="6">
                  <c:v>10955009.921259843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06-4F3C-BD54-6D9540554CCF}"/>
            </c:ext>
          </c:extLst>
        </c:ser>
        <c:ser>
          <c:idx val="3"/>
          <c:order val="3"/>
          <c:tx>
            <c:strRef>
              <c:f>LTM분석!$C$437</c:f>
              <c:strCache>
                <c:ptCount val="1"/>
                <c:pt idx="0">
                  <c:v>Modern Dental Erupoe</c:v>
                </c:pt>
              </c:strCache>
            </c:strRef>
          </c:tx>
          <c:spPr>
            <a:ln w="12700">
              <a:solidFill>
                <a:srgbClr val="005EB8"/>
              </a:solidFill>
              <a:prstDash val="solid"/>
            </a:ln>
          </c:spPr>
          <c:marker>
            <c:symbol val="circle"/>
            <c:size val="3"/>
            <c:spPr>
              <a:solidFill>
                <a:srgbClr val="005EB8"/>
              </a:solidFill>
              <a:ln>
                <a:solidFill>
                  <a:srgbClr val="005EB8"/>
                </a:solidFill>
                <a:prstDash val="solid"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>
                    <a:solidFill>
                      <a:srgbClr val="005EB8"/>
                    </a:solidFill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LTM분석!$D$433:$J$433</c:f>
              <c:strCache>
                <c:ptCount val="7"/>
                <c:pt idx="0">
                  <c:v>LTM19(3)</c:v>
                </c:pt>
                <c:pt idx="1">
                  <c:v>LTM19(4)</c:v>
                </c:pt>
                <c:pt idx="2">
                  <c:v>LTM19(5)</c:v>
                </c:pt>
                <c:pt idx="3">
                  <c:v>LTM19(6)</c:v>
                </c:pt>
                <c:pt idx="4">
                  <c:v>LTM19(7)</c:v>
                </c:pt>
                <c:pt idx="5">
                  <c:v>LTM19(8)</c:v>
                </c:pt>
                <c:pt idx="6">
                  <c:v>LTM19(9)</c:v>
                </c:pt>
              </c:strCache>
            </c:strRef>
          </c:cat>
          <c:val>
            <c:numRef>
              <c:f>LTM분석!$D$437:$J$437</c:f>
              <c:numCache>
                <c:formatCode>_(* #,##0.0,,_);_(* \(#,##0.0,,\);_(* \-_);@</c:formatCode>
                <c:ptCount val="7"/>
                <c:pt idx="0">
                  <c:v>11813496.75</c:v>
                </c:pt>
                <c:pt idx="1">
                  <c:v>11844267.25</c:v>
                </c:pt>
                <c:pt idx="2">
                  <c:v>11879191.108108109</c:v>
                </c:pt>
                <c:pt idx="3">
                  <c:v>11955751.575757576</c:v>
                </c:pt>
                <c:pt idx="4">
                  <c:v>11984504.111764707</c:v>
                </c:pt>
                <c:pt idx="5">
                  <c:v>12014269</c:v>
                </c:pt>
                <c:pt idx="6">
                  <c:v>12112534.157303371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06-4F3C-BD54-6D9540554CC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4808512"/>
        <c:axId val="194808904"/>
      </c:lineChart>
      <c:catAx>
        <c:axId val="1948085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94808904"/>
        <c:crosses val="autoZero"/>
        <c:auto val="1"/>
        <c:lblAlgn val="ctr"/>
        <c:lblOffset val="100"/>
        <c:noMultiLvlLbl val="0"/>
      </c:catAx>
      <c:valAx>
        <c:axId val="194808904"/>
        <c:scaling>
          <c:orientation val="minMax"/>
          <c:min val="100000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ko-KR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백만원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5511695873801251E-2"/>
              <c:y val="0.26530527748830712"/>
            </c:manualLayout>
          </c:layout>
          <c:overlay val="0"/>
        </c:title>
        <c:numFmt formatCode="_(* #,##0.0,,_);_(* \(#,##0.0,,\);_(* \-_)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94808512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3.5856175664973934E-2"/>
          <c:y val="0.86072895941317618"/>
          <c:w val="0.96373510941508"/>
          <c:h val="0.13488997524997898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>
              <a:solidFill>
                <a:srgbClr val="000000"/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altLang="ko-KR"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altLang="ko-KR" dirty="0"/>
              <a:t>(</a:t>
            </a:r>
            <a:r>
              <a:rPr lang="ko-KR" altLang="en-US"/>
              <a:t>주</a:t>
            </a:r>
            <a:r>
              <a:rPr lang="en-US" altLang="ko-KR" dirty="0"/>
              <a:t>)</a:t>
            </a:r>
            <a:r>
              <a:rPr lang="ko-KR" altLang="en-US"/>
              <a:t>덴티움향 누적 판매량</a:t>
            </a:r>
          </a:p>
        </c:rich>
      </c:tx>
      <c:layout>
        <c:manualLayout>
          <c:xMode val="edge"/>
          <c:yMode val="edge"/>
          <c:x val="9.7907281688496151E-3"/>
          <c:y val="2.3137690708327002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780226481593103"/>
          <c:y val="0.18447055321173347"/>
          <c:w val="0.83505489313835757"/>
          <c:h val="0.664515879536463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지역구분!$B$30</c:f>
              <c:strCache>
                <c:ptCount val="1"/>
                <c:pt idx="0">
                  <c:v>(주)덴티움</c:v>
                </c:pt>
              </c:strCache>
            </c:strRef>
          </c:tx>
          <c:spPr>
            <a:solidFill>
              <a:srgbClr val="00338D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지역구분!$C$29:$H$29</c:f>
              <c:strCache>
                <c:ptCount val="6"/>
                <c:pt idx="0">
                  <c:v>182Q</c:v>
                </c:pt>
                <c:pt idx="1">
                  <c:v>183Q</c:v>
                </c:pt>
                <c:pt idx="2">
                  <c:v>184Q</c:v>
                </c:pt>
                <c:pt idx="3">
                  <c:v>191Q</c:v>
                </c:pt>
                <c:pt idx="4">
                  <c:v>192Q</c:v>
                </c:pt>
                <c:pt idx="5">
                  <c:v>193Q</c:v>
                </c:pt>
              </c:strCache>
            </c:strRef>
          </c:cat>
          <c:val>
            <c:numRef>
              <c:f>지역구분!$C$30:$H$30</c:f>
              <c:numCache>
                <c:formatCode>#,##0;\(#,##0\);\-;@</c:formatCode>
                <c:ptCount val="6"/>
                <c:pt idx="0">
                  <c:v>0</c:v>
                </c:pt>
                <c:pt idx="1">
                  <c:v>79</c:v>
                </c:pt>
                <c:pt idx="2">
                  <c:v>299</c:v>
                </c:pt>
                <c:pt idx="3">
                  <c:v>455</c:v>
                </c:pt>
                <c:pt idx="4">
                  <c:v>565</c:v>
                </c:pt>
                <c:pt idx="5">
                  <c:v>805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03-476B-A9A5-8B10E738B6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194810080"/>
        <c:axId val="194806552"/>
      </c:barChart>
      <c:catAx>
        <c:axId val="194810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94806552"/>
        <c:crosses val="autoZero"/>
        <c:auto val="1"/>
        <c:lblAlgn val="ctr"/>
        <c:lblOffset val="100"/>
        <c:noMultiLvlLbl val="0"/>
      </c:catAx>
      <c:valAx>
        <c:axId val="194806552"/>
        <c:scaling>
          <c:orientation val="minMax"/>
        </c:scaling>
        <c:delete val="0"/>
        <c:axPos val="l"/>
        <c:numFmt formatCode="#,##0;\(#,##0\);\-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9481008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altLang="ko-KR"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altLang="ko-KR" dirty="0"/>
              <a:t>Dental </a:t>
            </a:r>
            <a:r>
              <a:rPr lang="en-US" altLang="ko-KR" dirty="0" err="1"/>
              <a:t>Direkt</a:t>
            </a:r>
            <a:r>
              <a:rPr lang="ko-KR" altLang="en-US"/>
              <a:t>향 누적 판매량</a:t>
            </a:r>
            <a:endParaRPr lang="en-US" altLang="ko-KR" dirty="0"/>
          </a:p>
        </c:rich>
      </c:tx>
      <c:layout>
        <c:manualLayout>
          <c:xMode val="edge"/>
          <c:yMode val="edge"/>
          <c:x val="3.2575744715218806E-3"/>
          <c:y val="2.3137690708327002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3234029386509824"/>
          <c:y val="0.14158201423415878"/>
          <c:w val="0.84934060742407191"/>
          <c:h val="0.719237274408138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지역구분!$B$32</c:f>
              <c:strCache>
                <c:ptCount val="1"/>
                <c:pt idx="0">
                  <c:v>Dental Direkt</c:v>
                </c:pt>
              </c:strCache>
            </c:strRef>
          </c:tx>
          <c:spPr>
            <a:solidFill>
              <a:srgbClr val="00338D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지역구분!$C$29:$H$29</c:f>
              <c:strCache>
                <c:ptCount val="6"/>
                <c:pt idx="0">
                  <c:v>182Q</c:v>
                </c:pt>
                <c:pt idx="1">
                  <c:v>183Q</c:v>
                </c:pt>
                <c:pt idx="2">
                  <c:v>184Q</c:v>
                </c:pt>
                <c:pt idx="3">
                  <c:v>191Q</c:v>
                </c:pt>
                <c:pt idx="4">
                  <c:v>192Q</c:v>
                </c:pt>
                <c:pt idx="5">
                  <c:v>193Q</c:v>
                </c:pt>
              </c:strCache>
            </c:strRef>
          </c:cat>
          <c:val>
            <c:numRef>
              <c:f>지역구분!$C$32:$H$32</c:f>
              <c:numCache>
                <c:formatCode>#,##0;\(#,##0\);\-;@</c:formatCode>
                <c:ptCount val="6"/>
                <c:pt idx="0">
                  <c:v>0</c:v>
                </c:pt>
                <c:pt idx="1">
                  <c:v>3</c:v>
                </c:pt>
                <c:pt idx="2">
                  <c:v>55</c:v>
                </c:pt>
                <c:pt idx="3">
                  <c:v>117</c:v>
                </c:pt>
                <c:pt idx="4">
                  <c:v>197</c:v>
                </c:pt>
                <c:pt idx="5">
                  <c:v>257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14-4D99-9F8C-012055C2C2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194804200"/>
        <c:axId val="194810472"/>
      </c:barChart>
      <c:catAx>
        <c:axId val="194804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94810472"/>
        <c:crosses val="autoZero"/>
        <c:auto val="1"/>
        <c:lblAlgn val="ctr"/>
        <c:lblOffset val="100"/>
        <c:noMultiLvlLbl val="0"/>
      </c:catAx>
      <c:valAx>
        <c:axId val="194810472"/>
        <c:scaling>
          <c:orientation val="minMax"/>
        </c:scaling>
        <c:delete val="0"/>
        <c:axPos val="l"/>
        <c:numFmt formatCode="#,##0;\(#,##0\);\-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9480420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2540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altLang="ko-KR"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altLang="ko-KR" dirty="0"/>
              <a:t>(</a:t>
            </a:r>
            <a:r>
              <a:rPr lang="ko-KR" altLang="en-US"/>
              <a:t>주</a:t>
            </a:r>
            <a:r>
              <a:rPr lang="en-US" altLang="ko-KR" dirty="0"/>
              <a:t>)</a:t>
            </a:r>
            <a:r>
              <a:rPr lang="ko-KR" altLang="en-US"/>
              <a:t>네오바이오텍향 누적 판매량</a:t>
            </a:r>
          </a:p>
        </c:rich>
      </c:tx>
      <c:layout>
        <c:manualLayout>
          <c:xMode val="edge"/>
          <c:yMode val="edge"/>
          <c:x val="1.0596151376901118E-2"/>
          <c:y val="2.3137439748530833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3065939257592801"/>
          <c:y val="0.18448295738946052"/>
          <c:w val="0.78729337615378325"/>
          <c:h val="0.674092634399265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지역구분!$B$33</c:f>
              <c:strCache>
                <c:ptCount val="1"/>
                <c:pt idx="0">
                  <c:v>(주)네오바이오텍</c:v>
                </c:pt>
              </c:strCache>
            </c:strRef>
          </c:tx>
          <c:spPr>
            <a:solidFill>
              <a:srgbClr val="00338D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지역구분!$C$29:$H$29</c:f>
              <c:strCache>
                <c:ptCount val="6"/>
                <c:pt idx="0">
                  <c:v>182Q</c:v>
                </c:pt>
                <c:pt idx="1">
                  <c:v>183Q</c:v>
                </c:pt>
                <c:pt idx="2">
                  <c:v>184Q</c:v>
                </c:pt>
                <c:pt idx="3">
                  <c:v>191Q</c:v>
                </c:pt>
                <c:pt idx="4">
                  <c:v>192Q</c:v>
                </c:pt>
                <c:pt idx="5">
                  <c:v>193Q</c:v>
                </c:pt>
              </c:strCache>
            </c:strRef>
          </c:cat>
          <c:val>
            <c:numRef>
              <c:f>지역구분!$C$33:$H$33</c:f>
              <c:numCache>
                <c:formatCode>#,##0;\(#,##0\);\-;@</c:formatCode>
                <c:ptCount val="6"/>
                <c:pt idx="0">
                  <c:v>12</c:v>
                </c:pt>
                <c:pt idx="1">
                  <c:v>73</c:v>
                </c:pt>
                <c:pt idx="2">
                  <c:v>131</c:v>
                </c:pt>
                <c:pt idx="3">
                  <c:v>172</c:v>
                </c:pt>
                <c:pt idx="4">
                  <c:v>219</c:v>
                </c:pt>
                <c:pt idx="5">
                  <c:v>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35-450C-866A-EEC00B154D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194804592"/>
        <c:axId val="194805768"/>
      </c:barChart>
      <c:catAx>
        <c:axId val="1948045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94805768"/>
        <c:crosses val="autoZero"/>
        <c:auto val="1"/>
        <c:lblAlgn val="ctr"/>
        <c:lblOffset val="100"/>
        <c:noMultiLvlLbl val="0"/>
      </c:catAx>
      <c:valAx>
        <c:axId val="194805768"/>
        <c:scaling>
          <c:orientation val="minMax"/>
        </c:scaling>
        <c:delete val="0"/>
        <c:axPos val="l"/>
        <c:numFmt formatCode="#,##0;\(#,##0\);\-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9480459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2540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altLang="ko-KR"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[(</a:t>
            </a:r>
            <a:r>
              <a:rPr lang="ko-KR"/>
              <a:t>주</a:t>
            </a:r>
            <a:r>
              <a:rPr lang="en-US" dirty="0"/>
              <a:t>)</a:t>
            </a:r>
            <a:r>
              <a:rPr lang="ko-KR"/>
              <a:t>덴티움</a:t>
            </a:r>
            <a:r>
              <a:rPr lang="en-US" altLang="ko-KR" dirty="0"/>
              <a:t>] End-user </a:t>
            </a:r>
            <a:r>
              <a:rPr lang="ko-KR" altLang="en-US"/>
              <a:t>현황 </a:t>
            </a:r>
            <a:r>
              <a:rPr lang="en-US" altLang="ko-KR" dirty="0"/>
              <a:t>(2019 3Q</a:t>
            </a:r>
            <a:r>
              <a:rPr lang="en-US" altLang="ko-KR" baseline="0" dirty="0"/>
              <a:t> </a:t>
            </a:r>
            <a:r>
              <a:rPr lang="ko-KR" altLang="en-US" baseline="0"/>
              <a:t>누적 기준</a:t>
            </a:r>
            <a:r>
              <a:rPr lang="en-US" altLang="ko-KR" baseline="0" dirty="0"/>
              <a:t>)</a:t>
            </a:r>
            <a:endParaRPr lang="ko-KR"/>
          </a:p>
        </c:rich>
      </c:tx>
      <c:layout>
        <c:manualLayout>
          <c:xMode val="edge"/>
          <c:yMode val="edge"/>
          <c:x val="0.18384077890630013"/>
          <c:y val="1.711076515911575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6571428571428574"/>
          <c:y val="0.13181818181818181"/>
          <c:w val="0.53714285714285714"/>
          <c:h val="0.8"/>
        </c:manualLayout>
      </c:layout>
      <c:pieChart>
        <c:varyColors val="1"/>
        <c:ser>
          <c:idx val="0"/>
          <c:order val="0"/>
          <c:tx>
            <c:strRef>
              <c:f>지역구분!$L$29</c:f>
              <c:strCache>
                <c:ptCount val="1"/>
                <c:pt idx="0">
                  <c:v>(주)덴티움</c:v>
                </c:pt>
              </c:strCache>
            </c:strRef>
          </c:tx>
          <c:dPt>
            <c:idx val="0"/>
            <c:bubble3D val="0"/>
            <c:spPr>
              <a:solidFill>
                <a:srgbClr val="00338D"/>
              </a:solidFill>
              <a:ln w="3175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FF29-4CE6-B3E2-2EA80017C5AB}"/>
              </c:ext>
            </c:extLst>
          </c:dPt>
          <c:dPt>
            <c:idx val="1"/>
            <c:bubble3D val="0"/>
            <c:spPr>
              <a:solidFill>
                <a:srgbClr val="0091DA"/>
              </a:solidFill>
              <a:ln w="3175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FF29-4CE6-B3E2-2EA80017C5AB}"/>
              </c:ext>
            </c:extLst>
          </c:dPt>
          <c:dPt>
            <c:idx val="2"/>
            <c:bubble3D val="0"/>
            <c:spPr>
              <a:solidFill>
                <a:srgbClr val="6D2077"/>
              </a:solidFill>
              <a:ln w="3175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5-FF29-4CE6-B3E2-2EA80017C5AB}"/>
              </c:ext>
            </c:extLst>
          </c:dPt>
          <c:dPt>
            <c:idx val="3"/>
            <c:bubble3D val="0"/>
            <c:spPr>
              <a:solidFill>
                <a:srgbClr val="005EB8"/>
              </a:solidFill>
              <a:ln w="3175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7-FF29-4CE6-B3E2-2EA80017C5AB}"/>
              </c:ext>
            </c:extLst>
          </c:dPt>
          <c:dPt>
            <c:idx val="4"/>
            <c:bubble3D val="0"/>
            <c:spPr>
              <a:solidFill>
                <a:srgbClr val="00A3A1"/>
              </a:solidFill>
              <a:ln w="3175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9-FF29-4CE6-B3E2-2EA80017C5AB}"/>
              </c:ext>
            </c:extLst>
          </c:dPt>
          <c:dPt>
            <c:idx val="5"/>
            <c:bubble3D val="0"/>
            <c:spPr>
              <a:solidFill>
                <a:srgbClr val="EAAA00"/>
              </a:solidFill>
              <a:ln w="3175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B-FF29-4CE6-B3E2-2EA80017C5AB}"/>
              </c:ext>
            </c:extLst>
          </c:dPt>
          <c:dLbls>
            <c:dLbl>
              <c:idx val="0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700">
                        <a:solidFill>
                          <a:schemeClr val="bg1"/>
                        </a:solidFill>
                      </a:defRPr>
                    </a:pPr>
                    <a:fld id="{8E81BF6B-7F42-46E0-BA80-745D531167E2}" type="CATEGORYNAME">
                      <a:rPr lang="ko-KR" altLang="en-US"/>
                      <a:pPr>
                        <a:defRPr sz="700">
                          <a:solidFill>
                            <a:schemeClr val="bg1"/>
                          </a:solidFill>
                        </a:defRPr>
                      </a:pPr>
                      <a:t>[범주 이름]</a:t>
                    </a:fld>
                    <a:r>
                      <a:rPr lang="ko-KR" altLang="en-US" dirty="0"/>
                      <a:t> </a:t>
                    </a:r>
                    <a:fld id="{262340FB-A13D-4FE7-98F1-71EA595FBE48}" type="VALUE">
                      <a:rPr lang="en-US" altLang="ko-KR" baseline="0"/>
                      <a:pPr>
                        <a:defRPr sz="700">
                          <a:solidFill>
                            <a:schemeClr val="bg1"/>
                          </a:solidFill>
                        </a:defRPr>
                      </a:pPr>
                      <a:t>[값]</a:t>
                    </a:fld>
                    <a:endParaRPr lang="ko-KR" alt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F29-4CE6-B3E2-2EA80017C5AB}"/>
                </c:ext>
              </c:extLst>
            </c:dLbl>
            <c:dLbl>
              <c:idx val="1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700">
                        <a:solidFill>
                          <a:sysClr val="windowText" lastClr="000000"/>
                        </a:solidFill>
                      </a:defRPr>
                    </a:pPr>
                    <a:fld id="{04F6C5B5-E087-4D10-B5D8-9F7DC844EB66}" type="CATEGORYNAME">
                      <a:rPr lang="ko-KR" altLang="en-US"/>
                      <a:pPr>
                        <a:defRPr sz="700">
                          <a:solidFill>
                            <a:sysClr val="windowText" lastClr="000000"/>
                          </a:solidFill>
                        </a:defRPr>
                      </a:pPr>
                      <a:t>[범주 이름]</a:t>
                    </a:fld>
                    <a:r>
                      <a:rPr lang="ko-KR" altLang="en-US" baseline="0" dirty="0"/>
                      <a:t> </a:t>
                    </a:r>
                    <a:fld id="{4EF51944-84CB-403E-BB2E-2B42B76AFCC3}" type="VALUE">
                      <a:rPr lang="en-US" altLang="ko-KR" baseline="0"/>
                      <a:pPr>
                        <a:defRPr sz="700">
                          <a:solidFill>
                            <a:sysClr val="windowText" lastClr="000000"/>
                          </a:solidFill>
                        </a:defRPr>
                      </a:pPr>
                      <a:t>[값]</a:t>
                    </a:fld>
                    <a:endParaRPr lang="ko-KR" alt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F29-4CE6-B3E2-2EA80017C5AB}"/>
                </c:ext>
              </c:extLst>
            </c:dLbl>
            <c:dLbl>
              <c:idx val="2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700">
                        <a:solidFill>
                          <a:schemeClr val="bg1"/>
                        </a:solidFill>
                      </a:defRPr>
                    </a:pPr>
                    <a:fld id="{9DAE0F14-F884-449B-B1F4-27358B1C7425}" type="CATEGORYNAME">
                      <a:rPr lang="ko-KR" altLang="en-US"/>
                      <a:pPr>
                        <a:defRPr sz="700">
                          <a:solidFill>
                            <a:schemeClr val="bg1"/>
                          </a:solidFill>
                        </a:defRPr>
                      </a:pPr>
                      <a:t>[범주 이름]</a:t>
                    </a:fld>
                    <a:r>
                      <a:rPr lang="ko-KR" altLang="en-US" baseline="0" dirty="0"/>
                      <a:t> </a:t>
                    </a:r>
                    <a:fld id="{3C20D36C-E72B-45DB-B094-C448FC199BCA}" type="VALUE">
                      <a:rPr lang="en-US" altLang="ko-KR" baseline="0"/>
                      <a:pPr>
                        <a:defRPr sz="700">
                          <a:solidFill>
                            <a:schemeClr val="bg1"/>
                          </a:solidFill>
                        </a:defRPr>
                      </a:pPr>
                      <a:t>[값]</a:t>
                    </a:fld>
                    <a:endParaRPr lang="ko-KR" alt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FF29-4CE6-B3E2-2EA80017C5AB}"/>
                </c:ext>
              </c:extLst>
            </c:dLbl>
            <c:dLbl>
              <c:idx val="3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700">
                        <a:solidFill>
                          <a:schemeClr val="bg1"/>
                        </a:solidFill>
                      </a:defRPr>
                    </a:pPr>
                    <a:fld id="{222A17C8-A289-4847-ADF6-B2277491A7B9}" type="CATEGORYNAME">
                      <a:rPr lang="ko-KR" altLang="en-US"/>
                      <a:pPr>
                        <a:defRPr sz="700">
                          <a:solidFill>
                            <a:schemeClr val="bg1"/>
                          </a:solidFill>
                        </a:defRPr>
                      </a:pPr>
                      <a:t>[범주 이름]</a:t>
                    </a:fld>
                    <a:r>
                      <a:rPr lang="ko-KR" altLang="en-US" baseline="0" dirty="0"/>
                      <a:t> </a:t>
                    </a:r>
                    <a:fld id="{B72793C0-1DEC-432A-BD86-18F46E56B4D4}" type="VALUE">
                      <a:rPr lang="en-US" altLang="ko-KR" baseline="0"/>
                      <a:pPr>
                        <a:defRPr sz="700">
                          <a:solidFill>
                            <a:schemeClr val="bg1"/>
                          </a:solidFill>
                        </a:defRPr>
                      </a:pPr>
                      <a:t>[값]</a:t>
                    </a:fld>
                    <a:endParaRPr lang="ko-KR" alt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FF29-4CE6-B3E2-2EA80017C5AB}"/>
                </c:ext>
              </c:extLst>
            </c:dLbl>
            <c:dLbl>
              <c:idx val="4"/>
              <c:layout>
                <c:manualLayout>
                  <c:x val="0.15885407944073621"/>
                  <c:y val="-0.11861963194048693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700">
                        <a:solidFill>
                          <a:schemeClr val="bg1"/>
                        </a:solidFill>
                      </a:defRPr>
                    </a:pPr>
                    <a:fld id="{88CCCE60-3F63-40EB-8BBB-2465BB42C2A1}" type="CATEGORYNAME">
                      <a:rPr lang="ko-KR" altLang="en-US"/>
                      <a:pPr>
                        <a:defRPr sz="700">
                          <a:solidFill>
                            <a:schemeClr val="bg1"/>
                          </a:solidFill>
                        </a:defRPr>
                      </a:pPr>
                      <a:t>[범주 이름]</a:t>
                    </a:fld>
                    <a:r>
                      <a:rPr lang="ko-KR" altLang="en-US" baseline="0" dirty="0"/>
                      <a:t> </a:t>
                    </a:r>
                    <a:fld id="{4A29E51F-1E05-4B9E-8C43-0C735B59EE96}" type="VALUE">
                      <a:rPr lang="en-US" altLang="ko-KR" baseline="0"/>
                      <a:pPr>
                        <a:defRPr sz="700">
                          <a:solidFill>
                            <a:schemeClr val="bg1"/>
                          </a:solidFill>
                        </a:defRPr>
                      </a:pPr>
                      <a:t>[값]</a:t>
                    </a:fld>
                    <a:endParaRPr lang="ko-KR" alt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FF29-4CE6-B3E2-2EA80017C5AB}"/>
                </c:ext>
              </c:extLst>
            </c:dLbl>
            <c:dLbl>
              <c:idx val="5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700">
                        <a:solidFill>
                          <a:schemeClr val="bg1"/>
                        </a:solidFill>
                      </a:defRPr>
                    </a:pPr>
                    <a:fld id="{981C8DC9-67C2-45C5-A9C9-5CE92553BBC4}" type="CATEGORYNAME">
                      <a:rPr lang="ko-KR" altLang="en-US"/>
                      <a:pPr>
                        <a:defRPr sz="700">
                          <a:solidFill>
                            <a:schemeClr val="bg1"/>
                          </a:solidFill>
                        </a:defRPr>
                      </a:pPr>
                      <a:t>[범주 이름]</a:t>
                    </a:fld>
                    <a:r>
                      <a:rPr lang="ko-KR" altLang="en-US" baseline="0" dirty="0"/>
                      <a:t> </a:t>
                    </a:r>
                    <a:fld id="{66C49214-7B25-4D1B-ABDE-20B1A8E318D8}" type="VALUE">
                      <a:rPr lang="en-US" altLang="ko-KR" baseline="0"/>
                      <a:pPr>
                        <a:defRPr sz="700">
                          <a:solidFill>
                            <a:schemeClr val="bg1"/>
                          </a:solidFill>
                        </a:defRPr>
                      </a:pPr>
                      <a:t>[값]</a:t>
                    </a:fld>
                    <a:endParaRPr lang="ko-KR" alt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FF29-4CE6-B3E2-2EA80017C5A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>
                  <a:solidFill>
                    <a:srgbClr val="000000"/>
                  </a:solidFill>
                  <a:prstDash val="solid"/>
                </a:ln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지역구분!$M$28:$R$28</c:f>
              <c:strCache>
                <c:ptCount val="6"/>
                <c:pt idx="0">
                  <c:v>국내</c:v>
                </c:pt>
                <c:pt idx="1">
                  <c:v>북미</c:v>
                </c:pt>
                <c:pt idx="2">
                  <c:v>유럽</c:v>
                </c:pt>
                <c:pt idx="3">
                  <c:v>아시아</c:v>
                </c:pt>
                <c:pt idx="4">
                  <c:v>기타지역</c:v>
                </c:pt>
                <c:pt idx="5">
                  <c:v>딜러재고</c:v>
                </c:pt>
              </c:strCache>
            </c:strRef>
          </c:cat>
          <c:val>
            <c:numRef>
              <c:f>지역구분!$M$29:$R$29</c:f>
              <c:numCache>
                <c:formatCode>#,##0;\(#,##0\);\-;@</c:formatCode>
                <c:ptCount val="6"/>
                <c:pt idx="0">
                  <c:v>151</c:v>
                </c:pt>
                <c:pt idx="1">
                  <c:v>1</c:v>
                </c:pt>
                <c:pt idx="2">
                  <c:v>105</c:v>
                </c:pt>
                <c:pt idx="3">
                  <c:v>230</c:v>
                </c:pt>
                <c:pt idx="4">
                  <c:v>56</c:v>
                </c:pt>
                <c:pt idx="5">
                  <c:v>262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F29-4CE6-B3E2-2EA80017C5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altLang="ko-KR"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[Dental </a:t>
            </a:r>
            <a:r>
              <a:rPr lang="en-US" dirty="0" err="1"/>
              <a:t>Direkt</a:t>
            </a:r>
            <a:r>
              <a:rPr lang="en-US" dirty="0"/>
              <a:t>] End-user</a:t>
            </a:r>
            <a:r>
              <a:rPr lang="en-US" baseline="0" dirty="0"/>
              <a:t> </a:t>
            </a:r>
            <a:r>
              <a:rPr lang="ko-KR" altLang="en-US" baseline="0" dirty="0"/>
              <a:t>현황 </a:t>
            </a:r>
            <a:r>
              <a:rPr lang="en-US" altLang="ko-KR" baseline="0" dirty="0"/>
              <a:t>(2019 3Q </a:t>
            </a:r>
            <a:r>
              <a:rPr lang="ko-KR" altLang="en-US" baseline="0" dirty="0"/>
              <a:t>누적 기준</a:t>
            </a:r>
            <a:r>
              <a:rPr lang="en-US" altLang="ko-KR" baseline="0" dirty="0"/>
              <a:t>)</a:t>
            </a:r>
            <a:endParaRPr lang="en-US" dirty="0"/>
          </a:p>
        </c:rich>
      </c:tx>
      <c:layout>
        <c:manualLayout>
          <c:xMode val="edge"/>
          <c:yMode val="edge"/>
          <c:x val="0.18094444231938017"/>
          <c:y val="4.4566353560046214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9714285714285715"/>
          <c:y val="0.17272727272727273"/>
          <c:w val="0.49301172610471466"/>
          <c:h val="0.77943684483941023"/>
        </c:manualLayout>
      </c:layout>
      <c:pieChart>
        <c:varyColors val="1"/>
        <c:ser>
          <c:idx val="0"/>
          <c:order val="0"/>
          <c:tx>
            <c:strRef>
              <c:f>지역구분!$L$31</c:f>
              <c:strCache>
                <c:ptCount val="1"/>
                <c:pt idx="0">
                  <c:v>Dental Direkt</c:v>
                </c:pt>
              </c:strCache>
            </c:strRef>
          </c:tx>
          <c:dPt>
            <c:idx val="0"/>
            <c:bubble3D val="0"/>
            <c:spPr>
              <a:solidFill>
                <a:srgbClr val="00338D"/>
              </a:solidFill>
              <a:ln w="3175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5E59-4F53-8EFF-4F4FB6D02018}"/>
              </c:ext>
            </c:extLst>
          </c:dPt>
          <c:dPt>
            <c:idx val="1"/>
            <c:bubble3D val="0"/>
            <c:spPr>
              <a:solidFill>
                <a:srgbClr val="0091DA"/>
              </a:solidFill>
              <a:ln w="3175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5E59-4F53-8EFF-4F4FB6D02018}"/>
              </c:ext>
            </c:extLst>
          </c:dPt>
          <c:dPt>
            <c:idx val="2"/>
            <c:bubble3D val="0"/>
            <c:spPr>
              <a:solidFill>
                <a:srgbClr val="6D2077"/>
              </a:solidFill>
              <a:ln w="3175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5-5E59-4F53-8EFF-4F4FB6D02018}"/>
              </c:ext>
            </c:extLst>
          </c:dPt>
          <c:dPt>
            <c:idx val="3"/>
            <c:bubble3D val="0"/>
            <c:spPr>
              <a:solidFill>
                <a:srgbClr val="005EB8"/>
              </a:solidFill>
              <a:ln w="3175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7-5E59-4F53-8EFF-4F4FB6D02018}"/>
              </c:ext>
            </c:extLst>
          </c:dPt>
          <c:dPt>
            <c:idx val="4"/>
            <c:bubble3D val="0"/>
            <c:spPr>
              <a:solidFill>
                <a:srgbClr val="00A3A1"/>
              </a:solidFill>
              <a:ln w="3175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9-5E59-4F53-8EFF-4F4FB6D02018}"/>
              </c:ext>
            </c:extLst>
          </c:dPt>
          <c:dPt>
            <c:idx val="5"/>
            <c:bubble3D val="0"/>
            <c:spPr>
              <a:solidFill>
                <a:srgbClr val="EAAA00"/>
              </a:solidFill>
              <a:ln w="3175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B-5E59-4F53-8EFF-4F4FB6D02018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700"/>
                  </a:pPr>
                  <a:endParaRPr lang="ko-KR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5E59-4F53-8EFF-4F4FB6D02018}"/>
                </c:ext>
              </c:extLst>
            </c:dLbl>
            <c:dLbl>
              <c:idx val="1"/>
              <c:layout>
                <c:manualLayout>
                  <c:x val="3.7108935045285119E-2"/>
                  <c:y val="4.2667723840716681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700"/>
                    </a:pPr>
                    <a:fld id="{E25ACF0F-51D1-469F-ACD0-FBBCA89DA153}" type="CATEGORYNAME">
                      <a:rPr lang="ko-KR" altLang="en-US"/>
                      <a:pPr>
                        <a:defRPr sz="700"/>
                      </a:pPr>
                      <a:t>[범주 이름]</a:t>
                    </a:fld>
                    <a:r>
                      <a:rPr lang="ko-KR" altLang="en-US" baseline="0" dirty="0"/>
                      <a:t> </a:t>
                    </a:r>
                    <a:fld id="{212B36D7-230A-41FA-B4D6-BC32F14D786E}" type="VALUE">
                      <a:rPr lang="en-US" altLang="ko-KR" baseline="0"/>
                      <a:pPr>
                        <a:defRPr sz="700"/>
                      </a:pPr>
                      <a:t>[값]</a:t>
                    </a:fld>
                    <a:endParaRPr lang="ko-KR" alt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E59-4F53-8EFF-4F4FB6D02018}"/>
                </c:ext>
              </c:extLst>
            </c:dLbl>
            <c:dLbl>
              <c:idx val="2"/>
              <c:layout>
                <c:manualLayout>
                  <c:x val="-0.13714285714285715"/>
                  <c:y val="-0.17727272727272744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700">
                        <a:solidFill>
                          <a:schemeClr val="bg1"/>
                        </a:solidFill>
                      </a:defRPr>
                    </a:pPr>
                    <a:fld id="{90802F09-5E98-4133-8DB1-BD0A2CA1E5B9}" type="CATEGORYNAME">
                      <a:rPr lang="ko-KR" altLang="en-US">
                        <a:solidFill>
                          <a:schemeClr val="bg1"/>
                        </a:solidFill>
                      </a:rPr>
                      <a:pPr>
                        <a:defRPr sz="700">
                          <a:solidFill>
                            <a:schemeClr val="bg1"/>
                          </a:solidFill>
                        </a:defRPr>
                      </a:pPr>
                      <a:t>[범주 이름]</a:t>
                    </a:fld>
                    <a:r>
                      <a:rPr lang="ko-KR" altLang="en-US" baseline="0" dirty="0">
                        <a:solidFill>
                          <a:schemeClr val="bg1"/>
                        </a:solidFill>
                      </a:rPr>
                      <a:t> </a:t>
                    </a:r>
                    <a:fld id="{6D861614-3DB7-47D7-8FFE-3B04813AF4AA}" type="VALUE">
                      <a:rPr lang="en-US" altLang="ko-KR" baseline="0">
                        <a:solidFill>
                          <a:schemeClr val="bg1"/>
                        </a:solidFill>
                      </a:rPr>
                      <a:pPr>
                        <a:defRPr sz="700">
                          <a:solidFill>
                            <a:schemeClr val="bg1"/>
                          </a:solidFill>
                        </a:defRPr>
                      </a:pPr>
                      <a:t>[값]</a:t>
                    </a:fld>
                    <a:endParaRPr lang="ko-KR" altLang="en-US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E59-4F53-8EFF-4F4FB6D02018}"/>
                </c:ext>
              </c:extLst>
            </c:dLbl>
            <c:dLbl>
              <c:idx val="3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700"/>
                    </a:pPr>
                    <a:fld id="{B9E5A2A7-13A8-4C68-806E-200A12A7C54F}" type="CATEGORYNAME">
                      <a:rPr lang="ko-KR" altLang="en-US"/>
                      <a:pPr>
                        <a:defRPr sz="700"/>
                      </a:pPr>
                      <a:t>[범주 이름]</a:t>
                    </a:fld>
                    <a:r>
                      <a:rPr lang="ko-KR" altLang="en-US" baseline="0" dirty="0"/>
                      <a:t> </a:t>
                    </a:r>
                    <a:fld id="{4236BA36-75A6-4462-9EB0-513FA77B8965}" type="VALUE">
                      <a:rPr lang="en-US" altLang="ko-KR" baseline="0"/>
                      <a:pPr>
                        <a:defRPr sz="700"/>
                      </a:pPr>
                      <a:t>[값]</a:t>
                    </a:fld>
                    <a:endParaRPr lang="ko-KR" alt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5E59-4F53-8EFF-4F4FB6D02018}"/>
                </c:ext>
              </c:extLst>
            </c:dLbl>
            <c:dLbl>
              <c:idx val="4"/>
              <c:layout>
                <c:manualLayout>
                  <c:x val="0.10999999999999995"/>
                  <c:y val="9.7727272727272649E-2"/>
                </c:manualLayout>
              </c:layout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 sz="700">
                        <a:solidFill>
                          <a:schemeClr val="bg1"/>
                        </a:solidFill>
                      </a:defRPr>
                    </a:pPr>
                    <a:fld id="{68EB6D9F-BAAB-4C5C-9649-EB5514AB0362}" type="CATEGORYNAME">
                      <a:rPr lang="ko-KR" altLang="en-US">
                        <a:solidFill>
                          <a:schemeClr val="bg1"/>
                        </a:solidFill>
                      </a:rPr>
                      <a:pPr>
                        <a:defRPr sz="700">
                          <a:solidFill>
                            <a:schemeClr val="bg1"/>
                          </a:solidFill>
                        </a:defRPr>
                      </a:pPr>
                      <a:t>[범주 이름]</a:t>
                    </a:fld>
                    <a:r>
                      <a:rPr lang="ko-KR" altLang="en-US" baseline="0" dirty="0">
                        <a:solidFill>
                          <a:schemeClr val="bg1"/>
                        </a:solidFill>
                      </a:rPr>
                      <a:t> </a:t>
                    </a:r>
                    <a:fld id="{7EC95C85-A7E9-4EFB-8EFC-DCBC47128E08}" type="VALUE">
                      <a:rPr lang="en-US" altLang="ko-KR" baseline="0">
                        <a:solidFill>
                          <a:schemeClr val="bg1"/>
                        </a:solidFill>
                      </a:rPr>
                      <a:pPr>
                        <a:defRPr sz="700">
                          <a:solidFill>
                            <a:schemeClr val="bg1"/>
                          </a:solidFill>
                        </a:defRPr>
                      </a:pPr>
                      <a:t>[값]</a:t>
                    </a:fld>
                    <a:endParaRPr lang="ko-KR" altLang="en-US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051428571428573"/>
                      <c:h val="0.1095454545454545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5E59-4F53-8EFF-4F4FB6D02018}"/>
                </c:ext>
              </c:extLst>
            </c:dLbl>
            <c:dLbl>
              <c:idx val="5"/>
              <c:layout>
                <c:manualLayout>
                  <c:x val="0.11306889105806489"/>
                  <c:y val="0.12490850166996263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700">
                        <a:solidFill>
                          <a:schemeClr val="bg1"/>
                        </a:solidFill>
                      </a:defRPr>
                    </a:pPr>
                    <a:fld id="{A6291B3F-C7BB-4497-85BF-24D84AB3CD64}" type="CATEGORYNAME">
                      <a:rPr lang="ko-KR" altLang="en-US">
                        <a:solidFill>
                          <a:schemeClr val="bg1"/>
                        </a:solidFill>
                      </a:rPr>
                      <a:pPr>
                        <a:defRPr sz="700">
                          <a:solidFill>
                            <a:schemeClr val="bg1"/>
                          </a:solidFill>
                        </a:defRPr>
                      </a:pPr>
                      <a:t>[범주 이름]</a:t>
                    </a:fld>
                    <a:r>
                      <a:rPr lang="ko-KR" altLang="en-US" baseline="0" dirty="0">
                        <a:solidFill>
                          <a:schemeClr val="bg1"/>
                        </a:solidFill>
                      </a:rPr>
                      <a:t> </a:t>
                    </a:r>
                    <a:fld id="{8C720EAA-8746-4E9E-A147-94876E9B85E7}" type="VALUE">
                      <a:rPr lang="en-US" altLang="ko-KR" baseline="0">
                        <a:solidFill>
                          <a:schemeClr val="bg1"/>
                        </a:solidFill>
                      </a:rPr>
                      <a:pPr>
                        <a:defRPr sz="700">
                          <a:solidFill>
                            <a:schemeClr val="bg1"/>
                          </a:solidFill>
                        </a:defRPr>
                      </a:pPr>
                      <a:t>[값]</a:t>
                    </a:fld>
                    <a:endParaRPr lang="ko-KR" altLang="en-US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5E59-4F53-8EFF-4F4FB6D02018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>
                  <a:solidFill>
                    <a:srgbClr val="000000"/>
                  </a:solidFill>
                  <a:prstDash val="solid"/>
                </a:ln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지역구분!$M$28:$R$28</c:f>
              <c:strCache>
                <c:ptCount val="6"/>
                <c:pt idx="0">
                  <c:v>국내</c:v>
                </c:pt>
                <c:pt idx="1">
                  <c:v>북미</c:v>
                </c:pt>
                <c:pt idx="2">
                  <c:v>유럽</c:v>
                </c:pt>
                <c:pt idx="3">
                  <c:v>아시아</c:v>
                </c:pt>
                <c:pt idx="4">
                  <c:v>기타지역</c:v>
                </c:pt>
                <c:pt idx="5">
                  <c:v>딜러재고</c:v>
                </c:pt>
              </c:strCache>
            </c:strRef>
          </c:cat>
          <c:val>
            <c:numRef>
              <c:f>지역구분!$M$31:$R$31</c:f>
              <c:numCache>
                <c:formatCode>#,##0;\(#,##0\);\-;@</c:formatCode>
                <c:ptCount val="6"/>
                <c:pt idx="1">
                  <c:v>7</c:v>
                </c:pt>
                <c:pt idx="2">
                  <c:v>202</c:v>
                </c:pt>
                <c:pt idx="3">
                  <c:v>3</c:v>
                </c:pt>
                <c:pt idx="4">
                  <c:v>12</c:v>
                </c:pt>
                <c:pt idx="5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E59-4F53-8EFF-4F4FB6D020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2540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altLang="ko-KR"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[</a:t>
            </a:r>
            <a:r>
              <a:rPr lang="ko-KR"/>
              <a:t>네오바이오텍</a:t>
            </a:r>
            <a:r>
              <a:rPr lang="en-US" altLang="ko-KR" dirty="0"/>
              <a:t>] End-user </a:t>
            </a:r>
            <a:r>
              <a:rPr lang="ko-KR" altLang="en-US"/>
              <a:t>현황 </a:t>
            </a:r>
            <a:r>
              <a:rPr lang="en-US" altLang="ko-KR" dirty="0"/>
              <a:t>(2019 3Q</a:t>
            </a:r>
            <a:r>
              <a:rPr lang="en-US" altLang="ko-KR" baseline="0" dirty="0"/>
              <a:t> </a:t>
            </a:r>
            <a:r>
              <a:rPr lang="ko-KR" altLang="en-US" baseline="0"/>
              <a:t>누적 기준</a:t>
            </a:r>
            <a:r>
              <a:rPr lang="en-US" altLang="ko-KR" baseline="0" dirty="0"/>
              <a:t>)</a:t>
            </a:r>
            <a:endParaRPr lang="ko-KR"/>
          </a:p>
        </c:rich>
      </c:tx>
      <c:layout>
        <c:manualLayout>
          <c:xMode val="edge"/>
          <c:yMode val="edge"/>
          <c:x val="0.42497356277219289"/>
          <c:y val="0.11199272105759495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30285714285714288"/>
          <c:y val="0.2"/>
          <c:w val="0.51714285714285713"/>
          <c:h val="0.8"/>
        </c:manualLayout>
      </c:layout>
      <c:pieChart>
        <c:varyColors val="1"/>
        <c:ser>
          <c:idx val="0"/>
          <c:order val="0"/>
          <c:tx>
            <c:strRef>
              <c:f>지역구분!$L$32</c:f>
              <c:strCache>
                <c:ptCount val="1"/>
                <c:pt idx="0">
                  <c:v>(주)네오바이오텍</c:v>
                </c:pt>
              </c:strCache>
            </c:strRef>
          </c:tx>
          <c:dPt>
            <c:idx val="0"/>
            <c:bubble3D val="0"/>
            <c:spPr>
              <a:solidFill>
                <a:srgbClr val="00338D"/>
              </a:solidFill>
              <a:ln w="3175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7F89-4D95-9047-A94308DAF838}"/>
              </c:ext>
            </c:extLst>
          </c:dPt>
          <c:dPt>
            <c:idx val="1"/>
            <c:bubble3D val="0"/>
            <c:spPr>
              <a:solidFill>
                <a:srgbClr val="0091DA"/>
              </a:solidFill>
              <a:ln w="3175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7F89-4D95-9047-A94308DAF838}"/>
              </c:ext>
            </c:extLst>
          </c:dPt>
          <c:dPt>
            <c:idx val="2"/>
            <c:bubble3D val="0"/>
            <c:spPr>
              <a:solidFill>
                <a:srgbClr val="6D2077"/>
              </a:solidFill>
              <a:ln w="3175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5-7F89-4D95-9047-A94308DAF838}"/>
              </c:ext>
            </c:extLst>
          </c:dPt>
          <c:dPt>
            <c:idx val="3"/>
            <c:bubble3D val="0"/>
            <c:spPr>
              <a:solidFill>
                <a:srgbClr val="005EB8"/>
              </a:solidFill>
              <a:ln w="3175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7-7F89-4D95-9047-A94308DAF838}"/>
              </c:ext>
            </c:extLst>
          </c:dPt>
          <c:dPt>
            <c:idx val="4"/>
            <c:bubble3D val="0"/>
            <c:spPr>
              <a:solidFill>
                <a:srgbClr val="00A3A1"/>
              </a:solidFill>
              <a:ln w="3175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9-7F89-4D95-9047-A94308DAF838}"/>
              </c:ext>
            </c:extLst>
          </c:dPt>
          <c:dPt>
            <c:idx val="5"/>
            <c:bubble3D val="0"/>
            <c:spPr>
              <a:solidFill>
                <a:srgbClr val="EAAA00"/>
              </a:solidFill>
              <a:ln w="3175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B-7F89-4D95-9047-A94308DAF838}"/>
              </c:ext>
            </c:extLst>
          </c:dPt>
          <c:dLbls>
            <c:dLbl>
              <c:idx val="0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700">
                        <a:solidFill>
                          <a:schemeClr val="bg1"/>
                        </a:solidFill>
                      </a:defRPr>
                    </a:pPr>
                    <a:fld id="{42AE4ECD-C3EE-43DB-8CCF-B4949281227E}" type="CATEGORYNAME">
                      <a:rPr lang="ko-KR" altLang="en-US"/>
                      <a:pPr>
                        <a:defRPr sz="700">
                          <a:solidFill>
                            <a:schemeClr val="bg1"/>
                          </a:solidFill>
                        </a:defRPr>
                      </a:pPr>
                      <a:t>[범주 이름]</a:t>
                    </a:fld>
                    <a:r>
                      <a:rPr lang="ko-KR" altLang="en-US" baseline="0" dirty="0"/>
                      <a:t> </a:t>
                    </a:r>
                    <a:fld id="{340568CB-B3E0-427B-84BC-AD5401236883}" type="VALUE">
                      <a:rPr lang="en-US" altLang="ko-KR" baseline="0"/>
                      <a:pPr>
                        <a:defRPr sz="700">
                          <a:solidFill>
                            <a:schemeClr val="bg1"/>
                          </a:solidFill>
                        </a:defRPr>
                      </a:pPr>
                      <a:t>[값]</a:t>
                    </a:fld>
                    <a:endParaRPr lang="ko-KR" alt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F89-4D95-9047-A94308DAF838}"/>
                </c:ext>
              </c:extLst>
            </c:dLbl>
            <c:dLbl>
              <c:idx val="1"/>
              <c:layout>
                <c:manualLayout>
                  <c:x val="-6.1851036624508721E-2"/>
                  <c:y val="-1.398605817151324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700">
                        <a:solidFill>
                          <a:sysClr val="windowText" lastClr="000000"/>
                        </a:solidFill>
                      </a:defRPr>
                    </a:pPr>
                    <a:fld id="{2247982A-24BA-4CEC-82F5-3DD3DAC89258}" type="CATEGORYNAME">
                      <a:rPr lang="ko-KR" altLang="en-US"/>
                      <a:pPr>
                        <a:defRPr sz="700">
                          <a:solidFill>
                            <a:sysClr val="windowText" lastClr="000000"/>
                          </a:solidFill>
                        </a:defRPr>
                      </a:pPr>
                      <a:t>[범주 이름]</a:t>
                    </a:fld>
                    <a:r>
                      <a:rPr lang="ko-KR" altLang="en-US" baseline="0" dirty="0"/>
                      <a:t> </a:t>
                    </a:r>
                    <a:fld id="{8C90A928-8E01-4C6B-95C9-7992BD8FBC55}" type="VALUE">
                      <a:rPr lang="en-US" altLang="ko-KR" baseline="0"/>
                      <a:pPr>
                        <a:defRPr sz="700">
                          <a:solidFill>
                            <a:sysClr val="windowText" lastClr="000000"/>
                          </a:solidFill>
                        </a:defRPr>
                      </a:pPr>
                      <a:t>[값]</a:t>
                    </a:fld>
                    <a:endParaRPr lang="ko-KR" alt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F89-4D95-9047-A94308DAF838}"/>
                </c:ext>
              </c:extLst>
            </c:dLbl>
            <c:dLbl>
              <c:idx val="2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700">
                        <a:solidFill>
                          <a:schemeClr val="bg1"/>
                        </a:solidFill>
                      </a:defRPr>
                    </a:pPr>
                    <a:fld id="{9AF92C7E-909C-4017-8A08-6C848BA21AB7}" type="CATEGORYNAME">
                      <a:rPr lang="ko-KR" altLang="en-US"/>
                      <a:pPr>
                        <a:defRPr sz="700">
                          <a:solidFill>
                            <a:schemeClr val="bg1"/>
                          </a:solidFill>
                        </a:defRPr>
                      </a:pPr>
                      <a:t>[범주 이름]</a:t>
                    </a:fld>
                    <a:r>
                      <a:rPr lang="ko-KR" altLang="en-US" baseline="0" dirty="0"/>
                      <a:t> </a:t>
                    </a:r>
                    <a:fld id="{56BB9163-325F-4127-9E09-2A93BD81BAFD}" type="VALUE">
                      <a:rPr lang="en-US" altLang="ko-KR" baseline="0"/>
                      <a:pPr>
                        <a:defRPr sz="700">
                          <a:solidFill>
                            <a:schemeClr val="bg1"/>
                          </a:solidFill>
                        </a:defRPr>
                      </a:pPr>
                      <a:t>[값]</a:t>
                    </a:fld>
                    <a:endParaRPr lang="ko-KR" alt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7F89-4D95-9047-A94308DAF838}"/>
                </c:ext>
              </c:extLst>
            </c:dLbl>
            <c:dLbl>
              <c:idx val="3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700">
                        <a:solidFill>
                          <a:schemeClr val="bg1"/>
                        </a:solidFill>
                      </a:defRPr>
                    </a:pPr>
                    <a:fld id="{FB90F458-9AC9-4EA6-AB38-F375DAB4A1CA}" type="CATEGORYNAME">
                      <a:rPr lang="ko-KR" altLang="en-US"/>
                      <a:pPr>
                        <a:defRPr sz="700">
                          <a:solidFill>
                            <a:schemeClr val="bg1"/>
                          </a:solidFill>
                        </a:defRPr>
                      </a:pPr>
                      <a:t>[범주 이름]</a:t>
                    </a:fld>
                    <a:r>
                      <a:rPr lang="ko-KR" altLang="en-US" baseline="0" dirty="0"/>
                      <a:t> </a:t>
                    </a:r>
                    <a:fld id="{6F264EBF-1176-4DD1-AC96-152CA2370173}" type="VALUE">
                      <a:rPr lang="en-US" altLang="ko-KR" baseline="0"/>
                      <a:pPr>
                        <a:defRPr sz="700">
                          <a:solidFill>
                            <a:schemeClr val="bg1"/>
                          </a:solidFill>
                        </a:defRPr>
                      </a:pPr>
                      <a:t>[값]</a:t>
                    </a:fld>
                    <a:endParaRPr lang="ko-KR" alt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7F89-4D95-9047-A94308DAF838}"/>
                </c:ext>
              </c:extLst>
            </c:dLbl>
            <c:dLbl>
              <c:idx val="4"/>
              <c:layout>
                <c:manualLayout>
                  <c:x val="0.17116453587751518"/>
                  <c:y val="6.1407388568837977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700">
                        <a:solidFill>
                          <a:schemeClr val="bg1"/>
                        </a:solidFill>
                      </a:defRPr>
                    </a:pPr>
                    <a:fld id="{057A8610-85BF-4B8C-950E-54CB24C78AFE}" type="CATEGORYNAME">
                      <a:rPr lang="ko-KR" altLang="en-US" smtClean="0"/>
                      <a:pPr>
                        <a:defRPr sz="700">
                          <a:solidFill>
                            <a:schemeClr val="bg1"/>
                          </a:solidFill>
                        </a:defRPr>
                      </a:pPr>
                      <a:t>[범주 이름]</a:t>
                    </a:fld>
                    <a:fld id="{B6262889-5455-4065-A9AB-6D7C928F4248}" type="VALUE">
                      <a:rPr lang="en-US" altLang="ko-KR" baseline="0" smtClean="0"/>
                      <a:pPr>
                        <a:defRPr sz="700">
                          <a:solidFill>
                            <a:schemeClr val="bg1"/>
                          </a:solidFill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7F89-4D95-9047-A94308DAF838}"/>
                </c:ext>
              </c:extLst>
            </c:dLbl>
            <c:dLbl>
              <c:idx val="5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700">
                        <a:solidFill>
                          <a:schemeClr val="bg1"/>
                        </a:solidFill>
                      </a:defRPr>
                    </a:pPr>
                    <a:fld id="{F6CF47ED-B325-47D8-AEDC-88EAB4E0AF97}" type="CATEGORYNAME">
                      <a:rPr lang="ko-KR" altLang="en-US"/>
                      <a:pPr>
                        <a:defRPr sz="700">
                          <a:solidFill>
                            <a:schemeClr val="bg1"/>
                          </a:solidFill>
                        </a:defRPr>
                      </a:pPr>
                      <a:t>[범주 이름]</a:t>
                    </a:fld>
                    <a:r>
                      <a:rPr lang="ko-KR" altLang="en-US" baseline="0" dirty="0"/>
                      <a:t> </a:t>
                    </a:r>
                    <a:fld id="{FCC1E135-5F34-496B-9621-94099C151B66}" type="VALUE">
                      <a:rPr lang="en-US" altLang="ko-KR" baseline="0"/>
                      <a:pPr>
                        <a:defRPr sz="700">
                          <a:solidFill>
                            <a:schemeClr val="bg1"/>
                          </a:solidFill>
                        </a:defRPr>
                      </a:pPr>
                      <a:t>[값]</a:t>
                    </a:fld>
                    <a:endParaRPr lang="ko-KR" alt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7F89-4D95-9047-A94308DAF8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>
                  <a:solidFill>
                    <a:srgbClr val="000000"/>
                  </a:solidFill>
                  <a:prstDash val="solid"/>
                </a:ln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지역구분!$M$28:$R$28</c:f>
              <c:strCache>
                <c:ptCount val="6"/>
                <c:pt idx="0">
                  <c:v>국내</c:v>
                </c:pt>
                <c:pt idx="1">
                  <c:v>북미</c:v>
                </c:pt>
                <c:pt idx="2">
                  <c:v>유럽</c:v>
                </c:pt>
                <c:pt idx="3">
                  <c:v>아시아</c:v>
                </c:pt>
                <c:pt idx="4">
                  <c:v>기타지역</c:v>
                </c:pt>
                <c:pt idx="5">
                  <c:v>딜러재고</c:v>
                </c:pt>
              </c:strCache>
            </c:strRef>
          </c:cat>
          <c:val>
            <c:numRef>
              <c:f>지역구분!$M$32:$R$32</c:f>
              <c:numCache>
                <c:formatCode>#,##0;\(#,##0\);\-;@</c:formatCode>
                <c:ptCount val="6"/>
                <c:pt idx="0">
                  <c:v>135</c:v>
                </c:pt>
                <c:pt idx="1">
                  <c:v>7</c:v>
                </c:pt>
                <c:pt idx="2">
                  <c:v>32</c:v>
                </c:pt>
                <c:pt idx="3">
                  <c:v>31</c:v>
                </c:pt>
                <c:pt idx="4">
                  <c:v>19</c:v>
                </c:pt>
                <c:pt idx="5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7F89-4D95-9047-A94308DAF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2540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altLang="ko-KR"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altLang="ko-KR" dirty="0"/>
              <a:t>Cad-Ray</a:t>
            </a:r>
            <a:r>
              <a:rPr lang="ko-KR" altLang="en-US"/>
              <a:t>향 누적 판매량</a:t>
            </a:r>
            <a:endParaRPr lang="en-US" altLang="ko-KR" dirty="0"/>
          </a:p>
        </c:rich>
      </c:tx>
      <c:layout>
        <c:manualLayout>
          <c:xMode val="edge"/>
          <c:yMode val="edge"/>
          <c:x val="0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3065939257592801"/>
          <c:y val="0.15212491052254831"/>
          <c:w val="0.80076917885264332"/>
          <c:h val="0.723958482462419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지역구분!$B$31</c:f>
              <c:strCache>
                <c:ptCount val="1"/>
                <c:pt idx="0">
                  <c:v>Cad-Ray</c:v>
                </c:pt>
              </c:strCache>
            </c:strRef>
          </c:tx>
          <c:spPr>
            <a:solidFill>
              <a:srgbClr val="00338D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지역구분!$C$29:$H$29</c:f>
              <c:strCache>
                <c:ptCount val="6"/>
                <c:pt idx="0">
                  <c:v>182Q</c:v>
                </c:pt>
                <c:pt idx="1">
                  <c:v>183Q</c:v>
                </c:pt>
                <c:pt idx="2">
                  <c:v>184Q</c:v>
                </c:pt>
                <c:pt idx="3">
                  <c:v>191Q</c:v>
                </c:pt>
                <c:pt idx="4">
                  <c:v>192Q</c:v>
                </c:pt>
                <c:pt idx="5">
                  <c:v>193Q</c:v>
                </c:pt>
              </c:strCache>
            </c:strRef>
          </c:cat>
          <c:val>
            <c:numRef>
              <c:f>지역구분!$C$31:$H$31</c:f>
              <c:numCache>
                <c:formatCode>#,##0;\(#,##0\);\-;@</c:formatCode>
                <c:ptCount val="6"/>
                <c:pt idx="0">
                  <c:v>0</c:v>
                </c:pt>
                <c:pt idx="1">
                  <c:v>27</c:v>
                </c:pt>
                <c:pt idx="2">
                  <c:v>123</c:v>
                </c:pt>
                <c:pt idx="3">
                  <c:v>189</c:v>
                </c:pt>
                <c:pt idx="4">
                  <c:v>255</c:v>
                </c:pt>
                <c:pt idx="5">
                  <c:v>343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6E-4A00-B846-C593EB60DB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514457920"/>
        <c:axId val="514460272"/>
      </c:barChart>
      <c:catAx>
        <c:axId val="5144579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4460272"/>
        <c:crosses val="autoZero"/>
        <c:auto val="1"/>
        <c:lblAlgn val="ctr"/>
        <c:lblOffset val="100"/>
        <c:noMultiLvlLbl val="0"/>
      </c:catAx>
      <c:valAx>
        <c:axId val="514460272"/>
        <c:scaling>
          <c:orientation val="minMax"/>
        </c:scaling>
        <c:delete val="0"/>
        <c:axPos val="l"/>
        <c:numFmt formatCode="#,##0;\(#,##0\);\-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445792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2540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[IOS] </a:t>
            </a:r>
            <a:r>
              <a:rPr lang="ko-KR" altLang="en-US"/>
              <a:t>지역별</a:t>
            </a:r>
            <a:r>
              <a:rPr lang="ko-KR" altLang="en-US" baseline="0"/>
              <a:t> 매출 </a:t>
            </a:r>
            <a:r>
              <a:rPr lang="en-US" altLang="ko-KR" baseline="0" dirty="0"/>
              <a:t>Bridge</a:t>
            </a:r>
            <a:endParaRPr lang="en-US" dirty="0"/>
          </a:p>
        </c:rich>
      </c:tx>
      <c:layout>
        <c:manualLayout>
          <c:xMode val="edge"/>
          <c:yMode val="edge"/>
          <c:x val="2.2857142857142857E-2"/>
          <c:y val="3.636363636363636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2121422222222222"/>
          <c:y val="0.15808518518518519"/>
          <c:w val="0.87878577777777778"/>
          <c:h val="0.7234013888888889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'Bridge(IOS)(1909)'!$C$3</c:f>
              <c:strCache>
                <c:ptCount val="1"/>
                <c:pt idx="0">
                  <c:v>유럽</c:v>
                </c:pt>
              </c:strCache>
            </c:strRef>
          </c:tx>
          <c:spPr>
            <a:solidFill>
              <a:srgbClr val="00338D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'Bridge(IOS)(1909)'!$B$4:$B$11</c:f>
              <c:strCache>
                <c:ptCount val="8"/>
                <c:pt idx="0">
                  <c:v>2018</c:v>
                </c:pt>
                <c:pt idx="1">
                  <c:v>ASP(전체)</c:v>
                </c:pt>
                <c:pt idx="2">
                  <c:v>유럽</c:v>
                </c:pt>
                <c:pt idx="3">
                  <c:v>북미</c:v>
                </c:pt>
                <c:pt idx="4">
                  <c:v>국내</c:v>
                </c:pt>
                <c:pt idx="5">
                  <c:v>아시아</c:v>
                </c:pt>
                <c:pt idx="6">
                  <c:v>RoW</c:v>
                </c:pt>
                <c:pt idx="7">
                  <c:v>LTM19(9)</c:v>
                </c:pt>
              </c:strCache>
            </c:strRef>
          </c:cat>
          <c:val>
            <c:numRef>
              <c:f>'Bridge(IOS)(1909)'!$C$4:$C$11</c:f>
              <c:numCache>
                <c:formatCode>General</c:formatCode>
                <c:ptCount val="8"/>
                <c:pt idx="0" formatCode="_(* #,##0,,_);_(* \(#,##0,,\);_(* \-_);@">
                  <c:v>6427719410</c:v>
                </c:pt>
                <c:pt idx="7" formatCode="_(* #,##0,,_);_(* \(#,##0,,\);_(* \-_);@">
                  <c:v>17654933990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00-4A3C-A304-4A82540DA6FE}"/>
            </c:ext>
          </c:extLst>
        </c:ser>
        <c:ser>
          <c:idx val="1"/>
          <c:order val="1"/>
          <c:tx>
            <c:strRef>
              <c:f>'Bridge(IOS)(1909)'!$D$3</c:f>
              <c:strCache>
                <c:ptCount val="1"/>
                <c:pt idx="0">
                  <c:v>북미</c:v>
                </c:pt>
              </c:strCache>
            </c:strRef>
          </c:tx>
          <c:spPr>
            <a:solidFill>
              <a:srgbClr val="0091DA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'Bridge(IOS)(1909)'!$B$4:$B$11</c:f>
              <c:strCache>
                <c:ptCount val="8"/>
                <c:pt idx="0">
                  <c:v>2018</c:v>
                </c:pt>
                <c:pt idx="1">
                  <c:v>ASP(전체)</c:v>
                </c:pt>
                <c:pt idx="2">
                  <c:v>유럽</c:v>
                </c:pt>
                <c:pt idx="3">
                  <c:v>북미</c:v>
                </c:pt>
                <c:pt idx="4">
                  <c:v>국내</c:v>
                </c:pt>
                <c:pt idx="5">
                  <c:v>아시아</c:v>
                </c:pt>
                <c:pt idx="6">
                  <c:v>RoW</c:v>
                </c:pt>
                <c:pt idx="7">
                  <c:v>LTM19(9)</c:v>
                </c:pt>
              </c:strCache>
            </c:strRef>
          </c:cat>
          <c:val>
            <c:numRef>
              <c:f>'Bridge(IOS)(1909)'!$D$4:$D$11</c:f>
              <c:numCache>
                <c:formatCode>General</c:formatCode>
                <c:ptCount val="8"/>
                <c:pt idx="0" formatCode="_(* #,##0,,_);_(* \(#,##0,,\);_(* \-_);@">
                  <c:v>4356183260</c:v>
                </c:pt>
                <c:pt idx="7" formatCode="_(* #,##0,,_);_(* \(#,##0,,\);_(* \-_);@">
                  <c:v>10582548038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00-4A3C-A304-4A82540DA6FE}"/>
            </c:ext>
          </c:extLst>
        </c:ser>
        <c:ser>
          <c:idx val="2"/>
          <c:order val="2"/>
          <c:tx>
            <c:strRef>
              <c:f>'Bridge(IOS)(1909)'!$E$3</c:f>
              <c:strCache>
                <c:ptCount val="1"/>
                <c:pt idx="0">
                  <c:v>국내</c:v>
                </c:pt>
              </c:strCache>
            </c:strRef>
          </c:tx>
          <c:spPr>
            <a:solidFill>
              <a:srgbClr val="6D2077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solidFill>
                <a:srgbClr val="6D2077"/>
              </a:solidFill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'Bridge(IOS)(1909)'!$B$4:$B$11</c:f>
              <c:strCache>
                <c:ptCount val="8"/>
                <c:pt idx="0">
                  <c:v>2018</c:v>
                </c:pt>
                <c:pt idx="1">
                  <c:v>ASP(전체)</c:v>
                </c:pt>
                <c:pt idx="2">
                  <c:v>유럽</c:v>
                </c:pt>
                <c:pt idx="3">
                  <c:v>북미</c:v>
                </c:pt>
                <c:pt idx="4">
                  <c:v>국내</c:v>
                </c:pt>
                <c:pt idx="5">
                  <c:v>아시아</c:v>
                </c:pt>
                <c:pt idx="6">
                  <c:v>RoW</c:v>
                </c:pt>
                <c:pt idx="7">
                  <c:v>LTM19(9)</c:v>
                </c:pt>
              </c:strCache>
            </c:strRef>
          </c:cat>
          <c:val>
            <c:numRef>
              <c:f>'Bridge(IOS)(1909)'!$E$4:$E$11</c:f>
              <c:numCache>
                <c:formatCode>General</c:formatCode>
                <c:ptCount val="8"/>
                <c:pt idx="0" formatCode="_(* #,##0,,_);_(* \(#,##0,,\);_(* \-_);@">
                  <c:v>4260345457</c:v>
                </c:pt>
                <c:pt idx="7" formatCode="_(* #,##0,,_);_(* \(#,##0,,\);_(* \-_);@">
                  <c:v>10269332987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600-4A3C-A304-4A82540DA6FE}"/>
            </c:ext>
          </c:extLst>
        </c:ser>
        <c:ser>
          <c:idx val="3"/>
          <c:order val="3"/>
          <c:tx>
            <c:strRef>
              <c:f>'Bridge(IOS)(1909)'!$F$3</c:f>
              <c:strCache>
                <c:ptCount val="1"/>
                <c:pt idx="0">
                  <c:v>아시아</c:v>
                </c:pt>
              </c:strCache>
            </c:strRef>
          </c:tx>
          <c:spPr>
            <a:solidFill>
              <a:srgbClr val="005EB8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solidFill>
                <a:srgbClr val="005EB8"/>
              </a:solidFill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'Bridge(IOS)(1909)'!$B$4:$B$11</c:f>
              <c:strCache>
                <c:ptCount val="8"/>
                <c:pt idx="0">
                  <c:v>2018</c:v>
                </c:pt>
                <c:pt idx="1">
                  <c:v>ASP(전체)</c:v>
                </c:pt>
                <c:pt idx="2">
                  <c:v>유럽</c:v>
                </c:pt>
                <c:pt idx="3">
                  <c:v>북미</c:v>
                </c:pt>
                <c:pt idx="4">
                  <c:v>국내</c:v>
                </c:pt>
                <c:pt idx="5">
                  <c:v>아시아</c:v>
                </c:pt>
                <c:pt idx="6">
                  <c:v>RoW</c:v>
                </c:pt>
                <c:pt idx="7">
                  <c:v>LTM19(9)</c:v>
                </c:pt>
              </c:strCache>
            </c:strRef>
          </c:cat>
          <c:val>
            <c:numRef>
              <c:f>'Bridge(IOS)(1909)'!$F$4:$F$11</c:f>
              <c:numCache>
                <c:formatCode>General</c:formatCode>
                <c:ptCount val="8"/>
                <c:pt idx="0" formatCode="_(* #,##0,,_);_(* \(#,##0,,\);_(* \-_);@">
                  <c:v>1788871113</c:v>
                </c:pt>
                <c:pt idx="7" formatCode="_(* #,##0,,_);_(* \(#,##0,,\);_(* \-_);@">
                  <c:v>4599289782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600-4A3C-A304-4A82540DA6FE}"/>
            </c:ext>
          </c:extLst>
        </c:ser>
        <c:ser>
          <c:idx val="4"/>
          <c:order val="4"/>
          <c:tx>
            <c:strRef>
              <c:f>'Bridge(IOS)(1909)'!$G$3</c:f>
              <c:strCache>
                <c:ptCount val="1"/>
                <c:pt idx="0">
                  <c:v>RoW</c:v>
                </c:pt>
              </c:strCache>
            </c:strRef>
          </c:tx>
          <c:spPr>
            <a:solidFill>
              <a:srgbClr val="00A3A1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"/>
                  <c:y val="-5.291666666666666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600-4A3C-A304-4A82540DA6FE}"/>
                </c:ext>
              </c:extLst>
            </c:dLbl>
            <c:spPr>
              <a:solidFill>
                <a:srgbClr val="00A3A1"/>
              </a:solidFill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'Bridge(IOS)(1909)'!$B$4:$B$11</c:f>
              <c:strCache>
                <c:ptCount val="8"/>
                <c:pt idx="0">
                  <c:v>2018</c:v>
                </c:pt>
                <c:pt idx="1">
                  <c:v>ASP(전체)</c:v>
                </c:pt>
                <c:pt idx="2">
                  <c:v>유럽</c:v>
                </c:pt>
                <c:pt idx="3">
                  <c:v>북미</c:v>
                </c:pt>
                <c:pt idx="4">
                  <c:v>국내</c:v>
                </c:pt>
                <c:pt idx="5">
                  <c:v>아시아</c:v>
                </c:pt>
                <c:pt idx="6">
                  <c:v>RoW</c:v>
                </c:pt>
                <c:pt idx="7">
                  <c:v>LTM19(9)</c:v>
                </c:pt>
              </c:strCache>
            </c:strRef>
          </c:cat>
          <c:val>
            <c:numRef>
              <c:f>'Bridge(IOS)(1909)'!$G$4:$G$11</c:f>
              <c:numCache>
                <c:formatCode>General</c:formatCode>
                <c:ptCount val="8"/>
                <c:pt idx="0" formatCode="_(* #,##0,,_);_(* \(#,##0,,\);_(* \-_);@">
                  <c:v>767152429</c:v>
                </c:pt>
                <c:pt idx="7" formatCode="_(* #,##0,,_);_(* \(#,##0,,\);_(* \-_);@">
                  <c:v>2436431426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600-4A3C-A304-4A82540DA6FE}"/>
            </c:ext>
          </c:extLst>
        </c:ser>
        <c:ser>
          <c:idx val="5"/>
          <c:order val="5"/>
          <c:tx>
            <c:strRef>
              <c:f>'Bridge(IOS)(1909)'!$H$3</c:f>
              <c:strCache>
                <c:ptCount val="1"/>
                <c:pt idx="0">
                  <c:v>Buffer</c:v>
                </c:pt>
              </c:strCache>
            </c:strRef>
          </c:tx>
          <c:spPr>
            <a:noFill/>
            <a:ln w="254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EAAA00"/>
                  </a:solidFill>
                </a14:hiddenFill>
              </a:ext>
            </a:extLst>
          </c:spPr>
          <c:invertIfNegative val="0"/>
          <c:dLbls>
            <c:delete val="1"/>
          </c:dLbls>
          <c:cat>
            <c:strRef>
              <c:f>'Bridge(IOS)(1909)'!$B$4:$B$11</c:f>
              <c:strCache>
                <c:ptCount val="8"/>
                <c:pt idx="0">
                  <c:v>2018</c:v>
                </c:pt>
                <c:pt idx="1">
                  <c:v>ASP(전체)</c:v>
                </c:pt>
                <c:pt idx="2">
                  <c:v>유럽</c:v>
                </c:pt>
                <c:pt idx="3">
                  <c:v>북미</c:v>
                </c:pt>
                <c:pt idx="4">
                  <c:v>국내</c:v>
                </c:pt>
                <c:pt idx="5">
                  <c:v>아시아</c:v>
                </c:pt>
                <c:pt idx="6">
                  <c:v>RoW</c:v>
                </c:pt>
                <c:pt idx="7">
                  <c:v>LTM19(9)</c:v>
                </c:pt>
              </c:strCache>
            </c:strRef>
          </c:cat>
          <c:val>
            <c:numRef>
              <c:f>'Bridge(IOS)(1909)'!$H$4:$H$11</c:f>
              <c:numCache>
                <c:formatCode>_(* #,##0,,_);_(* \(#,##0,,\);_(* \-_);@</c:formatCode>
                <c:ptCount val="8"/>
                <c:pt idx="1">
                  <c:v>17600271669</c:v>
                </c:pt>
                <c:pt idx="2">
                  <c:v>18375818104.853703</c:v>
                </c:pt>
                <c:pt idx="3">
                  <c:v>29448501677.406673</c:v>
                </c:pt>
                <c:pt idx="4">
                  <c:v>35472277891.352951</c:v>
                </c:pt>
                <c:pt idx="5">
                  <c:v>41338824330.908485</c:v>
                </c:pt>
                <c:pt idx="6">
                  <c:v>43932235615.456978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600-4A3C-A304-4A82540DA6FE}"/>
            </c:ext>
          </c:extLst>
        </c:ser>
        <c:ser>
          <c:idx val="6"/>
          <c:order val="6"/>
          <c:tx>
            <c:strRef>
              <c:f>'Bridge(IOS)(1909)'!$I$3</c:f>
              <c:strCache>
                <c:ptCount val="1"/>
                <c:pt idx="0">
                  <c:v>기존거래처향</c:v>
                </c:pt>
              </c:strCache>
            </c:strRef>
          </c:tx>
          <c:spPr>
            <a:solidFill>
              <a:srgbClr val="43B02A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dLbl>
              <c:idx val="3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600-4A3C-A304-4A82540DA6FE}"/>
                </c:ext>
              </c:extLst>
            </c:dLbl>
            <c:dLbl>
              <c:idx val="4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600-4A3C-A304-4A82540DA6FE}"/>
                </c:ext>
              </c:extLst>
            </c:dLbl>
            <c:spPr>
              <a:solidFill>
                <a:srgbClr val="43B02A"/>
              </a:solidFill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'Bridge(IOS)(1909)'!$B$4:$B$11</c:f>
              <c:strCache>
                <c:ptCount val="8"/>
                <c:pt idx="0">
                  <c:v>2018</c:v>
                </c:pt>
                <c:pt idx="1">
                  <c:v>ASP(전체)</c:v>
                </c:pt>
                <c:pt idx="2">
                  <c:v>유럽</c:v>
                </c:pt>
                <c:pt idx="3">
                  <c:v>북미</c:v>
                </c:pt>
                <c:pt idx="4">
                  <c:v>국내</c:v>
                </c:pt>
                <c:pt idx="5">
                  <c:v>아시아</c:v>
                </c:pt>
                <c:pt idx="6">
                  <c:v>RoW</c:v>
                </c:pt>
                <c:pt idx="7">
                  <c:v>LTM19(9)</c:v>
                </c:pt>
              </c:strCache>
            </c:strRef>
          </c:cat>
          <c:val>
            <c:numRef>
              <c:f>'Bridge(IOS)(1909)'!$I$4:$I$11</c:f>
              <c:numCache>
                <c:formatCode>_(* #,##0,,_);_(* \(#,##0,,\);_(* \-_);@</c:formatCode>
                <c:ptCount val="8"/>
                <c:pt idx="1">
                  <c:v>775546435.85370398</c:v>
                </c:pt>
                <c:pt idx="2">
                  <c:v>7757319201.5529718</c:v>
                </c:pt>
                <c:pt idx="3">
                  <c:v>5152217137.9462776</c:v>
                </c:pt>
                <c:pt idx="4">
                  <c:v>4689295279.5555372</c:v>
                </c:pt>
                <c:pt idx="5">
                  <c:v>1401948922.548491</c:v>
                </c:pt>
                <c:pt idx="6">
                  <c:v>1366740593.5430174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600-4A3C-A304-4A82540DA6FE}"/>
            </c:ext>
          </c:extLst>
        </c:ser>
        <c:ser>
          <c:idx val="7"/>
          <c:order val="7"/>
          <c:tx>
            <c:strRef>
              <c:f>'Bridge(IOS)(1909)'!$J$3</c:f>
              <c:strCache>
                <c:ptCount val="1"/>
                <c:pt idx="0">
                  <c:v>신규거래처향</c:v>
                </c:pt>
              </c:strCache>
            </c:strRef>
          </c:tx>
          <c:spPr>
            <a:solidFill>
              <a:srgbClr val="C6007E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solidFill>
                <a:srgbClr val="C6007E"/>
              </a:solidFill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'Bridge(IOS)(1909)'!$B$4:$B$11</c:f>
              <c:strCache>
                <c:ptCount val="8"/>
                <c:pt idx="0">
                  <c:v>2018</c:v>
                </c:pt>
                <c:pt idx="1">
                  <c:v>ASP(전체)</c:v>
                </c:pt>
                <c:pt idx="2">
                  <c:v>유럽</c:v>
                </c:pt>
                <c:pt idx="3">
                  <c:v>북미</c:v>
                </c:pt>
                <c:pt idx="4">
                  <c:v>국내</c:v>
                </c:pt>
                <c:pt idx="5">
                  <c:v>아시아</c:v>
                </c:pt>
                <c:pt idx="6">
                  <c:v>RoW</c:v>
                </c:pt>
                <c:pt idx="7">
                  <c:v>LTM19(9)</c:v>
                </c:pt>
              </c:strCache>
            </c:strRef>
          </c:cat>
          <c:val>
            <c:numRef>
              <c:f>'Bridge(IOS)(1909)'!$J$4:$J$11</c:f>
              <c:numCache>
                <c:formatCode>General</c:formatCode>
                <c:ptCount val="8"/>
                <c:pt idx="2" formatCode="_(* #,##0,,_);_(* \(#,##0,,\);_(* \-_);@">
                  <c:v>3315364371</c:v>
                </c:pt>
                <c:pt idx="3" formatCode="_(* #,##0,,_);_(* \(#,##0,,\);_(* \-_);@">
                  <c:v>871559076</c:v>
                </c:pt>
                <c:pt idx="4" formatCode="_(* #,##0,,_);_(* \(#,##0,,\);_(* \-_);@">
                  <c:v>1177251160</c:v>
                </c:pt>
                <c:pt idx="5" formatCode="_(* #,##0,,_);_(* \(#,##0,,\);_(* \-_);@">
                  <c:v>1191462362</c:v>
                </c:pt>
                <c:pt idx="6" formatCode="_(* #,##0,,_);_(* \(#,##0,,\);_(* \-_);@">
                  <c:v>243560014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600-4A3C-A304-4A82540DA6F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40"/>
        <c:overlap val="100"/>
        <c:axId val="189476504"/>
        <c:axId val="195435648"/>
      </c:barChart>
      <c:catAx>
        <c:axId val="1894765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95435648"/>
        <c:crosses val="autoZero"/>
        <c:auto val="1"/>
        <c:lblAlgn val="ctr"/>
        <c:lblOffset val="100"/>
        <c:noMultiLvlLbl val="0"/>
      </c:catAx>
      <c:valAx>
        <c:axId val="19543564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ko-KR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백만원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5714285714285714E-2"/>
              <c:y val="0.27062562634216175"/>
            </c:manualLayout>
          </c:layout>
          <c:overlay val="0"/>
        </c:title>
        <c:numFmt formatCode="_(* #,##0,,_);_(* \(#,##0,,\);_(* \-_)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89476504"/>
        <c:crosses val="autoZero"/>
        <c:crossBetween val="between"/>
        <c:majorUnit val="15000000000"/>
      </c:valAx>
      <c:spPr>
        <a:noFill/>
        <a:ln w="25400">
          <a:noFill/>
        </a:ln>
      </c:spPr>
    </c:plotArea>
    <c:legend>
      <c:legendPos val="b"/>
      <c:legendEntry>
        <c:idx val="5"/>
        <c:delete val="1"/>
      </c:legendEntry>
      <c:layout>
        <c:manualLayout>
          <c:xMode val="edge"/>
          <c:yMode val="edge"/>
          <c:x val="0.58984444444444439"/>
          <c:y val="1.4560185185184548E-3"/>
          <c:w val="0.40989755555555557"/>
          <c:h val="8.7286574074074072E-2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>
              <a:solidFill>
                <a:srgbClr val="000000"/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altLang="ko-KR"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altLang="ko-KR" dirty="0"/>
              <a:t>3D Dental Store</a:t>
            </a:r>
            <a:r>
              <a:rPr lang="ko-KR" altLang="en-US"/>
              <a:t>향 누적 판매량</a:t>
            </a:r>
            <a:endParaRPr lang="en-US" altLang="ko-KR" dirty="0"/>
          </a:p>
        </c:rich>
      </c:tx>
      <c:layout>
        <c:manualLayout>
          <c:xMode val="edge"/>
          <c:yMode val="edge"/>
          <c:x val="1.5395052489491595E-3"/>
          <c:y val="1.5200664772184439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3065939257592801"/>
          <c:y val="0.15212491052254831"/>
          <c:w val="0.84362632170978613"/>
          <c:h val="0.728503937007873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지역구분!$B$34</c:f>
              <c:strCache>
                <c:ptCount val="1"/>
                <c:pt idx="0">
                  <c:v>3D Dental Store</c:v>
                </c:pt>
              </c:strCache>
            </c:strRef>
          </c:tx>
          <c:spPr>
            <a:solidFill>
              <a:srgbClr val="00338D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지역구분!$C$29:$H$29</c:f>
              <c:strCache>
                <c:ptCount val="6"/>
                <c:pt idx="0">
                  <c:v>182Q</c:v>
                </c:pt>
                <c:pt idx="1">
                  <c:v>183Q</c:v>
                </c:pt>
                <c:pt idx="2">
                  <c:v>184Q</c:v>
                </c:pt>
                <c:pt idx="3">
                  <c:v>191Q</c:v>
                </c:pt>
                <c:pt idx="4">
                  <c:v>192Q</c:v>
                </c:pt>
                <c:pt idx="5">
                  <c:v>193Q</c:v>
                </c:pt>
              </c:strCache>
            </c:strRef>
          </c:cat>
          <c:val>
            <c:numRef>
              <c:f>지역구분!$C$34:$H$34</c:f>
              <c:numCache>
                <c:formatCode>#,##0;\(#,##0\);\-;@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29</c:v>
                </c:pt>
                <c:pt idx="3">
                  <c:v>84</c:v>
                </c:pt>
                <c:pt idx="4">
                  <c:v>110</c:v>
                </c:pt>
                <c:pt idx="5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9B-4688-BFAA-685424C0A2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514458312"/>
        <c:axId val="514458704"/>
      </c:barChart>
      <c:catAx>
        <c:axId val="514458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4458704"/>
        <c:crosses val="autoZero"/>
        <c:auto val="1"/>
        <c:lblAlgn val="ctr"/>
        <c:lblOffset val="100"/>
        <c:noMultiLvlLbl val="0"/>
      </c:catAx>
      <c:valAx>
        <c:axId val="514458704"/>
        <c:scaling>
          <c:orientation val="minMax"/>
        </c:scaling>
        <c:delete val="0"/>
        <c:axPos val="l"/>
        <c:numFmt formatCode="#,##0;\(#,##0\);\-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445831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2540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altLang="ko-KR"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altLang="ko-KR" dirty="0"/>
              <a:t>Marathon Italia SRL</a:t>
            </a:r>
            <a:r>
              <a:rPr lang="ko-KR" altLang="en-US"/>
              <a:t>향 누적 판매량</a:t>
            </a:r>
            <a:endParaRPr lang="en-US" altLang="ko-KR" dirty="0"/>
          </a:p>
        </c:rich>
      </c:tx>
      <c:layout>
        <c:manualLayout>
          <c:xMode val="edge"/>
          <c:yMode val="edge"/>
          <c:x val="2.2857197290725148E-2"/>
          <c:y val="8.8556094279555449E-4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3065939257592801"/>
          <c:y val="0.15212491052254831"/>
          <c:w val="0.83505489313835757"/>
          <c:h val="0.751231209735146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지역구분!$B$35</c:f>
              <c:strCache>
                <c:ptCount val="1"/>
                <c:pt idx="0">
                  <c:v>Marathon Italia SRL</c:v>
                </c:pt>
              </c:strCache>
            </c:strRef>
          </c:tx>
          <c:spPr>
            <a:solidFill>
              <a:srgbClr val="00338D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지역구분!$C$29:$H$29</c:f>
              <c:strCache>
                <c:ptCount val="6"/>
                <c:pt idx="0">
                  <c:v>182Q</c:v>
                </c:pt>
                <c:pt idx="1">
                  <c:v>183Q</c:v>
                </c:pt>
                <c:pt idx="2">
                  <c:v>184Q</c:v>
                </c:pt>
                <c:pt idx="3">
                  <c:v>191Q</c:v>
                </c:pt>
                <c:pt idx="4">
                  <c:v>192Q</c:v>
                </c:pt>
                <c:pt idx="5">
                  <c:v>193Q</c:v>
                </c:pt>
              </c:strCache>
            </c:strRef>
          </c:cat>
          <c:val>
            <c:numRef>
              <c:f>지역구분!$C$35:$H$35</c:f>
              <c:numCache>
                <c:formatCode>#,##0;\(#,##0\);\-;@</c:formatCode>
                <c:ptCount val="6"/>
                <c:pt idx="0">
                  <c:v>13</c:v>
                </c:pt>
                <c:pt idx="1">
                  <c:v>13</c:v>
                </c:pt>
                <c:pt idx="2">
                  <c:v>57</c:v>
                </c:pt>
                <c:pt idx="3">
                  <c:v>79</c:v>
                </c:pt>
                <c:pt idx="4">
                  <c:v>112</c:v>
                </c:pt>
                <c:pt idx="5">
                  <c:v>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94-4AEF-93B1-790BF85575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514460664"/>
        <c:axId val="514454392"/>
      </c:barChart>
      <c:catAx>
        <c:axId val="514460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4454392"/>
        <c:crosses val="autoZero"/>
        <c:auto val="1"/>
        <c:lblAlgn val="ctr"/>
        <c:lblOffset val="100"/>
        <c:noMultiLvlLbl val="0"/>
      </c:catAx>
      <c:valAx>
        <c:axId val="514454392"/>
        <c:scaling>
          <c:orientation val="minMax"/>
        </c:scaling>
        <c:delete val="0"/>
        <c:axPos val="l"/>
        <c:numFmt formatCode="#,##0;\(#,##0\);\-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446066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2540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altLang="ko-KR"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[Cad-Ray] End-user </a:t>
            </a:r>
            <a:r>
              <a:rPr lang="ko-KR" altLang="en-US"/>
              <a:t>현황</a:t>
            </a:r>
            <a:r>
              <a:rPr lang="en-US" dirty="0"/>
              <a:t>  (2019 3Q</a:t>
            </a:r>
            <a:r>
              <a:rPr lang="en-US" baseline="0" dirty="0"/>
              <a:t> </a:t>
            </a:r>
            <a:r>
              <a:rPr lang="ko-KR" altLang="en-US" baseline="0"/>
              <a:t>누적 판매 기준</a:t>
            </a:r>
            <a:r>
              <a:rPr lang="en-US" altLang="ko-KR" baseline="0" dirty="0"/>
              <a:t>)</a:t>
            </a:r>
            <a:endParaRPr lang="en-US" dirty="0"/>
          </a:p>
        </c:rich>
      </c:tx>
      <c:layout>
        <c:manualLayout>
          <c:xMode val="edge"/>
          <c:yMode val="edge"/>
          <c:x val="0.16247239023499763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31898703485472973"/>
          <c:y val="0.200000086978115"/>
          <c:w val="0.56571428571428573"/>
          <c:h val="0.8"/>
        </c:manualLayout>
      </c:layout>
      <c:pieChart>
        <c:varyColors val="1"/>
        <c:ser>
          <c:idx val="0"/>
          <c:order val="0"/>
          <c:tx>
            <c:strRef>
              <c:f>지역구분!$L$30</c:f>
              <c:strCache>
                <c:ptCount val="1"/>
                <c:pt idx="0">
                  <c:v>Cad-Ray</c:v>
                </c:pt>
              </c:strCache>
            </c:strRef>
          </c:tx>
          <c:dPt>
            <c:idx val="0"/>
            <c:bubble3D val="0"/>
            <c:spPr>
              <a:solidFill>
                <a:srgbClr val="00338D"/>
              </a:solidFill>
              <a:ln w="3175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F27D-4C96-AE17-C14C17E471B5}"/>
              </c:ext>
            </c:extLst>
          </c:dPt>
          <c:dPt>
            <c:idx val="1"/>
            <c:bubble3D val="0"/>
            <c:spPr>
              <a:solidFill>
                <a:srgbClr val="0091DA"/>
              </a:solidFill>
              <a:ln w="3175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F27D-4C96-AE17-C14C17E471B5}"/>
              </c:ext>
            </c:extLst>
          </c:dPt>
          <c:dPt>
            <c:idx val="2"/>
            <c:bubble3D val="0"/>
            <c:spPr>
              <a:solidFill>
                <a:srgbClr val="6D2077"/>
              </a:solidFill>
              <a:ln w="3175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5-F27D-4C96-AE17-C14C17E471B5}"/>
              </c:ext>
            </c:extLst>
          </c:dPt>
          <c:dPt>
            <c:idx val="3"/>
            <c:bubble3D val="0"/>
            <c:spPr>
              <a:solidFill>
                <a:srgbClr val="005EB8"/>
              </a:solidFill>
              <a:ln w="3175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7-F27D-4C96-AE17-C14C17E471B5}"/>
              </c:ext>
            </c:extLst>
          </c:dPt>
          <c:dPt>
            <c:idx val="4"/>
            <c:bubble3D val="0"/>
            <c:spPr>
              <a:solidFill>
                <a:srgbClr val="00A3A1"/>
              </a:solidFill>
              <a:ln w="3175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9-F27D-4C96-AE17-C14C17E471B5}"/>
              </c:ext>
            </c:extLst>
          </c:dPt>
          <c:dPt>
            <c:idx val="5"/>
            <c:bubble3D val="0"/>
            <c:spPr>
              <a:solidFill>
                <a:srgbClr val="EAAA00"/>
              </a:solidFill>
              <a:ln w="3175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B-F27D-4C96-AE17-C14C17E471B5}"/>
              </c:ext>
            </c:extLst>
          </c:dPt>
          <c:dLbls>
            <c:dLbl>
              <c:idx val="0"/>
              <c:layout>
                <c:manualLayout>
                  <c:x val="4.0434420697412821E-2"/>
                  <c:y val="9.5665712240515389E-3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700"/>
                    </a:pPr>
                    <a:fld id="{FE9E73F8-A78F-44CA-87BE-20AB31C1B54A}" type="CATEGORYNAME">
                      <a:rPr lang="ko-KR" altLang="en-US"/>
                      <a:pPr>
                        <a:defRPr sz="700"/>
                      </a:pPr>
                      <a:t>[범주 이름]</a:t>
                    </a:fld>
                    <a:r>
                      <a:rPr lang="ko-KR" altLang="en-US" baseline="0" dirty="0"/>
                      <a:t> </a:t>
                    </a:r>
                    <a:fld id="{C12AA3A2-0E89-4DB8-9A70-E0CF201C1329}" type="VALUE">
                      <a:rPr lang="en-US" altLang="ko-KR" baseline="0"/>
                      <a:pPr>
                        <a:defRPr sz="700"/>
                      </a:pPr>
                      <a:t>[값]</a:t>
                    </a:fld>
                    <a:endParaRPr lang="ko-KR" alt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27D-4C96-AE17-C14C17E471B5}"/>
                </c:ext>
              </c:extLst>
            </c:dLbl>
            <c:dLbl>
              <c:idx val="1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700">
                        <a:solidFill>
                          <a:schemeClr val="bg1"/>
                        </a:solidFill>
                      </a:defRPr>
                    </a:pPr>
                    <a:fld id="{24ABC581-2A82-4A5A-A625-53FF1174D8C2}" type="CATEGORYNAME">
                      <a:rPr lang="ko-KR" altLang="en-US"/>
                      <a:pPr>
                        <a:defRPr sz="700">
                          <a:solidFill>
                            <a:schemeClr val="bg1"/>
                          </a:solidFill>
                        </a:defRPr>
                      </a:pPr>
                      <a:t>[범주 이름]</a:t>
                    </a:fld>
                    <a:r>
                      <a:rPr lang="ko-KR" altLang="en-US" baseline="0" dirty="0"/>
                      <a:t> </a:t>
                    </a:r>
                    <a:fld id="{A3287B62-9E1F-434D-BB62-2F8EC71C1EC4}" type="VALUE">
                      <a:rPr lang="en-US" altLang="ko-KR" baseline="0"/>
                      <a:pPr>
                        <a:defRPr sz="700">
                          <a:solidFill>
                            <a:schemeClr val="bg1"/>
                          </a:solidFill>
                        </a:defRPr>
                      </a:pPr>
                      <a:t>[값]</a:t>
                    </a:fld>
                    <a:endParaRPr lang="ko-KR" alt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27D-4C96-AE17-C14C17E471B5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700"/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F27D-4C96-AE17-C14C17E471B5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700"/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F27D-4C96-AE17-C14C17E471B5}"/>
                </c:ext>
              </c:extLst>
            </c:dLbl>
            <c:dLbl>
              <c:idx val="4"/>
              <c:layout>
                <c:manualLayout>
                  <c:x val="1.0875365579302586E-2"/>
                  <c:y val="3.7757337151037941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700"/>
                    </a:pPr>
                    <a:fld id="{B69C6B2C-2DC7-44AA-A130-E261AEBEFC48}" type="CATEGORYNAME">
                      <a:rPr lang="ko-KR" altLang="en-US"/>
                      <a:pPr>
                        <a:defRPr sz="700"/>
                      </a:pPr>
                      <a:t>[범주 이름]</a:t>
                    </a:fld>
                    <a:r>
                      <a:rPr lang="ko-KR" altLang="en-US" baseline="0" dirty="0"/>
                      <a:t> </a:t>
                    </a:r>
                    <a:fld id="{802C3C4E-4C8E-4164-8F7E-7028BA9F1A0D}" type="VALUE">
                      <a:rPr lang="en-US" altLang="ko-KR" baseline="0"/>
                      <a:pPr>
                        <a:defRPr sz="700"/>
                      </a:pPr>
                      <a:t>[값]</a:t>
                    </a:fld>
                    <a:endParaRPr lang="ko-KR" alt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F27D-4C96-AE17-C14C17E471B5}"/>
                </c:ext>
              </c:extLst>
            </c:dLbl>
            <c:dLbl>
              <c:idx val="5"/>
              <c:layout>
                <c:manualLayout>
                  <c:x val="6.9172757573937163E-2"/>
                  <c:y val="0.15839445875722394"/>
                </c:manualLayout>
              </c:layout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 sz="700">
                        <a:solidFill>
                          <a:schemeClr val="bg1"/>
                        </a:solidFill>
                      </a:defRPr>
                    </a:pPr>
                    <a:fld id="{F9EE0E86-464B-49B7-AC5C-E09DB1550615}" type="CATEGORYNAME">
                      <a:rPr lang="ko-KR" altLang="en-US">
                        <a:solidFill>
                          <a:schemeClr val="bg1"/>
                        </a:solidFill>
                      </a:rPr>
                      <a:pPr>
                        <a:defRPr sz="700">
                          <a:solidFill>
                            <a:schemeClr val="bg1"/>
                          </a:solidFill>
                        </a:defRPr>
                      </a:pPr>
                      <a:t>[범주 이름]</a:t>
                    </a:fld>
                    <a:r>
                      <a:rPr lang="ko-KR" altLang="en-US" baseline="0" dirty="0">
                        <a:solidFill>
                          <a:schemeClr val="bg1"/>
                        </a:solidFill>
                      </a:rPr>
                      <a:t> </a:t>
                    </a:r>
                    <a:fld id="{54039FEF-277B-4949-9840-E1D701138EB5}" type="VALUE">
                      <a:rPr lang="en-US" altLang="ko-KR" baseline="0">
                        <a:solidFill>
                          <a:schemeClr val="bg1"/>
                        </a:solidFill>
                      </a:rPr>
                      <a:pPr>
                        <a:defRPr sz="700">
                          <a:solidFill>
                            <a:schemeClr val="bg1"/>
                          </a:solidFill>
                        </a:defRPr>
                      </a:pPr>
                      <a:t>[값]</a:t>
                    </a:fld>
                    <a:endParaRPr lang="ko-KR" altLang="en-US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704218543942395"/>
                      <c:h val="0.168636188312417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F27D-4C96-AE17-C14C17E471B5}"/>
                </c:ext>
              </c:extLst>
            </c:dLbl>
            <c:spPr>
              <a:noFill/>
              <a:ln>
                <a:noFill/>
              </a:ln>
              <a:effectLst/>
            </c:sp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>
                  <a:solidFill>
                    <a:srgbClr val="000000"/>
                  </a:solidFill>
                  <a:prstDash val="solid"/>
                </a:ln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지역구분!$M$28:$R$28</c:f>
              <c:strCache>
                <c:ptCount val="6"/>
                <c:pt idx="0">
                  <c:v>국내</c:v>
                </c:pt>
                <c:pt idx="1">
                  <c:v>북미</c:v>
                </c:pt>
                <c:pt idx="2">
                  <c:v>유럽</c:v>
                </c:pt>
                <c:pt idx="3">
                  <c:v>아시아</c:v>
                </c:pt>
                <c:pt idx="4">
                  <c:v>기타지역</c:v>
                </c:pt>
                <c:pt idx="5">
                  <c:v>딜러재고</c:v>
                </c:pt>
              </c:strCache>
            </c:strRef>
          </c:cat>
          <c:val>
            <c:numRef>
              <c:f>지역구분!$M$30:$R$30</c:f>
              <c:numCache>
                <c:formatCode>#,##0;\(#,##0\);\-;@</c:formatCode>
                <c:ptCount val="6"/>
                <c:pt idx="0">
                  <c:v>2</c:v>
                </c:pt>
                <c:pt idx="1">
                  <c:v>315</c:v>
                </c:pt>
                <c:pt idx="4">
                  <c:v>3</c:v>
                </c:pt>
                <c:pt idx="5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27D-4C96-AE17-C14C17E471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2540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altLang="ko-KR"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[3DS] End-user</a:t>
            </a:r>
            <a:r>
              <a:rPr lang="en-US" baseline="0" dirty="0"/>
              <a:t> </a:t>
            </a:r>
            <a:r>
              <a:rPr lang="ko-KR" altLang="en-US" baseline="0"/>
              <a:t>현황 </a:t>
            </a:r>
            <a:r>
              <a:rPr lang="en-US" altLang="ko-KR" baseline="0" dirty="0"/>
              <a:t>(2019 3Q </a:t>
            </a:r>
            <a:r>
              <a:rPr lang="ko-KR" altLang="en-US" baseline="0"/>
              <a:t>누적 판매 기준</a:t>
            </a:r>
            <a:r>
              <a:rPr lang="en-US" altLang="ko-KR" baseline="0" dirty="0"/>
              <a:t>)</a:t>
            </a:r>
            <a:endParaRPr lang="en-US" dirty="0"/>
          </a:p>
        </c:rich>
      </c:tx>
      <c:layout>
        <c:manualLayout>
          <c:xMode val="edge"/>
          <c:yMode val="edge"/>
          <c:x val="0.16926612123127743"/>
          <c:y val="7.046884638063371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30285714285714288"/>
          <c:y val="0.12727272727272726"/>
          <c:w val="0.52285714285714291"/>
          <c:h val="0.83181818181818179"/>
        </c:manualLayout>
      </c:layout>
      <c:pieChart>
        <c:varyColors val="1"/>
        <c:ser>
          <c:idx val="0"/>
          <c:order val="0"/>
          <c:tx>
            <c:strRef>
              <c:f>지역구분!$L$33</c:f>
              <c:strCache>
                <c:ptCount val="1"/>
                <c:pt idx="0">
                  <c:v>3D Dental Store</c:v>
                </c:pt>
              </c:strCache>
            </c:strRef>
          </c:tx>
          <c:dPt>
            <c:idx val="0"/>
            <c:bubble3D val="0"/>
            <c:spPr>
              <a:solidFill>
                <a:srgbClr val="00338D"/>
              </a:solidFill>
              <a:ln w="3175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95FD-48BF-A1AC-12676BAE296F}"/>
              </c:ext>
            </c:extLst>
          </c:dPt>
          <c:dPt>
            <c:idx val="1"/>
            <c:bubble3D val="0"/>
            <c:spPr>
              <a:solidFill>
                <a:srgbClr val="0091DA"/>
              </a:solidFill>
              <a:ln w="3175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95FD-48BF-A1AC-12676BAE296F}"/>
              </c:ext>
            </c:extLst>
          </c:dPt>
          <c:dPt>
            <c:idx val="2"/>
            <c:bubble3D val="0"/>
            <c:spPr>
              <a:solidFill>
                <a:srgbClr val="6D2077"/>
              </a:solidFill>
              <a:ln w="3175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5-95FD-48BF-A1AC-12676BAE296F}"/>
              </c:ext>
            </c:extLst>
          </c:dPt>
          <c:dPt>
            <c:idx val="3"/>
            <c:bubble3D val="0"/>
            <c:spPr>
              <a:solidFill>
                <a:srgbClr val="005EB8"/>
              </a:solidFill>
              <a:ln w="3175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7-95FD-48BF-A1AC-12676BAE296F}"/>
              </c:ext>
            </c:extLst>
          </c:dPt>
          <c:dPt>
            <c:idx val="4"/>
            <c:bubble3D val="0"/>
            <c:spPr>
              <a:solidFill>
                <a:srgbClr val="00A3A1"/>
              </a:solidFill>
              <a:ln w="3175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9-95FD-48BF-A1AC-12676BAE296F}"/>
              </c:ext>
            </c:extLst>
          </c:dPt>
          <c:dPt>
            <c:idx val="5"/>
            <c:bubble3D val="0"/>
            <c:spPr>
              <a:solidFill>
                <a:srgbClr val="EAAA00"/>
              </a:solidFill>
              <a:ln w="3175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B-95FD-48BF-A1AC-12676BAE296F}"/>
              </c:ext>
            </c:extLst>
          </c:dPt>
          <c:dLbls>
            <c:dLbl>
              <c:idx val="0"/>
              <c:layout>
                <c:manualLayout>
                  <c:x val="9.6537909406374439E-2"/>
                  <c:y val="1.1141725811990294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700"/>
                    </a:pPr>
                    <a:fld id="{9C588677-C1E8-4ED5-A49A-896468CB8178}" type="CATEGORYNAME">
                      <a:rPr lang="ko-KR" altLang="en-US"/>
                      <a:pPr>
                        <a:defRPr sz="700"/>
                      </a:pPr>
                      <a:t>[범주 이름]</a:t>
                    </a:fld>
                    <a:r>
                      <a:rPr lang="ko-KR" altLang="en-US" baseline="0" dirty="0"/>
                      <a:t> </a:t>
                    </a:r>
                    <a:fld id="{C531774E-D751-4DF8-BAA5-B71C97CC075B}" type="VALUE">
                      <a:rPr lang="en-US" altLang="ko-KR" baseline="0"/>
                      <a:pPr>
                        <a:defRPr sz="700"/>
                      </a:pPr>
                      <a:t>[값]</a:t>
                    </a:fld>
                    <a:endParaRPr lang="ko-KR" alt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5FD-48BF-A1AC-12676BAE296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700"/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5FD-48BF-A1AC-12676BAE296F}"/>
                </c:ext>
              </c:extLst>
            </c:dLbl>
            <c:dLbl>
              <c:idx val="2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700">
                        <a:solidFill>
                          <a:schemeClr val="bg1"/>
                        </a:solidFill>
                      </a:defRPr>
                    </a:pPr>
                    <a:fld id="{602FA907-E254-4260-A775-3FCF33A14492}" type="CATEGORYNAME">
                      <a:rPr lang="ko-KR" altLang="en-US"/>
                      <a:pPr>
                        <a:defRPr sz="700">
                          <a:solidFill>
                            <a:schemeClr val="bg1"/>
                          </a:solidFill>
                        </a:defRPr>
                      </a:pPr>
                      <a:t>[범주 이름]</a:t>
                    </a:fld>
                    <a:r>
                      <a:rPr lang="ko-KR" altLang="en-US" baseline="0" dirty="0"/>
                      <a:t> </a:t>
                    </a:r>
                    <a:fld id="{2EEDB3FC-182D-45CE-B81E-3F99F120AE7D}" type="VALUE">
                      <a:rPr lang="en-US" altLang="ko-KR" baseline="0"/>
                      <a:pPr>
                        <a:defRPr sz="700">
                          <a:solidFill>
                            <a:schemeClr val="bg1"/>
                          </a:solidFill>
                        </a:defRPr>
                      </a:pPr>
                      <a:t>[값]</a:t>
                    </a:fld>
                    <a:endParaRPr lang="ko-KR" alt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95FD-48BF-A1AC-12676BAE296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700"/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95FD-48BF-A1AC-12676BAE296F}"/>
                </c:ext>
              </c:extLst>
            </c:dLbl>
            <c:dLbl>
              <c:idx val="4"/>
              <c:layout>
                <c:manualLayout>
                  <c:x val="1.2492013498312658E-2"/>
                  <c:y val="1.8759126700071582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700"/>
                    </a:pPr>
                    <a:fld id="{B3D57875-AEB1-4380-B564-BF3A64865E6A}" type="CATEGORYNAME">
                      <a:rPr lang="ko-KR" altLang="en-US"/>
                      <a:pPr>
                        <a:defRPr sz="700"/>
                      </a:pPr>
                      <a:t>[범주 이름]</a:t>
                    </a:fld>
                    <a:r>
                      <a:rPr lang="ko-KR" altLang="en-US" baseline="0" dirty="0"/>
                      <a:t> </a:t>
                    </a:r>
                    <a:fld id="{3D641364-FDF3-47DE-9C27-50E5CF982CFD}" type="VALUE">
                      <a:rPr lang="en-US" altLang="ko-KR" baseline="0"/>
                      <a:pPr>
                        <a:defRPr sz="700"/>
                      </a:pPr>
                      <a:t>[값]</a:t>
                    </a:fld>
                    <a:endParaRPr lang="ko-KR" alt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95FD-48BF-A1AC-12676BAE296F}"/>
                </c:ext>
              </c:extLst>
            </c:dLbl>
            <c:dLbl>
              <c:idx val="5"/>
              <c:layout>
                <c:manualLayout>
                  <c:x val="5.6677859451484312E-2"/>
                  <c:y val="0.18100422005478095"/>
                </c:manualLayout>
              </c:layout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 sz="700">
                        <a:solidFill>
                          <a:schemeClr val="bg1"/>
                        </a:solidFill>
                      </a:defRPr>
                    </a:pPr>
                    <a:fld id="{794E4188-623B-4E49-A3DE-38FD0C0BEA10}" type="CATEGORYNAME">
                      <a:rPr lang="ko-KR" altLang="en-US"/>
                      <a:pPr>
                        <a:defRPr sz="700">
                          <a:solidFill>
                            <a:schemeClr val="bg1"/>
                          </a:solidFill>
                        </a:defRPr>
                      </a:pPr>
                      <a:t>[범주 이름]</a:t>
                    </a:fld>
                    <a:r>
                      <a:rPr lang="ko-KR" altLang="en-US" baseline="0" dirty="0"/>
                      <a:t> </a:t>
                    </a:r>
                    <a:fld id="{2B7EE5C3-0A37-4B44-867A-FD29A44CCEB6}" type="VALUE">
                      <a:rPr lang="en-US" altLang="ko-KR" baseline="0"/>
                      <a:pPr>
                        <a:defRPr sz="700">
                          <a:solidFill>
                            <a:schemeClr val="bg1"/>
                          </a:solidFill>
                        </a:defRPr>
                      </a:pPr>
                      <a:t>[값]</a:t>
                    </a:fld>
                    <a:endParaRPr lang="ko-KR" alt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383035772933747"/>
                      <c:h val="0.145199667343155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95FD-48BF-A1AC-12676BAE296F}"/>
                </c:ext>
              </c:extLst>
            </c:dLbl>
            <c:spPr>
              <a:noFill/>
              <a:ln>
                <a:noFill/>
              </a:ln>
              <a:effectLst/>
            </c:sp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>
                  <a:solidFill>
                    <a:srgbClr val="000000"/>
                  </a:solidFill>
                  <a:prstDash val="solid"/>
                </a:ln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지역구분!$M$28:$R$28</c:f>
              <c:strCache>
                <c:ptCount val="6"/>
                <c:pt idx="0">
                  <c:v>국내</c:v>
                </c:pt>
                <c:pt idx="1">
                  <c:v>북미</c:v>
                </c:pt>
                <c:pt idx="2">
                  <c:v>유럽</c:v>
                </c:pt>
                <c:pt idx="3">
                  <c:v>아시아</c:v>
                </c:pt>
                <c:pt idx="4">
                  <c:v>기타지역</c:v>
                </c:pt>
                <c:pt idx="5">
                  <c:v>딜러재고</c:v>
                </c:pt>
              </c:strCache>
            </c:strRef>
          </c:cat>
          <c:val>
            <c:numRef>
              <c:f>지역구분!$M$33:$R$33</c:f>
              <c:numCache>
                <c:formatCode>General</c:formatCode>
                <c:ptCount val="6"/>
                <c:pt idx="0" formatCode="#,##0;\(#,##0\);\-;@">
                  <c:v>2</c:v>
                </c:pt>
                <c:pt idx="2" formatCode="#,##0;\(#,##0\);\-;@">
                  <c:v>113</c:v>
                </c:pt>
                <c:pt idx="4" formatCode="#,##0;\(#,##0\);\-;@">
                  <c:v>5</c:v>
                </c:pt>
                <c:pt idx="5" formatCode="#,##0;\(#,##0\);\-;@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5FD-48BF-A1AC-12676BAE29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2540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altLang="ko-KR"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[MI</a:t>
            </a:r>
            <a:r>
              <a:rPr lang="en-US" baseline="0" dirty="0"/>
              <a:t> SRL</a:t>
            </a:r>
            <a:r>
              <a:rPr lang="en-US" dirty="0"/>
              <a:t>] End-user</a:t>
            </a:r>
            <a:r>
              <a:rPr lang="en-US" baseline="0" dirty="0"/>
              <a:t> </a:t>
            </a:r>
            <a:r>
              <a:rPr lang="ko-KR" altLang="en-US" baseline="0"/>
              <a:t>현황 </a:t>
            </a:r>
            <a:r>
              <a:rPr lang="en-US" altLang="ko-KR" baseline="0" dirty="0"/>
              <a:t>(2019 3Q </a:t>
            </a:r>
            <a:r>
              <a:rPr lang="ko-KR" altLang="en-US" baseline="0"/>
              <a:t>누적 판매 기준</a:t>
            </a:r>
            <a:r>
              <a:rPr lang="en-US" altLang="ko-KR" baseline="0" dirty="0"/>
              <a:t>)</a:t>
            </a:r>
            <a:endParaRPr lang="en-US" dirty="0"/>
          </a:p>
        </c:rich>
      </c:tx>
      <c:layout>
        <c:manualLayout>
          <c:xMode val="edge"/>
          <c:yMode val="edge"/>
          <c:x val="0.15919658502352854"/>
          <c:y val="0.11631230874483578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30285714285714288"/>
          <c:y val="0.2"/>
          <c:w val="0.50285714285714289"/>
          <c:h val="0.8"/>
        </c:manualLayout>
      </c:layout>
      <c:pieChart>
        <c:varyColors val="1"/>
        <c:ser>
          <c:idx val="0"/>
          <c:order val="0"/>
          <c:tx>
            <c:strRef>
              <c:f>지역구분!$L$34</c:f>
              <c:strCache>
                <c:ptCount val="1"/>
                <c:pt idx="0">
                  <c:v>Marathon Italia SRL</c:v>
                </c:pt>
              </c:strCache>
            </c:strRef>
          </c:tx>
          <c:dPt>
            <c:idx val="0"/>
            <c:bubble3D val="0"/>
            <c:spPr>
              <a:solidFill>
                <a:srgbClr val="00338D"/>
              </a:solidFill>
              <a:ln w="3175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F159-4AC6-9003-A433A93E0596}"/>
              </c:ext>
            </c:extLst>
          </c:dPt>
          <c:dPt>
            <c:idx val="1"/>
            <c:bubble3D val="0"/>
            <c:spPr>
              <a:solidFill>
                <a:srgbClr val="0091DA"/>
              </a:solidFill>
              <a:ln w="3175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F159-4AC6-9003-A433A93E0596}"/>
              </c:ext>
            </c:extLst>
          </c:dPt>
          <c:dPt>
            <c:idx val="2"/>
            <c:bubble3D val="0"/>
            <c:spPr>
              <a:solidFill>
                <a:srgbClr val="6D2077"/>
              </a:solidFill>
              <a:ln w="3175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5-F159-4AC6-9003-A433A93E0596}"/>
              </c:ext>
            </c:extLst>
          </c:dPt>
          <c:dPt>
            <c:idx val="3"/>
            <c:bubble3D val="0"/>
            <c:spPr>
              <a:solidFill>
                <a:srgbClr val="005EB8"/>
              </a:solidFill>
              <a:ln w="3175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7-F159-4AC6-9003-A433A93E0596}"/>
              </c:ext>
            </c:extLst>
          </c:dPt>
          <c:dPt>
            <c:idx val="4"/>
            <c:bubble3D val="0"/>
            <c:spPr>
              <a:solidFill>
                <a:srgbClr val="00A3A1"/>
              </a:solidFill>
              <a:ln w="3175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9-F159-4AC6-9003-A433A93E0596}"/>
              </c:ext>
            </c:extLst>
          </c:dPt>
          <c:dPt>
            <c:idx val="5"/>
            <c:bubble3D val="0"/>
            <c:spPr>
              <a:solidFill>
                <a:srgbClr val="EAAA00"/>
              </a:solidFill>
              <a:ln w="3175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B-F159-4AC6-9003-A433A93E059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700">
                      <a:solidFill>
                        <a:schemeClr val="bg1"/>
                      </a:solidFill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F159-4AC6-9003-A433A93E059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700">
                      <a:solidFill>
                        <a:schemeClr val="bg1"/>
                      </a:solidFill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F159-4AC6-9003-A433A93E0596}"/>
                </c:ext>
              </c:extLst>
            </c:dLbl>
            <c:dLbl>
              <c:idx val="2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700">
                        <a:solidFill>
                          <a:schemeClr val="bg1"/>
                        </a:solidFill>
                      </a:defRPr>
                    </a:pPr>
                    <a:fld id="{3FFBB884-DFA7-40F7-BE30-923B5FF9537A}" type="CATEGORYNAME">
                      <a:rPr lang="ko-KR" altLang="en-US"/>
                      <a:pPr>
                        <a:defRPr sz="700">
                          <a:solidFill>
                            <a:schemeClr val="bg1"/>
                          </a:solidFill>
                        </a:defRPr>
                      </a:pPr>
                      <a:t>[범주 이름]</a:t>
                    </a:fld>
                    <a:r>
                      <a:rPr lang="ko-KR" altLang="en-US" baseline="0" dirty="0"/>
                      <a:t> </a:t>
                    </a:r>
                    <a:fld id="{45EBB153-219B-4B34-9A5A-74613B8BF181}" type="VALUE">
                      <a:rPr lang="en-US" altLang="ko-KR" baseline="0"/>
                      <a:pPr>
                        <a:defRPr sz="700">
                          <a:solidFill>
                            <a:schemeClr val="bg1"/>
                          </a:solidFill>
                        </a:defRPr>
                      </a:pPr>
                      <a:t>[값]</a:t>
                    </a:fld>
                    <a:endParaRPr lang="ko-KR" alt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F159-4AC6-9003-A433A93E0596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700">
                      <a:solidFill>
                        <a:schemeClr val="bg1"/>
                      </a:solidFill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F159-4AC6-9003-A433A93E0596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700">
                      <a:solidFill>
                        <a:schemeClr val="bg1"/>
                      </a:solidFill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F159-4AC6-9003-A433A93E0596}"/>
                </c:ext>
              </c:extLst>
            </c:dLbl>
            <c:dLbl>
              <c:idx val="5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700">
                        <a:solidFill>
                          <a:schemeClr val="bg1"/>
                        </a:solidFill>
                      </a:defRPr>
                    </a:pPr>
                    <a:fld id="{DBB8EDB2-9CF4-4D14-B460-AFD4A9CDAE47}" type="CATEGORYNAME">
                      <a:rPr lang="ko-KR" altLang="en-US"/>
                      <a:pPr>
                        <a:defRPr sz="700">
                          <a:solidFill>
                            <a:schemeClr val="bg1"/>
                          </a:solidFill>
                        </a:defRPr>
                      </a:pPr>
                      <a:t>[범주 이름]</a:t>
                    </a:fld>
                    <a:r>
                      <a:rPr lang="ko-KR" altLang="en-US" dirty="0"/>
                      <a:t> </a:t>
                    </a:r>
                    <a:fld id="{3CD042EC-4E57-430B-B098-B2050AD5C966}" type="VALUE">
                      <a:rPr lang="en-US" altLang="ko-KR" baseline="0"/>
                      <a:pPr>
                        <a:defRPr sz="700">
                          <a:solidFill>
                            <a:schemeClr val="bg1"/>
                          </a:solidFill>
                        </a:defRPr>
                      </a:pPr>
                      <a:t>[값]</a:t>
                    </a:fld>
                    <a:endParaRPr lang="ko-KR" alt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F159-4AC6-9003-A433A93E059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>
                  <a:solidFill>
                    <a:srgbClr val="000000"/>
                  </a:solidFill>
                  <a:prstDash val="solid"/>
                </a:ln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지역구분!$M$28:$R$28</c:f>
              <c:strCache>
                <c:ptCount val="6"/>
                <c:pt idx="0">
                  <c:v>국내</c:v>
                </c:pt>
                <c:pt idx="1">
                  <c:v>북미</c:v>
                </c:pt>
                <c:pt idx="2">
                  <c:v>유럽</c:v>
                </c:pt>
                <c:pt idx="3">
                  <c:v>아시아</c:v>
                </c:pt>
                <c:pt idx="4">
                  <c:v>기타지역</c:v>
                </c:pt>
                <c:pt idx="5">
                  <c:v>딜러재고</c:v>
                </c:pt>
              </c:strCache>
            </c:strRef>
          </c:cat>
          <c:val>
            <c:numRef>
              <c:f>지역구분!$M$34:$R$34</c:f>
              <c:numCache>
                <c:formatCode>General</c:formatCode>
                <c:ptCount val="6"/>
                <c:pt idx="2" formatCode="#,##0;\(#,##0\);\-;@">
                  <c:v>108</c:v>
                </c:pt>
                <c:pt idx="5" formatCode="#,##0;\(#,##0\);\-;@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159-4AC6-9003-A433A93E05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2540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[i500] </a:t>
            </a:r>
            <a:r>
              <a:rPr lang="ko-KR" altLang="en-US"/>
              <a:t>카메라</a:t>
            </a:r>
            <a:r>
              <a:rPr lang="en-US" altLang="ko-KR" dirty="0"/>
              <a:t>(</a:t>
            </a:r>
            <a:r>
              <a:rPr lang="ko-KR" altLang="en-US"/>
              <a:t>센서</a:t>
            </a:r>
            <a:r>
              <a:rPr lang="en-US" altLang="ko-KR" dirty="0"/>
              <a:t>) </a:t>
            </a:r>
            <a:r>
              <a:rPr lang="ko-KR" altLang="en-US"/>
              <a:t>매입단가</a:t>
            </a:r>
            <a:endParaRPr lang="en-US" dirty="0"/>
          </a:p>
        </c:rich>
      </c:tx>
      <c:layout>
        <c:manualLayout>
          <c:xMode val="edge"/>
          <c:yMode val="edge"/>
          <c:x val="1.6905555555555558E-3"/>
          <c:y val="1.0856481481481477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8447972222222223"/>
          <c:y val="0.15808518518518519"/>
          <c:w val="0.6737711111111111"/>
          <c:h val="0.623375308641975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Main!$L$67</c:f>
              <c:strCache>
                <c:ptCount val="1"/>
                <c:pt idx="0">
                  <c:v>매입수량</c:v>
                </c:pt>
              </c:strCache>
            </c:strRef>
          </c:tx>
          <c:spPr>
            <a:solidFill>
              <a:srgbClr val="00338D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cat>
            <c:strRef>
              <c:f>Main!$M$66:$AB$66</c:f>
              <c:strCache>
                <c:ptCount val="16"/>
                <c:pt idx="0">
                  <c:v>'18.3</c:v>
                </c:pt>
                <c:pt idx="1">
                  <c:v>'18.4</c:v>
                </c:pt>
                <c:pt idx="2">
                  <c:v>'18.5</c:v>
                </c:pt>
                <c:pt idx="3">
                  <c:v>'18.6</c:v>
                </c:pt>
                <c:pt idx="4">
                  <c:v>'18.7</c:v>
                </c:pt>
                <c:pt idx="5">
                  <c:v>'18.8</c:v>
                </c:pt>
                <c:pt idx="6">
                  <c:v>'18.9</c:v>
                </c:pt>
                <c:pt idx="7">
                  <c:v>'18.10</c:v>
                </c:pt>
                <c:pt idx="8">
                  <c:v>'18.11</c:v>
                </c:pt>
                <c:pt idx="9">
                  <c:v>'18.12</c:v>
                </c:pt>
                <c:pt idx="10">
                  <c:v>'19.1</c:v>
                </c:pt>
                <c:pt idx="11">
                  <c:v>'19.2</c:v>
                </c:pt>
                <c:pt idx="12">
                  <c:v>'19.3</c:v>
                </c:pt>
                <c:pt idx="13">
                  <c:v>'19.4</c:v>
                </c:pt>
                <c:pt idx="14">
                  <c:v>'19.5</c:v>
                </c:pt>
                <c:pt idx="15">
                  <c:v>'19.6</c:v>
                </c:pt>
              </c:strCache>
            </c:strRef>
          </c:cat>
          <c:val>
            <c:numRef>
              <c:f>Main!$M$67:$AB$67</c:f>
              <c:numCache>
                <c:formatCode>_(* #,##0_);_(* \(#,##0\);_(* \-_);@</c:formatCode>
                <c:ptCount val="16"/>
                <c:pt idx="0">
                  <c:v>200</c:v>
                </c:pt>
                <c:pt idx="1">
                  <c:v>200</c:v>
                </c:pt>
                <c:pt idx="2">
                  <c:v>400</c:v>
                </c:pt>
                <c:pt idx="3">
                  <c:v>260</c:v>
                </c:pt>
                <c:pt idx="4">
                  <c:v>0</c:v>
                </c:pt>
                <c:pt idx="5">
                  <c:v>400</c:v>
                </c:pt>
                <c:pt idx="6">
                  <c:v>500</c:v>
                </c:pt>
                <c:pt idx="7">
                  <c:v>600</c:v>
                </c:pt>
                <c:pt idx="8">
                  <c:v>1300</c:v>
                </c:pt>
                <c:pt idx="9">
                  <c:v>400</c:v>
                </c:pt>
                <c:pt idx="10">
                  <c:v>800</c:v>
                </c:pt>
                <c:pt idx="11">
                  <c:v>940</c:v>
                </c:pt>
                <c:pt idx="12">
                  <c:v>1000</c:v>
                </c:pt>
                <c:pt idx="13">
                  <c:v>2000</c:v>
                </c:pt>
                <c:pt idx="14">
                  <c:v>800</c:v>
                </c:pt>
                <c:pt idx="15">
                  <c:v>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5E-4E69-B83B-D06942E7BE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514455960"/>
        <c:axId val="514456352"/>
      </c:barChart>
      <c:lineChart>
        <c:grouping val="standard"/>
        <c:varyColors val="0"/>
        <c:ser>
          <c:idx val="1"/>
          <c:order val="1"/>
          <c:tx>
            <c:strRef>
              <c:f>Main!$L$68</c:f>
              <c:strCache>
                <c:ptCount val="1"/>
                <c:pt idx="0">
                  <c:v>매입단가</c:v>
                </c:pt>
              </c:strCache>
            </c:strRef>
          </c:tx>
          <c:spPr>
            <a:ln w="12700">
              <a:solidFill>
                <a:srgbClr val="00338D"/>
              </a:solidFill>
              <a:prstDash val="solid"/>
            </a:ln>
          </c:spPr>
          <c:marker>
            <c:symbol val="square"/>
            <c:size val="3"/>
            <c:spPr>
              <a:solidFill>
                <a:srgbClr val="00338D"/>
              </a:solidFill>
              <a:ln>
                <a:solidFill>
                  <a:srgbClr val="00338D"/>
                </a:solidFill>
                <a:prstDash val="solid"/>
              </a:ln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A5E-4E69-B83B-D06942E7BECD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A5E-4E69-B83B-D06942E7BECD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A5E-4E69-B83B-D06942E7BECD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A5E-4E69-B83B-D06942E7BECD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A5E-4E69-B83B-D06942E7BECD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A5E-4E69-B83B-D06942E7BECD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A5E-4E69-B83B-D06942E7BECD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A5E-4E69-B83B-D06942E7BECD}"/>
                </c:ext>
              </c:extLst>
            </c:dLbl>
            <c:spPr>
              <a:noFill/>
              <a:ln>
                <a:noFill/>
              </a:ln>
              <a:effectLst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Main!$M$66:$AB$66</c:f>
              <c:strCache>
                <c:ptCount val="16"/>
                <c:pt idx="0">
                  <c:v>'18.3</c:v>
                </c:pt>
                <c:pt idx="1">
                  <c:v>'18.4</c:v>
                </c:pt>
                <c:pt idx="2">
                  <c:v>'18.5</c:v>
                </c:pt>
                <c:pt idx="3">
                  <c:v>'18.6</c:v>
                </c:pt>
                <c:pt idx="4">
                  <c:v>'18.7</c:v>
                </c:pt>
                <c:pt idx="5">
                  <c:v>'18.8</c:v>
                </c:pt>
                <c:pt idx="6">
                  <c:v>'18.9</c:v>
                </c:pt>
                <c:pt idx="7">
                  <c:v>'18.10</c:v>
                </c:pt>
                <c:pt idx="8">
                  <c:v>'18.11</c:v>
                </c:pt>
                <c:pt idx="9">
                  <c:v>'18.12</c:v>
                </c:pt>
                <c:pt idx="10">
                  <c:v>'19.1</c:v>
                </c:pt>
                <c:pt idx="11">
                  <c:v>'19.2</c:v>
                </c:pt>
                <c:pt idx="12">
                  <c:v>'19.3</c:v>
                </c:pt>
                <c:pt idx="13">
                  <c:v>'19.4</c:v>
                </c:pt>
                <c:pt idx="14">
                  <c:v>'19.5</c:v>
                </c:pt>
                <c:pt idx="15">
                  <c:v>'19.6</c:v>
                </c:pt>
              </c:strCache>
            </c:strRef>
          </c:cat>
          <c:val>
            <c:numRef>
              <c:f>Main!$M$68:$AB$68</c:f>
              <c:numCache>
                <c:formatCode>_(* #,##0,_);_(* \(#,##0,\);_(* \-_);@</c:formatCode>
                <c:ptCount val="16"/>
                <c:pt idx="0">
                  <c:v>372468.6</c:v>
                </c:pt>
                <c:pt idx="1">
                  <c:v>373129.4</c:v>
                </c:pt>
                <c:pt idx="2">
                  <c:v>363995.1</c:v>
                </c:pt>
                <c:pt idx="3">
                  <c:v>363165.6</c:v>
                </c:pt>
                <c:pt idx="4">
                  <c:v>363165.6</c:v>
                </c:pt>
                <c:pt idx="5">
                  <c:v>369889.8</c:v>
                </c:pt>
                <c:pt idx="6">
                  <c:v>366792.72</c:v>
                </c:pt>
                <c:pt idx="7">
                  <c:v>369360.13333333336</c:v>
                </c:pt>
                <c:pt idx="8">
                  <c:v>363168.4</c:v>
                </c:pt>
                <c:pt idx="9">
                  <c:v>361650.8</c:v>
                </c:pt>
                <c:pt idx="10">
                  <c:v>364899.91749999998</c:v>
                </c:pt>
                <c:pt idx="11">
                  <c:v>363716.26702127658</c:v>
                </c:pt>
                <c:pt idx="12">
                  <c:v>357612.505</c:v>
                </c:pt>
                <c:pt idx="13">
                  <c:v>357647.32750000001</c:v>
                </c:pt>
                <c:pt idx="14">
                  <c:v>369110.5</c:v>
                </c:pt>
                <c:pt idx="15">
                  <c:v>368725.5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2A5E-4E69-B83B-D06942E7BE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4785336"/>
        <c:axId val="514774360"/>
      </c:lineChart>
      <c:catAx>
        <c:axId val="5144559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4456352"/>
        <c:crosses val="autoZero"/>
        <c:auto val="1"/>
        <c:lblAlgn val="ctr"/>
        <c:lblOffset val="100"/>
        <c:noMultiLvlLbl val="0"/>
      </c:catAx>
      <c:valAx>
        <c:axId val="51445635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ko-KR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개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5714285714285714E-2"/>
              <c:y val="0.29172655690765925"/>
            </c:manualLayout>
          </c:layout>
          <c:overlay val="0"/>
        </c:title>
        <c:numFmt formatCode="_(* #,##0_);_(* \(#,##0\);_(* \-_)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4455960"/>
        <c:crosses val="autoZero"/>
        <c:crossBetween val="between"/>
      </c:valAx>
      <c:valAx>
        <c:axId val="514774360"/>
        <c:scaling>
          <c:orientation val="minMax"/>
          <c:min val="0"/>
        </c:scaling>
        <c:delete val="0"/>
        <c:axPos val="r"/>
        <c:title>
          <c:tx>
            <c:rich>
              <a:bodyPr rot="5400000" vert="horz"/>
              <a:lstStyle/>
              <a:p>
                <a:pPr>
                  <a:defRPr altLang="ko-KR" b="0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천원</a:t>
                </a:r>
                <a:endParaRPr lang="en-US" dirty="0"/>
              </a:p>
            </c:rich>
          </c:tx>
          <c:overlay val="0"/>
        </c:title>
        <c:numFmt formatCode="_(* #,##0,_);_(* \(#,##0,\);_(* \-_)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crossAx val="514785336"/>
        <c:crosses val="max"/>
        <c:crossBetween val="between"/>
      </c:valAx>
      <c:catAx>
        <c:axId val="5147853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4774360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52497611111111109"/>
          <c:y val="1.4560185185184548E-3"/>
          <c:w val="0.47413333333333335"/>
          <c:h val="0.10474388888888889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>
              <a:solidFill>
                <a:srgbClr val="000000"/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[i500]</a:t>
            </a:r>
            <a:r>
              <a:rPr lang="en-US" baseline="0" dirty="0"/>
              <a:t> </a:t>
            </a:r>
            <a:r>
              <a:rPr lang="ko-KR" altLang="en-US" baseline="0"/>
              <a:t>카메라</a:t>
            </a:r>
            <a:r>
              <a:rPr lang="en-US" altLang="ko-KR" baseline="0" dirty="0"/>
              <a:t>(</a:t>
            </a:r>
            <a:r>
              <a:rPr lang="ko-KR" altLang="en-US" baseline="0"/>
              <a:t>렌즈</a:t>
            </a:r>
            <a:r>
              <a:rPr lang="en-US" altLang="ko-KR" baseline="0" dirty="0"/>
              <a:t>) </a:t>
            </a:r>
            <a:r>
              <a:rPr lang="ko-KR" altLang="en-US" baseline="0"/>
              <a:t>매입단가</a:t>
            </a:r>
            <a:endParaRPr lang="en-US" dirty="0"/>
          </a:p>
        </c:rich>
      </c:tx>
      <c:layout>
        <c:manualLayout>
          <c:xMode val="edge"/>
          <c:yMode val="edge"/>
          <c:x val="1.6905555555555558E-3"/>
          <c:y val="1.0856481481481477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8447972222222223"/>
          <c:y val="0.15808518518518519"/>
          <c:w val="0.69299750000000004"/>
          <c:h val="0.623375308641975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Main!$L$70</c:f>
              <c:strCache>
                <c:ptCount val="1"/>
                <c:pt idx="0">
                  <c:v>매입수량</c:v>
                </c:pt>
              </c:strCache>
            </c:strRef>
          </c:tx>
          <c:spPr>
            <a:solidFill>
              <a:srgbClr val="00338D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cat>
            <c:strRef>
              <c:f>Main!$M$69:$AB$69</c:f>
              <c:strCache>
                <c:ptCount val="16"/>
                <c:pt idx="0">
                  <c:v>'18.3</c:v>
                </c:pt>
                <c:pt idx="1">
                  <c:v>'18.4</c:v>
                </c:pt>
                <c:pt idx="2">
                  <c:v>'18.5</c:v>
                </c:pt>
                <c:pt idx="3">
                  <c:v>'18.6</c:v>
                </c:pt>
                <c:pt idx="4">
                  <c:v>'18.7</c:v>
                </c:pt>
                <c:pt idx="5">
                  <c:v>'18.8</c:v>
                </c:pt>
                <c:pt idx="6">
                  <c:v>'18.9</c:v>
                </c:pt>
                <c:pt idx="7">
                  <c:v>'18.10</c:v>
                </c:pt>
                <c:pt idx="8">
                  <c:v>'18.11</c:v>
                </c:pt>
                <c:pt idx="9">
                  <c:v>'18.12</c:v>
                </c:pt>
                <c:pt idx="10">
                  <c:v>'19.1</c:v>
                </c:pt>
                <c:pt idx="11">
                  <c:v>'19.2</c:v>
                </c:pt>
                <c:pt idx="12">
                  <c:v>'19.3</c:v>
                </c:pt>
                <c:pt idx="13">
                  <c:v>'19.4</c:v>
                </c:pt>
                <c:pt idx="14">
                  <c:v>'19.5</c:v>
                </c:pt>
                <c:pt idx="15">
                  <c:v>'19.6</c:v>
                </c:pt>
              </c:strCache>
            </c:strRef>
          </c:cat>
          <c:val>
            <c:numRef>
              <c:f>Main!$M$70:$AB$70</c:f>
              <c:numCache>
                <c:formatCode>_(* #,##0_);_(* \(#,##0\);_(* \-_);@</c:formatCode>
                <c:ptCount val="16"/>
                <c:pt idx="0">
                  <c:v>100</c:v>
                </c:pt>
                <c:pt idx="1">
                  <c:v>280</c:v>
                </c:pt>
                <c:pt idx="2">
                  <c:v>80</c:v>
                </c:pt>
                <c:pt idx="3">
                  <c:v>223</c:v>
                </c:pt>
                <c:pt idx="4">
                  <c:v>180</c:v>
                </c:pt>
                <c:pt idx="5">
                  <c:v>501</c:v>
                </c:pt>
                <c:pt idx="6">
                  <c:v>445</c:v>
                </c:pt>
                <c:pt idx="7">
                  <c:v>1030</c:v>
                </c:pt>
                <c:pt idx="8">
                  <c:v>544</c:v>
                </c:pt>
                <c:pt idx="9">
                  <c:v>800</c:v>
                </c:pt>
                <c:pt idx="10">
                  <c:v>1000</c:v>
                </c:pt>
                <c:pt idx="11">
                  <c:v>1000</c:v>
                </c:pt>
                <c:pt idx="12">
                  <c:v>1000</c:v>
                </c:pt>
                <c:pt idx="13">
                  <c:v>1000</c:v>
                </c:pt>
                <c:pt idx="14">
                  <c:v>1000</c:v>
                </c:pt>
                <c:pt idx="15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CB-41EA-88D7-2038182EAD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514774752"/>
        <c:axId val="514782984"/>
      </c:barChart>
      <c:lineChart>
        <c:grouping val="standard"/>
        <c:varyColors val="0"/>
        <c:ser>
          <c:idx val="1"/>
          <c:order val="1"/>
          <c:tx>
            <c:strRef>
              <c:f>Main!$L$71</c:f>
              <c:strCache>
                <c:ptCount val="1"/>
                <c:pt idx="0">
                  <c:v>매입단가</c:v>
                </c:pt>
              </c:strCache>
            </c:strRef>
          </c:tx>
          <c:spPr>
            <a:ln w="12700">
              <a:solidFill>
                <a:srgbClr val="00338D"/>
              </a:solidFill>
              <a:prstDash val="solid"/>
            </a:ln>
          </c:spPr>
          <c:marker>
            <c:symbol val="square"/>
            <c:size val="3"/>
            <c:spPr>
              <a:solidFill>
                <a:srgbClr val="00338D"/>
              </a:solidFill>
              <a:ln>
                <a:solidFill>
                  <a:srgbClr val="00338D"/>
                </a:solidFill>
                <a:prstDash val="solid"/>
              </a:ln>
            </c:spPr>
          </c:marker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ACB-41EA-88D7-2038182EAD2D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ACB-41EA-88D7-2038182EAD2D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ACB-41EA-88D7-2038182EAD2D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ACB-41EA-88D7-2038182EAD2D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ACB-41EA-88D7-2038182EAD2D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ACB-41EA-88D7-2038182EAD2D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ACB-41EA-88D7-2038182EAD2D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Main!$M$69:$AB$69</c:f>
              <c:strCache>
                <c:ptCount val="16"/>
                <c:pt idx="0">
                  <c:v>'18.3</c:v>
                </c:pt>
                <c:pt idx="1">
                  <c:v>'18.4</c:v>
                </c:pt>
                <c:pt idx="2">
                  <c:v>'18.5</c:v>
                </c:pt>
                <c:pt idx="3">
                  <c:v>'18.6</c:v>
                </c:pt>
                <c:pt idx="4">
                  <c:v>'18.7</c:v>
                </c:pt>
                <c:pt idx="5">
                  <c:v>'18.8</c:v>
                </c:pt>
                <c:pt idx="6">
                  <c:v>'18.9</c:v>
                </c:pt>
                <c:pt idx="7">
                  <c:v>'18.10</c:v>
                </c:pt>
                <c:pt idx="8">
                  <c:v>'18.11</c:v>
                </c:pt>
                <c:pt idx="9">
                  <c:v>'18.12</c:v>
                </c:pt>
                <c:pt idx="10">
                  <c:v>'19.1</c:v>
                </c:pt>
                <c:pt idx="11">
                  <c:v>'19.2</c:v>
                </c:pt>
                <c:pt idx="12">
                  <c:v>'19.3</c:v>
                </c:pt>
                <c:pt idx="13">
                  <c:v>'19.4</c:v>
                </c:pt>
                <c:pt idx="14">
                  <c:v>'19.5</c:v>
                </c:pt>
                <c:pt idx="15">
                  <c:v>'19.6</c:v>
                </c:pt>
              </c:strCache>
            </c:strRef>
          </c:cat>
          <c:val>
            <c:numRef>
              <c:f>Main!$M$71:$AB$71</c:f>
              <c:numCache>
                <c:formatCode>_(* #,##0,_);_(* \(#,##0,\);_(* \-_);@</c:formatCode>
                <c:ptCount val="16"/>
                <c:pt idx="0">
                  <c:v>65000</c:v>
                </c:pt>
                <c:pt idx="1">
                  <c:v>65000</c:v>
                </c:pt>
                <c:pt idx="2">
                  <c:v>65000</c:v>
                </c:pt>
                <c:pt idx="3">
                  <c:v>65000</c:v>
                </c:pt>
                <c:pt idx="4">
                  <c:v>65000</c:v>
                </c:pt>
                <c:pt idx="5">
                  <c:v>65000</c:v>
                </c:pt>
                <c:pt idx="6">
                  <c:v>65000</c:v>
                </c:pt>
                <c:pt idx="7">
                  <c:v>65000</c:v>
                </c:pt>
                <c:pt idx="8">
                  <c:v>65000</c:v>
                </c:pt>
                <c:pt idx="9">
                  <c:v>65000</c:v>
                </c:pt>
                <c:pt idx="10">
                  <c:v>65000</c:v>
                </c:pt>
                <c:pt idx="11">
                  <c:v>45000</c:v>
                </c:pt>
                <c:pt idx="12">
                  <c:v>45000</c:v>
                </c:pt>
                <c:pt idx="13">
                  <c:v>45000</c:v>
                </c:pt>
                <c:pt idx="14">
                  <c:v>45000</c:v>
                </c:pt>
                <c:pt idx="15">
                  <c:v>45000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AACB-41EA-88D7-2038182EAD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4775536"/>
        <c:axId val="514775144"/>
      </c:lineChart>
      <c:catAx>
        <c:axId val="5147747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4782984"/>
        <c:crosses val="autoZero"/>
        <c:auto val="1"/>
        <c:lblAlgn val="ctr"/>
        <c:lblOffset val="100"/>
        <c:noMultiLvlLbl val="0"/>
      </c:catAx>
      <c:valAx>
        <c:axId val="514782984"/>
        <c:scaling>
          <c:orientation val="minMax"/>
          <c:max val="2000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ko-KR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개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5714285714285714E-2"/>
              <c:y val="0.29172655690765925"/>
            </c:manualLayout>
          </c:layout>
          <c:overlay val="0"/>
        </c:title>
        <c:numFmt formatCode="_(* #,##0_);_(* \(#,##0\);_(* \-_)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4774752"/>
        <c:crosses val="autoZero"/>
        <c:crossBetween val="between"/>
        <c:majorUnit val="500"/>
      </c:valAx>
      <c:valAx>
        <c:axId val="514775144"/>
        <c:scaling>
          <c:orientation val="minMax"/>
        </c:scaling>
        <c:delete val="0"/>
        <c:axPos val="r"/>
        <c:title>
          <c:tx>
            <c:rich>
              <a:bodyPr rot="5400000" vert="horz"/>
              <a:lstStyle/>
              <a:p>
                <a:pPr>
                  <a:defRPr altLang="ko-KR" b="0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천원</a:t>
                </a:r>
                <a:endParaRPr lang="en-US" dirty="0"/>
              </a:p>
            </c:rich>
          </c:tx>
          <c:overlay val="0"/>
        </c:title>
        <c:numFmt formatCode="_(* #,##0,_);_(* \(#,##0,\);_(* \-_)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crossAx val="514775536"/>
        <c:crosses val="max"/>
        <c:crossBetween val="between"/>
      </c:valAx>
      <c:catAx>
        <c:axId val="5147755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4775144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52506361111111111"/>
          <c:y val="1.4560185185184548E-3"/>
          <c:w val="0.47413333333333335"/>
          <c:h val="0.10474388888888889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>
              <a:solidFill>
                <a:srgbClr val="000000"/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[i500] </a:t>
            </a:r>
            <a:r>
              <a:rPr lang="ko-KR" altLang="en-US"/>
              <a:t>기타부품 매입단가</a:t>
            </a:r>
            <a:endParaRPr lang="en-US" dirty="0"/>
          </a:p>
        </c:rich>
      </c:tx>
      <c:layout>
        <c:manualLayout>
          <c:xMode val="edge"/>
          <c:yMode val="edge"/>
          <c:x val="1.6905555555555558E-3"/>
          <c:y val="1.0856481481481477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6093166666666667"/>
          <c:y val="0.15808518518518519"/>
          <c:w val="0.82047611111111107"/>
          <c:h val="0.61917777777777783"/>
        </c:manualLayout>
      </c:layout>
      <c:lineChart>
        <c:grouping val="standard"/>
        <c:varyColors val="0"/>
        <c:ser>
          <c:idx val="0"/>
          <c:order val="0"/>
          <c:tx>
            <c:strRef>
              <c:f>Main!$L$73</c:f>
              <c:strCache>
                <c:ptCount val="1"/>
                <c:pt idx="0">
                  <c:v>프로젝터</c:v>
                </c:pt>
              </c:strCache>
            </c:strRef>
          </c:tx>
          <c:spPr>
            <a:ln w="12700">
              <a:solidFill>
                <a:srgbClr val="00338D"/>
              </a:solidFill>
              <a:prstDash val="solid"/>
            </a:ln>
          </c:spPr>
          <c:marker>
            <c:symbol val="diamond"/>
            <c:size val="3"/>
            <c:spPr>
              <a:solidFill>
                <a:srgbClr val="00338D"/>
              </a:solidFill>
              <a:ln>
                <a:solidFill>
                  <a:srgbClr val="00338D"/>
                </a:solidFill>
                <a:prstDash val="solid"/>
              </a:ln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0B0-407A-81AC-2858E190052E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0B0-407A-81AC-2858E190052E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0B0-407A-81AC-2858E190052E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0B0-407A-81AC-2858E190052E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0B0-407A-81AC-2858E190052E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0B0-407A-81AC-2858E190052E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0B0-407A-81AC-2858E190052E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0B0-407A-81AC-2858E19005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rgbClr val="00338D"/>
                    </a:solidFill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Main!$M$72:$AB$72</c:f>
              <c:strCache>
                <c:ptCount val="16"/>
                <c:pt idx="0">
                  <c:v>'18.3</c:v>
                </c:pt>
                <c:pt idx="1">
                  <c:v>'18.4</c:v>
                </c:pt>
                <c:pt idx="2">
                  <c:v>'18.5</c:v>
                </c:pt>
                <c:pt idx="3">
                  <c:v>'18.6</c:v>
                </c:pt>
                <c:pt idx="4">
                  <c:v>'18.7</c:v>
                </c:pt>
                <c:pt idx="5">
                  <c:v>'18.8</c:v>
                </c:pt>
                <c:pt idx="6">
                  <c:v>'18.9</c:v>
                </c:pt>
                <c:pt idx="7">
                  <c:v>'18.10</c:v>
                </c:pt>
                <c:pt idx="8">
                  <c:v>'18.11</c:v>
                </c:pt>
                <c:pt idx="9">
                  <c:v>'18.12</c:v>
                </c:pt>
                <c:pt idx="10">
                  <c:v>'19.1</c:v>
                </c:pt>
                <c:pt idx="11">
                  <c:v>'19.2</c:v>
                </c:pt>
                <c:pt idx="12">
                  <c:v>'19.3</c:v>
                </c:pt>
                <c:pt idx="13">
                  <c:v>'19.4</c:v>
                </c:pt>
                <c:pt idx="14">
                  <c:v>'19.5</c:v>
                </c:pt>
                <c:pt idx="15">
                  <c:v>'19.6</c:v>
                </c:pt>
              </c:strCache>
            </c:strRef>
          </c:cat>
          <c:val>
            <c:numRef>
              <c:f>Main!$M$73:$AB$73</c:f>
              <c:numCache>
                <c:formatCode>_(* #,##0,_);_(* \(#,##0,\);_(* \-_);@</c:formatCode>
                <c:ptCount val="16"/>
                <c:pt idx="0">
                  <c:v>327000</c:v>
                </c:pt>
                <c:pt idx="1">
                  <c:v>327000</c:v>
                </c:pt>
                <c:pt idx="2">
                  <c:v>327000</c:v>
                </c:pt>
                <c:pt idx="3">
                  <c:v>327000</c:v>
                </c:pt>
                <c:pt idx="4">
                  <c:v>327000</c:v>
                </c:pt>
                <c:pt idx="5">
                  <c:v>327000</c:v>
                </c:pt>
                <c:pt idx="6">
                  <c:v>327000</c:v>
                </c:pt>
                <c:pt idx="7">
                  <c:v>317736.84210526315</c:v>
                </c:pt>
                <c:pt idx="8">
                  <c:v>315000</c:v>
                </c:pt>
                <c:pt idx="9">
                  <c:v>315000</c:v>
                </c:pt>
                <c:pt idx="10">
                  <c:v>315000</c:v>
                </c:pt>
                <c:pt idx="11">
                  <c:v>315000</c:v>
                </c:pt>
                <c:pt idx="12">
                  <c:v>315000</c:v>
                </c:pt>
                <c:pt idx="13">
                  <c:v>310000</c:v>
                </c:pt>
                <c:pt idx="14">
                  <c:v>310000</c:v>
                </c:pt>
                <c:pt idx="15">
                  <c:v>310000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0B0-407A-81AC-2858E190052E}"/>
            </c:ext>
          </c:extLst>
        </c:ser>
        <c:ser>
          <c:idx val="1"/>
          <c:order val="1"/>
          <c:tx>
            <c:strRef>
              <c:f>Main!$L$74</c:f>
              <c:strCache>
                <c:ptCount val="1"/>
                <c:pt idx="0">
                  <c:v>프로젝터(기판)</c:v>
                </c:pt>
              </c:strCache>
            </c:strRef>
          </c:tx>
          <c:spPr>
            <a:ln w="12700">
              <a:solidFill>
                <a:srgbClr val="0091DA"/>
              </a:solidFill>
              <a:prstDash val="solid"/>
            </a:ln>
          </c:spPr>
          <c:marker>
            <c:symbol val="square"/>
            <c:size val="3"/>
            <c:spPr>
              <a:solidFill>
                <a:srgbClr val="0091DA"/>
              </a:solidFill>
              <a:ln>
                <a:solidFill>
                  <a:srgbClr val="0091DA"/>
                </a:solidFill>
                <a:prstDash val="solid"/>
              </a:ln>
            </c:spPr>
          </c:marker>
          <c:dLbls>
            <c:dLbl>
              <c:idx val="7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0B0-407A-81AC-2858E190052E}"/>
                </c:ext>
              </c:extLst>
            </c:dLbl>
            <c:dLbl>
              <c:idx val="9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0B0-407A-81AC-2858E190052E}"/>
                </c:ext>
              </c:extLst>
            </c:dLbl>
            <c:dLbl>
              <c:idx val="11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B0B0-407A-81AC-2858E190052E}"/>
                </c:ext>
              </c:extLst>
            </c:dLbl>
            <c:dLbl>
              <c:idx val="13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B0B0-407A-81AC-2858E190052E}"/>
                </c:ext>
              </c:extLst>
            </c:dLbl>
            <c:dLbl>
              <c:idx val="15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B0B0-407A-81AC-2858E19005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rgbClr val="0091DA"/>
                    </a:solidFill>
                  </a:defRPr>
                </a:pPr>
                <a:endParaRPr lang="ko-KR"/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Main!$M$72:$AB$72</c:f>
              <c:strCache>
                <c:ptCount val="16"/>
                <c:pt idx="0">
                  <c:v>'18.3</c:v>
                </c:pt>
                <c:pt idx="1">
                  <c:v>'18.4</c:v>
                </c:pt>
                <c:pt idx="2">
                  <c:v>'18.5</c:v>
                </c:pt>
                <c:pt idx="3">
                  <c:v>'18.6</c:v>
                </c:pt>
                <c:pt idx="4">
                  <c:v>'18.7</c:v>
                </c:pt>
                <c:pt idx="5">
                  <c:v>'18.8</c:v>
                </c:pt>
                <c:pt idx="6">
                  <c:v>'18.9</c:v>
                </c:pt>
                <c:pt idx="7">
                  <c:v>'18.10</c:v>
                </c:pt>
                <c:pt idx="8">
                  <c:v>'18.11</c:v>
                </c:pt>
                <c:pt idx="9">
                  <c:v>'18.12</c:v>
                </c:pt>
                <c:pt idx="10">
                  <c:v>'19.1</c:v>
                </c:pt>
                <c:pt idx="11">
                  <c:v>'19.2</c:v>
                </c:pt>
                <c:pt idx="12">
                  <c:v>'19.3</c:v>
                </c:pt>
                <c:pt idx="13">
                  <c:v>'19.4</c:v>
                </c:pt>
                <c:pt idx="14">
                  <c:v>'19.5</c:v>
                </c:pt>
                <c:pt idx="15">
                  <c:v>'19.6</c:v>
                </c:pt>
              </c:strCache>
            </c:strRef>
          </c:cat>
          <c:val>
            <c:numRef>
              <c:f>Main!$M$74:$AB$74</c:f>
              <c:numCache>
                <c:formatCode>_(* #,##0,_);_(* \(#,##0,\);_(* \-_);@</c:formatCode>
                <c:ptCount val="16"/>
                <c:pt idx="0">
                  <c:v>320000</c:v>
                </c:pt>
                <c:pt idx="1">
                  <c:v>320000</c:v>
                </c:pt>
                <c:pt idx="2">
                  <c:v>320000</c:v>
                </c:pt>
                <c:pt idx="3">
                  <c:v>320000</c:v>
                </c:pt>
                <c:pt idx="4">
                  <c:v>320000</c:v>
                </c:pt>
                <c:pt idx="5">
                  <c:v>320000</c:v>
                </c:pt>
                <c:pt idx="6">
                  <c:v>320000</c:v>
                </c:pt>
                <c:pt idx="7">
                  <c:v>308555.55555555556</c:v>
                </c:pt>
                <c:pt idx="8">
                  <c:v>305000</c:v>
                </c:pt>
                <c:pt idx="9">
                  <c:v>305000</c:v>
                </c:pt>
                <c:pt idx="10">
                  <c:v>305000</c:v>
                </c:pt>
                <c:pt idx="11">
                  <c:v>305000</c:v>
                </c:pt>
                <c:pt idx="12">
                  <c:v>305000</c:v>
                </c:pt>
                <c:pt idx="13">
                  <c:v>305000</c:v>
                </c:pt>
                <c:pt idx="14">
                  <c:v>305000</c:v>
                </c:pt>
                <c:pt idx="15">
                  <c:v>305000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B0B0-407A-81AC-2858E190052E}"/>
            </c:ext>
          </c:extLst>
        </c:ser>
        <c:ser>
          <c:idx val="2"/>
          <c:order val="2"/>
          <c:tx>
            <c:strRef>
              <c:f>Main!$L$75</c:f>
              <c:strCache>
                <c:ptCount val="1"/>
                <c:pt idx="0">
                  <c:v>보드</c:v>
                </c:pt>
              </c:strCache>
            </c:strRef>
          </c:tx>
          <c:spPr>
            <a:ln w="12700">
              <a:solidFill>
                <a:srgbClr val="6D2077"/>
              </a:solidFill>
              <a:prstDash val="solid"/>
            </a:ln>
          </c:spPr>
          <c:marker>
            <c:symbol val="triangle"/>
            <c:size val="3"/>
            <c:spPr>
              <a:solidFill>
                <a:srgbClr val="6D2077"/>
              </a:solidFill>
              <a:ln>
                <a:solidFill>
                  <a:srgbClr val="6D2077"/>
                </a:solidFill>
                <a:prstDash val="solid"/>
              </a:ln>
            </c:spPr>
          </c:marker>
          <c:dLbls>
            <c:dLbl>
              <c:idx val="1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B0B0-407A-81AC-2858E190052E}"/>
                </c:ext>
              </c:extLst>
            </c:dLbl>
            <c:dLbl>
              <c:idx val="3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0B0-407A-81AC-2858E190052E}"/>
                </c:ext>
              </c:extLst>
            </c:dLbl>
            <c:dLbl>
              <c:idx val="5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0B0-407A-81AC-2858E190052E}"/>
                </c:ext>
              </c:extLst>
            </c:dLbl>
            <c:dLbl>
              <c:idx val="9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B0B0-407A-81AC-2858E190052E}"/>
                </c:ext>
              </c:extLst>
            </c:dLbl>
            <c:dLbl>
              <c:idx val="11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0B0-407A-81AC-2858E190052E}"/>
                </c:ext>
              </c:extLst>
            </c:dLbl>
            <c:dLbl>
              <c:idx val="13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B0B0-407A-81AC-2858E190052E}"/>
                </c:ext>
              </c:extLst>
            </c:dLbl>
            <c:dLbl>
              <c:idx val="15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B0B0-407A-81AC-2858E19005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rgbClr val="6D2077"/>
                    </a:solidFill>
                  </a:defRPr>
                </a:pPr>
                <a:endParaRPr lang="ko-KR"/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Main!$M$72:$AB$72</c:f>
              <c:strCache>
                <c:ptCount val="16"/>
                <c:pt idx="0">
                  <c:v>'18.3</c:v>
                </c:pt>
                <c:pt idx="1">
                  <c:v>'18.4</c:v>
                </c:pt>
                <c:pt idx="2">
                  <c:v>'18.5</c:v>
                </c:pt>
                <c:pt idx="3">
                  <c:v>'18.6</c:v>
                </c:pt>
                <c:pt idx="4">
                  <c:v>'18.7</c:v>
                </c:pt>
                <c:pt idx="5">
                  <c:v>'18.8</c:v>
                </c:pt>
                <c:pt idx="6">
                  <c:v>'18.9</c:v>
                </c:pt>
                <c:pt idx="7">
                  <c:v>'18.10</c:v>
                </c:pt>
                <c:pt idx="8">
                  <c:v>'18.11</c:v>
                </c:pt>
                <c:pt idx="9">
                  <c:v>'18.12</c:v>
                </c:pt>
                <c:pt idx="10">
                  <c:v>'19.1</c:v>
                </c:pt>
                <c:pt idx="11">
                  <c:v>'19.2</c:v>
                </c:pt>
                <c:pt idx="12">
                  <c:v>'19.3</c:v>
                </c:pt>
                <c:pt idx="13">
                  <c:v>'19.4</c:v>
                </c:pt>
                <c:pt idx="14">
                  <c:v>'19.5</c:v>
                </c:pt>
                <c:pt idx="15">
                  <c:v>'19.6</c:v>
                </c:pt>
              </c:strCache>
            </c:strRef>
          </c:cat>
          <c:val>
            <c:numRef>
              <c:f>Main!$M$75:$AB$75</c:f>
              <c:numCache>
                <c:formatCode>_(* #,##0,_);_(* \(#,##0,\);_(* \-_);@</c:formatCode>
                <c:ptCount val="16"/>
                <c:pt idx="0">
                  <c:v>319734</c:v>
                </c:pt>
                <c:pt idx="1">
                  <c:v>319734</c:v>
                </c:pt>
                <c:pt idx="2">
                  <c:v>319734</c:v>
                </c:pt>
                <c:pt idx="3">
                  <c:v>319734</c:v>
                </c:pt>
                <c:pt idx="4">
                  <c:v>319734</c:v>
                </c:pt>
                <c:pt idx="5">
                  <c:v>319734</c:v>
                </c:pt>
                <c:pt idx="6">
                  <c:v>319734</c:v>
                </c:pt>
                <c:pt idx="7">
                  <c:v>312000.66666666669</c:v>
                </c:pt>
                <c:pt idx="8">
                  <c:v>316698</c:v>
                </c:pt>
                <c:pt idx="9">
                  <c:v>295240</c:v>
                </c:pt>
                <c:pt idx="10">
                  <c:v>295240</c:v>
                </c:pt>
                <c:pt idx="11">
                  <c:v>295240</c:v>
                </c:pt>
                <c:pt idx="12">
                  <c:v>295240</c:v>
                </c:pt>
                <c:pt idx="13">
                  <c:v>295240</c:v>
                </c:pt>
                <c:pt idx="14">
                  <c:v>295240</c:v>
                </c:pt>
                <c:pt idx="15">
                  <c:v>295240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B0B0-407A-81AC-2858E19005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4773184"/>
        <c:axId val="514776712"/>
      </c:lineChart>
      <c:catAx>
        <c:axId val="514773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4776712"/>
        <c:crosses val="autoZero"/>
        <c:auto val="1"/>
        <c:lblAlgn val="ctr"/>
        <c:lblOffset val="100"/>
        <c:noMultiLvlLbl val="0"/>
      </c:catAx>
      <c:valAx>
        <c:axId val="514776712"/>
        <c:scaling>
          <c:orientation val="minMax"/>
          <c:min val="2800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ko-KR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천원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1.0197222222222233E-3"/>
              <c:y val="0.41521296296296295"/>
            </c:manualLayout>
          </c:layout>
          <c:overlay val="0"/>
        </c:title>
        <c:numFmt formatCode="_(* #,##0,_);_(* \(#,##0,\);_(* \-_)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4773184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70284694444444462"/>
          <c:y val="5.3759259259259116E-3"/>
          <c:w val="0.29631916666666669"/>
          <c:h val="0.21067345679012345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800">
              <a:solidFill>
                <a:srgbClr val="000000"/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[</a:t>
            </a:r>
            <a:r>
              <a:rPr lang="ko-KR" altLang="en-US"/>
              <a:t>원재료 입고기준</a:t>
            </a:r>
            <a:r>
              <a:rPr lang="en-US" altLang="ko-KR" dirty="0"/>
              <a:t>] 2018</a:t>
            </a:r>
            <a:r>
              <a:rPr lang="en-US" altLang="ko-KR" baseline="0" dirty="0"/>
              <a:t> </a:t>
            </a:r>
            <a:r>
              <a:rPr lang="ko-KR" altLang="en-US" baseline="0"/>
              <a:t>대비 </a:t>
            </a:r>
            <a:r>
              <a:rPr lang="en-US" altLang="ko-KR" baseline="0" dirty="0"/>
              <a:t>2019 1H Bridge</a:t>
            </a:r>
            <a:endParaRPr lang="en-US" dirty="0"/>
          </a:p>
        </c:rich>
      </c:tx>
      <c:layout>
        <c:manualLayout>
          <c:xMode val="edge"/>
          <c:yMode val="edge"/>
          <c:x val="2.2857142857142857E-2"/>
          <c:y val="3.636363636363636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1493477777777777"/>
          <c:y val="0.15151840277777778"/>
          <c:w val="0.88127633333333333"/>
          <c:h val="0.61149351851851852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00338D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Sheet4!$C$35:$C$45</c:f>
              <c:strCache>
                <c:ptCount val="11"/>
                <c:pt idx="0">
                  <c:v>2018년</c:v>
                </c:pt>
                <c:pt idx="1">
                  <c:v>렌즈</c:v>
                </c:pt>
                <c:pt idx="2">
                  <c:v>기판</c:v>
                </c:pt>
                <c:pt idx="3">
                  <c:v>프로젝터</c:v>
                </c:pt>
                <c:pt idx="4">
                  <c:v>기타</c:v>
                </c:pt>
                <c:pt idx="5">
                  <c:v>렌즈</c:v>
                </c:pt>
                <c:pt idx="6">
                  <c:v>기판</c:v>
                </c:pt>
                <c:pt idx="7">
                  <c:v>프로젝터</c:v>
                </c:pt>
                <c:pt idx="8">
                  <c:v>기타</c:v>
                </c:pt>
                <c:pt idx="9">
                  <c:v>신규/단종</c:v>
                </c:pt>
                <c:pt idx="10">
                  <c:v>2019년</c:v>
                </c:pt>
              </c:strCache>
            </c:strRef>
          </c:cat>
          <c:val>
            <c:numRef>
              <c:f>Sheet4!$D$35:$D$45</c:f>
              <c:numCache>
                <c:formatCode>General</c:formatCode>
                <c:ptCount val="11"/>
                <c:pt idx="0" formatCode="_(* #,##0,,_);_(* \(#,##0,,\);_(* \-_);@">
                  <c:v>5310450628</c:v>
                </c:pt>
                <c:pt idx="10" formatCode="_(* #,##0,,_);_(* \(#,##0,,\);_(* \-_);@">
                  <c:v>6826481667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2D-464D-AFD9-FB6EDEB28DCE}"/>
            </c:ext>
          </c:extLst>
        </c:ser>
        <c:ser>
          <c:idx val="1"/>
          <c:order val="1"/>
          <c:spPr>
            <a:noFill/>
            <a:ln w="254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91DA"/>
                  </a:solidFill>
                </a14:hiddenFill>
              </a:ext>
            </a:extLst>
          </c:spPr>
          <c:invertIfNegative val="0"/>
          <c:dLbls>
            <c:delete val="1"/>
          </c:dLbls>
          <c:cat>
            <c:strRef>
              <c:f>Sheet4!$C$35:$C$45</c:f>
              <c:strCache>
                <c:ptCount val="11"/>
                <c:pt idx="0">
                  <c:v>2018년</c:v>
                </c:pt>
                <c:pt idx="1">
                  <c:v>렌즈</c:v>
                </c:pt>
                <c:pt idx="2">
                  <c:v>기판</c:v>
                </c:pt>
                <c:pt idx="3">
                  <c:v>프로젝터</c:v>
                </c:pt>
                <c:pt idx="4">
                  <c:v>기타</c:v>
                </c:pt>
                <c:pt idx="5">
                  <c:v>렌즈</c:v>
                </c:pt>
                <c:pt idx="6">
                  <c:v>기판</c:v>
                </c:pt>
                <c:pt idx="7">
                  <c:v>프로젝터</c:v>
                </c:pt>
                <c:pt idx="8">
                  <c:v>기타</c:v>
                </c:pt>
                <c:pt idx="9">
                  <c:v>신규/단종</c:v>
                </c:pt>
                <c:pt idx="10">
                  <c:v>2019년</c:v>
                </c:pt>
              </c:strCache>
            </c:strRef>
          </c:cat>
          <c:val>
            <c:numRef>
              <c:f>Sheet4!$E$35:$E$45</c:f>
              <c:numCache>
                <c:formatCode>_(* #,##0,,_);_(* \(#,##0,,\);_(* \-_);@</c:formatCode>
                <c:ptCount val="11"/>
                <c:pt idx="1">
                  <c:v>4485928999.3611345</c:v>
                </c:pt>
                <c:pt idx="2">
                  <c:v>4349992323.0891495</c:v>
                </c:pt>
                <c:pt idx="3">
                  <c:v>4324012280.2159204</c:v>
                </c:pt>
                <c:pt idx="4">
                  <c:v>4325521278.3687563</c:v>
                </c:pt>
                <c:pt idx="5">
                  <c:v>4325521278.3687563</c:v>
                </c:pt>
                <c:pt idx="6">
                  <c:v>5132147907.0076218</c:v>
                </c:pt>
                <c:pt idx="7">
                  <c:v>6214667090.2796068</c:v>
                </c:pt>
                <c:pt idx="8">
                  <c:v>6778412133.1528358</c:v>
                </c:pt>
                <c:pt idx="9">
                  <c:v>6826481667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2D-464D-AFD9-FB6EDEB28DCE}"/>
            </c:ext>
          </c:extLst>
        </c:ser>
        <c:ser>
          <c:idx val="2"/>
          <c:order val="2"/>
          <c:spPr>
            <a:solidFill>
              <a:srgbClr val="6D2077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solidFill>
                <a:srgbClr val="6D2077"/>
              </a:solidFill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Sheet4!$C$35:$C$45</c:f>
              <c:strCache>
                <c:ptCount val="11"/>
                <c:pt idx="0">
                  <c:v>2018년</c:v>
                </c:pt>
                <c:pt idx="1">
                  <c:v>렌즈</c:v>
                </c:pt>
                <c:pt idx="2">
                  <c:v>기판</c:v>
                </c:pt>
                <c:pt idx="3">
                  <c:v>프로젝터</c:v>
                </c:pt>
                <c:pt idx="4">
                  <c:v>기타</c:v>
                </c:pt>
                <c:pt idx="5">
                  <c:v>렌즈</c:v>
                </c:pt>
                <c:pt idx="6">
                  <c:v>기판</c:v>
                </c:pt>
                <c:pt idx="7">
                  <c:v>프로젝터</c:v>
                </c:pt>
                <c:pt idx="8">
                  <c:v>기타</c:v>
                </c:pt>
                <c:pt idx="9">
                  <c:v>신규/단종</c:v>
                </c:pt>
                <c:pt idx="10">
                  <c:v>2019년</c:v>
                </c:pt>
              </c:strCache>
            </c:strRef>
          </c:cat>
          <c:val>
            <c:numRef>
              <c:f>Sheet4!$F$35:$F$45</c:f>
              <c:numCache>
                <c:formatCode>General</c:formatCode>
                <c:ptCount val="11"/>
                <c:pt idx="5" formatCode="_(* #,##0,,_);_(* \(#,##0,,\);_(* \-_);@">
                  <c:v>806626628.63886583</c:v>
                </c:pt>
                <c:pt idx="6" formatCode="_(* #,##0,,_);_(* \(#,##0,,\);_(* \-_);@">
                  <c:v>1082519183.2719848</c:v>
                </c:pt>
                <c:pt idx="7" formatCode="_(* #,##0,,_);_(* \(#,##0,,\);_(* \-_);@">
                  <c:v>563745042.87322855</c:v>
                </c:pt>
                <c:pt idx="8" formatCode="_(* #,##0,,_);_(* \(#,##0,,\);_(* \-_);@">
                  <c:v>109563208.84716396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2D-464D-AFD9-FB6EDEB28DCE}"/>
            </c:ext>
          </c:extLst>
        </c:ser>
        <c:ser>
          <c:idx val="3"/>
          <c:order val="3"/>
          <c:spPr>
            <a:solidFill>
              <a:srgbClr val="005EB8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solidFill>
                <a:srgbClr val="005EB8"/>
              </a:solidFill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Sheet4!$C$35:$C$45</c:f>
              <c:strCache>
                <c:ptCount val="11"/>
                <c:pt idx="0">
                  <c:v>2018년</c:v>
                </c:pt>
                <c:pt idx="1">
                  <c:v>렌즈</c:v>
                </c:pt>
                <c:pt idx="2">
                  <c:v>기판</c:v>
                </c:pt>
                <c:pt idx="3">
                  <c:v>프로젝터</c:v>
                </c:pt>
                <c:pt idx="4">
                  <c:v>기타</c:v>
                </c:pt>
                <c:pt idx="5">
                  <c:v>렌즈</c:v>
                </c:pt>
                <c:pt idx="6">
                  <c:v>기판</c:v>
                </c:pt>
                <c:pt idx="7">
                  <c:v>프로젝터</c:v>
                </c:pt>
                <c:pt idx="8">
                  <c:v>기타</c:v>
                </c:pt>
                <c:pt idx="9">
                  <c:v>신규/단종</c:v>
                </c:pt>
                <c:pt idx="10">
                  <c:v>2019년</c:v>
                </c:pt>
              </c:strCache>
            </c:strRef>
          </c:cat>
          <c:val>
            <c:numRef>
              <c:f>Sheet4!$G$35:$G$45</c:f>
              <c:numCache>
                <c:formatCode>_(* \(#,##0,,\)_);_(* \(#,##0,,\);_(* \-_);@</c:formatCode>
                <c:ptCount val="11"/>
                <c:pt idx="1">
                  <c:v>824521628.63886571</c:v>
                </c:pt>
                <c:pt idx="2">
                  <c:v>135936676.27198464</c:v>
                </c:pt>
                <c:pt idx="3">
                  <c:v>25980042.873228591</c:v>
                </c:pt>
                <c:pt idx="4">
                  <c:v>-1508998.1528360215</c:v>
                </c:pt>
                <c:pt idx="9">
                  <c:v>61493675.000000104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D2D-464D-AFD9-FB6EDEB28DC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40"/>
        <c:overlap val="100"/>
        <c:axId val="514783376"/>
        <c:axId val="514782200"/>
      </c:barChart>
      <c:catAx>
        <c:axId val="514783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4782200"/>
        <c:crosses val="autoZero"/>
        <c:auto val="1"/>
        <c:lblAlgn val="ctr"/>
        <c:lblOffset val="100"/>
        <c:noMultiLvlLbl val="0"/>
      </c:catAx>
      <c:valAx>
        <c:axId val="514782200"/>
        <c:scaling>
          <c:orientation val="minMax"/>
          <c:min val="40000000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ko-KR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백만원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1957407407407412E-3"/>
              <c:y val="0.31246203703703701"/>
            </c:manualLayout>
          </c:layout>
          <c:overlay val="0"/>
        </c:title>
        <c:numFmt formatCode="_(* #,##0,,_);_(* \(#,##0,,\);_(* \-_)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4783376"/>
        <c:crosses val="autoZero"/>
        <c:crossBetween val="between"/>
        <c:majorUnit val="700000000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[</a:t>
            </a:r>
            <a:r>
              <a:rPr lang="ko-KR" altLang="en-US"/>
              <a:t>제품투입 기준</a:t>
            </a:r>
            <a:r>
              <a:rPr lang="en-US" altLang="ko-KR" dirty="0"/>
              <a:t>] 2018 </a:t>
            </a:r>
            <a:r>
              <a:rPr lang="ko-KR" altLang="en-US"/>
              <a:t>대비 </a:t>
            </a:r>
            <a:r>
              <a:rPr lang="en-US" altLang="ko-KR" dirty="0"/>
              <a:t>2019 1H Bridge</a:t>
            </a:r>
            <a:endParaRPr lang="en-US" dirty="0"/>
          </a:p>
        </c:rich>
      </c:tx>
      <c:layout>
        <c:manualLayout>
          <c:xMode val="edge"/>
          <c:yMode val="edge"/>
          <c:x val="2.2857142857142857E-2"/>
          <c:y val="3.636363636363636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1493477777777777"/>
          <c:y val="0.15808518518518519"/>
          <c:w val="0.88506522222222217"/>
          <c:h val="0.6049273148148147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Sheet4!$D$48</c:f>
              <c:strCache>
                <c:ptCount val="1"/>
                <c:pt idx="0">
                  <c:v>Main</c:v>
                </c:pt>
              </c:strCache>
            </c:strRef>
          </c:tx>
          <c:spPr>
            <a:solidFill>
              <a:srgbClr val="00338D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Sheet4!$C$49:$C$59</c:f>
              <c:strCache>
                <c:ptCount val="11"/>
                <c:pt idx="0">
                  <c:v>2018년</c:v>
                </c:pt>
                <c:pt idx="1">
                  <c:v>렌즈</c:v>
                </c:pt>
                <c:pt idx="2">
                  <c:v>기판</c:v>
                </c:pt>
                <c:pt idx="3">
                  <c:v>프로젝터</c:v>
                </c:pt>
                <c:pt idx="4">
                  <c:v>기타</c:v>
                </c:pt>
                <c:pt idx="5">
                  <c:v>렌즈</c:v>
                </c:pt>
                <c:pt idx="6">
                  <c:v>기판</c:v>
                </c:pt>
                <c:pt idx="7">
                  <c:v>프로젝터</c:v>
                </c:pt>
                <c:pt idx="8">
                  <c:v>기타</c:v>
                </c:pt>
                <c:pt idx="9">
                  <c:v>신규/단종</c:v>
                </c:pt>
                <c:pt idx="10">
                  <c:v>2019년</c:v>
                </c:pt>
              </c:strCache>
            </c:strRef>
          </c:cat>
          <c:val>
            <c:numRef>
              <c:f>Sheet4!$D$49:$D$59</c:f>
              <c:numCache>
                <c:formatCode>General</c:formatCode>
                <c:ptCount val="11"/>
                <c:pt idx="0" formatCode="_(* #,##0,,_);_(* \(#,##0,,\);_(* \-_);@">
                  <c:v>4561646194</c:v>
                </c:pt>
                <c:pt idx="10" formatCode="_(* #,##0,,_);_(* \(#,##0,,\);_(* \-_);@">
                  <c:v>5089578042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77-4C90-9E77-AD7A665BA688}"/>
            </c:ext>
          </c:extLst>
        </c:ser>
        <c:ser>
          <c:idx val="1"/>
          <c:order val="1"/>
          <c:tx>
            <c:strRef>
              <c:f>Sheet4!$E$48</c:f>
              <c:strCache>
                <c:ptCount val="1"/>
                <c:pt idx="0">
                  <c:v>Buffer</c:v>
                </c:pt>
              </c:strCache>
            </c:strRef>
          </c:tx>
          <c:spPr>
            <a:noFill/>
            <a:ln w="254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91DA"/>
                  </a:solidFill>
                </a14:hiddenFill>
              </a:ext>
            </a:extLst>
          </c:spPr>
          <c:invertIfNegative val="0"/>
          <c:cat>
            <c:strRef>
              <c:f>Sheet4!$C$49:$C$59</c:f>
              <c:strCache>
                <c:ptCount val="11"/>
                <c:pt idx="0">
                  <c:v>2018년</c:v>
                </c:pt>
                <c:pt idx="1">
                  <c:v>렌즈</c:v>
                </c:pt>
                <c:pt idx="2">
                  <c:v>기판</c:v>
                </c:pt>
                <c:pt idx="3">
                  <c:v>프로젝터</c:v>
                </c:pt>
                <c:pt idx="4">
                  <c:v>기타</c:v>
                </c:pt>
                <c:pt idx="5">
                  <c:v>렌즈</c:v>
                </c:pt>
                <c:pt idx="6">
                  <c:v>기판</c:v>
                </c:pt>
                <c:pt idx="7">
                  <c:v>프로젝터</c:v>
                </c:pt>
                <c:pt idx="8">
                  <c:v>기타</c:v>
                </c:pt>
                <c:pt idx="9">
                  <c:v>신규/단종</c:v>
                </c:pt>
                <c:pt idx="10">
                  <c:v>2019년</c:v>
                </c:pt>
              </c:strCache>
            </c:strRef>
          </c:cat>
          <c:val>
            <c:numRef>
              <c:f>Sheet4!$E$49:$E$59</c:f>
              <c:numCache>
                <c:formatCode>_(* #,##0,,_);_(* \(#,##0,,\);_(* \-_);@</c:formatCode>
                <c:ptCount val="11"/>
                <c:pt idx="1">
                  <c:v>4479264396.6512146</c:v>
                </c:pt>
                <c:pt idx="2">
                  <c:v>4387351268.7152538</c:v>
                </c:pt>
                <c:pt idx="3">
                  <c:v>4373148243.6891575</c:v>
                </c:pt>
                <c:pt idx="4">
                  <c:v>4190233469.4630666</c:v>
                </c:pt>
                <c:pt idx="5">
                  <c:v>4190233469.4630666</c:v>
                </c:pt>
                <c:pt idx="6">
                  <c:v>4248430746.8118515</c:v>
                </c:pt>
                <c:pt idx="7">
                  <c:v>4697653952.7478123</c:v>
                </c:pt>
                <c:pt idx="8">
                  <c:v>4800669067.7739086</c:v>
                </c:pt>
                <c:pt idx="9">
                  <c:v>5081604623.999999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77-4C90-9E77-AD7A665BA688}"/>
            </c:ext>
          </c:extLst>
        </c:ser>
        <c:ser>
          <c:idx val="2"/>
          <c:order val="2"/>
          <c:tx>
            <c:strRef>
              <c:f>Sheet4!$F$48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6D2077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solidFill>
                <a:srgbClr val="6D2077"/>
              </a:solidFill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Sheet4!$C$49:$C$59</c:f>
              <c:strCache>
                <c:ptCount val="11"/>
                <c:pt idx="0">
                  <c:v>2018년</c:v>
                </c:pt>
                <c:pt idx="1">
                  <c:v>렌즈</c:v>
                </c:pt>
                <c:pt idx="2">
                  <c:v>기판</c:v>
                </c:pt>
                <c:pt idx="3">
                  <c:v>프로젝터</c:v>
                </c:pt>
                <c:pt idx="4">
                  <c:v>기타</c:v>
                </c:pt>
                <c:pt idx="5">
                  <c:v>렌즈</c:v>
                </c:pt>
                <c:pt idx="6">
                  <c:v>기판</c:v>
                </c:pt>
                <c:pt idx="7">
                  <c:v>프로젝터</c:v>
                </c:pt>
                <c:pt idx="8">
                  <c:v>기타</c:v>
                </c:pt>
                <c:pt idx="9">
                  <c:v>신규/단종</c:v>
                </c:pt>
                <c:pt idx="10">
                  <c:v>2019년</c:v>
                </c:pt>
              </c:strCache>
            </c:strRef>
          </c:cat>
          <c:val>
            <c:numRef>
              <c:f>Sheet4!$F$49:$F$59</c:f>
              <c:numCache>
                <c:formatCode>General</c:formatCode>
                <c:ptCount val="11"/>
                <c:pt idx="5" formatCode="_(* #,##0,,_);_(* \(#,##0,,\);_(* \-_);@">
                  <c:v>58197277.348784931</c:v>
                </c:pt>
                <c:pt idx="6" formatCode="_(* #,##0,,_);_(* \(#,##0,,\);_(* \-_);@">
                  <c:v>449223205.93596119</c:v>
                </c:pt>
                <c:pt idx="7" formatCode="_(* #,##0,,_);_(* \(#,##0,,\);_(* \-_);@">
                  <c:v>103015115.02609605</c:v>
                </c:pt>
                <c:pt idx="8" formatCode="_(* #,##0,,_);_(* \(#,##0,,\);_(* \-_);@">
                  <c:v>280935556.22609073</c:v>
                </c:pt>
                <c:pt idx="9" formatCode="_(* #,##0,,_);_(* \(#,##0,,\);_(* \-_);@">
                  <c:v>7973418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77-4C90-9E77-AD7A665BA688}"/>
            </c:ext>
          </c:extLst>
        </c:ser>
        <c:ser>
          <c:idx val="3"/>
          <c:order val="3"/>
          <c:tx>
            <c:strRef>
              <c:f>Sheet4!$G$48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005EB8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solidFill>
                <a:srgbClr val="005EB8"/>
              </a:solidFill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Sheet4!$C$49:$C$59</c:f>
              <c:strCache>
                <c:ptCount val="11"/>
                <c:pt idx="0">
                  <c:v>2018년</c:v>
                </c:pt>
                <c:pt idx="1">
                  <c:v>렌즈</c:v>
                </c:pt>
                <c:pt idx="2">
                  <c:v>기판</c:v>
                </c:pt>
                <c:pt idx="3">
                  <c:v>프로젝터</c:v>
                </c:pt>
                <c:pt idx="4">
                  <c:v>기타</c:v>
                </c:pt>
                <c:pt idx="5">
                  <c:v>렌즈</c:v>
                </c:pt>
                <c:pt idx="6">
                  <c:v>기판</c:v>
                </c:pt>
                <c:pt idx="7">
                  <c:v>프로젝터</c:v>
                </c:pt>
                <c:pt idx="8">
                  <c:v>기타</c:v>
                </c:pt>
                <c:pt idx="9">
                  <c:v>신규/단종</c:v>
                </c:pt>
                <c:pt idx="10">
                  <c:v>2019년</c:v>
                </c:pt>
              </c:strCache>
            </c:strRef>
          </c:cat>
          <c:val>
            <c:numRef>
              <c:f>Sheet4!$G$49:$G$59</c:f>
              <c:numCache>
                <c:formatCode>_(* \(#,##0,,\)_);_(* \(#,##0,,\);_(* \-_);@</c:formatCode>
                <c:ptCount val="11"/>
                <c:pt idx="1">
                  <c:v>82381797.348784924</c:v>
                </c:pt>
                <c:pt idx="2">
                  <c:v>91913127.935961157</c:v>
                </c:pt>
                <c:pt idx="3">
                  <c:v>14203025.026096037</c:v>
                </c:pt>
                <c:pt idx="4">
                  <c:v>182914774.22609079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E77-4C90-9E77-AD7A665BA6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514781416"/>
        <c:axId val="514777104"/>
      </c:barChart>
      <c:catAx>
        <c:axId val="514781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4777104"/>
        <c:crosses val="autoZero"/>
        <c:auto val="1"/>
        <c:lblAlgn val="ctr"/>
        <c:lblOffset val="100"/>
        <c:noMultiLvlLbl val="0"/>
      </c:catAx>
      <c:valAx>
        <c:axId val="514777104"/>
        <c:scaling>
          <c:orientation val="minMax"/>
          <c:max val="5500000000"/>
          <c:min val="40000000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ko-KR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백만원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1957407407407412E-3"/>
              <c:y val="0.30070277777777776"/>
            </c:manualLayout>
          </c:layout>
          <c:overlay val="0"/>
        </c:title>
        <c:numFmt formatCode="_(* #,##0,,_);_(* \(#,##0,,\);_(* \-_)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4781416"/>
        <c:crosses val="autoZero"/>
        <c:crossBetween val="between"/>
        <c:majorUnit val="300000000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2017-2018</a:t>
            </a:r>
            <a:r>
              <a:rPr lang="en-US" baseline="0" dirty="0"/>
              <a:t> EBITDA bridge</a:t>
            </a:r>
            <a:endParaRPr lang="en-US" dirty="0"/>
          </a:p>
        </c:rich>
      </c:tx>
      <c:layout>
        <c:manualLayout>
          <c:xMode val="edge"/>
          <c:yMode val="edge"/>
          <c:x val="2.2857142857142857E-2"/>
          <c:y val="3.636363636363636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6844332372191255E-2"/>
          <c:y val="0.15808518518518519"/>
          <c:w val="0.90315566762780874"/>
          <c:h val="0.56915787037037036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00338D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solidFill>
                <a:srgbClr val="00338D"/>
              </a:solidFill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Sheet3!$B$11:$B$19</c:f>
              <c:strCache>
                <c:ptCount val="9"/>
                <c:pt idx="0">
                  <c:v>2017</c:v>
                </c:pt>
                <c:pt idx="1">
                  <c:v>IOS CM</c:v>
                </c:pt>
                <c:pt idx="2">
                  <c:v>Lab CM</c:v>
                </c:pt>
                <c:pt idx="3">
                  <c:v>Ind CM</c:v>
                </c:pt>
                <c:pt idx="4">
                  <c:v>기타 CM</c:v>
                </c:pt>
                <c:pt idx="5">
                  <c:v>인건비</c:v>
                </c:pt>
                <c:pt idx="6">
                  <c:v>연구개발비</c:v>
                </c:pt>
                <c:pt idx="7">
                  <c:v>기타비용</c:v>
                </c:pt>
                <c:pt idx="8">
                  <c:v>2018</c:v>
                </c:pt>
              </c:strCache>
            </c:strRef>
          </c:cat>
          <c:val>
            <c:numRef>
              <c:f>Sheet3!$C$11:$C$19</c:f>
              <c:numCache>
                <c:formatCode>General</c:formatCode>
                <c:ptCount val="9"/>
                <c:pt idx="0" formatCode="_(* #,##0.0,,,_);_(* \(#,##0.0,,,\);_(* \-_);@">
                  <c:v>-435992390</c:v>
                </c:pt>
                <c:pt idx="8" formatCode="_(* #,##0.0,,,_);_(* \(#,##0.0,,,\);_(* \-_);@">
                  <c:v>10741224184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CC-4E50-BAB0-4AC5579119C2}"/>
            </c:ext>
          </c:extLst>
        </c:ser>
        <c:ser>
          <c:idx val="1"/>
          <c:order val="1"/>
          <c:spPr>
            <a:noFill/>
            <a:ln w="3175">
              <a:solidFill>
                <a:srgbClr val="FFFFFF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91DA"/>
                  </a:solidFill>
                </a14:hiddenFill>
              </a:ext>
            </a:extLst>
          </c:spPr>
          <c:invertIfNegative val="0"/>
          <c:dPt>
            <c:idx val="1"/>
            <c:invertIfNegative val="0"/>
            <c:bubble3D val="0"/>
            <c:spPr>
              <a:solidFill>
                <a:srgbClr val="6D2077"/>
              </a:solidFill>
              <a:ln w="3175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2-23CC-4E50-BAB0-4AC5579119C2}"/>
              </c:ext>
            </c:extLst>
          </c:dPt>
          <c:cat>
            <c:strRef>
              <c:f>Sheet3!$B$11:$B$19</c:f>
              <c:strCache>
                <c:ptCount val="9"/>
                <c:pt idx="0">
                  <c:v>2017</c:v>
                </c:pt>
                <c:pt idx="1">
                  <c:v>IOS CM</c:v>
                </c:pt>
                <c:pt idx="2">
                  <c:v>Lab CM</c:v>
                </c:pt>
                <c:pt idx="3">
                  <c:v>Ind CM</c:v>
                </c:pt>
                <c:pt idx="4">
                  <c:v>기타 CM</c:v>
                </c:pt>
                <c:pt idx="5">
                  <c:v>인건비</c:v>
                </c:pt>
                <c:pt idx="6">
                  <c:v>연구개발비</c:v>
                </c:pt>
                <c:pt idx="7">
                  <c:v>기타비용</c:v>
                </c:pt>
                <c:pt idx="8">
                  <c:v>2018</c:v>
                </c:pt>
              </c:strCache>
            </c:strRef>
          </c:cat>
          <c:val>
            <c:numRef>
              <c:f>Sheet3!$D$11:$D$19</c:f>
              <c:numCache>
                <c:formatCode>_(* #,##0.0,,,_);_(* \(#,##0.0,,,\);_(* \-_);@</c:formatCode>
                <c:ptCount val="9"/>
                <c:pt idx="1">
                  <c:v>-435992390</c:v>
                </c:pt>
                <c:pt idx="2">
                  <c:v>12654819057</c:v>
                </c:pt>
                <c:pt idx="3">
                  <c:v>12654819057</c:v>
                </c:pt>
                <c:pt idx="4">
                  <c:v>12138898177</c:v>
                </c:pt>
                <c:pt idx="5">
                  <c:v>11399855140</c:v>
                </c:pt>
                <c:pt idx="6">
                  <c:v>11230920864</c:v>
                </c:pt>
                <c:pt idx="7">
                  <c:v>10741224184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3CC-4E50-BAB0-4AC5579119C2}"/>
            </c:ext>
          </c:extLst>
        </c:ser>
        <c:ser>
          <c:idx val="2"/>
          <c:order val="2"/>
          <c:spPr>
            <a:solidFill>
              <a:srgbClr val="6D2077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dLbl>
              <c:idx val="1"/>
              <c:tx>
                <c:rich>
                  <a:bodyPr/>
                  <a:lstStyle/>
                  <a:p>
                    <a:r>
                      <a:rPr lang="en-US" altLang="ko-KR" dirty="0"/>
                      <a:t>13.7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3CC-4E50-BAB0-4AC5579119C2}"/>
                </c:ext>
              </c:extLst>
            </c:dLbl>
            <c:spPr>
              <a:solidFill>
                <a:srgbClr val="6D2077"/>
              </a:solidFill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Sheet3!$B$11:$B$19</c:f>
              <c:strCache>
                <c:ptCount val="9"/>
                <c:pt idx="0">
                  <c:v>2017</c:v>
                </c:pt>
                <c:pt idx="1">
                  <c:v>IOS CM</c:v>
                </c:pt>
                <c:pt idx="2">
                  <c:v>Lab CM</c:v>
                </c:pt>
                <c:pt idx="3">
                  <c:v>Ind CM</c:v>
                </c:pt>
                <c:pt idx="4">
                  <c:v>기타 CM</c:v>
                </c:pt>
                <c:pt idx="5">
                  <c:v>인건비</c:v>
                </c:pt>
                <c:pt idx="6">
                  <c:v>연구개발비</c:v>
                </c:pt>
                <c:pt idx="7">
                  <c:v>기타비용</c:v>
                </c:pt>
                <c:pt idx="8">
                  <c:v>2018</c:v>
                </c:pt>
              </c:strCache>
            </c:strRef>
          </c:cat>
          <c:val>
            <c:numRef>
              <c:f>Sheet3!$E$11:$E$19</c:f>
              <c:numCache>
                <c:formatCode>_(* #,##0.0,,,_);_(* \(#,##0.0,,,\);_(* \-_);@</c:formatCode>
                <c:ptCount val="9"/>
                <c:pt idx="1">
                  <c:v>13263283781</c:v>
                </c:pt>
                <c:pt idx="3">
                  <c:v>521532730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3CC-4E50-BAB0-4AC5579119C2}"/>
            </c:ext>
          </c:extLst>
        </c:ser>
        <c:ser>
          <c:idx val="3"/>
          <c:order val="3"/>
          <c:spPr>
            <a:solidFill>
              <a:srgbClr val="005EB8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solidFill>
                <a:srgbClr val="005EB8"/>
              </a:solidFill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Sheet3!$B$11:$B$19</c:f>
              <c:strCache>
                <c:ptCount val="9"/>
                <c:pt idx="0">
                  <c:v>2017</c:v>
                </c:pt>
                <c:pt idx="1">
                  <c:v>IOS CM</c:v>
                </c:pt>
                <c:pt idx="2">
                  <c:v>Lab CM</c:v>
                </c:pt>
                <c:pt idx="3">
                  <c:v>Ind CM</c:v>
                </c:pt>
                <c:pt idx="4">
                  <c:v>기타 CM</c:v>
                </c:pt>
                <c:pt idx="5">
                  <c:v>인건비</c:v>
                </c:pt>
                <c:pt idx="6">
                  <c:v>연구개발비</c:v>
                </c:pt>
                <c:pt idx="7">
                  <c:v>기타비용</c:v>
                </c:pt>
                <c:pt idx="8">
                  <c:v>2018</c:v>
                </c:pt>
              </c:strCache>
            </c:strRef>
          </c:cat>
          <c:val>
            <c:numRef>
              <c:f>Sheet3!$F$11:$F$19</c:f>
              <c:numCache>
                <c:formatCode>General</c:formatCode>
                <c:ptCount val="9"/>
                <c:pt idx="2" formatCode="_(* \(#,##0.0,,,\)_);_(* \(#,##0.0,,,\);_(* \-_);@">
                  <c:v>608464724</c:v>
                </c:pt>
                <c:pt idx="4" formatCode="_(* \(#,##0.0,,,\)_);_(* \(#,##0.0,,,\);_(* \-_);@">
                  <c:v>1037453610</c:v>
                </c:pt>
                <c:pt idx="5" formatCode="_(* \(#,##0.0,,,\)_);_(* \(#,##0.0,,,\);_(* \-_);@">
                  <c:v>739043037</c:v>
                </c:pt>
                <c:pt idx="6" formatCode="_(* \(#,##0.0,,,\)_);_(* \(#,##0.0,,,\);_(* \-_);@">
                  <c:v>168934276</c:v>
                </c:pt>
                <c:pt idx="7" formatCode="_(* \(#,##0.0,,,\)_);_(* \(#,##0.0,,,\);_(* \-_);@">
                  <c:v>489696680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3CC-4E50-BAB0-4AC5579119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195438392"/>
        <c:axId val="195436040"/>
      </c:barChart>
      <c:catAx>
        <c:axId val="1954383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95436040"/>
        <c:crosses val="autoZero"/>
        <c:auto val="1"/>
        <c:lblAlgn val="ctr"/>
        <c:lblOffset val="100"/>
        <c:noMultiLvlLbl val="0"/>
      </c:catAx>
      <c:valAx>
        <c:axId val="19543604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ko-KR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십억원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3.6656250000000013E-3"/>
              <c:y val="0.25420972222222221"/>
            </c:manualLayout>
          </c:layout>
          <c:overlay val="0"/>
        </c:title>
        <c:numFmt formatCode="_(* #,##0.0,,,_);_(* \(#,##0.0,,,\);_(* \-_)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9543839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[IOS] </a:t>
            </a:r>
            <a:r>
              <a:rPr lang="ko-KR" altLang="en-US"/>
              <a:t>단위당제조단가</a:t>
            </a:r>
            <a:endParaRPr lang="en-US" dirty="0"/>
          </a:p>
        </c:rich>
      </c:tx>
      <c:layout>
        <c:manualLayout>
          <c:xMode val="edge"/>
          <c:yMode val="edge"/>
          <c:x val="2.2857142857142857E-2"/>
          <c:y val="3.636363636363636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1345694444444444"/>
          <c:y val="0.15808518518518519"/>
          <c:w val="0.61475833333333341"/>
          <c:h val="0.661428240740740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Sheet7!$N$3</c:f>
              <c:strCache>
                <c:ptCount val="1"/>
                <c:pt idx="0">
                  <c:v>생산량</c:v>
                </c:pt>
              </c:strCache>
            </c:strRef>
          </c:tx>
          <c:spPr>
            <a:solidFill>
              <a:srgbClr val="0091DA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Sheet7!$M$4:$M$5</c:f>
              <c:strCache>
                <c:ptCount val="2"/>
                <c:pt idx="0">
                  <c:v>2018</c:v>
                </c:pt>
                <c:pt idx="1">
                  <c:v>2019 1H</c:v>
                </c:pt>
              </c:strCache>
            </c:strRef>
          </c:cat>
          <c:val>
            <c:numRef>
              <c:f>Sheet7!$N$4:$N$5</c:f>
              <c:numCache>
                <c:formatCode>_(* #,##0_);_(* \(#,##0\);_(* \-_);@</c:formatCode>
                <c:ptCount val="2"/>
                <c:pt idx="0">
                  <c:v>1861</c:v>
                </c:pt>
                <c:pt idx="1">
                  <c:v>2210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A5-47AF-93FD-C2438D2A940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0"/>
        <c:axId val="514777496"/>
        <c:axId val="514782592"/>
      </c:barChart>
      <c:lineChart>
        <c:grouping val="standard"/>
        <c:varyColors val="0"/>
        <c:ser>
          <c:idx val="1"/>
          <c:order val="1"/>
          <c:tx>
            <c:strRef>
              <c:f>Sheet7!$O$3</c:f>
              <c:strCache>
                <c:ptCount val="1"/>
                <c:pt idx="0">
                  <c:v>제조단가</c:v>
                </c:pt>
              </c:strCache>
            </c:strRef>
          </c:tx>
          <c:spPr>
            <a:ln w="12700">
              <a:solidFill>
                <a:srgbClr val="00338D"/>
              </a:solidFill>
              <a:prstDash val="solid"/>
            </a:ln>
          </c:spPr>
          <c:marker>
            <c:symbol val="square"/>
            <c:size val="3"/>
            <c:spPr>
              <a:solidFill>
                <a:srgbClr val="00338D"/>
              </a:solidFill>
              <a:ln>
                <a:solidFill>
                  <a:srgbClr val="00338D"/>
                </a:solidFill>
                <a:prstDash val="solid"/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Sheet7!$M$4:$M$5</c:f>
              <c:strCache>
                <c:ptCount val="2"/>
                <c:pt idx="0">
                  <c:v>2018</c:v>
                </c:pt>
                <c:pt idx="1">
                  <c:v>2019 1H</c:v>
                </c:pt>
              </c:strCache>
            </c:strRef>
          </c:cat>
          <c:val>
            <c:numRef>
              <c:f>Sheet7!$O$4:$O$5</c:f>
              <c:numCache>
                <c:formatCode>_(* #,##0.0,,_);_(* \(#,##0.0,,\);_(* \-_);@</c:formatCode>
                <c:ptCount val="2"/>
                <c:pt idx="0">
                  <c:v>2451180.1149919396</c:v>
                </c:pt>
                <c:pt idx="1">
                  <c:v>2302976.4895927603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A5-47AF-93FD-C2438D2A940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14777888"/>
        <c:axId val="514783768"/>
      </c:lineChart>
      <c:catAx>
        <c:axId val="514777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4782592"/>
        <c:crosses val="autoZero"/>
        <c:auto val="1"/>
        <c:lblAlgn val="ctr"/>
        <c:lblOffset val="100"/>
        <c:noMultiLvlLbl val="0"/>
      </c:catAx>
      <c:valAx>
        <c:axId val="514782592"/>
        <c:scaling>
          <c:orientation val="minMax"/>
          <c:max val="4000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ko-KR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대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5714285714285714E-2"/>
              <c:y val="0.32041088045812455"/>
            </c:manualLayout>
          </c:layout>
          <c:overlay val="0"/>
        </c:title>
        <c:numFmt formatCode="_(* #,##0_);_(* \(#,##0\);_(* \-_)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4777496"/>
        <c:crosses val="autoZero"/>
        <c:crossBetween val="between"/>
        <c:majorUnit val="1000"/>
      </c:valAx>
      <c:valAx>
        <c:axId val="514783768"/>
        <c:scaling>
          <c:orientation val="minMax"/>
          <c:min val="0"/>
        </c:scaling>
        <c:delete val="0"/>
        <c:axPos val="r"/>
        <c:title>
          <c:tx>
            <c:rich>
              <a:bodyPr rot="5400000" vert="horz"/>
              <a:lstStyle/>
              <a:p>
                <a:pPr>
                  <a:defRPr altLang="ko-KR" b="0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백만원</a:t>
                </a:r>
                <a:endParaRPr lang="en-US" dirty="0"/>
              </a:p>
            </c:rich>
          </c:tx>
          <c:overlay val="0"/>
        </c:title>
        <c:numFmt formatCode="_(* #,##0.0,,_);_(* \(#,##0.0,,\);_(* \-_)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crossAx val="514777888"/>
        <c:crosses val="max"/>
        <c:crossBetween val="between"/>
      </c:valAx>
      <c:catAx>
        <c:axId val="5147778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4783768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2182857638888889"/>
          <c:y val="0.90691898148148142"/>
          <c:w val="0.44026666666666664"/>
          <c:h val="8.7286574074074072E-2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>
              <a:solidFill>
                <a:srgbClr val="000000"/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[Industrial scanner] Unit ASP - </a:t>
            </a:r>
            <a:r>
              <a:rPr lang="ko-KR" altLang="en-US"/>
              <a:t>원재료비 </a:t>
            </a:r>
            <a:r>
              <a:rPr lang="en-US" altLang="ko-KR" dirty="0"/>
              <a:t>Spread</a:t>
            </a:r>
            <a:endParaRPr lang="en-US" dirty="0"/>
          </a:p>
        </c:rich>
      </c:tx>
      <c:layout>
        <c:manualLayout>
          <c:xMode val="edge"/>
          <c:yMode val="edge"/>
          <c:x val="2.2857142857142857E-2"/>
          <c:y val="3.636363636363636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687811111111111"/>
          <c:y val="0.19728271604938272"/>
          <c:w val="0.81952527777777773"/>
          <c:h val="0.62223086419753082"/>
        </c:manualLayout>
      </c:layout>
      <c:lineChart>
        <c:grouping val="standard"/>
        <c:varyColors val="0"/>
        <c:ser>
          <c:idx val="0"/>
          <c:order val="0"/>
          <c:tx>
            <c:strRef>
              <c:f>Sheet1!$N$17</c:f>
              <c:strCache>
                <c:ptCount val="1"/>
                <c:pt idx="0">
                  <c:v>ASP</c:v>
                </c:pt>
              </c:strCache>
            </c:strRef>
          </c:tx>
          <c:spPr>
            <a:ln w="12700">
              <a:solidFill>
                <a:srgbClr val="00338D"/>
              </a:solidFill>
              <a:prstDash val="solid"/>
            </a:ln>
          </c:spPr>
          <c:marker>
            <c:symbol val="diamond"/>
            <c:size val="3"/>
            <c:spPr>
              <a:solidFill>
                <a:srgbClr val="00338D"/>
              </a:solidFill>
              <a:ln>
                <a:solidFill>
                  <a:srgbClr val="00338D"/>
                </a:solidFill>
                <a:prstDash val="solid"/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Sheet1!$O$16:$R$16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 1H</c:v>
                </c:pt>
              </c:strCache>
            </c:strRef>
          </c:cat>
          <c:val>
            <c:numRef>
              <c:f>Sheet1!$O$17:$R$17</c:f>
              <c:numCache>
                <c:formatCode>_(* #,##0.0,,_);_(* \(#,##0.0,,\);_(* \-_);@</c:formatCode>
                <c:ptCount val="4"/>
                <c:pt idx="0">
                  <c:v>23054892.389312975</c:v>
                </c:pt>
                <c:pt idx="1">
                  <c:v>19034173.721311476</c:v>
                </c:pt>
                <c:pt idx="2">
                  <c:v>19564871.980000004</c:v>
                </c:pt>
                <c:pt idx="3">
                  <c:v>18204352.407407407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E8-4A75-8251-CB049F065299}"/>
            </c:ext>
          </c:extLst>
        </c:ser>
        <c:ser>
          <c:idx val="1"/>
          <c:order val="1"/>
          <c:tx>
            <c:strRef>
              <c:f>Sheet1!$N$18</c:f>
              <c:strCache>
                <c:ptCount val="1"/>
                <c:pt idx="0">
                  <c:v>단위당원재료비</c:v>
                </c:pt>
              </c:strCache>
            </c:strRef>
          </c:tx>
          <c:spPr>
            <a:ln w="12700">
              <a:solidFill>
                <a:srgbClr val="0091DA"/>
              </a:solidFill>
              <a:prstDash val="solid"/>
            </a:ln>
          </c:spPr>
          <c:marker>
            <c:symbol val="square"/>
            <c:size val="3"/>
            <c:spPr>
              <a:solidFill>
                <a:srgbClr val="0091DA"/>
              </a:solidFill>
              <a:ln>
                <a:solidFill>
                  <a:srgbClr val="0091DA"/>
                </a:solidFill>
                <a:prstDash val="solid"/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Sheet1!$O$16:$R$16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 1H</c:v>
                </c:pt>
              </c:strCache>
            </c:strRef>
          </c:cat>
          <c:val>
            <c:numRef>
              <c:f>Sheet1!$O$18:$R$18</c:f>
              <c:numCache>
                <c:formatCode>_(* #,##0.0,,_);_(* \(#,##0.0,,\);_(* \-_);@</c:formatCode>
                <c:ptCount val="4"/>
                <c:pt idx="0">
                  <c:v>9870413.6235308368</c:v>
                </c:pt>
                <c:pt idx="1">
                  <c:v>8230702.8934426233</c:v>
                </c:pt>
                <c:pt idx="2">
                  <c:v>7653279.7466666671</c:v>
                </c:pt>
                <c:pt idx="3">
                  <c:v>6120696.8148148144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E8-4A75-8251-CB049F06529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14778672"/>
        <c:axId val="514779064"/>
      </c:lineChart>
      <c:catAx>
        <c:axId val="5147786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4779064"/>
        <c:crosses val="autoZero"/>
        <c:auto val="1"/>
        <c:lblAlgn val="ctr"/>
        <c:lblOffset val="100"/>
        <c:noMultiLvlLbl val="0"/>
      </c:catAx>
      <c:valAx>
        <c:axId val="51477906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ko-KR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백만원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5714285714285714E-2"/>
              <c:y val="0.32041088045812455"/>
            </c:manualLayout>
          </c:layout>
          <c:overlay val="0"/>
        </c:title>
        <c:numFmt formatCode="_(* #,##0.0,,_);_(* \(#,##0.0,,\);_(* \-_)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4778672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21932222222222222"/>
          <c:y val="0.90691898148148142"/>
          <c:w val="0.50802166666666659"/>
          <c:h val="9.3081481481481487E-2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>
              <a:solidFill>
                <a:srgbClr val="000000"/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[Lab scanner] </a:t>
            </a:r>
            <a:r>
              <a:rPr lang="ko-KR" altLang="en-US" baseline="0"/>
              <a:t>매출액 및 재료비차감후매출액</a:t>
            </a:r>
            <a:r>
              <a:rPr lang="en-US" altLang="ko-KR" baseline="0" dirty="0"/>
              <a:t>%</a:t>
            </a:r>
            <a:endParaRPr lang="en-US" dirty="0"/>
          </a:p>
        </c:rich>
      </c:tx>
      <c:layout>
        <c:manualLayout>
          <c:xMode val="edge"/>
          <c:yMode val="edge"/>
          <c:x val="1.6905555555555558E-3"/>
          <c:y val="5.0055555555555556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687811111111111"/>
          <c:y val="0.16684074074074073"/>
          <c:w val="0.74515583333333335"/>
          <c:h val="0.599674074074074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Sheet1!$B$24</c:f>
              <c:strCache>
                <c:ptCount val="1"/>
                <c:pt idx="0">
                  <c:v>매출액</c:v>
                </c:pt>
              </c:strCache>
            </c:strRef>
          </c:tx>
          <c:spPr>
            <a:solidFill>
              <a:srgbClr val="00338D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Sheet1!$C$23:$F$23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 1H</c:v>
                </c:pt>
              </c:strCache>
            </c:strRef>
          </c:cat>
          <c:val>
            <c:numRef>
              <c:f>Sheet1!$C$24:$F$24</c:f>
              <c:numCache>
                <c:formatCode>_(* #,##0.0,,,_);_(* \(#,##0.0,,,\);_(* \-_);@</c:formatCode>
                <c:ptCount val="4"/>
                <c:pt idx="0">
                  <c:v>11120116588</c:v>
                </c:pt>
                <c:pt idx="1">
                  <c:v>11061132511</c:v>
                </c:pt>
                <c:pt idx="2">
                  <c:v>10212782140.000002</c:v>
                </c:pt>
                <c:pt idx="3">
                  <c:v>5751923408.000001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91-4E68-A4B1-B2C67803B540}"/>
            </c:ext>
          </c:extLst>
        </c:ser>
        <c:ser>
          <c:idx val="1"/>
          <c:order val="1"/>
          <c:tx>
            <c:strRef>
              <c:f>Sheet1!$B$25</c:f>
              <c:strCache>
                <c:ptCount val="1"/>
                <c:pt idx="0">
                  <c:v>재료비차감후매출액</c:v>
                </c:pt>
              </c:strCache>
            </c:strRef>
          </c:tx>
          <c:spPr>
            <a:solidFill>
              <a:srgbClr val="0091DA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Sheet1!$C$23:$F$23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 1H</c:v>
                </c:pt>
              </c:strCache>
            </c:strRef>
          </c:cat>
          <c:val>
            <c:numRef>
              <c:f>Sheet1!$C$25:$F$25</c:f>
              <c:numCache>
                <c:formatCode>_(* #,##0.0,,,_);_(* \(#,##0.0,,,\);_(* \-_);@</c:formatCode>
                <c:ptCount val="4"/>
                <c:pt idx="0">
                  <c:v>6884864968.9009151</c:v>
                </c:pt>
                <c:pt idx="1">
                  <c:v>7118344200</c:v>
                </c:pt>
                <c:pt idx="2">
                  <c:v>6644553119.0000019</c:v>
                </c:pt>
                <c:pt idx="3">
                  <c:v>3574946038.000001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91-4E68-A4B1-B2C67803B54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0"/>
        <c:axId val="514780240"/>
        <c:axId val="514784160"/>
      </c:barChart>
      <c:lineChart>
        <c:grouping val="standard"/>
        <c:varyColors val="0"/>
        <c:ser>
          <c:idx val="2"/>
          <c:order val="2"/>
          <c:tx>
            <c:strRef>
              <c:f>Sheet1!$B$26</c:f>
              <c:strCache>
                <c:ptCount val="1"/>
                <c:pt idx="0">
                  <c:v>재료비차감후매출액%</c:v>
                </c:pt>
              </c:strCache>
            </c:strRef>
          </c:tx>
          <c:spPr>
            <a:ln w="12700">
              <a:solidFill>
                <a:srgbClr val="00338D"/>
              </a:solidFill>
              <a:prstDash val="solid"/>
            </a:ln>
          </c:spPr>
          <c:marker>
            <c:symbol val="triangle"/>
            <c:size val="3"/>
            <c:spPr>
              <a:solidFill>
                <a:srgbClr val="00338D"/>
              </a:solidFill>
              <a:ln>
                <a:solidFill>
                  <a:srgbClr val="00338D"/>
                </a:solidFill>
                <a:prstDash val="solid"/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Sheet1!$C$23:$F$23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 1H</c:v>
                </c:pt>
              </c:strCache>
            </c:strRef>
          </c:cat>
          <c:val>
            <c:numRef>
              <c:f>Sheet1!$C$26:$F$26</c:f>
              <c:numCache>
                <c:formatCode>0.0%;\(0.0%\);\-;@</c:formatCode>
                <c:ptCount val="4"/>
                <c:pt idx="0">
                  <c:v>0.61913604182266824</c:v>
                </c:pt>
                <c:pt idx="1">
                  <c:v>0.6435456941611537</c:v>
                </c:pt>
                <c:pt idx="2">
                  <c:v>0.65061146198111308</c:v>
                </c:pt>
                <c:pt idx="3">
                  <c:v>0.62152184311561343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691-4E68-A4B1-B2C67803B54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14781024"/>
        <c:axId val="514780632"/>
      </c:lineChart>
      <c:catAx>
        <c:axId val="514780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4784160"/>
        <c:crosses val="autoZero"/>
        <c:auto val="1"/>
        <c:lblAlgn val="ctr"/>
        <c:lblOffset val="100"/>
        <c:noMultiLvlLbl val="0"/>
      </c:catAx>
      <c:valAx>
        <c:axId val="51478416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ko-KR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십억원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5714285714285714E-2"/>
              <c:y val="0.32041088045812455"/>
            </c:manualLayout>
          </c:layout>
          <c:overlay val="0"/>
        </c:title>
        <c:numFmt formatCode="_(* #,##0.0,,,_);_(* \(#,##0.0,,,\);_(* \-_)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4780240"/>
        <c:crosses val="autoZero"/>
        <c:crossBetween val="between"/>
      </c:valAx>
      <c:valAx>
        <c:axId val="514780632"/>
        <c:scaling>
          <c:orientation val="minMax"/>
          <c:min val="0"/>
        </c:scaling>
        <c:delete val="0"/>
        <c:axPos val="r"/>
        <c:numFmt formatCode="0%;\(0.0%\);\-;@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crossAx val="514781024"/>
        <c:crosses val="max"/>
        <c:crossBetween val="between"/>
      </c:valAx>
      <c:catAx>
        <c:axId val="5147810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4780632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14281000000000002"/>
          <c:y val="0.88340061728395058"/>
          <c:w val="0.85719000000000001"/>
          <c:h val="0.1163820987654321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>
              <a:solidFill>
                <a:srgbClr val="000000"/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[Industrial scanner] </a:t>
            </a:r>
            <a:r>
              <a:rPr lang="ko-KR" altLang="en-US"/>
              <a:t>매출액 및 재료비차감후매출액</a:t>
            </a:r>
            <a:r>
              <a:rPr lang="en-US" altLang="ko-KR" dirty="0"/>
              <a:t>%</a:t>
            </a:r>
            <a:endParaRPr lang="en-US" dirty="0"/>
          </a:p>
        </c:rich>
      </c:tx>
      <c:layout>
        <c:manualLayout>
          <c:xMode val="edge"/>
          <c:yMode val="edge"/>
          <c:x val="1.6905555555555558E-3"/>
          <c:y val="5.0055555555555556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5308250000000001"/>
          <c:y val="0.16684074074074073"/>
          <c:w val="0.7608544444444445"/>
          <c:h val="0.59336358024691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Sheet1!$B$28</c:f>
              <c:strCache>
                <c:ptCount val="1"/>
                <c:pt idx="0">
                  <c:v>매출액</c:v>
                </c:pt>
              </c:strCache>
            </c:strRef>
          </c:tx>
          <c:spPr>
            <a:solidFill>
              <a:srgbClr val="00338D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Sheet1!$C$27:$F$27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 1H</c:v>
                </c:pt>
              </c:strCache>
            </c:strRef>
          </c:cat>
          <c:val>
            <c:numRef>
              <c:f>Sheet1!$C$28:$F$28</c:f>
              <c:numCache>
                <c:formatCode>_(* #,##0.0,,,_);_(* \(#,##0.0,,,\);_(* \-_);@</c:formatCode>
                <c:ptCount val="4"/>
                <c:pt idx="0">
                  <c:v>3020190902.9999995</c:v>
                </c:pt>
                <c:pt idx="1">
                  <c:v>2322169194</c:v>
                </c:pt>
                <c:pt idx="2">
                  <c:v>2934730797.0000005</c:v>
                </c:pt>
                <c:pt idx="3">
                  <c:v>1474552545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8B-43FC-B63E-6AB19D529F47}"/>
            </c:ext>
          </c:extLst>
        </c:ser>
        <c:ser>
          <c:idx val="1"/>
          <c:order val="1"/>
          <c:tx>
            <c:strRef>
              <c:f>Sheet1!$B$29</c:f>
              <c:strCache>
                <c:ptCount val="1"/>
                <c:pt idx="0">
                  <c:v>재료비차감후매출액</c:v>
                </c:pt>
              </c:strCache>
            </c:strRef>
          </c:tx>
          <c:spPr>
            <a:solidFill>
              <a:srgbClr val="0091DA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Sheet1!$C$27:$F$27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 1H</c:v>
                </c:pt>
              </c:strCache>
            </c:strRef>
          </c:cat>
          <c:val>
            <c:numRef>
              <c:f>Sheet1!$C$29:$F$29</c:f>
              <c:numCache>
                <c:formatCode>_(* #,##0.0,,,_);_(* \(#,##0.0,,,\);_(* \-_);@</c:formatCode>
                <c:ptCount val="4"/>
                <c:pt idx="0">
                  <c:v>1727166718.3174598</c:v>
                </c:pt>
                <c:pt idx="1">
                  <c:v>1318023441</c:v>
                </c:pt>
                <c:pt idx="2">
                  <c:v>1786738835.0000005</c:v>
                </c:pt>
                <c:pt idx="3">
                  <c:v>978776103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8B-43FC-B63E-6AB19D529F4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0"/>
        <c:axId val="514784944"/>
        <c:axId val="514788472"/>
      </c:barChart>
      <c:lineChart>
        <c:grouping val="standard"/>
        <c:varyColors val="0"/>
        <c:ser>
          <c:idx val="2"/>
          <c:order val="2"/>
          <c:tx>
            <c:strRef>
              <c:f>Sheet1!$B$30</c:f>
              <c:strCache>
                <c:ptCount val="1"/>
                <c:pt idx="0">
                  <c:v>재료비차감후매출액%</c:v>
                </c:pt>
              </c:strCache>
            </c:strRef>
          </c:tx>
          <c:spPr>
            <a:ln w="12700">
              <a:solidFill>
                <a:srgbClr val="00338D"/>
              </a:solidFill>
              <a:prstDash val="solid"/>
            </a:ln>
          </c:spPr>
          <c:marker>
            <c:symbol val="triangle"/>
            <c:size val="3"/>
            <c:spPr>
              <a:solidFill>
                <a:srgbClr val="00338D"/>
              </a:solidFill>
              <a:ln>
                <a:solidFill>
                  <a:srgbClr val="00338D"/>
                </a:solidFill>
                <a:prstDash val="solid"/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Sheet1!$C$27:$F$27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 1H</c:v>
                </c:pt>
              </c:strCache>
            </c:strRef>
          </c:cat>
          <c:val>
            <c:numRef>
              <c:f>Sheet1!$C$30:$F$30</c:f>
              <c:numCache>
                <c:formatCode>0.0%;\(0.0%\);\-;@</c:formatCode>
                <c:ptCount val="4"/>
                <c:pt idx="0">
                  <c:v>0.57187335959519647</c:v>
                </c:pt>
                <c:pt idx="1">
                  <c:v>0.56758286364555055</c:v>
                </c:pt>
                <c:pt idx="2">
                  <c:v>0.60882546256933567</c:v>
                </c:pt>
                <c:pt idx="3">
                  <c:v>0.66377838234309916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8B-43FC-B63E-6AB19D529F4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14785728"/>
        <c:axId val="514788864"/>
      </c:lineChart>
      <c:catAx>
        <c:axId val="5147849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4788472"/>
        <c:crosses val="autoZero"/>
        <c:auto val="1"/>
        <c:lblAlgn val="ctr"/>
        <c:lblOffset val="100"/>
        <c:noMultiLvlLbl val="0"/>
      </c:catAx>
      <c:valAx>
        <c:axId val="514788472"/>
        <c:scaling>
          <c:orientation val="minMax"/>
          <c:max val="5000000000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ko-KR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십억원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5714285714285714E-2"/>
              <c:y val="0.32041088045812455"/>
            </c:manualLayout>
          </c:layout>
          <c:overlay val="0"/>
        </c:title>
        <c:numFmt formatCode="_(* #,##0.0,,,_);_(* \(#,##0.0,,,\);_(* \-_)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4784944"/>
        <c:crosses val="autoZero"/>
        <c:crossBetween val="between"/>
        <c:majorUnit val="1000000000"/>
      </c:valAx>
      <c:valAx>
        <c:axId val="514788864"/>
        <c:scaling>
          <c:orientation val="minMax"/>
          <c:min val="0"/>
        </c:scaling>
        <c:delete val="0"/>
        <c:axPos val="r"/>
        <c:numFmt formatCode="0%;\(0.0%\);\-;@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crossAx val="514785728"/>
        <c:crosses val="max"/>
        <c:crossBetween val="between"/>
      </c:valAx>
      <c:catAx>
        <c:axId val="5147857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4788864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16884583333333331"/>
          <c:y val="0.88340061728395058"/>
          <c:w val="0.83115416666666664"/>
          <c:h val="0.1163820987654321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>
              <a:solidFill>
                <a:srgbClr val="000000"/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[Lab scanner] Unit</a:t>
            </a:r>
            <a:r>
              <a:rPr lang="en-US" baseline="0" dirty="0"/>
              <a:t> ASP - </a:t>
            </a:r>
            <a:r>
              <a:rPr lang="ko-KR" altLang="en-US" baseline="0"/>
              <a:t>원재료비 </a:t>
            </a:r>
            <a:r>
              <a:rPr lang="en-US" altLang="ko-KR" baseline="0" dirty="0"/>
              <a:t>Spread</a:t>
            </a:r>
            <a:endParaRPr lang="en-US" dirty="0"/>
          </a:p>
        </c:rich>
      </c:tx>
      <c:layout>
        <c:manualLayout>
          <c:xMode val="edge"/>
          <c:yMode val="edge"/>
          <c:x val="2.2857142857142857E-2"/>
          <c:y val="3.636363636363636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687811111111111"/>
          <c:y val="0.21296172839506178"/>
          <c:w val="0.81952527777777773"/>
          <c:h val="0.58891296296296292"/>
        </c:manualLayout>
      </c:layout>
      <c:lineChart>
        <c:grouping val="standard"/>
        <c:varyColors val="0"/>
        <c:ser>
          <c:idx val="0"/>
          <c:order val="0"/>
          <c:tx>
            <c:strRef>
              <c:f>Sheet1!$N$14</c:f>
              <c:strCache>
                <c:ptCount val="1"/>
                <c:pt idx="0">
                  <c:v>ASP</c:v>
                </c:pt>
              </c:strCache>
            </c:strRef>
          </c:tx>
          <c:spPr>
            <a:ln w="12700">
              <a:solidFill>
                <a:srgbClr val="00338D"/>
              </a:solidFill>
              <a:prstDash val="solid"/>
            </a:ln>
          </c:spPr>
          <c:marker>
            <c:symbol val="diamond"/>
            <c:size val="3"/>
            <c:spPr>
              <a:solidFill>
                <a:srgbClr val="00338D"/>
              </a:solidFill>
              <a:ln>
                <a:solidFill>
                  <a:srgbClr val="00338D"/>
                </a:solidFill>
                <a:prstDash val="solid"/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Sheet1!$O$13:$R$13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 1H</c:v>
                </c:pt>
              </c:strCache>
            </c:strRef>
          </c:cat>
          <c:val>
            <c:numRef>
              <c:f>Sheet1!$O$14:$R$14</c:f>
              <c:numCache>
                <c:formatCode>_(* #,##0.0,,_);_(* \(#,##0.0,,\);_(* \-_);@</c:formatCode>
                <c:ptCount val="4"/>
                <c:pt idx="0">
                  <c:v>9282234.2136894818</c:v>
                </c:pt>
                <c:pt idx="1">
                  <c:v>8614589.1830218062</c:v>
                </c:pt>
                <c:pt idx="2">
                  <c:v>8316597.8338762233</c:v>
                </c:pt>
                <c:pt idx="3">
                  <c:v>7393217.7480719807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D45-4314-A1FD-892E19117449}"/>
            </c:ext>
          </c:extLst>
        </c:ser>
        <c:ser>
          <c:idx val="1"/>
          <c:order val="1"/>
          <c:tx>
            <c:strRef>
              <c:f>Sheet1!$N$15</c:f>
              <c:strCache>
                <c:ptCount val="1"/>
                <c:pt idx="0">
                  <c:v>단위당원재료비</c:v>
                </c:pt>
              </c:strCache>
            </c:strRef>
          </c:tx>
          <c:spPr>
            <a:ln w="12700">
              <a:solidFill>
                <a:srgbClr val="0091DA"/>
              </a:solidFill>
              <a:prstDash val="solid"/>
            </a:ln>
          </c:spPr>
          <c:marker>
            <c:symbol val="square"/>
            <c:size val="3"/>
            <c:spPr>
              <a:solidFill>
                <a:srgbClr val="0091DA"/>
              </a:solidFill>
              <a:ln>
                <a:solidFill>
                  <a:srgbClr val="0091DA"/>
                </a:solidFill>
                <a:prstDash val="solid"/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Sheet1!$O$13:$R$13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 1H</c:v>
                </c:pt>
              </c:strCache>
            </c:strRef>
          </c:cat>
          <c:val>
            <c:numRef>
              <c:f>Sheet1!$O$15:$R$15</c:f>
              <c:numCache>
                <c:formatCode>_(* #,##0.0,,_);_(* \(#,##0.0,,\);_(* \-_);@</c:formatCode>
                <c:ptCount val="4"/>
                <c:pt idx="0">
                  <c:v>3535268.4633548288</c:v>
                </c:pt>
                <c:pt idx="1">
                  <c:v>3070707.4073208724</c:v>
                </c:pt>
                <c:pt idx="2">
                  <c:v>2905723.9584690556</c:v>
                </c:pt>
                <c:pt idx="3">
                  <c:v>2798171.4267352186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D45-4314-A1FD-892E1911744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14787688"/>
        <c:axId val="514786120"/>
      </c:lineChart>
      <c:catAx>
        <c:axId val="5147876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4786120"/>
        <c:crosses val="autoZero"/>
        <c:auto val="1"/>
        <c:lblAlgn val="ctr"/>
        <c:lblOffset val="100"/>
        <c:noMultiLvlLbl val="0"/>
      </c:catAx>
      <c:valAx>
        <c:axId val="51478612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ko-KR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백만원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5714285714285714E-2"/>
              <c:y val="0.32041088045812455"/>
            </c:manualLayout>
          </c:layout>
          <c:overlay val="0"/>
        </c:title>
        <c:numFmt formatCode="_(* #,##0.0,,_);_(* \(#,##0.0,,\);_(* \-_)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4787688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21932222222222222"/>
          <c:y val="0.90691898148148142"/>
          <c:w val="0.50802166666666659"/>
          <c:h val="9.3081481481481487E-2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>
              <a:solidFill>
                <a:srgbClr val="000000"/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ko-KR" altLang="en-US" dirty="0"/>
              <a:t>제품타입별 공헌이익률</a:t>
            </a:r>
            <a:r>
              <a:rPr lang="en-US" altLang="ko-KR" dirty="0"/>
              <a:t>(</a:t>
            </a:r>
            <a:r>
              <a:rPr lang="ko-KR" altLang="en-US" dirty="0"/>
              <a:t>원재료</a:t>
            </a:r>
            <a:r>
              <a:rPr lang="en-US" altLang="ko-KR" dirty="0"/>
              <a:t>)</a:t>
            </a:r>
          </a:p>
        </c:rich>
      </c:tx>
      <c:layout>
        <c:manualLayout>
          <c:xMode val="edge"/>
          <c:yMode val="edge"/>
          <c:x val="2.1187334410163378E-3"/>
          <c:y val="3.0722240018286576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5734533183352081"/>
          <c:y val="0.15212491052254831"/>
          <c:w val="0.79979752530933634"/>
          <c:h val="0.66602041613431384"/>
        </c:manualLayout>
      </c:layout>
      <c:lineChart>
        <c:grouping val="standard"/>
        <c:varyColors val="0"/>
        <c:ser>
          <c:idx val="0"/>
          <c:order val="0"/>
          <c:tx>
            <c:strRef>
              <c:f>제품별공헌이익!$I$22</c:f>
              <c:strCache>
                <c:ptCount val="1"/>
                <c:pt idx="0">
                  <c:v>전체</c:v>
                </c:pt>
              </c:strCache>
            </c:strRef>
          </c:tx>
          <c:spPr>
            <a:ln w="12700">
              <a:solidFill>
                <a:srgbClr val="00338D"/>
              </a:solidFill>
              <a:prstDash val="solid"/>
            </a:ln>
          </c:spPr>
          <c:marker>
            <c:symbol val="diamond"/>
            <c:size val="3"/>
            <c:spPr>
              <a:solidFill>
                <a:srgbClr val="00338D"/>
              </a:solidFill>
              <a:ln>
                <a:solidFill>
                  <a:srgbClr val="00338D"/>
                </a:solidFill>
                <a:prstDash val="solid"/>
              </a:ln>
            </c:spPr>
          </c:marker>
          <c:dLbls>
            <c:dLbl>
              <c:idx val="0"/>
              <c:layout>
                <c:manualLayout>
                  <c:x val="-5.3842969628796401E-2"/>
                  <c:y val="3.45343593414459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5BB-43C1-85AD-DA157C74990B}"/>
                </c:ext>
              </c:extLst>
            </c:dLbl>
            <c:dLbl>
              <c:idx val="2"/>
              <c:layout>
                <c:manualLayout>
                  <c:x val="-5.3842969628796401E-2"/>
                  <c:y val="-3.36474588403722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5BB-43C1-85AD-DA157C74990B}"/>
                </c:ext>
              </c:extLst>
            </c:dLbl>
            <c:spPr>
              <a:noFill/>
              <a:ln>
                <a:noFill/>
              </a:ln>
              <a:effectLst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제품별공헌이익!$J$21:$M$21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2019H1</c:v>
                </c:pt>
              </c:strCache>
            </c:strRef>
          </c:cat>
          <c:val>
            <c:numRef>
              <c:f>제품별공헌이익!$J$22:$M$22</c:f>
              <c:numCache>
                <c:formatCode>0.0%</c:formatCode>
                <c:ptCount val="4"/>
                <c:pt idx="0">
                  <c:v>0.62627907643701286</c:v>
                </c:pt>
                <c:pt idx="1">
                  <c:v>0.64106488620351554</c:v>
                </c:pt>
                <c:pt idx="2">
                  <c:v>0.72939922697368464</c:v>
                </c:pt>
                <c:pt idx="3">
                  <c:v>0.75911747056281842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BB-43C1-85AD-DA157C74990B}"/>
            </c:ext>
          </c:extLst>
        </c:ser>
        <c:ser>
          <c:idx val="1"/>
          <c:order val="1"/>
          <c:tx>
            <c:strRef>
              <c:f>제품별공헌이익!$I$23</c:f>
              <c:strCache>
                <c:ptCount val="1"/>
                <c:pt idx="0">
                  <c:v>IOS</c:v>
                </c:pt>
              </c:strCache>
            </c:strRef>
          </c:tx>
          <c:spPr>
            <a:ln w="12700">
              <a:solidFill>
                <a:srgbClr val="0091DA"/>
              </a:solidFill>
              <a:prstDash val="solid"/>
            </a:ln>
          </c:spPr>
          <c:marker>
            <c:symbol val="square"/>
            <c:size val="3"/>
            <c:spPr>
              <a:solidFill>
                <a:srgbClr val="0091DA"/>
              </a:solidFill>
              <a:ln>
                <a:solidFill>
                  <a:srgbClr val="0091DA"/>
                </a:solidFill>
                <a:prstDash val="solid"/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제품별공헌이익!$J$21:$M$21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2019H1</c:v>
                </c:pt>
              </c:strCache>
            </c:strRef>
          </c:cat>
          <c:val>
            <c:numRef>
              <c:f>제품별공헌이익!$J$23:$M$23</c:f>
              <c:numCache>
                <c:formatCode>General</c:formatCode>
                <c:ptCount val="4"/>
                <c:pt idx="2" formatCode="0.0%">
                  <c:v>0.77821646326126415</c:v>
                </c:pt>
                <c:pt idx="3" formatCode="0.0%">
                  <c:v>0.8007383653165161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5BB-43C1-85AD-DA157C74990B}"/>
            </c:ext>
          </c:extLst>
        </c:ser>
        <c:ser>
          <c:idx val="2"/>
          <c:order val="2"/>
          <c:tx>
            <c:strRef>
              <c:f>제품별공헌이익!$I$24</c:f>
              <c:strCache>
                <c:ptCount val="1"/>
                <c:pt idx="0">
                  <c:v>Lab Scanner</c:v>
                </c:pt>
              </c:strCache>
            </c:strRef>
          </c:tx>
          <c:spPr>
            <a:ln w="12700">
              <a:solidFill>
                <a:srgbClr val="6D2077"/>
              </a:solidFill>
              <a:prstDash val="solid"/>
            </a:ln>
          </c:spPr>
          <c:marker>
            <c:symbol val="triangle"/>
            <c:size val="3"/>
            <c:spPr>
              <a:solidFill>
                <a:srgbClr val="6D2077"/>
              </a:solidFill>
              <a:ln>
                <a:solidFill>
                  <a:srgbClr val="6D2077"/>
                </a:solidFill>
                <a:prstDash val="solid"/>
              </a:ln>
            </c:spPr>
          </c:marker>
          <c:dLbls>
            <c:dLbl>
              <c:idx val="3"/>
              <c:layout>
                <c:manualLayout>
                  <c:x val="-2.4143982002249719E-3"/>
                  <c:y val="1.8296349319971367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5BB-43C1-85AD-DA157C74990B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제품별공헌이익!$J$21:$M$21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2019H1</c:v>
                </c:pt>
              </c:strCache>
            </c:strRef>
          </c:cat>
          <c:val>
            <c:numRef>
              <c:f>제품별공헌이익!$J$24:$M$24</c:f>
              <c:numCache>
                <c:formatCode>0.0%</c:formatCode>
                <c:ptCount val="4"/>
                <c:pt idx="0">
                  <c:v>0.63497626570038446</c:v>
                </c:pt>
                <c:pt idx="1">
                  <c:v>0.65352493393535416</c:v>
                </c:pt>
                <c:pt idx="2">
                  <c:v>0.67466148564859696</c:v>
                </c:pt>
                <c:pt idx="3">
                  <c:v>0.63783227266130349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5BB-43C1-85AD-DA157C74990B}"/>
            </c:ext>
          </c:extLst>
        </c:ser>
        <c:ser>
          <c:idx val="3"/>
          <c:order val="3"/>
          <c:tx>
            <c:strRef>
              <c:f>제품별공헌이익!$I$25</c:f>
              <c:strCache>
                <c:ptCount val="1"/>
                <c:pt idx="0">
                  <c:v>Industrial Scanner</c:v>
                </c:pt>
              </c:strCache>
            </c:strRef>
          </c:tx>
          <c:spPr>
            <a:ln w="12700">
              <a:solidFill>
                <a:srgbClr val="005EB8"/>
              </a:solidFill>
              <a:prstDash val="solid"/>
            </a:ln>
          </c:spPr>
          <c:marker>
            <c:symbol val="circle"/>
            <c:size val="3"/>
            <c:spPr>
              <a:solidFill>
                <a:srgbClr val="005EB8"/>
              </a:solidFill>
              <a:ln>
                <a:solidFill>
                  <a:srgbClr val="005EB8"/>
                </a:solidFill>
                <a:prstDash val="solid"/>
              </a:ln>
            </c:spPr>
          </c:marker>
          <c:dLbls>
            <c:dLbl>
              <c:idx val="3"/>
              <c:layout>
                <c:manualLayout>
                  <c:x val="-8.1286839145106853E-3"/>
                  <c:y val="-1.546564065855404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5BB-43C1-85AD-DA157C74990B}"/>
                </c:ext>
              </c:extLst>
            </c:dLbl>
            <c:spPr>
              <a:noFill/>
              <a:ln>
                <a:noFill/>
              </a:ln>
              <a:effectLst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제품별공헌이익!$J$21:$M$21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2019H1</c:v>
                </c:pt>
              </c:strCache>
            </c:strRef>
          </c:cat>
          <c:val>
            <c:numRef>
              <c:f>제품별공헌이익!$J$25:$M$25</c:f>
              <c:numCache>
                <c:formatCode>0.0%</c:formatCode>
                <c:ptCount val="4"/>
                <c:pt idx="0">
                  <c:v>0.59425667728981779</c:v>
                </c:pt>
                <c:pt idx="1">
                  <c:v>0.58171424137911742</c:v>
                </c:pt>
                <c:pt idx="2">
                  <c:v>0.62711659372186579</c:v>
                </c:pt>
                <c:pt idx="3">
                  <c:v>0.66377838234309916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5BB-43C1-85AD-DA157C7499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4786904"/>
        <c:axId val="514787296"/>
      </c:lineChart>
      <c:catAx>
        <c:axId val="514786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4787296"/>
        <c:crosses val="autoZero"/>
        <c:auto val="1"/>
        <c:lblAlgn val="ctr"/>
        <c:lblOffset val="100"/>
        <c:noMultiLvlLbl val="0"/>
      </c:catAx>
      <c:valAx>
        <c:axId val="514787296"/>
        <c:scaling>
          <c:orientation val="minMax"/>
          <c:min val="0.5"/>
        </c:scaling>
        <c:delete val="0"/>
        <c:axPos val="l"/>
        <c:numFmt formatCode="0%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4786904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"/>
          <c:y val="0.90454545454545454"/>
          <c:w val="1"/>
          <c:h val="6.7479957050823186E-2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>
              <a:solidFill>
                <a:srgbClr val="000000"/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[R&amp;D] </a:t>
            </a:r>
            <a:r>
              <a:rPr lang="ko-KR" altLang="en-US"/>
              <a:t>퇴사자 근속연수 및 급여</a:t>
            </a:r>
            <a:r>
              <a:rPr lang="en-US" altLang="ko-KR" baseline="0" dirty="0"/>
              <a:t> </a:t>
            </a:r>
            <a:r>
              <a:rPr lang="ko-KR" altLang="en-US" baseline="0"/>
              <a:t>분포</a:t>
            </a:r>
            <a:endParaRPr lang="en-US" dirty="0"/>
          </a:p>
        </c:rich>
      </c:tx>
      <c:layout>
        <c:manualLayout>
          <c:xMode val="edge"/>
          <c:yMode val="edge"/>
          <c:x val="2.2857142857142857E-2"/>
          <c:y val="3.636363636363636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6093166666666667"/>
          <c:y val="0.15808518518518519"/>
          <c:w val="0.79042916666666663"/>
          <c:h val="0.68162638888888893"/>
        </c:manualLayout>
      </c:layout>
      <c:scatterChart>
        <c:scatterStyle val="lineMarker"/>
        <c:varyColors val="0"/>
        <c:ser>
          <c:idx val="0"/>
          <c:order val="0"/>
          <c:spPr>
            <a:ln w="19050">
              <a:noFill/>
            </a:ln>
          </c:spPr>
          <c:marker>
            <c:symbol val="diamond"/>
            <c:size val="5"/>
            <c:spPr>
              <a:solidFill>
                <a:srgbClr val="00338D"/>
              </a:solidFill>
              <a:ln>
                <a:solidFill>
                  <a:srgbClr val="00338D"/>
                </a:solidFill>
                <a:prstDash val="solid"/>
              </a:ln>
            </c:spPr>
          </c:marker>
          <c:dLbls>
            <c:dLbl>
              <c:idx val="2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7CA-49E1-A391-672364C87A48}"/>
                </c:ext>
              </c:extLst>
            </c:dLbl>
            <c:dLbl>
              <c:idx val="5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7CA-49E1-A391-672364C87A48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trendline>
            <c:trendlineType val="linear"/>
            <c:dispRSqr val="0"/>
            <c:dispEq val="0"/>
          </c:trendline>
          <c:xVal>
            <c:numRef>
              <c:f>report!$AE$6:$AE$12</c:f>
              <c:numCache>
                <c:formatCode>_(* #,##0.0_);_(* \(#,##0.0\);_(* \-_);@</c:formatCode>
                <c:ptCount val="7"/>
                <c:pt idx="0">
                  <c:v>2.3041095890410959</c:v>
                </c:pt>
                <c:pt idx="1">
                  <c:v>3.6547945205479451</c:v>
                </c:pt>
                <c:pt idx="2">
                  <c:v>1.1397260273972603</c:v>
                </c:pt>
                <c:pt idx="3">
                  <c:v>1.2684931506849315</c:v>
                </c:pt>
                <c:pt idx="4">
                  <c:v>2.0630136986301371</c:v>
                </c:pt>
                <c:pt idx="5">
                  <c:v>1.0356164383561643</c:v>
                </c:pt>
                <c:pt idx="6">
                  <c:v>1.0027397260273974</c:v>
                </c:pt>
              </c:numCache>
            </c:numRef>
          </c:xVal>
          <c:yVal>
            <c:numRef>
              <c:f>report!$AF$6:$AF$12</c:f>
              <c:numCache>
                <c:formatCode>_(* #,##0,,_);_(* \(#,##0,,\);_(* \-_);@</c:formatCode>
                <c:ptCount val="7"/>
                <c:pt idx="0">
                  <c:v>58249950</c:v>
                </c:pt>
                <c:pt idx="1">
                  <c:v>70999920</c:v>
                </c:pt>
                <c:pt idx="2">
                  <c:v>33000000</c:v>
                </c:pt>
                <c:pt idx="3">
                  <c:v>44094010</c:v>
                </c:pt>
                <c:pt idx="4">
                  <c:v>62291590</c:v>
                </c:pt>
                <c:pt idx="5">
                  <c:v>81999920</c:v>
                </c:pt>
                <c:pt idx="6">
                  <c:v>84999960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7CA-49E1-A391-672364C87A4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516637848"/>
        <c:axId val="516639808"/>
      </c:scatterChart>
      <c:valAx>
        <c:axId val="516637848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altLang="ko-KR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평균 </a:t>
                </a:r>
                <a:r>
                  <a:rPr lang="en-US" altLang="ko-KR" dirty="0"/>
                  <a:t>Medit </a:t>
                </a:r>
                <a:r>
                  <a:rPr lang="ko-KR" altLang="en-US"/>
                  <a:t>근속연수</a:t>
                </a:r>
                <a:endParaRPr lang="en-US" dirty="0"/>
              </a:p>
            </c:rich>
          </c:tx>
          <c:overlay val="0"/>
        </c:title>
        <c:numFmt formatCode="_(* #,##0.0_);_(* \(#,##0.0\);_(* \-_);@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6639808"/>
        <c:crosses val="autoZero"/>
        <c:crossBetween val="midCat"/>
      </c:valAx>
      <c:valAx>
        <c:axId val="516639808"/>
        <c:scaling>
          <c:orientation val="minMax"/>
          <c:max val="1000000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ko-KR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급여</a:t>
                </a:r>
                <a:r>
                  <a:rPr lang="en-US" altLang="ko-KR" dirty="0"/>
                  <a:t>(</a:t>
                </a:r>
                <a:r>
                  <a:rPr lang="ko-KR" altLang="en-US"/>
                  <a:t>백만원</a:t>
                </a:r>
                <a:r>
                  <a:rPr lang="en-US" altLang="ko-KR" dirty="0"/>
                  <a:t>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5714285714285714E-2"/>
              <c:y val="0.32041088045812455"/>
            </c:manualLayout>
          </c:layout>
          <c:overlay val="0"/>
        </c:title>
        <c:numFmt formatCode="_(* #,##0,,_);_(* \(#,##0,,\);_(* \-_);@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6637848"/>
        <c:crosses val="autoZero"/>
        <c:crossBetween val="midCat"/>
        <c:majorUnit val="20000000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altLang="ko-KR" dirty="0"/>
              <a:t>Turnover rate (</a:t>
            </a:r>
            <a:r>
              <a:rPr lang="ko-KR" altLang="en-US"/>
              <a:t>전체</a:t>
            </a:r>
            <a:r>
              <a:rPr lang="en-US" altLang="ko-KR" dirty="0"/>
              <a:t>)</a:t>
            </a:r>
            <a:endParaRPr lang="en-US" dirty="0"/>
          </a:p>
        </c:rich>
      </c:tx>
      <c:layout>
        <c:manualLayout>
          <c:xMode val="edge"/>
          <c:yMode val="edge"/>
          <c:x val="2.2857142857142857E-2"/>
          <c:y val="3.636363636363636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523277777777777"/>
          <c:y val="0.15808518518518519"/>
          <c:w val="0.74515611111111113"/>
          <c:h val="0.72340138888888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report!$W$5</c:f>
              <c:strCache>
                <c:ptCount val="1"/>
                <c:pt idx="0">
                  <c:v>퇴직</c:v>
                </c:pt>
              </c:strCache>
            </c:strRef>
          </c:tx>
          <c:spPr>
            <a:solidFill>
              <a:srgbClr val="00338D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report!$X$4:$AA$4</c:f>
              <c:strCache>
                <c:ptCount val="4"/>
                <c:pt idx="0">
                  <c:v>2016년</c:v>
                </c:pt>
                <c:pt idx="1">
                  <c:v>2017년</c:v>
                </c:pt>
                <c:pt idx="2">
                  <c:v>2018년</c:v>
                </c:pt>
                <c:pt idx="3">
                  <c:v>2019 1H</c:v>
                </c:pt>
              </c:strCache>
            </c:strRef>
          </c:cat>
          <c:val>
            <c:numRef>
              <c:f>report!$X$5:$AA$5</c:f>
              <c:numCache>
                <c:formatCode>_(* #,##0_);_(* \(#,##0\);_(* \-_);@</c:formatCode>
                <c:ptCount val="4"/>
                <c:pt idx="0">
                  <c:v>12</c:v>
                </c:pt>
                <c:pt idx="1">
                  <c:v>11</c:v>
                </c:pt>
                <c:pt idx="2">
                  <c:v>10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D6-4431-B905-B7A353D62678}"/>
            </c:ext>
          </c:extLst>
        </c:ser>
        <c:ser>
          <c:idx val="1"/>
          <c:order val="1"/>
          <c:tx>
            <c:strRef>
              <c:f>report!$W$6</c:f>
              <c:strCache>
                <c:ptCount val="1"/>
                <c:pt idx="0">
                  <c:v>평균인원</c:v>
                </c:pt>
              </c:strCache>
            </c:strRef>
          </c:tx>
          <c:spPr>
            <a:solidFill>
              <a:srgbClr val="0091DA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report!$X$4:$AA$4</c:f>
              <c:strCache>
                <c:ptCount val="4"/>
                <c:pt idx="0">
                  <c:v>2016년</c:v>
                </c:pt>
                <c:pt idx="1">
                  <c:v>2017년</c:v>
                </c:pt>
                <c:pt idx="2">
                  <c:v>2018년</c:v>
                </c:pt>
                <c:pt idx="3">
                  <c:v>2019 1H</c:v>
                </c:pt>
              </c:strCache>
            </c:strRef>
          </c:cat>
          <c:val>
            <c:numRef>
              <c:f>report!$X$6:$AA$6</c:f>
              <c:numCache>
                <c:formatCode>_(* #,##0_);_(* \(#,##0\);_(* \-_);@</c:formatCode>
                <c:ptCount val="4"/>
                <c:pt idx="0">
                  <c:v>78.666666666666657</c:v>
                </c:pt>
                <c:pt idx="1">
                  <c:v>91.666666666666686</c:v>
                </c:pt>
                <c:pt idx="2">
                  <c:v>110</c:v>
                </c:pt>
                <c:pt idx="3">
                  <c:v>155.83333333333331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D6-4431-B905-B7A353D6267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0"/>
        <c:axId val="516639416"/>
        <c:axId val="516638240"/>
      </c:barChart>
      <c:lineChart>
        <c:grouping val="standard"/>
        <c:varyColors val="0"/>
        <c:ser>
          <c:idx val="2"/>
          <c:order val="2"/>
          <c:tx>
            <c:strRef>
              <c:f>report!$W$7</c:f>
              <c:strCache>
                <c:ptCount val="1"/>
                <c:pt idx="0">
                  <c:v>이직률</c:v>
                </c:pt>
              </c:strCache>
            </c:strRef>
          </c:tx>
          <c:spPr>
            <a:ln w="12700">
              <a:solidFill>
                <a:srgbClr val="00338D"/>
              </a:solidFill>
              <a:prstDash val="solid"/>
            </a:ln>
          </c:spPr>
          <c:marker>
            <c:symbol val="triangle"/>
            <c:size val="3"/>
            <c:spPr>
              <a:solidFill>
                <a:srgbClr val="00338D"/>
              </a:solidFill>
              <a:ln>
                <a:solidFill>
                  <a:srgbClr val="00338D"/>
                </a:solidFill>
                <a:prstDash val="solid"/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report!$X$4:$AA$4</c:f>
              <c:strCache>
                <c:ptCount val="4"/>
                <c:pt idx="0">
                  <c:v>2016년</c:v>
                </c:pt>
                <c:pt idx="1">
                  <c:v>2017년</c:v>
                </c:pt>
                <c:pt idx="2">
                  <c:v>2018년</c:v>
                </c:pt>
                <c:pt idx="3">
                  <c:v>2019 1H</c:v>
                </c:pt>
              </c:strCache>
            </c:strRef>
          </c:cat>
          <c:val>
            <c:numRef>
              <c:f>report!$X$7:$AA$7</c:f>
              <c:numCache>
                <c:formatCode>0.0%;\(0.0%\);\-;@</c:formatCode>
                <c:ptCount val="4"/>
                <c:pt idx="0">
                  <c:v>0.15254237288135594</c:v>
                </c:pt>
                <c:pt idx="1">
                  <c:v>0.11999999999999998</c:v>
                </c:pt>
                <c:pt idx="2">
                  <c:v>9.0909090909090912E-2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CD6-4431-B905-B7A353D6267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16637064"/>
        <c:axId val="516638632"/>
      </c:lineChart>
      <c:catAx>
        <c:axId val="516639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6638240"/>
        <c:crosses val="autoZero"/>
        <c:auto val="1"/>
        <c:lblAlgn val="ctr"/>
        <c:lblOffset val="100"/>
        <c:noMultiLvlLbl val="0"/>
      </c:catAx>
      <c:valAx>
        <c:axId val="51663824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ko-KR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명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5714285714285714E-2"/>
              <c:y val="0.30928596993557622"/>
            </c:manualLayout>
          </c:layout>
          <c:overlay val="0"/>
        </c:title>
        <c:numFmt formatCode="_(* #,##0_);_(* \(#,##0\);_(* \-_)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6639416"/>
        <c:crosses val="autoZero"/>
        <c:crossBetween val="between"/>
      </c:valAx>
      <c:valAx>
        <c:axId val="516638632"/>
        <c:scaling>
          <c:orientation val="minMax"/>
          <c:max val="0.2"/>
        </c:scaling>
        <c:delete val="0"/>
        <c:axPos val="r"/>
        <c:numFmt formatCode="0.0%;\(0.0%\);\-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crossAx val="516637064"/>
        <c:crosses val="max"/>
        <c:crossBetween val="between"/>
      </c:valAx>
      <c:catAx>
        <c:axId val="5166370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6638632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38898027777777777"/>
          <c:y val="1.4560185185184548E-3"/>
          <c:w val="0.60960000000000003"/>
          <c:h val="8.7286574074074072E-2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>
              <a:solidFill>
                <a:srgbClr val="000000"/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Turnover rate (R&amp;D)</a:t>
            </a:r>
          </a:p>
        </c:rich>
      </c:tx>
      <c:layout>
        <c:manualLayout>
          <c:xMode val="edge"/>
          <c:yMode val="edge"/>
          <c:x val="2.2857142857142857E-2"/>
          <c:y val="3.636363636363636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2953416666666667"/>
          <c:y val="0.15808518518518519"/>
          <c:w val="0.76085472222222217"/>
          <c:h val="0.72340138888888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report!$W$10</c:f>
              <c:strCache>
                <c:ptCount val="1"/>
                <c:pt idx="0">
                  <c:v>퇴직</c:v>
                </c:pt>
              </c:strCache>
            </c:strRef>
          </c:tx>
          <c:spPr>
            <a:solidFill>
              <a:srgbClr val="00338D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report!$Y$9:$AA$9</c:f>
              <c:strCache>
                <c:ptCount val="3"/>
                <c:pt idx="0">
                  <c:v>2017년</c:v>
                </c:pt>
                <c:pt idx="1">
                  <c:v>2018년</c:v>
                </c:pt>
                <c:pt idx="2">
                  <c:v>2019 1H</c:v>
                </c:pt>
              </c:strCache>
            </c:strRef>
          </c:cat>
          <c:val>
            <c:numRef>
              <c:f>report!$Y$10:$AA$10</c:f>
              <c:numCache>
                <c:formatCode>_(* #,##0_);_(* \(#,##0\);_(* \-_);@</c:formatCode>
                <c:ptCount val="3"/>
                <c:pt idx="0">
                  <c:v>4</c:v>
                </c:pt>
                <c:pt idx="1">
                  <c:v>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AA-4FA1-AE35-99E07EC14AA2}"/>
            </c:ext>
          </c:extLst>
        </c:ser>
        <c:ser>
          <c:idx val="1"/>
          <c:order val="1"/>
          <c:tx>
            <c:strRef>
              <c:f>report!$W$11</c:f>
              <c:strCache>
                <c:ptCount val="1"/>
                <c:pt idx="0">
                  <c:v>평균인원</c:v>
                </c:pt>
              </c:strCache>
            </c:strRef>
          </c:tx>
          <c:spPr>
            <a:solidFill>
              <a:srgbClr val="0091DA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report!$Y$9:$AA$9</c:f>
              <c:strCache>
                <c:ptCount val="3"/>
                <c:pt idx="0">
                  <c:v>2017년</c:v>
                </c:pt>
                <c:pt idx="1">
                  <c:v>2018년</c:v>
                </c:pt>
                <c:pt idx="2">
                  <c:v>2019 1H</c:v>
                </c:pt>
              </c:strCache>
            </c:strRef>
          </c:cat>
          <c:val>
            <c:numRef>
              <c:f>report!$Y$11:$AA$11</c:f>
              <c:numCache>
                <c:formatCode>_(* #,##0_);_(* \(#,##0\);_(* \-_);@</c:formatCode>
                <c:ptCount val="3"/>
                <c:pt idx="0">
                  <c:v>35.5</c:v>
                </c:pt>
                <c:pt idx="1">
                  <c:v>42.416666666666664</c:v>
                </c:pt>
                <c:pt idx="2">
                  <c:v>52.5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AA-4FA1-AE35-99E07EC14AA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0"/>
        <c:axId val="516637456"/>
        <c:axId val="516631184"/>
      </c:barChart>
      <c:lineChart>
        <c:grouping val="standard"/>
        <c:varyColors val="0"/>
        <c:ser>
          <c:idx val="2"/>
          <c:order val="2"/>
          <c:tx>
            <c:strRef>
              <c:f>report!$W$12</c:f>
              <c:strCache>
                <c:ptCount val="1"/>
                <c:pt idx="0">
                  <c:v>이직률</c:v>
                </c:pt>
              </c:strCache>
            </c:strRef>
          </c:tx>
          <c:spPr>
            <a:ln w="12700">
              <a:solidFill>
                <a:srgbClr val="00338D"/>
              </a:solidFill>
              <a:prstDash val="solid"/>
            </a:ln>
          </c:spPr>
          <c:marker>
            <c:symbol val="triangle"/>
            <c:size val="3"/>
            <c:spPr>
              <a:solidFill>
                <a:srgbClr val="00338D"/>
              </a:solidFill>
              <a:ln>
                <a:solidFill>
                  <a:srgbClr val="00338D"/>
                </a:solidFill>
                <a:prstDash val="solid"/>
              </a:ln>
            </c:spPr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ko-K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7AA-4FA1-AE35-99E07EC14AA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report!$Y$9:$AA$9</c:f>
              <c:strCache>
                <c:ptCount val="3"/>
                <c:pt idx="0">
                  <c:v>2017년</c:v>
                </c:pt>
                <c:pt idx="1">
                  <c:v>2018년</c:v>
                </c:pt>
                <c:pt idx="2">
                  <c:v>2019 1H</c:v>
                </c:pt>
              </c:strCache>
            </c:strRef>
          </c:cat>
          <c:val>
            <c:numRef>
              <c:f>report!$Y$12:$AA$12</c:f>
              <c:numCache>
                <c:formatCode>0.0%;\(0.0%\);\-;@</c:formatCode>
                <c:ptCount val="3"/>
                <c:pt idx="0">
                  <c:v>0.11267605633802817</c:v>
                </c:pt>
                <c:pt idx="1">
                  <c:v>7.0726915520628694E-2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7AA-4FA1-AE35-99E07EC14AA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16628440"/>
        <c:axId val="516630008"/>
      </c:lineChart>
      <c:catAx>
        <c:axId val="516637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6631184"/>
        <c:crosses val="autoZero"/>
        <c:auto val="1"/>
        <c:lblAlgn val="ctr"/>
        <c:lblOffset val="100"/>
        <c:noMultiLvlLbl val="0"/>
      </c:catAx>
      <c:valAx>
        <c:axId val="51663118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ko-KR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명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5714285714285714E-2"/>
              <c:y val="0.30928596993557622"/>
            </c:manualLayout>
          </c:layout>
          <c:overlay val="0"/>
        </c:title>
        <c:numFmt formatCode="_(* #,##0_);_(* \(#,##0\);_(* \-_)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6637456"/>
        <c:crosses val="autoZero"/>
        <c:crossBetween val="between"/>
      </c:valAx>
      <c:valAx>
        <c:axId val="516630008"/>
        <c:scaling>
          <c:orientation val="minMax"/>
        </c:scaling>
        <c:delete val="0"/>
        <c:axPos val="r"/>
        <c:numFmt formatCode="0.0%;\(0.0%\);\-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crossAx val="516628440"/>
        <c:crosses val="max"/>
        <c:crossBetween val="between"/>
      </c:valAx>
      <c:catAx>
        <c:axId val="5166284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6630008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38889277777777775"/>
          <c:y val="1.4560185185184548E-3"/>
          <c:w val="0.60960000000000003"/>
          <c:h val="8.7286574074074072E-2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>
              <a:solidFill>
                <a:srgbClr val="000000"/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ko-KR" altLang="en-US" dirty="0"/>
              <a:t>매출 통화별</a:t>
            </a:r>
            <a:r>
              <a:rPr lang="ko-KR" altLang="en-US" baseline="0" dirty="0"/>
              <a:t> 비중</a:t>
            </a:r>
            <a:endParaRPr lang="en-US" dirty="0"/>
          </a:p>
        </c:rich>
      </c:tx>
      <c:layout>
        <c:manualLayout>
          <c:xMode val="edge"/>
          <c:yMode val="edge"/>
          <c:x val="2.288309934463344E-2"/>
          <c:y val="3.5648760065248461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6498780632347182"/>
          <c:y val="0.2169175502398594"/>
          <c:w val="0.7785281919269047"/>
          <c:h val="0.52069815643798212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정리!$C$20</c:f>
              <c:strCache>
                <c:ptCount val="1"/>
                <c:pt idx="0">
                  <c:v>KRW</c:v>
                </c:pt>
              </c:strCache>
            </c:strRef>
          </c:tx>
          <c:spPr>
            <a:solidFill>
              <a:srgbClr val="00338D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정리!$D$18:$G$18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19년 LTM</c:v>
                </c:pt>
              </c:strCache>
            </c:strRef>
          </c:cat>
          <c:val>
            <c:numRef>
              <c:f>정리!$D$20:$G$20</c:f>
              <c:numCache>
                <c:formatCode>0%</c:formatCode>
                <c:ptCount val="4"/>
                <c:pt idx="0">
                  <c:v>0.18566609782135518</c:v>
                </c:pt>
                <c:pt idx="1">
                  <c:v>0.27467486699942051</c:v>
                </c:pt>
                <c:pt idx="2">
                  <c:v>0.20567914941993007</c:v>
                </c:pt>
                <c:pt idx="3">
                  <c:v>0.19091156470345277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B1-48F4-920E-56454C97D34B}"/>
            </c:ext>
          </c:extLst>
        </c:ser>
        <c:ser>
          <c:idx val="1"/>
          <c:order val="1"/>
          <c:tx>
            <c:strRef>
              <c:f>정리!$C$21</c:f>
              <c:strCache>
                <c:ptCount val="1"/>
                <c:pt idx="0">
                  <c:v>USD</c:v>
                </c:pt>
              </c:strCache>
            </c:strRef>
          </c:tx>
          <c:spPr>
            <a:solidFill>
              <a:srgbClr val="0091DA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정리!$D$18:$G$18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19년 LTM</c:v>
                </c:pt>
              </c:strCache>
            </c:strRef>
          </c:cat>
          <c:val>
            <c:numRef>
              <c:f>정리!$D$21:$G$21</c:f>
              <c:numCache>
                <c:formatCode>0%</c:formatCode>
                <c:ptCount val="4"/>
                <c:pt idx="0">
                  <c:v>0.35959312110614028</c:v>
                </c:pt>
                <c:pt idx="1">
                  <c:v>0.28485344077121938</c:v>
                </c:pt>
                <c:pt idx="2">
                  <c:v>0.35145882132261214</c:v>
                </c:pt>
                <c:pt idx="3">
                  <c:v>0.34363427421566434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B1-48F4-920E-56454C97D34B}"/>
            </c:ext>
          </c:extLst>
        </c:ser>
        <c:ser>
          <c:idx val="2"/>
          <c:order val="2"/>
          <c:tx>
            <c:strRef>
              <c:f>정리!$C$22</c:f>
              <c:strCache>
                <c:ptCount val="1"/>
                <c:pt idx="0">
                  <c:v>EUR</c:v>
                </c:pt>
              </c:strCache>
            </c:strRef>
          </c:tx>
          <c:spPr>
            <a:solidFill>
              <a:srgbClr val="6D2077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정리!$D$18:$G$18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19년 LTM</c:v>
                </c:pt>
              </c:strCache>
            </c:strRef>
          </c:cat>
          <c:val>
            <c:numRef>
              <c:f>정리!$D$22:$G$22</c:f>
              <c:numCache>
                <c:formatCode>0%</c:formatCode>
                <c:ptCount val="4"/>
                <c:pt idx="0">
                  <c:v>0.42291291263411179</c:v>
                </c:pt>
                <c:pt idx="1">
                  <c:v>0.4298352837723976</c:v>
                </c:pt>
                <c:pt idx="2">
                  <c:v>0.43579790337862845</c:v>
                </c:pt>
                <c:pt idx="3">
                  <c:v>0.46054872810154951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DB1-48F4-920E-56454C97D34B}"/>
            </c:ext>
          </c:extLst>
        </c:ser>
        <c:ser>
          <c:idx val="3"/>
          <c:order val="3"/>
          <c:tx>
            <c:strRef>
              <c:f>정리!$C$23</c:f>
              <c:strCache>
                <c:ptCount val="1"/>
                <c:pt idx="0">
                  <c:v>JPY</c:v>
                </c:pt>
              </c:strCache>
            </c:strRef>
          </c:tx>
          <c:spPr>
            <a:solidFill>
              <a:srgbClr val="005EB8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정리!$D$18:$G$18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19년 LTM</c:v>
                </c:pt>
              </c:strCache>
            </c:strRef>
          </c:cat>
          <c:val>
            <c:numRef>
              <c:f>정리!$D$23:$G$23</c:f>
              <c:numCache>
                <c:formatCode>0%</c:formatCode>
                <c:ptCount val="4"/>
                <c:pt idx="0">
                  <c:v>3.1827868438392776E-2</c:v>
                </c:pt>
                <c:pt idx="1">
                  <c:v>1.0636408456962445E-2</c:v>
                </c:pt>
                <c:pt idx="2">
                  <c:v>7.0641258788293306E-3</c:v>
                </c:pt>
                <c:pt idx="3">
                  <c:v>4.9054329793333726E-3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DB1-48F4-920E-56454C97D3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516633536"/>
        <c:axId val="516627656"/>
      </c:barChart>
      <c:catAx>
        <c:axId val="5166335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6627656"/>
        <c:crosses val="autoZero"/>
        <c:auto val="1"/>
        <c:lblAlgn val="ctr"/>
        <c:lblOffset val="100"/>
        <c:noMultiLvlLbl val="0"/>
      </c:catAx>
      <c:valAx>
        <c:axId val="516627656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6633536"/>
        <c:crosses val="autoZero"/>
        <c:crossBetween val="between"/>
        <c:majorUnit val="0.2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9.6691756703170637E-2"/>
          <c:y val="0.85200718009481657"/>
          <c:w val="0.76371885725306921"/>
          <c:h val="7.9388218193700025E-2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>
              <a:solidFill>
                <a:srgbClr val="000000"/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2018-LTM19(6) EBITDA bridge</a:t>
            </a:r>
          </a:p>
        </c:rich>
      </c:tx>
      <c:layout>
        <c:manualLayout>
          <c:xMode val="edge"/>
          <c:yMode val="edge"/>
          <c:x val="2.2857142857142857E-2"/>
          <c:y val="3.636363636363636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6774642234064956E-2"/>
          <c:y val="0.15808518518518519"/>
          <c:w val="0.87771608793462219"/>
          <c:h val="0.65143148148148144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00338D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Sheet3!$B$19:$B$26</c:f>
              <c:strCache>
                <c:ptCount val="8"/>
                <c:pt idx="0">
                  <c:v>2018</c:v>
                </c:pt>
                <c:pt idx="1">
                  <c:v>IOS CM%</c:v>
                </c:pt>
                <c:pt idx="2">
                  <c:v>IOS 판매량</c:v>
                </c:pt>
                <c:pt idx="3">
                  <c:v>기타 CM</c:v>
                </c:pt>
                <c:pt idx="4">
                  <c:v>인건비</c:v>
                </c:pt>
                <c:pt idx="5">
                  <c:v>연구개발비</c:v>
                </c:pt>
                <c:pt idx="6">
                  <c:v>기타비용</c:v>
                </c:pt>
                <c:pt idx="7">
                  <c:v>LTM19(6)</c:v>
                </c:pt>
              </c:strCache>
            </c:strRef>
          </c:cat>
          <c:val>
            <c:numRef>
              <c:f>Sheet3!$C$19:$C$26</c:f>
              <c:numCache>
                <c:formatCode>General</c:formatCode>
                <c:ptCount val="8"/>
                <c:pt idx="0" formatCode="_(* #,##0.0,,,_);_(* \(#,##0.0,,,\);_(* \-_);@">
                  <c:v>10741224184</c:v>
                </c:pt>
                <c:pt idx="7" formatCode="_(* #,##0.0,,,_);_(* \(#,##0.0,,,\);_(* \-_);@">
                  <c:v>22321423044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0A-49C4-B1BC-0E3705394DE6}"/>
            </c:ext>
          </c:extLst>
        </c:ser>
        <c:ser>
          <c:idx val="1"/>
          <c:order val="1"/>
          <c:spPr>
            <a:noFill/>
            <a:ln w="3175">
              <a:solidFill>
                <a:srgbClr val="FFFFFF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91DA"/>
                  </a:solidFill>
                </a14:hiddenFill>
              </a:ext>
            </a:extLst>
          </c:spPr>
          <c:invertIfNegative val="0"/>
          <c:dLbls>
            <c:delete val="1"/>
          </c:dLbls>
          <c:cat>
            <c:strRef>
              <c:f>Sheet3!$B$19:$B$26</c:f>
              <c:strCache>
                <c:ptCount val="8"/>
                <c:pt idx="0">
                  <c:v>2018</c:v>
                </c:pt>
                <c:pt idx="1">
                  <c:v>IOS CM%</c:v>
                </c:pt>
                <c:pt idx="2">
                  <c:v>IOS 판매량</c:v>
                </c:pt>
                <c:pt idx="3">
                  <c:v>기타 CM</c:v>
                </c:pt>
                <c:pt idx="4">
                  <c:v>인건비</c:v>
                </c:pt>
                <c:pt idx="5">
                  <c:v>연구개발비</c:v>
                </c:pt>
                <c:pt idx="6">
                  <c:v>기타비용</c:v>
                </c:pt>
                <c:pt idx="7">
                  <c:v>LTM19(6)</c:v>
                </c:pt>
              </c:strCache>
            </c:strRef>
          </c:cat>
          <c:val>
            <c:numRef>
              <c:f>Sheet3!$D$19:$D$26</c:f>
              <c:numCache>
                <c:formatCode>_(* #,##0.0,,,_);_(* \(#,##0.0,,,\);_(* \-_);@</c:formatCode>
                <c:ptCount val="8"/>
                <c:pt idx="1">
                  <c:v>10741224184</c:v>
                </c:pt>
                <c:pt idx="2">
                  <c:v>11439536611.675306</c:v>
                </c:pt>
                <c:pt idx="3">
                  <c:v>25128155970</c:v>
                </c:pt>
                <c:pt idx="4">
                  <c:v>24114353186</c:v>
                </c:pt>
                <c:pt idx="5">
                  <c:v>23755101030</c:v>
                </c:pt>
                <c:pt idx="6">
                  <c:v>22321423044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0A-49C4-B1BC-0E3705394DE6}"/>
            </c:ext>
          </c:extLst>
        </c:ser>
        <c:ser>
          <c:idx val="2"/>
          <c:order val="2"/>
          <c:spPr>
            <a:solidFill>
              <a:srgbClr val="6D2077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solidFill>
                <a:srgbClr val="6D2077"/>
              </a:solidFill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Sheet3!$B$19:$B$26</c:f>
              <c:strCache>
                <c:ptCount val="8"/>
                <c:pt idx="0">
                  <c:v>2018</c:v>
                </c:pt>
                <c:pt idx="1">
                  <c:v>IOS CM%</c:v>
                </c:pt>
                <c:pt idx="2">
                  <c:v>IOS 판매량</c:v>
                </c:pt>
                <c:pt idx="3">
                  <c:v>기타 CM</c:v>
                </c:pt>
                <c:pt idx="4">
                  <c:v>인건비</c:v>
                </c:pt>
                <c:pt idx="5">
                  <c:v>연구개발비</c:v>
                </c:pt>
                <c:pt idx="6">
                  <c:v>기타비용</c:v>
                </c:pt>
                <c:pt idx="7">
                  <c:v>LTM19(6)</c:v>
                </c:pt>
              </c:strCache>
            </c:strRef>
          </c:cat>
          <c:val>
            <c:numRef>
              <c:f>Sheet3!$E$19:$E$26</c:f>
              <c:numCache>
                <c:formatCode>_(* #,##0.0,,,_);_(* \(#,##0.0,,,\);_(* \-_);@</c:formatCode>
                <c:ptCount val="8"/>
                <c:pt idx="1">
                  <c:v>698312427.67530668</c:v>
                </c:pt>
                <c:pt idx="2">
                  <c:v>14046510715.324694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0A-49C4-B1BC-0E3705394DE6}"/>
            </c:ext>
          </c:extLst>
        </c:ser>
        <c:ser>
          <c:idx val="3"/>
          <c:order val="3"/>
          <c:spPr>
            <a:solidFill>
              <a:srgbClr val="005EB8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solidFill>
                <a:srgbClr val="005EB8"/>
              </a:solidFill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Sheet3!$B$19:$B$26</c:f>
              <c:strCache>
                <c:ptCount val="8"/>
                <c:pt idx="0">
                  <c:v>2018</c:v>
                </c:pt>
                <c:pt idx="1">
                  <c:v>IOS CM%</c:v>
                </c:pt>
                <c:pt idx="2">
                  <c:v>IOS 판매량</c:v>
                </c:pt>
                <c:pt idx="3">
                  <c:v>기타 CM</c:v>
                </c:pt>
                <c:pt idx="4">
                  <c:v>인건비</c:v>
                </c:pt>
                <c:pt idx="5">
                  <c:v>연구개발비</c:v>
                </c:pt>
                <c:pt idx="6">
                  <c:v>기타비용</c:v>
                </c:pt>
                <c:pt idx="7">
                  <c:v>LTM19(6)</c:v>
                </c:pt>
              </c:strCache>
            </c:strRef>
          </c:cat>
          <c:val>
            <c:numRef>
              <c:f>Sheet3!$F$19:$F$26</c:f>
              <c:numCache>
                <c:formatCode>General</c:formatCode>
                <c:ptCount val="8"/>
                <c:pt idx="3" formatCode="_(* \(#,##0.0,,,\)_);_(* \(#,##0.0,,,\);_(* \-_);@">
                  <c:v>357891357</c:v>
                </c:pt>
                <c:pt idx="4" formatCode="_(* \(#,##0.0,,,\)_);_(* \(#,##0.0,,,\);_(* \-_);@">
                  <c:v>1013802784</c:v>
                </c:pt>
                <c:pt idx="5" formatCode="_(* \(#,##0.0,,,\)_);_(* \(#,##0.0,,,\);_(* \-_);@">
                  <c:v>359252156</c:v>
                </c:pt>
                <c:pt idx="6" formatCode="_(* \(#,##0.0,,,\)_);_(* \(#,##0.0,,,\);_(* \-_);@">
                  <c:v>1433677986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C0A-49C4-B1BC-0E3705394DE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40"/>
        <c:overlap val="100"/>
        <c:axId val="195437216"/>
        <c:axId val="195437608"/>
      </c:barChart>
      <c:catAx>
        <c:axId val="195437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95437608"/>
        <c:crosses val="autoZero"/>
        <c:auto val="1"/>
        <c:lblAlgn val="ctr"/>
        <c:lblOffset val="100"/>
        <c:noMultiLvlLbl val="0"/>
      </c:catAx>
      <c:valAx>
        <c:axId val="19543760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ko-KR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십억원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3.6656250000000013E-3"/>
              <c:y val="0.25419398148148148"/>
            </c:manualLayout>
          </c:layout>
          <c:overlay val="0"/>
        </c:title>
        <c:numFmt formatCode="_(* #,##0.0,,,_);_(* \(#,##0.0,,,\);_(* \-_)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9543721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altLang="en-US"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ko-KR" dirty="0"/>
              <a:t>매</a:t>
            </a:r>
            <a:r>
              <a:rPr lang="ko-KR" altLang="en-US" dirty="0"/>
              <a:t>입</a:t>
            </a:r>
            <a:r>
              <a:rPr lang="ko-KR" dirty="0"/>
              <a:t> 통화별 비중</a:t>
            </a:r>
            <a:endParaRPr lang="en-US" dirty="0"/>
          </a:p>
        </c:rich>
      </c:tx>
      <c:layout>
        <c:manualLayout>
          <c:xMode val="edge"/>
          <c:yMode val="edge"/>
          <c:x val="2.9631308717308295E-2"/>
          <c:y val="2.6586210206783444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7025781866983686"/>
          <c:y val="0.21196817584962624"/>
          <c:w val="0.8019295348814709"/>
          <c:h val="0.59623263987617903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정리!$M$20</c:f>
              <c:strCache>
                <c:ptCount val="1"/>
                <c:pt idx="0">
                  <c:v>KRW</c:v>
                </c:pt>
              </c:strCache>
            </c:strRef>
          </c:tx>
          <c:spPr>
            <a:solidFill>
              <a:srgbClr val="00338D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정리!$N$18:$Q$18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19년 LTM</c:v>
                </c:pt>
              </c:strCache>
            </c:strRef>
          </c:cat>
          <c:val>
            <c:numRef>
              <c:f>정리!$N$20:$Q$20</c:f>
              <c:numCache>
                <c:formatCode>0%</c:formatCode>
                <c:ptCount val="4"/>
                <c:pt idx="0">
                  <c:v>0.77764206704137617</c:v>
                </c:pt>
                <c:pt idx="1">
                  <c:v>0.79559769187597473</c:v>
                </c:pt>
                <c:pt idx="2">
                  <c:v>0.74980707903709276</c:v>
                </c:pt>
                <c:pt idx="3">
                  <c:v>0.73601889246402441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53-4769-AE38-1FC97074825D}"/>
            </c:ext>
          </c:extLst>
        </c:ser>
        <c:ser>
          <c:idx val="1"/>
          <c:order val="1"/>
          <c:tx>
            <c:strRef>
              <c:f>정리!$M$21</c:f>
              <c:strCache>
                <c:ptCount val="1"/>
                <c:pt idx="0">
                  <c:v>EUR</c:v>
                </c:pt>
              </c:strCache>
            </c:strRef>
          </c:tx>
          <c:spPr>
            <a:solidFill>
              <a:srgbClr val="6D2077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정리!$N$18:$Q$18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19년 LTM</c:v>
                </c:pt>
              </c:strCache>
            </c:strRef>
          </c:cat>
          <c:val>
            <c:numRef>
              <c:f>정리!$N$21:$Q$21</c:f>
              <c:numCache>
                <c:formatCode>0%</c:formatCode>
                <c:ptCount val="4"/>
                <c:pt idx="0">
                  <c:v>0.11617343467534227</c:v>
                </c:pt>
                <c:pt idx="1">
                  <c:v>0.14598030506857138</c:v>
                </c:pt>
                <c:pt idx="2">
                  <c:v>0.24245569338237699</c:v>
                </c:pt>
                <c:pt idx="3">
                  <c:v>0.26398110753597565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53-4769-AE38-1FC97074825D}"/>
            </c:ext>
          </c:extLst>
        </c:ser>
        <c:ser>
          <c:idx val="2"/>
          <c:order val="2"/>
          <c:tx>
            <c:strRef>
              <c:f>정리!$M$22</c:f>
              <c:strCache>
                <c:ptCount val="1"/>
                <c:pt idx="0">
                  <c:v>USD</c:v>
                </c:pt>
              </c:strCache>
            </c:strRef>
          </c:tx>
          <c:spPr>
            <a:solidFill>
              <a:srgbClr val="0091DA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5253-4769-AE38-1FC97074825D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5253-4769-AE38-1FC97074825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정리!$N$18:$Q$18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19년 LTM</c:v>
                </c:pt>
              </c:strCache>
            </c:strRef>
          </c:cat>
          <c:val>
            <c:numRef>
              <c:f>정리!$N$22:$Q$22</c:f>
              <c:numCache>
                <c:formatCode>0%</c:formatCode>
                <c:ptCount val="4"/>
                <c:pt idx="0">
                  <c:v>0.10618449828328154</c:v>
                </c:pt>
                <c:pt idx="1">
                  <c:v>5.8422003055453926E-2</c:v>
                </c:pt>
                <c:pt idx="2">
                  <c:v>7.7372275805302707E-3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253-4769-AE38-1FC9707482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516626088"/>
        <c:axId val="516629224"/>
      </c:barChart>
      <c:catAx>
        <c:axId val="5166260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6629224"/>
        <c:crosses val="autoZero"/>
        <c:auto val="1"/>
        <c:lblAlgn val="ctr"/>
        <c:lblOffset val="100"/>
        <c:noMultiLvlLbl val="0"/>
      </c:catAx>
      <c:valAx>
        <c:axId val="516629224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6626088"/>
        <c:crosses val="autoZero"/>
        <c:crossBetween val="between"/>
        <c:majorUnit val="0.2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24337520017108208"/>
          <c:y val="0.90934201139383175"/>
          <c:w val="0.50248766800441935"/>
          <c:h val="6.9453055210203993E-2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>
              <a:solidFill>
                <a:srgbClr val="000000"/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 w="2540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0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ko-KR" altLang="en-US" sz="1000" dirty="0"/>
              <a:t>외화별 연평균 매매기준율</a:t>
            </a:r>
            <a:endParaRPr lang="en-US" sz="1000" dirty="0"/>
          </a:p>
        </c:rich>
      </c:tx>
      <c:layout>
        <c:manualLayout>
          <c:xMode val="edge"/>
          <c:yMode val="edge"/>
          <c:x val="7.3912652664987671E-2"/>
          <c:y val="1.6420980315768746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9341363637797313"/>
          <c:y val="0.24331588604174784"/>
          <c:w val="0.66419417818696791"/>
          <c:h val="0.51358780182633879"/>
        </c:manualLayout>
      </c:layout>
      <c:lineChart>
        <c:grouping val="standard"/>
        <c:varyColors val="0"/>
        <c:ser>
          <c:idx val="0"/>
          <c:order val="0"/>
          <c:tx>
            <c:strRef>
              <c:f>정리!$K$139</c:f>
              <c:strCache>
                <c:ptCount val="1"/>
                <c:pt idx="0">
                  <c:v>USD</c:v>
                </c:pt>
              </c:strCache>
            </c:strRef>
          </c:tx>
          <c:spPr>
            <a:ln w="12700">
              <a:solidFill>
                <a:srgbClr val="00338D"/>
              </a:solidFill>
              <a:prstDash val="solid"/>
            </a:ln>
          </c:spPr>
          <c:marker>
            <c:symbol val="diamond"/>
            <c:size val="3"/>
            <c:spPr>
              <a:solidFill>
                <a:srgbClr val="00338D"/>
              </a:solidFill>
              <a:ln>
                <a:solidFill>
                  <a:srgbClr val="00338D"/>
                </a:solidFill>
                <a:prstDash val="solid"/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정리!$L$138:$O$138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19H1 LTM</c:v>
                </c:pt>
              </c:strCache>
            </c:strRef>
          </c:cat>
          <c:val>
            <c:numRef>
              <c:f>정리!$L$139:$O$139</c:f>
              <c:numCache>
                <c:formatCode>#,#00</c:formatCode>
                <c:ptCount val="4"/>
                <c:pt idx="0">
                  <c:v>1160.7675000000002</c:v>
                </c:pt>
                <c:pt idx="1">
                  <c:v>1131.0008333333333</c:v>
                </c:pt>
                <c:pt idx="2">
                  <c:v>1100.1633333333334</c:v>
                </c:pt>
                <c:pt idx="3">
                  <c:v>1135.1558333333332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A04-411A-9B8E-237D9C560EC4}"/>
            </c:ext>
          </c:extLst>
        </c:ser>
        <c:ser>
          <c:idx val="1"/>
          <c:order val="1"/>
          <c:tx>
            <c:strRef>
              <c:f>정리!$K$140</c:f>
              <c:strCache>
                <c:ptCount val="1"/>
                <c:pt idx="0">
                  <c:v>EUR</c:v>
                </c:pt>
              </c:strCache>
            </c:strRef>
          </c:tx>
          <c:spPr>
            <a:ln w="12700">
              <a:solidFill>
                <a:srgbClr val="0091DA"/>
              </a:solidFill>
              <a:prstDash val="solid"/>
            </a:ln>
          </c:spPr>
          <c:marker>
            <c:symbol val="square"/>
            <c:size val="3"/>
            <c:spPr>
              <a:solidFill>
                <a:srgbClr val="0091DA"/>
              </a:solidFill>
              <a:ln>
                <a:solidFill>
                  <a:srgbClr val="0091DA"/>
                </a:solidFill>
                <a:prstDash val="solid"/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정리!$L$138:$O$138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19H1 LTM</c:v>
                </c:pt>
              </c:strCache>
            </c:strRef>
          </c:cat>
          <c:val>
            <c:numRef>
              <c:f>정리!$L$140:$O$140</c:f>
              <c:numCache>
                <c:formatCode>#,#00</c:formatCode>
                <c:ptCount val="4"/>
                <c:pt idx="0">
                  <c:v>1284.1541666666667</c:v>
                </c:pt>
                <c:pt idx="1">
                  <c:v>1276.6500000000001</c:v>
                </c:pt>
                <c:pt idx="2">
                  <c:v>1298.7691666666667</c:v>
                </c:pt>
                <c:pt idx="3">
                  <c:v>1294.7533333333333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A04-411A-9B8E-237D9C560EC4}"/>
            </c:ext>
          </c:extLst>
        </c:ser>
        <c:ser>
          <c:idx val="2"/>
          <c:order val="2"/>
          <c:tx>
            <c:strRef>
              <c:f>정리!$K$141</c:f>
              <c:strCache>
                <c:ptCount val="1"/>
                <c:pt idx="0">
                  <c:v>JPY(100)</c:v>
                </c:pt>
              </c:strCache>
            </c:strRef>
          </c:tx>
          <c:spPr>
            <a:ln w="12700">
              <a:solidFill>
                <a:srgbClr val="6D2077"/>
              </a:solidFill>
              <a:prstDash val="solid"/>
            </a:ln>
          </c:spPr>
          <c:marker>
            <c:symbol val="triangle"/>
            <c:size val="3"/>
            <c:spPr>
              <a:solidFill>
                <a:srgbClr val="6D2077"/>
              </a:solidFill>
              <a:ln>
                <a:solidFill>
                  <a:srgbClr val="6D2077"/>
                </a:solidFill>
                <a:prstDash val="solid"/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정리!$L$138:$O$138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19H1 LTM</c:v>
                </c:pt>
              </c:strCache>
            </c:strRef>
          </c:cat>
          <c:val>
            <c:numRef>
              <c:f>정리!$L$141:$O$141</c:f>
              <c:numCache>
                <c:formatCode>#,#00</c:formatCode>
                <c:ptCount val="4"/>
                <c:pt idx="0">
                  <c:v>1068.1408333333336</c:v>
                </c:pt>
                <c:pt idx="1">
                  <c:v>1008.3833333333331</c:v>
                </c:pt>
                <c:pt idx="2">
                  <c:v>996.36583333333328</c:v>
                </c:pt>
                <c:pt idx="3">
                  <c:v>1022.3650000000001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A04-411A-9B8E-237D9C560E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6634712"/>
        <c:axId val="516630400"/>
      </c:lineChart>
      <c:catAx>
        <c:axId val="5166347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6630400"/>
        <c:crosses val="autoZero"/>
        <c:auto val="1"/>
        <c:lblAlgn val="ctr"/>
        <c:lblOffset val="100"/>
        <c:noMultiLvlLbl val="0"/>
      </c:catAx>
      <c:valAx>
        <c:axId val="516630400"/>
        <c:scaling>
          <c:orientation val="minMax"/>
          <c:max val="1300"/>
          <c:min val="95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ko-KR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원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10983381117745207"/>
              <c:y val="0.40238680205597377"/>
            </c:manualLayout>
          </c:layout>
          <c:overlay val="0"/>
        </c:title>
        <c:numFmt formatCode="#,#00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6634712"/>
        <c:crosses val="autoZero"/>
        <c:crossBetween val="between"/>
        <c:majorUnit val="100"/>
        <c:minorUnit val="20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27642104458131367"/>
          <c:y val="0.88954978233511806"/>
          <c:w val="0.5844579229078154"/>
          <c:h val="7.8529711411984532E-2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>
              <a:solidFill>
                <a:srgbClr val="000000"/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altLang="ko-KR" dirty="0">
                <a:latin typeface="Arial" pitchFamily="34" charset="0"/>
                <a:ea typeface="+mj-ea"/>
                <a:cs typeface="Arial" pitchFamily="34" charset="0"/>
              </a:rPr>
              <a:t>[Revenue Bridge] </a:t>
            </a:r>
            <a:r>
              <a:rPr lang="ko-KR" altLang="en-US">
                <a:latin typeface="Arial" pitchFamily="34" charset="0"/>
                <a:ea typeface="+mj-ea"/>
                <a:cs typeface="Arial" pitchFamily="34" charset="0"/>
              </a:rPr>
              <a:t>환율 효과</a:t>
            </a:r>
            <a:endParaRPr lang="en-US" dirty="0">
              <a:latin typeface="Arial" pitchFamily="34" charset="0"/>
              <a:ea typeface="+mj-ea"/>
              <a:cs typeface="Arial" pitchFamily="34" charset="0"/>
            </a:endParaRPr>
          </a:p>
        </c:rich>
      </c:tx>
      <c:layout>
        <c:manualLayout>
          <c:xMode val="edge"/>
          <c:yMode val="edge"/>
          <c:x val="4.0414778506440014E-4"/>
          <c:y val="3.3838592734969949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8.1287252970303023E-2"/>
          <c:y val="9.0428555643585776E-2"/>
          <c:w val="0.85700923316863697"/>
          <c:h val="0.7493314276360993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'Revenue Bridge'!$D$2</c:f>
              <c:strCache>
                <c:ptCount val="1"/>
                <c:pt idx="0">
                  <c:v>Clear</c:v>
                </c:pt>
              </c:strCache>
            </c:strRef>
          </c:tx>
          <c:spPr>
            <a:noFill/>
          </c:spPr>
          <c:invertIfNegative val="0"/>
          <c:cat>
            <c:strRef>
              <c:f>'Revenue Bridge'!$A$3:$A$18</c:f>
              <c:strCache>
                <c:ptCount val="16"/>
                <c:pt idx="0">
                  <c:v>2016년</c:v>
                </c:pt>
                <c:pt idx="1">
                  <c:v>수량효과</c:v>
                </c:pt>
                <c:pt idx="2">
                  <c:v>USD효과</c:v>
                </c:pt>
                <c:pt idx="3">
                  <c:v>EUR효과</c:v>
                </c:pt>
                <c:pt idx="4">
                  <c:v>JPY효과</c:v>
                </c:pt>
                <c:pt idx="5">
                  <c:v>2017년</c:v>
                </c:pt>
                <c:pt idx="6">
                  <c:v>수량효과</c:v>
                </c:pt>
                <c:pt idx="7">
                  <c:v>USD효과</c:v>
                </c:pt>
                <c:pt idx="8">
                  <c:v>EUR효과</c:v>
                </c:pt>
                <c:pt idx="9">
                  <c:v>JPY효과</c:v>
                </c:pt>
                <c:pt idx="10">
                  <c:v>2018년</c:v>
                </c:pt>
                <c:pt idx="11">
                  <c:v>수량효과</c:v>
                </c:pt>
                <c:pt idx="12">
                  <c:v>USD효과</c:v>
                </c:pt>
                <c:pt idx="13">
                  <c:v>EUR효과</c:v>
                </c:pt>
                <c:pt idx="14">
                  <c:v>JPY효과</c:v>
                </c:pt>
                <c:pt idx="15">
                  <c:v>19년6월 LTM</c:v>
                </c:pt>
              </c:strCache>
            </c:strRef>
          </c:cat>
          <c:val>
            <c:numRef>
              <c:f>'Revenue Bridge'!$D$3:$D$18</c:f>
              <c:numCache>
                <c:formatCode>#,##0,,;\(#,##0,,\);</c:formatCode>
                <c:ptCount val="16"/>
                <c:pt idx="0">
                  <c:v>0</c:v>
                </c:pt>
                <c:pt idx="1">
                  <c:v>16213134128</c:v>
                </c:pt>
                <c:pt idx="2">
                  <c:v>17391930683.00322</c:v>
                </c:pt>
                <c:pt idx="3">
                  <c:v>17348126900.329788</c:v>
                </c:pt>
                <c:pt idx="4">
                  <c:v>17337198900.000004</c:v>
                </c:pt>
                <c:pt idx="5">
                  <c:v>0</c:v>
                </c:pt>
                <c:pt idx="6">
                  <c:v>17337198900</c:v>
                </c:pt>
                <c:pt idx="7">
                  <c:v>32640048395.264965</c:v>
                </c:pt>
                <c:pt idx="8">
                  <c:v>32640048395.264965</c:v>
                </c:pt>
                <c:pt idx="9">
                  <c:v>32881292319</c:v>
                </c:pt>
                <c:pt idx="10">
                  <c:v>0</c:v>
                </c:pt>
                <c:pt idx="11">
                  <c:v>32881292319</c:v>
                </c:pt>
                <c:pt idx="12">
                  <c:v>51148641237.675591</c:v>
                </c:pt>
                <c:pt idx="13">
                  <c:v>51621787055.251488</c:v>
                </c:pt>
                <c:pt idx="14">
                  <c:v>51621787055.251488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BA-497F-9CB4-3C782266F248}"/>
            </c:ext>
          </c:extLst>
        </c:ser>
        <c:ser>
          <c:idx val="1"/>
          <c:order val="1"/>
          <c:tx>
            <c:strRef>
              <c:f>'Revenue Bridge'!$E$2</c:f>
              <c:strCache>
                <c:ptCount val="1"/>
                <c:pt idx="0">
                  <c:v>Standalone</c:v>
                </c:pt>
              </c:strCache>
            </c:strRef>
          </c:tx>
          <c:spPr>
            <a:solidFill>
              <a:srgbClr val="00338D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800"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'Revenue Bridge'!$A$3:$A$18</c:f>
              <c:strCache>
                <c:ptCount val="16"/>
                <c:pt idx="0">
                  <c:v>2016년</c:v>
                </c:pt>
                <c:pt idx="1">
                  <c:v>수량효과</c:v>
                </c:pt>
                <c:pt idx="2">
                  <c:v>USD효과</c:v>
                </c:pt>
                <c:pt idx="3">
                  <c:v>EUR효과</c:v>
                </c:pt>
                <c:pt idx="4">
                  <c:v>JPY효과</c:v>
                </c:pt>
                <c:pt idx="5">
                  <c:v>2017년</c:v>
                </c:pt>
                <c:pt idx="6">
                  <c:v>수량효과</c:v>
                </c:pt>
                <c:pt idx="7">
                  <c:v>USD효과</c:v>
                </c:pt>
                <c:pt idx="8">
                  <c:v>EUR효과</c:v>
                </c:pt>
                <c:pt idx="9">
                  <c:v>JPY효과</c:v>
                </c:pt>
                <c:pt idx="10">
                  <c:v>2018년</c:v>
                </c:pt>
                <c:pt idx="11">
                  <c:v>수량효과</c:v>
                </c:pt>
                <c:pt idx="12">
                  <c:v>USD효과</c:v>
                </c:pt>
                <c:pt idx="13">
                  <c:v>EUR효과</c:v>
                </c:pt>
                <c:pt idx="14">
                  <c:v>JPY효과</c:v>
                </c:pt>
                <c:pt idx="15">
                  <c:v>19년6월 LTM</c:v>
                </c:pt>
              </c:strCache>
            </c:strRef>
          </c:cat>
          <c:val>
            <c:numRef>
              <c:f>'Revenue Bridge'!$E$3:$E$18</c:f>
              <c:numCache>
                <c:formatCode>#,##0,,;\(#,##0,,\);</c:formatCode>
                <c:ptCount val="16"/>
                <c:pt idx="0">
                  <c:v>16213134128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17337198900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32881292319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51628227532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BA-497F-9CB4-3C782266F248}"/>
            </c:ext>
          </c:extLst>
        </c:ser>
        <c:ser>
          <c:idx val="2"/>
          <c:order val="2"/>
          <c:tx>
            <c:strRef>
              <c:f>'Revenue Bridge'!$F$2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0091DA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dLbl>
              <c:idx val="1"/>
              <c:layout>
                <c:manualLayout>
                  <c:x val="0"/>
                  <c:y val="-3.71202843355322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4BA-497F-9CB4-3C782266F248}"/>
                </c:ext>
              </c:extLst>
            </c:dLbl>
            <c:dLbl>
              <c:idx val="12"/>
              <c:layout>
                <c:manualLayout>
                  <c:x val="-1.1930305220557066E-16"/>
                  <c:y val="-2.65144888110944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4BA-497F-9CB4-3C782266F248}"/>
                </c:ext>
              </c:extLst>
            </c:dLbl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ysClr val="windowText" lastClr="000000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'Revenue Bridge'!$A$3:$A$18</c:f>
              <c:strCache>
                <c:ptCount val="16"/>
                <c:pt idx="0">
                  <c:v>2016년</c:v>
                </c:pt>
                <c:pt idx="1">
                  <c:v>수량효과</c:v>
                </c:pt>
                <c:pt idx="2">
                  <c:v>USD효과</c:v>
                </c:pt>
                <c:pt idx="3">
                  <c:v>EUR효과</c:v>
                </c:pt>
                <c:pt idx="4">
                  <c:v>JPY효과</c:v>
                </c:pt>
                <c:pt idx="5">
                  <c:v>2017년</c:v>
                </c:pt>
                <c:pt idx="6">
                  <c:v>수량효과</c:v>
                </c:pt>
                <c:pt idx="7">
                  <c:v>USD효과</c:v>
                </c:pt>
                <c:pt idx="8">
                  <c:v>EUR효과</c:v>
                </c:pt>
                <c:pt idx="9">
                  <c:v>JPY효과</c:v>
                </c:pt>
                <c:pt idx="10">
                  <c:v>2018년</c:v>
                </c:pt>
                <c:pt idx="11">
                  <c:v>수량효과</c:v>
                </c:pt>
                <c:pt idx="12">
                  <c:v>USD효과</c:v>
                </c:pt>
                <c:pt idx="13">
                  <c:v>EUR효과</c:v>
                </c:pt>
                <c:pt idx="14">
                  <c:v>JPY효과</c:v>
                </c:pt>
                <c:pt idx="15">
                  <c:v>19년6월 LTM</c:v>
                </c:pt>
              </c:strCache>
            </c:strRef>
          </c:cat>
          <c:val>
            <c:numRef>
              <c:f>'Revenue Bridge'!$F$3:$F$18</c:f>
              <c:numCache>
                <c:formatCode>#,##0,,;\(#,##0,,\);</c:formatCode>
                <c:ptCount val="16"/>
                <c:pt idx="0">
                  <c:v>0</c:v>
                </c:pt>
                <c:pt idx="1">
                  <c:v>1308773905.7030773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15626775132.863628</c:v>
                </c:pt>
                <c:pt idx="7">
                  <c:v>0</c:v>
                </c:pt>
                <c:pt idx="8">
                  <c:v>244045501.04771042</c:v>
                </c:pt>
                <c:pt idx="9">
                  <c:v>0</c:v>
                </c:pt>
                <c:pt idx="10">
                  <c:v>0</c:v>
                </c:pt>
                <c:pt idx="11">
                  <c:v>18267348918.675591</c:v>
                </c:pt>
                <c:pt idx="12">
                  <c:v>546894021.0246582</c:v>
                </c:pt>
                <c:pt idx="13">
                  <c:v>0</c:v>
                </c:pt>
                <c:pt idx="14">
                  <c:v>6440476.7485122681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4BA-497F-9CB4-3C782266F248}"/>
            </c:ext>
          </c:extLst>
        </c:ser>
        <c:ser>
          <c:idx val="3"/>
          <c:order val="3"/>
          <c:tx>
            <c:strRef>
              <c:f>'Revenue Bridge'!$G$2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6D2077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dLbl>
              <c:idx val="2"/>
              <c:layout>
                <c:manualLayout>
                  <c:x val="0"/>
                  <c:y val="3.6474140855281903E-2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4BA-497F-9CB4-3C782266F248}"/>
                </c:ext>
              </c:extLst>
            </c:dLbl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'Revenue Bridge'!$A$3:$A$18</c:f>
              <c:strCache>
                <c:ptCount val="16"/>
                <c:pt idx="0">
                  <c:v>2016년</c:v>
                </c:pt>
                <c:pt idx="1">
                  <c:v>수량효과</c:v>
                </c:pt>
                <c:pt idx="2">
                  <c:v>USD효과</c:v>
                </c:pt>
                <c:pt idx="3">
                  <c:v>EUR효과</c:v>
                </c:pt>
                <c:pt idx="4">
                  <c:v>JPY효과</c:v>
                </c:pt>
                <c:pt idx="5">
                  <c:v>2017년</c:v>
                </c:pt>
                <c:pt idx="6">
                  <c:v>수량효과</c:v>
                </c:pt>
                <c:pt idx="7">
                  <c:v>USD효과</c:v>
                </c:pt>
                <c:pt idx="8">
                  <c:v>EUR효과</c:v>
                </c:pt>
                <c:pt idx="9">
                  <c:v>JPY효과</c:v>
                </c:pt>
                <c:pt idx="10">
                  <c:v>2018년</c:v>
                </c:pt>
                <c:pt idx="11">
                  <c:v>수량효과</c:v>
                </c:pt>
                <c:pt idx="12">
                  <c:v>USD효과</c:v>
                </c:pt>
                <c:pt idx="13">
                  <c:v>EUR효과</c:v>
                </c:pt>
                <c:pt idx="14">
                  <c:v>JPY효과</c:v>
                </c:pt>
                <c:pt idx="15">
                  <c:v>19년6월 LTM</c:v>
                </c:pt>
              </c:strCache>
            </c:strRef>
          </c:cat>
          <c:val>
            <c:numRef>
              <c:f>'Revenue Bridge'!$G$3:$G$18</c:f>
              <c:numCache>
                <c:formatCode>\(#,##0,,\);\(#,##0,,\);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129977350.69985962</c:v>
                </c:pt>
                <c:pt idx="3">
                  <c:v>43803782.673431396</c:v>
                </c:pt>
                <c:pt idx="4">
                  <c:v>10928000.329784393</c:v>
                </c:pt>
                <c:pt idx="5">
                  <c:v>0</c:v>
                </c:pt>
                <c:pt idx="6">
                  <c:v>0</c:v>
                </c:pt>
                <c:pt idx="7">
                  <c:v>323925637.59866333</c:v>
                </c:pt>
                <c:pt idx="8">
                  <c:v>0</c:v>
                </c:pt>
                <c:pt idx="9">
                  <c:v>2801577.3126754761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73748203.448760986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4BA-497F-9CB4-3C782266F248}"/>
            </c:ext>
          </c:extLst>
        </c:ser>
        <c:ser>
          <c:idx val="4"/>
          <c:order val="4"/>
          <c:tx>
            <c:strRef>
              <c:f>'Revenue Bridge'!$H$2</c:f>
              <c:strCache>
                <c:ptCount val="1"/>
                <c:pt idx="0">
                  <c:v>Positive cross</c:v>
                </c:pt>
              </c:strCache>
            </c:strRef>
          </c:tx>
          <c:spPr>
            <a:solidFill>
              <a:srgbClr val="BDB694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cat>
            <c:strRef>
              <c:f>'Revenue Bridge'!$A$3:$A$18</c:f>
              <c:strCache>
                <c:ptCount val="16"/>
                <c:pt idx="0">
                  <c:v>2016년</c:v>
                </c:pt>
                <c:pt idx="1">
                  <c:v>수량효과</c:v>
                </c:pt>
                <c:pt idx="2">
                  <c:v>USD효과</c:v>
                </c:pt>
                <c:pt idx="3">
                  <c:v>EUR효과</c:v>
                </c:pt>
                <c:pt idx="4">
                  <c:v>JPY효과</c:v>
                </c:pt>
                <c:pt idx="5">
                  <c:v>2017년</c:v>
                </c:pt>
                <c:pt idx="6">
                  <c:v>수량효과</c:v>
                </c:pt>
                <c:pt idx="7">
                  <c:v>USD효과</c:v>
                </c:pt>
                <c:pt idx="8">
                  <c:v>EUR효과</c:v>
                </c:pt>
                <c:pt idx="9">
                  <c:v>JPY효과</c:v>
                </c:pt>
                <c:pt idx="10">
                  <c:v>2018년</c:v>
                </c:pt>
                <c:pt idx="11">
                  <c:v>수량효과</c:v>
                </c:pt>
                <c:pt idx="12">
                  <c:v>USD효과</c:v>
                </c:pt>
                <c:pt idx="13">
                  <c:v>EUR효과</c:v>
                </c:pt>
                <c:pt idx="14">
                  <c:v>JPY효과</c:v>
                </c:pt>
                <c:pt idx="15">
                  <c:v>19년6월 LTM</c:v>
                </c:pt>
              </c:strCache>
            </c:strRef>
          </c:cat>
          <c:val>
            <c:numRef>
              <c:f>'Revenue Bridge'!$H$3:$H$18</c:f>
              <c:numCache>
                <c:formatCode>#,##0,,;\(#,##0,,\);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4BA-497F-9CB4-3C782266F248}"/>
            </c:ext>
          </c:extLst>
        </c:ser>
        <c:ser>
          <c:idx val="5"/>
          <c:order val="5"/>
          <c:tx>
            <c:strRef>
              <c:f>'Revenue Bridge'!$I$2</c:f>
              <c:strCache>
                <c:ptCount val="1"/>
                <c:pt idx="0">
                  <c:v>Negative cross</c:v>
                </c:pt>
              </c:strCache>
            </c:strRef>
          </c:tx>
          <c:spPr>
            <a:solidFill>
              <a:srgbClr val="E9E7DB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cat>
            <c:strRef>
              <c:f>'Revenue Bridge'!$A$3:$A$18</c:f>
              <c:strCache>
                <c:ptCount val="16"/>
                <c:pt idx="0">
                  <c:v>2016년</c:v>
                </c:pt>
                <c:pt idx="1">
                  <c:v>수량효과</c:v>
                </c:pt>
                <c:pt idx="2">
                  <c:v>USD효과</c:v>
                </c:pt>
                <c:pt idx="3">
                  <c:v>EUR효과</c:v>
                </c:pt>
                <c:pt idx="4">
                  <c:v>JPY효과</c:v>
                </c:pt>
                <c:pt idx="5">
                  <c:v>2017년</c:v>
                </c:pt>
                <c:pt idx="6">
                  <c:v>수량효과</c:v>
                </c:pt>
                <c:pt idx="7">
                  <c:v>USD효과</c:v>
                </c:pt>
                <c:pt idx="8">
                  <c:v>EUR효과</c:v>
                </c:pt>
                <c:pt idx="9">
                  <c:v>JPY효과</c:v>
                </c:pt>
                <c:pt idx="10">
                  <c:v>2018년</c:v>
                </c:pt>
                <c:pt idx="11">
                  <c:v>수량효과</c:v>
                </c:pt>
                <c:pt idx="12">
                  <c:v>USD효과</c:v>
                </c:pt>
                <c:pt idx="13">
                  <c:v>EUR효과</c:v>
                </c:pt>
                <c:pt idx="14">
                  <c:v>JPY효과</c:v>
                </c:pt>
                <c:pt idx="15">
                  <c:v>19년6월 LTM</c:v>
                </c:pt>
              </c:strCache>
            </c:strRef>
          </c:cat>
          <c:val>
            <c:numRef>
              <c:f>'Revenue Bridge'!$I$3:$I$18</c:f>
              <c:numCache>
                <c:formatCode>#,##0,,;\(#,##0,,\);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4BA-497F-9CB4-3C782266F2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516626872"/>
        <c:axId val="516629616"/>
      </c:barChart>
      <c:catAx>
        <c:axId val="516626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0" vert="horz" anchor="ctr" anchorCtr="0"/>
          <a:lstStyle/>
          <a:p>
            <a:pPr>
              <a:defRPr sz="700">
                <a:solidFill>
                  <a:srgbClr val="000000"/>
                </a:solidFill>
                <a:latin typeface="Arial" pitchFamily="34" charset="0"/>
                <a:ea typeface="+mj-ea"/>
                <a:cs typeface="Arial" pitchFamily="34" charset="0"/>
              </a:defRPr>
            </a:pPr>
            <a:endParaRPr lang="ko-KR"/>
          </a:p>
        </c:txPr>
        <c:crossAx val="516629616"/>
        <c:crosses val="autoZero"/>
        <c:auto val="1"/>
        <c:lblAlgn val="ctr"/>
        <c:lblOffset val="100"/>
        <c:noMultiLvlLbl val="0"/>
      </c:catAx>
      <c:valAx>
        <c:axId val="516629616"/>
        <c:scaling>
          <c:orientation val="minMax"/>
          <c:max val="55000000000"/>
          <c:min val="100000000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en-US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백만원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6.8561927058001151E-3"/>
              <c:y val="0.3524065753015499"/>
            </c:manualLayout>
          </c:layout>
          <c:overlay val="0"/>
        </c:title>
        <c:numFmt formatCode="#,##0,,;\(#,##0,,\);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6626872"/>
        <c:crosses val="autoZero"/>
        <c:crossBetween val="between"/>
        <c:majorUnit val="10000000000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altLang="ko-KR" dirty="0">
                <a:latin typeface="Arial" pitchFamily="34" charset="0"/>
                <a:ea typeface="+mj-ea"/>
                <a:cs typeface="Arial" pitchFamily="34" charset="0"/>
              </a:rPr>
              <a:t>[Net</a:t>
            </a:r>
            <a:r>
              <a:rPr lang="en-US" altLang="ko-KR" baseline="0" dirty="0">
                <a:latin typeface="Arial" pitchFamily="34" charset="0"/>
                <a:ea typeface="+mj-ea"/>
                <a:cs typeface="Arial" pitchFamily="34" charset="0"/>
              </a:rPr>
              <a:t> Exposure</a:t>
            </a:r>
            <a:r>
              <a:rPr lang="en-US" altLang="ko-KR" dirty="0">
                <a:latin typeface="Arial" pitchFamily="34" charset="0"/>
                <a:ea typeface="+mj-ea"/>
                <a:cs typeface="Arial" pitchFamily="34" charset="0"/>
              </a:rPr>
              <a:t> Bridge] </a:t>
            </a:r>
            <a:r>
              <a:rPr lang="ko-KR" altLang="en-US">
                <a:latin typeface="Arial" pitchFamily="34" charset="0"/>
                <a:ea typeface="+mj-ea"/>
                <a:cs typeface="Arial" pitchFamily="34" charset="0"/>
              </a:rPr>
              <a:t>환율 효과</a:t>
            </a:r>
            <a:endParaRPr lang="en-US" dirty="0">
              <a:latin typeface="Arial" pitchFamily="34" charset="0"/>
              <a:ea typeface="+mj-ea"/>
              <a:cs typeface="Arial" pitchFamily="34" charset="0"/>
            </a:endParaRPr>
          </a:p>
        </c:rich>
      </c:tx>
      <c:layout>
        <c:manualLayout>
          <c:xMode val="edge"/>
          <c:yMode val="edge"/>
          <c:x val="4.0415181565339384E-4"/>
          <c:y val="3.3840506778757946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8.0001927900392178E-2"/>
          <c:y val="0.12743445898813482"/>
          <c:w val="0.85700923316863697"/>
          <c:h val="0.6398745636097530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'Net Exposure Bridge'!$D$2</c:f>
              <c:strCache>
                <c:ptCount val="1"/>
                <c:pt idx="0">
                  <c:v>Clear</c:v>
                </c:pt>
              </c:strCache>
            </c:strRef>
          </c:tx>
          <c:spPr>
            <a:noFill/>
          </c:spPr>
          <c:invertIfNegative val="0"/>
          <c:cat>
            <c:strRef>
              <c:f>'Net Exposure Bridge'!$A$3:$A$18</c:f>
              <c:strCache>
                <c:ptCount val="16"/>
                <c:pt idx="0">
                  <c:v>2016년</c:v>
                </c:pt>
                <c:pt idx="1">
                  <c:v>영업효과</c:v>
                </c:pt>
                <c:pt idx="2">
                  <c:v>USD효과</c:v>
                </c:pt>
                <c:pt idx="3">
                  <c:v>EUR효과</c:v>
                </c:pt>
                <c:pt idx="4">
                  <c:v>JPY효과</c:v>
                </c:pt>
                <c:pt idx="5">
                  <c:v>2017년</c:v>
                </c:pt>
                <c:pt idx="6">
                  <c:v>영업효과</c:v>
                </c:pt>
                <c:pt idx="7">
                  <c:v>USD효과</c:v>
                </c:pt>
                <c:pt idx="8">
                  <c:v>EUR효과</c:v>
                </c:pt>
                <c:pt idx="9">
                  <c:v>JPY효과</c:v>
                </c:pt>
                <c:pt idx="10">
                  <c:v>2018년</c:v>
                </c:pt>
                <c:pt idx="11">
                  <c:v>영업효과</c:v>
                </c:pt>
                <c:pt idx="12">
                  <c:v>USD효과</c:v>
                </c:pt>
                <c:pt idx="13">
                  <c:v>EUR효과</c:v>
                </c:pt>
                <c:pt idx="14">
                  <c:v>JPY효과</c:v>
                </c:pt>
                <c:pt idx="15">
                  <c:v>19년6월 LTM</c:v>
                </c:pt>
              </c:strCache>
            </c:strRef>
          </c:cat>
          <c:val>
            <c:numRef>
              <c:f>'Net Exposure Bridge'!$D$3:$D$18</c:f>
              <c:numCache>
                <c:formatCode>#,##0,,;\(#,##0,,\);</c:formatCode>
                <c:ptCount val="16"/>
                <c:pt idx="0">
                  <c:v>0</c:v>
                </c:pt>
                <c:pt idx="1">
                  <c:v>8565934366</c:v>
                </c:pt>
                <c:pt idx="2">
                  <c:v>9199445599.0865059</c:v>
                </c:pt>
                <c:pt idx="3">
                  <c:v>9162665550.3297863</c:v>
                </c:pt>
                <c:pt idx="4">
                  <c:v>9151737550.0000019</c:v>
                </c:pt>
                <c:pt idx="5">
                  <c:v>0</c:v>
                </c:pt>
                <c:pt idx="6">
                  <c:v>9151737550</c:v>
                </c:pt>
                <c:pt idx="7">
                  <c:v>19748864518.353107</c:v>
                </c:pt>
                <c:pt idx="8">
                  <c:v>19748864518.353107</c:v>
                </c:pt>
                <c:pt idx="9">
                  <c:v>19936657053</c:v>
                </c:pt>
                <c:pt idx="10">
                  <c:v>0</c:v>
                </c:pt>
                <c:pt idx="11">
                  <c:v>19936657053</c:v>
                </c:pt>
                <c:pt idx="12">
                  <c:v>31802336047.973465</c:v>
                </c:pt>
                <c:pt idx="13">
                  <c:v>32291309065.251488</c:v>
                </c:pt>
                <c:pt idx="14">
                  <c:v>32291309065.251488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E1-48CB-AAB7-1CC5F77F7BF6}"/>
            </c:ext>
          </c:extLst>
        </c:ser>
        <c:ser>
          <c:idx val="1"/>
          <c:order val="1"/>
          <c:tx>
            <c:strRef>
              <c:f>'Net Exposure Bridge'!$E$2</c:f>
              <c:strCache>
                <c:ptCount val="1"/>
                <c:pt idx="0">
                  <c:v>Standalone</c:v>
                </c:pt>
              </c:strCache>
            </c:strRef>
          </c:tx>
          <c:spPr>
            <a:solidFill>
              <a:srgbClr val="00338D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/>
              <a:lstStyle/>
              <a:p>
                <a:pPr>
                  <a:defRPr sz="800"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'Net Exposure Bridge'!$A$3:$A$18</c:f>
              <c:strCache>
                <c:ptCount val="16"/>
                <c:pt idx="0">
                  <c:v>2016년</c:v>
                </c:pt>
                <c:pt idx="1">
                  <c:v>영업효과</c:v>
                </c:pt>
                <c:pt idx="2">
                  <c:v>USD효과</c:v>
                </c:pt>
                <c:pt idx="3">
                  <c:v>EUR효과</c:v>
                </c:pt>
                <c:pt idx="4">
                  <c:v>JPY효과</c:v>
                </c:pt>
                <c:pt idx="5">
                  <c:v>2017년</c:v>
                </c:pt>
                <c:pt idx="6">
                  <c:v>영업효과</c:v>
                </c:pt>
                <c:pt idx="7">
                  <c:v>USD효과</c:v>
                </c:pt>
                <c:pt idx="8">
                  <c:v>EUR효과</c:v>
                </c:pt>
                <c:pt idx="9">
                  <c:v>JPY효과</c:v>
                </c:pt>
                <c:pt idx="10">
                  <c:v>2018년</c:v>
                </c:pt>
                <c:pt idx="11">
                  <c:v>영업효과</c:v>
                </c:pt>
                <c:pt idx="12">
                  <c:v>USD효과</c:v>
                </c:pt>
                <c:pt idx="13">
                  <c:v>EUR효과</c:v>
                </c:pt>
                <c:pt idx="14">
                  <c:v>JPY효과</c:v>
                </c:pt>
                <c:pt idx="15">
                  <c:v>19년6월 LTM</c:v>
                </c:pt>
              </c:strCache>
            </c:strRef>
          </c:cat>
          <c:val>
            <c:numRef>
              <c:f>'Net Exposure Bridge'!$E$3:$E$18</c:f>
              <c:numCache>
                <c:formatCode>#,##0,,;\(#,##0,,\);</c:formatCode>
                <c:ptCount val="16"/>
                <c:pt idx="0">
                  <c:v>8565934366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9151737550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19936657053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32297749542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E1-48CB-AAB7-1CC5F77F7BF6}"/>
            </c:ext>
          </c:extLst>
        </c:ser>
        <c:ser>
          <c:idx val="2"/>
          <c:order val="2"/>
          <c:tx>
            <c:strRef>
              <c:f>'Net Exposure Bridge'!$F$2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0091DA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dLbl>
              <c:idx val="1"/>
              <c:layout>
                <c:manualLayout>
                  <c:x val="0"/>
                  <c:y val="-4.74307906750152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DE1-48CB-AAB7-1CC5F77F7BF6}"/>
                </c:ext>
              </c:extLst>
            </c:dLbl>
            <c:dLbl>
              <c:idx val="12"/>
              <c:layout>
                <c:manualLayout>
                  <c:x val="0"/>
                  <c:y val="-4.74307906750152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DE1-48CB-AAB7-1CC5F77F7BF6}"/>
                </c:ext>
              </c:extLst>
            </c:dLbl>
            <c:dLbl>
              <c:idx val="13"/>
              <c:layout>
                <c:manualLayout>
                  <c:x val="-4.3501895757811588E-3"/>
                  <c:y val="-3.64741408552819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DE1-48CB-AAB7-1CC5F77F7BF6}"/>
                </c:ext>
              </c:extLst>
            </c:dLbl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ysClr val="windowText" lastClr="000000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'Net Exposure Bridge'!$A$3:$A$18</c:f>
              <c:strCache>
                <c:ptCount val="16"/>
                <c:pt idx="0">
                  <c:v>2016년</c:v>
                </c:pt>
                <c:pt idx="1">
                  <c:v>영업효과</c:v>
                </c:pt>
                <c:pt idx="2">
                  <c:v>USD효과</c:v>
                </c:pt>
                <c:pt idx="3">
                  <c:v>EUR효과</c:v>
                </c:pt>
                <c:pt idx="4">
                  <c:v>JPY효과</c:v>
                </c:pt>
                <c:pt idx="5">
                  <c:v>2017년</c:v>
                </c:pt>
                <c:pt idx="6">
                  <c:v>영업효과</c:v>
                </c:pt>
                <c:pt idx="7">
                  <c:v>USD효과</c:v>
                </c:pt>
                <c:pt idx="8">
                  <c:v>EUR효과</c:v>
                </c:pt>
                <c:pt idx="9">
                  <c:v>JPY효과</c:v>
                </c:pt>
                <c:pt idx="10">
                  <c:v>2018년</c:v>
                </c:pt>
                <c:pt idx="11">
                  <c:v>영업효과</c:v>
                </c:pt>
                <c:pt idx="12">
                  <c:v>USD효과</c:v>
                </c:pt>
                <c:pt idx="13">
                  <c:v>EUR효과</c:v>
                </c:pt>
                <c:pt idx="14">
                  <c:v>JPY효과</c:v>
                </c:pt>
                <c:pt idx="15">
                  <c:v>19년6월 LTM</c:v>
                </c:pt>
              </c:strCache>
            </c:strRef>
          </c:cat>
          <c:val>
            <c:numRef>
              <c:f>'Net Exposure Bridge'!$F$3:$F$18</c:f>
              <c:numCache>
                <c:formatCode>#,##0,,;\(#,##0,,\);</c:formatCode>
                <c:ptCount val="16"/>
                <c:pt idx="0">
                  <c:v>0</c:v>
                </c:pt>
                <c:pt idx="1">
                  <c:v>750902608.21269608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10918245251.914228</c:v>
                </c:pt>
                <c:pt idx="7">
                  <c:v>0</c:v>
                </c:pt>
                <c:pt idx="8">
                  <c:v>190594111.95956993</c:v>
                </c:pt>
                <c:pt idx="9">
                  <c:v>0</c:v>
                </c:pt>
                <c:pt idx="10">
                  <c:v>0</c:v>
                </c:pt>
                <c:pt idx="11">
                  <c:v>11865678994.973465</c:v>
                </c:pt>
                <c:pt idx="12">
                  <c:v>546894021.0246582</c:v>
                </c:pt>
                <c:pt idx="13">
                  <c:v>0</c:v>
                </c:pt>
                <c:pt idx="14">
                  <c:v>6440476.7485122681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DE1-48CB-AAB7-1CC5F77F7BF6}"/>
            </c:ext>
          </c:extLst>
        </c:ser>
        <c:ser>
          <c:idx val="3"/>
          <c:order val="3"/>
          <c:tx>
            <c:strRef>
              <c:f>'Net Exposure Bridge'!$G$2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6D2077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dLbl>
              <c:idx val="2"/>
              <c:layout>
                <c:manualLayout>
                  <c:x val="0"/>
                  <c:y val="3.6474140855281903E-2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DE1-48CB-AAB7-1CC5F77F7BF6}"/>
                </c:ext>
              </c:extLst>
            </c:dLbl>
            <c:dLbl>
              <c:idx val="6"/>
              <c:layout>
                <c:manualLayout>
                  <c:x val="0"/>
                  <c:y val="3.2421458538028358E-2"/>
                </c:manualLayout>
              </c:layout>
              <c:spPr>
                <a:noFill/>
                <a:ln w="25400">
                  <a:noFill/>
                </a:ln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>
                      <a:solidFill>
                        <a:sysClr val="windowText" lastClr="000000"/>
                      </a:solidFill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DE1-48CB-AAB7-1CC5F77F7BF6}"/>
                </c:ext>
              </c:extLst>
            </c:dLbl>
            <c:dLbl>
              <c:idx val="11"/>
              <c:spPr>
                <a:noFill/>
                <a:ln w="25400">
                  <a:noFill/>
                </a:ln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7DE1-48CB-AAB7-1CC5F77F7BF6}"/>
                </c:ext>
              </c:extLst>
            </c:dLbl>
            <c:spPr>
              <a:noFill/>
              <a:ln w="25400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'Net Exposure Bridge'!$A$3:$A$18</c:f>
              <c:strCache>
                <c:ptCount val="16"/>
                <c:pt idx="0">
                  <c:v>2016년</c:v>
                </c:pt>
                <c:pt idx="1">
                  <c:v>영업효과</c:v>
                </c:pt>
                <c:pt idx="2">
                  <c:v>USD효과</c:v>
                </c:pt>
                <c:pt idx="3">
                  <c:v>EUR효과</c:v>
                </c:pt>
                <c:pt idx="4">
                  <c:v>JPY효과</c:v>
                </c:pt>
                <c:pt idx="5">
                  <c:v>2017년</c:v>
                </c:pt>
                <c:pt idx="6">
                  <c:v>영업효과</c:v>
                </c:pt>
                <c:pt idx="7">
                  <c:v>USD효과</c:v>
                </c:pt>
                <c:pt idx="8">
                  <c:v>EUR효과</c:v>
                </c:pt>
                <c:pt idx="9">
                  <c:v>JPY효과</c:v>
                </c:pt>
                <c:pt idx="10">
                  <c:v>2018년</c:v>
                </c:pt>
                <c:pt idx="11">
                  <c:v>영업효과</c:v>
                </c:pt>
                <c:pt idx="12">
                  <c:v>USD효과</c:v>
                </c:pt>
                <c:pt idx="13">
                  <c:v>EUR효과</c:v>
                </c:pt>
                <c:pt idx="14">
                  <c:v>JPY효과</c:v>
                </c:pt>
                <c:pt idx="15">
                  <c:v>19년6월 LTM</c:v>
                </c:pt>
              </c:strCache>
            </c:strRef>
          </c:cat>
          <c:val>
            <c:numRef>
              <c:f>'Net Exposure Bridge'!$G$3:$G$18</c:f>
              <c:numCache>
                <c:formatCode>\(#,##0,,\);\(#,##0,,\);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117391375.12619019</c:v>
                </c:pt>
                <c:pt idx="3">
                  <c:v>36780048.756719589</c:v>
                </c:pt>
                <c:pt idx="4">
                  <c:v>10928000.329784393</c:v>
                </c:pt>
                <c:pt idx="5">
                  <c:v>0</c:v>
                </c:pt>
                <c:pt idx="6">
                  <c:v>0</c:v>
                </c:pt>
                <c:pt idx="7">
                  <c:v>321118283.56112289</c:v>
                </c:pt>
                <c:pt idx="8">
                  <c:v>0</c:v>
                </c:pt>
                <c:pt idx="9">
                  <c:v>2801577.3126754761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57921003.746635437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DE1-48CB-AAB7-1CC5F77F7BF6}"/>
            </c:ext>
          </c:extLst>
        </c:ser>
        <c:ser>
          <c:idx val="4"/>
          <c:order val="4"/>
          <c:tx>
            <c:strRef>
              <c:f>'Net Exposure Bridge'!$H$2</c:f>
              <c:strCache>
                <c:ptCount val="1"/>
                <c:pt idx="0">
                  <c:v>Positive cross</c:v>
                </c:pt>
              </c:strCache>
            </c:strRef>
          </c:tx>
          <c:spPr>
            <a:solidFill>
              <a:srgbClr val="BDB694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cat>
            <c:strRef>
              <c:f>'Net Exposure Bridge'!$A$3:$A$18</c:f>
              <c:strCache>
                <c:ptCount val="16"/>
                <c:pt idx="0">
                  <c:v>2016년</c:v>
                </c:pt>
                <c:pt idx="1">
                  <c:v>영업효과</c:v>
                </c:pt>
                <c:pt idx="2">
                  <c:v>USD효과</c:v>
                </c:pt>
                <c:pt idx="3">
                  <c:v>EUR효과</c:v>
                </c:pt>
                <c:pt idx="4">
                  <c:v>JPY효과</c:v>
                </c:pt>
                <c:pt idx="5">
                  <c:v>2017년</c:v>
                </c:pt>
                <c:pt idx="6">
                  <c:v>영업효과</c:v>
                </c:pt>
                <c:pt idx="7">
                  <c:v>USD효과</c:v>
                </c:pt>
                <c:pt idx="8">
                  <c:v>EUR효과</c:v>
                </c:pt>
                <c:pt idx="9">
                  <c:v>JPY효과</c:v>
                </c:pt>
                <c:pt idx="10">
                  <c:v>2018년</c:v>
                </c:pt>
                <c:pt idx="11">
                  <c:v>영업효과</c:v>
                </c:pt>
                <c:pt idx="12">
                  <c:v>USD효과</c:v>
                </c:pt>
                <c:pt idx="13">
                  <c:v>EUR효과</c:v>
                </c:pt>
                <c:pt idx="14">
                  <c:v>JPY효과</c:v>
                </c:pt>
                <c:pt idx="15">
                  <c:v>19년6월 LTM</c:v>
                </c:pt>
              </c:strCache>
            </c:strRef>
          </c:cat>
          <c:val>
            <c:numRef>
              <c:f>'Net Exposure Bridge'!$H$3:$H$18</c:f>
              <c:numCache>
                <c:formatCode>#,##0,,;\(#,##0,,\);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DE1-48CB-AAB7-1CC5F77F7BF6}"/>
            </c:ext>
          </c:extLst>
        </c:ser>
        <c:ser>
          <c:idx val="5"/>
          <c:order val="5"/>
          <c:tx>
            <c:strRef>
              <c:f>'Net Exposure Bridge'!$I$2</c:f>
              <c:strCache>
                <c:ptCount val="1"/>
                <c:pt idx="0">
                  <c:v>Negative cross</c:v>
                </c:pt>
              </c:strCache>
            </c:strRef>
          </c:tx>
          <c:spPr>
            <a:solidFill>
              <a:srgbClr val="E9E7DB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cat>
            <c:strRef>
              <c:f>'Net Exposure Bridge'!$A$3:$A$18</c:f>
              <c:strCache>
                <c:ptCount val="16"/>
                <c:pt idx="0">
                  <c:v>2016년</c:v>
                </c:pt>
                <c:pt idx="1">
                  <c:v>영업효과</c:v>
                </c:pt>
                <c:pt idx="2">
                  <c:v>USD효과</c:v>
                </c:pt>
                <c:pt idx="3">
                  <c:v>EUR효과</c:v>
                </c:pt>
                <c:pt idx="4">
                  <c:v>JPY효과</c:v>
                </c:pt>
                <c:pt idx="5">
                  <c:v>2017년</c:v>
                </c:pt>
                <c:pt idx="6">
                  <c:v>영업효과</c:v>
                </c:pt>
                <c:pt idx="7">
                  <c:v>USD효과</c:v>
                </c:pt>
                <c:pt idx="8">
                  <c:v>EUR효과</c:v>
                </c:pt>
                <c:pt idx="9">
                  <c:v>JPY효과</c:v>
                </c:pt>
                <c:pt idx="10">
                  <c:v>2018년</c:v>
                </c:pt>
                <c:pt idx="11">
                  <c:v>영업효과</c:v>
                </c:pt>
                <c:pt idx="12">
                  <c:v>USD효과</c:v>
                </c:pt>
                <c:pt idx="13">
                  <c:v>EUR효과</c:v>
                </c:pt>
                <c:pt idx="14">
                  <c:v>JPY효과</c:v>
                </c:pt>
                <c:pt idx="15">
                  <c:v>19년6월 LTM</c:v>
                </c:pt>
              </c:strCache>
            </c:strRef>
          </c:cat>
          <c:val>
            <c:numRef>
              <c:f>'Net Exposure Bridge'!$I$3:$I$18</c:f>
              <c:numCache>
                <c:formatCode>#,##0,,;\(#,##0,,\);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7DE1-48CB-AAB7-1CC5F77F7B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516631968"/>
        <c:axId val="516636280"/>
      </c:barChart>
      <c:catAx>
        <c:axId val="516631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 anchor="ctr" anchorCtr="0"/>
          <a:lstStyle/>
          <a:p>
            <a:pPr>
              <a:defRPr sz="700">
                <a:solidFill>
                  <a:srgbClr val="000000"/>
                </a:solidFill>
                <a:latin typeface="Arial" pitchFamily="34" charset="0"/>
                <a:ea typeface="+mj-ea"/>
                <a:cs typeface="Arial" pitchFamily="34" charset="0"/>
              </a:defRPr>
            </a:pPr>
            <a:endParaRPr lang="ko-KR"/>
          </a:p>
        </c:txPr>
        <c:crossAx val="516636280"/>
        <c:crosses val="autoZero"/>
        <c:auto val="1"/>
        <c:lblAlgn val="ctr"/>
        <c:lblOffset val="100"/>
        <c:noMultiLvlLbl val="0"/>
      </c:catAx>
      <c:valAx>
        <c:axId val="516636280"/>
        <c:scaling>
          <c:orientation val="minMax"/>
          <c:max val="35000000000"/>
          <c:min val="50000000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en-US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백만원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6.8561927058001151E-3"/>
              <c:y val="0.3524065753015499"/>
            </c:manualLayout>
          </c:layout>
          <c:overlay val="0"/>
        </c:title>
        <c:numFmt formatCode="#,##0,,;\(#,##0,,\);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6631968"/>
        <c:crosses val="autoZero"/>
        <c:crossBetween val="between"/>
        <c:majorUnit val="10000000000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ko-KR" altLang="en-US" dirty="0"/>
              <a:t>월별 원자재</a:t>
            </a:r>
            <a:r>
              <a:rPr lang="ko-KR" altLang="en-US" baseline="0" dirty="0"/>
              <a:t> </a:t>
            </a:r>
            <a:r>
              <a:rPr lang="ko-KR" altLang="en-US" dirty="0"/>
              <a:t>재고</a:t>
            </a:r>
            <a:endParaRPr lang="en-US" dirty="0"/>
          </a:p>
        </c:rich>
      </c:tx>
      <c:layout>
        <c:manualLayout>
          <c:xMode val="edge"/>
          <c:yMode val="edge"/>
          <c:x val="2.2784722222222234E-3"/>
          <c:y val="1.0856481481481477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686923076923078"/>
          <c:y val="0.15808518518518519"/>
          <c:w val="0.84053974358974359"/>
          <c:h val="0.6486120370370370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Sheet1!$K$6</c:f>
              <c:strCache>
                <c:ptCount val="1"/>
                <c:pt idx="0">
                  <c:v>입고</c:v>
                </c:pt>
              </c:strCache>
            </c:strRef>
          </c:tx>
          <c:spPr>
            <a:solidFill>
              <a:srgbClr val="00338D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Sheet1!$W$5:$AE$5</c:f>
              <c:strCache>
                <c:ptCount val="9"/>
                <c:pt idx="0">
                  <c:v>'18.12</c:v>
                </c:pt>
                <c:pt idx="1">
                  <c:v>'19.1</c:v>
                </c:pt>
                <c:pt idx="2">
                  <c:v>'19.2</c:v>
                </c:pt>
                <c:pt idx="3">
                  <c:v>'19.3</c:v>
                </c:pt>
                <c:pt idx="4">
                  <c:v>'19.4</c:v>
                </c:pt>
                <c:pt idx="5">
                  <c:v>'19.5</c:v>
                </c:pt>
                <c:pt idx="6">
                  <c:v>'19.6</c:v>
                </c:pt>
                <c:pt idx="7">
                  <c:v>'19.7</c:v>
                </c:pt>
                <c:pt idx="8">
                  <c:v>'19.8</c:v>
                </c:pt>
              </c:strCache>
            </c:strRef>
          </c:cat>
          <c:val>
            <c:numRef>
              <c:f>Sheet1!$W$6:$AE$6</c:f>
              <c:numCache>
                <c:formatCode>_(* #,##0.0,,,_);_(* \(#,##0.0,,,\);_(* \-_);@</c:formatCode>
                <c:ptCount val="9"/>
                <c:pt idx="0">
                  <c:v>1020710959</c:v>
                </c:pt>
                <c:pt idx="1">
                  <c:v>1814073499</c:v>
                </c:pt>
                <c:pt idx="2">
                  <c:v>1582374214</c:v>
                </c:pt>
                <c:pt idx="3">
                  <c:v>1270017171</c:v>
                </c:pt>
                <c:pt idx="4">
                  <c:v>2167517376</c:v>
                </c:pt>
                <c:pt idx="5">
                  <c:v>1570030251</c:v>
                </c:pt>
                <c:pt idx="6">
                  <c:v>1297949068</c:v>
                </c:pt>
                <c:pt idx="7">
                  <c:v>731569806</c:v>
                </c:pt>
                <c:pt idx="8">
                  <c:v>818347636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2C-4439-A88A-65F7366F884B}"/>
            </c:ext>
          </c:extLst>
        </c:ser>
        <c:ser>
          <c:idx val="1"/>
          <c:order val="1"/>
          <c:tx>
            <c:strRef>
              <c:f>Sheet1!$K$7</c:f>
              <c:strCache>
                <c:ptCount val="1"/>
                <c:pt idx="0">
                  <c:v>투입</c:v>
                </c:pt>
              </c:strCache>
            </c:strRef>
          </c:tx>
          <c:spPr>
            <a:solidFill>
              <a:srgbClr val="0091DA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91DA"/>
                    </a:solidFill>
                  </a14:hiddenFill>
                </a:ext>
              </a:extLst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Sheet1!$W$5:$AE$5</c:f>
              <c:strCache>
                <c:ptCount val="9"/>
                <c:pt idx="0">
                  <c:v>'18.12</c:v>
                </c:pt>
                <c:pt idx="1">
                  <c:v>'19.1</c:v>
                </c:pt>
                <c:pt idx="2">
                  <c:v>'19.2</c:v>
                </c:pt>
                <c:pt idx="3">
                  <c:v>'19.3</c:v>
                </c:pt>
                <c:pt idx="4">
                  <c:v>'19.4</c:v>
                </c:pt>
                <c:pt idx="5">
                  <c:v>'19.5</c:v>
                </c:pt>
                <c:pt idx="6">
                  <c:v>'19.6</c:v>
                </c:pt>
                <c:pt idx="7">
                  <c:v>'19.7</c:v>
                </c:pt>
                <c:pt idx="8">
                  <c:v>'19.8</c:v>
                </c:pt>
              </c:strCache>
            </c:strRef>
          </c:cat>
          <c:val>
            <c:numRef>
              <c:f>Sheet1!$W$7:$AE$7</c:f>
              <c:numCache>
                <c:formatCode>_(* #,##0.0,,,_);_(* \(#,##0.0,,,\);_(* \-_);@</c:formatCode>
                <c:ptCount val="9"/>
                <c:pt idx="0">
                  <c:v>-1515359528</c:v>
                </c:pt>
                <c:pt idx="1">
                  <c:v>-1463395684</c:v>
                </c:pt>
                <c:pt idx="2">
                  <c:v>-1122097880</c:v>
                </c:pt>
                <c:pt idx="3">
                  <c:v>-1566891770</c:v>
                </c:pt>
                <c:pt idx="4">
                  <c:v>-1461736885</c:v>
                </c:pt>
                <c:pt idx="5">
                  <c:v>-1258875450</c:v>
                </c:pt>
                <c:pt idx="6">
                  <c:v>-876140557</c:v>
                </c:pt>
                <c:pt idx="7">
                  <c:v>-971585241</c:v>
                </c:pt>
                <c:pt idx="8">
                  <c:v>-1262743285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2C-4439-A88A-65F7366F884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0"/>
        <c:overlap val="100"/>
        <c:axId val="516633928"/>
        <c:axId val="516635104"/>
      </c:barChart>
      <c:lineChart>
        <c:grouping val="standard"/>
        <c:varyColors val="0"/>
        <c:ser>
          <c:idx val="2"/>
          <c:order val="2"/>
          <c:tx>
            <c:strRef>
              <c:f>Sheet1!$K$8</c:f>
              <c:strCache>
                <c:ptCount val="1"/>
                <c:pt idx="0">
                  <c:v>재고</c:v>
                </c:pt>
              </c:strCache>
            </c:strRef>
          </c:tx>
          <c:spPr>
            <a:ln w="12700">
              <a:solidFill>
                <a:srgbClr val="00338D"/>
              </a:solidFill>
              <a:prstDash val="solid"/>
            </a:ln>
          </c:spPr>
          <c:marker>
            <c:symbol val="triangle"/>
            <c:size val="3"/>
            <c:spPr>
              <a:solidFill>
                <a:srgbClr val="00338D"/>
              </a:solidFill>
              <a:ln>
                <a:solidFill>
                  <a:srgbClr val="00338D"/>
                </a:solidFill>
                <a:prstDash val="solid"/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Sheet1!$W$5:$AE$5</c:f>
              <c:strCache>
                <c:ptCount val="9"/>
                <c:pt idx="0">
                  <c:v>'18.12</c:v>
                </c:pt>
                <c:pt idx="1">
                  <c:v>'19.1</c:v>
                </c:pt>
                <c:pt idx="2">
                  <c:v>'19.2</c:v>
                </c:pt>
                <c:pt idx="3">
                  <c:v>'19.3</c:v>
                </c:pt>
                <c:pt idx="4">
                  <c:v>'19.4</c:v>
                </c:pt>
                <c:pt idx="5">
                  <c:v>'19.5</c:v>
                </c:pt>
                <c:pt idx="6">
                  <c:v>'19.6</c:v>
                </c:pt>
                <c:pt idx="7">
                  <c:v>'19.7</c:v>
                </c:pt>
                <c:pt idx="8">
                  <c:v>'19.8</c:v>
                </c:pt>
              </c:strCache>
            </c:strRef>
          </c:cat>
          <c:val>
            <c:numRef>
              <c:f>Sheet1!$W$8:$AE$8</c:f>
              <c:numCache>
                <c:formatCode>_(* #,##0.0,,,_);_(* \(#,##0.0,,,\);_(* \-_);@</c:formatCode>
                <c:ptCount val="9"/>
                <c:pt idx="0">
                  <c:v>1210294146</c:v>
                </c:pt>
                <c:pt idx="1">
                  <c:v>1560971961</c:v>
                </c:pt>
                <c:pt idx="2">
                  <c:v>2021248295</c:v>
                </c:pt>
                <c:pt idx="3">
                  <c:v>1724373696</c:v>
                </c:pt>
                <c:pt idx="4">
                  <c:v>2430154187</c:v>
                </c:pt>
                <c:pt idx="5">
                  <c:v>2741308988</c:v>
                </c:pt>
                <c:pt idx="6">
                  <c:v>3163117499</c:v>
                </c:pt>
                <c:pt idx="7">
                  <c:v>2923102064</c:v>
                </c:pt>
                <c:pt idx="8">
                  <c:v>2478706415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52C-4439-A88A-65F7366F884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16633928"/>
        <c:axId val="516635104"/>
      </c:lineChart>
      <c:catAx>
        <c:axId val="516633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6635104"/>
        <c:crosses val="autoZero"/>
        <c:auto val="1"/>
        <c:lblAlgn val="ctr"/>
        <c:lblOffset val="100"/>
        <c:noMultiLvlLbl val="0"/>
      </c:catAx>
      <c:valAx>
        <c:axId val="51663510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ko-KR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십억원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1957264957264957E-3"/>
              <c:y val="0.82090740740740742"/>
            </c:manualLayout>
          </c:layout>
          <c:overlay val="0"/>
        </c:title>
        <c:numFmt formatCode="_(* #,##0.0,,,_);_(* \(#,##0.0,,,\);_(* \-_)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6633928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65754529914529913"/>
          <c:y val="1.4560185185185186E-3"/>
          <c:w val="0.34245470085470087"/>
          <c:h val="0.16960138888888893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>
              <a:solidFill>
                <a:srgbClr val="000000"/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ko-KR" altLang="en-US" dirty="0"/>
              <a:t>월별 제품 재고</a:t>
            </a:r>
            <a:endParaRPr lang="en-US" dirty="0"/>
          </a:p>
        </c:rich>
      </c:tx>
      <c:layout>
        <c:manualLayout>
          <c:xMode val="edge"/>
          <c:yMode val="edge"/>
          <c:x val="1.6905555555555558E-3"/>
          <c:y val="1.0856481481481477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686923076923078"/>
          <c:y val="0.15808518518518519"/>
          <c:w val="0.82559658119658119"/>
          <c:h val="0.64046898148148146"/>
        </c:manualLayout>
      </c:layout>
      <c:barChart>
        <c:barDir val="col"/>
        <c:grouping val="stacked"/>
        <c:varyColors val="0"/>
        <c:ser>
          <c:idx val="0"/>
          <c:order val="0"/>
          <c:tx>
            <c:v>입고</c:v>
          </c:tx>
          <c:spPr>
            <a:solidFill>
              <a:srgbClr val="00338D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Sheet1!$X$9:$AE$9</c:f>
              <c:strCache>
                <c:ptCount val="8"/>
                <c:pt idx="0">
                  <c:v>'19.1</c:v>
                </c:pt>
                <c:pt idx="1">
                  <c:v>'19.2</c:v>
                </c:pt>
                <c:pt idx="2">
                  <c:v>'19.3</c:v>
                </c:pt>
                <c:pt idx="3">
                  <c:v>'19.4</c:v>
                </c:pt>
                <c:pt idx="4">
                  <c:v>'19.5</c:v>
                </c:pt>
                <c:pt idx="5">
                  <c:v>'19.6</c:v>
                </c:pt>
                <c:pt idx="6">
                  <c:v>'19.7</c:v>
                </c:pt>
                <c:pt idx="7">
                  <c:v>'19.8</c:v>
                </c:pt>
              </c:strCache>
            </c:strRef>
          </c:cat>
          <c:val>
            <c:numRef>
              <c:f>Sheet1!$X$10:$AE$10</c:f>
              <c:numCache>
                <c:formatCode>_(* #,##0.0,,,_);_(* \(#,##0.0,,,\);_(* \-_);@</c:formatCode>
                <c:ptCount val="8"/>
                <c:pt idx="0">
                  <c:v>1713789824</c:v>
                </c:pt>
                <c:pt idx="1">
                  <c:v>1356648828</c:v>
                </c:pt>
                <c:pt idx="2">
                  <c:v>1799171000</c:v>
                </c:pt>
                <c:pt idx="3">
                  <c:v>1733645820</c:v>
                </c:pt>
                <c:pt idx="4">
                  <c:v>1517684192</c:v>
                </c:pt>
                <c:pt idx="5">
                  <c:v>1204567023</c:v>
                </c:pt>
                <c:pt idx="6">
                  <c:v>1180231372</c:v>
                </c:pt>
                <c:pt idx="7">
                  <c:v>1476703380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77-4575-A1DC-3847D766EFAE}"/>
            </c:ext>
          </c:extLst>
        </c:ser>
        <c:ser>
          <c:idx val="1"/>
          <c:order val="1"/>
          <c:tx>
            <c:v>출고</c:v>
          </c:tx>
          <c:spPr>
            <a:solidFill>
              <a:srgbClr val="0091DA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700">
                    <a:solidFill>
                      <a:srgbClr val="FFFFFF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Sheet1!$X$9:$AE$9</c:f>
              <c:strCache>
                <c:ptCount val="8"/>
                <c:pt idx="0">
                  <c:v>'19.1</c:v>
                </c:pt>
                <c:pt idx="1">
                  <c:v>'19.2</c:v>
                </c:pt>
                <c:pt idx="2">
                  <c:v>'19.3</c:v>
                </c:pt>
                <c:pt idx="3">
                  <c:v>'19.4</c:v>
                </c:pt>
                <c:pt idx="4">
                  <c:v>'19.5</c:v>
                </c:pt>
                <c:pt idx="5">
                  <c:v>'19.6</c:v>
                </c:pt>
                <c:pt idx="6">
                  <c:v>'19.7</c:v>
                </c:pt>
                <c:pt idx="7">
                  <c:v>'19.8</c:v>
                </c:pt>
              </c:strCache>
            </c:strRef>
          </c:cat>
          <c:val>
            <c:numRef>
              <c:f>Sheet1!$X$11:$AE$11</c:f>
              <c:numCache>
                <c:formatCode>_(* #,##0.0,,,_);_(* \(#,##0.0,,,\);_(* \-_);@</c:formatCode>
                <c:ptCount val="8"/>
                <c:pt idx="0">
                  <c:v>-1333115287</c:v>
                </c:pt>
                <c:pt idx="1">
                  <c:v>-1415381223</c:v>
                </c:pt>
                <c:pt idx="2">
                  <c:v>-1230578190</c:v>
                </c:pt>
                <c:pt idx="3">
                  <c:v>-1558985899</c:v>
                </c:pt>
                <c:pt idx="4">
                  <c:v>-1323857131</c:v>
                </c:pt>
                <c:pt idx="5">
                  <c:v>-1792290475</c:v>
                </c:pt>
                <c:pt idx="6">
                  <c:v>-1238990269</c:v>
                </c:pt>
                <c:pt idx="7">
                  <c:v>-1749150279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77-4575-A1DC-3847D766EF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516635496"/>
        <c:axId val="516635888"/>
      </c:barChart>
      <c:lineChart>
        <c:grouping val="standard"/>
        <c:varyColors val="0"/>
        <c:ser>
          <c:idx val="2"/>
          <c:order val="2"/>
          <c:tx>
            <c:v>재고</c:v>
          </c:tx>
          <c:spPr>
            <a:ln w="12700">
              <a:solidFill>
                <a:srgbClr val="00338D"/>
              </a:solidFill>
              <a:prstDash val="solid"/>
            </a:ln>
          </c:spPr>
          <c:marker>
            <c:symbol val="triangle"/>
            <c:size val="3"/>
            <c:spPr>
              <a:solidFill>
                <a:srgbClr val="00338D"/>
              </a:solidFill>
              <a:ln>
                <a:solidFill>
                  <a:srgbClr val="00338D"/>
                </a:solidFill>
                <a:prstDash val="solid"/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Sheet1!$X$9:$AE$9</c:f>
              <c:strCache>
                <c:ptCount val="8"/>
                <c:pt idx="0">
                  <c:v>'19.1</c:v>
                </c:pt>
                <c:pt idx="1">
                  <c:v>'19.2</c:v>
                </c:pt>
                <c:pt idx="2">
                  <c:v>'19.3</c:v>
                </c:pt>
                <c:pt idx="3">
                  <c:v>'19.4</c:v>
                </c:pt>
                <c:pt idx="4">
                  <c:v>'19.5</c:v>
                </c:pt>
                <c:pt idx="5">
                  <c:v>'19.6</c:v>
                </c:pt>
                <c:pt idx="6">
                  <c:v>'19.7</c:v>
                </c:pt>
                <c:pt idx="7">
                  <c:v>'19.8</c:v>
                </c:pt>
              </c:strCache>
            </c:strRef>
          </c:cat>
          <c:val>
            <c:numRef>
              <c:f>Sheet1!$X$12:$AE$12</c:f>
              <c:numCache>
                <c:formatCode>_(* #,##0.0,,,_);_(* \(#,##0.0,,,\);_(* \-_);@</c:formatCode>
                <c:ptCount val="8"/>
                <c:pt idx="0">
                  <c:v>1089170336</c:v>
                </c:pt>
                <c:pt idx="1">
                  <c:v>1030437941</c:v>
                </c:pt>
                <c:pt idx="2">
                  <c:v>1599030751</c:v>
                </c:pt>
                <c:pt idx="3">
                  <c:v>1773690672</c:v>
                </c:pt>
                <c:pt idx="4">
                  <c:v>1967517733</c:v>
                </c:pt>
                <c:pt idx="5">
                  <c:v>1379794281</c:v>
                </c:pt>
                <c:pt idx="6">
                  <c:v>1321035384</c:v>
                </c:pt>
                <c:pt idx="7">
                  <c:v>1048588485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F77-4575-A1DC-3847D766EF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6635496"/>
        <c:axId val="516635888"/>
      </c:lineChart>
      <c:catAx>
        <c:axId val="516635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6635888"/>
        <c:crosses val="autoZero"/>
        <c:auto val="1"/>
        <c:lblAlgn val="ctr"/>
        <c:lblOffset val="100"/>
        <c:noMultiLvlLbl val="0"/>
      </c:catAx>
      <c:valAx>
        <c:axId val="516635888"/>
        <c:scaling>
          <c:orientation val="minMax"/>
          <c:max val="4000000000"/>
          <c:min val="-20000000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ko-KR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십억원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4.0047008547008569E-3"/>
              <c:y val="0.82017962962962954"/>
            </c:manualLayout>
          </c:layout>
          <c:overlay val="0"/>
        </c:title>
        <c:numFmt formatCode="_(* #,##0.0,,,_);_(* \(#,##0.0,,,\);_(* \-_)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663549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73367435897435884"/>
          <c:y val="1.4560185185184548E-3"/>
          <c:w val="0.26632564102564105"/>
          <c:h val="0.16960138888888893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>
              <a:solidFill>
                <a:srgbClr val="000000"/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Monthly cash book</a:t>
            </a:r>
          </a:p>
        </c:rich>
      </c:tx>
      <c:layout>
        <c:manualLayout>
          <c:xMode val="edge"/>
          <c:yMode val="edge"/>
          <c:x val="0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4.8768717128749708E-2"/>
          <c:y val="8.975237207390975E-2"/>
          <c:w val="0.91395229331965688"/>
          <c:h val="0.7805429133282292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Sheet1!$B$6</c:f>
              <c:strCache>
                <c:ptCount val="1"/>
                <c:pt idx="0">
                  <c:v>기타수입</c:v>
                </c:pt>
              </c:strCache>
            </c:strRef>
          </c:tx>
          <c:spPr>
            <a:solidFill>
              <a:srgbClr val="00338D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cat>
            <c:strRef>
              <c:f>Sheet1!$C$5:$V$5</c:f>
              <c:strCache>
                <c:ptCount val="20"/>
                <c:pt idx="0">
                  <c:v>1801</c:v>
                </c:pt>
                <c:pt idx="1">
                  <c:v>1802</c:v>
                </c:pt>
                <c:pt idx="2">
                  <c:v>1803</c:v>
                </c:pt>
                <c:pt idx="3">
                  <c:v>1804</c:v>
                </c:pt>
                <c:pt idx="4">
                  <c:v>1805</c:v>
                </c:pt>
                <c:pt idx="5">
                  <c:v>1806</c:v>
                </c:pt>
                <c:pt idx="6">
                  <c:v>1807</c:v>
                </c:pt>
                <c:pt idx="7">
                  <c:v>1808</c:v>
                </c:pt>
                <c:pt idx="8">
                  <c:v>1809</c:v>
                </c:pt>
                <c:pt idx="9">
                  <c:v>1810</c:v>
                </c:pt>
                <c:pt idx="10">
                  <c:v>1811</c:v>
                </c:pt>
                <c:pt idx="11">
                  <c:v>1812</c:v>
                </c:pt>
                <c:pt idx="12">
                  <c:v>1901</c:v>
                </c:pt>
                <c:pt idx="13">
                  <c:v>1902</c:v>
                </c:pt>
                <c:pt idx="14">
                  <c:v>1903</c:v>
                </c:pt>
                <c:pt idx="15">
                  <c:v>1904</c:v>
                </c:pt>
                <c:pt idx="16">
                  <c:v>1905</c:v>
                </c:pt>
                <c:pt idx="17">
                  <c:v>1906</c:v>
                </c:pt>
                <c:pt idx="18">
                  <c:v>1907</c:v>
                </c:pt>
                <c:pt idx="19">
                  <c:v>1908</c:v>
                </c:pt>
              </c:strCache>
            </c:strRef>
          </c:cat>
          <c:val>
            <c:numRef>
              <c:f>Sheet1!$C$6:$V$6</c:f>
              <c:numCache>
                <c:formatCode>#,##0,,;\(#,##0,,\);\-</c:formatCode>
                <c:ptCount val="20"/>
                <c:pt idx="0">
                  <c:v>37425106</c:v>
                </c:pt>
                <c:pt idx="1">
                  <c:v>88494239</c:v>
                </c:pt>
                <c:pt idx="2">
                  <c:v>113356291</c:v>
                </c:pt>
                <c:pt idx="3">
                  <c:v>184715831</c:v>
                </c:pt>
                <c:pt idx="4">
                  <c:v>85433561</c:v>
                </c:pt>
                <c:pt idx="5">
                  <c:v>87501243</c:v>
                </c:pt>
                <c:pt idx="6">
                  <c:v>69855750</c:v>
                </c:pt>
                <c:pt idx="7">
                  <c:v>37670106</c:v>
                </c:pt>
                <c:pt idx="8">
                  <c:v>96759698</c:v>
                </c:pt>
                <c:pt idx="9">
                  <c:v>94430230</c:v>
                </c:pt>
                <c:pt idx="10">
                  <c:v>138790664</c:v>
                </c:pt>
                <c:pt idx="11">
                  <c:v>123051756</c:v>
                </c:pt>
                <c:pt idx="12">
                  <c:v>333514431</c:v>
                </c:pt>
                <c:pt idx="13">
                  <c:v>51460172</c:v>
                </c:pt>
                <c:pt idx="14">
                  <c:v>85756975</c:v>
                </c:pt>
                <c:pt idx="15">
                  <c:v>258563139</c:v>
                </c:pt>
                <c:pt idx="16">
                  <c:v>173589269</c:v>
                </c:pt>
                <c:pt idx="17">
                  <c:v>84474318</c:v>
                </c:pt>
                <c:pt idx="18">
                  <c:v>72499956</c:v>
                </c:pt>
                <c:pt idx="19">
                  <c:v>183789606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7D-4731-B8CF-827CF45A222D}"/>
            </c:ext>
          </c:extLst>
        </c:ser>
        <c:ser>
          <c:idx val="1"/>
          <c:order val="1"/>
          <c:tx>
            <c:strRef>
              <c:f>Sheet1!$B$7</c:f>
              <c:strCache>
                <c:ptCount val="1"/>
                <c:pt idx="0">
                  <c:v>채권/선수금</c:v>
                </c:pt>
              </c:strCache>
            </c:strRef>
          </c:tx>
          <c:spPr>
            <a:solidFill>
              <a:srgbClr val="0091DA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Sheet1!$C$5:$V$5</c:f>
              <c:strCache>
                <c:ptCount val="20"/>
                <c:pt idx="0">
                  <c:v>1801</c:v>
                </c:pt>
                <c:pt idx="1">
                  <c:v>1802</c:v>
                </c:pt>
                <c:pt idx="2">
                  <c:v>1803</c:v>
                </c:pt>
                <c:pt idx="3">
                  <c:v>1804</c:v>
                </c:pt>
                <c:pt idx="4">
                  <c:v>1805</c:v>
                </c:pt>
                <c:pt idx="5">
                  <c:v>1806</c:v>
                </c:pt>
                <c:pt idx="6">
                  <c:v>1807</c:v>
                </c:pt>
                <c:pt idx="7">
                  <c:v>1808</c:v>
                </c:pt>
                <c:pt idx="8">
                  <c:v>1809</c:v>
                </c:pt>
                <c:pt idx="9">
                  <c:v>1810</c:v>
                </c:pt>
                <c:pt idx="10">
                  <c:v>1811</c:v>
                </c:pt>
                <c:pt idx="11">
                  <c:v>1812</c:v>
                </c:pt>
                <c:pt idx="12">
                  <c:v>1901</c:v>
                </c:pt>
                <c:pt idx="13">
                  <c:v>1902</c:v>
                </c:pt>
                <c:pt idx="14">
                  <c:v>1903</c:v>
                </c:pt>
                <c:pt idx="15">
                  <c:v>1904</c:v>
                </c:pt>
                <c:pt idx="16">
                  <c:v>1905</c:v>
                </c:pt>
                <c:pt idx="17">
                  <c:v>1906</c:v>
                </c:pt>
                <c:pt idx="18">
                  <c:v>1907</c:v>
                </c:pt>
                <c:pt idx="19">
                  <c:v>1908</c:v>
                </c:pt>
              </c:strCache>
            </c:strRef>
          </c:cat>
          <c:val>
            <c:numRef>
              <c:f>Sheet1!$C$7:$V$7</c:f>
              <c:numCache>
                <c:formatCode>#,##0,,;\(#,##0,,\);\-</c:formatCode>
                <c:ptCount val="20"/>
                <c:pt idx="0">
                  <c:v>1446701627</c:v>
                </c:pt>
                <c:pt idx="1">
                  <c:v>1554005595</c:v>
                </c:pt>
                <c:pt idx="2">
                  <c:v>1402290813</c:v>
                </c:pt>
                <c:pt idx="3">
                  <c:v>1932610358</c:v>
                </c:pt>
                <c:pt idx="4">
                  <c:v>2038902445</c:v>
                </c:pt>
                <c:pt idx="5">
                  <c:v>2083252211</c:v>
                </c:pt>
                <c:pt idx="6">
                  <c:v>2629087669</c:v>
                </c:pt>
                <c:pt idx="7">
                  <c:v>2568968989</c:v>
                </c:pt>
                <c:pt idx="8">
                  <c:v>3629885162</c:v>
                </c:pt>
                <c:pt idx="9">
                  <c:v>4306111497</c:v>
                </c:pt>
                <c:pt idx="10">
                  <c:v>5724683053</c:v>
                </c:pt>
                <c:pt idx="11">
                  <c:v>5709065413</c:v>
                </c:pt>
                <c:pt idx="12">
                  <c:v>4564813451</c:v>
                </c:pt>
                <c:pt idx="13">
                  <c:v>4021206591</c:v>
                </c:pt>
                <c:pt idx="14">
                  <c:v>4654779547</c:v>
                </c:pt>
                <c:pt idx="15">
                  <c:v>5482523469</c:v>
                </c:pt>
                <c:pt idx="16">
                  <c:v>5091880750</c:v>
                </c:pt>
                <c:pt idx="17">
                  <c:v>6101211259</c:v>
                </c:pt>
                <c:pt idx="18">
                  <c:v>5426629375</c:v>
                </c:pt>
                <c:pt idx="19">
                  <c:v>5707080987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7D-4731-B8CF-827CF45A222D}"/>
            </c:ext>
          </c:extLst>
        </c:ser>
        <c:ser>
          <c:idx val="2"/>
          <c:order val="2"/>
          <c:tx>
            <c:strRef>
              <c:f>Sheet1!$B$8</c:f>
              <c:strCache>
                <c:ptCount val="1"/>
                <c:pt idx="0">
                  <c:v>기타지출</c:v>
                </c:pt>
              </c:strCache>
            </c:strRef>
          </c:tx>
          <c:spPr>
            <a:solidFill>
              <a:srgbClr val="6D2077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numFmt formatCode="#,##0,,;#,##0,,;\-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Sheet1!$C$5:$V$5</c:f>
              <c:strCache>
                <c:ptCount val="20"/>
                <c:pt idx="0">
                  <c:v>1801</c:v>
                </c:pt>
                <c:pt idx="1">
                  <c:v>1802</c:v>
                </c:pt>
                <c:pt idx="2">
                  <c:v>1803</c:v>
                </c:pt>
                <c:pt idx="3">
                  <c:v>1804</c:v>
                </c:pt>
                <c:pt idx="4">
                  <c:v>1805</c:v>
                </c:pt>
                <c:pt idx="5">
                  <c:v>1806</c:v>
                </c:pt>
                <c:pt idx="6">
                  <c:v>1807</c:v>
                </c:pt>
                <c:pt idx="7">
                  <c:v>1808</c:v>
                </c:pt>
                <c:pt idx="8">
                  <c:v>1809</c:v>
                </c:pt>
                <c:pt idx="9">
                  <c:v>1810</c:v>
                </c:pt>
                <c:pt idx="10">
                  <c:v>1811</c:v>
                </c:pt>
                <c:pt idx="11">
                  <c:v>1812</c:v>
                </c:pt>
                <c:pt idx="12">
                  <c:v>1901</c:v>
                </c:pt>
                <c:pt idx="13">
                  <c:v>1902</c:v>
                </c:pt>
                <c:pt idx="14">
                  <c:v>1903</c:v>
                </c:pt>
                <c:pt idx="15">
                  <c:v>1904</c:v>
                </c:pt>
                <c:pt idx="16">
                  <c:v>1905</c:v>
                </c:pt>
                <c:pt idx="17">
                  <c:v>1906</c:v>
                </c:pt>
                <c:pt idx="18">
                  <c:v>1907</c:v>
                </c:pt>
                <c:pt idx="19">
                  <c:v>1908</c:v>
                </c:pt>
              </c:strCache>
            </c:strRef>
          </c:cat>
          <c:val>
            <c:numRef>
              <c:f>Sheet1!$C$8:$V$8</c:f>
              <c:numCache>
                <c:formatCode>#,##0,,;\(#,##0,,\);\-</c:formatCode>
                <c:ptCount val="20"/>
                <c:pt idx="0">
                  <c:v>-1237610414</c:v>
                </c:pt>
                <c:pt idx="1">
                  <c:v>-1361493286</c:v>
                </c:pt>
                <c:pt idx="2">
                  <c:v>-1356253833</c:v>
                </c:pt>
                <c:pt idx="3">
                  <c:v>-1772611253</c:v>
                </c:pt>
                <c:pt idx="4">
                  <c:v>-2119830999</c:v>
                </c:pt>
                <c:pt idx="5">
                  <c:v>-1704144164</c:v>
                </c:pt>
                <c:pt idx="6">
                  <c:v>-1686673110</c:v>
                </c:pt>
                <c:pt idx="7">
                  <c:v>-1598873914</c:v>
                </c:pt>
                <c:pt idx="8">
                  <c:v>-1870980305</c:v>
                </c:pt>
                <c:pt idx="9">
                  <c:v>-2329005454</c:v>
                </c:pt>
                <c:pt idx="10">
                  <c:v>-2653458508</c:v>
                </c:pt>
                <c:pt idx="11">
                  <c:v>-3367227265</c:v>
                </c:pt>
                <c:pt idx="12">
                  <c:v>-2976127430</c:v>
                </c:pt>
                <c:pt idx="13">
                  <c:v>-3279301311</c:v>
                </c:pt>
                <c:pt idx="14">
                  <c:v>-2761137937</c:v>
                </c:pt>
                <c:pt idx="15">
                  <c:v>-3974047983</c:v>
                </c:pt>
                <c:pt idx="16">
                  <c:v>-3552656547</c:v>
                </c:pt>
                <c:pt idx="17">
                  <c:v>-3655161272</c:v>
                </c:pt>
                <c:pt idx="18">
                  <c:v>-3189884323</c:v>
                </c:pt>
                <c:pt idx="19">
                  <c:v>-2630895727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F7D-4731-B8CF-827CF45A222D}"/>
            </c:ext>
          </c:extLst>
        </c:ser>
        <c:ser>
          <c:idx val="3"/>
          <c:order val="3"/>
          <c:tx>
            <c:strRef>
              <c:f>Sheet1!$B$9</c:f>
              <c:strCache>
                <c:ptCount val="1"/>
                <c:pt idx="0">
                  <c:v>시설장치</c:v>
                </c:pt>
              </c:strCache>
            </c:strRef>
          </c:tx>
          <c:spPr>
            <a:solidFill>
              <a:srgbClr val="005EB8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numFmt formatCode="#,##0,,;#,##0,,;\-" sourceLinked="0"/>
            <c:spPr>
              <a:solidFill>
                <a:srgbClr val="005EB8"/>
              </a:solidFill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Sheet1!$C$5:$V$5</c:f>
              <c:strCache>
                <c:ptCount val="20"/>
                <c:pt idx="0">
                  <c:v>1801</c:v>
                </c:pt>
                <c:pt idx="1">
                  <c:v>1802</c:v>
                </c:pt>
                <c:pt idx="2">
                  <c:v>1803</c:v>
                </c:pt>
                <c:pt idx="3">
                  <c:v>1804</c:v>
                </c:pt>
                <c:pt idx="4">
                  <c:v>1805</c:v>
                </c:pt>
                <c:pt idx="5">
                  <c:v>1806</c:v>
                </c:pt>
                <c:pt idx="6">
                  <c:v>1807</c:v>
                </c:pt>
                <c:pt idx="7">
                  <c:v>1808</c:v>
                </c:pt>
                <c:pt idx="8">
                  <c:v>1809</c:v>
                </c:pt>
                <c:pt idx="9">
                  <c:v>1810</c:v>
                </c:pt>
                <c:pt idx="10">
                  <c:v>1811</c:v>
                </c:pt>
                <c:pt idx="11">
                  <c:v>1812</c:v>
                </c:pt>
                <c:pt idx="12">
                  <c:v>1901</c:v>
                </c:pt>
                <c:pt idx="13">
                  <c:v>1902</c:v>
                </c:pt>
                <c:pt idx="14">
                  <c:v>1903</c:v>
                </c:pt>
                <c:pt idx="15">
                  <c:v>1904</c:v>
                </c:pt>
                <c:pt idx="16">
                  <c:v>1905</c:v>
                </c:pt>
                <c:pt idx="17">
                  <c:v>1906</c:v>
                </c:pt>
                <c:pt idx="18">
                  <c:v>1907</c:v>
                </c:pt>
                <c:pt idx="19">
                  <c:v>1908</c:v>
                </c:pt>
              </c:strCache>
            </c:strRef>
          </c:cat>
          <c:val>
            <c:numRef>
              <c:f>Sheet1!$C$9:$V$9</c:f>
              <c:numCache>
                <c:formatCode>#,##0,,;\(#,##0,,\);\-</c:formatCode>
                <c:ptCount val="20"/>
                <c:pt idx="0">
                  <c:v>-25702929</c:v>
                </c:pt>
                <c:pt idx="1">
                  <c:v>-11279350</c:v>
                </c:pt>
                <c:pt idx="2">
                  <c:v>-27767816</c:v>
                </c:pt>
                <c:pt idx="3">
                  <c:v>-16704140</c:v>
                </c:pt>
                <c:pt idx="4">
                  <c:v>-9752986</c:v>
                </c:pt>
                <c:pt idx="5">
                  <c:v>-23739729</c:v>
                </c:pt>
                <c:pt idx="6">
                  <c:v>-78078884</c:v>
                </c:pt>
                <c:pt idx="7">
                  <c:v>-20560000</c:v>
                </c:pt>
                <c:pt idx="8">
                  <c:v>-42517895</c:v>
                </c:pt>
                <c:pt idx="9">
                  <c:v>-128182551</c:v>
                </c:pt>
                <c:pt idx="10">
                  <c:v>-1957937242</c:v>
                </c:pt>
                <c:pt idx="11">
                  <c:v>-26521981</c:v>
                </c:pt>
                <c:pt idx="12">
                  <c:v>-1054771096</c:v>
                </c:pt>
                <c:pt idx="13">
                  <c:v>-104232386</c:v>
                </c:pt>
                <c:pt idx="14">
                  <c:v>-49025420</c:v>
                </c:pt>
                <c:pt idx="15">
                  <c:v>-7638767496</c:v>
                </c:pt>
                <c:pt idx="16">
                  <c:v>-610365652</c:v>
                </c:pt>
                <c:pt idx="17">
                  <c:v>-598793310</c:v>
                </c:pt>
                <c:pt idx="18">
                  <c:v>-425579960</c:v>
                </c:pt>
                <c:pt idx="19">
                  <c:v>-250244818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F7D-4731-B8CF-827CF45A22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516625696"/>
        <c:axId val="516624912"/>
      </c:barChart>
      <c:lineChart>
        <c:grouping val="standard"/>
        <c:varyColors val="0"/>
        <c:ser>
          <c:idx val="4"/>
          <c:order val="4"/>
          <c:tx>
            <c:strRef>
              <c:f>Sheet1!$B$10</c:f>
              <c:strCache>
                <c:ptCount val="1"/>
                <c:pt idx="0">
                  <c:v>Ending balance</c:v>
                </c:pt>
              </c:strCache>
            </c:strRef>
          </c:tx>
          <c:spPr>
            <a:ln w="12700">
              <a:solidFill>
                <a:srgbClr val="00338D"/>
              </a:solidFill>
              <a:prstDash val="solid"/>
            </a:ln>
          </c:spPr>
          <c:marker>
            <c:symbol val="diamond"/>
            <c:size val="3"/>
            <c:spPr>
              <a:solidFill>
                <a:srgbClr val="00338D"/>
              </a:solidFill>
              <a:ln>
                <a:solidFill>
                  <a:srgbClr val="00338D"/>
                </a:solidFill>
                <a:prstDash val="solid"/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Sheet1!$C$5:$V$5</c:f>
              <c:strCache>
                <c:ptCount val="20"/>
                <c:pt idx="0">
                  <c:v>1801</c:v>
                </c:pt>
                <c:pt idx="1">
                  <c:v>1802</c:v>
                </c:pt>
                <c:pt idx="2">
                  <c:v>1803</c:v>
                </c:pt>
                <c:pt idx="3">
                  <c:v>1804</c:v>
                </c:pt>
                <c:pt idx="4">
                  <c:v>1805</c:v>
                </c:pt>
                <c:pt idx="5">
                  <c:v>1806</c:v>
                </c:pt>
                <c:pt idx="6">
                  <c:v>1807</c:v>
                </c:pt>
                <c:pt idx="7">
                  <c:v>1808</c:v>
                </c:pt>
                <c:pt idx="8">
                  <c:v>1809</c:v>
                </c:pt>
                <c:pt idx="9">
                  <c:v>1810</c:v>
                </c:pt>
                <c:pt idx="10">
                  <c:v>1811</c:v>
                </c:pt>
                <c:pt idx="11">
                  <c:v>1812</c:v>
                </c:pt>
                <c:pt idx="12">
                  <c:v>1901</c:v>
                </c:pt>
                <c:pt idx="13">
                  <c:v>1902</c:v>
                </c:pt>
                <c:pt idx="14">
                  <c:v>1903</c:v>
                </c:pt>
                <c:pt idx="15">
                  <c:v>1904</c:v>
                </c:pt>
                <c:pt idx="16">
                  <c:v>1905</c:v>
                </c:pt>
                <c:pt idx="17">
                  <c:v>1906</c:v>
                </c:pt>
                <c:pt idx="18">
                  <c:v>1907</c:v>
                </c:pt>
                <c:pt idx="19">
                  <c:v>1908</c:v>
                </c:pt>
              </c:strCache>
            </c:strRef>
          </c:cat>
          <c:val>
            <c:numRef>
              <c:f>Sheet1!$C$10:$V$10</c:f>
              <c:numCache>
                <c:formatCode>#,##0,,;\(#,##0,,\);\-</c:formatCode>
                <c:ptCount val="20"/>
                <c:pt idx="0">
                  <c:v>2114091608</c:v>
                </c:pt>
                <c:pt idx="1">
                  <c:v>2383818806</c:v>
                </c:pt>
                <c:pt idx="2">
                  <c:v>2515444261</c:v>
                </c:pt>
                <c:pt idx="3">
                  <c:v>2843455057</c:v>
                </c:pt>
                <c:pt idx="4">
                  <c:v>2838207078</c:v>
                </c:pt>
                <c:pt idx="5">
                  <c:v>3281076639</c:v>
                </c:pt>
                <c:pt idx="6">
                  <c:v>4215268064</c:v>
                </c:pt>
                <c:pt idx="7">
                  <c:v>5202473245</c:v>
                </c:pt>
                <c:pt idx="8">
                  <c:v>7015619905</c:v>
                </c:pt>
                <c:pt idx="9">
                  <c:v>8958973627</c:v>
                </c:pt>
                <c:pt idx="10">
                  <c:v>10211051594</c:v>
                </c:pt>
                <c:pt idx="11">
                  <c:v>12649419517</c:v>
                </c:pt>
                <c:pt idx="12">
                  <c:v>13516848873</c:v>
                </c:pt>
                <c:pt idx="13">
                  <c:v>14205981939</c:v>
                </c:pt>
                <c:pt idx="14">
                  <c:v>16136355104</c:v>
                </c:pt>
                <c:pt idx="15">
                  <c:v>10264626233</c:v>
                </c:pt>
                <c:pt idx="16">
                  <c:v>11367074053</c:v>
                </c:pt>
                <c:pt idx="17">
                  <c:v>13298805048</c:v>
                </c:pt>
                <c:pt idx="18">
                  <c:v>15182470096</c:v>
                </c:pt>
                <c:pt idx="19">
                  <c:v>18192200144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F7D-4731-B8CF-827CF45A22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6625696"/>
        <c:axId val="516624912"/>
      </c:lineChart>
      <c:catAx>
        <c:axId val="5166256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6624912"/>
        <c:crosses val="autoZero"/>
        <c:auto val="1"/>
        <c:lblAlgn val="ctr"/>
        <c:lblOffset val="100"/>
        <c:noMultiLvlLbl val="0"/>
      </c:catAx>
      <c:valAx>
        <c:axId val="51662491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ko-KR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백만원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"/>
              <c:y val="0.45245762928857242"/>
            </c:manualLayout>
          </c:layout>
          <c:overlay val="0"/>
        </c:title>
        <c:numFmt formatCode="#,##0,,;\(#,##0,,\);\-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662569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7.7395240497415085E-2"/>
          <c:y val="0.93129562047107861"/>
          <c:w val="0.89999988714604773"/>
          <c:h val="6.8443730017929638E-2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>
              <a:solidFill>
                <a:srgbClr val="000000"/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[IOS] </a:t>
            </a:r>
            <a:r>
              <a:rPr lang="ko-KR" altLang="en-US"/>
              <a:t>유입시기별 거래처수</a:t>
            </a:r>
            <a:endParaRPr lang="en-US" dirty="0"/>
          </a:p>
        </c:rich>
      </c:tx>
      <c:layout>
        <c:manualLayout>
          <c:xMode val="edge"/>
          <c:yMode val="edge"/>
          <c:x val="2.2857142857142857E-2"/>
          <c:y val="3.636363636363636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6093166666666667"/>
          <c:y val="0.16333888888888889"/>
          <c:w val="0.8390683333333333"/>
          <c:h val="0.6229416666666668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거래처유입!$AH$4</c:f>
              <c:strCache>
                <c:ptCount val="1"/>
                <c:pt idx="0">
                  <c:v>2018 1H</c:v>
                </c:pt>
              </c:strCache>
            </c:strRef>
          </c:tx>
          <c:spPr>
            <a:solidFill>
              <a:srgbClr val="00338D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거래처유입!$AI$3:$AK$3</c:f>
              <c:strCache>
                <c:ptCount val="3"/>
                <c:pt idx="0">
                  <c:v>2018 1H</c:v>
                </c:pt>
                <c:pt idx="1">
                  <c:v>2018 2H</c:v>
                </c:pt>
                <c:pt idx="2">
                  <c:v>2019 1H</c:v>
                </c:pt>
              </c:strCache>
            </c:strRef>
          </c:cat>
          <c:val>
            <c:numRef>
              <c:f>거래처유입!$AI$4:$AK$4</c:f>
              <c:numCache>
                <c:formatCode>_(* #,##0_);_(* \(#,##0\);_(* \-_);@</c:formatCode>
                <c:ptCount val="3"/>
                <c:pt idx="0">
                  <c:v>44</c:v>
                </c:pt>
                <c:pt idx="1">
                  <c:v>32</c:v>
                </c:pt>
                <c:pt idx="2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34-434B-A303-D7393E782704}"/>
            </c:ext>
          </c:extLst>
        </c:ser>
        <c:ser>
          <c:idx val="1"/>
          <c:order val="1"/>
          <c:tx>
            <c:strRef>
              <c:f>거래처유입!$AH$5</c:f>
              <c:strCache>
                <c:ptCount val="1"/>
                <c:pt idx="0">
                  <c:v>2018 2H</c:v>
                </c:pt>
              </c:strCache>
            </c:strRef>
          </c:tx>
          <c:spPr>
            <a:solidFill>
              <a:srgbClr val="0091DA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거래처유입!$AI$3:$AK$3</c:f>
              <c:strCache>
                <c:ptCount val="3"/>
                <c:pt idx="0">
                  <c:v>2018 1H</c:v>
                </c:pt>
                <c:pt idx="1">
                  <c:v>2018 2H</c:v>
                </c:pt>
                <c:pt idx="2">
                  <c:v>2019 1H</c:v>
                </c:pt>
              </c:strCache>
            </c:strRef>
          </c:cat>
          <c:val>
            <c:numRef>
              <c:f>거래처유입!$AI$5:$AK$5</c:f>
              <c:numCache>
                <c:formatCode>_(* #,##0_);_(* \(#,##0\);_(* \-_);@</c:formatCode>
                <c:ptCount val="3"/>
                <c:pt idx="1">
                  <c:v>60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34-434B-A303-D7393E782704}"/>
            </c:ext>
          </c:extLst>
        </c:ser>
        <c:ser>
          <c:idx val="2"/>
          <c:order val="2"/>
          <c:tx>
            <c:strRef>
              <c:f>거래처유입!$AH$6</c:f>
              <c:strCache>
                <c:ptCount val="1"/>
                <c:pt idx="0">
                  <c:v>2019 1H</c:v>
                </c:pt>
              </c:strCache>
            </c:strRef>
          </c:tx>
          <c:spPr>
            <a:solidFill>
              <a:srgbClr val="6D2077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거래처유입!$AI$3:$AK$3</c:f>
              <c:strCache>
                <c:ptCount val="3"/>
                <c:pt idx="0">
                  <c:v>2018 1H</c:v>
                </c:pt>
                <c:pt idx="1">
                  <c:v>2018 2H</c:v>
                </c:pt>
                <c:pt idx="2">
                  <c:v>2019 1H</c:v>
                </c:pt>
              </c:strCache>
            </c:strRef>
          </c:cat>
          <c:val>
            <c:numRef>
              <c:f>거래처유입!$AI$6:$AK$6</c:f>
              <c:numCache>
                <c:formatCode>General</c:formatCode>
                <c:ptCount val="3"/>
                <c:pt idx="2" formatCode="_(* #,##0_);_(* \(#,##0\);_(* \-_);@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D34-434B-A303-D7393E78270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40"/>
        <c:overlap val="100"/>
        <c:axId val="517579256"/>
        <c:axId val="517579648"/>
      </c:barChart>
      <c:catAx>
        <c:axId val="5175792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7579648"/>
        <c:crosses val="autoZero"/>
        <c:auto val="1"/>
        <c:lblAlgn val="ctr"/>
        <c:lblOffset val="100"/>
        <c:noMultiLvlLbl val="0"/>
      </c:catAx>
      <c:valAx>
        <c:axId val="51757964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ko-KR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개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5714285714285714E-2"/>
              <c:y val="0.32041088045812455"/>
            </c:manualLayout>
          </c:layout>
          <c:overlay val="0"/>
        </c:title>
        <c:numFmt formatCode="_(* #,##0_);_(* \(#,##0\);_(* \-_)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757925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21021472222222223"/>
          <c:y val="0.89280833333333331"/>
          <c:w val="0.48630277777777775"/>
          <c:h val="0.10474388888888889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>
              <a:solidFill>
                <a:srgbClr val="000000"/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[IOS] </a:t>
            </a:r>
            <a:r>
              <a:rPr lang="ko-KR" altLang="en-US"/>
              <a:t>거래처 유입시기별 매출액</a:t>
            </a:r>
            <a:endParaRPr lang="en-US" dirty="0"/>
          </a:p>
        </c:rich>
      </c:tx>
      <c:layout>
        <c:manualLayout>
          <c:xMode val="edge"/>
          <c:yMode val="edge"/>
          <c:x val="2.2857142857142857E-2"/>
          <c:y val="3.636363636363636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6093166666666667"/>
          <c:y val="0.16333888888888889"/>
          <c:w val="0.8390683333333333"/>
          <c:h val="0.6370527777777778"/>
        </c:manualLayout>
      </c:layout>
      <c:lineChart>
        <c:grouping val="standard"/>
        <c:varyColors val="0"/>
        <c:ser>
          <c:idx val="0"/>
          <c:order val="0"/>
          <c:tx>
            <c:strRef>
              <c:f>거래처유입!$AM$4</c:f>
              <c:strCache>
                <c:ptCount val="1"/>
                <c:pt idx="0">
                  <c:v>2018 1H</c:v>
                </c:pt>
              </c:strCache>
            </c:strRef>
          </c:tx>
          <c:spPr>
            <a:ln w="12700">
              <a:solidFill>
                <a:srgbClr val="00338D"/>
              </a:solidFill>
              <a:prstDash val="solid"/>
            </a:ln>
          </c:spPr>
          <c:marker>
            <c:symbol val="diamond"/>
            <c:size val="3"/>
            <c:spPr>
              <a:solidFill>
                <a:srgbClr val="00338D"/>
              </a:solidFill>
              <a:ln>
                <a:solidFill>
                  <a:srgbClr val="00338D"/>
                </a:solidFill>
                <a:prstDash val="solid"/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거래처유입!$AN$3:$AP$3</c:f>
              <c:strCache>
                <c:ptCount val="3"/>
                <c:pt idx="0">
                  <c:v>2018 1H</c:v>
                </c:pt>
                <c:pt idx="1">
                  <c:v>2018 2H</c:v>
                </c:pt>
                <c:pt idx="2">
                  <c:v>2019 1H</c:v>
                </c:pt>
              </c:strCache>
            </c:strRef>
          </c:cat>
          <c:val>
            <c:numRef>
              <c:f>거래처유입!$AN$4:$AP$4</c:f>
              <c:numCache>
                <c:formatCode>_(* #,##0,,_);_(* \(#,##0,,\);_(* \-_);@</c:formatCode>
                <c:ptCount val="3"/>
                <c:pt idx="0">
                  <c:v>40590073.43181818</c:v>
                </c:pt>
                <c:pt idx="1">
                  <c:v>214508500.28125</c:v>
                </c:pt>
                <c:pt idx="2">
                  <c:v>273409729.1111111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A4-443F-A123-C13076D30184}"/>
            </c:ext>
          </c:extLst>
        </c:ser>
        <c:ser>
          <c:idx val="1"/>
          <c:order val="1"/>
          <c:tx>
            <c:strRef>
              <c:f>거래처유입!$AM$5</c:f>
              <c:strCache>
                <c:ptCount val="1"/>
                <c:pt idx="0">
                  <c:v>2018 2H</c:v>
                </c:pt>
              </c:strCache>
            </c:strRef>
          </c:tx>
          <c:spPr>
            <a:ln w="12700">
              <a:solidFill>
                <a:srgbClr val="0091DA"/>
              </a:solidFill>
              <a:prstDash val="solid"/>
            </a:ln>
          </c:spPr>
          <c:marker>
            <c:symbol val="square"/>
            <c:size val="3"/>
            <c:spPr>
              <a:solidFill>
                <a:srgbClr val="0091DA"/>
              </a:solidFill>
              <a:ln>
                <a:solidFill>
                  <a:srgbClr val="0091DA"/>
                </a:solidFill>
                <a:prstDash val="solid"/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거래처유입!$AN$3:$AP$3</c:f>
              <c:strCache>
                <c:ptCount val="3"/>
                <c:pt idx="0">
                  <c:v>2018 1H</c:v>
                </c:pt>
                <c:pt idx="1">
                  <c:v>2018 2H</c:v>
                </c:pt>
                <c:pt idx="2">
                  <c:v>2019 1H</c:v>
                </c:pt>
              </c:strCache>
            </c:strRef>
          </c:cat>
          <c:val>
            <c:numRef>
              <c:f>거래처유입!$AN$5:$AP$5</c:f>
              <c:numCache>
                <c:formatCode>_(* #,##0,,_);_(* \(#,##0,,\);_(* \-_);@</c:formatCode>
                <c:ptCount val="3"/>
                <c:pt idx="1">
                  <c:v>149167273.81666666</c:v>
                </c:pt>
                <c:pt idx="2">
                  <c:v>266343621.05714285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A4-443F-A123-C13076D30184}"/>
            </c:ext>
          </c:extLst>
        </c:ser>
        <c:ser>
          <c:idx val="2"/>
          <c:order val="2"/>
          <c:tx>
            <c:strRef>
              <c:f>거래처유입!$AM$6</c:f>
              <c:strCache>
                <c:ptCount val="1"/>
                <c:pt idx="0">
                  <c:v>2019 1H</c:v>
                </c:pt>
              </c:strCache>
            </c:strRef>
          </c:tx>
          <c:spPr>
            <a:ln w="12700">
              <a:solidFill>
                <a:srgbClr val="6D2077"/>
              </a:solidFill>
              <a:prstDash val="solid"/>
            </a:ln>
          </c:spPr>
          <c:marker>
            <c:symbol val="triangle"/>
            <c:size val="3"/>
            <c:spPr>
              <a:solidFill>
                <a:srgbClr val="6D2077"/>
              </a:solidFill>
              <a:ln>
                <a:solidFill>
                  <a:srgbClr val="6D2077"/>
                </a:solidFill>
                <a:prstDash val="solid"/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거래처유입!$AN$3:$AP$3</c:f>
              <c:strCache>
                <c:ptCount val="3"/>
                <c:pt idx="0">
                  <c:v>2018 1H</c:v>
                </c:pt>
                <c:pt idx="1">
                  <c:v>2018 2H</c:v>
                </c:pt>
                <c:pt idx="2">
                  <c:v>2019 1H</c:v>
                </c:pt>
              </c:strCache>
            </c:strRef>
          </c:cat>
          <c:val>
            <c:numRef>
              <c:f>거래처유입!$AN$6:$AP$6</c:f>
              <c:numCache>
                <c:formatCode>General</c:formatCode>
                <c:ptCount val="3"/>
                <c:pt idx="2" formatCode="_(* #,##0,,_);_(* \(#,##0,,\);_(* \-_);@">
                  <c:v>62453996.218181819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2A4-443F-A123-C13076D3018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17582392"/>
        <c:axId val="517580040"/>
      </c:lineChart>
      <c:catAx>
        <c:axId val="5175823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7580040"/>
        <c:crosses val="autoZero"/>
        <c:auto val="1"/>
        <c:lblAlgn val="ctr"/>
        <c:lblOffset val="100"/>
        <c:noMultiLvlLbl val="0"/>
      </c:catAx>
      <c:valAx>
        <c:axId val="51758004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ko-KR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백만원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5714285714285714E-2"/>
              <c:y val="0.32041088045812455"/>
            </c:manualLayout>
          </c:layout>
          <c:overlay val="0"/>
        </c:title>
        <c:numFmt formatCode="_(* #,##0,,_);_(* \(#,##0,,\);_(* \-_)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7582392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9.8142499999999994E-2"/>
          <c:y val="0.89280833333333331"/>
          <c:w val="0.68897583333333334"/>
          <c:h val="0.10474388888888889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>
              <a:solidFill>
                <a:srgbClr val="000000"/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[Lab] </a:t>
            </a:r>
            <a:r>
              <a:rPr lang="ko-KR" altLang="en-US"/>
              <a:t>유입시기별 거래처수</a:t>
            </a:r>
            <a:endParaRPr lang="en-US" dirty="0"/>
          </a:p>
        </c:rich>
      </c:tx>
      <c:layout>
        <c:manualLayout>
          <c:xMode val="edge"/>
          <c:yMode val="edge"/>
          <c:x val="2.2857142857142857E-2"/>
          <c:y val="3.636363636363636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6093166666666667"/>
          <c:y val="0.16333888888888889"/>
          <c:w val="0.8390683333333333"/>
          <c:h val="0.637052777777777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거래처유입!$AH$22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rgbClr val="00338D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거래처유입!$AI$21:$AL$21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strCache>
            </c:strRef>
          </c:cat>
          <c:val>
            <c:numRef>
              <c:f>거래처유입!$AI$22:$AL$22</c:f>
              <c:numCache>
                <c:formatCode>_(* #,##0_);_(* \(#,##0\);_(* \-_);@</c:formatCode>
                <c:ptCount val="4"/>
                <c:pt idx="0">
                  <c:v>120</c:v>
                </c:pt>
                <c:pt idx="1">
                  <c:v>80</c:v>
                </c:pt>
                <c:pt idx="2">
                  <c:v>68</c:v>
                </c:pt>
                <c:pt idx="3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BB-4321-8C4C-867999A8DB58}"/>
            </c:ext>
          </c:extLst>
        </c:ser>
        <c:ser>
          <c:idx val="1"/>
          <c:order val="1"/>
          <c:tx>
            <c:strRef>
              <c:f>거래처유입!$AH$23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rgbClr val="0091DA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거래처유입!$AI$21:$AL$21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strCache>
            </c:strRef>
          </c:cat>
          <c:val>
            <c:numRef>
              <c:f>거래처유입!$AI$23:$AL$23</c:f>
              <c:numCache>
                <c:formatCode>_(* #,##0_);_(* \(#,##0\);_(* \-_);@</c:formatCode>
                <c:ptCount val="4"/>
                <c:pt idx="1">
                  <c:v>66</c:v>
                </c:pt>
                <c:pt idx="2">
                  <c:v>25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BB-4321-8C4C-867999A8DB58}"/>
            </c:ext>
          </c:extLst>
        </c:ser>
        <c:ser>
          <c:idx val="2"/>
          <c:order val="2"/>
          <c:tx>
            <c:strRef>
              <c:f>거래처유입!$AH$24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rgbClr val="6D2077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거래처유입!$AI$21:$AL$21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strCache>
            </c:strRef>
          </c:cat>
          <c:val>
            <c:numRef>
              <c:f>거래처유입!$AI$24:$AL$24</c:f>
              <c:numCache>
                <c:formatCode>General</c:formatCode>
                <c:ptCount val="4"/>
                <c:pt idx="2" formatCode="_(* #,##0_);_(* \(#,##0\);_(* \-_);@">
                  <c:v>45</c:v>
                </c:pt>
                <c:pt idx="3" formatCode="_(* #,##0_);_(* \(#,##0\);_(* \-_);@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BB-4321-8C4C-867999A8DB58}"/>
            </c:ext>
          </c:extLst>
        </c:ser>
        <c:ser>
          <c:idx val="3"/>
          <c:order val="3"/>
          <c:tx>
            <c:strRef>
              <c:f>거래처유입!$AH$25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rgbClr val="005EB8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거래처유입!$AI$21:$AL$21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strCache>
            </c:strRef>
          </c:cat>
          <c:val>
            <c:numRef>
              <c:f>거래처유입!$AI$25:$AL$25</c:f>
              <c:numCache>
                <c:formatCode>General</c:formatCode>
                <c:ptCount val="4"/>
                <c:pt idx="3" formatCode="_(* #,##0_);_(* \(#,##0\);_(* \-_);@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8BB-4321-8C4C-867999A8DB5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40"/>
        <c:overlap val="100"/>
        <c:axId val="517580824"/>
        <c:axId val="517581216"/>
      </c:barChart>
      <c:catAx>
        <c:axId val="517580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7581216"/>
        <c:crosses val="autoZero"/>
        <c:auto val="1"/>
        <c:lblAlgn val="ctr"/>
        <c:lblOffset val="100"/>
        <c:noMultiLvlLbl val="0"/>
      </c:catAx>
      <c:valAx>
        <c:axId val="51758121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ko-KR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개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5714285714285714E-2"/>
              <c:y val="0.32041088045812455"/>
            </c:manualLayout>
          </c:layout>
          <c:overlay val="0"/>
        </c:title>
        <c:numFmt formatCode="_(* #,##0_);_(* \(#,##0\);_(* \-_)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7580824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2299441666666667"/>
          <c:y val="0.89280833333333331"/>
          <c:w val="0.43758249999999999"/>
          <c:h val="0.10474388888888889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>
              <a:solidFill>
                <a:srgbClr val="000000"/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[Revenue] 2019</a:t>
            </a:r>
            <a:r>
              <a:rPr lang="ko-KR" altLang="en-US"/>
              <a:t>년 예산 대비 달성률</a:t>
            </a:r>
            <a:endParaRPr lang="en-US" dirty="0"/>
          </a:p>
        </c:rich>
      </c:tx>
      <c:layout>
        <c:manualLayout>
          <c:xMode val="edge"/>
          <c:yMode val="edge"/>
          <c:x val="2.2857142857142857E-2"/>
          <c:y val="3.636363636363636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3701664791901014"/>
          <c:y val="0.15212491052254831"/>
          <c:w val="0.65726906636670412"/>
          <c:h val="0.5371857551896922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정리!$O$12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rgbClr val="00338D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2BC-4C8F-A8CB-075074D2A7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정리!$P$11:$R$11</c:f>
              <c:strCache>
                <c:ptCount val="3"/>
                <c:pt idx="0">
                  <c:v>6월 YTD 
(ACTUAL)</c:v>
                </c:pt>
                <c:pt idx="1">
                  <c:v>9월 YTD 
(ACTUAL)</c:v>
                </c:pt>
                <c:pt idx="2">
                  <c:v>full year
(4Q 예상 반영)</c:v>
                </c:pt>
              </c:strCache>
            </c:strRef>
          </c:cat>
          <c:val>
            <c:numRef>
              <c:f>정리!$P$12:$R$12</c:f>
              <c:numCache>
                <c:formatCode>#,##0.0,,,;\(#,##0.0,,,\);\-;@</c:formatCode>
                <c:ptCount val="3"/>
                <c:pt idx="0">
                  <c:v>28695508601</c:v>
                </c:pt>
                <c:pt idx="1">
                  <c:v>47513000000</c:v>
                </c:pt>
                <c:pt idx="2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BC-4C8F-A8CB-075074D2A798}"/>
            </c:ext>
          </c:extLst>
        </c:ser>
        <c:ser>
          <c:idx val="1"/>
          <c:order val="1"/>
          <c:tx>
            <c:strRef>
              <c:f>정리!$O$13</c:f>
              <c:strCache>
                <c:ptCount val="1"/>
                <c:pt idx="0">
                  <c:v>Mgt projection</c:v>
                </c:pt>
              </c:strCache>
            </c:strRef>
          </c:tx>
          <c:spPr>
            <a:solidFill>
              <a:srgbClr val="D9ECFF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cat>
            <c:strRef>
              <c:f>정리!$P$11:$R$11</c:f>
              <c:strCache>
                <c:ptCount val="3"/>
                <c:pt idx="0">
                  <c:v>6월 YTD 
(ACTUAL)</c:v>
                </c:pt>
                <c:pt idx="1">
                  <c:v>9월 YTD 
(ACTUAL)</c:v>
                </c:pt>
                <c:pt idx="2">
                  <c:v>full year
(4Q 예상 반영)</c:v>
                </c:pt>
              </c:strCache>
            </c:strRef>
          </c:cat>
          <c:val>
            <c:numRef>
              <c:f>정리!$P$13:$R$13</c:f>
              <c:numCache>
                <c:formatCode>#,##0.0,,,;\(#,##0.0,,,\);\-;@</c:formatCode>
                <c:ptCount val="3"/>
                <c:pt idx="0">
                  <c:v>45004491399</c:v>
                </c:pt>
                <c:pt idx="1">
                  <c:v>26187000000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BC-4C8F-A8CB-075074D2A798}"/>
            </c:ext>
          </c:extLst>
        </c:ser>
        <c:ser>
          <c:idx val="2"/>
          <c:order val="2"/>
          <c:tx>
            <c:strRef>
              <c:f>정리!$O$14</c:f>
              <c:strCache>
                <c:ptCount val="1"/>
                <c:pt idx="0">
                  <c:v>2019년 연간</c:v>
                </c:pt>
              </c:strCache>
            </c:strRef>
          </c:tx>
          <c:spPr>
            <a:solidFill>
              <a:srgbClr val="6D2077"/>
            </a:solidFill>
          </c:spPr>
          <c:invertIfNegative val="0"/>
          <c:dLbls>
            <c:dLbl>
              <c:idx val="2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2BC-4C8F-A8CB-075074D2A7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정리!$P$11:$R$11</c:f>
              <c:strCache>
                <c:ptCount val="3"/>
                <c:pt idx="0">
                  <c:v>6월 YTD 
(ACTUAL)</c:v>
                </c:pt>
                <c:pt idx="1">
                  <c:v>9월 YTD 
(ACTUAL)</c:v>
                </c:pt>
                <c:pt idx="2">
                  <c:v>full year
(4Q 예상 반영)</c:v>
                </c:pt>
              </c:strCache>
            </c:strRef>
          </c:cat>
          <c:val>
            <c:numRef>
              <c:f>정리!$P$14:$R$14</c:f>
              <c:numCache>
                <c:formatCode>General</c:formatCode>
                <c:ptCount val="3"/>
                <c:pt idx="2" formatCode="#,##0.0,,,;\(#,##0.0,,,\);\-;@">
                  <c:v>73713000000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2BC-4C8F-A8CB-075074D2A7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195438784"/>
        <c:axId val="195433688"/>
      </c:barChart>
      <c:catAx>
        <c:axId val="1954387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95433688"/>
        <c:crosses val="autoZero"/>
        <c:auto val="1"/>
        <c:lblAlgn val="ctr"/>
        <c:lblOffset val="100"/>
        <c:noMultiLvlLbl val="0"/>
      </c:catAx>
      <c:valAx>
        <c:axId val="19543368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ko-KR">
                    <a:solidFill>
                      <a:srgbClr val="000000"/>
                    </a:solidFill>
                    <a:latin typeface="+mj-ea"/>
                    <a:ea typeface="+mj-ea"/>
                  </a:defRPr>
                </a:pPr>
                <a:r>
                  <a:rPr lang="ko-KR" altLang="en-US" dirty="0">
                    <a:latin typeface="+mj-ea"/>
                    <a:ea typeface="+mj-ea"/>
                  </a:rPr>
                  <a:t>십억원</a:t>
                </a:r>
                <a:endParaRPr lang="en-US" dirty="0">
                  <a:latin typeface="+mj-ea"/>
                  <a:ea typeface="+mj-ea"/>
                </a:endParaRPr>
              </a:p>
            </c:rich>
          </c:tx>
          <c:layout>
            <c:manualLayout>
              <c:xMode val="edge"/>
              <c:yMode val="edge"/>
              <c:x val="1.1428571428571429E-2"/>
              <c:y val="0.27292233357193985"/>
            </c:manualLayout>
          </c:layout>
          <c:overlay val="0"/>
        </c:title>
        <c:numFmt formatCode="#,##0.0,,,;\(#,##0.0,,,\);\-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9543878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[Lab] </a:t>
            </a:r>
            <a:r>
              <a:rPr lang="ko-KR" altLang="en-US"/>
              <a:t>거래처 유입시기별 매출액</a:t>
            </a:r>
            <a:endParaRPr lang="en-US" dirty="0"/>
          </a:p>
        </c:rich>
      </c:tx>
      <c:layout>
        <c:manualLayout>
          <c:xMode val="edge"/>
          <c:yMode val="edge"/>
          <c:x val="2.2857142857142857E-2"/>
          <c:y val="3.636363636363636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6093166666666667"/>
          <c:y val="0.16333888888888889"/>
          <c:w val="0.8390683333333333"/>
          <c:h val="0.6370527777777778"/>
        </c:manualLayout>
      </c:layout>
      <c:lineChart>
        <c:grouping val="standard"/>
        <c:varyColors val="0"/>
        <c:ser>
          <c:idx val="0"/>
          <c:order val="0"/>
          <c:tx>
            <c:strRef>
              <c:f>거래처유입!$AM$22</c:f>
              <c:strCache>
                <c:ptCount val="1"/>
                <c:pt idx="0">
                  <c:v>2016</c:v>
                </c:pt>
              </c:strCache>
            </c:strRef>
          </c:tx>
          <c:spPr>
            <a:ln w="12700">
              <a:solidFill>
                <a:srgbClr val="00338D"/>
              </a:solidFill>
              <a:prstDash val="solid"/>
            </a:ln>
          </c:spPr>
          <c:marker>
            <c:symbol val="diamond"/>
            <c:size val="3"/>
            <c:spPr>
              <a:solidFill>
                <a:srgbClr val="00338D"/>
              </a:solidFill>
              <a:ln>
                <a:solidFill>
                  <a:srgbClr val="00338D"/>
                </a:solidFill>
                <a:prstDash val="solid"/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거래처유입!$AN$21:$AQ$21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strCache>
            </c:strRef>
          </c:cat>
          <c:val>
            <c:numRef>
              <c:f>거래처유입!$AN$22:$AQ$22</c:f>
              <c:numCache>
                <c:formatCode>_(* #,##0,,_);_(* \(#,##0,,\);_(* \-_);@</c:formatCode>
                <c:ptCount val="4"/>
                <c:pt idx="0">
                  <c:v>92667638.233333334</c:v>
                </c:pt>
                <c:pt idx="1">
                  <c:v>105119306.28749999</c:v>
                </c:pt>
                <c:pt idx="2">
                  <c:v>107449001.25</c:v>
                </c:pt>
                <c:pt idx="3">
                  <c:v>94678385.692307696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B9-442A-BF81-9BD4C3E914A9}"/>
            </c:ext>
          </c:extLst>
        </c:ser>
        <c:ser>
          <c:idx val="1"/>
          <c:order val="1"/>
          <c:tx>
            <c:strRef>
              <c:f>거래처유입!$AM$23</c:f>
              <c:strCache>
                <c:ptCount val="1"/>
                <c:pt idx="0">
                  <c:v>2017</c:v>
                </c:pt>
              </c:strCache>
            </c:strRef>
          </c:tx>
          <c:spPr>
            <a:ln w="12700">
              <a:solidFill>
                <a:srgbClr val="0091DA"/>
              </a:solidFill>
              <a:prstDash val="solid"/>
            </a:ln>
          </c:spPr>
          <c:marker>
            <c:symbol val="square"/>
            <c:size val="3"/>
            <c:spPr>
              <a:solidFill>
                <a:srgbClr val="0091DA"/>
              </a:solidFill>
              <a:ln>
                <a:solidFill>
                  <a:srgbClr val="0091DA"/>
                </a:solidFill>
                <a:prstDash val="solid"/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거래처유입!$AN$21:$AQ$21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strCache>
            </c:strRef>
          </c:cat>
          <c:val>
            <c:numRef>
              <c:f>거래처유입!$AN$23:$AQ$23</c:f>
              <c:numCache>
                <c:formatCode>_(* #,##0,,_);_(* \(#,##0,,\);_(* \-_);@</c:formatCode>
                <c:ptCount val="4"/>
                <c:pt idx="1">
                  <c:v>40175575.878787875</c:v>
                </c:pt>
                <c:pt idx="2">
                  <c:v>68131195.879999995</c:v>
                </c:pt>
                <c:pt idx="3">
                  <c:v>71472806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B9-442A-BF81-9BD4C3E914A9}"/>
            </c:ext>
          </c:extLst>
        </c:ser>
        <c:ser>
          <c:idx val="2"/>
          <c:order val="2"/>
          <c:tx>
            <c:strRef>
              <c:f>거래처유입!$AM$24</c:f>
              <c:strCache>
                <c:ptCount val="1"/>
                <c:pt idx="0">
                  <c:v>2018</c:v>
                </c:pt>
              </c:strCache>
            </c:strRef>
          </c:tx>
          <c:spPr>
            <a:ln w="12700">
              <a:solidFill>
                <a:srgbClr val="6D2077"/>
              </a:solidFill>
              <a:prstDash val="solid"/>
            </a:ln>
          </c:spPr>
          <c:marker>
            <c:symbol val="triangle"/>
            <c:size val="3"/>
            <c:spPr>
              <a:solidFill>
                <a:srgbClr val="6D2077"/>
              </a:solidFill>
              <a:ln>
                <a:solidFill>
                  <a:srgbClr val="6D2077"/>
                </a:solidFill>
                <a:prstDash val="solid"/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거래처유입!$AN$21:$AQ$21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strCache>
            </c:strRef>
          </c:cat>
          <c:val>
            <c:numRef>
              <c:f>거래처유입!$AN$24:$AQ$24</c:f>
              <c:numCache>
                <c:formatCode>General</c:formatCode>
                <c:ptCount val="4"/>
                <c:pt idx="2" formatCode="_(* #,##0,,_);_(* \(#,##0,,\);_(* \-_);@">
                  <c:v>26732670.177777778</c:v>
                </c:pt>
                <c:pt idx="3" formatCode="_(* #,##0,,_);_(* \(#,##0,,\);_(* \-_);@">
                  <c:v>65079686.466666669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B9-442A-BF81-9BD4C3E914A9}"/>
            </c:ext>
          </c:extLst>
        </c:ser>
        <c:ser>
          <c:idx val="3"/>
          <c:order val="3"/>
          <c:tx>
            <c:strRef>
              <c:f>거래처유입!$AM$25</c:f>
              <c:strCache>
                <c:ptCount val="1"/>
                <c:pt idx="0">
                  <c:v>2019</c:v>
                </c:pt>
              </c:strCache>
            </c:strRef>
          </c:tx>
          <c:spPr>
            <a:ln w="12700">
              <a:solidFill>
                <a:srgbClr val="005EB8"/>
              </a:solidFill>
              <a:prstDash val="solid"/>
            </a:ln>
          </c:spPr>
          <c:marker>
            <c:symbol val="circle"/>
            <c:size val="3"/>
            <c:spPr>
              <a:solidFill>
                <a:srgbClr val="005EB8"/>
              </a:solidFill>
              <a:ln>
                <a:solidFill>
                  <a:srgbClr val="005EB8"/>
                </a:solidFill>
                <a:prstDash val="solid"/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거래처유입!$AN$21:$AQ$21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strCache>
            </c:strRef>
          </c:cat>
          <c:val>
            <c:numRef>
              <c:f>거래처유입!$AN$25:$AQ$25</c:f>
              <c:numCache>
                <c:formatCode>General</c:formatCode>
                <c:ptCount val="4"/>
                <c:pt idx="3" formatCode="_(* #,##0,,_);_(* \(#,##0,,\);_(* \-_);@">
                  <c:v>32395333.275862068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B9-442A-BF81-9BD4C3E914A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17575728"/>
        <c:axId val="517574552"/>
      </c:lineChart>
      <c:catAx>
        <c:axId val="517575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7574552"/>
        <c:crosses val="autoZero"/>
        <c:auto val="1"/>
        <c:lblAlgn val="ctr"/>
        <c:lblOffset val="100"/>
        <c:noMultiLvlLbl val="0"/>
      </c:catAx>
      <c:valAx>
        <c:axId val="51757455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ko-KR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백만원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5714285714285714E-2"/>
              <c:y val="0.32041088045812455"/>
            </c:manualLayout>
          </c:layout>
          <c:overlay val="0"/>
        </c:title>
        <c:numFmt formatCode="_(* #,##0,,_);_(* \(#,##0,,\);_(* \-_)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7575728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9.9085833333333331E-2"/>
          <c:y val="0.89280833333333331"/>
          <c:w val="0.70781333333333329"/>
          <c:h val="0.10474388888888889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>
              <a:solidFill>
                <a:srgbClr val="000000"/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[Industrial]</a:t>
            </a:r>
            <a:r>
              <a:rPr lang="en-US" baseline="0" dirty="0"/>
              <a:t> </a:t>
            </a:r>
            <a:r>
              <a:rPr lang="ko-KR" altLang="en-US" baseline="0"/>
              <a:t>유입시기별 거래처수</a:t>
            </a:r>
            <a:endParaRPr lang="en-US" dirty="0"/>
          </a:p>
        </c:rich>
      </c:tx>
      <c:layout>
        <c:manualLayout>
          <c:xMode val="edge"/>
          <c:yMode val="edge"/>
          <c:x val="2.2857142857142857E-2"/>
          <c:y val="3.636363636363636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523305555555555"/>
          <c:y val="0.16333888888888889"/>
          <c:w val="0.85476694444444445"/>
          <c:h val="0.6299972222222222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거래처유입!$AH$40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rgbClr val="00338D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거래처유입!$AI$39:$AL$39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strCache>
            </c:strRef>
          </c:cat>
          <c:val>
            <c:numRef>
              <c:f>거래처유입!$AI$40:$AL$40</c:f>
              <c:numCache>
                <c:formatCode>_(* #,##0_);_(* \(#,##0\);_(* \-_);@</c:formatCode>
                <c:ptCount val="4"/>
                <c:pt idx="0">
                  <c:v>29</c:v>
                </c:pt>
                <c:pt idx="1">
                  <c:v>17</c:v>
                </c:pt>
                <c:pt idx="2">
                  <c:v>18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B7-4C46-A3A3-E4C3584E186C}"/>
            </c:ext>
          </c:extLst>
        </c:ser>
        <c:ser>
          <c:idx val="1"/>
          <c:order val="1"/>
          <c:tx>
            <c:strRef>
              <c:f>거래처유입!$AH$41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rgbClr val="0091DA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거래처유입!$AI$39:$AL$39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strCache>
            </c:strRef>
          </c:cat>
          <c:val>
            <c:numRef>
              <c:f>거래처유입!$AI$41:$AL$41</c:f>
              <c:numCache>
                <c:formatCode>_(* #,##0_);_(* \(#,##0\);_(* \-_);@</c:formatCode>
                <c:ptCount val="4"/>
                <c:pt idx="1">
                  <c:v>9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B7-4C46-A3A3-E4C3584E186C}"/>
            </c:ext>
          </c:extLst>
        </c:ser>
        <c:ser>
          <c:idx val="2"/>
          <c:order val="2"/>
          <c:tx>
            <c:strRef>
              <c:f>거래처유입!$AH$42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rgbClr val="6D2077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거래처유입!$AI$39:$AL$39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strCache>
            </c:strRef>
          </c:cat>
          <c:val>
            <c:numRef>
              <c:f>거래처유입!$AI$42:$AL$42</c:f>
              <c:numCache>
                <c:formatCode>General</c:formatCode>
                <c:ptCount val="4"/>
                <c:pt idx="2" formatCode="_(* #,##0_);_(* \(#,##0\);_(* \-_);@">
                  <c:v>13</c:v>
                </c:pt>
                <c:pt idx="3" formatCode="_(* #,##0_);_(* \(#,##0\);_(* \-_);@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B7-4C46-A3A3-E4C3584E186C}"/>
            </c:ext>
          </c:extLst>
        </c:ser>
        <c:ser>
          <c:idx val="3"/>
          <c:order val="3"/>
          <c:tx>
            <c:strRef>
              <c:f>거래처유입!$AH$43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rgbClr val="005EB8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거래처유입!$AI$39:$AL$39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strCache>
            </c:strRef>
          </c:cat>
          <c:val>
            <c:numRef>
              <c:f>거래처유입!$AI$43:$AL$43</c:f>
              <c:numCache>
                <c:formatCode>General</c:formatCode>
                <c:ptCount val="4"/>
                <c:pt idx="3" formatCode="_(* #,##0_);_(* \(#,##0\);_(* \-_);@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2B7-4C46-A3A3-E4C3584E186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40"/>
        <c:overlap val="100"/>
        <c:axId val="517578472"/>
        <c:axId val="517567888"/>
      </c:barChart>
      <c:catAx>
        <c:axId val="517578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7567888"/>
        <c:crosses val="autoZero"/>
        <c:auto val="1"/>
        <c:lblAlgn val="ctr"/>
        <c:lblOffset val="100"/>
        <c:noMultiLvlLbl val="0"/>
      </c:catAx>
      <c:valAx>
        <c:axId val="51756788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ko-KR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개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5714285714285714E-2"/>
              <c:y val="0.32041088045812455"/>
            </c:manualLayout>
          </c:layout>
          <c:overlay val="0"/>
        </c:title>
        <c:numFmt formatCode="_(* #,##0_);_(* \(#,##0\);_(* \-_)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7578472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22422972222222223"/>
          <c:y val="0.89280833333333331"/>
          <c:w val="0.43758249999999999"/>
          <c:h val="0.10474388888888889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>
              <a:solidFill>
                <a:srgbClr val="000000"/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[Industrial] </a:t>
            </a:r>
            <a:r>
              <a:rPr lang="ko-KR" altLang="en-US"/>
              <a:t>거래처 유입시기별 매출액</a:t>
            </a:r>
            <a:endParaRPr lang="en-US" dirty="0"/>
          </a:p>
        </c:rich>
      </c:tx>
      <c:layout>
        <c:manualLayout>
          <c:xMode val="edge"/>
          <c:yMode val="edge"/>
          <c:x val="2.2857142857142857E-2"/>
          <c:y val="3.636363636363636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6093166666666667"/>
          <c:y val="0.16333888888888889"/>
          <c:w val="0.8390683333333333"/>
          <c:h val="0.62999722222222221"/>
        </c:manualLayout>
      </c:layout>
      <c:lineChart>
        <c:grouping val="standard"/>
        <c:varyColors val="0"/>
        <c:ser>
          <c:idx val="0"/>
          <c:order val="0"/>
          <c:tx>
            <c:strRef>
              <c:f>거래처유입!$AM$40</c:f>
              <c:strCache>
                <c:ptCount val="1"/>
                <c:pt idx="0">
                  <c:v>2016</c:v>
                </c:pt>
              </c:strCache>
            </c:strRef>
          </c:tx>
          <c:spPr>
            <a:ln w="12700">
              <a:solidFill>
                <a:srgbClr val="00338D"/>
              </a:solidFill>
              <a:prstDash val="solid"/>
            </a:ln>
          </c:spPr>
          <c:marker>
            <c:symbol val="diamond"/>
            <c:size val="3"/>
            <c:spPr>
              <a:solidFill>
                <a:srgbClr val="00338D"/>
              </a:solidFill>
              <a:ln>
                <a:solidFill>
                  <a:srgbClr val="00338D"/>
                </a:solidFill>
                <a:prstDash val="solid"/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거래처유입!$AN$39:$AQ$39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strCache>
            </c:strRef>
          </c:cat>
          <c:val>
            <c:numRef>
              <c:f>거래처유입!$AN$40:$AQ$40</c:f>
              <c:numCache>
                <c:formatCode>_(* #,##0,,_);_(* \(#,##0,,\);_(* \-_);@</c:formatCode>
                <c:ptCount val="4"/>
                <c:pt idx="0">
                  <c:v>104144513.89655173</c:v>
                </c:pt>
                <c:pt idx="1">
                  <c:v>119122839.11764705</c:v>
                </c:pt>
                <c:pt idx="2">
                  <c:v>125682814</c:v>
                </c:pt>
                <c:pt idx="3">
                  <c:v>72768956.733333334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E5-4C16-9F0A-1331DB1EA6E3}"/>
            </c:ext>
          </c:extLst>
        </c:ser>
        <c:ser>
          <c:idx val="1"/>
          <c:order val="1"/>
          <c:tx>
            <c:strRef>
              <c:f>거래처유입!$AM$41</c:f>
              <c:strCache>
                <c:ptCount val="1"/>
                <c:pt idx="0">
                  <c:v>2017</c:v>
                </c:pt>
              </c:strCache>
            </c:strRef>
          </c:tx>
          <c:spPr>
            <a:ln w="12700">
              <a:solidFill>
                <a:srgbClr val="0091DA"/>
              </a:solidFill>
              <a:prstDash val="solid"/>
            </a:ln>
          </c:spPr>
          <c:marker>
            <c:symbol val="square"/>
            <c:size val="3"/>
            <c:spPr>
              <a:solidFill>
                <a:srgbClr val="0091DA"/>
              </a:solidFill>
              <a:ln>
                <a:solidFill>
                  <a:srgbClr val="0091DA"/>
                </a:solidFill>
                <a:prstDash val="solid"/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거래처유입!$AN$39:$AQ$39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strCache>
            </c:strRef>
          </c:cat>
          <c:val>
            <c:numRef>
              <c:f>거래처유입!$AN$41:$AQ$41</c:f>
              <c:numCache>
                <c:formatCode>_(* #,##0,,_);_(* \(#,##0,,\);_(* \-_);@</c:formatCode>
                <c:ptCount val="4"/>
                <c:pt idx="1">
                  <c:v>33008992.111111112</c:v>
                </c:pt>
                <c:pt idx="2">
                  <c:v>43364211.600000001</c:v>
                </c:pt>
                <c:pt idx="3">
                  <c:v>45394237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E5-4C16-9F0A-1331DB1EA6E3}"/>
            </c:ext>
          </c:extLst>
        </c:ser>
        <c:ser>
          <c:idx val="2"/>
          <c:order val="2"/>
          <c:tx>
            <c:strRef>
              <c:f>거래처유입!$AM$42</c:f>
              <c:strCache>
                <c:ptCount val="1"/>
                <c:pt idx="0">
                  <c:v>2018</c:v>
                </c:pt>
              </c:strCache>
            </c:strRef>
          </c:tx>
          <c:spPr>
            <a:ln w="12700">
              <a:solidFill>
                <a:srgbClr val="6D2077"/>
              </a:solidFill>
              <a:prstDash val="solid"/>
            </a:ln>
          </c:spPr>
          <c:marker>
            <c:symbol val="triangle"/>
            <c:size val="3"/>
            <c:spPr>
              <a:solidFill>
                <a:srgbClr val="6D2077"/>
              </a:solidFill>
              <a:ln>
                <a:solidFill>
                  <a:srgbClr val="6D2077"/>
                </a:solidFill>
                <a:prstDash val="solid"/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거래처유입!$AN$39:$AQ$39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strCache>
            </c:strRef>
          </c:cat>
          <c:val>
            <c:numRef>
              <c:f>거래처유입!$AN$42:$AQ$42</c:f>
              <c:numCache>
                <c:formatCode>General</c:formatCode>
                <c:ptCount val="4"/>
                <c:pt idx="2" formatCode="_(* #,##0,,_);_(* \(#,##0,,\);_(* \-_);@">
                  <c:v>35047622.07692308</c:v>
                </c:pt>
                <c:pt idx="3" formatCode="_(* #,##0,,_);_(* \(#,##0,,\);_(* \-_);@">
                  <c:v>35633586.399999999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E5-4C16-9F0A-1331DB1EA6E3}"/>
            </c:ext>
          </c:extLst>
        </c:ser>
        <c:ser>
          <c:idx val="3"/>
          <c:order val="3"/>
          <c:tx>
            <c:strRef>
              <c:f>거래처유입!$AM$43</c:f>
              <c:strCache>
                <c:ptCount val="1"/>
                <c:pt idx="0">
                  <c:v>2019</c:v>
                </c:pt>
              </c:strCache>
            </c:strRef>
          </c:tx>
          <c:spPr>
            <a:ln w="12700">
              <a:solidFill>
                <a:srgbClr val="005EB8"/>
              </a:solidFill>
              <a:prstDash val="solid"/>
            </a:ln>
          </c:spPr>
          <c:marker>
            <c:symbol val="circle"/>
            <c:size val="3"/>
            <c:spPr>
              <a:solidFill>
                <a:srgbClr val="005EB8"/>
              </a:solidFill>
              <a:ln>
                <a:solidFill>
                  <a:srgbClr val="005EB8"/>
                </a:solidFill>
                <a:prstDash val="solid"/>
              </a:ln>
            </c:spPr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거래처유입!$AN$39:$AQ$39</c:f>
              <c:strCach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strCache>
            </c:strRef>
          </c:cat>
          <c:val>
            <c:numRef>
              <c:f>거래처유입!$AN$43:$AQ$43</c:f>
              <c:numCache>
                <c:formatCode>General</c:formatCode>
                <c:ptCount val="4"/>
                <c:pt idx="3" formatCode="_(* #,##0,,_);_(* \(#,##0,,\);_(* \-_);@">
                  <c:v>59280941.200000003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CE5-4C16-9F0A-1331DB1EA6E3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17575336"/>
        <c:axId val="517568280"/>
      </c:lineChart>
      <c:catAx>
        <c:axId val="5175753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7568280"/>
        <c:crosses val="autoZero"/>
        <c:auto val="1"/>
        <c:lblAlgn val="ctr"/>
        <c:lblOffset val="100"/>
        <c:noMultiLvlLbl val="0"/>
      </c:catAx>
      <c:valAx>
        <c:axId val="5175682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ko-KR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백만원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5714285714285714E-2"/>
              <c:y val="0.32041088045812455"/>
            </c:manualLayout>
          </c:layout>
          <c:overlay val="0"/>
        </c:title>
        <c:numFmt formatCode="_(* #,##0,,_);_(* \(#,##0,,\);_(* \-_)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51757533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9.9085833333333331E-2"/>
          <c:y val="0.89280833333333331"/>
          <c:w val="0.70781333333333329"/>
          <c:h val="0.10474388888888889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>
              <a:solidFill>
                <a:srgbClr val="000000"/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[EBITDA] 2019</a:t>
            </a:r>
            <a:r>
              <a:rPr lang="ko-KR" altLang="en-US"/>
              <a:t>년 예산 대비 달성률</a:t>
            </a:r>
            <a:endParaRPr lang="en-US" dirty="0"/>
          </a:p>
        </c:rich>
      </c:tx>
      <c:layout>
        <c:manualLayout>
          <c:xMode val="edge"/>
          <c:yMode val="edge"/>
          <c:x val="2.2857142857142857E-2"/>
          <c:y val="3.636363636363636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627309336332958"/>
          <c:y val="0.15667036506800289"/>
          <c:w val="0.65441192350956134"/>
          <c:h val="0.5417312097351467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정리!$V$12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rgbClr val="00338D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정리!$W$11:$Y$11</c:f>
              <c:strCache>
                <c:ptCount val="3"/>
                <c:pt idx="0">
                  <c:v>6월 YTD 
(ACTUAL)</c:v>
                </c:pt>
                <c:pt idx="1">
                  <c:v>9월 YTD 
(ACTUAL)</c:v>
                </c:pt>
                <c:pt idx="2">
                  <c:v>full year
(4Q 예상 반영)</c:v>
                </c:pt>
              </c:strCache>
            </c:strRef>
          </c:cat>
          <c:val>
            <c:numRef>
              <c:f>정리!$W$12:$Y$12</c:f>
              <c:numCache>
                <c:formatCode>#,##0.0,,,;\(#,##0.0,,,\);\-;@</c:formatCode>
                <c:ptCount val="3"/>
                <c:pt idx="0">
                  <c:v>12406615345</c:v>
                </c:pt>
                <c:pt idx="1">
                  <c:v>22400000000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91-411A-ACB1-ADE06A81273A}"/>
            </c:ext>
          </c:extLst>
        </c:ser>
        <c:ser>
          <c:idx val="1"/>
          <c:order val="1"/>
          <c:tx>
            <c:strRef>
              <c:f>정리!$V$13</c:f>
              <c:strCache>
                <c:ptCount val="1"/>
                <c:pt idx="0">
                  <c:v>Mgt projection</c:v>
                </c:pt>
              </c:strCache>
            </c:strRef>
          </c:tx>
          <c:spPr>
            <a:solidFill>
              <a:srgbClr val="D9ECFF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cat>
            <c:strRef>
              <c:f>정리!$W$11:$Y$11</c:f>
              <c:strCache>
                <c:ptCount val="3"/>
                <c:pt idx="0">
                  <c:v>6월 YTD 
(ACTUAL)</c:v>
                </c:pt>
                <c:pt idx="1">
                  <c:v>9월 YTD 
(ACTUAL)</c:v>
                </c:pt>
                <c:pt idx="2">
                  <c:v>full year
(4Q 예상 반영)</c:v>
                </c:pt>
              </c:strCache>
            </c:strRef>
          </c:cat>
          <c:val>
            <c:numRef>
              <c:f>정리!$W$13:$Y$13</c:f>
              <c:numCache>
                <c:formatCode>#,##0.0,,,;\(#,##0.0,,,\);\-;@</c:formatCode>
                <c:ptCount val="3"/>
                <c:pt idx="0">
                  <c:v>23993384655</c:v>
                </c:pt>
                <c:pt idx="1">
                  <c:v>14000000000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91-411A-ACB1-ADE06A81273A}"/>
            </c:ext>
          </c:extLst>
        </c:ser>
        <c:ser>
          <c:idx val="2"/>
          <c:order val="2"/>
          <c:tx>
            <c:strRef>
              <c:f>정리!$V$14</c:f>
              <c:strCache>
                <c:ptCount val="1"/>
                <c:pt idx="0">
                  <c:v>2019년 연간</c:v>
                </c:pt>
              </c:strCache>
            </c:strRef>
          </c:tx>
          <c:spPr>
            <a:solidFill>
              <a:srgbClr val="6D2077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정리!$W$11:$Y$11</c:f>
              <c:strCache>
                <c:ptCount val="3"/>
                <c:pt idx="0">
                  <c:v>6월 YTD 
(ACTUAL)</c:v>
                </c:pt>
                <c:pt idx="1">
                  <c:v>9월 YTD 
(ACTUAL)</c:v>
                </c:pt>
                <c:pt idx="2">
                  <c:v>full year
(4Q 예상 반영)</c:v>
                </c:pt>
              </c:strCache>
            </c:strRef>
          </c:cat>
          <c:val>
            <c:numRef>
              <c:f>정리!$W$14:$Y$14</c:f>
              <c:numCache>
                <c:formatCode>General</c:formatCode>
                <c:ptCount val="3"/>
                <c:pt idx="2" formatCode="#,##0.0,,,;\(#,##0.0,,,\);\-;@">
                  <c:v>36400000000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91-411A-ACB1-ADE06A8127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195439960"/>
        <c:axId val="195434864"/>
      </c:barChart>
      <c:catAx>
        <c:axId val="1954399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95434864"/>
        <c:crosses val="autoZero"/>
        <c:auto val="1"/>
        <c:lblAlgn val="ctr"/>
        <c:lblOffset val="100"/>
        <c:noMultiLvlLbl val="0"/>
      </c:catAx>
      <c:valAx>
        <c:axId val="19543486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ko-KR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십억원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5714285714285714E-2"/>
              <c:y val="0.28838833214030063"/>
            </c:manualLayout>
          </c:layout>
          <c:overlay val="0"/>
        </c:title>
        <c:numFmt formatCode="#,##0.0,,,;\(#,##0.0,,,\);\-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9543996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900" b="1">
                <a:solidFill>
                  <a:srgbClr val="00338D"/>
                </a:solidFill>
                <a:latin typeface="Arial"/>
                <a:ea typeface="Arial"/>
                <a:cs typeface="Arial"/>
              </a:defRPr>
            </a:pPr>
            <a:r>
              <a:rPr lang="en-US" dirty="0"/>
              <a:t>[Lab</a:t>
            </a:r>
            <a:r>
              <a:rPr lang="en-US" baseline="0" dirty="0"/>
              <a:t> scanner] </a:t>
            </a:r>
            <a:r>
              <a:rPr lang="ko-KR" altLang="en-US" baseline="0"/>
              <a:t>분기별 매출액 및 </a:t>
            </a:r>
            <a:r>
              <a:rPr lang="en-US" altLang="ko-KR" baseline="0" dirty="0"/>
              <a:t>ASP</a:t>
            </a:r>
            <a:endParaRPr lang="en-US" dirty="0"/>
          </a:p>
        </c:rich>
      </c:tx>
      <c:layout>
        <c:manualLayout>
          <c:xMode val="edge"/>
          <c:yMode val="edge"/>
          <c:x val="0"/>
          <c:y val="1.5136422634385125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8.9713508730778282E-2"/>
          <c:y val="0.19091226164828795"/>
          <c:w val="0.84603643330915068"/>
          <c:h val="0.632444969211344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Sheet1!$D$28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rgbClr val="00338D"/>
            </a:solidFill>
            <a:ln w="3175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Sheet1!$E$27:$S$27</c:f>
              <c:strCache>
                <c:ptCount val="15"/>
                <c:pt idx="0">
                  <c:v>161Q</c:v>
                </c:pt>
                <c:pt idx="1">
                  <c:v>162Q</c:v>
                </c:pt>
                <c:pt idx="2">
                  <c:v>163Q</c:v>
                </c:pt>
                <c:pt idx="3">
                  <c:v>164Q</c:v>
                </c:pt>
                <c:pt idx="4">
                  <c:v>171Q</c:v>
                </c:pt>
                <c:pt idx="5">
                  <c:v>172Q</c:v>
                </c:pt>
                <c:pt idx="6">
                  <c:v>173Q</c:v>
                </c:pt>
                <c:pt idx="7">
                  <c:v>174Q</c:v>
                </c:pt>
                <c:pt idx="8">
                  <c:v>181Q</c:v>
                </c:pt>
                <c:pt idx="9">
                  <c:v>182Q</c:v>
                </c:pt>
                <c:pt idx="10">
                  <c:v>183Q</c:v>
                </c:pt>
                <c:pt idx="11">
                  <c:v>184Q</c:v>
                </c:pt>
                <c:pt idx="12">
                  <c:v>191Q</c:v>
                </c:pt>
                <c:pt idx="13">
                  <c:v>192Q</c:v>
                </c:pt>
                <c:pt idx="14">
                  <c:v>193Q</c:v>
                </c:pt>
              </c:strCache>
            </c:strRef>
          </c:cat>
          <c:val>
            <c:numRef>
              <c:f>Sheet1!$E$28:$S$28</c:f>
              <c:numCache>
                <c:formatCode>#,##0.0,,,;\(#,##0.0,,,\);\-</c:formatCode>
                <c:ptCount val="15"/>
                <c:pt idx="0">
                  <c:v>2604429530</c:v>
                </c:pt>
                <c:pt idx="1">
                  <c:v>2819007815</c:v>
                </c:pt>
                <c:pt idx="2">
                  <c:v>2575008580</c:v>
                </c:pt>
                <c:pt idx="3">
                  <c:v>3121670663</c:v>
                </c:pt>
                <c:pt idx="4">
                  <c:v>2298022331</c:v>
                </c:pt>
                <c:pt idx="5">
                  <c:v>3666341324</c:v>
                </c:pt>
                <c:pt idx="6">
                  <c:v>2213911142</c:v>
                </c:pt>
                <c:pt idx="7">
                  <c:v>2882857714</c:v>
                </c:pt>
                <c:pt idx="8">
                  <c:v>2999814821</c:v>
                </c:pt>
                <c:pt idx="9">
                  <c:v>2446445860</c:v>
                </c:pt>
                <c:pt idx="10">
                  <c:v>1926821489</c:v>
                </c:pt>
                <c:pt idx="11">
                  <c:v>2839699970</c:v>
                </c:pt>
                <c:pt idx="12">
                  <c:v>2642485063</c:v>
                </c:pt>
                <c:pt idx="13">
                  <c:v>3109438345</c:v>
                </c:pt>
                <c:pt idx="14">
                  <c:v>3041412983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C4-4453-BB2D-6FDA7ADF39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195435256"/>
        <c:axId val="195436824"/>
      </c:barChart>
      <c:lineChart>
        <c:grouping val="standard"/>
        <c:varyColors val="0"/>
        <c:ser>
          <c:idx val="1"/>
          <c:order val="1"/>
          <c:tx>
            <c:strRef>
              <c:f>Sheet1!$D$30</c:f>
              <c:strCache>
                <c:ptCount val="1"/>
                <c:pt idx="0">
                  <c:v>ASP</c:v>
                </c:pt>
              </c:strCache>
            </c:strRef>
          </c:tx>
          <c:spPr>
            <a:ln w="12700">
              <a:solidFill>
                <a:srgbClr val="0091DA"/>
              </a:solidFill>
              <a:prstDash val="solid"/>
            </a:ln>
          </c:spPr>
          <c:marker>
            <c:symbol val="square"/>
            <c:size val="3"/>
            <c:spPr>
              <a:solidFill>
                <a:srgbClr val="0091DA"/>
              </a:solidFill>
              <a:ln>
                <a:noFill/>
                <a:prstDash val="solid"/>
              </a:ln>
            </c:spPr>
          </c:marker>
          <c:dLbls>
            <c:dLbl>
              <c:idx val="1"/>
              <c:layout>
                <c:manualLayout>
                  <c:x val="-2.8238555141390252E-2"/>
                  <c:y val="-3.204443237043075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CC4-4453-BB2D-6FDA7ADF39C2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Sheet1!$E$27:$S$27</c:f>
              <c:strCache>
                <c:ptCount val="15"/>
                <c:pt idx="0">
                  <c:v>161Q</c:v>
                </c:pt>
                <c:pt idx="1">
                  <c:v>162Q</c:v>
                </c:pt>
                <c:pt idx="2">
                  <c:v>163Q</c:v>
                </c:pt>
                <c:pt idx="3">
                  <c:v>164Q</c:v>
                </c:pt>
                <c:pt idx="4">
                  <c:v>171Q</c:v>
                </c:pt>
                <c:pt idx="5">
                  <c:v>172Q</c:v>
                </c:pt>
                <c:pt idx="6">
                  <c:v>173Q</c:v>
                </c:pt>
                <c:pt idx="7">
                  <c:v>174Q</c:v>
                </c:pt>
                <c:pt idx="8">
                  <c:v>181Q</c:v>
                </c:pt>
                <c:pt idx="9">
                  <c:v>182Q</c:v>
                </c:pt>
                <c:pt idx="10">
                  <c:v>183Q</c:v>
                </c:pt>
                <c:pt idx="11">
                  <c:v>184Q</c:v>
                </c:pt>
                <c:pt idx="12">
                  <c:v>191Q</c:v>
                </c:pt>
                <c:pt idx="13">
                  <c:v>192Q</c:v>
                </c:pt>
                <c:pt idx="14">
                  <c:v>193Q</c:v>
                </c:pt>
              </c:strCache>
            </c:strRef>
          </c:cat>
          <c:val>
            <c:numRef>
              <c:f>Sheet1!$E$30:$S$30</c:f>
              <c:numCache>
                <c:formatCode>_(* #,##0,,_);_(* \(#,##0,,\);_(* \-_);@</c:formatCode>
                <c:ptCount val="15"/>
                <c:pt idx="0">
                  <c:v>9436338.8768115938</c:v>
                </c:pt>
                <c:pt idx="1">
                  <c:v>9754352.3010380622</c:v>
                </c:pt>
                <c:pt idx="2">
                  <c:v>8972155.3310104534</c:v>
                </c:pt>
                <c:pt idx="3">
                  <c:v>9022169.5462427754</c:v>
                </c:pt>
                <c:pt idx="4">
                  <c:v>9011852.2784313727</c:v>
                </c:pt>
                <c:pt idx="5">
                  <c:v>8546250.172494173</c:v>
                </c:pt>
                <c:pt idx="6">
                  <c:v>8386027.0530303027</c:v>
                </c:pt>
                <c:pt idx="7">
                  <c:v>8429408.5204678364</c:v>
                </c:pt>
                <c:pt idx="8">
                  <c:v>8474053.166666666</c:v>
                </c:pt>
                <c:pt idx="9">
                  <c:v>7917300.5177993523</c:v>
                </c:pt>
                <c:pt idx="10">
                  <c:v>8305265.0387931038</c:v>
                </c:pt>
                <c:pt idx="11">
                  <c:v>8451488.0059523806</c:v>
                </c:pt>
                <c:pt idx="12">
                  <c:v>7571590.4383954154</c:v>
                </c:pt>
                <c:pt idx="13">
                  <c:v>7248108.0303030303</c:v>
                </c:pt>
                <c:pt idx="14">
                  <c:v>7660989.8816120904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C4-4453-BB2D-6FDA7ADF39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432904"/>
        <c:axId val="195439568"/>
      </c:lineChart>
      <c:catAx>
        <c:axId val="1954352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95436824"/>
        <c:crosses val="autoZero"/>
        <c:auto val="1"/>
        <c:lblAlgn val="ctr"/>
        <c:lblOffset val="100"/>
        <c:noMultiLvlLbl val="0"/>
      </c:catAx>
      <c:valAx>
        <c:axId val="19543682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altLang="ko-KR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십억원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8.4199556950152969E-3"/>
              <c:y val="0.30794602213057315"/>
            </c:manualLayout>
          </c:layout>
          <c:overlay val="0"/>
        </c:title>
        <c:numFmt formatCode="#,##0.0,,,;\(#,##0.0,,,\);\-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ko-KR"/>
          </a:p>
        </c:txPr>
        <c:crossAx val="195435256"/>
        <c:crosses val="autoZero"/>
        <c:crossBetween val="between"/>
      </c:valAx>
      <c:valAx>
        <c:axId val="195439568"/>
        <c:scaling>
          <c:orientation val="minMax"/>
          <c:max val="10000000"/>
        </c:scaling>
        <c:delete val="0"/>
        <c:axPos val="r"/>
        <c:title>
          <c:tx>
            <c:rich>
              <a:bodyPr rot="5400000" vert="horz"/>
              <a:lstStyle/>
              <a:p>
                <a:pPr>
                  <a:defRPr altLang="ko-KR" b="0">
                    <a:solidFill>
                      <a:srgbClr val="000000"/>
                    </a:solidFill>
                  </a:defRPr>
                </a:pPr>
                <a:r>
                  <a:rPr lang="ko-KR" altLang="en-US" dirty="0"/>
                  <a:t>백만원</a:t>
                </a:r>
                <a:endParaRPr lang="en-US" dirty="0"/>
              </a:p>
            </c:rich>
          </c:tx>
          <c:overlay val="0"/>
        </c:title>
        <c:numFmt formatCode="_(* #,##0,,_);_(* \(#,##0,,\);_(* \-_);@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crossAx val="195432904"/>
        <c:crosses val="max"/>
        <c:crossBetween val="between"/>
      </c:valAx>
      <c:catAx>
        <c:axId val="1954329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5439568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18474285714285715"/>
          <c:y val="0.93181818181818177"/>
          <c:w val="0.63781754780652422"/>
          <c:h val="6.7479957050823186E-2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>
              <a:solidFill>
                <a:srgbClr val="000000"/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800" b="0" i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841" cy="499033"/>
          </a:xfrm>
          <a:prstGeom prst="rect">
            <a:avLst/>
          </a:prstGeom>
        </p:spPr>
        <p:txBody>
          <a:bodyPr vert="horz" lIns="91532" tIns="45766" rIns="91532" bIns="45766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184" y="1"/>
            <a:ext cx="2949841" cy="499033"/>
          </a:xfrm>
          <a:prstGeom prst="rect">
            <a:avLst/>
          </a:prstGeom>
        </p:spPr>
        <p:txBody>
          <a:bodyPr vert="horz" lIns="91532" tIns="45766" rIns="91532" bIns="45766" rtlCol="0"/>
          <a:lstStyle>
            <a:lvl1pPr algn="r">
              <a:defRPr sz="1200"/>
            </a:lvl1pPr>
          </a:lstStyle>
          <a:p>
            <a:fld id="{F3E06053-2C8B-4FEC-9357-F184A44B333C}" type="datetimeFigureOut">
              <a:rPr lang="ko-KR" altLang="en-US" smtClean="0"/>
              <a:t>2020-07-28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2663" y="1243013"/>
            <a:ext cx="4840287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32" tIns="45766" rIns="91532" bIns="45766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4" y="4783724"/>
            <a:ext cx="5445126" cy="3912800"/>
          </a:xfrm>
          <a:prstGeom prst="rect">
            <a:avLst/>
          </a:prstGeom>
        </p:spPr>
        <p:txBody>
          <a:bodyPr vert="horz" lIns="91532" tIns="45766" rIns="91532" bIns="45766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306"/>
            <a:ext cx="2949841" cy="499033"/>
          </a:xfrm>
          <a:prstGeom prst="rect">
            <a:avLst/>
          </a:prstGeom>
        </p:spPr>
        <p:txBody>
          <a:bodyPr vert="horz" lIns="91532" tIns="45766" rIns="91532" bIns="45766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184" y="9440306"/>
            <a:ext cx="2949841" cy="499033"/>
          </a:xfrm>
          <a:prstGeom prst="rect">
            <a:avLst/>
          </a:prstGeom>
        </p:spPr>
        <p:txBody>
          <a:bodyPr vert="horz" lIns="91532" tIns="45766" rIns="91532" bIns="45766" rtlCol="0" anchor="b"/>
          <a:lstStyle>
            <a:lvl1pPr algn="r">
              <a:defRPr sz="1200"/>
            </a:lvl1pPr>
          </a:lstStyle>
          <a:p>
            <a:fld id="{FA9B920B-F090-4FDF-85CA-54056585F66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590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E106-D861-6343-96FF-5BF90692C3C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2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E106-D861-6343-96FF-5BF90692C3C7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885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E106-D861-6343-96FF-5BF90692C3C7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021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E106-D861-6343-96FF-5BF90692C3C7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457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E106-D861-6343-96FF-5BF90692C3C7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536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E106-D861-6343-96FF-5BF90692C3C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571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E106-D861-6343-96FF-5BF90692C3C7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445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E106-D861-6343-96FF-5BF90692C3C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712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E106-D861-6343-96FF-5BF90692C3C7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5602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E106-D861-6343-96FF-5BF90692C3C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70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E106-D861-6343-96FF-5BF90692C3C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78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956EA9-C4F3-4795-8A2F-F6E96BDD02D9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827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E106-D861-6343-96FF-5BF90692C3C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964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E106-D861-6343-96FF-5BF90692C3C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247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E106-D861-6343-96FF-5BF90692C3C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8784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E106-D861-6343-96FF-5BF90692C3C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080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E106-D861-6343-96FF-5BF90692C3C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5261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E106-D861-6343-96FF-5BF90692C3C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1586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E106-D861-6343-96FF-5BF90692C3C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541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E106-D861-6343-96FF-5BF90692C3C7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245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E106-D861-6343-96FF-5BF90692C3C7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9940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E106-D861-6343-96FF-5BF90692C3C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696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956EA9-C4F3-4795-8A2F-F6E96BDD02D9}" type="slidenum">
              <a:rPr lang="en-GB">
                <a:solidFill>
                  <a:prstClr val="black"/>
                </a:solidFill>
              </a:rPr>
              <a:pPr/>
              <a:t>3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1930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E106-D861-6343-96FF-5BF90692C3C7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2390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E106-D861-6343-96FF-5BF90692C3C7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5722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E106-D861-6343-96FF-5BF90692C3C7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3906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E106-D861-6343-96FF-5BF90692C3C7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192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E106-D861-6343-96FF-5BF90692C3C7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702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E106-D861-6343-96FF-5BF90692C3C7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9503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E106-D861-6343-96FF-5BF90692C3C7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3761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E106-D861-6343-96FF-5BF90692C3C7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231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E106-D861-6343-96FF-5BF90692C3C7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3291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E106-D861-6343-96FF-5BF90692C3C7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896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E106-D861-6343-96FF-5BF90692C3C7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3966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E106-D861-6343-96FF-5BF90692C3C7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0827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E106-D861-6343-96FF-5BF90692C3C7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4208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E106-D861-6343-96FF-5BF90692C3C7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8698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E106-D861-6343-96FF-5BF90692C3C7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311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E106-D861-6343-96FF-5BF90692C3C7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189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E106-D861-6343-96FF-5BF90692C3C7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2939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E106-D861-6343-96FF-5BF90692C3C7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505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E106-D861-6343-96FF-5BF90692C3C7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619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E106-D861-6343-96FF-5BF90692C3C7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820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E106-D861-6343-96FF-5BF90692C3C7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508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E106-D861-6343-96FF-5BF90692C3C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46674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E106-D861-6343-96FF-5BF90692C3C7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7548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E106-D861-6343-96FF-5BF90692C3C7}" type="slidenum">
              <a:rPr lang="en-US" smtClean="0">
                <a:solidFill>
                  <a:prstClr val="black"/>
                </a:solidFill>
              </a:rPr>
              <a:pPr/>
              <a:t>51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1961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E106-D861-6343-96FF-5BF90692C3C7}" type="slidenum">
              <a:rPr lang="en-US" smtClean="0">
                <a:solidFill>
                  <a:prstClr val="black"/>
                </a:solidFill>
              </a:rPr>
              <a:pPr/>
              <a:t>52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0482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E106-D861-6343-96FF-5BF90692C3C7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5144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E106-D861-6343-96FF-5BF90692C3C7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984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E106-D861-6343-96FF-5BF90692C3C7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5868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E106-D861-6343-96FF-5BF90692C3C7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71982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E106-D861-6343-96FF-5BF90692C3C7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4501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E106-D861-6343-96FF-5BF90692C3C7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2307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E106-D861-6343-96FF-5BF90692C3C7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73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E106-D861-6343-96FF-5BF90692C3C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558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E106-D861-6343-96FF-5BF90692C3C7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069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E106-D861-6343-96FF-5BF90692C3C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216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EE106-D861-6343-96FF-5BF90692C3C7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722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kpmg.com/socialmedia" TargetMode="External"/><Relationship Id="rId4" Type="http://schemas.openxmlformats.org/officeDocument/2006/relationships/image" Target="../media/image7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kpmg.com/socialmedia" TargetMode="External"/><Relationship Id="rId4" Type="http://schemas.openxmlformats.org/officeDocument/2006/relationships/image" Target="../media/image7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 - Left light vertic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0" y="0"/>
            <a:ext cx="9906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36911" y="1339200"/>
            <a:ext cx="5440464" cy="3510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Title slide 3</a:t>
            </a:r>
            <a:br>
              <a:rPr lang="en-GB" dirty="0"/>
            </a:br>
            <a:r>
              <a:rPr lang="en-GB" dirty="0"/>
              <a:t>light right vertical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065711" y="5036400"/>
            <a:ext cx="5411664" cy="2160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844" y="784800"/>
            <a:ext cx="1434040" cy="34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2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88950" y="1422400"/>
            <a:ext cx="8928100" cy="46044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ko-KR" altLang="en-US" dirty="0"/>
              <a:t>그림을 추가하려면 아이콘을 클릭하십시오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8950" y="451575"/>
            <a:ext cx="8928100" cy="723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88950" y="203863"/>
            <a:ext cx="8591450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154668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906000" cy="60268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ko-KR" altLang="en-US" dirty="0"/>
              <a:t>그림을 추가하려면 아이콘을 클릭하십시오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0613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FIV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88950" y="2336184"/>
            <a:ext cx="1620000" cy="3690616"/>
          </a:xfrm>
        </p:spPr>
        <p:txBody>
          <a:bodyPr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315975" y="2336184"/>
            <a:ext cx="1620000" cy="3690616"/>
          </a:xfrm>
        </p:spPr>
        <p:txBody>
          <a:bodyPr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143000" y="2336184"/>
            <a:ext cx="1620000" cy="3690616"/>
          </a:xfrm>
        </p:spPr>
        <p:txBody>
          <a:bodyPr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70025" y="2336184"/>
            <a:ext cx="1620000" cy="3690616"/>
          </a:xfrm>
        </p:spPr>
        <p:txBody>
          <a:bodyPr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88950" y="1426659"/>
            <a:ext cx="1620000" cy="604800"/>
          </a:xfrm>
          <a:prstGeom prst="homePlate">
            <a:avLst>
              <a:gd name="adj" fmla="val 31970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5975" y="1426659"/>
            <a:ext cx="1620000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143000" y="1426659"/>
            <a:ext cx="1620000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5970025" y="1426659"/>
            <a:ext cx="1620000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7797050" y="1426659"/>
            <a:ext cx="1620000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797050" y="2336184"/>
            <a:ext cx="1620000" cy="3690616"/>
          </a:xfrm>
        </p:spPr>
        <p:txBody>
          <a:bodyPr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8950" y="451575"/>
            <a:ext cx="8928100" cy="723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488950" y="203863"/>
            <a:ext cx="8591450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2877598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88950" y="2336184"/>
            <a:ext cx="2088000" cy="3690616"/>
          </a:xfrm>
        </p:spPr>
        <p:txBody>
          <a:bodyPr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768983" y="2336184"/>
            <a:ext cx="2088000" cy="3690616"/>
          </a:xfrm>
        </p:spPr>
        <p:txBody>
          <a:bodyPr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049016" y="2336184"/>
            <a:ext cx="2088000" cy="3690616"/>
          </a:xfrm>
        </p:spPr>
        <p:txBody>
          <a:bodyPr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329050" y="2336184"/>
            <a:ext cx="2088000" cy="3690616"/>
          </a:xfrm>
        </p:spPr>
        <p:txBody>
          <a:bodyPr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88950" y="1426659"/>
            <a:ext cx="2088000" cy="604800"/>
          </a:xfrm>
          <a:prstGeom prst="homePlate">
            <a:avLst>
              <a:gd name="adj" fmla="val 31970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768983" y="1426659"/>
            <a:ext cx="2088000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5049016" y="1426659"/>
            <a:ext cx="2088000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7329050" y="1426659"/>
            <a:ext cx="2088000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8950" y="451575"/>
            <a:ext cx="8928100" cy="723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88950" y="203863"/>
            <a:ext cx="8591450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2683865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WITH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963100" y="4532800"/>
            <a:ext cx="3453950" cy="1494000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63100" y="1775459"/>
            <a:ext cx="3453950" cy="1494000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357201" y="3191932"/>
            <a:ext cx="1191600" cy="1191600"/>
          </a:xfrm>
          <a:prstGeom prst="ellipse">
            <a:avLst/>
          </a:prstGeom>
          <a:solidFill>
            <a:schemeClr val="accent1"/>
          </a:solidFill>
        </p:spPr>
        <p:txBody>
          <a:bodyPr lIns="54000" tIns="54000" rIns="54000" bIns="54000" anchor="ctr"/>
          <a:lstStyle>
            <a:lvl1pPr algn="ctr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5963100" y="1428430"/>
            <a:ext cx="3453950" cy="360000"/>
          </a:xfr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5963100" y="4182242"/>
            <a:ext cx="3453950" cy="360000"/>
          </a:xfr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8950" y="4532800"/>
            <a:ext cx="3453950" cy="1494000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88950" y="4182242"/>
            <a:ext cx="3453950" cy="360000"/>
          </a:xfr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488950" y="1775459"/>
            <a:ext cx="3453950" cy="1494000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88950" y="1428430"/>
            <a:ext cx="3453950" cy="360000"/>
          </a:xfr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Right Arrow 2"/>
          <p:cNvSpPr/>
          <p:nvPr userDrawn="1"/>
        </p:nvSpPr>
        <p:spPr>
          <a:xfrm rot="2655894">
            <a:off x="4100849" y="2812312"/>
            <a:ext cx="413400" cy="378000"/>
          </a:xfrm>
          <a:prstGeom prst="rightArrow">
            <a:avLst>
              <a:gd name="adj1" fmla="val 65119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21" name="Right Arrow 20"/>
          <p:cNvSpPr/>
          <p:nvPr userDrawn="1"/>
        </p:nvSpPr>
        <p:spPr>
          <a:xfrm rot="18944106" flipH="1">
            <a:off x="5391752" y="2812312"/>
            <a:ext cx="413400" cy="378000"/>
          </a:xfrm>
          <a:prstGeom prst="rightArrow">
            <a:avLst>
              <a:gd name="adj1" fmla="val 65119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22" name="Right Arrow 21"/>
          <p:cNvSpPr/>
          <p:nvPr userDrawn="1"/>
        </p:nvSpPr>
        <p:spPr>
          <a:xfrm rot="18944106" flipV="1">
            <a:off x="4100849" y="4385153"/>
            <a:ext cx="413400" cy="378000"/>
          </a:xfrm>
          <a:prstGeom prst="rightArrow">
            <a:avLst>
              <a:gd name="adj1" fmla="val 65119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23" name="Right Arrow 22"/>
          <p:cNvSpPr/>
          <p:nvPr userDrawn="1"/>
        </p:nvSpPr>
        <p:spPr>
          <a:xfrm rot="2655894" flipH="1" flipV="1">
            <a:off x="5391752" y="4385153"/>
            <a:ext cx="413400" cy="378000"/>
          </a:xfrm>
          <a:prstGeom prst="rightArrow">
            <a:avLst>
              <a:gd name="adj1" fmla="val 65119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88950" y="203863"/>
            <a:ext cx="8254800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1695715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488950" y="1781375"/>
            <a:ext cx="4373150" cy="4245425"/>
          </a:xfrm>
          <a:ln w="6350">
            <a:noFill/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88950" y="1426659"/>
            <a:ext cx="4373150" cy="360000"/>
          </a:xfrm>
          <a:solidFill>
            <a:schemeClr val="tx2"/>
          </a:solidFill>
          <a:ln w="6350">
            <a:noFill/>
          </a:ln>
        </p:spPr>
        <p:txBody>
          <a:bodyPr lIns="54000" tIns="54000" rIns="54000" bIns="54000" anchor="ctr"/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5043900" y="1781375"/>
            <a:ext cx="4373150" cy="4245425"/>
          </a:xfrm>
          <a:ln w="6350">
            <a:noFill/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5043900" y="1426659"/>
            <a:ext cx="4373150" cy="360000"/>
          </a:xfrm>
          <a:solidFill>
            <a:schemeClr val="tx2"/>
          </a:solidFill>
          <a:ln w="6350">
            <a:noFill/>
          </a:ln>
        </p:spPr>
        <p:txBody>
          <a:bodyPr lIns="54000" tIns="54000" rIns="54000" bIns="54000" anchor="ctr"/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8950" y="451575"/>
            <a:ext cx="8928100" cy="723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88950" y="203863"/>
            <a:ext cx="8591450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38553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054324" y="4241200"/>
            <a:ext cx="4362725" cy="1785600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54324" y="1775459"/>
            <a:ext cx="4362725" cy="1785600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5054324" y="1428430"/>
            <a:ext cx="4362725" cy="360000"/>
          </a:xfr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5054324" y="3890142"/>
            <a:ext cx="4362725" cy="360000"/>
          </a:xfr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8950" y="4241200"/>
            <a:ext cx="4361750" cy="1785600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88950" y="3890142"/>
            <a:ext cx="4361750" cy="360000"/>
          </a:xfr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488950" y="1775459"/>
            <a:ext cx="4361750" cy="1785600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88950" y="1428430"/>
            <a:ext cx="4361750" cy="360000"/>
          </a:xfr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8950" y="451575"/>
            <a:ext cx="8928100" cy="723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88950" y="203863"/>
            <a:ext cx="8591450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899627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- NO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064824" y="3829182"/>
            <a:ext cx="4352225" cy="2203200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54324" y="1422400"/>
            <a:ext cx="4352225" cy="2204719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99450" y="3829182"/>
            <a:ext cx="4361750" cy="2203200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488950" y="1422400"/>
            <a:ext cx="4361750" cy="2204719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8950" y="451575"/>
            <a:ext cx="8928100" cy="723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88950" y="203863"/>
            <a:ext cx="8591450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10628604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5200" y="1346400"/>
            <a:ext cx="6708000" cy="3510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Section divider one title style</a:t>
            </a:r>
            <a:endParaRPr lang="en-US" dirty="0"/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1720042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378" y="776333"/>
            <a:ext cx="1434040" cy="34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61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bg>
      <p:bgPr>
        <a:solidFill>
          <a:srgbClr val="6D20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5200" y="1346400"/>
            <a:ext cx="6708000" cy="3510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Section divider two title style</a:t>
            </a:r>
            <a:endParaRPr lang="en-US" dirty="0"/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1720042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A3A1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378" y="776333"/>
            <a:ext cx="1434040" cy="34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7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 - Sing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0"/>
          <a:stretch/>
        </p:blipFill>
        <p:spPr>
          <a:xfrm>
            <a:off x="1" y="0"/>
            <a:ext cx="9905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5200" y="1346400"/>
            <a:ext cx="6708000" cy="3510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slide 5</a:t>
            </a:r>
            <a:br>
              <a:rPr lang="en-US" dirty="0"/>
            </a:br>
            <a:r>
              <a:rPr lang="en-US" dirty="0"/>
              <a:t>singular </a:t>
            </a:r>
            <a:br>
              <a:rPr lang="en-US" dirty="0"/>
            </a:br>
            <a:r>
              <a:rPr lang="en-US" dirty="0"/>
              <a:t>image</a:t>
            </a:r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1720042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236108" y="5036400"/>
            <a:ext cx="6687092" cy="2160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378" y="776333"/>
            <a:ext cx="1434040" cy="34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900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5200" y="1346400"/>
            <a:ext cx="6708000" cy="3510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Section divider three title style</a:t>
            </a:r>
            <a:endParaRPr lang="en-US" dirty="0"/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1720042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378" y="776333"/>
            <a:ext cx="1434040" cy="34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4">
    <p:bg>
      <p:bgPr>
        <a:solidFill>
          <a:srgbClr val="00A3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5200" y="1346400"/>
            <a:ext cx="6708000" cy="3510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Section divider four title style</a:t>
            </a:r>
            <a:endParaRPr lang="en-US" dirty="0"/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1720042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470A68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378" y="776333"/>
            <a:ext cx="1434040" cy="34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532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0" y="0"/>
            <a:ext cx="9906000" cy="68580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659580" y="820739"/>
            <a:ext cx="3739884" cy="754061"/>
          </a:xfrm>
        </p:spPr>
        <p:txBody>
          <a:bodyPr/>
          <a:lstStyle>
            <a:lvl1pPr>
              <a:lnSpc>
                <a:spcPct val="70000"/>
              </a:lnSpc>
              <a:defRPr sz="4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4659580" y="1435735"/>
            <a:ext cx="3740400" cy="32670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12" name="Freeform 19"/>
          <p:cNvSpPr>
            <a:spLocks noEditPoints="1"/>
          </p:cNvSpPr>
          <p:nvPr userDrawn="1"/>
        </p:nvSpPr>
        <p:spPr bwMode="auto">
          <a:xfrm>
            <a:off x="4659580" y="6320118"/>
            <a:ext cx="424800" cy="172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78592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 userDrawn="1"/>
        </p:nvSpPr>
        <p:spPr>
          <a:xfrm>
            <a:off x="3" y="0"/>
            <a:ext cx="828672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>
            <a:noAutofit/>
          </a:bodyPr>
          <a:lstStyle/>
          <a:p>
            <a:endParaRPr sz="14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15999" y="5113339"/>
            <a:ext cx="7375525" cy="554037"/>
          </a:xfrm>
        </p:spPr>
        <p:txBody>
          <a:bodyPr/>
          <a:lstStyle>
            <a:lvl1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1pPr>
            <a:lvl2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3pPr>
            <a:lvl4pPr marL="3456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4pPr>
            <a:lvl5pPr marL="5400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715999" y="5902325"/>
            <a:ext cx="7375525" cy="119064"/>
          </a:xfrm>
        </p:spPr>
        <p:txBody>
          <a:bodyPr/>
          <a:lstStyle>
            <a:lvl1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1pPr>
            <a:lvl2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3pPr>
            <a:lvl4pPr marL="3456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4pPr>
            <a:lvl5pPr marL="5400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5999" y="4313239"/>
            <a:ext cx="7375525" cy="554037"/>
          </a:xfrm>
        </p:spPr>
        <p:txBody>
          <a:bodyPr/>
          <a:lstStyle>
            <a:lvl1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1pPr>
            <a:lvl2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3pPr>
            <a:lvl4pPr marL="3456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4pPr>
            <a:lvl5pPr marL="5400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715999" y="3948112"/>
            <a:ext cx="2052000" cy="119064"/>
          </a:xfrm>
        </p:spPr>
        <p:txBody>
          <a:bodyPr/>
          <a:lstStyle>
            <a:lvl1pPr>
              <a:buFontTx/>
              <a:buNone/>
              <a:defRPr sz="1100" b="1">
                <a:solidFill>
                  <a:schemeClr val="tx2"/>
                </a:solidFill>
              </a:defRPr>
            </a:lvl1pPr>
            <a:lvl2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3pPr>
            <a:lvl4pPr marL="3456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4pPr>
            <a:lvl5pPr marL="5400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775338" y="3948112"/>
            <a:ext cx="2052000" cy="119064"/>
          </a:xfrm>
        </p:spPr>
        <p:txBody>
          <a:bodyPr/>
          <a:lstStyle>
            <a:lvl1pPr>
              <a:buFontTx/>
              <a:buNone/>
              <a:defRPr sz="1100" b="1">
                <a:solidFill>
                  <a:schemeClr val="tx2"/>
                </a:solidFill>
              </a:defRPr>
            </a:lvl1pPr>
            <a:lvl2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3pPr>
            <a:lvl4pPr marL="3456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4pPr>
            <a:lvl5pPr marL="5400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338" y="3442555"/>
            <a:ext cx="1325883" cy="3810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999" y="3442555"/>
            <a:ext cx="2523749" cy="384049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828800" y="6687742"/>
            <a:ext cx="5934075" cy="1226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b="1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 Classification: KPMG Confidential</a:t>
            </a: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133" y="784800"/>
            <a:ext cx="1454229" cy="355758"/>
          </a:xfrm>
          <a:prstGeom prst="rect">
            <a:avLst/>
          </a:prstGeom>
        </p:spPr>
      </p:pic>
      <p:sp>
        <p:nvSpPr>
          <p:cNvPr id="13" name="Rectangle 11">
            <a:hlinkClick r:id="rId5"/>
          </p:cNvPr>
          <p:cNvSpPr>
            <a:spLocks noChangeArrowheads="1"/>
          </p:cNvSpPr>
          <p:nvPr userDrawn="1"/>
        </p:nvSpPr>
        <p:spPr bwMode="auto">
          <a:xfrm>
            <a:off x="1715999" y="2729838"/>
            <a:ext cx="1898317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en-GB" sz="1300" b="1" i="0" kern="0" dirty="0">
                <a:solidFill>
                  <a:schemeClr val="tx2"/>
                </a:solidFill>
                <a:latin typeface="Univers for KPMG" panose="020B0603020202020204" pitchFamily="34" charset="0"/>
                <a:ea typeface="Times New Roman" pitchFamily="18" charset="0"/>
                <a:cs typeface="Univers for KPMG"/>
              </a:rPr>
              <a:t>kpmg.com/kr</a:t>
            </a:r>
            <a:endParaRPr lang="en-GB" sz="1300" b="1" i="0" kern="0" dirty="0">
              <a:solidFill>
                <a:schemeClr val="tx2"/>
              </a:solidFill>
              <a:latin typeface="Univers for KPMG" panose="020B0603020202020204" pitchFamily="34" charset="0"/>
              <a:cs typeface="Univers for KPMG"/>
            </a:endParaRPr>
          </a:p>
        </p:txBody>
      </p:sp>
    </p:spTree>
    <p:extLst>
      <p:ext uri="{BB962C8B-B14F-4D97-AF65-F5344CB8AC3E}">
        <p14:creationId xmlns:p14="http://schemas.microsoft.com/office/powerpoint/2010/main" val="32672736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8D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25500" y="1344706"/>
            <a:ext cx="3962400" cy="4639235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1400" b="1" i="0">
                <a:solidFill>
                  <a:srgbClr val="00338D"/>
                </a:solidFill>
                <a:latin typeface="Univers for KPMG"/>
                <a:cs typeface="Univers for KPMG"/>
              </a:defRPr>
            </a:lvl1pPr>
            <a:lvl2pPr marL="0" indent="0">
              <a:buFontTx/>
              <a:buNone/>
              <a:defRPr sz="1400">
                <a:solidFill>
                  <a:srgbClr val="00338D"/>
                </a:solidFill>
                <a:latin typeface="Univers for KPMG Light"/>
                <a:cs typeface="Univers for KPMG Light"/>
              </a:defRPr>
            </a:lvl2pPr>
            <a:lvl3pPr marL="307077" indent="-307077">
              <a:buFont typeface="Univers for KPMG Light" panose="020B0403020202020204" pitchFamily="34" charset="0"/>
              <a:buChar char="—"/>
              <a:defRPr sz="1400">
                <a:solidFill>
                  <a:srgbClr val="00338D"/>
                </a:solidFill>
                <a:latin typeface="Univers for KPMG Light"/>
                <a:cs typeface="Univers for KPMG Light"/>
              </a:defRPr>
            </a:lvl3pPr>
            <a:lvl4pPr marL="624059" indent="-247642">
              <a:buFont typeface="Univers for KPMG Light" panose="020B0403020202020204" pitchFamily="34" charset="0"/>
              <a:buChar char="-"/>
              <a:defRPr sz="1400">
                <a:solidFill>
                  <a:srgbClr val="00338D"/>
                </a:solidFill>
                <a:latin typeface="Univers for KPMG Light"/>
                <a:cs typeface="Univers for KPMG Light"/>
              </a:defRPr>
            </a:lvl4pPr>
            <a:lvl5pPr>
              <a:defRPr sz="1400">
                <a:solidFill>
                  <a:srgbClr val="00338D"/>
                </a:solidFill>
                <a:latin typeface="Univers for KPMG Light"/>
                <a:cs typeface="Univers for KPMG Ligh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068111" y="1344706"/>
            <a:ext cx="4029587" cy="4639235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b="1" i="0">
                <a:solidFill>
                  <a:srgbClr val="00338D"/>
                </a:solidFill>
                <a:latin typeface="Univers for KPMG"/>
                <a:cs typeface="Univers for KPMG"/>
              </a:defRPr>
            </a:lvl1pPr>
            <a:lvl2pPr marL="0" indent="0">
              <a:buFontTx/>
              <a:buNone/>
              <a:defRPr>
                <a:solidFill>
                  <a:srgbClr val="00338D"/>
                </a:solidFill>
                <a:latin typeface="Univers for KPMG Light"/>
                <a:cs typeface="Univers for KPMG Light"/>
              </a:defRPr>
            </a:lvl2pPr>
            <a:lvl3pPr marL="307077" indent="-307077">
              <a:buFont typeface="Univers for KPMG Light" panose="020B0403020202020204" pitchFamily="34" charset="0"/>
              <a:buChar char="—"/>
              <a:defRPr>
                <a:solidFill>
                  <a:srgbClr val="00338D"/>
                </a:solidFill>
                <a:latin typeface="Univers for KPMG Light"/>
                <a:cs typeface="Univers for KPMG Light"/>
              </a:defRPr>
            </a:lvl3pPr>
            <a:lvl4pPr marL="624059" indent="-247642">
              <a:buFont typeface="Univers for KPMG Light" panose="020B0403020202020204" pitchFamily="34" charset="0"/>
              <a:buChar char="-"/>
              <a:defRPr>
                <a:solidFill>
                  <a:srgbClr val="00338D"/>
                </a:solidFill>
                <a:latin typeface="Univers for KPMG Light"/>
                <a:cs typeface="Univers for KPMG Light"/>
              </a:defRPr>
            </a:lvl4pPr>
            <a:lvl5pPr>
              <a:defRPr>
                <a:solidFill>
                  <a:srgbClr val="00338D"/>
                </a:solidFill>
                <a:latin typeface="Univers for KPMG Light"/>
                <a:cs typeface="Univers for KPMG Light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66857" y="6263218"/>
            <a:ext cx="53886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83">
                <a:solidFill>
                  <a:srgbClr val="00338D"/>
                </a:solidFill>
                <a:latin typeface="Univers for KPMG" panose="020B0603020202020204" pitchFamily="34" charset="0"/>
              </a:defRPr>
            </a:lvl1pPr>
          </a:lstStyle>
          <a:p>
            <a:fld id="{679B23F3-9114-4FD0-82A7-7230E15760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5812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 userDrawn="1"/>
        </p:nvSpPr>
        <p:spPr>
          <a:xfrm>
            <a:off x="0" y="0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91DA"/>
          </a:solidFill>
        </p:spPr>
        <p:txBody>
          <a:bodyPr wrap="square" lIns="0" tIns="0" rIns="0" bIns="0" rtlCol="0">
            <a:noAutofit/>
          </a:bodyPr>
          <a:lstStyle/>
          <a:p>
            <a:endParaRPr sz="1733" dirty="0">
              <a:latin typeface="Univers for KPMG Light" panose="020B0403020202020204" pitchFamily="34" charset="0"/>
            </a:endParaRPr>
          </a:p>
        </p:txBody>
      </p:sp>
      <p:sp>
        <p:nvSpPr>
          <p:cNvPr id="3" name="object 3"/>
          <p:cNvSpPr/>
          <p:nvPr userDrawn="1"/>
        </p:nvSpPr>
        <p:spPr>
          <a:xfrm>
            <a:off x="1" y="0"/>
            <a:ext cx="1704314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>
            <a:noAutofit/>
          </a:bodyPr>
          <a:lstStyle/>
          <a:p>
            <a:endParaRPr sz="1733" dirty="0">
              <a:latin typeface="Univers for KPMG Light" panose="020B0403020202020204" pitchFamily="34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315964" y="4773707"/>
            <a:ext cx="6709383" cy="672353"/>
          </a:xfrm>
          <a:prstGeom prst="rect">
            <a:avLst/>
          </a:prstGeom>
        </p:spPr>
        <p:txBody>
          <a:bodyPr vert="horz" lIns="0" tIns="0" rIns="0" bIns="0"/>
          <a:lstStyle>
            <a:lvl1pPr>
              <a:spcBef>
                <a:spcPts val="272"/>
              </a:spcBef>
              <a:spcAft>
                <a:spcPts val="0"/>
              </a:spcAft>
              <a:defRPr sz="1100" b="0" i="0">
                <a:solidFill>
                  <a:srgbClr val="FFFFFF"/>
                </a:solidFill>
                <a:latin typeface="Univers for KPMG Light"/>
                <a:cs typeface="Univers for KPMG Light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22595" y="1337703"/>
            <a:ext cx="6709064" cy="3703320"/>
          </a:xfrm>
        </p:spPr>
        <p:txBody>
          <a:bodyPr anchor="t" anchorCtr="0"/>
          <a:lstStyle>
            <a:lvl1pPr>
              <a:lnSpc>
                <a:spcPct val="70000"/>
              </a:lnSpc>
              <a:defRPr sz="10700">
                <a:solidFill>
                  <a:srgbClr val="FFFFFF"/>
                </a:solidFill>
              </a:defRPr>
            </a:lvl1pPr>
          </a:lstStyle>
          <a:p>
            <a:r>
              <a:rPr lang="en-US" altLang="ko-KR" dirty="0"/>
              <a:t>title</a:t>
            </a:r>
            <a:endParaRPr 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0" y="446449"/>
            <a:ext cx="2366828" cy="79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05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8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8D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25500" y="1344706"/>
            <a:ext cx="3962400" cy="4639235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1400" b="1" i="0">
                <a:solidFill>
                  <a:srgbClr val="00338D"/>
                </a:solidFill>
                <a:latin typeface="Univers for KPMG"/>
                <a:cs typeface="Univers for KPMG"/>
              </a:defRPr>
            </a:lvl1pPr>
            <a:lvl2pPr marL="0" indent="0">
              <a:buFontTx/>
              <a:buNone/>
              <a:defRPr sz="1400">
                <a:solidFill>
                  <a:srgbClr val="00338D"/>
                </a:solidFill>
                <a:latin typeface="Univers for KPMG Light"/>
                <a:cs typeface="Univers for KPMG Light"/>
              </a:defRPr>
            </a:lvl2pPr>
            <a:lvl3pPr marL="307077" indent="-307077">
              <a:buFont typeface="Univers for KPMG Light" panose="020B0403020202020204" pitchFamily="34" charset="0"/>
              <a:buChar char="—"/>
              <a:defRPr sz="1400">
                <a:solidFill>
                  <a:srgbClr val="00338D"/>
                </a:solidFill>
                <a:latin typeface="Univers for KPMG Light"/>
                <a:cs typeface="Univers for KPMG Light"/>
              </a:defRPr>
            </a:lvl3pPr>
            <a:lvl4pPr marL="624059" indent="-247642">
              <a:buFont typeface="Univers for KPMG Light" panose="020B0403020202020204" pitchFamily="34" charset="0"/>
              <a:buChar char="-"/>
              <a:defRPr sz="1400">
                <a:solidFill>
                  <a:srgbClr val="00338D"/>
                </a:solidFill>
                <a:latin typeface="Univers for KPMG Light"/>
                <a:cs typeface="Univers for KPMG Light"/>
              </a:defRPr>
            </a:lvl4pPr>
            <a:lvl5pPr>
              <a:defRPr sz="1400">
                <a:solidFill>
                  <a:srgbClr val="00338D"/>
                </a:solidFill>
                <a:latin typeface="Univers for KPMG Light"/>
                <a:cs typeface="Univers for KPMG Ligh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068111" y="1344706"/>
            <a:ext cx="4029587" cy="4639235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b="1" i="0">
                <a:solidFill>
                  <a:srgbClr val="00338D"/>
                </a:solidFill>
                <a:latin typeface="Univers for KPMG"/>
                <a:cs typeface="Univers for KPMG"/>
              </a:defRPr>
            </a:lvl1pPr>
            <a:lvl2pPr marL="0" indent="0">
              <a:buFontTx/>
              <a:buNone/>
              <a:defRPr>
                <a:solidFill>
                  <a:srgbClr val="00338D"/>
                </a:solidFill>
                <a:latin typeface="Univers for KPMG Light"/>
                <a:cs typeface="Univers for KPMG Light"/>
              </a:defRPr>
            </a:lvl2pPr>
            <a:lvl3pPr marL="307077" indent="-307077">
              <a:buFont typeface="Univers for KPMG Light" panose="020B0403020202020204" pitchFamily="34" charset="0"/>
              <a:buChar char="—"/>
              <a:defRPr>
                <a:solidFill>
                  <a:srgbClr val="00338D"/>
                </a:solidFill>
                <a:latin typeface="Univers for KPMG Light"/>
                <a:cs typeface="Univers for KPMG Light"/>
              </a:defRPr>
            </a:lvl3pPr>
            <a:lvl4pPr marL="624059" indent="-247642">
              <a:buFont typeface="Univers for KPMG Light" panose="020B0403020202020204" pitchFamily="34" charset="0"/>
              <a:buChar char="-"/>
              <a:defRPr>
                <a:solidFill>
                  <a:srgbClr val="00338D"/>
                </a:solidFill>
                <a:latin typeface="Univers for KPMG Light"/>
                <a:cs typeface="Univers for KPMG Light"/>
              </a:defRPr>
            </a:lvl4pPr>
            <a:lvl5pPr>
              <a:defRPr>
                <a:solidFill>
                  <a:srgbClr val="00338D"/>
                </a:solidFill>
                <a:latin typeface="Univers for KPMG Light"/>
                <a:cs typeface="Univers for KPMG Light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66857" y="6263218"/>
            <a:ext cx="53886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83">
                <a:solidFill>
                  <a:srgbClr val="00338D"/>
                </a:solidFill>
                <a:latin typeface="Univers for KPMG" panose="020B0603020202020204" pitchFamily="34" charset="0"/>
              </a:defRPr>
            </a:lvl1pPr>
          </a:lstStyle>
          <a:p>
            <a:fld id="{679B23F3-9114-4FD0-82A7-7230E15760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170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7783" y="227993"/>
            <a:ext cx="8974836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noProof="0" dirty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14486388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 - Left light vertic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0" y="0"/>
            <a:ext cx="9906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36911" y="1339200"/>
            <a:ext cx="5440464" cy="3510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Title slide 3</a:t>
            </a:r>
            <a:br>
              <a:rPr lang="en-GB" dirty="0"/>
            </a:br>
            <a:r>
              <a:rPr lang="en-GB" dirty="0"/>
              <a:t>light right vertical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065711" y="5036400"/>
            <a:ext cx="5411664" cy="2160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844" y="784800"/>
            <a:ext cx="1434040" cy="34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410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 - Sing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0"/>
          <a:stretch/>
        </p:blipFill>
        <p:spPr>
          <a:xfrm>
            <a:off x="1" y="0"/>
            <a:ext cx="9905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5200" y="1346400"/>
            <a:ext cx="6708000" cy="3510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slide 5</a:t>
            </a:r>
            <a:br>
              <a:rPr lang="en-US" dirty="0"/>
            </a:br>
            <a:r>
              <a:rPr lang="en-US" dirty="0"/>
              <a:t>singular </a:t>
            </a:r>
            <a:br>
              <a:rPr lang="en-US" dirty="0"/>
            </a:br>
            <a:r>
              <a:rPr lang="en-US" dirty="0"/>
              <a:t>image</a:t>
            </a:r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1720042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236108" y="5036400"/>
            <a:ext cx="6687092" cy="2160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378" y="776333"/>
            <a:ext cx="1434040" cy="34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3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 - No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5200" y="1346400"/>
            <a:ext cx="6708000" cy="3510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Title slide 6</a:t>
            </a:r>
            <a:br>
              <a:rPr lang="en-GB" dirty="0"/>
            </a:br>
            <a:r>
              <a:rPr lang="en-GB" dirty="0"/>
              <a:t>no image</a:t>
            </a:r>
            <a:endParaRPr lang="en-US" dirty="0"/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1720042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236108" y="5036400"/>
            <a:ext cx="6687092" cy="2160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378" y="776333"/>
            <a:ext cx="1434040" cy="34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233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 - No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5200" y="1346400"/>
            <a:ext cx="6708000" cy="3510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Title slide 6</a:t>
            </a:r>
            <a:br>
              <a:rPr lang="en-GB" dirty="0"/>
            </a:br>
            <a:r>
              <a:rPr lang="en-GB" dirty="0"/>
              <a:t>no image</a:t>
            </a:r>
            <a:endParaRPr lang="en-US" dirty="0"/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1720042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236108" y="5036400"/>
            <a:ext cx="6687092" cy="2160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378" y="776333"/>
            <a:ext cx="1434040" cy="34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825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88948" y="1422400"/>
            <a:ext cx="1746000" cy="46044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54000" tIns="54000" rIns="54000" bIns="54000" anchor="t" anchorCtr="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451100" y="1422400"/>
            <a:ext cx="6965950" cy="4604400"/>
          </a:xfrm>
          <a:ln>
            <a:solidFill>
              <a:schemeClr val="accent1"/>
            </a:solidFill>
          </a:ln>
        </p:spPr>
        <p:txBody>
          <a:bodyPr lIns="54000" tIns="54000" rIns="54000" bIns="54000" anchor="t" anchorCtr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88950" y="203863"/>
            <a:ext cx="8591450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3210835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44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88950" y="1422400"/>
            <a:ext cx="8928100" cy="460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88950" y="203863"/>
            <a:ext cx="8591450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8950" y="451575"/>
            <a:ext cx="8928100" cy="723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751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88950" y="1422400"/>
            <a:ext cx="4373150" cy="460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43900" y="1422400"/>
            <a:ext cx="4036500" cy="460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8950" y="451575"/>
            <a:ext cx="8591450" cy="723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88950" y="203863"/>
            <a:ext cx="8591450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23265908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88950" y="1422400"/>
            <a:ext cx="4373150" cy="460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5043900" y="1422400"/>
            <a:ext cx="4373150" cy="46044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ko-KR" altLang="en-US" dirty="0"/>
              <a:t>차트를 추가하려면 아이콘을 클릭하십시오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451575"/>
            <a:ext cx="8928100" cy="723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88950" y="203863"/>
            <a:ext cx="8254800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32702321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CHA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88950" y="3830800"/>
            <a:ext cx="8928100" cy="2196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488950" y="1422400"/>
            <a:ext cx="8928100" cy="2196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ko-KR" altLang="en-US" dirty="0"/>
              <a:t>차트를 추가하려면 아이콘을 클릭하십시오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8950" y="451575"/>
            <a:ext cx="8928100" cy="723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88950" y="203863"/>
            <a:ext cx="8591450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20114024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HA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531000" y="1422400"/>
            <a:ext cx="2844000" cy="2196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ko-KR" altLang="en-US" dirty="0"/>
              <a:t>차트를 추가하려면 아이콘을 클릭하십시오</a:t>
            </a:r>
            <a:endParaRPr lang="en-GB" dirty="0"/>
          </a:p>
        </p:txBody>
      </p:sp>
      <p:sp>
        <p:nvSpPr>
          <p:cNvPr id="6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488950" y="1422400"/>
            <a:ext cx="2844000" cy="2196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ko-KR" altLang="en-US" dirty="0"/>
              <a:t>차트를 추가하려면 아이콘을 클릭하십시오</a:t>
            </a:r>
            <a:endParaRPr lang="en-GB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88949" y="3830800"/>
            <a:ext cx="2844000" cy="2196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6573050" y="1422400"/>
            <a:ext cx="2844000" cy="2196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ko-KR" altLang="en-US" dirty="0"/>
              <a:t>차트를 추가하려면 아이콘을 클릭하십시오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530999" y="3830800"/>
            <a:ext cx="2844000" cy="2196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6573050" y="3830800"/>
            <a:ext cx="2844000" cy="2196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8950" y="451575"/>
            <a:ext cx="8928100" cy="723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488950" y="203863"/>
            <a:ext cx="8591450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5357188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88950" y="1422400"/>
            <a:ext cx="8928100" cy="46044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ko-KR" altLang="en-US" dirty="0"/>
              <a:t>그림을 추가하려면 아이콘을 클릭하십시오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8950" y="451575"/>
            <a:ext cx="8928100" cy="723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88950" y="203863"/>
            <a:ext cx="8591450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32211359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906000" cy="60268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ko-KR" altLang="en-US" dirty="0"/>
              <a:t>그림을 추가하려면 아이콘을 클릭하십시오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75687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FIV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88950" y="2336184"/>
            <a:ext cx="1620000" cy="3690616"/>
          </a:xfrm>
        </p:spPr>
        <p:txBody>
          <a:bodyPr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315975" y="2336184"/>
            <a:ext cx="1620000" cy="3690616"/>
          </a:xfrm>
        </p:spPr>
        <p:txBody>
          <a:bodyPr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143000" y="2336184"/>
            <a:ext cx="1620000" cy="3690616"/>
          </a:xfrm>
        </p:spPr>
        <p:txBody>
          <a:bodyPr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70025" y="2336184"/>
            <a:ext cx="1620000" cy="3690616"/>
          </a:xfrm>
        </p:spPr>
        <p:txBody>
          <a:bodyPr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88950" y="1426659"/>
            <a:ext cx="1620000" cy="604800"/>
          </a:xfrm>
          <a:prstGeom prst="homePlate">
            <a:avLst>
              <a:gd name="adj" fmla="val 31970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5975" y="1426659"/>
            <a:ext cx="1620000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143000" y="1426659"/>
            <a:ext cx="1620000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5970025" y="1426659"/>
            <a:ext cx="1620000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7797050" y="1426659"/>
            <a:ext cx="1620000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797050" y="2336184"/>
            <a:ext cx="1620000" cy="3690616"/>
          </a:xfrm>
        </p:spPr>
        <p:txBody>
          <a:bodyPr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8950" y="451575"/>
            <a:ext cx="8928100" cy="723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488950" y="203863"/>
            <a:ext cx="8591450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168616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88948" y="1422400"/>
            <a:ext cx="1746000" cy="46044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54000" tIns="54000" rIns="54000" bIns="54000" anchor="t" anchorCtr="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451100" y="1422400"/>
            <a:ext cx="6965950" cy="4604400"/>
          </a:xfrm>
          <a:ln>
            <a:solidFill>
              <a:schemeClr val="accent1"/>
            </a:solidFill>
          </a:ln>
        </p:spPr>
        <p:txBody>
          <a:bodyPr lIns="54000" tIns="54000" rIns="54000" bIns="54000" anchor="t" anchorCtr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88950" y="203863"/>
            <a:ext cx="8591450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39882970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44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88950" y="2336184"/>
            <a:ext cx="2088000" cy="3690616"/>
          </a:xfrm>
        </p:spPr>
        <p:txBody>
          <a:bodyPr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768983" y="2336184"/>
            <a:ext cx="2088000" cy="3690616"/>
          </a:xfrm>
        </p:spPr>
        <p:txBody>
          <a:bodyPr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049016" y="2336184"/>
            <a:ext cx="2088000" cy="3690616"/>
          </a:xfrm>
        </p:spPr>
        <p:txBody>
          <a:bodyPr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329050" y="2336184"/>
            <a:ext cx="2088000" cy="3690616"/>
          </a:xfrm>
        </p:spPr>
        <p:txBody>
          <a:bodyPr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88950" y="1426659"/>
            <a:ext cx="2088000" cy="604800"/>
          </a:xfrm>
          <a:prstGeom prst="homePlate">
            <a:avLst>
              <a:gd name="adj" fmla="val 31970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768983" y="1426659"/>
            <a:ext cx="2088000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5049016" y="1426659"/>
            <a:ext cx="2088000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7329050" y="1426659"/>
            <a:ext cx="2088000" cy="604800"/>
          </a:xfrm>
          <a:prstGeom prst="chevron">
            <a:avLst>
              <a:gd name="adj" fmla="val 31101"/>
            </a:avLst>
          </a:prstGeom>
          <a:solidFill>
            <a:schemeClr val="tx2"/>
          </a:solidFill>
        </p:spPr>
        <p:txBody>
          <a:bodyPr lIns="54000" tIns="54000" rIns="54000" bIns="54000" anchor="ctr"/>
          <a:lstStyle>
            <a:lvl1pPr algn="l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8950" y="451575"/>
            <a:ext cx="8928100" cy="723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88950" y="203863"/>
            <a:ext cx="8591450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15095974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WITH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963100" y="4532800"/>
            <a:ext cx="3453950" cy="1494000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63100" y="1775459"/>
            <a:ext cx="3453950" cy="1494000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357201" y="3191932"/>
            <a:ext cx="1191600" cy="1191600"/>
          </a:xfrm>
          <a:prstGeom prst="ellipse">
            <a:avLst/>
          </a:prstGeom>
          <a:solidFill>
            <a:schemeClr val="accent1"/>
          </a:solidFill>
        </p:spPr>
        <p:txBody>
          <a:bodyPr lIns="54000" tIns="54000" rIns="54000" bIns="54000" anchor="ctr"/>
          <a:lstStyle>
            <a:lvl1pPr algn="ctr">
              <a:defRPr sz="9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5963100" y="1428430"/>
            <a:ext cx="3453950" cy="360000"/>
          </a:xfr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5963100" y="4182242"/>
            <a:ext cx="3453950" cy="360000"/>
          </a:xfr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8950" y="4532800"/>
            <a:ext cx="3453950" cy="1494000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88950" y="4182242"/>
            <a:ext cx="3453950" cy="360000"/>
          </a:xfr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488950" y="1775459"/>
            <a:ext cx="3453950" cy="1494000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88950" y="1428430"/>
            <a:ext cx="3453950" cy="360000"/>
          </a:xfr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Right Arrow 2"/>
          <p:cNvSpPr/>
          <p:nvPr userDrawn="1"/>
        </p:nvSpPr>
        <p:spPr>
          <a:xfrm rot="2655894">
            <a:off x="4100849" y="2812312"/>
            <a:ext cx="413400" cy="378000"/>
          </a:xfrm>
          <a:prstGeom prst="rightArrow">
            <a:avLst>
              <a:gd name="adj1" fmla="val 65119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sz="900" dirty="0">
              <a:solidFill>
                <a:prstClr val="white"/>
              </a:solidFill>
            </a:endParaRPr>
          </a:p>
        </p:txBody>
      </p:sp>
      <p:sp>
        <p:nvSpPr>
          <p:cNvPr id="21" name="Right Arrow 20"/>
          <p:cNvSpPr/>
          <p:nvPr userDrawn="1"/>
        </p:nvSpPr>
        <p:spPr>
          <a:xfrm rot="18944106" flipH="1">
            <a:off x="5391752" y="2812312"/>
            <a:ext cx="413400" cy="378000"/>
          </a:xfrm>
          <a:prstGeom prst="rightArrow">
            <a:avLst>
              <a:gd name="adj1" fmla="val 65119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sz="900" dirty="0">
              <a:solidFill>
                <a:prstClr val="white"/>
              </a:solidFill>
            </a:endParaRPr>
          </a:p>
        </p:txBody>
      </p:sp>
      <p:sp>
        <p:nvSpPr>
          <p:cNvPr id="22" name="Right Arrow 21"/>
          <p:cNvSpPr/>
          <p:nvPr userDrawn="1"/>
        </p:nvSpPr>
        <p:spPr>
          <a:xfrm rot="18944106" flipV="1">
            <a:off x="4100849" y="4385153"/>
            <a:ext cx="413400" cy="378000"/>
          </a:xfrm>
          <a:prstGeom prst="rightArrow">
            <a:avLst>
              <a:gd name="adj1" fmla="val 65119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sz="900" dirty="0">
              <a:solidFill>
                <a:prstClr val="white"/>
              </a:solidFill>
            </a:endParaRPr>
          </a:p>
        </p:txBody>
      </p:sp>
      <p:sp>
        <p:nvSpPr>
          <p:cNvPr id="23" name="Right Arrow 22"/>
          <p:cNvSpPr/>
          <p:nvPr userDrawn="1"/>
        </p:nvSpPr>
        <p:spPr>
          <a:xfrm rot="2655894" flipH="1" flipV="1">
            <a:off x="5391752" y="4385153"/>
            <a:ext cx="413400" cy="378000"/>
          </a:xfrm>
          <a:prstGeom prst="rightArrow">
            <a:avLst>
              <a:gd name="adj1" fmla="val 65119"/>
              <a:gd name="adj2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sz="900" dirty="0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88950" y="203863"/>
            <a:ext cx="8254800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10491316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488950" y="1781375"/>
            <a:ext cx="4373150" cy="4245425"/>
          </a:xfrm>
          <a:ln w="6350">
            <a:noFill/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88950" y="1426659"/>
            <a:ext cx="4373150" cy="360000"/>
          </a:xfrm>
          <a:solidFill>
            <a:schemeClr val="tx2"/>
          </a:solidFill>
          <a:ln w="6350">
            <a:noFill/>
          </a:ln>
        </p:spPr>
        <p:txBody>
          <a:bodyPr lIns="54000" tIns="54000" rIns="54000" bIns="54000" anchor="ctr"/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5043900" y="1781375"/>
            <a:ext cx="4373150" cy="4245425"/>
          </a:xfrm>
          <a:ln w="6350">
            <a:noFill/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5043900" y="1426659"/>
            <a:ext cx="4373150" cy="360000"/>
          </a:xfrm>
          <a:solidFill>
            <a:schemeClr val="tx2"/>
          </a:solidFill>
          <a:ln w="6350">
            <a:noFill/>
          </a:ln>
        </p:spPr>
        <p:txBody>
          <a:bodyPr lIns="54000" tIns="54000" rIns="54000" bIns="54000" anchor="ctr"/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8950" y="451575"/>
            <a:ext cx="8928100" cy="723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88950" y="203863"/>
            <a:ext cx="8591450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32063357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054324" y="4241200"/>
            <a:ext cx="4362725" cy="1785600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54324" y="1775459"/>
            <a:ext cx="4362725" cy="1785600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5054324" y="1428430"/>
            <a:ext cx="4362725" cy="360000"/>
          </a:xfr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5054324" y="3890142"/>
            <a:ext cx="4362725" cy="360000"/>
          </a:xfr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8950" y="4241200"/>
            <a:ext cx="4361750" cy="1785600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88950" y="3890142"/>
            <a:ext cx="4361750" cy="360000"/>
          </a:xfr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488950" y="1775459"/>
            <a:ext cx="4361750" cy="1785600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88950" y="1428430"/>
            <a:ext cx="4361750" cy="360000"/>
          </a:xfr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lIns="54000" tIns="54000" rIns="54000" bIns="54000" anchor="ctr"/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8950" y="451575"/>
            <a:ext cx="8928100" cy="723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88950" y="203863"/>
            <a:ext cx="8591450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12408616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- NO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064824" y="3829182"/>
            <a:ext cx="4352225" cy="2203200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54324" y="1422400"/>
            <a:ext cx="4352225" cy="2204719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99450" y="3829182"/>
            <a:ext cx="4361750" cy="2203200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488950" y="1422400"/>
            <a:ext cx="4361750" cy="2204719"/>
          </a:xfrm>
          <a:ln w="6350">
            <a:solidFill>
              <a:schemeClr val="tx2"/>
            </a:solidFill>
          </a:ln>
        </p:spPr>
        <p:txBody>
          <a:bodyPr lIns="54000" tIns="54000" rIns="54000" bIns="54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8950" y="451575"/>
            <a:ext cx="8928100" cy="723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88950" y="203863"/>
            <a:ext cx="8591450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10413129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5200" y="1346400"/>
            <a:ext cx="6708000" cy="3510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Section divider one title style</a:t>
            </a:r>
            <a:endParaRPr lang="en-US" dirty="0"/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1720042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rgbClr val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378" y="776333"/>
            <a:ext cx="1434040" cy="34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14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bg>
      <p:bgPr>
        <a:solidFill>
          <a:srgbClr val="6D20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5200" y="1346400"/>
            <a:ext cx="6708000" cy="3510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Section divider two title style</a:t>
            </a:r>
            <a:endParaRPr lang="en-US" dirty="0"/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1720042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A3A1"/>
          </a:solidFill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rgbClr val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378" y="776333"/>
            <a:ext cx="1434040" cy="34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0746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5200" y="1346400"/>
            <a:ext cx="6708000" cy="3510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Section divider three title style</a:t>
            </a:r>
            <a:endParaRPr lang="en-US" dirty="0"/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1720042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rgbClr val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378" y="776333"/>
            <a:ext cx="1434040" cy="34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4416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4">
    <p:bg>
      <p:bgPr>
        <a:solidFill>
          <a:srgbClr val="00A3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5200" y="1346400"/>
            <a:ext cx="6708000" cy="3510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Section divider four title style</a:t>
            </a:r>
            <a:endParaRPr lang="en-US" dirty="0"/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1720042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470A68"/>
          </a:solidFill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rgbClr val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378" y="776333"/>
            <a:ext cx="1434040" cy="34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7731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0" y="0"/>
            <a:ext cx="9906000" cy="68580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659580" y="820739"/>
            <a:ext cx="3739884" cy="754061"/>
          </a:xfrm>
        </p:spPr>
        <p:txBody>
          <a:bodyPr/>
          <a:lstStyle>
            <a:lvl1pPr>
              <a:lnSpc>
                <a:spcPct val="70000"/>
              </a:lnSpc>
              <a:defRPr sz="4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4659580" y="1435735"/>
            <a:ext cx="3740400" cy="32670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12" name="Freeform 19"/>
          <p:cNvSpPr>
            <a:spLocks noEditPoints="1"/>
          </p:cNvSpPr>
          <p:nvPr userDrawn="1"/>
        </p:nvSpPr>
        <p:spPr bwMode="auto">
          <a:xfrm>
            <a:off x="4659580" y="6320118"/>
            <a:ext cx="424800" cy="172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58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88950" y="1422400"/>
            <a:ext cx="8928100" cy="460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88950" y="203863"/>
            <a:ext cx="8591450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8950" y="451575"/>
            <a:ext cx="8928100" cy="723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61739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 userDrawn="1"/>
        </p:nvSpPr>
        <p:spPr>
          <a:xfrm>
            <a:off x="3" y="0"/>
            <a:ext cx="828672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>
            <a:noAutofit/>
          </a:bodyPr>
          <a:lstStyle/>
          <a:p>
            <a:endParaRPr sz="14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15999" y="5113339"/>
            <a:ext cx="7375525" cy="554037"/>
          </a:xfrm>
        </p:spPr>
        <p:txBody>
          <a:bodyPr/>
          <a:lstStyle>
            <a:lvl1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1pPr>
            <a:lvl2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3pPr>
            <a:lvl4pPr marL="3456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4pPr>
            <a:lvl5pPr marL="5400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715999" y="5902325"/>
            <a:ext cx="7375525" cy="119064"/>
          </a:xfrm>
        </p:spPr>
        <p:txBody>
          <a:bodyPr/>
          <a:lstStyle>
            <a:lvl1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1pPr>
            <a:lvl2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3pPr>
            <a:lvl4pPr marL="3456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4pPr>
            <a:lvl5pPr marL="5400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5999" y="4313239"/>
            <a:ext cx="7375525" cy="554037"/>
          </a:xfrm>
        </p:spPr>
        <p:txBody>
          <a:bodyPr/>
          <a:lstStyle>
            <a:lvl1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1pPr>
            <a:lvl2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3pPr>
            <a:lvl4pPr marL="3456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4pPr>
            <a:lvl5pPr marL="5400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715999" y="3948112"/>
            <a:ext cx="2052000" cy="119064"/>
          </a:xfrm>
        </p:spPr>
        <p:txBody>
          <a:bodyPr/>
          <a:lstStyle>
            <a:lvl1pPr>
              <a:buFontTx/>
              <a:buNone/>
              <a:defRPr sz="1100" b="1">
                <a:solidFill>
                  <a:schemeClr val="tx2"/>
                </a:solidFill>
              </a:defRPr>
            </a:lvl1pPr>
            <a:lvl2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3pPr>
            <a:lvl4pPr marL="3456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4pPr>
            <a:lvl5pPr marL="5400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775338" y="3948112"/>
            <a:ext cx="2052000" cy="119064"/>
          </a:xfrm>
        </p:spPr>
        <p:txBody>
          <a:bodyPr/>
          <a:lstStyle>
            <a:lvl1pPr>
              <a:buFontTx/>
              <a:buNone/>
              <a:defRPr sz="1100" b="1">
                <a:solidFill>
                  <a:schemeClr val="tx2"/>
                </a:solidFill>
              </a:defRPr>
            </a:lvl1pPr>
            <a:lvl2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3pPr>
            <a:lvl4pPr marL="3456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4pPr>
            <a:lvl5pPr marL="54000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338" y="3442555"/>
            <a:ext cx="1325883" cy="3810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999" y="3442555"/>
            <a:ext cx="2523749" cy="384049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828800" y="6687742"/>
            <a:ext cx="5934075" cy="1226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defRPr/>
            </a:pPr>
            <a:r>
              <a:rPr lang="en-GB" sz="600" b="1" dirty="0">
                <a:solidFill>
                  <a:srgbClr val="000000"/>
                </a:solidFill>
              </a:rPr>
              <a:t>Document Classification: KPMG Confidential</a:t>
            </a: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133" y="784800"/>
            <a:ext cx="1454229" cy="355758"/>
          </a:xfrm>
          <a:prstGeom prst="rect">
            <a:avLst/>
          </a:prstGeom>
        </p:spPr>
      </p:pic>
      <p:sp>
        <p:nvSpPr>
          <p:cNvPr id="13" name="Rectangle 11">
            <a:hlinkClick r:id="rId5"/>
          </p:cNvPr>
          <p:cNvSpPr>
            <a:spLocks noChangeArrowheads="1"/>
          </p:cNvSpPr>
          <p:nvPr userDrawn="1"/>
        </p:nvSpPr>
        <p:spPr bwMode="auto">
          <a:xfrm>
            <a:off x="1715999" y="2729838"/>
            <a:ext cx="1898317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en-GB" sz="1300" b="1" kern="0" dirty="0">
                <a:solidFill>
                  <a:srgbClr val="00338D"/>
                </a:solidFill>
                <a:latin typeface="Univers for KPMG" panose="020B0603020202020204" pitchFamily="34" charset="0"/>
                <a:ea typeface="Times New Roman" pitchFamily="18" charset="0"/>
                <a:cs typeface="Univers for KPMG"/>
              </a:rPr>
              <a:t>kpmg.com/kr</a:t>
            </a:r>
            <a:endParaRPr lang="en-GB" sz="1300" b="1" kern="0" dirty="0">
              <a:solidFill>
                <a:srgbClr val="00338D"/>
              </a:solidFill>
              <a:latin typeface="Univers for KPMG" panose="020B0603020202020204" pitchFamily="34" charset="0"/>
              <a:cs typeface="Univers for KPMG"/>
            </a:endParaRPr>
          </a:p>
        </p:txBody>
      </p:sp>
    </p:spTree>
    <p:extLst>
      <p:ext uri="{BB962C8B-B14F-4D97-AF65-F5344CB8AC3E}">
        <p14:creationId xmlns:p14="http://schemas.microsoft.com/office/powerpoint/2010/main" val="34560485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8D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25500" y="1344706"/>
            <a:ext cx="3962400" cy="4639235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1400" b="1" i="0">
                <a:solidFill>
                  <a:srgbClr val="00338D"/>
                </a:solidFill>
                <a:latin typeface="Univers for KPMG"/>
                <a:cs typeface="Univers for KPMG"/>
              </a:defRPr>
            </a:lvl1pPr>
            <a:lvl2pPr marL="0" indent="0">
              <a:buFontTx/>
              <a:buNone/>
              <a:defRPr sz="1400">
                <a:solidFill>
                  <a:srgbClr val="00338D"/>
                </a:solidFill>
                <a:latin typeface="Univers for KPMG Light"/>
                <a:cs typeface="Univers for KPMG Light"/>
              </a:defRPr>
            </a:lvl2pPr>
            <a:lvl3pPr marL="307077" indent="-307077">
              <a:buFont typeface="Univers for KPMG Light" panose="020B0403020202020204" pitchFamily="34" charset="0"/>
              <a:buChar char="—"/>
              <a:defRPr sz="1400">
                <a:solidFill>
                  <a:srgbClr val="00338D"/>
                </a:solidFill>
                <a:latin typeface="Univers for KPMG Light"/>
                <a:cs typeface="Univers for KPMG Light"/>
              </a:defRPr>
            </a:lvl3pPr>
            <a:lvl4pPr marL="624059" indent="-247642">
              <a:buFont typeface="Univers for KPMG Light" panose="020B0403020202020204" pitchFamily="34" charset="0"/>
              <a:buChar char="-"/>
              <a:defRPr sz="1400">
                <a:solidFill>
                  <a:srgbClr val="00338D"/>
                </a:solidFill>
                <a:latin typeface="Univers for KPMG Light"/>
                <a:cs typeface="Univers for KPMG Light"/>
              </a:defRPr>
            </a:lvl4pPr>
            <a:lvl5pPr>
              <a:defRPr sz="1400">
                <a:solidFill>
                  <a:srgbClr val="00338D"/>
                </a:solidFill>
                <a:latin typeface="Univers for KPMG Light"/>
                <a:cs typeface="Univers for KPMG Ligh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068111" y="1344706"/>
            <a:ext cx="4029587" cy="4639235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b="1" i="0">
                <a:solidFill>
                  <a:srgbClr val="00338D"/>
                </a:solidFill>
                <a:latin typeface="Univers for KPMG"/>
                <a:cs typeface="Univers for KPMG"/>
              </a:defRPr>
            </a:lvl1pPr>
            <a:lvl2pPr marL="0" indent="0">
              <a:buFontTx/>
              <a:buNone/>
              <a:defRPr>
                <a:solidFill>
                  <a:srgbClr val="00338D"/>
                </a:solidFill>
                <a:latin typeface="Univers for KPMG Light"/>
                <a:cs typeface="Univers for KPMG Light"/>
              </a:defRPr>
            </a:lvl2pPr>
            <a:lvl3pPr marL="307077" indent="-307077">
              <a:buFont typeface="Univers for KPMG Light" panose="020B0403020202020204" pitchFamily="34" charset="0"/>
              <a:buChar char="—"/>
              <a:defRPr>
                <a:solidFill>
                  <a:srgbClr val="00338D"/>
                </a:solidFill>
                <a:latin typeface="Univers for KPMG Light"/>
                <a:cs typeface="Univers for KPMG Light"/>
              </a:defRPr>
            </a:lvl3pPr>
            <a:lvl4pPr marL="624059" indent="-247642">
              <a:buFont typeface="Univers for KPMG Light" panose="020B0403020202020204" pitchFamily="34" charset="0"/>
              <a:buChar char="-"/>
              <a:defRPr>
                <a:solidFill>
                  <a:srgbClr val="00338D"/>
                </a:solidFill>
                <a:latin typeface="Univers for KPMG Light"/>
                <a:cs typeface="Univers for KPMG Light"/>
              </a:defRPr>
            </a:lvl4pPr>
            <a:lvl5pPr>
              <a:defRPr>
                <a:solidFill>
                  <a:srgbClr val="00338D"/>
                </a:solidFill>
                <a:latin typeface="Univers for KPMG Light"/>
                <a:cs typeface="Univers for KPMG Light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66857" y="6263218"/>
            <a:ext cx="53886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83">
                <a:solidFill>
                  <a:srgbClr val="00338D"/>
                </a:solidFill>
                <a:latin typeface="Univers for KPMG" panose="020B0603020202020204" pitchFamily="34" charset="0"/>
              </a:defRPr>
            </a:lvl1pPr>
          </a:lstStyle>
          <a:p>
            <a:fld id="{679B23F3-9114-4FD0-82A7-7230E15760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9977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 userDrawn="1"/>
        </p:nvSpPr>
        <p:spPr>
          <a:xfrm>
            <a:off x="0" y="0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91DA"/>
          </a:solidFill>
        </p:spPr>
        <p:txBody>
          <a:bodyPr wrap="square" lIns="0" tIns="0" rIns="0" bIns="0" rtlCol="0">
            <a:noAutofit/>
          </a:bodyPr>
          <a:lstStyle/>
          <a:p>
            <a:endParaRPr sz="1733" dirty="0">
              <a:solidFill>
                <a:srgbClr val="000000"/>
              </a:solidFill>
              <a:latin typeface="Univers for KPMG Light" panose="020B0403020202020204" pitchFamily="34" charset="0"/>
            </a:endParaRPr>
          </a:p>
        </p:txBody>
      </p:sp>
      <p:sp>
        <p:nvSpPr>
          <p:cNvPr id="3" name="object 3"/>
          <p:cNvSpPr/>
          <p:nvPr userDrawn="1"/>
        </p:nvSpPr>
        <p:spPr>
          <a:xfrm>
            <a:off x="1" y="0"/>
            <a:ext cx="1704314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>
            <a:noAutofit/>
          </a:bodyPr>
          <a:lstStyle/>
          <a:p>
            <a:endParaRPr sz="1733" dirty="0">
              <a:solidFill>
                <a:srgbClr val="000000"/>
              </a:solidFill>
              <a:latin typeface="Univers for KPMG Light" panose="020B0403020202020204" pitchFamily="34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315964" y="4773707"/>
            <a:ext cx="6709383" cy="672353"/>
          </a:xfrm>
          <a:prstGeom prst="rect">
            <a:avLst/>
          </a:prstGeom>
        </p:spPr>
        <p:txBody>
          <a:bodyPr vert="horz" lIns="0" tIns="0" rIns="0" bIns="0"/>
          <a:lstStyle>
            <a:lvl1pPr>
              <a:spcBef>
                <a:spcPts val="272"/>
              </a:spcBef>
              <a:spcAft>
                <a:spcPts val="0"/>
              </a:spcAft>
              <a:defRPr sz="1100" b="0" i="0">
                <a:solidFill>
                  <a:srgbClr val="FFFFFF"/>
                </a:solidFill>
                <a:latin typeface="Univers for KPMG Light"/>
                <a:cs typeface="Univers for KPMG Light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22595" y="1337703"/>
            <a:ext cx="6709064" cy="3703320"/>
          </a:xfrm>
        </p:spPr>
        <p:txBody>
          <a:bodyPr anchor="t" anchorCtr="0"/>
          <a:lstStyle>
            <a:lvl1pPr>
              <a:lnSpc>
                <a:spcPct val="70000"/>
              </a:lnSpc>
              <a:defRPr sz="10700">
                <a:solidFill>
                  <a:srgbClr val="FFFFFF"/>
                </a:solidFill>
              </a:defRPr>
            </a:lvl1pPr>
          </a:lstStyle>
          <a:p>
            <a:r>
              <a:rPr lang="en-US" altLang="ko-KR" dirty="0"/>
              <a:t>title</a:t>
            </a:r>
            <a:endParaRPr 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0" y="446449"/>
            <a:ext cx="2366828" cy="79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587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82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7783" y="227993"/>
            <a:ext cx="8974836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noProof="0" dirty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37761766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38D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25500" y="1344706"/>
            <a:ext cx="3962400" cy="4639235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1400" b="1" i="0">
                <a:solidFill>
                  <a:srgbClr val="00338D"/>
                </a:solidFill>
                <a:latin typeface="Univers for KPMG"/>
                <a:cs typeface="Univers for KPMG"/>
              </a:defRPr>
            </a:lvl1pPr>
            <a:lvl2pPr marL="0" indent="0">
              <a:buFontTx/>
              <a:buNone/>
              <a:defRPr sz="1400">
                <a:solidFill>
                  <a:srgbClr val="00338D"/>
                </a:solidFill>
                <a:latin typeface="Univers for KPMG Light"/>
                <a:cs typeface="Univers for KPMG Light"/>
              </a:defRPr>
            </a:lvl2pPr>
            <a:lvl3pPr marL="307077" indent="-307077">
              <a:buFont typeface="Univers for KPMG Light" panose="020B0403020202020204" pitchFamily="34" charset="0"/>
              <a:buChar char="—"/>
              <a:defRPr sz="1400">
                <a:solidFill>
                  <a:srgbClr val="00338D"/>
                </a:solidFill>
                <a:latin typeface="Univers for KPMG Light"/>
                <a:cs typeface="Univers for KPMG Light"/>
              </a:defRPr>
            </a:lvl3pPr>
            <a:lvl4pPr marL="624059" indent="-247642">
              <a:buFont typeface="Univers for KPMG Light" panose="020B0403020202020204" pitchFamily="34" charset="0"/>
              <a:buChar char="-"/>
              <a:defRPr sz="1400">
                <a:solidFill>
                  <a:srgbClr val="00338D"/>
                </a:solidFill>
                <a:latin typeface="Univers for KPMG Light"/>
                <a:cs typeface="Univers for KPMG Light"/>
              </a:defRPr>
            </a:lvl4pPr>
            <a:lvl5pPr>
              <a:defRPr sz="1400">
                <a:solidFill>
                  <a:srgbClr val="00338D"/>
                </a:solidFill>
                <a:latin typeface="Univers for KPMG Light"/>
                <a:cs typeface="Univers for KPMG Light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068111" y="1344706"/>
            <a:ext cx="4029587" cy="4639235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b="1" i="0">
                <a:solidFill>
                  <a:srgbClr val="00338D"/>
                </a:solidFill>
                <a:latin typeface="Univers for KPMG"/>
                <a:cs typeface="Univers for KPMG"/>
              </a:defRPr>
            </a:lvl1pPr>
            <a:lvl2pPr marL="0" indent="0">
              <a:buFontTx/>
              <a:buNone/>
              <a:defRPr>
                <a:solidFill>
                  <a:srgbClr val="00338D"/>
                </a:solidFill>
                <a:latin typeface="Univers for KPMG Light"/>
                <a:cs typeface="Univers for KPMG Light"/>
              </a:defRPr>
            </a:lvl2pPr>
            <a:lvl3pPr marL="307077" indent="-307077">
              <a:buFont typeface="Univers for KPMG Light" panose="020B0403020202020204" pitchFamily="34" charset="0"/>
              <a:buChar char="—"/>
              <a:defRPr>
                <a:solidFill>
                  <a:srgbClr val="00338D"/>
                </a:solidFill>
                <a:latin typeface="Univers for KPMG Light"/>
                <a:cs typeface="Univers for KPMG Light"/>
              </a:defRPr>
            </a:lvl3pPr>
            <a:lvl4pPr marL="624059" indent="-247642">
              <a:buFont typeface="Univers for KPMG Light" panose="020B0403020202020204" pitchFamily="34" charset="0"/>
              <a:buChar char="-"/>
              <a:defRPr>
                <a:solidFill>
                  <a:srgbClr val="00338D"/>
                </a:solidFill>
                <a:latin typeface="Univers for KPMG Light"/>
                <a:cs typeface="Univers for KPMG Light"/>
              </a:defRPr>
            </a:lvl4pPr>
            <a:lvl5pPr>
              <a:defRPr>
                <a:solidFill>
                  <a:srgbClr val="00338D"/>
                </a:solidFill>
                <a:latin typeface="Univers for KPMG Light"/>
                <a:cs typeface="Univers for KPMG Light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66857" y="6263218"/>
            <a:ext cx="53886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83">
                <a:solidFill>
                  <a:srgbClr val="00338D"/>
                </a:solidFill>
                <a:latin typeface="Univers for KPMG" panose="020B0603020202020204" pitchFamily="34" charset="0"/>
              </a:defRPr>
            </a:lvl1pPr>
          </a:lstStyle>
          <a:p>
            <a:fld id="{679B23F3-9114-4FD0-82A7-7230E15760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849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88950" y="1422400"/>
            <a:ext cx="4373150" cy="460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43900" y="1422400"/>
            <a:ext cx="4036500" cy="460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8950" y="451575"/>
            <a:ext cx="8591450" cy="723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88950" y="203863"/>
            <a:ext cx="8591450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760996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88950" y="1422400"/>
            <a:ext cx="4373150" cy="460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5043900" y="1422400"/>
            <a:ext cx="4373150" cy="46044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ko-KR" altLang="en-US" dirty="0"/>
              <a:t>차트를 추가하려면 아이콘을 클릭하십시오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451575"/>
            <a:ext cx="8928100" cy="723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88950" y="203863"/>
            <a:ext cx="8254800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146885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CHA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88950" y="3830800"/>
            <a:ext cx="8928100" cy="2196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488950" y="1422400"/>
            <a:ext cx="8928100" cy="2196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ko-KR" altLang="en-US" dirty="0"/>
              <a:t>차트를 추가하려면 아이콘을 클릭하십시오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8950" y="451575"/>
            <a:ext cx="8928100" cy="723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88950" y="203863"/>
            <a:ext cx="8591450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77866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HA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531000" y="1422400"/>
            <a:ext cx="2844000" cy="2196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ko-KR" altLang="en-US" dirty="0"/>
              <a:t>차트를 추가하려면 아이콘을 클릭하십시오</a:t>
            </a:r>
            <a:endParaRPr lang="en-GB" dirty="0"/>
          </a:p>
        </p:txBody>
      </p:sp>
      <p:sp>
        <p:nvSpPr>
          <p:cNvPr id="6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488950" y="1422400"/>
            <a:ext cx="2844000" cy="2196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ko-KR" altLang="en-US" dirty="0"/>
              <a:t>차트를 추가하려면 아이콘을 클릭하십시오</a:t>
            </a:r>
            <a:endParaRPr lang="en-GB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88949" y="3830800"/>
            <a:ext cx="2844000" cy="2196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6573050" y="1422400"/>
            <a:ext cx="2844000" cy="2196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ko-KR" altLang="en-US" dirty="0"/>
              <a:t>차트를 추가하려면 아이콘을 클릭하십시오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530999" y="3830800"/>
            <a:ext cx="2844000" cy="2196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6573050" y="3830800"/>
            <a:ext cx="2844000" cy="2196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8950" y="451575"/>
            <a:ext cx="8928100" cy="723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488950" y="203863"/>
            <a:ext cx="8591450" cy="169200"/>
          </a:xfrm>
        </p:spPr>
        <p:txBody>
          <a:bodyPr anchor="b"/>
          <a:lstStyle>
            <a:lvl1pPr>
              <a:spcAft>
                <a:spcPts val="0"/>
              </a:spcAft>
              <a:defRPr sz="1200"/>
            </a:lvl1pPr>
          </a:lstStyle>
          <a:p>
            <a:pPr lvl="0"/>
            <a:r>
              <a:rPr lang="en-US" dirty="0"/>
              <a:t>Super title here</a:t>
            </a:r>
          </a:p>
        </p:txBody>
      </p:sp>
    </p:spTree>
    <p:extLst>
      <p:ext uri="{BB962C8B-B14F-4D97-AF65-F5344CB8AC3E}">
        <p14:creationId xmlns:p14="http://schemas.microsoft.com/office/powerpoint/2010/main" val="344133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Relationship Id="rId27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451575"/>
            <a:ext cx="8918244" cy="72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1" y="1422400"/>
            <a:ext cx="8918242" cy="460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9" name="Shape 8"/>
          <p:cNvSpPr txBox="1">
            <a:spLocks/>
          </p:cNvSpPr>
          <p:nvPr userDrawn="1"/>
        </p:nvSpPr>
        <p:spPr>
          <a:xfrm>
            <a:off x="9269925" y="6441181"/>
            <a:ext cx="390050" cy="149412"/>
          </a:xfrm>
          <a:prstGeom prst="rect">
            <a:avLst/>
          </a:prstGeom>
        </p:spPr>
        <p:txBody>
          <a:bodyPr lIns="0" tIns="0" rIns="0" bIns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0061A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US" sz="1083" baseline="0" smtClean="0">
                <a:solidFill>
                  <a:schemeClr val="tx2"/>
                </a:solidFill>
                <a:latin typeface="Univers for KPMG" panose="020B0603020202020204" pitchFamily="34" charset="0"/>
                <a:ea typeface="Arial"/>
                <a:cs typeface="Arial" panose="020B0604020202020204" pitchFamily="34" charset="0"/>
              </a:rPr>
              <a:pPr algn="r"/>
              <a:t>‹#›</a:t>
            </a:fld>
            <a:endParaRPr lang="en-US" sz="1083" baseline="0" dirty="0">
              <a:solidFill>
                <a:schemeClr val="tx2"/>
              </a:solidFill>
              <a:latin typeface="Univers for KPMG" panose="020B0603020202020204" pitchFamily="34" charset="0"/>
              <a:ea typeface="Arial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828800" y="6687742"/>
            <a:ext cx="5934075" cy="1226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600" b="1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 Classification: KPMG Confidential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658431" y="6320118"/>
            <a:ext cx="6579636" cy="370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defRPr/>
            </a:pPr>
            <a:r>
              <a:rPr lang="en-US" altLang="ko-KR" sz="600" u="none" dirty="0">
                <a:solidFill>
                  <a:schemeClr val="bg1">
                    <a:lumMod val="65000"/>
                  </a:schemeClr>
                </a:solidFill>
                <a:latin typeface="Univers 45 Light" pitchFamily="2" charset="0"/>
                <a:ea typeface="나눔고딕" panose="020B0600000101010101" charset="-127"/>
                <a:cs typeface="Arial" charset="0"/>
              </a:rPr>
              <a:t>© 2019 </a:t>
            </a:r>
            <a:r>
              <a:rPr kumimoji="1" lang="en-US" altLang="ko-KR" sz="600" dirty="0">
                <a:solidFill>
                  <a:schemeClr val="bg1">
                    <a:lumMod val="65000"/>
                  </a:schemeClr>
                </a:solidFill>
                <a:latin typeface="Univers 45 Light" pitchFamily="2" charset="0"/>
                <a:ea typeface="나눔고딕" panose="020B0600000101010101" charset="-127"/>
                <a:cs typeface="Arial" charset="0"/>
              </a:rPr>
              <a:t>KPMG Samjong Accounting Corp., </a:t>
            </a:r>
            <a:r>
              <a:rPr lang="en-US" altLang="ko-KR" sz="600" u="none" dirty="0">
                <a:solidFill>
                  <a:schemeClr val="bg1">
                    <a:lumMod val="65000"/>
                  </a:schemeClr>
                </a:solidFill>
                <a:latin typeface="Univers 45 Light" pitchFamily="2" charset="0"/>
                <a:ea typeface="나눔고딕" panose="020B0600000101010101" charset="-127"/>
                <a:cs typeface="Arial" charset="0"/>
              </a:rPr>
              <a:t>the Korean member firm of the KPMG network of independent member firms affiliated with KPMG International Cooperative (“KPMG International”), a Swiss entity. All rights reserved. Printed in Korea.</a:t>
            </a:r>
          </a:p>
        </p:txBody>
      </p:sp>
      <p:sp>
        <p:nvSpPr>
          <p:cNvPr id="35" name="Text Box 130"/>
          <p:cNvSpPr txBox="1">
            <a:spLocks noChangeArrowheads="1"/>
          </p:cNvSpPr>
          <p:nvPr userDrawn="1"/>
        </p:nvSpPr>
        <p:spPr bwMode="auto">
          <a:xfrm>
            <a:off x="2309694" y="6148554"/>
            <a:ext cx="4692091" cy="27918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126000" tIns="46800" rIns="90000" bIns="46800">
            <a:spAutoFit/>
          </a:bodyPr>
          <a:lstStyle/>
          <a:p>
            <a:pPr marL="0" marR="0" indent="0" algn="ctr" defTabSz="762000" rtl="0" eaLnBrk="1" fontAlgn="base" latinLnBrk="1" hangingPunct="1">
              <a:lnSpc>
                <a:spcPct val="100000"/>
              </a:lnSpc>
              <a:spcBef>
                <a:spcPct val="55000"/>
              </a:spcBef>
              <a:spcAft>
                <a:spcPct val="0"/>
              </a:spcAft>
              <a:buClr>
                <a:srgbClr val="001B64"/>
              </a:buClr>
              <a:buSzTx/>
              <a:buFont typeface="Wingdings" pitchFamily="2" charset="2"/>
              <a:buNone/>
              <a:tabLst/>
              <a:defRPr/>
            </a:pPr>
            <a:r>
              <a:rPr lang="en-GB" altLang="ko-KR" sz="600" b="1" dirty="0">
                <a:solidFill>
                  <a:schemeClr val="bg1">
                    <a:lumMod val="75000"/>
                  </a:schemeClr>
                </a:solidFill>
              </a:rPr>
              <a:t>This is a draft </a:t>
            </a:r>
            <a:r>
              <a:rPr lang="en-US" altLang="ko-KR" sz="600" b="1" dirty="0">
                <a:solidFill>
                  <a:schemeClr val="bg1">
                    <a:lumMod val="75000"/>
                  </a:schemeClr>
                </a:solidFill>
              </a:rPr>
              <a:t>memorandum</a:t>
            </a:r>
            <a:r>
              <a:rPr lang="en-GB" altLang="ko-KR" sz="600" b="1" dirty="0">
                <a:solidFill>
                  <a:schemeClr val="bg1">
                    <a:lumMod val="75000"/>
                  </a:schemeClr>
                </a:solidFill>
              </a:rPr>
              <a:t>. It is incomplete and subject to change. </a:t>
            </a:r>
            <a:r>
              <a:rPr lang="en-US" altLang="ko-KR" sz="600" b="1" dirty="0">
                <a:solidFill>
                  <a:schemeClr val="bg1">
                    <a:lumMod val="75000"/>
                  </a:schemeClr>
                </a:solidFill>
              </a:rPr>
              <a:t>No responsibility can be accepted for reliance upon it.</a:t>
            </a:r>
          </a:p>
          <a:p>
            <a:pPr algn="ctr" defTabSz="762000">
              <a:spcBef>
                <a:spcPct val="0"/>
              </a:spcBef>
              <a:buClrTx/>
              <a:buSzTx/>
              <a:buFontTx/>
              <a:buNone/>
            </a:pPr>
            <a:endParaRPr lang="ko-KR" altLang="en-GB" sz="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 userDrawn="1"/>
        </p:nvSpPr>
        <p:spPr bwMode="auto">
          <a:xfrm>
            <a:off x="7113588" y="38100"/>
            <a:ext cx="2705100" cy="1524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latinLnBrk="0">
              <a:spcBef>
                <a:spcPct val="50000"/>
              </a:spcBef>
            </a:pPr>
            <a:r>
              <a:rPr kumimoji="0"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Strictly Private &amp; Confidential</a:t>
            </a: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457" y="6193862"/>
            <a:ext cx="1346974" cy="452724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8294688" y="190500"/>
            <a:ext cx="1524000" cy="310000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altLang="ko-KR" sz="1500" b="1" dirty="0">
                <a:solidFill>
                  <a:srgbClr val="FF0000"/>
                </a:solidFill>
              </a:rPr>
              <a:t>DRAFT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44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75" r:id="rId2"/>
    <p:sldLayoutId id="2147483680" r:id="rId3"/>
    <p:sldLayoutId id="2147483723" r:id="rId4"/>
    <p:sldLayoutId id="2147483705" r:id="rId5"/>
    <p:sldLayoutId id="2147483689" r:id="rId6"/>
    <p:sldLayoutId id="2147483690" r:id="rId7"/>
    <p:sldLayoutId id="2147483692" r:id="rId8"/>
    <p:sldLayoutId id="2147483693" r:id="rId9"/>
    <p:sldLayoutId id="2147483694" r:id="rId10"/>
    <p:sldLayoutId id="2147483695" r:id="rId11"/>
    <p:sldLayoutId id="2147483701" r:id="rId12"/>
    <p:sldLayoutId id="2147483697" r:id="rId13"/>
    <p:sldLayoutId id="2147483698" r:id="rId14"/>
    <p:sldLayoutId id="2147483699" r:id="rId15"/>
    <p:sldLayoutId id="2147483711" r:id="rId16"/>
    <p:sldLayoutId id="2147483712" r:id="rId17"/>
    <p:sldLayoutId id="2147483682" r:id="rId18"/>
    <p:sldLayoutId id="2147483683" r:id="rId19"/>
    <p:sldLayoutId id="2147483684" r:id="rId20"/>
    <p:sldLayoutId id="2147483685" r:id="rId21"/>
    <p:sldLayoutId id="2147483728" r:id="rId22"/>
    <p:sldLayoutId id="2147483667" r:id="rId23"/>
    <p:sldLayoutId id="2147483752" r:id="rId24"/>
    <p:sldLayoutId id="2147483753" r:id="rId25"/>
    <p:sldLayoutId id="2147483755" r:id="rId26"/>
    <p:sldLayoutId id="2147483784" r:id="rId27"/>
  </p:sldLayoutIdLst>
  <p:txStyles>
    <p:titleStyle>
      <a:lvl1pPr algn="l" defTabSz="914400" rtl="0" eaLnBrk="1" latinLnBrk="1" hangingPunct="1">
        <a:lnSpc>
          <a:spcPct val="70000"/>
        </a:lnSpc>
        <a:spcBef>
          <a:spcPct val="0"/>
        </a:spcBef>
        <a:buNone/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9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1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900" kern="1200">
          <a:solidFill>
            <a:schemeClr val="tx2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1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—"/>
        <a:defRPr sz="900" kern="1200">
          <a:solidFill>
            <a:schemeClr val="tx2"/>
          </a:solidFill>
          <a:latin typeface="+mn-lt"/>
          <a:ea typeface="+mn-ea"/>
          <a:cs typeface="+mn-cs"/>
        </a:defRPr>
      </a:lvl3pPr>
      <a:lvl4pPr marL="360000" indent="-144000" algn="l" defTabSz="914400" rtl="0" eaLnBrk="1" latinLnBrk="1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576000" indent="-216000" algn="l" defTabSz="914400" rtl="0" eaLnBrk="1" latinLnBrk="1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—"/>
        <a:defRPr sz="9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098000" indent="-230400" algn="l" defTabSz="914400" rtl="0" eaLnBrk="1" latinLnBrk="1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371600" indent="-284400" algn="l" defTabSz="914400" rtl="0" eaLnBrk="1" latinLnBrk="1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—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645200" indent="-228600" algn="l" defTabSz="914400" rtl="0" eaLnBrk="1" latinLnBrk="1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93" userDrawn="1">
          <p15:clr>
            <a:srgbClr val="F26B43"/>
          </p15:clr>
        </p15:guide>
        <p15:guide id="2" pos="308" userDrawn="1">
          <p15:clr>
            <a:srgbClr val="F26B43"/>
          </p15:clr>
        </p15:guide>
        <p15:guide id="3" pos="5932" userDrawn="1">
          <p15:clr>
            <a:srgbClr val="F26B43"/>
          </p15:clr>
        </p15:guide>
        <p15:guide id="4" orient="horz" pos="742" userDrawn="1">
          <p15:clr>
            <a:srgbClr val="F26B43"/>
          </p15:clr>
        </p15:guide>
        <p15:guide id="6" orient="horz" pos="279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3061" userDrawn="1">
          <p15:clr>
            <a:srgbClr val="F26B43"/>
          </p15:clr>
        </p15:guide>
        <p15:guide id="9" pos="317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451575"/>
            <a:ext cx="8918244" cy="72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1" y="1422400"/>
            <a:ext cx="8918242" cy="460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9" name="Shape 8"/>
          <p:cNvSpPr txBox="1">
            <a:spLocks/>
          </p:cNvSpPr>
          <p:nvPr userDrawn="1"/>
        </p:nvSpPr>
        <p:spPr>
          <a:xfrm>
            <a:off x="9269925" y="6441181"/>
            <a:ext cx="390050" cy="149412"/>
          </a:xfrm>
          <a:prstGeom prst="rect">
            <a:avLst/>
          </a:prstGeom>
        </p:spPr>
        <p:txBody>
          <a:bodyPr lIns="0" tIns="0" rIns="0" bIns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0061A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US" sz="1083" smtClean="0">
                <a:solidFill>
                  <a:srgbClr val="00338D"/>
                </a:solidFill>
                <a:latin typeface="Univers for KPMG" panose="020B0603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83" dirty="0">
              <a:solidFill>
                <a:srgbClr val="00338D"/>
              </a:solidFill>
              <a:latin typeface="Univers for KPMG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828800" y="6687742"/>
            <a:ext cx="5934075" cy="1226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defRPr/>
            </a:pPr>
            <a:r>
              <a:rPr lang="en-GB" sz="600" b="1" dirty="0">
                <a:solidFill>
                  <a:srgbClr val="000000"/>
                </a:solidFill>
              </a:rPr>
              <a:t>Document Classification: KPMG Confidential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658431" y="6320118"/>
            <a:ext cx="6579636" cy="370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defRPr/>
            </a:pPr>
            <a:r>
              <a:rPr lang="en-US" altLang="ko-KR" sz="600" dirty="0">
                <a:solidFill>
                  <a:prstClr val="white">
                    <a:lumMod val="65000"/>
                  </a:prstClr>
                </a:solidFill>
                <a:latin typeface="Univers 45 Light" pitchFamily="2" charset="0"/>
                <a:ea typeface="나눔고딕" panose="020B0600000101010101" charset="-127"/>
                <a:cs typeface="Arial" charset="0"/>
              </a:rPr>
              <a:t>© 2019 </a:t>
            </a:r>
            <a:r>
              <a:rPr kumimoji="1" lang="en-US" altLang="ko-KR" sz="600" dirty="0">
                <a:solidFill>
                  <a:prstClr val="white">
                    <a:lumMod val="65000"/>
                  </a:prstClr>
                </a:solidFill>
                <a:latin typeface="Univers 45 Light" pitchFamily="2" charset="0"/>
                <a:ea typeface="나눔고딕" panose="020B0600000101010101" charset="-127"/>
                <a:cs typeface="Arial" charset="0"/>
              </a:rPr>
              <a:t>KPMG Samjong Accounting Corp., </a:t>
            </a:r>
            <a:r>
              <a:rPr lang="en-US" altLang="ko-KR" sz="600" dirty="0">
                <a:solidFill>
                  <a:prstClr val="white">
                    <a:lumMod val="65000"/>
                  </a:prstClr>
                </a:solidFill>
                <a:latin typeface="Univers 45 Light" pitchFamily="2" charset="0"/>
                <a:ea typeface="나눔고딕" panose="020B0600000101010101" charset="-127"/>
                <a:cs typeface="Arial" charset="0"/>
              </a:rPr>
              <a:t>the Korean member firm of the KPMG network of independent member firms affiliated with KPMG International Cooperative (“KPMG International”), a Swiss entity. All rights reserved. Printed in Korea.</a:t>
            </a:r>
          </a:p>
        </p:txBody>
      </p:sp>
      <p:sp>
        <p:nvSpPr>
          <p:cNvPr id="35" name="Text Box 130"/>
          <p:cNvSpPr txBox="1">
            <a:spLocks noChangeArrowheads="1"/>
          </p:cNvSpPr>
          <p:nvPr userDrawn="1"/>
        </p:nvSpPr>
        <p:spPr bwMode="auto">
          <a:xfrm>
            <a:off x="2309694" y="6148554"/>
            <a:ext cx="4692091" cy="27918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126000" tIns="46800" rIns="90000" bIns="46800">
            <a:spAutoFit/>
          </a:bodyPr>
          <a:lstStyle/>
          <a:p>
            <a:pPr algn="ctr" defTabSz="762000" fontAlgn="base" latinLnBrk="1">
              <a:spcBef>
                <a:spcPct val="55000"/>
              </a:spcBef>
              <a:spcAft>
                <a:spcPct val="0"/>
              </a:spcAft>
              <a:buClr>
                <a:srgbClr val="001B64"/>
              </a:buClr>
              <a:buFont typeface="Wingdings" pitchFamily="2" charset="2"/>
              <a:buNone/>
              <a:defRPr/>
            </a:pPr>
            <a:r>
              <a:rPr lang="en-GB" altLang="ko-KR" sz="600" b="1" dirty="0">
                <a:solidFill>
                  <a:prstClr val="white">
                    <a:lumMod val="75000"/>
                  </a:prstClr>
                </a:solidFill>
              </a:rPr>
              <a:t>This is a draft </a:t>
            </a:r>
            <a:r>
              <a:rPr lang="en-US" altLang="ko-KR" sz="600" b="1" dirty="0">
                <a:solidFill>
                  <a:prstClr val="white">
                    <a:lumMod val="75000"/>
                  </a:prstClr>
                </a:solidFill>
              </a:rPr>
              <a:t>memorandum</a:t>
            </a:r>
            <a:r>
              <a:rPr lang="en-GB" altLang="ko-KR" sz="600" b="1" dirty="0">
                <a:solidFill>
                  <a:prstClr val="white">
                    <a:lumMod val="75000"/>
                  </a:prstClr>
                </a:solidFill>
              </a:rPr>
              <a:t>. It is incomplete and subject to change. </a:t>
            </a:r>
            <a:r>
              <a:rPr lang="en-US" altLang="ko-KR" sz="600" b="1" dirty="0">
                <a:solidFill>
                  <a:prstClr val="white">
                    <a:lumMod val="75000"/>
                  </a:prstClr>
                </a:solidFill>
              </a:rPr>
              <a:t>No responsibility can be accepted for reliance upon it.</a:t>
            </a:r>
          </a:p>
          <a:p>
            <a:pPr algn="ctr" defTabSz="762000">
              <a:spcBef>
                <a:spcPct val="0"/>
              </a:spcBef>
            </a:pPr>
            <a:endParaRPr lang="ko-KR" altLang="en-GB" sz="600" b="1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 userDrawn="1"/>
        </p:nvSpPr>
        <p:spPr bwMode="auto">
          <a:xfrm>
            <a:off x="7113588" y="38100"/>
            <a:ext cx="2705100" cy="1524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ko-KR" sz="1000" b="1" dirty="0">
                <a:solidFill>
                  <a:srgbClr val="FF0000"/>
                </a:solidFill>
              </a:rPr>
              <a:t>Strictly Private &amp; Confidential</a:t>
            </a: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457" y="6193862"/>
            <a:ext cx="1346974" cy="452724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8294688" y="190500"/>
            <a:ext cx="1524000" cy="310000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altLang="ko-KR" sz="1500" b="1" dirty="0">
                <a:solidFill>
                  <a:srgbClr val="FF0000"/>
                </a:solidFill>
              </a:rPr>
              <a:t>DRAFT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71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  <p:sldLayoutId id="2147483777" r:id="rId21"/>
    <p:sldLayoutId id="2147483778" r:id="rId22"/>
    <p:sldLayoutId id="2147483779" r:id="rId23"/>
    <p:sldLayoutId id="2147483780" r:id="rId24"/>
    <p:sldLayoutId id="2147483781" r:id="rId25"/>
    <p:sldLayoutId id="2147483782" r:id="rId26"/>
    <p:sldLayoutId id="2147483783" r:id="rId27"/>
  </p:sldLayoutIdLst>
  <p:txStyles>
    <p:titleStyle>
      <a:lvl1pPr algn="l" defTabSz="914400" rtl="0" eaLnBrk="1" latinLnBrk="1" hangingPunct="1">
        <a:lnSpc>
          <a:spcPct val="70000"/>
        </a:lnSpc>
        <a:spcBef>
          <a:spcPct val="0"/>
        </a:spcBef>
        <a:buNone/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9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1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900" kern="1200">
          <a:solidFill>
            <a:schemeClr val="tx2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1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—"/>
        <a:defRPr sz="900" kern="1200">
          <a:solidFill>
            <a:schemeClr val="tx2"/>
          </a:solidFill>
          <a:latin typeface="+mn-lt"/>
          <a:ea typeface="+mn-ea"/>
          <a:cs typeface="+mn-cs"/>
        </a:defRPr>
      </a:lvl3pPr>
      <a:lvl4pPr marL="360000" indent="-144000" algn="l" defTabSz="914400" rtl="0" eaLnBrk="1" latinLnBrk="1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576000" indent="-216000" algn="l" defTabSz="914400" rtl="0" eaLnBrk="1" latinLnBrk="1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—"/>
        <a:defRPr sz="9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098000" indent="-230400" algn="l" defTabSz="914400" rtl="0" eaLnBrk="1" latinLnBrk="1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371600" indent="-284400" algn="l" defTabSz="914400" rtl="0" eaLnBrk="1" latinLnBrk="1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—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645200" indent="-228600" algn="l" defTabSz="914400" rtl="0" eaLnBrk="1" latinLnBrk="1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93">
          <p15:clr>
            <a:srgbClr val="F26B43"/>
          </p15:clr>
        </p15:guide>
        <p15:guide id="2" pos="308">
          <p15:clr>
            <a:srgbClr val="F26B43"/>
          </p15:clr>
        </p15:guide>
        <p15:guide id="3" pos="5932">
          <p15:clr>
            <a:srgbClr val="F26B43"/>
          </p15:clr>
        </p15:guide>
        <p15:guide id="4" orient="horz" pos="742">
          <p15:clr>
            <a:srgbClr val="F26B43"/>
          </p15:clr>
        </p15:guide>
        <p15:guide id="5" orient="horz" pos="279">
          <p15:clr>
            <a:srgbClr val="F26B43"/>
          </p15:clr>
        </p15:guide>
        <p15:guide id="6" orient="horz" pos="896">
          <p15:clr>
            <a:srgbClr val="F26B43"/>
          </p15:clr>
        </p15:guide>
        <p15:guide id="7" pos="3061">
          <p15:clr>
            <a:srgbClr val="F26B43"/>
          </p15:clr>
        </p15:guide>
        <p15:guide id="8" pos="317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5.xml"/><Relationship Id="rId5" Type="http://schemas.openxmlformats.org/officeDocument/2006/relationships/image" Target="../media/image11.wmf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1.wmf"/><Relationship Id="rId5" Type="http://schemas.openxmlformats.org/officeDocument/2006/relationships/image" Target="../media/image13.wmf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8.xml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9.xml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tags" Target="../tags/tag12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24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9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tags" Target="../tags/tag17.xml"/><Relationship Id="rId7" Type="http://schemas.openxmlformats.org/officeDocument/2006/relationships/chart" Target="../charts/chart5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4.xml"/><Relationship Id="rId4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7" Type="http://schemas.openxmlformats.org/officeDocument/2006/relationships/chart" Target="../charts/chart1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3.xml"/><Relationship Id="rId5" Type="http://schemas.openxmlformats.org/officeDocument/2006/relationships/image" Target="../media/image17.emf"/><Relationship Id="rId4" Type="http://schemas.openxmlformats.org/officeDocument/2006/relationships/chart" Target="../charts/char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5.xml"/><Relationship Id="rId3" Type="http://schemas.openxmlformats.org/officeDocument/2006/relationships/tags" Target="../tags/tag26.xml"/><Relationship Id="rId7" Type="http://schemas.openxmlformats.org/officeDocument/2006/relationships/chart" Target="../charts/chart14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chart" Target="../charts/chart13.xml"/><Relationship Id="rId5" Type="http://schemas.openxmlformats.org/officeDocument/2006/relationships/notesSlide" Target="../notesSlides/notesSlide20.xml"/><Relationship Id="rId10" Type="http://schemas.openxmlformats.org/officeDocument/2006/relationships/chart" Target="../charts/chart17.xml"/><Relationship Id="rId4" Type="http://schemas.openxmlformats.org/officeDocument/2006/relationships/slideLayout" Target="../slideLayouts/slideLayout24.xml"/><Relationship Id="rId9" Type="http://schemas.openxmlformats.org/officeDocument/2006/relationships/chart" Target="../charts/char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7" Type="http://schemas.openxmlformats.org/officeDocument/2006/relationships/chart" Target="../charts/chart2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Relationship Id="rId6" Type="http://schemas.openxmlformats.org/officeDocument/2006/relationships/chart" Target="../charts/chart21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7" Type="http://schemas.openxmlformats.org/officeDocument/2006/relationships/chart" Target="../charts/chart27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Relationship Id="rId6" Type="http://schemas.openxmlformats.org/officeDocument/2006/relationships/chart" Target="../charts/chart26.xml"/><Relationship Id="rId5" Type="http://schemas.openxmlformats.org/officeDocument/2006/relationships/chart" Target="../charts/chart25.xml"/><Relationship Id="rId4" Type="http://schemas.openxmlformats.org/officeDocument/2006/relationships/chart" Target="../charts/char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7" Type="http://schemas.openxmlformats.org/officeDocument/2006/relationships/chart" Target="../charts/chart3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Relationship Id="rId6" Type="http://schemas.openxmlformats.org/officeDocument/2006/relationships/chart" Target="../charts/chart31.xml"/><Relationship Id="rId5" Type="http://schemas.openxmlformats.org/officeDocument/2006/relationships/chart" Target="../charts/chart30.xml"/><Relationship Id="rId4" Type="http://schemas.openxmlformats.org/officeDocument/2006/relationships/chart" Target="../charts/chart2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6.xml"/><Relationship Id="rId3" Type="http://schemas.openxmlformats.org/officeDocument/2006/relationships/slideLayout" Target="../slideLayouts/slideLayout24.xml"/><Relationship Id="rId7" Type="http://schemas.openxmlformats.org/officeDocument/2006/relationships/chart" Target="../charts/chart35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chart" Target="../charts/chart34.xml"/><Relationship Id="rId11" Type="http://schemas.openxmlformats.org/officeDocument/2006/relationships/image" Target="../media/image19.wmf"/><Relationship Id="rId5" Type="http://schemas.openxmlformats.org/officeDocument/2006/relationships/chart" Target="../charts/chart33.xml"/><Relationship Id="rId10" Type="http://schemas.openxmlformats.org/officeDocument/2006/relationships/chart" Target="../charts/chart38.xml"/><Relationship Id="rId4" Type="http://schemas.openxmlformats.org/officeDocument/2006/relationships/notesSlide" Target="../notesSlides/notesSlide26.xml"/><Relationship Id="rId9" Type="http://schemas.openxmlformats.org/officeDocument/2006/relationships/chart" Target="../charts/chart3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4.xml"/><Relationship Id="rId3" Type="http://schemas.openxmlformats.org/officeDocument/2006/relationships/chart" Target="../charts/chart39.xml"/><Relationship Id="rId7" Type="http://schemas.openxmlformats.org/officeDocument/2006/relationships/chart" Target="../charts/chart4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Relationship Id="rId6" Type="http://schemas.openxmlformats.org/officeDocument/2006/relationships/chart" Target="../charts/chart42.xml"/><Relationship Id="rId5" Type="http://schemas.openxmlformats.org/officeDocument/2006/relationships/chart" Target="../charts/chart41.xml"/><Relationship Id="rId4" Type="http://schemas.openxmlformats.org/officeDocument/2006/relationships/chart" Target="../charts/chart4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6.xml"/><Relationship Id="rId3" Type="http://schemas.openxmlformats.org/officeDocument/2006/relationships/tags" Target="../tags/tag31.xml"/><Relationship Id="rId7" Type="http://schemas.openxmlformats.org/officeDocument/2006/relationships/chart" Target="../charts/chart4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20.wmf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4.xml"/><Relationship Id="rId9" Type="http://schemas.openxmlformats.org/officeDocument/2006/relationships/chart" Target="../charts/chart4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8.xml"/><Relationship Id="rId7" Type="http://schemas.openxmlformats.org/officeDocument/2006/relationships/chart" Target="../charts/chart50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chart" Target="../charts/char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3.xml"/><Relationship Id="rId3" Type="http://schemas.openxmlformats.org/officeDocument/2006/relationships/tags" Target="../tags/tag34.xml"/><Relationship Id="rId7" Type="http://schemas.openxmlformats.org/officeDocument/2006/relationships/chart" Target="../charts/chart5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chart" Target="../charts/chart51.xml"/><Relationship Id="rId11" Type="http://schemas.openxmlformats.org/officeDocument/2006/relationships/image" Target="../media/image24.png"/><Relationship Id="rId5" Type="http://schemas.openxmlformats.org/officeDocument/2006/relationships/notesSlide" Target="../notesSlides/notesSlide30.xml"/><Relationship Id="rId10" Type="http://schemas.openxmlformats.org/officeDocument/2006/relationships/image" Target="../media/image23.png"/><Relationship Id="rId4" Type="http://schemas.openxmlformats.org/officeDocument/2006/relationships/slideLayout" Target="../slideLayouts/slideLayout24.xml"/><Relationship Id="rId9" Type="http://schemas.openxmlformats.org/officeDocument/2006/relationships/chart" Target="../charts/chart5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5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tags" Target="../tags/tag37.xml"/><Relationship Id="rId7" Type="http://schemas.openxmlformats.org/officeDocument/2006/relationships/notesSlide" Target="../notesSlides/notesSlide3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slideLayout" Target="../slideLayouts/slideLayout24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tags" Target="../tags/tag42.xml"/><Relationship Id="rId7" Type="http://schemas.openxmlformats.org/officeDocument/2006/relationships/notesSlide" Target="../notesSlides/notesSlide33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slideLayout" Target="../slideLayouts/slideLayout24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9" Type="http://schemas.openxmlformats.org/officeDocument/2006/relationships/image" Target="../media/image29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8.xml"/><Relationship Id="rId3" Type="http://schemas.openxmlformats.org/officeDocument/2006/relationships/tags" Target="../tags/tag47.xml"/><Relationship Id="rId7" Type="http://schemas.openxmlformats.org/officeDocument/2006/relationships/chart" Target="../charts/chart5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chart" Target="../charts/chart56.xml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9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chart" Target="../charts/chart6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Relationship Id="rId5" Type="http://schemas.openxmlformats.org/officeDocument/2006/relationships/chart" Target="../charts/chart63.xml"/><Relationship Id="rId4" Type="http://schemas.openxmlformats.org/officeDocument/2006/relationships/chart" Target="../charts/chart6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3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Relationship Id="rId5" Type="http://schemas.openxmlformats.org/officeDocument/2006/relationships/chart" Target="../charts/chart65.xml"/><Relationship Id="rId4" Type="http://schemas.openxmlformats.org/officeDocument/2006/relationships/chart" Target="../charts/chart6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37.wmf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50.xml"/><Relationship Id="rId4" Type="http://schemas.openxmlformats.org/officeDocument/2006/relationships/image" Target="../media/image38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tags" Target="../tags/tag53.xml"/><Relationship Id="rId7" Type="http://schemas.openxmlformats.org/officeDocument/2006/relationships/notesSlide" Target="../notesSlides/notesSlide41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slideLayout" Target="../slideLayouts/slideLayout24.xml"/><Relationship Id="rId5" Type="http://schemas.openxmlformats.org/officeDocument/2006/relationships/tags" Target="../tags/tag55.xml"/><Relationship Id="rId4" Type="http://schemas.openxmlformats.org/officeDocument/2006/relationships/tags" Target="../tags/tag5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40.wmf"/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chart" Target="../charts/chart66.xml"/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4.xml"/><Relationship Id="rId5" Type="http://schemas.openxmlformats.org/officeDocument/2006/relationships/chart" Target="../charts/chart68.xml"/><Relationship Id="rId4" Type="http://schemas.openxmlformats.org/officeDocument/2006/relationships/chart" Target="../charts/chart6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4.xml"/><Relationship Id="rId5" Type="http://schemas.openxmlformats.org/officeDocument/2006/relationships/chart" Target="../charts/chart70.xml"/><Relationship Id="rId4" Type="http://schemas.openxmlformats.org/officeDocument/2006/relationships/chart" Target="../charts/chart6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4.xml"/><Relationship Id="rId5" Type="http://schemas.openxmlformats.org/officeDocument/2006/relationships/chart" Target="../charts/chart72.xml"/><Relationship Id="rId4" Type="http://schemas.openxmlformats.org/officeDocument/2006/relationships/chart" Target="../charts/chart7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7" Type="http://schemas.openxmlformats.org/officeDocument/2006/relationships/image" Target="../media/image51.emf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50.wmf"/><Relationship Id="rId5" Type="http://schemas.openxmlformats.org/officeDocument/2006/relationships/notesSlide" Target="../notesSlides/notesSlide55.xml"/><Relationship Id="rId4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image" Target="../media/image52.wmf"/><Relationship Id="rId4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tags" Target="../tags/tag75.xml"/><Relationship Id="rId7" Type="http://schemas.openxmlformats.org/officeDocument/2006/relationships/notesSlide" Target="../notesSlides/notesSlide58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slideLayout" Target="../slideLayouts/slideLayout24.xml"/><Relationship Id="rId5" Type="http://schemas.openxmlformats.org/officeDocument/2006/relationships/tags" Target="../tags/tag77.xml"/><Relationship Id="rId10" Type="http://schemas.openxmlformats.org/officeDocument/2006/relationships/image" Target="../media/image57.wmf"/><Relationship Id="rId4" Type="http://schemas.openxmlformats.org/officeDocument/2006/relationships/tags" Target="../tags/tag76.xml"/><Relationship Id="rId9" Type="http://schemas.openxmlformats.org/officeDocument/2006/relationships/image" Target="../media/image56.e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tags" Target="../tags/tag80.xml"/><Relationship Id="rId7" Type="http://schemas.openxmlformats.org/officeDocument/2006/relationships/image" Target="../media/image58.wmf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4.xml"/><Relationship Id="rId4" Type="http://schemas.openxmlformats.org/officeDocument/2006/relationships/tags" Target="../tags/tag8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.xml"/><Relationship Id="rId6" Type="http://schemas.openxmlformats.org/officeDocument/2006/relationships/chart" Target="../charts/chart2.xml"/><Relationship Id="rId5" Type="http://schemas.openxmlformats.org/officeDocument/2006/relationships/image" Target="../media/image9.wmf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3.xml"/><Relationship Id="rId5" Type="http://schemas.openxmlformats.org/officeDocument/2006/relationships/image" Target="../media/image9.wmf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4.xml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215200" y="1346400"/>
            <a:ext cx="6708000" cy="351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1" hangingPunct="1">
              <a:lnSpc>
                <a:spcPct val="70000"/>
              </a:lnSpc>
              <a:spcBef>
                <a:spcPct val="0"/>
              </a:spcBef>
              <a:buNone/>
              <a:defRPr sz="107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Project Jade</a:t>
            </a:r>
            <a:endParaRPr lang="en-US" altLang="ko-KR" sz="2800" dirty="0"/>
          </a:p>
          <a:p>
            <a:r>
              <a:rPr lang="en-US" altLang="ko-KR" sz="2800" b="1" dirty="0">
                <a:latin typeface="KPMG Extralight" panose="020B0303030202040204" pitchFamily="34" charset="0"/>
              </a:rPr>
              <a:t>Financial due diligence assistance </a:t>
            </a:r>
          </a:p>
          <a:p>
            <a:r>
              <a:rPr lang="en-US" altLang="ko-KR" sz="2800" b="1" dirty="0">
                <a:latin typeface="KPMG Extralight" panose="020B0303030202040204" pitchFamily="34" charset="0"/>
              </a:rPr>
              <a:t>Final Report</a:t>
            </a:r>
          </a:p>
          <a:p>
            <a:r>
              <a:rPr lang="en-US" altLang="ko-KR" sz="2800" b="1" dirty="0">
                <a:latin typeface="KPMG Extralight" panose="020B0303030202040204" pitchFamily="34" charset="0"/>
              </a:rPr>
              <a:t>Draft</a:t>
            </a:r>
            <a:endParaRPr lang="ko-KR" altLang="en-US" sz="2800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215200" y="4187903"/>
            <a:ext cx="6687092" cy="216000"/>
          </a:xfrm>
        </p:spPr>
        <p:txBody>
          <a:bodyPr/>
          <a:lstStyle/>
          <a:p>
            <a:pPr>
              <a:spcBef>
                <a:spcPts val="272"/>
              </a:spcBef>
              <a:spcAft>
                <a:spcPts val="0"/>
              </a:spcAft>
            </a:pPr>
            <a:endParaRPr lang="en-GB" altLang="ko-KR" b="0" dirty="0">
              <a:solidFill>
                <a:srgbClr val="FFFFFF"/>
              </a:solidFill>
              <a:latin typeface="Univers for KPMG Light"/>
              <a:cs typeface="Univers for KPMG Light"/>
            </a:endParaRPr>
          </a:p>
          <a:p>
            <a:pPr>
              <a:spcBef>
                <a:spcPts val="272"/>
              </a:spcBef>
              <a:spcAft>
                <a:spcPts val="0"/>
              </a:spcAft>
            </a:pPr>
            <a:endParaRPr lang="en-US" altLang="ko-KR" dirty="0"/>
          </a:p>
          <a:p>
            <a:pPr>
              <a:spcBef>
                <a:spcPts val="272"/>
              </a:spcBef>
              <a:spcAft>
                <a:spcPts val="0"/>
              </a:spcAft>
            </a:pPr>
            <a:endParaRPr lang="en-US" altLang="ko-KR" dirty="0"/>
          </a:p>
          <a:p>
            <a:pPr>
              <a:spcBef>
                <a:spcPts val="272"/>
              </a:spcBef>
              <a:spcAft>
                <a:spcPts val="0"/>
              </a:spcAft>
            </a:pPr>
            <a:endParaRPr lang="en-US" altLang="ko-KR" dirty="0"/>
          </a:p>
          <a:p>
            <a:pPr>
              <a:spcBef>
                <a:spcPts val="272"/>
              </a:spcBef>
              <a:spcAft>
                <a:spcPts val="0"/>
              </a:spcAft>
            </a:pPr>
            <a:endParaRPr lang="en-US" altLang="ko-KR" dirty="0"/>
          </a:p>
          <a:p>
            <a:pPr>
              <a:spcBef>
                <a:spcPts val="272"/>
              </a:spcBef>
              <a:spcAft>
                <a:spcPts val="0"/>
              </a:spcAft>
            </a:pPr>
            <a:r>
              <a:rPr lang="en-GB" altLang="ko-KR" b="0" dirty="0">
                <a:solidFill>
                  <a:srgbClr val="FFFFFF"/>
                </a:solidFill>
                <a:latin typeface="Univers for KPMG Light"/>
                <a:cs typeface="Univers for KPMG Light"/>
              </a:rPr>
              <a:t>October, 2019</a:t>
            </a:r>
          </a:p>
          <a:p>
            <a:pPr>
              <a:spcBef>
                <a:spcPts val="272"/>
              </a:spcBef>
              <a:spcAft>
                <a:spcPts val="0"/>
              </a:spcAft>
            </a:pPr>
            <a:r>
              <a:rPr lang="en-GB" altLang="ko-KR" b="0" dirty="0">
                <a:solidFill>
                  <a:srgbClr val="FFFFFF"/>
                </a:solidFill>
                <a:latin typeface="Univers for KPMG Light"/>
                <a:cs typeface="Univers for KPMG Light"/>
              </a:rPr>
              <a:t>Deal Advisory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8630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 txBox="1">
            <a:spLocks/>
          </p:cNvSpPr>
          <p:nvPr/>
        </p:nvSpPr>
        <p:spPr>
          <a:xfrm>
            <a:off x="808736" y="320684"/>
            <a:ext cx="8336378" cy="169200"/>
          </a:xfrm>
          <a:prstGeom prst="rect">
            <a:avLst/>
          </a:prstGeom>
        </p:spPr>
        <p:txBody>
          <a:bodyPr lIns="0"/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087"/>
                </a:solidFill>
                <a:latin typeface="Univers for KPMG" panose="020B0603020202020204" pitchFamily="34" charset="0"/>
                <a:cs typeface="Univers for KPMG" panose="020B0603020202020204" pitchFamily="34" charset="0"/>
              </a:defRPr>
            </a:lvl1pPr>
            <a:lvl2pPr marL="0" indent="0" eaLnBrk="1" latinLnBrk="1" hangingPunct="1">
              <a:spcAft>
                <a:spcPts val="650"/>
              </a:spcAft>
              <a:buFont typeface="Univers for KPMG"/>
              <a:buNone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2pPr>
            <a:lvl3pPr marL="307975" indent="-307975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3pPr>
            <a:lvl4pPr marL="623888" indent="-24840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–"/>
              <a:defRPr sz="1400" b="0" i="0" baseline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r>
              <a:rPr lang="en-US" altLang="ko-KR" sz="12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Executive summary</a:t>
            </a:r>
          </a:p>
        </p:txBody>
      </p:sp>
      <p:sp>
        <p:nvSpPr>
          <p:cNvPr id="15" name="Title 4"/>
          <p:cNvSpPr txBox="1">
            <a:spLocks/>
          </p:cNvSpPr>
          <p:nvPr/>
        </p:nvSpPr>
        <p:spPr>
          <a:xfrm>
            <a:off x="812800" y="577041"/>
            <a:ext cx="8280400" cy="38059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eaLnBrk="1" latinLnBrk="1" hangingPunct="1">
              <a:lnSpc>
                <a:spcPct val="100000"/>
              </a:lnSpc>
              <a:defRPr sz="4800" b="0" i="0">
                <a:solidFill>
                  <a:srgbClr val="00338D"/>
                </a:solidFill>
                <a:latin typeface="KPMG Extralight"/>
                <a:cs typeface="KPMG Extralight"/>
              </a:defRPr>
            </a:lvl1pPr>
          </a:lstStyle>
          <a:p>
            <a:r>
              <a:rPr lang="en-US" altLang="ko-KR" sz="3800" kern="0" dirty="0"/>
              <a:t>Quality of Earnings (2/3)</a:t>
            </a:r>
          </a:p>
        </p:txBody>
      </p:sp>
      <p:sp>
        <p:nvSpPr>
          <p:cNvPr id="10" name="텍스트 개체 틀 1"/>
          <p:cNvSpPr>
            <a:spLocks noGrp="1"/>
          </p:cNvSpPr>
          <p:nvPr>
            <p:ph type="body" sz="quarter" idx="4294967295"/>
          </p:nvPr>
        </p:nvSpPr>
        <p:spPr>
          <a:xfrm>
            <a:off x="5019676" y="1184604"/>
            <a:ext cx="4443078" cy="4896600"/>
          </a:xfrm>
          <a:prstGeom prst="rect">
            <a:avLst/>
          </a:prstGeom>
        </p:spPr>
        <p:txBody>
          <a:bodyPr/>
          <a:lstStyle/>
          <a:p>
            <a:r>
              <a:rPr lang="en-US" altLang="ko-KR" sz="1000" i="1" dirty="0">
                <a:solidFill>
                  <a:srgbClr val="00338D"/>
                </a:solidFill>
                <a:ea typeface="맑은 고딕" panose="020B0503020000020004" pitchFamily="50" charset="-127"/>
              </a:rPr>
              <a:t>Potential adjustments identified (continued) :</a:t>
            </a:r>
          </a:p>
          <a:p>
            <a:pPr>
              <a:spcAft>
                <a:spcPts val="300"/>
              </a:spcAft>
            </a:pPr>
            <a:r>
              <a:rPr lang="en-US" altLang="ko-KR" dirty="0">
                <a:solidFill>
                  <a:schemeClr val="tx1"/>
                </a:solidFill>
                <a:ea typeface="맑은 고딕" panose="020B0503020000020004" pitchFamily="50" charset="-127"/>
              </a:rPr>
              <a:t>D. </a:t>
            </a:r>
            <a:r>
              <a:rPr lang="ko-KR" altLang="en-US" dirty="0">
                <a:solidFill>
                  <a:schemeClr val="tx1"/>
                </a:solidFill>
                <a:ea typeface="맑은 고딕" panose="020B0503020000020004" pitchFamily="50" charset="-127"/>
              </a:rPr>
              <a:t>기말제품 전환원가 배부</a:t>
            </a:r>
            <a:endParaRPr lang="en-US" altLang="ko-KR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회사는 재고수불부를 작성하여 기말재고를 관리하고 있으나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재고금액 계산 시 원재료 투입금액만을 고려하고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b="0" dirty="0" err="1">
                <a:solidFill>
                  <a:schemeClr val="tx1"/>
                </a:solidFill>
                <a:ea typeface="맑은 고딕" panose="020B0503020000020004" pitchFamily="50" charset="-127"/>
              </a:rPr>
              <a:t>노무비와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 경비는 전액 당기 비용으로 처리하고 있습니다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회사 의 설명에 따르면 제조원가 비율이 높지 않고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생산에 직접 투입되는 인원이 적어 제조 인건비 및 기타 비용을 당기 비용 처리하고 있으며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재고관리 프로그램을 고도화 중으로 작업이 완료되면 인건비 안분 계산을 수행할 예정입니다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 실사대상기간의 기간귀속 및 재고자산 기말 금액의 적정성을 위해 당기 비용으로 인식한 매출원가를 조정하였습니다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</a:p>
          <a:p>
            <a:pPr>
              <a:spcAft>
                <a:spcPts val="300"/>
              </a:spcAft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r>
              <a:rPr lang="en-US" altLang="ko-KR" dirty="0">
                <a:solidFill>
                  <a:schemeClr val="tx1"/>
                </a:solidFill>
                <a:ea typeface="맑은 고딕" panose="020B0503020000020004" pitchFamily="50" charset="-127"/>
              </a:rPr>
              <a:t>E. IFRS 16 </a:t>
            </a:r>
            <a:r>
              <a:rPr lang="ko-KR" altLang="en-US" dirty="0">
                <a:solidFill>
                  <a:schemeClr val="tx1"/>
                </a:solidFill>
                <a:ea typeface="맑은 고딕" panose="020B0503020000020004" pitchFamily="50" charset="-127"/>
              </a:rPr>
              <a:t>도입효과 제거</a:t>
            </a:r>
            <a:endParaRPr lang="en-US" altLang="ko-KR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2019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년부터 도입된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IFRS 16(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리스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)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으로 인하여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회사는 당기부터 사용권자산 및 리스부채를 추가로 인식하고 있습니다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사용권자산의 감가상각비를 영업관련 비용으로 인식하고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실제 임차료에 해당하는 </a:t>
            </a:r>
            <a:r>
              <a:rPr lang="ko-KR" altLang="en-US" b="0" dirty="0" err="1">
                <a:solidFill>
                  <a:schemeClr val="tx1"/>
                </a:solidFill>
                <a:ea typeface="맑은 고딕" panose="020B0503020000020004" pitchFamily="50" charset="-127"/>
              </a:rPr>
              <a:t>현금유출액을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 리스부채의 상환과 이자비용으로 배분하여 인식하고 있습니다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이에 </a:t>
            </a:r>
            <a:r>
              <a:rPr lang="ko-KR" altLang="en-US" b="0" dirty="0" err="1">
                <a:solidFill>
                  <a:schemeClr val="tx1"/>
                </a:solidFill>
                <a:ea typeface="맑은 고딕" panose="020B0503020000020004" pitchFamily="50" charset="-127"/>
              </a:rPr>
              <a:t>현금유출액을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 영업관련 비용으로 보아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EBITDA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에서 차감하는 조정을 하였습니다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816992" y="952326"/>
            <a:ext cx="8792464" cy="3958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용역매출 기간귀속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기말제품 전환원가 배부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,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연차수당 과소 </a:t>
            </a:r>
            <a:r>
              <a:rPr lang="ko-KR" altLang="en-US" sz="1000" dirty="0" err="1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계상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등 조정사항을 반영한 회사의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Adjusted EBITDA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는 다음과 같습니다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676" y="2438319"/>
            <a:ext cx="3629025" cy="2552700"/>
          </a:xfrm>
          <a:prstGeom prst="rect">
            <a:avLst/>
          </a:prstGeom>
        </p:spPr>
      </p:pic>
      <p:sp>
        <p:nvSpPr>
          <p:cNvPr id="16" name="Text Box 18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16992" y="4712068"/>
            <a:ext cx="4959965" cy="147256"/>
          </a:xfrm>
          <a:prstGeom prst="rect">
            <a:avLst/>
          </a:prstGeom>
          <a:noFill/>
          <a:ln w="6350">
            <a:noFill/>
            <a:miter lim="800000"/>
            <a:headEnd type="none" w="sm" len="sm"/>
            <a:tailEnd type="none" w="sm" len="sm"/>
          </a:ln>
        </p:spPr>
        <p:txBody>
          <a:bodyPr lIns="0" tIns="0" rIns="0" bIns="0" anchor="b"/>
          <a:lstStyle/>
          <a:p>
            <a:r>
              <a:rPr lang="en-US" altLang="ko-KR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Source : </a:t>
            </a:r>
            <a:r>
              <a:rPr lang="ko-KR" altLang="en-US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회사 제공 자료</a:t>
            </a:r>
            <a:endParaRPr lang="en-US" altLang="ko-KR" sz="600" i="1" dirty="0">
              <a:solidFill>
                <a:srgbClr val="000000"/>
              </a:solidFill>
              <a:ea typeface="맑은 고딕" panose="020B0503020000020004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992" y="1150230"/>
            <a:ext cx="4171188" cy="360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53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 txBox="1">
            <a:spLocks/>
          </p:cNvSpPr>
          <p:nvPr/>
        </p:nvSpPr>
        <p:spPr>
          <a:xfrm>
            <a:off x="808736" y="320684"/>
            <a:ext cx="8336378" cy="169200"/>
          </a:xfrm>
          <a:prstGeom prst="rect">
            <a:avLst/>
          </a:prstGeom>
        </p:spPr>
        <p:txBody>
          <a:bodyPr lIns="0"/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087"/>
                </a:solidFill>
                <a:latin typeface="Univers for KPMG" panose="020B0603020202020204" pitchFamily="34" charset="0"/>
                <a:cs typeface="Univers for KPMG" panose="020B0603020202020204" pitchFamily="34" charset="0"/>
              </a:defRPr>
            </a:lvl1pPr>
            <a:lvl2pPr marL="0" indent="0" eaLnBrk="1" latinLnBrk="1" hangingPunct="1">
              <a:spcAft>
                <a:spcPts val="650"/>
              </a:spcAft>
              <a:buFont typeface="Univers for KPMG"/>
              <a:buNone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2pPr>
            <a:lvl3pPr marL="307975" indent="-307975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3pPr>
            <a:lvl4pPr marL="623888" indent="-24840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–"/>
              <a:defRPr sz="1400" b="0" i="0" baseline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r>
              <a:rPr lang="en-US" altLang="ko-KR" sz="12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Executive summary</a:t>
            </a:r>
          </a:p>
        </p:txBody>
      </p:sp>
      <p:sp>
        <p:nvSpPr>
          <p:cNvPr id="15" name="Title 4"/>
          <p:cNvSpPr txBox="1">
            <a:spLocks/>
          </p:cNvSpPr>
          <p:nvPr/>
        </p:nvSpPr>
        <p:spPr>
          <a:xfrm>
            <a:off x="812800" y="577041"/>
            <a:ext cx="8280400" cy="38059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eaLnBrk="1" latinLnBrk="1" hangingPunct="1">
              <a:lnSpc>
                <a:spcPct val="100000"/>
              </a:lnSpc>
              <a:defRPr sz="4800" b="0" i="0">
                <a:solidFill>
                  <a:srgbClr val="00338D"/>
                </a:solidFill>
                <a:latin typeface="KPMG Extralight"/>
                <a:cs typeface="KPMG Extralight"/>
              </a:defRPr>
            </a:lvl1pPr>
          </a:lstStyle>
          <a:p>
            <a:r>
              <a:rPr lang="en-US" altLang="ko-KR" sz="3800" kern="0" dirty="0"/>
              <a:t>Quality of Earnings (3/3)</a:t>
            </a:r>
          </a:p>
        </p:txBody>
      </p:sp>
      <p:sp>
        <p:nvSpPr>
          <p:cNvPr id="10" name="텍스트 개체 틀 1"/>
          <p:cNvSpPr>
            <a:spLocks noGrp="1"/>
          </p:cNvSpPr>
          <p:nvPr>
            <p:ph type="body" sz="quarter" idx="4294967295"/>
          </p:nvPr>
        </p:nvSpPr>
        <p:spPr>
          <a:xfrm>
            <a:off x="5019676" y="1184603"/>
            <a:ext cx="4443078" cy="4976499"/>
          </a:xfrm>
          <a:prstGeom prst="rect">
            <a:avLst/>
          </a:prstGeom>
        </p:spPr>
        <p:txBody>
          <a:bodyPr/>
          <a:lstStyle/>
          <a:p>
            <a:r>
              <a:rPr lang="en-US" altLang="ko-KR" sz="1000" i="1" dirty="0">
                <a:solidFill>
                  <a:srgbClr val="00338D"/>
                </a:solidFill>
                <a:ea typeface="맑은 고딕" panose="020B0503020000020004" pitchFamily="50" charset="-127"/>
              </a:rPr>
              <a:t>Further potential adjustments identified :</a:t>
            </a:r>
            <a:endParaRPr lang="en-US" altLang="ko-KR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r>
              <a:rPr lang="en-US" altLang="ko-KR" dirty="0">
                <a:solidFill>
                  <a:schemeClr val="tx1"/>
                </a:solidFill>
                <a:ea typeface="맑은 고딕" panose="020B0503020000020004" pitchFamily="50" charset="-127"/>
              </a:rPr>
              <a:t>a. </a:t>
            </a:r>
            <a:r>
              <a:rPr lang="ko-KR" altLang="en-US" dirty="0">
                <a:solidFill>
                  <a:schemeClr val="tx1"/>
                </a:solidFill>
                <a:ea typeface="맑은 고딕" panose="020B0503020000020004" pitchFamily="50" charset="-127"/>
              </a:rPr>
              <a:t>비 </a:t>
            </a:r>
            <a:r>
              <a:rPr lang="ko-KR" altLang="en-US" dirty="0" err="1">
                <a:solidFill>
                  <a:schemeClr val="tx1"/>
                </a:solidFill>
                <a:ea typeface="맑은 고딕" panose="020B0503020000020004" pitchFamily="50" charset="-127"/>
              </a:rPr>
              <a:t>현금성</a:t>
            </a:r>
            <a:r>
              <a:rPr lang="ko-KR" altLang="en-US" dirty="0">
                <a:solidFill>
                  <a:schemeClr val="tx1"/>
                </a:solidFill>
                <a:ea typeface="맑은 고딕" panose="020B0503020000020004" pitchFamily="50" charset="-127"/>
              </a:rPr>
              <a:t> 주식보상비용 조정</a:t>
            </a:r>
            <a:endParaRPr lang="en-US" altLang="ko-KR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회사는 주요 임직원에게 주식선택권을 부여하고 가득여부에 따른 충당금 및 관련 비용을 제조원가 및 판관비로 인식하고 있습니다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그러나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계약상 부여된 주식선택권은 </a:t>
            </a:r>
            <a:r>
              <a:rPr lang="ko-KR" altLang="en-US" b="0" dirty="0" err="1">
                <a:solidFill>
                  <a:schemeClr val="tx1"/>
                </a:solidFill>
                <a:ea typeface="맑은 고딕" panose="020B0503020000020004" pitchFamily="50" charset="-127"/>
              </a:rPr>
              <a:t>주식결제형으로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회사는 실질적인 현금유출의 부담을 지지 않습니다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또한 회사는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2016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년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, 2017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년 대주주의 우리사주조합 주식 </a:t>
            </a:r>
            <a:r>
              <a:rPr lang="ko-KR" altLang="en-US" b="0" dirty="0" err="1">
                <a:solidFill>
                  <a:schemeClr val="tx1"/>
                </a:solidFill>
                <a:ea typeface="맑은 고딕" panose="020B0503020000020004" pitchFamily="50" charset="-127"/>
              </a:rPr>
              <a:t>증여분도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 주식보상비용으로 인식하였습니다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이와 관련하여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회사가 인식하고 있는 주식보상비를 비 </a:t>
            </a:r>
            <a:r>
              <a:rPr lang="ko-KR" altLang="en-US" b="0" dirty="0" err="1">
                <a:solidFill>
                  <a:schemeClr val="tx1"/>
                </a:solidFill>
                <a:ea typeface="맑은 고딕" panose="020B0503020000020004" pitchFamily="50" charset="-127"/>
              </a:rPr>
              <a:t>현금성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 비용으로 보아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EBITDA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가산 조정하였습니다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r>
              <a:rPr lang="en-US" altLang="ko-KR" dirty="0">
                <a:solidFill>
                  <a:schemeClr val="tx1"/>
                </a:solidFill>
                <a:ea typeface="맑은 고딕" panose="020B0503020000020004" pitchFamily="50" charset="-127"/>
              </a:rPr>
              <a:t>b. </a:t>
            </a:r>
            <a:r>
              <a:rPr lang="ko-KR" altLang="en-US" dirty="0">
                <a:solidFill>
                  <a:schemeClr val="tx1"/>
                </a:solidFill>
                <a:ea typeface="맑은 고딕" panose="020B0503020000020004" pitchFamily="50" charset="-127"/>
              </a:rPr>
              <a:t>개발비 자산화</a:t>
            </a:r>
            <a:endParaRPr lang="en-US" altLang="ko-KR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회사는 현재 당기에 발생하는 경상연구개발비를 자산화 없이 전액 당기 비용처리하고 있습니다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무형자산 인식요건 충족 시 개발단계에서 발생하는 개발비를 자산화 할 수 있는 선택권이 회사에게 있으나 회사는 최근 수익성이 향상됨에 따라 개발비를 자산화 하지 않는 회계정책을 선택하였습니다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 	</a:t>
            </a:r>
          </a:p>
          <a:p>
            <a:pPr>
              <a:spcAft>
                <a:spcPts val="300"/>
              </a:spcAft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endParaRPr lang="en-US" altLang="ko-KR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r>
              <a:rPr lang="en-US" altLang="ko-KR" dirty="0">
                <a:solidFill>
                  <a:schemeClr val="tx1"/>
                </a:solidFill>
                <a:ea typeface="맑은 고딕" panose="020B0503020000020004" pitchFamily="50" charset="-127"/>
              </a:rPr>
              <a:t>c. </a:t>
            </a:r>
            <a:r>
              <a:rPr lang="ko-KR" altLang="en-US" dirty="0">
                <a:solidFill>
                  <a:schemeClr val="tx1"/>
                </a:solidFill>
                <a:ea typeface="맑은 고딕" panose="020B0503020000020004" pitchFamily="50" charset="-127"/>
              </a:rPr>
              <a:t>경영지원부서 세분화 및 확장</a:t>
            </a:r>
            <a:endParaRPr lang="en-US" altLang="ko-KR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회사의 회계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세무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자금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및 인사 등의 경영지원 업무는 </a:t>
            </a:r>
            <a:r>
              <a:rPr lang="ko-KR" altLang="en-US" b="0" dirty="0" err="1">
                <a:solidFill>
                  <a:schemeClr val="tx1"/>
                </a:solidFill>
                <a:ea typeface="맑은 고딕" panose="020B0503020000020004" pitchFamily="50" charset="-127"/>
              </a:rPr>
              <a:t>관리팀에서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 담당하고 있습니다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 2019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년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6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월 말 관리부서의 인원 수는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10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명이나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회사 제시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2023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년 말 예상 인원은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16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명으로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회사 규모 및 인원 수가 확대됨에 따라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단일팀으로 구성된 </a:t>
            </a:r>
            <a:r>
              <a:rPr lang="ko-KR" altLang="en-US" b="0" dirty="0" err="1">
                <a:solidFill>
                  <a:schemeClr val="tx1"/>
                </a:solidFill>
                <a:ea typeface="맑은 고딕" panose="020B0503020000020004" pitchFamily="50" charset="-127"/>
              </a:rPr>
              <a:t>관리팀이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 세분화되고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경영지원을 담당하는 인원 수가 증가할 것으로 판단됩니다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이로 인한 인건비 증가 효과를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further adjustment item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으로 반영하였습니다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816992" y="952326"/>
            <a:ext cx="8792464" cy="3958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용역매출 기간귀속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기말제품 전환원가 배부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,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연차수당 과소 </a:t>
            </a:r>
            <a:r>
              <a:rPr lang="ko-KR" altLang="en-US" sz="1000" dirty="0" err="1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계상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등 조정사항을 반영한 회사의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Adjusted EBITDA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는 다음과 같습니다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2" name="Text Box 18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830060" y="4242443"/>
            <a:ext cx="1779396" cy="628712"/>
          </a:xfrm>
          <a:prstGeom prst="rect">
            <a:avLst/>
          </a:prstGeom>
          <a:noFill/>
          <a:ln w="6350">
            <a:noFill/>
            <a:miter lim="800000"/>
            <a:headEnd type="none" w="sm" len="sm"/>
            <a:tailEnd type="none" w="sm" len="sm"/>
          </a:ln>
        </p:spPr>
        <p:txBody>
          <a:bodyPr lIns="0" tIns="0" rIns="0" bIns="0" anchor="b"/>
          <a:lstStyle/>
          <a:p>
            <a:r>
              <a:rPr lang="en-US" altLang="ko-KR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Note:</a:t>
            </a:r>
            <a:r>
              <a:rPr lang="ko-KR" altLang="en-US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자산화 대상금액에 포함된 연구개발 인건비는 </a:t>
            </a:r>
            <a:r>
              <a:rPr lang="ko-KR" altLang="en-US" sz="600" i="1" dirty="0" err="1">
                <a:solidFill>
                  <a:srgbClr val="000000"/>
                </a:solidFill>
                <a:ea typeface="맑은 고딕" panose="020B0503020000020004" pitchFamily="50" charset="-127"/>
              </a:rPr>
              <a:t>당해의</a:t>
            </a:r>
            <a:r>
              <a:rPr lang="ko-KR" altLang="en-US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 제품매출 비중으로 안분한 것임</a:t>
            </a:r>
            <a:r>
              <a:rPr lang="en-US" altLang="ko-KR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. </a:t>
            </a:r>
            <a:r>
              <a:rPr lang="ko-KR" altLang="en-US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회사의 설명에 따르면 연구소는 </a:t>
            </a:r>
            <a:r>
              <a:rPr lang="ko-KR" altLang="en-US" sz="600" i="1" dirty="0" err="1">
                <a:solidFill>
                  <a:srgbClr val="000000"/>
                </a:solidFill>
                <a:ea typeface="맑은 고딕" panose="020B0503020000020004" pitchFamily="50" charset="-127"/>
              </a:rPr>
              <a:t>에자일</a:t>
            </a:r>
            <a:r>
              <a:rPr lang="ko-KR" altLang="en-US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 조직으로 특정 관리지표로 투입인력</a:t>
            </a:r>
            <a:r>
              <a:rPr lang="en-US" altLang="ko-KR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/</a:t>
            </a:r>
            <a:r>
              <a:rPr lang="ko-KR" altLang="en-US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시간을 집계하고 있지 않아 인건비의 제품별 귀속이 어려움</a:t>
            </a:r>
            <a:r>
              <a:rPr lang="en-US" altLang="ko-KR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9676" y="3427108"/>
            <a:ext cx="2770632" cy="1475232"/>
          </a:xfrm>
          <a:prstGeom prst="rect">
            <a:avLst/>
          </a:prstGeom>
        </p:spPr>
      </p:pic>
      <p:sp>
        <p:nvSpPr>
          <p:cNvPr id="17" name="Text Box 18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16992" y="4723899"/>
            <a:ext cx="4959965" cy="147256"/>
          </a:xfrm>
          <a:prstGeom prst="rect">
            <a:avLst/>
          </a:prstGeom>
          <a:noFill/>
          <a:ln w="6350">
            <a:noFill/>
            <a:miter lim="800000"/>
            <a:headEnd type="none" w="sm" len="sm"/>
            <a:tailEnd type="none" w="sm" len="sm"/>
          </a:ln>
        </p:spPr>
        <p:txBody>
          <a:bodyPr lIns="0" tIns="0" rIns="0" bIns="0" anchor="b"/>
          <a:lstStyle/>
          <a:p>
            <a:r>
              <a:rPr lang="en-US" altLang="ko-KR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Source : </a:t>
            </a:r>
            <a:r>
              <a:rPr lang="ko-KR" altLang="en-US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회사 제공 자료</a:t>
            </a:r>
            <a:endParaRPr lang="en-US" altLang="ko-KR" sz="600" i="1" dirty="0">
              <a:solidFill>
                <a:srgbClr val="000000"/>
              </a:solidFill>
              <a:ea typeface="맑은 고딕" panose="020B0503020000020004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992" y="1150230"/>
            <a:ext cx="4171188" cy="360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25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816992" y="952326"/>
            <a:ext cx="8792464" cy="3958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1000" dirty="0"/>
              <a:t>2019</a:t>
            </a:r>
            <a:r>
              <a:rPr lang="ko-KR" altLang="en-US" sz="1000" dirty="0"/>
              <a:t>년 신 사옥 이전으로 인하여 유형자산이 </a:t>
            </a:r>
            <a:r>
              <a:rPr lang="en-US" altLang="ko-KR" sz="1000" dirty="0"/>
              <a:t>18,243</a:t>
            </a:r>
            <a:r>
              <a:rPr lang="ko-KR" altLang="en-US" sz="1000" dirty="0" err="1"/>
              <a:t>백만원</a:t>
            </a:r>
            <a:r>
              <a:rPr lang="ko-KR" altLang="en-US" sz="1000" dirty="0"/>
              <a:t> 으로 증가하였습니다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매출 증가에 따른 채권 회수가 적시에 이루어지며 현금보유고가 증가하였으며</a:t>
            </a:r>
            <a:r>
              <a:rPr lang="en-US" altLang="ko-KR" sz="1000" dirty="0"/>
              <a:t>, </a:t>
            </a:r>
            <a:r>
              <a:rPr lang="ko-KR" altLang="en-US" sz="1000" dirty="0"/>
              <a:t>신제품 개발을 위한 재고 비축으로 회사의 전체 자산은 </a:t>
            </a:r>
            <a:r>
              <a:rPr lang="en-US" altLang="ko-KR" sz="1000" dirty="0"/>
              <a:t>44,958</a:t>
            </a:r>
            <a:r>
              <a:rPr lang="ko-KR" altLang="en-US" sz="1000" dirty="0" err="1"/>
              <a:t>백만원</a:t>
            </a:r>
            <a:r>
              <a:rPr lang="ko-KR" altLang="en-US" sz="1000" dirty="0"/>
              <a:t> 으로 증가하였습니다</a:t>
            </a:r>
            <a:r>
              <a:rPr lang="en-US" altLang="ko-KR" sz="1000" dirty="0"/>
              <a:t>.</a:t>
            </a:r>
            <a:endParaRPr lang="en-US" altLang="ko-KR" sz="1000" dirty="0">
              <a:solidFill>
                <a:srgbClr val="00338D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4" name="텍스트 개체 틀 1"/>
          <p:cNvSpPr>
            <a:spLocks noGrp="1"/>
          </p:cNvSpPr>
          <p:nvPr>
            <p:ph type="body" sz="quarter" idx="4294967295"/>
          </p:nvPr>
        </p:nvSpPr>
        <p:spPr>
          <a:xfrm>
            <a:off x="4772024" y="1437594"/>
            <a:ext cx="4837431" cy="52768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ea typeface="맑은 고딕" panose="020B0503020000020004" pitchFamily="50" charset="-127"/>
              </a:rPr>
              <a:t>유동자산 </a:t>
            </a: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marL="171450" indent="-1714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ea typeface="맑은 고딕" panose="020B0503020000020004" pitchFamily="50" charset="-127"/>
              </a:rPr>
              <a:t>현금 및 현금성자산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- 2019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년도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8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월말 회사가 보유하고 있는 현금 및 </a:t>
            </a:r>
            <a:r>
              <a:rPr lang="ko-KR" altLang="en-US" b="0" dirty="0" err="1">
                <a:solidFill>
                  <a:schemeClr val="tx1"/>
                </a:solidFill>
                <a:ea typeface="맑은 고딕" panose="020B0503020000020004" pitchFamily="50" charset="-127"/>
              </a:rPr>
              <a:t>현금성자산은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18,139</a:t>
            </a:r>
            <a:r>
              <a:rPr lang="ko-KR" altLang="en-US" b="0" dirty="0" err="1">
                <a:solidFill>
                  <a:schemeClr val="tx1"/>
                </a:solidFill>
                <a:ea typeface="맑은 고딕" panose="020B0503020000020004" pitchFamily="50" charset="-127"/>
              </a:rPr>
              <a:t>백만원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 입니다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이는 현금 및 보통예금에서 국고보조금을 제외한 금액과 단기금융상품을 더한 금액입니다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ea typeface="맑은 고딕" panose="020B0503020000020004" pitchFamily="50" charset="-127"/>
              </a:rPr>
              <a:t>재고자산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–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회사는 연말에 재고 평가 손실을 인식하며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, 1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년이 지난 재고의 경우 충당금을 설정합니다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회사에 따르면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회사는 신제품 개발을 위해 원자재를 다량 구입하여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2019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년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8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월말 재고가 증가하였습니다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 </a:t>
            </a:r>
          </a:p>
          <a:p>
            <a:pPr marL="171450" indent="-1714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ea typeface="맑은 고딕" panose="020B0503020000020004" pitchFamily="50" charset="-127"/>
              </a:rPr>
              <a:t>매출채권 및 기타채권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– 2019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년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8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월말 기준 회사의 매출채권 및 미수금은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2,886</a:t>
            </a:r>
            <a:r>
              <a:rPr lang="ko-KR" altLang="en-US" b="0" dirty="0" err="1">
                <a:solidFill>
                  <a:schemeClr val="tx1"/>
                </a:solidFill>
                <a:ea typeface="맑은 고딕" panose="020B0503020000020004" pitchFamily="50" charset="-127"/>
              </a:rPr>
              <a:t>백만원이며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, 1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년이 지난 매출채권의 경우 전액 대손충당금을 인식하고 있습니다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ea typeface="맑은 고딕" panose="020B0503020000020004" pitchFamily="50" charset="-127"/>
              </a:rPr>
              <a:t>비유동자산 </a:t>
            </a:r>
            <a:endParaRPr lang="en-US" altLang="ko-KR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marL="171450" indent="-1714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ea typeface="맑은 고딕" panose="020B0503020000020004" pitchFamily="50" charset="-127"/>
              </a:rPr>
              <a:t>유형자산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–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회사는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2016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년과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2019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년도에 사옥을 위해 토지 및 건물을 취득하였습니다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 </a:t>
            </a:r>
            <a:r>
              <a:rPr lang="ko-KR" altLang="en-US" b="0" dirty="0" err="1">
                <a:solidFill>
                  <a:schemeClr val="tx1"/>
                </a:solidFill>
                <a:ea typeface="맑은 고딕" panose="020B0503020000020004" pitchFamily="50" charset="-127"/>
              </a:rPr>
              <a:t>신사옥으로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 인하여 건설중인자산이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2019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년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8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월 말 기준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2,229</a:t>
            </a:r>
            <a:r>
              <a:rPr lang="ko-KR" altLang="en-US" b="0" dirty="0" err="1">
                <a:solidFill>
                  <a:schemeClr val="tx1"/>
                </a:solidFill>
                <a:ea typeface="맑은 고딕" panose="020B0503020000020004" pitchFamily="50" charset="-127"/>
              </a:rPr>
              <a:t>백만원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 으로 증가하였습니다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유형자산 세부내역은 하기와 같습니다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</a:p>
          <a:p>
            <a:pPr>
              <a:spcAft>
                <a:spcPts val="300"/>
              </a:spcAft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ko-KR" altLang="en-US" dirty="0">
                <a:ea typeface="맑은 고딕" panose="020B0503020000020004" pitchFamily="50" charset="-127"/>
              </a:rPr>
              <a:t>유동부채 </a:t>
            </a: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marL="171450" indent="-1714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ea typeface="맑은 고딕" panose="020B0503020000020004" pitchFamily="50" charset="-127"/>
              </a:rPr>
              <a:t>기타유동부채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–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예수금과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미지급비용 및 선수수익으로 구성되어 있습니다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dirty="0">
                <a:ea typeface="맑은 고딕" panose="020B0503020000020004" pitchFamily="50" charset="-127"/>
              </a:rPr>
              <a:t>비유동부채 </a:t>
            </a:r>
            <a:endParaRPr lang="en-US" altLang="ko-KR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marL="171450" indent="-1714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ea typeface="맑은 고딕" panose="020B0503020000020004" pitchFamily="50" charset="-127"/>
              </a:rPr>
              <a:t>기타비유동부채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– IFRS16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도입으로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인하여 임차료 관련 리스부채를 인식하고 있습니다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 </a:t>
            </a:r>
          </a:p>
          <a:p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08736" y="320684"/>
            <a:ext cx="8336378" cy="169200"/>
          </a:xfrm>
          <a:prstGeom prst="rect">
            <a:avLst/>
          </a:prstGeom>
        </p:spPr>
        <p:txBody>
          <a:bodyPr lIns="0"/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087"/>
                </a:solidFill>
                <a:latin typeface="Univers for KPMG" panose="020B0603020202020204" pitchFamily="34" charset="0"/>
                <a:cs typeface="Univers for KPMG" panose="020B0603020202020204" pitchFamily="34" charset="0"/>
              </a:defRPr>
            </a:lvl1pPr>
            <a:lvl2pPr marL="0" indent="0" eaLnBrk="1" latinLnBrk="1" hangingPunct="1">
              <a:spcAft>
                <a:spcPts val="650"/>
              </a:spcAft>
              <a:buFont typeface="Univers for KPMG"/>
              <a:buNone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2pPr>
            <a:lvl3pPr marL="307975" indent="-307975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3pPr>
            <a:lvl4pPr marL="623888" indent="-24840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–"/>
              <a:defRPr sz="1400" b="0" i="0" baseline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r>
              <a:rPr lang="en-US" altLang="ko-KR" sz="12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Executive summary</a:t>
            </a:r>
          </a:p>
        </p:txBody>
      </p:sp>
      <p:sp>
        <p:nvSpPr>
          <p:cNvPr id="15" name="Title 4"/>
          <p:cNvSpPr txBox="1">
            <a:spLocks/>
          </p:cNvSpPr>
          <p:nvPr/>
        </p:nvSpPr>
        <p:spPr>
          <a:xfrm>
            <a:off x="812800" y="577041"/>
            <a:ext cx="8280400" cy="38059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eaLnBrk="1" latinLnBrk="1" hangingPunct="1">
              <a:lnSpc>
                <a:spcPct val="100000"/>
              </a:lnSpc>
              <a:defRPr sz="4800" b="0" i="0">
                <a:solidFill>
                  <a:srgbClr val="00338D"/>
                </a:solidFill>
                <a:latin typeface="KPMG Extralight"/>
                <a:cs typeface="KPMG Extralight"/>
              </a:defRPr>
            </a:lvl1pPr>
          </a:lstStyle>
          <a:p>
            <a:r>
              <a:rPr lang="en-US" altLang="ko-KR" sz="3800" kern="0" dirty="0"/>
              <a:t>BS overview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736" y="1467185"/>
            <a:ext cx="3848100" cy="42291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3512321"/>
            <a:ext cx="3848100" cy="1913724"/>
          </a:xfrm>
          <a:prstGeom prst="rect">
            <a:avLst/>
          </a:prstGeom>
        </p:spPr>
      </p:pic>
      <p:sp>
        <p:nvSpPr>
          <p:cNvPr id="12" name="Text Box 18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08736" y="5815336"/>
            <a:ext cx="3354891" cy="158408"/>
          </a:xfrm>
          <a:prstGeom prst="rect">
            <a:avLst/>
          </a:prstGeom>
          <a:noFill/>
          <a:ln w="6350">
            <a:noFill/>
            <a:miter lim="800000"/>
            <a:headEnd type="none" w="sm" len="sm"/>
            <a:tailEnd type="none" w="sm" len="sm"/>
          </a:ln>
        </p:spPr>
        <p:txBody>
          <a:bodyPr lIns="0" tIns="0" rIns="0" bIns="0" anchor="b"/>
          <a:lstStyle/>
          <a:p>
            <a:r>
              <a:rPr lang="en-US" altLang="ko-KR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Source : </a:t>
            </a:r>
            <a:r>
              <a:rPr lang="ko-KR" altLang="en-US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회사 제공 </a:t>
            </a:r>
            <a:r>
              <a:rPr lang="ko-KR" altLang="en-US" sz="600" i="1">
                <a:solidFill>
                  <a:srgbClr val="000000"/>
                </a:solidFill>
                <a:ea typeface="맑은 고딕" panose="020B0503020000020004" pitchFamily="50" charset="-127"/>
              </a:rPr>
              <a:t>자료 </a:t>
            </a:r>
            <a:endParaRPr lang="en-US" altLang="ko-KR" sz="600" i="1" dirty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r>
              <a:rPr lang="en-US" altLang="ko-KR" sz="6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note: (1)</a:t>
            </a:r>
            <a:r>
              <a:rPr lang="ko-KR" altLang="en-US" sz="600" i="1">
                <a:latin typeface="맑은 고딕" panose="020B0503020000020004" pitchFamily="50" charset="-127"/>
                <a:ea typeface="맑은 고딕" panose="020B0503020000020004" pitchFamily="50" charset="-127"/>
              </a:rPr>
              <a:t>현금및현금성자산은 단기금융상품을 포함하였음</a:t>
            </a:r>
          </a:p>
          <a:p>
            <a:endParaRPr lang="en-US" altLang="ko-KR" sz="600" i="1" dirty="0">
              <a:solidFill>
                <a:srgbClr val="000000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4999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 txBox="1">
            <a:spLocks/>
          </p:cNvSpPr>
          <p:nvPr/>
        </p:nvSpPr>
        <p:spPr>
          <a:xfrm>
            <a:off x="808736" y="320684"/>
            <a:ext cx="8336378" cy="169200"/>
          </a:xfrm>
          <a:prstGeom prst="rect">
            <a:avLst/>
          </a:prstGeom>
        </p:spPr>
        <p:txBody>
          <a:bodyPr lIns="0"/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087"/>
                </a:solidFill>
                <a:latin typeface="Univers for KPMG" panose="020B0603020202020204" pitchFamily="34" charset="0"/>
                <a:cs typeface="Univers for KPMG" panose="020B0603020202020204" pitchFamily="34" charset="0"/>
              </a:defRPr>
            </a:lvl1pPr>
            <a:lvl2pPr marL="0" indent="0" eaLnBrk="1" latinLnBrk="1" hangingPunct="1">
              <a:spcAft>
                <a:spcPts val="650"/>
              </a:spcAft>
              <a:buFont typeface="Univers for KPMG"/>
              <a:buNone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2pPr>
            <a:lvl3pPr marL="307975" indent="-307975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3pPr>
            <a:lvl4pPr marL="623888" indent="-24840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–"/>
              <a:defRPr sz="1400" b="0" i="0" baseline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r>
              <a:rPr lang="en-US" altLang="ko-KR" sz="12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Executive summary</a:t>
            </a:r>
          </a:p>
        </p:txBody>
      </p:sp>
      <p:sp>
        <p:nvSpPr>
          <p:cNvPr id="15" name="Title 4"/>
          <p:cNvSpPr txBox="1">
            <a:spLocks/>
          </p:cNvSpPr>
          <p:nvPr/>
        </p:nvSpPr>
        <p:spPr>
          <a:xfrm>
            <a:off x="812800" y="577041"/>
            <a:ext cx="8280400" cy="38059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eaLnBrk="1" latinLnBrk="1" hangingPunct="1">
              <a:lnSpc>
                <a:spcPct val="100000"/>
              </a:lnSpc>
              <a:defRPr sz="4800" b="0" i="0">
                <a:solidFill>
                  <a:srgbClr val="00338D"/>
                </a:solidFill>
                <a:latin typeface="KPMG Extralight"/>
                <a:cs typeface="KPMG Extralight"/>
              </a:defRPr>
            </a:lvl1pPr>
          </a:lstStyle>
          <a:p>
            <a:r>
              <a:rPr lang="en-US" altLang="ko-KR" sz="3800" kern="0" dirty="0"/>
              <a:t>Quality of Net assets</a:t>
            </a:r>
          </a:p>
        </p:txBody>
      </p:sp>
      <p:sp>
        <p:nvSpPr>
          <p:cNvPr id="10" name="텍스트 개체 틀 1"/>
          <p:cNvSpPr>
            <a:spLocks noGrp="1"/>
          </p:cNvSpPr>
          <p:nvPr>
            <p:ph type="body" sz="quarter" idx="4294967295"/>
          </p:nvPr>
        </p:nvSpPr>
        <p:spPr>
          <a:xfrm>
            <a:off x="5076826" y="1357231"/>
            <a:ext cx="4385928" cy="4581222"/>
          </a:xfrm>
          <a:prstGeom prst="rect">
            <a:avLst/>
          </a:prstGeom>
        </p:spPr>
        <p:txBody>
          <a:bodyPr/>
          <a:lstStyle/>
          <a:p>
            <a:r>
              <a:rPr lang="en-US" altLang="ko-KR" sz="1000" i="1" dirty="0">
                <a:solidFill>
                  <a:srgbClr val="00338D"/>
                </a:solidFill>
                <a:ea typeface="맑은 고딕" panose="020B0503020000020004" pitchFamily="50" charset="-127"/>
              </a:rPr>
              <a:t>Potential adjustments identified :</a:t>
            </a:r>
          </a:p>
          <a:p>
            <a:pPr>
              <a:spcAft>
                <a:spcPts val="300"/>
              </a:spcAft>
            </a:pPr>
            <a:r>
              <a:rPr lang="en-US" altLang="ko-KR" dirty="0">
                <a:solidFill>
                  <a:schemeClr val="tx1"/>
                </a:solidFill>
                <a:ea typeface="맑은 고딕" panose="020B0503020000020004" pitchFamily="50" charset="-127"/>
              </a:rPr>
              <a:t>A. </a:t>
            </a:r>
            <a:r>
              <a:rPr lang="ko-KR" altLang="en-US" dirty="0">
                <a:solidFill>
                  <a:schemeClr val="tx1"/>
                </a:solidFill>
                <a:ea typeface="맑은 고딕" panose="020B0503020000020004" pitchFamily="50" charset="-127"/>
              </a:rPr>
              <a:t>선수수익 인식</a:t>
            </a:r>
            <a:endParaRPr lang="en-US" altLang="ko-KR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회사는 매출의 기간 귀속 오류로 일부 용역매출을 선수수익으로 계상하지 않고 매출로 조기 인식하였습니다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조기 인식된 매출 금액을 취소하고 해당 금액을 선수수익으로 조정하였습니다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 </a:t>
            </a:r>
          </a:p>
          <a:p>
            <a:pPr>
              <a:spcAft>
                <a:spcPts val="300"/>
              </a:spcAft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r>
              <a:rPr lang="en-US" altLang="ko-KR" dirty="0">
                <a:solidFill>
                  <a:schemeClr val="tx1"/>
                </a:solidFill>
                <a:ea typeface="맑은 고딕" panose="020B0503020000020004" pitchFamily="50" charset="-127"/>
              </a:rPr>
              <a:t>B. </a:t>
            </a:r>
            <a:r>
              <a:rPr lang="ko-KR" altLang="en-US" dirty="0">
                <a:solidFill>
                  <a:schemeClr val="tx1"/>
                </a:solidFill>
                <a:ea typeface="맑은 고딕" panose="020B0503020000020004" pitchFamily="50" charset="-127"/>
              </a:rPr>
              <a:t>기말제품 전환원가 배부</a:t>
            </a:r>
            <a:endParaRPr lang="en-US" altLang="ko-KR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현재 회사의 기말재고는 노무비와 경비를 제외한 원재료비로 구성되어 있습니다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이로 인해 </a:t>
            </a:r>
            <a:r>
              <a:rPr lang="ko-KR" altLang="en-US" b="0" dirty="0" err="1">
                <a:solidFill>
                  <a:schemeClr val="tx1"/>
                </a:solidFill>
                <a:ea typeface="맑은 고딕" panose="020B0503020000020004" pitchFamily="50" charset="-127"/>
              </a:rPr>
              <a:t>노무비와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 경비가 전액 당기 비용으로 과대 계상되었으며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,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 이를 기말 재고금액에 조정 반영하였습니다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r>
              <a:rPr lang="en-US" altLang="ko-KR" dirty="0">
                <a:solidFill>
                  <a:schemeClr val="tx1"/>
                </a:solidFill>
                <a:ea typeface="맑은 고딕" panose="020B0503020000020004" pitchFamily="50" charset="-127"/>
              </a:rPr>
              <a:t>C. </a:t>
            </a:r>
            <a:r>
              <a:rPr lang="ko-KR" altLang="en-US" dirty="0">
                <a:solidFill>
                  <a:schemeClr val="tx1"/>
                </a:solidFill>
                <a:ea typeface="맑은 고딕" panose="020B0503020000020004" pitchFamily="50" charset="-127"/>
              </a:rPr>
              <a:t>연차수당부채 추가 인식</a:t>
            </a:r>
            <a:endParaRPr lang="en-US" altLang="ko-KR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개정 근로기준법 미적용 및 계산 오류로 인한 연차수당 관련 부채를 추가 계상하였습니다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r>
              <a:rPr lang="en-US" altLang="ko-KR" dirty="0">
                <a:solidFill>
                  <a:schemeClr val="tx1"/>
                </a:solidFill>
                <a:ea typeface="맑은 고딕" panose="020B0503020000020004" pitchFamily="50" charset="-127"/>
              </a:rPr>
              <a:t>D. </a:t>
            </a:r>
            <a:r>
              <a:rPr lang="ko-KR" altLang="en-US" dirty="0">
                <a:solidFill>
                  <a:schemeClr val="tx1"/>
                </a:solidFill>
                <a:ea typeface="맑은 고딕" panose="020B0503020000020004" pitchFamily="50" charset="-127"/>
              </a:rPr>
              <a:t>개발비 자산화</a:t>
            </a:r>
            <a:endParaRPr lang="en-US" altLang="ko-KR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회사는 현재 당기에 발생하는 경상연구개발비를 자산화 없이 전액 당기 비용처리하고 있습니다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인식요건에 부합하는 비용을 자산화할 경우 무형자산이 증가할 것으로 예상되나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회사는 개발비가 자산인식요건에 부합하더라도 자산화를 하지 않는 회계정책을 선택하고 있습니다</a:t>
            </a: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11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816992" y="952326"/>
            <a:ext cx="8792464" cy="3958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용역매출 기간귀속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기말제품 전환원가 배부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,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연차수당 과소 </a:t>
            </a:r>
            <a:r>
              <a:rPr lang="ko-KR" altLang="en-US" sz="1000" dirty="0" err="1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계상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등 조정사항을 반영한 회사의 조정 후 순자산은 다음과 같습니다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" name="Text Box 18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16992" y="3223123"/>
            <a:ext cx="4959965" cy="147256"/>
          </a:xfrm>
          <a:prstGeom prst="rect">
            <a:avLst/>
          </a:prstGeom>
          <a:noFill/>
          <a:ln w="6350">
            <a:noFill/>
            <a:miter lim="800000"/>
            <a:headEnd type="none" w="sm" len="sm"/>
            <a:tailEnd type="none" w="sm" len="sm"/>
          </a:ln>
        </p:spPr>
        <p:txBody>
          <a:bodyPr lIns="0" tIns="0" rIns="0" bIns="0" anchor="b"/>
          <a:lstStyle/>
          <a:p>
            <a:r>
              <a:rPr lang="en-US" altLang="ko-KR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Source : </a:t>
            </a:r>
            <a:r>
              <a:rPr lang="ko-KR" altLang="en-US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회사 제공 자료</a:t>
            </a:r>
            <a:endParaRPr lang="en-US" altLang="ko-KR" sz="600" i="1" dirty="0">
              <a:solidFill>
                <a:srgbClr val="000000"/>
              </a:solidFill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992" y="1348134"/>
            <a:ext cx="4160520" cy="192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58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2889256" y="3989039"/>
            <a:ext cx="990000" cy="162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879256" y="3989039"/>
            <a:ext cx="4932000" cy="1620000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00223" y="1530321"/>
            <a:ext cx="1180800" cy="162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99848" y="1530321"/>
            <a:ext cx="1180800" cy="1620000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81573" y="1530321"/>
            <a:ext cx="1180800" cy="162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81198" y="1530321"/>
            <a:ext cx="1180800" cy="1620000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54714" y="1530321"/>
            <a:ext cx="396000" cy="162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960662" y="1530321"/>
            <a:ext cx="396000" cy="1620000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76273" y="1530321"/>
            <a:ext cx="396000" cy="16200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60356" y="1530321"/>
            <a:ext cx="784410" cy="16200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08736" y="320684"/>
            <a:ext cx="8336378" cy="169200"/>
          </a:xfrm>
          <a:prstGeom prst="rect">
            <a:avLst/>
          </a:prstGeom>
        </p:spPr>
        <p:txBody>
          <a:bodyPr lIns="0"/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087"/>
                </a:solidFill>
                <a:latin typeface="Univers for KPMG" panose="020B0603020202020204" pitchFamily="34" charset="0"/>
                <a:cs typeface="Univers for KPMG" panose="020B0603020202020204" pitchFamily="34" charset="0"/>
              </a:defRPr>
            </a:lvl1pPr>
            <a:lvl2pPr marL="0" indent="0" eaLnBrk="1" latinLnBrk="1" hangingPunct="1">
              <a:spcAft>
                <a:spcPts val="650"/>
              </a:spcAft>
              <a:buFont typeface="Univers for KPMG"/>
              <a:buNone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2pPr>
            <a:lvl3pPr marL="307975" indent="-307975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3pPr>
            <a:lvl4pPr marL="623888" indent="-24840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–"/>
              <a:defRPr sz="1400" b="0" i="0" baseline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r>
              <a:rPr lang="en-US" altLang="ko-KR" sz="1200" dirty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Executive summary</a:t>
            </a:r>
          </a:p>
        </p:txBody>
      </p:sp>
      <p:sp>
        <p:nvSpPr>
          <p:cNvPr id="15" name="Title 4"/>
          <p:cNvSpPr txBox="1">
            <a:spLocks/>
          </p:cNvSpPr>
          <p:nvPr/>
        </p:nvSpPr>
        <p:spPr>
          <a:xfrm>
            <a:off x="808736" y="577041"/>
            <a:ext cx="8280400" cy="38059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eaLnBrk="1" latinLnBrk="1" hangingPunct="1">
              <a:lnSpc>
                <a:spcPct val="100000"/>
              </a:lnSpc>
              <a:defRPr sz="4800" b="0" i="0">
                <a:solidFill>
                  <a:srgbClr val="00338D"/>
                </a:solidFill>
                <a:latin typeface="KPMG Extralight"/>
                <a:cs typeface="KPMG Extralight"/>
              </a:defRPr>
            </a:lvl1pPr>
          </a:lstStyle>
          <a:p>
            <a:r>
              <a:rPr lang="en-US" altLang="ko-KR" sz="3800" kern="0" dirty="0">
                <a:latin typeface="+mj-ea"/>
              </a:rPr>
              <a:t>Revenue bridge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33423" y="1530321"/>
            <a:ext cx="914400" cy="254373"/>
          </a:xfrm>
          <a:prstGeom prst="rect">
            <a:avLst/>
          </a:prstGeom>
          <a:noFill/>
        </p:spPr>
        <p:txBody>
          <a:bodyPr wrap="non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ko-KR" sz="900" b="1" dirty="0">
                <a:solidFill>
                  <a:schemeClr val="tx2"/>
                </a:solidFill>
              </a:rPr>
              <a:t>Lab total: (0.1)</a:t>
            </a:r>
            <a:endParaRPr lang="ko-KR" altLang="en-US" sz="900" b="1" dirty="0" err="1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29529" y="1530321"/>
            <a:ext cx="914400" cy="254373"/>
          </a:xfrm>
          <a:prstGeom prst="rect">
            <a:avLst/>
          </a:prstGeom>
          <a:noFill/>
        </p:spPr>
        <p:txBody>
          <a:bodyPr wrap="non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ko-KR" sz="900" b="1" dirty="0">
                <a:solidFill>
                  <a:schemeClr val="tx2"/>
                </a:solidFill>
              </a:rPr>
              <a:t>Ind. total: (0.7)</a:t>
            </a:r>
            <a:endParaRPr lang="ko-KR" altLang="en-US" sz="900" b="1" dirty="0" err="1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10419" y="1530321"/>
            <a:ext cx="309135" cy="254373"/>
          </a:xfrm>
          <a:prstGeom prst="rect">
            <a:avLst/>
          </a:prstGeom>
          <a:noFill/>
        </p:spPr>
        <p:txBody>
          <a:bodyPr wrap="non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ko-KR" sz="900" b="1" dirty="0">
                <a:solidFill>
                  <a:schemeClr val="tx2"/>
                </a:solidFill>
              </a:rPr>
              <a:t>IOS</a:t>
            </a:r>
            <a:endParaRPr lang="ko-KR" altLang="en-US" sz="900" b="1" dirty="0" err="1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73843" y="1530321"/>
            <a:ext cx="914400" cy="254373"/>
          </a:xfrm>
          <a:prstGeom prst="rect">
            <a:avLst/>
          </a:prstGeom>
          <a:noFill/>
        </p:spPr>
        <p:txBody>
          <a:bodyPr wrap="non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ko-KR" sz="900" b="1" dirty="0">
                <a:solidFill>
                  <a:schemeClr val="tx2"/>
                </a:solidFill>
              </a:rPr>
              <a:t>Lab total: (0.8)</a:t>
            </a:r>
            <a:endParaRPr lang="ko-KR" altLang="en-US" sz="900" b="1" dirty="0" err="1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69949" y="1530321"/>
            <a:ext cx="914400" cy="254373"/>
          </a:xfrm>
          <a:prstGeom prst="rect">
            <a:avLst/>
          </a:prstGeom>
          <a:noFill/>
        </p:spPr>
        <p:txBody>
          <a:bodyPr wrap="non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ko-KR" sz="900" b="1" dirty="0">
                <a:solidFill>
                  <a:schemeClr val="tx2"/>
                </a:solidFill>
              </a:rPr>
              <a:t>Ind. total: 0.6</a:t>
            </a:r>
            <a:endParaRPr lang="ko-KR" altLang="en-US" sz="900" b="1" dirty="0" err="1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21559" y="2759046"/>
            <a:ext cx="309135" cy="254373"/>
          </a:xfrm>
          <a:prstGeom prst="rect">
            <a:avLst/>
          </a:prstGeom>
          <a:noFill/>
        </p:spPr>
        <p:txBody>
          <a:bodyPr wrap="non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ko-KR" sz="900" b="1" dirty="0">
                <a:solidFill>
                  <a:schemeClr val="tx2"/>
                </a:solidFill>
              </a:rPr>
              <a:t>IOS total: 23.6</a:t>
            </a:r>
            <a:endParaRPr lang="ko-KR" altLang="en-US" sz="900" b="1" dirty="0" err="1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98146" y="2759046"/>
            <a:ext cx="309135" cy="254373"/>
          </a:xfrm>
          <a:prstGeom prst="rect">
            <a:avLst/>
          </a:prstGeom>
          <a:noFill/>
        </p:spPr>
        <p:txBody>
          <a:bodyPr wrap="non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ko-KR" sz="900" b="1" dirty="0">
                <a:solidFill>
                  <a:schemeClr val="tx2"/>
                </a:solidFill>
              </a:rPr>
              <a:t>Lab</a:t>
            </a:r>
            <a:endParaRPr lang="ko-KR" altLang="en-US" sz="900" b="1" dirty="0" err="1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07140" y="2759046"/>
            <a:ext cx="309135" cy="254373"/>
          </a:xfrm>
          <a:prstGeom prst="rect">
            <a:avLst/>
          </a:prstGeom>
          <a:noFill/>
        </p:spPr>
        <p:txBody>
          <a:bodyPr wrap="non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ko-KR" sz="900" b="1" dirty="0">
                <a:solidFill>
                  <a:schemeClr val="tx2"/>
                </a:solidFill>
              </a:rPr>
              <a:t>Ind.</a:t>
            </a:r>
            <a:endParaRPr lang="ko-KR" altLang="en-US" sz="900" b="1" dirty="0" err="1">
              <a:solidFill>
                <a:schemeClr val="tx2"/>
              </a:solidFill>
            </a:endParaRPr>
          </a:p>
        </p:txBody>
      </p:sp>
      <p:sp>
        <p:nvSpPr>
          <p:cNvPr id="31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816992" y="952326"/>
            <a:ext cx="8792464" cy="3958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IOS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를 필두로 한 제품 매출 증가가 회사 전체 매출 증가를 견인하고 있습니다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.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신규 제품이 출시될 경우 기존 제품 판매량을 대부분 대체하는 모습을 보이며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, IOS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의 경우 매출처 확대로 인한 판매량 증가가 매출 증가에 주요하게 작용하였습니다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2" name="Text Box 18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64491" y="3406217"/>
            <a:ext cx="4009351" cy="105158"/>
          </a:xfrm>
          <a:prstGeom prst="rect">
            <a:avLst/>
          </a:prstGeom>
          <a:noFill/>
          <a:ln w="6350">
            <a:noFill/>
            <a:miter lim="800000"/>
            <a:headEnd type="none" w="sm" len="sm"/>
            <a:tailEnd type="none" w="sm" len="sm"/>
          </a:ln>
        </p:spPr>
        <p:txBody>
          <a:bodyPr lIns="0" tIns="0" rIns="0" bIns="0" anchor="b"/>
          <a:lstStyle/>
          <a:p>
            <a:r>
              <a:rPr lang="en-US" altLang="ko-KR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Source : </a:t>
            </a:r>
            <a:r>
              <a:rPr lang="ko-KR" altLang="en-US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회사 제공 자료  </a:t>
            </a:r>
            <a:endParaRPr lang="en-US" altLang="ko-KR" sz="600" i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r>
              <a:rPr lang="en-US" altLang="ko-KR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Note: 2016</a:t>
            </a:r>
            <a:r>
              <a:rPr lang="ko-KR" altLang="en-US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년 대비 </a:t>
            </a:r>
            <a:r>
              <a:rPr lang="en-US" altLang="ko-KR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2017</a:t>
            </a:r>
            <a:r>
              <a:rPr lang="ko-KR" altLang="en-US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년의 경우 </a:t>
            </a:r>
            <a:r>
              <a:rPr lang="ko-KR" altLang="en-US" sz="600" i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메디트케어</a:t>
            </a:r>
            <a:r>
              <a:rPr lang="ko-KR" altLang="en-US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 합병으로 인한 매출액 차이가 존재함 </a:t>
            </a:r>
            <a:r>
              <a:rPr lang="en-US" altLang="ko-KR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관련 자료 미 제공</a:t>
            </a:r>
            <a:r>
              <a:rPr lang="en-US" altLang="ko-KR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33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33423" y="1852755"/>
            <a:ext cx="914400" cy="777234"/>
          </a:xfrm>
          <a:prstGeom prst="rect">
            <a:avLst/>
          </a:prstGeom>
          <a:solidFill>
            <a:srgbClr val="00A3A1"/>
          </a:solidFill>
          <a:ln w="12700">
            <a:solidFill>
              <a:srgbClr val="00A3A1"/>
            </a:solidFill>
            <a:miter lim="800000"/>
            <a:headEnd/>
            <a:tailEnd/>
          </a:ln>
          <a:effectLst/>
        </p:spPr>
        <p:txBody>
          <a:bodyPr lIns="54000" tIns="54000" rIns="54000" bIns="54000" anchor="ctr" anchorCtr="1"/>
          <a:lstStyle/>
          <a:p>
            <a:pPr defTabSz="762000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800" dirty="0">
                <a:solidFill>
                  <a:schemeClr val="bg1"/>
                </a:solidFill>
              </a:rPr>
              <a:t>당기 출시한 </a:t>
            </a:r>
            <a:r>
              <a:rPr lang="en-US" altLang="ko-KR" sz="800" dirty="0">
                <a:solidFill>
                  <a:schemeClr val="bg1"/>
                </a:solidFill>
              </a:rPr>
              <a:t>T300, T500 </a:t>
            </a:r>
            <a:r>
              <a:rPr lang="ko-KR" altLang="en-US" sz="800" dirty="0">
                <a:solidFill>
                  <a:schemeClr val="bg1"/>
                </a:solidFill>
              </a:rPr>
              <a:t>모델이 기존 </a:t>
            </a:r>
            <a:r>
              <a:rPr lang="en-US" altLang="ko-KR" sz="800" dirty="0">
                <a:solidFill>
                  <a:schemeClr val="bg1"/>
                </a:solidFill>
              </a:rPr>
              <a:t>Lab scanner </a:t>
            </a:r>
            <a:r>
              <a:rPr lang="ko-KR" altLang="en-US" sz="800" dirty="0">
                <a:solidFill>
                  <a:schemeClr val="bg1"/>
                </a:solidFill>
              </a:rPr>
              <a:t>매출을 대부분 대체하는 모습을 보임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  <p:graphicFrame>
        <p:nvGraphicFramePr>
          <p:cNvPr id="22" name="Chart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8944484"/>
              </p:ext>
            </p:extLst>
          </p:nvPr>
        </p:nvGraphicFramePr>
        <p:xfrm>
          <a:off x="808736" y="1221846"/>
          <a:ext cx="900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3055399" y="3989039"/>
            <a:ext cx="914400" cy="254373"/>
          </a:xfrm>
          <a:prstGeom prst="rect">
            <a:avLst/>
          </a:prstGeom>
          <a:noFill/>
        </p:spPr>
        <p:txBody>
          <a:bodyPr wrap="non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ko-KR" altLang="en-US" sz="900" b="1" dirty="0">
                <a:solidFill>
                  <a:schemeClr val="tx2"/>
                </a:solidFill>
              </a:rPr>
              <a:t>가격효과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251505" y="3989039"/>
            <a:ext cx="914400" cy="254373"/>
          </a:xfrm>
          <a:prstGeom prst="rect">
            <a:avLst/>
          </a:prstGeom>
          <a:noFill/>
        </p:spPr>
        <p:txBody>
          <a:bodyPr wrap="non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ko-KR" altLang="en-US" sz="900" b="1" dirty="0">
                <a:solidFill>
                  <a:schemeClr val="tx2"/>
                </a:solidFill>
              </a:rPr>
              <a:t>판매량 효과</a:t>
            </a:r>
          </a:p>
        </p:txBody>
      </p:sp>
      <p:sp>
        <p:nvSpPr>
          <p:cNvPr id="4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83680" y="4792758"/>
            <a:ext cx="3007505" cy="736371"/>
          </a:xfrm>
          <a:prstGeom prst="rect">
            <a:avLst/>
          </a:prstGeom>
          <a:solidFill>
            <a:srgbClr val="00A3A1"/>
          </a:solidFill>
          <a:ln w="12700">
            <a:solidFill>
              <a:srgbClr val="00A3A1"/>
            </a:solidFill>
            <a:miter lim="800000"/>
            <a:headEnd/>
            <a:tailEnd/>
          </a:ln>
          <a:effectLst/>
        </p:spPr>
        <p:txBody>
          <a:bodyPr lIns="54000" tIns="54000" rIns="54000" bIns="54000" anchor="ctr" anchorCtr="1"/>
          <a:lstStyle/>
          <a:p>
            <a:pPr defTabSz="762000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800" dirty="0">
                <a:solidFill>
                  <a:schemeClr val="bg1"/>
                </a:solidFill>
              </a:rPr>
              <a:t>IOS </a:t>
            </a:r>
            <a:r>
              <a:rPr lang="ko-KR" altLang="en-US" sz="800">
                <a:solidFill>
                  <a:schemeClr val="bg1"/>
                </a:solidFill>
              </a:rPr>
              <a:t>판매량 증가는 주로 유럽</a:t>
            </a:r>
            <a:r>
              <a:rPr lang="en-US" altLang="ko-KR" sz="800" dirty="0">
                <a:solidFill>
                  <a:schemeClr val="bg1"/>
                </a:solidFill>
              </a:rPr>
              <a:t>, </a:t>
            </a:r>
            <a:r>
              <a:rPr lang="ko-KR" altLang="en-US" sz="800">
                <a:solidFill>
                  <a:schemeClr val="bg1"/>
                </a:solidFill>
              </a:rPr>
              <a:t>북미</a:t>
            </a:r>
            <a:r>
              <a:rPr lang="en-US" altLang="ko-KR" sz="800" dirty="0">
                <a:solidFill>
                  <a:schemeClr val="bg1"/>
                </a:solidFill>
              </a:rPr>
              <a:t>, </a:t>
            </a:r>
            <a:r>
              <a:rPr lang="ko-KR" altLang="en-US" sz="800">
                <a:solidFill>
                  <a:schemeClr val="bg1"/>
                </a:solidFill>
              </a:rPr>
              <a:t>국내 지역에서 발생하였으며</a:t>
            </a:r>
            <a:r>
              <a:rPr lang="en-US" altLang="ko-KR" sz="800" dirty="0">
                <a:solidFill>
                  <a:schemeClr val="bg1"/>
                </a:solidFill>
              </a:rPr>
              <a:t>, </a:t>
            </a:r>
            <a:r>
              <a:rPr lang="ko-KR" altLang="en-US" sz="800">
                <a:solidFill>
                  <a:schemeClr val="bg1"/>
                </a:solidFill>
              </a:rPr>
              <a:t>북미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>
                <a:solidFill>
                  <a:schemeClr val="bg1"/>
                </a:solidFill>
              </a:rPr>
              <a:t>국내지역의 경우 기존 거래처향 매출이 증가하는 반면 유럽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>
                <a:solidFill>
                  <a:schemeClr val="bg1"/>
                </a:solidFill>
              </a:rPr>
              <a:t>아시아 지역에서는 신규거래처의 발굴로 인한 매출 증가분이 타 지역 대비 상대적으로 높게 나타나고 있음</a:t>
            </a:r>
            <a:r>
              <a:rPr lang="en-US" altLang="ko-KR" sz="800" dirty="0">
                <a:solidFill>
                  <a:schemeClr val="bg1"/>
                </a:solidFill>
              </a:rPr>
              <a:t>. </a:t>
            </a:r>
            <a:r>
              <a:rPr lang="ko-KR" altLang="en-US" sz="800">
                <a:solidFill>
                  <a:schemeClr val="bg1"/>
                </a:solidFill>
              </a:rPr>
              <a:t>국내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>
                <a:solidFill>
                  <a:schemeClr val="bg1"/>
                </a:solidFill>
              </a:rPr>
              <a:t>매출의 경우 </a:t>
            </a:r>
            <a:r>
              <a:rPr lang="en-US" altLang="ko-KR" sz="800" dirty="0">
                <a:solidFill>
                  <a:schemeClr val="bg1"/>
                </a:solidFill>
              </a:rPr>
              <a:t>2019</a:t>
            </a:r>
            <a:r>
              <a:rPr lang="ko-KR" altLang="en-US" sz="80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3</a:t>
            </a:r>
            <a:r>
              <a:rPr lang="ko-KR" altLang="en-US" sz="800">
                <a:solidFill>
                  <a:schemeClr val="bg1"/>
                </a:solidFill>
              </a:rPr>
              <a:t>분기 ㈜디오와 신규계약을 체결하면서 신규 거래처향 매출이 증가하였음</a:t>
            </a:r>
            <a:r>
              <a:rPr lang="en-US" altLang="ko-KR" sz="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3" name="Text Box 18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64491" y="5899459"/>
            <a:ext cx="4009351" cy="105158"/>
          </a:xfrm>
          <a:prstGeom prst="rect">
            <a:avLst/>
          </a:prstGeom>
          <a:noFill/>
          <a:ln w="6350">
            <a:noFill/>
            <a:miter lim="800000"/>
            <a:headEnd type="none" w="sm" len="sm"/>
            <a:tailEnd type="none" w="sm" len="sm"/>
          </a:ln>
        </p:spPr>
        <p:txBody>
          <a:bodyPr lIns="0" tIns="0" rIns="0" bIns="0" anchor="b"/>
          <a:lstStyle/>
          <a:p>
            <a:r>
              <a:rPr lang="en-US" altLang="ko-KR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Source : </a:t>
            </a:r>
            <a:r>
              <a:rPr lang="ko-KR" altLang="en-US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회사 제공 자료  </a:t>
            </a:r>
            <a:endParaRPr lang="en-US" altLang="ko-KR" sz="600" i="1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4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89256" y="4276915"/>
            <a:ext cx="990000" cy="515844"/>
          </a:xfrm>
          <a:prstGeom prst="rect">
            <a:avLst/>
          </a:prstGeom>
          <a:solidFill>
            <a:srgbClr val="00A3A1"/>
          </a:solidFill>
          <a:ln w="12700">
            <a:solidFill>
              <a:srgbClr val="00A3A1"/>
            </a:solidFill>
            <a:miter lim="800000"/>
            <a:headEnd/>
            <a:tailEnd/>
          </a:ln>
          <a:effectLst/>
        </p:spPr>
        <p:txBody>
          <a:bodyPr lIns="54000" tIns="54000" rIns="54000" bIns="54000" anchor="ctr" anchorCtr="1"/>
          <a:lstStyle/>
          <a:p>
            <a:pPr defTabSz="762000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800" dirty="0">
                <a:solidFill>
                  <a:schemeClr val="bg1"/>
                </a:solidFill>
              </a:rPr>
              <a:t>전 지역 </a:t>
            </a:r>
            <a:r>
              <a:rPr lang="en-US" altLang="ko-KR" sz="800" dirty="0">
                <a:solidFill>
                  <a:schemeClr val="bg1"/>
                </a:solidFill>
              </a:rPr>
              <a:t>ASP</a:t>
            </a:r>
            <a:r>
              <a:rPr lang="ko-KR" altLang="en-US" sz="800" dirty="0">
                <a:solidFill>
                  <a:schemeClr val="bg1"/>
                </a:solidFill>
              </a:rPr>
              <a:t>가 소폭 상승하였으나 지역별로 유의미한 차이는 없음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  <p:graphicFrame>
        <p:nvGraphicFramePr>
          <p:cNvPr id="34" name="Chart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8899996"/>
              </p:ext>
            </p:extLst>
          </p:nvPr>
        </p:nvGraphicFramePr>
        <p:xfrm>
          <a:off x="799059" y="3564033"/>
          <a:ext cx="9000000" cy="2308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1112789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 txBox="1">
            <a:spLocks/>
          </p:cNvSpPr>
          <p:nvPr/>
        </p:nvSpPr>
        <p:spPr>
          <a:xfrm>
            <a:off x="808736" y="320684"/>
            <a:ext cx="8336378" cy="169200"/>
          </a:xfrm>
          <a:prstGeom prst="rect">
            <a:avLst/>
          </a:prstGeom>
        </p:spPr>
        <p:txBody>
          <a:bodyPr lIns="0"/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087"/>
                </a:solidFill>
                <a:latin typeface="Univers for KPMG" panose="020B0603020202020204" pitchFamily="34" charset="0"/>
                <a:cs typeface="Univers for KPMG" panose="020B0603020202020204" pitchFamily="34" charset="0"/>
              </a:defRPr>
            </a:lvl1pPr>
            <a:lvl2pPr marL="0" indent="0" eaLnBrk="1" latinLnBrk="1" hangingPunct="1">
              <a:spcAft>
                <a:spcPts val="650"/>
              </a:spcAft>
              <a:buFont typeface="Univers for KPMG"/>
              <a:buNone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2pPr>
            <a:lvl3pPr marL="307975" indent="-307975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3pPr>
            <a:lvl4pPr marL="623888" indent="-24840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–"/>
              <a:defRPr sz="1400" b="0" i="0" baseline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r>
              <a:rPr lang="en-US" altLang="ko-KR" sz="12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Executive summary</a:t>
            </a:r>
          </a:p>
        </p:txBody>
      </p:sp>
      <p:sp>
        <p:nvSpPr>
          <p:cNvPr id="15" name="Title 4"/>
          <p:cNvSpPr txBox="1">
            <a:spLocks/>
          </p:cNvSpPr>
          <p:nvPr/>
        </p:nvSpPr>
        <p:spPr>
          <a:xfrm>
            <a:off x="812800" y="577041"/>
            <a:ext cx="8280400" cy="38059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eaLnBrk="1" latinLnBrk="1" hangingPunct="1">
              <a:lnSpc>
                <a:spcPct val="100000"/>
              </a:lnSpc>
              <a:defRPr sz="4800" b="0" i="0">
                <a:solidFill>
                  <a:srgbClr val="00338D"/>
                </a:solidFill>
                <a:latin typeface="KPMG Extralight"/>
                <a:cs typeface="KPMG Extralight"/>
              </a:defRPr>
            </a:lvl1pPr>
          </a:lstStyle>
          <a:p>
            <a:r>
              <a:rPr lang="en-US" altLang="ko-KR" sz="3800" kern="0" dirty="0"/>
              <a:t>EBITDA bridge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816992" y="952326"/>
            <a:ext cx="8792464" cy="3958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1000" dirty="0"/>
              <a:t>2016</a:t>
            </a:r>
            <a:r>
              <a:rPr lang="ko-KR" altLang="en-US" sz="1000" dirty="0"/>
              <a:t>년 대비 </a:t>
            </a:r>
            <a:r>
              <a:rPr lang="en-US" altLang="ko-KR" sz="1000" dirty="0"/>
              <a:t>2018</a:t>
            </a:r>
            <a:r>
              <a:rPr lang="ko-KR" altLang="en-US" sz="1000" dirty="0"/>
              <a:t>년 기준 회사의 </a:t>
            </a:r>
            <a:r>
              <a:rPr lang="en-US" altLang="ko-KR" sz="1000" dirty="0"/>
              <a:t>EBITDA</a:t>
            </a:r>
            <a:r>
              <a:rPr lang="ko-KR" altLang="en-US" sz="1000" dirty="0"/>
              <a:t>는 </a:t>
            </a:r>
            <a:r>
              <a:rPr lang="en-US" altLang="ko-KR" sz="1000" dirty="0"/>
              <a:t>CAGR 153.4%</a:t>
            </a:r>
            <a:r>
              <a:rPr lang="ko-KR" altLang="en-US" sz="1000" dirty="0"/>
              <a:t>로 성장하였습니다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이는 타 </a:t>
            </a:r>
            <a:r>
              <a:rPr lang="ko-KR" altLang="en-US" sz="1000" dirty="0" err="1"/>
              <a:t>제품군</a:t>
            </a:r>
            <a:r>
              <a:rPr lang="ko-KR" altLang="en-US" sz="1000" dirty="0"/>
              <a:t> 대비 </a:t>
            </a:r>
            <a:r>
              <a:rPr lang="en-US" altLang="ko-KR" sz="1000" dirty="0"/>
              <a:t>IOS</a:t>
            </a:r>
            <a:r>
              <a:rPr lang="ko-KR" altLang="en-US" sz="1000" dirty="0"/>
              <a:t>의 높은 </a:t>
            </a:r>
            <a:r>
              <a:rPr lang="en-US" altLang="ko-KR" sz="1000" dirty="0"/>
              <a:t>CM%</a:t>
            </a:r>
            <a:r>
              <a:rPr lang="ko-KR" altLang="en-US" sz="1000" dirty="0"/>
              <a:t>로 인한 효과로 보여집니다</a:t>
            </a:r>
            <a:r>
              <a:rPr lang="en-US" altLang="ko-KR" sz="1000" dirty="0"/>
              <a:t>.  </a:t>
            </a:r>
            <a:endParaRPr lang="en-US" altLang="ko-KR" sz="1000" dirty="0">
              <a:solidFill>
                <a:srgbClr val="00338D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9" name="Text Box 18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08736" y="5392683"/>
            <a:ext cx="4009351" cy="105158"/>
          </a:xfrm>
          <a:prstGeom prst="rect">
            <a:avLst/>
          </a:prstGeom>
          <a:noFill/>
          <a:ln w="6350">
            <a:noFill/>
            <a:miter lim="800000"/>
            <a:headEnd type="none" w="sm" len="sm"/>
            <a:tailEnd type="none" w="sm" len="sm"/>
          </a:ln>
        </p:spPr>
        <p:txBody>
          <a:bodyPr lIns="0" tIns="0" rIns="0" bIns="0" anchor="b"/>
          <a:lstStyle/>
          <a:p>
            <a:r>
              <a:rPr lang="en-US" altLang="ko-KR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Source : </a:t>
            </a:r>
            <a:r>
              <a:rPr lang="ko-KR" altLang="en-US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회사 제공 자료  </a:t>
            </a:r>
            <a:endParaRPr lang="en-US" altLang="ko-KR" sz="600" i="1" dirty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r>
              <a:rPr lang="en-US" altLang="ko-KR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Note: </a:t>
            </a:r>
            <a:r>
              <a:rPr lang="ko-KR" altLang="en-US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공헌이익률은 원재료비만 고려한 금액임</a:t>
            </a:r>
            <a:endParaRPr lang="en-US" altLang="ko-KR" sz="600" i="1" dirty="0">
              <a:solidFill>
                <a:srgbClr val="000000"/>
              </a:solidFill>
              <a:ea typeface="맑은 고딕" panose="020B0503020000020004" pitchFamily="50" charset="-127"/>
            </a:endParaRPr>
          </a:p>
        </p:txBody>
      </p:sp>
      <p:graphicFrame>
        <p:nvGraphicFramePr>
          <p:cNvPr id="20" name="Chart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2670360"/>
              </p:ext>
            </p:extLst>
          </p:nvPr>
        </p:nvGraphicFramePr>
        <p:xfrm>
          <a:off x="418211" y="1177839"/>
          <a:ext cx="6398198" cy="2473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1" name="Chart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4824889"/>
              </p:ext>
            </p:extLst>
          </p:nvPr>
        </p:nvGraphicFramePr>
        <p:xfrm>
          <a:off x="418211" y="3024412"/>
          <a:ext cx="6659995" cy="2473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1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102223" y="1271065"/>
            <a:ext cx="2386408" cy="1399528"/>
          </a:xfrm>
          <a:prstGeom prst="rect">
            <a:avLst/>
          </a:prstGeom>
          <a:solidFill>
            <a:srgbClr val="00A3A1"/>
          </a:solidFill>
          <a:ln w="12700">
            <a:solidFill>
              <a:srgbClr val="00A3A1"/>
            </a:solidFill>
            <a:miter lim="800000"/>
            <a:headEnd/>
            <a:tailEnd/>
          </a:ln>
          <a:effectLst/>
        </p:spPr>
        <p:txBody>
          <a:bodyPr lIns="54000" tIns="54000" rIns="54000" bIns="54000" anchor="ctr" anchorCtr="1"/>
          <a:lstStyle/>
          <a:p>
            <a:pPr defTabSz="762000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800" dirty="0">
                <a:solidFill>
                  <a:prstClr val="white"/>
                </a:solidFill>
              </a:rPr>
              <a:t>공헌이익율이 높은 </a:t>
            </a:r>
            <a:r>
              <a:rPr lang="en-US" altLang="ko-KR" sz="800" dirty="0">
                <a:solidFill>
                  <a:prstClr val="white"/>
                </a:solidFill>
              </a:rPr>
              <a:t>IOS </a:t>
            </a:r>
            <a:r>
              <a:rPr lang="ko-KR" altLang="en-US" sz="800" dirty="0">
                <a:solidFill>
                  <a:prstClr val="white"/>
                </a:solidFill>
              </a:rPr>
              <a:t>신제품 출시 이후 회사의 공헌이익이 높아짐에 따라 </a:t>
            </a:r>
            <a:r>
              <a:rPr lang="en-US" altLang="ko-KR" sz="800" dirty="0">
                <a:solidFill>
                  <a:prstClr val="white"/>
                </a:solidFill>
              </a:rPr>
              <a:t>2017</a:t>
            </a:r>
            <a:r>
              <a:rPr lang="ko-KR" altLang="en-US" sz="800" dirty="0">
                <a:solidFill>
                  <a:prstClr val="white"/>
                </a:solidFill>
              </a:rPr>
              <a:t>년 대비 </a:t>
            </a:r>
            <a:r>
              <a:rPr lang="en-US" altLang="ko-KR" sz="800" dirty="0">
                <a:solidFill>
                  <a:prstClr val="white"/>
                </a:solidFill>
              </a:rPr>
              <a:t>2018</a:t>
            </a:r>
            <a:r>
              <a:rPr lang="ko-KR" altLang="en-US" sz="800" dirty="0">
                <a:solidFill>
                  <a:prstClr val="white"/>
                </a:solidFill>
              </a:rPr>
              <a:t>년 </a:t>
            </a:r>
            <a:r>
              <a:rPr lang="en-US" altLang="ko-KR" sz="800" dirty="0">
                <a:solidFill>
                  <a:prstClr val="white"/>
                </a:solidFill>
              </a:rPr>
              <a:t>EBITDA</a:t>
            </a:r>
            <a:r>
              <a:rPr lang="ko-KR" altLang="en-US" sz="800" dirty="0">
                <a:solidFill>
                  <a:prstClr val="white"/>
                </a:solidFill>
              </a:rPr>
              <a:t>는 </a:t>
            </a:r>
            <a:r>
              <a:rPr lang="en-US" altLang="ko-KR" sz="800" dirty="0">
                <a:solidFill>
                  <a:prstClr val="white"/>
                </a:solidFill>
              </a:rPr>
              <a:t>(-)436 </a:t>
            </a:r>
            <a:r>
              <a:rPr lang="ko-KR" altLang="en-US" sz="800" dirty="0" err="1">
                <a:solidFill>
                  <a:prstClr val="white"/>
                </a:solidFill>
              </a:rPr>
              <a:t>백만원</a:t>
            </a:r>
            <a:r>
              <a:rPr lang="ko-KR" altLang="en-US" sz="800" dirty="0">
                <a:solidFill>
                  <a:prstClr val="white"/>
                </a:solidFill>
              </a:rPr>
              <a:t> 에서 </a:t>
            </a:r>
            <a:r>
              <a:rPr lang="en-US" altLang="ko-KR" sz="800" dirty="0">
                <a:solidFill>
                  <a:prstClr val="white"/>
                </a:solidFill>
              </a:rPr>
              <a:t>10,741 </a:t>
            </a:r>
            <a:r>
              <a:rPr lang="ko-KR" altLang="en-US" sz="800" dirty="0" err="1">
                <a:solidFill>
                  <a:prstClr val="white"/>
                </a:solidFill>
              </a:rPr>
              <a:t>백만원</a:t>
            </a:r>
            <a:r>
              <a:rPr lang="ko-KR" altLang="en-US" sz="800" dirty="0">
                <a:solidFill>
                  <a:prstClr val="white"/>
                </a:solidFill>
              </a:rPr>
              <a:t> 으로 크게 증가하였습니다</a:t>
            </a:r>
            <a:r>
              <a:rPr lang="en-US" altLang="ko-KR" sz="800" dirty="0">
                <a:solidFill>
                  <a:prstClr val="white"/>
                </a:solidFill>
              </a:rPr>
              <a:t>. </a:t>
            </a:r>
            <a:r>
              <a:rPr lang="ko-KR" altLang="en-US" sz="800" dirty="0">
                <a:solidFill>
                  <a:prstClr val="white"/>
                </a:solidFill>
              </a:rPr>
              <a:t>또한 </a:t>
            </a:r>
            <a:r>
              <a:rPr lang="en-US" altLang="ko-KR" sz="800" dirty="0">
                <a:solidFill>
                  <a:prstClr val="white"/>
                </a:solidFill>
              </a:rPr>
              <a:t>2018</a:t>
            </a:r>
            <a:r>
              <a:rPr lang="ko-KR" altLang="en-US" sz="800" dirty="0">
                <a:solidFill>
                  <a:prstClr val="white"/>
                </a:solidFill>
              </a:rPr>
              <a:t>년과 비교하여 </a:t>
            </a:r>
            <a:r>
              <a:rPr lang="en-US" altLang="ko-KR" sz="800" dirty="0">
                <a:solidFill>
                  <a:prstClr val="white"/>
                </a:solidFill>
              </a:rPr>
              <a:t>IOS</a:t>
            </a:r>
            <a:r>
              <a:rPr lang="ko-KR" altLang="en-US" sz="800" dirty="0">
                <a:solidFill>
                  <a:prstClr val="white"/>
                </a:solidFill>
              </a:rPr>
              <a:t>의 공헌이익률은 증가하고 있습니다</a:t>
            </a:r>
            <a:r>
              <a:rPr lang="en-US" altLang="ko-KR" sz="800" dirty="0">
                <a:solidFill>
                  <a:prstClr val="white"/>
                </a:solidFill>
              </a:rPr>
              <a:t>. </a:t>
            </a:r>
            <a:r>
              <a:rPr lang="ko-KR" altLang="en-US" sz="800" dirty="0">
                <a:solidFill>
                  <a:prstClr val="white"/>
                </a:solidFill>
              </a:rPr>
              <a:t>회사 설명에 따르면 이는  핵심부품의 내재화에 따른 원가절감으로 인한 영향입니다</a:t>
            </a:r>
            <a:r>
              <a:rPr lang="en-US" altLang="ko-KR" sz="800" dirty="0">
                <a:solidFill>
                  <a:prstClr val="white"/>
                </a:solidFill>
              </a:rPr>
              <a:t>. </a:t>
            </a:r>
          </a:p>
        </p:txBody>
      </p:sp>
      <p:sp>
        <p:nvSpPr>
          <p:cNvPr id="12" name="Rounded Rectangle 2"/>
          <p:cNvSpPr/>
          <p:nvPr>
            <p:custDataLst>
              <p:tags r:id="rId3"/>
            </p:custDataLst>
          </p:nvPr>
        </p:nvSpPr>
        <p:spPr>
          <a:xfrm rot="5400000">
            <a:off x="5726722" y="3545354"/>
            <a:ext cx="188235" cy="463999"/>
          </a:xfrm>
          <a:prstGeom prst="roundRect">
            <a:avLst>
              <a:gd name="adj" fmla="val 11759"/>
            </a:avLst>
          </a:prstGeom>
          <a:solidFill>
            <a:srgbClr val="CC0099">
              <a:alpha val="5000"/>
            </a:srgbClr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54610" tIns="54610" rIns="54610" bIns="54610" rtlCol="0" anchor="ctr"/>
          <a:lstStyle/>
          <a:p>
            <a:endParaRPr lang="en-US" altLang="ko-KR" sz="700" dirty="0">
              <a:solidFill>
                <a:srgbClr val="00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524143" y="3609763"/>
            <a:ext cx="129394" cy="129394"/>
          </a:xfrm>
          <a:prstGeom prst="ellipse">
            <a:avLst/>
          </a:prstGeom>
          <a:solidFill>
            <a:srgbClr val="0033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700" dirty="0">
                <a:solidFill>
                  <a:srgbClr val="FFFFFF"/>
                </a:solidFill>
                <a:latin typeface=""/>
                <a:cs typeface="KPMG Extralight"/>
              </a:rPr>
              <a:t>1</a:t>
            </a:r>
            <a:endParaRPr lang="ko-KR" altLang="en-US" sz="700" dirty="0">
              <a:solidFill>
                <a:srgbClr val="FFFFFF"/>
              </a:solidFill>
              <a:latin typeface=""/>
              <a:cs typeface="KPMG Extralight"/>
            </a:endParaRPr>
          </a:p>
        </p:txBody>
      </p:sp>
      <p:sp>
        <p:nvSpPr>
          <p:cNvPr id="14" name="Rounded Rectangle 2"/>
          <p:cNvSpPr/>
          <p:nvPr>
            <p:custDataLst>
              <p:tags r:id="rId4"/>
            </p:custDataLst>
          </p:nvPr>
        </p:nvSpPr>
        <p:spPr>
          <a:xfrm rot="5400000">
            <a:off x="7438584" y="2571508"/>
            <a:ext cx="545835" cy="1089165"/>
          </a:xfrm>
          <a:prstGeom prst="roundRect">
            <a:avLst>
              <a:gd name="adj" fmla="val 11759"/>
            </a:avLst>
          </a:prstGeom>
          <a:solidFill>
            <a:srgbClr val="CC0099">
              <a:alpha val="5000"/>
            </a:srgbClr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54610" tIns="54610" rIns="54610" bIns="54610" rtlCol="0" anchor="ctr"/>
          <a:lstStyle/>
          <a:p>
            <a:r>
              <a:rPr lang="ko-KR" altLang="en-US" sz="700" dirty="0">
                <a:solidFill>
                  <a:srgbClr val="000000"/>
                </a:solidFill>
              </a:rPr>
              <a:t>현재 공헌이익률은 원재료비만 고려된 금액이므로 나머지 기타 제조원가는 기타비용에 포함되었습니다</a:t>
            </a:r>
            <a:r>
              <a:rPr lang="en-US" altLang="ko-KR" sz="700" dirty="0">
                <a:solidFill>
                  <a:srgbClr val="000000"/>
                </a:solidFill>
              </a:rPr>
              <a:t>.</a:t>
            </a:r>
            <a:r>
              <a:rPr lang="ko-KR" altLang="en-US" sz="700" dirty="0">
                <a:solidFill>
                  <a:srgbClr val="000000"/>
                </a:solidFill>
              </a:rPr>
              <a:t> </a:t>
            </a:r>
            <a:endParaRPr lang="en-US" altLang="ko-KR" sz="700" dirty="0">
              <a:solidFill>
                <a:srgbClr val="00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7102223" y="2801499"/>
            <a:ext cx="129394" cy="129394"/>
          </a:xfrm>
          <a:prstGeom prst="ellipse">
            <a:avLst/>
          </a:prstGeom>
          <a:solidFill>
            <a:srgbClr val="0033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700" dirty="0">
                <a:solidFill>
                  <a:srgbClr val="FFFFFF"/>
                </a:solidFill>
                <a:latin typeface=""/>
                <a:cs typeface="KPMG Extralight"/>
              </a:rPr>
              <a:t>1</a:t>
            </a:r>
            <a:endParaRPr lang="ko-KR" altLang="en-US" sz="700" dirty="0">
              <a:solidFill>
                <a:srgbClr val="FFFFFF"/>
              </a:solidFill>
              <a:latin typeface=""/>
              <a:cs typeface="KPMG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527429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215200" y="1346400"/>
            <a:ext cx="6708000" cy="351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1" hangingPunct="1">
              <a:lnSpc>
                <a:spcPct val="70000"/>
              </a:lnSpc>
              <a:spcBef>
                <a:spcPct val="0"/>
              </a:spcBef>
              <a:buNone/>
              <a:defRPr sz="107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Key Findings</a:t>
            </a:r>
            <a:br>
              <a:rPr lang="en-US" altLang="ko-KR" dirty="0"/>
            </a:b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71564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0927181"/>
              </p:ext>
            </p:extLst>
          </p:nvPr>
        </p:nvGraphicFramePr>
        <p:xfrm>
          <a:off x="816992" y="1614451"/>
          <a:ext cx="4445000" cy="279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Chart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303434"/>
              </p:ext>
            </p:extLst>
          </p:nvPr>
        </p:nvGraphicFramePr>
        <p:xfrm>
          <a:off x="4714289" y="1599474"/>
          <a:ext cx="4445000" cy="279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" name="Text Placeholder 3"/>
          <p:cNvSpPr txBox="1">
            <a:spLocks/>
          </p:cNvSpPr>
          <p:nvPr/>
        </p:nvSpPr>
        <p:spPr>
          <a:xfrm>
            <a:off x="808736" y="320684"/>
            <a:ext cx="8336378" cy="169200"/>
          </a:xfrm>
          <a:prstGeom prst="rect">
            <a:avLst/>
          </a:prstGeom>
        </p:spPr>
        <p:txBody>
          <a:bodyPr lIns="0"/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087"/>
                </a:solidFill>
                <a:latin typeface="Univers for KPMG" panose="020B0603020202020204" pitchFamily="34" charset="0"/>
                <a:cs typeface="Univers for KPMG" panose="020B0603020202020204" pitchFamily="34" charset="0"/>
              </a:defRPr>
            </a:lvl1pPr>
            <a:lvl2pPr marL="0" indent="0" eaLnBrk="1" latinLnBrk="1" hangingPunct="1">
              <a:spcAft>
                <a:spcPts val="650"/>
              </a:spcAft>
              <a:buFont typeface="Univers for KPMG"/>
              <a:buNone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2pPr>
            <a:lvl3pPr marL="307975" indent="-307975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3pPr>
            <a:lvl4pPr marL="623888" indent="-24840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–"/>
              <a:defRPr sz="1400" b="0" i="0" baseline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r>
              <a:rPr lang="en-US" altLang="ko-KR" sz="12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Executive summary</a:t>
            </a:r>
          </a:p>
        </p:txBody>
      </p:sp>
      <p:sp>
        <p:nvSpPr>
          <p:cNvPr id="15" name="Title 4"/>
          <p:cNvSpPr txBox="1">
            <a:spLocks/>
          </p:cNvSpPr>
          <p:nvPr/>
        </p:nvSpPr>
        <p:spPr>
          <a:xfrm>
            <a:off x="812800" y="577041"/>
            <a:ext cx="8280400" cy="38059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eaLnBrk="1" latinLnBrk="1" hangingPunct="1">
              <a:lnSpc>
                <a:spcPct val="100000"/>
              </a:lnSpc>
              <a:defRPr sz="4800" b="0" i="0">
                <a:solidFill>
                  <a:srgbClr val="00338D"/>
                </a:solidFill>
                <a:latin typeface="KPMG Extralight"/>
                <a:cs typeface="KPMG Extralight"/>
              </a:defRPr>
            </a:lvl1pPr>
          </a:lstStyle>
          <a:p>
            <a:r>
              <a:rPr lang="en-US" altLang="ko-KR" sz="3800" kern="0" dirty="0"/>
              <a:t>Budget run rate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816992" y="969842"/>
            <a:ext cx="8792464" cy="61742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1000" dirty="0"/>
              <a:t>2019</a:t>
            </a:r>
            <a:r>
              <a:rPr lang="ko-KR" altLang="en-US" sz="1000" dirty="0"/>
              <a:t>년 </a:t>
            </a:r>
            <a:r>
              <a:rPr lang="en-US" altLang="ko-KR" sz="1000" dirty="0"/>
              <a:t>9</a:t>
            </a:r>
            <a:r>
              <a:rPr lang="ko-KR" altLang="en-US" sz="1000" dirty="0"/>
              <a:t>개월 매출액은 </a:t>
            </a:r>
            <a:r>
              <a:rPr lang="en-US" altLang="ko-KR" sz="1000" dirty="0"/>
              <a:t>475</a:t>
            </a:r>
            <a:r>
              <a:rPr lang="ko-KR" altLang="en-US" sz="1000" dirty="0"/>
              <a:t>억으로</a:t>
            </a:r>
            <a:r>
              <a:rPr lang="en-US" altLang="ko-KR" sz="1000" dirty="0"/>
              <a:t>,</a:t>
            </a:r>
            <a:r>
              <a:rPr lang="ko-KR" altLang="en-US" sz="1000" dirty="0"/>
              <a:t> 경영진의 </a:t>
            </a:r>
            <a:r>
              <a:rPr lang="en-US" altLang="ko-KR" sz="1000" dirty="0"/>
              <a:t>9</a:t>
            </a:r>
            <a:r>
              <a:rPr lang="ko-KR" altLang="en-US" sz="1000" dirty="0"/>
              <a:t>월 </a:t>
            </a:r>
            <a:r>
              <a:rPr lang="en-US" altLang="ko-KR" sz="1000" dirty="0"/>
              <a:t>projection</a:t>
            </a:r>
            <a:r>
              <a:rPr lang="ko-KR" altLang="en-US" sz="1000" dirty="0"/>
              <a:t>상 목표 매출액인 연간 </a:t>
            </a:r>
            <a:r>
              <a:rPr lang="en-US" altLang="ko-KR" sz="1000" dirty="0"/>
              <a:t>737</a:t>
            </a:r>
            <a:r>
              <a:rPr lang="ko-KR" altLang="en-US" sz="1000" dirty="0"/>
              <a:t>억 대비 매출액 </a:t>
            </a:r>
            <a:r>
              <a:rPr lang="ko-KR" altLang="en-US" sz="1000" dirty="0" err="1"/>
              <a:t>달성률은</a:t>
            </a:r>
            <a:r>
              <a:rPr lang="ko-KR" altLang="en-US" sz="1000" dirty="0"/>
              <a:t> </a:t>
            </a:r>
            <a:r>
              <a:rPr lang="en-US" altLang="ko-KR" sz="1000" dirty="0"/>
              <a:t>64%</a:t>
            </a:r>
            <a:r>
              <a:rPr lang="ko-KR" altLang="en-US" sz="1000" dirty="0"/>
              <a:t>이며</a:t>
            </a:r>
            <a:r>
              <a:rPr lang="en-US" altLang="ko-KR" sz="1000" dirty="0"/>
              <a:t>, IM </a:t>
            </a:r>
            <a:r>
              <a:rPr lang="ko-KR" altLang="en-US" sz="1000" dirty="0"/>
              <a:t>상 </a:t>
            </a:r>
            <a:r>
              <a:rPr lang="en-US" altLang="ko-KR" sz="1000" dirty="0"/>
              <a:t>673</a:t>
            </a:r>
            <a:r>
              <a:rPr lang="ko-KR" altLang="en-US" sz="1000" dirty="0"/>
              <a:t>억 기준으로는 </a:t>
            </a:r>
            <a:r>
              <a:rPr lang="en-US" altLang="ko-KR" sz="1000" dirty="0"/>
              <a:t>70% </a:t>
            </a:r>
            <a:r>
              <a:rPr lang="ko-KR" altLang="en-US" sz="1000" dirty="0"/>
              <a:t>달성입니다</a:t>
            </a:r>
            <a:r>
              <a:rPr lang="en-US" altLang="ko-KR" sz="1000" dirty="0"/>
              <a:t>. </a:t>
            </a:r>
            <a:r>
              <a:rPr lang="ko-KR" altLang="en-US" sz="1000" dirty="0"/>
              <a:t>회사 제시 </a:t>
            </a:r>
            <a:r>
              <a:rPr lang="en-US" altLang="ko-KR" sz="1000" dirty="0"/>
              <a:t>9</a:t>
            </a:r>
            <a:r>
              <a:rPr lang="ko-KR" altLang="en-US" sz="1000" dirty="0"/>
              <a:t>월 말 누적 목표 매출은 </a:t>
            </a:r>
            <a:r>
              <a:rPr lang="en-US" altLang="ko-KR" sz="1000" dirty="0"/>
              <a:t>460</a:t>
            </a:r>
            <a:r>
              <a:rPr lang="ko-KR" altLang="en-US" sz="1000" dirty="0"/>
              <a:t>억으로  </a:t>
            </a:r>
            <a:r>
              <a:rPr lang="en-US" altLang="ko-KR" sz="1000" dirty="0"/>
              <a:t>9</a:t>
            </a:r>
            <a:r>
              <a:rPr lang="ko-KR" altLang="en-US" sz="1000" dirty="0"/>
              <a:t>월 기준 목표 매출을 초과 달성했다는 것이 회사 측의 설명입니다</a:t>
            </a:r>
            <a:r>
              <a:rPr lang="en-US" altLang="ko-KR" sz="1000" dirty="0"/>
              <a:t>. </a:t>
            </a:r>
            <a:r>
              <a:rPr lang="ko-KR" altLang="en-US" sz="1000" dirty="0"/>
              <a:t>회사는 </a:t>
            </a:r>
            <a:r>
              <a:rPr lang="en-US" altLang="ko-KR" sz="1000" dirty="0"/>
              <a:t>4Q</a:t>
            </a:r>
            <a:r>
              <a:rPr lang="ko-KR" altLang="en-US" sz="1000" dirty="0"/>
              <a:t>에 매출액 </a:t>
            </a:r>
            <a:r>
              <a:rPr lang="en-US" altLang="ko-KR" sz="1000" dirty="0"/>
              <a:t>262</a:t>
            </a:r>
            <a:r>
              <a:rPr lang="ko-KR" altLang="en-US" sz="1000" dirty="0"/>
              <a:t>억</a:t>
            </a:r>
            <a:r>
              <a:rPr lang="en-US" altLang="ko-KR" sz="1000" dirty="0"/>
              <a:t>, EBITDA 140</a:t>
            </a:r>
            <a:r>
              <a:rPr lang="ko-KR" altLang="en-US" sz="1000" dirty="0"/>
              <a:t>억을 기록하여 연간 예산을 달성할 것으로 예상하고 있으며</a:t>
            </a:r>
            <a:r>
              <a:rPr lang="en-US" altLang="ko-KR" sz="1000" dirty="0"/>
              <a:t>, </a:t>
            </a:r>
            <a:r>
              <a:rPr lang="ko-KR" altLang="en-US" sz="1000" dirty="0"/>
              <a:t>중국의 대량 구매</a:t>
            </a:r>
            <a:r>
              <a:rPr lang="en-US" altLang="ko-KR" sz="1000" dirty="0"/>
              <a:t>, </a:t>
            </a:r>
            <a:r>
              <a:rPr lang="ko-KR" altLang="en-US" sz="1000" dirty="0"/>
              <a:t>일본  </a:t>
            </a:r>
            <a:r>
              <a:rPr lang="en-US" altLang="ko-KR" sz="1000" dirty="0"/>
              <a:t>Yoshida</a:t>
            </a:r>
            <a:r>
              <a:rPr lang="ko-KR" altLang="en-US" sz="1000" dirty="0"/>
              <a:t>로부터의 매출</a:t>
            </a:r>
            <a:r>
              <a:rPr lang="en-US" altLang="ko-KR" sz="1000" dirty="0"/>
              <a:t>(2019.08 </a:t>
            </a:r>
            <a:r>
              <a:rPr lang="ko-KR" altLang="en-US" sz="1000" dirty="0"/>
              <a:t>인증획득</a:t>
            </a:r>
            <a:r>
              <a:rPr lang="en-US" altLang="ko-KR" sz="1000" dirty="0"/>
              <a:t>), </a:t>
            </a:r>
            <a:r>
              <a:rPr lang="ko-KR" altLang="en-US" sz="1000" dirty="0"/>
              <a:t>국내 거래처 ㈜</a:t>
            </a:r>
            <a:r>
              <a:rPr lang="ko-KR" altLang="en-US" sz="1000" dirty="0" err="1"/>
              <a:t>디오</a:t>
            </a:r>
            <a:r>
              <a:rPr lang="ko-KR" altLang="en-US" sz="1000" dirty="0"/>
              <a:t> 확보를 달성의 주 동력으로 보고 있습니다</a:t>
            </a:r>
            <a:r>
              <a:rPr lang="en-US" altLang="ko-KR" sz="1000" dirty="0"/>
              <a:t>.</a:t>
            </a:r>
            <a:endParaRPr lang="en-US" altLang="ko-KR" sz="1000" dirty="0">
              <a:solidFill>
                <a:srgbClr val="00338D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8" name="Text Box 18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88377" y="4001164"/>
            <a:ext cx="1271462" cy="95980"/>
          </a:xfrm>
          <a:prstGeom prst="rect">
            <a:avLst/>
          </a:prstGeom>
          <a:noFill/>
          <a:ln w="6350">
            <a:noFill/>
            <a:miter lim="800000"/>
            <a:headEnd type="none" w="sm" len="sm"/>
            <a:tailEnd type="none" w="sm" len="sm"/>
          </a:ln>
        </p:spPr>
        <p:txBody>
          <a:bodyPr lIns="0" tIns="0" rIns="0" bIns="0" anchor="b"/>
          <a:lstStyle/>
          <a:p>
            <a:r>
              <a:rPr lang="en-US" altLang="ko-KR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Source : </a:t>
            </a:r>
            <a:r>
              <a:rPr lang="ko-KR" altLang="en-US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회사 제공 자료 </a:t>
            </a:r>
            <a:endParaRPr lang="en-US" altLang="ko-KR" sz="600" i="1" dirty="0">
              <a:solidFill>
                <a:srgbClr val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47546" y="2782676"/>
            <a:ext cx="337351" cy="187841"/>
          </a:xfrm>
          <a:prstGeom prst="rect">
            <a:avLst/>
          </a:prstGeom>
          <a:noFill/>
        </p:spPr>
        <p:txBody>
          <a:bodyPr wrap="non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ko-KR" sz="800" dirty="0">
                <a:solidFill>
                  <a:schemeClr val="tx2"/>
                </a:solidFill>
              </a:rPr>
              <a:t>39%</a:t>
            </a:r>
            <a:endParaRPr lang="ko-KR" altLang="en-US" sz="800" dirty="0" err="1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70325" y="2430445"/>
            <a:ext cx="337351" cy="187841"/>
          </a:xfrm>
          <a:prstGeom prst="rect">
            <a:avLst/>
          </a:prstGeom>
          <a:noFill/>
        </p:spPr>
        <p:txBody>
          <a:bodyPr wrap="non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ko-KR" sz="800" dirty="0">
                <a:solidFill>
                  <a:schemeClr val="tx2"/>
                </a:solidFill>
              </a:rPr>
              <a:t>64%</a:t>
            </a:r>
            <a:endParaRPr lang="ko-KR" altLang="en-US" sz="800" dirty="0" err="1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12714" y="1932812"/>
            <a:ext cx="290003" cy="178543"/>
          </a:xfrm>
          <a:prstGeom prst="rect">
            <a:avLst/>
          </a:prstGeom>
          <a:noFill/>
        </p:spPr>
        <p:txBody>
          <a:bodyPr wrap="non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ko-KR" sz="800" dirty="0">
                <a:solidFill>
                  <a:srgbClr val="6D2077"/>
                </a:solidFill>
              </a:rPr>
              <a:t>100%</a:t>
            </a:r>
            <a:endParaRPr lang="ko-KR" altLang="en-US" sz="800" dirty="0" err="1">
              <a:solidFill>
                <a:srgbClr val="6D2077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04888" y="2874051"/>
            <a:ext cx="337351" cy="187841"/>
          </a:xfrm>
          <a:prstGeom prst="rect">
            <a:avLst/>
          </a:prstGeom>
          <a:noFill/>
        </p:spPr>
        <p:txBody>
          <a:bodyPr wrap="non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ko-KR" sz="800" dirty="0">
                <a:solidFill>
                  <a:schemeClr val="tx2"/>
                </a:solidFill>
              </a:rPr>
              <a:t>34%</a:t>
            </a:r>
            <a:endParaRPr lang="ko-KR" altLang="en-US" sz="800" dirty="0" err="1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68113" y="2491924"/>
            <a:ext cx="337351" cy="187841"/>
          </a:xfrm>
          <a:prstGeom prst="rect">
            <a:avLst/>
          </a:prstGeom>
          <a:noFill/>
        </p:spPr>
        <p:txBody>
          <a:bodyPr wrap="non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ko-KR" sz="800" dirty="0">
                <a:solidFill>
                  <a:schemeClr val="tx2"/>
                </a:solidFill>
              </a:rPr>
              <a:t>62%</a:t>
            </a:r>
            <a:endParaRPr lang="ko-KR" altLang="en-US" sz="800" dirty="0" err="1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74746" y="1948541"/>
            <a:ext cx="290003" cy="178543"/>
          </a:xfrm>
          <a:prstGeom prst="rect">
            <a:avLst/>
          </a:prstGeom>
          <a:noFill/>
        </p:spPr>
        <p:txBody>
          <a:bodyPr wrap="non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ko-KR" sz="800" dirty="0">
                <a:solidFill>
                  <a:srgbClr val="6D2077"/>
                </a:solidFill>
              </a:rPr>
              <a:t>100%</a:t>
            </a:r>
            <a:endParaRPr lang="ko-KR" altLang="en-US" sz="800" dirty="0" err="1">
              <a:solidFill>
                <a:srgbClr val="6D2077"/>
              </a:solidFill>
            </a:endParaRPr>
          </a:p>
        </p:txBody>
      </p:sp>
      <p:sp>
        <p:nvSpPr>
          <p:cNvPr id="22" name="Text Box 18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2889" y="4001164"/>
            <a:ext cx="1271462" cy="95980"/>
          </a:xfrm>
          <a:prstGeom prst="rect">
            <a:avLst/>
          </a:prstGeom>
          <a:noFill/>
          <a:ln w="6350">
            <a:noFill/>
            <a:miter lim="800000"/>
            <a:headEnd type="none" w="sm" len="sm"/>
            <a:tailEnd type="none" w="sm" len="sm"/>
          </a:ln>
        </p:spPr>
        <p:txBody>
          <a:bodyPr lIns="0" tIns="0" rIns="0" bIns="0" anchor="b"/>
          <a:lstStyle/>
          <a:p>
            <a:r>
              <a:rPr lang="en-US" altLang="ko-KR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Source : </a:t>
            </a:r>
            <a:r>
              <a:rPr lang="ko-KR" altLang="en-US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회사 제공 자료 </a:t>
            </a:r>
            <a:endParaRPr lang="en-US" altLang="ko-KR" sz="600" i="1" dirty="0">
              <a:solidFill>
                <a:srgbClr val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343399" y="2286000"/>
            <a:ext cx="523876" cy="1444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IM 67.3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780294" y="224895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6</a:t>
            </a: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412871" y="2347478"/>
            <a:ext cx="523876" cy="1444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IM 31.8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74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 txBox="1">
            <a:spLocks/>
          </p:cNvSpPr>
          <p:nvPr/>
        </p:nvSpPr>
        <p:spPr>
          <a:xfrm>
            <a:off x="808736" y="320684"/>
            <a:ext cx="8336378" cy="169200"/>
          </a:xfrm>
          <a:prstGeom prst="rect">
            <a:avLst/>
          </a:prstGeom>
        </p:spPr>
        <p:txBody>
          <a:bodyPr lIns="0"/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087"/>
                </a:solidFill>
                <a:latin typeface="Univers for KPMG" panose="020B0603020202020204" pitchFamily="34" charset="0"/>
                <a:cs typeface="Univers for KPMG" panose="020B0603020202020204" pitchFamily="34" charset="0"/>
              </a:defRPr>
            </a:lvl1pPr>
            <a:lvl2pPr marL="0" indent="0" eaLnBrk="1" latinLnBrk="1" hangingPunct="1">
              <a:spcAft>
                <a:spcPts val="650"/>
              </a:spcAft>
              <a:buFont typeface="Univers for KPMG"/>
              <a:buNone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2pPr>
            <a:lvl3pPr marL="307975" indent="-307975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3pPr>
            <a:lvl4pPr marL="623888" indent="-24840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–"/>
              <a:defRPr sz="1400" b="0" i="0" baseline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r>
              <a:rPr lang="en-US" altLang="ko-KR" sz="1200" dirty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Executive summary</a:t>
            </a:r>
          </a:p>
        </p:txBody>
      </p:sp>
      <p:sp>
        <p:nvSpPr>
          <p:cNvPr id="15" name="Title 4"/>
          <p:cNvSpPr txBox="1">
            <a:spLocks/>
          </p:cNvSpPr>
          <p:nvPr/>
        </p:nvSpPr>
        <p:spPr>
          <a:xfrm>
            <a:off x="812800" y="577041"/>
            <a:ext cx="8280400" cy="38059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eaLnBrk="1" latinLnBrk="1" hangingPunct="1">
              <a:lnSpc>
                <a:spcPct val="100000"/>
              </a:lnSpc>
              <a:defRPr sz="4800" b="0" i="0">
                <a:solidFill>
                  <a:srgbClr val="00338D"/>
                </a:solidFill>
                <a:latin typeface="KPMG Extralight"/>
                <a:cs typeface="KPMG Extralight"/>
              </a:defRPr>
            </a:lvl1pPr>
          </a:lstStyle>
          <a:p>
            <a:r>
              <a:rPr lang="en-US" altLang="ko-KR" sz="3800" kern="0" dirty="0">
                <a:latin typeface="+mj-ea"/>
              </a:rPr>
              <a:t>Recent performance by product type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816992" y="969842"/>
            <a:ext cx="8792464" cy="3958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1000" dirty="0"/>
              <a:t>2019</a:t>
            </a:r>
            <a:r>
              <a:rPr lang="ko-KR" altLang="en-US" sz="1000" dirty="0"/>
              <a:t>년 </a:t>
            </a:r>
            <a:r>
              <a:rPr lang="en-US" altLang="ko-KR" sz="1000" dirty="0"/>
              <a:t>2Q </a:t>
            </a:r>
            <a:r>
              <a:rPr lang="ko-KR" altLang="en-US" sz="1000" dirty="0"/>
              <a:t>기준 모든 </a:t>
            </a:r>
            <a:r>
              <a:rPr lang="ko-KR" altLang="en-US" sz="1000" dirty="0" err="1"/>
              <a:t>제품군</a:t>
            </a:r>
            <a:r>
              <a:rPr lang="ko-KR" altLang="en-US" sz="1000" dirty="0"/>
              <a:t> 에서 회사의 매출은 전년 동기 대비 성장하는 모습을 보이고 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회사 설명에 따르면 여름휴가철의 영향에 따라 </a:t>
            </a:r>
            <a:r>
              <a:rPr lang="en-US" altLang="ko-KR" sz="1000" dirty="0"/>
              <a:t>2019 3</a:t>
            </a:r>
            <a:r>
              <a:rPr lang="ko-KR" altLang="en-US" sz="1000" dirty="0"/>
              <a:t>분기의 경우 전 분기 대비 실적이 감소하였으나 </a:t>
            </a:r>
            <a:r>
              <a:rPr lang="en-US" altLang="ko-KR" sz="1000" dirty="0"/>
              <a:t> 4</a:t>
            </a:r>
            <a:r>
              <a:rPr lang="ko-KR" altLang="en-US" sz="1000" dirty="0"/>
              <a:t>분기에는 연말 </a:t>
            </a:r>
            <a:r>
              <a:rPr lang="en-US" altLang="ko-KR" sz="1000" dirty="0"/>
              <a:t>Tax deduction</a:t>
            </a:r>
            <a:r>
              <a:rPr lang="ko-KR" altLang="en-US" sz="1000" dirty="0"/>
              <a:t>의 영향으로 인하여 구매자가 많아질 것으로 예상하고 있습니다</a:t>
            </a:r>
            <a:r>
              <a:rPr lang="en-US" altLang="ko-KR" sz="1000" dirty="0"/>
              <a:t>. </a:t>
            </a:r>
            <a:endParaRPr lang="en-US" altLang="ko-KR" sz="1000" dirty="0">
              <a:solidFill>
                <a:srgbClr val="00338D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341594" y="3818220"/>
            <a:ext cx="3007505" cy="656991"/>
          </a:xfrm>
          <a:prstGeom prst="rect">
            <a:avLst/>
          </a:prstGeom>
          <a:solidFill>
            <a:srgbClr val="00A3A1"/>
          </a:solidFill>
          <a:ln w="12700">
            <a:solidFill>
              <a:srgbClr val="00A3A1"/>
            </a:solidFill>
            <a:miter lim="800000"/>
            <a:headEnd/>
            <a:tailEnd/>
          </a:ln>
          <a:effectLst/>
        </p:spPr>
        <p:txBody>
          <a:bodyPr lIns="54000" tIns="54000" rIns="54000" bIns="54000" anchor="ctr" anchorCtr="1"/>
          <a:lstStyle/>
          <a:p>
            <a:pPr defTabSz="762000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800" dirty="0">
                <a:solidFill>
                  <a:schemeClr val="bg1"/>
                </a:solidFill>
              </a:rPr>
              <a:t>2017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2Q </a:t>
            </a:r>
            <a:r>
              <a:rPr lang="ko-KR" altLang="en-US" sz="800" dirty="0">
                <a:solidFill>
                  <a:schemeClr val="bg1"/>
                </a:solidFill>
              </a:rPr>
              <a:t>이후 </a:t>
            </a:r>
            <a:r>
              <a:rPr lang="en-US" altLang="ko-KR" sz="800" dirty="0">
                <a:solidFill>
                  <a:schemeClr val="bg1"/>
                </a:solidFill>
              </a:rPr>
              <a:t>ASP</a:t>
            </a:r>
            <a:r>
              <a:rPr lang="ko-KR" altLang="en-US" sz="800" dirty="0">
                <a:solidFill>
                  <a:schemeClr val="bg1"/>
                </a:solidFill>
              </a:rPr>
              <a:t>가 감소하는 </a:t>
            </a:r>
            <a:r>
              <a:rPr lang="en-US" altLang="ko-KR" sz="800" dirty="0">
                <a:solidFill>
                  <a:schemeClr val="bg1"/>
                </a:solidFill>
              </a:rPr>
              <a:t>Hybrid</a:t>
            </a:r>
            <a:r>
              <a:rPr lang="ko-KR" altLang="en-US" sz="800" dirty="0">
                <a:solidFill>
                  <a:schemeClr val="bg1"/>
                </a:solidFill>
              </a:rPr>
              <a:t>를 비슷한 가격대의 </a:t>
            </a:r>
            <a:r>
              <a:rPr lang="en-US" altLang="ko-KR" sz="800" dirty="0">
                <a:solidFill>
                  <a:schemeClr val="bg1"/>
                </a:solidFill>
              </a:rPr>
              <a:t>T500 </a:t>
            </a:r>
            <a:r>
              <a:rPr lang="ko-KR" altLang="en-US" sz="800" dirty="0">
                <a:solidFill>
                  <a:schemeClr val="bg1"/>
                </a:solidFill>
              </a:rPr>
              <a:t>제품으로 대체하였으며</a:t>
            </a:r>
            <a:r>
              <a:rPr lang="en-US" altLang="ko-KR" sz="800" dirty="0">
                <a:solidFill>
                  <a:schemeClr val="bg1"/>
                </a:solidFill>
              </a:rPr>
              <a:t>, </a:t>
            </a:r>
            <a:r>
              <a:rPr lang="ko-KR" altLang="en-US" sz="800" dirty="0">
                <a:solidFill>
                  <a:schemeClr val="bg1"/>
                </a:solidFill>
              </a:rPr>
              <a:t>해당 제품은 </a:t>
            </a:r>
            <a:r>
              <a:rPr lang="en-US" altLang="ko-KR" sz="800" dirty="0">
                <a:solidFill>
                  <a:schemeClr val="bg1"/>
                </a:solidFill>
              </a:rPr>
              <a:t>2018</a:t>
            </a:r>
            <a:r>
              <a:rPr lang="ko-KR" altLang="en-US" sz="800" dirty="0">
                <a:solidFill>
                  <a:schemeClr val="bg1"/>
                </a:solidFill>
              </a:rPr>
              <a:t>년 하반기 이후 </a:t>
            </a:r>
            <a:r>
              <a:rPr lang="en-US" altLang="ko-KR" sz="800" dirty="0">
                <a:solidFill>
                  <a:schemeClr val="bg1"/>
                </a:solidFill>
              </a:rPr>
              <a:t>ASP</a:t>
            </a:r>
            <a:r>
              <a:rPr lang="ko-KR" altLang="en-US" sz="800" dirty="0">
                <a:solidFill>
                  <a:schemeClr val="bg1"/>
                </a:solidFill>
              </a:rPr>
              <a:t>가 감소하는 모습을 보입니다</a:t>
            </a:r>
            <a:r>
              <a:rPr lang="en-US" altLang="ko-KR" sz="800" dirty="0">
                <a:solidFill>
                  <a:schemeClr val="bg1"/>
                </a:solidFill>
              </a:rPr>
              <a:t>. </a:t>
            </a:r>
            <a:r>
              <a:rPr lang="ko-KR" altLang="en-US" sz="800" dirty="0">
                <a:solidFill>
                  <a:schemeClr val="bg1"/>
                </a:solidFill>
              </a:rPr>
              <a:t>회사는 해당 제품의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후속 모델인 </a:t>
            </a:r>
            <a:r>
              <a:rPr lang="en-US" altLang="ko-KR" sz="800" dirty="0">
                <a:solidFill>
                  <a:schemeClr val="bg1"/>
                </a:solidFill>
              </a:rPr>
              <a:t>T510</a:t>
            </a:r>
            <a:r>
              <a:rPr lang="ko-KR" altLang="en-US" sz="800" dirty="0">
                <a:solidFill>
                  <a:schemeClr val="bg1"/>
                </a:solidFill>
              </a:rPr>
              <a:t>의 기존 제품 대체 시기를 </a:t>
            </a:r>
            <a:r>
              <a:rPr lang="en-US" altLang="ko-KR" sz="800" dirty="0">
                <a:solidFill>
                  <a:schemeClr val="bg1"/>
                </a:solidFill>
              </a:rPr>
              <a:t>2021</a:t>
            </a:r>
            <a:r>
              <a:rPr lang="ko-KR" altLang="en-US" sz="800" dirty="0">
                <a:solidFill>
                  <a:schemeClr val="bg1"/>
                </a:solidFill>
              </a:rPr>
              <a:t>년으로 예상하고 있습니다</a:t>
            </a:r>
            <a:r>
              <a:rPr lang="en-US" altLang="ko-KR" sz="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341594" y="2017790"/>
            <a:ext cx="3007505" cy="656991"/>
          </a:xfrm>
          <a:prstGeom prst="rect">
            <a:avLst/>
          </a:prstGeom>
          <a:solidFill>
            <a:srgbClr val="00A3A1"/>
          </a:solidFill>
          <a:ln w="12700">
            <a:solidFill>
              <a:srgbClr val="00A3A1"/>
            </a:solidFill>
            <a:miter lim="800000"/>
            <a:headEnd/>
            <a:tailEnd/>
          </a:ln>
          <a:effectLst/>
        </p:spPr>
        <p:txBody>
          <a:bodyPr lIns="54000" tIns="54000" rIns="54000" bIns="54000" anchor="ctr" anchorCtr="1"/>
          <a:lstStyle/>
          <a:p>
            <a:pPr defTabSz="762000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800" dirty="0">
                <a:solidFill>
                  <a:schemeClr val="bg1"/>
                </a:solidFill>
              </a:rPr>
              <a:t>IOS</a:t>
            </a:r>
            <a:r>
              <a:rPr lang="ko-KR" altLang="en-US" sz="800" dirty="0">
                <a:solidFill>
                  <a:schemeClr val="bg1"/>
                </a:solidFill>
              </a:rPr>
              <a:t>의 경우</a:t>
            </a:r>
            <a:r>
              <a:rPr lang="en-US" altLang="ko-KR" sz="800" dirty="0">
                <a:solidFill>
                  <a:schemeClr val="bg1"/>
                </a:solidFill>
              </a:rPr>
              <a:t>, 2019</a:t>
            </a:r>
            <a:r>
              <a:rPr lang="ko-KR" altLang="en-US" sz="800" dirty="0">
                <a:solidFill>
                  <a:schemeClr val="bg1"/>
                </a:solidFill>
              </a:rPr>
              <a:t>년 이후 </a:t>
            </a:r>
            <a:r>
              <a:rPr lang="en-US" altLang="ko-KR" sz="800" dirty="0">
                <a:solidFill>
                  <a:schemeClr val="bg1"/>
                </a:solidFill>
              </a:rPr>
              <a:t>Demo (</a:t>
            </a:r>
            <a:r>
              <a:rPr lang="ko-KR" altLang="en-US" sz="800" dirty="0">
                <a:solidFill>
                  <a:schemeClr val="bg1"/>
                </a:solidFill>
              </a:rPr>
              <a:t>신규 </a:t>
            </a:r>
            <a:r>
              <a:rPr lang="en-US" altLang="ko-KR" sz="800" dirty="0">
                <a:solidFill>
                  <a:schemeClr val="bg1"/>
                </a:solidFill>
              </a:rPr>
              <a:t>Dealer </a:t>
            </a:r>
            <a:r>
              <a:rPr lang="ko-KR" altLang="en-US" sz="800" dirty="0">
                <a:solidFill>
                  <a:schemeClr val="bg1"/>
                </a:solidFill>
              </a:rPr>
              <a:t>등에게 할인된 가격으로 판매하는 제품</a:t>
            </a:r>
            <a:r>
              <a:rPr lang="en-US" altLang="ko-KR" sz="800" dirty="0">
                <a:solidFill>
                  <a:schemeClr val="bg1"/>
                </a:solidFill>
              </a:rPr>
              <a:t>) </a:t>
            </a:r>
            <a:r>
              <a:rPr lang="ko-KR" altLang="en-US" sz="800" dirty="0">
                <a:solidFill>
                  <a:schemeClr val="bg1"/>
                </a:solidFill>
              </a:rPr>
              <a:t>판매의 비중이 감소하며 </a:t>
            </a:r>
            <a:r>
              <a:rPr lang="en-US" altLang="ko-KR" sz="800" dirty="0">
                <a:solidFill>
                  <a:schemeClr val="bg1"/>
                </a:solidFill>
              </a:rPr>
              <a:t>Blended ASP</a:t>
            </a:r>
            <a:r>
              <a:rPr lang="ko-KR" altLang="en-US" sz="800" dirty="0">
                <a:solidFill>
                  <a:schemeClr val="bg1"/>
                </a:solidFill>
              </a:rPr>
              <a:t>가 증가하고 있습니다</a:t>
            </a:r>
            <a:r>
              <a:rPr lang="en-US" altLang="ko-KR" sz="800" dirty="0">
                <a:solidFill>
                  <a:schemeClr val="bg1"/>
                </a:solidFill>
              </a:rPr>
              <a:t>. </a:t>
            </a:r>
            <a:r>
              <a:rPr lang="ko-KR" altLang="en-US" sz="800" dirty="0">
                <a:solidFill>
                  <a:schemeClr val="bg1"/>
                </a:solidFill>
              </a:rPr>
              <a:t>회사는 향후 </a:t>
            </a:r>
            <a:r>
              <a:rPr lang="en-US" altLang="ko-KR" sz="800" dirty="0">
                <a:solidFill>
                  <a:schemeClr val="bg1"/>
                </a:solidFill>
              </a:rPr>
              <a:t>Demo </a:t>
            </a:r>
            <a:r>
              <a:rPr lang="ko-KR" altLang="en-US" sz="800">
                <a:solidFill>
                  <a:schemeClr val="bg1"/>
                </a:solidFill>
              </a:rPr>
              <a:t>제품 판매의 비중을 </a:t>
            </a:r>
            <a:r>
              <a:rPr lang="ko-KR" altLang="en-US" sz="800" dirty="0">
                <a:solidFill>
                  <a:schemeClr val="bg1"/>
                </a:solidFill>
              </a:rPr>
              <a:t>점차 줄여나갈 것으로 전망하고 있습니다</a:t>
            </a:r>
            <a:r>
              <a:rPr lang="en-US" altLang="ko-KR" sz="800" dirty="0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12" name="Chart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1855957"/>
              </p:ext>
            </p:extLst>
          </p:nvPr>
        </p:nvGraphicFramePr>
        <p:xfrm>
          <a:off x="466860" y="2960162"/>
          <a:ext cx="5874734" cy="1637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Chart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8628166"/>
              </p:ext>
            </p:extLst>
          </p:nvPr>
        </p:nvGraphicFramePr>
        <p:xfrm>
          <a:off x="466860" y="4535535"/>
          <a:ext cx="5944982" cy="1647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1" name="Chart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3737338"/>
              </p:ext>
            </p:extLst>
          </p:nvPr>
        </p:nvGraphicFramePr>
        <p:xfrm>
          <a:off x="380203" y="1243016"/>
          <a:ext cx="6118295" cy="1904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994585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 txBox="1">
            <a:spLocks/>
          </p:cNvSpPr>
          <p:nvPr/>
        </p:nvSpPr>
        <p:spPr>
          <a:xfrm>
            <a:off x="808736" y="320684"/>
            <a:ext cx="8336378" cy="169200"/>
          </a:xfrm>
          <a:prstGeom prst="rect">
            <a:avLst/>
          </a:prstGeom>
        </p:spPr>
        <p:txBody>
          <a:bodyPr lIns="0"/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087"/>
                </a:solidFill>
                <a:latin typeface="Univers for KPMG" panose="020B0603020202020204" pitchFamily="34" charset="0"/>
                <a:cs typeface="Univers for KPMG" panose="020B0603020202020204" pitchFamily="34" charset="0"/>
              </a:defRPr>
            </a:lvl1pPr>
            <a:lvl2pPr marL="0" indent="0" eaLnBrk="1" latinLnBrk="1" hangingPunct="1">
              <a:spcAft>
                <a:spcPts val="650"/>
              </a:spcAft>
              <a:buFont typeface="Univers for KPMG"/>
              <a:buNone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2pPr>
            <a:lvl3pPr marL="307975" indent="-307975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3pPr>
            <a:lvl4pPr marL="623888" indent="-24840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–"/>
              <a:defRPr sz="1400" b="0" i="0" baseline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r>
              <a:rPr lang="en-US" altLang="ko-KR" sz="1200" dirty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Executive summary</a:t>
            </a:r>
          </a:p>
        </p:txBody>
      </p:sp>
      <p:sp>
        <p:nvSpPr>
          <p:cNvPr id="15" name="Title 4"/>
          <p:cNvSpPr txBox="1">
            <a:spLocks/>
          </p:cNvSpPr>
          <p:nvPr/>
        </p:nvSpPr>
        <p:spPr>
          <a:xfrm>
            <a:off x="812800" y="577041"/>
            <a:ext cx="8280400" cy="38059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eaLnBrk="1" latinLnBrk="1" hangingPunct="1">
              <a:lnSpc>
                <a:spcPct val="100000"/>
              </a:lnSpc>
              <a:defRPr sz="4800" b="0" i="0">
                <a:solidFill>
                  <a:srgbClr val="00338D"/>
                </a:solidFill>
                <a:latin typeface="KPMG Extralight"/>
                <a:cs typeface="KPMG Extralight"/>
              </a:defRPr>
            </a:lvl1pPr>
          </a:lstStyle>
          <a:p>
            <a:r>
              <a:rPr lang="en-US" altLang="ko-KR" sz="3800" kern="0" dirty="0">
                <a:latin typeface="+mj-ea"/>
              </a:rPr>
              <a:t>[IOS] Recent performance by</a:t>
            </a:r>
            <a:r>
              <a:rPr lang="ko-KR" altLang="en-US" sz="3800" kern="0" dirty="0">
                <a:latin typeface="+mj-ea"/>
              </a:rPr>
              <a:t> </a:t>
            </a:r>
            <a:r>
              <a:rPr lang="en-US" altLang="ko-KR" sz="3800" kern="0" dirty="0">
                <a:latin typeface="+mj-ea"/>
              </a:rPr>
              <a:t>agent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774262" y="969842"/>
            <a:ext cx="8839756" cy="3958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1000" dirty="0"/>
              <a:t>2019</a:t>
            </a:r>
            <a:r>
              <a:rPr lang="ko-KR" altLang="en-US" sz="1000" dirty="0"/>
              <a:t>년 </a:t>
            </a:r>
            <a:r>
              <a:rPr lang="en-US" altLang="ko-KR" sz="1000" dirty="0"/>
              <a:t>3Q </a:t>
            </a:r>
            <a:r>
              <a:rPr lang="ko-KR" altLang="en-US" sz="1000" dirty="0"/>
              <a:t>기준 상위 </a:t>
            </a:r>
            <a:r>
              <a:rPr lang="en-US" altLang="ko-KR" sz="1000" dirty="0"/>
              <a:t>6</a:t>
            </a:r>
            <a:r>
              <a:rPr lang="ko-KR" altLang="en-US" sz="1000" dirty="0"/>
              <a:t>개의 회사가 </a:t>
            </a:r>
            <a:r>
              <a:rPr lang="en-US" altLang="ko-KR" sz="1000" dirty="0"/>
              <a:t>43.3%</a:t>
            </a:r>
            <a:r>
              <a:rPr lang="ko-KR" altLang="en-US" sz="1000" dirty="0"/>
              <a:t>의 매출을 일으키며</a:t>
            </a:r>
            <a:r>
              <a:rPr lang="en-US" altLang="ko-KR" sz="1000" dirty="0"/>
              <a:t>,</a:t>
            </a:r>
            <a:r>
              <a:rPr lang="ko-KR" altLang="en-US" sz="1000" dirty="0"/>
              <a:t> 회사의 </a:t>
            </a:r>
            <a:r>
              <a:rPr lang="en-US" altLang="ko-KR" sz="1000" dirty="0"/>
              <a:t>ASP</a:t>
            </a:r>
            <a:r>
              <a:rPr lang="ko-KR" altLang="en-US" sz="1000" dirty="0"/>
              <a:t>는 증가하는 모습을 보입니다</a:t>
            </a:r>
            <a:r>
              <a:rPr lang="en-US" altLang="ko-KR" sz="1000" dirty="0"/>
              <a:t>. </a:t>
            </a:r>
            <a:r>
              <a:rPr lang="ko-KR" altLang="en-US" sz="1000" dirty="0"/>
              <a:t>체결된 매출 계약서에 따르면 거래처의 매출단가는 고정되어 있지만 환율 효과를 제외하고도 제품출시 초반의 </a:t>
            </a:r>
            <a:r>
              <a:rPr lang="en-US" altLang="ko-KR" sz="1000" dirty="0"/>
              <a:t>Demo</a:t>
            </a:r>
            <a:r>
              <a:rPr lang="ko-KR" altLang="en-US" sz="1000" dirty="0"/>
              <a:t> 할인 및</a:t>
            </a:r>
            <a:r>
              <a:rPr lang="en-US" altLang="ko-KR" sz="1000" dirty="0"/>
              <a:t> volume discount, </a:t>
            </a:r>
            <a:r>
              <a:rPr lang="ko-KR" altLang="en-US" sz="1000" dirty="0"/>
              <a:t>교육용 판매 등과 같은 할인으로 인하여 </a:t>
            </a:r>
            <a:r>
              <a:rPr lang="en-US" altLang="ko-KR" sz="1000" dirty="0"/>
              <a:t>ASP</a:t>
            </a:r>
            <a:r>
              <a:rPr lang="ko-KR" altLang="en-US" sz="1000" dirty="0"/>
              <a:t> 변동이 발생합니다</a:t>
            </a:r>
            <a:r>
              <a:rPr lang="en-US" altLang="ko-KR" sz="1000" dirty="0"/>
              <a:t>.  </a:t>
            </a:r>
            <a:endParaRPr lang="en-US" altLang="ko-KR" sz="1000" dirty="0">
              <a:solidFill>
                <a:srgbClr val="00338D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aphicFrame>
        <p:nvGraphicFramePr>
          <p:cNvPr id="20" name="Chart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1351036"/>
              </p:ext>
            </p:extLst>
          </p:nvPr>
        </p:nvGraphicFramePr>
        <p:xfrm>
          <a:off x="731303" y="3212313"/>
          <a:ext cx="4720914" cy="3009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31303" y="6221338"/>
            <a:ext cx="2074243" cy="200892"/>
          </a:xfrm>
          <a:prstGeom prst="rect">
            <a:avLst/>
          </a:prstGeom>
          <a:noFill/>
          <a:ln w="635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>
            <a:defPPr>
              <a:defRPr lang="en-US"/>
            </a:defPPr>
            <a:lvl1pPr marL="266700" indent="-266700" defTabSz="1076325">
              <a:spcBef>
                <a:spcPct val="10000"/>
              </a:spcBef>
              <a:tabLst>
                <a:tab pos="676275" algn="l"/>
              </a:tabLst>
              <a:defRPr sz="600" i="1">
                <a:solidFill>
                  <a:srgbClr val="00338D"/>
                </a:solidFill>
                <a:latin typeface="Univers 45 Light" pitchFamily="2" charset="0"/>
                <a:ea typeface="+mj-ea"/>
                <a:cs typeface="Arial" charset="0"/>
              </a:defRPr>
            </a:lvl1pPr>
          </a:lstStyle>
          <a:p>
            <a:r>
              <a:rPr lang="en-US" altLang="ko-KR" dirty="0">
                <a:solidFill>
                  <a:srgbClr val="000000"/>
                </a:solidFill>
              </a:rPr>
              <a:t>Source: </a:t>
            </a:r>
            <a:r>
              <a:rPr lang="ko-KR" altLang="en-US" dirty="0">
                <a:solidFill>
                  <a:srgbClr val="000000"/>
                </a:solidFill>
              </a:rPr>
              <a:t>회사 제공 자료</a:t>
            </a:r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14" name="그림 13"/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B$2:$T$14"/>
              </a:ext>
            </a:extLst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0190" y="1352218"/>
            <a:ext cx="8610600" cy="19812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noFill/>
            <a:miter lim="800000"/>
            <a:headEnd/>
            <a:tailEnd/>
          </a:ln>
        </p:spPr>
      </p:pic>
      <p:sp>
        <p:nvSpPr>
          <p:cNvPr id="1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320065" y="3471208"/>
            <a:ext cx="3090725" cy="331671"/>
          </a:xfrm>
          <a:prstGeom prst="rect">
            <a:avLst/>
          </a:prstGeom>
          <a:solidFill>
            <a:srgbClr val="00A3A1"/>
          </a:solidFill>
          <a:ln w="12700">
            <a:solidFill>
              <a:srgbClr val="00A3A1"/>
            </a:solidFill>
            <a:miter lim="800000"/>
            <a:headEnd/>
            <a:tailEnd/>
          </a:ln>
          <a:effectLst/>
        </p:spPr>
        <p:txBody>
          <a:bodyPr lIns="54000" tIns="54000" rIns="54000" bIns="54000" anchor="ctr" anchorCtr="1"/>
          <a:lstStyle/>
          <a:p>
            <a:pPr defTabSz="762000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800" dirty="0">
                <a:solidFill>
                  <a:schemeClr val="bg1"/>
                </a:solidFill>
              </a:rPr>
              <a:t>회사는 </a:t>
            </a:r>
            <a:r>
              <a:rPr lang="en-US" altLang="ko-KR" sz="800" dirty="0">
                <a:solidFill>
                  <a:schemeClr val="bg1"/>
                </a:solidFill>
              </a:rPr>
              <a:t>Sub-agent</a:t>
            </a:r>
            <a:r>
              <a:rPr lang="ko-KR" altLang="en-US" sz="800" dirty="0">
                <a:solidFill>
                  <a:schemeClr val="bg1"/>
                </a:solidFill>
              </a:rPr>
              <a:t>가 있는 경우 추가로 </a:t>
            </a:r>
            <a:r>
              <a:rPr lang="en-US" altLang="ko-KR" sz="800" dirty="0">
                <a:solidFill>
                  <a:schemeClr val="bg1"/>
                </a:solidFill>
              </a:rPr>
              <a:t>15%</a:t>
            </a:r>
            <a:r>
              <a:rPr lang="ko-KR" altLang="en-US" sz="800" dirty="0">
                <a:solidFill>
                  <a:schemeClr val="bg1"/>
                </a:solidFill>
              </a:rPr>
              <a:t>를 할인해주는 등 거래처별 조건 및 상황에 따른 가격할인정책을 진행하고 있습니다</a:t>
            </a:r>
            <a:r>
              <a:rPr lang="en-US" altLang="ko-KR" sz="8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952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3291" y="1433944"/>
            <a:ext cx="4935682" cy="4464832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㈜유니슨캐피탈코리아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서울특별시 서초구 반포대로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235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효성빌딩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  <a:endParaRPr lang="en-US" altLang="ko-KR" sz="10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2019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대표이사 귀하</a:t>
            </a:r>
          </a:p>
          <a:p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삼정 회계법인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이하”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KPMG”)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계약조건에 따라 주식회사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메디트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이하 “대상회사”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회사”라 함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투자를 위한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유니슨캐피탈코리아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이하 “고객”또는“귀사”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라함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재무실사를 지원하는 용역을 수행하였습니다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KPMG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수행한 용역의 목적은 대상회사의 재무상황에 영향을 미치는 기회와 위험을 평가하는 것을 지원하는 것이었습니다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KPMG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용역은 고객에 대한 모든 중요한 사항들을 언급하는 것은 아니며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혹시 있을지도 모르는 자료의 오류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부정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불법행위에 대한 정보를 모두 언급하지는 아니합니다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KPMG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고객에게 용역계약서 상 용역의 목적 또는 다른 어떠한 목적으로도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KPMG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제공한 용역의 절차상의 충분성에 대해 어떠한 보장도 하지 아니합니다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 용역의 주요 업무범위는 제공된 재무정보를 파악하고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분석하고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주요사항을 언급하는 것이었습니다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KPMG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보고서는 그 특성상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고객의 대상회사 평가에 대한 지원의 목적 외에는 적합하지 않을 수 있으므로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고객의 내부목적으로만 사용이 제한됩니다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계약서에 언급되어 있는 경우를 제외하고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KPMG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보고서의 전체 또는 일부가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KPMG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사전 서면 동의 없이 고객 이외의 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자에게 제공 또는 열람 되어서는 안됩니다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DRAFT</a:t>
            </a:r>
            <a:endParaRPr lang="ko-KR" altLang="en-US" sz="10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4125" y="1433944"/>
            <a:ext cx="4115004" cy="4088315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보고서 이용에 관한 고지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KPMG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본 용역을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2019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일부터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2019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일까지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수행하였습니다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KPMG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2019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이후에 발생하는 사건 및 거래를 반영하기 위해서 본 보고서에 포함된 정보를 수정해야 할 의무를 지지 않습니다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보고서의 주된 자료는 대상회사에서 제공된 내부정보들입니다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이들 정보들의 정확성은 대상회사 경영진의 책임이며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KPMG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어떠한 책임도 지지 않습니다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KPMG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본 보고서에 제시된 정보들이 용역 수행기간 중에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KPMG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에게 제공되어진 다른 정보들과의 일치 여부를 신의성실 원칙에 입각하여 검토하였습니다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그러나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KPMG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이들 정보들에 대한 객관성을 검증하기 위하여 다른 증거와 대조하는 등의 절차를 취하지 않았습니다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KPMG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용역의 범위는 감사의 범위와 다르며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어떠한 형태의 확신도 제공하지 않습니다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보고서에 포함된 ‘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KPMG analysis’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대상회사에서 제공된 정보에 근거하여 본 용역의 특정 목적을 위한 분석을 실시하였음을 의미합니다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 보고서에 포함 되어 있는 추정 재무정보에 대한 실현은 추정 재무정보 작성을 위해 사용된 가정이 계속해서 유효하고 있음을 전제로 하고 있습니다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가정들은 대상회사의 영업방식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비용구조 그리고 사업구조의 변화가 있을 때 이를 반영하기 위해 검토되고 수정될 필요가 있습니다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추정 재무정보는 미래와 연관되므로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실제 결과는 이들과 다를 수 있습니다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이는 미래의 사건이나 상황이 예상한 대로 일어나지 않는 경우가 빈번하기 때문에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추정 결과와 실제 결과는 차이가 발생할 수 있으며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차이는 중대할 수 있습니다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2658" y="480936"/>
            <a:ext cx="2788226" cy="836469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삼정 회계법인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서울특별시 강남구 테헤란로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152</a:t>
            </a: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강남 파이낸스센터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</a:p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06236</a:t>
            </a:r>
            <a:endParaRPr lang="ko-KR" altLang="en-US" sz="10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3620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6904318"/>
              </p:ext>
            </p:extLst>
          </p:nvPr>
        </p:nvGraphicFramePr>
        <p:xfrm>
          <a:off x="507386" y="3927282"/>
          <a:ext cx="3093064" cy="2369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" name="Chart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4139175"/>
              </p:ext>
            </p:extLst>
          </p:nvPr>
        </p:nvGraphicFramePr>
        <p:xfrm>
          <a:off x="6753225" y="3987704"/>
          <a:ext cx="3093064" cy="2369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" name="Text Placeholder 3"/>
          <p:cNvSpPr txBox="1">
            <a:spLocks/>
          </p:cNvSpPr>
          <p:nvPr/>
        </p:nvSpPr>
        <p:spPr>
          <a:xfrm>
            <a:off x="808736" y="320684"/>
            <a:ext cx="8336378" cy="169200"/>
          </a:xfrm>
          <a:prstGeom prst="rect">
            <a:avLst/>
          </a:prstGeom>
        </p:spPr>
        <p:txBody>
          <a:bodyPr lIns="0"/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087"/>
                </a:solidFill>
                <a:latin typeface="Univers for KPMG" panose="020B0603020202020204" pitchFamily="34" charset="0"/>
                <a:cs typeface="Univers for KPMG" panose="020B0603020202020204" pitchFamily="34" charset="0"/>
              </a:defRPr>
            </a:lvl1pPr>
            <a:lvl2pPr marL="0" indent="0" eaLnBrk="1" latinLnBrk="1" hangingPunct="1">
              <a:spcAft>
                <a:spcPts val="650"/>
              </a:spcAft>
              <a:buFont typeface="Univers for KPMG"/>
              <a:buNone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2pPr>
            <a:lvl3pPr marL="307975" indent="-307975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3pPr>
            <a:lvl4pPr marL="623888" indent="-24840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–"/>
              <a:defRPr sz="1400" b="0" i="0" baseline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r>
              <a:rPr lang="en-US" altLang="ko-KR" sz="1200" dirty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Executive summary</a:t>
            </a:r>
          </a:p>
        </p:txBody>
      </p:sp>
      <p:sp>
        <p:nvSpPr>
          <p:cNvPr id="15" name="Title 4"/>
          <p:cNvSpPr txBox="1">
            <a:spLocks/>
          </p:cNvSpPr>
          <p:nvPr/>
        </p:nvSpPr>
        <p:spPr>
          <a:xfrm>
            <a:off x="808736" y="577041"/>
            <a:ext cx="8280400" cy="38059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eaLnBrk="1" latinLnBrk="1" hangingPunct="1">
              <a:lnSpc>
                <a:spcPct val="100000"/>
              </a:lnSpc>
              <a:defRPr sz="4800" b="0" i="0">
                <a:solidFill>
                  <a:srgbClr val="00338D"/>
                </a:solidFill>
                <a:latin typeface="KPMG Extralight"/>
                <a:cs typeface="KPMG Extralight"/>
              </a:defRPr>
            </a:lvl1pPr>
          </a:lstStyle>
          <a:p>
            <a:r>
              <a:rPr lang="en-US" altLang="ko-KR" sz="3800" kern="0" dirty="0">
                <a:latin typeface="+mj-ea"/>
              </a:rPr>
              <a:t>[IOS] Revenue, ASP by region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816992" y="969842"/>
            <a:ext cx="8792464" cy="3958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IOS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의 공급단가는 계약통화에 따른 차이가 존재합니다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(KRW: 12</a:t>
            </a:r>
            <a:r>
              <a:rPr lang="ko-KR" altLang="en-US" sz="1000" dirty="0" err="1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백만원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, USD: 12,000 EUR: 10,000).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공급단가가 높고 대량 구매에 따른 할인이 없는 북미 거래처의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ASP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가 가장 높은 반면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대량구매에 따른 할인이 존재하는 유럽 거래처의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ASP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는 상대적으로 낮게 나타납니다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.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또한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국내 매출의 대부분을 담당하는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주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)</a:t>
            </a:r>
            <a:r>
              <a:rPr lang="ko-KR" altLang="en-US" sz="1000" dirty="0" err="1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덴티움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, (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주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)</a:t>
            </a:r>
            <a:r>
              <a:rPr lang="ko-KR" altLang="en-US" sz="1000" dirty="0" err="1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네오바이오텍의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경우 계약단가보다 낮은 금액에 제품을 공급하는 것으로 보이며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이로 인해 </a:t>
            </a:r>
            <a:r>
              <a:rPr lang="ko-KR" altLang="en-US" sz="1000" dirty="0" err="1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국내향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ASP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가 가장 낮은 모습을 보입니다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02667" y="3614565"/>
            <a:ext cx="3288283" cy="433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marL="179388"/>
            <a:r>
              <a:rPr lang="ko-KR" altLang="en-US" sz="900" dirty="0">
                <a:solidFill>
                  <a:schemeClr val="bg1"/>
                </a:solidFill>
              </a:rPr>
              <a:t>유럽</a:t>
            </a:r>
            <a:r>
              <a:rPr lang="en-US" altLang="ko-KR" sz="900" dirty="0">
                <a:solidFill>
                  <a:schemeClr val="bg1"/>
                </a:solidFill>
              </a:rPr>
              <a:t>: Dental direkt</a:t>
            </a:r>
            <a:r>
              <a:rPr lang="ko-KR" altLang="en-US" sz="900" dirty="0">
                <a:solidFill>
                  <a:schemeClr val="bg1"/>
                </a:solidFill>
              </a:rPr>
              <a:t>의 경우 </a:t>
            </a:r>
            <a:r>
              <a:rPr lang="en-US" altLang="ko-KR" sz="900" dirty="0">
                <a:solidFill>
                  <a:schemeClr val="bg1"/>
                </a:solidFill>
              </a:rPr>
              <a:t>20</a:t>
            </a:r>
            <a:r>
              <a:rPr lang="ko-KR" altLang="en-US" sz="900" dirty="0">
                <a:solidFill>
                  <a:schemeClr val="bg1"/>
                </a:solidFill>
              </a:rPr>
              <a:t>대 이상 구매 시 </a:t>
            </a:r>
            <a:r>
              <a:rPr lang="en-US" altLang="ko-KR" sz="900" dirty="0">
                <a:solidFill>
                  <a:schemeClr val="bg1"/>
                </a:solidFill>
              </a:rPr>
              <a:t>15% </a:t>
            </a:r>
            <a:r>
              <a:rPr lang="ko-KR" altLang="en-US" sz="900" dirty="0">
                <a:solidFill>
                  <a:schemeClr val="bg1"/>
                </a:solidFill>
              </a:rPr>
              <a:t>할인을 적용 받고 있으며</a:t>
            </a:r>
            <a:r>
              <a:rPr lang="en-US" altLang="ko-KR" sz="900" dirty="0">
                <a:solidFill>
                  <a:schemeClr val="bg1"/>
                </a:solidFill>
              </a:rPr>
              <a:t>, </a:t>
            </a:r>
            <a:r>
              <a:rPr lang="ko-KR" altLang="en-US" sz="900" dirty="0">
                <a:solidFill>
                  <a:schemeClr val="bg1"/>
                </a:solidFill>
              </a:rPr>
              <a:t>기타 대형 거래처도 유사한 할인이 존재함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38" name="Rounded Rectangle 2"/>
          <p:cNvSpPr/>
          <p:nvPr>
            <p:custDataLst>
              <p:tags r:id="rId1"/>
            </p:custDataLst>
          </p:nvPr>
        </p:nvSpPr>
        <p:spPr>
          <a:xfrm rot="5400000">
            <a:off x="1815792" y="3926746"/>
            <a:ext cx="476250" cy="1320457"/>
          </a:xfrm>
          <a:prstGeom prst="roundRect">
            <a:avLst>
              <a:gd name="adj" fmla="val 11759"/>
            </a:avLst>
          </a:prstGeom>
          <a:solidFill>
            <a:srgbClr val="CC0099">
              <a:alpha val="5000"/>
            </a:srgbClr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54610" tIns="54610" rIns="54610" bIns="54610" rtlCol="0" anchor="ctr"/>
          <a:lstStyle/>
          <a:p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09986" y="3614565"/>
            <a:ext cx="2843239" cy="433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marL="179388"/>
            <a:r>
              <a:rPr lang="ko-KR" altLang="en-US" sz="900" dirty="0">
                <a:solidFill>
                  <a:schemeClr val="bg1"/>
                </a:solidFill>
              </a:rPr>
              <a:t>북미</a:t>
            </a:r>
            <a:r>
              <a:rPr lang="en-US" altLang="ko-KR" sz="900" dirty="0">
                <a:solidFill>
                  <a:schemeClr val="bg1"/>
                </a:solidFill>
              </a:rPr>
              <a:t>: </a:t>
            </a:r>
            <a:r>
              <a:rPr lang="ko-KR" altLang="en-US" sz="900" dirty="0">
                <a:solidFill>
                  <a:schemeClr val="bg1"/>
                </a:solidFill>
              </a:rPr>
              <a:t>타 지역 대비 </a:t>
            </a:r>
            <a:r>
              <a:rPr lang="en-US" altLang="ko-KR" sz="900" dirty="0">
                <a:solidFill>
                  <a:schemeClr val="bg1"/>
                </a:solidFill>
              </a:rPr>
              <a:t>ASP</a:t>
            </a:r>
            <a:r>
              <a:rPr lang="ko-KR" altLang="en-US" sz="900" dirty="0">
                <a:solidFill>
                  <a:schemeClr val="bg1"/>
                </a:solidFill>
              </a:rPr>
              <a:t>가 높으며</a:t>
            </a:r>
            <a:r>
              <a:rPr lang="en-US" altLang="ko-KR" sz="900" dirty="0">
                <a:solidFill>
                  <a:schemeClr val="bg1"/>
                </a:solidFill>
              </a:rPr>
              <a:t>, </a:t>
            </a:r>
            <a:r>
              <a:rPr lang="ko-KR" altLang="en-US" sz="900" dirty="0">
                <a:solidFill>
                  <a:schemeClr val="bg1"/>
                </a:solidFill>
              </a:rPr>
              <a:t>거래 규모에 따른 </a:t>
            </a:r>
            <a:r>
              <a:rPr lang="ko-KR" altLang="en-US" sz="900" dirty="0" err="1">
                <a:solidFill>
                  <a:schemeClr val="bg1"/>
                </a:solidFill>
              </a:rPr>
              <a:t>할인폭이</a:t>
            </a:r>
            <a:r>
              <a:rPr lang="ko-KR" altLang="en-US" sz="900" dirty="0">
                <a:solidFill>
                  <a:schemeClr val="bg1"/>
                </a:solidFill>
              </a:rPr>
              <a:t> 미미하여 전체 </a:t>
            </a:r>
            <a:r>
              <a:rPr lang="en-US" altLang="ko-KR" sz="900" dirty="0">
                <a:solidFill>
                  <a:schemeClr val="bg1"/>
                </a:solidFill>
              </a:rPr>
              <a:t>ASP</a:t>
            </a:r>
            <a:r>
              <a:rPr lang="ko-KR" altLang="en-US" sz="900" dirty="0">
                <a:solidFill>
                  <a:schemeClr val="bg1"/>
                </a:solidFill>
              </a:rPr>
              <a:t>가 높게 나타남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872261" y="3614565"/>
            <a:ext cx="2843239" cy="433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marL="179388"/>
            <a:r>
              <a:rPr lang="ko-KR" altLang="en-US" sz="900" dirty="0">
                <a:solidFill>
                  <a:schemeClr val="bg1"/>
                </a:solidFill>
              </a:rPr>
              <a:t>국내</a:t>
            </a:r>
            <a:r>
              <a:rPr lang="en-US" altLang="ko-KR" sz="900" dirty="0">
                <a:solidFill>
                  <a:schemeClr val="bg1"/>
                </a:solidFill>
              </a:rPr>
              <a:t>: </a:t>
            </a:r>
            <a:r>
              <a:rPr lang="ko-KR" altLang="en-US" sz="900" dirty="0">
                <a:solidFill>
                  <a:schemeClr val="bg1"/>
                </a:solidFill>
              </a:rPr>
              <a:t>주요 거래처에 계약단가보다 낮은 </a:t>
            </a:r>
            <a:r>
              <a:rPr lang="en-US" altLang="ko-KR" sz="900" dirty="0">
                <a:solidFill>
                  <a:schemeClr val="bg1"/>
                </a:solidFill>
              </a:rPr>
              <a:t>10</a:t>
            </a:r>
            <a:r>
              <a:rPr lang="ko-KR" altLang="en-US" sz="900" dirty="0" err="1">
                <a:solidFill>
                  <a:schemeClr val="bg1"/>
                </a:solidFill>
              </a:rPr>
              <a:t>백만원에</a:t>
            </a:r>
            <a:r>
              <a:rPr lang="ko-KR" altLang="en-US" sz="900" dirty="0">
                <a:solidFill>
                  <a:schemeClr val="bg1"/>
                </a:solidFill>
              </a:rPr>
              <a:t> 제품을 공급 중이며</a:t>
            </a:r>
            <a:r>
              <a:rPr lang="en-US" altLang="ko-KR" sz="900" dirty="0">
                <a:solidFill>
                  <a:schemeClr val="bg1"/>
                </a:solidFill>
              </a:rPr>
              <a:t>, </a:t>
            </a:r>
            <a:r>
              <a:rPr lang="ko-KR" altLang="en-US" sz="900" dirty="0">
                <a:solidFill>
                  <a:schemeClr val="bg1"/>
                </a:solidFill>
              </a:rPr>
              <a:t>이외 대학 등에 교육목적으로 낮은 가격에 제품을 공급함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41" name="Rounded Rectangle 2"/>
          <p:cNvSpPr/>
          <p:nvPr>
            <p:custDataLst>
              <p:tags r:id="rId2"/>
            </p:custDataLst>
          </p:nvPr>
        </p:nvSpPr>
        <p:spPr>
          <a:xfrm rot="5400000">
            <a:off x="4968986" y="3818153"/>
            <a:ext cx="476250" cy="1320457"/>
          </a:xfrm>
          <a:prstGeom prst="roundRect">
            <a:avLst>
              <a:gd name="adj" fmla="val 11759"/>
            </a:avLst>
          </a:prstGeom>
          <a:solidFill>
            <a:srgbClr val="CC0099">
              <a:alpha val="5000"/>
            </a:srgbClr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54610" tIns="54610" rIns="54610" bIns="54610" rtlCol="0" anchor="ctr"/>
          <a:lstStyle/>
          <a:p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42" name="Rounded Rectangle 2"/>
          <p:cNvSpPr/>
          <p:nvPr>
            <p:custDataLst>
              <p:tags r:id="rId3"/>
            </p:custDataLst>
          </p:nvPr>
        </p:nvSpPr>
        <p:spPr>
          <a:xfrm rot="5400000">
            <a:off x="7939540" y="3896268"/>
            <a:ext cx="861584" cy="1549563"/>
          </a:xfrm>
          <a:prstGeom prst="roundRect">
            <a:avLst>
              <a:gd name="adj" fmla="val 11759"/>
            </a:avLst>
          </a:prstGeom>
          <a:solidFill>
            <a:srgbClr val="CC0099">
              <a:alpha val="5000"/>
            </a:srgbClr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54610" tIns="54610" rIns="54610" bIns="54610" rtlCol="0" anchor="ctr"/>
          <a:lstStyle/>
          <a:p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85359" y="6501685"/>
            <a:ext cx="1251090" cy="104646"/>
          </a:xfrm>
          <a:prstGeom prst="rect">
            <a:avLst/>
          </a:prstGeom>
          <a:noFill/>
          <a:ln w="635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>
            <a:defPPr>
              <a:defRPr lang="en-US"/>
            </a:defPPr>
            <a:lvl1pPr marL="266700" indent="-266700" defTabSz="1076325">
              <a:spcBef>
                <a:spcPct val="10000"/>
              </a:spcBef>
              <a:tabLst>
                <a:tab pos="676275" algn="l"/>
              </a:tabLst>
              <a:defRPr sz="600" i="1">
                <a:solidFill>
                  <a:srgbClr val="00338D"/>
                </a:solidFill>
                <a:latin typeface="Univers 45 Light" pitchFamily="2" charset="0"/>
                <a:ea typeface="+mj-ea"/>
                <a:cs typeface="Arial" charset="0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Source: </a:t>
            </a:r>
            <a:r>
              <a:rPr lang="ko-KR" altLang="en-US" dirty="0">
                <a:solidFill>
                  <a:schemeClr val="tx1"/>
                </a:solidFill>
              </a:rPr>
              <a:t>회사제공자료</a:t>
            </a:r>
            <a:endParaRPr lang="en-US" altLang="ko-KR" dirty="0"/>
          </a:p>
        </p:txBody>
      </p:sp>
      <p:graphicFrame>
        <p:nvGraphicFramePr>
          <p:cNvPr id="18" name="Chart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0249649"/>
              </p:ext>
            </p:extLst>
          </p:nvPr>
        </p:nvGraphicFramePr>
        <p:xfrm>
          <a:off x="3688736" y="3927282"/>
          <a:ext cx="3093064" cy="2369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1" name="Chart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1807693"/>
              </p:ext>
            </p:extLst>
          </p:nvPr>
        </p:nvGraphicFramePr>
        <p:xfrm>
          <a:off x="5235268" y="1454564"/>
          <a:ext cx="432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0" name="Chart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7486444"/>
              </p:ext>
            </p:extLst>
          </p:nvPr>
        </p:nvGraphicFramePr>
        <p:xfrm>
          <a:off x="352948" y="1410107"/>
          <a:ext cx="5045569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2206480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 txBox="1">
            <a:spLocks/>
          </p:cNvSpPr>
          <p:nvPr/>
        </p:nvSpPr>
        <p:spPr>
          <a:xfrm>
            <a:off x="808736" y="320684"/>
            <a:ext cx="8336378" cy="169200"/>
          </a:xfrm>
          <a:prstGeom prst="rect">
            <a:avLst/>
          </a:prstGeom>
        </p:spPr>
        <p:txBody>
          <a:bodyPr lIns="0"/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087"/>
                </a:solidFill>
                <a:latin typeface="Univers for KPMG" panose="020B0603020202020204" pitchFamily="34" charset="0"/>
                <a:cs typeface="Univers for KPMG" panose="020B0603020202020204" pitchFamily="34" charset="0"/>
              </a:defRPr>
            </a:lvl1pPr>
            <a:lvl2pPr marL="0" indent="0" eaLnBrk="1" latinLnBrk="1" hangingPunct="1">
              <a:spcAft>
                <a:spcPts val="650"/>
              </a:spcAft>
              <a:buFont typeface="Univers for KPMG"/>
              <a:buNone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2pPr>
            <a:lvl3pPr marL="307975" indent="-307975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3pPr>
            <a:lvl4pPr marL="623888" indent="-24840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–"/>
              <a:defRPr sz="1400" b="0" i="0" baseline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r>
              <a:rPr lang="en-US" altLang="ko-KR" sz="1200" dirty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Executive summary</a:t>
            </a:r>
          </a:p>
        </p:txBody>
      </p:sp>
      <p:sp>
        <p:nvSpPr>
          <p:cNvPr id="15" name="Title 4"/>
          <p:cNvSpPr txBox="1">
            <a:spLocks/>
          </p:cNvSpPr>
          <p:nvPr/>
        </p:nvSpPr>
        <p:spPr>
          <a:xfrm>
            <a:off x="812800" y="577041"/>
            <a:ext cx="8280400" cy="38059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eaLnBrk="1" latinLnBrk="1" hangingPunct="1">
              <a:lnSpc>
                <a:spcPct val="100000"/>
              </a:lnSpc>
              <a:defRPr sz="4800" b="0" i="0">
                <a:solidFill>
                  <a:srgbClr val="00338D"/>
                </a:solidFill>
                <a:latin typeface="KPMG Extralight"/>
                <a:cs typeface="KPMG Extralight"/>
              </a:defRPr>
            </a:lvl1pPr>
          </a:lstStyle>
          <a:p>
            <a:r>
              <a:rPr lang="en-US" altLang="ko-KR" sz="3800" kern="0" dirty="0">
                <a:latin typeface="+mj-ea"/>
              </a:rPr>
              <a:t>[IOS] Regional revenue by agent (1/5)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816992" y="969842"/>
            <a:ext cx="8792464" cy="3958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1000" dirty="0"/>
              <a:t>2019</a:t>
            </a:r>
            <a:r>
              <a:rPr lang="ko-KR" altLang="en-US" sz="1000" dirty="0"/>
              <a:t>년 </a:t>
            </a:r>
            <a:r>
              <a:rPr lang="en-US" altLang="ko-KR" sz="1000" dirty="0"/>
              <a:t>3Q </a:t>
            </a:r>
            <a:r>
              <a:rPr lang="ko-KR" altLang="en-US" sz="1000" dirty="0"/>
              <a:t>기준 국내 </a:t>
            </a:r>
            <a:r>
              <a:rPr lang="en-US" altLang="ko-KR" sz="1000" dirty="0"/>
              <a:t>IOS </a:t>
            </a:r>
            <a:r>
              <a:rPr lang="ko-KR" altLang="en-US" sz="1000" dirty="0"/>
              <a:t>매출은 전체 매출의 </a:t>
            </a:r>
            <a:r>
              <a:rPr lang="en-US" altLang="ko-KR" sz="1000" dirty="0"/>
              <a:t>28.6%</a:t>
            </a:r>
            <a:r>
              <a:rPr lang="ko-KR" altLang="en-US" sz="1000" dirty="0"/>
              <a:t>을 차지하며</a:t>
            </a:r>
            <a:r>
              <a:rPr lang="en-US" altLang="ko-KR" sz="1000" dirty="0"/>
              <a:t>, </a:t>
            </a:r>
            <a:r>
              <a:rPr lang="ko-KR" altLang="en-US" sz="1000" dirty="0"/>
              <a:t>국내의 </a:t>
            </a:r>
            <a:r>
              <a:rPr lang="en-US" altLang="ko-KR" sz="1000" dirty="0"/>
              <a:t>Top3 </a:t>
            </a:r>
            <a:r>
              <a:rPr lang="ko-KR" altLang="en-US" sz="1000" dirty="0"/>
              <a:t>거래처에서 국내 매출의 </a:t>
            </a:r>
            <a:r>
              <a:rPr lang="en-US" altLang="ko-KR" sz="1000" dirty="0"/>
              <a:t>99.8%</a:t>
            </a:r>
            <a:r>
              <a:rPr lang="ko-KR" altLang="en-US" sz="1000" dirty="0"/>
              <a:t>를 발생시키고 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북미지역은 </a:t>
            </a:r>
            <a:r>
              <a:rPr lang="en-US" altLang="ko-KR" sz="1000" dirty="0"/>
              <a:t>Top3</a:t>
            </a:r>
            <a:r>
              <a:rPr lang="ko-KR" altLang="en-US" sz="1000" dirty="0"/>
              <a:t>의 거래처가 북미매출의 </a:t>
            </a:r>
            <a:r>
              <a:rPr lang="en-US" altLang="ko-KR" sz="1000" dirty="0"/>
              <a:t>55.6%</a:t>
            </a:r>
            <a:r>
              <a:rPr lang="ko-KR" altLang="en-US" sz="1000" dirty="0"/>
              <a:t>를 차지하고 있으나 유럽매출 중 유럽의 </a:t>
            </a:r>
            <a:r>
              <a:rPr lang="en-US" altLang="ko-KR" sz="1000" dirty="0"/>
              <a:t>Top3 </a:t>
            </a:r>
            <a:r>
              <a:rPr lang="ko-KR" altLang="en-US" sz="1000" dirty="0"/>
              <a:t>거래처가 차지하는 비중은 </a:t>
            </a:r>
            <a:r>
              <a:rPr lang="en-US" altLang="ko-KR" sz="1000" dirty="0"/>
              <a:t>26.4%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 </a:t>
            </a:r>
            <a:r>
              <a:rPr lang="ko-KR" altLang="en-US" sz="1000" dirty="0"/>
              <a:t>이는 유럽의 경우 타 지역과 달리 다양한 판매 국가로 인해 각 나라별로 거래처가 존재하기 때문입니다</a:t>
            </a:r>
            <a:r>
              <a:rPr lang="en-US" altLang="ko-KR" sz="1000" dirty="0"/>
              <a:t>. </a:t>
            </a:r>
            <a:endParaRPr lang="en-US" altLang="ko-KR" sz="1000" dirty="0">
              <a:solidFill>
                <a:srgbClr val="00338D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8736" y="5952690"/>
            <a:ext cx="2074243" cy="200892"/>
          </a:xfrm>
          <a:prstGeom prst="rect">
            <a:avLst/>
          </a:prstGeom>
          <a:noFill/>
          <a:ln w="635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>
            <a:defPPr>
              <a:defRPr lang="en-US"/>
            </a:defPPr>
            <a:lvl1pPr marL="266700" indent="-266700" defTabSz="1076325">
              <a:spcBef>
                <a:spcPct val="10000"/>
              </a:spcBef>
              <a:tabLst>
                <a:tab pos="676275" algn="l"/>
              </a:tabLst>
              <a:defRPr sz="600" i="1">
                <a:solidFill>
                  <a:srgbClr val="00338D"/>
                </a:solidFill>
                <a:latin typeface="Univers 45 Light" pitchFamily="2" charset="0"/>
                <a:ea typeface="+mj-ea"/>
                <a:cs typeface="Arial" charset="0"/>
              </a:defRPr>
            </a:lvl1pPr>
          </a:lstStyle>
          <a:p>
            <a:r>
              <a:rPr lang="en-US" altLang="ko-KR" dirty="0">
                <a:solidFill>
                  <a:srgbClr val="000000"/>
                </a:solidFill>
              </a:rPr>
              <a:t>Source: </a:t>
            </a:r>
            <a:r>
              <a:rPr lang="ko-KR" altLang="en-US" dirty="0">
                <a:solidFill>
                  <a:srgbClr val="000000"/>
                </a:solidFill>
              </a:rPr>
              <a:t>회사 제공 자료</a:t>
            </a:r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9" name="그림 8"/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B$2:$N$31"/>
              </a:ext>
            </a:extLst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8736" y="1495737"/>
            <a:ext cx="7248525" cy="44196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5814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4666539"/>
              </p:ext>
            </p:extLst>
          </p:nvPr>
        </p:nvGraphicFramePr>
        <p:xfrm>
          <a:off x="812800" y="1437594"/>
          <a:ext cx="360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 Placeholder 3"/>
          <p:cNvSpPr txBox="1">
            <a:spLocks/>
          </p:cNvSpPr>
          <p:nvPr/>
        </p:nvSpPr>
        <p:spPr>
          <a:xfrm>
            <a:off x="808736" y="320684"/>
            <a:ext cx="8336378" cy="169200"/>
          </a:xfrm>
          <a:prstGeom prst="rect">
            <a:avLst/>
          </a:prstGeom>
        </p:spPr>
        <p:txBody>
          <a:bodyPr lIns="0"/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087"/>
                </a:solidFill>
                <a:latin typeface="Univers for KPMG" panose="020B0603020202020204" pitchFamily="34" charset="0"/>
                <a:cs typeface="Univers for KPMG" panose="020B0603020202020204" pitchFamily="34" charset="0"/>
              </a:defRPr>
            </a:lvl1pPr>
            <a:lvl2pPr marL="0" indent="0" eaLnBrk="1" latinLnBrk="1" hangingPunct="1">
              <a:spcAft>
                <a:spcPts val="650"/>
              </a:spcAft>
              <a:buFont typeface="Univers for KPMG"/>
              <a:buNone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2pPr>
            <a:lvl3pPr marL="307975" indent="-307975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3pPr>
            <a:lvl4pPr marL="623888" indent="-24840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–"/>
              <a:defRPr sz="1400" b="0" i="0" baseline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r>
              <a:rPr lang="en-US" altLang="ko-KR" sz="1200" dirty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Executive summary</a:t>
            </a:r>
          </a:p>
        </p:txBody>
      </p:sp>
      <p:sp>
        <p:nvSpPr>
          <p:cNvPr id="15" name="Title 4"/>
          <p:cNvSpPr txBox="1">
            <a:spLocks/>
          </p:cNvSpPr>
          <p:nvPr/>
        </p:nvSpPr>
        <p:spPr>
          <a:xfrm>
            <a:off x="812800" y="577041"/>
            <a:ext cx="8280400" cy="38059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eaLnBrk="1" latinLnBrk="1" hangingPunct="1">
              <a:lnSpc>
                <a:spcPct val="100000"/>
              </a:lnSpc>
              <a:defRPr sz="4800" b="0" i="0">
                <a:solidFill>
                  <a:srgbClr val="00338D"/>
                </a:solidFill>
                <a:latin typeface="KPMG Extralight"/>
                <a:cs typeface="KPMG Extralight"/>
              </a:defRPr>
            </a:lvl1pPr>
          </a:lstStyle>
          <a:p>
            <a:r>
              <a:rPr lang="en-US" altLang="ko-KR" sz="3800" kern="0" dirty="0">
                <a:latin typeface="+mj-ea"/>
              </a:rPr>
              <a:t>[IOS] Regional revenue by agent (2/5)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816992" y="969842"/>
            <a:ext cx="8792464" cy="3958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sz="1000" dirty="0"/>
              <a:t>국내 매출은 대부분 주요 거래처인 덴티움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네오바이오텍에</a:t>
            </a:r>
            <a:r>
              <a:rPr lang="ko-KR" altLang="en-US" sz="1000" dirty="0"/>
              <a:t> 집중되어 있으며</a:t>
            </a:r>
            <a:r>
              <a:rPr lang="en-US" altLang="ko-KR" sz="1000" dirty="0"/>
              <a:t>, </a:t>
            </a:r>
            <a:r>
              <a:rPr lang="ko-KR" altLang="en-US" sz="1000" dirty="0"/>
              <a:t>해당 거래처를 제외한 기타거래처의 경우 출시 초기 연구용으로 판매한 금액을 제외하고 미미한 수준입니다</a:t>
            </a:r>
            <a:r>
              <a:rPr lang="en-US" altLang="ko-KR" sz="1000" dirty="0"/>
              <a:t>. 2019</a:t>
            </a:r>
            <a:r>
              <a:rPr lang="ko-KR" altLang="en-US" sz="1000" dirty="0"/>
              <a:t>년 </a:t>
            </a:r>
            <a:r>
              <a:rPr lang="en-US" altLang="ko-KR" sz="1000" dirty="0"/>
              <a:t>2Q</a:t>
            </a:r>
            <a:r>
              <a:rPr lang="ko-KR" altLang="en-US" sz="1000" dirty="0"/>
              <a:t>까지 국내 시장의 신규 거래처 확보가 부진하였으나</a:t>
            </a:r>
            <a:r>
              <a:rPr lang="en-US" altLang="ko-KR" sz="1000" dirty="0"/>
              <a:t>, 2019</a:t>
            </a:r>
            <a:r>
              <a:rPr lang="ko-KR" altLang="en-US" sz="1000" dirty="0"/>
              <a:t>년 </a:t>
            </a:r>
            <a:r>
              <a:rPr lang="en-US" altLang="ko-KR" sz="1000" dirty="0"/>
              <a:t>3</a:t>
            </a:r>
            <a:r>
              <a:rPr lang="ko-KR" altLang="en-US" sz="1000" dirty="0"/>
              <a:t>분기 새로 획득한 </a:t>
            </a:r>
            <a:r>
              <a:rPr lang="en-US" altLang="ko-KR" sz="1000" dirty="0"/>
              <a:t>(</a:t>
            </a:r>
            <a:r>
              <a:rPr lang="ko-KR" altLang="en-US" sz="1000" dirty="0"/>
              <a:t>주</a:t>
            </a:r>
            <a:r>
              <a:rPr lang="en-US" altLang="ko-KR" sz="1000" dirty="0"/>
              <a:t>)</a:t>
            </a:r>
            <a:r>
              <a:rPr lang="ko-KR" altLang="en-US" sz="1000" dirty="0" err="1"/>
              <a:t>디오향</a:t>
            </a:r>
            <a:r>
              <a:rPr lang="ko-KR" altLang="en-US" sz="1000" dirty="0"/>
              <a:t> 매출이 크게 발생하였습니다</a:t>
            </a:r>
            <a:r>
              <a:rPr lang="en-US" altLang="ko-KR" sz="1000" dirty="0"/>
              <a:t>.</a:t>
            </a:r>
            <a:endParaRPr lang="en-US" altLang="ko-KR" sz="1000" dirty="0">
              <a:solidFill>
                <a:srgbClr val="00338D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0463" y="6022738"/>
            <a:ext cx="2074243" cy="200892"/>
          </a:xfrm>
          <a:prstGeom prst="rect">
            <a:avLst/>
          </a:prstGeom>
          <a:noFill/>
          <a:ln w="635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>
            <a:defPPr>
              <a:defRPr lang="en-US"/>
            </a:defPPr>
            <a:lvl1pPr marL="266700" indent="-266700" defTabSz="1076325">
              <a:spcBef>
                <a:spcPct val="10000"/>
              </a:spcBef>
              <a:tabLst>
                <a:tab pos="676275" algn="l"/>
              </a:tabLst>
              <a:defRPr sz="600" i="1">
                <a:solidFill>
                  <a:srgbClr val="00338D"/>
                </a:solidFill>
                <a:latin typeface="Univers 45 Light" pitchFamily="2" charset="0"/>
                <a:ea typeface="+mj-ea"/>
                <a:cs typeface="Arial" charset="0"/>
              </a:defRPr>
            </a:lvl1pPr>
          </a:lstStyle>
          <a:p>
            <a:r>
              <a:rPr lang="en-US" altLang="ko-KR" dirty="0">
                <a:solidFill>
                  <a:srgbClr val="000000"/>
                </a:solidFill>
              </a:rPr>
              <a:t>Source: </a:t>
            </a:r>
            <a:r>
              <a:rPr lang="ko-KR" altLang="en-US" dirty="0">
                <a:solidFill>
                  <a:srgbClr val="000000"/>
                </a:solidFill>
              </a:rPr>
              <a:t>회사 제공 자료</a:t>
            </a:r>
            <a:endParaRPr lang="en-US" altLang="ko-KR" dirty="0">
              <a:solidFill>
                <a:srgbClr val="000000"/>
              </a:solidFill>
            </a:endParaRPr>
          </a:p>
        </p:txBody>
      </p:sp>
      <p:graphicFrame>
        <p:nvGraphicFramePr>
          <p:cNvPr id="20" name="Chart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848740"/>
              </p:ext>
            </p:extLst>
          </p:nvPr>
        </p:nvGraphicFramePr>
        <p:xfrm>
          <a:off x="5545114" y="1437594"/>
          <a:ext cx="360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530387"/>
              </p:ext>
            </p:extLst>
          </p:nvPr>
        </p:nvGraphicFramePr>
        <p:xfrm>
          <a:off x="812800" y="3830612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3" name="Chart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3529901"/>
              </p:ext>
            </p:extLst>
          </p:nvPr>
        </p:nvGraphicFramePr>
        <p:xfrm>
          <a:off x="6729456" y="3830612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0" name="Chart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5135734"/>
              </p:ext>
            </p:extLst>
          </p:nvPr>
        </p:nvGraphicFramePr>
        <p:xfrm>
          <a:off x="3771128" y="3830612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576887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 txBox="1">
            <a:spLocks/>
          </p:cNvSpPr>
          <p:nvPr/>
        </p:nvSpPr>
        <p:spPr>
          <a:xfrm>
            <a:off x="808736" y="320684"/>
            <a:ext cx="8336378" cy="169200"/>
          </a:xfrm>
          <a:prstGeom prst="rect">
            <a:avLst/>
          </a:prstGeom>
        </p:spPr>
        <p:txBody>
          <a:bodyPr lIns="0"/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087"/>
                </a:solidFill>
                <a:latin typeface="Univers for KPMG" panose="020B0603020202020204" pitchFamily="34" charset="0"/>
                <a:cs typeface="Univers for KPMG" panose="020B0603020202020204" pitchFamily="34" charset="0"/>
              </a:defRPr>
            </a:lvl1pPr>
            <a:lvl2pPr marL="0" indent="0" eaLnBrk="1" latinLnBrk="1" hangingPunct="1">
              <a:spcAft>
                <a:spcPts val="650"/>
              </a:spcAft>
              <a:buFont typeface="Univers for KPMG"/>
              <a:buNone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2pPr>
            <a:lvl3pPr marL="307975" indent="-307975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3pPr>
            <a:lvl4pPr marL="623888" indent="-24840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–"/>
              <a:defRPr sz="1400" b="0" i="0" baseline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r>
              <a:rPr lang="en-US" altLang="ko-KR" sz="1200" dirty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Executive summary</a:t>
            </a:r>
          </a:p>
        </p:txBody>
      </p:sp>
      <p:sp>
        <p:nvSpPr>
          <p:cNvPr id="15" name="Title 4"/>
          <p:cNvSpPr txBox="1">
            <a:spLocks/>
          </p:cNvSpPr>
          <p:nvPr/>
        </p:nvSpPr>
        <p:spPr>
          <a:xfrm>
            <a:off x="812800" y="577041"/>
            <a:ext cx="8280400" cy="38059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eaLnBrk="1" latinLnBrk="1" hangingPunct="1">
              <a:lnSpc>
                <a:spcPct val="100000"/>
              </a:lnSpc>
              <a:defRPr sz="4800" b="0" i="0">
                <a:solidFill>
                  <a:srgbClr val="00338D"/>
                </a:solidFill>
                <a:latin typeface="KPMG Extralight"/>
                <a:cs typeface="KPMG Extralight"/>
              </a:defRPr>
            </a:lvl1pPr>
          </a:lstStyle>
          <a:p>
            <a:r>
              <a:rPr lang="en-US" altLang="ko-KR" sz="3800" kern="0" dirty="0">
                <a:latin typeface="+mj-ea"/>
              </a:rPr>
              <a:t>[IOS] Regional revenue by agent (3/5) - </a:t>
            </a:r>
            <a:r>
              <a:rPr lang="ko-KR" altLang="en-US" sz="2400" kern="0" dirty="0">
                <a:latin typeface="+mj-ea"/>
              </a:rPr>
              <a:t>국내</a:t>
            </a:r>
            <a:endParaRPr lang="en-US" altLang="ko-KR" sz="2400" kern="0" dirty="0">
              <a:latin typeface="+mj-ea"/>
            </a:endParaRPr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816992" y="969842"/>
            <a:ext cx="8792464" cy="3958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sz="1000" dirty="0"/>
              <a:t>국내 매출은 대부분 주요 거래처인 덴티움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네오바이오텍에</a:t>
            </a:r>
            <a:r>
              <a:rPr lang="ko-KR" altLang="en-US" sz="1000" dirty="0"/>
              <a:t> 집중되어 있으며</a:t>
            </a:r>
            <a:r>
              <a:rPr lang="en-US" altLang="ko-KR" sz="1000" dirty="0"/>
              <a:t>, </a:t>
            </a:r>
            <a:r>
              <a:rPr lang="ko-KR" altLang="en-US" sz="1000" dirty="0"/>
              <a:t>해당 거래처를 제외한 기타거래처의 경우 출시 초기 연구용으로 판매한 금액을 제외하고 미미한 수준입니다</a:t>
            </a:r>
            <a:r>
              <a:rPr lang="en-US" altLang="ko-KR" sz="1000" dirty="0"/>
              <a:t>. 2019</a:t>
            </a:r>
            <a:r>
              <a:rPr lang="ko-KR" altLang="en-US" sz="1000" dirty="0"/>
              <a:t>년 </a:t>
            </a:r>
            <a:r>
              <a:rPr lang="en-US" altLang="ko-KR" sz="1000" dirty="0"/>
              <a:t>2Q</a:t>
            </a:r>
            <a:r>
              <a:rPr lang="ko-KR" altLang="en-US" sz="1000" dirty="0"/>
              <a:t>까지 국내 시장의 신규 거래처 확보가 부진하였으나</a:t>
            </a:r>
            <a:r>
              <a:rPr lang="en-US" altLang="ko-KR" sz="1000" dirty="0"/>
              <a:t>, 2019</a:t>
            </a:r>
            <a:r>
              <a:rPr lang="ko-KR" altLang="en-US" sz="1000" dirty="0"/>
              <a:t>년 </a:t>
            </a:r>
            <a:r>
              <a:rPr lang="en-US" altLang="ko-KR" sz="1000" dirty="0"/>
              <a:t>3</a:t>
            </a:r>
            <a:r>
              <a:rPr lang="ko-KR" altLang="en-US" sz="1000" dirty="0"/>
              <a:t>분기 새로 획득한 </a:t>
            </a:r>
            <a:r>
              <a:rPr lang="en-US" altLang="ko-KR" sz="1000" dirty="0"/>
              <a:t>(</a:t>
            </a:r>
            <a:r>
              <a:rPr lang="ko-KR" altLang="en-US" sz="1000" dirty="0"/>
              <a:t>주</a:t>
            </a:r>
            <a:r>
              <a:rPr lang="en-US" altLang="ko-KR" sz="1000" dirty="0"/>
              <a:t>)</a:t>
            </a:r>
            <a:r>
              <a:rPr lang="ko-KR" altLang="en-US" sz="1000" dirty="0" err="1"/>
              <a:t>디오향</a:t>
            </a:r>
            <a:r>
              <a:rPr lang="ko-KR" altLang="en-US" sz="1000" dirty="0"/>
              <a:t> 매출이 크게 발생하였습니다</a:t>
            </a:r>
            <a:r>
              <a:rPr lang="en-US" altLang="ko-KR" sz="1000" dirty="0"/>
              <a:t>.</a:t>
            </a:r>
            <a:endParaRPr lang="en-US" altLang="ko-KR" sz="1000" dirty="0">
              <a:solidFill>
                <a:srgbClr val="00338D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3884" y="3385321"/>
            <a:ext cx="2074243" cy="200892"/>
          </a:xfrm>
          <a:prstGeom prst="rect">
            <a:avLst/>
          </a:prstGeom>
          <a:noFill/>
          <a:ln w="635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>
            <a:defPPr>
              <a:defRPr lang="en-US"/>
            </a:defPPr>
            <a:lvl1pPr marL="266700" indent="-266700" defTabSz="1076325">
              <a:spcBef>
                <a:spcPct val="10000"/>
              </a:spcBef>
              <a:tabLst>
                <a:tab pos="676275" algn="l"/>
              </a:tabLst>
              <a:defRPr sz="600" i="1">
                <a:solidFill>
                  <a:srgbClr val="00338D"/>
                </a:solidFill>
                <a:latin typeface="Univers 45 Light" pitchFamily="2" charset="0"/>
                <a:ea typeface="+mj-ea"/>
                <a:cs typeface="Arial" charset="0"/>
              </a:defRPr>
            </a:lvl1pPr>
          </a:lstStyle>
          <a:p>
            <a:r>
              <a:rPr lang="en-US" altLang="ko-KR" dirty="0">
                <a:solidFill>
                  <a:srgbClr val="000000"/>
                </a:solidFill>
              </a:rPr>
              <a:t>Source: </a:t>
            </a:r>
            <a:r>
              <a:rPr lang="ko-KR" altLang="en-US" dirty="0">
                <a:solidFill>
                  <a:srgbClr val="000000"/>
                </a:solidFill>
              </a:rPr>
              <a:t>회사 제공 자료</a:t>
            </a:r>
            <a:endParaRPr lang="en-US" altLang="ko-KR" dirty="0">
              <a:solidFill>
                <a:srgbClr val="000000"/>
              </a:solidFill>
            </a:endParaRPr>
          </a:p>
        </p:txBody>
      </p:sp>
      <p:graphicFrame>
        <p:nvGraphicFramePr>
          <p:cNvPr id="1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867676"/>
              </p:ext>
            </p:extLst>
          </p:nvPr>
        </p:nvGraphicFramePr>
        <p:xfrm>
          <a:off x="803884" y="1469205"/>
          <a:ext cx="8805572" cy="1842165"/>
        </p:xfrm>
        <a:graphic>
          <a:graphicData uri="http://schemas.openxmlformats.org/drawingml/2006/table">
            <a:tbl>
              <a:tblPr/>
              <a:tblGrid>
                <a:gridCol w="82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76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5137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거래처명</a:t>
                      </a:r>
                      <a:endParaRPr kumimoji="0" 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97989A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계약기간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97989A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최소구매수량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97989A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MSRP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97989A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판매지역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97989A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비고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335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네오바이오텍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2018. 6. 1 ~ 2019. 12. 31</a:t>
                      </a:r>
                    </a:p>
                  </a:txBody>
                  <a:tcPr marL="54000" marR="54000" marT="54000" marB="54000" anchor="ctr" horzOverflow="overflow"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200</a:t>
                      </a:r>
                      <a:r>
                        <a:rPr lang="ko-KR" altLang="en-US" sz="900" b="0" i="0" kern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대</a:t>
                      </a:r>
                      <a:endParaRPr lang="en-US" altLang="ko-KR" sz="900" b="0" i="0" kern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0" marR="54000" marT="54000" marB="54000" anchor="ctr" horzOverflow="overflow"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</a:t>
                      </a:r>
                      <a:r>
                        <a:rPr lang="ko-KR" altLang="en-US" sz="900" b="0" i="0" kern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백만원</a:t>
                      </a:r>
                      <a:endParaRPr lang="en-US" altLang="ko-KR" sz="900" b="0" i="0" kern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0" marR="54000" marT="54000" marB="54000" anchor="ctr" horzOverflow="overflow"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국내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b="0" i="0" kern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및 해외</a:t>
                      </a:r>
                      <a:endParaRPr lang="en-US" altLang="ko-KR" sz="900" b="0" i="0" kern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0" marR="54000" marT="54000" marB="54000" anchor="ctr" horzOverflow="overflow"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2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포인트닉스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900" b="0" i="0" kern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오스템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900" b="0" i="0" kern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디오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900" b="0" i="0" kern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덴티스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900" b="0" i="0" kern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메가젠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900" b="0" i="0" kern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한국아카이브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 3D BIOCAD </a:t>
                      </a:r>
                      <a:r>
                        <a:rPr lang="ko-KR" altLang="en-US" sz="900" b="0" i="0" kern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회사에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IOS </a:t>
                      </a:r>
                      <a:r>
                        <a:rPr lang="ko-KR" altLang="en-US" sz="900" b="0" i="0" kern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공급 제한</a:t>
                      </a:r>
                      <a:endParaRPr lang="en-US" altLang="ko-KR" sz="900" b="0" i="0" kern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0" marR="54000" marT="54000" marB="54000" anchor="ctr" horzOverflow="overflow"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335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덴티움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2018. 9. 1 ~ 2020. 2. 28</a:t>
                      </a:r>
                    </a:p>
                    <a:p>
                      <a:pPr marL="3175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(1</a:t>
                      </a:r>
                      <a:r>
                        <a:rPr lang="ko-KR" altLang="en-US" sz="900" b="0" i="0" kern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년 자동연장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54000" marR="54000" marT="54000" marB="54000" anchor="ctr" horzOverflow="overflow"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1000</a:t>
                      </a:r>
                      <a:r>
                        <a:rPr lang="ko-KR" altLang="en-US" sz="900" b="0" i="0" kern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대</a:t>
                      </a:r>
                      <a:endParaRPr lang="en-US" altLang="ko-KR" sz="900" b="0" i="0" kern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0" marR="54000" marT="54000" marB="54000" anchor="ctr" horzOverflow="overflow"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</a:t>
                      </a:r>
                      <a:r>
                        <a:rPr lang="ko-KR" altLang="en-US" sz="900" b="0" i="0" kern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백만원</a:t>
                      </a:r>
                      <a:endParaRPr lang="en-US" altLang="ko-KR" sz="900" b="0" i="0" kern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0" marR="54000" marT="54000" marB="54000" anchor="ctr" horzOverflow="overflow"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국내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b="0" i="0" kern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및 해외</a:t>
                      </a:r>
                      <a:endParaRPr lang="en-US" altLang="ko-KR" sz="900" b="0" i="0" kern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0" marR="54000" marT="54000" marB="54000" anchor="ctr" horzOverflow="overflow"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2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Clr>
                          <a:srgbClr val="00338D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최소 구매 수량의 </a:t>
                      </a: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10% (</a:t>
                      </a: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마지막 </a:t>
                      </a: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100</a:t>
                      </a: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대분</a:t>
                      </a: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에 대한 선수금 수취</a:t>
                      </a:r>
                      <a:endParaRPr lang="en-US" altLang="ko-KR" sz="900" b="0" i="0" kern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0" marR="54000" marT="54000" marB="54000" anchor="ctr" horzOverflow="overflow"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335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디오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2019. 9. 1 ~ 2020. 12. 31</a:t>
                      </a:r>
                    </a:p>
                    <a:p>
                      <a:pPr marL="3175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(1</a:t>
                      </a:r>
                      <a:r>
                        <a:rPr lang="ko-KR" altLang="en-US" sz="900" b="0" i="0" kern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년 자동연장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54000" marR="54000" marT="54000" marB="54000" anchor="ctr" horzOverflow="overflow"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500</a:t>
                      </a:r>
                      <a:r>
                        <a:rPr lang="ko-KR" altLang="en-US" sz="900" b="0" i="0" kern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대</a:t>
                      </a:r>
                      <a:endParaRPr lang="en-US" altLang="ko-KR" sz="900" b="0" i="0" kern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0" marR="54000" marT="54000" marB="54000" anchor="ctr" horzOverflow="overflow"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$18,000</a:t>
                      </a:r>
                    </a:p>
                  </a:txBody>
                  <a:tcPr marL="54000" marR="54000" marT="54000" marB="54000" anchor="ctr" horzOverflow="overflow"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국내 및 해외</a:t>
                      </a:r>
                      <a:endParaRPr lang="en-US" altLang="ko-KR" sz="900" b="0" i="0" kern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0" marR="54000" marT="54000" marB="54000" anchor="ctr" horzOverflow="overflow"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2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Clr>
                          <a:srgbClr val="00338D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미화로 결제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(1</a:t>
                      </a:r>
                      <a:r>
                        <a:rPr lang="ko-KR" altLang="en-US" sz="900" b="0" i="0" kern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대 당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$12,000)</a:t>
                      </a:r>
                    </a:p>
                  </a:txBody>
                  <a:tcPr marL="54000" marR="54000" marT="54000" marB="54000" anchor="ctr" horzOverflow="overflow"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텍스트 개체 틀 1"/>
          <p:cNvSpPr>
            <a:spLocks noGrp="1"/>
          </p:cNvSpPr>
          <p:nvPr>
            <p:ph type="body" sz="quarter" idx="4294967295"/>
          </p:nvPr>
        </p:nvSpPr>
        <p:spPr>
          <a:xfrm>
            <a:off x="812800" y="3660164"/>
            <a:ext cx="8651748" cy="1224905"/>
          </a:xfrm>
          <a:prstGeom prst="rect">
            <a:avLst/>
          </a:prstGeom>
        </p:spPr>
        <p:txBody>
          <a:bodyPr/>
          <a:lstStyle/>
          <a:p>
            <a:pPr marL="171450" indent="-1714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네오바이오텍의 경우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12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월 계약만료 예정이나 자동으로 갱신되지 않으며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회사의 재계약여부 확인이 필요합니다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회사와 네오바이오텍의 계약서 상 회사는 경쟁사인 디오에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IOS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를 공급할 수 없는 특약사항이 존재하나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, 2019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년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9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월 회사는 해당 </a:t>
            </a:r>
            <a:r>
              <a:rPr lang="ko-KR" altLang="en-US" b="0" dirty="0" err="1">
                <a:solidFill>
                  <a:schemeClr val="tx1"/>
                </a:solidFill>
                <a:ea typeface="맑은 고딕" panose="020B0503020000020004" pitchFamily="50" charset="-127"/>
              </a:rPr>
              <a:t>거래처향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 신규 매출을 발생시켰습니다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따라서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계약위반여부 및 구체적인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Penalty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범위에 대한 확인이 필요합니다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네오바이오텍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b="0" dirty="0" err="1">
                <a:solidFill>
                  <a:schemeClr val="tx1"/>
                </a:solidFill>
                <a:ea typeface="맑은 고딕" panose="020B0503020000020004" pitchFamily="50" charset="-127"/>
              </a:rPr>
              <a:t>덴티움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 모두 계약상 명시된 공급가인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12</a:t>
            </a:r>
            <a:r>
              <a:rPr lang="ko-KR" altLang="en-US" b="0" dirty="0" err="1">
                <a:solidFill>
                  <a:schemeClr val="tx1"/>
                </a:solidFill>
                <a:ea typeface="맑은 고딕" panose="020B0503020000020004" pitchFamily="50" charset="-127"/>
              </a:rPr>
              <a:t>백만원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 대비 낮은 공급가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 (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약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10</a:t>
            </a:r>
            <a:r>
              <a:rPr lang="ko-KR" altLang="en-US" b="0" dirty="0" err="1">
                <a:solidFill>
                  <a:schemeClr val="tx1"/>
                </a:solidFill>
                <a:ea typeface="맑은 고딕" panose="020B0503020000020004" pitchFamily="50" charset="-127"/>
              </a:rPr>
              <a:t>백만원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)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에 제품을 </a:t>
            </a:r>
            <a:r>
              <a:rPr lang="ko-KR" altLang="en-US" b="0">
                <a:solidFill>
                  <a:schemeClr val="tx1"/>
                </a:solidFill>
                <a:ea typeface="맑은 고딕" panose="020B0503020000020004" pitchFamily="50" charset="-127"/>
              </a:rPr>
              <a:t>공급받고 있습니다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 </a:t>
            </a:r>
            <a:r>
              <a:rPr lang="ko-KR" altLang="en-US" b="0">
                <a:solidFill>
                  <a:schemeClr val="tx1"/>
                </a:solidFill>
                <a:ea typeface="맑은 고딕" panose="020B0503020000020004" pitchFamily="50" charset="-127"/>
              </a:rPr>
              <a:t>회사에 따르면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b="0">
                <a:solidFill>
                  <a:schemeClr val="tx1"/>
                </a:solidFill>
                <a:ea typeface="맑은 고딕" panose="020B0503020000020004" pitchFamily="50" charset="-127"/>
              </a:rPr>
              <a:t>덴티움의 경우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 1,000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대의 높은 </a:t>
            </a:r>
            <a:r>
              <a:rPr lang="ko-KR" altLang="en-US" b="0">
                <a:solidFill>
                  <a:schemeClr val="tx1"/>
                </a:solidFill>
                <a:ea typeface="맑은 고딕" panose="020B0503020000020004" pitchFamily="50" charset="-127"/>
              </a:rPr>
              <a:t>최소구매수량을 보증함에 따른 호혜적 공급가이며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b="0">
                <a:solidFill>
                  <a:schemeClr val="tx1"/>
                </a:solidFill>
                <a:ea typeface="맑은 고딕" panose="020B0503020000020004" pitchFamily="50" charset="-127"/>
              </a:rPr>
              <a:t>네오바이오텍의 경우 영업상 프로모션 연장에 따른 가격 할인으로 보입니다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 </a:t>
            </a:r>
            <a:r>
              <a:rPr lang="ko-KR" altLang="en-US" b="0">
                <a:solidFill>
                  <a:schemeClr val="tx1"/>
                </a:solidFill>
                <a:ea typeface="맑은 고딕" panose="020B0503020000020004" pitchFamily="50" charset="-127"/>
              </a:rPr>
              <a:t>국내향 낮은 공급가에 대해 회사는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IPO </a:t>
            </a:r>
            <a:r>
              <a:rPr lang="ko-KR" altLang="en-US" b="0">
                <a:solidFill>
                  <a:schemeClr val="tx1"/>
                </a:solidFill>
                <a:ea typeface="맑은 고딕" panose="020B0503020000020004" pitchFamily="50" charset="-127"/>
              </a:rPr>
              <a:t>준비를 위한 높은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M/S </a:t>
            </a:r>
            <a:r>
              <a:rPr lang="ko-KR" altLang="en-US" b="0">
                <a:solidFill>
                  <a:schemeClr val="tx1"/>
                </a:solidFill>
                <a:ea typeface="맑은 고딕" panose="020B0503020000020004" pitchFamily="50" charset="-127"/>
              </a:rPr>
              <a:t>달성을 위해 국내에서 공격적 가격 정책을 취한 것으로 설명하였으며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b="0">
                <a:solidFill>
                  <a:schemeClr val="tx1"/>
                </a:solidFill>
                <a:ea typeface="맑은 고딕" panose="020B0503020000020004" pitchFamily="50" charset="-127"/>
              </a:rPr>
              <a:t>시장 가격 교란 방지를 위해 두 회사 모두 타 거래처와 유사한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MSRP </a:t>
            </a:r>
            <a:r>
              <a:rPr lang="ko-KR" altLang="en-US" b="0">
                <a:solidFill>
                  <a:schemeClr val="tx1"/>
                </a:solidFill>
                <a:ea typeface="맑은 고딕" panose="020B0503020000020004" pitchFamily="50" charset="-127"/>
              </a:rPr>
              <a:t>조항이 존재합니다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2019</a:t>
            </a:r>
            <a:r>
              <a:rPr lang="ko-KR" altLang="en-US" b="0">
                <a:solidFill>
                  <a:schemeClr val="tx1"/>
                </a:solidFill>
                <a:ea typeface="맑은 고딕" panose="020B0503020000020004" pitchFamily="50" charset="-127"/>
              </a:rPr>
              <a:t>년 신규 거래처인 디오의 경우 최소구매수량이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500</a:t>
            </a:r>
            <a:r>
              <a:rPr lang="ko-KR" altLang="en-US" b="0">
                <a:solidFill>
                  <a:schemeClr val="tx1"/>
                </a:solidFill>
                <a:ea typeface="맑은 고딕" panose="020B0503020000020004" pitchFamily="50" charset="-127"/>
              </a:rPr>
              <a:t>대로 높으며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b="0">
                <a:solidFill>
                  <a:schemeClr val="tx1"/>
                </a:solidFill>
                <a:ea typeface="맑은 고딕" panose="020B0503020000020004" pitchFamily="50" charset="-127"/>
              </a:rPr>
              <a:t>해외 거래처와 같이 계약기준통화가 외화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b="0">
                <a:solidFill>
                  <a:schemeClr val="tx1"/>
                </a:solidFill>
                <a:ea typeface="맑은 고딕" panose="020B0503020000020004" pitchFamily="50" charset="-127"/>
              </a:rPr>
              <a:t>미국 달러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)</a:t>
            </a:r>
            <a:r>
              <a:rPr lang="ko-KR" altLang="en-US" b="0">
                <a:solidFill>
                  <a:schemeClr val="tx1"/>
                </a:solidFill>
                <a:ea typeface="맑은 고딕" panose="020B0503020000020004" pitchFamily="50" charset="-127"/>
              </a:rPr>
              <a:t>로 작성되어 있습니다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 </a:t>
            </a:r>
            <a:r>
              <a:rPr lang="ko-KR" altLang="en-US" b="0">
                <a:solidFill>
                  <a:schemeClr val="tx1"/>
                </a:solidFill>
                <a:ea typeface="맑은 고딕" panose="020B0503020000020004" pitchFamily="50" charset="-127"/>
              </a:rPr>
              <a:t>회사는 향후 국내 거래처와 재계약시 해외향 공급분에 대해서는 타 해외 거래처와 동일하게 외화 기준의 거래조건을 적용할 것으로 설명하고 있습니다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8326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 txBox="1">
            <a:spLocks/>
          </p:cNvSpPr>
          <p:nvPr/>
        </p:nvSpPr>
        <p:spPr>
          <a:xfrm>
            <a:off x="808736" y="320684"/>
            <a:ext cx="8336378" cy="169200"/>
          </a:xfrm>
          <a:prstGeom prst="rect">
            <a:avLst/>
          </a:prstGeom>
        </p:spPr>
        <p:txBody>
          <a:bodyPr lIns="0"/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087"/>
                </a:solidFill>
                <a:latin typeface="Univers for KPMG" panose="020B0603020202020204" pitchFamily="34" charset="0"/>
                <a:cs typeface="Univers for KPMG" panose="020B0603020202020204" pitchFamily="34" charset="0"/>
              </a:defRPr>
            </a:lvl1pPr>
            <a:lvl2pPr marL="0" indent="0" eaLnBrk="1" latinLnBrk="1" hangingPunct="1">
              <a:spcAft>
                <a:spcPts val="650"/>
              </a:spcAft>
              <a:buFont typeface="Univers for KPMG"/>
              <a:buNone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2pPr>
            <a:lvl3pPr marL="307975" indent="-307975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3pPr>
            <a:lvl4pPr marL="623888" indent="-24840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–"/>
              <a:defRPr sz="1400" b="0" i="0" baseline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r>
              <a:rPr lang="en-US" altLang="ko-KR" sz="1200" dirty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Executive summary</a:t>
            </a:r>
          </a:p>
        </p:txBody>
      </p:sp>
      <p:sp>
        <p:nvSpPr>
          <p:cNvPr id="15" name="Title 4"/>
          <p:cNvSpPr txBox="1">
            <a:spLocks/>
          </p:cNvSpPr>
          <p:nvPr/>
        </p:nvSpPr>
        <p:spPr>
          <a:xfrm>
            <a:off x="812800" y="577041"/>
            <a:ext cx="8280400" cy="38059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eaLnBrk="1" latinLnBrk="1" hangingPunct="1">
              <a:lnSpc>
                <a:spcPct val="100000"/>
              </a:lnSpc>
              <a:defRPr sz="4800" b="0" i="0">
                <a:solidFill>
                  <a:srgbClr val="00338D"/>
                </a:solidFill>
                <a:latin typeface="KPMG Extralight"/>
                <a:cs typeface="KPMG Extralight"/>
              </a:defRPr>
            </a:lvl1pPr>
          </a:lstStyle>
          <a:p>
            <a:r>
              <a:rPr lang="en-US" altLang="ko-KR" sz="3800" kern="0" dirty="0">
                <a:latin typeface="+mj-ea"/>
              </a:rPr>
              <a:t>[IOS] Regional revenue by agent (4/5)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816992" y="969842"/>
            <a:ext cx="8792464" cy="3958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sz="1000" dirty="0"/>
              <a:t>북미 지역의 경우 분기당 </a:t>
            </a:r>
            <a:r>
              <a:rPr lang="en-US" altLang="ko-KR" sz="1000" dirty="0"/>
              <a:t>3-4</a:t>
            </a:r>
            <a:r>
              <a:rPr lang="ko-KR" altLang="en-US" sz="1000"/>
              <a:t>개의 신규 거래처를 확보하고 있으나</a:t>
            </a:r>
            <a:r>
              <a:rPr lang="en-US" altLang="ko-KR" sz="1000" dirty="0"/>
              <a:t>, </a:t>
            </a:r>
            <a:r>
              <a:rPr lang="ko-KR" altLang="en-US" sz="1000"/>
              <a:t>해당 지역의 매출은 </a:t>
            </a:r>
            <a:r>
              <a:rPr lang="en-US" altLang="ko-KR" sz="1000" dirty="0"/>
              <a:t>Cad-ray</a:t>
            </a:r>
            <a:r>
              <a:rPr lang="ko-KR" altLang="en-US" sz="1000"/>
              <a:t>를 비롯한 초기 딜러에게 집중되어 있습니다</a:t>
            </a:r>
            <a:r>
              <a:rPr lang="en-US" altLang="ko-KR" sz="1000" dirty="0"/>
              <a:t>. </a:t>
            </a:r>
            <a:r>
              <a:rPr lang="ko-KR" altLang="en-US" sz="1000"/>
              <a:t>회사에 따르면</a:t>
            </a:r>
            <a:r>
              <a:rPr lang="en-US" altLang="ko-KR" sz="1000" dirty="0"/>
              <a:t>, </a:t>
            </a:r>
            <a:r>
              <a:rPr lang="ko-KR" altLang="en-US" sz="1000"/>
              <a:t>미국 대형 딜러 </a:t>
            </a:r>
            <a:r>
              <a:rPr lang="en-US" altLang="ko-KR" sz="1000" dirty="0"/>
              <a:t>(Henry Schein, Patterson Dental and Benco Dental)</a:t>
            </a:r>
            <a:r>
              <a:rPr lang="ko-KR" altLang="en-US" sz="1000"/>
              <a:t>과 협상이 진행 중이며</a:t>
            </a:r>
            <a:r>
              <a:rPr lang="en-US" altLang="ko-KR" sz="1000" dirty="0"/>
              <a:t>, </a:t>
            </a:r>
            <a:r>
              <a:rPr lang="ko-KR" altLang="en-US" sz="1000"/>
              <a:t>이로 인해 </a:t>
            </a:r>
            <a:r>
              <a:rPr lang="en-US" altLang="ko-KR" sz="1000" dirty="0"/>
              <a:t>2020</a:t>
            </a:r>
            <a:r>
              <a:rPr lang="ko-KR" altLang="en-US" sz="1000"/>
              <a:t>년 매출이 증가할 것으로 전망하고 있습니다</a:t>
            </a:r>
            <a:r>
              <a:rPr lang="en-US" altLang="ko-KR" sz="1000" dirty="0"/>
              <a:t>.</a:t>
            </a:r>
            <a:endParaRPr lang="en-US" altLang="ko-KR" sz="1000" dirty="0">
              <a:solidFill>
                <a:srgbClr val="00338D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2" name="Chart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1194543"/>
              </p:ext>
            </p:extLst>
          </p:nvPr>
        </p:nvGraphicFramePr>
        <p:xfrm>
          <a:off x="812800" y="1437594"/>
          <a:ext cx="360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0211263"/>
              </p:ext>
            </p:extLst>
          </p:nvPr>
        </p:nvGraphicFramePr>
        <p:xfrm>
          <a:off x="812800" y="3830612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9362638"/>
              </p:ext>
            </p:extLst>
          </p:nvPr>
        </p:nvGraphicFramePr>
        <p:xfrm>
          <a:off x="6729456" y="3830612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6" name="Chart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0051476"/>
              </p:ext>
            </p:extLst>
          </p:nvPr>
        </p:nvGraphicFramePr>
        <p:xfrm>
          <a:off x="5545114" y="1437594"/>
          <a:ext cx="360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0" name="Chart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036635"/>
              </p:ext>
            </p:extLst>
          </p:nvPr>
        </p:nvGraphicFramePr>
        <p:xfrm>
          <a:off x="3782334" y="3830612"/>
          <a:ext cx="2857588" cy="2117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08736" y="5952690"/>
            <a:ext cx="2074243" cy="200892"/>
          </a:xfrm>
          <a:prstGeom prst="rect">
            <a:avLst/>
          </a:prstGeom>
          <a:noFill/>
          <a:ln w="635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>
            <a:defPPr>
              <a:defRPr lang="en-US"/>
            </a:defPPr>
            <a:lvl1pPr marL="266700" indent="-266700" defTabSz="1076325">
              <a:spcBef>
                <a:spcPct val="10000"/>
              </a:spcBef>
              <a:tabLst>
                <a:tab pos="676275" algn="l"/>
              </a:tabLst>
              <a:defRPr sz="600" i="1">
                <a:solidFill>
                  <a:srgbClr val="00338D"/>
                </a:solidFill>
                <a:latin typeface="Univers 45 Light" pitchFamily="2" charset="0"/>
                <a:ea typeface="+mj-ea"/>
                <a:cs typeface="Arial" charset="0"/>
              </a:defRPr>
            </a:lvl1pPr>
          </a:lstStyle>
          <a:p>
            <a:r>
              <a:rPr lang="en-US" altLang="ko-KR" dirty="0">
                <a:solidFill>
                  <a:srgbClr val="000000"/>
                </a:solidFill>
              </a:rPr>
              <a:t>Source: </a:t>
            </a:r>
            <a:r>
              <a:rPr lang="ko-KR" altLang="en-US" dirty="0">
                <a:solidFill>
                  <a:srgbClr val="000000"/>
                </a:solidFill>
              </a:rPr>
              <a:t>회사 제공 자료</a:t>
            </a:r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302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 txBox="1">
            <a:spLocks/>
          </p:cNvSpPr>
          <p:nvPr/>
        </p:nvSpPr>
        <p:spPr>
          <a:xfrm>
            <a:off x="808736" y="320684"/>
            <a:ext cx="8336378" cy="169200"/>
          </a:xfrm>
          <a:prstGeom prst="rect">
            <a:avLst/>
          </a:prstGeom>
        </p:spPr>
        <p:txBody>
          <a:bodyPr lIns="0"/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087"/>
                </a:solidFill>
                <a:latin typeface="Univers for KPMG" panose="020B0603020202020204" pitchFamily="34" charset="0"/>
                <a:cs typeface="Univers for KPMG" panose="020B0603020202020204" pitchFamily="34" charset="0"/>
              </a:defRPr>
            </a:lvl1pPr>
            <a:lvl2pPr marL="0" indent="0" eaLnBrk="1" latinLnBrk="1" hangingPunct="1">
              <a:spcAft>
                <a:spcPts val="650"/>
              </a:spcAft>
              <a:buFont typeface="Univers for KPMG"/>
              <a:buNone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2pPr>
            <a:lvl3pPr marL="307975" indent="-307975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3pPr>
            <a:lvl4pPr marL="623888" indent="-24840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–"/>
              <a:defRPr sz="1400" b="0" i="0" baseline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r>
              <a:rPr lang="en-US" altLang="ko-KR" sz="1200" dirty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Executive summary</a:t>
            </a:r>
          </a:p>
        </p:txBody>
      </p:sp>
      <p:sp>
        <p:nvSpPr>
          <p:cNvPr id="15" name="Title 4"/>
          <p:cNvSpPr txBox="1">
            <a:spLocks/>
          </p:cNvSpPr>
          <p:nvPr/>
        </p:nvSpPr>
        <p:spPr>
          <a:xfrm>
            <a:off x="812800" y="577041"/>
            <a:ext cx="8280400" cy="38059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eaLnBrk="1" latinLnBrk="1" hangingPunct="1">
              <a:lnSpc>
                <a:spcPct val="100000"/>
              </a:lnSpc>
              <a:defRPr sz="4800" b="0" i="0">
                <a:solidFill>
                  <a:srgbClr val="00338D"/>
                </a:solidFill>
                <a:latin typeface="KPMG Extralight"/>
                <a:cs typeface="KPMG Extralight"/>
              </a:defRPr>
            </a:lvl1pPr>
          </a:lstStyle>
          <a:p>
            <a:r>
              <a:rPr lang="en-US" altLang="ko-KR" sz="3800" kern="0" dirty="0">
                <a:latin typeface="+mj-ea"/>
              </a:rPr>
              <a:t>[IOS] Regional revenue by agent (5/5)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816992" y="969842"/>
            <a:ext cx="8792464" cy="3958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sz="1000" dirty="0"/>
              <a:t>미국과 달리 유럽의 경우 국가 별로 다양한 판매망이 존재하여</a:t>
            </a:r>
            <a:r>
              <a:rPr lang="en-US" altLang="ko-KR" sz="1000" dirty="0"/>
              <a:t>, </a:t>
            </a:r>
            <a:r>
              <a:rPr lang="ko-KR" altLang="en-US" sz="1000"/>
              <a:t>회사는 각 지역의 특성을 고려하여 딜러를 다수 선별하고 있는 것으로 설명하였습니다</a:t>
            </a:r>
            <a:r>
              <a:rPr lang="en-US" altLang="ko-KR" sz="1000" dirty="0"/>
              <a:t>. </a:t>
            </a:r>
            <a:r>
              <a:rPr lang="ko-KR" altLang="en-US" sz="1000"/>
              <a:t>분기별로 확보한 다수 거래처가 대부분 이탈 없이 관리되고 있으며</a:t>
            </a:r>
            <a:r>
              <a:rPr lang="en-US" altLang="ko-KR" sz="1000" dirty="0"/>
              <a:t>, </a:t>
            </a:r>
            <a:r>
              <a:rPr lang="ko-KR" altLang="en-US" sz="1000"/>
              <a:t>거래처 당 매출액 또한 상승하는 모습을 보입니다</a:t>
            </a:r>
            <a:r>
              <a:rPr lang="en-US" altLang="ko-KR" sz="1000" dirty="0"/>
              <a:t>.</a:t>
            </a:r>
            <a:endParaRPr lang="en-US" altLang="ko-KR" sz="1000" dirty="0">
              <a:solidFill>
                <a:srgbClr val="00338D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0" name="Chart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0490773"/>
              </p:ext>
            </p:extLst>
          </p:nvPr>
        </p:nvGraphicFramePr>
        <p:xfrm>
          <a:off x="5545114" y="1437594"/>
          <a:ext cx="360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6592521"/>
              </p:ext>
            </p:extLst>
          </p:nvPr>
        </p:nvGraphicFramePr>
        <p:xfrm>
          <a:off x="812800" y="1437594"/>
          <a:ext cx="360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Chart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1187470"/>
              </p:ext>
            </p:extLst>
          </p:nvPr>
        </p:nvGraphicFramePr>
        <p:xfrm>
          <a:off x="812800" y="3830612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Chart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4425813"/>
              </p:ext>
            </p:extLst>
          </p:nvPr>
        </p:nvGraphicFramePr>
        <p:xfrm>
          <a:off x="6729456" y="3830612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Chart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2158312"/>
              </p:ext>
            </p:extLst>
          </p:nvPr>
        </p:nvGraphicFramePr>
        <p:xfrm>
          <a:off x="3779813" y="3830612"/>
          <a:ext cx="2862631" cy="2117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08736" y="5952690"/>
            <a:ext cx="2074243" cy="200892"/>
          </a:xfrm>
          <a:prstGeom prst="rect">
            <a:avLst/>
          </a:prstGeom>
          <a:noFill/>
          <a:ln w="635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>
            <a:defPPr>
              <a:defRPr lang="en-US"/>
            </a:defPPr>
            <a:lvl1pPr marL="266700" indent="-266700" defTabSz="1076325">
              <a:spcBef>
                <a:spcPct val="10000"/>
              </a:spcBef>
              <a:tabLst>
                <a:tab pos="676275" algn="l"/>
              </a:tabLst>
              <a:defRPr sz="600" i="1">
                <a:solidFill>
                  <a:srgbClr val="00338D"/>
                </a:solidFill>
                <a:latin typeface="Univers 45 Light" pitchFamily="2" charset="0"/>
                <a:ea typeface="+mj-ea"/>
                <a:cs typeface="Arial" charset="0"/>
              </a:defRPr>
            </a:lvl1pPr>
          </a:lstStyle>
          <a:p>
            <a:r>
              <a:rPr lang="en-US" altLang="ko-KR" dirty="0">
                <a:solidFill>
                  <a:srgbClr val="000000"/>
                </a:solidFill>
              </a:rPr>
              <a:t>Source: </a:t>
            </a:r>
            <a:r>
              <a:rPr lang="ko-KR" altLang="en-US" dirty="0">
                <a:solidFill>
                  <a:srgbClr val="000000"/>
                </a:solidFill>
              </a:rPr>
              <a:t>회사 제공 자료</a:t>
            </a:r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418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"/>
          <p:cNvSpPr txBox="1">
            <a:spLocks/>
          </p:cNvSpPr>
          <p:nvPr/>
        </p:nvSpPr>
        <p:spPr>
          <a:xfrm>
            <a:off x="812800" y="577041"/>
            <a:ext cx="8280400" cy="38059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eaLnBrk="1" latinLnBrk="1" hangingPunct="1">
              <a:lnSpc>
                <a:spcPct val="100000"/>
              </a:lnSpc>
              <a:defRPr sz="4800" b="0" i="0">
                <a:solidFill>
                  <a:srgbClr val="00338D"/>
                </a:solidFill>
                <a:latin typeface="KPMG Extralight"/>
                <a:cs typeface="KPMG Extralight"/>
              </a:defRPr>
            </a:lvl1pPr>
          </a:lstStyle>
          <a:p>
            <a:r>
              <a:rPr lang="en-US" altLang="ko-KR" sz="3800" kern="0" dirty="0">
                <a:latin typeface="+mj-ea"/>
              </a:rPr>
              <a:t>[IOS] End-user analysis by agent (1/2)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816992" y="969842"/>
            <a:ext cx="8792464" cy="3958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1000" dirty="0"/>
              <a:t>2019</a:t>
            </a:r>
            <a:r>
              <a:rPr lang="ko-KR" altLang="en-US" sz="1000"/>
              <a:t>년 </a:t>
            </a:r>
            <a:r>
              <a:rPr lang="en-US" altLang="ko-KR" sz="1000" dirty="0"/>
              <a:t>3</a:t>
            </a:r>
            <a:r>
              <a:rPr lang="ko-KR" altLang="en-US" sz="1000"/>
              <a:t>분기까지 회사의 총 </a:t>
            </a:r>
            <a:r>
              <a:rPr lang="en-US" altLang="ko-KR" sz="1000" dirty="0"/>
              <a:t>i500 </a:t>
            </a:r>
            <a:r>
              <a:rPr lang="ko-KR" altLang="en-US" sz="1000"/>
              <a:t>출고량 </a:t>
            </a:r>
            <a:r>
              <a:rPr lang="en-US" altLang="ko-KR" sz="1000" dirty="0"/>
              <a:t>4,510</a:t>
            </a:r>
            <a:r>
              <a:rPr lang="ko-KR" altLang="en-US" sz="1000"/>
              <a:t>대 중</a:t>
            </a:r>
            <a:r>
              <a:rPr lang="en-US" altLang="ko-KR" sz="1000" dirty="0"/>
              <a:t> 930</a:t>
            </a:r>
            <a:r>
              <a:rPr lang="ko-KR" altLang="en-US" sz="1000"/>
              <a:t>대는 </a:t>
            </a:r>
            <a:r>
              <a:rPr lang="en-US" altLang="ko-KR" sz="1000" dirty="0"/>
              <a:t>End-user</a:t>
            </a:r>
            <a:r>
              <a:rPr lang="ko-KR" altLang="en-US" sz="1000"/>
              <a:t>의 </a:t>
            </a:r>
            <a:r>
              <a:rPr lang="en-US" altLang="ko-KR" sz="1000" dirty="0" err="1"/>
              <a:t>Medit</a:t>
            </a:r>
            <a:r>
              <a:rPr lang="en-US" altLang="ko-KR" sz="1000" dirty="0"/>
              <a:t> link </a:t>
            </a:r>
            <a:r>
              <a:rPr lang="ko-KR" altLang="en-US" sz="1000"/>
              <a:t>접속이 확인되지 않고 있으며</a:t>
            </a:r>
            <a:r>
              <a:rPr lang="en-US" altLang="ko-KR" sz="1000" dirty="0"/>
              <a:t>, </a:t>
            </a:r>
            <a:r>
              <a:rPr lang="ko-KR" altLang="en-US" sz="1000"/>
              <a:t>이 중 덴티움향 판매량이 </a:t>
            </a:r>
            <a:r>
              <a:rPr lang="en-US" altLang="ko-KR" sz="1000" dirty="0"/>
              <a:t>262</a:t>
            </a:r>
            <a:r>
              <a:rPr lang="ko-KR" altLang="en-US" sz="1000"/>
              <a:t>대를 차지하고 있습니다</a:t>
            </a:r>
            <a:r>
              <a:rPr lang="en-US" altLang="ko-KR" sz="1000" dirty="0"/>
              <a:t>. </a:t>
            </a:r>
            <a:r>
              <a:rPr lang="ko-KR" altLang="en-US" sz="1000"/>
              <a:t>이러한 </a:t>
            </a:r>
            <a:r>
              <a:rPr lang="en-US" altLang="ko-KR" sz="1000" dirty="0"/>
              <a:t>Agent </a:t>
            </a:r>
            <a:r>
              <a:rPr lang="ko-KR" altLang="en-US" sz="1000" dirty="0"/>
              <a:t>보유 </a:t>
            </a:r>
            <a:r>
              <a:rPr lang="ko-KR" altLang="en-US" sz="1000" dirty="0" err="1"/>
              <a:t>미판매</a:t>
            </a:r>
            <a:r>
              <a:rPr lang="ko-KR" altLang="en-US" sz="1000" dirty="0"/>
              <a:t> 재고의 증가는 향후 회사 매출 성장을 </a:t>
            </a:r>
            <a:r>
              <a:rPr lang="ko-KR" altLang="en-US" sz="1000"/>
              <a:t>저해하는 잠재적 </a:t>
            </a:r>
            <a:r>
              <a:rPr lang="ko-KR" altLang="en-US" sz="1000" dirty="0"/>
              <a:t>위험 요인이 될 수 있으나</a:t>
            </a:r>
            <a:r>
              <a:rPr lang="en-US" altLang="ko-KR" sz="1000" dirty="0"/>
              <a:t>, </a:t>
            </a:r>
            <a:r>
              <a:rPr lang="ko-KR" altLang="en-US" sz="1000"/>
              <a:t>해당 거래처의 경우 계약 상 명시된 </a:t>
            </a:r>
            <a:r>
              <a:rPr lang="ko-KR" altLang="en-US" sz="1000" dirty="0"/>
              <a:t>최소구매조건에 </a:t>
            </a:r>
            <a:r>
              <a:rPr lang="ko-KR" altLang="en-US" sz="1000"/>
              <a:t>따라 매입량이 일시적으로 증가한 것으로 보이며</a:t>
            </a:r>
            <a:r>
              <a:rPr lang="en-US" altLang="ko-KR" sz="1000" dirty="0"/>
              <a:t>, </a:t>
            </a:r>
            <a:r>
              <a:rPr lang="ko-KR" altLang="en-US" sz="1000"/>
              <a:t>기타 주요 </a:t>
            </a:r>
            <a:r>
              <a:rPr lang="ko-KR" altLang="en-US" sz="1000" dirty="0"/>
              <a:t>거래처의 해당 재고 수준은 </a:t>
            </a:r>
            <a:r>
              <a:rPr lang="ko-KR" altLang="en-US" sz="1000"/>
              <a:t>평균 </a:t>
            </a:r>
            <a:r>
              <a:rPr lang="en-US" altLang="ko-KR" sz="1000" dirty="0"/>
              <a:t>13.1% </a:t>
            </a:r>
            <a:r>
              <a:rPr lang="ko-KR" altLang="en-US" sz="1000" dirty="0"/>
              <a:t>수준 내외에서 유사한 수준을 보입니다</a:t>
            </a:r>
            <a:r>
              <a:rPr lang="en-US" altLang="ko-KR" sz="1000" dirty="0"/>
              <a:t>. </a:t>
            </a:r>
            <a:endParaRPr lang="en-US" altLang="ko-KR" sz="1000" dirty="0">
              <a:solidFill>
                <a:srgbClr val="00338D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74625" y="5579554"/>
            <a:ext cx="3490088" cy="221911"/>
          </a:xfrm>
          <a:prstGeom prst="rect">
            <a:avLst/>
          </a:prstGeom>
          <a:noFill/>
          <a:ln w="635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>
            <a:defPPr>
              <a:defRPr lang="en-US"/>
            </a:defPPr>
            <a:lvl1pPr marL="266700" indent="-266700" defTabSz="1076325">
              <a:spcBef>
                <a:spcPct val="10000"/>
              </a:spcBef>
              <a:tabLst>
                <a:tab pos="676275" algn="l"/>
              </a:tabLst>
              <a:defRPr sz="600" i="1">
                <a:solidFill>
                  <a:srgbClr val="00338D"/>
                </a:solidFill>
                <a:latin typeface="Univers 45 Light" pitchFamily="2" charset="0"/>
                <a:ea typeface="+mj-ea"/>
                <a:cs typeface="Arial" charset="0"/>
              </a:defRPr>
            </a:lvl1pPr>
          </a:lstStyle>
          <a:p>
            <a:r>
              <a:rPr lang="en-US" altLang="ko-KR" dirty="0">
                <a:solidFill>
                  <a:srgbClr val="000000"/>
                </a:solidFill>
              </a:rPr>
              <a:t>Source: </a:t>
            </a:r>
            <a:r>
              <a:rPr lang="ko-KR" altLang="en-US" dirty="0">
                <a:solidFill>
                  <a:srgbClr val="000000"/>
                </a:solidFill>
              </a:rPr>
              <a:t>회사 제공 자료</a:t>
            </a:r>
            <a:endParaRPr lang="en-US" altLang="ko-KR" dirty="0">
              <a:solidFill>
                <a:srgbClr val="000000"/>
              </a:solidFill>
            </a:endParaRPr>
          </a:p>
          <a:p>
            <a:r>
              <a:rPr lang="en-US" altLang="ko-KR" dirty="0">
                <a:solidFill>
                  <a:srgbClr val="000000"/>
                </a:solidFill>
              </a:rPr>
              <a:t>Note: 1) End user</a:t>
            </a:r>
            <a:r>
              <a:rPr lang="ko-KR" altLang="en-US" dirty="0">
                <a:solidFill>
                  <a:srgbClr val="000000"/>
                </a:solidFill>
              </a:rPr>
              <a:t>의 국가가 </a:t>
            </a:r>
            <a:r>
              <a:rPr lang="en-US" altLang="ko-KR" dirty="0">
                <a:solidFill>
                  <a:srgbClr val="000000"/>
                </a:solidFill>
              </a:rPr>
              <a:t>0 </a:t>
            </a:r>
            <a:r>
              <a:rPr lang="ko-KR" altLang="en-US" dirty="0">
                <a:solidFill>
                  <a:srgbClr val="000000"/>
                </a:solidFill>
              </a:rPr>
              <a:t>혹은 공란인 경우 거래처가 속한 국가에서 매출이 일어났다고 가정하였음</a:t>
            </a:r>
            <a:r>
              <a:rPr lang="en-US" altLang="ko-KR" dirty="0">
                <a:solidFill>
                  <a:srgbClr val="000000"/>
                </a:solidFill>
              </a:rPr>
              <a:t>. 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          2) </a:t>
            </a:r>
            <a:r>
              <a:rPr lang="ko-KR" altLang="en-US" dirty="0">
                <a:solidFill>
                  <a:srgbClr val="000000"/>
                </a:solidFill>
              </a:rPr>
              <a:t>매출과 </a:t>
            </a:r>
            <a:r>
              <a:rPr lang="en-US" altLang="ko-KR" dirty="0">
                <a:solidFill>
                  <a:srgbClr val="000000"/>
                </a:solidFill>
              </a:rPr>
              <a:t>End user </a:t>
            </a:r>
            <a:r>
              <a:rPr lang="ko-KR" altLang="en-US" dirty="0">
                <a:solidFill>
                  <a:srgbClr val="000000"/>
                </a:solidFill>
              </a:rPr>
              <a:t>의 수량차이 존재하며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ko-KR" altLang="en-US" dirty="0">
                <a:solidFill>
                  <a:srgbClr val="000000"/>
                </a:solidFill>
              </a:rPr>
              <a:t>그 차이는 딜러재고수량으로 간주하였음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          3)</a:t>
            </a:r>
            <a:r>
              <a:rPr lang="ko-KR" altLang="en-US" dirty="0">
                <a:solidFill>
                  <a:srgbClr val="000000"/>
                </a:solidFill>
              </a:rPr>
              <a:t>일부 거래처 분류가 일치하지 않는 사항에 대해서 </a:t>
            </a:r>
            <a:r>
              <a:rPr lang="ko-KR" altLang="en-US" dirty="0" err="1">
                <a:solidFill>
                  <a:srgbClr val="000000"/>
                </a:solidFill>
              </a:rPr>
              <a:t>재분류하였음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          4) End user</a:t>
            </a:r>
            <a:r>
              <a:rPr lang="ko-KR" altLang="en-US" dirty="0">
                <a:solidFill>
                  <a:srgbClr val="000000"/>
                </a:solidFill>
              </a:rPr>
              <a:t>정보가 없는 경우 딜러재고로 간주하였음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          </a:t>
            </a:r>
          </a:p>
        </p:txBody>
      </p:sp>
      <p:graphicFrame>
        <p:nvGraphicFramePr>
          <p:cNvPr id="17" name="Chart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6155050"/>
              </p:ext>
            </p:extLst>
          </p:nvPr>
        </p:nvGraphicFramePr>
        <p:xfrm>
          <a:off x="342781" y="1561103"/>
          <a:ext cx="3403697" cy="1663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Chart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3125609"/>
              </p:ext>
            </p:extLst>
          </p:nvPr>
        </p:nvGraphicFramePr>
        <p:xfrm>
          <a:off x="6551495" y="1561103"/>
          <a:ext cx="3242635" cy="1663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0" name="Chart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9974167"/>
              </p:ext>
            </p:extLst>
          </p:nvPr>
        </p:nvGraphicFramePr>
        <p:xfrm>
          <a:off x="3447138" y="1561103"/>
          <a:ext cx="3403697" cy="1663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1" name="Chart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5016476"/>
              </p:ext>
            </p:extLst>
          </p:nvPr>
        </p:nvGraphicFramePr>
        <p:xfrm>
          <a:off x="143601" y="3061837"/>
          <a:ext cx="3851349" cy="2381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2" name="Chart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960826"/>
              </p:ext>
            </p:extLst>
          </p:nvPr>
        </p:nvGraphicFramePr>
        <p:xfrm>
          <a:off x="6329319" y="3010370"/>
          <a:ext cx="3764592" cy="2381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3" name="Chart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4421689"/>
              </p:ext>
            </p:extLst>
          </p:nvPr>
        </p:nvGraphicFramePr>
        <p:xfrm>
          <a:off x="3285162" y="2859325"/>
          <a:ext cx="3436442" cy="2532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7" name="직사각형 26"/>
          <p:cNvSpPr/>
          <p:nvPr/>
        </p:nvSpPr>
        <p:spPr>
          <a:xfrm>
            <a:off x="3800520" y="5610493"/>
            <a:ext cx="2187884" cy="4188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marL="179388"/>
            <a:r>
              <a:rPr lang="ko-KR" altLang="en-US" sz="900" dirty="0">
                <a:solidFill>
                  <a:schemeClr val="bg1"/>
                </a:solidFill>
              </a:rPr>
              <a:t>㈜덴티움은 최소구매조항에 따라 </a:t>
            </a:r>
            <a:r>
              <a:rPr lang="en-US" altLang="ko-KR" sz="900" dirty="0">
                <a:solidFill>
                  <a:schemeClr val="bg1"/>
                </a:solidFill>
              </a:rPr>
              <a:t>2019</a:t>
            </a:r>
            <a:r>
              <a:rPr lang="ko-KR" altLang="en-US" sz="900" dirty="0">
                <a:solidFill>
                  <a:schemeClr val="bg1"/>
                </a:solidFill>
              </a:rPr>
              <a:t>년 </a:t>
            </a:r>
            <a:r>
              <a:rPr lang="en-US" altLang="ko-KR" sz="900" dirty="0">
                <a:solidFill>
                  <a:schemeClr val="bg1"/>
                </a:solidFill>
              </a:rPr>
              <a:t>3</a:t>
            </a:r>
            <a:r>
              <a:rPr lang="ko-KR" altLang="en-US" sz="900" dirty="0">
                <a:solidFill>
                  <a:schemeClr val="bg1"/>
                </a:solidFill>
              </a:rPr>
              <a:t>분기 </a:t>
            </a:r>
            <a:r>
              <a:rPr lang="ko-KR" altLang="en-US" sz="900" dirty="0" err="1">
                <a:solidFill>
                  <a:schemeClr val="bg1"/>
                </a:solidFill>
              </a:rPr>
              <a:t>매입량이</a:t>
            </a:r>
            <a:r>
              <a:rPr lang="ko-KR" altLang="en-US" sz="900" dirty="0">
                <a:solidFill>
                  <a:schemeClr val="bg1"/>
                </a:solidFill>
              </a:rPr>
              <a:t> 증가하여 딜러 보유재고가 증가한 것으로 보임</a:t>
            </a:r>
            <a:r>
              <a:rPr lang="en-US" altLang="ko-KR" sz="9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8" name="타원 27"/>
          <p:cNvSpPr/>
          <p:nvPr/>
        </p:nvSpPr>
        <p:spPr>
          <a:xfrm>
            <a:off x="3735823" y="5579477"/>
            <a:ext cx="129394" cy="129394"/>
          </a:xfrm>
          <a:prstGeom prst="ellipse">
            <a:avLst/>
          </a:prstGeom>
          <a:solidFill>
            <a:srgbClr val="0033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700" dirty="0">
                <a:solidFill>
                  <a:srgbClr val="FFFFFF"/>
                </a:solidFill>
                <a:latin typeface=""/>
                <a:cs typeface="KPMG Extralight"/>
              </a:rPr>
              <a:t>1</a:t>
            </a:r>
            <a:endParaRPr lang="ko-KR" altLang="en-US" sz="700" dirty="0">
              <a:solidFill>
                <a:srgbClr val="FFFFFF"/>
              </a:solidFill>
              <a:latin typeface=""/>
              <a:cs typeface="KPMG Extralight"/>
            </a:endParaRPr>
          </a:p>
        </p:txBody>
      </p:sp>
      <p:sp>
        <p:nvSpPr>
          <p:cNvPr id="29" name="Rounded Rectangle 2"/>
          <p:cNvSpPr/>
          <p:nvPr>
            <p:custDataLst>
              <p:tags r:id="rId1"/>
            </p:custDataLst>
          </p:nvPr>
        </p:nvSpPr>
        <p:spPr>
          <a:xfrm rot="5400000">
            <a:off x="1523279" y="3770819"/>
            <a:ext cx="167407" cy="618310"/>
          </a:xfrm>
          <a:prstGeom prst="roundRect">
            <a:avLst>
              <a:gd name="adj" fmla="val 11759"/>
            </a:avLst>
          </a:prstGeom>
          <a:solidFill>
            <a:srgbClr val="CC0099">
              <a:alpha val="5000"/>
            </a:srgbClr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54610" tIns="54610" rIns="54610" bIns="54610" rtlCol="0" anchor="ctr"/>
          <a:lstStyle/>
          <a:p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233130" y="3900890"/>
            <a:ext cx="129394" cy="129394"/>
          </a:xfrm>
          <a:prstGeom prst="ellipse">
            <a:avLst/>
          </a:prstGeom>
          <a:solidFill>
            <a:srgbClr val="0033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700" dirty="0">
                <a:solidFill>
                  <a:srgbClr val="FFFFFF"/>
                </a:solidFill>
                <a:latin typeface=""/>
                <a:cs typeface="KPMG Extralight"/>
              </a:rPr>
              <a:t>1</a:t>
            </a:r>
            <a:endParaRPr lang="ko-KR" altLang="en-US" sz="700" dirty="0">
              <a:solidFill>
                <a:srgbClr val="FFFFFF"/>
              </a:solidFill>
              <a:latin typeface=""/>
              <a:cs typeface="KPMG Extralight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311625" y="4193941"/>
            <a:ext cx="588444" cy="195807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32.5</a:t>
            </a:r>
            <a:r>
              <a:rPr lang="en-US" altLang="ko-KR" sz="900" dirty="0">
                <a:solidFill>
                  <a:schemeClr val="bg1"/>
                </a:solidFill>
              </a:rPr>
              <a:t>%</a:t>
            </a:r>
            <a:endParaRPr lang="ko-KR" altLang="en-US" sz="900" dirty="0" err="1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756810" y="3948056"/>
            <a:ext cx="440229" cy="131918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16.1%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871410" y="3765036"/>
            <a:ext cx="503506" cy="123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12.8%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sp>
        <p:nvSpPr>
          <p:cNvPr id="19" name="Text Placeholder 3"/>
          <p:cNvSpPr txBox="1">
            <a:spLocks/>
          </p:cNvSpPr>
          <p:nvPr/>
        </p:nvSpPr>
        <p:spPr>
          <a:xfrm>
            <a:off x="808736" y="320684"/>
            <a:ext cx="8336378" cy="169200"/>
          </a:xfrm>
          <a:prstGeom prst="rect">
            <a:avLst/>
          </a:prstGeom>
        </p:spPr>
        <p:txBody>
          <a:bodyPr lIns="0"/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087"/>
                </a:solidFill>
                <a:latin typeface="Univers for KPMG" panose="020B0603020202020204" pitchFamily="34" charset="0"/>
                <a:cs typeface="Univers for KPMG" panose="020B0603020202020204" pitchFamily="34" charset="0"/>
              </a:defRPr>
            </a:lvl1pPr>
            <a:lvl2pPr marL="0" indent="0" eaLnBrk="1" latinLnBrk="1" hangingPunct="1">
              <a:spcAft>
                <a:spcPts val="650"/>
              </a:spcAft>
              <a:buFont typeface="Univers for KPMG"/>
              <a:buNone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2pPr>
            <a:lvl3pPr marL="307975" indent="-307975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3pPr>
            <a:lvl4pPr marL="623888" indent="-24840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–"/>
              <a:defRPr sz="1400" b="0" i="0" baseline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r>
              <a:rPr lang="en-US" altLang="ko-KR" sz="1200" dirty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Executive summary</a:t>
            </a:r>
          </a:p>
        </p:txBody>
      </p:sp>
      <p:sp>
        <p:nvSpPr>
          <p:cNvPr id="24" name="Rounded Rectangle 2"/>
          <p:cNvSpPr/>
          <p:nvPr>
            <p:custDataLst>
              <p:tags r:id="rId2"/>
            </p:custDataLst>
          </p:nvPr>
        </p:nvSpPr>
        <p:spPr>
          <a:xfrm rot="5400000">
            <a:off x="3199473" y="1938980"/>
            <a:ext cx="464277" cy="363199"/>
          </a:xfrm>
          <a:prstGeom prst="roundRect">
            <a:avLst>
              <a:gd name="adj" fmla="val 11759"/>
            </a:avLst>
          </a:prstGeom>
          <a:solidFill>
            <a:srgbClr val="CC0099">
              <a:alpha val="5000"/>
            </a:srgbClr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54610" tIns="54610" rIns="54610" bIns="54610" rtlCol="0" anchor="ctr"/>
          <a:lstStyle/>
          <a:p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188463" y="1851632"/>
            <a:ext cx="129394" cy="129394"/>
          </a:xfrm>
          <a:prstGeom prst="ellipse">
            <a:avLst/>
          </a:prstGeom>
          <a:solidFill>
            <a:srgbClr val="0033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700" dirty="0">
                <a:solidFill>
                  <a:srgbClr val="FFFFFF"/>
                </a:solidFill>
                <a:latin typeface=""/>
                <a:cs typeface="KPMG Extralight"/>
              </a:rPr>
              <a:t>1</a:t>
            </a:r>
            <a:endParaRPr lang="ko-KR" altLang="en-US" sz="700" dirty="0">
              <a:solidFill>
                <a:srgbClr val="FFFFFF"/>
              </a:solidFill>
              <a:latin typeface=""/>
              <a:cs typeface="KPMG Extralight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59546" y="5256326"/>
            <a:ext cx="129394" cy="129394"/>
          </a:xfrm>
          <a:prstGeom prst="ellipse">
            <a:avLst/>
          </a:prstGeom>
          <a:solidFill>
            <a:srgbClr val="0033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700" dirty="0">
                <a:solidFill>
                  <a:srgbClr val="FFFFFF"/>
                </a:solidFill>
                <a:latin typeface=""/>
                <a:cs typeface="KPMG Extralight"/>
              </a:rPr>
              <a:t>1</a:t>
            </a:r>
            <a:endParaRPr lang="ko-KR" altLang="en-US" sz="700" dirty="0">
              <a:solidFill>
                <a:srgbClr val="FFFFFF"/>
              </a:solidFill>
              <a:latin typeface=""/>
              <a:cs typeface="KPMG Extraligh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3017" y="5333511"/>
            <a:ext cx="28194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46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 txBox="1">
            <a:spLocks/>
          </p:cNvSpPr>
          <p:nvPr/>
        </p:nvSpPr>
        <p:spPr>
          <a:xfrm>
            <a:off x="808736" y="320684"/>
            <a:ext cx="8336378" cy="169200"/>
          </a:xfrm>
          <a:prstGeom prst="rect">
            <a:avLst/>
          </a:prstGeom>
        </p:spPr>
        <p:txBody>
          <a:bodyPr lIns="0"/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087"/>
                </a:solidFill>
                <a:latin typeface="Univers for KPMG" panose="020B0603020202020204" pitchFamily="34" charset="0"/>
                <a:cs typeface="Univers for KPMG" panose="020B0603020202020204" pitchFamily="34" charset="0"/>
              </a:defRPr>
            </a:lvl1pPr>
            <a:lvl2pPr marL="0" indent="0" eaLnBrk="1" latinLnBrk="1" hangingPunct="1">
              <a:spcAft>
                <a:spcPts val="650"/>
              </a:spcAft>
              <a:buFont typeface="Univers for KPMG"/>
              <a:buNone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2pPr>
            <a:lvl3pPr marL="307975" indent="-307975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3pPr>
            <a:lvl4pPr marL="623888" indent="-24840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–"/>
              <a:defRPr sz="1400" b="0" i="0" baseline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r>
              <a:rPr lang="en-US" altLang="ko-KR" sz="1200" dirty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Executive summary</a:t>
            </a:r>
          </a:p>
        </p:txBody>
      </p:sp>
      <p:sp>
        <p:nvSpPr>
          <p:cNvPr id="15" name="Title 4"/>
          <p:cNvSpPr txBox="1">
            <a:spLocks/>
          </p:cNvSpPr>
          <p:nvPr/>
        </p:nvSpPr>
        <p:spPr>
          <a:xfrm>
            <a:off x="812800" y="577041"/>
            <a:ext cx="8280400" cy="38059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eaLnBrk="1" latinLnBrk="1" hangingPunct="1">
              <a:lnSpc>
                <a:spcPct val="100000"/>
              </a:lnSpc>
              <a:defRPr sz="4800" b="0" i="0">
                <a:solidFill>
                  <a:srgbClr val="00338D"/>
                </a:solidFill>
                <a:latin typeface="KPMG Extralight"/>
                <a:cs typeface="KPMG Extralight"/>
              </a:defRPr>
            </a:lvl1pPr>
          </a:lstStyle>
          <a:p>
            <a:r>
              <a:rPr lang="en-US" altLang="ko-KR" sz="3800" kern="0" dirty="0">
                <a:latin typeface="+mj-ea"/>
              </a:rPr>
              <a:t>[IOS] End-user analysis by agent (2/2)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816992" y="969842"/>
            <a:ext cx="8792464" cy="3958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sz="1000" dirty="0"/>
              <a:t>거래처별 </a:t>
            </a:r>
            <a:r>
              <a:rPr lang="en-US" altLang="ko-KR" sz="1000" dirty="0"/>
              <a:t>i500 </a:t>
            </a:r>
            <a:r>
              <a:rPr lang="ko-KR" altLang="en-US" sz="1000"/>
              <a:t>판매량 대비 실제 기기별 </a:t>
            </a:r>
            <a:r>
              <a:rPr lang="en-US" altLang="ko-KR" sz="1000" dirty="0" err="1"/>
              <a:t>Medit</a:t>
            </a:r>
            <a:r>
              <a:rPr lang="en-US" altLang="ko-KR" sz="1000" dirty="0"/>
              <a:t> link </a:t>
            </a:r>
            <a:r>
              <a:rPr lang="ko-KR" altLang="en-US" sz="1000"/>
              <a:t>설치 비율</a:t>
            </a:r>
            <a:r>
              <a:rPr lang="en-US" altLang="ko-KR" sz="1000" dirty="0"/>
              <a:t>(End-user </a:t>
            </a:r>
            <a:r>
              <a:rPr lang="ko-KR" altLang="en-US" sz="1000"/>
              <a:t>판매분</a:t>
            </a:r>
            <a:r>
              <a:rPr lang="en-US" altLang="ko-KR" sz="1000" dirty="0"/>
              <a:t>)</a:t>
            </a:r>
            <a:r>
              <a:rPr lang="ko-KR" altLang="en-US" sz="1000"/>
              <a:t>은 사용 용도</a:t>
            </a:r>
            <a:r>
              <a:rPr lang="en-US" altLang="ko-KR" sz="1000" dirty="0"/>
              <a:t>(End-user/Sub-dealer/Demo </a:t>
            </a:r>
            <a:r>
              <a:rPr lang="ko-KR" altLang="en-US" sz="1000"/>
              <a:t>등</a:t>
            </a:r>
            <a:r>
              <a:rPr lang="en-US" altLang="ko-KR" sz="1000" dirty="0"/>
              <a:t>)</a:t>
            </a:r>
            <a:r>
              <a:rPr lang="ko-KR" altLang="en-US" sz="1000"/>
              <a:t>에 따라 차이가 존재합니다</a:t>
            </a:r>
            <a:r>
              <a:rPr lang="en-US" altLang="ko-KR" sz="1000" dirty="0"/>
              <a:t>. </a:t>
            </a:r>
            <a:r>
              <a:rPr lang="ko-KR" altLang="en-US" sz="1000"/>
              <a:t>회사는 이러한 최종판매 여부가 확인되지 않은 판매량에 대해 </a:t>
            </a:r>
            <a:r>
              <a:rPr lang="en-US" altLang="ko-KR" sz="1000" dirty="0"/>
              <a:t>1) </a:t>
            </a:r>
            <a:r>
              <a:rPr lang="ko-KR" altLang="en-US" sz="1000"/>
              <a:t>실제 판매와 </a:t>
            </a:r>
            <a:r>
              <a:rPr lang="en-US" altLang="ko-KR" sz="1000" dirty="0"/>
              <a:t>End-user</a:t>
            </a:r>
            <a:r>
              <a:rPr lang="ko-KR" altLang="en-US" sz="1000"/>
              <a:t>의 설치 시점간의 차이 </a:t>
            </a:r>
            <a:r>
              <a:rPr lang="en-US" altLang="ko-KR" sz="1000" dirty="0"/>
              <a:t>(Time lag), 2) End-user</a:t>
            </a:r>
            <a:r>
              <a:rPr lang="ko-KR" altLang="en-US" sz="1000"/>
              <a:t>의 주문 발생시 빠른 대응을 위한 전략적 보유 재고</a:t>
            </a:r>
            <a:r>
              <a:rPr lang="en-US" altLang="ko-KR" sz="1000" dirty="0"/>
              <a:t>, 3) </a:t>
            </a:r>
            <a:r>
              <a:rPr lang="ko-KR" altLang="en-US" sz="1000"/>
              <a:t>계약 조건에 따른 최소매입수량</a:t>
            </a:r>
            <a:r>
              <a:rPr lang="en-US" altLang="ko-KR" sz="1000" dirty="0"/>
              <a:t>, 4) </a:t>
            </a:r>
            <a:r>
              <a:rPr lang="ko-KR" altLang="en-US" sz="1000"/>
              <a:t>방문 판매를 위한 영업사원 보유 수량 등으로 설명하고 있습니다</a:t>
            </a:r>
            <a:r>
              <a:rPr lang="en-US" altLang="ko-KR" sz="1000" dirty="0"/>
              <a:t>. </a:t>
            </a:r>
            <a:r>
              <a:rPr lang="ko-KR" altLang="en-US" sz="1000"/>
              <a:t>회사는 선수금 거래방식 및 반품 없는 판매정책을 채택하고 있어</a:t>
            </a:r>
            <a:r>
              <a:rPr lang="en-US" altLang="ko-KR" sz="1000" dirty="0"/>
              <a:t>, </a:t>
            </a:r>
            <a:r>
              <a:rPr lang="ko-KR" altLang="en-US" sz="1000"/>
              <a:t>이러한 선 판매 재고로 인한 재무적 위험은 낮습니다</a:t>
            </a:r>
            <a:r>
              <a:rPr lang="en-US" altLang="ko-KR" sz="1000" dirty="0"/>
              <a:t>.</a:t>
            </a:r>
            <a:endParaRPr lang="en-US" altLang="ko-KR" sz="1000" dirty="0">
              <a:solidFill>
                <a:srgbClr val="00338D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0675" y="5781138"/>
            <a:ext cx="3490088" cy="221911"/>
          </a:xfrm>
          <a:prstGeom prst="rect">
            <a:avLst/>
          </a:prstGeom>
          <a:noFill/>
          <a:ln w="635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>
            <a:defPPr>
              <a:defRPr lang="en-US"/>
            </a:defPPr>
            <a:lvl1pPr marL="266700" indent="-266700" defTabSz="1076325">
              <a:spcBef>
                <a:spcPct val="10000"/>
              </a:spcBef>
              <a:tabLst>
                <a:tab pos="676275" algn="l"/>
              </a:tabLst>
              <a:defRPr sz="600" i="1">
                <a:solidFill>
                  <a:srgbClr val="00338D"/>
                </a:solidFill>
                <a:latin typeface="Univers 45 Light" pitchFamily="2" charset="0"/>
                <a:ea typeface="+mj-ea"/>
                <a:cs typeface="Arial" charset="0"/>
              </a:defRPr>
            </a:lvl1pPr>
          </a:lstStyle>
          <a:p>
            <a:r>
              <a:rPr lang="en-US" altLang="ko-KR" dirty="0">
                <a:solidFill>
                  <a:srgbClr val="000000"/>
                </a:solidFill>
              </a:rPr>
              <a:t>Source: </a:t>
            </a:r>
            <a:r>
              <a:rPr lang="ko-KR" altLang="en-US" dirty="0">
                <a:solidFill>
                  <a:srgbClr val="000000"/>
                </a:solidFill>
              </a:rPr>
              <a:t>회사 제공 자료</a:t>
            </a:r>
            <a:endParaRPr lang="en-US" altLang="ko-KR" dirty="0">
              <a:solidFill>
                <a:srgbClr val="000000"/>
              </a:solidFill>
            </a:endParaRPr>
          </a:p>
          <a:p>
            <a:r>
              <a:rPr lang="en-US" altLang="ko-KR" dirty="0">
                <a:solidFill>
                  <a:srgbClr val="000000"/>
                </a:solidFill>
              </a:rPr>
              <a:t>Note: 1) End user</a:t>
            </a:r>
            <a:r>
              <a:rPr lang="ko-KR" altLang="en-US" dirty="0">
                <a:solidFill>
                  <a:srgbClr val="000000"/>
                </a:solidFill>
              </a:rPr>
              <a:t>의 국가가 </a:t>
            </a:r>
            <a:r>
              <a:rPr lang="en-US" altLang="ko-KR" dirty="0">
                <a:solidFill>
                  <a:srgbClr val="000000"/>
                </a:solidFill>
              </a:rPr>
              <a:t>0 </a:t>
            </a:r>
            <a:r>
              <a:rPr lang="ko-KR" altLang="en-US" dirty="0">
                <a:solidFill>
                  <a:srgbClr val="000000"/>
                </a:solidFill>
              </a:rPr>
              <a:t>혹은 공란인 경우 거래처가 속한 국가에서 매출이 일어났다고 가정하였음</a:t>
            </a:r>
            <a:r>
              <a:rPr lang="en-US" altLang="ko-KR" dirty="0">
                <a:solidFill>
                  <a:srgbClr val="000000"/>
                </a:solidFill>
              </a:rPr>
              <a:t>. 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          2) </a:t>
            </a:r>
            <a:r>
              <a:rPr lang="ko-KR" altLang="en-US" dirty="0">
                <a:solidFill>
                  <a:srgbClr val="000000"/>
                </a:solidFill>
              </a:rPr>
              <a:t>매출과 </a:t>
            </a:r>
            <a:r>
              <a:rPr lang="en-US" altLang="ko-KR" dirty="0">
                <a:solidFill>
                  <a:srgbClr val="000000"/>
                </a:solidFill>
              </a:rPr>
              <a:t>End user </a:t>
            </a:r>
            <a:r>
              <a:rPr lang="ko-KR" altLang="en-US" dirty="0">
                <a:solidFill>
                  <a:srgbClr val="000000"/>
                </a:solidFill>
              </a:rPr>
              <a:t>의 수량차이 존재하며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ko-KR" altLang="en-US" dirty="0">
                <a:solidFill>
                  <a:srgbClr val="000000"/>
                </a:solidFill>
              </a:rPr>
              <a:t>그 차이는 딜러재고수량으로 간주하였음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          3)</a:t>
            </a:r>
            <a:r>
              <a:rPr lang="ko-KR" altLang="en-US" dirty="0">
                <a:solidFill>
                  <a:srgbClr val="000000"/>
                </a:solidFill>
              </a:rPr>
              <a:t>일부 거래처 분류가 일치하지 않는 사항에 대해서 </a:t>
            </a:r>
            <a:r>
              <a:rPr lang="ko-KR" altLang="en-US" dirty="0" err="1">
                <a:solidFill>
                  <a:srgbClr val="000000"/>
                </a:solidFill>
              </a:rPr>
              <a:t>재분류하였음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          4) End user</a:t>
            </a:r>
            <a:r>
              <a:rPr lang="ko-KR" altLang="en-US" dirty="0">
                <a:solidFill>
                  <a:srgbClr val="000000"/>
                </a:solidFill>
              </a:rPr>
              <a:t>정보가 없는 경우 딜러재고로 간주하였음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          </a:t>
            </a:r>
          </a:p>
        </p:txBody>
      </p:sp>
      <p:graphicFrame>
        <p:nvGraphicFramePr>
          <p:cNvPr id="10" name="Chart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3127146"/>
              </p:ext>
            </p:extLst>
          </p:nvPr>
        </p:nvGraphicFramePr>
        <p:xfrm>
          <a:off x="59821" y="1664623"/>
          <a:ext cx="3464248" cy="1789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7653083"/>
              </p:ext>
            </p:extLst>
          </p:nvPr>
        </p:nvGraphicFramePr>
        <p:xfrm>
          <a:off x="6296475" y="1664623"/>
          <a:ext cx="3464248" cy="1789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0667688"/>
              </p:ext>
            </p:extLst>
          </p:nvPr>
        </p:nvGraphicFramePr>
        <p:xfrm>
          <a:off x="3121297" y="1664623"/>
          <a:ext cx="3464248" cy="1789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6" name="Chart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463794"/>
              </p:ext>
            </p:extLst>
          </p:nvPr>
        </p:nvGraphicFramePr>
        <p:xfrm>
          <a:off x="65152" y="3454449"/>
          <a:ext cx="3571653" cy="2299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" name="Chart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391396"/>
              </p:ext>
            </p:extLst>
          </p:nvPr>
        </p:nvGraphicFramePr>
        <p:xfrm>
          <a:off x="6198309" y="3427190"/>
          <a:ext cx="3562414" cy="2353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Chart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6606223"/>
              </p:ext>
            </p:extLst>
          </p:nvPr>
        </p:nvGraphicFramePr>
        <p:xfrm>
          <a:off x="3136833" y="3141340"/>
          <a:ext cx="3716336" cy="2639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2" name="직사각형 21"/>
          <p:cNvSpPr/>
          <p:nvPr/>
        </p:nvSpPr>
        <p:spPr>
          <a:xfrm>
            <a:off x="4480422" y="4413119"/>
            <a:ext cx="535244" cy="139831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22.3%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21399" y="4191708"/>
            <a:ext cx="364599" cy="152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6.7%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942346" y="4123782"/>
            <a:ext cx="364599" cy="152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7.7%</a:t>
            </a:r>
            <a:endParaRPr lang="ko-KR" altLang="en-US" sz="8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359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 txBox="1">
            <a:spLocks/>
          </p:cNvSpPr>
          <p:nvPr/>
        </p:nvSpPr>
        <p:spPr>
          <a:xfrm>
            <a:off x="808736" y="320684"/>
            <a:ext cx="8336378" cy="169200"/>
          </a:xfrm>
          <a:prstGeom prst="rect">
            <a:avLst/>
          </a:prstGeom>
        </p:spPr>
        <p:txBody>
          <a:bodyPr lIns="0"/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087"/>
                </a:solidFill>
                <a:latin typeface="Univers for KPMG" panose="020B0603020202020204" pitchFamily="34" charset="0"/>
                <a:cs typeface="Univers for KPMG" panose="020B0603020202020204" pitchFamily="34" charset="0"/>
              </a:defRPr>
            </a:lvl1pPr>
            <a:lvl2pPr marL="0" indent="0" eaLnBrk="1" latinLnBrk="1" hangingPunct="1">
              <a:spcAft>
                <a:spcPts val="650"/>
              </a:spcAft>
              <a:buFont typeface="Univers for KPMG"/>
              <a:buNone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2pPr>
            <a:lvl3pPr marL="307975" indent="-307975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3pPr>
            <a:lvl4pPr marL="623888" indent="-24840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–"/>
              <a:defRPr sz="1400" b="0" i="0" baseline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r>
              <a:rPr lang="en-US" altLang="ko-KR" sz="1200" dirty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Executive summary</a:t>
            </a:r>
          </a:p>
        </p:txBody>
      </p:sp>
      <p:sp>
        <p:nvSpPr>
          <p:cNvPr id="15" name="Title 4"/>
          <p:cNvSpPr txBox="1">
            <a:spLocks/>
          </p:cNvSpPr>
          <p:nvPr/>
        </p:nvSpPr>
        <p:spPr>
          <a:xfrm>
            <a:off x="812800" y="577041"/>
            <a:ext cx="8280400" cy="38059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eaLnBrk="1" latinLnBrk="1" hangingPunct="1">
              <a:lnSpc>
                <a:spcPct val="100000"/>
              </a:lnSpc>
              <a:defRPr sz="4800" b="0" i="0">
                <a:solidFill>
                  <a:srgbClr val="00338D"/>
                </a:solidFill>
                <a:latin typeface="KPMG Extralight"/>
                <a:cs typeface="KPMG Extralight"/>
              </a:defRPr>
            </a:lvl1pPr>
          </a:lstStyle>
          <a:p>
            <a:r>
              <a:rPr lang="en-US" altLang="ko-KR" sz="3800" kern="0" dirty="0">
                <a:latin typeface="+mj-ea"/>
              </a:rPr>
              <a:t>[IOS] Cost saving initiative (1/2)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816992" y="969842"/>
            <a:ext cx="8792464" cy="3958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1000" dirty="0"/>
              <a:t>BOM </a:t>
            </a:r>
            <a:r>
              <a:rPr lang="ko-KR" altLang="en-US" sz="1000" dirty="0"/>
              <a:t>기준</a:t>
            </a:r>
            <a:r>
              <a:rPr lang="en-US" altLang="ko-KR" sz="1000" dirty="0"/>
              <a:t>, </a:t>
            </a:r>
            <a:r>
              <a:rPr lang="ko-KR" altLang="en-US" sz="1000" dirty="0"/>
              <a:t>회사는 </a:t>
            </a:r>
            <a:r>
              <a:rPr lang="en-US" altLang="ko-KR" sz="1000" dirty="0"/>
              <a:t>2018</a:t>
            </a:r>
            <a:r>
              <a:rPr lang="ko-KR" altLang="en-US" sz="1000" dirty="0"/>
              <a:t>년 대비 </a:t>
            </a:r>
            <a:r>
              <a:rPr lang="en-US" altLang="ko-KR" sz="1000" dirty="0"/>
              <a:t>2019</a:t>
            </a:r>
            <a:r>
              <a:rPr lang="ko-KR" altLang="en-US" sz="1000" dirty="0"/>
              <a:t>년 </a:t>
            </a:r>
            <a:r>
              <a:rPr lang="en-US" altLang="ko-KR" sz="1000" dirty="0"/>
              <a:t>i500</a:t>
            </a:r>
            <a:r>
              <a:rPr lang="ko-KR" altLang="en-US" sz="1000" dirty="0"/>
              <a:t>의 원자재 단가를 약 </a:t>
            </a:r>
            <a:r>
              <a:rPr lang="en-US" altLang="ko-KR" sz="1000" dirty="0"/>
              <a:t>7.8% </a:t>
            </a:r>
            <a:r>
              <a:rPr lang="ko-KR" altLang="en-US" sz="1000" dirty="0"/>
              <a:t>절감하였으며</a:t>
            </a:r>
            <a:r>
              <a:rPr lang="en-US" altLang="ko-KR" sz="1000" dirty="0"/>
              <a:t>, </a:t>
            </a:r>
            <a:r>
              <a:rPr lang="ko-KR" altLang="en-US" sz="1000" dirty="0"/>
              <a:t>이는 주로 </a:t>
            </a:r>
            <a:r>
              <a:rPr lang="en-US" altLang="ko-KR" sz="1000" dirty="0"/>
              <a:t>i500</a:t>
            </a:r>
            <a:r>
              <a:rPr lang="ko-KR" altLang="en-US" sz="1000" dirty="0"/>
              <a:t>의 주요 원자재인 카메라 렌즈</a:t>
            </a:r>
            <a:r>
              <a:rPr lang="en-US" altLang="ko-KR" sz="1000" dirty="0"/>
              <a:t>, FPCB</a:t>
            </a:r>
            <a:r>
              <a:rPr lang="ko-KR" altLang="en-US" sz="1000" dirty="0"/>
              <a:t>기판 등의 매입단가를 절감한 영향으로 나타납니다</a:t>
            </a:r>
            <a:r>
              <a:rPr lang="en-US" altLang="ko-KR" sz="1000" dirty="0"/>
              <a:t>. </a:t>
            </a:r>
            <a:r>
              <a:rPr lang="ko-KR" altLang="en-US" sz="1000" dirty="0"/>
              <a:t>또한</a:t>
            </a:r>
            <a:r>
              <a:rPr lang="en-US" altLang="ko-KR" sz="1000" dirty="0"/>
              <a:t>, </a:t>
            </a:r>
            <a:r>
              <a:rPr lang="ko-KR" altLang="en-US" sz="1000" dirty="0"/>
              <a:t>단가 인하 외에도 향후 회사는 차세대 제품 개발 시 핵심 부품의 내재화를 통해 약 </a:t>
            </a:r>
            <a:r>
              <a:rPr lang="en-US" altLang="ko-KR" sz="1000" dirty="0"/>
              <a:t>28.9%</a:t>
            </a:r>
            <a:r>
              <a:rPr lang="ko-KR" altLang="en-US" sz="1000" dirty="0"/>
              <a:t>의 원가절감을 달성 가능할 것으로 설명하고 있습니다</a:t>
            </a:r>
            <a:r>
              <a:rPr lang="en-US" altLang="ko-KR" sz="1000" dirty="0"/>
              <a:t>.</a:t>
            </a:r>
            <a:endParaRPr lang="en-US" altLang="ko-KR" sz="1000" dirty="0">
              <a:solidFill>
                <a:srgbClr val="00338D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992" y="1454686"/>
            <a:ext cx="4505325" cy="3314700"/>
          </a:xfrm>
          <a:prstGeom prst="rect">
            <a:avLst/>
          </a:prstGeom>
        </p:spPr>
      </p:pic>
      <p:graphicFrame>
        <p:nvGraphicFramePr>
          <p:cNvPr id="32" name="Chart8"/>
          <p:cNvGraphicFramePr>
            <a:graphicFrameLocks/>
          </p:cNvGraphicFramePr>
          <p:nvPr/>
        </p:nvGraphicFramePr>
        <p:xfrm>
          <a:off x="5742376" y="1454686"/>
          <a:ext cx="3600000" cy="16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3" name="Chart10"/>
          <p:cNvGraphicFramePr>
            <a:graphicFrameLocks/>
          </p:cNvGraphicFramePr>
          <p:nvPr/>
        </p:nvGraphicFramePr>
        <p:xfrm>
          <a:off x="5742376" y="3079497"/>
          <a:ext cx="3600000" cy="16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4" name="Chart11"/>
          <p:cNvGraphicFramePr>
            <a:graphicFrameLocks/>
          </p:cNvGraphicFramePr>
          <p:nvPr/>
        </p:nvGraphicFramePr>
        <p:xfrm>
          <a:off x="5742376" y="4704308"/>
          <a:ext cx="3600000" cy="16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5" name="타원 34"/>
          <p:cNvSpPr/>
          <p:nvPr/>
        </p:nvSpPr>
        <p:spPr>
          <a:xfrm>
            <a:off x="4623943" y="2222007"/>
            <a:ext cx="129394" cy="129394"/>
          </a:xfrm>
          <a:prstGeom prst="ellipse">
            <a:avLst/>
          </a:prstGeom>
          <a:solidFill>
            <a:srgbClr val="0033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700" dirty="0">
                <a:solidFill>
                  <a:srgbClr val="FFFFFF"/>
                </a:solidFill>
                <a:latin typeface=""/>
                <a:cs typeface="KPMG Extralight"/>
              </a:rPr>
              <a:t>1</a:t>
            </a:r>
            <a:endParaRPr lang="ko-KR" altLang="en-US" sz="700" dirty="0">
              <a:solidFill>
                <a:srgbClr val="FFFFFF"/>
              </a:solidFill>
              <a:latin typeface=""/>
              <a:cs typeface="KPMG Extralight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623943" y="2480479"/>
            <a:ext cx="129394" cy="129394"/>
          </a:xfrm>
          <a:prstGeom prst="ellipse">
            <a:avLst/>
          </a:prstGeom>
          <a:solidFill>
            <a:srgbClr val="0033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700" dirty="0">
                <a:solidFill>
                  <a:srgbClr val="FFFFFF"/>
                </a:solidFill>
                <a:latin typeface=""/>
                <a:cs typeface="KPMG Extralight"/>
              </a:rPr>
              <a:t>2</a:t>
            </a:r>
            <a:endParaRPr lang="ko-KR" altLang="en-US" sz="700" dirty="0">
              <a:solidFill>
                <a:srgbClr val="FFFFFF"/>
              </a:solidFill>
              <a:latin typeface=""/>
              <a:cs typeface="KPMG Extralight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623943" y="2830872"/>
            <a:ext cx="129394" cy="129394"/>
          </a:xfrm>
          <a:prstGeom prst="ellipse">
            <a:avLst/>
          </a:prstGeom>
          <a:solidFill>
            <a:srgbClr val="0033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700" dirty="0">
                <a:solidFill>
                  <a:srgbClr val="FFFFFF"/>
                </a:solidFill>
                <a:latin typeface=""/>
                <a:cs typeface="KPMG Extralight"/>
              </a:rPr>
              <a:t>3</a:t>
            </a:r>
            <a:endParaRPr lang="ko-KR" altLang="en-US" sz="700" dirty="0">
              <a:solidFill>
                <a:srgbClr val="FFFFFF"/>
              </a:solidFill>
              <a:latin typeface=""/>
              <a:cs typeface="KPMG Extralight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623943" y="3670735"/>
            <a:ext cx="129394" cy="129394"/>
          </a:xfrm>
          <a:prstGeom prst="ellipse">
            <a:avLst/>
          </a:prstGeom>
          <a:solidFill>
            <a:srgbClr val="0033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700" dirty="0">
                <a:solidFill>
                  <a:srgbClr val="FFFFFF"/>
                </a:solidFill>
                <a:latin typeface=""/>
                <a:cs typeface="KPMG Extralight"/>
              </a:rPr>
              <a:t>3</a:t>
            </a:r>
            <a:endParaRPr lang="ko-KR" altLang="en-US" sz="700" dirty="0">
              <a:solidFill>
                <a:srgbClr val="FFFFFF"/>
              </a:solidFill>
              <a:latin typeface=""/>
              <a:cs typeface="KPMG Extralight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612982" y="1538344"/>
            <a:ext cx="129394" cy="129394"/>
          </a:xfrm>
          <a:prstGeom prst="ellipse">
            <a:avLst/>
          </a:prstGeom>
          <a:solidFill>
            <a:srgbClr val="0033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700" dirty="0">
                <a:solidFill>
                  <a:srgbClr val="FFFFFF"/>
                </a:solidFill>
                <a:latin typeface=""/>
                <a:cs typeface="KPMG Extralight"/>
              </a:rPr>
              <a:t>1</a:t>
            </a:r>
            <a:endParaRPr lang="ko-KR" altLang="en-US" sz="700" dirty="0">
              <a:solidFill>
                <a:srgbClr val="FFFFFF"/>
              </a:solidFill>
              <a:latin typeface=""/>
              <a:cs typeface="KPMG Extralight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612982" y="3155176"/>
            <a:ext cx="129394" cy="129394"/>
          </a:xfrm>
          <a:prstGeom prst="ellipse">
            <a:avLst/>
          </a:prstGeom>
          <a:solidFill>
            <a:srgbClr val="0033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700" dirty="0">
                <a:solidFill>
                  <a:srgbClr val="FFFFFF"/>
                </a:solidFill>
                <a:latin typeface=""/>
                <a:cs typeface="KPMG Extralight"/>
              </a:rPr>
              <a:t>2</a:t>
            </a:r>
            <a:endParaRPr lang="ko-KR" altLang="en-US" sz="700" dirty="0">
              <a:solidFill>
                <a:srgbClr val="FFFFFF"/>
              </a:solidFill>
              <a:latin typeface=""/>
              <a:cs typeface="KPMG Extralight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612982" y="4785783"/>
            <a:ext cx="129394" cy="129394"/>
          </a:xfrm>
          <a:prstGeom prst="ellipse">
            <a:avLst/>
          </a:prstGeom>
          <a:solidFill>
            <a:srgbClr val="0033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700" dirty="0">
                <a:solidFill>
                  <a:srgbClr val="FFFFFF"/>
                </a:solidFill>
                <a:latin typeface=""/>
                <a:cs typeface="KPMG Extralight"/>
              </a:rPr>
              <a:t>3</a:t>
            </a:r>
            <a:endParaRPr lang="ko-KR" altLang="en-US" sz="700" dirty="0">
              <a:solidFill>
                <a:srgbClr val="FFFFFF"/>
              </a:solidFill>
              <a:latin typeface=""/>
              <a:cs typeface="KPMG Extralight"/>
            </a:endParaRPr>
          </a:p>
        </p:txBody>
      </p:sp>
      <p:sp>
        <p:nvSpPr>
          <p:cNvPr id="4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08735" y="4898464"/>
            <a:ext cx="4703302" cy="365746"/>
          </a:xfrm>
          <a:prstGeom prst="rect">
            <a:avLst/>
          </a:prstGeom>
          <a:solidFill>
            <a:srgbClr val="00A3A1"/>
          </a:solidFill>
          <a:ln w="12700">
            <a:solidFill>
              <a:srgbClr val="00A3A1"/>
            </a:solidFill>
            <a:miter lim="800000"/>
            <a:headEnd/>
            <a:tailEnd/>
          </a:ln>
          <a:effectLst/>
        </p:spPr>
        <p:txBody>
          <a:bodyPr lIns="54000" tIns="54000" rIns="54000" bIns="54000" anchor="ctr" anchorCtr="1"/>
          <a:lstStyle/>
          <a:p>
            <a:pPr defTabSz="762000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800" dirty="0">
                <a:solidFill>
                  <a:prstClr val="white"/>
                </a:solidFill>
              </a:rPr>
              <a:t>회사는 해당 부품을 독일 </a:t>
            </a:r>
            <a:r>
              <a:rPr lang="en-US" altLang="ko-KR" sz="800" dirty="0">
                <a:solidFill>
                  <a:prstClr val="white"/>
                </a:solidFill>
              </a:rPr>
              <a:t>IDS GmbH</a:t>
            </a:r>
            <a:r>
              <a:rPr lang="ko-KR" altLang="en-US" sz="800">
                <a:solidFill>
                  <a:prstClr val="white"/>
                </a:solidFill>
              </a:rPr>
              <a:t>로부터 수입하고 있습니다</a:t>
            </a:r>
            <a:r>
              <a:rPr lang="en-US" altLang="ko-KR" sz="800" dirty="0">
                <a:solidFill>
                  <a:prstClr val="white"/>
                </a:solidFill>
              </a:rPr>
              <a:t>. </a:t>
            </a:r>
            <a:r>
              <a:rPr lang="ko-KR" altLang="en-US" sz="800">
                <a:solidFill>
                  <a:prstClr val="white"/>
                </a:solidFill>
              </a:rPr>
              <a:t>매입량이 증가함에도 불구하고 환차이를 제외한 별도의 매입가 인하는 없었으며</a:t>
            </a:r>
            <a:r>
              <a:rPr lang="en-US" altLang="ko-KR" sz="800" dirty="0">
                <a:solidFill>
                  <a:prstClr val="white"/>
                </a:solidFill>
              </a:rPr>
              <a:t>, </a:t>
            </a:r>
            <a:r>
              <a:rPr lang="ko-KR" altLang="en-US" sz="800">
                <a:solidFill>
                  <a:prstClr val="white"/>
                </a:solidFill>
              </a:rPr>
              <a:t>회사는 차기제품인 </a:t>
            </a:r>
            <a:r>
              <a:rPr lang="en-US" altLang="ko-KR" sz="800" dirty="0">
                <a:solidFill>
                  <a:prstClr val="white"/>
                </a:solidFill>
              </a:rPr>
              <a:t>i510 </a:t>
            </a:r>
            <a:r>
              <a:rPr lang="ko-KR" altLang="en-US" sz="800">
                <a:solidFill>
                  <a:prstClr val="white"/>
                </a:solidFill>
              </a:rPr>
              <a:t>출시 시 해당 부품을 내재화하여 큰 폭의 원가절감을 목표로 하고 있습니다</a:t>
            </a:r>
            <a:r>
              <a:rPr lang="en-US" altLang="ko-KR" sz="800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43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08735" y="5369651"/>
            <a:ext cx="4703302" cy="294375"/>
          </a:xfrm>
          <a:prstGeom prst="rect">
            <a:avLst/>
          </a:prstGeom>
          <a:solidFill>
            <a:srgbClr val="00A3A1"/>
          </a:solidFill>
          <a:ln w="12700">
            <a:solidFill>
              <a:srgbClr val="00A3A1"/>
            </a:solidFill>
            <a:miter lim="800000"/>
            <a:headEnd/>
            <a:tailEnd/>
          </a:ln>
          <a:effectLst/>
        </p:spPr>
        <p:txBody>
          <a:bodyPr lIns="54000" tIns="54000" rIns="54000" bIns="54000" anchor="ctr" anchorCtr="1"/>
          <a:lstStyle/>
          <a:p>
            <a:pPr defTabSz="762000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800" dirty="0">
                <a:solidFill>
                  <a:prstClr val="white"/>
                </a:solidFill>
              </a:rPr>
              <a:t>매입량이 증가하였으나</a:t>
            </a:r>
            <a:r>
              <a:rPr lang="en-US" altLang="ko-KR" sz="800" dirty="0">
                <a:solidFill>
                  <a:prstClr val="white"/>
                </a:solidFill>
              </a:rPr>
              <a:t>, </a:t>
            </a:r>
            <a:r>
              <a:rPr lang="ko-KR" altLang="en-US" sz="800" dirty="0">
                <a:solidFill>
                  <a:prstClr val="white"/>
                </a:solidFill>
              </a:rPr>
              <a:t>기존 거래처인 </a:t>
            </a:r>
            <a:r>
              <a:rPr lang="ko-KR" altLang="en-US" sz="800" dirty="0" err="1">
                <a:solidFill>
                  <a:prstClr val="white"/>
                </a:solidFill>
              </a:rPr>
              <a:t>시원광기술로부터</a:t>
            </a:r>
            <a:r>
              <a:rPr lang="ko-KR" altLang="en-US" sz="800" dirty="0">
                <a:solidFill>
                  <a:prstClr val="white"/>
                </a:solidFill>
              </a:rPr>
              <a:t> 매입가 인하는 없었습니다</a:t>
            </a:r>
            <a:r>
              <a:rPr lang="en-US" altLang="ko-KR" sz="800" dirty="0">
                <a:solidFill>
                  <a:prstClr val="white"/>
                </a:solidFill>
              </a:rPr>
              <a:t>. </a:t>
            </a:r>
            <a:r>
              <a:rPr lang="ko-KR" altLang="en-US" sz="800" dirty="0">
                <a:solidFill>
                  <a:prstClr val="white"/>
                </a:solidFill>
              </a:rPr>
              <a:t>이에 대해</a:t>
            </a:r>
            <a:r>
              <a:rPr lang="en-US" altLang="ko-KR" sz="800" dirty="0">
                <a:solidFill>
                  <a:prstClr val="white"/>
                </a:solidFill>
              </a:rPr>
              <a:t>, </a:t>
            </a:r>
            <a:r>
              <a:rPr lang="ko-KR" altLang="en-US" sz="800" dirty="0">
                <a:solidFill>
                  <a:prstClr val="white"/>
                </a:solidFill>
              </a:rPr>
              <a:t>회사는 </a:t>
            </a:r>
            <a:r>
              <a:rPr lang="en-US" altLang="ko-KR" sz="800" dirty="0">
                <a:solidFill>
                  <a:prstClr val="white"/>
                </a:solidFill>
              </a:rPr>
              <a:t>2019</a:t>
            </a:r>
            <a:r>
              <a:rPr lang="ko-KR" altLang="en-US" sz="800" dirty="0">
                <a:solidFill>
                  <a:prstClr val="white"/>
                </a:solidFill>
              </a:rPr>
              <a:t>년 </a:t>
            </a:r>
            <a:r>
              <a:rPr lang="en-US" altLang="ko-KR" sz="800" dirty="0">
                <a:solidFill>
                  <a:prstClr val="white"/>
                </a:solidFill>
              </a:rPr>
              <a:t>2</a:t>
            </a:r>
            <a:r>
              <a:rPr lang="ko-KR" altLang="en-US" sz="800" dirty="0">
                <a:solidFill>
                  <a:prstClr val="white"/>
                </a:solidFill>
              </a:rPr>
              <a:t>월 해당 부품의 </a:t>
            </a:r>
            <a:r>
              <a:rPr lang="ko-KR" altLang="en-US" sz="800" dirty="0" err="1">
                <a:solidFill>
                  <a:prstClr val="white"/>
                </a:solidFill>
              </a:rPr>
              <a:t>매입처를</a:t>
            </a:r>
            <a:r>
              <a:rPr lang="ko-KR" altLang="en-US" sz="800" dirty="0">
                <a:solidFill>
                  <a:prstClr val="white"/>
                </a:solidFill>
              </a:rPr>
              <a:t> </a:t>
            </a:r>
            <a:r>
              <a:rPr lang="ko-KR" altLang="en-US" sz="800" dirty="0" err="1">
                <a:solidFill>
                  <a:prstClr val="white"/>
                </a:solidFill>
              </a:rPr>
              <a:t>한광옵토로</a:t>
            </a:r>
            <a:r>
              <a:rPr lang="ko-KR" altLang="en-US" sz="800" dirty="0">
                <a:solidFill>
                  <a:prstClr val="white"/>
                </a:solidFill>
              </a:rPr>
              <a:t> 변경하며 매입가를 약 </a:t>
            </a:r>
            <a:r>
              <a:rPr lang="en-US" altLang="ko-KR" sz="800" dirty="0">
                <a:solidFill>
                  <a:prstClr val="white"/>
                </a:solidFill>
              </a:rPr>
              <a:t>30% </a:t>
            </a:r>
            <a:r>
              <a:rPr lang="ko-KR" altLang="en-US" sz="800" dirty="0">
                <a:solidFill>
                  <a:prstClr val="white"/>
                </a:solidFill>
              </a:rPr>
              <a:t>인하하였습니다</a:t>
            </a:r>
            <a:r>
              <a:rPr lang="en-US" altLang="ko-KR" sz="800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4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08735" y="5769467"/>
            <a:ext cx="4703302" cy="294375"/>
          </a:xfrm>
          <a:prstGeom prst="rect">
            <a:avLst/>
          </a:prstGeom>
          <a:solidFill>
            <a:srgbClr val="00A3A1"/>
          </a:solidFill>
          <a:ln w="12700">
            <a:solidFill>
              <a:srgbClr val="00A3A1"/>
            </a:solidFill>
            <a:miter lim="800000"/>
            <a:headEnd/>
            <a:tailEnd/>
          </a:ln>
          <a:effectLst/>
        </p:spPr>
        <p:txBody>
          <a:bodyPr lIns="54000" tIns="54000" rIns="54000" bIns="54000" anchor="ctr" anchorCtr="1"/>
          <a:lstStyle/>
          <a:p>
            <a:pPr defTabSz="762000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800" dirty="0">
                <a:solidFill>
                  <a:prstClr val="white"/>
                </a:solidFill>
              </a:rPr>
              <a:t>기타 부품의 경우</a:t>
            </a:r>
            <a:r>
              <a:rPr lang="en-US" altLang="ko-KR" sz="800" dirty="0">
                <a:solidFill>
                  <a:prstClr val="white"/>
                </a:solidFill>
              </a:rPr>
              <a:t>, </a:t>
            </a:r>
            <a:r>
              <a:rPr lang="ko-KR" altLang="en-US" sz="800">
                <a:solidFill>
                  <a:prstClr val="white"/>
                </a:solidFill>
              </a:rPr>
              <a:t>회사는 매입량 증가에 따라 매입단가 재협상을 적극적으로 시도하고 있습니다</a:t>
            </a:r>
            <a:r>
              <a:rPr lang="en-US" altLang="ko-KR" sz="800" dirty="0">
                <a:solidFill>
                  <a:prstClr val="white"/>
                </a:solidFill>
              </a:rPr>
              <a:t>. </a:t>
            </a:r>
            <a:r>
              <a:rPr lang="ko-KR" altLang="en-US" sz="800">
                <a:solidFill>
                  <a:prstClr val="white"/>
                </a:solidFill>
              </a:rPr>
              <a:t>계약서에 명시된 단가 협상 주기는 별도로 없으며</a:t>
            </a:r>
            <a:r>
              <a:rPr lang="en-US" altLang="ko-KR" sz="800" dirty="0">
                <a:solidFill>
                  <a:prstClr val="white"/>
                </a:solidFill>
              </a:rPr>
              <a:t>, </a:t>
            </a:r>
            <a:r>
              <a:rPr lang="ko-KR" altLang="en-US" sz="800">
                <a:solidFill>
                  <a:prstClr val="white"/>
                </a:solidFill>
              </a:rPr>
              <a:t>부품에 따라 연간 </a:t>
            </a:r>
            <a:r>
              <a:rPr lang="en-US" altLang="ko-KR" sz="800" dirty="0">
                <a:solidFill>
                  <a:prstClr val="white"/>
                </a:solidFill>
              </a:rPr>
              <a:t>1~2</a:t>
            </a:r>
            <a:r>
              <a:rPr lang="ko-KR" altLang="en-US" sz="800">
                <a:solidFill>
                  <a:prstClr val="white"/>
                </a:solidFill>
              </a:rPr>
              <a:t>회의 단가 인하가 있었습니다</a:t>
            </a:r>
            <a:r>
              <a:rPr lang="en-US" altLang="ko-KR" sz="800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45" name="타원 44"/>
          <p:cNvSpPr/>
          <p:nvPr/>
        </p:nvSpPr>
        <p:spPr>
          <a:xfrm>
            <a:off x="752295" y="4833767"/>
            <a:ext cx="129394" cy="129394"/>
          </a:xfrm>
          <a:prstGeom prst="ellipse">
            <a:avLst/>
          </a:prstGeom>
          <a:solidFill>
            <a:srgbClr val="0033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700" dirty="0">
                <a:solidFill>
                  <a:srgbClr val="FFFFFF"/>
                </a:solidFill>
                <a:latin typeface=""/>
                <a:cs typeface="KPMG Extralight"/>
              </a:rPr>
              <a:t>1</a:t>
            </a:r>
            <a:endParaRPr lang="ko-KR" altLang="en-US" sz="700" dirty="0">
              <a:solidFill>
                <a:srgbClr val="FFFFFF"/>
              </a:solidFill>
              <a:latin typeface=""/>
              <a:cs typeface="KPMG Extralight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752295" y="5306565"/>
            <a:ext cx="129394" cy="129394"/>
          </a:xfrm>
          <a:prstGeom prst="ellipse">
            <a:avLst/>
          </a:prstGeom>
          <a:solidFill>
            <a:srgbClr val="0033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700" dirty="0">
                <a:solidFill>
                  <a:srgbClr val="FFFFFF"/>
                </a:solidFill>
                <a:latin typeface=""/>
                <a:cs typeface="KPMG Extralight"/>
              </a:rPr>
              <a:t>2</a:t>
            </a:r>
            <a:endParaRPr lang="ko-KR" altLang="en-US" sz="700" dirty="0">
              <a:solidFill>
                <a:srgbClr val="FFFFFF"/>
              </a:solidFill>
              <a:latin typeface=""/>
              <a:cs typeface="KPMG Extralight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52295" y="5727112"/>
            <a:ext cx="129394" cy="129394"/>
          </a:xfrm>
          <a:prstGeom prst="ellipse">
            <a:avLst/>
          </a:prstGeom>
          <a:solidFill>
            <a:srgbClr val="0033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700" dirty="0">
                <a:solidFill>
                  <a:srgbClr val="FFFFFF"/>
                </a:solidFill>
                <a:latin typeface=""/>
                <a:cs typeface="KPMG Extralight"/>
              </a:rPr>
              <a:t>3</a:t>
            </a:r>
            <a:endParaRPr lang="ko-KR" altLang="en-US" sz="700" dirty="0">
              <a:solidFill>
                <a:srgbClr val="FFFFFF"/>
              </a:solidFill>
              <a:latin typeface=""/>
              <a:cs typeface="KPMG Extralight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5776560" y="5752750"/>
            <a:ext cx="609384" cy="316357"/>
            <a:chOff x="871268" y="3320930"/>
            <a:chExt cx="609384" cy="316357"/>
          </a:xfrm>
        </p:grpSpPr>
        <p:sp>
          <p:nvSpPr>
            <p:cNvPr id="49" name="Freeform 15"/>
            <p:cNvSpPr>
              <a:spLocks/>
            </p:cNvSpPr>
            <p:nvPr/>
          </p:nvSpPr>
          <p:spPr bwMode="auto">
            <a:xfrm>
              <a:off x="1350577" y="3320930"/>
              <a:ext cx="130075" cy="200752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174" y="80"/>
                </a:cxn>
                <a:cxn ang="0">
                  <a:pos x="0" y="132"/>
                </a:cxn>
                <a:cxn ang="0">
                  <a:pos x="349" y="235"/>
                </a:cxn>
                <a:cxn ang="0">
                  <a:pos x="0" y="339"/>
                </a:cxn>
                <a:cxn ang="0">
                  <a:pos x="349" y="442"/>
                </a:cxn>
                <a:cxn ang="0">
                  <a:pos x="0" y="545"/>
                </a:cxn>
                <a:cxn ang="0">
                  <a:pos x="349" y="649"/>
                </a:cxn>
                <a:cxn ang="0">
                  <a:pos x="349" y="649"/>
                </a:cxn>
                <a:cxn ang="0">
                  <a:pos x="174" y="700"/>
                </a:cxn>
                <a:cxn ang="0">
                  <a:pos x="174" y="780"/>
                </a:cxn>
              </a:cxnLst>
              <a:rect l="0" t="0" r="r" b="b"/>
              <a:pathLst>
                <a:path w="349" h="780">
                  <a:moveTo>
                    <a:pt x="174" y="0"/>
                  </a:moveTo>
                  <a:lnTo>
                    <a:pt x="174" y="80"/>
                  </a:lnTo>
                  <a:lnTo>
                    <a:pt x="0" y="132"/>
                  </a:lnTo>
                  <a:lnTo>
                    <a:pt x="349" y="235"/>
                  </a:lnTo>
                  <a:lnTo>
                    <a:pt x="0" y="339"/>
                  </a:lnTo>
                  <a:lnTo>
                    <a:pt x="349" y="442"/>
                  </a:lnTo>
                  <a:lnTo>
                    <a:pt x="0" y="545"/>
                  </a:lnTo>
                  <a:lnTo>
                    <a:pt x="349" y="649"/>
                  </a:lnTo>
                  <a:lnTo>
                    <a:pt x="349" y="649"/>
                  </a:lnTo>
                  <a:lnTo>
                    <a:pt x="174" y="700"/>
                  </a:lnTo>
                  <a:lnTo>
                    <a:pt x="174" y="780"/>
                  </a:lnTo>
                </a:path>
              </a:pathLst>
            </a:custGeom>
            <a:noFill/>
            <a:ln w="635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100" dirty="0"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71268" y="3378495"/>
              <a:ext cx="483079" cy="25879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54610" tIns="54610" rIns="54610" bIns="54610" rtlCol="0">
              <a:noAutofit/>
            </a:bodyPr>
            <a:lstStyle/>
            <a:p>
              <a:pPr algn="r">
                <a:spcAft>
                  <a:spcPts val="600"/>
                </a:spcAft>
              </a:pP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08736" y="6147659"/>
            <a:ext cx="2074243" cy="200892"/>
          </a:xfrm>
          <a:prstGeom prst="rect">
            <a:avLst/>
          </a:prstGeom>
          <a:noFill/>
          <a:ln w="635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>
            <a:defPPr>
              <a:defRPr lang="en-US"/>
            </a:defPPr>
            <a:lvl1pPr marL="266700" indent="-266700" defTabSz="1076325">
              <a:spcBef>
                <a:spcPct val="10000"/>
              </a:spcBef>
              <a:tabLst>
                <a:tab pos="676275" algn="l"/>
              </a:tabLst>
              <a:defRPr sz="600" i="1">
                <a:solidFill>
                  <a:srgbClr val="00338D"/>
                </a:solidFill>
                <a:latin typeface="Univers 45 Light" pitchFamily="2" charset="0"/>
                <a:ea typeface="+mj-ea"/>
                <a:cs typeface="Arial" charset="0"/>
              </a:defRPr>
            </a:lvl1pPr>
          </a:lstStyle>
          <a:p>
            <a:r>
              <a:rPr lang="en-US" altLang="ko-KR" dirty="0">
                <a:solidFill>
                  <a:srgbClr val="000000"/>
                </a:solidFill>
              </a:rPr>
              <a:t>Source: </a:t>
            </a:r>
            <a:r>
              <a:rPr lang="ko-KR" altLang="en-US" dirty="0">
                <a:solidFill>
                  <a:srgbClr val="000000"/>
                </a:solidFill>
              </a:rPr>
              <a:t>회사 제공 자료</a:t>
            </a:r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846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5504083" y="1798825"/>
            <a:ext cx="1728000" cy="13680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232083" y="1798825"/>
            <a:ext cx="1728000" cy="136800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960082" y="1798825"/>
            <a:ext cx="450000" cy="13680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504083" y="4267008"/>
            <a:ext cx="1728000" cy="13680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232083" y="4267008"/>
            <a:ext cx="1728000" cy="136800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960082" y="4267008"/>
            <a:ext cx="450000" cy="13680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57" name="Chart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9523323"/>
              </p:ext>
            </p:extLst>
          </p:nvPr>
        </p:nvGraphicFramePr>
        <p:xfrm>
          <a:off x="4440192" y="1520280"/>
          <a:ext cx="540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 Placeholder 3"/>
          <p:cNvSpPr txBox="1">
            <a:spLocks/>
          </p:cNvSpPr>
          <p:nvPr/>
        </p:nvSpPr>
        <p:spPr>
          <a:xfrm>
            <a:off x="808736" y="320684"/>
            <a:ext cx="8336378" cy="169200"/>
          </a:xfrm>
          <a:prstGeom prst="rect">
            <a:avLst/>
          </a:prstGeom>
        </p:spPr>
        <p:txBody>
          <a:bodyPr lIns="0"/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087"/>
                </a:solidFill>
                <a:latin typeface="Univers for KPMG" panose="020B0603020202020204" pitchFamily="34" charset="0"/>
                <a:cs typeface="Univers for KPMG" panose="020B0603020202020204" pitchFamily="34" charset="0"/>
              </a:defRPr>
            </a:lvl1pPr>
            <a:lvl2pPr marL="0" indent="0" eaLnBrk="1" latinLnBrk="1" hangingPunct="1">
              <a:spcAft>
                <a:spcPts val="650"/>
              </a:spcAft>
              <a:buFont typeface="Univers for KPMG"/>
              <a:buNone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2pPr>
            <a:lvl3pPr marL="307975" indent="-307975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3pPr>
            <a:lvl4pPr marL="623888" indent="-24840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–"/>
              <a:defRPr sz="1400" b="0" i="0" baseline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r>
              <a:rPr lang="en-US" altLang="ko-KR" sz="1200" dirty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Executive summary</a:t>
            </a:r>
          </a:p>
        </p:txBody>
      </p:sp>
      <p:sp>
        <p:nvSpPr>
          <p:cNvPr id="15" name="Title 4"/>
          <p:cNvSpPr txBox="1">
            <a:spLocks/>
          </p:cNvSpPr>
          <p:nvPr/>
        </p:nvSpPr>
        <p:spPr>
          <a:xfrm>
            <a:off x="812800" y="577041"/>
            <a:ext cx="8280400" cy="38059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eaLnBrk="1" latinLnBrk="1" hangingPunct="1">
              <a:lnSpc>
                <a:spcPct val="100000"/>
              </a:lnSpc>
              <a:defRPr sz="4800" b="0" i="0">
                <a:solidFill>
                  <a:srgbClr val="00338D"/>
                </a:solidFill>
                <a:latin typeface="KPMG Extralight"/>
                <a:cs typeface="KPMG Extralight"/>
              </a:defRPr>
            </a:lvl1pPr>
          </a:lstStyle>
          <a:p>
            <a:r>
              <a:rPr lang="en-US" altLang="ko-KR" sz="3800" kern="0" dirty="0">
                <a:latin typeface="+mj-ea"/>
              </a:rPr>
              <a:t>[IOS] Cost saving initiative (2/2)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816992" y="969842"/>
            <a:ext cx="8792464" cy="3958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1000" dirty="0"/>
              <a:t>IOS</a:t>
            </a:r>
            <a:r>
              <a:rPr lang="ko-KR" altLang="en-US" sz="1000"/>
              <a:t>의 대당 제조원가는 </a:t>
            </a:r>
            <a:r>
              <a:rPr lang="en-US" altLang="ko-KR" sz="1000" dirty="0"/>
              <a:t>2018</a:t>
            </a:r>
            <a:r>
              <a:rPr lang="ko-KR" altLang="en-US" sz="1000"/>
              <a:t>년 대비 </a:t>
            </a:r>
            <a:r>
              <a:rPr lang="en-US" altLang="ko-KR" sz="1000" dirty="0"/>
              <a:t>2019</a:t>
            </a:r>
            <a:r>
              <a:rPr lang="ko-KR" altLang="en-US" sz="1000"/>
              <a:t>년 약 </a:t>
            </a:r>
            <a:r>
              <a:rPr lang="en-US" altLang="ko-KR" sz="1000" dirty="0"/>
              <a:t>0.2</a:t>
            </a:r>
            <a:r>
              <a:rPr lang="ko-KR" altLang="en-US" sz="1000"/>
              <a:t>백만원 감소하였습니다</a:t>
            </a:r>
            <a:r>
              <a:rPr lang="en-US" altLang="ko-KR" sz="1000" dirty="0"/>
              <a:t>. </a:t>
            </a:r>
            <a:r>
              <a:rPr lang="ko-KR" altLang="en-US" sz="1000"/>
              <a:t>단</a:t>
            </a:r>
            <a:r>
              <a:rPr lang="en-US" altLang="ko-KR" sz="1000" dirty="0"/>
              <a:t>, </a:t>
            </a:r>
            <a:r>
              <a:rPr lang="ko-KR" altLang="en-US" sz="1000"/>
              <a:t>회사는 총평균법을 적용하여 재고를 관리하기 때문에 절감한 비용이 실제 제품 단가에 적용되기까지는 시간차가 존재합니다</a:t>
            </a:r>
            <a:r>
              <a:rPr lang="en-US" altLang="ko-KR" sz="1000" dirty="0"/>
              <a:t>.</a:t>
            </a:r>
            <a:endParaRPr lang="en-US" altLang="ko-KR" sz="1000" dirty="0">
              <a:solidFill>
                <a:srgbClr val="00338D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27755" y="1744391"/>
            <a:ext cx="914400" cy="254373"/>
          </a:xfrm>
          <a:prstGeom prst="rect">
            <a:avLst/>
          </a:prstGeom>
          <a:noFill/>
        </p:spPr>
        <p:txBody>
          <a:bodyPr wrap="non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ko-KR" altLang="en-US" sz="900" b="1" dirty="0">
                <a:solidFill>
                  <a:schemeClr val="tx2"/>
                </a:solidFill>
              </a:rPr>
              <a:t>총 가격절감</a:t>
            </a:r>
            <a:r>
              <a:rPr lang="en-US" altLang="ko-KR" sz="900" b="1" dirty="0">
                <a:solidFill>
                  <a:schemeClr val="tx2"/>
                </a:solidFill>
              </a:rPr>
              <a:t>: (985)</a:t>
            </a:r>
            <a:r>
              <a:rPr lang="ko-KR" altLang="en-US" sz="900" b="1" dirty="0" err="1">
                <a:solidFill>
                  <a:schemeClr val="tx2"/>
                </a:solidFill>
              </a:rPr>
              <a:t>백만원</a:t>
            </a:r>
            <a:endParaRPr lang="ko-KR" altLang="en-US" sz="900" b="1" dirty="0">
              <a:solidFill>
                <a:schemeClr val="tx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09200" y="1744391"/>
            <a:ext cx="914400" cy="254373"/>
          </a:xfrm>
          <a:prstGeom prst="rect">
            <a:avLst/>
          </a:prstGeom>
          <a:noFill/>
        </p:spPr>
        <p:txBody>
          <a:bodyPr wrap="non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ko-KR" altLang="en-US" sz="900" b="1" dirty="0">
                <a:solidFill>
                  <a:schemeClr val="tx2"/>
                </a:solidFill>
              </a:rPr>
              <a:t>총 매입량 증가</a:t>
            </a:r>
            <a:r>
              <a:rPr lang="en-US" altLang="ko-KR" sz="900" b="1" dirty="0">
                <a:solidFill>
                  <a:schemeClr val="tx2"/>
                </a:solidFill>
              </a:rPr>
              <a:t>: 2,562 </a:t>
            </a:r>
            <a:r>
              <a:rPr lang="ko-KR" altLang="en-US" sz="900" b="1" dirty="0" err="1">
                <a:solidFill>
                  <a:schemeClr val="tx2"/>
                </a:solidFill>
              </a:rPr>
              <a:t>백만원</a:t>
            </a:r>
            <a:endParaRPr lang="ko-KR" altLang="en-US" sz="900" b="1" dirty="0">
              <a:solidFill>
                <a:schemeClr val="tx2"/>
              </a:solidFill>
            </a:endParaRPr>
          </a:p>
        </p:txBody>
      </p:sp>
      <p:graphicFrame>
        <p:nvGraphicFramePr>
          <p:cNvPr id="58" name="Chart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2770102"/>
              </p:ext>
            </p:extLst>
          </p:nvPr>
        </p:nvGraphicFramePr>
        <p:xfrm>
          <a:off x="4440192" y="3991439"/>
          <a:ext cx="540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5727755" y="4262855"/>
            <a:ext cx="914400" cy="254373"/>
          </a:xfrm>
          <a:prstGeom prst="rect">
            <a:avLst/>
          </a:prstGeom>
          <a:noFill/>
        </p:spPr>
        <p:txBody>
          <a:bodyPr wrap="non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ko-KR" altLang="en-US" sz="900" b="1" dirty="0">
                <a:solidFill>
                  <a:schemeClr val="tx2"/>
                </a:solidFill>
              </a:rPr>
              <a:t>총 가격절감</a:t>
            </a:r>
            <a:r>
              <a:rPr lang="en-US" altLang="ko-KR" sz="900" b="1" dirty="0">
                <a:solidFill>
                  <a:schemeClr val="tx2"/>
                </a:solidFill>
              </a:rPr>
              <a:t>: (371)</a:t>
            </a:r>
            <a:r>
              <a:rPr lang="ko-KR" altLang="en-US" sz="900" b="1" dirty="0" err="1">
                <a:solidFill>
                  <a:schemeClr val="tx2"/>
                </a:solidFill>
              </a:rPr>
              <a:t>백만원</a:t>
            </a:r>
            <a:endParaRPr lang="ko-KR" altLang="en-US" sz="900" b="1" dirty="0">
              <a:solidFill>
                <a:schemeClr val="tx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309200" y="4262855"/>
            <a:ext cx="914400" cy="254373"/>
          </a:xfrm>
          <a:prstGeom prst="rect">
            <a:avLst/>
          </a:prstGeom>
          <a:noFill/>
        </p:spPr>
        <p:txBody>
          <a:bodyPr wrap="non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ko-KR" altLang="en-US" sz="900" b="1" dirty="0">
                <a:solidFill>
                  <a:schemeClr val="tx2"/>
                </a:solidFill>
              </a:rPr>
              <a:t>총 투입량 증가</a:t>
            </a:r>
            <a:r>
              <a:rPr lang="en-US" altLang="ko-KR" sz="900" b="1" dirty="0">
                <a:solidFill>
                  <a:schemeClr val="tx2"/>
                </a:solidFill>
              </a:rPr>
              <a:t>: 891 </a:t>
            </a:r>
            <a:r>
              <a:rPr lang="ko-KR" altLang="en-US" sz="900" b="1" dirty="0" err="1">
                <a:solidFill>
                  <a:schemeClr val="tx2"/>
                </a:solidFill>
              </a:rPr>
              <a:t>백만원</a:t>
            </a:r>
            <a:endParaRPr lang="ko-KR" altLang="en-US" sz="900" b="1" dirty="0">
              <a:solidFill>
                <a:schemeClr val="tx2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4512243" y="2948545"/>
            <a:ext cx="609384" cy="316357"/>
            <a:chOff x="871268" y="3320930"/>
            <a:chExt cx="609384" cy="316357"/>
          </a:xfrm>
        </p:grpSpPr>
        <p:sp>
          <p:nvSpPr>
            <p:cNvPr id="66" name="Freeform 15"/>
            <p:cNvSpPr>
              <a:spLocks/>
            </p:cNvSpPr>
            <p:nvPr/>
          </p:nvSpPr>
          <p:spPr bwMode="auto">
            <a:xfrm>
              <a:off x="1350577" y="3320930"/>
              <a:ext cx="130075" cy="200752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174" y="80"/>
                </a:cxn>
                <a:cxn ang="0">
                  <a:pos x="0" y="132"/>
                </a:cxn>
                <a:cxn ang="0">
                  <a:pos x="349" y="235"/>
                </a:cxn>
                <a:cxn ang="0">
                  <a:pos x="0" y="339"/>
                </a:cxn>
                <a:cxn ang="0">
                  <a:pos x="349" y="442"/>
                </a:cxn>
                <a:cxn ang="0">
                  <a:pos x="0" y="545"/>
                </a:cxn>
                <a:cxn ang="0">
                  <a:pos x="349" y="649"/>
                </a:cxn>
                <a:cxn ang="0">
                  <a:pos x="349" y="649"/>
                </a:cxn>
                <a:cxn ang="0">
                  <a:pos x="174" y="700"/>
                </a:cxn>
                <a:cxn ang="0">
                  <a:pos x="174" y="780"/>
                </a:cxn>
              </a:cxnLst>
              <a:rect l="0" t="0" r="r" b="b"/>
              <a:pathLst>
                <a:path w="349" h="780">
                  <a:moveTo>
                    <a:pt x="174" y="0"/>
                  </a:moveTo>
                  <a:lnTo>
                    <a:pt x="174" y="80"/>
                  </a:lnTo>
                  <a:lnTo>
                    <a:pt x="0" y="132"/>
                  </a:lnTo>
                  <a:lnTo>
                    <a:pt x="349" y="235"/>
                  </a:lnTo>
                  <a:lnTo>
                    <a:pt x="0" y="339"/>
                  </a:lnTo>
                  <a:lnTo>
                    <a:pt x="349" y="442"/>
                  </a:lnTo>
                  <a:lnTo>
                    <a:pt x="0" y="545"/>
                  </a:lnTo>
                  <a:lnTo>
                    <a:pt x="349" y="649"/>
                  </a:lnTo>
                  <a:lnTo>
                    <a:pt x="349" y="649"/>
                  </a:lnTo>
                  <a:lnTo>
                    <a:pt x="174" y="700"/>
                  </a:lnTo>
                  <a:lnTo>
                    <a:pt x="174" y="780"/>
                  </a:lnTo>
                </a:path>
              </a:pathLst>
            </a:custGeom>
            <a:noFill/>
            <a:ln w="635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100" dirty="0">
                <a:cs typeface="Arial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71268" y="3378495"/>
              <a:ext cx="483079" cy="25879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54610" tIns="54610" rIns="54610" bIns="54610" rtlCol="0">
              <a:noAutofit/>
            </a:bodyPr>
            <a:lstStyle/>
            <a:p>
              <a:pPr algn="r">
                <a:spcAft>
                  <a:spcPts val="600"/>
                </a:spcAft>
              </a:pP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4512243" y="5434099"/>
            <a:ext cx="609384" cy="316357"/>
            <a:chOff x="871268" y="3320930"/>
            <a:chExt cx="609384" cy="316357"/>
          </a:xfrm>
        </p:grpSpPr>
        <p:sp>
          <p:nvSpPr>
            <p:cNvPr id="69" name="Freeform 15"/>
            <p:cNvSpPr>
              <a:spLocks/>
            </p:cNvSpPr>
            <p:nvPr/>
          </p:nvSpPr>
          <p:spPr bwMode="auto">
            <a:xfrm>
              <a:off x="1350577" y="3320930"/>
              <a:ext cx="130075" cy="200752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174" y="80"/>
                </a:cxn>
                <a:cxn ang="0">
                  <a:pos x="0" y="132"/>
                </a:cxn>
                <a:cxn ang="0">
                  <a:pos x="349" y="235"/>
                </a:cxn>
                <a:cxn ang="0">
                  <a:pos x="0" y="339"/>
                </a:cxn>
                <a:cxn ang="0">
                  <a:pos x="349" y="442"/>
                </a:cxn>
                <a:cxn ang="0">
                  <a:pos x="0" y="545"/>
                </a:cxn>
                <a:cxn ang="0">
                  <a:pos x="349" y="649"/>
                </a:cxn>
                <a:cxn ang="0">
                  <a:pos x="349" y="649"/>
                </a:cxn>
                <a:cxn ang="0">
                  <a:pos x="174" y="700"/>
                </a:cxn>
                <a:cxn ang="0">
                  <a:pos x="174" y="780"/>
                </a:cxn>
              </a:cxnLst>
              <a:rect l="0" t="0" r="r" b="b"/>
              <a:pathLst>
                <a:path w="349" h="780">
                  <a:moveTo>
                    <a:pt x="174" y="0"/>
                  </a:moveTo>
                  <a:lnTo>
                    <a:pt x="174" y="80"/>
                  </a:lnTo>
                  <a:lnTo>
                    <a:pt x="0" y="132"/>
                  </a:lnTo>
                  <a:lnTo>
                    <a:pt x="349" y="235"/>
                  </a:lnTo>
                  <a:lnTo>
                    <a:pt x="0" y="339"/>
                  </a:lnTo>
                  <a:lnTo>
                    <a:pt x="349" y="442"/>
                  </a:lnTo>
                  <a:lnTo>
                    <a:pt x="0" y="545"/>
                  </a:lnTo>
                  <a:lnTo>
                    <a:pt x="349" y="649"/>
                  </a:lnTo>
                  <a:lnTo>
                    <a:pt x="349" y="649"/>
                  </a:lnTo>
                  <a:lnTo>
                    <a:pt x="174" y="700"/>
                  </a:lnTo>
                  <a:lnTo>
                    <a:pt x="174" y="780"/>
                  </a:lnTo>
                </a:path>
              </a:pathLst>
            </a:custGeom>
            <a:noFill/>
            <a:ln w="635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100" dirty="0">
                <a:cs typeface="Arial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71268" y="3378495"/>
              <a:ext cx="483079" cy="25879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54610" tIns="54610" rIns="54610" bIns="54610" rtlCol="0">
              <a:noAutofit/>
            </a:bodyPr>
            <a:lstStyle/>
            <a:p>
              <a:pPr algn="r">
                <a:spcAft>
                  <a:spcPts val="600"/>
                </a:spcAft>
              </a:pP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376" y="3991439"/>
            <a:ext cx="1933575" cy="20955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4787" y="3991439"/>
            <a:ext cx="1933575" cy="1790700"/>
          </a:xfrm>
          <a:prstGeom prst="rect">
            <a:avLst/>
          </a:prstGeom>
        </p:spPr>
      </p:pic>
      <p:graphicFrame>
        <p:nvGraphicFramePr>
          <p:cNvPr id="74" name="Chart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1637752"/>
              </p:ext>
            </p:extLst>
          </p:nvPr>
        </p:nvGraphicFramePr>
        <p:xfrm>
          <a:off x="509376" y="1464144"/>
          <a:ext cx="360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808736" y="6171143"/>
            <a:ext cx="2074243" cy="200892"/>
          </a:xfrm>
          <a:prstGeom prst="rect">
            <a:avLst/>
          </a:prstGeom>
          <a:noFill/>
          <a:ln w="635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>
            <a:defPPr>
              <a:defRPr lang="en-US"/>
            </a:defPPr>
            <a:lvl1pPr marL="266700" indent="-266700" defTabSz="1076325">
              <a:spcBef>
                <a:spcPct val="10000"/>
              </a:spcBef>
              <a:tabLst>
                <a:tab pos="676275" algn="l"/>
              </a:tabLst>
              <a:defRPr sz="600" i="1">
                <a:solidFill>
                  <a:srgbClr val="00338D"/>
                </a:solidFill>
                <a:latin typeface="Univers 45 Light" pitchFamily="2" charset="0"/>
                <a:ea typeface="+mj-ea"/>
                <a:cs typeface="Arial" charset="0"/>
              </a:defRPr>
            </a:lvl1pPr>
          </a:lstStyle>
          <a:p>
            <a:r>
              <a:rPr lang="en-US" altLang="ko-KR" dirty="0">
                <a:solidFill>
                  <a:srgbClr val="000000"/>
                </a:solidFill>
              </a:rPr>
              <a:t>Source: </a:t>
            </a:r>
            <a:r>
              <a:rPr lang="ko-KR" altLang="en-US" dirty="0">
                <a:solidFill>
                  <a:srgbClr val="000000"/>
                </a:solidFill>
              </a:rPr>
              <a:t>회사 제공 자료</a:t>
            </a:r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82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795831"/>
              </p:ext>
            </p:extLst>
          </p:nvPr>
        </p:nvGraphicFramePr>
        <p:xfrm>
          <a:off x="1703700" y="844453"/>
          <a:ext cx="3052408" cy="4317600"/>
        </p:xfrm>
        <a:graphic>
          <a:graphicData uri="http://schemas.openxmlformats.org/drawingml/2006/table">
            <a:tbl>
              <a:tblPr/>
              <a:tblGrid>
                <a:gridCol w="2386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40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1" u="none" strike="noStrike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8000" marR="78000" marT="78000" marB="780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1" kern="1200" noProof="0" dirty="0">
                        <a:solidFill>
                          <a:srgbClr val="00338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8000" marR="0" marT="78000" marB="7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400">
                <a:tc>
                  <a:txBody>
                    <a:bodyPr/>
                    <a:lstStyle/>
                    <a:p>
                      <a:pPr marL="187325" marR="0" lvl="1" indent="-185738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Univers for KPMG" pitchFamily="2" charset="2"/>
                        <a:buNone/>
                        <a:tabLst/>
                        <a:defRPr/>
                      </a:pPr>
                      <a:r>
                        <a:rPr lang="en-US" sz="1000" b="1" kern="1200" noProof="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Glossary</a:t>
                      </a:r>
                    </a:p>
                  </a:txBody>
                  <a:tcPr marL="0" marR="78000" marT="78000" marB="78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63538" algn="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noProof="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5720" marR="4572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400">
                <a:tc>
                  <a:txBody>
                    <a:bodyPr/>
                    <a:lstStyle/>
                    <a:p>
                      <a:pPr marL="187325" marR="0" lvl="1" indent="-185738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Univers for KPMG" pitchFamily="2" charset="2"/>
                        <a:buNone/>
                        <a:tabLst/>
                        <a:defRPr/>
                      </a:pPr>
                      <a:r>
                        <a:rPr lang="en-US" sz="1000" b="1" kern="1200" noProof="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Headlines</a:t>
                      </a:r>
                    </a:p>
                  </a:txBody>
                  <a:tcPr marL="0" marR="78000" marT="78000" marB="7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63538" algn="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noProof="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400">
                <a:tc>
                  <a:txBody>
                    <a:bodyPr/>
                    <a:lstStyle/>
                    <a:p>
                      <a:pPr marL="187325" marR="0" lvl="1" indent="-185738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Univers for KPMG" pitchFamily="2" charset="2"/>
                        <a:buNone/>
                        <a:tabLst/>
                        <a:defRPr/>
                      </a:pPr>
                      <a:r>
                        <a:rPr lang="en-US" sz="1000" b="1" kern="1200" noProof="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Executive summary</a:t>
                      </a:r>
                    </a:p>
                  </a:txBody>
                  <a:tcPr marL="0" marR="78000" marT="78000" marB="7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63538" algn="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noProof="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400">
                <a:tc>
                  <a:txBody>
                    <a:bodyPr/>
                    <a:lstStyle/>
                    <a:p>
                      <a:pPr marL="177800" marR="0" lvl="2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97989A"/>
                        </a:buClr>
                        <a:buSzPct val="100000"/>
                        <a:buFont typeface="Arial" pitchFamily="34" charset="0"/>
                        <a:buChar char="■"/>
                        <a:tabLst/>
                        <a:defRPr/>
                      </a:pPr>
                      <a:r>
                        <a:rPr lang="en-GB" altLang="ko-KR" sz="1000" b="0" kern="1200" baseline="0" noProof="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PL overview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63538" algn="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noProof="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400">
                <a:tc>
                  <a:txBody>
                    <a:bodyPr/>
                    <a:lstStyle/>
                    <a:p>
                      <a:pPr marL="177800" marR="0" lvl="2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97989A"/>
                        </a:buClr>
                        <a:buSzPct val="100000"/>
                        <a:buFont typeface="Arial" pitchFamily="34" charset="0"/>
                        <a:buChar char="■"/>
                        <a:tabLst/>
                        <a:defRPr/>
                      </a:pPr>
                      <a:r>
                        <a:rPr lang="en-GB" altLang="ko-KR" sz="1000" b="0" kern="1200" baseline="0" noProof="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Quality of Earnings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63538" algn="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noProof="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400">
                <a:tc>
                  <a:txBody>
                    <a:bodyPr/>
                    <a:lstStyle/>
                    <a:p>
                      <a:pPr marL="177800" marR="0" lvl="2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97989A"/>
                        </a:buClr>
                        <a:buSzPct val="100000"/>
                        <a:buFont typeface="Arial" pitchFamily="34" charset="0"/>
                        <a:buChar char="■"/>
                        <a:tabLst/>
                        <a:defRPr/>
                      </a:pPr>
                      <a:r>
                        <a:rPr lang="en-GB" altLang="ko-KR" sz="1000" b="0" kern="1200" baseline="0" noProof="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BS overview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63538" algn="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noProof="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400">
                <a:tc>
                  <a:txBody>
                    <a:bodyPr/>
                    <a:lstStyle/>
                    <a:p>
                      <a:pPr marL="177800" marR="0" lvl="2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97989A"/>
                        </a:buClr>
                        <a:buSzPct val="100000"/>
                        <a:buFont typeface="Arial" pitchFamily="34" charset="0"/>
                        <a:buChar char="■"/>
                        <a:tabLst/>
                        <a:defRPr/>
                      </a:pPr>
                      <a:r>
                        <a:rPr lang="en-GB" altLang="ko-KR" sz="1000" b="0" kern="1200" baseline="0" noProof="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Quality of net Assets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63538" algn="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noProof="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400">
                <a:tc>
                  <a:txBody>
                    <a:bodyPr/>
                    <a:lstStyle/>
                    <a:p>
                      <a:pPr marL="177800" marR="0" lvl="2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97989A"/>
                        </a:buClr>
                        <a:buSzPct val="100000"/>
                        <a:buFont typeface="Arial" pitchFamily="34" charset="0"/>
                        <a:buChar char="■"/>
                        <a:tabLst/>
                        <a:defRPr/>
                      </a:pPr>
                      <a:r>
                        <a:rPr lang="en-US" altLang="ko-KR" sz="1000" b="0" kern="1200" baseline="0" noProof="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Revenue bridge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63538" algn="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noProof="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400">
                <a:tc>
                  <a:txBody>
                    <a:bodyPr/>
                    <a:lstStyle/>
                    <a:p>
                      <a:pPr marL="177800" marR="0" lvl="2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97989A"/>
                        </a:buClr>
                        <a:buSzPct val="100000"/>
                        <a:buFont typeface="Arial" pitchFamily="34" charset="0"/>
                        <a:buChar char="■"/>
                        <a:tabLst/>
                        <a:defRPr/>
                      </a:pPr>
                      <a:r>
                        <a:rPr lang="en-US" altLang="ko-KR" sz="1000" b="0" kern="1200" baseline="0" noProof="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EBITDA bridge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63538" algn="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noProof="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400">
                <a:tc>
                  <a:txBody>
                    <a:bodyPr/>
                    <a:lstStyle/>
                    <a:p>
                      <a:pPr marL="187325" marR="0" lvl="1" indent="-185738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Univers for KPMG" pitchFamily="2" charset="2"/>
                        <a:buNone/>
                        <a:tabLst/>
                      </a:pPr>
                      <a:r>
                        <a:rPr lang="en-US" sz="1000" b="1" kern="1200" noProof="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Key</a:t>
                      </a:r>
                      <a:r>
                        <a:rPr lang="en-US" sz="1000" b="1" kern="1200" baseline="0" noProof="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FDD Findings</a:t>
                      </a:r>
                      <a:endParaRPr lang="en-US" sz="1000" b="1" kern="1200" noProof="0" dirty="0">
                        <a:solidFill>
                          <a:srgbClr val="00338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78000" marT="78000" marB="7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63538" algn="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noProof="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400">
                <a:tc>
                  <a:txBody>
                    <a:bodyPr/>
                    <a:lstStyle/>
                    <a:p>
                      <a:pPr marL="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97989A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(1)</a:t>
                      </a:r>
                      <a:r>
                        <a:rPr lang="ko-KR" altLang="en-US" sz="1000" b="0" kern="1200" baseline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0" kern="1200" baseline="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Budget run rate</a:t>
                      </a:r>
                      <a:endParaRPr lang="en-US" altLang="ko-KR" sz="1000" b="0" kern="1200" dirty="0">
                        <a:solidFill>
                          <a:srgbClr val="00338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63538" algn="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noProof="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8400">
                <a:tc>
                  <a:txBody>
                    <a:bodyPr/>
                    <a:lstStyle/>
                    <a:p>
                      <a:pPr marL="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97989A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(2)</a:t>
                      </a:r>
                      <a:r>
                        <a:rPr lang="ko-KR" altLang="en-US" sz="1000" b="0" kern="1200" baseline="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0" kern="1200" baseline="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Recent performance by product type</a:t>
                      </a:r>
                      <a:endParaRPr lang="en-US" altLang="ko-KR" sz="1000" b="0" kern="1200" dirty="0">
                        <a:solidFill>
                          <a:srgbClr val="00338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63538" algn="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noProof="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8400">
                <a:tc>
                  <a:txBody>
                    <a:bodyPr/>
                    <a:lstStyle/>
                    <a:p>
                      <a:pPr marL="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97989A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(3)</a:t>
                      </a:r>
                      <a:r>
                        <a:rPr lang="en-US" altLang="ko-KR" sz="1000" b="0" kern="1200" baseline="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[IOS] Recent performance by agent</a:t>
                      </a:r>
                      <a:endParaRPr lang="en-US" altLang="ko-KR" sz="1000" b="0" kern="1200" dirty="0">
                        <a:solidFill>
                          <a:srgbClr val="00338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63538" algn="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altLang="ko-KR" sz="1000" b="0" kern="1200" noProof="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18875" name="Rectangle 59"/>
          <p:cNvSpPr>
            <a:spLocks noGrp="1" noChangeArrowheads="1"/>
          </p:cNvSpPr>
          <p:nvPr>
            <p:ph type="title"/>
          </p:nvPr>
        </p:nvSpPr>
        <p:spPr bwMode="gray">
          <a:xfrm>
            <a:off x="488950" y="360135"/>
            <a:ext cx="8918244" cy="723600"/>
          </a:xfrm>
        </p:spPr>
        <p:txBody>
          <a:bodyPr/>
          <a:lstStyle/>
          <a:p>
            <a:r>
              <a:rPr lang="en-GB" dirty="0"/>
              <a:t>Contents </a:t>
            </a:r>
          </a:p>
        </p:txBody>
      </p:sp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600610"/>
              </p:ext>
            </p:extLst>
          </p:nvPr>
        </p:nvGraphicFramePr>
        <p:xfrm>
          <a:off x="5218173" y="844453"/>
          <a:ext cx="3370350" cy="6476400"/>
        </p:xfrm>
        <a:graphic>
          <a:graphicData uri="http://schemas.openxmlformats.org/drawingml/2006/table">
            <a:tbl>
              <a:tblPr/>
              <a:tblGrid>
                <a:gridCol w="3004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40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1" u="none" strike="noStrike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8000" marR="78000" marT="78000" marB="780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1" kern="1200" noProof="0" dirty="0">
                        <a:solidFill>
                          <a:srgbClr val="00338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8000" marR="0" marT="78000" marB="7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400">
                <a:tc>
                  <a:txBody>
                    <a:bodyPr/>
                    <a:lstStyle/>
                    <a:p>
                      <a:pPr marL="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97989A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(4)</a:t>
                      </a:r>
                      <a:r>
                        <a:rPr lang="en-US" altLang="ko-KR" sz="1000" b="0" kern="1200" baseline="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[IOS] Revenue, ASP by region</a:t>
                      </a:r>
                      <a:endParaRPr lang="en-US" altLang="ko-KR" sz="1000" b="0" kern="1200" dirty="0">
                        <a:solidFill>
                          <a:srgbClr val="00338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63538" algn="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altLang="ko-KR" sz="1000" b="0" kern="1200" noProof="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45720" marR="4572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400">
                <a:tc>
                  <a:txBody>
                    <a:bodyPr/>
                    <a:lstStyle/>
                    <a:p>
                      <a:pPr marL="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97989A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(5) [IOS] Regional revenue by agent</a:t>
                      </a:r>
                    </a:p>
                  </a:txBody>
                  <a:tcPr marL="45720" marR="4572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63538" algn="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noProof="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45720" marR="4572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400">
                <a:tc>
                  <a:txBody>
                    <a:bodyPr/>
                    <a:lstStyle/>
                    <a:p>
                      <a:pPr marL="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97989A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(6) [IOS]</a:t>
                      </a:r>
                      <a:r>
                        <a:rPr lang="en-US" altLang="ko-KR" sz="1000" b="0" kern="1200" baseline="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End-user analysis by agent</a:t>
                      </a:r>
                    </a:p>
                  </a:txBody>
                  <a:tcPr marL="45720" marR="4572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63538" algn="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noProof="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45720" marR="4572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400">
                <a:tc>
                  <a:txBody>
                    <a:bodyPr/>
                    <a:lstStyle/>
                    <a:p>
                      <a:pPr marL="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97989A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(7) Cost saving initiative</a:t>
                      </a:r>
                      <a:endParaRPr lang="en-US" altLang="ko-KR" sz="1000" b="0" kern="1200" baseline="0" dirty="0">
                        <a:solidFill>
                          <a:srgbClr val="00338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63538" algn="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noProof="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400">
                <a:tc>
                  <a:txBody>
                    <a:bodyPr/>
                    <a:lstStyle/>
                    <a:p>
                      <a:pPr marL="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97989A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(8) Margin spread by product type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63538" algn="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noProof="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400">
                <a:tc>
                  <a:txBody>
                    <a:bodyPr/>
                    <a:lstStyle/>
                    <a:p>
                      <a:pPr marL="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97989A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(9)</a:t>
                      </a:r>
                      <a:r>
                        <a:rPr lang="en-US" altLang="ko-KR" sz="1000" b="0" kern="1200" baseline="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0" kern="120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Contribution margin by product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63538" algn="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noProof="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400">
                <a:tc>
                  <a:txBody>
                    <a:bodyPr/>
                    <a:lstStyle/>
                    <a:p>
                      <a:pPr marL="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97989A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(10) Contribution margin by region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63538" algn="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noProof="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400">
                <a:tc>
                  <a:txBody>
                    <a:bodyPr/>
                    <a:lstStyle/>
                    <a:p>
                      <a:pPr marL="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97989A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(11) Labor cost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63538" algn="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noProof="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400">
                <a:tc>
                  <a:txBody>
                    <a:bodyPr/>
                    <a:lstStyle/>
                    <a:p>
                      <a:pPr marL="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97989A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(12) Foreign exchange effect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63538" algn="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noProof="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400">
                <a:tc>
                  <a:txBody>
                    <a:bodyPr/>
                    <a:lstStyle/>
                    <a:p>
                      <a:pPr marL="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97989A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(13)</a:t>
                      </a:r>
                      <a:r>
                        <a:rPr lang="en-US" altLang="ko-KR" sz="1000" b="0" kern="1200" baseline="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0" kern="120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Net working capital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63538" algn="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noProof="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400">
                <a:tc>
                  <a:txBody>
                    <a:bodyPr/>
                    <a:lstStyle/>
                    <a:p>
                      <a:pPr marL="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97989A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(14)</a:t>
                      </a:r>
                      <a:r>
                        <a:rPr lang="en-US" altLang="ko-KR" sz="1000" b="0" kern="1200" baseline="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Cash flow</a:t>
                      </a:r>
                      <a:endParaRPr lang="en-US" altLang="ko-KR" sz="1000" b="0" kern="1200" dirty="0">
                        <a:solidFill>
                          <a:srgbClr val="00338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63538" algn="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noProof="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8400">
                <a:tc>
                  <a:txBody>
                    <a:bodyPr/>
                    <a:lstStyle/>
                    <a:p>
                      <a:pPr marL="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97989A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(15)</a:t>
                      </a:r>
                      <a:r>
                        <a:rPr lang="en-US" altLang="ko-KR" sz="1000" b="0" kern="1200" baseline="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Monthly cash book</a:t>
                      </a:r>
                      <a:endParaRPr lang="en-US" altLang="ko-KR" sz="1000" b="0" kern="1200" dirty="0">
                        <a:solidFill>
                          <a:srgbClr val="00338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63538" algn="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noProof="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8400">
                <a:tc>
                  <a:txBody>
                    <a:bodyPr/>
                    <a:lstStyle/>
                    <a:p>
                      <a:pPr marL="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97989A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(16)</a:t>
                      </a:r>
                      <a:r>
                        <a:rPr lang="en-US" altLang="ko-KR" sz="1000" b="0" kern="1200" baseline="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Post-acquisition integration items</a:t>
                      </a:r>
                      <a:endParaRPr lang="en-US" altLang="ko-KR" sz="1000" b="0" kern="1200" dirty="0">
                        <a:solidFill>
                          <a:srgbClr val="00338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63538" algn="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noProof="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44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8400">
                <a:tc>
                  <a:txBody>
                    <a:bodyPr/>
                    <a:lstStyle/>
                    <a:p>
                      <a:pPr marL="187325" marR="0" lvl="1" indent="-185738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Univers for KPMG" pitchFamily="2" charset="2"/>
                        <a:buNone/>
                        <a:tabLst/>
                      </a:pPr>
                      <a:r>
                        <a:rPr lang="en-US" sz="1000" b="1" kern="1200" noProof="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Appendices</a:t>
                      </a:r>
                    </a:p>
                  </a:txBody>
                  <a:tcPr marL="0" marR="78000" marT="78000" marB="7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63538" algn="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noProof="0" dirty="0">
                          <a:solidFill>
                            <a:srgbClr val="00338D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8400">
                <a:tc>
                  <a:txBody>
                    <a:bodyPr/>
                    <a:lstStyle/>
                    <a:p>
                      <a:pPr marL="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97989A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rgbClr val="00338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63538" algn="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lang="en-GB" sz="1000" b="0" kern="1200" noProof="0" dirty="0">
                        <a:solidFill>
                          <a:srgbClr val="00338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8400">
                <a:tc>
                  <a:txBody>
                    <a:bodyPr/>
                    <a:lstStyle/>
                    <a:p>
                      <a:pPr marL="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97989A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rgbClr val="00338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63538" algn="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lang="en-GB" sz="1000" b="0" kern="1200" noProof="0" dirty="0">
                        <a:solidFill>
                          <a:srgbClr val="00338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8400">
                <a:tc>
                  <a:txBody>
                    <a:bodyPr/>
                    <a:lstStyle/>
                    <a:p>
                      <a:pPr marL="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97989A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rgbClr val="00338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63538" algn="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lang="en-GB" sz="1000" b="0" kern="1200" noProof="0" dirty="0">
                        <a:solidFill>
                          <a:srgbClr val="00338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8400">
                <a:tc>
                  <a:txBody>
                    <a:bodyPr/>
                    <a:lstStyle/>
                    <a:p>
                      <a:pPr marL="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97989A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rgbClr val="00338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63538" algn="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lang="en-GB" sz="1000" b="0" kern="1200" noProof="0" dirty="0">
                        <a:solidFill>
                          <a:srgbClr val="00338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08400">
                <a:tc>
                  <a:txBody>
                    <a:bodyPr/>
                    <a:lstStyle/>
                    <a:p>
                      <a:pPr marL="0" marR="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97989A"/>
                        </a:buClr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000" b="0" kern="1200" dirty="0">
                        <a:solidFill>
                          <a:srgbClr val="00338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63538" algn="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lang="en-GB" sz="1000" b="0" kern="1200" noProof="0" dirty="0">
                        <a:solidFill>
                          <a:srgbClr val="00338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08400">
                <a:tc>
                  <a:txBody>
                    <a:bodyPr/>
                    <a:lstStyle/>
                    <a:p>
                      <a:pPr marL="187325" marR="0" lvl="1" indent="-185738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Univers for KPMG" pitchFamily="2" charset="2"/>
                        <a:buNone/>
                        <a:tabLst/>
                      </a:pPr>
                      <a:endParaRPr lang="en-US" sz="1000" b="1" kern="1200" noProof="0" dirty="0">
                        <a:solidFill>
                          <a:srgbClr val="00338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78000" marT="78000" marB="7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63538" algn="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lang="en-GB" sz="1000" b="0" kern="1200" noProof="0" dirty="0">
                        <a:solidFill>
                          <a:srgbClr val="00338D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050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 txBox="1">
            <a:spLocks/>
          </p:cNvSpPr>
          <p:nvPr/>
        </p:nvSpPr>
        <p:spPr>
          <a:xfrm>
            <a:off x="808736" y="320684"/>
            <a:ext cx="8336378" cy="169200"/>
          </a:xfrm>
          <a:prstGeom prst="rect">
            <a:avLst/>
          </a:prstGeom>
        </p:spPr>
        <p:txBody>
          <a:bodyPr lIns="0"/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087"/>
                </a:solidFill>
                <a:latin typeface="Univers for KPMG" panose="020B0603020202020204" pitchFamily="34" charset="0"/>
                <a:cs typeface="Univers for KPMG" panose="020B0603020202020204" pitchFamily="34" charset="0"/>
              </a:defRPr>
            </a:lvl1pPr>
            <a:lvl2pPr marL="0" indent="0" eaLnBrk="1" latinLnBrk="1" hangingPunct="1">
              <a:spcAft>
                <a:spcPts val="650"/>
              </a:spcAft>
              <a:buFont typeface="Univers for KPMG"/>
              <a:buNone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2pPr>
            <a:lvl3pPr marL="307975" indent="-307975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3pPr>
            <a:lvl4pPr marL="623888" indent="-24840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–"/>
              <a:defRPr sz="1400" b="0" i="0" baseline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r>
              <a:rPr lang="en-US" altLang="ko-KR" sz="1200" dirty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Executive summary</a:t>
            </a:r>
          </a:p>
        </p:txBody>
      </p:sp>
      <p:sp>
        <p:nvSpPr>
          <p:cNvPr id="15" name="Title 4"/>
          <p:cNvSpPr txBox="1">
            <a:spLocks/>
          </p:cNvSpPr>
          <p:nvPr/>
        </p:nvSpPr>
        <p:spPr>
          <a:xfrm>
            <a:off x="812800" y="577041"/>
            <a:ext cx="8280400" cy="38059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eaLnBrk="1" latinLnBrk="1" hangingPunct="1">
              <a:lnSpc>
                <a:spcPct val="100000"/>
              </a:lnSpc>
              <a:defRPr sz="4800" b="0" i="0">
                <a:solidFill>
                  <a:srgbClr val="00338D"/>
                </a:solidFill>
                <a:latin typeface="KPMG Extralight"/>
                <a:cs typeface="KPMG Extralight"/>
              </a:defRPr>
            </a:lvl1pPr>
          </a:lstStyle>
          <a:p>
            <a:r>
              <a:rPr lang="en-US" altLang="ko-KR" sz="3800" kern="0" dirty="0">
                <a:latin typeface="+mj-ea"/>
              </a:rPr>
              <a:t>Margin spread by product type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816992" y="969842"/>
            <a:ext cx="8792464" cy="3958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1000" dirty="0"/>
              <a:t>IOS</a:t>
            </a:r>
            <a:r>
              <a:rPr lang="ko-KR" altLang="en-US" sz="1000" dirty="0"/>
              <a:t>의 경우 </a:t>
            </a:r>
            <a:r>
              <a:rPr lang="en-US" altLang="ko-KR" sz="1000" dirty="0"/>
              <a:t>2018</a:t>
            </a:r>
            <a:r>
              <a:rPr lang="ko-KR" altLang="en-US" sz="1000" dirty="0"/>
              <a:t>년 말 증가하였던 </a:t>
            </a:r>
            <a:r>
              <a:rPr lang="en-US" altLang="ko-KR" sz="1000" dirty="0"/>
              <a:t>Demo </a:t>
            </a:r>
            <a:r>
              <a:rPr lang="ko-KR" altLang="en-US" sz="1000" dirty="0"/>
              <a:t>제품 판매 비중이 줄어들며 </a:t>
            </a:r>
            <a:r>
              <a:rPr lang="en-US" altLang="ko-KR" sz="1000" dirty="0"/>
              <a:t>ASP</a:t>
            </a:r>
            <a:r>
              <a:rPr lang="ko-KR" altLang="en-US" sz="1000" dirty="0"/>
              <a:t>가 증가한 반면</a:t>
            </a:r>
            <a:r>
              <a:rPr lang="en-US" altLang="ko-KR" sz="1000" dirty="0"/>
              <a:t>, </a:t>
            </a:r>
            <a:r>
              <a:rPr lang="ko-KR" altLang="en-US" sz="1000" dirty="0"/>
              <a:t>단위당 </a:t>
            </a:r>
            <a:r>
              <a:rPr lang="ko-KR" altLang="en-US" sz="1000" dirty="0" err="1"/>
              <a:t>원재료비는</a:t>
            </a:r>
            <a:r>
              <a:rPr lang="ko-KR" altLang="en-US" sz="1000" dirty="0"/>
              <a:t> 소폭 하락하며 </a:t>
            </a:r>
            <a:r>
              <a:rPr lang="en-US" altLang="ko-KR" sz="1000" dirty="0"/>
              <a:t>2019</a:t>
            </a:r>
            <a:r>
              <a:rPr lang="ko-KR" altLang="en-US" sz="1000" dirty="0"/>
              <a:t>년 상반기 </a:t>
            </a:r>
            <a:r>
              <a:rPr lang="en-US" altLang="ko-KR" sz="1000" dirty="0"/>
              <a:t>Margin spread</a:t>
            </a:r>
            <a:r>
              <a:rPr lang="ko-KR" altLang="en-US" sz="1000" dirty="0"/>
              <a:t>가 </a:t>
            </a:r>
            <a:r>
              <a:rPr lang="en-US" altLang="ko-KR" sz="1000" dirty="0"/>
              <a:t>0.7</a:t>
            </a:r>
            <a:r>
              <a:rPr lang="ko-KR" altLang="en-US" sz="1000" dirty="0" err="1"/>
              <a:t>백만원</a:t>
            </a:r>
            <a:r>
              <a:rPr lang="ko-KR" altLang="en-US" sz="1000" dirty="0"/>
              <a:t> 개선되는 모습을 보입니다</a:t>
            </a:r>
            <a:r>
              <a:rPr lang="en-US" altLang="ko-KR" sz="1000" dirty="0"/>
              <a:t>. </a:t>
            </a:r>
            <a:r>
              <a:rPr lang="ko-KR" altLang="en-US" sz="1000" dirty="0"/>
              <a:t>반면</a:t>
            </a:r>
            <a:r>
              <a:rPr lang="en-US" altLang="ko-KR" sz="1000" dirty="0"/>
              <a:t>, Lab scanner </a:t>
            </a:r>
            <a:r>
              <a:rPr lang="ko-KR" altLang="en-US" sz="1000" dirty="0"/>
              <a:t>및 </a:t>
            </a:r>
            <a:r>
              <a:rPr lang="en-US" altLang="ko-KR" sz="1000" dirty="0"/>
              <a:t>Industrial scanner</a:t>
            </a:r>
            <a:r>
              <a:rPr lang="ko-KR" altLang="en-US" sz="1000" dirty="0"/>
              <a:t>의 경우 기간 경과에 따라 </a:t>
            </a:r>
            <a:r>
              <a:rPr lang="en-US" altLang="ko-KR" sz="1000" dirty="0"/>
              <a:t>ASP </a:t>
            </a:r>
            <a:r>
              <a:rPr lang="ko-KR" altLang="en-US" sz="1000" dirty="0"/>
              <a:t>및 원재료비가 모두 하락하고 있습니다</a:t>
            </a:r>
            <a:r>
              <a:rPr lang="en-US" altLang="ko-KR" sz="1000" dirty="0"/>
              <a:t>.</a:t>
            </a:r>
            <a:endParaRPr lang="en-US" altLang="ko-KR" sz="1000" dirty="0">
              <a:solidFill>
                <a:srgbClr val="00338D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2" name="Chart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0085532"/>
              </p:ext>
            </p:extLst>
          </p:nvPr>
        </p:nvGraphicFramePr>
        <p:xfrm>
          <a:off x="5728356" y="4623231"/>
          <a:ext cx="3600000" cy="16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Chart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5102065"/>
              </p:ext>
            </p:extLst>
          </p:nvPr>
        </p:nvGraphicFramePr>
        <p:xfrm>
          <a:off x="816992" y="2971853"/>
          <a:ext cx="3600000" cy="16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6" name="Chart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8416881"/>
              </p:ext>
            </p:extLst>
          </p:nvPr>
        </p:nvGraphicFramePr>
        <p:xfrm>
          <a:off x="816992" y="4623231"/>
          <a:ext cx="3600000" cy="16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" name="위쪽/아래쪽 화살표 1"/>
          <p:cNvSpPr/>
          <p:nvPr/>
        </p:nvSpPr>
        <p:spPr>
          <a:xfrm>
            <a:off x="8101413" y="1949391"/>
            <a:ext cx="153824" cy="445155"/>
          </a:xfrm>
          <a:prstGeom prst="upDownArrow">
            <a:avLst/>
          </a:prstGeom>
          <a:solidFill>
            <a:srgbClr val="00A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7" name="위쪽/아래쪽 화살표 16"/>
          <p:cNvSpPr/>
          <p:nvPr/>
        </p:nvSpPr>
        <p:spPr>
          <a:xfrm>
            <a:off x="8836351" y="1885436"/>
            <a:ext cx="160012" cy="537539"/>
          </a:xfrm>
          <a:prstGeom prst="upDownArrow">
            <a:avLst/>
          </a:prstGeom>
          <a:solidFill>
            <a:srgbClr val="00A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9" name="위쪽/아래쪽 화살표 18"/>
          <p:cNvSpPr/>
          <p:nvPr/>
        </p:nvSpPr>
        <p:spPr>
          <a:xfrm>
            <a:off x="6620276" y="3425766"/>
            <a:ext cx="153824" cy="445155"/>
          </a:xfrm>
          <a:prstGeom prst="upDownArrow">
            <a:avLst/>
          </a:prstGeom>
          <a:solidFill>
            <a:srgbClr val="00A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0" name="위쪽/아래쪽 화살표 19"/>
          <p:cNvSpPr/>
          <p:nvPr/>
        </p:nvSpPr>
        <p:spPr>
          <a:xfrm>
            <a:off x="7374532" y="3497203"/>
            <a:ext cx="153824" cy="445155"/>
          </a:xfrm>
          <a:prstGeom prst="upDownArrow">
            <a:avLst/>
          </a:prstGeom>
          <a:solidFill>
            <a:srgbClr val="00A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1" name="위쪽/아래쪽 화살표 20"/>
          <p:cNvSpPr/>
          <p:nvPr/>
        </p:nvSpPr>
        <p:spPr>
          <a:xfrm>
            <a:off x="8101413" y="3502748"/>
            <a:ext cx="153824" cy="445155"/>
          </a:xfrm>
          <a:prstGeom prst="upDownArrow">
            <a:avLst/>
          </a:prstGeom>
          <a:solidFill>
            <a:srgbClr val="00A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2" name="위쪽/아래쪽 화살표 21"/>
          <p:cNvSpPr/>
          <p:nvPr/>
        </p:nvSpPr>
        <p:spPr>
          <a:xfrm>
            <a:off x="8839445" y="3609673"/>
            <a:ext cx="153824" cy="344360"/>
          </a:xfrm>
          <a:prstGeom prst="upDownArrow">
            <a:avLst/>
          </a:prstGeom>
          <a:solidFill>
            <a:srgbClr val="00A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3" name="위쪽/아래쪽 화살표 22"/>
          <p:cNvSpPr/>
          <p:nvPr/>
        </p:nvSpPr>
        <p:spPr>
          <a:xfrm>
            <a:off x="7356439" y="5343223"/>
            <a:ext cx="153824" cy="309350"/>
          </a:xfrm>
          <a:prstGeom prst="upDownArrow">
            <a:avLst/>
          </a:prstGeom>
          <a:solidFill>
            <a:srgbClr val="00A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4" name="위쪽/아래쪽 화살표 23"/>
          <p:cNvSpPr/>
          <p:nvPr/>
        </p:nvSpPr>
        <p:spPr>
          <a:xfrm>
            <a:off x="8101413" y="5309885"/>
            <a:ext cx="153824" cy="376026"/>
          </a:xfrm>
          <a:prstGeom prst="upDownArrow">
            <a:avLst/>
          </a:prstGeom>
          <a:solidFill>
            <a:srgbClr val="00A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5" name="위쪽/아래쪽 화살표 24"/>
          <p:cNvSpPr/>
          <p:nvPr/>
        </p:nvSpPr>
        <p:spPr>
          <a:xfrm>
            <a:off x="8839445" y="5390636"/>
            <a:ext cx="153824" cy="338137"/>
          </a:xfrm>
          <a:prstGeom prst="upDownArrow">
            <a:avLst/>
          </a:prstGeom>
          <a:solidFill>
            <a:srgbClr val="00A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6" name="위쪽/아래쪽 화살표 25"/>
          <p:cNvSpPr/>
          <p:nvPr/>
        </p:nvSpPr>
        <p:spPr>
          <a:xfrm>
            <a:off x="6636225" y="5221567"/>
            <a:ext cx="153824" cy="350044"/>
          </a:xfrm>
          <a:prstGeom prst="upDownArrow">
            <a:avLst/>
          </a:prstGeom>
          <a:solidFill>
            <a:srgbClr val="00A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165162" y="2168018"/>
            <a:ext cx="296839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8.5</a:t>
            </a:r>
            <a:endParaRPr lang="ko-KR" altLang="en-US" sz="800" dirty="0" err="1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918026" y="2116381"/>
            <a:ext cx="276774" cy="94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9.2</a:t>
            </a:r>
            <a:endParaRPr lang="ko-KR" altLang="en-US" sz="800" dirty="0" err="1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686991" y="3604776"/>
            <a:ext cx="276774" cy="75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5.7</a:t>
            </a:r>
            <a:endParaRPr lang="ko-KR" altLang="en-US" sz="800" dirty="0" err="1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429504" y="3673758"/>
            <a:ext cx="276774" cy="1065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5.5</a:t>
            </a:r>
            <a:endParaRPr lang="ko-KR" altLang="en-US" sz="800" dirty="0" err="1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164998" y="3673758"/>
            <a:ext cx="276774" cy="98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5.4</a:t>
            </a:r>
            <a:endParaRPr lang="ko-KR" altLang="en-US" sz="800" dirty="0" err="1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906160" y="3732059"/>
            <a:ext cx="276774" cy="119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4.6</a:t>
            </a:r>
            <a:endParaRPr lang="ko-KR" altLang="en-US" sz="800" dirty="0" err="1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691383" y="5360316"/>
            <a:ext cx="329006" cy="90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13.2</a:t>
            </a:r>
            <a:endParaRPr lang="ko-KR" altLang="en-US" sz="800" dirty="0" err="1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402355" y="5463023"/>
            <a:ext cx="327365" cy="106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10.8</a:t>
            </a:r>
            <a:endParaRPr lang="ko-KR" altLang="en-US" sz="800" dirty="0" err="1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145080" y="5455086"/>
            <a:ext cx="358364" cy="114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11.9</a:t>
            </a:r>
            <a:endParaRPr lang="ko-KR" altLang="en-US" sz="800" dirty="0" err="1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842860" y="5534383"/>
            <a:ext cx="393574" cy="8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12.1</a:t>
            </a:r>
            <a:endParaRPr lang="ko-KR" altLang="en-US" sz="800" dirty="0" err="1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431799" y="4853482"/>
            <a:ext cx="2567633" cy="368085"/>
          </a:xfrm>
          <a:prstGeom prst="roundRect">
            <a:avLst/>
          </a:prstGeom>
          <a:noFill/>
          <a:ln>
            <a:solidFill>
              <a:srgbClr val="409DAD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8896" tIns="44448" rIns="88896" bIns="44448" rtlCol="0" anchor="ctr"/>
          <a:lstStyle/>
          <a:p>
            <a:pPr algn="ctr"/>
            <a:endParaRPr lang="ko-KR" altLang="en-US" sz="1083" dirty="0">
              <a:latin typeface="Univers for KPMG" panose="020B0603020202020204" pitchFamily="34" charset="0"/>
              <a:cs typeface="KPMG Extralight"/>
            </a:endParaRPr>
          </a:p>
        </p:txBody>
      </p:sp>
      <p:sp>
        <p:nvSpPr>
          <p:cNvPr id="3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332" y="5700103"/>
            <a:ext cx="1648723" cy="497953"/>
          </a:xfrm>
          <a:prstGeom prst="rect">
            <a:avLst/>
          </a:prstGeom>
          <a:solidFill>
            <a:srgbClr val="00A3A1"/>
          </a:solidFill>
          <a:ln w="12700">
            <a:solidFill>
              <a:srgbClr val="00A3A1"/>
            </a:solidFill>
            <a:miter lim="800000"/>
            <a:headEnd/>
            <a:tailEnd/>
          </a:ln>
          <a:effectLst/>
        </p:spPr>
        <p:txBody>
          <a:bodyPr lIns="54000" tIns="54000" rIns="54000" bIns="54000" anchor="ctr" anchorCtr="1"/>
          <a:lstStyle/>
          <a:p>
            <a:pPr defTabSz="762000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800" dirty="0">
                <a:solidFill>
                  <a:schemeClr val="bg1"/>
                </a:solidFill>
              </a:rPr>
              <a:t>ASP</a:t>
            </a:r>
            <a:r>
              <a:rPr lang="ko-KR" altLang="en-US" sz="800" dirty="0">
                <a:solidFill>
                  <a:schemeClr val="bg1"/>
                </a:solidFill>
              </a:rPr>
              <a:t>가 높은 </a:t>
            </a:r>
            <a:r>
              <a:rPr lang="en-US" altLang="ko-KR" sz="800" dirty="0">
                <a:solidFill>
                  <a:schemeClr val="bg1"/>
                </a:solidFill>
              </a:rPr>
              <a:t>C500 </a:t>
            </a:r>
            <a:r>
              <a:rPr lang="ko-KR" altLang="en-US" sz="800" dirty="0">
                <a:solidFill>
                  <a:schemeClr val="bg1"/>
                </a:solidFill>
              </a:rPr>
              <a:t>등의 제품 </a:t>
            </a:r>
            <a:r>
              <a:rPr lang="en-US" altLang="ko-KR" sz="800" dirty="0">
                <a:solidFill>
                  <a:schemeClr val="bg1"/>
                </a:solidFill>
              </a:rPr>
              <a:t>Mix </a:t>
            </a:r>
            <a:r>
              <a:rPr lang="ko-KR" altLang="en-US" sz="800" dirty="0">
                <a:solidFill>
                  <a:schemeClr val="bg1"/>
                </a:solidFill>
              </a:rPr>
              <a:t>변화로 인하여 이익률이 개선되는 모습을 보임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  <p:sp>
        <p:nvSpPr>
          <p:cNvPr id="3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33332" y="4048521"/>
            <a:ext cx="1648723" cy="497953"/>
          </a:xfrm>
          <a:prstGeom prst="rect">
            <a:avLst/>
          </a:prstGeom>
          <a:solidFill>
            <a:srgbClr val="00A3A1"/>
          </a:solidFill>
          <a:ln w="12700">
            <a:solidFill>
              <a:srgbClr val="00A3A1"/>
            </a:solidFill>
            <a:miter lim="800000"/>
            <a:headEnd/>
            <a:tailEnd/>
          </a:ln>
          <a:effectLst/>
        </p:spPr>
        <p:txBody>
          <a:bodyPr lIns="54000" tIns="54000" rIns="54000" bIns="54000" anchor="ctr" anchorCtr="1"/>
          <a:lstStyle/>
          <a:p>
            <a:pPr defTabSz="762000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800" dirty="0">
                <a:solidFill>
                  <a:schemeClr val="bg1"/>
                </a:solidFill>
              </a:rPr>
              <a:t>2017</a:t>
            </a:r>
            <a:r>
              <a:rPr lang="ko-KR" altLang="en-US" sz="800" dirty="0">
                <a:solidFill>
                  <a:schemeClr val="bg1"/>
                </a:solidFill>
              </a:rPr>
              <a:t>년 이후 </a:t>
            </a:r>
            <a:r>
              <a:rPr lang="en-US" altLang="ko-KR" sz="800" dirty="0">
                <a:solidFill>
                  <a:schemeClr val="bg1"/>
                </a:solidFill>
              </a:rPr>
              <a:t>Hybrid</a:t>
            </a:r>
            <a:r>
              <a:rPr lang="ko-KR" altLang="en-US" sz="800" dirty="0">
                <a:solidFill>
                  <a:schemeClr val="bg1"/>
                </a:solidFill>
              </a:rPr>
              <a:t>를 대체한 주력 제품군인 </a:t>
            </a:r>
            <a:r>
              <a:rPr lang="en-US" altLang="ko-KR" sz="800" dirty="0">
                <a:solidFill>
                  <a:schemeClr val="bg1"/>
                </a:solidFill>
              </a:rPr>
              <a:t>T500</a:t>
            </a:r>
            <a:r>
              <a:rPr lang="ko-KR" altLang="en-US" sz="800" dirty="0">
                <a:solidFill>
                  <a:schemeClr val="bg1"/>
                </a:solidFill>
              </a:rPr>
              <a:t>의 </a:t>
            </a:r>
            <a:r>
              <a:rPr lang="en-US" altLang="ko-KR" sz="800" dirty="0">
                <a:solidFill>
                  <a:schemeClr val="bg1"/>
                </a:solidFill>
              </a:rPr>
              <a:t>ASP</a:t>
            </a:r>
            <a:r>
              <a:rPr lang="ko-KR" altLang="en-US" sz="800" dirty="0">
                <a:solidFill>
                  <a:schemeClr val="bg1"/>
                </a:solidFill>
              </a:rPr>
              <a:t>가 큰 폭으로 하락하며 이익률이 감소하였음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431799" y="3149000"/>
            <a:ext cx="2567633" cy="368085"/>
          </a:xfrm>
          <a:prstGeom prst="roundRect">
            <a:avLst/>
          </a:prstGeom>
          <a:noFill/>
          <a:ln>
            <a:solidFill>
              <a:srgbClr val="409DAD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8896" tIns="44448" rIns="88896" bIns="44448" rtlCol="0" anchor="ctr"/>
          <a:lstStyle/>
          <a:p>
            <a:pPr algn="ctr"/>
            <a:endParaRPr lang="ko-KR" altLang="en-US" sz="1083" dirty="0">
              <a:latin typeface="Univers for KPMG" panose="020B0603020202020204" pitchFamily="34" charset="0"/>
              <a:cs typeface="KPMG Extralight"/>
            </a:endParaRPr>
          </a:p>
        </p:txBody>
      </p:sp>
      <p:graphicFrame>
        <p:nvGraphicFramePr>
          <p:cNvPr id="44" name="Chart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3947372"/>
              </p:ext>
            </p:extLst>
          </p:nvPr>
        </p:nvGraphicFramePr>
        <p:xfrm>
          <a:off x="5766037" y="2978287"/>
          <a:ext cx="3600000" cy="16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51444" y="1337895"/>
            <a:ext cx="3603048" cy="16216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8736" y="1380877"/>
            <a:ext cx="3609145" cy="1627773"/>
          </a:xfrm>
          <a:prstGeom prst="rect">
            <a:avLst/>
          </a:prstGeom>
        </p:spPr>
      </p:pic>
      <p:sp>
        <p:nvSpPr>
          <p:cNvPr id="4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388863" y="1850170"/>
            <a:ext cx="1339494" cy="669109"/>
          </a:xfrm>
          <a:prstGeom prst="rect">
            <a:avLst/>
          </a:prstGeom>
          <a:solidFill>
            <a:srgbClr val="00A3A1"/>
          </a:solidFill>
          <a:ln w="12700">
            <a:solidFill>
              <a:srgbClr val="00A3A1"/>
            </a:solidFill>
            <a:miter lim="800000"/>
            <a:headEnd/>
            <a:tailEnd/>
          </a:ln>
          <a:effectLst/>
        </p:spPr>
        <p:txBody>
          <a:bodyPr lIns="54000" tIns="54000" rIns="54000" bIns="54000" anchor="ctr" anchorCtr="1"/>
          <a:lstStyle/>
          <a:p>
            <a:pPr defTabSz="762000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800" dirty="0">
                <a:solidFill>
                  <a:schemeClr val="bg1"/>
                </a:solidFill>
              </a:rPr>
              <a:t>Demo </a:t>
            </a:r>
            <a:r>
              <a:rPr lang="ko-KR" altLang="en-US" sz="800" dirty="0">
                <a:solidFill>
                  <a:schemeClr val="bg1"/>
                </a:solidFill>
              </a:rPr>
              <a:t>판매 비중 하락으로 인한 </a:t>
            </a:r>
            <a:r>
              <a:rPr lang="en-US" altLang="ko-KR" sz="800" dirty="0">
                <a:solidFill>
                  <a:schemeClr val="bg1"/>
                </a:solidFill>
              </a:rPr>
              <a:t>ASP </a:t>
            </a:r>
            <a:r>
              <a:rPr lang="ko-KR" altLang="en-US" sz="800" dirty="0">
                <a:solidFill>
                  <a:schemeClr val="bg1"/>
                </a:solidFill>
              </a:rPr>
              <a:t>증가와 원재료 매입 단가 절감으로 인한 원가 하락으로 마진 </a:t>
            </a:r>
            <a:r>
              <a:rPr lang="en-US" altLang="ko-KR" sz="800" dirty="0">
                <a:solidFill>
                  <a:schemeClr val="bg1"/>
                </a:solidFill>
              </a:rPr>
              <a:t>spread</a:t>
            </a:r>
            <a:r>
              <a:rPr lang="ko-KR" altLang="en-US" sz="800" dirty="0">
                <a:solidFill>
                  <a:schemeClr val="bg1"/>
                </a:solidFill>
              </a:rPr>
              <a:t>가 개선되고 있음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35414" y="6428777"/>
            <a:ext cx="3861245" cy="453625"/>
          </a:xfrm>
          <a:prstGeom prst="rect">
            <a:avLst/>
          </a:prstGeom>
          <a:noFill/>
          <a:ln w="635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>
            <a:defPPr>
              <a:defRPr lang="en-US"/>
            </a:defPPr>
            <a:lvl1pPr marL="266700" indent="-266700" defTabSz="1076325">
              <a:spcBef>
                <a:spcPct val="10000"/>
              </a:spcBef>
              <a:tabLst>
                <a:tab pos="676275" algn="l"/>
              </a:tabLst>
              <a:defRPr sz="600" i="1">
                <a:solidFill>
                  <a:srgbClr val="00338D"/>
                </a:solidFill>
                <a:latin typeface="Univers 45 Light" pitchFamily="2" charset="0"/>
                <a:ea typeface="+mj-ea"/>
                <a:cs typeface="Arial" charset="0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Source: </a:t>
            </a:r>
            <a:r>
              <a:rPr lang="ko-KR" altLang="en-US" dirty="0">
                <a:solidFill>
                  <a:schemeClr val="tx1"/>
                </a:solidFill>
              </a:rPr>
              <a:t>회사 제공 자료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Note – 1. </a:t>
            </a:r>
            <a:r>
              <a:rPr lang="ko-KR" altLang="en-US" dirty="0">
                <a:solidFill>
                  <a:schemeClr val="tx1"/>
                </a:solidFill>
              </a:rPr>
              <a:t>매출수량과 제품출고수량이 </a:t>
            </a:r>
            <a:r>
              <a:rPr lang="ko-KR" altLang="en-US" dirty="0" err="1">
                <a:solidFill>
                  <a:schemeClr val="tx1"/>
                </a:solidFill>
              </a:rPr>
              <a:t>불일치하는</a:t>
            </a:r>
            <a:r>
              <a:rPr lang="ko-KR" altLang="en-US" dirty="0">
                <a:solidFill>
                  <a:schemeClr val="tx1"/>
                </a:solidFill>
              </a:rPr>
              <a:t> 일부 제품은 매출수량에 맞추어 계산하였음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     – 2. </a:t>
            </a:r>
            <a:r>
              <a:rPr lang="ko-KR" altLang="en-US" dirty="0">
                <a:solidFill>
                  <a:schemeClr val="tx1"/>
                </a:solidFill>
              </a:rPr>
              <a:t>공헌이익은 </a:t>
            </a:r>
            <a:r>
              <a:rPr lang="ko-KR" altLang="en-US" dirty="0" err="1">
                <a:solidFill>
                  <a:schemeClr val="tx1"/>
                </a:solidFill>
              </a:rPr>
              <a:t>원재료비와</a:t>
            </a:r>
            <a:r>
              <a:rPr lang="ko-KR" altLang="en-US" dirty="0">
                <a:solidFill>
                  <a:schemeClr val="tx1"/>
                </a:solidFill>
              </a:rPr>
              <a:t> 외주가공비를 포함하고 있음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기타 </a:t>
            </a:r>
            <a:r>
              <a:rPr lang="ko-KR" altLang="en-US" dirty="0" err="1">
                <a:solidFill>
                  <a:schemeClr val="tx1"/>
                </a:solidFill>
              </a:rPr>
              <a:t>노무비</a:t>
            </a:r>
            <a:r>
              <a:rPr lang="ko-KR" altLang="en-US" dirty="0">
                <a:solidFill>
                  <a:schemeClr val="tx1"/>
                </a:solidFill>
              </a:rPr>
              <a:t> 및 제조경비는 포함되어 있지 않음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9071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 txBox="1">
            <a:spLocks/>
          </p:cNvSpPr>
          <p:nvPr/>
        </p:nvSpPr>
        <p:spPr>
          <a:xfrm>
            <a:off x="808736" y="320684"/>
            <a:ext cx="8336378" cy="169200"/>
          </a:xfrm>
          <a:prstGeom prst="rect">
            <a:avLst/>
          </a:prstGeom>
        </p:spPr>
        <p:txBody>
          <a:bodyPr lIns="0"/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087"/>
                </a:solidFill>
                <a:latin typeface="Univers for KPMG" panose="020B0603020202020204" pitchFamily="34" charset="0"/>
                <a:cs typeface="Univers for KPMG" panose="020B0603020202020204" pitchFamily="34" charset="0"/>
              </a:defRPr>
            </a:lvl1pPr>
            <a:lvl2pPr marL="0" indent="0" eaLnBrk="1" latinLnBrk="1" hangingPunct="1">
              <a:spcAft>
                <a:spcPts val="650"/>
              </a:spcAft>
              <a:buFont typeface="Univers for KPMG"/>
              <a:buNone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2pPr>
            <a:lvl3pPr marL="307975" indent="-307975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3pPr>
            <a:lvl4pPr marL="623888" indent="-24840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–"/>
              <a:defRPr sz="1400" b="0" i="0" baseline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r>
              <a:rPr lang="en-US" altLang="ko-KR" sz="1200" dirty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Executive summary</a:t>
            </a:r>
          </a:p>
        </p:txBody>
      </p:sp>
      <p:sp>
        <p:nvSpPr>
          <p:cNvPr id="15" name="Title 4"/>
          <p:cNvSpPr txBox="1">
            <a:spLocks/>
          </p:cNvSpPr>
          <p:nvPr/>
        </p:nvSpPr>
        <p:spPr>
          <a:xfrm>
            <a:off x="812800" y="577041"/>
            <a:ext cx="8280400" cy="38059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eaLnBrk="1" latinLnBrk="1" hangingPunct="1">
              <a:lnSpc>
                <a:spcPct val="100000"/>
              </a:lnSpc>
              <a:defRPr sz="4800" b="0" i="0">
                <a:solidFill>
                  <a:srgbClr val="00338D"/>
                </a:solidFill>
                <a:latin typeface="KPMG Extralight"/>
                <a:cs typeface="KPMG Extralight"/>
              </a:defRPr>
            </a:lvl1pPr>
          </a:lstStyle>
          <a:p>
            <a:r>
              <a:rPr lang="en-US" altLang="ko-KR" sz="3800" kern="0" dirty="0">
                <a:latin typeface="+mj-ea"/>
              </a:rPr>
              <a:t>Contribution Margin by product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816992" y="969842"/>
            <a:ext cx="8792464" cy="3958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sz="1000" dirty="0"/>
              <a:t>회사의 신제품 </a:t>
            </a:r>
            <a:r>
              <a:rPr lang="en-US" altLang="ko-KR" sz="1000" dirty="0"/>
              <a:t>i500</a:t>
            </a:r>
            <a:r>
              <a:rPr lang="ko-KR" altLang="en-US" sz="1000" dirty="0"/>
              <a:t>의</a:t>
            </a:r>
            <a:r>
              <a:rPr lang="en-US" altLang="ko-KR" sz="1000" dirty="0"/>
              <a:t> </a:t>
            </a:r>
            <a:r>
              <a:rPr lang="ko-KR" altLang="en-US" sz="1000" dirty="0"/>
              <a:t>출시로 인하여 제품별 공헌 이익률은 </a:t>
            </a:r>
            <a:r>
              <a:rPr lang="en-US" altLang="ko-KR" sz="1000" dirty="0">
                <a:solidFill>
                  <a:srgbClr val="00338D"/>
                </a:solidFill>
              </a:rPr>
              <a:t>2019</a:t>
            </a:r>
            <a:r>
              <a:rPr lang="ko-KR" altLang="en-US" sz="1000" dirty="0">
                <a:solidFill>
                  <a:srgbClr val="00338D"/>
                </a:solidFill>
              </a:rPr>
              <a:t>년 반기 기준 </a:t>
            </a:r>
            <a:r>
              <a:rPr lang="en-US" altLang="ko-KR" sz="1000" dirty="0">
                <a:solidFill>
                  <a:srgbClr val="00338D"/>
                </a:solidFill>
              </a:rPr>
              <a:t>75.9%</a:t>
            </a:r>
            <a:r>
              <a:rPr lang="ko-KR" altLang="en-US" sz="1000" dirty="0">
                <a:solidFill>
                  <a:srgbClr val="00338D"/>
                </a:solidFill>
              </a:rPr>
              <a:t>으로 증가하였습니다</a:t>
            </a:r>
            <a:r>
              <a:rPr lang="en-US" altLang="ko-KR" sz="1000" dirty="0">
                <a:solidFill>
                  <a:srgbClr val="00338D"/>
                </a:solidFill>
              </a:rPr>
              <a:t>. </a:t>
            </a:r>
            <a:r>
              <a:rPr lang="ko-KR" altLang="en-US" sz="1000" dirty="0">
                <a:solidFill>
                  <a:srgbClr val="00338D"/>
                </a:solidFill>
              </a:rPr>
              <a:t>이는 원재료 및 외주가공비를 제품원가로 고려한 금액입니다</a:t>
            </a:r>
            <a:r>
              <a:rPr lang="en-US" altLang="ko-KR" sz="1000" dirty="0">
                <a:solidFill>
                  <a:srgbClr val="00338D"/>
                </a:solidFill>
              </a:rPr>
              <a:t>.  </a:t>
            </a:r>
            <a:r>
              <a:rPr lang="ko-KR" altLang="en-US" sz="1000" dirty="0">
                <a:solidFill>
                  <a:srgbClr val="00338D"/>
                </a:solidFill>
              </a:rPr>
              <a:t>회사는 제품의 출시 후 기간이 경과하거나 새 제품이 출시될 경우 더욱 낮은 제품원가를 달성할 것으로 예상하고 있으며</a:t>
            </a:r>
            <a:r>
              <a:rPr lang="en-US" altLang="ko-KR" sz="1000" dirty="0">
                <a:solidFill>
                  <a:srgbClr val="00338D"/>
                </a:solidFill>
              </a:rPr>
              <a:t>,</a:t>
            </a:r>
            <a:r>
              <a:rPr lang="ko-KR" altLang="en-US" sz="1000" dirty="0">
                <a:solidFill>
                  <a:srgbClr val="00338D"/>
                </a:solidFill>
              </a:rPr>
              <a:t> 이는 </a:t>
            </a:r>
            <a:r>
              <a:rPr lang="en-US" altLang="ko-KR" sz="1000" dirty="0">
                <a:solidFill>
                  <a:srgbClr val="00338D"/>
                </a:solidFill>
              </a:rPr>
              <a:t>1)</a:t>
            </a:r>
            <a:r>
              <a:rPr lang="ko-KR" altLang="en-US" sz="1000" dirty="0">
                <a:solidFill>
                  <a:srgbClr val="00338D"/>
                </a:solidFill>
              </a:rPr>
              <a:t>원자재 내재화</a:t>
            </a:r>
            <a:r>
              <a:rPr lang="en-US" altLang="ko-KR" sz="1000" dirty="0">
                <a:solidFill>
                  <a:srgbClr val="00338D"/>
                </a:solidFill>
              </a:rPr>
              <a:t>, 2)</a:t>
            </a:r>
            <a:r>
              <a:rPr lang="ko-KR" altLang="en-US" sz="1000" dirty="0">
                <a:solidFill>
                  <a:srgbClr val="00338D"/>
                </a:solidFill>
              </a:rPr>
              <a:t>매출증가에 따른 </a:t>
            </a:r>
            <a:r>
              <a:rPr lang="ko-KR" altLang="en-US" sz="1000" dirty="0" err="1">
                <a:solidFill>
                  <a:srgbClr val="00338D"/>
                </a:solidFill>
              </a:rPr>
              <a:t>수급량</a:t>
            </a:r>
            <a:r>
              <a:rPr lang="ko-KR" altLang="en-US" sz="1000" dirty="0">
                <a:solidFill>
                  <a:srgbClr val="00338D"/>
                </a:solidFill>
              </a:rPr>
              <a:t> 증가로 인한 단가하락 및 </a:t>
            </a:r>
            <a:r>
              <a:rPr lang="en-US" altLang="ko-KR" sz="1000" dirty="0">
                <a:solidFill>
                  <a:srgbClr val="00338D"/>
                </a:solidFill>
              </a:rPr>
              <a:t>3)</a:t>
            </a:r>
            <a:r>
              <a:rPr lang="ko-KR" altLang="en-US" sz="1000" dirty="0" err="1">
                <a:solidFill>
                  <a:srgbClr val="00338D"/>
                </a:solidFill>
              </a:rPr>
              <a:t>금형</a:t>
            </a:r>
            <a:r>
              <a:rPr lang="ko-KR" altLang="en-US" sz="1000" dirty="0">
                <a:solidFill>
                  <a:srgbClr val="00338D"/>
                </a:solidFill>
              </a:rPr>
              <a:t> 제작을 통한 원가절감의 효과로 보고 있습니다</a:t>
            </a:r>
            <a:r>
              <a:rPr lang="en-US" altLang="ko-KR" sz="1000" dirty="0">
                <a:solidFill>
                  <a:srgbClr val="00338D"/>
                </a:solidFill>
              </a:rPr>
              <a:t>. </a:t>
            </a:r>
            <a:endParaRPr lang="en-US" altLang="ko-KR" sz="1000" dirty="0">
              <a:solidFill>
                <a:srgbClr val="00338D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8" name="Chart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1055422"/>
              </p:ext>
            </p:extLst>
          </p:nvPr>
        </p:nvGraphicFramePr>
        <p:xfrm>
          <a:off x="4530725" y="4323667"/>
          <a:ext cx="3674365" cy="1907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그림 8"/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B$2:$G$32" spid="_x0000_s3083"/>
              </a:ext>
            </a:extLst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8735" y="1513178"/>
            <a:ext cx="3629025" cy="481965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noFill/>
            <a:miter lim="800000"/>
            <a:headEnd/>
            <a:tailEnd/>
          </a:ln>
        </p:spPr>
      </p:pic>
      <p:pic>
        <p:nvPicPr>
          <p:cNvPr id="10" name="그림 9"/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I$2:$N$19" spid="_x0000_s3084"/>
              </a:ext>
            </a:extLst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30725" y="1513178"/>
            <a:ext cx="3581400" cy="283845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noFill/>
            <a:miter lim="800000"/>
            <a:headEnd/>
            <a:tailEnd/>
          </a:ln>
        </p:spPr>
      </p:pic>
      <p:grpSp>
        <p:nvGrpSpPr>
          <p:cNvPr id="11" name="그룹 10"/>
          <p:cNvGrpSpPr/>
          <p:nvPr/>
        </p:nvGrpSpPr>
        <p:grpSpPr>
          <a:xfrm>
            <a:off x="4543544" y="5689879"/>
            <a:ext cx="625973" cy="359168"/>
            <a:chOff x="951414" y="3293427"/>
            <a:chExt cx="625973" cy="359168"/>
          </a:xfrm>
        </p:grpSpPr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1447312" y="3293427"/>
              <a:ext cx="130075" cy="200752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174" y="80"/>
                </a:cxn>
                <a:cxn ang="0">
                  <a:pos x="0" y="132"/>
                </a:cxn>
                <a:cxn ang="0">
                  <a:pos x="349" y="235"/>
                </a:cxn>
                <a:cxn ang="0">
                  <a:pos x="0" y="339"/>
                </a:cxn>
                <a:cxn ang="0">
                  <a:pos x="349" y="442"/>
                </a:cxn>
                <a:cxn ang="0">
                  <a:pos x="0" y="545"/>
                </a:cxn>
                <a:cxn ang="0">
                  <a:pos x="349" y="649"/>
                </a:cxn>
                <a:cxn ang="0">
                  <a:pos x="349" y="649"/>
                </a:cxn>
                <a:cxn ang="0">
                  <a:pos x="174" y="700"/>
                </a:cxn>
                <a:cxn ang="0">
                  <a:pos x="174" y="780"/>
                </a:cxn>
              </a:cxnLst>
              <a:rect l="0" t="0" r="r" b="b"/>
              <a:pathLst>
                <a:path w="349" h="780">
                  <a:moveTo>
                    <a:pt x="174" y="0"/>
                  </a:moveTo>
                  <a:lnTo>
                    <a:pt x="174" y="80"/>
                  </a:lnTo>
                  <a:lnTo>
                    <a:pt x="0" y="132"/>
                  </a:lnTo>
                  <a:lnTo>
                    <a:pt x="349" y="235"/>
                  </a:lnTo>
                  <a:lnTo>
                    <a:pt x="0" y="339"/>
                  </a:lnTo>
                  <a:lnTo>
                    <a:pt x="349" y="442"/>
                  </a:lnTo>
                  <a:lnTo>
                    <a:pt x="0" y="545"/>
                  </a:lnTo>
                  <a:lnTo>
                    <a:pt x="349" y="649"/>
                  </a:lnTo>
                  <a:lnTo>
                    <a:pt x="349" y="649"/>
                  </a:lnTo>
                  <a:lnTo>
                    <a:pt x="174" y="700"/>
                  </a:lnTo>
                  <a:lnTo>
                    <a:pt x="174" y="780"/>
                  </a:lnTo>
                </a:path>
              </a:pathLst>
            </a:custGeom>
            <a:noFill/>
            <a:ln w="6350" cap="flat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100" dirty="0"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51414" y="3393803"/>
              <a:ext cx="483079" cy="25879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54610" tIns="54610" rIns="54610" bIns="54610" rtlCol="0">
              <a:noAutofit/>
            </a:bodyPr>
            <a:lstStyle/>
            <a:p>
              <a:pPr algn="r">
                <a:spcAft>
                  <a:spcPts val="600"/>
                </a:spcAft>
              </a:pP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141011" y="5512528"/>
            <a:ext cx="1653312" cy="756205"/>
          </a:xfrm>
          <a:prstGeom prst="rect">
            <a:avLst/>
          </a:prstGeom>
          <a:noFill/>
          <a:ln w="635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>
            <a:defPPr>
              <a:defRPr lang="en-US"/>
            </a:defPPr>
            <a:lvl1pPr marL="266700" indent="-266700" defTabSz="1076325">
              <a:spcBef>
                <a:spcPct val="10000"/>
              </a:spcBef>
              <a:tabLst>
                <a:tab pos="676275" algn="l"/>
              </a:tabLst>
              <a:defRPr sz="600" i="1">
                <a:solidFill>
                  <a:srgbClr val="00338D"/>
                </a:solidFill>
                <a:latin typeface="Univers 45 Light" pitchFamily="2" charset="0"/>
                <a:ea typeface="+mj-ea"/>
                <a:cs typeface="Arial" charset="0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Source: </a:t>
            </a:r>
            <a:r>
              <a:rPr lang="ko-KR" altLang="en-US" dirty="0">
                <a:solidFill>
                  <a:schemeClr val="tx1"/>
                </a:solidFill>
              </a:rPr>
              <a:t>회사 제공 자료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Note – 1. </a:t>
            </a:r>
            <a:r>
              <a:rPr lang="ko-KR" altLang="en-US" dirty="0">
                <a:solidFill>
                  <a:schemeClr val="tx1"/>
                </a:solidFill>
              </a:rPr>
              <a:t>매출수량과 제품출고수량이 </a:t>
            </a:r>
            <a:r>
              <a:rPr lang="ko-KR" altLang="en-US" dirty="0" err="1">
                <a:solidFill>
                  <a:schemeClr val="tx1"/>
                </a:solidFill>
              </a:rPr>
              <a:t>불일치하는</a:t>
            </a:r>
            <a:r>
              <a:rPr lang="ko-KR" altLang="en-US" dirty="0">
                <a:solidFill>
                  <a:schemeClr val="tx1"/>
                </a:solidFill>
              </a:rPr>
              <a:t> 일부 제품은 매출수량에 맞추어 계산하였음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     – 2. </a:t>
            </a:r>
            <a:r>
              <a:rPr lang="ko-KR" altLang="en-US" dirty="0">
                <a:solidFill>
                  <a:schemeClr val="tx1"/>
                </a:solidFill>
              </a:rPr>
              <a:t>공헌이익은 </a:t>
            </a:r>
            <a:r>
              <a:rPr lang="ko-KR" altLang="en-US" dirty="0" err="1">
                <a:solidFill>
                  <a:schemeClr val="tx1"/>
                </a:solidFill>
              </a:rPr>
              <a:t>원재료비와</a:t>
            </a:r>
            <a:r>
              <a:rPr lang="ko-KR" altLang="en-US" dirty="0">
                <a:solidFill>
                  <a:schemeClr val="tx1"/>
                </a:solidFill>
              </a:rPr>
              <a:t> 외주가공비를 포함하고 있음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기타 </a:t>
            </a:r>
            <a:r>
              <a:rPr lang="ko-KR" altLang="en-US" dirty="0" err="1">
                <a:solidFill>
                  <a:schemeClr val="tx1"/>
                </a:solidFill>
              </a:rPr>
              <a:t>노무비</a:t>
            </a:r>
            <a:r>
              <a:rPr lang="ko-KR" altLang="en-US" dirty="0">
                <a:solidFill>
                  <a:schemeClr val="tx1"/>
                </a:solidFill>
              </a:rPr>
              <a:t> 및 제조경비는 포함되어 있지 않음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615781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B$2:$N$141" spid="_x0000_s1035"/>
              </a:ext>
            </a:extLst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16992" y="1365650"/>
            <a:ext cx="8020050" cy="371475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noFill/>
            <a:miter lim="800000"/>
            <a:headEnd/>
            <a:tailEnd/>
          </a:ln>
        </p:spPr>
      </p:pic>
      <p:sp>
        <p:nvSpPr>
          <p:cNvPr id="7" name="Text Placeholder 3"/>
          <p:cNvSpPr txBox="1">
            <a:spLocks/>
          </p:cNvSpPr>
          <p:nvPr/>
        </p:nvSpPr>
        <p:spPr>
          <a:xfrm>
            <a:off x="808736" y="320684"/>
            <a:ext cx="8336378" cy="169200"/>
          </a:xfrm>
          <a:prstGeom prst="rect">
            <a:avLst/>
          </a:prstGeom>
        </p:spPr>
        <p:txBody>
          <a:bodyPr lIns="0"/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087"/>
                </a:solidFill>
                <a:latin typeface="Univers for KPMG" panose="020B0603020202020204" pitchFamily="34" charset="0"/>
                <a:cs typeface="Univers for KPMG" panose="020B0603020202020204" pitchFamily="34" charset="0"/>
              </a:defRPr>
            </a:lvl1pPr>
            <a:lvl2pPr marL="0" indent="0" eaLnBrk="1" latinLnBrk="1" hangingPunct="1">
              <a:spcAft>
                <a:spcPts val="650"/>
              </a:spcAft>
              <a:buFont typeface="Univers for KPMG"/>
              <a:buNone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2pPr>
            <a:lvl3pPr marL="307975" indent="-307975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3pPr>
            <a:lvl4pPr marL="623888" indent="-24840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–"/>
              <a:defRPr sz="1400" b="0" i="0" baseline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r>
              <a:rPr lang="en-US" altLang="ko-KR" sz="1200" dirty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Executive summary</a:t>
            </a:r>
          </a:p>
        </p:txBody>
      </p:sp>
      <p:sp>
        <p:nvSpPr>
          <p:cNvPr id="15" name="Title 4"/>
          <p:cNvSpPr txBox="1">
            <a:spLocks/>
          </p:cNvSpPr>
          <p:nvPr/>
        </p:nvSpPr>
        <p:spPr>
          <a:xfrm>
            <a:off x="812800" y="577041"/>
            <a:ext cx="8280400" cy="38059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eaLnBrk="1" latinLnBrk="1" hangingPunct="1">
              <a:lnSpc>
                <a:spcPct val="100000"/>
              </a:lnSpc>
              <a:defRPr sz="4800" b="0" i="0">
                <a:solidFill>
                  <a:srgbClr val="00338D"/>
                </a:solidFill>
                <a:latin typeface="KPMG Extralight"/>
                <a:cs typeface="KPMG Extralight"/>
              </a:defRPr>
            </a:lvl1pPr>
          </a:lstStyle>
          <a:p>
            <a:r>
              <a:rPr lang="en-US" altLang="ko-KR" sz="3800" kern="0" dirty="0">
                <a:latin typeface="+mj-ea"/>
              </a:rPr>
              <a:t>Contribution Margin by region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816992" y="969842"/>
            <a:ext cx="8792464" cy="3958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sz="1000" dirty="0"/>
              <a:t>제품의 매출은 </a:t>
            </a:r>
            <a:r>
              <a:rPr lang="en-US" altLang="ko-KR" sz="1000" dirty="0"/>
              <a:t>2019</a:t>
            </a:r>
            <a:r>
              <a:rPr lang="ko-KR" altLang="en-US" sz="1000" dirty="0"/>
              <a:t>년 </a:t>
            </a:r>
            <a:r>
              <a:rPr lang="en-US" altLang="ko-KR" sz="1000" dirty="0"/>
              <a:t>6</a:t>
            </a:r>
            <a:r>
              <a:rPr lang="ko-KR" altLang="en-US" sz="1000" dirty="0"/>
              <a:t>월 기준 약 </a:t>
            </a:r>
            <a:r>
              <a:rPr lang="en-US" altLang="ko-KR" sz="1000" dirty="0"/>
              <a:t>85%</a:t>
            </a:r>
            <a:r>
              <a:rPr lang="ko-KR" altLang="en-US" sz="1000" dirty="0"/>
              <a:t>가 해외에서 발생하고 있으며</a:t>
            </a:r>
            <a:r>
              <a:rPr lang="en-US" altLang="ko-KR" sz="1000" dirty="0"/>
              <a:t>, </a:t>
            </a:r>
            <a:r>
              <a:rPr lang="ko-KR" altLang="en-US" sz="1000" dirty="0"/>
              <a:t>공헌이익률이 높은 </a:t>
            </a:r>
            <a:r>
              <a:rPr lang="en-US" altLang="ko-KR" sz="1000" dirty="0"/>
              <a:t>IOS </a:t>
            </a:r>
            <a:r>
              <a:rPr lang="ko-KR" altLang="en-US" sz="1000" dirty="0"/>
              <a:t>출시로 인하여 신제품 출시 이후 모든 지역에서 공헌이익률이 상승하고 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 </a:t>
            </a:r>
            <a:endParaRPr lang="en-US" altLang="ko-KR" sz="1000" dirty="0">
              <a:solidFill>
                <a:srgbClr val="00338D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6992" y="5117577"/>
            <a:ext cx="4839724" cy="453625"/>
          </a:xfrm>
          <a:prstGeom prst="rect">
            <a:avLst/>
          </a:prstGeom>
          <a:noFill/>
          <a:ln w="635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>
            <a:defPPr>
              <a:defRPr lang="en-US"/>
            </a:defPPr>
            <a:lvl1pPr marL="266700" indent="-266700" defTabSz="1076325">
              <a:spcBef>
                <a:spcPct val="10000"/>
              </a:spcBef>
              <a:tabLst>
                <a:tab pos="676275" algn="l"/>
              </a:tabLst>
              <a:defRPr sz="600" i="1">
                <a:solidFill>
                  <a:srgbClr val="00338D"/>
                </a:solidFill>
                <a:latin typeface="Univers 45 Light" pitchFamily="2" charset="0"/>
                <a:ea typeface="+mj-ea"/>
                <a:cs typeface="Arial" charset="0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Source: </a:t>
            </a:r>
            <a:r>
              <a:rPr lang="ko-KR" altLang="en-US" dirty="0">
                <a:solidFill>
                  <a:schemeClr val="tx1"/>
                </a:solidFill>
              </a:rPr>
              <a:t>회사 제공 자료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Note – 1. </a:t>
            </a:r>
            <a:r>
              <a:rPr lang="ko-KR" altLang="en-US" dirty="0">
                <a:solidFill>
                  <a:schemeClr val="tx1"/>
                </a:solidFill>
              </a:rPr>
              <a:t>각 제품에 대응되는 재료비는 국가와 무관하게 동일한 것으로 가정하였음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     – 2. </a:t>
            </a:r>
            <a:r>
              <a:rPr lang="ko-KR" altLang="en-US" dirty="0">
                <a:solidFill>
                  <a:schemeClr val="tx1"/>
                </a:solidFill>
              </a:rPr>
              <a:t>매출수량과 제품출고수량이 </a:t>
            </a:r>
            <a:r>
              <a:rPr lang="ko-KR" altLang="en-US" dirty="0" err="1">
                <a:solidFill>
                  <a:schemeClr val="tx1"/>
                </a:solidFill>
              </a:rPr>
              <a:t>불일치하는</a:t>
            </a:r>
            <a:r>
              <a:rPr lang="ko-KR" altLang="en-US" dirty="0">
                <a:solidFill>
                  <a:schemeClr val="tx1"/>
                </a:solidFill>
              </a:rPr>
              <a:t> 일부 제품은 매출수량에 맞추어 계산하였음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     – 3.  </a:t>
            </a:r>
            <a:r>
              <a:rPr lang="ko-KR" altLang="en-US" dirty="0">
                <a:solidFill>
                  <a:schemeClr val="tx1"/>
                </a:solidFill>
              </a:rPr>
              <a:t>공헌이익은 </a:t>
            </a:r>
            <a:r>
              <a:rPr lang="ko-KR" altLang="en-US" dirty="0" err="1">
                <a:solidFill>
                  <a:schemeClr val="tx1"/>
                </a:solidFill>
              </a:rPr>
              <a:t>원재료비와</a:t>
            </a:r>
            <a:r>
              <a:rPr lang="ko-KR" altLang="en-US" dirty="0">
                <a:solidFill>
                  <a:schemeClr val="tx1"/>
                </a:solidFill>
              </a:rPr>
              <a:t> 외주가공비를 포함하고 있음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기타 </a:t>
            </a:r>
            <a:r>
              <a:rPr lang="ko-KR" altLang="en-US" dirty="0" err="1">
                <a:solidFill>
                  <a:schemeClr val="tx1"/>
                </a:solidFill>
              </a:rPr>
              <a:t>노무비</a:t>
            </a:r>
            <a:r>
              <a:rPr lang="ko-KR" altLang="en-US" dirty="0">
                <a:solidFill>
                  <a:schemeClr val="tx1"/>
                </a:solidFill>
              </a:rPr>
              <a:t> 및 제조경비는 포함되어 있지 않음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</p:txBody>
      </p:sp>
      <p:sp>
        <p:nvSpPr>
          <p:cNvPr id="20" name="직사각형 19"/>
          <p:cNvSpPr/>
          <p:nvPr/>
        </p:nvSpPr>
        <p:spPr>
          <a:xfrm>
            <a:off x="6153366" y="5194873"/>
            <a:ext cx="2683676" cy="5327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marL="179388"/>
            <a:r>
              <a:rPr lang="en-US" altLang="ko-KR" sz="900" dirty="0">
                <a:solidFill>
                  <a:schemeClr val="bg1"/>
                </a:solidFill>
              </a:rPr>
              <a:t>Demo </a:t>
            </a:r>
            <a:r>
              <a:rPr lang="ko-KR" altLang="en-US" sz="900" dirty="0">
                <a:solidFill>
                  <a:schemeClr val="bg1"/>
                </a:solidFill>
              </a:rPr>
              <a:t>판매량 감소에 따른 </a:t>
            </a:r>
            <a:r>
              <a:rPr lang="en-US" altLang="ko-KR" sz="900" dirty="0">
                <a:solidFill>
                  <a:schemeClr val="bg1"/>
                </a:solidFill>
              </a:rPr>
              <a:t>ASP </a:t>
            </a:r>
            <a:r>
              <a:rPr lang="ko-KR" altLang="en-US" sz="900" dirty="0">
                <a:solidFill>
                  <a:schemeClr val="bg1"/>
                </a:solidFill>
              </a:rPr>
              <a:t>상승과 원자재 매입단가 절감에 따른 제조원가 하락으로 전 지역에서의 </a:t>
            </a:r>
            <a:r>
              <a:rPr lang="en-US" altLang="ko-KR" sz="900" dirty="0">
                <a:solidFill>
                  <a:schemeClr val="bg1"/>
                </a:solidFill>
              </a:rPr>
              <a:t>CM</a:t>
            </a:r>
            <a:r>
              <a:rPr lang="ko-KR" altLang="en-US" sz="900" dirty="0">
                <a:solidFill>
                  <a:schemeClr val="bg1"/>
                </a:solidFill>
              </a:rPr>
              <a:t>은 개선되는 추세를 보이고 있음</a:t>
            </a:r>
            <a:r>
              <a:rPr lang="en-US" altLang="ko-KR" sz="9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타원 13"/>
          <p:cNvSpPr/>
          <p:nvPr/>
        </p:nvSpPr>
        <p:spPr>
          <a:xfrm>
            <a:off x="6153366" y="5214996"/>
            <a:ext cx="129394" cy="129394"/>
          </a:xfrm>
          <a:prstGeom prst="ellipse">
            <a:avLst/>
          </a:prstGeom>
          <a:solidFill>
            <a:srgbClr val="0033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700" dirty="0">
                <a:solidFill>
                  <a:srgbClr val="FFFFFF"/>
                </a:solidFill>
                <a:latin typeface=""/>
                <a:cs typeface="KPMG Extralight"/>
              </a:rPr>
              <a:t>1</a:t>
            </a:r>
            <a:endParaRPr lang="ko-KR" altLang="en-US" sz="700" dirty="0">
              <a:solidFill>
                <a:srgbClr val="FFFFFF"/>
              </a:solidFill>
              <a:latin typeface=""/>
              <a:cs typeface="KPMG Extralight"/>
            </a:endParaRPr>
          </a:p>
        </p:txBody>
      </p:sp>
      <p:sp>
        <p:nvSpPr>
          <p:cNvPr id="13" name="Rounded Rectangle 2"/>
          <p:cNvSpPr/>
          <p:nvPr>
            <p:custDataLst>
              <p:tags r:id="rId1"/>
            </p:custDataLst>
          </p:nvPr>
        </p:nvSpPr>
        <p:spPr>
          <a:xfrm rot="5400000">
            <a:off x="8276100" y="2228830"/>
            <a:ext cx="149012" cy="924982"/>
          </a:xfrm>
          <a:prstGeom prst="roundRect">
            <a:avLst>
              <a:gd name="adj" fmla="val 11759"/>
            </a:avLst>
          </a:prstGeom>
          <a:solidFill>
            <a:srgbClr val="CC0099">
              <a:alpha val="5000"/>
            </a:srgbClr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54610" tIns="54610" rIns="54610" bIns="54610" rtlCol="0" anchor="ctr"/>
          <a:lstStyle/>
          <a:p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7798184" y="1962674"/>
            <a:ext cx="129394" cy="129394"/>
          </a:xfrm>
          <a:prstGeom prst="ellipse">
            <a:avLst/>
          </a:prstGeom>
          <a:solidFill>
            <a:srgbClr val="0033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700" dirty="0">
                <a:solidFill>
                  <a:srgbClr val="FFFFFF"/>
                </a:solidFill>
                <a:latin typeface=""/>
                <a:cs typeface="KPMG Extralight"/>
              </a:rPr>
              <a:t>1</a:t>
            </a:r>
            <a:endParaRPr lang="ko-KR" altLang="en-US" sz="700" dirty="0">
              <a:solidFill>
                <a:srgbClr val="FFFFFF"/>
              </a:solidFill>
              <a:latin typeface=""/>
              <a:cs typeface="KPMG Extralight"/>
            </a:endParaRPr>
          </a:p>
        </p:txBody>
      </p:sp>
      <p:sp>
        <p:nvSpPr>
          <p:cNvPr id="23" name="Rounded Rectangle 2"/>
          <p:cNvSpPr/>
          <p:nvPr>
            <p:custDataLst>
              <p:tags r:id="rId2"/>
            </p:custDataLst>
          </p:nvPr>
        </p:nvSpPr>
        <p:spPr>
          <a:xfrm rot="5400000">
            <a:off x="8264557" y="2793609"/>
            <a:ext cx="180975" cy="933860"/>
          </a:xfrm>
          <a:prstGeom prst="roundRect">
            <a:avLst>
              <a:gd name="adj" fmla="val 11759"/>
            </a:avLst>
          </a:prstGeom>
          <a:solidFill>
            <a:srgbClr val="CC0099">
              <a:alpha val="5000"/>
            </a:srgbClr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54610" tIns="54610" rIns="54610" bIns="54610" rtlCol="0" anchor="ctr"/>
          <a:lstStyle/>
          <a:p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17" name="Rounded Rectangle 2"/>
          <p:cNvSpPr/>
          <p:nvPr>
            <p:custDataLst>
              <p:tags r:id="rId3"/>
            </p:custDataLst>
          </p:nvPr>
        </p:nvSpPr>
        <p:spPr>
          <a:xfrm rot="5400000">
            <a:off x="8285495" y="3354012"/>
            <a:ext cx="139100" cy="933861"/>
          </a:xfrm>
          <a:prstGeom prst="roundRect">
            <a:avLst>
              <a:gd name="adj" fmla="val 11759"/>
            </a:avLst>
          </a:prstGeom>
          <a:solidFill>
            <a:srgbClr val="CC0099">
              <a:alpha val="5000"/>
            </a:srgbClr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54610" tIns="54610" rIns="54610" bIns="54610" rtlCol="0" anchor="ctr"/>
          <a:lstStyle/>
          <a:p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18" name="Rounded Rectangle 2"/>
          <p:cNvSpPr/>
          <p:nvPr>
            <p:custDataLst>
              <p:tags r:id="rId4"/>
            </p:custDataLst>
          </p:nvPr>
        </p:nvSpPr>
        <p:spPr>
          <a:xfrm rot="5400000">
            <a:off x="8293028" y="3931679"/>
            <a:ext cx="139100" cy="948928"/>
          </a:xfrm>
          <a:prstGeom prst="roundRect">
            <a:avLst>
              <a:gd name="adj" fmla="val 11759"/>
            </a:avLst>
          </a:prstGeom>
          <a:solidFill>
            <a:srgbClr val="CC0099">
              <a:alpha val="5000"/>
            </a:srgbClr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54610" tIns="54610" rIns="54610" bIns="54610" rtlCol="0" anchor="ctr"/>
          <a:lstStyle/>
          <a:p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19" name="Rounded Rectangle 2"/>
          <p:cNvSpPr/>
          <p:nvPr>
            <p:custDataLst>
              <p:tags r:id="rId5"/>
            </p:custDataLst>
          </p:nvPr>
        </p:nvSpPr>
        <p:spPr>
          <a:xfrm rot="5400000">
            <a:off x="8288126" y="1647762"/>
            <a:ext cx="132854" cy="932876"/>
          </a:xfrm>
          <a:prstGeom prst="roundRect">
            <a:avLst>
              <a:gd name="adj" fmla="val 11759"/>
            </a:avLst>
          </a:prstGeom>
          <a:solidFill>
            <a:srgbClr val="CC0099">
              <a:alpha val="5000"/>
            </a:srgbClr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54610" tIns="54610" rIns="54610" bIns="54610" rtlCol="0" anchor="ctr"/>
          <a:lstStyle/>
          <a:p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7798184" y="3119327"/>
            <a:ext cx="129394" cy="129394"/>
          </a:xfrm>
          <a:prstGeom prst="ellipse">
            <a:avLst/>
          </a:prstGeom>
          <a:solidFill>
            <a:srgbClr val="0033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700" dirty="0">
                <a:solidFill>
                  <a:srgbClr val="FFFFFF"/>
                </a:solidFill>
                <a:latin typeface=""/>
                <a:cs typeface="KPMG Extralight"/>
              </a:rPr>
              <a:t>1</a:t>
            </a:r>
            <a:endParaRPr lang="ko-KR" altLang="en-US" sz="700" dirty="0">
              <a:solidFill>
                <a:srgbClr val="FFFFFF"/>
              </a:solidFill>
              <a:latin typeface=""/>
              <a:cs typeface="KPMG Extralight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798184" y="3688268"/>
            <a:ext cx="129394" cy="129394"/>
          </a:xfrm>
          <a:prstGeom prst="ellipse">
            <a:avLst/>
          </a:prstGeom>
          <a:solidFill>
            <a:srgbClr val="0033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700" dirty="0">
                <a:solidFill>
                  <a:srgbClr val="FFFFFF"/>
                </a:solidFill>
                <a:latin typeface=""/>
                <a:cs typeface="KPMG Extralight"/>
              </a:rPr>
              <a:t>1</a:t>
            </a:r>
            <a:endParaRPr lang="ko-KR" altLang="en-US" sz="700" dirty="0">
              <a:solidFill>
                <a:srgbClr val="FFFFFF"/>
              </a:solidFill>
              <a:latin typeface=""/>
              <a:cs typeface="KPMG Extralight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798184" y="4262007"/>
            <a:ext cx="129394" cy="129394"/>
          </a:xfrm>
          <a:prstGeom prst="ellipse">
            <a:avLst/>
          </a:prstGeom>
          <a:solidFill>
            <a:srgbClr val="0033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700" dirty="0">
                <a:solidFill>
                  <a:srgbClr val="FFFFFF"/>
                </a:solidFill>
                <a:latin typeface=""/>
                <a:cs typeface="KPMG Extralight"/>
              </a:rPr>
              <a:t>1</a:t>
            </a:r>
            <a:endParaRPr lang="ko-KR" altLang="en-US" sz="700" dirty="0">
              <a:solidFill>
                <a:srgbClr val="FFFFFF"/>
              </a:solidFill>
              <a:latin typeface=""/>
              <a:cs typeface="KPMG Extralight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798184" y="2546560"/>
            <a:ext cx="129394" cy="129394"/>
          </a:xfrm>
          <a:prstGeom prst="ellipse">
            <a:avLst/>
          </a:prstGeom>
          <a:solidFill>
            <a:srgbClr val="0033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700" dirty="0">
                <a:solidFill>
                  <a:srgbClr val="FFFFFF"/>
                </a:solidFill>
                <a:latin typeface=""/>
                <a:cs typeface="KPMG Extralight"/>
              </a:rPr>
              <a:t>1</a:t>
            </a:r>
            <a:endParaRPr lang="ko-KR" altLang="en-US" sz="700" dirty="0">
              <a:solidFill>
                <a:srgbClr val="FFFFFF"/>
              </a:solidFill>
              <a:latin typeface=""/>
              <a:cs typeface="KPMG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657117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 txBox="1">
            <a:spLocks/>
          </p:cNvSpPr>
          <p:nvPr/>
        </p:nvSpPr>
        <p:spPr>
          <a:xfrm>
            <a:off x="808736" y="320684"/>
            <a:ext cx="8336378" cy="169200"/>
          </a:xfrm>
          <a:prstGeom prst="rect">
            <a:avLst/>
          </a:prstGeom>
        </p:spPr>
        <p:txBody>
          <a:bodyPr lIns="0"/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087"/>
                </a:solidFill>
                <a:latin typeface="Univers for KPMG" panose="020B0603020202020204" pitchFamily="34" charset="0"/>
                <a:cs typeface="Univers for KPMG" panose="020B0603020202020204" pitchFamily="34" charset="0"/>
              </a:defRPr>
            </a:lvl1pPr>
            <a:lvl2pPr marL="0" indent="0" eaLnBrk="1" latinLnBrk="1" hangingPunct="1">
              <a:spcAft>
                <a:spcPts val="650"/>
              </a:spcAft>
              <a:buFont typeface="Univers for KPMG"/>
              <a:buNone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2pPr>
            <a:lvl3pPr marL="307975" indent="-307975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3pPr>
            <a:lvl4pPr marL="623888" indent="-24840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–"/>
              <a:defRPr sz="1400" b="0" i="0" baseline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r>
              <a:rPr lang="en-US" altLang="ko-KR" sz="1200" dirty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Executive summary</a:t>
            </a:r>
          </a:p>
        </p:txBody>
      </p:sp>
      <p:sp>
        <p:nvSpPr>
          <p:cNvPr id="15" name="Title 4"/>
          <p:cNvSpPr txBox="1">
            <a:spLocks/>
          </p:cNvSpPr>
          <p:nvPr/>
        </p:nvSpPr>
        <p:spPr>
          <a:xfrm>
            <a:off x="812800" y="577041"/>
            <a:ext cx="8280400" cy="38059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eaLnBrk="1" latinLnBrk="1" hangingPunct="1">
              <a:lnSpc>
                <a:spcPct val="100000"/>
              </a:lnSpc>
              <a:defRPr sz="4800" b="0" i="0">
                <a:solidFill>
                  <a:srgbClr val="00338D"/>
                </a:solidFill>
                <a:latin typeface="KPMG Extralight"/>
                <a:cs typeface="KPMG Extralight"/>
              </a:defRPr>
            </a:lvl1pPr>
          </a:lstStyle>
          <a:p>
            <a:r>
              <a:rPr lang="en-US" altLang="ko-KR" sz="3800" kern="0" dirty="0">
                <a:latin typeface="+mj-ea"/>
              </a:rPr>
              <a:t>Labor cost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816992" y="969841"/>
            <a:ext cx="8699870" cy="48772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sz="1000" dirty="0"/>
              <a:t>인건비는 매출액 증가에 따른 채용 확대로 인해 </a:t>
            </a:r>
            <a:r>
              <a:rPr lang="en-US" altLang="ko-KR" sz="1000" dirty="0"/>
              <a:t>2016</a:t>
            </a:r>
            <a:r>
              <a:rPr lang="ko-KR" altLang="en-US" sz="1000" dirty="0"/>
              <a:t>년 </a:t>
            </a:r>
            <a:r>
              <a:rPr lang="en-US" altLang="ko-KR" sz="1000" dirty="0"/>
              <a:t>56</a:t>
            </a:r>
            <a:r>
              <a:rPr lang="ko-KR" altLang="en-US" sz="1000" dirty="0"/>
              <a:t>억에서 </a:t>
            </a:r>
            <a:r>
              <a:rPr lang="en-US" altLang="ko-KR" sz="1000" dirty="0"/>
              <a:t>2018</a:t>
            </a:r>
            <a:r>
              <a:rPr lang="ko-KR" altLang="en-US" sz="1000" dirty="0"/>
              <a:t>년 </a:t>
            </a:r>
            <a:r>
              <a:rPr lang="en-US" altLang="ko-KR" sz="1000" dirty="0"/>
              <a:t>80</a:t>
            </a:r>
            <a:r>
              <a:rPr lang="ko-KR" altLang="en-US" sz="1000" dirty="0"/>
              <a:t>억으로 증가하였으며</a:t>
            </a:r>
            <a:r>
              <a:rPr lang="en-US" altLang="ko-KR" sz="1000" dirty="0"/>
              <a:t>, </a:t>
            </a:r>
            <a:r>
              <a:rPr lang="ko-KR" altLang="en-US" sz="1000" dirty="0"/>
              <a:t>인당 인건비도 </a:t>
            </a:r>
            <a:r>
              <a:rPr lang="en-US" altLang="ko-KR" sz="1000" dirty="0"/>
              <a:t>2016</a:t>
            </a:r>
            <a:r>
              <a:rPr lang="ko-KR" altLang="en-US" sz="1000" dirty="0"/>
              <a:t>년 </a:t>
            </a:r>
            <a:r>
              <a:rPr lang="en-US" altLang="ko-KR" sz="1000" dirty="0"/>
              <a:t>44</a:t>
            </a:r>
            <a:r>
              <a:rPr lang="ko-KR" altLang="en-US" sz="1000" dirty="0" err="1"/>
              <a:t>백만원</a:t>
            </a:r>
            <a:r>
              <a:rPr lang="ko-KR" altLang="en-US" sz="1000" dirty="0"/>
              <a:t> 에서 </a:t>
            </a:r>
            <a:r>
              <a:rPr lang="en-US" altLang="ko-KR" sz="1000" dirty="0"/>
              <a:t>2018</a:t>
            </a:r>
            <a:r>
              <a:rPr lang="ko-KR" altLang="en-US" sz="1000" dirty="0"/>
              <a:t>년 </a:t>
            </a:r>
            <a:r>
              <a:rPr lang="en-US" altLang="ko-KR" sz="1000" dirty="0"/>
              <a:t>52</a:t>
            </a:r>
            <a:r>
              <a:rPr lang="ko-KR" altLang="en-US" sz="1000" dirty="0" err="1"/>
              <a:t>백만원</a:t>
            </a:r>
            <a:r>
              <a:rPr lang="ko-KR" altLang="en-US" sz="1000" dirty="0"/>
              <a:t> 으로 증가하고 있는 추세입니다</a:t>
            </a:r>
            <a:r>
              <a:rPr lang="en-US" altLang="ko-KR" sz="1000" dirty="0"/>
              <a:t>. </a:t>
            </a:r>
            <a:r>
              <a:rPr lang="ko-KR" altLang="en-US" sz="1000" dirty="0"/>
              <a:t>회사는 </a:t>
            </a:r>
            <a:r>
              <a:rPr lang="en-US" altLang="ko-KR" sz="1000" dirty="0"/>
              <a:t>2019</a:t>
            </a:r>
            <a:r>
              <a:rPr lang="ko-KR" altLang="en-US" sz="1000" dirty="0"/>
              <a:t>년 </a:t>
            </a:r>
            <a:r>
              <a:rPr lang="en-US" altLang="ko-KR" sz="1000" dirty="0"/>
              <a:t>2</a:t>
            </a:r>
            <a:r>
              <a:rPr lang="ko-KR" altLang="en-US" sz="1000" dirty="0"/>
              <a:t>월</a:t>
            </a:r>
            <a:r>
              <a:rPr lang="en-US" altLang="ko-KR" sz="1000" dirty="0"/>
              <a:t>,</a:t>
            </a:r>
            <a:r>
              <a:rPr lang="ko-KR" altLang="en-US" sz="1000" dirty="0"/>
              <a:t> </a:t>
            </a:r>
            <a:r>
              <a:rPr lang="en-US" altLang="ko-KR" sz="1000" dirty="0"/>
              <a:t>SCM</a:t>
            </a:r>
            <a:r>
              <a:rPr lang="ko-KR" altLang="en-US" sz="1000" dirty="0"/>
              <a:t>부서의 외주고용직원 </a:t>
            </a:r>
            <a:r>
              <a:rPr lang="en-US" altLang="ko-KR" sz="1000" dirty="0"/>
              <a:t>16</a:t>
            </a:r>
            <a:r>
              <a:rPr lang="ko-KR" altLang="en-US" sz="1000" dirty="0"/>
              <a:t>명을 계약직으로 전환하였으며</a:t>
            </a:r>
            <a:r>
              <a:rPr lang="en-US" altLang="ko-KR" sz="1000" dirty="0"/>
              <a:t>, </a:t>
            </a:r>
            <a:r>
              <a:rPr lang="ko-KR" altLang="en-US" sz="1000" dirty="0"/>
              <a:t>하반기에도 총 </a:t>
            </a:r>
            <a:r>
              <a:rPr lang="en-US" altLang="ko-KR" sz="1000" dirty="0"/>
              <a:t>25</a:t>
            </a:r>
            <a:r>
              <a:rPr lang="ko-KR" altLang="en-US" sz="1000" dirty="0"/>
              <a:t>명의 인원을 추가로 채용할 예정입니다</a:t>
            </a:r>
            <a:r>
              <a:rPr lang="en-US" altLang="ko-KR" sz="1000" dirty="0"/>
              <a:t>. </a:t>
            </a:r>
            <a:r>
              <a:rPr lang="ko-KR" altLang="en-US" sz="1000" dirty="0"/>
              <a:t>회사는 별도의 성과 연동 상여는 지급하고 있지 않으며</a:t>
            </a:r>
            <a:r>
              <a:rPr lang="en-US" altLang="ko-KR" sz="1000" dirty="0"/>
              <a:t>, 2019</a:t>
            </a:r>
            <a:r>
              <a:rPr lang="ko-KR" altLang="en-US" sz="1000" dirty="0"/>
              <a:t>년 </a:t>
            </a:r>
            <a:r>
              <a:rPr lang="en-US" altLang="ko-KR" sz="1000" dirty="0"/>
              <a:t>9</a:t>
            </a:r>
            <a:r>
              <a:rPr lang="ko-KR" altLang="en-US" sz="1000" dirty="0"/>
              <a:t>월 말 기준 스톡옵션을 부여 받은 임직원 수는 퇴사자 포함 </a:t>
            </a:r>
            <a:r>
              <a:rPr lang="en-US" altLang="ko-KR" sz="1000" dirty="0"/>
              <a:t>64</a:t>
            </a:r>
            <a:r>
              <a:rPr lang="ko-KR" altLang="en-US" sz="1000" dirty="0"/>
              <a:t>명입니다</a:t>
            </a:r>
            <a:r>
              <a:rPr lang="en-US" altLang="ko-KR" sz="1000" dirty="0"/>
              <a:t>. </a:t>
            </a:r>
            <a:endParaRPr lang="en-US" altLang="ko-KR" sz="1000" dirty="0">
              <a:solidFill>
                <a:srgbClr val="00338D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7" name="Text Box 18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677977" y="6602605"/>
            <a:ext cx="2869183" cy="212689"/>
          </a:xfrm>
          <a:prstGeom prst="rect">
            <a:avLst/>
          </a:prstGeom>
          <a:noFill/>
          <a:ln w="6350">
            <a:noFill/>
            <a:miter lim="800000"/>
            <a:headEnd type="none" w="sm" len="sm"/>
            <a:tailEnd type="none" w="sm" len="sm"/>
          </a:ln>
        </p:spPr>
        <p:txBody>
          <a:bodyPr lIns="0" tIns="0" rIns="0" bIns="0" anchor="b"/>
          <a:lstStyle/>
          <a:p>
            <a:endParaRPr lang="en-US" altLang="ko-KR" sz="600" i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r>
              <a:rPr lang="en-US" altLang="ko-KR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Source: </a:t>
            </a:r>
            <a:r>
              <a:rPr lang="ko-KR" altLang="en-US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회사제공자료</a:t>
            </a:r>
            <a:endParaRPr lang="en-US" altLang="ko-KR" sz="600" i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r>
              <a:rPr lang="en-US" altLang="ko-KR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note :</a:t>
            </a:r>
            <a:r>
              <a:rPr lang="ko-KR" altLang="en-US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비교 목적으로 </a:t>
            </a:r>
            <a:r>
              <a:rPr lang="en-US" altLang="ko-KR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2019</a:t>
            </a:r>
            <a:r>
              <a:rPr lang="ko-KR" altLang="en-US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년도 인당 인건비는 연환산하였음 </a:t>
            </a:r>
            <a:endParaRPr lang="en-US" altLang="ko-KR" sz="600" i="1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54420" y="2510012"/>
            <a:ext cx="129394" cy="129394"/>
          </a:xfrm>
          <a:prstGeom prst="ellipse">
            <a:avLst/>
          </a:prstGeom>
          <a:solidFill>
            <a:srgbClr val="0033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700" dirty="0">
                <a:solidFill>
                  <a:srgbClr val="FFFFFF"/>
                </a:solidFill>
                <a:latin typeface=""/>
                <a:cs typeface="KPMG Extralight"/>
              </a:rPr>
              <a:t>1</a:t>
            </a:r>
            <a:endParaRPr lang="ko-KR" altLang="en-US" sz="700" dirty="0">
              <a:solidFill>
                <a:srgbClr val="FFFFFF"/>
              </a:solidFill>
              <a:latin typeface=""/>
              <a:cs typeface="KPMG Extralight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54420" y="2670044"/>
            <a:ext cx="129394" cy="129394"/>
          </a:xfrm>
          <a:prstGeom prst="ellipse">
            <a:avLst/>
          </a:prstGeom>
          <a:solidFill>
            <a:srgbClr val="0033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700" dirty="0">
                <a:solidFill>
                  <a:srgbClr val="FFFFFF"/>
                </a:solidFill>
                <a:latin typeface=""/>
                <a:cs typeface="KPMG Extralight"/>
              </a:rPr>
              <a:t>2</a:t>
            </a:r>
            <a:endParaRPr lang="ko-KR" altLang="en-US" sz="700" dirty="0">
              <a:solidFill>
                <a:srgbClr val="FFFFFF"/>
              </a:solidFill>
              <a:latin typeface=""/>
              <a:cs typeface="KPMG Extralight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854877" y="4330900"/>
            <a:ext cx="129394" cy="129394"/>
          </a:xfrm>
          <a:prstGeom prst="ellipse">
            <a:avLst/>
          </a:prstGeom>
          <a:solidFill>
            <a:srgbClr val="0033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700" dirty="0">
                <a:solidFill>
                  <a:srgbClr val="FFFFFF"/>
                </a:solidFill>
                <a:latin typeface=""/>
                <a:cs typeface="KPMG Extralight"/>
              </a:rPr>
              <a:t>3</a:t>
            </a:r>
            <a:endParaRPr lang="ko-KR" altLang="en-US" sz="700" dirty="0">
              <a:solidFill>
                <a:srgbClr val="FFFFFF"/>
              </a:solidFill>
              <a:latin typeface=""/>
              <a:cs typeface="KPMG Extralight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54420" y="3591550"/>
            <a:ext cx="129394" cy="129394"/>
          </a:xfrm>
          <a:prstGeom prst="ellipse">
            <a:avLst/>
          </a:prstGeom>
          <a:solidFill>
            <a:srgbClr val="0033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700" dirty="0">
                <a:solidFill>
                  <a:srgbClr val="FFFFFF"/>
                </a:solidFill>
                <a:latin typeface=""/>
                <a:cs typeface="KPMG Extralight"/>
              </a:rPr>
              <a:t>1</a:t>
            </a:r>
            <a:endParaRPr lang="ko-KR" altLang="en-US" sz="700" dirty="0">
              <a:solidFill>
                <a:srgbClr val="FFFFFF"/>
              </a:solidFill>
              <a:latin typeface=""/>
              <a:cs typeface="KPMG Extralight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54420" y="3744290"/>
            <a:ext cx="129394" cy="129394"/>
          </a:xfrm>
          <a:prstGeom prst="ellipse">
            <a:avLst/>
          </a:prstGeom>
          <a:solidFill>
            <a:srgbClr val="0033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700" dirty="0">
                <a:solidFill>
                  <a:srgbClr val="FFFFFF"/>
                </a:solidFill>
                <a:latin typeface=""/>
                <a:cs typeface="KPMG Extralight"/>
              </a:rPr>
              <a:t>2</a:t>
            </a:r>
            <a:endParaRPr lang="ko-KR" altLang="en-US" sz="700" dirty="0">
              <a:solidFill>
                <a:srgbClr val="FFFFFF"/>
              </a:solidFill>
              <a:latin typeface=""/>
              <a:cs typeface="KPMG Extralight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08735" y="4843630"/>
            <a:ext cx="3036535" cy="442780"/>
            <a:chOff x="752295" y="4780189"/>
            <a:chExt cx="3036535" cy="442780"/>
          </a:xfrm>
        </p:grpSpPr>
        <p:sp>
          <p:nvSpPr>
            <p:cNvPr id="10" name="Rectangle 4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808736" y="4820666"/>
              <a:ext cx="2980094" cy="402303"/>
            </a:xfrm>
            <a:prstGeom prst="rect">
              <a:avLst/>
            </a:prstGeom>
            <a:solidFill>
              <a:srgbClr val="00A3A1"/>
            </a:solidFill>
            <a:ln w="12700">
              <a:solidFill>
                <a:srgbClr val="00A3A1"/>
              </a:solidFill>
              <a:miter lim="800000"/>
              <a:headEnd/>
              <a:tailEnd/>
            </a:ln>
            <a:effectLst/>
          </p:spPr>
          <p:txBody>
            <a:bodyPr lIns="54000" tIns="54000" rIns="54000" bIns="54000" anchor="ctr" anchorCtr="1"/>
            <a:lstStyle/>
            <a:p>
              <a:pPr defTabSz="762000" eaLnBrk="0" hangingPunct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ko-KR" altLang="en-US" sz="800" dirty="0">
                  <a:solidFill>
                    <a:schemeClr val="bg1"/>
                  </a:solidFill>
                </a:rPr>
                <a:t>잡급 </a:t>
              </a:r>
              <a:r>
                <a:rPr lang="en-US" altLang="ko-KR" sz="800" dirty="0">
                  <a:solidFill>
                    <a:schemeClr val="bg1"/>
                  </a:solidFill>
                </a:rPr>
                <a:t>: </a:t>
              </a:r>
              <a:r>
                <a:rPr lang="ko-KR" altLang="en-US" sz="800" dirty="0">
                  <a:solidFill>
                    <a:schemeClr val="bg1"/>
                  </a:solidFill>
                </a:rPr>
                <a:t>제조원가로 분류된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잡급은</a:t>
              </a:r>
              <a:r>
                <a:rPr lang="ko-KR" altLang="en-US" sz="800" dirty="0">
                  <a:solidFill>
                    <a:schemeClr val="bg1"/>
                  </a:solidFill>
                </a:rPr>
                <a:t> 대부분 </a:t>
              </a:r>
              <a:r>
                <a:rPr lang="en-US" altLang="ko-KR" sz="800" dirty="0">
                  <a:solidFill>
                    <a:schemeClr val="bg1"/>
                  </a:solidFill>
                </a:rPr>
                <a:t>SCM</a:t>
              </a:r>
              <a:r>
                <a:rPr lang="ko-KR" altLang="en-US" sz="800" dirty="0">
                  <a:solidFill>
                    <a:schemeClr val="bg1"/>
                  </a:solidFill>
                </a:rPr>
                <a:t>부서 인건비이며</a:t>
              </a:r>
              <a:r>
                <a:rPr lang="en-US" altLang="ko-KR" sz="800" dirty="0">
                  <a:solidFill>
                    <a:schemeClr val="bg1"/>
                  </a:solidFill>
                </a:rPr>
                <a:t>,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판관비로</a:t>
              </a:r>
              <a:r>
                <a:rPr lang="ko-KR" altLang="en-US" sz="800" dirty="0">
                  <a:solidFill>
                    <a:schemeClr val="bg1"/>
                  </a:solidFill>
                </a:rPr>
                <a:t> 분류된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잡급은</a:t>
              </a:r>
              <a:r>
                <a:rPr lang="ko-KR" altLang="en-US" sz="800" dirty="0">
                  <a:solidFill>
                    <a:schemeClr val="bg1"/>
                  </a:solidFill>
                </a:rPr>
                <a:t> 교육생 및 프리랜서 인건비와 자문료임</a:t>
              </a:r>
            </a:p>
          </p:txBody>
        </p:sp>
        <p:sp>
          <p:nvSpPr>
            <p:cNvPr id="37" name="타원 36"/>
            <p:cNvSpPr/>
            <p:nvPr/>
          </p:nvSpPr>
          <p:spPr>
            <a:xfrm>
              <a:off x="752295" y="4780189"/>
              <a:ext cx="129394" cy="129394"/>
            </a:xfrm>
            <a:prstGeom prst="ellipse">
              <a:avLst/>
            </a:prstGeom>
            <a:solidFill>
              <a:srgbClr val="00338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altLang="ko-KR" sz="700" dirty="0">
                  <a:solidFill>
                    <a:srgbClr val="FFFFFF"/>
                  </a:solidFill>
                  <a:latin typeface=""/>
                  <a:cs typeface="KPMG Extralight"/>
                </a:rPr>
                <a:t>1</a:t>
              </a:r>
              <a:endParaRPr lang="ko-KR" altLang="en-US" sz="700" dirty="0">
                <a:solidFill>
                  <a:srgbClr val="FFFFFF"/>
                </a:solidFill>
                <a:latin typeface=""/>
                <a:cs typeface="KPMG Extralight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95074" y="5351107"/>
            <a:ext cx="3050196" cy="446161"/>
            <a:chOff x="738634" y="5252245"/>
            <a:chExt cx="3195046" cy="446161"/>
          </a:xfrm>
        </p:grpSpPr>
        <p:sp>
          <p:nvSpPr>
            <p:cNvPr id="11" name="Rectangle 4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808736" y="5296103"/>
              <a:ext cx="3124944" cy="402303"/>
            </a:xfrm>
            <a:prstGeom prst="rect">
              <a:avLst/>
            </a:prstGeom>
            <a:solidFill>
              <a:srgbClr val="00A3A1"/>
            </a:solidFill>
            <a:ln w="12700">
              <a:solidFill>
                <a:srgbClr val="00A3A1"/>
              </a:solidFill>
              <a:miter lim="800000"/>
              <a:headEnd/>
              <a:tailEnd/>
            </a:ln>
            <a:effectLst/>
          </p:spPr>
          <p:txBody>
            <a:bodyPr lIns="54000" tIns="54000" rIns="54000" bIns="54000" anchor="ctr" anchorCtr="1"/>
            <a:lstStyle/>
            <a:p>
              <a:pPr defTabSz="762000" eaLnBrk="0" hangingPunct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ko-KR" altLang="en-US" sz="800" dirty="0">
                  <a:solidFill>
                    <a:schemeClr val="bg1"/>
                  </a:solidFill>
                </a:rPr>
                <a:t>퇴직급여 </a:t>
              </a:r>
              <a:r>
                <a:rPr lang="en-US" altLang="ko-KR" sz="800" dirty="0">
                  <a:solidFill>
                    <a:schemeClr val="bg1"/>
                  </a:solidFill>
                </a:rPr>
                <a:t>: </a:t>
              </a:r>
              <a:r>
                <a:rPr lang="ko-KR" altLang="en-US" sz="800" dirty="0">
                  <a:solidFill>
                    <a:schemeClr val="bg1"/>
                  </a:solidFill>
                </a:rPr>
                <a:t>회사는 퇴직연금에 가입하고 있지 않으며</a:t>
              </a:r>
              <a:r>
                <a:rPr lang="en-US" altLang="ko-KR" sz="800" dirty="0">
                  <a:solidFill>
                    <a:schemeClr val="bg1"/>
                  </a:solidFill>
                </a:rPr>
                <a:t>, 1</a:t>
              </a:r>
              <a:r>
                <a:rPr lang="ko-KR" altLang="en-US" sz="800" dirty="0">
                  <a:solidFill>
                    <a:schemeClr val="bg1"/>
                  </a:solidFill>
                </a:rPr>
                <a:t>년 이상 재직한 인원에 대해 </a:t>
              </a:r>
              <a:r>
                <a:rPr lang="en-US" altLang="ko-KR" sz="800" dirty="0">
                  <a:solidFill>
                    <a:schemeClr val="bg1"/>
                  </a:solidFill>
                </a:rPr>
                <a:t>3</a:t>
              </a:r>
              <a:r>
                <a:rPr lang="ko-KR" altLang="en-US" sz="800" dirty="0">
                  <a:solidFill>
                    <a:schemeClr val="bg1"/>
                  </a:solidFill>
                </a:rPr>
                <a:t>개월 평균임금에 해당하는 퇴직급여를 인식하고 있음 </a:t>
              </a:r>
              <a:r>
                <a:rPr lang="en-US" altLang="ko-KR" sz="800" dirty="0">
                  <a:solidFill>
                    <a:schemeClr val="bg1"/>
                  </a:solidFill>
                </a:rPr>
                <a:t>(</a:t>
              </a:r>
              <a:r>
                <a:rPr lang="ko-KR" altLang="en-US" sz="800" dirty="0">
                  <a:solidFill>
                    <a:schemeClr val="bg1"/>
                  </a:solidFill>
                </a:rPr>
                <a:t>임원도 동일</a:t>
              </a:r>
              <a:r>
                <a:rPr lang="en-US" altLang="ko-KR" sz="800" dirty="0">
                  <a:solidFill>
                    <a:schemeClr val="bg1"/>
                  </a:solidFill>
                </a:rPr>
                <a:t>)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738634" y="5252245"/>
              <a:ext cx="129394" cy="129394"/>
            </a:xfrm>
            <a:prstGeom prst="ellipse">
              <a:avLst/>
            </a:prstGeom>
            <a:solidFill>
              <a:srgbClr val="00338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altLang="ko-KR" sz="700" dirty="0">
                  <a:solidFill>
                    <a:srgbClr val="FFFFFF"/>
                  </a:solidFill>
                  <a:latin typeface=""/>
                  <a:cs typeface="KPMG Extralight"/>
                </a:rPr>
                <a:t>2</a:t>
              </a:r>
              <a:endParaRPr lang="ko-KR" altLang="en-US" sz="700" dirty="0">
                <a:solidFill>
                  <a:srgbClr val="FFFFFF"/>
                </a:solidFill>
                <a:latin typeface=""/>
                <a:cs typeface="KPMG Extralight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95074" y="5881363"/>
            <a:ext cx="3050196" cy="593760"/>
            <a:chOff x="738634" y="5706843"/>
            <a:chExt cx="3203302" cy="593760"/>
          </a:xfrm>
        </p:grpSpPr>
        <p:sp>
          <p:nvSpPr>
            <p:cNvPr id="12" name="Rectangle 4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808736" y="5736485"/>
              <a:ext cx="3133200" cy="564118"/>
            </a:xfrm>
            <a:prstGeom prst="rect">
              <a:avLst/>
            </a:prstGeom>
            <a:solidFill>
              <a:srgbClr val="00A3A1"/>
            </a:solidFill>
            <a:ln w="12700">
              <a:solidFill>
                <a:srgbClr val="00A3A1"/>
              </a:solidFill>
              <a:miter lim="800000"/>
              <a:headEnd/>
              <a:tailEnd/>
            </a:ln>
            <a:effectLst/>
          </p:spPr>
          <p:txBody>
            <a:bodyPr lIns="54000" tIns="54000" rIns="54000" bIns="54000" anchor="ctr" anchorCtr="1"/>
            <a:lstStyle/>
            <a:p>
              <a:pPr defTabSz="762000" eaLnBrk="0" hangingPunct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ko-KR" altLang="en-US" sz="800" dirty="0">
                  <a:solidFill>
                    <a:schemeClr val="bg1"/>
                  </a:solidFill>
                </a:rPr>
                <a:t>회사는 유럽과 미주에서 현지 근무하는 </a:t>
              </a:r>
              <a:r>
                <a:rPr lang="en-US" altLang="ko-KR" sz="800" dirty="0">
                  <a:solidFill>
                    <a:schemeClr val="bg1"/>
                  </a:solidFill>
                </a:rPr>
                <a:t>sales</a:t>
              </a:r>
              <a:r>
                <a:rPr lang="ko-KR" altLang="en-US" sz="800" dirty="0">
                  <a:solidFill>
                    <a:schemeClr val="bg1"/>
                  </a:solidFill>
                </a:rPr>
                <a:t> 및 기술 지원 직원의 인건비를 판매수수료로 인식하고 있음</a:t>
              </a:r>
              <a:r>
                <a:rPr lang="en-US" altLang="ko-KR" sz="800" dirty="0">
                  <a:solidFill>
                    <a:schemeClr val="bg1"/>
                  </a:solidFill>
                </a:rPr>
                <a:t>. </a:t>
              </a:r>
              <a:r>
                <a:rPr lang="ko-KR" altLang="en-US" sz="800" dirty="0">
                  <a:solidFill>
                    <a:schemeClr val="bg1"/>
                  </a:solidFill>
                </a:rPr>
                <a:t>해당 인건비는 기본급과</a:t>
              </a:r>
              <a:r>
                <a:rPr lang="en-US" altLang="ko-KR" sz="800" dirty="0">
                  <a:solidFill>
                    <a:schemeClr val="bg1"/>
                  </a:solidFill>
                </a:rPr>
                <a:t> </a:t>
              </a:r>
              <a:r>
                <a:rPr lang="ko-KR" altLang="en-US" sz="800" dirty="0">
                  <a:solidFill>
                    <a:schemeClr val="bg1"/>
                  </a:solidFill>
                </a:rPr>
                <a:t>경비로 구성되어 있으며 일부 </a:t>
              </a:r>
              <a:r>
                <a:rPr lang="en-US" altLang="ko-KR" sz="800" dirty="0">
                  <a:solidFill>
                    <a:schemeClr val="bg1"/>
                  </a:solidFill>
                </a:rPr>
                <a:t>sales </a:t>
              </a:r>
              <a:r>
                <a:rPr lang="ko-KR" altLang="en-US" sz="800" dirty="0">
                  <a:solidFill>
                    <a:schemeClr val="bg1"/>
                  </a:solidFill>
                </a:rPr>
                <a:t>담당자의 경우 </a:t>
              </a:r>
              <a:r>
                <a:rPr lang="ko-KR" altLang="en-US" sz="800" dirty="0" err="1">
                  <a:solidFill>
                    <a:schemeClr val="bg1"/>
                  </a:solidFill>
                </a:rPr>
                <a:t>덴탈</a:t>
              </a:r>
              <a:r>
                <a:rPr lang="ko-KR" altLang="en-US" sz="800" dirty="0">
                  <a:solidFill>
                    <a:schemeClr val="bg1"/>
                  </a:solidFill>
                </a:rPr>
                <a:t> 스캐너 판매의 일정 부분을 인센티브로 제공받고 있음</a:t>
              </a:r>
            </a:p>
          </p:txBody>
        </p:sp>
        <p:sp>
          <p:nvSpPr>
            <p:cNvPr id="39" name="타원 38"/>
            <p:cNvSpPr/>
            <p:nvPr/>
          </p:nvSpPr>
          <p:spPr>
            <a:xfrm>
              <a:off x="738634" y="5706843"/>
              <a:ext cx="129394" cy="129394"/>
            </a:xfrm>
            <a:prstGeom prst="ellipse">
              <a:avLst/>
            </a:prstGeom>
            <a:solidFill>
              <a:srgbClr val="00338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altLang="ko-KR" sz="700" dirty="0">
                  <a:solidFill>
                    <a:srgbClr val="FFFFFF"/>
                  </a:solidFill>
                  <a:latin typeface=""/>
                  <a:cs typeface="KPMG Extralight"/>
                </a:rPr>
                <a:t>3</a:t>
              </a:r>
              <a:endParaRPr lang="ko-KR" altLang="en-US" sz="700" dirty="0">
                <a:solidFill>
                  <a:srgbClr val="FFFFFF"/>
                </a:solidFill>
                <a:latin typeface=""/>
                <a:cs typeface="KPMG Extralight"/>
              </a:endParaRPr>
            </a:p>
          </p:txBody>
        </p:sp>
      </p:grpSp>
      <p:sp>
        <p:nvSpPr>
          <p:cNvPr id="20" name="Text Box 18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16992" y="4688219"/>
            <a:ext cx="1271462" cy="95980"/>
          </a:xfrm>
          <a:prstGeom prst="rect">
            <a:avLst/>
          </a:prstGeom>
          <a:noFill/>
          <a:ln w="6350">
            <a:noFill/>
            <a:miter lim="800000"/>
            <a:headEnd type="none" w="sm" len="sm"/>
            <a:tailEnd type="none" w="sm" len="sm"/>
          </a:ln>
        </p:spPr>
        <p:txBody>
          <a:bodyPr lIns="0" tIns="0" rIns="0" bIns="0" anchor="b"/>
          <a:lstStyle/>
          <a:p>
            <a:r>
              <a:rPr lang="en-US" altLang="ko-KR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Source : </a:t>
            </a:r>
            <a:r>
              <a:rPr lang="ko-KR" altLang="en-US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회사 제공 자료 </a:t>
            </a:r>
            <a:endParaRPr lang="en-US" altLang="ko-KR" sz="600" i="1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7667" y="1499225"/>
            <a:ext cx="5198364" cy="513283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B$2:$F$21"/>
              </a:ext>
            </a:extLst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54420" y="1504969"/>
            <a:ext cx="2990850" cy="31527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746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2"/>
          <p:cNvGraphicFramePr>
            <a:graphicFrameLocks/>
          </p:cNvGraphicFramePr>
          <p:nvPr/>
        </p:nvGraphicFramePr>
        <p:xfrm>
          <a:off x="5166927" y="3748149"/>
          <a:ext cx="360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0" name="타원 29"/>
          <p:cNvSpPr/>
          <p:nvPr/>
        </p:nvSpPr>
        <p:spPr>
          <a:xfrm>
            <a:off x="6937756" y="4561966"/>
            <a:ext cx="160020" cy="160020"/>
          </a:xfrm>
          <a:prstGeom prst="ellipse">
            <a:avLst/>
          </a:prstGeom>
          <a:solidFill>
            <a:schemeClr val="bg1"/>
          </a:solidFill>
          <a:ln>
            <a:solidFill>
              <a:srgbClr val="00A3A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endParaRPr lang="ko-KR" altLang="en-US" sz="800" dirty="0">
              <a:solidFill>
                <a:srgbClr val="00A3A1"/>
              </a:soli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08736" y="320684"/>
            <a:ext cx="8336378" cy="169200"/>
          </a:xfrm>
          <a:prstGeom prst="rect">
            <a:avLst/>
          </a:prstGeom>
        </p:spPr>
        <p:txBody>
          <a:bodyPr lIns="0"/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087"/>
                </a:solidFill>
                <a:latin typeface="Univers for KPMG" panose="020B0603020202020204" pitchFamily="34" charset="0"/>
                <a:cs typeface="Univers for KPMG" panose="020B0603020202020204" pitchFamily="34" charset="0"/>
              </a:defRPr>
            </a:lvl1pPr>
            <a:lvl2pPr marL="0" indent="0" eaLnBrk="1" latinLnBrk="1" hangingPunct="1">
              <a:spcAft>
                <a:spcPts val="650"/>
              </a:spcAft>
              <a:buFont typeface="Univers for KPMG"/>
              <a:buNone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2pPr>
            <a:lvl3pPr marL="307975" indent="-307975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3pPr>
            <a:lvl4pPr marL="623888" indent="-24840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–"/>
              <a:defRPr sz="1400" b="0" i="0" baseline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r>
              <a:rPr lang="en-US" altLang="ko-KR" sz="1200" dirty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Executive summary</a:t>
            </a:r>
          </a:p>
        </p:txBody>
      </p:sp>
      <p:sp>
        <p:nvSpPr>
          <p:cNvPr id="15" name="Title 4"/>
          <p:cNvSpPr txBox="1">
            <a:spLocks/>
          </p:cNvSpPr>
          <p:nvPr/>
        </p:nvSpPr>
        <p:spPr>
          <a:xfrm>
            <a:off x="812800" y="577041"/>
            <a:ext cx="8280400" cy="38059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eaLnBrk="1" latinLnBrk="1" hangingPunct="1">
              <a:lnSpc>
                <a:spcPct val="100000"/>
              </a:lnSpc>
              <a:defRPr sz="4800" b="0" i="0">
                <a:solidFill>
                  <a:srgbClr val="00338D"/>
                </a:solidFill>
                <a:latin typeface="KPMG Extralight"/>
                <a:cs typeface="KPMG Extralight"/>
              </a:defRPr>
            </a:lvl1pPr>
          </a:lstStyle>
          <a:p>
            <a:r>
              <a:rPr lang="en-US" altLang="ko-KR" sz="3800" kern="0" dirty="0">
                <a:latin typeface="+mj-ea"/>
              </a:rPr>
              <a:t>Labor – Turn over analysis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816992" y="969841"/>
            <a:ext cx="8699870" cy="48772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연간 퇴직 인원은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10</a:t>
            </a:r>
            <a:r>
              <a:rPr lang="ko-KR" altLang="en-US" sz="100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명 이상 수준을 유지하고 있으나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00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회사의 적극적인 인재 채용으로 전체 인원이 늘어나며 이직률은 감소하는 추세로 나타납니다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. R&amp;D </a:t>
            </a:r>
            <a:r>
              <a:rPr lang="ko-KR" altLang="en-US" sz="100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부서는 연간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3~4</a:t>
            </a:r>
            <a:r>
              <a:rPr lang="ko-KR" altLang="en-US" sz="100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명의 이직이 있었으며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00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이직자의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85.7%</a:t>
            </a:r>
            <a:r>
              <a:rPr lang="ko-KR" altLang="en-US" sz="100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는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3</a:t>
            </a:r>
            <a:r>
              <a:rPr lang="ko-KR" altLang="en-US" sz="100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년 미만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(2</a:t>
            </a:r>
            <a:r>
              <a:rPr lang="ko-KR" altLang="en-US" sz="100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년 미만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57.1%)</a:t>
            </a:r>
            <a:r>
              <a:rPr lang="ko-KR" altLang="en-US" sz="100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의 재직기간을 가져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00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회사의 주요 인재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Pool</a:t>
            </a:r>
            <a:r>
              <a:rPr lang="ko-KR" altLang="en-US" sz="100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이 이탈 없이 유지되는 것으로 보입니다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23" name="Chart3"/>
          <p:cNvGraphicFramePr>
            <a:graphicFrameLocks/>
          </p:cNvGraphicFramePr>
          <p:nvPr/>
        </p:nvGraphicFramePr>
        <p:xfrm>
          <a:off x="812800" y="1469773"/>
          <a:ext cx="360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1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23539" y="3129894"/>
            <a:ext cx="3007505" cy="402303"/>
          </a:xfrm>
          <a:prstGeom prst="rect">
            <a:avLst/>
          </a:prstGeom>
          <a:solidFill>
            <a:srgbClr val="00A3A1"/>
          </a:solidFill>
          <a:ln w="12700">
            <a:solidFill>
              <a:srgbClr val="00A3A1"/>
            </a:solidFill>
            <a:miter lim="800000"/>
            <a:headEnd/>
            <a:tailEnd/>
          </a:ln>
          <a:effectLst/>
        </p:spPr>
        <p:txBody>
          <a:bodyPr lIns="54000" tIns="54000" rIns="54000" bIns="54000" anchor="ctr" anchorCtr="1"/>
          <a:lstStyle/>
          <a:p>
            <a:pPr defTabSz="762000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800" dirty="0">
                <a:solidFill>
                  <a:schemeClr val="bg1"/>
                </a:solidFill>
              </a:rPr>
              <a:t>이직자는 평균적으로 회사에서 </a:t>
            </a:r>
            <a:r>
              <a:rPr lang="en-US" altLang="ko-KR" sz="800" dirty="0">
                <a:solidFill>
                  <a:schemeClr val="bg1"/>
                </a:solidFill>
              </a:rPr>
              <a:t>1.8</a:t>
            </a:r>
            <a:r>
              <a:rPr lang="ko-KR" altLang="en-US" sz="800">
                <a:solidFill>
                  <a:schemeClr val="bg1"/>
                </a:solidFill>
              </a:rPr>
              <a:t>년을 근무하고</a:t>
            </a:r>
            <a:r>
              <a:rPr lang="en-US" altLang="ko-KR" sz="800" dirty="0">
                <a:solidFill>
                  <a:schemeClr val="bg1"/>
                </a:solidFill>
              </a:rPr>
              <a:t>, 62</a:t>
            </a:r>
            <a:r>
              <a:rPr lang="ko-KR" altLang="en-US" sz="800">
                <a:solidFill>
                  <a:schemeClr val="bg1"/>
                </a:solidFill>
              </a:rPr>
              <a:t>백만원의 급여를 지급받았습니다</a:t>
            </a:r>
            <a:r>
              <a:rPr lang="en-US" altLang="ko-KR" sz="800" dirty="0">
                <a:solidFill>
                  <a:schemeClr val="bg1"/>
                </a:solidFill>
              </a:rPr>
              <a:t>.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458842" y="3065197"/>
            <a:ext cx="129394" cy="129394"/>
          </a:xfrm>
          <a:prstGeom prst="ellipse">
            <a:avLst/>
          </a:prstGeom>
          <a:solidFill>
            <a:srgbClr val="0033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700" dirty="0">
                <a:solidFill>
                  <a:srgbClr val="FFFFFF"/>
                </a:solidFill>
                <a:latin typeface=""/>
                <a:cs typeface="KPMG Extralight"/>
              </a:rPr>
              <a:t>1</a:t>
            </a:r>
            <a:endParaRPr lang="ko-KR" altLang="en-US" sz="700" dirty="0">
              <a:solidFill>
                <a:srgbClr val="FFFFFF"/>
              </a:solidFill>
              <a:latin typeface=""/>
              <a:cs typeface="KPMG Extralight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962594" y="4577279"/>
            <a:ext cx="129394" cy="129394"/>
          </a:xfrm>
          <a:prstGeom prst="ellipse">
            <a:avLst/>
          </a:prstGeom>
          <a:solidFill>
            <a:srgbClr val="0033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700" dirty="0">
                <a:solidFill>
                  <a:srgbClr val="FFFFFF"/>
                </a:solidFill>
                <a:latin typeface=""/>
                <a:cs typeface="KPMG Extralight"/>
              </a:rPr>
              <a:t>1</a:t>
            </a:r>
            <a:endParaRPr lang="ko-KR" altLang="en-US" sz="700" dirty="0">
              <a:solidFill>
                <a:srgbClr val="FFFFFF"/>
              </a:solidFill>
              <a:latin typeface=""/>
              <a:cs typeface="KPMG Extralight"/>
            </a:endParaRPr>
          </a:p>
        </p:txBody>
      </p:sp>
      <p:sp>
        <p:nvSpPr>
          <p:cNvPr id="42" name="Text Box 18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67877" y="5908149"/>
            <a:ext cx="3939129" cy="212689"/>
          </a:xfrm>
          <a:prstGeom prst="rect">
            <a:avLst/>
          </a:prstGeom>
          <a:noFill/>
          <a:ln w="6350">
            <a:noFill/>
            <a:miter lim="800000"/>
            <a:headEnd type="none" w="sm" len="sm"/>
            <a:tailEnd type="none" w="sm" len="sm"/>
          </a:ln>
        </p:spPr>
        <p:txBody>
          <a:bodyPr lIns="0" tIns="0" rIns="0" bIns="0" anchor="b"/>
          <a:lstStyle/>
          <a:p>
            <a:endParaRPr lang="en-US" altLang="ko-KR" sz="600" i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r>
              <a:rPr lang="en-US" altLang="ko-KR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Source: </a:t>
            </a:r>
            <a:r>
              <a:rPr lang="ko-KR" altLang="en-US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회사제공자료</a:t>
            </a:r>
            <a:endParaRPr lang="en-US" altLang="ko-KR" sz="600" i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r>
              <a:rPr lang="en-US" altLang="ko-KR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note : R&amp;D</a:t>
            </a:r>
            <a:r>
              <a:rPr lang="ko-KR" altLang="en-US" sz="600" i="1">
                <a:latin typeface="Arial" panose="020B0604020202020204" pitchFamily="34" charset="0"/>
                <a:ea typeface="맑은 고딕" panose="020B0503020000020004" pitchFamily="50" charset="-127"/>
              </a:rPr>
              <a:t>부서 이직자는 퇴직자 중 세액공제명세서 상 입사일과  일치하는 개발팀 인원으로 가정</a:t>
            </a:r>
            <a:endParaRPr lang="en-US" altLang="ko-KR" sz="600" i="1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3" name="Text Box 18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532335" y="5908149"/>
            <a:ext cx="2869183" cy="212689"/>
          </a:xfrm>
          <a:prstGeom prst="rect">
            <a:avLst/>
          </a:prstGeom>
          <a:noFill/>
          <a:ln w="6350">
            <a:noFill/>
            <a:miter lim="800000"/>
            <a:headEnd type="none" w="sm" len="sm"/>
            <a:tailEnd type="none" w="sm" len="sm"/>
          </a:ln>
        </p:spPr>
        <p:txBody>
          <a:bodyPr lIns="0" tIns="0" rIns="0" bIns="0" anchor="b"/>
          <a:lstStyle/>
          <a:p>
            <a:endParaRPr lang="en-US" altLang="ko-KR" sz="600" i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r>
              <a:rPr lang="en-US" altLang="ko-KR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Source: </a:t>
            </a:r>
            <a:r>
              <a:rPr lang="ko-KR" altLang="en-US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회사제공자료</a:t>
            </a:r>
            <a:endParaRPr lang="en-US" altLang="ko-KR" sz="600" i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r>
              <a:rPr lang="en-US" altLang="ko-KR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note :</a:t>
            </a:r>
            <a:r>
              <a:rPr lang="ko-KR" altLang="en-US" sz="600" i="1">
                <a:latin typeface="Arial" panose="020B0604020202020204" pitchFamily="34" charset="0"/>
                <a:ea typeface="맑은 고딕" panose="020B0503020000020004" pitchFamily="50" charset="-127"/>
              </a:rPr>
              <a:t>연환산 </a:t>
            </a:r>
            <a:r>
              <a:rPr lang="ko-KR" altLang="en-US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급여는 퇴직급여액 기준임</a:t>
            </a:r>
            <a:endParaRPr lang="en-US" altLang="ko-KR" sz="600" i="1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4" name="Chart4"/>
          <p:cNvGraphicFramePr>
            <a:graphicFrameLocks/>
          </p:cNvGraphicFramePr>
          <p:nvPr/>
        </p:nvGraphicFramePr>
        <p:xfrm>
          <a:off x="812800" y="3748149"/>
          <a:ext cx="360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10380499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14258" y="1413370"/>
            <a:ext cx="3247806" cy="4261176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ko-KR" altLang="en-US" sz="900" b="1" dirty="0">
                <a:solidFill>
                  <a:schemeClr val="tx2"/>
                </a:solidFill>
              </a:rPr>
              <a:t>매출액</a:t>
            </a:r>
            <a:endParaRPr lang="en-US" altLang="ko-KR" sz="900" b="1" dirty="0">
              <a:solidFill>
                <a:schemeClr val="tx2"/>
              </a:solidFill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900" dirty="0"/>
              <a:t>회사의 매출 중 중국에서 발생하는 부분은 현재까지 </a:t>
            </a:r>
            <a:r>
              <a:rPr lang="en-US" altLang="ko-KR" sz="900" dirty="0"/>
              <a:t>USD</a:t>
            </a:r>
            <a:r>
              <a:rPr lang="ko-KR" altLang="en-US" sz="900" dirty="0"/>
              <a:t>로 결제되어 왔습니다</a:t>
            </a:r>
            <a:r>
              <a:rPr lang="en-US" altLang="ko-KR" sz="900" dirty="0"/>
              <a:t>. </a:t>
            </a:r>
            <a:r>
              <a:rPr lang="ko-KR" altLang="en-US" sz="900" dirty="0"/>
              <a:t>향후 아래와 같이 중국매출이 확대될 것으로 예측되나 중국 딜러들이 현지 통화에 의한 거래를 요청하고 있지 않아 중국 매출에 대한 기준통화 변경 가능성은 낮습니다</a:t>
            </a:r>
            <a:r>
              <a:rPr lang="en-US" altLang="ko-KR" sz="900" dirty="0"/>
              <a:t>. </a:t>
            </a:r>
            <a:r>
              <a:rPr lang="ko-KR" altLang="en-US" sz="900" dirty="0"/>
              <a:t>따라서 </a:t>
            </a:r>
            <a:r>
              <a:rPr lang="ko-KR" altLang="en-US" sz="900" dirty="0" err="1"/>
              <a:t>중국향</a:t>
            </a:r>
            <a:r>
              <a:rPr lang="ko-KR" altLang="en-US" sz="900" dirty="0"/>
              <a:t> 매출이 확대 되더라도 새로운 통화</a:t>
            </a:r>
            <a:r>
              <a:rPr lang="en-US" altLang="ko-KR" sz="900" dirty="0"/>
              <a:t>(CNY</a:t>
            </a:r>
            <a:r>
              <a:rPr lang="ko-KR" altLang="en-US" sz="900" dirty="0"/>
              <a:t>등</a:t>
            </a:r>
            <a:r>
              <a:rPr lang="en-US" altLang="ko-KR" sz="900" dirty="0"/>
              <a:t>)</a:t>
            </a:r>
            <a:r>
              <a:rPr lang="ko-KR" altLang="en-US" sz="900" dirty="0"/>
              <a:t>에 대한 환율 </a:t>
            </a:r>
            <a:r>
              <a:rPr lang="ko-KR" altLang="en-US" sz="900" dirty="0" err="1"/>
              <a:t>리스크에</a:t>
            </a:r>
            <a:r>
              <a:rPr lang="ko-KR" altLang="en-US" sz="900" dirty="0"/>
              <a:t> 노출될 가능성은 낮다고 판단됩니다</a:t>
            </a:r>
            <a:r>
              <a:rPr lang="en-US" altLang="ko-KR" sz="900" dirty="0"/>
              <a:t>.</a:t>
            </a:r>
            <a:r>
              <a:rPr lang="ko-KR" altLang="en-US" sz="900" dirty="0"/>
              <a:t> </a:t>
            </a:r>
            <a:endParaRPr lang="en-US" altLang="ko-KR" sz="900" dirty="0"/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ko-KR" sz="900" dirty="0"/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ko-KR" sz="900" dirty="0"/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ko-KR" sz="900" dirty="0"/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ko-KR" sz="900" dirty="0"/>
          </a:p>
          <a:p>
            <a:pPr>
              <a:spcAft>
                <a:spcPts val="600"/>
              </a:spcAft>
            </a:pPr>
            <a:endParaRPr lang="en-US" altLang="ko-KR" sz="900" b="1" dirty="0">
              <a:solidFill>
                <a:schemeClr val="tx2"/>
              </a:solidFill>
            </a:endParaRPr>
          </a:p>
          <a:p>
            <a:pPr>
              <a:spcAft>
                <a:spcPts val="600"/>
              </a:spcAft>
            </a:pPr>
            <a:endParaRPr lang="en-US" altLang="ko-KR" sz="900" b="1" dirty="0">
              <a:solidFill>
                <a:schemeClr val="tx2"/>
              </a:solidFill>
            </a:endParaRPr>
          </a:p>
          <a:p>
            <a:pPr>
              <a:spcAft>
                <a:spcPts val="600"/>
              </a:spcAft>
            </a:pPr>
            <a:endParaRPr lang="en-US" altLang="ko-KR" sz="900" b="1" dirty="0">
              <a:solidFill>
                <a:schemeClr val="tx2"/>
              </a:solidFill>
            </a:endParaRPr>
          </a:p>
          <a:p>
            <a:pPr>
              <a:spcAft>
                <a:spcPts val="600"/>
              </a:spcAft>
            </a:pPr>
            <a:r>
              <a:rPr lang="ko-KR" altLang="en-US" sz="900" b="1" dirty="0">
                <a:solidFill>
                  <a:schemeClr val="tx2"/>
                </a:solidFill>
              </a:rPr>
              <a:t>매입액</a:t>
            </a:r>
            <a:endParaRPr lang="en-US" altLang="ko-KR" sz="900" b="1" dirty="0">
              <a:solidFill>
                <a:schemeClr val="tx2"/>
              </a:solidFill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900" dirty="0"/>
              <a:t>미국으로부터 매입되어 </a:t>
            </a:r>
            <a:r>
              <a:rPr lang="en-US" altLang="ko-KR" sz="900" dirty="0"/>
              <a:t>USD</a:t>
            </a:r>
            <a:r>
              <a:rPr lang="ko-KR" altLang="en-US" sz="900" dirty="0"/>
              <a:t>로 결제가 이루어졌던 </a:t>
            </a:r>
            <a:r>
              <a:rPr lang="ko-KR" altLang="en-US" sz="900" dirty="0" err="1"/>
              <a:t>프로젝터</a:t>
            </a:r>
            <a:r>
              <a:rPr lang="en-US" altLang="ko-KR" sz="900" dirty="0"/>
              <a:t>(</a:t>
            </a:r>
            <a:r>
              <a:rPr lang="ko-KR" altLang="en-US" sz="900" dirty="0"/>
              <a:t>원자재</a:t>
            </a:r>
            <a:r>
              <a:rPr lang="en-US" altLang="ko-KR" sz="900" dirty="0"/>
              <a:t>)</a:t>
            </a:r>
            <a:r>
              <a:rPr lang="ko-KR" altLang="en-US" sz="900" dirty="0"/>
              <a:t>를 국산화 함에 따라 </a:t>
            </a:r>
            <a:r>
              <a:rPr lang="en-US" altLang="ko-KR" sz="900" dirty="0"/>
              <a:t>2019</a:t>
            </a:r>
            <a:r>
              <a:rPr lang="ko-KR" altLang="en-US" sz="900" dirty="0"/>
              <a:t>년부터는 </a:t>
            </a:r>
            <a:r>
              <a:rPr lang="en-US" altLang="ko-KR" sz="900" dirty="0"/>
              <a:t>USD</a:t>
            </a:r>
            <a:r>
              <a:rPr lang="ko-KR" altLang="en-US" sz="900" dirty="0"/>
              <a:t>로 결제된 매입내역은 존재하지 않습니다</a:t>
            </a:r>
            <a:endParaRPr lang="en-US" altLang="ko-KR" sz="900" dirty="0"/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900" dirty="0"/>
              <a:t>19</a:t>
            </a:r>
            <a:r>
              <a:rPr lang="ko-KR" altLang="en-US" sz="900" dirty="0"/>
              <a:t>년 반기 </a:t>
            </a:r>
            <a:r>
              <a:rPr lang="en-US" altLang="ko-KR" sz="900" dirty="0"/>
              <a:t>LTM </a:t>
            </a:r>
            <a:r>
              <a:rPr lang="ko-KR" altLang="en-US" sz="900" dirty="0"/>
              <a:t>기준 유로 매입이 차지하는 비중은 </a:t>
            </a:r>
            <a:r>
              <a:rPr lang="en-US" altLang="ko-KR" sz="900" dirty="0"/>
              <a:t>26%</a:t>
            </a:r>
            <a:r>
              <a:rPr lang="ko-KR" altLang="en-US" sz="900" dirty="0"/>
              <a:t>정도이며 이는 독일로부터 매입하는 원자재 및 상품의 금액입니다</a:t>
            </a:r>
            <a:r>
              <a:rPr lang="en-US" altLang="ko-KR" sz="900" dirty="0"/>
              <a:t>. </a:t>
            </a:r>
            <a:r>
              <a:rPr lang="ko-KR" altLang="en-US" sz="900" dirty="0"/>
              <a:t>회사에 따르면 해당 원자재도 국산화가 완료되어 </a:t>
            </a:r>
            <a:r>
              <a:rPr lang="en-US" altLang="ko-KR" sz="900" dirty="0"/>
              <a:t>2020</a:t>
            </a:r>
            <a:r>
              <a:rPr lang="ko-KR" altLang="en-US" sz="900" dirty="0"/>
              <a:t>년부터 외화매입 비용이 </a:t>
            </a:r>
            <a:r>
              <a:rPr lang="en-US" altLang="ko-KR" sz="900" dirty="0"/>
              <a:t>50%</a:t>
            </a:r>
            <a:r>
              <a:rPr lang="ko-KR" altLang="en-US" sz="900" dirty="0"/>
              <a:t>이상 감소 될 것으로 예측됩니다</a:t>
            </a:r>
            <a:r>
              <a:rPr lang="en-US" altLang="ko-KR" sz="900" dirty="0"/>
              <a:t>. </a:t>
            </a:r>
            <a:r>
              <a:rPr lang="ko-KR" altLang="en-US" sz="900" dirty="0"/>
              <a:t>이에 따라 매입과 관련한 환율 변동 </a:t>
            </a:r>
            <a:r>
              <a:rPr lang="ko-KR" altLang="en-US" sz="900" dirty="0" err="1"/>
              <a:t>리스크는</a:t>
            </a:r>
            <a:r>
              <a:rPr lang="ko-KR" altLang="en-US" sz="900" dirty="0"/>
              <a:t> 현재보다 낮아질 것으로 판단됩니다</a:t>
            </a:r>
            <a:r>
              <a:rPr lang="en-US" altLang="ko-KR" sz="900" dirty="0"/>
              <a:t>.</a:t>
            </a:r>
            <a:r>
              <a:rPr lang="ko-KR" altLang="en-US" sz="900" dirty="0"/>
              <a:t> </a:t>
            </a:r>
            <a:r>
              <a:rPr lang="en-US" altLang="ko-KR" sz="900" dirty="0"/>
              <a:t> </a:t>
            </a:r>
            <a:r>
              <a:rPr lang="ko-KR" altLang="en-US" sz="900" dirty="0"/>
              <a:t> </a:t>
            </a:r>
            <a:endParaRPr lang="en-US" altLang="ko-KR" sz="900" dirty="0"/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ko-KR" sz="900" b="1" dirty="0">
              <a:solidFill>
                <a:schemeClr val="tx2"/>
              </a:solidFill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08736" y="320684"/>
            <a:ext cx="8336378" cy="169200"/>
          </a:xfrm>
          <a:prstGeom prst="rect">
            <a:avLst/>
          </a:prstGeom>
        </p:spPr>
        <p:txBody>
          <a:bodyPr lIns="0"/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087"/>
                </a:solidFill>
                <a:latin typeface="Univers for KPMG" panose="020B0603020202020204" pitchFamily="34" charset="0"/>
                <a:cs typeface="Univers for KPMG" panose="020B0603020202020204" pitchFamily="34" charset="0"/>
              </a:defRPr>
            </a:lvl1pPr>
            <a:lvl2pPr marL="0" indent="0" eaLnBrk="1" latinLnBrk="1" hangingPunct="1">
              <a:spcAft>
                <a:spcPts val="650"/>
              </a:spcAft>
              <a:buFont typeface="Univers for KPMG"/>
              <a:buNone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2pPr>
            <a:lvl3pPr marL="307975" indent="-307975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3pPr>
            <a:lvl4pPr marL="623888" indent="-24840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–"/>
              <a:defRPr sz="1400" b="0" i="0" baseline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r>
              <a:rPr lang="en-US" altLang="ko-KR" sz="12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Executive summary</a:t>
            </a:r>
          </a:p>
          <a:p>
            <a:endParaRPr lang="en-US" altLang="ko-KR" sz="1200" dirty="0">
              <a:solidFill>
                <a:srgbClr val="00338D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5" name="Title 4"/>
          <p:cNvSpPr txBox="1">
            <a:spLocks/>
          </p:cNvSpPr>
          <p:nvPr/>
        </p:nvSpPr>
        <p:spPr>
          <a:xfrm>
            <a:off x="808736" y="577041"/>
            <a:ext cx="8280400" cy="38059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eaLnBrk="1" latinLnBrk="1" hangingPunct="1">
              <a:lnSpc>
                <a:spcPct val="100000"/>
              </a:lnSpc>
              <a:defRPr sz="4800" b="0" i="0">
                <a:solidFill>
                  <a:srgbClr val="00338D"/>
                </a:solidFill>
                <a:latin typeface="KPMG Extralight"/>
                <a:cs typeface="KPMG Extralight"/>
              </a:defRPr>
            </a:lvl1pPr>
          </a:lstStyle>
          <a:p>
            <a:r>
              <a:rPr lang="en-US" altLang="ko-KR" sz="3800" kern="0" dirty="0"/>
              <a:t>Foreign exchange effect (1/2)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816992" y="969842"/>
            <a:ext cx="8792464" cy="3958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2019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년 반기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LTM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기준 회사의 매출 중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81%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가량이 외화로 발생하고 있으며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2019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년 반기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LTM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기준 회사의 매입액 중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26%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가 유로화로 발생하고 있습니다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.     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회사에 따르면 매출 및 매입과 관련하여 부담하는 환율 </a:t>
            </a:r>
            <a:r>
              <a:rPr lang="ko-KR" altLang="en-US" sz="1000" dirty="0" err="1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리스크에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대한 재무적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hedge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는 계획하고 있지 않습니다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.    </a:t>
            </a:r>
          </a:p>
          <a:p>
            <a:pPr>
              <a:lnSpc>
                <a:spcPct val="110000"/>
              </a:lnSpc>
            </a:pPr>
            <a:endParaRPr lang="en-US" altLang="ko-KR" sz="1000" dirty="0">
              <a:solidFill>
                <a:srgbClr val="00338D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8" name="Chart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5106007"/>
              </p:ext>
            </p:extLst>
          </p:nvPr>
        </p:nvGraphicFramePr>
        <p:xfrm>
          <a:off x="726393" y="3505312"/>
          <a:ext cx="2835765" cy="2159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Chart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4596673"/>
              </p:ext>
            </p:extLst>
          </p:nvPr>
        </p:nvGraphicFramePr>
        <p:xfrm>
          <a:off x="3441930" y="3565236"/>
          <a:ext cx="2841049" cy="1946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26393" y="3234036"/>
            <a:ext cx="3234304" cy="200892"/>
          </a:xfrm>
          <a:prstGeom prst="rect">
            <a:avLst/>
          </a:prstGeom>
          <a:noFill/>
          <a:ln w="635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>
            <a:defPPr>
              <a:defRPr lang="en-US"/>
            </a:defPPr>
            <a:lvl1pPr marL="266700" indent="-266700" defTabSz="1076325">
              <a:spcBef>
                <a:spcPct val="10000"/>
              </a:spcBef>
              <a:tabLst>
                <a:tab pos="676275" algn="l"/>
              </a:tabLst>
              <a:defRPr sz="600" i="1">
                <a:solidFill>
                  <a:srgbClr val="00338D"/>
                </a:solidFill>
                <a:latin typeface="Univers 45 Light" pitchFamily="2" charset="0"/>
                <a:ea typeface="+mj-ea"/>
                <a:cs typeface="Arial" charset="0"/>
              </a:defRPr>
            </a:lvl1pPr>
          </a:lstStyle>
          <a:p>
            <a:r>
              <a:rPr lang="en-US" altLang="ko-KR" dirty="0">
                <a:solidFill>
                  <a:srgbClr val="000000"/>
                </a:solidFill>
              </a:rPr>
              <a:t>Source: </a:t>
            </a:r>
            <a:r>
              <a:rPr lang="ko-KR" altLang="en-US">
                <a:solidFill>
                  <a:srgbClr val="000000"/>
                </a:solidFill>
              </a:rPr>
              <a:t>회사제공자료</a:t>
            </a:r>
            <a:r>
              <a:rPr lang="en-US" altLang="ko-KR" dirty="0">
                <a:solidFill>
                  <a:srgbClr val="000000"/>
                </a:solidFill>
              </a:rPr>
              <a:t>, KPMG Analysis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8992" y="5646848"/>
            <a:ext cx="2074243" cy="200892"/>
          </a:xfrm>
          <a:prstGeom prst="rect">
            <a:avLst/>
          </a:prstGeom>
          <a:noFill/>
          <a:ln w="635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>
            <a:defPPr>
              <a:defRPr lang="en-US"/>
            </a:defPPr>
            <a:lvl1pPr marL="266700" indent="-266700" defTabSz="1076325">
              <a:spcBef>
                <a:spcPct val="10000"/>
              </a:spcBef>
              <a:tabLst>
                <a:tab pos="676275" algn="l"/>
              </a:tabLst>
              <a:defRPr sz="600" i="1">
                <a:solidFill>
                  <a:srgbClr val="00338D"/>
                </a:solidFill>
                <a:latin typeface="Univers 45 Light" pitchFamily="2" charset="0"/>
                <a:ea typeface="+mj-ea"/>
                <a:cs typeface="Arial" charset="0"/>
              </a:defRPr>
            </a:lvl1pPr>
          </a:lstStyle>
          <a:p>
            <a:r>
              <a:rPr lang="en-US" altLang="ko-KR" dirty="0">
                <a:solidFill>
                  <a:srgbClr val="000000"/>
                </a:solidFill>
              </a:rPr>
              <a:t>Source: </a:t>
            </a:r>
            <a:r>
              <a:rPr lang="ko-KR" altLang="en-US">
                <a:solidFill>
                  <a:srgbClr val="000000"/>
                </a:solidFill>
              </a:rPr>
              <a:t>회사제공자료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33616" y="3903624"/>
            <a:ext cx="2074243" cy="152553"/>
          </a:xfrm>
          <a:prstGeom prst="rect">
            <a:avLst/>
          </a:prstGeom>
          <a:noFill/>
          <a:ln w="635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>
            <a:defPPr>
              <a:defRPr lang="en-US"/>
            </a:defPPr>
            <a:lvl1pPr marL="266700" indent="-266700" defTabSz="1076325">
              <a:spcBef>
                <a:spcPct val="10000"/>
              </a:spcBef>
              <a:tabLst>
                <a:tab pos="676275" algn="l"/>
              </a:tabLst>
              <a:defRPr sz="600" i="1">
                <a:solidFill>
                  <a:srgbClr val="00338D"/>
                </a:solidFill>
                <a:latin typeface="Univers 45 Light" pitchFamily="2" charset="0"/>
                <a:ea typeface="+mj-ea"/>
                <a:cs typeface="Arial" charset="0"/>
              </a:defRPr>
            </a:lvl1pPr>
          </a:lstStyle>
          <a:p>
            <a:r>
              <a:rPr lang="en-US" altLang="ko-KR" dirty="0">
                <a:solidFill>
                  <a:srgbClr val="000000"/>
                </a:solidFill>
              </a:rPr>
              <a:t>Source: </a:t>
            </a:r>
            <a:r>
              <a:rPr lang="ko-KR" altLang="en-US" dirty="0">
                <a:solidFill>
                  <a:srgbClr val="000000"/>
                </a:solidFill>
              </a:rPr>
              <a:t>회사제공자료</a:t>
            </a:r>
            <a:r>
              <a:rPr lang="en-US" altLang="ko-KR" dirty="0">
                <a:solidFill>
                  <a:srgbClr val="000000"/>
                </a:solidFill>
              </a:rPr>
              <a:t>, KPMG analysis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34757" y="5642533"/>
            <a:ext cx="2074243" cy="200892"/>
          </a:xfrm>
          <a:prstGeom prst="rect">
            <a:avLst/>
          </a:prstGeom>
          <a:noFill/>
          <a:ln w="635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>
            <a:defPPr>
              <a:defRPr lang="en-US"/>
            </a:defPPr>
            <a:lvl1pPr marL="266700" indent="-266700" defTabSz="1076325">
              <a:spcBef>
                <a:spcPct val="10000"/>
              </a:spcBef>
              <a:tabLst>
                <a:tab pos="676275" algn="l"/>
              </a:tabLst>
              <a:defRPr sz="600" i="1">
                <a:solidFill>
                  <a:srgbClr val="00338D"/>
                </a:solidFill>
                <a:latin typeface="Univers 45 Light" pitchFamily="2" charset="0"/>
                <a:ea typeface="+mj-ea"/>
                <a:cs typeface="Arial" charset="0"/>
              </a:defRPr>
            </a:lvl1pPr>
          </a:lstStyle>
          <a:p>
            <a:r>
              <a:rPr lang="en-US" altLang="ko-KR" dirty="0">
                <a:solidFill>
                  <a:srgbClr val="000000"/>
                </a:solidFill>
              </a:rPr>
              <a:t>Source: </a:t>
            </a:r>
            <a:r>
              <a:rPr lang="ko-KR" altLang="en-US">
                <a:solidFill>
                  <a:srgbClr val="000000"/>
                </a:solidFill>
              </a:rPr>
              <a:t>회사제공자료</a:t>
            </a:r>
            <a:r>
              <a:rPr lang="en-US" altLang="ko-KR" dirty="0">
                <a:solidFill>
                  <a:srgbClr val="000000"/>
                </a:solidFill>
              </a:rPr>
              <a:t>, KPMG Analysis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738" y="1466357"/>
            <a:ext cx="6065520" cy="16276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3616" y="2733192"/>
            <a:ext cx="2255520" cy="117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383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1342581"/>
              </p:ext>
            </p:extLst>
          </p:nvPr>
        </p:nvGraphicFramePr>
        <p:xfrm>
          <a:off x="6788050" y="3606222"/>
          <a:ext cx="3059395" cy="1909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 Placeholder 3"/>
          <p:cNvSpPr txBox="1">
            <a:spLocks/>
          </p:cNvSpPr>
          <p:nvPr/>
        </p:nvSpPr>
        <p:spPr>
          <a:xfrm>
            <a:off x="808736" y="320684"/>
            <a:ext cx="8336378" cy="169200"/>
          </a:xfrm>
          <a:prstGeom prst="rect">
            <a:avLst/>
          </a:prstGeom>
        </p:spPr>
        <p:txBody>
          <a:bodyPr lIns="0"/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087"/>
                </a:solidFill>
                <a:latin typeface="Univers for KPMG" panose="020B0603020202020204" pitchFamily="34" charset="0"/>
                <a:cs typeface="Univers for KPMG" panose="020B0603020202020204" pitchFamily="34" charset="0"/>
              </a:defRPr>
            </a:lvl1pPr>
            <a:lvl2pPr marL="0" indent="0" eaLnBrk="1" latinLnBrk="1" hangingPunct="1">
              <a:spcAft>
                <a:spcPts val="650"/>
              </a:spcAft>
              <a:buFont typeface="Univers for KPMG"/>
              <a:buNone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2pPr>
            <a:lvl3pPr marL="307975" indent="-307975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3pPr>
            <a:lvl4pPr marL="623888" indent="-24840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–"/>
              <a:defRPr sz="1400" b="0" i="0" baseline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r>
              <a:rPr lang="en-US" altLang="ko-KR" sz="12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Executive summary</a:t>
            </a:r>
          </a:p>
        </p:txBody>
      </p:sp>
      <p:sp>
        <p:nvSpPr>
          <p:cNvPr id="15" name="Title 4"/>
          <p:cNvSpPr txBox="1">
            <a:spLocks/>
          </p:cNvSpPr>
          <p:nvPr/>
        </p:nvSpPr>
        <p:spPr>
          <a:xfrm>
            <a:off x="808736" y="577041"/>
            <a:ext cx="8280400" cy="38059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eaLnBrk="1" latinLnBrk="1" hangingPunct="1">
              <a:lnSpc>
                <a:spcPct val="100000"/>
              </a:lnSpc>
              <a:defRPr sz="4800" b="0" i="0">
                <a:solidFill>
                  <a:srgbClr val="00338D"/>
                </a:solidFill>
                <a:latin typeface="KPMG Extralight"/>
                <a:cs typeface="KPMG Extralight"/>
              </a:defRPr>
            </a:lvl1pPr>
          </a:lstStyle>
          <a:p>
            <a:r>
              <a:rPr lang="en-US" altLang="ko-KR" sz="3800" kern="0" dirty="0"/>
              <a:t>Foreign exchange effect (2/2)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816992" y="943327"/>
            <a:ext cx="8792464" cy="3958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                                                              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08270" y="5477446"/>
            <a:ext cx="938421" cy="192056"/>
          </a:xfrm>
          <a:prstGeom prst="rect">
            <a:avLst/>
          </a:prstGeom>
          <a:noFill/>
          <a:ln w="635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>
            <a:defPPr>
              <a:defRPr lang="en-US"/>
            </a:defPPr>
            <a:lvl1pPr marL="266700" indent="-266700" defTabSz="1076325">
              <a:spcBef>
                <a:spcPct val="10000"/>
              </a:spcBef>
              <a:tabLst>
                <a:tab pos="676275" algn="l"/>
              </a:tabLst>
              <a:defRPr sz="600" i="1">
                <a:solidFill>
                  <a:srgbClr val="00338D"/>
                </a:solidFill>
                <a:latin typeface="Univers 45 Light" pitchFamily="2" charset="0"/>
                <a:ea typeface="+mj-ea"/>
                <a:cs typeface="Arial" charset="0"/>
              </a:defRPr>
            </a:lvl1pPr>
          </a:lstStyle>
          <a:p>
            <a:r>
              <a:rPr lang="en-US" altLang="ko-KR" dirty="0">
                <a:solidFill>
                  <a:srgbClr val="000000"/>
                </a:solidFill>
              </a:rPr>
              <a:t>Source: </a:t>
            </a:r>
            <a:r>
              <a:rPr lang="ko-KR" altLang="en-US" dirty="0">
                <a:solidFill>
                  <a:srgbClr val="000000"/>
                </a:solidFill>
              </a:rPr>
              <a:t>서울외국환중개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009" y="3385638"/>
            <a:ext cx="4374676" cy="243377"/>
          </a:xfrm>
          <a:prstGeom prst="rect">
            <a:avLst/>
          </a:prstGeom>
          <a:noFill/>
          <a:ln w="635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>
            <a:defPPr>
              <a:defRPr lang="en-US"/>
            </a:defPPr>
            <a:lvl1pPr marL="266700" indent="-266700" defTabSz="1076325">
              <a:spcBef>
                <a:spcPct val="10000"/>
              </a:spcBef>
              <a:tabLst>
                <a:tab pos="676275" algn="l"/>
              </a:tabLst>
              <a:defRPr sz="600" i="1">
                <a:solidFill>
                  <a:srgbClr val="00338D"/>
                </a:solidFill>
                <a:latin typeface="Univers 45 Light" pitchFamily="2" charset="0"/>
                <a:ea typeface="+mj-ea"/>
                <a:cs typeface="Arial" charset="0"/>
              </a:defRPr>
            </a:lvl1pPr>
          </a:lstStyle>
          <a:p>
            <a:r>
              <a:rPr lang="en-US" altLang="ko-KR" dirty="0">
                <a:solidFill>
                  <a:srgbClr val="000000"/>
                </a:solidFill>
              </a:rPr>
              <a:t>Source: </a:t>
            </a:r>
            <a:r>
              <a:rPr lang="ko-KR" altLang="en-US">
                <a:solidFill>
                  <a:srgbClr val="000000"/>
                </a:solidFill>
              </a:rPr>
              <a:t>회사제공자료</a:t>
            </a:r>
            <a:r>
              <a:rPr lang="en-US" altLang="ko-KR" dirty="0">
                <a:solidFill>
                  <a:srgbClr val="000000"/>
                </a:solidFill>
              </a:rPr>
              <a:t>,</a:t>
            </a:r>
            <a:r>
              <a:rPr lang="ko-KR" altLang="en-US">
                <a:solidFill>
                  <a:srgbClr val="000000"/>
                </a:solidFill>
              </a:rPr>
              <a:t>서울외국환중개</a:t>
            </a:r>
            <a:r>
              <a:rPr lang="en-US" altLang="ko-KR" dirty="0">
                <a:solidFill>
                  <a:srgbClr val="000000"/>
                </a:solidFill>
              </a:rPr>
              <a:t>, KPMG Analysis</a:t>
            </a:r>
          </a:p>
        </p:txBody>
      </p:sp>
      <p:sp>
        <p:nvSpPr>
          <p:cNvPr id="18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816992" y="969842"/>
            <a:ext cx="8792464" cy="3958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IOS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판매 비중에서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Demo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판매 비중이 감소하면서 유럽과 북미지역의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2018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년 대비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2019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년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ASP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가 전체적으로 상승하는 모습을 보였습니다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.                             2019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년 반기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LTM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의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USD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에 대한 원화가치 절하로 인해 북미지역에 대한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ASP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상승폭이 유럽지역의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ASP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상승폭보다 크게 나타났습니다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16" name="차트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9690476"/>
              </p:ext>
            </p:extLst>
          </p:nvPr>
        </p:nvGraphicFramePr>
        <p:xfrm>
          <a:off x="364066" y="1339135"/>
          <a:ext cx="6891313" cy="2126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차트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2946115"/>
              </p:ext>
            </p:extLst>
          </p:nvPr>
        </p:nvGraphicFramePr>
        <p:xfrm>
          <a:off x="364065" y="3548722"/>
          <a:ext cx="6891314" cy="2409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031605" y="1448442"/>
            <a:ext cx="2572284" cy="1978590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ko-KR" altLang="en-US" sz="1000" b="1" dirty="0">
                <a:solidFill>
                  <a:schemeClr val="tx2"/>
                </a:solidFill>
              </a:rPr>
              <a:t>환율효과</a:t>
            </a:r>
            <a:endParaRPr lang="en-US" altLang="ko-KR" sz="1000" b="1" dirty="0">
              <a:solidFill>
                <a:schemeClr val="tx2"/>
              </a:solidFill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900" dirty="0"/>
              <a:t>2016</a:t>
            </a:r>
            <a:r>
              <a:rPr lang="ko-KR" altLang="en-US" sz="900" dirty="0"/>
              <a:t>년에 비해 </a:t>
            </a:r>
            <a:r>
              <a:rPr lang="en-US" altLang="ko-KR" sz="900" dirty="0"/>
              <a:t>2017</a:t>
            </a:r>
            <a:r>
              <a:rPr lang="ko-KR" altLang="en-US" sz="900" dirty="0"/>
              <a:t>년은 전체적인 원화가치 절상에 따라 부의 환율효과가 나타났습니다</a:t>
            </a:r>
            <a:r>
              <a:rPr lang="en-US" altLang="ko-KR" sz="900" dirty="0"/>
              <a:t>.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900" dirty="0"/>
              <a:t>2017</a:t>
            </a:r>
            <a:r>
              <a:rPr lang="ko-KR" altLang="en-US" sz="900" dirty="0"/>
              <a:t>년도에는 환율효과가 서로 상쇄되어 매출액 변동에서 환율효과가 차지하는 영향이 미미하였습니다</a:t>
            </a:r>
            <a:r>
              <a:rPr lang="en-US" altLang="ko-KR" sz="900" dirty="0"/>
              <a:t>.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900" dirty="0"/>
              <a:t>2018</a:t>
            </a:r>
            <a:r>
              <a:rPr lang="ko-KR" altLang="en-US" sz="900" dirty="0"/>
              <a:t>년에 비해 </a:t>
            </a:r>
            <a:r>
              <a:rPr lang="en-US" altLang="ko-KR" sz="900" dirty="0"/>
              <a:t>2019</a:t>
            </a:r>
            <a:r>
              <a:rPr lang="ko-KR" altLang="en-US" sz="900" dirty="0"/>
              <a:t>년 반기</a:t>
            </a:r>
            <a:r>
              <a:rPr lang="en-US" altLang="ko-KR" sz="900" dirty="0"/>
              <a:t> LTM</a:t>
            </a:r>
            <a:r>
              <a:rPr lang="ko-KR" altLang="en-US" sz="900" dirty="0"/>
              <a:t>의 </a:t>
            </a:r>
            <a:r>
              <a:rPr lang="en-US" altLang="ko-KR" sz="900" dirty="0"/>
              <a:t>USD</a:t>
            </a:r>
            <a:r>
              <a:rPr lang="ko-KR" altLang="en-US" sz="900" dirty="0"/>
              <a:t>에 대한 원화가치 절하가 </a:t>
            </a:r>
            <a:r>
              <a:rPr lang="en-US" altLang="ko-KR" sz="900" dirty="0"/>
              <a:t>35</a:t>
            </a:r>
            <a:r>
              <a:rPr lang="ko-KR" altLang="en-US" sz="900" dirty="0"/>
              <a:t>원 이루어짐에 따라 약 </a:t>
            </a:r>
            <a:r>
              <a:rPr lang="en-US" altLang="ko-KR" sz="900" dirty="0"/>
              <a:t>5</a:t>
            </a:r>
            <a:r>
              <a:rPr lang="ko-KR" altLang="en-US" sz="900" dirty="0" err="1"/>
              <a:t>억원</a:t>
            </a:r>
            <a:r>
              <a:rPr lang="ko-KR" altLang="en-US" sz="900" dirty="0"/>
              <a:t> 의 환율변동으로 인한 매출액 증대가 이루어졌습니다</a:t>
            </a:r>
            <a:r>
              <a:rPr lang="en-US" altLang="ko-KR" sz="900" dirty="0"/>
              <a:t>.</a:t>
            </a:r>
          </a:p>
          <a:p>
            <a:pPr>
              <a:spcAft>
                <a:spcPts val="600"/>
              </a:spcAft>
            </a:pP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009" y="5650891"/>
            <a:ext cx="4374676" cy="243377"/>
          </a:xfrm>
          <a:prstGeom prst="rect">
            <a:avLst/>
          </a:prstGeom>
          <a:noFill/>
          <a:ln w="635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>
            <a:defPPr>
              <a:defRPr lang="en-US"/>
            </a:defPPr>
            <a:lvl1pPr marL="266700" indent="-266700" defTabSz="1076325">
              <a:spcBef>
                <a:spcPct val="10000"/>
              </a:spcBef>
              <a:tabLst>
                <a:tab pos="676275" algn="l"/>
              </a:tabLst>
              <a:defRPr sz="600" i="1">
                <a:solidFill>
                  <a:srgbClr val="00338D"/>
                </a:solidFill>
                <a:latin typeface="Univers 45 Light" pitchFamily="2" charset="0"/>
                <a:ea typeface="+mj-ea"/>
                <a:cs typeface="Arial" charset="0"/>
              </a:defRPr>
            </a:lvl1pPr>
          </a:lstStyle>
          <a:p>
            <a:r>
              <a:rPr lang="en-US" altLang="ko-KR" dirty="0">
                <a:solidFill>
                  <a:srgbClr val="000000"/>
                </a:solidFill>
              </a:rPr>
              <a:t>Source: </a:t>
            </a:r>
            <a:r>
              <a:rPr lang="ko-KR" altLang="en-US">
                <a:solidFill>
                  <a:srgbClr val="000000"/>
                </a:solidFill>
              </a:rPr>
              <a:t>회사제공자료</a:t>
            </a:r>
            <a:r>
              <a:rPr lang="en-US" altLang="ko-KR" dirty="0">
                <a:solidFill>
                  <a:srgbClr val="000000"/>
                </a:solidFill>
              </a:rPr>
              <a:t>,</a:t>
            </a:r>
            <a:r>
              <a:rPr lang="ko-KR" altLang="en-US">
                <a:solidFill>
                  <a:srgbClr val="000000"/>
                </a:solidFill>
              </a:rPr>
              <a:t>서울외국환중개</a:t>
            </a:r>
            <a:r>
              <a:rPr lang="en-US" altLang="ko-KR" dirty="0">
                <a:solidFill>
                  <a:srgbClr val="000000"/>
                </a:solidFill>
              </a:rPr>
              <a:t>, KPMG Analysis</a:t>
            </a:r>
          </a:p>
        </p:txBody>
      </p:sp>
    </p:spTree>
    <p:extLst>
      <p:ext uri="{BB962C8B-B14F-4D97-AF65-F5344CB8AC3E}">
        <p14:creationId xmlns:p14="http://schemas.microsoft.com/office/powerpoint/2010/main" val="3950419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 txBox="1">
            <a:spLocks/>
          </p:cNvSpPr>
          <p:nvPr/>
        </p:nvSpPr>
        <p:spPr>
          <a:xfrm>
            <a:off x="808736" y="320684"/>
            <a:ext cx="8336378" cy="169200"/>
          </a:xfrm>
          <a:prstGeom prst="rect">
            <a:avLst/>
          </a:prstGeom>
        </p:spPr>
        <p:txBody>
          <a:bodyPr lIns="0"/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087"/>
                </a:solidFill>
                <a:latin typeface="Univers for KPMG" panose="020B0603020202020204" pitchFamily="34" charset="0"/>
                <a:cs typeface="Univers for KPMG" panose="020B0603020202020204" pitchFamily="34" charset="0"/>
              </a:defRPr>
            </a:lvl1pPr>
            <a:lvl2pPr marL="0" indent="0" eaLnBrk="1" latinLnBrk="1" hangingPunct="1">
              <a:spcAft>
                <a:spcPts val="650"/>
              </a:spcAft>
              <a:buFont typeface="Univers for KPMG"/>
              <a:buNone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2pPr>
            <a:lvl3pPr marL="307975" indent="-307975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3pPr>
            <a:lvl4pPr marL="623888" indent="-24840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–"/>
              <a:defRPr sz="1400" b="0" i="0" baseline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r>
              <a:rPr lang="en-US" altLang="ko-KR" sz="1200" dirty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Executive summary</a:t>
            </a:r>
          </a:p>
        </p:txBody>
      </p:sp>
      <p:sp>
        <p:nvSpPr>
          <p:cNvPr id="15" name="Title 4"/>
          <p:cNvSpPr txBox="1">
            <a:spLocks/>
          </p:cNvSpPr>
          <p:nvPr/>
        </p:nvSpPr>
        <p:spPr>
          <a:xfrm>
            <a:off x="812800" y="577041"/>
            <a:ext cx="8280400" cy="38059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eaLnBrk="1" latinLnBrk="1" hangingPunct="1">
              <a:lnSpc>
                <a:spcPct val="100000"/>
              </a:lnSpc>
              <a:defRPr sz="4800" b="0" i="0">
                <a:solidFill>
                  <a:srgbClr val="00338D"/>
                </a:solidFill>
                <a:latin typeface="KPMG Extralight"/>
                <a:cs typeface="KPMG Extralight"/>
              </a:defRPr>
            </a:lvl1pPr>
          </a:lstStyle>
          <a:p>
            <a:r>
              <a:rPr lang="en-US" altLang="ko-KR" sz="3800" kern="0" dirty="0">
                <a:latin typeface="+mj-ea"/>
              </a:rPr>
              <a:t>Net working capital (1/3)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816992" y="969842"/>
            <a:ext cx="8792464" cy="30348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회사의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NWC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의 시간의 흐름에 따른 잔액은 다음과 같습니다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. NWC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변화는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IOS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출시 이후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IOS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를 필두로 한 </a:t>
            </a:r>
            <a:r>
              <a:rPr lang="ko-KR" altLang="en-US" sz="1000" dirty="0" err="1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덴탈스캐너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관련 영업 환경에 영향을 받아 이루어 졌습니다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.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그 구체적인 내용은 다음과 같습니다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.     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6992" y="5745900"/>
            <a:ext cx="4839724" cy="453625"/>
          </a:xfrm>
          <a:prstGeom prst="rect">
            <a:avLst/>
          </a:prstGeom>
          <a:noFill/>
          <a:ln w="635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>
            <a:defPPr>
              <a:defRPr lang="en-US"/>
            </a:defPPr>
            <a:lvl1pPr marL="266700" indent="-266700" defTabSz="1076325">
              <a:spcBef>
                <a:spcPct val="10000"/>
              </a:spcBef>
              <a:tabLst>
                <a:tab pos="676275" algn="l"/>
              </a:tabLst>
              <a:defRPr sz="600" i="1">
                <a:solidFill>
                  <a:srgbClr val="00338D"/>
                </a:solidFill>
                <a:latin typeface="Univers 45 Light" pitchFamily="2" charset="0"/>
                <a:ea typeface="+mj-ea"/>
                <a:cs typeface="Arial" charset="0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Source: </a:t>
            </a:r>
            <a:r>
              <a:rPr lang="ko-KR" altLang="en-US">
                <a:solidFill>
                  <a:schemeClr val="tx1"/>
                </a:solidFill>
              </a:rPr>
              <a:t>회사제공자료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Note : 1. </a:t>
            </a:r>
            <a:r>
              <a:rPr lang="ko-KR" altLang="en-US" dirty="0">
                <a:solidFill>
                  <a:schemeClr val="tx1"/>
                </a:solidFill>
              </a:rPr>
              <a:t>사내카페로부터 발생하는 매출채권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매출액 및 매출원가는 제외하였음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        2.</a:t>
            </a:r>
            <a:r>
              <a:rPr lang="ko-KR" altLang="en-US" dirty="0">
                <a:solidFill>
                  <a:schemeClr val="tx1"/>
                </a:solidFill>
              </a:rPr>
              <a:t> 제품매출원가는 </a:t>
            </a:r>
            <a:r>
              <a:rPr lang="en-US" altLang="ko-KR" dirty="0">
                <a:solidFill>
                  <a:schemeClr val="tx1"/>
                </a:solidFill>
              </a:rPr>
              <a:t>D&amp;A</a:t>
            </a:r>
            <a:r>
              <a:rPr lang="ko-KR" altLang="en-US" dirty="0">
                <a:solidFill>
                  <a:schemeClr val="tx1"/>
                </a:solidFill>
              </a:rPr>
              <a:t>를 제외하였음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        3. </a:t>
            </a:r>
            <a:r>
              <a:rPr lang="ko-KR" altLang="en-US" dirty="0">
                <a:solidFill>
                  <a:schemeClr val="tx1"/>
                </a:solidFill>
              </a:rPr>
              <a:t>미지급금은 </a:t>
            </a:r>
            <a:r>
              <a:rPr lang="en-US" altLang="ko-KR" dirty="0">
                <a:solidFill>
                  <a:schemeClr val="tx1"/>
                </a:solidFill>
              </a:rPr>
              <a:t>CAPEX</a:t>
            </a:r>
            <a:r>
              <a:rPr lang="ko-KR" altLang="en-US" dirty="0">
                <a:solidFill>
                  <a:schemeClr val="tx1"/>
                </a:solidFill>
              </a:rPr>
              <a:t>와 관련된 금액을 제외하였음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59110" y="1341572"/>
            <a:ext cx="4170348" cy="4774290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ko-KR" altLang="en-US" sz="1000" b="1" dirty="0">
                <a:solidFill>
                  <a:schemeClr val="tx2"/>
                </a:solidFill>
              </a:rPr>
              <a:t>매출채권 및 선수수익</a:t>
            </a:r>
            <a:endParaRPr lang="en-US" altLang="ko-KR" sz="1000" b="1" dirty="0">
              <a:solidFill>
                <a:schemeClr val="tx2"/>
              </a:solidFill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900" dirty="0"/>
              <a:t>회사의 매출은 </a:t>
            </a:r>
            <a:r>
              <a:rPr lang="en-US" altLang="ko-KR" sz="900" dirty="0"/>
              <a:t>2018</a:t>
            </a:r>
            <a:r>
              <a:rPr lang="ko-KR" altLang="en-US" sz="900" dirty="0"/>
              <a:t>년 </a:t>
            </a:r>
            <a:r>
              <a:rPr lang="en-US" altLang="ko-KR" sz="900" dirty="0"/>
              <a:t>IOS </a:t>
            </a:r>
            <a:r>
              <a:rPr lang="ko-KR" altLang="en-US" sz="900" dirty="0"/>
              <a:t>출시 이후 급증하였으나 국내와 해외의 거래조건의 차이로 인해 매출채권 보다 선수금 및 선수수익의 증가 폭이 두드러졌습니다</a:t>
            </a:r>
            <a:r>
              <a:rPr lang="en-US" altLang="ko-KR" sz="900" dirty="0"/>
              <a:t>. IOS</a:t>
            </a:r>
            <a:r>
              <a:rPr lang="ko-KR" altLang="en-US" sz="900" dirty="0"/>
              <a:t>를 비롯한 </a:t>
            </a:r>
            <a:r>
              <a:rPr lang="ko-KR" altLang="en-US" sz="900" dirty="0" err="1"/>
              <a:t>덴탈스캐너의</a:t>
            </a:r>
            <a:r>
              <a:rPr lang="ko-KR" altLang="en-US" sz="900" dirty="0"/>
              <a:t> 경우 국내 </a:t>
            </a:r>
            <a:r>
              <a:rPr lang="en-US" altLang="ko-KR" sz="900" dirty="0"/>
              <a:t>agent</a:t>
            </a:r>
            <a:r>
              <a:rPr lang="ko-KR" altLang="en-US" sz="900" dirty="0"/>
              <a:t>에게는 제품 출하 후 </a:t>
            </a:r>
            <a:r>
              <a:rPr lang="en-US" altLang="ko-KR" sz="900" dirty="0"/>
              <a:t>30</a:t>
            </a:r>
            <a:r>
              <a:rPr lang="ko-KR" altLang="en-US" sz="900" dirty="0"/>
              <a:t>일 이내의 결제조건으로 판매되며 해외의 경우 일부 거래처에 대한 여신 거래 및 채권 거래를 제외하고 대부분 </a:t>
            </a:r>
            <a:r>
              <a:rPr lang="ko-KR" altLang="en-US" sz="900" dirty="0" err="1"/>
              <a:t>선입금</a:t>
            </a:r>
            <a:r>
              <a:rPr lang="en-US" altLang="ko-KR" sz="900" dirty="0"/>
              <a:t>(</a:t>
            </a:r>
            <a:r>
              <a:rPr lang="ko-KR" altLang="en-US" sz="900" dirty="0"/>
              <a:t>선수금</a:t>
            </a:r>
            <a:r>
              <a:rPr lang="en-US" altLang="ko-KR" sz="900" dirty="0"/>
              <a:t>)</a:t>
            </a:r>
            <a:r>
              <a:rPr lang="ko-KR" altLang="en-US" sz="900" dirty="0"/>
              <a:t>조건으로 판매 됩니다</a:t>
            </a:r>
            <a:r>
              <a:rPr lang="en-US" altLang="ko-KR" sz="900" dirty="0"/>
              <a:t>. 2018</a:t>
            </a:r>
            <a:r>
              <a:rPr lang="ko-KR" altLang="en-US" sz="900" dirty="0"/>
              <a:t>년 매출액 중 해외 결제 비중이 차지하는 비중은 약 </a:t>
            </a:r>
            <a:r>
              <a:rPr lang="en-US" altLang="ko-KR" sz="900" dirty="0"/>
              <a:t>80%</a:t>
            </a:r>
            <a:r>
              <a:rPr lang="ko-KR" altLang="en-US" sz="900" dirty="0"/>
              <a:t>로 집계됩니다</a:t>
            </a:r>
            <a:r>
              <a:rPr lang="en-US" altLang="ko-KR" sz="900" dirty="0"/>
              <a:t>.</a:t>
            </a:r>
            <a:r>
              <a:rPr lang="ko-KR" altLang="en-US" sz="900" dirty="0"/>
              <a:t> 해외 매출액의 높은 비중으로 인해 선수금 및 선수수익은 </a:t>
            </a:r>
            <a:r>
              <a:rPr lang="en-US" altLang="ko-KR" sz="900" dirty="0"/>
              <a:t>2017</a:t>
            </a:r>
            <a:r>
              <a:rPr lang="ko-KR" altLang="en-US" sz="900" dirty="0"/>
              <a:t>년 </a:t>
            </a:r>
            <a:r>
              <a:rPr lang="en-US" altLang="ko-KR" sz="900" dirty="0"/>
              <a:t>356</a:t>
            </a:r>
            <a:r>
              <a:rPr lang="ko-KR" altLang="en-US" sz="900" dirty="0" err="1"/>
              <a:t>백만원</a:t>
            </a:r>
            <a:r>
              <a:rPr lang="ko-KR" altLang="en-US" sz="900" dirty="0"/>
              <a:t> 에서 </a:t>
            </a:r>
            <a:r>
              <a:rPr lang="en-US" altLang="ko-KR" sz="900" dirty="0"/>
              <a:t>2018</a:t>
            </a:r>
            <a:r>
              <a:rPr lang="ko-KR" altLang="en-US" sz="900" dirty="0"/>
              <a:t>년 </a:t>
            </a:r>
            <a:r>
              <a:rPr lang="en-US" altLang="ko-KR" sz="900" dirty="0"/>
              <a:t>1,950</a:t>
            </a:r>
            <a:r>
              <a:rPr lang="ko-KR" altLang="en-US" sz="900" dirty="0" err="1"/>
              <a:t>백만원</a:t>
            </a:r>
            <a:r>
              <a:rPr lang="ko-KR" altLang="en-US" sz="900" dirty="0"/>
              <a:t> 으로 증가하였습니다</a:t>
            </a:r>
            <a:r>
              <a:rPr lang="en-US" altLang="ko-KR" sz="900" dirty="0"/>
              <a:t>. </a:t>
            </a:r>
          </a:p>
          <a:p>
            <a:pPr>
              <a:spcAft>
                <a:spcPts val="600"/>
              </a:spcAft>
            </a:pPr>
            <a:r>
              <a:rPr lang="ko-KR" altLang="en-US" sz="1000" b="1" dirty="0">
                <a:solidFill>
                  <a:schemeClr val="tx2"/>
                </a:solidFill>
              </a:rPr>
              <a:t>재고자산 및 매입채무</a:t>
            </a:r>
            <a:endParaRPr lang="en-US" altLang="ko-KR" sz="1000" b="1" dirty="0">
              <a:solidFill>
                <a:schemeClr val="tx2"/>
              </a:solidFill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000" b="1" dirty="0">
                <a:solidFill>
                  <a:schemeClr val="tx2"/>
                </a:solidFill>
              </a:rPr>
              <a:t> </a:t>
            </a:r>
            <a:r>
              <a:rPr lang="en-US" altLang="ko-KR" sz="900" dirty="0"/>
              <a:t>2018</a:t>
            </a:r>
            <a:r>
              <a:rPr lang="ko-KR" altLang="en-US" sz="900" dirty="0"/>
              <a:t>년 </a:t>
            </a:r>
            <a:r>
              <a:rPr lang="en-US" altLang="ko-KR" sz="900" dirty="0"/>
              <a:t>IOS </a:t>
            </a:r>
            <a:r>
              <a:rPr lang="ko-KR" altLang="en-US" sz="900" dirty="0"/>
              <a:t>관련 제품 및 원재료가 증가하면서 </a:t>
            </a:r>
            <a:r>
              <a:rPr lang="en-US" altLang="ko-KR" sz="900" dirty="0"/>
              <a:t>2018</a:t>
            </a:r>
            <a:r>
              <a:rPr lang="ko-KR" altLang="en-US" sz="900" dirty="0"/>
              <a:t>년 말 재고자산은 </a:t>
            </a:r>
            <a:r>
              <a:rPr lang="en-US" altLang="ko-KR" sz="900" dirty="0"/>
              <a:t>766</a:t>
            </a:r>
            <a:r>
              <a:rPr lang="ko-KR" altLang="en-US" sz="900" dirty="0" err="1"/>
              <a:t>백만원</a:t>
            </a:r>
            <a:r>
              <a:rPr lang="ko-KR" altLang="en-US" sz="900" dirty="0"/>
              <a:t> 에서 </a:t>
            </a:r>
            <a:r>
              <a:rPr lang="en-US" altLang="ko-KR" sz="900" dirty="0"/>
              <a:t>1,954</a:t>
            </a:r>
            <a:r>
              <a:rPr lang="ko-KR" altLang="en-US" sz="900" dirty="0" err="1"/>
              <a:t>백만원</a:t>
            </a:r>
            <a:r>
              <a:rPr lang="ko-KR" altLang="en-US" sz="900" dirty="0"/>
              <a:t> 으로 증가하였으며 매입채무는 </a:t>
            </a:r>
            <a:r>
              <a:rPr lang="en-US" altLang="ko-KR" sz="900" dirty="0"/>
              <a:t>872</a:t>
            </a:r>
            <a:r>
              <a:rPr lang="ko-KR" altLang="en-US" sz="900" dirty="0" err="1"/>
              <a:t>백만원</a:t>
            </a:r>
            <a:r>
              <a:rPr lang="ko-KR" altLang="en-US" sz="900" dirty="0"/>
              <a:t> 에서 </a:t>
            </a:r>
            <a:r>
              <a:rPr lang="en-US" altLang="ko-KR" sz="900" dirty="0"/>
              <a:t>2,451</a:t>
            </a:r>
            <a:r>
              <a:rPr lang="ko-KR" altLang="en-US" sz="900" dirty="0" err="1"/>
              <a:t>백만원</a:t>
            </a:r>
            <a:r>
              <a:rPr lang="ko-KR" altLang="en-US" sz="900" dirty="0"/>
              <a:t> 으로 증가하였습니다</a:t>
            </a:r>
            <a:r>
              <a:rPr lang="en-US" altLang="ko-KR" sz="900" dirty="0"/>
              <a:t>. 2019</a:t>
            </a:r>
            <a:r>
              <a:rPr lang="ko-KR" altLang="en-US" sz="900" dirty="0"/>
              <a:t>년 </a:t>
            </a:r>
            <a:r>
              <a:rPr lang="en-US" altLang="ko-KR" sz="900" dirty="0"/>
              <a:t>6</a:t>
            </a:r>
            <a:r>
              <a:rPr lang="ko-KR" altLang="en-US" sz="900" dirty="0"/>
              <a:t>월말에는 재고자산이 약 </a:t>
            </a:r>
            <a:r>
              <a:rPr lang="en-US" altLang="ko-KR" sz="900" dirty="0"/>
              <a:t>4,488 </a:t>
            </a:r>
            <a:r>
              <a:rPr lang="ko-KR" altLang="en-US" sz="900" dirty="0" err="1"/>
              <a:t>백만원</a:t>
            </a:r>
            <a:r>
              <a:rPr lang="ko-KR" altLang="en-US" sz="900" dirty="0"/>
              <a:t> 으로 급증하였는데 이는 </a:t>
            </a:r>
            <a:r>
              <a:rPr lang="en-US" altLang="ko-KR" sz="900" dirty="0"/>
              <a:t>2019</a:t>
            </a:r>
            <a:r>
              <a:rPr lang="ko-KR" altLang="en-US" sz="900" dirty="0"/>
              <a:t>년 생산 시설 확장에 따른 운휴 대비 제품 선 생산에 필요한 원자재 확보 및 단종예정인 원자재</a:t>
            </a:r>
            <a:r>
              <a:rPr lang="en-US" altLang="ko-KR" sz="900" dirty="0"/>
              <a:t>(Projector)</a:t>
            </a:r>
            <a:r>
              <a:rPr lang="ko-KR" altLang="en-US" sz="900" dirty="0"/>
              <a:t>확보로 인한 일시적 증가입니다</a:t>
            </a:r>
            <a:r>
              <a:rPr lang="en-US" altLang="ko-KR" sz="900" dirty="0"/>
              <a:t>. </a:t>
            </a:r>
            <a:r>
              <a:rPr lang="ko-KR" altLang="en-US" sz="900" dirty="0"/>
              <a:t>생산 시설 확충 후 회사는 약 </a:t>
            </a:r>
            <a:r>
              <a:rPr lang="en-US" altLang="ko-KR" sz="900" dirty="0"/>
              <a:t>20~25</a:t>
            </a:r>
            <a:r>
              <a:rPr lang="ko-KR" altLang="en-US" sz="900" dirty="0" err="1"/>
              <a:t>억원의</a:t>
            </a:r>
            <a:r>
              <a:rPr lang="ko-KR" altLang="en-US" sz="900" dirty="0"/>
              <a:t> 안전 재고를 유지하는 것을 목표로 하고 있습니다</a:t>
            </a:r>
            <a:r>
              <a:rPr lang="en-US" altLang="ko-KR" sz="900" dirty="0"/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82064" y="6165108"/>
            <a:ext cx="4839724" cy="146425"/>
          </a:xfrm>
          <a:prstGeom prst="rect">
            <a:avLst/>
          </a:prstGeom>
          <a:noFill/>
          <a:ln w="635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>
            <a:defPPr>
              <a:defRPr lang="en-US"/>
            </a:defPPr>
            <a:lvl1pPr marL="266700" indent="-266700" defTabSz="1076325">
              <a:spcBef>
                <a:spcPct val="10000"/>
              </a:spcBef>
              <a:tabLst>
                <a:tab pos="676275" algn="l"/>
              </a:tabLst>
              <a:defRPr sz="600" i="1">
                <a:solidFill>
                  <a:srgbClr val="00338D"/>
                </a:solidFill>
                <a:latin typeface="Univers 45 Light" pitchFamily="2" charset="0"/>
                <a:ea typeface="+mj-ea"/>
                <a:cs typeface="Arial" charset="0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Source: </a:t>
            </a:r>
            <a:r>
              <a:rPr lang="ko-KR" altLang="en-US">
                <a:solidFill>
                  <a:schemeClr val="tx1"/>
                </a:solidFill>
              </a:rPr>
              <a:t>회사제공자료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36" y="1341572"/>
            <a:ext cx="4114116" cy="43815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2064" y="4068504"/>
            <a:ext cx="3990975" cy="204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96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36" y="1402141"/>
            <a:ext cx="5079316" cy="4296042"/>
          </a:xfrm>
          <a:prstGeom prst="rect">
            <a:avLst/>
          </a:prstGeom>
        </p:spPr>
      </p:pic>
      <p:sp>
        <p:nvSpPr>
          <p:cNvPr id="7" name="Text Placeholder 3"/>
          <p:cNvSpPr txBox="1">
            <a:spLocks/>
          </p:cNvSpPr>
          <p:nvPr/>
        </p:nvSpPr>
        <p:spPr>
          <a:xfrm>
            <a:off x="808736" y="320684"/>
            <a:ext cx="8336378" cy="169200"/>
          </a:xfrm>
          <a:prstGeom prst="rect">
            <a:avLst/>
          </a:prstGeom>
        </p:spPr>
        <p:txBody>
          <a:bodyPr lIns="0"/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087"/>
                </a:solidFill>
                <a:latin typeface="Univers for KPMG" panose="020B0603020202020204" pitchFamily="34" charset="0"/>
                <a:cs typeface="Univers for KPMG" panose="020B0603020202020204" pitchFamily="34" charset="0"/>
              </a:defRPr>
            </a:lvl1pPr>
            <a:lvl2pPr marL="0" indent="0" eaLnBrk="1" latinLnBrk="1" hangingPunct="1">
              <a:spcAft>
                <a:spcPts val="650"/>
              </a:spcAft>
              <a:buFont typeface="Univers for KPMG"/>
              <a:buNone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2pPr>
            <a:lvl3pPr marL="307975" indent="-307975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3pPr>
            <a:lvl4pPr marL="623888" indent="-24840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–"/>
              <a:defRPr sz="1400" b="0" i="0" baseline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r>
              <a:rPr lang="en-US" altLang="ko-KR" sz="1200" dirty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Executive summary</a:t>
            </a:r>
          </a:p>
        </p:txBody>
      </p:sp>
      <p:sp>
        <p:nvSpPr>
          <p:cNvPr id="15" name="Title 4"/>
          <p:cNvSpPr txBox="1">
            <a:spLocks/>
          </p:cNvSpPr>
          <p:nvPr/>
        </p:nvSpPr>
        <p:spPr>
          <a:xfrm>
            <a:off x="812800" y="577041"/>
            <a:ext cx="8280400" cy="38059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eaLnBrk="1" latinLnBrk="1" hangingPunct="1">
              <a:lnSpc>
                <a:spcPct val="100000"/>
              </a:lnSpc>
              <a:defRPr sz="4800" b="0" i="0">
                <a:solidFill>
                  <a:srgbClr val="00338D"/>
                </a:solidFill>
                <a:latin typeface="KPMG Extralight"/>
                <a:cs typeface="KPMG Extralight"/>
              </a:defRPr>
            </a:lvl1pPr>
          </a:lstStyle>
          <a:p>
            <a:r>
              <a:rPr lang="en-US" altLang="ko-KR" sz="3800" kern="0" dirty="0">
                <a:latin typeface="+mj-ea"/>
              </a:rPr>
              <a:t>Net working capital (2/3)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816992" y="969842"/>
            <a:ext cx="8792464" cy="3958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회사의 매출채권 회전일수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재고자산 회전일수는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2018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년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12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월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31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일을 기점으로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2019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년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6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월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30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일까지 급격한 변동을 가집니다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.                                              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이는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NWC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변동 이유와 같이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IOS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가 출시된 이후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IOS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를 포함한 </a:t>
            </a:r>
            <a:r>
              <a:rPr lang="ko-KR" altLang="en-US" sz="1000" dirty="0" err="1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덴탈스캐너가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회사에 미치는 영업 환경에 기반하며 구체적인 이유는 다음과 같습니다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6992" y="5754471"/>
            <a:ext cx="4839724" cy="453625"/>
          </a:xfrm>
          <a:prstGeom prst="rect">
            <a:avLst/>
          </a:prstGeom>
          <a:noFill/>
          <a:ln w="635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>
            <a:defPPr>
              <a:defRPr lang="en-US"/>
            </a:defPPr>
            <a:lvl1pPr marL="266700" indent="-266700" defTabSz="1076325">
              <a:spcBef>
                <a:spcPct val="10000"/>
              </a:spcBef>
              <a:tabLst>
                <a:tab pos="676275" algn="l"/>
              </a:tabLst>
              <a:defRPr sz="600" i="1">
                <a:solidFill>
                  <a:srgbClr val="00338D"/>
                </a:solidFill>
                <a:latin typeface="Univers 45 Light" pitchFamily="2" charset="0"/>
                <a:ea typeface="+mj-ea"/>
                <a:cs typeface="Arial" charset="0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Source: </a:t>
            </a:r>
            <a:r>
              <a:rPr lang="ko-KR" altLang="en-US">
                <a:solidFill>
                  <a:schemeClr val="tx1"/>
                </a:solidFill>
              </a:rPr>
              <a:t>회사제공자료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Note : 1. </a:t>
            </a:r>
            <a:r>
              <a:rPr lang="ko-KR" altLang="en-US" dirty="0">
                <a:solidFill>
                  <a:schemeClr val="tx1"/>
                </a:solidFill>
              </a:rPr>
              <a:t>사내카페로부터 발생하는 매출채권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매출액 및 매출원가는 제외하였음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        2.</a:t>
            </a:r>
            <a:r>
              <a:rPr lang="ko-KR" altLang="en-US" dirty="0">
                <a:solidFill>
                  <a:schemeClr val="tx1"/>
                </a:solidFill>
              </a:rPr>
              <a:t> 제품매출원가는 </a:t>
            </a:r>
            <a:r>
              <a:rPr lang="en-US" altLang="ko-KR" dirty="0">
                <a:solidFill>
                  <a:schemeClr val="tx1"/>
                </a:solidFill>
              </a:rPr>
              <a:t>D&amp;A</a:t>
            </a:r>
            <a:r>
              <a:rPr lang="ko-KR" altLang="en-US" dirty="0">
                <a:solidFill>
                  <a:schemeClr val="tx1"/>
                </a:solidFill>
              </a:rPr>
              <a:t>를 제외하였음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        3. </a:t>
            </a:r>
            <a:r>
              <a:rPr lang="ko-KR" altLang="en-US" dirty="0">
                <a:solidFill>
                  <a:schemeClr val="tx1"/>
                </a:solidFill>
              </a:rPr>
              <a:t>미지급금은 </a:t>
            </a:r>
            <a:r>
              <a:rPr lang="en-US" altLang="ko-KR" dirty="0">
                <a:solidFill>
                  <a:schemeClr val="tx1"/>
                </a:solidFill>
              </a:rPr>
              <a:t>CAPEX</a:t>
            </a:r>
            <a:r>
              <a:rPr lang="ko-KR" altLang="en-US" dirty="0">
                <a:solidFill>
                  <a:schemeClr val="tx1"/>
                </a:solidFill>
              </a:rPr>
              <a:t>와 관련된 금액을 제외하였음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09707" y="1365650"/>
            <a:ext cx="3815407" cy="4308248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ko-KR" altLang="en-US" sz="1000" b="1" dirty="0">
                <a:solidFill>
                  <a:srgbClr val="00338D"/>
                </a:solidFill>
              </a:rPr>
              <a:t>매출채권 회전일수</a:t>
            </a:r>
            <a:endParaRPr lang="en-US" altLang="ko-KR" sz="1000" b="1" dirty="0">
              <a:solidFill>
                <a:srgbClr val="00338D"/>
              </a:solidFill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900" dirty="0"/>
              <a:t>회사의 매출채권 회전일수는 </a:t>
            </a:r>
            <a:r>
              <a:rPr lang="en-US" altLang="ko-KR" sz="900" dirty="0"/>
              <a:t>2018</a:t>
            </a:r>
            <a:r>
              <a:rPr lang="ko-KR" altLang="en-US" sz="900" dirty="0"/>
              <a:t>년 </a:t>
            </a:r>
            <a:r>
              <a:rPr lang="en-US" altLang="ko-KR" sz="900" dirty="0"/>
              <a:t>12</a:t>
            </a:r>
            <a:r>
              <a:rPr lang="ko-KR" altLang="en-US" sz="900" dirty="0"/>
              <a:t>월 </a:t>
            </a:r>
            <a:r>
              <a:rPr lang="en-US" altLang="ko-KR" sz="900" dirty="0"/>
              <a:t>31</a:t>
            </a:r>
            <a:r>
              <a:rPr lang="ko-KR" altLang="en-US" sz="900" dirty="0"/>
              <a:t>일 기준 </a:t>
            </a:r>
            <a:r>
              <a:rPr lang="en-US" altLang="ko-KR" sz="900" dirty="0"/>
              <a:t>18.9</a:t>
            </a:r>
            <a:r>
              <a:rPr lang="ko-KR" altLang="en-US" sz="900" dirty="0"/>
              <a:t>일에서 </a:t>
            </a:r>
            <a:r>
              <a:rPr lang="en-US" altLang="ko-KR" sz="900" dirty="0"/>
              <a:t>2019</a:t>
            </a:r>
            <a:r>
              <a:rPr lang="ko-KR" altLang="en-US" sz="900" dirty="0"/>
              <a:t>년 </a:t>
            </a:r>
            <a:r>
              <a:rPr lang="en-US" altLang="ko-KR" sz="900" dirty="0"/>
              <a:t>6</a:t>
            </a:r>
            <a:r>
              <a:rPr lang="ko-KR" altLang="en-US" sz="900" dirty="0"/>
              <a:t>월 </a:t>
            </a:r>
            <a:r>
              <a:rPr lang="en-US" altLang="ko-KR" sz="900" dirty="0"/>
              <a:t>30</a:t>
            </a:r>
            <a:r>
              <a:rPr lang="ko-KR" altLang="en-US" sz="900" dirty="0"/>
              <a:t>일 기준 </a:t>
            </a:r>
            <a:r>
              <a:rPr lang="en-US" altLang="ko-KR" sz="900" dirty="0"/>
              <a:t>7.1</a:t>
            </a:r>
            <a:r>
              <a:rPr lang="ko-KR" altLang="en-US" sz="900" dirty="0"/>
              <a:t>일로 지속적으로 감소하고 있습니다</a:t>
            </a:r>
            <a:r>
              <a:rPr lang="en-US" altLang="ko-KR" sz="900" dirty="0"/>
              <a:t>. </a:t>
            </a:r>
            <a:r>
              <a:rPr lang="ko-KR" altLang="en-US" sz="900" dirty="0"/>
              <a:t>이는 다음의 두 가지 이유에 기인합니다</a:t>
            </a:r>
            <a:r>
              <a:rPr lang="en-US" altLang="ko-KR" sz="900" dirty="0"/>
              <a:t>.                                                          1) 2018</a:t>
            </a:r>
            <a:r>
              <a:rPr lang="ko-KR" altLang="en-US" sz="900" dirty="0"/>
              <a:t>년에 비해 </a:t>
            </a:r>
            <a:r>
              <a:rPr lang="en-US" altLang="ko-KR" sz="900" dirty="0"/>
              <a:t>2019</a:t>
            </a:r>
            <a:r>
              <a:rPr lang="ko-KR" altLang="en-US" sz="900" dirty="0"/>
              <a:t>년 매출액 상승 속도의 급격한 증가 </a:t>
            </a:r>
            <a:r>
              <a:rPr lang="en-US" altLang="ko-KR" sz="900" dirty="0"/>
              <a:t>                 2) </a:t>
            </a:r>
            <a:r>
              <a:rPr lang="ko-KR" altLang="en-US" sz="900" dirty="0"/>
              <a:t>매출액의 급격한 상승이 </a:t>
            </a:r>
            <a:r>
              <a:rPr lang="en-US" altLang="ko-KR" sz="900" dirty="0"/>
              <a:t>IOS</a:t>
            </a:r>
            <a:r>
              <a:rPr lang="ko-KR" altLang="en-US" sz="900" dirty="0"/>
              <a:t>출시 이후 매출의 대부분을 구성하는 </a:t>
            </a:r>
            <a:r>
              <a:rPr lang="ko-KR" altLang="en-US" sz="900" dirty="0" err="1"/>
              <a:t>덴탈스캐너</a:t>
            </a:r>
            <a:r>
              <a:rPr lang="en-US" altLang="ko-KR" sz="900" dirty="0"/>
              <a:t>(IOS, Lab)</a:t>
            </a:r>
            <a:r>
              <a:rPr lang="ko-KR" altLang="en-US" sz="900" dirty="0"/>
              <a:t>로 이루어지는데 </a:t>
            </a:r>
            <a:r>
              <a:rPr lang="ko-KR" altLang="en-US" sz="900" dirty="0" err="1"/>
              <a:t>덴탈스캐너의</a:t>
            </a:r>
            <a:r>
              <a:rPr lang="ko-KR" altLang="en-US" sz="900" dirty="0"/>
              <a:t> 경우 매출의 </a:t>
            </a:r>
            <a:r>
              <a:rPr lang="en-US" altLang="ko-KR" sz="900" dirty="0"/>
              <a:t>75% </a:t>
            </a:r>
            <a:r>
              <a:rPr lang="ko-KR" altLang="en-US" sz="900" dirty="0"/>
              <a:t>이상이 </a:t>
            </a:r>
            <a:r>
              <a:rPr lang="ko-KR" altLang="en-US" sz="900" dirty="0" err="1"/>
              <a:t>선입금</a:t>
            </a:r>
            <a:r>
              <a:rPr lang="ko-KR" altLang="en-US" sz="900" dirty="0"/>
              <a:t> 거래로 이루어짐</a:t>
            </a:r>
            <a:endParaRPr lang="en-US" altLang="ko-KR" sz="900" dirty="0"/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ko-KR" sz="900" dirty="0"/>
          </a:p>
          <a:p>
            <a:pPr>
              <a:spcAft>
                <a:spcPts val="600"/>
              </a:spcAft>
            </a:pPr>
            <a:r>
              <a:rPr lang="ko-KR" altLang="en-US" sz="1000" b="1" dirty="0">
                <a:solidFill>
                  <a:srgbClr val="00338D"/>
                </a:solidFill>
              </a:rPr>
              <a:t>재고자산 회전일수</a:t>
            </a:r>
            <a:r>
              <a:rPr lang="ko-KR" altLang="en-US" sz="1000" b="1" dirty="0"/>
              <a:t> </a:t>
            </a:r>
            <a:endParaRPr lang="en-US" altLang="ko-KR" sz="1000" b="1" dirty="0"/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900" dirty="0"/>
              <a:t>생산시설 확장에 따른 일시적 생산시설 운휴에 대비한 선 생산 및 단종 예정인 원자재 확보</a:t>
            </a:r>
            <a:r>
              <a:rPr lang="en-US" altLang="ko-KR" sz="900" dirty="0"/>
              <a:t>(Projector)</a:t>
            </a:r>
            <a:r>
              <a:rPr lang="ko-KR" altLang="en-US" sz="900" dirty="0"/>
              <a:t>로 인한 재고자산 확보 필요성에 따라 재고자산이 증가하면서 재고자산 회전일수가 </a:t>
            </a:r>
            <a:r>
              <a:rPr lang="en-US" altLang="ko-KR" sz="900" dirty="0"/>
              <a:t>2018</a:t>
            </a:r>
            <a:r>
              <a:rPr lang="ko-KR" altLang="en-US" sz="900" dirty="0"/>
              <a:t>년 말 </a:t>
            </a:r>
            <a:r>
              <a:rPr lang="en-US" altLang="ko-KR" sz="900" dirty="0"/>
              <a:t>59.4</a:t>
            </a:r>
            <a:r>
              <a:rPr lang="ko-KR" altLang="en-US" sz="900" dirty="0"/>
              <a:t>일에서 </a:t>
            </a:r>
            <a:r>
              <a:rPr lang="en-US" altLang="ko-KR" sz="900" dirty="0"/>
              <a:t>2019</a:t>
            </a:r>
            <a:r>
              <a:rPr lang="ko-KR" altLang="en-US" sz="900" dirty="0"/>
              <a:t>년 반기 말 </a:t>
            </a:r>
            <a:r>
              <a:rPr lang="en-US" altLang="ko-KR" sz="900" dirty="0"/>
              <a:t>76.2</a:t>
            </a:r>
            <a:r>
              <a:rPr lang="ko-KR" altLang="en-US" sz="900" dirty="0"/>
              <a:t>일로 증가하였습니다</a:t>
            </a:r>
            <a:r>
              <a:rPr lang="en-US" altLang="ko-KR" sz="900" dirty="0"/>
              <a:t>. </a:t>
            </a:r>
            <a:r>
              <a:rPr lang="ko-KR" altLang="en-US" sz="900" dirty="0"/>
              <a:t>단</a:t>
            </a:r>
            <a:r>
              <a:rPr lang="en-US" altLang="ko-KR" sz="900" dirty="0"/>
              <a:t>, 2019</a:t>
            </a:r>
            <a:r>
              <a:rPr lang="ko-KR" altLang="en-US" sz="900" dirty="0"/>
              <a:t>년 </a:t>
            </a:r>
            <a:r>
              <a:rPr lang="en-US" altLang="ko-KR" sz="900" dirty="0"/>
              <a:t>7, 8</a:t>
            </a:r>
            <a:r>
              <a:rPr lang="ko-KR" altLang="en-US" sz="900" dirty="0"/>
              <a:t>월 초과 보유 재고를 소진함에 따라 재고 수준이 지속적으로 감소하는 모습을 보입니다</a:t>
            </a:r>
            <a:r>
              <a:rPr lang="en-US" altLang="ko-KR" sz="900" dirty="0"/>
              <a:t>.</a:t>
            </a:r>
            <a:endParaRPr lang="en-US" altLang="ko-KR" sz="900" dirty="0">
              <a:solidFill>
                <a:schemeClr val="tx2"/>
              </a:solidFill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ko-KR" sz="900" dirty="0">
              <a:solidFill>
                <a:schemeClr val="tx2"/>
              </a:solidFill>
            </a:endParaRPr>
          </a:p>
          <a:p>
            <a:pPr>
              <a:spcAft>
                <a:spcPts val="600"/>
              </a:spcAft>
            </a:pPr>
            <a:endParaRPr lang="en-US" altLang="ko-KR" sz="900" dirty="0">
              <a:solidFill>
                <a:schemeClr val="tx2"/>
              </a:solidFill>
            </a:endParaRPr>
          </a:p>
          <a:p>
            <a:pPr>
              <a:spcAft>
                <a:spcPts val="600"/>
              </a:spcAft>
            </a:pPr>
            <a:endParaRPr lang="en-US" altLang="ko-KR" sz="900" dirty="0">
              <a:solidFill>
                <a:schemeClr val="tx2"/>
              </a:solidFill>
            </a:endParaRPr>
          </a:p>
          <a:p>
            <a:pPr>
              <a:spcAft>
                <a:spcPts val="600"/>
              </a:spcAft>
            </a:pPr>
            <a:endParaRPr lang="en-US" altLang="ko-KR" sz="900" dirty="0">
              <a:solidFill>
                <a:schemeClr val="tx2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ko-KR" sz="900" dirty="0">
                <a:solidFill>
                  <a:schemeClr val="tx2"/>
                </a:solidFill>
              </a:rPr>
              <a:t>.</a:t>
            </a:r>
            <a:endParaRPr lang="ko-KR" altLang="en-US" sz="900" dirty="0" err="1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39292" y="6094347"/>
            <a:ext cx="4839724" cy="73212"/>
          </a:xfrm>
          <a:prstGeom prst="rect">
            <a:avLst/>
          </a:prstGeom>
          <a:noFill/>
          <a:ln w="635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>
            <a:defPPr>
              <a:defRPr lang="en-US"/>
            </a:defPPr>
            <a:lvl1pPr marL="266700" indent="-266700" defTabSz="1076325">
              <a:spcBef>
                <a:spcPct val="10000"/>
              </a:spcBef>
              <a:tabLst>
                <a:tab pos="676275" algn="l"/>
              </a:tabLst>
              <a:defRPr sz="600" i="1">
                <a:solidFill>
                  <a:srgbClr val="00338D"/>
                </a:solidFill>
                <a:latin typeface="Univers 45 Light" pitchFamily="2" charset="0"/>
                <a:ea typeface="+mj-ea"/>
                <a:cs typeface="Arial" charset="0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Source: </a:t>
            </a:r>
            <a:r>
              <a:rPr lang="ko-KR" altLang="en-US">
                <a:solidFill>
                  <a:schemeClr val="tx1"/>
                </a:solidFill>
              </a:rPr>
              <a:t>회사제공자료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aphicFrame>
        <p:nvGraphicFramePr>
          <p:cNvPr id="13" name="Chart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3642184"/>
              </p:ext>
            </p:extLst>
          </p:nvPr>
        </p:nvGraphicFramePr>
        <p:xfrm>
          <a:off x="5936985" y="4007559"/>
          <a:ext cx="19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2320871"/>
              </p:ext>
            </p:extLst>
          </p:nvPr>
        </p:nvGraphicFramePr>
        <p:xfrm>
          <a:off x="7916985" y="4007559"/>
          <a:ext cx="19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5364059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 txBox="1">
            <a:spLocks/>
          </p:cNvSpPr>
          <p:nvPr/>
        </p:nvSpPr>
        <p:spPr>
          <a:xfrm>
            <a:off x="808736" y="320684"/>
            <a:ext cx="8336378" cy="169200"/>
          </a:xfrm>
          <a:prstGeom prst="rect">
            <a:avLst/>
          </a:prstGeom>
        </p:spPr>
        <p:txBody>
          <a:bodyPr lIns="0"/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087"/>
                </a:solidFill>
                <a:latin typeface="Univers for KPMG" panose="020B0603020202020204" pitchFamily="34" charset="0"/>
                <a:cs typeface="Univers for KPMG" panose="020B0603020202020204" pitchFamily="34" charset="0"/>
              </a:defRPr>
            </a:lvl1pPr>
            <a:lvl2pPr marL="0" indent="0" eaLnBrk="1" latinLnBrk="1" hangingPunct="1">
              <a:spcAft>
                <a:spcPts val="650"/>
              </a:spcAft>
              <a:buFont typeface="Univers for KPMG"/>
              <a:buNone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2pPr>
            <a:lvl3pPr marL="307975" indent="-307975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3pPr>
            <a:lvl4pPr marL="623888" indent="-24840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–"/>
              <a:defRPr sz="1400" b="0" i="0" baseline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r>
              <a:rPr lang="en-US" altLang="ko-KR" sz="1200" dirty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Executive summary</a:t>
            </a:r>
          </a:p>
        </p:txBody>
      </p:sp>
      <p:sp>
        <p:nvSpPr>
          <p:cNvPr id="15" name="Title 4"/>
          <p:cNvSpPr txBox="1">
            <a:spLocks/>
          </p:cNvSpPr>
          <p:nvPr/>
        </p:nvSpPr>
        <p:spPr>
          <a:xfrm>
            <a:off x="812800" y="577041"/>
            <a:ext cx="8280400" cy="38059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eaLnBrk="1" latinLnBrk="1" hangingPunct="1">
              <a:lnSpc>
                <a:spcPct val="100000"/>
              </a:lnSpc>
              <a:defRPr sz="4800" b="0" i="0">
                <a:solidFill>
                  <a:srgbClr val="00338D"/>
                </a:solidFill>
                <a:latin typeface="KPMG Extralight"/>
                <a:cs typeface="KPMG Extralight"/>
              </a:defRPr>
            </a:lvl1pPr>
          </a:lstStyle>
          <a:p>
            <a:r>
              <a:rPr lang="en-US" altLang="ko-KR" sz="3800" kern="0" dirty="0">
                <a:latin typeface="+mj-ea"/>
              </a:rPr>
              <a:t>Net working capital (3/3)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816992" y="969842"/>
            <a:ext cx="8792464" cy="3958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해외 매출처에 대해서는 주로 선수금을 받는 조건으로 거래하므로 높은 해외 매출 비중에 비해 매출채권 중 해외 매출채권이 차지하는 비중은 낮습니다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.              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이로 인해 국내 매출채권이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2019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년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6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월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30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일 기준 전체 매출채권에서 약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63%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를 차지합니다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6992" y="3462637"/>
            <a:ext cx="4839724" cy="146425"/>
          </a:xfrm>
          <a:prstGeom prst="rect">
            <a:avLst/>
          </a:prstGeom>
          <a:noFill/>
          <a:ln w="635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>
            <a:defPPr>
              <a:defRPr lang="en-US"/>
            </a:defPPr>
            <a:lvl1pPr marL="266700" indent="-266700" defTabSz="1076325">
              <a:spcBef>
                <a:spcPct val="10000"/>
              </a:spcBef>
              <a:tabLst>
                <a:tab pos="676275" algn="l"/>
              </a:tabLst>
              <a:defRPr sz="600" i="1">
                <a:solidFill>
                  <a:srgbClr val="00338D"/>
                </a:solidFill>
                <a:latin typeface="Univers 45 Light" pitchFamily="2" charset="0"/>
                <a:ea typeface="+mj-ea"/>
                <a:cs typeface="Arial" charset="0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Source: </a:t>
            </a:r>
            <a:r>
              <a:rPr lang="ko-KR" altLang="en-US">
                <a:solidFill>
                  <a:schemeClr val="tx1"/>
                </a:solidFill>
              </a:rPr>
              <a:t>회사제공자료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736" y="1377856"/>
            <a:ext cx="3381375" cy="203448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736" y="4070776"/>
            <a:ext cx="4371975" cy="10287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08736" y="5184220"/>
            <a:ext cx="4839724" cy="146425"/>
          </a:xfrm>
          <a:prstGeom prst="rect">
            <a:avLst/>
          </a:prstGeom>
          <a:noFill/>
          <a:ln w="635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>
            <a:defPPr>
              <a:defRPr lang="en-US"/>
            </a:defPPr>
            <a:lvl1pPr marL="266700" indent="-266700" defTabSz="1076325">
              <a:spcBef>
                <a:spcPct val="10000"/>
              </a:spcBef>
              <a:tabLst>
                <a:tab pos="676275" algn="l"/>
              </a:tabLst>
              <a:defRPr sz="600" i="1">
                <a:solidFill>
                  <a:srgbClr val="00338D"/>
                </a:solidFill>
                <a:latin typeface="Univers 45 Light" pitchFamily="2" charset="0"/>
                <a:ea typeface="+mj-ea"/>
                <a:cs typeface="Arial" charset="0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Source: </a:t>
            </a:r>
            <a:r>
              <a:rPr lang="ko-KR" altLang="en-US">
                <a:solidFill>
                  <a:schemeClr val="tx1"/>
                </a:solidFill>
              </a:rPr>
              <a:t>회사제공자료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8845" y="1369824"/>
            <a:ext cx="5362575" cy="25527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351751" y="3952998"/>
            <a:ext cx="4839724" cy="146425"/>
          </a:xfrm>
          <a:prstGeom prst="rect">
            <a:avLst/>
          </a:prstGeom>
          <a:noFill/>
          <a:ln w="635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>
            <a:defPPr>
              <a:defRPr lang="en-US"/>
            </a:defPPr>
            <a:lvl1pPr marL="266700" indent="-266700" defTabSz="1076325">
              <a:spcBef>
                <a:spcPct val="10000"/>
              </a:spcBef>
              <a:tabLst>
                <a:tab pos="676275" algn="l"/>
              </a:tabLst>
              <a:defRPr sz="600" i="1">
                <a:solidFill>
                  <a:srgbClr val="00338D"/>
                </a:solidFill>
                <a:latin typeface="Univers 45 Light" pitchFamily="2" charset="0"/>
                <a:ea typeface="+mj-ea"/>
                <a:cs typeface="Arial" charset="0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Source: </a:t>
            </a:r>
            <a:r>
              <a:rPr lang="ko-KR" altLang="en-US">
                <a:solidFill>
                  <a:schemeClr val="tx1"/>
                </a:solidFill>
              </a:rPr>
              <a:t>회사제공자료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345033" y="4149946"/>
            <a:ext cx="129394" cy="129394"/>
          </a:xfrm>
          <a:prstGeom prst="ellipse">
            <a:avLst/>
          </a:prstGeom>
          <a:solidFill>
            <a:srgbClr val="0033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700" dirty="0">
                <a:solidFill>
                  <a:srgbClr val="FFFFFF"/>
                </a:solidFill>
                <a:latin typeface=""/>
                <a:cs typeface="KPMG Extralight"/>
              </a:rPr>
              <a:t>1</a:t>
            </a:r>
            <a:endParaRPr lang="ko-KR" altLang="en-US" sz="700" dirty="0">
              <a:solidFill>
                <a:srgbClr val="FFFFFF"/>
              </a:solidFill>
              <a:latin typeface=""/>
              <a:cs typeface="KPMG Extralight"/>
            </a:endParaRPr>
          </a:p>
        </p:txBody>
      </p:sp>
      <p:sp>
        <p:nvSpPr>
          <p:cNvPr id="20" name="Rounded Rectangle 2"/>
          <p:cNvSpPr/>
          <p:nvPr>
            <p:custDataLst>
              <p:tags r:id="rId1"/>
            </p:custDataLst>
          </p:nvPr>
        </p:nvSpPr>
        <p:spPr>
          <a:xfrm rot="5400000">
            <a:off x="4155712" y="4569535"/>
            <a:ext cx="636382" cy="418384"/>
          </a:xfrm>
          <a:prstGeom prst="roundRect">
            <a:avLst>
              <a:gd name="adj" fmla="val 11759"/>
            </a:avLst>
          </a:prstGeom>
          <a:solidFill>
            <a:srgbClr val="CC0099">
              <a:alpha val="5000"/>
            </a:srgbClr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54610" tIns="54610" rIns="54610" bIns="54610" rtlCol="0" anchor="ctr"/>
          <a:lstStyle/>
          <a:p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74427" y="4068218"/>
            <a:ext cx="4431573" cy="1028700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ko-KR" altLang="en-US" sz="900" dirty="0"/>
              <a:t>국내 매출채권 </a:t>
            </a:r>
            <a:r>
              <a:rPr lang="en-US" altLang="ko-KR" sz="900" dirty="0"/>
              <a:t>929</a:t>
            </a:r>
            <a:r>
              <a:rPr lang="ko-KR" altLang="en-US" sz="900" dirty="0" err="1"/>
              <a:t>백만원</a:t>
            </a:r>
            <a:r>
              <a:rPr lang="ko-KR" altLang="en-US" sz="900" dirty="0"/>
              <a:t> 중 약 </a:t>
            </a:r>
            <a:r>
              <a:rPr lang="en-US" altLang="ko-KR" sz="900" dirty="0"/>
              <a:t>738</a:t>
            </a:r>
            <a:r>
              <a:rPr lang="ko-KR" altLang="en-US" sz="900" dirty="0" err="1"/>
              <a:t>백만원이</a:t>
            </a:r>
            <a:r>
              <a:rPr lang="ko-KR" altLang="en-US" sz="900" dirty="0"/>
              <a:t> </a:t>
            </a:r>
            <a:r>
              <a:rPr lang="ko-KR" altLang="en-US" sz="900" dirty="0" err="1"/>
              <a:t>덴티움과</a:t>
            </a:r>
            <a:r>
              <a:rPr lang="ko-KR" altLang="en-US" sz="900" dirty="0"/>
              <a:t> </a:t>
            </a:r>
            <a:r>
              <a:rPr lang="ko-KR" altLang="en-US" sz="900" dirty="0" err="1"/>
              <a:t>네오바이오텍에</a:t>
            </a:r>
            <a:r>
              <a:rPr lang="ko-KR" altLang="en-US" sz="900" dirty="0"/>
              <a:t> 대한 채권으로 구성되어 있습니다</a:t>
            </a:r>
            <a:r>
              <a:rPr lang="en-US" altLang="ko-KR" sz="900" dirty="0"/>
              <a:t>.</a:t>
            </a:r>
          </a:p>
          <a:p>
            <a:pPr>
              <a:spcAft>
                <a:spcPts val="600"/>
              </a:spcAft>
            </a:pPr>
            <a:r>
              <a:rPr lang="ko-KR" altLang="en-US" sz="900" dirty="0"/>
              <a:t>덴탈스캐너의 경우 대다수가 선입금 형식으로 거래되나 표시한 일부 거래처에 대해서는 예외적으로 여신 거래를 수행하고 있습니다</a:t>
            </a:r>
            <a:r>
              <a:rPr lang="en-US" altLang="ko-KR" sz="900" dirty="0"/>
              <a:t>.</a:t>
            </a:r>
          </a:p>
          <a:p>
            <a:pPr>
              <a:spcAft>
                <a:spcPts val="600"/>
              </a:spcAft>
            </a:pPr>
            <a:r>
              <a:rPr lang="ko-KR" altLang="en-US" sz="900" dirty="0"/>
              <a:t>이 중 </a:t>
            </a:r>
            <a:r>
              <a:rPr lang="en-US" altLang="ko-KR" sz="900" dirty="0"/>
              <a:t>387</a:t>
            </a:r>
            <a:r>
              <a:rPr lang="ko-KR" altLang="en-US" sz="900" dirty="0" err="1"/>
              <a:t>백만원이</a:t>
            </a:r>
            <a:r>
              <a:rPr lang="ko-KR" altLang="en-US" sz="900" dirty="0"/>
              <a:t> </a:t>
            </a:r>
            <a:r>
              <a:rPr lang="en-US" altLang="ko-KR" sz="900" dirty="0"/>
              <a:t>2015</a:t>
            </a:r>
            <a:r>
              <a:rPr lang="ko-KR" altLang="en-US" sz="900" dirty="0"/>
              <a:t>년 이전 </a:t>
            </a:r>
            <a:r>
              <a:rPr lang="ko-KR" altLang="en-US" sz="900" dirty="0" err="1"/>
              <a:t>발생분이며</a:t>
            </a:r>
            <a:r>
              <a:rPr lang="ko-KR" altLang="en-US" sz="900" dirty="0"/>
              <a:t> </a:t>
            </a:r>
            <a:r>
              <a:rPr lang="ko-KR" altLang="en-US" sz="900" dirty="0" err="1"/>
              <a:t>제각은</a:t>
            </a:r>
            <a:r>
              <a:rPr lang="ko-KR" altLang="en-US" sz="900" dirty="0"/>
              <a:t> 현재까지 이루어지지 않았습니다</a:t>
            </a:r>
            <a:r>
              <a:rPr lang="en-US" altLang="ko-KR" sz="900" dirty="0"/>
              <a:t>.</a:t>
            </a:r>
            <a:endParaRPr lang="ko-KR" altLang="en-US" sz="900" dirty="0" err="1"/>
          </a:p>
        </p:txBody>
      </p:sp>
      <p:sp>
        <p:nvSpPr>
          <p:cNvPr id="25" name="타원 24"/>
          <p:cNvSpPr/>
          <p:nvPr/>
        </p:nvSpPr>
        <p:spPr>
          <a:xfrm>
            <a:off x="5051317" y="2245851"/>
            <a:ext cx="129394" cy="129394"/>
          </a:xfrm>
          <a:prstGeom prst="ellipse">
            <a:avLst/>
          </a:prstGeom>
          <a:solidFill>
            <a:srgbClr val="0033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700" dirty="0">
                <a:solidFill>
                  <a:srgbClr val="FFFFFF"/>
                </a:solidFill>
                <a:latin typeface=""/>
                <a:cs typeface="KPMG Extralight"/>
              </a:rPr>
              <a:t>2</a:t>
            </a:r>
            <a:endParaRPr lang="ko-KR" altLang="en-US" sz="700" dirty="0">
              <a:solidFill>
                <a:srgbClr val="FFFFFF"/>
              </a:solidFill>
              <a:latin typeface=""/>
              <a:cs typeface="KPMG Extralight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769164" y="2395098"/>
            <a:ext cx="129394" cy="129394"/>
          </a:xfrm>
          <a:prstGeom prst="ellipse">
            <a:avLst/>
          </a:prstGeom>
          <a:solidFill>
            <a:srgbClr val="0033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700" dirty="0">
                <a:solidFill>
                  <a:srgbClr val="FFFFFF"/>
                </a:solidFill>
                <a:latin typeface=""/>
                <a:cs typeface="KPMG Extralight"/>
              </a:rPr>
              <a:t>2</a:t>
            </a:r>
            <a:endParaRPr lang="ko-KR" altLang="en-US" sz="700" dirty="0">
              <a:solidFill>
                <a:srgbClr val="FFFFFF"/>
              </a:solidFill>
              <a:latin typeface=""/>
              <a:cs typeface="KPMG Extralight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769164" y="2554966"/>
            <a:ext cx="129394" cy="129394"/>
          </a:xfrm>
          <a:prstGeom prst="ellipse">
            <a:avLst/>
          </a:prstGeom>
          <a:solidFill>
            <a:srgbClr val="0033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700" dirty="0">
                <a:solidFill>
                  <a:srgbClr val="FFFFFF"/>
                </a:solidFill>
                <a:latin typeface=""/>
                <a:cs typeface="KPMG Extralight"/>
              </a:rPr>
              <a:t>2</a:t>
            </a:r>
            <a:endParaRPr lang="ko-KR" altLang="en-US" sz="700" dirty="0">
              <a:solidFill>
                <a:srgbClr val="FFFFFF"/>
              </a:solidFill>
              <a:latin typeface=""/>
              <a:cs typeface="KPMG Extralight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200014" y="4493899"/>
            <a:ext cx="129394" cy="129394"/>
          </a:xfrm>
          <a:prstGeom prst="ellipse">
            <a:avLst/>
          </a:prstGeom>
          <a:solidFill>
            <a:srgbClr val="0033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700" dirty="0">
                <a:solidFill>
                  <a:srgbClr val="FFFFFF"/>
                </a:solidFill>
                <a:latin typeface=""/>
                <a:cs typeface="KPMG Extralight"/>
              </a:rPr>
              <a:t>3</a:t>
            </a:r>
            <a:endParaRPr lang="ko-KR" altLang="en-US" sz="700" dirty="0">
              <a:solidFill>
                <a:srgbClr val="FFFFFF"/>
              </a:solidFill>
              <a:latin typeface=""/>
              <a:cs typeface="KPMG Extralight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9191475" y="1894127"/>
            <a:ext cx="129394" cy="129394"/>
          </a:xfrm>
          <a:prstGeom prst="ellipse">
            <a:avLst/>
          </a:prstGeom>
          <a:solidFill>
            <a:srgbClr val="0033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700" dirty="0">
                <a:solidFill>
                  <a:srgbClr val="FFFFFF"/>
                </a:solidFill>
                <a:latin typeface=""/>
                <a:cs typeface="KPMG Extralight"/>
              </a:rPr>
              <a:t>1</a:t>
            </a:r>
            <a:endParaRPr lang="ko-KR" altLang="en-US" sz="700" dirty="0">
              <a:solidFill>
                <a:srgbClr val="FFFFFF"/>
              </a:solidFill>
              <a:latin typeface=""/>
              <a:cs typeface="KPMG Extralight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345033" y="4455732"/>
            <a:ext cx="129394" cy="129394"/>
          </a:xfrm>
          <a:prstGeom prst="ellipse">
            <a:avLst/>
          </a:prstGeom>
          <a:solidFill>
            <a:srgbClr val="0033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700" dirty="0">
                <a:solidFill>
                  <a:srgbClr val="FFFFFF"/>
                </a:solidFill>
                <a:latin typeface=""/>
                <a:cs typeface="KPMG Extralight"/>
              </a:rPr>
              <a:t>2</a:t>
            </a:r>
            <a:endParaRPr lang="ko-KR" altLang="en-US" sz="700" dirty="0">
              <a:solidFill>
                <a:srgbClr val="FFFFFF"/>
              </a:solidFill>
              <a:latin typeface=""/>
              <a:cs typeface="KPMG Extralight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345033" y="4813737"/>
            <a:ext cx="129394" cy="129394"/>
          </a:xfrm>
          <a:prstGeom prst="ellipse">
            <a:avLst/>
          </a:prstGeom>
          <a:solidFill>
            <a:srgbClr val="0033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700" dirty="0">
                <a:solidFill>
                  <a:srgbClr val="FFFFFF"/>
                </a:solidFill>
                <a:latin typeface=""/>
                <a:cs typeface="KPMG Extralight"/>
              </a:rPr>
              <a:t>3</a:t>
            </a:r>
            <a:endParaRPr lang="ko-KR" altLang="en-US" sz="700" dirty="0">
              <a:solidFill>
                <a:srgbClr val="FFFFFF"/>
              </a:solidFill>
              <a:latin typeface=""/>
              <a:cs typeface="KPMG Extralight"/>
            </a:endParaRPr>
          </a:p>
        </p:txBody>
      </p:sp>
      <p:sp>
        <p:nvSpPr>
          <p:cNvPr id="41" name="Rounded Rectangle 2"/>
          <p:cNvSpPr/>
          <p:nvPr>
            <p:custDataLst>
              <p:tags r:id="rId2"/>
            </p:custDataLst>
          </p:nvPr>
        </p:nvSpPr>
        <p:spPr>
          <a:xfrm rot="5400000">
            <a:off x="9358388" y="1847692"/>
            <a:ext cx="325514" cy="418384"/>
          </a:xfrm>
          <a:prstGeom prst="roundRect">
            <a:avLst>
              <a:gd name="adj" fmla="val 11759"/>
            </a:avLst>
          </a:prstGeom>
          <a:solidFill>
            <a:srgbClr val="CC0099">
              <a:alpha val="5000"/>
            </a:srgbClr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54610" tIns="54610" rIns="54610" bIns="54610" rtlCol="0" anchor="ctr"/>
          <a:lstStyle/>
          <a:p>
            <a:endParaRPr lang="en-US" altLang="ko-KR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62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9"/>
          <p:cNvSpPr>
            <a:spLocks noGrp="1" noChangeArrowheads="1"/>
          </p:cNvSpPr>
          <p:nvPr>
            <p:ph type="title"/>
          </p:nvPr>
        </p:nvSpPr>
        <p:spPr bwMode="gray">
          <a:xfrm>
            <a:off x="489600" y="450000"/>
            <a:ext cx="8272198" cy="699612"/>
          </a:xfrm>
        </p:spPr>
        <p:txBody>
          <a:bodyPr/>
          <a:lstStyle/>
          <a:p>
            <a:r>
              <a:rPr lang="en-US" dirty="0"/>
              <a:t>Glossary</a:t>
            </a:r>
            <a:endParaRPr lang="en-GB" dirty="0"/>
          </a:p>
        </p:txBody>
      </p:sp>
      <p:graphicFrame>
        <p:nvGraphicFramePr>
          <p:cNvPr id="3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777358"/>
              </p:ext>
            </p:extLst>
          </p:nvPr>
        </p:nvGraphicFramePr>
        <p:xfrm>
          <a:off x="1534175" y="1674000"/>
          <a:ext cx="3403724" cy="51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4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ASP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Average Selling Price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BS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Balance Sheet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CAGR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Compound</a:t>
                      </a:r>
                      <a:r>
                        <a:rPr lang="en-US" sz="900" b="0" i="0" u="none" strike="noStrike" baseline="0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Annual Growth Rate</a:t>
                      </a:r>
                      <a:endParaRPr lang="en-US" sz="900" b="0" i="0" u="none" strike="noStrike" dirty="0">
                        <a:solidFill>
                          <a:srgbClr val="00338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CAPEX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Capital Expenditures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CF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Cash Flow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CNY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Chinese Yuan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D&amp;A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Depreciation</a:t>
                      </a:r>
                      <a:r>
                        <a:rPr lang="en-US" sz="900" b="0" i="0" u="none" strike="noStrike" baseline="0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and Amortization</a:t>
                      </a:r>
                      <a:endParaRPr lang="en-US" sz="900" b="0" i="0" u="none" strike="noStrike" dirty="0">
                        <a:solidFill>
                          <a:srgbClr val="00338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EBITDA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Earnings Before Interest, Tax, Depreciation and Amortization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EUR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baseline="0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Euro</a:t>
                      </a:r>
                      <a:endParaRPr lang="en-US" sz="900" b="0" i="0" u="none" strike="noStrike" dirty="0">
                        <a:solidFill>
                          <a:srgbClr val="00338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IOS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Intraoral</a:t>
                      </a:r>
                      <a:r>
                        <a:rPr lang="en-US" sz="900" b="0" i="0" u="none" strike="noStrike" baseline="0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Scanner</a:t>
                      </a:r>
                      <a:endParaRPr lang="en-US" sz="900" b="0" i="0" u="none" strike="noStrike" dirty="0">
                        <a:solidFill>
                          <a:srgbClr val="00338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Jade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Target company (Medit)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 fontAlgn="ctr"/>
                      <a:endParaRPr lang="en-US" sz="900" b="1" i="0" u="none" strike="noStrike" dirty="0">
                        <a:solidFill>
                          <a:srgbClr val="00338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338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 fontAlgn="ctr"/>
                      <a:endParaRPr lang="en-US" sz="900" b="1" i="0" u="none" strike="noStrike" dirty="0">
                        <a:solidFill>
                          <a:srgbClr val="00338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338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 fontAlgn="ctr"/>
                      <a:endParaRPr lang="en-US" sz="900" b="1" i="0" u="none" strike="noStrike" dirty="0">
                        <a:solidFill>
                          <a:srgbClr val="00338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338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 fontAlgn="ctr"/>
                      <a:endParaRPr lang="en-US" sz="900" b="1" i="0" u="none" strike="noStrike" dirty="0">
                        <a:solidFill>
                          <a:srgbClr val="00338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338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 fontAlgn="ctr"/>
                      <a:endParaRPr lang="en-US" sz="900" b="1" i="0" u="none" strike="noStrike" dirty="0">
                        <a:solidFill>
                          <a:srgbClr val="00338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338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 fontAlgn="ctr"/>
                      <a:endParaRPr lang="en-US" sz="900" b="1" i="0" u="none" strike="noStrike" dirty="0">
                        <a:solidFill>
                          <a:srgbClr val="00338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338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 fontAlgn="ctr"/>
                      <a:endParaRPr lang="en-US" sz="900" b="1" i="0" u="none" strike="noStrike" dirty="0">
                        <a:solidFill>
                          <a:srgbClr val="00338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338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aphicFrame>
        <p:nvGraphicFramePr>
          <p:cNvPr id="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388112"/>
              </p:ext>
            </p:extLst>
          </p:nvPr>
        </p:nvGraphicFramePr>
        <p:xfrm>
          <a:off x="5287025" y="1682878"/>
          <a:ext cx="3403724" cy="51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4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JPY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Japanese Yen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KRW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Korean Won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LTM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Last Twelve Months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MSRP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Manufacturer’s Suggested</a:t>
                      </a:r>
                      <a:r>
                        <a:rPr lang="en-US" sz="900" b="0" i="0" u="none" strike="noStrike" baseline="0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Retail Price</a:t>
                      </a:r>
                      <a:endParaRPr lang="en-US" sz="900" b="0" i="0" u="none" strike="noStrike" dirty="0">
                        <a:solidFill>
                          <a:srgbClr val="00338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PL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Profit and Loss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PQA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Product</a:t>
                      </a:r>
                      <a:r>
                        <a:rPr lang="en-US" sz="900" b="0" i="0" u="none" strike="noStrike" baseline="0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Quality Assurance</a:t>
                      </a:r>
                      <a:endParaRPr lang="en-US" sz="900" b="0" i="0" u="none" strike="noStrike" dirty="0">
                        <a:solidFill>
                          <a:srgbClr val="00338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Q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Quarter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RoW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Rest of World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SG&amp;A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Selling, General</a:t>
                      </a:r>
                      <a:r>
                        <a:rPr lang="en-US" sz="900" b="0" i="0" u="none" strike="noStrike" baseline="0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&amp; Administrative</a:t>
                      </a:r>
                      <a:endParaRPr lang="en-US" sz="900" b="0" i="0" u="none" strike="noStrike" dirty="0">
                        <a:solidFill>
                          <a:srgbClr val="00338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SQA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Service Quality Assurance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USD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United States</a:t>
                      </a:r>
                      <a:r>
                        <a:rPr lang="en-US" sz="900" b="0" i="0" u="none" strike="noStrike" baseline="0" dirty="0">
                          <a:solidFill>
                            <a:srgbClr val="00338D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Dollar</a:t>
                      </a:r>
                      <a:endParaRPr lang="en-US" sz="900" b="0" i="0" u="none" strike="noStrike" dirty="0">
                        <a:solidFill>
                          <a:srgbClr val="00338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 fontAlgn="ctr"/>
                      <a:endParaRPr lang="en-US" sz="900" b="1" i="0" u="none" strike="noStrike" dirty="0">
                        <a:solidFill>
                          <a:srgbClr val="00338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338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 fontAlgn="ctr"/>
                      <a:endParaRPr lang="en-US" sz="900" b="1" i="0" u="none" strike="noStrike" dirty="0">
                        <a:solidFill>
                          <a:srgbClr val="00338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338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 fontAlgn="ctr"/>
                      <a:endParaRPr lang="en-US" sz="900" b="1" i="0" u="none" strike="noStrike" dirty="0">
                        <a:solidFill>
                          <a:srgbClr val="00338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338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 fontAlgn="ctr"/>
                      <a:endParaRPr lang="en-US" sz="900" b="1" i="0" u="none" strike="noStrike" dirty="0">
                        <a:solidFill>
                          <a:srgbClr val="00338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338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 fontAlgn="ctr"/>
                      <a:endParaRPr lang="en-US" sz="900" b="1" i="0" u="none" strike="noStrike" dirty="0">
                        <a:solidFill>
                          <a:srgbClr val="00338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338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 fontAlgn="ctr"/>
                      <a:endParaRPr lang="en-US" sz="900" b="1" i="0" u="none" strike="noStrike" dirty="0">
                        <a:solidFill>
                          <a:srgbClr val="00338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338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 fontAlgn="ctr"/>
                      <a:endParaRPr lang="en-US" sz="900" b="1" i="0" u="none" strike="noStrike" dirty="0">
                        <a:solidFill>
                          <a:srgbClr val="00338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338D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4071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 txBox="1">
            <a:spLocks/>
          </p:cNvSpPr>
          <p:nvPr/>
        </p:nvSpPr>
        <p:spPr>
          <a:xfrm>
            <a:off x="808736" y="320684"/>
            <a:ext cx="8336378" cy="169200"/>
          </a:xfrm>
          <a:prstGeom prst="rect">
            <a:avLst/>
          </a:prstGeom>
        </p:spPr>
        <p:txBody>
          <a:bodyPr lIns="0"/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087"/>
                </a:solidFill>
                <a:latin typeface="Univers for KPMG" panose="020B0603020202020204" pitchFamily="34" charset="0"/>
                <a:cs typeface="Univers for KPMG" panose="020B0603020202020204" pitchFamily="34" charset="0"/>
              </a:defRPr>
            </a:lvl1pPr>
            <a:lvl2pPr marL="0" indent="0" eaLnBrk="1" latinLnBrk="1" hangingPunct="1">
              <a:spcAft>
                <a:spcPts val="650"/>
              </a:spcAft>
              <a:buFont typeface="Univers for KPMG"/>
              <a:buNone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2pPr>
            <a:lvl3pPr marL="307975" indent="-307975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3pPr>
            <a:lvl4pPr marL="623888" indent="-24840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–"/>
              <a:defRPr sz="1400" b="0" i="0" baseline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r>
              <a:rPr lang="en-US" altLang="ko-KR" sz="12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Executive summary</a:t>
            </a:r>
          </a:p>
        </p:txBody>
      </p:sp>
      <p:sp>
        <p:nvSpPr>
          <p:cNvPr id="15" name="Title 4"/>
          <p:cNvSpPr txBox="1">
            <a:spLocks/>
          </p:cNvSpPr>
          <p:nvPr/>
        </p:nvSpPr>
        <p:spPr>
          <a:xfrm>
            <a:off x="812800" y="577041"/>
            <a:ext cx="8280400" cy="38059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eaLnBrk="1" latinLnBrk="1" hangingPunct="1">
              <a:lnSpc>
                <a:spcPct val="100000"/>
              </a:lnSpc>
              <a:defRPr sz="4800" b="0" i="0">
                <a:solidFill>
                  <a:srgbClr val="00338D"/>
                </a:solidFill>
                <a:latin typeface="KPMG Extralight"/>
                <a:cs typeface="KPMG Extralight"/>
              </a:defRPr>
            </a:lvl1pPr>
          </a:lstStyle>
          <a:p>
            <a:r>
              <a:rPr lang="en-US" altLang="ko-KR" sz="3800" kern="0" dirty="0"/>
              <a:t>Cash flow (1/3)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816992" y="969842"/>
            <a:ext cx="8792464" cy="3958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sz="1000" dirty="0"/>
              <a:t>회사가 보유하고 있는 현금은 매출 증가의 영향으로 </a:t>
            </a:r>
            <a:r>
              <a:rPr lang="en-US" altLang="ko-KR" sz="1000" dirty="0"/>
              <a:t>2017</a:t>
            </a:r>
            <a:r>
              <a:rPr lang="ko-KR" altLang="en-US" sz="1000" dirty="0"/>
              <a:t>년 </a:t>
            </a:r>
            <a:r>
              <a:rPr lang="en-US" altLang="ko-KR" sz="1000" dirty="0"/>
              <a:t>18</a:t>
            </a:r>
            <a:r>
              <a:rPr lang="ko-KR" altLang="en-US" sz="1000" dirty="0"/>
              <a:t>억에서 </a:t>
            </a:r>
            <a:r>
              <a:rPr lang="en-US" altLang="ko-KR" sz="1000" dirty="0"/>
              <a:t>2019</a:t>
            </a:r>
            <a:r>
              <a:rPr lang="ko-KR" altLang="en-US" sz="1000" dirty="0"/>
              <a:t>년도 </a:t>
            </a:r>
            <a:r>
              <a:rPr lang="en-US" altLang="ko-KR" sz="1000" dirty="0"/>
              <a:t>6</a:t>
            </a:r>
            <a:r>
              <a:rPr lang="ko-KR" altLang="en-US" sz="1000" dirty="0"/>
              <a:t>월말 기준 </a:t>
            </a:r>
            <a:r>
              <a:rPr lang="en-US" altLang="ko-KR" sz="1000" dirty="0"/>
              <a:t>131</a:t>
            </a:r>
            <a:r>
              <a:rPr lang="ko-KR" altLang="en-US" sz="1000" dirty="0"/>
              <a:t>억</a:t>
            </a:r>
            <a:r>
              <a:rPr lang="ko-KR" altLang="en-US" sz="1000" dirty="0">
                <a:solidFill>
                  <a:srgbClr val="00338D"/>
                </a:solidFill>
              </a:rPr>
              <a:t>으로 증가하였습니다</a:t>
            </a:r>
            <a:r>
              <a:rPr lang="en-US" altLang="ko-KR" sz="1000" dirty="0">
                <a:solidFill>
                  <a:srgbClr val="00338D"/>
                </a:solidFill>
              </a:rPr>
              <a:t>. </a:t>
            </a:r>
            <a:r>
              <a:rPr lang="ko-KR" altLang="en-US" sz="1000" dirty="0">
                <a:solidFill>
                  <a:srgbClr val="00338D"/>
                </a:solidFill>
              </a:rPr>
              <a:t>해당 금액에는 단기금융자산이 포함되어 있습니다</a:t>
            </a:r>
            <a:r>
              <a:rPr lang="en-US" altLang="ko-KR" sz="1000" dirty="0">
                <a:solidFill>
                  <a:srgbClr val="00338D"/>
                </a:solidFill>
              </a:rPr>
              <a:t>.  </a:t>
            </a:r>
            <a:endParaRPr lang="en-US" altLang="ko-KR" sz="1000" dirty="0">
              <a:solidFill>
                <a:srgbClr val="00338D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8" name="Text Box 18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08736" y="4299236"/>
            <a:ext cx="1271462" cy="95980"/>
          </a:xfrm>
          <a:prstGeom prst="rect">
            <a:avLst/>
          </a:prstGeom>
          <a:noFill/>
          <a:ln w="6350">
            <a:noFill/>
            <a:miter lim="800000"/>
            <a:headEnd type="none" w="sm" len="sm"/>
            <a:tailEnd type="none" w="sm" len="sm"/>
          </a:ln>
        </p:spPr>
        <p:txBody>
          <a:bodyPr lIns="0" tIns="0" rIns="0" bIns="0" anchor="b"/>
          <a:lstStyle/>
          <a:p>
            <a:r>
              <a:rPr lang="en-US" altLang="ko-KR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Source : </a:t>
            </a:r>
            <a:r>
              <a:rPr lang="ko-KR" altLang="en-US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회사 제공 자료 </a:t>
            </a:r>
            <a:endParaRPr lang="en-US" altLang="ko-KR" sz="600" i="1" dirty="0">
              <a:solidFill>
                <a:srgbClr val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10" name="텍스트 개체 틀 1"/>
          <p:cNvSpPr>
            <a:spLocks noGrp="1"/>
          </p:cNvSpPr>
          <p:nvPr>
            <p:ph type="body" sz="quarter" idx="4294967295"/>
          </p:nvPr>
        </p:nvSpPr>
        <p:spPr>
          <a:xfrm>
            <a:off x="5013741" y="1449755"/>
            <a:ext cx="4079459" cy="458122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ea typeface="맑은 고딕" panose="020B0503020000020004" pitchFamily="50" charset="-127"/>
              </a:rPr>
              <a:t>영업현금흐름  </a:t>
            </a: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marL="171450" indent="-1714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2017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년 대비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2018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년도 영업이익 및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EBITDA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가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(+)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로 전환됨에 따라 영업활동 현금은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744</a:t>
            </a:r>
            <a:r>
              <a:rPr lang="ko-KR" altLang="en-US" b="0" dirty="0" err="1">
                <a:solidFill>
                  <a:schemeClr val="tx1"/>
                </a:solidFill>
                <a:ea typeface="맑은 고딕" panose="020B0503020000020004" pitchFamily="50" charset="-127"/>
              </a:rPr>
              <a:t>백만원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 에서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13,242</a:t>
            </a:r>
            <a:r>
              <a:rPr lang="ko-KR" altLang="en-US" b="0" dirty="0" err="1">
                <a:solidFill>
                  <a:schemeClr val="tx1"/>
                </a:solidFill>
                <a:ea typeface="맑은 고딕" panose="020B0503020000020004" pitchFamily="50" charset="-127"/>
              </a:rPr>
              <a:t>백만원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 으로 증가하였습니다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 </a:t>
            </a:r>
          </a:p>
          <a:p>
            <a:pPr marL="171450" indent="-1714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2019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년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IFRS16(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리스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)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도입과 관련하여 리스부채의 원금상환으로 발생한 </a:t>
            </a: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      (-)21</a:t>
            </a:r>
            <a:r>
              <a:rPr lang="ko-KR" altLang="en-US" b="0" dirty="0" err="1">
                <a:solidFill>
                  <a:schemeClr val="tx1"/>
                </a:solidFill>
                <a:ea typeface="맑은 고딕" panose="020B0503020000020004" pitchFamily="50" charset="-127"/>
              </a:rPr>
              <a:t>백만원은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 영업활동현금흐름으로 고려하였습니다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marL="171450" indent="-1714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2019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년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6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월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NWC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변동은 재고자산의 일시적 증가로 인한 것입니다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 typeface="Wingdings" panose="05000000000000000000" pitchFamily="2" charset="2"/>
              <a:buChar char="§"/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r>
              <a:rPr lang="ko-KR" altLang="en-US" dirty="0">
                <a:ea typeface="맑은 고딕" panose="020B0503020000020004" pitchFamily="50" charset="-127"/>
              </a:rPr>
              <a:t>투자현금흐름  </a:t>
            </a: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marL="171450" indent="-1714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회사는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2016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년과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2019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년도에 사옥을 위해 토지 및 건물을 취득하였습니다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 2019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년 반기 기준 회사가 신 사옥 관련 토지 및 건물 매입으로 지출한 금액은 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9,996</a:t>
            </a:r>
            <a:r>
              <a:rPr lang="ko-KR" altLang="en-US" b="0" dirty="0" err="1">
                <a:solidFill>
                  <a:schemeClr val="tx1"/>
                </a:solidFill>
                <a:ea typeface="맑은 고딕" panose="020B0503020000020004" pitchFamily="50" charset="-127"/>
              </a:rPr>
              <a:t>백만원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 입니다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992" y="1461548"/>
            <a:ext cx="4027932" cy="283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39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"/>
          <p:cNvSpPr txBox="1">
            <a:spLocks/>
          </p:cNvSpPr>
          <p:nvPr/>
        </p:nvSpPr>
        <p:spPr>
          <a:xfrm>
            <a:off x="812800" y="577041"/>
            <a:ext cx="8280400" cy="38059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eaLnBrk="1" latinLnBrk="1" hangingPunct="1">
              <a:lnSpc>
                <a:spcPct val="100000"/>
              </a:lnSpc>
              <a:defRPr sz="4800" b="0" i="0">
                <a:solidFill>
                  <a:srgbClr val="00338D"/>
                </a:solidFill>
                <a:latin typeface="KPMG Extralight"/>
                <a:cs typeface="KPMG Extralight"/>
              </a:defRPr>
            </a:lvl1pPr>
          </a:lstStyle>
          <a:p>
            <a:r>
              <a:rPr lang="en-US" altLang="ko-KR" sz="3800" kern="0" dirty="0"/>
              <a:t>Cash flow (2/3) – CF by product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08736" y="320684"/>
            <a:ext cx="8336378" cy="169200"/>
          </a:xfrm>
          <a:prstGeom prst="rect">
            <a:avLst/>
          </a:prstGeom>
        </p:spPr>
        <p:txBody>
          <a:bodyPr lIns="0"/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087"/>
                </a:solidFill>
                <a:latin typeface="Univers for KPMG" panose="020B0603020202020204" pitchFamily="34" charset="0"/>
                <a:cs typeface="Univers for KPMG" panose="020B0603020202020204" pitchFamily="34" charset="0"/>
              </a:defRPr>
            </a:lvl1pPr>
            <a:lvl2pPr marL="0" indent="0" eaLnBrk="1" latinLnBrk="1" hangingPunct="1">
              <a:spcAft>
                <a:spcPts val="650"/>
              </a:spcAft>
              <a:buFont typeface="Univers for KPMG"/>
              <a:buNone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2pPr>
            <a:lvl3pPr marL="307975" indent="-307975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3pPr>
            <a:lvl4pPr marL="623888" indent="-24840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–"/>
              <a:defRPr sz="1400" b="0" i="0" baseline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r>
              <a:rPr lang="en-US" altLang="ko-KR" sz="12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Executive summary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816992" y="969842"/>
            <a:ext cx="8792464" cy="61742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2018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년 전체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Cash conversion rate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는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112 %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로 회사가 창출한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EBITDA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가 유출 없이 현금으로 전환되고 있습니다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. IOS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의 경우 대부분의 매출이 선수금을 먼저 받은 후 출고되는 형식으로 이뤄지기 때문에 타 제품대비 높은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Cash conversion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rate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을 유지하고 있습니다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.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이로 인하여 회사의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2018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년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Cash conversion rate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은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2017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년 대비 상승하였습니다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z="1000" dirty="0">
              <a:solidFill>
                <a:srgbClr val="00338D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8" name="Text Box 18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9975" y="3924626"/>
            <a:ext cx="5128167" cy="209045"/>
          </a:xfrm>
          <a:prstGeom prst="rect">
            <a:avLst/>
          </a:prstGeom>
          <a:noFill/>
          <a:ln w="6350">
            <a:noFill/>
            <a:miter lim="800000"/>
            <a:headEnd type="none" w="sm" len="sm"/>
            <a:tailEnd type="none" w="sm" len="sm"/>
          </a:ln>
        </p:spPr>
        <p:txBody>
          <a:bodyPr lIns="0" tIns="0" rIns="0" bIns="0" anchor="b"/>
          <a:lstStyle/>
          <a:p>
            <a:r>
              <a:rPr lang="en-US" altLang="ko-KR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Source : </a:t>
            </a:r>
            <a:r>
              <a:rPr lang="ko-KR" altLang="en-US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회사 제공 자료</a:t>
            </a:r>
            <a:endParaRPr lang="en-US" altLang="ko-KR" sz="600" i="1" dirty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r>
              <a:rPr lang="en-US" altLang="ko-KR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Note : 1. </a:t>
            </a:r>
            <a:r>
              <a:rPr lang="ko-KR" altLang="en-US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원재료와 매입채무 및 미지급금은 제품별 비중에 따라 안분함</a:t>
            </a:r>
            <a:r>
              <a:rPr lang="en-US" altLang="ko-KR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3" name="그림 12"/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B$2:$V$16"/>
              </a:ext>
            </a:extLst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7150" y="1471778"/>
            <a:ext cx="9791700" cy="238125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noFill/>
            <a:miter lim="800000"/>
            <a:headEnd/>
            <a:tailEnd/>
          </a:ln>
        </p:spPr>
      </p:pic>
      <p:sp>
        <p:nvSpPr>
          <p:cNvPr id="9" name="타원 8"/>
          <p:cNvSpPr/>
          <p:nvPr/>
        </p:nvSpPr>
        <p:spPr>
          <a:xfrm>
            <a:off x="4558180" y="3753307"/>
            <a:ext cx="129394" cy="129394"/>
          </a:xfrm>
          <a:prstGeom prst="ellipse">
            <a:avLst/>
          </a:prstGeom>
          <a:solidFill>
            <a:srgbClr val="0033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700" dirty="0">
                <a:solidFill>
                  <a:srgbClr val="FFFFFF"/>
                </a:solidFill>
                <a:latin typeface=""/>
                <a:cs typeface="KPMG Extralight"/>
              </a:rPr>
              <a:t>1</a:t>
            </a:r>
            <a:endParaRPr lang="ko-KR" altLang="en-US" sz="700" dirty="0">
              <a:solidFill>
                <a:srgbClr val="FFFFFF"/>
              </a:solidFill>
              <a:latin typeface=""/>
              <a:cs typeface="KPMG Extralight"/>
            </a:endParaRPr>
          </a:p>
        </p:txBody>
      </p:sp>
      <p:sp>
        <p:nvSpPr>
          <p:cNvPr id="10" name="Rounded Rectangle 2"/>
          <p:cNvSpPr/>
          <p:nvPr>
            <p:custDataLst>
              <p:tags r:id="rId2"/>
            </p:custDataLst>
          </p:nvPr>
        </p:nvSpPr>
        <p:spPr>
          <a:xfrm rot="5400000" flipV="1">
            <a:off x="4311446" y="3548745"/>
            <a:ext cx="188409" cy="420158"/>
          </a:xfrm>
          <a:prstGeom prst="roundRect">
            <a:avLst>
              <a:gd name="adj" fmla="val 11759"/>
            </a:avLst>
          </a:prstGeom>
          <a:solidFill>
            <a:srgbClr val="CC0099">
              <a:alpha val="5000"/>
            </a:srgbClr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54610" tIns="54610" rIns="54610" bIns="54610" rtlCol="0" anchor="ctr"/>
          <a:lstStyle/>
          <a:p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35863" y="3980383"/>
            <a:ext cx="2377072" cy="431762"/>
          </a:xfrm>
          <a:prstGeom prst="rect">
            <a:avLst/>
          </a:prstGeom>
          <a:solidFill>
            <a:srgbClr val="00A3A1"/>
          </a:solidFill>
          <a:ln w="12700">
            <a:solidFill>
              <a:srgbClr val="00A3A1"/>
            </a:solidFill>
            <a:miter lim="800000"/>
            <a:headEnd/>
            <a:tailEnd/>
          </a:ln>
          <a:effectLst/>
        </p:spPr>
        <p:txBody>
          <a:bodyPr lIns="54000" tIns="54000" rIns="54000" bIns="54000" anchor="ctr" anchorCtr="1"/>
          <a:lstStyle/>
          <a:p>
            <a:pPr defTabSz="762000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2019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년 생산시설 확장 이전을 대비한 선생산과 단종원자재 확보로 인한 재고자산의 증가로 인한 일시적인 효과입니다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771166" y="3911838"/>
            <a:ext cx="129394" cy="129394"/>
          </a:xfrm>
          <a:prstGeom prst="ellipse">
            <a:avLst/>
          </a:prstGeom>
          <a:solidFill>
            <a:srgbClr val="0033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700" dirty="0">
                <a:solidFill>
                  <a:srgbClr val="FFFFFF"/>
                </a:solidFill>
                <a:latin typeface=""/>
                <a:cs typeface="KPMG Extralight"/>
              </a:rPr>
              <a:t>1</a:t>
            </a:r>
            <a:endParaRPr lang="ko-KR" altLang="en-US" sz="700" dirty="0">
              <a:solidFill>
                <a:srgbClr val="FFFFFF"/>
              </a:solidFill>
              <a:latin typeface=""/>
              <a:cs typeface="KPMG Extralight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274461" y="3753307"/>
            <a:ext cx="129394" cy="129394"/>
          </a:xfrm>
          <a:prstGeom prst="ellipse">
            <a:avLst/>
          </a:prstGeom>
          <a:solidFill>
            <a:srgbClr val="0033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700" dirty="0">
                <a:solidFill>
                  <a:srgbClr val="FFFFFF"/>
                </a:solidFill>
                <a:latin typeface=""/>
                <a:cs typeface="KPMG Extralight"/>
              </a:rPr>
              <a:t>2</a:t>
            </a:r>
            <a:endParaRPr lang="ko-KR" altLang="en-US" sz="700" dirty="0">
              <a:solidFill>
                <a:srgbClr val="FFFFFF"/>
              </a:solidFill>
              <a:latin typeface=""/>
              <a:cs typeface="KPMG Extralight"/>
            </a:endParaRPr>
          </a:p>
        </p:txBody>
      </p:sp>
      <p:sp>
        <p:nvSpPr>
          <p:cNvPr id="16" name="Rounded Rectangle 2"/>
          <p:cNvSpPr/>
          <p:nvPr>
            <p:custDataLst>
              <p:tags r:id="rId4"/>
            </p:custDataLst>
          </p:nvPr>
        </p:nvSpPr>
        <p:spPr>
          <a:xfrm rot="5400000" flipV="1">
            <a:off x="6027727" y="3548745"/>
            <a:ext cx="188409" cy="420158"/>
          </a:xfrm>
          <a:prstGeom prst="roundRect">
            <a:avLst>
              <a:gd name="adj" fmla="val 11759"/>
            </a:avLst>
          </a:prstGeom>
          <a:solidFill>
            <a:srgbClr val="CC0099">
              <a:alpha val="5000"/>
            </a:srgbClr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54610" tIns="54610" rIns="54610" bIns="54610" rtlCol="0" anchor="ctr"/>
          <a:lstStyle/>
          <a:p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501751" y="3971389"/>
            <a:ext cx="2377072" cy="431762"/>
          </a:xfrm>
          <a:prstGeom prst="rect">
            <a:avLst/>
          </a:prstGeom>
          <a:solidFill>
            <a:srgbClr val="00A3A1"/>
          </a:solidFill>
          <a:ln w="12700">
            <a:solidFill>
              <a:srgbClr val="00A3A1"/>
            </a:solidFill>
            <a:miter lim="800000"/>
            <a:headEnd/>
            <a:tailEnd/>
          </a:ln>
          <a:effectLst/>
        </p:spPr>
        <p:txBody>
          <a:bodyPr lIns="54000" tIns="54000" rIns="54000" bIns="54000" anchor="ctr" anchorCtr="1"/>
          <a:lstStyle/>
          <a:p>
            <a:pPr defTabSz="762000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2019</a:t>
            </a:r>
            <a:r>
              <a:rPr lang="ko-KR" altLang="en-US" sz="80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년 매출 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감소로 인하여 선수금을 주로 받고 있던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Lab scanner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의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Cash conversion rate 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역시 감소하였습니다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. 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5437054" y="3902844"/>
            <a:ext cx="129394" cy="129394"/>
          </a:xfrm>
          <a:prstGeom prst="ellipse">
            <a:avLst/>
          </a:prstGeom>
          <a:solidFill>
            <a:srgbClr val="0033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700" dirty="0">
                <a:solidFill>
                  <a:srgbClr val="FFFFFF"/>
                </a:solidFill>
                <a:latin typeface=""/>
                <a:cs typeface="KPMG Extralight"/>
              </a:rPr>
              <a:t>2</a:t>
            </a:r>
            <a:endParaRPr lang="ko-KR" altLang="en-US" sz="700" dirty="0">
              <a:solidFill>
                <a:srgbClr val="FFFFFF"/>
              </a:solidFill>
              <a:latin typeface=""/>
              <a:cs typeface="KPMG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8346981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162" y="1527017"/>
            <a:ext cx="9599676" cy="2389632"/>
          </a:xfrm>
          <a:prstGeom prst="rect">
            <a:avLst/>
          </a:prstGeom>
        </p:spPr>
      </p:pic>
      <p:sp>
        <p:nvSpPr>
          <p:cNvPr id="7" name="Text Placeholder 3"/>
          <p:cNvSpPr txBox="1">
            <a:spLocks/>
          </p:cNvSpPr>
          <p:nvPr/>
        </p:nvSpPr>
        <p:spPr>
          <a:xfrm>
            <a:off x="808736" y="320684"/>
            <a:ext cx="8336378" cy="169200"/>
          </a:xfrm>
          <a:prstGeom prst="rect">
            <a:avLst/>
          </a:prstGeom>
        </p:spPr>
        <p:txBody>
          <a:bodyPr lIns="0"/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087"/>
                </a:solidFill>
                <a:latin typeface="Univers for KPMG" panose="020B0603020202020204" pitchFamily="34" charset="0"/>
                <a:cs typeface="Univers for KPMG" panose="020B0603020202020204" pitchFamily="34" charset="0"/>
              </a:defRPr>
            </a:lvl1pPr>
            <a:lvl2pPr marL="0" indent="0" eaLnBrk="1" latinLnBrk="1" hangingPunct="1">
              <a:spcAft>
                <a:spcPts val="650"/>
              </a:spcAft>
              <a:buFont typeface="Univers for KPMG"/>
              <a:buNone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2pPr>
            <a:lvl3pPr marL="307975" indent="-307975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3pPr>
            <a:lvl4pPr marL="623888" indent="-24840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–"/>
              <a:defRPr sz="1400" b="0" i="0" baseline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r>
              <a:rPr lang="en-US" altLang="ko-KR" sz="12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Executive summary</a:t>
            </a:r>
          </a:p>
        </p:txBody>
      </p:sp>
      <p:sp>
        <p:nvSpPr>
          <p:cNvPr id="15" name="Title 4"/>
          <p:cNvSpPr txBox="1">
            <a:spLocks/>
          </p:cNvSpPr>
          <p:nvPr/>
        </p:nvSpPr>
        <p:spPr>
          <a:xfrm>
            <a:off x="812800" y="577041"/>
            <a:ext cx="8280400" cy="38059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eaLnBrk="1" latinLnBrk="1" hangingPunct="1">
              <a:lnSpc>
                <a:spcPct val="100000"/>
              </a:lnSpc>
              <a:defRPr sz="4800" b="0" i="0">
                <a:solidFill>
                  <a:srgbClr val="00338D"/>
                </a:solidFill>
                <a:latin typeface="KPMG Extralight"/>
                <a:cs typeface="KPMG Extralight"/>
              </a:defRPr>
            </a:lvl1pPr>
          </a:lstStyle>
          <a:p>
            <a:r>
              <a:rPr lang="en-US" altLang="ko-KR" sz="3800" kern="0" dirty="0"/>
              <a:t>Cash flow (3/3) – CF by region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816992" y="969842"/>
            <a:ext cx="8792464" cy="61742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2018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년 전체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Cash conversion rate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는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112%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로 회사가 창출한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EBITDA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가 유출 없이 현금으로 전환되고 있습니다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.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해외의 경우 대부분 선수금 결제 조건이므로 매출 증가에 따른 채권 증가가 동반되지 않아 매출 증가가 높은 </a:t>
            </a:r>
            <a:r>
              <a:rPr lang="ko-KR" altLang="en-US" sz="1000" dirty="0" err="1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전환율으로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연결되고 있습니다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. 2019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년 </a:t>
            </a:r>
            <a:r>
              <a:rPr lang="ko-KR" altLang="en-US" sz="1000" dirty="0" err="1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전환율의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감소는 생산시설 확장 이전을 대비한 선생산과 단종 원자재 확보로 인한 재고자산 일시적 증가의 영향이며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해외의 경우 선수금 조건으로 인해 재고 증가의 영향이 적게 나타납니다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8" name="Text Box 18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3162" y="4123267"/>
            <a:ext cx="5128167" cy="369810"/>
          </a:xfrm>
          <a:prstGeom prst="rect">
            <a:avLst/>
          </a:prstGeom>
          <a:noFill/>
          <a:ln w="6350">
            <a:noFill/>
            <a:miter lim="800000"/>
            <a:headEnd type="none" w="sm" len="sm"/>
            <a:tailEnd type="none" w="sm" len="sm"/>
          </a:ln>
        </p:spPr>
        <p:txBody>
          <a:bodyPr lIns="0" tIns="0" rIns="0" bIns="0" anchor="b"/>
          <a:lstStyle/>
          <a:p>
            <a:r>
              <a:rPr lang="en-US" altLang="ko-KR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Source : </a:t>
            </a:r>
            <a:r>
              <a:rPr lang="ko-KR" altLang="en-US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회사 제공 자료</a:t>
            </a:r>
            <a:endParaRPr lang="en-US" altLang="ko-KR" sz="600" i="1" dirty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r>
              <a:rPr lang="en-US" altLang="ko-KR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Note : 1. </a:t>
            </a:r>
            <a:r>
              <a:rPr lang="ko-KR" altLang="en-US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각 제품에 대응되는 재료비는 동일한 것으로 가정하였으며</a:t>
            </a:r>
            <a:r>
              <a:rPr lang="en-US" altLang="ko-KR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재료비를 제외한 기타 제조원가와 </a:t>
            </a:r>
            <a:r>
              <a:rPr lang="ko-KR" altLang="en-US" sz="600" i="1" dirty="0" err="1">
                <a:solidFill>
                  <a:srgbClr val="000000"/>
                </a:solidFill>
                <a:ea typeface="맑은 고딕" panose="020B0503020000020004" pitchFamily="50" charset="-127"/>
              </a:rPr>
              <a:t>판관비는</a:t>
            </a:r>
            <a:r>
              <a:rPr lang="ko-KR" altLang="en-US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 매출 비중에 따라 안분함</a:t>
            </a:r>
            <a:endParaRPr lang="en-US" altLang="ko-KR" sz="600" i="1" dirty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r>
              <a:rPr lang="en-US" altLang="ko-KR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2. 1) </a:t>
            </a:r>
            <a:r>
              <a:rPr lang="ko-KR" altLang="en-US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매출채권</a:t>
            </a:r>
            <a:r>
              <a:rPr lang="en-US" altLang="ko-KR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600" i="1" dirty="0" err="1">
                <a:solidFill>
                  <a:srgbClr val="000000"/>
                </a:solidFill>
                <a:ea typeface="맑은 고딕" panose="020B0503020000020004" pitchFamily="50" charset="-127"/>
              </a:rPr>
              <a:t>선수금및선수수익은</a:t>
            </a:r>
            <a:r>
              <a:rPr lang="ko-KR" altLang="en-US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 거래처의 국가에 따라 분류함</a:t>
            </a:r>
            <a:endParaRPr lang="en-US" altLang="ko-KR" sz="600" i="1" dirty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r>
              <a:rPr lang="en-US" altLang="ko-KR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    2) </a:t>
            </a:r>
            <a:r>
              <a:rPr lang="ko-KR" altLang="en-US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재고자산 중 제품</a:t>
            </a:r>
            <a:r>
              <a:rPr lang="en-US" altLang="ko-KR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및 원재료는 제품매출</a:t>
            </a:r>
            <a:r>
              <a:rPr lang="en-US" altLang="ko-KR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비중에 따라 안분하였으며</a:t>
            </a:r>
            <a:r>
              <a:rPr lang="en-US" altLang="ko-KR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상품은 상품매출 비중에 따라 안분함</a:t>
            </a:r>
            <a:endParaRPr lang="en-US" altLang="ko-KR" sz="600" i="1" dirty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r>
              <a:rPr lang="en-US" altLang="ko-KR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    3) </a:t>
            </a:r>
            <a:r>
              <a:rPr lang="ko-KR" altLang="en-US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매입채무는 매출 비중에 따라 안분함</a:t>
            </a:r>
            <a:endParaRPr lang="en-US" altLang="ko-KR" sz="600" i="1" dirty="0">
              <a:solidFill>
                <a:srgbClr val="000000"/>
              </a:solidFill>
              <a:ea typeface="맑은 고딕" panose="020B0503020000020004" pitchFamily="50" charset="-127"/>
            </a:endParaRPr>
          </a:p>
          <a:p>
            <a:r>
              <a:rPr lang="en-US" altLang="ko-KR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    4) </a:t>
            </a:r>
            <a:r>
              <a:rPr lang="ko-KR" altLang="en-US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미지급급은 </a:t>
            </a:r>
            <a:r>
              <a:rPr lang="en-US" altLang="ko-KR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capex</a:t>
            </a:r>
            <a:r>
              <a:rPr lang="ko-KR" altLang="en-US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와 관련된 금액을 제외하였으며 매출 비중에 따라 안분함</a:t>
            </a:r>
            <a:endParaRPr lang="en-US" altLang="ko-KR" sz="600" i="1" dirty="0">
              <a:solidFill>
                <a:srgbClr val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9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13224" y="4187964"/>
            <a:ext cx="2686640" cy="645188"/>
          </a:xfrm>
          <a:prstGeom prst="rect">
            <a:avLst/>
          </a:prstGeom>
          <a:solidFill>
            <a:srgbClr val="00A3A1"/>
          </a:solidFill>
          <a:ln w="12700">
            <a:solidFill>
              <a:srgbClr val="00A3A1"/>
            </a:solidFill>
            <a:miter lim="800000"/>
            <a:headEnd/>
            <a:tailEnd/>
          </a:ln>
          <a:effectLst/>
        </p:spPr>
        <p:txBody>
          <a:bodyPr lIns="54000" tIns="54000" rIns="54000" bIns="54000" anchor="ctr" anchorCtr="1"/>
          <a:lstStyle/>
          <a:p>
            <a:pPr defTabSz="762000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800" dirty="0">
                <a:solidFill>
                  <a:schemeClr val="bg1"/>
                </a:solidFill>
              </a:rPr>
              <a:t>2018</a:t>
            </a:r>
            <a:r>
              <a:rPr lang="ko-KR" altLang="en-US" sz="800" dirty="0">
                <a:solidFill>
                  <a:schemeClr val="bg1"/>
                </a:solidFill>
              </a:rPr>
              <a:t>년 북미의 </a:t>
            </a:r>
            <a:r>
              <a:rPr lang="ko-KR" altLang="en-US" sz="800" dirty="0" err="1">
                <a:solidFill>
                  <a:schemeClr val="bg1"/>
                </a:solidFill>
              </a:rPr>
              <a:t>전환율이</a:t>
            </a:r>
            <a:r>
              <a:rPr lang="ko-KR" altLang="en-US" sz="800" dirty="0">
                <a:solidFill>
                  <a:schemeClr val="bg1"/>
                </a:solidFill>
              </a:rPr>
              <a:t> 상대적으로 낮은 것은 북미 일부 </a:t>
            </a:r>
            <a:r>
              <a:rPr lang="en-US" altLang="ko-KR" sz="800" dirty="0">
                <a:solidFill>
                  <a:schemeClr val="bg1"/>
                </a:solidFill>
              </a:rPr>
              <a:t>agent</a:t>
            </a:r>
            <a:r>
              <a:rPr lang="ko-KR" altLang="en-US" sz="800" dirty="0">
                <a:solidFill>
                  <a:schemeClr val="bg1"/>
                </a:solidFill>
              </a:rPr>
              <a:t>에게 </a:t>
            </a:r>
            <a:r>
              <a:rPr lang="en-US" altLang="ko-KR" sz="800" dirty="0">
                <a:solidFill>
                  <a:schemeClr val="bg1"/>
                </a:solidFill>
              </a:rPr>
              <a:t>10</a:t>
            </a:r>
            <a:r>
              <a:rPr lang="ko-KR" altLang="en-US" sz="800" dirty="0">
                <a:solidFill>
                  <a:schemeClr val="bg1"/>
                </a:solidFill>
              </a:rPr>
              <a:t>만불 여신 한도를 부여하고 있는데</a:t>
            </a:r>
            <a:r>
              <a:rPr lang="en-US" altLang="ko-KR" sz="800" dirty="0">
                <a:solidFill>
                  <a:schemeClr val="bg1"/>
                </a:solidFill>
              </a:rPr>
              <a:t>,</a:t>
            </a:r>
            <a:r>
              <a:rPr lang="ko-KR" altLang="en-US" sz="800" dirty="0">
                <a:solidFill>
                  <a:schemeClr val="bg1"/>
                </a:solidFill>
              </a:rPr>
              <a:t> 해당 </a:t>
            </a:r>
            <a:r>
              <a:rPr lang="en-US" altLang="ko-KR" sz="800" dirty="0">
                <a:solidFill>
                  <a:schemeClr val="bg1"/>
                </a:solidFill>
              </a:rPr>
              <a:t>agent </a:t>
            </a:r>
            <a:r>
              <a:rPr lang="ko-KR" altLang="en-US" sz="800" dirty="0">
                <a:solidFill>
                  <a:schemeClr val="bg1"/>
                </a:solidFill>
              </a:rPr>
              <a:t>의 </a:t>
            </a:r>
            <a:r>
              <a:rPr lang="en-US" altLang="ko-KR" sz="800" dirty="0">
                <a:solidFill>
                  <a:schemeClr val="bg1"/>
                </a:solidFill>
              </a:rPr>
              <a:t>2018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11</a:t>
            </a:r>
            <a:r>
              <a:rPr lang="ko-KR" altLang="en-US" sz="800" dirty="0">
                <a:solidFill>
                  <a:schemeClr val="bg1"/>
                </a:solidFill>
              </a:rPr>
              <a:t>월</a:t>
            </a:r>
            <a:r>
              <a:rPr lang="en-US" altLang="ko-KR" sz="800" dirty="0">
                <a:solidFill>
                  <a:schemeClr val="bg1"/>
                </a:solidFill>
              </a:rPr>
              <a:t>, 12</a:t>
            </a:r>
            <a:r>
              <a:rPr lang="ko-KR" altLang="en-US" sz="800" dirty="0">
                <a:solidFill>
                  <a:schemeClr val="bg1"/>
                </a:solidFill>
              </a:rPr>
              <a:t>월 </a:t>
            </a:r>
            <a:r>
              <a:rPr lang="ko-KR" altLang="en-US" sz="800" dirty="0" err="1">
                <a:solidFill>
                  <a:schemeClr val="bg1"/>
                </a:solidFill>
              </a:rPr>
              <a:t>구매량이</a:t>
            </a:r>
            <a:r>
              <a:rPr lang="ko-KR" altLang="en-US" sz="800" dirty="0">
                <a:solidFill>
                  <a:schemeClr val="bg1"/>
                </a:solidFill>
              </a:rPr>
              <a:t> 많아 연말기준 매출채권의 규모가 컸기 때문임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908914" y="3881576"/>
            <a:ext cx="129394" cy="129394"/>
          </a:xfrm>
          <a:prstGeom prst="ellipse">
            <a:avLst/>
          </a:prstGeom>
          <a:solidFill>
            <a:srgbClr val="0033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700" dirty="0">
                <a:solidFill>
                  <a:srgbClr val="FFFFFF"/>
                </a:solidFill>
                <a:latin typeface=""/>
                <a:cs typeface="KPMG Extralight"/>
              </a:rPr>
              <a:t>1</a:t>
            </a:r>
            <a:endParaRPr lang="ko-KR" altLang="en-US" sz="700" dirty="0">
              <a:solidFill>
                <a:srgbClr val="FFFFFF"/>
              </a:solidFill>
              <a:latin typeface=""/>
              <a:cs typeface="KPMG Extralight"/>
            </a:endParaRPr>
          </a:p>
        </p:txBody>
      </p:sp>
      <p:sp>
        <p:nvSpPr>
          <p:cNvPr id="14" name="Rounded Rectangle 2"/>
          <p:cNvSpPr/>
          <p:nvPr>
            <p:custDataLst>
              <p:tags r:id="rId3"/>
            </p:custDataLst>
          </p:nvPr>
        </p:nvSpPr>
        <p:spPr>
          <a:xfrm rot="5400000" flipV="1">
            <a:off x="5669328" y="3635396"/>
            <a:ext cx="188409" cy="420158"/>
          </a:xfrm>
          <a:prstGeom prst="roundRect">
            <a:avLst>
              <a:gd name="adj" fmla="val 11759"/>
            </a:avLst>
          </a:prstGeom>
          <a:solidFill>
            <a:srgbClr val="CC0099">
              <a:alpha val="5000"/>
            </a:srgbClr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54610" tIns="54610" rIns="54610" bIns="54610" rtlCol="0" anchor="ctr"/>
          <a:lstStyle/>
          <a:p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151935" y="4140166"/>
            <a:ext cx="129394" cy="129394"/>
          </a:xfrm>
          <a:prstGeom prst="ellipse">
            <a:avLst/>
          </a:prstGeom>
          <a:solidFill>
            <a:srgbClr val="0033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700" dirty="0">
                <a:solidFill>
                  <a:srgbClr val="FFFFFF"/>
                </a:solidFill>
                <a:latin typeface=""/>
                <a:cs typeface="KPMG Extralight"/>
              </a:rPr>
              <a:t>1</a:t>
            </a:r>
            <a:endParaRPr lang="ko-KR" altLang="en-US" sz="700" dirty="0">
              <a:solidFill>
                <a:srgbClr val="FFFFFF"/>
              </a:solidFill>
              <a:latin typeface=""/>
              <a:cs typeface="KPMG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9523998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6607477"/>
              </p:ext>
            </p:extLst>
          </p:nvPr>
        </p:nvGraphicFramePr>
        <p:xfrm>
          <a:off x="149734" y="1264731"/>
          <a:ext cx="9944100" cy="4027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" name="Text Placeholder 3"/>
          <p:cNvSpPr txBox="1">
            <a:spLocks/>
          </p:cNvSpPr>
          <p:nvPr/>
        </p:nvSpPr>
        <p:spPr>
          <a:xfrm>
            <a:off x="808736" y="320684"/>
            <a:ext cx="8336378" cy="169200"/>
          </a:xfrm>
          <a:prstGeom prst="rect">
            <a:avLst/>
          </a:prstGeom>
        </p:spPr>
        <p:txBody>
          <a:bodyPr lIns="0"/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087"/>
                </a:solidFill>
                <a:latin typeface="Univers for KPMG" panose="020B0603020202020204" pitchFamily="34" charset="0"/>
                <a:cs typeface="Univers for KPMG" panose="020B0603020202020204" pitchFamily="34" charset="0"/>
              </a:defRPr>
            </a:lvl1pPr>
            <a:lvl2pPr marL="0" indent="0" eaLnBrk="1" latinLnBrk="1" hangingPunct="1">
              <a:spcAft>
                <a:spcPts val="650"/>
              </a:spcAft>
              <a:buFont typeface="Univers for KPMG"/>
              <a:buNone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2pPr>
            <a:lvl3pPr marL="307975" indent="-307975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3pPr>
            <a:lvl4pPr marL="623888" indent="-24840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–"/>
              <a:defRPr sz="1400" b="0" i="0" baseline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r>
              <a:rPr lang="en-US" altLang="ko-KR" sz="1200" dirty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Executive summary</a:t>
            </a:r>
          </a:p>
        </p:txBody>
      </p:sp>
      <p:sp>
        <p:nvSpPr>
          <p:cNvPr id="15" name="Title 4"/>
          <p:cNvSpPr txBox="1">
            <a:spLocks/>
          </p:cNvSpPr>
          <p:nvPr/>
        </p:nvSpPr>
        <p:spPr>
          <a:xfrm>
            <a:off x="812800" y="577041"/>
            <a:ext cx="8280400" cy="38059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eaLnBrk="1" latinLnBrk="1" hangingPunct="1">
              <a:lnSpc>
                <a:spcPct val="100000"/>
              </a:lnSpc>
              <a:defRPr sz="4800" b="0" i="0">
                <a:solidFill>
                  <a:srgbClr val="00338D"/>
                </a:solidFill>
                <a:latin typeface="KPMG Extralight"/>
                <a:cs typeface="KPMG Extralight"/>
              </a:defRPr>
            </a:lvl1pPr>
          </a:lstStyle>
          <a:p>
            <a:r>
              <a:rPr lang="en-US" altLang="ko-KR" sz="3800" kern="0" dirty="0">
                <a:latin typeface="+mj-ea"/>
              </a:rPr>
              <a:t>Monthly cash book</a:t>
            </a:r>
          </a:p>
        </p:txBody>
      </p:sp>
      <p:sp>
        <p:nvSpPr>
          <p:cNvPr id="10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278044" y="5359303"/>
            <a:ext cx="2089402" cy="305467"/>
          </a:xfrm>
          <a:prstGeom prst="rect">
            <a:avLst/>
          </a:prstGeom>
          <a:solidFill>
            <a:srgbClr val="00A3A1"/>
          </a:solidFill>
          <a:ln w="12700">
            <a:solidFill>
              <a:srgbClr val="00A3A1"/>
            </a:solidFill>
            <a:miter lim="800000"/>
            <a:headEnd/>
            <a:tailEnd/>
          </a:ln>
          <a:effectLst/>
        </p:spPr>
        <p:txBody>
          <a:bodyPr lIns="54000" tIns="54000" rIns="54000" bIns="54000" anchor="ctr" anchorCtr="1"/>
          <a:lstStyle/>
          <a:p>
            <a:pPr defTabSz="762000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800" dirty="0">
                <a:solidFill>
                  <a:schemeClr val="bg1"/>
                </a:solidFill>
              </a:rPr>
              <a:t>신사옥 매입으로 인하여 </a:t>
            </a:r>
            <a:r>
              <a:rPr lang="en-US" altLang="ko-KR" sz="800" dirty="0">
                <a:solidFill>
                  <a:schemeClr val="bg1"/>
                </a:solidFill>
              </a:rPr>
              <a:t>2019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4</a:t>
            </a:r>
            <a:r>
              <a:rPr lang="ko-KR" altLang="en-US" sz="800">
                <a:solidFill>
                  <a:schemeClr val="bg1"/>
                </a:solidFill>
              </a:rPr>
              <a:t>월에 일시적으로 지출이 </a:t>
            </a:r>
            <a:r>
              <a:rPr lang="ko-KR" altLang="en-US" sz="800" dirty="0">
                <a:solidFill>
                  <a:schemeClr val="bg1"/>
                </a:solidFill>
              </a:rPr>
              <a:t>증가하였습니다</a:t>
            </a:r>
            <a:r>
              <a:rPr lang="en-US" altLang="ko-KR" sz="800" dirty="0">
                <a:solidFill>
                  <a:schemeClr val="bg1"/>
                </a:solidFill>
              </a:rPr>
              <a:t>.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7" name="Text Box 18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91394" y="5249519"/>
            <a:ext cx="4621830" cy="219568"/>
          </a:xfrm>
          <a:prstGeom prst="rect">
            <a:avLst/>
          </a:prstGeom>
          <a:noFill/>
          <a:ln w="6350">
            <a:noFill/>
            <a:miter lim="800000"/>
            <a:headEnd type="none" w="sm" len="sm"/>
            <a:tailEnd type="none" w="sm" len="sm"/>
          </a:ln>
        </p:spPr>
        <p:txBody>
          <a:bodyPr lIns="0" tIns="0" rIns="0" bIns="0" anchor="b"/>
          <a:lstStyle/>
          <a:p>
            <a:r>
              <a:rPr lang="en-US" altLang="ko-KR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Source : </a:t>
            </a:r>
            <a:r>
              <a:rPr lang="ko-KR" altLang="en-US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회사 제공 자료 </a:t>
            </a:r>
            <a:endParaRPr lang="en-US" altLang="ko-KR" sz="600" i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r>
              <a:rPr lang="en-US" altLang="ko-KR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Note: </a:t>
            </a:r>
            <a:r>
              <a:rPr lang="ko-KR" altLang="en-US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회사에서 제공된 현금</a:t>
            </a:r>
            <a:r>
              <a:rPr lang="en-US" altLang="ko-KR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출납부와  감사재무제표상 기말 현금잔액의 차이가 존재합니다</a:t>
            </a:r>
            <a:r>
              <a:rPr lang="en-US" altLang="ko-KR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  <a:r>
              <a:rPr lang="ko-KR" altLang="en-US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  </a:t>
            </a:r>
            <a:endParaRPr lang="en-US" altLang="ko-KR" sz="600" i="1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7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816992" y="969842"/>
            <a:ext cx="8792464" cy="3958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1000" dirty="0"/>
              <a:t>2018</a:t>
            </a:r>
            <a:r>
              <a:rPr lang="ko-KR" altLang="en-US" sz="1000" dirty="0"/>
              <a:t>년 기준</a:t>
            </a:r>
            <a:r>
              <a:rPr lang="en-US" altLang="ko-KR" sz="1000" dirty="0"/>
              <a:t> </a:t>
            </a:r>
            <a:r>
              <a:rPr lang="ko-KR" altLang="en-US" sz="1000" dirty="0"/>
              <a:t>회사의 </a:t>
            </a:r>
            <a:r>
              <a:rPr lang="ko-KR" altLang="en-US" sz="1000" dirty="0" err="1"/>
              <a:t>현금및현금성자산의</a:t>
            </a:r>
            <a:r>
              <a:rPr lang="ko-KR" altLang="en-US" sz="1000" dirty="0"/>
              <a:t> 유입은 </a:t>
            </a:r>
            <a:r>
              <a:rPr lang="en-US" altLang="ko-KR" sz="1000" dirty="0"/>
              <a:t>36,183 </a:t>
            </a:r>
            <a:r>
              <a:rPr lang="ko-KR" altLang="en-US" sz="1000" dirty="0" err="1"/>
              <a:t>백만원이며</a:t>
            </a:r>
            <a:r>
              <a:rPr lang="en-US" altLang="ko-KR" sz="1000" dirty="0"/>
              <a:t>, </a:t>
            </a:r>
            <a:r>
              <a:rPr lang="ko-KR" altLang="en-US" sz="1000" dirty="0"/>
              <a:t>유출은 </a:t>
            </a:r>
            <a:r>
              <a:rPr lang="en-US" altLang="ko-KR" sz="1000" dirty="0"/>
              <a:t>25,427</a:t>
            </a:r>
            <a:r>
              <a:rPr lang="ko-KR" altLang="en-US" sz="1000" dirty="0" err="1"/>
              <a:t>백만원으로</a:t>
            </a:r>
            <a:r>
              <a:rPr lang="ko-KR" altLang="en-US" sz="1000" dirty="0"/>
              <a:t> 월평균 </a:t>
            </a:r>
            <a:r>
              <a:rPr lang="en-US" altLang="ko-KR" sz="1000" dirty="0"/>
              <a:t>896</a:t>
            </a:r>
            <a:r>
              <a:rPr lang="ko-KR" altLang="en-US" sz="1000" dirty="0" err="1"/>
              <a:t>백만원의</a:t>
            </a:r>
            <a:r>
              <a:rPr lang="ko-KR" altLang="en-US" sz="1000" dirty="0"/>
              <a:t> 현금이 창출되고 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회사의 매출이 증가함에 따라서 </a:t>
            </a:r>
            <a:r>
              <a:rPr lang="ko-KR" altLang="en-US" sz="1000" dirty="0" err="1"/>
              <a:t>현금및현금성자산</a:t>
            </a:r>
            <a:r>
              <a:rPr lang="ko-KR" altLang="en-US" sz="1000" dirty="0"/>
              <a:t> 역시 증가하고 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 </a:t>
            </a:r>
            <a:endParaRPr lang="en-US" altLang="ko-KR" sz="1000" dirty="0">
              <a:solidFill>
                <a:srgbClr val="00338D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1" name="Rounded Rectangle 2"/>
          <p:cNvSpPr/>
          <p:nvPr>
            <p:custDataLst>
              <p:tags r:id="rId3"/>
            </p:custDataLst>
          </p:nvPr>
        </p:nvSpPr>
        <p:spPr>
          <a:xfrm rot="5400000" flipV="1">
            <a:off x="7581737" y="3697648"/>
            <a:ext cx="188409" cy="420158"/>
          </a:xfrm>
          <a:prstGeom prst="roundRect">
            <a:avLst>
              <a:gd name="adj" fmla="val 11759"/>
            </a:avLst>
          </a:prstGeom>
          <a:solidFill>
            <a:srgbClr val="CC0099">
              <a:alpha val="5000"/>
            </a:srgbClr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54610" tIns="54610" rIns="54610" bIns="54610" rtlCol="0" anchor="ctr"/>
          <a:lstStyle/>
          <a:p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401165" y="3749991"/>
            <a:ext cx="129394" cy="129394"/>
          </a:xfrm>
          <a:prstGeom prst="ellipse">
            <a:avLst/>
          </a:prstGeom>
          <a:solidFill>
            <a:srgbClr val="0033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700" dirty="0">
                <a:solidFill>
                  <a:srgbClr val="FFFFFF"/>
                </a:solidFill>
                <a:latin typeface=""/>
                <a:cs typeface="KPMG Extralight"/>
              </a:rPr>
              <a:t>1</a:t>
            </a:r>
            <a:endParaRPr lang="ko-KR" altLang="en-US" sz="700" dirty="0">
              <a:solidFill>
                <a:srgbClr val="FFFFFF"/>
              </a:solidFill>
              <a:latin typeface=""/>
              <a:cs typeface="KPMG Extralight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213347" y="5304675"/>
            <a:ext cx="129394" cy="129394"/>
          </a:xfrm>
          <a:prstGeom prst="ellipse">
            <a:avLst/>
          </a:prstGeom>
          <a:solidFill>
            <a:srgbClr val="0033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700" dirty="0">
                <a:solidFill>
                  <a:srgbClr val="FFFFFF"/>
                </a:solidFill>
                <a:latin typeface=""/>
                <a:cs typeface="KPMG Extralight"/>
              </a:rPr>
              <a:t>1</a:t>
            </a:r>
            <a:endParaRPr lang="ko-KR" altLang="en-US" sz="700" dirty="0">
              <a:solidFill>
                <a:srgbClr val="FFFFFF"/>
              </a:solidFill>
              <a:latin typeface=""/>
              <a:cs typeface="KPMG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1029272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4"/>
          <p:cNvSpPr txBox="1">
            <a:spLocks/>
          </p:cNvSpPr>
          <p:nvPr/>
        </p:nvSpPr>
        <p:spPr>
          <a:xfrm>
            <a:off x="812800" y="577041"/>
            <a:ext cx="8280400" cy="38059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eaLnBrk="1" latinLnBrk="1" hangingPunct="1">
              <a:lnSpc>
                <a:spcPct val="100000"/>
              </a:lnSpc>
              <a:defRPr sz="4800" b="0" i="0">
                <a:solidFill>
                  <a:srgbClr val="00338D"/>
                </a:solidFill>
                <a:latin typeface="KPMG Extralight"/>
                <a:cs typeface="KPMG Extralight"/>
              </a:defRPr>
            </a:lvl1pPr>
          </a:lstStyle>
          <a:p>
            <a:r>
              <a:rPr lang="en-US" altLang="ko-KR" sz="3800" kern="0" dirty="0">
                <a:latin typeface="+mj-ea"/>
              </a:rPr>
              <a:t>Post-acquisition integration items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08736" y="320684"/>
            <a:ext cx="8336378" cy="169200"/>
          </a:xfrm>
          <a:prstGeom prst="rect">
            <a:avLst/>
          </a:prstGeom>
        </p:spPr>
        <p:txBody>
          <a:bodyPr lIns="0"/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087"/>
                </a:solidFill>
                <a:latin typeface="Univers for KPMG" panose="020B0603020202020204" pitchFamily="34" charset="0"/>
                <a:cs typeface="Univers for KPMG" panose="020B0603020202020204" pitchFamily="34" charset="0"/>
              </a:defRPr>
            </a:lvl1pPr>
            <a:lvl2pPr marL="0" indent="0" eaLnBrk="1" latinLnBrk="1" hangingPunct="1">
              <a:spcAft>
                <a:spcPts val="650"/>
              </a:spcAft>
              <a:buFont typeface="Univers for KPMG"/>
              <a:buNone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2pPr>
            <a:lvl3pPr marL="307975" indent="-307975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3pPr>
            <a:lvl4pPr marL="623888" indent="-24840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–"/>
              <a:defRPr sz="1400" b="0" i="0" baseline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pPr defTabSz="914400"/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Executive summary</a:t>
            </a:r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444351"/>
              </p:ext>
            </p:extLst>
          </p:nvPr>
        </p:nvGraphicFramePr>
        <p:xfrm>
          <a:off x="808736" y="957636"/>
          <a:ext cx="8833206" cy="3898605"/>
        </p:xfrm>
        <a:graphic>
          <a:graphicData uri="http://schemas.openxmlformats.org/drawingml/2006/table">
            <a:tbl>
              <a:tblPr/>
              <a:tblGrid>
                <a:gridCol w="1463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4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4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5137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Area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97989A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Issues and findings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97989A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Recommendation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000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제품별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지역별 관리체계 미흡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2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회사는 기중 발생하는 매출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900" b="0" i="0" kern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비용 등을 대부분 제품별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900" b="0" i="0" kern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지역별로 구분하지 않고 하나의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cost center</a:t>
                      </a:r>
                      <a:r>
                        <a:rPr lang="ko-KR" altLang="en-US" sz="900" b="0" i="0" kern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로 관리하는 모습을 보임</a:t>
                      </a:r>
                      <a:endParaRPr lang="en-US" altLang="ko-KR" sz="900" b="0" i="0" kern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7800" marR="0" lvl="2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이로 인하여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900" b="0" i="0" kern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특정 제품 혹은 지역에서 발생하는 변동의 주요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Driver </a:t>
                      </a:r>
                      <a:r>
                        <a:rPr lang="ko-KR" altLang="en-US" sz="900" b="0" i="0" kern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파악이 용이하지 않음</a:t>
                      </a:r>
                      <a:endParaRPr lang="en-US" altLang="ko-KR" sz="900" b="0" i="0" kern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0" marR="54000" marT="54000" marB="54000" anchor="ctr" horzOverflow="overflow"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2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제품별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900" b="0" i="0" kern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지역별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900" b="0" i="0" kern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거래처별 등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cost center </a:t>
                      </a:r>
                      <a:r>
                        <a:rPr lang="ko-KR" altLang="en-US" sz="900" b="0" i="0" kern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세분화 및 손익 구분 관리</a:t>
                      </a:r>
                      <a:endParaRPr lang="en-US" altLang="ko-KR" sz="900" b="0" i="0" kern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7800" marR="0" lvl="2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공통적으로 발생하는 항목의 적절한 배부 기준 수립</a:t>
                      </a:r>
                      <a:endParaRPr lang="en-US" altLang="ko-KR" sz="900" b="0" i="0" kern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0" marR="54000" marT="54000" marB="54000" anchor="ctr" horzOverflow="overflow"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541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전산 관리 미흡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2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회사로부터 제공받은 매출 세부사항 등 상당수 자료는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ERP</a:t>
                      </a:r>
                      <a:r>
                        <a:rPr lang="ko-KR" altLang="en-US" sz="900" b="0" i="0" kern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가 아닌 수기로 관리되는 자료로 보이며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900" b="0" i="0" kern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원장 상 실제 반영된 금액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900" b="0" i="0" kern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수량과 일부 차이를 보이고 있음</a:t>
                      </a:r>
                      <a:endParaRPr lang="en-US" altLang="ko-KR" sz="900" b="0" i="0" kern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0" marR="54000" marT="54000" marB="54000" anchor="ctr" horzOverflow="overflow"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2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ERP </a:t>
                      </a:r>
                      <a:r>
                        <a:rPr lang="ko-KR" altLang="en-US" sz="900" b="0" i="0" kern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도입으로 주요 영업 프로세스의 결산 및 보고를 고도화</a:t>
                      </a:r>
                      <a:endParaRPr lang="en-US" altLang="ko-KR" sz="900" b="0" i="0" kern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7800" marR="0" lvl="2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이와 관련하여 회사는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MES </a:t>
                      </a:r>
                      <a:r>
                        <a:rPr lang="ko-KR" altLang="en-US" sz="900" b="0" i="0" kern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고도화 작업을 진행 중인 것으로 답변하였으며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900" b="0" i="0" kern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해당 작업 완료시 결산 수준이 개선될 것으로 설명</a:t>
                      </a:r>
                      <a:endParaRPr lang="en-US" altLang="ko-KR" sz="900" b="0" i="0" kern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0" marR="54000" marT="54000" marB="54000" anchor="ctr" horzOverflow="overflow"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042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보수적 충당부채 회계처리</a:t>
                      </a:r>
                      <a:endParaRPr kumimoji="0" lang="en-US" altLang="ko-KR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2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회사는 </a:t>
                      </a:r>
                      <a:r>
                        <a:rPr lang="en-US" altLang="ko-KR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r>
                        <a:rPr lang="ko-KR" altLang="en-US" sz="900" b="0" i="0" u="none" kern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년 이상 재고</a:t>
                      </a:r>
                      <a:r>
                        <a:rPr lang="en-US" altLang="ko-KR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900" b="0" i="0" u="none" kern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채권을 평가 없이 전액 충당금 처리하고</a:t>
                      </a:r>
                      <a:r>
                        <a:rPr lang="en-US" altLang="ko-KR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b="0" i="0" u="none" kern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있음</a:t>
                      </a:r>
                      <a:endParaRPr lang="en-US" altLang="ko-KR" sz="900" b="0" i="0" u="none" kern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7800" marR="0" lvl="2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이로 인하여</a:t>
                      </a:r>
                      <a:r>
                        <a:rPr lang="en-US" altLang="ko-KR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900" b="0" i="0" u="none" kern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매년 발생하는 충당부채 및 대손이 과다하게 발생할 수 있음</a:t>
                      </a:r>
                      <a:endParaRPr lang="en-US" altLang="ko-KR" sz="900" b="0" i="0" u="none" kern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0" marR="54000" marT="54000" marB="54000" anchor="ctr" horzOverflow="overflow"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2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실제 손상 여부 검토하여 적정 수준의 충당부채 조정 및 비용 개선</a:t>
                      </a:r>
                      <a:endParaRPr lang="en-US" altLang="ko-KR" sz="900" b="0" i="0" u="none" kern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0" marR="54000" marT="54000" marB="54000" anchor="ctr" horzOverflow="overflow"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3958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개발비 전액 비용처리</a:t>
                      </a:r>
                      <a:endParaRPr kumimoji="0" lang="en-US" altLang="ko-KR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2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회사에 따르면</a:t>
                      </a:r>
                      <a:r>
                        <a:rPr lang="en-US" altLang="ko-KR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900" b="0" i="0" u="none" kern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회사는 </a:t>
                      </a:r>
                      <a:r>
                        <a:rPr lang="en-US" altLang="ko-KR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2014</a:t>
                      </a:r>
                      <a:r>
                        <a:rPr lang="ko-KR" altLang="en-US" sz="900" b="0" i="0" u="none" kern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년까지 개발비 자산화 회계처리를 수행하였으나</a:t>
                      </a:r>
                      <a:r>
                        <a:rPr lang="en-US" altLang="ko-KR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 IPO </a:t>
                      </a:r>
                      <a:r>
                        <a:rPr lang="ko-KR" altLang="en-US" sz="900" b="0" i="0" u="none" kern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준비를 위해 경상개발비를 자산화하지 않고 전액 비용 계상하고 있음</a:t>
                      </a:r>
                      <a:endParaRPr lang="en-US" altLang="ko-KR" sz="900" b="0" i="0" u="none" kern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7800" marR="0" lvl="2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이로 인하여</a:t>
                      </a:r>
                      <a:r>
                        <a:rPr lang="en-US" altLang="ko-KR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900" b="0" i="0" u="none" kern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당기 경상연구개발비가 과도하게 발생하여 </a:t>
                      </a:r>
                      <a:r>
                        <a:rPr lang="en-US" altLang="ko-KR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EBITDA% </a:t>
                      </a:r>
                      <a:r>
                        <a:rPr lang="ko-KR" altLang="en-US" sz="900" b="0" i="0" u="none" kern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하락</a:t>
                      </a:r>
                      <a:endParaRPr lang="en-US" altLang="ko-KR" sz="900" b="0" i="0" u="none" kern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0" marR="54000" marT="54000" marB="54000" anchor="ctr" horzOverflow="overflow"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2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IPO </a:t>
                      </a:r>
                      <a:r>
                        <a:rPr lang="ko-KR" altLang="en-US" sz="900" b="0" i="0" u="none" kern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등 이슈 경과 후 자산성 검토 및 현행 회계처리 변경으로 당기 비용 감액 가능</a:t>
                      </a:r>
                      <a:endParaRPr lang="en-US" altLang="ko-KR" sz="900" b="0" i="0" u="none" kern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7800" marR="0" lvl="2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900" b="0" i="0" u="none" kern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0" marR="54000" marT="54000" marB="54000" anchor="ctr" horzOverflow="overflow"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1645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외화 위험회피 미 관리</a:t>
                      </a:r>
                      <a:endParaRPr kumimoji="0" lang="en-US" altLang="ko-KR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2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회사는 </a:t>
                      </a:r>
                      <a:r>
                        <a:rPr lang="en-US" altLang="ko-KR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KRW </a:t>
                      </a:r>
                      <a:r>
                        <a:rPr lang="ko-KR" altLang="en-US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외에 해외거래처 다수로부터 </a:t>
                      </a:r>
                      <a:r>
                        <a:rPr lang="en-US" altLang="ko-KR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USD, EUR </a:t>
                      </a:r>
                      <a:r>
                        <a:rPr lang="ko-KR" altLang="en-US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기준 매출을 발생시키고 있음</a:t>
                      </a:r>
                      <a:endParaRPr lang="en-US" altLang="ko-KR" sz="900" b="0" i="0" u="none" kern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7800" marR="0" lvl="2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회사는 별도의 환율 변동 관련 위험회피 회계를 수행하고 있지 않으며</a:t>
                      </a:r>
                      <a:r>
                        <a:rPr lang="en-US" altLang="ko-KR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환율 변동에 따른 북미</a:t>
                      </a:r>
                      <a:r>
                        <a:rPr lang="en-US" altLang="ko-KR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유럽지역 </a:t>
                      </a:r>
                      <a:r>
                        <a:rPr lang="en-US" altLang="ko-KR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ASP </a:t>
                      </a:r>
                      <a:r>
                        <a:rPr lang="ko-KR" altLang="en-US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변동 및 매입단가 변동을 전액 부담하고 있음</a:t>
                      </a:r>
                      <a:endParaRPr lang="en-US" altLang="ko-KR" sz="900" b="0" i="0" u="none" kern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7800" marR="0" lvl="2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향후 대형거래처 유입 시 채권규모 확대로 위험이 커질 것으로 전망</a:t>
                      </a:r>
                      <a:endParaRPr lang="en-US" altLang="ko-KR" sz="900" b="0" i="0" u="none" kern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0" marR="54000" marT="54000" marB="54000" anchor="ctr" horzOverflow="overflow"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2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위험회피 회계 도입으로 환율 변동에 따른 위험을 최소화 가능</a:t>
                      </a:r>
                      <a:endParaRPr lang="en-US" altLang="ko-KR" sz="900" b="0" i="0" u="none" kern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4000" marR="54000" marT="54000" marB="54000" anchor="ctr" horzOverflow="overflow"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0829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215200" y="1346400"/>
            <a:ext cx="6708000" cy="351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1" hangingPunct="1">
              <a:lnSpc>
                <a:spcPct val="70000"/>
              </a:lnSpc>
              <a:spcBef>
                <a:spcPct val="0"/>
              </a:spcBef>
              <a:buNone/>
              <a:defRPr sz="107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Appendices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159796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 txBox="1">
            <a:spLocks/>
          </p:cNvSpPr>
          <p:nvPr/>
        </p:nvSpPr>
        <p:spPr>
          <a:xfrm>
            <a:off x="808736" y="320684"/>
            <a:ext cx="8336378" cy="169200"/>
          </a:xfrm>
          <a:prstGeom prst="rect">
            <a:avLst/>
          </a:prstGeom>
        </p:spPr>
        <p:txBody>
          <a:bodyPr lIns="0"/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087"/>
                </a:solidFill>
                <a:latin typeface="Univers for KPMG" panose="020B0603020202020204" pitchFamily="34" charset="0"/>
                <a:cs typeface="Univers for KPMG" panose="020B0603020202020204" pitchFamily="34" charset="0"/>
              </a:defRPr>
            </a:lvl1pPr>
            <a:lvl2pPr marL="0" indent="0" eaLnBrk="1" latinLnBrk="1" hangingPunct="1">
              <a:spcAft>
                <a:spcPts val="650"/>
              </a:spcAft>
              <a:buFont typeface="Univers for KPMG"/>
              <a:buNone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2pPr>
            <a:lvl3pPr marL="307975" indent="-307975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3pPr>
            <a:lvl4pPr marL="623888" indent="-24840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–"/>
              <a:defRPr sz="1400" b="0" i="0" baseline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r>
              <a:rPr lang="en-US" altLang="ko-KR" sz="1200" dirty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Appendix</a:t>
            </a:r>
          </a:p>
        </p:txBody>
      </p:sp>
      <p:sp>
        <p:nvSpPr>
          <p:cNvPr id="15" name="Title 4"/>
          <p:cNvSpPr txBox="1">
            <a:spLocks/>
          </p:cNvSpPr>
          <p:nvPr/>
        </p:nvSpPr>
        <p:spPr>
          <a:xfrm>
            <a:off x="812800" y="577041"/>
            <a:ext cx="8280400" cy="38059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eaLnBrk="1" latinLnBrk="1" hangingPunct="1">
              <a:lnSpc>
                <a:spcPct val="100000"/>
              </a:lnSpc>
              <a:defRPr sz="4800" b="0" i="0">
                <a:solidFill>
                  <a:srgbClr val="00338D"/>
                </a:solidFill>
                <a:latin typeface="KPMG Extralight"/>
                <a:cs typeface="KPMG Extralight"/>
              </a:defRPr>
            </a:lvl1pPr>
          </a:lstStyle>
          <a:p>
            <a:r>
              <a:rPr lang="en-US" altLang="ko-KR" sz="3800" kern="0" dirty="0">
                <a:latin typeface="+mj-ea"/>
              </a:rPr>
              <a:t>Scope of work</a:t>
            </a: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409733"/>
              </p:ext>
            </p:extLst>
          </p:nvPr>
        </p:nvGraphicFramePr>
        <p:xfrm>
          <a:off x="851470" y="1149703"/>
          <a:ext cx="8205218" cy="4387905"/>
        </p:xfrm>
        <a:graphic>
          <a:graphicData uri="http://schemas.openxmlformats.org/drawingml/2006/table">
            <a:tbl>
              <a:tblPr/>
              <a:tblGrid>
                <a:gridCol w="6987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85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Univers 45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Univers 45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Univers 45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Univers 45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Univers 45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Univers 45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Univers 45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Univers 45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Univers 45 Light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KPMG</a:t>
                      </a:r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업무는 지난 </a:t>
                      </a: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회계연도 및 가장 최근의 이용 가능한 재무정보에 대하여 집중적으로 수행 될 것입니다</a:t>
                      </a: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Univers 45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Univers 45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Univers 45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Univers 45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Univers 45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Univers 45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Univers 45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Univers 45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Univers 45 Light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1" lang="en-AU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6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30188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100000"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1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보고내용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79388" marR="0" lvl="1" indent="-1778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AU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99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61950" marR="0" lvl="2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발견된 주요 </a:t>
                      </a: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issue</a:t>
                      </a: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를 정리하고</a:t>
                      </a: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deal breaker, </a:t>
                      </a: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가치평가</a:t>
                      </a: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협상 및 지분 투자 이후의 이행사항에 미치는 영향의 관점에서 주요 권고사항을 제시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79388" marR="0" lvl="1" indent="-1778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kumimoji="1" lang="en-AU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61950" marR="0" lvl="2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주요 재무정보를 요약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79388" marR="0" lvl="1" indent="-1778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kumimoji="1" lang="en-AU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61950" marR="0" lvl="2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주요 손익항목을 중심으로 연간</a:t>
                      </a: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EBITDA</a:t>
                      </a: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의 변동내역을 파악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79388" marR="0" lvl="1" indent="-1778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kumimoji="1" lang="en-AU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04800" marR="0" lvl="2" indent="-2000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대상회사의 이익을 질적으로 분석하기 위해</a:t>
                      </a: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주요 </a:t>
                      </a: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normalization adjustments</a:t>
                      </a: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를 요약</a:t>
                      </a:r>
                    </a:p>
                    <a:p>
                      <a:pPr marL="179388" marR="0" lvl="1" indent="-1778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79388" marR="0" lvl="1" indent="-1778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kumimoji="1" lang="en-AU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179388" marR="0" lvl="1" indent="-1778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AU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3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30188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100000"/>
                        <a:buFont typeface="+mj-lt"/>
                        <a:buAutoNum type="arabicPeriod" startAt="2"/>
                        <a:tabLst/>
                        <a:defRPr/>
                      </a:pPr>
                      <a:r>
                        <a:rPr kumimoji="1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재무적 성과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79388" marR="0" lvl="1" indent="-1778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AU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6304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61950" marR="0" lvl="2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매출액 요약 및 검토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79388" marR="0" lvl="1" indent="-1778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kumimoji="1" lang="en-AU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63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79388" marR="0" lvl="1" indent="-1778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AU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552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44500" marR="0" lvl="2" indent="-952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Univers 45 Light" pitchFamily="2" charset="0"/>
                        <a:buChar char="–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지역별 매출액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판매량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판매단가 요약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79388" marR="0" lvl="1" indent="-1778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kumimoji="1" lang="en-AU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6304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44500" marR="0" lvl="2" indent="-952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Univers 45 Light" pitchFamily="2" charset="0"/>
                        <a:buChar char="–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제품별 매출액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판매량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판매단가 요약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444500" marR="0" lvl="2" indent="-952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Univers 45 Light" pitchFamily="2" charset="0"/>
                        <a:buChar char="–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딜러별 매출액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판매량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판매단가 요약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79388" marR="0" lvl="1" indent="-1778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kumimoji="1" lang="en-AU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63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79388" marR="0" lvl="1" indent="-1778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kumimoji="1" lang="en-AU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552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61950" marR="0" lvl="2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딜러와의 거래 조건 및 거래 관계에 대해 질의하고 매출액에 미치는 영향 요약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79388" marR="0" lvl="1" indent="-1778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kumimoji="1" lang="en-AU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5072">
                <a:tc rowSpan="10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44500" marR="0" lvl="2" indent="-952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Univers 45 Light" pitchFamily="2" charset="0"/>
                        <a:buChar char="–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배송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단가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대금 지급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재고 부담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반품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할인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판매수수료 등 계약 또는 거래 관행상 조건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매출 인식 요건에 대해 계약서 검토 및 질의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361950" marR="0" lvl="2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매출 할인 및 반품 규모 및 회계처리에 대해 질의</a:t>
                      </a:r>
                      <a:endParaRPr kumimoji="1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361950" marR="0" lvl="2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환율 변동이 재무성과에 미치는 영향 분석</a:t>
                      </a:r>
                    </a:p>
                    <a:p>
                      <a:pPr marL="361950" marR="0" lvl="2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매출원가</a:t>
                      </a:r>
                    </a:p>
                    <a:p>
                      <a:pPr marL="444500" marR="0" lvl="2" indent="-952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Univers 45 Light" pitchFamily="2" charset="0"/>
                        <a:buChar char="–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지역별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상품별 매출원가 구성 요약</a:t>
                      </a:r>
                    </a:p>
                    <a:p>
                      <a:pPr marL="444500" marR="0" lvl="2" indent="-952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Univers 45 Light" pitchFamily="2" charset="0"/>
                        <a:buChar char="–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원가 절감 경험 및 절감 가능성에 대해 질의</a:t>
                      </a:r>
                    </a:p>
                    <a:p>
                      <a:pPr marL="444500" marR="0" lvl="2" indent="-952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Univers 45 Light" pitchFamily="2" charset="0"/>
                        <a:buChar char="–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외주비 규모 및 위주업체 요약</a:t>
                      </a:r>
                    </a:p>
                    <a:p>
                      <a:pPr marL="361950" marR="0" lvl="2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인건비</a:t>
                      </a:r>
                    </a:p>
                    <a:p>
                      <a:pPr marL="444500" marR="0" lvl="2" indent="-952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Univers 45 Light" pitchFamily="2" charset="0"/>
                        <a:buChar char="–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부서별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팀별 인건비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인원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인당 인건비 요약</a:t>
                      </a:r>
                    </a:p>
                    <a:p>
                      <a:pPr marL="444500" marR="0" lvl="2" indent="-952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Univers 45 Light" pitchFamily="2" charset="0"/>
                        <a:buChar char="–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퇴직금 규정 및 퇴직급여충당부채 검토</a:t>
                      </a:r>
                    </a:p>
                    <a:p>
                      <a:pPr marL="444500" marR="0" lvl="2" indent="-952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Univers 45 Light" pitchFamily="2" charset="0"/>
                        <a:buChar char="–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주식 보상 부여 내역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재무적 영향 요약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79388" marR="0" lvl="1" indent="-1778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kumimoji="1" lang="en-AU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5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79388" marR="0" lvl="1" indent="-1778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kumimoji="1" lang="en-AU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5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79388" marR="0" lvl="1" indent="-1778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kumimoji="1" lang="en-AU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5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79388" marR="0" lvl="1" indent="-1778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kumimoji="1" lang="en-AU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47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79388" marR="0" lvl="1" indent="-1778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kumimoji="1" lang="en-AU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47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9388" marR="0" lvl="1" indent="-1778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kumimoji="1" lang="en-AU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47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9388" marR="0" lvl="1" indent="-1778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kumimoji="1" lang="en-AU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47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9388" marR="0" lvl="1" indent="-1778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kumimoji="1" lang="en-AU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47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9388" marR="0" lvl="1" indent="-1778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kumimoji="1" lang="en-AU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47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9388" marR="0" lvl="1" indent="-1778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kumimoji="1" lang="en-AU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9237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 txBox="1">
            <a:spLocks/>
          </p:cNvSpPr>
          <p:nvPr/>
        </p:nvSpPr>
        <p:spPr>
          <a:xfrm>
            <a:off x="808736" y="320684"/>
            <a:ext cx="8336378" cy="169200"/>
          </a:xfrm>
          <a:prstGeom prst="rect">
            <a:avLst/>
          </a:prstGeom>
        </p:spPr>
        <p:txBody>
          <a:bodyPr lIns="0"/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087"/>
                </a:solidFill>
                <a:latin typeface="Univers for KPMG" panose="020B0603020202020204" pitchFamily="34" charset="0"/>
                <a:cs typeface="Univers for KPMG" panose="020B0603020202020204" pitchFamily="34" charset="0"/>
              </a:defRPr>
            </a:lvl1pPr>
            <a:lvl2pPr marL="0" indent="0" eaLnBrk="1" latinLnBrk="1" hangingPunct="1">
              <a:spcAft>
                <a:spcPts val="650"/>
              </a:spcAft>
              <a:buFont typeface="Univers for KPMG"/>
              <a:buNone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2pPr>
            <a:lvl3pPr marL="307975" indent="-307975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3pPr>
            <a:lvl4pPr marL="623888" indent="-24840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–"/>
              <a:defRPr sz="1400" b="0" i="0" baseline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r>
              <a:rPr lang="en-US" altLang="ko-KR" sz="1200" dirty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Appendix</a:t>
            </a:r>
          </a:p>
        </p:txBody>
      </p:sp>
      <p:sp>
        <p:nvSpPr>
          <p:cNvPr id="15" name="Title 4"/>
          <p:cNvSpPr txBox="1">
            <a:spLocks/>
          </p:cNvSpPr>
          <p:nvPr/>
        </p:nvSpPr>
        <p:spPr>
          <a:xfrm>
            <a:off x="812800" y="577041"/>
            <a:ext cx="8280400" cy="38059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eaLnBrk="1" latinLnBrk="1" hangingPunct="1">
              <a:lnSpc>
                <a:spcPct val="100000"/>
              </a:lnSpc>
              <a:defRPr sz="4800" b="0" i="0">
                <a:solidFill>
                  <a:srgbClr val="00338D"/>
                </a:solidFill>
                <a:latin typeface="KPMG Extralight"/>
                <a:cs typeface="KPMG Extralight"/>
              </a:defRPr>
            </a:lvl1pPr>
          </a:lstStyle>
          <a:p>
            <a:r>
              <a:rPr lang="en-US" altLang="ko-KR" sz="3800" kern="0" dirty="0">
                <a:latin typeface="+mj-ea"/>
              </a:rPr>
              <a:t>Scope of work</a:t>
            </a: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061545"/>
              </p:ext>
            </p:extLst>
          </p:nvPr>
        </p:nvGraphicFramePr>
        <p:xfrm>
          <a:off x="851470" y="1149703"/>
          <a:ext cx="8205218" cy="3909089"/>
        </p:xfrm>
        <a:graphic>
          <a:graphicData uri="http://schemas.openxmlformats.org/drawingml/2006/table">
            <a:tbl>
              <a:tblPr/>
              <a:tblGrid>
                <a:gridCol w="6987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85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Univers 45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Univers 45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Univers 45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Univers 45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Univers 45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Univers 45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Univers 45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Univers 45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Univers 45 Light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KPMG</a:t>
                      </a:r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업무는 지난 </a:t>
                      </a: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회계연도 및 가장 최근의 이용 가능한 재무정보에 대하여 집중적으로 수행 될 것입니다</a:t>
                      </a: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Univers 45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Univers 45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Univers 45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Univers 45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Univers 45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Univers 45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Univers 45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Univers 45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Univers 45 Light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1" lang="en-AU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6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30188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100000"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1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보고내용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79388" marR="0" lvl="1" indent="-1778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AU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648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61950" marR="0" lvl="2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판매관리비</a:t>
                      </a:r>
                    </a:p>
                    <a:p>
                      <a:pPr marL="444500" marR="0" lvl="2" indent="-952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Univers 45 Light" pitchFamily="2" charset="0"/>
                        <a:buChar char="–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주요 판매관리비의 지역별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또는 제품별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거래처별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요약</a:t>
                      </a:r>
                    </a:p>
                    <a:p>
                      <a:pPr marL="444500" marR="0" lvl="2" indent="-952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Univers 45 Light" pitchFamily="2" charset="0"/>
                        <a:buChar char="–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일회성 비용 항목 검토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79388" marR="0" lvl="1" indent="-1778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kumimoji="1" lang="en-AU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6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9388" marR="0" lvl="1" indent="-1778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kumimoji="1" lang="en-AU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496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61950" marR="0" lvl="2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운전자본</a:t>
                      </a:r>
                    </a:p>
                    <a:p>
                      <a:pPr marL="444500" marR="0" lvl="2" indent="-952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Univers 45 Light" pitchFamily="2" charset="0"/>
                        <a:buChar char="–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지역별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거래처별 채권 평균 회수 기일 분석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회수 조건 및 손상 채권에 대해 질의</a:t>
                      </a:r>
                    </a:p>
                    <a:p>
                      <a:pPr marL="444500" marR="0" lvl="2" indent="-952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Univers 45 Light" pitchFamily="2" charset="0"/>
                        <a:buChar char="–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품목별 재고 회전 기일 분석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재고 보유 정책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손상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장기체화 재고자산에 대해 질의</a:t>
                      </a:r>
                    </a:p>
                    <a:p>
                      <a:pPr marL="444500" marR="0" lvl="2" indent="-952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Univers 45 Light" pitchFamily="2" charset="0"/>
                        <a:buChar char="–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지역별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거래처별 채무 지급 기일 분석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지급 조건 및 연체채무에 대해 질의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79388" marR="0" lvl="1" indent="-1778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kumimoji="1" lang="en-AU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4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9388" marR="0" lvl="1" indent="-1778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kumimoji="1" lang="en-AU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9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9388" marR="0" lvl="1" indent="-1778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kumimoji="1" lang="en-AU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496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61950" marR="0" lvl="2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Capex </a:t>
                      </a:r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투자</a:t>
                      </a:r>
                    </a:p>
                    <a:p>
                      <a:pPr marL="444500" marR="0" lvl="2" indent="-952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Univers 45 Light" pitchFamily="2" charset="0"/>
                        <a:buChar char="–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과거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Capex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투자 내역 요약 및 향후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Capex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계획에 대해 질의</a:t>
                      </a:r>
                    </a:p>
                    <a:p>
                      <a:pPr marL="444500" marR="0" lvl="2" indent="-952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Univers 45 Light" pitchFamily="2" charset="0"/>
                        <a:buChar char="–"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Capacity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및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utilization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 대해 질의</a:t>
                      </a:r>
                    </a:p>
                    <a:p>
                      <a:pPr marL="444500" marR="0" lvl="2" indent="-952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Univers 45 Light" pitchFamily="2" charset="0"/>
                        <a:buChar char="–"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79388" marR="0" lvl="1" indent="-1778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kumimoji="1" lang="en-AU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4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9388" marR="0" lvl="1" indent="-1778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kumimoji="1" lang="en-AU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9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9388" marR="0" lvl="1" indent="-1778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kumimoji="1" lang="en-AU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716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30188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100000"/>
                        <a:buFont typeface="+mj-lt"/>
                        <a:buAutoNum type="arabicPeriod" startAt="2"/>
                        <a:tabLst/>
                        <a:defRPr/>
                      </a:pPr>
                      <a:r>
                        <a:rPr kumimoji="1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재무상태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79388" marR="0" lvl="1" indent="-1778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AU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71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9388" marR="0" lvl="1" indent="-1778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endParaRPr kumimoji="0" lang="en-AU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3152"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61950" marR="0" lvl="2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보유 현금 및 금융상품 요약</a:t>
                      </a:r>
                    </a:p>
                    <a:p>
                      <a:pPr marL="361950" marR="0" lvl="2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주요 자산의 손상 가능성에 대해 질의</a:t>
                      </a:r>
                    </a:p>
                    <a:p>
                      <a:pPr marL="361950" marR="0" lvl="2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주주 및 임직원과 거래 내역</a:t>
                      </a: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채권</a:t>
                      </a: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채무 요약</a:t>
                      </a:r>
                    </a:p>
                    <a:p>
                      <a:pPr marL="361950" marR="0" lvl="2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우발사항에 대해 질의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79388" marR="0" lvl="1" indent="-1778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kumimoji="1" lang="en-AU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9388" marR="0" lvl="1" indent="-1778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kumimoji="1" lang="en-AU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79388" marR="0" lvl="1" indent="-1778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kumimoji="1" lang="en-AU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9388" marR="0" lvl="1" indent="-1778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kumimoji="1" lang="en-AU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8496"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44500" marR="0" lvl="2" indent="-952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Univers 45 Light" pitchFamily="2" charset="0"/>
                        <a:buChar char="–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소송사건 및 분쟁의 재무적 영향</a:t>
                      </a:r>
                    </a:p>
                    <a:p>
                      <a:pPr marL="444500" marR="0" lvl="2" indent="-952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Univers 45 Light" pitchFamily="2" charset="0"/>
                        <a:buChar char="–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제공한 지급보증 및 제공받은 지급보증</a:t>
                      </a:r>
                    </a:p>
                    <a:p>
                      <a:pPr marL="444500" marR="0" lvl="2" indent="-952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Univers 45 Light" pitchFamily="2" charset="0"/>
                        <a:buChar char="–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품질 보증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사후 서비스 보증으로 인한 우발채무</a:t>
                      </a:r>
                    </a:p>
                    <a:p>
                      <a:pPr marL="444500" marR="0" lvl="2" indent="-952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Univers 45 Light" pitchFamily="2" charset="0"/>
                        <a:buChar char="–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담보제공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 제한 자산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79388" marR="0" lvl="1" indent="-1778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kumimoji="1" lang="en-AU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84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9388" marR="0" lvl="1" indent="-1778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kumimoji="1" lang="en-AU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84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9388" marR="0" lvl="1" indent="-1778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kumimoji="1" lang="en-AU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84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9388" marR="0" lvl="1" indent="-1778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8D"/>
                        </a:buClr>
                        <a:buSzPct val="8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8D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kumimoji="1" lang="en-AU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338D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224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 txBox="1">
            <a:spLocks/>
          </p:cNvSpPr>
          <p:nvPr/>
        </p:nvSpPr>
        <p:spPr>
          <a:xfrm>
            <a:off x="808736" y="320684"/>
            <a:ext cx="8336378" cy="169200"/>
          </a:xfrm>
          <a:prstGeom prst="rect">
            <a:avLst/>
          </a:prstGeom>
        </p:spPr>
        <p:txBody>
          <a:bodyPr lIns="0"/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087"/>
                </a:solidFill>
                <a:latin typeface="Univers for KPMG" panose="020B0603020202020204" pitchFamily="34" charset="0"/>
                <a:cs typeface="Univers for KPMG" panose="020B0603020202020204" pitchFamily="34" charset="0"/>
              </a:defRPr>
            </a:lvl1pPr>
            <a:lvl2pPr marL="0" indent="0" eaLnBrk="1" latinLnBrk="1" hangingPunct="1">
              <a:spcAft>
                <a:spcPts val="650"/>
              </a:spcAft>
              <a:buFont typeface="Univers for KPMG"/>
              <a:buNone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2pPr>
            <a:lvl3pPr marL="307975" indent="-307975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3pPr>
            <a:lvl4pPr marL="623888" indent="-24840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–"/>
              <a:defRPr sz="1400" b="0" i="0" baseline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r>
              <a:rPr lang="en-US" altLang="ko-KR" sz="1200" dirty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Appendix</a:t>
            </a:r>
          </a:p>
        </p:txBody>
      </p:sp>
      <p:sp>
        <p:nvSpPr>
          <p:cNvPr id="15" name="Title 4"/>
          <p:cNvSpPr txBox="1">
            <a:spLocks/>
          </p:cNvSpPr>
          <p:nvPr/>
        </p:nvSpPr>
        <p:spPr>
          <a:xfrm>
            <a:off x="812800" y="577041"/>
            <a:ext cx="8280400" cy="38059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eaLnBrk="1" latinLnBrk="1" hangingPunct="1">
              <a:lnSpc>
                <a:spcPct val="100000"/>
              </a:lnSpc>
              <a:defRPr sz="4800" b="0" i="0">
                <a:solidFill>
                  <a:srgbClr val="00338D"/>
                </a:solidFill>
                <a:latin typeface="KPMG Extralight"/>
                <a:cs typeface="KPMG Extralight"/>
              </a:defRPr>
            </a:lvl1pPr>
          </a:lstStyle>
          <a:p>
            <a:r>
              <a:rPr lang="en-US" altLang="ko-KR" sz="3800" kern="0" dirty="0">
                <a:latin typeface="+mj-ea"/>
              </a:rPr>
              <a:t>[IOS] Sales by agent (1/2) - region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816992" y="969842"/>
            <a:ext cx="8792464" cy="3958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1000" dirty="0"/>
              <a:t>2018</a:t>
            </a:r>
            <a:r>
              <a:rPr lang="ko-KR" altLang="en-US" sz="1000" dirty="0"/>
              <a:t>년부터 </a:t>
            </a:r>
            <a:r>
              <a:rPr lang="en-US" altLang="ko-KR" sz="1000" dirty="0"/>
              <a:t>2019</a:t>
            </a:r>
            <a:r>
              <a:rPr lang="ko-KR" altLang="en-US" sz="1000" dirty="0"/>
              <a:t>년 </a:t>
            </a:r>
            <a:r>
              <a:rPr lang="en-US" altLang="ko-KR" sz="1000" dirty="0"/>
              <a:t>10</a:t>
            </a:r>
            <a:r>
              <a:rPr lang="ko-KR" altLang="en-US" sz="1000" dirty="0"/>
              <a:t>월 </a:t>
            </a:r>
            <a:r>
              <a:rPr lang="en-US" altLang="ko-KR" sz="1000" dirty="0"/>
              <a:t>9</a:t>
            </a:r>
            <a:r>
              <a:rPr lang="ko-KR" altLang="en-US" sz="1000" dirty="0"/>
              <a:t>일까지 판매된 </a:t>
            </a:r>
            <a:r>
              <a:rPr lang="en-US" altLang="ko-KR" sz="1000" dirty="0"/>
              <a:t>i500 </a:t>
            </a:r>
            <a:r>
              <a:rPr lang="ko-KR" altLang="en-US" sz="1000" dirty="0"/>
              <a:t>중 확인 가능한 </a:t>
            </a:r>
            <a:r>
              <a:rPr lang="en-US" altLang="ko-KR" sz="1000" dirty="0"/>
              <a:t>End-user</a:t>
            </a:r>
            <a:r>
              <a:rPr lang="ko-KR" altLang="en-US" sz="1000" dirty="0"/>
              <a:t>를 파악한 결과 </a:t>
            </a:r>
            <a:r>
              <a:rPr lang="en-US" altLang="ko-KR" sz="1000" dirty="0"/>
              <a:t>2018</a:t>
            </a:r>
            <a:r>
              <a:rPr lang="ko-KR" altLang="en-US" sz="1000" dirty="0"/>
              <a:t>년 ㈜</a:t>
            </a:r>
            <a:r>
              <a:rPr lang="ko-KR" altLang="en-US" sz="1000" dirty="0" err="1"/>
              <a:t>덴티움에서는</a:t>
            </a:r>
            <a:r>
              <a:rPr lang="ko-KR" altLang="en-US" sz="1000" dirty="0"/>
              <a:t> 국내를 제외한 나머지 지역에서 </a:t>
            </a:r>
            <a:r>
              <a:rPr lang="en-US" altLang="ko-KR" sz="1000" dirty="0"/>
              <a:t>76.9%</a:t>
            </a:r>
            <a:r>
              <a:rPr lang="ko-KR" altLang="en-US" sz="1000" dirty="0"/>
              <a:t>의 매출을 발생하는 것으로 보이며 ㈜</a:t>
            </a:r>
            <a:r>
              <a:rPr lang="ko-KR" altLang="en-US" sz="1000" dirty="0" err="1"/>
              <a:t>네오바이오텍의</a:t>
            </a:r>
            <a:r>
              <a:rPr lang="ko-KR" altLang="en-US" sz="1000" dirty="0"/>
              <a:t> 경우 </a:t>
            </a:r>
            <a:r>
              <a:rPr lang="en-US" altLang="ko-KR" sz="1000" dirty="0"/>
              <a:t>2018</a:t>
            </a:r>
            <a:r>
              <a:rPr lang="ko-KR" altLang="en-US" sz="1000" dirty="0"/>
              <a:t>년 대비 </a:t>
            </a:r>
            <a:r>
              <a:rPr lang="en-US" altLang="ko-KR" sz="1000" dirty="0"/>
              <a:t>2019</a:t>
            </a:r>
            <a:r>
              <a:rPr lang="ko-KR" altLang="en-US" sz="1000"/>
              <a:t>년 국내를 제외한 타지역 매출 비중이 </a:t>
            </a:r>
            <a:r>
              <a:rPr lang="ko-KR" altLang="en-US" sz="1000" dirty="0"/>
              <a:t>상승한 것으로 나타납니다</a:t>
            </a:r>
            <a:r>
              <a:rPr lang="en-US" altLang="ko-KR" sz="1000" dirty="0"/>
              <a:t>. </a:t>
            </a:r>
            <a:endParaRPr lang="en-US" altLang="ko-KR" sz="1000" dirty="0">
              <a:solidFill>
                <a:srgbClr val="00338D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6992" y="5130727"/>
            <a:ext cx="3490088" cy="221911"/>
          </a:xfrm>
          <a:prstGeom prst="rect">
            <a:avLst/>
          </a:prstGeom>
          <a:noFill/>
          <a:ln w="635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>
            <a:defPPr>
              <a:defRPr lang="en-US"/>
            </a:defPPr>
            <a:lvl1pPr marL="266700" indent="-266700" defTabSz="1076325">
              <a:spcBef>
                <a:spcPct val="10000"/>
              </a:spcBef>
              <a:tabLst>
                <a:tab pos="676275" algn="l"/>
              </a:tabLst>
              <a:defRPr sz="600" i="1">
                <a:solidFill>
                  <a:srgbClr val="00338D"/>
                </a:solidFill>
                <a:latin typeface="Univers 45 Light" pitchFamily="2" charset="0"/>
                <a:ea typeface="+mj-ea"/>
                <a:cs typeface="Arial" charset="0"/>
              </a:defRPr>
            </a:lvl1pPr>
          </a:lstStyle>
          <a:p>
            <a:r>
              <a:rPr lang="en-US" altLang="ko-KR" dirty="0">
                <a:solidFill>
                  <a:srgbClr val="000000"/>
                </a:solidFill>
              </a:rPr>
              <a:t>Source: </a:t>
            </a:r>
            <a:r>
              <a:rPr lang="ko-KR" altLang="en-US" dirty="0">
                <a:solidFill>
                  <a:srgbClr val="000000"/>
                </a:solidFill>
              </a:rPr>
              <a:t>회사 제공 자료</a:t>
            </a:r>
            <a:endParaRPr lang="en-US" altLang="ko-KR" dirty="0">
              <a:solidFill>
                <a:srgbClr val="000000"/>
              </a:solidFill>
            </a:endParaRPr>
          </a:p>
          <a:p>
            <a:r>
              <a:rPr lang="en-US" altLang="ko-KR" dirty="0">
                <a:solidFill>
                  <a:srgbClr val="000000"/>
                </a:solidFill>
              </a:rPr>
              <a:t>Note: 1) End user</a:t>
            </a:r>
            <a:r>
              <a:rPr lang="ko-KR" altLang="en-US" dirty="0">
                <a:solidFill>
                  <a:srgbClr val="000000"/>
                </a:solidFill>
              </a:rPr>
              <a:t>의 국가가 </a:t>
            </a:r>
            <a:r>
              <a:rPr lang="en-US" altLang="ko-KR" dirty="0">
                <a:solidFill>
                  <a:srgbClr val="000000"/>
                </a:solidFill>
              </a:rPr>
              <a:t>0 </a:t>
            </a:r>
            <a:r>
              <a:rPr lang="ko-KR" altLang="en-US" dirty="0">
                <a:solidFill>
                  <a:srgbClr val="000000"/>
                </a:solidFill>
              </a:rPr>
              <a:t>혹은 공란인 경우 거래처가 속한 국가에서 매출이 일어났다고 가정하였음</a:t>
            </a:r>
            <a:r>
              <a:rPr lang="en-US" altLang="ko-KR" dirty="0">
                <a:solidFill>
                  <a:srgbClr val="000000"/>
                </a:solidFill>
              </a:rPr>
              <a:t>. 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          2) </a:t>
            </a:r>
            <a:r>
              <a:rPr lang="ko-KR" altLang="en-US" dirty="0">
                <a:solidFill>
                  <a:srgbClr val="000000"/>
                </a:solidFill>
              </a:rPr>
              <a:t>매출과 </a:t>
            </a:r>
            <a:r>
              <a:rPr lang="en-US" altLang="ko-KR" dirty="0">
                <a:solidFill>
                  <a:srgbClr val="000000"/>
                </a:solidFill>
              </a:rPr>
              <a:t>End user </a:t>
            </a:r>
            <a:r>
              <a:rPr lang="ko-KR" altLang="en-US" dirty="0">
                <a:solidFill>
                  <a:srgbClr val="000000"/>
                </a:solidFill>
              </a:rPr>
              <a:t>의 수량차이 존재하며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ko-KR" altLang="en-US" dirty="0">
                <a:solidFill>
                  <a:srgbClr val="000000"/>
                </a:solidFill>
              </a:rPr>
              <a:t>그 차이는 딜러재고수량으로 간주하였음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          3)</a:t>
            </a:r>
            <a:r>
              <a:rPr lang="ko-KR" altLang="en-US" dirty="0">
                <a:solidFill>
                  <a:srgbClr val="000000"/>
                </a:solidFill>
              </a:rPr>
              <a:t>일부 거래처 분류가 일치하지 않는 사항에 대해서 </a:t>
            </a:r>
            <a:r>
              <a:rPr lang="ko-KR" altLang="en-US" dirty="0" err="1">
                <a:solidFill>
                  <a:srgbClr val="000000"/>
                </a:solidFill>
              </a:rPr>
              <a:t>재분류하였음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          4) End user</a:t>
            </a:r>
            <a:r>
              <a:rPr lang="ko-KR" altLang="en-US" dirty="0">
                <a:solidFill>
                  <a:srgbClr val="000000"/>
                </a:solidFill>
              </a:rPr>
              <a:t>정보가 없는 경우 딜러재고로 간주하였음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          </a:t>
            </a:r>
          </a:p>
        </p:txBody>
      </p:sp>
      <p:pic>
        <p:nvPicPr>
          <p:cNvPr id="14" name="그림 13"/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B$2:$Q$24"/>
              </a:ext>
            </a:extLst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6992" y="1365650"/>
            <a:ext cx="8496300" cy="36099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8065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 txBox="1">
            <a:spLocks/>
          </p:cNvSpPr>
          <p:nvPr/>
        </p:nvSpPr>
        <p:spPr>
          <a:xfrm>
            <a:off x="808736" y="320684"/>
            <a:ext cx="8336378" cy="169200"/>
          </a:xfrm>
          <a:prstGeom prst="rect">
            <a:avLst/>
          </a:prstGeom>
        </p:spPr>
        <p:txBody>
          <a:bodyPr lIns="0"/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087"/>
                </a:solidFill>
                <a:latin typeface="Univers for KPMG" panose="020B0603020202020204" pitchFamily="34" charset="0"/>
                <a:cs typeface="Univers for KPMG" panose="020B0603020202020204" pitchFamily="34" charset="0"/>
              </a:defRPr>
            </a:lvl1pPr>
            <a:lvl2pPr marL="0" indent="0" eaLnBrk="1" latinLnBrk="1" hangingPunct="1">
              <a:spcAft>
                <a:spcPts val="650"/>
              </a:spcAft>
              <a:buFont typeface="Univers for KPMG"/>
              <a:buNone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2pPr>
            <a:lvl3pPr marL="307975" indent="-307975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3pPr>
            <a:lvl4pPr marL="623888" indent="-24840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–"/>
              <a:defRPr sz="1400" b="0" i="0" baseline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r>
              <a:rPr lang="en-US" altLang="ko-KR" sz="1200" dirty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Appendix</a:t>
            </a:r>
          </a:p>
        </p:txBody>
      </p:sp>
      <p:sp>
        <p:nvSpPr>
          <p:cNvPr id="15" name="Title 4"/>
          <p:cNvSpPr txBox="1">
            <a:spLocks/>
          </p:cNvSpPr>
          <p:nvPr/>
        </p:nvSpPr>
        <p:spPr>
          <a:xfrm>
            <a:off x="812800" y="577041"/>
            <a:ext cx="8280400" cy="38059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eaLnBrk="1" latinLnBrk="1" hangingPunct="1">
              <a:lnSpc>
                <a:spcPct val="100000"/>
              </a:lnSpc>
              <a:defRPr sz="4800" b="0" i="0">
                <a:solidFill>
                  <a:srgbClr val="00338D"/>
                </a:solidFill>
                <a:latin typeface="KPMG Extralight"/>
                <a:cs typeface="KPMG Extralight"/>
              </a:defRPr>
            </a:lvl1pPr>
          </a:lstStyle>
          <a:p>
            <a:r>
              <a:rPr lang="en-US" altLang="ko-KR" sz="3800" kern="0" dirty="0">
                <a:latin typeface="+mj-ea"/>
              </a:rPr>
              <a:t>[IOS] Sales by agent (2/2)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816992" y="969842"/>
            <a:ext cx="8792464" cy="3958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1000" dirty="0"/>
              <a:t>2018</a:t>
            </a:r>
            <a:r>
              <a:rPr lang="ko-KR" altLang="en-US" sz="1000" dirty="0"/>
              <a:t>년부터 </a:t>
            </a:r>
            <a:r>
              <a:rPr lang="en-US" altLang="ko-KR" sz="1000" dirty="0"/>
              <a:t>2019</a:t>
            </a:r>
            <a:r>
              <a:rPr lang="ko-KR" altLang="en-US" sz="1000" dirty="0"/>
              <a:t>년 </a:t>
            </a:r>
            <a:r>
              <a:rPr lang="en-US" altLang="ko-KR" sz="1000" dirty="0"/>
              <a:t>10</a:t>
            </a:r>
            <a:r>
              <a:rPr lang="ko-KR" altLang="en-US" sz="1000" dirty="0"/>
              <a:t>월 </a:t>
            </a:r>
            <a:r>
              <a:rPr lang="en-US" altLang="ko-KR" sz="1000" dirty="0"/>
              <a:t>9</a:t>
            </a:r>
            <a:r>
              <a:rPr lang="ko-KR" altLang="en-US" sz="1000" dirty="0"/>
              <a:t>일까지 판매된 </a:t>
            </a:r>
            <a:r>
              <a:rPr lang="en-US" altLang="ko-KR" sz="1000" dirty="0"/>
              <a:t>i500 </a:t>
            </a:r>
            <a:r>
              <a:rPr lang="ko-KR" altLang="en-US" sz="1000" dirty="0"/>
              <a:t>중 확인 가능한 </a:t>
            </a:r>
            <a:r>
              <a:rPr lang="en-US" altLang="ko-KR" sz="1000" dirty="0"/>
              <a:t>End-user</a:t>
            </a:r>
            <a:r>
              <a:rPr lang="ko-KR" altLang="en-US" sz="1000" dirty="0"/>
              <a:t>를 파악한 결과 ㈜</a:t>
            </a:r>
            <a:r>
              <a:rPr lang="ko-KR" altLang="en-US" sz="1000" dirty="0" err="1"/>
              <a:t>덴티움에서는</a:t>
            </a:r>
            <a:r>
              <a:rPr lang="ko-KR" altLang="en-US" sz="1000" dirty="0"/>
              <a:t> 대한민국을 제외하고도 중국과 인도</a:t>
            </a:r>
            <a:r>
              <a:rPr lang="en-US" altLang="ko-KR" sz="1000" dirty="0"/>
              <a:t>, </a:t>
            </a:r>
            <a:r>
              <a:rPr lang="ko-KR" altLang="en-US" sz="1000" dirty="0"/>
              <a:t>프랑스 등을 포함한 </a:t>
            </a:r>
            <a:r>
              <a:rPr lang="en-US" altLang="ko-KR" sz="1000" dirty="0"/>
              <a:t>45</a:t>
            </a:r>
            <a:r>
              <a:rPr lang="ko-KR" altLang="en-US" sz="1000" dirty="0"/>
              <a:t>개국에 수출을 하였으며</a:t>
            </a:r>
            <a:r>
              <a:rPr lang="en-US" altLang="ko-KR" sz="1000" dirty="0"/>
              <a:t>, </a:t>
            </a:r>
            <a:r>
              <a:rPr lang="ko-KR" altLang="en-US" sz="1000" dirty="0"/>
              <a:t>㈜</a:t>
            </a:r>
            <a:r>
              <a:rPr lang="ko-KR" altLang="en-US" sz="1000" dirty="0" err="1"/>
              <a:t>네오바이오텍의</a:t>
            </a:r>
            <a:r>
              <a:rPr lang="ko-KR" altLang="en-US" sz="1000" dirty="0"/>
              <a:t> 경우 대한민국 외에도 폴란드를 비롯한 </a:t>
            </a:r>
            <a:r>
              <a:rPr lang="en-US" altLang="ko-KR" sz="1000" dirty="0"/>
              <a:t>28</a:t>
            </a:r>
            <a:r>
              <a:rPr lang="ko-KR" altLang="en-US" sz="1000" dirty="0"/>
              <a:t>개국에 판매하고 있는 것으로 파악됩니다</a:t>
            </a:r>
            <a:r>
              <a:rPr lang="en-US" altLang="ko-KR" sz="1000" dirty="0"/>
              <a:t>. </a:t>
            </a:r>
            <a:r>
              <a:rPr lang="ko-KR" altLang="en-US" sz="1000" dirty="0"/>
              <a:t> </a:t>
            </a:r>
            <a:endParaRPr lang="en-US" altLang="ko-KR" sz="1000" dirty="0">
              <a:solidFill>
                <a:srgbClr val="00338D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6992" y="5130727"/>
            <a:ext cx="3490088" cy="221911"/>
          </a:xfrm>
          <a:prstGeom prst="rect">
            <a:avLst/>
          </a:prstGeom>
          <a:noFill/>
          <a:ln w="635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>
            <a:defPPr>
              <a:defRPr lang="en-US"/>
            </a:defPPr>
            <a:lvl1pPr marL="266700" indent="-266700" defTabSz="1076325">
              <a:spcBef>
                <a:spcPct val="10000"/>
              </a:spcBef>
              <a:tabLst>
                <a:tab pos="676275" algn="l"/>
              </a:tabLst>
              <a:defRPr sz="600" i="1">
                <a:solidFill>
                  <a:srgbClr val="00338D"/>
                </a:solidFill>
                <a:latin typeface="Univers 45 Light" pitchFamily="2" charset="0"/>
                <a:ea typeface="+mj-ea"/>
                <a:cs typeface="Arial" charset="0"/>
              </a:defRPr>
            </a:lvl1pPr>
          </a:lstStyle>
          <a:p>
            <a:r>
              <a:rPr lang="en-US" altLang="ko-KR" dirty="0">
                <a:solidFill>
                  <a:srgbClr val="000000"/>
                </a:solidFill>
              </a:rPr>
              <a:t>Source: </a:t>
            </a:r>
            <a:r>
              <a:rPr lang="ko-KR" altLang="en-US" dirty="0">
                <a:solidFill>
                  <a:srgbClr val="000000"/>
                </a:solidFill>
              </a:rPr>
              <a:t>회사 제공 자료</a:t>
            </a:r>
            <a:endParaRPr lang="en-US" altLang="ko-KR" dirty="0">
              <a:solidFill>
                <a:srgbClr val="000000"/>
              </a:solidFill>
            </a:endParaRPr>
          </a:p>
          <a:p>
            <a:r>
              <a:rPr lang="en-US" altLang="ko-KR" dirty="0">
                <a:solidFill>
                  <a:srgbClr val="000000"/>
                </a:solidFill>
              </a:rPr>
              <a:t>Note: 1) End user</a:t>
            </a:r>
            <a:r>
              <a:rPr lang="ko-KR" altLang="en-US" dirty="0">
                <a:solidFill>
                  <a:srgbClr val="000000"/>
                </a:solidFill>
              </a:rPr>
              <a:t>의 국가가 </a:t>
            </a:r>
            <a:r>
              <a:rPr lang="en-US" altLang="ko-KR" dirty="0">
                <a:solidFill>
                  <a:srgbClr val="000000"/>
                </a:solidFill>
              </a:rPr>
              <a:t>0 </a:t>
            </a:r>
            <a:r>
              <a:rPr lang="ko-KR" altLang="en-US" dirty="0">
                <a:solidFill>
                  <a:srgbClr val="000000"/>
                </a:solidFill>
              </a:rPr>
              <a:t>혹은 공란인 경우 거래처가 속한 국가에서 매출이 일어났다고 가정하였음</a:t>
            </a:r>
            <a:r>
              <a:rPr lang="en-US" altLang="ko-KR" dirty="0">
                <a:solidFill>
                  <a:srgbClr val="000000"/>
                </a:solidFill>
              </a:rPr>
              <a:t>. 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          2) </a:t>
            </a:r>
            <a:r>
              <a:rPr lang="ko-KR" altLang="en-US" dirty="0">
                <a:solidFill>
                  <a:srgbClr val="000000"/>
                </a:solidFill>
              </a:rPr>
              <a:t>매출과 </a:t>
            </a:r>
            <a:r>
              <a:rPr lang="en-US" altLang="ko-KR" dirty="0">
                <a:solidFill>
                  <a:srgbClr val="000000"/>
                </a:solidFill>
              </a:rPr>
              <a:t>End user </a:t>
            </a:r>
            <a:r>
              <a:rPr lang="ko-KR" altLang="en-US" dirty="0">
                <a:solidFill>
                  <a:srgbClr val="000000"/>
                </a:solidFill>
              </a:rPr>
              <a:t>의 수량차이 존재하며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ko-KR" altLang="en-US" dirty="0">
                <a:solidFill>
                  <a:srgbClr val="000000"/>
                </a:solidFill>
              </a:rPr>
              <a:t>그 차이는 딜러재고수량으로 간주하였음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          3)</a:t>
            </a:r>
            <a:r>
              <a:rPr lang="ko-KR" altLang="en-US" dirty="0">
                <a:solidFill>
                  <a:srgbClr val="000000"/>
                </a:solidFill>
              </a:rPr>
              <a:t>일부 거래처 분류가 일치하지 않는 사항에 대해서 </a:t>
            </a:r>
            <a:r>
              <a:rPr lang="ko-KR" altLang="en-US" dirty="0" err="1">
                <a:solidFill>
                  <a:srgbClr val="000000"/>
                </a:solidFill>
              </a:rPr>
              <a:t>재분류하였음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          4) End user</a:t>
            </a:r>
            <a:r>
              <a:rPr lang="ko-KR" altLang="en-US" dirty="0">
                <a:solidFill>
                  <a:srgbClr val="000000"/>
                </a:solidFill>
              </a:rPr>
              <a:t>정보가 없는 경우 딜러재고로 간주하였음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          </a:t>
            </a:r>
          </a:p>
        </p:txBody>
      </p:sp>
      <p:pic>
        <p:nvPicPr>
          <p:cNvPr id="17" name="그림 16"/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B$2:$Q$24"/>
              </a:ext>
            </a:extLst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8356" y="1365650"/>
            <a:ext cx="8801100" cy="36099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852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4"/>
          <p:cNvSpPr txBox="1">
            <a:spLocks/>
          </p:cNvSpPr>
          <p:nvPr/>
        </p:nvSpPr>
        <p:spPr>
          <a:xfrm>
            <a:off x="812800" y="577041"/>
            <a:ext cx="8280400" cy="38059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eaLnBrk="1" latinLnBrk="1" hangingPunct="1">
              <a:lnSpc>
                <a:spcPct val="100000"/>
              </a:lnSpc>
              <a:defRPr sz="4800" b="0" i="0">
                <a:solidFill>
                  <a:srgbClr val="00338D"/>
                </a:solidFill>
                <a:latin typeface="KPMG Extralight"/>
                <a:cs typeface="KPMG Extralight"/>
              </a:defRPr>
            </a:lvl1pPr>
          </a:lstStyle>
          <a:p>
            <a:r>
              <a:rPr lang="en-US" altLang="ko-KR" sz="3800" dirty="0"/>
              <a:t>Headlines</a:t>
            </a:r>
            <a:endParaRPr lang="en-US" altLang="ko-KR" sz="3800" kern="0" dirty="0">
              <a:latin typeface="+mj-ea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08736" y="320684"/>
            <a:ext cx="8336378" cy="169200"/>
          </a:xfrm>
          <a:prstGeom prst="rect">
            <a:avLst/>
          </a:prstGeom>
        </p:spPr>
        <p:txBody>
          <a:bodyPr lIns="0"/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087"/>
                </a:solidFill>
                <a:latin typeface="Univers for KPMG" panose="020B0603020202020204" pitchFamily="34" charset="0"/>
                <a:cs typeface="Univers for KPMG" panose="020B0603020202020204" pitchFamily="34" charset="0"/>
              </a:defRPr>
            </a:lvl1pPr>
            <a:lvl2pPr marL="0" indent="0" eaLnBrk="1" latinLnBrk="1" hangingPunct="1">
              <a:spcAft>
                <a:spcPts val="650"/>
              </a:spcAft>
              <a:buFont typeface="Univers for KPMG"/>
              <a:buNone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2pPr>
            <a:lvl3pPr marL="307975" indent="-307975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3pPr>
            <a:lvl4pPr marL="623888" indent="-24840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–"/>
              <a:defRPr sz="1400" b="0" i="0" baseline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pPr defTabSz="914400"/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Executive summary</a:t>
            </a:r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734954"/>
              </p:ext>
            </p:extLst>
          </p:nvPr>
        </p:nvGraphicFramePr>
        <p:xfrm>
          <a:off x="808736" y="957636"/>
          <a:ext cx="8833205" cy="4783518"/>
        </p:xfrm>
        <a:graphic>
          <a:graphicData uri="http://schemas.openxmlformats.org/drawingml/2006/table">
            <a:tbl>
              <a:tblPr/>
              <a:tblGrid>
                <a:gridCol w="1463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9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Area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97989A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 pitchFamily="34" charset="0"/>
                        </a:rPr>
                        <a:t>Issues and findings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5398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IOS </a:t>
                      </a: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판매 확대에 따른 매출의 빠른 성장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2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2019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LTM 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기준 회사의 매출은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579</a:t>
                      </a:r>
                      <a:r>
                        <a:rPr lang="ko-KR" altLang="en-US" sz="900" b="0" i="0" kern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억원으로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2016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181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억 대비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398</a:t>
                      </a:r>
                      <a:r>
                        <a:rPr lang="ko-KR" altLang="en-US" sz="900" b="0" i="0" kern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억원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증가하였습니다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이는 대부분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2018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년 이후 출시한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IOS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의 매출이 큰 폭으로 성장한 영향입니다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 (2018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176</a:t>
                      </a:r>
                      <a:r>
                        <a:rPr lang="ko-KR" altLang="en-US" sz="900" b="0" i="0" kern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억원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→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2019</a:t>
                      </a:r>
                      <a:r>
                        <a:rPr lang="ko-KR" altLang="en-US" sz="900" b="0" i="0" kern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  <a:r>
                        <a:rPr lang="ko-KR" altLang="en-US" sz="900" b="0" i="0" kern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LTM</a:t>
                      </a:r>
                      <a:r>
                        <a:rPr lang="ko-KR" altLang="en-US" sz="900" b="0" i="0" kern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412</a:t>
                      </a:r>
                      <a:r>
                        <a:rPr lang="ko-KR" altLang="en-US" sz="900" b="0" i="0" kern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억원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) IOS 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매출은 주로 유럽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기존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Lab 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유통망과 연계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– Dental direct, Kulzer), 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북미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신생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Medit sole-based client -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Cad-ray), 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국내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(1,000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대 최소구매계약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900" b="0" i="0" kern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덴티움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에서 증가하였습니다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</a:p>
                    <a:p>
                      <a:pPr marL="177800" marR="0" lvl="2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회사는 지역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거래처에 관련 없이 대부분 일관된 가격정책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(KRW: 12</a:t>
                      </a:r>
                      <a:r>
                        <a:rPr lang="ko-KR" altLang="en-US" sz="900" b="0" i="0" kern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백만원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 USD: 12,000, EUR: 10,000)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을 고수하고 있습니다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단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 Sub-dealer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를 보유한 일부 대형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dealer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에게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15% 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할인을 제공하고 있으며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향후 </a:t>
                      </a:r>
                      <a:r>
                        <a:rPr lang="ko-KR" altLang="en-US" sz="900" b="0" i="0" kern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중국향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매출이 본격화 될 시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M/S 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확보를 위해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Global 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대비 낮은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ASP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를 적용할 예정으로 설명하고 있습니다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54000" marR="54000" marT="54000" marB="54000" anchor="ctr" horzOverflow="overflow"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049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규모의 경제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원자재 내재화를 활용한 마진율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개선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2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회사의 매출총이익율은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2018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62.9%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로 전년 대비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16.2%p 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개선되었으며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이는 타 제품에 비해 원가 대비 마진율이 높은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IOS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의 판매비중이 증가하였기 때문입니다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 2019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LTM 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기준 회사의 </a:t>
                      </a:r>
                      <a:r>
                        <a:rPr lang="ko-KR" altLang="en-US" sz="900" b="0" i="0" kern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매출총이익율은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제품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Mix 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변동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 IOS 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자체 마진율 개선에 힘입어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2018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년 대비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3.6%p 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개선된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68.7%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를 기록하였습니다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77800" marR="0" lvl="2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i500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의 경우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2018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년 대비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2019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ko-KR" altLang="en-US" sz="900" b="0" i="0" kern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매입량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증대에 따른 원자재 단가 절감으로 약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7.8% 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절감된 원가율을 보이고 있습니다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회사는 연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1~2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회 주요 매입처와의 단가 협상을 하고 있으며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이외에 </a:t>
                      </a:r>
                      <a:r>
                        <a:rPr lang="ko-KR" altLang="en-US" sz="900" b="0" i="0" kern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금형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제작을 통한 원가 절감이 가능한 것으로 설명하고 있습니다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77800" marR="0" lvl="2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또한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회사는 주요 원자재의 내재화를 통해 차기 제품 출시 시 성능 개선 및 비용 절감을 꾀하고 있습니다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회사에 따르면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현재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i500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의 차기 제품으로 개발 중인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i510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의 경우 해당 원자재 내재화 효과로 기존 대비 약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28.9%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의 추가적인 원가 절감 달성이 가능하다고 합니다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77800" marR="0" lvl="2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판관비의 경우 매출과 직접 연계되지 않는 인건비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경상개발비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인건비 포함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가 대부분을 차지하고 있어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매출 증대에 따른 고정비 </a:t>
                      </a:r>
                      <a:r>
                        <a:rPr lang="ko-KR" altLang="en-US" sz="900" b="0" i="0" kern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레버리지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효과로 회사의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EBITDA 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또한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2019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LTM 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기준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45.5%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로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2016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4.7% 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대비 약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40.8%p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성장하였습니다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54000" marR="54000" marT="54000" marB="54000" anchor="ctr" horzOverflow="overflow"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437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빠른 현금 회수 및 낮은 재투자 비용으로 인한 높은 현금 전환율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2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회사는 국내향 매출 및 일부 신용도가 높은 대형 딜러를 제외한 대부분의 매출을 선입금 방식으로 일으키고 있습니다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이에 따라 현금 확보가 용이한 편이며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회사의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2019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년 평균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DSO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는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일 미만으로 유지되고 있습니다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77800" marR="0" lvl="2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아울러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회사의 제품은 작업 공정이 단순하여 생산량 증대를 위해 필요한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CAPEX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의 규모가 적은 편으로 설명하고 있습니다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(2019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억 지출 예정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: 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기존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4,800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대 대비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7,200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대로 </a:t>
                      </a:r>
                      <a:r>
                        <a:rPr lang="ko-KR" altLang="en-US" sz="900" b="0" i="0" kern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약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2,400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대의 생산가능수량 증가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). 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즉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매출 증가를 위한 재투자 비용이 제한적으로 회사는 대부분의 마진에 대해 단기 현금 전환하고 있어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2019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년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 말 회사의 현금보유고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현금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+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단기금융상품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는 약 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181</a:t>
                      </a:r>
                      <a:r>
                        <a:rPr lang="ko-KR" altLang="en-US" sz="900" b="0" i="0" kern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억원으로</a:t>
                      </a:r>
                      <a:r>
                        <a:rPr lang="ko-KR" altLang="en-US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증가하였습니다</a:t>
                      </a:r>
                      <a:r>
                        <a:rPr lang="en-US" altLang="ko-KR" sz="900" b="0" i="0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54000" marR="54000" marT="54000" marB="54000" anchor="ctr" horzOverflow="overflow"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1134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인수 후 개선사항</a:t>
                      </a:r>
                      <a:endParaRPr kumimoji="0" lang="en-US" altLang="ko-KR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2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회사는 현재 </a:t>
                      </a:r>
                      <a:r>
                        <a:rPr lang="en-US" altLang="ko-KR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ERP system</a:t>
                      </a:r>
                      <a:r>
                        <a:rPr lang="ko-KR" altLang="en-US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을 도입하지 않아</a:t>
                      </a:r>
                      <a:r>
                        <a:rPr lang="en-US" altLang="ko-KR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결산 등 대부분의 업무를 </a:t>
                      </a:r>
                      <a:r>
                        <a:rPr lang="ko-KR" altLang="en-US" sz="900" b="0" i="0" u="none" kern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관리팀이</a:t>
                      </a:r>
                      <a:r>
                        <a:rPr lang="ko-KR" altLang="en-US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수행하고 있습니다</a:t>
                      </a:r>
                      <a:r>
                        <a:rPr lang="en-US" altLang="ko-KR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  <a:r>
                        <a:rPr lang="ko-KR" altLang="en-US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회사는 현재 </a:t>
                      </a:r>
                      <a:r>
                        <a:rPr lang="en-US" altLang="ko-KR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MES</a:t>
                      </a:r>
                      <a:r>
                        <a:rPr lang="ko-KR" altLang="en-US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라는 시스템 고도화를 작업중인 것으로 설명하였으며</a:t>
                      </a:r>
                      <a:r>
                        <a:rPr lang="en-US" altLang="ko-KR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해당 작업을 완료 후에 결산업무가 개선 가능한 것으로 설명하였습니다</a:t>
                      </a:r>
                      <a:r>
                        <a:rPr lang="en-US" altLang="ko-KR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77800" marR="0" lvl="2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관련하여</a:t>
                      </a:r>
                      <a:r>
                        <a:rPr lang="en-US" altLang="ko-KR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회사는 </a:t>
                      </a:r>
                      <a:r>
                        <a:rPr lang="en-US" altLang="ko-KR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r>
                        <a:rPr lang="ko-KR" altLang="en-US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년 이상 재고</a:t>
                      </a:r>
                      <a:r>
                        <a:rPr lang="en-US" altLang="ko-KR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채권을 전액 충당금 처리하고</a:t>
                      </a:r>
                      <a:r>
                        <a:rPr lang="en-US" altLang="ko-KR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900" b="0" i="0" u="none" kern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당기제조가공비</a:t>
                      </a:r>
                      <a:r>
                        <a:rPr lang="ko-KR" altLang="en-US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및 경상개발비를 자산화하지 않는 등 보수적인 회계처리를 유지하고 있습니다</a:t>
                      </a:r>
                      <a:r>
                        <a:rPr lang="en-US" altLang="ko-KR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 IPO </a:t>
                      </a:r>
                      <a:r>
                        <a:rPr lang="ko-KR" altLang="en-US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등 이슈 경과 후 관련 회계처리를 변경할 경우 비용 관리 체계가 개선될 것으로 보입니다</a:t>
                      </a:r>
                      <a:r>
                        <a:rPr lang="en-US" altLang="ko-KR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77800" marR="0" lvl="2" indent="-1746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10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회사는 자사 주요 제품에 대한 원자재를 외국 매입처로부터 수입하고 있으며</a:t>
                      </a:r>
                      <a:r>
                        <a:rPr lang="en-US" altLang="ko-KR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회사가 보유한 다수의 외화 거래처 중 일부 대형 거래처에게 </a:t>
                      </a:r>
                      <a:r>
                        <a:rPr lang="en-US" altLang="ko-KR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Credit term</a:t>
                      </a:r>
                      <a:r>
                        <a:rPr lang="ko-KR" altLang="en-US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을 부여하는 등 외화 거래가 빈번히 발생하는 반면</a:t>
                      </a:r>
                      <a:r>
                        <a:rPr lang="en-US" altLang="ko-KR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별도의 위험회피회계를 적용하지 않고 있습니다</a:t>
                      </a:r>
                      <a:r>
                        <a:rPr lang="en-US" altLang="ko-KR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 </a:t>
                      </a:r>
                      <a:r>
                        <a:rPr lang="ko-KR" altLang="en-US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환 위험 관리를 통해 회사 외부 환 변동 노출에 따른 위험을 최소화할 수 있을 것으로 기대됩니다</a:t>
                      </a:r>
                      <a:r>
                        <a:rPr lang="en-US" altLang="ko-KR" sz="900" b="0" i="0" u="none" kern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54000" marR="54000" marT="54000" marB="54000" anchor="ctr" horzOverflow="overflow"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5824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 txBox="1">
            <a:spLocks/>
          </p:cNvSpPr>
          <p:nvPr/>
        </p:nvSpPr>
        <p:spPr>
          <a:xfrm>
            <a:off x="808736" y="320684"/>
            <a:ext cx="8336378" cy="169200"/>
          </a:xfrm>
          <a:prstGeom prst="rect">
            <a:avLst/>
          </a:prstGeom>
        </p:spPr>
        <p:txBody>
          <a:bodyPr lIns="0"/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087"/>
                </a:solidFill>
                <a:latin typeface="Univers for KPMG" panose="020B0603020202020204" pitchFamily="34" charset="0"/>
                <a:cs typeface="Univers for KPMG" panose="020B0603020202020204" pitchFamily="34" charset="0"/>
              </a:defRPr>
            </a:lvl1pPr>
            <a:lvl2pPr marL="0" indent="0" eaLnBrk="1" latinLnBrk="1" hangingPunct="1">
              <a:spcAft>
                <a:spcPts val="650"/>
              </a:spcAft>
              <a:buFont typeface="Univers for KPMG"/>
              <a:buNone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2pPr>
            <a:lvl3pPr marL="307975" indent="-307975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3pPr>
            <a:lvl4pPr marL="623888" indent="-24840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–"/>
              <a:defRPr sz="1400" b="0" i="0" baseline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r>
              <a:rPr lang="en-US" altLang="ko-KR" sz="12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Appendix</a:t>
            </a:r>
          </a:p>
        </p:txBody>
      </p:sp>
      <p:sp>
        <p:nvSpPr>
          <p:cNvPr id="15" name="Title 4"/>
          <p:cNvSpPr txBox="1">
            <a:spLocks/>
          </p:cNvSpPr>
          <p:nvPr/>
        </p:nvSpPr>
        <p:spPr>
          <a:xfrm>
            <a:off x="808736" y="577041"/>
            <a:ext cx="8280400" cy="38059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eaLnBrk="1" latinLnBrk="1" hangingPunct="1">
              <a:lnSpc>
                <a:spcPct val="100000"/>
              </a:lnSpc>
              <a:defRPr sz="4800" b="0" i="0">
                <a:solidFill>
                  <a:srgbClr val="00338D"/>
                </a:solidFill>
                <a:latin typeface="KPMG Extralight"/>
                <a:cs typeface="KPMG Extralight"/>
              </a:defRPr>
            </a:lvl1pPr>
          </a:lstStyle>
          <a:p>
            <a:r>
              <a:rPr lang="en-US" altLang="ko-KR" sz="3800" kern="0" dirty="0"/>
              <a:t>[IOS] Dealer acquisition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16992" y="3080461"/>
            <a:ext cx="4839724" cy="453625"/>
          </a:xfrm>
          <a:prstGeom prst="rect">
            <a:avLst/>
          </a:prstGeom>
          <a:noFill/>
          <a:ln w="635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>
            <a:defPPr>
              <a:defRPr lang="en-US"/>
            </a:defPPr>
            <a:lvl1pPr marL="266700" indent="-266700" defTabSz="1076325">
              <a:spcBef>
                <a:spcPct val="10000"/>
              </a:spcBef>
              <a:tabLst>
                <a:tab pos="676275" algn="l"/>
              </a:tabLst>
              <a:defRPr sz="600" i="1">
                <a:solidFill>
                  <a:srgbClr val="00338D"/>
                </a:solidFill>
                <a:latin typeface="Univers 45 Light" pitchFamily="2" charset="0"/>
                <a:ea typeface="+mj-ea"/>
                <a:cs typeface="Arial" charset="0"/>
              </a:defRPr>
            </a:lvl1pPr>
          </a:lstStyle>
          <a:p>
            <a:r>
              <a:rPr lang="en-US" altLang="ko-KR" dirty="0">
                <a:solidFill>
                  <a:srgbClr val="000000"/>
                </a:solidFill>
              </a:rPr>
              <a:t>Source: </a:t>
            </a:r>
            <a:r>
              <a:rPr lang="ko-KR" altLang="en-US">
                <a:solidFill>
                  <a:srgbClr val="000000"/>
                </a:solidFill>
              </a:rPr>
              <a:t>회사제공자료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92" y="1113709"/>
            <a:ext cx="6305550" cy="1943100"/>
          </a:xfrm>
          <a:prstGeom prst="rect">
            <a:avLst/>
          </a:prstGeom>
        </p:spPr>
      </p:pic>
      <p:graphicFrame>
        <p:nvGraphicFramePr>
          <p:cNvPr id="6" name="Chart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2288579"/>
              </p:ext>
            </p:extLst>
          </p:nvPr>
        </p:nvGraphicFramePr>
        <p:xfrm>
          <a:off x="808736" y="3524561"/>
          <a:ext cx="360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396394"/>
              </p:ext>
            </p:extLst>
          </p:nvPr>
        </p:nvGraphicFramePr>
        <p:xfrm>
          <a:off x="5180711" y="3534086"/>
          <a:ext cx="360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130067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 txBox="1">
            <a:spLocks/>
          </p:cNvSpPr>
          <p:nvPr/>
        </p:nvSpPr>
        <p:spPr>
          <a:xfrm>
            <a:off x="808736" y="320684"/>
            <a:ext cx="8336378" cy="169200"/>
          </a:xfrm>
          <a:prstGeom prst="rect">
            <a:avLst/>
          </a:prstGeom>
        </p:spPr>
        <p:txBody>
          <a:bodyPr lIns="0"/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087"/>
                </a:solidFill>
                <a:latin typeface="Univers for KPMG" panose="020B0603020202020204" pitchFamily="34" charset="0"/>
                <a:cs typeface="Univers for KPMG" panose="020B0603020202020204" pitchFamily="34" charset="0"/>
              </a:defRPr>
            </a:lvl1pPr>
            <a:lvl2pPr marL="0" indent="0" eaLnBrk="1" latinLnBrk="1" hangingPunct="1">
              <a:spcAft>
                <a:spcPts val="650"/>
              </a:spcAft>
              <a:buFont typeface="Univers for KPMG"/>
              <a:buNone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2pPr>
            <a:lvl3pPr marL="307975" indent="-307975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3pPr>
            <a:lvl4pPr marL="623888" indent="-24840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–"/>
              <a:defRPr sz="1400" b="0" i="0" baseline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r>
              <a:rPr lang="en-US" altLang="ko-KR" sz="12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Appendix</a:t>
            </a:r>
          </a:p>
        </p:txBody>
      </p:sp>
      <p:sp>
        <p:nvSpPr>
          <p:cNvPr id="15" name="Title 4"/>
          <p:cNvSpPr txBox="1">
            <a:spLocks/>
          </p:cNvSpPr>
          <p:nvPr/>
        </p:nvSpPr>
        <p:spPr>
          <a:xfrm>
            <a:off x="808736" y="577041"/>
            <a:ext cx="8280400" cy="38059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eaLnBrk="1" latinLnBrk="1" hangingPunct="1">
              <a:lnSpc>
                <a:spcPct val="100000"/>
              </a:lnSpc>
              <a:defRPr sz="4800" b="0" i="0">
                <a:solidFill>
                  <a:srgbClr val="00338D"/>
                </a:solidFill>
                <a:latin typeface="KPMG Extralight"/>
                <a:cs typeface="KPMG Extralight"/>
              </a:defRPr>
            </a:lvl1pPr>
          </a:lstStyle>
          <a:p>
            <a:r>
              <a:rPr lang="en-US" altLang="ko-KR" sz="3800" kern="0" dirty="0"/>
              <a:t>[Lab] Dealer acquisition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16992" y="3872846"/>
            <a:ext cx="4839724" cy="453625"/>
          </a:xfrm>
          <a:prstGeom prst="rect">
            <a:avLst/>
          </a:prstGeom>
          <a:noFill/>
          <a:ln w="635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>
            <a:defPPr>
              <a:defRPr lang="en-US"/>
            </a:defPPr>
            <a:lvl1pPr marL="266700" indent="-266700" defTabSz="1076325">
              <a:spcBef>
                <a:spcPct val="10000"/>
              </a:spcBef>
              <a:tabLst>
                <a:tab pos="676275" algn="l"/>
              </a:tabLst>
              <a:defRPr sz="600" i="1">
                <a:solidFill>
                  <a:srgbClr val="00338D"/>
                </a:solidFill>
                <a:latin typeface="Univers 45 Light" pitchFamily="2" charset="0"/>
                <a:ea typeface="+mj-ea"/>
                <a:cs typeface="Arial" charset="0"/>
              </a:defRPr>
            </a:lvl1pPr>
          </a:lstStyle>
          <a:p>
            <a:r>
              <a:rPr lang="en-US" altLang="ko-KR" dirty="0">
                <a:solidFill>
                  <a:srgbClr val="000000"/>
                </a:solidFill>
              </a:rPr>
              <a:t>Source: </a:t>
            </a:r>
            <a:r>
              <a:rPr lang="ko-KR" altLang="en-US">
                <a:solidFill>
                  <a:srgbClr val="000000"/>
                </a:solidFill>
              </a:rPr>
              <a:t>회사제공자료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92" y="1167746"/>
            <a:ext cx="7820025" cy="2705100"/>
          </a:xfrm>
          <a:prstGeom prst="rect">
            <a:avLst/>
          </a:prstGeom>
        </p:spPr>
      </p:pic>
      <p:graphicFrame>
        <p:nvGraphicFramePr>
          <p:cNvPr id="6" name="Chart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8313805"/>
              </p:ext>
            </p:extLst>
          </p:nvPr>
        </p:nvGraphicFramePr>
        <p:xfrm>
          <a:off x="808736" y="4082956"/>
          <a:ext cx="360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4382442"/>
              </p:ext>
            </p:extLst>
          </p:nvPr>
        </p:nvGraphicFramePr>
        <p:xfrm>
          <a:off x="5180711" y="4082956"/>
          <a:ext cx="360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3590584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 txBox="1">
            <a:spLocks/>
          </p:cNvSpPr>
          <p:nvPr/>
        </p:nvSpPr>
        <p:spPr>
          <a:xfrm>
            <a:off x="808736" y="320684"/>
            <a:ext cx="8336378" cy="169200"/>
          </a:xfrm>
          <a:prstGeom prst="rect">
            <a:avLst/>
          </a:prstGeom>
        </p:spPr>
        <p:txBody>
          <a:bodyPr lIns="0"/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087"/>
                </a:solidFill>
                <a:latin typeface="Univers for KPMG" panose="020B0603020202020204" pitchFamily="34" charset="0"/>
                <a:cs typeface="Univers for KPMG" panose="020B0603020202020204" pitchFamily="34" charset="0"/>
              </a:defRPr>
            </a:lvl1pPr>
            <a:lvl2pPr marL="0" indent="0" eaLnBrk="1" latinLnBrk="1" hangingPunct="1">
              <a:spcAft>
                <a:spcPts val="650"/>
              </a:spcAft>
              <a:buFont typeface="Univers for KPMG"/>
              <a:buNone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2pPr>
            <a:lvl3pPr marL="307975" indent="-307975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3pPr>
            <a:lvl4pPr marL="623888" indent="-24840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–"/>
              <a:defRPr sz="1400" b="0" i="0" baseline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r>
              <a:rPr lang="en-US" altLang="ko-KR" sz="12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Appendix</a:t>
            </a:r>
          </a:p>
        </p:txBody>
      </p:sp>
      <p:sp>
        <p:nvSpPr>
          <p:cNvPr id="15" name="Title 4"/>
          <p:cNvSpPr txBox="1">
            <a:spLocks/>
          </p:cNvSpPr>
          <p:nvPr/>
        </p:nvSpPr>
        <p:spPr>
          <a:xfrm>
            <a:off x="808736" y="577041"/>
            <a:ext cx="8280400" cy="38059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eaLnBrk="1" latinLnBrk="1" hangingPunct="1">
              <a:lnSpc>
                <a:spcPct val="100000"/>
              </a:lnSpc>
              <a:defRPr sz="4800" b="0" i="0">
                <a:solidFill>
                  <a:srgbClr val="00338D"/>
                </a:solidFill>
                <a:latin typeface="KPMG Extralight"/>
                <a:cs typeface="KPMG Extralight"/>
              </a:defRPr>
            </a:lvl1pPr>
          </a:lstStyle>
          <a:p>
            <a:r>
              <a:rPr lang="en-US" altLang="ko-KR" sz="3800" kern="0" dirty="0"/>
              <a:t>[Industrial] Dealer acquisition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36" y="1167746"/>
            <a:ext cx="7820025" cy="2705100"/>
          </a:xfrm>
          <a:prstGeom prst="rect">
            <a:avLst/>
          </a:prstGeom>
        </p:spPr>
      </p:pic>
      <p:graphicFrame>
        <p:nvGraphicFramePr>
          <p:cNvPr id="5" name="Chart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8228491"/>
              </p:ext>
            </p:extLst>
          </p:nvPr>
        </p:nvGraphicFramePr>
        <p:xfrm>
          <a:off x="808736" y="4165980"/>
          <a:ext cx="360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5708354"/>
              </p:ext>
            </p:extLst>
          </p:nvPr>
        </p:nvGraphicFramePr>
        <p:xfrm>
          <a:off x="5180711" y="4165980"/>
          <a:ext cx="360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16992" y="3872846"/>
            <a:ext cx="4839724" cy="453625"/>
          </a:xfrm>
          <a:prstGeom prst="rect">
            <a:avLst/>
          </a:prstGeom>
          <a:noFill/>
          <a:ln w="635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>
            <a:defPPr>
              <a:defRPr lang="en-US"/>
            </a:defPPr>
            <a:lvl1pPr marL="266700" indent="-266700" defTabSz="1076325">
              <a:spcBef>
                <a:spcPct val="10000"/>
              </a:spcBef>
              <a:tabLst>
                <a:tab pos="676275" algn="l"/>
              </a:tabLst>
              <a:defRPr sz="600" i="1">
                <a:solidFill>
                  <a:srgbClr val="00338D"/>
                </a:solidFill>
                <a:latin typeface="Univers 45 Light" pitchFamily="2" charset="0"/>
                <a:ea typeface="+mj-ea"/>
                <a:cs typeface="Arial" charset="0"/>
              </a:defRPr>
            </a:lvl1pPr>
          </a:lstStyle>
          <a:p>
            <a:r>
              <a:rPr lang="en-US" altLang="ko-KR" dirty="0">
                <a:solidFill>
                  <a:srgbClr val="000000"/>
                </a:solidFill>
              </a:rPr>
              <a:t>Source: </a:t>
            </a:r>
            <a:r>
              <a:rPr lang="ko-KR" altLang="en-US">
                <a:solidFill>
                  <a:srgbClr val="000000"/>
                </a:solidFill>
              </a:rPr>
              <a:t>회사제공자료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86620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 txBox="1">
            <a:spLocks/>
          </p:cNvSpPr>
          <p:nvPr/>
        </p:nvSpPr>
        <p:spPr>
          <a:xfrm>
            <a:off x="808736" y="320684"/>
            <a:ext cx="8336378" cy="169200"/>
          </a:xfrm>
          <a:prstGeom prst="rect">
            <a:avLst/>
          </a:prstGeom>
        </p:spPr>
        <p:txBody>
          <a:bodyPr lIns="0"/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087"/>
                </a:solidFill>
                <a:latin typeface="Univers for KPMG" panose="020B0603020202020204" pitchFamily="34" charset="0"/>
                <a:cs typeface="Univers for KPMG" panose="020B0603020202020204" pitchFamily="34" charset="0"/>
              </a:defRPr>
            </a:lvl1pPr>
            <a:lvl2pPr marL="0" indent="0" eaLnBrk="1" latinLnBrk="1" hangingPunct="1">
              <a:spcAft>
                <a:spcPts val="650"/>
              </a:spcAft>
              <a:buFont typeface="Univers for KPMG"/>
              <a:buNone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2pPr>
            <a:lvl3pPr marL="307975" indent="-307975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3pPr>
            <a:lvl4pPr marL="623888" indent="-24840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–"/>
              <a:defRPr sz="1400" b="0" i="0" baseline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r>
              <a:rPr lang="en-US" altLang="ko-KR" sz="1200" dirty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Appendix</a:t>
            </a:r>
          </a:p>
        </p:txBody>
      </p:sp>
      <p:sp>
        <p:nvSpPr>
          <p:cNvPr id="15" name="Title 4"/>
          <p:cNvSpPr txBox="1">
            <a:spLocks/>
          </p:cNvSpPr>
          <p:nvPr/>
        </p:nvSpPr>
        <p:spPr>
          <a:xfrm>
            <a:off x="812800" y="577041"/>
            <a:ext cx="8280400" cy="38059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eaLnBrk="1" latinLnBrk="1" hangingPunct="1">
              <a:lnSpc>
                <a:spcPct val="100000"/>
              </a:lnSpc>
              <a:defRPr sz="4800" b="0" i="0">
                <a:solidFill>
                  <a:srgbClr val="00338D"/>
                </a:solidFill>
                <a:latin typeface="KPMG Extralight"/>
                <a:cs typeface="KPMG Extralight"/>
              </a:defRPr>
            </a:lvl1pPr>
          </a:lstStyle>
          <a:p>
            <a:r>
              <a:rPr lang="en-US" altLang="ko-KR" sz="3800" kern="0" dirty="0">
                <a:latin typeface="+mj-ea"/>
              </a:rPr>
              <a:t>Merchandise revenue</a:t>
            </a:r>
          </a:p>
        </p:txBody>
      </p:sp>
      <p:sp>
        <p:nvSpPr>
          <p:cNvPr id="6" name="Text Box 18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08736" y="5432241"/>
            <a:ext cx="1271462" cy="95980"/>
          </a:xfrm>
          <a:prstGeom prst="rect">
            <a:avLst/>
          </a:prstGeom>
          <a:noFill/>
          <a:ln w="6350">
            <a:noFill/>
            <a:miter lim="800000"/>
            <a:headEnd type="none" w="sm" len="sm"/>
            <a:tailEnd type="none" w="sm" len="sm"/>
          </a:ln>
        </p:spPr>
        <p:txBody>
          <a:bodyPr lIns="0" tIns="0" rIns="0" bIns="0" anchor="b"/>
          <a:lstStyle/>
          <a:p>
            <a:r>
              <a:rPr lang="en-US" altLang="ko-KR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Source : </a:t>
            </a:r>
            <a:r>
              <a:rPr lang="ko-KR" altLang="en-US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회사 제공 자료 </a:t>
            </a:r>
            <a:endParaRPr lang="en-US" altLang="ko-KR" sz="600" i="1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8" name="Text Box 18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05463" y="2707928"/>
            <a:ext cx="1271462" cy="95980"/>
          </a:xfrm>
          <a:prstGeom prst="rect">
            <a:avLst/>
          </a:prstGeom>
          <a:noFill/>
          <a:ln w="6350">
            <a:noFill/>
            <a:miter lim="800000"/>
            <a:headEnd type="none" w="sm" len="sm"/>
            <a:tailEnd type="none" w="sm" len="sm"/>
          </a:ln>
        </p:spPr>
        <p:txBody>
          <a:bodyPr lIns="0" tIns="0" rIns="0" bIns="0" anchor="b"/>
          <a:lstStyle/>
          <a:p>
            <a:r>
              <a:rPr lang="en-US" altLang="ko-KR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Source : </a:t>
            </a:r>
            <a:r>
              <a:rPr lang="ko-KR" altLang="en-US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회사 제공 자료 </a:t>
            </a:r>
            <a:endParaRPr lang="en-US" altLang="ko-KR" sz="600" i="1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736" y="2896590"/>
            <a:ext cx="4989576" cy="25420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736" y="1059196"/>
            <a:ext cx="2855976" cy="178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288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 txBox="1">
            <a:spLocks/>
          </p:cNvSpPr>
          <p:nvPr/>
        </p:nvSpPr>
        <p:spPr>
          <a:xfrm>
            <a:off x="808736" y="320684"/>
            <a:ext cx="8336378" cy="169200"/>
          </a:xfrm>
          <a:prstGeom prst="rect">
            <a:avLst/>
          </a:prstGeom>
        </p:spPr>
        <p:txBody>
          <a:bodyPr lIns="0"/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087"/>
                </a:solidFill>
                <a:latin typeface="Univers for KPMG" panose="020B0603020202020204" pitchFamily="34" charset="0"/>
                <a:cs typeface="Univers for KPMG" panose="020B0603020202020204" pitchFamily="34" charset="0"/>
              </a:defRPr>
            </a:lvl1pPr>
            <a:lvl2pPr marL="0" indent="0" eaLnBrk="1" latinLnBrk="1" hangingPunct="1">
              <a:spcAft>
                <a:spcPts val="650"/>
              </a:spcAft>
              <a:buFont typeface="Univers for KPMG"/>
              <a:buNone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2pPr>
            <a:lvl3pPr marL="307975" indent="-307975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3pPr>
            <a:lvl4pPr marL="623888" indent="-24840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–"/>
              <a:defRPr sz="1400" b="0" i="0" baseline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r>
              <a:rPr lang="en-US" altLang="ko-KR" sz="1200" dirty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Appendix</a:t>
            </a:r>
          </a:p>
        </p:txBody>
      </p:sp>
      <p:sp>
        <p:nvSpPr>
          <p:cNvPr id="15" name="Title 4"/>
          <p:cNvSpPr txBox="1">
            <a:spLocks/>
          </p:cNvSpPr>
          <p:nvPr/>
        </p:nvSpPr>
        <p:spPr>
          <a:xfrm>
            <a:off x="812800" y="577041"/>
            <a:ext cx="8280400" cy="38059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eaLnBrk="1" latinLnBrk="1" hangingPunct="1">
              <a:lnSpc>
                <a:spcPct val="100000"/>
              </a:lnSpc>
              <a:defRPr sz="4800" b="0" i="0">
                <a:solidFill>
                  <a:srgbClr val="00338D"/>
                </a:solidFill>
                <a:latin typeface="KPMG Extralight"/>
                <a:cs typeface="KPMG Extralight"/>
              </a:defRPr>
            </a:lvl1pPr>
          </a:lstStyle>
          <a:p>
            <a:r>
              <a:rPr lang="en-US" altLang="ko-KR" sz="3800" kern="0" dirty="0">
                <a:latin typeface="+mj-ea"/>
              </a:rPr>
              <a:t>SG&amp;A</a:t>
            </a:r>
          </a:p>
        </p:txBody>
      </p:sp>
      <p:sp>
        <p:nvSpPr>
          <p:cNvPr id="28" name="텍스트 개체 틀 1"/>
          <p:cNvSpPr>
            <a:spLocks noGrp="1"/>
          </p:cNvSpPr>
          <p:nvPr>
            <p:ph type="body" sz="quarter" idx="4294967295"/>
          </p:nvPr>
        </p:nvSpPr>
        <p:spPr>
          <a:xfrm>
            <a:off x="4953000" y="957636"/>
            <a:ext cx="4569868" cy="3424278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ea typeface="맑은 고딕" panose="020B0503020000020004" pitchFamily="50" charset="-127"/>
              </a:rPr>
              <a:t>광고선전비  </a:t>
            </a: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marL="171450" indent="-1714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대부분 해외 치과기자재 전시회 부스 설치 비용 및 치과 의료분야 잡지 광고 비용으로 구성되어 있습니다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 </a:t>
            </a:r>
          </a:p>
          <a:p>
            <a:pPr>
              <a:spcAft>
                <a:spcPts val="300"/>
              </a:spcAft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r>
              <a:rPr lang="ko-KR" altLang="en-US" dirty="0">
                <a:ea typeface="맑은 고딕" panose="020B0503020000020004" pitchFamily="50" charset="-127"/>
              </a:rPr>
              <a:t>지급수수료  </a:t>
            </a: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marL="171450" indent="-1714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지급수수료는 회계 및 법률 자문 비용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관세 및 물류창고 수수료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인증 및 시험수수료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등으로 구성되어 있습니다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 </a:t>
            </a:r>
          </a:p>
          <a:p>
            <a:pPr marL="171450" indent="-1714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2018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년 지급수수료의 증가는 채용 확대로 인한 채용 컨설팅 수수료 증가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매출 증가로 인한 관세 증가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도메인 및 드라이브 사용료 증가 및 해외 인증 관련 수수료 증가로 인한 것입니다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 </a:t>
            </a:r>
          </a:p>
          <a:p>
            <a:pPr>
              <a:spcAft>
                <a:spcPts val="300"/>
              </a:spcAft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r>
              <a:rPr lang="ko-KR" altLang="en-US" dirty="0">
                <a:ea typeface="맑은 고딕" panose="020B0503020000020004" pitchFamily="50" charset="-127"/>
              </a:rPr>
              <a:t>지급임차료 </a:t>
            </a: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marL="171450" indent="-1714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2018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년까지는 임차한 사옥의 지급수수료만 비용으로 인식하였으나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2019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년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IFRS16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도입으로 사용권자산 및 리스부채를 추가로 인식하고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사용권자산의 감가상각비와 리스부채에 대한 이자비용의 계정으로 관련 비용을 인식하고 있습니다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실제 임차료로 지출된 금액은 리스부채의 차감으로 회계처리 하고 있습니다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r>
              <a:rPr lang="ko-KR" altLang="en-US" dirty="0">
                <a:ea typeface="맑은 고딕" panose="020B0503020000020004" pitchFamily="50" charset="-127"/>
              </a:rPr>
              <a:t>고객수선비</a:t>
            </a: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marL="171450" indent="-1714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무상교체 및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A/S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로 재고를 출고할 때 고객수선비를 인식하고 있습니다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8" name="Text Box 18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08736" y="3188367"/>
            <a:ext cx="1271462" cy="95980"/>
          </a:xfrm>
          <a:prstGeom prst="rect">
            <a:avLst/>
          </a:prstGeom>
          <a:noFill/>
          <a:ln w="6350">
            <a:noFill/>
            <a:miter lim="800000"/>
            <a:headEnd type="none" w="sm" len="sm"/>
            <a:tailEnd type="none" w="sm" len="sm"/>
          </a:ln>
        </p:spPr>
        <p:txBody>
          <a:bodyPr lIns="0" tIns="0" rIns="0" bIns="0" anchor="b"/>
          <a:lstStyle/>
          <a:p>
            <a:r>
              <a:rPr lang="en-US" altLang="ko-KR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Source : </a:t>
            </a:r>
            <a:r>
              <a:rPr lang="ko-KR" altLang="en-US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회사 제공 자료 </a:t>
            </a:r>
            <a:endParaRPr lang="en-US" altLang="ko-KR" sz="600" i="1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1" name="Text Box 18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08736" y="5445226"/>
            <a:ext cx="1271462" cy="95980"/>
          </a:xfrm>
          <a:prstGeom prst="rect">
            <a:avLst/>
          </a:prstGeom>
          <a:noFill/>
          <a:ln w="6350">
            <a:noFill/>
            <a:miter lim="800000"/>
            <a:headEnd type="none" w="sm" len="sm"/>
            <a:tailEnd type="none" w="sm" len="sm"/>
          </a:ln>
        </p:spPr>
        <p:txBody>
          <a:bodyPr lIns="0" tIns="0" rIns="0" bIns="0" anchor="b"/>
          <a:lstStyle/>
          <a:p>
            <a:r>
              <a:rPr lang="en-US" altLang="ko-KR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Source : </a:t>
            </a:r>
            <a:r>
              <a:rPr lang="ko-KR" altLang="en-US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회사 제공 자료 </a:t>
            </a:r>
            <a:endParaRPr lang="en-US" altLang="ko-KR" sz="600" i="1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736" y="959873"/>
            <a:ext cx="4055364" cy="22372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736" y="3361918"/>
            <a:ext cx="2456688" cy="208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94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 txBox="1">
            <a:spLocks/>
          </p:cNvSpPr>
          <p:nvPr/>
        </p:nvSpPr>
        <p:spPr>
          <a:xfrm>
            <a:off x="808736" y="320684"/>
            <a:ext cx="8336378" cy="169200"/>
          </a:xfrm>
          <a:prstGeom prst="rect">
            <a:avLst/>
          </a:prstGeom>
        </p:spPr>
        <p:txBody>
          <a:bodyPr lIns="0"/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087"/>
                </a:solidFill>
                <a:latin typeface="Univers for KPMG" panose="020B0603020202020204" pitchFamily="34" charset="0"/>
                <a:cs typeface="Univers for KPMG" panose="020B0603020202020204" pitchFamily="34" charset="0"/>
              </a:defRPr>
            </a:lvl1pPr>
            <a:lvl2pPr marL="0" indent="0" eaLnBrk="1" latinLnBrk="1" hangingPunct="1">
              <a:spcAft>
                <a:spcPts val="650"/>
              </a:spcAft>
              <a:buFont typeface="Univers for KPMG"/>
              <a:buNone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2pPr>
            <a:lvl3pPr marL="307975" indent="-307975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3pPr>
            <a:lvl4pPr marL="623888" indent="-24840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–"/>
              <a:defRPr sz="1400" b="0" i="0" baseline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r>
              <a:rPr lang="en-US" altLang="ko-KR" sz="1200" dirty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Appendix</a:t>
            </a:r>
          </a:p>
        </p:txBody>
      </p:sp>
      <p:sp>
        <p:nvSpPr>
          <p:cNvPr id="15" name="Title 4"/>
          <p:cNvSpPr txBox="1">
            <a:spLocks/>
          </p:cNvSpPr>
          <p:nvPr/>
        </p:nvSpPr>
        <p:spPr>
          <a:xfrm>
            <a:off x="812800" y="577041"/>
            <a:ext cx="8280400" cy="38059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eaLnBrk="1" latinLnBrk="1" hangingPunct="1">
              <a:lnSpc>
                <a:spcPct val="100000"/>
              </a:lnSpc>
              <a:defRPr sz="4800" b="0" i="0">
                <a:solidFill>
                  <a:srgbClr val="00338D"/>
                </a:solidFill>
                <a:latin typeface="KPMG Extralight"/>
                <a:cs typeface="KPMG Extralight"/>
              </a:defRPr>
            </a:lvl1pPr>
          </a:lstStyle>
          <a:p>
            <a:r>
              <a:rPr lang="en-US" altLang="ko-KR" sz="3800" kern="0" dirty="0">
                <a:latin typeface="+mj-ea"/>
              </a:rPr>
              <a:t>R&amp;D expense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816992" y="969842"/>
            <a:ext cx="8792464" cy="3958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sz="1000" dirty="0"/>
              <a:t>회사는 현재 제품 연구개발에서 발생하는 비용을 자산화 없이 전액 당기 비용처리하고 있습니다</a:t>
            </a:r>
            <a:r>
              <a:rPr lang="en-US" altLang="ko-KR" sz="1000" dirty="0"/>
              <a:t>. </a:t>
            </a:r>
            <a:r>
              <a:rPr lang="ko-KR" altLang="en-US" sz="1000" dirty="0" err="1"/>
              <a:t>회계기준서에</a:t>
            </a:r>
            <a:r>
              <a:rPr lang="ko-KR" altLang="en-US" sz="1000" dirty="0"/>
              <a:t> 따르면</a:t>
            </a:r>
            <a:r>
              <a:rPr lang="en-US" altLang="ko-KR" sz="1000" dirty="0"/>
              <a:t>, </a:t>
            </a:r>
            <a:r>
              <a:rPr lang="ko-KR" altLang="en-US" sz="1000" dirty="0"/>
              <a:t>개발단계에서 발생한 무형자산의 경우 인식요건 충족 여하에 따라 자산화가 </a:t>
            </a:r>
            <a:r>
              <a:rPr lang="ko-KR" altLang="en-US" sz="1000" dirty="0">
                <a:solidFill>
                  <a:srgbClr val="00338D"/>
                </a:solidFill>
              </a:rPr>
              <a:t>가능하나 회사에서는 따로 자산화 하지 않고 있습니다</a:t>
            </a:r>
            <a:r>
              <a:rPr lang="en-US" altLang="ko-KR" sz="1000" dirty="0">
                <a:solidFill>
                  <a:srgbClr val="00338D"/>
                </a:solidFill>
              </a:rPr>
              <a:t>.</a:t>
            </a:r>
            <a:endParaRPr lang="en-US" altLang="ko-KR" sz="1000" dirty="0">
              <a:solidFill>
                <a:srgbClr val="00338D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736" y="1437594"/>
            <a:ext cx="3228975" cy="2095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2870" y="1432729"/>
            <a:ext cx="2884717" cy="1324309"/>
          </a:xfrm>
          <a:prstGeom prst="rect">
            <a:avLst/>
          </a:prstGeom>
        </p:spPr>
      </p:pic>
      <p:sp>
        <p:nvSpPr>
          <p:cNvPr id="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07676" y="3236996"/>
            <a:ext cx="3496909" cy="207202"/>
          </a:xfrm>
          <a:prstGeom prst="rect">
            <a:avLst/>
          </a:prstGeom>
          <a:solidFill>
            <a:srgbClr val="00A3A1"/>
          </a:solidFill>
          <a:ln w="12700">
            <a:solidFill>
              <a:srgbClr val="00A3A1"/>
            </a:solidFill>
            <a:miter lim="800000"/>
            <a:headEnd/>
            <a:tailEnd/>
          </a:ln>
          <a:effectLst/>
        </p:spPr>
        <p:txBody>
          <a:bodyPr lIns="54000" tIns="54000" rIns="54000" bIns="54000" anchor="ctr" anchorCtr="1"/>
          <a:lstStyle/>
          <a:p>
            <a:pPr defTabSz="762000" eaLnBrk="0" hangingPunct="0">
              <a:lnSpc>
                <a:spcPct val="90000"/>
              </a:lnSpc>
            </a:pPr>
            <a:r>
              <a: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 제품개발과 무관한 국책과제 수행 등에서 발생한 비용으로 판단됨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7"/>
          <p:cNvCxnSpPr/>
          <p:nvPr/>
        </p:nvCxnSpPr>
        <p:spPr>
          <a:xfrm flipH="1">
            <a:off x="4037711" y="3321404"/>
            <a:ext cx="469965" cy="1528"/>
          </a:xfrm>
          <a:prstGeom prst="straightConnector1">
            <a:avLst/>
          </a:prstGeom>
          <a:solidFill>
            <a:srgbClr val="00A3A1"/>
          </a:solidFill>
          <a:ln w="6350">
            <a:solidFill>
              <a:srgbClr val="00A3A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8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16992" y="3557048"/>
            <a:ext cx="1271462" cy="95980"/>
          </a:xfrm>
          <a:prstGeom prst="rect">
            <a:avLst/>
          </a:prstGeom>
          <a:noFill/>
          <a:ln w="6350">
            <a:noFill/>
            <a:miter lim="800000"/>
            <a:headEnd type="none" w="sm" len="sm"/>
            <a:tailEnd type="none" w="sm" len="sm"/>
          </a:ln>
        </p:spPr>
        <p:txBody>
          <a:bodyPr lIns="0" tIns="0" rIns="0" bIns="0" anchor="b"/>
          <a:lstStyle/>
          <a:p>
            <a:r>
              <a:rPr lang="en-US" altLang="ko-KR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Source : </a:t>
            </a:r>
            <a:r>
              <a:rPr lang="ko-KR" altLang="en-US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회사 제공 자료 </a:t>
            </a:r>
            <a:endParaRPr lang="en-US" altLang="ko-KR" sz="600" i="1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1" name="Text Box 18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72870" y="2765916"/>
            <a:ext cx="1271462" cy="95980"/>
          </a:xfrm>
          <a:prstGeom prst="rect">
            <a:avLst/>
          </a:prstGeom>
          <a:noFill/>
          <a:ln w="6350">
            <a:noFill/>
            <a:miter lim="800000"/>
            <a:headEnd type="none" w="sm" len="sm"/>
            <a:tailEnd type="none" w="sm" len="sm"/>
          </a:ln>
        </p:spPr>
        <p:txBody>
          <a:bodyPr lIns="0" tIns="0" rIns="0" bIns="0" anchor="b"/>
          <a:lstStyle/>
          <a:p>
            <a:r>
              <a:rPr lang="en-US" altLang="ko-KR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Source : </a:t>
            </a:r>
            <a:r>
              <a:rPr lang="ko-KR" altLang="en-US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회사 제공 자료 </a:t>
            </a:r>
            <a:endParaRPr lang="en-US" altLang="ko-KR" sz="600" i="1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35699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214" y="1349065"/>
            <a:ext cx="6143244" cy="1475232"/>
          </a:xfrm>
          <a:prstGeom prst="rect">
            <a:avLst/>
          </a:prstGeom>
        </p:spPr>
      </p:pic>
      <p:sp>
        <p:nvSpPr>
          <p:cNvPr id="7" name="Text Placeholder 3"/>
          <p:cNvSpPr txBox="1">
            <a:spLocks/>
          </p:cNvSpPr>
          <p:nvPr/>
        </p:nvSpPr>
        <p:spPr>
          <a:xfrm>
            <a:off x="808736" y="320684"/>
            <a:ext cx="8336378" cy="169200"/>
          </a:xfrm>
          <a:prstGeom prst="rect">
            <a:avLst/>
          </a:prstGeom>
        </p:spPr>
        <p:txBody>
          <a:bodyPr lIns="0"/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087"/>
                </a:solidFill>
                <a:latin typeface="Univers for KPMG" panose="020B0603020202020204" pitchFamily="34" charset="0"/>
                <a:cs typeface="Univers for KPMG" panose="020B0603020202020204" pitchFamily="34" charset="0"/>
              </a:defRPr>
            </a:lvl1pPr>
            <a:lvl2pPr marL="0" indent="0" eaLnBrk="1" latinLnBrk="1" hangingPunct="1">
              <a:spcAft>
                <a:spcPts val="650"/>
              </a:spcAft>
              <a:buFont typeface="Univers for KPMG"/>
              <a:buNone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2pPr>
            <a:lvl3pPr marL="307975" indent="-307975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3pPr>
            <a:lvl4pPr marL="623888" indent="-24840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–"/>
              <a:defRPr sz="1400" b="0" i="0" baseline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r>
              <a:rPr lang="en-US" altLang="ko-KR" sz="12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Appendix</a:t>
            </a:r>
          </a:p>
        </p:txBody>
      </p:sp>
      <p:sp>
        <p:nvSpPr>
          <p:cNvPr id="15" name="Title 4"/>
          <p:cNvSpPr txBox="1">
            <a:spLocks/>
          </p:cNvSpPr>
          <p:nvPr/>
        </p:nvSpPr>
        <p:spPr>
          <a:xfrm>
            <a:off x="808736" y="577041"/>
            <a:ext cx="8280400" cy="38059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eaLnBrk="1" latinLnBrk="1" hangingPunct="1">
              <a:lnSpc>
                <a:spcPct val="100000"/>
              </a:lnSpc>
              <a:defRPr sz="4800" b="0" i="0">
                <a:solidFill>
                  <a:srgbClr val="00338D"/>
                </a:solidFill>
                <a:latin typeface="KPMG Extralight"/>
                <a:cs typeface="KPMG Extralight"/>
              </a:defRPr>
            </a:lvl1pPr>
          </a:lstStyle>
          <a:p>
            <a:r>
              <a:rPr lang="en-US" altLang="ko-KR" sz="3800" kern="0" dirty="0"/>
              <a:t>Foreign exchange effect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808736" y="987491"/>
            <a:ext cx="8800720" cy="3631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Net Exposure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는 원화가치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10%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절상 및 절하를 가정하면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2019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년 반기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LTM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기준 약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37</a:t>
            </a:r>
            <a:r>
              <a:rPr lang="ko-KR" altLang="en-US" sz="1000" dirty="0" err="1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억원의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변동성을 가집니다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.                                                                   </a:t>
            </a:r>
          </a:p>
        </p:txBody>
      </p:sp>
      <p:sp>
        <p:nvSpPr>
          <p:cNvPr id="26" name="타원 25"/>
          <p:cNvSpPr/>
          <p:nvPr/>
        </p:nvSpPr>
        <p:spPr>
          <a:xfrm>
            <a:off x="7138904" y="1000569"/>
            <a:ext cx="129394" cy="129394"/>
          </a:xfrm>
          <a:prstGeom prst="ellipse">
            <a:avLst/>
          </a:prstGeom>
          <a:solidFill>
            <a:srgbClr val="0033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700" dirty="0">
                <a:solidFill>
                  <a:srgbClr val="FFFFFF"/>
                </a:solidFill>
                <a:latin typeface=""/>
                <a:cs typeface="KPMG Extralight"/>
              </a:rPr>
              <a:t>1</a:t>
            </a:r>
            <a:endParaRPr lang="ko-KR" altLang="en-US" sz="700" dirty="0">
              <a:solidFill>
                <a:srgbClr val="FFFFFF"/>
              </a:solidFill>
              <a:latin typeface=""/>
              <a:cs typeface="KPMG Extraligh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8736" y="2824297"/>
            <a:ext cx="3234304" cy="203530"/>
          </a:xfrm>
          <a:prstGeom prst="rect">
            <a:avLst/>
          </a:prstGeom>
          <a:noFill/>
          <a:ln w="635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>
            <a:defPPr>
              <a:defRPr lang="en-US"/>
            </a:defPPr>
            <a:lvl1pPr marL="266700" indent="-266700" defTabSz="1076325">
              <a:spcBef>
                <a:spcPct val="10000"/>
              </a:spcBef>
              <a:tabLst>
                <a:tab pos="676275" algn="l"/>
              </a:tabLst>
              <a:defRPr sz="600" i="1">
                <a:solidFill>
                  <a:srgbClr val="00338D"/>
                </a:solidFill>
                <a:latin typeface="Univers 45 Light" pitchFamily="2" charset="0"/>
                <a:ea typeface="+mj-ea"/>
                <a:cs typeface="Arial" charset="0"/>
              </a:defRPr>
            </a:lvl1pPr>
          </a:lstStyle>
          <a:p>
            <a:r>
              <a:rPr lang="en-US" altLang="ko-KR" dirty="0">
                <a:solidFill>
                  <a:srgbClr val="000000"/>
                </a:solidFill>
              </a:rPr>
              <a:t>Source: </a:t>
            </a:r>
            <a:r>
              <a:rPr lang="ko-KR" altLang="en-US">
                <a:solidFill>
                  <a:srgbClr val="000000"/>
                </a:solidFill>
              </a:rPr>
              <a:t>회사제공자료</a:t>
            </a:r>
            <a:r>
              <a:rPr lang="en-US" altLang="ko-KR" dirty="0">
                <a:solidFill>
                  <a:srgbClr val="000000"/>
                </a:solidFill>
              </a:rPr>
              <a:t>, KPMG Analysis</a:t>
            </a:r>
          </a:p>
        </p:txBody>
      </p:sp>
      <p:sp>
        <p:nvSpPr>
          <p:cNvPr id="20" name="Rounded Rectangle 2"/>
          <p:cNvSpPr/>
          <p:nvPr>
            <p:custDataLst>
              <p:tags r:id="rId1"/>
            </p:custDataLst>
          </p:nvPr>
        </p:nvSpPr>
        <p:spPr>
          <a:xfrm rot="5400000">
            <a:off x="6638019" y="2525859"/>
            <a:ext cx="206425" cy="390451"/>
          </a:xfrm>
          <a:prstGeom prst="roundRect">
            <a:avLst>
              <a:gd name="adj" fmla="val 11759"/>
            </a:avLst>
          </a:prstGeom>
          <a:solidFill>
            <a:srgbClr val="CC0099">
              <a:alpha val="5000"/>
            </a:srgbClr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54610" tIns="54610" rIns="54610" bIns="54610" rtlCol="0" anchor="ctr"/>
          <a:lstStyle/>
          <a:p>
            <a:endParaRPr lang="en-US" altLang="ko-KR" sz="700" dirty="0">
              <a:solidFill>
                <a:srgbClr val="0000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936457" y="2630790"/>
            <a:ext cx="129394" cy="129394"/>
          </a:xfrm>
          <a:prstGeom prst="ellipse">
            <a:avLst/>
          </a:prstGeom>
          <a:solidFill>
            <a:srgbClr val="0033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700" dirty="0">
                <a:solidFill>
                  <a:srgbClr val="FFFFFF"/>
                </a:solidFill>
                <a:latin typeface=""/>
                <a:cs typeface="KPMG Extralight"/>
              </a:rPr>
              <a:t>1</a:t>
            </a:r>
            <a:endParaRPr lang="ko-KR" altLang="en-US" sz="700" dirty="0">
              <a:solidFill>
                <a:srgbClr val="FFFFFF"/>
              </a:solidFill>
              <a:latin typeface=""/>
              <a:cs typeface="KPMG Extralight"/>
            </a:endParaRPr>
          </a:p>
        </p:txBody>
      </p:sp>
      <p:sp>
        <p:nvSpPr>
          <p:cNvPr id="18" name="Rounded Rectangle 2"/>
          <p:cNvSpPr/>
          <p:nvPr>
            <p:custDataLst>
              <p:tags r:id="rId2"/>
            </p:custDataLst>
          </p:nvPr>
        </p:nvSpPr>
        <p:spPr>
          <a:xfrm rot="5400000">
            <a:off x="6638020" y="1940923"/>
            <a:ext cx="206425" cy="390451"/>
          </a:xfrm>
          <a:prstGeom prst="roundRect">
            <a:avLst>
              <a:gd name="adj" fmla="val 11759"/>
            </a:avLst>
          </a:prstGeom>
          <a:solidFill>
            <a:srgbClr val="CC0099">
              <a:alpha val="5000"/>
            </a:srgbClr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54610" tIns="54610" rIns="54610" bIns="54610" rtlCol="0" anchor="ctr"/>
          <a:lstStyle/>
          <a:p>
            <a:endParaRPr lang="en-US" altLang="ko-KR" sz="700" dirty="0">
              <a:solidFill>
                <a:srgbClr val="000000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936457" y="2071451"/>
            <a:ext cx="129394" cy="129394"/>
          </a:xfrm>
          <a:prstGeom prst="ellipse">
            <a:avLst/>
          </a:prstGeom>
          <a:solidFill>
            <a:srgbClr val="0033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700" dirty="0">
                <a:solidFill>
                  <a:srgbClr val="FFFFFF"/>
                </a:solidFill>
                <a:latin typeface=""/>
                <a:cs typeface="KPMG Extralight"/>
              </a:rPr>
              <a:t>1</a:t>
            </a:r>
            <a:endParaRPr lang="ko-KR" altLang="en-US" sz="700" dirty="0">
              <a:solidFill>
                <a:srgbClr val="FFFFFF"/>
              </a:solidFill>
              <a:latin typeface=""/>
              <a:cs typeface="KPMG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9525577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 txBox="1">
            <a:spLocks/>
          </p:cNvSpPr>
          <p:nvPr/>
        </p:nvSpPr>
        <p:spPr>
          <a:xfrm>
            <a:off x="808736" y="320684"/>
            <a:ext cx="8336378" cy="169200"/>
          </a:xfrm>
          <a:prstGeom prst="rect">
            <a:avLst/>
          </a:prstGeom>
        </p:spPr>
        <p:txBody>
          <a:bodyPr lIns="0"/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087"/>
                </a:solidFill>
                <a:latin typeface="Univers for KPMG" panose="020B0603020202020204" pitchFamily="34" charset="0"/>
                <a:cs typeface="Univers for KPMG" panose="020B0603020202020204" pitchFamily="34" charset="0"/>
              </a:defRPr>
            </a:lvl1pPr>
            <a:lvl2pPr marL="0" indent="0" eaLnBrk="1" latinLnBrk="1" hangingPunct="1">
              <a:spcAft>
                <a:spcPts val="650"/>
              </a:spcAft>
              <a:buFont typeface="Univers for KPMG"/>
              <a:buNone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2pPr>
            <a:lvl3pPr marL="307975" indent="-307975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3pPr>
            <a:lvl4pPr marL="623888" indent="-24840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–"/>
              <a:defRPr sz="1400" b="0" i="0" baseline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r>
              <a:rPr lang="en-US" altLang="ko-KR" sz="1200" dirty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Appendix</a:t>
            </a:r>
          </a:p>
        </p:txBody>
      </p:sp>
      <p:sp>
        <p:nvSpPr>
          <p:cNvPr id="15" name="Title 4"/>
          <p:cNvSpPr txBox="1">
            <a:spLocks/>
          </p:cNvSpPr>
          <p:nvPr/>
        </p:nvSpPr>
        <p:spPr>
          <a:xfrm>
            <a:off x="812800" y="577041"/>
            <a:ext cx="8280400" cy="38059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eaLnBrk="1" latinLnBrk="1" hangingPunct="1">
              <a:lnSpc>
                <a:spcPct val="100000"/>
              </a:lnSpc>
              <a:defRPr sz="4800" b="0" i="0">
                <a:solidFill>
                  <a:srgbClr val="00338D"/>
                </a:solidFill>
                <a:latin typeface="KPMG Extralight"/>
                <a:cs typeface="KPMG Extralight"/>
              </a:defRPr>
            </a:lvl1pPr>
          </a:lstStyle>
          <a:p>
            <a:r>
              <a:rPr lang="en-US" altLang="ko-KR" sz="3800" kern="0" dirty="0">
                <a:latin typeface="+mj-ea"/>
              </a:rPr>
              <a:t>Net Working Capital by revenue type</a:t>
            </a:r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808736" y="1002571"/>
            <a:ext cx="8792464" cy="3958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여신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/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채권 거래처에 대한 매출액으로만 계산한 매출채권 회전일수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및 판매활동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외상매출금 회수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선수수익 및 선수금 증가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)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로 인한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2019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년 월별 현금 </a:t>
            </a:r>
            <a:r>
              <a:rPr lang="ko-KR" altLang="en-US" sz="1000" dirty="0" err="1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유입액은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다음과 같습니다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2" name="Text Box 18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96898" y="2435220"/>
            <a:ext cx="1271462" cy="95980"/>
          </a:xfrm>
          <a:prstGeom prst="rect">
            <a:avLst/>
          </a:prstGeom>
          <a:noFill/>
          <a:ln w="6350">
            <a:noFill/>
            <a:miter lim="800000"/>
            <a:headEnd type="none" w="sm" len="sm"/>
            <a:tailEnd type="none" w="sm" len="sm"/>
          </a:ln>
        </p:spPr>
        <p:txBody>
          <a:bodyPr lIns="0" tIns="0" rIns="0" bIns="0" anchor="b"/>
          <a:lstStyle/>
          <a:p>
            <a:r>
              <a:rPr lang="en-US" altLang="ko-KR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Source : </a:t>
            </a:r>
            <a:r>
              <a:rPr lang="ko-KR" altLang="en-US" sz="600" i="1">
                <a:solidFill>
                  <a:srgbClr val="000000"/>
                </a:solidFill>
                <a:ea typeface="맑은 고딕" panose="020B0503020000020004" pitchFamily="50" charset="-127"/>
              </a:rPr>
              <a:t>회사제공자료</a:t>
            </a:r>
            <a:endParaRPr lang="en-US" altLang="ko-KR" sz="600" i="1" dirty="0">
              <a:solidFill>
                <a:srgbClr val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18" name="Text Box 18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08736" y="3994019"/>
            <a:ext cx="1271462" cy="95980"/>
          </a:xfrm>
          <a:prstGeom prst="rect">
            <a:avLst/>
          </a:prstGeom>
          <a:noFill/>
          <a:ln w="6350">
            <a:noFill/>
            <a:miter lim="800000"/>
            <a:headEnd type="none" w="sm" len="sm"/>
            <a:tailEnd type="none" w="sm" len="sm"/>
          </a:ln>
        </p:spPr>
        <p:txBody>
          <a:bodyPr lIns="0" tIns="0" rIns="0" bIns="0" anchor="b"/>
          <a:lstStyle/>
          <a:p>
            <a:r>
              <a:rPr lang="en-US" altLang="ko-KR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Source : </a:t>
            </a:r>
            <a:r>
              <a:rPr lang="ko-KR" altLang="en-US" sz="600" i="1">
                <a:solidFill>
                  <a:srgbClr val="000000"/>
                </a:solidFill>
                <a:ea typeface="맑은 고딕" panose="020B0503020000020004" pitchFamily="50" charset="-127"/>
              </a:rPr>
              <a:t>회사제공자료</a:t>
            </a:r>
            <a:endParaRPr lang="en-US" altLang="ko-KR" sz="600" i="1" dirty="0">
              <a:solidFill>
                <a:srgbClr val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20" name="텍스트 개체 틀 1"/>
          <p:cNvSpPr>
            <a:spLocks noGrp="1"/>
          </p:cNvSpPr>
          <p:nvPr>
            <p:ph type="body" sz="quarter" idx="4294967295"/>
          </p:nvPr>
        </p:nvSpPr>
        <p:spPr>
          <a:xfrm>
            <a:off x="6893813" y="2921052"/>
            <a:ext cx="2814207" cy="1208525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300"/>
              </a:spcAft>
            </a:pPr>
            <a:r>
              <a:rPr lang="ko-KR" altLang="en-US" sz="1000" dirty="0">
                <a:solidFill>
                  <a:srgbClr val="00338D"/>
                </a:solidFill>
                <a:ea typeface="맑은 고딕" panose="020B0503020000020004" pitchFamily="50" charset="-127"/>
              </a:rPr>
              <a:t>적정 운전자본</a:t>
            </a:r>
            <a:endParaRPr lang="en-US" altLang="ko-KR" sz="1000" dirty="0">
              <a:solidFill>
                <a:srgbClr val="00338D"/>
              </a:solidFill>
              <a:ea typeface="맑은 고딕" panose="020B0503020000020004" pitchFamily="50" charset="-127"/>
            </a:endParaRPr>
          </a:p>
          <a:p>
            <a:pPr marL="171450" indent="-1714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회사는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2019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년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1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분기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~3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분기 월평균 원자재 및 상품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인건비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기타비용과 관련한 현금 </a:t>
            </a:r>
            <a:r>
              <a:rPr lang="ko-KR" altLang="en-US" b="0" dirty="0" err="1">
                <a:solidFill>
                  <a:schemeClr val="tx1"/>
                </a:solidFill>
                <a:ea typeface="맑은 고딕" panose="020B0503020000020004" pitchFamily="50" charset="-127"/>
              </a:rPr>
              <a:t>유출액을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 약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30</a:t>
            </a:r>
            <a:r>
              <a:rPr lang="ko-KR" altLang="en-US" b="0" dirty="0" err="1">
                <a:solidFill>
                  <a:schemeClr val="tx1"/>
                </a:solidFill>
                <a:ea typeface="맑은 고딕" panose="020B0503020000020004" pitchFamily="50" charset="-127"/>
              </a:rPr>
              <a:t>억원으로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 관리하고 있습니다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회사의 판매 및 용역 제공활동으로 인한 현금 </a:t>
            </a:r>
            <a:r>
              <a:rPr lang="ko-KR" altLang="en-US" b="0" dirty="0" err="1">
                <a:solidFill>
                  <a:schemeClr val="tx1"/>
                </a:solidFill>
                <a:ea typeface="맑은 고딕" panose="020B0503020000020004" pitchFamily="50" charset="-127"/>
              </a:rPr>
              <a:t>유입액은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30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억을 안정적으로 상회합니다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b="0" dirty="0">
              <a:solidFill>
                <a:srgbClr val="00338D"/>
              </a:solidFill>
              <a:ea typeface="맑은 고딕" panose="020B0503020000020004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898" y="2868236"/>
            <a:ext cx="5981700" cy="1118056"/>
          </a:xfrm>
          <a:prstGeom prst="rect">
            <a:avLst/>
          </a:prstGeom>
        </p:spPr>
      </p:pic>
      <p:sp>
        <p:nvSpPr>
          <p:cNvPr id="11" name="텍스트 개체 틀 1"/>
          <p:cNvSpPr>
            <a:spLocks noGrp="1"/>
          </p:cNvSpPr>
          <p:nvPr>
            <p:ph type="body" sz="quarter" idx="4294967295"/>
          </p:nvPr>
        </p:nvSpPr>
        <p:spPr>
          <a:xfrm>
            <a:off x="6893814" y="1398379"/>
            <a:ext cx="2814207" cy="1208525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300"/>
              </a:spcAft>
            </a:pPr>
            <a:r>
              <a:rPr lang="ko-KR" altLang="en-US" sz="1000" dirty="0">
                <a:solidFill>
                  <a:srgbClr val="00338D"/>
                </a:solidFill>
                <a:ea typeface="맑은 고딕" panose="020B0503020000020004" pitchFamily="50" charset="-127"/>
              </a:rPr>
              <a:t>매출채권 회전일수</a:t>
            </a:r>
            <a:endParaRPr lang="en-US" altLang="ko-KR" sz="1000" dirty="0">
              <a:solidFill>
                <a:srgbClr val="00338D"/>
              </a:solidFill>
              <a:ea typeface="맑은 고딕" panose="020B0503020000020004" pitchFamily="50" charset="-127"/>
            </a:endParaRPr>
          </a:p>
          <a:p>
            <a:pPr marL="171450" indent="-1714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2018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년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12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월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31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일을 기준으로 계산한 회사의 매출채권 회전일수의 변동은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21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일이며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2019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년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8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월 말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26.1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일로 소폭 증가하였습니다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현재 회사는 새로운 미국 거래처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2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곳에 대해 거래 규모에 따라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30~90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일의 여신 거래를 계획 중이며 계획대로 거래가 이루어 질시 그 거래 규모에 따라 매출채권 회전일수가 증가될 가능성이 있습니다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b="0" dirty="0">
              <a:solidFill>
                <a:srgbClr val="00338D"/>
              </a:solidFill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898" y="1406106"/>
            <a:ext cx="5981700" cy="102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026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 txBox="1">
            <a:spLocks/>
          </p:cNvSpPr>
          <p:nvPr/>
        </p:nvSpPr>
        <p:spPr>
          <a:xfrm>
            <a:off x="808736" y="320684"/>
            <a:ext cx="8336378" cy="169200"/>
          </a:xfrm>
          <a:prstGeom prst="rect">
            <a:avLst/>
          </a:prstGeom>
        </p:spPr>
        <p:txBody>
          <a:bodyPr lIns="0"/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087"/>
                </a:solidFill>
                <a:latin typeface="Univers for KPMG" panose="020B0603020202020204" pitchFamily="34" charset="0"/>
                <a:cs typeface="Univers for KPMG" panose="020B0603020202020204" pitchFamily="34" charset="0"/>
              </a:defRPr>
            </a:lvl1pPr>
            <a:lvl2pPr marL="0" indent="0" eaLnBrk="1" latinLnBrk="1" hangingPunct="1">
              <a:spcAft>
                <a:spcPts val="650"/>
              </a:spcAft>
              <a:buFont typeface="Univers for KPMG"/>
              <a:buNone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2pPr>
            <a:lvl3pPr marL="307975" indent="-307975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3pPr>
            <a:lvl4pPr marL="623888" indent="-24840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–"/>
              <a:defRPr sz="1400" b="0" i="0" baseline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r>
              <a:rPr lang="en-US" altLang="ko-KR" sz="1200" dirty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Appendix</a:t>
            </a:r>
          </a:p>
        </p:txBody>
      </p:sp>
      <p:sp>
        <p:nvSpPr>
          <p:cNvPr id="15" name="Title 4"/>
          <p:cNvSpPr txBox="1">
            <a:spLocks/>
          </p:cNvSpPr>
          <p:nvPr/>
        </p:nvSpPr>
        <p:spPr>
          <a:xfrm>
            <a:off x="812800" y="577041"/>
            <a:ext cx="8280400" cy="38059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eaLnBrk="1" latinLnBrk="1" hangingPunct="1">
              <a:lnSpc>
                <a:spcPct val="100000"/>
              </a:lnSpc>
              <a:defRPr sz="4800" b="0" i="0">
                <a:solidFill>
                  <a:srgbClr val="00338D"/>
                </a:solidFill>
                <a:latin typeface="KPMG Extralight"/>
                <a:cs typeface="KPMG Extralight"/>
              </a:defRPr>
            </a:lvl1pPr>
          </a:lstStyle>
          <a:p>
            <a:r>
              <a:rPr lang="en-US" altLang="ko-KR" sz="3800" kern="0" dirty="0">
                <a:latin typeface="+mj-ea"/>
              </a:rPr>
              <a:t>Stock Compensation expense</a:t>
            </a:r>
          </a:p>
        </p:txBody>
      </p:sp>
      <p:sp>
        <p:nvSpPr>
          <p:cNvPr id="10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08736" y="5158702"/>
            <a:ext cx="2911008" cy="610994"/>
          </a:xfrm>
          <a:prstGeom prst="rect">
            <a:avLst/>
          </a:prstGeom>
          <a:solidFill>
            <a:srgbClr val="00A3A1"/>
          </a:solidFill>
          <a:ln w="12700">
            <a:solidFill>
              <a:srgbClr val="00A3A1"/>
            </a:solidFill>
            <a:miter lim="800000"/>
            <a:headEnd/>
            <a:tailEnd/>
          </a:ln>
          <a:effectLst/>
        </p:spPr>
        <p:txBody>
          <a:bodyPr lIns="54000" tIns="54000" rIns="54000" bIns="54000" anchor="ctr" anchorCtr="1"/>
          <a:lstStyle/>
          <a:p>
            <a:pPr defTabSz="762000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800" dirty="0">
                <a:solidFill>
                  <a:schemeClr val="bg1"/>
                </a:solidFill>
              </a:rPr>
              <a:t>2016</a:t>
            </a:r>
            <a:r>
              <a:rPr lang="ko-KR" altLang="en-US" sz="800" dirty="0">
                <a:solidFill>
                  <a:schemeClr val="bg1"/>
                </a:solidFill>
              </a:rPr>
              <a:t>년과 </a:t>
            </a:r>
            <a:r>
              <a:rPr lang="en-US" altLang="ko-KR" sz="800" dirty="0">
                <a:solidFill>
                  <a:schemeClr val="bg1"/>
                </a:solidFill>
              </a:rPr>
              <a:t>2017</a:t>
            </a:r>
            <a:r>
              <a:rPr lang="ko-KR" altLang="en-US" sz="800" dirty="0">
                <a:solidFill>
                  <a:schemeClr val="bg1"/>
                </a:solidFill>
              </a:rPr>
              <a:t>년에 최대주주는 보유 주식을 우리사주조합에 무상으로 증여하였으며 회사는 주식의 공정가치에 근거하여 관련비용을 주식보상비용으로 인식하였음</a:t>
            </a:r>
          </a:p>
        </p:txBody>
      </p:sp>
      <p:sp>
        <p:nvSpPr>
          <p:cNvPr id="1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08736" y="3056478"/>
            <a:ext cx="2911008" cy="814461"/>
          </a:xfrm>
          <a:prstGeom prst="rect">
            <a:avLst/>
          </a:prstGeom>
          <a:solidFill>
            <a:srgbClr val="00A3A1"/>
          </a:solidFill>
          <a:ln w="12700">
            <a:solidFill>
              <a:srgbClr val="00A3A1"/>
            </a:solidFill>
            <a:miter lim="800000"/>
            <a:headEnd/>
            <a:tailEnd/>
          </a:ln>
          <a:effectLst/>
        </p:spPr>
        <p:txBody>
          <a:bodyPr lIns="54000" tIns="54000" rIns="54000" bIns="54000" anchor="ctr" anchorCtr="1"/>
          <a:lstStyle/>
          <a:p>
            <a:pPr defTabSz="762000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800" dirty="0">
                <a:solidFill>
                  <a:schemeClr val="bg1"/>
                </a:solidFill>
              </a:rPr>
              <a:t>회사가 부여한 주식매수선택권은 주식결제형으로</a:t>
            </a:r>
            <a:r>
              <a:rPr lang="en-US" altLang="ko-KR" sz="800" dirty="0">
                <a:solidFill>
                  <a:schemeClr val="bg1"/>
                </a:solidFill>
              </a:rPr>
              <a:t>,</a:t>
            </a:r>
            <a:r>
              <a:rPr lang="ko-KR" altLang="en-US" sz="800" dirty="0">
                <a:solidFill>
                  <a:schemeClr val="bg1"/>
                </a:solidFill>
              </a:rPr>
              <a:t> 관련 비용을 주식보상비용으로 인식하고 동 금액을 자본잉여금으로 </a:t>
            </a:r>
            <a:r>
              <a:rPr lang="ko-KR" altLang="en-US" sz="800" dirty="0" err="1">
                <a:solidFill>
                  <a:schemeClr val="bg1"/>
                </a:solidFill>
              </a:rPr>
              <a:t>계상하고</a:t>
            </a:r>
            <a:r>
              <a:rPr lang="ko-KR" altLang="en-US" sz="800" dirty="0">
                <a:solidFill>
                  <a:schemeClr val="bg1"/>
                </a:solidFill>
              </a:rPr>
              <a:t> 있음</a:t>
            </a:r>
            <a:r>
              <a:rPr lang="en-US" altLang="ko-KR" sz="800" dirty="0">
                <a:solidFill>
                  <a:schemeClr val="bg1"/>
                </a:solidFill>
              </a:rPr>
              <a:t>. 2016</a:t>
            </a:r>
            <a:r>
              <a:rPr lang="ko-KR" altLang="en-US" sz="800" dirty="0">
                <a:solidFill>
                  <a:schemeClr val="bg1"/>
                </a:solidFill>
              </a:rPr>
              <a:t>년과 </a:t>
            </a:r>
            <a:r>
              <a:rPr lang="en-US" altLang="ko-KR" sz="800" dirty="0">
                <a:solidFill>
                  <a:schemeClr val="bg1"/>
                </a:solidFill>
              </a:rPr>
              <a:t>2018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2</a:t>
            </a:r>
            <a:r>
              <a:rPr lang="ko-KR" altLang="en-US" sz="800" dirty="0">
                <a:solidFill>
                  <a:schemeClr val="bg1"/>
                </a:solidFill>
              </a:rPr>
              <a:t>번의 무상증자에 따라 부여 주식수 및 행사가격을 조정하였고</a:t>
            </a:r>
            <a:r>
              <a:rPr lang="en-US" altLang="ko-KR" sz="800" dirty="0">
                <a:solidFill>
                  <a:schemeClr val="bg1"/>
                </a:solidFill>
              </a:rPr>
              <a:t>, </a:t>
            </a:r>
            <a:r>
              <a:rPr lang="ko-KR" altLang="en-US" sz="800" dirty="0">
                <a:solidFill>
                  <a:schemeClr val="bg1"/>
                </a:solidFill>
              </a:rPr>
              <a:t>매년 퇴사 인원을 반영하여 총 보상원가를 산정하고 있음</a:t>
            </a:r>
          </a:p>
        </p:txBody>
      </p:sp>
      <p:sp>
        <p:nvSpPr>
          <p:cNvPr id="14" name="Text Box 18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340981" y="2897502"/>
            <a:ext cx="1271462" cy="94890"/>
          </a:xfrm>
          <a:prstGeom prst="rect">
            <a:avLst/>
          </a:prstGeom>
          <a:noFill/>
          <a:ln w="6350">
            <a:noFill/>
            <a:miter lim="800000"/>
            <a:headEnd type="none" w="sm" len="sm"/>
            <a:tailEnd type="none" w="sm" len="sm"/>
          </a:ln>
        </p:spPr>
        <p:txBody>
          <a:bodyPr lIns="0" tIns="0" rIns="0" bIns="0" anchor="b"/>
          <a:lstStyle/>
          <a:p>
            <a:r>
              <a:rPr lang="en-US" altLang="ko-KR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Source : </a:t>
            </a:r>
            <a:r>
              <a:rPr lang="ko-KR" altLang="en-US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회사 제공 자료 </a:t>
            </a:r>
            <a:endParaRPr lang="en-US" altLang="ko-KR" sz="600" i="1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6" name="Text Box 18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037100" y="5673716"/>
            <a:ext cx="1271462" cy="95980"/>
          </a:xfrm>
          <a:prstGeom prst="rect">
            <a:avLst/>
          </a:prstGeom>
          <a:noFill/>
          <a:ln w="6350">
            <a:noFill/>
            <a:miter lim="800000"/>
            <a:headEnd type="none" w="sm" len="sm"/>
            <a:tailEnd type="none" w="sm" len="sm"/>
          </a:ln>
        </p:spPr>
        <p:txBody>
          <a:bodyPr lIns="0" tIns="0" rIns="0" bIns="0" anchor="b"/>
          <a:lstStyle/>
          <a:p>
            <a:r>
              <a:rPr lang="en-US" altLang="ko-KR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Source : </a:t>
            </a:r>
            <a:r>
              <a:rPr lang="ko-KR" altLang="en-US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회사 제공 자료 </a:t>
            </a:r>
            <a:endParaRPr lang="en-US" altLang="ko-KR" sz="600" i="1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7" name="Text Box 18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08736" y="4958279"/>
            <a:ext cx="1271462" cy="95980"/>
          </a:xfrm>
          <a:prstGeom prst="rect">
            <a:avLst/>
          </a:prstGeom>
          <a:noFill/>
          <a:ln w="6350">
            <a:noFill/>
            <a:miter lim="800000"/>
            <a:headEnd type="none" w="sm" len="sm"/>
            <a:tailEnd type="none" w="sm" len="sm"/>
          </a:ln>
        </p:spPr>
        <p:txBody>
          <a:bodyPr lIns="0" tIns="0" rIns="0" bIns="0" anchor="b"/>
          <a:lstStyle/>
          <a:p>
            <a:r>
              <a:rPr lang="en-US" altLang="ko-KR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Source : </a:t>
            </a:r>
            <a:r>
              <a:rPr lang="ko-KR" altLang="en-US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회사 제공 자료 </a:t>
            </a:r>
            <a:endParaRPr lang="en-US" altLang="ko-KR" sz="600" i="1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20" name="그림 19"/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R$2:$Y$12" spid="_x0000_s3123"/>
              </a:ext>
            </a:extLst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037100" y="3968741"/>
            <a:ext cx="4648200" cy="169545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noFill/>
            <a:miter lim="800000"/>
            <a:headEnd/>
            <a:tailEnd/>
          </a:ln>
        </p:spPr>
      </p:pic>
      <p:pic>
        <p:nvPicPr>
          <p:cNvPr id="13" name="그림 12"/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L$2:$P$7"/>
              </a:ext>
            </a:extLst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08736" y="3968658"/>
            <a:ext cx="3171825" cy="9810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noFill/>
            <a:miter lim="800000"/>
            <a:headEnd/>
            <a:tailEnd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8736" y="1025680"/>
            <a:ext cx="6522720" cy="199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130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 txBox="1">
            <a:spLocks/>
          </p:cNvSpPr>
          <p:nvPr/>
        </p:nvSpPr>
        <p:spPr>
          <a:xfrm>
            <a:off x="808736" y="320684"/>
            <a:ext cx="8336378" cy="169200"/>
          </a:xfrm>
          <a:prstGeom prst="rect">
            <a:avLst/>
          </a:prstGeom>
        </p:spPr>
        <p:txBody>
          <a:bodyPr lIns="0"/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087"/>
                </a:solidFill>
                <a:latin typeface="Univers for KPMG" panose="020B0603020202020204" pitchFamily="34" charset="0"/>
                <a:cs typeface="Univers for KPMG" panose="020B0603020202020204" pitchFamily="34" charset="0"/>
              </a:defRPr>
            </a:lvl1pPr>
            <a:lvl2pPr marL="0" indent="0" eaLnBrk="1" latinLnBrk="1" hangingPunct="1">
              <a:spcAft>
                <a:spcPts val="650"/>
              </a:spcAft>
              <a:buFont typeface="Univers for KPMG"/>
              <a:buNone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2pPr>
            <a:lvl3pPr marL="307975" indent="-307975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3pPr>
            <a:lvl4pPr marL="623888" indent="-24840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–"/>
              <a:defRPr sz="1400" b="0" i="0" baseline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r>
              <a:rPr lang="en-US" altLang="ko-KR" sz="1200" dirty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Appendix</a:t>
            </a:r>
          </a:p>
        </p:txBody>
      </p:sp>
      <p:sp>
        <p:nvSpPr>
          <p:cNvPr id="15" name="Title 4"/>
          <p:cNvSpPr txBox="1">
            <a:spLocks/>
          </p:cNvSpPr>
          <p:nvPr/>
        </p:nvSpPr>
        <p:spPr>
          <a:xfrm>
            <a:off x="812800" y="577041"/>
            <a:ext cx="8280400" cy="38059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eaLnBrk="1" latinLnBrk="1" hangingPunct="1">
              <a:lnSpc>
                <a:spcPct val="100000"/>
              </a:lnSpc>
              <a:defRPr sz="4800" b="0" i="0">
                <a:solidFill>
                  <a:srgbClr val="00338D"/>
                </a:solidFill>
                <a:latin typeface="KPMG Extralight"/>
                <a:cs typeface="KPMG Extralight"/>
              </a:defRPr>
            </a:lvl1pPr>
          </a:lstStyle>
          <a:p>
            <a:r>
              <a:rPr lang="en-US" altLang="ko-KR" sz="3800" kern="0" dirty="0">
                <a:latin typeface="+mj-ea"/>
              </a:rPr>
              <a:t>CAPEX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816992" y="969842"/>
            <a:ext cx="8792464" cy="3958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sz="1000" dirty="0"/>
              <a:t>회사의 제품은 대규모 생산 설비를 필요로 하지 않기 때문에</a:t>
            </a:r>
            <a:r>
              <a:rPr lang="en-US" altLang="ko-KR" sz="1000" dirty="0"/>
              <a:t>, CAPEX</a:t>
            </a:r>
            <a:r>
              <a:rPr lang="ko-KR" altLang="en-US" sz="1000" dirty="0"/>
              <a:t>는 </a:t>
            </a:r>
            <a:r>
              <a:rPr lang="en-US" altLang="ko-KR" sz="1000" dirty="0"/>
              <a:t>PC </a:t>
            </a:r>
            <a:r>
              <a:rPr lang="ko-KR" altLang="en-US" sz="1000" dirty="0"/>
              <a:t>및 노트북과 같은 업무용 비품 구입</a:t>
            </a:r>
            <a:r>
              <a:rPr lang="en-US" altLang="ko-KR" sz="1000" dirty="0"/>
              <a:t> </a:t>
            </a:r>
            <a:r>
              <a:rPr lang="ko-KR" altLang="en-US" sz="1000" dirty="0"/>
              <a:t>및 사옥 </a:t>
            </a:r>
            <a:r>
              <a:rPr lang="ko-KR" altLang="en-US" sz="1000" dirty="0" err="1"/>
              <a:t>리모델링으로</a:t>
            </a:r>
            <a:r>
              <a:rPr lang="ko-KR" altLang="en-US" sz="1000" dirty="0"/>
              <a:t> 인해 발생하고 있습니다</a:t>
            </a:r>
            <a:r>
              <a:rPr lang="en-US" altLang="ko-KR" sz="1000" dirty="0"/>
              <a:t>. 2019</a:t>
            </a:r>
            <a:r>
              <a:rPr lang="ko-KR" altLang="en-US" sz="1000" dirty="0"/>
              <a:t>년 </a:t>
            </a:r>
            <a:r>
              <a:rPr lang="en-US" altLang="ko-KR" sz="1000" dirty="0"/>
              <a:t>136</a:t>
            </a:r>
            <a:r>
              <a:rPr lang="ko-KR" altLang="en-US" sz="1000" dirty="0"/>
              <a:t>억의 </a:t>
            </a:r>
            <a:r>
              <a:rPr lang="en-US" altLang="ko-KR" sz="1000" dirty="0"/>
              <a:t>CAPEX </a:t>
            </a:r>
            <a:r>
              <a:rPr lang="ko-KR" altLang="en-US" sz="1000" dirty="0"/>
              <a:t>지출 중 </a:t>
            </a:r>
            <a:r>
              <a:rPr lang="en-US" altLang="ko-KR" sz="1000" dirty="0"/>
              <a:t>133</a:t>
            </a:r>
            <a:r>
              <a:rPr lang="ko-KR" altLang="en-US" sz="1000" dirty="0"/>
              <a:t>억은 신 사옥 취득과 관련한 것으로 토지 </a:t>
            </a:r>
            <a:r>
              <a:rPr lang="en-US" altLang="ko-KR" sz="1000" dirty="0"/>
              <a:t>70</a:t>
            </a:r>
            <a:r>
              <a:rPr lang="ko-KR" altLang="en-US" sz="1000" dirty="0"/>
              <a:t>억과 건물 </a:t>
            </a:r>
            <a:r>
              <a:rPr lang="en-US" altLang="ko-KR" sz="1000" dirty="0"/>
              <a:t>30</a:t>
            </a:r>
            <a:r>
              <a:rPr lang="ko-KR" altLang="en-US" sz="1000" dirty="0"/>
              <a:t>억 등으로 구성되어 있습니다</a:t>
            </a:r>
            <a:r>
              <a:rPr lang="en-US" altLang="ko-KR" sz="1000" dirty="0"/>
              <a:t>. </a:t>
            </a:r>
            <a:endParaRPr lang="en-US" altLang="ko-KR" sz="1000" dirty="0">
              <a:solidFill>
                <a:srgbClr val="00338D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" name="Text Box 18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16992" y="4920879"/>
            <a:ext cx="1271462" cy="95980"/>
          </a:xfrm>
          <a:prstGeom prst="rect">
            <a:avLst/>
          </a:prstGeom>
          <a:noFill/>
          <a:ln w="6350">
            <a:noFill/>
            <a:miter lim="800000"/>
            <a:headEnd type="none" w="sm" len="sm"/>
            <a:tailEnd type="none" w="sm" len="sm"/>
          </a:ln>
        </p:spPr>
        <p:txBody>
          <a:bodyPr lIns="0" tIns="0" rIns="0" bIns="0" anchor="b"/>
          <a:lstStyle/>
          <a:p>
            <a:r>
              <a:rPr lang="en-US" altLang="ko-KR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Source : </a:t>
            </a:r>
            <a:r>
              <a:rPr lang="ko-KR" altLang="en-US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회사 제공 자료  </a:t>
            </a:r>
            <a:endParaRPr lang="en-US" altLang="ko-KR" sz="600" i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r>
              <a:rPr lang="en-US" altLang="ko-KR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Note: </a:t>
            </a:r>
            <a:r>
              <a:rPr lang="ko-KR" altLang="en-US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기재된 금액은 원장상 금액임 </a:t>
            </a:r>
            <a:endParaRPr lang="en-US" altLang="ko-KR" sz="600" i="1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9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107051" y="3135801"/>
            <a:ext cx="3428369" cy="805517"/>
          </a:xfrm>
          <a:prstGeom prst="rect">
            <a:avLst/>
          </a:prstGeom>
          <a:solidFill>
            <a:srgbClr val="00A3A1"/>
          </a:solidFill>
          <a:ln w="12700">
            <a:solidFill>
              <a:srgbClr val="00A3A1"/>
            </a:solidFill>
            <a:miter lim="800000"/>
            <a:headEnd/>
            <a:tailEnd/>
          </a:ln>
          <a:effectLst/>
        </p:spPr>
        <p:txBody>
          <a:bodyPr lIns="54000" tIns="54000" rIns="54000" bIns="54000" anchor="ctr" anchorCtr="1"/>
          <a:lstStyle/>
          <a:p>
            <a:pPr defTabSz="762000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800" dirty="0">
                <a:solidFill>
                  <a:schemeClr val="bg1"/>
                </a:solidFill>
              </a:rPr>
              <a:t>회사에 따르면 </a:t>
            </a:r>
            <a:r>
              <a:rPr lang="en-US" altLang="ko-KR" sz="800" dirty="0">
                <a:solidFill>
                  <a:schemeClr val="bg1"/>
                </a:solidFill>
              </a:rPr>
              <a:t>CAPEX</a:t>
            </a:r>
            <a:r>
              <a:rPr lang="ko-KR" altLang="en-US" sz="800" dirty="0">
                <a:solidFill>
                  <a:schemeClr val="bg1"/>
                </a:solidFill>
              </a:rPr>
              <a:t>가 거의 없고</a:t>
            </a:r>
            <a:r>
              <a:rPr lang="en-US" altLang="ko-KR" sz="800" dirty="0">
                <a:solidFill>
                  <a:schemeClr val="bg1"/>
                </a:solidFill>
              </a:rPr>
              <a:t>, assembly process</a:t>
            </a:r>
            <a:r>
              <a:rPr lang="ko-KR" altLang="en-US" sz="800" dirty="0">
                <a:solidFill>
                  <a:schemeClr val="bg1"/>
                </a:solidFill>
              </a:rPr>
              <a:t>도 간단하여 월 생산 </a:t>
            </a:r>
            <a:r>
              <a:rPr lang="en-US" altLang="ko-KR" sz="800" dirty="0">
                <a:solidFill>
                  <a:schemeClr val="bg1"/>
                </a:solidFill>
              </a:rPr>
              <a:t>capa </a:t>
            </a:r>
            <a:r>
              <a:rPr lang="ko-KR" altLang="en-US" sz="800" dirty="0">
                <a:solidFill>
                  <a:schemeClr val="bg1"/>
                </a:solidFill>
              </a:rPr>
              <a:t>확장이 용이함</a:t>
            </a:r>
            <a:r>
              <a:rPr lang="en-US" altLang="ko-KR" sz="800" dirty="0">
                <a:solidFill>
                  <a:schemeClr val="bg1"/>
                </a:solidFill>
              </a:rPr>
              <a:t>. </a:t>
            </a:r>
            <a:r>
              <a:rPr lang="ko-KR" altLang="en-US" sz="800" dirty="0">
                <a:solidFill>
                  <a:schemeClr val="bg1"/>
                </a:solidFill>
              </a:rPr>
              <a:t>판매량이 월 </a:t>
            </a:r>
            <a:r>
              <a:rPr lang="en-US" altLang="ko-KR" sz="800" dirty="0">
                <a:solidFill>
                  <a:schemeClr val="bg1"/>
                </a:solidFill>
              </a:rPr>
              <a:t>1,000</a:t>
            </a:r>
            <a:r>
              <a:rPr lang="ko-KR" altLang="en-US" sz="800" dirty="0">
                <a:solidFill>
                  <a:schemeClr val="bg1"/>
                </a:solidFill>
              </a:rPr>
              <a:t>대 이상으로 성장할 경우 제조환경에 최적화된 제조소로 이전을 계획하고 있음</a:t>
            </a:r>
            <a:r>
              <a:rPr lang="en-US" altLang="ko-KR" sz="800" dirty="0">
                <a:solidFill>
                  <a:schemeClr val="bg1"/>
                </a:solidFill>
              </a:rPr>
              <a:t>(ex. </a:t>
            </a:r>
            <a:r>
              <a:rPr lang="ko-KR" altLang="en-US" sz="800" dirty="0" err="1">
                <a:solidFill>
                  <a:schemeClr val="bg1"/>
                </a:solidFill>
              </a:rPr>
              <a:t>아파트형</a:t>
            </a:r>
            <a:r>
              <a:rPr lang="ko-KR" altLang="en-US" sz="800" dirty="0">
                <a:solidFill>
                  <a:schemeClr val="bg1"/>
                </a:solidFill>
              </a:rPr>
              <a:t> 공장</a:t>
            </a:r>
            <a:r>
              <a:rPr lang="en-US" altLang="ko-KR" sz="800" dirty="0">
                <a:solidFill>
                  <a:schemeClr val="bg1"/>
                </a:solidFill>
              </a:rPr>
              <a:t>). </a:t>
            </a:r>
            <a:r>
              <a:rPr lang="ko-KR" altLang="en-US" sz="800" dirty="0">
                <a:solidFill>
                  <a:schemeClr val="bg1"/>
                </a:solidFill>
              </a:rPr>
              <a:t>이 경우 공정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및 운반 과정에서 발생하는 비효율을 개선함으로써 추가 리소스 투입 없이 월 </a:t>
            </a:r>
            <a:r>
              <a:rPr lang="en-US" altLang="ko-KR" sz="800" dirty="0">
                <a:solidFill>
                  <a:schemeClr val="bg1"/>
                </a:solidFill>
              </a:rPr>
              <a:t>800</a:t>
            </a:r>
            <a:r>
              <a:rPr lang="ko-KR" altLang="en-US" sz="800" dirty="0">
                <a:solidFill>
                  <a:schemeClr val="bg1"/>
                </a:solidFill>
              </a:rPr>
              <a:t>대에서 월 </a:t>
            </a:r>
            <a:r>
              <a:rPr lang="en-US" altLang="ko-KR" sz="800" dirty="0">
                <a:solidFill>
                  <a:schemeClr val="bg1"/>
                </a:solidFill>
              </a:rPr>
              <a:t>1,000</a:t>
            </a:r>
            <a:r>
              <a:rPr lang="ko-KR" altLang="en-US" sz="800" dirty="0">
                <a:solidFill>
                  <a:schemeClr val="bg1"/>
                </a:solidFill>
              </a:rPr>
              <a:t>대로 </a:t>
            </a:r>
            <a:r>
              <a:rPr lang="en-US" altLang="ko-KR" sz="800" dirty="0">
                <a:solidFill>
                  <a:schemeClr val="bg1"/>
                </a:solidFill>
              </a:rPr>
              <a:t>capa</a:t>
            </a:r>
            <a:r>
              <a:rPr lang="ko-KR" altLang="en-US" sz="800" dirty="0">
                <a:solidFill>
                  <a:schemeClr val="bg1"/>
                </a:solidFill>
              </a:rPr>
              <a:t>를 확보할 수 있다는 것이 회사의 설명임</a:t>
            </a:r>
            <a:r>
              <a:rPr lang="en-US" altLang="ko-KR" sz="800" dirty="0">
                <a:solidFill>
                  <a:schemeClr val="bg1"/>
                </a:solidFill>
              </a:rPr>
              <a:t>.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107051" y="4354109"/>
            <a:ext cx="4845900" cy="1229520"/>
            <a:chOff x="1104900" y="1043361"/>
            <a:chExt cx="4845900" cy="1229520"/>
          </a:xfrm>
        </p:grpSpPr>
        <p:sp>
          <p:nvSpPr>
            <p:cNvPr id="11" name="갈매기형 수장 10"/>
            <p:cNvSpPr/>
            <p:nvPr/>
          </p:nvSpPr>
          <p:spPr>
            <a:xfrm>
              <a:off x="2347914" y="1371599"/>
              <a:ext cx="1509712" cy="657225"/>
            </a:xfrm>
            <a:prstGeom prst="chevron">
              <a:avLst/>
            </a:prstGeom>
            <a:solidFill>
              <a:srgbClr val="005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tIns="54000" rIns="54000" bIns="5400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</a:rPr>
                <a:t>핵심공정</a:t>
              </a:r>
              <a:endParaRPr lang="en-US" altLang="ko-KR" sz="9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(</a:t>
              </a:r>
              <a:r>
                <a:rPr lang="ko-KR" altLang="en-US" sz="900" b="1" dirty="0">
                  <a:solidFill>
                    <a:schemeClr val="bg1"/>
                  </a:solidFill>
                </a:rPr>
                <a:t>정밀도</a:t>
              </a:r>
              <a:r>
                <a:rPr lang="en-US" altLang="ko-KR" sz="900" b="1" dirty="0">
                  <a:solidFill>
                    <a:schemeClr val="bg1"/>
                  </a:solidFill>
                </a:rPr>
                <a:t>/</a:t>
              </a:r>
              <a:r>
                <a:rPr lang="ko-KR" altLang="en-US" sz="900" b="1" dirty="0" err="1">
                  <a:solidFill>
                    <a:schemeClr val="bg1"/>
                  </a:solidFill>
                </a:rPr>
                <a:t>티칭</a:t>
              </a:r>
              <a:r>
                <a:rPr lang="en-US" altLang="ko-KR" sz="900" b="1" dirty="0">
                  <a:solidFill>
                    <a:schemeClr val="bg1"/>
                  </a:solidFill>
                </a:rPr>
                <a:t>)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104900" y="1043361"/>
              <a:ext cx="4845900" cy="1229520"/>
              <a:chOff x="1104900" y="1043361"/>
              <a:chExt cx="4845900" cy="1229520"/>
            </a:xfrm>
          </p:grpSpPr>
          <p:sp>
            <p:nvSpPr>
              <p:cNvPr id="13" name="갈매기형 수장 12"/>
              <p:cNvSpPr/>
              <p:nvPr/>
            </p:nvSpPr>
            <p:spPr>
              <a:xfrm>
                <a:off x="3595800" y="1371598"/>
                <a:ext cx="1419225" cy="657225"/>
              </a:xfrm>
              <a:prstGeom prst="chevron">
                <a:avLst/>
              </a:prstGeom>
              <a:solidFill>
                <a:srgbClr val="0033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" tIns="54000" rIns="54000" bIns="5400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</a:rPr>
                  <a:t>포장</a:t>
                </a:r>
              </a:p>
            </p:txBody>
          </p:sp>
          <p:sp>
            <p:nvSpPr>
              <p:cNvPr id="14" name="오각형 13"/>
              <p:cNvSpPr/>
              <p:nvPr/>
            </p:nvSpPr>
            <p:spPr>
              <a:xfrm>
                <a:off x="1104900" y="1371600"/>
                <a:ext cx="1504950" cy="657225"/>
              </a:xfrm>
              <a:prstGeom prst="homePlate">
                <a:avLst/>
              </a:prstGeom>
              <a:solidFill>
                <a:srgbClr val="0091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" tIns="54000" rIns="54000" bIns="5400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</a:rPr>
                  <a:t>단순 조립공정</a:t>
                </a: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104900" y="1044793"/>
                <a:ext cx="1162050" cy="24108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" tIns="54000" rIns="54000" bIns="5400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외주 공정</a:t>
                </a: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2347913" y="1043361"/>
                <a:ext cx="2328861" cy="241082"/>
              </a:xfrm>
              <a:prstGeom prst="rect">
                <a:avLst/>
              </a:prstGeom>
              <a:solidFill>
                <a:srgbClr val="FFD9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" tIns="54000" rIns="54000" bIns="5400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사내 공정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495425" y="2011317"/>
                <a:ext cx="381000" cy="261564"/>
              </a:xfrm>
              <a:prstGeom prst="rect">
                <a:avLst/>
              </a:prstGeom>
              <a:noFill/>
            </p:spPr>
            <p:txBody>
              <a:bodyPr wrap="none" lIns="54610" tIns="54610" rIns="54610" bIns="54610" rtlCol="0">
                <a:no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altLang="ko-KR" sz="900" dirty="0"/>
                  <a:t>113</a:t>
                </a:r>
                <a:r>
                  <a:rPr lang="ko-KR" altLang="en-US" sz="900" dirty="0"/>
                  <a:t>분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778976" y="2011317"/>
                <a:ext cx="381000" cy="261564"/>
              </a:xfrm>
              <a:prstGeom prst="rect">
                <a:avLst/>
              </a:prstGeom>
              <a:noFill/>
            </p:spPr>
            <p:txBody>
              <a:bodyPr wrap="none" lIns="54610" tIns="54610" rIns="54610" bIns="54610" rtlCol="0">
                <a:no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altLang="ko-KR" sz="900" dirty="0"/>
                  <a:t>127</a:t>
                </a:r>
                <a:r>
                  <a:rPr lang="ko-KR" altLang="en-US" sz="900" dirty="0"/>
                  <a:t>분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038825" y="2011317"/>
                <a:ext cx="381000" cy="261564"/>
              </a:xfrm>
              <a:prstGeom prst="rect">
                <a:avLst/>
              </a:prstGeom>
              <a:noFill/>
            </p:spPr>
            <p:txBody>
              <a:bodyPr wrap="none" lIns="54610" tIns="54610" rIns="54610" bIns="54610" rtlCol="0">
                <a:no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altLang="ko-KR" sz="900" dirty="0"/>
                  <a:t>60</a:t>
                </a:r>
                <a:r>
                  <a:rPr lang="ko-KR" altLang="en-US" sz="900" dirty="0"/>
                  <a:t>분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072065" y="1561769"/>
                <a:ext cx="878735" cy="335572"/>
              </a:xfrm>
              <a:prstGeom prst="rect">
                <a:avLst/>
              </a:prstGeom>
              <a:noFill/>
            </p:spPr>
            <p:txBody>
              <a:bodyPr wrap="none" lIns="54610" tIns="54610" rIns="54610" bIns="54610" rtlCol="0">
                <a:no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ko-KR" altLang="en-US" sz="900" b="1" dirty="0"/>
                  <a:t>총 </a:t>
                </a:r>
                <a:r>
                  <a:rPr lang="en-US" altLang="ko-KR" sz="900" b="1" dirty="0"/>
                  <a:t>5</a:t>
                </a:r>
                <a:r>
                  <a:rPr lang="ko-KR" altLang="en-US" sz="900" b="1" dirty="0"/>
                  <a:t>시간 소요</a:t>
                </a: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4074265" y="4026918"/>
            <a:ext cx="878735" cy="335572"/>
          </a:xfrm>
          <a:prstGeom prst="rect">
            <a:avLst/>
          </a:prstGeom>
          <a:noFill/>
        </p:spPr>
        <p:txBody>
          <a:bodyPr wrap="none" lIns="54610" tIns="54610" rIns="54610" bIns="5461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ko-KR" sz="900" b="1" dirty="0">
                <a:solidFill>
                  <a:srgbClr val="00338D"/>
                </a:solidFill>
              </a:rPr>
              <a:t>[IOS </a:t>
            </a:r>
            <a:r>
              <a:rPr lang="ko-KR" altLang="en-US" sz="900" b="1" dirty="0">
                <a:solidFill>
                  <a:srgbClr val="00338D"/>
                </a:solidFill>
              </a:rPr>
              <a:t>제조 공정</a:t>
            </a:r>
            <a:r>
              <a:rPr lang="en-US" altLang="ko-KR" sz="900" b="1" dirty="0">
                <a:solidFill>
                  <a:srgbClr val="00338D"/>
                </a:solidFill>
              </a:rPr>
              <a:t>]</a:t>
            </a:r>
            <a:endParaRPr lang="ko-KR" altLang="en-US" sz="900" b="1" dirty="0">
              <a:solidFill>
                <a:srgbClr val="00338D"/>
              </a:solidFill>
            </a:endParaRPr>
          </a:p>
        </p:txBody>
      </p:sp>
      <p:sp>
        <p:nvSpPr>
          <p:cNvPr id="2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07051" y="2671331"/>
            <a:ext cx="3428369" cy="394139"/>
          </a:xfrm>
          <a:prstGeom prst="rect">
            <a:avLst/>
          </a:prstGeom>
          <a:solidFill>
            <a:srgbClr val="00A3A1"/>
          </a:solidFill>
          <a:ln w="12700">
            <a:solidFill>
              <a:srgbClr val="00A3A1"/>
            </a:solidFill>
            <a:miter lim="800000"/>
            <a:headEnd/>
            <a:tailEnd/>
          </a:ln>
          <a:effectLst/>
        </p:spPr>
        <p:txBody>
          <a:bodyPr lIns="54000" tIns="54000" rIns="54000" bIns="54000" anchor="ctr" anchorCtr="1"/>
          <a:lstStyle/>
          <a:p>
            <a:pPr defTabSz="762000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800" dirty="0">
                <a:solidFill>
                  <a:schemeClr val="bg1"/>
                </a:solidFill>
              </a:rPr>
              <a:t>2019</a:t>
            </a:r>
            <a:r>
              <a:rPr lang="ko-KR" altLang="en-US" sz="800" dirty="0">
                <a:solidFill>
                  <a:schemeClr val="bg1"/>
                </a:solidFill>
              </a:rPr>
              <a:t>년 </a:t>
            </a:r>
            <a:r>
              <a:rPr lang="en-US" altLang="ko-KR" sz="800" dirty="0">
                <a:solidFill>
                  <a:schemeClr val="bg1"/>
                </a:solidFill>
              </a:rPr>
              <a:t>10</a:t>
            </a:r>
            <a:r>
              <a:rPr lang="ko-KR" altLang="en-US" sz="800" dirty="0">
                <a:solidFill>
                  <a:schemeClr val="bg1"/>
                </a:solidFill>
              </a:rPr>
              <a:t>월 생산시설 확장으로 </a:t>
            </a:r>
            <a:r>
              <a:rPr lang="ko-KR" altLang="en-US" sz="800" dirty="0" err="1">
                <a:solidFill>
                  <a:schemeClr val="bg1"/>
                </a:solidFill>
              </a:rPr>
              <a:t>모빌랙</a:t>
            </a:r>
            <a:r>
              <a:rPr lang="en-US" altLang="ko-KR" sz="800" dirty="0">
                <a:solidFill>
                  <a:schemeClr val="bg1"/>
                </a:solidFill>
              </a:rPr>
              <a:t>(2</a:t>
            </a:r>
            <a:r>
              <a:rPr lang="ko-KR" altLang="en-US" sz="800" dirty="0">
                <a:solidFill>
                  <a:schemeClr val="bg1"/>
                </a:solidFill>
              </a:rPr>
              <a:t>천</a:t>
            </a:r>
            <a:r>
              <a:rPr lang="en-US" altLang="ko-KR" sz="800" dirty="0">
                <a:solidFill>
                  <a:schemeClr val="bg1"/>
                </a:solidFill>
              </a:rPr>
              <a:t>), PC(3</a:t>
            </a:r>
            <a:r>
              <a:rPr lang="ko-KR" altLang="en-US" sz="800" dirty="0">
                <a:solidFill>
                  <a:schemeClr val="bg1"/>
                </a:solidFill>
              </a:rPr>
              <a:t>천</a:t>
            </a:r>
            <a:r>
              <a:rPr lang="en-US" altLang="ko-KR" sz="800" dirty="0">
                <a:solidFill>
                  <a:schemeClr val="bg1"/>
                </a:solidFill>
              </a:rPr>
              <a:t>), </a:t>
            </a:r>
            <a:r>
              <a:rPr lang="ko-KR" altLang="en-US" sz="800" dirty="0">
                <a:solidFill>
                  <a:schemeClr val="bg1"/>
                </a:solidFill>
              </a:rPr>
              <a:t>작업대</a:t>
            </a:r>
            <a:r>
              <a:rPr lang="en-US" altLang="ko-KR" sz="800" dirty="0">
                <a:solidFill>
                  <a:schemeClr val="bg1"/>
                </a:solidFill>
              </a:rPr>
              <a:t>(2</a:t>
            </a:r>
            <a:r>
              <a:rPr lang="ko-KR" altLang="en-US" sz="800" dirty="0">
                <a:solidFill>
                  <a:schemeClr val="bg1"/>
                </a:solidFill>
              </a:rPr>
              <a:t>천</a:t>
            </a:r>
            <a:r>
              <a:rPr lang="en-US" altLang="ko-KR" sz="800" dirty="0">
                <a:solidFill>
                  <a:schemeClr val="bg1"/>
                </a:solidFill>
              </a:rPr>
              <a:t>) </a:t>
            </a:r>
            <a:r>
              <a:rPr lang="ko-KR" altLang="en-US" sz="800" dirty="0">
                <a:solidFill>
                  <a:schemeClr val="bg1"/>
                </a:solidFill>
              </a:rPr>
              <a:t>및 바닥 정전기 공사</a:t>
            </a:r>
            <a:r>
              <a:rPr lang="en-US" altLang="ko-KR" sz="800" dirty="0">
                <a:solidFill>
                  <a:schemeClr val="bg1"/>
                </a:solidFill>
              </a:rPr>
              <a:t>(3</a:t>
            </a:r>
            <a:r>
              <a:rPr lang="ko-KR" altLang="en-US" sz="800" dirty="0">
                <a:solidFill>
                  <a:schemeClr val="bg1"/>
                </a:solidFill>
              </a:rPr>
              <a:t>천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r>
              <a:rPr lang="ko-KR" altLang="en-US" sz="800" dirty="0">
                <a:solidFill>
                  <a:schemeClr val="bg1"/>
                </a:solidFill>
              </a:rPr>
              <a:t>의 총</a:t>
            </a:r>
            <a:r>
              <a:rPr lang="en-US" altLang="ko-KR" sz="800" dirty="0">
                <a:solidFill>
                  <a:schemeClr val="bg1"/>
                </a:solidFill>
              </a:rPr>
              <a:t> 1</a:t>
            </a:r>
            <a:r>
              <a:rPr lang="ko-KR" altLang="en-US" sz="800" dirty="0">
                <a:solidFill>
                  <a:schemeClr val="bg1"/>
                </a:solidFill>
              </a:rPr>
              <a:t>억이 소요될 예정임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7051" y="1372196"/>
            <a:ext cx="4227576" cy="856488"/>
          </a:xfrm>
          <a:prstGeom prst="rect">
            <a:avLst/>
          </a:prstGeom>
        </p:spPr>
      </p:pic>
      <p:sp>
        <p:nvSpPr>
          <p:cNvPr id="23" name="Text Box 18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14140" y="2263739"/>
            <a:ext cx="4227576" cy="249748"/>
          </a:xfrm>
          <a:prstGeom prst="rect">
            <a:avLst/>
          </a:prstGeom>
          <a:noFill/>
          <a:ln w="6350">
            <a:noFill/>
            <a:miter lim="800000"/>
            <a:headEnd type="none" w="sm" len="sm"/>
            <a:tailEnd type="none" w="sm" len="sm"/>
          </a:ln>
        </p:spPr>
        <p:txBody>
          <a:bodyPr lIns="0" tIns="0" rIns="0" bIns="0" anchor="b"/>
          <a:lstStyle/>
          <a:p>
            <a:r>
              <a:rPr lang="en-US" altLang="ko-KR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Source : </a:t>
            </a:r>
            <a:r>
              <a:rPr lang="ko-KR" altLang="en-US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회사 제공 자료  </a:t>
            </a:r>
            <a:endParaRPr lang="en-US" altLang="ko-KR" sz="600" i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r>
              <a:rPr lang="en-US" altLang="ko-KR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Note: </a:t>
            </a:r>
            <a:r>
              <a:rPr lang="ko-KR" altLang="en-US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월</a:t>
            </a:r>
            <a:r>
              <a:rPr lang="en-US" altLang="ko-KR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capa</a:t>
            </a:r>
            <a:r>
              <a:rPr lang="ko-KR" altLang="en-US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는 주 </a:t>
            </a:r>
            <a:r>
              <a:rPr lang="en-US" altLang="ko-KR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40</a:t>
            </a:r>
            <a:r>
              <a:rPr lang="ko-KR" altLang="en-US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시간 근로를 기준으로 산출한 값이며</a:t>
            </a:r>
            <a:r>
              <a:rPr lang="en-US" altLang="ko-KR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최대 </a:t>
            </a:r>
            <a:r>
              <a:rPr lang="en-US" altLang="ko-KR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capa</a:t>
            </a:r>
            <a:r>
              <a:rPr lang="ko-KR" altLang="en-US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는 주 </a:t>
            </a:r>
            <a:r>
              <a:rPr lang="en-US" altLang="ko-KR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52</a:t>
            </a:r>
            <a:r>
              <a:rPr lang="ko-KR" altLang="en-US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시간 근로를 기준으로 산출한 값임</a:t>
            </a:r>
            <a:r>
              <a:rPr lang="en-US" altLang="ko-KR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. </a:t>
            </a:r>
            <a:r>
              <a:rPr lang="ko-KR" altLang="en-US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단</a:t>
            </a:r>
            <a:r>
              <a:rPr lang="en-US" altLang="ko-KR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최대 </a:t>
            </a:r>
            <a:r>
              <a:rPr lang="en-US" altLang="ko-KR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capa</a:t>
            </a:r>
            <a:r>
              <a:rPr lang="ko-KR" altLang="en-US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의 경우에는 연장 근무에 따른 가동률 </a:t>
            </a:r>
            <a:r>
              <a:rPr lang="en-US" altLang="ko-KR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90%</a:t>
            </a:r>
            <a:r>
              <a:rPr lang="ko-KR" altLang="en-US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를 고려하였음 </a:t>
            </a:r>
            <a:endParaRPr lang="en-US" altLang="ko-KR" sz="600" i="1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992" y="1372196"/>
            <a:ext cx="3169920" cy="345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35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215200" y="1346400"/>
            <a:ext cx="6708000" cy="351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1" hangingPunct="1">
              <a:lnSpc>
                <a:spcPct val="70000"/>
              </a:lnSpc>
              <a:spcBef>
                <a:spcPct val="0"/>
              </a:spcBef>
              <a:buNone/>
              <a:defRPr sz="107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Executive summary</a:t>
            </a:r>
            <a:br>
              <a:rPr lang="en-US" altLang="ko-KR" dirty="0"/>
            </a:b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68031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 txBox="1">
            <a:spLocks/>
          </p:cNvSpPr>
          <p:nvPr/>
        </p:nvSpPr>
        <p:spPr>
          <a:xfrm>
            <a:off x="808736" y="320684"/>
            <a:ext cx="8336378" cy="169200"/>
          </a:xfrm>
          <a:prstGeom prst="rect">
            <a:avLst/>
          </a:prstGeom>
        </p:spPr>
        <p:txBody>
          <a:bodyPr lIns="0"/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087"/>
                </a:solidFill>
                <a:latin typeface="Univers for KPMG" panose="020B0603020202020204" pitchFamily="34" charset="0"/>
                <a:cs typeface="Univers for KPMG" panose="020B0603020202020204" pitchFamily="34" charset="0"/>
              </a:defRPr>
            </a:lvl1pPr>
            <a:lvl2pPr marL="0" indent="0" eaLnBrk="1" latinLnBrk="1" hangingPunct="1">
              <a:spcAft>
                <a:spcPts val="650"/>
              </a:spcAft>
              <a:buFont typeface="Univers for KPMG"/>
              <a:buNone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2pPr>
            <a:lvl3pPr marL="307975" indent="-307975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3pPr>
            <a:lvl4pPr marL="623888" indent="-24840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–"/>
              <a:defRPr sz="1400" b="0" i="0" baseline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r>
              <a:rPr lang="en-US" altLang="ko-KR" sz="12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Executive summary</a:t>
            </a:r>
          </a:p>
        </p:txBody>
      </p:sp>
      <p:sp>
        <p:nvSpPr>
          <p:cNvPr id="15" name="Title 4"/>
          <p:cNvSpPr txBox="1">
            <a:spLocks/>
          </p:cNvSpPr>
          <p:nvPr/>
        </p:nvSpPr>
        <p:spPr>
          <a:xfrm>
            <a:off x="812800" y="577041"/>
            <a:ext cx="8280400" cy="38059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eaLnBrk="1" latinLnBrk="1" hangingPunct="1">
              <a:lnSpc>
                <a:spcPct val="100000"/>
              </a:lnSpc>
              <a:defRPr sz="4800" b="0" i="0">
                <a:solidFill>
                  <a:srgbClr val="00338D"/>
                </a:solidFill>
                <a:latin typeface="KPMG Extralight"/>
                <a:cs typeface="KPMG Extralight"/>
              </a:defRPr>
            </a:lvl1pPr>
          </a:lstStyle>
          <a:p>
            <a:r>
              <a:rPr lang="en-US" altLang="ko-KR" sz="3800" kern="0" dirty="0"/>
              <a:t>PL Overview (1/2)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816992" y="952326"/>
            <a:ext cx="8792464" cy="3958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1000" dirty="0"/>
              <a:t>IOS </a:t>
            </a:r>
            <a:r>
              <a:rPr lang="ko-KR" altLang="en-US" sz="1000" dirty="0"/>
              <a:t>매출 증가에 힘입어</a:t>
            </a:r>
            <a:r>
              <a:rPr lang="en-US" altLang="ko-KR" sz="1000" dirty="0"/>
              <a:t>, 2016</a:t>
            </a:r>
            <a:r>
              <a:rPr lang="ko-KR" altLang="en-US" sz="1000" dirty="0"/>
              <a:t>년 대비 </a:t>
            </a:r>
            <a:r>
              <a:rPr lang="en-US" altLang="ko-KR" sz="1000" dirty="0"/>
              <a:t>2019</a:t>
            </a:r>
            <a:r>
              <a:rPr lang="ko-KR" altLang="en-US" sz="1000" dirty="0"/>
              <a:t>년 </a:t>
            </a:r>
            <a:r>
              <a:rPr lang="en-US" altLang="ko-KR" sz="1000" dirty="0"/>
              <a:t>8</a:t>
            </a:r>
            <a:r>
              <a:rPr lang="ko-KR" altLang="en-US" sz="1000" dirty="0"/>
              <a:t>월 </a:t>
            </a:r>
            <a:r>
              <a:rPr lang="en-US" altLang="ko-KR" sz="1000" dirty="0"/>
              <a:t>LTM </a:t>
            </a:r>
            <a:r>
              <a:rPr lang="ko-KR" altLang="en-US" sz="1000" dirty="0"/>
              <a:t>회사의 매출은 </a:t>
            </a:r>
            <a:r>
              <a:rPr lang="en-US" altLang="ko-KR" sz="1000" dirty="0"/>
              <a:t>CAGR 54.8%</a:t>
            </a:r>
            <a:r>
              <a:rPr lang="ko-KR" altLang="en-US" sz="1000" dirty="0"/>
              <a:t>로 성장하였습니다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판매가 본격화됨에 따라 최근 월 기준으로 성장 속도는 더욱 빨라지는 모습을 보입니다</a:t>
            </a:r>
            <a:r>
              <a:rPr lang="en-US" altLang="ko-KR" sz="1000" dirty="0"/>
              <a:t>.</a:t>
            </a:r>
            <a:endParaRPr lang="en-US" altLang="ko-KR" sz="1000" dirty="0">
              <a:solidFill>
                <a:srgbClr val="00338D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0" name="텍스트 개체 틀 1"/>
          <p:cNvSpPr>
            <a:spLocks noGrp="1"/>
          </p:cNvSpPr>
          <p:nvPr>
            <p:ph type="body" sz="quarter" idx="4294967295"/>
          </p:nvPr>
        </p:nvSpPr>
        <p:spPr>
          <a:xfrm>
            <a:off x="5057775" y="1352591"/>
            <a:ext cx="3974684" cy="458122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ea typeface="맑은 고딕" panose="020B0503020000020004" pitchFamily="50" charset="-127"/>
              </a:rPr>
              <a:t>매출액</a:t>
            </a: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marL="171450" indent="-1714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회사 매출은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2016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년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18,058</a:t>
            </a:r>
            <a:r>
              <a:rPr lang="ko-KR" altLang="en-US" b="0" dirty="0" err="1">
                <a:solidFill>
                  <a:schemeClr val="tx1"/>
                </a:solidFill>
                <a:ea typeface="맑은 고딕" panose="020B0503020000020004" pitchFamily="50" charset="-127"/>
              </a:rPr>
              <a:t>백만원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 에서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2019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년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8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월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LTM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기준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57,936</a:t>
            </a:r>
            <a:r>
              <a:rPr lang="ko-KR" altLang="en-US" b="0" dirty="0" err="1">
                <a:solidFill>
                  <a:schemeClr val="tx1"/>
                </a:solidFill>
                <a:ea typeface="맑은 고딕" panose="020B0503020000020004" pitchFamily="50" charset="-127"/>
              </a:rPr>
              <a:t>백만원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 으로 증가하였으며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이는 대부분 제품 매출 성장에 기인합니다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회사의 매출은 제품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상품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용역 및 기타 매출로 구분되며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, 2019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년 기준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95.2%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의 매출이 제품판매로 인해 발생하고 있습니다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 </a:t>
            </a:r>
          </a:p>
          <a:p>
            <a:pPr marL="171450" indent="-1714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제품매출은 크게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IOS, Lab scanner, Industrial scanner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및 기타 제품으로 구분되며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, 2018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년 출시된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IOS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매출이 대부분을 차지하고 있습니다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 typeface="Wingdings" panose="05000000000000000000" pitchFamily="2" charset="2"/>
              <a:buChar char="§"/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marL="171450" indent="-171450">
              <a:spcAft>
                <a:spcPts val="300"/>
              </a:spcAft>
              <a:buFont typeface="Wingdings" panose="05000000000000000000" pitchFamily="2" charset="2"/>
              <a:buChar char="§"/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marL="171450" indent="-171450">
              <a:spcAft>
                <a:spcPts val="300"/>
              </a:spcAft>
              <a:buFont typeface="Wingdings" panose="05000000000000000000" pitchFamily="2" charset="2"/>
              <a:buChar char="§"/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marL="171450" indent="-171450">
              <a:spcAft>
                <a:spcPts val="300"/>
              </a:spcAft>
              <a:buFont typeface="Wingdings" panose="05000000000000000000" pitchFamily="2" charset="2"/>
              <a:buChar char="§"/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marL="171450" indent="-171450">
              <a:spcAft>
                <a:spcPts val="300"/>
              </a:spcAft>
              <a:buFont typeface="Wingdings" panose="05000000000000000000" pitchFamily="2" charset="2"/>
              <a:buChar char="§"/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marL="171450" indent="-171450">
              <a:spcAft>
                <a:spcPts val="300"/>
              </a:spcAft>
              <a:buFont typeface="Wingdings" panose="05000000000000000000" pitchFamily="2" charset="2"/>
              <a:buChar char="§"/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marL="171450" indent="-171450">
              <a:spcAft>
                <a:spcPts val="300"/>
              </a:spcAft>
              <a:buFont typeface="Wingdings" panose="05000000000000000000" pitchFamily="2" charset="2"/>
              <a:buChar char="§"/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ko-KR" altLang="en-US" dirty="0">
                <a:ea typeface="맑은 고딕" panose="020B0503020000020004" pitchFamily="50" charset="-127"/>
              </a:rPr>
              <a:t>매출원가</a:t>
            </a: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marL="171450" indent="-1714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매출원가는 주로 제품으로부터 발생합니다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작업 공정이 단순하여 원재료 비 외 기타 비용의 비중이 낮은 제품의 특성에 힘입어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매출액 대비 원재료비율이 낮은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IOS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의 매출비중이 늘어남에 따라 매출원가율이 감소하고 있습니다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제품별 매출원가는 다음과 같습니다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graphicFrame>
        <p:nvGraphicFramePr>
          <p:cNvPr id="14" name="Chart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02293"/>
              </p:ext>
            </p:extLst>
          </p:nvPr>
        </p:nvGraphicFramePr>
        <p:xfrm>
          <a:off x="5170429" y="4793789"/>
          <a:ext cx="3974685" cy="1457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736" y="1309180"/>
            <a:ext cx="4152900" cy="4533900"/>
          </a:xfrm>
          <a:prstGeom prst="rect">
            <a:avLst/>
          </a:prstGeom>
        </p:spPr>
      </p:pic>
      <p:sp>
        <p:nvSpPr>
          <p:cNvPr id="16" name="Text Box 18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08736" y="5819905"/>
            <a:ext cx="3455615" cy="218424"/>
          </a:xfrm>
          <a:prstGeom prst="rect">
            <a:avLst/>
          </a:prstGeom>
          <a:noFill/>
          <a:ln w="6350">
            <a:noFill/>
            <a:miter lim="800000"/>
            <a:headEnd type="none" w="sm" len="sm"/>
            <a:tailEnd type="none" w="sm" len="sm"/>
          </a:ln>
        </p:spPr>
        <p:txBody>
          <a:bodyPr lIns="0" tIns="0" rIns="0" bIns="0" anchor="b"/>
          <a:lstStyle/>
          <a:p>
            <a:r>
              <a:rPr lang="en-US" altLang="ko-KR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Source : </a:t>
            </a:r>
            <a:r>
              <a:rPr lang="ko-KR" altLang="en-US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회사 제공 자료 </a:t>
            </a:r>
            <a:endParaRPr lang="en-US" altLang="ko-KR" sz="600" i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r>
              <a:rPr lang="en-US" altLang="ko-KR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Note : 2019</a:t>
            </a:r>
            <a:r>
              <a:rPr lang="ko-KR" altLang="en-US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년 </a:t>
            </a:r>
            <a:r>
              <a:rPr lang="en-US" altLang="ko-KR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7,8</a:t>
            </a:r>
            <a:r>
              <a:rPr lang="ko-KR" altLang="en-US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월에는 현재 기타매출에 포함된 용역 매출 및 선수수익은 고려되지 않은 금액임</a:t>
            </a:r>
            <a:r>
              <a:rPr lang="en-US" altLang="ko-KR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13" name="Chart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8818234"/>
              </p:ext>
            </p:extLst>
          </p:nvPr>
        </p:nvGraphicFramePr>
        <p:xfrm>
          <a:off x="4953000" y="2414301"/>
          <a:ext cx="4445000" cy="1558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81258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 txBox="1">
            <a:spLocks/>
          </p:cNvSpPr>
          <p:nvPr/>
        </p:nvSpPr>
        <p:spPr>
          <a:xfrm>
            <a:off x="808736" y="320684"/>
            <a:ext cx="8336378" cy="169200"/>
          </a:xfrm>
          <a:prstGeom prst="rect">
            <a:avLst/>
          </a:prstGeom>
        </p:spPr>
        <p:txBody>
          <a:bodyPr lIns="0"/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087"/>
                </a:solidFill>
                <a:latin typeface="Univers for KPMG" panose="020B0603020202020204" pitchFamily="34" charset="0"/>
                <a:cs typeface="Univers for KPMG" panose="020B0603020202020204" pitchFamily="34" charset="0"/>
              </a:defRPr>
            </a:lvl1pPr>
            <a:lvl2pPr marL="0" indent="0" eaLnBrk="1" latinLnBrk="1" hangingPunct="1">
              <a:spcAft>
                <a:spcPts val="650"/>
              </a:spcAft>
              <a:buFont typeface="Univers for KPMG"/>
              <a:buNone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2pPr>
            <a:lvl3pPr marL="307975" indent="-307975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3pPr>
            <a:lvl4pPr marL="623888" indent="-24840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–"/>
              <a:defRPr sz="1400" b="0" i="0" baseline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r>
              <a:rPr lang="en-US" altLang="ko-KR" sz="1200" dirty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Executive summary</a:t>
            </a:r>
          </a:p>
        </p:txBody>
      </p:sp>
      <p:sp>
        <p:nvSpPr>
          <p:cNvPr id="15" name="Title 4"/>
          <p:cNvSpPr txBox="1">
            <a:spLocks/>
          </p:cNvSpPr>
          <p:nvPr/>
        </p:nvSpPr>
        <p:spPr>
          <a:xfrm>
            <a:off x="812800" y="577041"/>
            <a:ext cx="8280400" cy="38059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eaLnBrk="1" latinLnBrk="1" hangingPunct="1">
              <a:lnSpc>
                <a:spcPct val="100000"/>
              </a:lnSpc>
              <a:defRPr sz="4800" b="0" i="0">
                <a:solidFill>
                  <a:srgbClr val="00338D"/>
                </a:solidFill>
                <a:latin typeface="KPMG Extralight"/>
                <a:cs typeface="KPMG Extralight"/>
              </a:defRPr>
            </a:lvl1pPr>
          </a:lstStyle>
          <a:p>
            <a:r>
              <a:rPr lang="en-US" altLang="ko-KR" sz="3800" kern="0" dirty="0">
                <a:latin typeface="+mj-ea"/>
              </a:rPr>
              <a:t>PL Overview (2/2)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816992" y="952326"/>
            <a:ext cx="8792464" cy="3958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sz="1000" dirty="0"/>
              <a:t>원가율이 낮은 </a:t>
            </a:r>
            <a:r>
              <a:rPr lang="en-US" altLang="ko-KR" sz="1000" dirty="0"/>
              <a:t>IOS </a:t>
            </a:r>
            <a:r>
              <a:rPr lang="ko-KR" altLang="en-US" sz="1000" dirty="0"/>
              <a:t>매출 증가로 </a:t>
            </a:r>
            <a:r>
              <a:rPr lang="en-US" altLang="ko-KR" sz="1000" dirty="0"/>
              <a:t>2019</a:t>
            </a:r>
            <a:r>
              <a:rPr lang="ko-KR" altLang="en-US" sz="1000" dirty="0"/>
              <a:t>년 </a:t>
            </a:r>
            <a:r>
              <a:rPr lang="en-US" altLang="ko-KR" sz="1000" dirty="0"/>
              <a:t>8</a:t>
            </a:r>
            <a:r>
              <a:rPr lang="ko-KR" altLang="en-US" sz="1000" dirty="0"/>
              <a:t>월 </a:t>
            </a:r>
            <a:r>
              <a:rPr lang="en-US" altLang="ko-KR" sz="1000" dirty="0"/>
              <a:t>LTM </a:t>
            </a:r>
            <a:r>
              <a:rPr lang="ko-KR" altLang="en-US" sz="1000" dirty="0" err="1"/>
              <a:t>매출총이익률은</a:t>
            </a:r>
            <a:r>
              <a:rPr lang="ko-KR" altLang="en-US" sz="1000" dirty="0"/>
              <a:t> </a:t>
            </a:r>
            <a:r>
              <a:rPr lang="en-US" altLang="ko-KR" sz="1000" dirty="0"/>
              <a:t>2016</a:t>
            </a:r>
            <a:r>
              <a:rPr lang="ko-KR" altLang="en-US" sz="1000" dirty="0"/>
              <a:t>년 말에 비해 </a:t>
            </a:r>
            <a:r>
              <a:rPr lang="en-US" altLang="ko-KR" sz="1000" dirty="0"/>
              <a:t>20.5%p </a:t>
            </a:r>
            <a:r>
              <a:rPr lang="ko-KR" altLang="en-US" sz="1000" dirty="0"/>
              <a:t>개선된 </a:t>
            </a:r>
            <a:r>
              <a:rPr lang="en-US" altLang="ko-KR" sz="1000" dirty="0"/>
              <a:t>68.7%</a:t>
            </a:r>
            <a:r>
              <a:rPr lang="ko-KR" altLang="en-US" sz="1000" dirty="0"/>
              <a:t>를 기록하였으며</a:t>
            </a:r>
            <a:r>
              <a:rPr lang="en-US" altLang="ko-KR" sz="1000" dirty="0"/>
              <a:t>, </a:t>
            </a:r>
            <a:r>
              <a:rPr lang="ko-KR" altLang="en-US" sz="1000" dirty="0"/>
              <a:t>매출이 큰 폭으로 증가함에 따른 고정비 </a:t>
            </a:r>
            <a:r>
              <a:rPr lang="ko-KR" altLang="en-US" sz="1000" dirty="0" err="1"/>
              <a:t>레버리지</a:t>
            </a:r>
            <a:r>
              <a:rPr lang="ko-KR" altLang="en-US" sz="1000" dirty="0"/>
              <a:t> 효과로 </a:t>
            </a:r>
            <a:r>
              <a:rPr lang="en-US" altLang="ko-KR" sz="1000" dirty="0"/>
              <a:t>EBITDA% </a:t>
            </a:r>
            <a:r>
              <a:rPr lang="ko-KR" altLang="en-US" sz="1000"/>
              <a:t>또한 </a:t>
            </a:r>
            <a:r>
              <a:rPr lang="en-US" altLang="ko-KR" sz="1000" dirty="0"/>
              <a:t>2016</a:t>
            </a:r>
            <a:r>
              <a:rPr lang="ko-KR" altLang="en-US" sz="1000"/>
              <a:t>년 대비 </a:t>
            </a:r>
            <a:r>
              <a:rPr lang="en-US" altLang="ko-KR" sz="1000" dirty="0"/>
              <a:t>40.8%p </a:t>
            </a:r>
            <a:r>
              <a:rPr lang="ko-KR" altLang="en-US" sz="1000" dirty="0"/>
              <a:t>증가하여 </a:t>
            </a:r>
            <a:r>
              <a:rPr lang="en-US" altLang="ko-KR" sz="1000" dirty="0"/>
              <a:t>2019</a:t>
            </a:r>
            <a:r>
              <a:rPr lang="ko-KR" altLang="en-US" sz="1000" dirty="0"/>
              <a:t>년 </a:t>
            </a:r>
            <a:r>
              <a:rPr lang="en-US" altLang="ko-KR" sz="1000" dirty="0"/>
              <a:t>LTM </a:t>
            </a:r>
            <a:r>
              <a:rPr lang="ko-KR" altLang="en-US" sz="1000" dirty="0"/>
              <a:t>기준 </a:t>
            </a:r>
            <a:r>
              <a:rPr lang="en-US" altLang="ko-KR" sz="1000" dirty="0"/>
              <a:t>45.5% </a:t>
            </a:r>
            <a:r>
              <a:rPr lang="ko-KR" altLang="en-US" sz="1000" dirty="0"/>
              <a:t>수준으로 개선되었습니다</a:t>
            </a:r>
            <a:r>
              <a:rPr lang="en-US" altLang="ko-KR" sz="1000" dirty="0"/>
              <a:t>.</a:t>
            </a:r>
            <a:endParaRPr lang="en-US" altLang="ko-KR" sz="1000" dirty="0">
              <a:solidFill>
                <a:srgbClr val="00338D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0" name="텍스트 개체 틀 1"/>
          <p:cNvSpPr>
            <a:spLocks noGrp="1"/>
          </p:cNvSpPr>
          <p:nvPr>
            <p:ph type="body" sz="quarter" idx="4294967295"/>
          </p:nvPr>
        </p:nvSpPr>
        <p:spPr>
          <a:xfrm>
            <a:off x="5057775" y="1352591"/>
            <a:ext cx="3974684" cy="458122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ea typeface="맑은 고딕" panose="020B0503020000020004" pitchFamily="50" charset="-127"/>
              </a:rPr>
              <a:t>매출총이익 </a:t>
            </a: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marL="171450" indent="-1714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마진율이 높은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IOS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의 매출 비중 증가로 회사의 </a:t>
            </a:r>
            <a:r>
              <a:rPr lang="ko-KR" altLang="en-US" b="0" dirty="0" err="1">
                <a:solidFill>
                  <a:schemeClr val="tx1"/>
                </a:solidFill>
                <a:ea typeface="맑은 고딕" panose="020B0503020000020004" pitchFamily="50" charset="-127"/>
              </a:rPr>
              <a:t>매출총이익률은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2016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년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48.2%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에서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2019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년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8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월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LTM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기준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68.7%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로 개선되었습니다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매출 증가와 함께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,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2019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년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8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월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LTM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기준 회사의 </a:t>
            </a:r>
            <a:r>
              <a:rPr lang="ko-KR" altLang="en-US" b="0" dirty="0" err="1">
                <a:solidFill>
                  <a:schemeClr val="tx1"/>
                </a:solidFill>
                <a:ea typeface="맑은 고딕" panose="020B0503020000020004" pitchFamily="50" charset="-127"/>
              </a:rPr>
              <a:t>매출총이익은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39,826</a:t>
            </a:r>
            <a:r>
              <a:rPr lang="ko-KR" altLang="en-US" b="0" dirty="0" err="1">
                <a:solidFill>
                  <a:schemeClr val="tx1"/>
                </a:solidFill>
                <a:ea typeface="맑은 고딕" panose="020B0503020000020004" pitchFamily="50" charset="-127"/>
              </a:rPr>
              <a:t>백만원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 으로 증가하였습니다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ea typeface="맑은 고딕" panose="020B0503020000020004" pitchFamily="50" charset="-127"/>
              </a:rPr>
              <a:t>판매관리비 </a:t>
            </a: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marL="171450" indent="-1714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회사의 판매관리비는 인건비와 경상연구개발비가 대부분이며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,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2019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년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8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월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LTM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기준 각각 전체 </a:t>
            </a:r>
            <a:r>
              <a:rPr lang="ko-KR" altLang="en-US" b="0">
                <a:solidFill>
                  <a:schemeClr val="tx1"/>
                </a:solidFill>
                <a:ea typeface="맑은 고딕" panose="020B0503020000020004" pitchFamily="50" charset="-127"/>
              </a:rPr>
              <a:t>판관비의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35.5%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와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26.8%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를 차지하고 있습니다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 </a:t>
            </a:r>
          </a:p>
          <a:p>
            <a:pPr marL="171450" indent="-1714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또한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회사는 매년 발생한 개발비를 자산화 하지 않고 전액 당기 비용으로 인식하고 있습니다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경상연구비의 대부분을 연구소의 인건비가 차지하고 있으며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세부내역은 하기와 같습니다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 </a:t>
            </a:r>
          </a:p>
          <a:p>
            <a:pPr>
              <a:spcAft>
                <a:spcPts val="300"/>
              </a:spcAft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r>
              <a:rPr lang="en-US" altLang="ko-KR" dirty="0">
                <a:ea typeface="맑은 고딕" panose="020B0503020000020004" pitchFamily="50" charset="-127"/>
              </a:rPr>
              <a:t>EBITDA</a:t>
            </a:r>
            <a:r>
              <a:rPr lang="ko-KR" altLang="en-US" dirty="0">
                <a:ea typeface="맑은 고딕" panose="020B0503020000020004" pitchFamily="50" charset="-127"/>
              </a:rPr>
              <a:t> </a:t>
            </a: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marL="171450" indent="-1714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매출액에 따라 변동하는 매출원가와 달리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회사의 </a:t>
            </a:r>
            <a:r>
              <a:rPr lang="ko-KR" altLang="en-US" b="0" dirty="0" err="1">
                <a:solidFill>
                  <a:schemeClr val="tx1"/>
                </a:solidFill>
                <a:ea typeface="맑은 고딕" panose="020B0503020000020004" pitchFamily="50" charset="-127"/>
              </a:rPr>
              <a:t>판관비는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 대부분 고정비로 구성되어 있습니다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이에 따라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매출 증가로 인한 고정비 </a:t>
            </a:r>
            <a:r>
              <a:rPr lang="ko-KR" altLang="en-US" b="0" dirty="0" err="1">
                <a:solidFill>
                  <a:schemeClr val="tx1"/>
                </a:solidFill>
                <a:ea typeface="맑은 고딕" panose="020B0503020000020004" pitchFamily="50" charset="-127"/>
              </a:rPr>
              <a:t>레버리지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 효과를 누리며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2019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년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8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월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LTM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기준 회사의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EBITDA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는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2016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년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4.7%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대비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40.8%p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개선된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45.5%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를 기록하였습니다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</a:t>
            </a:r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ko-KR" altLang="en-US" dirty="0">
                <a:ea typeface="맑은 고딕" panose="020B0503020000020004" pitchFamily="50" charset="-127"/>
              </a:rPr>
              <a:t>기타 영업외손익</a:t>
            </a: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 marL="171450" indent="-1714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회사는 유럽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북미 등 여러 지역에서 외화 통화 거래를 발생시키고 있으며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이에 따라 매기 외환 환율변동에 의한 평가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/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환산 손익을 인식하고 있습니다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1" name="그림 10"/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B$2:$H$15"/>
              </a:ext>
            </a:extLst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04678" y="3128169"/>
            <a:ext cx="3248025" cy="161925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noFill/>
            <a:miter lim="800000"/>
            <a:headEnd/>
            <a:tailEnd/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736" y="1309180"/>
            <a:ext cx="4152900" cy="4533900"/>
          </a:xfrm>
          <a:prstGeom prst="rect">
            <a:avLst/>
          </a:prstGeom>
        </p:spPr>
      </p:pic>
      <p:sp>
        <p:nvSpPr>
          <p:cNvPr id="16" name="Text Box 18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08736" y="5819905"/>
            <a:ext cx="3455615" cy="218424"/>
          </a:xfrm>
          <a:prstGeom prst="rect">
            <a:avLst/>
          </a:prstGeom>
          <a:noFill/>
          <a:ln w="6350">
            <a:noFill/>
            <a:miter lim="800000"/>
            <a:headEnd type="none" w="sm" len="sm"/>
            <a:tailEnd type="none" w="sm" len="sm"/>
          </a:ln>
        </p:spPr>
        <p:txBody>
          <a:bodyPr lIns="0" tIns="0" rIns="0" bIns="0" anchor="b"/>
          <a:lstStyle/>
          <a:p>
            <a:r>
              <a:rPr lang="en-US" altLang="ko-KR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Source : </a:t>
            </a:r>
            <a:r>
              <a:rPr lang="ko-KR" altLang="en-US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회사 제공 자료 </a:t>
            </a:r>
            <a:endParaRPr lang="en-US" altLang="ko-KR" sz="600" i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r>
              <a:rPr lang="en-US" altLang="ko-KR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Note : 2019</a:t>
            </a:r>
            <a:r>
              <a:rPr lang="ko-KR" altLang="en-US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년 </a:t>
            </a:r>
            <a:r>
              <a:rPr lang="en-US" altLang="ko-KR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7,8</a:t>
            </a:r>
            <a:r>
              <a:rPr lang="ko-KR" altLang="en-US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월에는 현재 기타매출에 포함된 용역 매출 및 선수수익은 고려되지 않은 금액임</a:t>
            </a:r>
            <a:r>
              <a:rPr lang="en-US" altLang="ko-KR" sz="600" i="1" dirty="0"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0689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816992" y="952326"/>
            <a:ext cx="8792464" cy="3958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용역매출 기간귀속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기말제품 전환원가 배부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,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연차수당 과소 </a:t>
            </a:r>
            <a:r>
              <a:rPr lang="ko-KR" altLang="en-US" sz="1000" dirty="0" err="1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계상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등 조정사항을 반영한 회사의 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Adjusted EBITDA</a:t>
            </a:r>
            <a:r>
              <a:rPr lang="ko-KR" altLang="en-US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는 다음과 같습니다</a:t>
            </a:r>
            <a:r>
              <a:rPr lang="en-US" altLang="ko-KR" sz="10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08736" y="320684"/>
            <a:ext cx="8336378" cy="169200"/>
          </a:xfrm>
          <a:prstGeom prst="rect">
            <a:avLst/>
          </a:prstGeom>
        </p:spPr>
        <p:txBody>
          <a:bodyPr lIns="0"/>
          <a:lstStyle>
            <a:lvl1pPr eaLnBrk="1" latinLnBrk="1" hangingPunct="1">
              <a:spcAft>
                <a:spcPts val="650"/>
              </a:spcAft>
              <a:defRPr sz="1400" b="1" i="0">
                <a:solidFill>
                  <a:srgbClr val="003087"/>
                </a:solidFill>
                <a:latin typeface="Univers for KPMG" panose="020B0603020202020204" pitchFamily="34" charset="0"/>
                <a:cs typeface="Univers for KPMG" panose="020B0603020202020204" pitchFamily="34" charset="0"/>
              </a:defRPr>
            </a:lvl1pPr>
            <a:lvl2pPr marL="0" indent="0" eaLnBrk="1" latinLnBrk="1" hangingPunct="1">
              <a:spcAft>
                <a:spcPts val="650"/>
              </a:spcAft>
              <a:buFont typeface="Univers for KPMG"/>
              <a:buNone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2pPr>
            <a:lvl3pPr marL="307975" indent="-307975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sz="1400" b="0" i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3pPr>
            <a:lvl4pPr marL="623888" indent="-24840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–"/>
              <a:defRPr sz="1400" b="0" i="0" baseline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4pPr>
            <a:lvl5pPr marL="982663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  <a:cs typeface="Univers for KPMG" panose="020B0603020202020204" pitchFamily="34" charset="0"/>
              </a:defRPr>
            </a:lvl5pPr>
            <a:lvl6pPr marL="125730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6pPr>
            <a:lvl7pPr marL="1619250" indent="-309563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—"/>
              <a:defRPr lang="en-US" sz="1400" b="0" i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7pPr>
            <a:lvl8pPr marL="1885950" indent="-247650" algn="l" eaLnBrk="1" latinLnBrk="1" hangingPunct="1">
              <a:spcAft>
                <a:spcPts val="650"/>
              </a:spcAft>
              <a:buFont typeface="Univers for KPMG Light" panose="020B0403020202020204" pitchFamily="34" charset="0"/>
              <a:buChar char="-"/>
              <a:defRPr lang="en-US" sz="1400" b="0" i="0" baseline="0" dirty="0" smtClean="0">
                <a:solidFill>
                  <a:srgbClr val="003087"/>
                </a:solidFill>
                <a:latin typeface="Univers for KPMG Light" panose="020B0403020202020204" pitchFamily="34" charset="0"/>
              </a:defRPr>
            </a:lvl8pPr>
          </a:lstStyle>
          <a:p>
            <a:r>
              <a:rPr lang="en-US" altLang="ko-KR" sz="1200" dirty="0">
                <a:solidFill>
                  <a:srgbClr val="00338D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Executive summary</a:t>
            </a:r>
          </a:p>
        </p:txBody>
      </p:sp>
      <p:sp>
        <p:nvSpPr>
          <p:cNvPr id="15" name="Title 4"/>
          <p:cNvSpPr txBox="1">
            <a:spLocks/>
          </p:cNvSpPr>
          <p:nvPr/>
        </p:nvSpPr>
        <p:spPr>
          <a:xfrm>
            <a:off x="812800" y="577041"/>
            <a:ext cx="8280400" cy="38059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eaLnBrk="1" latinLnBrk="1" hangingPunct="1">
              <a:lnSpc>
                <a:spcPct val="100000"/>
              </a:lnSpc>
              <a:defRPr sz="4800" b="0" i="0">
                <a:solidFill>
                  <a:srgbClr val="00338D"/>
                </a:solidFill>
                <a:latin typeface="KPMG Extralight"/>
                <a:cs typeface="KPMG Extralight"/>
              </a:defRPr>
            </a:lvl1pPr>
          </a:lstStyle>
          <a:p>
            <a:r>
              <a:rPr lang="en-US" altLang="ko-KR" sz="3800" kern="0" dirty="0"/>
              <a:t>Quality of Earnings (1/3)</a:t>
            </a:r>
          </a:p>
        </p:txBody>
      </p:sp>
      <p:sp>
        <p:nvSpPr>
          <p:cNvPr id="9" name="Text Box 18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08736" y="4712068"/>
            <a:ext cx="4959965" cy="147256"/>
          </a:xfrm>
          <a:prstGeom prst="rect">
            <a:avLst/>
          </a:prstGeom>
          <a:noFill/>
          <a:ln w="6350">
            <a:noFill/>
            <a:miter lim="800000"/>
            <a:headEnd type="none" w="sm" len="sm"/>
            <a:tailEnd type="none" w="sm" len="sm"/>
          </a:ln>
        </p:spPr>
        <p:txBody>
          <a:bodyPr lIns="0" tIns="0" rIns="0" bIns="0" anchor="b"/>
          <a:lstStyle/>
          <a:p>
            <a:r>
              <a:rPr lang="en-US" altLang="ko-KR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Source : </a:t>
            </a:r>
            <a:r>
              <a:rPr lang="ko-KR" altLang="en-US" sz="600" i="1" dirty="0">
                <a:solidFill>
                  <a:srgbClr val="000000"/>
                </a:solidFill>
                <a:ea typeface="맑은 고딕" panose="020B0503020000020004" pitchFamily="50" charset="-127"/>
              </a:rPr>
              <a:t>회사 제공 자료</a:t>
            </a:r>
            <a:endParaRPr lang="en-US" altLang="ko-KR" sz="600" i="1" dirty="0">
              <a:solidFill>
                <a:srgbClr val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10" name="텍스트 개체 틀 1"/>
          <p:cNvSpPr>
            <a:spLocks noGrp="1"/>
          </p:cNvSpPr>
          <p:nvPr>
            <p:ph type="body" sz="quarter" idx="4294967295"/>
          </p:nvPr>
        </p:nvSpPr>
        <p:spPr>
          <a:xfrm>
            <a:off x="5029200" y="1184604"/>
            <a:ext cx="4433553" cy="4581222"/>
          </a:xfrm>
          <a:prstGeom prst="rect">
            <a:avLst/>
          </a:prstGeom>
        </p:spPr>
        <p:txBody>
          <a:bodyPr/>
          <a:lstStyle/>
          <a:p>
            <a:r>
              <a:rPr lang="en-US" altLang="ko-KR" sz="1000" i="1" dirty="0">
                <a:solidFill>
                  <a:srgbClr val="00338D"/>
                </a:solidFill>
                <a:ea typeface="맑은 고딕" panose="020B0503020000020004" pitchFamily="50" charset="-127"/>
              </a:rPr>
              <a:t>Potential adjustments identified:</a:t>
            </a:r>
          </a:p>
          <a:p>
            <a:pPr>
              <a:spcAft>
                <a:spcPts val="300"/>
              </a:spcAft>
            </a:pPr>
            <a:r>
              <a:rPr lang="en-US" altLang="ko-KR" dirty="0">
                <a:solidFill>
                  <a:schemeClr val="tx1"/>
                </a:solidFill>
                <a:ea typeface="맑은 고딕" panose="020B0503020000020004" pitchFamily="50" charset="-127"/>
              </a:rPr>
              <a:t>A. </a:t>
            </a:r>
            <a:r>
              <a:rPr lang="ko-KR" altLang="en-US" dirty="0">
                <a:solidFill>
                  <a:schemeClr val="tx1"/>
                </a:solidFill>
                <a:ea typeface="맑은 고딕" panose="020B0503020000020004" pitchFamily="50" charset="-127"/>
              </a:rPr>
              <a:t>용역매출 기간귀속 조정</a:t>
            </a:r>
            <a:endParaRPr lang="en-US" altLang="ko-KR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회사는 하자보수계약을 체결하고 선수수익 계상 후 시간의 경과에 따라 용역매출을 인식하고 있으나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, 2016~2017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년의 경우 계약시점에 계약금 전액에 대해 선수수익을 </a:t>
            </a:r>
            <a:r>
              <a:rPr lang="ko-KR" altLang="en-US" b="0" dirty="0" err="1">
                <a:solidFill>
                  <a:schemeClr val="tx1"/>
                </a:solidFill>
                <a:ea typeface="맑은 고딕" panose="020B0503020000020004" pitchFamily="50" charset="-127"/>
              </a:rPr>
              <a:t>계상하지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 않고 매출을 조기 인식하였습니다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이에 조기 인식된 매출 금액을 선수수익으로 조정하였습니다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r>
              <a:rPr lang="en-US" altLang="ko-KR" dirty="0">
                <a:solidFill>
                  <a:schemeClr val="tx1"/>
                </a:solidFill>
                <a:ea typeface="맑은 고딕" panose="020B0503020000020004" pitchFamily="50" charset="-127"/>
              </a:rPr>
              <a:t>B.</a:t>
            </a:r>
            <a:r>
              <a:rPr lang="ko-KR" altLang="en-US" dirty="0">
                <a:solidFill>
                  <a:schemeClr val="tx1"/>
                </a:solidFill>
                <a:ea typeface="맑은 고딕" panose="020B0503020000020004" pitchFamily="50" charset="-127"/>
              </a:rPr>
              <a:t>대납 운반비 매출인식 취소</a:t>
            </a:r>
            <a:endParaRPr lang="en-US" altLang="ko-KR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운반비는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agent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부담이 원칙이나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agent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가 희망하여 운반비를 추가납부 하는 경우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회사는 운반비를 매출로 인식하고 다시 동 금액을 매출원가로 인식하고 있습니다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운반비는 제품가액에 포함되는 것이 아니며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단순대납에 불과하므로 해당 금액을 매출액에서 제외하였습니다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매출 및 매출원가에서 동일한 금액이 조정되므로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EBITDA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에 미치는 영향은 없습니다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r>
              <a:rPr lang="en-US" altLang="ko-KR" dirty="0">
                <a:solidFill>
                  <a:schemeClr val="tx1"/>
                </a:solidFill>
                <a:ea typeface="맑은 고딕" panose="020B0503020000020004" pitchFamily="50" charset="-127"/>
              </a:rPr>
              <a:t>C. </a:t>
            </a:r>
            <a:r>
              <a:rPr lang="ko-KR" altLang="en-US" dirty="0">
                <a:solidFill>
                  <a:schemeClr val="tx1"/>
                </a:solidFill>
                <a:ea typeface="맑은 고딕" panose="020B0503020000020004" pitchFamily="50" charset="-127"/>
              </a:rPr>
              <a:t>연차수당 과소 </a:t>
            </a:r>
            <a:r>
              <a:rPr lang="ko-KR" altLang="en-US" dirty="0" err="1">
                <a:solidFill>
                  <a:schemeClr val="tx1"/>
                </a:solidFill>
                <a:ea typeface="맑은 고딕" panose="020B0503020000020004" pitchFamily="50" charset="-127"/>
              </a:rPr>
              <a:t>계상</a:t>
            </a:r>
            <a:endParaRPr lang="en-US" altLang="ko-KR" dirty="0">
              <a:solidFill>
                <a:schemeClr val="tx1"/>
              </a:solidFill>
              <a:ea typeface="맑은 고딕" panose="020B0503020000020004" pitchFamily="50" charset="-127"/>
            </a:endParaRPr>
          </a:p>
          <a:p>
            <a:pPr>
              <a:spcAft>
                <a:spcPts val="300"/>
              </a:spcAft>
            </a:pP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회사는 임직원에 대한 연차 부여 시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, 2019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년부터 개정 근로기준법에 따른 신규입사자의 추가 연차를 고려하고 있습니다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회사는 회계연도 기준으로 연차를 일괄부여하고 있어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신규입사자의 경우 전년도 근속기간에 비례하여 차기연도 법정 연차일수를 계산하여야 하는데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재계산 결과 해당 부분의 부여 연차에서 차이가 발생하고 있습니다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이에 따라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, 2018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년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40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명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, 2019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년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44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명에 대해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법정 연차일수 재계산 및 그에 따른 연차수당을 조정하였습니다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 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또한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, 2019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년 연차수당 계산시 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14</a:t>
            </a:r>
            <a:r>
              <a:rPr lang="ko-KR" altLang="en-US" b="0" dirty="0">
                <a:solidFill>
                  <a:schemeClr val="tx1"/>
                </a:solidFill>
                <a:ea typeface="맑은 고딕" panose="020B0503020000020004" pitchFamily="50" charset="-127"/>
              </a:rPr>
              <a:t>명의 누락된 직원에 대해 추가적인 연차수당을 인식하였습니다</a:t>
            </a:r>
            <a:r>
              <a:rPr lang="en-US" altLang="ko-KR" b="0" dirty="0">
                <a:solidFill>
                  <a:schemeClr val="tx1"/>
                </a:solidFill>
                <a:ea typeface="맑은 고딕" panose="020B0503020000020004" pitchFamily="50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b="0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992" y="1150230"/>
            <a:ext cx="4171188" cy="360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284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REATEDBY" val="Global PowerPoint Toolbar"/>
  <p:tag name="TOOLBARVERSION" val="5.1"/>
  <p:tag name="TYPE" val="Report"/>
  <p:tag name="KEYWORD" val="REPORT"/>
  <p:tag name="TEMPLATEVERSION" val="21/03/2016 11:24:4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254,375"/>
  <p:tag name="ADV_LEFT" val="140,625"/>
  <p:tag name="ADV_HEIGHT" val="15,625"/>
  <p:tag name="ADV_WIDTH" val="3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254,375"/>
  <p:tag name="ADV_LEFT" val="140,625"/>
  <p:tag name="ADV_HEIGHT" val="15,625"/>
  <p:tag name="ADV_WIDTH" val="31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254,375"/>
  <p:tag name="ADV_LEFT" val="140,625"/>
  <p:tag name="ADV_HEIGHT" val="15,625"/>
  <p:tag name="ADV_WIDTH" val="31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97.93157"/>
  <p:tag name="ADV_LEFT" val="207.154"/>
  <p:tag name="ADV_HEIGHT" val="62.85496"/>
  <p:tag name="ADV_WIDTH" val="34.0468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97.93157"/>
  <p:tag name="ADV_LEFT" val="207.154"/>
  <p:tag name="ADV_HEIGHT" val="62.85496"/>
  <p:tag name="ADV_WIDTH" val="34.0468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254,375"/>
  <p:tag name="ADV_LEFT" val="140,625"/>
  <p:tag name="ADV_HEIGHT" val="15,625"/>
  <p:tag name="ADV_WIDTH" val="3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254,375"/>
  <p:tag name="ADV_LEFT" val="140,625"/>
  <p:tag name="ADV_HEIGHT" val="15,625"/>
  <p:tag name="ADV_WIDTH" val="31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254,375"/>
  <p:tag name="ADV_LEFT" val="140,625"/>
  <p:tag name="ADV_HEIGHT" val="15,625"/>
  <p:tag name="ADV_WIDTH" val="31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97.93157"/>
  <p:tag name="ADV_LEFT" val="207.154"/>
  <p:tag name="ADV_HEIGHT" val="62.85496"/>
  <p:tag name="ADV_WIDTH" val="34.0468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97.93157"/>
  <p:tag name="ADV_LEFT" val="207.154"/>
  <p:tag name="ADV_HEIGHT" val="62.85496"/>
  <p:tag name="ADV_WIDTH" val="34.0468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97.93157"/>
  <p:tag name="ADV_LEFT" val="207.154"/>
  <p:tag name="ADV_HEIGHT" val="62.85496"/>
  <p:tag name="ADV_WIDTH" val="34.0468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97.93157"/>
  <p:tag name="ADV_LEFT" val="207.154"/>
  <p:tag name="ADV_HEIGHT" val="62.85496"/>
  <p:tag name="ADV_WIDTH" val="34.0468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97.93157"/>
  <p:tag name="ADV_LEFT" val="207.154"/>
  <p:tag name="ADV_HEIGHT" val="62.85496"/>
  <p:tag name="ADV_WIDTH" val="34.0468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254,375"/>
  <p:tag name="ADV_LEFT" val="140,625"/>
  <p:tag name="ADV_HEIGHT" val="15,625"/>
  <p:tag name="ADV_WIDTH" val="31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97.93157"/>
  <p:tag name="ADV_LEFT" val="207.154"/>
  <p:tag name="ADV_HEIGHT" val="62.85496"/>
  <p:tag name="ADV_WIDTH" val="34.0468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97.93157"/>
  <p:tag name="ADV_LEFT" val="207.154"/>
  <p:tag name="ADV_HEIGHT" val="62.85496"/>
  <p:tag name="ADV_WIDTH" val="34.0468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97.93157"/>
  <p:tag name="ADV_LEFT" val="207.154"/>
  <p:tag name="ADV_HEIGHT" val="62.85496"/>
  <p:tag name="ADV_WIDTH" val="34.0468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97.93157"/>
  <p:tag name="ADV_LEFT" val="207.154"/>
  <p:tag name="ADV_HEIGHT" val="62.85496"/>
  <p:tag name="ADV_WIDTH" val="34.0468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97.93157"/>
  <p:tag name="ADV_LEFT" val="207.154"/>
  <p:tag name="ADV_HEIGHT" val="62.85496"/>
  <p:tag name="ADV_WIDTH" val="34.0468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254,375"/>
  <p:tag name="ADV_LEFT" val="140,625"/>
  <p:tag name="ADV_HEIGHT" val="15,625"/>
  <p:tag name="ADV_WIDTH" val="31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254,375"/>
  <p:tag name="ADV_LEFT" val="140,625"/>
  <p:tag name="ADV_HEIGHT" val="15,625"/>
  <p:tag name="ADV_WIDTH" val="31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254,375"/>
  <p:tag name="ADV_LEFT" val="140,625"/>
  <p:tag name="ADV_HEIGHT" val="15,625"/>
  <p:tag name="ADV_WIDTH" val="31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254,375"/>
  <p:tag name="ADV_LEFT" val="140,625"/>
  <p:tag name="ADV_HEIGHT" val="15,625"/>
  <p:tag name="ADV_WIDTH" val="31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254,375"/>
  <p:tag name="ADV_LEFT" val="140,625"/>
  <p:tag name="ADV_HEIGHT" val="15,625"/>
  <p:tag name="ADV_WIDTH" val="31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97.93157"/>
  <p:tag name="ADV_LEFT" val="207.154"/>
  <p:tag name="ADV_HEIGHT" val="62.85496"/>
  <p:tag name="ADV_WIDTH" val="34.0468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97.93157"/>
  <p:tag name="ADV_LEFT" val="207.154"/>
  <p:tag name="ADV_HEIGHT" val="62.85496"/>
  <p:tag name="ADV_WIDTH" val="34.0468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254,375"/>
  <p:tag name="ADV_LEFT" val="140,625"/>
  <p:tag name="ADV_HEIGHT" val="15,625"/>
  <p:tag name="ADV_WIDTH" val="31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254,375"/>
  <p:tag name="ADV_LEFT" val="140,625"/>
  <p:tag name="ADV_HEIGHT" val="15,625"/>
  <p:tag name="ADV_WIDTH" val="31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254,375"/>
  <p:tag name="ADV_LEFT" val="140,625"/>
  <p:tag name="ADV_HEIGHT" val="15,625"/>
  <p:tag name="ADV_WIDTH" val="31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97.93157"/>
  <p:tag name="ADV_LEFT" val="207.154"/>
  <p:tag name="ADV_HEIGHT" val="62.85496"/>
  <p:tag name="ADV_WIDTH" val="34.0468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97.93157"/>
  <p:tag name="ADV_LEFT" val="207.154"/>
  <p:tag name="ADV_HEIGHT" val="62.85496"/>
  <p:tag name="ADV_WIDTH" val="34.0468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254,375"/>
  <p:tag name="ADV_LEFT" val="140,625"/>
  <p:tag name="ADV_HEIGHT" val="15,625"/>
  <p:tag name="ADV_WIDTH" val="31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97.93157"/>
  <p:tag name="ADV_LEFT" val="207.154"/>
  <p:tag name="ADV_HEIGHT" val="62.85496"/>
  <p:tag name="ADV_WIDTH" val="34.0468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254,375"/>
  <p:tag name="ADV_LEFT" val="140,625"/>
  <p:tag name="ADV_HEIGHT" val="15,625"/>
  <p:tag name="ADV_WIDTH" val="31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254,375"/>
  <p:tag name="ADV_LEFT" val="140,625"/>
  <p:tag name="ADV_HEIGHT" val="15,625"/>
  <p:tag name="ADV_WIDTH" val="31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97.93157"/>
  <p:tag name="ADV_LEFT" val="207.154"/>
  <p:tag name="ADV_HEIGHT" val="62.85496"/>
  <p:tag name="ADV_WIDTH" val="34.0468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254,375"/>
  <p:tag name="ADV_LEFT" val="140,625"/>
  <p:tag name="ADV_HEIGHT" val="15,625"/>
  <p:tag name="ADV_WIDTH" val="31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254,375"/>
  <p:tag name="ADV_LEFT" val="140,625"/>
  <p:tag name="ADV_HEIGHT" val="15,625"/>
  <p:tag name="ADV_WIDTH" val="31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254,375"/>
  <p:tag name="ADV_LEFT" val="140,625"/>
  <p:tag name="ADV_HEIGHT" val="15,625"/>
  <p:tag name="ADV_WIDTH" val="31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254,375"/>
  <p:tag name="ADV_LEFT" val="140,625"/>
  <p:tag name="ADV_HEIGHT" val="15,625"/>
  <p:tag name="ADV_WIDTH" val="31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254,375"/>
  <p:tag name="ADV_LEFT" val="140,625"/>
  <p:tag name="ADV_HEIGHT" val="15,625"/>
  <p:tag name="ADV_WIDTH" val="31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254,375"/>
  <p:tag name="ADV_LEFT" val="140,625"/>
  <p:tag name="ADV_HEIGHT" val="15,625"/>
  <p:tag name="ADV_WIDTH" val="31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97.93157"/>
  <p:tag name="ADV_LEFT" val="207.154"/>
  <p:tag name="ADV_HEIGHT" val="62.85496"/>
  <p:tag name="ADV_WIDTH" val="34.0468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254,375"/>
  <p:tag name="ADV_LEFT" val="140,625"/>
  <p:tag name="ADV_HEIGHT" val="15,625"/>
  <p:tag name="ADV_WIDTH" val="31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97.93157"/>
  <p:tag name="ADV_LEFT" val="207.154"/>
  <p:tag name="ADV_HEIGHT" val="62.85496"/>
  <p:tag name="ADV_WIDTH" val="34.0468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254,375"/>
  <p:tag name="ADV_LEFT" val="140,625"/>
  <p:tag name="ADV_HEIGHT" val="15,625"/>
  <p:tag name="ADV_WIDTH" val="31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254,375"/>
  <p:tag name="ADV_LEFT" val="140,625"/>
  <p:tag name="ADV_HEIGHT" val="15,625"/>
  <p:tag name="ADV_WIDTH" val="31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254,375"/>
  <p:tag name="ADV_LEFT" val="140,625"/>
  <p:tag name="ADV_HEIGHT" val="15,625"/>
  <p:tag name="ADV_WIDTH" val="31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254,375"/>
  <p:tag name="ADV_LEFT" val="140,625"/>
  <p:tag name="ADV_HEIGHT" val="15,625"/>
  <p:tag name="ADV_WIDTH" val="31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254,375"/>
  <p:tag name="ADV_LEFT" val="140,625"/>
  <p:tag name="ADV_HEIGHT" val="15,625"/>
  <p:tag name="ADV_WIDTH" val="31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254,375"/>
  <p:tag name="ADV_LEFT" val="140,625"/>
  <p:tag name="ADV_HEIGHT" val="15,625"/>
  <p:tag name="ADV_WIDTH" val="31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254,375"/>
  <p:tag name="ADV_LEFT" val="140,625"/>
  <p:tag name="ADV_HEIGHT" val="15,625"/>
  <p:tag name="ADV_WIDTH" val="31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254,375"/>
  <p:tag name="ADV_LEFT" val="140,625"/>
  <p:tag name="ADV_HEIGHT" val="15,625"/>
  <p:tag name="ADV_WIDTH" val="3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254,375"/>
  <p:tag name="ADV_LEFT" val="140,625"/>
  <p:tag name="ADV_HEIGHT" val="15,625"/>
  <p:tag name="ADV_WIDTH" val="312"/>
</p:tagLst>
</file>

<file path=ppt/theme/theme1.xml><?xml version="1.0" encoding="utf-8"?>
<a:theme xmlns:a="http://schemas.openxmlformats.org/drawingml/2006/main" name="KPMG_Report_4x3_050216_2016">
  <a:themeElements>
    <a:clrScheme name="New KPMG Colours">
      <a:dk1>
        <a:srgbClr val="000000"/>
      </a:dk1>
      <a:lt1>
        <a:sysClr val="window" lastClr="FFFFFF"/>
      </a:lt1>
      <a:dk2>
        <a:srgbClr val="00338D"/>
      </a:dk2>
      <a:lt2>
        <a:srgbClr val="F0F0F0"/>
      </a:lt2>
      <a:accent1>
        <a:srgbClr val="0091DA"/>
      </a:accent1>
      <a:accent2>
        <a:srgbClr val="6D2077"/>
      </a:accent2>
      <a:accent3>
        <a:srgbClr val="005EB8"/>
      </a:accent3>
      <a:accent4>
        <a:srgbClr val="00A3A1"/>
      </a:accent4>
      <a:accent5>
        <a:srgbClr val="EAAA00"/>
      </a:accent5>
      <a:accent6>
        <a:srgbClr val="43B02A"/>
      </a:accent6>
      <a:hlink>
        <a:srgbClr val="0091DA"/>
      </a:hlink>
      <a:folHlink>
        <a:srgbClr val="0091DA"/>
      </a:folHlink>
    </a:clrScheme>
    <a:fontScheme name="KPMG">
      <a:majorFont>
        <a:latin typeface="KPMG Extralight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54000" tIns="54000" rIns="54000" bIns="54000" rtlCol="0" anchor="ctr"/>
      <a:lstStyle>
        <a:defPPr algn="ctr">
          <a:defRPr sz="9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00338D"/>
          </a:solidFill>
          <a:headEnd type="triangl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54610" tIns="54610" rIns="54610" bIns="54610" rtlCol="0">
        <a:noAutofit/>
      </a:bodyPr>
      <a:lstStyle>
        <a:defPPr>
          <a:spcAft>
            <a:spcPts val="600"/>
          </a:spcAft>
          <a:defRPr sz="900"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KPMG Blue">
      <a:srgbClr val="00338D"/>
    </a:custClr>
    <a:custClr name="Medium Blue">
      <a:srgbClr val="005EB8"/>
    </a:custClr>
    <a:custClr name="Light Blue">
      <a:srgbClr val="0091DA"/>
    </a:custClr>
    <a:custClr name="Violet">
      <a:srgbClr val="483698"/>
    </a:custClr>
    <a:custClr name="Purple">
      <a:srgbClr val="470A68"/>
    </a:custClr>
    <a:custClr name="Light Purple">
      <a:srgbClr val="6D2077"/>
    </a:custClr>
    <a:custClr name="Green">
      <a:srgbClr val="00A3A1"/>
    </a:custClr>
    <a:custClr name="Dark Green">
      <a:srgbClr val="009A44"/>
    </a:custClr>
    <a:custClr name="Light Green">
      <a:srgbClr val="43B02A"/>
    </a:custClr>
    <a:custClr name="Yellow">
      <a:srgbClr val="EAAA00"/>
    </a:custClr>
    <a:custClr name="Orange">
      <a:srgbClr val="F68D2E"/>
    </a:custClr>
    <a:custClr name="Red ">
      <a:srgbClr val="BC204B"/>
    </a:custClr>
    <a:custClr name="Pink">
      <a:srgbClr val="C6007E"/>
    </a:custClr>
    <a:custClr name="Dark Brown">
      <a:srgbClr val="753F19"/>
    </a:custClr>
    <a:custClr name="Light Brown">
      <a:srgbClr val="9B642E"/>
    </a:custClr>
    <a:custClr name="Olive">
      <a:srgbClr val="9D9375"/>
    </a:custClr>
    <a:custClr name="Beige">
      <a:srgbClr val="E3BC9F"/>
    </a:custClr>
    <a:custClr name="Light Pink">
      <a:srgbClr val="E36877"/>
    </a:custClr>
  </a:custClrLst>
  <a:extLst>
    <a:ext uri="{05A4C25C-085E-4340-85A3-A5531E510DB2}">
      <thm15:themeFamily xmlns:thm15="http://schemas.microsoft.com/office/thememl/2012/main" name="KPMG Report Standard Template" id="{56CCF82D-5EF0-4724-ACEE-79F9CBD7000A}" vid="{041F8D7E-82F6-490C-BB8E-F1B846CB7F76}"/>
    </a:ext>
  </a:extLst>
</a:theme>
</file>

<file path=ppt/theme/theme2.xml><?xml version="1.0" encoding="utf-8"?>
<a:theme xmlns:a="http://schemas.openxmlformats.org/drawingml/2006/main" name="1_KPMG_Report_4x3_050216_2016">
  <a:themeElements>
    <a:clrScheme name="New KPMG Colours">
      <a:dk1>
        <a:srgbClr val="000000"/>
      </a:dk1>
      <a:lt1>
        <a:sysClr val="window" lastClr="FFFFFF"/>
      </a:lt1>
      <a:dk2>
        <a:srgbClr val="00338D"/>
      </a:dk2>
      <a:lt2>
        <a:srgbClr val="F0F0F0"/>
      </a:lt2>
      <a:accent1>
        <a:srgbClr val="0091DA"/>
      </a:accent1>
      <a:accent2>
        <a:srgbClr val="6D2077"/>
      </a:accent2>
      <a:accent3>
        <a:srgbClr val="005EB8"/>
      </a:accent3>
      <a:accent4>
        <a:srgbClr val="00A3A1"/>
      </a:accent4>
      <a:accent5>
        <a:srgbClr val="EAAA00"/>
      </a:accent5>
      <a:accent6>
        <a:srgbClr val="43B02A"/>
      </a:accent6>
      <a:hlink>
        <a:srgbClr val="0091DA"/>
      </a:hlink>
      <a:folHlink>
        <a:srgbClr val="0091DA"/>
      </a:folHlink>
    </a:clrScheme>
    <a:fontScheme name="KPMG">
      <a:majorFont>
        <a:latin typeface="KPMG Extralight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54000" tIns="54000" rIns="54000" bIns="54000" rtlCol="0" anchor="ctr"/>
      <a:lstStyle>
        <a:defPPr algn="ctr">
          <a:defRPr sz="9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00338D"/>
          </a:solidFill>
          <a:headEnd type="triangl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54610" tIns="54610" rIns="54610" bIns="54610" rtlCol="0">
        <a:noAutofit/>
      </a:bodyPr>
      <a:lstStyle>
        <a:defPPr>
          <a:spcAft>
            <a:spcPts val="600"/>
          </a:spcAft>
          <a:defRPr sz="900"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KPMG Blue">
      <a:srgbClr val="00338D"/>
    </a:custClr>
    <a:custClr name="Medium Blue">
      <a:srgbClr val="005EB8"/>
    </a:custClr>
    <a:custClr name="Light Blue">
      <a:srgbClr val="0091DA"/>
    </a:custClr>
    <a:custClr name="Violet">
      <a:srgbClr val="483698"/>
    </a:custClr>
    <a:custClr name="Purple">
      <a:srgbClr val="470A68"/>
    </a:custClr>
    <a:custClr name="Light Purple">
      <a:srgbClr val="6D2077"/>
    </a:custClr>
    <a:custClr name="Green">
      <a:srgbClr val="00A3A1"/>
    </a:custClr>
    <a:custClr name="Dark Green">
      <a:srgbClr val="009A44"/>
    </a:custClr>
    <a:custClr name="Light Green">
      <a:srgbClr val="43B02A"/>
    </a:custClr>
    <a:custClr name="Yellow">
      <a:srgbClr val="EAAA00"/>
    </a:custClr>
    <a:custClr name="Orange">
      <a:srgbClr val="F68D2E"/>
    </a:custClr>
    <a:custClr name="Red ">
      <a:srgbClr val="BC204B"/>
    </a:custClr>
    <a:custClr name="Pink">
      <a:srgbClr val="C6007E"/>
    </a:custClr>
    <a:custClr name="Dark Brown">
      <a:srgbClr val="753F19"/>
    </a:custClr>
    <a:custClr name="Light Brown">
      <a:srgbClr val="9B642E"/>
    </a:custClr>
    <a:custClr name="Olive">
      <a:srgbClr val="9D9375"/>
    </a:custClr>
    <a:custClr name="Beige">
      <a:srgbClr val="E3BC9F"/>
    </a:custClr>
    <a:custClr name="Light Pink">
      <a:srgbClr val="E36877"/>
    </a:custClr>
  </a:custClrLst>
  <a:extLst>
    <a:ext uri="{05A4C25C-085E-4340-85A3-A5531E510DB2}">
      <thm15:themeFamily xmlns:thm15="http://schemas.microsoft.com/office/thememl/2012/main" name="KPMG Report Standard Template" id="{56CCF82D-5EF0-4724-ACEE-79F9CBD7000A}" vid="{041F8D7E-82F6-490C-BB8E-F1B846CB7F76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B8F4AC52B259641BE62E3A32AC663D5" ma:contentTypeVersion="0" ma:contentTypeDescription="새 문서를 만듭니다." ma:contentTypeScope="" ma:versionID="2b20d8835c4c23da34b40c39c69aa2d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d8f6c9257034a6ffde9c3b3e5e5b89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337C7D-F62C-4446-9238-6D5B53583BC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5E23FC3-5E35-4A5C-97BF-51456161C5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EFC8D3-8E61-4BC0-944C-02A86A92AA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76292</TotalTime>
  <Words>9075</Words>
  <Application>Microsoft Office PowerPoint</Application>
  <PresentationFormat>A4 용지(210x297mm)</PresentationFormat>
  <Paragraphs>1102</Paragraphs>
  <Slides>59</Slides>
  <Notes>59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59</vt:i4>
      </vt:variant>
    </vt:vector>
  </HeadingPairs>
  <TitlesOfParts>
    <vt:vector size="68" baseType="lpstr">
      <vt:lpstr>맑은 고딕</vt:lpstr>
      <vt:lpstr>Arial</vt:lpstr>
      <vt:lpstr>KPMG Extralight</vt:lpstr>
      <vt:lpstr>Univers 45 Light</vt:lpstr>
      <vt:lpstr>Univers for KPMG</vt:lpstr>
      <vt:lpstr>Univers for KPMG Light</vt:lpstr>
      <vt:lpstr>Wingdings</vt:lpstr>
      <vt:lpstr>KPMG_Report_4x3_050216_2016</vt:lpstr>
      <vt:lpstr>1_KPMG_Report_4x3_050216_2016</vt:lpstr>
      <vt:lpstr>PowerPoint 프레젠테이션</vt:lpstr>
      <vt:lpstr>PowerPoint 프레젠테이션</vt:lpstr>
      <vt:lpstr>Contents </vt:lpstr>
      <vt:lpstr>Glossary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KPMG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 template</dc:title>
  <dc:creator>Park, Kyung Sang [KR]</dc:creator>
  <cp:lastModifiedBy>Kim, Eun-Ee (KR/Deal Adv1)</cp:lastModifiedBy>
  <cp:revision>9434</cp:revision>
  <cp:lastPrinted>2019-10-16T07:22:57Z</cp:lastPrinted>
  <dcterms:created xsi:type="dcterms:W3CDTF">2016-06-16T02:21:14Z</dcterms:created>
  <dcterms:modified xsi:type="dcterms:W3CDTF">2020-07-27T16:54:19Z</dcterms:modified>
  <cp:category>KPMG Confidential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PMG_LayoutGrid">
    <vt:lpwstr>1</vt:lpwstr>
  </property>
  <property fmtid="{D5CDD505-2E9C-101B-9397-08002B2CF9AE}" pid="3" name="ContentTypeId">
    <vt:lpwstr>0x010100FB8F4AC52B259641BE62E3A32AC663D5</vt:lpwstr>
  </property>
</Properties>
</file>