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22.xml" ContentType="application/vnd.openxmlformats-officedocument.presentationml.tags+xml"/>
  <Override PartName="/ppt/tags/tag23.xml" ContentType="application/vnd.openxmlformats-officedocument.presentationml.tags+xml"/>
  <Override PartName="/ppt/charts/chart12.xml" ContentType="application/vnd.openxmlformats-officedocument.drawingml.chart+xml"/>
  <Override PartName="/ppt/charts/style1.xml" ContentType="application/vnd.ms-office.chartstyle+xml"/>
  <Override PartName="/ppt/charts/colors1.xml" ContentType="application/vnd.ms-office.chartcolorstyle+xml"/>
  <Override PartName="/ppt/tags/tag24.xml" ContentType="application/vnd.openxmlformats-officedocument.presentationml.tags+xml"/>
  <Override PartName="/ppt/charts/chart13.xml" ContentType="application/vnd.openxmlformats-officedocument.drawingml.chart+xml"/>
  <Override PartName="/ppt/charts/style2.xml" ContentType="application/vnd.ms-office.chartstyle+xml"/>
  <Override PartName="/ppt/charts/colors2.xml" ContentType="application/vnd.ms-office.chartcolorstyle+xml"/>
  <Override PartName="/ppt/tags/tag25.xml" ContentType="application/vnd.openxmlformats-officedocument.presentationml.tags+xml"/>
  <Override PartName="/ppt/charts/chart14.xml" ContentType="application/vnd.openxmlformats-officedocument.drawingml.chart+xml"/>
  <Override PartName="/ppt/charts/style3.xml" ContentType="application/vnd.ms-office.chartstyle+xml"/>
  <Override PartName="/ppt/charts/colors3.xml" ContentType="application/vnd.ms-office.chartcolorstyle+xml"/>
  <Override PartName="/ppt/tags/tag26.xml" ContentType="application/vnd.openxmlformats-officedocument.presentationml.tags+xml"/>
  <Override PartName="/ppt/charts/chart15.xml" ContentType="application/vnd.openxmlformats-officedocument.drawingml.chart+xml"/>
  <Override PartName="/ppt/charts/style4.xml" ContentType="application/vnd.ms-office.chartstyle+xml"/>
  <Override PartName="/ppt/charts/colors4.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rts/chart17.xml" ContentType="application/vnd.openxmlformats-officedocument.drawingml.chart+xml"/>
  <Override PartName="/ppt/charts/chart18.xml" ContentType="application/vnd.openxmlformats-officedocument.drawingml.chart+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4"/>
  </p:sldMasterIdLst>
  <p:notesMasterIdLst>
    <p:notesMasterId r:id="rId66"/>
  </p:notesMasterIdLst>
  <p:handoutMasterIdLst>
    <p:handoutMasterId r:id="rId67"/>
  </p:handoutMasterIdLst>
  <p:sldIdLst>
    <p:sldId id="294" r:id="rId5"/>
    <p:sldId id="514" r:id="rId6"/>
    <p:sldId id="509" r:id="rId7"/>
    <p:sldId id="508" r:id="rId8"/>
    <p:sldId id="1160" r:id="rId9"/>
    <p:sldId id="1593" r:id="rId10"/>
    <p:sldId id="1583" r:id="rId11"/>
    <p:sldId id="1158" r:id="rId12"/>
    <p:sldId id="1163" r:id="rId13"/>
    <p:sldId id="1562" r:id="rId14"/>
    <p:sldId id="1595" r:id="rId15"/>
    <p:sldId id="1596" r:id="rId16"/>
    <p:sldId id="1597" r:id="rId17"/>
    <p:sldId id="1598" r:id="rId18"/>
    <p:sldId id="1159" r:id="rId19"/>
    <p:sldId id="1549" r:id="rId20"/>
    <p:sldId id="1571" r:id="rId21"/>
    <p:sldId id="1594" r:id="rId22"/>
    <p:sldId id="1573" r:id="rId23"/>
    <p:sldId id="1574" r:id="rId24"/>
    <p:sldId id="1575" r:id="rId25"/>
    <p:sldId id="1133" r:id="rId26"/>
    <p:sldId id="1579" r:id="rId27"/>
    <p:sldId id="1599" r:id="rId28"/>
    <p:sldId id="1161" r:id="rId29"/>
    <p:sldId id="1119" r:id="rId30"/>
    <p:sldId id="1138" r:id="rId31"/>
    <p:sldId id="1139" r:id="rId32"/>
    <p:sldId id="1140" r:id="rId33"/>
    <p:sldId id="1577" r:id="rId34"/>
    <p:sldId id="1132" r:id="rId35"/>
    <p:sldId id="1175" r:id="rId36"/>
    <p:sldId id="1137" r:id="rId37"/>
    <p:sldId id="1584" r:id="rId38"/>
    <p:sldId id="1585" r:id="rId39"/>
    <p:sldId id="1586" r:id="rId40"/>
    <p:sldId id="1147" r:id="rId41"/>
    <p:sldId id="1148" r:id="rId42"/>
    <p:sldId id="1101" r:id="rId43"/>
    <p:sldId id="1102" r:id="rId44"/>
    <p:sldId id="1165" r:id="rId45"/>
    <p:sldId id="1149" r:id="rId46"/>
    <p:sldId id="1152" r:id="rId47"/>
    <p:sldId id="1154" r:id="rId48"/>
    <p:sldId id="1155" r:id="rId49"/>
    <p:sldId id="1566" r:id="rId50"/>
    <p:sldId id="1166" r:id="rId51"/>
    <p:sldId id="1167" r:id="rId52"/>
    <p:sldId id="1168" r:id="rId53"/>
    <p:sldId id="1587" r:id="rId54"/>
    <p:sldId id="1588" r:id="rId55"/>
    <p:sldId id="1589" r:id="rId56"/>
    <p:sldId id="1169" r:id="rId57"/>
    <p:sldId id="1170" r:id="rId58"/>
    <p:sldId id="1171" r:id="rId59"/>
    <p:sldId id="1590" r:id="rId60"/>
    <p:sldId id="1591" r:id="rId61"/>
    <p:sldId id="1592" r:id="rId62"/>
    <p:sldId id="1580" r:id="rId63"/>
    <p:sldId id="1576" r:id="rId64"/>
    <p:sldId id="825" r:id="rId65"/>
  </p:sldIdLst>
  <p:sldSz cx="9906000" cy="6858000" type="A4"/>
  <p:notesSz cx="6797675" cy="9872663"/>
  <p:embeddedFontLst>
    <p:embeddedFont>
      <p:font typeface="나눔바른고딕" panose="020B0600000101010101" charset="-127"/>
      <p:regular r:id="rId68"/>
      <p:bold r:id="rId69"/>
    </p:embeddedFont>
    <p:embeddedFont>
      <p:font typeface="KPMG Extralight" panose="020B0303030202040204" pitchFamily="34" charset="0"/>
      <p:regular r:id="rId70"/>
      <p:italic r:id="rId71"/>
    </p:embeddedFont>
    <p:embeddedFont>
      <p:font typeface="Univers 45 Light" pitchFamily="2" charset="0"/>
      <p:regular r:id="rId72"/>
      <p:bold r:id="rId73"/>
      <p:italic r:id="rId74"/>
      <p:boldItalic r:id="rId75"/>
    </p:embeddedFont>
    <p:embeddedFont>
      <p:font typeface="Univers for KPMG" panose="020B0603020202020204" pitchFamily="34" charset="0"/>
      <p:regular r:id="rId76"/>
      <p:bold r:id="rId77"/>
      <p:italic r:id="rId78"/>
      <p:boldItalic r:id="rId79"/>
    </p:embeddedFont>
    <p:embeddedFont>
      <p:font typeface="Univers for KPMG Cond" panose="020B0606020202020204" pitchFamily="34" charset="0"/>
      <p:regular r:id="rId80"/>
    </p:embeddedFont>
    <p:embeddedFont>
      <p:font typeface="맑은 고딕" panose="020B0503020000020004" pitchFamily="50" charset="-127"/>
      <p:regular r:id="rId81"/>
      <p:bold r:id="rId82"/>
    </p:embeddedFont>
  </p:embeddedFontLst>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 Hyeon-Sik (KR/Deal Adv1)" initials="CH(A" lastIdx="1" clrIdx="0">
    <p:extLst>
      <p:ext uri="{19B8F6BF-5375-455C-9EA6-DF929625EA0E}">
        <p15:presenceInfo xmlns:p15="http://schemas.microsoft.com/office/powerpoint/2012/main" userId="S::hcho10@kr.kpmg.com::9060bbdd-cb36-48e1-ac90-9b5f9643f9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02060"/>
    <a:srgbClr val="00338D"/>
    <a:srgbClr val="00A3A1"/>
    <a:srgbClr val="CADCF1"/>
    <a:srgbClr val="409DAD"/>
    <a:srgbClr val="FCE4D6"/>
    <a:srgbClr val="FFCC66"/>
    <a:srgbClr val="84B3E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6353" autoAdjust="0"/>
  </p:normalViewPr>
  <p:slideViewPr>
    <p:cSldViewPr snapToGrid="0" showGuides="1">
      <p:cViewPr varScale="1">
        <p:scale>
          <a:sx n="105" d="100"/>
          <a:sy n="105" d="100"/>
        </p:scale>
        <p:origin x="636" y="114"/>
      </p:cViewPr>
      <p:guideLst/>
    </p:cSldViewPr>
  </p:slideViewPr>
  <p:notesTextViewPr>
    <p:cViewPr>
      <p:scale>
        <a:sx n="3" d="2"/>
        <a:sy n="3" d="2"/>
      </p:scale>
      <p:origin x="0" y="0"/>
    </p:cViewPr>
  </p:notesTextViewPr>
  <p:sorterViewPr>
    <p:cViewPr>
      <p:scale>
        <a:sx n="100" d="100"/>
        <a:sy n="100" d="100"/>
      </p:scale>
      <p:origin x="0" y="-47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font" Target="fonts/font1.fntdata"/><Relationship Id="rId84" Type="http://schemas.openxmlformats.org/officeDocument/2006/relationships/commentAuthors" Target="commen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9.fntdata"/><Relationship Id="rId7" Type="http://schemas.openxmlformats.org/officeDocument/2006/relationships/slide" Target="slides/slide3.xml"/><Relationship Id="rId71" Type="http://schemas.openxmlformats.org/officeDocument/2006/relationships/font" Target="fonts/font4.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notesMaster" Target="notesMasters/notesMaster1.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font" Target="fonts/font15.fntdata"/></Relationships>
</file>

<file path=ppt/charts/_rels/chart1.xml.rels><?xml version="1.0" encoding="UTF-8" standalone="yes"?>
<Relationships xmlns="http://schemas.openxmlformats.org/package/2006/relationships"><Relationship Id="rId1" Type="http://schemas.openxmlformats.org/officeDocument/2006/relationships/oleObject" Target="file:///D:\E&#49324;%20&#44032;&#52824;&#54217;&#44032;\&#51109;&#54364;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yeongukkim\Desktop\E&#49324;%20&#44032;&#52824;&#54217;&#44032;\RFI\3.1.4%20&#49688;&#51452;%20&#51092;&#47049;%20(2021%205%2011)%20_%20KPMG_&#50836;&#52397;&#49324;&#54637;.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C:\Users\hcho10\Desktop\&#50629;&#47924;\&#53412;&#49828;&#53668;&#54532;&#46972;&#51060;&#48727;&#50640;&#53244;&#54000;\Prj.%20Kiston_WB_CHS_210525.xlsx" TargetMode="External"/><Relationship Id="rId2" Type="http://schemas.microsoft.com/office/2011/relationships/chartColorStyle" Target="colors1.xml"/><Relationship Id="rId1" Type="http://schemas.microsoft.com/office/2011/relationships/chartStyle" Target="style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cho10\Desktop\&#50629;&#47924;\&#53412;&#49828;&#53668;&#54532;&#46972;&#51060;&#48727;&#50640;&#53244;&#54000;\Prj.%20Kiston_WB_CHS_210525.xlsx" TargetMode="External"/><Relationship Id="rId2" Type="http://schemas.microsoft.com/office/2011/relationships/chartColorStyle" Target="colors2.xml"/><Relationship Id="rId1" Type="http://schemas.microsoft.com/office/2011/relationships/chartStyle" Target="style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cho10\Desktop\&#50629;&#47924;\&#53412;&#49828;&#53668;&#54532;&#46972;&#51060;&#48727;&#50640;&#53244;&#54000;\Prj.%20Kiston_WB_CHS_210520.xlsx" TargetMode="External"/><Relationship Id="rId2" Type="http://schemas.microsoft.com/office/2011/relationships/chartColorStyle" Target="colors3.xml"/><Relationship Id="rId1" Type="http://schemas.microsoft.com/office/2011/relationships/chartStyle" Target="style3.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cho10\Desktop\&#50629;&#47924;\&#53412;&#49828;&#53668;&#54532;&#46972;&#51060;&#48727;&#50640;&#53244;&#54000;\Prj.%20Kiston_WB_CHS_210522.xlsx" TargetMode="External"/><Relationship Id="rId2" Type="http://schemas.microsoft.com/office/2011/relationships/chartColorStyle" Target="colors4.xml"/><Relationship Id="rId1" Type="http://schemas.microsoft.com/office/2011/relationships/chartStyle" Target="style4.xml"/></Relationships>
</file>

<file path=ppt/charts/_rels/chart16.xml.rels><?xml version="1.0" encoding="UTF-8" standalone="yes"?>
<Relationships xmlns="http://schemas.openxmlformats.org/package/2006/relationships"><Relationship Id="rId1" Type="http://schemas.openxmlformats.org/officeDocument/2006/relationships/oleObject" Target="file:///C:\Users\youngwooksuh\Desktop\Woooooork\&#51060;&#47000;AMS\&#47784;&#45944;\PPT&#50857;%20&#54364;%20&#51221;&#47532;_0519.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youngwooksuh\Desktop\Woooooork\&#51060;&#47000;AMS\&#44608;&#48393;&#49688;%20&#49345;&#47924;\&#49688;&#51452;%20&#51092;&#44256;%20&#51221;&#47532;_v2_syw%20(2030).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youngwooksuh\Desktop\Woooooork\&#51060;&#47000;AMS\&#44608;&#48393;&#49688;%20&#49345;&#47924;\&#49688;&#51452;%20&#51092;&#44256;%20&#51221;&#47532;_v2_syw%20(203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yeongukkim\Documents\&#51088;&#46041;&#52264;&#51221;&#4753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yeongukkim\Desktop\&#51089;&#50629;\0.Vinfast%20ADAS%20EDD&amp;Tooling%20PO&amp;Invoice%20Status_21051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28202176571301"/>
          <c:y val="0.13181818181818181"/>
          <c:w val="0.82331196593875422"/>
          <c:h val="0.73062884753042234"/>
        </c:manualLayout>
      </c:layout>
      <c:barChart>
        <c:barDir val="bar"/>
        <c:grouping val="stacked"/>
        <c:varyColors val="0"/>
        <c:ser>
          <c:idx val="0"/>
          <c:order val="0"/>
          <c:spPr>
            <a:solidFill>
              <a:srgbClr val="00338D">
                <a:alpha val="0"/>
              </a:srgbClr>
            </a:solidFill>
            <a:ln w="3175">
              <a:solidFill>
                <a:srgbClr val="FFFFFF"/>
              </a:solidFill>
              <a:prstDash val="solid"/>
            </a:ln>
          </c:spPr>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Sheet1!$E$7:$E$12</c:f>
              <c:strCache>
                <c:ptCount val="6"/>
                <c:pt idx="0">
                  <c:v>Market approach
(GTM)</c:v>
                </c:pt>
                <c:pt idx="1">
                  <c:v>Market approach
(GPCM)</c:v>
                </c:pt>
                <c:pt idx="2">
                  <c:v>DCF
(Best)</c:v>
                </c:pt>
                <c:pt idx="3">
                  <c:v>DCF
(Base,
WACC 8.84%)</c:v>
                </c:pt>
                <c:pt idx="4">
                  <c:v>DCF
(Base)</c:v>
                </c:pt>
                <c:pt idx="5">
                  <c:v>DCF
(Worst)</c:v>
                </c:pt>
              </c:strCache>
            </c:strRef>
          </c:cat>
          <c:val>
            <c:numRef>
              <c:f>Sheet1!$F$7:$F$12</c:f>
              <c:numCache>
                <c:formatCode>_(* #,##0_);_(* \(#,##0\);_(* "-"_);_(@_)</c:formatCode>
                <c:ptCount val="6"/>
                <c:pt idx="0">
                  <c:v>3234.4159588322432</c:v>
                </c:pt>
                <c:pt idx="1">
                  <c:v>2620.8710988645685</c:v>
                </c:pt>
                <c:pt idx="2">
                  <c:v>2752.043041265898</c:v>
                </c:pt>
                <c:pt idx="3">
                  <c:v>2560.6744920809833</c:v>
                </c:pt>
                <c:pt idx="4">
                  <c:v>2322.3947043976732</c:v>
                </c:pt>
                <c:pt idx="5">
                  <c:v>1553.4571434207794</c:v>
                </c:pt>
              </c:numCache>
            </c:numRef>
          </c:val>
          <c:extLst>
            <c:ext xmlns:c16="http://schemas.microsoft.com/office/drawing/2014/chart" uri="{C3380CC4-5D6E-409C-BE32-E72D297353CC}">
              <c16:uniqueId val="{00000000-B861-4E4A-B39E-F24442C6768B}"/>
            </c:ext>
          </c:extLst>
        </c:ser>
        <c:ser>
          <c:idx val="1"/>
          <c:order val="1"/>
          <c:spPr>
            <a:solidFill>
              <a:srgbClr val="0091DA"/>
            </a:solidFill>
            <a:ln w="3175">
              <a:solidFill>
                <a:srgbClr val="FFFFFF"/>
              </a:solidFill>
              <a:prstDash val="solid"/>
            </a:ln>
          </c:spPr>
          <c:invertIfNegative val="0"/>
          <c:dPt>
            <c:idx val="2"/>
            <c:invertIfNegative val="0"/>
            <c:bubble3D val="0"/>
            <c:spPr>
              <a:solidFill>
                <a:srgbClr val="BFBFBF"/>
              </a:solidFill>
              <a:ln w="3175">
                <a:solidFill>
                  <a:srgbClr val="FFFFFF"/>
                </a:solidFill>
                <a:prstDash val="solid"/>
              </a:ln>
            </c:spPr>
            <c:extLst>
              <c:ext xmlns:c16="http://schemas.microsoft.com/office/drawing/2014/chart" uri="{C3380CC4-5D6E-409C-BE32-E72D297353CC}">
                <c16:uniqueId val="{00000002-B861-4E4A-B39E-F24442C6768B}"/>
              </c:ext>
            </c:extLst>
          </c:dPt>
          <c:dPt>
            <c:idx val="3"/>
            <c:invertIfNegative val="0"/>
            <c:bubble3D val="0"/>
            <c:spPr>
              <a:solidFill>
                <a:srgbClr val="BFBFBF"/>
              </a:solidFill>
              <a:ln w="3175">
                <a:solidFill>
                  <a:srgbClr val="FFFFFF"/>
                </a:solidFill>
                <a:prstDash val="solid"/>
              </a:ln>
            </c:spPr>
            <c:extLst>
              <c:ext xmlns:c16="http://schemas.microsoft.com/office/drawing/2014/chart" uri="{C3380CC4-5D6E-409C-BE32-E72D297353CC}">
                <c16:uniqueId val="{00000004-B861-4E4A-B39E-F24442C6768B}"/>
              </c:ext>
            </c:extLst>
          </c:dPt>
          <c:dPt>
            <c:idx val="4"/>
            <c:invertIfNegative val="0"/>
            <c:bubble3D val="0"/>
            <c:spPr>
              <a:solidFill>
                <a:srgbClr val="00338D"/>
              </a:solidFill>
              <a:ln w="3175">
                <a:solidFill>
                  <a:srgbClr val="FFFFFF"/>
                </a:solidFill>
                <a:prstDash val="solid"/>
              </a:ln>
            </c:spPr>
            <c:extLst>
              <c:ext xmlns:c16="http://schemas.microsoft.com/office/drawing/2014/chart" uri="{C3380CC4-5D6E-409C-BE32-E72D297353CC}">
                <c16:uniqueId val="{00000006-B861-4E4A-B39E-F24442C6768B}"/>
              </c:ext>
            </c:extLst>
          </c:dPt>
          <c:dPt>
            <c:idx val="5"/>
            <c:invertIfNegative val="0"/>
            <c:bubble3D val="0"/>
            <c:spPr>
              <a:solidFill>
                <a:srgbClr val="BFBFBF"/>
              </a:solidFill>
              <a:ln w="3175">
                <a:solidFill>
                  <a:srgbClr val="FFFFFF"/>
                </a:solidFill>
                <a:prstDash val="solid"/>
              </a:ln>
            </c:spPr>
            <c:extLst>
              <c:ext xmlns:c16="http://schemas.microsoft.com/office/drawing/2014/chart" uri="{C3380CC4-5D6E-409C-BE32-E72D297353CC}">
                <c16:uniqueId val="{00000008-B861-4E4A-B39E-F24442C6768B}"/>
              </c:ext>
            </c:extLst>
          </c:dPt>
          <c:cat>
            <c:strRef>
              <c:f>Sheet1!$E$7:$E$12</c:f>
              <c:strCache>
                <c:ptCount val="6"/>
                <c:pt idx="0">
                  <c:v>Market approach
(GTM)</c:v>
                </c:pt>
                <c:pt idx="1">
                  <c:v>Market approach
(GPCM)</c:v>
                </c:pt>
                <c:pt idx="2">
                  <c:v>DCF
(Best)</c:v>
                </c:pt>
                <c:pt idx="3">
                  <c:v>DCF
(Base,
WACC 8.84%)</c:v>
                </c:pt>
                <c:pt idx="4">
                  <c:v>DCF
(Base)</c:v>
                </c:pt>
                <c:pt idx="5">
                  <c:v>DCF
(Worst)</c:v>
                </c:pt>
              </c:strCache>
            </c:strRef>
          </c:cat>
          <c:val>
            <c:numRef>
              <c:f>Sheet1!$G$7:$G$12</c:f>
              <c:numCache>
                <c:formatCode>_(* #,##0_);_(* \(#,##0\);_(* "-"_);_(@_)</c:formatCode>
                <c:ptCount val="6"/>
                <c:pt idx="0">
                  <c:v>435.6817104708125</c:v>
                </c:pt>
                <c:pt idx="1">
                  <c:v>281.47757120436927</c:v>
                </c:pt>
                <c:pt idx="2">
                  <c:v>1145.6264964864404</c:v>
                </c:pt>
                <c:pt idx="3">
                  <c:v>1176.9556761818089</c:v>
                </c:pt>
                <c:pt idx="4">
                  <c:v>1041.5420930985783</c:v>
                </c:pt>
                <c:pt idx="5">
                  <c:v>832.11603050828012</c:v>
                </c:pt>
              </c:numCache>
            </c:numRef>
          </c:val>
          <c:extLst>
            <c:ext xmlns:c16="http://schemas.microsoft.com/office/drawing/2014/chart" uri="{C3380CC4-5D6E-409C-BE32-E72D297353CC}">
              <c16:uniqueId val="{00000009-B861-4E4A-B39E-F24442C6768B}"/>
            </c:ext>
          </c:extLst>
        </c:ser>
        <c:ser>
          <c:idx val="2"/>
          <c:order val="2"/>
          <c:spPr>
            <a:solidFill>
              <a:srgbClr val="6D2077">
                <a:alpha val="0"/>
              </a:srgbClr>
            </a:solid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Sheet1!$E$7:$E$12</c:f>
              <c:strCache>
                <c:ptCount val="6"/>
                <c:pt idx="0">
                  <c:v>Market approach
(GTM)</c:v>
                </c:pt>
                <c:pt idx="1">
                  <c:v>Market approach
(GPCM)</c:v>
                </c:pt>
                <c:pt idx="2">
                  <c:v>DCF
(Best)</c:v>
                </c:pt>
                <c:pt idx="3">
                  <c:v>DCF
(Base,
WACC 8.84%)</c:v>
                </c:pt>
                <c:pt idx="4">
                  <c:v>DCF
(Base)</c:v>
                </c:pt>
                <c:pt idx="5">
                  <c:v>DCF
(Worst)</c:v>
                </c:pt>
              </c:strCache>
            </c:strRef>
          </c:cat>
          <c:val>
            <c:numRef>
              <c:f>Sheet1!$H$7:$H$12</c:f>
              <c:numCache>
                <c:formatCode>_(* #,##0_);_(* \(#,##0\);_(* "-"_);_(@_)</c:formatCode>
                <c:ptCount val="6"/>
                <c:pt idx="0">
                  <c:v>3670.0976693030557</c:v>
                </c:pt>
                <c:pt idx="1">
                  <c:v>2902.3486700689377</c:v>
                </c:pt>
                <c:pt idx="2">
                  <c:v>3897.6695377523383</c:v>
                </c:pt>
                <c:pt idx="3">
                  <c:v>3737.6301682627923</c:v>
                </c:pt>
                <c:pt idx="4">
                  <c:v>3363.9367974962515</c:v>
                </c:pt>
                <c:pt idx="5">
                  <c:v>2385.5731739290595</c:v>
                </c:pt>
              </c:numCache>
            </c:numRef>
          </c:val>
          <c:extLst>
            <c:ext xmlns:c16="http://schemas.microsoft.com/office/drawing/2014/chart" uri="{C3380CC4-5D6E-409C-BE32-E72D297353CC}">
              <c16:uniqueId val="{0000000A-B861-4E4A-B39E-F24442C6768B}"/>
            </c:ext>
          </c:extLst>
        </c:ser>
        <c:dLbls>
          <c:showLegendKey val="0"/>
          <c:showVal val="0"/>
          <c:showCatName val="0"/>
          <c:showSerName val="0"/>
          <c:showPercent val="0"/>
          <c:showBubbleSize val="0"/>
        </c:dLbls>
        <c:gapWidth val="150"/>
        <c:overlap val="100"/>
        <c:axId val="1312054624"/>
        <c:axId val="1227425824"/>
      </c:barChart>
      <c:catAx>
        <c:axId val="1312054624"/>
        <c:scaling>
          <c:orientation val="minMax"/>
        </c:scaling>
        <c:delete val="0"/>
        <c:axPos val="l"/>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227425824"/>
        <c:crosses val="autoZero"/>
        <c:auto val="1"/>
        <c:lblAlgn val="ctr"/>
        <c:lblOffset val="100"/>
        <c:noMultiLvlLbl val="0"/>
      </c:catAx>
      <c:valAx>
        <c:axId val="1227425824"/>
        <c:scaling>
          <c:orientation val="minMax"/>
          <c:max val="4000"/>
          <c:min val="1000"/>
        </c:scaling>
        <c:delete val="0"/>
        <c:axPos val="b"/>
        <c:majorGridlines>
          <c:spPr>
            <a:ln>
              <a:solidFill>
                <a:schemeClr val="bg2">
                  <a:lumMod val="90000"/>
                </a:schemeClr>
              </a:solidFill>
            </a:ln>
          </c:spPr>
        </c:majorGridlines>
        <c:numFmt formatCode="_(* #,##0_);_(* \(#,##0\);_(* &quot;-&quot;_);_(@_)" sourceLinked="1"/>
        <c:majorTickMark val="none"/>
        <c:minorTickMark val="none"/>
        <c:tickLblPos val="low"/>
        <c:spPr>
          <a:ln w="3175">
            <a:noFill/>
            <a:prstDash val="solid"/>
          </a:ln>
        </c:spPr>
        <c:txPr>
          <a:bodyPr/>
          <a:lstStyle/>
          <a:p>
            <a:pPr>
              <a:defRPr>
                <a:solidFill>
                  <a:srgbClr val="000000"/>
                </a:solidFill>
              </a:defRPr>
            </a:pPr>
            <a:endParaRPr lang="ko-KR"/>
          </a:p>
        </c:txPr>
        <c:crossAx val="1312054624"/>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571428571428575E-2"/>
          <c:y val="0.13181818181818181"/>
          <c:w val="0.88857142857142857"/>
          <c:h val="0.71699248389405856"/>
        </c:manualLayout>
      </c:layout>
      <c:barChart>
        <c:barDir val="col"/>
        <c:grouping val="clustered"/>
        <c:varyColors val="0"/>
        <c:ser>
          <c:idx val="0"/>
          <c:order val="0"/>
          <c:spPr>
            <a:solidFill>
              <a:srgbClr val="00338D"/>
            </a:solidFill>
            <a:ln w="3175">
              <a:solidFill>
                <a:srgbClr val="FFFFFF"/>
              </a:solidFill>
              <a:prstDash val="solid"/>
            </a:ln>
          </c:spPr>
          <c:invertIfNegative val="0"/>
          <c:dLbls>
            <c:dLbl>
              <c:idx val="0"/>
              <c:tx>
                <c:rich>
                  <a:bodyPr/>
                  <a:lstStyle/>
                  <a:p>
                    <a:fld id="{051E40C1-8285-4BD9-BA26-BE4BABD36E94}" type="VALUE">
                      <a:rPr lang="en-US" altLang="ko-KR" smtClean="0"/>
                      <a:pPr/>
                      <a:t>[값]</a:t>
                    </a:fld>
                    <a:r>
                      <a:rPr lang="ko-KR" altLang="en-US"/>
                      <a:t>만대</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CF6-429C-A21C-F22EE8F6C56F}"/>
                </c:ext>
              </c:extLst>
            </c:dLbl>
            <c:dLbl>
              <c:idx val="1"/>
              <c:tx>
                <c:rich>
                  <a:bodyPr/>
                  <a:lstStyle/>
                  <a:p>
                    <a:fld id="{B510B07D-3AC1-42AD-BA1E-5034FEE41215}" type="VALUE">
                      <a:rPr lang="en-US" altLang="ko-KR" smtClean="0"/>
                      <a:pPr/>
                      <a:t>[값]</a:t>
                    </a:fld>
                    <a:r>
                      <a:rPr lang="ko-KR" altLang="en-US"/>
                      <a:t>만대</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CF6-429C-A21C-F22EE8F6C56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Kisline!$J$8:$K$8</c:f>
              <c:strCache>
                <c:ptCount val="2"/>
                <c:pt idx="0">
                  <c:v>2022F</c:v>
                </c:pt>
                <c:pt idx="1">
                  <c:v>2030F</c:v>
                </c:pt>
              </c:strCache>
            </c:strRef>
          </c:cat>
          <c:val>
            <c:numRef>
              <c:f>Kisline!$J$9:$K$9</c:f>
              <c:numCache>
                <c:formatCode>General</c:formatCode>
                <c:ptCount val="2"/>
                <c:pt idx="0">
                  <c:v>22</c:v>
                </c:pt>
                <c:pt idx="1">
                  <c:v>260</c:v>
                </c:pt>
              </c:numCache>
            </c:numRef>
          </c:val>
          <c:extLst>
            <c:ext xmlns:c16="http://schemas.microsoft.com/office/drawing/2014/chart" uri="{C3380CC4-5D6E-409C-BE32-E72D297353CC}">
              <c16:uniqueId val="{00000000-4CF6-429C-A21C-F22EE8F6C56F}"/>
            </c:ext>
          </c:extLst>
        </c:ser>
        <c:dLbls>
          <c:showLegendKey val="0"/>
          <c:showVal val="0"/>
          <c:showCatName val="0"/>
          <c:showSerName val="0"/>
          <c:showPercent val="0"/>
          <c:showBubbleSize val="0"/>
        </c:dLbls>
        <c:gapWidth val="40"/>
        <c:axId val="1626607088"/>
        <c:axId val="1557390416"/>
      </c:barChart>
      <c:catAx>
        <c:axId val="16266070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557390416"/>
        <c:crosses val="autoZero"/>
        <c:auto val="1"/>
        <c:lblAlgn val="ctr"/>
        <c:lblOffset val="100"/>
        <c:noMultiLvlLbl val="0"/>
      </c:catAx>
      <c:valAx>
        <c:axId val="1557390416"/>
        <c:scaling>
          <c:orientation val="minMax"/>
        </c:scaling>
        <c:delete val="1"/>
        <c:axPos val="l"/>
        <c:numFmt formatCode="General" sourceLinked="1"/>
        <c:majorTickMark val="out"/>
        <c:minorTickMark val="none"/>
        <c:tickLblPos val="nextTo"/>
        <c:crossAx val="1626607088"/>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71428571428571"/>
          <c:y val="4.5454545454545456E-2"/>
          <c:w val="0.56000000000000005"/>
          <c:h val="0.89090909090909087"/>
        </c:manualLayout>
      </c:layout>
      <c:pieChart>
        <c:varyColors val="1"/>
        <c:ser>
          <c:idx val="0"/>
          <c:order val="0"/>
          <c:dPt>
            <c:idx val="0"/>
            <c:bubble3D val="0"/>
            <c:spPr>
              <a:solidFill>
                <a:srgbClr val="00338D"/>
              </a:solidFill>
              <a:ln w="3175">
                <a:solidFill>
                  <a:srgbClr val="FFFFFF"/>
                </a:solidFill>
                <a:prstDash val="solid"/>
              </a:ln>
            </c:spPr>
            <c:extLst>
              <c:ext xmlns:c16="http://schemas.microsoft.com/office/drawing/2014/chart" uri="{C3380CC4-5D6E-409C-BE32-E72D297353CC}">
                <c16:uniqueId val="{00000001-62EB-47A3-9DA3-7D649103DF6D}"/>
              </c:ext>
            </c:extLst>
          </c:dPt>
          <c:dPt>
            <c:idx val="1"/>
            <c:bubble3D val="0"/>
            <c:spPr>
              <a:solidFill>
                <a:srgbClr val="0091DA"/>
              </a:solidFill>
              <a:ln w="3175">
                <a:solidFill>
                  <a:srgbClr val="FFFFFF"/>
                </a:solidFill>
                <a:prstDash val="solid"/>
              </a:ln>
            </c:spPr>
            <c:extLst>
              <c:ext xmlns:c16="http://schemas.microsoft.com/office/drawing/2014/chart" uri="{C3380CC4-5D6E-409C-BE32-E72D297353CC}">
                <c16:uniqueId val="{00000003-62EB-47A3-9DA3-7D649103DF6D}"/>
              </c:ext>
            </c:extLst>
          </c:dPt>
          <c:dLbls>
            <c:dLbl>
              <c:idx val="0"/>
              <c:spPr>
                <a:noFill/>
                <a:ln>
                  <a:noFill/>
                </a:ln>
                <a:effectLst/>
              </c:spPr>
              <c:txPr>
                <a:bodyPr wrap="square" lIns="38100" tIns="19050" rIns="38100" bIns="19050" anchor="ctr">
                  <a:spAutoFit/>
                </a:bodyPr>
                <a:lstStyle/>
                <a:p>
                  <a:pPr>
                    <a:defRPr sz="700"/>
                  </a:pPr>
                  <a:endParaRPr lang="ko-KR"/>
                </a:p>
              </c:txPr>
              <c:dLblPos val="outEnd"/>
              <c:showLegendKey val="0"/>
              <c:showVal val="0"/>
              <c:showCatName val="1"/>
              <c:showSerName val="0"/>
              <c:showPercent val="1"/>
              <c:showBubbleSize val="0"/>
              <c:extLst>
                <c:ext xmlns:c16="http://schemas.microsoft.com/office/drawing/2014/chart" uri="{C3380CC4-5D6E-409C-BE32-E72D297353CC}">
                  <c16:uniqueId val="{00000001-62EB-47A3-9DA3-7D649103DF6D}"/>
                </c:ext>
              </c:extLst>
            </c:dLbl>
            <c:dLbl>
              <c:idx val="1"/>
              <c:layout>
                <c:manualLayout>
                  <c:x val="7.363773808448143E-2"/>
                  <c:y val="1.8214635818435937E-2"/>
                </c:manualLayout>
              </c:layout>
              <c:spPr>
                <a:noFill/>
                <a:ln>
                  <a:noFill/>
                </a:ln>
                <a:effectLst/>
              </c:spPr>
              <c:txPr>
                <a:bodyPr wrap="square" lIns="38100" tIns="19050" rIns="38100" bIns="19050" anchor="ctr">
                  <a:noAutofit/>
                </a:bodyPr>
                <a:lstStyle/>
                <a:p>
                  <a:pPr>
                    <a:defRPr sz="700"/>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5773208329568498"/>
                      <c:h val="0.30281832048149743"/>
                    </c:manualLayout>
                  </c15:layout>
                </c:ext>
                <c:ext xmlns:c16="http://schemas.microsoft.com/office/drawing/2014/chart" uri="{C3380CC4-5D6E-409C-BE32-E72D297353CC}">
                  <c16:uniqueId val="{00000003-62EB-47A3-9DA3-7D649103DF6D}"/>
                </c:ext>
              </c:extLst>
            </c:dLbl>
            <c:spPr>
              <a:noFill/>
              <a:ln>
                <a:noFill/>
              </a:ln>
              <a:effectLst/>
            </c:spPr>
            <c:dLblPos val="outEnd"/>
            <c:showLegendKey val="0"/>
            <c:showVal val="0"/>
            <c:showCatName val="1"/>
            <c:showSerName val="0"/>
            <c:showPercent val="1"/>
            <c:showBubbleSize val="0"/>
            <c:showLeaderLines val="1"/>
            <c:leaderLines>
              <c:spPr>
                <a:ln>
                  <a:solidFill>
                    <a:srgbClr val="000000"/>
                  </a:solidFill>
                  <a:prstDash val="solid"/>
                </a:ln>
              </c:spPr>
            </c:leaderLines>
            <c:extLst>
              <c:ext xmlns:c15="http://schemas.microsoft.com/office/drawing/2012/chart" uri="{CE6537A1-D6FC-4f65-9D91-7224C49458BB}"/>
            </c:extLst>
          </c:dLbls>
          <c:cat>
            <c:strRef>
              <c:f>Sheet1!$Y$2:$Y$3</c:f>
              <c:strCache>
                <c:ptCount val="2"/>
                <c:pt idx="0">
                  <c:v>전기차</c:v>
                </c:pt>
                <c:pt idx="1">
                  <c:v>내연기관</c:v>
                </c:pt>
              </c:strCache>
            </c:strRef>
          </c:cat>
          <c:val>
            <c:numRef>
              <c:f>Sheet1!$Z$2:$Z$3</c:f>
              <c:numCache>
                <c:formatCode>_(* #,##0_);_(* \(#,##0\);_(* "-"_);_(@_)</c:formatCode>
                <c:ptCount val="2"/>
                <c:pt idx="0">
                  <c:v>8479.5054899999996</c:v>
                </c:pt>
                <c:pt idx="1">
                  <c:v>3266.6459911499987</c:v>
                </c:pt>
              </c:numCache>
            </c:numRef>
          </c:val>
          <c:extLst>
            <c:ext xmlns:c16="http://schemas.microsoft.com/office/drawing/2014/chart" uri="{C3380CC4-5D6E-409C-BE32-E72D297353CC}">
              <c16:uniqueId val="{00000004-62EB-47A3-9DA3-7D649103DF6D}"/>
            </c:ext>
          </c:extLst>
        </c:ser>
        <c:dLbls>
          <c:showLegendKey val="0"/>
          <c:showVal val="0"/>
          <c:showCatName val="0"/>
          <c:showSerName val="0"/>
          <c:showPercent val="0"/>
          <c:showBubbleSize val="0"/>
          <c:showLeaderLines val="1"/>
        </c:dLbls>
        <c:firstSliceAng val="0"/>
      </c:pieChart>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rgbClr val="002060"/>
                </a:solidFill>
                <a:latin typeface="+mn-lt"/>
                <a:ea typeface="+mn-ea"/>
                <a:cs typeface="+mn-cs"/>
              </a:defRPr>
            </a:pPr>
            <a:r>
              <a:rPr lang="ko-KR" altLang="en-US" sz="1000" b="1">
                <a:solidFill>
                  <a:srgbClr val="002060"/>
                </a:solidFill>
              </a:rPr>
              <a:t>주요 거래처별 예산 대비 실적 매출액</a:t>
            </a:r>
            <a:endParaRPr lang="en-US" altLang="ko-KR" sz="1000" b="1">
              <a:solidFill>
                <a:srgbClr val="002060"/>
              </a:solidFill>
            </a:endParaRPr>
          </a:p>
        </c:rich>
      </c:tx>
      <c:layout>
        <c:manualLayout>
          <c:xMode val="edge"/>
          <c:yMode val="edge"/>
          <c:x val="7.1321567562675344E-3"/>
          <c:y val="2.7777657929745084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rgbClr val="002060"/>
              </a:solidFill>
              <a:latin typeface="+mn-lt"/>
              <a:ea typeface="+mn-ea"/>
              <a:cs typeface="+mn-cs"/>
            </a:defRPr>
          </a:pPr>
          <a:endParaRPr lang="ko-KR"/>
        </a:p>
      </c:txPr>
    </c:title>
    <c:autoTitleDeleted val="0"/>
    <c:plotArea>
      <c:layout>
        <c:manualLayout>
          <c:layoutTarget val="inner"/>
          <c:xMode val="edge"/>
          <c:yMode val="edge"/>
          <c:x val="6.726934928403118E-2"/>
          <c:y val="0.25333737507348619"/>
          <c:w val="0.91690456769983686"/>
          <c:h val="0.57817276601998824"/>
        </c:manualLayout>
      </c:layout>
      <c:barChart>
        <c:barDir val="col"/>
        <c:grouping val="clustered"/>
        <c:varyColors val="0"/>
        <c:ser>
          <c:idx val="0"/>
          <c:order val="0"/>
          <c:tx>
            <c:strRef>
              <c:f>'#3 수정_거래처별'!$B$20</c:f>
              <c:strCache>
                <c:ptCount val="1"/>
                <c:pt idx="0">
                  <c:v>예산매출액</c:v>
                </c:pt>
              </c:strCache>
            </c:strRef>
          </c:tx>
          <c:spPr>
            <a:solidFill>
              <a:schemeClr val="bg1">
                <a:lumMod val="75000"/>
              </a:schemeClr>
            </a:solidFill>
            <a:ln>
              <a:noFill/>
            </a:ln>
            <a:effectLst/>
          </c:spPr>
          <c:invertIfNegative val="0"/>
          <c:dLbls>
            <c:dLbl>
              <c:idx val="2"/>
              <c:layout>
                <c:manualLayout>
                  <c:x val="0"/>
                  <c:y val="-9.332745443856555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BC-4F5B-AFAD-865A56531943}"/>
                </c:ext>
              </c:extLst>
            </c:dLbl>
            <c:dLbl>
              <c:idx val="5"/>
              <c:layout>
                <c:manualLayout>
                  <c:x val="0"/>
                  <c:y val="-4.19973544973545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2B4-4C4E-BCA9-21A44491AE6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 수정_거래처별'!$B$23:$B$28</c:f>
              <c:strCache>
                <c:ptCount val="6"/>
                <c:pt idx="0">
                  <c:v>GMK</c:v>
                </c:pt>
                <c:pt idx="1">
                  <c:v>GM Global</c:v>
                </c:pt>
                <c:pt idx="2">
                  <c:v>FCA</c:v>
                </c:pt>
                <c:pt idx="3">
                  <c:v>SYMC</c:v>
                </c:pt>
                <c:pt idx="4">
                  <c:v>VW</c:v>
                </c:pt>
                <c:pt idx="5">
                  <c:v>Other Customers</c:v>
                </c:pt>
              </c:strCache>
            </c:strRef>
          </c:cat>
          <c:val>
            <c:numRef>
              <c:f>'#3 수정_거래처별'!$C$23:$C$28</c:f>
              <c:numCache>
                <c:formatCode>_(* #,##0_);_(* \(#,##0\);_(* "-"_);_(@_)</c:formatCode>
                <c:ptCount val="6"/>
                <c:pt idx="0">
                  <c:v>117208.44474236001</c:v>
                </c:pt>
                <c:pt idx="1">
                  <c:v>87099.763284975008</c:v>
                </c:pt>
                <c:pt idx="2">
                  <c:v>79848.308562488994</c:v>
                </c:pt>
                <c:pt idx="3">
                  <c:v>32140.796522000004</c:v>
                </c:pt>
                <c:pt idx="4">
                  <c:v>27881.33544000001</c:v>
                </c:pt>
                <c:pt idx="5">
                  <c:v>27633.131932534001</c:v>
                </c:pt>
              </c:numCache>
            </c:numRef>
          </c:val>
          <c:extLst>
            <c:ext xmlns:c16="http://schemas.microsoft.com/office/drawing/2014/chart" uri="{C3380CC4-5D6E-409C-BE32-E72D297353CC}">
              <c16:uniqueId val="{00000000-57EE-4D1F-8D14-77D6D5258DCC}"/>
            </c:ext>
          </c:extLst>
        </c:ser>
        <c:ser>
          <c:idx val="1"/>
          <c:order val="1"/>
          <c:tx>
            <c:strRef>
              <c:f>'#3 수정_거래처별'!$B$21</c:f>
              <c:strCache>
                <c:ptCount val="1"/>
                <c:pt idx="0">
                  <c:v>실적매출액</c:v>
                </c:pt>
              </c:strCache>
            </c:strRef>
          </c:tx>
          <c:spPr>
            <a:solidFill>
              <a:srgbClr val="00338D"/>
            </a:solidFill>
            <a:ln>
              <a:solidFill>
                <a:schemeClr val="accent2">
                  <a:lumMod val="75000"/>
                </a:schemeClr>
              </a:solidFill>
            </a:ln>
            <a:effectLst/>
          </c:spPr>
          <c:invertIfNegative val="0"/>
          <c:dLbls>
            <c:dLbl>
              <c:idx val="0"/>
              <c:layout>
                <c:manualLayout>
                  <c:x val="-2.6376500323304065E-17"/>
                  <c:y val="-6.06628453850676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BC-4F5B-AFAD-865A56531943}"/>
                </c:ext>
              </c:extLst>
            </c:dLbl>
            <c:dLbl>
              <c:idx val="1"/>
              <c:layout>
                <c:manualLayout>
                  <c:x val="0"/>
                  <c:y val="-3.73309817754262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BC-4F5B-AFAD-865A56531943}"/>
                </c:ext>
              </c:extLst>
            </c:dLbl>
            <c:dLbl>
              <c:idx val="2"/>
              <c:layout>
                <c:manualLayout>
                  <c:x val="0"/>
                  <c:y val="-2.7998236331569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BC-4F5B-AFAD-865A56531943}"/>
                </c:ext>
              </c:extLst>
            </c:dLbl>
            <c:dLbl>
              <c:idx val="3"/>
              <c:layout>
                <c:manualLayout>
                  <c:x val="-1.0550600129321626E-16"/>
                  <c:y val="-2.79982363315696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BC-4F5B-AFAD-865A56531943}"/>
                </c:ext>
              </c:extLst>
            </c:dLbl>
            <c:dLbl>
              <c:idx val="4"/>
              <c:layout>
                <c:manualLayout>
                  <c:x val="0"/>
                  <c:y val="-2.799823633156966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BC-4F5B-AFAD-865A56531943}"/>
                </c:ext>
              </c:extLst>
            </c:dLbl>
            <c:dLbl>
              <c:idx val="5"/>
              <c:layout>
                <c:manualLayout>
                  <c:x val="1.4387348196482541E-3"/>
                  <c:y val="-8.399470899470899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FBC-4F5B-AFAD-865A565319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 수정_거래처별'!$B$23:$B$28</c:f>
              <c:strCache>
                <c:ptCount val="6"/>
                <c:pt idx="0">
                  <c:v>GMK</c:v>
                </c:pt>
                <c:pt idx="1">
                  <c:v>GM Global</c:v>
                </c:pt>
                <c:pt idx="2">
                  <c:v>FCA</c:v>
                </c:pt>
                <c:pt idx="3">
                  <c:v>SYMC</c:v>
                </c:pt>
                <c:pt idx="4">
                  <c:v>VW</c:v>
                </c:pt>
                <c:pt idx="5">
                  <c:v>Other Customers</c:v>
                </c:pt>
              </c:strCache>
            </c:strRef>
          </c:cat>
          <c:val>
            <c:numRef>
              <c:f>'#3 수정_거래처별'!$D$23:$D$28</c:f>
              <c:numCache>
                <c:formatCode>_(* #,##0_);_(* \(#,##0\);_(* "-"_);_(@_)</c:formatCode>
                <c:ptCount val="6"/>
                <c:pt idx="0">
                  <c:v>104508</c:v>
                </c:pt>
                <c:pt idx="1">
                  <c:v>73832</c:v>
                </c:pt>
                <c:pt idx="2">
                  <c:v>60898</c:v>
                </c:pt>
                <c:pt idx="3">
                  <c:v>26758</c:v>
                </c:pt>
                <c:pt idx="4">
                  <c:v>22643</c:v>
                </c:pt>
                <c:pt idx="5">
                  <c:v>19359</c:v>
                </c:pt>
              </c:numCache>
            </c:numRef>
          </c:val>
          <c:extLst>
            <c:ext xmlns:c16="http://schemas.microsoft.com/office/drawing/2014/chart" uri="{C3380CC4-5D6E-409C-BE32-E72D297353CC}">
              <c16:uniqueId val="{00000001-57EE-4D1F-8D14-77D6D5258DCC}"/>
            </c:ext>
          </c:extLst>
        </c:ser>
        <c:dLbls>
          <c:dLblPos val="outEnd"/>
          <c:showLegendKey val="0"/>
          <c:showVal val="1"/>
          <c:showCatName val="0"/>
          <c:showSerName val="0"/>
          <c:showPercent val="0"/>
          <c:showBubbleSize val="0"/>
        </c:dLbls>
        <c:gapWidth val="50"/>
        <c:axId val="1182006223"/>
        <c:axId val="822572495"/>
      </c:barChart>
      <c:catAx>
        <c:axId val="1182006223"/>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822572495"/>
        <c:crosses val="autoZero"/>
        <c:auto val="1"/>
        <c:lblAlgn val="ctr"/>
        <c:lblOffset val="100"/>
        <c:noMultiLvlLbl val="0"/>
      </c:catAx>
      <c:valAx>
        <c:axId val="822572495"/>
        <c:scaling>
          <c:orientation val="minMax"/>
          <c:max val="120000"/>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182006223"/>
        <c:crosses val="autoZero"/>
        <c:crossBetween val="between"/>
        <c:majorUnit val="3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2"/>
                </a:solidFill>
                <a:latin typeface="+mn-lt"/>
                <a:ea typeface="+mn-ea"/>
                <a:cs typeface="+mn-cs"/>
              </a:defRPr>
            </a:pPr>
            <a:r>
              <a:rPr lang="ko-KR" altLang="ko-KR" sz="1000" b="1" i="0" baseline="0" dirty="0" err="1">
                <a:solidFill>
                  <a:srgbClr val="002060"/>
                </a:solidFill>
                <a:effectLst/>
              </a:rPr>
              <a:t>제품군별</a:t>
            </a:r>
            <a:r>
              <a:rPr lang="ko-KR" altLang="ko-KR" sz="1000" b="1" i="0" baseline="0" dirty="0">
                <a:solidFill>
                  <a:srgbClr val="002060"/>
                </a:solidFill>
                <a:effectLst/>
              </a:rPr>
              <a:t> 예산 대비 실적 매출액</a:t>
            </a:r>
            <a:endParaRPr lang="ko-KR" altLang="ko-KR" sz="1000" dirty="0">
              <a:solidFill>
                <a:srgbClr val="002060"/>
              </a:solidFill>
              <a:effectLst/>
            </a:endParaRPr>
          </a:p>
        </c:rich>
      </c:tx>
      <c:layout>
        <c:manualLayout>
          <c:xMode val="edge"/>
          <c:yMode val="edge"/>
          <c:x val="4.26953054196121E-3"/>
          <c:y val="2.7998236331569663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2"/>
              </a:solidFill>
              <a:latin typeface="+mn-lt"/>
              <a:ea typeface="+mn-ea"/>
              <a:cs typeface="+mn-cs"/>
            </a:defRPr>
          </a:pPr>
          <a:endParaRPr lang="ko-KR"/>
        </a:p>
      </c:txPr>
    </c:title>
    <c:autoTitleDeleted val="0"/>
    <c:plotArea>
      <c:layout>
        <c:manualLayout>
          <c:layoutTarget val="inner"/>
          <c:xMode val="edge"/>
          <c:yMode val="edge"/>
          <c:x val="6.726934928403118E-2"/>
          <c:y val="0.21134002057613169"/>
          <c:w val="0.91690456769983686"/>
          <c:h val="0.57399654614932383"/>
        </c:manualLayout>
      </c:layout>
      <c:barChart>
        <c:barDir val="col"/>
        <c:grouping val="clustered"/>
        <c:varyColors val="0"/>
        <c:ser>
          <c:idx val="0"/>
          <c:order val="0"/>
          <c:tx>
            <c:v>예산매출액</c:v>
          </c:tx>
          <c:spPr>
            <a:solidFill>
              <a:srgbClr val="BFBFBF"/>
            </a:solidFill>
            <a:ln>
              <a:noFill/>
            </a:ln>
            <a:effectLst/>
          </c:spPr>
          <c:invertIfNegative val="0"/>
          <c:dLbls>
            <c:dLbl>
              <c:idx val="4"/>
              <c:layout>
                <c:manualLayout>
                  <c:x val="0"/>
                  <c:y val="-9.332745443856555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496-4811-82F0-14DBEA09F2F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 수정'!$B$7:$B$11</c:f>
              <c:strCache>
                <c:ptCount val="5"/>
                <c:pt idx="0">
                  <c:v>구동</c:v>
                </c:pt>
                <c:pt idx="1">
                  <c:v>전자</c:v>
                </c:pt>
                <c:pt idx="2">
                  <c:v>전장</c:v>
                </c:pt>
                <c:pt idx="3">
                  <c:v>제동</c:v>
                </c:pt>
                <c:pt idx="4">
                  <c:v>조향</c:v>
                </c:pt>
              </c:strCache>
            </c:strRef>
          </c:cat>
          <c:val>
            <c:numRef>
              <c:f>'#3 수정'!$C$7:$C$11</c:f>
              <c:numCache>
                <c:formatCode>_(* #,##0_);_(* \(#,##0\);_(* "-"_);_(@_)</c:formatCode>
                <c:ptCount val="5"/>
                <c:pt idx="0">
                  <c:v>149382.72019425652</c:v>
                </c:pt>
                <c:pt idx="1">
                  <c:v>9614.2479430000003</c:v>
                </c:pt>
                <c:pt idx="2">
                  <c:v>67915.593511905026</c:v>
                </c:pt>
                <c:pt idx="3">
                  <c:v>72196.500484863995</c:v>
                </c:pt>
                <c:pt idx="4">
                  <c:v>74313.56159238299</c:v>
                </c:pt>
              </c:numCache>
            </c:numRef>
          </c:val>
          <c:extLst>
            <c:ext xmlns:c16="http://schemas.microsoft.com/office/drawing/2014/chart" uri="{C3380CC4-5D6E-409C-BE32-E72D297353CC}">
              <c16:uniqueId val="{00000000-CA66-4394-BDCA-3C505259C39D}"/>
            </c:ext>
          </c:extLst>
        </c:ser>
        <c:ser>
          <c:idx val="1"/>
          <c:order val="1"/>
          <c:tx>
            <c:v>실적매출액</c:v>
          </c:tx>
          <c:spPr>
            <a:solidFill>
              <a:srgbClr val="00338D"/>
            </a:solidFill>
            <a:ln>
              <a:noFill/>
            </a:ln>
            <a:effectLst/>
          </c:spPr>
          <c:invertIfNegative val="0"/>
          <c:dLbls>
            <c:dLbl>
              <c:idx val="2"/>
              <c:layout>
                <c:manualLayout>
                  <c:x val="0"/>
                  <c:y val="-6.532921810699587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96-4811-82F0-14DBEA09F2F6}"/>
                </c:ext>
              </c:extLst>
            </c:dLbl>
            <c:dLbl>
              <c:idx val="4"/>
              <c:layout>
                <c:manualLayout>
                  <c:x val="-2.1101200258643252E-16"/>
                  <c:y val="-4.19973544973544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96-4811-82F0-14DBEA09F2F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 수정'!$B$7:$B$11</c:f>
              <c:strCache>
                <c:ptCount val="5"/>
                <c:pt idx="0">
                  <c:v>구동</c:v>
                </c:pt>
                <c:pt idx="1">
                  <c:v>전자</c:v>
                </c:pt>
                <c:pt idx="2">
                  <c:v>전장</c:v>
                </c:pt>
                <c:pt idx="3">
                  <c:v>제동</c:v>
                </c:pt>
                <c:pt idx="4">
                  <c:v>조향</c:v>
                </c:pt>
              </c:strCache>
            </c:strRef>
          </c:cat>
          <c:val>
            <c:numRef>
              <c:f>'#3 수정'!$D$7:$D$11</c:f>
              <c:numCache>
                <c:formatCode>_(* #,##0_);_(* \(#,##0\);_(* "-"_);_(@_)</c:formatCode>
                <c:ptCount val="5"/>
                <c:pt idx="0">
                  <c:v>124000.5</c:v>
                </c:pt>
                <c:pt idx="1">
                  <c:v>5630</c:v>
                </c:pt>
                <c:pt idx="2">
                  <c:v>49033</c:v>
                </c:pt>
                <c:pt idx="3">
                  <c:v>65482.5</c:v>
                </c:pt>
                <c:pt idx="4">
                  <c:v>65005</c:v>
                </c:pt>
              </c:numCache>
            </c:numRef>
          </c:val>
          <c:extLst>
            <c:ext xmlns:c16="http://schemas.microsoft.com/office/drawing/2014/chart" uri="{C3380CC4-5D6E-409C-BE32-E72D297353CC}">
              <c16:uniqueId val="{00000001-CA66-4394-BDCA-3C505259C39D}"/>
            </c:ext>
          </c:extLst>
        </c:ser>
        <c:dLbls>
          <c:dLblPos val="outEnd"/>
          <c:showLegendKey val="0"/>
          <c:showVal val="1"/>
          <c:showCatName val="0"/>
          <c:showSerName val="0"/>
          <c:showPercent val="0"/>
          <c:showBubbleSize val="0"/>
        </c:dLbls>
        <c:gapWidth val="50"/>
        <c:axId val="1627547919"/>
        <c:axId val="2053529551"/>
      </c:barChart>
      <c:catAx>
        <c:axId val="1627547919"/>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2053529551"/>
        <c:crosses val="autoZero"/>
        <c:auto val="1"/>
        <c:lblAlgn val="ctr"/>
        <c:lblOffset val="100"/>
        <c:noMultiLvlLbl val="0"/>
      </c:catAx>
      <c:valAx>
        <c:axId val="2053529551"/>
        <c:scaling>
          <c:orientation val="minMax"/>
          <c:max val="150000"/>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627547919"/>
        <c:crosses val="autoZero"/>
        <c:crossBetween val="between"/>
        <c:majorUnit val="3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459002480741609E-2"/>
          <c:y val="2.6474880133416718E-2"/>
          <c:w val="0.88186599643121377"/>
          <c:h val="0.82128726287262876"/>
        </c:manualLayout>
      </c:layout>
      <c:barChart>
        <c:barDir val="col"/>
        <c:grouping val="clustered"/>
        <c:varyColors val="0"/>
        <c:ser>
          <c:idx val="0"/>
          <c:order val="0"/>
          <c:tx>
            <c:strRef>
              <c:f>'월별 비교'!$B$55</c:f>
              <c:strCache>
                <c:ptCount val="1"/>
                <c:pt idx="0">
                  <c:v>Budget</c:v>
                </c:pt>
              </c:strCache>
            </c:strRef>
          </c:tx>
          <c:spPr>
            <a:solidFill>
              <a:schemeClr val="bg1">
                <a:lumMod val="85000"/>
              </a:schemeClr>
            </a:solidFill>
            <a:ln>
              <a:noFill/>
            </a:ln>
            <a:effectLst/>
          </c:spPr>
          <c:invertIfNegative val="0"/>
          <c:cat>
            <c:strRef>
              <c:f>'월별 비교'!$D$3:$O$3</c:f>
              <c:strCache>
                <c:ptCount val="12"/>
                <c:pt idx="0">
                  <c:v>1월</c:v>
                </c:pt>
                <c:pt idx="1">
                  <c:v>2월</c:v>
                </c:pt>
                <c:pt idx="2">
                  <c:v>3월</c:v>
                </c:pt>
                <c:pt idx="3">
                  <c:v>4월</c:v>
                </c:pt>
                <c:pt idx="4">
                  <c:v>5월</c:v>
                </c:pt>
                <c:pt idx="5">
                  <c:v>6월</c:v>
                </c:pt>
                <c:pt idx="6">
                  <c:v>7월</c:v>
                </c:pt>
                <c:pt idx="7">
                  <c:v>8월</c:v>
                </c:pt>
                <c:pt idx="8">
                  <c:v>9월</c:v>
                </c:pt>
                <c:pt idx="9">
                  <c:v>10월</c:v>
                </c:pt>
                <c:pt idx="10">
                  <c:v>11월</c:v>
                </c:pt>
                <c:pt idx="11">
                  <c:v>12월</c:v>
                </c:pt>
              </c:strCache>
            </c:strRef>
          </c:cat>
          <c:val>
            <c:numRef>
              <c:f>'월별 비교'!$D$94:$O$94</c:f>
              <c:numCache>
                <c:formatCode>_(* #,##0_);_(* \(#,##0\);_(* "-"_);_(@_)</c:formatCode>
                <c:ptCount val="12"/>
                <c:pt idx="0">
                  <c:v>28871.076327160539</c:v>
                </c:pt>
                <c:pt idx="1">
                  <c:v>28323.580087905564</c:v>
                </c:pt>
                <c:pt idx="2">
                  <c:v>33220.743356123246</c:v>
                </c:pt>
                <c:pt idx="3">
                  <c:v>33641.553593738376</c:v>
                </c:pt>
                <c:pt idx="4">
                  <c:v>28438.062161828144</c:v>
                </c:pt>
                <c:pt idx="5">
                  <c:v>32915.574385818531</c:v>
                </c:pt>
                <c:pt idx="6">
                  <c:v>26547.701587934593</c:v>
                </c:pt>
                <c:pt idx="7">
                  <c:v>29593.453425286425</c:v>
                </c:pt>
                <c:pt idx="8">
                  <c:v>27030.021390049802</c:v>
                </c:pt>
                <c:pt idx="9">
                  <c:v>29123.526145294763</c:v>
                </c:pt>
                <c:pt idx="10">
                  <c:v>31103.968386139699</c:v>
                </c:pt>
                <c:pt idx="11">
                  <c:v>27180.666846075874</c:v>
                </c:pt>
              </c:numCache>
            </c:numRef>
          </c:val>
          <c:extLst>
            <c:ext xmlns:c16="http://schemas.microsoft.com/office/drawing/2014/chart" uri="{C3380CC4-5D6E-409C-BE32-E72D297353CC}">
              <c16:uniqueId val="{00000000-0C46-439D-88A6-D0181780528B}"/>
            </c:ext>
          </c:extLst>
        </c:ser>
        <c:ser>
          <c:idx val="1"/>
          <c:order val="1"/>
          <c:tx>
            <c:strRef>
              <c:f>'월별 비교'!$B$56</c:f>
              <c:strCache>
                <c:ptCount val="1"/>
                <c:pt idx="0">
                  <c:v>Actual</c:v>
                </c:pt>
              </c:strCache>
            </c:strRef>
          </c:tx>
          <c:spPr>
            <a:solidFill>
              <a:srgbClr val="00338D"/>
            </a:solidFill>
            <a:ln>
              <a:noFill/>
            </a:ln>
            <a:effectLst/>
          </c:spPr>
          <c:invertIfNegative val="0"/>
          <c:cat>
            <c:strRef>
              <c:f>'월별 비교'!$D$3:$O$3</c:f>
              <c:strCache>
                <c:ptCount val="12"/>
                <c:pt idx="0">
                  <c:v>1월</c:v>
                </c:pt>
                <c:pt idx="1">
                  <c:v>2월</c:v>
                </c:pt>
                <c:pt idx="2">
                  <c:v>3월</c:v>
                </c:pt>
                <c:pt idx="3">
                  <c:v>4월</c:v>
                </c:pt>
                <c:pt idx="4">
                  <c:v>5월</c:v>
                </c:pt>
                <c:pt idx="5">
                  <c:v>6월</c:v>
                </c:pt>
                <c:pt idx="6">
                  <c:v>7월</c:v>
                </c:pt>
                <c:pt idx="7">
                  <c:v>8월</c:v>
                </c:pt>
                <c:pt idx="8">
                  <c:v>9월</c:v>
                </c:pt>
                <c:pt idx="9">
                  <c:v>10월</c:v>
                </c:pt>
                <c:pt idx="10">
                  <c:v>11월</c:v>
                </c:pt>
                <c:pt idx="11">
                  <c:v>12월</c:v>
                </c:pt>
              </c:strCache>
            </c:strRef>
          </c:cat>
          <c:val>
            <c:numRef>
              <c:f>'월별 비교'!$D$95:$O$95</c:f>
              <c:numCache>
                <c:formatCode>_(* #,##0_);_(* \(#,##0\);_(* "-"_);_(@_)</c:formatCode>
                <c:ptCount val="12"/>
                <c:pt idx="0">
                  <c:v>27753.647589233202</c:v>
                </c:pt>
                <c:pt idx="1">
                  <c:v>28588.910293386201</c:v>
                </c:pt>
                <c:pt idx="2">
                  <c:v>29379.934610438599</c:v>
                </c:pt>
                <c:pt idx="3">
                  <c:v>14480.110783483602</c:v>
                </c:pt>
                <c:pt idx="4">
                  <c:v>14170.8671680886</c:v>
                </c:pt>
                <c:pt idx="5">
                  <c:v>26372.306922802498</c:v>
                </c:pt>
                <c:pt idx="6">
                  <c:v>29033.188965246529</c:v>
                </c:pt>
                <c:pt idx="7">
                  <c:v>22491.288340644202</c:v>
                </c:pt>
                <c:pt idx="8">
                  <c:v>32899.795238164705</c:v>
                </c:pt>
                <c:pt idx="9">
                  <c:v>28843.001886665956</c:v>
                </c:pt>
                <c:pt idx="10">
                  <c:v>26826.179866165989</c:v>
                </c:pt>
                <c:pt idx="11">
                  <c:v>32637.166859504749</c:v>
                </c:pt>
              </c:numCache>
            </c:numRef>
          </c:val>
          <c:extLst>
            <c:ext xmlns:c16="http://schemas.microsoft.com/office/drawing/2014/chart" uri="{C3380CC4-5D6E-409C-BE32-E72D297353CC}">
              <c16:uniqueId val="{00000001-0C46-439D-88A6-D0181780528B}"/>
            </c:ext>
          </c:extLst>
        </c:ser>
        <c:dLbls>
          <c:showLegendKey val="0"/>
          <c:showVal val="0"/>
          <c:showCatName val="0"/>
          <c:showSerName val="0"/>
          <c:showPercent val="0"/>
          <c:showBubbleSize val="0"/>
        </c:dLbls>
        <c:gapWidth val="100"/>
        <c:axId val="1981894687"/>
        <c:axId val="1759476015"/>
      </c:barChart>
      <c:lineChart>
        <c:grouping val="standard"/>
        <c:varyColors val="0"/>
        <c:ser>
          <c:idx val="2"/>
          <c:order val="2"/>
          <c:tx>
            <c:strRef>
              <c:f>'월별 비교'!$B$57</c:f>
              <c:strCache>
                <c:ptCount val="1"/>
                <c:pt idx="0">
                  <c:v>달성율</c:v>
                </c:pt>
              </c:strCache>
            </c:strRef>
          </c:tx>
          <c:spPr>
            <a:ln w="28575" cap="rnd">
              <a:solidFill>
                <a:schemeClr val="accent3"/>
              </a:solidFill>
              <a:round/>
            </a:ln>
            <a:effectLst/>
          </c:spPr>
          <c:marker>
            <c:symbol val="circle"/>
            <c:size val="5"/>
            <c:spPr>
              <a:solidFill>
                <a:srgbClr xmlns:mc="http://schemas.openxmlformats.org/markup-compatibility/2006" xmlns:a14="http://schemas.microsoft.com/office/drawing/2010/main" val="FFFFFF" mc:Ignorable="a14" a14:legacySpreadsheetColorIndex="9"/>
              </a:solidFill>
              <a:ln w="9525">
                <a:solidFill>
                  <a:schemeClr val="accent3"/>
                </a:solidFill>
              </a:ln>
              <a:effectLst/>
            </c:spPr>
          </c:marker>
          <c:dLbls>
            <c:dLbl>
              <c:idx val="2"/>
              <c:layout>
                <c:manualLayout>
                  <c:x val="-3.7094921007964486E-2"/>
                  <c:y val="-9.13299979153637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C46-439D-88A6-D0181780528B}"/>
                </c:ext>
              </c:extLst>
            </c:dLbl>
            <c:dLbl>
              <c:idx val="3"/>
              <c:layout>
                <c:manualLayout>
                  <c:x val="-1.0840405623014318E-2"/>
                  <c:y val="-5.49270377319157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C46-439D-88A6-D0181780528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'월별 비교'!$D$96:$O$96</c:f>
              <c:numCache>
                <c:formatCode>0.0%</c:formatCode>
                <c:ptCount val="12"/>
                <c:pt idx="0">
                  <c:v>0.96129590995275382</c:v>
                </c:pt>
                <c:pt idx="1">
                  <c:v>1.0093678201928271</c:v>
                </c:pt>
                <c:pt idx="2">
                  <c:v>0.88438522568530331</c:v>
                </c:pt>
                <c:pt idx="3">
                  <c:v>0.43042336743267268</c:v>
                </c:pt>
                <c:pt idx="4">
                  <c:v>0.49830635742508078</c:v>
                </c:pt>
                <c:pt idx="5">
                  <c:v>0.80121059452527255</c:v>
                </c:pt>
                <c:pt idx="6">
                  <c:v>1.093623448684595</c:v>
                </c:pt>
                <c:pt idx="7">
                  <c:v>0.76000891201924725</c:v>
                </c:pt>
                <c:pt idx="8">
                  <c:v>1.2171575731817832</c:v>
                </c:pt>
                <c:pt idx="9">
                  <c:v>0.99036777836484169</c:v>
                </c:pt>
                <c:pt idx="10">
                  <c:v>0.86246807909308632</c:v>
                </c:pt>
                <c:pt idx="11">
                  <c:v>1.2007493062745309</c:v>
                </c:pt>
              </c:numCache>
            </c:numRef>
          </c:val>
          <c:smooth val="1"/>
          <c:extLst>
            <c:ext xmlns:c16="http://schemas.microsoft.com/office/drawing/2014/chart" uri="{C3380CC4-5D6E-409C-BE32-E72D297353CC}">
              <c16:uniqueId val="{00000002-0C46-439D-88A6-D0181780528B}"/>
            </c:ext>
          </c:extLst>
        </c:ser>
        <c:dLbls>
          <c:showLegendKey val="0"/>
          <c:showVal val="0"/>
          <c:showCatName val="0"/>
          <c:showSerName val="0"/>
          <c:showPercent val="0"/>
          <c:showBubbleSize val="0"/>
        </c:dLbls>
        <c:marker val="1"/>
        <c:smooth val="0"/>
        <c:axId val="1840735519"/>
        <c:axId val="1759470191"/>
      </c:lineChart>
      <c:catAx>
        <c:axId val="1981894687"/>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759476015"/>
        <c:crosses val="autoZero"/>
        <c:auto val="1"/>
        <c:lblAlgn val="ctr"/>
        <c:lblOffset val="100"/>
        <c:noMultiLvlLbl val="0"/>
      </c:catAx>
      <c:valAx>
        <c:axId val="1759476015"/>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981894687"/>
        <c:crosses val="autoZero"/>
        <c:crossBetween val="between"/>
      </c:valAx>
      <c:valAx>
        <c:axId val="1759470191"/>
        <c:scaling>
          <c:orientation val="minMax"/>
          <c:max val="1.5"/>
          <c:min val="-1"/>
        </c:scaling>
        <c:delete val="0"/>
        <c:axPos val="r"/>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crossAx val="1840735519"/>
        <c:crosses val="max"/>
        <c:crossBetween val="between"/>
      </c:valAx>
      <c:catAx>
        <c:axId val="1840735519"/>
        <c:scaling>
          <c:orientation val="minMax"/>
        </c:scaling>
        <c:delete val="1"/>
        <c:axPos val="b"/>
        <c:majorTickMark val="out"/>
        <c:minorTickMark val="none"/>
        <c:tickLblPos val="nextTo"/>
        <c:crossAx val="175947019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928036732384576E-2"/>
          <c:y val="4.1666666666666664E-2"/>
          <c:w val="0.91232079905992958"/>
          <c:h val="0.81276082186315579"/>
        </c:manualLayout>
      </c:layout>
      <c:barChart>
        <c:barDir val="col"/>
        <c:grouping val="clustered"/>
        <c:varyColors val="0"/>
        <c:ser>
          <c:idx val="0"/>
          <c:order val="0"/>
          <c:tx>
            <c:strRef>
              <c:f>'#5. 수주잔량'!$B$4</c:f>
              <c:strCache>
                <c:ptCount val="1"/>
                <c:pt idx="0">
                  <c:v>GM</c:v>
                </c:pt>
              </c:strCache>
            </c:strRef>
          </c:tx>
          <c:spPr>
            <a:solidFill>
              <a:schemeClr val="accent1"/>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수주잔량'!$C$4:$H$4</c:f>
              <c:numCache>
                <c:formatCode>_(* #,##0_);_(* \(#,##0\);_(* "-"_);_(@_)</c:formatCode>
                <c:ptCount val="6"/>
                <c:pt idx="0">
                  <c:v>12753.249533333334</c:v>
                </c:pt>
                <c:pt idx="1">
                  <c:v>11727.764480753969</c:v>
                </c:pt>
                <c:pt idx="2">
                  <c:v>8850.5588164682522</c:v>
                </c:pt>
                <c:pt idx="3">
                  <c:v>5963.8507771825389</c:v>
                </c:pt>
                <c:pt idx="4">
                  <c:v>3616.0143462301585</c:v>
                </c:pt>
                <c:pt idx="5">
                  <c:v>3529.3726064277776</c:v>
                </c:pt>
              </c:numCache>
            </c:numRef>
          </c:val>
          <c:extLst>
            <c:ext xmlns:c16="http://schemas.microsoft.com/office/drawing/2014/chart" uri="{C3380CC4-5D6E-409C-BE32-E72D297353CC}">
              <c16:uniqueId val="{00000000-FA85-4277-8965-58DC4D0CCA91}"/>
            </c:ext>
          </c:extLst>
        </c:ser>
        <c:ser>
          <c:idx val="1"/>
          <c:order val="1"/>
          <c:tx>
            <c:strRef>
              <c:f>'#5. 수주잔량'!$B$5</c:f>
              <c:strCache>
                <c:ptCount val="1"/>
                <c:pt idx="0">
                  <c:v>FCA</c:v>
                </c:pt>
              </c:strCache>
            </c:strRef>
          </c:tx>
          <c:spPr>
            <a:solidFill>
              <a:schemeClr val="tx2"/>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수주잔량'!$C$5:$H$5</c:f>
              <c:numCache>
                <c:formatCode>_(* #,##0_);_(* \(#,##0\);_(* "-"_);_(@_)</c:formatCode>
                <c:ptCount val="6"/>
                <c:pt idx="0">
                  <c:v>2161.1972222222221</c:v>
                </c:pt>
                <c:pt idx="1">
                  <c:v>5243.6057777777778</c:v>
                </c:pt>
                <c:pt idx="2">
                  <c:v>4903.8877222222227</c:v>
                </c:pt>
                <c:pt idx="3">
                  <c:v>13255.752055555557</c:v>
                </c:pt>
                <c:pt idx="4">
                  <c:v>13020.616388888888</c:v>
                </c:pt>
                <c:pt idx="5">
                  <c:v>12811.170180555559</c:v>
                </c:pt>
              </c:numCache>
            </c:numRef>
          </c:val>
          <c:extLst>
            <c:ext xmlns:c16="http://schemas.microsoft.com/office/drawing/2014/chart" uri="{C3380CC4-5D6E-409C-BE32-E72D297353CC}">
              <c16:uniqueId val="{00000001-FA85-4277-8965-58DC4D0CCA91}"/>
            </c:ext>
          </c:extLst>
        </c:ser>
        <c:ser>
          <c:idx val="2"/>
          <c:order val="2"/>
          <c:tx>
            <c:strRef>
              <c:f>'#5. 수주잔량'!$B$6</c:f>
              <c:strCache>
                <c:ptCount val="1"/>
                <c:pt idx="0">
                  <c:v>Volkswagen</c:v>
                </c:pt>
              </c:strCache>
            </c:strRef>
          </c:tx>
          <c:spPr>
            <a:solidFill>
              <a:schemeClr val="bg1">
                <a:lumMod val="85000"/>
              </a:schemeClr>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수주잔량'!$C$6:$H$6</c:f>
              <c:numCache>
                <c:formatCode>General</c:formatCode>
                <c:ptCount val="6"/>
                <c:pt idx="3" formatCode="_(* #,##0_);_(* \(#,##0\);_(* &quot;-&quot;_);_(@_)">
                  <c:v>3262</c:v>
                </c:pt>
                <c:pt idx="4" formatCode="_(* #,##0_);_(* \(#,##0\);_(* &quot;-&quot;_);_(@_)">
                  <c:v>3276.0714285714284</c:v>
                </c:pt>
                <c:pt idx="5" formatCode="_(* #,##0_);_(* \(#,##0\);_(* &quot;-&quot;_);_(@_)">
                  <c:v>3237.8404222222225</c:v>
                </c:pt>
              </c:numCache>
            </c:numRef>
          </c:val>
          <c:extLst>
            <c:ext xmlns:c16="http://schemas.microsoft.com/office/drawing/2014/chart" uri="{C3380CC4-5D6E-409C-BE32-E72D297353CC}">
              <c16:uniqueId val="{00000002-FA85-4277-8965-58DC4D0CCA91}"/>
            </c:ext>
          </c:extLst>
        </c:ser>
        <c:ser>
          <c:idx val="3"/>
          <c:order val="3"/>
          <c:tx>
            <c:strRef>
              <c:f>'#5. 수주잔량'!$B$7</c:f>
              <c:strCache>
                <c:ptCount val="1"/>
                <c:pt idx="0">
                  <c:v>SYMC</c:v>
                </c:pt>
              </c:strCache>
            </c:strRef>
          </c:tx>
          <c:spPr>
            <a:solidFill>
              <a:schemeClr val="accent2">
                <a:lumMod val="20000"/>
                <a:lumOff val="80000"/>
              </a:schemeClr>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수주잔량'!$C$7:$H$7</c:f>
              <c:numCache>
                <c:formatCode>_(* #,##0_);_(* \(#,##0\);_(* "-"_);_(@_)</c:formatCode>
                <c:ptCount val="6"/>
                <c:pt idx="0">
                  <c:v>1747.0471666666667</c:v>
                </c:pt>
                <c:pt idx="1">
                  <c:v>3024.5974305555555</c:v>
                </c:pt>
                <c:pt idx="2">
                  <c:v>3454.9971210317462</c:v>
                </c:pt>
                <c:pt idx="3">
                  <c:v>4058.6475178571427</c:v>
                </c:pt>
                <c:pt idx="4">
                  <c:v>3544.5116726190477</c:v>
                </c:pt>
                <c:pt idx="5">
                  <c:v>3539.5688472222223</c:v>
                </c:pt>
              </c:numCache>
            </c:numRef>
          </c:val>
          <c:extLst>
            <c:ext xmlns:c16="http://schemas.microsoft.com/office/drawing/2014/chart" uri="{C3380CC4-5D6E-409C-BE32-E72D297353CC}">
              <c16:uniqueId val="{00000003-FA85-4277-8965-58DC4D0CCA91}"/>
            </c:ext>
          </c:extLst>
        </c:ser>
        <c:ser>
          <c:idx val="5"/>
          <c:order val="4"/>
          <c:tx>
            <c:strRef>
              <c:f>'#5. 수주잔량'!$B$9</c:f>
              <c:strCache>
                <c:ptCount val="1"/>
                <c:pt idx="0">
                  <c:v>Other Customers</c:v>
                </c:pt>
              </c:strCache>
            </c:strRef>
          </c:tx>
          <c:spPr>
            <a:solidFill>
              <a:schemeClr val="accent2"/>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수주잔량'!$C$9:$H$9</c:f>
              <c:numCache>
                <c:formatCode>_(* #,##0_);_(* \(#,##0\);_(* "-"_);_(@_)</c:formatCode>
                <c:ptCount val="6"/>
                <c:pt idx="0">
                  <c:v>2428.8873958333329</c:v>
                </c:pt>
                <c:pt idx="1">
                  <c:v>3637.3729041666666</c:v>
                </c:pt>
                <c:pt idx="2">
                  <c:v>3760.6949375000004</c:v>
                </c:pt>
                <c:pt idx="3">
                  <c:v>3129.4785486111114</c:v>
                </c:pt>
                <c:pt idx="4">
                  <c:v>4565.929102777779</c:v>
                </c:pt>
                <c:pt idx="5">
                  <c:v>5420.1872027777772</c:v>
                </c:pt>
              </c:numCache>
            </c:numRef>
          </c:val>
          <c:extLst>
            <c:ext xmlns:c16="http://schemas.microsoft.com/office/drawing/2014/chart" uri="{C3380CC4-5D6E-409C-BE32-E72D297353CC}">
              <c16:uniqueId val="{00000004-FA85-4277-8965-58DC4D0CCA91}"/>
            </c:ext>
          </c:extLst>
        </c:ser>
        <c:ser>
          <c:idx val="7"/>
          <c:order val="5"/>
          <c:tx>
            <c:strRef>
              <c:f>'#5. 수주잔량'!$B$8</c:f>
              <c:strCache>
                <c:ptCount val="1"/>
                <c:pt idx="0">
                  <c:v>HKMC</c:v>
                </c:pt>
              </c:strCache>
            </c:strRef>
          </c:tx>
          <c:spPr>
            <a:solidFill>
              <a:schemeClr val="accent6">
                <a:lumMod val="40000"/>
                <a:lumOff val="60000"/>
              </a:schemeClr>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수주잔량'!$C$8:$H$8</c:f>
              <c:numCache>
                <c:formatCode>_(* #,##0_);_(* \(#,##0\);_(* "-"_);_(@_)</c:formatCode>
                <c:ptCount val="6"/>
                <c:pt idx="0">
                  <c:v>1169.3304166666671</c:v>
                </c:pt>
                <c:pt idx="1">
                  <c:v>811.55541666666693</c:v>
                </c:pt>
                <c:pt idx="2">
                  <c:v>468.23666666666685</c:v>
                </c:pt>
                <c:pt idx="3">
                  <c:v>132.46666666666675</c:v>
                </c:pt>
                <c:pt idx="4">
                  <c:v>526.08874999999989</c:v>
                </c:pt>
                <c:pt idx="5">
                  <c:v>517.79374999999982</c:v>
                </c:pt>
              </c:numCache>
            </c:numRef>
          </c:val>
          <c:extLst>
            <c:ext xmlns:c16="http://schemas.microsoft.com/office/drawing/2014/chart" uri="{C3380CC4-5D6E-409C-BE32-E72D297353CC}">
              <c16:uniqueId val="{00000005-FA85-4277-8965-58DC4D0CCA91}"/>
            </c:ext>
          </c:extLst>
        </c:ser>
        <c:ser>
          <c:idx val="6"/>
          <c:order val="6"/>
          <c:tx>
            <c:strRef>
              <c:f>'#5. 수주잔량'!$B$10</c:f>
              <c:strCache>
                <c:ptCount val="1"/>
                <c:pt idx="0">
                  <c:v>Vinfast</c:v>
                </c:pt>
              </c:strCache>
            </c:strRef>
          </c:tx>
          <c:spPr>
            <a:solidFill>
              <a:schemeClr val="accent4"/>
            </a:solidFill>
            <a:ln>
              <a:noFill/>
            </a:ln>
            <a:effectLst/>
          </c:spPr>
          <c:invertIfNegative val="0"/>
          <c:cat>
            <c:strRef>
              <c:f>'#5. 수주잔량'!$C$3:$H$3</c:f>
              <c:strCache>
                <c:ptCount val="6"/>
                <c:pt idx="0">
                  <c:v>15년말</c:v>
                </c:pt>
                <c:pt idx="1">
                  <c:v>16년말</c:v>
                </c:pt>
                <c:pt idx="2">
                  <c:v>17년말</c:v>
                </c:pt>
                <c:pt idx="3">
                  <c:v>18년말</c:v>
                </c:pt>
                <c:pt idx="4">
                  <c:v>19년말</c:v>
                </c:pt>
                <c:pt idx="5">
                  <c:v>20년말</c:v>
                </c:pt>
              </c:strCache>
            </c:strRef>
          </c:cat>
          <c:val>
            <c:numRef>
              <c:f>'#5. 수주잔량'!$C$10:$H$10</c:f>
              <c:numCache>
                <c:formatCode>General</c:formatCode>
                <c:ptCount val="6"/>
                <c:pt idx="3" formatCode="_(* #,##0_);_(* \(#,##0\);_(* &quot;-&quot;_);_(@_)">
                  <c:v>0</c:v>
                </c:pt>
                <c:pt idx="4" formatCode="_(* #,##0_);_(* \(#,##0\);_(* &quot;-&quot;_);_(@_)">
                  <c:v>0</c:v>
                </c:pt>
                <c:pt idx="5" formatCode="_(* #,##0_);_(* \(#,##0\);_(* &quot;-&quot;_);_(@_)">
                  <c:v>7024.4479249999995</c:v>
                </c:pt>
              </c:numCache>
            </c:numRef>
          </c:val>
          <c:extLst>
            <c:ext xmlns:c16="http://schemas.microsoft.com/office/drawing/2014/chart" uri="{C3380CC4-5D6E-409C-BE32-E72D297353CC}">
              <c16:uniqueId val="{00000006-FA85-4277-8965-58DC4D0CCA91}"/>
            </c:ext>
          </c:extLst>
        </c:ser>
        <c:dLbls>
          <c:showLegendKey val="0"/>
          <c:showVal val="0"/>
          <c:showCatName val="0"/>
          <c:showSerName val="0"/>
          <c:showPercent val="0"/>
          <c:showBubbleSize val="0"/>
        </c:dLbls>
        <c:gapWidth val="10"/>
        <c:axId val="1398094671"/>
        <c:axId val="1340763231"/>
      </c:barChart>
      <c:lineChart>
        <c:grouping val="standard"/>
        <c:varyColors val="0"/>
        <c:ser>
          <c:idx val="4"/>
          <c:order val="7"/>
          <c:tx>
            <c:strRef>
              <c:f>'#5. 수주잔량'!$B$13</c:f>
              <c:strCache>
                <c:ptCount val="1"/>
                <c:pt idx="0">
                  <c:v>수주잔량</c:v>
                </c:pt>
              </c:strCache>
            </c:strRef>
          </c:tx>
          <c:spPr>
            <a:ln w="28575" cap="rnd">
              <a:solidFill>
                <a:schemeClr val="bg1">
                  <a:lumMod val="85000"/>
                </a:schemeClr>
              </a:solidFill>
              <a:round/>
            </a:ln>
            <a:effectLst/>
          </c:spPr>
          <c:marker>
            <c:symbol val="circle"/>
            <c:size val="5"/>
            <c:spPr>
              <a:solidFill>
                <a:schemeClr val="tx1"/>
              </a:solidFill>
              <a:ln w="9525">
                <a:solidFill>
                  <a:schemeClr val="bg1">
                    <a:lumMod val="8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 수주잔량'!$C$3:$H$3</c:f>
              <c:strCache>
                <c:ptCount val="6"/>
                <c:pt idx="0">
                  <c:v>15년말</c:v>
                </c:pt>
                <c:pt idx="1">
                  <c:v>16년말</c:v>
                </c:pt>
                <c:pt idx="2">
                  <c:v>17년말</c:v>
                </c:pt>
                <c:pt idx="3">
                  <c:v>18년말</c:v>
                </c:pt>
                <c:pt idx="4">
                  <c:v>19년말</c:v>
                </c:pt>
                <c:pt idx="5">
                  <c:v>20년말</c:v>
                </c:pt>
              </c:strCache>
            </c:strRef>
          </c:cat>
          <c:val>
            <c:numRef>
              <c:f>'#5. 수주잔량'!$C$12:$H$12</c:f>
              <c:numCache>
                <c:formatCode>_(* #,##0_);_(* \(#,##0\);_(* "-"_);_(@_)</c:formatCode>
                <c:ptCount val="6"/>
                <c:pt idx="0">
                  <c:v>20259.711734722223</c:v>
                </c:pt>
                <c:pt idx="1">
                  <c:v>24444.896009920634</c:v>
                </c:pt>
                <c:pt idx="2">
                  <c:v>21438.375263888887</c:v>
                </c:pt>
                <c:pt idx="3">
                  <c:v>29802.195565873015</c:v>
                </c:pt>
                <c:pt idx="4">
                  <c:v>28549.231689087301</c:v>
                </c:pt>
                <c:pt idx="5">
                  <c:v>36080.380934205561</c:v>
                </c:pt>
              </c:numCache>
            </c:numRef>
          </c:val>
          <c:smooth val="1"/>
          <c:extLst>
            <c:ext xmlns:c16="http://schemas.microsoft.com/office/drawing/2014/chart" uri="{C3380CC4-5D6E-409C-BE32-E72D297353CC}">
              <c16:uniqueId val="{00000007-FA85-4277-8965-58DC4D0CCA91}"/>
            </c:ext>
          </c:extLst>
        </c:ser>
        <c:dLbls>
          <c:showLegendKey val="0"/>
          <c:showVal val="0"/>
          <c:showCatName val="0"/>
          <c:showSerName val="0"/>
          <c:showPercent val="0"/>
          <c:showBubbleSize val="0"/>
        </c:dLbls>
        <c:marker val="1"/>
        <c:smooth val="0"/>
        <c:axId val="1470622623"/>
        <c:axId val="1255169183"/>
      </c:lineChart>
      <c:catAx>
        <c:axId val="1398094671"/>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340763231"/>
        <c:crosses val="autoZero"/>
        <c:auto val="1"/>
        <c:lblAlgn val="ctr"/>
        <c:lblOffset val="100"/>
        <c:noMultiLvlLbl val="0"/>
      </c:catAx>
      <c:valAx>
        <c:axId val="134076323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crossAx val="1398094671"/>
        <c:crosses val="autoZero"/>
        <c:crossBetween val="between"/>
      </c:valAx>
      <c:valAx>
        <c:axId val="1255169183"/>
        <c:scaling>
          <c:orientation val="minMax"/>
        </c:scaling>
        <c:delete val="0"/>
        <c:axPos val="r"/>
        <c:numFmt formatCode="_(* #,##0_);_(* \(#,##0\);_(* &quot;-&quot;_);_(@_)"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70622623"/>
        <c:crosses val="max"/>
        <c:crossBetween val="between"/>
      </c:valAx>
      <c:catAx>
        <c:axId val="1470622623"/>
        <c:scaling>
          <c:orientation val="minMax"/>
        </c:scaling>
        <c:delete val="1"/>
        <c:axPos val="b"/>
        <c:numFmt formatCode="General" sourceLinked="1"/>
        <c:majorTickMark val="out"/>
        <c:minorTickMark val="none"/>
        <c:tickLblPos val="nextTo"/>
        <c:crossAx val="125516918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ko-K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439870282960911E-2"/>
          <c:y val="3.347030392990967E-2"/>
          <c:w val="0.86248679950143503"/>
          <c:h val="0.81377351560524669"/>
        </c:manualLayout>
      </c:layout>
      <c:lineChart>
        <c:grouping val="standard"/>
        <c:varyColors val="0"/>
        <c:ser>
          <c:idx val="0"/>
          <c:order val="0"/>
          <c:tx>
            <c:strRef>
              <c:f>Sheet2!$B$5</c:f>
              <c:strCache>
                <c:ptCount val="1"/>
                <c:pt idx="0">
                  <c:v>- Consumer prices (% change pa; av)</c:v>
                </c:pt>
              </c:strCache>
            </c:strRef>
          </c:tx>
          <c:spPr>
            <a:ln w="12700">
              <a:solidFill>
                <a:srgbClr val="6D2077"/>
              </a:solidFill>
              <a:prstDash val="solid"/>
            </a:ln>
          </c:spPr>
          <c:marker>
            <c:symbol val="triangle"/>
            <c:size val="3"/>
            <c:spPr>
              <a:solidFill>
                <a:srgbClr val="00338D"/>
              </a:solidFill>
              <a:ln>
                <a:solidFill>
                  <a:srgbClr val="00338D"/>
                </a:solidFill>
                <a:prstDash val="solid"/>
              </a:ln>
            </c:spPr>
          </c:marker>
          <c:val>
            <c:numRef>
              <c:f>Sheet2!$E$5:$L$5</c:f>
              <c:numCache>
                <c:formatCode>0.0%</c:formatCode>
                <c:ptCount val="8"/>
                <c:pt idx="0">
                  <c:v>1.4760000000000001E-2</c:v>
                </c:pt>
                <c:pt idx="1">
                  <c:v>3.8300000000000001E-3</c:v>
                </c:pt>
                <c:pt idx="2">
                  <c:v>5.3800000000000002E-3</c:v>
                </c:pt>
                <c:pt idx="3">
                  <c:v>1.4999999999999999E-2</c:v>
                </c:pt>
                <c:pt idx="4">
                  <c:v>1.9E-2</c:v>
                </c:pt>
                <c:pt idx="5">
                  <c:v>1.6E-2</c:v>
                </c:pt>
                <c:pt idx="6">
                  <c:v>1.7000000000000001E-2</c:v>
                </c:pt>
                <c:pt idx="7">
                  <c:v>1.4999999999999999E-2</c:v>
                </c:pt>
              </c:numCache>
            </c:numRef>
          </c:val>
          <c:smooth val="1"/>
          <c:extLst>
            <c:ext xmlns:c16="http://schemas.microsoft.com/office/drawing/2014/chart" uri="{C3380CC4-5D6E-409C-BE32-E72D297353CC}">
              <c16:uniqueId val="{00000000-9281-4BEA-B1F9-A93A4663A80F}"/>
            </c:ext>
          </c:extLst>
        </c:ser>
        <c:ser>
          <c:idx val="1"/>
          <c:order val="1"/>
          <c:tx>
            <c:strRef>
              <c:f>Sheet2!$B$6</c:f>
              <c:strCache>
                <c:ptCount val="1"/>
                <c:pt idx="0">
                  <c:v>- Growth in average wages (LCU; % pa)</c:v>
                </c:pt>
              </c:strCache>
            </c:strRef>
          </c:tx>
          <c:spPr>
            <a:ln w="12700">
              <a:solidFill>
                <a:srgbClr val="005EB8"/>
              </a:solidFill>
              <a:prstDash val="solid"/>
            </a:ln>
          </c:spPr>
          <c:marker>
            <c:symbol val="circle"/>
            <c:size val="3"/>
            <c:spPr>
              <a:solidFill>
                <a:srgbClr val="0091DA"/>
              </a:solidFill>
              <a:ln>
                <a:solidFill>
                  <a:srgbClr val="0091DA"/>
                </a:solidFill>
                <a:prstDash val="solid"/>
              </a:ln>
            </c:spPr>
          </c:marker>
          <c:val>
            <c:numRef>
              <c:f>Sheet2!$E$6:$L$6</c:f>
              <c:numCache>
                <c:formatCode>General</c:formatCode>
                <c:ptCount val="8"/>
              </c:numCache>
            </c:numRef>
          </c:val>
          <c:smooth val="0"/>
          <c:extLst>
            <c:ext xmlns:c16="http://schemas.microsoft.com/office/drawing/2014/chart" uri="{C3380CC4-5D6E-409C-BE32-E72D297353CC}">
              <c16:uniqueId val="{00000001-9281-4BEA-B1F9-A93A4663A80F}"/>
            </c:ext>
          </c:extLst>
        </c:ser>
        <c:ser>
          <c:idx val="2"/>
          <c:order val="2"/>
          <c:tx>
            <c:strRef>
              <c:f>Sheet2!$B$7</c:f>
              <c:strCache>
                <c:ptCount val="1"/>
                <c:pt idx="0">
                  <c:v>KR</c:v>
                </c:pt>
              </c:strCache>
            </c:strRef>
          </c:tx>
          <c:spPr>
            <a:ln w="12700">
              <a:solidFill>
                <a:srgbClr val="00A3A1"/>
              </a:solidFill>
              <a:prstDash val="solid"/>
            </a:ln>
          </c:spPr>
          <c:marker>
            <c:symbol val="diamond"/>
            <c:size val="3"/>
            <c:spPr>
              <a:solidFill>
                <a:srgbClr val="6D2077"/>
              </a:solidFill>
              <a:ln>
                <a:solidFill>
                  <a:srgbClr val="6D2077"/>
                </a:solidFill>
                <a:prstDash val="solid"/>
              </a:ln>
            </c:spPr>
          </c:marker>
          <c:val>
            <c:numRef>
              <c:f>Sheet2!$E$7:$L$7</c:f>
              <c:numCache>
                <c:formatCode>0.0%</c:formatCode>
                <c:ptCount val="8"/>
                <c:pt idx="0">
                  <c:v>5.0970000000000001E-2</c:v>
                </c:pt>
                <c:pt idx="1">
                  <c:v>3.3020000000000001E-2</c:v>
                </c:pt>
                <c:pt idx="2">
                  <c:v>-1.0700000000000001E-2</c:v>
                </c:pt>
                <c:pt idx="3">
                  <c:v>3.6000000000000004E-2</c:v>
                </c:pt>
                <c:pt idx="4">
                  <c:v>4.0999999999999995E-2</c:v>
                </c:pt>
                <c:pt idx="5">
                  <c:v>3.7999999999999999E-2</c:v>
                </c:pt>
                <c:pt idx="6">
                  <c:v>0.04</c:v>
                </c:pt>
                <c:pt idx="7">
                  <c:v>3.7999999999999999E-2</c:v>
                </c:pt>
              </c:numCache>
            </c:numRef>
          </c:val>
          <c:smooth val="1"/>
          <c:extLst>
            <c:ext xmlns:c16="http://schemas.microsoft.com/office/drawing/2014/chart" uri="{C3380CC4-5D6E-409C-BE32-E72D297353CC}">
              <c16:uniqueId val="{00000002-9281-4BEA-B1F9-A93A4663A80F}"/>
            </c:ext>
          </c:extLst>
        </c:ser>
        <c:ser>
          <c:idx val="3"/>
          <c:order val="3"/>
          <c:tx>
            <c:strRef>
              <c:f>Sheet2!$B$8</c:f>
              <c:strCache>
                <c:ptCount val="1"/>
                <c:pt idx="0">
                  <c:v>US</c:v>
                </c:pt>
              </c:strCache>
            </c:strRef>
          </c:tx>
          <c:spPr>
            <a:ln w="12700">
              <a:solidFill>
                <a:srgbClr val="EAAA00"/>
              </a:solidFill>
              <a:prstDash val="solid"/>
            </a:ln>
          </c:spPr>
          <c:marker>
            <c:symbol val="square"/>
            <c:size val="3"/>
            <c:spPr>
              <a:solidFill>
                <a:srgbClr val="005EB8"/>
              </a:solidFill>
              <a:ln>
                <a:solidFill>
                  <a:srgbClr val="005EB8"/>
                </a:solidFill>
                <a:prstDash val="solid"/>
              </a:ln>
            </c:spPr>
          </c:marker>
          <c:val>
            <c:numRef>
              <c:f>Sheet2!$E$8:$L$8</c:f>
              <c:numCache>
                <c:formatCode>0.0%</c:formatCode>
                <c:ptCount val="8"/>
                <c:pt idx="0">
                  <c:v>2.9750000000000002E-2</c:v>
                </c:pt>
                <c:pt idx="1">
                  <c:v>3.5459999999999998E-2</c:v>
                </c:pt>
                <c:pt idx="2">
                  <c:v>4.9660000000000003E-2</c:v>
                </c:pt>
                <c:pt idx="3">
                  <c:v>2.4E-2</c:v>
                </c:pt>
                <c:pt idx="4">
                  <c:v>2.6000000000000002E-2</c:v>
                </c:pt>
                <c:pt idx="5">
                  <c:v>0.03</c:v>
                </c:pt>
                <c:pt idx="6">
                  <c:v>2.5000000000000001E-2</c:v>
                </c:pt>
                <c:pt idx="7">
                  <c:v>2.4E-2</c:v>
                </c:pt>
              </c:numCache>
            </c:numRef>
          </c:val>
          <c:smooth val="1"/>
          <c:extLst>
            <c:ext xmlns:c16="http://schemas.microsoft.com/office/drawing/2014/chart" uri="{C3380CC4-5D6E-409C-BE32-E72D297353CC}">
              <c16:uniqueId val="{00000003-9281-4BEA-B1F9-A93A4663A80F}"/>
            </c:ext>
          </c:extLst>
        </c:ser>
        <c:ser>
          <c:idx val="4"/>
          <c:order val="4"/>
          <c:tx>
            <c:strRef>
              <c:f>Sheet2!$B$9</c:f>
              <c:strCache>
                <c:ptCount val="1"/>
                <c:pt idx="0">
                  <c:v>CN</c:v>
                </c:pt>
              </c:strCache>
            </c:strRef>
          </c:tx>
          <c:spPr>
            <a:ln w="12700">
              <a:solidFill>
                <a:srgbClr val="43B02A"/>
              </a:solidFill>
              <a:prstDash val="solid"/>
            </a:ln>
          </c:spPr>
          <c:marker>
            <c:symbol val="triangle"/>
            <c:size val="3"/>
            <c:spPr>
              <a:solidFill>
                <a:srgbClr val="00A3A1"/>
              </a:solidFill>
              <a:ln>
                <a:solidFill>
                  <a:srgbClr val="00A3A1"/>
                </a:solidFill>
                <a:prstDash val="solid"/>
              </a:ln>
            </c:spPr>
          </c:marker>
          <c:val>
            <c:numRef>
              <c:f>Sheet2!$E$9:$L$9</c:f>
              <c:numCache>
                <c:formatCode>0.0%</c:formatCode>
                <c:ptCount val="8"/>
                <c:pt idx="0">
                  <c:v>0.10891999999999999</c:v>
                </c:pt>
                <c:pt idx="1">
                  <c:v>9.8140000000000005E-2</c:v>
                </c:pt>
                <c:pt idx="2">
                  <c:v>0.03</c:v>
                </c:pt>
                <c:pt idx="3">
                  <c:v>9.9000000000000005E-2</c:v>
                </c:pt>
                <c:pt idx="4">
                  <c:v>8.5999999999999993E-2</c:v>
                </c:pt>
                <c:pt idx="5">
                  <c:v>0.08</c:v>
                </c:pt>
                <c:pt idx="6">
                  <c:v>7.8E-2</c:v>
                </c:pt>
                <c:pt idx="7">
                  <c:v>7.5999999999999998E-2</c:v>
                </c:pt>
              </c:numCache>
            </c:numRef>
          </c:val>
          <c:smooth val="1"/>
          <c:extLst>
            <c:ext xmlns:c16="http://schemas.microsoft.com/office/drawing/2014/chart" uri="{C3380CC4-5D6E-409C-BE32-E72D297353CC}">
              <c16:uniqueId val="{00000004-9281-4BEA-B1F9-A93A4663A80F}"/>
            </c:ext>
          </c:extLst>
        </c:ser>
        <c:dLbls>
          <c:showLegendKey val="0"/>
          <c:showVal val="0"/>
          <c:showCatName val="0"/>
          <c:showSerName val="0"/>
          <c:showPercent val="0"/>
          <c:showBubbleSize val="0"/>
        </c:dLbls>
        <c:marker val="1"/>
        <c:smooth val="0"/>
        <c:axId val="212522447"/>
        <c:axId val="1924918655"/>
      </c:lineChart>
      <c:catAx>
        <c:axId val="212522447"/>
        <c:scaling>
          <c:orientation val="minMax"/>
        </c:scaling>
        <c:delete val="0"/>
        <c:axPos val="b"/>
        <c:majorTickMark val="out"/>
        <c:minorTickMark val="none"/>
        <c:tickLblPos val="none"/>
        <c:spPr>
          <a:ln w="3175">
            <a:solidFill>
              <a:srgbClr val="000000"/>
            </a:solidFill>
            <a:prstDash val="solid"/>
          </a:ln>
        </c:spPr>
        <c:txPr>
          <a:bodyPr/>
          <a:lstStyle/>
          <a:p>
            <a:pPr>
              <a:defRPr>
                <a:solidFill>
                  <a:srgbClr val="000000"/>
                </a:solidFill>
              </a:defRPr>
            </a:pPr>
            <a:endParaRPr lang="ko-KR"/>
          </a:p>
        </c:txPr>
        <c:crossAx val="1924918655"/>
        <c:crosses val="autoZero"/>
        <c:auto val="1"/>
        <c:lblAlgn val="ctr"/>
        <c:lblOffset val="100"/>
        <c:noMultiLvlLbl val="0"/>
      </c:catAx>
      <c:valAx>
        <c:axId val="1924918655"/>
        <c:scaling>
          <c:orientation val="minMax"/>
        </c:scaling>
        <c:delete val="0"/>
        <c:axPos val="l"/>
        <c:numFmt formatCode="0%" sourceLinked="0"/>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212522447"/>
        <c:crosses val="autoZero"/>
        <c:crossBetween val="midCat"/>
      </c:valAx>
      <c:spPr>
        <a:noFill/>
        <a:ln w="25400">
          <a:noFill/>
        </a:ln>
      </c:spPr>
    </c:plotArea>
    <c:legend>
      <c:legendPos val="b"/>
      <c:layout>
        <c:manualLayout>
          <c:xMode val="edge"/>
          <c:yMode val="edge"/>
          <c:x val="6.6490977967855552E-2"/>
          <c:y val="0.83684285207934694"/>
          <c:w val="0.87419099180834814"/>
          <c:h val="0.16001560261904443"/>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44530233928886"/>
          <c:y val="1.1215819613457408E-2"/>
          <c:w val="0.67212620922384703"/>
          <c:h val="0.78759484609878305"/>
        </c:manualLayout>
      </c:layout>
      <c:lineChart>
        <c:grouping val="standard"/>
        <c:varyColors val="0"/>
        <c:ser>
          <c:idx val="0"/>
          <c:order val="0"/>
          <c:tx>
            <c:strRef>
              <c:f>Sheet1!$B$13</c:f>
              <c:strCache>
                <c:ptCount val="1"/>
                <c:pt idx="0">
                  <c:v>기말수주잔고</c:v>
                </c:pt>
              </c:strCache>
            </c:strRef>
          </c:tx>
          <c:spPr>
            <a:ln w="12700">
              <a:solidFill>
                <a:srgbClr val="00338D"/>
              </a:solidFill>
              <a:prstDash val="solid"/>
            </a:ln>
          </c:spPr>
          <c:marker>
            <c:symbol val="diamond"/>
            <c:size val="3"/>
            <c:spPr>
              <a:solidFill>
                <a:srgbClr val="00338D"/>
              </a:solidFill>
              <a:ln>
                <a:solidFill>
                  <a:srgbClr val="00338D"/>
                </a:solidFill>
                <a:prstDash val="solid"/>
              </a:ln>
            </c:spPr>
          </c:marker>
          <c:dLbls>
            <c:spPr>
              <a:noFill/>
              <a:ln>
                <a:noFill/>
              </a:ln>
              <a:effectLst/>
            </c:spPr>
            <c:txPr>
              <a:bodyPr wrap="square" lIns="38100" tIns="19050" rIns="38100" bIns="19050" anchor="ctr">
                <a:spAutoFit/>
              </a:bodyPr>
              <a:lstStyle/>
              <a:p>
                <a:pPr>
                  <a:defRPr baseline="0">
                    <a:ea typeface="맑은 고딕" panose="020B0503020000020004" pitchFamily="50" charset="-127"/>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Sheet1!$D$2:$I$2</c:f>
              <c:numCache>
                <c:formatCode>General</c:formatCode>
                <c:ptCount val="6"/>
                <c:pt idx="0">
                  <c:v>2020</c:v>
                </c:pt>
                <c:pt idx="1">
                  <c:v>2021</c:v>
                </c:pt>
                <c:pt idx="2">
                  <c:v>2022</c:v>
                </c:pt>
                <c:pt idx="3">
                  <c:v>2023</c:v>
                </c:pt>
                <c:pt idx="4">
                  <c:v>2024</c:v>
                </c:pt>
                <c:pt idx="5">
                  <c:v>2025</c:v>
                </c:pt>
              </c:numCache>
            </c:numRef>
          </c:cat>
          <c:val>
            <c:numRef>
              <c:f>Sheet1!$D$13:$I$13</c:f>
              <c:numCache>
                <c:formatCode>#,##0_);[Red]\(#,##0\)</c:formatCode>
                <c:ptCount val="6"/>
                <c:pt idx="0" formatCode="#,##0">
                  <c:v>29157.067127431157</c:v>
                </c:pt>
                <c:pt idx="1">
                  <c:v>40632.903854123942</c:v>
                </c:pt>
                <c:pt idx="2">
                  <c:v>45932.578943454864</c:v>
                </c:pt>
                <c:pt idx="3">
                  <c:v>49188.912865359183</c:v>
                </c:pt>
                <c:pt idx="4">
                  <c:v>51036.902187983411</c:v>
                </c:pt>
                <c:pt idx="5">
                  <c:v>51547.271209863247</c:v>
                </c:pt>
              </c:numCache>
            </c:numRef>
          </c:val>
          <c:smooth val="1"/>
          <c:extLst>
            <c:ext xmlns:c16="http://schemas.microsoft.com/office/drawing/2014/chart" uri="{C3380CC4-5D6E-409C-BE32-E72D297353CC}">
              <c16:uniqueId val="{00000000-1EB5-42AF-9A66-A403B0121BEC}"/>
            </c:ext>
          </c:extLst>
        </c:ser>
        <c:dLbls>
          <c:showLegendKey val="0"/>
          <c:showVal val="0"/>
          <c:showCatName val="0"/>
          <c:showSerName val="0"/>
          <c:showPercent val="0"/>
          <c:showBubbleSize val="0"/>
        </c:dLbls>
        <c:marker val="1"/>
        <c:smooth val="0"/>
        <c:axId val="1035434511"/>
        <c:axId val="920962111"/>
      </c:lineChart>
      <c:catAx>
        <c:axId val="1035434511"/>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920962111"/>
        <c:crosses val="autoZero"/>
        <c:auto val="1"/>
        <c:lblAlgn val="ctr"/>
        <c:lblOffset val="100"/>
        <c:noMultiLvlLbl val="0"/>
      </c:catAx>
      <c:valAx>
        <c:axId val="920962111"/>
        <c:scaling>
          <c:orientation val="minMax"/>
        </c:scaling>
        <c:delete val="0"/>
        <c:axPos val="l"/>
        <c:numFmt formatCode="#,##0" sourceLinked="1"/>
        <c:majorTickMark val="out"/>
        <c:minorTickMark val="none"/>
        <c:tickLblPos val="none"/>
        <c:spPr>
          <a:ln w="3175">
            <a:noFill/>
            <a:prstDash val="solid"/>
          </a:ln>
        </c:spPr>
        <c:txPr>
          <a:bodyPr/>
          <a:lstStyle/>
          <a:p>
            <a:pPr>
              <a:defRPr>
                <a:solidFill>
                  <a:srgbClr val="000000"/>
                </a:solidFill>
              </a:defRPr>
            </a:pPr>
            <a:endParaRPr lang="ko-KR"/>
          </a:p>
        </c:txPr>
        <c:crossAx val="1035434511"/>
        <c:crosses val="autoZero"/>
        <c:crossBetween val="midCat"/>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95475023150124"/>
          <c:y val="0.24545454545454545"/>
          <c:w val="0.68342857142857127"/>
          <c:h val="0.55335612025769509"/>
        </c:manualLayout>
      </c:layout>
      <c:lineChart>
        <c:grouping val="standard"/>
        <c:varyColors val="0"/>
        <c:ser>
          <c:idx val="0"/>
          <c:order val="0"/>
          <c:tx>
            <c:strRef>
              <c:f>Sheet1!$B$24</c:f>
              <c:strCache>
                <c:ptCount val="1"/>
                <c:pt idx="0">
                  <c:v>기말수주잔고(5개년)*</c:v>
                </c:pt>
              </c:strCache>
            </c:strRef>
          </c:tx>
          <c:spPr>
            <a:ln w="12700">
              <a:solidFill>
                <a:srgbClr val="00338D"/>
              </a:solidFill>
              <a:prstDash val="solid"/>
            </a:ln>
          </c:spPr>
          <c:marker>
            <c:symbol val="diamond"/>
            <c:size val="3"/>
            <c:spPr>
              <a:solidFill>
                <a:srgbClr val="00338D"/>
              </a:solidFill>
              <a:ln>
                <a:solidFill>
                  <a:srgbClr val="00338D"/>
                </a:solidFill>
                <a:prstDash val="solid"/>
              </a:ln>
            </c:spPr>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Sheet1!$D$14:$I$14</c:f>
              <c:numCache>
                <c:formatCode>General</c:formatCode>
                <c:ptCount val="6"/>
                <c:pt idx="0">
                  <c:v>2020</c:v>
                </c:pt>
                <c:pt idx="1">
                  <c:v>2021</c:v>
                </c:pt>
                <c:pt idx="2">
                  <c:v>2022</c:v>
                </c:pt>
                <c:pt idx="3">
                  <c:v>2023</c:v>
                </c:pt>
                <c:pt idx="4">
                  <c:v>2024</c:v>
                </c:pt>
                <c:pt idx="5">
                  <c:v>2025</c:v>
                </c:pt>
              </c:numCache>
            </c:numRef>
          </c:cat>
          <c:val>
            <c:numRef>
              <c:f>Sheet1!$D$24:$I$24</c:f>
              <c:numCache>
                <c:formatCode>#,##0_);[Red]\(#,##0\)</c:formatCode>
                <c:ptCount val="6"/>
                <c:pt idx="0" formatCode="#,##0">
                  <c:v>28127.768883662633</c:v>
                </c:pt>
                <c:pt idx="1">
                  <c:v>30723.390371387439</c:v>
                </c:pt>
                <c:pt idx="2">
                  <c:v>31617.396547457778</c:v>
                </c:pt>
                <c:pt idx="3">
                  <c:v>32338.521394568474</c:v>
                </c:pt>
                <c:pt idx="4">
                  <c:v>32955.328824822966</c:v>
                </c:pt>
                <c:pt idx="5">
                  <c:v>33284.882113071195</c:v>
                </c:pt>
              </c:numCache>
            </c:numRef>
          </c:val>
          <c:smooth val="1"/>
          <c:extLst>
            <c:ext xmlns:c16="http://schemas.microsoft.com/office/drawing/2014/chart" uri="{C3380CC4-5D6E-409C-BE32-E72D297353CC}">
              <c16:uniqueId val="{00000000-EF2D-4521-8FB1-32CC5B6BCEE3}"/>
            </c:ext>
          </c:extLst>
        </c:ser>
        <c:dLbls>
          <c:showLegendKey val="0"/>
          <c:showVal val="0"/>
          <c:showCatName val="0"/>
          <c:showSerName val="0"/>
          <c:showPercent val="0"/>
          <c:showBubbleSize val="0"/>
        </c:dLbls>
        <c:marker val="1"/>
        <c:smooth val="0"/>
        <c:axId val="620610031"/>
        <c:axId val="920968351"/>
      </c:lineChart>
      <c:catAx>
        <c:axId val="620610031"/>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920968351"/>
        <c:crosses val="autoZero"/>
        <c:auto val="1"/>
        <c:lblAlgn val="ctr"/>
        <c:lblOffset val="100"/>
        <c:noMultiLvlLbl val="0"/>
      </c:catAx>
      <c:valAx>
        <c:axId val="920968351"/>
        <c:scaling>
          <c:orientation val="minMax"/>
        </c:scaling>
        <c:delete val="0"/>
        <c:axPos val="l"/>
        <c:numFmt formatCode="#,##0" sourceLinked="1"/>
        <c:majorTickMark val="out"/>
        <c:minorTickMark val="none"/>
        <c:tickLblPos val="none"/>
        <c:spPr>
          <a:ln w="3175">
            <a:noFill/>
            <a:prstDash val="solid"/>
          </a:ln>
        </c:spPr>
        <c:txPr>
          <a:bodyPr/>
          <a:lstStyle/>
          <a:p>
            <a:pPr>
              <a:defRPr>
                <a:solidFill>
                  <a:srgbClr val="000000"/>
                </a:solidFill>
              </a:defRPr>
            </a:pPr>
            <a:endParaRPr lang="ko-KR"/>
          </a:p>
        </c:txPr>
        <c:crossAx val="620610031"/>
        <c:crosses val="autoZero"/>
        <c:crossBetween val="midCat"/>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90556084352583"/>
          <c:y val="0.15864559930675884"/>
          <c:w val="0.82911019406376807"/>
          <c:h val="0.6180168040669568"/>
        </c:manualLayout>
      </c:layout>
      <c:barChart>
        <c:barDir val="col"/>
        <c:grouping val="clustered"/>
        <c:varyColors val="0"/>
        <c:ser>
          <c:idx val="1"/>
          <c:order val="1"/>
          <c:tx>
            <c:strRef>
              <c:f>'업체별 생산량정리'!$AI$38</c:f>
              <c:strCache>
                <c:ptCount val="1"/>
                <c:pt idx="0">
                  <c:v>1Q</c:v>
                </c:pt>
              </c:strCache>
            </c:strRef>
          </c:tx>
          <c:spPr>
            <a:solidFill>
              <a:srgbClr val="0091DA"/>
            </a:solidFill>
            <a:ln w="3175">
              <a:solidFill>
                <a:srgbClr val="FFFFFF"/>
              </a:solidFill>
              <a:prstDash val="solid"/>
            </a:ln>
          </c:spPr>
          <c:invertIfNegative val="0"/>
          <c:val>
            <c:numRef>
              <c:f>'업체별 생산량정리'!$AJ$38:$AQ$38</c:f>
              <c:numCache>
                <c:formatCode>_(* #,##0_);_(* \(#,##0\);_(* "-"_);_(@_)</c:formatCode>
                <c:ptCount val="8"/>
                <c:pt idx="0">
                  <c:v>19.454806999999999</c:v>
                </c:pt>
                <c:pt idx="1">
                  <c:v>20.77692</c:v>
                </c:pt>
                <c:pt idx="2">
                  <c:v>20.801503</c:v>
                </c:pt>
                <c:pt idx="3">
                  <c:v>19.226375999999998</c:v>
                </c:pt>
                <c:pt idx="4">
                  <c:v>14.906193</c:v>
                </c:pt>
                <c:pt idx="5">
                  <c:v>16.895562999999999</c:v>
                </c:pt>
                <c:pt idx="6">
                  <c:v>19.743385</c:v>
                </c:pt>
                <c:pt idx="7">
                  <c:v>20.263224999999998</c:v>
                </c:pt>
              </c:numCache>
            </c:numRef>
          </c:val>
          <c:extLst>
            <c:ext xmlns:c16="http://schemas.microsoft.com/office/drawing/2014/chart" uri="{C3380CC4-5D6E-409C-BE32-E72D297353CC}">
              <c16:uniqueId val="{00000000-4E52-4A63-AD05-1685E49667BA}"/>
            </c:ext>
          </c:extLst>
        </c:ser>
        <c:ser>
          <c:idx val="2"/>
          <c:order val="2"/>
          <c:tx>
            <c:strRef>
              <c:f>'업체별 생산량정리'!$AI$39</c:f>
              <c:strCache>
                <c:ptCount val="1"/>
                <c:pt idx="0">
                  <c:v>2Q</c:v>
                </c:pt>
              </c:strCache>
            </c:strRef>
          </c:tx>
          <c:spPr>
            <a:solidFill>
              <a:srgbClr val="6D2077"/>
            </a:solidFill>
            <a:ln w="3175">
              <a:solidFill>
                <a:srgbClr val="FFFFFF"/>
              </a:solidFill>
              <a:prstDash val="solid"/>
            </a:ln>
          </c:spPr>
          <c:invertIfNegative val="0"/>
          <c:val>
            <c:numRef>
              <c:f>'업체별 생산량정리'!$AJ$39:$AQ$39</c:f>
              <c:numCache>
                <c:formatCode>_(* #,##0_);_(* \(#,##0\);_(* "-"_);_(@_)</c:formatCode>
                <c:ptCount val="8"/>
                <c:pt idx="0">
                  <c:v>19.461026</c:v>
                </c:pt>
                <c:pt idx="1">
                  <c:v>19.583926000000002</c:v>
                </c:pt>
                <c:pt idx="2">
                  <c:v>20.395451000000001</c:v>
                </c:pt>
                <c:pt idx="3">
                  <c:v>18.581986000000001</c:v>
                </c:pt>
                <c:pt idx="4">
                  <c:v>10.442304999999999</c:v>
                </c:pt>
                <c:pt idx="5">
                  <c:v>16.771654999999999</c:v>
                </c:pt>
                <c:pt idx="6">
                  <c:v>18.939682000000001</c:v>
                </c:pt>
                <c:pt idx="7">
                  <c:v>19.601400999999999</c:v>
                </c:pt>
              </c:numCache>
            </c:numRef>
          </c:val>
          <c:extLst>
            <c:ext xmlns:c16="http://schemas.microsoft.com/office/drawing/2014/chart" uri="{C3380CC4-5D6E-409C-BE32-E72D297353CC}">
              <c16:uniqueId val="{00000001-4E52-4A63-AD05-1685E49667BA}"/>
            </c:ext>
          </c:extLst>
        </c:ser>
        <c:ser>
          <c:idx val="3"/>
          <c:order val="3"/>
          <c:tx>
            <c:strRef>
              <c:f>'업체별 생산량정리'!$AI$40</c:f>
              <c:strCache>
                <c:ptCount val="1"/>
                <c:pt idx="0">
                  <c:v>3Q</c:v>
                </c:pt>
              </c:strCache>
            </c:strRef>
          </c:tx>
          <c:spPr>
            <a:solidFill>
              <a:srgbClr val="005EB8"/>
            </a:solidFill>
            <a:ln w="3175">
              <a:solidFill>
                <a:srgbClr val="FFFFFF"/>
              </a:solidFill>
              <a:prstDash val="solid"/>
            </a:ln>
          </c:spPr>
          <c:invertIfNegative val="0"/>
          <c:val>
            <c:numRef>
              <c:f>'업체별 생산량정리'!$AJ$40:$AQ$40</c:f>
              <c:numCache>
                <c:formatCode>_(* #,##0_);_(* \(#,##0\);_(* "-"_);_(@_)</c:formatCode>
                <c:ptCount val="8"/>
                <c:pt idx="0">
                  <c:v>18.812287999999999</c:v>
                </c:pt>
                <c:pt idx="1">
                  <c:v>19.23189</c:v>
                </c:pt>
                <c:pt idx="2">
                  <c:v>18.398643</c:v>
                </c:pt>
                <c:pt idx="3">
                  <c:v>17.716930999999999</c:v>
                </c:pt>
                <c:pt idx="4">
                  <c:v>17.109283999999999</c:v>
                </c:pt>
                <c:pt idx="5">
                  <c:v>17.976168000000001</c:v>
                </c:pt>
                <c:pt idx="6">
                  <c:v>18.569918999999999</c:v>
                </c:pt>
                <c:pt idx="7">
                  <c:v>19.289224999999998</c:v>
                </c:pt>
              </c:numCache>
            </c:numRef>
          </c:val>
          <c:extLst>
            <c:ext xmlns:c16="http://schemas.microsoft.com/office/drawing/2014/chart" uri="{C3380CC4-5D6E-409C-BE32-E72D297353CC}">
              <c16:uniqueId val="{00000002-4E52-4A63-AD05-1685E49667BA}"/>
            </c:ext>
          </c:extLst>
        </c:ser>
        <c:ser>
          <c:idx val="4"/>
          <c:order val="4"/>
          <c:tx>
            <c:strRef>
              <c:f>'업체별 생산량정리'!$AI$41</c:f>
              <c:strCache>
                <c:ptCount val="1"/>
                <c:pt idx="0">
                  <c:v>4Q</c:v>
                </c:pt>
              </c:strCache>
            </c:strRef>
          </c:tx>
          <c:spPr>
            <a:solidFill>
              <a:srgbClr val="00A3A1"/>
            </a:solidFill>
            <a:ln w="3175">
              <a:solidFill>
                <a:srgbClr val="FFFFFF"/>
              </a:solidFill>
              <a:prstDash val="solid"/>
            </a:ln>
          </c:spPr>
          <c:invertIfNegative val="0"/>
          <c:val>
            <c:numRef>
              <c:f>'업체별 생산량정리'!$AJ$41:$AQ$41</c:f>
              <c:numCache>
                <c:formatCode>_(* #,##0_);_(* \(#,##0\);_(* "-"_);_(@_)</c:formatCode>
                <c:ptCount val="8"/>
                <c:pt idx="0">
                  <c:v>21.639648999999999</c:v>
                </c:pt>
                <c:pt idx="1">
                  <c:v>21.559086000000001</c:v>
                </c:pt>
                <c:pt idx="2">
                  <c:v>20.050971000000001</c:v>
                </c:pt>
                <c:pt idx="3">
                  <c:v>19.037039</c:v>
                </c:pt>
                <c:pt idx="4">
                  <c:v>19.815564999999999</c:v>
                </c:pt>
                <c:pt idx="5">
                  <c:v>20.121265999999999</c:v>
                </c:pt>
                <c:pt idx="6">
                  <c:v>20.346478999999999</c:v>
                </c:pt>
                <c:pt idx="7">
                  <c:v>21.226568</c:v>
                </c:pt>
              </c:numCache>
            </c:numRef>
          </c:val>
          <c:extLst>
            <c:ext xmlns:c16="http://schemas.microsoft.com/office/drawing/2014/chart" uri="{C3380CC4-5D6E-409C-BE32-E72D297353CC}">
              <c16:uniqueId val="{00000003-4E52-4A63-AD05-1685E49667BA}"/>
            </c:ext>
          </c:extLst>
        </c:ser>
        <c:dLbls>
          <c:showLegendKey val="0"/>
          <c:showVal val="0"/>
          <c:showCatName val="0"/>
          <c:showSerName val="0"/>
          <c:showPercent val="0"/>
          <c:showBubbleSize val="0"/>
        </c:dLbls>
        <c:gapWidth val="40"/>
        <c:axId val="1674362160"/>
        <c:axId val="1409301616"/>
      </c:barChart>
      <c:lineChart>
        <c:grouping val="standard"/>
        <c:varyColors val="0"/>
        <c:ser>
          <c:idx val="0"/>
          <c:order val="0"/>
          <c:tx>
            <c:strRef>
              <c:f>'업체별 생산량정리'!$AI$37</c:f>
              <c:strCache>
                <c:ptCount val="1"/>
                <c:pt idx="0">
                  <c:v>Total</c:v>
                </c:pt>
              </c:strCache>
            </c:strRef>
          </c:tx>
          <c:spPr>
            <a:ln w="12700">
              <a:solidFill>
                <a:srgbClr val="00298D"/>
              </a:solidFill>
              <a:prstDash val="solid"/>
            </a:ln>
          </c:spPr>
          <c:marker>
            <c:spPr>
              <a:solidFill>
                <a:srgbClr val="00298D"/>
              </a:solidFill>
              <a:ln>
                <a:solidFill>
                  <a:srgbClr val="00298D"/>
                </a:solidFill>
              </a:ln>
            </c:spPr>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'업체별 생산량정리'!$AJ$30:$AQ$30</c:f>
              <c:numCache>
                <c:formatCode>0</c:formatCode>
                <c:ptCount val="8"/>
                <c:pt idx="0">
                  <c:v>2016</c:v>
                </c:pt>
                <c:pt idx="1">
                  <c:v>2017</c:v>
                </c:pt>
                <c:pt idx="2">
                  <c:v>2018</c:v>
                </c:pt>
                <c:pt idx="3">
                  <c:v>2019</c:v>
                </c:pt>
                <c:pt idx="4">
                  <c:v>2020</c:v>
                </c:pt>
                <c:pt idx="5" formatCode="0&quot;F&quot;">
                  <c:v>2021</c:v>
                </c:pt>
                <c:pt idx="6" formatCode="0&quot;F&quot;">
                  <c:v>2022</c:v>
                </c:pt>
                <c:pt idx="7" formatCode="0&quot;F&quot;">
                  <c:v>2023</c:v>
                </c:pt>
              </c:numCache>
            </c:numRef>
          </c:cat>
          <c:val>
            <c:numRef>
              <c:f>'업체별 생산량정리'!$AJ$37:$AQ$37</c:f>
              <c:numCache>
                <c:formatCode>_(* #,##0_);_(* \(#,##0\);_(* "-"_);_(@_)</c:formatCode>
                <c:ptCount val="8"/>
                <c:pt idx="0">
                  <c:v>79.367769999999993</c:v>
                </c:pt>
                <c:pt idx="1">
                  <c:v>81.151821999999996</c:v>
                </c:pt>
                <c:pt idx="2">
                  <c:v>79.646568000000002</c:v>
                </c:pt>
                <c:pt idx="3">
                  <c:v>74.562331999999998</c:v>
                </c:pt>
                <c:pt idx="4">
                  <c:v>62.273347000000001</c:v>
                </c:pt>
                <c:pt idx="5">
                  <c:v>71.764651999999998</c:v>
                </c:pt>
                <c:pt idx="6">
                  <c:v>77.599464999999995</c:v>
                </c:pt>
                <c:pt idx="7">
                  <c:v>80.380419000000003</c:v>
                </c:pt>
              </c:numCache>
            </c:numRef>
          </c:val>
          <c:smooth val="0"/>
          <c:extLst>
            <c:ext xmlns:c16="http://schemas.microsoft.com/office/drawing/2014/chart" uri="{C3380CC4-5D6E-409C-BE32-E72D297353CC}">
              <c16:uniqueId val="{00000004-4E52-4A63-AD05-1685E49667BA}"/>
            </c:ext>
          </c:extLst>
        </c:ser>
        <c:dLbls>
          <c:showLegendKey val="0"/>
          <c:showVal val="0"/>
          <c:showCatName val="0"/>
          <c:showSerName val="0"/>
          <c:showPercent val="0"/>
          <c:showBubbleSize val="0"/>
        </c:dLbls>
        <c:marker val="1"/>
        <c:smooth val="0"/>
        <c:axId val="1207235248"/>
        <c:axId val="1408363472"/>
      </c:lineChart>
      <c:catAx>
        <c:axId val="1207235248"/>
        <c:scaling>
          <c:orientation val="minMax"/>
        </c:scaling>
        <c:delete val="0"/>
        <c:axPos val="b"/>
        <c:numFmt formatCode="0"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408363472"/>
        <c:crosses val="autoZero"/>
        <c:auto val="1"/>
        <c:lblAlgn val="ctr"/>
        <c:lblOffset val="100"/>
        <c:noMultiLvlLbl val="0"/>
      </c:catAx>
      <c:valAx>
        <c:axId val="1408363472"/>
        <c:scaling>
          <c:orientation val="minMax"/>
          <c:max val="100"/>
        </c:scaling>
        <c:delete val="0"/>
        <c:axPos val="l"/>
        <c:title>
          <c:tx>
            <c:rich>
              <a:bodyPr rot="0" vert="horz"/>
              <a:lstStyle/>
              <a:p>
                <a:pPr>
                  <a:defRPr altLang="ko-KR">
                    <a:solidFill>
                      <a:srgbClr val="000000"/>
                    </a:solidFill>
                  </a:defRPr>
                </a:pPr>
                <a:r>
                  <a:rPr lang="en-US" dirty="0"/>
                  <a:t>(</a:t>
                </a:r>
                <a:r>
                  <a:rPr lang="ko-KR" altLang="en-US" dirty="0"/>
                  <a:t>단위</a:t>
                </a:r>
                <a:r>
                  <a:rPr lang="en-US" altLang="ko-KR" dirty="0"/>
                  <a:t>:  </a:t>
                </a:r>
                <a:r>
                  <a:rPr lang="ko-KR" altLang="en-US" dirty="0"/>
                  <a:t>백만 대</a:t>
                </a:r>
                <a:r>
                  <a:rPr lang="en-US" altLang="ko-KR" dirty="0"/>
                  <a:t>)</a:t>
                </a:r>
                <a:endParaRPr lang="en-US" dirty="0"/>
              </a:p>
            </c:rich>
          </c:tx>
          <c:layout>
            <c:manualLayout>
              <c:xMode val="edge"/>
              <c:yMode val="edge"/>
              <c:x val="2.8523596201106175E-2"/>
              <c:y val="2.9873735735515914E-2"/>
            </c:manualLayout>
          </c:layout>
          <c:overlay val="0"/>
        </c:title>
        <c:numFmt formatCode="_(* #,##0_);_(* \(#,##0\);_(* &quot;-&quot;_);_(@_)"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1207235248"/>
        <c:crosses val="autoZero"/>
        <c:crossBetween val="between"/>
        <c:majorUnit val="20"/>
      </c:valAx>
      <c:valAx>
        <c:axId val="1409301616"/>
        <c:scaling>
          <c:orientation val="minMax"/>
          <c:max val="50"/>
        </c:scaling>
        <c:delete val="0"/>
        <c:axPos val="r"/>
        <c:numFmt formatCode="_(* #,##0_);_(* \(#,##0\);_(* &quot;-&quot;_);_(@_)" sourceLinked="1"/>
        <c:majorTickMark val="out"/>
        <c:minorTickMark val="none"/>
        <c:tickLblPos val="nextTo"/>
        <c:crossAx val="1674362160"/>
        <c:crosses val="max"/>
        <c:crossBetween val="between"/>
        <c:majorUnit val="10"/>
      </c:valAx>
      <c:catAx>
        <c:axId val="1674362160"/>
        <c:scaling>
          <c:orientation val="minMax"/>
        </c:scaling>
        <c:delete val="1"/>
        <c:axPos val="b"/>
        <c:majorTickMark val="out"/>
        <c:minorTickMark val="none"/>
        <c:tickLblPos val="nextTo"/>
        <c:crossAx val="1409301616"/>
        <c:crosses val="autoZero"/>
        <c:auto val="1"/>
        <c:lblAlgn val="ctr"/>
        <c:lblOffset val="100"/>
        <c:noMultiLvlLbl val="0"/>
      </c:catAx>
      <c:spPr>
        <a:noFill/>
        <a:ln w="25400">
          <a:noFill/>
        </a:ln>
      </c:spPr>
    </c:plotArea>
    <c:legend>
      <c:legendPos val="b"/>
      <c:layout>
        <c:manualLayout>
          <c:xMode val="edge"/>
          <c:yMode val="edge"/>
          <c:x val="0.18262378454667921"/>
          <c:y val="0.84690815823207555"/>
          <c:w val="0.61777055978568218"/>
          <c:h val="6.8330716041132014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90471144195797E-2"/>
          <c:y val="0.14908392532038697"/>
          <c:w val="0.92556067614631943"/>
          <c:h val="0.61533059650876376"/>
        </c:manualLayout>
      </c:layout>
      <c:barChart>
        <c:barDir val="col"/>
        <c:grouping val="clustered"/>
        <c:varyColors val="0"/>
        <c:ser>
          <c:idx val="0"/>
          <c:order val="0"/>
          <c:tx>
            <c:strRef>
              <c:f>'업체별 생산량정리'!$AJ$18</c:f>
              <c:strCache>
                <c:ptCount val="1"/>
                <c:pt idx="0">
                  <c:v>2016</c:v>
                </c:pt>
              </c:strCache>
            </c:strRef>
          </c:tx>
          <c:spPr>
            <a:solidFill>
              <a:srgbClr val="00338D"/>
            </a:solidFill>
            <a:ln w="3175">
              <a:solidFill>
                <a:srgbClr val="FFFFFF"/>
              </a:solidFill>
              <a:prstDash val="solid"/>
            </a:ln>
          </c:spPr>
          <c:invertIfNegative val="0"/>
          <c:cat>
            <c:strRef>
              <c:f>'업체별 생산량정리'!$AI$19:$AI$24</c:f>
              <c:strCache>
                <c:ptCount val="6"/>
                <c:pt idx="0">
                  <c:v>Toyota Group
(Lexus포함)</c:v>
                </c:pt>
                <c:pt idx="1">
                  <c:v>VW</c:v>
                </c:pt>
                <c:pt idx="2">
                  <c:v>HYMC</c:v>
                </c:pt>
                <c:pt idx="3">
                  <c:v>Renaul-Nissan-
Mitsubishi Alliance</c:v>
                </c:pt>
                <c:pt idx="4">
                  <c:v>Stellantis 
(FCA&amp;PSA)</c:v>
                </c:pt>
                <c:pt idx="5">
                  <c:v>GM</c:v>
                </c:pt>
              </c:strCache>
            </c:strRef>
          </c:cat>
          <c:val>
            <c:numRef>
              <c:f>'업체별 생산량정리'!$AJ$19:$AJ$24</c:f>
              <c:numCache>
                <c:formatCode>#,##0</c:formatCode>
                <c:ptCount val="6"/>
                <c:pt idx="0">
                  <c:v>9.6902360000000005</c:v>
                </c:pt>
                <c:pt idx="1">
                  <c:v>9.9294440000000002</c:v>
                </c:pt>
                <c:pt idx="2">
                  <c:v>7.6224809999999996</c:v>
                </c:pt>
                <c:pt idx="3">
                  <c:v>9.0220179999999992</c:v>
                </c:pt>
                <c:pt idx="4">
                  <c:v>7.3119589999999999</c:v>
                </c:pt>
                <c:pt idx="5">
                  <c:v>6.4350459999999998</c:v>
                </c:pt>
              </c:numCache>
            </c:numRef>
          </c:val>
          <c:extLst>
            <c:ext xmlns:c16="http://schemas.microsoft.com/office/drawing/2014/chart" uri="{C3380CC4-5D6E-409C-BE32-E72D297353CC}">
              <c16:uniqueId val="{00000000-83AA-43A8-A63C-44EB94CC7635}"/>
            </c:ext>
          </c:extLst>
        </c:ser>
        <c:ser>
          <c:idx val="1"/>
          <c:order val="1"/>
          <c:tx>
            <c:strRef>
              <c:f>'업체별 생산량정리'!$AK$18</c:f>
              <c:strCache>
                <c:ptCount val="1"/>
                <c:pt idx="0">
                  <c:v>2020</c:v>
                </c:pt>
              </c:strCache>
            </c:strRef>
          </c:tx>
          <c:spPr>
            <a:solidFill>
              <a:srgbClr val="0091DA"/>
            </a:solidFill>
            <a:ln w="3175">
              <a:solidFill>
                <a:srgbClr val="FFFFFF"/>
              </a:solidFill>
              <a:prstDash val="solid"/>
            </a:ln>
          </c:spPr>
          <c:invertIfNegative val="0"/>
          <c:cat>
            <c:strRef>
              <c:f>'업체별 생산량정리'!$AI$19:$AI$24</c:f>
              <c:strCache>
                <c:ptCount val="6"/>
                <c:pt idx="0">
                  <c:v>Toyota Group
(Lexus포함)</c:v>
                </c:pt>
                <c:pt idx="1">
                  <c:v>VW</c:v>
                </c:pt>
                <c:pt idx="2">
                  <c:v>HYMC</c:v>
                </c:pt>
                <c:pt idx="3">
                  <c:v>Renaul-Nissan-
Mitsubishi Alliance</c:v>
                </c:pt>
                <c:pt idx="4">
                  <c:v>Stellantis 
(FCA&amp;PSA)</c:v>
                </c:pt>
                <c:pt idx="5">
                  <c:v>GM</c:v>
                </c:pt>
              </c:strCache>
            </c:strRef>
          </c:cat>
          <c:val>
            <c:numRef>
              <c:f>'업체별 생산량정리'!$AK$19:$AK$24</c:f>
              <c:numCache>
                <c:formatCode>#,##0</c:formatCode>
                <c:ptCount val="6"/>
                <c:pt idx="0">
                  <c:v>8.7707890000000006</c:v>
                </c:pt>
                <c:pt idx="1">
                  <c:v>8.2850429999999999</c:v>
                </c:pt>
                <c:pt idx="2">
                  <c:v>5.9876509999999996</c:v>
                </c:pt>
                <c:pt idx="3">
                  <c:v>5.9443440000000001</c:v>
                </c:pt>
                <c:pt idx="4">
                  <c:v>4.6576500000000003</c:v>
                </c:pt>
                <c:pt idx="5">
                  <c:v>4.2103950000000001</c:v>
                </c:pt>
              </c:numCache>
            </c:numRef>
          </c:val>
          <c:extLst>
            <c:ext xmlns:c16="http://schemas.microsoft.com/office/drawing/2014/chart" uri="{C3380CC4-5D6E-409C-BE32-E72D297353CC}">
              <c16:uniqueId val="{00000001-83AA-43A8-A63C-44EB94CC7635}"/>
            </c:ext>
          </c:extLst>
        </c:ser>
        <c:ser>
          <c:idx val="2"/>
          <c:order val="2"/>
          <c:tx>
            <c:strRef>
              <c:f>'업체별 생산량정리'!$AL$18</c:f>
              <c:strCache>
                <c:ptCount val="1"/>
                <c:pt idx="0">
                  <c:v>2024</c:v>
                </c:pt>
              </c:strCache>
            </c:strRef>
          </c:tx>
          <c:spPr>
            <a:solidFill>
              <a:srgbClr val="6D2077"/>
            </a:solidFill>
            <a:ln w="3175">
              <a:solidFill>
                <a:srgbClr val="FFFFFF"/>
              </a:solidFill>
              <a:prstDash val="solid"/>
            </a:ln>
          </c:spPr>
          <c:invertIfNegative val="0"/>
          <c:cat>
            <c:strRef>
              <c:f>'업체별 생산량정리'!$AI$19:$AI$24</c:f>
              <c:strCache>
                <c:ptCount val="6"/>
                <c:pt idx="0">
                  <c:v>Toyota Group
(Lexus포함)</c:v>
                </c:pt>
                <c:pt idx="1">
                  <c:v>VW</c:v>
                </c:pt>
                <c:pt idx="2">
                  <c:v>HYMC</c:v>
                </c:pt>
                <c:pt idx="3">
                  <c:v>Renaul-Nissan-
Mitsubishi Alliance</c:v>
                </c:pt>
                <c:pt idx="4">
                  <c:v>Stellantis 
(FCA&amp;PSA)</c:v>
                </c:pt>
                <c:pt idx="5">
                  <c:v>GM</c:v>
                </c:pt>
              </c:strCache>
            </c:strRef>
          </c:cat>
          <c:val>
            <c:numRef>
              <c:f>'업체별 생산량정리'!$AL$19:$AL$24</c:f>
              <c:numCache>
                <c:formatCode>#,##0</c:formatCode>
                <c:ptCount val="6"/>
                <c:pt idx="0">
                  <c:v>10.912737999999999</c:v>
                </c:pt>
                <c:pt idx="1">
                  <c:v>10.381638000000001</c:v>
                </c:pt>
                <c:pt idx="2">
                  <c:v>8.4253239999999998</c:v>
                </c:pt>
                <c:pt idx="3">
                  <c:v>8.5347439999999999</c:v>
                </c:pt>
                <c:pt idx="4">
                  <c:v>6.991714</c:v>
                </c:pt>
                <c:pt idx="5">
                  <c:v>5.0834140000000003</c:v>
                </c:pt>
              </c:numCache>
            </c:numRef>
          </c:val>
          <c:extLst>
            <c:ext xmlns:c16="http://schemas.microsoft.com/office/drawing/2014/chart" uri="{C3380CC4-5D6E-409C-BE32-E72D297353CC}">
              <c16:uniqueId val="{00000002-83AA-43A8-A63C-44EB94CC7635}"/>
            </c:ext>
          </c:extLst>
        </c:ser>
        <c:ser>
          <c:idx val="3"/>
          <c:order val="3"/>
          <c:tx>
            <c:strRef>
              <c:f>'업체별 생산량정리'!$AM$18</c:f>
              <c:strCache>
                <c:ptCount val="1"/>
                <c:pt idx="0">
                  <c:v>2028</c:v>
                </c:pt>
              </c:strCache>
            </c:strRef>
          </c:tx>
          <c:spPr>
            <a:solidFill>
              <a:srgbClr val="005EB8"/>
            </a:solidFill>
            <a:ln w="3175">
              <a:solidFill>
                <a:srgbClr val="FFFFFF"/>
              </a:solidFill>
              <a:prstDash val="solid"/>
            </a:ln>
          </c:spPr>
          <c:invertIfNegative val="0"/>
          <c:cat>
            <c:strRef>
              <c:f>'업체별 생산량정리'!$AI$19:$AI$24</c:f>
              <c:strCache>
                <c:ptCount val="6"/>
                <c:pt idx="0">
                  <c:v>Toyota Group
(Lexus포함)</c:v>
                </c:pt>
                <c:pt idx="1">
                  <c:v>VW</c:v>
                </c:pt>
                <c:pt idx="2">
                  <c:v>HYMC</c:v>
                </c:pt>
                <c:pt idx="3">
                  <c:v>Renaul-Nissan-
Mitsubishi Alliance</c:v>
                </c:pt>
                <c:pt idx="4">
                  <c:v>Stellantis 
(FCA&amp;PSA)</c:v>
                </c:pt>
                <c:pt idx="5">
                  <c:v>GM</c:v>
                </c:pt>
              </c:strCache>
            </c:strRef>
          </c:cat>
          <c:val>
            <c:numRef>
              <c:f>'업체별 생산량정리'!$AM$19:$AM$24</c:f>
              <c:numCache>
                <c:formatCode>#,##0</c:formatCode>
                <c:ptCount val="6"/>
                <c:pt idx="0">
                  <c:v>11.475094</c:v>
                </c:pt>
                <c:pt idx="1">
                  <c:v>11.704174</c:v>
                </c:pt>
                <c:pt idx="2">
                  <c:v>9.2864009999999997</c:v>
                </c:pt>
                <c:pt idx="3">
                  <c:v>9.1273309999999999</c:v>
                </c:pt>
                <c:pt idx="4">
                  <c:v>6.993239</c:v>
                </c:pt>
                <c:pt idx="5">
                  <c:v>5.4090809999999996</c:v>
                </c:pt>
              </c:numCache>
            </c:numRef>
          </c:val>
          <c:extLst>
            <c:ext xmlns:c16="http://schemas.microsoft.com/office/drawing/2014/chart" uri="{C3380CC4-5D6E-409C-BE32-E72D297353CC}">
              <c16:uniqueId val="{00000003-83AA-43A8-A63C-44EB94CC7635}"/>
            </c:ext>
          </c:extLst>
        </c:ser>
        <c:dLbls>
          <c:showLegendKey val="0"/>
          <c:showVal val="0"/>
          <c:showCatName val="0"/>
          <c:showSerName val="0"/>
          <c:showPercent val="0"/>
          <c:showBubbleSize val="0"/>
        </c:dLbls>
        <c:gapWidth val="40"/>
        <c:axId val="1674345760"/>
        <c:axId val="1354676560"/>
      </c:barChart>
      <c:catAx>
        <c:axId val="167434576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354676560"/>
        <c:crosses val="autoZero"/>
        <c:auto val="1"/>
        <c:lblAlgn val="ctr"/>
        <c:lblOffset val="100"/>
        <c:noMultiLvlLbl val="0"/>
      </c:catAx>
      <c:valAx>
        <c:axId val="1354676560"/>
        <c:scaling>
          <c:orientation val="minMax"/>
        </c:scaling>
        <c:delete val="0"/>
        <c:axPos val="l"/>
        <c:title>
          <c:tx>
            <c:rich>
              <a:bodyPr rot="0" vert="horz"/>
              <a:lstStyle/>
              <a:p>
                <a:pPr>
                  <a:defRPr altLang="ko-KR" sz="800">
                    <a:solidFill>
                      <a:srgbClr val="000000"/>
                    </a:solidFill>
                  </a:defRPr>
                </a:pPr>
                <a:r>
                  <a:rPr lang="en-US" sz="800" dirty="0"/>
                  <a:t>(</a:t>
                </a:r>
                <a:r>
                  <a:rPr lang="ko-KR" altLang="en-US" sz="800" dirty="0"/>
                  <a:t>단위 </a:t>
                </a:r>
                <a:r>
                  <a:rPr lang="en-US" altLang="ko-KR" sz="800" dirty="0"/>
                  <a:t>: </a:t>
                </a:r>
                <a:r>
                  <a:rPr lang="ko-KR" altLang="en-US" sz="800" dirty="0"/>
                  <a:t>백만 대</a:t>
                </a:r>
                <a:r>
                  <a:rPr lang="en-US" altLang="ko-KR" sz="800" dirty="0"/>
                  <a:t>)</a:t>
                </a:r>
                <a:endParaRPr lang="en-US" sz="800" dirty="0"/>
              </a:p>
            </c:rich>
          </c:tx>
          <c:layout>
            <c:manualLayout>
              <c:xMode val="edge"/>
              <c:yMode val="edge"/>
              <c:x val="2.8617422467065178E-2"/>
              <c:y val="2.0489464962971805E-2"/>
            </c:manualLayout>
          </c:layout>
          <c:overlay val="0"/>
        </c:title>
        <c:numFmt formatCode="#,##0"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1674345760"/>
        <c:crosses val="autoZero"/>
        <c:crossBetween val="between"/>
      </c:valAx>
      <c:spPr>
        <a:noFill/>
        <a:ln w="25400">
          <a:noFill/>
        </a:ln>
      </c:spPr>
    </c:plotArea>
    <c:legend>
      <c:legendPos val="b"/>
      <c:layout>
        <c:manualLayout>
          <c:xMode val="edge"/>
          <c:yMode val="edge"/>
          <c:x val="0.32809089534580621"/>
          <c:y val="0.87163559775818367"/>
          <c:w val="0.35338102816061606"/>
          <c:h val="6.7720882452246001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777670708811127E-2"/>
          <c:y val="0.18394309234073014"/>
          <c:w val="0.85751653604543676"/>
          <c:h val="0.60944684640041369"/>
        </c:manualLayout>
      </c:layout>
      <c:barChart>
        <c:barDir val="col"/>
        <c:grouping val="stacked"/>
        <c:varyColors val="0"/>
        <c:ser>
          <c:idx val="0"/>
          <c:order val="0"/>
          <c:tx>
            <c:strRef>
              <c:f>SUV_Halfshft!$D$23</c:f>
              <c:strCache>
                <c:ptCount val="1"/>
                <c:pt idx="0">
                  <c:v>America</c:v>
                </c:pt>
              </c:strCache>
            </c:strRef>
          </c:tx>
          <c:spPr>
            <a:solidFill>
              <a:srgbClr val="00338D"/>
            </a:solidFill>
            <a:ln w="3175">
              <a:no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SUV_Halfshft!$L$23:$Q$23</c:f>
              <c:numCache>
                <c:formatCode>_(* #,##0_);_(* \(#,##0\);_(* "-"_);_(@_)</c:formatCode>
                <c:ptCount val="6"/>
                <c:pt idx="0">
                  <c:v>7.9578709999999999</c:v>
                </c:pt>
                <c:pt idx="1">
                  <c:v>6.7309340000000004</c:v>
                </c:pt>
                <c:pt idx="2">
                  <c:v>9.7098650000000006</c:v>
                </c:pt>
                <c:pt idx="3">
                  <c:v>10.408203</c:v>
                </c:pt>
                <c:pt idx="4">
                  <c:v>10.835898</c:v>
                </c:pt>
                <c:pt idx="5">
                  <c:v>11.068198000000001</c:v>
                </c:pt>
              </c:numCache>
            </c:numRef>
          </c:val>
          <c:extLst>
            <c:ext xmlns:c16="http://schemas.microsoft.com/office/drawing/2014/chart" uri="{C3380CC4-5D6E-409C-BE32-E72D297353CC}">
              <c16:uniqueId val="{00000000-1234-42D1-B5CC-F2BFF355CDD1}"/>
            </c:ext>
          </c:extLst>
        </c:ser>
        <c:ser>
          <c:idx val="1"/>
          <c:order val="1"/>
          <c:tx>
            <c:strRef>
              <c:f>SUV_Halfshft!$D$24</c:f>
              <c:strCache>
                <c:ptCount val="1"/>
                <c:pt idx="0">
                  <c:v>Europe</c:v>
                </c:pt>
              </c:strCache>
            </c:strRef>
          </c:tx>
          <c:spPr>
            <a:solidFill>
              <a:srgbClr val="0091DA"/>
            </a:solidFill>
            <a:ln w="3175">
              <a:no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SUV_Halfshft!$L$24:$Q$24</c:f>
              <c:numCache>
                <c:formatCode>_(* #,##0_);_(* \(#,##0\);_(* "-"_);_(@_)</c:formatCode>
                <c:ptCount val="6"/>
                <c:pt idx="0">
                  <c:v>7.0957350000000003</c:v>
                </c:pt>
                <c:pt idx="1">
                  <c:v>6.0410510000000004</c:v>
                </c:pt>
                <c:pt idx="2">
                  <c:v>8.5073670000000003</c:v>
                </c:pt>
                <c:pt idx="3">
                  <c:v>9.746677</c:v>
                </c:pt>
                <c:pt idx="4">
                  <c:v>10.532761000000001</c:v>
                </c:pt>
                <c:pt idx="5">
                  <c:v>11.061684</c:v>
                </c:pt>
              </c:numCache>
            </c:numRef>
          </c:val>
          <c:extLst>
            <c:ext xmlns:c16="http://schemas.microsoft.com/office/drawing/2014/chart" uri="{C3380CC4-5D6E-409C-BE32-E72D297353CC}">
              <c16:uniqueId val="{00000001-1234-42D1-B5CC-F2BFF355CDD1}"/>
            </c:ext>
          </c:extLst>
        </c:ser>
        <c:ser>
          <c:idx val="2"/>
          <c:order val="2"/>
          <c:tx>
            <c:strRef>
              <c:f>SUV_Halfshft!$D$25</c:f>
              <c:strCache>
                <c:ptCount val="1"/>
                <c:pt idx="0">
                  <c:v>Asia-Pacific</c:v>
                </c:pt>
              </c:strCache>
            </c:strRef>
          </c:tx>
          <c:spPr>
            <a:solidFill>
              <a:srgbClr val="6D2077"/>
            </a:solidFill>
            <a:ln w="3175">
              <a:noFill/>
              <a:prstDash val="solid"/>
            </a:ln>
          </c:spPr>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SUV_Halfshft!$L$25:$Q$25</c:f>
              <c:numCache>
                <c:formatCode>_(* #,##0_);_(* \(#,##0\);_(* "-"_);_(@_)</c:formatCode>
                <c:ptCount val="6"/>
                <c:pt idx="0">
                  <c:v>17.366821000000002</c:v>
                </c:pt>
                <c:pt idx="1">
                  <c:v>16.092856000000001</c:v>
                </c:pt>
                <c:pt idx="2">
                  <c:v>19.935381</c:v>
                </c:pt>
                <c:pt idx="3">
                  <c:v>21.707162</c:v>
                </c:pt>
                <c:pt idx="4">
                  <c:v>23.08625</c:v>
                </c:pt>
                <c:pt idx="5">
                  <c:v>24.070615</c:v>
                </c:pt>
              </c:numCache>
            </c:numRef>
          </c:val>
          <c:extLst>
            <c:ext xmlns:c16="http://schemas.microsoft.com/office/drawing/2014/chart" uri="{C3380CC4-5D6E-409C-BE32-E72D297353CC}">
              <c16:uniqueId val="{00000002-1234-42D1-B5CC-F2BFF355CDD1}"/>
            </c:ext>
          </c:extLst>
        </c:ser>
        <c:ser>
          <c:idx val="3"/>
          <c:order val="3"/>
          <c:tx>
            <c:strRef>
              <c:f>SUV_Halfshft!$D$26</c:f>
              <c:strCache>
                <c:ptCount val="1"/>
                <c:pt idx="0">
                  <c:v>Others</c:v>
                </c:pt>
              </c:strCache>
            </c:strRef>
          </c:tx>
          <c:spPr>
            <a:solidFill>
              <a:srgbClr val="005EB8"/>
            </a:solidFill>
            <a:ln w="3175">
              <a:solidFill>
                <a:srgbClr val="FFFFFF"/>
              </a:solidFill>
              <a:prstDash val="solid"/>
            </a:ln>
          </c:spPr>
          <c:invertIfNegative val="0"/>
          <c:dLbls>
            <c:delete val="1"/>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SUV_Halfshft!$L$26:$Q$26</c:f>
              <c:numCache>
                <c:formatCode>_(* #,##0_);_(* \(#,##0\);_(* "-"_);_(@_)</c:formatCode>
                <c:ptCount val="6"/>
                <c:pt idx="0">
                  <c:v>0.21826799999999999</c:v>
                </c:pt>
                <c:pt idx="1">
                  <c:v>0.116048</c:v>
                </c:pt>
                <c:pt idx="2">
                  <c:v>0.26381900000000003</c:v>
                </c:pt>
                <c:pt idx="3">
                  <c:v>0.32592900000000002</c:v>
                </c:pt>
                <c:pt idx="4">
                  <c:v>0.40922999999999998</c:v>
                </c:pt>
                <c:pt idx="5">
                  <c:v>0.39064700000000002</c:v>
                </c:pt>
              </c:numCache>
            </c:numRef>
          </c:val>
          <c:extLst>
            <c:ext xmlns:c16="http://schemas.microsoft.com/office/drawing/2014/chart" uri="{C3380CC4-5D6E-409C-BE32-E72D297353CC}">
              <c16:uniqueId val="{00000003-1234-42D1-B5CC-F2BFF355CDD1}"/>
            </c:ext>
          </c:extLst>
        </c:ser>
        <c:ser>
          <c:idx val="4"/>
          <c:order val="4"/>
          <c:spPr>
            <a:no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SUV_Halfshft!$L$27:$Q$27</c:f>
              <c:numCache>
                <c:formatCode>_(* #,##0_);_(* \(#,##0\);_(* "-"_);_(@_)</c:formatCode>
                <c:ptCount val="6"/>
                <c:pt idx="0">
                  <c:v>32.638694999999998</c:v>
                </c:pt>
                <c:pt idx="1">
                  <c:v>28.980889000000001</c:v>
                </c:pt>
                <c:pt idx="2">
                  <c:v>38.416432</c:v>
                </c:pt>
                <c:pt idx="3">
                  <c:v>42.187970999999997</c:v>
                </c:pt>
                <c:pt idx="4">
                  <c:v>44.864139000000002</c:v>
                </c:pt>
                <c:pt idx="5">
                  <c:v>46.591144</c:v>
                </c:pt>
              </c:numCache>
            </c:numRef>
          </c:val>
          <c:extLst>
            <c:ext xmlns:c16="http://schemas.microsoft.com/office/drawing/2014/chart" uri="{C3380CC4-5D6E-409C-BE32-E72D297353CC}">
              <c16:uniqueId val="{00000004-1234-42D1-B5CC-F2BFF355CDD1}"/>
            </c:ext>
          </c:extLst>
        </c:ser>
        <c:dLbls>
          <c:dLblPos val="ctr"/>
          <c:showLegendKey val="0"/>
          <c:showVal val="1"/>
          <c:showCatName val="0"/>
          <c:showSerName val="0"/>
          <c:showPercent val="0"/>
          <c:showBubbleSize val="0"/>
        </c:dLbls>
        <c:gapWidth val="60"/>
        <c:overlap val="100"/>
        <c:axId val="1414608880"/>
        <c:axId val="1408639856"/>
      </c:barChart>
      <c:lineChart>
        <c:grouping val="stacked"/>
        <c:varyColors val="0"/>
        <c:ser>
          <c:idx val="5"/>
          <c:order val="5"/>
          <c:tx>
            <c:strRef>
              <c:f>SUV_Halfshft!$D$28</c:f>
              <c:strCache>
                <c:ptCount val="1"/>
                <c:pt idx="0">
                  <c:v>생산비중</c:v>
                </c:pt>
              </c:strCache>
            </c:strRef>
          </c:tx>
          <c:marker>
            <c:symbol val="none"/>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SUV_Halfshft!$L$22:$Q$22</c:f>
              <c:numCache>
                <c:formatCode>0</c:formatCode>
                <c:ptCount val="6"/>
                <c:pt idx="0">
                  <c:v>2018</c:v>
                </c:pt>
                <c:pt idx="1">
                  <c:v>2020</c:v>
                </c:pt>
                <c:pt idx="2" formatCode="0&quot;F&quot;">
                  <c:v>2022</c:v>
                </c:pt>
                <c:pt idx="3" formatCode="0&quot;F&quot;">
                  <c:v>2024</c:v>
                </c:pt>
                <c:pt idx="4" formatCode="0&quot;F&quot;">
                  <c:v>2026</c:v>
                </c:pt>
                <c:pt idx="5" formatCode="0&quot;F&quot;">
                  <c:v>2028</c:v>
                </c:pt>
              </c:numCache>
            </c:numRef>
          </c:cat>
          <c:val>
            <c:numRef>
              <c:f>SUV_Halfshft!$L$28:$Q$28</c:f>
              <c:numCache>
                <c:formatCode>0%</c:formatCode>
                <c:ptCount val="6"/>
                <c:pt idx="0">
                  <c:v>0.40979411692918144</c:v>
                </c:pt>
                <c:pt idx="1">
                  <c:v>0.46538190728691681</c:v>
                </c:pt>
                <c:pt idx="2">
                  <c:v>0.49506052651265059</c:v>
                </c:pt>
                <c:pt idx="3">
                  <c:v>0.50822773417565459</c:v>
                </c:pt>
                <c:pt idx="4">
                  <c:v>0.51317292657001334</c:v>
                </c:pt>
                <c:pt idx="5">
                  <c:v>0.51959037923356088</c:v>
                </c:pt>
              </c:numCache>
            </c:numRef>
          </c:val>
          <c:smooth val="0"/>
          <c:extLst>
            <c:ext xmlns:c16="http://schemas.microsoft.com/office/drawing/2014/chart" uri="{C3380CC4-5D6E-409C-BE32-E72D297353CC}">
              <c16:uniqueId val="{00000005-1234-42D1-B5CC-F2BFF355CDD1}"/>
            </c:ext>
          </c:extLst>
        </c:ser>
        <c:dLbls>
          <c:dLblPos val="ctr"/>
          <c:showLegendKey val="0"/>
          <c:showVal val="1"/>
          <c:showCatName val="0"/>
          <c:showSerName val="0"/>
          <c:showPercent val="0"/>
          <c:showBubbleSize val="0"/>
        </c:dLbls>
        <c:marker val="1"/>
        <c:smooth val="0"/>
        <c:axId val="1404589664"/>
        <c:axId val="1561453344"/>
      </c:lineChart>
      <c:catAx>
        <c:axId val="1414608880"/>
        <c:scaling>
          <c:orientation val="minMax"/>
        </c:scaling>
        <c:delete val="0"/>
        <c:axPos val="b"/>
        <c:numFmt formatCode="0"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408639856"/>
        <c:crosses val="autoZero"/>
        <c:auto val="1"/>
        <c:lblAlgn val="ctr"/>
        <c:lblOffset val="100"/>
        <c:noMultiLvlLbl val="0"/>
      </c:catAx>
      <c:valAx>
        <c:axId val="1408639856"/>
        <c:scaling>
          <c:orientation val="minMax"/>
          <c:max val="70"/>
        </c:scaling>
        <c:delete val="0"/>
        <c:axPos val="l"/>
        <c:title>
          <c:tx>
            <c:rich>
              <a:bodyPr rot="0" vert="horz"/>
              <a:lstStyle/>
              <a:p>
                <a:pPr>
                  <a:defRPr altLang="ko-KR">
                    <a:solidFill>
                      <a:srgbClr val="000000"/>
                    </a:solidFill>
                  </a:defRPr>
                </a:pPr>
                <a:r>
                  <a:rPr lang="en-US" dirty="0"/>
                  <a:t>(</a:t>
                </a:r>
                <a:r>
                  <a:rPr lang="ko-KR" altLang="en-US" dirty="0"/>
                  <a:t>단위</a:t>
                </a:r>
                <a:r>
                  <a:rPr lang="en-US" altLang="ko-KR" dirty="0"/>
                  <a:t>: </a:t>
                </a:r>
                <a:r>
                  <a:rPr lang="ko-KR" altLang="en-US" dirty="0"/>
                  <a:t>백만 대</a:t>
                </a:r>
                <a:r>
                  <a:rPr lang="en-US" altLang="ko-KR" dirty="0"/>
                  <a:t>)</a:t>
                </a:r>
                <a:endParaRPr lang="en-US" dirty="0"/>
              </a:p>
            </c:rich>
          </c:tx>
          <c:layout>
            <c:manualLayout>
              <c:xMode val="edge"/>
              <c:yMode val="edge"/>
              <c:x val="5.922089679059662E-3"/>
              <c:y val="3.4047181132764601E-2"/>
            </c:manualLayout>
          </c:layout>
          <c:overlay val="0"/>
        </c:title>
        <c:numFmt formatCode="_(* #,##0_);_(* \(#,##0\);_(* &quot;-&quot;_);_(@_)"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1414608880"/>
        <c:crosses val="autoZero"/>
        <c:crossBetween val="between"/>
        <c:majorUnit val="10"/>
      </c:valAx>
      <c:valAx>
        <c:axId val="1561453344"/>
        <c:scaling>
          <c:orientation val="minMax"/>
        </c:scaling>
        <c:delete val="0"/>
        <c:axPos val="r"/>
        <c:numFmt formatCode="0%" sourceLinked="1"/>
        <c:majorTickMark val="out"/>
        <c:minorTickMark val="none"/>
        <c:tickLblPos val="nextTo"/>
        <c:crossAx val="1404589664"/>
        <c:crosses val="max"/>
        <c:crossBetween val="between"/>
      </c:valAx>
      <c:catAx>
        <c:axId val="1404589664"/>
        <c:scaling>
          <c:orientation val="minMax"/>
        </c:scaling>
        <c:delete val="1"/>
        <c:axPos val="b"/>
        <c:numFmt formatCode="0" sourceLinked="1"/>
        <c:majorTickMark val="out"/>
        <c:minorTickMark val="none"/>
        <c:tickLblPos val="nextTo"/>
        <c:crossAx val="1561453344"/>
        <c:crosses val="autoZero"/>
        <c:auto val="1"/>
        <c:lblAlgn val="ctr"/>
        <c:lblOffset val="100"/>
        <c:noMultiLvlLbl val="0"/>
      </c:catAx>
      <c:spPr>
        <a:noFill/>
        <a:ln w="25400">
          <a:noFill/>
        </a:ln>
      </c:spPr>
    </c:plotArea>
    <c:legend>
      <c:legendPos val="b"/>
      <c:legendEntry>
        <c:idx val="3"/>
        <c:delete val="1"/>
      </c:legendEntry>
      <c:legendEntry>
        <c:idx val="4"/>
        <c:delete val="1"/>
      </c:legendEntry>
      <c:layout>
        <c:manualLayout>
          <c:xMode val="edge"/>
          <c:yMode val="edge"/>
          <c:x val="0.1451839168675296"/>
          <c:y val="0.90524716883179601"/>
          <c:w val="0.73388125307215901"/>
          <c:h val="6.7479957050823186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13093363329584"/>
          <c:y val="0.15212491052254831"/>
          <c:w val="0.85601192350956135"/>
          <c:h val="0.66171953701713249"/>
        </c:manualLayout>
      </c:layout>
      <c:barChart>
        <c:barDir val="col"/>
        <c:grouping val="clustered"/>
        <c:varyColors val="0"/>
        <c:ser>
          <c:idx val="0"/>
          <c:order val="0"/>
          <c:spPr>
            <a:solidFill>
              <a:srgbClr val="00338D"/>
            </a:solidFill>
            <a:ln w="3175">
              <a:solidFill>
                <a:srgbClr val="FFFFFF"/>
              </a:solidFill>
              <a:prstDash val="solid"/>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연도별생산량!$B$1:$D$1</c:f>
              <c:strCache>
                <c:ptCount val="3"/>
                <c:pt idx="0">
                  <c:v>FY18</c:v>
                </c:pt>
                <c:pt idx="1">
                  <c:v>FY19</c:v>
                </c:pt>
                <c:pt idx="2">
                  <c:v>FY20</c:v>
                </c:pt>
              </c:strCache>
            </c:strRef>
          </c:cat>
          <c:val>
            <c:numRef>
              <c:f>연도별생산량!$B$12:$D$12</c:f>
              <c:numCache>
                <c:formatCode>0%</c:formatCode>
                <c:ptCount val="3"/>
                <c:pt idx="0">
                  <c:v>0.20926774523360389</c:v>
                </c:pt>
                <c:pt idx="1">
                  <c:v>0.23022404178234887</c:v>
                </c:pt>
                <c:pt idx="2">
                  <c:v>0.26917357865557567</c:v>
                </c:pt>
              </c:numCache>
            </c:numRef>
          </c:val>
          <c:extLst>
            <c:ext xmlns:c16="http://schemas.microsoft.com/office/drawing/2014/chart" uri="{C3380CC4-5D6E-409C-BE32-E72D297353CC}">
              <c16:uniqueId val="{00000000-FED1-413E-AF2A-6F0BA4D1A804}"/>
            </c:ext>
          </c:extLst>
        </c:ser>
        <c:dLbls>
          <c:showLegendKey val="0"/>
          <c:showVal val="0"/>
          <c:showCatName val="0"/>
          <c:showSerName val="0"/>
          <c:showPercent val="0"/>
          <c:showBubbleSize val="0"/>
        </c:dLbls>
        <c:gapWidth val="40"/>
        <c:axId val="872791120"/>
        <c:axId val="1394516864"/>
      </c:barChart>
      <c:catAx>
        <c:axId val="87279112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394516864"/>
        <c:crosses val="autoZero"/>
        <c:auto val="1"/>
        <c:lblAlgn val="ctr"/>
        <c:lblOffset val="100"/>
        <c:noMultiLvlLbl val="0"/>
      </c:catAx>
      <c:valAx>
        <c:axId val="1394516864"/>
        <c:scaling>
          <c:orientation val="minMax"/>
        </c:scaling>
        <c:delete val="0"/>
        <c:axPos val="l"/>
        <c:numFmt formatCode="0%"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872791120"/>
        <c:crosses val="autoZero"/>
        <c:crossBetween val="between"/>
        <c:majorUnit val="0.1"/>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99294485562087"/>
          <c:y val="0.16800116629805467"/>
          <c:w val="0.32798251843074955"/>
          <c:h val="0.5814508264487489"/>
        </c:manualLayout>
      </c:layout>
      <c:pieChart>
        <c:varyColors val="1"/>
        <c:ser>
          <c:idx val="0"/>
          <c:order val="0"/>
          <c:dPt>
            <c:idx val="0"/>
            <c:bubble3D val="0"/>
            <c:spPr>
              <a:solidFill>
                <a:srgbClr val="00338D"/>
              </a:solidFill>
              <a:ln w="3175">
                <a:solidFill>
                  <a:srgbClr val="FFFFFF"/>
                </a:solidFill>
                <a:prstDash val="solid"/>
              </a:ln>
            </c:spPr>
            <c:extLst>
              <c:ext xmlns:c16="http://schemas.microsoft.com/office/drawing/2014/chart" uri="{C3380CC4-5D6E-409C-BE32-E72D297353CC}">
                <c16:uniqueId val="{00000001-07DD-4972-BF48-616CA0B4E8AC}"/>
              </c:ext>
            </c:extLst>
          </c:dPt>
          <c:dPt>
            <c:idx val="1"/>
            <c:bubble3D val="0"/>
            <c:spPr>
              <a:solidFill>
                <a:srgbClr val="0091DA"/>
              </a:solidFill>
              <a:ln w="3175">
                <a:solidFill>
                  <a:srgbClr val="FFFFFF"/>
                </a:solidFill>
                <a:prstDash val="solid"/>
              </a:ln>
            </c:spPr>
            <c:extLst>
              <c:ext xmlns:c16="http://schemas.microsoft.com/office/drawing/2014/chart" uri="{C3380CC4-5D6E-409C-BE32-E72D297353CC}">
                <c16:uniqueId val="{00000003-07DD-4972-BF48-616CA0B4E8AC}"/>
              </c:ext>
            </c:extLst>
          </c:dPt>
          <c:dPt>
            <c:idx val="2"/>
            <c:bubble3D val="0"/>
            <c:spPr>
              <a:solidFill>
                <a:srgbClr val="6D2077"/>
              </a:solidFill>
              <a:ln w="3175">
                <a:solidFill>
                  <a:srgbClr val="FFFFFF"/>
                </a:solidFill>
                <a:prstDash val="solid"/>
              </a:ln>
            </c:spPr>
            <c:extLst>
              <c:ext xmlns:c16="http://schemas.microsoft.com/office/drawing/2014/chart" uri="{C3380CC4-5D6E-409C-BE32-E72D297353CC}">
                <c16:uniqueId val="{00000005-07DD-4972-BF48-616CA0B4E8AC}"/>
              </c:ext>
            </c:extLst>
          </c:dPt>
          <c:dPt>
            <c:idx val="3"/>
            <c:bubble3D val="0"/>
            <c:spPr>
              <a:solidFill>
                <a:srgbClr val="005EB8"/>
              </a:solidFill>
              <a:ln w="3175">
                <a:solidFill>
                  <a:srgbClr val="FFFFFF"/>
                </a:solidFill>
                <a:prstDash val="solid"/>
              </a:ln>
            </c:spPr>
            <c:extLst>
              <c:ext xmlns:c16="http://schemas.microsoft.com/office/drawing/2014/chart" uri="{C3380CC4-5D6E-409C-BE32-E72D297353CC}">
                <c16:uniqueId val="{00000007-07DD-4972-BF48-616CA0B4E8AC}"/>
              </c:ext>
            </c:extLst>
          </c:dPt>
          <c:dLbls>
            <c:spPr>
              <a:noFill/>
              <a:ln>
                <a:noFill/>
              </a:ln>
              <a:effectLst/>
            </c:spPr>
            <c:txPr>
              <a:bodyPr wrap="square" lIns="38100" tIns="19050" rIns="38100" bIns="19050" anchor="ctr">
                <a:spAutoFit/>
              </a:bodyPr>
              <a:lstStyle/>
              <a:p>
                <a:pPr>
                  <a:defRPr sz="800"/>
                </a:pPr>
                <a:endParaRPr lang="ko-KR"/>
              </a:p>
            </c:txPr>
            <c:dLblPos val="outEnd"/>
            <c:showLegendKey val="0"/>
            <c:showVal val="0"/>
            <c:showCatName val="1"/>
            <c:showSerName val="0"/>
            <c:showPercent val="1"/>
            <c:showBubbleSize val="0"/>
            <c:showLeaderLines val="1"/>
            <c:leaderLines>
              <c:spPr>
                <a:ln>
                  <a:solidFill>
                    <a:srgbClr val="000000"/>
                  </a:solidFill>
                  <a:prstDash val="solid"/>
                </a:ln>
              </c:spPr>
            </c:leaderLines>
            <c:extLst>
              <c:ext xmlns:c15="http://schemas.microsoft.com/office/drawing/2012/chart" uri="{CE6537A1-D6FC-4f65-9D91-7224C49458BB}"/>
            </c:extLst>
          </c:dLbls>
          <c:cat>
            <c:strRef>
              <c:f>신규수주정리!$B$10:$B$13</c:f>
              <c:strCache>
                <c:ptCount val="4"/>
                <c:pt idx="0">
                  <c:v>전장</c:v>
                </c:pt>
                <c:pt idx="1">
                  <c:v>구동</c:v>
                </c:pt>
                <c:pt idx="2">
                  <c:v>제동</c:v>
                </c:pt>
                <c:pt idx="3">
                  <c:v>조향</c:v>
                </c:pt>
              </c:strCache>
            </c:strRef>
          </c:cat>
          <c:val>
            <c:numRef>
              <c:f>신규수주정리!$C$10:$C$13</c:f>
              <c:numCache>
                <c:formatCode>0.0%</c:formatCode>
                <c:ptCount val="4"/>
                <c:pt idx="0">
                  <c:v>0.66447476253608251</c:v>
                </c:pt>
                <c:pt idx="1">
                  <c:v>0.21526107755869417</c:v>
                </c:pt>
                <c:pt idx="2">
                  <c:v>7.9825382935398759E-2</c:v>
                </c:pt>
                <c:pt idx="3">
                  <c:v>4.0438776969824626E-2</c:v>
                </c:pt>
              </c:numCache>
            </c:numRef>
          </c:val>
          <c:extLst>
            <c:ext xmlns:c16="http://schemas.microsoft.com/office/drawing/2014/chart" uri="{C3380CC4-5D6E-409C-BE32-E72D297353CC}">
              <c16:uniqueId val="{00000008-07DD-4972-BF48-616CA0B4E8AC}"/>
            </c:ext>
          </c:extLst>
        </c:ser>
        <c:dLbls>
          <c:dLblPos val="outEnd"/>
          <c:showLegendKey val="0"/>
          <c:showVal val="1"/>
          <c:showCatName val="0"/>
          <c:showSerName val="0"/>
          <c:showPercent val="0"/>
          <c:showBubbleSize val="0"/>
          <c:showLeaderLines val="1"/>
        </c:dLbls>
        <c:firstSliceAng val="0"/>
      </c:pieChart>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95107829405917"/>
          <c:y val="0.14905885584681094"/>
          <c:w val="0.85206546095834246"/>
          <c:h val="0.62781063115305968"/>
        </c:manualLayout>
      </c:layout>
      <c:barChart>
        <c:barDir val="col"/>
        <c:grouping val="stacked"/>
        <c:varyColors val="0"/>
        <c:ser>
          <c:idx val="0"/>
          <c:order val="0"/>
          <c:tx>
            <c:strRef>
              <c:f>ADAS!$B$14</c:f>
              <c:strCache>
                <c:ptCount val="1"/>
                <c:pt idx="0">
                  <c:v>Level 1</c:v>
                </c:pt>
              </c:strCache>
            </c:strRef>
          </c:tx>
          <c:spPr>
            <a:solidFill>
              <a:srgbClr val="00338D"/>
            </a:solidFill>
            <a:ln w="3175">
              <a:solidFill>
                <a:srgbClr val="FFFFFF"/>
              </a:solidFill>
              <a:prstDash val="solid"/>
            </a:ln>
          </c:spPr>
          <c:invertIfNegative val="0"/>
          <c:cat>
            <c:strRef>
              <c:f>ADAS!$C$13:$G$13</c:f>
              <c:strCache>
                <c:ptCount val="5"/>
                <c:pt idx="0">
                  <c:v>2018A</c:v>
                </c:pt>
                <c:pt idx="1">
                  <c:v>2020F</c:v>
                </c:pt>
                <c:pt idx="2">
                  <c:v>2023F</c:v>
                </c:pt>
                <c:pt idx="3">
                  <c:v>2025F</c:v>
                </c:pt>
                <c:pt idx="4">
                  <c:v>2030F</c:v>
                </c:pt>
              </c:strCache>
            </c:strRef>
          </c:cat>
          <c:val>
            <c:numRef>
              <c:f>ADAS!$C$14:$G$14</c:f>
              <c:numCache>
                <c:formatCode>_(* #,##0_);_(* \(#,##0\);_(* "-"_);_(@_)</c:formatCode>
                <c:ptCount val="5"/>
                <c:pt idx="0">
                  <c:v>21.148</c:v>
                </c:pt>
                <c:pt idx="1">
                  <c:v>38.665999999999997</c:v>
                </c:pt>
                <c:pt idx="2">
                  <c:v>22.689</c:v>
                </c:pt>
                <c:pt idx="3">
                  <c:v>20.6</c:v>
                </c:pt>
                <c:pt idx="4">
                  <c:v>12.744999999999999</c:v>
                </c:pt>
              </c:numCache>
            </c:numRef>
          </c:val>
          <c:extLst>
            <c:ext xmlns:c16="http://schemas.microsoft.com/office/drawing/2014/chart" uri="{C3380CC4-5D6E-409C-BE32-E72D297353CC}">
              <c16:uniqueId val="{00000000-80E6-4233-B198-A9B79357E1E1}"/>
            </c:ext>
          </c:extLst>
        </c:ser>
        <c:ser>
          <c:idx val="1"/>
          <c:order val="1"/>
          <c:tx>
            <c:strRef>
              <c:f>ADAS!$B$15</c:f>
              <c:strCache>
                <c:ptCount val="1"/>
                <c:pt idx="0">
                  <c:v>Level 2</c:v>
                </c:pt>
              </c:strCache>
            </c:strRef>
          </c:tx>
          <c:spPr>
            <a:solidFill>
              <a:srgbClr val="0091DA"/>
            </a:solidFill>
            <a:ln w="3175">
              <a:solidFill>
                <a:srgbClr val="FFFFFF"/>
              </a:solidFill>
              <a:prstDash val="solid"/>
            </a:ln>
          </c:spPr>
          <c:invertIfNegative val="0"/>
          <c:cat>
            <c:strRef>
              <c:f>ADAS!$C$13:$G$13</c:f>
              <c:strCache>
                <c:ptCount val="5"/>
                <c:pt idx="0">
                  <c:v>2018A</c:v>
                </c:pt>
                <c:pt idx="1">
                  <c:v>2020F</c:v>
                </c:pt>
                <c:pt idx="2">
                  <c:v>2023F</c:v>
                </c:pt>
                <c:pt idx="3">
                  <c:v>2025F</c:v>
                </c:pt>
                <c:pt idx="4">
                  <c:v>2030F</c:v>
                </c:pt>
              </c:strCache>
            </c:strRef>
          </c:cat>
          <c:val>
            <c:numRef>
              <c:f>ADAS!$C$15:$G$15</c:f>
              <c:numCache>
                <c:formatCode>_(* #,##0_);_(* \(#,##0\);_(* "-"_);_(@_)</c:formatCode>
                <c:ptCount val="5"/>
                <c:pt idx="0">
                  <c:v>2.706</c:v>
                </c:pt>
                <c:pt idx="1">
                  <c:v>5.9580000000000002</c:v>
                </c:pt>
                <c:pt idx="2">
                  <c:v>32.898000000000003</c:v>
                </c:pt>
                <c:pt idx="3">
                  <c:v>43.475999999999999</c:v>
                </c:pt>
                <c:pt idx="4">
                  <c:v>50.723999999999997</c:v>
                </c:pt>
              </c:numCache>
            </c:numRef>
          </c:val>
          <c:extLst>
            <c:ext xmlns:c16="http://schemas.microsoft.com/office/drawing/2014/chart" uri="{C3380CC4-5D6E-409C-BE32-E72D297353CC}">
              <c16:uniqueId val="{00000001-80E6-4233-B198-A9B79357E1E1}"/>
            </c:ext>
          </c:extLst>
        </c:ser>
        <c:ser>
          <c:idx val="2"/>
          <c:order val="2"/>
          <c:tx>
            <c:strRef>
              <c:f>ADAS!$B$16</c:f>
              <c:strCache>
                <c:ptCount val="1"/>
                <c:pt idx="0">
                  <c:v>Level 3</c:v>
                </c:pt>
              </c:strCache>
            </c:strRef>
          </c:tx>
          <c:spPr>
            <a:solidFill>
              <a:srgbClr val="6D2077"/>
            </a:solidFill>
            <a:ln w="3175">
              <a:solidFill>
                <a:srgbClr val="FFFFFF"/>
              </a:solidFill>
              <a:prstDash val="solid"/>
            </a:ln>
          </c:spPr>
          <c:invertIfNegative val="0"/>
          <c:cat>
            <c:strRef>
              <c:f>ADAS!$C$13:$G$13</c:f>
              <c:strCache>
                <c:ptCount val="5"/>
                <c:pt idx="0">
                  <c:v>2018A</c:v>
                </c:pt>
                <c:pt idx="1">
                  <c:v>2020F</c:v>
                </c:pt>
                <c:pt idx="2">
                  <c:v>2023F</c:v>
                </c:pt>
                <c:pt idx="3">
                  <c:v>2025F</c:v>
                </c:pt>
                <c:pt idx="4">
                  <c:v>2030F</c:v>
                </c:pt>
              </c:strCache>
            </c:strRef>
          </c:cat>
          <c:val>
            <c:numRef>
              <c:f>ADAS!$C$16:$G$16</c:f>
              <c:numCache>
                <c:formatCode>_(* #,##0_);_(* \(#,##0\);_(* "-"_);_(@_)</c:formatCode>
                <c:ptCount val="5"/>
                <c:pt idx="0">
                  <c:v>0</c:v>
                </c:pt>
                <c:pt idx="1">
                  <c:v>1E-3</c:v>
                </c:pt>
                <c:pt idx="2">
                  <c:v>0.22</c:v>
                </c:pt>
                <c:pt idx="3">
                  <c:v>3.7010000000000001</c:v>
                </c:pt>
                <c:pt idx="4">
                  <c:v>3.73</c:v>
                </c:pt>
              </c:numCache>
            </c:numRef>
          </c:val>
          <c:extLst>
            <c:ext xmlns:c16="http://schemas.microsoft.com/office/drawing/2014/chart" uri="{C3380CC4-5D6E-409C-BE32-E72D297353CC}">
              <c16:uniqueId val="{00000002-80E6-4233-B198-A9B79357E1E1}"/>
            </c:ext>
          </c:extLst>
        </c:ser>
        <c:ser>
          <c:idx val="3"/>
          <c:order val="3"/>
          <c:tx>
            <c:strRef>
              <c:f>ADAS!$B$17</c:f>
              <c:strCache>
                <c:ptCount val="1"/>
                <c:pt idx="0">
                  <c:v>Level 4</c:v>
                </c:pt>
              </c:strCache>
            </c:strRef>
          </c:tx>
          <c:spPr>
            <a:solidFill>
              <a:srgbClr val="005EB8"/>
            </a:solidFill>
            <a:ln w="3175">
              <a:solidFill>
                <a:srgbClr val="FFFFFF"/>
              </a:solidFill>
              <a:prstDash val="solid"/>
            </a:ln>
          </c:spPr>
          <c:invertIfNegative val="0"/>
          <c:cat>
            <c:strRef>
              <c:f>ADAS!$C$13:$G$13</c:f>
              <c:strCache>
                <c:ptCount val="5"/>
                <c:pt idx="0">
                  <c:v>2018A</c:v>
                </c:pt>
                <c:pt idx="1">
                  <c:v>2020F</c:v>
                </c:pt>
                <c:pt idx="2">
                  <c:v>2023F</c:v>
                </c:pt>
                <c:pt idx="3">
                  <c:v>2025F</c:v>
                </c:pt>
                <c:pt idx="4">
                  <c:v>2030F</c:v>
                </c:pt>
              </c:strCache>
            </c:strRef>
          </c:cat>
          <c:val>
            <c:numRef>
              <c:f>ADAS!$C$17:$G$17</c:f>
              <c:numCache>
                <c:formatCode>_(* #,##0_);_(* \(#,##0\);_(* "-"_);_(@_)</c:formatCode>
                <c:ptCount val="5"/>
                <c:pt idx="0">
                  <c:v>0</c:v>
                </c:pt>
                <c:pt idx="1">
                  <c:v>7.0000000000000001E-3</c:v>
                </c:pt>
                <c:pt idx="2">
                  <c:v>0.20799999999999999</c:v>
                </c:pt>
                <c:pt idx="3">
                  <c:v>1.796</c:v>
                </c:pt>
                <c:pt idx="4">
                  <c:v>15.3</c:v>
                </c:pt>
              </c:numCache>
            </c:numRef>
          </c:val>
          <c:extLst>
            <c:ext xmlns:c16="http://schemas.microsoft.com/office/drawing/2014/chart" uri="{C3380CC4-5D6E-409C-BE32-E72D297353CC}">
              <c16:uniqueId val="{00000003-80E6-4233-B198-A9B79357E1E1}"/>
            </c:ext>
          </c:extLst>
        </c:ser>
        <c:ser>
          <c:idx val="4"/>
          <c:order val="4"/>
          <c:spPr>
            <a:noFill/>
            <a:ln w="3175">
              <a:solidFill>
                <a:srgbClr val="FFFFFF"/>
              </a:solidFill>
              <a:prstDash val="solid"/>
            </a:ln>
          </c:spPr>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ADAS!$C$13:$G$13</c:f>
              <c:strCache>
                <c:ptCount val="5"/>
                <c:pt idx="0">
                  <c:v>2018A</c:v>
                </c:pt>
                <c:pt idx="1">
                  <c:v>2020F</c:v>
                </c:pt>
                <c:pt idx="2">
                  <c:v>2023F</c:v>
                </c:pt>
                <c:pt idx="3">
                  <c:v>2025F</c:v>
                </c:pt>
                <c:pt idx="4">
                  <c:v>2030F</c:v>
                </c:pt>
              </c:strCache>
            </c:strRef>
          </c:cat>
          <c:val>
            <c:numRef>
              <c:f>ADAS!$C$18:$G$18</c:f>
              <c:numCache>
                <c:formatCode>_(* #,##0_);_(* \(#,##0\);_(* "-"_);_(@_)</c:formatCode>
                <c:ptCount val="5"/>
                <c:pt idx="0">
                  <c:v>23.853999999999999</c:v>
                </c:pt>
                <c:pt idx="1">
                  <c:v>44.631999999999991</c:v>
                </c:pt>
                <c:pt idx="2">
                  <c:v>56.015000000000001</c:v>
                </c:pt>
                <c:pt idx="3">
                  <c:v>69.572999999999993</c:v>
                </c:pt>
                <c:pt idx="4">
                  <c:v>82.498999999999995</c:v>
                </c:pt>
              </c:numCache>
            </c:numRef>
          </c:val>
          <c:extLst>
            <c:ext xmlns:c16="http://schemas.microsoft.com/office/drawing/2014/chart" uri="{C3380CC4-5D6E-409C-BE32-E72D297353CC}">
              <c16:uniqueId val="{00000004-80E6-4233-B198-A9B79357E1E1}"/>
            </c:ext>
          </c:extLst>
        </c:ser>
        <c:dLbls>
          <c:showLegendKey val="0"/>
          <c:showVal val="0"/>
          <c:showCatName val="0"/>
          <c:showSerName val="0"/>
          <c:showPercent val="0"/>
          <c:showBubbleSize val="0"/>
        </c:dLbls>
        <c:gapWidth val="40"/>
        <c:overlap val="100"/>
        <c:axId val="163530847"/>
        <c:axId val="2008261039"/>
      </c:barChart>
      <c:catAx>
        <c:axId val="16353084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2008261039"/>
        <c:crosses val="autoZero"/>
        <c:auto val="1"/>
        <c:lblAlgn val="ctr"/>
        <c:lblOffset val="100"/>
        <c:noMultiLvlLbl val="0"/>
      </c:catAx>
      <c:valAx>
        <c:axId val="2008261039"/>
        <c:scaling>
          <c:orientation val="minMax"/>
          <c:max val="90"/>
          <c:min val="10"/>
        </c:scaling>
        <c:delete val="0"/>
        <c:axPos val="l"/>
        <c:title>
          <c:tx>
            <c:rich>
              <a:bodyPr rot="0" vert="horz"/>
              <a:lstStyle/>
              <a:p>
                <a:pPr>
                  <a:defRPr altLang="ko-KR">
                    <a:solidFill>
                      <a:srgbClr val="000000"/>
                    </a:solidFill>
                  </a:defRPr>
                </a:pPr>
                <a:r>
                  <a:rPr lang="en-US" dirty="0"/>
                  <a:t>(</a:t>
                </a:r>
                <a:r>
                  <a:rPr lang="ko-KR" altLang="en-US" dirty="0"/>
                  <a:t>단위</a:t>
                </a:r>
                <a:r>
                  <a:rPr lang="en-US" altLang="ko-KR" dirty="0"/>
                  <a:t>:</a:t>
                </a:r>
                <a:r>
                  <a:rPr lang="en-US" altLang="ko-KR" baseline="0" dirty="0"/>
                  <a:t> </a:t>
                </a:r>
                <a:r>
                  <a:rPr lang="ko-KR" altLang="en-US" baseline="0" dirty="0"/>
                  <a:t>백만 대</a:t>
                </a:r>
                <a:r>
                  <a:rPr lang="en-US" altLang="ko-KR" baseline="0" dirty="0"/>
                  <a:t>)</a:t>
                </a:r>
                <a:endParaRPr lang="en-US" dirty="0"/>
              </a:p>
            </c:rich>
          </c:tx>
          <c:layout>
            <c:manualLayout>
              <c:xMode val="edge"/>
              <c:yMode val="edge"/>
              <c:x val="2.5023639801735581E-2"/>
              <c:y val="1.8150855704763352E-2"/>
            </c:manualLayout>
          </c:layout>
          <c:overlay val="0"/>
        </c:title>
        <c:numFmt formatCode="_(* #,##0_);_(* \(#,##0\);_(* &quot;-&quot;_);_(@_)"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163530847"/>
        <c:crosses val="autoZero"/>
        <c:crossBetween val="between"/>
        <c:majorUnit val="20"/>
      </c:valAx>
      <c:spPr>
        <a:noFill/>
        <a:ln w="25400">
          <a:noFill/>
        </a:ln>
      </c:spPr>
    </c:plotArea>
    <c:legend>
      <c:legendPos val="b"/>
      <c:legendEntry>
        <c:idx val="4"/>
        <c:delete val="1"/>
      </c:legendEntry>
      <c:layout>
        <c:manualLayout>
          <c:xMode val="edge"/>
          <c:yMode val="edge"/>
          <c:x val="0.24866928654696355"/>
          <c:y val="0.91080778055903211"/>
          <c:w val="0.54988365421979135"/>
          <c:h val="5.7291223523863469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484205553387006E-2"/>
          <c:y val="0.17939763779527559"/>
          <c:w val="0.82181383629332727"/>
          <c:h val="0.6695518969219757"/>
        </c:manualLayout>
      </c:layout>
      <c:barChart>
        <c:barDir val="col"/>
        <c:grouping val="clustered"/>
        <c:varyColors val="0"/>
        <c:ser>
          <c:idx val="0"/>
          <c:order val="0"/>
          <c:tx>
            <c:v>시장규모</c:v>
          </c:tx>
          <c:spPr>
            <a:solidFill>
              <a:srgbClr val="00338D"/>
            </a:solidFill>
            <a:ln w="3175">
              <a:solidFill>
                <a:srgbClr val="FFFFFF"/>
              </a:solidFill>
              <a:prstDash val="solid"/>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ADAS!$I$36:$S$36</c:f>
              <c:numCache>
                <c:formatCode>\'0</c:formatCode>
                <c:ptCount val="11"/>
                <c:pt idx="0">
                  <c:v>15</c:v>
                </c:pt>
                <c:pt idx="1">
                  <c:v>16</c:v>
                </c:pt>
                <c:pt idx="2">
                  <c:v>17</c:v>
                </c:pt>
                <c:pt idx="3">
                  <c:v>18</c:v>
                </c:pt>
                <c:pt idx="4" formatCode="\'0&quot;F&quot;">
                  <c:v>19</c:v>
                </c:pt>
                <c:pt idx="5" formatCode="\'0&quot;F&quot;">
                  <c:v>20</c:v>
                </c:pt>
                <c:pt idx="6" formatCode="\'0&quot;F&quot;">
                  <c:v>21</c:v>
                </c:pt>
                <c:pt idx="7" formatCode="\'0&quot;F&quot;">
                  <c:v>22</c:v>
                </c:pt>
                <c:pt idx="8" formatCode="\'0&quot;F&quot;">
                  <c:v>23</c:v>
                </c:pt>
                <c:pt idx="9" formatCode="\'0&quot;F&quot;">
                  <c:v>24</c:v>
                </c:pt>
                <c:pt idx="10" formatCode="\'0&quot;F&quot;">
                  <c:v>25</c:v>
                </c:pt>
              </c:numCache>
            </c:numRef>
          </c:cat>
          <c:val>
            <c:numRef>
              <c:f>ADAS!$I$37:$S$37</c:f>
              <c:numCache>
                <c:formatCode>_-* #,##0.0_-;\-* #,##0.0_-;_-* "-"_-;_-@_-</c:formatCode>
                <c:ptCount val="11"/>
                <c:pt idx="0">
                  <c:v>8.0614583333333343</c:v>
                </c:pt>
                <c:pt idx="1">
                  <c:v>10.559375000000001</c:v>
                </c:pt>
                <c:pt idx="2">
                  <c:v>12.94375</c:v>
                </c:pt>
                <c:pt idx="3">
                  <c:v>16.350000000000001</c:v>
                </c:pt>
                <c:pt idx="4">
                  <c:v>19.415625000000002</c:v>
                </c:pt>
                <c:pt idx="5">
                  <c:v>23.389583333333338</c:v>
                </c:pt>
                <c:pt idx="6">
                  <c:v>30.315625000000001</c:v>
                </c:pt>
                <c:pt idx="7">
                  <c:v>39.28541666666667</c:v>
                </c:pt>
                <c:pt idx="8">
                  <c:v>49.61770833333334</c:v>
                </c:pt>
                <c:pt idx="9">
                  <c:v>63.469791666666673</c:v>
                </c:pt>
                <c:pt idx="10">
                  <c:v>81.068750000000009</c:v>
                </c:pt>
              </c:numCache>
            </c:numRef>
          </c:val>
          <c:extLst>
            <c:ext xmlns:c16="http://schemas.microsoft.com/office/drawing/2014/chart" uri="{C3380CC4-5D6E-409C-BE32-E72D297353CC}">
              <c16:uniqueId val="{00000000-1C41-447F-92F7-724DD2E932A1}"/>
            </c:ext>
          </c:extLst>
        </c:ser>
        <c:dLbls>
          <c:showLegendKey val="0"/>
          <c:showVal val="0"/>
          <c:showCatName val="0"/>
          <c:showSerName val="0"/>
          <c:showPercent val="0"/>
          <c:showBubbleSize val="0"/>
        </c:dLbls>
        <c:gapWidth val="40"/>
        <c:axId val="161569711"/>
        <c:axId val="111234159"/>
      </c:barChart>
      <c:catAx>
        <c:axId val="161569711"/>
        <c:scaling>
          <c:orientation val="minMax"/>
        </c:scaling>
        <c:delete val="0"/>
        <c:axPos val="b"/>
        <c:title>
          <c:tx>
            <c:rich>
              <a:bodyPr/>
              <a:lstStyle/>
              <a:p>
                <a:pPr>
                  <a:defRPr/>
                </a:pPr>
                <a:r>
                  <a:rPr lang="en-US" altLang="ko-KR" dirty="0"/>
                  <a:t>(</a:t>
                </a:r>
                <a:r>
                  <a:rPr lang="ko-KR" altLang="en-US" dirty="0"/>
                  <a:t>단위</a:t>
                </a:r>
                <a:r>
                  <a:rPr lang="en-US" altLang="ko-KR" dirty="0"/>
                  <a:t>:</a:t>
                </a:r>
                <a:r>
                  <a:rPr lang="en-US" altLang="ko-KR" baseline="0" dirty="0"/>
                  <a:t> </a:t>
                </a:r>
                <a:r>
                  <a:rPr lang="ko-KR" altLang="en-US" baseline="0" dirty="0"/>
                  <a:t>십 억 달러</a:t>
                </a:r>
                <a:r>
                  <a:rPr lang="en-US" altLang="ko-KR" baseline="0" dirty="0"/>
                  <a:t>)</a:t>
                </a:r>
                <a:endParaRPr lang="ko-KR" altLang="en-US" dirty="0"/>
              </a:p>
            </c:rich>
          </c:tx>
          <c:layout>
            <c:manualLayout>
              <c:xMode val="edge"/>
              <c:yMode val="edge"/>
              <c:x val="2.4986331366101927E-2"/>
              <c:y val="1.5901297549758209E-2"/>
            </c:manualLayout>
          </c:layout>
          <c:overlay val="0"/>
        </c:title>
        <c:numFmt formatCode="\'0"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11234159"/>
        <c:crosses val="autoZero"/>
        <c:auto val="1"/>
        <c:lblAlgn val="ctr"/>
        <c:lblOffset val="100"/>
        <c:noMultiLvlLbl val="0"/>
      </c:catAx>
      <c:valAx>
        <c:axId val="111234159"/>
        <c:scaling>
          <c:orientation val="minMax"/>
          <c:max val="100"/>
        </c:scaling>
        <c:delete val="0"/>
        <c:axPos val="l"/>
        <c:numFmt formatCode="General" sourceLinked="0"/>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161569711"/>
        <c:crosses val="autoZero"/>
        <c:crossBetween val="between"/>
        <c:majorUnit val="2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856558902260833E-2"/>
          <c:y val="0.15212491052254831"/>
          <c:w val="0.84165511508277424"/>
          <c:h val="0.68759484609878307"/>
        </c:manualLayout>
      </c:layout>
      <c:barChart>
        <c:barDir val="col"/>
        <c:grouping val="clustered"/>
        <c:varyColors val="0"/>
        <c:ser>
          <c:idx val="0"/>
          <c:order val="0"/>
          <c:tx>
            <c:strRef>
              <c:f>Sheet2!$A$3</c:f>
              <c:strCache>
                <c:ptCount val="1"/>
                <c:pt idx="0">
                  <c:v>EV sales</c:v>
                </c:pt>
              </c:strCache>
            </c:strRef>
          </c:tx>
          <c:spPr>
            <a:solidFill>
              <a:srgbClr val="0091DA"/>
            </a:solidFill>
            <a:ln w="3175">
              <a:solidFill>
                <a:srgbClr val="FFFFFF"/>
              </a:solidFill>
              <a:prstDash val="solid"/>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Sheet2!$B$2:$F$2</c:f>
              <c:strCache>
                <c:ptCount val="5"/>
                <c:pt idx="0">
                  <c:v>2019A</c:v>
                </c:pt>
                <c:pt idx="1">
                  <c:v>2020E</c:v>
                </c:pt>
                <c:pt idx="2">
                  <c:v>2025F</c:v>
                </c:pt>
                <c:pt idx="3">
                  <c:v>2030F</c:v>
                </c:pt>
                <c:pt idx="4">
                  <c:v>2040F</c:v>
                </c:pt>
              </c:strCache>
            </c:strRef>
          </c:cat>
          <c:val>
            <c:numRef>
              <c:f>Sheet2!$B$3:$F$3</c:f>
              <c:numCache>
                <c:formatCode>General</c:formatCode>
                <c:ptCount val="5"/>
                <c:pt idx="0">
                  <c:v>2.1</c:v>
                </c:pt>
                <c:pt idx="1">
                  <c:v>1.7</c:v>
                </c:pt>
                <c:pt idx="2">
                  <c:v>8.5</c:v>
                </c:pt>
                <c:pt idx="3" formatCode="0.0">
                  <c:v>26</c:v>
                </c:pt>
                <c:pt idx="4" formatCode="0.0">
                  <c:v>54</c:v>
                </c:pt>
              </c:numCache>
            </c:numRef>
          </c:val>
          <c:extLst>
            <c:ext xmlns:c16="http://schemas.microsoft.com/office/drawing/2014/chart" uri="{C3380CC4-5D6E-409C-BE32-E72D297353CC}">
              <c16:uniqueId val="{00000000-84B1-4DF1-A712-48EF593259ED}"/>
            </c:ext>
          </c:extLst>
        </c:ser>
        <c:dLbls>
          <c:showLegendKey val="0"/>
          <c:showVal val="0"/>
          <c:showCatName val="0"/>
          <c:showSerName val="0"/>
          <c:showPercent val="0"/>
          <c:showBubbleSize val="0"/>
        </c:dLbls>
        <c:gapWidth val="40"/>
        <c:axId val="989878943"/>
        <c:axId val="1120614175"/>
      </c:barChart>
      <c:lineChart>
        <c:grouping val="standard"/>
        <c:varyColors val="0"/>
        <c:ser>
          <c:idx val="1"/>
          <c:order val="1"/>
          <c:tx>
            <c:strRef>
              <c:f>Sheet2!$A$4</c:f>
              <c:strCache>
                <c:ptCount val="1"/>
                <c:pt idx="0">
                  <c:v>EV 판매비중</c:v>
                </c:pt>
              </c:strCache>
            </c:strRef>
          </c:tx>
          <c:spPr>
            <a:ln w="25400">
              <a:solidFill>
                <a:srgbClr val="00338D"/>
              </a:solidFill>
              <a:prstDash val="solid"/>
            </a:ln>
          </c:spPr>
          <c:marker>
            <c:symbol val="square"/>
            <c:size val="3"/>
            <c:spPr>
              <a:solidFill>
                <a:srgbClr val="00338D"/>
              </a:solidFill>
              <a:ln>
                <a:solidFill>
                  <a:srgbClr val="00338D"/>
                </a:solidFill>
                <a:prstDash val="solid"/>
              </a:ln>
            </c:spPr>
          </c:marker>
          <c:dLbls>
            <c:dLbl>
              <c:idx val="2"/>
              <c:layout>
                <c:manualLayout>
                  <c:x val="-3.21518765349528E-2"/>
                  <c:y val="4.09090909090909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4B1-4DF1-A712-48EF593259ED}"/>
                </c:ext>
              </c:extLst>
            </c:dLbl>
            <c:dLbl>
              <c:idx val="3"/>
              <c:layout>
                <c:manualLayout>
                  <c:x val="-1.4614489334069504E-2"/>
                  <c:y val="4.09090909090909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4B1-4DF1-A712-48EF593259ED}"/>
                </c:ext>
              </c:extLst>
            </c:dLbl>
            <c:dLbl>
              <c:idx val="4"/>
              <c:layout>
                <c:manualLayout>
                  <c:x val="-1.4614489334069612E-2"/>
                  <c:y val="2.7272727272727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4B1-4DF1-A712-48EF593259ED}"/>
                </c:ext>
              </c:extLst>
            </c:dLbl>
            <c:spPr>
              <a:noFill/>
              <a:ln>
                <a:noFill/>
              </a:ln>
              <a:effectLst/>
            </c:spPr>
            <c:dLblPos val="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Sheet2!$B$2:$F$2</c:f>
              <c:strCache>
                <c:ptCount val="5"/>
                <c:pt idx="0">
                  <c:v>2019A</c:v>
                </c:pt>
                <c:pt idx="1">
                  <c:v>2020E</c:v>
                </c:pt>
                <c:pt idx="2">
                  <c:v>2025F</c:v>
                </c:pt>
                <c:pt idx="3">
                  <c:v>2030F</c:v>
                </c:pt>
                <c:pt idx="4">
                  <c:v>2040F</c:v>
                </c:pt>
              </c:strCache>
            </c:strRef>
          </c:cat>
          <c:val>
            <c:numRef>
              <c:f>Sheet2!$B$4:$F$4</c:f>
              <c:numCache>
                <c:formatCode>0.0%</c:formatCode>
                <c:ptCount val="5"/>
                <c:pt idx="0">
                  <c:v>2.5999999999999999E-2</c:v>
                </c:pt>
                <c:pt idx="1">
                  <c:v>2.7E-2</c:v>
                </c:pt>
                <c:pt idx="2">
                  <c:v>0.1</c:v>
                </c:pt>
                <c:pt idx="3">
                  <c:v>0.28000000000000003</c:v>
                </c:pt>
                <c:pt idx="4">
                  <c:v>0.57999999999999996</c:v>
                </c:pt>
              </c:numCache>
            </c:numRef>
          </c:val>
          <c:smooth val="0"/>
          <c:extLst>
            <c:ext xmlns:c16="http://schemas.microsoft.com/office/drawing/2014/chart" uri="{C3380CC4-5D6E-409C-BE32-E72D297353CC}">
              <c16:uniqueId val="{00000004-84B1-4DF1-A712-48EF593259ED}"/>
            </c:ext>
          </c:extLst>
        </c:ser>
        <c:dLbls>
          <c:showLegendKey val="0"/>
          <c:showVal val="0"/>
          <c:showCatName val="0"/>
          <c:showSerName val="0"/>
          <c:showPercent val="0"/>
          <c:showBubbleSize val="0"/>
        </c:dLbls>
        <c:marker val="1"/>
        <c:smooth val="0"/>
        <c:axId val="1386977711"/>
        <c:axId val="1028023759"/>
      </c:lineChart>
      <c:catAx>
        <c:axId val="98987894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a:solidFill>
                  <a:srgbClr val="000000"/>
                </a:solidFill>
              </a:defRPr>
            </a:pPr>
            <a:endParaRPr lang="ko-KR"/>
          </a:p>
        </c:txPr>
        <c:crossAx val="1120614175"/>
        <c:crosses val="autoZero"/>
        <c:auto val="1"/>
        <c:lblAlgn val="ctr"/>
        <c:lblOffset val="100"/>
        <c:noMultiLvlLbl val="0"/>
      </c:catAx>
      <c:valAx>
        <c:axId val="1120614175"/>
        <c:scaling>
          <c:orientation val="minMax"/>
        </c:scaling>
        <c:delete val="0"/>
        <c:axPos val="l"/>
        <c:title>
          <c:tx>
            <c:rich>
              <a:bodyPr rot="0" vert="horz"/>
              <a:lstStyle/>
              <a:p>
                <a:pPr>
                  <a:defRPr altLang="ko-KR">
                    <a:solidFill>
                      <a:srgbClr val="000000"/>
                    </a:solidFill>
                  </a:defRPr>
                </a:pPr>
                <a:r>
                  <a:rPr lang="en-US"/>
                  <a:t>(</a:t>
                </a:r>
                <a:r>
                  <a:rPr lang="ko-KR" altLang="en-US"/>
                  <a:t>단위</a:t>
                </a:r>
                <a:r>
                  <a:rPr lang="en-US" altLang="ko-KR"/>
                  <a:t>:</a:t>
                </a:r>
                <a:r>
                  <a:rPr lang="en-US" altLang="ko-KR" baseline="0"/>
                  <a:t> </a:t>
                </a:r>
                <a:r>
                  <a:rPr lang="ko-KR" altLang="en-US" baseline="0"/>
                  <a:t>백만 대</a:t>
                </a:r>
                <a:r>
                  <a:rPr lang="en-US" altLang="ko-KR" baseline="0"/>
                  <a:t>)</a:t>
                </a:r>
                <a:endParaRPr lang="en-US"/>
              </a:p>
            </c:rich>
          </c:tx>
          <c:layout>
            <c:manualLayout>
              <c:xMode val="edge"/>
              <c:yMode val="edge"/>
              <c:x val="0.02"/>
              <c:y val="4.7683607730851826E-2"/>
            </c:manualLayout>
          </c:layout>
          <c:overlay val="0"/>
        </c:title>
        <c:numFmt formatCode="General" sourceLinked="1"/>
        <c:majorTickMark val="out"/>
        <c:minorTickMark val="none"/>
        <c:tickLblPos val="nextTo"/>
        <c:spPr>
          <a:ln w="3175">
            <a:solidFill>
              <a:srgbClr val="000000"/>
            </a:solidFill>
            <a:prstDash val="solid"/>
          </a:ln>
        </c:spPr>
        <c:txPr>
          <a:bodyPr/>
          <a:lstStyle/>
          <a:p>
            <a:pPr>
              <a:defRPr>
                <a:solidFill>
                  <a:srgbClr val="000000"/>
                </a:solidFill>
              </a:defRPr>
            </a:pPr>
            <a:endParaRPr lang="ko-KR"/>
          </a:p>
        </c:txPr>
        <c:crossAx val="989878943"/>
        <c:crosses val="autoZero"/>
        <c:crossBetween val="between"/>
      </c:valAx>
      <c:valAx>
        <c:axId val="1028023759"/>
        <c:scaling>
          <c:orientation val="minMax"/>
        </c:scaling>
        <c:delete val="0"/>
        <c:axPos val="r"/>
        <c:numFmt formatCode="0%" sourceLinked="0"/>
        <c:majorTickMark val="out"/>
        <c:minorTickMark val="none"/>
        <c:tickLblPos val="nextTo"/>
        <c:crossAx val="1386977711"/>
        <c:crosses val="max"/>
        <c:crossBetween val="between"/>
      </c:valAx>
      <c:catAx>
        <c:axId val="1386977711"/>
        <c:scaling>
          <c:orientation val="minMax"/>
        </c:scaling>
        <c:delete val="1"/>
        <c:axPos val="b"/>
        <c:numFmt formatCode="General" sourceLinked="1"/>
        <c:majorTickMark val="out"/>
        <c:minorTickMark val="none"/>
        <c:tickLblPos val="nextTo"/>
        <c:crossAx val="1028023759"/>
        <c:crosses val="autoZero"/>
        <c:auto val="1"/>
        <c:lblAlgn val="ctr"/>
        <c:lblOffset val="100"/>
        <c:noMultiLvlLbl val="0"/>
      </c:catAx>
      <c:spPr>
        <a:noFill/>
        <a:ln w="25400">
          <a:noFill/>
        </a:ln>
      </c:spPr>
    </c:plotArea>
    <c:legend>
      <c:legendPos val="b"/>
      <c:layout>
        <c:manualLayout>
          <c:xMode val="edge"/>
          <c:yMode val="edge"/>
          <c:x val="0.28674525656253863"/>
          <c:y val="0.90454545454545454"/>
          <c:w val="0.42673768278965135"/>
          <c:h val="6.7479957050823186E-2"/>
        </c:manualLayout>
      </c:layout>
      <c:overlay val="0"/>
      <c:spPr>
        <a:noFill/>
        <a:ln w="25400">
          <a:noFill/>
        </a:ln>
      </c:spPr>
      <c:txPr>
        <a:bodyPr/>
        <a:lstStyle/>
        <a:p>
          <a:pPr>
            <a:defRPr>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6135" cy="495131"/>
          </a:xfrm>
          <a:prstGeom prst="rect">
            <a:avLst/>
          </a:prstGeom>
        </p:spPr>
        <p:txBody>
          <a:bodyPr vert="horz" lIns="91021" tIns="45510" rIns="91021" bIns="45510" rtlCol="0"/>
          <a:lstStyle>
            <a:lvl1pPr algn="l">
              <a:defRPr sz="1200"/>
            </a:lvl1pPr>
          </a:lstStyle>
          <a:p>
            <a:endParaRPr lang="ko-KR" altLang="en-US"/>
          </a:p>
        </p:txBody>
      </p:sp>
      <p:sp>
        <p:nvSpPr>
          <p:cNvPr id="3" name="날짜 개체 틀 2"/>
          <p:cNvSpPr>
            <a:spLocks noGrp="1"/>
          </p:cNvSpPr>
          <p:nvPr>
            <p:ph type="dt" sz="quarter" idx="1"/>
          </p:nvPr>
        </p:nvSpPr>
        <p:spPr>
          <a:xfrm>
            <a:off x="3849955" y="1"/>
            <a:ext cx="2946135" cy="495131"/>
          </a:xfrm>
          <a:prstGeom prst="rect">
            <a:avLst/>
          </a:prstGeom>
        </p:spPr>
        <p:txBody>
          <a:bodyPr vert="horz" lIns="91021" tIns="45510" rIns="91021" bIns="45510" rtlCol="0"/>
          <a:lstStyle>
            <a:lvl1pPr algn="r">
              <a:defRPr sz="1200"/>
            </a:lvl1pPr>
          </a:lstStyle>
          <a:p>
            <a:fld id="{2008ABA1-CCAB-4660-848B-3496D9D82D9E}" type="datetimeFigureOut">
              <a:rPr lang="ko-KR" altLang="en-US" smtClean="0"/>
              <a:t>2021-06-21</a:t>
            </a:fld>
            <a:endParaRPr lang="ko-KR" altLang="en-US"/>
          </a:p>
        </p:txBody>
      </p:sp>
      <p:sp>
        <p:nvSpPr>
          <p:cNvPr id="4" name="바닥글 개체 틀 3"/>
          <p:cNvSpPr>
            <a:spLocks noGrp="1"/>
          </p:cNvSpPr>
          <p:nvPr>
            <p:ph type="ftr" sz="quarter" idx="2"/>
          </p:nvPr>
        </p:nvSpPr>
        <p:spPr>
          <a:xfrm>
            <a:off x="0" y="9377533"/>
            <a:ext cx="2946135" cy="495131"/>
          </a:xfrm>
          <a:prstGeom prst="rect">
            <a:avLst/>
          </a:prstGeom>
        </p:spPr>
        <p:txBody>
          <a:bodyPr vert="horz" lIns="91021" tIns="45510" rIns="91021" bIns="4551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955" y="9377533"/>
            <a:ext cx="2946135" cy="495131"/>
          </a:xfrm>
          <a:prstGeom prst="rect">
            <a:avLst/>
          </a:prstGeom>
        </p:spPr>
        <p:txBody>
          <a:bodyPr vert="horz" lIns="91021" tIns="45510" rIns="91021" bIns="45510" rtlCol="0" anchor="b"/>
          <a:lstStyle>
            <a:lvl1pPr algn="r">
              <a:defRPr sz="1200"/>
            </a:lvl1pPr>
          </a:lstStyle>
          <a:p>
            <a:fld id="{375BDD41-DDE5-4A32-89B9-76AFA2B101EE}" type="slidenum">
              <a:rPr lang="ko-KR" altLang="en-US" smtClean="0"/>
              <a:t>‹#›</a:t>
            </a:fld>
            <a:endParaRPr lang="ko-KR" altLang="en-US"/>
          </a:p>
        </p:txBody>
      </p:sp>
    </p:spTree>
    <p:extLst>
      <p:ext uri="{BB962C8B-B14F-4D97-AF65-F5344CB8AC3E}">
        <p14:creationId xmlns:p14="http://schemas.microsoft.com/office/powerpoint/2010/main" val="362393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3" y="2"/>
            <a:ext cx="2945659" cy="495348"/>
          </a:xfrm>
          <a:prstGeom prst="rect">
            <a:avLst/>
          </a:prstGeom>
        </p:spPr>
        <p:txBody>
          <a:bodyPr vert="horz" lIns="91021" tIns="45510" rIns="91021" bIns="45510" rtlCol="0"/>
          <a:lstStyle>
            <a:lvl1pPr algn="l">
              <a:defRPr sz="1200"/>
            </a:lvl1pPr>
          </a:lstStyle>
          <a:p>
            <a:endParaRPr lang="ko-KR" altLang="en-US"/>
          </a:p>
        </p:txBody>
      </p:sp>
      <p:sp>
        <p:nvSpPr>
          <p:cNvPr id="3" name="날짜 개체 틀 2"/>
          <p:cNvSpPr>
            <a:spLocks noGrp="1"/>
          </p:cNvSpPr>
          <p:nvPr>
            <p:ph type="dt" idx="1"/>
          </p:nvPr>
        </p:nvSpPr>
        <p:spPr>
          <a:xfrm>
            <a:off x="3850445" y="2"/>
            <a:ext cx="2945659" cy="495348"/>
          </a:xfrm>
          <a:prstGeom prst="rect">
            <a:avLst/>
          </a:prstGeom>
        </p:spPr>
        <p:txBody>
          <a:bodyPr vert="horz" lIns="91021" tIns="45510" rIns="91021" bIns="45510" rtlCol="0"/>
          <a:lstStyle>
            <a:lvl1pPr algn="r">
              <a:defRPr sz="1200"/>
            </a:lvl1pPr>
          </a:lstStyle>
          <a:p>
            <a:fld id="{4291250E-D27F-4023-AC67-03435529C48D}" type="datetimeFigureOut">
              <a:rPr lang="ko-KR" altLang="en-US" smtClean="0"/>
              <a:t>2021-06-21</a:t>
            </a:fld>
            <a:endParaRPr lang="ko-KR" altLang="en-US"/>
          </a:p>
        </p:txBody>
      </p:sp>
      <p:sp>
        <p:nvSpPr>
          <p:cNvPr id="4" name="슬라이드 이미지 개체 틀 3"/>
          <p:cNvSpPr>
            <a:spLocks noGrp="1" noRot="1" noChangeAspect="1"/>
          </p:cNvSpPr>
          <p:nvPr>
            <p:ph type="sldImg" idx="2"/>
          </p:nvPr>
        </p:nvSpPr>
        <p:spPr>
          <a:xfrm>
            <a:off x="992188" y="1235075"/>
            <a:ext cx="4813300" cy="3332163"/>
          </a:xfrm>
          <a:prstGeom prst="rect">
            <a:avLst/>
          </a:prstGeom>
          <a:noFill/>
          <a:ln w="12700">
            <a:solidFill>
              <a:prstClr val="black"/>
            </a:solidFill>
          </a:ln>
        </p:spPr>
        <p:txBody>
          <a:bodyPr vert="horz" lIns="91021" tIns="45510" rIns="91021" bIns="45510" rtlCol="0" anchor="ctr"/>
          <a:lstStyle/>
          <a:p>
            <a:endParaRPr lang="ko-KR" altLang="en-US"/>
          </a:p>
        </p:txBody>
      </p:sp>
      <p:sp>
        <p:nvSpPr>
          <p:cNvPr id="5" name="슬라이드 노트 개체 틀 4"/>
          <p:cNvSpPr>
            <a:spLocks noGrp="1"/>
          </p:cNvSpPr>
          <p:nvPr>
            <p:ph type="body" sz="quarter" idx="3"/>
          </p:nvPr>
        </p:nvSpPr>
        <p:spPr>
          <a:xfrm>
            <a:off x="679768" y="4751221"/>
            <a:ext cx="5438140" cy="3887361"/>
          </a:xfrm>
          <a:prstGeom prst="rect">
            <a:avLst/>
          </a:prstGeom>
        </p:spPr>
        <p:txBody>
          <a:bodyPr vert="horz" lIns="91021" tIns="45510" rIns="91021" bIns="4551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3" y="9377317"/>
            <a:ext cx="2945659" cy="495347"/>
          </a:xfrm>
          <a:prstGeom prst="rect">
            <a:avLst/>
          </a:prstGeom>
        </p:spPr>
        <p:txBody>
          <a:bodyPr vert="horz" lIns="91021" tIns="45510" rIns="91021" bIns="4551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5" y="9377317"/>
            <a:ext cx="2945659" cy="495347"/>
          </a:xfrm>
          <a:prstGeom prst="rect">
            <a:avLst/>
          </a:prstGeom>
        </p:spPr>
        <p:txBody>
          <a:bodyPr vert="horz" lIns="91021" tIns="45510" rIns="91021" bIns="45510" rtlCol="0" anchor="b"/>
          <a:lstStyle>
            <a:lvl1pPr algn="r">
              <a:defRPr sz="1200"/>
            </a:lvl1pPr>
          </a:lstStyle>
          <a:p>
            <a:fld id="{4E188C07-C936-4F1D-8067-3D66E242C042}" type="slidenum">
              <a:rPr lang="ko-KR" altLang="en-US" smtClean="0"/>
              <a:t>‹#›</a:t>
            </a:fld>
            <a:endParaRPr lang="ko-KR" altLang="en-US"/>
          </a:p>
        </p:txBody>
      </p:sp>
    </p:spTree>
    <p:extLst>
      <p:ext uri="{BB962C8B-B14F-4D97-AF65-F5344CB8AC3E}">
        <p14:creationId xmlns:p14="http://schemas.microsoft.com/office/powerpoint/2010/main" val="2750610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9D849EA-A953-4E43-8B2C-0F80BFBA5444}" type="slidenum">
              <a:rPr lang="ko-KR" altLang="en-US" smtClean="0">
                <a:solidFill>
                  <a:prstClr val="black"/>
                </a:solidFill>
                <a:latin typeface="맑은 고딕" panose="020F0502020204030204"/>
              </a:rPr>
              <a:pPr/>
              <a:t>61</a:t>
            </a:fld>
            <a:endParaRPr lang="ko-KR" altLang="en-US">
              <a:solidFill>
                <a:prstClr val="black"/>
              </a:solidFill>
              <a:latin typeface="맑은 고딕" panose="020F0502020204030204"/>
            </a:endParaRPr>
          </a:p>
        </p:txBody>
      </p:sp>
    </p:spTree>
    <p:extLst>
      <p:ext uri="{BB962C8B-B14F-4D97-AF65-F5344CB8AC3E}">
        <p14:creationId xmlns:p14="http://schemas.microsoft.com/office/powerpoint/2010/main" val="192906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hyperlink" Target="http://kpmg.com/socialmedia" TargetMode="Externa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 Right light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90700" y="1339200"/>
            <a:ext cx="6192000" cy="3510000"/>
          </a:xfrm>
        </p:spPr>
        <p:txBody>
          <a:bodyPr anchor="t" anchorCtr="0"/>
          <a:lstStyle>
            <a:lvl1pPr algn="l">
              <a:defRPr sz="11000">
                <a:solidFill>
                  <a:schemeClr val="bg1"/>
                </a:solidFill>
              </a:defRPr>
            </a:lvl1pPr>
          </a:lstStyle>
          <a:p>
            <a:r>
              <a:rPr lang="en-GB" dirty="0"/>
              <a:t>Title Slide 1 – </a:t>
            </a:r>
            <a:br>
              <a:rPr lang="en-GB" dirty="0"/>
            </a:br>
            <a:r>
              <a:rPr lang="en-GB" dirty="0"/>
              <a:t>Left light vertical image</a:t>
            </a:r>
            <a:endParaRPr lang="en-US" dirty="0"/>
          </a:p>
        </p:txBody>
      </p:sp>
      <p:sp>
        <p:nvSpPr>
          <p:cNvPr id="4" name="Text Placeholder 3"/>
          <p:cNvSpPr>
            <a:spLocks noGrp="1"/>
          </p:cNvSpPr>
          <p:nvPr>
            <p:ph type="body" sz="quarter" idx="11"/>
          </p:nvPr>
        </p:nvSpPr>
        <p:spPr>
          <a:xfrm>
            <a:off x="819501" y="5036400"/>
            <a:ext cx="61632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167" y="784800"/>
            <a:ext cx="1434040" cy="343527"/>
          </a:xfrm>
          <a:prstGeom prst="rect">
            <a:avLst/>
          </a:prstGeom>
        </p:spPr>
      </p:pic>
    </p:spTree>
    <p:extLst>
      <p:ext uri="{BB962C8B-B14F-4D97-AF65-F5344CB8AC3E}">
        <p14:creationId xmlns:p14="http://schemas.microsoft.com/office/powerpoint/2010/main" val="298609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 Right dark vertical image">
    <p:spTree>
      <p:nvGrpSpPr>
        <p:cNvPr id="1" name=""/>
        <p:cNvGrpSpPr/>
        <p:nvPr/>
      </p:nvGrpSpPr>
      <p:grpSpPr>
        <a:xfrm>
          <a:off x="0" y="0"/>
          <a:ext cx="0" cy="0"/>
          <a:chOff x="0" y="0"/>
          <a:chExt cx="0" cy="0"/>
        </a:xfrm>
      </p:grpSpPr>
      <p:sp>
        <p:nvSpPr>
          <p:cNvPr id="3" name="직사각형 2"/>
          <p:cNvSpPr/>
          <p:nvPr userDrawn="1"/>
        </p:nvSpPr>
        <p:spPr>
          <a:xfrm>
            <a:off x="0" y="0"/>
            <a:ext cx="1000506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err="1">
              <a:solidFill>
                <a:schemeClr val="bg1"/>
              </a:solidFill>
            </a:endParaRPr>
          </a:p>
        </p:txBody>
      </p:sp>
      <p:sp>
        <p:nvSpPr>
          <p:cNvPr id="8" name="Title 1"/>
          <p:cNvSpPr>
            <a:spLocks noGrp="1"/>
          </p:cNvSpPr>
          <p:nvPr>
            <p:ph type="ctrTitle" hasCustomPrompt="1"/>
          </p:nvPr>
        </p:nvSpPr>
        <p:spPr>
          <a:xfrm>
            <a:off x="4871" y="1432196"/>
            <a:ext cx="6192000" cy="3267535"/>
          </a:xfrm>
        </p:spPr>
        <p:txBody>
          <a:bodyPr anchor="t" anchorCtr="0"/>
          <a:lstStyle>
            <a:lvl1pPr algn="l">
              <a:defRPr sz="11000">
                <a:solidFill>
                  <a:schemeClr val="bg1"/>
                </a:solidFill>
              </a:defRPr>
            </a:lvl1pPr>
          </a:lstStyle>
          <a:p>
            <a:r>
              <a:rPr lang="en-GB" dirty="0"/>
              <a:t>Title Slide 2 – </a:t>
            </a:r>
            <a:br>
              <a:rPr lang="en-GB" dirty="0"/>
            </a:br>
            <a:r>
              <a:rPr lang="en-GB" dirty="0"/>
              <a:t>Right dark vertical image</a:t>
            </a:r>
            <a:endParaRPr lang="en-US" dirty="0"/>
          </a:p>
        </p:txBody>
      </p:sp>
      <p:sp>
        <p:nvSpPr>
          <p:cNvPr id="9" name="Text Placeholder 3"/>
          <p:cNvSpPr>
            <a:spLocks noGrp="1"/>
          </p:cNvSpPr>
          <p:nvPr>
            <p:ph type="body" sz="quarter" idx="11"/>
          </p:nvPr>
        </p:nvSpPr>
        <p:spPr>
          <a:xfrm>
            <a:off x="0" y="4895600"/>
            <a:ext cx="61632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6"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4341" y="784800"/>
            <a:ext cx="1434040" cy="343527"/>
          </a:xfrm>
          <a:prstGeom prst="rect">
            <a:avLst/>
          </a:prstGeom>
        </p:spPr>
      </p:pic>
      <p:sp>
        <p:nvSpPr>
          <p:cNvPr id="4" name="직사각형 3"/>
          <p:cNvSpPr/>
          <p:nvPr userDrawn="1"/>
        </p:nvSpPr>
        <p:spPr>
          <a:xfrm>
            <a:off x="8226517" y="633663"/>
            <a:ext cx="1190533" cy="38233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800" b="1" dirty="0">
                <a:solidFill>
                  <a:schemeClr val="bg1">
                    <a:lumMod val="85000"/>
                  </a:schemeClr>
                </a:solidFill>
                <a:latin typeface="맑은 고딕" panose="020B0503020000020004" pitchFamily="50" charset="-127"/>
                <a:ea typeface="맑은 고딕" panose="020B0503020000020004" pitchFamily="50" charset="-127"/>
              </a:rPr>
              <a:t>Draft</a:t>
            </a:r>
            <a:endParaRPr lang="ko-KR" altLang="en-US" sz="1800" b="1" dirty="0" err="1">
              <a:solidFill>
                <a:schemeClr val="bg1">
                  <a:lumMod val="85000"/>
                </a:schemeClr>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807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 Left light vertical imag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36911" y="1339200"/>
            <a:ext cx="5440464" cy="3510000"/>
          </a:xfrm>
        </p:spPr>
        <p:txBody>
          <a:bodyPr anchor="t" anchorCtr="0"/>
          <a:lstStyle>
            <a:lvl1pPr algn="l">
              <a:defRPr sz="11000">
                <a:solidFill>
                  <a:schemeClr val="bg1"/>
                </a:solidFill>
              </a:defRPr>
            </a:lvl1pPr>
          </a:lstStyle>
          <a:p>
            <a:r>
              <a:rPr lang="en-GB" dirty="0"/>
              <a:t>Title slide 3</a:t>
            </a:r>
            <a:br>
              <a:rPr lang="en-GB" dirty="0"/>
            </a:br>
            <a:r>
              <a:rPr lang="en-GB" dirty="0"/>
              <a:t>light right vertical image</a:t>
            </a:r>
            <a:endParaRPr lang="en-US" dirty="0"/>
          </a:p>
        </p:txBody>
      </p:sp>
      <p:sp>
        <p:nvSpPr>
          <p:cNvPr id="10" name="Text Placeholder 3"/>
          <p:cNvSpPr>
            <a:spLocks noGrp="1"/>
          </p:cNvSpPr>
          <p:nvPr>
            <p:ph type="body" sz="quarter" idx="11"/>
          </p:nvPr>
        </p:nvSpPr>
        <p:spPr>
          <a:xfrm>
            <a:off x="4065711" y="5036400"/>
            <a:ext cx="5411664"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1844" y="784800"/>
            <a:ext cx="1434040" cy="343527"/>
          </a:xfrm>
          <a:prstGeom prst="rect">
            <a:avLst/>
          </a:prstGeom>
        </p:spPr>
      </p:pic>
    </p:spTree>
    <p:extLst>
      <p:ext uri="{BB962C8B-B14F-4D97-AF65-F5344CB8AC3E}">
        <p14:creationId xmlns:p14="http://schemas.microsoft.com/office/powerpoint/2010/main" val="257892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 Left dark vertical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036911" y="1339200"/>
            <a:ext cx="5440464" cy="3510000"/>
          </a:xfrm>
        </p:spPr>
        <p:txBody>
          <a:bodyPr anchor="t" anchorCtr="0"/>
          <a:lstStyle>
            <a:lvl1pPr algn="l">
              <a:defRPr sz="11000">
                <a:solidFill>
                  <a:schemeClr val="bg1"/>
                </a:solidFill>
              </a:defRPr>
            </a:lvl1pPr>
          </a:lstStyle>
          <a:p>
            <a:r>
              <a:rPr lang="en-GB" dirty="0"/>
              <a:t>Title slide 4</a:t>
            </a:r>
            <a:br>
              <a:rPr lang="en-GB" dirty="0"/>
            </a:br>
            <a:r>
              <a:rPr lang="en-GB" dirty="0"/>
              <a:t>dark left vertical image</a:t>
            </a:r>
            <a:endParaRPr lang="en-US" dirty="0"/>
          </a:p>
        </p:txBody>
      </p:sp>
      <p:sp>
        <p:nvSpPr>
          <p:cNvPr id="8" name="Text Placeholder 3"/>
          <p:cNvSpPr>
            <a:spLocks noGrp="1"/>
          </p:cNvSpPr>
          <p:nvPr>
            <p:ph type="body" sz="quarter" idx="11"/>
          </p:nvPr>
        </p:nvSpPr>
        <p:spPr>
          <a:xfrm>
            <a:off x="4065711" y="5036400"/>
            <a:ext cx="5411664"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10" name="그림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1844" y="784800"/>
            <a:ext cx="1434040" cy="343527"/>
          </a:xfrm>
          <a:prstGeom prst="rect">
            <a:avLst/>
          </a:prstGeom>
        </p:spPr>
      </p:pic>
    </p:spTree>
    <p:extLst>
      <p:ext uri="{BB962C8B-B14F-4D97-AF65-F5344CB8AC3E}">
        <p14:creationId xmlns:p14="http://schemas.microsoft.com/office/powerpoint/2010/main" val="38387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Title slide 6</a:t>
            </a:r>
            <a:br>
              <a:rPr lang="en-GB" dirty="0"/>
            </a:br>
            <a:r>
              <a:rPr lang="en-GB" dirty="0"/>
              <a:t>no image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5378" y="776333"/>
            <a:ext cx="1434040" cy="343527"/>
          </a:xfrm>
          <a:prstGeom prst="rect">
            <a:avLst/>
          </a:prstGeom>
        </p:spPr>
      </p:pic>
    </p:spTree>
    <p:extLst>
      <p:ext uri="{BB962C8B-B14F-4D97-AF65-F5344CB8AC3E}">
        <p14:creationId xmlns:p14="http://schemas.microsoft.com/office/powerpoint/2010/main" val="44872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3" name="내용 개체 틀 2"/>
          <p:cNvSpPr>
            <a:spLocks noGrp="1"/>
          </p:cNvSpPr>
          <p:nvPr>
            <p:ph sz="quarter" idx="12"/>
          </p:nvPr>
        </p:nvSpPr>
        <p:spPr>
          <a:xfrm>
            <a:off x="488950" y="1016001"/>
            <a:ext cx="8928100" cy="406400"/>
          </a:xfrm>
        </p:spPr>
        <p:txBody>
          <a:bodyPr/>
          <a:lstStyle>
            <a:lvl1pPr>
              <a:defRPr sz="1050" spc="-90" baseline="0">
                <a:latin typeface="맑은 고딕" panose="020B0503020000020004" pitchFamily="50" charset="-127"/>
                <a:ea typeface="맑은 고딕" panose="020B0503020000020004" pitchFamily="50" charset="-127"/>
              </a:defRPr>
            </a:lvl1pPr>
          </a:lstStyle>
          <a:p>
            <a:pPr lvl="0"/>
            <a:r>
              <a:rPr lang="ko-KR" altLang="en-US" dirty="0"/>
              <a:t>마스터 텍스트 스타일을 편집합니다</a:t>
            </a:r>
          </a:p>
        </p:txBody>
      </p:sp>
      <p:sp>
        <p:nvSpPr>
          <p:cNvPr id="5" name="Text Placeholder 4"/>
          <p:cNvSpPr>
            <a:spLocks noGrp="1"/>
          </p:cNvSpPr>
          <p:nvPr>
            <p:ph type="body" sz="quarter" idx="11" hasCustomPrompt="1"/>
          </p:nvPr>
        </p:nvSpPr>
        <p:spPr>
          <a:xfrm>
            <a:off x="488950" y="203863"/>
            <a:ext cx="4356000" cy="169200"/>
          </a:xfrm>
        </p:spPr>
        <p:txBody>
          <a:bodyPr anchor="b"/>
          <a:lstStyle>
            <a:lvl1pPr>
              <a:spcAft>
                <a:spcPts val="0"/>
              </a:spcAft>
              <a:defRPr sz="1200">
                <a:latin typeface="Univers for KPMG Cond" panose="020B0606020202020204" pitchFamily="34" charset="0"/>
              </a:defRPr>
            </a:lvl1pPr>
          </a:lstStyle>
          <a:p>
            <a:pPr lvl="0"/>
            <a:r>
              <a:rPr lang="en-US" dirty="0"/>
              <a:t>Super title here</a:t>
            </a:r>
          </a:p>
        </p:txBody>
      </p:sp>
      <p:sp>
        <p:nvSpPr>
          <p:cNvPr id="6" name="Title 5"/>
          <p:cNvSpPr>
            <a:spLocks noGrp="1"/>
          </p:cNvSpPr>
          <p:nvPr>
            <p:ph type="title"/>
          </p:nvPr>
        </p:nvSpPr>
        <p:spPr>
          <a:xfrm>
            <a:off x="488950" y="451575"/>
            <a:ext cx="8928100" cy="723600"/>
          </a:xfrm>
        </p:spPr>
        <p:txBody>
          <a:bodyPr/>
          <a:lstStyle/>
          <a:p>
            <a:r>
              <a:rPr lang="ko-KR" altLang="en-US"/>
              <a:t>마스터 제목 스타일 편집</a:t>
            </a:r>
            <a:endParaRPr lang="en-GB" dirty="0"/>
          </a:p>
        </p:txBody>
      </p:sp>
    </p:spTree>
    <p:extLst>
      <p:ext uri="{BB962C8B-B14F-4D97-AF65-F5344CB8AC3E}">
        <p14:creationId xmlns:p14="http://schemas.microsoft.com/office/powerpoint/2010/main" val="107617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three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5378" y="776333"/>
            <a:ext cx="1434040" cy="343527"/>
          </a:xfrm>
          <a:prstGeom prst="rect">
            <a:avLst/>
          </a:prstGeom>
        </p:spPr>
      </p:pic>
    </p:spTree>
    <p:extLst>
      <p:ext uri="{BB962C8B-B14F-4D97-AF65-F5344CB8AC3E}">
        <p14:creationId xmlns:p14="http://schemas.microsoft.com/office/powerpoint/2010/main" val="1898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3" y="0"/>
            <a:ext cx="82867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6" name="Text Placeholder 2"/>
          <p:cNvSpPr>
            <a:spLocks noGrp="1"/>
          </p:cNvSpPr>
          <p:nvPr>
            <p:ph type="body" sz="quarter" idx="11"/>
          </p:nvPr>
        </p:nvSpPr>
        <p:spPr>
          <a:xfrm>
            <a:off x="1715999" y="51133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18" name="Text Placeholder 2"/>
          <p:cNvSpPr>
            <a:spLocks noGrp="1"/>
          </p:cNvSpPr>
          <p:nvPr>
            <p:ph type="body" sz="quarter" idx="12"/>
          </p:nvPr>
        </p:nvSpPr>
        <p:spPr>
          <a:xfrm>
            <a:off x="1715999" y="5902325"/>
            <a:ext cx="7375525" cy="119064"/>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19" name="Text Placeholder 2"/>
          <p:cNvSpPr>
            <a:spLocks noGrp="1"/>
          </p:cNvSpPr>
          <p:nvPr>
            <p:ph type="body" sz="quarter" idx="13"/>
          </p:nvPr>
        </p:nvSpPr>
        <p:spPr>
          <a:xfrm>
            <a:off x="1715999" y="43132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20" name="Text Placeholder 2"/>
          <p:cNvSpPr>
            <a:spLocks noGrp="1"/>
          </p:cNvSpPr>
          <p:nvPr>
            <p:ph type="body" sz="quarter" idx="14"/>
          </p:nvPr>
        </p:nvSpPr>
        <p:spPr>
          <a:xfrm>
            <a:off x="1715999"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21" name="Text Placeholder 2"/>
          <p:cNvSpPr>
            <a:spLocks noGrp="1"/>
          </p:cNvSpPr>
          <p:nvPr>
            <p:ph type="body" sz="quarter" idx="15"/>
          </p:nvPr>
        </p:nvSpPr>
        <p:spPr>
          <a:xfrm>
            <a:off x="4775338"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75338" y="3442555"/>
            <a:ext cx="1325883" cy="38100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5999" y="3442555"/>
            <a:ext cx="2523749" cy="384049"/>
          </a:xfrm>
          <a:prstGeom prst="rect">
            <a:avLst/>
          </a:prstGeom>
        </p:spPr>
      </p:pic>
      <p:sp>
        <p:nvSpPr>
          <p:cNvPr id="11" name="TextBox 10"/>
          <p:cNvSpPr txBox="1"/>
          <p:nvPr userDrawn="1"/>
        </p:nvSpPr>
        <p:spPr>
          <a:xfrm>
            <a:off x="1828800" y="6687742"/>
            <a:ext cx="5934075"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pic>
        <p:nvPicPr>
          <p:cNvPr id="12" name="그림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2133" y="784800"/>
            <a:ext cx="1454229" cy="355758"/>
          </a:xfrm>
          <a:prstGeom prst="rect">
            <a:avLst/>
          </a:prstGeom>
        </p:spPr>
      </p:pic>
      <p:sp>
        <p:nvSpPr>
          <p:cNvPr id="13" name="Rectangle 11">
            <a:hlinkClick r:id="rId5"/>
          </p:cNvPr>
          <p:cNvSpPr>
            <a:spLocks noChangeArrowheads="1"/>
          </p:cNvSpPr>
          <p:nvPr userDrawn="1"/>
        </p:nvSpPr>
        <p:spPr bwMode="auto">
          <a:xfrm>
            <a:off x="1715999" y="2729838"/>
            <a:ext cx="1898317" cy="200055"/>
          </a:xfrm>
          <a:prstGeom prst="rect">
            <a:avLst/>
          </a:prstGeom>
          <a:noFill/>
          <a:ln w="9525">
            <a:noFill/>
            <a:miter lim="800000"/>
            <a:headEnd/>
            <a:tailEnd/>
          </a:ln>
          <a:effectLst/>
        </p:spPr>
        <p:txBody>
          <a:bodyPr wrap="square" lIns="0" tIns="0" rIns="0" bIns="0" anchor="ctr">
            <a:spAutoFit/>
          </a:bodyPr>
          <a:lstStyle/>
          <a:p>
            <a:pPr>
              <a:defRPr/>
            </a:pPr>
            <a:r>
              <a:rPr lang="en-GB" sz="1300" b="1" i="0" kern="0" dirty="0">
                <a:solidFill>
                  <a:schemeClr val="tx2"/>
                </a:solidFill>
                <a:latin typeface="Univers for KPMG" panose="020B0603020202020204" pitchFamily="34" charset="0"/>
                <a:ea typeface="Times New Roman" pitchFamily="18" charset="0"/>
                <a:cs typeface="Univers for KPMG"/>
              </a:rPr>
              <a:t>kpmg.com/</a:t>
            </a:r>
            <a:r>
              <a:rPr lang="en-GB" sz="1300" b="1" i="0" kern="0" dirty="0" err="1">
                <a:solidFill>
                  <a:schemeClr val="tx2"/>
                </a:solidFill>
                <a:latin typeface="Univers for KPMG" panose="020B0603020202020204" pitchFamily="34" charset="0"/>
                <a:ea typeface="Times New Roman" pitchFamily="18" charset="0"/>
                <a:cs typeface="Univers for KPMG"/>
              </a:rPr>
              <a:t>kr</a:t>
            </a:r>
            <a:endParaRPr lang="en-GB" sz="1300" b="1" i="0" kern="0" dirty="0">
              <a:solidFill>
                <a:schemeClr val="tx2"/>
              </a:solidFill>
              <a:latin typeface="Univers for KPMG" panose="020B0603020202020204" pitchFamily="34" charset="0"/>
              <a:cs typeface="Univers for KPMG"/>
            </a:endParaRPr>
          </a:p>
        </p:txBody>
      </p:sp>
    </p:spTree>
    <p:extLst>
      <p:ext uri="{BB962C8B-B14F-4D97-AF65-F5344CB8AC3E}">
        <p14:creationId xmlns:p14="http://schemas.microsoft.com/office/powerpoint/2010/main" val="326727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제목만">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8950" y="449089"/>
            <a:ext cx="8918244" cy="723600"/>
          </a:xfrm>
        </p:spPr>
        <p:txBody>
          <a:bodyPr vert="horz" lIns="0" tIns="0" rIns="0" bIns="0" rtlCol="0" anchor="t" anchorCtr="0">
            <a:noAutofit/>
          </a:bodyPr>
          <a:lstStyle>
            <a:lvl1pPr>
              <a:defRPr lang="en-US" sz="3800" dirty="0">
                <a:latin typeface="+mj-lt"/>
                <a:ea typeface="+mj-ea"/>
              </a:defRPr>
            </a:lvl1pPr>
          </a:lstStyle>
          <a:p>
            <a:pPr lvl="0">
              <a:lnSpc>
                <a:spcPct val="70000"/>
              </a:lnSpc>
            </a:pPr>
            <a:r>
              <a:rPr lang="en-US" dirty="0"/>
              <a:t>title</a:t>
            </a:r>
          </a:p>
        </p:txBody>
      </p:sp>
      <p:sp>
        <p:nvSpPr>
          <p:cNvPr id="3" name="Text Placeholder 4"/>
          <p:cNvSpPr>
            <a:spLocks noGrp="1"/>
          </p:cNvSpPr>
          <p:nvPr>
            <p:ph type="body" sz="quarter" idx="11" hasCustomPrompt="1"/>
          </p:nvPr>
        </p:nvSpPr>
        <p:spPr>
          <a:xfrm>
            <a:off x="488950" y="203863"/>
            <a:ext cx="8591450" cy="169200"/>
          </a:xfrm>
        </p:spPr>
        <p:txBody>
          <a:bodyPr vert="horz" lIns="0" tIns="0" rIns="0" bIns="0" rtlCol="0" anchor="b" anchorCtr="0">
            <a:noAutofit/>
          </a:bodyPr>
          <a:lstStyle>
            <a:lvl1pPr>
              <a:defRPr lang="en-US" sz="1200" dirty="0" smtClean="0">
                <a:latin typeface="Univers for KPMG" panose="020B0603020202020204" pitchFamily="34" charset="0"/>
              </a:defRPr>
            </a:lvl1pPr>
          </a:lstStyle>
          <a:p>
            <a:pPr lvl="0">
              <a:spcAft>
                <a:spcPts val="0"/>
              </a:spcAft>
            </a:pPr>
            <a:r>
              <a:rPr lang="en-US" dirty="0"/>
              <a:t>Super title here</a:t>
            </a:r>
          </a:p>
        </p:txBody>
      </p:sp>
      <p:sp>
        <p:nvSpPr>
          <p:cNvPr id="5" name="텍스트 개체 틀 4"/>
          <p:cNvSpPr>
            <a:spLocks noGrp="1"/>
          </p:cNvSpPr>
          <p:nvPr>
            <p:ph type="body" sz="quarter" idx="12"/>
          </p:nvPr>
        </p:nvSpPr>
        <p:spPr>
          <a:xfrm>
            <a:off x="504000" y="971811"/>
            <a:ext cx="8918244" cy="338138"/>
          </a:xfrm>
        </p:spPr>
        <p:txBody>
          <a:bodyPr vert="horz" lIns="0" tIns="0" rIns="0" bIns="0" rtlCol="0" anchor="t" anchorCtr="0">
            <a:noAutofit/>
          </a:bodyPr>
          <a:lstStyle>
            <a:lvl1pPr>
              <a:defRPr lang="ko-KR" altLang="en-US" sz="1200" dirty="0">
                <a:solidFill>
                  <a:srgbClr val="005EB8"/>
                </a:solidFill>
                <a:latin typeface="맑은 고딕" panose="020B0503020000020004" pitchFamily="50" charset="-127"/>
                <a:ea typeface="맑은 고딕" panose="020B0503020000020004" pitchFamily="50" charset="-127"/>
              </a:defRPr>
            </a:lvl1pPr>
          </a:lstStyle>
          <a:p>
            <a:pPr lvl="0"/>
            <a:r>
              <a:rPr lang="ko-KR" altLang="en-US" dirty="0"/>
              <a:t>마스터 텍스트 스타일을 편집합니다</a:t>
            </a:r>
          </a:p>
        </p:txBody>
      </p:sp>
    </p:spTree>
    <p:extLst>
      <p:ext uri="{BB962C8B-B14F-4D97-AF65-F5344CB8AC3E}">
        <p14:creationId xmlns:p14="http://schemas.microsoft.com/office/powerpoint/2010/main" val="41095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451575"/>
            <a:ext cx="8918244"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488951" y="1422400"/>
            <a:ext cx="8918242"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9027000"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Arial"/>
                <a:cs typeface="Arial" panose="020B0604020202020204" pitchFamily="34" charset="0"/>
              </a:rPr>
              <a:pPr algn="r"/>
              <a:t>‹#›</a:t>
            </a:fld>
            <a:endParaRPr lang="en-US" sz="900" dirty="0">
              <a:solidFill>
                <a:schemeClr val="tx2"/>
              </a:solidFill>
              <a:latin typeface="+mn-lt"/>
              <a:ea typeface="Arial"/>
              <a:cs typeface="Arial" panose="020B0604020202020204" pitchFamily="34" charset="0"/>
            </a:endParaRPr>
          </a:p>
        </p:txBody>
      </p:sp>
      <p:sp>
        <p:nvSpPr>
          <p:cNvPr id="25" name="TextBox 24"/>
          <p:cNvSpPr txBox="1"/>
          <p:nvPr userDrawn="1"/>
        </p:nvSpPr>
        <p:spPr>
          <a:xfrm>
            <a:off x="3908141" y="6687742"/>
            <a:ext cx="2079858" cy="122633"/>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pic>
        <p:nvPicPr>
          <p:cNvPr id="8" name="그림 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63551" y="6214393"/>
            <a:ext cx="811795" cy="198595"/>
          </a:xfrm>
          <a:prstGeom prst="rect">
            <a:avLst/>
          </a:prstGeom>
        </p:spPr>
      </p:pic>
      <p:sp>
        <p:nvSpPr>
          <p:cNvPr id="9" name="TextBox 8"/>
          <p:cNvSpPr txBox="1"/>
          <p:nvPr userDrawn="1"/>
        </p:nvSpPr>
        <p:spPr>
          <a:xfrm>
            <a:off x="1480595" y="6246697"/>
            <a:ext cx="6579636" cy="253261"/>
          </a:xfrm>
          <a:prstGeom prst="rect">
            <a:avLst/>
          </a:prstGeom>
          <a:noFill/>
        </p:spPr>
        <p:txBody>
          <a:bodyPr wrap="square" lIns="0" tIns="0" rIns="0" bIns="0" rtlCol="0">
            <a:noAutofit/>
          </a:body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2021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709" r:id="rId3"/>
    <p:sldLayoutId id="2147483703" r:id="rId4"/>
    <p:sldLayoutId id="2147483680" r:id="rId5"/>
    <p:sldLayoutId id="2147483705" r:id="rId6"/>
    <p:sldLayoutId id="2147483684" r:id="rId7"/>
    <p:sldLayoutId id="2147483667" r:id="rId8"/>
    <p:sldLayoutId id="2147483711" r:id="rId9"/>
  </p:sldLayoutIdLst>
  <p:txStyles>
    <p:titleStyle>
      <a:lvl1pPr algn="l" defTabSz="914400" rtl="0" eaLnBrk="1" latinLnBrk="1" hangingPunct="1">
        <a:lnSpc>
          <a:spcPct val="70000"/>
        </a:lnSpc>
        <a:spcBef>
          <a:spcPct val="0"/>
        </a:spcBef>
        <a:buNone/>
        <a:defRPr sz="38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640" userDrawn="1">
          <p15:clr>
            <a:srgbClr val="F26B43"/>
          </p15:clr>
        </p15:guide>
        <p15:guide id="6" orient="horz" pos="279" userDrawn="1">
          <p15:clr>
            <a:srgbClr val="F26B43"/>
          </p15:clr>
        </p15:guide>
        <p15:guide id="7" orient="horz" pos="896" userDrawn="1">
          <p15:clr>
            <a:srgbClr val="F26B43"/>
          </p15:clr>
        </p15:guide>
        <p15:guide id="8" pos="3061" userDrawn="1">
          <p15:clr>
            <a:srgbClr val="F26B43"/>
          </p15:clr>
        </p15:guide>
        <p15:guide id="9" pos="31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chart" Target="../charts/char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chart" Target="../charts/chart4.xml"/><Relationship Id="rId5" Type="http://schemas.openxmlformats.org/officeDocument/2006/relationships/slideLayout" Target="../slideLayouts/slideLayout6.xml"/><Relationship Id="rId4" Type="http://schemas.openxmlformats.org/officeDocument/2006/relationships/tags" Target="../tags/tag13.xml"/></Relationships>
</file>

<file path=ppt/slides/_rels/slide13.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tags" Target="../tags/tag16.xml"/><Relationship Id="rId7" Type="http://schemas.openxmlformats.org/officeDocument/2006/relationships/chart" Target="../charts/chart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chart" Target="../charts/chart6.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1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tags" Target="../tags/tag20.xml"/><Relationship Id="rId7" Type="http://schemas.openxmlformats.org/officeDocument/2006/relationships/chart" Target="../charts/chart1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chart" Target="../charts/chart9.xml"/><Relationship Id="rId5" Type="http://schemas.openxmlformats.org/officeDocument/2006/relationships/slideLayout" Target="../slideLayouts/slideLayout6.xml"/><Relationship Id="rId4" Type="http://schemas.openxmlformats.org/officeDocument/2006/relationships/tags" Target="../tags/tag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chart" Target="../charts/char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3.wmf"/><Relationship Id="rId4"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4.emf"/><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9.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0.wmf"/><Relationship Id="rId4"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6.xml"/><Relationship Id="rId1" Type="http://schemas.openxmlformats.org/officeDocument/2006/relationships/tags" Target="../tags/tag45.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6.xml"/><Relationship Id="rId1" Type="http://schemas.openxmlformats.org/officeDocument/2006/relationships/tags" Target="../tags/tag46.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32.emf"/><Relationship Id="rId5" Type="http://schemas.openxmlformats.org/officeDocument/2006/relationships/image" Target="../media/image24.emf"/><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chart" Target="../charts/chart16.xml"/><Relationship Id="rId4" Type="http://schemas.openxmlformats.org/officeDocument/2006/relationships/image" Target="../media/image33.emf"/></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slideLayout" Target="../slideLayouts/slideLayout6.xml"/><Relationship Id="rId1" Type="http://schemas.openxmlformats.org/officeDocument/2006/relationships/tags" Target="../tags/tag55.xml"/><Relationship Id="rId5" Type="http://schemas.openxmlformats.org/officeDocument/2006/relationships/image" Target="../media/image41.emf"/><Relationship Id="rId4" Type="http://schemas.openxmlformats.org/officeDocument/2006/relationships/image" Target="../media/image40.emf"/></Relationships>
</file>

<file path=ppt/slides/_rels/slide4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tags" Target="../tags/tag59.xml"/><Relationship Id="rId7" Type="http://schemas.openxmlformats.org/officeDocument/2006/relationships/image" Target="../media/image43.emf"/><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slideLayout" Target="../slideLayouts/slideLayout9.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73.xml"/><Relationship Id="rId4" Type="http://schemas.openxmlformats.org/officeDocument/2006/relationships/hyperlink" Target="mailto:bongsookim@kr.kpmg.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제목 3"/>
          <p:cNvSpPr>
            <a:spLocks noGrp="1"/>
          </p:cNvSpPr>
          <p:nvPr>
            <p:ph type="ctrTitle"/>
          </p:nvPr>
        </p:nvSpPr>
        <p:spPr>
          <a:xfrm>
            <a:off x="488950" y="1730108"/>
            <a:ext cx="6192000" cy="3267535"/>
          </a:xfrm>
        </p:spPr>
        <p:txBody>
          <a:bodyPr/>
          <a:lstStyle/>
          <a:p>
            <a:pPr>
              <a:lnSpc>
                <a:spcPct val="80000"/>
              </a:lnSpc>
              <a:spcAft>
                <a:spcPts val="600"/>
              </a:spcAft>
            </a:pPr>
            <a:r>
              <a:rPr lang="en-US" altLang="ko-KR" sz="6000" b="1" dirty="0">
                <a:ea typeface="맑은 고딕" panose="020B0503020000020004" pitchFamily="50" charset="-127"/>
              </a:rPr>
              <a:t>Project E</a:t>
            </a:r>
            <a:br>
              <a:rPr lang="en-US" altLang="ko-KR" sz="7200" b="1" dirty="0">
                <a:ea typeface="맑은 고딕" panose="020B0503020000020004" pitchFamily="50" charset="-127"/>
              </a:rPr>
            </a:br>
            <a:r>
              <a:rPr lang="en-US" altLang="ko-KR" sz="6600" dirty="0"/>
              <a:t>Pricing Analysis Report</a:t>
            </a:r>
            <a:endParaRPr lang="ko-KR" altLang="en-US" sz="6600" dirty="0"/>
          </a:p>
        </p:txBody>
      </p:sp>
      <p:sp>
        <p:nvSpPr>
          <p:cNvPr id="5" name="텍스트 개체 틀 4"/>
          <p:cNvSpPr>
            <a:spLocks noGrp="1"/>
          </p:cNvSpPr>
          <p:nvPr>
            <p:ph type="body" sz="quarter" idx="11"/>
          </p:nvPr>
        </p:nvSpPr>
        <p:spPr>
          <a:xfrm>
            <a:off x="503350" y="4775138"/>
            <a:ext cx="6163200" cy="216000"/>
          </a:xfrm>
        </p:spPr>
        <p:txBody>
          <a:bodyPr/>
          <a:lstStyle/>
          <a:p>
            <a:pPr>
              <a:lnSpc>
                <a:spcPct val="120000"/>
              </a:lnSpc>
              <a:spcAft>
                <a:spcPts val="0"/>
              </a:spcAft>
            </a:pPr>
            <a:r>
              <a:rPr lang="en-US" altLang="ko-KR" sz="1300" dirty="0">
                <a:latin typeface="Univers for KPMG" panose="020B0603020202020204" pitchFamily="34" charset="0"/>
                <a:ea typeface="+mj-ea"/>
              </a:rPr>
              <a:t>May 2021</a:t>
            </a:r>
          </a:p>
          <a:p>
            <a:pPr>
              <a:lnSpc>
                <a:spcPct val="120000"/>
              </a:lnSpc>
              <a:spcAft>
                <a:spcPts val="0"/>
              </a:spcAft>
            </a:pPr>
            <a:r>
              <a:rPr lang="en-US" altLang="ko-KR" sz="1300" dirty="0">
                <a:latin typeface="Univers for KPMG" panose="020B0603020202020204" pitchFamily="34" charset="0"/>
                <a:ea typeface="+mj-ea"/>
              </a:rPr>
              <a:t>Deal Advisory I</a:t>
            </a:r>
          </a:p>
        </p:txBody>
      </p:sp>
      <p:pic>
        <p:nvPicPr>
          <p:cNvPr id="8" name="그림 7">
            <a:extLst>
              <a:ext uri="{FF2B5EF4-FFF2-40B4-BE49-F238E27FC236}">
                <a16:creationId xmlns:a16="http://schemas.microsoft.com/office/drawing/2014/main" id="{561C7636-8640-41E3-B01F-825B588EC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42" y="645465"/>
            <a:ext cx="1434040" cy="343527"/>
          </a:xfrm>
          <a:prstGeom prst="rect">
            <a:avLst/>
          </a:prstGeom>
        </p:spPr>
      </p:pic>
    </p:spTree>
    <p:extLst>
      <p:ext uri="{BB962C8B-B14F-4D97-AF65-F5344CB8AC3E}">
        <p14:creationId xmlns:p14="http://schemas.microsoft.com/office/powerpoint/2010/main" val="5931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2DB239D-496F-458E-BFD2-38B515A198BC}"/>
              </a:ext>
            </a:extLst>
          </p:cNvPr>
          <p:cNvPicPr>
            <a:picLocks noChangeAspect="1"/>
          </p:cNvPicPr>
          <p:nvPr/>
        </p:nvPicPr>
        <p:blipFill>
          <a:blip r:embed="rId3"/>
          <a:stretch>
            <a:fillRect/>
          </a:stretch>
        </p:blipFill>
        <p:spPr>
          <a:xfrm>
            <a:off x="5197475" y="1253687"/>
            <a:ext cx="4219575" cy="3238500"/>
          </a:xfrm>
          <a:prstGeom prst="rect">
            <a:avLst/>
          </a:prstGeom>
        </p:spPr>
      </p:pic>
      <p:sp>
        <p:nvSpPr>
          <p:cNvPr id="6" name="텍스트 개체 틀 6"/>
          <p:cNvSpPr>
            <a:spLocks noGrp="1"/>
          </p:cNvSpPr>
          <p:nvPr>
            <p:ph type="body" sz="quarter" idx="11"/>
          </p:nvPr>
        </p:nvSpPr>
        <p:spPr>
          <a:xfrm>
            <a:off x="488950" y="203863"/>
            <a:ext cx="4356000" cy="169200"/>
          </a:xfrm>
        </p:spPr>
        <p:txBody>
          <a:bodyPr/>
          <a:lstStyle/>
          <a:p>
            <a:r>
              <a:rPr lang="en-US" altLang="ko-KR" dirty="0"/>
              <a:t>Company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재무 현황</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요약 재무정보는 다음과 같습니다</a:t>
            </a:r>
            <a:r>
              <a:rPr lang="en-US" altLang="ko-KR" dirty="0">
                <a:solidFill>
                  <a:schemeClr val="tx1"/>
                </a:solidFill>
              </a:rPr>
              <a:t>.</a:t>
            </a:r>
          </a:p>
        </p:txBody>
      </p:sp>
      <p:pic>
        <p:nvPicPr>
          <p:cNvPr id="9" name="그림 8">
            <a:extLst>
              <a:ext uri="{FF2B5EF4-FFF2-40B4-BE49-F238E27FC236}">
                <a16:creationId xmlns:a16="http://schemas.microsoft.com/office/drawing/2014/main" id="{AC4BCA5B-4134-4704-8141-A1663B05F66A}"/>
              </a:ext>
            </a:extLst>
          </p:cNvPr>
          <p:cNvPicPr>
            <a:picLocks noChangeAspect="1"/>
          </p:cNvPicPr>
          <p:nvPr/>
        </p:nvPicPr>
        <p:blipFill>
          <a:blip r:embed="rId4"/>
          <a:stretch>
            <a:fillRect/>
          </a:stretch>
        </p:blipFill>
        <p:spPr>
          <a:xfrm>
            <a:off x="488951" y="1253687"/>
            <a:ext cx="4219575" cy="4648200"/>
          </a:xfrm>
          <a:prstGeom prst="rect">
            <a:avLst/>
          </a:prstGeom>
        </p:spPr>
      </p:pic>
    </p:spTree>
    <p:custDataLst>
      <p:tags r:id="rId1"/>
    </p:custDataLst>
    <p:extLst>
      <p:ext uri="{BB962C8B-B14F-4D97-AF65-F5344CB8AC3E}">
        <p14:creationId xmlns:p14="http://schemas.microsoft.com/office/powerpoint/2010/main" val="417334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Industry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산업 개요</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자동차산업 전문 리서치 업체 </a:t>
            </a:r>
            <a:r>
              <a:rPr lang="en-US" altLang="ko-KR" dirty="0">
                <a:solidFill>
                  <a:schemeClr val="tx1"/>
                </a:solidFill>
              </a:rPr>
              <a:t>LMC Automotive</a:t>
            </a:r>
            <a:r>
              <a:rPr lang="ko-KR" altLang="en-US" dirty="0">
                <a:solidFill>
                  <a:schemeClr val="tx1"/>
                </a:solidFill>
              </a:rPr>
              <a:t>에 따르면 </a:t>
            </a:r>
            <a:r>
              <a:rPr lang="en-US" altLang="ko-KR" dirty="0">
                <a:solidFill>
                  <a:schemeClr val="tx1"/>
                </a:solidFill>
              </a:rPr>
              <a:t>COVID-19</a:t>
            </a:r>
            <a:r>
              <a:rPr lang="ko-KR" altLang="en-US" dirty="0">
                <a:solidFill>
                  <a:schemeClr val="tx1"/>
                </a:solidFill>
              </a:rPr>
              <a:t>로 인해 </a:t>
            </a:r>
            <a:r>
              <a:rPr lang="en-US" altLang="ko-KR" dirty="0">
                <a:solidFill>
                  <a:schemeClr val="tx1"/>
                </a:solidFill>
              </a:rPr>
              <a:t>2020</a:t>
            </a:r>
            <a:r>
              <a:rPr lang="ko-KR" altLang="en-US" dirty="0">
                <a:solidFill>
                  <a:schemeClr val="tx1"/>
                </a:solidFill>
              </a:rPr>
              <a:t>년 전반적으로 생산량이 감소하였으나</a:t>
            </a:r>
            <a:r>
              <a:rPr lang="en-US" altLang="ko-KR" dirty="0">
                <a:solidFill>
                  <a:schemeClr val="tx1"/>
                </a:solidFill>
              </a:rPr>
              <a:t>, 2021</a:t>
            </a:r>
            <a:r>
              <a:rPr lang="ko-KR" altLang="en-US" dirty="0">
                <a:solidFill>
                  <a:schemeClr val="tx1"/>
                </a:solidFill>
              </a:rPr>
              <a:t>년 완만한 회복세에 접어들어</a:t>
            </a:r>
            <a:r>
              <a:rPr lang="en-US" altLang="ko-KR" dirty="0">
                <a:solidFill>
                  <a:schemeClr val="tx1"/>
                </a:solidFill>
              </a:rPr>
              <a:t> 2022</a:t>
            </a:r>
            <a:r>
              <a:rPr lang="ko-KR" altLang="en-US" dirty="0">
                <a:solidFill>
                  <a:schemeClr val="tx1"/>
                </a:solidFill>
              </a:rPr>
              <a:t>년에는 </a:t>
            </a:r>
            <a:r>
              <a:rPr lang="en-US" altLang="ko-KR" dirty="0">
                <a:solidFill>
                  <a:schemeClr val="tx1"/>
                </a:solidFill>
              </a:rPr>
              <a:t>COVID-19</a:t>
            </a:r>
            <a:r>
              <a:rPr lang="ko-KR" altLang="en-US" dirty="0">
                <a:solidFill>
                  <a:schemeClr val="tx1"/>
                </a:solidFill>
              </a:rPr>
              <a:t>이전의 생산량 수준을 회복할 것으로 전망됩니다</a:t>
            </a:r>
            <a:r>
              <a:rPr lang="en-US" altLang="ko-KR" dirty="0">
                <a:solidFill>
                  <a:schemeClr val="tx1"/>
                </a:solidFill>
              </a:rPr>
              <a:t>. </a:t>
            </a:r>
          </a:p>
        </p:txBody>
      </p:sp>
      <p:sp>
        <p:nvSpPr>
          <p:cNvPr id="16" name="object 4">
            <a:extLst>
              <a:ext uri="{FF2B5EF4-FFF2-40B4-BE49-F238E27FC236}">
                <a16:creationId xmlns:a16="http://schemas.microsoft.com/office/drawing/2014/main" id="{5612D03C-77B3-4712-87D5-DAC1BD8266BB}"/>
              </a:ext>
            </a:extLst>
          </p:cNvPr>
          <p:cNvSpPr txBox="1"/>
          <p:nvPr/>
        </p:nvSpPr>
        <p:spPr>
          <a:xfrm>
            <a:off x="488949"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연도별 및 분기별 </a:t>
            </a:r>
            <a:r>
              <a:rPr lang="ko-KR" altLang="en-US" sz="1100" b="1" u="sng" dirty="0" err="1">
                <a:solidFill>
                  <a:srgbClr val="00338D"/>
                </a:solidFill>
                <a:latin typeface="Arial" panose="020B0604020202020204" pitchFamily="34" charset="0"/>
                <a:ea typeface="맑은 고딕" panose="020B0503020000020004" pitchFamily="50" charset="-127"/>
              </a:rPr>
              <a:t>완성차</a:t>
            </a:r>
            <a:r>
              <a:rPr lang="en-US" altLang="ko-KR" sz="1100" b="1" u="sng" dirty="0">
                <a:solidFill>
                  <a:srgbClr val="00338D"/>
                </a:solidFill>
                <a:latin typeface="Arial" panose="020B0604020202020204" pitchFamily="34" charset="0"/>
                <a:ea typeface="맑은 고딕" panose="020B0503020000020004" pitchFamily="50" charset="-127"/>
              </a:rPr>
              <a:t>(PV)</a:t>
            </a:r>
            <a:r>
              <a:rPr lang="ko-KR" altLang="en-US" sz="1100" b="1" u="sng" dirty="0">
                <a:solidFill>
                  <a:srgbClr val="00338D"/>
                </a:solidFill>
                <a:latin typeface="Arial" panose="020B0604020202020204" pitchFamily="34" charset="0"/>
                <a:ea typeface="맑은 고딕" panose="020B0503020000020004" pitchFamily="50" charset="-127"/>
              </a:rPr>
              <a:t> 생산량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pSp>
        <p:nvGrpSpPr>
          <p:cNvPr id="2" name="그룹 1">
            <a:extLst>
              <a:ext uri="{FF2B5EF4-FFF2-40B4-BE49-F238E27FC236}">
                <a16:creationId xmlns:a16="http://schemas.microsoft.com/office/drawing/2014/main" id="{1C85C5F5-EE87-4ABE-BC38-D7E57502B175}"/>
              </a:ext>
            </a:extLst>
          </p:cNvPr>
          <p:cNvGrpSpPr/>
          <p:nvPr/>
        </p:nvGrpSpPr>
        <p:grpSpPr>
          <a:xfrm>
            <a:off x="402509" y="1705524"/>
            <a:ext cx="4452454" cy="2759213"/>
            <a:chOff x="402509" y="1705524"/>
            <a:chExt cx="4452454" cy="2759213"/>
          </a:xfrm>
        </p:grpSpPr>
        <p:grpSp>
          <p:nvGrpSpPr>
            <p:cNvPr id="4" name="그룹 3">
              <a:extLst>
                <a:ext uri="{FF2B5EF4-FFF2-40B4-BE49-F238E27FC236}">
                  <a16:creationId xmlns:a16="http://schemas.microsoft.com/office/drawing/2014/main" id="{88B2796C-DB3C-48F1-8D35-BA95E5B82CE1}"/>
                </a:ext>
              </a:extLst>
            </p:cNvPr>
            <p:cNvGrpSpPr/>
            <p:nvPr/>
          </p:nvGrpSpPr>
          <p:grpSpPr>
            <a:xfrm>
              <a:off x="402509" y="1705524"/>
              <a:ext cx="4452454" cy="2759213"/>
              <a:chOff x="402509" y="1705524"/>
              <a:chExt cx="4452454" cy="2759213"/>
            </a:xfrm>
          </p:grpSpPr>
          <p:graphicFrame>
            <p:nvGraphicFramePr>
              <p:cNvPr id="19" name="Chart10">
                <a:extLst>
                  <a:ext uri="{FF2B5EF4-FFF2-40B4-BE49-F238E27FC236}">
                    <a16:creationId xmlns:a16="http://schemas.microsoft.com/office/drawing/2014/main" id="{00000000-0008-0000-0200-000007000000}"/>
                  </a:ext>
                </a:extLst>
              </p:cNvPr>
              <p:cNvGraphicFramePr>
                <a:graphicFrameLocks/>
              </p:cNvGraphicFramePr>
              <p:nvPr/>
            </p:nvGraphicFramePr>
            <p:xfrm>
              <a:off x="402509" y="1705524"/>
              <a:ext cx="4452454" cy="2759213"/>
            </p:xfrm>
            <a:graphic>
              <a:graphicData uri="http://schemas.openxmlformats.org/drawingml/2006/chart">
                <c:chart xmlns:c="http://schemas.openxmlformats.org/drawingml/2006/chart" xmlns:r="http://schemas.openxmlformats.org/officeDocument/2006/relationships" r:id="rId5"/>
              </a:graphicData>
            </a:graphic>
          </p:graphicFrame>
          <p:sp>
            <p:nvSpPr>
              <p:cNvPr id="20" name="직사각형 19">
                <a:extLst>
                  <a:ext uri="{FF2B5EF4-FFF2-40B4-BE49-F238E27FC236}">
                    <a16:creationId xmlns:a16="http://schemas.microsoft.com/office/drawing/2014/main" id="{C2B82DFF-A67A-4865-B3FC-8AAA04B99092}"/>
                  </a:ext>
                </a:extLst>
              </p:cNvPr>
              <p:cNvSpPr/>
              <p:nvPr/>
            </p:nvSpPr>
            <p:spPr>
              <a:xfrm>
                <a:off x="2807952" y="3225800"/>
                <a:ext cx="209568" cy="340360"/>
              </a:xfrm>
              <a:prstGeom prst="rect">
                <a:avLst/>
              </a:prstGeom>
              <a:solidFill>
                <a:schemeClr val="bg1">
                  <a:alpha val="0"/>
                </a:schemeClr>
              </a:solidFill>
              <a:ln w="25400">
                <a:solidFill>
                  <a:srgbClr val="BC20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a:p>
            </p:txBody>
          </p:sp>
        </p:grpSp>
        <p:sp>
          <p:nvSpPr>
            <p:cNvPr id="17" name="Text Box 14">
              <a:extLst>
                <a:ext uri="{FF2B5EF4-FFF2-40B4-BE49-F238E27FC236}">
                  <a16:creationId xmlns:a16="http://schemas.microsoft.com/office/drawing/2014/main" id="{D704726A-9B3E-4E30-831C-D0D2DDD18C00}"/>
                </a:ext>
              </a:extLst>
            </p:cNvPr>
            <p:cNvSpPr txBox="1">
              <a:spLocks noChangeArrowheads="1"/>
            </p:cNvSpPr>
            <p:nvPr>
              <p:custDataLst>
                <p:tags r:id="rId3"/>
              </p:custDataLst>
            </p:nvPr>
          </p:nvSpPr>
          <p:spPr bwMode="auto">
            <a:xfrm>
              <a:off x="523202" y="4238441"/>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LMC Automotive (2021.04)</a:t>
              </a:r>
            </a:p>
          </p:txBody>
        </p:sp>
      </p:grpSp>
      <p:sp>
        <p:nvSpPr>
          <p:cNvPr id="24" name="Rectangle 7">
            <a:extLst>
              <a:ext uri="{FF2B5EF4-FFF2-40B4-BE49-F238E27FC236}">
                <a16:creationId xmlns:a16="http://schemas.microsoft.com/office/drawing/2014/main" id="{D415A606-3E98-4FE2-BEAB-7A4DB55A9EE5}"/>
              </a:ext>
            </a:extLst>
          </p:cNvPr>
          <p:cNvSpPr>
            <a:spLocks noChangeArrowheads="1"/>
          </p:cNvSpPr>
          <p:nvPr/>
        </p:nvSpPr>
        <p:spPr bwMode="auto">
          <a:xfrm>
            <a:off x="523202" y="4448734"/>
            <a:ext cx="4211067" cy="1714322"/>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COVID-19</a:t>
            </a:r>
            <a:r>
              <a:rPr lang="ko-KR" altLang="en-US" sz="900" dirty="0">
                <a:latin typeface="Arial" panose="020B0604020202020204" pitchFamily="34" charset="0"/>
                <a:ea typeface="맑은 고딕" panose="020B0503020000020004" pitchFamily="50" charset="-127"/>
              </a:rPr>
              <a:t>로 인한 </a:t>
            </a:r>
            <a:r>
              <a:rPr lang="en-US" altLang="ko-KR" sz="900" dirty="0">
                <a:latin typeface="Arial" panose="020B0604020202020204" pitchFamily="34" charset="0"/>
                <a:ea typeface="맑은 고딕" panose="020B0503020000020004" pitchFamily="50" charset="-127"/>
              </a:rPr>
              <a:t>Temporary Shut-down</a:t>
            </a:r>
            <a:r>
              <a:rPr lang="ko-KR" altLang="en-US" sz="900" dirty="0">
                <a:latin typeface="Arial" panose="020B0604020202020204" pitchFamily="34" charset="0"/>
                <a:ea typeface="맑은 고딕" panose="020B0503020000020004" pitchFamily="50" charset="-127"/>
              </a:rPr>
              <a:t>으로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업체들의 </a:t>
            </a:r>
            <a:r>
              <a:rPr lang="en-US" altLang="ko-KR" sz="900" dirty="0">
                <a:latin typeface="Arial" panose="020B0604020202020204" pitchFamily="34" charset="0"/>
                <a:ea typeface="맑은 고딕" panose="020B0503020000020004" pitchFamily="50" charset="-127"/>
              </a:rPr>
              <a:t>2</a:t>
            </a:r>
            <a:r>
              <a:rPr lang="ko-KR" altLang="en-US" sz="900" dirty="0">
                <a:latin typeface="Arial" panose="020B0604020202020204" pitchFamily="34" charset="0"/>
                <a:ea typeface="맑은 고딕" panose="020B0503020000020004" pitchFamily="50" charset="-127"/>
              </a:rPr>
              <a:t>분기 생산량이 급감하여 </a:t>
            </a:r>
            <a:r>
              <a:rPr lang="en-US" altLang="ko-KR" sz="900" dirty="0">
                <a:latin typeface="Arial" panose="020B0604020202020204" pitchFamily="34" charset="0"/>
                <a:ea typeface="맑은 고딕" panose="020B0503020000020004" pitchFamily="50" charset="-127"/>
              </a:rPr>
              <a:t>2020</a:t>
            </a:r>
            <a:r>
              <a:rPr lang="ko-KR" altLang="en-US" sz="900" dirty="0">
                <a:latin typeface="Arial" panose="020B0604020202020204" pitchFamily="34" charset="0"/>
                <a:ea typeface="맑은 고딕" panose="020B0503020000020004" pitchFamily="50" charset="-127"/>
              </a:rPr>
              <a:t>년 전반적으로 생산량이 감소하였음</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연중 생산량 추이를 살펴보면 </a:t>
            </a:r>
            <a:r>
              <a:rPr lang="en-US" altLang="ko-KR" sz="900" dirty="0">
                <a:latin typeface="Arial" panose="020B0604020202020204" pitchFamily="34" charset="0"/>
                <a:ea typeface="맑은 고딕" panose="020B0503020000020004" pitchFamily="50" charset="-127"/>
              </a:rPr>
              <a:t>1~3</a:t>
            </a:r>
            <a:r>
              <a:rPr lang="ko-KR" altLang="en-US" sz="900" dirty="0">
                <a:latin typeface="Arial" panose="020B0604020202020204" pitchFamily="34" charset="0"/>
                <a:ea typeface="맑은 고딕" panose="020B0503020000020004" pitchFamily="50" charset="-127"/>
              </a:rPr>
              <a:t>분기는 생산량이 점차 감소하며</a:t>
            </a:r>
            <a:r>
              <a:rPr lang="en-US" altLang="ko-KR" sz="900" dirty="0">
                <a:latin typeface="Arial" panose="020B0604020202020204" pitchFamily="34" charset="0"/>
                <a:ea typeface="맑은 고딕" panose="020B0503020000020004" pitchFamily="50" charset="-127"/>
              </a:rPr>
              <a:t>, 4</a:t>
            </a:r>
            <a:r>
              <a:rPr lang="ko-KR" altLang="en-US" sz="900" dirty="0">
                <a:latin typeface="Arial" panose="020B0604020202020204" pitchFamily="34" charset="0"/>
                <a:ea typeface="맑은 고딕" panose="020B0503020000020004" pitchFamily="50" charset="-127"/>
              </a:rPr>
              <a:t>분기에 다시 최대생산량을 기록함</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2021</a:t>
            </a:r>
            <a:r>
              <a:rPr lang="ko-KR" altLang="en-US" sz="900" dirty="0">
                <a:latin typeface="Arial" panose="020B0604020202020204" pitchFamily="34" charset="0"/>
                <a:ea typeface="맑은 고딕" panose="020B0503020000020004" pitchFamily="50" charset="-127"/>
              </a:rPr>
              <a:t>년 </a:t>
            </a:r>
            <a:r>
              <a:rPr lang="en-US" altLang="ko-KR" sz="900" dirty="0">
                <a:latin typeface="Arial" panose="020B0604020202020204" pitchFamily="34" charset="0"/>
                <a:ea typeface="맑은 고딕" panose="020B0503020000020004" pitchFamily="50" charset="-127"/>
              </a:rPr>
              <a:t>1~2</a:t>
            </a:r>
            <a:r>
              <a:rPr lang="ko-KR" altLang="en-US" sz="900" dirty="0">
                <a:latin typeface="Arial" panose="020B0604020202020204" pitchFamily="34" charset="0"/>
                <a:ea typeface="맑은 고딕" panose="020B0503020000020004" pitchFamily="50" charset="-127"/>
              </a:rPr>
              <a:t>분기의 경우 차량용 반도체 수급 문제로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업체들의 공장가동률이 감소하면서 평년의 </a:t>
            </a:r>
            <a:r>
              <a:rPr lang="en-US" altLang="ko-KR" sz="900" dirty="0">
                <a:latin typeface="Arial" panose="020B0604020202020204" pitchFamily="34" charset="0"/>
                <a:ea typeface="맑은 고딕" panose="020B0503020000020004" pitchFamily="50" charset="-127"/>
              </a:rPr>
              <a:t>1~2</a:t>
            </a:r>
            <a:r>
              <a:rPr lang="ko-KR" altLang="en-US" sz="900" dirty="0">
                <a:latin typeface="Arial" panose="020B0604020202020204" pitchFamily="34" charset="0"/>
                <a:ea typeface="맑은 고딕" panose="020B0503020000020004" pitchFamily="50" charset="-127"/>
              </a:rPr>
              <a:t>분기 추이에 미치지 못하였음</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2021</a:t>
            </a:r>
            <a:r>
              <a:rPr lang="ko-KR" altLang="en-US" sz="900" dirty="0">
                <a:latin typeface="Arial" panose="020B0604020202020204" pitchFamily="34" charset="0"/>
                <a:ea typeface="맑은 고딕" panose="020B0503020000020004" pitchFamily="50" charset="-127"/>
              </a:rPr>
              <a:t>년 </a:t>
            </a:r>
            <a:r>
              <a:rPr lang="en-US" altLang="ko-KR" sz="900" dirty="0">
                <a:latin typeface="Arial" panose="020B0604020202020204" pitchFamily="34" charset="0"/>
                <a:ea typeface="맑은 고딕" panose="020B0503020000020004" pitchFamily="50" charset="-127"/>
              </a:rPr>
              <a:t>3</a:t>
            </a:r>
            <a:r>
              <a:rPr lang="ko-KR" altLang="en-US" sz="900" dirty="0">
                <a:latin typeface="Arial" panose="020B0604020202020204" pitchFamily="34" charset="0"/>
                <a:ea typeface="맑은 고딕" panose="020B0503020000020004" pitchFamily="50" charset="-127"/>
              </a:rPr>
              <a:t>분기 이후에는 정상적인 생산이 가능할 것으로 예상되며 </a:t>
            </a:r>
            <a:r>
              <a:rPr lang="en-US" altLang="ko-KR" sz="900" dirty="0">
                <a:latin typeface="Arial" panose="020B0604020202020204" pitchFamily="34" charset="0"/>
                <a:ea typeface="맑은 고딕" panose="020B0503020000020004" pitchFamily="50" charset="-127"/>
              </a:rPr>
              <a:t>2022</a:t>
            </a:r>
            <a:r>
              <a:rPr lang="ko-KR" altLang="en-US" sz="900" dirty="0">
                <a:latin typeface="Arial" panose="020B0604020202020204" pitchFamily="34" charset="0"/>
                <a:ea typeface="맑은 고딕" panose="020B0503020000020004" pitchFamily="50" charset="-127"/>
              </a:rPr>
              <a:t>년에는 </a:t>
            </a:r>
            <a:r>
              <a:rPr lang="en-US" altLang="ko-KR" sz="900" dirty="0">
                <a:latin typeface="Arial" panose="020B0604020202020204" pitchFamily="34" charset="0"/>
                <a:ea typeface="맑은 고딕" panose="020B0503020000020004" pitchFamily="50" charset="-127"/>
              </a:rPr>
              <a:t>COVID-19</a:t>
            </a:r>
            <a:r>
              <a:rPr lang="ko-KR" altLang="en-US" sz="900" dirty="0">
                <a:latin typeface="Arial" panose="020B0604020202020204" pitchFamily="34" charset="0"/>
                <a:ea typeface="맑은 고딕" panose="020B0503020000020004" pitchFamily="50" charset="-127"/>
              </a:rPr>
              <a:t>이전의 생산량 수준을 회복할 것으로 전망됨</a:t>
            </a:r>
            <a:r>
              <a:rPr lang="en-US" altLang="ko-KR" sz="900" dirty="0">
                <a:latin typeface="Arial" panose="020B0604020202020204" pitchFamily="34" charset="0"/>
                <a:ea typeface="맑은 고딕" panose="020B0503020000020004" pitchFamily="50" charset="-127"/>
              </a:rPr>
              <a:t>.</a:t>
            </a:r>
          </a:p>
        </p:txBody>
      </p:sp>
      <p:sp>
        <p:nvSpPr>
          <p:cNvPr id="21" name="Rectangle 7">
            <a:extLst>
              <a:ext uri="{FF2B5EF4-FFF2-40B4-BE49-F238E27FC236}">
                <a16:creationId xmlns:a16="http://schemas.microsoft.com/office/drawing/2014/main" id="{4AB5B038-76D7-4D9D-A51F-42A4783E5DCC}"/>
              </a:ext>
            </a:extLst>
          </p:cNvPr>
          <p:cNvSpPr>
            <a:spLocks noChangeArrowheads="1"/>
          </p:cNvSpPr>
          <p:nvPr/>
        </p:nvSpPr>
        <p:spPr bwMode="auto">
          <a:xfrm>
            <a:off x="5017003" y="5184561"/>
            <a:ext cx="4639061" cy="978495"/>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대부분의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업체의 경우 </a:t>
            </a:r>
            <a:r>
              <a:rPr lang="en-US" altLang="ko-KR" sz="900" dirty="0">
                <a:latin typeface="Arial" panose="020B0604020202020204" pitchFamily="34" charset="0"/>
                <a:ea typeface="맑은 고딕" panose="020B0503020000020004" pitchFamily="50" charset="-127"/>
              </a:rPr>
              <a:t>2024</a:t>
            </a:r>
            <a:r>
              <a:rPr lang="ko-KR" altLang="en-US" sz="900" dirty="0">
                <a:latin typeface="Arial" panose="020B0604020202020204" pitchFamily="34" charset="0"/>
                <a:ea typeface="맑은 고딕" panose="020B0503020000020004" pitchFamily="50" charset="-127"/>
              </a:rPr>
              <a:t>년 이후에는 </a:t>
            </a:r>
            <a:r>
              <a:rPr lang="en-US" altLang="ko-KR" sz="900" dirty="0">
                <a:latin typeface="Arial" panose="020B0604020202020204" pitchFamily="34" charset="0"/>
                <a:ea typeface="맑은 고딕" panose="020B0503020000020004" pitchFamily="50" charset="-127"/>
              </a:rPr>
              <a:t>COVID-19</a:t>
            </a:r>
            <a:r>
              <a:rPr lang="ko-KR" altLang="en-US" sz="900" dirty="0">
                <a:latin typeface="Arial" panose="020B0604020202020204" pitchFamily="34" charset="0"/>
                <a:ea typeface="맑은 고딕" panose="020B0503020000020004" pitchFamily="50" charset="-127"/>
              </a:rPr>
              <a:t>의 영향에서 완전히 벗어나 이전 수준의 생산량을 회복할 것으로 전망됨</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회사의 주요 고객사인 </a:t>
            </a:r>
            <a:r>
              <a:rPr lang="en-US" altLang="ko-KR" sz="900" dirty="0">
                <a:latin typeface="Arial" panose="020B0604020202020204" pitchFamily="34" charset="0"/>
                <a:ea typeface="맑은 고딕" panose="020B0503020000020004" pitchFamily="50" charset="-127"/>
              </a:rPr>
              <a:t>Volkswagen</a:t>
            </a:r>
            <a:r>
              <a:rPr lang="ko-KR" altLang="en-US" sz="900" dirty="0">
                <a:latin typeface="Arial" panose="020B0604020202020204" pitchFamily="34" charset="0"/>
                <a:ea typeface="맑은 고딕" panose="020B0503020000020004" pitchFamily="50" charset="-127"/>
              </a:rPr>
              <a:t>그룹과 </a:t>
            </a:r>
            <a:r>
              <a:rPr lang="en-US" altLang="ko-KR" sz="900" dirty="0" err="1">
                <a:latin typeface="Arial" panose="020B0604020202020204" pitchFamily="34" charset="0"/>
                <a:ea typeface="맑은 고딕" panose="020B0503020000020004" pitchFamily="50" charset="-127"/>
              </a:rPr>
              <a:t>Stellantis</a:t>
            </a:r>
            <a:r>
              <a:rPr lang="ko-KR" altLang="en-US" sz="900" dirty="0">
                <a:latin typeface="Arial" panose="020B0604020202020204" pitchFamily="34" charset="0"/>
                <a:ea typeface="맑은 고딕" panose="020B0503020000020004" pitchFamily="50" charset="-127"/>
              </a:rPr>
              <a:t>의 경우 </a:t>
            </a:r>
            <a:r>
              <a:rPr lang="en-US" altLang="ko-KR" sz="900" dirty="0">
                <a:latin typeface="Arial" panose="020B0604020202020204" pitchFamily="34" charset="0"/>
                <a:ea typeface="맑은 고딕" panose="020B0503020000020004" pitchFamily="50" charset="-127"/>
              </a:rPr>
              <a:t>21</a:t>
            </a:r>
            <a:r>
              <a:rPr lang="ko-KR" altLang="en-US" sz="900" dirty="0">
                <a:latin typeface="Arial" panose="020B0604020202020204" pitchFamily="34" charset="0"/>
                <a:ea typeface="맑은 고딕" panose="020B0503020000020004" pitchFamily="50" charset="-127"/>
              </a:rPr>
              <a:t>년부터 향후 </a:t>
            </a:r>
            <a:r>
              <a:rPr lang="en-US" altLang="ko-KR" sz="900" dirty="0">
                <a:latin typeface="Arial" panose="020B0604020202020204" pitchFamily="34" charset="0"/>
                <a:ea typeface="맑은 고딕" panose="020B0503020000020004" pitchFamily="50" charset="-127"/>
              </a:rPr>
              <a:t>7</a:t>
            </a:r>
            <a:r>
              <a:rPr lang="ko-KR" altLang="en-US" sz="900" dirty="0">
                <a:latin typeface="Arial" panose="020B0604020202020204" pitchFamily="34" charset="0"/>
                <a:ea typeface="맑은 고딕" panose="020B0503020000020004" pitchFamily="50" charset="-127"/>
              </a:rPr>
              <a:t>년간 연평균 </a:t>
            </a:r>
            <a:r>
              <a:rPr lang="en-US" altLang="ko-KR" sz="900" dirty="0">
                <a:latin typeface="Arial" panose="020B0604020202020204" pitchFamily="34" charset="0"/>
                <a:ea typeface="맑은 고딕" panose="020B0503020000020004" pitchFamily="50" charset="-127"/>
              </a:rPr>
              <a:t>4~5%</a:t>
            </a:r>
            <a:r>
              <a:rPr lang="ko-KR" altLang="en-US" sz="900" dirty="0">
                <a:latin typeface="Arial" panose="020B0604020202020204" pitchFamily="34" charset="0"/>
                <a:ea typeface="맑은 고딕" panose="020B0503020000020004" pitchFamily="50" charset="-127"/>
              </a:rPr>
              <a:t>의 꾸준한 생산량 증가가 예상됨</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endParaRPr lang="en-US" altLang="ko-KR" sz="900" dirty="0">
              <a:latin typeface="Arial" panose="020B0604020202020204" pitchFamily="34" charset="0"/>
              <a:ea typeface="맑은 고딕" panose="020B0503020000020004" pitchFamily="50" charset="-127"/>
            </a:endParaRPr>
          </a:p>
        </p:txBody>
      </p:sp>
      <p:grpSp>
        <p:nvGrpSpPr>
          <p:cNvPr id="5" name="그룹 4">
            <a:extLst>
              <a:ext uri="{FF2B5EF4-FFF2-40B4-BE49-F238E27FC236}">
                <a16:creationId xmlns:a16="http://schemas.microsoft.com/office/drawing/2014/main" id="{969AAC05-6769-4C6B-BD53-020944C94568}"/>
              </a:ext>
            </a:extLst>
          </p:cNvPr>
          <p:cNvGrpSpPr/>
          <p:nvPr/>
        </p:nvGrpSpPr>
        <p:grpSpPr>
          <a:xfrm>
            <a:off x="5017003" y="1673439"/>
            <a:ext cx="4457786" cy="3502065"/>
            <a:chOff x="5017003" y="1851980"/>
            <a:chExt cx="4457786" cy="2784410"/>
          </a:xfrm>
        </p:grpSpPr>
        <p:grpSp>
          <p:nvGrpSpPr>
            <p:cNvPr id="3" name="그룹 2">
              <a:extLst>
                <a:ext uri="{FF2B5EF4-FFF2-40B4-BE49-F238E27FC236}">
                  <a16:creationId xmlns:a16="http://schemas.microsoft.com/office/drawing/2014/main" id="{F864BB8E-0F15-47BE-947F-F805D738F872}"/>
                </a:ext>
              </a:extLst>
            </p:cNvPr>
            <p:cNvGrpSpPr/>
            <p:nvPr/>
          </p:nvGrpSpPr>
          <p:grpSpPr>
            <a:xfrm>
              <a:off x="5017003" y="1851980"/>
              <a:ext cx="4457786" cy="2784060"/>
              <a:chOff x="4959264" y="1986827"/>
              <a:chExt cx="4457786" cy="2784060"/>
            </a:xfrm>
          </p:grpSpPr>
          <p:graphicFrame>
            <p:nvGraphicFramePr>
              <p:cNvPr id="11" name="Chart7">
                <a:extLst>
                  <a:ext uri="{FF2B5EF4-FFF2-40B4-BE49-F238E27FC236}">
                    <a16:creationId xmlns:a16="http://schemas.microsoft.com/office/drawing/2014/main" id="{00000000-0008-0000-0200-000004000000}"/>
                  </a:ext>
                </a:extLst>
              </p:cNvPr>
              <p:cNvGraphicFramePr>
                <a:graphicFrameLocks/>
              </p:cNvGraphicFramePr>
              <p:nvPr/>
            </p:nvGraphicFramePr>
            <p:xfrm>
              <a:off x="4959264" y="1986827"/>
              <a:ext cx="4457786" cy="2784060"/>
            </p:xfrm>
            <a:graphic>
              <a:graphicData uri="http://schemas.openxmlformats.org/drawingml/2006/chart">
                <c:chart xmlns:c="http://schemas.openxmlformats.org/drawingml/2006/chart" xmlns:r="http://schemas.openxmlformats.org/officeDocument/2006/relationships" r:id="rId6"/>
              </a:graphicData>
            </a:graphic>
          </p:graphicFrame>
          <p:sp>
            <p:nvSpPr>
              <p:cNvPr id="12" name="직사각형 11">
                <a:extLst>
                  <a:ext uri="{FF2B5EF4-FFF2-40B4-BE49-F238E27FC236}">
                    <a16:creationId xmlns:a16="http://schemas.microsoft.com/office/drawing/2014/main" id="{A1F057B3-31F9-4DF1-9BF8-F47000ADD9DD}"/>
                  </a:ext>
                </a:extLst>
              </p:cNvPr>
              <p:cNvSpPr/>
              <p:nvPr/>
            </p:nvSpPr>
            <p:spPr>
              <a:xfrm>
                <a:off x="6066659" y="2803792"/>
                <a:ext cx="355310" cy="406400"/>
              </a:xfrm>
              <a:prstGeom prst="rect">
                <a:avLst/>
              </a:prstGeom>
              <a:solidFill>
                <a:schemeClr val="bg1">
                  <a:alpha val="0"/>
                </a:schemeClr>
              </a:solidFill>
              <a:ln w="25400">
                <a:solidFill>
                  <a:srgbClr val="BC20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a:p>
            </p:txBody>
          </p:sp>
          <p:sp>
            <p:nvSpPr>
              <p:cNvPr id="13" name="직사각형 12">
                <a:extLst>
                  <a:ext uri="{FF2B5EF4-FFF2-40B4-BE49-F238E27FC236}">
                    <a16:creationId xmlns:a16="http://schemas.microsoft.com/office/drawing/2014/main" id="{44FB70DC-2AF0-4DBC-946D-A54A11A8DF19}"/>
                  </a:ext>
                </a:extLst>
              </p:cNvPr>
              <p:cNvSpPr/>
              <p:nvPr/>
            </p:nvSpPr>
            <p:spPr>
              <a:xfrm>
                <a:off x="8111867" y="3178585"/>
                <a:ext cx="355309" cy="406401"/>
              </a:xfrm>
              <a:prstGeom prst="rect">
                <a:avLst/>
              </a:prstGeom>
              <a:solidFill>
                <a:schemeClr val="bg1">
                  <a:alpha val="0"/>
                </a:schemeClr>
              </a:solidFill>
              <a:ln w="25400">
                <a:solidFill>
                  <a:srgbClr val="BC20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a:p>
            </p:txBody>
          </p:sp>
        </p:grpSp>
        <p:sp>
          <p:nvSpPr>
            <p:cNvPr id="31" name="Text Box 14">
              <a:extLst>
                <a:ext uri="{FF2B5EF4-FFF2-40B4-BE49-F238E27FC236}">
                  <a16:creationId xmlns:a16="http://schemas.microsoft.com/office/drawing/2014/main" id="{5A5C81AB-6EAA-4517-A903-1CD2472B0612}"/>
                </a:ext>
              </a:extLst>
            </p:cNvPr>
            <p:cNvSpPr txBox="1">
              <a:spLocks noChangeArrowheads="1"/>
            </p:cNvSpPr>
            <p:nvPr>
              <p:custDataLst>
                <p:tags r:id="rId2"/>
              </p:custDataLst>
            </p:nvPr>
          </p:nvSpPr>
          <p:spPr bwMode="auto">
            <a:xfrm>
              <a:off x="5171733" y="4492390"/>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LMC Automotive (2021.04)</a:t>
              </a:r>
            </a:p>
          </p:txBody>
        </p:sp>
      </p:grpSp>
      <p:sp>
        <p:nvSpPr>
          <p:cNvPr id="32" name="직사각형 31">
            <a:extLst>
              <a:ext uri="{FF2B5EF4-FFF2-40B4-BE49-F238E27FC236}">
                <a16:creationId xmlns:a16="http://schemas.microsoft.com/office/drawing/2014/main" id="{31B3C3F3-E48C-46F0-9547-60CAA4187A05}"/>
              </a:ext>
            </a:extLst>
          </p:cNvPr>
          <p:cNvSpPr/>
          <p:nvPr/>
        </p:nvSpPr>
        <p:spPr>
          <a:xfrm>
            <a:off x="3258566" y="3129531"/>
            <a:ext cx="124714" cy="254211"/>
          </a:xfrm>
          <a:prstGeom prst="rect">
            <a:avLst/>
          </a:prstGeom>
          <a:solidFill>
            <a:schemeClr val="bg1">
              <a:alpha val="0"/>
            </a:schemeClr>
          </a:solidFill>
          <a:ln w="25400">
            <a:solidFill>
              <a:srgbClr val="BC20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a:p>
        </p:txBody>
      </p:sp>
      <p:sp>
        <p:nvSpPr>
          <p:cNvPr id="33" name="Rectangle 7">
            <a:extLst>
              <a:ext uri="{FF2B5EF4-FFF2-40B4-BE49-F238E27FC236}">
                <a16:creationId xmlns:a16="http://schemas.microsoft.com/office/drawing/2014/main" id="{3C08C71D-1CB7-478C-8FE6-88B7841A2F5C}"/>
              </a:ext>
            </a:extLst>
          </p:cNvPr>
          <p:cNvSpPr>
            <a:spLocks noChangeArrowheads="1"/>
          </p:cNvSpPr>
          <p:nvPr/>
        </p:nvSpPr>
        <p:spPr bwMode="auto">
          <a:xfrm>
            <a:off x="2179858" y="2929809"/>
            <a:ext cx="945259" cy="215899"/>
          </a:xfrm>
          <a:prstGeom prst="rect">
            <a:avLst/>
          </a:prstGeom>
          <a:no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COVID-19</a:t>
            </a:r>
            <a:r>
              <a:rPr lang="ko-KR" altLang="en-US" sz="800" b="1" dirty="0">
                <a:ea typeface="맑은 고딕" panose="020B0503020000020004" pitchFamily="50" charset="-127"/>
              </a:rPr>
              <a:t>영향</a:t>
            </a:r>
            <a:endParaRPr lang="en-US" altLang="ko-KR" sz="800" b="1" dirty="0">
              <a:ea typeface="맑은 고딕" panose="020B0503020000020004" pitchFamily="50" charset="-127"/>
            </a:endParaRPr>
          </a:p>
        </p:txBody>
      </p:sp>
      <p:cxnSp>
        <p:nvCxnSpPr>
          <p:cNvPr id="10" name="직선 화살표 연결선 9">
            <a:extLst>
              <a:ext uri="{FF2B5EF4-FFF2-40B4-BE49-F238E27FC236}">
                <a16:creationId xmlns:a16="http://schemas.microsoft.com/office/drawing/2014/main" id="{F9E84815-934F-4F01-B8BE-007CB19712C7}"/>
              </a:ext>
            </a:extLst>
          </p:cNvPr>
          <p:cNvCxnSpPr>
            <a:stCxn id="20" idx="0"/>
          </p:cNvCxnSpPr>
          <p:nvPr/>
        </p:nvCxnSpPr>
        <p:spPr>
          <a:xfrm flipH="1" flipV="1">
            <a:off x="2798064" y="3117500"/>
            <a:ext cx="114672" cy="108300"/>
          </a:xfrm>
          <a:prstGeom prst="straightConnector1">
            <a:avLst/>
          </a:prstGeom>
          <a:ln w="254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53C0192-0F9A-4CF1-A7EA-C80A3DDE1B83}"/>
              </a:ext>
            </a:extLst>
          </p:cNvPr>
          <p:cNvCxnSpPr>
            <a:cxnSpLocks/>
            <a:stCxn id="32" idx="0"/>
          </p:cNvCxnSpPr>
          <p:nvPr/>
        </p:nvCxnSpPr>
        <p:spPr>
          <a:xfrm flipV="1">
            <a:off x="3320923" y="2976883"/>
            <a:ext cx="67753" cy="152648"/>
          </a:xfrm>
          <a:prstGeom prst="straightConnector1">
            <a:avLst/>
          </a:prstGeom>
          <a:ln w="254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Rectangle 7">
            <a:extLst>
              <a:ext uri="{FF2B5EF4-FFF2-40B4-BE49-F238E27FC236}">
                <a16:creationId xmlns:a16="http://schemas.microsoft.com/office/drawing/2014/main" id="{54EED380-B567-445C-A26A-AE3ED041C0BB}"/>
              </a:ext>
            </a:extLst>
          </p:cNvPr>
          <p:cNvSpPr>
            <a:spLocks noChangeArrowheads="1"/>
          </p:cNvSpPr>
          <p:nvPr/>
        </p:nvSpPr>
        <p:spPr bwMode="auto">
          <a:xfrm>
            <a:off x="3292749" y="2809009"/>
            <a:ext cx="1068197" cy="215899"/>
          </a:xfrm>
          <a:prstGeom prst="rect">
            <a:avLst/>
          </a:prstGeom>
          <a:no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ko-KR" altLang="en-US" sz="800" b="1">
                <a:ea typeface="맑은 고딕" panose="020B0503020000020004" pitchFamily="50" charset="-127"/>
              </a:rPr>
              <a:t>차량용 반도체 문제</a:t>
            </a:r>
            <a:endParaRPr lang="en-US" altLang="ko-KR" sz="800" b="1" dirty="0">
              <a:ea typeface="맑은 고딕" panose="020B0503020000020004" pitchFamily="50" charset="-127"/>
            </a:endParaRPr>
          </a:p>
        </p:txBody>
      </p:sp>
      <p:sp>
        <p:nvSpPr>
          <p:cNvPr id="36" name="object 4">
            <a:extLst>
              <a:ext uri="{FF2B5EF4-FFF2-40B4-BE49-F238E27FC236}">
                <a16:creationId xmlns:a16="http://schemas.microsoft.com/office/drawing/2014/main" id="{EE878E4E-C353-4FDA-9B0E-05F2B56A76BC}"/>
              </a:ext>
            </a:extLst>
          </p:cNvPr>
          <p:cNvSpPr txBox="1"/>
          <p:nvPr/>
        </p:nvSpPr>
        <p:spPr>
          <a:xfrm>
            <a:off x="5015565"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주요 </a:t>
            </a:r>
            <a:r>
              <a:rPr lang="ko-KR" altLang="en-US" sz="1100" b="1" u="sng" dirty="0" err="1">
                <a:solidFill>
                  <a:srgbClr val="00338D"/>
                </a:solidFill>
                <a:latin typeface="Arial" panose="020B0604020202020204" pitchFamily="34" charset="0"/>
                <a:ea typeface="맑은 고딕" panose="020B0503020000020004" pitchFamily="50" charset="-127"/>
              </a:rPr>
              <a:t>완성차</a:t>
            </a:r>
            <a:r>
              <a:rPr lang="ko-KR" altLang="en-US" sz="1100" b="1" u="sng" dirty="0">
                <a:solidFill>
                  <a:srgbClr val="00338D"/>
                </a:solidFill>
                <a:latin typeface="Arial" panose="020B0604020202020204" pitchFamily="34" charset="0"/>
                <a:ea typeface="맑은 고딕" panose="020B0503020000020004" pitchFamily="50" charset="-127"/>
              </a:rPr>
              <a:t> 업체 생산량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Tree>
    <p:custDataLst>
      <p:tags r:id="rId1"/>
    </p:custDataLst>
    <p:extLst>
      <p:ext uri="{BB962C8B-B14F-4D97-AF65-F5344CB8AC3E}">
        <p14:creationId xmlns:p14="http://schemas.microsoft.com/office/powerpoint/2010/main" val="276524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Industry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산업 개요</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734964" cy="406400"/>
          </a:xfrm>
        </p:spPr>
        <p:txBody>
          <a:bodyPr/>
          <a:lstStyle/>
          <a:p>
            <a:r>
              <a:rPr lang="ko-KR" altLang="en-US" dirty="0">
                <a:solidFill>
                  <a:schemeClr val="tx1"/>
                </a:solidFill>
              </a:rPr>
              <a:t>회사는 </a:t>
            </a:r>
            <a:r>
              <a:rPr lang="en-US" altLang="ko-KR" dirty="0" err="1">
                <a:solidFill>
                  <a:schemeClr val="tx1"/>
                </a:solidFill>
              </a:rPr>
              <a:t>Halfshaft</a:t>
            </a:r>
            <a:r>
              <a:rPr lang="en-US" altLang="ko-KR" dirty="0">
                <a:solidFill>
                  <a:schemeClr val="tx1"/>
                </a:solidFill>
              </a:rPr>
              <a:t> </a:t>
            </a:r>
            <a:r>
              <a:rPr lang="ko-KR" altLang="en-US" dirty="0">
                <a:solidFill>
                  <a:schemeClr val="tx1"/>
                </a:solidFill>
              </a:rPr>
              <a:t>산업에서 가장 고도화된 기술 중 하나인 </a:t>
            </a:r>
            <a:r>
              <a:rPr lang="en-US" altLang="ko-KR" dirty="0" err="1">
                <a:solidFill>
                  <a:schemeClr val="tx1"/>
                </a:solidFill>
              </a:rPr>
              <a:t>Ballspline</a:t>
            </a:r>
            <a:r>
              <a:rPr lang="en-US" altLang="ko-KR" dirty="0">
                <a:solidFill>
                  <a:schemeClr val="tx1"/>
                </a:solidFill>
              </a:rPr>
              <a:t> </a:t>
            </a:r>
            <a:r>
              <a:rPr lang="ko-KR" altLang="en-US" dirty="0">
                <a:solidFill>
                  <a:schemeClr val="tx1"/>
                </a:solidFill>
              </a:rPr>
              <a:t>기술을 보유하고 있으며</a:t>
            </a:r>
            <a:r>
              <a:rPr lang="en-US" altLang="ko-KR" dirty="0">
                <a:solidFill>
                  <a:schemeClr val="tx1"/>
                </a:solidFill>
              </a:rPr>
              <a:t>, </a:t>
            </a:r>
            <a:r>
              <a:rPr lang="ko-KR" altLang="en-US" dirty="0">
                <a:solidFill>
                  <a:schemeClr val="tx1"/>
                </a:solidFill>
              </a:rPr>
              <a:t>이를 바탕으로 수익성 좋은 </a:t>
            </a:r>
            <a:r>
              <a:rPr lang="en-US" altLang="ko-KR" dirty="0" err="1">
                <a:solidFill>
                  <a:schemeClr val="tx1"/>
                </a:solidFill>
              </a:rPr>
              <a:t>Halfshaft</a:t>
            </a:r>
            <a:r>
              <a:rPr lang="en-US" altLang="ko-KR" dirty="0">
                <a:solidFill>
                  <a:schemeClr val="tx1"/>
                </a:solidFill>
              </a:rPr>
              <a:t> </a:t>
            </a:r>
            <a:r>
              <a:rPr lang="ko-KR" altLang="en-US" dirty="0">
                <a:solidFill>
                  <a:schemeClr val="tx1"/>
                </a:solidFill>
              </a:rPr>
              <a:t>부분에 사업역량을 집중하고 있습니다</a:t>
            </a:r>
            <a:r>
              <a:rPr lang="en-US" altLang="ko-KR" dirty="0">
                <a:solidFill>
                  <a:schemeClr val="tx1"/>
                </a:solidFill>
              </a:rPr>
              <a:t>.</a:t>
            </a:r>
          </a:p>
        </p:txBody>
      </p:sp>
      <p:sp>
        <p:nvSpPr>
          <p:cNvPr id="17" name="Text Box 14">
            <a:extLst>
              <a:ext uri="{FF2B5EF4-FFF2-40B4-BE49-F238E27FC236}">
                <a16:creationId xmlns:a16="http://schemas.microsoft.com/office/drawing/2014/main" id="{D704726A-9B3E-4E30-831C-D0D2DDD18C00}"/>
              </a:ext>
            </a:extLst>
          </p:cNvPr>
          <p:cNvSpPr txBox="1">
            <a:spLocks noChangeArrowheads="1"/>
          </p:cNvSpPr>
          <p:nvPr>
            <p:custDataLst>
              <p:tags r:id="rId2"/>
            </p:custDataLst>
          </p:nvPr>
        </p:nvSpPr>
        <p:spPr bwMode="auto">
          <a:xfrm>
            <a:off x="488949" y="6085293"/>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dart, </a:t>
            </a:r>
            <a:r>
              <a:rPr lang="en-US" altLang="ko-KR" sz="800" i="1" dirty="0" err="1">
                <a:solidFill>
                  <a:srgbClr val="00338D"/>
                </a:solidFill>
                <a:latin typeface="맑은 고딕" panose="020B0503020000020004" pitchFamily="50" charset="-127"/>
                <a:ea typeface="맑은 고딕" panose="020B0503020000020004" pitchFamily="50" charset="-127"/>
              </a:rPr>
              <a:t>kisline</a:t>
            </a:r>
            <a:endParaRPr lang="en-US" altLang="ko-KR" sz="800" i="1" dirty="0">
              <a:solidFill>
                <a:srgbClr val="00338D"/>
              </a:solidFill>
              <a:latin typeface="맑은 고딕" panose="020B0503020000020004" pitchFamily="50" charset="-127"/>
              <a:ea typeface="맑은 고딕" panose="020B0503020000020004" pitchFamily="50" charset="-127"/>
            </a:endParaRPr>
          </a:p>
        </p:txBody>
      </p:sp>
      <p:sp>
        <p:nvSpPr>
          <p:cNvPr id="9" name="object 4">
            <a:extLst>
              <a:ext uri="{FF2B5EF4-FFF2-40B4-BE49-F238E27FC236}">
                <a16:creationId xmlns:a16="http://schemas.microsoft.com/office/drawing/2014/main" id="{6C859CAB-EAAD-4569-B449-B21EDCDE889F}"/>
              </a:ext>
            </a:extLst>
          </p:cNvPr>
          <p:cNvSpPr txBox="1"/>
          <p:nvPr/>
        </p:nvSpPr>
        <p:spPr>
          <a:xfrm>
            <a:off x="488949"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en-GB" altLang="ko-KR" sz="1100" b="1" u="sng" dirty="0">
                <a:solidFill>
                  <a:srgbClr val="00338D"/>
                </a:solidFill>
                <a:latin typeface="Arial" panose="020B0604020202020204" pitchFamily="34" charset="0"/>
                <a:ea typeface="맑은 고딕" panose="020B0503020000020004" pitchFamily="50" charset="-127"/>
              </a:rPr>
              <a:t>SUV</a:t>
            </a:r>
            <a:r>
              <a:rPr lang="ko-KR" altLang="en-US" sz="1100" b="1" u="sng" dirty="0">
                <a:solidFill>
                  <a:srgbClr val="00338D"/>
                </a:solidFill>
                <a:latin typeface="Arial" panose="020B0604020202020204" pitchFamily="34" charset="0"/>
                <a:ea typeface="맑은 고딕" panose="020B0503020000020004" pitchFamily="50" charset="-127"/>
              </a:rPr>
              <a:t>차량 수요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46" name="object 4">
            <a:extLst>
              <a:ext uri="{FF2B5EF4-FFF2-40B4-BE49-F238E27FC236}">
                <a16:creationId xmlns:a16="http://schemas.microsoft.com/office/drawing/2014/main" id="{03B6B1EB-66C4-44C0-A0E1-B0816E40F56F}"/>
              </a:ext>
            </a:extLst>
          </p:cNvPr>
          <p:cNvSpPr txBox="1"/>
          <p:nvPr/>
        </p:nvSpPr>
        <p:spPr>
          <a:xfrm>
            <a:off x="488949" y="4690872"/>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국내 </a:t>
            </a:r>
            <a:r>
              <a:rPr lang="en-US" altLang="ko-KR" sz="1100" b="1" u="sng" dirty="0" err="1">
                <a:solidFill>
                  <a:srgbClr val="00338D"/>
                </a:solidFill>
                <a:latin typeface="Arial" panose="020B0604020202020204" pitchFamily="34" charset="0"/>
                <a:ea typeface="맑은 고딕" panose="020B0503020000020004" pitchFamily="50" charset="-127"/>
              </a:rPr>
              <a:t>Halfshaft</a:t>
            </a:r>
            <a:r>
              <a:rPr lang="ko-KR" altLang="en-US" sz="1100" b="1" u="sng" dirty="0">
                <a:solidFill>
                  <a:srgbClr val="00338D"/>
                </a:solidFill>
                <a:latin typeface="Arial" panose="020B0604020202020204" pitchFamily="34" charset="0"/>
                <a:ea typeface="맑은 고딕" panose="020B0503020000020004" pitchFamily="50" charset="-127"/>
              </a:rPr>
              <a:t>업체 비교</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aphicFrame>
        <p:nvGraphicFramePr>
          <p:cNvPr id="55" name="표 54">
            <a:extLst>
              <a:ext uri="{FF2B5EF4-FFF2-40B4-BE49-F238E27FC236}">
                <a16:creationId xmlns:a16="http://schemas.microsoft.com/office/drawing/2014/main" id="{DE02807A-BCE0-4453-9566-44676C9B26BB}"/>
              </a:ext>
            </a:extLst>
          </p:cNvPr>
          <p:cNvGraphicFramePr>
            <a:graphicFrameLocks noGrp="1"/>
          </p:cNvGraphicFramePr>
          <p:nvPr/>
        </p:nvGraphicFramePr>
        <p:xfrm>
          <a:off x="471704" y="4970713"/>
          <a:ext cx="8681440" cy="1100206"/>
        </p:xfrm>
        <a:graphic>
          <a:graphicData uri="http://schemas.openxmlformats.org/drawingml/2006/table">
            <a:tbl>
              <a:tblPr/>
              <a:tblGrid>
                <a:gridCol w="1473320">
                  <a:extLst>
                    <a:ext uri="{9D8B030D-6E8A-4147-A177-3AD203B41FA5}">
                      <a16:colId xmlns:a16="http://schemas.microsoft.com/office/drawing/2014/main" val="2158531058"/>
                    </a:ext>
                  </a:extLst>
                </a:gridCol>
                <a:gridCol w="876663">
                  <a:extLst>
                    <a:ext uri="{9D8B030D-6E8A-4147-A177-3AD203B41FA5}">
                      <a16:colId xmlns:a16="http://schemas.microsoft.com/office/drawing/2014/main" val="2386275689"/>
                    </a:ext>
                  </a:extLst>
                </a:gridCol>
                <a:gridCol w="876663">
                  <a:extLst>
                    <a:ext uri="{9D8B030D-6E8A-4147-A177-3AD203B41FA5}">
                      <a16:colId xmlns:a16="http://schemas.microsoft.com/office/drawing/2014/main" val="609367907"/>
                    </a:ext>
                  </a:extLst>
                </a:gridCol>
                <a:gridCol w="876663">
                  <a:extLst>
                    <a:ext uri="{9D8B030D-6E8A-4147-A177-3AD203B41FA5}">
                      <a16:colId xmlns:a16="http://schemas.microsoft.com/office/drawing/2014/main" val="3764201080"/>
                    </a:ext>
                  </a:extLst>
                </a:gridCol>
                <a:gridCol w="876663">
                  <a:extLst>
                    <a:ext uri="{9D8B030D-6E8A-4147-A177-3AD203B41FA5}">
                      <a16:colId xmlns:a16="http://schemas.microsoft.com/office/drawing/2014/main" val="888405682"/>
                    </a:ext>
                  </a:extLst>
                </a:gridCol>
                <a:gridCol w="876663">
                  <a:extLst>
                    <a:ext uri="{9D8B030D-6E8A-4147-A177-3AD203B41FA5}">
                      <a16:colId xmlns:a16="http://schemas.microsoft.com/office/drawing/2014/main" val="3266802066"/>
                    </a:ext>
                  </a:extLst>
                </a:gridCol>
                <a:gridCol w="876663">
                  <a:extLst>
                    <a:ext uri="{9D8B030D-6E8A-4147-A177-3AD203B41FA5}">
                      <a16:colId xmlns:a16="http://schemas.microsoft.com/office/drawing/2014/main" val="2457885186"/>
                    </a:ext>
                  </a:extLst>
                </a:gridCol>
                <a:gridCol w="1948142">
                  <a:extLst>
                    <a:ext uri="{9D8B030D-6E8A-4147-A177-3AD203B41FA5}">
                      <a16:colId xmlns:a16="http://schemas.microsoft.com/office/drawing/2014/main" val="3724354301"/>
                    </a:ext>
                  </a:extLst>
                </a:gridCol>
              </a:tblGrid>
              <a:tr h="119400">
                <a:tc>
                  <a:txBody>
                    <a:bodyPr/>
                    <a:lstStyle/>
                    <a:p>
                      <a:pPr algn="ctr" fontAlgn="ct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 </a:t>
                      </a:r>
                      <a:r>
                        <a:rPr lang="en-US" altLang="ko-KR"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a:t>
                      </a: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단위</a:t>
                      </a:r>
                      <a:r>
                        <a:rPr lang="en-US" altLang="ko-KR"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 </a:t>
                      </a: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백만원</a:t>
                      </a:r>
                      <a:r>
                        <a:rPr lang="en-US" altLang="ko-KR"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 %)</a:t>
                      </a:r>
                    </a:p>
                  </a:txBody>
                  <a:tcPr marL="8686" marR="8686" marT="8686" marB="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gridSpan="3">
                  <a:txBody>
                    <a:bodyPr/>
                    <a:lstStyle/>
                    <a:p>
                      <a:pPr algn="ctr" fontAlgn="ct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매출액</a:t>
                      </a:r>
                    </a:p>
                  </a:txBody>
                  <a:tcPr marL="8686" marR="8686" marT="8686" marB="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EBITDA %</a:t>
                      </a:r>
                    </a:p>
                  </a:txBody>
                  <a:tcPr marL="8686" marR="8686" marT="8686"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rowSpan="2">
                  <a:txBody>
                    <a:bodyPr/>
                    <a:lstStyle/>
                    <a:p>
                      <a:pPr algn="ctr" fontAlgn="ctr"/>
                      <a:r>
                        <a:rPr lang="en-US" altLang="ko-KR" sz="800" b="1" i="0" u="none" strike="noStrike" baseline="0" dirty="0" err="1">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Halfshaft</a:t>
                      </a:r>
                      <a:r>
                        <a:rPr lang="en-US" altLang="ko-KR"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 </a:t>
                      </a: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주요 거래처</a:t>
                      </a:r>
                      <a:endParaRPr 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endParaRPr>
                    </a:p>
                  </a:txBody>
                  <a:tcPr marL="8686" marR="8686" marT="8686"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651481065"/>
                  </a:ext>
                </a:extLst>
              </a:tr>
              <a:tr h="177282">
                <a:tc>
                  <a:txBody>
                    <a:bodyPr/>
                    <a:lstStyle/>
                    <a:p>
                      <a:pPr algn="l" fontAlgn="ctr"/>
                      <a:r>
                        <a:rPr lang="ko-KR" altLang="en-US" sz="800" b="1" i="0" u="none" strike="noStrike" baseline="0" dirty="0">
                          <a:solidFill>
                            <a:srgbClr val="FFFFFF"/>
                          </a:solidFill>
                          <a:effectLst/>
                          <a:latin typeface="Arial" panose="020B0604020202020204" pitchFamily="34" charset="0"/>
                          <a:ea typeface="KoPubWorld돋움체 Medium" panose="00000600000000000000" pitchFamily="2" charset="-127"/>
                          <a:cs typeface="Arial" panose="020B0604020202020204" pitchFamily="34" charset="0"/>
                        </a:rPr>
                        <a:t>　</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2018</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2019</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2020</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2018</a:t>
                      </a:r>
                    </a:p>
                  </a:txBody>
                  <a:tcPr marL="36000" marR="36000" marT="9525" marB="108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2019</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2020</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altLang="ko-KR" sz="800" b="1"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endParaRPr>
                    </a:p>
                  </a:txBody>
                  <a:tcPr marL="36000" marR="36000" marT="9525" marB="1080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4286213"/>
                  </a:ext>
                </a:extLst>
              </a:tr>
              <a:tr h="177282">
                <a:tc>
                  <a:txBody>
                    <a:bodyPr/>
                    <a:lstStyle/>
                    <a:p>
                      <a:pPr algn="l" fontAlgn="ctr"/>
                      <a:r>
                        <a:rPr lang="ko-KR" altLang="en-US" sz="800" b="0" i="0" u="none" strike="noStrike" baseline="0" dirty="0" err="1">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현대위아</a:t>
                      </a:r>
                      <a:endPar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endParaRP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7,880,481 </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7,314,626 </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6,592,242</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3.4%</a:t>
                      </a:r>
                    </a:p>
                  </a:txBody>
                  <a:tcPr marL="36000" marR="36000" marT="9525" marB="108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5.0%</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5.5%</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t"/>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현대차</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내수용</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p>
                  </a:txBody>
                  <a:tcPr marL="36000" marR="36000" marT="9525" marB="1080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98272136"/>
                  </a:ext>
                </a:extLst>
              </a:tr>
              <a:tr h="177282">
                <a:tc>
                  <a:txBody>
                    <a:bodyPr/>
                    <a:lstStyle/>
                    <a:p>
                      <a:pPr algn="l" fontAlgn="ctr"/>
                      <a:r>
                        <a:rPr lang="ko-KR" altLang="en-US" sz="800" b="0" i="0" u="none" strike="noStrike" baseline="0" dirty="0" err="1">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한국프랜지</a:t>
                      </a:r>
                      <a:endPar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endParaRP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793,672</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954,039</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881,568</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4.1%</a:t>
                      </a:r>
                    </a:p>
                  </a:txBody>
                  <a:tcPr marL="36000" marR="36000" marT="9525" marB="108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4.9%</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5.2%</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t"/>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현대기아차</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수출용 포함</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p>
                  </a:txBody>
                  <a:tcPr marL="36000" marR="36000" marT="9525" marB="1080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07686691"/>
                  </a:ext>
                </a:extLst>
              </a:tr>
              <a:tr h="177282">
                <a:tc>
                  <a:txBody>
                    <a:bodyPr/>
                    <a:lstStyle/>
                    <a:p>
                      <a:pPr algn="l" fontAlgn="ct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서한산업</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492,953</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555,630</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540,250</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4.0%</a:t>
                      </a:r>
                    </a:p>
                  </a:txBody>
                  <a:tcPr marL="36000" marR="36000" marT="9525" marB="108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4.9%</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5.5%</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t"/>
                      <a:r>
                        <a:rPr lang="ko-KR" altLang="en-US" sz="800" b="0" i="0" u="none" strike="noStrike" baseline="0" dirty="0" err="1">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기아차</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현대차 일부모델</a:t>
                      </a:r>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a:t>
                      </a:r>
                    </a:p>
                  </a:txBody>
                  <a:tcPr marL="36000" marR="36000" marT="9525" marB="1080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92453376"/>
                  </a:ext>
                </a:extLst>
              </a:tr>
              <a:tr h="177282">
                <a:tc>
                  <a:txBody>
                    <a:bodyPr/>
                    <a:lstStyle/>
                    <a:p>
                      <a:pPr algn="l" fontAlgn="ctr"/>
                      <a:r>
                        <a:rPr lang="ko-KR" altLang="en-US"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이래</a:t>
                      </a:r>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AMS</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460,672</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410,420</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313,077</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2.0%</a:t>
                      </a:r>
                    </a:p>
                  </a:txBody>
                  <a:tcPr marL="36000" marR="36000" marT="9525" marB="108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3.4%</a:t>
                      </a:r>
                    </a:p>
                  </a:txBody>
                  <a:tcPr marL="36000" marR="36000" marT="9525" marB="10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(6.2%)</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tc>
                  <a:txBody>
                    <a:bodyPr/>
                    <a:lstStyle/>
                    <a:p>
                      <a:pPr algn="ctr" fontAlgn="t"/>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VW, FCA, GM </a:t>
                      </a:r>
                      <a:r>
                        <a:rPr lang="ko-KR" altLang="en-US"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등</a:t>
                      </a:r>
                      <a:r>
                        <a:rPr lang="en-US" altLang="ko-KR" sz="800" b="1" i="0" u="none" strike="noStrike"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 </a:t>
                      </a:r>
                    </a:p>
                  </a:txBody>
                  <a:tcPr marL="36000" marR="36000" marT="9525" marB="1080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alpha val="70000"/>
                      </a:srgbClr>
                    </a:solidFill>
                  </a:tcPr>
                </a:tc>
                <a:extLst>
                  <a:ext uri="{0D108BD9-81ED-4DB2-BD59-A6C34878D82A}">
                    <a16:rowId xmlns:a16="http://schemas.microsoft.com/office/drawing/2014/main" val="2168439134"/>
                  </a:ext>
                </a:extLst>
              </a:tr>
            </a:tbl>
          </a:graphicData>
        </a:graphic>
      </p:graphicFrame>
      <p:graphicFrame>
        <p:nvGraphicFramePr>
          <p:cNvPr id="61" name="Chart4">
            <a:extLst>
              <a:ext uri="{FF2B5EF4-FFF2-40B4-BE49-F238E27FC236}">
                <a16:creationId xmlns:a16="http://schemas.microsoft.com/office/drawing/2014/main" id="{00000000-0008-0000-0300-000005000000}"/>
              </a:ext>
            </a:extLst>
          </p:cNvPr>
          <p:cNvGraphicFramePr>
            <a:graphicFrameLocks/>
          </p:cNvGraphicFramePr>
          <p:nvPr>
            <p:extLst>
              <p:ext uri="{D42A27DB-BD31-4B8C-83A1-F6EECF244321}">
                <p14:modId xmlns:p14="http://schemas.microsoft.com/office/powerpoint/2010/main" val="4233091155"/>
              </p:ext>
            </p:extLst>
          </p:nvPr>
        </p:nvGraphicFramePr>
        <p:xfrm>
          <a:off x="471704" y="1661103"/>
          <a:ext cx="4095247" cy="2161816"/>
        </p:xfrm>
        <a:graphic>
          <a:graphicData uri="http://schemas.openxmlformats.org/drawingml/2006/chart">
            <c:chart xmlns:c="http://schemas.openxmlformats.org/drawingml/2006/chart" xmlns:r="http://schemas.openxmlformats.org/officeDocument/2006/relationships" r:id="rId6"/>
          </a:graphicData>
        </a:graphic>
      </p:graphicFrame>
      <p:sp>
        <p:nvSpPr>
          <p:cNvPr id="62" name="Rectangle 7">
            <a:extLst>
              <a:ext uri="{FF2B5EF4-FFF2-40B4-BE49-F238E27FC236}">
                <a16:creationId xmlns:a16="http://schemas.microsoft.com/office/drawing/2014/main" id="{310640C7-7938-4920-A74F-93FCA571CB3E}"/>
              </a:ext>
            </a:extLst>
          </p:cNvPr>
          <p:cNvSpPr>
            <a:spLocks noChangeArrowheads="1"/>
          </p:cNvSpPr>
          <p:nvPr/>
        </p:nvSpPr>
        <p:spPr bwMode="auto">
          <a:xfrm>
            <a:off x="4844950" y="3448680"/>
            <a:ext cx="4364576" cy="1247801"/>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특정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업체에만 납품하는 </a:t>
            </a:r>
            <a:r>
              <a:rPr lang="en-US" altLang="ko-KR" sz="900" dirty="0" err="1">
                <a:latin typeface="Arial" panose="020B0604020202020204" pitchFamily="34" charset="0"/>
                <a:ea typeface="맑은 고딕" panose="020B0503020000020004" pitchFamily="50" charset="-127"/>
              </a:rPr>
              <a:t>Halfshaft</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제조 업체들은 기술 보안의 이유로 타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업체의 물량을 수주하기 힘든 특성을 지님</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특정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업체에만 납품하지 않는 </a:t>
            </a:r>
            <a:r>
              <a:rPr lang="en-US" altLang="ko-KR" sz="900" dirty="0" err="1">
                <a:latin typeface="Arial" panose="020B0604020202020204" pitchFamily="34" charset="0"/>
                <a:ea typeface="맑은 고딕" panose="020B0503020000020004" pitchFamily="50" charset="-127"/>
              </a:rPr>
              <a:t>Halfshaft</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제조 업체는 세계적으로도 </a:t>
            </a:r>
            <a:r>
              <a:rPr lang="en-US" altLang="ko-KR" sz="900" dirty="0">
                <a:latin typeface="Arial" panose="020B0604020202020204" pitchFamily="34" charset="0"/>
                <a:ea typeface="맑은 고딕" panose="020B0503020000020004" pitchFamily="50" charset="-127"/>
              </a:rPr>
              <a:t>GKN, Nexteer Automotive</a:t>
            </a:r>
            <a:r>
              <a:rPr lang="ko-KR" altLang="en-US" sz="900" dirty="0">
                <a:latin typeface="Arial" panose="020B0604020202020204" pitchFamily="34" charset="0"/>
                <a:ea typeface="맑은 고딕" panose="020B0503020000020004" pitchFamily="50" charset="-127"/>
              </a:rPr>
              <a:t> 정도에 불과함</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err="1">
                <a:latin typeface="Arial" panose="020B0604020202020204" pitchFamily="34" charset="0"/>
                <a:ea typeface="맑은 고딕" panose="020B0503020000020004" pitchFamily="50" charset="-127"/>
              </a:rPr>
              <a:t>Halfshaft</a:t>
            </a:r>
            <a:r>
              <a:rPr lang="ko-KR" altLang="en-US" sz="900" dirty="0">
                <a:latin typeface="Arial" panose="020B0604020202020204" pitchFamily="34" charset="0"/>
                <a:ea typeface="맑은 고딕" panose="020B0503020000020004" pitchFamily="50" charset="-127"/>
              </a:rPr>
              <a:t>의 경우 높은 기술력을 요구하는 부품에 해당하기 때문에 신규진입이 쉽지 않음</a:t>
            </a:r>
            <a:r>
              <a:rPr lang="en-US" altLang="ko-KR" sz="900" dirty="0">
                <a:latin typeface="Arial" panose="020B0604020202020204" pitchFamily="34" charset="0"/>
                <a:ea typeface="맑은 고딕" panose="020B0503020000020004" pitchFamily="50" charset="-127"/>
              </a:rPr>
              <a:t>.</a:t>
            </a:r>
            <a:r>
              <a:rPr lang="ko-KR" altLang="en-US" sz="900" dirty="0">
                <a:latin typeface="Arial" panose="020B0604020202020204" pitchFamily="34" charset="0"/>
                <a:ea typeface="맑은 고딕" panose="020B0503020000020004" pitchFamily="50" charset="-127"/>
              </a:rPr>
              <a:t> 대상회사는 상대적으로 경쟁의 정도가 약하며</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성장하고 있는 </a:t>
            </a:r>
            <a:r>
              <a:rPr lang="en-US" altLang="ko-KR" sz="900" dirty="0" err="1">
                <a:latin typeface="Arial" panose="020B0604020202020204" pitchFamily="34" charset="0"/>
                <a:ea typeface="맑은 고딕" panose="020B0503020000020004" pitchFamily="50" charset="-127"/>
              </a:rPr>
              <a:t>Halfshaft</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부분에 사업역량을 집중하고자 함</a:t>
            </a:r>
            <a:r>
              <a:rPr lang="en-US" altLang="ko-KR" sz="900" dirty="0">
                <a:latin typeface="Arial" panose="020B0604020202020204" pitchFamily="34" charset="0"/>
                <a:ea typeface="맑은 고딕" panose="020B0503020000020004" pitchFamily="50" charset="-127"/>
              </a:rPr>
              <a:t>.</a:t>
            </a:r>
          </a:p>
        </p:txBody>
      </p:sp>
      <p:sp>
        <p:nvSpPr>
          <p:cNvPr id="63" name="Text Box 14">
            <a:extLst>
              <a:ext uri="{FF2B5EF4-FFF2-40B4-BE49-F238E27FC236}">
                <a16:creationId xmlns:a16="http://schemas.microsoft.com/office/drawing/2014/main" id="{7A0D27E6-9D59-484F-88CB-3C76CA2522CA}"/>
              </a:ext>
            </a:extLst>
          </p:cNvPr>
          <p:cNvSpPr txBox="1">
            <a:spLocks noChangeArrowheads="1"/>
          </p:cNvSpPr>
          <p:nvPr>
            <p:custDataLst>
              <p:tags r:id="rId3"/>
            </p:custDataLst>
          </p:nvPr>
        </p:nvSpPr>
        <p:spPr bwMode="auto">
          <a:xfrm>
            <a:off x="488949" y="3822919"/>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LMC Automotive (2021.04)</a:t>
            </a:r>
          </a:p>
        </p:txBody>
      </p:sp>
      <p:sp>
        <p:nvSpPr>
          <p:cNvPr id="65" name="object 4">
            <a:extLst>
              <a:ext uri="{FF2B5EF4-FFF2-40B4-BE49-F238E27FC236}">
                <a16:creationId xmlns:a16="http://schemas.microsoft.com/office/drawing/2014/main" id="{3E36158A-9792-47BF-A382-C6729C6412C8}"/>
              </a:ext>
            </a:extLst>
          </p:cNvPr>
          <p:cNvSpPr txBox="1"/>
          <p:nvPr/>
        </p:nvSpPr>
        <p:spPr>
          <a:xfrm>
            <a:off x="4859338" y="1485390"/>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대상회사 구동부분 매출비중</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aphicFrame>
        <p:nvGraphicFramePr>
          <p:cNvPr id="67" name="Chart2">
            <a:extLst>
              <a:ext uri="{FF2B5EF4-FFF2-40B4-BE49-F238E27FC236}">
                <a16:creationId xmlns:a16="http://schemas.microsoft.com/office/drawing/2014/main" id="{0B179221-B97A-448E-93DF-8EFADA60DC4C}"/>
              </a:ext>
            </a:extLst>
          </p:cNvPr>
          <p:cNvGraphicFramePr>
            <a:graphicFrameLocks/>
          </p:cNvGraphicFramePr>
          <p:nvPr/>
        </p:nvGraphicFramePr>
        <p:xfrm>
          <a:off x="4812424" y="1761379"/>
          <a:ext cx="4604626" cy="1544302"/>
        </p:xfrm>
        <a:graphic>
          <a:graphicData uri="http://schemas.openxmlformats.org/drawingml/2006/chart">
            <c:chart xmlns:c="http://schemas.openxmlformats.org/drawingml/2006/chart" xmlns:r="http://schemas.openxmlformats.org/officeDocument/2006/relationships" r:id="rId7"/>
          </a:graphicData>
        </a:graphic>
      </p:graphicFrame>
      <p:sp>
        <p:nvSpPr>
          <p:cNvPr id="68" name="Text Box 14">
            <a:extLst>
              <a:ext uri="{FF2B5EF4-FFF2-40B4-BE49-F238E27FC236}">
                <a16:creationId xmlns:a16="http://schemas.microsoft.com/office/drawing/2014/main" id="{4F452820-9598-48E3-BE60-E496148EF553}"/>
              </a:ext>
            </a:extLst>
          </p:cNvPr>
          <p:cNvSpPr txBox="1">
            <a:spLocks noChangeArrowheads="1"/>
          </p:cNvSpPr>
          <p:nvPr>
            <p:custDataLst>
              <p:tags r:id="rId4"/>
            </p:custDataLst>
          </p:nvPr>
        </p:nvSpPr>
        <p:spPr bwMode="auto">
          <a:xfrm>
            <a:off x="4853525" y="3244570"/>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a:t>
            </a:r>
            <a:r>
              <a:rPr lang="ko-KR" altLang="en-US" sz="800" i="1" dirty="0">
                <a:solidFill>
                  <a:srgbClr val="00338D"/>
                </a:solidFill>
                <a:latin typeface="맑은 고딕" panose="020B0503020000020004" pitchFamily="50" charset="-127"/>
                <a:ea typeface="맑은 고딕" panose="020B0503020000020004" pitchFamily="50" charset="-127"/>
              </a:rPr>
              <a:t>대상회사 제시자료</a:t>
            </a:r>
            <a:r>
              <a:rPr lang="en-US" altLang="ko-KR" sz="800" i="1" dirty="0">
                <a:solidFill>
                  <a:srgbClr val="00338D"/>
                </a:solidFill>
                <a:latin typeface="맑은 고딕" panose="020B0503020000020004" pitchFamily="50" charset="-127"/>
                <a:ea typeface="맑은 고딕" panose="020B0503020000020004" pitchFamily="50" charset="-127"/>
              </a:rPr>
              <a:t>, KPMG </a:t>
            </a:r>
            <a:r>
              <a:rPr lang="ko-KR" altLang="en-US" sz="800" i="1" dirty="0">
                <a:solidFill>
                  <a:srgbClr val="00338D"/>
                </a:solidFill>
                <a:latin typeface="맑은 고딕" panose="020B0503020000020004" pitchFamily="50" charset="-127"/>
                <a:ea typeface="맑은 고딕" panose="020B0503020000020004" pitchFamily="50" charset="-127"/>
              </a:rPr>
              <a:t>추정</a:t>
            </a:r>
            <a:endParaRPr lang="en-US" altLang="ko-KR" sz="800" i="1" dirty="0">
              <a:solidFill>
                <a:srgbClr val="00338D"/>
              </a:solidFill>
              <a:latin typeface="맑은 고딕" panose="020B0503020000020004" pitchFamily="50" charset="-127"/>
              <a:ea typeface="맑은 고딕" panose="020B0503020000020004" pitchFamily="50" charset="-127"/>
            </a:endParaRPr>
          </a:p>
        </p:txBody>
      </p:sp>
      <p:cxnSp>
        <p:nvCxnSpPr>
          <p:cNvPr id="75" name="직선 화살표 연결선 74">
            <a:extLst>
              <a:ext uri="{FF2B5EF4-FFF2-40B4-BE49-F238E27FC236}">
                <a16:creationId xmlns:a16="http://schemas.microsoft.com/office/drawing/2014/main" id="{559098B0-287C-41B9-A319-3C49850E15E7}"/>
              </a:ext>
            </a:extLst>
          </p:cNvPr>
          <p:cNvCxnSpPr>
            <a:cxnSpLocks/>
          </p:cNvCxnSpPr>
          <p:nvPr/>
        </p:nvCxnSpPr>
        <p:spPr>
          <a:xfrm flipV="1">
            <a:off x="1060795" y="2229168"/>
            <a:ext cx="2917063" cy="316359"/>
          </a:xfrm>
          <a:prstGeom prst="straightConnector1">
            <a:avLst/>
          </a:prstGeom>
          <a:ln>
            <a:solidFill>
              <a:srgbClr val="C00000"/>
            </a:solidFill>
            <a:prstDash val="sysDash"/>
            <a:tailEnd type="stealth" w="sm" len="sm"/>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ECD7EFF-ED00-4C56-9640-1644AB572412}"/>
              </a:ext>
            </a:extLst>
          </p:cNvPr>
          <p:cNvSpPr txBox="1"/>
          <p:nvPr/>
        </p:nvSpPr>
        <p:spPr bwMode="gray">
          <a:xfrm rot="21226662">
            <a:off x="2195488" y="2280986"/>
            <a:ext cx="647676" cy="108062"/>
          </a:xfrm>
          <a:prstGeom prst="rect">
            <a:avLst/>
          </a:prstGeom>
        </p:spPr>
        <p:txBody>
          <a:bodyPr vert="horz" wrap="none" lIns="0" tIns="0" rIns="0" bIns="0" rtlCol="0">
            <a:noAutofit/>
          </a:bodyPr>
          <a:lstStyle/>
          <a:p>
            <a:pPr marL="0" marR="0" indent="0" algn="ctr" defTabSz="914400" rtl="0" eaLnBrk="1" fontAlgn="auto" latinLnBrk="1" hangingPunct="1">
              <a:lnSpc>
                <a:spcPct val="100000"/>
              </a:lnSpc>
              <a:spcBef>
                <a:spcPts val="600"/>
              </a:spcBef>
              <a:spcAft>
                <a:spcPts val="0"/>
              </a:spcAft>
              <a:buClrTx/>
              <a:buSzTx/>
              <a:buFont typeface="Arial" pitchFamily="34" charset="0"/>
              <a:buNone/>
              <a:tabLst/>
            </a:pPr>
            <a:r>
              <a:rPr lang="en-US" altLang="ko-KR" sz="700" b="1" dirty="0">
                <a:solidFill>
                  <a:srgbClr val="C00000"/>
                </a:solidFill>
                <a:latin typeface="맑은 고딕" pitchFamily="50" charset="-127"/>
                <a:ea typeface="맑은 고딕" pitchFamily="50" charset="-127"/>
                <a:cs typeface="Arial" pitchFamily="34" charset="0"/>
              </a:rPr>
              <a:t>CAGR 3.6%</a:t>
            </a:r>
            <a:endParaRPr kumimoji="0" lang="ko-KR" altLang="en-US" sz="700" b="1" i="0" u="none" strike="noStrike" kern="1200" cap="none" spc="0" normalizeH="0" baseline="0" noProof="0" dirty="0">
              <a:ln>
                <a:noFill/>
              </a:ln>
              <a:solidFill>
                <a:srgbClr val="C00000"/>
              </a:solidFill>
              <a:effectLst/>
              <a:uLnTx/>
              <a:uFillTx/>
              <a:latin typeface="맑은 고딕" pitchFamily="50" charset="-127"/>
              <a:ea typeface="맑은 고딕" pitchFamily="50" charset="-127"/>
              <a:cs typeface="Arial" pitchFamily="34" charset="0"/>
            </a:endParaRPr>
          </a:p>
        </p:txBody>
      </p:sp>
      <p:sp>
        <p:nvSpPr>
          <p:cNvPr id="80" name="Rectangle 7">
            <a:extLst>
              <a:ext uri="{FF2B5EF4-FFF2-40B4-BE49-F238E27FC236}">
                <a16:creationId xmlns:a16="http://schemas.microsoft.com/office/drawing/2014/main" id="{F4E2431B-6CFC-489D-8642-BCF379AA9BD8}"/>
              </a:ext>
            </a:extLst>
          </p:cNvPr>
          <p:cNvSpPr>
            <a:spLocks noChangeArrowheads="1"/>
          </p:cNvSpPr>
          <p:nvPr/>
        </p:nvSpPr>
        <p:spPr bwMode="auto">
          <a:xfrm>
            <a:off x="488949" y="3981584"/>
            <a:ext cx="4078002" cy="661533"/>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4</a:t>
            </a:r>
            <a:r>
              <a:rPr lang="ko-KR" altLang="en-US" sz="900" dirty="0">
                <a:latin typeface="Arial" panose="020B0604020202020204" pitchFamily="34" charset="0"/>
                <a:ea typeface="맑은 고딕" panose="020B0503020000020004" pitchFamily="50" charset="-127"/>
              </a:rPr>
              <a:t>륜 구동</a:t>
            </a:r>
            <a:r>
              <a:rPr lang="en-US" altLang="ko-KR" sz="900" dirty="0">
                <a:latin typeface="Arial" panose="020B0604020202020204" pitchFamily="34" charset="0"/>
                <a:ea typeface="맑은 고딕" panose="020B0503020000020004" pitchFamily="50" charset="-127"/>
              </a:rPr>
              <a:t>(4WD)</a:t>
            </a:r>
            <a:r>
              <a:rPr lang="ko-KR" altLang="en-US" sz="900" dirty="0">
                <a:latin typeface="Arial" panose="020B0604020202020204" pitchFamily="34" charset="0"/>
                <a:ea typeface="맑은 고딕" panose="020B0503020000020004" pitchFamily="50" charset="-127"/>
              </a:rPr>
              <a:t>를 사용하는 </a:t>
            </a:r>
            <a:r>
              <a:rPr lang="en-US" altLang="ko-KR" sz="900" dirty="0">
                <a:latin typeface="Arial" panose="020B0604020202020204" pitchFamily="34" charset="0"/>
                <a:ea typeface="맑은 고딕" panose="020B0503020000020004" pitchFamily="50" charset="-127"/>
              </a:rPr>
              <a:t>SUV</a:t>
            </a:r>
            <a:r>
              <a:rPr lang="ko-KR" altLang="en-US" sz="900" dirty="0">
                <a:latin typeface="Arial" panose="020B0604020202020204" pitchFamily="34" charset="0"/>
                <a:ea typeface="맑은 고딕" panose="020B0503020000020004" pitchFamily="50" charset="-127"/>
              </a:rPr>
              <a:t>에 대한 수요가 증가하고 있음</a:t>
            </a:r>
            <a:r>
              <a:rPr lang="en-US" altLang="ko-KR" sz="900" dirty="0">
                <a:latin typeface="Arial" panose="020B0604020202020204" pitchFamily="34" charset="0"/>
                <a:ea typeface="맑은 고딕" panose="020B0503020000020004" pitchFamily="50" charset="-127"/>
              </a:rPr>
              <a:t>. 2</a:t>
            </a:r>
            <a:r>
              <a:rPr lang="ko-KR" altLang="en-US" sz="900" dirty="0">
                <a:latin typeface="Arial" panose="020B0604020202020204" pitchFamily="34" charset="0"/>
                <a:ea typeface="맑은 고딕" panose="020B0503020000020004" pitchFamily="50" charset="-127"/>
              </a:rPr>
              <a:t>륜 구동</a:t>
            </a:r>
            <a:r>
              <a:rPr lang="en-US" altLang="ko-KR" sz="900" dirty="0">
                <a:latin typeface="Arial" panose="020B0604020202020204" pitchFamily="34" charset="0"/>
                <a:ea typeface="맑은 고딕" panose="020B0503020000020004" pitchFamily="50" charset="-127"/>
              </a:rPr>
              <a:t>(2WD)</a:t>
            </a:r>
            <a:r>
              <a:rPr lang="ko-KR" altLang="en-US" sz="900" dirty="0">
                <a:latin typeface="Arial" panose="020B0604020202020204" pitchFamily="34" charset="0"/>
                <a:ea typeface="맑은 고딕" panose="020B0503020000020004" pitchFamily="50" charset="-127"/>
              </a:rPr>
              <a:t>를 사용하는 차량은 </a:t>
            </a:r>
            <a:r>
              <a:rPr lang="en-US" altLang="ko-KR" sz="900" dirty="0">
                <a:latin typeface="Arial" panose="020B0604020202020204" pitchFamily="34" charset="0"/>
                <a:ea typeface="맑은 고딕" panose="020B0503020000020004" pitchFamily="50" charset="-127"/>
              </a:rPr>
              <a:t>2</a:t>
            </a:r>
            <a:r>
              <a:rPr lang="ko-KR" altLang="en-US" sz="900" dirty="0">
                <a:latin typeface="Arial" panose="020B0604020202020204" pitchFamily="34" charset="0"/>
                <a:ea typeface="맑은 고딕" panose="020B0503020000020004" pitchFamily="50" charset="-127"/>
              </a:rPr>
              <a:t>개의 </a:t>
            </a:r>
            <a:r>
              <a:rPr lang="en-US" altLang="ko-KR" sz="900" dirty="0" err="1">
                <a:latin typeface="Arial" panose="020B0604020202020204" pitchFamily="34" charset="0"/>
                <a:ea typeface="맑은 고딕" panose="020B0503020000020004" pitchFamily="50" charset="-127"/>
              </a:rPr>
              <a:t>Halfshaft</a:t>
            </a:r>
            <a:r>
              <a:rPr lang="ko-KR" altLang="en-US" sz="900" dirty="0">
                <a:latin typeface="Arial" panose="020B0604020202020204" pitchFamily="34" charset="0"/>
                <a:ea typeface="맑은 고딕" panose="020B0503020000020004" pitchFamily="50" charset="-127"/>
              </a:rPr>
              <a:t>를 사용한 반면</a:t>
            </a:r>
            <a:r>
              <a:rPr lang="en-US" altLang="ko-KR" sz="900" dirty="0">
                <a:latin typeface="Arial" panose="020B0604020202020204" pitchFamily="34" charset="0"/>
                <a:ea typeface="맑은 고딕" panose="020B0503020000020004" pitchFamily="50" charset="-127"/>
              </a:rPr>
              <a:t>, 4WD </a:t>
            </a:r>
            <a:r>
              <a:rPr lang="ko-KR" altLang="en-US" sz="900" dirty="0">
                <a:latin typeface="Arial" panose="020B0604020202020204" pitchFamily="34" charset="0"/>
                <a:ea typeface="맑은 고딕" panose="020B0503020000020004" pitchFamily="50" charset="-127"/>
              </a:rPr>
              <a:t>차량의 경우 </a:t>
            </a:r>
            <a:r>
              <a:rPr lang="en-US" altLang="ko-KR" sz="900" dirty="0">
                <a:latin typeface="Arial" panose="020B0604020202020204" pitchFamily="34" charset="0"/>
                <a:ea typeface="맑은 고딕" panose="020B0503020000020004" pitchFamily="50" charset="-127"/>
              </a:rPr>
              <a:t>4</a:t>
            </a:r>
            <a:r>
              <a:rPr lang="ko-KR" altLang="en-US" sz="900" dirty="0">
                <a:latin typeface="Arial" panose="020B0604020202020204" pitchFamily="34" charset="0"/>
                <a:ea typeface="맑은 고딕" panose="020B0503020000020004" pitchFamily="50" charset="-127"/>
              </a:rPr>
              <a:t>개의 </a:t>
            </a:r>
            <a:r>
              <a:rPr lang="en-US" altLang="ko-KR" sz="900" dirty="0" err="1">
                <a:latin typeface="Arial" panose="020B0604020202020204" pitchFamily="34" charset="0"/>
                <a:ea typeface="맑은 고딕" panose="020B0503020000020004" pitchFamily="50" charset="-127"/>
              </a:rPr>
              <a:t>Halfshaft</a:t>
            </a:r>
            <a:r>
              <a:rPr lang="ko-KR" altLang="en-US" sz="900" dirty="0">
                <a:latin typeface="Arial" panose="020B0604020202020204" pitchFamily="34" charset="0"/>
                <a:ea typeface="맑은 고딕" panose="020B0503020000020004" pitchFamily="50" charset="-127"/>
              </a:rPr>
              <a:t>를 사용하기 때문에 이에 따른 </a:t>
            </a:r>
            <a:r>
              <a:rPr lang="en-US" altLang="ko-KR" sz="900" dirty="0" err="1">
                <a:latin typeface="Arial" panose="020B0604020202020204" pitchFamily="34" charset="0"/>
                <a:ea typeface="맑은 고딕" panose="020B0503020000020004" pitchFamily="50" charset="-127"/>
              </a:rPr>
              <a:t>Halfshaft</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수요의 증가가 예상됨</a:t>
            </a:r>
            <a:r>
              <a:rPr lang="en-US" altLang="ko-KR" sz="900" dirty="0">
                <a:latin typeface="Arial" panose="020B0604020202020204" pitchFamily="34" charset="0"/>
                <a:ea typeface="맑은 고딕" panose="020B0503020000020004" pitchFamily="50" charset="-127"/>
              </a:rPr>
              <a:t>.</a:t>
            </a:r>
          </a:p>
        </p:txBody>
      </p:sp>
    </p:spTree>
    <p:custDataLst>
      <p:tags r:id="rId1"/>
    </p:custDataLst>
    <p:extLst>
      <p:ext uri="{BB962C8B-B14F-4D97-AF65-F5344CB8AC3E}">
        <p14:creationId xmlns:p14="http://schemas.microsoft.com/office/powerpoint/2010/main" val="41622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5">
            <a:extLst>
              <a:ext uri="{FF2B5EF4-FFF2-40B4-BE49-F238E27FC236}">
                <a16:creationId xmlns:a16="http://schemas.microsoft.com/office/drawing/2014/main" id="{8BA26983-C139-40FD-8150-7028C1045280}"/>
              </a:ext>
            </a:extLst>
          </p:cNvPr>
          <p:cNvGraphicFramePr>
            <a:graphicFrameLocks/>
          </p:cNvGraphicFramePr>
          <p:nvPr/>
        </p:nvGraphicFramePr>
        <p:xfrm>
          <a:off x="5156916" y="3649742"/>
          <a:ext cx="4155691" cy="265455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1">
            <a:extLst>
              <a:ext uri="{FF2B5EF4-FFF2-40B4-BE49-F238E27FC236}">
                <a16:creationId xmlns:a16="http://schemas.microsoft.com/office/drawing/2014/main" id="{00000000-0008-0000-0400-000004000000}"/>
              </a:ext>
            </a:extLst>
          </p:cNvPr>
          <p:cNvGraphicFramePr>
            <a:graphicFrameLocks/>
          </p:cNvGraphicFramePr>
          <p:nvPr/>
        </p:nvGraphicFramePr>
        <p:xfrm>
          <a:off x="488949" y="1719681"/>
          <a:ext cx="4174491" cy="1918964"/>
        </p:xfrm>
        <a:graphic>
          <a:graphicData uri="http://schemas.openxmlformats.org/drawingml/2006/chart">
            <c:chart xmlns:c="http://schemas.openxmlformats.org/drawingml/2006/chart" xmlns:r="http://schemas.openxmlformats.org/officeDocument/2006/relationships" r:id="rId7"/>
          </a:graphicData>
        </a:graphic>
      </p:graphicFrame>
      <p:sp>
        <p:nvSpPr>
          <p:cNvPr id="6" name="텍스트 개체 틀 6"/>
          <p:cNvSpPr>
            <a:spLocks noGrp="1"/>
          </p:cNvSpPr>
          <p:nvPr>
            <p:ph type="body" sz="quarter" idx="11"/>
          </p:nvPr>
        </p:nvSpPr>
        <p:spPr>
          <a:xfrm>
            <a:off x="488950" y="203863"/>
            <a:ext cx="4356000" cy="169200"/>
          </a:xfrm>
        </p:spPr>
        <p:txBody>
          <a:bodyPr/>
          <a:lstStyle/>
          <a:p>
            <a:r>
              <a:rPr lang="en-US" altLang="ko-KR" dirty="0"/>
              <a:t>Industry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산업 개요</a:t>
            </a:r>
            <a:endParaRPr lang="en-GB" sz="2800" dirty="0">
              <a:latin typeface="나눔바른고딕" panose="020B0603020101020101" pitchFamily="50" charset="-127"/>
              <a:ea typeface="나눔바른고딕" panose="020B0603020101020101" pitchFamily="50" charset="-127"/>
            </a:endParaRPr>
          </a:p>
        </p:txBody>
      </p:sp>
      <p:graphicFrame>
        <p:nvGraphicFramePr>
          <p:cNvPr id="4" name="내용 개체 틀 3">
            <a:extLst>
              <a:ext uri="{FF2B5EF4-FFF2-40B4-BE49-F238E27FC236}">
                <a16:creationId xmlns:a16="http://schemas.microsoft.com/office/drawing/2014/main" id="{B8899058-3453-4D3B-9EDC-3C73D80C9063}"/>
              </a:ext>
            </a:extLst>
          </p:cNvPr>
          <p:cNvGraphicFramePr>
            <a:graphicFrameLocks noGrp="1"/>
          </p:cNvGraphicFramePr>
          <p:nvPr>
            <p:ph sz="quarter" idx="12"/>
          </p:nvPr>
        </p:nvGraphicFramePr>
        <p:xfrm>
          <a:off x="7618268" y="4145952"/>
          <a:ext cx="1480960" cy="1342860"/>
        </p:xfrm>
        <a:graphic>
          <a:graphicData uri="http://schemas.openxmlformats.org/drawingml/2006/table">
            <a:tbl>
              <a:tblPr/>
              <a:tblGrid>
                <a:gridCol w="707788">
                  <a:extLst>
                    <a:ext uri="{9D8B030D-6E8A-4147-A177-3AD203B41FA5}">
                      <a16:colId xmlns:a16="http://schemas.microsoft.com/office/drawing/2014/main" val="1746117251"/>
                    </a:ext>
                  </a:extLst>
                </a:gridCol>
                <a:gridCol w="773172">
                  <a:extLst>
                    <a:ext uri="{9D8B030D-6E8A-4147-A177-3AD203B41FA5}">
                      <a16:colId xmlns:a16="http://schemas.microsoft.com/office/drawing/2014/main" val="2211965470"/>
                    </a:ext>
                  </a:extLst>
                </a:gridCol>
              </a:tblGrid>
              <a:tr h="22381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ko-KR" altLang="en-US"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사업부</a:t>
                      </a:r>
                      <a:endParaRPr kumimoji="0" lang="en-US" altLang="ko-KR"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endParaRP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solidFill>
                      <a:srgbClr val="00338D"/>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a:t>
                      </a:r>
                      <a:r>
                        <a:rPr kumimoji="0" lang="ko-KR" altLang="en-US"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단위</a:t>
                      </a:r>
                      <a:r>
                        <a:rPr kumimoji="0" lang="en-US" altLang="ko-KR"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 </a:t>
                      </a:r>
                      <a:r>
                        <a:rPr kumimoji="0" lang="ko-KR" altLang="en-US"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억 원</a:t>
                      </a:r>
                      <a:r>
                        <a:rPr kumimoji="0" lang="en-US" altLang="ko-KR" sz="800" b="1" i="0" u="none" strike="noStrike" kern="1200" cap="none" spc="0" normalizeH="0" baseline="0" noProof="0" dirty="0">
                          <a:ln>
                            <a:noFill/>
                          </a:ln>
                          <a:solidFill>
                            <a:srgbClr val="FFFFFF"/>
                          </a:solidFill>
                          <a:effectLst/>
                          <a:uLnTx/>
                          <a:uFillTx/>
                          <a:latin typeface="Arial" panose="020B0604020202020204" pitchFamily="34" charset="0"/>
                          <a:ea typeface="KoPubWorld돋움체 Medium" panose="00000600000000000000" pitchFamily="2" charset="-127"/>
                          <a:cs typeface="Arial" panose="020B0604020202020204" pitchFamily="34" charset="0"/>
                        </a:rPr>
                        <a:t>)</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2044551345"/>
                  </a:ext>
                </a:extLst>
              </a:tr>
              <a:tr h="223810">
                <a:tc>
                  <a:txBody>
                    <a:bodyPr/>
                    <a:lstStyle/>
                    <a:p>
                      <a:pPr algn="ctr" fontAlgn="ct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전장</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7,805 </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02554395"/>
                  </a:ext>
                </a:extLst>
              </a:tr>
              <a:tr h="223810">
                <a:tc>
                  <a:txBody>
                    <a:bodyPr/>
                    <a:lstStyle/>
                    <a:p>
                      <a:pPr algn="ctr" fontAlgn="ct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구동</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2,528</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85194446"/>
                  </a:ext>
                </a:extLst>
              </a:tr>
              <a:tr h="223810">
                <a:tc>
                  <a:txBody>
                    <a:bodyPr/>
                    <a:lstStyle/>
                    <a:p>
                      <a:pPr algn="ctr" fontAlgn="ctr"/>
                      <a:r>
                        <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제동</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938</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82703969"/>
                  </a:ext>
                </a:extLst>
              </a:tr>
              <a:tr h="223810">
                <a:tc>
                  <a:txBody>
                    <a:bodyPr/>
                    <a:lstStyle/>
                    <a:p>
                      <a:pPr algn="ctr" fontAlgn="ctr"/>
                      <a:r>
                        <a:rPr lang="ko-KR" altLang="en-US" sz="800" b="0" i="0" u="none" strike="noStrike" baseline="0" dirty="0" err="1">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조향</a:t>
                      </a:r>
                      <a:endParaRPr lang="ko-KR" altLang="en-US"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endParaRP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US" altLang="ko-KR" sz="800" b="0" i="0" u="none" strike="noStrike" baseline="0" dirty="0">
                          <a:solidFill>
                            <a:srgbClr val="000000"/>
                          </a:solidFill>
                          <a:effectLst/>
                          <a:latin typeface="Arial" panose="020B0604020202020204" pitchFamily="34" charset="0"/>
                          <a:ea typeface="KoPubWorld돋움체 Medium" panose="00000600000000000000" pitchFamily="2" charset="-127"/>
                          <a:cs typeface="Arial" panose="020B0604020202020204" pitchFamily="34" charset="0"/>
                        </a:rPr>
                        <a:t>475</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6901496"/>
                  </a:ext>
                </a:extLst>
              </a:tr>
              <a:tr h="223810">
                <a:tc>
                  <a:txBody>
                    <a:bodyPr/>
                    <a:lstStyle/>
                    <a:p>
                      <a:pPr marL="0" algn="ctr" defTabSz="914400" rtl="0" eaLnBrk="1" fontAlgn="ctr" latinLnBrk="1" hangingPunct="1"/>
                      <a:r>
                        <a:rPr lang="ko-KR" altLang="en-US" sz="800" b="0" i="0" u="none" strike="noStrike" kern="1200"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합계</a:t>
                      </a:r>
                    </a:p>
                  </a:txBody>
                  <a:tcPr marL="36000" marR="36000" marT="36000" marB="36000" anchor="ctr">
                    <a:lnL w="12700" cap="flat" cmpd="sng" algn="ctr">
                      <a:solidFill>
                        <a:srgbClr val="00338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r" defTabSz="914400" rtl="0" eaLnBrk="1" fontAlgn="ctr" latinLnBrk="1" hangingPunct="1"/>
                      <a:r>
                        <a:rPr lang="en-US" altLang="ko-KR" sz="800" b="0" i="0" u="none" strike="noStrike" kern="1200" baseline="0" dirty="0">
                          <a:solidFill>
                            <a:schemeClr val="bg1"/>
                          </a:solidFill>
                          <a:effectLst/>
                          <a:latin typeface="Arial" panose="020B0604020202020204" pitchFamily="34" charset="0"/>
                          <a:ea typeface="KoPubWorld돋움체 Medium" panose="00000600000000000000" pitchFamily="2" charset="-127"/>
                          <a:cs typeface="Arial" panose="020B0604020202020204" pitchFamily="34" charset="0"/>
                        </a:rPr>
                        <a:t>11,746</a:t>
                      </a:r>
                    </a:p>
                  </a:txBody>
                  <a:tcPr marL="36000" marR="36000" marT="9525" marB="10800" anchor="ctr">
                    <a:lnL w="12700" cap="flat" cmpd="sng" algn="ctr">
                      <a:no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872103898"/>
                  </a:ext>
                </a:extLst>
              </a:tr>
            </a:tbl>
          </a:graphicData>
        </a:graphic>
      </p:graphicFrame>
      <p:sp>
        <p:nvSpPr>
          <p:cNvPr id="17" name="Text Box 14">
            <a:extLst>
              <a:ext uri="{FF2B5EF4-FFF2-40B4-BE49-F238E27FC236}">
                <a16:creationId xmlns:a16="http://schemas.microsoft.com/office/drawing/2014/main" id="{D704726A-9B3E-4E30-831C-D0D2DDD18C00}"/>
              </a:ext>
            </a:extLst>
          </p:cNvPr>
          <p:cNvSpPr txBox="1">
            <a:spLocks noChangeArrowheads="1"/>
          </p:cNvSpPr>
          <p:nvPr>
            <p:custDataLst>
              <p:tags r:id="rId2"/>
            </p:custDataLst>
          </p:nvPr>
        </p:nvSpPr>
        <p:spPr bwMode="auto">
          <a:xfrm>
            <a:off x="468700" y="3649742"/>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Yano</a:t>
            </a:r>
            <a:r>
              <a:rPr lang="ko-KR" altLang="en-US" sz="800" i="1" dirty="0">
                <a:solidFill>
                  <a:srgbClr val="00338D"/>
                </a:solidFill>
                <a:latin typeface="맑은 고딕" panose="020B0503020000020004" pitchFamily="50" charset="-127"/>
                <a:ea typeface="맑은 고딕" panose="020B0503020000020004" pitchFamily="50" charset="-127"/>
              </a:rPr>
              <a:t> </a:t>
            </a:r>
            <a:r>
              <a:rPr lang="en-US" altLang="ko-KR" sz="800" i="1" dirty="0">
                <a:solidFill>
                  <a:srgbClr val="00338D"/>
                </a:solidFill>
                <a:latin typeface="맑은 고딕" panose="020B0503020000020004" pitchFamily="50" charset="-127"/>
                <a:ea typeface="맑은 고딕" panose="020B0503020000020004" pitchFamily="50" charset="-127"/>
              </a:rPr>
              <a:t>Research</a:t>
            </a:r>
            <a:r>
              <a:rPr lang="ko-KR" altLang="en-US" sz="800" i="1" dirty="0">
                <a:solidFill>
                  <a:srgbClr val="00338D"/>
                </a:solidFill>
                <a:latin typeface="맑은 고딕" panose="020B0503020000020004" pitchFamily="50" charset="-127"/>
                <a:ea typeface="맑은 고딕" panose="020B0503020000020004" pitchFamily="50" charset="-127"/>
              </a:rPr>
              <a:t> </a:t>
            </a:r>
            <a:r>
              <a:rPr lang="en-US" altLang="ko-KR" sz="800" i="1" dirty="0">
                <a:solidFill>
                  <a:srgbClr val="00338D"/>
                </a:solidFill>
                <a:latin typeface="맑은 고딕" panose="020B0503020000020004" pitchFamily="50" charset="-127"/>
                <a:ea typeface="맑은 고딕" panose="020B0503020000020004" pitchFamily="50" charset="-127"/>
              </a:rPr>
              <a:t>Institute</a:t>
            </a:r>
          </a:p>
        </p:txBody>
      </p:sp>
      <p:sp>
        <p:nvSpPr>
          <p:cNvPr id="9" name="object 4">
            <a:extLst>
              <a:ext uri="{FF2B5EF4-FFF2-40B4-BE49-F238E27FC236}">
                <a16:creationId xmlns:a16="http://schemas.microsoft.com/office/drawing/2014/main" id="{6C859CAB-EAAD-4569-B449-B21EDCDE889F}"/>
              </a:ext>
            </a:extLst>
          </p:cNvPr>
          <p:cNvSpPr txBox="1"/>
          <p:nvPr/>
        </p:nvSpPr>
        <p:spPr>
          <a:xfrm>
            <a:off x="488949"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자율주행 자동차 생산량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46" name="object 4">
            <a:extLst>
              <a:ext uri="{FF2B5EF4-FFF2-40B4-BE49-F238E27FC236}">
                <a16:creationId xmlns:a16="http://schemas.microsoft.com/office/drawing/2014/main" id="{03B6B1EB-66C4-44C0-A0E1-B0816E40F56F}"/>
              </a:ext>
            </a:extLst>
          </p:cNvPr>
          <p:cNvSpPr txBox="1"/>
          <p:nvPr/>
        </p:nvSpPr>
        <p:spPr>
          <a:xfrm>
            <a:off x="488949" y="3833064"/>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en-US" altLang="ko-KR" sz="1100" b="1" u="sng" dirty="0">
                <a:solidFill>
                  <a:srgbClr val="00338D"/>
                </a:solidFill>
                <a:latin typeface="Arial" panose="020B0604020202020204" pitchFamily="34" charset="0"/>
                <a:ea typeface="맑은 고딕" panose="020B0503020000020004" pitchFamily="50" charset="-127"/>
              </a:rPr>
              <a:t>ADAS </a:t>
            </a:r>
            <a:r>
              <a:rPr lang="ko-KR" altLang="en-US" sz="1100" b="1" u="sng" dirty="0">
                <a:solidFill>
                  <a:srgbClr val="00338D"/>
                </a:solidFill>
                <a:latin typeface="Arial" panose="020B0604020202020204" pitchFamily="34" charset="0"/>
                <a:ea typeface="맑은 고딕" panose="020B0503020000020004" pitchFamily="50" charset="-127"/>
              </a:rPr>
              <a:t>시장 규모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aphicFrame>
        <p:nvGraphicFramePr>
          <p:cNvPr id="12" name="Chart2">
            <a:extLst>
              <a:ext uri="{FF2B5EF4-FFF2-40B4-BE49-F238E27FC236}">
                <a16:creationId xmlns:a16="http://schemas.microsoft.com/office/drawing/2014/main" id="{00000000-0008-0000-0400-000007000000}"/>
              </a:ext>
            </a:extLst>
          </p:cNvPr>
          <p:cNvGraphicFramePr>
            <a:graphicFrameLocks/>
          </p:cNvGraphicFramePr>
          <p:nvPr/>
        </p:nvGraphicFramePr>
        <p:xfrm>
          <a:off x="468700" y="4109469"/>
          <a:ext cx="4373151" cy="2053512"/>
        </p:xfrm>
        <a:graphic>
          <a:graphicData uri="http://schemas.openxmlformats.org/drawingml/2006/chart">
            <c:chart xmlns:c="http://schemas.openxmlformats.org/drawingml/2006/chart" xmlns:r="http://schemas.openxmlformats.org/officeDocument/2006/relationships" r:id="rId8"/>
          </a:graphicData>
        </a:graphic>
      </p:graphicFrame>
      <p:cxnSp>
        <p:nvCxnSpPr>
          <p:cNvPr id="20" name="직선 화살표 연결선 19">
            <a:extLst>
              <a:ext uri="{FF2B5EF4-FFF2-40B4-BE49-F238E27FC236}">
                <a16:creationId xmlns:a16="http://schemas.microsoft.com/office/drawing/2014/main" id="{D694C6E4-943C-4D5A-B1CA-156751ACF9C1}"/>
              </a:ext>
            </a:extLst>
          </p:cNvPr>
          <p:cNvCxnSpPr>
            <a:cxnSpLocks/>
          </p:cNvCxnSpPr>
          <p:nvPr/>
        </p:nvCxnSpPr>
        <p:spPr>
          <a:xfrm flipV="1">
            <a:off x="1202201" y="4572000"/>
            <a:ext cx="2866499" cy="812010"/>
          </a:xfrm>
          <a:prstGeom prst="straightConnector1">
            <a:avLst/>
          </a:prstGeom>
          <a:ln>
            <a:solidFill>
              <a:srgbClr val="C00000"/>
            </a:solidFill>
            <a:prstDash val="sysDash"/>
            <a:tailEnd type="stealth"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D406FB-918D-4818-A393-38E55A111E5B}"/>
              </a:ext>
            </a:extLst>
          </p:cNvPr>
          <p:cNvSpPr txBox="1"/>
          <p:nvPr/>
        </p:nvSpPr>
        <p:spPr bwMode="gray">
          <a:xfrm rot="20605664">
            <a:off x="2169356" y="4874094"/>
            <a:ext cx="647676" cy="97794"/>
          </a:xfrm>
          <a:prstGeom prst="rect">
            <a:avLst/>
          </a:prstGeom>
        </p:spPr>
        <p:txBody>
          <a:bodyPr vert="horz" wrap="none" lIns="0" tIns="0" rIns="0" bIns="0" rtlCol="0">
            <a:noAutofit/>
          </a:bodyPr>
          <a:lstStyle/>
          <a:p>
            <a:pPr marL="0" marR="0" indent="0" algn="ctr" defTabSz="914400" rtl="0" eaLnBrk="1" fontAlgn="auto" latinLnBrk="1" hangingPunct="1">
              <a:lnSpc>
                <a:spcPct val="100000"/>
              </a:lnSpc>
              <a:spcBef>
                <a:spcPts val="600"/>
              </a:spcBef>
              <a:spcAft>
                <a:spcPts val="0"/>
              </a:spcAft>
              <a:buClrTx/>
              <a:buSzTx/>
              <a:buFont typeface="Arial" pitchFamily="34" charset="0"/>
              <a:buNone/>
              <a:tabLst/>
            </a:pPr>
            <a:r>
              <a:rPr lang="en-US" altLang="ko-KR" sz="700" b="1" dirty="0">
                <a:solidFill>
                  <a:srgbClr val="C00000"/>
                </a:solidFill>
                <a:latin typeface="맑은 고딕" pitchFamily="50" charset="-127"/>
                <a:ea typeface="맑은 고딕" pitchFamily="50" charset="-127"/>
                <a:cs typeface="Arial" pitchFamily="34" charset="0"/>
              </a:rPr>
              <a:t>CAGR 26.0%</a:t>
            </a:r>
            <a:endParaRPr kumimoji="0" lang="ko-KR" altLang="en-US" sz="700" b="1" i="0" u="none" strike="noStrike" kern="1200" cap="none" spc="0" normalizeH="0" baseline="0" noProof="0" dirty="0">
              <a:ln>
                <a:noFill/>
              </a:ln>
              <a:solidFill>
                <a:srgbClr val="C00000"/>
              </a:solidFill>
              <a:effectLst/>
              <a:uLnTx/>
              <a:uFillTx/>
              <a:latin typeface="맑은 고딕" pitchFamily="50" charset="-127"/>
              <a:ea typeface="맑은 고딕" pitchFamily="50" charset="-127"/>
              <a:cs typeface="Arial" pitchFamily="34" charset="0"/>
            </a:endParaRPr>
          </a:p>
        </p:txBody>
      </p:sp>
      <p:sp>
        <p:nvSpPr>
          <p:cNvPr id="23" name="Text Box 14">
            <a:extLst>
              <a:ext uri="{FF2B5EF4-FFF2-40B4-BE49-F238E27FC236}">
                <a16:creationId xmlns:a16="http://schemas.microsoft.com/office/drawing/2014/main" id="{51D88A10-0CBE-48F1-97DA-9F5BB3B0BD61}"/>
              </a:ext>
            </a:extLst>
          </p:cNvPr>
          <p:cNvSpPr txBox="1">
            <a:spLocks noChangeArrowheads="1"/>
          </p:cNvSpPr>
          <p:nvPr>
            <p:custDataLst>
              <p:tags r:id="rId3"/>
            </p:custDataLst>
          </p:nvPr>
        </p:nvSpPr>
        <p:spPr bwMode="auto">
          <a:xfrm>
            <a:off x="468700" y="6041175"/>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a:t>
            </a:r>
            <a:r>
              <a:rPr lang="en-US" altLang="ko-KR" sz="800" i="1" dirty="0" err="1">
                <a:solidFill>
                  <a:srgbClr val="00338D"/>
                </a:solidFill>
                <a:latin typeface="맑은 고딕" panose="020B0503020000020004" pitchFamily="50" charset="-127"/>
                <a:ea typeface="맑은 고딕" panose="020B0503020000020004" pitchFamily="50" charset="-127"/>
              </a:rPr>
              <a:t>Adorit</a:t>
            </a:r>
            <a:r>
              <a:rPr lang="en-US" altLang="ko-KR" sz="800" i="1" dirty="0">
                <a:solidFill>
                  <a:srgbClr val="00338D"/>
                </a:solidFill>
                <a:latin typeface="맑은 고딕" panose="020B0503020000020004" pitchFamily="50" charset="-127"/>
                <a:ea typeface="맑은 고딕" panose="020B0503020000020004" pitchFamily="50" charset="-127"/>
              </a:rPr>
              <a:t> Market Research</a:t>
            </a:r>
          </a:p>
        </p:txBody>
      </p:sp>
      <p:sp>
        <p:nvSpPr>
          <p:cNvPr id="24" name="Rectangle 7">
            <a:extLst>
              <a:ext uri="{FF2B5EF4-FFF2-40B4-BE49-F238E27FC236}">
                <a16:creationId xmlns:a16="http://schemas.microsoft.com/office/drawing/2014/main" id="{215F2F41-EBB6-4997-A702-A30D72EA4F9D}"/>
              </a:ext>
            </a:extLst>
          </p:cNvPr>
          <p:cNvSpPr>
            <a:spLocks noChangeArrowheads="1"/>
          </p:cNvSpPr>
          <p:nvPr/>
        </p:nvSpPr>
        <p:spPr bwMode="auto">
          <a:xfrm>
            <a:off x="4853524" y="1718077"/>
            <a:ext cx="4563526" cy="1531769"/>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현재에도 많은 차량에 </a:t>
            </a:r>
            <a:r>
              <a:rPr lang="en-US" altLang="ko-KR" sz="900" dirty="0">
                <a:latin typeface="Arial" panose="020B0604020202020204" pitchFamily="34" charset="0"/>
                <a:ea typeface="맑은 고딕" panose="020B0503020000020004" pitchFamily="50" charset="-127"/>
              </a:rPr>
              <a:t>LEVEL1 </a:t>
            </a:r>
            <a:r>
              <a:rPr lang="ko-KR" altLang="en-US" sz="900" dirty="0">
                <a:latin typeface="Arial" panose="020B0604020202020204" pitchFamily="34" charset="0"/>
                <a:ea typeface="맑은 고딕" panose="020B0503020000020004" pitchFamily="50" charset="-127"/>
              </a:rPr>
              <a:t>이상의 자율주행 기능이 탑재되어 생산중임</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주요 </a:t>
            </a:r>
            <a:r>
              <a:rPr lang="ko-KR" altLang="en-US" sz="900" dirty="0" err="1">
                <a:latin typeface="Arial" panose="020B0604020202020204" pitchFamily="34" charset="0"/>
                <a:ea typeface="맑은 고딕" panose="020B0503020000020004" pitchFamily="50" charset="-127"/>
              </a:rPr>
              <a:t>완성차</a:t>
            </a:r>
            <a:r>
              <a:rPr lang="ko-KR" altLang="en-US" sz="900" dirty="0">
                <a:latin typeface="Arial" panose="020B0604020202020204" pitchFamily="34" charset="0"/>
                <a:ea typeface="맑은 고딕" panose="020B0503020000020004" pitchFamily="50" charset="-127"/>
              </a:rPr>
              <a:t> 업체들은 </a:t>
            </a:r>
            <a:r>
              <a:rPr lang="en-US" altLang="ko-KR" sz="900" dirty="0">
                <a:latin typeface="Arial" panose="020B0604020202020204" pitchFamily="34" charset="0"/>
                <a:ea typeface="맑은 고딕" panose="020B0503020000020004" pitchFamily="50" charset="-127"/>
              </a:rPr>
              <a:t>‘21</a:t>
            </a:r>
            <a:r>
              <a:rPr lang="ko-KR" altLang="en-US" sz="900" dirty="0">
                <a:latin typeface="Arial" panose="020B0604020202020204" pitchFamily="34" charset="0"/>
                <a:ea typeface="맑은 고딕" panose="020B0503020000020004" pitchFamily="50" charset="-127"/>
              </a:rPr>
              <a:t>년 </a:t>
            </a:r>
            <a:r>
              <a:rPr lang="en-US" altLang="ko-KR" sz="900" dirty="0">
                <a:latin typeface="Arial" panose="020B0604020202020204" pitchFamily="34" charset="0"/>
                <a:ea typeface="맑은 고딕" panose="020B0503020000020004" pitchFamily="50" charset="-127"/>
              </a:rPr>
              <a:t>LEVEL3 </a:t>
            </a:r>
            <a:r>
              <a:rPr lang="ko-KR" altLang="en-US" sz="900" dirty="0">
                <a:latin typeface="Arial" panose="020B0604020202020204" pitchFamily="34" charset="0"/>
                <a:ea typeface="맑은 고딕" panose="020B0503020000020004" pitchFamily="50" charset="-127"/>
              </a:rPr>
              <a:t>자율주행 차량의 양산을 목표로 개발 중에 있음</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’25</a:t>
            </a:r>
            <a:r>
              <a:rPr lang="ko-KR" altLang="en-US" sz="900" dirty="0">
                <a:latin typeface="Arial" panose="020B0604020202020204" pitchFamily="34" charset="0"/>
                <a:ea typeface="맑은 고딕" panose="020B0503020000020004" pitchFamily="50" charset="-127"/>
              </a:rPr>
              <a:t>년에 이르러서는 대다수의 양산차량에 자율주행기능이 탑재되어 생산될 것으로 예상되며</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자율주행 단계가 올라감에 따라 고도화된 기술을 요구하는 </a:t>
            </a:r>
            <a:r>
              <a:rPr lang="en-US" altLang="ko-KR" sz="900" dirty="0">
                <a:latin typeface="Arial" panose="020B0604020202020204" pitchFamily="34" charset="0"/>
                <a:ea typeface="맑은 고딕" panose="020B0503020000020004" pitchFamily="50" charset="-127"/>
              </a:rPr>
              <a:t>ADAS </a:t>
            </a:r>
            <a:r>
              <a:rPr lang="ko-KR" altLang="en-US" sz="900" dirty="0">
                <a:latin typeface="Arial" panose="020B0604020202020204" pitchFamily="34" charset="0"/>
                <a:ea typeface="맑은 고딕" panose="020B0503020000020004" pitchFamily="50" charset="-127"/>
              </a:rPr>
              <a:t>관련 부품 수요가 급증하여 </a:t>
            </a:r>
            <a:r>
              <a:rPr lang="en-US" altLang="ko-KR" sz="900" dirty="0">
                <a:latin typeface="Arial" panose="020B0604020202020204" pitchFamily="34" charset="0"/>
                <a:ea typeface="맑은 고딕" panose="020B0503020000020004" pitchFamily="50" charset="-127"/>
              </a:rPr>
              <a:t>ADAS</a:t>
            </a:r>
            <a:r>
              <a:rPr lang="ko-KR" altLang="en-US" sz="900" dirty="0">
                <a:latin typeface="Arial" panose="020B0604020202020204" pitchFamily="34" charset="0"/>
                <a:ea typeface="맑은 고딕" panose="020B0503020000020004" pitchFamily="50" charset="-127"/>
              </a:rPr>
              <a:t>시장 규모는 기하급수적으로 증가할 것으로 예상됨</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Arial" panose="020B0604020202020204" pitchFamily="34" charset="0"/>
                <a:ea typeface="맑은 고딕" panose="020B0503020000020004" pitchFamily="50" charset="-127"/>
              </a:rPr>
              <a:t> 대상회사의 </a:t>
            </a:r>
            <a:r>
              <a:rPr lang="en-US" altLang="ko-KR" sz="900" dirty="0">
                <a:latin typeface="Arial" panose="020B0604020202020204" pitchFamily="34" charset="0"/>
                <a:ea typeface="맑은 고딕" panose="020B0503020000020004" pitchFamily="50" charset="-127"/>
              </a:rPr>
              <a:t>2020</a:t>
            </a:r>
            <a:r>
              <a:rPr lang="ko-KR" altLang="en-US" sz="900" dirty="0">
                <a:latin typeface="Arial" panose="020B0604020202020204" pitchFamily="34" charset="0"/>
                <a:ea typeface="맑은 고딕" panose="020B0503020000020004" pitchFamily="50" charset="-127"/>
              </a:rPr>
              <a:t>년 이후 수주 내역에서도 기존 전장사업부의 </a:t>
            </a:r>
            <a:r>
              <a:rPr lang="en-US" altLang="ko-KR" sz="900" dirty="0">
                <a:latin typeface="Arial" panose="020B0604020202020204" pitchFamily="34" charset="0"/>
                <a:ea typeface="맑은 고딕" panose="020B0503020000020004" pitchFamily="50" charset="-127"/>
              </a:rPr>
              <a:t>75%</a:t>
            </a:r>
            <a:r>
              <a:rPr lang="ko-KR" altLang="en-US" sz="900" dirty="0">
                <a:latin typeface="Arial" panose="020B0604020202020204" pitchFamily="34" charset="0"/>
                <a:ea typeface="맑은 고딕" panose="020B0503020000020004" pitchFamily="50" charset="-127"/>
              </a:rPr>
              <a:t>가량을 차지하였던 </a:t>
            </a:r>
            <a:r>
              <a:rPr lang="en-US" altLang="ko-KR" sz="900" dirty="0">
                <a:latin typeface="Arial" panose="020B0604020202020204" pitchFamily="34" charset="0"/>
                <a:ea typeface="맑은 고딕" panose="020B0503020000020004" pitchFamily="50" charset="-127"/>
              </a:rPr>
              <a:t>Alternator </a:t>
            </a:r>
            <a:r>
              <a:rPr lang="ko-KR" altLang="en-US" sz="900" dirty="0">
                <a:latin typeface="Arial" panose="020B0604020202020204" pitchFamily="34" charset="0"/>
                <a:ea typeface="맑은 고딕" panose="020B0503020000020004" pitchFamily="50" charset="-127"/>
              </a:rPr>
              <a:t>관련 수주금액보다 </a:t>
            </a:r>
            <a:r>
              <a:rPr lang="en-US" altLang="ko-KR" sz="900" dirty="0">
                <a:latin typeface="Arial" panose="020B0604020202020204" pitchFamily="34" charset="0"/>
                <a:ea typeface="맑은 고딕" panose="020B0503020000020004" pitchFamily="50" charset="-127"/>
              </a:rPr>
              <a:t>ADAS</a:t>
            </a:r>
            <a:r>
              <a:rPr lang="ko-KR" altLang="en-US" sz="900" dirty="0">
                <a:latin typeface="Arial" panose="020B0604020202020204" pitchFamily="34" charset="0"/>
                <a:ea typeface="맑은 고딕" panose="020B0503020000020004" pitchFamily="50" charset="-127"/>
              </a:rPr>
              <a:t>관련 수주금액이 크게 늘었음을 확인함</a:t>
            </a:r>
            <a:r>
              <a:rPr lang="en-US" altLang="ko-KR" sz="900" dirty="0">
                <a:latin typeface="Arial" panose="020B0604020202020204" pitchFamily="34" charset="0"/>
                <a:ea typeface="맑은 고딕" panose="020B0503020000020004" pitchFamily="50" charset="-127"/>
              </a:rPr>
              <a:t>.</a:t>
            </a:r>
          </a:p>
        </p:txBody>
      </p:sp>
      <p:sp>
        <p:nvSpPr>
          <p:cNvPr id="26" name="Text Box 14">
            <a:extLst>
              <a:ext uri="{FF2B5EF4-FFF2-40B4-BE49-F238E27FC236}">
                <a16:creationId xmlns:a16="http://schemas.microsoft.com/office/drawing/2014/main" id="{1C115914-00C1-41E6-AB5C-340A143866E8}"/>
              </a:ext>
            </a:extLst>
          </p:cNvPr>
          <p:cNvSpPr txBox="1">
            <a:spLocks noChangeArrowheads="1"/>
          </p:cNvSpPr>
          <p:nvPr>
            <p:custDataLst>
              <p:tags r:id="rId4"/>
            </p:custDataLst>
          </p:nvPr>
        </p:nvSpPr>
        <p:spPr bwMode="auto">
          <a:xfrm>
            <a:off x="4853524" y="5724413"/>
            <a:ext cx="4364575" cy="254211"/>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a:t>
            </a:r>
            <a:r>
              <a:rPr lang="ko-KR" altLang="en-US" sz="800" i="1" dirty="0">
                <a:solidFill>
                  <a:srgbClr val="00338D"/>
                </a:solidFill>
                <a:latin typeface="맑은 고딕" panose="020B0503020000020004" pitchFamily="50" charset="-127"/>
                <a:ea typeface="맑은 고딕" panose="020B0503020000020004" pitchFamily="50" charset="-127"/>
              </a:rPr>
              <a:t>대상회사 제시자료</a:t>
            </a:r>
            <a:endParaRPr lang="en-US" altLang="ko-KR" sz="800" i="1" dirty="0">
              <a:solidFill>
                <a:srgbClr val="00338D"/>
              </a:solidFill>
              <a:latin typeface="맑은 고딕" panose="020B0503020000020004" pitchFamily="50" charset="-127"/>
              <a:ea typeface="맑은 고딕" panose="020B0503020000020004" pitchFamily="50" charset="-127"/>
            </a:endParaRPr>
          </a:p>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Note : </a:t>
            </a:r>
            <a:r>
              <a:rPr lang="ko-KR" altLang="en-US" sz="800" i="1" dirty="0">
                <a:solidFill>
                  <a:srgbClr val="00338D"/>
                </a:solidFill>
                <a:latin typeface="맑은 고딕" panose="020B0503020000020004" pitchFamily="50" charset="-127"/>
                <a:ea typeface="맑은 고딕" panose="020B0503020000020004" pitchFamily="50" charset="-127"/>
              </a:rPr>
              <a:t>회사제시금액 기준임</a:t>
            </a:r>
            <a:r>
              <a:rPr lang="en-US" altLang="ko-KR" sz="800" i="1" dirty="0">
                <a:solidFill>
                  <a:srgbClr val="00338D"/>
                </a:solidFill>
                <a:latin typeface="맑은 고딕" panose="020B0503020000020004" pitchFamily="50" charset="-127"/>
                <a:ea typeface="맑은 고딕" panose="020B0503020000020004" pitchFamily="50" charset="-127"/>
              </a:rPr>
              <a:t>.</a:t>
            </a:r>
          </a:p>
          <a:p>
            <a:pPr marL="357188" indent="-357188" defTabSz="712788"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        </a:t>
            </a:r>
            <a:r>
              <a:rPr lang="ko-KR" altLang="en-US" sz="800" i="1" dirty="0">
                <a:solidFill>
                  <a:srgbClr val="00338D"/>
                </a:solidFill>
                <a:latin typeface="맑은 고딕" panose="020B0503020000020004" pitchFamily="50" charset="-127"/>
                <a:ea typeface="맑은 고딕" panose="020B0503020000020004" pitchFamily="50" charset="-127"/>
              </a:rPr>
              <a:t>전장부분 수주금액 총 </a:t>
            </a:r>
            <a:r>
              <a:rPr lang="en-US" altLang="ko-KR" sz="800" i="1" dirty="0">
                <a:solidFill>
                  <a:srgbClr val="00338D"/>
                </a:solidFill>
                <a:latin typeface="맑은 고딕" panose="020B0503020000020004" pitchFamily="50" charset="-127"/>
                <a:ea typeface="맑은 고딕" panose="020B0503020000020004" pitchFamily="50" charset="-127"/>
              </a:rPr>
              <a:t>7,805</a:t>
            </a:r>
            <a:r>
              <a:rPr lang="ko-KR" altLang="en-US" sz="800" i="1" dirty="0">
                <a:solidFill>
                  <a:srgbClr val="00338D"/>
                </a:solidFill>
                <a:latin typeface="맑은 고딕" panose="020B0503020000020004" pitchFamily="50" charset="-127"/>
                <a:ea typeface="맑은 고딕" panose="020B0503020000020004" pitchFamily="50" charset="-127"/>
              </a:rPr>
              <a:t>억원 중 </a:t>
            </a:r>
            <a:r>
              <a:rPr lang="en-US" altLang="ko-KR" sz="800" i="1" dirty="0">
                <a:solidFill>
                  <a:srgbClr val="00338D"/>
                </a:solidFill>
                <a:latin typeface="맑은 고딕" panose="020B0503020000020004" pitchFamily="50" charset="-127"/>
                <a:ea typeface="맑은 고딕" panose="020B0503020000020004" pitchFamily="50" charset="-127"/>
              </a:rPr>
              <a:t>5,884</a:t>
            </a:r>
            <a:r>
              <a:rPr lang="ko-KR" altLang="en-US" sz="800" i="1" dirty="0">
                <a:solidFill>
                  <a:srgbClr val="00338D"/>
                </a:solidFill>
                <a:latin typeface="맑은 고딕" panose="020B0503020000020004" pitchFamily="50" charset="-127"/>
                <a:ea typeface="맑은 고딕" panose="020B0503020000020004" pitchFamily="50" charset="-127"/>
              </a:rPr>
              <a:t>억은 </a:t>
            </a:r>
            <a:r>
              <a:rPr lang="en-US" altLang="ko-KR" sz="800" i="1" dirty="0" err="1">
                <a:solidFill>
                  <a:srgbClr val="00338D"/>
                </a:solidFill>
                <a:latin typeface="맑은 고딕" panose="020B0503020000020004" pitchFamily="50" charset="-127"/>
                <a:ea typeface="맑은 고딕" panose="020B0503020000020004" pitchFamily="50" charset="-127"/>
              </a:rPr>
              <a:t>Vinfast</a:t>
            </a:r>
            <a:r>
              <a:rPr lang="en-US" altLang="ko-KR" sz="800" i="1" dirty="0">
                <a:solidFill>
                  <a:srgbClr val="00338D"/>
                </a:solidFill>
                <a:latin typeface="맑은 고딕" panose="020B0503020000020004" pitchFamily="50" charset="-127"/>
                <a:ea typeface="맑은 고딕" panose="020B0503020000020004" pitchFamily="50" charset="-127"/>
              </a:rPr>
              <a:t> ADAS </a:t>
            </a:r>
            <a:r>
              <a:rPr lang="ko-KR" altLang="en-US" sz="800" i="1" dirty="0" err="1">
                <a:solidFill>
                  <a:srgbClr val="00338D"/>
                </a:solidFill>
                <a:latin typeface="맑은 고딕" panose="020B0503020000020004" pitchFamily="50" charset="-127"/>
                <a:ea typeface="맑은 고딕" panose="020B0503020000020004" pitchFamily="50" charset="-127"/>
              </a:rPr>
              <a:t>수주계약건에</a:t>
            </a:r>
            <a:r>
              <a:rPr lang="ko-KR" altLang="en-US" sz="800" i="1" dirty="0">
                <a:solidFill>
                  <a:srgbClr val="00338D"/>
                </a:solidFill>
                <a:latin typeface="맑은 고딕" panose="020B0503020000020004" pitchFamily="50" charset="-127"/>
                <a:ea typeface="맑은 고딕" panose="020B0503020000020004" pitchFamily="50" charset="-127"/>
              </a:rPr>
              <a:t> 해당함</a:t>
            </a:r>
            <a:r>
              <a:rPr lang="en-US" altLang="ko-KR" sz="800" i="1" dirty="0">
                <a:solidFill>
                  <a:srgbClr val="00338D"/>
                </a:solidFill>
                <a:latin typeface="맑은 고딕" panose="020B0503020000020004" pitchFamily="50" charset="-127"/>
                <a:ea typeface="맑은 고딕" panose="020B0503020000020004" pitchFamily="50" charset="-127"/>
              </a:rPr>
              <a:t>.</a:t>
            </a:r>
          </a:p>
        </p:txBody>
      </p:sp>
      <p:sp>
        <p:nvSpPr>
          <p:cNvPr id="28" name="object 4">
            <a:extLst>
              <a:ext uri="{FF2B5EF4-FFF2-40B4-BE49-F238E27FC236}">
                <a16:creationId xmlns:a16="http://schemas.microsoft.com/office/drawing/2014/main" id="{196D47E1-08D7-437F-B028-651CB96974ED}"/>
              </a:ext>
            </a:extLst>
          </p:cNvPr>
          <p:cNvSpPr txBox="1"/>
          <p:nvPr/>
        </p:nvSpPr>
        <p:spPr>
          <a:xfrm>
            <a:off x="4853523" y="3353736"/>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대상회사 부문별 신규수주 내역 </a:t>
            </a:r>
            <a:r>
              <a:rPr lang="en-US" altLang="ko-KR" sz="1100" b="1" u="sng" dirty="0">
                <a:solidFill>
                  <a:srgbClr val="00338D"/>
                </a:solidFill>
                <a:latin typeface="Arial" panose="020B0604020202020204" pitchFamily="34" charset="0"/>
                <a:ea typeface="맑은 고딕" panose="020B0503020000020004" pitchFamily="50" charset="-127"/>
              </a:rPr>
              <a:t>(2020</a:t>
            </a:r>
            <a:r>
              <a:rPr lang="ko-KR" altLang="en-US" sz="1100" b="1" u="sng" dirty="0">
                <a:solidFill>
                  <a:srgbClr val="00338D"/>
                </a:solidFill>
                <a:latin typeface="Arial" panose="020B0604020202020204" pitchFamily="34" charset="0"/>
                <a:ea typeface="맑은 고딕" panose="020B0503020000020004" pitchFamily="50" charset="-127"/>
              </a:rPr>
              <a:t>년 이후</a:t>
            </a:r>
            <a:r>
              <a:rPr lang="en-US" altLang="ko-KR" sz="1100" b="1" u="sng" dirty="0">
                <a:solidFill>
                  <a:srgbClr val="00338D"/>
                </a:solidFill>
                <a:latin typeface="Arial" panose="020B0604020202020204" pitchFamily="34" charset="0"/>
                <a:ea typeface="맑은 고딕" panose="020B0503020000020004" pitchFamily="50" charset="-127"/>
              </a:rPr>
              <a:t>)</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31" name="내용 개체 틀 13">
            <a:extLst>
              <a:ext uri="{FF2B5EF4-FFF2-40B4-BE49-F238E27FC236}">
                <a16:creationId xmlns:a16="http://schemas.microsoft.com/office/drawing/2014/main" id="{CE131566-8279-40B5-B4E9-C1BAC853D966}"/>
              </a:ext>
            </a:extLst>
          </p:cNvPr>
          <p:cNvSpPr txBox="1">
            <a:spLocks/>
          </p:cNvSpPr>
          <p:nvPr/>
        </p:nvSpPr>
        <p:spPr>
          <a:xfrm>
            <a:off x="488950" y="1016001"/>
            <a:ext cx="8729149" cy="406400"/>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1050" b="1" kern="1200" spc="-90" baseline="0">
                <a:solidFill>
                  <a:schemeClr val="tx2"/>
                </a:solidFill>
                <a:latin typeface="맑은 고딕" panose="020B0503020000020004" pitchFamily="50" charset="-127"/>
                <a:ea typeface="맑은 고딕" panose="020B0503020000020004" pitchFamily="50" charset="-127"/>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chemeClr val="tx1"/>
                </a:solidFill>
              </a:rPr>
              <a:t>자율주행 기능이 탑재된 차량의 생산량이 증가하고</a:t>
            </a:r>
            <a:r>
              <a:rPr lang="en-US" altLang="ko-KR" dirty="0">
                <a:solidFill>
                  <a:schemeClr val="tx1"/>
                </a:solidFill>
              </a:rPr>
              <a:t> </a:t>
            </a:r>
            <a:r>
              <a:rPr lang="ko-KR" altLang="en-US" dirty="0">
                <a:solidFill>
                  <a:schemeClr val="tx1"/>
                </a:solidFill>
              </a:rPr>
              <a:t>탑재된 자율주행 기능도 점차 고도화 됨에 따라 </a:t>
            </a:r>
            <a:r>
              <a:rPr lang="en-US" altLang="ko-KR" dirty="0">
                <a:solidFill>
                  <a:schemeClr val="tx1"/>
                </a:solidFill>
              </a:rPr>
              <a:t>ADAS </a:t>
            </a:r>
            <a:r>
              <a:rPr lang="ko-KR" altLang="en-US" dirty="0">
                <a:solidFill>
                  <a:schemeClr val="tx1"/>
                </a:solidFill>
              </a:rPr>
              <a:t>시장 규모는 기하급수적으로 상승할 것으로 예상되며</a:t>
            </a:r>
            <a:r>
              <a:rPr lang="en-US" altLang="ko-KR" dirty="0">
                <a:solidFill>
                  <a:schemeClr val="tx1"/>
                </a:solidFill>
              </a:rPr>
              <a:t>, </a:t>
            </a:r>
            <a:r>
              <a:rPr lang="ko-KR" altLang="en-US" dirty="0">
                <a:solidFill>
                  <a:schemeClr val="tx1"/>
                </a:solidFill>
              </a:rPr>
              <a:t>회사는 </a:t>
            </a:r>
            <a:r>
              <a:rPr lang="en-US" altLang="ko-KR" dirty="0">
                <a:solidFill>
                  <a:schemeClr val="tx1"/>
                </a:solidFill>
              </a:rPr>
              <a:t>ADAS</a:t>
            </a:r>
            <a:r>
              <a:rPr lang="ko-KR" altLang="en-US" dirty="0">
                <a:solidFill>
                  <a:schemeClr val="tx1"/>
                </a:solidFill>
              </a:rPr>
              <a:t>와 관련하여 베트남의 </a:t>
            </a:r>
            <a:r>
              <a:rPr lang="en-US" altLang="ko-KR" dirty="0" err="1">
                <a:solidFill>
                  <a:schemeClr val="tx1"/>
                </a:solidFill>
              </a:rPr>
              <a:t>Vinfast</a:t>
            </a:r>
            <a:r>
              <a:rPr lang="ko-KR" altLang="en-US" dirty="0">
                <a:solidFill>
                  <a:schemeClr val="tx1"/>
                </a:solidFill>
              </a:rPr>
              <a:t>사와 수주계약을 체결하였습니다</a:t>
            </a:r>
            <a:r>
              <a:rPr lang="en-US" altLang="ko-KR" dirty="0">
                <a:solidFill>
                  <a:schemeClr val="tx1"/>
                </a:solidFill>
              </a:rPr>
              <a:t>.</a:t>
            </a:r>
          </a:p>
        </p:txBody>
      </p:sp>
    </p:spTree>
    <p:custDataLst>
      <p:tags r:id="rId1"/>
    </p:custDataLst>
    <p:extLst>
      <p:ext uri="{BB962C8B-B14F-4D97-AF65-F5344CB8AC3E}">
        <p14:creationId xmlns:p14="http://schemas.microsoft.com/office/powerpoint/2010/main" val="194204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4">
            <a:extLst>
              <a:ext uri="{FF2B5EF4-FFF2-40B4-BE49-F238E27FC236}">
                <a16:creationId xmlns:a16="http://schemas.microsoft.com/office/drawing/2014/main" id="{AFBC1C36-1592-41AB-9EAD-3ABD1AEBA3D9}"/>
              </a:ext>
            </a:extLst>
          </p:cNvPr>
          <p:cNvSpPr txBox="1"/>
          <p:nvPr/>
        </p:nvSpPr>
        <p:spPr>
          <a:xfrm>
            <a:off x="488949"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맑은 고딕" panose="020B0503020000020004" pitchFamily="50" charset="-127"/>
                <a:ea typeface="맑은 고딕" panose="020B0503020000020004" pitchFamily="50" charset="-127"/>
              </a:rPr>
              <a:t>글로벌 전기차 판매량 전망</a:t>
            </a:r>
            <a:endParaRPr lang="en-GB" altLang="ko-KR" sz="1100" b="1" u="sng" dirty="0">
              <a:solidFill>
                <a:srgbClr val="00338D"/>
              </a:solidFill>
              <a:latin typeface="맑은 고딕" panose="020B0503020000020004" pitchFamily="50" charset="-127"/>
              <a:ea typeface="맑은 고딕" panose="020B0503020000020004" pitchFamily="50" charset="-127"/>
            </a:endParaRPr>
          </a:p>
        </p:txBody>
      </p:sp>
      <p:sp>
        <p:nvSpPr>
          <p:cNvPr id="6" name="텍스트 개체 틀 6"/>
          <p:cNvSpPr>
            <a:spLocks noGrp="1"/>
          </p:cNvSpPr>
          <p:nvPr>
            <p:ph type="body" sz="quarter" idx="11"/>
          </p:nvPr>
        </p:nvSpPr>
        <p:spPr>
          <a:xfrm>
            <a:off x="488950" y="203863"/>
            <a:ext cx="4356000" cy="169200"/>
          </a:xfrm>
        </p:spPr>
        <p:txBody>
          <a:bodyPr/>
          <a:lstStyle/>
          <a:p>
            <a:r>
              <a:rPr lang="en-US" altLang="ko-KR" dirty="0"/>
              <a:t>Industry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산업 개요</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en-US" altLang="ko-KR" dirty="0">
                <a:solidFill>
                  <a:schemeClr val="tx1"/>
                </a:solidFill>
              </a:rPr>
              <a:t>4</a:t>
            </a:r>
            <a:r>
              <a:rPr lang="ko-KR" altLang="en-US" dirty="0">
                <a:solidFill>
                  <a:schemeClr val="tx1"/>
                </a:solidFill>
              </a:rPr>
              <a:t>차 산업혁명과 환경규제 강화로 인해 자동차산업의 패러다임이 친환경차</a:t>
            </a:r>
            <a:r>
              <a:rPr lang="en-US" altLang="ko-KR" dirty="0">
                <a:solidFill>
                  <a:schemeClr val="tx1"/>
                </a:solidFill>
              </a:rPr>
              <a:t>(</a:t>
            </a:r>
            <a:r>
              <a:rPr lang="ko-KR" altLang="en-US" dirty="0">
                <a:solidFill>
                  <a:schemeClr val="tx1"/>
                </a:solidFill>
              </a:rPr>
              <a:t>전기차</a:t>
            </a:r>
            <a:r>
              <a:rPr lang="en-US" altLang="ko-KR" dirty="0">
                <a:solidFill>
                  <a:schemeClr val="tx1"/>
                </a:solidFill>
              </a:rPr>
              <a:t>, </a:t>
            </a:r>
            <a:r>
              <a:rPr lang="ko-KR" altLang="en-US" dirty="0" err="1">
                <a:solidFill>
                  <a:schemeClr val="tx1"/>
                </a:solidFill>
              </a:rPr>
              <a:t>수소차</a:t>
            </a:r>
            <a:r>
              <a:rPr lang="en-US" altLang="ko-KR" dirty="0">
                <a:solidFill>
                  <a:schemeClr val="tx1"/>
                </a:solidFill>
              </a:rPr>
              <a:t>)</a:t>
            </a:r>
            <a:r>
              <a:rPr lang="ko-KR" altLang="en-US" dirty="0">
                <a:solidFill>
                  <a:schemeClr val="tx1"/>
                </a:solidFill>
              </a:rPr>
              <a:t>으로 옮겨가고 있으며</a:t>
            </a:r>
            <a:r>
              <a:rPr lang="en-US" altLang="ko-KR" dirty="0">
                <a:solidFill>
                  <a:schemeClr val="tx1"/>
                </a:solidFill>
              </a:rPr>
              <a:t>, </a:t>
            </a:r>
            <a:r>
              <a:rPr lang="ko-KR" altLang="en-US" dirty="0">
                <a:solidFill>
                  <a:schemeClr val="tx1"/>
                </a:solidFill>
              </a:rPr>
              <a:t>대상회사는 전기차 관련 수주계약을 체결하며 성공적인 친환경차</a:t>
            </a:r>
            <a:r>
              <a:rPr lang="en-US" altLang="ko-KR" dirty="0">
                <a:solidFill>
                  <a:schemeClr val="tx1"/>
                </a:solidFill>
              </a:rPr>
              <a:t>(</a:t>
            </a:r>
            <a:r>
              <a:rPr lang="ko-KR" altLang="en-US" dirty="0">
                <a:solidFill>
                  <a:schemeClr val="tx1"/>
                </a:solidFill>
              </a:rPr>
              <a:t>전기차</a:t>
            </a:r>
            <a:r>
              <a:rPr lang="en-US" altLang="ko-KR" dirty="0">
                <a:solidFill>
                  <a:schemeClr val="tx1"/>
                </a:solidFill>
              </a:rPr>
              <a:t>, </a:t>
            </a:r>
            <a:r>
              <a:rPr lang="ko-KR" altLang="en-US" dirty="0" err="1">
                <a:solidFill>
                  <a:schemeClr val="tx1"/>
                </a:solidFill>
              </a:rPr>
              <a:t>수소차</a:t>
            </a:r>
            <a:r>
              <a:rPr lang="en-US" altLang="ko-KR" dirty="0">
                <a:solidFill>
                  <a:schemeClr val="tx1"/>
                </a:solidFill>
              </a:rPr>
              <a:t>)</a:t>
            </a:r>
            <a:r>
              <a:rPr lang="ko-KR" altLang="en-US" dirty="0">
                <a:solidFill>
                  <a:schemeClr val="tx1"/>
                </a:solidFill>
              </a:rPr>
              <a:t>로 전환을 위해 노력하고 있습니다</a:t>
            </a:r>
            <a:r>
              <a:rPr lang="en-US" altLang="ko-KR" dirty="0">
                <a:solidFill>
                  <a:schemeClr val="tx1"/>
                </a:solidFill>
              </a:rPr>
              <a:t>.</a:t>
            </a:r>
            <a:r>
              <a:rPr lang="ko-KR" altLang="en-US" dirty="0">
                <a:solidFill>
                  <a:schemeClr val="tx1"/>
                </a:solidFill>
              </a:rPr>
              <a:t> </a:t>
            </a:r>
            <a:endParaRPr lang="en-US" altLang="ko-KR" dirty="0">
              <a:solidFill>
                <a:schemeClr val="tx1"/>
              </a:solidFill>
            </a:endParaRPr>
          </a:p>
        </p:txBody>
      </p:sp>
      <p:graphicFrame>
        <p:nvGraphicFramePr>
          <p:cNvPr id="27" name="Chart1">
            <a:extLst>
              <a:ext uri="{FF2B5EF4-FFF2-40B4-BE49-F238E27FC236}">
                <a16:creationId xmlns:a16="http://schemas.microsoft.com/office/drawing/2014/main" id="{966060DB-A10D-4E9E-ABB3-495D82E1412C}"/>
              </a:ext>
            </a:extLst>
          </p:cNvPr>
          <p:cNvGraphicFramePr>
            <a:graphicFrameLocks/>
          </p:cNvGraphicFramePr>
          <p:nvPr/>
        </p:nvGraphicFramePr>
        <p:xfrm>
          <a:off x="488950" y="1690468"/>
          <a:ext cx="4209112" cy="2794000"/>
        </p:xfrm>
        <a:graphic>
          <a:graphicData uri="http://schemas.openxmlformats.org/drawingml/2006/chart">
            <c:chart xmlns:c="http://schemas.openxmlformats.org/drawingml/2006/chart" xmlns:r="http://schemas.openxmlformats.org/officeDocument/2006/relationships" r:id="rId6"/>
          </a:graphicData>
        </a:graphic>
      </p:graphicFrame>
      <p:sp>
        <p:nvSpPr>
          <p:cNvPr id="28" name="Rectangle 7">
            <a:extLst>
              <a:ext uri="{FF2B5EF4-FFF2-40B4-BE49-F238E27FC236}">
                <a16:creationId xmlns:a16="http://schemas.microsoft.com/office/drawing/2014/main" id="{83CECFBD-B5CB-40C7-82A9-82AAB296EC49}"/>
              </a:ext>
            </a:extLst>
          </p:cNvPr>
          <p:cNvSpPr>
            <a:spLocks noChangeArrowheads="1"/>
          </p:cNvSpPr>
          <p:nvPr/>
        </p:nvSpPr>
        <p:spPr bwMode="auto">
          <a:xfrm>
            <a:off x="488949" y="4588480"/>
            <a:ext cx="4209112" cy="1519712"/>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900" dirty="0">
                <a:latin typeface="맑은 고딕" panose="020B0503020000020004" pitchFamily="50" charset="-127"/>
                <a:ea typeface="맑은 고딕" panose="020B0503020000020004" pitchFamily="50" charset="-127"/>
              </a:rPr>
              <a:t>Bloomberg New Energy Finance</a:t>
            </a:r>
            <a:r>
              <a:rPr lang="ko-KR" altLang="en-US" sz="900" dirty="0">
                <a:latin typeface="맑은 고딕" panose="020B0503020000020004" pitchFamily="50" charset="-127"/>
                <a:ea typeface="맑은 고딕" panose="020B0503020000020004" pitchFamily="50" charset="-127"/>
              </a:rPr>
              <a:t>가 발표한 </a:t>
            </a:r>
            <a:r>
              <a:rPr lang="en-US" altLang="ko-KR" sz="900" dirty="0">
                <a:latin typeface="맑은 고딕" panose="020B0503020000020004" pitchFamily="50" charset="-127"/>
                <a:ea typeface="맑은 고딕" panose="020B0503020000020004" pitchFamily="50" charset="-127"/>
              </a:rPr>
              <a:t>“Electric vehicle Outlook 2020”</a:t>
            </a:r>
            <a:r>
              <a:rPr lang="ko-KR" altLang="en-US" sz="900" dirty="0">
                <a:latin typeface="맑은 고딕" panose="020B0503020000020004" pitchFamily="50" charset="-127"/>
                <a:ea typeface="맑은 고딕" panose="020B0503020000020004" pitchFamily="50" charset="-127"/>
              </a:rPr>
              <a:t>에 따르면 </a:t>
            </a:r>
            <a:r>
              <a:rPr lang="en-US" altLang="ko-KR" sz="900" dirty="0">
                <a:latin typeface="맑은 고딕" panose="020B0503020000020004" pitchFamily="50" charset="-127"/>
                <a:ea typeface="맑은 고딕" panose="020B0503020000020004" pitchFamily="50" charset="-127"/>
              </a:rPr>
              <a:t>2040</a:t>
            </a:r>
            <a:r>
              <a:rPr lang="ko-KR" altLang="en-US" sz="900" dirty="0">
                <a:latin typeface="맑은 고딕" panose="020B0503020000020004" pitchFamily="50" charset="-127"/>
                <a:ea typeface="맑은 고딕" panose="020B0503020000020004" pitchFamily="50" charset="-127"/>
              </a:rPr>
              <a:t>년 전체 자동차 판매량의 </a:t>
            </a:r>
            <a:r>
              <a:rPr lang="en-US" altLang="ko-KR" sz="900" dirty="0">
                <a:latin typeface="맑은 고딕" panose="020B0503020000020004" pitchFamily="50" charset="-127"/>
                <a:ea typeface="맑은 고딕" panose="020B0503020000020004" pitchFamily="50" charset="-127"/>
              </a:rPr>
              <a:t>58%, </a:t>
            </a:r>
            <a:r>
              <a:rPr lang="ko-KR" altLang="en-US" sz="900" dirty="0">
                <a:latin typeface="맑은 고딕" panose="020B0503020000020004" pitchFamily="50" charset="-127"/>
                <a:ea typeface="맑은 고딕" panose="020B0503020000020004" pitchFamily="50" charset="-127"/>
              </a:rPr>
              <a:t>운행차량의 </a:t>
            </a:r>
            <a:r>
              <a:rPr lang="en-US" altLang="ko-KR" sz="900" dirty="0">
                <a:latin typeface="맑은 고딕" panose="020B0503020000020004" pitchFamily="50" charset="-127"/>
                <a:ea typeface="맑은 고딕" panose="020B0503020000020004" pitchFamily="50" charset="-127"/>
              </a:rPr>
              <a:t>31%</a:t>
            </a:r>
            <a:r>
              <a:rPr lang="ko-KR" altLang="en-US" sz="900" dirty="0">
                <a:latin typeface="맑은 고딕" panose="020B0503020000020004" pitchFamily="50" charset="-127"/>
                <a:ea typeface="맑은 고딕" panose="020B0503020000020004" pitchFamily="50" charset="-127"/>
              </a:rPr>
              <a:t>가 전기자동차가 될 것이라는 전망을 발표함</a:t>
            </a:r>
            <a:r>
              <a:rPr lang="en-US" altLang="ko-KR" sz="900" dirty="0">
                <a:latin typeface="맑은 고딕" panose="020B0503020000020004" pitchFamily="50" charset="-127"/>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맑은 고딕" panose="020B0503020000020004" pitchFamily="50" charset="-127"/>
                <a:ea typeface="맑은 고딕" panose="020B0503020000020004" pitchFamily="50" charset="-127"/>
              </a:rPr>
              <a:t>특히 중국과 유럽의 경우 </a:t>
            </a:r>
            <a:r>
              <a:rPr lang="en-US" altLang="ko-KR" sz="900" dirty="0">
                <a:latin typeface="맑은 고딕" panose="020B0503020000020004" pitchFamily="50" charset="-127"/>
                <a:ea typeface="맑은 고딕" panose="020B0503020000020004" pitchFamily="50" charset="-127"/>
              </a:rPr>
              <a:t>2040</a:t>
            </a:r>
            <a:r>
              <a:rPr lang="ko-KR" altLang="en-US" sz="900" dirty="0">
                <a:latin typeface="맑은 고딕" panose="020B0503020000020004" pitchFamily="50" charset="-127"/>
                <a:ea typeface="맑은 고딕" panose="020B0503020000020004" pitchFamily="50" charset="-127"/>
              </a:rPr>
              <a:t>년 운행차량의 </a:t>
            </a:r>
            <a:r>
              <a:rPr lang="en-US" altLang="ko-KR" sz="900" dirty="0">
                <a:latin typeface="맑은 고딕" panose="020B0503020000020004" pitchFamily="50" charset="-127"/>
                <a:ea typeface="맑은 고딕" panose="020B0503020000020004" pitchFamily="50" charset="-127"/>
              </a:rPr>
              <a:t>50%</a:t>
            </a:r>
            <a:r>
              <a:rPr lang="ko-KR" altLang="en-US" sz="900" dirty="0">
                <a:latin typeface="맑은 고딕" panose="020B0503020000020004" pitchFamily="50" charset="-127"/>
                <a:ea typeface="맑은 고딕" panose="020B0503020000020004" pitchFamily="50" charset="-127"/>
              </a:rPr>
              <a:t>이상 전기자동차가 차지할 정도로 빠르게 보급될 것으로 예상됨</a:t>
            </a:r>
            <a:r>
              <a:rPr lang="en-US" altLang="ko-KR" sz="900" dirty="0">
                <a:latin typeface="맑은 고딕" panose="020B0503020000020004" pitchFamily="50" charset="-127"/>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ko-KR" altLang="en-US" sz="900" dirty="0">
                <a:latin typeface="맑은 고딕" panose="020B0503020000020004" pitchFamily="50" charset="-127"/>
                <a:ea typeface="맑은 고딕" panose="020B0503020000020004" pitchFamily="50" charset="-127"/>
              </a:rPr>
              <a:t>전기자동차 신규모델 출시는 </a:t>
            </a:r>
            <a:r>
              <a:rPr lang="en-US" altLang="ko-KR" sz="900" dirty="0">
                <a:latin typeface="맑은 고딕" panose="020B0503020000020004" pitchFamily="50" charset="-127"/>
                <a:ea typeface="맑은 고딕" panose="020B0503020000020004" pitchFamily="50" charset="-127"/>
              </a:rPr>
              <a:t>COVID-19</a:t>
            </a:r>
            <a:r>
              <a:rPr lang="ko-KR" altLang="en-US" sz="900" dirty="0">
                <a:latin typeface="맑은 고딕" panose="020B0503020000020004" pitchFamily="50" charset="-127"/>
                <a:ea typeface="맑은 고딕" panose="020B0503020000020004" pitchFamily="50" charset="-127"/>
              </a:rPr>
              <a:t>로 인해 다소 지연될 것으로 예상되나 </a:t>
            </a:r>
            <a:r>
              <a:rPr lang="en-US" altLang="ko-KR" sz="900" dirty="0">
                <a:latin typeface="맑은 고딕" panose="020B0503020000020004" pitchFamily="50" charset="-127"/>
                <a:ea typeface="맑은 고딕" panose="020B0503020000020004" pitchFamily="50" charset="-127"/>
              </a:rPr>
              <a:t>2022</a:t>
            </a:r>
            <a:r>
              <a:rPr lang="ko-KR" altLang="en-US" sz="900" dirty="0">
                <a:latin typeface="맑은 고딕" panose="020B0503020000020004" pitchFamily="50" charset="-127"/>
                <a:ea typeface="맑은 고딕" panose="020B0503020000020004" pitchFamily="50" charset="-127"/>
              </a:rPr>
              <a:t>년에는 </a:t>
            </a:r>
            <a:r>
              <a:rPr lang="en-US" altLang="ko-KR" sz="900" dirty="0">
                <a:latin typeface="맑은 고딕" panose="020B0503020000020004" pitchFamily="50" charset="-127"/>
                <a:ea typeface="맑은 고딕" panose="020B0503020000020004" pitchFamily="50" charset="-127"/>
              </a:rPr>
              <a:t>500</a:t>
            </a:r>
            <a:r>
              <a:rPr lang="ko-KR" altLang="en-US" sz="900" dirty="0">
                <a:latin typeface="맑은 고딕" panose="020B0503020000020004" pitchFamily="50" charset="-127"/>
                <a:ea typeface="맑은 고딕" panose="020B0503020000020004" pitchFamily="50" charset="-127"/>
              </a:rPr>
              <a:t>개에 달하는 전기자동차 모델이 존재할 것으로 예상됨</a:t>
            </a:r>
            <a:r>
              <a:rPr lang="en-US" altLang="ko-KR" sz="900" dirty="0">
                <a:latin typeface="맑은 고딕" panose="020B0503020000020004" pitchFamily="50" charset="-127"/>
                <a:ea typeface="맑은 고딕" panose="020B0503020000020004" pitchFamily="50" charset="-127"/>
              </a:rPr>
              <a:t>.</a:t>
            </a:r>
          </a:p>
        </p:txBody>
      </p:sp>
      <p:sp>
        <p:nvSpPr>
          <p:cNvPr id="29" name="Text Box 14">
            <a:extLst>
              <a:ext uri="{FF2B5EF4-FFF2-40B4-BE49-F238E27FC236}">
                <a16:creationId xmlns:a16="http://schemas.microsoft.com/office/drawing/2014/main" id="{4F40DE59-A7D3-4AF9-828B-F65C8D9A6035}"/>
              </a:ext>
            </a:extLst>
          </p:cNvPr>
          <p:cNvSpPr txBox="1">
            <a:spLocks noChangeArrowheads="1"/>
          </p:cNvSpPr>
          <p:nvPr>
            <p:custDataLst>
              <p:tags r:id="rId2"/>
            </p:custDataLst>
          </p:nvPr>
        </p:nvSpPr>
        <p:spPr bwMode="auto">
          <a:xfrm>
            <a:off x="488949" y="4412468"/>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Bloomberg</a:t>
            </a:r>
          </a:p>
        </p:txBody>
      </p:sp>
      <p:sp>
        <p:nvSpPr>
          <p:cNvPr id="36" name="object 4">
            <a:extLst>
              <a:ext uri="{FF2B5EF4-FFF2-40B4-BE49-F238E27FC236}">
                <a16:creationId xmlns:a16="http://schemas.microsoft.com/office/drawing/2014/main" id="{607BCA05-11F9-40D9-9095-9EC631E0C481}"/>
              </a:ext>
            </a:extLst>
          </p:cNvPr>
          <p:cNvSpPr txBox="1"/>
          <p:nvPr/>
        </p:nvSpPr>
        <p:spPr>
          <a:xfrm>
            <a:off x="4859338" y="1485390"/>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글로벌 </a:t>
            </a:r>
            <a:r>
              <a:rPr lang="ko-KR" altLang="en-US" sz="1100" b="1" u="sng" dirty="0" err="1">
                <a:solidFill>
                  <a:srgbClr val="00338D"/>
                </a:solidFill>
                <a:latin typeface="Arial" panose="020B0604020202020204" pitchFamily="34" charset="0"/>
                <a:ea typeface="맑은 고딕" panose="020B0503020000020004" pitchFamily="50" charset="-127"/>
              </a:rPr>
              <a:t>수소차</a:t>
            </a:r>
            <a:r>
              <a:rPr lang="ko-KR" altLang="en-US" sz="1100" b="1" u="sng" dirty="0">
                <a:solidFill>
                  <a:srgbClr val="00338D"/>
                </a:solidFill>
                <a:latin typeface="Arial" panose="020B0604020202020204" pitchFamily="34" charset="0"/>
                <a:ea typeface="맑은 고딕" panose="020B0503020000020004" pitchFamily="50" charset="-127"/>
              </a:rPr>
              <a:t> 판매량 전망</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aphicFrame>
        <p:nvGraphicFramePr>
          <p:cNvPr id="37" name="Chart7">
            <a:extLst>
              <a:ext uri="{FF2B5EF4-FFF2-40B4-BE49-F238E27FC236}">
                <a16:creationId xmlns:a16="http://schemas.microsoft.com/office/drawing/2014/main" id="{412A445B-F2E8-4109-8BE4-4A6426C3C72D}"/>
              </a:ext>
            </a:extLst>
          </p:cNvPr>
          <p:cNvGraphicFramePr>
            <a:graphicFrameLocks/>
          </p:cNvGraphicFramePr>
          <p:nvPr/>
        </p:nvGraphicFramePr>
        <p:xfrm>
          <a:off x="4953000" y="1750490"/>
          <a:ext cx="4445000" cy="1337348"/>
        </p:xfrm>
        <a:graphic>
          <a:graphicData uri="http://schemas.openxmlformats.org/drawingml/2006/chart">
            <c:chart xmlns:c="http://schemas.openxmlformats.org/drawingml/2006/chart" xmlns:r="http://schemas.openxmlformats.org/officeDocument/2006/relationships" r:id="rId7"/>
          </a:graphicData>
        </a:graphic>
      </p:graphicFrame>
      <p:sp>
        <p:nvSpPr>
          <p:cNvPr id="38" name="Text Box 14">
            <a:extLst>
              <a:ext uri="{FF2B5EF4-FFF2-40B4-BE49-F238E27FC236}">
                <a16:creationId xmlns:a16="http://schemas.microsoft.com/office/drawing/2014/main" id="{F044D2EE-BCF5-4DD9-A762-72A7E17D273F}"/>
              </a:ext>
            </a:extLst>
          </p:cNvPr>
          <p:cNvSpPr txBox="1">
            <a:spLocks noChangeArrowheads="1"/>
          </p:cNvSpPr>
          <p:nvPr>
            <p:custDataLst>
              <p:tags r:id="rId3"/>
            </p:custDataLst>
          </p:nvPr>
        </p:nvSpPr>
        <p:spPr bwMode="auto">
          <a:xfrm>
            <a:off x="4953000" y="3098727"/>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IHS </a:t>
            </a:r>
            <a:r>
              <a:rPr lang="en-US" altLang="ko-KR" sz="800" i="1" dirty="0" err="1">
                <a:solidFill>
                  <a:srgbClr val="00338D"/>
                </a:solidFill>
                <a:latin typeface="맑은 고딕" panose="020B0503020000020004" pitchFamily="50" charset="-127"/>
                <a:ea typeface="맑은 고딕" panose="020B0503020000020004" pitchFamily="50" charset="-127"/>
              </a:rPr>
              <a:t>markit</a:t>
            </a:r>
            <a:endParaRPr lang="en-US" altLang="ko-KR" sz="800" i="1" dirty="0">
              <a:solidFill>
                <a:srgbClr val="00338D"/>
              </a:solidFill>
              <a:latin typeface="맑은 고딕" panose="020B0503020000020004" pitchFamily="50" charset="-127"/>
              <a:ea typeface="맑은 고딕" panose="020B0503020000020004" pitchFamily="50" charset="-127"/>
            </a:endParaRPr>
          </a:p>
        </p:txBody>
      </p:sp>
      <p:sp>
        <p:nvSpPr>
          <p:cNvPr id="39" name="Rectangle 7">
            <a:extLst>
              <a:ext uri="{FF2B5EF4-FFF2-40B4-BE49-F238E27FC236}">
                <a16:creationId xmlns:a16="http://schemas.microsoft.com/office/drawing/2014/main" id="{6552DC01-7B13-4C15-B2D1-C913E33E849D}"/>
              </a:ext>
            </a:extLst>
          </p:cNvPr>
          <p:cNvSpPr>
            <a:spLocks noChangeArrowheads="1"/>
          </p:cNvSpPr>
          <p:nvPr/>
        </p:nvSpPr>
        <p:spPr bwMode="auto">
          <a:xfrm>
            <a:off x="4897120" y="3253616"/>
            <a:ext cx="4556760" cy="723600"/>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900" dirty="0">
                <a:latin typeface="맑은 고딕" panose="020B0503020000020004" pitchFamily="50" charset="-127"/>
                <a:ea typeface="맑은 고딕" panose="020B0503020000020004" pitchFamily="50" charset="-127"/>
              </a:rPr>
              <a:t>IHS</a:t>
            </a:r>
            <a:r>
              <a:rPr lang="ko-KR" altLang="en-US" sz="900" dirty="0">
                <a:latin typeface="맑은 고딕" panose="020B0503020000020004" pitchFamily="50" charset="-127"/>
                <a:ea typeface="맑은 고딕" panose="020B0503020000020004" pitchFamily="50" charset="-127"/>
              </a:rPr>
              <a:t>에 따르면</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전세계 </a:t>
            </a:r>
            <a:r>
              <a:rPr lang="ko-KR" altLang="en-US" sz="900" dirty="0" err="1">
                <a:latin typeface="맑은 고딕" panose="020B0503020000020004" pitchFamily="50" charset="-127"/>
                <a:ea typeface="맑은 고딕" panose="020B0503020000020004" pitchFamily="50" charset="-127"/>
              </a:rPr>
              <a:t>수소차</a:t>
            </a:r>
            <a:r>
              <a:rPr lang="ko-KR" altLang="en-US" sz="900" dirty="0">
                <a:latin typeface="맑은 고딕" panose="020B0503020000020004" pitchFamily="50" charset="-127"/>
                <a:ea typeface="맑은 고딕" panose="020B0503020000020004" pitchFamily="50" charset="-127"/>
              </a:rPr>
              <a:t> 시장규모가 </a:t>
            </a:r>
            <a:r>
              <a:rPr lang="en-US" altLang="ko-KR" sz="900" dirty="0">
                <a:latin typeface="맑은 고딕" panose="020B0503020000020004" pitchFamily="50" charset="-127"/>
                <a:ea typeface="맑은 고딕" panose="020B0503020000020004" pitchFamily="50" charset="-127"/>
              </a:rPr>
              <a:t>2022</a:t>
            </a:r>
            <a:r>
              <a:rPr lang="ko-KR" altLang="en-US" sz="900" dirty="0">
                <a:latin typeface="맑은 고딕" panose="020B0503020000020004" pitchFamily="50" charset="-127"/>
                <a:ea typeface="맑은 고딕" panose="020B0503020000020004" pitchFamily="50" charset="-127"/>
              </a:rPr>
              <a:t>년 </a:t>
            </a:r>
            <a:r>
              <a:rPr lang="en-US" altLang="ko-KR" sz="900" dirty="0">
                <a:latin typeface="맑은 고딕" panose="020B0503020000020004" pitchFamily="50" charset="-127"/>
                <a:ea typeface="맑은 고딕" panose="020B0503020000020004" pitchFamily="50" charset="-127"/>
              </a:rPr>
              <a:t>26</a:t>
            </a:r>
            <a:r>
              <a:rPr lang="ko-KR" altLang="en-US" sz="900" dirty="0">
                <a:latin typeface="맑은 고딕" panose="020B0503020000020004" pitchFamily="50" charset="-127"/>
                <a:ea typeface="맑은 고딕" panose="020B0503020000020004" pitchFamily="50" charset="-127"/>
              </a:rPr>
              <a:t>만대</a:t>
            </a:r>
            <a:r>
              <a:rPr lang="en-US" altLang="ko-KR" sz="900" dirty="0">
                <a:latin typeface="맑은 고딕" panose="020B0503020000020004" pitchFamily="50" charset="-127"/>
                <a:ea typeface="맑은 고딕" panose="020B0503020000020004" pitchFamily="50" charset="-127"/>
              </a:rPr>
              <a:t>, 2030</a:t>
            </a:r>
            <a:r>
              <a:rPr lang="ko-KR" altLang="en-US" sz="900" dirty="0">
                <a:latin typeface="맑은 고딕" panose="020B0503020000020004" pitchFamily="50" charset="-127"/>
                <a:ea typeface="맑은 고딕" panose="020B0503020000020004" pitchFamily="50" charset="-127"/>
              </a:rPr>
              <a:t>년에는 </a:t>
            </a:r>
            <a:r>
              <a:rPr lang="en-US" altLang="ko-KR" sz="900" dirty="0">
                <a:latin typeface="맑은 고딕" panose="020B0503020000020004" pitchFamily="50" charset="-127"/>
                <a:ea typeface="맑은 고딕" panose="020B0503020000020004" pitchFamily="50" charset="-127"/>
              </a:rPr>
              <a:t>220</a:t>
            </a:r>
            <a:r>
              <a:rPr lang="ko-KR" altLang="en-US" sz="900" dirty="0">
                <a:latin typeface="맑은 고딕" panose="020B0503020000020004" pitchFamily="50" charset="-127"/>
                <a:ea typeface="맑은 고딕" panose="020B0503020000020004" pitchFamily="50" charset="-127"/>
              </a:rPr>
              <a:t>만대로 확대될 것으로 전망함</a:t>
            </a:r>
            <a:r>
              <a:rPr lang="en-US" altLang="ko-KR" sz="900" dirty="0">
                <a:latin typeface="맑은 고딕" panose="020B0503020000020004" pitchFamily="50" charset="-127"/>
                <a:ea typeface="맑은 고딕" panose="020B0503020000020004" pitchFamily="50" charset="-127"/>
              </a:rPr>
              <a:t>. </a:t>
            </a:r>
            <a:r>
              <a:rPr lang="ko-KR" altLang="en-US" sz="900" dirty="0">
                <a:latin typeface="맑은 고딕" panose="020B0503020000020004" pitchFamily="50" charset="-127"/>
                <a:ea typeface="맑은 고딕" panose="020B0503020000020004" pitchFamily="50" charset="-127"/>
              </a:rPr>
              <a:t>수소차는 충전시간이 빠르고 주행거리가 길어 유럽</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미국</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중국 등을 중심으로 수소상용차에 대한 수요가 커지고 있음</a:t>
            </a:r>
            <a:r>
              <a:rPr lang="en-US" altLang="ko-KR" sz="900" dirty="0">
                <a:latin typeface="맑은 고딕" panose="020B0503020000020004" pitchFamily="50" charset="-127"/>
                <a:ea typeface="맑은 고딕" panose="020B0503020000020004" pitchFamily="50" charset="-127"/>
              </a:rPr>
              <a:t>.</a:t>
            </a:r>
          </a:p>
        </p:txBody>
      </p:sp>
      <p:sp>
        <p:nvSpPr>
          <p:cNvPr id="41" name="object 4">
            <a:extLst>
              <a:ext uri="{FF2B5EF4-FFF2-40B4-BE49-F238E27FC236}">
                <a16:creationId xmlns:a16="http://schemas.microsoft.com/office/drawing/2014/main" id="{7A0C0C67-8278-4BC7-BD62-4D13622F0BE1}"/>
              </a:ext>
            </a:extLst>
          </p:cNvPr>
          <p:cNvSpPr txBox="1"/>
          <p:nvPr/>
        </p:nvSpPr>
        <p:spPr>
          <a:xfrm>
            <a:off x="4859338" y="3988105"/>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대상회사 부문별 신규수주 내역 </a:t>
            </a:r>
            <a:r>
              <a:rPr lang="en-US" altLang="ko-KR" sz="1100" b="1" u="sng" dirty="0">
                <a:solidFill>
                  <a:srgbClr val="00338D"/>
                </a:solidFill>
                <a:latin typeface="Arial" panose="020B0604020202020204" pitchFamily="34" charset="0"/>
                <a:ea typeface="맑은 고딕" panose="020B0503020000020004" pitchFamily="50" charset="-127"/>
              </a:rPr>
              <a:t>(2020</a:t>
            </a:r>
            <a:r>
              <a:rPr lang="ko-KR" altLang="en-US" sz="1100" b="1" u="sng" dirty="0">
                <a:solidFill>
                  <a:srgbClr val="00338D"/>
                </a:solidFill>
                <a:latin typeface="Arial" panose="020B0604020202020204" pitchFamily="34" charset="0"/>
                <a:ea typeface="맑은 고딕" panose="020B0503020000020004" pitchFamily="50" charset="-127"/>
              </a:rPr>
              <a:t>년 이후</a:t>
            </a:r>
            <a:r>
              <a:rPr lang="en-US" altLang="ko-KR" sz="1100" b="1" u="sng" dirty="0">
                <a:solidFill>
                  <a:srgbClr val="00338D"/>
                </a:solidFill>
                <a:latin typeface="Arial" panose="020B0604020202020204" pitchFamily="34" charset="0"/>
                <a:ea typeface="맑은 고딕" panose="020B0503020000020004" pitchFamily="50" charset="-127"/>
              </a:rPr>
              <a:t>)</a:t>
            </a:r>
            <a:endParaRPr lang="en-GB" altLang="ko-KR" sz="1100" b="1" u="sng" dirty="0">
              <a:solidFill>
                <a:srgbClr val="00338D"/>
              </a:solidFill>
              <a:latin typeface="Arial" panose="020B0604020202020204" pitchFamily="34" charset="0"/>
              <a:ea typeface="맑은 고딕" panose="020B0503020000020004" pitchFamily="50" charset="-127"/>
            </a:endParaRPr>
          </a:p>
        </p:txBody>
      </p:sp>
      <p:graphicFrame>
        <p:nvGraphicFramePr>
          <p:cNvPr id="42" name="Chart2">
            <a:extLst>
              <a:ext uri="{FF2B5EF4-FFF2-40B4-BE49-F238E27FC236}">
                <a16:creationId xmlns:a16="http://schemas.microsoft.com/office/drawing/2014/main" id="{1E2132ED-41DB-445A-A2FE-A6C99297FA4B}"/>
              </a:ext>
            </a:extLst>
          </p:cNvPr>
          <p:cNvGraphicFramePr>
            <a:graphicFrameLocks/>
          </p:cNvGraphicFramePr>
          <p:nvPr/>
        </p:nvGraphicFramePr>
        <p:xfrm>
          <a:off x="4873697" y="4301221"/>
          <a:ext cx="1966015" cy="1540778"/>
        </p:xfrm>
        <a:graphic>
          <a:graphicData uri="http://schemas.openxmlformats.org/drawingml/2006/chart">
            <c:chart xmlns:c="http://schemas.openxmlformats.org/drawingml/2006/chart" xmlns:r="http://schemas.openxmlformats.org/officeDocument/2006/relationships" r:id="rId8"/>
          </a:graphicData>
        </a:graphic>
      </p:graphicFrame>
      <p:sp>
        <p:nvSpPr>
          <p:cNvPr id="43" name="Text Box 14">
            <a:extLst>
              <a:ext uri="{FF2B5EF4-FFF2-40B4-BE49-F238E27FC236}">
                <a16:creationId xmlns:a16="http://schemas.microsoft.com/office/drawing/2014/main" id="{6EDBE9C5-AAD6-42B2-A001-E8C6CB7D63A1}"/>
              </a:ext>
            </a:extLst>
          </p:cNvPr>
          <p:cNvSpPr txBox="1">
            <a:spLocks noChangeArrowheads="1"/>
          </p:cNvSpPr>
          <p:nvPr>
            <p:custDataLst>
              <p:tags r:id="rId4"/>
            </p:custDataLst>
          </p:nvPr>
        </p:nvSpPr>
        <p:spPr bwMode="auto">
          <a:xfrm>
            <a:off x="4840304" y="5853981"/>
            <a:ext cx="4364575" cy="254211"/>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Source: </a:t>
            </a:r>
            <a:r>
              <a:rPr lang="ko-KR" altLang="en-US" sz="800" i="1" dirty="0">
                <a:solidFill>
                  <a:srgbClr val="00338D"/>
                </a:solidFill>
                <a:latin typeface="맑은 고딕" panose="020B0503020000020004" pitchFamily="50" charset="-127"/>
                <a:ea typeface="맑은 고딕" panose="020B0503020000020004" pitchFamily="50" charset="-127"/>
              </a:rPr>
              <a:t>대상회사 제시자료</a:t>
            </a:r>
            <a:endParaRPr lang="en-US" altLang="ko-KR" sz="800" i="1" dirty="0">
              <a:solidFill>
                <a:srgbClr val="00338D"/>
              </a:solidFill>
              <a:latin typeface="맑은 고딕" panose="020B0503020000020004" pitchFamily="50" charset="-127"/>
              <a:ea typeface="맑은 고딕" panose="020B0503020000020004" pitchFamily="50" charset="-127"/>
            </a:endParaRPr>
          </a:p>
          <a:p>
            <a:pPr marL="396000" indent="-447675" defTabSz="762000"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Note : </a:t>
            </a:r>
            <a:r>
              <a:rPr lang="ko-KR" altLang="en-US" sz="800" i="1" dirty="0">
                <a:solidFill>
                  <a:srgbClr val="00338D"/>
                </a:solidFill>
                <a:latin typeface="맑은 고딕" panose="020B0503020000020004" pitchFamily="50" charset="-127"/>
                <a:ea typeface="맑은 고딕" panose="020B0503020000020004" pitchFamily="50" charset="-127"/>
              </a:rPr>
              <a:t>회사제시금액 기준임</a:t>
            </a:r>
            <a:r>
              <a:rPr lang="en-US" altLang="ko-KR" sz="800" i="1" dirty="0">
                <a:solidFill>
                  <a:srgbClr val="00338D"/>
                </a:solidFill>
                <a:latin typeface="맑은 고딕" panose="020B0503020000020004" pitchFamily="50" charset="-127"/>
                <a:ea typeface="맑은 고딕" panose="020B0503020000020004" pitchFamily="50" charset="-127"/>
              </a:rPr>
              <a:t>.</a:t>
            </a:r>
          </a:p>
          <a:p>
            <a:pPr marL="357188" indent="-357188" defTabSz="712788" eaLnBrk="0" latinLnBrk="1" hangingPunct="0">
              <a:tabLst>
                <a:tab pos="542925" algn="l"/>
              </a:tabLst>
            </a:pPr>
            <a:r>
              <a:rPr lang="en-US" altLang="ko-KR" sz="800" i="1" dirty="0">
                <a:solidFill>
                  <a:srgbClr val="00338D"/>
                </a:solidFill>
                <a:latin typeface="맑은 고딕" panose="020B0503020000020004" pitchFamily="50" charset="-127"/>
                <a:ea typeface="맑은 고딕" panose="020B0503020000020004" pitchFamily="50" charset="-127"/>
              </a:rPr>
              <a:t>        </a:t>
            </a:r>
          </a:p>
        </p:txBody>
      </p:sp>
      <p:sp>
        <p:nvSpPr>
          <p:cNvPr id="44" name="Rectangle 7">
            <a:extLst>
              <a:ext uri="{FF2B5EF4-FFF2-40B4-BE49-F238E27FC236}">
                <a16:creationId xmlns:a16="http://schemas.microsoft.com/office/drawing/2014/main" id="{E40E5D0C-1BF7-4CCC-9334-A161080E2897}"/>
              </a:ext>
            </a:extLst>
          </p:cNvPr>
          <p:cNvSpPr>
            <a:spLocks noChangeArrowheads="1"/>
          </p:cNvSpPr>
          <p:nvPr/>
        </p:nvSpPr>
        <p:spPr bwMode="auto">
          <a:xfrm>
            <a:off x="6839712" y="4556467"/>
            <a:ext cx="2558288" cy="1032413"/>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ko-KR" altLang="en-US" sz="900" dirty="0">
                <a:latin typeface="맑은 고딕" panose="020B0503020000020004" pitchFamily="50" charset="-127"/>
                <a:ea typeface="맑은 고딕" panose="020B0503020000020004" pitchFamily="50" charset="-127"/>
              </a:rPr>
              <a:t>대상회사 제시 수주금액에 따르면 </a:t>
            </a:r>
            <a:r>
              <a:rPr lang="en-US" altLang="ko-KR" sz="900" dirty="0">
                <a:latin typeface="맑은 고딕" panose="020B0503020000020004" pitchFamily="50" charset="-127"/>
                <a:ea typeface="맑은 고딕" panose="020B0503020000020004" pitchFamily="50" charset="-127"/>
              </a:rPr>
              <a:t>2020</a:t>
            </a:r>
            <a:r>
              <a:rPr lang="ko-KR" altLang="en-US" sz="900" dirty="0">
                <a:latin typeface="맑은 고딕" panose="020B0503020000020004" pitchFamily="50" charset="-127"/>
                <a:ea typeface="맑은 고딕" panose="020B0503020000020004" pitchFamily="50" charset="-127"/>
              </a:rPr>
              <a:t>년 이후 수주금액 </a:t>
            </a:r>
            <a:r>
              <a:rPr lang="en-US" altLang="ko-KR" sz="900" dirty="0">
                <a:latin typeface="맑은 고딕" panose="020B0503020000020004" pitchFamily="50" charset="-127"/>
                <a:ea typeface="맑은 고딕" panose="020B0503020000020004" pitchFamily="50" charset="-127"/>
              </a:rPr>
              <a:t>11,746</a:t>
            </a:r>
            <a:r>
              <a:rPr lang="ko-KR" altLang="en-US" sz="900" dirty="0">
                <a:latin typeface="맑은 고딕" panose="020B0503020000020004" pitchFamily="50" charset="-127"/>
                <a:ea typeface="맑은 고딕" panose="020B0503020000020004" pitchFamily="50" charset="-127"/>
              </a:rPr>
              <a:t>억원 중 </a:t>
            </a:r>
            <a:r>
              <a:rPr lang="en-US" altLang="ko-KR" sz="900" dirty="0">
                <a:latin typeface="맑은 고딕" panose="020B0503020000020004" pitchFamily="50" charset="-127"/>
                <a:ea typeface="맑은 고딕" panose="020B0503020000020004" pitchFamily="50" charset="-127"/>
              </a:rPr>
              <a:t>8,480</a:t>
            </a:r>
            <a:r>
              <a:rPr lang="ko-KR" altLang="en-US" sz="900" dirty="0">
                <a:latin typeface="맑은 고딕" panose="020B0503020000020004" pitchFamily="50" charset="-127"/>
                <a:ea typeface="맑은 고딕" panose="020B0503020000020004" pitchFamily="50" charset="-127"/>
              </a:rPr>
              <a:t>억</a:t>
            </a:r>
            <a:r>
              <a:rPr lang="en-US" altLang="ko-KR" sz="900" dirty="0">
                <a:latin typeface="맑은 고딕" panose="020B0503020000020004" pitchFamily="50" charset="-127"/>
                <a:ea typeface="맑은 고딕" panose="020B0503020000020004" pitchFamily="50" charset="-127"/>
              </a:rPr>
              <a:t>(</a:t>
            </a:r>
            <a:r>
              <a:rPr lang="ko-KR" altLang="en-US" sz="900" dirty="0">
                <a:latin typeface="맑은 고딕" panose="020B0503020000020004" pitchFamily="50" charset="-127"/>
                <a:ea typeface="맑은 고딕" panose="020B0503020000020004" pitchFamily="50" charset="-127"/>
              </a:rPr>
              <a:t>약 </a:t>
            </a:r>
            <a:r>
              <a:rPr lang="en-US" altLang="ko-KR" sz="900" dirty="0">
                <a:latin typeface="맑은 고딕" panose="020B0503020000020004" pitchFamily="50" charset="-127"/>
                <a:ea typeface="맑은 고딕" panose="020B0503020000020004" pitchFamily="50" charset="-127"/>
              </a:rPr>
              <a:t>72%)</a:t>
            </a:r>
            <a:r>
              <a:rPr lang="ko-KR" altLang="en-US" sz="900" dirty="0">
                <a:latin typeface="맑은 고딕" panose="020B0503020000020004" pitchFamily="50" charset="-127"/>
                <a:ea typeface="맑은 고딕" panose="020B0503020000020004" pitchFamily="50" charset="-127"/>
              </a:rPr>
              <a:t>의 전기차 관련 수주를 확보함</a:t>
            </a:r>
            <a:r>
              <a:rPr lang="en-US" altLang="ko-KR" sz="900" dirty="0">
                <a:latin typeface="맑은 고딕" panose="020B0503020000020004" pitchFamily="50" charset="-127"/>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a:latin typeface="맑은 고딕" panose="020B0503020000020004" pitchFamily="50" charset="-127"/>
                <a:ea typeface="맑은 고딕" panose="020B0503020000020004" pitchFamily="50" charset="-127"/>
              </a:rPr>
              <a:t>2021</a:t>
            </a:r>
            <a:r>
              <a:rPr lang="ko-KR" altLang="en-US" sz="900" dirty="0">
                <a:latin typeface="맑은 고딕" panose="020B0503020000020004" pitchFamily="50" charset="-127"/>
                <a:ea typeface="맑은 고딕" panose="020B0503020000020004" pitchFamily="50" charset="-127"/>
              </a:rPr>
              <a:t>년 수주계약은 모두 전기차 관련 수주에 해당함</a:t>
            </a:r>
            <a:r>
              <a:rPr lang="en-US" altLang="ko-KR" sz="900" dirty="0">
                <a:latin typeface="맑은 고딕" panose="020B0503020000020004" pitchFamily="50" charset="-127"/>
                <a:ea typeface="맑은 고딕" panose="020B0503020000020004" pitchFamily="50" charset="-127"/>
              </a:rPr>
              <a:t>.</a:t>
            </a:r>
          </a:p>
        </p:txBody>
      </p:sp>
    </p:spTree>
    <p:custDataLst>
      <p:tags r:id="rId1"/>
    </p:custDataLst>
    <p:extLst>
      <p:ext uri="{BB962C8B-B14F-4D97-AF65-F5344CB8AC3E}">
        <p14:creationId xmlns:p14="http://schemas.microsoft.com/office/powerpoint/2010/main" val="301088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sz="8800" dirty="0"/>
              <a:t>Budget vs Actual</a:t>
            </a:r>
            <a:br>
              <a:rPr lang="en-US" altLang="ko-KR" sz="8800" dirty="0"/>
            </a:br>
            <a:r>
              <a:rPr lang="en-US" altLang="ko-KR" sz="8800" dirty="0"/>
              <a:t>Analysis</a:t>
            </a:r>
            <a:endParaRPr lang="ko-KR" altLang="en-US" sz="8800" dirty="0"/>
          </a:p>
        </p:txBody>
      </p:sp>
      <p:sp>
        <p:nvSpPr>
          <p:cNvPr id="6" name="텍스트 개체 틀 5"/>
          <p:cNvSpPr>
            <a:spLocks noGrp="1"/>
          </p:cNvSpPr>
          <p:nvPr>
            <p:ph type="body" sz="quarter" idx="11"/>
          </p:nvPr>
        </p:nvSpPr>
        <p:spPr/>
        <p:txBody>
          <a:bodyPr/>
          <a:lstStyle/>
          <a:p>
            <a:endParaRPr lang="ko-KR" altLang="en-US"/>
          </a:p>
        </p:txBody>
      </p:sp>
    </p:spTree>
    <p:extLst>
      <p:ext uri="{BB962C8B-B14F-4D97-AF65-F5344CB8AC3E}">
        <p14:creationId xmlns:p14="http://schemas.microsoft.com/office/powerpoint/2010/main" val="17051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총괄검토표</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a:t>
            </a:r>
            <a:r>
              <a:rPr lang="en-US" altLang="ko-KR" dirty="0">
                <a:solidFill>
                  <a:schemeClr val="tx1"/>
                </a:solidFill>
              </a:rPr>
              <a:t>2020</a:t>
            </a:r>
            <a:r>
              <a:rPr lang="ko-KR" altLang="en-US" dirty="0">
                <a:solidFill>
                  <a:schemeClr val="tx1"/>
                </a:solidFill>
              </a:rPr>
              <a:t>년 기준 매출액은 </a:t>
            </a:r>
            <a:r>
              <a:rPr lang="en-US" altLang="ko-KR" dirty="0">
                <a:solidFill>
                  <a:schemeClr val="tx1"/>
                </a:solidFill>
              </a:rPr>
              <a:t>COVID-19 </a:t>
            </a:r>
            <a:r>
              <a:rPr lang="ko-KR" altLang="en-US" dirty="0">
                <a:solidFill>
                  <a:schemeClr val="tx1"/>
                </a:solidFill>
              </a:rPr>
              <a:t>영향으로 인해 예산 대비 </a:t>
            </a:r>
            <a:r>
              <a:rPr lang="en-US" altLang="ko-KR" dirty="0">
                <a:solidFill>
                  <a:schemeClr val="tx1"/>
                </a:solidFill>
              </a:rPr>
              <a:t>644</a:t>
            </a:r>
            <a:r>
              <a:rPr lang="ko-KR" altLang="en-US" dirty="0">
                <a:solidFill>
                  <a:schemeClr val="tx1"/>
                </a:solidFill>
              </a:rPr>
              <a:t>억원</a:t>
            </a:r>
            <a:r>
              <a:rPr lang="en-US" altLang="ko-KR" dirty="0">
                <a:solidFill>
                  <a:schemeClr val="tx1"/>
                </a:solidFill>
              </a:rPr>
              <a:t>(17%) </a:t>
            </a:r>
            <a:r>
              <a:rPr lang="ko-KR" altLang="en-US" dirty="0">
                <a:solidFill>
                  <a:schemeClr val="tx1"/>
                </a:solidFill>
              </a:rPr>
              <a:t>미달하였으며</a:t>
            </a:r>
            <a:r>
              <a:rPr lang="en-US" altLang="ko-KR" dirty="0">
                <a:solidFill>
                  <a:schemeClr val="tx1"/>
                </a:solidFill>
              </a:rPr>
              <a:t>, </a:t>
            </a:r>
            <a:r>
              <a:rPr lang="ko-KR" altLang="en-US" dirty="0">
                <a:solidFill>
                  <a:schemeClr val="tx1"/>
                </a:solidFill>
              </a:rPr>
              <a:t>이에 따른 고정비 효과 및 기타 일회성 비용</a:t>
            </a:r>
            <a:r>
              <a:rPr lang="en-US" altLang="ko-KR" dirty="0">
                <a:solidFill>
                  <a:schemeClr val="tx1"/>
                </a:solidFill>
              </a:rPr>
              <a:t>, </a:t>
            </a:r>
            <a:r>
              <a:rPr lang="ko-KR" altLang="en-US" dirty="0">
                <a:solidFill>
                  <a:schemeClr val="tx1"/>
                </a:solidFill>
              </a:rPr>
              <a:t>원가절감안 미달성으로 이익율은 예산이익률에 미달하였습니다</a:t>
            </a:r>
            <a:r>
              <a:rPr lang="en-US" altLang="ko-KR" dirty="0">
                <a:solidFill>
                  <a:schemeClr val="tx1"/>
                </a:solidFill>
              </a:rPr>
              <a:t>.</a:t>
            </a:r>
            <a:endParaRPr lang="ko-KR" altLang="en-US" dirty="0">
              <a:solidFill>
                <a:schemeClr val="tx1"/>
              </a:solidFill>
            </a:endParaRPr>
          </a:p>
        </p:txBody>
      </p:sp>
      <p:sp>
        <p:nvSpPr>
          <p:cNvPr id="10" name="TextBox 9">
            <a:extLst>
              <a:ext uri="{FF2B5EF4-FFF2-40B4-BE49-F238E27FC236}">
                <a16:creationId xmlns:a16="http://schemas.microsoft.com/office/drawing/2014/main" id="{42071875-FB55-4B7F-94A7-0AF6504BC9C5}"/>
              </a:ext>
            </a:extLst>
          </p:cNvPr>
          <p:cNvSpPr txBox="1"/>
          <p:nvPr/>
        </p:nvSpPr>
        <p:spPr>
          <a:xfrm>
            <a:off x="4859338" y="1422401"/>
            <a:ext cx="4557712" cy="4683124"/>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대상회사의 </a:t>
            </a:r>
            <a:r>
              <a:rPr lang="en-US" altLang="ko-KR" sz="800" b="1" dirty="0">
                <a:latin typeface="Arial" panose="020B0604020202020204" pitchFamily="34" charset="0"/>
                <a:ea typeface="맑은 고딕" panose="020B0503020000020004" pitchFamily="50" charset="-127"/>
                <a:cs typeface="Arial" panose="020B0604020202020204" pitchFamily="34" charset="0"/>
              </a:rPr>
              <a:t>2020</a:t>
            </a:r>
            <a:r>
              <a:rPr lang="ko-KR" altLang="en-US" sz="800" b="1" dirty="0">
                <a:latin typeface="Arial" panose="020B0604020202020204" pitchFamily="34" charset="0"/>
                <a:ea typeface="맑은 고딕" panose="020B0503020000020004" pitchFamily="50" charset="-127"/>
                <a:cs typeface="Arial" panose="020B0604020202020204" pitchFamily="34" charset="0"/>
              </a:rPr>
              <a:t>년 예산 매출액 </a:t>
            </a:r>
            <a:r>
              <a:rPr lang="en-US" altLang="ko-KR" sz="800" b="1" dirty="0">
                <a:latin typeface="Arial" panose="020B0604020202020204" pitchFamily="34" charset="0"/>
                <a:ea typeface="맑은 고딕" panose="020B0503020000020004" pitchFamily="50" charset="-127"/>
                <a:cs typeface="Arial" panose="020B0604020202020204" pitchFamily="34" charset="0"/>
              </a:rPr>
              <a:t>3,775</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대비 실적 매출액은 </a:t>
            </a:r>
            <a:r>
              <a:rPr lang="en-US" altLang="ko-KR" sz="800" b="1" dirty="0">
                <a:latin typeface="Arial" panose="020B0604020202020204" pitchFamily="34" charset="0"/>
                <a:ea typeface="맑은 고딕" panose="020B0503020000020004" pitchFamily="50" charset="-127"/>
                <a:cs typeface="Arial" panose="020B0604020202020204" pitchFamily="34" charset="0"/>
              </a:rPr>
              <a:t>3,131</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수준으로 예산 대비 </a:t>
            </a:r>
            <a:r>
              <a:rPr lang="en-US" altLang="ko-KR" sz="800" b="1" dirty="0">
                <a:latin typeface="Arial" panose="020B0604020202020204" pitchFamily="34" charset="0"/>
                <a:ea typeface="맑은 고딕" panose="020B0503020000020004" pitchFamily="50" charset="-127"/>
                <a:cs typeface="Arial" panose="020B0604020202020204" pitchFamily="34" charset="0"/>
              </a:rPr>
              <a:t>644</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미달함</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매출액 감소의 주요 원인은 </a:t>
            </a:r>
            <a:r>
              <a:rPr lang="en-US" altLang="ko-KR" sz="800" b="1" dirty="0">
                <a:latin typeface="Arial" panose="020B0604020202020204" pitchFamily="34" charset="0"/>
                <a:ea typeface="맑은 고딕" panose="020B0503020000020004" pitchFamily="50" charset="-127"/>
                <a:cs typeface="Arial" panose="020B0604020202020204" pitchFamily="34" charset="0"/>
              </a:rPr>
              <a:t>COVID-19</a:t>
            </a:r>
            <a:r>
              <a:rPr lang="ko-KR" altLang="en-US" sz="800" b="1" dirty="0">
                <a:latin typeface="Arial" panose="020B0604020202020204" pitchFamily="34" charset="0"/>
                <a:ea typeface="맑은 고딕" panose="020B0503020000020004" pitchFamily="50" charset="-127"/>
                <a:cs typeface="Arial" panose="020B0604020202020204" pitchFamily="34" charset="0"/>
              </a:rPr>
              <a:t>로 인한 </a:t>
            </a:r>
            <a:r>
              <a:rPr lang="ko-KR" altLang="en-US" sz="800" b="1"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b="1" dirty="0">
                <a:latin typeface="Arial" panose="020B0604020202020204" pitchFamily="34" charset="0"/>
                <a:ea typeface="맑은 고딕" panose="020B0503020000020004" pitchFamily="50" charset="-127"/>
                <a:cs typeface="Arial" panose="020B0604020202020204" pitchFamily="34" charset="0"/>
              </a:rPr>
              <a:t> 업체의 해외 공장들이 일시적인 생산중단</a:t>
            </a:r>
            <a:r>
              <a:rPr lang="en-US" altLang="ko-KR" sz="800" b="1" dirty="0">
                <a:latin typeface="Arial" panose="020B0604020202020204" pitchFamily="34" charset="0"/>
                <a:ea typeface="맑은 고딕" panose="020B0503020000020004" pitchFamily="50" charset="-127"/>
                <a:cs typeface="Arial" panose="020B0604020202020204" pitchFamily="34" charset="0"/>
              </a:rPr>
              <a:t>(Temporary Shut-down, 2~3</a:t>
            </a:r>
            <a:r>
              <a:rPr lang="ko-KR" altLang="en-US" sz="800" b="1" dirty="0">
                <a:latin typeface="Arial" panose="020B0604020202020204" pitchFamily="34" charset="0"/>
                <a:ea typeface="맑은 고딕" panose="020B0503020000020004" pitchFamily="50" charset="-127"/>
                <a:cs typeface="Arial" panose="020B0604020202020204" pitchFamily="34" charset="0"/>
              </a:rPr>
              <a:t>분기</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을 하였기 때문임</a:t>
            </a:r>
            <a:r>
              <a:rPr lang="en-US" altLang="ko-KR" sz="800" b="1" dirty="0">
                <a:latin typeface="Arial" panose="020B0604020202020204" pitchFamily="34" charset="0"/>
                <a:ea typeface="맑은 고딕" panose="020B0503020000020004" pitchFamily="50" charset="-127"/>
                <a:cs typeface="Arial" panose="020B0604020202020204" pitchFamily="34" charset="0"/>
              </a:rPr>
              <a:t> (2020</a:t>
            </a:r>
            <a:r>
              <a:rPr lang="ko-KR" altLang="en-US" sz="800" b="1" dirty="0">
                <a:latin typeface="Arial" panose="020B0604020202020204" pitchFamily="34" charset="0"/>
                <a:ea typeface="맑은 고딕" panose="020B0503020000020004" pitchFamily="50" charset="-127"/>
                <a:cs typeface="Arial" panose="020B0604020202020204" pitchFamily="34" charset="0"/>
              </a:rPr>
              <a:t>년 생산 규모 축소 및 생산 일정 연기</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p>
          <a:p>
            <a:pPr marL="171450" indent="-171450" algn="just" latinLnBrk="1">
              <a:lnSpc>
                <a:spcPct val="110000"/>
              </a:lnSpc>
              <a:spcAft>
                <a:spcPts val="500"/>
              </a:spcAft>
              <a:buFont typeface="Wingdings" panose="05000000000000000000" pitchFamily="2" charset="2"/>
              <a:buChar char="§"/>
            </a:pPr>
            <a:r>
              <a:rPr lang="ko-KR" altLang="en-US" sz="800" b="1"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b="1" dirty="0">
                <a:latin typeface="Arial" panose="020B0604020202020204" pitchFamily="34" charset="0"/>
                <a:ea typeface="맑은 고딕" panose="020B0503020000020004" pitchFamily="50" charset="-127"/>
                <a:cs typeface="Arial" panose="020B0604020202020204" pitchFamily="34" charset="0"/>
              </a:rPr>
              <a:t> 업체의 해외 공장 </a:t>
            </a:r>
            <a:r>
              <a:rPr lang="en-US" altLang="ko-KR" sz="800" b="1" dirty="0">
                <a:latin typeface="Arial" panose="020B0604020202020204" pitchFamily="34" charset="0"/>
                <a:ea typeface="맑은 고딕" panose="020B0503020000020004" pitchFamily="50" charset="-127"/>
                <a:cs typeface="Arial" panose="020B0604020202020204" pitchFamily="34" charset="0"/>
              </a:rPr>
              <a:t>TPS (Temporary Shut-Down)</a:t>
            </a:r>
            <a:r>
              <a:rPr lang="ko-KR" altLang="en-US" sz="800" b="1" dirty="0">
                <a:latin typeface="Arial" panose="020B0604020202020204" pitchFamily="34" charset="0"/>
                <a:ea typeface="맑은 고딕" panose="020B0503020000020004" pitchFamily="50" charset="-127"/>
                <a:cs typeface="Arial" panose="020B0604020202020204" pitchFamily="34" charset="0"/>
              </a:rPr>
              <a:t> 내역</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GM(</a:t>
            </a:r>
            <a:r>
              <a:rPr lang="ko-KR" altLang="en-US" sz="800" dirty="0">
                <a:latin typeface="Arial" panose="020B0604020202020204" pitchFamily="34" charset="0"/>
                <a:ea typeface="맑은 고딕" panose="020B0503020000020004" pitchFamily="50" charset="-127"/>
              </a:rPr>
              <a:t>한국</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GMK)</a:t>
            </a: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부평</a:t>
            </a:r>
            <a:r>
              <a:rPr lang="en-US" altLang="ko-KR" sz="800" dirty="0">
                <a:latin typeface="Arial" panose="020B0604020202020204" pitchFamily="34" charset="0"/>
                <a:ea typeface="맑은 고딕" panose="020B0503020000020004" pitchFamily="50" charset="-127"/>
              </a:rPr>
              <a:t>1 OEM </a:t>
            </a:r>
            <a:r>
              <a:rPr lang="ko-KR" altLang="en-US" sz="800" dirty="0">
                <a:latin typeface="Arial" panose="020B0604020202020204" pitchFamily="34" charset="0"/>
                <a:ea typeface="맑은 고딕" panose="020B0503020000020004" pitchFamily="50" charset="-127"/>
              </a:rPr>
              <a:t>공장 </a:t>
            </a:r>
            <a:r>
              <a:rPr lang="en-US" altLang="ko-KR" sz="800" dirty="0">
                <a:latin typeface="Arial" panose="020B0604020202020204" pitchFamily="34" charset="0"/>
                <a:ea typeface="맑은 고딕" panose="020B0503020000020004" pitchFamily="50" charset="-127"/>
              </a:rPr>
              <a:t>5~6</a:t>
            </a:r>
            <a:r>
              <a:rPr lang="ko-KR" altLang="en-US" sz="800" dirty="0">
                <a:latin typeface="Arial" panose="020B0604020202020204" pitchFamily="34" charset="0"/>
                <a:ea typeface="맑은 고딕" panose="020B0503020000020004" pitchFamily="50" charset="-127"/>
              </a:rPr>
              <a:t>월</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GM(</a:t>
            </a:r>
            <a:r>
              <a:rPr lang="ko-KR" altLang="en-US" sz="800" dirty="0">
                <a:latin typeface="Arial" panose="020B0604020202020204" pitchFamily="34" charset="0"/>
                <a:ea typeface="맑은 고딕" panose="020B0503020000020004" pitchFamily="50" charset="-127"/>
              </a:rPr>
              <a:t>직수출</a:t>
            </a:r>
            <a:r>
              <a:rPr lang="en-US" altLang="ko-KR" sz="800" dirty="0">
                <a:latin typeface="Arial" panose="020B0604020202020204" pitchFamily="34" charset="0"/>
                <a:ea typeface="맑은 고딕" panose="020B0503020000020004" pitchFamily="50" charset="-127"/>
              </a:rPr>
              <a:t>, GM Global):</a:t>
            </a:r>
            <a:r>
              <a:rPr lang="ko-KR" altLang="en-US" sz="800" dirty="0">
                <a:latin typeface="Arial" panose="020B0604020202020204" pitchFamily="34" charset="0"/>
                <a:ea typeface="맑은 고딕" panose="020B0503020000020004" pitchFamily="50" charset="-127"/>
              </a:rPr>
              <a:t> 북미공장 </a:t>
            </a:r>
            <a:r>
              <a:rPr lang="en-US" altLang="ko-KR" sz="800" dirty="0">
                <a:latin typeface="Arial" panose="020B0604020202020204" pitchFamily="34" charset="0"/>
                <a:ea typeface="맑은 고딕" panose="020B0503020000020004" pitchFamily="50" charset="-127"/>
              </a:rPr>
              <a:t>: 3/19 ~ 6/1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73</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멕시코공장 </a:t>
            </a:r>
            <a:r>
              <a:rPr lang="en-US" altLang="ko-KR" sz="800" dirty="0">
                <a:latin typeface="Arial" panose="020B0604020202020204" pitchFamily="34" charset="0"/>
                <a:ea typeface="맑은 고딕" panose="020B0503020000020004" pitchFamily="50" charset="-127"/>
              </a:rPr>
              <a:t>: 3/19 ~ 5/18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60</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브라질공장 </a:t>
            </a:r>
            <a:r>
              <a:rPr lang="en-US" altLang="ko-KR" sz="800" dirty="0">
                <a:latin typeface="Arial" panose="020B0604020202020204" pitchFamily="34" charset="0"/>
                <a:ea typeface="맑은 고딕" panose="020B0503020000020004" pitchFamily="50" charset="-127"/>
              </a:rPr>
              <a:t>: 3/23 ~ 8/10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144</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캐나다공장 </a:t>
            </a:r>
            <a:r>
              <a:rPr lang="en-US" altLang="ko-KR" sz="800" dirty="0">
                <a:latin typeface="Arial" panose="020B0604020202020204" pitchFamily="34" charset="0"/>
                <a:ea typeface="맑은 고딕" panose="020B0503020000020004" pitchFamily="50" charset="-127"/>
              </a:rPr>
              <a:t>: 3/19 ~ 7/6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109</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인도공장 </a:t>
            </a:r>
            <a:r>
              <a:rPr lang="en-US" altLang="ko-KR" sz="800" dirty="0">
                <a:latin typeface="Arial" panose="020B0604020202020204" pitchFamily="34" charset="0"/>
                <a:ea typeface="맑은 고딕" panose="020B0503020000020004" pitchFamily="50" charset="-127"/>
              </a:rPr>
              <a:t>: 3/21 ~ 6/15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88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FCA: </a:t>
            </a:r>
            <a:r>
              <a:rPr lang="ko-KR" altLang="en-US" sz="800" dirty="0">
                <a:latin typeface="Arial" panose="020B0604020202020204" pitchFamily="34" charset="0"/>
                <a:ea typeface="맑은 고딕" panose="020B0503020000020004" pitchFamily="50" charset="-127"/>
              </a:rPr>
              <a:t>북미공장</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캐나다공장 </a:t>
            </a:r>
            <a:r>
              <a:rPr lang="en-US" altLang="ko-KR" sz="800" dirty="0">
                <a:latin typeface="Arial" panose="020B0604020202020204" pitchFamily="34" charset="0"/>
                <a:ea typeface="맑은 고딕" panose="020B0503020000020004" pitchFamily="50" charset="-127"/>
              </a:rPr>
              <a:t>: 3/18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58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이탈리아공장 </a:t>
            </a:r>
            <a:r>
              <a:rPr lang="en-US" altLang="ko-KR" sz="800" dirty="0">
                <a:latin typeface="Arial" panose="020B0604020202020204" pitchFamily="34" charset="0"/>
                <a:ea typeface="맑은 고딕" panose="020B0503020000020004" pitchFamily="50" charset="-127"/>
              </a:rPr>
              <a:t>: 3/17 ~ 5/3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48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VW(Volkswagen):</a:t>
            </a:r>
            <a:r>
              <a:rPr lang="ko-KR" altLang="en-US" sz="800" dirty="0">
                <a:latin typeface="Arial" panose="020B0604020202020204" pitchFamily="34" charset="0"/>
                <a:ea typeface="맑은 고딕" panose="020B0503020000020004" pitchFamily="50" charset="-127"/>
              </a:rPr>
              <a:t> 북미공장 </a:t>
            </a:r>
            <a:r>
              <a:rPr lang="en-US" altLang="ko-KR" sz="800" dirty="0">
                <a:latin typeface="Arial" panose="020B0604020202020204" pitchFamily="34" charset="0"/>
                <a:ea typeface="맑은 고딕" panose="020B0503020000020004" pitchFamily="50" charset="-127"/>
              </a:rPr>
              <a:t>: 3/19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57</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멕시코공장 </a:t>
            </a:r>
            <a:r>
              <a:rPr lang="en-US" altLang="ko-KR" sz="800" dirty="0">
                <a:latin typeface="Arial" panose="020B0604020202020204" pitchFamily="34" charset="0"/>
                <a:ea typeface="맑은 고딕" panose="020B0503020000020004" pitchFamily="50" charset="-127"/>
              </a:rPr>
              <a:t>: 3/30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46</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브라질공장 </a:t>
            </a:r>
            <a:r>
              <a:rPr lang="en-US" altLang="ko-KR" sz="800" dirty="0">
                <a:latin typeface="Arial" panose="020B0604020202020204" pitchFamily="34" charset="0"/>
                <a:ea typeface="맑은 고딕" panose="020B0503020000020004" pitchFamily="50" charset="-127"/>
              </a:rPr>
              <a:t>: 3/23 ~ 5/30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69</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SYMC: 5~6</a:t>
            </a:r>
            <a:r>
              <a:rPr lang="ko-KR" altLang="en-US" sz="800" dirty="0">
                <a:latin typeface="Arial" panose="020B0604020202020204" pitchFamily="34" charset="0"/>
                <a:ea typeface="맑은 고딕" panose="020B0503020000020004" pitchFamily="50" charset="-127"/>
              </a:rPr>
              <a:t>월</a:t>
            </a:r>
            <a:endParaRPr lang="en-US" altLang="ko-KR" sz="800" dirty="0">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매출원가에서는 매출원가율 예산안 </a:t>
            </a:r>
            <a:r>
              <a:rPr lang="en-US" altLang="ko-KR" sz="800" b="1" dirty="0">
                <a:latin typeface="Arial" panose="020B0604020202020204" pitchFamily="34" charset="0"/>
                <a:ea typeface="맑은 고딕" panose="020B0503020000020004" pitchFamily="50" charset="-127"/>
                <a:cs typeface="Arial" panose="020B0604020202020204" pitchFamily="34" charset="0"/>
              </a:rPr>
              <a:t>90.4% </a:t>
            </a:r>
            <a:r>
              <a:rPr lang="ko-KR" altLang="en-US" sz="800" b="1" dirty="0">
                <a:latin typeface="Arial" panose="020B0604020202020204" pitchFamily="34" charset="0"/>
                <a:ea typeface="맑은 고딕" panose="020B0503020000020004" pitchFamily="50" charset="-127"/>
                <a:cs typeface="Arial" panose="020B0604020202020204" pitchFamily="34" charset="0"/>
              </a:rPr>
              <a:t>대비 </a:t>
            </a:r>
            <a:r>
              <a:rPr lang="en-US" altLang="ko-KR" sz="800" b="1" dirty="0">
                <a:latin typeface="Arial" panose="020B0604020202020204" pitchFamily="34" charset="0"/>
                <a:ea typeface="맑은 고딕" panose="020B0503020000020004" pitchFamily="50" charset="-127"/>
                <a:cs typeface="Arial" panose="020B0604020202020204" pitchFamily="34" charset="0"/>
              </a:rPr>
              <a:t>99.9%</a:t>
            </a:r>
            <a:r>
              <a:rPr lang="ko-KR" altLang="en-US" sz="800" b="1" dirty="0">
                <a:latin typeface="Arial" panose="020B0604020202020204" pitchFamily="34" charset="0"/>
                <a:ea typeface="맑은 고딕" panose="020B0503020000020004" pitchFamily="50" charset="-127"/>
                <a:cs typeface="Arial" panose="020B0604020202020204" pitchFamily="34" charset="0"/>
              </a:rPr>
              <a:t>로 </a:t>
            </a:r>
            <a:r>
              <a:rPr lang="en-US" altLang="ko-KR" sz="800" b="1" dirty="0">
                <a:latin typeface="Arial" panose="020B0604020202020204" pitchFamily="34" charset="0"/>
                <a:ea typeface="맑은 고딕" panose="020B0503020000020004" pitchFamily="50" charset="-127"/>
                <a:cs typeface="Arial" panose="020B0604020202020204" pitchFamily="34" charset="0"/>
              </a:rPr>
              <a:t>9.5%p </a:t>
            </a:r>
            <a:r>
              <a:rPr lang="ko-KR" altLang="en-US" sz="800" b="1" dirty="0">
                <a:latin typeface="Arial" panose="020B0604020202020204" pitchFamily="34" charset="0"/>
                <a:ea typeface="맑은 고딕" panose="020B0503020000020004" pitchFamily="50" charset="-127"/>
                <a:cs typeface="Arial" panose="020B0604020202020204" pitchFamily="34" charset="0"/>
              </a:rPr>
              <a:t>대폭 증가함</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lvl="0"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과거 평균 추정 매출원가율 </a:t>
            </a:r>
            <a:r>
              <a:rPr lang="en-US" altLang="ko-KR" sz="800" dirty="0">
                <a:latin typeface="Arial" panose="020B0604020202020204" pitchFamily="34" charset="0"/>
                <a:ea typeface="맑은 고딕" panose="020B0503020000020004" pitchFamily="50" charset="-127"/>
              </a:rPr>
              <a:t>95.9%</a:t>
            </a:r>
            <a:r>
              <a:rPr lang="ko-KR" altLang="en-US" sz="800" dirty="0">
                <a:latin typeface="Arial" panose="020B0604020202020204" pitchFamily="34" charset="0"/>
                <a:ea typeface="맑은 고딕" panose="020B0503020000020004" pitchFamily="50" charset="-127"/>
              </a:rPr>
              <a:t> 에 원가절감 효과를 낙관적으로 고려함</a:t>
            </a:r>
            <a:endParaRPr lang="en-US" altLang="ko-KR" sz="800" dirty="0">
              <a:latin typeface="Arial" panose="020B0604020202020204" pitchFamily="34" charset="0"/>
              <a:ea typeface="맑은 고딕" panose="020B0503020000020004" pitchFamily="50" charset="-127"/>
            </a:endParaRPr>
          </a:p>
          <a:p>
            <a:pPr marL="92075" algn="just" latinLnBrk="1">
              <a:lnSpc>
                <a:spcPct val="110000"/>
              </a:lnSpc>
              <a:spcAft>
                <a:spcPts val="500"/>
              </a:spcAft>
            </a:pP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(2020</a:t>
            </a:r>
            <a:r>
              <a:rPr lang="ko-KR" altLang="en-US" sz="800" dirty="0">
                <a:latin typeface="Arial" panose="020B0604020202020204" pitchFamily="34" charset="0"/>
                <a:ea typeface="맑은 고딕" panose="020B0503020000020004" pitchFamily="50" charset="-127"/>
              </a:rPr>
              <a:t>년 </a:t>
            </a:r>
            <a:r>
              <a:rPr lang="ko-KR" altLang="en-US" sz="800" dirty="0">
                <a:latin typeface="Arial" panose="020B0604020202020204" pitchFamily="34" charset="0"/>
                <a:ea typeface="맑은 고딕" panose="020B0503020000020004" pitchFamily="50" charset="-127"/>
                <a:cs typeface="Arial" panose="020B0604020202020204" pitchFamily="34" charset="0"/>
              </a:rPr>
              <a:t>매출원가율 예산은 과거 평균 추정 매출원가율보다 현저하게 낮게 설정된 상태</a:t>
            </a:r>
            <a:r>
              <a:rPr lang="en-US" altLang="ko-KR" sz="800" dirty="0">
                <a:latin typeface="Arial" panose="020B0604020202020204" pitchFamily="34" charset="0"/>
                <a:ea typeface="맑은 고딕" panose="020B0503020000020004" pitchFamily="50" charset="-127"/>
                <a:cs typeface="Arial" panose="020B0604020202020204" pitchFamily="34" charset="0"/>
              </a:rPr>
              <a:t>)</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ko-KR" altLang="en-US" sz="800" dirty="0">
                <a:solidFill>
                  <a:srgbClr val="000000"/>
                </a:solidFill>
                <a:latin typeface="Arial" panose="020B0604020202020204" pitchFamily="34" charset="0"/>
                <a:ea typeface="맑은 고딕" panose="020B0503020000020004" pitchFamily="50" charset="-127"/>
              </a:rPr>
              <a:t>매출액 감소에 따른 고정비 레버리지 효과 발생</a:t>
            </a:r>
            <a:endParaRPr lang="en-US" altLang="ko-KR" sz="800" dirty="0">
              <a:solidFill>
                <a:srgbClr val="000000"/>
              </a:solidFill>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solidFill>
                  <a:srgbClr val="000000"/>
                </a:solidFill>
                <a:latin typeface="Arial" panose="020B0604020202020204" pitchFamily="34" charset="0"/>
                <a:ea typeface="맑은 고딕" panose="020B0503020000020004" pitchFamily="50" charset="-127"/>
              </a:rPr>
              <a:t>COVID-19</a:t>
            </a:r>
            <a:r>
              <a:rPr lang="ko-KR" altLang="en-US" sz="800" dirty="0">
                <a:solidFill>
                  <a:srgbClr val="000000"/>
                </a:solidFill>
                <a:latin typeface="Arial" panose="020B0604020202020204" pitchFamily="34" charset="0"/>
                <a:ea typeface="맑은 고딕" panose="020B0503020000020004" pitchFamily="50" charset="-127"/>
              </a:rPr>
              <a:t>로 인하여</a:t>
            </a:r>
            <a:r>
              <a:rPr lang="en-US" altLang="ko-KR" sz="800" dirty="0">
                <a:solidFill>
                  <a:srgbClr val="000000"/>
                </a:solidFill>
                <a:latin typeface="Arial" panose="020B0604020202020204" pitchFamily="34" charset="0"/>
                <a:ea typeface="맑은 고딕" panose="020B0503020000020004" pitchFamily="50" charset="-127"/>
              </a:rPr>
              <a:t>,</a:t>
            </a:r>
            <a:r>
              <a:rPr lang="ko-KR" altLang="en-US" sz="800" dirty="0">
                <a:solidFill>
                  <a:srgbClr val="000000"/>
                </a:solidFill>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변동비적 성격의 원재료비</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노무비에 대하여 변동비율이 증가함</a:t>
            </a:r>
            <a:endParaRPr lang="en-US" altLang="ko-KR" sz="800" dirty="0">
              <a:latin typeface="Arial" panose="020B0604020202020204" pitchFamily="34" charset="0"/>
              <a:ea typeface="맑은 고딕" panose="020B0503020000020004" pitchFamily="50" charset="-127"/>
            </a:endParaRPr>
          </a:p>
          <a:p>
            <a:pPr marL="265113" lvl="0" indent="-173038" algn="just" latinLnBrk="1">
              <a:lnSpc>
                <a:spcPct val="110000"/>
              </a:lnSpc>
              <a:spcAft>
                <a:spcPts val="500"/>
              </a:spcAft>
              <a:buFont typeface="Arial" panose="020B0604020202020204" pitchFamily="34" charset="0"/>
              <a:buChar char="‒"/>
            </a:pPr>
            <a:endParaRPr lang="en-US" altLang="ko-KR" sz="800" dirty="0">
              <a:solidFill>
                <a:srgbClr val="000000"/>
              </a:solidFill>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판매관리비와 </a:t>
            </a:r>
            <a:r>
              <a:rPr lang="en-US" altLang="ko-KR" sz="800" b="1" dirty="0">
                <a:latin typeface="Arial" panose="020B0604020202020204" pitchFamily="34" charset="0"/>
                <a:ea typeface="맑은 고딕" panose="020B0503020000020004" pitchFamily="50" charset="-127"/>
                <a:cs typeface="Arial" panose="020B0604020202020204" pitchFamily="34" charset="0"/>
              </a:rPr>
              <a:t>R&amp;D</a:t>
            </a:r>
            <a:r>
              <a:rPr lang="ko-KR" altLang="en-US" sz="800" b="1" dirty="0">
                <a:latin typeface="Arial" panose="020B0604020202020204" pitchFamily="34" charset="0"/>
                <a:ea typeface="맑은 고딕" panose="020B0503020000020004" pitchFamily="50" charset="-127"/>
                <a:cs typeface="Arial" panose="020B0604020202020204" pitchFamily="34" charset="0"/>
              </a:rPr>
              <a:t>비용은 일회성 비용이 발생함</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쌍용자동차 매출채권 대손금액 반영</a:t>
            </a:r>
            <a:r>
              <a:rPr lang="en-US" altLang="ko-KR" sz="800" dirty="0">
                <a:latin typeface="Arial" panose="020B0604020202020204" pitchFamily="34" charset="0"/>
                <a:ea typeface="맑은 고딕" panose="020B0503020000020004" pitchFamily="50" charset="-127"/>
              </a:rPr>
              <a:t>(62</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긴급 항공 운임</a:t>
            </a:r>
            <a:r>
              <a:rPr lang="en-US" altLang="ko-KR" sz="800" dirty="0">
                <a:latin typeface="Arial" panose="020B0604020202020204" pitchFamily="34" charset="0"/>
                <a:ea typeface="맑은 고딕" panose="020B0503020000020004" pitchFamily="50" charset="-127"/>
              </a:rPr>
              <a:t> (13</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171450" indent="-171450" algn="just" latinLnBrk="1">
              <a:lnSpc>
                <a:spcPct val="110000"/>
              </a:lnSpc>
              <a:spcAft>
                <a:spcPts val="500"/>
              </a:spcAft>
              <a:buFont typeface="Wingdings" panose="05000000000000000000" pitchFamily="2" charset="2"/>
              <a:buChar char="§"/>
            </a:pPr>
            <a:endParaRPr lang="en-US" altLang="ko-KR" sz="800" b="1" dirty="0">
              <a:solidFill>
                <a:srgbClr val="FF0000"/>
              </a:solidFill>
              <a:latin typeface="Arial" panose="020B0604020202020204" pitchFamily="34" charset="0"/>
              <a:ea typeface="맑은 고딕" panose="020B0503020000020004" pitchFamily="50" charset="-127"/>
              <a:cs typeface="Arial" panose="020B0604020202020204" pitchFamily="34" charset="0"/>
            </a:endParaRPr>
          </a:p>
          <a:p>
            <a:pPr marL="171450" indent="-171450" algn="just" latinLnBrk="1">
              <a:lnSpc>
                <a:spcPct val="110000"/>
              </a:lnSpc>
              <a:spcAft>
                <a:spcPts val="500"/>
              </a:spcAft>
              <a:buFont typeface="Wingdings" panose="05000000000000000000" pitchFamily="2" charset="2"/>
              <a:buChar char="§"/>
            </a:pPr>
            <a:endParaRPr lang="en-US" altLang="ko-KR" sz="800" b="1" dirty="0">
              <a:solidFill>
                <a:srgbClr val="FF0000"/>
              </a:solidFill>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Wingdings" panose="05000000000000000000" pitchFamily="2" charset="2"/>
              <a:buChar char="ü"/>
            </a:pPr>
            <a:endParaRPr lang="en-US" altLang="ko-KR" sz="800" dirty="0">
              <a:latin typeface="Arial" panose="020B0604020202020204" pitchFamily="34" charset="0"/>
              <a:ea typeface="맑은 고딕" panose="020B0503020000020004" pitchFamily="50" charset="-127"/>
              <a:cs typeface="Arial" panose="020B0604020202020204" pitchFamily="34" charset="0"/>
            </a:endParaRPr>
          </a:p>
        </p:txBody>
      </p:sp>
      <p:pic>
        <p:nvPicPr>
          <p:cNvPr id="11" name="그림 10">
            <a:extLst>
              <a:ext uri="{FF2B5EF4-FFF2-40B4-BE49-F238E27FC236}">
                <a16:creationId xmlns:a16="http://schemas.microsoft.com/office/drawing/2014/main" id="{74E757EE-ABFA-4E40-A781-28859FDCA87B}"/>
              </a:ext>
            </a:extLst>
          </p:cNvPr>
          <p:cNvPicPr>
            <a:picLocks noChangeAspect="1" noChangeArrowheads="1"/>
            <a:extLst>
              <a:ext uri="{84589F7E-364E-4C9E-8A38-B11213B215E9}">
                <a14:cameraTool xmlns:a14="http://schemas.microsoft.com/office/drawing/2010/main" cellRange="$B$6:$F$25"/>
              </a:ext>
            </a:extLst>
          </p:cNvPicPr>
          <p:nvPr/>
        </p:nvPicPr>
        <p:blipFill>
          <a:blip r:embed="rId3"/>
          <a:srcRect/>
          <a:stretch>
            <a:fillRect/>
          </a:stretch>
        </p:blipFill>
        <p:spPr bwMode="auto">
          <a:xfrm>
            <a:off x="482400" y="1422000"/>
            <a:ext cx="4379015" cy="3032677"/>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custDataLst>
      <p:tags r:id="rId1"/>
    </p:custDataLst>
    <p:extLst>
      <p:ext uri="{BB962C8B-B14F-4D97-AF65-F5344CB8AC3E}">
        <p14:creationId xmlns:p14="http://schemas.microsoft.com/office/powerpoint/2010/main" val="119832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a:t>
            </a:r>
            <a:r>
              <a:rPr lang="ko-KR" altLang="en-US" sz="2800" dirty="0">
                <a:latin typeface="나눔바른고딕" panose="020B0603020101020101" pitchFamily="50" charset="-127"/>
                <a:ea typeface="나눔바른고딕" panose="020B0603020101020101" pitchFamily="50" charset="-127"/>
              </a:rPr>
              <a:t> 거래처별</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a:t>
            </a:r>
            <a:r>
              <a:rPr lang="en-US" altLang="ko-KR" dirty="0">
                <a:solidFill>
                  <a:schemeClr val="tx1"/>
                </a:solidFill>
              </a:rPr>
              <a:t>2020</a:t>
            </a:r>
            <a:r>
              <a:rPr lang="ko-KR" altLang="en-US" dirty="0">
                <a:solidFill>
                  <a:schemeClr val="tx1"/>
                </a:solidFill>
              </a:rPr>
              <a:t>년 기준</a:t>
            </a:r>
            <a:r>
              <a:rPr lang="en-US" altLang="ko-KR" dirty="0">
                <a:solidFill>
                  <a:schemeClr val="tx1"/>
                </a:solidFill>
              </a:rPr>
              <a:t>, </a:t>
            </a:r>
            <a:r>
              <a:rPr lang="ko-KR" altLang="en-US" dirty="0">
                <a:solidFill>
                  <a:schemeClr val="tx1"/>
                </a:solidFill>
              </a:rPr>
              <a:t>거래처별 예산 대비 실적 매출 상세는 하기와 같습니다</a:t>
            </a:r>
            <a:r>
              <a:rPr lang="en-US" altLang="ko-KR" dirty="0">
                <a:solidFill>
                  <a:schemeClr val="tx1"/>
                </a:solidFill>
              </a:rPr>
              <a:t>.  </a:t>
            </a:r>
            <a:endParaRPr lang="ko-KR" altLang="en-US" dirty="0">
              <a:solidFill>
                <a:schemeClr val="tx1"/>
              </a:solidFill>
            </a:endParaRPr>
          </a:p>
        </p:txBody>
      </p:sp>
      <p:sp>
        <p:nvSpPr>
          <p:cNvPr id="13" name="TextBox 12">
            <a:extLst>
              <a:ext uri="{FF2B5EF4-FFF2-40B4-BE49-F238E27FC236}">
                <a16:creationId xmlns:a16="http://schemas.microsoft.com/office/drawing/2014/main" id="{E0DD92E4-2611-4489-A7DA-A45CA5DCE64A}"/>
              </a:ext>
            </a:extLst>
          </p:cNvPr>
          <p:cNvSpPr txBox="1"/>
          <p:nvPr/>
        </p:nvSpPr>
        <p:spPr>
          <a:xfrm>
            <a:off x="5046663" y="1422400"/>
            <a:ext cx="4263857" cy="2368549"/>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en-US" altLang="ko-KR" sz="800" b="1" u="sng" dirty="0">
                <a:latin typeface="Arial" panose="020B0604020202020204" pitchFamily="34" charset="0"/>
                <a:ea typeface="맑은 고딕" panose="020B0503020000020004" pitchFamily="50" charset="-127"/>
                <a:cs typeface="Arial" panose="020B0604020202020204" pitchFamily="34" charset="0"/>
              </a:rPr>
              <a:t>COVID-19</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의 영향</a:t>
            </a:r>
            <a:r>
              <a:rPr lang="ko-KR" altLang="en-US" sz="800" b="1" dirty="0">
                <a:latin typeface="Arial" panose="020B0604020202020204" pitchFamily="34" charset="0"/>
                <a:ea typeface="맑은 고딕" panose="020B0503020000020004" pitchFamily="50" charset="-127"/>
                <a:cs typeface="Arial" panose="020B0604020202020204" pitchFamily="34" charset="0"/>
              </a:rPr>
              <a:t>으로 </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해외 </a:t>
            </a:r>
            <a:r>
              <a:rPr lang="ko-KR" altLang="en-US" sz="800" b="1" u="sng" dirty="0" err="1">
                <a:latin typeface="Arial" panose="020B0604020202020204" pitchFamily="34" charset="0"/>
                <a:ea typeface="맑은 고딕" panose="020B0503020000020004" pitchFamily="50" charset="-127"/>
                <a:cs typeface="Arial" panose="020B0604020202020204" pitchFamily="34" charset="0"/>
              </a:rPr>
              <a:t>완성차업체</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 공장 생산 일시 중단</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(Shut-down)</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등에 따른 생산계획 감소 및 생산량 감소로 인해 주요 거래처에 대한 예산 물량 달성에 미달함</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cs typeface="Arial" panose="020B0604020202020204" pitchFamily="34" charset="0"/>
              </a:rPr>
              <a:t>GM(</a:t>
            </a:r>
            <a:r>
              <a:rPr lang="ko-KR" altLang="en-US" sz="800" dirty="0">
                <a:latin typeface="Arial" panose="020B0604020202020204" pitchFamily="34" charset="0"/>
                <a:ea typeface="맑은 고딕" panose="020B0503020000020004" pitchFamily="50" charset="-127"/>
                <a:cs typeface="Arial" panose="020B0604020202020204" pitchFamily="34" charset="0"/>
              </a:rPr>
              <a:t>한국</a:t>
            </a:r>
            <a:r>
              <a:rPr lang="en-US" altLang="ko-KR" sz="800" dirty="0">
                <a:latin typeface="Arial" panose="020B0604020202020204" pitchFamily="34" charset="0"/>
                <a:ea typeface="맑은 고딕" panose="020B0503020000020004" pitchFamily="50" charset="-127"/>
                <a:cs typeface="Arial" panose="020B0604020202020204" pitchFamily="34" charset="0"/>
              </a:rPr>
              <a:t>, GMK): COVID-19</a:t>
            </a:r>
            <a:r>
              <a:rPr lang="ko-KR" altLang="en-US" sz="800" dirty="0">
                <a:latin typeface="Arial" panose="020B0604020202020204" pitchFamily="34" charset="0"/>
                <a:ea typeface="맑은 고딕" panose="020B0503020000020004" pitchFamily="50" charset="-127"/>
                <a:cs typeface="Arial" panose="020B0604020202020204" pitchFamily="34" charset="0"/>
              </a:rPr>
              <a:t> 관련 </a:t>
            </a:r>
            <a:r>
              <a:rPr lang="ko-KR" altLang="en-US" sz="800"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dirty="0">
                <a:latin typeface="Arial" panose="020B0604020202020204" pitchFamily="34" charset="0"/>
                <a:ea typeface="맑은 고딕" panose="020B0503020000020004" pitchFamily="50" charset="-127"/>
                <a:cs typeface="Arial" panose="020B0604020202020204" pitchFamily="34" charset="0"/>
              </a:rPr>
              <a:t> 업체의 생산 계획 축소</a:t>
            </a:r>
            <a:r>
              <a:rPr lang="en-US" altLang="ko-KR" sz="800" dirty="0">
                <a:latin typeface="Arial" panose="020B0604020202020204" pitchFamily="34" charset="0"/>
                <a:ea typeface="맑은 고딕" panose="020B0503020000020004" pitchFamily="50" charset="-127"/>
                <a:cs typeface="Arial" panose="020B0604020202020204" pitchFamily="34" charset="0"/>
              </a:rPr>
              <a:t>(853K/</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en-US" altLang="ko-KR" sz="800" dirty="0">
                <a:latin typeface="Arial" panose="020B0604020202020204" pitchFamily="34" charset="0"/>
                <a:ea typeface="맑은 고딕" panose="020B0503020000020004" pitchFamily="50" charset="-127"/>
                <a:cs typeface="Arial" panose="020B0604020202020204" pitchFamily="34" charset="0"/>
              </a:rPr>
              <a:t>&gt; 687K/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89.2% </a:t>
            </a:r>
            <a:r>
              <a:rPr lang="ko-KR" altLang="en-US" sz="800" dirty="0">
                <a:latin typeface="Arial" panose="020B0604020202020204" pitchFamily="34" charset="0"/>
                <a:ea typeface="맑은 고딕" panose="020B0503020000020004" pitchFamily="50" charset="-127"/>
                <a:cs typeface="Arial" panose="020B0604020202020204" pitchFamily="34" charset="0"/>
              </a:rPr>
              <a:t>수준임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a:t>
            </a:r>
            <a:endParaRPr lang="en-US" altLang="ko-KR" sz="800"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cs typeface="Arial" panose="020B0604020202020204" pitchFamily="34" charset="0"/>
              </a:rPr>
              <a:t>GM(</a:t>
            </a:r>
            <a:r>
              <a:rPr lang="ko-KR" altLang="en-US" sz="800" dirty="0">
                <a:latin typeface="Arial" panose="020B0604020202020204" pitchFamily="34" charset="0"/>
                <a:ea typeface="맑은 고딕" panose="020B0503020000020004" pitchFamily="50" charset="-127"/>
                <a:cs typeface="Arial" panose="020B0604020202020204" pitchFamily="34" charset="0"/>
              </a:rPr>
              <a:t>직수출</a:t>
            </a:r>
            <a:r>
              <a:rPr lang="en-US" altLang="ko-KR" sz="800" dirty="0">
                <a:latin typeface="Arial" panose="020B0604020202020204" pitchFamily="34" charset="0"/>
                <a:ea typeface="맑은 고딕" panose="020B0503020000020004" pitchFamily="50" charset="-127"/>
                <a:cs typeface="Arial" panose="020B0604020202020204" pitchFamily="34" charset="0"/>
              </a:rPr>
              <a:t>, GM Global): COVID-19 </a:t>
            </a:r>
            <a:r>
              <a:rPr lang="ko-KR" altLang="en-US" sz="800" dirty="0">
                <a:latin typeface="Arial" panose="020B0604020202020204" pitchFamily="34" charset="0"/>
                <a:ea typeface="맑은 고딕" panose="020B0503020000020004" pitchFamily="50" charset="-127"/>
                <a:cs typeface="Arial" panose="020B0604020202020204" pitchFamily="34" charset="0"/>
              </a:rPr>
              <a:t>관련 </a:t>
            </a:r>
            <a:r>
              <a:rPr lang="ko-KR" altLang="en-US" sz="800"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dirty="0">
                <a:latin typeface="Arial" panose="020B0604020202020204" pitchFamily="34" charset="0"/>
                <a:ea typeface="맑은 고딕" panose="020B0503020000020004" pitchFamily="50" charset="-127"/>
                <a:cs typeface="Arial" panose="020B0604020202020204" pitchFamily="34" charset="0"/>
              </a:rPr>
              <a:t> 업체 공장의 생산 일시 중단</a:t>
            </a:r>
            <a:r>
              <a:rPr lang="en-US" altLang="ko-KR" sz="800" dirty="0">
                <a:latin typeface="Arial" panose="020B0604020202020204" pitchFamily="34" charset="0"/>
                <a:ea typeface="맑은 고딕" panose="020B0503020000020004" pitchFamily="50" charset="-127"/>
                <a:cs typeface="Arial" panose="020B0604020202020204" pitchFamily="34" charset="0"/>
              </a:rPr>
              <a:t>(Shut down)</a:t>
            </a:r>
            <a:r>
              <a:rPr lang="ko-KR" altLang="en-US" sz="800" dirty="0">
                <a:latin typeface="Arial" panose="020B0604020202020204" pitchFamily="34" charset="0"/>
                <a:ea typeface="맑은 고딕" panose="020B0503020000020004" pitchFamily="50" charset="-127"/>
                <a:cs typeface="Arial" panose="020B0604020202020204" pitchFamily="34" charset="0"/>
              </a:rPr>
              <a:t>이 있었으나</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err="1">
                <a:latin typeface="Arial" panose="020B0604020202020204" pitchFamily="34" charset="0"/>
                <a:ea typeface="맑은 고딕" panose="020B0503020000020004" pitchFamily="50" charset="-127"/>
                <a:cs typeface="Arial" panose="020B0604020202020204" pitchFamily="34" charset="0"/>
              </a:rPr>
              <a:t>우즈벡향</a:t>
            </a:r>
            <a:r>
              <a:rPr lang="ko-KR" altLang="en-US" sz="800" dirty="0">
                <a:latin typeface="Arial" panose="020B0604020202020204" pitchFamily="34" charset="0"/>
                <a:ea typeface="맑은 고딕" panose="020B0503020000020004" pitchFamily="50" charset="-127"/>
                <a:cs typeface="Arial" panose="020B0604020202020204" pitchFamily="34" charset="0"/>
              </a:rPr>
              <a:t> 물량 증가 등의 영향으로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84.8%</a:t>
            </a:r>
            <a:r>
              <a:rPr lang="ko-KR" altLang="en-US" sz="800" dirty="0">
                <a:latin typeface="Arial" panose="020B0604020202020204" pitchFamily="34" charset="0"/>
                <a:ea typeface="맑은 고딕" panose="020B0503020000020004" pitchFamily="50" charset="-127"/>
                <a:cs typeface="Arial" panose="020B0604020202020204" pitchFamily="34" charset="0"/>
              </a:rPr>
              <a:t> 나타냄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cs typeface="Arial" panose="020B0604020202020204" pitchFamily="34" charset="0"/>
              </a:rPr>
              <a:t>FCA : COVID-19</a:t>
            </a:r>
            <a:r>
              <a:rPr lang="ko-KR" altLang="en-US" sz="800" dirty="0">
                <a:latin typeface="Arial" panose="020B0604020202020204" pitchFamily="34" charset="0"/>
                <a:ea typeface="맑은 고딕" panose="020B0503020000020004" pitchFamily="50" charset="-127"/>
                <a:cs typeface="Arial" panose="020B0604020202020204" pitchFamily="34" charset="0"/>
              </a:rPr>
              <a:t>로 인해 주요 품목에 대한 </a:t>
            </a:r>
            <a:r>
              <a:rPr lang="en-US" altLang="ko-KR" sz="800" dirty="0">
                <a:latin typeface="Arial" panose="020B0604020202020204" pitchFamily="34" charset="0"/>
                <a:ea typeface="맑은 고딕" panose="020B0503020000020004" pitchFamily="50" charset="-127"/>
                <a:cs typeface="Arial" panose="020B0604020202020204" pitchFamily="34" charset="0"/>
              </a:rPr>
              <a:t>SOP</a:t>
            </a:r>
            <a:r>
              <a:rPr lang="ko-KR" altLang="en-US" sz="800" dirty="0">
                <a:latin typeface="Arial" panose="020B0604020202020204" pitchFamily="34" charset="0"/>
                <a:ea typeface="맑은 고딕" panose="020B0503020000020004" pitchFamily="50" charset="-127"/>
                <a:cs typeface="Arial" panose="020B0604020202020204" pitchFamily="34" charset="0"/>
              </a:rPr>
              <a:t>시점이 </a:t>
            </a:r>
            <a:r>
              <a:rPr lang="en-US" altLang="ko-KR" sz="800" dirty="0">
                <a:latin typeface="Arial" panose="020B0604020202020204" pitchFamily="34" charset="0"/>
                <a:ea typeface="맑은 고딕" panose="020B0503020000020004" pitchFamily="50" charset="-127"/>
                <a:cs typeface="Arial" panose="020B0604020202020204" pitchFamily="34" charset="0"/>
              </a:rPr>
              <a:t>2</a:t>
            </a:r>
            <a:r>
              <a:rPr lang="ko-KR" altLang="en-US" sz="800" dirty="0">
                <a:latin typeface="Arial" panose="020B0604020202020204" pitchFamily="34" charset="0"/>
                <a:ea typeface="맑은 고딕" panose="020B0503020000020004" pitchFamily="50" charset="-127"/>
                <a:cs typeface="Arial" panose="020B0604020202020204" pitchFamily="34" charset="0"/>
              </a:rPr>
              <a:t>분기에서 하반기로 지연됨에 따라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76.3%</a:t>
            </a:r>
            <a:r>
              <a:rPr lang="ko-KR" altLang="en-US" sz="800" dirty="0">
                <a:latin typeface="Arial" panose="020B0604020202020204" pitchFamily="34" charset="0"/>
                <a:ea typeface="맑은 고딕" panose="020B0503020000020004" pitchFamily="50" charset="-127"/>
                <a:cs typeface="Arial" panose="020B0604020202020204" pitchFamily="34" charset="0"/>
              </a:rPr>
              <a:t>로 부진하였음</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cs typeface="Arial" panose="020B0604020202020204" pitchFamily="34" charset="0"/>
              </a:rPr>
              <a:t>SYMC : COVID-19 </a:t>
            </a:r>
            <a:r>
              <a:rPr lang="ko-KR" altLang="en-US" sz="800" dirty="0">
                <a:latin typeface="Arial" panose="020B0604020202020204" pitchFamily="34" charset="0"/>
                <a:ea typeface="맑은 고딕" panose="020B0503020000020004" pitchFamily="50" charset="-127"/>
                <a:cs typeface="Arial" panose="020B0604020202020204" pitchFamily="34" charset="0"/>
              </a:rPr>
              <a:t>관련 생산계획 감소</a:t>
            </a:r>
            <a:r>
              <a:rPr lang="en-US" altLang="ko-KR" sz="800" dirty="0">
                <a:latin typeface="Arial" panose="020B0604020202020204" pitchFamily="34" charset="0"/>
                <a:ea typeface="맑은 고딕" panose="020B0503020000020004" pitchFamily="50" charset="-127"/>
                <a:cs typeface="Arial" panose="020B0604020202020204" pitchFamily="34" charset="0"/>
              </a:rPr>
              <a:t>(136K/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 &gt; 106K/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및 법정관리 이후 판매부진 영향 등으로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83.3%</a:t>
            </a:r>
            <a:r>
              <a:rPr lang="ko-KR" altLang="en-US" sz="800" dirty="0">
                <a:latin typeface="Arial" panose="020B0604020202020204" pitchFamily="34" charset="0"/>
                <a:ea typeface="맑은 고딕" panose="020B0503020000020004" pitchFamily="50" charset="-127"/>
                <a:cs typeface="Arial" panose="020B0604020202020204" pitchFamily="34" charset="0"/>
              </a:rPr>
              <a:t>로 부진함</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cs typeface="Arial" panose="020B0604020202020204" pitchFamily="34" charset="0"/>
              </a:rPr>
              <a:t>Other Customers(WOODWARD) : COVID-19 </a:t>
            </a:r>
            <a:r>
              <a:rPr lang="ko-KR" altLang="en-US" sz="800" dirty="0">
                <a:latin typeface="Arial" panose="020B0604020202020204" pitchFamily="34" charset="0"/>
                <a:ea typeface="맑은 고딕" panose="020B0503020000020004" pitchFamily="50" charset="-127"/>
                <a:cs typeface="Arial" panose="020B0604020202020204" pitchFamily="34" charset="0"/>
              </a:rPr>
              <a:t>영향에 따른 </a:t>
            </a:r>
            <a:r>
              <a:rPr lang="ko-KR" altLang="en-US" sz="800" dirty="0" err="1">
                <a:latin typeface="Arial" panose="020B0604020202020204" pitchFamily="34" charset="0"/>
                <a:ea typeface="맑은 고딕" panose="020B0503020000020004" pitchFamily="50" charset="-127"/>
                <a:cs typeface="Arial" panose="020B0604020202020204" pitchFamily="34" charset="0"/>
              </a:rPr>
              <a:t>중국향</a:t>
            </a:r>
            <a:r>
              <a:rPr lang="ko-KR" altLang="en-US" sz="800" dirty="0">
                <a:latin typeface="Arial" panose="020B0604020202020204" pitchFamily="34" charset="0"/>
                <a:ea typeface="맑은 고딕" panose="020B0503020000020004" pitchFamily="50" charset="-127"/>
                <a:cs typeface="Arial" panose="020B0604020202020204" pitchFamily="34" charset="0"/>
              </a:rPr>
              <a:t> 건설</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기계 중장비 매출 감소</a:t>
            </a:r>
            <a:r>
              <a:rPr lang="en-US" altLang="ko-KR" sz="800" dirty="0">
                <a:latin typeface="Arial" panose="020B0604020202020204" pitchFamily="34" charset="0"/>
                <a:ea typeface="맑은 고딕" panose="020B0503020000020004" pitchFamily="50" charset="-127"/>
                <a:cs typeface="Arial" panose="020B0604020202020204" pitchFamily="34" charset="0"/>
              </a:rPr>
              <a:t>(EGR Valve, 60</a:t>
            </a:r>
            <a:r>
              <a:rPr lang="ko-KR" altLang="en-US" sz="800" dirty="0">
                <a:latin typeface="Arial" panose="020B0604020202020204" pitchFamily="34" charset="0"/>
                <a:ea typeface="맑은 고딕" panose="020B0503020000020004" pitchFamily="50" charset="-127"/>
                <a:cs typeface="Arial" panose="020B0604020202020204" pitchFamily="34" charset="0"/>
              </a:rPr>
              <a:t>억원 등</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등에 따라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70.1%</a:t>
            </a:r>
            <a:r>
              <a:rPr lang="ko-KR" altLang="en-US" sz="800" dirty="0">
                <a:latin typeface="Arial" panose="020B0604020202020204" pitchFamily="34" charset="0"/>
                <a:ea typeface="맑은 고딕" panose="020B0503020000020004" pitchFamily="50" charset="-127"/>
                <a:cs typeface="Arial" panose="020B0604020202020204" pitchFamily="34" charset="0"/>
              </a:rPr>
              <a:t>로 저조함</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p:txBody>
      </p:sp>
      <p:sp>
        <p:nvSpPr>
          <p:cNvPr id="12" name="TextBox 11">
            <a:extLst>
              <a:ext uri="{FF2B5EF4-FFF2-40B4-BE49-F238E27FC236}">
                <a16:creationId xmlns:a16="http://schemas.microsoft.com/office/drawing/2014/main" id="{CDC46B5A-DD16-4083-9E2E-2AABDC8BDDB4}"/>
              </a:ext>
            </a:extLst>
          </p:cNvPr>
          <p:cNvSpPr txBox="1"/>
          <p:nvPr/>
        </p:nvSpPr>
        <p:spPr>
          <a:xfrm>
            <a:off x="527395" y="3939924"/>
            <a:ext cx="804863" cy="253621"/>
          </a:xfrm>
          <a:prstGeom prst="rect">
            <a:avLst/>
          </a:prstGeom>
          <a:noFill/>
        </p:spPr>
        <p:txBody>
          <a:bodyPr wrap="square" lIns="54610" tIns="54610" rIns="54610" bIns="54610" rtlCol="0">
            <a:noAutofit/>
          </a:bodyPr>
          <a:lstStyle/>
          <a:p>
            <a:pPr>
              <a:spcAft>
                <a:spcPts val="600"/>
              </a:spcAft>
            </a:pPr>
            <a:r>
              <a:rPr lang="ko-KR" altLang="en-US" sz="800" dirty="0">
                <a:latin typeface="Arial" panose="020B0604020202020204" pitchFamily="34" charset="0"/>
                <a:ea typeface="맑은 고딕" panose="020B0503020000020004" pitchFamily="50" charset="-127"/>
              </a:rPr>
              <a:t>단위 </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백만원</a:t>
            </a:r>
          </a:p>
        </p:txBody>
      </p:sp>
      <p:sp>
        <p:nvSpPr>
          <p:cNvPr id="15" name="Text Box 6">
            <a:extLst>
              <a:ext uri="{FF2B5EF4-FFF2-40B4-BE49-F238E27FC236}">
                <a16:creationId xmlns:a16="http://schemas.microsoft.com/office/drawing/2014/main" id="{E62DDDA6-F667-4500-A391-B407211FF44C}"/>
              </a:ext>
            </a:extLst>
          </p:cNvPr>
          <p:cNvSpPr txBox="1">
            <a:spLocks noChangeArrowheads="1"/>
          </p:cNvSpPr>
          <p:nvPr/>
        </p:nvSpPr>
        <p:spPr bwMode="auto">
          <a:xfrm>
            <a:off x="499652" y="3381617"/>
            <a:ext cx="3924475" cy="107722"/>
          </a:xfrm>
          <a:prstGeom prst="rect">
            <a:avLst/>
          </a:prstGeom>
          <a:noFill/>
          <a:ln w="6350">
            <a:noFill/>
            <a:miter lim="800000"/>
            <a:headEnd/>
            <a:tailEnd/>
          </a:ln>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buClr>
                <a:srgbClr val="007C92"/>
              </a:buClr>
              <a:buSzPct val="85000"/>
              <a:defRPr/>
            </a:pPr>
            <a:r>
              <a:rPr lang="en-US" altLang="ko-KR" sz="700" i="1" kern="0" dirty="0">
                <a:solidFill>
                  <a:srgbClr val="000000"/>
                </a:solidFill>
                <a:latin typeface="Arial" panose="020B0604020202020204" pitchFamily="34" charset="0"/>
                <a:ea typeface="맑은 고딕" panose="020B0503020000020004" pitchFamily="50" charset="-127"/>
              </a:rPr>
              <a:t>Source: </a:t>
            </a:r>
            <a:r>
              <a:rPr lang="ko-KR" altLang="en-US" sz="700" i="1" kern="0" dirty="0">
                <a:solidFill>
                  <a:srgbClr val="000000"/>
                </a:solidFill>
                <a:latin typeface="Arial" panose="020B0604020202020204" pitchFamily="34" charset="0"/>
                <a:ea typeface="맑은 고딕" panose="020B0503020000020004" pitchFamily="50" charset="-127"/>
              </a:rPr>
              <a:t>회사제시자료</a:t>
            </a:r>
            <a:endParaRPr lang="en-US" altLang="ko-KR" sz="700" i="1" kern="0" dirty="0">
              <a:solidFill>
                <a:srgbClr val="000000"/>
              </a:solidFill>
              <a:latin typeface="Arial" panose="020B0604020202020204" pitchFamily="34" charset="0"/>
              <a:ea typeface="맑은 고딕" panose="020B0503020000020004" pitchFamily="50" charset="-127"/>
            </a:endParaRPr>
          </a:p>
        </p:txBody>
      </p:sp>
      <p:sp>
        <p:nvSpPr>
          <p:cNvPr id="16" name="Text Box 6">
            <a:extLst>
              <a:ext uri="{FF2B5EF4-FFF2-40B4-BE49-F238E27FC236}">
                <a16:creationId xmlns:a16="http://schemas.microsoft.com/office/drawing/2014/main" id="{0C0B985B-171E-46B9-901C-E324431DA183}"/>
              </a:ext>
            </a:extLst>
          </p:cNvPr>
          <p:cNvSpPr txBox="1">
            <a:spLocks noChangeArrowheads="1"/>
          </p:cNvSpPr>
          <p:nvPr/>
        </p:nvSpPr>
        <p:spPr bwMode="auto">
          <a:xfrm>
            <a:off x="499652" y="3264458"/>
            <a:ext cx="4297979" cy="107722"/>
          </a:xfrm>
          <a:prstGeom prst="rect">
            <a:avLst/>
          </a:prstGeom>
          <a:noFill/>
          <a:ln w="6350">
            <a:noFill/>
            <a:miter lim="800000"/>
            <a:headEnd/>
            <a:tailEnd/>
          </a:ln>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0188" indent="-230188" eaLnBrk="0" hangingPunct="0">
              <a:buClr>
                <a:srgbClr val="007C92"/>
              </a:buClr>
              <a:buSzPct val="85000"/>
              <a:defRPr/>
            </a:pPr>
            <a:r>
              <a:rPr lang="en-US" altLang="ko-KR" sz="700" i="1" kern="0" dirty="0">
                <a:solidFill>
                  <a:srgbClr val="000000"/>
                </a:solidFill>
                <a:latin typeface="Arial" panose="020B0604020202020204" pitchFamily="34" charset="0"/>
                <a:ea typeface="맑은 고딕" panose="020B0503020000020004" pitchFamily="50" charset="-127"/>
              </a:rPr>
              <a:t>Note: </a:t>
            </a:r>
            <a:r>
              <a:rPr lang="ko-KR" altLang="en-US" sz="700" i="1" kern="0" dirty="0">
                <a:solidFill>
                  <a:srgbClr val="000000"/>
                </a:solidFill>
                <a:latin typeface="Arial" panose="020B0604020202020204" pitchFamily="34" charset="0"/>
                <a:ea typeface="맑은 고딕" panose="020B0503020000020004" pitchFamily="50" charset="-127"/>
              </a:rPr>
              <a:t>매출 세부데이터 매출액과 연결기준 매출액</a:t>
            </a:r>
            <a:r>
              <a:rPr lang="en-US" altLang="ko-KR" sz="700" i="1" kern="0" dirty="0">
                <a:solidFill>
                  <a:srgbClr val="000000"/>
                </a:solidFill>
                <a:latin typeface="Arial" panose="020B0604020202020204" pitchFamily="34" charset="0"/>
                <a:ea typeface="맑은 고딕" panose="020B0503020000020004" pitchFamily="50" charset="-127"/>
              </a:rPr>
              <a:t> </a:t>
            </a:r>
            <a:r>
              <a:rPr lang="ko-KR" altLang="en-US" sz="700" i="1" kern="0" dirty="0">
                <a:solidFill>
                  <a:srgbClr val="000000"/>
                </a:solidFill>
                <a:latin typeface="Arial" panose="020B0604020202020204" pitchFamily="34" charset="0"/>
                <a:ea typeface="맑은 고딕" panose="020B0503020000020004" pitchFamily="50" charset="-127"/>
              </a:rPr>
              <a:t>간 일부 기타차이</a:t>
            </a:r>
            <a:r>
              <a:rPr lang="en-US" altLang="ko-KR" sz="700" i="1" kern="0" dirty="0">
                <a:solidFill>
                  <a:srgbClr val="000000"/>
                </a:solidFill>
                <a:latin typeface="Arial" panose="020B0604020202020204" pitchFamily="34" charset="0"/>
                <a:ea typeface="맑은 고딕" panose="020B0503020000020004" pitchFamily="50" charset="-127"/>
              </a:rPr>
              <a:t>(</a:t>
            </a:r>
            <a:r>
              <a:rPr lang="ko-KR" altLang="en-US" sz="700" i="1" kern="0" dirty="0">
                <a:solidFill>
                  <a:srgbClr val="000000"/>
                </a:solidFill>
                <a:latin typeface="Arial" panose="020B0604020202020204" pitchFamily="34" charset="0"/>
                <a:ea typeface="맑은 고딕" panose="020B0503020000020004" pitchFamily="50" charset="-127"/>
              </a:rPr>
              <a:t>환율차이 포함</a:t>
            </a:r>
            <a:r>
              <a:rPr lang="en-US" altLang="ko-KR" sz="700" i="1" kern="0" dirty="0">
                <a:solidFill>
                  <a:srgbClr val="000000"/>
                </a:solidFill>
                <a:latin typeface="Arial" panose="020B0604020202020204" pitchFamily="34" charset="0"/>
                <a:ea typeface="맑은 고딕" panose="020B0503020000020004" pitchFamily="50" charset="-127"/>
              </a:rPr>
              <a:t>)</a:t>
            </a:r>
            <a:r>
              <a:rPr lang="ko-KR" altLang="en-US" sz="700" i="1" kern="0" dirty="0">
                <a:solidFill>
                  <a:srgbClr val="000000"/>
                </a:solidFill>
                <a:latin typeface="Arial" panose="020B0604020202020204" pitchFamily="34" charset="0"/>
                <a:ea typeface="맑은 고딕" panose="020B0503020000020004" pitchFamily="50" charset="-127"/>
              </a:rPr>
              <a:t>가 존재함</a:t>
            </a:r>
            <a:endParaRPr lang="en-US" altLang="ko-KR" sz="700" i="1" kern="0" dirty="0">
              <a:solidFill>
                <a:srgbClr val="000000"/>
              </a:solidFill>
              <a:latin typeface="Arial" panose="020B0604020202020204" pitchFamily="34" charset="0"/>
              <a:ea typeface="맑은 고딕" panose="020B0503020000020004" pitchFamily="50" charset="-127"/>
            </a:endParaRPr>
          </a:p>
        </p:txBody>
      </p:sp>
      <p:graphicFrame>
        <p:nvGraphicFramePr>
          <p:cNvPr id="18" name="차트 17">
            <a:extLst>
              <a:ext uri="{FF2B5EF4-FFF2-40B4-BE49-F238E27FC236}">
                <a16:creationId xmlns:a16="http://schemas.microsoft.com/office/drawing/2014/main" id="{CC52B56B-301C-48F8-97B5-4161D7C07031}"/>
              </a:ext>
            </a:extLst>
          </p:cNvPr>
          <p:cNvGraphicFramePr>
            <a:graphicFrameLocks/>
          </p:cNvGraphicFramePr>
          <p:nvPr>
            <p:extLst>
              <p:ext uri="{D42A27DB-BD31-4B8C-83A1-F6EECF244321}">
                <p14:modId xmlns:p14="http://schemas.microsoft.com/office/powerpoint/2010/main" val="4143268352"/>
              </p:ext>
            </p:extLst>
          </p:nvPr>
        </p:nvGraphicFramePr>
        <p:xfrm>
          <a:off x="482400" y="3560550"/>
          <a:ext cx="8827200" cy="2721600"/>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직선 화살표 연결선 21">
            <a:extLst>
              <a:ext uri="{FF2B5EF4-FFF2-40B4-BE49-F238E27FC236}">
                <a16:creationId xmlns:a16="http://schemas.microsoft.com/office/drawing/2014/main" id="{51E12DC0-FA3E-41FF-9189-6F09139484BD}"/>
              </a:ext>
            </a:extLst>
          </p:cNvPr>
          <p:cNvCxnSpPr>
            <a:cxnSpLocks/>
          </p:cNvCxnSpPr>
          <p:nvPr/>
        </p:nvCxnSpPr>
        <p:spPr>
          <a:xfrm>
            <a:off x="1992112" y="4270294"/>
            <a:ext cx="0" cy="180000"/>
          </a:xfrm>
          <a:prstGeom prst="straightConnector1">
            <a:avLst/>
          </a:prstGeom>
          <a:ln w="9525">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3E3F82-2345-43CE-8327-D7B77AAA5016}"/>
              </a:ext>
            </a:extLst>
          </p:cNvPr>
          <p:cNvSpPr txBox="1"/>
          <p:nvPr/>
        </p:nvSpPr>
        <p:spPr>
          <a:xfrm>
            <a:off x="1982762" y="4206962"/>
            <a:ext cx="495200" cy="195163"/>
          </a:xfrm>
          <a:prstGeom prst="rect">
            <a:avLst/>
          </a:prstGeom>
          <a:noFill/>
        </p:spPr>
        <p:txBody>
          <a:bodyPr wrap="square" lIns="54610" tIns="54610" rIns="54610" bIns="54610" rtlCol="0">
            <a:noAutofit/>
          </a:bodyPr>
          <a:lstStyle/>
          <a:p>
            <a:pPr>
              <a:spcAft>
                <a:spcPts val="600"/>
              </a:spcAft>
            </a:pPr>
            <a:r>
              <a:rPr lang="en-US" altLang="ko-KR" sz="800" b="1">
                <a:solidFill>
                  <a:srgbClr val="00338D"/>
                </a:solidFill>
                <a:latin typeface="Arial" panose="020B0604020202020204" pitchFamily="34" charset="0"/>
                <a:ea typeface="맑은 고딕" panose="020B0503020000020004" pitchFamily="50" charset="-127"/>
              </a:rPr>
              <a:t>89.2%</a:t>
            </a:r>
            <a:endParaRPr lang="ko-KR" altLang="en-US" sz="800" b="1" dirty="0" err="1">
              <a:solidFill>
                <a:srgbClr val="00338D"/>
              </a:solidFill>
              <a:latin typeface="Arial" panose="020B0604020202020204" pitchFamily="34" charset="0"/>
              <a:ea typeface="맑은 고딕" panose="020B0503020000020004" pitchFamily="50" charset="-127"/>
            </a:endParaRPr>
          </a:p>
        </p:txBody>
      </p:sp>
      <p:cxnSp>
        <p:nvCxnSpPr>
          <p:cNvPr id="24" name="직선 화살표 연결선 23">
            <a:extLst>
              <a:ext uri="{FF2B5EF4-FFF2-40B4-BE49-F238E27FC236}">
                <a16:creationId xmlns:a16="http://schemas.microsoft.com/office/drawing/2014/main" id="{1A9BDDF3-1C52-40A7-9B89-09392AAD370A}"/>
              </a:ext>
            </a:extLst>
          </p:cNvPr>
          <p:cNvCxnSpPr>
            <a:cxnSpLocks/>
          </p:cNvCxnSpPr>
          <p:nvPr/>
        </p:nvCxnSpPr>
        <p:spPr>
          <a:xfrm>
            <a:off x="8721462" y="5406361"/>
            <a:ext cx="0" cy="180000"/>
          </a:xfrm>
          <a:prstGeom prst="straightConnector1">
            <a:avLst/>
          </a:prstGeom>
          <a:ln w="9525">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F9ED56-57D7-4F0B-B92B-A14290A94AC8}"/>
              </a:ext>
            </a:extLst>
          </p:cNvPr>
          <p:cNvSpPr txBox="1"/>
          <p:nvPr/>
        </p:nvSpPr>
        <p:spPr>
          <a:xfrm>
            <a:off x="8712112" y="5343029"/>
            <a:ext cx="495200" cy="195163"/>
          </a:xfrm>
          <a:prstGeom prst="rect">
            <a:avLst/>
          </a:prstGeom>
          <a:noFill/>
        </p:spPr>
        <p:txBody>
          <a:bodyPr wrap="square" lIns="54610" tIns="54610" rIns="54610" bIns="54610" rtlCol="0">
            <a:noAutofit/>
          </a:bodyPr>
          <a:lstStyle/>
          <a:p>
            <a:pPr>
              <a:spcAft>
                <a:spcPts val="600"/>
              </a:spcAft>
            </a:pPr>
            <a:r>
              <a:rPr lang="en-US" altLang="ko-KR" sz="800" b="1">
                <a:solidFill>
                  <a:srgbClr val="00338D"/>
                </a:solidFill>
                <a:latin typeface="Arial" panose="020B0604020202020204" pitchFamily="34" charset="0"/>
                <a:ea typeface="맑은 고딕" panose="020B0503020000020004" pitchFamily="50" charset="-127"/>
              </a:rPr>
              <a:t>65.0%</a:t>
            </a:r>
            <a:endParaRPr lang="ko-KR" altLang="en-US" sz="800" b="1" dirty="0" err="1">
              <a:solidFill>
                <a:srgbClr val="00338D"/>
              </a:solidFill>
              <a:latin typeface="Arial" panose="020B0604020202020204" pitchFamily="34" charset="0"/>
              <a:ea typeface="맑은 고딕" panose="020B0503020000020004" pitchFamily="50" charset="-127"/>
            </a:endParaRPr>
          </a:p>
        </p:txBody>
      </p:sp>
      <p:pic>
        <p:nvPicPr>
          <p:cNvPr id="20" name="그림 19">
            <a:extLst>
              <a:ext uri="{FF2B5EF4-FFF2-40B4-BE49-F238E27FC236}">
                <a16:creationId xmlns:a16="http://schemas.microsoft.com/office/drawing/2014/main" id="{ACDDE1BB-B76F-49F9-B23A-96BF9F4C59E0}"/>
              </a:ext>
            </a:extLst>
          </p:cNvPr>
          <p:cNvPicPr>
            <a:picLocks noChangeAspect="1" noChangeArrowheads="1"/>
          </p:cNvPicPr>
          <p:nvPr/>
        </p:nvPicPr>
        <p:blipFill>
          <a:blip r:embed="rId4"/>
          <a:srcRect/>
          <a:stretch>
            <a:fillRect/>
          </a:stretch>
        </p:blipFill>
        <p:spPr bwMode="auto">
          <a:xfrm>
            <a:off x="482400" y="1422000"/>
            <a:ext cx="4352925" cy="182880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custDataLst>
      <p:tags r:id="rId1"/>
    </p:custDataLst>
    <p:extLst>
      <p:ext uri="{BB962C8B-B14F-4D97-AF65-F5344CB8AC3E}">
        <p14:creationId xmlns:p14="http://schemas.microsoft.com/office/powerpoint/2010/main" val="118649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a:t>
            </a:r>
            <a:r>
              <a:rPr lang="ko-KR" altLang="en-US" sz="2800" dirty="0">
                <a:latin typeface="나눔바른고딕" panose="020B0603020101020101" pitchFamily="50" charset="-127"/>
                <a:ea typeface="나눔바른고딕" panose="020B0603020101020101" pitchFamily="50" charset="-127"/>
              </a:rPr>
              <a:t> </a:t>
            </a:r>
            <a:r>
              <a:rPr lang="ko-KR" altLang="en-US" sz="2800" dirty="0" err="1">
                <a:latin typeface="나눔바른고딕" panose="020B0603020101020101" pitchFamily="50" charset="-127"/>
                <a:ea typeface="나눔바른고딕" panose="020B0603020101020101" pitchFamily="50" charset="-127"/>
              </a:rPr>
              <a:t>제품군별</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a:t>
            </a:r>
            <a:r>
              <a:rPr lang="en-US" altLang="ko-KR" dirty="0">
                <a:solidFill>
                  <a:schemeClr val="tx1"/>
                </a:solidFill>
              </a:rPr>
              <a:t>2020</a:t>
            </a:r>
            <a:r>
              <a:rPr lang="ko-KR" altLang="en-US" dirty="0">
                <a:solidFill>
                  <a:schemeClr val="tx1"/>
                </a:solidFill>
              </a:rPr>
              <a:t>년 기준</a:t>
            </a:r>
            <a:r>
              <a:rPr lang="en-US" altLang="ko-KR" dirty="0">
                <a:solidFill>
                  <a:schemeClr val="tx1"/>
                </a:solidFill>
              </a:rPr>
              <a:t>, </a:t>
            </a:r>
            <a:r>
              <a:rPr lang="ko-KR" altLang="en-US" dirty="0" err="1">
                <a:solidFill>
                  <a:schemeClr val="tx1"/>
                </a:solidFill>
              </a:rPr>
              <a:t>제품군별</a:t>
            </a:r>
            <a:r>
              <a:rPr lang="ko-KR" altLang="en-US" dirty="0">
                <a:solidFill>
                  <a:schemeClr val="tx1"/>
                </a:solidFill>
              </a:rPr>
              <a:t> 예산 대비 실적 매출액 내역은 다음과 같습니다</a:t>
            </a:r>
            <a:r>
              <a:rPr lang="en-US" altLang="ko-KR" dirty="0">
                <a:solidFill>
                  <a:schemeClr val="tx1"/>
                </a:solidFill>
              </a:rPr>
              <a:t>.  </a:t>
            </a:r>
            <a:endParaRPr lang="ko-KR" altLang="en-US" dirty="0">
              <a:solidFill>
                <a:schemeClr val="tx1"/>
              </a:solidFill>
            </a:endParaRPr>
          </a:p>
        </p:txBody>
      </p:sp>
      <p:sp>
        <p:nvSpPr>
          <p:cNvPr id="13" name="TextBox 12">
            <a:extLst>
              <a:ext uri="{FF2B5EF4-FFF2-40B4-BE49-F238E27FC236}">
                <a16:creationId xmlns:a16="http://schemas.microsoft.com/office/drawing/2014/main" id="{E0DD92E4-2611-4489-A7DA-A45CA5DCE64A}"/>
              </a:ext>
            </a:extLst>
          </p:cNvPr>
          <p:cNvSpPr txBox="1"/>
          <p:nvPr/>
        </p:nvSpPr>
        <p:spPr>
          <a:xfrm>
            <a:off x="5347419" y="1422400"/>
            <a:ext cx="3963101" cy="2291696"/>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en-US" altLang="ko-KR" sz="800" b="1" u="sng" dirty="0">
                <a:latin typeface="Arial" panose="020B0604020202020204" pitchFamily="34" charset="0"/>
                <a:ea typeface="맑은 고딕" panose="020B0503020000020004" pitchFamily="50" charset="-127"/>
                <a:cs typeface="Arial" panose="020B0604020202020204" pitchFamily="34" charset="0"/>
              </a:rPr>
              <a:t>COVID-19</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의 영향</a:t>
            </a:r>
            <a:r>
              <a:rPr lang="ko-KR" altLang="en-US" sz="800" b="1" dirty="0">
                <a:latin typeface="Arial" panose="020B0604020202020204" pitchFamily="34" charset="0"/>
                <a:ea typeface="맑은 고딕" panose="020B0503020000020004" pitchFamily="50" charset="-127"/>
                <a:cs typeface="Arial" panose="020B0604020202020204" pitchFamily="34" charset="0"/>
              </a:rPr>
              <a:t>으로 인한 </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해외 </a:t>
            </a:r>
            <a:r>
              <a:rPr lang="ko-KR" altLang="en-US" sz="800" b="1" u="sng" dirty="0" err="1">
                <a:latin typeface="Arial" panose="020B0604020202020204" pitchFamily="34" charset="0"/>
                <a:ea typeface="맑은 고딕" panose="020B0503020000020004" pitchFamily="50" charset="-127"/>
                <a:cs typeface="Arial" panose="020B0604020202020204" pitchFamily="34" charset="0"/>
              </a:rPr>
              <a:t>완성차업체</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 공장 일시 생산 중단</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(Shut-down)</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등에 따른 생산계획 감소 및 생산량 감소</a:t>
            </a:r>
            <a:r>
              <a:rPr lang="en-US" altLang="ko-KR" sz="800" b="1" dirty="0">
                <a:latin typeface="Arial" panose="020B0604020202020204" pitchFamily="34" charset="0"/>
                <a:ea typeface="맑은 고딕" panose="020B0503020000020004" pitchFamily="50" charset="-127"/>
                <a:cs typeface="Arial" panose="020B0604020202020204" pitchFamily="34" charset="0"/>
              </a:rPr>
              <a:t>(Q</a:t>
            </a:r>
            <a:r>
              <a:rPr lang="ko-KR" altLang="en-US" sz="800" b="1" dirty="0">
                <a:latin typeface="Arial" panose="020B0604020202020204" pitchFamily="34" charset="0"/>
                <a:ea typeface="맑은 고딕" panose="020B0503020000020004" pitchFamily="50" charset="-127"/>
                <a:cs typeface="Arial" panose="020B0604020202020204" pitchFamily="34" charset="0"/>
              </a:rPr>
              <a:t>효과</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로 전 사업부문 실적은 예산 매출액 수준에 미달하였음</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cs typeface="Arial" panose="020B0604020202020204" pitchFamily="34" charset="0"/>
              </a:rPr>
              <a:t>구동 </a:t>
            </a:r>
            <a:r>
              <a:rPr lang="en-US" altLang="ko-KR" sz="800" dirty="0">
                <a:latin typeface="Arial" panose="020B0604020202020204" pitchFamily="34" charset="0"/>
                <a:ea typeface="맑은 고딕" panose="020B0503020000020004" pitchFamily="50" charset="-127"/>
                <a:cs typeface="Arial" panose="020B0604020202020204" pitchFamily="34" charset="0"/>
              </a:rPr>
              <a:t>: GM</a:t>
            </a:r>
            <a:r>
              <a:rPr lang="ko-KR" altLang="en-US" sz="800" dirty="0">
                <a:latin typeface="Arial" panose="020B0604020202020204" pitchFamily="34" charset="0"/>
                <a:ea typeface="맑은 고딕" panose="020B0503020000020004" pitchFamily="50" charset="-127"/>
                <a:cs typeface="Arial" panose="020B0604020202020204" pitchFamily="34" charset="0"/>
              </a:rPr>
              <a:t> </a:t>
            </a:r>
            <a:r>
              <a:rPr lang="en-US" altLang="ko-KR" sz="800" dirty="0">
                <a:latin typeface="Arial" panose="020B0604020202020204" pitchFamily="34" charset="0"/>
                <a:ea typeface="맑은 고딕" panose="020B0503020000020004" pitchFamily="50" charset="-127"/>
                <a:cs typeface="Arial" panose="020B0604020202020204" pitchFamily="34" charset="0"/>
              </a:rPr>
              <a:t>Global</a:t>
            </a:r>
            <a:r>
              <a:rPr lang="ko-KR" altLang="en-US" sz="800" dirty="0">
                <a:latin typeface="Arial" panose="020B0604020202020204" pitchFamily="34" charset="0"/>
                <a:ea typeface="맑은 고딕" panose="020B0503020000020004" pitchFamily="50" charset="-127"/>
                <a:cs typeface="Arial" panose="020B0604020202020204" pitchFamily="34" charset="0"/>
              </a:rPr>
              <a:t>향 북미지역</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전기차</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물량 증가</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우즈벡 지역 물량 증가 효과로 선방하였음</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또한</a:t>
            </a:r>
            <a:r>
              <a:rPr lang="en-US" altLang="ko-KR" sz="800" dirty="0">
                <a:latin typeface="Arial" panose="020B0604020202020204" pitchFamily="34" charset="0"/>
                <a:ea typeface="맑은 고딕" panose="020B0503020000020004" pitchFamily="50" charset="-127"/>
                <a:cs typeface="Arial" panose="020B0604020202020204" pitchFamily="34" charset="0"/>
              </a:rPr>
              <a:t>, FCA</a:t>
            </a:r>
            <a:r>
              <a:rPr lang="ko-KR" altLang="en-US" sz="800" dirty="0">
                <a:latin typeface="Arial" panose="020B0604020202020204" pitchFamily="34" charset="0"/>
                <a:ea typeface="맑은 고딕" panose="020B0503020000020004" pitchFamily="50" charset="-127"/>
                <a:cs typeface="Arial" panose="020B0604020202020204" pitchFamily="34" charset="0"/>
              </a:rPr>
              <a:t>향</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매출의 경우 대부분 하반기에 </a:t>
            </a:r>
            <a:r>
              <a:rPr lang="en-US" altLang="ko-KR" sz="800" dirty="0">
                <a:latin typeface="Arial" panose="020B0604020202020204" pitchFamily="34" charset="0"/>
                <a:ea typeface="맑은 고딕" panose="020B0503020000020004" pitchFamily="50" charset="-127"/>
                <a:cs typeface="Arial" panose="020B0604020202020204" pitchFamily="34" charset="0"/>
              </a:rPr>
              <a:t>SOP </a:t>
            </a:r>
            <a:r>
              <a:rPr lang="ko-KR" altLang="en-US" sz="800" dirty="0">
                <a:latin typeface="Arial" panose="020B0604020202020204" pitchFamily="34" charset="0"/>
                <a:ea typeface="맑은 고딕" panose="020B0503020000020004" pitchFamily="50" charset="-127"/>
                <a:cs typeface="Arial" panose="020B0604020202020204" pitchFamily="34" charset="0"/>
              </a:rPr>
              <a:t>시점이 도래함에 따라 </a:t>
            </a:r>
            <a:r>
              <a:rPr lang="en-US" altLang="ko-KR" sz="800" dirty="0">
                <a:latin typeface="Arial" panose="020B0604020202020204" pitchFamily="34" charset="0"/>
                <a:ea typeface="맑은 고딕" panose="020B0503020000020004" pitchFamily="50" charset="-127"/>
                <a:cs typeface="Arial" panose="020B0604020202020204" pitchFamily="34" charset="0"/>
              </a:rPr>
              <a:t>COVID-19</a:t>
            </a:r>
            <a:r>
              <a:rPr lang="ko-KR" altLang="en-US" sz="800" dirty="0">
                <a:latin typeface="Arial" panose="020B0604020202020204" pitchFamily="34" charset="0"/>
                <a:ea typeface="맑은 고딕" panose="020B0503020000020004" pitchFamily="50" charset="-127"/>
                <a:cs typeface="Arial" panose="020B0604020202020204" pitchFamily="34" charset="0"/>
              </a:rPr>
              <a:t>로 인한 생산 감소</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영향을 적게 받으며</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83.0% </a:t>
            </a:r>
            <a:r>
              <a:rPr lang="ko-KR" altLang="en-US" sz="800" dirty="0">
                <a:latin typeface="Arial" panose="020B0604020202020204" pitchFamily="34" charset="0"/>
                <a:ea typeface="맑은 고딕" panose="020B0503020000020004" pitchFamily="50" charset="-127"/>
                <a:cs typeface="Arial" panose="020B0604020202020204" pitchFamily="34" charset="0"/>
              </a:rPr>
              <a:t>수준을 달성함</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cs typeface="Arial" panose="020B0604020202020204" pitchFamily="34" charset="0"/>
              </a:rPr>
              <a:t>전자 </a:t>
            </a:r>
            <a:r>
              <a:rPr lang="en-US" altLang="ko-KR" sz="800" dirty="0">
                <a:latin typeface="Arial" panose="020B0604020202020204" pitchFamily="34" charset="0"/>
                <a:ea typeface="맑은 고딕" panose="020B0503020000020004" pitchFamily="50" charset="-127"/>
                <a:cs typeface="Arial" panose="020B0604020202020204" pitchFamily="34" charset="0"/>
              </a:rPr>
              <a:t>: COVID-19</a:t>
            </a:r>
            <a:r>
              <a:rPr lang="ko-KR" altLang="en-US" sz="800" dirty="0">
                <a:latin typeface="Arial" panose="020B0604020202020204" pitchFamily="34" charset="0"/>
                <a:ea typeface="맑은 고딕" panose="020B0503020000020004" pitchFamily="50" charset="-127"/>
                <a:cs typeface="Arial" panose="020B0604020202020204" pitchFamily="34" charset="0"/>
              </a:rPr>
              <a:t> 관련 </a:t>
            </a:r>
            <a:r>
              <a:rPr lang="en-US" altLang="ko-KR" sz="800" dirty="0">
                <a:latin typeface="Arial" panose="020B0604020202020204" pitchFamily="34" charset="0"/>
                <a:ea typeface="맑은 고딕" panose="020B0503020000020004" pitchFamily="50" charset="-127"/>
                <a:cs typeface="Arial" panose="020B0604020202020204" pitchFamily="34" charset="0"/>
              </a:rPr>
              <a:t>GMK</a:t>
            </a:r>
            <a:r>
              <a:rPr lang="ko-KR" altLang="en-US" sz="800" dirty="0">
                <a:latin typeface="Arial" panose="020B0604020202020204" pitchFamily="34" charset="0"/>
                <a:ea typeface="맑은 고딕" panose="020B0503020000020004" pitchFamily="50" charset="-127"/>
                <a:cs typeface="Arial" panose="020B0604020202020204" pitchFamily="34" charset="0"/>
              </a:rPr>
              <a:t> 생산계획 감소</a:t>
            </a:r>
            <a:r>
              <a:rPr lang="en-US" altLang="ko-KR" sz="800" dirty="0">
                <a:latin typeface="Arial" panose="020B0604020202020204" pitchFamily="34" charset="0"/>
                <a:ea typeface="맑은 고딕" panose="020B0503020000020004" pitchFamily="50" charset="-127"/>
                <a:cs typeface="Arial" panose="020B0604020202020204" pitchFamily="34" charset="0"/>
              </a:rPr>
              <a:t>(853K/</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en-US" altLang="ko-KR" sz="800" dirty="0">
                <a:latin typeface="Arial" panose="020B0604020202020204" pitchFamily="34" charset="0"/>
                <a:ea typeface="맑은 고딕" panose="020B0503020000020004" pitchFamily="50" charset="-127"/>
                <a:cs typeface="Arial" panose="020B0604020202020204" pitchFamily="34" charset="0"/>
              </a:rPr>
              <a:t>&gt; 687K/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58.6% </a:t>
            </a:r>
            <a:r>
              <a:rPr lang="ko-KR" altLang="en-US" sz="800" dirty="0">
                <a:latin typeface="Arial" panose="020B0604020202020204" pitchFamily="34" charset="0"/>
                <a:ea typeface="맑은 고딕" panose="020B0503020000020004" pitchFamily="50" charset="-127"/>
                <a:cs typeface="Arial" panose="020B0604020202020204" pitchFamily="34" charset="0"/>
              </a:rPr>
              <a:t>수준임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cs typeface="Arial" panose="020B0604020202020204" pitchFamily="34" charset="0"/>
              </a:rPr>
              <a:t>전장 </a:t>
            </a:r>
            <a:r>
              <a:rPr lang="en-US" altLang="ko-KR" sz="800" dirty="0">
                <a:latin typeface="Arial" panose="020B0604020202020204" pitchFamily="34" charset="0"/>
                <a:ea typeface="맑은 고딕" panose="020B0503020000020004" pitchFamily="50" charset="-127"/>
                <a:cs typeface="Arial" panose="020B0604020202020204" pitchFamily="34" charset="0"/>
              </a:rPr>
              <a:t>: COVID-19</a:t>
            </a:r>
            <a:r>
              <a:rPr lang="ko-KR" altLang="en-US" sz="800" dirty="0">
                <a:latin typeface="Arial" panose="020B0604020202020204" pitchFamily="34" charset="0"/>
                <a:ea typeface="맑은 고딕" panose="020B0503020000020004" pitchFamily="50" charset="-127"/>
                <a:cs typeface="Arial" panose="020B0604020202020204" pitchFamily="34" charset="0"/>
              </a:rPr>
              <a:t> 관련 </a:t>
            </a:r>
            <a:r>
              <a:rPr lang="en-US" altLang="ko-KR" sz="800" dirty="0">
                <a:latin typeface="Arial" panose="020B0604020202020204" pitchFamily="34" charset="0"/>
                <a:ea typeface="맑은 고딕" panose="020B0503020000020004" pitchFamily="50" charset="-127"/>
                <a:cs typeface="Arial" panose="020B0604020202020204" pitchFamily="34" charset="0"/>
              </a:rPr>
              <a:t>GMK(853K/</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en-US" altLang="ko-KR" sz="800" dirty="0">
                <a:latin typeface="Arial" panose="020B0604020202020204" pitchFamily="34" charset="0"/>
                <a:ea typeface="맑은 고딕" panose="020B0503020000020004" pitchFamily="50" charset="-127"/>
                <a:cs typeface="Arial" panose="020B0604020202020204" pitchFamily="34" charset="0"/>
              </a:rPr>
              <a:t>&gt; 687K/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및 </a:t>
            </a:r>
            <a:r>
              <a:rPr lang="en-US" altLang="ko-KR" sz="800" dirty="0">
                <a:latin typeface="Arial" panose="020B0604020202020204" pitchFamily="34" charset="0"/>
                <a:ea typeface="맑은 고딕" panose="020B0503020000020004" pitchFamily="50" charset="-127"/>
                <a:cs typeface="Arial" panose="020B0604020202020204" pitchFamily="34" charset="0"/>
              </a:rPr>
              <a:t>SYMC(136K/</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en-US" altLang="ko-KR" sz="800" dirty="0">
                <a:latin typeface="Arial" panose="020B0604020202020204" pitchFamily="34" charset="0"/>
                <a:ea typeface="맑은 고딕" panose="020B0503020000020004" pitchFamily="50" charset="-127"/>
                <a:cs typeface="Arial" panose="020B0604020202020204" pitchFamily="34" charset="0"/>
              </a:rPr>
              <a:t>&gt; 106K/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등 </a:t>
            </a:r>
            <a:r>
              <a:rPr lang="ko-KR" altLang="en-US" sz="800"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dirty="0">
                <a:latin typeface="Arial" panose="020B0604020202020204" pitchFamily="34" charset="0"/>
                <a:ea typeface="맑은 고딕" panose="020B0503020000020004" pitchFamily="50" charset="-127"/>
                <a:cs typeface="Arial" panose="020B0604020202020204" pitchFamily="34" charset="0"/>
              </a:rPr>
              <a:t> 업체의 생산계획 감소 및 공장 일시 생산 중단</a:t>
            </a:r>
            <a:r>
              <a:rPr lang="en-US" altLang="ko-KR" sz="800" dirty="0">
                <a:latin typeface="Arial" panose="020B0604020202020204" pitchFamily="34" charset="0"/>
                <a:ea typeface="맑은 고딕" panose="020B0503020000020004" pitchFamily="50" charset="-127"/>
                <a:cs typeface="Arial" panose="020B0604020202020204" pitchFamily="34" charset="0"/>
              </a:rPr>
              <a:t>(Shut-down), WOODWARD</a:t>
            </a:r>
            <a:r>
              <a:rPr lang="ko-KR" altLang="en-US" sz="800" dirty="0">
                <a:latin typeface="Arial" panose="020B0604020202020204" pitchFamily="34" charset="0"/>
                <a:ea typeface="맑은 고딕" panose="020B0503020000020004" pitchFamily="50" charset="-127"/>
                <a:cs typeface="Arial" panose="020B0604020202020204" pitchFamily="34" charset="0"/>
              </a:rPr>
              <a:t>의 </a:t>
            </a:r>
            <a:r>
              <a:rPr lang="ko-KR" altLang="en-US" sz="800" dirty="0" err="1">
                <a:latin typeface="Arial" panose="020B0604020202020204" pitchFamily="34" charset="0"/>
                <a:ea typeface="맑은 고딕" panose="020B0503020000020004" pitchFamily="50" charset="-127"/>
                <a:cs typeface="Arial" panose="020B0604020202020204" pitchFamily="34" charset="0"/>
              </a:rPr>
              <a:t>중국향</a:t>
            </a:r>
            <a:r>
              <a:rPr lang="ko-KR" altLang="en-US" sz="800" dirty="0">
                <a:latin typeface="Arial" panose="020B0604020202020204" pitchFamily="34" charset="0"/>
                <a:ea typeface="맑은 고딕" panose="020B0503020000020004" pitchFamily="50" charset="-127"/>
                <a:cs typeface="Arial" panose="020B0604020202020204" pitchFamily="34" charset="0"/>
              </a:rPr>
              <a:t> </a:t>
            </a:r>
            <a:r>
              <a:rPr lang="en-US" altLang="ko-KR" sz="800" dirty="0">
                <a:latin typeface="Arial" panose="020B0604020202020204" pitchFamily="34" charset="0"/>
                <a:ea typeface="맑은 고딕" panose="020B0503020000020004" pitchFamily="50" charset="-127"/>
                <a:cs typeface="Arial" panose="020B0604020202020204" pitchFamily="34" charset="0"/>
              </a:rPr>
              <a:t>EGR Valve(</a:t>
            </a:r>
            <a:r>
              <a:rPr lang="ko-KR" altLang="en-US" sz="800" dirty="0">
                <a:latin typeface="Arial" panose="020B0604020202020204" pitchFamily="34" charset="0"/>
                <a:ea typeface="맑은 고딕" panose="020B0503020000020004" pitchFamily="50" charset="-127"/>
                <a:cs typeface="Arial" panose="020B0604020202020204" pitchFamily="34" charset="0"/>
              </a:rPr>
              <a:t>건설</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기계 중장비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매출 감소</a:t>
            </a:r>
            <a:r>
              <a:rPr lang="en-US" altLang="ko-KR" sz="800" dirty="0">
                <a:latin typeface="Arial" panose="020B0604020202020204" pitchFamily="34" charset="0"/>
                <a:ea typeface="맑은 고딕" panose="020B0503020000020004" pitchFamily="50" charset="-127"/>
                <a:cs typeface="Arial" panose="020B0604020202020204" pitchFamily="34" charset="0"/>
              </a:rPr>
              <a:t>(60</a:t>
            </a:r>
            <a:r>
              <a:rPr lang="ko-KR" altLang="en-US" sz="800" dirty="0">
                <a:latin typeface="Arial" panose="020B0604020202020204" pitchFamily="34" charset="0"/>
                <a:ea typeface="맑은 고딕" panose="020B0503020000020004" pitchFamily="50" charset="-127"/>
                <a:cs typeface="Arial" panose="020B0604020202020204" pitchFamily="34" charset="0"/>
              </a:rPr>
              <a:t>억원 수준</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등으로 인해 예산 달성율은 </a:t>
            </a:r>
            <a:r>
              <a:rPr lang="en-US" altLang="ko-KR" sz="800" dirty="0">
                <a:latin typeface="Arial" panose="020B0604020202020204" pitchFamily="34" charset="0"/>
                <a:ea typeface="맑은 고딕" panose="020B0503020000020004" pitchFamily="50" charset="-127"/>
                <a:cs typeface="Arial" panose="020B0604020202020204" pitchFamily="34" charset="0"/>
              </a:rPr>
              <a:t>72.2%</a:t>
            </a:r>
            <a:r>
              <a:rPr lang="ko-KR" altLang="en-US" sz="800" dirty="0">
                <a:latin typeface="Arial" panose="020B0604020202020204" pitchFamily="34" charset="0"/>
                <a:ea typeface="맑은 고딕" panose="020B0503020000020004" pitchFamily="50" charset="-127"/>
                <a:cs typeface="Arial" panose="020B0604020202020204" pitchFamily="34" charset="0"/>
              </a:rPr>
              <a:t>로 저조하였음</a:t>
            </a:r>
            <a:r>
              <a:rPr lang="en-US" altLang="ko-KR" sz="800" dirty="0">
                <a:latin typeface="Arial" panose="020B0604020202020204" pitchFamily="34" charset="0"/>
                <a:ea typeface="맑은 고딕" panose="020B0503020000020004" pitchFamily="50" charset="-127"/>
                <a:cs typeface="Arial" panose="020B0604020202020204" pitchFamily="34" charset="0"/>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cs typeface="Arial" panose="020B0604020202020204" pitchFamily="34" charset="0"/>
              </a:rPr>
              <a:t>제동 </a:t>
            </a:r>
            <a:r>
              <a:rPr lang="en-US" altLang="ko-KR" sz="800" dirty="0">
                <a:latin typeface="Arial" panose="020B0604020202020204" pitchFamily="34" charset="0"/>
                <a:ea typeface="맑은 고딕" panose="020B0503020000020004" pitchFamily="50" charset="-127"/>
                <a:cs typeface="Arial" panose="020B0604020202020204" pitchFamily="34" charset="0"/>
              </a:rPr>
              <a:t>: 2020</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ko-KR" altLang="en-US" sz="800" dirty="0" err="1">
                <a:latin typeface="Arial" panose="020B0604020202020204" pitchFamily="34" charset="0"/>
                <a:ea typeface="맑은 고딕" panose="020B0503020000020004" pitchFamily="50" charset="-127"/>
                <a:cs typeface="Arial" panose="020B0604020202020204" pitchFamily="34" charset="0"/>
              </a:rPr>
              <a:t>생산종료될</a:t>
            </a:r>
            <a:r>
              <a:rPr lang="ko-KR" altLang="en-US" sz="800" dirty="0">
                <a:latin typeface="Arial" panose="020B0604020202020204" pitchFamily="34" charset="0"/>
                <a:ea typeface="맑은 고딕" panose="020B0503020000020004" pitchFamily="50" charset="-127"/>
                <a:cs typeface="Arial" panose="020B0604020202020204" pitchFamily="34" charset="0"/>
              </a:rPr>
              <a:t> 예정이었던 품목들이 </a:t>
            </a:r>
            <a:r>
              <a:rPr lang="en-US" altLang="ko-KR" sz="800" dirty="0">
                <a:latin typeface="Arial" panose="020B0604020202020204" pitchFamily="34" charset="0"/>
                <a:ea typeface="맑은 고딕" panose="020B0503020000020004" pitchFamily="50" charset="-127"/>
                <a:cs typeface="Arial" panose="020B0604020202020204" pitchFamily="34" charset="0"/>
              </a:rPr>
              <a:t>EOP</a:t>
            </a:r>
            <a:r>
              <a:rPr lang="ko-KR" altLang="en-US" sz="800" dirty="0">
                <a:latin typeface="Arial" panose="020B0604020202020204" pitchFamily="34" charset="0"/>
                <a:ea typeface="맑은 고딕" panose="020B0503020000020004" pitchFamily="50" charset="-127"/>
                <a:cs typeface="Arial" panose="020B0604020202020204" pitchFamily="34" charset="0"/>
              </a:rPr>
              <a:t>가 연장됨에 따른 물량 증가 및 </a:t>
            </a:r>
            <a:r>
              <a:rPr lang="en-US" altLang="ko-KR" sz="800" dirty="0">
                <a:latin typeface="Arial" panose="020B0604020202020204" pitchFamily="34" charset="0"/>
                <a:ea typeface="맑은 고딕" panose="020B0503020000020004" pitchFamily="50" charset="-127"/>
                <a:cs typeface="Arial" panose="020B0604020202020204" pitchFamily="34" charset="0"/>
              </a:rPr>
              <a:t>GM Global </a:t>
            </a:r>
            <a:r>
              <a:rPr lang="ko-KR" altLang="en-US" sz="800" dirty="0" err="1">
                <a:latin typeface="Arial" panose="020B0604020202020204" pitchFamily="34" charset="0"/>
                <a:ea typeface="맑은 고딕" panose="020B0503020000020004" pitchFamily="50" charset="-127"/>
                <a:cs typeface="Arial" panose="020B0604020202020204" pitchFamily="34" charset="0"/>
              </a:rPr>
              <a:t>우즈벡향</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r>
              <a:rPr lang="ko-KR" altLang="en-US" sz="800" dirty="0">
                <a:latin typeface="Arial" panose="020B0604020202020204" pitchFamily="34" charset="0"/>
                <a:ea typeface="맑은 고딕" panose="020B0503020000020004" pitchFamily="50" charset="-127"/>
                <a:cs typeface="Arial" panose="020B0604020202020204" pitchFamily="34" charset="0"/>
              </a:rPr>
              <a:t>물량 증가 등으로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90.7% </a:t>
            </a:r>
            <a:r>
              <a:rPr lang="ko-KR" altLang="en-US" sz="800" dirty="0">
                <a:latin typeface="Arial" panose="020B0604020202020204" pitchFamily="34" charset="0"/>
                <a:ea typeface="맑은 고딕" panose="020B0503020000020004" pitchFamily="50" charset="-127"/>
                <a:cs typeface="Arial" panose="020B0604020202020204" pitchFamily="34" charset="0"/>
              </a:rPr>
              <a:t>수준임</a:t>
            </a:r>
            <a:r>
              <a:rPr lang="en-US" altLang="ko-KR" sz="800" dirty="0">
                <a:latin typeface="Arial" panose="020B0604020202020204" pitchFamily="34" charset="0"/>
                <a:ea typeface="맑은 고딕" panose="020B0503020000020004" pitchFamily="50" charset="-127"/>
                <a:cs typeface="Arial" panose="020B0604020202020204" pitchFamily="34" charset="0"/>
              </a:rPr>
              <a:t>. </a:t>
            </a:r>
          </a:p>
          <a:p>
            <a:pPr marL="265113" indent="-173038" algn="just" latinLnBrk="1">
              <a:lnSpc>
                <a:spcPct val="110000"/>
              </a:lnSpc>
              <a:spcAft>
                <a:spcPts val="500"/>
              </a:spcAft>
              <a:buFont typeface="Arial" panose="020B0604020202020204" pitchFamily="34" charset="0"/>
              <a:buChar char="‒"/>
            </a:pPr>
            <a:r>
              <a:rPr lang="ko-KR" altLang="en-US" sz="800" dirty="0" err="1">
                <a:latin typeface="Arial" panose="020B0604020202020204" pitchFamily="34" charset="0"/>
                <a:ea typeface="맑은 고딕" panose="020B0503020000020004" pitchFamily="50" charset="-127"/>
                <a:cs typeface="Arial" panose="020B0604020202020204" pitchFamily="34" charset="0"/>
              </a:rPr>
              <a:t>조향</a:t>
            </a:r>
            <a:r>
              <a:rPr lang="ko-KR" altLang="en-US" sz="800" dirty="0">
                <a:latin typeface="Arial" panose="020B0604020202020204" pitchFamily="34" charset="0"/>
                <a:ea typeface="맑은 고딕" panose="020B0503020000020004" pitchFamily="50" charset="-127"/>
                <a:cs typeface="Arial" panose="020B0604020202020204" pitchFamily="34" charset="0"/>
              </a:rPr>
              <a:t> </a:t>
            </a:r>
            <a:r>
              <a:rPr lang="en-US" altLang="ko-KR" sz="800" dirty="0">
                <a:latin typeface="Arial" panose="020B0604020202020204" pitchFamily="34" charset="0"/>
                <a:ea typeface="맑은 고딕" panose="020B0503020000020004" pitchFamily="50" charset="-127"/>
                <a:cs typeface="Arial" panose="020B0604020202020204" pitchFamily="34" charset="0"/>
              </a:rPr>
              <a:t>: COVID-19 </a:t>
            </a:r>
            <a:r>
              <a:rPr lang="ko-KR" altLang="en-US" sz="800" dirty="0">
                <a:latin typeface="Arial" panose="020B0604020202020204" pitchFamily="34" charset="0"/>
                <a:ea typeface="맑은 고딕" panose="020B0503020000020004" pitchFamily="50" charset="-127"/>
                <a:cs typeface="Arial" panose="020B0604020202020204" pitchFamily="34" charset="0"/>
              </a:rPr>
              <a:t>관련 </a:t>
            </a:r>
            <a:r>
              <a:rPr lang="en-US" altLang="ko-KR" sz="800" dirty="0">
                <a:latin typeface="Arial" panose="020B0604020202020204" pitchFamily="34" charset="0"/>
                <a:ea typeface="맑은 고딕" panose="020B0503020000020004" pitchFamily="50" charset="-127"/>
                <a:cs typeface="Arial" panose="020B0604020202020204" pitchFamily="34" charset="0"/>
              </a:rPr>
              <a:t>GM Global </a:t>
            </a:r>
            <a:r>
              <a:rPr lang="ko-KR" altLang="en-US" sz="800" dirty="0">
                <a:latin typeface="Arial" panose="020B0604020202020204" pitchFamily="34" charset="0"/>
                <a:ea typeface="맑은 고딕" panose="020B0503020000020004" pitchFamily="50" charset="-127"/>
                <a:cs typeface="Arial" panose="020B0604020202020204" pitchFamily="34" charset="0"/>
              </a:rPr>
              <a:t>생산 가동 감소 및 </a:t>
            </a:r>
            <a:r>
              <a:rPr lang="en-US" altLang="ko-KR" sz="800" dirty="0">
                <a:latin typeface="Arial" panose="020B0604020202020204" pitchFamily="34" charset="0"/>
                <a:ea typeface="맑은 고딕" panose="020B0503020000020004" pitchFamily="50" charset="-127"/>
                <a:cs typeface="Arial" panose="020B0604020202020204" pitchFamily="34" charset="0"/>
              </a:rPr>
              <a:t>GMK </a:t>
            </a:r>
            <a:r>
              <a:rPr lang="ko-KR" altLang="en-US" sz="800" dirty="0">
                <a:latin typeface="Arial" panose="020B0604020202020204" pitchFamily="34" charset="0"/>
                <a:ea typeface="맑은 고딕" panose="020B0503020000020004" pitchFamily="50" charset="-127"/>
                <a:cs typeface="Arial" panose="020B0604020202020204" pitchFamily="34" charset="0"/>
              </a:rPr>
              <a:t>생산계획 감소</a:t>
            </a:r>
            <a:r>
              <a:rPr lang="en-US" altLang="ko-KR" sz="800" dirty="0">
                <a:latin typeface="Arial" panose="020B0604020202020204" pitchFamily="34" charset="0"/>
                <a:ea typeface="맑은 고딕" panose="020B0503020000020004" pitchFamily="50" charset="-127"/>
                <a:cs typeface="Arial" panose="020B0604020202020204" pitchFamily="34" charset="0"/>
              </a:rPr>
              <a:t>(853K/</a:t>
            </a:r>
            <a:r>
              <a:rPr lang="ko-KR" altLang="en-US" sz="800" dirty="0">
                <a:latin typeface="Arial" panose="020B0604020202020204" pitchFamily="34" charset="0"/>
                <a:ea typeface="맑은 고딕" panose="020B0503020000020004" pitchFamily="50" charset="-127"/>
                <a:cs typeface="Arial" panose="020B0604020202020204" pitchFamily="34" charset="0"/>
              </a:rPr>
              <a:t>년 </a:t>
            </a:r>
            <a:r>
              <a:rPr lang="en-US" altLang="ko-KR" sz="800" dirty="0">
                <a:latin typeface="Arial" panose="020B0604020202020204" pitchFamily="34" charset="0"/>
                <a:ea typeface="맑은 고딕" panose="020B0503020000020004" pitchFamily="50" charset="-127"/>
                <a:cs typeface="Arial" panose="020B0604020202020204" pitchFamily="34" charset="0"/>
              </a:rPr>
              <a:t>&gt; 687K/</a:t>
            </a:r>
            <a:r>
              <a:rPr lang="ko-KR" altLang="en-US" sz="800" dirty="0">
                <a:latin typeface="Arial" panose="020B0604020202020204" pitchFamily="34" charset="0"/>
                <a:ea typeface="맑은 고딕" panose="020B0503020000020004" pitchFamily="50" charset="-127"/>
                <a:cs typeface="Arial" panose="020B0604020202020204" pitchFamily="34" charset="0"/>
              </a:rPr>
              <a:t>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로 인해 예산 달성율 </a:t>
            </a:r>
            <a:r>
              <a:rPr lang="en-US" altLang="ko-KR" sz="800" dirty="0">
                <a:latin typeface="Arial" panose="020B0604020202020204" pitchFamily="34" charset="0"/>
                <a:ea typeface="맑은 고딕" panose="020B0503020000020004" pitchFamily="50" charset="-127"/>
                <a:cs typeface="Arial" panose="020B0604020202020204" pitchFamily="34" charset="0"/>
              </a:rPr>
              <a:t>87.5%</a:t>
            </a:r>
            <a:r>
              <a:rPr lang="ko-KR" altLang="en-US" sz="800" dirty="0">
                <a:latin typeface="Arial" panose="020B0604020202020204" pitchFamily="34" charset="0"/>
                <a:ea typeface="맑은 고딕" panose="020B0503020000020004" pitchFamily="50" charset="-127"/>
                <a:cs typeface="Arial" panose="020B0604020202020204" pitchFamily="34" charset="0"/>
              </a:rPr>
              <a:t> 수준임</a:t>
            </a:r>
            <a:r>
              <a:rPr lang="en-US" altLang="ko-KR" sz="800" dirty="0">
                <a:latin typeface="Arial" panose="020B0604020202020204" pitchFamily="34" charset="0"/>
                <a:ea typeface="맑은 고딕" panose="020B0503020000020004" pitchFamily="50" charset="-127"/>
                <a:cs typeface="Arial" panose="020B0604020202020204" pitchFamily="34" charset="0"/>
              </a:rPr>
              <a:t>.</a:t>
            </a:r>
            <a:r>
              <a:rPr lang="ko-KR" altLang="en-US" sz="800" dirty="0">
                <a:latin typeface="Arial" panose="020B0604020202020204" pitchFamily="34" charset="0"/>
                <a:ea typeface="맑은 고딕" panose="020B0503020000020004" pitchFamily="50" charset="-127"/>
                <a:cs typeface="Arial" panose="020B0604020202020204" pitchFamily="34" charset="0"/>
              </a:rPr>
              <a:t> </a:t>
            </a:r>
            <a:endParaRPr lang="en-US" altLang="ko-KR" sz="800" dirty="0">
              <a:latin typeface="Arial" panose="020B0604020202020204" pitchFamily="34" charset="0"/>
              <a:ea typeface="맑은 고딕" panose="020B0503020000020004" pitchFamily="50" charset="-127"/>
              <a:cs typeface="Arial" panose="020B0604020202020204" pitchFamily="34" charset="0"/>
            </a:endParaRPr>
          </a:p>
        </p:txBody>
      </p:sp>
      <p:sp>
        <p:nvSpPr>
          <p:cNvPr id="20" name="Text Box 6">
            <a:extLst>
              <a:ext uri="{FF2B5EF4-FFF2-40B4-BE49-F238E27FC236}">
                <a16:creationId xmlns:a16="http://schemas.microsoft.com/office/drawing/2014/main" id="{BAF616E7-6C95-4969-8036-BE07FFCACA30}"/>
              </a:ext>
            </a:extLst>
          </p:cNvPr>
          <p:cNvSpPr txBox="1">
            <a:spLocks noChangeArrowheads="1"/>
          </p:cNvSpPr>
          <p:nvPr/>
        </p:nvSpPr>
        <p:spPr bwMode="auto">
          <a:xfrm>
            <a:off x="499652" y="3117136"/>
            <a:ext cx="3924475" cy="107722"/>
          </a:xfrm>
          <a:prstGeom prst="rect">
            <a:avLst/>
          </a:prstGeom>
          <a:noFill/>
          <a:ln w="6350">
            <a:noFill/>
            <a:miter lim="800000"/>
            <a:headEnd/>
            <a:tailEnd/>
          </a:ln>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buClr>
                <a:srgbClr val="007C92"/>
              </a:buClr>
              <a:buSzPct val="85000"/>
              <a:defRPr/>
            </a:pPr>
            <a:r>
              <a:rPr lang="en-US" altLang="ko-KR" sz="700" i="1" kern="0" dirty="0">
                <a:solidFill>
                  <a:srgbClr val="000000"/>
                </a:solidFill>
                <a:latin typeface="Arial" panose="020B0604020202020204" pitchFamily="34" charset="0"/>
                <a:ea typeface="맑은 고딕" panose="020B0503020000020004" pitchFamily="50" charset="-127"/>
              </a:rPr>
              <a:t>Source: </a:t>
            </a:r>
            <a:r>
              <a:rPr lang="ko-KR" altLang="en-US" sz="700" i="1" kern="0" dirty="0">
                <a:solidFill>
                  <a:srgbClr val="000000"/>
                </a:solidFill>
                <a:latin typeface="Arial" panose="020B0604020202020204" pitchFamily="34" charset="0"/>
                <a:ea typeface="맑은 고딕" panose="020B0503020000020004" pitchFamily="50" charset="-127"/>
              </a:rPr>
              <a:t>회사제시자료</a:t>
            </a:r>
            <a:endParaRPr lang="en-US" altLang="ko-KR" sz="700" i="1" kern="0" dirty="0">
              <a:solidFill>
                <a:srgbClr val="000000"/>
              </a:solidFill>
              <a:latin typeface="Arial" panose="020B0604020202020204" pitchFamily="34" charset="0"/>
              <a:ea typeface="맑은 고딕" panose="020B0503020000020004" pitchFamily="50" charset="-127"/>
            </a:endParaRPr>
          </a:p>
        </p:txBody>
      </p:sp>
      <p:sp>
        <p:nvSpPr>
          <p:cNvPr id="22" name="Text Box 6">
            <a:extLst>
              <a:ext uri="{FF2B5EF4-FFF2-40B4-BE49-F238E27FC236}">
                <a16:creationId xmlns:a16="http://schemas.microsoft.com/office/drawing/2014/main" id="{F01E3645-4FE1-49C3-8442-F8BA0F1CCE93}"/>
              </a:ext>
            </a:extLst>
          </p:cNvPr>
          <p:cNvSpPr txBox="1">
            <a:spLocks noChangeArrowheads="1"/>
          </p:cNvSpPr>
          <p:nvPr/>
        </p:nvSpPr>
        <p:spPr bwMode="auto">
          <a:xfrm>
            <a:off x="499652" y="2985917"/>
            <a:ext cx="4857750" cy="107722"/>
          </a:xfrm>
          <a:prstGeom prst="rect">
            <a:avLst/>
          </a:prstGeom>
          <a:noFill/>
          <a:ln w="6350">
            <a:noFill/>
            <a:miter lim="800000"/>
            <a:headEnd/>
            <a:tailEnd/>
          </a:ln>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0188" indent="-230188" eaLnBrk="0" hangingPunct="0">
              <a:buClr>
                <a:srgbClr val="007C92"/>
              </a:buClr>
              <a:buSzPct val="85000"/>
              <a:defRPr/>
            </a:pPr>
            <a:r>
              <a:rPr lang="en-US" altLang="ko-KR" sz="700" i="1" kern="0" dirty="0">
                <a:solidFill>
                  <a:srgbClr val="000000"/>
                </a:solidFill>
                <a:latin typeface="Arial" panose="020B0604020202020204" pitchFamily="34" charset="0"/>
                <a:ea typeface="맑은 고딕" panose="020B0503020000020004" pitchFamily="50" charset="-127"/>
              </a:rPr>
              <a:t>Note: </a:t>
            </a:r>
            <a:r>
              <a:rPr lang="ko-KR" altLang="en-US" sz="700" i="1" kern="0" dirty="0">
                <a:solidFill>
                  <a:srgbClr val="000000"/>
                </a:solidFill>
                <a:latin typeface="Arial" panose="020B0604020202020204" pitchFamily="34" charset="0"/>
                <a:ea typeface="맑은 고딕" panose="020B0503020000020004" pitchFamily="50" charset="-127"/>
              </a:rPr>
              <a:t>매출 세부데이터 매출액과 연결기준 매출액</a:t>
            </a:r>
            <a:r>
              <a:rPr lang="en-US" altLang="ko-KR" sz="700" i="1" kern="0" dirty="0">
                <a:solidFill>
                  <a:srgbClr val="000000"/>
                </a:solidFill>
                <a:latin typeface="Arial" panose="020B0604020202020204" pitchFamily="34" charset="0"/>
                <a:ea typeface="맑은 고딕" panose="020B0503020000020004" pitchFamily="50" charset="-127"/>
              </a:rPr>
              <a:t> </a:t>
            </a:r>
            <a:r>
              <a:rPr lang="ko-KR" altLang="en-US" sz="700" i="1" kern="0" dirty="0">
                <a:solidFill>
                  <a:srgbClr val="000000"/>
                </a:solidFill>
                <a:latin typeface="Arial" panose="020B0604020202020204" pitchFamily="34" charset="0"/>
                <a:ea typeface="맑은 고딕" panose="020B0503020000020004" pitchFamily="50" charset="-127"/>
              </a:rPr>
              <a:t>간 일부 기타차이</a:t>
            </a:r>
            <a:r>
              <a:rPr lang="en-US" altLang="ko-KR" sz="700" i="1" kern="0" dirty="0">
                <a:solidFill>
                  <a:srgbClr val="000000"/>
                </a:solidFill>
                <a:latin typeface="Arial" panose="020B0604020202020204" pitchFamily="34" charset="0"/>
                <a:ea typeface="맑은 고딕" panose="020B0503020000020004" pitchFamily="50" charset="-127"/>
              </a:rPr>
              <a:t>(</a:t>
            </a:r>
            <a:r>
              <a:rPr lang="ko-KR" altLang="en-US" sz="700" i="1" kern="0" dirty="0">
                <a:solidFill>
                  <a:srgbClr val="000000"/>
                </a:solidFill>
                <a:latin typeface="Arial" panose="020B0604020202020204" pitchFamily="34" charset="0"/>
                <a:ea typeface="맑은 고딕" panose="020B0503020000020004" pitchFamily="50" charset="-127"/>
              </a:rPr>
              <a:t>환율차이 포함</a:t>
            </a:r>
            <a:r>
              <a:rPr lang="en-US" altLang="ko-KR" sz="700" i="1" kern="0" dirty="0">
                <a:solidFill>
                  <a:srgbClr val="000000"/>
                </a:solidFill>
                <a:latin typeface="Arial" panose="020B0604020202020204" pitchFamily="34" charset="0"/>
                <a:ea typeface="맑은 고딕" panose="020B0503020000020004" pitchFamily="50" charset="-127"/>
              </a:rPr>
              <a:t>)</a:t>
            </a:r>
            <a:r>
              <a:rPr lang="ko-KR" altLang="en-US" sz="700" i="1" kern="0" dirty="0">
                <a:solidFill>
                  <a:srgbClr val="000000"/>
                </a:solidFill>
                <a:latin typeface="Arial" panose="020B0604020202020204" pitchFamily="34" charset="0"/>
                <a:ea typeface="맑은 고딕" panose="020B0503020000020004" pitchFamily="50" charset="-127"/>
              </a:rPr>
              <a:t>가 존재함</a:t>
            </a:r>
            <a:endParaRPr lang="en-US" altLang="ko-KR" sz="700" i="1" kern="0" dirty="0">
              <a:solidFill>
                <a:srgbClr val="000000"/>
              </a:solidFill>
              <a:latin typeface="Arial" panose="020B0604020202020204" pitchFamily="34" charset="0"/>
              <a:ea typeface="맑은 고딕" panose="020B0503020000020004" pitchFamily="50" charset="-127"/>
            </a:endParaRPr>
          </a:p>
        </p:txBody>
      </p:sp>
      <p:sp>
        <p:nvSpPr>
          <p:cNvPr id="29" name="TextBox 28">
            <a:extLst>
              <a:ext uri="{FF2B5EF4-FFF2-40B4-BE49-F238E27FC236}">
                <a16:creationId xmlns:a16="http://schemas.microsoft.com/office/drawing/2014/main" id="{7D570416-3CD4-46AA-A7C8-A48E91ADA9A4}"/>
              </a:ext>
            </a:extLst>
          </p:cNvPr>
          <p:cNvSpPr txBox="1"/>
          <p:nvPr/>
        </p:nvSpPr>
        <p:spPr>
          <a:xfrm>
            <a:off x="527395" y="3714096"/>
            <a:ext cx="804863" cy="253621"/>
          </a:xfrm>
          <a:prstGeom prst="rect">
            <a:avLst/>
          </a:prstGeom>
          <a:noFill/>
        </p:spPr>
        <p:txBody>
          <a:bodyPr wrap="square" lIns="54610" tIns="54610" rIns="54610" bIns="54610" rtlCol="0">
            <a:noAutofit/>
          </a:bodyPr>
          <a:lstStyle/>
          <a:p>
            <a:pPr>
              <a:spcAft>
                <a:spcPts val="600"/>
              </a:spcAft>
            </a:pPr>
            <a:r>
              <a:rPr lang="ko-KR" altLang="en-US" sz="800" dirty="0">
                <a:latin typeface="Arial" panose="020B0604020202020204" pitchFamily="34" charset="0"/>
                <a:ea typeface="맑은 고딕" panose="020B0503020000020004" pitchFamily="50" charset="-127"/>
              </a:rPr>
              <a:t>단위 </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백만원</a:t>
            </a:r>
          </a:p>
        </p:txBody>
      </p:sp>
      <p:cxnSp>
        <p:nvCxnSpPr>
          <p:cNvPr id="5" name="직선 화살표 연결선 4">
            <a:extLst>
              <a:ext uri="{FF2B5EF4-FFF2-40B4-BE49-F238E27FC236}">
                <a16:creationId xmlns:a16="http://schemas.microsoft.com/office/drawing/2014/main" id="{297DC30E-6DE6-462D-8D46-CE612A5DAD50}"/>
              </a:ext>
            </a:extLst>
          </p:cNvPr>
          <p:cNvCxnSpPr>
            <a:cxnSpLocks/>
          </p:cNvCxnSpPr>
          <p:nvPr/>
        </p:nvCxnSpPr>
        <p:spPr>
          <a:xfrm>
            <a:off x="5349500" y="4856141"/>
            <a:ext cx="0" cy="216000"/>
          </a:xfrm>
          <a:prstGeom prst="straightConnector1">
            <a:avLst/>
          </a:prstGeom>
          <a:ln w="9525">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A2AFE9-4A0B-439D-86F2-378623362459}"/>
              </a:ext>
            </a:extLst>
          </p:cNvPr>
          <p:cNvSpPr txBox="1"/>
          <p:nvPr/>
        </p:nvSpPr>
        <p:spPr>
          <a:xfrm>
            <a:off x="5340150" y="4848225"/>
            <a:ext cx="495200" cy="195163"/>
          </a:xfrm>
          <a:prstGeom prst="rect">
            <a:avLst/>
          </a:prstGeom>
          <a:noFill/>
        </p:spPr>
        <p:txBody>
          <a:bodyPr wrap="square" lIns="54610" tIns="54610" rIns="54610" bIns="54610" rtlCol="0">
            <a:noAutofit/>
          </a:bodyPr>
          <a:lstStyle/>
          <a:p>
            <a:pPr>
              <a:spcAft>
                <a:spcPts val="600"/>
              </a:spcAft>
            </a:pPr>
            <a:r>
              <a:rPr lang="en-US" altLang="ko-KR" sz="800" b="1">
                <a:solidFill>
                  <a:srgbClr val="00338D"/>
                </a:solidFill>
                <a:latin typeface="Arial" panose="020B0604020202020204" pitchFamily="34" charset="0"/>
                <a:ea typeface="맑은 고딕" panose="020B0503020000020004" pitchFamily="50" charset="-127"/>
              </a:rPr>
              <a:t>72.2%</a:t>
            </a:r>
            <a:endParaRPr lang="ko-KR" altLang="en-US" sz="800" b="1" dirty="0" err="1">
              <a:solidFill>
                <a:srgbClr val="00338D"/>
              </a:solidFill>
              <a:latin typeface="Arial" panose="020B0604020202020204" pitchFamily="34" charset="0"/>
              <a:ea typeface="맑은 고딕" panose="020B0503020000020004" pitchFamily="50" charset="-127"/>
            </a:endParaRPr>
          </a:p>
        </p:txBody>
      </p:sp>
      <p:cxnSp>
        <p:nvCxnSpPr>
          <p:cNvPr id="36" name="직선 화살표 연결선 35">
            <a:extLst>
              <a:ext uri="{FF2B5EF4-FFF2-40B4-BE49-F238E27FC236}">
                <a16:creationId xmlns:a16="http://schemas.microsoft.com/office/drawing/2014/main" id="{D2D4A368-AF5D-44F6-96A0-8FC921922915}"/>
              </a:ext>
            </a:extLst>
          </p:cNvPr>
          <p:cNvCxnSpPr>
            <a:cxnSpLocks/>
          </p:cNvCxnSpPr>
          <p:nvPr/>
        </p:nvCxnSpPr>
        <p:spPr>
          <a:xfrm>
            <a:off x="8554814" y="4719797"/>
            <a:ext cx="0" cy="180000"/>
          </a:xfrm>
          <a:prstGeom prst="straightConnector1">
            <a:avLst/>
          </a:prstGeom>
          <a:ln w="9525">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00A49CF-D090-4B8F-AF61-A9E00B48C238}"/>
              </a:ext>
            </a:extLst>
          </p:cNvPr>
          <p:cNvSpPr txBox="1"/>
          <p:nvPr/>
        </p:nvSpPr>
        <p:spPr>
          <a:xfrm>
            <a:off x="8593089" y="4669462"/>
            <a:ext cx="437850" cy="216001"/>
          </a:xfrm>
          <a:prstGeom prst="rect">
            <a:avLst/>
          </a:prstGeom>
          <a:noFill/>
        </p:spPr>
        <p:txBody>
          <a:bodyPr wrap="square" lIns="54610" tIns="54610" rIns="54610" bIns="54610" rtlCol="0">
            <a:noAutofit/>
          </a:bodyPr>
          <a:lstStyle/>
          <a:p>
            <a:pPr>
              <a:spcAft>
                <a:spcPts val="600"/>
              </a:spcAft>
            </a:pPr>
            <a:r>
              <a:rPr lang="en-US" altLang="ko-KR" sz="800" b="1" dirty="0">
                <a:solidFill>
                  <a:srgbClr val="00338D"/>
                </a:solidFill>
                <a:latin typeface="Arial" panose="020B0604020202020204" pitchFamily="34" charset="0"/>
                <a:ea typeface="맑은 고딕" panose="020B0503020000020004" pitchFamily="50" charset="-127"/>
              </a:rPr>
              <a:t>87.5%</a:t>
            </a:r>
            <a:endParaRPr lang="ko-KR" altLang="en-US" sz="800" b="1" dirty="0" err="1">
              <a:solidFill>
                <a:srgbClr val="00338D"/>
              </a:solidFill>
              <a:latin typeface="Arial" panose="020B0604020202020204" pitchFamily="34" charset="0"/>
              <a:ea typeface="맑은 고딕" panose="020B0503020000020004" pitchFamily="50" charset="-127"/>
            </a:endParaRPr>
          </a:p>
        </p:txBody>
      </p:sp>
      <p:pic>
        <p:nvPicPr>
          <p:cNvPr id="16" name="그림 15">
            <a:extLst>
              <a:ext uri="{FF2B5EF4-FFF2-40B4-BE49-F238E27FC236}">
                <a16:creationId xmlns:a16="http://schemas.microsoft.com/office/drawing/2014/main" id="{6D53B9CC-8166-4953-942B-1461D79EAB97}"/>
              </a:ext>
            </a:extLst>
          </p:cNvPr>
          <p:cNvPicPr>
            <a:picLocks noChangeAspect="1" noChangeArrowheads="1"/>
            <a:extLst>
              <a:ext uri="{84589F7E-364E-4C9E-8A38-B11213B215E9}">
                <a14:cameraTool xmlns:a14="http://schemas.microsoft.com/office/drawing/2010/main" cellRange="$B$5:$I$14" spid="_x0000_s94338"/>
              </a:ext>
            </a:extLst>
          </p:cNvPicPr>
          <p:nvPr/>
        </p:nvPicPr>
        <p:blipFill>
          <a:blip r:embed="rId3"/>
          <a:srcRect/>
          <a:stretch>
            <a:fillRect/>
          </a:stretch>
        </p:blipFill>
        <p:spPr bwMode="auto">
          <a:xfrm>
            <a:off x="482400" y="1422000"/>
            <a:ext cx="4857750" cy="1533525"/>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graphicFrame>
        <p:nvGraphicFramePr>
          <p:cNvPr id="18" name="차트 17">
            <a:extLst>
              <a:ext uri="{FF2B5EF4-FFF2-40B4-BE49-F238E27FC236}">
                <a16:creationId xmlns:a16="http://schemas.microsoft.com/office/drawing/2014/main" id="{6C1ADF26-0363-4A7A-AAF2-31A5DC15171F}"/>
              </a:ext>
            </a:extLst>
          </p:cNvPr>
          <p:cNvGraphicFramePr>
            <a:graphicFrameLocks/>
          </p:cNvGraphicFramePr>
          <p:nvPr>
            <p:extLst>
              <p:ext uri="{D42A27DB-BD31-4B8C-83A1-F6EECF244321}">
                <p14:modId xmlns:p14="http://schemas.microsoft.com/office/powerpoint/2010/main" val="4055144960"/>
              </p:ext>
            </p:extLst>
          </p:nvPr>
        </p:nvGraphicFramePr>
        <p:xfrm>
          <a:off x="482400" y="3427200"/>
          <a:ext cx="8827200" cy="27216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4032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차트 15">
            <a:extLst>
              <a:ext uri="{FF2B5EF4-FFF2-40B4-BE49-F238E27FC236}">
                <a16:creationId xmlns:a16="http://schemas.microsoft.com/office/drawing/2014/main" id="{36D2A2A0-49F9-4EA7-8F94-E82F7C87018F}"/>
              </a:ext>
            </a:extLst>
          </p:cNvPr>
          <p:cNvGraphicFramePr>
            <a:graphicFrameLocks/>
          </p:cNvGraphicFramePr>
          <p:nvPr/>
        </p:nvGraphicFramePr>
        <p:xfrm>
          <a:off x="357187" y="2028613"/>
          <a:ext cx="9190800" cy="383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a:t>
            </a:r>
            <a:r>
              <a:rPr lang="ko-KR" altLang="en-US" sz="2800" dirty="0">
                <a:latin typeface="나눔바른고딕" panose="020B0603020101020101" pitchFamily="50" charset="-127"/>
                <a:ea typeface="나눔바른고딕" panose="020B0603020101020101" pitchFamily="50" charset="-127"/>
              </a:rPr>
              <a:t> 월별 추이</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a:t>
            </a:r>
            <a:r>
              <a:rPr lang="en-US" altLang="ko-KR" dirty="0">
                <a:solidFill>
                  <a:schemeClr val="tx1"/>
                </a:solidFill>
              </a:rPr>
              <a:t>2020</a:t>
            </a:r>
            <a:r>
              <a:rPr lang="ko-KR" altLang="en-US" dirty="0">
                <a:solidFill>
                  <a:schemeClr val="tx1"/>
                </a:solidFill>
              </a:rPr>
              <a:t>년 기준</a:t>
            </a:r>
            <a:r>
              <a:rPr lang="en-US" altLang="ko-KR" dirty="0">
                <a:solidFill>
                  <a:schemeClr val="tx1"/>
                </a:solidFill>
              </a:rPr>
              <a:t>, </a:t>
            </a:r>
            <a:r>
              <a:rPr lang="ko-KR" altLang="en-US" dirty="0">
                <a:solidFill>
                  <a:schemeClr val="tx1"/>
                </a:solidFill>
              </a:rPr>
              <a:t>월별 예산 매출액</a:t>
            </a:r>
            <a:r>
              <a:rPr lang="en-US" altLang="ko-KR" dirty="0">
                <a:solidFill>
                  <a:schemeClr val="tx1"/>
                </a:solidFill>
              </a:rPr>
              <a:t> </a:t>
            </a:r>
            <a:r>
              <a:rPr lang="ko-KR" altLang="en-US" dirty="0">
                <a:solidFill>
                  <a:schemeClr val="tx1"/>
                </a:solidFill>
              </a:rPr>
              <a:t>대비 실적 매출액 달성율은 하기와 같습니다</a:t>
            </a:r>
            <a:r>
              <a:rPr lang="en-US" altLang="ko-KR" dirty="0">
                <a:solidFill>
                  <a:schemeClr val="tx1"/>
                </a:solidFill>
              </a:rPr>
              <a:t>. </a:t>
            </a:r>
            <a:r>
              <a:rPr lang="ko-KR" altLang="en-US" dirty="0">
                <a:solidFill>
                  <a:schemeClr val="tx1"/>
                </a:solidFill>
              </a:rPr>
              <a:t> </a:t>
            </a:r>
            <a:r>
              <a:rPr lang="en-US" altLang="ko-KR" dirty="0">
                <a:solidFill>
                  <a:schemeClr val="tx1"/>
                </a:solidFill>
              </a:rPr>
              <a:t>2</a:t>
            </a:r>
            <a:r>
              <a:rPr lang="ko-KR" altLang="en-US" dirty="0">
                <a:solidFill>
                  <a:schemeClr val="tx1"/>
                </a:solidFill>
              </a:rPr>
              <a:t>분기 해외 </a:t>
            </a:r>
            <a:r>
              <a:rPr lang="ko-KR" altLang="en-US" dirty="0" err="1">
                <a:solidFill>
                  <a:schemeClr val="tx1"/>
                </a:solidFill>
              </a:rPr>
              <a:t>완성차</a:t>
            </a:r>
            <a:r>
              <a:rPr lang="ko-KR" altLang="en-US" dirty="0">
                <a:solidFill>
                  <a:schemeClr val="tx1"/>
                </a:solidFill>
              </a:rPr>
              <a:t> 업체 공장 </a:t>
            </a:r>
            <a:r>
              <a:rPr lang="en-US" altLang="ko-KR" dirty="0">
                <a:solidFill>
                  <a:schemeClr val="tx1"/>
                </a:solidFill>
              </a:rPr>
              <a:t>Shut-down </a:t>
            </a:r>
            <a:r>
              <a:rPr lang="ko-KR" altLang="en-US" dirty="0">
                <a:solidFill>
                  <a:schemeClr val="tx1"/>
                </a:solidFill>
              </a:rPr>
              <a:t>기간 등으로 인해 예산 매출액 대비 실적 달성율이 </a:t>
            </a:r>
            <a:r>
              <a:rPr lang="en-US" altLang="ko-KR" dirty="0">
                <a:solidFill>
                  <a:schemeClr val="tx1"/>
                </a:solidFill>
              </a:rPr>
              <a:t>50% </a:t>
            </a:r>
            <a:r>
              <a:rPr lang="ko-KR" altLang="en-US" dirty="0">
                <a:solidFill>
                  <a:schemeClr val="tx1"/>
                </a:solidFill>
              </a:rPr>
              <a:t>수준까지 감소하였지만</a:t>
            </a:r>
            <a:r>
              <a:rPr lang="en-US" altLang="ko-KR" dirty="0">
                <a:solidFill>
                  <a:schemeClr val="tx1"/>
                </a:solidFill>
              </a:rPr>
              <a:t>, 3</a:t>
            </a:r>
            <a:r>
              <a:rPr lang="ko-KR" altLang="en-US" dirty="0">
                <a:solidFill>
                  <a:schemeClr val="tx1"/>
                </a:solidFill>
              </a:rPr>
              <a:t>분기 이후에는 공장 재가동으로 인해 완만한 회복세를 보여주고 있습니다</a:t>
            </a:r>
            <a:r>
              <a:rPr lang="en-US" altLang="ko-KR" dirty="0">
                <a:solidFill>
                  <a:schemeClr val="tx1"/>
                </a:solidFill>
              </a:rPr>
              <a:t>. </a:t>
            </a:r>
          </a:p>
        </p:txBody>
      </p:sp>
      <p:sp>
        <p:nvSpPr>
          <p:cNvPr id="13" name="TextBox 12">
            <a:extLst>
              <a:ext uri="{FF2B5EF4-FFF2-40B4-BE49-F238E27FC236}">
                <a16:creationId xmlns:a16="http://schemas.microsoft.com/office/drawing/2014/main" id="{F06D7EED-CCF6-4422-B929-6197CBDC7217}"/>
              </a:ext>
            </a:extLst>
          </p:cNvPr>
          <p:cNvSpPr txBox="1"/>
          <p:nvPr/>
        </p:nvSpPr>
        <p:spPr>
          <a:xfrm>
            <a:off x="488950" y="4421787"/>
            <a:ext cx="9021762" cy="959398"/>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en-US" altLang="ko-KR" sz="800" b="1" dirty="0">
                <a:latin typeface="Arial" panose="020B0604020202020204" pitchFamily="34" charset="0"/>
                <a:ea typeface="맑은 고딕" panose="020B0503020000020004" pitchFamily="50" charset="-127"/>
                <a:cs typeface="Arial" panose="020B0604020202020204" pitchFamily="34" charset="0"/>
              </a:rPr>
              <a:t> </a:t>
            </a:r>
          </a:p>
        </p:txBody>
      </p:sp>
      <p:sp>
        <p:nvSpPr>
          <p:cNvPr id="3" name="타원 2">
            <a:extLst>
              <a:ext uri="{FF2B5EF4-FFF2-40B4-BE49-F238E27FC236}">
                <a16:creationId xmlns:a16="http://schemas.microsoft.com/office/drawing/2014/main" id="{61689869-F16F-430F-9B3B-3710B8287E64}"/>
              </a:ext>
            </a:extLst>
          </p:cNvPr>
          <p:cNvSpPr/>
          <p:nvPr/>
        </p:nvSpPr>
        <p:spPr>
          <a:xfrm>
            <a:off x="2571046" y="2995484"/>
            <a:ext cx="2068219" cy="1087438"/>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err="1">
              <a:solidFill>
                <a:schemeClr val="bg1"/>
              </a:solidFill>
              <a:latin typeface="Arial" panose="020B0604020202020204" pitchFamily="34" charset="0"/>
              <a:ea typeface="맑은 고딕" panose="020B0503020000020004" pitchFamily="50" charset="-127"/>
            </a:endParaRPr>
          </a:p>
        </p:txBody>
      </p:sp>
      <p:sp>
        <p:nvSpPr>
          <p:cNvPr id="4" name="직사각형 3">
            <a:extLst>
              <a:ext uri="{FF2B5EF4-FFF2-40B4-BE49-F238E27FC236}">
                <a16:creationId xmlns:a16="http://schemas.microsoft.com/office/drawing/2014/main" id="{596171C1-DDCF-42F2-9223-DF58F8BA506A}"/>
              </a:ext>
            </a:extLst>
          </p:cNvPr>
          <p:cNvSpPr/>
          <p:nvPr/>
        </p:nvSpPr>
        <p:spPr>
          <a:xfrm>
            <a:off x="2863970" y="2247165"/>
            <a:ext cx="2296064" cy="270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a:solidFill>
                  <a:srgbClr val="FF0000"/>
                </a:solidFill>
                <a:latin typeface="Arial" panose="020B0604020202020204" pitchFamily="34" charset="0"/>
                <a:ea typeface="맑은 고딕" panose="020B0503020000020004" pitchFamily="50" charset="-127"/>
              </a:rPr>
              <a:t>2</a:t>
            </a:r>
            <a:r>
              <a:rPr lang="ko-KR" altLang="en-US" sz="900" b="1" dirty="0">
                <a:solidFill>
                  <a:srgbClr val="FF0000"/>
                </a:solidFill>
                <a:latin typeface="Arial" panose="020B0604020202020204" pitchFamily="34" charset="0"/>
                <a:ea typeface="맑은 고딕" panose="020B0503020000020004" pitchFamily="50" charset="-127"/>
              </a:rPr>
              <a:t>분기 </a:t>
            </a:r>
            <a:r>
              <a:rPr lang="ko-KR" altLang="en-US" sz="900" b="1" dirty="0" err="1">
                <a:solidFill>
                  <a:srgbClr val="FF0000"/>
                </a:solidFill>
                <a:latin typeface="Arial" panose="020B0604020202020204" pitchFamily="34" charset="0"/>
                <a:ea typeface="맑은 고딕" panose="020B0503020000020004" pitchFamily="50" charset="-127"/>
              </a:rPr>
              <a:t>완성차</a:t>
            </a:r>
            <a:r>
              <a:rPr lang="ko-KR" altLang="en-US" sz="900" b="1" dirty="0">
                <a:solidFill>
                  <a:srgbClr val="FF0000"/>
                </a:solidFill>
                <a:latin typeface="Arial" panose="020B0604020202020204" pitchFamily="34" charset="0"/>
                <a:ea typeface="맑은 고딕" panose="020B0503020000020004" pitchFamily="50" charset="-127"/>
              </a:rPr>
              <a:t> 업체 공장 </a:t>
            </a:r>
            <a:r>
              <a:rPr lang="en-US" altLang="ko-KR" sz="900" b="1" dirty="0">
                <a:solidFill>
                  <a:srgbClr val="FF0000"/>
                </a:solidFill>
                <a:latin typeface="Arial" panose="020B0604020202020204" pitchFamily="34" charset="0"/>
                <a:ea typeface="맑은 고딕" panose="020B0503020000020004" pitchFamily="50" charset="-127"/>
              </a:rPr>
              <a:t>Shut-down</a:t>
            </a:r>
            <a:endParaRPr lang="ko-KR" altLang="en-US" sz="900" b="1" dirty="0" err="1">
              <a:solidFill>
                <a:srgbClr val="FF0000"/>
              </a:solidFill>
              <a:latin typeface="Arial" panose="020B0604020202020204" pitchFamily="34" charset="0"/>
              <a:ea typeface="맑은 고딕" panose="020B0503020000020004" pitchFamily="50" charset="-127"/>
            </a:endParaRPr>
          </a:p>
        </p:txBody>
      </p:sp>
      <p:sp>
        <p:nvSpPr>
          <p:cNvPr id="12" name="직사각형 11">
            <a:extLst>
              <a:ext uri="{FF2B5EF4-FFF2-40B4-BE49-F238E27FC236}">
                <a16:creationId xmlns:a16="http://schemas.microsoft.com/office/drawing/2014/main" id="{9E82BC61-C039-4678-B334-655CB1E986BB}"/>
              </a:ext>
            </a:extLst>
          </p:cNvPr>
          <p:cNvSpPr/>
          <p:nvPr/>
        </p:nvSpPr>
        <p:spPr>
          <a:xfrm>
            <a:off x="5794815" y="1263000"/>
            <a:ext cx="2296064" cy="51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b="1" dirty="0" err="1">
              <a:solidFill>
                <a:srgbClr val="FF0000"/>
              </a:solidFill>
            </a:endParaRPr>
          </a:p>
        </p:txBody>
      </p:sp>
      <p:sp>
        <p:nvSpPr>
          <p:cNvPr id="15" name="직사각형 14">
            <a:extLst>
              <a:ext uri="{FF2B5EF4-FFF2-40B4-BE49-F238E27FC236}">
                <a16:creationId xmlns:a16="http://schemas.microsoft.com/office/drawing/2014/main" id="{AF0C8ECC-7D3E-496C-92CC-EB4CD809D21C}"/>
              </a:ext>
            </a:extLst>
          </p:cNvPr>
          <p:cNvSpPr/>
          <p:nvPr/>
        </p:nvSpPr>
        <p:spPr>
          <a:xfrm>
            <a:off x="6468177" y="1653453"/>
            <a:ext cx="2607907" cy="270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a:solidFill>
                  <a:srgbClr val="FF0000"/>
                </a:solidFill>
                <a:latin typeface="Arial" panose="020B0604020202020204" pitchFamily="34" charset="0"/>
                <a:ea typeface="맑은 고딕" panose="020B0503020000020004" pitchFamily="50" charset="-127"/>
              </a:rPr>
              <a:t>3</a:t>
            </a:r>
            <a:r>
              <a:rPr lang="ko-KR" altLang="en-US" sz="900" b="1" dirty="0">
                <a:solidFill>
                  <a:srgbClr val="FF0000"/>
                </a:solidFill>
                <a:latin typeface="Arial" panose="020B0604020202020204" pitchFamily="34" charset="0"/>
                <a:ea typeface="맑은 고딕" panose="020B0503020000020004" pitchFamily="50" charset="-127"/>
              </a:rPr>
              <a:t>분기 이후 공장 재가동으로 </a:t>
            </a:r>
            <a:r>
              <a:rPr lang="ko-KR" altLang="en-US" sz="900" b="1" dirty="0" err="1">
                <a:solidFill>
                  <a:srgbClr val="FF0000"/>
                </a:solidFill>
                <a:latin typeface="Arial" panose="020B0604020202020204" pitchFamily="34" charset="0"/>
                <a:ea typeface="맑은 고딕" panose="020B0503020000020004" pitchFamily="50" charset="-127"/>
              </a:rPr>
              <a:t>가동율</a:t>
            </a:r>
            <a:r>
              <a:rPr lang="ko-KR" altLang="en-US" sz="900" b="1" dirty="0">
                <a:solidFill>
                  <a:srgbClr val="FF0000"/>
                </a:solidFill>
                <a:latin typeface="Arial" panose="020B0604020202020204" pitchFamily="34" charset="0"/>
                <a:ea typeface="맑은 고딕" panose="020B0503020000020004" pitchFamily="50" charset="-127"/>
              </a:rPr>
              <a:t> 회복추세</a:t>
            </a:r>
            <a:endParaRPr lang="en-US" altLang="ko-KR" sz="900" b="1" dirty="0">
              <a:solidFill>
                <a:srgbClr val="FF0000"/>
              </a:solidFill>
              <a:latin typeface="Arial" panose="020B0604020202020204" pitchFamily="34" charset="0"/>
              <a:ea typeface="맑은 고딕" panose="020B0503020000020004" pitchFamily="50" charset="-127"/>
            </a:endParaRPr>
          </a:p>
        </p:txBody>
      </p:sp>
      <p:sp>
        <p:nvSpPr>
          <p:cNvPr id="5" name="TextBox 4">
            <a:extLst>
              <a:ext uri="{FF2B5EF4-FFF2-40B4-BE49-F238E27FC236}">
                <a16:creationId xmlns:a16="http://schemas.microsoft.com/office/drawing/2014/main" id="{7DDD43E5-FC49-4E6A-B2DF-4BD599E6B55D}"/>
              </a:ext>
            </a:extLst>
          </p:cNvPr>
          <p:cNvSpPr txBox="1"/>
          <p:nvPr/>
        </p:nvSpPr>
        <p:spPr>
          <a:xfrm>
            <a:off x="403284" y="1862817"/>
            <a:ext cx="804863" cy="253621"/>
          </a:xfrm>
          <a:prstGeom prst="rect">
            <a:avLst/>
          </a:prstGeom>
          <a:noFill/>
        </p:spPr>
        <p:txBody>
          <a:bodyPr wrap="square" lIns="54610" tIns="54610" rIns="54610" bIns="54610" rtlCol="0">
            <a:noAutofit/>
          </a:bodyPr>
          <a:lstStyle/>
          <a:p>
            <a:pPr>
              <a:spcAft>
                <a:spcPts val="600"/>
              </a:spcAft>
            </a:pPr>
            <a:r>
              <a:rPr lang="ko-KR" altLang="en-US" sz="800" dirty="0">
                <a:latin typeface="Arial" panose="020B0604020202020204" pitchFamily="34" charset="0"/>
                <a:ea typeface="맑은 고딕" panose="020B0503020000020004" pitchFamily="50" charset="-127"/>
              </a:rPr>
              <a:t>단위 </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백만원</a:t>
            </a:r>
          </a:p>
        </p:txBody>
      </p:sp>
      <p:sp>
        <p:nvSpPr>
          <p:cNvPr id="14" name="타원 13">
            <a:extLst>
              <a:ext uri="{FF2B5EF4-FFF2-40B4-BE49-F238E27FC236}">
                <a16:creationId xmlns:a16="http://schemas.microsoft.com/office/drawing/2014/main" id="{74871D8E-D960-4FF4-9189-C894C19B12BF}"/>
              </a:ext>
            </a:extLst>
          </p:cNvPr>
          <p:cNvSpPr/>
          <p:nvPr/>
        </p:nvSpPr>
        <p:spPr>
          <a:xfrm>
            <a:off x="6865957" y="2017754"/>
            <a:ext cx="2068219" cy="1087438"/>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err="1">
              <a:solidFill>
                <a:schemeClr val="bg1"/>
              </a:solidFill>
              <a:latin typeface="Arial" panose="020B0604020202020204" pitchFamily="34" charset="0"/>
              <a:ea typeface="맑은 고딕" panose="020B0503020000020004" pitchFamily="50" charset="-127"/>
            </a:endParaRPr>
          </a:p>
        </p:txBody>
      </p:sp>
    </p:spTree>
    <p:custDataLst>
      <p:tags r:id="rId1"/>
    </p:custDataLst>
    <p:extLst>
      <p:ext uri="{BB962C8B-B14F-4D97-AF65-F5344CB8AC3E}">
        <p14:creationId xmlns:p14="http://schemas.microsoft.com/office/powerpoint/2010/main" val="140227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776288" y="535232"/>
            <a:ext cx="1187798" cy="277775"/>
          </a:xfrm>
          <a:prstGeom prst="rect">
            <a:avLst/>
          </a:prstGeom>
          <a:blipFill>
            <a:blip r:embed="rId2" cstate="print"/>
            <a:stretch>
              <a:fillRect/>
            </a:stretch>
          </a:blipFill>
        </p:spPr>
        <p:txBody>
          <a:bodyPr wrap="square" lIns="0" tIns="0" rIns="0" bIns="0" rtlCol="0"/>
          <a:lstStyle/>
          <a:p>
            <a:endParaRPr sz="1451"/>
          </a:p>
        </p:txBody>
      </p:sp>
      <p:sp>
        <p:nvSpPr>
          <p:cNvPr id="9" name="Text Placeholder 4">
            <a:extLst>
              <a:ext uri="{FF2B5EF4-FFF2-40B4-BE49-F238E27FC236}">
                <a16:creationId xmlns:a16="http://schemas.microsoft.com/office/drawing/2014/main" id="{217E71A6-E3EA-4E2A-8B55-2432B4501EB6}"/>
              </a:ext>
            </a:extLst>
          </p:cNvPr>
          <p:cNvSpPr txBox="1">
            <a:spLocks/>
          </p:cNvSpPr>
          <p:nvPr/>
        </p:nvSpPr>
        <p:spPr>
          <a:xfrm>
            <a:off x="5061062" y="1176259"/>
            <a:ext cx="4355985" cy="4243350"/>
          </a:xfrm>
          <a:prstGeom prst="rect">
            <a:avLst/>
          </a:prstGeom>
        </p:spPr>
        <p:txBody>
          <a:bodyPr vert="horz" lIns="0" tIns="0" rIns="7200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ko-KR" altLang="en-US" sz="1050" dirty="0">
                <a:latin typeface="Arial" panose="020B0604020202020204" pitchFamily="34" charset="0"/>
                <a:ea typeface="맑은 고딕" panose="020B0503020000020004" pitchFamily="50" charset="-127"/>
              </a:rPr>
              <a:t>보고서 이용에 관한 고지</a:t>
            </a:r>
            <a:endParaRPr lang="en-US" altLang="ko-KR" sz="1050" dirty="0">
              <a:latin typeface="Arial" panose="020B0604020202020204" pitchFamily="34" charset="0"/>
              <a:ea typeface="맑은 고딕" panose="020B0503020000020004" pitchFamily="50" charset="-127"/>
            </a:endParaRPr>
          </a:p>
          <a:p>
            <a:pPr algn="just" defTabSz="762000" eaLnBrk="0" hangingPunct="0">
              <a:lnSpc>
                <a:spcPct val="138000"/>
              </a:lnSpc>
              <a:spcBef>
                <a:spcPts val="400"/>
              </a:spcBef>
              <a:buClr>
                <a:srgbClr val="003399"/>
              </a:buClr>
              <a:buSzPct val="85000"/>
            </a:pP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본 보고서를 작성하기 위하여 대상회사가 제시한 재무정보 및 사업계획에 대한 검토를 실시하였으며</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이러한 검토 결과에 기초하여 대상회사에 대한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Pricing Analysis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업무를 수행하였습니다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본 보고서에 포함되어 있는 대상회사에 관한 각종 정보의 작성 책임은 대상회사에게 있으며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대상회사가 제시한 정보에 근거하여 동 정보의 정확성에 대한 추가적인 검증 절차 없이 용역업무를 수행하였습니다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대상회사가 제시한 재무정보에 대하여 추세 분석</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특성 검토 및 논리적인 검토를 수행하였으며</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필요하다고 판단되는 경우 담당자 면담 등의 적절한 방법을 사용하였습니다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a:t>
            </a:r>
          </a:p>
          <a:p>
            <a:pPr algn="just" defTabSz="762000" eaLnBrk="0" hangingPunct="0">
              <a:lnSpc>
                <a:spcPct val="138000"/>
              </a:lnSpc>
              <a:spcBef>
                <a:spcPts val="400"/>
              </a:spcBef>
              <a:buClr>
                <a:srgbClr val="003399"/>
              </a:buClr>
              <a:buSzPct val="85000"/>
            </a:pP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본 보고서에 포함되어 있는 미래기간에 대한 추정 재무정보에는 대상회사의 향후 사업계획 및 현금흐름에 대한 일정한 가정이 포함되어 있으며</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우발채무의 발생</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향후 거시경제 지표의 변동 등 예기치 못한 제반 요소 및 계량화 되지 못한 위험요인들에 의하여 영향을 받을 수도 있으므로 장래의 실적결과와 일치하지 않을 수 있습니다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따라서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대상회사의 미래 재무정보의 추정치에 대하여 어떠한 확신을 표명하거나 보장을 하지 않습니다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또한 본 보고서 상에 제시된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Pricing Analysis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결과가 대상회사의 절대적 가치나 시장가치를 보증하는 것은 아니므로</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본 보고서의 이용자는 의사결정에 있어 본 용역에 적용된 방법과 한계를 충분히 고려하여야 합니다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p>
          <a:p>
            <a:pPr algn="just" defTabSz="762000" eaLnBrk="0" hangingPunct="0">
              <a:lnSpc>
                <a:spcPct val="138000"/>
              </a:lnSpc>
              <a:spcBef>
                <a:spcPts val="400"/>
              </a:spcBef>
              <a:buClr>
                <a:srgbClr val="003399"/>
              </a:buClr>
              <a:buSzPct val="85000"/>
            </a:pP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본 보고서의 이용자는 의사결정에 있어 본 보고서를 의사결정의 유일한 근거나 참고로 활용하여서는 아니 되며</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이로 인하여 발생되는 손해 또는 손실에 대하여 어떠한 책임도 부담하지 아니합니다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또한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및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의 관계회사</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의 임직원은 본 보고서와 관련하여 어떠한 보증이나 보장도 제공하지 아니하며 모든 의사결정은 의사결정자의 판단과 책임 하에 이루어져야 합니다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a:t>
            </a:r>
          </a:p>
          <a:p>
            <a:pPr algn="just" defTabSz="762000" eaLnBrk="0" hangingPunct="0">
              <a:lnSpc>
                <a:spcPct val="138000"/>
              </a:lnSpc>
              <a:spcBef>
                <a:spcPts val="400"/>
              </a:spcBef>
              <a:buClr>
                <a:srgbClr val="003399"/>
              </a:buClr>
              <a:buSzPct val="85000"/>
            </a:pPr>
            <a:r>
              <a:rPr kumimoji="1" lang="ko-KR" altLang="en-US" sz="800" b="0" dirty="0" err="1">
                <a:solidFill>
                  <a:schemeClr val="tx1"/>
                </a:solidFill>
                <a:latin typeface="Arial" panose="020B0604020202020204" pitchFamily="34" charset="0"/>
                <a:ea typeface="맑은 고딕" panose="020B0503020000020004" pitchFamily="50" charset="-127"/>
                <a:cs typeface="Arial" charset="0"/>
              </a:rPr>
              <a:t>삼정</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 </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KPMG</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는 용역계약서에서 별도로 규정하지 않는 한</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 </a:t>
            </a:r>
            <a:r>
              <a:rPr kumimoji="1" lang="ko-KR" altLang="en-US" sz="800" b="0" dirty="0">
                <a:solidFill>
                  <a:schemeClr val="tx1"/>
                </a:solidFill>
                <a:latin typeface="Arial" panose="020B0604020202020204" pitchFamily="34" charset="0"/>
                <a:ea typeface="맑은 고딕" panose="020B0503020000020004" pitchFamily="50" charset="-127"/>
                <a:cs typeface="Arial" charset="0"/>
              </a:rPr>
              <a:t>본 보고서 제출 이후에 발생하는 사건에 대하여 본 보고서를 갱신할 의무를 부담하지 않습니다</a:t>
            </a:r>
            <a:r>
              <a:rPr kumimoji="1" lang="en-US" altLang="ko-KR" sz="800" b="0" dirty="0">
                <a:solidFill>
                  <a:schemeClr val="tx1"/>
                </a:solidFill>
                <a:latin typeface="Arial" panose="020B0604020202020204" pitchFamily="34" charset="0"/>
                <a:ea typeface="맑은 고딕" panose="020B0503020000020004" pitchFamily="50" charset="-127"/>
                <a:cs typeface="Arial" charset="0"/>
              </a:rPr>
              <a:t>.</a:t>
            </a:r>
          </a:p>
        </p:txBody>
      </p:sp>
      <p:sp>
        <p:nvSpPr>
          <p:cNvPr id="10" name="Text Placeholder 8">
            <a:extLst>
              <a:ext uri="{FF2B5EF4-FFF2-40B4-BE49-F238E27FC236}">
                <a16:creationId xmlns:a16="http://schemas.microsoft.com/office/drawing/2014/main" id="{5842AC8D-1733-491D-8842-DF08A8B1A4A8}"/>
              </a:ext>
            </a:extLst>
          </p:cNvPr>
          <p:cNvSpPr txBox="1">
            <a:spLocks/>
          </p:cNvSpPr>
          <p:nvPr/>
        </p:nvSpPr>
        <p:spPr>
          <a:xfrm>
            <a:off x="4888539" y="1151907"/>
            <a:ext cx="4528511" cy="4564678"/>
          </a:xfrm>
          <a:prstGeom prst="rect">
            <a:avLst/>
          </a:prstGeom>
          <a:ln w="6350">
            <a:solidFill>
              <a:schemeClr val="tx2"/>
            </a:solidFill>
          </a:ln>
        </p:spPr>
        <p:txBody>
          <a:bodyPr vert="horz" lIns="144000" tIns="72000" rIns="0" bIns="0" rtlCol="0" anchor="b" anchorCtr="0">
            <a:noAutofit/>
          </a:bodyPr>
          <a:lstStyle>
            <a:lvl1pPr marL="0" indent="0" algn="l" defTabSz="914400" rtl="0" eaLnBrk="1" latinLnBrk="1" hangingPunct="1">
              <a:lnSpc>
                <a:spcPct val="100000"/>
              </a:lnSpc>
              <a:spcBef>
                <a:spcPts val="0"/>
              </a:spcBef>
              <a:spcAft>
                <a:spcPts val="0"/>
              </a:spcAft>
              <a:buFontTx/>
              <a:buNone/>
              <a:defRPr sz="8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8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8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8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8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latin typeface="Arial" panose="020B0604020202020204" pitchFamily="34" charset="0"/>
              <a:ea typeface="맑은 고딕" panose="020B0503020000020004" pitchFamily="50" charset="-127"/>
            </a:endParaRPr>
          </a:p>
        </p:txBody>
      </p:sp>
      <p:sp>
        <p:nvSpPr>
          <p:cNvPr id="11" name="Rectangle 20">
            <a:extLst>
              <a:ext uri="{FF2B5EF4-FFF2-40B4-BE49-F238E27FC236}">
                <a16:creationId xmlns:a16="http://schemas.microsoft.com/office/drawing/2014/main" id="{C754BBB1-8645-49B6-BC13-50801BF982CB}"/>
              </a:ext>
            </a:extLst>
          </p:cNvPr>
          <p:cNvSpPr/>
          <p:nvPr/>
        </p:nvSpPr>
        <p:spPr>
          <a:xfrm>
            <a:off x="4875350" y="1151907"/>
            <a:ext cx="91081" cy="4564678"/>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endParaRPr lang="en-GB" sz="1500" dirty="0">
              <a:solidFill>
                <a:prstClr val="white"/>
              </a:solidFill>
              <a:latin typeface="Arial" panose="020B0604020202020204" pitchFamily="34" charset="0"/>
              <a:ea typeface="맑은 고딕" panose="020B0503020000020004" pitchFamily="50" charset="-127"/>
            </a:endParaRPr>
          </a:p>
        </p:txBody>
      </p:sp>
      <p:sp>
        <p:nvSpPr>
          <p:cNvPr id="15" name="object 7">
            <a:extLst>
              <a:ext uri="{FF2B5EF4-FFF2-40B4-BE49-F238E27FC236}">
                <a16:creationId xmlns:a16="http://schemas.microsoft.com/office/drawing/2014/main" id="{6EA77C01-6766-42CC-AAF0-682BD142E3C1}"/>
              </a:ext>
            </a:extLst>
          </p:cNvPr>
          <p:cNvSpPr txBox="1"/>
          <p:nvPr/>
        </p:nvSpPr>
        <p:spPr>
          <a:xfrm>
            <a:off x="760454" y="2105871"/>
            <a:ext cx="3997325" cy="3373103"/>
          </a:xfrm>
          <a:prstGeom prst="rect">
            <a:avLst/>
          </a:prstGeom>
        </p:spPr>
        <p:txBody>
          <a:bodyPr vert="horz" wrap="square" lIns="0" tIns="0" rIns="0" bIns="0" rtlCol="0">
            <a:spAutoFit/>
          </a:bodyPr>
          <a:lstStyle/>
          <a:p>
            <a:pPr marL="11516" marR="4607" algn="just" latinLnBrk="1">
              <a:lnSpc>
                <a:spcPts val="1200"/>
              </a:lnSpc>
              <a:spcAft>
                <a:spcPts val="600"/>
              </a:spcAft>
            </a:pPr>
            <a:r>
              <a:rPr lang="ko-KR" altLang="en-US" sz="900" dirty="0" err="1">
                <a:latin typeface="Arial" panose="020B0604020202020204" pitchFamily="34" charset="0"/>
                <a:ea typeface="맑은 고딕" panose="020B0503020000020004" pitchFamily="50" charset="-127"/>
                <a:cs typeface="맑은 고딕"/>
              </a:rPr>
              <a:t>삼정회계법인</a:t>
            </a:r>
            <a:r>
              <a:rPr lang="en-US" altLang="ko-KR" sz="900" spc="-5" dirty="0">
                <a:latin typeface="Arial" panose="020B0604020202020204" pitchFamily="34" charset="0"/>
                <a:ea typeface="맑은 고딕" panose="020B0503020000020004" pitchFamily="50" charset="-127"/>
                <a:cs typeface="Calibri"/>
              </a:rPr>
              <a:t>(</a:t>
            </a:r>
            <a:r>
              <a:rPr lang="ko-KR" altLang="en-US" sz="900" spc="-5" dirty="0" err="1">
                <a:latin typeface="Arial" panose="020B0604020202020204" pitchFamily="34" charset="0"/>
                <a:ea typeface="맑은 고딕" panose="020B0503020000020004" pitchFamily="50" charset="-127"/>
                <a:cs typeface="맑은 고딕"/>
              </a:rPr>
              <a:t>이하”삼정</a:t>
            </a:r>
            <a:r>
              <a:rPr lang="ko-KR" altLang="en-US" sz="900" spc="-5" dirty="0">
                <a:latin typeface="Arial" panose="020B0604020202020204" pitchFamily="34" charset="0"/>
                <a:ea typeface="맑은 고딕" panose="020B0503020000020004" pitchFamily="50" charset="-127"/>
                <a:cs typeface="맑은 고딕"/>
              </a:rPr>
              <a:t> </a:t>
            </a:r>
            <a:r>
              <a:rPr lang="en-US" altLang="ko-KR" sz="900" spc="-5" dirty="0">
                <a:latin typeface="Arial" panose="020B0604020202020204" pitchFamily="34" charset="0"/>
                <a:ea typeface="맑은 고딕" panose="020B0503020000020004" pitchFamily="50" charset="-127"/>
                <a:cs typeface="Calibri"/>
              </a:rPr>
              <a:t>KPMG”)</a:t>
            </a:r>
            <a:r>
              <a:rPr lang="ko-KR" altLang="en-US" sz="900" spc="-5" dirty="0">
                <a:latin typeface="Arial" panose="020B0604020202020204" pitchFamily="34" charset="0"/>
                <a:ea typeface="맑은 고딕" panose="020B0503020000020004" pitchFamily="50" charset="-127"/>
                <a:cs typeface="맑은 고딕"/>
              </a:rPr>
              <a:t>은</a:t>
            </a:r>
            <a:r>
              <a:rPr lang="ko-KR" altLang="en-US" sz="900" spc="-63" dirty="0">
                <a:latin typeface="Arial" panose="020B0604020202020204" pitchFamily="34" charset="0"/>
                <a:ea typeface="맑은 고딕" panose="020B0503020000020004" pitchFamily="50" charset="-127"/>
                <a:cs typeface="맑은 고딕"/>
              </a:rPr>
              <a:t> 용역</a:t>
            </a:r>
            <a:r>
              <a:rPr lang="ko-KR" altLang="en-US" sz="900" dirty="0">
                <a:latin typeface="Arial" panose="020B0604020202020204" pitchFamily="34" charset="0"/>
                <a:ea typeface="맑은 고딕" panose="020B0503020000020004" pitchFamily="50" charset="-127"/>
                <a:cs typeface="맑은 고딕"/>
              </a:rPr>
              <a:t>계약 조건에</a:t>
            </a:r>
            <a:r>
              <a:rPr lang="ko-KR" altLang="en-US" sz="900" spc="-63" dirty="0">
                <a:latin typeface="Arial" panose="020B0604020202020204" pitchFamily="34" charset="0"/>
                <a:ea typeface="맑은 고딕" panose="020B0503020000020004" pitchFamily="50" charset="-127"/>
                <a:cs typeface="맑은 고딕"/>
              </a:rPr>
              <a:t> </a:t>
            </a:r>
            <a:r>
              <a:rPr lang="ko-KR" altLang="en-US" sz="900" spc="-5" dirty="0">
                <a:latin typeface="Arial" panose="020B0604020202020204" pitchFamily="34" charset="0"/>
                <a:ea typeface="맑은 고딕" panose="020B0503020000020004" pitchFamily="50" charset="-127"/>
                <a:cs typeface="맑은 고딕"/>
              </a:rPr>
              <a:t>따라</a:t>
            </a:r>
            <a:r>
              <a:rPr lang="ko-KR" altLang="en-US" sz="900" spc="-63" dirty="0">
                <a:latin typeface="Arial" panose="020B0604020202020204" pitchFamily="34" charset="0"/>
                <a:ea typeface="맑은 고딕" panose="020B0503020000020004" pitchFamily="50" charset="-127"/>
                <a:cs typeface="맑은 고딕"/>
              </a:rPr>
              <a:t> </a:t>
            </a:r>
            <a:r>
              <a:rPr lang="en-US" altLang="ko-KR" sz="900" spc="-63" dirty="0">
                <a:latin typeface="Arial" panose="020B0604020202020204" pitchFamily="34" charset="0"/>
                <a:ea typeface="맑은 고딕" panose="020B0503020000020004" pitchFamily="50" charset="-127"/>
                <a:cs typeface="맑은 고딕"/>
              </a:rPr>
              <a:t>2020</a:t>
            </a:r>
            <a:r>
              <a:rPr lang="ko-KR" altLang="en-US" sz="900" spc="-63" dirty="0">
                <a:latin typeface="Arial" panose="020B0604020202020204" pitchFamily="34" charset="0"/>
                <a:ea typeface="맑은 고딕" panose="020B0503020000020004" pitchFamily="50" charset="-127"/>
                <a:cs typeface="맑은 고딕"/>
              </a:rPr>
              <a:t>년 </a:t>
            </a:r>
            <a:r>
              <a:rPr lang="en-US" altLang="ko-KR" sz="900" spc="-63" dirty="0">
                <a:latin typeface="Arial" panose="020B0604020202020204" pitchFamily="34" charset="0"/>
                <a:ea typeface="맑은 고딕" panose="020B0503020000020004" pitchFamily="50" charset="-127"/>
                <a:cs typeface="맑은 고딕"/>
              </a:rPr>
              <a:t>12</a:t>
            </a:r>
            <a:r>
              <a:rPr lang="ko-KR" altLang="en-US" sz="900" spc="-63" dirty="0">
                <a:latin typeface="Arial" panose="020B0604020202020204" pitchFamily="34" charset="0"/>
                <a:ea typeface="맑은 고딕" panose="020B0503020000020004" pitchFamily="50" charset="-127"/>
                <a:cs typeface="맑은 고딕"/>
              </a:rPr>
              <a:t>월 </a:t>
            </a:r>
            <a:r>
              <a:rPr lang="en-US" altLang="ko-KR" sz="900" spc="-63" dirty="0">
                <a:latin typeface="Arial" panose="020B0604020202020204" pitchFamily="34" charset="0"/>
                <a:ea typeface="맑은 고딕" panose="020B0503020000020004" pitchFamily="50" charset="-127"/>
                <a:cs typeface="맑은 고딕"/>
              </a:rPr>
              <a:t>31</a:t>
            </a:r>
            <a:r>
              <a:rPr lang="ko-KR" altLang="en-US" sz="900" spc="-63" dirty="0">
                <a:latin typeface="Arial" panose="020B0604020202020204" pitchFamily="34" charset="0"/>
                <a:ea typeface="맑은 고딕" panose="020B0503020000020004" pitchFamily="50" charset="-127"/>
                <a:cs typeface="맑은 고딕"/>
              </a:rPr>
              <a:t>일 기준으로 주식회사 </a:t>
            </a:r>
            <a:r>
              <a:rPr lang="ko-KR" altLang="en-US" sz="900" spc="-63" dirty="0" err="1">
                <a:latin typeface="Arial" panose="020B0604020202020204" pitchFamily="34" charset="0"/>
                <a:ea typeface="맑은 고딕" panose="020B0503020000020004" pitchFamily="50" charset="-127"/>
                <a:cs typeface="맑은 고딕"/>
              </a:rPr>
              <a:t>이래에이엠에스</a:t>
            </a:r>
            <a:r>
              <a:rPr lang="en-US" altLang="ko-KR" sz="900" spc="-5" dirty="0">
                <a:latin typeface="Arial" panose="020B0604020202020204" pitchFamily="34" charset="0"/>
                <a:ea typeface="맑은 고딕" panose="020B0503020000020004" pitchFamily="50" charset="-127"/>
                <a:cs typeface="Calibri"/>
              </a:rPr>
              <a:t>(</a:t>
            </a:r>
            <a:r>
              <a:rPr lang="ko-KR" altLang="en-US" sz="900" spc="-5" dirty="0" err="1">
                <a:latin typeface="Arial" panose="020B0604020202020204" pitchFamily="34" charset="0"/>
                <a:ea typeface="맑은 고딕" panose="020B0503020000020004" pitchFamily="50" charset="-127"/>
                <a:cs typeface="맑은 고딕"/>
              </a:rPr>
              <a:t>이하</a:t>
            </a:r>
            <a:r>
              <a:rPr lang="ko-KR" altLang="en-US" sz="900" spc="-63" dirty="0">
                <a:latin typeface="Arial" panose="020B0604020202020204" pitchFamily="34" charset="0"/>
                <a:ea typeface="맑은 고딕" panose="020B0503020000020004" pitchFamily="50" charset="-127"/>
                <a:cs typeface="맑은 고딕"/>
              </a:rPr>
              <a:t> </a:t>
            </a:r>
            <a:r>
              <a:rPr lang="ko-KR" altLang="en-US" sz="900" spc="-5" dirty="0">
                <a:latin typeface="Arial" panose="020B0604020202020204" pitchFamily="34" charset="0"/>
                <a:ea typeface="맑은 고딕" panose="020B0503020000020004" pitchFamily="50" charset="-127"/>
                <a:cs typeface="맑은 고딕"/>
              </a:rPr>
              <a:t>“</a:t>
            </a:r>
            <a:r>
              <a:rPr lang="en-US" altLang="ko-KR" sz="900" spc="-5" dirty="0">
                <a:latin typeface="Arial" panose="020B0604020202020204" pitchFamily="34" charset="0"/>
                <a:ea typeface="맑은 고딕" panose="020B0503020000020004" pitchFamily="50" charset="-127"/>
                <a:cs typeface="맑은 고딕"/>
              </a:rPr>
              <a:t>T</a:t>
            </a:r>
            <a:r>
              <a:rPr lang="en-US" altLang="ko-KR" sz="900" spc="-5" dirty="0">
                <a:latin typeface="Arial" panose="020B0604020202020204" pitchFamily="34" charset="0"/>
                <a:ea typeface="맑은 고딕" panose="020B0503020000020004" pitchFamily="50" charset="-127"/>
                <a:cs typeface="Calibri"/>
              </a:rPr>
              <a:t>arget”</a:t>
            </a:r>
            <a:r>
              <a:rPr lang="ko-KR" altLang="en-US" sz="900" spc="36"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맑은 고딕"/>
              </a:rPr>
              <a:t>또는</a:t>
            </a:r>
            <a:r>
              <a:rPr lang="ko-KR" altLang="en-US" sz="900" spc="-63" dirty="0">
                <a:latin typeface="Arial" panose="020B0604020202020204" pitchFamily="34" charset="0"/>
                <a:ea typeface="맑은 고딕" panose="020B0503020000020004" pitchFamily="50" charset="-127"/>
                <a:cs typeface="맑은 고딕"/>
              </a:rPr>
              <a:t> </a:t>
            </a:r>
            <a:r>
              <a:rPr lang="ko-KR" altLang="en-US" sz="900" spc="-5" dirty="0">
                <a:latin typeface="Arial" panose="020B0604020202020204" pitchFamily="34" charset="0"/>
                <a:ea typeface="맑은 고딕" panose="020B0503020000020004" pitchFamily="50" charset="-127"/>
                <a:cs typeface="맑은 고딕"/>
              </a:rPr>
              <a:t>“</a:t>
            </a:r>
            <a:r>
              <a:rPr lang="ko-KR" altLang="en-US" sz="900" spc="-5" dirty="0" err="1">
                <a:latin typeface="Arial" panose="020B0604020202020204" pitchFamily="34" charset="0"/>
                <a:ea typeface="맑은 고딕" panose="020B0503020000020004" pitchFamily="50" charset="-127"/>
                <a:cs typeface="맑은 고딕"/>
              </a:rPr>
              <a:t>대상회사</a:t>
            </a:r>
            <a:r>
              <a:rPr lang="ko-KR" altLang="en-US" sz="900" spc="-5" dirty="0">
                <a:latin typeface="Arial" panose="020B0604020202020204" pitchFamily="34" charset="0"/>
                <a:ea typeface="맑은 고딕" panose="020B0503020000020004" pitchFamily="50" charset="-127"/>
                <a:cs typeface="Calibri"/>
              </a:rPr>
              <a:t>”</a:t>
            </a:r>
            <a:r>
              <a:rPr lang="en-US" altLang="ko-KR" sz="900" spc="-5" dirty="0">
                <a:latin typeface="Arial" panose="020B0604020202020204" pitchFamily="34" charset="0"/>
                <a:ea typeface="맑은 고딕" panose="020B0503020000020004" pitchFamily="50" charset="-127"/>
                <a:cs typeface="Calibri"/>
              </a:rPr>
              <a:t>)</a:t>
            </a:r>
            <a:r>
              <a:rPr lang="ko-KR" altLang="en-US" sz="900" dirty="0">
                <a:latin typeface="Arial" panose="020B0604020202020204" pitchFamily="34" charset="0"/>
                <a:ea typeface="맑은 고딕" panose="020B0503020000020004" pitchFamily="50" charset="-127"/>
                <a:cs typeface="맑은 고딕"/>
              </a:rPr>
              <a:t>에</a:t>
            </a:r>
            <a:r>
              <a:rPr lang="ko-KR" altLang="en-US" sz="900" spc="-127" dirty="0">
                <a:latin typeface="Arial" panose="020B0604020202020204" pitchFamily="34" charset="0"/>
                <a:ea typeface="맑은 고딕" panose="020B0503020000020004" pitchFamily="50" charset="-127"/>
                <a:cs typeface="맑은 고딕"/>
              </a:rPr>
              <a:t>  </a:t>
            </a:r>
            <a:r>
              <a:rPr lang="ko-KR" altLang="en-US" sz="900" dirty="0" err="1">
                <a:latin typeface="Arial" panose="020B0604020202020204" pitchFamily="34" charset="0"/>
                <a:ea typeface="맑은 고딕" panose="020B0503020000020004" pitchFamily="50" charset="-127"/>
                <a:cs typeface="맑은 고딕"/>
              </a:rPr>
              <a:t>대한</a:t>
            </a:r>
            <a:r>
              <a:rPr lang="ko-KR" altLang="en-US" sz="900" spc="-122" dirty="0">
                <a:latin typeface="Arial" panose="020B0604020202020204" pitchFamily="34" charset="0"/>
                <a:ea typeface="맑은 고딕" panose="020B0503020000020004" pitchFamily="50" charset="-127"/>
                <a:cs typeface="맑은 고딕"/>
              </a:rPr>
              <a:t> </a:t>
            </a:r>
            <a:r>
              <a:rPr lang="en-US" altLang="ko-KR" sz="900" dirty="0">
                <a:latin typeface="Arial" panose="020B0604020202020204" pitchFamily="34" charset="0"/>
                <a:ea typeface="맑은 고딕" panose="020B0503020000020004" pitchFamily="50" charset="-127"/>
                <a:cs typeface="맑은 고딕"/>
              </a:rPr>
              <a:t>Pricing Analysis</a:t>
            </a:r>
            <a:r>
              <a:rPr lang="ko-KR" altLang="en-US" sz="900" dirty="0">
                <a:latin typeface="Arial" panose="020B0604020202020204" pitchFamily="34" charset="0"/>
                <a:ea typeface="맑은 고딕" panose="020B0503020000020004" pitchFamily="50" charset="-127"/>
                <a:cs typeface="맑은 고딕"/>
              </a:rPr>
              <a:t> </a:t>
            </a:r>
            <a:r>
              <a:rPr lang="ko-KR" altLang="en-US" sz="900" spc="-122" dirty="0">
                <a:latin typeface="Arial" panose="020B0604020202020204" pitchFamily="34" charset="0"/>
                <a:ea typeface="맑은 고딕" panose="020B0503020000020004" pitchFamily="50" charset="-127"/>
                <a:cs typeface="맑은 고딕"/>
              </a:rPr>
              <a:t> </a:t>
            </a:r>
            <a:r>
              <a:rPr lang="ko-KR" altLang="en-US" sz="900" dirty="0" err="1">
                <a:latin typeface="Arial" panose="020B0604020202020204" pitchFamily="34" charset="0"/>
                <a:ea typeface="맑은 고딕" panose="020B0503020000020004" pitchFamily="50" charset="-127"/>
                <a:cs typeface="맑은 고딕"/>
              </a:rPr>
              <a:t>용역을</a:t>
            </a:r>
            <a:r>
              <a:rPr lang="ko-KR" altLang="en-US" sz="900" spc="-127" dirty="0">
                <a:latin typeface="Arial" panose="020B0604020202020204" pitchFamily="34" charset="0"/>
                <a:ea typeface="맑은 고딕" panose="020B0503020000020004" pitchFamily="50" charset="-127"/>
                <a:cs typeface="맑은 고딕"/>
              </a:rPr>
              <a:t>  </a:t>
            </a:r>
            <a:r>
              <a:rPr lang="ko-KR" altLang="en-US" sz="900" dirty="0" err="1">
                <a:latin typeface="Arial" panose="020B0604020202020204" pitchFamily="34" charset="0"/>
                <a:ea typeface="맑은 고딕" panose="020B0503020000020004" pitchFamily="50" charset="-127"/>
                <a:cs typeface="맑은 고딕"/>
              </a:rPr>
              <a:t>수행하였습니다</a:t>
            </a:r>
            <a:r>
              <a:rPr lang="en-US" altLang="ko-KR" sz="900" dirty="0">
                <a:latin typeface="Arial" panose="020B0604020202020204" pitchFamily="34" charset="0"/>
                <a:ea typeface="맑은 고딕" panose="020B0503020000020004" pitchFamily="50" charset="-127"/>
                <a:cs typeface="Calibri"/>
              </a:rPr>
              <a:t>.</a:t>
            </a:r>
            <a:endParaRPr lang="ko-KR" altLang="en-US" sz="900" dirty="0">
              <a:latin typeface="Arial" panose="020B0604020202020204" pitchFamily="34" charset="0"/>
              <a:ea typeface="맑은 고딕" panose="020B0503020000020004" pitchFamily="50" charset="-127"/>
              <a:cs typeface="Calibri"/>
            </a:endParaRPr>
          </a:p>
          <a:p>
            <a:pPr marL="11516" marR="4607" lvl="0" algn="just" latinLnBrk="1">
              <a:lnSpc>
                <a:spcPts val="1200"/>
              </a:lnSpc>
              <a:spcAft>
                <a:spcPts val="600"/>
              </a:spcAft>
            </a:pPr>
            <a:r>
              <a:rPr lang="ko-KR" altLang="en-US" sz="900" spc="-5" dirty="0" err="1">
                <a:solidFill>
                  <a:srgbClr val="000000"/>
                </a:solidFill>
                <a:latin typeface="Arial" panose="020B0604020202020204" pitchFamily="34" charset="0"/>
                <a:ea typeface="맑은 고딕" panose="020B0503020000020004" pitchFamily="50" charset="-127"/>
                <a:cs typeface="Calibri"/>
              </a:rPr>
              <a:t>삼정</a:t>
            </a:r>
            <a:r>
              <a:rPr lang="ko-KR" altLang="en-US" sz="900" spc="-5" dirty="0">
                <a:solidFill>
                  <a:srgbClr val="000000"/>
                </a:solidFill>
                <a:latin typeface="Arial" panose="020B0604020202020204" pitchFamily="34" charset="0"/>
                <a:ea typeface="맑은 고딕" panose="020B0503020000020004" pitchFamily="50" charset="-127"/>
                <a:cs typeface="Calibri"/>
              </a:rPr>
              <a:t> </a:t>
            </a:r>
            <a:r>
              <a:rPr lang="en-US" altLang="ko-KR" sz="900" spc="-5" dirty="0">
                <a:solidFill>
                  <a:srgbClr val="000000"/>
                </a:solidFill>
                <a:latin typeface="Arial" panose="020B0604020202020204" pitchFamily="34" charset="0"/>
                <a:ea typeface="맑은 고딕" panose="020B0503020000020004" pitchFamily="50" charset="-127"/>
                <a:cs typeface="Calibri"/>
              </a:rPr>
              <a:t>KPMG</a:t>
            </a:r>
            <a:r>
              <a:rPr lang="ko-KR" altLang="en-US" sz="900" spc="-5" dirty="0">
                <a:solidFill>
                  <a:srgbClr val="000000"/>
                </a:solidFill>
                <a:latin typeface="Arial" panose="020B0604020202020204" pitchFamily="34" charset="0"/>
                <a:ea typeface="맑은 고딕" panose="020B0503020000020004" pitchFamily="50" charset="-127"/>
                <a:cs typeface="맑은 고딕"/>
              </a:rPr>
              <a:t>가</a:t>
            </a:r>
            <a:r>
              <a:rPr lang="ko-KR" altLang="en-US" sz="900" spc="-36"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수행한</a:t>
            </a:r>
            <a:r>
              <a:rPr lang="ko-KR" altLang="en-US" sz="900" spc="-32"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용역의</a:t>
            </a:r>
            <a:r>
              <a:rPr lang="ko-KR" altLang="en-US" sz="900" spc="-36"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목적은</a:t>
            </a:r>
            <a:r>
              <a:rPr lang="ko-KR" altLang="en-US" sz="900" spc="-32"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대상회사의</a:t>
            </a:r>
            <a:r>
              <a:rPr lang="ko-KR" altLang="en-US" sz="900" spc="-41" dirty="0">
                <a:solidFill>
                  <a:srgbClr val="000000"/>
                </a:solidFill>
                <a:latin typeface="Arial" panose="020B0604020202020204" pitchFamily="34" charset="0"/>
                <a:ea typeface="맑은 고딕" panose="020B0503020000020004" pitchFamily="50" charset="-127"/>
                <a:cs typeface="맑은 고딕"/>
              </a:rPr>
              <a:t> 사업계획에 대한 검토 및 손익 등 주요 항목에 대한 재무적 검토</a:t>
            </a:r>
            <a:r>
              <a:rPr lang="ko-KR" altLang="en-US" sz="900" spc="-36"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평가를</a:t>
            </a:r>
            <a:r>
              <a:rPr lang="ko-KR" altLang="en-US" sz="900" spc="-54"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지원하는</a:t>
            </a:r>
            <a:r>
              <a:rPr lang="ko-KR" altLang="en-US" sz="900" spc="-50"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것입니다</a:t>
            </a:r>
            <a:r>
              <a:rPr lang="en-US" altLang="ko-KR" sz="900" spc="-5" dirty="0">
                <a:solidFill>
                  <a:srgbClr val="000000"/>
                </a:solidFill>
                <a:latin typeface="Arial" panose="020B0604020202020204" pitchFamily="34" charset="0"/>
                <a:ea typeface="맑은 고딕" panose="020B0503020000020004" pitchFamily="50" charset="-127"/>
                <a:cs typeface="Calibri"/>
              </a:rPr>
              <a:t>.</a:t>
            </a:r>
            <a:r>
              <a:rPr lang="ko-KR" altLang="en-US" sz="900" spc="50" dirty="0">
                <a:solidFill>
                  <a:srgbClr val="000000"/>
                </a:solidFill>
                <a:latin typeface="Arial" panose="020B0604020202020204" pitchFamily="34" charset="0"/>
                <a:ea typeface="맑은 고딕" panose="020B0503020000020004" pitchFamily="50" charset="-127"/>
                <a:cs typeface="Calibri"/>
              </a:rPr>
              <a:t> </a:t>
            </a:r>
            <a:r>
              <a:rPr lang="ko-KR" altLang="en-US" sz="900" spc="50" dirty="0" err="1">
                <a:solidFill>
                  <a:srgbClr val="000000"/>
                </a:solidFill>
                <a:latin typeface="Arial" panose="020B0604020202020204" pitchFamily="34" charset="0"/>
                <a:ea typeface="맑은 고딕" panose="020B0503020000020004" pitchFamily="50" charset="-127"/>
                <a:cs typeface="Calibri"/>
              </a:rPr>
              <a:t>삼정</a:t>
            </a:r>
            <a:r>
              <a:rPr lang="ko-KR" altLang="en-US" sz="900" spc="50" dirty="0">
                <a:solidFill>
                  <a:srgbClr val="000000"/>
                </a:solidFill>
                <a:latin typeface="Arial" panose="020B0604020202020204" pitchFamily="34" charset="0"/>
                <a:ea typeface="맑은 고딕" panose="020B0503020000020004" pitchFamily="50" charset="-127"/>
                <a:cs typeface="Calibri"/>
              </a:rPr>
              <a:t> </a:t>
            </a:r>
            <a:r>
              <a:rPr lang="en-US" altLang="ko-KR" sz="900" spc="-5" dirty="0">
                <a:solidFill>
                  <a:srgbClr val="000000"/>
                </a:solidFill>
                <a:latin typeface="Arial" panose="020B0604020202020204" pitchFamily="34" charset="0"/>
                <a:ea typeface="맑은 고딕" panose="020B0503020000020004" pitchFamily="50" charset="-127"/>
                <a:cs typeface="Calibri"/>
              </a:rPr>
              <a:t>KPMG</a:t>
            </a:r>
            <a:r>
              <a:rPr lang="ko-KR" altLang="en-US" sz="900" spc="-5" dirty="0">
                <a:solidFill>
                  <a:srgbClr val="000000"/>
                </a:solidFill>
                <a:latin typeface="Arial" panose="020B0604020202020204" pitchFamily="34" charset="0"/>
                <a:ea typeface="맑은 고딕" panose="020B0503020000020004" pitchFamily="50" charset="-127"/>
                <a:cs typeface="맑은 고딕"/>
              </a:rPr>
              <a:t>의</a:t>
            </a:r>
            <a:r>
              <a:rPr lang="ko-KR" altLang="en-US" sz="900" spc="-50"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용역은</a:t>
            </a:r>
            <a:r>
              <a:rPr lang="ko-KR" altLang="en-US" sz="900" spc="-54"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대상회사에</a:t>
            </a:r>
            <a:r>
              <a:rPr lang="ko-KR" altLang="en-US" sz="900" spc="-50"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대한</a:t>
            </a:r>
            <a:r>
              <a:rPr lang="ko-KR" altLang="en-US" sz="900" spc="-54"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모든</a:t>
            </a:r>
            <a:r>
              <a:rPr lang="ko-KR" altLang="en-US" sz="900" spc="-54"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중요한</a:t>
            </a:r>
            <a:r>
              <a:rPr lang="ko-KR" altLang="en-US" sz="900" spc="-50"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사항들을 </a:t>
            </a:r>
            <a:r>
              <a:rPr lang="ko-KR" altLang="en-US" sz="900" dirty="0">
                <a:solidFill>
                  <a:srgbClr val="000000"/>
                </a:solidFill>
                <a:latin typeface="Arial" panose="020B0604020202020204" pitchFamily="34" charset="0"/>
                <a:ea typeface="맑은 고딕" panose="020B0503020000020004" pitchFamily="50" charset="-127"/>
                <a:cs typeface="맑은 고딕"/>
              </a:rPr>
              <a:t>언급하는</a:t>
            </a:r>
            <a:r>
              <a:rPr lang="ko-KR" altLang="en-US" sz="900" spc="-77"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것은</a:t>
            </a:r>
            <a:r>
              <a:rPr lang="ko-KR" altLang="en-US" sz="900" spc="-82"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아니며</a:t>
            </a:r>
            <a:r>
              <a:rPr lang="en-US" altLang="ko-KR" sz="900" dirty="0">
                <a:solidFill>
                  <a:srgbClr val="000000"/>
                </a:solidFill>
                <a:latin typeface="Arial" panose="020B0604020202020204" pitchFamily="34" charset="0"/>
                <a:ea typeface="맑은 고딕" panose="020B0503020000020004" pitchFamily="50" charset="-127"/>
                <a:cs typeface="Calibri"/>
              </a:rPr>
              <a:t>,</a:t>
            </a:r>
            <a:r>
              <a:rPr lang="ko-KR" altLang="en-US" sz="900" spc="27" dirty="0">
                <a:solidFill>
                  <a:srgbClr val="000000"/>
                </a:solidFill>
                <a:latin typeface="Arial" panose="020B0604020202020204" pitchFamily="34" charset="0"/>
                <a:ea typeface="맑은 고딕" panose="020B0503020000020004" pitchFamily="50" charset="-127"/>
                <a:cs typeface="Calibri"/>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혹시</a:t>
            </a:r>
            <a:r>
              <a:rPr lang="ko-KR" altLang="en-US" sz="900" spc="-77" dirty="0">
                <a:solidFill>
                  <a:srgbClr val="000000"/>
                </a:solidFill>
                <a:latin typeface="Arial" panose="020B0604020202020204" pitchFamily="34" charset="0"/>
                <a:ea typeface="맑은 고딕" panose="020B0503020000020004" pitchFamily="50" charset="-127"/>
                <a:cs typeface="맑은 고딕"/>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있을지도</a:t>
            </a:r>
            <a:r>
              <a:rPr lang="ko-KR" altLang="en-US" sz="900" spc="-77"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모르는</a:t>
            </a:r>
            <a:r>
              <a:rPr lang="ko-KR" altLang="en-US" sz="900" spc="-82"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자료의</a:t>
            </a:r>
            <a:r>
              <a:rPr lang="ko-KR" altLang="en-US" sz="900" spc="-77"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오류</a:t>
            </a:r>
            <a:r>
              <a:rPr lang="en-US" altLang="ko-KR" sz="900" dirty="0">
                <a:solidFill>
                  <a:srgbClr val="000000"/>
                </a:solidFill>
                <a:latin typeface="Arial" panose="020B0604020202020204" pitchFamily="34" charset="0"/>
                <a:ea typeface="맑은 고딕" panose="020B0503020000020004" pitchFamily="50" charset="-127"/>
                <a:cs typeface="Calibri"/>
              </a:rPr>
              <a:t>,</a:t>
            </a:r>
            <a:r>
              <a:rPr lang="ko-KR" altLang="en-US" sz="900" spc="27" dirty="0">
                <a:solidFill>
                  <a:srgbClr val="000000"/>
                </a:solidFill>
                <a:latin typeface="Arial" panose="020B0604020202020204" pitchFamily="34" charset="0"/>
                <a:ea typeface="맑은 고딕" panose="020B0503020000020004" pitchFamily="50" charset="-127"/>
                <a:cs typeface="Calibri"/>
              </a:rPr>
              <a:t> </a:t>
            </a:r>
            <a:r>
              <a:rPr lang="ko-KR" altLang="en-US" sz="900" spc="-5" dirty="0">
                <a:solidFill>
                  <a:srgbClr val="000000"/>
                </a:solidFill>
                <a:latin typeface="Arial" panose="020B0604020202020204" pitchFamily="34" charset="0"/>
                <a:ea typeface="맑은 고딕" panose="020B0503020000020004" pitchFamily="50" charset="-127"/>
                <a:cs typeface="맑은 고딕"/>
              </a:rPr>
              <a:t>부정</a:t>
            </a:r>
            <a:r>
              <a:rPr lang="en-US" altLang="ko-KR" sz="900" spc="-5" dirty="0">
                <a:solidFill>
                  <a:srgbClr val="000000"/>
                </a:solidFill>
                <a:latin typeface="Arial" panose="020B0604020202020204" pitchFamily="34" charset="0"/>
                <a:ea typeface="맑은 고딕" panose="020B0503020000020004" pitchFamily="50" charset="-127"/>
                <a:cs typeface="Calibri"/>
              </a:rPr>
              <a:t>,</a:t>
            </a:r>
            <a:r>
              <a:rPr lang="ko-KR" altLang="en-US" sz="900" spc="27" dirty="0">
                <a:solidFill>
                  <a:srgbClr val="000000"/>
                </a:solidFill>
                <a:latin typeface="Arial" panose="020B0604020202020204" pitchFamily="34" charset="0"/>
                <a:ea typeface="맑은 고딕" panose="020B0503020000020004" pitchFamily="50" charset="-127"/>
                <a:cs typeface="Calibri"/>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불법행위에</a:t>
            </a:r>
            <a:r>
              <a:rPr lang="ko-KR" altLang="en-US" sz="900" spc="-82"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대한</a:t>
            </a:r>
            <a:r>
              <a:rPr lang="ko-KR" altLang="en-US" sz="900" spc="-77"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정보를 모두</a:t>
            </a:r>
            <a:r>
              <a:rPr lang="ko-KR" altLang="en-US" sz="900" spc="-154"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언급하지는</a:t>
            </a:r>
            <a:r>
              <a:rPr lang="ko-KR" altLang="en-US" sz="900" spc="-154" dirty="0">
                <a:solidFill>
                  <a:srgbClr val="000000"/>
                </a:solidFill>
                <a:latin typeface="Arial" panose="020B0604020202020204" pitchFamily="34" charset="0"/>
                <a:ea typeface="맑은 고딕" panose="020B0503020000020004" pitchFamily="50" charset="-127"/>
                <a:cs typeface="맑은 고딕"/>
              </a:rPr>
              <a:t> </a:t>
            </a:r>
            <a:r>
              <a:rPr lang="ko-KR" altLang="en-US" sz="900" dirty="0">
                <a:solidFill>
                  <a:srgbClr val="000000"/>
                </a:solidFill>
                <a:latin typeface="Arial" panose="020B0604020202020204" pitchFamily="34" charset="0"/>
                <a:ea typeface="맑은 고딕" panose="020B0503020000020004" pitchFamily="50" charset="-127"/>
                <a:cs typeface="맑은 고딕"/>
              </a:rPr>
              <a:t>아니합니다</a:t>
            </a:r>
            <a:r>
              <a:rPr lang="en-US" altLang="ko-KR" sz="900" dirty="0">
                <a:solidFill>
                  <a:srgbClr val="000000"/>
                </a:solidFill>
                <a:latin typeface="Arial" panose="020B0604020202020204" pitchFamily="34" charset="0"/>
                <a:ea typeface="맑은 고딕" panose="020B0503020000020004" pitchFamily="50" charset="-127"/>
                <a:cs typeface="Calibri"/>
              </a:rPr>
              <a:t>.</a:t>
            </a:r>
          </a:p>
          <a:p>
            <a:pPr marL="11516" marR="4607" algn="just" latinLnBrk="1">
              <a:lnSpc>
                <a:spcPts val="1200"/>
              </a:lnSpc>
              <a:spcAft>
                <a:spcPts val="600"/>
              </a:spcAft>
            </a:pPr>
            <a:r>
              <a:rPr lang="ko-KR" altLang="en-US" sz="900" spc="-5" dirty="0">
                <a:latin typeface="Arial" panose="020B0604020202020204" pitchFamily="34" charset="0"/>
                <a:ea typeface="맑은 고딕" panose="020B0503020000020004" pitchFamily="50" charset="-127"/>
                <a:cs typeface="Calibri"/>
              </a:rPr>
              <a:t>본 용역 결과물에 포함되어 있는 정보는 보고서 제출일 이전까지 대상회사로부터 제공받은 자료를 바탕으로 작성된 것이며</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err="1">
                <a:latin typeface="Arial" panose="020B0604020202020204" pitchFamily="34" charset="0"/>
                <a:ea typeface="맑은 고딕" panose="020B0503020000020004" pitchFamily="50" charset="-127"/>
                <a:cs typeface="Calibri"/>
              </a:rPr>
              <a:t>삼정</a:t>
            </a:r>
            <a:r>
              <a:rPr lang="ko-KR" altLang="en-US" sz="900" spc="-5" dirty="0">
                <a:latin typeface="Arial" panose="020B0604020202020204" pitchFamily="34" charset="0"/>
                <a:ea typeface="맑은 고딕" panose="020B0503020000020004" pitchFamily="50" charset="-127"/>
                <a:cs typeface="Calibri"/>
              </a:rPr>
              <a:t> </a:t>
            </a:r>
            <a:r>
              <a:rPr lang="en-US" altLang="ko-KR" sz="900" spc="-5" dirty="0">
                <a:latin typeface="Arial" panose="020B0604020202020204" pitchFamily="34" charset="0"/>
                <a:ea typeface="맑은 고딕" panose="020B0503020000020004" pitchFamily="50" charset="-127"/>
                <a:cs typeface="Calibri"/>
              </a:rPr>
              <a:t>KPMG</a:t>
            </a:r>
            <a:r>
              <a:rPr lang="ko-KR" altLang="en-US" sz="900" spc="-5" dirty="0">
                <a:latin typeface="Arial" panose="020B0604020202020204" pitchFamily="34" charset="0"/>
                <a:ea typeface="맑은 고딕" panose="020B0503020000020004" pitchFamily="50" charset="-127"/>
                <a:cs typeface="Calibri"/>
              </a:rPr>
              <a:t>는 보고서일 이후 발생된 사건이나 변경된 내용에 대하여 본 보고서를 갱신하거나 수정할 의무를 부담하지 아니합니다</a:t>
            </a:r>
            <a:r>
              <a:rPr lang="en-US" altLang="ko-KR" sz="900" spc="-5" dirty="0">
                <a:latin typeface="Arial" panose="020B0604020202020204" pitchFamily="34" charset="0"/>
                <a:ea typeface="맑은 고딕" panose="020B0503020000020004" pitchFamily="50" charset="-127"/>
                <a:cs typeface="Calibri"/>
              </a:rPr>
              <a:t>.</a:t>
            </a:r>
          </a:p>
          <a:p>
            <a:pPr marL="11516" marR="4607" algn="just" latinLnBrk="1">
              <a:lnSpc>
                <a:spcPts val="1200"/>
              </a:lnSpc>
              <a:spcAft>
                <a:spcPts val="600"/>
              </a:spcAft>
            </a:pPr>
            <a:r>
              <a:rPr lang="ko-KR" altLang="en-US" sz="900" spc="-5" dirty="0">
                <a:latin typeface="Arial" panose="020B0604020202020204" pitchFamily="34" charset="0"/>
                <a:ea typeface="맑은 고딕" panose="020B0503020000020004" pitchFamily="50" charset="-127"/>
                <a:cs typeface="Calibri"/>
              </a:rPr>
              <a:t>본 용역의 결과물은 본 용역에 대한 용역계약서의 내용과 같이 이용이 제한되었으며</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계약서 상에 명시된 이외의 목적이나</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귀사의 경영진이 아닌 제 </a:t>
            </a:r>
            <a:r>
              <a:rPr lang="en-US" altLang="ko-KR" sz="900" spc="-5" dirty="0">
                <a:latin typeface="Arial" panose="020B0604020202020204" pitchFamily="34" charset="0"/>
                <a:ea typeface="맑은 고딕" panose="020B0503020000020004" pitchFamily="50" charset="-127"/>
                <a:cs typeface="Calibri"/>
              </a:rPr>
              <a:t>3</a:t>
            </a:r>
            <a:r>
              <a:rPr lang="ko-KR" altLang="en-US" sz="900" spc="-5" dirty="0">
                <a:latin typeface="Arial" panose="020B0604020202020204" pitchFamily="34" charset="0"/>
                <a:ea typeface="맑은 고딕" panose="020B0503020000020004" pitchFamily="50" charset="-127"/>
                <a:cs typeface="Calibri"/>
              </a:rPr>
              <a:t>자의 이용</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배포에 사용되어서는 안됩니다</a:t>
            </a:r>
            <a:r>
              <a:rPr lang="en-US" altLang="ko-KR" sz="900" spc="-5" dirty="0">
                <a:latin typeface="Arial" panose="020B0604020202020204" pitchFamily="34" charset="0"/>
                <a:ea typeface="맑은 고딕" panose="020B0503020000020004" pitchFamily="50" charset="-127"/>
                <a:cs typeface="Calibri"/>
              </a:rPr>
              <a:t>. </a:t>
            </a:r>
          </a:p>
          <a:p>
            <a:pPr marL="11516" marR="4607" algn="just" latinLnBrk="1">
              <a:lnSpc>
                <a:spcPts val="1200"/>
              </a:lnSpc>
              <a:spcAft>
                <a:spcPts val="600"/>
              </a:spcAft>
            </a:pPr>
            <a:r>
              <a:rPr lang="ko-KR" altLang="en-US" sz="900" spc="-5" dirty="0">
                <a:latin typeface="Arial" panose="020B0604020202020204" pitchFamily="34" charset="0"/>
                <a:ea typeface="맑은 고딕" panose="020B0503020000020004" pitchFamily="50" charset="-127"/>
                <a:cs typeface="Calibri"/>
              </a:rPr>
              <a:t>현재 전세계적으로 급속하게 확산되고 있는 코로나바이러스로 인하여 전세계 경제에 미치는 불확실성이 매우 높아지고 있습니다</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보고서 발생일 시점에서 이와 같은 중대한 불확실성이 대상회사에 미치는 구체적 영향을 계량화하기는 불가능한 상황인 바</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본 보고서는 코로나바이러스로 인한 불확실성의 영향이 충분히 반영되지 않았으며</a:t>
            </a:r>
            <a:r>
              <a:rPr lang="en-US" altLang="ko-KR" sz="900" spc="-5" dirty="0">
                <a:latin typeface="Arial" panose="020B0604020202020204" pitchFamily="34" charset="0"/>
                <a:ea typeface="맑은 고딕" panose="020B0503020000020004" pitchFamily="50" charset="-127"/>
                <a:cs typeface="Calibri"/>
              </a:rPr>
              <a:t>, </a:t>
            </a:r>
            <a:r>
              <a:rPr lang="ko-KR" altLang="en-US" sz="900" spc="-5" dirty="0">
                <a:latin typeface="Arial" panose="020B0604020202020204" pitchFamily="34" charset="0"/>
                <a:ea typeface="맑은 고딕" panose="020B0503020000020004" pitchFamily="50" charset="-127"/>
                <a:cs typeface="Calibri"/>
              </a:rPr>
              <a:t>코로나바이러스로 인한 영향이 반영될 경우 분석결과에 중대한 영향을 미칠 수 있음을 유의하시기 바랍니다</a:t>
            </a:r>
            <a:r>
              <a:rPr lang="en-US" altLang="ko-KR" sz="900" spc="-5" dirty="0">
                <a:latin typeface="Arial" panose="020B0604020202020204" pitchFamily="34" charset="0"/>
                <a:ea typeface="맑은 고딕" panose="020B0503020000020004" pitchFamily="50" charset="-127"/>
                <a:cs typeface="Calibri"/>
              </a:rPr>
              <a:t>. </a:t>
            </a:r>
          </a:p>
        </p:txBody>
      </p:sp>
      <p:sp>
        <p:nvSpPr>
          <p:cNvPr id="16" name="object 14">
            <a:extLst>
              <a:ext uri="{FF2B5EF4-FFF2-40B4-BE49-F238E27FC236}">
                <a16:creationId xmlns:a16="http://schemas.microsoft.com/office/drawing/2014/main" id="{AA0EC726-30A2-4444-AC2E-70C8C5029DBC}"/>
              </a:ext>
            </a:extLst>
          </p:cNvPr>
          <p:cNvSpPr txBox="1"/>
          <p:nvPr/>
        </p:nvSpPr>
        <p:spPr>
          <a:xfrm>
            <a:off x="760455" y="1141533"/>
            <a:ext cx="2834472" cy="877933"/>
          </a:xfrm>
          <a:prstGeom prst="rect">
            <a:avLst/>
          </a:prstGeom>
        </p:spPr>
        <p:txBody>
          <a:bodyPr vert="horz" wrap="square" lIns="0" tIns="0" rIns="0" bIns="0" rtlCol="0">
            <a:spAutoFit/>
          </a:bodyPr>
          <a:lstStyle/>
          <a:p>
            <a:pPr marL="11516" marR="4607" indent="576">
              <a:lnSpc>
                <a:spcPts val="1400"/>
              </a:lnSpc>
            </a:pPr>
            <a:r>
              <a:rPr lang="ko-KR" altLang="en-US" sz="900" dirty="0">
                <a:latin typeface="맑은 고딕" panose="020B0503020000020004" pitchFamily="50" charset="-127"/>
                <a:ea typeface="맑은 고딕" panose="020B0503020000020004" pitchFamily="50" charset="-127"/>
                <a:cs typeface="맑은 고딕"/>
              </a:rPr>
              <a:t>대표이사 귀하</a:t>
            </a:r>
          </a:p>
          <a:p>
            <a:pPr marL="11516" marR="4607" indent="576">
              <a:lnSpc>
                <a:spcPts val="1400"/>
              </a:lnSpc>
            </a:pPr>
            <a:r>
              <a:rPr lang="ko-KR" altLang="en-US" sz="900" dirty="0" err="1">
                <a:latin typeface="맑은 고딕" panose="020B0503020000020004" pitchFamily="50" charset="-127"/>
                <a:ea typeface="맑은 고딕" panose="020B0503020000020004" pitchFamily="50" charset="-127"/>
                <a:cs typeface="맑은 고딕"/>
              </a:rPr>
              <a:t>키스톤프라이빗에쿼티</a:t>
            </a:r>
            <a:r>
              <a:rPr lang="ko-KR" altLang="en-US" sz="900" dirty="0">
                <a:latin typeface="맑은 고딕" panose="020B0503020000020004" pitchFamily="50" charset="-127"/>
                <a:ea typeface="맑은 고딕" panose="020B0503020000020004" pitchFamily="50" charset="-127"/>
                <a:cs typeface="맑은 고딕"/>
              </a:rPr>
              <a:t> 주식회사</a:t>
            </a:r>
          </a:p>
          <a:p>
            <a:pPr marL="11516" marR="4607" indent="576">
              <a:lnSpc>
                <a:spcPts val="1400"/>
              </a:lnSpc>
            </a:pPr>
            <a:r>
              <a:rPr lang="ko-KR" altLang="en-US" sz="900" dirty="0">
                <a:latin typeface="맑은 고딕" panose="020B0503020000020004" pitchFamily="50" charset="-127"/>
                <a:ea typeface="맑은 고딕" panose="020B0503020000020004" pitchFamily="50" charset="-127"/>
                <a:cs typeface="맑은 고딕"/>
              </a:rPr>
              <a:t>서울특별시 영등포구 여의대로 </a:t>
            </a:r>
            <a:r>
              <a:rPr lang="en-US" altLang="ko-KR" sz="900" dirty="0">
                <a:latin typeface="맑은 고딕" panose="020B0503020000020004" pitchFamily="50" charset="-127"/>
                <a:ea typeface="맑은 고딕" panose="020B0503020000020004" pitchFamily="50" charset="-127"/>
                <a:cs typeface="맑은 고딕"/>
              </a:rPr>
              <a:t>24</a:t>
            </a:r>
          </a:p>
          <a:p>
            <a:pPr marL="11516" marR="4607" indent="576">
              <a:lnSpc>
                <a:spcPts val="1400"/>
              </a:lnSpc>
            </a:pPr>
            <a:endParaRPr lang="en-US" altLang="ko-KR" sz="900" spc="-5" dirty="0">
              <a:solidFill>
                <a:srgbClr val="000000"/>
              </a:solidFill>
              <a:latin typeface="맑은 고딕" panose="020B0503020000020004" pitchFamily="50" charset="-127"/>
              <a:ea typeface="맑은 고딕" panose="020B0503020000020004" pitchFamily="50" charset="-127"/>
              <a:cs typeface="Calibri"/>
            </a:endParaRPr>
          </a:p>
          <a:p>
            <a:pPr marL="11516" marR="4607" indent="576">
              <a:lnSpc>
                <a:spcPts val="1400"/>
              </a:lnSpc>
            </a:pPr>
            <a:r>
              <a:rPr lang="en-US" altLang="ko-KR" sz="900" spc="-5" dirty="0">
                <a:solidFill>
                  <a:srgbClr val="000000"/>
                </a:solidFill>
                <a:latin typeface="맑은 고딕" panose="020B0503020000020004" pitchFamily="50" charset="-127"/>
                <a:ea typeface="맑은 고딕" panose="020B0503020000020004" pitchFamily="50" charset="-127"/>
                <a:cs typeface="Calibri"/>
              </a:rPr>
              <a:t>2021</a:t>
            </a:r>
            <a:r>
              <a:rPr lang="ko-KR" altLang="en-US" sz="900" spc="-5" dirty="0">
                <a:solidFill>
                  <a:srgbClr val="000000"/>
                </a:solidFill>
                <a:latin typeface="맑은 고딕" panose="020B0503020000020004" pitchFamily="50" charset="-127"/>
                <a:ea typeface="맑은 고딕" panose="020B0503020000020004" pitchFamily="50" charset="-127"/>
                <a:cs typeface="맑은 고딕"/>
              </a:rPr>
              <a:t>년</a:t>
            </a:r>
            <a:r>
              <a:rPr lang="ko-KR" altLang="en-US" sz="900" spc="-159" dirty="0">
                <a:solidFill>
                  <a:srgbClr val="000000"/>
                </a:solidFill>
                <a:latin typeface="맑은 고딕" panose="020B0503020000020004" pitchFamily="50" charset="-127"/>
                <a:ea typeface="맑은 고딕" panose="020B0503020000020004" pitchFamily="50" charset="-127"/>
                <a:cs typeface="맑은 고딕"/>
              </a:rPr>
              <a:t>  </a:t>
            </a:r>
            <a:r>
              <a:rPr lang="en-US" altLang="ko-KR" sz="900" spc="-159" dirty="0">
                <a:solidFill>
                  <a:srgbClr val="000000"/>
                </a:solidFill>
                <a:latin typeface="맑은 고딕" panose="020B0503020000020004" pitchFamily="50" charset="-127"/>
                <a:ea typeface="맑은 고딕" panose="020B0503020000020004" pitchFamily="50" charset="-127"/>
                <a:cs typeface="맑은 고딕"/>
              </a:rPr>
              <a:t>5</a:t>
            </a:r>
            <a:r>
              <a:rPr lang="ko-KR" altLang="en-US" sz="900" spc="-5" dirty="0">
                <a:solidFill>
                  <a:srgbClr val="000000"/>
                </a:solidFill>
                <a:latin typeface="맑은 고딕" panose="020B0503020000020004" pitchFamily="50" charset="-127"/>
                <a:ea typeface="맑은 고딕" panose="020B0503020000020004" pitchFamily="50" charset="-127"/>
                <a:cs typeface="맑은 고딕"/>
              </a:rPr>
              <a:t>월 </a:t>
            </a:r>
            <a:r>
              <a:rPr lang="en-US" altLang="ko-KR" sz="900" spc="-5" dirty="0">
                <a:solidFill>
                  <a:srgbClr val="000000"/>
                </a:solidFill>
                <a:latin typeface="맑은 고딕" panose="020B0503020000020004" pitchFamily="50" charset="-127"/>
                <a:ea typeface="맑은 고딕" panose="020B0503020000020004" pitchFamily="50" charset="-127"/>
                <a:cs typeface="Calibri"/>
              </a:rPr>
              <a:t>21</a:t>
            </a:r>
            <a:r>
              <a:rPr lang="ko-KR" altLang="en-US" sz="900" spc="-5" dirty="0">
                <a:solidFill>
                  <a:srgbClr val="000000"/>
                </a:solidFill>
                <a:latin typeface="맑은 고딕" panose="020B0503020000020004" pitchFamily="50" charset="-127"/>
                <a:ea typeface="맑은 고딕" panose="020B0503020000020004" pitchFamily="50" charset="-127"/>
                <a:cs typeface="맑은 고딕"/>
              </a:rPr>
              <a:t>일</a:t>
            </a:r>
            <a:endParaRPr lang="ko-KR" altLang="en-US" sz="900" dirty="0">
              <a:solidFill>
                <a:srgbClr val="000000"/>
              </a:solidFill>
              <a:latin typeface="맑은 고딕" panose="020B0503020000020004" pitchFamily="50" charset="-127"/>
              <a:ea typeface="맑은 고딕" panose="020B0503020000020004" pitchFamily="50" charset="-127"/>
              <a:cs typeface="맑은 고딕"/>
            </a:endParaRPr>
          </a:p>
        </p:txBody>
      </p:sp>
      <p:sp>
        <p:nvSpPr>
          <p:cNvPr id="13" name="직사각형 12">
            <a:extLst>
              <a:ext uri="{FF2B5EF4-FFF2-40B4-BE49-F238E27FC236}">
                <a16:creationId xmlns:a16="http://schemas.microsoft.com/office/drawing/2014/main" id="{C0FF5233-A15F-4E2C-9547-6E54A397F88D}"/>
              </a:ext>
            </a:extLst>
          </p:cNvPr>
          <p:cNvSpPr/>
          <p:nvPr/>
        </p:nvSpPr>
        <p:spPr>
          <a:xfrm>
            <a:off x="3511139" y="5406319"/>
            <a:ext cx="1326074" cy="369332"/>
          </a:xfrm>
          <a:prstGeom prst="rect">
            <a:avLst/>
          </a:prstGeom>
        </p:spPr>
        <p:txBody>
          <a:bodyPr wrap="square">
            <a:spAutoFit/>
          </a:bodyPr>
          <a:lstStyle/>
          <a:p>
            <a:pPr lvl="0" algn="dist" defTabSz="762000" latinLnBrk="1"/>
            <a:r>
              <a:rPr lang="ko-KR" altLang="en-US" sz="900" spc="-41" dirty="0" err="1">
                <a:solidFill>
                  <a:srgbClr val="000000"/>
                </a:solidFill>
                <a:latin typeface="Arial" panose="020B0604020202020204" pitchFamily="34" charset="0"/>
                <a:ea typeface="맑은 고딕" panose="020B0503020000020004" pitchFamily="50" charset="-127"/>
              </a:rPr>
              <a:t>삼정회계법인</a:t>
            </a:r>
            <a:endParaRPr lang="en-US" altLang="ko-KR" sz="900" spc="-41" dirty="0">
              <a:solidFill>
                <a:srgbClr val="000000"/>
              </a:solidFill>
              <a:latin typeface="Arial" panose="020B0604020202020204" pitchFamily="34" charset="0"/>
              <a:ea typeface="맑은 고딕" panose="020B0503020000020004" pitchFamily="50" charset="-127"/>
            </a:endParaRPr>
          </a:p>
          <a:p>
            <a:pPr lvl="0" algn="dist" defTabSz="762000" latinLnBrk="1"/>
            <a:r>
              <a:rPr lang="ko-KR" altLang="en-US" sz="900" spc="-41" dirty="0">
                <a:solidFill>
                  <a:srgbClr val="000000"/>
                </a:solidFill>
                <a:latin typeface="Arial" panose="020B0604020202020204" pitchFamily="34" charset="0"/>
                <a:ea typeface="맑은 고딕" panose="020B0503020000020004" pitchFamily="50" charset="-127"/>
              </a:rPr>
              <a:t>대표이사 </a:t>
            </a:r>
            <a:r>
              <a:rPr lang="ko-KR" altLang="en-US" sz="900" spc="-41" dirty="0" err="1">
                <a:solidFill>
                  <a:srgbClr val="000000"/>
                </a:solidFill>
                <a:latin typeface="Arial" panose="020B0604020202020204" pitchFamily="34" charset="0"/>
                <a:ea typeface="맑은 고딕" panose="020B0503020000020004" pitchFamily="50" charset="-127"/>
              </a:rPr>
              <a:t>김교태</a:t>
            </a:r>
            <a:endParaRPr lang="ko-KR" altLang="en-US" sz="900" spc="-41" dirty="0">
              <a:solidFill>
                <a:srgbClr val="000000"/>
              </a:solidFill>
              <a:latin typeface="Arial" panose="020B0604020202020204" pitchFamily="34" charset="0"/>
              <a:ea typeface="맑은 고딕" panose="020B0503020000020004" pitchFamily="50" charset="-127"/>
            </a:endParaRPr>
          </a:p>
        </p:txBody>
      </p:sp>
    </p:spTree>
    <p:extLst>
      <p:ext uri="{BB962C8B-B14F-4D97-AF65-F5344CB8AC3E}">
        <p14:creationId xmlns:p14="http://schemas.microsoft.com/office/powerpoint/2010/main" val="402113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차트 13">
            <a:extLst>
              <a:ext uri="{FF2B5EF4-FFF2-40B4-BE49-F238E27FC236}">
                <a16:creationId xmlns:a16="http://schemas.microsoft.com/office/drawing/2014/main" id="{15ECC8EE-7EAA-4880-8329-A2D5A79BDD0C}"/>
              </a:ext>
            </a:extLst>
          </p:cNvPr>
          <p:cNvGraphicFramePr>
            <a:graphicFrameLocks/>
          </p:cNvGraphicFramePr>
          <p:nvPr/>
        </p:nvGraphicFramePr>
        <p:xfrm>
          <a:off x="356400" y="2030400"/>
          <a:ext cx="9190800" cy="4010400"/>
        </p:xfrm>
        <a:graphic>
          <a:graphicData uri="http://schemas.openxmlformats.org/drawingml/2006/chart">
            <c:chart xmlns:c="http://schemas.openxmlformats.org/drawingml/2006/chart" xmlns:r="http://schemas.openxmlformats.org/officeDocument/2006/relationships" r:id="rId3"/>
          </a:graphicData>
        </a:graphic>
      </p:graphicFrame>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a:t>
            </a:r>
            <a:r>
              <a:rPr lang="ko-KR" altLang="en-US" sz="2800" dirty="0">
                <a:latin typeface="나눔바른고딕" panose="020B0603020101020101" pitchFamily="50" charset="-127"/>
                <a:ea typeface="나눔바른고딕" panose="020B0603020101020101" pitchFamily="50" charset="-127"/>
              </a:rPr>
              <a:t> 수주잔고</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0"/>
            <a:ext cx="8928100" cy="648897"/>
          </a:xfrm>
        </p:spPr>
        <p:txBody>
          <a:bodyPr/>
          <a:lstStyle/>
          <a:p>
            <a:r>
              <a:rPr lang="ko-KR" altLang="en-US" dirty="0">
                <a:solidFill>
                  <a:schemeClr val="tx1"/>
                </a:solidFill>
              </a:rPr>
              <a:t>대상회사의 </a:t>
            </a:r>
            <a:r>
              <a:rPr lang="en-US" altLang="ko-KR" dirty="0">
                <a:solidFill>
                  <a:schemeClr val="tx1"/>
                </a:solidFill>
              </a:rPr>
              <a:t>2015 ~ 2020</a:t>
            </a:r>
            <a:r>
              <a:rPr lang="ko-KR" altLang="en-US" dirty="0">
                <a:solidFill>
                  <a:schemeClr val="tx1"/>
                </a:solidFill>
              </a:rPr>
              <a:t>년말 수주잔고 현황은 하기와 같습니다</a:t>
            </a:r>
            <a:r>
              <a:rPr lang="en-US" altLang="ko-KR" dirty="0">
                <a:solidFill>
                  <a:schemeClr val="tx1"/>
                </a:solidFill>
              </a:rPr>
              <a:t>. </a:t>
            </a:r>
            <a:r>
              <a:rPr lang="ko-KR" altLang="en-US" dirty="0">
                <a:solidFill>
                  <a:schemeClr val="tx1"/>
                </a:solidFill>
              </a:rPr>
              <a:t>기존 주력 매출처인 </a:t>
            </a:r>
            <a:r>
              <a:rPr lang="en-US" altLang="ko-KR" dirty="0">
                <a:solidFill>
                  <a:schemeClr val="tx1"/>
                </a:solidFill>
              </a:rPr>
              <a:t>GM</a:t>
            </a:r>
            <a:r>
              <a:rPr lang="ko-KR" altLang="en-US" dirty="0">
                <a:solidFill>
                  <a:schemeClr val="tx1"/>
                </a:solidFill>
              </a:rPr>
              <a:t>에 대한 수주잔고는 점차 감소하고 있는 추세이지만</a:t>
            </a:r>
            <a:r>
              <a:rPr lang="en-US" altLang="ko-KR" dirty="0">
                <a:solidFill>
                  <a:schemeClr val="tx1"/>
                </a:solidFill>
              </a:rPr>
              <a:t>, FCA</a:t>
            </a:r>
            <a:r>
              <a:rPr lang="ko-KR" altLang="en-US" dirty="0">
                <a:solidFill>
                  <a:schemeClr val="tx1"/>
                </a:solidFill>
              </a:rPr>
              <a:t>향 수주잔고</a:t>
            </a:r>
            <a:r>
              <a:rPr lang="en-US" altLang="ko-KR" dirty="0">
                <a:solidFill>
                  <a:schemeClr val="tx1"/>
                </a:solidFill>
              </a:rPr>
              <a:t>(</a:t>
            </a:r>
            <a:r>
              <a:rPr lang="en-US" altLang="ko-KR" dirty="0" err="1">
                <a:solidFill>
                  <a:schemeClr val="tx1"/>
                </a:solidFill>
              </a:rPr>
              <a:t>Halfshaft</a:t>
            </a:r>
            <a:r>
              <a:rPr lang="en-US" altLang="ko-KR" dirty="0">
                <a:solidFill>
                  <a:schemeClr val="tx1"/>
                </a:solidFill>
              </a:rPr>
              <a:t>)</a:t>
            </a:r>
            <a:r>
              <a:rPr lang="ko-KR" altLang="en-US" dirty="0">
                <a:solidFill>
                  <a:schemeClr val="tx1"/>
                </a:solidFill>
              </a:rPr>
              <a:t>은 </a:t>
            </a:r>
            <a:r>
              <a:rPr lang="en-US" altLang="ko-KR" dirty="0">
                <a:solidFill>
                  <a:schemeClr val="tx1"/>
                </a:solidFill>
              </a:rPr>
              <a:t>18</a:t>
            </a:r>
            <a:r>
              <a:rPr lang="ko-KR" altLang="en-US" dirty="0">
                <a:solidFill>
                  <a:schemeClr val="tx1"/>
                </a:solidFill>
              </a:rPr>
              <a:t>년말 이후 견고한 수준을 유지하고 있습니다</a:t>
            </a:r>
            <a:r>
              <a:rPr lang="en-US" altLang="ko-KR" dirty="0">
                <a:solidFill>
                  <a:schemeClr val="tx1"/>
                </a:solidFill>
              </a:rPr>
              <a:t>. </a:t>
            </a:r>
            <a:r>
              <a:rPr lang="ko-KR" altLang="en-US" dirty="0">
                <a:solidFill>
                  <a:schemeClr val="tx1"/>
                </a:solidFill>
              </a:rPr>
              <a:t>한편</a:t>
            </a:r>
            <a:r>
              <a:rPr lang="en-US" altLang="ko-KR" dirty="0">
                <a:solidFill>
                  <a:schemeClr val="tx1"/>
                </a:solidFill>
              </a:rPr>
              <a:t>, </a:t>
            </a:r>
            <a:r>
              <a:rPr lang="en-US" altLang="ko-KR" dirty="0" err="1">
                <a:solidFill>
                  <a:schemeClr val="tx1"/>
                </a:solidFill>
              </a:rPr>
              <a:t>Vinfast</a:t>
            </a:r>
            <a:r>
              <a:rPr lang="en-US" altLang="ko-KR" dirty="0">
                <a:solidFill>
                  <a:schemeClr val="tx1"/>
                </a:solidFill>
              </a:rPr>
              <a:t>(</a:t>
            </a:r>
            <a:r>
              <a:rPr lang="ko-KR" altLang="en-US" dirty="0">
                <a:solidFill>
                  <a:schemeClr val="tx1"/>
                </a:solidFill>
              </a:rPr>
              <a:t>전기차</a:t>
            </a:r>
            <a:r>
              <a:rPr lang="en-US" altLang="ko-KR" dirty="0">
                <a:solidFill>
                  <a:schemeClr val="tx1"/>
                </a:solidFill>
              </a:rPr>
              <a:t>, </a:t>
            </a:r>
            <a:r>
              <a:rPr lang="ko-KR" altLang="en-US" dirty="0">
                <a:solidFill>
                  <a:schemeClr val="tx1"/>
                </a:solidFill>
              </a:rPr>
              <a:t>자율주행 관련</a:t>
            </a:r>
            <a:r>
              <a:rPr lang="en-US" altLang="ko-KR" dirty="0">
                <a:solidFill>
                  <a:schemeClr val="tx1"/>
                </a:solidFill>
              </a:rPr>
              <a:t>)</a:t>
            </a:r>
            <a:r>
              <a:rPr lang="ko-KR" altLang="en-US" dirty="0">
                <a:solidFill>
                  <a:schemeClr val="tx1"/>
                </a:solidFill>
              </a:rPr>
              <a:t> 및 전기차 등 신규 수주 물량 증가에 힘입어 </a:t>
            </a:r>
            <a:r>
              <a:rPr lang="en-US" altLang="ko-KR" dirty="0">
                <a:solidFill>
                  <a:schemeClr val="tx1"/>
                </a:solidFill>
              </a:rPr>
              <a:t>19</a:t>
            </a:r>
            <a:r>
              <a:rPr lang="ko-KR" altLang="en-US" dirty="0" err="1">
                <a:solidFill>
                  <a:schemeClr val="tx1"/>
                </a:solidFill>
              </a:rPr>
              <a:t>년도말</a:t>
            </a:r>
            <a:r>
              <a:rPr lang="ko-KR" altLang="en-US" dirty="0">
                <a:solidFill>
                  <a:schemeClr val="tx1"/>
                </a:solidFill>
              </a:rPr>
              <a:t> 수주잔고 </a:t>
            </a:r>
            <a:r>
              <a:rPr lang="en-US" altLang="ko-KR" dirty="0">
                <a:solidFill>
                  <a:schemeClr val="tx1"/>
                </a:solidFill>
              </a:rPr>
              <a:t>2</a:t>
            </a:r>
            <a:r>
              <a:rPr lang="ko-KR" altLang="en-US" dirty="0">
                <a:solidFill>
                  <a:schemeClr val="tx1"/>
                </a:solidFill>
              </a:rPr>
              <a:t>조 </a:t>
            </a:r>
            <a:r>
              <a:rPr lang="en-US" altLang="ko-KR" dirty="0">
                <a:solidFill>
                  <a:schemeClr val="tx1"/>
                </a:solidFill>
              </a:rPr>
              <a:t>8,549</a:t>
            </a:r>
            <a:r>
              <a:rPr lang="ko-KR" altLang="en-US" dirty="0">
                <a:solidFill>
                  <a:schemeClr val="tx1"/>
                </a:solidFill>
              </a:rPr>
              <a:t>억원 대비 </a:t>
            </a:r>
            <a:r>
              <a:rPr lang="en-US" altLang="ko-KR" dirty="0">
                <a:solidFill>
                  <a:schemeClr val="tx1"/>
                </a:solidFill>
              </a:rPr>
              <a:t>20</a:t>
            </a:r>
            <a:r>
              <a:rPr lang="ko-KR" altLang="en-US" dirty="0" err="1">
                <a:solidFill>
                  <a:schemeClr val="tx1"/>
                </a:solidFill>
              </a:rPr>
              <a:t>년도말</a:t>
            </a:r>
            <a:r>
              <a:rPr lang="ko-KR" altLang="en-US" dirty="0">
                <a:solidFill>
                  <a:schemeClr val="tx1"/>
                </a:solidFill>
              </a:rPr>
              <a:t> 수주잔고는 </a:t>
            </a:r>
            <a:r>
              <a:rPr lang="en-US" altLang="ko-KR" dirty="0">
                <a:solidFill>
                  <a:schemeClr val="tx1"/>
                </a:solidFill>
              </a:rPr>
              <a:t>3</a:t>
            </a:r>
            <a:r>
              <a:rPr lang="ko-KR" altLang="en-US" dirty="0">
                <a:solidFill>
                  <a:schemeClr val="tx1"/>
                </a:solidFill>
              </a:rPr>
              <a:t>조 </a:t>
            </a:r>
            <a:r>
              <a:rPr lang="en-US" altLang="ko-KR" dirty="0">
                <a:solidFill>
                  <a:schemeClr val="tx1"/>
                </a:solidFill>
              </a:rPr>
              <a:t>6,080</a:t>
            </a:r>
            <a:r>
              <a:rPr lang="ko-KR" altLang="en-US" dirty="0">
                <a:solidFill>
                  <a:schemeClr val="tx1"/>
                </a:solidFill>
              </a:rPr>
              <a:t>억원으로 </a:t>
            </a:r>
            <a:r>
              <a:rPr lang="en-US" altLang="ko-KR" dirty="0">
                <a:solidFill>
                  <a:schemeClr val="tx1"/>
                </a:solidFill>
              </a:rPr>
              <a:t>7,531</a:t>
            </a:r>
            <a:r>
              <a:rPr lang="ko-KR" altLang="en-US" dirty="0">
                <a:solidFill>
                  <a:schemeClr val="tx1"/>
                </a:solidFill>
              </a:rPr>
              <a:t>억원 가량 증가하였습니다</a:t>
            </a:r>
            <a:r>
              <a:rPr lang="en-US" altLang="ko-KR" dirty="0">
                <a:solidFill>
                  <a:schemeClr val="tx1"/>
                </a:solidFill>
              </a:rPr>
              <a:t>. </a:t>
            </a:r>
          </a:p>
        </p:txBody>
      </p:sp>
      <p:sp>
        <p:nvSpPr>
          <p:cNvPr id="11" name="TextBox 10">
            <a:extLst>
              <a:ext uri="{FF2B5EF4-FFF2-40B4-BE49-F238E27FC236}">
                <a16:creationId xmlns:a16="http://schemas.microsoft.com/office/drawing/2014/main" id="{8C3139BF-3EC0-4FAE-980B-FB006A2B2F3C}"/>
              </a:ext>
            </a:extLst>
          </p:cNvPr>
          <p:cNvSpPr txBox="1"/>
          <p:nvPr/>
        </p:nvSpPr>
        <p:spPr>
          <a:xfrm>
            <a:off x="417353" y="1877734"/>
            <a:ext cx="804863" cy="253621"/>
          </a:xfrm>
          <a:prstGeom prst="rect">
            <a:avLst/>
          </a:prstGeom>
          <a:noFill/>
        </p:spPr>
        <p:txBody>
          <a:bodyPr wrap="square" lIns="54610" tIns="54610" rIns="54610" bIns="54610" rtlCol="0">
            <a:noAutofit/>
          </a:bodyPr>
          <a:lstStyle/>
          <a:p>
            <a:pPr>
              <a:spcAft>
                <a:spcPts val="600"/>
              </a:spcAft>
            </a:pPr>
            <a:r>
              <a:rPr lang="ko-KR" altLang="en-US" sz="800" dirty="0"/>
              <a:t>단위 </a:t>
            </a:r>
            <a:r>
              <a:rPr lang="en-US" altLang="ko-KR" sz="800" dirty="0"/>
              <a:t>: </a:t>
            </a:r>
            <a:r>
              <a:rPr lang="ko-KR" altLang="en-US" sz="800" dirty="0"/>
              <a:t>억원</a:t>
            </a:r>
          </a:p>
        </p:txBody>
      </p:sp>
      <p:sp>
        <p:nvSpPr>
          <p:cNvPr id="12" name="직사각형 11">
            <a:extLst>
              <a:ext uri="{FF2B5EF4-FFF2-40B4-BE49-F238E27FC236}">
                <a16:creationId xmlns:a16="http://schemas.microsoft.com/office/drawing/2014/main" id="{C453AD74-2C53-48E1-806E-8E5F23354564}"/>
              </a:ext>
            </a:extLst>
          </p:cNvPr>
          <p:cNvSpPr/>
          <p:nvPr/>
        </p:nvSpPr>
        <p:spPr>
          <a:xfrm>
            <a:off x="8690406" y="3158641"/>
            <a:ext cx="1044612" cy="270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err="1">
                <a:solidFill>
                  <a:srgbClr val="FF0000"/>
                </a:solidFill>
              </a:rPr>
              <a:t>Vinfast</a:t>
            </a:r>
            <a:r>
              <a:rPr lang="en-US" altLang="ko-KR" sz="900" b="1" dirty="0">
                <a:solidFill>
                  <a:srgbClr val="FF0000"/>
                </a:solidFill>
              </a:rPr>
              <a:t> 20</a:t>
            </a:r>
            <a:r>
              <a:rPr lang="ko-KR" altLang="en-US" sz="900" b="1" dirty="0">
                <a:solidFill>
                  <a:srgbClr val="FF0000"/>
                </a:solidFill>
              </a:rPr>
              <a:t>년도 신규 수주물량</a:t>
            </a:r>
          </a:p>
        </p:txBody>
      </p:sp>
      <p:sp>
        <p:nvSpPr>
          <p:cNvPr id="9" name="타원 8">
            <a:extLst>
              <a:ext uri="{FF2B5EF4-FFF2-40B4-BE49-F238E27FC236}">
                <a16:creationId xmlns:a16="http://schemas.microsoft.com/office/drawing/2014/main" id="{36C0549E-8DB5-4C67-AB98-9C09B5E1C7A4}"/>
              </a:ext>
            </a:extLst>
          </p:cNvPr>
          <p:cNvSpPr/>
          <p:nvPr/>
        </p:nvSpPr>
        <p:spPr>
          <a:xfrm>
            <a:off x="8885542" y="3487723"/>
            <a:ext cx="654341" cy="662474"/>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err="1">
              <a:solidFill>
                <a:schemeClr val="bg1"/>
              </a:solidFill>
            </a:endParaRPr>
          </a:p>
        </p:txBody>
      </p:sp>
    </p:spTree>
    <p:custDataLst>
      <p:tags r:id="rId1"/>
    </p:custDataLst>
    <p:extLst>
      <p:ext uri="{BB962C8B-B14F-4D97-AF65-F5344CB8AC3E}">
        <p14:creationId xmlns:p14="http://schemas.microsoft.com/office/powerpoint/2010/main" val="3541719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Budget</a:t>
            </a:r>
            <a:r>
              <a:rPr lang="ko-KR" altLang="en-US" dirty="0"/>
              <a:t> </a:t>
            </a:r>
            <a:r>
              <a:rPr lang="en-US" altLang="ko-KR" dirty="0"/>
              <a:t>vs Actual Analysis</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a:latin typeface="나눔바른고딕" panose="020B0603020101020101" pitchFamily="50" charset="-127"/>
                <a:ea typeface="나눔바른고딕" panose="020B0603020101020101" pitchFamily="50" charset="-127"/>
              </a:rPr>
              <a:t>매출원가 및 판매관리비</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예산</a:t>
            </a:r>
            <a:r>
              <a:rPr lang="en-US" altLang="ko-KR" dirty="0">
                <a:solidFill>
                  <a:schemeClr val="tx1"/>
                </a:solidFill>
              </a:rPr>
              <a:t> </a:t>
            </a:r>
            <a:r>
              <a:rPr lang="ko-KR" altLang="en-US" dirty="0">
                <a:solidFill>
                  <a:schemeClr val="tx1"/>
                </a:solidFill>
              </a:rPr>
              <a:t>대비 실적</a:t>
            </a:r>
            <a:r>
              <a:rPr lang="en-US" altLang="ko-KR" dirty="0">
                <a:solidFill>
                  <a:schemeClr val="tx1"/>
                </a:solidFill>
              </a:rPr>
              <a:t> </a:t>
            </a:r>
            <a:r>
              <a:rPr lang="ko-KR" altLang="en-US" dirty="0">
                <a:solidFill>
                  <a:schemeClr val="tx1"/>
                </a:solidFill>
              </a:rPr>
              <a:t>비용금액은 하기와 같습니다</a:t>
            </a:r>
            <a:r>
              <a:rPr lang="en-US" altLang="ko-KR" dirty="0">
                <a:solidFill>
                  <a:schemeClr val="tx1"/>
                </a:solidFill>
              </a:rPr>
              <a:t>.</a:t>
            </a:r>
            <a:br>
              <a:rPr lang="en-US" altLang="ko-KR" dirty="0">
                <a:solidFill>
                  <a:schemeClr val="tx1"/>
                </a:solidFill>
              </a:rPr>
            </a:br>
            <a:r>
              <a:rPr lang="en-US" altLang="ko-KR" dirty="0">
                <a:solidFill>
                  <a:schemeClr val="tx1"/>
                </a:solidFill>
              </a:rPr>
              <a:t>2020</a:t>
            </a:r>
            <a:r>
              <a:rPr lang="ko-KR" altLang="en-US" dirty="0">
                <a:solidFill>
                  <a:schemeClr val="tx1"/>
                </a:solidFill>
              </a:rPr>
              <a:t>년</a:t>
            </a:r>
            <a:r>
              <a:rPr lang="en-US" altLang="ko-KR" dirty="0">
                <a:solidFill>
                  <a:schemeClr val="tx1"/>
                </a:solidFill>
              </a:rPr>
              <a:t> COVID-19</a:t>
            </a:r>
            <a:r>
              <a:rPr lang="ko-KR" altLang="en-US" dirty="0">
                <a:solidFill>
                  <a:schemeClr val="tx1"/>
                </a:solidFill>
              </a:rPr>
              <a:t>로 인한 재료비 및 인건비 감소 계획이 실현되지 않아 예산 대비 이익율이 하락하였습니다</a:t>
            </a:r>
            <a:r>
              <a:rPr lang="en-US" altLang="ko-KR" dirty="0">
                <a:solidFill>
                  <a:schemeClr val="tx1"/>
                </a:solidFill>
              </a:rPr>
              <a:t>.</a:t>
            </a:r>
            <a:endParaRPr lang="ko-KR" altLang="en-US" dirty="0">
              <a:solidFill>
                <a:schemeClr val="tx1"/>
              </a:solidFill>
            </a:endParaRPr>
          </a:p>
        </p:txBody>
      </p:sp>
      <p:sp>
        <p:nvSpPr>
          <p:cNvPr id="11" name="TextBox 10">
            <a:extLst>
              <a:ext uri="{FF2B5EF4-FFF2-40B4-BE49-F238E27FC236}">
                <a16:creationId xmlns:a16="http://schemas.microsoft.com/office/drawing/2014/main" id="{50DF2F11-C07B-402D-962B-FF1C0FE7B299}"/>
              </a:ext>
            </a:extLst>
          </p:cNvPr>
          <p:cNvSpPr txBox="1"/>
          <p:nvPr/>
        </p:nvSpPr>
        <p:spPr>
          <a:xfrm>
            <a:off x="4859338" y="1422401"/>
            <a:ext cx="4557712" cy="4683124"/>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대상회사의 </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2020</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년 실적 </a:t>
            </a:r>
            <a:r>
              <a:rPr lang="ko-KR" altLang="en-US" sz="800" b="1" u="sng" dirty="0" err="1">
                <a:latin typeface="Arial" panose="020B0604020202020204" pitchFamily="34" charset="0"/>
                <a:ea typeface="맑은 고딕" panose="020B0503020000020004" pitchFamily="50" charset="-127"/>
                <a:cs typeface="Arial" panose="020B0604020202020204" pitchFamily="34" charset="0"/>
              </a:rPr>
              <a:t>매출총이익율은</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 </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0.1%</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로 예산 </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9.6% </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대비</a:t>
            </a:r>
            <a:r>
              <a:rPr lang="en-US" altLang="ko-KR" sz="800" b="1" u="sng" dirty="0">
                <a:latin typeface="Arial" panose="020B0604020202020204" pitchFamily="34" charset="0"/>
                <a:ea typeface="맑은 고딕" panose="020B0503020000020004" pitchFamily="50" charset="-127"/>
                <a:cs typeface="Arial" panose="020B0604020202020204" pitchFamily="34" charset="0"/>
              </a:rPr>
              <a:t> 9.5% p </a:t>
            </a:r>
            <a:r>
              <a:rPr lang="ko-KR" altLang="en-US" sz="800" b="1" u="sng" dirty="0">
                <a:latin typeface="Arial" panose="020B0604020202020204" pitchFamily="34" charset="0"/>
                <a:ea typeface="맑은 고딕" panose="020B0503020000020004" pitchFamily="50" charset="-127"/>
                <a:cs typeface="Arial" panose="020B0604020202020204" pitchFamily="34" charset="0"/>
              </a:rPr>
              <a:t>가량 미달</a:t>
            </a:r>
            <a:r>
              <a:rPr lang="ko-KR" altLang="en-US" sz="800" b="1" dirty="0">
                <a:latin typeface="Arial" panose="020B0604020202020204" pitchFamily="34" charset="0"/>
                <a:ea typeface="맑은 고딕" panose="020B0503020000020004" pitchFamily="50" charset="-127"/>
                <a:cs typeface="Arial" panose="020B0604020202020204" pitchFamily="34" charset="0"/>
              </a:rPr>
              <a:t>됨</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전반적으로 예산안 설정 시 원가 절감 계획</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재료비 단가 인하</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상여금 절감</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을 실현하지 못함에 따른 영향임</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한편</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거래처</a:t>
            </a:r>
            <a:r>
              <a:rPr lang="en-US" altLang="ko-KR" sz="800" b="1" dirty="0">
                <a:latin typeface="Arial" panose="020B0604020202020204" pitchFamily="34" charset="0"/>
                <a:ea typeface="맑은 고딕" panose="020B0503020000020004" pitchFamily="50" charset="-127"/>
                <a:cs typeface="Arial" panose="020B0604020202020204" pitchFamily="34" charset="0"/>
              </a:rPr>
              <a:t>(SYMC)</a:t>
            </a:r>
            <a:r>
              <a:rPr lang="ko-KR" altLang="en-US" sz="800" b="1" dirty="0">
                <a:latin typeface="Arial" panose="020B0604020202020204" pitchFamily="34" charset="0"/>
                <a:ea typeface="맑은 고딕" panose="020B0503020000020004" pitchFamily="50" charset="-127"/>
                <a:cs typeface="Arial" panose="020B0604020202020204" pitchFamily="34" charset="0"/>
              </a:rPr>
              <a:t> 영업환경 악화로 인한 대손금액</a:t>
            </a:r>
            <a:r>
              <a:rPr lang="en-US" altLang="ko-KR" sz="800" b="1" dirty="0">
                <a:latin typeface="Arial" panose="020B0604020202020204" pitchFamily="34" charset="0"/>
                <a:ea typeface="맑은 고딕" panose="020B0503020000020004" pitchFamily="50" charset="-127"/>
                <a:cs typeface="Arial" panose="020B0604020202020204" pitchFamily="34" charset="0"/>
              </a:rPr>
              <a:t>(SYMC 60</a:t>
            </a:r>
            <a:r>
              <a:rPr lang="ko-KR" altLang="en-US" sz="800" b="1" dirty="0">
                <a:latin typeface="Arial" panose="020B0604020202020204" pitchFamily="34" charset="0"/>
                <a:ea typeface="맑은 고딕" panose="020B0503020000020004" pitchFamily="50" charset="-127"/>
                <a:cs typeface="Arial" panose="020B0604020202020204" pitchFamily="34" charset="0"/>
              </a:rPr>
              <a:t>억</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및 </a:t>
            </a:r>
            <a:r>
              <a:rPr lang="ko-KR" altLang="en-US" sz="800" b="1" dirty="0" err="1">
                <a:latin typeface="Arial" panose="020B0604020202020204" pitchFamily="34" charset="0"/>
                <a:ea typeface="맑은 고딕" panose="020B0503020000020004" pitchFamily="50" charset="-127"/>
                <a:cs typeface="Arial" panose="020B0604020202020204" pitchFamily="34" charset="0"/>
              </a:rPr>
              <a:t>비경상적</a:t>
            </a:r>
            <a:r>
              <a:rPr lang="ko-KR" altLang="en-US" sz="800" b="1" dirty="0">
                <a:latin typeface="Arial" panose="020B0604020202020204" pitchFamily="34" charset="0"/>
                <a:ea typeface="맑은 고딕" panose="020B0503020000020004" pitchFamily="50" charset="-127"/>
                <a:cs typeface="Arial" panose="020B0604020202020204" pitchFamily="34" charset="0"/>
              </a:rPr>
              <a:t> 비용</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반품비용 </a:t>
            </a:r>
            <a:r>
              <a:rPr lang="en-US" altLang="ko-KR" sz="800" b="1" dirty="0">
                <a:latin typeface="Arial" panose="020B0604020202020204" pitchFamily="34" charset="0"/>
                <a:ea typeface="맑은 고딕" panose="020B0503020000020004" pitchFamily="50" charset="-127"/>
                <a:cs typeface="Arial" panose="020B0604020202020204" pitchFamily="34" charset="0"/>
              </a:rPr>
              <a:t>13</a:t>
            </a:r>
            <a:r>
              <a:rPr lang="ko-KR" altLang="en-US" sz="800" b="1" dirty="0">
                <a:latin typeface="Arial" panose="020B0604020202020204" pitchFamily="34" charset="0"/>
                <a:ea typeface="맑은 고딕" panose="020B0503020000020004" pitchFamily="50" charset="-127"/>
                <a:cs typeface="Arial" panose="020B0604020202020204" pitchFamily="34" charset="0"/>
              </a:rPr>
              <a:t>억</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발생으로 인해 예산 대비 영업이익율은 </a:t>
            </a:r>
            <a:r>
              <a:rPr lang="en-US" altLang="ko-KR" sz="800" b="1" dirty="0">
                <a:latin typeface="Arial" panose="020B0604020202020204" pitchFamily="34" charset="0"/>
                <a:ea typeface="맑은 고딕" panose="020B0503020000020004" pitchFamily="50" charset="-127"/>
                <a:cs typeface="Arial" panose="020B0604020202020204" pitchFamily="34" charset="0"/>
              </a:rPr>
              <a:t>-13.8%</a:t>
            </a:r>
            <a:r>
              <a:rPr lang="ko-KR" altLang="en-US" sz="800" b="1" dirty="0">
                <a:latin typeface="Arial" panose="020B0604020202020204" pitchFamily="34" charset="0"/>
                <a:ea typeface="맑은 고딕" panose="020B0503020000020004" pitchFamily="50" charset="-127"/>
                <a:cs typeface="Arial" panose="020B0604020202020204" pitchFamily="34" charset="0"/>
              </a:rPr>
              <a:t>가 발생함</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r>
              <a:rPr lang="ko-KR" altLang="en-US" sz="800" b="1" dirty="0">
                <a:latin typeface="Arial" panose="020B0604020202020204" pitchFamily="34" charset="0"/>
                <a:ea typeface="맑은 고딕" panose="020B0503020000020004" pitchFamily="50" charset="-127"/>
                <a:cs typeface="Arial" panose="020B0604020202020204" pitchFamily="34" charset="0"/>
              </a:rPr>
              <a:t> </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재료비</a:t>
            </a:r>
            <a:endParaRPr lang="en-US" altLang="ko-KR" sz="800" b="1"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COVID-19 </a:t>
            </a:r>
            <a:r>
              <a:rPr lang="ko-KR" altLang="en-US" sz="800" dirty="0">
                <a:latin typeface="Arial" panose="020B0604020202020204" pitchFamily="34" charset="0"/>
                <a:ea typeface="맑은 고딕" panose="020B0503020000020004" pitchFamily="50" charset="-127"/>
              </a:rPr>
              <a:t>영향으로 인해</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협력사로부터 재료비 인하를 충분히 이끌어내지 못함</a:t>
            </a:r>
            <a:r>
              <a:rPr lang="en-US" altLang="ko-KR" sz="800" dirty="0">
                <a:latin typeface="Arial" panose="020B0604020202020204" pitchFamily="34" charset="0"/>
                <a:ea typeface="맑은 고딕" panose="020B0503020000020004" pitchFamily="50" charset="-127"/>
              </a:rPr>
              <a:t>. 20</a:t>
            </a:r>
            <a:r>
              <a:rPr lang="ko-KR" altLang="en-US" sz="800" dirty="0">
                <a:latin typeface="Arial" panose="020B0604020202020204" pitchFamily="34" charset="0"/>
                <a:ea typeface="맑은 고딕" panose="020B0503020000020004" pitchFamily="50" charset="-127"/>
              </a:rPr>
              <a:t>년 재료비 절감 예산 </a:t>
            </a:r>
            <a:r>
              <a:rPr lang="en-US" altLang="ko-KR" sz="800" dirty="0">
                <a:latin typeface="Arial" panose="020B0604020202020204" pitchFamily="34" charset="0"/>
                <a:ea typeface="맑은 고딕" panose="020B0503020000020004" pitchFamily="50" charset="-127"/>
              </a:rPr>
              <a:t>50</a:t>
            </a:r>
            <a:r>
              <a:rPr lang="ko-KR" altLang="en-US" sz="800" dirty="0">
                <a:latin typeface="Arial" panose="020B0604020202020204" pitchFamily="34" charset="0"/>
                <a:ea typeface="맑은 고딕" panose="020B0503020000020004" pitchFamily="50" charset="-127"/>
              </a:rPr>
              <a:t>억 중 실적치 </a:t>
            </a:r>
            <a:r>
              <a:rPr lang="en-US" altLang="ko-KR" sz="800" dirty="0">
                <a:latin typeface="Arial" panose="020B0604020202020204" pitchFamily="34" charset="0"/>
                <a:ea typeface="맑은 고딕" panose="020B0503020000020004" pitchFamily="50" charset="-127"/>
              </a:rPr>
              <a:t>12</a:t>
            </a:r>
            <a:r>
              <a:rPr lang="ko-KR" altLang="en-US" sz="800" dirty="0">
                <a:latin typeface="Arial" panose="020B0604020202020204" pitchFamily="34" charset="0"/>
                <a:ea typeface="맑은 고딕" panose="020B0503020000020004" pitchFamily="50" charset="-127"/>
              </a:rPr>
              <a:t>억</a:t>
            </a:r>
            <a:r>
              <a:rPr lang="en-US" altLang="ko-KR" sz="800" dirty="0">
                <a:latin typeface="Arial" panose="020B0604020202020204" pitchFamily="34" charset="0"/>
                <a:ea typeface="맑은 고딕" panose="020B0503020000020004" pitchFamily="50" charset="-127"/>
              </a:rPr>
              <a:t>(24%)</a:t>
            </a:r>
            <a:r>
              <a:rPr lang="ko-KR" altLang="en-US" sz="800" dirty="0">
                <a:latin typeface="Arial" panose="020B0604020202020204" pitchFamily="34" charset="0"/>
                <a:ea typeface="맑은 고딕" panose="020B0503020000020004" pitchFamily="50" charset="-127"/>
              </a:rPr>
              <a:t>만을 달성하여 재료비율이 증가</a:t>
            </a:r>
            <a:endParaRPr lang="en-US" altLang="ko-KR" sz="800" dirty="0">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노무비</a:t>
            </a:r>
            <a:endParaRPr lang="en-US" altLang="ko-KR" sz="800" b="1"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ea typeface="맑은 고딕" panose="020B0503020000020004" pitchFamily="50" charset="-127"/>
              </a:rPr>
              <a:t>20</a:t>
            </a:r>
            <a:r>
              <a:rPr lang="ko-KR" altLang="ko-KR" sz="800" dirty="0">
                <a:ea typeface="맑은 고딕" panose="020B0503020000020004" pitchFamily="50" charset="-127"/>
              </a:rPr>
              <a:t>년 노조 </a:t>
            </a:r>
            <a:r>
              <a:rPr lang="ko-KR" altLang="ko-KR" sz="800" dirty="0" err="1">
                <a:ea typeface="맑은 고딕" panose="020B0503020000020004" pitchFamily="50" charset="-127"/>
              </a:rPr>
              <a:t>협상금</a:t>
            </a:r>
            <a:r>
              <a:rPr lang="en-US" altLang="ko-KR" sz="800" dirty="0">
                <a:ea typeface="맑은 고딕" panose="020B0503020000020004" pitchFamily="50" charset="-127"/>
              </a:rPr>
              <a:t>(</a:t>
            </a:r>
            <a:r>
              <a:rPr lang="ko-KR" altLang="ko-KR" sz="800" dirty="0">
                <a:ea typeface="맑은 고딕" panose="020B0503020000020004" pitchFamily="50" charset="-127"/>
              </a:rPr>
              <a:t>격려금 차원</a:t>
            </a:r>
            <a:r>
              <a:rPr lang="en-US" altLang="ko-KR" sz="800" dirty="0">
                <a:ea typeface="맑은 고딕" panose="020B0503020000020004" pitchFamily="50" charset="-127"/>
              </a:rPr>
              <a:t>) </a:t>
            </a:r>
            <a:r>
              <a:rPr lang="ko-KR" altLang="en-US" sz="800" dirty="0">
                <a:ea typeface="맑은 고딕" panose="020B0503020000020004" pitchFamily="50" charset="-127"/>
              </a:rPr>
              <a:t>지급 </a:t>
            </a:r>
            <a:r>
              <a:rPr lang="en-US" altLang="ko-KR" sz="800" dirty="0">
                <a:ea typeface="맑은 고딕" panose="020B0503020000020004" pitchFamily="50" charset="-127"/>
              </a:rPr>
              <a:t>(30</a:t>
            </a:r>
            <a:r>
              <a:rPr lang="ko-KR" altLang="en-US" sz="800" dirty="0">
                <a:ea typeface="맑은 고딕" panose="020B0503020000020004" pitchFamily="50" charset="-127"/>
              </a:rPr>
              <a:t>억원</a:t>
            </a:r>
            <a:r>
              <a:rPr lang="en-US" altLang="ko-KR" sz="800" dirty="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ko-KR" sz="800" dirty="0">
                <a:ea typeface="맑은 고딕" panose="020B0503020000020004" pitchFamily="50" charset="-127"/>
              </a:rPr>
              <a:t>진천공장 이전</a:t>
            </a:r>
            <a:r>
              <a:rPr lang="ko-KR" altLang="en-US" sz="800" dirty="0">
                <a:ea typeface="맑은 고딕" panose="020B0503020000020004" pitchFamily="50" charset="-127"/>
              </a:rPr>
              <a:t>을 위한</a:t>
            </a:r>
            <a:r>
              <a:rPr lang="ko-KR" altLang="ko-KR" sz="800" dirty="0">
                <a:ea typeface="맑은 고딕" panose="020B0503020000020004" pitchFamily="50" charset="-127"/>
              </a:rPr>
              <a:t> 재고 확보 목적</a:t>
            </a:r>
            <a:r>
              <a:rPr lang="ko-KR" altLang="en-US" sz="800" dirty="0">
                <a:ea typeface="맑은 고딕" panose="020B0503020000020004" pitchFamily="50" charset="-127"/>
              </a:rPr>
              <a:t>으로 </a:t>
            </a:r>
            <a:r>
              <a:rPr lang="en-US" altLang="ko-KR" sz="800" dirty="0">
                <a:ea typeface="맑은 고딕" panose="020B0503020000020004" pitchFamily="50" charset="-127"/>
              </a:rPr>
              <a:t>OT </a:t>
            </a:r>
            <a:r>
              <a:rPr lang="ko-KR" altLang="en-US" sz="800" dirty="0">
                <a:ea typeface="맑은 고딕" panose="020B0503020000020004" pitchFamily="50" charset="-127"/>
              </a:rPr>
              <a:t>및 </a:t>
            </a:r>
            <a:r>
              <a:rPr lang="en-US" altLang="ko-KR" sz="800" dirty="0">
                <a:ea typeface="맑은 고딕" panose="020B0503020000020004" pitchFamily="50" charset="-127"/>
              </a:rPr>
              <a:t>3</a:t>
            </a:r>
            <a:r>
              <a:rPr lang="ko-KR" altLang="en-US" sz="800" dirty="0">
                <a:ea typeface="맑은 고딕" panose="020B0503020000020004" pitchFamily="50" charset="-127"/>
              </a:rPr>
              <a:t>교대 가동에 따른 인건비 증가 </a:t>
            </a:r>
            <a:r>
              <a:rPr lang="en-US" altLang="ko-KR" sz="800" dirty="0">
                <a:ea typeface="맑은 고딕" panose="020B0503020000020004" pitchFamily="50" charset="-127"/>
              </a:rPr>
              <a:t>(15</a:t>
            </a:r>
            <a:r>
              <a:rPr lang="ko-KR" altLang="en-US" sz="800" dirty="0">
                <a:ea typeface="맑은 고딕" panose="020B0503020000020004" pitchFamily="50" charset="-127"/>
              </a:rPr>
              <a:t>억원</a:t>
            </a:r>
            <a:r>
              <a:rPr lang="en-US" altLang="ko-KR" sz="800" dirty="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en-US" sz="800" dirty="0">
                <a:ea typeface="맑은 고딕" panose="020B0503020000020004" pitchFamily="50" charset="-127"/>
              </a:rPr>
              <a:t>미국법인 인력 수급을 위한 임금 인상 효과 </a:t>
            </a:r>
            <a:r>
              <a:rPr lang="en-US" altLang="ko-KR" sz="800" dirty="0">
                <a:ea typeface="맑은 고딕" panose="020B0503020000020004" pitchFamily="50" charset="-127"/>
              </a:rPr>
              <a:t>(15</a:t>
            </a:r>
            <a:r>
              <a:rPr lang="ko-KR" altLang="en-US" sz="800" dirty="0">
                <a:ea typeface="맑은 고딕" panose="020B0503020000020004" pitchFamily="50" charset="-127"/>
              </a:rPr>
              <a:t>억원</a:t>
            </a:r>
            <a:r>
              <a:rPr lang="en-US" altLang="ko-KR" sz="800" dirty="0">
                <a:ea typeface="맑은 고딕" panose="020B0503020000020004" pitchFamily="50" charset="-127"/>
              </a:rPr>
              <a:t>)</a:t>
            </a:r>
            <a:r>
              <a:rPr lang="ko-KR" altLang="en-US" sz="800" dirty="0">
                <a:ea typeface="맑은 고딕" panose="020B0503020000020004" pitchFamily="50" charset="-127"/>
              </a:rPr>
              <a:t> </a:t>
            </a:r>
            <a:endParaRPr lang="en-US" altLang="ko-KR" sz="800" dirty="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20</a:t>
            </a:r>
            <a:r>
              <a:rPr lang="ko-KR" altLang="en-US" sz="800" dirty="0">
                <a:latin typeface="Arial" panose="020B0604020202020204" pitchFamily="34" charset="0"/>
                <a:ea typeface="맑은 고딕" panose="020B0503020000020004" pitchFamily="50" charset="-127"/>
              </a:rPr>
              <a:t>년 명예퇴직자 관련 위로금 지급 </a:t>
            </a:r>
            <a:r>
              <a:rPr lang="en-US" altLang="ko-KR" sz="800" dirty="0">
                <a:latin typeface="Arial" panose="020B0604020202020204" pitchFamily="34" charset="0"/>
                <a:ea typeface="맑은 고딕" panose="020B0503020000020004" pitchFamily="50" charset="-127"/>
              </a:rPr>
              <a:t>(8</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en-US" sz="800" dirty="0" err="1">
                <a:latin typeface="Arial" panose="020B0604020202020204" pitchFamily="34" charset="0"/>
                <a:ea typeface="맑은 고딕" panose="020B0503020000020004" pitchFamily="50" charset="-127"/>
              </a:rPr>
              <a:t>연월차</a:t>
            </a:r>
            <a:r>
              <a:rPr lang="ko-KR" altLang="en-US" sz="800" dirty="0">
                <a:latin typeface="Arial" panose="020B0604020202020204" pitchFamily="34" charset="0"/>
                <a:ea typeface="맑은 고딕" panose="020B0503020000020004" pitchFamily="50" charset="-127"/>
              </a:rPr>
              <a:t> </a:t>
            </a:r>
            <a:r>
              <a:rPr lang="ko-KR" altLang="en-US" sz="800" dirty="0" err="1">
                <a:latin typeface="Arial" panose="020B0604020202020204" pitchFamily="34" charset="0"/>
                <a:ea typeface="맑은 고딕" panose="020B0503020000020004" pitchFamily="50" charset="-127"/>
              </a:rPr>
              <a:t>사용액</a:t>
            </a:r>
            <a:r>
              <a:rPr lang="ko-KR" altLang="en-US" sz="800" dirty="0">
                <a:latin typeface="Arial" panose="020B0604020202020204" pitchFamily="34" charset="0"/>
                <a:ea typeface="맑은 고딕" panose="020B0503020000020004" pitchFamily="50" charset="-127"/>
              </a:rPr>
              <a:t> 증가 효과 </a:t>
            </a:r>
            <a:r>
              <a:rPr lang="en-US" altLang="ko-KR" sz="800" dirty="0">
                <a:latin typeface="Arial" panose="020B0604020202020204" pitchFamily="34" charset="0"/>
                <a:ea typeface="맑은 고딕" panose="020B0503020000020004" pitchFamily="50" charset="-127"/>
              </a:rPr>
              <a:t>(15</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제조경비 </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매출액 감소에 따른 연동 변동비</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전력비</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연료비</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소모품비</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가 감소 </a:t>
            </a:r>
            <a:r>
              <a:rPr lang="en-US" altLang="ko-KR" sz="800" dirty="0">
                <a:latin typeface="Arial" panose="020B0604020202020204" pitchFamily="34" charset="0"/>
                <a:ea typeface="맑은 고딕" panose="020B0503020000020004" pitchFamily="50" charset="-127"/>
              </a:rPr>
              <a:t>COVID-19</a:t>
            </a:r>
            <a:r>
              <a:rPr lang="ko-KR" altLang="en-US" sz="800" dirty="0">
                <a:latin typeface="Arial" panose="020B0604020202020204" pitchFamily="34" charset="0"/>
                <a:ea typeface="맑은 고딕" panose="020B0503020000020004" pitchFamily="50" charset="-127"/>
              </a:rPr>
              <a:t>로 </a:t>
            </a:r>
            <a:r>
              <a:rPr lang="en-US" altLang="ko-KR" sz="800" dirty="0">
                <a:latin typeface="Arial" panose="020B0604020202020204" pitchFamily="34" charset="0"/>
                <a:ea typeface="맑은 고딕" panose="020B0503020000020004" pitchFamily="50" charset="-127"/>
              </a:rPr>
              <a:t>4</a:t>
            </a:r>
            <a:r>
              <a:rPr lang="ko-KR" altLang="en-US" sz="800" dirty="0">
                <a:latin typeface="Arial" panose="020B0604020202020204" pitchFamily="34" charset="0"/>
                <a:ea typeface="맑은 고딕" panose="020B0503020000020004" pitchFamily="50" charset="-127"/>
              </a:rPr>
              <a:t>월</a:t>
            </a:r>
            <a:r>
              <a:rPr lang="en-US" altLang="ko-KR" sz="800" dirty="0">
                <a:latin typeface="Arial" panose="020B0604020202020204" pitchFamily="34" charset="0"/>
                <a:ea typeface="맑은 고딕" panose="020B0503020000020004" pitchFamily="50" charset="-127"/>
              </a:rPr>
              <a:t> (5</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 5</a:t>
            </a:r>
            <a:r>
              <a:rPr lang="ko-KR" altLang="en-US" sz="800" dirty="0">
                <a:latin typeface="Arial" panose="020B0604020202020204" pitchFamily="34" charset="0"/>
                <a:ea typeface="맑은 고딕" panose="020B0503020000020004" pitchFamily="50" charset="-127"/>
              </a:rPr>
              <a:t>월 </a:t>
            </a:r>
            <a:r>
              <a:rPr lang="en-US" altLang="ko-KR" sz="800" dirty="0">
                <a:latin typeface="Arial" panose="020B0604020202020204" pitchFamily="34" charset="0"/>
                <a:ea typeface="맑은 고딕" panose="020B0503020000020004" pitchFamily="50" charset="-127"/>
              </a:rPr>
              <a:t>(8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 6</a:t>
            </a:r>
            <a:r>
              <a:rPr lang="ko-KR" altLang="en-US" sz="800" dirty="0">
                <a:latin typeface="Arial" panose="020B0604020202020204" pitchFamily="34" charset="0"/>
                <a:ea typeface="맑은 고딕" panose="020B0503020000020004" pitchFamily="50" charset="-127"/>
              </a:rPr>
              <a:t>월 </a:t>
            </a:r>
            <a:r>
              <a:rPr lang="en-US" altLang="ko-KR" sz="800" dirty="0">
                <a:latin typeface="Arial" panose="020B0604020202020204" pitchFamily="34" charset="0"/>
                <a:ea typeface="맑은 고딕" panose="020B0503020000020004" pitchFamily="50" charset="-127"/>
              </a:rPr>
              <a:t>(7</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휴업일이 발생하여 운영비용 감소 </a:t>
            </a:r>
            <a:endParaRPr lang="en-US" altLang="ko-KR" sz="800" dirty="0">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판매관리비</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쌍용자동차 매출채권 대손금액 반영</a:t>
            </a:r>
            <a:r>
              <a:rPr lang="en-US" altLang="ko-KR" sz="800" dirty="0">
                <a:latin typeface="Arial" panose="020B0604020202020204" pitchFamily="34" charset="0"/>
                <a:ea typeface="맑은 고딕" panose="020B0503020000020004" pitchFamily="50" charset="-127"/>
              </a:rPr>
              <a:t>(62</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긴급 항공 운임</a:t>
            </a:r>
            <a:r>
              <a:rPr lang="en-US" altLang="ko-KR" sz="800" dirty="0">
                <a:latin typeface="Arial" panose="020B0604020202020204" pitchFamily="34" charset="0"/>
                <a:ea typeface="맑은 고딕" panose="020B0503020000020004" pitchFamily="50" charset="-127"/>
              </a:rPr>
              <a:t> (13</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171450" indent="-171450" algn="just" latinLnBrk="1">
              <a:lnSpc>
                <a:spcPct val="110000"/>
              </a:lnSpc>
              <a:spcAft>
                <a:spcPts val="500"/>
              </a:spcAft>
              <a:buFont typeface="Wingdings" panose="05000000000000000000" pitchFamily="2" charset="2"/>
              <a:buChar char="§"/>
            </a:pPr>
            <a:r>
              <a:rPr lang="en-US" altLang="ko-KR" sz="800" b="1" dirty="0">
                <a:latin typeface="Arial" panose="020B0604020202020204" pitchFamily="34" charset="0"/>
                <a:ea typeface="맑은 고딕" panose="020B0503020000020004" pitchFamily="50" charset="-127"/>
                <a:cs typeface="Arial" panose="020B0604020202020204" pitchFamily="34" charset="0"/>
              </a:rPr>
              <a:t>R&amp;D </a:t>
            </a:r>
            <a:r>
              <a:rPr lang="ko-KR" altLang="en-US" sz="800" b="1" dirty="0">
                <a:latin typeface="Arial" panose="020B0604020202020204" pitchFamily="34" charset="0"/>
                <a:ea typeface="맑은 고딕" panose="020B0503020000020004" pitchFamily="50" charset="-127"/>
                <a:cs typeface="Arial" panose="020B0604020202020204" pitchFamily="34" charset="0"/>
              </a:rPr>
              <a:t>비용 </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20</a:t>
            </a:r>
            <a:r>
              <a:rPr lang="ko-KR" altLang="en-US" sz="800" dirty="0">
                <a:latin typeface="Arial" panose="020B0604020202020204" pitchFamily="34" charset="0"/>
                <a:ea typeface="맑은 고딕" panose="020B0503020000020004" pitchFamily="50" charset="-127"/>
              </a:rPr>
              <a:t>년 명예퇴직자 대상 인원들에게 지급한 격려</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위로금 약 </a:t>
            </a:r>
            <a:r>
              <a:rPr lang="en-US" altLang="ko-KR" sz="800" dirty="0">
                <a:latin typeface="Arial" panose="020B0604020202020204" pitchFamily="34" charset="0"/>
                <a:ea typeface="맑은 고딕" panose="020B0503020000020004" pitchFamily="50" charset="-127"/>
              </a:rPr>
              <a:t>4.2</a:t>
            </a:r>
            <a:r>
              <a:rPr lang="ko-KR" altLang="en-US" sz="800" dirty="0">
                <a:latin typeface="Arial" panose="020B0604020202020204" pitchFamily="34" charset="0"/>
                <a:ea typeface="맑은 고딕" panose="020B0503020000020004" pitchFamily="50" charset="-127"/>
              </a:rPr>
              <a:t>억원 지급</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err="1">
                <a:latin typeface="Arial" panose="020B0604020202020204" pitchFamily="34" charset="0"/>
                <a:ea typeface="맑은 고딕" panose="020B0503020000020004" pitchFamily="50" charset="-127"/>
              </a:rPr>
              <a:t>Vinfast</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개발비 보상액</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연구 인건비</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25</a:t>
            </a:r>
            <a:r>
              <a:rPr lang="ko-KR" altLang="en-US" sz="800" dirty="0">
                <a:latin typeface="Arial" panose="020B0604020202020204" pitchFamily="34" charset="0"/>
                <a:ea typeface="맑은 고딕" panose="020B0503020000020004" pitchFamily="50" charset="-127"/>
              </a:rPr>
              <a:t>억원의 이월 효과</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인건비 절감 계획 대비 약 </a:t>
            </a:r>
            <a:r>
              <a:rPr lang="en-US" altLang="ko-KR" sz="800" dirty="0">
                <a:latin typeface="Arial" panose="020B0604020202020204" pitchFamily="34" charset="0"/>
                <a:ea typeface="맑은 고딕" panose="020B0503020000020004" pitchFamily="50" charset="-127"/>
              </a:rPr>
              <a:t>10</a:t>
            </a:r>
            <a:r>
              <a:rPr lang="ko-KR" altLang="en-US" sz="800" dirty="0">
                <a:latin typeface="Arial" panose="020B0604020202020204" pitchFamily="34" charset="0"/>
                <a:ea typeface="맑은 고딕" panose="020B0503020000020004" pitchFamily="50" charset="-127"/>
              </a:rPr>
              <a:t>억원 미달</a:t>
            </a:r>
            <a:endParaRPr lang="en-US" altLang="ko-KR" sz="800" dirty="0">
              <a:latin typeface="Arial" panose="020B0604020202020204" pitchFamily="34" charset="0"/>
              <a:ea typeface="맑은 고딕" panose="020B0503020000020004" pitchFamily="50" charset="-127"/>
            </a:endParaRPr>
          </a:p>
        </p:txBody>
      </p:sp>
      <p:pic>
        <p:nvPicPr>
          <p:cNvPr id="9" name="그림 8">
            <a:extLst>
              <a:ext uri="{FF2B5EF4-FFF2-40B4-BE49-F238E27FC236}">
                <a16:creationId xmlns:a16="http://schemas.microsoft.com/office/drawing/2014/main" id="{29E7FA63-DC79-482A-9517-973543760801}"/>
              </a:ext>
            </a:extLst>
          </p:cNvPr>
          <p:cNvPicPr>
            <a:picLocks noChangeAspect="1" noChangeArrowheads="1"/>
            <a:extLst>
              <a:ext uri="{84589F7E-364E-4C9E-8A38-B11213B215E9}">
                <a14:cameraTool xmlns:a14="http://schemas.microsoft.com/office/drawing/2010/main" cellRange="$B$32:$F$49" spid="_x0000_s88111"/>
              </a:ext>
            </a:extLst>
          </p:cNvPicPr>
          <p:nvPr/>
        </p:nvPicPr>
        <p:blipFill>
          <a:blip r:embed="rId3"/>
          <a:srcRect/>
          <a:stretch>
            <a:fillRect/>
          </a:stretch>
        </p:blipFill>
        <p:spPr bwMode="auto">
          <a:xfrm>
            <a:off x="482400" y="1422000"/>
            <a:ext cx="4364521" cy="2709655"/>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custDataLst>
      <p:tags r:id="rId1"/>
    </p:custDataLst>
    <p:extLst>
      <p:ext uri="{BB962C8B-B14F-4D97-AF65-F5344CB8AC3E}">
        <p14:creationId xmlns:p14="http://schemas.microsoft.com/office/powerpoint/2010/main" val="35763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DF3AD4-D6A7-496C-A735-E3337A3E8B3E}"/>
              </a:ext>
            </a:extLst>
          </p:cNvPr>
          <p:cNvSpPr>
            <a:spLocks noGrp="1"/>
          </p:cNvSpPr>
          <p:nvPr>
            <p:ph type="ctrTitle"/>
          </p:nvPr>
        </p:nvSpPr>
        <p:spPr/>
        <p:txBody>
          <a:bodyPr/>
          <a:lstStyle/>
          <a:p>
            <a:r>
              <a:rPr lang="en-US" altLang="ko-KR" sz="8800" dirty="0"/>
              <a:t>Market Approach</a:t>
            </a:r>
            <a:endParaRPr lang="ko-KR" altLang="en-US" sz="8800" dirty="0"/>
          </a:p>
        </p:txBody>
      </p:sp>
      <p:sp>
        <p:nvSpPr>
          <p:cNvPr id="3" name="텍스트 개체 틀 2">
            <a:extLst>
              <a:ext uri="{FF2B5EF4-FFF2-40B4-BE49-F238E27FC236}">
                <a16:creationId xmlns:a16="http://schemas.microsoft.com/office/drawing/2014/main" id="{C631B154-8B18-4A2C-955B-7303744E253F}"/>
              </a:ext>
            </a:extLst>
          </p:cNvPr>
          <p:cNvSpPr>
            <a:spLocks noGrp="1"/>
          </p:cNvSpPr>
          <p:nvPr>
            <p:ph type="body" sz="quarter" idx="11"/>
          </p:nvPr>
        </p:nvSpPr>
        <p:spPr/>
        <p:txBody>
          <a:bodyPr/>
          <a:lstStyle/>
          <a:p>
            <a:endParaRPr lang="ko-KR" altLang="en-US"/>
          </a:p>
        </p:txBody>
      </p:sp>
    </p:spTree>
    <p:extLst>
      <p:ext uri="{BB962C8B-B14F-4D97-AF65-F5344CB8AC3E}">
        <p14:creationId xmlns:p14="http://schemas.microsoft.com/office/powerpoint/2010/main" val="373096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BD49ACB-219E-4FC6-8472-003D18262F87}"/>
              </a:ext>
            </a:extLst>
          </p:cNvPr>
          <p:cNvPicPr>
            <a:picLocks noChangeAspect="1"/>
          </p:cNvPicPr>
          <p:nvPr/>
        </p:nvPicPr>
        <p:blipFill>
          <a:blip r:embed="rId5"/>
          <a:stretch>
            <a:fillRect/>
          </a:stretch>
        </p:blipFill>
        <p:spPr>
          <a:xfrm>
            <a:off x="488950" y="1219991"/>
            <a:ext cx="8734425" cy="4257675"/>
          </a:xfrm>
          <a:prstGeom prst="rect">
            <a:avLst/>
          </a:prstGeom>
        </p:spPr>
      </p:pic>
      <p:sp>
        <p:nvSpPr>
          <p:cNvPr id="6" name="텍스트 개체 틀 6"/>
          <p:cNvSpPr>
            <a:spLocks noGrp="1"/>
          </p:cNvSpPr>
          <p:nvPr>
            <p:ph type="body" sz="quarter" idx="11"/>
          </p:nvPr>
        </p:nvSpPr>
        <p:spPr>
          <a:xfrm>
            <a:off x="488950" y="203863"/>
            <a:ext cx="4356000" cy="169200"/>
          </a:xfrm>
        </p:spPr>
        <p:txBody>
          <a:bodyPr/>
          <a:lstStyle/>
          <a:p>
            <a:r>
              <a:rPr lang="en-US" altLang="ko-KR" dirty="0"/>
              <a:t>Market</a:t>
            </a:r>
            <a:r>
              <a:rPr lang="ko-KR" altLang="en-US" dirty="0"/>
              <a:t> </a:t>
            </a:r>
            <a:r>
              <a:rPr lang="en-US" altLang="ko-KR" dirty="0"/>
              <a:t>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en-GB" sz="2800" dirty="0">
                <a:latin typeface="나눔바른고딕" panose="020B0603020101020101" pitchFamily="50" charset="-127"/>
                <a:ea typeface="나눔바른고딕" panose="020B0603020101020101" pitchFamily="50" charset="-127"/>
              </a:rPr>
              <a:t>Guideline Public Company Method</a:t>
            </a:r>
          </a:p>
        </p:txBody>
      </p:sp>
      <p:sp>
        <p:nvSpPr>
          <p:cNvPr id="11" name="내용 개체 틀 13">
            <a:extLst>
              <a:ext uri="{FF2B5EF4-FFF2-40B4-BE49-F238E27FC236}">
                <a16:creationId xmlns:a16="http://schemas.microsoft.com/office/drawing/2014/main" id="{6ECC2F08-C694-402D-B66D-7B3794D59822}"/>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유사상장회사를 통한 적정 주식가치 검토 내역은 다음과 같습니다</a:t>
            </a:r>
            <a:r>
              <a:rPr lang="en-US" altLang="ko-KR" dirty="0">
                <a:solidFill>
                  <a:schemeClr val="tx1"/>
                </a:solidFill>
              </a:rPr>
              <a:t>. </a:t>
            </a:r>
            <a:endParaRPr lang="ko-KR" altLang="en-US" dirty="0">
              <a:solidFill>
                <a:schemeClr val="tx1"/>
              </a:solidFill>
            </a:endParaRPr>
          </a:p>
        </p:txBody>
      </p:sp>
      <p:sp>
        <p:nvSpPr>
          <p:cNvPr id="10" name="Text Box 14">
            <a:extLst>
              <a:ext uri="{FF2B5EF4-FFF2-40B4-BE49-F238E27FC236}">
                <a16:creationId xmlns:a16="http://schemas.microsoft.com/office/drawing/2014/main" id="{29A78673-68A2-4DDB-8C14-54B78D18B2E5}"/>
              </a:ext>
            </a:extLst>
          </p:cNvPr>
          <p:cNvSpPr txBox="1">
            <a:spLocks noChangeArrowheads="1"/>
          </p:cNvSpPr>
          <p:nvPr>
            <p:custDataLst>
              <p:tags r:id="rId2"/>
            </p:custDataLst>
          </p:nvPr>
        </p:nvSpPr>
        <p:spPr bwMode="auto">
          <a:xfrm>
            <a:off x="601874" y="5480029"/>
            <a:ext cx="8928000" cy="506759"/>
          </a:xfrm>
          <a:prstGeom prst="rect">
            <a:avLst/>
          </a:prstGeom>
          <a:noFill/>
          <a:ln w="6350">
            <a:noFill/>
            <a:miter lim="800000"/>
            <a:headEnd type="none" w="sm" len="sm"/>
            <a:tailEnd type="none" w="sm" len="sm"/>
          </a:ln>
        </p:spPr>
        <p:txBody>
          <a:bodyPr lIns="0" tIns="0" rIns="0" bIns="0"/>
          <a:lstStyle/>
          <a:p>
            <a:pPr marL="625475" indent="-625475" defTabSz="762000" eaLnBrk="0" hangingPunct="0">
              <a:spcBef>
                <a:spcPct val="15000"/>
              </a:spcBef>
              <a:tabLst>
                <a:tab pos="447675" algn="l"/>
              </a:tabLst>
            </a:pPr>
            <a:r>
              <a:rPr lang="en-GB" altLang="ko-KR" sz="800" i="1" dirty="0">
                <a:solidFill>
                  <a:srgbClr val="00338D"/>
                </a:solidFill>
                <a:latin typeface="맑은 고딕" pitchFamily="50" charset="-127"/>
                <a:ea typeface="맑은 고딕" pitchFamily="50" charset="-127"/>
              </a:rPr>
              <a:t>Notes:	(1)	</a:t>
            </a:r>
            <a:r>
              <a:rPr lang="en-US" altLang="ko-KR" sz="800" i="1" dirty="0">
                <a:solidFill>
                  <a:srgbClr val="00338D"/>
                </a:solidFill>
                <a:latin typeface="맑은 고딕" pitchFamily="50" charset="-127"/>
                <a:ea typeface="맑은 고딕" pitchFamily="50" charset="-127"/>
              </a:rPr>
              <a:t> 2020</a:t>
            </a:r>
            <a:r>
              <a:rPr lang="ko-KR" altLang="en-US" sz="800" i="1" dirty="0">
                <a:solidFill>
                  <a:srgbClr val="00338D"/>
                </a:solidFill>
                <a:latin typeface="맑은 고딕" pitchFamily="50" charset="-127"/>
                <a:ea typeface="맑은 고딕" pitchFamily="50" charset="-127"/>
              </a:rPr>
              <a:t>년 </a:t>
            </a:r>
            <a:r>
              <a:rPr lang="en-US" altLang="ko-KR" sz="800" i="1" dirty="0">
                <a:solidFill>
                  <a:srgbClr val="00338D"/>
                </a:solidFill>
                <a:latin typeface="맑은 고딕" pitchFamily="50" charset="-127"/>
                <a:ea typeface="맑은 고딕" pitchFamily="50" charset="-127"/>
              </a:rPr>
              <a:t>12</a:t>
            </a:r>
            <a:r>
              <a:rPr lang="ko-KR" altLang="en-US" sz="800" i="1" dirty="0">
                <a:solidFill>
                  <a:srgbClr val="00338D"/>
                </a:solidFill>
                <a:latin typeface="맑은 고딕" pitchFamily="50" charset="-127"/>
                <a:ea typeface="맑은 고딕" pitchFamily="50" charset="-127"/>
              </a:rPr>
              <a:t>월 말 기준 과거 </a:t>
            </a:r>
            <a:r>
              <a:rPr lang="en-US" altLang="ko-KR" sz="800" i="1" dirty="0">
                <a:solidFill>
                  <a:srgbClr val="00338D"/>
                </a:solidFill>
                <a:latin typeface="맑은 고딕" pitchFamily="50" charset="-127"/>
                <a:ea typeface="맑은 고딕" pitchFamily="50" charset="-127"/>
              </a:rPr>
              <a:t>1</a:t>
            </a:r>
            <a:r>
              <a:rPr lang="ko-KR" altLang="en-US" sz="800" i="1" dirty="0">
                <a:solidFill>
                  <a:srgbClr val="00338D"/>
                </a:solidFill>
                <a:latin typeface="맑은 고딕" pitchFamily="50" charset="-127"/>
                <a:ea typeface="맑은 고딕" pitchFamily="50" charset="-127"/>
              </a:rPr>
              <a:t>년 평균 </a:t>
            </a:r>
            <a:r>
              <a:rPr lang="en-US" altLang="ko-KR" sz="800" i="1" dirty="0">
                <a:solidFill>
                  <a:srgbClr val="00338D"/>
                </a:solidFill>
                <a:latin typeface="맑은 고딕" pitchFamily="50" charset="-127"/>
                <a:ea typeface="맑은 고딕" pitchFamily="50" charset="-127"/>
              </a:rPr>
              <a:t>Market Cap</a:t>
            </a:r>
            <a:r>
              <a:rPr lang="ko-KR" altLang="en-US" sz="800" i="1" dirty="0">
                <a:solidFill>
                  <a:srgbClr val="00338D"/>
                </a:solidFill>
                <a:latin typeface="맑은 고딕" pitchFamily="50" charset="-127"/>
                <a:ea typeface="맑은 고딕" pitchFamily="50" charset="-127"/>
              </a:rPr>
              <a:t>에 기준일의 비지배지분을 가산하여 산출하였습니다</a:t>
            </a:r>
            <a:r>
              <a:rPr lang="en-US" altLang="ko-KR" sz="800" i="1" dirty="0">
                <a:solidFill>
                  <a:srgbClr val="00338D"/>
                </a:solidFill>
                <a:latin typeface="맑은 고딕" pitchFamily="50" charset="-127"/>
                <a:ea typeface="맑은 고딕" pitchFamily="50" charset="-127"/>
              </a:rPr>
              <a:t>. (Source: Capital IQ)</a:t>
            </a:r>
          </a:p>
          <a:p>
            <a:pPr marL="625475" indent="-625475" defTabSz="762000" eaLnBrk="0" hangingPunct="0">
              <a:spcBef>
                <a:spcPct val="15000"/>
              </a:spcBef>
              <a:tabLst>
                <a:tab pos="447675" algn="l"/>
              </a:tabLst>
            </a:pPr>
            <a:r>
              <a:rPr lang="en-US" altLang="ko-KR" sz="800" i="1" dirty="0">
                <a:solidFill>
                  <a:srgbClr val="00338D"/>
                </a:solidFill>
                <a:latin typeface="맑은 고딕" pitchFamily="50" charset="-127"/>
                <a:ea typeface="맑은 고딕" pitchFamily="50" charset="-127"/>
              </a:rPr>
              <a:t>	(2)	</a:t>
            </a:r>
            <a:r>
              <a:rPr lang="ko-KR" altLang="en-US" sz="800" i="1" dirty="0">
                <a:solidFill>
                  <a:srgbClr val="00338D"/>
                </a:solidFill>
                <a:latin typeface="맑은 고딕" pitchFamily="50" charset="-127"/>
                <a:ea typeface="맑은 고딕" pitchFamily="50" charset="-127"/>
              </a:rPr>
              <a:t> </a:t>
            </a:r>
            <a:r>
              <a:rPr lang="en-GB" altLang="ko-KR" sz="800" i="1" dirty="0">
                <a:solidFill>
                  <a:srgbClr val="00338D"/>
                </a:solidFill>
                <a:latin typeface="맑은 고딕" pitchFamily="50" charset="-127"/>
                <a:ea typeface="맑은 고딕" pitchFamily="50" charset="-127"/>
              </a:rPr>
              <a:t>2020</a:t>
            </a:r>
            <a:r>
              <a:rPr lang="ko-KR" altLang="en-US" sz="800" i="1" dirty="0">
                <a:solidFill>
                  <a:srgbClr val="00338D"/>
                </a:solidFill>
                <a:latin typeface="맑은 고딕" pitchFamily="50" charset="-127"/>
                <a:ea typeface="맑은 고딕" pitchFamily="50" charset="-127"/>
              </a:rPr>
              <a:t>년 </a:t>
            </a:r>
            <a:r>
              <a:rPr lang="en-US" altLang="ko-KR" sz="800" i="1" dirty="0">
                <a:solidFill>
                  <a:srgbClr val="00338D"/>
                </a:solidFill>
                <a:latin typeface="맑은 고딕" pitchFamily="50" charset="-127"/>
                <a:ea typeface="맑은 고딕" pitchFamily="50" charset="-127"/>
              </a:rPr>
              <a:t>12</a:t>
            </a:r>
            <a:r>
              <a:rPr lang="ko-KR" altLang="en-US" sz="800" i="1" dirty="0">
                <a:solidFill>
                  <a:srgbClr val="00338D"/>
                </a:solidFill>
                <a:latin typeface="맑은 고딕" pitchFamily="50" charset="-127"/>
                <a:ea typeface="맑은 고딕" pitchFamily="50" charset="-127"/>
              </a:rPr>
              <a:t>월 말 기준</a:t>
            </a:r>
            <a:r>
              <a:rPr lang="en-US" altLang="ko-KR" sz="800" i="1" dirty="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조회가능한 가장 최근의 재무제표에 기반하여 이자부부채 및 비영업자산을 통해 산출하였습니다</a:t>
            </a:r>
            <a:r>
              <a:rPr lang="en-US" altLang="ko-KR" sz="800" i="1" dirty="0">
                <a:solidFill>
                  <a:srgbClr val="00338D"/>
                </a:solidFill>
                <a:latin typeface="맑은 고딕" pitchFamily="50" charset="-127"/>
                <a:ea typeface="맑은 고딕" pitchFamily="50" charset="-127"/>
              </a:rPr>
              <a:t>. (Source: Capital IQ)</a:t>
            </a:r>
          </a:p>
          <a:p>
            <a:pPr marL="625475" indent="-625475" defTabSz="762000" eaLnBrk="0" hangingPunct="0">
              <a:spcBef>
                <a:spcPct val="15000"/>
              </a:spcBef>
              <a:tabLst>
                <a:tab pos="447675" algn="l"/>
              </a:tabLst>
            </a:pPr>
            <a:r>
              <a:rPr lang="en-US" altLang="ko-KR" sz="800" i="1" dirty="0">
                <a:solidFill>
                  <a:srgbClr val="00338D"/>
                </a:solidFill>
                <a:latin typeface="맑은 고딕" pitchFamily="50" charset="-127"/>
                <a:ea typeface="맑은 고딕" pitchFamily="50" charset="-127"/>
              </a:rPr>
              <a:t>	(3)	</a:t>
            </a:r>
            <a:r>
              <a:rPr lang="ko-KR" altLang="en-US" sz="800" i="1" dirty="0">
                <a:solidFill>
                  <a:srgbClr val="00338D"/>
                </a:solidFill>
                <a:latin typeface="맑은 고딕" pitchFamily="50" charset="-127"/>
                <a:ea typeface="맑은 고딕" pitchFamily="50" charset="-127"/>
              </a:rPr>
              <a:t> </a:t>
            </a:r>
            <a:r>
              <a:rPr lang="en-GB" altLang="ko-KR" sz="800" i="1" dirty="0">
                <a:solidFill>
                  <a:srgbClr val="00338D"/>
                </a:solidFill>
                <a:latin typeface="맑은 고딕" pitchFamily="50" charset="-127"/>
                <a:ea typeface="맑은 고딕" pitchFamily="50" charset="-127"/>
              </a:rPr>
              <a:t>2020</a:t>
            </a:r>
            <a:r>
              <a:rPr lang="ko-KR" altLang="en-US" sz="800" i="1" dirty="0">
                <a:solidFill>
                  <a:srgbClr val="00338D"/>
                </a:solidFill>
                <a:latin typeface="맑은 고딕" pitchFamily="50" charset="-127"/>
                <a:ea typeface="맑은 고딕" pitchFamily="50" charset="-127"/>
              </a:rPr>
              <a:t>년 </a:t>
            </a:r>
            <a:r>
              <a:rPr lang="en-US" altLang="ko-KR" sz="800" i="1" dirty="0">
                <a:solidFill>
                  <a:srgbClr val="00338D"/>
                </a:solidFill>
                <a:latin typeface="맑은 고딕" pitchFamily="50" charset="-127"/>
                <a:ea typeface="맑은 고딕" pitchFamily="50" charset="-127"/>
              </a:rPr>
              <a:t>12</a:t>
            </a:r>
            <a:r>
              <a:rPr lang="ko-KR" altLang="en-US" sz="800" i="1" dirty="0">
                <a:solidFill>
                  <a:srgbClr val="00338D"/>
                </a:solidFill>
                <a:latin typeface="맑은 고딕" pitchFamily="50" charset="-127"/>
                <a:ea typeface="맑은 고딕" pitchFamily="50" charset="-127"/>
              </a:rPr>
              <a:t>월 말 기준</a:t>
            </a:r>
            <a:r>
              <a:rPr lang="en-US" altLang="ko-KR" sz="800" i="1" dirty="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조회가능한 가장 최근의 재무제표에 기반하여 산출하였습니다</a:t>
            </a:r>
            <a:r>
              <a:rPr lang="en-US" altLang="ko-KR" sz="800" i="1" dirty="0">
                <a:solidFill>
                  <a:srgbClr val="00338D"/>
                </a:solidFill>
                <a:latin typeface="맑은 고딕" pitchFamily="50" charset="-127"/>
                <a:ea typeface="맑은 고딕" pitchFamily="50" charset="-127"/>
              </a:rPr>
              <a:t>.</a:t>
            </a:r>
          </a:p>
          <a:p>
            <a:pPr marL="625475" indent="-625475" defTabSz="762000" eaLnBrk="0" hangingPunct="0">
              <a:spcBef>
                <a:spcPct val="15000"/>
              </a:spcBef>
              <a:tabLst>
                <a:tab pos="447675" algn="l"/>
              </a:tabLst>
            </a:pPr>
            <a:r>
              <a:rPr lang="en-GB" altLang="ko-KR" sz="800" i="1" dirty="0">
                <a:solidFill>
                  <a:srgbClr val="00338D"/>
                </a:solidFill>
                <a:latin typeface="맑은 고딕" pitchFamily="50" charset="-127"/>
                <a:ea typeface="맑은 고딕" pitchFamily="50" charset="-127"/>
              </a:rPr>
              <a:t>	(4)  </a:t>
            </a:r>
            <a:r>
              <a:rPr lang="en-US" altLang="ko-KR" sz="800" i="1" dirty="0">
                <a:solidFill>
                  <a:srgbClr val="00338D"/>
                </a:solidFill>
                <a:latin typeface="맑은 고딕" pitchFamily="50" charset="-127"/>
                <a:ea typeface="맑은 고딕" pitchFamily="50" charset="-127"/>
              </a:rPr>
              <a:t>Multiple Outlier</a:t>
            </a:r>
            <a:r>
              <a:rPr lang="ko-KR" altLang="en-US" sz="800" i="1" dirty="0">
                <a:solidFill>
                  <a:srgbClr val="00338D"/>
                </a:solidFill>
                <a:latin typeface="맑은 고딕" pitchFamily="50" charset="-127"/>
                <a:ea typeface="맑은 고딕" pitchFamily="50" charset="-127"/>
              </a:rPr>
              <a:t>로 판단하여 제외하였습니다</a:t>
            </a:r>
            <a:r>
              <a:rPr lang="en-US" altLang="ko-KR" sz="800" i="1" dirty="0">
                <a:solidFill>
                  <a:srgbClr val="00338D"/>
                </a:solidFill>
                <a:latin typeface="맑은 고딕" pitchFamily="50" charset="-127"/>
                <a:ea typeface="맑은 고딕" pitchFamily="50" charset="-127"/>
              </a:rPr>
              <a:t>.</a:t>
            </a:r>
          </a:p>
          <a:p>
            <a:pPr marL="625475" indent="-625475" defTabSz="762000" eaLnBrk="0" hangingPunct="0">
              <a:spcBef>
                <a:spcPct val="15000"/>
              </a:spcBef>
              <a:tabLst>
                <a:tab pos="447675" algn="l"/>
              </a:tabLst>
            </a:pPr>
            <a:r>
              <a:rPr lang="en-US" altLang="ko-KR" sz="800" i="1" dirty="0">
                <a:solidFill>
                  <a:srgbClr val="00338D"/>
                </a:solidFill>
                <a:latin typeface="맑은 고딕" pitchFamily="50" charset="-127"/>
                <a:ea typeface="맑은 고딕" pitchFamily="50" charset="-127"/>
              </a:rPr>
              <a:t>	(5)  2022</a:t>
            </a:r>
            <a:r>
              <a:rPr lang="ko-KR" altLang="en-US" sz="800" i="1" dirty="0">
                <a:solidFill>
                  <a:srgbClr val="00338D"/>
                </a:solidFill>
                <a:latin typeface="맑은 고딕" pitchFamily="50" charset="-127"/>
                <a:ea typeface="맑은 고딕" pitchFamily="50" charset="-127"/>
              </a:rPr>
              <a:t>년 기준 추정 </a:t>
            </a:r>
            <a:r>
              <a:rPr lang="en-US" altLang="ko-KR" sz="800" i="1" dirty="0">
                <a:solidFill>
                  <a:srgbClr val="00338D"/>
                </a:solidFill>
                <a:latin typeface="맑은 고딕" pitchFamily="50" charset="-127"/>
                <a:ea typeface="맑은 고딕" pitchFamily="50" charset="-127"/>
              </a:rPr>
              <a:t>EBITDA</a:t>
            </a:r>
            <a:r>
              <a:rPr lang="ko-KR" altLang="en-US" sz="800" i="1" dirty="0">
                <a:solidFill>
                  <a:srgbClr val="00338D"/>
                </a:solidFill>
                <a:latin typeface="맑은 고딕" pitchFamily="50" charset="-127"/>
                <a:ea typeface="맑은 고딕" pitchFamily="50" charset="-127"/>
              </a:rPr>
              <a:t>를 </a:t>
            </a:r>
            <a:r>
              <a:rPr lang="en-US" altLang="ko-KR" sz="800" i="1" dirty="0">
                <a:solidFill>
                  <a:srgbClr val="00338D"/>
                </a:solidFill>
                <a:latin typeface="맑은 고딕" pitchFamily="50" charset="-127"/>
                <a:ea typeface="맑은 고딕" pitchFamily="50" charset="-127"/>
              </a:rPr>
              <a:t>WACC 9.3%</a:t>
            </a:r>
            <a:r>
              <a:rPr lang="ko-KR" altLang="en-US" sz="800" i="1" dirty="0">
                <a:solidFill>
                  <a:srgbClr val="00338D"/>
                </a:solidFill>
                <a:latin typeface="맑은 고딕" pitchFamily="50" charset="-127"/>
                <a:ea typeface="맑은 고딕" pitchFamily="50" charset="-127"/>
              </a:rPr>
              <a:t>로 할인하였습니다</a:t>
            </a:r>
            <a:r>
              <a:rPr lang="en-US" altLang="ko-KR" sz="800" i="1" dirty="0">
                <a:solidFill>
                  <a:srgbClr val="00338D"/>
                </a:solidFill>
                <a:latin typeface="맑은 고딕" pitchFamily="50" charset="-127"/>
                <a:ea typeface="맑은 고딕" pitchFamily="50" charset="-127"/>
              </a:rPr>
              <a:t>.</a:t>
            </a:r>
          </a:p>
          <a:p>
            <a:pPr marL="625475" indent="-625475" defTabSz="762000" eaLnBrk="0" hangingPunct="0">
              <a:spcBef>
                <a:spcPct val="15000"/>
              </a:spcBef>
              <a:tabLst>
                <a:tab pos="447675" algn="l"/>
              </a:tabLst>
            </a:pPr>
            <a:endParaRPr lang="en-US" altLang="ko-KR" sz="800" i="1" dirty="0">
              <a:solidFill>
                <a:srgbClr val="00338D"/>
              </a:solidFill>
              <a:latin typeface="맑은 고딕" pitchFamily="50" charset="-127"/>
              <a:ea typeface="맑은 고딕" pitchFamily="50" charset="-127"/>
            </a:endParaRPr>
          </a:p>
        </p:txBody>
      </p:sp>
      <p:sp>
        <p:nvSpPr>
          <p:cNvPr id="9" name="Freeform 477">
            <a:extLst>
              <a:ext uri="{FF2B5EF4-FFF2-40B4-BE49-F238E27FC236}">
                <a16:creationId xmlns:a16="http://schemas.microsoft.com/office/drawing/2014/main" id="{2AB35E08-B3FC-4734-8D5F-DB81A4A7A721}"/>
              </a:ext>
            </a:extLst>
          </p:cNvPr>
          <p:cNvSpPr>
            <a:spLocks/>
          </p:cNvSpPr>
          <p:nvPr>
            <p:custDataLst>
              <p:tags r:id="rId3"/>
            </p:custDataLst>
          </p:nvPr>
        </p:nvSpPr>
        <p:spPr bwMode="auto">
          <a:xfrm rot="10958296">
            <a:off x="8484761" y="5175914"/>
            <a:ext cx="880513" cy="313644"/>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C00000"/>
            </a:solidFill>
            <a:prstDash val="solid"/>
            <a:round/>
            <a:headEnd type="none" w="sm" len="sm"/>
            <a:tailEnd type="none" w="sm" len="sm"/>
          </a:ln>
          <a:effectLst/>
        </p:spPr>
        <p:txBody>
          <a:bodyPr wrap="none" anchor="ctr"/>
          <a:lstStyle/>
          <a:p>
            <a:endParaRPr lang="ko-KR" altLang="en-US" dirty="0">
              <a:latin typeface="+mj-ea"/>
              <a:ea typeface="+mj-ea"/>
            </a:endParaRPr>
          </a:p>
        </p:txBody>
      </p:sp>
    </p:spTree>
    <p:custDataLst>
      <p:tags r:id="rId1"/>
    </p:custDataLst>
    <p:extLst>
      <p:ext uri="{BB962C8B-B14F-4D97-AF65-F5344CB8AC3E}">
        <p14:creationId xmlns:p14="http://schemas.microsoft.com/office/powerpoint/2010/main" val="412397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D4D936C9-3770-4DC1-9595-6D387ACE64EF}"/>
              </a:ext>
            </a:extLst>
          </p:cNvPr>
          <p:cNvPicPr>
            <a:picLocks noChangeAspect="1" noChangeArrowheads="1"/>
            <a:extLst>
              <a:ext uri="{84589F7E-364E-4C9E-8A38-B11213B215E9}">
                <a14:cameraTool xmlns:a14="http://schemas.microsoft.com/office/drawing/2010/main" cellRange="$B$4:$Q$39"/>
              </a:ext>
            </a:extLst>
          </p:cNvPicPr>
          <p:nvPr/>
        </p:nvPicPr>
        <p:blipFill>
          <a:blip r:embed="rId5"/>
          <a:srcRect/>
          <a:stretch>
            <a:fillRect/>
          </a:stretch>
        </p:blipFill>
        <p:spPr bwMode="auto">
          <a:xfrm>
            <a:off x="497659" y="1253687"/>
            <a:ext cx="8734425" cy="4419600"/>
          </a:xfrm>
          <a:prstGeom prst="rect">
            <a:avLst/>
          </a:prstGeom>
          <a:noFill/>
          <a:ln w="9525">
            <a:noFill/>
            <a:miter lim="800000"/>
            <a:headEnd/>
            <a:tailEnd/>
          </a:ln>
        </p:spPr>
      </p:pic>
      <p:sp>
        <p:nvSpPr>
          <p:cNvPr id="6" name="텍스트 개체 틀 6"/>
          <p:cNvSpPr>
            <a:spLocks noGrp="1"/>
          </p:cNvSpPr>
          <p:nvPr>
            <p:ph type="body" sz="quarter" idx="11"/>
          </p:nvPr>
        </p:nvSpPr>
        <p:spPr>
          <a:xfrm>
            <a:off x="488950" y="203863"/>
            <a:ext cx="4356000" cy="169200"/>
          </a:xfrm>
        </p:spPr>
        <p:txBody>
          <a:bodyPr/>
          <a:lstStyle/>
          <a:p>
            <a:r>
              <a:rPr lang="en-US" altLang="ko-KR" dirty="0"/>
              <a:t>Market</a:t>
            </a:r>
            <a:r>
              <a:rPr lang="ko-KR" altLang="en-US" dirty="0"/>
              <a:t> </a:t>
            </a:r>
            <a:r>
              <a:rPr lang="en-US" altLang="ko-KR" dirty="0"/>
              <a:t>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en-GB" sz="2800" dirty="0">
                <a:latin typeface="나눔바른고딕" panose="020B0603020101020101" pitchFamily="50" charset="-127"/>
                <a:ea typeface="나눔바른고딕" panose="020B0603020101020101" pitchFamily="50" charset="-127"/>
              </a:rPr>
              <a:t>Guideline Transactions Method</a:t>
            </a:r>
          </a:p>
        </p:txBody>
      </p:sp>
      <p:sp>
        <p:nvSpPr>
          <p:cNvPr id="11" name="내용 개체 틀 13">
            <a:extLst>
              <a:ext uri="{FF2B5EF4-FFF2-40B4-BE49-F238E27FC236}">
                <a16:creationId xmlns:a16="http://schemas.microsoft.com/office/drawing/2014/main" id="{6ECC2F08-C694-402D-B66D-7B3794D59822}"/>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유사거래사례 비교법을 통한 적정 주식가치 검토 내역은 다음과 같습니다</a:t>
            </a:r>
            <a:r>
              <a:rPr lang="en-US" altLang="ko-KR" dirty="0">
                <a:solidFill>
                  <a:schemeClr val="tx1"/>
                </a:solidFill>
              </a:rPr>
              <a:t>. </a:t>
            </a:r>
            <a:endParaRPr lang="ko-KR" altLang="en-US" dirty="0">
              <a:solidFill>
                <a:schemeClr val="tx1"/>
              </a:solidFill>
            </a:endParaRPr>
          </a:p>
        </p:txBody>
      </p:sp>
      <p:sp>
        <p:nvSpPr>
          <p:cNvPr id="9" name="Freeform 477">
            <a:extLst>
              <a:ext uri="{FF2B5EF4-FFF2-40B4-BE49-F238E27FC236}">
                <a16:creationId xmlns:a16="http://schemas.microsoft.com/office/drawing/2014/main" id="{2AB35E08-B3FC-4734-8D5F-DB81A4A7A721}"/>
              </a:ext>
            </a:extLst>
          </p:cNvPr>
          <p:cNvSpPr>
            <a:spLocks/>
          </p:cNvSpPr>
          <p:nvPr>
            <p:custDataLst>
              <p:tags r:id="rId2"/>
            </p:custDataLst>
          </p:nvPr>
        </p:nvSpPr>
        <p:spPr bwMode="auto">
          <a:xfrm rot="10958296">
            <a:off x="8442256" y="5215851"/>
            <a:ext cx="931319" cy="493226"/>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C00000"/>
            </a:solidFill>
            <a:prstDash val="solid"/>
            <a:round/>
            <a:headEnd type="none" w="sm" len="sm"/>
            <a:tailEnd type="none" w="sm" len="sm"/>
          </a:ln>
          <a:effectLst/>
        </p:spPr>
        <p:txBody>
          <a:bodyPr wrap="none" anchor="ctr"/>
          <a:lstStyle/>
          <a:p>
            <a:endParaRPr lang="ko-KR" altLang="en-US" dirty="0">
              <a:latin typeface="+mj-ea"/>
              <a:ea typeface="+mj-ea"/>
            </a:endParaRPr>
          </a:p>
        </p:txBody>
      </p:sp>
      <p:sp>
        <p:nvSpPr>
          <p:cNvPr id="8" name="Text Box 14">
            <a:extLst>
              <a:ext uri="{FF2B5EF4-FFF2-40B4-BE49-F238E27FC236}">
                <a16:creationId xmlns:a16="http://schemas.microsoft.com/office/drawing/2014/main" id="{866DAC84-CDF3-4B79-B9B2-5330D1DFADB0}"/>
              </a:ext>
            </a:extLst>
          </p:cNvPr>
          <p:cNvSpPr txBox="1">
            <a:spLocks noChangeArrowheads="1"/>
          </p:cNvSpPr>
          <p:nvPr>
            <p:custDataLst>
              <p:tags r:id="rId3"/>
            </p:custDataLst>
          </p:nvPr>
        </p:nvSpPr>
        <p:spPr bwMode="auto">
          <a:xfrm>
            <a:off x="592730" y="5777766"/>
            <a:ext cx="8928000" cy="406400"/>
          </a:xfrm>
          <a:prstGeom prst="rect">
            <a:avLst/>
          </a:prstGeom>
          <a:noFill/>
          <a:ln w="6350">
            <a:noFill/>
            <a:miter lim="800000"/>
            <a:headEnd type="none" w="sm" len="sm"/>
            <a:tailEnd type="none" w="sm" len="sm"/>
          </a:ln>
        </p:spPr>
        <p:txBody>
          <a:bodyPr lIns="0" tIns="0" rIns="0" bIns="0"/>
          <a:lstStyle/>
          <a:p>
            <a:pPr marL="625475" indent="-625475" defTabSz="762000" eaLnBrk="0" hangingPunct="0">
              <a:spcBef>
                <a:spcPct val="15000"/>
              </a:spcBef>
              <a:tabLst>
                <a:tab pos="447675" algn="l"/>
              </a:tabLst>
            </a:pPr>
            <a:r>
              <a:rPr lang="en-GB" altLang="ko-KR" sz="800" i="1" dirty="0">
                <a:solidFill>
                  <a:srgbClr val="00338D"/>
                </a:solidFill>
                <a:latin typeface="맑은 고딕" pitchFamily="50" charset="-127"/>
                <a:ea typeface="맑은 고딕" pitchFamily="50" charset="-127"/>
              </a:rPr>
              <a:t>Notes:	(1)	</a:t>
            </a:r>
            <a:r>
              <a:rPr lang="en-US" altLang="ko-KR" sz="800" i="1" dirty="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각 거래의 </a:t>
            </a:r>
            <a:r>
              <a:rPr lang="en-US" altLang="ko-KR" sz="800" i="1" dirty="0">
                <a:solidFill>
                  <a:srgbClr val="00338D"/>
                </a:solidFill>
                <a:latin typeface="맑은 고딕" pitchFamily="50" charset="-127"/>
                <a:ea typeface="맑은 고딕" pitchFamily="50" charset="-127"/>
              </a:rPr>
              <a:t>Announced date </a:t>
            </a:r>
            <a:r>
              <a:rPr lang="ko-KR" altLang="en-US" sz="800" i="1" dirty="0">
                <a:solidFill>
                  <a:srgbClr val="00338D"/>
                </a:solidFill>
                <a:latin typeface="맑은 고딕" pitchFamily="50" charset="-127"/>
                <a:ea typeface="맑은 고딕" pitchFamily="50" charset="-127"/>
              </a:rPr>
              <a:t>기준 조회가능한 가장 최근의 재무제표에 기반하여 이자부부채 및 비영업자산을 통해 산출하였습니다</a:t>
            </a:r>
            <a:r>
              <a:rPr lang="en-US" altLang="ko-KR" sz="800" i="1" dirty="0">
                <a:solidFill>
                  <a:srgbClr val="00338D"/>
                </a:solidFill>
                <a:latin typeface="맑은 고딕" pitchFamily="50" charset="-127"/>
                <a:ea typeface="맑은 고딕" pitchFamily="50" charset="-127"/>
              </a:rPr>
              <a:t>. (Source: Dart)</a:t>
            </a:r>
          </a:p>
          <a:p>
            <a:pPr marL="625475" indent="-625475" defTabSz="762000" eaLnBrk="0" hangingPunct="0">
              <a:spcBef>
                <a:spcPct val="15000"/>
              </a:spcBef>
              <a:tabLst>
                <a:tab pos="447675" algn="l"/>
              </a:tabLst>
            </a:pPr>
            <a:r>
              <a:rPr lang="en-US" altLang="ko-KR" sz="800" i="1" dirty="0">
                <a:solidFill>
                  <a:srgbClr val="00338D"/>
                </a:solidFill>
                <a:latin typeface="맑은 고딕" pitchFamily="50" charset="-127"/>
                <a:ea typeface="맑은 고딕" pitchFamily="50" charset="-127"/>
              </a:rPr>
              <a:t>	(2)	</a:t>
            </a:r>
            <a:r>
              <a:rPr lang="ko-KR" altLang="en-US" sz="800" i="1" dirty="0">
                <a:solidFill>
                  <a:srgbClr val="00338D"/>
                </a:solidFill>
                <a:latin typeface="맑은 고딕" pitchFamily="50" charset="-127"/>
                <a:ea typeface="맑은 고딕" pitchFamily="50" charset="-127"/>
              </a:rPr>
              <a:t> 각 거래의 </a:t>
            </a:r>
            <a:r>
              <a:rPr lang="en-US" altLang="ko-KR" sz="800" i="1" dirty="0">
                <a:solidFill>
                  <a:srgbClr val="00338D"/>
                </a:solidFill>
                <a:latin typeface="맑은 고딕" pitchFamily="50" charset="-127"/>
                <a:ea typeface="맑은 고딕" pitchFamily="50" charset="-127"/>
              </a:rPr>
              <a:t>Announced date </a:t>
            </a:r>
            <a:r>
              <a:rPr lang="ko-KR" altLang="en-US" sz="800" i="1" dirty="0">
                <a:solidFill>
                  <a:srgbClr val="00338D"/>
                </a:solidFill>
                <a:latin typeface="맑은 고딕" pitchFamily="50" charset="-127"/>
                <a:ea typeface="맑은 고딕" pitchFamily="50" charset="-127"/>
              </a:rPr>
              <a:t>기준 조회가능한 가장 최근의 재무제표를 통해 산출하였습니다</a:t>
            </a:r>
            <a:r>
              <a:rPr lang="en-US" altLang="ko-KR" sz="800" i="1" dirty="0">
                <a:solidFill>
                  <a:srgbClr val="00338D"/>
                </a:solidFill>
                <a:latin typeface="맑은 고딕" pitchFamily="50" charset="-127"/>
                <a:ea typeface="맑은 고딕" pitchFamily="50" charset="-127"/>
              </a:rPr>
              <a:t>/.(Source: Dart)</a:t>
            </a:r>
          </a:p>
          <a:p>
            <a:pPr marL="625475" indent="-625475" defTabSz="762000" eaLnBrk="0" hangingPunct="0">
              <a:spcBef>
                <a:spcPct val="15000"/>
              </a:spcBef>
              <a:tabLst>
                <a:tab pos="447675" algn="l"/>
              </a:tabLst>
            </a:pPr>
            <a:r>
              <a:rPr lang="en-US" altLang="ko-KR" sz="800" i="1" dirty="0">
                <a:solidFill>
                  <a:srgbClr val="00338D"/>
                </a:solidFill>
                <a:latin typeface="맑은 고딕" pitchFamily="50" charset="-127"/>
                <a:ea typeface="맑은 고딕" pitchFamily="50" charset="-127"/>
              </a:rPr>
              <a:t>	(3)  2022</a:t>
            </a:r>
            <a:r>
              <a:rPr lang="ko-KR" altLang="en-US" sz="800" i="1" dirty="0">
                <a:solidFill>
                  <a:srgbClr val="00338D"/>
                </a:solidFill>
                <a:latin typeface="맑은 고딕" pitchFamily="50" charset="-127"/>
                <a:ea typeface="맑은 고딕" pitchFamily="50" charset="-127"/>
              </a:rPr>
              <a:t>년 기준 추정 </a:t>
            </a:r>
            <a:r>
              <a:rPr lang="en-US" altLang="ko-KR" sz="800" i="1" dirty="0">
                <a:solidFill>
                  <a:srgbClr val="00338D"/>
                </a:solidFill>
                <a:latin typeface="맑은 고딕" pitchFamily="50" charset="-127"/>
                <a:ea typeface="맑은 고딕" pitchFamily="50" charset="-127"/>
              </a:rPr>
              <a:t>EBITDA</a:t>
            </a:r>
            <a:r>
              <a:rPr lang="ko-KR" altLang="en-US" sz="800" i="1" dirty="0">
                <a:solidFill>
                  <a:srgbClr val="00338D"/>
                </a:solidFill>
                <a:latin typeface="맑은 고딕" pitchFamily="50" charset="-127"/>
                <a:ea typeface="맑은 고딕" pitchFamily="50" charset="-127"/>
              </a:rPr>
              <a:t>를 </a:t>
            </a:r>
            <a:r>
              <a:rPr lang="en-US" altLang="ko-KR" sz="800" i="1" dirty="0">
                <a:solidFill>
                  <a:srgbClr val="00338D"/>
                </a:solidFill>
                <a:latin typeface="맑은 고딕" pitchFamily="50" charset="-127"/>
                <a:ea typeface="맑은 고딕" pitchFamily="50" charset="-127"/>
              </a:rPr>
              <a:t>WACC 9.3%</a:t>
            </a:r>
            <a:r>
              <a:rPr lang="ko-KR" altLang="en-US" sz="800" i="1" dirty="0">
                <a:solidFill>
                  <a:srgbClr val="00338D"/>
                </a:solidFill>
                <a:latin typeface="맑은 고딕" pitchFamily="50" charset="-127"/>
                <a:ea typeface="맑은 고딕" pitchFamily="50" charset="-127"/>
              </a:rPr>
              <a:t>로 할인하였습니다</a:t>
            </a:r>
            <a:r>
              <a:rPr lang="en-US" altLang="ko-KR" sz="800" i="1" dirty="0">
                <a:solidFill>
                  <a:srgbClr val="00338D"/>
                </a:solidFill>
                <a:latin typeface="맑은 고딕" pitchFamily="50" charset="-127"/>
                <a:ea typeface="맑은 고딕" pitchFamily="50" charset="-127"/>
              </a:rPr>
              <a:t>.</a:t>
            </a:r>
          </a:p>
          <a:p>
            <a:pPr marL="625475" indent="-625475" defTabSz="762000" eaLnBrk="0" hangingPunct="0">
              <a:spcBef>
                <a:spcPct val="15000"/>
              </a:spcBef>
              <a:tabLst>
                <a:tab pos="447675" algn="l"/>
              </a:tabLst>
            </a:pPr>
            <a:endParaRPr lang="en-US" altLang="ko-KR" sz="800" i="1" dirty="0">
              <a:solidFill>
                <a:srgbClr val="00338D"/>
              </a:solidFill>
              <a:latin typeface="맑은 고딕" pitchFamily="50" charset="-127"/>
              <a:ea typeface="맑은 고딕" pitchFamily="50" charset="-127"/>
            </a:endParaRPr>
          </a:p>
        </p:txBody>
      </p:sp>
    </p:spTree>
    <p:custDataLst>
      <p:tags r:id="rId1"/>
    </p:custDataLst>
    <p:extLst>
      <p:ext uri="{BB962C8B-B14F-4D97-AF65-F5344CB8AC3E}">
        <p14:creationId xmlns:p14="http://schemas.microsoft.com/office/powerpoint/2010/main" val="264652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DF3AD4-D6A7-496C-A735-E3337A3E8B3E}"/>
              </a:ext>
            </a:extLst>
          </p:cNvPr>
          <p:cNvSpPr>
            <a:spLocks noGrp="1"/>
          </p:cNvSpPr>
          <p:nvPr>
            <p:ph type="ctrTitle"/>
          </p:nvPr>
        </p:nvSpPr>
        <p:spPr/>
        <p:txBody>
          <a:bodyPr/>
          <a:lstStyle/>
          <a:p>
            <a:r>
              <a:rPr lang="en-US" altLang="ko-KR" sz="8800" dirty="0"/>
              <a:t>Income Approach</a:t>
            </a:r>
            <a:endParaRPr lang="ko-KR" altLang="en-US" sz="8800" dirty="0"/>
          </a:p>
        </p:txBody>
      </p:sp>
    </p:spTree>
    <p:extLst>
      <p:ext uri="{BB962C8B-B14F-4D97-AF65-F5344CB8AC3E}">
        <p14:creationId xmlns:p14="http://schemas.microsoft.com/office/powerpoint/2010/main" val="45915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Income 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a:latin typeface="나눔바른고딕" panose="020B0603020101020101" pitchFamily="50" charset="-127"/>
                <a:ea typeface="나눔바른고딕" panose="020B0603020101020101" pitchFamily="50" charset="-127"/>
              </a:rPr>
              <a:t>주요 가정사항</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현금흐름할인법</a:t>
            </a:r>
            <a:r>
              <a:rPr lang="en-US" altLang="ko-KR" dirty="0">
                <a:solidFill>
                  <a:schemeClr val="tx1"/>
                </a:solidFill>
              </a:rPr>
              <a:t>(Discounted Cash Flow, DCF)</a:t>
            </a:r>
            <a:r>
              <a:rPr lang="ko-KR" altLang="en-US" dirty="0">
                <a:solidFill>
                  <a:schemeClr val="tx1"/>
                </a:solidFill>
              </a:rPr>
              <a:t>에 따른 대상회사의 적정 인수가격 검토를 위한 주요 가정은 다음과 같습니다</a:t>
            </a:r>
            <a:r>
              <a:rPr lang="en-US" altLang="ko-KR" dirty="0">
                <a:solidFill>
                  <a:schemeClr val="tx1"/>
                </a:solidFill>
              </a:rPr>
              <a:t>.</a:t>
            </a:r>
          </a:p>
        </p:txBody>
      </p:sp>
      <p:sp>
        <p:nvSpPr>
          <p:cNvPr id="12" name="직사각형 11">
            <a:extLst>
              <a:ext uri="{FF2B5EF4-FFF2-40B4-BE49-F238E27FC236}">
                <a16:creationId xmlns:a16="http://schemas.microsoft.com/office/drawing/2014/main" id="{27A6779B-750B-4353-A8D3-69F99F77A7AF}"/>
              </a:ext>
            </a:extLst>
          </p:cNvPr>
          <p:cNvSpPr/>
          <p:nvPr/>
        </p:nvSpPr>
        <p:spPr>
          <a:xfrm>
            <a:off x="488950" y="1689752"/>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평가대상</a:t>
            </a:r>
          </a:p>
        </p:txBody>
      </p:sp>
      <p:sp>
        <p:nvSpPr>
          <p:cNvPr id="13" name="직사각형 12">
            <a:extLst>
              <a:ext uri="{FF2B5EF4-FFF2-40B4-BE49-F238E27FC236}">
                <a16:creationId xmlns:a16="http://schemas.microsoft.com/office/drawing/2014/main" id="{AB99D6EB-2F1A-45D9-8EB1-90DE73C61D04}"/>
              </a:ext>
            </a:extLst>
          </p:cNvPr>
          <p:cNvSpPr/>
          <p:nvPr/>
        </p:nvSpPr>
        <p:spPr>
          <a:xfrm>
            <a:off x="1975808" y="1689752"/>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ko-KR" altLang="en-US" sz="800" b="1" dirty="0">
                <a:solidFill>
                  <a:schemeClr val="tx1"/>
                </a:solidFill>
                <a:latin typeface="Arial" panose="020B0604020202020204" pitchFamily="34" charset="0"/>
                <a:ea typeface="맑은 고딕" panose="020B0503020000020004" pitchFamily="50" charset="-127"/>
              </a:rPr>
              <a:t>주식회사 </a:t>
            </a:r>
            <a:r>
              <a:rPr lang="ko-KR" altLang="en-US" sz="800" b="1" dirty="0" err="1">
                <a:solidFill>
                  <a:schemeClr val="tx1"/>
                </a:solidFill>
                <a:latin typeface="Arial" panose="020B0604020202020204" pitchFamily="34" charset="0"/>
                <a:ea typeface="맑은 고딕" panose="020B0503020000020004" pitchFamily="50" charset="-127"/>
              </a:rPr>
              <a:t>이래에이엠에스</a:t>
            </a:r>
            <a:endParaRPr lang="en-US" altLang="ko-KR" sz="800" b="1" dirty="0">
              <a:solidFill>
                <a:schemeClr val="tx1"/>
              </a:solidFill>
              <a:latin typeface="Arial" panose="020B0604020202020204" pitchFamily="34" charset="0"/>
              <a:ea typeface="맑은 고딕" panose="020B0503020000020004" pitchFamily="50" charset="-127"/>
            </a:endParaRPr>
          </a:p>
        </p:txBody>
      </p:sp>
      <p:sp>
        <p:nvSpPr>
          <p:cNvPr id="14" name="직사각형 13">
            <a:extLst>
              <a:ext uri="{FF2B5EF4-FFF2-40B4-BE49-F238E27FC236}">
                <a16:creationId xmlns:a16="http://schemas.microsoft.com/office/drawing/2014/main" id="{1DCE2CA9-B7DF-41BA-B607-DD8E7DED096B}"/>
              </a:ext>
            </a:extLst>
          </p:cNvPr>
          <p:cNvSpPr/>
          <p:nvPr/>
        </p:nvSpPr>
        <p:spPr>
          <a:xfrm>
            <a:off x="488950" y="2146961"/>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평가기준일</a:t>
            </a:r>
          </a:p>
        </p:txBody>
      </p:sp>
      <p:sp>
        <p:nvSpPr>
          <p:cNvPr id="15" name="직사각형 14">
            <a:extLst>
              <a:ext uri="{FF2B5EF4-FFF2-40B4-BE49-F238E27FC236}">
                <a16:creationId xmlns:a16="http://schemas.microsoft.com/office/drawing/2014/main" id="{E707C354-BB68-4645-811D-B7568470A4FD}"/>
              </a:ext>
            </a:extLst>
          </p:cNvPr>
          <p:cNvSpPr/>
          <p:nvPr/>
        </p:nvSpPr>
        <p:spPr>
          <a:xfrm>
            <a:off x="1975808" y="2146961"/>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en-US" altLang="ko-KR" sz="800" b="1" dirty="0">
                <a:solidFill>
                  <a:schemeClr val="tx1"/>
                </a:solidFill>
                <a:latin typeface="Arial" panose="020B0604020202020204" pitchFamily="34" charset="0"/>
                <a:ea typeface="맑은 고딕" panose="020B0503020000020004" pitchFamily="50" charset="-127"/>
              </a:rPr>
              <a:t>2020</a:t>
            </a:r>
            <a:r>
              <a:rPr lang="ko-KR" altLang="en-US" sz="800" b="1" dirty="0">
                <a:solidFill>
                  <a:schemeClr val="tx1"/>
                </a:solidFill>
                <a:latin typeface="Arial" panose="020B0604020202020204" pitchFamily="34" charset="0"/>
                <a:ea typeface="맑은 고딕" panose="020B0503020000020004" pitchFamily="50" charset="-127"/>
              </a:rPr>
              <a:t>년 </a:t>
            </a:r>
            <a:r>
              <a:rPr lang="en-US" altLang="ko-KR" sz="800" b="1" dirty="0">
                <a:solidFill>
                  <a:schemeClr val="tx1"/>
                </a:solidFill>
                <a:latin typeface="Arial" panose="020B0604020202020204" pitchFamily="34" charset="0"/>
                <a:ea typeface="맑은 고딕" panose="020B0503020000020004" pitchFamily="50" charset="-127"/>
              </a:rPr>
              <a:t>12</a:t>
            </a:r>
            <a:r>
              <a:rPr lang="ko-KR" altLang="en-US" sz="800" b="1" dirty="0">
                <a:solidFill>
                  <a:schemeClr val="tx1"/>
                </a:solidFill>
                <a:latin typeface="Arial" panose="020B0604020202020204" pitchFamily="34" charset="0"/>
                <a:ea typeface="맑은 고딕" panose="020B0503020000020004" pitchFamily="50" charset="-127"/>
              </a:rPr>
              <a:t>월 </a:t>
            </a:r>
            <a:r>
              <a:rPr lang="en-US" altLang="ko-KR" sz="800" b="1" dirty="0">
                <a:solidFill>
                  <a:schemeClr val="tx1"/>
                </a:solidFill>
                <a:latin typeface="Arial" panose="020B0604020202020204" pitchFamily="34" charset="0"/>
                <a:ea typeface="맑은 고딕" panose="020B0503020000020004" pitchFamily="50" charset="-127"/>
              </a:rPr>
              <a:t>31</a:t>
            </a:r>
            <a:r>
              <a:rPr lang="ko-KR" altLang="en-US" sz="800" b="1" dirty="0">
                <a:solidFill>
                  <a:schemeClr val="tx1"/>
                </a:solidFill>
                <a:latin typeface="Arial" panose="020B0604020202020204" pitchFamily="34" charset="0"/>
                <a:ea typeface="맑은 고딕" panose="020B0503020000020004" pitchFamily="50" charset="-127"/>
              </a:rPr>
              <a:t>일</a:t>
            </a:r>
            <a:endParaRPr lang="en-US" altLang="ko-KR" sz="800" b="1" dirty="0">
              <a:solidFill>
                <a:schemeClr val="tx1"/>
              </a:solidFill>
              <a:latin typeface="Arial" panose="020B0604020202020204" pitchFamily="34" charset="0"/>
              <a:ea typeface="맑은 고딕" panose="020B0503020000020004" pitchFamily="50" charset="-127"/>
            </a:endParaRPr>
          </a:p>
        </p:txBody>
      </p:sp>
      <p:sp>
        <p:nvSpPr>
          <p:cNvPr id="16" name="직사각형 15">
            <a:extLst>
              <a:ext uri="{FF2B5EF4-FFF2-40B4-BE49-F238E27FC236}">
                <a16:creationId xmlns:a16="http://schemas.microsoft.com/office/drawing/2014/main" id="{99ACBE3B-FE3A-44A2-8D47-53BC0D1CE080}"/>
              </a:ext>
            </a:extLst>
          </p:cNvPr>
          <p:cNvSpPr/>
          <p:nvPr/>
        </p:nvSpPr>
        <p:spPr>
          <a:xfrm>
            <a:off x="488950" y="2604170"/>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추정기간</a:t>
            </a:r>
          </a:p>
        </p:txBody>
      </p:sp>
      <p:sp>
        <p:nvSpPr>
          <p:cNvPr id="18" name="직사각형 17">
            <a:extLst>
              <a:ext uri="{FF2B5EF4-FFF2-40B4-BE49-F238E27FC236}">
                <a16:creationId xmlns:a16="http://schemas.microsoft.com/office/drawing/2014/main" id="{BA50A0E4-F1AF-4865-A44F-8EC40D2946AC}"/>
              </a:ext>
            </a:extLst>
          </p:cNvPr>
          <p:cNvSpPr/>
          <p:nvPr/>
        </p:nvSpPr>
        <p:spPr>
          <a:xfrm>
            <a:off x="1975808" y="2604170"/>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en-US" altLang="ko-KR" sz="800" b="1" dirty="0">
                <a:solidFill>
                  <a:schemeClr val="tx1"/>
                </a:solidFill>
                <a:latin typeface="Arial" panose="020B0604020202020204" pitchFamily="34" charset="0"/>
                <a:ea typeface="맑은 고딕" panose="020B0503020000020004" pitchFamily="50" charset="-127"/>
              </a:rPr>
              <a:t>5</a:t>
            </a:r>
            <a:r>
              <a:rPr lang="ko-KR" altLang="en-US" sz="800" b="1" dirty="0">
                <a:solidFill>
                  <a:schemeClr val="tx1"/>
                </a:solidFill>
                <a:latin typeface="Arial" panose="020B0604020202020204" pitchFamily="34" charset="0"/>
                <a:ea typeface="맑은 고딕" panose="020B0503020000020004" pitchFamily="50" charset="-127"/>
              </a:rPr>
              <a:t>년 </a:t>
            </a:r>
            <a:r>
              <a:rPr lang="en-US" altLang="ko-KR" sz="800" b="1" dirty="0">
                <a:solidFill>
                  <a:schemeClr val="tx1"/>
                </a:solidFill>
                <a:latin typeface="Arial" panose="020B0604020202020204" pitchFamily="34" charset="0"/>
                <a:ea typeface="맑은 고딕" panose="020B0503020000020004" pitchFamily="50" charset="-127"/>
              </a:rPr>
              <a:t>(2021</a:t>
            </a:r>
            <a:r>
              <a:rPr lang="ko-KR" altLang="en-US" sz="800" b="1" dirty="0">
                <a:solidFill>
                  <a:schemeClr val="tx1"/>
                </a:solidFill>
                <a:latin typeface="Arial" panose="020B0604020202020204" pitchFamily="34" charset="0"/>
                <a:ea typeface="맑은 고딕" panose="020B0503020000020004" pitchFamily="50" charset="-127"/>
              </a:rPr>
              <a:t>년 </a:t>
            </a:r>
            <a:r>
              <a:rPr lang="en-US" altLang="ko-KR" sz="800" b="1" dirty="0">
                <a:solidFill>
                  <a:schemeClr val="tx1"/>
                </a:solidFill>
                <a:latin typeface="Arial" panose="020B0604020202020204" pitchFamily="34" charset="0"/>
                <a:ea typeface="맑은 고딕" panose="020B0503020000020004" pitchFamily="50" charset="-127"/>
              </a:rPr>
              <a:t>1</a:t>
            </a:r>
            <a:r>
              <a:rPr lang="ko-KR" altLang="en-US" sz="800" b="1" dirty="0">
                <a:solidFill>
                  <a:schemeClr val="tx1"/>
                </a:solidFill>
                <a:latin typeface="Arial" panose="020B0604020202020204" pitchFamily="34" charset="0"/>
                <a:ea typeface="맑은 고딕" panose="020B0503020000020004" pitchFamily="50" charset="-127"/>
              </a:rPr>
              <a:t>월</a:t>
            </a:r>
            <a:r>
              <a:rPr lang="en-US" altLang="ko-KR" sz="800" b="1" dirty="0">
                <a:solidFill>
                  <a:schemeClr val="tx1"/>
                </a:solidFill>
                <a:latin typeface="Arial" panose="020B0604020202020204" pitchFamily="34" charset="0"/>
                <a:ea typeface="맑은 고딕" panose="020B0503020000020004" pitchFamily="50" charset="-127"/>
              </a:rPr>
              <a:t> 1</a:t>
            </a:r>
            <a:r>
              <a:rPr lang="ko-KR" altLang="en-US" sz="800" b="1" dirty="0">
                <a:solidFill>
                  <a:schemeClr val="tx1"/>
                </a:solidFill>
                <a:latin typeface="Arial" panose="020B0604020202020204" pitchFamily="34" charset="0"/>
                <a:ea typeface="맑은 고딕" panose="020B0503020000020004" pitchFamily="50" charset="-127"/>
              </a:rPr>
              <a:t>일</a:t>
            </a:r>
            <a:r>
              <a:rPr lang="en-US" altLang="ko-KR" sz="800" b="1" dirty="0">
                <a:solidFill>
                  <a:schemeClr val="tx1"/>
                </a:solidFill>
                <a:latin typeface="Arial" panose="020B0604020202020204" pitchFamily="34" charset="0"/>
                <a:ea typeface="맑은 고딕" panose="020B0503020000020004" pitchFamily="50" charset="-127"/>
              </a:rPr>
              <a:t> ~ 2025</a:t>
            </a:r>
            <a:r>
              <a:rPr lang="ko-KR" altLang="en-US" sz="800" b="1" dirty="0">
                <a:solidFill>
                  <a:schemeClr val="tx1"/>
                </a:solidFill>
                <a:latin typeface="Arial" panose="020B0604020202020204" pitchFamily="34" charset="0"/>
                <a:ea typeface="맑은 고딕" panose="020B0503020000020004" pitchFamily="50" charset="-127"/>
              </a:rPr>
              <a:t>년 </a:t>
            </a:r>
            <a:r>
              <a:rPr lang="en-US" altLang="ko-KR" sz="800" b="1" dirty="0">
                <a:solidFill>
                  <a:schemeClr val="tx1"/>
                </a:solidFill>
                <a:latin typeface="Arial" panose="020B0604020202020204" pitchFamily="34" charset="0"/>
                <a:ea typeface="맑은 고딕" panose="020B0503020000020004" pitchFamily="50" charset="-127"/>
              </a:rPr>
              <a:t>12</a:t>
            </a:r>
            <a:r>
              <a:rPr lang="ko-KR" altLang="en-US" sz="800" b="1" dirty="0">
                <a:solidFill>
                  <a:schemeClr val="tx1"/>
                </a:solidFill>
                <a:latin typeface="Arial" panose="020B0604020202020204" pitchFamily="34" charset="0"/>
                <a:ea typeface="맑은 고딕" panose="020B0503020000020004" pitchFamily="50" charset="-127"/>
              </a:rPr>
              <a:t>월 </a:t>
            </a:r>
            <a:r>
              <a:rPr lang="en-US" altLang="ko-KR" sz="800" b="1" dirty="0">
                <a:solidFill>
                  <a:schemeClr val="tx1"/>
                </a:solidFill>
                <a:latin typeface="Arial" panose="020B0604020202020204" pitchFamily="34" charset="0"/>
                <a:ea typeface="맑은 고딕" panose="020B0503020000020004" pitchFamily="50" charset="-127"/>
              </a:rPr>
              <a:t>31</a:t>
            </a:r>
            <a:r>
              <a:rPr lang="ko-KR" altLang="en-US" sz="800" b="1" dirty="0">
                <a:solidFill>
                  <a:schemeClr val="tx1"/>
                </a:solidFill>
                <a:latin typeface="Arial" panose="020B0604020202020204" pitchFamily="34" charset="0"/>
                <a:ea typeface="맑은 고딕" panose="020B0503020000020004" pitchFamily="50" charset="-127"/>
              </a:rPr>
              <a:t>일</a:t>
            </a:r>
            <a:r>
              <a:rPr lang="en-US" altLang="ko-KR" sz="800" b="1" dirty="0">
                <a:solidFill>
                  <a:schemeClr val="tx1"/>
                </a:solidFill>
                <a:latin typeface="Arial" panose="020B0604020202020204" pitchFamily="34" charset="0"/>
                <a:ea typeface="맑은 고딕" panose="020B0503020000020004" pitchFamily="50" charset="-127"/>
              </a:rPr>
              <a:t>)</a:t>
            </a:r>
          </a:p>
        </p:txBody>
      </p:sp>
      <p:sp>
        <p:nvSpPr>
          <p:cNvPr id="19" name="직사각형 18">
            <a:extLst>
              <a:ext uri="{FF2B5EF4-FFF2-40B4-BE49-F238E27FC236}">
                <a16:creationId xmlns:a16="http://schemas.microsoft.com/office/drawing/2014/main" id="{AF006980-DDEC-453B-8B08-145447F19975}"/>
              </a:ext>
            </a:extLst>
          </p:cNvPr>
          <p:cNvSpPr/>
          <p:nvPr/>
        </p:nvSpPr>
        <p:spPr>
          <a:xfrm>
            <a:off x="488950" y="3061379"/>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현금흐름에 대한 가정</a:t>
            </a:r>
          </a:p>
        </p:txBody>
      </p:sp>
      <p:sp>
        <p:nvSpPr>
          <p:cNvPr id="21" name="직사각형 20">
            <a:extLst>
              <a:ext uri="{FF2B5EF4-FFF2-40B4-BE49-F238E27FC236}">
                <a16:creationId xmlns:a16="http://schemas.microsoft.com/office/drawing/2014/main" id="{25CA3B02-C89D-4BA5-8A35-0B0C269CC773}"/>
              </a:ext>
            </a:extLst>
          </p:cNvPr>
          <p:cNvSpPr/>
          <p:nvPr/>
        </p:nvSpPr>
        <p:spPr>
          <a:xfrm>
            <a:off x="1975808" y="3061379"/>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ko-KR" altLang="en-US" sz="800" b="1" dirty="0">
                <a:solidFill>
                  <a:schemeClr val="tx1"/>
                </a:solidFill>
                <a:latin typeface="Arial" panose="020B0604020202020204" pitchFamily="34" charset="0"/>
                <a:ea typeface="맑은 고딕" panose="020B0503020000020004" pitchFamily="50" charset="-127"/>
              </a:rPr>
              <a:t>현금흐름은 기중 발생 가정</a:t>
            </a:r>
            <a:endParaRPr lang="en-US" altLang="ko-KR" sz="800" b="1" dirty="0">
              <a:solidFill>
                <a:schemeClr val="tx1"/>
              </a:solidFill>
              <a:latin typeface="Arial" panose="020B0604020202020204" pitchFamily="34" charset="0"/>
              <a:ea typeface="맑은 고딕" panose="020B0503020000020004" pitchFamily="50" charset="-127"/>
            </a:endParaRPr>
          </a:p>
        </p:txBody>
      </p:sp>
      <p:sp>
        <p:nvSpPr>
          <p:cNvPr id="23" name="직사각형 22">
            <a:extLst>
              <a:ext uri="{FF2B5EF4-FFF2-40B4-BE49-F238E27FC236}">
                <a16:creationId xmlns:a16="http://schemas.microsoft.com/office/drawing/2014/main" id="{32D0DC06-F49E-4FDF-8DA0-A93780F5E042}"/>
              </a:ext>
            </a:extLst>
          </p:cNvPr>
          <p:cNvSpPr/>
          <p:nvPr/>
        </p:nvSpPr>
        <p:spPr>
          <a:xfrm>
            <a:off x="488950" y="3518588"/>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법인세</a:t>
            </a:r>
          </a:p>
        </p:txBody>
      </p:sp>
      <p:sp>
        <p:nvSpPr>
          <p:cNvPr id="24" name="직사각형 23">
            <a:extLst>
              <a:ext uri="{FF2B5EF4-FFF2-40B4-BE49-F238E27FC236}">
                <a16:creationId xmlns:a16="http://schemas.microsoft.com/office/drawing/2014/main" id="{EC58473D-779C-4DC7-91CC-9628C0D1BC02}"/>
              </a:ext>
            </a:extLst>
          </p:cNvPr>
          <p:cNvSpPr/>
          <p:nvPr/>
        </p:nvSpPr>
        <p:spPr>
          <a:xfrm>
            <a:off x="1975808" y="3518588"/>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ko-KR" altLang="en-US" sz="800" b="1" dirty="0">
                <a:solidFill>
                  <a:schemeClr val="tx1"/>
                </a:solidFill>
                <a:latin typeface="Arial" panose="020B0604020202020204" pitchFamily="34" charset="0"/>
                <a:ea typeface="맑은 고딕" panose="020B0503020000020004" pitchFamily="50" charset="-127"/>
              </a:rPr>
              <a:t>국내 법인세 과세구간</a:t>
            </a:r>
            <a:r>
              <a:rPr lang="en-US" altLang="ko-KR" sz="800" b="1" dirty="0">
                <a:solidFill>
                  <a:schemeClr val="tx1"/>
                </a:solidFill>
                <a:latin typeface="Arial" panose="020B0604020202020204" pitchFamily="34" charset="0"/>
                <a:ea typeface="맑은 고딕" panose="020B0503020000020004" pitchFamily="50" charset="-127"/>
              </a:rPr>
              <a:t>(2</a:t>
            </a:r>
            <a:r>
              <a:rPr lang="ko-KR" altLang="en-US" sz="800" b="1" dirty="0">
                <a:solidFill>
                  <a:schemeClr val="tx1"/>
                </a:solidFill>
                <a:latin typeface="Arial" panose="020B0604020202020204" pitchFamily="34" charset="0"/>
                <a:ea typeface="맑은 고딕" panose="020B0503020000020004" pitchFamily="50" charset="-127"/>
              </a:rPr>
              <a:t>억원 이하 </a:t>
            </a:r>
            <a:r>
              <a:rPr lang="en-US" altLang="ko-KR" sz="800" b="1" dirty="0">
                <a:solidFill>
                  <a:schemeClr val="tx1"/>
                </a:solidFill>
                <a:latin typeface="Arial" panose="020B0604020202020204" pitchFamily="34" charset="0"/>
                <a:ea typeface="맑은 고딕" panose="020B0503020000020004" pitchFamily="50" charset="-127"/>
              </a:rPr>
              <a:t>11%, 2</a:t>
            </a:r>
            <a:r>
              <a:rPr lang="ko-KR" altLang="en-US" sz="800" b="1" dirty="0">
                <a:solidFill>
                  <a:schemeClr val="tx1"/>
                </a:solidFill>
                <a:latin typeface="Arial" panose="020B0604020202020204" pitchFamily="34" charset="0"/>
                <a:ea typeface="맑은 고딕" panose="020B0503020000020004" pitchFamily="50" charset="-127"/>
              </a:rPr>
              <a:t>억원 초과 </a:t>
            </a:r>
            <a:r>
              <a:rPr lang="en-US" altLang="ko-KR" sz="800" b="1" dirty="0">
                <a:solidFill>
                  <a:schemeClr val="tx1"/>
                </a:solidFill>
                <a:latin typeface="Arial" panose="020B0604020202020204" pitchFamily="34" charset="0"/>
                <a:ea typeface="맑은 고딕" panose="020B0503020000020004" pitchFamily="50" charset="-127"/>
              </a:rPr>
              <a:t>~ 200</a:t>
            </a:r>
            <a:r>
              <a:rPr lang="ko-KR" altLang="en-US" sz="800" b="1" dirty="0">
                <a:solidFill>
                  <a:schemeClr val="tx1"/>
                </a:solidFill>
                <a:latin typeface="Arial" panose="020B0604020202020204" pitchFamily="34" charset="0"/>
                <a:ea typeface="맑은 고딕" panose="020B0503020000020004" pitchFamily="50" charset="-127"/>
              </a:rPr>
              <a:t>억원 이하 </a:t>
            </a:r>
            <a:r>
              <a:rPr lang="en-US" altLang="ko-KR" sz="800" b="1" dirty="0">
                <a:solidFill>
                  <a:schemeClr val="tx1"/>
                </a:solidFill>
                <a:latin typeface="Arial" panose="020B0604020202020204" pitchFamily="34" charset="0"/>
                <a:ea typeface="맑은 고딕" panose="020B0503020000020004" pitchFamily="50" charset="-127"/>
              </a:rPr>
              <a:t>22%, 200</a:t>
            </a:r>
            <a:r>
              <a:rPr lang="ko-KR" altLang="en-US" sz="800" b="1" dirty="0">
                <a:solidFill>
                  <a:schemeClr val="tx1"/>
                </a:solidFill>
                <a:latin typeface="Arial" panose="020B0604020202020204" pitchFamily="34" charset="0"/>
                <a:ea typeface="맑은 고딕" panose="020B0503020000020004" pitchFamily="50" charset="-127"/>
              </a:rPr>
              <a:t>억원 초과 </a:t>
            </a:r>
            <a:r>
              <a:rPr lang="en-US" altLang="ko-KR" sz="800" b="1" dirty="0">
                <a:solidFill>
                  <a:schemeClr val="tx1"/>
                </a:solidFill>
                <a:latin typeface="Arial" panose="020B0604020202020204" pitchFamily="34" charset="0"/>
                <a:ea typeface="맑은 고딕" panose="020B0503020000020004" pitchFamily="50" charset="-127"/>
              </a:rPr>
              <a:t>24.2%)</a:t>
            </a:r>
            <a:r>
              <a:rPr lang="ko-KR" altLang="en-US" sz="800" b="1" dirty="0">
                <a:solidFill>
                  <a:schemeClr val="tx1"/>
                </a:solidFill>
                <a:latin typeface="Arial" panose="020B0604020202020204" pitchFamily="34" charset="0"/>
                <a:ea typeface="맑은 고딕" panose="020B0503020000020004" pitchFamily="50" charset="-127"/>
              </a:rPr>
              <a:t>에 따라 미래 </a:t>
            </a:r>
            <a:r>
              <a:rPr lang="ko-KR" altLang="en-US" sz="800" b="1" dirty="0" err="1">
                <a:solidFill>
                  <a:schemeClr val="tx1"/>
                </a:solidFill>
                <a:latin typeface="Arial" panose="020B0604020202020204" pitchFamily="34" charset="0"/>
                <a:ea typeface="맑은 고딕" panose="020B0503020000020004" pitchFamily="50" charset="-127"/>
              </a:rPr>
              <a:t>세후</a:t>
            </a:r>
            <a:r>
              <a:rPr lang="ko-KR" altLang="en-US" sz="800" b="1" dirty="0">
                <a:solidFill>
                  <a:schemeClr val="tx1"/>
                </a:solidFill>
                <a:latin typeface="Arial" panose="020B0604020202020204" pitchFamily="34" charset="0"/>
                <a:ea typeface="맑은 고딕" panose="020B0503020000020004" pitchFamily="50" charset="-127"/>
              </a:rPr>
              <a:t> 현금흐름 계산 시 추정 </a:t>
            </a:r>
            <a:r>
              <a:rPr lang="ko-KR" altLang="en-US" sz="800" b="1" dirty="0" err="1">
                <a:solidFill>
                  <a:schemeClr val="tx1"/>
                </a:solidFill>
                <a:latin typeface="Arial" panose="020B0604020202020204" pitchFamily="34" charset="0"/>
                <a:ea typeface="맑은 고딕" panose="020B0503020000020004" pitchFamily="50" charset="-127"/>
              </a:rPr>
              <a:t>법인세차감전순이익에</a:t>
            </a:r>
            <a:r>
              <a:rPr lang="ko-KR" altLang="en-US" sz="800" b="1" dirty="0">
                <a:solidFill>
                  <a:schemeClr val="tx1"/>
                </a:solidFill>
                <a:latin typeface="Arial" panose="020B0604020202020204" pitchFamily="34" charset="0"/>
                <a:ea typeface="맑은 고딕" panose="020B0503020000020004" pitchFamily="50" charset="-127"/>
              </a:rPr>
              <a:t> 따른 한계세율을 적용</a:t>
            </a:r>
          </a:p>
        </p:txBody>
      </p:sp>
      <p:sp>
        <p:nvSpPr>
          <p:cNvPr id="25" name="직사각형 24">
            <a:extLst>
              <a:ext uri="{FF2B5EF4-FFF2-40B4-BE49-F238E27FC236}">
                <a16:creationId xmlns:a16="http://schemas.microsoft.com/office/drawing/2014/main" id="{15CF2674-6513-48D3-84E6-E46F1FABB223}"/>
              </a:ext>
            </a:extLst>
          </p:cNvPr>
          <p:cNvSpPr/>
          <p:nvPr/>
        </p:nvSpPr>
        <p:spPr>
          <a:xfrm>
            <a:off x="488950" y="3975797"/>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영구성장률</a:t>
            </a:r>
          </a:p>
        </p:txBody>
      </p:sp>
      <p:sp>
        <p:nvSpPr>
          <p:cNvPr id="26" name="직사각형 25">
            <a:extLst>
              <a:ext uri="{FF2B5EF4-FFF2-40B4-BE49-F238E27FC236}">
                <a16:creationId xmlns:a16="http://schemas.microsoft.com/office/drawing/2014/main" id="{5E7DE627-04B2-4EE7-AA66-D1D2989E7852}"/>
              </a:ext>
            </a:extLst>
          </p:cNvPr>
          <p:cNvSpPr/>
          <p:nvPr/>
        </p:nvSpPr>
        <p:spPr>
          <a:xfrm>
            <a:off x="1975808" y="3975797"/>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en-US" altLang="ko-KR" sz="800" b="1" dirty="0">
                <a:solidFill>
                  <a:schemeClr val="tx1"/>
                </a:solidFill>
                <a:latin typeface="Arial" panose="020B0604020202020204" pitchFamily="34" charset="0"/>
                <a:ea typeface="맑은 고딕" panose="020B0503020000020004" pitchFamily="50" charset="-127"/>
              </a:rPr>
              <a:t>0.5%</a:t>
            </a:r>
            <a:r>
              <a:rPr lang="ko-KR" altLang="en-US" sz="800" b="1" dirty="0">
                <a:solidFill>
                  <a:schemeClr val="tx1"/>
                </a:solidFill>
                <a:latin typeface="Arial" panose="020B0604020202020204" pitchFamily="34" charset="0"/>
                <a:ea typeface="맑은 고딕" panose="020B0503020000020004" pitchFamily="50" charset="-127"/>
              </a:rPr>
              <a:t>를 기준으로 </a:t>
            </a:r>
            <a:r>
              <a:rPr lang="en-US" altLang="ko-KR" sz="800" b="1" dirty="0">
                <a:solidFill>
                  <a:schemeClr val="tx1"/>
                </a:solidFill>
                <a:latin typeface="Arial" panose="020B0604020202020204" pitchFamily="34" charset="0"/>
                <a:ea typeface="맑은 고딕" panose="020B0503020000020004" pitchFamily="50" charset="-127"/>
              </a:rPr>
              <a:t>0.0% ~ 1.0% </a:t>
            </a:r>
            <a:r>
              <a:rPr lang="ko-KR" altLang="en-US" sz="800" b="1" dirty="0">
                <a:solidFill>
                  <a:schemeClr val="tx1"/>
                </a:solidFill>
                <a:latin typeface="Arial" panose="020B0604020202020204" pitchFamily="34" charset="0"/>
                <a:ea typeface="맑은 고딕" panose="020B0503020000020004" pitchFamily="50" charset="-127"/>
              </a:rPr>
              <a:t>범위를 가정함</a:t>
            </a:r>
          </a:p>
        </p:txBody>
      </p:sp>
      <p:sp>
        <p:nvSpPr>
          <p:cNvPr id="27" name="직사각형 26">
            <a:extLst>
              <a:ext uri="{FF2B5EF4-FFF2-40B4-BE49-F238E27FC236}">
                <a16:creationId xmlns:a16="http://schemas.microsoft.com/office/drawing/2014/main" id="{9921B699-DAA9-4454-928B-686ED7B8600D}"/>
              </a:ext>
            </a:extLst>
          </p:cNvPr>
          <p:cNvSpPr/>
          <p:nvPr/>
        </p:nvSpPr>
        <p:spPr>
          <a:xfrm>
            <a:off x="488950" y="4433007"/>
            <a:ext cx="1373406" cy="360000"/>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할인율</a:t>
            </a:r>
          </a:p>
        </p:txBody>
      </p:sp>
      <p:sp>
        <p:nvSpPr>
          <p:cNvPr id="28" name="직사각형 27">
            <a:extLst>
              <a:ext uri="{FF2B5EF4-FFF2-40B4-BE49-F238E27FC236}">
                <a16:creationId xmlns:a16="http://schemas.microsoft.com/office/drawing/2014/main" id="{06CA00FC-EFB3-4DEF-BDFA-8DADF2C8BCCF}"/>
              </a:ext>
            </a:extLst>
          </p:cNvPr>
          <p:cNvSpPr/>
          <p:nvPr/>
        </p:nvSpPr>
        <p:spPr>
          <a:xfrm>
            <a:off x="1975808" y="4433007"/>
            <a:ext cx="7441242" cy="36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16000" indent="-144000">
              <a:buFont typeface="Wingdings" panose="05000000000000000000" pitchFamily="2" charset="2"/>
              <a:buChar char="§"/>
            </a:pPr>
            <a:r>
              <a:rPr lang="ko-KR" altLang="en-US" sz="800" b="1" dirty="0">
                <a:solidFill>
                  <a:schemeClr val="tx1"/>
                </a:solidFill>
                <a:latin typeface="Arial" panose="020B0604020202020204" pitchFamily="34" charset="0"/>
                <a:ea typeface="맑은 고딕" panose="020B0503020000020004" pitchFamily="50" charset="-127"/>
              </a:rPr>
              <a:t>유사 상장회사 및 시장분석자료를 통해 산정된 가중평균자본비용 </a:t>
            </a:r>
            <a:r>
              <a:rPr lang="en-US" altLang="ko-KR" sz="800" b="1" dirty="0">
                <a:solidFill>
                  <a:schemeClr val="tx1"/>
                </a:solidFill>
                <a:latin typeface="Arial" panose="020B0604020202020204" pitchFamily="34" charset="0"/>
                <a:ea typeface="맑은 고딕" panose="020B0503020000020004" pitchFamily="50" charset="-127"/>
              </a:rPr>
              <a:t>9.3%</a:t>
            </a:r>
            <a:r>
              <a:rPr lang="ko-KR" altLang="en-US" sz="800" b="1" dirty="0">
                <a:solidFill>
                  <a:schemeClr val="tx1"/>
                </a:solidFill>
                <a:latin typeface="Arial" panose="020B0604020202020204" pitchFamily="34" charset="0"/>
                <a:ea typeface="맑은 고딕" panose="020B0503020000020004" pitchFamily="50" charset="-127"/>
              </a:rPr>
              <a:t>를</a:t>
            </a:r>
            <a:r>
              <a:rPr lang="en-US" altLang="ko-KR" sz="800" b="1" dirty="0">
                <a:solidFill>
                  <a:schemeClr val="tx1"/>
                </a:solidFill>
                <a:latin typeface="Arial" panose="020B0604020202020204" pitchFamily="34" charset="0"/>
                <a:ea typeface="맑은 고딕" panose="020B0503020000020004" pitchFamily="50" charset="-127"/>
              </a:rPr>
              <a:t> </a:t>
            </a:r>
            <a:r>
              <a:rPr lang="ko-KR" altLang="en-US" sz="800" b="1" dirty="0">
                <a:solidFill>
                  <a:schemeClr val="tx1"/>
                </a:solidFill>
                <a:latin typeface="Arial" panose="020B0604020202020204" pitchFamily="34" charset="0"/>
                <a:ea typeface="맑은 고딕" panose="020B0503020000020004" pitchFamily="50" charset="-127"/>
              </a:rPr>
              <a:t>가정</a:t>
            </a:r>
            <a:endParaRPr lang="ko-KR" altLang="en-US" sz="800" b="1" dirty="0">
              <a:solidFill>
                <a:srgbClr val="FF0000"/>
              </a:solidFill>
              <a:latin typeface="Arial" panose="020B0604020202020204" pitchFamily="34" charset="0"/>
              <a:ea typeface="맑은 고딕" panose="020B0503020000020004" pitchFamily="50" charset="-127"/>
            </a:endParaRPr>
          </a:p>
        </p:txBody>
      </p:sp>
      <p:sp>
        <p:nvSpPr>
          <p:cNvPr id="29" name="직사각형 28">
            <a:extLst>
              <a:ext uri="{FF2B5EF4-FFF2-40B4-BE49-F238E27FC236}">
                <a16:creationId xmlns:a16="http://schemas.microsoft.com/office/drawing/2014/main" id="{AFAB031D-6E4F-4E7B-9132-B6DE8F61433A}"/>
              </a:ext>
            </a:extLst>
          </p:cNvPr>
          <p:cNvSpPr/>
          <p:nvPr/>
        </p:nvSpPr>
        <p:spPr>
          <a:xfrm>
            <a:off x="488950" y="1297124"/>
            <a:ext cx="8928100"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dirty="0">
                <a:solidFill>
                  <a:schemeClr val="bg1"/>
                </a:solidFill>
                <a:latin typeface="Arial" panose="020B0604020202020204" pitchFamily="34" charset="0"/>
                <a:ea typeface="맑은 고딕" panose="020B0503020000020004" pitchFamily="50" charset="-127"/>
              </a:rPr>
              <a:t>Description</a:t>
            </a:r>
            <a:endParaRPr lang="ko-KR" altLang="en-US" sz="800" b="1" dirty="0">
              <a:solidFill>
                <a:schemeClr val="bg1"/>
              </a:solidFill>
              <a:latin typeface="Arial" panose="020B0604020202020204" pitchFamily="34" charset="0"/>
              <a:ea typeface="맑은 고딕" panose="020B0503020000020004" pitchFamily="50" charset="-127"/>
            </a:endParaRPr>
          </a:p>
        </p:txBody>
      </p:sp>
      <p:cxnSp>
        <p:nvCxnSpPr>
          <p:cNvPr id="20" name="직선 연결선 19">
            <a:extLst>
              <a:ext uri="{FF2B5EF4-FFF2-40B4-BE49-F238E27FC236}">
                <a16:creationId xmlns:a16="http://schemas.microsoft.com/office/drawing/2014/main" id="{B686A3A0-9951-4BD2-8972-836BBD94EF02}"/>
              </a:ext>
            </a:extLst>
          </p:cNvPr>
          <p:cNvCxnSpPr/>
          <p:nvPr/>
        </p:nvCxnSpPr>
        <p:spPr>
          <a:xfrm>
            <a:off x="488948" y="209835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5FC14669-3611-4B39-BF6B-43633B6B5D0A}"/>
              </a:ext>
            </a:extLst>
          </p:cNvPr>
          <p:cNvCxnSpPr/>
          <p:nvPr/>
        </p:nvCxnSpPr>
        <p:spPr>
          <a:xfrm>
            <a:off x="488948" y="255556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F8A6F6F6-F60C-42F5-AB05-C5E28F91672E}"/>
              </a:ext>
            </a:extLst>
          </p:cNvPr>
          <p:cNvCxnSpPr/>
          <p:nvPr/>
        </p:nvCxnSpPr>
        <p:spPr>
          <a:xfrm>
            <a:off x="488948" y="346998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E12757FD-FB23-40CA-A067-EE0577BF539F}"/>
              </a:ext>
            </a:extLst>
          </p:cNvPr>
          <p:cNvCxnSpPr/>
          <p:nvPr/>
        </p:nvCxnSpPr>
        <p:spPr>
          <a:xfrm>
            <a:off x="488948" y="392719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BA7872C6-039A-4924-9514-ECAA1006AAC7}"/>
              </a:ext>
            </a:extLst>
          </p:cNvPr>
          <p:cNvCxnSpPr/>
          <p:nvPr/>
        </p:nvCxnSpPr>
        <p:spPr>
          <a:xfrm>
            <a:off x="488948" y="438440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0E50C694-AE38-4335-9AF8-4FFC1083877E}"/>
              </a:ext>
            </a:extLst>
          </p:cNvPr>
          <p:cNvCxnSpPr/>
          <p:nvPr/>
        </p:nvCxnSpPr>
        <p:spPr>
          <a:xfrm>
            <a:off x="488948" y="3012777"/>
            <a:ext cx="89281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25917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Income 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세부 가정사항 </a:t>
            </a:r>
            <a:r>
              <a:rPr lang="en-US" altLang="ko-KR" sz="2800" dirty="0">
                <a:latin typeface="나눔바른고딕" panose="020B0603020101020101" pitchFamily="50" charset="-127"/>
                <a:ea typeface="나눔바른고딕" panose="020B0603020101020101" pitchFamily="50" charset="-127"/>
              </a:rPr>
              <a:t>(1/4)</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현금흐름할인법에 따른 가치평가를 위한 </a:t>
            </a:r>
            <a:r>
              <a:rPr lang="ko-KR" altLang="en-US" dirty="0" err="1">
                <a:solidFill>
                  <a:schemeClr val="tx1"/>
                </a:solidFill>
              </a:rPr>
              <a:t>계정별</a:t>
            </a:r>
            <a:r>
              <a:rPr lang="ko-KR" altLang="en-US" dirty="0">
                <a:solidFill>
                  <a:schemeClr val="tx1"/>
                </a:solidFill>
              </a:rPr>
              <a:t> 세부가정은 다음과 같습니다</a:t>
            </a:r>
            <a:r>
              <a:rPr lang="en-US" altLang="ko-KR" dirty="0">
                <a:solidFill>
                  <a:schemeClr val="tx1"/>
                </a:solidFill>
              </a:rPr>
              <a:t>.</a:t>
            </a:r>
          </a:p>
        </p:txBody>
      </p:sp>
      <p:sp>
        <p:nvSpPr>
          <p:cNvPr id="24" name="직사각형 23">
            <a:extLst>
              <a:ext uri="{FF2B5EF4-FFF2-40B4-BE49-F238E27FC236}">
                <a16:creationId xmlns:a16="http://schemas.microsoft.com/office/drawing/2014/main" id="{1DDB47A7-FBEA-4010-9B3F-A4272D7F5609}"/>
              </a:ext>
            </a:extLst>
          </p:cNvPr>
          <p:cNvSpPr/>
          <p:nvPr/>
        </p:nvSpPr>
        <p:spPr>
          <a:xfrm>
            <a:off x="488948" y="1297125"/>
            <a:ext cx="2388475"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a:solidFill>
                  <a:schemeClr val="bg1"/>
                </a:solidFill>
                <a:latin typeface="Arial" panose="020B0604020202020204" pitchFamily="34" charset="0"/>
                <a:ea typeface="맑은 고딕" panose="020B0503020000020004" pitchFamily="50" charset="-127"/>
              </a:rPr>
              <a:t>Factor</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26" name="직사각형 25">
            <a:extLst>
              <a:ext uri="{FF2B5EF4-FFF2-40B4-BE49-F238E27FC236}">
                <a16:creationId xmlns:a16="http://schemas.microsoft.com/office/drawing/2014/main" id="{0196C4E0-9053-44D7-AD3F-6BD27EDD3A8F}"/>
              </a:ext>
            </a:extLst>
          </p:cNvPr>
          <p:cNvSpPr/>
          <p:nvPr/>
        </p:nvSpPr>
        <p:spPr>
          <a:xfrm>
            <a:off x="488949" y="1672974"/>
            <a:ext cx="756000" cy="4065975"/>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매출액</a:t>
            </a:r>
          </a:p>
        </p:txBody>
      </p:sp>
      <p:sp>
        <p:nvSpPr>
          <p:cNvPr id="27" name="직사각형 26">
            <a:extLst>
              <a:ext uri="{FF2B5EF4-FFF2-40B4-BE49-F238E27FC236}">
                <a16:creationId xmlns:a16="http://schemas.microsoft.com/office/drawing/2014/main" id="{B32A25E2-AAA2-4DFF-89C9-244555F8BC82}"/>
              </a:ext>
            </a:extLst>
          </p:cNvPr>
          <p:cNvSpPr/>
          <p:nvPr/>
        </p:nvSpPr>
        <p:spPr>
          <a:xfrm>
            <a:off x="1974528" y="1672976"/>
            <a:ext cx="902896" cy="110779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900" b="1" dirty="0">
                <a:solidFill>
                  <a:sysClr val="windowText" lastClr="000000"/>
                </a:solidFill>
                <a:latin typeface="Arial" panose="020B0604020202020204" pitchFamily="34" charset="0"/>
                <a:ea typeface="맑은 고딕" panose="020B0503020000020004" pitchFamily="50" charset="-127"/>
              </a:rPr>
              <a:t>Booked</a:t>
            </a:r>
            <a:br>
              <a:rPr lang="en-US" altLang="ko-KR" sz="900" b="1" dirty="0">
                <a:solidFill>
                  <a:sysClr val="windowText" lastClr="000000"/>
                </a:solidFill>
                <a:latin typeface="Arial" panose="020B0604020202020204" pitchFamily="34" charset="0"/>
                <a:ea typeface="맑은 고딕" panose="020B0503020000020004" pitchFamily="50" charset="-127"/>
              </a:rPr>
            </a:br>
            <a:r>
              <a:rPr lang="en-US" altLang="ko-KR" sz="900" b="1" dirty="0">
                <a:solidFill>
                  <a:sysClr val="windowText" lastClr="000000"/>
                </a:solidFill>
                <a:latin typeface="Arial" panose="020B0604020202020204" pitchFamily="34" charset="0"/>
                <a:ea typeface="맑은 고딕" panose="020B0503020000020004" pitchFamily="50" charset="-127"/>
              </a:rPr>
              <a:t>(</a:t>
            </a:r>
            <a:r>
              <a:rPr lang="ko-KR" altLang="en-US" sz="900" b="1" dirty="0">
                <a:solidFill>
                  <a:sysClr val="windowText" lastClr="000000"/>
                </a:solidFill>
                <a:latin typeface="Arial" panose="020B0604020202020204" pitchFamily="34" charset="0"/>
                <a:ea typeface="맑은 고딕" panose="020B0503020000020004" pitchFamily="50" charset="-127"/>
              </a:rPr>
              <a:t>수주확정</a:t>
            </a:r>
            <a:r>
              <a:rPr lang="en-US" altLang="ko-KR" sz="900" b="1" dirty="0">
                <a:solidFill>
                  <a:sysClr val="windowText" lastClr="000000"/>
                </a:solidFill>
                <a:latin typeface="Arial" panose="020B0604020202020204" pitchFamily="34" charset="0"/>
                <a:ea typeface="맑은 고딕" panose="020B0503020000020004" pitchFamily="50" charset="-127"/>
              </a:rPr>
              <a:t>)</a:t>
            </a:r>
          </a:p>
        </p:txBody>
      </p:sp>
      <p:sp>
        <p:nvSpPr>
          <p:cNvPr id="29" name="직사각형 28">
            <a:extLst>
              <a:ext uri="{FF2B5EF4-FFF2-40B4-BE49-F238E27FC236}">
                <a16:creationId xmlns:a16="http://schemas.microsoft.com/office/drawing/2014/main" id="{8B1E78F9-2F9C-455E-AC98-1A1499383B77}"/>
              </a:ext>
            </a:extLst>
          </p:cNvPr>
          <p:cNvSpPr/>
          <p:nvPr/>
        </p:nvSpPr>
        <p:spPr>
          <a:xfrm>
            <a:off x="1974528" y="2868623"/>
            <a:ext cx="902896" cy="287032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36000" rtlCol="0" anchor="ctr"/>
          <a:lstStyle/>
          <a:p>
            <a:pPr algn="ctr"/>
            <a:r>
              <a:rPr lang="en-US" altLang="ko-KR" sz="900" b="1" dirty="0" err="1">
                <a:solidFill>
                  <a:sysClr val="windowText" lastClr="000000"/>
                </a:solidFill>
                <a:latin typeface="Arial" panose="020B0604020202020204" pitchFamily="34" charset="0"/>
                <a:ea typeface="맑은 고딕" panose="020B0503020000020004" pitchFamily="50" charset="-127"/>
              </a:rPr>
              <a:t>Unbooked</a:t>
            </a:r>
            <a:br>
              <a:rPr lang="en-US" altLang="ko-KR" sz="900" b="1" dirty="0">
                <a:solidFill>
                  <a:sysClr val="windowText" lastClr="000000"/>
                </a:solidFill>
                <a:latin typeface="Arial" panose="020B0604020202020204" pitchFamily="34" charset="0"/>
                <a:ea typeface="맑은 고딕" panose="020B0503020000020004" pitchFamily="50" charset="-127"/>
              </a:rPr>
            </a:br>
            <a:r>
              <a:rPr lang="en-US" altLang="ko-KR" sz="900" b="1" dirty="0">
                <a:solidFill>
                  <a:sysClr val="windowText" lastClr="000000"/>
                </a:solidFill>
                <a:latin typeface="Arial" panose="020B0604020202020204" pitchFamily="34" charset="0"/>
                <a:ea typeface="맑은 고딕" panose="020B0503020000020004" pitchFamily="50" charset="-127"/>
              </a:rPr>
              <a:t>(</a:t>
            </a:r>
            <a:r>
              <a:rPr lang="ko-KR" altLang="en-US" sz="900" b="1" dirty="0">
                <a:solidFill>
                  <a:sysClr val="windowText" lastClr="000000"/>
                </a:solidFill>
                <a:latin typeface="Arial" panose="020B0604020202020204" pitchFamily="34" charset="0"/>
                <a:ea typeface="맑은 고딕" panose="020B0503020000020004" pitchFamily="50" charset="-127"/>
              </a:rPr>
              <a:t>수주예정</a:t>
            </a:r>
            <a:r>
              <a:rPr lang="en-US" altLang="ko-KR" sz="900" b="1" dirty="0">
                <a:solidFill>
                  <a:sysClr val="windowText" lastClr="000000"/>
                </a:solidFill>
                <a:latin typeface="Arial" panose="020B0604020202020204" pitchFamily="34" charset="0"/>
                <a:ea typeface="맑은 고딕" panose="020B0503020000020004" pitchFamily="50" charset="-127"/>
              </a:rPr>
              <a:t>)</a:t>
            </a:r>
            <a:endParaRPr lang="ko-KR" altLang="en-US" sz="900" b="1" dirty="0">
              <a:solidFill>
                <a:sysClr val="windowText" lastClr="000000"/>
              </a:solidFill>
              <a:latin typeface="Arial" panose="020B0604020202020204" pitchFamily="34" charset="0"/>
              <a:ea typeface="맑은 고딕" panose="020B0503020000020004" pitchFamily="50" charset="-127"/>
            </a:endParaRPr>
          </a:p>
        </p:txBody>
      </p:sp>
      <p:sp>
        <p:nvSpPr>
          <p:cNvPr id="44" name="직사각형 43">
            <a:extLst>
              <a:ext uri="{FF2B5EF4-FFF2-40B4-BE49-F238E27FC236}">
                <a16:creationId xmlns:a16="http://schemas.microsoft.com/office/drawing/2014/main" id="{1F0DC3D2-7B54-452A-900D-DE1A8C867E90}"/>
              </a:ext>
            </a:extLst>
          </p:cNvPr>
          <p:cNvSpPr/>
          <p:nvPr/>
        </p:nvSpPr>
        <p:spPr>
          <a:xfrm>
            <a:off x="1342240" y="1672974"/>
            <a:ext cx="534996" cy="4065976"/>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900" b="1" dirty="0">
                <a:solidFill>
                  <a:sysClr val="windowText" lastClr="000000"/>
                </a:solidFill>
                <a:latin typeface="Arial" panose="020B0604020202020204" pitchFamily="34" charset="0"/>
                <a:ea typeface="맑은 고딕" panose="020B0503020000020004" pitchFamily="50" charset="-127"/>
              </a:rPr>
              <a:t>제품</a:t>
            </a:r>
            <a:endParaRPr lang="en-US" altLang="ko-KR" sz="900" b="1" dirty="0">
              <a:solidFill>
                <a:sysClr val="windowText" lastClr="000000"/>
              </a:solidFill>
              <a:latin typeface="Arial" panose="020B0604020202020204" pitchFamily="34" charset="0"/>
              <a:ea typeface="맑은 고딕" panose="020B0503020000020004" pitchFamily="50" charset="-127"/>
            </a:endParaRPr>
          </a:p>
          <a:p>
            <a:pPr algn="ctr"/>
            <a:r>
              <a:rPr lang="ko-KR" altLang="en-US" sz="900" b="1" dirty="0">
                <a:solidFill>
                  <a:sysClr val="windowText" lastClr="000000"/>
                </a:solidFill>
                <a:latin typeface="Arial" panose="020B0604020202020204" pitchFamily="34" charset="0"/>
                <a:ea typeface="맑은 고딕" panose="020B0503020000020004" pitchFamily="50" charset="-127"/>
              </a:rPr>
              <a:t>매출액</a:t>
            </a:r>
          </a:p>
        </p:txBody>
      </p:sp>
      <p:sp>
        <p:nvSpPr>
          <p:cNvPr id="51" name="직사각형 50">
            <a:extLst>
              <a:ext uri="{FF2B5EF4-FFF2-40B4-BE49-F238E27FC236}">
                <a16:creationId xmlns:a16="http://schemas.microsoft.com/office/drawing/2014/main" id="{4BA78B9A-AA5B-4C64-A793-672C30457178}"/>
              </a:ext>
            </a:extLst>
          </p:cNvPr>
          <p:cNvSpPr/>
          <p:nvPr/>
        </p:nvSpPr>
        <p:spPr>
          <a:xfrm>
            <a:off x="2962250" y="1297125"/>
            <a:ext cx="6454800"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a:solidFill>
                  <a:schemeClr val="bg1"/>
                </a:solidFill>
                <a:latin typeface="Arial" panose="020B0604020202020204" pitchFamily="34" charset="0"/>
                <a:ea typeface="맑은 고딕" panose="020B0503020000020004" pitchFamily="50" charset="-127"/>
              </a:rPr>
              <a:t>Description</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53" name="직사각형 52">
            <a:extLst>
              <a:ext uri="{FF2B5EF4-FFF2-40B4-BE49-F238E27FC236}">
                <a16:creationId xmlns:a16="http://schemas.microsoft.com/office/drawing/2014/main" id="{206DC917-F5AE-476D-A5A7-49B2409A373F}"/>
              </a:ext>
            </a:extLst>
          </p:cNvPr>
          <p:cNvSpPr/>
          <p:nvPr/>
        </p:nvSpPr>
        <p:spPr>
          <a:xfrm>
            <a:off x="2962250" y="2868623"/>
            <a:ext cx="6454800" cy="2870326"/>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72000" rIns="72000" bIns="90000" rtlCol="0" anchor="t"/>
          <a:lstStyle/>
          <a:p>
            <a:pPr marL="92075" indent="-92075" latinLnBrk="1">
              <a:lnSpc>
                <a:spcPct val="15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대상회사는 수주등급에 따라 할인율을 수주수량</a:t>
            </a:r>
            <a:r>
              <a:rPr lang="en-US" altLang="ko-KR" sz="800" dirty="0">
                <a:solidFill>
                  <a:schemeClr val="tx1"/>
                </a:solidFill>
                <a:latin typeface="Arial" panose="020B0604020202020204" pitchFamily="34" charset="0"/>
                <a:ea typeface="맑은 고딕" panose="020B0503020000020004" pitchFamily="50" charset="-127"/>
              </a:rPr>
              <a:t>(Q)</a:t>
            </a:r>
            <a:r>
              <a:rPr lang="ko-KR" altLang="en-US" sz="800" dirty="0">
                <a:solidFill>
                  <a:schemeClr val="tx1"/>
                </a:solidFill>
                <a:latin typeface="Arial" panose="020B0604020202020204" pitchFamily="34" charset="0"/>
                <a:ea typeface="맑은 고딕" panose="020B0503020000020004" pitchFamily="50" charset="-127"/>
              </a:rPr>
              <a:t>에 반영함</a:t>
            </a:r>
            <a:r>
              <a:rPr lang="en-US" altLang="ko-KR" sz="800" dirty="0">
                <a:solidFill>
                  <a:schemeClr val="tx1"/>
                </a:solidFill>
                <a:latin typeface="Arial" panose="020B0604020202020204" pitchFamily="34" charset="0"/>
                <a:ea typeface="맑은 고딕" panose="020B0503020000020004" pitchFamily="50" charset="-127"/>
              </a:rPr>
              <a:t>.</a:t>
            </a:r>
          </a:p>
          <a:p>
            <a:pPr marL="92075" indent="-92075" latinLnBrk="1">
              <a:lnSpc>
                <a:spcPct val="15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수주등급은 </a:t>
            </a:r>
            <a:r>
              <a:rPr lang="en-US" altLang="ko-KR" sz="800" dirty="0">
                <a:solidFill>
                  <a:schemeClr val="tx1"/>
                </a:solidFill>
                <a:latin typeface="Arial" panose="020B0604020202020204" pitchFamily="34" charset="0"/>
                <a:ea typeface="맑은 고딕" panose="020B0503020000020004" pitchFamily="50" charset="-127"/>
              </a:rPr>
              <a:t>A, AB, B, C, D </a:t>
            </a:r>
            <a:r>
              <a:rPr lang="ko-KR" altLang="en-US" sz="800" dirty="0">
                <a:solidFill>
                  <a:schemeClr val="tx1"/>
                </a:solidFill>
                <a:latin typeface="Arial" panose="020B0604020202020204" pitchFamily="34" charset="0"/>
                <a:ea typeface="맑은 고딕" panose="020B0503020000020004" pitchFamily="50" charset="-127"/>
              </a:rPr>
              <a:t>총 </a:t>
            </a:r>
            <a:r>
              <a:rPr lang="en-US" altLang="ko-KR" sz="800" dirty="0">
                <a:solidFill>
                  <a:schemeClr val="tx1"/>
                </a:solidFill>
                <a:latin typeface="Arial" panose="020B0604020202020204" pitchFamily="34" charset="0"/>
                <a:ea typeface="맑은 고딕" panose="020B0503020000020004" pitchFamily="50" charset="-127"/>
              </a:rPr>
              <a:t>5</a:t>
            </a:r>
            <a:r>
              <a:rPr lang="ko-KR" altLang="en-US" sz="800" dirty="0">
                <a:solidFill>
                  <a:schemeClr val="tx1"/>
                </a:solidFill>
                <a:latin typeface="Arial" panose="020B0604020202020204" pitchFamily="34" charset="0"/>
                <a:ea typeface="맑은 고딕" panose="020B0503020000020004" pitchFamily="50" charset="-127"/>
              </a:rPr>
              <a:t>등급으로 구성되며</a:t>
            </a:r>
            <a:r>
              <a:rPr lang="en-US" altLang="ko-KR" sz="800" dirty="0">
                <a:solidFill>
                  <a:schemeClr val="tx1"/>
                </a:solidFill>
                <a:latin typeface="Arial" panose="020B0604020202020204" pitchFamily="34" charset="0"/>
                <a:ea typeface="맑은 고딕" panose="020B0503020000020004" pitchFamily="50" charset="-127"/>
              </a:rPr>
              <a:t>, AB~D</a:t>
            </a:r>
            <a:r>
              <a:rPr lang="ko-KR" altLang="en-US" sz="800" dirty="0">
                <a:solidFill>
                  <a:schemeClr val="tx1"/>
                </a:solidFill>
                <a:latin typeface="Arial" panose="020B0604020202020204" pitchFamily="34" charset="0"/>
                <a:ea typeface="맑은 고딕" panose="020B0503020000020004" pitchFamily="50" charset="-127"/>
              </a:rPr>
              <a:t>등급은 수주예정 물량임</a:t>
            </a:r>
            <a:r>
              <a:rPr lang="en-US" altLang="ko-KR" sz="800" dirty="0">
                <a:solidFill>
                  <a:schemeClr val="tx1"/>
                </a:solidFill>
                <a:latin typeface="Arial" panose="020B0604020202020204" pitchFamily="34" charset="0"/>
                <a:ea typeface="맑은 고딕" panose="020B0503020000020004" pitchFamily="50" charset="-127"/>
              </a:rPr>
              <a:t>.</a:t>
            </a:r>
          </a:p>
          <a:p>
            <a:pPr marL="171450" indent="11113" latinLnBrk="1">
              <a:lnSpc>
                <a:spcPct val="150000"/>
              </a:lnSpc>
              <a:buClr>
                <a:srgbClr val="00338D"/>
              </a:buClr>
              <a:buFont typeface="Wingdings" panose="05000000000000000000" pitchFamily="2" charset="2"/>
              <a:buChar char="Ø"/>
            </a:pPr>
            <a:r>
              <a:rPr lang="ko-KR" altLang="en-US" sz="800" dirty="0">
                <a:solidFill>
                  <a:schemeClr val="tx1"/>
                </a:solidFill>
                <a:latin typeface="Arial" panose="020B0604020202020204" pitchFamily="34" charset="0"/>
                <a:ea typeface="맑은 고딕" panose="020B0503020000020004" pitchFamily="50" charset="-127"/>
              </a:rPr>
              <a:t>수주단가</a:t>
            </a:r>
            <a:r>
              <a:rPr lang="en-US" altLang="ko-KR" sz="800" dirty="0">
                <a:solidFill>
                  <a:schemeClr val="tx1"/>
                </a:solidFill>
                <a:latin typeface="Arial" panose="020B0604020202020204" pitchFamily="34" charset="0"/>
                <a:ea typeface="맑은 고딕" panose="020B0503020000020004" pitchFamily="50" charset="-127"/>
              </a:rPr>
              <a:t>(ASP) : </a:t>
            </a:r>
            <a:r>
              <a:rPr lang="ko-KR" altLang="en-US" sz="800" dirty="0">
                <a:solidFill>
                  <a:schemeClr val="tx1"/>
                </a:solidFill>
                <a:latin typeface="Arial" panose="020B0604020202020204" pitchFamily="34" charset="0"/>
                <a:ea typeface="맑은 고딕" panose="020B0503020000020004" pitchFamily="50" charset="-127"/>
              </a:rPr>
              <a:t>대상회사 제시 사업계획 상 가격 준용</a:t>
            </a:r>
            <a:endParaRPr lang="en-US" altLang="ko-KR" sz="800" dirty="0">
              <a:solidFill>
                <a:schemeClr val="tx1"/>
              </a:solidFill>
              <a:latin typeface="Arial" panose="020B0604020202020204" pitchFamily="34" charset="0"/>
              <a:ea typeface="맑은 고딕" panose="020B0503020000020004" pitchFamily="50" charset="-127"/>
            </a:endParaRPr>
          </a:p>
          <a:p>
            <a:pPr marL="171450" indent="11113" latinLnBrk="1">
              <a:lnSpc>
                <a:spcPct val="150000"/>
              </a:lnSpc>
              <a:buClr>
                <a:srgbClr val="00338D"/>
              </a:buClr>
              <a:buFont typeface="Wingdings" panose="05000000000000000000" pitchFamily="2" charset="2"/>
              <a:buChar char="Ø"/>
            </a:pPr>
            <a:r>
              <a:rPr lang="ko-KR" altLang="en-US" sz="800" dirty="0">
                <a:solidFill>
                  <a:schemeClr val="tx1"/>
                </a:solidFill>
                <a:latin typeface="Arial" panose="020B0604020202020204" pitchFamily="34" charset="0"/>
                <a:ea typeface="맑은 고딕" panose="020B0503020000020004" pitchFamily="50" charset="-127"/>
              </a:rPr>
              <a:t>수주수량</a:t>
            </a:r>
            <a:r>
              <a:rPr lang="en-US" altLang="ko-KR" sz="800" dirty="0">
                <a:solidFill>
                  <a:schemeClr val="tx1"/>
                </a:solidFill>
                <a:latin typeface="Arial" panose="020B0604020202020204" pitchFamily="34" charset="0"/>
                <a:ea typeface="맑은 고딕" panose="020B0503020000020004" pitchFamily="50" charset="-127"/>
              </a:rPr>
              <a:t>(Q) : </a:t>
            </a:r>
            <a:r>
              <a:rPr lang="ko-KR" altLang="en-US" sz="800" dirty="0">
                <a:solidFill>
                  <a:schemeClr val="tx1"/>
                </a:solidFill>
                <a:latin typeface="Arial" panose="020B0604020202020204" pitchFamily="34" charset="0"/>
                <a:ea typeface="맑은 고딕" panose="020B0503020000020004" pitchFamily="50" charset="-127"/>
              </a:rPr>
              <a:t>대상회사 제시 사업계획 상 수주수량 </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등급별 할인율</a:t>
            </a:r>
            <a:r>
              <a:rPr lang="en-US" altLang="ko-KR" sz="800" b="1" baseline="30000" dirty="0">
                <a:solidFill>
                  <a:schemeClr val="tx1"/>
                </a:solidFill>
                <a:latin typeface="Arial" panose="020B0604020202020204" pitchFamily="34" charset="0"/>
                <a:ea typeface="맑은 고딕" panose="020B0503020000020004" pitchFamily="50" charset="-127"/>
              </a:rPr>
              <a:t>(*)</a:t>
            </a:r>
          </a:p>
          <a:p>
            <a:pPr marL="171450" latinLnBrk="1">
              <a:lnSpc>
                <a:spcPct val="150000"/>
              </a:lnSpc>
              <a:buClr>
                <a:srgbClr val="00338D"/>
              </a:buClr>
            </a:pPr>
            <a:r>
              <a:rPr lang="en-US" altLang="ko-KR" sz="800" i="1" dirty="0">
                <a:solidFill>
                  <a:schemeClr val="tx1"/>
                </a:solidFill>
                <a:latin typeface="Arial" panose="020B0604020202020204" pitchFamily="34" charset="0"/>
                <a:ea typeface="맑은 고딕" panose="020B0503020000020004" pitchFamily="50" charset="-127"/>
              </a:rPr>
              <a:t> (*) </a:t>
            </a:r>
            <a:r>
              <a:rPr lang="ko-KR" altLang="en-US" sz="800" i="1" dirty="0">
                <a:solidFill>
                  <a:schemeClr val="tx1"/>
                </a:solidFill>
                <a:latin typeface="Arial" panose="020B0604020202020204" pitchFamily="34" charset="0"/>
                <a:ea typeface="맑은 고딕" panose="020B0503020000020004" pitchFamily="50" charset="-127"/>
              </a:rPr>
              <a:t>대상회사는 과거 수주예정 건들의 실적 전황을 관리하는 </a:t>
            </a:r>
            <a:r>
              <a:rPr lang="en-US" altLang="ko-KR" sz="800" i="1" dirty="0">
                <a:solidFill>
                  <a:schemeClr val="tx1"/>
                </a:solidFill>
                <a:latin typeface="Arial" panose="020B0604020202020204" pitchFamily="34" charset="0"/>
                <a:ea typeface="맑은 고딕" panose="020B0503020000020004" pitchFamily="50" charset="-127"/>
              </a:rPr>
              <a:t>data</a:t>
            </a:r>
            <a:r>
              <a:rPr lang="ko-KR" altLang="en-US" sz="800" i="1" dirty="0">
                <a:solidFill>
                  <a:schemeClr val="tx1"/>
                </a:solidFill>
                <a:latin typeface="Arial" panose="020B0604020202020204" pitchFamily="34" charset="0"/>
                <a:ea typeface="맑은 고딕" panose="020B0503020000020004" pitchFamily="50" charset="-127"/>
              </a:rPr>
              <a:t>가 존재하지 않아 실무진 인터뷰를 통하여 할인율 추정함</a:t>
            </a:r>
            <a:r>
              <a:rPr lang="en-US" altLang="ko-KR" sz="800" i="1" dirty="0">
                <a:solidFill>
                  <a:schemeClr val="tx1"/>
                </a:solidFill>
                <a:latin typeface="Arial" panose="020B0604020202020204" pitchFamily="34" charset="0"/>
                <a:ea typeface="맑은 고딕" panose="020B0503020000020004" pitchFamily="50" charset="-127"/>
              </a:rPr>
              <a:t>.</a:t>
            </a:r>
          </a:p>
          <a:p>
            <a:pPr marL="171450" latinLnBrk="1">
              <a:lnSpc>
                <a:spcPct val="150000"/>
              </a:lnSpc>
              <a:buClr>
                <a:srgbClr val="00338D"/>
              </a:buClr>
            </a:pPr>
            <a:r>
              <a:rPr lang="en-US" altLang="ko-KR" sz="800" i="1" dirty="0">
                <a:solidFill>
                  <a:schemeClr val="tx1"/>
                </a:solidFill>
                <a:latin typeface="Arial" panose="020B0604020202020204" pitchFamily="34" charset="0"/>
                <a:ea typeface="맑은 고딕" panose="020B0503020000020004" pitchFamily="50" charset="-127"/>
              </a:rPr>
              <a:t> (**) SYMC(</a:t>
            </a:r>
            <a:r>
              <a:rPr lang="ko-KR" altLang="en-US" sz="800" i="1" dirty="0">
                <a:solidFill>
                  <a:schemeClr val="tx1"/>
                </a:solidFill>
                <a:latin typeface="Arial" panose="020B0604020202020204" pitchFamily="34" charset="0"/>
                <a:ea typeface="맑은 고딕" panose="020B0503020000020004" pitchFamily="50" charset="-127"/>
              </a:rPr>
              <a:t>쌍용자동차</a:t>
            </a:r>
            <a:r>
              <a:rPr lang="en-US" altLang="ko-KR" sz="800" i="1" dirty="0">
                <a:solidFill>
                  <a:schemeClr val="tx1"/>
                </a:solidFill>
                <a:latin typeface="Arial" panose="020B0604020202020204" pitchFamily="34" charset="0"/>
                <a:ea typeface="맑은 고딕" panose="020B0503020000020004" pitchFamily="50" charset="-127"/>
              </a:rPr>
              <a:t>)</a:t>
            </a:r>
            <a:r>
              <a:rPr lang="ko-KR" altLang="en-US" sz="800" i="1" dirty="0">
                <a:solidFill>
                  <a:schemeClr val="tx1"/>
                </a:solidFill>
                <a:latin typeface="Arial" panose="020B0604020202020204" pitchFamily="34" charset="0"/>
                <a:ea typeface="맑은 고딕" panose="020B0503020000020004" pitchFamily="50" charset="-127"/>
              </a:rPr>
              <a:t>는 법정관리 등으로 인한 신용위험 및 내수수요 축소를 고려하여 </a:t>
            </a:r>
            <a:r>
              <a:rPr lang="en-US" altLang="ko-KR" sz="800" i="1" dirty="0">
                <a:solidFill>
                  <a:schemeClr val="tx1"/>
                </a:solidFill>
                <a:latin typeface="Arial" panose="020B0604020202020204" pitchFamily="34" charset="0"/>
                <a:ea typeface="맑은 고딕" panose="020B0503020000020004" pitchFamily="50" charset="-127"/>
              </a:rPr>
              <a:t>30% </a:t>
            </a:r>
            <a:r>
              <a:rPr lang="ko-KR" altLang="en-US" sz="800" i="1" dirty="0">
                <a:solidFill>
                  <a:schemeClr val="tx1"/>
                </a:solidFill>
                <a:latin typeface="Arial" panose="020B0604020202020204" pitchFamily="34" charset="0"/>
                <a:ea typeface="맑은 고딕" panose="020B0503020000020004" pitchFamily="50" charset="-127"/>
              </a:rPr>
              <a:t>할인율이 추가로 반영됨</a:t>
            </a:r>
            <a:r>
              <a:rPr lang="en-US" altLang="ko-KR" sz="800" i="1" dirty="0">
                <a:solidFill>
                  <a:schemeClr val="tx1"/>
                </a:solidFill>
                <a:latin typeface="Arial" panose="020B0604020202020204" pitchFamily="34" charset="0"/>
                <a:ea typeface="맑은 고딕" panose="020B0503020000020004" pitchFamily="50" charset="-127"/>
              </a:rPr>
              <a:t>.</a:t>
            </a:r>
            <a:r>
              <a:rPr lang="ko-KR" altLang="en-US" sz="800" dirty="0">
                <a:solidFill>
                  <a:schemeClr val="tx1"/>
                </a:solidFill>
                <a:latin typeface="Arial" panose="020B0604020202020204" pitchFamily="34" charset="0"/>
                <a:ea typeface="맑은 고딕" panose="020B0503020000020004" pitchFamily="50" charset="-127"/>
              </a:rPr>
              <a:t> </a:t>
            </a:r>
            <a:endParaRPr lang="en-US" altLang="ko-KR" sz="800" dirty="0">
              <a:solidFill>
                <a:schemeClr val="tx1"/>
              </a:solidFill>
              <a:latin typeface="Arial" panose="020B0604020202020204" pitchFamily="34" charset="0"/>
              <a:ea typeface="맑은 고딕" panose="020B0503020000020004" pitchFamily="50" charset="-127"/>
            </a:endParaRPr>
          </a:p>
        </p:txBody>
      </p:sp>
      <p:sp>
        <p:nvSpPr>
          <p:cNvPr id="52" name="직사각형 51">
            <a:extLst>
              <a:ext uri="{FF2B5EF4-FFF2-40B4-BE49-F238E27FC236}">
                <a16:creationId xmlns:a16="http://schemas.microsoft.com/office/drawing/2014/main" id="{C9ECF54C-7F63-43C5-AD29-78A0F46A9226}"/>
              </a:ext>
            </a:extLst>
          </p:cNvPr>
          <p:cNvSpPr/>
          <p:nvPr/>
        </p:nvSpPr>
        <p:spPr>
          <a:xfrm>
            <a:off x="2962250" y="1672975"/>
            <a:ext cx="6454800" cy="1107797"/>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72000" rIns="72000" bIns="90000" rtlCol="0" anchor="ctr"/>
          <a:lstStyle/>
          <a:p>
            <a:pPr marL="92075" indent="-92075" latinLnBrk="1">
              <a:lnSpc>
                <a:spcPct val="15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대상회사의 주요 사업부문은 구동</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제동</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err="1">
                <a:solidFill>
                  <a:schemeClr val="tx1"/>
                </a:solidFill>
                <a:latin typeface="Arial" panose="020B0604020202020204" pitchFamily="34" charset="0"/>
                <a:ea typeface="맑은 고딕" panose="020B0503020000020004" pitchFamily="50" charset="-127"/>
              </a:rPr>
              <a:t>조향</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전자</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전장으로 나뉘어 있으며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수주계약일로부터 </a:t>
            </a:r>
            <a:r>
              <a:rPr lang="en-US" altLang="ko-KR" sz="800" dirty="0">
                <a:solidFill>
                  <a:schemeClr val="tx1"/>
                </a:solidFill>
                <a:latin typeface="Arial" panose="020B0604020202020204" pitchFamily="34" charset="0"/>
                <a:ea typeface="맑은 고딕" panose="020B0503020000020004" pitchFamily="50" charset="-127"/>
              </a:rPr>
              <a:t>SOP</a:t>
            </a:r>
            <a:r>
              <a:rPr lang="ko-KR" altLang="en-US" sz="800" dirty="0">
                <a:solidFill>
                  <a:schemeClr val="tx1"/>
                </a:solidFill>
                <a:latin typeface="Arial" panose="020B0604020202020204" pitchFamily="34" charset="0"/>
                <a:ea typeface="맑은 고딕" panose="020B0503020000020004" pitchFamily="50" charset="-127"/>
              </a:rPr>
              <a:t>시점까지 보통 </a:t>
            </a:r>
            <a:r>
              <a:rPr lang="en-US" altLang="ko-KR" sz="800" dirty="0">
                <a:solidFill>
                  <a:schemeClr val="tx1"/>
                </a:solidFill>
                <a:latin typeface="Arial" panose="020B0604020202020204" pitchFamily="34" charset="0"/>
                <a:ea typeface="맑은 고딕" panose="020B0503020000020004" pitchFamily="50" charset="-127"/>
              </a:rPr>
              <a:t>2~3</a:t>
            </a:r>
            <a:r>
              <a:rPr lang="ko-KR" altLang="en-US" sz="800" dirty="0">
                <a:solidFill>
                  <a:schemeClr val="tx1"/>
                </a:solidFill>
                <a:latin typeface="Arial" panose="020B0604020202020204" pitchFamily="34" charset="0"/>
                <a:ea typeface="맑은 고딕" panose="020B0503020000020004" pitchFamily="50" charset="-127"/>
              </a:rPr>
              <a:t>년이 소요됨</a:t>
            </a:r>
            <a:r>
              <a:rPr lang="en-US" altLang="ko-KR" sz="800" dirty="0">
                <a:solidFill>
                  <a:schemeClr val="tx1"/>
                </a:solidFill>
                <a:latin typeface="Arial" panose="020B0604020202020204" pitchFamily="34" charset="0"/>
                <a:ea typeface="맑은 고딕" panose="020B0503020000020004" pitchFamily="50" charset="-127"/>
              </a:rPr>
              <a:t>.</a:t>
            </a:r>
          </a:p>
          <a:p>
            <a:pPr marL="171450" indent="11113" latinLnBrk="1">
              <a:lnSpc>
                <a:spcPct val="150000"/>
              </a:lnSpc>
              <a:buClr>
                <a:srgbClr val="00338D"/>
              </a:buClr>
              <a:buFont typeface="Wingdings" panose="05000000000000000000" pitchFamily="2" charset="2"/>
              <a:buChar char="Ø"/>
            </a:pPr>
            <a:r>
              <a:rPr lang="ko-KR" altLang="en-US" sz="800" dirty="0">
                <a:solidFill>
                  <a:schemeClr val="tx1"/>
                </a:solidFill>
                <a:latin typeface="Arial" panose="020B0604020202020204" pitchFamily="34" charset="0"/>
                <a:ea typeface="맑은 고딕" panose="020B0503020000020004" pitchFamily="50" charset="-127"/>
              </a:rPr>
              <a:t>수주단가</a:t>
            </a:r>
            <a:r>
              <a:rPr lang="en-US" altLang="ko-KR" sz="800" dirty="0">
                <a:solidFill>
                  <a:schemeClr val="tx1"/>
                </a:solidFill>
                <a:latin typeface="Arial" panose="020B0604020202020204" pitchFamily="34" charset="0"/>
                <a:ea typeface="맑은 고딕" panose="020B0503020000020004" pitchFamily="50" charset="-127"/>
              </a:rPr>
              <a:t>(ASP) : </a:t>
            </a:r>
            <a:r>
              <a:rPr lang="ko-KR" altLang="en-US" sz="800" dirty="0">
                <a:solidFill>
                  <a:schemeClr val="tx1"/>
                </a:solidFill>
                <a:latin typeface="Arial" panose="020B0604020202020204" pitchFamily="34" charset="0"/>
                <a:ea typeface="맑은 고딕" panose="020B0503020000020004" pitchFamily="50" charset="-127"/>
              </a:rPr>
              <a:t>고객과의 계약에 따라 설정된 가격 준용</a:t>
            </a:r>
            <a:endParaRPr lang="en-US" altLang="ko-KR" sz="800" dirty="0">
              <a:solidFill>
                <a:schemeClr val="tx1"/>
              </a:solidFill>
              <a:latin typeface="Arial" panose="020B0604020202020204" pitchFamily="34" charset="0"/>
              <a:ea typeface="맑은 고딕" panose="020B0503020000020004" pitchFamily="50" charset="-127"/>
            </a:endParaRPr>
          </a:p>
          <a:p>
            <a:pPr marL="171450" indent="11113" latinLnBrk="1">
              <a:lnSpc>
                <a:spcPct val="150000"/>
              </a:lnSpc>
              <a:buClr>
                <a:srgbClr val="00338D"/>
              </a:buClr>
              <a:buFont typeface="Wingdings" panose="05000000000000000000" pitchFamily="2" charset="2"/>
              <a:buChar char="Ø"/>
            </a:pPr>
            <a:r>
              <a:rPr lang="ko-KR" altLang="en-US" sz="800" dirty="0">
                <a:solidFill>
                  <a:schemeClr val="tx1"/>
                </a:solidFill>
                <a:latin typeface="Arial" panose="020B0604020202020204" pitchFamily="34" charset="0"/>
                <a:ea typeface="맑은 고딕" panose="020B0503020000020004" pitchFamily="50" charset="-127"/>
              </a:rPr>
              <a:t>수주수량</a:t>
            </a:r>
            <a:r>
              <a:rPr lang="en-US" altLang="ko-KR" sz="800" dirty="0">
                <a:solidFill>
                  <a:schemeClr val="tx1"/>
                </a:solidFill>
                <a:latin typeface="Arial" panose="020B0604020202020204" pitchFamily="34" charset="0"/>
                <a:ea typeface="맑은 고딕" panose="020B0503020000020004" pitchFamily="50" charset="-127"/>
              </a:rPr>
              <a:t>(Q) : </a:t>
            </a:r>
            <a:r>
              <a:rPr lang="ko-KR" altLang="en-US" sz="800" dirty="0">
                <a:solidFill>
                  <a:schemeClr val="tx1"/>
                </a:solidFill>
                <a:latin typeface="Arial" panose="020B0604020202020204" pitchFamily="34" charset="0"/>
                <a:ea typeface="맑은 고딕" panose="020B0503020000020004" pitchFamily="50" charset="-127"/>
              </a:rPr>
              <a:t>과거 </a:t>
            </a:r>
            <a:r>
              <a:rPr lang="en-US" altLang="ko-KR" sz="800" dirty="0">
                <a:solidFill>
                  <a:schemeClr val="tx1"/>
                </a:solidFill>
                <a:latin typeface="Arial" panose="020B0604020202020204" pitchFamily="34" charset="0"/>
                <a:ea typeface="맑은 고딕" panose="020B0503020000020004" pitchFamily="50" charset="-127"/>
              </a:rPr>
              <a:t>3</a:t>
            </a:r>
            <a:r>
              <a:rPr lang="ko-KR" altLang="en-US" sz="800" dirty="0">
                <a:solidFill>
                  <a:schemeClr val="tx1"/>
                </a:solidFill>
                <a:latin typeface="Arial" panose="020B0604020202020204" pitchFamily="34" charset="0"/>
                <a:ea typeface="맑은 고딕" panose="020B0503020000020004" pitchFamily="50" charset="-127"/>
              </a:rPr>
              <a:t>개년 주요 수주계약의 </a:t>
            </a:r>
            <a:r>
              <a:rPr lang="ko-KR" altLang="en-US" sz="800" dirty="0" err="1">
                <a:solidFill>
                  <a:schemeClr val="tx1"/>
                </a:solidFill>
                <a:latin typeface="Arial" panose="020B0604020202020204" pitchFamily="34" charset="0"/>
                <a:ea typeface="맑은 고딕" panose="020B0503020000020004" pitchFamily="50" charset="-127"/>
              </a:rPr>
              <a:t>생산달성률</a:t>
            </a:r>
            <a:r>
              <a:rPr lang="en-US" altLang="ko-KR" sz="800" dirty="0">
                <a:solidFill>
                  <a:schemeClr val="tx1"/>
                </a:solidFill>
                <a:latin typeface="Arial" panose="020B0604020202020204" pitchFamily="34" charset="0"/>
                <a:ea typeface="맑은 고딕" panose="020B0503020000020004" pitchFamily="50" charset="-127"/>
              </a:rPr>
              <a:t>(93%~97%) * </a:t>
            </a:r>
            <a:r>
              <a:rPr lang="ko-KR" altLang="en-US" sz="800" dirty="0">
                <a:solidFill>
                  <a:schemeClr val="tx1"/>
                </a:solidFill>
                <a:latin typeface="Arial" panose="020B0604020202020204" pitchFamily="34" charset="0"/>
                <a:ea typeface="맑은 고딕" panose="020B0503020000020004" pitchFamily="50" charset="-127"/>
              </a:rPr>
              <a:t>고객별 수주물량</a:t>
            </a:r>
            <a:endParaRPr lang="en-US" altLang="ko-KR" sz="800" dirty="0">
              <a:solidFill>
                <a:schemeClr val="tx1"/>
              </a:solidFill>
              <a:latin typeface="Arial" panose="020B0604020202020204" pitchFamily="34" charset="0"/>
              <a:ea typeface="맑은 고딕" panose="020B0503020000020004" pitchFamily="50" charset="-127"/>
            </a:endParaRPr>
          </a:p>
          <a:p>
            <a:pPr marL="171450" latinLnBrk="1">
              <a:lnSpc>
                <a:spcPct val="150000"/>
              </a:lnSpc>
              <a:buClr>
                <a:srgbClr val="00338D"/>
              </a:buClr>
            </a:pPr>
            <a:r>
              <a:rPr lang="en-US" altLang="ko-KR" sz="800" dirty="0">
                <a:solidFill>
                  <a:schemeClr val="tx1"/>
                </a:solidFill>
                <a:latin typeface="Arial" panose="020B0604020202020204" pitchFamily="34" charset="0"/>
                <a:ea typeface="맑은 고딕" panose="020B0503020000020004" pitchFamily="50" charset="-127"/>
              </a:rPr>
              <a:t> - Best: 100%, Base: 96%, Worst: 93%</a:t>
            </a:r>
          </a:p>
          <a:p>
            <a:pPr marL="171450" latinLnBrk="1">
              <a:lnSpc>
                <a:spcPct val="150000"/>
              </a:lnSpc>
              <a:buClr>
                <a:srgbClr val="00338D"/>
              </a:buClr>
            </a:pPr>
            <a:r>
              <a:rPr lang="en-US" altLang="ko-KR" sz="800" dirty="0">
                <a:solidFill>
                  <a:schemeClr val="tx1"/>
                </a:solidFill>
                <a:latin typeface="Arial" panose="020B0604020202020204" pitchFamily="34" charset="0"/>
                <a:ea typeface="맑은 고딕" panose="020B0503020000020004" pitchFamily="50" charset="-127"/>
              </a:rPr>
              <a:t> </a:t>
            </a:r>
            <a:r>
              <a:rPr lang="en-US" altLang="ko-KR" sz="800" i="1" dirty="0">
                <a:solidFill>
                  <a:schemeClr val="tx1"/>
                </a:solidFill>
                <a:latin typeface="Arial" panose="020B0604020202020204" pitchFamily="34" charset="0"/>
                <a:ea typeface="맑은 고딕" panose="020B0503020000020004" pitchFamily="50" charset="-127"/>
              </a:rPr>
              <a:t>(*) SYMC(</a:t>
            </a:r>
            <a:r>
              <a:rPr lang="ko-KR" altLang="en-US" sz="800" i="1" dirty="0">
                <a:solidFill>
                  <a:schemeClr val="tx1"/>
                </a:solidFill>
                <a:latin typeface="Arial" panose="020B0604020202020204" pitchFamily="34" charset="0"/>
                <a:ea typeface="맑은 고딕" panose="020B0503020000020004" pitchFamily="50" charset="-127"/>
              </a:rPr>
              <a:t>쌍용자동차</a:t>
            </a:r>
            <a:r>
              <a:rPr lang="en-US" altLang="ko-KR" sz="800" i="1" dirty="0">
                <a:solidFill>
                  <a:schemeClr val="tx1"/>
                </a:solidFill>
                <a:latin typeface="Arial" panose="020B0604020202020204" pitchFamily="34" charset="0"/>
                <a:ea typeface="맑은 고딕" panose="020B0503020000020004" pitchFamily="50" charset="-127"/>
              </a:rPr>
              <a:t>)</a:t>
            </a:r>
            <a:r>
              <a:rPr lang="ko-KR" altLang="en-US" sz="800" i="1" dirty="0">
                <a:solidFill>
                  <a:schemeClr val="tx1"/>
                </a:solidFill>
                <a:latin typeface="Arial" panose="020B0604020202020204" pitchFamily="34" charset="0"/>
                <a:ea typeface="맑은 고딕" panose="020B0503020000020004" pitchFamily="50" charset="-127"/>
              </a:rPr>
              <a:t>는 법정관리 등으로 인한 신용위험 및 내수수요 축소를 고려하여 </a:t>
            </a:r>
            <a:r>
              <a:rPr lang="en-US" altLang="ko-KR" sz="800" i="1" dirty="0">
                <a:solidFill>
                  <a:schemeClr val="tx1"/>
                </a:solidFill>
                <a:latin typeface="Arial" panose="020B0604020202020204" pitchFamily="34" charset="0"/>
                <a:ea typeface="맑은 고딕" panose="020B0503020000020004" pitchFamily="50" charset="-127"/>
              </a:rPr>
              <a:t>30% </a:t>
            </a:r>
            <a:r>
              <a:rPr lang="ko-KR" altLang="en-US" sz="800" i="1" dirty="0">
                <a:solidFill>
                  <a:schemeClr val="tx1"/>
                </a:solidFill>
                <a:latin typeface="Arial" panose="020B0604020202020204" pitchFamily="34" charset="0"/>
                <a:ea typeface="맑은 고딕" panose="020B0503020000020004" pitchFamily="50" charset="-127"/>
              </a:rPr>
              <a:t>할인율이 수주수량에 반영됨</a:t>
            </a:r>
            <a:r>
              <a:rPr lang="en-US" altLang="ko-KR" sz="800" i="1" dirty="0">
                <a:solidFill>
                  <a:schemeClr val="tx1"/>
                </a:solidFill>
                <a:latin typeface="Arial" panose="020B0604020202020204" pitchFamily="34" charset="0"/>
                <a:ea typeface="맑은 고딕" panose="020B0503020000020004" pitchFamily="50" charset="-127"/>
              </a:rPr>
              <a:t>.</a:t>
            </a:r>
            <a:r>
              <a:rPr lang="ko-KR" altLang="en-US" sz="800" dirty="0">
                <a:solidFill>
                  <a:schemeClr val="tx1"/>
                </a:solidFill>
                <a:latin typeface="Arial" panose="020B0604020202020204" pitchFamily="34" charset="0"/>
                <a:ea typeface="맑은 고딕" panose="020B0503020000020004" pitchFamily="50" charset="-127"/>
              </a:rPr>
              <a:t> </a:t>
            </a:r>
            <a:endParaRPr lang="en-US" altLang="ko-KR" sz="800" dirty="0">
              <a:solidFill>
                <a:schemeClr val="tx1"/>
              </a:solidFill>
              <a:latin typeface="Arial" panose="020B0604020202020204" pitchFamily="34" charset="0"/>
              <a:ea typeface="맑은 고딕" panose="020B0503020000020004" pitchFamily="50" charset="-127"/>
            </a:endParaRPr>
          </a:p>
          <a:p>
            <a:pPr marL="171450" latinLnBrk="1">
              <a:lnSpc>
                <a:spcPct val="150000"/>
              </a:lnSpc>
              <a:buClr>
                <a:srgbClr val="00338D"/>
              </a:buClr>
            </a:pPr>
            <a:r>
              <a:rPr lang="en-US" altLang="ko-KR" sz="800" dirty="0">
                <a:solidFill>
                  <a:schemeClr val="tx1"/>
                </a:solidFill>
                <a:latin typeface="Arial" panose="020B0604020202020204" pitchFamily="34" charset="0"/>
                <a:ea typeface="맑은 고딕" panose="020B0503020000020004" pitchFamily="50" charset="-127"/>
              </a:rPr>
              <a:t> </a:t>
            </a:r>
            <a:r>
              <a:rPr lang="en-US" altLang="ko-KR" sz="800" i="1" dirty="0">
                <a:solidFill>
                  <a:schemeClr val="tx1"/>
                </a:solidFill>
                <a:latin typeface="Arial" panose="020B0604020202020204" pitchFamily="34" charset="0"/>
                <a:ea typeface="맑은 고딕" panose="020B0503020000020004" pitchFamily="50" charset="-127"/>
              </a:rPr>
              <a:t>(**) 21</a:t>
            </a:r>
            <a:r>
              <a:rPr lang="ko-KR" altLang="en-US" sz="800" i="1" dirty="0">
                <a:solidFill>
                  <a:schemeClr val="tx1"/>
                </a:solidFill>
                <a:latin typeface="Arial" panose="020B0604020202020204" pitchFamily="34" charset="0"/>
                <a:ea typeface="맑은 고딕" panose="020B0503020000020004" pitchFamily="50" charset="-127"/>
              </a:rPr>
              <a:t>년 완성체 업체의 반도체 수급 악화로 인한 생산차질 </a:t>
            </a:r>
            <a:r>
              <a:rPr lang="en-US" altLang="ko-KR" sz="800" i="1" dirty="0">
                <a:solidFill>
                  <a:schemeClr val="tx1"/>
                </a:solidFill>
                <a:latin typeface="Arial" panose="020B0604020202020204" pitchFamily="34" charset="0"/>
                <a:ea typeface="맑은 고딕" panose="020B0503020000020004" pitchFamily="50" charset="-127"/>
              </a:rPr>
              <a:t>risk</a:t>
            </a:r>
            <a:r>
              <a:rPr lang="ko-KR" altLang="en-US" sz="800" i="1" dirty="0">
                <a:solidFill>
                  <a:schemeClr val="tx1"/>
                </a:solidFill>
                <a:latin typeface="Arial" panose="020B0604020202020204" pitchFamily="34" charset="0"/>
                <a:ea typeface="맑은 고딕" panose="020B0503020000020004" pitchFamily="50" charset="-127"/>
              </a:rPr>
              <a:t>를 고려하여 </a:t>
            </a:r>
            <a:r>
              <a:rPr lang="en-US" altLang="ko-KR" sz="800" i="1" dirty="0">
                <a:solidFill>
                  <a:schemeClr val="tx1"/>
                </a:solidFill>
                <a:latin typeface="Arial" panose="020B0604020202020204" pitchFamily="34" charset="0"/>
                <a:ea typeface="맑은 고딕" panose="020B0503020000020004" pitchFamily="50" charset="-127"/>
              </a:rPr>
              <a:t>5%</a:t>
            </a:r>
            <a:r>
              <a:rPr lang="ko-KR" altLang="en-US" sz="800" i="1" dirty="0">
                <a:solidFill>
                  <a:schemeClr val="tx1"/>
                </a:solidFill>
                <a:latin typeface="Arial" panose="020B0604020202020204" pitchFamily="34" charset="0"/>
                <a:ea typeface="맑은 고딕" panose="020B0503020000020004" pitchFamily="50" charset="-127"/>
              </a:rPr>
              <a:t>의 할인율이 수주수량에 반영됨</a:t>
            </a:r>
            <a:r>
              <a:rPr lang="en-US" altLang="ko-KR" sz="800" i="1" dirty="0">
                <a:solidFill>
                  <a:schemeClr val="tx1"/>
                </a:solidFill>
                <a:latin typeface="Arial" panose="020B0604020202020204" pitchFamily="34" charset="0"/>
                <a:ea typeface="맑은 고딕" panose="020B0503020000020004" pitchFamily="50" charset="-127"/>
              </a:rPr>
              <a:t>.</a:t>
            </a:r>
          </a:p>
        </p:txBody>
      </p:sp>
      <p:pic>
        <p:nvPicPr>
          <p:cNvPr id="15" name="그림 14">
            <a:extLst>
              <a:ext uri="{FF2B5EF4-FFF2-40B4-BE49-F238E27FC236}">
                <a16:creationId xmlns:a16="http://schemas.microsoft.com/office/drawing/2014/main" id="{881D3A50-2BE8-4BBC-A1EA-E907ACC6AC92}"/>
              </a:ext>
            </a:extLst>
          </p:cNvPr>
          <p:cNvPicPr>
            <a:picLocks noChangeAspect="1" noChangeArrowheads="1"/>
            <a:extLst>
              <a:ext uri="{84589F7E-364E-4C9E-8A38-B11213B215E9}">
                <a14:cameraTool xmlns:a14="http://schemas.microsoft.com/office/drawing/2010/main" cellRange="$B$2:$F$7" spid="_x0000_s1115"/>
              </a:ext>
            </a:extLst>
          </p:cNvPicPr>
          <p:nvPr/>
        </p:nvPicPr>
        <p:blipFill>
          <a:blip r:embed="rId3"/>
          <a:srcRect/>
          <a:stretch>
            <a:fillRect/>
          </a:stretch>
        </p:blipFill>
        <p:spPr bwMode="auto">
          <a:xfrm>
            <a:off x="3164892" y="4172673"/>
            <a:ext cx="4810125" cy="13620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8777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Income 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세부 가정사항 </a:t>
            </a:r>
            <a:r>
              <a:rPr lang="en-US" altLang="ko-KR" sz="2800" dirty="0">
                <a:latin typeface="나눔바른고딕" panose="020B0603020101020101" pitchFamily="50" charset="-127"/>
                <a:ea typeface="나눔바른고딕" panose="020B0603020101020101" pitchFamily="50" charset="-127"/>
              </a:rPr>
              <a:t>(2/4)</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현금흐름할인법에 따른 가치평가를 위한 </a:t>
            </a:r>
            <a:r>
              <a:rPr lang="ko-KR" altLang="en-US" dirty="0" err="1">
                <a:solidFill>
                  <a:schemeClr val="tx1"/>
                </a:solidFill>
              </a:rPr>
              <a:t>계정별</a:t>
            </a:r>
            <a:r>
              <a:rPr lang="ko-KR" altLang="en-US" dirty="0">
                <a:solidFill>
                  <a:schemeClr val="tx1"/>
                </a:solidFill>
              </a:rPr>
              <a:t> 세부가정은 다음과 같습니다</a:t>
            </a:r>
            <a:r>
              <a:rPr lang="en-US" altLang="ko-KR" dirty="0">
                <a:solidFill>
                  <a:schemeClr val="tx1"/>
                </a:solidFill>
              </a:rPr>
              <a:t>.</a:t>
            </a:r>
          </a:p>
        </p:txBody>
      </p:sp>
      <p:grpSp>
        <p:nvGrpSpPr>
          <p:cNvPr id="4" name="그룹 3">
            <a:extLst>
              <a:ext uri="{FF2B5EF4-FFF2-40B4-BE49-F238E27FC236}">
                <a16:creationId xmlns:a16="http://schemas.microsoft.com/office/drawing/2014/main" id="{D361AD43-236D-4867-9FE2-60C1911FA4D2}"/>
              </a:ext>
            </a:extLst>
          </p:cNvPr>
          <p:cNvGrpSpPr/>
          <p:nvPr/>
        </p:nvGrpSpPr>
        <p:grpSpPr>
          <a:xfrm>
            <a:off x="488948" y="1297125"/>
            <a:ext cx="8928102" cy="288000"/>
            <a:chOff x="488948" y="1297125"/>
            <a:chExt cx="8928102" cy="288000"/>
          </a:xfrm>
        </p:grpSpPr>
        <p:sp>
          <p:nvSpPr>
            <p:cNvPr id="44" name="직사각형 43">
              <a:extLst>
                <a:ext uri="{FF2B5EF4-FFF2-40B4-BE49-F238E27FC236}">
                  <a16:creationId xmlns:a16="http://schemas.microsoft.com/office/drawing/2014/main" id="{7120C7E9-C318-44DC-8649-E11C2A3C0819}"/>
                </a:ext>
              </a:extLst>
            </p:cNvPr>
            <p:cNvSpPr/>
            <p:nvPr/>
          </p:nvSpPr>
          <p:spPr>
            <a:xfrm>
              <a:off x="488948" y="1297125"/>
              <a:ext cx="2388475"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err="1">
                  <a:solidFill>
                    <a:schemeClr val="bg1"/>
                  </a:solidFill>
                  <a:latin typeface="Arial" panose="020B0604020202020204" pitchFamily="34" charset="0"/>
                  <a:ea typeface="맑은 고딕" panose="020B0503020000020004" pitchFamily="50" charset="-127"/>
                </a:rPr>
                <a:t>계정명</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47" name="직사각형 46">
              <a:extLst>
                <a:ext uri="{FF2B5EF4-FFF2-40B4-BE49-F238E27FC236}">
                  <a16:creationId xmlns:a16="http://schemas.microsoft.com/office/drawing/2014/main" id="{F3583973-066C-4814-9017-87B73C480C30}"/>
                </a:ext>
              </a:extLst>
            </p:cNvPr>
            <p:cNvSpPr/>
            <p:nvPr/>
          </p:nvSpPr>
          <p:spPr>
            <a:xfrm>
              <a:off x="2962250" y="1297125"/>
              <a:ext cx="6454800"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Arial" panose="020B0604020202020204" pitchFamily="34" charset="0"/>
                  <a:ea typeface="맑은 고딕" panose="020B0503020000020004" pitchFamily="50" charset="-127"/>
                </a:rPr>
                <a:t>세부 가정사항</a:t>
              </a:r>
              <a:endParaRPr lang="ko-KR" altLang="en-US" sz="900" b="1" dirty="0">
                <a:solidFill>
                  <a:schemeClr val="bg1"/>
                </a:solidFill>
                <a:latin typeface="Arial" panose="020B0604020202020204" pitchFamily="34" charset="0"/>
                <a:ea typeface="맑은 고딕" panose="020B0503020000020004" pitchFamily="50" charset="-127"/>
              </a:endParaRPr>
            </a:p>
          </p:txBody>
        </p:sp>
      </p:grpSp>
      <p:sp>
        <p:nvSpPr>
          <p:cNvPr id="51" name="직사각형 50">
            <a:extLst>
              <a:ext uri="{FF2B5EF4-FFF2-40B4-BE49-F238E27FC236}">
                <a16:creationId xmlns:a16="http://schemas.microsoft.com/office/drawing/2014/main" id="{ABBAB7AF-A5DC-4D89-96BE-CA6083B57910}"/>
              </a:ext>
            </a:extLst>
          </p:cNvPr>
          <p:cNvSpPr/>
          <p:nvPr/>
        </p:nvSpPr>
        <p:spPr>
          <a:xfrm>
            <a:off x="488949" y="2149553"/>
            <a:ext cx="756000" cy="2710156"/>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매출원가</a:t>
            </a:r>
          </a:p>
        </p:txBody>
      </p:sp>
      <p:sp>
        <p:nvSpPr>
          <p:cNvPr id="52" name="직사각형 51">
            <a:extLst>
              <a:ext uri="{FF2B5EF4-FFF2-40B4-BE49-F238E27FC236}">
                <a16:creationId xmlns:a16="http://schemas.microsoft.com/office/drawing/2014/main" id="{1523429C-3ABF-49B6-BD1E-9433715972D5}"/>
              </a:ext>
            </a:extLst>
          </p:cNvPr>
          <p:cNvSpPr/>
          <p:nvPr/>
        </p:nvSpPr>
        <p:spPr>
          <a:xfrm>
            <a:off x="1974528" y="2149555"/>
            <a:ext cx="902896" cy="4248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재료비</a:t>
            </a:r>
          </a:p>
        </p:txBody>
      </p:sp>
      <p:sp>
        <p:nvSpPr>
          <p:cNvPr id="53" name="직사각형 52">
            <a:extLst>
              <a:ext uri="{FF2B5EF4-FFF2-40B4-BE49-F238E27FC236}">
                <a16:creationId xmlns:a16="http://schemas.microsoft.com/office/drawing/2014/main" id="{E92EDE81-58C0-43FF-A17C-9D39B084A308}"/>
              </a:ext>
            </a:extLst>
          </p:cNvPr>
          <p:cNvSpPr/>
          <p:nvPr/>
        </p:nvSpPr>
        <p:spPr>
          <a:xfrm>
            <a:off x="2962250" y="2149555"/>
            <a:ext cx="6454800" cy="424800"/>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과거 </a:t>
            </a:r>
            <a:r>
              <a:rPr lang="en-US" altLang="ko-KR" sz="800" dirty="0">
                <a:solidFill>
                  <a:schemeClr val="tx1"/>
                </a:solidFill>
                <a:latin typeface="Arial" panose="020B0604020202020204" pitchFamily="34" charset="0"/>
                <a:ea typeface="맑은 고딕" panose="020B0503020000020004" pitchFamily="50" charset="-127"/>
              </a:rPr>
              <a:t>3</a:t>
            </a:r>
            <a:r>
              <a:rPr lang="ko-KR" altLang="en-US" sz="800" dirty="0">
                <a:solidFill>
                  <a:schemeClr val="tx1"/>
                </a:solidFill>
                <a:latin typeface="Arial" panose="020B0604020202020204" pitchFamily="34" charset="0"/>
                <a:ea typeface="맑은 고딕" panose="020B0503020000020004" pitchFamily="50" charset="-127"/>
              </a:rPr>
              <a:t>개년 각 사업부문별 매출액 대비 재료비율을 적용</a:t>
            </a:r>
            <a:r>
              <a:rPr lang="en-US" altLang="ko-KR" sz="800" dirty="0">
                <a:solidFill>
                  <a:schemeClr val="tx1"/>
                </a:solidFill>
                <a:latin typeface="Arial" panose="020B0604020202020204" pitchFamily="34" charset="0"/>
                <a:ea typeface="맑은 고딕" panose="020B0503020000020004" pitchFamily="50" charset="-127"/>
              </a:rPr>
              <a:t>. </a:t>
            </a: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구동 제품군의 </a:t>
            </a:r>
            <a:r>
              <a:rPr lang="en-US" altLang="ko-KR" sz="800" dirty="0">
                <a:solidFill>
                  <a:schemeClr val="tx1"/>
                </a:solidFill>
                <a:latin typeface="Arial" panose="020B0604020202020204" pitchFamily="34" charset="0"/>
                <a:ea typeface="맑은 고딕" panose="020B0503020000020004" pitchFamily="50" charset="-127"/>
              </a:rPr>
              <a:t>Ball Spline </a:t>
            </a:r>
            <a:r>
              <a:rPr lang="ko-KR" altLang="en-US" sz="800" dirty="0">
                <a:solidFill>
                  <a:schemeClr val="tx1"/>
                </a:solidFill>
                <a:latin typeface="Arial" panose="020B0604020202020204" pitchFamily="34" charset="0"/>
                <a:ea typeface="맑은 고딕" panose="020B0503020000020004" pitchFamily="50" charset="-127"/>
              </a:rPr>
              <a:t>양산에 따른 재료비 절감액을 반영</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전자 제품군의 </a:t>
            </a:r>
            <a:r>
              <a:rPr lang="en-US" altLang="ko-KR" sz="800" dirty="0">
                <a:solidFill>
                  <a:schemeClr val="tx1"/>
                </a:solidFill>
                <a:latin typeface="Arial" panose="020B0604020202020204" pitchFamily="34" charset="0"/>
                <a:ea typeface="맑은 고딕" panose="020B0503020000020004" pitchFamily="50" charset="-127"/>
              </a:rPr>
              <a:t>22~23</a:t>
            </a:r>
            <a:r>
              <a:rPr lang="ko-KR" altLang="en-US" sz="800" dirty="0">
                <a:solidFill>
                  <a:schemeClr val="tx1"/>
                </a:solidFill>
                <a:latin typeface="Arial" panose="020B0604020202020204" pitchFamily="34" charset="0"/>
                <a:ea typeface="맑은 고딕" panose="020B0503020000020004" pitchFamily="50" charset="-127"/>
              </a:rPr>
              <a:t>년 </a:t>
            </a:r>
            <a:r>
              <a:rPr lang="en-US" altLang="ko-KR" sz="800" dirty="0">
                <a:solidFill>
                  <a:schemeClr val="tx1"/>
                </a:solidFill>
                <a:latin typeface="Arial" panose="020B0604020202020204" pitchFamily="34" charset="0"/>
                <a:ea typeface="맑은 고딕" panose="020B0503020000020004" pitchFamily="50" charset="-127"/>
              </a:rPr>
              <a:t>ADAS </a:t>
            </a:r>
            <a:r>
              <a:rPr lang="ko-KR" altLang="en-US" sz="800" dirty="0">
                <a:solidFill>
                  <a:schemeClr val="tx1"/>
                </a:solidFill>
                <a:latin typeface="Arial" panose="020B0604020202020204" pitchFamily="34" charset="0"/>
                <a:ea typeface="맑은 고딕" panose="020B0503020000020004" pitchFamily="50" charset="-127"/>
              </a:rPr>
              <a:t>및 </a:t>
            </a:r>
            <a:r>
              <a:rPr lang="en-US" altLang="ko-KR" sz="800" dirty="0">
                <a:solidFill>
                  <a:schemeClr val="tx1"/>
                </a:solidFill>
                <a:latin typeface="Arial" panose="020B0604020202020204" pitchFamily="34" charset="0"/>
                <a:ea typeface="맑은 고딕" panose="020B0503020000020004" pitchFamily="50" charset="-127"/>
              </a:rPr>
              <a:t>VCU </a:t>
            </a:r>
            <a:r>
              <a:rPr lang="ko-KR" altLang="en-US" sz="800" dirty="0">
                <a:solidFill>
                  <a:schemeClr val="tx1"/>
                </a:solidFill>
                <a:latin typeface="Arial" panose="020B0604020202020204" pitchFamily="34" charset="0"/>
                <a:ea typeface="맑은 고딕" panose="020B0503020000020004" pitchFamily="50" charset="-127"/>
              </a:rPr>
              <a:t>신규 양산에 따른 재료비 절감액을 </a:t>
            </a:r>
            <a:r>
              <a:rPr lang="en-US" altLang="ko-KR" sz="800" dirty="0">
                <a:solidFill>
                  <a:schemeClr val="tx1"/>
                </a:solidFill>
                <a:latin typeface="Arial" panose="020B0604020202020204" pitchFamily="34" charset="0"/>
                <a:ea typeface="맑은 고딕" panose="020B0503020000020004" pitchFamily="50" charset="-127"/>
              </a:rPr>
              <a:t>23</a:t>
            </a:r>
            <a:r>
              <a:rPr lang="ko-KR" altLang="en-US" sz="800" dirty="0">
                <a:solidFill>
                  <a:schemeClr val="tx1"/>
                </a:solidFill>
                <a:latin typeface="Arial" panose="020B0604020202020204" pitchFamily="34" charset="0"/>
                <a:ea typeface="맑은 고딕" panose="020B0503020000020004" pitchFamily="50" charset="-127"/>
              </a:rPr>
              <a:t>년부터 반영</a:t>
            </a:r>
          </a:p>
        </p:txBody>
      </p:sp>
      <p:sp>
        <p:nvSpPr>
          <p:cNvPr id="54" name="직사각형 53">
            <a:extLst>
              <a:ext uri="{FF2B5EF4-FFF2-40B4-BE49-F238E27FC236}">
                <a16:creationId xmlns:a16="http://schemas.microsoft.com/office/drawing/2014/main" id="{A503FE32-2DC8-42A7-A45C-484476172348}"/>
              </a:ext>
            </a:extLst>
          </p:cNvPr>
          <p:cNvSpPr/>
          <p:nvPr/>
        </p:nvSpPr>
        <p:spPr>
          <a:xfrm>
            <a:off x="1974528" y="2663838"/>
            <a:ext cx="902896" cy="1002471"/>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a:solidFill>
                  <a:sysClr val="windowText" lastClr="000000"/>
                </a:solidFill>
                <a:latin typeface="Arial" panose="020B0604020202020204" pitchFamily="34" charset="0"/>
                <a:ea typeface="맑은 고딕" panose="020B0503020000020004" pitchFamily="50" charset="-127"/>
              </a:rPr>
              <a:t>인건비성 경비</a:t>
            </a:r>
            <a:endParaRPr lang="ko-KR" altLang="en-US" sz="800" b="1" dirty="0">
              <a:solidFill>
                <a:sysClr val="windowText" lastClr="000000"/>
              </a:solidFill>
              <a:latin typeface="Arial" panose="020B0604020202020204" pitchFamily="34" charset="0"/>
              <a:ea typeface="맑은 고딕" panose="020B0503020000020004" pitchFamily="50" charset="-127"/>
            </a:endParaRPr>
          </a:p>
        </p:txBody>
      </p:sp>
      <p:sp>
        <p:nvSpPr>
          <p:cNvPr id="55" name="직사각형 54">
            <a:extLst>
              <a:ext uri="{FF2B5EF4-FFF2-40B4-BE49-F238E27FC236}">
                <a16:creationId xmlns:a16="http://schemas.microsoft.com/office/drawing/2014/main" id="{7DCF24E7-B187-4A87-BEF3-9FFEF98152E3}"/>
              </a:ext>
            </a:extLst>
          </p:cNvPr>
          <p:cNvSpPr/>
          <p:nvPr/>
        </p:nvSpPr>
        <p:spPr>
          <a:xfrm>
            <a:off x="2962250" y="2663838"/>
            <a:ext cx="6454800" cy="1002471"/>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인건비성 경비는 급여</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및 임금</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상여금</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퇴직급여으로</a:t>
            </a:r>
            <a:r>
              <a:rPr lang="ko-KR" altLang="en-US" sz="800" dirty="0">
                <a:solidFill>
                  <a:schemeClr val="tx1"/>
                </a:solidFill>
                <a:latin typeface="Arial" panose="020B0604020202020204" pitchFamily="34" charset="0"/>
                <a:ea typeface="맑은 고딕" panose="020B0503020000020004" pitchFamily="50" charset="-127"/>
              </a:rPr>
              <a:t> 구성</a:t>
            </a:r>
            <a:endParaRPr lang="en-US" altLang="ko-KR" sz="800" dirty="0">
              <a:solidFill>
                <a:schemeClr val="tx1"/>
              </a:solidFill>
              <a:latin typeface="Arial" panose="020B0604020202020204" pitchFamily="34" charset="0"/>
              <a:ea typeface="맑은 고딕" panose="020B0503020000020004" pitchFamily="50" charset="-127"/>
            </a:endParaRPr>
          </a:p>
          <a:p>
            <a:pPr marL="288000" indent="-144000" latinLnBrk="1">
              <a:lnSpc>
                <a:spcPct val="120000"/>
              </a:lnSpc>
              <a:buClr>
                <a:srgbClr val="00338D"/>
              </a:buClr>
              <a:buSzPct val="80000"/>
              <a:buFont typeface="Wingdings" panose="05000000000000000000" pitchFamily="2" charset="2"/>
              <a:buChar char="Ø"/>
            </a:pPr>
            <a:r>
              <a:rPr lang="ko-KR" altLang="en-US" sz="800" b="1" dirty="0">
                <a:solidFill>
                  <a:schemeClr val="tx1"/>
                </a:solidFill>
                <a:latin typeface="Arial" panose="020B0604020202020204" pitchFamily="34" charset="0"/>
                <a:ea typeface="맑은 고딕" panose="020B0503020000020004" pitchFamily="50" charset="-127"/>
              </a:rPr>
              <a:t>변동비성 노무비</a:t>
            </a:r>
          </a:p>
          <a:p>
            <a:pPr latinLnBrk="1">
              <a:lnSpc>
                <a:spcPct val="120000"/>
              </a:lnSpc>
              <a:buClr>
                <a:srgbClr val="00338D"/>
              </a:buClr>
            </a:pPr>
            <a:r>
              <a:rPr lang="en-US" altLang="ko-KR" sz="800" dirty="0">
                <a:solidFill>
                  <a:schemeClr val="tx1"/>
                </a:solidFill>
                <a:latin typeface="Arial" panose="020B0604020202020204" pitchFamily="34" charset="0"/>
                <a:ea typeface="맑은 고딕" panose="020B0503020000020004" pitchFamily="50" charset="-127"/>
              </a:rPr>
              <a:t>         - 20</a:t>
            </a:r>
            <a:r>
              <a:rPr lang="ko-KR" altLang="en-US" sz="800" dirty="0">
                <a:solidFill>
                  <a:schemeClr val="tx1"/>
                </a:solidFill>
                <a:latin typeface="Arial" panose="020B0604020202020204" pitchFamily="34" charset="0"/>
                <a:ea typeface="맑은 고딕" panose="020B0503020000020004" pitchFamily="50" charset="-127"/>
              </a:rPr>
              <a:t>년 변동 노무비</a:t>
            </a:r>
            <a:r>
              <a:rPr lang="en-US" altLang="ko-KR" sz="800" dirty="0">
                <a:solidFill>
                  <a:schemeClr val="tx1"/>
                </a:solidFill>
                <a:latin typeface="Arial" panose="020B0604020202020204" pitchFamily="34" charset="0"/>
                <a:ea typeface="맑은 고딕" panose="020B0503020000020004" pitchFamily="50" charset="-127"/>
              </a:rPr>
              <a:t>(30%)</a:t>
            </a:r>
            <a:r>
              <a:rPr lang="ko-KR" altLang="en-US" sz="800" dirty="0">
                <a:solidFill>
                  <a:schemeClr val="tx1"/>
                </a:solidFill>
                <a:latin typeface="Arial" panose="020B0604020202020204" pitchFamily="34" charset="0"/>
                <a:ea typeface="맑은 고딕" panose="020B0503020000020004" pitchFamily="50" charset="-127"/>
              </a:rPr>
              <a:t> </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연도별 매출액 증가율을 반영하여 변동노무비를 추정 </a:t>
            </a:r>
            <a:endParaRPr lang="en-US" altLang="ko-KR" sz="800" dirty="0">
              <a:solidFill>
                <a:schemeClr val="tx1"/>
              </a:solidFill>
              <a:latin typeface="Arial" panose="020B0604020202020204" pitchFamily="34" charset="0"/>
              <a:ea typeface="맑은 고딕" panose="020B0503020000020004" pitchFamily="50" charset="-127"/>
            </a:endParaRPr>
          </a:p>
          <a:p>
            <a:pPr marL="288000" indent="-144000" latinLnBrk="1">
              <a:lnSpc>
                <a:spcPct val="120000"/>
              </a:lnSpc>
              <a:buClr>
                <a:srgbClr val="00338D"/>
              </a:buClr>
              <a:buSzPct val="80000"/>
              <a:buFont typeface="Wingdings" panose="05000000000000000000" pitchFamily="2" charset="2"/>
              <a:buChar char="Ø"/>
            </a:pPr>
            <a:r>
              <a:rPr lang="ko-KR" altLang="en-US" sz="800" b="1" dirty="0">
                <a:solidFill>
                  <a:schemeClr val="tx1"/>
                </a:solidFill>
                <a:latin typeface="Arial" panose="020B0604020202020204" pitchFamily="34" charset="0"/>
                <a:ea typeface="맑은 고딕" panose="020B0503020000020004" pitchFamily="50" charset="-127"/>
              </a:rPr>
              <a:t>고정비성 노무비</a:t>
            </a:r>
          </a:p>
          <a:p>
            <a:pPr latinLnBrk="1">
              <a:lnSpc>
                <a:spcPct val="120000"/>
              </a:lnSpc>
              <a:buClr>
                <a:srgbClr val="00338D"/>
              </a:buClr>
            </a:pP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 각 법인의 </a:t>
            </a:r>
            <a:r>
              <a:rPr lang="en-US" altLang="ko-KR" sz="800" dirty="0">
                <a:solidFill>
                  <a:schemeClr val="tx1"/>
                </a:solidFill>
                <a:latin typeface="Arial" panose="020B0604020202020204" pitchFamily="34" charset="0"/>
                <a:ea typeface="맑은 고딕" panose="020B0503020000020004" pitchFamily="50" charset="-127"/>
              </a:rPr>
              <a:t>20</a:t>
            </a:r>
            <a:r>
              <a:rPr lang="ko-KR" altLang="en-US" sz="800" dirty="0">
                <a:solidFill>
                  <a:schemeClr val="tx1"/>
                </a:solidFill>
                <a:latin typeface="Arial" panose="020B0604020202020204" pitchFamily="34" charset="0"/>
                <a:ea typeface="맑은 고딕" panose="020B0503020000020004" pitchFamily="50" charset="-127"/>
              </a:rPr>
              <a:t>년 고정 노무비 </a:t>
            </a:r>
            <a:r>
              <a:rPr lang="en-US" altLang="ko-KR" sz="800" dirty="0">
                <a:solidFill>
                  <a:schemeClr val="tx1"/>
                </a:solidFill>
                <a:latin typeface="Arial" panose="020B0604020202020204" pitchFamily="34" charset="0"/>
                <a:ea typeface="맑은 고딕" panose="020B0503020000020004" pitchFamily="50" charset="-127"/>
              </a:rPr>
              <a:t>* EIU</a:t>
            </a:r>
            <a:r>
              <a:rPr lang="ko-KR" altLang="en-US" sz="800" dirty="0">
                <a:solidFill>
                  <a:schemeClr val="tx1"/>
                </a:solidFill>
                <a:latin typeface="Arial" panose="020B0604020202020204" pitchFamily="34" charset="0"/>
                <a:ea typeface="맑은 고딕" panose="020B0503020000020004" pitchFamily="50" charset="-127"/>
              </a:rPr>
              <a:t>상 국가별</a:t>
            </a:r>
            <a:r>
              <a:rPr lang="en-US" altLang="ko-KR" sz="800" dirty="0">
                <a:solidFill>
                  <a:schemeClr val="tx1"/>
                </a:solidFill>
                <a:latin typeface="Arial" panose="020B0604020202020204" pitchFamily="34" charset="0"/>
                <a:ea typeface="맑은 고딕" panose="020B0503020000020004" pitchFamily="50" charset="-127"/>
              </a:rPr>
              <a:t>(</a:t>
            </a:r>
            <a:r>
              <a:rPr lang="ko-KR" altLang="en-US" sz="800" dirty="0">
                <a:solidFill>
                  <a:schemeClr val="tx1"/>
                </a:solidFill>
                <a:latin typeface="Arial" panose="020B0604020202020204" pitchFamily="34" charset="0"/>
                <a:ea typeface="맑은 고딕" panose="020B0503020000020004" pitchFamily="50" charset="-127"/>
              </a:rPr>
              <a:t>한국</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미국</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중국</a:t>
            </a:r>
            <a:r>
              <a:rPr lang="en-US" altLang="ko-KR" sz="800" dirty="0">
                <a:solidFill>
                  <a:schemeClr val="tx1"/>
                </a:solidFill>
                <a:latin typeface="Arial" panose="020B0604020202020204" pitchFamily="34" charset="0"/>
                <a:ea typeface="맑은 고딕" panose="020B0503020000020004" pitchFamily="50" charset="-127"/>
              </a:rPr>
              <a:t>)</a:t>
            </a:r>
            <a:r>
              <a:rPr lang="ko-KR" altLang="en-US" sz="800" dirty="0">
                <a:solidFill>
                  <a:schemeClr val="tx1"/>
                </a:solidFill>
                <a:latin typeface="Arial" panose="020B0604020202020204" pitchFamily="34" charset="0"/>
                <a:ea typeface="맑은 고딕" panose="020B0503020000020004" pitchFamily="50" charset="-127"/>
              </a:rPr>
              <a:t>의 연도별 임금상승률을 고려하여 고정노무비를 추정</a:t>
            </a:r>
            <a:endParaRPr lang="en-US" altLang="ko-KR" sz="800" dirty="0">
              <a:solidFill>
                <a:schemeClr val="tx1"/>
              </a:solidFill>
              <a:latin typeface="Arial" panose="020B0604020202020204" pitchFamily="34" charset="0"/>
              <a:ea typeface="맑은 고딕" panose="020B0503020000020004" pitchFamily="50" charset="-127"/>
            </a:endParaRPr>
          </a:p>
          <a:p>
            <a:pPr marL="87313" indent="-87313"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정년퇴임이 도래하는 인원의 회사 제시 인건비 절감 효과를 반영</a:t>
            </a:r>
          </a:p>
        </p:txBody>
      </p:sp>
      <p:sp>
        <p:nvSpPr>
          <p:cNvPr id="56" name="직사각형 55">
            <a:extLst>
              <a:ext uri="{FF2B5EF4-FFF2-40B4-BE49-F238E27FC236}">
                <a16:creationId xmlns:a16="http://schemas.microsoft.com/office/drawing/2014/main" id="{C657E0D6-FCA4-4112-9AB7-0BAEB3A86350}"/>
              </a:ext>
            </a:extLst>
          </p:cNvPr>
          <p:cNvSpPr/>
          <p:nvPr/>
        </p:nvSpPr>
        <p:spPr>
          <a:xfrm>
            <a:off x="1342240" y="2149552"/>
            <a:ext cx="534996" cy="2710157"/>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제품</a:t>
            </a:r>
            <a:endParaRPr lang="en-US" altLang="ko-KR" sz="800" b="1" dirty="0">
              <a:solidFill>
                <a:sysClr val="windowText" lastClr="000000"/>
              </a:solidFill>
              <a:latin typeface="Arial" panose="020B0604020202020204" pitchFamily="34" charset="0"/>
              <a:ea typeface="맑은 고딕" panose="020B0503020000020004" pitchFamily="50" charset="-127"/>
            </a:endParaRPr>
          </a:p>
          <a:p>
            <a:pPr algn="ctr"/>
            <a:r>
              <a:rPr lang="ko-KR" altLang="en-US" sz="800" b="1" dirty="0">
                <a:solidFill>
                  <a:sysClr val="windowText" lastClr="000000"/>
                </a:solidFill>
                <a:latin typeface="Arial" panose="020B0604020202020204" pitchFamily="34" charset="0"/>
                <a:ea typeface="맑은 고딕" panose="020B0503020000020004" pitchFamily="50" charset="-127"/>
              </a:rPr>
              <a:t>매출원가</a:t>
            </a:r>
          </a:p>
        </p:txBody>
      </p:sp>
      <p:sp>
        <p:nvSpPr>
          <p:cNvPr id="58" name="직사각형 57">
            <a:extLst>
              <a:ext uri="{FF2B5EF4-FFF2-40B4-BE49-F238E27FC236}">
                <a16:creationId xmlns:a16="http://schemas.microsoft.com/office/drawing/2014/main" id="{2DFD543E-826B-4410-B582-521DD6D44B8D}"/>
              </a:ext>
            </a:extLst>
          </p:cNvPr>
          <p:cNvSpPr/>
          <p:nvPr/>
        </p:nvSpPr>
        <p:spPr>
          <a:xfrm>
            <a:off x="1974528" y="3744226"/>
            <a:ext cx="902896" cy="426261"/>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변동비성 경비</a:t>
            </a:r>
          </a:p>
        </p:txBody>
      </p:sp>
      <p:sp>
        <p:nvSpPr>
          <p:cNvPr id="59" name="직사각형 58">
            <a:extLst>
              <a:ext uri="{FF2B5EF4-FFF2-40B4-BE49-F238E27FC236}">
                <a16:creationId xmlns:a16="http://schemas.microsoft.com/office/drawing/2014/main" id="{42F3D8CE-1981-413F-A9C5-F6C709236F4C}"/>
              </a:ext>
            </a:extLst>
          </p:cNvPr>
          <p:cNvSpPr/>
          <p:nvPr/>
        </p:nvSpPr>
        <p:spPr>
          <a:xfrm>
            <a:off x="1974528" y="4258509"/>
            <a:ext cx="902896" cy="6012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고정비성 경비</a:t>
            </a:r>
          </a:p>
        </p:txBody>
      </p:sp>
      <p:sp>
        <p:nvSpPr>
          <p:cNvPr id="60" name="직사각형 59">
            <a:extLst>
              <a:ext uri="{FF2B5EF4-FFF2-40B4-BE49-F238E27FC236}">
                <a16:creationId xmlns:a16="http://schemas.microsoft.com/office/drawing/2014/main" id="{69B7C812-0D96-4E8F-ABBA-BA38BB8A5768}"/>
              </a:ext>
            </a:extLst>
          </p:cNvPr>
          <p:cNvSpPr/>
          <p:nvPr/>
        </p:nvSpPr>
        <p:spPr>
          <a:xfrm>
            <a:off x="2962250" y="3744226"/>
            <a:ext cx="6454800" cy="426261"/>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외주가공비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지급수수료</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포장비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소모품비 등으로 구성</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대상회사의 최근 제품매출액 대비 변동비성 경비가 향후 추정기간 동안 유지된다고 가정</a:t>
            </a:r>
          </a:p>
        </p:txBody>
      </p:sp>
      <p:sp>
        <p:nvSpPr>
          <p:cNvPr id="61" name="직사각형 60">
            <a:extLst>
              <a:ext uri="{FF2B5EF4-FFF2-40B4-BE49-F238E27FC236}">
                <a16:creationId xmlns:a16="http://schemas.microsoft.com/office/drawing/2014/main" id="{4FFCF2C7-17BB-47B7-802A-4CFBE55EADA8}"/>
              </a:ext>
            </a:extLst>
          </p:cNvPr>
          <p:cNvSpPr/>
          <p:nvPr/>
        </p:nvSpPr>
        <p:spPr>
          <a:xfrm>
            <a:off x="2962250" y="4258509"/>
            <a:ext cx="6454800" cy="601200"/>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복리후생비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수선비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관리용역비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감가상각비</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개발비 등으로 구성</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지급임차료는 향후 추정기간동안 발생하지 않는 것으로 가정</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그 외 고정비성 경비 최근 수준의 고정비성 경비가 </a:t>
            </a:r>
            <a:r>
              <a:rPr lang="en-US" altLang="ko-KR" sz="800" dirty="0">
                <a:solidFill>
                  <a:schemeClr val="tx1"/>
                </a:solidFill>
                <a:latin typeface="Arial" panose="020B0604020202020204" pitchFamily="34" charset="0"/>
                <a:ea typeface="맑은 고딕" panose="020B0503020000020004" pitchFamily="50" charset="-127"/>
              </a:rPr>
              <a:t>EIU </a:t>
            </a:r>
            <a:r>
              <a:rPr lang="ko-KR" altLang="en-US" sz="800" dirty="0">
                <a:solidFill>
                  <a:schemeClr val="tx1"/>
                </a:solidFill>
                <a:latin typeface="Arial" panose="020B0604020202020204" pitchFamily="34" charset="0"/>
                <a:ea typeface="맑은 고딕" panose="020B0503020000020004" pitchFamily="50" charset="-127"/>
              </a:rPr>
              <a:t>추정 소비자물가상승률에 따라 증가한다고 가정</a:t>
            </a:r>
          </a:p>
        </p:txBody>
      </p:sp>
      <p:sp>
        <p:nvSpPr>
          <p:cNvPr id="64" name="직사각형 63">
            <a:extLst>
              <a:ext uri="{FF2B5EF4-FFF2-40B4-BE49-F238E27FC236}">
                <a16:creationId xmlns:a16="http://schemas.microsoft.com/office/drawing/2014/main" id="{D51F9228-7956-4BFF-B305-8522843C8EC1}"/>
              </a:ext>
            </a:extLst>
          </p:cNvPr>
          <p:cNvSpPr/>
          <p:nvPr/>
        </p:nvSpPr>
        <p:spPr>
          <a:xfrm>
            <a:off x="1342240" y="1659293"/>
            <a:ext cx="1535183" cy="424800"/>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기타매출액</a:t>
            </a:r>
          </a:p>
        </p:txBody>
      </p:sp>
      <p:sp>
        <p:nvSpPr>
          <p:cNvPr id="65" name="직사각형 64">
            <a:extLst>
              <a:ext uri="{FF2B5EF4-FFF2-40B4-BE49-F238E27FC236}">
                <a16:creationId xmlns:a16="http://schemas.microsoft.com/office/drawing/2014/main" id="{B11EF83B-3BD5-4C04-85E4-CFFA89A2AA50}"/>
              </a:ext>
            </a:extLst>
          </p:cNvPr>
          <p:cNvSpPr/>
          <p:nvPr/>
        </p:nvSpPr>
        <p:spPr>
          <a:xfrm>
            <a:off x="2962250" y="1659293"/>
            <a:ext cx="6454800" cy="424800"/>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대상회사 소유의 유형자산의 임대 및 로열티 매출로 구성</a:t>
            </a:r>
            <a:endParaRPr lang="en-US" altLang="ko-KR" sz="80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임대차계약서상 </a:t>
            </a:r>
            <a:r>
              <a:rPr lang="ko-KR" altLang="en-US" sz="800" dirty="0">
                <a:solidFill>
                  <a:schemeClr val="tx1"/>
                </a:solidFill>
                <a:latin typeface="Arial" panose="020B0604020202020204" pitchFamily="34" charset="0"/>
                <a:ea typeface="맑은 고딕" panose="020B0503020000020004" pitchFamily="50" charset="-127"/>
              </a:rPr>
              <a:t>계약금액 및 기간이 확정된 임대매출이 추정기간 동안 발생 가정</a:t>
            </a:r>
          </a:p>
        </p:txBody>
      </p:sp>
      <p:sp>
        <p:nvSpPr>
          <p:cNvPr id="66" name="직사각형 65">
            <a:extLst>
              <a:ext uri="{FF2B5EF4-FFF2-40B4-BE49-F238E27FC236}">
                <a16:creationId xmlns:a16="http://schemas.microsoft.com/office/drawing/2014/main" id="{DE90E867-644D-48CD-A16C-DE54B731E18E}"/>
              </a:ext>
            </a:extLst>
          </p:cNvPr>
          <p:cNvSpPr/>
          <p:nvPr/>
        </p:nvSpPr>
        <p:spPr>
          <a:xfrm>
            <a:off x="488949" y="1659293"/>
            <a:ext cx="756000" cy="424800"/>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매출액</a:t>
            </a:r>
          </a:p>
        </p:txBody>
      </p:sp>
    </p:spTree>
    <p:custDataLst>
      <p:tags r:id="rId1"/>
    </p:custDataLst>
    <p:extLst>
      <p:ext uri="{BB962C8B-B14F-4D97-AF65-F5344CB8AC3E}">
        <p14:creationId xmlns:p14="http://schemas.microsoft.com/office/powerpoint/2010/main" val="3679140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Income 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세부 가정사항 </a:t>
            </a:r>
            <a:r>
              <a:rPr lang="en-US" altLang="ko-KR" sz="2800" dirty="0">
                <a:latin typeface="나눔바른고딕" panose="020B0603020101020101" pitchFamily="50" charset="-127"/>
                <a:ea typeface="나눔바른고딕" panose="020B0603020101020101" pitchFamily="50" charset="-127"/>
              </a:rPr>
              <a:t>(3/4)</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현금흐름할인법에 따른 가치평가를 위한 </a:t>
            </a:r>
            <a:r>
              <a:rPr lang="ko-KR" altLang="en-US" dirty="0" err="1">
                <a:solidFill>
                  <a:schemeClr val="tx1"/>
                </a:solidFill>
              </a:rPr>
              <a:t>계정별</a:t>
            </a:r>
            <a:r>
              <a:rPr lang="ko-KR" altLang="en-US" dirty="0">
                <a:solidFill>
                  <a:schemeClr val="tx1"/>
                </a:solidFill>
              </a:rPr>
              <a:t> 세부가정은 다음과 같습니다</a:t>
            </a:r>
            <a:r>
              <a:rPr lang="en-US" altLang="ko-KR" dirty="0">
                <a:solidFill>
                  <a:schemeClr val="tx1"/>
                </a:solidFill>
              </a:rPr>
              <a:t>.</a:t>
            </a:r>
          </a:p>
        </p:txBody>
      </p:sp>
      <p:sp>
        <p:nvSpPr>
          <p:cNvPr id="22" name="직사각형 21">
            <a:extLst>
              <a:ext uri="{FF2B5EF4-FFF2-40B4-BE49-F238E27FC236}">
                <a16:creationId xmlns:a16="http://schemas.microsoft.com/office/drawing/2014/main" id="{176BB7C7-7E16-4423-953B-81EDB8652ACD}"/>
              </a:ext>
            </a:extLst>
          </p:cNvPr>
          <p:cNvSpPr/>
          <p:nvPr/>
        </p:nvSpPr>
        <p:spPr>
          <a:xfrm>
            <a:off x="488948" y="1297125"/>
            <a:ext cx="2388475"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err="1">
                <a:solidFill>
                  <a:schemeClr val="bg1"/>
                </a:solidFill>
                <a:latin typeface="Arial" panose="020B0604020202020204" pitchFamily="34" charset="0"/>
                <a:ea typeface="맑은 고딕" panose="020B0503020000020004" pitchFamily="50" charset="-127"/>
              </a:rPr>
              <a:t>계정명</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33" name="직사각형 32">
            <a:extLst>
              <a:ext uri="{FF2B5EF4-FFF2-40B4-BE49-F238E27FC236}">
                <a16:creationId xmlns:a16="http://schemas.microsoft.com/office/drawing/2014/main" id="{8142EC71-2C5C-491C-89E5-A6BB728C6F30}"/>
              </a:ext>
            </a:extLst>
          </p:cNvPr>
          <p:cNvSpPr/>
          <p:nvPr/>
        </p:nvSpPr>
        <p:spPr>
          <a:xfrm>
            <a:off x="2962250" y="1297125"/>
            <a:ext cx="6454800"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Arial" panose="020B0604020202020204" pitchFamily="34" charset="0"/>
                <a:ea typeface="맑은 고딕" panose="020B0503020000020004" pitchFamily="50" charset="-127"/>
              </a:rPr>
              <a:t>세부 가정사항</a:t>
            </a:r>
            <a:endParaRPr lang="ko-KR" altLang="en-US" sz="800" b="1" dirty="0">
              <a:solidFill>
                <a:schemeClr val="bg1"/>
              </a:solidFill>
              <a:latin typeface="Arial" panose="020B0604020202020204" pitchFamily="34" charset="0"/>
              <a:ea typeface="맑은 고딕" panose="020B0503020000020004" pitchFamily="50" charset="-127"/>
            </a:endParaRPr>
          </a:p>
        </p:txBody>
      </p:sp>
      <p:sp>
        <p:nvSpPr>
          <p:cNvPr id="44" name="직사각형 43">
            <a:extLst>
              <a:ext uri="{FF2B5EF4-FFF2-40B4-BE49-F238E27FC236}">
                <a16:creationId xmlns:a16="http://schemas.microsoft.com/office/drawing/2014/main" id="{4EFA8388-5BB3-4876-AB41-38708F2C9D80}"/>
              </a:ext>
            </a:extLst>
          </p:cNvPr>
          <p:cNvSpPr/>
          <p:nvPr/>
        </p:nvSpPr>
        <p:spPr>
          <a:xfrm>
            <a:off x="488948" y="1672975"/>
            <a:ext cx="756000" cy="2132790"/>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a:solidFill>
                  <a:schemeClr val="bg1"/>
                </a:solidFill>
                <a:latin typeface="Arial" panose="020B0604020202020204" pitchFamily="34" charset="0"/>
                <a:ea typeface="맑은 고딕" panose="020B0503020000020004" pitchFamily="50" charset="-127"/>
              </a:rPr>
              <a:t>판매비와</a:t>
            </a:r>
            <a:endParaRPr lang="en-US" altLang="ko-KR" sz="900" b="1">
              <a:solidFill>
                <a:schemeClr val="bg1"/>
              </a:solidFill>
              <a:latin typeface="Arial" panose="020B0604020202020204" pitchFamily="34" charset="0"/>
              <a:ea typeface="맑은 고딕" panose="020B0503020000020004" pitchFamily="50" charset="-127"/>
            </a:endParaRPr>
          </a:p>
          <a:p>
            <a:pPr algn="ctr"/>
            <a:r>
              <a:rPr lang="ko-KR" altLang="en-US" sz="900" b="1">
                <a:solidFill>
                  <a:schemeClr val="bg1"/>
                </a:solidFill>
                <a:latin typeface="Arial" panose="020B0604020202020204" pitchFamily="34" charset="0"/>
                <a:ea typeface="맑은 고딕" panose="020B0503020000020004" pitchFamily="50" charset="-127"/>
              </a:rPr>
              <a:t>관리비</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45" name="직사각형 44">
            <a:extLst>
              <a:ext uri="{FF2B5EF4-FFF2-40B4-BE49-F238E27FC236}">
                <a16:creationId xmlns:a16="http://schemas.microsoft.com/office/drawing/2014/main" id="{D3F292C4-A3C8-43AB-A249-A14DBECE5626}"/>
              </a:ext>
            </a:extLst>
          </p:cNvPr>
          <p:cNvSpPr/>
          <p:nvPr/>
        </p:nvSpPr>
        <p:spPr>
          <a:xfrm>
            <a:off x="1342240" y="3274416"/>
            <a:ext cx="1535184" cy="531349"/>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고정비성 경비</a:t>
            </a:r>
          </a:p>
        </p:txBody>
      </p:sp>
      <p:sp>
        <p:nvSpPr>
          <p:cNvPr id="46" name="직사각형 45">
            <a:extLst>
              <a:ext uri="{FF2B5EF4-FFF2-40B4-BE49-F238E27FC236}">
                <a16:creationId xmlns:a16="http://schemas.microsoft.com/office/drawing/2014/main" id="{27E23D3C-8B1E-4B9E-9A81-AFFE2B510689}"/>
              </a:ext>
            </a:extLst>
          </p:cNvPr>
          <p:cNvSpPr/>
          <p:nvPr/>
        </p:nvSpPr>
        <p:spPr>
          <a:xfrm>
            <a:off x="2970959" y="3274416"/>
            <a:ext cx="6454800" cy="531349"/>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지급수수료</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세금과공과금</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접대비 </a:t>
            </a:r>
            <a:r>
              <a:rPr lang="ko-KR" altLang="en-US" sz="800" dirty="0">
                <a:solidFill>
                  <a:schemeClr val="tx1"/>
                </a:solidFill>
                <a:latin typeface="Arial" panose="020B0604020202020204" pitchFamily="34" charset="0"/>
                <a:ea typeface="맑은 고딕" panose="020B0503020000020004" pitchFamily="50" charset="-127"/>
              </a:rPr>
              <a:t>등으로 구성</a:t>
            </a:r>
            <a:endParaRPr lang="en-US" altLang="ko-KR" sz="80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일회성 </a:t>
            </a:r>
            <a:r>
              <a:rPr lang="ko-KR" altLang="en-US" sz="800" dirty="0">
                <a:solidFill>
                  <a:schemeClr val="tx1"/>
                </a:solidFill>
                <a:latin typeface="Arial" panose="020B0604020202020204" pitchFamily="34" charset="0"/>
                <a:ea typeface="맑은 고딕" panose="020B0503020000020004" pitchFamily="50" charset="-127"/>
              </a:rPr>
              <a:t>비용을 제외한 최근 수준의 고정비성 경비가 </a:t>
            </a:r>
            <a:r>
              <a:rPr lang="en-US" altLang="ko-KR" sz="800">
                <a:solidFill>
                  <a:schemeClr val="tx1"/>
                </a:solidFill>
                <a:latin typeface="Arial" panose="020B0604020202020204" pitchFamily="34" charset="0"/>
                <a:ea typeface="맑은 고딕" panose="020B0503020000020004" pitchFamily="50" charset="-127"/>
              </a:rPr>
              <a:t>EIU </a:t>
            </a:r>
            <a:r>
              <a:rPr lang="ko-KR" altLang="en-US" sz="800">
                <a:solidFill>
                  <a:schemeClr val="tx1"/>
                </a:solidFill>
                <a:latin typeface="Arial" panose="020B0604020202020204" pitchFamily="34" charset="0"/>
                <a:ea typeface="맑은 고딕" panose="020B0503020000020004" pitchFamily="50" charset="-127"/>
              </a:rPr>
              <a:t>추정 </a:t>
            </a:r>
            <a:r>
              <a:rPr lang="ko-KR" altLang="en-US" sz="800" dirty="0">
                <a:solidFill>
                  <a:schemeClr val="tx1"/>
                </a:solidFill>
                <a:latin typeface="Arial" panose="020B0604020202020204" pitchFamily="34" charset="0"/>
                <a:ea typeface="맑은 고딕" panose="020B0503020000020004" pitchFamily="50" charset="-127"/>
              </a:rPr>
              <a:t>소비자물가상승률에 따라 증가한다고 가정</a:t>
            </a:r>
            <a:endParaRPr lang="en-US" altLang="ko-KR" sz="80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진천공장 </a:t>
            </a:r>
            <a:r>
              <a:rPr lang="ko-KR" altLang="en-US" sz="800" dirty="0">
                <a:solidFill>
                  <a:schemeClr val="tx1"/>
                </a:solidFill>
                <a:latin typeface="Arial" panose="020B0604020202020204" pitchFamily="34" charset="0"/>
                <a:ea typeface="맑은 고딕" panose="020B0503020000020004" pitchFamily="50" charset="-127"/>
              </a:rPr>
              <a:t>이전 및 연구수익으로 인한 비용 절감 효과를 반영</a:t>
            </a:r>
          </a:p>
        </p:txBody>
      </p:sp>
      <p:sp>
        <p:nvSpPr>
          <p:cNvPr id="47" name="직사각형 46">
            <a:extLst>
              <a:ext uri="{FF2B5EF4-FFF2-40B4-BE49-F238E27FC236}">
                <a16:creationId xmlns:a16="http://schemas.microsoft.com/office/drawing/2014/main" id="{9F34F342-977C-4774-BAB3-79F6A5C4E8E7}"/>
              </a:ext>
            </a:extLst>
          </p:cNvPr>
          <p:cNvSpPr/>
          <p:nvPr/>
        </p:nvSpPr>
        <p:spPr>
          <a:xfrm>
            <a:off x="2970959" y="1672977"/>
            <a:ext cx="6454800" cy="1026199"/>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인건비성 경비는 임직원 급여</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상여금</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퇴직급여</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복리후생비</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등으로 </a:t>
            </a:r>
            <a:r>
              <a:rPr lang="ko-KR" altLang="en-US" sz="800" dirty="0">
                <a:solidFill>
                  <a:schemeClr val="tx1"/>
                </a:solidFill>
                <a:latin typeface="Arial" panose="020B0604020202020204" pitchFamily="34" charset="0"/>
                <a:ea typeface="맑은 고딕" panose="020B0503020000020004" pitchFamily="50" charset="-127"/>
              </a:rPr>
              <a:t>구성</a:t>
            </a:r>
            <a:endParaRPr lang="en-US" altLang="ko-KR" sz="800">
              <a:solidFill>
                <a:schemeClr val="tx1"/>
              </a:solidFill>
              <a:latin typeface="Arial" panose="020B0604020202020204" pitchFamily="34" charset="0"/>
              <a:ea typeface="맑은 고딕" panose="020B0503020000020004" pitchFamily="50" charset="-127"/>
            </a:endParaRPr>
          </a:p>
          <a:p>
            <a:pPr marL="288000" indent="-144000" latinLnBrk="1">
              <a:lnSpc>
                <a:spcPct val="120000"/>
              </a:lnSpc>
              <a:buClr>
                <a:srgbClr val="00338D"/>
              </a:buClr>
              <a:buSzPct val="80000"/>
              <a:buFont typeface="Wingdings" panose="05000000000000000000" pitchFamily="2" charset="2"/>
              <a:buChar char="Ø"/>
            </a:pPr>
            <a:r>
              <a:rPr lang="ko-KR" altLang="en-US" sz="800" b="1">
                <a:solidFill>
                  <a:schemeClr val="tx1"/>
                </a:solidFill>
                <a:latin typeface="Arial" panose="020B0604020202020204" pitchFamily="34" charset="0"/>
                <a:ea typeface="맑은 고딕" panose="020B0503020000020004" pitchFamily="50" charset="-127"/>
              </a:rPr>
              <a:t>변동비성 </a:t>
            </a:r>
            <a:r>
              <a:rPr lang="ko-KR" altLang="en-US" sz="800" b="1" dirty="0">
                <a:solidFill>
                  <a:schemeClr val="tx1"/>
                </a:solidFill>
                <a:latin typeface="Arial" panose="020B0604020202020204" pitchFamily="34" charset="0"/>
                <a:ea typeface="맑은 고딕" panose="020B0503020000020004" pitchFamily="50" charset="-127"/>
              </a:rPr>
              <a:t>경비</a:t>
            </a:r>
          </a:p>
          <a:p>
            <a:pPr latinLnBrk="1">
              <a:lnSpc>
                <a:spcPct val="120000"/>
              </a:lnSpc>
              <a:buClr>
                <a:srgbClr val="00338D"/>
              </a:buClr>
            </a:pPr>
            <a:r>
              <a:rPr lang="en-US" altLang="ko-KR" sz="800">
                <a:solidFill>
                  <a:schemeClr val="tx1"/>
                </a:solidFill>
                <a:latin typeface="Arial" panose="020B0604020202020204" pitchFamily="34" charset="0"/>
                <a:ea typeface="맑은 고딕" panose="020B0503020000020004" pitchFamily="50" charset="-127"/>
              </a:rPr>
              <a:t>         - 20</a:t>
            </a:r>
            <a:r>
              <a:rPr lang="ko-KR" altLang="en-US" sz="800">
                <a:solidFill>
                  <a:schemeClr val="tx1"/>
                </a:solidFill>
                <a:latin typeface="Arial" panose="020B0604020202020204" pitchFamily="34" charset="0"/>
                <a:ea typeface="맑은 고딕" panose="020B0503020000020004" pitchFamily="50" charset="-127"/>
              </a:rPr>
              <a:t>년 </a:t>
            </a:r>
            <a:r>
              <a:rPr lang="ko-KR" altLang="en-US" sz="800" dirty="0">
                <a:solidFill>
                  <a:schemeClr val="tx1"/>
                </a:solidFill>
                <a:latin typeface="Arial" panose="020B0604020202020204" pitchFamily="34" charset="0"/>
                <a:ea typeface="맑은 고딕" panose="020B0503020000020004" pitchFamily="50" charset="-127"/>
              </a:rPr>
              <a:t>변동 노무비</a:t>
            </a:r>
            <a:r>
              <a:rPr lang="en-US" altLang="ko-KR" sz="800">
                <a:solidFill>
                  <a:schemeClr val="tx1"/>
                </a:solidFill>
                <a:latin typeface="Arial" panose="020B0604020202020204" pitchFamily="34" charset="0"/>
                <a:ea typeface="맑은 고딕" panose="020B0503020000020004" pitchFamily="50" charset="-127"/>
              </a:rPr>
              <a:t>(10%)</a:t>
            </a:r>
            <a:r>
              <a:rPr lang="ko-KR" altLang="en-US" sz="800">
                <a:solidFill>
                  <a:schemeClr val="tx1"/>
                </a:solidFill>
                <a:latin typeface="Arial" panose="020B0604020202020204" pitchFamily="34" charset="0"/>
                <a:ea typeface="맑은 고딕" panose="020B0503020000020004" pitchFamily="50" charset="-127"/>
              </a:rPr>
              <a:t> </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연도별 </a:t>
            </a:r>
            <a:r>
              <a:rPr lang="ko-KR" altLang="en-US" sz="800" dirty="0">
                <a:solidFill>
                  <a:schemeClr val="tx1"/>
                </a:solidFill>
                <a:latin typeface="Arial" panose="020B0604020202020204" pitchFamily="34" charset="0"/>
                <a:ea typeface="맑은 고딕" panose="020B0503020000020004" pitchFamily="50" charset="-127"/>
              </a:rPr>
              <a:t>매출액 증가율을 반영하여 변동노무비를 추정</a:t>
            </a:r>
            <a:r>
              <a:rPr lang="en-US" altLang="ko-KR" sz="800">
                <a:solidFill>
                  <a:schemeClr val="tx1"/>
                </a:solidFill>
                <a:latin typeface="Arial" panose="020B0604020202020204" pitchFamily="34" charset="0"/>
                <a:ea typeface="맑은 고딕" panose="020B0503020000020004" pitchFamily="50" charset="-127"/>
              </a:rPr>
              <a:t>    </a:t>
            </a:r>
          </a:p>
          <a:p>
            <a:pPr marL="288000" indent="-144000" latinLnBrk="1">
              <a:lnSpc>
                <a:spcPct val="120000"/>
              </a:lnSpc>
              <a:buClr>
                <a:srgbClr val="00338D"/>
              </a:buClr>
              <a:buSzPct val="80000"/>
              <a:buFont typeface="Wingdings" panose="05000000000000000000" pitchFamily="2" charset="2"/>
              <a:buChar char="Ø"/>
            </a:pPr>
            <a:r>
              <a:rPr lang="ko-KR" altLang="en-US" sz="800" b="1">
                <a:solidFill>
                  <a:schemeClr val="tx1"/>
                </a:solidFill>
                <a:latin typeface="Arial" panose="020B0604020202020204" pitchFamily="34" charset="0"/>
                <a:ea typeface="맑은 고딕" panose="020B0503020000020004" pitchFamily="50" charset="-127"/>
              </a:rPr>
              <a:t>고정비성 </a:t>
            </a:r>
            <a:r>
              <a:rPr lang="ko-KR" altLang="en-US" sz="800" b="1" dirty="0">
                <a:solidFill>
                  <a:schemeClr val="tx1"/>
                </a:solidFill>
                <a:latin typeface="Arial" panose="020B0604020202020204" pitchFamily="34" charset="0"/>
                <a:ea typeface="맑은 고딕" panose="020B0503020000020004" pitchFamily="50" charset="-127"/>
              </a:rPr>
              <a:t>경비</a:t>
            </a:r>
          </a:p>
          <a:p>
            <a:pPr latinLnBrk="1">
              <a:lnSpc>
                <a:spcPct val="120000"/>
              </a:lnSpc>
              <a:buClr>
                <a:srgbClr val="00338D"/>
              </a:buClr>
            </a:pPr>
            <a:r>
              <a:rPr lang="en-US" altLang="ko-KR" sz="800">
                <a:solidFill>
                  <a:schemeClr val="tx1"/>
                </a:solidFill>
                <a:latin typeface="Arial" panose="020B0604020202020204" pitchFamily="34" charset="0"/>
                <a:ea typeface="맑은 고딕" panose="020B0503020000020004" pitchFamily="50" charset="-127"/>
              </a:rPr>
              <a:t>         - </a:t>
            </a:r>
            <a:r>
              <a:rPr lang="ko-KR" altLang="en-US" sz="800">
                <a:solidFill>
                  <a:schemeClr val="tx1"/>
                </a:solidFill>
                <a:latin typeface="Arial" panose="020B0604020202020204" pitchFamily="34" charset="0"/>
                <a:ea typeface="맑은 고딕" panose="020B0503020000020004" pitchFamily="50" charset="-127"/>
              </a:rPr>
              <a:t>각 </a:t>
            </a:r>
            <a:r>
              <a:rPr lang="ko-KR" altLang="en-US" sz="800" dirty="0">
                <a:solidFill>
                  <a:schemeClr val="tx1"/>
                </a:solidFill>
                <a:latin typeface="Arial" panose="020B0604020202020204" pitchFamily="34" charset="0"/>
                <a:ea typeface="맑은 고딕" panose="020B0503020000020004" pitchFamily="50" charset="-127"/>
              </a:rPr>
              <a:t>법인의 </a:t>
            </a:r>
            <a:r>
              <a:rPr lang="en-US" altLang="ko-KR" sz="800">
                <a:solidFill>
                  <a:schemeClr val="tx1"/>
                </a:solidFill>
                <a:latin typeface="Arial" panose="020B0604020202020204" pitchFamily="34" charset="0"/>
                <a:ea typeface="맑은 고딕" panose="020B0503020000020004" pitchFamily="50" charset="-127"/>
              </a:rPr>
              <a:t>20</a:t>
            </a:r>
            <a:r>
              <a:rPr lang="ko-KR" altLang="en-US" sz="800">
                <a:solidFill>
                  <a:schemeClr val="tx1"/>
                </a:solidFill>
                <a:latin typeface="Arial" panose="020B0604020202020204" pitchFamily="34" charset="0"/>
                <a:ea typeface="맑은 고딕" panose="020B0503020000020004" pitchFamily="50" charset="-127"/>
              </a:rPr>
              <a:t>년 </a:t>
            </a:r>
            <a:r>
              <a:rPr lang="ko-KR" altLang="en-US" sz="800" dirty="0">
                <a:solidFill>
                  <a:schemeClr val="tx1"/>
                </a:solidFill>
                <a:latin typeface="Arial" panose="020B0604020202020204" pitchFamily="34" charset="0"/>
                <a:ea typeface="맑은 고딕" panose="020B0503020000020004" pitchFamily="50" charset="-127"/>
              </a:rPr>
              <a:t>고정 노무비 </a:t>
            </a:r>
            <a:r>
              <a:rPr lang="en-US" altLang="ko-KR" sz="800">
                <a:solidFill>
                  <a:schemeClr val="tx1"/>
                </a:solidFill>
                <a:latin typeface="Arial" panose="020B0604020202020204" pitchFamily="34" charset="0"/>
                <a:ea typeface="맑은 고딕" panose="020B0503020000020004" pitchFamily="50" charset="-127"/>
              </a:rPr>
              <a:t>* EIU</a:t>
            </a:r>
            <a:r>
              <a:rPr lang="ko-KR" altLang="en-US" sz="800">
                <a:solidFill>
                  <a:schemeClr val="tx1"/>
                </a:solidFill>
                <a:latin typeface="Arial" panose="020B0604020202020204" pitchFamily="34" charset="0"/>
                <a:ea typeface="맑은 고딕" panose="020B0503020000020004" pitchFamily="50" charset="-127"/>
              </a:rPr>
              <a:t>상 </a:t>
            </a:r>
            <a:r>
              <a:rPr lang="ko-KR" altLang="en-US" sz="800" dirty="0">
                <a:solidFill>
                  <a:schemeClr val="tx1"/>
                </a:solidFill>
                <a:latin typeface="Arial" panose="020B0604020202020204" pitchFamily="34" charset="0"/>
                <a:ea typeface="맑은 고딕" panose="020B0503020000020004" pitchFamily="50" charset="-127"/>
              </a:rPr>
              <a:t>국가별</a:t>
            </a:r>
            <a:r>
              <a:rPr lang="en-US" altLang="ko-KR" sz="800">
                <a:solidFill>
                  <a:schemeClr val="tx1"/>
                </a:solidFill>
                <a:latin typeface="Arial" panose="020B0604020202020204" pitchFamily="34" charset="0"/>
                <a:ea typeface="맑은 고딕" panose="020B0503020000020004" pitchFamily="50" charset="-127"/>
              </a:rPr>
              <a:t>(</a:t>
            </a:r>
            <a:r>
              <a:rPr lang="ko-KR" altLang="en-US" sz="800">
                <a:solidFill>
                  <a:schemeClr val="tx1"/>
                </a:solidFill>
                <a:latin typeface="Arial" panose="020B0604020202020204" pitchFamily="34" charset="0"/>
                <a:ea typeface="맑은 고딕" panose="020B0503020000020004" pitchFamily="50" charset="-127"/>
              </a:rPr>
              <a:t>한국</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미국</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중국</a:t>
            </a:r>
            <a:r>
              <a:rPr lang="en-US" altLang="ko-KR" sz="800">
                <a:solidFill>
                  <a:schemeClr val="tx1"/>
                </a:solidFill>
                <a:latin typeface="Arial" panose="020B0604020202020204" pitchFamily="34" charset="0"/>
                <a:ea typeface="맑은 고딕" panose="020B0503020000020004" pitchFamily="50" charset="-127"/>
              </a:rPr>
              <a:t>)</a:t>
            </a:r>
            <a:r>
              <a:rPr lang="ko-KR" altLang="en-US" sz="800">
                <a:solidFill>
                  <a:schemeClr val="tx1"/>
                </a:solidFill>
                <a:latin typeface="Arial" panose="020B0604020202020204" pitchFamily="34" charset="0"/>
                <a:ea typeface="맑은 고딕" panose="020B0503020000020004" pitchFamily="50" charset="-127"/>
              </a:rPr>
              <a:t>의 </a:t>
            </a:r>
            <a:r>
              <a:rPr lang="ko-KR" altLang="en-US" sz="800" dirty="0">
                <a:solidFill>
                  <a:schemeClr val="tx1"/>
                </a:solidFill>
                <a:latin typeface="Arial" panose="020B0604020202020204" pitchFamily="34" charset="0"/>
                <a:ea typeface="맑은 고딕" panose="020B0503020000020004" pitchFamily="50" charset="-127"/>
              </a:rPr>
              <a:t>연도별 임금상승률을 고려하여 고정노무비를 추정</a:t>
            </a:r>
            <a:endParaRPr lang="en-US" altLang="ko-KR" sz="80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그 </a:t>
            </a:r>
            <a:r>
              <a:rPr lang="ko-KR" altLang="en-US" sz="800" dirty="0">
                <a:solidFill>
                  <a:schemeClr val="tx1"/>
                </a:solidFill>
                <a:latin typeface="Arial" panose="020B0604020202020204" pitchFamily="34" charset="0"/>
                <a:ea typeface="맑은 고딕" panose="020B0503020000020004" pitchFamily="50" charset="-127"/>
              </a:rPr>
              <a:t>외 인건비성 경비</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과거 </a:t>
            </a:r>
            <a:r>
              <a:rPr lang="ko-KR" altLang="en-US" sz="800" dirty="0">
                <a:solidFill>
                  <a:schemeClr val="tx1"/>
                </a:solidFill>
                <a:latin typeface="Arial" panose="020B0604020202020204" pitchFamily="34" charset="0"/>
                <a:ea typeface="맑은 고딕" panose="020B0503020000020004" pitchFamily="50" charset="-127"/>
              </a:rPr>
              <a:t>급여 대비 인건비성 경비 비율이 향후 추정기간 동안 유지된다고 가정</a:t>
            </a:r>
          </a:p>
        </p:txBody>
      </p:sp>
      <p:sp>
        <p:nvSpPr>
          <p:cNvPr id="48" name="직사각형 47">
            <a:extLst>
              <a:ext uri="{FF2B5EF4-FFF2-40B4-BE49-F238E27FC236}">
                <a16:creationId xmlns:a16="http://schemas.microsoft.com/office/drawing/2014/main" id="{CF88D700-47C4-48B1-9F90-00C32510118D}"/>
              </a:ext>
            </a:extLst>
          </p:cNvPr>
          <p:cNvSpPr/>
          <p:nvPr/>
        </p:nvSpPr>
        <p:spPr>
          <a:xfrm>
            <a:off x="1342240" y="1672977"/>
            <a:ext cx="1535184" cy="1026199"/>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인건비성 경비</a:t>
            </a:r>
          </a:p>
        </p:txBody>
      </p:sp>
      <p:sp>
        <p:nvSpPr>
          <p:cNvPr id="17" name="직사각형 16">
            <a:extLst>
              <a:ext uri="{FF2B5EF4-FFF2-40B4-BE49-F238E27FC236}">
                <a16:creationId xmlns:a16="http://schemas.microsoft.com/office/drawing/2014/main" id="{C59ED0B3-87D0-40F1-A9F7-33951C3961EA}"/>
              </a:ext>
            </a:extLst>
          </p:cNvPr>
          <p:cNvSpPr/>
          <p:nvPr/>
        </p:nvSpPr>
        <p:spPr>
          <a:xfrm>
            <a:off x="1342240" y="2773665"/>
            <a:ext cx="1535184" cy="426261"/>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변동비성 경비</a:t>
            </a:r>
          </a:p>
        </p:txBody>
      </p:sp>
      <p:sp>
        <p:nvSpPr>
          <p:cNvPr id="18" name="직사각형 17">
            <a:extLst>
              <a:ext uri="{FF2B5EF4-FFF2-40B4-BE49-F238E27FC236}">
                <a16:creationId xmlns:a16="http://schemas.microsoft.com/office/drawing/2014/main" id="{1A5EC764-433E-4770-8261-1B2092D069DB}"/>
              </a:ext>
            </a:extLst>
          </p:cNvPr>
          <p:cNvSpPr/>
          <p:nvPr/>
        </p:nvSpPr>
        <p:spPr>
          <a:xfrm>
            <a:off x="2970959" y="2773665"/>
            <a:ext cx="6454800" cy="426261"/>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err="1">
                <a:solidFill>
                  <a:schemeClr val="tx1"/>
                </a:solidFill>
                <a:latin typeface="Arial" panose="020B0604020202020204" pitchFamily="34" charset="0"/>
                <a:ea typeface="맑은 고딕" panose="020B0503020000020004" pitchFamily="50" charset="-127"/>
              </a:rPr>
              <a:t>운반및보관료</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포장비</a:t>
            </a:r>
            <a:r>
              <a:rPr lang="en-US" altLang="ko-KR" sz="800">
                <a:solidFill>
                  <a:schemeClr val="tx1"/>
                </a:solidFill>
                <a:latin typeface="Arial" panose="020B0604020202020204" pitchFamily="34" charset="0"/>
                <a:ea typeface="맑은 고딕" panose="020B0503020000020004" pitchFamily="50" charset="-127"/>
              </a:rPr>
              <a:t>, </a:t>
            </a:r>
            <a:r>
              <a:rPr lang="ko-KR" altLang="en-US" sz="800">
                <a:solidFill>
                  <a:schemeClr val="tx1"/>
                </a:solidFill>
                <a:latin typeface="Arial" panose="020B0604020202020204" pitchFamily="34" charset="0"/>
                <a:ea typeface="맑은 고딕" panose="020B0503020000020004" pitchFamily="50" charset="-127"/>
              </a:rPr>
              <a:t>판매보증비 </a:t>
            </a:r>
            <a:r>
              <a:rPr lang="ko-KR" altLang="en-US" sz="800" dirty="0">
                <a:solidFill>
                  <a:schemeClr val="tx1"/>
                </a:solidFill>
                <a:latin typeface="Arial" panose="020B0604020202020204" pitchFamily="34" charset="0"/>
                <a:ea typeface="맑은 고딕" panose="020B0503020000020004" pitchFamily="50" charset="-127"/>
              </a:rPr>
              <a:t>등으로 구성</a:t>
            </a:r>
            <a:endParaRPr lang="en-US" altLang="ko-KR" sz="80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대상회사의 </a:t>
            </a:r>
            <a:r>
              <a:rPr lang="ko-KR" altLang="en-US" sz="800" dirty="0">
                <a:solidFill>
                  <a:schemeClr val="tx1"/>
                </a:solidFill>
                <a:latin typeface="Arial" panose="020B0604020202020204" pitchFamily="34" charset="0"/>
                <a:ea typeface="맑은 고딕" panose="020B0503020000020004" pitchFamily="50" charset="-127"/>
              </a:rPr>
              <a:t>최근 제품매출액 대비 과거 </a:t>
            </a:r>
            <a:r>
              <a:rPr lang="en-US" altLang="ko-KR" sz="800">
                <a:solidFill>
                  <a:schemeClr val="tx1"/>
                </a:solidFill>
                <a:latin typeface="Arial" panose="020B0604020202020204" pitchFamily="34" charset="0"/>
                <a:ea typeface="맑은 고딕" panose="020B0503020000020004" pitchFamily="50" charset="-127"/>
              </a:rPr>
              <a:t>3</a:t>
            </a:r>
            <a:r>
              <a:rPr lang="ko-KR" altLang="en-US" sz="800">
                <a:solidFill>
                  <a:schemeClr val="tx1"/>
                </a:solidFill>
                <a:latin typeface="Arial" panose="020B0604020202020204" pitchFamily="34" charset="0"/>
                <a:ea typeface="맑은 고딕" panose="020B0503020000020004" pitchFamily="50" charset="-127"/>
              </a:rPr>
              <a:t>개년 </a:t>
            </a:r>
            <a:r>
              <a:rPr lang="ko-KR" altLang="en-US" sz="800" dirty="0">
                <a:solidFill>
                  <a:schemeClr val="tx1"/>
                </a:solidFill>
                <a:latin typeface="Arial" panose="020B0604020202020204" pitchFamily="34" charset="0"/>
                <a:ea typeface="맑은 고딕" panose="020B0503020000020004" pitchFamily="50" charset="-127"/>
              </a:rPr>
              <a:t>변동비성 경비율이 향후 추정기간 동안 유지된다고 가정</a:t>
            </a:r>
          </a:p>
        </p:txBody>
      </p:sp>
    </p:spTree>
    <p:custDataLst>
      <p:tags r:id="rId1"/>
    </p:custDataLst>
    <p:extLst>
      <p:ext uri="{BB962C8B-B14F-4D97-AF65-F5344CB8AC3E}">
        <p14:creationId xmlns:p14="http://schemas.microsoft.com/office/powerpoint/2010/main" val="340579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1"/>
          </p:nvPr>
        </p:nvSpPr>
        <p:spPr/>
        <p:txBody>
          <a:bodyPr/>
          <a:lstStyle/>
          <a:p>
            <a:endParaRPr lang="ko-KR" altLang="en-US" dirty="0"/>
          </a:p>
        </p:txBody>
      </p:sp>
      <p:sp>
        <p:nvSpPr>
          <p:cNvPr id="2" name="Title 1"/>
          <p:cNvSpPr>
            <a:spLocks noGrp="1"/>
          </p:cNvSpPr>
          <p:nvPr>
            <p:ph type="title"/>
          </p:nvPr>
        </p:nvSpPr>
        <p:spPr/>
        <p:txBody>
          <a:bodyPr/>
          <a:lstStyle/>
          <a:p>
            <a:pPr>
              <a:lnSpc>
                <a:spcPct val="100000"/>
              </a:lnSpc>
            </a:pPr>
            <a:r>
              <a:rPr lang="en-GB" sz="2800" dirty="0">
                <a:latin typeface="나눔바른고딕" panose="020B0603020101020101" pitchFamily="50" charset="-127"/>
                <a:ea typeface="나눔바른고딕" panose="020B0603020101020101" pitchFamily="50" charset="-127"/>
              </a:rPr>
              <a:t>Glossary of Terms</a:t>
            </a:r>
          </a:p>
        </p:txBody>
      </p:sp>
      <p:graphicFrame>
        <p:nvGraphicFramePr>
          <p:cNvPr id="10" name="표 9">
            <a:extLst>
              <a:ext uri="{FF2B5EF4-FFF2-40B4-BE49-F238E27FC236}">
                <a16:creationId xmlns:a16="http://schemas.microsoft.com/office/drawing/2014/main" id="{929910B0-695F-495D-B7B0-7413EA618891}"/>
              </a:ext>
            </a:extLst>
          </p:cNvPr>
          <p:cNvGraphicFramePr>
            <a:graphicFrameLocks noGrp="1"/>
          </p:cNvGraphicFramePr>
          <p:nvPr/>
        </p:nvGraphicFramePr>
        <p:xfrm>
          <a:off x="488950" y="1016001"/>
          <a:ext cx="4370388" cy="5111424"/>
        </p:xfrm>
        <a:graphic>
          <a:graphicData uri="http://schemas.openxmlformats.org/drawingml/2006/table">
            <a:tbl>
              <a:tblPr>
                <a:tableStyleId>{5C22544A-7EE6-4342-B048-85BDC9FD1C3A}</a:tableStyleId>
              </a:tblPr>
              <a:tblGrid>
                <a:gridCol w="702239">
                  <a:extLst>
                    <a:ext uri="{9D8B030D-6E8A-4147-A177-3AD203B41FA5}">
                      <a16:colId xmlns:a16="http://schemas.microsoft.com/office/drawing/2014/main" val="20000"/>
                    </a:ext>
                  </a:extLst>
                </a:gridCol>
                <a:gridCol w="3668149">
                  <a:extLst>
                    <a:ext uri="{9D8B030D-6E8A-4147-A177-3AD203B41FA5}">
                      <a16:colId xmlns:a16="http://schemas.microsoft.com/office/drawing/2014/main" val="20001"/>
                    </a:ext>
                  </a:extLst>
                </a:gridCol>
              </a:tblGrid>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A</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Actual</a:t>
                      </a:r>
                    </a:p>
                  </a:txBody>
                  <a:tcPr marL="285750" marR="9525" marT="9525" marB="0" anchor="ctr">
                    <a:noFill/>
                  </a:tcPr>
                </a:tc>
                <a:extLst>
                  <a:ext uri="{0D108BD9-81ED-4DB2-BD59-A6C34878D82A}">
                    <a16:rowId xmlns:a16="http://schemas.microsoft.com/office/drawing/2014/main" val="10001"/>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ADAS</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Advanced Driver Assistance Systems</a:t>
                      </a:r>
                    </a:p>
                  </a:txBody>
                  <a:tcPr marL="285750" marR="9525" marT="9525" marB="0" anchor="ctr">
                    <a:noFill/>
                  </a:tcPr>
                </a:tc>
                <a:extLst>
                  <a:ext uri="{0D108BD9-81ED-4DB2-BD59-A6C34878D82A}">
                    <a16:rowId xmlns:a16="http://schemas.microsoft.com/office/drawing/2014/main" val="10002"/>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ASP</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Average Selling Price</a:t>
                      </a:r>
                    </a:p>
                  </a:txBody>
                  <a:tcPr marL="285750" marR="9525" marT="9525" marB="0" anchor="ctr">
                    <a:noFill/>
                  </a:tcPr>
                </a:tc>
                <a:extLst>
                  <a:ext uri="{0D108BD9-81ED-4DB2-BD59-A6C34878D82A}">
                    <a16:rowId xmlns:a16="http://schemas.microsoft.com/office/drawing/2014/main" val="1903926353"/>
                  </a:ext>
                </a:extLst>
              </a:tr>
              <a:tr h="283968">
                <a:tc>
                  <a:txBody>
                    <a:bodyPr/>
                    <a:lstStyle/>
                    <a:p>
                      <a:pPr algn="l" rtl="0" fontAlgn="ctr"/>
                      <a:r>
                        <a:rPr lang="en-US" sz="900" b="1" i="0" u="none" strike="noStrike" dirty="0">
                          <a:solidFill>
                            <a:srgbClr val="1D4A9A"/>
                          </a:solidFill>
                          <a:effectLst/>
                          <a:latin typeface="Arial" panose="020B0604020202020204" pitchFamily="34" charset="0"/>
                          <a:ea typeface="맑은 고딕" panose="020B0503020000020004" pitchFamily="50" charset="-127"/>
                          <a:cs typeface="Arial" panose="020B0604020202020204" pitchFamily="34" charset="0"/>
                        </a:rPr>
                        <a:t>BMW</a:t>
                      </a:r>
                    </a:p>
                  </a:txBody>
                  <a:tcPr marL="142875" marR="9525" marT="9525" marB="0" anchor="ctr">
                    <a:noFill/>
                  </a:tcPr>
                </a:tc>
                <a:tc>
                  <a:txBody>
                    <a:bodyPr/>
                    <a:lstStyle/>
                    <a:p>
                      <a:pPr algn="l" rtl="0" fontAlgn="ct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Bayerische</a:t>
                      </a: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a:t>
                      </a: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Motoren</a:t>
                      </a: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Werke AG</a:t>
                      </a:r>
                    </a:p>
                  </a:txBody>
                  <a:tcPr marL="285750" marR="9525" marT="9525" marB="0" anchor="ctr">
                    <a:noFill/>
                  </a:tcPr>
                </a:tc>
                <a:extLst>
                  <a:ext uri="{0D108BD9-81ED-4DB2-BD59-A6C34878D82A}">
                    <a16:rowId xmlns:a16="http://schemas.microsoft.com/office/drawing/2014/main" val="10003"/>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CAPM</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Capital Asset Pricing Model</a:t>
                      </a:r>
                    </a:p>
                  </a:txBody>
                  <a:tcPr marL="285750" marR="9525" marT="9525" marB="0" anchor="ctr">
                    <a:noFill/>
                  </a:tcPr>
                </a:tc>
                <a:extLst>
                  <a:ext uri="{0D108BD9-81ED-4DB2-BD59-A6C34878D82A}">
                    <a16:rowId xmlns:a16="http://schemas.microsoft.com/office/drawing/2014/main" val="10004"/>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Capex</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Capital Expenditure</a:t>
                      </a:r>
                    </a:p>
                  </a:txBody>
                  <a:tcPr marL="285750" marR="9525" marT="9525" marB="0" anchor="ctr">
                    <a:noFill/>
                  </a:tcPr>
                </a:tc>
                <a:extLst>
                  <a:ext uri="{0D108BD9-81ED-4DB2-BD59-A6C34878D82A}">
                    <a16:rowId xmlns:a16="http://schemas.microsoft.com/office/drawing/2014/main" val="10005"/>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DCF</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Discounted Cash Flow</a:t>
                      </a:r>
                    </a:p>
                  </a:txBody>
                  <a:tcPr marL="285750" marR="9525" marT="9525" marB="0" anchor="ctr">
                    <a:noFill/>
                  </a:tcPr>
                </a:tc>
                <a:extLst>
                  <a:ext uri="{0D108BD9-81ED-4DB2-BD59-A6C34878D82A}">
                    <a16:rowId xmlns:a16="http://schemas.microsoft.com/office/drawing/2014/main" val="935986210"/>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Diff</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Difference</a:t>
                      </a:r>
                    </a:p>
                  </a:txBody>
                  <a:tcPr marL="285750" marR="9525" marT="9525" marB="0" anchor="ctr">
                    <a:noFill/>
                  </a:tcPr>
                </a:tc>
                <a:extLst>
                  <a:ext uri="{0D108BD9-81ED-4DB2-BD59-A6C34878D82A}">
                    <a16:rowId xmlns:a16="http://schemas.microsoft.com/office/drawing/2014/main" val="10006"/>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Expected</a:t>
                      </a:r>
                    </a:p>
                  </a:txBody>
                  <a:tcPr marL="285750" marR="9525" marT="9525" marB="0" anchor="ctr">
                    <a:noFill/>
                  </a:tcPr>
                </a:tc>
                <a:extLst>
                  <a:ext uri="{0D108BD9-81ED-4DB2-BD59-A6C34878D82A}">
                    <a16:rowId xmlns:a16="http://schemas.microsoft.com/office/drawing/2014/main" val="4073957571"/>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EBITDA</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Earnings Before Interest, Tax, Depreciation and Amortization</a:t>
                      </a:r>
                    </a:p>
                  </a:txBody>
                  <a:tcPr marL="285750" marR="9525" marT="9525" marB="0" anchor="ctr">
                    <a:noFill/>
                  </a:tcPr>
                </a:tc>
                <a:extLst>
                  <a:ext uri="{0D108BD9-81ED-4DB2-BD59-A6C34878D82A}">
                    <a16:rowId xmlns:a16="http://schemas.microsoft.com/office/drawing/2014/main" val="10008"/>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EGR</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Exhaust Gas Recirculation</a:t>
                      </a:r>
                    </a:p>
                  </a:txBody>
                  <a:tcPr marL="285750" marR="9525" marT="9525" marB="0" anchor="ctr">
                    <a:noFill/>
                  </a:tcPr>
                </a:tc>
                <a:extLst>
                  <a:ext uri="{0D108BD9-81ED-4DB2-BD59-A6C34878D82A}">
                    <a16:rowId xmlns:a16="http://schemas.microsoft.com/office/drawing/2014/main" val="10009"/>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EIU</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Economist Intelligence Unit</a:t>
                      </a:r>
                    </a:p>
                  </a:txBody>
                  <a:tcPr marL="285750" marR="9525" marT="9525" marB="0" anchor="ctr">
                    <a:noFill/>
                  </a:tcPr>
                </a:tc>
                <a:extLst>
                  <a:ext uri="{0D108BD9-81ED-4DB2-BD59-A6C34878D82A}">
                    <a16:rowId xmlns:a16="http://schemas.microsoft.com/office/drawing/2014/main" val="10010"/>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EOP</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End of Production</a:t>
                      </a:r>
                    </a:p>
                  </a:txBody>
                  <a:tcPr marL="285750" marR="9525" marT="9525" marB="0" anchor="ctr">
                    <a:noFill/>
                  </a:tcPr>
                </a:tc>
                <a:extLst>
                  <a:ext uri="{0D108BD9-81ED-4DB2-BD59-A6C34878D82A}">
                    <a16:rowId xmlns:a16="http://schemas.microsoft.com/office/drawing/2014/main" val="10011"/>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EUR</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Euro</a:t>
                      </a:r>
                    </a:p>
                  </a:txBody>
                  <a:tcPr marL="285750" marR="9525" marT="9525" marB="0" anchor="ctr">
                    <a:noFill/>
                  </a:tcPr>
                </a:tc>
                <a:extLst>
                  <a:ext uri="{0D108BD9-81ED-4DB2-BD59-A6C34878D82A}">
                    <a16:rowId xmlns:a16="http://schemas.microsoft.com/office/drawing/2014/main" val="10012"/>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EV</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Enterprise Value / Electric Vehicle</a:t>
                      </a:r>
                    </a:p>
                  </a:txBody>
                  <a:tcPr marL="285750" marR="9525" marT="9525" marB="0" anchor="ctr">
                    <a:noFill/>
                  </a:tcPr>
                </a:tc>
                <a:extLst>
                  <a:ext uri="{0D108BD9-81ED-4DB2-BD59-A6C34878D82A}">
                    <a16:rowId xmlns:a16="http://schemas.microsoft.com/office/drawing/2014/main" val="3616294802"/>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F</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Forecasted</a:t>
                      </a:r>
                    </a:p>
                  </a:txBody>
                  <a:tcPr marL="285750" marR="9525" marT="9525" marB="0" anchor="ctr">
                    <a:noFill/>
                  </a:tcPr>
                </a:tc>
                <a:extLst>
                  <a:ext uri="{0D108BD9-81ED-4DB2-BD59-A6C34878D82A}">
                    <a16:rowId xmlns:a16="http://schemas.microsoft.com/office/drawing/2014/main" val="1557984407"/>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FCFF</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Free Cash Flow to Firm</a:t>
                      </a:r>
                    </a:p>
                  </a:txBody>
                  <a:tcPr marL="285750" marR="9525" marT="9525" marB="0" anchor="ctr">
                    <a:noFill/>
                  </a:tcPr>
                </a:tc>
                <a:extLst>
                  <a:ext uri="{0D108BD9-81ED-4DB2-BD59-A6C34878D82A}">
                    <a16:rowId xmlns:a16="http://schemas.microsoft.com/office/drawing/2014/main" val="614823288"/>
                  </a:ext>
                </a:extLst>
              </a:tr>
              <a:tr h="283968">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FCA</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Fiat Chrysler Automobiles</a:t>
                      </a:r>
                    </a:p>
                  </a:txBody>
                  <a:tcPr marL="285750" marR="9525" marT="9525" marB="0" anchor="ctr">
                    <a:noFill/>
                  </a:tcPr>
                </a:tc>
                <a:extLst>
                  <a:ext uri="{0D108BD9-81ED-4DB2-BD59-A6C34878D82A}">
                    <a16:rowId xmlns:a16="http://schemas.microsoft.com/office/drawing/2014/main" val="2608021464"/>
                  </a:ext>
                </a:extLst>
              </a:tr>
            </a:tbl>
          </a:graphicData>
        </a:graphic>
      </p:graphicFrame>
      <p:graphicFrame>
        <p:nvGraphicFramePr>
          <p:cNvPr id="8" name="표 7">
            <a:extLst>
              <a:ext uri="{FF2B5EF4-FFF2-40B4-BE49-F238E27FC236}">
                <a16:creationId xmlns:a16="http://schemas.microsoft.com/office/drawing/2014/main" id="{7CD4FAEC-02C0-4138-AD0B-B2FCF7230193}"/>
              </a:ext>
            </a:extLst>
          </p:cNvPr>
          <p:cNvGraphicFramePr>
            <a:graphicFrameLocks noGrp="1"/>
          </p:cNvGraphicFramePr>
          <p:nvPr>
            <p:extLst>
              <p:ext uri="{D42A27DB-BD31-4B8C-83A1-F6EECF244321}">
                <p14:modId xmlns:p14="http://schemas.microsoft.com/office/powerpoint/2010/main" val="3609965745"/>
              </p:ext>
            </p:extLst>
          </p:nvPr>
        </p:nvGraphicFramePr>
        <p:xfrm>
          <a:off x="5053214" y="795969"/>
          <a:ext cx="4370388" cy="5680000"/>
        </p:xfrm>
        <a:graphic>
          <a:graphicData uri="http://schemas.openxmlformats.org/drawingml/2006/table">
            <a:tbl>
              <a:tblPr>
                <a:tableStyleId>{5C22544A-7EE6-4342-B048-85BDC9FD1C3A}</a:tableStyleId>
              </a:tblPr>
              <a:tblGrid>
                <a:gridCol w="702239">
                  <a:extLst>
                    <a:ext uri="{9D8B030D-6E8A-4147-A177-3AD203B41FA5}">
                      <a16:colId xmlns:a16="http://schemas.microsoft.com/office/drawing/2014/main" val="20000"/>
                    </a:ext>
                  </a:extLst>
                </a:gridCol>
                <a:gridCol w="3668149">
                  <a:extLst>
                    <a:ext uri="{9D8B030D-6E8A-4147-A177-3AD203B41FA5}">
                      <a16:colId xmlns:a16="http://schemas.microsoft.com/office/drawing/2014/main" val="20001"/>
                    </a:ext>
                  </a:extLst>
                </a:gridCol>
              </a:tblGrid>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GM</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General Motors</a:t>
                      </a:r>
                    </a:p>
                  </a:txBody>
                  <a:tcPr marL="285750" marR="9525" marT="9525" marB="0" anchor="ctr">
                    <a:noFill/>
                  </a:tcPr>
                </a:tc>
                <a:extLst>
                  <a:ext uri="{0D108BD9-81ED-4DB2-BD59-A6C34878D82A}">
                    <a16:rowId xmlns:a16="http://schemas.microsoft.com/office/drawing/2014/main" val="10001"/>
                  </a:ext>
                </a:extLst>
              </a:tr>
              <a:tr h="284000">
                <a:tc>
                  <a:txBody>
                    <a:bodyPr/>
                    <a:lstStyle/>
                    <a:p>
                      <a:pPr algn="l" rtl="0" fontAlgn="ctr"/>
                      <a:r>
                        <a:rPr lang="en-US" sz="900" b="1" i="0" u="none" strike="noStrike" dirty="0">
                          <a:solidFill>
                            <a:srgbClr val="1D4A9A"/>
                          </a:solidFill>
                          <a:effectLst/>
                          <a:latin typeface="Arial" panose="020B0604020202020204" pitchFamily="34" charset="0"/>
                          <a:ea typeface="맑은 고딕" panose="020B0503020000020004" pitchFamily="50" charset="-127"/>
                          <a:cs typeface="Arial" panose="020B0604020202020204" pitchFamily="34" charset="0"/>
                        </a:rPr>
                        <a:t>GMK</a:t>
                      </a:r>
                    </a:p>
                  </a:txBody>
                  <a:tcPr marL="142875" marR="9525" marT="9525" marB="0" anchor="ctr">
                    <a:noFill/>
                  </a:tcPr>
                </a:tc>
                <a:tc>
                  <a:txBody>
                    <a:bodyPr/>
                    <a:lstStyle/>
                    <a:p>
                      <a:pPr algn="l" rtl="0"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General Motors Korea</a:t>
                      </a:r>
                    </a:p>
                  </a:txBody>
                  <a:tcPr marL="285750" marR="9525" marT="9525" marB="0" anchor="ctr">
                    <a:noFill/>
                  </a:tcPr>
                </a:tc>
                <a:extLst>
                  <a:ext uri="{0D108BD9-81ED-4DB2-BD59-A6C34878D82A}">
                    <a16:rowId xmlns:a16="http://schemas.microsoft.com/office/drawing/2014/main" val="10002"/>
                  </a:ext>
                </a:extLst>
              </a:tr>
              <a:tr h="284000">
                <a:tc>
                  <a:txBody>
                    <a:bodyPr/>
                    <a:lstStyle/>
                    <a:p>
                      <a:pPr algn="l" rtl="0" fontAlgn="ctr"/>
                      <a:r>
                        <a:rPr lang="en-US" sz="900" b="1" i="0" u="none" strike="noStrike" dirty="0">
                          <a:solidFill>
                            <a:srgbClr val="1D4A9A"/>
                          </a:solidFill>
                          <a:effectLst/>
                          <a:latin typeface="Arial" panose="020B0604020202020204" pitchFamily="34" charset="0"/>
                          <a:ea typeface="맑은 고딕" panose="020B0503020000020004" pitchFamily="50" charset="-127"/>
                          <a:cs typeface="Arial" panose="020B0604020202020204" pitchFamily="34" charset="0"/>
                        </a:rPr>
                        <a:t>GPCM</a:t>
                      </a:r>
                    </a:p>
                  </a:txBody>
                  <a:tcPr marL="142875" marR="9525" marT="9525" marB="0" anchor="ctr">
                    <a:noFill/>
                  </a:tcPr>
                </a:tc>
                <a:tc>
                  <a:txBody>
                    <a:bodyPr/>
                    <a:lstStyle/>
                    <a:p>
                      <a:pPr algn="l" rtl="0"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Guideline Public Company Method</a:t>
                      </a:r>
                    </a:p>
                  </a:txBody>
                  <a:tcPr marL="285750" marR="9525" marT="9525" marB="0" anchor="ctr">
                    <a:noFill/>
                  </a:tcPr>
                </a:tc>
                <a:extLst>
                  <a:ext uri="{0D108BD9-81ED-4DB2-BD59-A6C34878D82A}">
                    <a16:rowId xmlns:a16="http://schemas.microsoft.com/office/drawing/2014/main" val="2906920688"/>
                  </a:ext>
                </a:extLst>
              </a:tr>
              <a:tr h="284000">
                <a:tc>
                  <a:txBody>
                    <a:bodyPr/>
                    <a:lstStyle/>
                    <a:p>
                      <a:pPr algn="l" rtl="0" fontAlgn="ctr"/>
                      <a:r>
                        <a:rPr lang="en-US" sz="900" b="1" i="0" u="none" strike="noStrike" dirty="0">
                          <a:solidFill>
                            <a:srgbClr val="1D4A9A"/>
                          </a:solidFill>
                          <a:effectLst/>
                          <a:latin typeface="Arial" panose="020B0604020202020204" pitchFamily="34" charset="0"/>
                          <a:ea typeface="맑은 고딕" panose="020B0503020000020004" pitchFamily="50" charset="-127"/>
                          <a:cs typeface="Arial" panose="020B0604020202020204" pitchFamily="34" charset="0"/>
                        </a:rPr>
                        <a:t>GTM</a:t>
                      </a:r>
                    </a:p>
                  </a:txBody>
                  <a:tcPr marL="142875" marR="9525" marT="9525" marB="0" anchor="ctr">
                    <a:noFill/>
                  </a:tcPr>
                </a:tc>
                <a:tc>
                  <a:txBody>
                    <a:bodyPr/>
                    <a:lstStyle/>
                    <a:p>
                      <a:pPr algn="l" rtl="0"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Guideline Transactions Method</a:t>
                      </a:r>
                    </a:p>
                  </a:txBody>
                  <a:tcPr marL="285750" marR="9525" marT="9525" marB="0" anchor="ctr">
                    <a:noFill/>
                  </a:tcPr>
                </a:tc>
                <a:extLst>
                  <a:ext uri="{0D108BD9-81ED-4DB2-BD59-A6C34878D82A}">
                    <a16:rowId xmlns:a16="http://schemas.microsoft.com/office/drawing/2014/main" val="3702864147"/>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HKD</a:t>
                      </a:r>
                    </a:p>
                  </a:txBody>
                  <a:tcPr marL="142875" marR="9525" marT="9525" marB="0" anchor="ctr">
                    <a:no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Hongkong Dollar</a:t>
                      </a:r>
                    </a:p>
                  </a:txBody>
                  <a:tcPr marL="285750" marR="9525" marT="9525" marB="0" anchor="ctr">
                    <a:noFill/>
                  </a:tcPr>
                </a:tc>
                <a:extLst>
                  <a:ext uri="{0D108BD9-81ED-4DB2-BD59-A6C34878D82A}">
                    <a16:rowId xmlns:a16="http://schemas.microsoft.com/office/drawing/2014/main" val="1903926353"/>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IBD</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Interest Bearing Debt</a:t>
                      </a:r>
                    </a:p>
                  </a:txBody>
                  <a:tcPr marL="285750" marR="9525" marT="9525" marB="0" anchor="ctr">
                    <a:noFill/>
                  </a:tcPr>
                </a:tc>
                <a:extLst>
                  <a:ext uri="{0D108BD9-81ED-4DB2-BD59-A6C34878D82A}">
                    <a16:rowId xmlns:a16="http://schemas.microsoft.com/office/drawing/2014/main" val="10003"/>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JPY</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Japanese Yen</a:t>
                      </a:r>
                    </a:p>
                  </a:txBody>
                  <a:tcPr marL="285750" marR="9525" marT="9525" marB="0" anchor="ctr">
                    <a:noFill/>
                  </a:tcPr>
                </a:tc>
                <a:extLst>
                  <a:ext uri="{0D108BD9-81ED-4DB2-BD59-A6C34878D82A}">
                    <a16:rowId xmlns:a16="http://schemas.microsoft.com/office/drawing/2014/main" val="10004"/>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KRW</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Korean Won</a:t>
                      </a:r>
                    </a:p>
                  </a:txBody>
                  <a:tcPr marL="285750" marR="9525" marT="9525" marB="0" anchor="ctr">
                    <a:noFill/>
                  </a:tcPr>
                </a:tc>
                <a:extLst>
                  <a:ext uri="{0D108BD9-81ED-4DB2-BD59-A6C34878D82A}">
                    <a16:rowId xmlns:a16="http://schemas.microsoft.com/office/drawing/2014/main" val="10005"/>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LTM</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Last Twelve Months</a:t>
                      </a:r>
                    </a:p>
                  </a:txBody>
                  <a:tcPr marL="285750" marR="9525" marT="9525" marB="0" anchor="ctr">
                    <a:noFill/>
                  </a:tcPr>
                </a:tc>
                <a:extLst>
                  <a:ext uri="{0D108BD9-81ED-4DB2-BD59-A6C34878D82A}">
                    <a16:rowId xmlns:a16="http://schemas.microsoft.com/office/drawing/2014/main" val="935986210"/>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MKT Cap</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Market Capital</a:t>
                      </a:r>
                    </a:p>
                  </a:txBody>
                  <a:tcPr marL="285750" marR="9525" marT="9525" marB="0" anchor="ctr">
                    <a:noFill/>
                  </a:tcPr>
                </a:tc>
                <a:extLst>
                  <a:ext uri="{0D108BD9-81ED-4DB2-BD59-A6C34878D82A}">
                    <a16:rowId xmlns:a16="http://schemas.microsoft.com/office/drawing/2014/main" val="10006"/>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PSA</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Peugeot S.A.</a:t>
                      </a:r>
                    </a:p>
                  </a:txBody>
                  <a:tcPr marL="285750" marR="9525" marT="9525" marB="0" anchor="ctr">
                    <a:noFill/>
                  </a:tcPr>
                </a:tc>
                <a:extLst>
                  <a:ext uri="{0D108BD9-81ED-4DB2-BD59-A6C34878D82A}">
                    <a16:rowId xmlns:a16="http://schemas.microsoft.com/office/drawing/2014/main" val="4073957571"/>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R&amp;D</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Research &amp; Development</a:t>
                      </a:r>
                    </a:p>
                  </a:txBody>
                  <a:tcPr marL="285750" marR="9525" marT="9525" marB="0" anchor="ctr">
                    <a:noFill/>
                  </a:tcPr>
                </a:tc>
                <a:extLst>
                  <a:ext uri="{0D108BD9-81ED-4DB2-BD59-A6C34878D82A}">
                    <a16:rowId xmlns:a16="http://schemas.microsoft.com/office/drawing/2014/main" val="10008"/>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SOP</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Start of Production</a:t>
                      </a:r>
                    </a:p>
                  </a:txBody>
                  <a:tcPr marL="285750" marR="9525" marT="9525" marB="0" anchor="ctr">
                    <a:noFill/>
                  </a:tcPr>
                </a:tc>
                <a:extLst>
                  <a:ext uri="{0D108BD9-81ED-4DB2-BD59-A6C34878D82A}">
                    <a16:rowId xmlns:a16="http://schemas.microsoft.com/office/drawing/2014/main" val="10009"/>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SYMC</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SsangYong Motor Company</a:t>
                      </a:r>
                    </a:p>
                  </a:txBody>
                  <a:tcPr marL="285750" marR="9525" marT="9525" marB="0" anchor="ctr">
                    <a:noFill/>
                  </a:tcPr>
                </a:tc>
                <a:extLst>
                  <a:ext uri="{0D108BD9-81ED-4DB2-BD59-A6C34878D82A}">
                    <a16:rowId xmlns:a16="http://schemas.microsoft.com/office/drawing/2014/main" val="10010"/>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TIC</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Total Invested Capital</a:t>
                      </a:r>
                    </a:p>
                  </a:txBody>
                  <a:tcPr marL="285750" marR="9525" marT="9525" marB="0" anchor="ctr">
                    <a:noFill/>
                  </a:tcPr>
                </a:tc>
                <a:extLst>
                  <a:ext uri="{0D108BD9-81ED-4DB2-BD59-A6C34878D82A}">
                    <a16:rowId xmlns:a16="http://schemas.microsoft.com/office/drawing/2014/main" val="10011"/>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VCU</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Vehicle Control Unit</a:t>
                      </a:r>
                    </a:p>
                  </a:txBody>
                  <a:tcPr marL="285750" marR="9525" marT="9525" marB="0" anchor="ctr">
                    <a:noFill/>
                  </a:tcPr>
                </a:tc>
                <a:extLst>
                  <a:ext uri="{0D108BD9-81ED-4DB2-BD59-A6C34878D82A}">
                    <a16:rowId xmlns:a16="http://schemas.microsoft.com/office/drawing/2014/main" val="10012"/>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USD</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United States Dollar</a:t>
                      </a:r>
                    </a:p>
                  </a:txBody>
                  <a:tcPr marL="285750" marR="9525" marT="9525" marB="0" anchor="ctr">
                    <a:noFill/>
                  </a:tcPr>
                </a:tc>
                <a:extLst>
                  <a:ext uri="{0D108BD9-81ED-4DB2-BD59-A6C34878D82A}">
                    <a16:rowId xmlns:a16="http://schemas.microsoft.com/office/drawing/2014/main" val="3616294802"/>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VW</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Volkswagen</a:t>
                      </a:r>
                    </a:p>
                  </a:txBody>
                  <a:tcPr marL="285750" marR="9525" marT="9525" marB="0" anchor="ctr">
                    <a:noFill/>
                  </a:tcPr>
                </a:tc>
                <a:extLst>
                  <a:ext uri="{0D108BD9-81ED-4DB2-BD59-A6C34878D82A}">
                    <a16:rowId xmlns:a16="http://schemas.microsoft.com/office/drawing/2014/main" val="3464137523"/>
                  </a:ext>
                </a:extLst>
              </a:tr>
              <a:tr h="284000">
                <a:tc>
                  <a:txBody>
                    <a:bodyPr/>
                    <a:lstStyle/>
                    <a:p>
                      <a:pPr algn="l" rtl="0" fontAlgn="ctr"/>
                      <a:r>
                        <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rPr>
                        <a:t>WACC</a:t>
                      </a:r>
                    </a:p>
                  </a:txBody>
                  <a:tcPr marL="142875" marR="9525" marT="9525" marB="0" anchor="ctr">
                    <a:noFill/>
                  </a:tcPr>
                </a:tc>
                <a:tc>
                  <a:txBody>
                    <a:bodyPr/>
                    <a:lstStyle/>
                    <a:p>
                      <a:pPr algn="l" rtl="0"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Weighted Average Cost of Capital</a:t>
                      </a:r>
                    </a:p>
                  </a:txBody>
                  <a:tcPr marL="285750" marR="9525" marT="9525" marB="0" anchor="ctr">
                    <a:noFill/>
                  </a:tcPr>
                </a:tc>
                <a:extLst>
                  <a:ext uri="{0D108BD9-81ED-4DB2-BD59-A6C34878D82A}">
                    <a16:rowId xmlns:a16="http://schemas.microsoft.com/office/drawing/2014/main" val="771824269"/>
                  </a:ext>
                </a:extLst>
              </a:tr>
              <a:tr h="284000">
                <a:tc>
                  <a:txBody>
                    <a:bodyPr/>
                    <a:lstStyle/>
                    <a:p>
                      <a:pPr algn="l" rtl="0" fontAlgn="ctr"/>
                      <a:endParaRPr lang="en-US" sz="900" b="1" i="0" u="none" strike="noStrike" dirty="0">
                        <a:solidFill>
                          <a:srgbClr val="00338D"/>
                        </a:solidFill>
                        <a:effectLst/>
                        <a:latin typeface="Arial" panose="020B0604020202020204" pitchFamily="34" charset="0"/>
                        <a:ea typeface="맑은 고딕" panose="020B0503020000020004" pitchFamily="50" charset="-127"/>
                        <a:cs typeface="Arial" panose="020B0604020202020204" pitchFamily="34" charset="0"/>
                      </a:endParaRPr>
                    </a:p>
                  </a:txBody>
                  <a:tcPr marL="142875" marR="9525" marT="9525" marB="0" anchor="ctr">
                    <a:noFill/>
                  </a:tcPr>
                </a:tc>
                <a:tc>
                  <a:txBody>
                    <a:bodyPr/>
                    <a:lstStyle/>
                    <a:p>
                      <a:pPr algn="l" rtl="0" fontAlgn="ct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285750" marR="9525" marT="9525" marB="0" anchor="ctr">
                    <a:noFill/>
                  </a:tcPr>
                </a:tc>
                <a:extLst>
                  <a:ext uri="{0D108BD9-81ED-4DB2-BD59-A6C34878D82A}">
                    <a16:rowId xmlns:a16="http://schemas.microsoft.com/office/drawing/2014/main" val="1557984407"/>
                  </a:ext>
                </a:extLst>
              </a:tr>
            </a:tbl>
          </a:graphicData>
        </a:graphic>
      </p:graphicFrame>
    </p:spTree>
    <p:extLst>
      <p:ext uri="{BB962C8B-B14F-4D97-AF65-F5344CB8AC3E}">
        <p14:creationId xmlns:p14="http://schemas.microsoft.com/office/powerpoint/2010/main" val="1274688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Income Approach</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세부 가정사항 </a:t>
            </a:r>
            <a:r>
              <a:rPr lang="en-US" altLang="ko-KR" sz="2800" dirty="0">
                <a:latin typeface="나눔바른고딕" panose="020B0603020101020101" pitchFamily="50" charset="-127"/>
                <a:ea typeface="나눔바른고딕" panose="020B0603020101020101" pitchFamily="50" charset="-127"/>
              </a:rPr>
              <a:t>(4/4)</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현금흐름할인법에 따른 가치평가를 위한 </a:t>
            </a:r>
            <a:r>
              <a:rPr lang="ko-KR" altLang="en-US" dirty="0" err="1">
                <a:solidFill>
                  <a:schemeClr val="tx1"/>
                </a:solidFill>
              </a:rPr>
              <a:t>계정별</a:t>
            </a:r>
            <a:r>
              <a:rPr lang="ko-KR" altLang="en-US" dirty="0">
                <a:solidFill>
                  <a:schemeClr val="tx1"/>
                </a:solidFill>
              </a:rPr>
              <a:t> 세부가정은 다음과 같습니다</a:t>
            </a:r>
            <a:r>
              <a:rPr lang="en-US" altLang="ko-KR" dirty="0">
                <a:solidFill>
                  <a:schemeClr val="tx1"/>
                </a:solidFill>
              </a:rPr>
              <a:t>.</a:t>
            </a:r>
          </a:p>
        </p:txBody>
      </p:sp>
      <p:sp>
        <p:nvSpPr>
          <p:cNvPr id="22" name="직사각형 21">
            <a:extLst>
              <a:ext uri="{FF2B5EF4-FFF2-40B4-BE49-F238E27FC236}">
                <a16:creationId xmlns:a16="http://schemas.microsoft.com/office/drawing/2014/main" id="{176BB7C7-7E16-4423-953B-81EDB8652ACD}"/>
              </a:ext>
            </a:extLst>
          </p:cNvPr>
          <p:cNvSpPr/>
          <p:nvPr/>
        </p:nvSpPr>
        <p:spPr>
          <a:xfrm>
            <a:off x="488948" y="1297125"/>
            <a:ext cx="2388475"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err="1">
                <a:solidFill>
                  <a:schemeClr val="bg1"/>
                </a:solidFill>
                <a:latin typeface="Arial" panose="020B0604020202020204" pitchFamily="34" charset="0"/>
                <a:ea typeface="맑은 고딕" panose="020B0503020000020004" pitchFamily="50" charset="-127"/>
              </a:rPr>
              <a:t>계정명</a:t>
            </a:r>
            <a:endParaRPr lang="ko-KR" altLang="en-US" sz="900" b="1" dirty="0">
              <a:solidFill>
                <a:schemeClr val="bg1"/>
              </a:solidFill>
              <a:latin typeface="Arial" panose="020B0604020202020204" pitchFamily="34" charset="0"/>
              <a:ea typeface="맑은 고딕" panose="020B0503020000020004" pitchFamily="50" charset="-127"/>
            </a:endParaRPr>
          </a:p>
        </p:txBody>
      </p:sp>
      <p:sp>
        <p:nvSpPr>
          <p:cNvPr id="33" name="직사각형 32">
            <a:extLst>
              <a:ext uri="{FF2B5EF4-FFF2-40B4-BE49-F238E27FC236}">
                <a16:creationId xmlns:a16="http://schemas.microsoft.com/office/drawing/2014/main" id="{8142EC71-2C5C-491C-89E5-A6BB728C6F30}"/>
              </a:ext>
            </a:extLst>
          </p:cNvPr>
          <p:cNvSpPr/>
          <p:nvPr/>
        </p:nvSpPr>
        <p:spPr>
          <a:xfrm>
            <a:off x="2962250" y="1297125"/>
            <a:ext cx="6454800" cy="2880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Arial" panose="020B0604020202020204" pitchFamily="34" charset="0"/>
                <a:ea typeface="맑은 고딕" panose="020B0503020000020004" pitchFamily="50" charset="-127"/>
              </a:rPr>
              <a:t>세부 가정사항</a:t>
            </a:r>
            <a:endParaRPr lang="ko-KR" altLang="en-US" sz="800" b="1" dirty="0">
              <a:solidFill>
                <a:schemeClr val="bg1"/>
              </a:solidFill>
              <a:latin typeface="Arial" panose="020B0604020202020204" pitchFamily="34" charset="0"/>
              <a:ea typeface="맑은 고딕" panose="020B0503020000020004" pitchFamily="50" charset="-127"/>
            </a:endParaRPr>
          </a:p>
        </p:txBody>
      </p:sp>
      <p:sp>
        <p:nvSpPr>
          <p:cNvPr id="44" name="직사각형 43">
            <a:extLst>
              <a:ext uri="{FF2B5EF4-FFF2-40B4-BE49-F238E27FC236}">
                <a16:creationId xmlns:a16="http://schemas.microsoft.com/office/drawing/2014/main" id="{4EFA8388-5BB3-4876-AB41-38708F2C9D80}"/>
              </a:ext>
            </a:extLst>
          </p:cNvPr>
          <p:cNvSpPr/>
          <p:nvPr/>
        </p:nvSpPr>
        <p:spPr>
          <a:xfrm>
            <a:off x="488949" y="2701917"/>
            <a:ext cx="756000" cy="1293092"/>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운전자본</a:t>
            </a:r>
          </a:p>
        </p:txBody>
      </p:sp>
      <p:sp>
        <p:nvSpPr>
          <p:cNvPr id="45" name="직사각형 44">
            <a:extLst>
              <a:ext uri="{FF2B5EF4-FFF2-40B4-BE49-F238E27FC236}">
                <a16:creationId xmlns:a16="http://schemas.microsoft.com/office/drawing/2014/main" id="{D3F292C4-A3C8-43AB-A249-A14DBECE5626}"/>
              </a:ext>
            </a:extLst>
          </p:cNvPr>
          <p:cNvSpPr/>
          <p:nvPr/>
        </p:nvSpPr>
        <p:spPr>
          <a:xfrm>
            <a:off x="1342241" y="3392391"/>
            <a:ext cx="1535184" cy="602618"/>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운전부채</a:t>
            </a:r>
          </a:p>
        </p:txBody>
      </p:sp>
      <p:sp>
        <p:nvSpPr>
          <p:cNvPr id="46" name="직사각형 45">
            <a:extLst>
              <a:ext uri="{FF2B5EF4-FFF2-40B4-BE49-F238E27FC236}">
                <a16:creationId xmlns:a16="http://schemas.microsoft.com/office/drawing/2014/main" id="{27E23D3C-8B1E-4B9E-9A81-AFFE2B510689}"/>
              </a:ext>
            </a:extLst>
          </p:cNvPr>
          <p:cNvSpPr/>
          <p:nvPr/>
        </p:nvSpPr>
        <p:spPr>
          <a:xfrm>
            <a:off x="2962251" y="3392391"/>
            <a:ext cx="6454800" cy="6026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매입채무</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미지급비용으로 구성</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매입채무</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재료비에 연동되며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과거 매입채무 회전율이 추정기간 동안 유지된다고 가정</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미지급비용</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판관비에 연동되며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과거 미지급비용 회전율이 추정기간 동안 유지된다고 가정</a:t>
            </a:r>
          </a:p>
        </p:txBody>
      </p:sp>
      <p:sp>
        <p:nvSpPr>
          <p:cNvPr id="47" name="직사각형 46">
            <a:extLst>
              <a:ext uri="{FF2B5EF4-FFF2-40B4-BE49-F238E27FC236}">
                <a16:creationId xmlns:a16="http://schemas.microsoft.com/office/drawing/2014/main" id="{9F34F342-977C-4774-BAB3-79F6A5C4E8E7}"/>
              </a:ext>
            </a:extLst>
          </p:cNvPr>
          <p:cNvSpPr/>
          <p:nvPr/>
        </p:nvSpPr>
        <p:spPr>
          <a:xfrm>
            <a:off x="2962251" y="2701920"/>
            <a:ext cx="6454800" cy="6026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매출채권</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재고자산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선급금으로 구성</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매출채권</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매출액에 연동되며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과거 매출채권 회전율이 추정기간 동안 유지된다고 가정</a:t>
            </a:r>
            <a:endParaRPr lang="en-US" altLang="ko-KR" sz="800" dirty="0">
              <a:solidFill>
                <a:schemeClr val="tx1"/>
              </a:solidFill>
              <a:latin typeface="Arial" panose="020B0604020202020204" pitchFamily="34" charset="0"/>
              <a:ea typeface="맑은 고딕" panose="020B0503020000020004" pitchFamily="50" charset="-127"/>
            </a:endParaRPr>
          </a:p>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재고자산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매출원가에 연동되며</a:t>
            </a:r>
            <a:r>
              <a:rPr lang="en-US" altLang="ko-KR" sz="800" dirty="0">
                <a:solidFill>
                  <a:schemeClr val="tx1"/>
                </a:solidFill>
                <a:latin typeface="Arial" panose="020B0604020202020204" pitchFamily="34" charset="0"/>
                <a:ea typeface="맑은 고딕" panose="020B0503020000020004" pitchFamily="50" charset="-127"/>
              </a:rPr>
              <a:t>, </a:t>
            </a:r>
            <a:r>
              <a:rPr lang="ko-KR" altLang="en-US" sz="800" dirty="0">
                <a:solidFill>
                  <a:schemeClr val="tx1"/>
                </a:solidFill>
                <a:latin typeface="Arial" panose="020B0604020202020204" pitchFamily="34" charset="0"/>
                <a:ea typeface="맑은 고딕" panose="020B0503020000020004" pitchFamily="50" charset="-127"/>
              </a:rPr>
              <a:t>과거 재고자산 회전율이 추정기간 동안 유지된다고 가정</a:t>
            </a:r>
          </a:p>
        </p:txBody>
      </p:sp>
      <p:sp>
        <p:nvSpPr>
          <p:cNvPr id="48" name="직사각형 47">
            <a:extLst>
              <a:ext uri="{FF2B5EF4-FFF2-40B4-BE49-F238E27FC236}">
                <a16:creationId xmlns:a16="http://schemas.microsoft.com/office/drawing/2014/main" id="{CF88D700-47C4-48B1-9F90-00C32510118D}"/>
              </a:ext>
            </a:extLst>
          </p:cNvPr>
          <p:cNvSpPr/>
          <p:nvPr/>
        </p:nvSpPr>
        <p:spPr>
          <a:xfrm>
            <a:off x="1342241" y="2701920"/>
            <a:ext cx="1535184" cy="602618"/>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운전자산</a:t>
            </a:r>
          </a:p>
        </p:txBody>
      </p:sp>
      <p:sp>
        <p:nvSpPr>
          <p:cNvPr id="21" name="직사각형 20">
            <a:extLst>
              <a:ext uri="{FF2B5EF4-FFF2-40B4-BE49-F238E27FC236}">
                <a16:creationId xmlns:a16="http://schemas.microsoft.com/office/drawing/2014/main" id="{E46486A2-5F77-432D-B8C7-6E2167BCEF15}"/>
              </a:ext>
            </a:extLst>
          </p:cNvPr>
          <p:cNvSpPr/>
          <p:nvPr/>
        </p:nvSpPr>
        <p:spPr>
          <a:xfrm>
            <a:off x="1342240" y="1672976"/>
            <a:ext cx="1535184" cy="426261"/>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err="1">
                <a:solidFill>
                  <a:sysClr val="windowText" lastClr="000000"/>
                </a:solidFill>
                <a:latin typeface="Arial" panose="020B0604020202020204" pitchFamily="34" charset="0"/>
                <a:ea typeface="맑은 고딕" panose="020B0503020000020004" pitchFamily="50" charset="-127"/>
              </a:rPr>
              <a:t>자본적지출</a:t>
            </a:r>
            <a:endParaRPr lang="ko-KR" altLang="en-US" sz="800" b="1" dirty="0">
              <a:solidFill>
                <a:sysClr val="windowText" lastClr="000000"/>
              </a:solidFill>
              <a:latin typeface="Arial" panose="020B0604020202020204" pitchFamily="34" charset="0"/>
              <a:ea typeface="맑은 고딕" panose="020B0503020000020004" pitchFamily="50" charset="-127"/>
            </a:endParaRPr>
          </a:p>
        </p:txBody>
      </p:sp>
      <p:sp>
        <p:nvSpPr>
          <p:cNvPr id="23" name="직사각형 22">
            <a:extLst>
              <a:ext uri="{FF2B5EF4-FFF2-40B4-BE49-F238E27FC236}">
                <a16:creationId xmlns:a16="http://schemas.microsoft.com/office/drawing/2014/main" id="{E8EE8D7D-1F69-4906-9498-7CF67F987BE4}"/>
              </a:ext>
            </a:extLst>
          </p:cNvPr>
          <p:cNvSpPr/>
          <p:nvPr/>
        </p:nvSpPr>
        <p:spPr>
          <a:xfrm>
            <a:off x="2962250" y="1672976"/>
            <a:ext cx="6454800" cy="426261"/>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a:solidFill>
                  <a:schemeClr val="tx1"/>
                </a:solidFill>
                <a:latin typeface="Arial" panose="020B0604020202020204" pitchFamily="34" charset="0"/>
                <a:ea typeface="맑은 고딕" panose="020B0503020000020004" pitchFamily="50" charset="-127"/>
              </a:rPr>
              <a:t>대상회사의 사업계획을 고려하여 반영</a:t>
            </a:r>
            <a:endParaRPr lang="ko-KR" altLang="en-US" sz="800" dirty="0">
              <a:solidFill>
                <a:schemeClr val="tx1"/>
              </a:solidFill>
              <a:latin typeface="Arial" panose="020B0604020202020204" pitchFamily="34" charset="0"/>
              <a:ea typeface="맑은 고딕" panose="020B0503020000020004" pitchFamily="50" charset="-127"/>
            </a:endParaRPr>
          </a:p>
        </p:txBody>
      </p:sp>
      <p:sp>
        <p:nvSpPr>
          <p:cNvPr id="24" name="직사각형 23">
            <a:extLst>
              <a:ext uri="{FF2B5EF4-FFF2-40B4-BE49-F238E27FC236}">
                <a16:creationId xmlns:a16="http://schemas.microsoft.com/office/drawing/2014/main" id="{B346A099-8F02-4A2E-8C4C-F3F67428118C}"/>
              </a:ext>
            </a:extLst>
          </p:cNvPr>
          <p:cNvSpPr/>
          <p:nvPr/>
        </p:nvSpPr>
        <p:spPr>
          <a:xfrm>
            <a:off x="1342240" y="2186813"/>
            <a:ext cx="1535184" cy="426261"/>
          </a:xfrm>
          <a:prstGeom prst="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ko-KR" altLang="en-US" sz="800" b="1" dirty="0">
                <a:solidFill>
                  <a:sysClr val="windowText" lastClr="000000"/>
                </a:solidFill>
                <a:latin typeface="Arial" panose="020B0604020202020204" pitchFamily="34" charset="0"/>
                <a:ea typeface="맑은 고딕" panose="020B0503020000020004" pitchFamily="50" charset="-127"/>
              </a:rPr>
              <a:t>유무형자산 </a:t>
            </a:r>
            <a:r>
              <a:rPr lang="ko-KR" altLang="en-US" sz="800" b="1" dirty="0" err="1">
                <a:solidFill>
                  <a:sysClr val="windowText" lastClr="000000"/>
                </a:solidFill>
                <a:latin typeface="Arial" panose="020B0604020202020204" pitchFamily="34" charset="0"/>
                <a:ea typeface="맑은 고딕" panose="020B0503020000020004" pitchFamily="50" charset="-127"/>
              </a:rPr>
              <a:t>상각비</a:t>
            </a:r>
            <a:endParaRPr lang="ko-KR" altLang="en-US" sz="800" b="1" dirty="0">
              <a:solidFill>
                <a:sysClr val="windowText" lastClr="000000"/>
              </a:solidFill>
              <a:latin typeface="Arial" panose="020B0604020202020204" pitchFamily="34" charset="0"/>
              <a:ea typeface="맑은 고딕" panose="020B0503020000020004" pitchFamily="50" charset="-127"/>
            </a:endParaRPr>
          </a:p>
        </p:txBody>
      </p:sp>
      <p:sp>
        <p:nvSpPr>
          <p:cNvPr id="25" name="직사각형 24">
            <a:extLst>
              <a:ext uri="{FF2B5EF4-FFF2-40B4-BE49-F238E27FC236}">
                <a16:creationId xmlns:a16="http://schemas.microsoft.com/office/drawing/2014/main" id="{A78FF78F-A5BA-473E-9B06-C8562AF39B64}"/>
              </a:ext>
            </a:extLst>
          </p:cNvPr>
          <p:cNvSpPr/>
          <p:nvPr/>
        </p:nvSpPr>
        <p:spPr>
          <a:xfrm>
            <a:off x="2962250" y="2186813"/>
            <a:ext cx="6454800" cy="426261"/>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90000" rIns="72000" bIns="90000" rtlCol="0" anchor="ctr"/>
          <a:lstStyle/>
          <a:p>
            <a:pPr marL="92075" indent="-92075" latinLnBrk="1">
              <a:lnSpc>
                <a:spcPct val="120000"/>
              </a:lnSpc>
              <a:buClr>
                <a:srgbClr val="00338D"/>
              </a:buClr>
              <a:buFont typeface="Wingdings" panose="05000000000000000000" pitchFamily="2" charset="2"/>
              <a:buChar char="§"/>
            </a:pPr>
            <a:r>
              <a:rPr lang="ko-KR" altLang="en-US" sz="800" dirty="0">
                <a:solidFill>
                  <a:schemeClr val="tx1"/>
                </a:solidFill>
                <a:latin typeface="Arial" panose="020B0604020202020204" pitchFamily="34" charset="0"/>
                <a:ea typeface="맑은 고딕" panose="020B0503020000020004" pitchFamily="50" charset="-127"/>
              </a:rPr>
              <a:t>평가대상회사의 내용연수 및 감가상각방법을 준용하여 추정</a:t>
            </a:r>
          </a:p>
        </p:txBody>
      </p:sp>
      <p:sp>
        <p:nvSpPr>
          <p:cNvPr id="26" name="직사각형 25">
            <a:extLst>
              <a:ext uri="{FF2B5EF4-FFF2-40B4-BE49-F238E27FC236}">
                <a16:creationId xmlns:a16="http://schemas.microsoft.com/office/drawing/2014/main" id="{3435D17F-D497-4A32-9038-EE8850DA211F}"/>
              </a:ext>
            </a:extLst>
          </p:cNvPr>
          <p:cNvSpPr/>
          <p:nvPr/>
        </p:nvSpPr>
        <p:spPr>
          <a:xfrm>
            <a:off x="488948" y="1672975"/>
            <a:ext cx="756000" cy="940100"/>
          </a:xfrm>
          <a:prstGeom prst="rect">
            <a:avLst/>
          </a:prstGeom>
          <a:solidFill>
            <a:schemeClr val="bg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54000" tIns="54000" rIns="54000" bIns="54000" rtlCol="0" anchor="ctr"/>
          <a:lstStyle/>
          <a:p>
            <a:pPr algn="ctr"/>
            <a:r>
              <a:rPr lang="ko-KR" altLang="en-US" sz="900" b="1" dirty="0" err="1">
                <a:solidFill>
                  <a:schemeClr val="bg1"/>
                </a:solidFill>
                <a:latin typeface="Arial" panose="020B0604020202020204" pitchFamily="34" charset="0"/>
                <a:ea typeface="맑은 고딕" panose="020B0503020000020004" pitchFamily="50" charset="-127"/>
              </a:rPr>
              <a:t>자본적지출</a:t>
            </a:r>
            <a:endParaRPr lang="en-US" altLang="ko-KR" sz="900" b="1" dirty="0">
              <a:solidFill>
                <a:schemeClr val="bg1"/>
              </a:solidFill>
              <a:latin typeface="Arial" panose="020B0604020202020204" pitchFamily="34" charset="0"/>
              <a:ea typeface="맑은 고딕" panose="020B0503020000020004" pitchFamily="50" charset="-127"/>
            </a:endParaRPr>
          </a:p>
          <a:p>
            <a:pPr algn="ctr"/>
            <a:r>
              <a:rPr lang="ko-KR" altLang="en-US" sz="900" b="1" dirty="0">
                <a:solidFill>
                  <a:schemeClr val="bg1"/>
                </a:solidFill>
                <a:latin typeface="Arial" panose="020B0604020202020204" pitchFamily="34" charset="0"/>
                <a:ea typeface="맑은 고딕" panose="020B0503020000020004" pitchFamily="50" charset="-127"/>
              </a:rPr>
              <a:t>및</a:t>
            </a:r>
            <a:endParaRPr lang="en-US" altLang="ko-KR" sz="900" b="1" dirty="0">
              <a:solidFill>
                <a:schemeClr val="bg1"/>
              </a:solidFill>
              <a:latin typeface="Arial" panose="020B0604020202020204" pitchFamily="34" charset="0"/>
              <a:ea typeface="맑은 고딕" panose="020B0503020000020004" pitchFamily="50" charset="-127"/>
            </a:endParaRPr>
          </a:p>
          <a:p>
            <a:pPr algn="ctr"/>
            <a:r>
              <a:rPr lang="ko-KR" altLang="en-US" sz="900" b="1" dirty="0">
                <a:solidFill>
                  <a:schemeClr val="bg1"/>
                </a:solidFill>
                <a:latin typeface="Arial" panose="020B0604020202020204" pitchFamily="34" charset="0"/>
                <a:ea typeface="맑은 고딕" panose="020B0503020000020004" pitchFamily="50" charset="-127"/>
              </a:rPr>
              <a:t>유무형자산</a:t>
            </a:r>
            <a:endParaRPr lang="en-US" altLang="ko-KR" sz="900" b="1" dirty="0">
              <a:solidFill>
                <a:schemeClr val="bg1"/>
              </a:solidFill>
              <a:latin typeface="Arial" panose="020B0604020202020204" pitchFamily="34" charset="0"/>
              <a:ea typeface="맑은 고딕" panose="020B0503020000020004" pitchFamily="50" charset="-127"/>
            </a:endParaRPr>
          </a:p>
          <a:p>
            <a:pPr algn="ctr"/>
            <a:r>
              <a:rPr lang="ko-KR" altLang="en-US" sz="900" b="1" dirty="0" err="1">
                <a:solidFill>
                  <a:schemeClr val="bg1"/>
                </a:solidFill>
                <a:latin typeface="Arial" panose="020B0604020202020204" pitchFamily="34" charset="0"/>
                <a:ea typeface="맑은 고딕" panose="020B0503020000020004" pitchFamily="50" charset="-127"/>
              </a:rPr>
              <a:t>상각비</a:t>
            </a:r>
            <a:endParaRPr lang="ko-KR" altLang="en-US" sz="900" b="1" dirty="0">
              <a:solidFill>
                <a:schemeClr val="bg1"/>
              </a:solidFill>
              <a:latin typeface="Arial" panose="020B0604020202020204" pitchFamily="34" charset="0"/>
              <a:ea typeface="맑은 고딕" panose="020B0503020000020004" pitchFamily="50" charset="-127"/>
            </a:endParaRPr>
          </a:p>
        </p:txBody>
      </p:sp>
    </p:spTree>
    <p:custDataLst>
      <p:tags r:id="rId1"/>
    </p:custDataLst>
    <p:extLst>
      <p:ext uri="{BB962C8B-B14F-4D97-AF65-F5344CB8AC3E}">
        <p14:creationId xmlns:p14="http://schemas.microsoft.com/office/powerpoint/2010/main" val="668711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DCF Result: Base</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주식가치 산정을 위한 현금흐름할인법 평가 결과는 </a:t>
            </a:r>
            <a:r>
              <a:rPr lang="ko-KR" altLang="en-US">
                <a:solidFill>
                  <a:schemeClr val="tx1"/>
                </a:solidFill>
              </a:rPr>
              <a:t>다음과 같습니다</a:t>
            </a:r>
            <a:r>
              <a:rPr lang="en-US" altLang="ko-KR" dirty="0">
                <a:solidFill>
                  <a:schemeClr val="tx1"/>
                </a:solidFill>
              </a:rPr>
              <a:t>.</a:t>
            </a:r>
            <a:endParaRPr lang="ko-KR" altLang="en-US" dirty="0">
              <a:solidFill>
                <a:schemeClr val="tx1"/>
              </a:solidFill>
            </a:endParaRPr>
          </a:p>
        </p:txBody>
      </p:sp>
      <p:sp>
        <p:nvSpPr>
          <p:cNvPr id="11" name="텍스트 개체 틀 6">
            <a:extLst>
              <a:ext uri="{FF2B5EF4-FFF2-40B4-BE49-F238E27FC236}">
                <a16:creationId xmlns:a16="http://schemas.microsoft.com/office/drawing/2014/main" id="{900CEE3C-2400-4832-A3C9-14C14A6E5A7F}"/>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sp>
        <p:nvSpPr>
          <p:cNvPr id="12" name="Freeform 477">
            <a:extLst>
              <a:ext uri="{FF2B5EF4-FFF2-40B4-BE49-F238E27FC236}">
                <a16:creationId xmlns:a16="http://schemas.microsoft.com/office/drawing/2014/main" id="{7DB0E198-C797-43A8-A92E-E8343AC97909}"/>
              </a:ext>
            </a:extLst>
          </p:cNvPr>
          <p:cNvSpPr>
            <a:spLocks/>
          </p:cNvSpPr>
          <p:nvPr>
            <p:custDataLst>
              <p:tags r:id="rId2"/>
            </p:custDataLst>
          </p:nvPr>
        </p:nvSpPr>
        <p:spPr bwMode="auto">
          <a:xfrm rot="10958296">
            <a:off x="3011420" y="5814176"/>
            <a:ext cx="880513" cy="313644"/>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C00000"/>
            </a:solidFill>
            <a:prstDash val="solid"/>
            <a:round/>
            <a:headEnd type="none" w="sm" len="sm"/>
            <a:tailEnd type="none" w="sm" len="sm"/>
          </a:ln>
          <a:effectLst/>
        </p:spPr>
        <p:txBody>
          <a:bodyPr wrap="none" anchor="ctr"/>
          <a:lstStyle/>
          <a:p>
            <a:endParaRPr lang="ko-KR" altLang="en-US" dirty="0">
              <a:latin typeface="+mj-ea"/>
              <a:ea typeface="+mj-ea"/>
            </a:endParaRPr>
          </a:p>
        </p:txBody>
      </p:sp>
      <p:pic>
        <p:nvPicPr>
          <p:cNvPr id="16" name="그림 15">
            <a:extLst>
              <a:ext uri="{FF2B5EF4-FFF2-40B4-BE49-F238E27FC236}">
                <a16:creationId xmlns:a16="http://schemas.microsoft.com/office/drawing/2014/main" id="{00000000-0008-0000-1000-000002000000}"/>
              </a:ext>
            </a:extLst>
          </p:cNvPr>
          <p:cNvPicPr>
            <a:picLocks noChangeAspect="1" noChangeArrowheads="1"/>
            <a:extLst>
              <a:ext uri="{84589F7E-364E-4C9E-8A38-B11213B215E9}">
                <a14:cameraTool xmlns:a14="http://schemas.microsoft.com/office/drawing/2010/main" cellRange="$B$5:$M$23" spid="_x0000_s758072"/>
              </a:ext>
            </a:extLst>
          </p:cNvPicPr>
          <p:nvPr/>
        </p:nvPicPr>
        <p:blipFill>
          <a:blip r:embed="rId4"/>
          <a:srcRect/>
          <a:stretch>
            <a:fillRect/>
          </a:stretch>
        </p:blipFill>
        <p:spPr bwMode="auto">
          <a:xfrm>
            <a:off x="488950" y="1244846"/>
            <a:ext cx="8305800" cy="2914650"/>
          </a:xfrm>
          <a:prstGeom prst="rect">
            <a:avLst/>
          </a:prstGeom>
          <a:noFill/>
          <a:ln w="9525">
            <a:noFill/>
            <a:miter lim="800000"/>
            <a:headEnd/>
            <a:tailEnd/>
          </a:ln>
        </p:spPr>
      </p:pic>
      <p:pic>
        <p:nvPicPr>
          <p:cNvPr id="17" name="그림 16">
            <a:extLst>
              <a:ext uri="{FF2B5EF4-FFF2-40B4-BE49-F238E27FC236}">
                <a16:creationId xmlns:a16="http://schemas.microsoft.com/office/drawing/2014/main" id="{00000000-0008-0000-1000-000005000000}"/>
              </a:ext>
            </a:extLst>
          </p:cNvPr>
          <p:cNvPicPr>
            <a:picLocks noChangeAspect="1" noChangeArrowheads="1"/>
            <a:extLst>
              <a:ext uri="{84589F7E-364E-4C9E-8A38-B11213B215E9}">
                <a14:cameraTool xmlns:a14="http://schemas.microsoft.com/office/drawing/2010/main" cellRange="$B$25:$C$26" spid="_x0000_s758074"/>
              </a:ext>
            </a:extLst>
          </p:cNvPicPr>
          <p:nvPr/>
        </p:nvPicPr>
        <p:blipFill>
          <a:blip r:embed="rId5"/>
          <a:srcRect/>
          <a:stretch>
            <a:fillRect/>
          </a:stretch>
        </p:blipFill>
        <p:spPr bwMode="auto">
          <a:xfrm>
            <a:off x="480197" y="4242717"/>
            <a:ext cx="2047875" cy="314325"/>
          </a:xfrm>
          <a:prstGeom prst="rect">
            <a:avLst/>
          </a:prstGeom>
          <a:noFill/>
          <a:ln w="9525">
            <a:noFill/>
            <a:miter lim="800000"/>
            <a:headEnd/>
            <a:tailEnd/>
          </a:ln>
        </p:spPr>
      </p:pic>
      <p:pic>
        <p:nvPicPr>
          <p:cNvPr id="18" name="그림 17">
            <a:extLst>
              <a:ext uri="{FF2B5EF4-FFF2-40B4-BE49-F238E27FC236}">
                <a16:creationId xmlns:a16="http://schemas.microsoft.com/office/drawing/2014/main" id="{00000000-0008-0000-1000-000006000000}"/>
              </a:ext>
            </a:extLst>
          </p:cNvPr>
          <p:cNvPicPr>
            <a:picLocks noChangeAspect="1" noChangeArrowheads="1"/>
            <a:extLst>
              <a:ext uri="{84589F7E-364E-4C9E-8A38-B11213B215E9}">
                <a14:cameraTool xmlns:a14="http://schemas.microsoft.com/office/drawing/2010/main" cellRange="$B$28:$F$36" spid="_x0000_s758075"/>
              </a:ext>
            </a:extLst>
          </p:cNvPicPr>
          <p:nvPr/>
        </p:nvPicPr>
        <p:blipFill>
          <a:blip r:embed="rId6"/>
          <a:srcRect/>
          <a:stretch>
            <a:fillRect/>
          </a:stretch>
        </p:blipFill>
        <p:spPr bwMode="auto">
          <a:xfrm>
            <a:off x="480197" y="4640263"/>
            <a:ext cx="3905250" cy="1381125"/>
          </a:xfrm>
          <a:prstGeom prst="rect">
            <a:avLst/>
          </a:prstGeom>
          <a:noFill/>
          <a:ln w="9525">
            <a:noFill/>
            <a:miter lim="800000"/>
            <a:headEnd/>
            <a:tailEnd/>
          </a:ln>
        </p:spPr>
      </p:pic>
      <p:pic>
        <p:nvPicPr>
          <p:cNvPr id="19" name="그림 18">
            <a:extLst>
              <a:ext uri="{FF2B5EF4-FFF2-40B4-BE49-F238E27FC236}">
                <a16:creationId xmlns:a16="http://schemas.microsoft.com/office/drawing/2014/main" id="{00000000-0008-0000-1000-000004000000}"/>
              </a:ext>
            </a:extLst>
          </p:cNvPr>
          <p:cNvPicPr>
            <a:picLocks noChangeAspect="1" noChangeArrowheads="1"/>
            <a:extLst>
              <a:ext uri="{84589F7E-364E-4C9E-8A38-B11213B215E9}">
                <a14:cameraTool xmlns:a14="http://schemas.microsoft.com/office/drawing/2010/main" cellRange="$H$30:$M$36"/>
              </a:ext>
            </a:extLst>
          </p:cNvPicPr>
          <p:nvPr/>
        </p:nvPicPr>
        <p:blipFill>
          <a:blip r:embed="rId7"/>
          <a:srcRect/>
          <a:stretch>
            <a:fillRect/>
          </a:stretch>
        </p:blipFill>
        <p:spPr bwMode="auto">
          <a:xfrm>
            <a:off x="5003800" y="4945063"/>
            <a:ext cx="3790950" cy="10763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7951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ED966A5-D761-43DA-B7B5-84019D19C60C}"/>
              </a:ext>
            </a:extLst>
          </p:cNvPr>
          <p:cNvPicPr>
            <a:picLocks noChangeAspect="1"/>
          </p:cNvPicPr>
          <p:nvPr/>
        </p:nvPicPr>
        <p:blipFill>
          <a:blip r:embed="rId5"/>
          <a:stretch>
            <a:fillRect/>
          </a:stretch>
        </p:blipFill>
        <p:spPr>
          <a:xfrm>
            <a:off x="509690" y="1219201"/>
            <a:ext cx="8753475" cy="3600450"/>
          </a:xfrm>
          <a:prstGeom prst="rect">
            <a:avLst/>
          </a:prstGeom>
        </p:spPr>
      </p:pic>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WACC Calculation</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FC042674-B163-4020-B2F1-04F8B55F9635}"/>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주식가치 평가를 위한 할인율 세부 산정내역은 다음과 같습니다</a:t>
            </a:r>
            <a:r>
              <a:rPr lang="en-US" altLang="ko-KR" dirty="0">
                <a:solidFill>
                  <a:schemeClr val="tx1"/>
                </a:solidFill>
              </a:rPr>
              <a:t>.</a:t>
            </a:r>
            <a:endParaRPr lang="ko-KR" altLang="en-US" dirty="0">
              <a:solidFill>
                <a:schemeClr val="tx1"/>
              </a:solidFill>
            </a:endParaRPr>
          </a:p>
        </p:txBody>
      </p:sp>
      <p:sp>
        <p:nvSpPr>
          <p:cNvPr id="9" name="텍스트 개체 틀 6">
            <a:extLst>
              <a:ext uri="{FF2B5EF4-FFF2-40B4-BE49-F238E27FC236}">
                <a16:creationId xmlns:a16="http://schemas.microsoft.com/office/drawing/2014/main" id="{3AC3DED1-1BB8-4CFC-8CFF-C156CFD32E37}"/>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sp>
        <p:nvSpPr>
          <p:cNvPr id="10" name="Text Box 14">
            <a:extLst>
              <a:ext uri="{FF2B5EF4-FFF2-40B4-BE49-F238E27FC236}">
                <a16:creationId xmlns:a16="http://schemas.microsoft.com/office/drawing/2014/main" id="{A7298BC6-4395-4353-AE41-1DCB371A8405}"/>
              </a:ext>
            </a:extLst>
          </p:cNvPr>
          <p:cNvSpPr txBox="1">
            <a:spLocks noChangeArrowheads="1"/>
          </p:cNvSpPr>
          <p:nvPr>
            <p:custDataLst>
              <p:tags r:id="rId2"/>
            </p:custDataLst>
          </p:nvPr>
        </p:nvSpPr>
        <p:spPr bwMode="auto">
          <a:xfrm>
            <a:off x="501290" y="4981176"/>
            <a:ext cx="8928000" cy="1163592"/>
          </a:xfrm>
          <a:prstGeom prst="rect">
            <a:avLst/>
          </a:prstGeom>
          <a:noFill/>
          <a:ln w="6350">
            <a:noFill/>
            <a:miter lim="800000"/>
            <a:headEnd type="none" w="sm" len="sm"/>
            <a:tailEnd type="none" w="sm" len="sm"/>
          </a:ln>
        </p:spPr>
        <p:txBody>
          <a:bodyPr lIns="0" tIns="0" rIns="0" bIns="0"/>
          <a:lstStyle/>
          <a:p>
            <a:pPr marL="447675" indent="-447675" defTabSz="762000" eaLnBrk="0" hangingPunct="0">
              <a:spcBef>
                <a:spcPct val="15000"/>
              </a:spcBef>
              <a:tabLst>
                <a:tab pos="542925" algn="l"/>
              </a:tabLst>
            </a:pPr>
            <a:r>
              <a:rPr lang="en-GB" altLang="ko-KR" sz="800" i="1" dirty="0">
                <a:solidFill>
                  <a:srgbClr val="00338D"/>
                </a:solidFill>
                <a:latin typeface="맑은 고딕" pitchFamily="50" charset="-127"/>
                <a:ea typeface="맑은 고딕" pitchFamily="50" charset="-127"/>
              </a:rPr>
              <a:t>Notes:	(1) </a:t>
            </a:r>
            <a:r>
              <a:rPr lang="ko-KR" altLang="en-US" sz="800" i="1" dirty="0">
                <a:solidFill>
                  <a:srgbClr val="00338D"/>
                </a:solidFill>
                <a:latin typeface="맑은 고딕" pitchFamily="50" charset="-127"/>
                <a:ea typeface="맑은 고딕" pitchFamily="50" charset="-127"/>
              </a:rPr>
              <a:t>대상회사와 유사한 사업을 영위하고 있는 회사를 선정</a:t>
            </a:r>
            <a:endParaRPr lang="en-US" altLang="ko-KR" sz="800" i="1" dirty="0">
              <a:solidFill>
                <a:srgbClr val="00338D"/>
              </a:solidFill>
              <a:latin typeface="맑은 고딕" pitchFamily="50" charset="-127"/>
              <a:ea typeface="맑은 고딕" pitchFamily="50" charset="-127"/>
            </a:endParaRP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(2)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과거 </a:t>
            </a:r>
            <a:r>
              <a:rPr lang="en-US" altLang="ko-KR" sz="800" i="1" dirty="0">
                <a:solidFill>
                  <a:srgbClr val="00338D"/>
                </a:solidFill>
                <a:latin typeface="맑은 고딕" pitchFamily="50" charset="-127"/>
                <a:ea typeface="맑은 고딕" pitchFamily="50" charset="-127"/>
              </a:rPr>
              <a:t>2</a:t>
            </a:r>
            <a:r>
              <a:rPr lang="ko-KR" altLang="en-US" sz="800" i="1" dirty="0">
                <a:solidFill>
                  <a:srgbClr val="00338D"/>
                </a:solidFill>
                <a:latin typeface="맑은 고딕" pitchFamily="50" charset="-127"/>
                <a:ea typeface="맑은 고딕" pitchFamily="50" charset="-127"/>
              </a:rPr>
              <a:t>년 평균 </a:t>
            </a:r>
            <a:r>
              <a:rPr lang="en-US" altLang="ko-KR" sz="800" i="1" dirty="0">
                <a:solidFill>
                  <a:srgbClr val="00338D"/>
                </a:solidFill>
                <a:latin typeface="맑은 고딕" pitchFamily="50" charset="-127"/>
                <a:ea typeface="맑은 고딕" pitchFamily="50" charset="-127"/>
              </a:rPr>
              <a:t>Weekly adjusted Beta </a:t>
            </a:r>
            <a:r>
              <a:rPr lang="ko-KR" altLang="en-US" sz="800" i="1" dirty="0">
                <a:solidFill>
                  <a:srgbClr val="00338D"/>
                </a:solidFill>
                <a:latin typeface="맑은 고딕" pitchFamily="50" charset="-127"/>
                <a:ea typeface="맑은 고딕" pitchFamily="50" charset="-127"/>
              </a:rPr>
              <a:t>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(3)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과거 </a:t>
            </a:r>
            <a:r>
              <a:rPr lang="en-US" altLang="ko-KR" sz="800" i="1" dirty="0">
                <a:solidFill>
                  <a:srgbClr val="00338D"/>
                </a:solidFill>
                <a:latin typeface="맑은 고딕" pitchFamily="50" charset="-127"/>
                <a:ea typeface="맑은 고딕" pitchFamily="50" charset="-127"/>
              </a:rPr>
              <a:t>1</a:t>
            </a:r>
            <a:r>
              <a:rPr lang="ko-KR" altLang="en-US" sz="800" i="1" dirty="0">
                <a:solidFill>
                  <a:srgbClr val="00338D"/>
                </a:solidFill>
                <a:latin typeface="맑은 고딕" pitchFamily="50" charset="-127"/>
                <a:ea typeface="맑은 고딕" pitchFamily="50" charset="-127"/>
              </a:rPr>
              <a:t>년 평균 시가총액 적용 </a:t>
            </a:r>
            <a:r>
              <a:rPr lang="en-US" altLang="ko-KR" sz="800" i="1" dirty="0">
                <a:solidFill>
                  <a:srgbClr val="00338D"/>
                </a:solidFill>
                <a:latin typeface="맑은 고딕" pitchFamily="50" charset="-127"/>
                <a:ea typeface="맑은 고딕" pitchFamily="50" charset="-127"/>
              </a:rPr>
              <a:t>(Source: Capital IQ)</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(4)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가장 최근 공시된 재무제표의 이자발생부채 적용 </a:t>
            </a:r>
            <a:r>
              <a:rPr lang="en-US" altLang="ko-KR" sz="800" i="1" dirty="0">
                <a:solidFill>
                  <a:srgbClr val="00338D"/>
                </a:solidFill>
                <a:latin typeface="맑은 고딕" pitchFamily="50" charset="-127"/>
                <a:ea typeface="맑은 고딕" pitchFamily="50" charset="-127"/>
              </a:rPr>
              <a:t>(Source: Capital IQ)</a:t>
            </a:r>
          </a:p>
          <a:p>
            <a:pPr marL="447675" indent="-447675" defTabSz="762000" eaLnBrk="0" hangingPunct="0">
              <a:spcBef>
                <a:spcPct val="15000"/>
              </a:spcBef>
              <a:tabLst>
                <a:tab pos="542925" algn="l"/>
              </a:tabLst>
            </a:pPr>
            <a:r>
              <a:rPr lang="en-GB" altLang="ko-KR" sz="800" i="1" dirty="0">
                <a:solidFill>
                  <a:srgbClr val="00338D"/>
                </a:solidFill>
                <a:latin typeface="맑은 고딕" pitchFamily="50" charset="-127"/>
                <a:ea typeface="맑은 고딕" pitchFamily="50" charset="-127"/>
              </a:rPr>
              <a:t>	(5)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a:t>
            </a:r>
            <a:r>
              <a:rPr lang="ko-KR" altLang="en-US" sz="800" i="1" dirty="0">
                <a:solidFill>
                  <a:srgbClr val="00338D"/>
                </a:solidFill>
                <a:latin typeface="맑은 고딕" pitchFamily="50" charset="-127"/>
                <a:ea typeface="맑은 고딕" pitchFamily="50" charset="-127"/>
              </a:rPr>
              <a:t> 한국의 </a:t>
            </a:r>
            <a:r>
              <a:rPr lang="en-US" altLang="ko-KR" sz="800" i="1" dirty="0">
                <a:solidFill>
                  <a:srgbClr val="00338D"/>
                </a:solidFill>
                <a:latin typeface="맑은 고딕" pitchFamily="50" charset="-127"/>
                <a:ea typeface="맑은 고딕" pitchFamily="50" charset="-127"/>
              </a:rPr>
              <a:t>10</a:t>
            </a:r>
            <a:r>
              <a:rPr lang="ko-KR" altLang="en-US" sz="800" i="1" dirty="0">
                <a:solidFill>
                  <a:srgbClr val="00338D"/>
                </a:solidFill>
                <a:latin typeface="맑은 고딕" pitchFamily="50" charset="-127"/>
                <a:ea typeface="맑은 고딕" pitchFamily="50" charset="-127"/>
              </a:rPr>
              <a:t>년 만기 국공채 이자율 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(6) </a:t>
            </a:r>
            <a:r>
              <a:rPr lang="ko-KR" altLang="en-US" sz="800" i="1" dirty="0">
                <a:solidFill>
                  <a:srgbClr val="00338D"/>
                </a:solidFill>
                <a:latin typeface="맑은 고딕" pitchFamily="50" charset="-127"/>
                <a:ea typeface="맑은 고딕" pitchFamily="50" charset="-127"/>
              </a:rPr>
              <a:t>평가기준일 기준</a:t>
            </a:r>
            <a:r>
              <a:rPr lang="en-US" altLang="ko-KR" sz="800" i="1" dirty="0">
                <a:solidFill>
                  <a:srgbClr val="00338D"/>
                </a:solidFill>
                <a:latin typeface="맑은 고딕" pitchFamily="50" charset="-127"/>
                <a:ea typeface="맑은 고딕" pitchFamily="50" charset="-127"/>
              </a:rPr>
              <a:t>, </a:t>
            </a:r>
            <a:r>
              <a:rPr lang="ko-KR" altLang="en-US" sz="800" i="1" dirty="0">
                <a:solidFill>
                  <a:srgbClr val="00338D"/>
                </a:solidFill>
                <a:latin typeface="맑은 고딕" pitchFamily="50" charset="-127"/>
                <a:ea typeface="맑은 고딕" pitchFamily="50" charset="-127"/>
              </a:rPr>
              <a:t>과거 </a:t>
            </a:r>
            <a:r>
              <a:rPr lang="en-US" altLang="ko-KR" sz="800" i="1" dirty="0">
                <a:solidFill>
                  <a:srgbClr val="00338D"/>
                </a:solidFill>
                <a:latin typeface="맑은 고딕" pitchFamily="50" charset="-127"/>
                <a:ea typeface="맑은 고딕" pitchFamily="50" charset="-127"/>
              </a:rPr>
              <a:t>5</a:t>
            </a:r>
            <a:r>
              <a:rPr lang="ko-KR" altLang="en-US" sz="800" i="1" dirty="0">
                <a:solidFill>
                  <a:srgbClr val="00338D"/>
                </a:solidFill>
                <a:latin typeface="맑은 고딕" pitchFamily="50" charset="-127"/>
                <a:ea typeface="맑은 고딕" pitchFamily="50" charset="-127"/>
              </a:rPr>
              <a:t>년 평균 한국의 </a:t>
            </a:r>
            <a:r>
              <a:rPr lang="en-US" altLang="ko-KR" sz="800" i="1" dirty="0">
                <a:solidFill>
                  <a:srgbClr val="00338D"/>
                </a:solidFill>
                <a:latin typeface="맑은 고딕" pitchFamily="50" charset="-127"/>
                <a:ea typeface="맑은 고딕" pitchFamily="50" charset="-127"/>
              </a:rPr>
              <a:t>Equity Risk Premium </a:t>
            </a:r>
            <a:r>
              <a:rPr lang="ko-KR" altLang="en-US" sz="800" i="1" dirty="0">
                <a:solidFill>
                  <a:srgbClr val="00338D"/>
                </a:solidFill>
                <a:latin typeface="맑은 고딕" pitchFamily="50" charset="-127"/>
                <a:ea typeface="맑은 고딕" pitchFamily="50" charset="-127"/>
              </a:rPr>
              <a:t>적용 </a:t>
            </a:r>
            <a:r>
              <a:rPr lang="en-US" altLang="ko-KR" sz="800" i="1" dirty="0">
                <a:solidFill>
                  <a:srgbClr val="00338D"/>
                </a:solidFill>
                <a:latin typeface="맑은 고딕" pitchFamily="50" charset="-127"/>
                <a:ea typeface="맑은 고딕" pitchFamily="50" charset="-127"/>
              </a:rPr>
              <a:t>(Source: Bloomberg)</a:t>
            </a:r>
          </a:p>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            (7) </a:t>
            </a:r>
            <a:r>
              <a:rPr lang="ko-KR" altLang="en-US" sz="800" i="1" dirty="0">
                <a:solidFill>
                  <a:srgbClr val="00338D"/>
                </a:solidFill>
                <a:latin typeface="맑은 고딕" pitchFamily="50" charset="-127"/>
                <a:ea typeface="맑은 고딕" pitchFamily="50" charset="-127"/>
              </a:rPr>
              <a:t>평가기준일 기준 가중평균차입이자율 적용 </a:t>
            </a:r>
            <a:r>
              <a:rPr lang="en-US" altLang="ko-KR" sz="800" i="1" dirty="0">
                <a:solidFill>
                  <a:srgbClr val="00338D"/>
                </a:solidFill>
                <a:latin typeface="맑은 고딕" pitchFamily="50" charset="-127"/>
                <a:ea typeface="맑은 고딕" pitchFamily="50" charset="-127"/>
              </a:rPr>
              <a:t>(</a:t>
            </a:r>
            <a:r>
              <a:rPr lang="en-US" altLang="ko-KR" sz="800" i="1" dirty="0">
                <a:solidFill>
                  <a:srgbClr val="00338D"/>
                </a:solidFill>
                <a:latin typeface="맑은 고딕" pitchFamily="50" charset="-127"/>
              </a:rPr>
              <a:t>Source: </a:t>
            </a:r>
            <a:r>
              <a:rPr lang="ko-KR" altLang="en-US" sz="800" i="1" dirty="0">
                <a:solidFill>
                  <a:srgbClr val="00338D"/>
                </a:solidFill>
                <a:latin typeface="맑은 고딕" pitchFamily="50" charset="-127"/>
              </a:rPr>
              <a:t>대상회사 제시자료</a:t>
            </a:r>
            <a:r>
              <a:rPr lang="en-US" altLang="ko-KR" sz="800" i="1" dirty="0">
                <a:solidFill>
                  <a:srgbClr val="00338D"/>
                </a:solidFill>
                <a:latin typeface="맑은 고딕" pitchFamily="50" charset="-127"/>
              </a:rPr>
              <a:t>)</a:t>
            </a:r>
          </a:p>
          <a:p>
            <a:pPr marL="447675" indent="-31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(8) </a:t>
            </a:r>
            <a:r>
              <a:rPr lang="ko-KR" altLang="en-US" sz="800" i="1" dirty="0">
                <a:solidFill>
                  <a:srgbClr val="00338D"/>
                </a:solidFill>
                <a:latin typeface="맑은 고딕" pitchFamily="50" charset="-127"/>
                <a:ea typeface="맑은 고딕" pitchFamily="50" charset="-127"/>
              </a:rPr>
              <a:t>유사회사의 평균 자본구조 적용</a:t>
            </a:r>
            <a:endParaRPr lang="en-US" altLang="ko-KR" sz="800" i="1" dirty="0">
              <a:solidFill>
                <a:srgbClr val="00338D"/>
              </a:solidFill>
              <a:latin typeface="맑은 고딕" pitchFamily="50" charset="-127"/>
              <a:ea typeface="맑은 고딕" pitchFamily="50" charset="-127"/>
            </a:endParaRPr>
          </a:p>
        </p:txBody>
      </p:sp>
      <p:sp>
        <p:nvSpPr>
          <p:cNvPr id="11" name="Freeform 477">
            <a:extLst>
              <a:ext uri="{FF2B5EF4-FFF2-40B4-BE49-F238E27FC236}">
                <a16:creationId xmlns:a16="http://schemas.microsoft.com/office/drawing/2014/main" id="{F421599C-04DE-4D4F-A286-CC9C3691FA5F}"/>
              </a:ext>
            </a:extLst>
          </p:cNvPr>
          <p:cNvSpPr>
            <a:spLocks/>
          </p:cNvSpPr>
          <p:nvPr>
            <p:custDataLst>
              <p:tags r:id="rId3"/>
            </p:custDataLst>
          </p:nvPr>
        </p:nvSpPr>
        <p:spPr bwMode="auto">
          <a:xfrm rot="10958296">
            <a:off x="8375900" y="4585118"/>
            <a:ext cx="880513" cy="313644"/>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C00000"/>
            </a:solidFill>
            <a:prstDash val="solid"/>
            <a:round/>
            <a:headEnd type="none" w="sm" len="sm"/>
            <a:tailEnd type="none" w="sm" len="sm"/>
          </a:ln>
          <a:effectLst/>
        </p:spPr>
        <p:txBody>
          <a:bodyPr wrap="none" anchor="ctr"/>
          <a:lstStyle/>
          <a:p>
            <a:endParaRPr lang="ko-KR" altLang="en-US" dirty="0">
              <a:latin typeface="+mj-ea"/>
              <a:ea typeface="+mj-ea"/>
            </a:endParaRPr>
          </a:p>
        </p:txBody>
      </p:sp>
    </p:spTree>
    <p:custDataLst>
      <p:tags r:id="rId1"/>
    </p:custDataLst>
    <p:extLst>
      <p:ext uri="{BB962C8B-B14F-4D97-AF65-F5344CB8AC3E}">
        <p14:creationId xmlns:p14="http://schemas.microsoft.com/office/powerpoint/2010/main" val="2952719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8950" y="451575"/>
            <a:ext cx="8928100" cy="723600"/>
          </a:xfrm>
        </p:spPr>
        <p:txBody>
          <a:bodyPr/>
          <a:lstStyle/>
          <a:p>
            <a:pPr>
              <a:lnSpc>
                <a:spcPct val="100000"/>
              </a:lnSpc>
            </a:pPr>
            <a:r>
              <a:rPr lang="en-US" sz="2800" dirty="0">
                <a:latin typeface="나눔바른고딕" panose="020B0603020101020101" pitchFamily="50" charset="-127"/>
                <a:ea typeface="나눔바른고딕" panose="020B0603020101020101" pitchFamily="50" charset="-127"/>
              </a:rPr>
              <a:t>Pro Forma: Income Statement</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FC042674-B163-4020-B2F1-04F8B55F9635}"/>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대상회사에</a:t>
            </a:r>
            <a:r>
              <a:rPr lang="en-US" altLang="ko-KR" dirty="0">
                <a:solidFill>
                  <a:schemeClr val="tx1"/>
                </a:solidFill>
              </a:rPr>
              <a:t> </a:t>
            </a:r>
            <a:r>
              <a:rPr lang="ko-KR" altLang="en-US" dirty="0">
                <a:solidFill>
                  <a:schemeClr val="tx1"/>
                </a:solidFill>
              </a:rPr>
              <a:t>대한 현금흐름할인법을 적용하기 위한 가정에 따른 추정 손익계산서는 다음과 같습니다</a:t>
            </a:r>
            <a:r>
              <a:rPr lang="en-US" altLang="ko-KR" dirty="0">
                <a:solidFill>
                  <a:schemeClr val="tx1"/>
                </a:solidFill>
              </a:rPr>
              <a:t>.</a:t>
            </a:r>
            <a:endParaRPr lang="ko-KR" altLang="en-US" dirty="0">
              <a:solidFill>
                <a:schemeClr val="tx1"/>
              </a:solidFill>
            </a:endParaRPr>
          </a:p>
        </p:txBody>
      </p:sp>
      <p:sp>
        <p:nvSpPr>
          <p:cNvPr id="9" name="텍스트 개체 틀 6">
            <a:extLst>
              <a:ext uri="{FF2B5EF4-FFF2-40B4-BE49-F238E27FC236}">
                <a16:creationId xmlns:a16="http://schemas.microsoft.com/office/drawing/2014/main" id="{42F92BE3-0458-4061-9B68-E7D90303E530}"/>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sp>
        <p:nvSpPr>
          <p:cNvPr id="6" name="object 7">
            <a:extLst>
              <a:ext uri="{FF2B5EF4-FFF2-40B4-BE49-F238E27FC236}">
                <a16:creationId xmlns:a16="http://schemas.microsoft.com/office/drawing/2014/main" id="{014645B5-8F2F-4001-B2AC-79E3C42C1ECC}"/>
              </a:ext>
            </a:extLst>
          </p:cNvPr>
          <p:cNvSpPr txBox="1"/>
          <p:nvPr/>
        </p:nvSpPr>
        <p:spPr>
          <a:xfrm>
            <a:off x="504000" y="5216283"/>
            <a:ext cx="6615938" cy="276358"/>
          </a:xfrm>
          <a:prstGeom prst="rect">
            <a:avLst/>
          </a:prstGeom>
        </p:spPr>
        <p:txBody>
          <a:bodyPr vert="horz" wrap="square" lIns="0" tIns="29845" rIns="0" bIns="0" rtlCol="0">
            <a:spAutoFit/>
          </a:bodyPr>
          <a:lstStyle/>
          <a:p>
            <a:pPr marL="12700">
              <a:lnSpc>
                <a:spcPct val="100000"/>
              </a:lnSpc>
              <a:spcBef>
                <a:spcPts val="235"/>
              </a:spcBef>
              <a:tabLst>
                <a:tab pos="460375" algn="l"/>
              </a:tabLst>
            </a:pPr>
            <a:r>
              <a:rPr sz="800" i="1" spc="-10" dirty="0">
                <a:solidFill>
                  <a:schemeClr val="tx2"/>
                </a:solidFill>
                <a:latin typeface="맑은 고딕" panose="020B0503020000020004" pitchFamily="50" charset="-127"/>
                <a:ea typeface="맑은 고딕" panose="020B0503020000020004" pitchFamily="50" charset="-127"/>
                <a:cs typeface="맑은 고딕"/>
              </a:rPr>
              <a:t>Note:</a:t>
            </a:r>
            <a:r>
              <a:rPr lang="en-US" sz="800" i="1" spc="-10" dirty="0">
                <a:solidFill>
                  <a:schemeClr val="tx2"/>
                </a:solidFill>
                <a:latin typeface="맑은 고딕" panose="020B0503020000020004" pitchFamily="50" charset="-127"/>
                <a:ea typeface="맑은 고딕" panose="020B0503020000020004" pitchFamily="50" charset="-127"/>
                <a:cs typeface="맑은 고딕"/>
              </a:rPr>
              <a:t> (1) 2018A~2020A</a:t>
            </a:r>
            <a:r>
              <a:rPr lang="ko-KR" altLang="en-US" sz="800" i="1" spc="-10" dirty="0">
                <a:solidFill>
                  <a:schemeClr val="tx2"/>
                </a:solidFill>
                <a:latin typeface="맑은 고딕" panose="020B0503020000020004" pitchFamily="50" charset="-127"/>
                <a:ea typeface="맑은 고딕" panose="020B0503020000020004" pitchFamily="50" charset="-127"/>
                <a:cs typeface="맑은 고딕"/>
              </a:rPr>
              <a:t>는 일회성 및 </a:t>
            </a:r>
            <a:r>
              <a:rPr lang="ko-KR" altLang="en-US" sz="800" i="1" spc="-10" dirty="0" err="1">
                <a:solidFill>
                  <a:schemeClr val="tx2"/>
                </a:solidFill>
                <a:latin typeface="맑은 고딕" panose="020B0503020000020004" pitchFamily="50" charset="-127"/>
                <a:ea typeface="맑은 고딕" panose="020B0503020000020004" pitchFamily="50" charset="-127"/>
                <a:cs typeface="맑은 고딕"/>
              </a:rPr>
              <a:t>비경상적</a:t>
            </a:r>
            <a:r>
              <a:rPr lang="ko-KR" altLang="en-US" sz="800" i="1" spc="-10" dirty="0">
                <a:solidFill>
                  <a:schemeClr val="tx2"/>
                </a:solidFill>
                <a:latin typeface="맑은 고딕" panose="020B0503020000020004" pitchFamily="50" charset="-127"/>
                <a:ea typeface="맑은 고딕" panose="020B0503020000020004" pitchFamily="50" charset="-127"/>
                <a:cs typeface="맑은 고딕"/>
              </a:rPr>
              <a:t> 손익의 조정사항이 반영됨</a:t>
            </a:r>
            <a:br>
              <a:rPr lang="en-US" altLang="ko-KR" sz="800" i="1" spc="-10" dirty="0">
                <a:solidFill>
                  <a:schemeClr val="tx2"/>
                </a:solidFill>
                <a:latin typeface="맑은 고딕" panose="020B0503020000020004" pitchFamily="50" charset="-127"/>
                <a:ea typeface="맑은 고딕" panose="020B0503020000020004" pitchFamily="50" charset="-127"/>
                <a:cs typeface="맑은 고딕"/>
              </a:rPr>
            </a:br>
            <a:r>
              <a:rPr lang="en-US" altLang="ko-KR" sz="800" i="1" spc="-10" dirty="0">
                <a:solidFill>
                  <a:schemeClr val="tx2"/>
                </a:solidFill>
                <a:latin typeface="맑은 고딕" panose="020B0503020000020004" pitchFamily="50" charset="-127"/>
                <a:ea typeface="맑은 고딕" panose="020B0503020000020004" pitchFamily="50" charset="-127"/>
                <a:cs typeface="맑은 고딕"/>
              </a:rPr>
              <a:t>        (2) </a:t>
            </a:r>
            <a:r>
              <a:rPr lang="ko-KR" altLang="en-US" sz="800" i="1" spc="-10" dirty="0">
                <a:solidFill>
                  <a:schemeClr val="tx2"/>
                </a:solidFill>
                <a:latin typeface="맑은 고딕" panose="020B0503020000020004" pitchFamily="50" charset="-127"/>
                <a:ea typeface="맑은 고딕" panose="020B0503020000020004" pitchFamily="50" charset="-127"/>
                <a:cs typeface="맑은 고딕"/>
              </a:rPr>
              <a:t>당기순이익 계산을 위한 법인세비용은 이자비용 절세효과가 반영됨</a:t>
            </a:r>
            <a:r>
              <a:rPr lang="en-US" altLang="ko-KR" sz="800" i="1" spc="-10" dirty="0">
                <a:solidFill>
                  <a:schemeClr val="tx2"/>
                </a:solidFill>
                <a:latin typeface="맑은 고딕" panose="020B0503020000020004" pitchFamily="50" charset="-127"/>
                <a:ea typeface="맑은 고딕" panose="020B0503020000020004" pitchFamily="50" charset="-127"/>
                <a:cs typeface="맑은 고딕"/>
              </a:rPr>
              <a:t>.</a:t>
            </a:r>
            <a:endParaRPr lang="en-US" altLang="ko-KR" sz="800" i="1" spc="-5" dirty="0">
              <a:solidFill>
                <a:schemeClr val="tx2"/>
              </a:solidFill>
              <a:latin typeface="맑은 고딕" panose="020B0503020000020004" pitchFamily="50" charset="-127"/>
              <a:ea typeface="맑은 고딕" panose="020B0503020000020004" pitchFamily="50" charset="-127"/>
              <a:cs typeface="맑은 고딕"/>
            </a:endParaRPr>
          </a:p>
        </p:txBody>
      </p:sp>
      <p:pic>
        <p:nvPicPr>
          <p:cNvPr id="11" name="그림 10">
            <a:extLst>
              <a:ext uri="{FF2B5EF4-FFF2-40B4-BE49-F238E27FC236}">
                <a16:creationId xmlns:a16="http://schemas.microsoft.com/office/drawing/2014/main" id="{00000000-0008-0000-1900-000002000000}"/>
              </a:ext>
            </a:extLst>
          </p:cNvPr>
          <p:cNvPicPr>
            <a:picLocks noChangeAspect="1" noChangeArrowheads="1"/>
            <a:extLst>
              <a:ext uri="{84589F7E-364E-4C9E-8A38-B11213B215E9}">
                <a14:cameraTool xmlns:a14="http://schemas.microsoft.com/office/drawing/2010/main" cellRange="$D$3:$L$31" spid="_x0000_s786249"/>
              </a:ext>
            </a:extLst>
          </p:cNvPicPr>
          <p:nvPr/>
        </p:nvPicPr>
        <p:blipFill>
          <a:blip r:embed="rId3"/>
          <a:srcRect/>
          <a:stretch>
            <a:fillRect/>
          </a:stretch>
        </p:blipFill>
        <p:spPr bwMode="auto">
          <a:xfrm>
            <a:off x="494629" y="1244846"/>
            <a:ext cx="7362825" cy="39719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07460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DCF Result:</a:t>
            </a:r>
            <a:r>
              <a:rPr lang="ko-KR" altLang="en-US" sz="2800" dirty="0">
                <a:latin typeface="나눔바른고딕" panose="020B0603020101020101" pitchFamily="50" charset="-127"/>
                <a:ea typeface="나눔바른고딕" panose="020B0603020101020101" pitchFamily="50" charset="-127"/>
              </a:rPr>
              <a:t> </a:t>
            </a:r>
            <a:r>
              <a:rPr lang="en-US" altLang="ko-KR" sz="2800" dirty="0">
                <a:latin typeface="나눔바른고딕" panose="020B0603020101020101" pitchFamily="50" charset="-127"/>
                <a:ea typeface="나눔바른고딕" panose="020B0603020101020101" pitchFamily="50" charset="-127"/>
              </a:rPr>
              <a:t>Worst</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각 시나리오별 현금흐름할인법 평가 결과는 다음과 같습니다</a:t>
            </a:r>
            <a:r>
              <a:rPr lang="en-US" altLang="ko-KR" dirty="0">
                <a:solidFill>
                  <a:schemeClr val="tx1"/>
                </a:solidFill>
              </a:rPr>
              <a:t>.</a:t>
            </a:r>
            <a:endParaRPr lang="ko-KR" altLang="en-US" dirty="0">
              <a:solidFill>
                <a:schemeClr val="tx1"/>
              </a:solidFill>
            </a:endParaRPr>
          </a:p>
        </p:txBody>
      </p:sp>
      <p:sp>
        <p:nvSpPr>
          <p:cNvPr id="11" name="텍스트 개체 틀 6">
            <a:extLst>
              <a:ext uri="{FF2B5EF4-FFF2-40B4-BE49-F238E27FC236}">
                <a16:creationId xmlns:a16="http://schemas.microsoft.com/office/drawing/2014/main" id="{900CEE3C-2400-4832-A3C9-14C14A6E5A7F}"/>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pic>
        <p:nvPicPr>
          <p:cNvPr id="10" name="그림 9">
            <a:extLst>
              <a:ext uri="{FF2B5EF4-FFF2-40B4-BE49-F238E27FC236}">
                <a16:creationId xmlns:a16="http://schemas.microsoft.com/office/drawing/2014/main" id="{00000000-0008-0000-0D00-000002000000}"/>
              </a:ext>
            </a:extLst>
          </p:cNvPr>
          <p:cNvPicPr>
            <a:picLocks noChangeAspect="1" noChangeArrowheads="1"/>
            <a:extLst>
              <a:ext uri="{84589F7E-364E-4C9E-8A38-B11213B215E9}">
                <a14:cameraTool xmlns:a14="http://schemas.microsoft.com/office/drawing/2010/main" cellRange="$B$5:$M$23" spid="_x0000_s758144"/>
              </a:ext>
            </a:extLst>
          </p:cNvPicPr>
          <p:nvPr/>
        </p:nvPicPr>
        <p:blipFill>
          <a:blip r:embed="rId3"/>
          <a:srcRect/>
          <a:stretch>
            <a:fillRect/>
          </a:stretch>
        </p:blipFill>
        <p:spPr bwMode="auto">
          <a:xfrm>
            <a:off x="495975" y="1281119"/>
            <a:ext cx="8305800" cy="2914650"/>
          </a:xfrm>
          <a:prstGeom prst="rect">
            <a:avLst/>
          </a:prstGeom>
          <a:noFill/>
          <a:ln w="9525">
            <a:noFill/>
            <a:miter lim="800000"/>
            <a:headEnd/>
            <a:tailEnd/>
          </a:ln>
        </p:spPr>
      </p:pic>
      <p:pic>
        <p:nvPicPr>
          <p:cNvPr id="13" name="그림 12">
            <a:extLst>
              <a:ext uri="{FF2B5EF4-FFF2-40B4-BE49-F238E27FC236}">
                <a16:creationId xmlns:a16="http://schemas.microsoft.com/office/drawing/2014/main" id="{00000000-0008-0000-0D00-000004000000}"/>
              </a:ext>
            </a:extLst>
          </p:cNvPr>
          <p:cNvPicPr>
            <a:picLocks noChangeAspect="1" noChangeArrowheads="1"/>
            <a:extLst>
              <a:ext uri="{84589F7E-364E-4C9E-8A38-B11213B215E9}">
                <a14:cameraTool xmlns:a14="http://schemas.microsoft.com/office/drawing/2010/main" cellRange="$H$30:$M$36" spid="_x0000_s758145"/>
              </a:ext>
            </a:extLst>
          </p:cNvPicPr>
          <p:nvPr/>
        </p:nvPicPr>
        <p:blipFill>
          <a:blip r:embed="rId4"/>
          <a:srcRect/>
          <a:stretch>
            <a:fillRect/>
          </a:stretch>
        </p:blipFill>
        <p:spPr bwMode="auto">
          <a:xfrm>
            <a:off x="5053005" y="4961033"/>
            <a:ext cx="3790950" cy="1076325"/>
          </a:xfrm>
          <a:prstGeom prst="rect">
            <a:avLst/>
          </a:prstGeom>
          <a:noFill/>
          <a:ln w="9525">
            <a:noFill/>
            <a:miter lim="800000"/>
            <a:headEnd/>
            <a:tailEnd/>
          </a:ln>
        </p:spPr>
      </p:pic>
      <p:pic>
        <p:nvPicPr>
          <p:cNvPr id="14" name="그림 13">
            <a:extLst>
              <a:ext uri="{FF2B5EF4-FFF2-40B4-BE49-F238E27FC236}">
                <a16:creationId xmlns:a16="http://schemas.microsoft.com/office/drawing/2014/main" id="{00000000-0008-0000-0D00-000005000000}"/>
              </a:ext>
            </a:extLst>
          </p:cNvPr>
          <p:cNvPicPr>
            <a:picLocks noChangeAspect="1" noChangeArrowheads="1"/>
            <a:extLst>
              <a:ext uri="{84589F7E-364E-4C9E-8A38-B11213B215E9}">
                <a14:cameraTool xmlns:a14="http://schemas.microsoft.com/office/drawing/2010/main" cellRange="$B$25:$C$26" spid="_x0000_s758146"/>
              </a:ext>
            </a:extLst>
          </p:cNvPicPr>
          <p:nvPr/>
        </p:nvPicPr>
        <p:blipFill>
          <a:blip r:embed="rId5"/>
          <a:srcRect/>
          <a:stretch>
            <a:fillRect/>
          </a:stretch>
        </p:blipFill>
        <p:spPr bwMode="auto">
          <a:xfrm>
            <a:off x="500055" y="4228693"/>
            <a:ext cx="2047875" cy="314325"/>
          </a:xfrm>
          <a:prstGeom prst="rect">
            <a:avLst/>
          </a:prstGeom>
          <a:noFill/>
          <a:ln w="9525">
            <a:noFill/>
            <a:miter lim="800000"/>
            <a:headEnd/>
            <a:tailEnd/>
          </a:ln>
        </p:spPr>
      </p:pic>
      <p:pic>
        <p:nvPicPr>
          <p:cNvPr id="15" name="그림 14">
            <a:extLst>
              <a:ext uri="{FF2B5EF4-FFF2-40B4-BE49-F238E27FC236}">
                <a16:creationId xmlns:a16="http://schemas.microsoft.com/office/drawing/2014/main" id="{00000000-0008-0000-0D00-000006000000}"/>
              </a:ext>
            </a:extLst>
          </p:cNvPr>
          <p:cNvPicPr>
            <a:picLocks noChangeAspect="1" noChangeArrowheads="1"/>
            <a:extLst>
              <a:ext uri="{84589F7E-364E-4C9E-8A38-B11213B215E9}">
                <a14:cameraTool xmlns:a14="http://schemas.microsoft.com/office/drawing/2010/main" cellRange="$B$28:$F$36" spid="_x0000_s758147"/>
              </a:ext>
            </a:extLst>
          </p:cNvPicPr>
          <p:nvPr/>
        </p:nvPicPr>
        <p:blipFill>
          <a:blip r:embed="rId6"/>
          <a:srcRect/>
          <a:stretch>
            <a:fillRect/>
          </a:stretch>
        </p:blipFill>
        <p:spPr bwMode="auto">
          <a:xfrm>
            <a:off x="490530" y="4657318"/>
            <a:ext cx="3905250" cy="13811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427484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DCF Result:</a:t>
            </a:r>
            <a:r>
              <a:rPr lang="ko-KR" altLang="en-US" sz="2800" dirty="0">
                <a:latin typeface="나눔바른고딕" panose="020B0603020101020101" pitchFamily="50" charset="-127"/>
                <a:ea typeface="나눔바른고딕" panose="020B0603020101020101" pitchFamily="50" charset="-127"/>
              </a:rPr>
              <a:t> </a:t>
            </a:r>
            <a:r>
              <a:rPr lang="en-US" altLang="ko-KR" sz="2800" dirty="0">
                <a:latin typeface="나눔바른고딕" panose="020B0603020101020101" pitchFamily="50" charset="-127"/>
                <a:ea typeface="나눔바른고딕" panose="020B0603020101020101" pitchFamily="50" charset="-127"/>
              </a:rPr>
              <a:t>Base, WACC 8.84%</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각 시나리오별 현금흐름할인법 평가 결과는 다음과 같습니다</a:t>
            </a:r>
            <a:r>
              <a:rPr lang="en-US" altLang="ko-KR" dirty="0">
                <a:solidFill>
                  <a:schemeClr val="tx1"/>
                </a:solidFill>
              </a:rPr>
              <a:t>.</a:t>
            </a:r>
            <a:endParaRPr lang="ko-KR" altLang="en-US" dirty="0">
              <a:solidFill>
                <a:schemeClr val="tx1"/>
              </a:solidFill>
            </a:endParaRPr>
          </a:p>
        </p:txBody>
      </p:sp>
      <p:sp>
        <p:nvSpPr>
          <p:cNvPr id="11" name="텍스트 개체 틀 6">
            <a:extLst>
              <a:ext uri="{FF2B5EF4-FFF2-40B4-BE49-F238E27FC236}">
                <a16:creationId xmlns:a16="http://schemas.microsoft.com/office/drawing/2014/main" id="{900CEE3C-2400-4832-A3C9-14C14A6E5A7F}"/>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pic>
        <p:nvPicPr>
          <p:cNvPr id="9" name="그림 8">
            <a:extLst>
              <a:ext uri="{FF2B5EF4-FFF2-40B4-BE49-F238E27FC236}">
                <a16:creationId xmlns:a16="http://schemas.microsoft.com/office/drawing/2014/main" id="{00000000-0008-0000-1000-000002000000}"/>
              </a:ext>
            </a:extLst>
          </p:cNvPr>
          <p:cNvPicPr>
            <a:picLocks noChangeAspect="1" noChangeArrowheads="1"/>
            <a:extLst>
              <a:ext uri="{84589F7E-364E-4C9E-8A38-B11213B215E9}">
                <a14:cameraTool xmlns:a14="http://schemas.microsoft.com/office/drawing/2010/main" cellRange="$B$5:$M$23" spid="_x0000_s758140"/>
              </a:ext>
            </a:extLst>
          </p:cNvPicPr>
          <p:nvPr/>
        </p:nvPicPr>
        <p:blipFill>
          <a:blip r:embed="rId3"/>
          <a:srcRect/>
          <a:stretch>
            <a:fillRect/>
          </a:stretch>
        </p:blipFill>
        <p:spPr bwMode="auto">
          <a:xfrm>
            <a:off x="495975" y="1281114"/>
            <a:ext cx="8305800" cy="2914650"/>
          </a:xfrm>
          <a:prstGeom prst="rect">
            <a:avLst/>
          </a:prstGeom>
          <a:noFill/>
          <a:ln w="9525">
            <a:noFill/>
            <a:miter lim="800000"/>
            <a:headEnd/>
            <a:tailEnd/>
          </a:ln>
        </p:spPr>
      </p:pic>
      <p:pic>
        <p:nvPicPr>
          <p:cNvPr id="12" name="그림 11">
            <a:extLst>
              <a:ext uri="{FF2B5EF4-FFF2-40B4-BE49-F238E27FC236}">
                <a16:creationId xmlns:a16="http://schemas.microsoft.com/office/drawing/2014/main" id="{00000000-0008-0000-1000-000004000000}"/>
              </a:ext>
            </a:extLst>
          </p:cNvPr>
          <p:cNvPicPr>
            <a:picLocks noChangeAspect="1" noChangeArrowheads="1"/>
            <a:extLst>
              <a:ext uri="{84589F7E-364E-4C9E-8A38-B11213B215E9}">
                <a14:cameraTool xmlns:a14="http://schemas.microsoft.com/office/drawing/2010/main" cellRange="$H$30:$M$36" spid="_x0000_s758141"/>
              </a:ext>
            </a:extLst>
          </p:cNvPicPr>
          <p:nvPr/>
        </p:nvPicPr>
        <p:blipFill>
          <a:blip r:embed="rId4"/>
          <a:srcRect/>
          <a:stretch>
            <a:fillRect/>
          </a:stretch>
        </p:blipFill>
        <p:spPr bwMode="auto">
          <a:xfrm>
            <a:off x="5053006" y="4961029"/>
            <a:ext cx="3790950" cy="1076325"/>
          </a:xfrm>
          <a:prstGeom prst="rect">
            <a:avLst/>
          </a:prstGeom>
          <a:noFill/>
          <a:ln w="9525">
            <a:noFill/>
            <a:miter lim="800000"/>
            <a:headEnd/>
            <a:tailEnd/>
          </a:ln>
        </p:spPr>
      </p:pic>
      <p:pic>
        <p:nvPicPr>
          <p:cNvPr id="16" name="그림 15">
            <a:extLst>
              <a:ext uri="{FF2B5EF4-FFF2-40B4-BE49-F238E27FC236}">
                <a16:creationId xmlns:a16="http://schemas.microsoft.com/office/drawing/2014/main" id="{00000000-0008-0000-1000-000005000000}"/>
              </a:ext>
            </a:extLst>
          </p:cNvPr>
          <p:cNvPicPr>
            <a:picLocks noChangeAspect="1" noChangeArrowheads="1"/>
            <a:extLst>
              <a:ext uri="{84589F7E-364E-4C9E-8A38-B11213B215E9}">
                <a14:cameraTool xmlns:a14="http://schemas.microsoft.com/office/drawing/2010/main" cellRange="$B$25:$C$26" spid="_x0000_s758142"/>
              </a:ext>
            </a:extLst>
          </p:cNvPicPr>
          <p:nvPr/>
        </p:nvPicPr>
        <p:blipFill>
          <a:blip r:embed="rId5"/>
          <a:srcRect/>
          <a:stretch>
            <a:fillRect/>
          </a:stretch>
        </p:blipFill>
        <p:spPr bwMode="auto">
          <a:xfrm>
            <a:off x="500055" y="4228689"/>
            <a:ext cx="2047875" cy="314325"/>
          </a:xfrm>
          <a:prstGeom prst="rect">
            <a:avLst/>
          </a:prstGeom>
          <a:noFill/>
          <a:ln w="9525">
            <a:noFill/>
            <a:miter lim="800000"/>
            <a:headEnd/>
            <a:tailEnd/>
          </a:ln>
        </p:spPr>
      </p:pic>
      <p:pic>
        <p:nvPicPr>
          <p:cNvPr id="17" name="그림 16">
            <a:extLst>
              <a:ext uri="{FF2B5EF4-FFF2-40B4-BE49-F238E27FC236}">
                <a16:creationId xmlns:a16="http://schemas.microsoft.com/office/drawing/2014/main" id="{00000000-0008-0000-1000-000006000000}"/>
              </a:ext>
            </a:extLst>
          </p:cNvPr>
          <p:cNvPicPr>
            <a:picLocks noChangeAspect="1" noChangeArrowheads="1"/>
            <a:extLst>
              <a:ext uri="{84589F7E-364E-4C9E-8A38-B11213B215E9}">
                <a14:cameraTool xmlns:a14="http://schemas.microsoft.com/office/drawing/2010/main" cellRange="$B$28:$F$36" spid="_x0000_s758143"/>
              </a:ext>
            </a:extLst>
          </p:cNvPicPr>
          <p:nvPr/>
        </p:nvPicPr>
        <p:blipFill>
          <a:blip r:embed="rId6"/>
          <a:srcRect/>
          <a:stretch>
            <a:fillRect/>
          </a:stretch>
        </p:blipFill>
        <p:spPr bwMode="auto">
          <a:xfrm>
            <a:off x="490530" y="4657314"/>
            <a:ext cx="3905250" cy="13811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88615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DCF Result:</a:t>
            </a:r>
            <a:r>
              <a:rPr lang="ko-KR" altLang="en-US" sz="2800" dirty="0">
                <a:latin typeface="나눔바른고딕" panose="020B0603020101020101" pitchFamily="50" charset="-127"/>
                <a:ea typeface="나눔바른고딕" panose="020B0603020101020101" pitchFamily="50" charset="-127"/>
              </a:rPr>
              <a:t> </a:t>
            </a:r>
            <a:r>
              <a:rPr lang="en-US" altLang="ko-KR" sz="2800" dirty="0">
                <a:latin typeface="나눔바른고딕" panose="020B0603020101020101" pitchFamily="50" charset="-127"/>
                <a:ea typeface="나눔바른고딕" panose="020B0603020101020101" pitchFamily="50" charset="-127"/>
              </a:rPr>
              <a:t>Best</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각 시나리오별 현금흐름할인법 평가 결과는 다음과 같습니다</a:t>
            </a:r>
            <a:r>
              <a:rPr lang="en-US" altLang="ko-KR" dirty="0">
                <a:solidFill>
                  <a:schemeClr val="tx1"/>
                </a:solidFill>
              </a:rPr>
              <a:t>.</a:t>
            </a:r>
            <a:endParaRPr lang="ko-KR" altLang="en-US" dirty="0">
              <a:solidFill>
                <a:schemeClr val="tx1"/>
              </a:solidFill>
            </a:endParaRPr>
          </a:p>
        </p:txBody>
      </p:sp>
      <p:sp>
        <p:nvSpPr>
          <p:cNvPr id="11" name="텍스트 개체 틀 6">
            <a:extLst>
              <a:ext uri="{FF2B5EF4-FFF2-40B4-BE49-F238E27FC236}">
                <a16:creationId xmlns:a16="http://schemas.microsoft.com/office/drawing/2014/main" id="{900CEE3C-2400-4832-A3C9-14C14A6E5A7F}"/>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Income Approach</a:t>
            </a:r>
            <a:endParaRPr lang="ko-KR" altLang="en-US" dirty="0"/>
          </a:p>
        </p:txBody>
      </p:sp>
      <p:pic>
        <p:nvPicPr>
          <p:cNvPr id="5" name="그림 4">
            <a:extLst>
              <a:ext uri="{FF2B5EF4-FFF2-40B4-BE49-F238E27FC236}">
                <a16:creationId xmlns:a16="http://schemas.microsoft.com/office/drawing/2014/main" id="{00000000-0008-0000-0D00-000002000000}"/>
              </a:ext>
            </a:extLst>
          </p:cNvPr>
          <p:cNvPicPr>
            <a:picLocks noChangeAspect="1" noChangeArrowheads="1"/>
            <a:extLst>
              <a:ext uri="{84589F7E-364E-4C9E-8A38-B11213B215E9}">
                <a14:cameraTool xmlns:a14="http://schemas.microsoft.com/office/drawing/2010/main" cellRange="$B$5:$M$23" spid="_x0000_s758144"/>
              </a:ext>
            </a:extLst>
          </p:cNvPicPr>
          <p:nvPr/>
        </p:nvPicPr>
        <p:blipFill>
          <a:blip r:embed="rId3"/>
          <a:srcRect/>
          <a:stretch>
            <a:fillRect/>
          </a:stretch>
        </p:blipFill>
        <p:spPr bwMode="auto">
          <a:xfrm>
            <a:off x="495977" y="1281115"/>
            <a:ext cx="8305800" cy="2914650"/>
          </a:xfrm>
          <a:prstGeom prst="rect">
            <a:avLst/>
          </a:prstGeom>
          <a:noFill/>
          <a:ln w="9525">
            <a:noFill/>
            <a:miter lim="800000"/>
            <a:headEnd/>
            <a:tailEnd/>
          </a:ln>
        </p:spPr>
      </p:pic>
      <p:pic>
        <p:nvPicPr>
          <p:cNvPr id="6" name="그림 5">
            <a:extLst>
              <a:ext uri="{FF2B5EF4-FFF2-40B4-BE49-F238E27FC236}">
                <a16:creationId xmlns:a16="http://schemas.microsoft.com/office/drawing/2014/main" id="{00000000-0008-0000-0D00-000004000000}"/>
              </a:ext>
            </a:extLst>
          </p:cNvPr>
          <p:cNvPicPr>
            <a:picLocks noChangeAspect="1" noChangeArrowheads="1"/>
            <a:extLst>
              <a:ext uri="{84589F7E-364E-4C9E-8A38-B11213B215E9}">
                <a14:cameraTool xmlns:a14="http://schemas.microsoft.com/office/drawing/2010/main" cellRange="$H$30:$M$36" spid="_x0000_s758145"/>
              </a:ext>
            </a:extLst>
          </p:cNvPicPr>
          <p:nvPr/>
        </p:nvPicPr>
        <p:blipFill>
          <a:blip r:embed="rId4"/>
          <a:srcRect/>
          <a:stretch>
            <a:fillRect/>
          </a:stretch>
        </p:blipFill>
        <p:spPr bwMode="auto">
          <a:xfrm>
            <a:off x="5053007" y="4961028"/>
            <a:ext cx="3790950" cy="1076325"/>
          </a:xfrm>
          <a:prstGeom prst="rect">
            <a:avLst/>
          </a:prstGeom>
          <a:noFill/>
          <a:ln w="9525">
            <a:noFill/>
            <a:miter lim="800000"/>
            <a:headEnd/>
            <a:tailEnd/>
          </a:ln>
        </p:spPr>
      </p:pic>
      <p:pic>
        <p:nvPicPr>
          <p:cNvPr id="9" name="그림 8">
            <a:extLst>
              <a:ext uri="{FF2B5EF4-FFF2-40B4-BE49-F238E27FC236}">
                <a16:creationId xmlns:a16="http://schemas.microsoft.com/office/drawing/2014/main" id="{00000000-0008-0000-0D00-000005000000}"/>
              </a:ext>
            </a:extLst>
          </p:cNvPr>
          <p:cNvPicPr>
            <a:picLocks noChangeAspect="1" noChangeArrowheads="1"/>
            <a:extLst>
              <a:ext uri="{84589F7E-364E-4C9E-8A38-B11213B215E9}">
                <a14:cameraTool xmlns:a14="http://schemas.microsoft.com/office/drawing/2010/main" cellRange="$B$25:$C$26" spid="_x0000_s758146"/>
              </a:ext>
            </a:extLst>
          </p:cNvPicPr>
          <p:nvPr/>
        </p:nvPicPr>
        <p:blipFill>
          <a:blip r:embed="rId5"/>
          <a:srcRect/>
          <a:stretch>
            <a:fillRect/>
          </a:stretch>
        </p:blipFill>
        <p:spPr bwMode="auto">
          <a:xfrm>
            <a:off x="500057" y="4228690"/>
            <a:ext cx="2047875" cy="314325"/>
          </a:xfrm>
          <a:prstGeom prst="rect">
            <a:avLst/>
          </a:prstGeom>
          <a:noFill/>
          <a:ln w="9525">
            <a:noFill/>
            <a:miter lim="800000"/>
            <a:headEnd/>
            <a:tailEnd/>
          </a:ln>
        </p:spPr>
      </p:pic>
      <p:pic>
        <p:nvPicPr>
          <p:cNvPr id="10" name="그림 9">
            <a:extLst>
              <a:ext uri="{FF2B5EF4-FFF2-40B4-BE49-F238E27FC236}">
                <a16:creationId xmlns:a16="http://schemas.microsoft.com/office/drawing/2014/main" id="{00000000-0008-0000-0D00-000006000000}"/>
              </a:ext>
            </a:extLst>
          </p:cNvPr>
          <p:cNvPicPr>
            <a:picLocks noChangeAspect="1" noChangeArrowheads="1"/>
            <a:extLst>
              <a:ext uri="{84589F7E-364E-4C9E-8A38-B11213B215E9}">
                <a14:cameraTool xmlns:a14="http://schemas.microsoft.com/office/drawing/2010/main" cellRange="$B$28:$F$36" spid="_x0000_s758147"/>
              </a:ext>
            </a:extLst>
          </p:cNvPicPr>
          <p:nvPr/>
        </p:nvPicPr>
        <p:blipFill>
          <a:blip r:embed="rId6"/>
          <a:srcRect/>
          <a:stretch>
            <a:fillRect/>
          </a:stretch>
        </p:blipFill>
        <p:spPr bwMode="auto">
          <a:xfrm>
            <a:off x="490532" y="4657315"/>
            <a:ext cx="3905250" cy="13811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74824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sz="8800" dirty="0"/>
              <a:t>Appendix: </a:t>
            </a:r>
            <a:br>
              <a:rPr lang="en-US" altLang="ko-KR" sz="8800" dirty="0"/>
            </a:br>
            <a:r>
              <a:rPr lang="en-US" altLang="ko-KR" sz="8800" dirty="0"/>
              <a:t>Financial Pro Forma</a:t>
            </a:r>
            <a:endParaRPr lang="ko-KR" altLang="en-US" sz="8800" dirty="0"/>
          </a:p>
        </p:txBody>
      </p:sp>
      <p:sp>
        <p:nvSpPr>
          <p:cNvPr id="6" name="텍스트 개체 틀 5"/>
          <p:cNvSpPr>
            <a:spLocks noGrp="1"/>
          </p:cNvSpPr>
          <p:nvPr>
            <p:ph type="body" sz="quarter" idx="11"/>
          </p:nvPr>
        </p:nvSpPr>
        <p:spPr/>
        <p:txBody>
          <a:bodyPr/>
          <a:lstStyle/>
          <a:p>
            <a:endParaRPr lang="ko-KR" altLang="en-US"/>
          </a:p>
        </p:txBody>
      </p:sp>
    </p:spTree>
    <p:extLst>
      <p:ext uri="{BB962C8B-B14F-4D97-AF65-F5344CB8AC3E}">
        <p14:creationId xmlns:p14="http://schemas.microsoft.com/office/powerpoint/2010/main" val="3351002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en-US" sz="2800" dirty="0">
                <a:latin typeface="나눔바른고딕" panose="020B0603020101020101" pitchFamily="50" charset="-127"/>
                <a:ea typeface="나눔바른고딕" panose="020B0603020101020101" pitchFamily="50" charset="-127"/>
              </a:rPr>
              <a:t>Macro Variables</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FC042674-B163-4020-B2F1-04F8B55F9635}"/>
              </a:ext>
            </a:extLst>
          </p:cNvPr>
          <p:cNvSpPr>
            <a:spLocks noGrp="1"/>
          </p:cNvSpPr>
          <p:nvPr>
            <p:ph sz="quarter" idx="12"/>
          </p:nvPr>
        </p:nvSpPr>
        <p:spPr>
          <a:xfrm>
            <a:off x="488950" y="1033420"/>
            <a:ext cx="8928100" cy="406400"/>
          </a:xfrm>
        </p:spPr>
        <p:txBody>
          <a:bodyPr/>
          <a:lstStyle/>
          <a:p>
            <a:r>
              <a:rPr lang="ko-KR" altLang="en-US" dirty="0">
                <a:solidFill>
                  <a:schemeClr val="tx1"/>
                </a:solidFill>
              </a:rPr>
              <a:t>대상회사의 현금흐름 추정을 위하여 사용된 주요 거시 지표는 다음과 같습니다</a:t>
            </a:r>
            <a:r>
              <a:rPr lang="en-US" altLang="ko-KR" dirty="0">
                <a:solidFill>
                  <a:schemeClr val="tx1"/>
                </a:solidFill>
              </a:rPr>
              <a:t>. </a:t>
            </a:r>
            <a:endParaRPr lang="ko-KR" altLang="en-US" dirty="0">
              <a:solidFill>
                <a:schemeClr val="tx1"/>
              </a:solidFill>
            </a:endParaRPr>
          </a:p>
        </p:txBody>
      </p:sp>
      <p:sp>
        <p:nvSpPr>
          <p:cNvPr id="13" name="Text Box 14">
            <a:extLst>
              <a:ext uri="{FF2B5EF4-FFF2-40B4-BE49-F238E27FC236}">
                <a16:creationId xmlns:a16="http://schemas.microsoft.com/office/drawing/2014/main" id="{F50FEDE0-3022-4548-9A7C-7134C1FC488B}"/>
              </a:ext>
            </a:extLst>
          </p:cNvPr>
          <p:cNvSpPr txBox="1">
            <a:spLocks noChangeArrowheads="1"/>
          </p:cNvSpPr>
          <p:nvPr>
            <p:custDataLst>
              <p:tags r:id="rId2"/>
            </p:custDataLst>
          </p:nvPr>
        </p:nvSpPr>
        <p:spPr bwMode="auto">
          <a:xfrm>
            <a:off x="489600" y="2455759"/>
            <a:ext cx="2245458" cy="188313"/>
          </a:xfrm>
          <a:prstGeom prst="rect">
            <a:avLst/>
          </a:prstGeom>
          <a:noFill/>
          <a:ln w="6350">
            <a:noFill/>
            <a:miter lim="800000"/>
            <a:headEnd type="none" w="sm" len="sm"/>
            <a:tailEnd type="none" w="sm" len="sm"/>
          </a:ln>
        </p:spPr>
        <p:txBody>
          <a:bodyPr lIns="0" tIns="0" rIns="0" bIns="0"/>
          <a:lstStyle/>
          <a:p>
            <a:pPr marL="447675" indent="-447675" defTabSz="762000" eaLnBrk="0" hangingPunct="0">
              <a:spcBef>
                <a:spcPct val="15000"/>
              </a:spcBef>
              <a:tabLst>
                <a:tab pos="542925" algn="l"/>
              </a:tabLst>
            </a:pPr>
            <a:r>
              <a:rPr lang="en-US" altLang="ko-KR" sz="800" i="1" dirty="0">
                <a:solidFill>
                  <a:srgbClr val="00338D"/>
                </a:solidFill>
                <a:latin typeface="맑은 고딕" pitchFamily="50" charset="-127"/>
                <a:ea typeface="맑은 고딕" pitchFamily="50" charset="-127"/>
              </a:rPr>
              <a:t>Source:</a:t>
            </a:r>
            <a:r>
              <a:rPr lang="ko-KR" altLang="en-US" sz="800" i="1" dirty="0">
                <a:solidFill>
                  <a:srgbClr val="00338D"/>
                </a:solidFill>
                <a:latin typeface="맑은 고딕" pitchFamily="50" charset="-127"/>
                <a:ea typeface="맑은 고딕" pitchFamily="50" charset="-127"/>
              </a:rPr>
              <a:t> </a:t>
            </a:r>
            <a:r>
              <a:rPr lang="en-US" altLang="ko-KR" sz="800" i="1" dirty="0">
                <a:solidFill>
                  <a:srgbClr val="00338D"/>
                </a:solidFill>
                <a:latin typeface="맑은 고딕" pitchFamily="50" charset="-127"/>
                <a:ea typeface="맑은 고딕" pitchFamily="50" charset="-127"/>
              </a:rPr>
              <a:t>The Economist Intelligence Unit</a:t>
            </a:r>
          </a:p>
        </p:txBody>
      </p:sp>
      <p:pic>
        <p:nvPicPr>
          <p:cNvPr id="9" name="그림 8">
            <a:extLst>
              <a:ext uri="{FF2B5EF4-FFF2-40B4-BE49-F238E27FC236}">
                <a16:creationId xmlns:a16="http://schemas.microsoft.com/office/drawing/2014/main" id="{496F0213-EBFD-4CC3-94DE-226B1E656302}"/>
              </a:ext>
            </a:extLst>
          </p:cNvPr>
          <p:cNvPicPr>
            <a:picLocks noChangeAspect="1" noChangeArrowheads="1"/>
            <a:extLst>
              <a:ext uri="{84589F7E-364E-4C9E-8A38-B11213B215E9}">
                <a14:cameraTool xmlns:a14="http://schemas.microsoft.com/office/drawing/2010/main" cellRange="$B$3:$L$9"/>
              </a:ext>
            </a:extLst>
          </p:cNvPicPr>
          <p:nvPr/>
        </p:nvPicPr>
        <p:blipFill>
          <a:blip r:embed="rId4"/>
          <a:srcRect/>
          <a:stretch>
            <a:fillRect/>
          </a:stretch>
        </p:blipFill>
        <p:spPr bwMode="auto">
          <a:xfrm>
            <a:off x="488950" y="1279681"/>
            <a:ext cx="7553325" cy="1171575"/>
          </a:xfrm>
          <a:prstGeom prst="rect">
            <a:avLst/>
          </a:prstGeom>
          <a:noFill/>
          <a:ln w="9525">
            <a:noFill/>
            <a:miter lim="800000"/>
            <a:headEnd/>
            <a:tailEnd/>
          </a:ln>
        </p:spPr>
      </p:pic>
      <p:graphicFrame>
        <p:nvGraphicFramePr>
          <p:cNvPr id="10" name="Chart1">
            <a:extLst>
              <a:ext uri="{FF2B5EF4-FFF2-40B4-BE49-F238E27FC236}">
                <a16:creationId xmlns:a16="http://schemas.microsoft.com/office/drawing/2014/main" id="{D3BF13BD-2254-4597-B275-C472C23DF7B8}"/>
              </a:ext>
            </a:extLst>
          </p:cNvPr>
          <p:cNvGraphicFramePr>
            <a:graphicFrameLocks/>
          </p:cNvGraphicFramePr>
          <p:nvPr>
            <p:extLst>
              <p:ext uri="{D42A27DB-BD31-4B8C-83A1-F6EECF244321}">
                <p14:modId xmlns:p14="http://schemas.microsoft.com/office/powerpoint/2010/main" val="648309677"/>
              </p:ext>
            </p:extLst>
          </p:nvPr>
        </p:nvGraphicFramePr>
        <p:xfrm>
          <a:off x="488950" y="2665989"/>
          <a:ext cx="8341541" cy="3425066"/>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109540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2175285E-C919-46A1-8C5D-69A00D7E9673}"/>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3000000}"/>
              </a:ext>
            </a:extLst>
          </p:cNvPr>
          <p:cNvPicPr>
            <a:picLocks noChangeAspect="1" noChangeArrowheads="1"/>
            <a:extLst>
              <a:ext uri="{84589F7E-364E-4C9E-8A38-B11213B215E9}">
                <a14:cameraTool xmlns:a14="http://schemas.microsoft.com/office/drawing/2010/main" cellRange="$D$33:$L$50" spid="_x0000_s786080"/>
              </a:ext>
            </a:extLst>
          </p:cNvPicPr>
          <p:nvPr/>
        </p:nvPicPr>
        <p:blipFill>
          <a:blip r:embed="rId3"/>
          <a:srcRect/>
          <a:stretch>
            <a:fillRect/>
          </a:stretch>
        </p:blipFill>
        <p:spPr bwMode="auto">
          <a:xfrm>
            <a:off x="488950"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1317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개체 틀 6"/>
          <p:cNvSpPr>
            <a:spLocks noGrp="1"/>
          </p:cNvSpPr>
          <p:nvPr>
            <p:ph type="body" sz="quarter" idx="11"/>
          </p:nvPr>
        </p:nvSpPr>
        <p:spPr/>
        <p:txBody>
          <a:bodyPr/>
          <a:lstStyle/>
          <a:p>
            <a:endParaRPr lang="ko-KR" altLang="en-US" dirty="0"/>
          </a:p>
        </p:txBody>
      </p:sp>
      <p:sp>
        <p:nvSpPr>
          <p:cNvPr id="2" name="Title 1"/>
          <p:cNvSpPr>
            <a:spLocks noGrp="1"/>
          </p:cNvSpPr>
          <p:nvPr>
            <p:ph type="title"/>
          </p:nvPr>
        </p:nvSpPr>
        <p:spPr/>
        <p:txBody>
          <a:bodyPr/>
          <a:lstStyle/>
          <a:p>
            <a:pPr>
              <a:lnSpc>
                <a:spcPct val="100000"/>
              </a:lnSpc>
            </a:pPr>
            <a:r>
              <a:rPr lang="en-GB" sz="2800" dirty="0">
                <a:latin typeface="나눔바른고딕" panose="020B0603020101020101" pitchFamily="50" charset="-127"/>
                <a:ea typeface="나눔바른고딕" panose="020B0603020101020101" pitchFamily="50" charset="-127"/>
              </a:rPr>
              <a:t>Table of Contents</a:t>
            </a:r>
          </a:p>
        </p:txBody>
      </p:sp>
      <p:graphicFrame>
        <p:nvGraphicFramePr>
          <p:cNvPr id="14" name="내용 개체 틀 2">
            <a:extLst>
              <a:ext uri="{FF2B5EF4-FFF2-40B4-BE49-F238E27FC236}">
                <a16:creationId xmlns:a16="http://schemas.microsoft.com/office/drawing/2014/main" id="{D3E4823F-FA51-47F5-9751-2B6C4FF8806B}"/>
              </a:ext>
            </a:extLst>
          </p:cNvPr>
          <p:cNvGraphicFramePr>
            <a:graphicFrameLocks/>
          </p:cNvGraphicFramePr>
          <p:nvPr>
            <p:extLst>
              <p:ext uri="{D42A27DB-BD31-4B8C-83A1-F6EECF244321}">
                <p14:modId xmlns:p14="http://schemas.microsoft.com/office/powerpoint/2010/main" val="1047695922"/>
              </p:ext>
            </p:extLst>
          </p:nvPr>
        </p:nvGraphicFramePr>
        <p:xfrm>
          <a:off x="2368677" y="1422390"/>
          <a:ext cx="3342161" cy="4050462"/>
        </p:xfrm>
        <a:graphic>
          <a:graphicData uri="http://schemas.openxmlformats.org/drawingml/2006/table">
            <a:tbl>
              <a:tblPr firstRow="1" bandRow="1">
                <a:tableStyleId>{5C22544A-7EE6-4342-B048-85BDC9FD1C3A}</a:tableStyleId>
              </a:tblPr>
              <a:tblGrid>
                <a:gridCol w="240620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727675">
                  <a:extLst>
                    <a:ext uri="{9D8B030D-6E8A-4147-A177-3AD203B41FA5}">
                      <a16:colId xmlns:a16="http://schemas.microsoft.com/office/drawing/2014/main" val="20002"/>
                    </a:ext>
                  </a:extLst>
                </a:gridCol>
              </a:tblGrid>
              <a:tr h="295362">
                <a:tc>
                  <a:txBody>
                    <a:bodyPr/>
                    <a:lstStyle/>
                    <a:p>
                      <a:pPr latinLnBrk="1"/>
                      <a:endParaRPr lang="ko-KR" altLang="en-US" sz="1050" b="1"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latinLnBrk="1"/>
                      <a:endParaRPr lang="ko-KR" altLang="en-US" sz="1050" b="1"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latinLnBrk="1"/>
                      <a:endParaRPr lang="ko-KR" altLang="en-US" sz="1050" b="1"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5510">
                <a:tc>
                  <a:txBody>
                    <a:bodyPr/>
                    <a:lstStyle/>
                    <a:p>
                      <a:pPr latinLnBrk="1"/>
                      <a:r>
                        <a:rPr lang="en-US" altLang="ko-KR" sz="1100" b="1" dirty="0">
                          <a:solidFill>
                            <a:srgbClr val="00338D"/>
                          </a:solidFill>
                          <a:latin typeface="맑은 고딕" panose="020B0503020000020004" pitchFamily="50" charset="-127"/>
                          <a:ea typeface="맑은 고딕" panose="020B0503020000020004" pitchFamily="50" charset="-127"/>
                        </a:rPr>
                        <a:t>Executive Summary</a:t>
                      </a:r>
                      <a:endParaRPr lang="ko-KR" altLang="en-US" sz="1100" b="1" dirty="0">
                        <a:solidFill>
                          <a:srgbClr val="00338D"/>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100" b="1" dirty="0">
                        <a:solidFill>
                          <a:srgbClr val="00338D"/>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100" b="1" dirty="0">
                        <a:solidFill>
                          <a:srgbClr val="00338D"/>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9120173"/>
                  </a:ext>
                </a:extLst>
              </a:tr>
              <a:tr h="375510">
                <a:tc>
                  <a:txBody>
                    <a:bodyPr/>
                    <a:lstStyle/>
                    <a:p>
                      <a:pPr latinLnBrk="1"/>
                      <a:r>
                        <a:rPr lang="en-US" altLang="ko-KR" sz="1050" b="0" dirty="0">
                          <a:solidFill>
                            <a:schemeClr val="tx1"/>
                          </a:solidFill>
                          <a:latin typeface="맑은 고딕" panose="020B0503020000020004" pitchFamily="50" charset="-127"/>
                          <a:ea typeface="맑은 고딕" panose="020B0503020000020004" pitchFamily="50" charset="-127"/>
                        </a:rPr>
                        <a:t>Company &amp; Industry Overview</a:t>
                      </a:r>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551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latin typeface="맑은 고딕" panose="020B0503020000020004" pitchFamily="50" charset="-127"/>
                          <a:ea typeface="맑은 고딕" panose="020B0503020000020004" pitchFamily="50" charset="-127"/>
                        </a:rPr>
                        <a:t>Budget vs Actual</a:t>
                      </a:r>
                      <a:r>
                        <a:rPr lang="ko-KR" altLang="en-US" sz="1050" b="0" dirty="0">
                          <a:solidFill>
                            <a:schemeClr val="tx1"/>
                          </a:solidFill>
                          <a:latin typeface="맑은 고딕" panose="020B0503020000020004" pitchFamily="50" charset="-127"/>
                          <a:ea typeface="맑은 고딕" panose="020B0503020000020004" pitchFamily="50" charset="-127"/>
                        </a:rPr>
                        <a:t> </a:t>
                      </a:r>
                      <a:r>
                        <a:rPr lang="en-US" altLang="ko-KR" sz="1050" b="0" dirty="0">
                          <a:solidFill>
                            <a:schemeClr val="tx1"/>
                          </a:solidFill>
                          <a:latin typeface="맑은 고딕" panose="020B0503020000020004" pitchFamily="50" charset="-127"/>
                          <a:ea typeface="맑은 고딕" panose="020B0503020000020004" pitchFamily="50" charset="-127"/>
                        </a:rPr>
                        <a:t>Analysis</a:t>
                      </a:r>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37551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latin typeface="맑은 고딕" panose="020B0503020000020004" pitchFamily="50" charset="-127"/>
                          <a:ea typeface="맑은 고딕" panose="020B0503020000020004" pitchFamily="50" charset="-127"/>
                        </a:rPr>
                        <a:t>Market Approach</a:t>
                      </a:r>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375510">
                <a:tc>
                  <a:txBody>
                    <a:bodyPr/>
                    <a:lstStyle/>
                    <a:p>
                      <a:pPr latinLnBrk="1"/>
                      <a:r>
                        <a:rPr lang="en-US" altLang="ko-KR" sz="1050" b="0" dirty="0">
                          <a:solidFill>
                            <a:schemeClr val="tx1"/>
                          </a:solidFill>
                          <a:latin typeface="맑은 고딕" panose="020B0503020000020004" pitchFamily="50" charset="-127"/>
                          <a:ea typeface="맑은 고딕" panose="020B0503020000020004" pitchFamily="50" charset="-127"/>
                        </a:rPr>
                        <a:t>Income Approach</a:t>
                      </a:r>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100" b="1" dirty="0">
                        <a:solidFill>
                          <a:srgbClr val="00338D"/>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1" hangingPunct="1"/>
                      <a:endParaRPr lang="ko-KR" altLang="en-US" sz="1050" b="0" kern="1200" dirty="0">
                        <a:solidFill>
                          <a:schemeClr val="tx1"/>
                        </a:solidFill>
                        <a:latin typeface="맑은 고딕" panose="020B0503020000020004" pitchFamily="50" charset="-127"/>
                        <a:ea typeface="맑은 고딕" panose="020B0503020000020004" pitchFamily="50" charset="-127"/>
                        <a:cs typeface="+mn-cs"/>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4029547"/>
                  </a:ext>
                </a:extLst>
              </a:tr>
              <a:tr h="375510">
                <a:tc>
                  <a:txBody>
                    <a:bodyPr/>
                    <a:lstStyle/>
                    <a:p>
                      <a:pPr latinLnBrk="1"/>
                      <a:r>
                        <a:rPr lang="en-US" altLang="ko-KR" sz="1050" b="0" dirty="0">
                          <a:solidFill>
                            <a:schemeClr val="tx1"/>
                          </a:solidFill>
                          <a:latin typeface="맑은 고딕" panose="020B0503020000020004" pitchFamily="50" charset="-127"/>
                          <a:ea typeface="맑은 고딕" panose="020B0503020000020004" pitchFamily="50" charset="-127"/>
                        </a:rPr>
                        <a:t>Appendix</a:t>
                      </a:r>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5015374"/>
                  </a:ext>
                </a:extLst>
              </a:tr>
              <a:tr h="375510">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7700155"/>
                  </a:ext>
                </a:extLst>
              </a:tr>
              <a:tr h="375510">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1977757"/>
                  </a:ext>
                </a:extLst>
              </a:tr>
              <a:tr h="375510">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8310544"/>
                  </a:ext>
                </a:extLst>
              </a:tr>
              <a:tr h="375510">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latinLnBrk="1"/>
                      <a:endParaRPr lang="ko-KR" altLang="en-US" sz="1050" b="0" dirty="0">
                        <a:solidFill>
                          <a:schemeClr val="tx1"/>
                        </a:solidFill>
                        <a:latin typeface="맑은 고딕" panose="020B0503020000020004" pitchFamily="50" charset="-127"/>
                        <a:ea typeface="맑은 고딕" panose="020B0503020000020004" pitchFamily="50" charset="-127"/>
                      </a:endParaRPr>
                    </a:p>
                  </a:txBody>
                  <a:tcPr marT="0" marB="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bl>
          </a:graphicData>
        </a:graphic>
      </p:graphicFrame>
      <p:sp>
        <p:nvSpPr>
          <p:cNvPr id="15" name="TextBox 14">
            <a:extLst>
              <a:ext uri="{FF2B5EF4-FFF2-40B4-BE49-F238E27FC236}">
                <a16:creationId xmlns:a16="http://schemas.microsoft.com/office/drawing/2014/main" id="{10CF4616-89F9-4878-8303-6B6FC2771E4D}"/>
              </a:ext>
            </a:extLst>
          </p:cNvPr>
          <p:cNvSpPr txBox="1"/>
          <p:nvPr/>
        </p:nvSpPr>
        <p:spPr>
          <a:xfrm>
            <a:off x="488950" y="1422400"/>
            <a:ext cx="1582611" cy="4598988"/>
          </a:xfrm>
          <a:prstGeom prst="rect">
            <a:avLst/>
          </a:prstGeom>
          <a:solidFill>
            <a:srgbClr val="0091DA"/>
          </a:solidFill>
        </p:spPr>
        <p:txBody>
          <a:bodyPr wrap="square" lIns="54610" tIns="54610" rIns="54610" bIns="54610" rtlCol="0">
            <a:noAutofit/>
          </a:bodyPr>
          <a:lstStyle/>
          <a:p>
            <a:r>
              <a:rPr lang="en-US" altLang="ko-KR" sz="900" b="1" dirty="0">
                <a:solidFill>
                  <a:schemeClr val="bg1"/>
                </a:solidFill>
                <a:latin typeface="맑은 고딕" panose="020B0503020000020004" pitchFamily="50" charset="-127"/>
                <a:ea typeface="맑은 고딕" panose="020B0503020000020004" pitchFamily="50" charset="-127"/>
              </a:rPr>
              <a:t>The contacts at KPMG in connection with this report are:</a:t>
            </a:r>
          </a:p>
          <a:p>
            <a:endParaRPr lang="en-US" altLang="ko-KR" sz="900" b="1" dirty="0">
              <a:solidFill>
                <a:schemeClr val="bg1"/>
              </a:solidFill>
              <a:latin typeface="맑은 고딕" panose="020B0503020000020004" pitchFamily="50" charset="-127"/>
              <a:ea typeface="맑은 고딕" panose="020B0503020000020004" pitchFamily="50" charset="-127"/>
            </a:endParaRPr>
          </a:p>
          <a:p>
            <a:endParaRPr lang="en-US" altLang="ko-KR" sz="900" b="1" dirty="0">
              <a:solidFill>
                <a:schemeClr val="bg1"/>
              </a:solidFill>
              <a:latin typeface="맑은 고딕" panose="020B0503020000020004" pitchFamily="50" charset="-127"/>
              <a:ea typeface="맑은 고딕" panose="020B0503020000020004" pitchFamily="50" charset="-127"/>
            </a:endParaRPr>
          </a:p>
          <a:p>
            <a:r>
              <a:rPr lang="ko-KR" altLang="en-US" sz="800" b="1" dirty="0">
                <a:solidFill>
                  <a:schemeClr val="bg1"/>
                </a:solidFill>
                <a:latin typeface="맑은 고딕" panose="020B0503020000020004" pitchFamily="50" charset="-127"/>
                <a:ea typeface="맑은 고딕" panose="020B0503020000020004" pitchFamily="50" charset="-127"/>
              </a:rPr>
              <a:t>김봉수</a:t>
            </a:r>
            <a:endParaRPr lang="en-US" altLang="ko-KR" sz="800" b="1" dirty="0">
              <a:solidFill>
                <a:schemeClr val="bg1"/>
              </a:solidFill>
              <a:latin typeface="맑은 고딕" panose="020B0503020000020004" pitchFamily="50" charset="-127"/>
              <a:ea typeface="맑은 고딕" panose="020B0503020000020004" pitchFamily="50" charset="-127"/>
            </a:endParaRPr>
          </a:p>
          <a:p>
            <a:r>
              <a:rPr lang="en-US" altLang="ko-KR" sz="800" b="1" dirty="0">
                <a:solidFill>
                  <a:schemeClr val="bg1"/>
                </a:solidFill>
                <a:latin typeface="맑은 고딕" panose="020B0503020000020004" pitchFamily="50" charset="-127"/>
                <a:ea typeface="맑은 고딕" panose="020B0503020000020004" pitchFamily="50" charset="-127"/>
              </a:rPr>
              <a:t>Deal Advisory</a:t>
            </a:r>
          </a:p>
          <a:p>
            <a:r>
              <a:rPr lang="ko-KR" altLang="en-US" sz="800" b="1" dirty="0">
                <a:solidFill>
                  <a:schemeClr val="bg1"/>
                </a:solidFill>
                <a:latin typeface="맑은 고딕" panose="020B0503020000020004" pitchFamily="50" charset="-127"/>
                <a:ea typeface="맑은 고딕" panose="020B0503020000020004" pitchFamily="50" charset="-127"/>
              </a:rPr>
              <a:t>상무이사</a:t>
            </a:r>
            <a:endParaRPr lang="en-US" altLang="ko-KR" sz="800" b="1" dirty="0">
              <a:solidFill>
                <a:schemeClr val="bg1"/>
              </a:solidFill>
              <a:latin typeface="맑은 고딕" panose="020B0503020000020004" pitchFamily="50" charset="-127"/>
              <a:ea typeface="맑은 고딕" panose="020B0503020000020004" pitchFamily="50" charset="-127"/>
            </a:endParaRPr>
          </a:p>
          <a:p>
            <a:pPr>
              <a:spcBef>
                <a:spcPts val="300"/>
              </a:spcBef>
            </a:pPr>
            <a:r>
              <a:rPr lang="en-US" altLang="ko-KR" sz="800" b="1" dirty="0">
                <a:solidFill>
                  <a:schemeClr val="bg1"/>
                </a:solidFill>
                <a:latin typeface="맑은 고딕" panose="020B0503020000020004" pitchFamily="50" charset="-127"/>
                <a:ea typeface="맑은 고딕" panose="020B0503020000020004" pitchFamily="50" charset="-127"/>
              </a:rPr>
              <a:t>KPMG </a:t>
            </a:r>
            <a:r>
              <a:rPr lang="ko-KR" altLang="en-US" sz="800" b="1" dirty="0" err="1">
                <a:solidFill>
                  <a:schemeClr val="bg1"/>
                </a:solidFill>
                <a:latin typeface="맑은 고딕" panose="020B0503020000020004" pitchFamily="50" charset="-127"/>
                <a:ea typeface="맑은 고딕" panose="020B0503020000020004" pitchFamily="50" charset="-127"/>
              </a:rPr>
              <a:t>삼정회계법인</a:t>
            </a:r>
            <a:endParaRPr lang="en-US" altLang="ko-KR" sz="800" b="1" dirty="0">
              <a:solidFill>
                <a:schemeClr val="bg1"/>
              </a:solidFill>
              <a:latin typeface="맑은 고딕" panose="020B0503020000020004" pitchFamily="50" charset="-127"/>
              <a:ea typeface="맑은 고딕" panose="020B0503020000020004" pitchFamily="50" charset="-127"/>
            </a:endParaRPr>
          </a:p>
          <a:p>
            <a:r>
              <a:rPr lang="en-US" altLang="ko-KR" sz="800" b="1" dirty="0">
                <a:solidFill>
                  <a:schemeClr val="bg1"/>
                </a:solidFill>
                <a:latin typeface="맑은 고딕" panose="020B0503020000020004" pitchFamily="50" charset="-127"/>
                <a:ea typeface="맑은 고딕" panose="020B0503020000020004" pitchFamily="50" charset="-127"/>
              </a:rPr>
              <a:t>Tel:  +82 2 2112 0735</a:t>
            </a:r>
          </a:p>
          <a:p>
            <a:r>
              <a:rPr lang="en-US" altLang="ko-KR" sz="800" b="1" dirty="0">
                <a:solidFill>
                  <a:schemeClr val="bg1"/>
                </a:solidFill>
                <a:latin typeface="맑은 고딕" panose="020B0503020000020004" pitchFamily="50" charset="-127"/>
                <a:ea typeface="맑은 고딕" panose="020B0503020000020004" pitchFamily="50" charset="-127"/>
              </a:rPr>
              <a:t>bongsookim@kr.kpmg.com</a:t>
            </a:r>
          </a:p>
          <a:p>
            <a:endParaRPr lang="en-US" altLang="ko-KR" sz="900" b="1" dirty="0">
              <a:solidFill>
                <a:schemeClr val="bg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86925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4000000}"/>
              </a:ext>
            </a:extLst>
          </p:cNvPr>
          <p:cNvPicPr>
            <a:picLocks noChangeAspect="1" noChangeArrowheads="1"/>
            <a:extLst>
              <a:ext uri="{84589F7E-364E-4C9E-8A38-B11213B215E9}">
                <a14:cameraTool xmlns:a14="http://schemas.microsoft.com/office/drawing/2010/main" cellRange="$D$52:$L$77" spid="_x0000_s786081"/>
              </a:ext>
            </a:extLst>
          </p:cNvPicPr>
          <p:nvPr/>
        </p:nvPicPr>
        <p:blipFill>
          <a:blip r:embed="rId3"/>
          <a:srcRect/>
          <a:stretch>
            <a:fillRect/>
          </a:stretch>
        </p:blipFill>
        <p:spPr bwMode="auto">
          <a:xfrm>
            <a:off x="488950" y="1253687"/>
            <a:ext cx="7372350" cy="3981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03653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9" name="그림 8">
            <a:extLst>
              <a:ext uri="{FF2B5EF4-FFF2-40B4-BE49-F238E27FC236}">
                <a16:creationId xmlns:a16="http://schemas.microsoft.com/office/drawing/2014/main" id="{00000000-0008-0000-1900-000005000000}"/>
              </a:ext>
            </a:extLst>
          </p:cNvPr>
          <p:cNvPicPr>
            <a:picLocks noChangeAspect="1" noChangeArrowheads="1"/>
            <a:extLst>
              <a:ext uri="{84589F7E-364E-4C9E-8A38-B11213B215E9}">
                <a14:cameraTool xmlns:a14="http://schemas.microsoft.com/office/drawing/2010/main" cellRange="$D$79:$L$108" spid="_x0000_s786082"/>
              </a:ext>
            </a:extLst>
          </p:cNvPicPr>
          <p:nvPr/>
        </p:nvPicPr>
        <p:blipFill>
          <a:blip r:embed="rId3"/>
          <a:srcRect/>
          <a:stretch>
            <a:fillRect/>
          </a:stretch>
        </p:blipFill>
        <p:spPr bwMode="auto">
          <a:xfrm>
            <a:off x="488950" y="1253687"/>
            <a:ext cx="7372350" cy="45910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32312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매출원가</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D72DE046-B09D-41E7-B3F2-498471603927}"/>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매출원가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6000000}"/>
              </a:ext>
            </a:extLst>
          </p:cNvPr>
          <p:cNvPicPr>
            <a:picLocks noChangeAspect="1" noChangeArrowheads="1"/>
            <a:extLst>
              <a:ext uri="{84589F7E-364E-4C9E-8A38-B11213B215E9}">
                <a14:cameraTool xmlns:a14="http://schemas.microsoft.com/office/drawing/2010/main" cellRange="$D$110:$L$133" spid="_x0000_s786083"/>
              </a:ext>
            </a:extLst>
          </p:cNvPicPr>
          <p:nvPr/>
        </p:nvPicPr>
        <p:blipFill>
          <a:blip r:embed="rId3"/>
          <a:srcRect/>
          <a:stretch>
            <a:fillRect/>
          </a:stretch>
        </p:blipFill>
        <p:spPr bwMode="auto">
          <a:xfrm>
            <a:off x="488950" y="1253687"/>
            <a:ext cx="7372350" cy="36766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59941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err="1">
                <a:latin typeface="나눔바른고딕" panose="020B0603020101020101" pitchFamily="50" charset="-127"/>
                <a:ea typeface="나눔바른고딕" panose="020B0603020101020101" pitchFamily="50" charset="-127"/>
              </a:rPr>
              <a:t>판매비와관리비</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71C6358E-29AC-4E8C-9960-912F7C68D245}"/>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a:t>
            </a:r>
            <a:r>
              <a:rPr lang="ko-KR" altLang="en-US" dirty="0" err="1">
                <a:solidFill>
                  <a:schemeClr val="tx1"/>
                </a:solidFill>
              </a:rPr>
              <a:t>판매비와관리비</a:t>
            </a:r>
            <a:r>
              <a:rPr lang="ko-KR" altLang="en-US" dirty="0">
                <a:solidFill>
                  <a:schemeClr val="tx1"/>
                </a:solidFill>
              </a:rPr>
              <a:t>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7000000}"/>
              </a:ext>
            </a:extLst>
          </p:cNvPr>
          <p:cNvPicPr>
            <a:picLocks noChangeAspect="1" noChangeArrowheads="1"/>
            <a:extLst>
              <a:ext uri="{84589F7E-364E-4C9E-8A38-B11213B215E9}">
                <a14:cameraTool xmlns:a14="http://schemas.microsoft.com/office/drawing/2010/main" cellRange="$D$135:$L$152" spid="_x0000_s786084"/>
              </a:ext>
            </a:extLst>
          </p:cNvPicPr>
          <p:nvPr/>
        </p:nvPicPr>
        <p:blipFill>
          <a:blip r:embed="rId3"/>
          <a:srcRect/>
          <a:stretch>
            <a:fillRect/>
          </a:stretch>
        </p:blipFill>
        <p:spPr bwMode="auto">
          <a:xfrm>
            <a:off x="486772"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70840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err="1">
                <a:latin typeface="나눔바른고딕" panose="020B0603020101020101" pitchFamily="50" charset="-127"/>
                <a:ea typeface="나눔바른고딕" panose="020B0603020101020101" pitchFamily="50" charset="-127"/>
              </a:rPr>
              <a:t>자본적지출</a:t>
            </a:r>
            <a:r>
              <a:rPr lang="ko-KR" altLang="en-US" sz="2800" dirty="0">
                <a:latin typeface="나눔바른고딕" panose="020B0603020101020101" pitchFamily="50" charset="-127"/>
                <a:ea typeface="나눔바른고딕" panose="020B0603020101020101" pitchFamily="50" charset="-127"/>
              </a:rPr>
              <a:t> 및 감가상각비</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AEBC7E0A-F4D6-4FD5-BCDB-721EDFE38704}"/>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a:t>
            </a:r>
            <a:r>
              <a:rPr lang="ko-KR" altLang="en-US" dirty="0" err="1">
                <a:solidFill>
                  <a:schemeClr val="tx1"/>
                </a:solidFill>
              </a:rPr>
              <a:t>자본적지출</a:t>
            </a:r>
            <a:r>
              <a:rPr lang="ko-KR" altLang="en-US" dirty="0">
                <a:solidFill>
                  <a:schemeClr val="tx1"/>
                </a:solidFill>
              </a:rPr>
              <a:t> 및 유무형자산 감가상각비의 세부내역은 다음과 같습니다</a:t>
            </a:r>
            <a:r>
              <a:rPr lang="en-US" altLang="ko-KR" dirty="0">
                <a:solidFill>
                  <a:schemeClr val="tx1"/>
                </a:solidFill>
              </a:rPr>
              <a:t>.</a:t>
            </a:r>
          </a:p>
        </p:txBody>
      </p:sp>
      <p:pic>
        <p:nvPicPr>
          <p:cNvPr id="22" name="그림 21">
            <a:extLst>
              <a:ext uri="{FF2B5EF4-FFF2-40B4-BE49-F238E27FC236}">
                <a16:creationId xmlns:a16="http://schemas.microsoft.com/office/drawing/2014/main" id="{00000000-0008-0000-1900-000008000000}"/>
              </a:ext>
            </a:extLst>
          </p:cNvPr>
          <p:cNvPicPr>
            <a:picLocks noChangeAspect="1" noChangeArrowheads="1"/>
            <a:extLst>
              <a:ext uri="{84589F7E-364E-4C9E-8A38-B11213B215E9}">
                <a14:cameraTool xmlns:a14="http://schemas.microsoft.com/office/drawing/2010/main" cellRange="$D$154:$L$158" spid="_x0000_s785495"/>
              </a:ext>
            </a:extLst>
          </p:cNvPicPr>
          <p:nvPr/>
        </p:nvPicPr>
        <p:blipFill>
          <a:blip r:embed="rId3"/>
          <a:srcRect/>
          <a:stretch>
            <a:fillRect/>
          </a:stretch>
        </p:blipFill>
        <p:spPr bwMode="auto">
          <a:xfrm>
            <a:off x="488950" y="1234093"/>
            <a:ext cx="7372350" cy="781050"/>
          </a:xfrm>
          <a:prstGeom prst="rect">
            <a:avLst/>
          </a:prstGeom>
          <a:noFill/>
          <a:ln w="9525">
            <a:noFill/>
            <a:miter lim="800000"/>
            <a:headEnd/>
            <a:tailEnd/>
          </a:ln>
        </p:spPr>
      </p:pic>
      <p:pic>
        <p:nvPicPr>
          <p:cNvPr id="23" name="그림 22">
            <a:extLst>
              <a:ext uri="{FF2B5EF4-FFF2-40B4-BE49-F238E27FC236}">
                <a16:creationId xmlns:a16="http://schemas.microsoft.com/office/drawing/2014/main" id="{00000000-0008-0000-1900-000009000000}"/>
              </a:ext>
            </a:extLst>
          </p:cNvPr>
          <p:cNvPicPr>
            <a:picLocks noChangeAspect="1" noChangeArrowheads="1"/>
            <a:extLst>
              <a:ext uri="{84589F7E-364E-4C9E-8A38-B11213B215E9}">
                <a14:cameraTool xmlns:a14="http://schemas.microsoft.com/office/drawing/2010/main" cellRange="$D$160:$L$172" spid="_x0000_s785496"/>
              </a:ext>
            </a:extLst>
          </p:cNvPicPr>
          <p:nvPr/>
        </p:nvPicPr>
        <p:blipFill>
          <a:blip r:embed="rId4"/>
          <a:srcRect/>
          <a:stretch>
            <a:fillRect/>
          </a:stretch>
        </p:blipFill>
        <p:spPr bwMode="auto">
          <a:xfrm>
            <a:off x="488951" y="2074061"/>
            <a:ext cx="7372350" cy="1924050"/>
          </a:xfrm>
          <a:prstGeom prst="rect">
            <a:avLst/>
          </a:prstGeom>
          <a:noFill/>
          <a:ln w="9525">
            <a:noFill/>
            <a:miter lim="800000"/>
            <a:headEnd/>
            <a:tailEnd/>
          </a:ln>
        </p:spPr>
      </p:pic>
      <p:pic>
        <p:nvPicPr>
          <p:cNvPr id="24" name="그림 23">
            <a:extLst>
              <a:ext uri="{FF2B5EF4-FFF2-40B4-BE49-F238E27FC236}">
                <a16:creationId xmlns:a16="http://schemas.microsoft.com/office/drawing/2014/main" id="{00000000-0008-0000-1900-00000A000000}"/>
              </a:ext>
            </a:extLst>
          </p:cNvPr>
          <p:cNvPicPr>
            <a:picLocks noChangeAspect="1" noChangeArrowheads="1"/>
            <a:extLst>
              <a:ext uri="{84589F7E-364E-4C9E-8A38-B11213B215E9}">
                <a14:cameraTool xmlns:a14="http://schemas.microsoft.com/office/drawing/2010/main" cellRange="$D$174:$L$187" spid="_x0000_s785497"/>
              </a:ext>
            </a:extLst>
          </p:cNvPicPr>
          <p:nvPr/>
        </p:nvPicPr>
        <p:blipFill>
          <a:blip r:embed="rId5"/>
          <a:srcRect/>
          <a:stretch>
            <a:fillRect/>
          </a:stretch>
        </p:blipFill>
        <p:spPr bwMode="auto">
          <a:xfrm>
            <a:off x="498475" y="4057029"/>
            <a:ext cx="7362825" cy="2076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63352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운전자본</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443C8344-492A-4C6C-8744-6CA7A7DDCC99}"/>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운전자본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B000000}"/>
              </a:ext>
            </a:extLst>
          </p:cNvPr>
          <p:cNvPicPr>
            <a:picLocks noChangeAspect="1" noChangeArrowheads="1"/>
            <a:extLst>
              <a:ext uri="{84589F7E-364E-4C9E-8A38-B11213B215E9}">
                <a14:cameraTool xmlns:a14="http://schemas.microsoft.com/office/drawing/2010/main" cellRange="$D$189:$L$216" spid="_x0000_s786088"/>
              </a:ext>
            </a:extLst>
          </p:cNvPicPr>
          <p:nvPr/>
        </p:nvPicPr>
        <p:blipFill>
          <a:blip r:embed="rId3"/>
          <a:srcRect/>
          <a:stretch>
            <a:fillRect/>
          </a:stretch>
        </p:blipFill>
        <p:spPr bwMode="auto">
          <a:xfrm>
            <a:off x="488950" y="1253687"/>
            <a:ext cx="7372350" cy="4286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69536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Base</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회사제시 사업계획 수주잔고 비교</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대상회사가 제시한 사업계획 상 수주잔고와 본 검토에서의 수주잔고 </a:t>
            </a:r>
            <a:r>
              <a:rPr lang="ko-KR" altLang="en-US" dirty="0" err="1">
                <a:solidFill>
                  <a:schemeClr val="tx1"/>
                </a:solidFill>
              </a:rPr>
              <a:t>추정액</a:t>
            </a:r>
            <a:r>
              <a:rPr lang="ko-KR" altLang="en-US" dirty="0">
                <a:solidFill>
                  <a:schemeClr val="tx1"/>
                </a:solidFill>
              </a:rPr>
              <a:t> 비교는 다음과 같습니다</a:t>
            </a:r>
            <a:r>
              <a:rPr lang="en-US" altLang="ko-KR" dirty="0">
                <a:solidFill>
                  <a:schemeClr val="tx1"/>
                </a:solidFill>
              </a:rPr>
              <a:t>.</a:t>
            </a:r>
          </a:p>
        </p:txBody>
      </p:sp>
      <p:graphicFrame>
        <p:nvGraphicFramePr>
          <p:cNvPr id="11" name="Chart3">
            <a:extLst>
              <a:ext uri="{FF2B5EF4-FFF2-40B4-BE49-F238E27FC236}">
                <a16:creationId xmlns:a16="http://schemas.microsoft.com/office/drawing/2014/main" id="{AF369309-A432-4063-8D72-BBA5210BC0FA}"/>
              </a:ext>
            </a:extLst>
          </p:cNvPr>
          <p:cNvGraphicFramePr>
            <a:graphicFrameLocks/>
          </p:cNvGraphicFramePr>
          <p:nvPr/>
        </p:nvGraphicFramePr>
        <p:xfrm>
          <a:off x="488950" y="3786600"/>
          <a:ext cx="4370388" cy="2794000"/>
        </p:xfrm>
        <a:graphic>
          <a:graphicData uri="http://schemas.openxmlformats.org/drawingml/2006/chart">
            <c:chart xmlns:c="http://schemas.openxmlformats.org/drawingml/2006/chart" xmlns:r="http://schemas.openxmlformats.org/officeDocument/2006/relationships" r:id="rId5"/>
          </a:graphicData>
        </a:graphic>
      </p:graphicFrame>
      <p:sp>
        <p:nvSpPr>
          <p:cNvPr id="17" name="Text Box 14">
            <a:extLst>
              <a:ext uri="{FF2B5EF4-FFF2-40B4-BE49-F238E27FC236}">
                <a16:creationId xmlns:a16="http://schemas.microsoft.com/office/drawing/2014/main" id="{DF6D452A-EF84-4960-90D0-CC8F21C99A60}"/>
              </a:ext>
            </a:extLst>
          </p:cNvPr>
          <p:cNvSpPr txBox="1">
            <a:spLocks noChangeArrowheads="1"/>
          </p:cNvSpPr>
          <p:nvPr>
            <p:custDataLst>
              <p:tags r:id="rId2"/>
            </p:custDataLst>
          </p:nvPr>
        </p:nvSpPr>
        <p:spPr bwMode="auto">
          <a:xfrm>
            <a:off x="506363" y="3382140"/>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Arial" panose="020B0604020202020204" pitchFamily="34" charset="0"/>
                <a:ea typeface="맑은 고딕" panose="020B0503020000020004" pitchFamily="50" charset="-127"/>
              </a:rPr>
              <a:t>(*) </a:t>
            </a:r>
            <a:r>
              <a:rPr lang="ko-KR" altLang="en-US" sz="800" i="1" dirty="0">
                <a:solidFill>
                  <a:srgbClr val="00338D"/>
                </a:solidFill>
                <a:latin typeface="Arial" panose="020B0604020202020204" pitchFamily="34" charset="0"/>
                <a:ea typeface="맑은 고딕" panose="020B0503020000020004" pitchFamily="50" charset="-127"/>
              </a:rPr>
              <a:t>수주등급 </a:t>
            </a:r>
            <a:r>
              <a:rPr lang="en-US" altLang="ko-KR" sz="800" i="1" dirty="0">
                <a:solidFill>
                  <a:srgbClr val="00338D"/>
                </a:solidFill>
                <a:latin typeface="Arial" panose="020B0604020202020204" pitchFamily="34" charset="0"/>
                <a:ea typeface="맑은 고딕" panose="020B0503020000020004" pitchFamily="50" charset="-127"/>
              </a:rPr>
              <a:t>A</a:t>
            </a:r>
            <a:r>
              <a:rPr lang="ko-KR" altLang="en-US" sz="800" i="1" dirty="0">
                <a:solidFill>
                  <a:srgbClr val="00338D"/>
                </a:solidFill>
                <a:latin typeface="Arial" panose="020B0604020202020204" pitchFamily="34" charset="0"/>
                <a:ea typeface="맑은 고딕" panose="020B0503020000020004" pitchFamily="50" charset="-127"/>
              </a:rPr>
              <a:t>의 </a:t>
            </a:r>
            <a:r>
              <a:rPr lang="en-US" altLang="ko-KR" sz="800" i="1" dirty="0">
                <a:solidFill>
                  <a:srgbClr val="00338D"/>
                </a:solidFill>
                <a:latin typeface="Arial" panose="020B0604020202020204" pitchFamily="34" charset="0"/>
                <a:ea typeface="맑은 고딕" panose="020B0503020000020004" pitchFamily="50" charset="-127"/>
              </a:rPr>
              <a:t>5</a:t>
            </a:r>
            <a:r>
              <a:rPr lang="ko-KR" altLang="en-US" sz="800" i="1" dirty="0">
                <a:solidFill>
                  <a:srgbClr val="00338D"/>
                </a:solidFill>
                <a:latin typeface="Arial" panose="020B0604020202020204" pitchFamily="34" charset="0"/>
                <a:ea typeface="맑은 고딕" panose="020B0503020000020004" pitchFamily="50" charset="-127"/>
              </a:rPr>
              <a:t>개년 매출예상액을 </a:t>
            </a:r>
            <a:r>
              <a:rPr lang="en-US" altLang="ko-KR" sz="800" i="1" dirty="0">
                <a:solidFill>
                  <a:srgbClr val="00338D"/>
                </a:solidFill>
                <a:latin typeface="Arial" panose="020B0604020202020204" pitchFamily="34" charset="0"/>
                <a:ea typeface="맑은 고딕" panose="020B0503020000020004" pitchFamily="50" charset="-127"/>
              </a:rPr>
              <a:t>20</a:t>
            </a:r>
            <a:r>
              <a:rPr lang="ko-KR" altLang="en-US" sz="800" i="1" dirty="0">
                <a:solidFill>
                  <a:srgbClr val="00338D"/>
                </a:solidFill>
                <a:latin typeface="Arial" panose="020B0604020202020204" pitchFamily="34" charset="0"/>
                <a:ea typeface="맑은 고딕" panose="020B0503020000020004" pitchFamily="50" charset="-127"/>
              </a:rPr>
              <a:t>년말 기준 회사의 기말 수주잔고로 가정</a:t>
            </a:r>
            <a:endParaRPr lang="en-US" altLang="ko-KR" sz="800" i="1" dirty="0">
              <a:solidFill>
                <a:srgbClr val="00338D"/>
              </a:solidFill>
              <a:latin typeface="Arial" panose="020B0604020202020204" pitchFamily="34" charset="0"/>
              <a:ea typeface="맑은 고딕" panose="020B0503020000020004" pitchFamily="50" charset="-127"/>
            </a:endParaRPr>
          </a:p>
        </p:txBody>
      </p:sp>
      <p:sp>
        <p:nvSpPr>
          <p:cNvPr id="18" name="Text Box 14">
            <a:extLst>
              <a:ext uri="{FF2B5EF4-FFF2-40B4-BE49-F238E27FC236}">
                <a16:creationId xmlns:a16="http://schemas.microsoft.com/office/drawing/2014/main" id="{D3B78B31-343D-4C99-B9BA-60306BCC32C1}"/>
              </a:ext>
            </a:extLst>
          </p:cNvPr>
          <p:cNvSpPr txBox="1">
            <a:spLocks noChangeArrowheads="1"/>
          </p:cNvSpPr>
          <p:nvPr>
            <p:custDataLst>
              <p:tags r:id="rId3"/>
            </p:custDataLst>
          </p:nvPr>
        </p:nvSpPr>
        <p:spPr bwMode="auto">
          <a:xfrm>
            <a:off x="5074021" y="3382140"/>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Arial" panose="020B0604020202020204" pitchFamily="34" charset="0"/>
                <a:ea typeface="맑은 고딕" panose="020B0503020000020004" pitchFamily="50" charset="-127"/>
              </a:rPr>
              <a:t>(*) </a:t>
            </a:r>
            <a:r>
              <a:rPr lang="ko-KR" altLang="en-US" sz="800" i="1" dirty="0">
                <a:solidFill>
                  <a:srgbClr val="00338D"/>
                </a:solidFill>
                <a:latin typeface="Arial" panose="020B0604020202020204" pitchFamily="34" charset="0"/>
                <a:ea typeface="맑은 고딕" panose="020B0503020000020004" pitchFamily="50" charset="-127"/>
              </a:rPr>
              <a:t>수주등급 </a:t>
            </a:r>
            <a:r>
              <a:rPr lang="en-US" altLang="ko-KR" sz="800" i="1" dirty="0">
                <a:solidFill>
                  <a:srgbClr val="00338D"/>
                </a:solidFill>
                <a:latin typeface="Arial" panose="020B0604020202020204" pitchFamily="34" charset="0"/>
                <a:ea typeface="맑은 고딕" panose="020B0503020000020004" pitchFamily="50" charset="-127"/>
              </a:rPr>
              <a:t>A</a:t>
            </a:r>
            <a:r>
              <a:rPr lang="ko-KR" altLang="en-US" sz="800" i="1" dirty="0">
                <a:solidFill>
                  <a:srgbClr val="00338D"/>
                </a:solidFill>
                <a:latin typeface="Arial" panose="020B0604020202020204" pitchFamily="34" charset="0"/>
                <a:ea typeface="맑은 고딕" panose="020B0503020000020004" pitchFamily="50" charset="-127"/>
              </a:rPr>
              <a:t>의 </a:t>
            </a:r>
            <a:r>
              <a:rPr lang="en-US" altLang="ko-KR" sz="800" i="1" dirty="0">
                <a:solidFill>
                  <a:srgbClr val="00338D"/>
                </a:solidFill>
                <a:latin typeface="Arial" panose="020B0604020202020204" pitchFamily="34" charset="0"/>
                <a:ea typeface="맑은 고딕" panose="020B0503020000020004" pitchFamily="50" charset="-127"/>
              </a:rPr>
              <a:t>5</a:t>
            </a:r>
            <a:r>
              <a:rPr lang="ko-KR" altLang="en-US" sz="800" i="1" dirty="0">
                <a:solidFill>
                  <a:srgbClr val="00338D"/>
                </a:solidFill>
                <a:latin typeface="Arial" panose="020B0604020202020204" pitchFamily="34" charset="0"/>
                <a:ea typeface="맑은 고딕" panose="020B0503020000020004" pitchFamily="50" charset="-127"/>
              </a:rPr>
              <a:t>개년 매출예상액을 </a:t>
            </a:r>
            <a:r>
              <a:rPr lang="en-US" altLang="ko-KR" sz="800" i="1" dirty="0">
                <a:solidFill>
                  <a:srgbClr val="00338D"/>
                </a:solidFill>
                <a:latin typeface="Arial" panose="020B0604020202020204" pitchFamily="34" charset="0"/>
                <a:ea typeface="맑은 고딕" panose="020B0503020000020004" pitchFamily="50" charset="-127"/>
              </a:rPr>
              <a:t>20</a:t>
            </a:r>
            <a:r>
              <a:rPr lang="ko-KR" altLang="en-US" sz="800" i="1" dirty="0">
                <a:solidFill>
                  <a:srgbClr val="00338D"/>
                </a:solidFill>
                <a:latin typeface="Arial" panose="020B0604020202020204" pitchFamily="34" charset="0"/>
                <a:ea typeface="맑은 고딕" panose="020B0503020000020004" pitchFamily="50" charset="-127"/>
              </a:rPr>
              <a:t>년말 기준 회사의 기말 수주잔고로 가정</a:t>
            </a:r>
            <a:endParaRPr lang="en-US" altLang="ko-KR" sz="800" i="1" dirty="0">
              <a:solidFill>
                <a:srgbClr val="00338D"/>
              </a:solidFill>
              <a:latin typeface="Arial" panose="020B0604020202020204" pitchFamily="34" charset="0"/>
              <a:ea typeface="맑은 고딕" panose="020B0503020000020004" pitchFamily="50" charset="-127"/>
            </a:endParaRPr>
          </a:p>
        </p:txBody>
      </p:sp>
      <p:graphicFrame>
        <p:nvGraphicFramePr>
          <p:cNvPr id="13" name="Chart5">
            <a:extLst>
              <a:ext uri="{FF2B5EF4-FFF2-40B4-BE49-F238E27FC236}">
                <a16:creationId xmlns:a16="http://schemas.microsoft.com/office/drawing/2014/main" id="{992D3E0D-11A9-43FC-B763-BBCF5310D01A}"/>
              </a:ext>
            </a:extLst>
          </p:cNvPr>
          <p:cNvGraphicFramePr>
            <a:graphicFrameLocks/>
          </p:cNvGraphicFramePr>
          <p:nvPr/>
        </p:nvGraphicFramePr>
        <p:xfrm>
          <a:off x="5046663" y="3786600"/>
          <a:ext cx="4370387" cy="2794000"/>
        </p:xfrm>
        <a:graphic>
          <a:graphicData uri="http://schemas.openxmlformats.org/drawingml/2006/chart">
            <c:chart xmlns:c="http://schemas.openxmlformats.org/drawingml/2006/chart" xmlns:r="http://schemas.openxmlformats.org/officeDocument/2006/relationships" r:id="rId6"/>
          </a:graphicData>
        </a:graphic>
      </p:graphicFrame>
      <p:pic>
        <p:nvPicPr>
          <p:cNvPr id="14" name="그림 13">
            <a:extLst>
              <a:ext uri="{FF2B5EF4-FFF2-40B4-BE49-F238E27FC236}">
                <a16:creationId xmlns:a16="http://schemas.microsoft.com/office/drawing/2014/main" id="{8DC15686-4550-476C-B1CD-161285B4157B}"/>
              </a:ext>
            </a:extLst>
          </p:cNvPr>
          <p:cNvPicPr>
            <a:picLocks noChangeAspect="1" noChangeArrowheads="1"/>
            <a:extLst>
              <a:ext uri="{84589F7E-364E-4C9E-8A38-B11213B215E9}">
                <a14:cameraTool xmlns:a14="http://schemas.microsoft.com/office/drawing/2010/main" cellRange="$B$2:$I$12" spid="_x0000_s1051"/>
              </a:ext>
            </a:extLst>
          </p:cNvPicPr>
          <p:nvPr/>
        </p:nvPicPr>
        <p:blipFill>
          <a:blip r:embed="rId7"/>
          <a:srcRect/>
          <a:stretch>
            <a:fillRect/>
          </a:stretch>
        </p:blipFill>
        <p:spPr bwMode="auto">
          <a:xfrm>
            <a:off x="488950" y="1245328"/>
            <a:ext cx="4370388" cy="2095500"/>
          </a:xfrm>
          <a:prstGeom prst="rect">
            <a:avLst/>
          </a:prstGeom>
          <a:noFill/>
          <a:ln w="9525">
            <a:noFill/>
            <a:miter lim="800000"/>
            <a:headEnd/>
            <a:tailEnd/>
          </a:ln>
        </p:spPr>
      </p:pic>
      <p:pic>
        <p:nvPicPr>
          <p:cNvPr id="12" name="그림 11">
            <a:extLst>
              <a:ext uri="{FF2B5EF4-FFF2-40B4-BE49-F238E27FC236}">
                <a16:creationId xmlns:a16="http://schemas.microsoft.com/office/drawing/2014/main" id="{40FE6BC6-5B58-470F-B8AE-171528BFF2C4}"/>
              </a:ext>
            </a:extLst>
          </p:cNvPr>
          <p:cNvPicPr>
            <a:picLocks noChangeAspect="1" noChangeArrowheads="1"/>
            <a:extLst>
              <a:ext uri="{84589F7E-364E-4C9E-8A38-B11213B215E9}">
                <a14:cameraTool xmlns:a14="http://schemas.microsoft.com/office/drawing/2010/main" cellRange="$B$14:$I$24" spid="_x0000_s1052"/>
              </a:ext>
            </a:extLst>
          </p:cNvPicPr>
          <p:nvPr/>
        </p:nvPicPr>
        <p:blipFill>
          <a:blip r:embed="rId8"/>
          <a:srcRect/>
          <a:stretch>
            <a:fillRect/>
          </a:stretch>
        </p:blipFill>
        <p:spPr bwMode="auto">
          <a:xfrm>
            <a:off x="5074021" y="1245328"/>
            <a:ext cx="4343029" cy="2095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51157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2175285E-C919-46A1-8C5D-69A00D7E9673}"/>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3000000}"/>
              </a:ext>
            </a:extLst>
          </p:cNvPr>
          <p:cNvPicPr>
            <a:picLocks noChangeAspect="1" noChangeArrowheads="1"/>
            <a:extLst>
              <a:ext uri="{84589F7E-364E-4C9E-8A38-B11213B215E9}">
                <a14:cameraTool xmlns:a14="http://schemas.microsoft.com/office/drawing/2010/main" cellRange="$D$33:$L$50" spid="_x0000_s786080"/>
              </a:ext>
            </a:extLst>
          </p:cNvPicPr>
          <p:nvPr/>
        </p:nvPicPr>
        <p:blipFill>
          <a:blip r:embed="rId3"/>
          <a:srcRect/>
          <a:stretch>
            <a:fillRect/>
          </a:stretch>
        </p:blipFill>
        <p:spPr bwMode="auto">
          <a:xfrm>
            <a:off x="488950"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1072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4000000}"/>
              </a:ext>
            </a:extLst>
          </p:cNvPr>
          <p:cNvPicPr>
            <a:picLocks noChangeAspect="1" noChangeArrowheads="1"/>
            <a:extLst>
              <a:ext uri="{84589F7E-364E-4C9E-8A38-B11213B215E9}">
                <a14:cameraTool xmlns:a14="http://schemas.microsoft.com/office/drawing/2010/main" cellRange="$D$52:$L$77" spid="_x0000_s786081"/>
              </a:ext>
            </a:extLst>
          </p:cNvPicPr>
          <p:nvPr/>
        </p:nvPicPr>
        <p:blipFill>
          <a:blip r:embed="rId3"/>
          <a:srcRect/>
          <a:stretch>
            <a:fillRect/>
          </a:stretch>
        </p:blipFill>
        <p:spPr bwMode="auto">
          <a:xfrm>
            <a:off x="488950" y="1253687"/>
            <a:ext cx="7372350" cy="3981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14993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9" name="그림 8">
            <a:extLst>
              <a:ext uri="{FF2B5EF4-FFF2-40B4-BE49-F238E27FC236}">
                <a16:creationId xmlns:a16="http://schemas.microsoft.com/office/drawing/2014/main" id="{00000000-0008-0000-1900-000005000000}"/>
              </a:ext>
            </a:extLst>
          </p:cNvPr>
          <p:cNvPicPr>
            <a:picLocks noChangeAspect="1" noChangeArrowheads="1"/>
            <a:extLst>
              <a:ext uri="{84589F7E-364E-4C9E-8A38-B11213B215E9}">
                <a14:cameraTool xmlns:a14="http://schemas.microsoft.com/office/drawing/2010/main" cellRange="$D$79:$L$108" spid="_x0000_s786082"/>
              </a:ext>
            </a:extLst>
          </p:cNvPicPr>
          <p:nvPr/>
        </p:nvPicPr>
        <p:blipFill>
          <a:blip r:embed="rId3"/>
          <a:srcRect/>
          <a:stretch>
            <a:fillRect/>
          </a:stretch>
        </p:blipFill>
        <p:spPr bwMode="auto">
          <a:xfrm>
            <a:off x="488950" y="1253687"/>
            <a:ext cx="7372350" cy="45910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2055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5"/>
          <p:cNvSpPr>
            <a:spLocks noGrp="1"/>
          </p:cNvSpPr>
          <p:nvPr>
            <p:ph type="body" sz="quarter" idx="11"/>
          </p:nvPr>
        </p:nvSpPr>
        <p:spPr/>
        <p:txBody>
          <a:bodyPr/>
          <a:lstStyle/>
          <a:p>
            <a:endParaRPr lang="ko-KR" altLang="en-US"/>
          </a:p>
        </p:txBody>
      </p:sp>
      <p:sp>
        <p:nvSpPr>
          <p:cNvPr id="7" name="제목 1">
            <a:extLst>
              <a:ext uri="{FF2B5EF4-FFF2-40B4-BE49-F238E27FC236}">
                <a16:creationId xmlns:a16="http://schemas.microsoft.com/office/drawing/2014/main" id="{914B7B5C-ECDF-4879-8B17-A5F1D15C96C2}"/>
              </a:ext>
            </a:extLst>
          </p:cNvPr>
          <p:cNvSpPr>
            <a:spLocks noGrp="1"/>
          </p:cNvSpPr>
          <p:nvPr>
            <p:ph type="ctrTitle"/>
          </p:nvPr>
        </p:nvSpPr>
        <p:spPr>
          <a:xfrm>
            <a:off x="2215200" y="1346400"/>
            <a:ext cx="6708000" cy="3510000"/>
          </a:xfrm>
        </p:spPr>
        <p:txBody>
          <a:bodyPr/>
          <a:lstStyle/>
          <a:p>
            <a:r>
              <a:rPr lang="en-US" altLang="ko-KR" sz="8800" dirty="0"/>
              <a:t>Executive Summary</a:t>
            </a:r>
            <a:endParaRPr lang="ko-KR" altLang="en-US" sz="8800" dirty="0"/>
          </a:p>
        </p:txBody>
      </p:sp>
    </p:spTree>
    <p:extLst>
      <p:ext uri="{BB962C8B-B14F-4D97-AF65-F5344CB8AC3E}">
        <p14:creationId xmlns:p14="http://schemas.microsoft.com/office/powerpoint/2010/main" val="3742473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매출원가</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D72DE046-B09D-41E7-B3F2-498471603927}"/>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매출원가 세부내역은 다음과 같습니다</a:t>
            </a:r>
            <a:r>
              <a:rPr lang="en-US" altLang="ko-KR" dirty="0">
                <a:solidFill>
                  <a:schemeClr val="tx1"/>
                </a:solidFill>
              </a:rPr>
              <a:t>.</a:t>
            </a:r>
          </a:p>
        </p:txBody>
      </p:sp>
      <p:pic>
        <p:nvPicPr>
          <p:cNvPr id="9" name="그림 8">
            <a:extLst>
              <a:ext uri="{FF2B5EF4-FFF2-40B4-BE49-F238E27FC236}">
                <a16:creationId xmlns:a16="http://schemas.microsoft.com/office/drawing/2014/main" id="{00000000-0008-0000-1900-000006000000}"/>
              </a:ext>
            </a:extLst>
          </p:cNvPr>
          <p:cNvPicPr>
            <a:picLocks noChangeAspect="1" noChangeArrowheads="1"/>
            <a:extLst>
              <a:ext uri="{84589F7E-364E-4C9E-8A38-B11213B215E9}">
                <a14:cameraTool xmlns:a14="http://schemas.microsoft.com/office/drawing/2010/main" cellRange="$D$110:$L$133" spid="_x0000_s786253"/>
              </a:ext>
            </a:extLst>
          </p:cNvPicPr>
          <p:nvPr/>
        </p:nvPicPr>
        <p:blipFill>
          <a:blip r:embed="rId3"/>
          <a:srcRect/>
          <a:stretch>
            <a:fillRect/>
          </a:stretch>
        </p:blipFill>
        <p:spPr bwMode="auto">
          <a:xfrm>
            <a:off x="488950" y="1253687"/>
            <a:ext cx="7372350" cy="36766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86713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err="1">
                <a:latin typeface="나눔바른고딕" panose="020B0603020101020101" pitchFamily="50" charset="-127"/>
                <a:ea typeface="나눔바른고딕" panose="020B0603020101020101" pitchFamily="50" charset="-127"/>
              </a:rPr>
              <a:t>판매비와관리비</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71C6358E-29AC-4E8C-9960-912F7C68D245}"/>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a:t>
            </a:r>
            <a:r>
              <a:rPr lang="ko-KR" altLang="en-US" dirty="0" err="1">
                <a:solidFill>
                  <a:schemeClr val="tx1"/>
                </a:solidFill>
              </a:rPr>
              <a:t>판매비와관리비</a:t>
            </a:r>
            <a:r>
              <a:rPr lang="ko-KR" altLang="en-US" dirty="0">
                <a:solidFill>
                  <a:schemeClr val="tx1"/>
                </a:solidFill>
              </a:rPr>
              <a:t> 세부내역은 다음과 같습니다</a:t>
            </a:r>
            <a:r>
              <a:rPr lang="en-US" altLang="ko-KR" dirty="0">
                <a:solidFill>
                  <a:schemeClr val="tx1"/>
                </a:solidFill>
              </a:rPr>
              <a:t>.</a:t>
            </a:r>
          </a:p>
        </p:txBody>
      </p:sp>
      <p:pic>
        <p:nvPicPr>
          <p:cNvPr id="10" name="그림 9">
            <a:extLst>
              <a:ext uri="{FF2B5EF4-FFF2-40B4-BE49-F238E27FC236}">
                <a16:creationId xmlns:a16="http://schemas.microsoft.com/office/drawing/2014/main" id="{00000000-0008-0000-1900-000007000000}"/>
              </a:ext>
            </a:extLst>
          </p:cNvPr>
          <p:cNvPicPr>
            <a:picLocks noChangeAspect="1" noChangeArrowheads="1"/>
            <a:extLst>
              <a:ext uri="{84589F7E-364E-4C9E-8A38-B11213B215E9}">
                <a14:cameraTool xmlns:a14="http://schemas.microsoft.com/office/drawing/2010/main" cellRange="$D$135:$L$152" spid="_x0000_s786254"/>
              </a:ext>
            </a:extLst>
          </p:cNvPicPr>
          <p:nvPr/>
        </p:nvPicPr>
        <p:blipFill>
          <a:blip r:embed="rId3"/>
          <a:srcRect/>
          <a:stretch>
            <a:fillRect/>
          </a:stretch>
        </p:blipFill>
        <p:spPr bwMode="auto">
          <a:xfrm>
            <a:off x="488950"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64385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Best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운전자본</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443C8344-492A-4C6C-8744-6CA7A7DDCC99}"/>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운전자본 세부내역은 다음과 같습니다</a:t>
            </a:r>
            <a:r>
              <a:rPr lang="en-US" altLang="ko-KR" dirty="0">
                <a:solidFill>
                  <a:schemeClr val="tx1"/>
                </a:solidFill>
              </a:rPr>
              <a:t>.</a:t>
            </a:r>
          </a:p>
        </p:txBody>
      </p:sp>
      <p:pic>
        <p:nvPicPr>
          <p:cNvPr id="10" name="그림 9">
            <a:extLst>
              <a:ext uri="{FF2B5EF4-FFF2-40B4-BE49-F238E27FC236}">
                <a16:creationId xmlns:a16="http://schemas.microsoft.com/office/drawing/2014/main" id="{00000000-0008-0000-1900-00000B000000}"/>
              </a:ext>
            </a:extLst>
          </p:cNvPr>
          <p:cNvPicPr>
            <a:picLocks noChangeAspect="1" noChangeArrowheads="1"/>
            <a:extLst>
              <a:ext uri="{84589F7E-364E-4C9E-8A38-B11213B215E9}">
                <a14:cameraTool xmlns:a14="http://schemas.microsoft.com/office/drawing/2010/main" cellRange="$D$189:$L$216" spid="_x0000_s786258"/>
              </a:ext>
            </a:extLst>
          </p:cNvPicPr>
          <p:nvPr/>
        </p:nvPicPr>
        <p:blipFill>
          <a:blip r:embed="rId3"/>
          <a:srcRect/>
          <a:stretch>
            <a:fillRect/>
          </a:stretch>
        </p:blipFill>
        <p:spPr bwMode="auto">
          <a:xfrm>
            <a:off x="488950" y="1277166"/>
            <a:ext cx="7372350" cy="4286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60294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2175285E-C919-46A1-8C5D-69A00D7E9673}"/>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3000000}"/>
              </a:ext>
            </a:extLst>
          </p:cNvPr>
          <p:cNvPicPr>
            <a:picLocks noChangeAspect="1" noChangeArrowheads="1"/>
            <a:extLst>
              <a:ext uri="{84589F7E-364E-4C9E-8A38-B11213B215E9}">
                <a14:cameraTool xmlns:a14="http://schemas.microsoft.com/office/drawing/2010/main" cellRange="$D$33:$L$50" spid="_x0000_s786080"/>
              </a:ext>
            </a:extLst>
          </p:cNvPicPr>
          <p:nvPr/>
        </p:nvPicPr>
        <p:blipFill>
          <a:blip r:embed="rId3"/>
          <a:srcRect/>
          <a:stretch>
            <a:fillRect/>
          </a:stretch>
        </p:blipFill>
        <p:spPr bwMode="auto">
          <a:xfrm>
            <a:off x="488950"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11302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4000000}"/>
              </a:ext>
            </a:extLst>
          </p:cNvPr>
          <p:cNvPicPr>
            <a:picLocks noChangeAspect="1" noChangeArrowheads="1"/>
            <a:extLst>
              <a:ext uri="{84589F7E-364E-4C9E-8A38-B11213B215E9}">
                <a14:cameraTool xmlns:a14="http://schemas.microsoft.com/office/drawing/2010/main" cellRange="$D$52:$L$77" spid="_x0000_s786081"/>
              </a:ext>
            </a:extLst>
          </p:cNvPicPr>
          <p:nvPr/>
        </p:nvPicPr>
        <p:blipFill>
          <a:blip r:embed="rId3"/>
          <a:srcRect/>
          <a:stretch>
            <a:fillRect/>
          </a:stretch>
        </p:blipFill>
        <p:spPr bwMode="auto">
          <a:xfrm>
            <a:off x="488950" y="1253687"/>
            <a:ext cx="7372350" cy="39814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34926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매출액</a:t>
            </a:r>
            <a:r>
              <a:rPr lang="en-US" altLang="ko-KR" sz="2800" dirty="0">
                <a:latin typeface="나눔바른고딕" panose="020B0603020101020101" pitchFamily="50" charset="-127"/>
                <a:ea typeface="나눔바른고딕" panose="020B0603020101020101" pitchFamily="50" charset="-127"/>
              </a:rPr>
              <a:t>_</a:t>
            </a:r>
            <a:r>
              <a:rPr lang="ko-KR" altLang="en-US" sz="2800" dirty="0">
                <a:latin typeface="나눔바른고딕" panose="020B0603020101020101" pitchFamily="50" charset="-127"/>
                <a:ea typeface="나눔바른고딕" panose="020B0603020101020101" pitchFamily="50" charset="-127"/>
              </a:rPr>
              <a:t>제품매출액</a:t>
            </a:r>
            <a:endParaRPr lang="en-GB" sz="2800" dirty="0">
              <a:latin typeface="나눔바른고딕" panose="020B0603020101020101" pitchFamily="50" charset="-127"/>
              <a:ea typeface="나눔바른고딕" panose="020B0603020101020101" pitchFamily="50" charset="-127"/>
            </a:endParaRPr>
          </a:p>
        </p:txBody>
      </p:sp>
      <p:sp>
        <p:nvSpPr>
          <p:cNvPr id="11" name="내용 개체 틀 13">
            <a:extLst>
              <a:ext uri="{FF2B5EF4-FFF2-40B4-BE49-F238E27FC236}">
                <a16:creationId xmlns:a16="http://schemas.microsoft.com/office/drawing/2014/main" id="{6BF06DB2-58FC-43F2-A048-E8866087F4BF}"/>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제품매출액 세부내역은 다음과 같습니다</a:t>
            </a:r>
            <a:r>
              <a:rPr lang="en-US" altLang="ko-KR" dirty="0">
                <a:solidFill>
                  <a:schemeClr val="tx1"/>
                </a:solidFill>
              </a:rPr>
              <a:t>.</a:t>
            </a:r>
          </a:p>
        </p:txBody>
      </p:sp>
      <p:pic>
        <p:nvPicPr>
          <p:cNvPr id="9" name="그림 8">
            <a:extLst>
              <a:ext uri="{FF2B5EF4-FFF2-40B4-BE49-F238E27FC236}">
                <a16:creationId xmlns:a16="http://schemas.microsoft.com/office/drawing/2014/main" id="{00000000-0008-0000-1900-000005000000}"/>
              </a:ext>
            </a:extLst>
          </p:cNvPr>
          <p:cNvPicPr>
            <a:picLocks noChangeAspect="1" noChangeArrowheads="1"/>
            <a:extLst>
              <a:ext uri="{84589F7E-364E-4C9E-8A38-B11213B215E9}">
                <a14:cameraTool xmlns:a14="http://schemas.microsoft.com/office/drawing/2010/main" cellRange="$D$79:$L$108" spid="_x0000_s786082"/>
              </a:ext>
            </a:extLst>
          </p:cNvPicPr>
          <p:nvPr/>
        </p:nvPicPr>
        <p:blipFill>
          <a:blip r:embed="rId3"/>
          <a:srcRect/>
          <a:stretch>
            <a:fillRect/>
          </a:stretch>
        </p:blipFill>
        <p:spPr bwMode="auto">
          <a:xfrm>
            <a:off x="488950" y="1253687"/>
            <a:ext cx="7372350" cy="45910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46374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매출원가</a:t>
            </a:r>
            <a:endParaRPr lang="en-GB" sz="2800" dirty="0">
              <a:latin typeface="나눔바른고딕" panose="020B0603020101020101" pitchFamily="50" charset="-127"/>
              <a:ea typeface="나눔바른고딕" panose="020B0603020101020101" pitchFamily="50" charset="-127"/>
            </a:endParaRPr>
          </a:p>
        </p:txBody>
      </p:sp>
      <p:sp>
        <p:nvSpPr>
          <p:cNvPr id="10" name="내용 개체 틀 13">
            <a:extLst>
              <a:ext uri="{FF2B5EF4-FFF2-40B4-BE49-F238E27FC236}">
                <a16:creationId xmlns:a16="http://schemas.microsoft.com/office/drawing/2014/main" id="{D72DE046-B09D-41E7-B3F2-498471603927}"/>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매출원가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6000000}"/>
              </a:ext>
            </a:extLst>
          </p:cNvPr>
          <p:cNvPicPr>
            <a:picLocks noChangeAspect="1" noChangeArrowheads="1"/>
            <a:extLst>
              <a:ext uri="{84589F7E-364E-4C9E-8A38-B11213B215E9}">
                <a14:cameraTool xmlns:a14="http://schemas.microsoft.com/office/drawing/2010/main" cellRange="$D$110:$L$133" spid="_x0000_s786253"/>
              </a:ext>
            </a:extLst>
          </p:cNvPicPr>
          <p:nvPr/>
        </p:nvPicPr>
        <p:blipFill>
          <a:blip r:embed="rId3"/>
          <a:srcRect/>
          <a:stretch>
            <a:fillRect/>
          </a:stretch>
        </p:blipFill>
        <p:spPr bwMode="auto">
          <a:xfrm>
            <a:off x="488950" y="1253687"/>
            <a:ext cx="7372350" cy="36766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46584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err="1">
                <a:latin typeface="나눔바른고딕" panose="020B0603020101020101" pitchFamily="50" charset="-127"/>
                <a:ea typeface="나눔바른고딕" panose="020B0603020101020101" pitchFamily="50" charset="-127"/>
              </a:rPr>
              <a:t>판매비와관리비</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71C6358E-29AC-4E8C-9960-912F7C68D245}"/>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a:t>
            </a:r>
            <a:r>
              <a:rPr lang="ko-KR" altLang="en-US" dirty="0" err="1">
                <a:solidFill>
                  <a:schemeClr val="tx1"/>
                </a:solidFill>
              </a:rPr>
              <a:t>판매비와관리비</a:t>
            </a:r>
            <a:r>
              <a:rPr lang="ko-KR" altLang="en-US" dirty="0">
                <a:solidFill>
                  <a:schemeClr val="tx1"/>
                </a:solidFill>
              </a:rPr>
              <a:t>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7000000}"/>
              </a:ext>
            </a:extLst>
          </p:cNvPr>
          <p:cNvPicPr>
            <a:picLocks noChangeAspect="1" noChangeArrowheads="1"/>
            <a:extLst>
              <a:ext uri="{84589F7E-364E-4C9E-8A38-B11213B215E9}">
                <a14:cameraTool xmlns:a14="http://schemas.microsoft.com/office/drawing/2010/main" cellRange="$D$135:$L$152" spid="_x0000_s786254"/>
              </a:ext>
            </a:extLst>
          </p:cNvPicPr>
          <p:nvPr/>
        </p:nvPicPr>
        <p:blipFill>
          <a:blip r:embed="rId3"/>
          <a:srcRect/>
          <a:stretch>
            <a:fillRect/>
          </a:stretch>
        </p:blipFill>
        <p:spPr bwMode="auto">
          <a:xfrm>
            <a:off x="488950" y="1253687"/>
            <a:ext cx="7372350" cy="2762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612213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Appendix: Financial Pro Forma, DCF Worst</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운전자본</a:t>
            </a:r>
            <a:endParaRPr lang="en-GB" sz="2800" dirty="0">
              <a:latin typeface="나눔바른고딕" panose="020B0603020101020101" pitchFamily="50" charset="-127"/>
              <a:ea typeface="나눔바른고딕" panose="020B0603020101020101" pitchFamily="50" charset="-127"/>
            </a:endParaRPr>
          </a:p>
        </p:txBody>
      </p:sp>
      <p:sp>
        <p:nvSpPr>
          <p:cNvPr id="9" name="내용 개체 틀 13">
            <a:extLst>
              <a:ext uri="{FF2B5EF4-FFF2-40B4-BE49-F238E27FC236}">
                <a16:creationId xmlns:a16="http://schemas.microsoft.com/office/drawing/2014/main" id="{443C8344-492A-4C6C-8744-6CA7A7DDCC99}"/>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추정 운전자본 세부내역은 다음과 같습니다</a:t>
            </a:r>
            <a:r>
              <a:rPr lang="en-US" altLang="ko-KR" dirty="0">
                <a:solidFill>
                  <a:schemeClr val="tx1"/>
                </a:solidFill>
              </a:rPr>
              <a:t>.</a:t>
            </a:r>
          </a:p>
        </p:txBody>
      </p:sp>
      <p:pic>
        <p:nvPicPr>
          <p:cNvPr id="8" name="그림 7">
            <a:extLst>
              <a:ext uri="{FF2B5EF4-FFF2-40B4-BE49-F238E27FC236}">
                <a16:creationId xmlns:a16="http://schemas.microsoft.com/office/drawing/2014/main" id="{00000000-0008-0000-1900-00000B000000}"/>
              </a:ext>
            </a:extLst>
          </p:cNvPr>
          <p:cNvPicPr>
            <a:picLocks noChangeAspect="1" noChangeArrowheads="1"/>
            <a:extLst>
              <a:ext uri="{84589F7E-364E-4C9E-8A38-B11213B215E9}">
                <a14:cameraTool xmlns:a14="http://schemas.microsoft.com/office/drawing/2010/main" cellRange="$D$189:$L$216" spid="_x0000_s786258"/>
              </a:ext>
            </a:extLst>
          </p:cNvPicPr>
          <p:nvPr/>
        </p:nvPicPr>
        <p:blipFill>
          <a:blip r:embed="rId3"/>
          <a:srcRect/>
          <a:stretch>
            <a:fillRect/>
          </a:stretch>
        </p:blipFill>
        <p:spPr bwMode="auto">
          <a:xfrm>
            <a:off x="488950" y="1253687"/>
            <a:ext cx="7372350" cy="42862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38441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5BE52A-F12A-42A7-97C0-91F091C020C8}"/>
              </a:ext>
            </a:extLst>
          </p:cNvPr>
          <p:cNvPicPr>
            <a:picLocks noChangeAspect="1"/>
          </p:cNvPicPr>
          <p:nvPr/>
        </p:nvPicPr>
        <p:blipFill>
          <a:blip r:embed="rId3"/>
          <a:stretch>
            <a:fillRect/>
          </a:stretch>
        </p:blipFill>
        <p:spPr>
          <a:xfrm>
            <a:off x="495300" y="1284461"/>
            <a:ext cx="8915400" cy="3667125"/>
          </a:xfrm>
          <a:prstGeom prst="rect">
            <a:avLst/>
          </a:prstGeom>
        </p:spPr>
      </p:pic>
      <p:sp>
        <p:nvSpPr>
          <p:cNvPr id="4" name="Title 3"/>
          <p:cNvSpPr>
            <a:spLocks noGrp="1"/>
          </p:cNvSpPr>
          <p:nvPr>
            <p:ph type="title"/>
          </p:nvPr>
        </p:nvSpPr>
        <p:spPr>
          <a:xfrm>
            <a:off x="488950" y="450000"/>
            <a:ext cx="8918244" cy="723600"/>
          </a:xfrm>
        </p:spPr>
        <p:txBody>
          <a:bodyPr anchor="ctr"/>
          <a:lstStyle/>
          <a:p>
            <a:r>
              <a:rPr lang="ko-KR" altLang="en-US" sz="2800" dirty="0">
                <a:latin typeface="나눔바른고딕"/>
                <a:ea typeface="맑은 고딕" panose="020B0503020000020004" pitchFamily="50" charset="-127"/>
              </a:rPr>
              <a:t>수주 현황 검토사항</a:t>
            </a:r>
            <a:endParaRPr lang="en-GB" sz="2800" dirty="0">
              <a:latin typeface="나눔바른고딕"/>
              <a:ea typeface="맑은 고딕" panose="020B0503020000020004" pitchFamily="50" charset="-127"/>
            </a:endParaRPr>
          </a:p>
        </p:txBody>
      </p:sp>
      <p:sp>
        <p:nvSpPr>
          <p:cNvPr id="2" name="텍스트 개체 틀 1"/>
          <p:cNvSpPr>
            <a:spLocks noGrp="1"/>
          </p:cNvSpPr>
          <p:nvPr>
            <p:ph type="body" sz="quarter" idx="12"/>
          </p:nvPr>
        </p:nvSpPr>
        <p:spPr>
          <a:xfrm>
            <a:off x="489600" y="1028328"/>
            <a:ext cx="8918244" cy="338138"/>
          </a:xfrm>
        </p:spPr>
        <p:txBody>
          <a:bodyPr/>
          <a:lstStyle/>
          <a:p>
            <a:r>
              <a:rPr lang="en-US" altLang="ko-KR" sz="1100" dirty="0">
                <a:solidFill>
                  <a:schemeClr val="tx1"/>
                </a:solidFill>
              </a:rPr>
              <a:t>2020</a:t>
            </a:r>
            <a:r>
              <a:rPr lang="ko-KR" altLang="en-US" sz="1100" dirty="0">
                <a:solidFill>
                  <a:schemeClr val="tx1"/>
                </a:solidFill>
              </a:rPr>
              <a:t>년 하반기 신규 수주정보 검토 세부내역은 하기와 같습니다</a:t>
            </a:r>
            <a:r>
              <a:rPr lang="en-US" altLang="ko-KR" sz="1100" dirty="0">
                <a:solidFill>
                  <a:schemeClr val="tx1"/>
                </a:solidFill>
              </a:rPr>
              <a:t>.</a:t>
            </a:r>
            <a:endParaRPr lang="ko-KR" altLang="en-US" sz="1100" dirty="0">
              <a:solidFill>
                <a:schemeClr val="tx1"/>
              </a:solidFill>
            </a:endParaRPr>
          </a:p>
        </p:txBody>
      </p:sp>
      <p:sp>
        <p:nvSpPr>
          <p:cNvPr id="9" name="Text Placeholder 2"/>
          <p:cNvSpPr>
            <a:spLocks noGrp="1"/>
          </p:cNvSpPr>
          <p:nvPr>
            <p:ph type="body" sz="quarter" idx="11"/>
          </p:nvPr>
        </p:nvSpPr>
        <p:spPr>
          <a:xfrm>
            <a:off x="488950" y="205200"/>
            <a:ext cx="8591450" cy="169200"/>
          </a:xfrm>
        </p:spPr>
        <p:txBody>
          <a:bodyPr/>
          <a:lstStyle/>
          <a:p>
            <a:pPr lvl="0">
              <a:spcAft>
                <a:spcPts val="0"/>
              </a:spcAft>
            </a:pPr>
            <a:r>
              <a:rPr lang="en-US" altLang="ko-KR" dirty="0">
                <a:solidFill>
                  <a:srgbClr val="00338D"/>
                </a:solidFill>
                <a:latin typeface="Univers for KPMG Cond" panose="020B0606020202020204" pitchFamily="34" charset="0"/>
              </a:rPr>
              <a:t>Appendix</a:t>
            </a:r>
            <a:endParaRPr lang="ko-KR" altLang="en-US" dirty="0">
              <a:solidFill>
                <a:srgbClr val="00338D"/>
              </a:solidFill>
              <a:latin typeface="Univers for KPMG Cond" panose="020B0606020202020204" pitchFamily="34" charset="0"/>
            </a:endParaRPr>
          </a:p>
        </p:txBody>
      </p:sp>
      <p:sp>
        <p:nvSpPr>
          <p:cNvPr id="10" name="Text Box 14">
            <a:extLst>
              <a:ext uri="{FF2B5EF4-FFF2-40B4-BE49-F238E27FC236}">
                <a16:creationId xmlns:a16="http://schemas.microsoft.com/office/drawing/2014/main" id="{2E3102DE-010D-4501-98D8-B375222BF72F}"/>
              </a:ext>
            </a:extLst>
          </p:cNvPr>
          <p:cNvSpPr txBox="1">
            <a:spLocks noChangeArrowheads="1"/>
          </p:cNvSpPr>
          <p:nvPr>
            <p:custDataLst>
              <p:tags r:id="rId1"/>
            </p:custDataLst>
          </p:nvPr>
        </p:nvSpPr>
        <p:spPr bwMode="auto">
          <a:xfrm>
            <a:off x="501290" y="5074920"/>
            <a:ext cx="8928000" cy="1014984"/>
          </a:xfrm>
          <a:prstGeom prst="rect">
            <a:avLst/>
          </a:prstGeom>
          <a:noFill/>
          <a:ln w="6350">
            <a:noFill/>
            <a:miter lim="800000"/>
            <a:headEnd type="none" w="sm" len="sm"/>
            <a:tailEnd type="none" w="sm" len="sm"/>
          </a:ln>
        </p:spPr>
        <p:txBody>
          <a:bodyPr lIns="0" tIns="0" rIns="0" bIns="0"/>
          <a:lstStyle/>
          <a:p>
            <a:pPr marL="447675" indent="-447675" defTabSz="762000" eaLnBrk="0" hangingPunct="0">
              <a:lnSpc>
                <a:spcPct val="150000"/>
              </a:lnSpc>
              <a:spcBef>
                <a:spcPct val="15000"/>
              </a:spcBef>
              <a:tabLst>
                <a:tab pos="542925" algn="l"/>
              </a:tabLst>
            </a:pPr>
            <a:r>
              <a:rPr lang="en-GB" altLang="ko-KR" sz="800" i="1" dirty="0">
                <a:solidFill>
                  <a:srgbClr val="00338D"/>
                </a:solidFill>
                <a:latin typeface="Arial" panose="020B0604020202020204" pitchFamily="34" charset="0"/>
                <a:ea typeface="맑은 고딕" pitchFamily="50" charset="-127"/>
              </a:rPr>
              <a:t>Notes:	(1) </a:t>
            </a:r>
            <a:r>
              <a:rPr lang="ko-KR" altLang="en-US" sz="800" i="1" dirty="0">
                <a:solidFill>
                  <a:srgbClr val="00338D"/>
                </a:solidFill>
                <a:latin typeface="Arial" panose="020B0604020202020204" pitchFamily="34" charset="0"/>
                <a:ea typeface="맑은 고딕" pitchFamily="50" charset="-127"/>
              </a:rPr>
              <a:t>생산예정수량에 변동이 있었으나 회사제시 수주잔고에는 반영되지 않았음</a:t>
            </a:r>
            <a:r>
              <a:rPr lang="en-US" altLang="ko-KR" sz="800" i="1" dirty="0">
                <a:solidFill>
                  <a:srgbClr val="00338D"/>
                </a:solidFill>
                <a:latin typeface="Arial" panose="020B0604020202020204" pitchFamily="34" charset="0"/>
                <a:ea typeface="맑은 고딕" pitchFamily="50" charset="-127"/>
              </a:rPr>
              <a:t>. </a:t>
            </a:r>
            <a:r>
              <a:rPr lang="ko-KR" altLang="en-US" sz="800" i="1" dirty="0">
                <a:solidFill>
                  <a:srgbClr val="00338D"/>
                </a:solidFill>
                <a:latin typeface="Arial" panose="020B0604020202020204" pitchFamily="34" charset="0"/>
                <a:ea typeface="맑은 고딕" pitchFamily="50" charset="-127"/>
              </a:rPr>
              <a:t>최신 버전으로 제공받은 </a:t>
            </a:r>
            <a:r>
              <a:rPr lang="en-US" altLang="ko-KR" sz="800" i="1" dirty="0" err="1">
                <a:solidFill>
                  <a:srgbClr val="00338D"/>
                </a:solidFill>
                <a:latin typeface="Arial" panose="020B0604020202020204" pitchFamily="34" charset="0"/>
                <a:ea typeface="맑은 고딕" pitchFamily="50" charset="-127"/>
              </a:rPr>
              <a:t>Vinfast</a:t>
            </a:r>
            <a:r>
              <a:rPr lang="en-US" altLang="ko-KR" sz="800" i="1" dirty="0">
                <a:solidFill>
                  <a:srgbClr val="00338D"/>
                </a:solidFill>
                <a:latin typeface="Arial" panose="020B0604020202020204" pitchFamily="34" charset="0"/>
                <a:ea typeface="맑은 고딕" pitchFamily="50" charset="-127"/>
              </a:rPr>
              <a:t> </a:t>
            </a:r>
            <a:r>
              <a:rPr lang="ko-KR" altLang="en-US" sz="800" i="1" dirty="0">
                <a:solidFill>
                  <a:srgbClr val="00338D"/>
                </a:solidFill>
                <a:latin typeface="Arial" panose="020B0604020202020204" pitchFamily="34" charset="0"/>
                <a:ea typeface="맑은 고딕" pitchFamily="50" charset="-127"/>
              </a:rPr>
              <a:t>프로젝트 관련파일상 금액과는 일치함</a:t>
            </a:r>
            <a:r>
              <a:rPr lang="en-US" altLang="ko-KR" sz="800" i="1" dirty="0">
                <a:solidFill>
                  <a:srgbClr val="00338D"/>
                </a:solidFill>
                <a:latin typeface="Arial" panose="020B0604020202020204" pitchFamily="34" charset="0"/>
                <a:ea typeface="맑은 고딕" pitchFamily="50" charset="-127"/>
              </a:rPr>
              <a:t>.</a:t>
            </a:r>
          </a:p>
          <a:p>
            <a:pPr marL="447675" indent="-447675" defTabSz="762000" eaLnBrk="0" hangingPunct="0">
              <a:lnSpc>
                <a:spcPct val="150000"/>
              </a:lnSpc>
              <a:spcBef>
                <a:spcPct val="15000"/>
              </a:spcBef>
              <a:tabLst>
                <a:tab pos="542925" algn="l"/>
              </a:tabLst>
            </a:pPr>
            <a:r>
              <a:rPr lang="en-US" altLang="ko-KR" sz="800" i="1" dirty="0">
                <a:solidFill>
                  <a:srgbClr val="00338D"/>
                </a:solidFill>
                <a:latin typeface="Arial" panose="020B0604020202020204" pitchFamily="34" charset="0"/>
                <a:ea typeface="맑은 고딕" pitchFamily="50" charset="-127"/>
              </a:rPr>
              <a:t>	(2) </a:t>
            </a:r>
            <a:r>
              <a:rPr lang="ko-KR" altLang="en-US" sz="800" i="1" dirty="0">
                <a:solidFill>
                  <a:srgbClr val="00338D"/>
                </a:solidFill>
                <a:latin typeface="Arial" panose="020B0604020202020204" pitchFamily="34" charset="0"/>
                <a:ea typeface="맑은 고딕" pitchFamily="50" charset="-127"/>
              </a:rPr>
              <a:t>회사에서 제공받은 파일 </a:t>
            </a:r>
            <a:r>
              <a:rPr lang="en-US" altLang="ko-KR" sz="800" i="1" dirty="0">
                <a:solidFill>
                  <a:srgbClr val="00338D"/>
                </a:solidFill>
                <a:latin typeface="Arial" panose="020B0604020202020204" pitchFamily="34" charset="0"/>
                <a:ea typeface="맑은 고딕" pitchFamily="50" charset="-127"/>
              </a:rPr>
              <a:t>(</a:t>
            </a:r>
            <a:r>
              <a:rPr lang="ko-KR" altLang="en-US" sz="800" i="1" dirty="0">
                <a:solidFill>
                  <a:srgbClr val="00338D"/>
                </a:solidFill>
                <a:latin typeface="Arial" panose="020B0604020202020204" pitchFamily="34" charset="0"/>
                <a:ea typeface="맑은 고딕" pitchFamily="50" charset="-127"/>
              </a:rPr>
              <a:t>고객사로부터 수령한 생산계획 및 구매계약서상 단가</a:t>
            </a:r>
            <a:r>
              <a:rPr lang="en-US" altLang="ko-KR" sz="800" i="1" dirty="0">
                <a:solidFill>
                  <a:srgbClr val="00338D"/>
                </a:solidFill>
                <a:latin typeface="Arial" panose="020B0604020202020204" pitchFamily="34" charset="0"/>
                <a:ea typeface="맑은 고딕" pitchFamily="50" charset="-127"/>
              </a:rPr>
              <a:t>)</a:t>
            </a:r>
            <a:r>
              <a:rPr lang="ko-KR" altLang="en-US" sz="800" i="1" dirty="0">
                <a:solidFill>
                  <a:srgbClr val="00338D"/>
                </a:solidFill>
                <a:latin typeface="Arial" panose="020B0604020202020204" pitchFamily="34" charset="0"/>
                <a:ea typeface="맑은 고딕" pitchFamily="50" charset="-127"/>
              </a:rPr>
              <a:t>를 적용하여 계산한 값과 큰 차이가 발생하였음</a:t>
            </a:r>
            <a:r>
              <a:rPr lang="en-US" altLang="ko-KR" sz="800" i="1" dirty="0">
                <a:solidFill>
                  <a:srgbClr val="00338D"/>
                </a:solidFill>
                <a:latin typeface="Arial" panose="020B0604020202020204" pitchFamily="34" charset="0"/>
                <a:ea typeface="맑은 고딕" pitchFamily="50" charset="-127"/>
              </a:rPr>
              <a:t>. </a:t>
            </a:r>
            <a:r>
              <a:rPr lang="ko-KR" altLang="en-US" sz="800" i="1" dirty="0">
                <a:solidFill>
                  <a:srgbClr val="00338D"/>
                </a:solidFill>
                <a:latin typeface="Arial" panose="020B0604020202020204" pitchFamily="34" charset="0"/>
                <a:ea typeface="맑은 고딕" pitchFamily="50" charset="-127"/>
              </a:rPr>
              <a:t>생산계획의 신뢰성이 떨어져 제외하였음</a:t>
            </a:r>
            <a:r>
              <a:rPr lang="en-US" altLang="ko-KR" sz="800" i="1" dirty="0">
                <a:solidFill>
                  <a:srgbClr val="00338D"/>
                </a:solidFill>
                <a:latin typeface="Arial" panose="020B0604020202020204" pitchFamily="34" charset="0"/>
                <a:ea typeface="맑은 고딕" pitchFamily="50" charset="-127"/>
              </a:rPr>
              <a:t>.</a:t>
            </a:r>
          </a:p>
          <a:p>
            <a:pPr marL="447675" indent="-447675" defTabSz="762000" eaLnBrk="0" hangingPunct="0">
              <a:lnSpc>
                <a:spcPct val="150000"/>
              </a:lnSpc>
              <a:spcBef>
                <a:spcPct val="15000"/>
              </a:spcBef>
              <a:tabLst>
                <a:tab pos="542925" algn="l"/>
              </a:tabLst>
            </a:pPr>
            <a:r>
              <a:rPr lang="en-US" altLang="ko-KR" sz="800" i="1" dirty="0">
                <a:solidFill>
                  <a:srgbClr val="00338D"/>
                </a:solidFill>
                <a:latin typeface="Arial" panose="020B0604020202020204" pitchFamily="34" charset="0"/>
                <a:ea typeface="맑은 고딕" pitchFamily="50" charset="-127"/>
              </a:rPr>
              <a:t>	(3) </a:t>
            </a:r>
            <a:r>
              <a:rPr lang="ko-KR" altLang="en-US" sz="800" i="1" dirty="0">
                <a:solidFill>
                  <a:srgbClr val="00338D"/>
                </a:solidFill>
                <a:latin typeface="Arial" panose="020B0604020202020204" pitchFamily="34" charset="0"/>
                <a:ea typeface="맑은 고딕" pitchFamily="50" charset="-127"/>
              </a:rPr>
              <a:t>개발요청서와 관련한 이메일을 확인하였으나</a:t>
            </a:r>
            <a:r>
              <a:rPr lang="en-US" altLang="ko-KR" sz="800" i="1" dirty="0">
                <a:solidFill>
                  <a:srgbClr val="00338D"/>
                </a:solidFill>
                <a:latin typeface="Arial" panose="020B0604020202020204" pitchFamily="34" charset="0"/>
                <a:ea typeface="맑은 고딕" pitchFamily="50" charset="-127"/>
              </a:rPr>
              <a:t>, </a:t>
            </a:r>
            <a:r>
              <a:rPr lang="ko-KR" altLang="en-US" sz="800" i="1" dirty="0">
                <a:solidFill>
                  <a:srgbClr val="00338D"/>
                </a:solidFill>
                <a:latin typeface="Arial" panose="020B0604020202020204" pitchFamily="34" charset="0"/>
                <a:ea typeface="맑은 고딕" pitchFamily="50" charset="-127"/>
              </a:rPr>
              <a:t>단가와 생산예정 물량에 대한 신뢰성 있는 자료를 수령하지 못하여 제외하였음</a:t>
            </a:r>
            <a:r>
              <a:rPr lang="en-US" altLang="ko-KR" sz="800" i="1" dirty="0">
                <a:solidFill>
                  <a:srgbClr val="00338D"/>
                </a:solidFill>
                <a:latin typeface="Arial" panose="020B0604020202020204" pitchFamily="34" charset="0"/>
                <a:ea typeface="맑은 고딕" pitchFamily="50" charset="-127"/>
              </a:rPr>
              <a:t>.</a:t>
            </a:r>
          </a:p>
          <a:p>
            <a:pPr marL="447675" indent="-447675" defTabSz="762000" eaLnBrk="0" hangingPunct="0">
              <a:lnSpc>
                <a:spcPct val="150000"/>
              </a:lnSpc>
              <a:spcBef>
                <a:spcPct val="15000"/>
              </a:spcBef>
              <a:tabLst>
                <a:tab pos="542925" algn="l"/>
              </a:tabLst>
            </a:pPr>
            <a:r>
              <a:rPr lang="en-US" altLang="ko-KR" sz="800" i="1" dirty="0">
                <a:solidFill>
                  <a:srgbClr val="00338D"/>
                </a:solidFill>
                <a:latin typeface="Arial" panose="020B0604020202020204" pitchFamily="34" charset="0"/>
                <a:ea typeface="맑은 고딕" pitchFamily="50" charset="-127"/>
              </a:rPr>
              <a:t>	(4) </a:t>
            </a:r>
            <a:r>
              <a:rPr lang="ko-KR" altLang="en-US" sz="800" i="1" dirty="0">
                <a:solidFill>
                  <a:srgbClr val="00338D"/>
                </a:solidFill>
                <a:latin typeface="Arial" panose="020B0604020202020204" pitchFamily="34" charset="0"/>
                <a:ea typeface="맑은 고딕" pitchFamily="50" charset="-127"/>
              </a:rPr>
              <a:t>생산기간은 </a:t>
            </a:r>
            <a:r>
              <a:rPr lang="en-US" altLang="ko-KR" sz="800" i="1" dirty="0">
                <a:solidFill>
                  <a:srgbClr val="00338D"/>
                </a:solidFill>
                <a:latin typeface="Arial" panose="020B0604020202020204" pitchFamily="34" charset="0"/>
                <a:ea typeface="맑은 고딕" pitchFamily="50" charset="-127"/>
              </a:rPr>
              <a:t>7</a:t>
            </a:r>
            <a:r>
              <a:rPr lang="ko-KR" altLang="en-US" sz="800" i="1" dirty="0">
                <a:solidFill>
                  <a:srgbClr val="00338D"/>
                </a:solidFill>
                <a:latin typeface="Arial" panose="020B0604020202020204" pitchFamily="34" charset="0"/>
                <a:ea typeface="맑은 고딕" pitchFamily="50" charset="-127"/>
              </a:rPr>
              <a:t>년으로 되어있으나</a:t>
            </a:r>
            <a:r>
              <a:rPr lang="en-US" altLang="ko-KR" sz="800" i="1" dirty="0">
                <a:solidFill>
                  <a:srgbClr val="00338D"/>
                </a:solidFill>
                <a:latin typeface="Arial" panose="020B0604020202020204" pitchFamily="34" charset="0"/>
                <a:ea typeface="맑은 고딕" pitchFamily="50" charset="-127"/>
              </a:rPr>
              <a:t>, </a:t>
            </a:r>
            <a:r>
              <a:rPr lang="ko-KR" altLang="en-US" sz="800" i="1" dirty="0">
                <a:solidFill>
                  <a:srgbClr val="00338D"/>
                </a:solidFill>
                <a:latin typeface="Arial" panose="020B0604020202020204" pitchFamily="34" charset="0"/>
                <a:ea typeface="맑은 고딕" pitchFamily="50" charset="-127"/>
              </a:rPr>
              <a:t>확인한 계약내용은 </a:t>
            </a:r>
            <a:r>
              <a:rPr lang="en-US" altLang="ko-KR" sz="800" i="1" dirty="0">
                <a:solidFill>
                  <a:srgbClr val="00338D"/>
                </a:solidFill>
                <a:latin typeface="Arial" panose="020B0604020202020204" pitchFamily="34" charset="0"/>
                <a:ea typeface="맑은 고딕" pitchFamily="50" charset="-127"/>
              </a:rPr>
              <a:t>30,000</a:t>
            </a:r>
            <a:r>
              <a:rPr lang="ko-KR" altLang="en-US" sz="800" i="1" dirty="0">
                <a:solidFill>
                  <a:srgbClr val="00338D"/>
                </a:solidFill>
                <a:latin typeface="Arial" panose="020B0604020202020204" pitchFamily="34" charset="0"/>
                <a:ea typeface="맑은 고딕" pitchFamily="50" charset="-127"/>
              </a:rPr>
              <a:t>개</a:t>
            </a:r>
            <a:r>
              <a:rPr lang="en-US" altLang="ko-KR" sz="800" i="1" dirty="0">
                <a:solidFill>
                  <a:srgbClr val="00338D"/>
                </a:solidFill>
                <a:latin typeface="Arial" panose="020B0604020202020204" pitchFamily="34" charset="0"/>
                <a:ea typeface="맑은 고딕" pitchFamily="50" charset="-127"/>
              </a:rPr>
              <a:t>(</a:t>
            </a:r>
            <a:r>
              <a:rPr lang="ko-KR" altLang="en-US" sz="800" i="1" dirty="0">
                <a:solidFill>
                  <a:srgbClr val="00338D"/>
                </a:solidFill>
                <a:latin typeface="Arial" panose="020B0604020202020204" pitchFamily="34" charset="0"/>
                <a:ea typeface="맑은 고딕" pitchFamily="50" charset="-127"/>
              </a:rPr>
              <a:t>연간 </a:t>
            </a:r>
            <a:r>
              <a:rPr lang="en-US" altLang="ko-KR" sz="800" i="1" dirty="0">
                <a:solidFill>
                  <a:srgbClr val="00338D"/>
                </a:solidFill>
                <a:latin typeface="Arial" panose="020B0604020202020204" pitchFamily="34" charset="0"/>
                <a:ea typeface="맑은 고딕" pitchFamily="50" charset="-127"/>
              </a:rPr>
              <a:t>6,000</a:t>
            </a:r>
            <a:r>
              <a:rPr lang="ko-KR" altLang="en-US" sz="800" i="1" dirty="0">
                <a:solidFill>
                  <a:srgbClr val="00338D"/>
                </a:solidFill>
                <a:latin typeface="Arial" panose="020B0604020202020204" pitchFamily="34" charset="0"/>
                <a:ea typeface="맑은 고딕" pitchFamily="50" charset="-127"/>
              </a:rPr>
              <a:t>개</a:t>
            </a:r>
            <a:r>
              <a:rPr lang="en-US" altLang="ko-KR" sz="800" i="1" dirty="0">
                <a:solidFill>
                  <a:srgbClr val="00338D"/>
                </a:solidFill>
                <a:latin typeface="Arial" panose="020B0604020202020204" pitchFamily="34" charset="0"/>
                <a:ea typeface="맑은 고딕" pitchFamily="50" charset="-127"/>
              </a:rPr>
              <a:t>)</a:t>
            </a:r>
            <a:r>
              <a:rPr lang="ko-KR" altLang="en-US" sz="800" i="1" dirty="0">
                <a:solidFill>
                  <a:srgbClr val="00338D"/>
                </a:solidFill>
                <a:latin typeface="Arial" panose="020B0604020202020204" pitchFamily="34" charset="0"/>
                <a:ea typeface="맑은 고딕" pitchFamily="50" charset="-127"/>
              </a:rPr>
              <a:t>로 매년 동일한 수량을 생산한다고 가정하여 연도별 금액을 추정하였음</a:t>
            </a:r>
            <a:r>
              <a:rPr lang="en-US" altLang="ko-KR" sz="800" i="1" dirty="0">
                <a:solidFill>
                  <a:srgbClr val="00338D"/>
                </a:solidFill>
                <a:latin typeface="Arial" panose="020B0604020202020204" pitchFamily="34" charset="0"/>
                <a:ea typeface="맑은 고딕" pitchFamily="50" charset="-127"/>
              </a:rPr>
              <a:t>.</a:t>
            </a:r>
          </a:p>
          <a:p>
            <a:pPr marL="447675" indent="-447675" defTabSz="762000" eaLnBrk="0" hangingPunct="0">
              <a:lnSpc>
                <a:spcPct val="150000"/>
              </a:lnSpc>
              <a:spcBef>
                <a:spcPct val="15000"/>
              </a:spcBef>
              <a:tabLst>
                <a:tab pos="542925" algn="l"/>
              </a:tabLst>
            </a:pPr>
            <a:endParaRPr lang="en-US" altLang="ko-KR" sz="800" i="1" dirty="0">
              <a:solidFill>
                <a:srgbClr val="00338D"/>
              </a:solidFill>
              <a:latin typeface="Arial" panose="020B0604020202020204" pitchFamily="34" charset="0"/>
              <a:ea typeface="맑은 고딕" pitchFamily="50" charset="-127"/>
            </a:endParaRPr>
          </a:p>
        </p:txBody>
      </p:sp>
    </p:spTree>
    <p:extLst>
      <p:ext uri="{BB962C8B-B14F-4D97-AF65-F5344CB8AC3E}">
        <p14:creationId xmlns:p14="http://schemas.microsoft.com/office/powerpoint/2010/main" val="263163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7">
            <a:extLst>
              <a:ext uri="{FF2B5EF4-FFF2-40B4-BE49-F238E27FC236}">
                <a16:creationId xmlns:a16="http://schemas.microsoft.com/office/drawing/2014/main" id="{CFD7F16C-8C82-4E22-BEDC-C01C509C2BE8}"/>
              </a:ext>
            </a:extLst>
          </p:cNvPr>
          <p:cNvGraphicFramePr>
            <a:graphicFrameLocks/>
          </p:cNvGraphicFramePr>
          <p:nvPr>
            <p:extLst>
              <p:ext uri="{D42A27DB-BD31-4B8C-83A1-F6EECF244321}">
                <p14:modId xmlns:p14="http://schemas.microsoft.com/office/powerpoint/2010/main" val="3883114181"/>
              </p:ext>
            </p:extLst>
          </p:nvPr>
        </p:nvGraphicFramePr>
        <p:xfrm>
          <a:off x="498094" y="974647"/>
          <a:ext cx="9304274" cy="3901194"/>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a:spLocks noGrp="1"/>
          </p:cNvSpPr>
          <p:nvPr>
            <p:ph type="title"/>
          </p:nvPr>
        </p:nvSpPr>
        <p:spPr>
          <a:xfrm>
            <a:off x="488950" y="451575"/>
            <a:ext cx="8928100" cy="723600"/>
          </a:xfrm>
        </p:spPr>
        <p:txBody>
          <a:bodyPr/>
          <a:lstStyle/>
          <a:p>
            <a:pPr>
              <a:lnSpc>
                <a:spcPct val="100000"/>
              </a:lnSpc>
            </a:pPr>
            <a:r>
              <a:rPr lang="en-US" sz="2800" dirty="0">
                <a:latin typeface="나눔바른고딕" panose="020B0603020101020101" pitchFamily="50" charset="-127"/>
                <a:ea typeface="나눔바른고딕" panose="020B0603020101020101" pitchFamily="50" charset="-127"/>
              </a:rPr>
              <a:t>Pricing Analysis Result</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en-US" altLang="ko-KR" dirty="0">
                <a:solidFill>
                  <a:schemeClr val="tx1"/>
                </a:solidFill>
              </a:rPr>
              <a:t>DCF</a:t>
            </a:r>
            <a:r>
              <a:rPr lang="ko-KR" altLang="en-US" dirty="0">
                <a:solidFill>
                  <a:schemeClr val="tx1"/>
                </a:solidFill>
              </a:rPr>
              <a:t>에 따른 회사의 지분가치는 약 </a:t>
            </a:r>
            <a:r>
              <a:rPr lang="en-US" altLang="ko-KR" dirty="0">
                <a:solidFill>
                  <a:schemeClr val="tx1"/>
                </a:solidFill>
              </a:rPr>
              <a:t>2,322</a:t>
            </a:r>
            <a:r>
              <a:rPr lang="ko-KR" altLang="en-US" dirty="0">
                <a:solidFill>
                  <a:schemeClr val="tx1"/>
                </a:solidFill>
              </a:rPr>
              <a:t>억</a:t>
            </a:r>
            <a:r>
              <a:rPr lang="en-US" altLang="ko-KR" dirty="0">
                <a:solidFill>
                  <a:schemeClr val="tx1"/>
                </a:solidFill>
              </a:rPr>
              <a:t>~3,364</a:t>
            </a:r>
            <a:r>
              <a:rPr lang="ko-KR" altLang="en-US" dirty="0">
                <a:solidFill>
                  <a:schemeClr val="tx1"/>
                </a:solidFill>
              </a:rPr>
              <a:t>억으로 추정되며</a:t>
            </a:r>
            <a:r>
              <a:rPr lang="en-US" altLang="ko-KR" dirty="0">
                <a:solidFill>
                  <a:schemeClr val="tx1"/>
                </a:solidFill>
              </a:rPr>
              <a:t>,  Market approach (GPCM) </a:t>
            </a:r>
            <a:r>
              <a:rPr lang="ko-KR" altLang="en-US" dirty="0">
                <a:solidFill>
                  <a:schemeClr val="tx1"/>
                </a:solidFill>
              </a:rPr>
              <a:t>에 따른 회사의 지분가치는 약 </a:t>
            </a:r>
            <a:r>
              <a:rPr lang="en-US" altLang="ko-KR" dirty="0">
                <a:solidFill>
                  <a:schemeClr val="tx1"/>
                </a:solidFill>
              </a:rPr>
              <a:t>2,621</a:t>
            </a:r>
            <a:r>
              <a:rPr lang="ko-KR" altLang="en-US" dirty="0">
                <a:solidFill>
                  <a:schemeClr val="tx1"/>
                </a:solidFill>
              </a:rPr>
              <a:t>억</a:t>
            </a:r>
            <a:r>
              <a:rPr lang="en-US" altLang="ko-KR" dirty="0">
                <a:solidFill>
                  <a:schemeClr val="tx1"/>
                </a:solidFill>
              </a:rPr>
              <a:t>~2,902</a:t>
            </a:r>
            <a:r>
              <a:rPr lang="ko-KR" altLang="en-US" dirty="0">
                <a:solidFill>
                  <a:schemeClr val="tx1"/>
                </a:solidFill>
              </a:rPr>
              <a:t>억으로 추정됩니다</a:t>
            </a:r>
            <a:r>
              <a:rPr lang="en-US" altLang="ko-KR" dirty="0">
                <a:solidFill>
                  <a:schemeClr val="tx1"/>
                </a:solidFill>
              </a:rPr>
              <a:t>.</a:t>
            </a:r>
            <a:endParaRPr lang="ko-KR" altLang="en-US" dirty="0">
              <a:solidFill>
                <a:schemeClr val="tx1"/>
              </a:solidFill>
            </a:endParaRPr>
          </a:p>
        </p:txBody>
      </p:sp>
      <p:sp>
        <p:nvSpPr>
          <p:cNvPr id="9" name="텍스트 개체 틀 6">
            <a:extLst>
              <a:ext uri="{FF2B5EF4-FFF2-40B4-BE49-F238E27FC236}">
                <a16:creationId xmlns:a16="http://schemas.microsoft.com/office/drawing/2014/main" id="{0E262768-04CC-4A0D-85BB-0C8899D77994}"/>
              </a:ext>
            </a:extLst>
          </p:cNvPr>
          <p:cNvSpPr txBox="1">
            <a:spLocks/>
          </p:cNvSpPr>
          <p:nvPr/>
        </p:nvSpPr>
        <p:spPr>
          <a:xfrm>
            <a:off x="503338" y="212704"/>
            <a:ext cx="4356000" cy="169200"/>
          </a:xfrm>
          <a:prstGeom prst="rect">
            <a:avLst/>
          </a:prstGeom>
        </p:spPr>
        <p:txBody>
          <a:bodyPr vert="horz" lIns="0" tIns="0" rIns="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Univers for KPMG Cond" panose="020B0606020202020204" pitchFamily="34" charset="0"/>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Executive Summary</a:t>
            </a:r>
            <a:endParaRPr lang="ko-KR" altLang="en-US" dirty="0"/>
          </a:p>
        </p:txBody>
      </p:sp>
      <p:cxnSp>
        <p:nvCxnSpPr>
          <p:cNvPr id="3" name="직선 연결선 2">
            <a:extLst>
              <a:ext uri="{FF2B5EF4-FFF2-40B4-BE49-F238E27FC236}">
                <a16:creationId xmlns:a16="http://schemas.microsoft.com/office/drawing/2014/main" id="{24E499F5-BF7C-4893-930F-8C88267C82C0}"/>
              </a:ext>
            </a:extLst>
          </p:cNvPr>
          <p:cNvCxnSpPr>
            <a:cxnSpLocks/>
            <a:endCxn id="10" idx="0"/>
          </p:cNvCxnSpPr>
          <p:nvPr/>
        </p:nvCxnSpPr>
        <p:spPr>
          <a:xfrm>
            <a:off x="3533810" y="1394969"/>
            <a:ext cx="0" cy="2783713"/>
          </a:xfrm>
          <a:prstGeom prst="line">
            <a:avLst/>
          </a:prstGeom>
          <a:solidFill>
            <a:srgbClr val="00338D"/>
          </a:solidFill>
          <a:ln w="19050">
            <a:solidFill>
              <a:srgbClr val="00338D">
                <a:alpha val="80000"/>
              </a:srgbClr>
            </a:solidFill>
          </a:ln>
        </p:spPr>
        <p:style>
          <a:lnRef idx="1">
            <a:schemeClr val="accent1"/>
          </a:lnRef>
          <a:fillRef idx="0">
            <a:schemeClr val="accent1"/>
          </a:fillRef>
          <a:effectRef idx="0">
            <a:schemeClr val="accent1"/>
          </a:effectRef>
          <a:fontRef idx="minor">
            <a:schemeClr val="tx1"/>
          </a:fontRef>
        </p:style>
      </p:cxnSp>
      <p:sp>
        <p:nvSpPr>
          <p:cNvPr id="10" name="Rectangle 7">
            <a:extLst>
              <a:ext uri="{FF2B5EF4-FFF2-40B4-BE49-F238E27FC236}">
                <a16:creationId xmlns:a16="http://schemas.microsoft.com/office/drawing/2014/main" id="{95ACC842-D998-416B-9632-245BF2CFDC20}"/>
              </a:ext>
            </a:extLst>
          </p:cNvPr>
          <p:cNvSpPr>
            <a:spLocks noChangeArrowheads="1"/>
          </p:cNvSpPr>
          <p:nvPr/>
        </p:nvSpPr>
        <p:spPr bwMode="auto">
          <a:xfrm>
            <a:off x="3061180" y="4178682"/>
            <a:ext cx="945259" cy="215899"/>
          </a:xfrm>
          <a:prstGeom prst="rect">
            <a:avLst/>
          </a:prstGeom>
          <a:solidFill>
            <a:schemeClr val="bg1">
              <a:lumMod val="85000"/>
              <a:alpha val="70000"/>
            </a:scheme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ko-KR" altLang="en-US" sz="800" b="1" dirty="0">
                <a:ea typeface="맑은 고딕" panose="020B0503020000020004" pitchFamily="50" charset="-127"/>
              </a:rPr>
              <a:t>순자산 </a:t>
            </a:r>
            <a:r>
              <a:rPr lang="en-US" altLang="ko-KR" sz="800" b="1" dirty="0">
                <a:ea typeface="맑은 고딕" panose="020B0503020000020004" pitchFamily="50" charset="-127"/>
              </a:rPr>
              <a:t>: 1,723</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nvGrpSpPr>
          <p:cNvPr id="4" name="그룹 3">
            <a:extLst>
              <a:ext uri="{FF2B5EF4-FFF2-40B4-BE49-F238E27FC236}">
                <a16:creationId xmlns:a16="http://schemas.microsoft.com/office/drawing/2014/main" id="{24C15B46-B5D1-499D-B7F5-5C68515F2085}"/>
              </a:ext>
            </a:extLst>
          </p:cNvPr>
          <p:cNvGrpSpPr/>
          <p:nvPr/>
        </p:nvGrpSpPr>
        <p:grpSpPr>
          <a:xfrm>
            <a:off x="5330467" y="2010125"/>
            <a:ext cx="1727644" cy="546741"/>
            <a:chOff x="4137560" y="2016574"/>
            <a:chExt cx="1727644" cy="638869"/>
          </a:xfrm>
        </p:grpSpPr>
        <p:sp>
          <p:nvSpPr>
            <p:cNvPr id="11" name="직사각형 10">
              <a:extLst>
                <a:ext uri="{FF2B5EF4-FFF2-40B4-BE49-F238E27FC236}">
                  <a16:creationId xmlns:a16="http://schemas.microsoft.com/office/drawing/2014/main" id="{50F811D8-7306-4E75-9AFD-79C91217F5B8}"/>
                </a:ext>
              </a:extLst>
            </p:cNvPr>
            <p:cNvSpPr/>
            <p:nvPr/>
          </p:nvSpPr>
          <p:spPr>
            <a:xfrm flipH="1">
              <a:off x="4969378" y="2016574"/>
              <a:ext cx="45719" cy="471858"/>
            </a:xfrm>
            <a:prstGeom prst="rect">
              <a:avLst/>
            </a:prstGeom>
            <a:solidFill>
              <a:srgbClr val="00338D"/>
            </a:solidFill>
            <a:ln w="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dirty="0"/>
            </a:p>
          </p:txBody>
        </p:sp>
        <p:sp>
          <p:nvSpPr>
            <p:cNvPr id="19" name="Rectangle 7">
              <a:extLst>
                <a:ext uri="{FF2B5EF4-FFF2-40B4-BE49-F238E27FC236}">
                  <a16:creationId xmlns:a16="http://schemas.microsoft.com/office/drawing/2014/main" id="{533FED9C-07B8-44AA-B18E-CD1829C53A41}"/>
                </a:ext>
              </a:extLst>
            </p:cNvPr>
            <p:cNvSpPr>
              <a:spLocks noChangeArrowheads="1"/>
            </p:cNvSpPr>
            <p:nvPr/>
          </p:nvSpPr>
          <p:spPr bwMode="auto">
            <a:xfrm>
              <a:off x="4137560" y="2453832"/>
              <a:ext cx="1727644" cy="201611"/>
            </a:xfrm>
            <a:prstGeom prst="rect">
              <a:avLst/>
            </a:prstGeom>
            <a:solidFill>
              <a:srgbClr val="005EB8">
                <a:alpha val="0"/>
              </a:srgb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2,784</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sp>
        <p:nvSpPr>
          <p:cNvPr id="25" name="Rectangle 7">
            <a:extLst>
              <a:ext uri="{FF2B5EF4-FFF2-40B4-BE49-F238E27FC236}">
                <a16:creationId xmlns:a16="http://schemas.microsoft.com/office/drawing/2014/main" id="{45E33DDF-A2BB-4881-A79B-37B7DDE73218}"/>
              </a:ext>
            </a:extLst>
          </p:cNvPr>
          <p:cNvSpPr>
            <a:spLocks noChangeArrowheads="1"/>
          </p:cNvSpPr>
          <p:nvPr/>
        </p:nvSpPr>
        <p:spPr bwMode="auto">
          <a:xfrm>
            <a:off x="503338" y="4568366"/>
            <a:ext cx="9097862" cy="1202641"/>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1000" b="1" dirty="0">
                <a:solidFill>
                  <a:srgbClr val="00338D"/>
                </a:solidFill>
                <a:latin typeface="맑은 고딕" panose="020B0503020000020004" pitchFamily="50" charset="-127"/>
                <a:ea typeface="맑은 고딕" panose="020B0503020000020004" pitchFamily="50" charset="-127"/>
              </a:rPr>
              <a:t>DCF</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b="1" dirty="0">
                <a:solidFill>
                  <a:srgbClr val="00338D"/>
                </a:solidFill>
                <a:latin typeface="맑은 고딕" panose="020B0503020000020004" pitchFamily="50" charset="-127"/>
                <a:ea typeface="맑은 고딕" panose="020B0503020000020004" pitchFamily="50" charset="-127"/>
              </a:rPr>
              <a:t>(Discounted</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b="1" dirty="0">
                <a:solidFill>
                  <a:srgbClr val="00338D"/>
                </a:solidFill>
                <a:latin typeface="맑은 고딕" panose="020B0503020000020004" pitchFamily="50" charset="-127"/>
                <a:ea typeface="맑은 고딕" panose="020B0503020000020004" pitchFamily="50" charset="-127"/>
              </a:rPr>
              <a:t>Cash</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b="1" dirty="0">
                <a:solidFill>
                  <a:srgbClr val="00338D"/>
                </a:solidFill>
                <a:latin typeface="맑은 고딕" panose="020B0503020000020004" pitchFamily="50" charset="-127"/>
                <a:ea typeface="맑은 고딕" panose="020B0503020000020004" pitchFamily="50" charset="-127"/>
              </a:rPr>
              <a:t>Flow)</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회사가 제시한 매출의 실현가능성과 원가 절감 가능성을 일부 고려하여 향후 </a:t>
            </a:r>
            <a:r>
              <a:rPr lang="en-US" altLang="ko-KR" sz="1000" dirty="0">
                <a:latin typeface="맑은 고딕" panose="020B0503020000020004" pitchFamily="50" charset="-127"/>
                <a:ea typeface="맑은 고딕" panose="020B0503020000020004" pitchFamily="50" charset="-127"/>
              </a:rPr>
              <a:t>5</a:t>
            </a:r>
            <a:r>
              <a:rPr lang="ko-KR" altLang="en-US" sz="1000" dirty="0">
                <a:latin typeface="맑은 고딕" panose="020B0503020000020004" pitchFamily="50" charset="-127"/>
                <a:ea typeface="맑은 고딕" panose="020B0503020000020004" pitchFamily="50" charset="-127"/>
              </a:rPr>
              <a:t>년 동안의 </a:t>
            </a:r>
            <a:r>
              <a:rPr lang="en-US" altLang="ko-KR" sz="1000" dirty="0">
                <a:latin typeface="맑은 고딕" panose="020B0503020000020004" pitchFamily="50" charset="-127"/>
                <a:ea typeface="맑은 고딕" panose="020B0503020000020004" pitchFamily="50" charset="-127"/>
              </a:rPr>
              <a:t>Free Cash Flow</a:t>
            </a:r>
            <a:r>
              <a:rPr lang="ko-KR" altLang="en-US" sz="1000" dirty="0">
                <a:latin typeface="맑은 고딕" panose="020B0503020000020004" pitchFamily="50" charset="-127"/>
                <a:ea typeface="맑은 고딕" panose="020B0503020000020004" pitchFamily="50" charset="-127"/>
              </a:rPr>
              <a:t>를 추정하였습니다</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할인율 </a:t>
            </a:r>
            <a:r>
              <a:rPr lang="en-US" altLang="ko-KR" sz="1000" dirty="0">
                <a:latin typeface="맑은 고딕" panose="020B0503020000020004" pitchFamily="50" charset="-127"/>
                <a:ea typeface="맑은 고딕" panose="020B0503020000020004" pitchFamily="50" charset="-127"/>
              </a:rPr>
              <a:t>8.8%~9.8%, </a:t>
            </a:r>
            <a:r>
              <a:rPr lang="ko-KR" altLang="en-US" sz="1000" dirty="0">
                <a:latin typeface="맑은 고딕" panose="020B0503020000020004" pitchFamily="50" charset="-127"/>
                <a:ea typeface="맑은 고딕" panose="020B0503020000020004" pitchFamily="50" charset="-127"/>
              </a:rPr>
              <a:t>영구성장률 </a:t>
            </a:r>
            <a:r>
              <a:rPr lang="en-US" altLang="ko-KR" sz="1000" dirty="0">
                <a:latin typeface="맑은 고딕" panose="020B0503020000020004" pitchFamily="50" charset="-127"/>
                <a:ea typeface="맑은 고딕" panose="020B0503020000020004" pitchFamily="50" charset="-127"/>
              </a:rPr>
              <a:t>0~1%</a:t>
            </a:r>
            <a:r>
              <a:rPr lang="ko-KR" altLang="en-US" sz="1000" dirty="0">
                <a:latin typeface="맑은 고딕" panose="020B0503020000020004" pitchFamily="50" charset="-127"/>
                <a:ea typeface="맑은 고딕" panose="020B0503020000020004" pitchFamily="50" charset="-127"/>
              </a:rPr>
              <a:t>를 적용한 회사의 지분가치는 </a:t>
            </a:r>
            <a:r>
              <a:rPr lang="en-US" altLang="ko-KR" sz="1000" dirty="0">
                <a:latin typeface="맑은 고딕" panose="020B0503020000020004" pitchFamily="50" charset="-127"/>
                <a:ea typeface="맑은 고딕" panose="020B0503020000020004" pitchFamily="50" charset="-127"/>
              </a:rPr>
              <a:t>2,322~3,364</a:t>
            </a:r>
            <a:r>
              <a:rPr lang="ko-KR" altLang="en-US" sz="1000" dirty="0">
                <a:latin typeface="맑은 고딕" panose="020B0503020000020004" pitchFamily="50" charset="-127"/>
                <a:ea typeface="맑은 고딕" panose="020B0503020000020004" pitchFamily="50" charset="-127"/>
              </a:rPr>
              <a:t>억으로 추정됩니다</a:t>
            </a:r>
            <a:r>
              <a:rPr lang="en-US" altLang="ko-KR" sz="1000" dirty="0">
                <a:latin typeface="맑은 고딕" panose="020B0503020000020004" pitchFamily="50" charset="-127"/>
                <a:ea typeface="맑은 고딕" panose="020B0503020000020004" pitchFamily="50" charset="-127"/>
              </a:rPr>
              <a:t>.</a:t>
            </a:r>
            <a:r>
              <a:rPr lang="ko-KR" altLang="en-US" sz="1000" dirty="0">
                <a:latin typeface="맑은 고딕" panose="020B0503020000020004" pitchFamily="50" charset="-127"/>
                <a:ea typeface="맑은 고딕" panose="020B0503020000020004" pitchFamily="50" charset="-127"/>
              </a:rPr>
              <a:t> </a:t>
            </a:r>
            <a:endParaRPr lang="en-US" altLang="ko-KR" sz="1000" dirty="0">
              <a:latin typeface="맑은 고딕" panose="020B0503020000020004" pitchFamily="50" charset="-127"/>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endParaRPr lang="en-US" altLang="ko-KR" sz="500" dirty="0">
              <a:latin typeface="맑은 고딕" panose="020B0503020000020004" pitchFamily="50" charset="-127"/>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1000" b="1" dirty="0">
                <a:solidFill>
                  <a:srgbClr val="00338D"/>
                </a:solidFill>
                <a:latin typeface="맑은 고딕" panose="020B0503020000020004" pitchFamily="50" charset="-127"/>
                <a:ea typeface="맑은 고딕" panose="020B0503020000020004" pitchFamily="50" charset="-127"/>
              </a:rPr>
              <a:t>Market approach</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b="1" dirty="0">
                <a:solidFill>
                  <a:srgbClr val="00338D"/>
                </a:solidFill>
                <a:latin typeface="맑은 고딕" panose="020B0503020000020004" pitchFamily="50" charset="-127"/>
                <a:ea typeface="맑은 고딕" panose="020B0503020000020004" pitchFamily="50" charset="-127"/>
              </a:rPr>
              <a:t>(GPCM) </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회사와 유사한 사업을 영위하는 상장회사들의 </a:t>
            </a:r>
            <a:r>
              <a:rPr lang="en-US" altLang="ko-KR" sz="1000" dirty="0">
                <a:latin typeface="맑은 고딕" panose="020B0503020000020004" pitchFamily="50" charset="-127"/>
                <a:ea typeface="맑은 고딕" panose="020B0503020000020004" pitchFamily="50" charset="-127"/>
              </a:rPr>
              <a:t>20</a:t>
            </a:r>
            <a:r>
              <a:rPr lang="ko-KR" altLang="en-US" sz="1000" dirty="0">
                <a:latin typeface="맑은 고딕" panose="020B0503020000020004" pitchFamily="50" charset="-127"/>
                <a:ea typeface="맑은 고딕" panose="020B0503020000020004" pitchFamily="50" charset="-127"/>
              </a:rPr>
              <a:t>년 </a:t>
            </a:r>
            <a:r>
              <a:rPr lang="en-US" altLang="ko-KR" sz="1000" dirty="0">
                <a:latin typeface="맑은 고딕" panose="020B0503020000020004" pitchFamily="50" charset="-127"/>
                <a:ea typeface="맑은 고딕" panose="020B0503020000020004" pitchFamily="50" charset="-127"/>
              </a:rPr>
              <a:t>EV/EBITDA </a:t>
            </a:r>
            <a:r>
              <a:rPr lang="ko-KR" altLang="en-US" sz="1000" dirty="0">
                <a:latin typeface="맑은 고딕" panose="020B0503020000020004" pitchFamily="50" charset="-127"/>
                <a:ea typeface="맑은 고딕" panose="020B0503020000020004" pitchFamily="50" charset="-127"/>
              </a:rPr>
              <a:t>배수 </a:t>
            </a:r>
            <a:r>
              <a:rPr lang="en-US" altLang="ko-KR" sz="1000" dirty="0">
                <a:latin typeface="맑은 고딕" panose="020B0503020000020004" pitchFamily="50" charset="-127"/>
                <a:ea typeface="맑은 고딕" panose="020B0503020000020004" pitchFamily="50" charset="-127"/>
              </a:rPr>
              <a:t>7.6x~8.1x (</a:t>
            </a:r>
            <a:r>
              <a:rPr lang="ko-KR" altLang="en-US" sz="1000" dirty="0">
                <a:latin typeface="맑은 고딕" panose="020B0503020000020004" pitchFamily="50" charset="-127"/>
                <a:ea typeface="맑은 고딕" panose="020B0503020000020004" pitchFamily="50" charset="-127"/>
              </a:rPr>
              <a:t>평균 및 중간값</a:t>
            </a:r>
            <a:r>
              <a:rPr lang="en-US" altLang="ko-KR" sz="1000" dirty="0">
                <a:latin typeface="맑은 고딕" panose="020B0503020000020004" pitchFamily="50" charset="-127"/>
                <a:ea typeface="맑은 고딕" panose="020B0503020000020004" pitchFamily="50" charset="-127"/>
              </a:rPr>
              <a:t>)</a:t>
            </a:r>
            <a:r>
              <a:rPr lang="ko-KR" altLang="en-US" sz="1000" dirty="0">
                <a:latin typeface="맑은 고딕" panose="020B0503020000020004" pitchFamily="50" charset="-127"/>
                <a:ea typeface="맑은 고딕" panose="020B0503020000020004" pitchFamily="50" charset="-127"/>
              </a:rPr>
              <a:t>을 적용하였습니다</a:t>
            </a:r>
            <a:r>
              <a:rPr lang="en-US" altLang="ko-KR" sz="1000" dirty="0">
                <a:latin typeface="맑은 고딕" panose="020B0503020000020004" pitchFamily="50" charset="-127"/>
                <a:ea typeface="맑은 고딕" panose="020B0503020000020004" pitchFamily="50" charset="-127"/>
              </a:rPr>
              <a:t>. Positive Cash Flow</a:t>
            </a:r>
            <a:r>
              <a:rPr lang="ko-KR" altLang="en-US" sz="1000" dirty="0">
                <a:latin typeface="맑은 고딕" panose="020B0503020000020004" pitchFamily="50" charset="-127"/>
                <a:ea typeface="맑은 고딕" panose="020B0503020000020004" pitchFamily="50" charset="-127"/>
              </a:rPr>
              <a:t>가 발생하는 </a:t>
            </a:r>
            <a:r>
              <a:rPr lang="en-US" altLang="ko-KR" sz="1000" dirty="0">
                <a:latin typeface="맑은 고딕" panose="020B0503020000020004" pitchFamily="50" charset="-127"/>
                <a:ea typeface="맑은 고딕" panose="020B0503020000020004" pitchFamily="50" charset="-127"/>
              </a:rPr>
              <a:t>22</a:t>
            </a:r>
            <a:r>
              <a:rPr lang="ko-KR" altLang="en-US" sz="1000" dirty="0">
                <a:latin typeface="맑은 고딕" panose="020B0503020000020004" pitchFamily="50" charset="-127"/>
                <a:ea typeface="맑은 고딕" panose="020B0503020000020004" pitchFamily="50" charset="-127"/>
              </a:rPr>
              <a:t>년의 </a:t>
            </a:r>
            <a:r>
              <a:rPr lang="en-US" altLang="ko-KR" sz="1000" dirty="0">
                <a:latin typeface="맑은 고딕" panose="020B0503020000020004" pitchFamily="50" charset="-127"/>
                <a:ea typeface="맑은 고딕" panose="020B0503020000020004" pitchFamily="50" charset="-127"/>
              </a:rPr>
              <a:t>EBITDA</a:t>
            </a:r>
            <a:r>
              <a:rPr lang="ko-KR" altLang="en-US" sz="1000" dirty="0">
                <a:latin typeface="맑은 고딕" panose="020B0503020000020004" pitchFamily="50" charset="-127"/>
                <a:ea typeface="맑은 고딕" panose="020B0503020000020004" pitchFamily="50" charset="-127"/>
              </a:rPr>
              <a:t>금액을 </a:t>
            </a:r>
            <a:r>
              <a:rPr lang="en-US" altLang="ko-KR" sz="1000" dirty="0">
                <a:latin typeface="맑은 고딕" panose="020B0503020000020004" pitchFamily="50" charset="-127"/>
                <a:ea typeface="맑은 고딕" panose="020B0503020000020004" pitchFamily="50" charset="-127"/>
              </a:rPr>
              <a:t>WACC</a:t>
            </a:r>
            <a:r>
              <a:rPr lang="ko-KR" altLang="en-US" sz="1000" dirty="0">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9.3%</a:t>
            </a:r>
            <a:r>
              <a:rPr lang="ko-KR" altLang="en-US" sz="1000" dirty="0">
                <a:latin typeface="맑은 고딕" panose="020B0503020000020004" pitchFamily="50" charset="-127"/>
                <a:ea typeface="맑은 고딕" panose="020B0503020000020004" pitchFamily="50" charset="-127"/>
              </a:rPr>
              <a:t>를 적용하여 할인할 시</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회사의 지분가치는 </a:t>
            </a:r>
            <a:r>
              <a:rPr lang="en-US" altLang="ko-KR" sz="1000" dirty="0">
                <a:latin typeface="맑은 고딕" panose="020B0503020000020004" pitchFamily="50" charset="-127"/>
                <a:ea typeface="맑은 고딕" panose="020B0503020000020004" pitchFamily="50" charset="-127"/>
              </a:rPr>
              <a:t>2,621~2,902</a:t>
            </a:r>
            <a:r>
              <a:rPr lang="ko-KR" altLang="en-US" sz="1000" dirty="0">
                <a:latin typeface="맑은 고딕" panose="020B0503020000020004" pitchFamily="50" charset="-127"/>
                <a:ea typeface="맑은 고딕" panose="020B0503020000020004" pitchFamily="50" charset="-127"/>
              </a:rPr>
              <a:t>억으로 추정됩니다</a:t>
            </a:r>
            <a:r>
              <a:rPr lang="en-US" altLang="ko-KR" sz="1000" dirty="0">
                <a:latin typeface="맑은 고딕" panose="020B0503020000020004" pitchFamily="50" charset="-127"/>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endParaRPr lang="en-US" altLang="ko-KR" sz="500" dirty="0">
              <a:latin typeface="맑은 고딕" panose="020B0503020000020004" pitchFamily="50" charset="-127"/>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1000" b="1" dirty="0">
                <a:solidFill>
                  <a:srgbClr val="00338D"/>
                </a:solidFill>
                <a:latin typeface="맑은 고딕" panose="020B0503020000020004" pitchFamily="50" charset="-127"/>
                <a:ea typeface="맑은 고딕" panose="020B0503020000020004" pitchFamily="50" charset="-127"/>
              </a:rPr>
              <a:t>Market approach</a:t>
            </a:r>
            <a:r>
              <a:rPr lang="ko-KR" altLang="en-US" sz="1000" b="1" dirty="0">
                <a:solidFill>
                  <a:srgbClr val="00338D"/>
                </a:solidFill>
                <a:latin typeface="맑은 고딕" panose="020B0503020000020004" pitchFamily="50" charset="-127"/>
                <a:ea typeface="맑은 고딕" panose="020B0503020000020004" pitchFamily="50" charset="-127"/>
              </a:rPr>
              <a:t> </a:t>
            </a:r>
            <a:r>
              <a:rPr lang="en-US" altLang="ko-KR" sz="1000" b="1" dirty="0">
                <a:solidFill>
                  <a:srgbClr val="00338D"/>
                </a:solidFill>
                <a:latin typeface="맑은 고딕" panose="020B0503020000020004" pitchFamily="50" charset="-127"/>
                <a:ea typeface="맑은 고딕" panose="020B0503020000020004" pitchFamily="50" charset="-127"/>
              </a:rPr>
              <a:t>(GTM) </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회사와 유사한 사업을 영위하는 기업들의 거래사례의 </a:t>
            </a:r>
            <a:r>
              <a:rPr lang="en-US" altLang="ko-KR" sz="1000" dirty="0">
                <a:latin typeface="맑은 고딕" panose="020B0503020000020004" pitchFamily="50" charset="-127"/>
                <a:ea typeface="맑은 고딕" panose="020B0503020000020004" pitchFamily="50" charset="-127"/>
              </a:rPr>
              <a:t>EV/EBITDA </a:t>
            </a:r>
            <a:r>
              <a:rPr lang="ko-KR" altLang="en-US" sz="1000" dirty="0">
                <a:latin typeface="맑은 고딕" panose="020B0503020000020004" pitchFamily="50" charset="-127"/>
                <a:ea typeface="맑은 고딕" panose="020B0503020000020004" pitchFamily="50" charset="-127"/>
              </a:rPr>
              <a:t>배수 </a:t>
            </a:r>
            <a:r>
              <a:rPr lang="en-US" altLang="ko-KR" sz="1000" dirty="0">
                <a:latin typeface="맑은 고딕" panose="020B0503020000020004" pitchFamily="50" charset="-127"/>
                <a:ea typeface="맑은 고딕" panose="020B0503020000020004" pitchFamily="50" charset="-127"/>
              </a:rPr>
              <a:t>8.7x~9.5x(</a:t>
            </a:r>
            <a:r>
              <a:rPr lang="ko-KR" altLang="en-US" sz="1000" dirty="0">
                <a:latin typeface="맑은 고딕" panose="020B0503020000020004" pitchFamily="50" charset="-127"/>
                <a:ea typeface="맑은 고딕" panose="020B0503020000020004" pitchFamily="50" charset="-127"/>
              </a:rPr>
              <a:t>최소 및 최댓값</a:t>
            </a:r>
            <a:r>
              <a:rPr lang="en-US" altLang="ko-KR" sz="1000" dirty="0">
                <a:latin typeface="맑은 고딕" panose="020B0503020000020004" pitchFamily="50" charset="-127"/>
                <a:ea typeface="맑은 고딕" panose="020B0503020000020004" pitchFamily="50" charset="-127"/>
              </a:rPr>
              <a:t>)</a:t>
            </a:r>
            <a:r>
              <a:rPr lang="ko-KR" altLang="en-US" sz="1000" dirty="0">
                <a:latin typeface="맑은 고딕" panose="020B0503020000020004" pitchFamily="50" charset="-127"/>
                <a:ea typeface="맑은 고딕" panose="020B0503020000020004" pitchFamily="50" charset="-127"/>
              </a:rPr>
              <a:t>을 적용하였습니다</a:t>
            </a:r>
            <a:r>
              <a:rPr lang="en-US" altLang="ko-KR" sz="1000" dirty="0">
                <a:latin typeface="맑은 고딕" panose="020B0503020000020004" pitchFamily="50" charset="-127"/>
                <a:ea typeface="맑은 고딕" panose="020B0503020000020004" pitchFamily="50" charset="-127"/>
              </a:rPr>
              <a:t>.</a:t>
            </a:r>
            <a:r>
              <a:rPr lang="ko-KR" altLang="en-US" sz="1000" dirty="0">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 Positive Cash Flow</a:t>
            </a:r>
            <a:r>
              <a:rPr lang="ko-KR" altLang="en-US" sz="1000" dirty="0">
                <a:latin typeface="맑은 고딕" panose="020B0503020000020004" pitchFamily="50" charset="-127"/>
                <a:ea typeface="맑은 고딕" panose="020B0503020000020004" pitchFamily="50" charset="-127"/>
              </a:rPr>
              <a:t>가 발생하는 </a:t>
            </a:r>
            <a:r>
              <a:rPr lang="en-US" altLang="ko-KR" sz="1000" dirty="0">
                <a:latin typeface="맑은 고딕" panose="020B0503020000020004" pitchFamily="50" charset="-127"/>
                <a:ea typeface="맑은 고딕" panose="020B0503020000020004" pitchFamily="50" charset="-127"/>
              </a:rPr>
              <a:t>22</a:t>
            </a:r>
            <a:r>
              <a:rPr lang="ko-KR" altLang="en-US" sz="1000" dirty="0">
                <a:latin typeface="맑은 고딕" panose="020B0503020000020004" pitchFamily="50" charset="-127"/>
                <a:ea typeface="맑은 고딕" panose="020B0503020000020004" pitchFamily="50" charset="-127"/>
              </a:rPr>
              <a:t>년의 </a:t>
            </a:r>
            <a:r>
              <a:rPr lang="en-US" altLang="ko-KR" sz="1000" dirty="0">
                <a:latin typeface="맑은 고딕" panose="020B0503020000020004" pitchFamily="50" charset="-127"/>
                <a:ea typeface="맑은 고딕" panose="020B0503020000020004" pitchFamily="50" charset="-127"/>
              </a:rPr>
              <a:t>EBITDA</a:t>
            </a:r>
            <a:r>
              <a:rPr lang="ko-KR" altLang="en-US" sz="1000" dirty="0">
                <a:latin typeface="맑은 고딕" panose="020B0503020000020004" pitchFamily="50" charset="-127"/>
                <a:ea typeface="맑은 고딕" panose="020B0503020000020004" pitchFamily="50" charset="-127"/>
              </a:rPr>
              <a:t>금액을 </a:t>
            </a:r>
            <a:r>
              <a:rPr lang="en-US" altLang="ko-KR" sz="1000" dirty="0">
                <a:latin typeface="맑은 고딕" panose="020B0503020000020004" pitchFamily="50" charset="-127"/>
                <a:ea typeface="맑은 고딕" panose="020B0503020000020004" pitchFamily="50" charset="-127"/>
              </a:rPr>
              <a:t>WACC</a:t>
            </a:r>
            <a:r>
              <a:rPr lang="ko-KR" altLang="en-US" sz="1000" dirty="0">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9.3%</a:t>
            </a:r>
            <a:r>
              <a:rPr lang="ko-KR" altLang="en-US" sz="1000" dirty="0">
                <a:latin typeface="맑은 고딕" panose="020B0503020000020004" pitchFamily="50" charset="-127"/>
                <a:ea typeface="맑은 고딕" panose="020B0503020000020004" pitchFamily="50" charset="-127"/>
              </a:rPr>
              <a:t>를 적용하여 할인할 시</a:t>
            </a:r>
            <a:r>
              <a:rPr lang="en-US" altLang="ko-KR" sz="1000" dirty="0">
                <a:latin typeface="맑은 고딕" panose="020B0503020000020004" pitchFamily="50" charset="-127"/>
                <a:ea typeface="맑은 고딕" panose="020B0503020000020004" pitchFamily="50" charset="-127"/>
              </a:rPr>
              <a:t>, </a:t>
            </a:r>
            <a:r>
              <a:rPr lang="ko-KR" altLang="en-US" sz="1000" dirty="0">
                <a:latin typeface="맑은 고딕" panose="020B0503020000020004" pitchFamily="50" charset="-127"/>
                <a:ea typeface="맑은 고딕" panose="020B0503020000020004" pitchFamily="50" charset="-127"/>
              </a:rPr>
              <a:t>회사의 지분가치는 </a:t>
            </a:r>
            <a:r>
              <a:rPr lang="en-US" altLang="ko-KR" sz="1000" dirty="0">
                <a:latin typeface="맑은 고딕" panose="020B0503020000020004" pitchFamily="50" charset="-127"/>
                <a:ea typeface="맑은 고딕" panose="020B0503020000020004" pitchFamily="50" charset="-127"/>
              </a:rPr>
              <a:t>3,234~3,670</a:t>
            </a:r>
            <a:r>
              <a:rPr lang="ko-KR" altLang="en-US" sz="1000" dirty="0">
                <a:latin typeface="맑은 고딕" panose="020B0503020000020004" pitchFamily="50" charset="-127"/>
                <a:ea typeface="맑은 고딕" panose="020B0503020000020004" pitchFamily="50" charset="-127"/>
              </a:rPr>
              <a:t>억으로 추정됩니다</a:t>
            </a:r>
            <a:r>
              <a:rPr lang="en-US" altLang="ko-KR" sz="1000" dirty="0">
                <a:latin typeface="맑은 고딕" panose="020B0503020000020004" pitchFamily="50" charset="-127"/>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endParaRPr lang="en-US" altLang="ko-KR" sz="1000" dirty="0">
              <a:latin typeface="맑은 고딕" panose="020B0503020000020004" pitchFamily="50" charset="-127"/>
              <a:ea typeface="맑은 고딕" panose="020B0503020000020004" pitchFamily="50" charset="-127"/>
            </a:endParaRPr>
          </a:p>
        </p:txBody>
      </p:sp>
      <p:grpSp>
        <p:nvGrpSpPr>
          <p:cNvPr id="2" name="그룹 1">
            <a:extLst>
              <a:ext uri="{FF2B5EF4-FFF2-40B4-BE49-F238E27FC236}">
                <a16:creationId xmlns:a16="http://schemas.microsoft.com/office/drawing/2014/main" id="{DEE5DE2A-74C5-4F11-AD14-384091CCED42}"/>
              </a:ext>
            </a:extLst>
          </p:cNvPr>
          <p:cNvGrpSpPr/>
          <p:nvPr/>
        </p:nvGrpSpPr>
        <p:grpSpPr>
          <a:xfrm>
            <a:off x="6034560" y="2487168"/>
            <a:ext cx="1727644" cy="549506"/>
            <a:chOff x="6007128" y="2432304"/>
            <a:chExt cx="1727644" cy="549506"/>
          </a:xfrm>
        </p:grpSpPr>
        <p:sp>
          <p:nvSpPr>
            <p:cNvPr id="15" name="직사각형 14">
              <a:extLst>
                <a:ext uri="{FF2B5EF4-FFF2-40B4-BE49-F238E27FC236}">
                  <a16:creationId xmlns:a16="http://schemas.microsoft.com/office/drawing/2014/main" id="{21186DE9-9AC2-4E8E-B34E-45221B4CC8E4}"/>
                </a:ext>
              </a:extLst>
            </p:cNvPr>
            <p:cNvSpPr/>
            <p:nvPr/>
          </p:nvSpPr>
          <p:spPr>
            <a:xfrm flipH="1">
              <a:off x="6821527" y="2432304"/>
              <a:ext cx="45719" cy="403200"/>
            </a:xfrm>
            <a:prstGeom prst="rect">
              <a:avLst/>
            </a:prstGeom>
            <a:solidFill>
              <a:schemeClr val="bg1">
                <a:lumMod val="85000"/>
              </a:schemeClr>
            </a:solidFill>
            <a:ln w="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dirty="0"/>
            </a:p>
          </p:txBody>
        </p:sp>
        <p:sp>
          <p:nvSpPr>
            <p:cNvPr id="16" name="Rectangle 7">
              <a:extLst>
                <a:ext uri="{FF2B5EF4-FFF2-40B4-BE49-F238E27FC236}">
                  <a16:creationId xmlns:a16="http://schemas.microsoft.com/office/drawing/2014/main" id="{F8DEF46E-6813-415F-B214-9F68D9FE305F}"/>
                </a:ext>
              </a:extLst>
            </p:cNvPr>
            <p:cNvSpPr>
              <a:spLocks noChangeArrowheads="1"/>
            </p:cNvSpPr>
            <p:nvPr/>
          </p:nvSpPr>
          <p:spPr bwMode="auto">
            <a:xfrm>
              <a:off x="6007128" y="2797228"/>
              <a:ext cx="1727644" cy="184582"/>
            </a:xfrm>
            <a:prstGeom prst="rect">
              <a:avLst/>
            </a:prstGeom>
            <a:solidFill>
              <a:srgbClr val="005EB8">
                <a:alpha val="0"/>
              </a:srgb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3,078</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grpSp>
        <p:nvGrpSpPr>
          <p:cNvPr id="17" name="그룹 16">
            <a:extLst>
              <a:ext uri="{FF2B5EF4-FFF2-40B4-BE49-F238E27FC236}">
                <a16:creationId xmlns:a16="http://schemas.microsoft.com/office/drawing/2014/main" id="{FCD94416-14AB-4487-BF07-52669C3F6E41}"/>
              </a:ext>
            </a:extLst>
          </p:cNvPr>
          <p:cNvGrpSpPr/>
          <p:nvPr/>
        </p:nvGrpSpPr>
        <p:grpSpPr>
          <a:xfrm>
            <a:off x="3248247" y="1531730"/>
            <a:ext cx="1727644" cy="577040"/>
            <a:chOff x="3248247" y="1486010"/>
            <a:chExt cx="1727644" cy="577040"/>
          </a:xfrm>
        </p:grpSpPr>
        <p:sp>
          <p:nvSpPr>
            <p:cNvPr id="22" name="직사각형 21">
              <a:extLst>
                <a:ext uri="{FF2B5EF4-FFF2-40B4-BE49-F238E27FC236}">
                  <a16:creationId xmlns:a16="http://schemas.microsoft.com/office/drawing/2014/main" id="{26C0EBC4-813D-42E4-9C73-D78F35D50531}"/>
                </a:ext>
              </a:extLst>
            </p:cNvPr>
            <p:cNvSpPr/>
            <p:nvPr/>
          </p:nvSpPr>
          <p:spPr>
            <a:xfrm flipH="1">
              <a:off x="4099223" y="1486010"/>
              <a:ext cx="45719" cy="403200"/>
            </a:xfrm>
            <a:prstGeom prst="rect">
              <a:avLst/>
            </a:prstGeom>
            <a:solidFill>
              <a:schemeClr val="bg1">
                <a:lumMod val="85000"/>
              </a:schemeClr>
            </a:solidFill>
            <a:ln w="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dirty="0"/>
            </a:p>
          </p:txBody>
        </p:sp>
        <p:sp>
          <p:nvSpPr>
            <p:cNvPr id="23" name="Rectangle 7">
              <a:extLst>
                <a:ext uri="{FF2B5EF4-FFF2-40B4-BE49-F238E27FC236}">
                  <a16:creationId xmlns:a16="http://schemas.microsoft.com/office/drawing/2014/main" id="{A182D452-7EC8-4E59-8C9E-ED1180CB5E2C}"/>
                </a:ext>
              </a:extLst>
            </p:cNvPr>
            <p:cNvSpPr>
              <a:spLocks noChangeArrowheads="1"/>
            </p:cNvSpPr>
            <p:nvPr/>
          </p:nvSpPr>
          <p:spPr bwMode="auto">
            <a:xfrm>
              <a:off x="3248247" y="1878468"/>
              <a:ext cx="1727644" cy="184582"/>
            </a:xfrm>
            <a:prstGeom prst="rect">
              <a:avLst/>
            </a:prstGeom>
            <a:solidFill>
              <a:srgbClr val="005EB8">
                <a:alpha val="0"/>
              </a:srgb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1,922</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grpSp>
        <p:nvGrpSpPr>
          <p:cNvPr id="14" name="그룹 13">
            <a:extLst>
              <a:ext uri="{FF2B5EF4-FFF2-40B4-BE49-F238E27FC236}">
                <a16:creationId xmlns:a16="http://schemas.microsoft.com/office/drawing/2014/main" id="{DA2F320A-9621-49C4-9FCF-EEC9A12E36E3}"/>
              </a:ext>
            </a:extLst>
          </p:cNvPr>
          <p:cNvGrpSpPr/>
          <p:nvPr/>
        </p:nvGrpSpPr>
        <p:grpSpPr>
          <a:xfrm>
            <a:off x="6463457" y="2966912"/>
            <a:ext cx="1727644" cy="549173"/>
            <a:chOff x="6463457" y="3140648"/>
            <a:chExt cx="1727644" cy="549173"/>
          </a:xfrm>
        </p:grpSpPr>
        <p:sp>
          <p:nvSpPr>
            <p:cNvPr id="24" name="직사각형 23">
              <a:extLst>
                <a:ext uri="{FF2B5EF4-FFF2-40B4-BE49-F238E27FC236}">
                  <a16:creationId xmlns:a16="http://schemas.microsoft.com/office/drawing/2014/main" id="{C435D139-6251-43CA-B132-22F328575CA8}"/>
                </a:ext>
              </a:extLst>
            </p:cNvPr>
            <p:cNvSpPr/>
            <p:nvPr/>
          </p:nvSpPr>
          <p:spPr>
            <a:xfrm flipH="1">
              <a:off x="7277857" y="3140648"/>
              <a:ext cx="45719" cy="403200"/>
            </a:xfrm>
            <a:prstGeom prst="rect">
              <a:avLst/>
            </a:prstGeom>
            <a:solidFill>
              <a:schemeClr val="bg1">
                <a:lumMod val="85000"/>
              </a:schemeClr>
            </a:solidFill>
            <a:ln w="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dirty="0"/>
            </a:p>
          </p:txBody>
        </p:sp>
        <p:sp>
          <p:nvSpPr>
            <p:cNvPr id="26" name="Rectangle 7">
              <a:extLst>
                <a:ext uri="{FF2B5EF4-FFF2-40B4-BE49-F238E27FC236}">
                  <a16:creationId xmlns:a16="http://schemas.microsoft.com/office/drawing/2014/main" id="{6564EC8C-351F-4CE0-B29D-6C6DEB33885C}"/>
                </a:ext>
              </a:extLst>
            </p:cNvPr>
            <p:cNvSpPr>
              <a:spLocks noChangeArrowheads="1"/>
            </p:cNvSpPr>
            <p:nvPr/>
          </p:nvSpPr>
          <p:spPr bwMode="auto">
            <a:xfrm>
              <a:off x="6463457" y="3505239"/>
              <a:ext cx="1727644" cy="184582"/>
            </a:xfrm>
            <a:prstGeom prst="rect">
              <a:avLst/>
            </a:prstGeom>
            <a:solidFill>
              <a:srgbClr val="005EB8">
                <a:alpha val="0"/>
              </a:srgb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3,259</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grpSp>
        <p:nvGrpSpPr>
          <p:cNvPr id="30" name="그룹 29">
            <a:extLst>
              <a:ext uri="{FF2B5EF4-FFF2-40B4-BE49-F238E27FC236}">
                <a16:creationId xmlns:a16="http://schemas.microsoft.com/office/drawing/2014/main" id="{7FEA0788-5916-4B0F-A1C9-291364F3EDDD}"/>
              </a:ext>
            </a:extLst>
          </p:cNvPr>
          <p:cNvGrpSpPr/>
          <p:nvPr/>
        </p:nvGrpSpPr>
        <p:grpSpPr>
          <a:xfrm>
            <a:off x="7093635" y="3961046"/>
            <a:ext cx="1727644" cy="442690"/>
            <a:chOff x="6463457" y="3271774"/>
            <a:chExt cx="1727644" cy="418047"/>
          </a:xfrm>
        </p:grpSpPr>
        <p:sp>
          <p:nvSpPr>
            <p:cNvPr id="31" name="직사각형 30">
              <a:extLst>
                <a:ext uri="{FF2B5EF4-FFF2-40B4-BE49-F238E27FC236}">
                  <a16:creationId xmlns:a16="http://schemas.microsoft.com/office/drawing/2014/main" id="{69516032-322A-4E4A-B165-B07E9AC5A806}"/>
                </a:ext>
              </a:extLst>
            </p:cNvPr>
            <p:cNvSpPr/>
            <p:nvPr/>
          </p:nvSpPr>
          <p:spPr>
            <a:xfrm flipH="1">
              <a:off x="7277856" y="3271774"/>
              <a:ext cx="45719" cy="272073"/>
            </a:xfrm>
            <a:prstGeom prst="rect">
              <a:avLst/>
            </a:prstGeom>
            <a:solidFill>
              <a:srgbClr val="0091DA"/>
            </a:solidFill>
            <a:ln w="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dirty="0"/>
            </a:p>
          </p:txBody>
        </p:sp>
        <p:sp>
          <p:nvSpPr>
            <p:cNvPr id="32" name="Rectangle 7">
              <a:extLst>
                <a:ext uri="{FF2B5EF4-FFF2-40B4-BE49-F238E27FC236}">
                  <a16:creationId xmlns:a16="http://schemas.microsoft.com/office/drawing/2014/main" id="{3AF72328-4690-42F9-B4F2-49D3472CD451}"/>
                </a:ext>
              </a:extLst>
            </p:cNvPr>
            <p:cNvSpPr>
              <a:spLocks noChangeArrowheads="1"/>
            </p:cNvSpPr>
            <p:nvPr/>
          </p:nvSpPr>
          <p:spPr bwMode="auto">
            <a:xfrm>
              <a:off x="6463457" y="3505239"/>
              <a:ext cx="1727644" cy="184582"/>
            </a:xfrm>
            <a:prstGeom prst="rect">
              <a:avLst/>
            </a:prstGeom>
            <a:solidFill>
              <a:srgbClr val="005EB8">
                <a:alpha val="0"/>
              </a:srgbClr>
            </a:solidFill>
            <a:ln w="9525" algn="ctr">
              <a:noFill/>
              <a:miter lim="800000"/>
              <a:headEnd/>
              <a:tailEnd/>
            </a:ln>
          </p:spPr>
          <p:txBody>
            <a:bodyPr wrap="square" lIns="54000" tIns="18000" rIns="54000" bIns="18000" anchor="ctr">
              <a:noAutofit/>
            </a:bodyPr>
            <a:lstStyle/>
            <a:p>
              <a:pPr marL="0" lvl="1" algn="ctr" latinLnBrk="1">
                <a:lnSpc>
                  <a:spcPct val="150000"/>
                </a:lnSpc>
                <a:buClr>
                  <a:srgbClr val="005EB8"/>
                </a:buClr>
                <a:buSzPct val="85000"/>
              </a:pPr>
              <a:r>
                <a:rPr lang="en-US" altLang="ko-KR" sz="800" b="1" dirty="0">
                  <a:ea typeface="맑은 고딕" panose="020B0503020000020004" pitchFamily="50" charset="-127"/>
                </a:rPr>
                <a:t>3,438</a:t>
              </a:r>
              <a:r>
                <a:rPr lang="ko-KR" altLang="en-US" sz="800" b="1" dirty="0">
                  <a:ea typeface="맑은 고딕" panose="020B0503020000020004" pitchFamily="50" charset="-127"/>
                </a:rPr>
                <a:t>억</a:t>
              </a:r>
              <a:endParaRPr lang="en-US" altLang="ko-KR" sz="800" b="1" dirty="0">
                <a:ea typeface="맑은 고딕" panose="020B0503020000020004" pitchFamily="50" charset="-127"/>
              </a:endParaRPr>
            </a:p>
          </p:txBody>
        </p:sp>
      </p:grpSp>
    </p:spTree>
    <p:custDataLst>
      <p:tags r:id="rId1"/>
    </p:custDataLst>
    <p:extLst>
      <p:ext uri="{BB962C8B-B14F-4D97-AF65-F5344CB8AC3E}">
        <p14:creationId xmlns:p14="http://schemas.microsoft.com/office/powerpoint/2010/main" val="127152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D1A2DA8-75A9-4D2E-A492-3410A429D215}"/>
              </a:ext>
            </a:extLst>
          </p:cNvPr>
          <p:cNvPicPr>
            <a:picLocks noChangeAspect="1"/>
          </p:cNvPicPr>
          <p:nvPr/>
        </p:nvPicPr>
        <p:blipFill>
          <a:blip r:embed="rId2"/>
          <a:stretch>
            <a:fillRect/>
          </a:stretch>
        </p:blipFill>
        <p:spPr>
          <a:xfrm>
            <a:off x="490537" y="1284461"/>
            <a:ext cx="8924925" cy="2419350"/>
          </a:xfrm>
          <a:prstGeom prst="rect">
            <a:avLst/>
          </a:prstGeom>
        </p:spPr>
      </p:pic>
      <p:sp>
        <p:nvSpPr>
          <p:cNvPr id="4" name="Title 3"/>
          <p:cNvSpPr>
            <a:spLocks noGrp="1"/>
          </p:cNvSpPr>
          <p:nvPr>
            <p:ph type="title"/>
          </p:nvPr>
        </p:nvSpPr>
        <p:spPr>
          <a:xfrm>
            <a:off x="488950" y="450000"/>
            <a:ext cx="8918244" cy="723600"/>
          </a:xfrm>
        </p:spPr>
        <p:txBody>
          <a:bodyPr anchor="ctr"/>
          <a:lstStyle/>
          <a:p>
            <a:r>
              <a:rPr lang="ko-KR" altLang="en-US" sz="2800" dirty="0">
                <a:latin typeface="나눔바른고딕"/>
                <a:ea typeface="맑은 고딕" panose="020B0503020000020004" pitchFamily="50" charset="-127"/>
              </a:rPr>
              <a:t>수주 현황 검토사항</a:t>
            </a:r>
            <a:endParaRPr lang="en-GB" sz="2800" dirty="0">
              <a:latin typeface="나눔바른고딕"/>
              <a:ea typeface="맑은 고딕" panose="020B0503020000020004" pitchFamily="50" charset="-127"/>
            </a:endParaRPr>
          </a:p>
        </p:txBody>
      </p:sp>
      <p:sp>
        <p:nvSpPr>
          <p:cNvPr id="2" name="텍스트 개체 틀 1"/>
          <p:cNvSpPr>
            <a:spLocks noGrp="1"/>
          </p:cNvSpPr>
          <p:nvPr>
            <p:ph type="body" sz="quarter" idx="12"/>
          </p:nvPr>
        </p:nvSpPr>
        <p:spPr>
          <a:xfrm>
            <a:off x="489600" y="1028328"/>
            <a:ext cx="8918244" cy="338138"/>
          </a:xfrm>
        </p:spPr>
        <p:txBody>
          <a:bodyPr/>
          <a:lstStyle/>
          <a:p>
            <a:r>
              <a:rPr lang="en-US" altLang="ko-KR" sz="1100" dirty="0">
                <a:solidFill>
                  <a:schemeClr val="tx1"/>
                </a:solidFill>
              </a:rPr>
              <a:t>2020</a:t>
            </a:r>
            <a:r>
              <a:rPr lang="ko-KR" altLang="en-US" sz="1100" dirty="0">
                <a:solidFill>
                  <a:schemeClr val="tx1"/>
                </a:solidFill>
              </a:rPr>
              <a:t>년 하반기 신규 수주정보 검토 세부내역은 하기와 같습니다</a:t>
            </a:r>
            <a:r>
              <a:rPr lang="en-US" altLang="ko-KR" sz="1100" dirty="0">
                <a:solidFill>
                  <a:schemeClr val="tx1"/>
                </a:solidFill>
              </a:rPr>
              <a:t>.</a:t>
            </a:r>
            <a:endParaRPr lang="ko-KR" altLang="en-US" sz="1100" dirty="0">
              <a:solidFill>
                <a:schemeClr val="tx1"/>
              </a:solidFill>
            </a:endParaRPr>
          </a:p>
        </p:txBody>
      </p:sp>
      <p:sp>
        <p:nvSpPr>
          <p:cNvPr id="9" name="Text Placeholder 2"/>
          <p:cNvSpPr>
            <a:spLocks noGrp="1"/>
          </p:cNvSpPr>
          <p:nvPr>
            <p:ph type="body" sz="quarter" idx="11"/>
          </p:nvPr>
        </p:nvSpPr>
        <p:spPr>
          <a:xfrm>
            <a:off x="488950" y="205200"/>
            <a:ext cx="8591450" cy="169200"/>
          </a:xfrm>
        </p:spPr>
        <p:txBody>
          <a:bodyPr/>
          <a:lstStyle/>
          <a:p>
            <a:pPr lvl="0">
              <a:spcAft>
                <a:spcPts val="0"/>
              </a:spcAft>
            </a:pPr>
            <a:r>
              <a:rPr lang="en-US" altLang="ko-KR" dirty="0">
                <a:solidFill>
                  <a:srgbClr val="00338D"/>
                </a:solidFill>
                <a:latin typeface="Univers for KPMG Cond" panose="020B0606020202020204" pitchFamily="34" charset="0"/>
              </a:rPr>
              <a:t>Appendix</a:t>
            </a:r>
            <a:endParaRPr lang="ko-KR" altLang="en-US" dirty="0">
              <a:solidFill>
                <a:srgbClr val="00338D"/>
              </a:solidFill>
              <a:latin typeface="Univers for KPMG Cond" panose="020B0606020202020204" pitchFamily="34" charset="0"/>
            </a:endParaRPr>
          </a:p>
        </p:txBody>
      </p:sp>
      <p:sp>
        <p:nvSpPr>
          <p:cNvPr id="10" name="Rectangle 7">
            <a:extLst>
              <a:ext uri="{FF2B5EF4-FFF2-40B4-BE49-F238E27FC236}">
                <a16:creationId xmlns:a16="http://schemas.microsoft.com/office/drawing/2014/main" id="{E2A6E107-4F45-4731-88CB-617A79B220F8}"/>
              </a:ext>
            </a:extLst>
          </p:cNvPr>
          <p:cNvSpPr>
            <a:spLocks noChangeArrowheads="1"/>
          </p:cNvSpPr>
          <p:nvPr/>
        </p:nvSpPr>
        <p:spPr bwMode="auto">
          <a:xfrm>
            <a:off x="503338" y="3822784"/>
            <a:ext cx="8903856" cy="2340272"/>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anose="05000000000000000000" pitchFamily="2" charset="2"/>
              <a:buChar char="§"/>
            </a:pPr>
            <a:r>
              <a:rPr lang="en-US" altLang="ko-KR" sz="1000" b="1" dirty="0" err="1">
                <a:solidFill>
                  <a:srgbClr val="00338D"/>
                </a:solidFill>
                <a:latin typeface="Arial" panose="020B0604020202020204" pitchFamily="34" charset="0"/>
                <a:ea typeface="맑은 고딕" panose="020B0503020000020004" pitchFamily="50" charset="-127"/>
              </a:rPr>
              <a:t>Vinfast</a:t>
            </a:r>
            <a:r>
              <a:rPr lang="en-US" altLang="ko-KR" sz="1000" b="1" dirty="0">
                <a:solidFill>
                  <a:srgbClr val="00338D"/>
                </a:solidFill>
                <a:latin typeface="Arial" panose="020B0604020202020204" pitchFamily="34" charset="0"/>
                <a:ea typeface="맑은 고딕" panose="020B0503020000020004" pitchFamily="50" charset="-127"/>
              </a:rPr>
              <a:t> </a:t>
            </a:r>
            <a:r>
              <a:rPr lang="en-US" altLang="ko-KR" sz="1000" dirty="0">
                <a:latin typeface="Arial" panose="020B0604020202020204" pitchFamily="34" charset="0"/>
                <a:ea typeface="맑은 고딕" panose="020B0503020000020004" pitchFamily="50" charset="-127"/>
              </a:rPr>
              <a:t>– ADAS </a:t>
            </a:r>
            <a:r>
              <a:rPr lang="ko-KR" altLang="en-US" sz="1000" dirty="0">
                <a:latin typeface="Arial" panose="020B0604020202020204" pitchFamily="34" charset="0"/>
                <a:ea typeface="맑은 고딕" panose="020B0503020000020004" pitchFamily="50" charset="-127"/>
              </a:rPr>
              <a:t>제품군의 경우 </a:t>
            </a:r>
            <a:r>
              <a:rPr lang="en-US" altLang="ko-KR" sz="1000" dirty="0">
                <a:latin typeface="Arial" panose="020B0604020202020204" pitchFamily="34" charset="0"/>
                <a:ea typeface="맑은 고딕" panose="020B0503020000020004" pitchFamily="50" charset="-127"/>
              </a:rPr>
              <a:t>Nomination letter </a:t>
            </a:r>
            <a:r>
              <a:rPr lang="ko-KR" altLang="en-US" sz="1000" dirty="0">
                <a:latin typeface="Arial" panose="020B0604020202020204" pitchFamily="34" charset="0"/>
                <a:ea typeface="맑은 고딕" panose="020B0503020000020004" pitchFamily="50" charset="-127"/>
              </a:rPr>
              <a:t>상 단가가 기재되어 있지 않아 회사에서 제공받은 자료를 통해 단가 추정</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다른 제품군의 경우 </a:t>
            </a:r>
            <a:r>
              <a:rPr lang="en-US" altLang="ko-KR" sz="1000" dirty="0">
                <a:latin typeface="Arial" panose="020B0604020202020204" pitchFamily="34" charset="0"/>
                <a:ea typeface="맑은 고딕" panose="020B0503020000020004" pitchFamily="50" charset="-127"/>
              </a:rPr>
              <a:t>Purchase Order</a:t>
            </a:r>
            <a:r>
              <a:rPr lang="ko-KR" altLang="en-US" sz="1000" dirty="0">
                <a:latin typeface="Arial" panose="020B0604020202020204" pitchFamily="34" charset="0"/>
                <a:ea typeface="맑은 고딕" panose="020B0503020000020004" pitchFamily="50" charset="-127"/>
              </a:rPr>
              <a:t>나 </a:t>
            </a:r>
            <a:r>
              <a:rPr lang="en-US" altLang="ko-KR" sz="1000" dirty="0">
                <a:latin typeface="Arial" panose="020B0604020202020204" pitchFamily="34" charset="0"/>
                <a:ea typeface="맑은 고딕" panose="020B0503020000020004" pitchFamily="50" charset="-127"/>
              </a:rPr>
              <a:t>Nomination letter </a:t>
            </a:r>
            <a:r>
              <a:rPr lang="ko-KR" altLang="en-US" sz="1000" dirty="0">
                <a:latin typeface="Arial" panose="020B0604020202020204" pitchFamily="34" charset="0"/>
                <a:ea typeface="맑은 고딕" panose="020B0503020000020004" pitchFamily="50" charset="-127"/>
              </a:rPr>
              <a:t>에 물량이나 단가에 대한 정보가 모두 기재되어 있지 않아</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대상회사와 고객사간 주고받은 이메일이나 </a:t>
            </a:r>
            <a:r>
              <a:rPr lang="en-US" altLang="ko-KR" sz="1000" dirty="0">
                <a:latin typeface="Arial" panose="020B0604020202020204" pitchFamily="34" charset="0"/>
                <a:ea typeface="맑은 고딕" panose="020B0503020000020004" pitchFamily="50" charset="-127"/>
              </a:rPr>
              <a:t>RFQ</a:t>
            </a:r>
            <a:r>
              <a:rPr lang="ko-KR" altLang="en-US" sz="1000" dirty="0">
                <a:latin typeface="Arial" panose="020B0604020202020204" pitchFamily="34" charset="0"/>
                <a:ea typeface="맑은 고딕" panose="020B0503020000020004" pitchFamily="50" charset="-127"/>
              </a:rPr>
              <a:t> 등을 확인하여 물량 및 단가를 추정하였음</a:t>
            </a:r>
            <a:r>
              <a:rPr lang="en-US" altLang="ko-KR" sz="10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anose="05000000000000000000" pitchFamily="2" charset="2"/>
              <a:buChar char="§"/>
            </a:pPr>
            <a:r>
              <a:rPr lang="en-US" altLang="ko-KR" sz="1000" b="1" dirty="0">
                <a:solidFill>
                  <a:srgbClr val="00338D"/>
                </a:solidFill>
                <a:latin typeface="Arial" panose="020B0604020202020204" pitchFamily="34" charset="0"/>
                <a:ea typeface="맑은 고딕" panose="020B0503020000020004" pitchFamily="50" charset="-127"/>
              </a:rPr>
              <a:t>SYMC </a:t>
            </a:r>
            <a:r>
              <a:rPr lang="en-US" altLang="ko-KR" sz="1000" dirty="0">
                <a:latin typeface="Arial" panose="020B0604020202020204" pitchFamily="34" charset="0"/>
                <a:ea typeface="맑은 고딕" panose="020B0503020000020004" pitchFamily="50" charset="-127"/>
              </a:rPr>
              <a:t>– </a:t>
            </a:r>
            <a:r>
              <a:rPr lang="ko-KR" altLang="en-US" sz="1000" dirty="0" err="1">
                <a:latin typeface="Arial" panose="020B0604020202020204" pitchFamily="34" charset="0"/>
                <a:ea typeface="맑은 고딕" panose="020B0503020000020004" pitchFamily="50" charset="-127"/>
              </a:rPr>
              <a:t>완성차</a:t>
            </a:r>
            <a:r>
              <a:rPr lang="ko-KR" altLang="en-US" sz="1000" dirty="0">
                <a:latin typeface="Arial" panose="020B0604020202020204" pitchFamily="34" charset="0"/>
                <a:ea typeface="맑은 고딕" panose="020B0503020000020004" pitchFamily="50" charset="-127"/>
              </a:rPr>
              <a:t> 업체의 불확실성을 고려하여 고객사가 제공한 </a:t>
            </a:r>
            <a:r>
              <a:rPr lang="en-US" altLang="ko-KR" sz="1000" dirty="0">
                <a:latin typeface="Arial" panose="020B0604020202020204" pitchFamily="34" charset="0"/>
                <a:ea typeface="맑은 고딕" panose="020B0503020000020004" pitchFamily="50" charset="-127"/>
              </a:rPr>
              <a:t>RFQ(Request for quote)</a:t>
            </a:r>
            <a:r>
              <a:rPr lang="ko-KR" altLang="en-US" sz="1000" dirty="0">
                <a:latin typeface="Arial" panose="020B0604020202020204" pitchFamily="34" charset="0"/>
                <a:ea typeface="맑은 고딕" panose="020B0503020000020004" pitchFamily="50" charset="-127"/>
              </a:rPr>
              <a:t>에서 </a:t>
            </a:r>
            <a:r>
              <a:rPr lang="en-US" altLang="ko-KR" sz="1000" dirty="0">
                <a:latin typeface="Arial" panose="020B0604020202020204" pitchFamily="34" charset="0"/>
                <a:ea typeface="맑은 고딕" panose="020B0503020000020004" pitchFamily="50" charset="-127"/>
              </a:rPr>
              <a:t>70% </a:t>
            </a:r>
            <a:r>
              <a:rPr lang="ko-KR" altLang="en-US" sz="1000" dirty="0">
                <a:latin typeface="Arial" panose="020B0604020202020204" pitchFamily="34" charset="0"/>
                <a:ea typeface="맑은 고딕" panose="020B0503020000020004" pitchFamily="50" charset="-127"/>
              </a:rPr>
              <a:t>할인한 수량을 적용</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또한</a:t>
            </a:r>
            <a:r>
              <a:rPr lang="en-US" altLang="ko-KR" sz="1000" dirty="0">
                <a:latin typeface="Arial" panose="020B0604020202020204" pitchFamily="34" charset="0"/>
                <a:ea typeface="맑은 고딕" panose="020B0503020000020004" pitchFamily="50" charset="-127"/>
              </a:rPr>
              <a:t>, SOP </a:t>
            </a:r>
            <a:r>
              <a:rPr lang="ko-KR" altLang="en-US" sz="1000" dirty="0">
                <a:latin typeface="Arial" panose="020B0604020202020204" pitchFamily="34" charset="0"/>
                <a:ea typeface="맑은 고딕" panose="020B0503020000020004" pitchFamily="50" charset="-127"/>
              </a:rPr>
              <a:t>시점 이후 </a:t>
            </a:r>
            <a:r>
              <a:rPr lang="en-US" altLang="ko-KR" sz="1000" dirty="0">
                <a:latin typeface="Arial" panose="020B0604020202020204" pitchFamily="34" charset="0"/>
                <a:ea typeface="맑은 고딕" panose="020B0503020000020004" pitchFamily="50" charset="-127"/>
              </a:rPr>
              <a:t>5</a:t>
            </a:r>
            <a:r>
              <a:rPr lang="ko-KR" altLang="en-US" sz="1000" dirty="0">
                <a:latin typeface="Arial" panose="020B0604020202020204" pitchFamily="34" charset="0"/>
                <a:ea typeface="맑은 고딕" panose="020B0503020000020004" pitchFamily="50" charset="-127"/>
              </a:rPr>
              <a:t>년 동안 생산량만 고려하여 추정하였음</a:t>
            </a:r>
            <a:r>
              <a:rPr lang="en-US" altLang="ko-KR" sz="10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anose="05000000000000000000" pitchFamily="2" charset="2"/>
              <a:buChar char="§"/>
            </a:pPr>
            <a:r>
              <a:rPr lang="en-US" altLang="ko-KR" sz="1000" b="1" dirty="0">
                <a:solidFill>
                  <a:srgbClr val="00338D"/>
                </a:solidFill>
                <a:latin typeface="Arial" panose="020B0604020202020204" pitchFamily="34" charset="0"/>
                <a:ea typeface="맑은 고딕" panose="020B0503020000020004" pitchFamily="50" charset="-127"/>
              </a:rPr>
              <a:t>FCA </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구매계약서 또는 </a:t>
            </a:r>
            <a:r>
              <a:rPr lang="en-US" altLang="ko-KR" sz="1000" dirty="0">
                <a:latin typeface="Arial" panose="020B0604020202020204" pitchFamily="34" charset="0"/>
                <a:ea typeface="맑은 고딕" panose="020B0503020000020004" pitchFamily="50" charset="-127"/>
              </a:rPr>
              <a:t>Nomination letter </a:t>
            </a:r>
            <a:r>
              <a:rPr lang="ko-KR" altLang="en-US" sz="1000" dirty="0">
                <a:latin typeface="Arial" panose="020B0604020202020204" pitchFamily="34" charset="0"/>
                <a:ea typeface="맑은 고딕" panose="020B0503020000020004" pitchFamily="50" charset="-127"/>
              </a:rPr>
              <a:t>에 기재된 단가를 이용하였으며</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고객사로부터 수령한 생산계획 또는 </a:t>
            </a:r>
            <a:r>
              <a:rPr lang="en-US" altLang="ko-KR" sz="1000" dirty="0">
                <a:latin typeface="Arial" panose="020B0604020202020204" pitchFamily="34" charset="0"/>
                <a:ea typeface="맑은 고딕" panose="020B0503020000020004" pitchFamily="50" charset="-127"/>
              </a:rPr>
              <a:t>RFQ(Request for quote)</a:t>
            </a:r>
            <a:r>
              <a:rPr lang="ko-KR" altLang="en-US" sz="1000" dirty="0">
                <a:latin typeface="Arial" panose="020B0604020202020204" pitchFamily="34" charset="0"/>
                <a:ea typeface="맑은 고딕" panose="020B0503020000020004" pitchFamily="50" charset="-127"/>
              </a:rPr>
              <a:t>상 기재된 물량 이용하였음</a:t>
            </a:r>
            <a:r>
              <a:rPr lang="en-US" altLang="ko-KR" sz="1000" dirty="0">
                <a:latin typeface="Arial" panose="020B0604020202020204" pitchFamily="34" charset="0"/>
                <a:ea typeface="맑은 고딕" panose="020B0503020000020004" pitchFamily="50" charset="-127"/>
              </a:rPr>
              <a:t>. </a:t>
            </a:r>
          </a:p>
          <a:p>
            <a:pPr marL="176213" lvl="1" indent="-176213" latinLnBrk="1">
              <a:lnSpc>
                <a:spcPct val="150000"/>
              </a:lnSpc>
              <a:buClr>
                <a:srgbClr val="005EB8"/>
              </a:buClr>
              <a:buSzPct val="85000"/>
              <a:buFont typeface="Wingdings" panose="05000000000000000000" pitchFamily="2" charset="2"/>
              <a:buChar char="§"/>
            </a:pPr>
            <a:r>
              <a:rPr lang="en-US" altLang="ko-KR" sz="1000" b="1" dirty="0">
                <a:solidFill>
                  <a:srgbClr val="00338D"/>
                </a:solidFill>
                <a:latin typeface="Arial" panose="020B0604020202020204" pitchFamily="34" charset="0"/>
                <a:ea typeface="맑은 고딕" panose="020B0503020000020004" pitchFamily="50" charset="-127"/>
              </a:rPr>
              <a:t>Volkswagen </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고객사 측에서 이메일을 통해 생산물량을 송부하였음</a:t>
            </a:r>
            <a:r>
              <a:rPr lang="en-US" altLang="ko-KR" sz="1000" dirty="0">
                <a:latin typeface="Arial" panose="020B0604020202020204" pitchFamily="34" charset="0"/>
                <a:ea typeface="맑은 고딕" panose="020B0503020000020004" pitchFamily="50" charset="-127"/>
              </a:rPr>
              <a:t>. Nomination</a:t>
            </a:r>
            <a:r>
              <a:rPr lang="ko-KR" altLang="en-US" sz="1000" dirty="0">
                <a:latin typeface="Arial" panose="020B0604020202020204" pitchFamily="34" charset="0"/>
                <a:ea typeface="맑은 고딕" panose="020B0503020000020004" pitchFamily="50" charset="-127"/>
              </a:rPr>
              <a:t> </a:t>
            </a:r>
            <a:r>
              <a:rPr lang="en-US" altLang="ko-KR" sz="1000" dirty="0">
                <a:latin typeface="Arial" panose="020B0604020202020204" pitchFamily="34" charset="0"/>
                <a:ea typeface="맑은 고딕" panose="020B0503020000020004" pitchFamily="50" charset="-127"/>
              </a:rPr>
              <a:t>letter </a:t>
            </a:r>
            <a:r>
              <a:rPr lang="ko-KR" altLang="en-US" sz="1000" dirty="0">
                <a:latin typeface="Arial" panose="020B0604020202020204" pitchFamily="34" charset="0"/>
                <a:ea typeface="맑은 고딕" panose="020B0503020000020004" pitchFamily="50" charset="-127"/>
              </a:rPr>
              <a:t>에 기재된 단가를 이용하여 추정하였음</a:t>
            </a:r>
            <a:r>
              <a:rPr lang="en-US" altLang="ko-KR" sz="10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anose="05000000000000000000" pitchFamily="2" charset="2"/>
              <a:buChar char="§"/>
            </a:pPr>
            <a:r>
              <a:rPr lang="ko-KR" altLang="en-US" sz="1000" b="1" dirty="0">
                <a:solidFill>
                  <a:srgbClr val="00338D"/>
                </a:solidFill>
                <a:latin typeface="Arial" panose="020B0604020202020204" pitchFamily="34" charset="0"/>
                <a:ea typeface="맑은 고딕" panose="020B0503020000020004" pitchFamily="50" charset="-127"/>
              </a:rPr>
              <a:t>기타 </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단가는 </a:t>
            </a:r>
            <a:r>
              <a:rPr lang="en-US" altLang="ko-KR" sz="1000" dirty="0">
                <a:latin typeface="Arial" panose="020B0604020202020204" pitchFamily="34" charset="0"/>
                <a:ea typeface="맑은 고딕" panose="020B0503020000020004" pitchFamily="50" charset="-127"/>
              </a:rPr>
              <a:t>LOI(Letter of Intent), Nomination letter, </a:t>
            </a:r>
            <a:r>
              <a:rPr lang="ko-KR" altLang="en-US" sz="1000" dirty="0">
                <a:latin typeface="Arial" panose="020B0604020202020204" pitchFamily="34" charset="0"/>
                <a:ea typeface="맑은 고딕" panose="020B0503020000020004" pitchFamily="50" charset="-127"/>
              </a:rPr>
              <a:t>고객사 이메일 등 대상회사 제시 자료를 통해 추정하였으며 연도별 할인 등의 이유로 변동할 수는 있으나 큰 변동은 드물게 발생</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생산물량은 확정된 수량은 아니며</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양산시점의 변동 및 생산물량의 증감이 지속적으로 발생하고 있음</a:t>
            </a:r>
            <a:r>
              <a:rPr lang="en-US" altLang="ko-KR" sz="1000" dirty="0">
                <a:latin typeface="Arial" panose="020B0604020202020204" pitchFamily="34" charset="0"/>
                <a:ea typeface="맑은 고딕" panose="020B0503020000020004" pitchFamily="50" charset="-127"/>
              </a:rPr>
              <a:t>.. </a:t>
            </a:r>
            <a:r>
              <a:rPr lang="ko-KR" altLang="en-US" sz="1000" dirty="0">
                <a:latin typeface="Arial" panose="020B0604020202020204" pitchFamily="34" charset="0"/>
                <a:ea typeface="맑은 고딕" panose="020B0503020000020004" pitchFamily="50" charset="-127"/>
              </a:rPr>
              <a:t> </a:t>
            </a:r>
            <a:r>
              <a:rPr lang="en-US" altLang="ko-KR" sz="1000" dirty="0">
                <a:latin typeface="Arial" panose="020B0604020202020204" pitchFamily="34" charset="0"/>
                <a:ea typeface="맑은 고딕" panose="020B0503020000020004" pitchFamily="50" charset="-127"/>
              </a:rPr>
              <a:t> </a:t>
            </a:r>
          </a:p>
        </p:txBody>
      </p:sp>
    </p:spTree>
    <p:extLst>
      <p:ext uri="{BB962C8B-B14F-4D97-AF65-F5344CB8AC3E}">
        <p14:creationId xmlns:p14="http://schemas.microsoft.com/office/powerpoint/2010/main" val="543473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1"/>
            <p:custDataLst>
              <p:tags r:id="rId1"/>
            </p:custDataLst>
          </p:nvPr>
        </p:nvSpPr>
        <p:spPr>
          <a:xfrm>
            <a:off x="1706945" y="5716494"/>
            <a:ext cx="7375525" cy="554037"/>
          </a:xfrm>
        </p:spPr>
        <p:txBody>
          <a:bodyPr/>
          <a:lstStyle/>
          <a:p>
            <a:pPr lvl="1"/>
            <a:r>
              <a:rPr lang="en-US" altLang="ko-KR" kern="0" dirty="0">
                <a:cs typeface="Univers for KPMG Light" panose="020B0403020202020204" pitchFamily="34" charset="0"/>
              </a:rPr>
              <a:t>© 2021 KPMG Samjong Accounting Corp., the Korean member firm of the KPMG network of independent member firms affiliated with KPMG International Cooperative (“KPMG International”), a Swiss entity. All rights reserved. Printed in Korea.</a:t>
            </a:r>
          </a:p>
        </p:txBody>
      </p:sp>
      <p:sp>
        <p:nvSpPr>
          <p:cNvPr id="30" name="Text Placeholder 29"/>
          <p:cNvSpPr>
            <a:spLocks noGrp="1"/>
          </p:cNvSpPr>
          <p:nvPr>
            <p:ph type="body" sz="quarter" idx="12"/>
          </p:nvPr>
        </p:nvSpPr>
        <p:spPr>
          <a:xfrm>
            <a:off x="1715999" y="6306303"/>
            <a:ext cx="7375525" cy="119064"/>
          </a:xfrm>
        </p:spPr>
        <p:txBody>
          <a:bodyPr/>
          <a:lstStyle/>
          <a:p>
            <a:r>
              <a:rPr lang="en-GB"/>
              <a:t>The KPMG name and logo are registered trademarks or trademarks of KPMG International. </a:t>
            </a:r>
            <a:endParaRPr lang="en-GB" dirty="0"/>
          </a:p>
        </p:txBody>
      </p:sp>
      <p:sp>
        <p:nvSpPr>
          <p:cNvPr id="40" name="Text Placeholder 39"/>
          <p:cNvSpPr>
            <a:spLocks noGrp="1"/>
          </p:cNvSpPr>
          <p:nvPr>
            <p:ph type="body" sz="quarter" idx="13"/>
          </p:nvPr>
        </p:nvSpPr>
        <p:spPr>
          <a:xfrm>
            <a:off x="1715999" y="4943554"/>
            <a:ext cx="7375525" cy="554037"/>
          </a:xfrm>
        </p:spPr>
        <p:txBody>
          <a:bodyPr/>
          <a:lstStyle/>
          <a:p>
            <a:r>
              <a:rPr lang="en-GB" altLang="ko-K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r>
              <a:rPr lang="en-GB" altLang="ko-KR" dirty="0"/>
              <a:t>.</a:t>
            </a:r>
          </a:p>
        </p:txBody>
      </p:sp>
      <p:sp>
        <p:nvSpPr>
          <p:cNvPr id="46" name="Text Placeholder 45"/>
          <p:cNvSpPr>
            <a:spLocks noGrp="1"/>
          </p:cNvSpPr>
          <p:nvPr>
            <p:ph type="body" sz="quarter" idx="14"/>
          </p:nvPr>
        </p:nvSpPr>
        <p:spPr>
          <a:xfrm>
            <a:off x="1715999" y="4578427"/>
            <a:ext cx="2052000" cy="119064"/>
          </a:xfrm>
        </p:spPr>
        <p:txBody>
          <a:bodyPr/>
          <a:lstStyle/>
          <a:p>
            <a:r>
              <a:rPr lang="en-GB" sz="1100" dirty="0"/>
              <a:t>kpmg.com/socialmedia</a:t>
            </a:r>
          </a:p>
        </p:txBody>
      </p:sp>
      <p:sp>
        <p:nvSpPr>
          <p:cNvPr id="47" name="Text Placeholder 46"/>
          <p:cNvSpPr>
            <a:spLocks noGrp="1"/>
          </p:cNvSpPr>
          <p:nvPr>
            <p:ph type="body" sz="quarter" idx="15"/>
          </p:nvPr>
        </p:nvSpPr>
        <p:spPr>
          <a:xfrm>
            <a:off x="4775338" y="4578427"/>
            <a:ext cx="2052000" cy="119064"/>
          </a:xfrm>
        </p:spPr>
        <p:txBody>
          <a:bodyPr/>
          <a:lstStyle/>
          <a:p>
            <a:r>
              <a:rPr lang="en-GB" sz="1100" dirty="0"/>
              <a:t>kpmg.com/app</a:t>
            </a:r>
          </a:p>
        </p:txBody>
      </p:sp>
      <p:sp>
        <p:nvSpPr>
          <p:cNvPr id="9" name="object 8"/>
          <p:cNvSpPr txBox="1"/>
          <p:nvPr/>
        </p:nvSpPr>
        <p:spPr>
          <a:xfrm>
            <a:off x="1791371" y="1416917"/>
            <a:ext cx="2176947" cy="738664"/>
          </a:xfrm>
          <a:prstGeom prst="rect">
            <a:avLst/>
          </a:prstGeom>
        </p:spPr>
        <p:txBody>
          <a:bodyPr vert="horz" wrap="square" lIns="0" tIns="0" rIns="0" bIns="0" rtlCol="0">
            <a:spAutoFit/>
          </a:bodyPr>
          <a:lstStyle/>
          <a:p>
            <a:pPr marL="12700">
              <a:lnSpc>
                <a:spcPct val="100000"/>
              </a:lnSpc>
            </a:pPr>
            <a:r>
              <a:rPr lang="ko-KR" altLang="en-US" sz="1200" b="1" dirty="0">
                <a:solidFill>
                  <a:srgbClr val="00338D"/>
                </a:solidFill>
                <a:cs typeface="맑은 고딕"/>
              </a:rPr>
              <a:t>김봉수 상무이사</a:t>
            </a:r>
            <a:endParaRPr lang="en-US" sz="1200" b="1" dirty="0">
              <a:solidFill>
                <a:srgbClr val="00338D"/>
              </a:solidFill>
              <a:cs typeface="맑은 고딕"/>
            </a:endParaRPr>
          </a:p>
          <a:p>
            <a:pPr marL="12700">
              <a:lnSpc>
                <a:spcPct val="100000"/>
              </a:lnSpc>
            </a:pPr>
            <a:r>
              <a:rPr lang="en-US" sz="1200" b="1" dirty="0">
                <a:solidFill>
                  <a:srgbClr val="00338D"/>
                </a:solidFill>
                <a:cs typeface="맑은 고딕"/>
              </a:rPr>
              <a:t>Deal Advisory I</a:t>
            </a:r>
            <a:endParaRPr sz="1200" dirty="0">
              <a:cs typeface="맑은 고딕"/>
            </a:endParaRPr>
          </a:p>
          <a:p>
            <a:pPr marL="12700">
              <a:lnSpc>
                <a:spcPct val="100000"/>
              </a:lnSpc>
            </a:pPr>
            <a:r>
              <a:rPr sz="1200" dirty="0">
                <a:solidFill>
                  <a:srgbClr val="00338D"/>
                </a:solidFill>
                <a:cs typeface="Arial"/>
              </a:rPr>
              <a:t>T </a:t>
            </a:r>
            <a:r>
              <a:rPr sz="1200" spc="-5" dirty="0">
                <a:solidFill>
                  <a:srgbClr val="00338D"/>
                </a:solidFill>
                <a:cs typeface="Arial"/>
              </a:rPr>
              <a:t>+82 2 </a:t>
            </a:r>
            <a:r>
              <a:rPr sz="1200" spc="-25" dirty="0">
                <a:solidFill>
                  <a:srgbClr val="00338D"/>
                </a:solidFill>
                <a:cs typeface="Arial"/>
              </a:rPr>
              <a:t>2112</a:t>
            </a:r>
            <a:r>
              <a:rPr sz="1200" spc="-80" dirty="0">
                <a:solidFill>
                  <a:srgbClr val="00338D"/>
                </a:solidFill>
                <a:cs typeface="Arial"/>
              </a:rPr>
              <a:t> </a:t>
            </a:r>
            <a:r>
              <a:rPr lang="en-US" sz="1200" spc="-10" dirty="0">
                <a:solidFill>
                  <a:srgbClr val="00338D"/>
                </a:solidFill>
                <a:cs typeface="Arial"/>
              </a:rPr>
              <a:t>0735</a:t>
            </a:r>
            <a:endParaRPr lang="en-US" sz="1200" dirty="0">
              <a:cs typeface="Arial"/>
            </a:endParaRPr>
          </a:p>
          <a:p>
            <a:pPr marL="12700">
              <a:lnSpc>
                <a:spcPct val="100000"/>
              </a:lnSpc>
            </a:pPr>
            <a:r>
              <a:rPr lang="en-US" sz="1200" dirty="0">
                <a:solidFill>
                  <a:srgbClr val="00338D"/>
                </a:solidFill>
                <a:cs typeface="Arial"/>
              </a:rPr>
              <a:t>E</a:t>
            </a:r>
            <a:r>
              <a:rPr lang="en-US" sz="1200" spc="-95" dirty="0">
                <a:solidFill>
                  <a:srgbClr val="00338D"/>
                </a:solidFill>
                <a:cs typeface="Arial"/>
              </a:rPr>
              <a:t> </a:t>
            </a:r>
            <a:r>
              <a:rPr lang="en-US" sz="1200" spc="-5" dirty="0">
                <a:solidFill>
                  <a:srgbClr val="00338D"/>
                </a:solidFill>
                <a:cs typeface="Arial"/>
                <a:hlinkClick r:id="rId4"/>
              </a:rPr>
              <a:t>bongsookim@kr.kpmg.com</a:t>
            </a:r>
            <a:endParaRPr lang="en-US" sz="1200" spc="-5" dirty="0">
              <a:solidFill>
                <a:srgbClr val="00338D"/>
              </a:solidFill>
              <a:cs typeface="Arial"/>
            </a:endParaRPr>
          </a:p>
        </p:txBody>
      </p:sp>
    </p:spTree>
    <p:extLst>
      <p:ext uri="{BB962C8B-B14F-4D97-AF65-F5344CB8AC3E}">
        <p14:creationId xmlns:p14="http://schemas.microsoft.com/office/powerpoint/2010/main" val="229181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Executive Summary</a:t>
            </a:r>
            <a:endParaRPr lang="ko-KR" altLang="en-US" dirty="0"/>
          </a:p>
        </p:txBody>
      </p:sp>
      <p:sp>
        <p:nvSpPr>
          <p:cNvPr id="7" name="Title 1"/>
          <p:cNvSpPr>
            <a:spLocks noGrp="1"/>
          </p:cNvSpPr>
          <p:nvPr>
            <p:ph type="title"/>
          </p:nvPr>
        </p:nvSpPr>
        <p:spPr>
          <a:xfrm>
            <a:off x="488950" y="451575"/>
            <a:ext cx="8928100" cy="723600"/>
          </a:xfrm>
        </p:spPr>
        <p:txBody>
          <a:bodyPr/>
          <a:lstStyle/>
          <a:p>
            <a:pPr>
              <a:lnSpc>
                <a:spcPct val="100000"/>
              </a:lnSpc>
            </a:pPr>
            <a:r>
              <a:rPr lang="en-US" altLang="ko-KR" sz="2800" dirty="0">
                <a:latin typeface="나눔바른고딕" panose="020B0603020101020101" pitchFamily="50" charset="-127"/>
                <a:ea typeface="나눔바른고딕" panose="020B0603020101020101" pitchFamily="50" charset="-127"/>
              </a:rPr>
              <a:t>2020</a:t>
            </a:r>
            <a:r>
              <a:rPr lang="ko-KR" altLang="en-US" sz="2800" dirty="0">
                <a:latin typeface="나눔바른고딕" panose="020B0603020101020101" pitchFamily="50" charset="-127"/>
                <a:ea typeface="나눔바른고딕" panose="020B0603020101020101" pitchFamily="50" charset="-127"/>
              </a:rPr>
              <a:t>년 예산 대비 실적 차이 내역 검토</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대상회사의 </a:t>
            </a:r>
            <a:r>
              <a:rPr lang="en-US" altLang="ko-KR" dirty="0">
                <a:solidFill>
                  <a:schemeClr val="tx1"/>
                </a:solidFill>
              </a:rPr>
              <a:t>2020</a:t>
            </a:r>
            <a:r>
              <a:rPr lang="ko-KR" altLang="en-US" dirty="0">
                <a:solidFill>
                  <a:schemeClr val="tx1"/>
                </a:solidFill>
              </a:rPr>
              <a:t>년 기준 매출액은 </a:t>
            </a:r>
            <a:r>
              <a:rPr lang="en-US" altLang="ko-KR" dirty="0">
                <a:solidFill>
                  <a:schemeClr val="tx1"/>
                </a:solidFill>
              </a:rPr>
              <a:t>COVID-19 </a:t>
            </a:r>
            <a:r>
              <a:rPr lang="ko-KR" altLang="en-US" dirty="0">
                <a:solidFill>
                  <a:schemeClr val="tx1"/>
                </a:solidFill>
              </a:rPr>
              <a:t>영향으로 인해 예산 대비 </a:t>
            </a:r>
            <a:r>
              <a:rPr lang="en-US" altLang="ko-KR" dirty="0">
                <a:solidFill>
                  <a:schemeClr val="tx1"/>
                </a:solidFill>
              </a:rPr>
              <a:t>644</a:t>
            </a:r>
            <a:r>
              <a:rPr lang="ko-KR" altLang="en-US" dirty="0">
                <a:solidFill>
                  <a:schemeClr val="tx1"/>
                </a:solidFill>
              </a:rPr>
              <a:t>억원</a:t>
            </a:r>
            <a:r>
              <a:rPr lang="en-US" altLang="ko-KR" dirty="0">
                <a:solidFill>
                  <a:schemeClr val="tx1"/>
                </a:solidFill>
              </a:rPr>
              <a:t>(17%) </a:t>
            </a:r>
            <a:r>
              <a:rPr lang="ko-KR" altLang="en-US" dirty="0">
                <a:solidFill>
                  <a:schemeClr val="tx1"/>
                </a:solidFill>
              </a:rPr>
              <a:t>미달하였으며</a:t>
            </a:r>
            <a:r>
              <a:rPr lang="en-US" altLang="ko-KR" dirty="0">
                <a:solidFill>
                  <a:schemeClr val="tx1"/>
                </a:solidFill>
              </a:rPr>
              <a:t>, </a:t>
            </a:r>
            <a:r>
              <a:rPr lang="ko-KR" altLang="en-US" dirty="0">
                <a:solidFill>
                  <a:schemeClr val="tx1"/>
                </a:solidFill>
              </a:rPr>
              <a:t>이에 따른 고정비 효과 및 기타 일회성 비용</a:t>
            </a:r>
            <a:r>
              <a:rPr lang="en-US" altLang="ko-KR" dirty="0">
                <a:solidFill>
                  <a:schemeClr val="tx1"/>
                </a:solidFill>
              </a:rPr>
              <a:t>, </a:t>
            </a:r>
            <a:r>
              <a:rPr lang="ko-KR" altLang="en-US" dirty="0">
                <a:solidFill>
                  <a:schemeClr val="tx1"/>
                </a:solidFill>
              </a:rPr>
              <a:t>원가절감안 미달성으로 이익율은 예산이익률에 미달하였습니다</a:t>
            </a:r>
            <a:r>
              <a:rPr lang="en-US" altLang="ko-KR" dirty="0">
                <a:solidFill>
                  <a:schemeClr val="tx1"/>
                </a:solidFill>
              </a:rPr>
              <a:t>.</a:t>
            </a:r>
            <a:endParaRPr lang="ko-KR" altLang="en-US" dirty="0">
              <a:solidFill>
                <a:schemeClr val="tx1"/>
              </a:solidFill>
            </a:endParaRPr>
          </a:p>
        </p:txBody>
      </p:sp>
      <p:sp>
        <p:nvSpPr>
          <p:cNvPr id="10" name="TextBox 9">
            <a:extLst>
              <a:ext uri="{FF2B5EF4-FFF2-40B4-BE49-F238E27FC236}">
                <a16:creationId xmlns:a16="http://schemas.microsoft.com/office/drawing/2014/main" id="{42071875-FB55-4B7F-94A7-0AF6504BC9C5}"/>
              </a:ext>
            </a:extLst>
          </p:cNvPr>
          <p:cNvSpPr txBox="1"/>
          <p:nvPr/>
        </p:nvSpPr>
        <p:spPr>
          <a:xfrm>
            <a:off x="4859338" y="1422401"/>
            <a:ext cx="4557712" cy="4683124"/>
          </a:xfrm>
          <a:prstGeom prst="rect">
            <a:avLst/>
          </a:prstGeom>
          <a:noFill/>
        </p:spPr>
        <p:txBody>
          <a:bodyPr wrap="square" lIns="54610" tIns="54610" rIns="54610" bIns="54610" rtlCol="0">
            <a:noAutofit/>
          </a:bodyPr>
          <a:lstStyle/>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대상회사의 </a:t>
            </a:r>
            <a:r>
              <a:rPr lang="en-US" altLang="ko-KR" sz="800" b="1" dirty="0">
                <a:latin typeface="Arial" panose="020B0604020202020204" pitchFamily="34" charset="0"/>
                <a:ea typeface="맑은 고딕" panose="020B0503020000020004" pitchFamily="50" charset="-127"/>
                <a:cs typeface="Arial" panose="020B0604020202020204" pitchFamily="34" charset="0"/>
              </a:rPr>
              <a:t>2020</a:t>
            </a:r>
            <a:r>
              <a:rPr lang="ko-KR" altLang="en-US" sz="800" b="1" dirty="0">
                <a:latin typeface="Arial" panose="020B0604020202020204" pitchFamily="34" charset="0"/>
                <a:ea typeface="맑은 고딕" panose="020B0503020000020004" pitchFamily="50" charset="-127"/>
                <a:cs typeface="Arial" panose="020B0604020202020204" pitchFamily="34" charset="0"/>
              </a:rPr>
              <a:t>년 예산 매출액 </a:t>
            </a:r>
            <a:r>
              <a:rPr lang="en-US" altLang="ko-KR" sz="800" b="1" dirty="0">
                <a:latin typeface="Arial" panose="020B0604020202020204" pitchFamily="34" charset="0"/>
                <a:ea typeface="맑은 고딕" panose="020B0503020000020004" pitchFamily="50" charset="-127"/>
                <a:cs typeface="Arial" panose="020B0604020202020204" pitchFamily="34" charset="0"/>
              </a:rPr>
              <a:t>3,775</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대비 실적 매출액은 </a:t>
            </a:r>
            <a:r>
              <a:rPr lang="en-US" altLang="ko-KR" sz="800" b="1" dirty="0">
                <a:latin typeface="Arial" panose="020B0604020202020204" pitchFamily="34" charset="0"/>
                <a:ea typeface="맑은 고딕" panose="020B0503020000020004" pitchFamily="50" charset="-127"/>
                <a:cs typeface="Arial" panose="020B0604020202020204" pitchFamily="34" charset="0"/>
              </a:rPr>
              <a:t>3,131</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수준으로 예산 대비 </a:t>
            </a:r>
            <a:r>
              <a:rPr lang="en-US" altLang="ko-KR" sz="800" b="1" dirty="0">
                <a:latin typeface="Arial" panose="020B0604020202020204" pitchFamily="34" charset="0"/>
                <a:ea typeface="맑은 고딕" panose="020B0503020000020004" pitchFamily="50" charset="-127"/>
                <a:cs typeface="Arial" panose="020B0604020202020204" pitchFamily="34" charset="0"/>
              </a:rPr>
              <a:t>644</a:t>
            </a:r>
            <a:r>
              <a:rPr lang="ko-KR" altLang="en-US" sz="800" b="1" dirty="0">
                <a:latin typeface="Arial" panose="020B0604020202020204" pitchFamily="34" charset="0"/>
                <a:ea typeface="맑은 고딕" panose="020B0503020000020004" pitchFamily="50" charset="-127"/>
                <a:cs typeface="Arial" panose="020B0604020202020204" pitchFamily="34" charset="0"/>
              </a:rPr>
              <a:t>억원 미달함</a:t>
            </a:r>
            <a:r>
              <a:rPr lang="en-US" altLang="ko-KR" sz="800" b="1" dirty="0">
                <a:latin typeface="Arial" panose="020B0604020202020204" pitchFamily="34" charset="0"/>
                <a:ea typeface="맑은 고딕" panose="020B0503020000020004" pitchFamily="50" charset="-127"/>
                <a:cs typeface="Arial" panose="020B0604020202020204" pitchFamily="34" charset="0"/>
              </a:rPr>
              <a:t>. </a:t>
            </a: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매출액 감소의 주요 원인은 </a:t>
            </a:r>
            <a:r>
              <a:rPr lang="en-US" altLang="ko-KR" sz="800" b="1" dirty="0">
                <a:latin typeface="Arial" panose="020B0604020202020204" pitchFamily="34" charset="0"/>
                <a:ea typeface="맑은 고딕" panose="020B0503020000020004" pitchFamily="50" charset="-127"/>
                <a:cs typeface="Arial" panose="020B0604020202020204" pitchFamily="34" charset="0"/>
              </a:rPr>
              <a:t>COVID-19</a:t>
            </a:r>
            <a:r>
              <a:rPr lang="ko-KR" altLang="en-US" sz="800" b="1" dirty="0">
                <a:latin typeface="Arial" panose="020B0604020202020204" pitchFamily="34" charset="0"/>
                <a:ea typeface="맑은 고딕" panose="020B0503020000020004" pitchFamily="50" charset="-127"/>
                <a:cs typeface="Arial" panose="020B0604020202020204" pitchFamily="34" charset="0"/>
              </a:rPr>
              <a:t>로 인한 </a:t>
            </a:r>
            <a:r>
              <a:rPr lang="ko-KR" altLang="en-US" sz="800" b="1"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b="1" dirty="0">
                <a:latin typeface="Arial" panose="020B0604020202020204" pitchFamily="34" charset="0"/>
                <a:ea typeface="맑은 고딕" panose="020B0503020000020004" pitchFamily="50" charset="-127"/>
                <a:cs typeface="Arial" panose="020B0604020202020204" pitchFamily="34" charset="0"/>
              </a:rPr>
              <a:t> 업체의 해외 공장들이 일시적인 생산중단</a:t>
            </a:r>
            <a:r>
              <a:rPr lang="en-US" altLang="ko-KR" sz="800" b="1" dirty="0">
                <a:latin typeface="Arial" panose="020B0604020202020204" pitchFamily="34" charset="0"/>
                <a:ea typeface="맑은 고딕" panose="020B0503020000020004" pitchFamily="50" charset="-127"/>
                <a:cs typeface="Arial" panose="020B0604020202020204" pitchFamily="34" charset="0"/>
              </a:rPr>
              <a:t>(Temporary Shut-down, 2~3</a:t>
            </a:r>
            <a:r>
              <a:rPr lang="ko-KR" altLang="en-US" sz="800" b="1" dirty="0">
                <a:latin typeface="Arial" panose="020B0604020202020204" pitchFamily="34" charset="0"/>
                <a:ea typeface="맑은 고딕" panose="020B0503020000020004" pitchFamily="50" charset="-127"/>
                <a:cs typeface="Arial" panose="020B0604020202020204" pitchFamily="34" charset="0"/>
              </a:rPr>
              <a:t>분기</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r>
              <a:rPr lang="ko-KR" altLang="en-US" sz="800" b="1" dirty="0">
                <a:latin typeface="Arial" panose="020B0604020202020204" pitchFamily="34" charset="0"/>
                <a:ea typeface="맑은 고딕" panose="020B0503020000020004" pitchFamily="50" charset="-127"/>
                <a:cs typeface="Arial" panose="020B0604020202020204" pitchFamily="34" charset="0"/>
              </a:rPr>
              <a:t>을 하였기 때문임</a:t>
            </a:r>
            <a:r>
              <a:rPr lang="en-US" altLang="ko-KR" sz="800" b="1" dirty="0">
                <a:latin typeface="Arial" panose="020B0604020202020204" pitchFamily="34" charset="0"/>
                <a:ea typeface="맑은 고딕" panose="020B0503020000020004" pitchFamily="50" charset="-127"/>
                <a:cs typeface="Arial" panose="020B0604020202020204" pitchFamily="34" charset="0"/>
              </a:rPr>
              <a:t> (2020</a:t>
            </a:r>
            <a:r>
              <a:rPr lang="ko-KR" altLang="en-US" sz="800" b="1" dirty="0">
                <a:latin typeface="Arial" panose="020B0604020202020204" pitchFamily="34" charset="0"/>
                <a:ea typeface="맑은 고딕" panose="020B0503020000020004" pitchFamily="50" charset="-127"/>
                <a:cs typeface="Arial" panose="020B0604020202020204" pitchFamily="34" charset="0"/>
              </a:rPr>
              <a:t>년 생산 규모 축소 및 생산 일정 연기</a:t>
            </a:r>
            <a:r>
              <a:rPr lang="en-US" altLang="ko-KR" sz="800" b="1" dirty="0">
                <a:latin typeface="Arial" panose="020B0604020202020204" pitchFamily="34" charset="0"/>
                <a:ea typeface="맑은 고딕" panose="020B0503020000020004" pitchFamily="50" charset="-127"/>
                <a:cs typeface="Arial" panose="020B0604020202020204" pitchFamily="34" charset="0"/>
              </a:rPr>
              <a:t>)</a:t>
            </a:r>
          </a:p>
          <a:p>
            <a:pPr marL="171450" indent="-171450" algn="just" latinLnBrk="1">
              <a:lnSpc>
                <a:spcPct val="110000"/>
              </a:lnSpc>
              <a:spcAft>
                <a:spcPts val="500"/>
              </a:spcAft>
              <a:buFont typeface="Wingdings" panose="05000000000000000000" pitchFamily="2" charset="2"/>
              <a:buChar char="§"/>
            </a:pPr>
            <a:r>
              <a:rPr lang="ko-KR" altLang="en-US" sz="800" b="1" dirty="0" err="1">
                <a:latin typeface="Arial" panose="020B0604020202020204" pitchFamily="34" charset="0"/>
                <a:ea typeface="맑은 고딕" panose="020B0503020000020004" pitchFamily="50" charset="-127"/>
                <a:cs typeface="Arial" panose="020B0604020202020204" pitchFamily="34" charset="0"/>
              </a:rPr>
              <a:t>완성차</a:t>
            </a:r>
            <a:r>
              <a:rPr lang="ko-KR" altLang="en-US" sz="800" b="1" dirty="0">
                <a:latin typeface="Arial" panose="020B0604020202020204" pitchFamily="34" charset="0"/>
                <a:ea typeface="맑은 고딕" panose="020B0503020000020004" pitchFamily="50" charset="-127"/>
                <a:cs typeface="Arial" panose="020B0604020202020204" pitchFamily="34" charset="0"/>
              </a:rPr>
              <a:t> 업체의 해외 공장 </a:t>
            </a:r>
            <a:r>
              <a:rPr lang="en-US" altLang="ko-KR" sz="800" b="1" dirty="0">
                <a:latin typeface="Arial" panose="020B0604020202020204" pitchFamily="34" charset="0"/>
                <a:ea typeface="맑은 고딕" panose="020B0503020000020004" pitchFamily="50" charset="-127"/>
                <a:cs typeface="Arial" panose="020B0604020202020204" pitchFamily="34" charset="0"/>
              </a:rPr>
              <a:t>TPS (Temporary Shut-Down)</a:t>
            </a:r>
            <a:r>
              <a:rPr lang="ko-KR" altLang="en-US" sz="800" b="1" dirty="0">
                <a:latin typeface="Arial" panose="020B0604020202020204" pitchFamily="34" charset="0"/>
                <a:ea typeface="맑은 고딕" panose="020B0503020000020004" pitchFamily="50" charset="-127"/>
                <a:cs typeface="Arial" panose="020B0604020202020204" pitchFamily="34" charset="0"/>
              </a:rPr>
              <a:t> 내역</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GM(</a:t>
            </a:r>
            <a:r>
              <a:rPr lang="ko-KR" altLang="en-US" sz="800" dirty="0">
                <a:latin typeface="Arial" panose="020B0604020202020204" pitchFamily="34" charset="0"/>
                <a:ea typeface="맑은 고딕" panose="020B0503020000020004" pitchFamily="50" charset="-127"/>
              </a:rPr>
              <a:t>한국</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GMK)</a:t>
            </a: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부평</a:t>
            </a:r>
            <a:r>
              <a:rPr lang="en-US" altLang="ko-KR" sz="800" dirty="0">
                <a:latin typeface="Arial" panose="020B0604020202020204" pitchFamily="34" charset="0"/>
                <a:ea typeface="맑은 고딕" panose="020B0503020000020004" pitchFamily="50" charset="-127"/>
              </a:rPr>
              <a:t>1 OEM </a:t>
            </a:r>
            <a:r>
              <a:rPr lang="ko-KR" altLang="en-US" sz="800" dirty="0">
                <a:latin typeface="Arial" panose="020B0604020202020204" pitchFamily="34" charset="0"/>
                <a:ea typeface="맑은 고딕" panose="020B0503020000020004" pitchFamily="50" charset="-127"/>
              </a:rPr>
              <a:t>공장 </a:t>
            </a:r>
            <a:r>
              <a:rPr lang="en-US" altLang="ko-KR" sz="800" dirty="0">
                <a:latin typeface="Arial" panose="020B0604020202020204" pitchFamily="34" charset="0"/>
                <a:ea typeface="맑은 고딕" panose="020B0503020000020004" pitchFamily="50" charset="-127"/>
              </a:rPr>
              <a:t>5~6</a:t>
            </a:r>
            <a:r>
              <a:rPr lang="ko-KR" altLang="en-US" sz="800" dirty="0">
                <a:latin typeface="Arial" panose="020B0604020202020204" pitchFamily="34" charset="0"/>
                <a:ea typeface="맑은 고딕" panose="020B0503020000020004" pitchFamily="50" charset="-127"/>
              </a:rPr>
              <a:t>월</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GM(</a:t>
            </a:r>
            <a:r>
              <a:rPr lang="ko-KR" altLang="en-US" sz="800" dirty="0">
                <a:latin typeface="Arial" panose="020B0604020202020204" pitchFamily="34" charset="0"/>
                <a:ea typeface="맑은 고딕" panose="020B0503020000020004" pitchFamily="50" charset="-127"/>
              </a:rPr>
              <a:t>직수출</a:t>
            </a:r>
            <a:r>
              <a:rPr lang="en-US" altLang="ko-KR" sz="800" dirty="0">
                <a:latin typeface="Arial" panose="020B0604020202020204" pitchFamily="34" charset="0"/>
                <a:ea typeface="맑은 고딕" panose="020B0503020000020004" pitchFamily="50" charset="-127"/>
              </a:rPr>
              <a:t>, GM Global):</a:t>
            </a:r>
            <a:r>
              <a:rPr lang="ko-KR" altLang="en-US" sz="800" dirty="0">
                <a:latin typeface="Arial" panose="020B0604020202020204" pitchFamily="34" charset="0"/>
                <a:ea typeface="맑은 고딕" panose="020B0503020000020004" pitchFamily="50" charset="-127"/>
              </a:rPr>
              <a:t> 북미공장 </a:t>
            </a:r>
            <a:r>
              <a:rPr lang="en-US" altLang="ko-KR" sz="800" dirty="0">
                <a:latin typeface="Arial" panose="020B0604020202020204" pitchFamily="34" charset="0"/>
                <a:ea typeface="맑은 고딕" panose="020B0503020000020004" pitchFamily="50" charset="-127"/>
              </a:rPr>
              <a:t>: 3/19 ~ 6/1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73</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멕시코공장 </a:t>
            </a:r>
            <a:r>
              <a:rPr lang="en-US" altLang="ko-KR" sz="800" dirty="0">
                <a:latin typeface="Arial" panose="020B0604020202020204" pitchFamily="34" charset="0"/>
                <a:ea typeface="맑은 고딕" panose="020B0503020000020004" pitchFamily="50" charset="-127"/>
              </a:rPr>
              <a:t>: 3/19 ~ 5/18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60</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브라질공장 </a:t>
            </a:r>
            <a:r>
              <a:rPr lang="en-US" altLang="ko-KR" sz="800" dirty="0">
                <a:latin typeface="Arial" panose="020B0604020202020204" pitchFamily="34" charset="0"/>
                <a:ea typeface="맑은 고딕" panose="020B0503020000020004" pitchFamily="50" charset="-127"/>
              </a:rPr>
              <a:t>: 3/23 ~ 8/10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144</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캐나다공장 </a:t>
            </a:r>
            <a:r>
              <a:rPr lang="en-US" altLang="ko-KR" sz="800" dirty="0">
                <a:latin typeface="Arial" panose="020B0604020202020204" pitchFamily="34" charset="0"/>
                <a:ea typeface="맑은 고딕" panose="020B0503020000020004" pitchFamily="50" charset="-127"/>
              </a:rPr>
              <a:t>: 3/19 ~ 7/6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109</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인도공장 </a:t>
            </a:r>
            <a:r>
              <a:rPr lang="en-US" altLang="ko-KR" sz="800" dirty="0">
                <a:latin typeface="Arial" panose="020B0604020202020204" pitchFamily="34" charset="0"/>
                <a:ea typeface="맑은 고딕" panose="020B0503020000020004" pitchFamily="50" charset="-127"/>
              </a:rPr>
              <a:t>: 3/21 ~ 6/15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88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FCA: </a:t>
            </a:r>
            <a:r>
              <a:rPr lang="ko-KR" altLang="en-US" sz="800" dirty="0">
                <a:latin typeface="Arial" panose="020B0604020202020204" pitchFamily="34" charset="0"/>
                <a:ea typeface="맑은 고딕" panose="020B0503020000020004" pitchFamily="50" charset="-127"/>
              </a:rPr>
              <a:t>북미공장</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캐나다공장 </a:t>
            </a:r>
            <a:r>
              <a:rPr lang="en-US" altLang="ko-KR" sz="800" dirty="0">
                <a:latin typeface="Arial" panose="020B0604020202020204" pitchFamily="34" charset="0"/>
                <a:ea typeface="맑은 고딕" panose="020B0503020000020004" pitchFamily="50" charset="-127"/>
              </a:rPr>
              <a:t>: 3/18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58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이탈리아공장 </a:t>
            </a:r>
            <a:r>
              <a:rPr lang="en-US" altLang="ko-KR" sz="800" dirty="0">
                <a:latin typeface="Arial" panose="020B0604020202020204" pitchFamily="34" charset="0"/>
                <a:ea typeface="맑은 고딕" panose="020B0503020000020004" pitchFamily="50" charset="-127"/>
              </a:rPr>
              <a:t>: 3/17 ~ 5/3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48</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VW(Volkswagen):</a:t>
            </a:r>
            <a:r>
              <a:rPr lang="ko-KR" altLang="en-US" sz="800" dirty="0">
                <a:latin typeface="Arial" panose="020B0604020202020204" pitchFamily="34" charset="0"/>
                <a:ea typeface="맑은 고딕" panose="020B0503020000020004" pitchFamily="50" charset="-127"/>
              </a:rPr>
              <a:t> 북미공장 </a:t>
            </a:r>
            <a:r>
              <a:rPr lang="en-US" altLang="ko-KR" sz="800" dirty="0">
                <a:latin typeface="Arial" panose="020B0604020202020204" pitchFamily="34" charset="0"/>
                <a:ea typeface="맑은 고딕" panose="020B0503020000020004" pitchFamily="50" charset="-127"/>
              </a:rPr>
              <a:t>: 3/19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57</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멕시코공장 </a:t>
            </a:r>
            <a:r>
              <a:rPr lang="en-US" altLang="ko-KR" sz="800" dirty="0">
                <a:latin typeface="Arial" panose="020B0604020202020204" pitchFamily="34" charset="0"/>
                <a:ea typeface="맑은 고딕" panose="020B0503020000020004" pitchFamily="50" charset="-127"/>
              </a:rPr>
              <a:t>: 3/30 ~ 5/15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46</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브라질공장 </a:t>
            </a:r>
            <a:r>
              <a:rPr lang="en-US" altLang="ko-KR" sz="800" dirty="0">
                <a:latin typeface="Arial" panose="020B0604020202020204" pitchFamily="34" charset="0"/>
                <a:ea typeface="맑은 고딕" panose="020B0503020000020004" pitchFamily="50" charset="-127"/>
              </a:rPr>
              <a:t>: 3/23 ~ 5/30 (</a:t>
            </a:r>
            <a:r>
              <a:rPr lang="ko-KR" altLang="en-US" sz="800" dirty="0">
                <a:latin typeface="Arial" panose="020B0604020202020204" pitchFamily="34" charset="0"/>
                <a:ea typeface="맑은 고딕" panose="020B0503020000020004" pitchFamily="50" charset="-127"/>
              </a:rPr>
              <a:t>약 </a:t>
            </a:r>
            <a:r>
              <a:rPr lang="en-US" altLang="ko-KR" sz="800" dirty="0">
                <a:latin typeface="Arial" panose="020B0604020202020204" pitchFamily="34" charset="0"/>
                <a:ea typeface="맑은 고딕" panose="020B0503020000020004" pitchFamily="50" charset="-127"/>
              </a:rPr>
              <a:t>69</a:t>
            </a:r>
            <a:r>
              <a:rPr lang="ko-KR" altLang="en-US" sz="800" dirty="0">
                <a:latin typeface="Arial" panose="020B0604020202020204" pitchFamily="34" charset="0"/>
                <a:ea typeface="맑은 고딕" panose="020B0503020000020004" pitchFamily="50" charset="-127"/>
              </a:rPr>
              <a:t>일</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en-US" altLang="ko-KR" sz="800" dirty="0">
                <a:latin typeface="Arial" panose="020B0604020202020204" pitchFamily="34" charset="0"/>
                <a:ea typeface="맑은 고딕" panose="020B0503020000020004" pitchFamily="50" charset="-127"/>
              </a:rPr>
              <a:t>SYMC: 5~6</a:t>
            </a:r>
            <a:r>
              <a:rPr lang="ko-KR" altLang="en-US" sz="800" dirty="0">
                <a:latin typeface="Arial" panose="020B0604020202020204" pitchFamily="34" charset="0"/>
                <a:ea typeface="맑은 고딕" panose="020B0503020000020004" pitchFamily="50" charset="-127"/>
              </a:rPr>
              <a:t>월</a:t>
            </a:r>
            <a:endParaRPr lang="en-US" altLang="ko-KR" sz="800" dirty="0">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매출원가에서는 매출원가율 예산안 </a:t>
            </a:r>
            <a:r>
              <a:rPr lang="en-US" altLang="ko-KR" sz="800" b="1" dirty="0">
                <a:latin typeface="Arial" panose="020B0604020202020204" pitchFamily="34" charset="0"/>
                <a:ea typeface="맑은 고딕" panose="020B0503020000020004" pitchFamily="50" charset="-127"/>
                <a:cs typeface="Arial" panose="020B0604020202020204" pitchFamily="34" charset="0"/>
              </a:rPr>
              <a:t>90.4% </a:t>
            </a:r>
            <a:r>
              <a:rPr lang="ko-KR" altLang="en-US" sz="800" b="1" dirty="0">
                <a:latin typeface="Arial" panose="020B0604020202020204" pitchFamily="34" charset="0"/>
                <a:ea typeface="맑은 고딕" panose="020B0503020000020004" pitchFamily="50" charset="-127"/>
                <a:cs typeface="Arial" panose="020B0604020202020204" pitchFamily="34" charset="0"/>
              </a:rPr>
              <a:t>대비 </a:t>
            </a:r>
            <a:r>
              <a:rPr lang="en-US" altLang="ko-KR" sz="800" b="1" dirty="0">
                <a:latin typeface="Arial" panose="020B0604020202020204" pitchFamily="34" charset="0"/>
                <a:ea typeface="맑은 고딕" panose="020B0503020000020004" pitchFamily="50" charset="-127"/>
                <a:cs typeface="Arial" panose="020B0604020202020204" pitchFamily="34" charset="0"/>
              </a:rPr>
              <a:t>99.9%</a:t>
            </a:r>
            <a:r>
              <a:rPr lang="ko-KR" altLang="en-US" sz="800" b="1" dirty="0">
                <a:latin typeface="Arial" panose="020B0604020202020204" pitchFamily="34" charset="0"/>
                <a:ea typeface="맑은 고딕" panose="020B0503020000020004" pitchFamily="50" charset="-127"/>
                <a:cs typeface="Arial" panose="020B0604020202020204" pitchFamily="34" charset="0"/>
              </a:rPr>
              <a:t>로 </a:t>
            </a:r>
            <a:r>
              <a:rPr lang="en-US" altLang="ko-KR" sz="800" b="1" dirty="0">
                <a:latin typeface="Arial" panose="020B0604020202020204" pitchFamily="34" charset="0"/>
                <a:ea typeface="맑은 고딕" panose="020B0503020000020004" pitchFamily="50" charset="-127"/>
                <a:cs typeface="Arial" panose="020B0604020202020204" pitchFamily="34" charset="0"/>
              </a:rPr>
              <a:t>9.5%p </a:t>
            </a:r>
            <a:r>
              <a:rPr lang="ko-KR" altLang="en-US" sz="800" b="1" dirty="0">
                <a:latin typeface="Arial" panose="020B0604020202020204" pitchFamily="34" charset="0"/>
                <a:ea typeface="맑은 고딕" panose="020B0503020000020004" pitchFamily="50" charset="-127"/>
                <a:cs typeface="Arial" panose="020B0604020202020204" pitchFamily="34" charset="0"/>
              </a:rPr>
              <a:t>대폭 증가함</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lvl="0"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과거 평균 추정 매출원가율 </a:t>
            </a:r>
            <a:r>
              <a:rPr lang="en-US" altLang="ko-KR" sz="800" dirty="0">
                <a:latin typeface="Arial" panose="020B0604020202020204" pitchFamily="34" charset="0"/>
                <a:ea typeface="맑은 고딕" panose="020B0503020000020004" pitchFamily="50" charset="-127"/>
              </a:rPr>
              <a:t>95.9%</a:t>
            </a:r>
            <a:r>
              <a:rPr lang="ko-KR" altLang="en-US" sz="800" dirty="0">
                <a:latin typeface="Arial" panose="020B0604020202020204" pitchFamily="34" charset="0"/>
                <a:ea typeface="맑은 고딕" panose="020B0503020000020004" pitchFamily="50" charset="-127"/>
              </a:rPr>
              <a:t> 에 원가절감 효과를 낙관적으로 고려함</a:t>
            </a:r>
            <a:endParaRPr lang="en-US" altLang="ko-KR" sz="800" dirty="0">
              <a:latin typeface="Arial" panose="020B0604020202020204" pitchFamily="34" charset="0"/>
              <a:ea typeface="맑은 고딕" panose="020B0503020000020004" pitchFamily="50" charset="-127"/>
            </a:endParaRPr>
          </a:p>
          <a:p>
            <a:pPr marL="92075" algn="just" latinLnBrk="1">
              <a:lnSpc>
                <a:spcPct val="110000"/>
              </a:lnSpc>
              <a:spcAft>
                <a:spcPts val="500"/>
              </a:spcAft>
            </a:pPr>
            <a:r>
              <a:rPr lang="ko-KR" altLang="en-US" sz="800" dirty="0">
                <a:latin typeface="Arial" panose="020B0604020202020204" pitchFamily="34" charset="0"/>
                <a:ea typeface="맑은 고딕" panose="020B0503020000020004" pitchFamily="50" charset="-127"/>
              </a:rPr>
              <a:t>      </a:t>
            </a:r>
            <a:r>
              <a:rPr lang="en-US" altLang="ko-KR" sz="800" dirty="0">
                <a:latin typeface="Arial" panose="020B0604020202020204" pitchFamily="34" charset="0"/>
                <a:ea typeface="맑은 고딕" panose="020B0503020000020004" pitchFamily="50" charset="-127"/>
              </a:rPr>
              <a:t>(2020</a:t>
            </a:r>
            <a:r>
              <a:rPr lang="ko-KR" altLang="en-US" sz="800" dirty="0">
                <a:latin typeface="Arial" panose="020B0604020202020204" pitchFamily="34" charset="0"/>
                <a:ea typeface="맑은 고딕" panose="020B0503020000020004" pitchFamily="50" charset="-127"/>
              </a:rPr>
              <a:t>년 </a:t>
            </a:r>
            <a:r>
              <a:rPr lang="ko-KR" altLang="en-US" sz="800" dirty="0">
                <a:latin typeface="Arial" panose="020B0604020202020204" pitchFamily="34" charset="0"/>
                <a:ea typeface="맑은 고딕" panose="020B0503020000020004" pitchFamily="50" charset="-127"/>
                <a:cs typeface="Arial" panose="020B0604020202020204" pitchFamily="34" charset="0"/>
              </a:rPr>
              <a:t>매출원가율 예산은 과거 평균 추정 매출원가율보다 현저하게 낮게 설정된 상태</a:t>
            </a:r>
            <a:r>
              <a:rPr lang="en-US" altLang="ko-KR" sz="800" dirty="0">
                <a:latin typeface="Arial" panose="020B0604020202020204" pitchFamily="34" charset="0"/>
                <a:ea typeface="맑은 고딕" panose="020B0503020000020004" pitchFamily="50" charset="-127"/>
                <a:cs typeface="Arial" panose="020B0604020202020204" pitchFamily="34" charset="0"/>
              </a:rPr>
              <a:t>)</a:t>
            </a:r>
            <a:endParaRPr lang="en-US" altLang="ko-KR" sz="800" dirty="0">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ko-KR" altLang="en-US" sz="800" dirty="0">
                <a:solidFill>
                  <a:srgbClr val="000000"/>
                </a:solidFill>
                <a:latin typeface="Arial" panose="020B0604020202020204" pitchFamily="34" charset="0"/>
                <a:ea typeface="맑은 고딕" panose="020B0503020000020004" pitchFamily="50" charset="-127"/>
              </a:rPr>
              <a:t>매출액 감소에 따른 고정비 레버리지 효과 발생</a:t>
            </a:r>
            <a:endParaRPr lang="en-US" altLang="ko-KR" sz="800" dirty="0">
              <a:solidFill>
                <a:srgbClr val="000000"/>
              </a:solidFill>
              <a:latin typeface="Arial" panose="020B0604020202020204" pitchFamily="34" charset="0"/>
              <a:ea typeface="맑은 고딕" panose="020B0503020000020004" pitchFamily="50" charset="-127"/>
            </a:endParaRPr>
          </a:p>
          <a:p>
            <a:pPr marL="265113" indent="-173038" algn="just" latinLnBrk="1">
              <a:lnSpc>
                <a:spcPct val="110000"/>
              </a:lnSpc>
              <a:spcAft>
                <a:spcPts val="500"/>
              </a:spcAft>
              <a:buFont typeface="Arial" panose="020B0604020202020204" pitchFamily="34" charset="0"/>
              <a:buChar char="‒"/>
            </a:pPr>
            <a:r>
              <a:rPr lang="en-US" altLang="ko-KR" sz="800" dirty="0">
                <a:solidFill>
                  <a:srgbClr val="000000"/>
                </a:solidFill>
                <a:latin typeface="Arial" panose="020B0604020202020204" pitchFamily="34" charset="0"/>
                <a:ea typeface="맑은 고딕" panose="020B0503020000020004" pitchFamily="50" charset="-127"/>
              </a:rPr>
              <a:t>COVID-19</a:t>
            </a:r>
            <a:r>
              <a:rPr lang="ko-KR" altLang="en-US" sz="800" dirty="0">
                <a:solidFill>
                  <a:srgbClr val="000000"/>
                </a:solidFill>
                <a:latin typeface="Arial" panose="020B0604020202020204" pitchFamily="34" charset="0"/>
                <a:ea typeface="맑은 고딕" panose="020B0503020000020004" pitchFamily="50" charset="-127"/>
              </a:rPr>
              <a:t>로 인하여</a:t>
            </a:r>
            <a:r>
              <a:rPr lang="en-US" altLang="ko-KR" sz="800" dirty="0">
                <a:solidFill>
                  <a:srgbClr val="000000"/>
                </a:solidFill>
                <a:latin typeface="Arial" panose="020B0604020202020204" pitchFamily="34" charset="0"/>
                <a:ea typeface="맑은 고딕" panose="020B0503020000020004" pitchFamily="50" charset="-127"/>
              </a:rPr>
              <a:t>,</a:t>
            </a:r>
            <a:r>
              <a:rPr lang="ko-KR" altLang="en-US" sz="800" dirty="0">
                <a:solidFill>
                  <a:srgbClr val="000000"/>
                </a:solidFill>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변동비적 성격의 원재료비</a:t>
            </a: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노무비에 대하여 변동비율이 증가함</a:t>
            </a:r>
            <a:endParaRPr lang="en-US" altLang="ko-KR" sz="800" dirty="0">
              <a:latin typeface="Arial" panose="020B0604020202020204" pitchFamily="34" charset="0"/>
              <a:ea typeface="맑은 고딕" panose="020B0503020000020004" pitchFamily="50" charset="-127"/>
            </a:endParaRPr>
          </a:p>
          <a:p>
            <a:pPr marL="265113" lvl="0" indent="-173038" algn="just" latinLnBrk="1">
              <a:lnSpc>
                <a:spcPct val="110000"/>
              </a:lnSpc>
              <a:spcAft>
                <a:spcPts val="500"/>
              </a:spcAft>
              <a:buFont typeface="Arial" panose="020B0604020202020204" pitchFamily="34" charset="0"/>
              <a:buChar char="‒"/>
            </a:pPr>
            <a:endParaRPr lang="en-US" altLang="ko-KR" sz="800" dirty="0">
              <a:solidFill>
                <a:srgbClr val="000000"/>
              </a:solidFill>
              <a:latin typeface="Arial" panose="020B0604020202020204" pitchFamily="34" charset="0"/>
              <a:ea typeface="맑은 고딕" panose="020B0503020000020004" pitchFamily="50" charset="-127"/>
            </a:endParaRPr>
          </a:p>
          <a:p>
            <a:pPr marL="171450" indent="-171450" algn="just" latinLnBrk="1">
              <a:lnSpc>
                <a:spcPct val="110000"/>
              </a:lnSpc>
              <a:spcAft>
                <a:spcPts val="500"/>
              </a:spcAft>
              <a:buFont typeface="Wingdings" panose="05000000000000000000" pitchFamily="2" charset="2"/>
              <a:buChar char="§"/>
            </a:pPr>
            <a:r>
              <a:rPr lang="ko-KR" altLang="en-US" sz="800" b="1" dirty="0">
                <a:latin typeface="Arial" panose="020B0604020202020204" pitchFamily="34" charset="0"/>
                <a:ea typeface="맑은 고딕" panose="020B0503020000020004" pitchFamily="50" charset="-127"/>
                <a:cs typeface="Arial" panose="020B0604020202020204" pitchFamily="34" charset="0"/>
              </a:rPr>
              <a:t>판매관리비와 </a:t>
            </a:r>
            <a:r>
              <a:rPr lang="en-US" altLang="ko-KR" sz="800" b="1" dirty="0">
                <a:latin typeface="Arial" panose="020B0604020202020204" pitchFamily="34" charset="0"/>
                <a:ea typeface="맑은 고딕" panose="020B0503020000020004" pitchFamily="50" charset="-127"/>
                <a:cs typeface="Arial" panose="020B0604020202020204" pitchFamily="34" charset="0"/>
              </a:rPr>
              <a:t>R&amp;D</a:t>
            </a:r>
            <a:r>
              <a:rPr lang="ko-KR" altLang="en-US" sz="800" b="1" dirty="0">
                <a:latin typeface="Arial" panose="020B0604020202020204" pitchFamily="34" charset="0"/>
                <a:ea typeface="맑은 고딕" panose="020B0503020000020004" pitchFamily="50" charset="-127"/>
                <a:cs typeface="Arial" panose="020B0604020202020204" pitchFamily="34" charset="0"/>
              </a:rPr>
              <a:t>비용은 일회성 비용이 발생함</a:t>
            </a:r>
            <a:endParaRPr lang="en-US" altLang="ko-KR" sz="800" b="1" dirty="0">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쌍용자동차 매출채권 대손금액 반영</a:t>
            </a:r>
            <a:r>
              <a:rPr lang="en-US" altLang="ko-KR" sz="800" dirty="0">
                <a:latin typeface="Arial" panose="020B0604020202020204" pitchFamily="34" charset="0"/>
                <a:ea typeface="맑은 고딕" panose="020B0503020000020004" pitchFamily="50" charset="-127"/>
              </a:rPr>
              <a:t>(62</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265113" indent="-173038" algn="just" latinLnBrk="1">
              <a:lnSpc>
                <a:spcPct val="110000"/>
              </a:lnSpc>
              <a:spcAft>
                <a:spcPts val="500"/>
              </a:spcAft>
              <a:buFont typeface="Arial" panose="020B0604020202020204" pitchFamily="34" charset="0"/>
              <a:buChar char="‒"/>
            </a:pPr>
            <a:r>
              <a:rPr lang="ko-KR" altLang="en-US" sz="800" dirty="0">
                <a:latin typeface="Arial" panose="020B0604020202020204" pitchFamily="34" charset="0"/>
                <a:ea typeface="맑은 고딕" panose="020B0503020000020004" pitchFamily="50" charset="-127"/>
              </a:rPr>
              <a:t>긴급 항공 운임</a:t>
            </a:r>
            <a:r>
              <a:rPr lang="en-US" altLang="ko-KR" sz="800" dirty="0">
                <a:latin typeface="Arial" panose="020B0604020202020204" pitchFamily="34" charset="0"/>
                <a:ea typeface="맑은 고딕" panose="020B0503020000020004" pitchFamily="50" charset="-127"/>
              </a:rPr>
              <a:t> (13</a:t>
            </a:r>
            <a:r>
              <a:rPr lang="ko-KR" altLang="en-US" sz="800" dirty="0">
                <a:latin typeface="Arial" panose="020B0604020202020204" pitchFamily="34" charset="0"/>
                <a:ea typeface="맑은 고딕" panose="020B0503020000020004" pitchFamily="50" charset="-127"/>
              </a:rPr>
              <a:t>억원</a:t>
            </a:r>
            <a:r>
              <a:rPr lang="en-US" altLang="ko-KR" sz="800" dirty="0">
                <a:latin typeface="Arial" panose="020B0604020202020204" pitchFamily="34" charset="0"/>
                <a:ea typeface="맑은 고딕" panose="020B0503020000020004" pitchFamily="50" charset="-127"/>
              </a:rPr>
              <a:t>)</a:t>
            </a:r>
          </a:p>
          <a:p>
            <a:pPr marL="171450" indent="-171450" algn="just" latinLnBrk="1">
              <a:lnSpc>
                <a:spcPct val="110000"/>
              </a:lnSpc>
              <a:spcAft>
                <a:spcPts val="500"/>
              </a:spcAft>
              <a:buFont typeface="Wingdings" panose="05000000000000000000" pitchFamily="2" charset="2"/>
              <a:buChar char="§"/>
            </a:pPr>
            <a:endParaRPr lang="en-US" altLang="ko-KR" sz="800" b="1" dirty="0">
              <a:solidFill>
                <a:srgbClr val="FF0000"/>
              </a:solidFill>
              <a:latin typeface="Arial" panose="020B0604020202020204" pitchFamily="34" charset="0"/>
              <a:ea typeface="맑은 고딕" panose="020B0503020000020004" pitchFamily="50" charset="-127"/>
              <a:cs typeface="Arial" panose="020B0604020202020204" pitchFamily="34" charset="0"/>
            </a:endParaRPr>
          </a:p>
          <a:p>
            <a:pPr marL="171450" indent="-171450" algn="just" latinLnBrk="1">
              <a:lnSpc>
                <a:spcPct val="110000"/>
              </a:lnSpc>
              <a:spcAft>
                <a:spcPts val="500"/>
              </a:spcAft>
              <a:buFont typeface="Wingdings" panose="05000000000000000000" pitchFamily="2" charset="2"/>
              <a:buChar char="§"/>
            </a:pPr>
            <a:endParaRPr lang="en-US" altLang="ko-KR" sz="800" b="1" dirty="0">
              <a:solidFill>
                <a:srgbClr val="FF0000"/>
              </a:solidFill>
              <a:latin typeface="Arial" panose="020B0604020202020204" pitchFamily="34" charset="0"/>
              <a:ea typeface="맑은 고딕" panose="020B0503020000020004" pitchFamily="50" charset="-127"/>
              <a:cs typeface="Arial" panose="020B0604020202020204" pitchFamily="34" charset="0"/>
            </a:endParaRPr>
          </a:p>
          <a:p>
            <a:pPr marL="265113" indent="-173038" algn="just" latinLnBrk="1">
              <a:lnSpc>
                <a:spcPct val="110000"/>
              </a:lnSpc>
              <a:spcAft>
                <a:spcPts val="500"/>
              </a:spcAft>
              <a:buFont typeface="Wingdings" panose="05000000000000000000" pitchFamily="2" charset="2"/>
              <a:buChar char="ü"/>
            </a:pPr>
            <a:endParaRPr lang="en-US" altLang="ko-KR" sz="800" dirty="0">
              <a:latin typeface="Arial" panose="020B0604020202020204" pitchFamily="34" charset="0"/>
              <a:ea typeface="맑은 고딕" panose="020B0503020000020004" pitchFamily="50" charset="-127"/>
              <a:cs typeface="Arial" panose="020B0604020202020204" pitchFamily="34" charset="0"/>
            </a:endParaRPr>
          </a:p>
        </p:txBody>
      </p:sp>
      <p:pic>
        <p:nvPicPr>
          <p:cNvPr id="11" name="그림 10">
            <a:extLst>
              <a:ext uri="{FF2B5EF4-FFF2-40B4-BE49-F238E27FC236}">
                <a16:creationId xmlns:a16="http://schemas.microsoft.com/office/drawing/2014/main" id="{74E757EE-ABFA-4E40-A781-28859FDCA87B}"/>
              </a:ext>
            </a:extLst>
          </p:cNvPr>
          <p:cNvPicPr>
            <a:picLocks noChangeAspect="1" noChangeArrowheads="1"/>
            <a:extLst>
              <a:ext uri="{84589F7E-364E-4C9E-8A38-B11213B215E9}">
                <a14:cameraTool xmlns:a14="http://schemas.microsoft.com/office/drawing/2010/main" cellRange="$B$6:$F$25"/>
              </a:ext>
            </a:extLst>
          </p:cNvPicPr>
          <p:nvPr/>
        </p:nvPicPr>
        <p:blipFill>
          <a:blip r:embed="rId3"/>
          <a:srcRect/>
          <a:stretch>
            <a:fillRect/>
          </a:stretch>
        </p:blipFill>
        <p:spPr bwMode="auto">
          <a:xfrm>
            <a:off x="482400" y="1422000"/>
            <a:ext cx="4379015" cy="3032677"/>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custDataLst>
      <p:tags r:id="rId1"/>
    </p:custDataLst>
    <p:extLst>
      <p:ext uri="{BB962C8B-B14F-4D97-AF65-F5344CB8AC3E}">
        <p14:creationId xmlns:p14="http://schemas.microsoft.com/office/powerpoint/2010/main" val="228500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sz="8800" dirty="0"/>
              <a:t>Company &amp; Industry </a:t>
            </a:r>
            <a:br>
              <a:rPr lang="en-US" altLang="ko-KR" sz="8800" dirty="0"/>
            </a:br>
            <a:r>
              <a:rPr lang="en-US" altLang="ko-KR" sz="8800" dirty="0"/>
              <a:t>Overview</a:t>
            </a:r>
            <a:endParaRPr lang="ko-KR" altLang="en-US" sz="8800" dirty="0"/>
          </a:p>
        </p:txBody>
      </p:sp>
      <p:sp>
        <p:nvSpPr>
          <p:cNvPr id="6" name="텍스트 개체 틀 5"/>
          <p:cNvSpPr>
            <a:spLocks noGrp="1"/>
          </p:cNvSpPr>
          <p:nvPr>
            <p:ph type="body" sz="quarter" idx="11"/>
          </p:nvPr>
        </p:nvSpPr>
        <p:spPr/>
        <p:txBody>
          <a:bodyPr/>
          <a:lstStyle/>
          <a:p>
            <a:endParaRPr lang="ko-KR" altLang="en-US"/>
          </a:p>
        </p:txBody>
      </p:sp>
    </p:spTree>
    <p:extLst>
      <p:ext uri="{BB962C8B-B14F-4D97-AF65-F5344CB8AC3E}">
        <p14:creationId xmlns:p14="http://schemas.microsoft.com/office/powerpoint/2010/main" val="7331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6"/>
          <p:cNvSpPr>
            <a:spLocks noGrp="1"/>
          </p:cNvSpPr>
          <p:nvPr>
            <p:ph type="body" sz="quarter" idx="11"/>
          </p:nvPr>
        </p:nvSpPr>
        <p:spPr>
          <a:xfrm>
            <a:off x="488950" y="203863"/>
            <a:ext cx="4356000" cy="169200"/>
          </a:xfrm>
        </p:spPr>
        <p:txBody>
          <a:bodyPr/>
          <a:lstStyle/>
          <a:p>
            <a:r>
              <a:rPr lang="en-US" altLang="ko-KR" dirty="0"/>
              <a:t>Company Overview</a:t>
            </a:r>
          </a:p>
        </p:txBody>
      </p:sp>
      <p:sp>
        <p:nvSpPr>
          <p:cNvPr id="7" name="Title 1"/>
          <p:cNvSpPr>
            <a:spLocks noGrp="1"/>
          </p:cNvSpPr>
          <p:nvPr>
            <p:ph type="title"/>
          </p:nvPr>
        </p:nvSpPr>
        <p:spPr>
          <a:xfrm>
            <a:off x="488950" y="451575"/>
            <a:ext cx="8928100" cy="723600"/>
          </a:xfrm>
        </p:spPr>
        <p:txBody>
          <a:bodyPr/>
          <a:lstStyle/>
          <a:p>
            <a:pPr>
              <a:lnSpc>
                <a:spcPct val="100000"/>
              </a:lnSpc>
            </a:pPr>
            <a:r>
              <a:rPr lang="ko-KR" altLang="en-US" sz="2800" dirty="0">
                <a:latin typeface="나눔바른고딕" panose="020B0603020101020101" pitchFamily="50" charset="-127"/>
                <a:ea typeface="나눔바른고딕" panose="020B0603020101020101" pitchFamily="50" charset="-127"/>
              </a:rPr>
              <a:t>회사 개요</a:t>
            </a:r>
            <a:endParaRPr lang="en-GB" sz="2800" dirty="0">
              <a:latin typeface="나눔바른고딕" panose="020B0603020101020101" pitchFamily="50" charset="-127"/>
              <a:ea typeface="나눔바른고딕" panose="020B0603020101020101" pitchFamily="50" charset="-127"/>
            </a:endParaRPr>
          </a:p>
        </p:txBody>
      </p:sp>
      <p:sp>
        <p:nvSpPr>
          <p:cNvPr id="8" name="내용 개체 틀 13">
            <a:extLst>
              <a:ext uri="{FF2B5EF4-FFF2-40B4-BE49-F238E27FC236}">
                <a16:creationId xmlns:a16="http://schemas.microsoft.com/office/drawing/2014/main" id="{75A81F3A-DB10-4CC7-95E8-9C0B9E5E5BB0}"/>
              </a:ext>
            </a:extLst>
          </p:cNvPr>
          <p:cNvSpPr>
            <a:spLocks noGrp="1"/>
          </p:cNvSpPr>
          <p:nvPr>
            <p:ph sz="quarter" idx="12"/>
          </p:nvPr>
        </p:nvSpPr>
        <p:spPr>
          <a:xfrm>
            <a:off x="488950" y="1016001"/>
            <a:ext cx="8928100" cy="406400"/>
          </a:xfrm>
        </p:spPr>
        <p:txBody>
          <a:bodyPr/>
          <a:lstStyle/>
          <a:p>
            <a:r>
              <a:rPr lang="ko-KR" altLang="en-US" dirty="0">
                <a:solidFill>
                  <a:schemeClr val="tx1"/>
                </a:solidFill>
              </a:rPr>
              <a:t>대상회사는 자동차부품인 </a:t>
            </a:r>
            <a:r>
              <a:rPr lang="ko-KR" altLang="en-US" dirty="0" err="1">
                <a:solidFill>
                  <a:schemeClr val="tx1"/>
                </a:solidFill>
              </a:rPr>
              <a:t>조향장치</a:t>
            </a:r>
            <a:r>
              <a:rPr lang="en-US" altLang="ko-KR" dirty="0">
                <a:solidFill>
                  <a:schemeClr val="tx1"/>
                </a:solidFill>
              </a:rPr>
              <a:t>, </a:t>
            </a:r>
            <a:r>
              <a:rPr lang="ko-KR" altLang="en-US" dirty="0">
                <a:solidFill>
                  <a:schemeClr val="tx1"/>
                </a:solidFill>
              </a:rPr>
              <a:t>구동장치</a:t>
            </a:r>
            <a:r>
              <a:rPr lang="en-US" altLang="ko-KR" dirty="0">
                <a:solidFill>
                  <a:schemeClr val="tx1"/>
                </a:solidFill>
              </a:rPr>
              <a:t>, </a:t>
            </a:r>
            <a:r>
              <a:rPr lang="ko-KR" altLang="en-US" dirty="0">
                <a:solidFill>
                  <a:schemeClr val="tx1"/>
                </a:solidFill>
              </a:rPr>
              <a:t>제동장치</a:t>
            </a:r>
            <a:r>
              <a:rPr lang="en-US" altLang="ko-KR" dirty="0">
                <a:solidFill>
                  <a:schemeClr val="tx1"/>
                </a:solidFill>
              </a:rPr>
              <a:t>, </a:t>
            </a:r>
            <a:r>
              <a:rPr lang="ko-KR" altLang="en-US" dirty="0">
                <a:solidFill>
                  <a:schemeClr val="tx1"/>
                </a:solidFill>
              </a:rPr>
              <a:t>전장 및 전자 제품 등을 제조 및 판매하며</a:t>
            </a:r>
            <a:r>
              <a:rPr lang="en-US" altLang="ko-KR" dirty="0">
                <a:solidFill>
                  <a:schemeClr val="tx1"/>
                </a:solidFill>
              </a:rPr>
              <a:t>, 2017</a:t>
            </a:r>
            <a:r>
              <a:rPr lang="ko-KR" altLang="en-US" dirty="0">
                <a:solidFill>
                  <a:schemeClr val="tx1"/>
                </a:solidFill>
              </a:rPr>
              <a:t>년 </a:t>
            </a:r>
            <a:r>
              <a:rPr lang="en-US" altLang="ko-KR" dirty="0">
                <a:solidFill>
                  <a:schemeClr val="tx1"/>
                </a:solidFill>
              </a:rPr>
              <a:t>10</a:t>
            </a:r>
            <a:r>
              <a:rPr lang="ko-KR" altLang="en-US" dirty="0">
                <a:solidFill>
                  <a:schemeClr val="tx1"/>
                </a:solidFill>
              </a:rPr>
              <a:t>월 </a:t>
            </a:r>
            <a:r>
              <a:rPr lang="ko-KR" altLang="en-US" dirty="0" err="1">
                <a:solidFill>
                  <a:schemeClr val="tx1"/>
                </a:solidFill>
              </a:rPr>
              <a:t>이래오토모티브시스템에서</a:t>
            </a:r>
            <a:r>
              <a:rPr lang="ko-KR" altLang="en-US" dirty="0">
                <a:solidFill>
                  <a:schemeClr val="tx1"/>
                </a:solidFill>
              </a:rPr>
              <a:t> 인적 분할되어 현재 사명으로 영업을 </a:t>
            </a:r>
            <a:r>
              <a:rPr lang="ko-KR" altLang="en-US" dirty="0" err="1">
                <a:solidFill>
                  <a:schemeClr val="tx1"/>
                </a:solidFill>
              </a:rPr>
              <a:t>영위중입니다</a:t>
            </a:r>
            <a:r>
              <a:rPr lang="en-US" altLang="ko-KR" dirty="0">
                <a:solidFill>
                  <a:schemeClr val="tx1"/>
                </a:solidFill>
              </a:rPr>
              <a:t>.</a:t>
            </a:r>
          </a:p>
        </p:txBody>
      </p:sp>
      <p:sp>
        <p:nvSpPr>
          <p:cNvPr id="16" name="Rectangle 7">
            <a:extLst>
              <a:ext uri="{FF2B5EF4-FFF2-40B4-BE49-F238E27FC236}">
                <a16:creationId xmlns:a16="http://schemas.microsoft.com/office/drawing/2014/main" id="{B3CED040-64A7-43DD-9194-39AA7A151E20}"/>
              </a:ext>
            </a:extLst>
          </p:cNvPr>
          <p:cNvSpPr>
            <a:spLocks noChangeArrowheads="1"/>
          </p:cNvSpPr>
          <p:nvPr/>
        </p:nvSpPr>
        <p:spPr bwMode="auto">
          <a:xfrm>
            <a:off x="488950" y="4182158"/>
            <a:ext cx="4294717" cy="1848271"/>
          </a:xfrm>
          <a:prstGeom prst="rect">
            <a:avLst/>
          </a:prstGeom>
          <a:noFill/>
          <a:ln w="9525" algn="ctr">
            <a:noFill/>
            <a:miter lim="800000"/>
            <a:headEnd/>
            <a:tailEnd/>
          </a:ln>
        </p:spPr>
        <p:txBody>
          <a:bodyPr wrap="square" lIns="0" tIns="0" rIns="0" bIns="0">
            <a:noAutofit/>
          </a:bodyPr>
          <a:lstStyle/>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1984.10   </a:t>
            </a:r>
            <a:r>
              <a:rPr lang="ko-KR" altLang="en-US" sz="900" dirty="0">
                <a:latin typeface="Arial" panose="020B0604020202020204" pitchFamily="34" charset="0"/>
                <a:ea typeface="맑은 고딕" panose="020B0503020000020004" pitchFamily="50" charset="-127"/>
              </a:rPr>
              <a:t>대우자동차부품㈜ </a:t>
            </a:r>
            <a:r>
              <a:rPr lang="en-US" altLang="ko-KR" sz="900" dirty="0">
                <a:latin typeface="Arial" panose="020B0604020202020204" pitchFamily="34" charset="0"/>
                <a:ea typeface="맑은 고딕" panose="020B0503020000020004" pitchFamily="50" charset="-127"/>
              </a:rPr>
              <a:t>(</a:t>
            </a:r>
            <a:r>
              <a:rPr lang="ko-KR" altLang="en-US" sz="900" dirty="0">
                <a:latin typeface="Arial" panose="020B0604020202020204" pitchFamily="34" charset="0"/>
                <a:ea typeface="맑은 고딕" panose="020B0503020000020004" pitchFamily="50" charset="-127"/>
              </a:rPr>
              <a:t>대우자동차와 </a:t>
            </a:r>
            <a:r>
              <a:rPr lang="en-US" altLang="ko-KR" sz="900" dirty="0">
                <a:latin typeface="Arial" panose="020B0604020202020204" pitchFamily="34" charset="0"/>
                <a:ea typeface="맑은 고딕" panose="020B0503020000020004" pitchFamily="50" charset="-127"/>
              </a:rPr>
              <a:t>GM</a:t>
            </a:r>
            <a:r>
              <a:rPr lang="ko-KR" altLang="en-US" sz="900" dirty="0">
                <a:latin typeface="Arial" panose="020B0604020202020204" pitchFamily="34" charset="0"/>
                <a:ea typeface="맑은 고딕" panose="020B0503020000020004" pitchFamily="50" charset="-127"/>
              </a:rPr>
              <a:t>합작</a:t>
            </a:r>
            <a:r>
              <a:rPr lang="en-US" altLang="ko-KR" sz="900" dirty="0">
                <a:latin typeface="Arial" panose="020B0604020202020204" pitchFamily="34" charset="0"/>
                <a:ea typeface="맑은 고딕" panose="020B0503020000020004" pitchFamily="50" charset="-127"/>
              </a:rPr>
              <a:t>)</a:t>
            </a: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1989.10   </a:t>
            </a:r>
            <a:r>
              <a:rPr lang="ko-KR" altLang="en-US" sz="900" dirty="0">
                <a:latin typeface="Arial" panose="020B0604020202020204" pitchFamily="34" charset="0"/>
                <a:ea typeface="맑은 고딕" panose="020B0503020000020004" pitchFamily="50" charset="-127"/>
              </a:rPr>
              <a:t>대우자동차부품㈜ </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대우 </a:t>
            </a:r>
            <a:r>
              <a:rPr lang="en-US" altLang="ko-KR" sz="900" dirty="0">
                <a:latin typeface="Arial" panose="020B0604020202020204" pitchFamily="34" charset="0"/>
                <a:ea typeface="맑은 고딕" panose="020B0503020000020004" pitchFamily="50" charset="-127"/>
              </a:rPr>
              <a:t>HMS</a:t>
            </a:r>
            <a:r>
              <a:rPr lang="ko-KR" altLang="en-US" sz="900" dirty="0">
                <a:latin typeface="Arial" panose="020B0604020202020204" pitchFamily="34" charset="0"/>
                <a:ea typeface="맑은 고딕" panose="020B0503020000020004" pitchFamily="50" charset="-127"/>
              </a:rPr>
              <a:t>㈜를 흡수</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합병 대우기전공업주식회사</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2000.01   </a:t>
            </a:r>
            <a:r>
              <a:rPr lang="ko-KR" altLang="en-US" sz="900" dirty="0">
                <a:latin typeface="Arial" panose="020B0604020202020204" pitchFamily="34" charset="0"/>
                <a:ea typeface="맑은 고딕" panose="020B0503020000020004" pitchFamily="50" charset="-127"/>
              </a:rPr>
              <a:t>회사 상호명을 </a:t>
            </a:r>
            <a:r>
              <a:rPr lang="ko-KR" altLang="en-US" sz="900" dirty="0" err="1">
                <a:latin typeface="Arial" panose="020B0604020202020204" pitchFamily="34" charset="0"/>
                <a:ea typeface="맑은 고딕" panose="020B0503020000020004" pitchFamily="50" charset="-127"/>
              </a:rPr>
              <a:t>한국델파이주식회사로</a:t>
            </a:r>
            <a:r>
              <a:rPr lang="ko-KR" altLang="en-US" sz="900" dirty="0">
                <a:latin typeface="Arial" panose="020B0604020202020204" pitchFamily="34" charset="0"/>
                <a:ea typeface="맑은 고딕" panose="020B0503020000020004" pitchFamily="50" charset="-127"/>
              </a:rPr>
              <a:t> 변경</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2007.09   </a:t>
            </a:r>
            <a:r>
              <a:rPr lang="ko-KR" altLang="en-US" sz="900" dirty="0">
                <a:latin typeface="Arial" panose="020B0604020202020204" pitchFamily="34" charset="0"/>
                <a:ea typeface="맑은 고딕" panose="020B0503020000020004" pitchFamily="50" charset="-127"/>
              </a:rPr>
              <a:t>중국 법인</a:t>
            </a:r>
            <a:r>
              <a:rPr lang="en-US" altLang="ko-KR" sz="900" dirty="0">
                <a:latin typeface="Arial" panose="020B0604020202020204" pitchFamily="34" charset="0"/>
                <a:ea typeface="맑은 고딕" panose="020B0503020000020004" pitchFamily="50" charset="-127"/>
              </a:rPr>
              <a:t>(</a:t>
            </a:r>
            <a:r>
              <a:rPr lang="en-US" altLang="ko-KR" sz="900" dirty="0" err="1">
                <a:latin typeface="Arial" panose="020B0604020202020204" pitchFamily="34" charset="0"/>
                <a:ea typeface="맑은 고딕" panose="020B0503020000020004" pitchFamily="50" charset="-127"/>
              </a:rPr>
              <a:t>Changsu</a:t>
            </a:r>
            <a:r>
              <a:rPr lang="en-US" altLang="ko-KR" sz="900" dirty="0">
                <a:latin typeface="Arial" panose="020B0604020202020204" pitchFamily="34" charset="0"/>
                <a:ea typeface="맑은 고딕" panose="020B0503020000020004" pitchFamily="50" charset="-127"/>
              </a:rPr>
              <a:t> </a:t>
            </a:r>
            <a:r>
              <a:rPr lang="en-US" altLang="ko-KR" sz="900" dirty="0" err="1">
                <a:latin typeface="Arial" panose="020B0604020202020204" pitchFamily="34" charset="0"/>
                <a:ea typeface="맑은 고딕" panose="020B0503020000020004" pitchFamily="50" charset="-127"/>
              </a:rPr>
              <a:t>Kdac</a:t>
            </a:r>
            <a:r>
              <a:rPr lang="en-US" altLang="ko-KR" sz="900" dirty="0">
                <a:latin typeface="Arial" panose="020B0604020202020204" pitchFamily="34" charset="0"/>
                <a:ea typeface="맑은 고딕" panose="020B0503020000020004" pitchFamily="50" charset="-127"/>
              </a:rPr>
              <a:t>)</a:t>
            </a:r>
            <a:r>
              <a:rPr lang="ko-KR" altLang="en-US" sz="900" dirty="0">
                <a:latin typeface="Arial" panose="020B0604020202020204" pitchFamily="34" charset="0"/>
                <a:ea typeface="맑은 고딕" panose="020B0503020000020004" pitchFamily="50" charset="-127"/>
              </a:rPr>
              <a:t>설립</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2015.09   </a:t>
            </a:r>
            <a:r>
              <a:rPr lang="ko-KR" altLang="en-US" sz="900" dirty="0">
                <a:latin typeface="Arial" panose="020B0604020202020204" pitchFamily="34" charset="0"/>
                <a:ea typeface="맑은 고딕" panose="020B0503020000020004" pitchFamily="50" charset="-127"/>
              </a:rPr>
              <a:t>이래그룹에서 </a:t>
            </a:r>
            <a:r>
              <a:rPr lang="en-US" altLang="ko-KR" sz="900" dirty="0">
                <a:latin typeface="Arial" panose="020B0604020202020204" pitchFamily="34" charset="0"/>
                <a:ea typeface="맑은 고딕" panose="020B0503020000020004" pitchFamily="50" charset="-127"/>
              </a:rPr>
              <a:t>100% </a:t>
            </a:r>
            <a:r>
              <a:rPr lang="ko-KR" altLang="en-US" sz="900" dirty="0">
                <a:latin typeface="Arial" panose="020B0604020202020204" pitchFamily="34" charset="0"/>
                <a:ea typeface="맑은 고딕" panose="020B0503020000020004" pitchFamily="50" charset="-127"/>
              </a:rPr>
              <a:t>지분인수</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2015.11   </a:t>
            </a:r>
            <a:r>
              <a:rPr lang="ko-KR" altLang="en-US" sz="900" dirty="0">
                <a:latin typeface="Arial" panose="020B0604020202020204" pitchFamily="34" charset="0"/>
                <a:ea typeface="맑은 고딕" panose="020B0503020000020004" pitchFamily="50" charset="-127"/>
              </a:rPr>
              <a:t>회사 상호명을 </a:t>
            </a:r>
            <a:r>
              <a:rPr lang="ko-KR" altLang="en-US" sz="900" dirty="0" err="1">
                <a:latin typeface="Arial" panose="020B0604020202020204" pitchFamily="34" charset="0"/>
                <a:ea typeface="맑은 고딕" panose="020B0503020000020004" pitchFamily="50" charset="-127"/>
              </a:rPr>
              <a:t>이래오토모티브시스템주식회사로</a:t>
            </a:r>
            <a:r>
              <a:rPr lang="ko-KR" altLang="en-US" sz="900" dirty="0">
                <a:latin typeface="Arial" panose="020B0604020202020204" pitchFamily="34" charset="0"/>
                <a:ea typeface="맑은 고딕" panose="020B0503020000020004" pitchFamily="50" charset="-127"/>
              </a:rPr>
              <a:t>  변경</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2017.10   </a:t>
            </a:r>
            <a:r>
              <a:rPr lang="ko-KR" altLang="en-US" sz="900" dirty="0" err="1">
                <a:latin typeface="Arial" panose="020B0604020202020204" pitchFamily="34" charset="0"/>
                <a:ea typeface="맑은 고딕" panose="020B0503020000020004" pitchFamily="50" charset="-127"/>
              </a:rPr>
              <a:t>이래오토모티브시스템에서</a:t>
            </a:r>
            <a:r>
              <a:rPr lang="ko-KR" altLang="en-US" sz="900" dirty="0">
                <a:latin typeface="Arial" panose="020B0604020202020204" pitchFamily="34" charset="0"/>
                <a:ea typeface="맑은 고딕" panose="020B0503020000020004" pitchFamily="50" charset="-127"/>
              </a:rPr>
              <a:t> 인적분할로 설립</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r>
              <a:rPr lang="en-US" altLang="ko-KR" sz="900" dirty="0">
                <a:latin typeface="Arial" panose="020B0604020202020204" pitchFamily="34" charset="0"/>
                <a:ea typeface="맑은 고딕" panose="020B0503020000020004" pitchFamily="50" charset="-127"/>
              </a:rPr>
              <a:t>2018.06   </a:t>
            </a:r>
            <a:r>
              <a:rPr lang="ko-KR" altLang="en-US" sz="900" dirty="0">
                <a:latin typeface="Arial" panose="020B0604020202020204" pitchFamily="34" charset="0"/>
                <a:ea typeface="맑은 고딕" panose="020B0503020000020004" pitchFamily="50" charset="-127"/>
              </a:rPr>
              <a:t>미국 법인</a:t>
            </a:r>
            <a:r>
              <a:rPr lang="en-US" altLang="ko-KR" sz="900" dirty="0">
                <a:latin typeface="Arial" panose="020B0604020202020204" pitchFamily="34" charset="0"/>
                <a:ea typeface="맑은 고딕" panose="020B0503020000020004" pitchFamily="50" charset="-127"/>
              </a:rPr>
              <a:t>(ERAE AMS America)</a:t>
            </a:r>
            <a:r>
              <a:rPr lang="ko-KR" altLang="en-US" sz="900" dirty="0">
                <a:latin typeface="Arial" panose="020B0604020202020204" pitchFamily="34" charset="0"/>
                <a:ea typeface="맑은 고딕" panose="020B0503020000020004" pitchFamily="50" charset="-127"/>
              </a:rPr>
              <a:t>설립 및 </a:t>
            </a:r>
            <a:r>
              <a:rPr lang="en-US" altLang="ko-KR" sz="900" dirty="0">
                <a:latin typeface="Arial" panose="020B0604020202020204" pitchFamily="34" charset="0"/>
                <a:ea typeface="맑은 고딕" panose="020B0503020000020004" pitchFamily="50" charset="-127"/>
              </a:rPr>
              <a:t>Pontiac </a:t>
            </a:r>
            <a:r>
              <a:rPr lang="ko-KR" altLang="en-US" sz="900" dirty="0">
                <a:latin typeface="Arial" panose="020B0604020202020204" pitchFamily="34" charset="0"/>
                <a:ea typeface="맑은 고딕" panose="020B0503020000020004" pitchFamily="50" charset="-127"/>
              </a:rPr>
              <a:t>공장 건설 완료</a:t>
            </a:r>
            <a:endParaRPr lang="en-US" altLang="ko-KR" sz="900" dirty="0">
              <a:latin typeface="Arial" panose="020B0604020202020204" pitchFamily="34" charset="0"/>
              <a:ea typeface="맑은 고딕" panose="020B0503020000020004" pitchFamily="50" charset="-127"/>
            </a:endParaRPr>
          </a:p>
          <a:p>
            <a:pPr marL="0" lvl="1" latinLnBrk="1">
              <a:lnSpc>
                <a:spcPct val="150000"/>
              </a:lnSpc>
              <a:buClr>
                <a:srgbClr val="005EB8"/>
              </a:buClr>
              <a:buSzPct val="85000"/>
            </a:pPr>
            <a:r>
              <a:rPr lang="en-US" altLang="ko-KR" sz="900" dirty="0">
                <a:latin typeface="Arial" panose="020B0604020202020204" pitchFamily="34" charset="0"/>
                <a:ea typeface="맑은 고딕" panose="020B0503020000020004" pitchFamily="50" charset="-127"/>
              </a:rPr>
              <a:t>                  FCA, Volkswagen </a:t>
            </a:r>
            <a:r>
              <a:rPr lang="ko-KR" altLang="en-US" sz="900" dirty="0">
                <a:latin typeface="Arial" panose="020B0604020202020204" pitchFamily="34" charset="0"/>
                <a:ea typeface="맑은 고딕" panose="020B0503020000020004" pitchFamily="50" charset="-127"/>
              </a:rPr>
              <a:t>등에 </a:t>
            </a:r>
            <a:r>
              <a:rPr lang="en-US" altLang="ko-KR" sz="900" dirty="0" err="1">
                <a:latin typeface="Arial" panose="020B0604020202020204" pitchFamily="34" charset="0"/>
                <a:ea typeface="맑은 고딕" panose="020B0503020000020004" pitchFamily="50" charset="-127"/>
              </a:rPr>
              <a:t>Halfshaft</a:t>
            </a:r>
            <a:r>
              <a:rPr lang="en-US" altLang="ko-KR" sz="900" dirty="0">
                <a:latin typeface="Arial" panose="020B0604020202020204" pitchFamily="34" charset="0"/>
                <a:ea typeface="맑은 고딕" panose="020B0503020000020004" pitchFamily="50" charset="-127"/>
              </a:rPr>
              <a:t> </a:t>
            </a:r>
            <a:r>
              <a:rPr lang="ko-KR" altLang="en-US" sz="900" dirty="0">
                <a:latin typeface="Arial" panose="020B0604020202020204" pitchFamily="34" charset="0"/>
                <a:ea typeface="맑은 고딕" panose="020B0503020000020004" pitchFamily="50" charset="-127"/>
              </a:rPr>
              <a:t>납품</a:t>
            </a:r>
            <a:endParaRPr lang="en-US" altLang="ko-KR" sz="900" dirty="0">
              <a:latin typeface="Arial" panose="020B0604020202020204" pitchFamily="34" charset="0"/>
              <a:ea typeface="맑은 고딕" panose="020B0503020000020004" pitchFamily="50" charset="-127"/>
            </a:endParaRPr>
          </a:p>
          <a:p>
            <a:pPr marL="176213" lvl="1" indent="-176213" latinLnBrk="1">
              <a:lnSpc>
                <a:spcPct val="150000"/>
              </a:lnSpc>
              <a:buClr>
                <a:srgbClr val="005EB8"/>
              </a:buClr>
              <a:buSzPct val="85000"/>
              <a:buFont typeface="Wingdings" pitchFamily="2" charset="2"/>
              <a:buChar char="l"/>
            </a:pPr>
            <a:endParaRPr lang="en-US" altLang="ko-KR" sz="900" dirty="0">
              <a:latin typeface="Arial" panose="020B0604020202020204" pitchFamily="34" charset="0"/>
              <a:ea typeface="맑은 고딕" panose="020B0503020000020004" pitchFamily="50" charset="-127"/>
            </a:endParaRPr>
          </a:p>
        </p:txBody>
      </p:sp>
      <p:cxnSp>
        <p:nvCxnSpPr>
          <p:cNvPr id="17" name="연결선: 꺾임 16">
            <a:extLst>
              <a:ext uri="{FF2B5EF4-FFF2-40B4-BE49-F238E27FC236}">
                <a16:creationId xmlns:a16="http://schemas.microsoft.com/office/drawing/2014/main" id="{DEA30454-3532-4021-9744-3AA81AAB0277}"/>
              </a:ext>
            </a:extLst>
          </p:cNvPr>
          <p:cNvCxnSpPr>
            <a:cxnSpLocks/>
            <a:stCxn id="37" idx="3"/>
            <a:endCxn id="41" idx="2"/>
          </p:cNvCxnSpPr>
          <p:nvPr/>
        </p:nvCxnSpPr>
        <p:spPr>
          <a:xfrm flipV="1">
            <a:off x="6090848" y="2493452"/>
            <a:ext cx="2797514" cy="270360"/>
          </a:xfrm>
          <a:prstGeom prst="bentConnector2">
            <a:avLst/>
          </a:prstGeom>
          <a:ln w="12700">
            <a:solidFill>
              <a:srgbClr val="00338D"/>
            </a:solidFill>
            <a:head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CE815C-7517-40D7-940A-A2DA9C38E446}"/>
              </a:ext>
            </a:extLst>
          </p:cNvPr>
          <p:cNvSpPr/>
          <p:nvPr/>
        </p:nvSpPr>
        <p:spPr>
          <a:xfrm>
            <a:off x="488950" y="2404711"/>
            <a:ext cx="976472" cy="252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주주구성</a:t>
            </a:r>
          </a:p>
        </p:txBody>
      </p:sp>
      <p:sp>
        <p:nvSpPr>
          <p:cNvPr id="20" name="직사각형 19">
            <a:extLst>
              <a:ext uri="{FF2B5EF4-FFF2-40B4-BE49-F238E27FC236}">
                <a16:creationId xmlns:a16="http://schemas.microsoft.com/office/drawing/2014/main" id="{8569F4A1-A732-4D69-A4F1-9DECD6FBC97C}"/>
              </a:ext>
            </a:extLst>
          </p:cNvPr>
          <p:cNvSpPr/>
          <p:nvPr/>
        </p:nvSpPr>
        <p:spPr>
          <a:xfrm>
            <a:off x="488950" y="2711729"/>
            <a:ext cx="976472" cy="252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인력현황</a:t>
            </a:r>
          </a:p>
        </p:txBody>
      </p:sp>
      <p:sp>
        <p:nvSpPr>
          <p:cNvPr id="21" name="직사각형 20">
            <a:extLst>
              <a:ext uri="{FF2B5EF4-FFF2-40B4-BE49-F238E27FC236}">
                <a16:creationId xmlns:a16="http://schemas.microsoft.com/office/drawing/2014/main" id="{18C7F8CD-D90C-4B25-A3EF-7C172BD61740}"/>
              </a:ext>
            </a:extLst>
          </p:cNvPr>
          <p:cNvSpPr/>
          <p:nvPr/>
        </p:nvSpPr>
        <p:spPr>
          <a:xfrm>
            <a:off x="488950" y="3018747"/>
            <a:ext cx="976472" cy="252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주요제품</a:t>
            </a:r>
          </a:p>
        </p:txBody>
      </p:sp>
      <p:sp>
        <p:nvSpPr>
          <p:cNvPr id="28" name="object 4">
            <a:extLst>
              <a:ext uri="{FF2B5EF4-FFF2-40B4-BE49-F238E27FC236}">
                <a16:creationId xmlns:a16="http://schemas.microsoft.com/office/drawing/2014/main" id="{BFA1BDF2-17F9-4AC7-850D-1740FC938182}"/>
              </a:ext>
            </a:extLst>
          </p:cNvPr>
          <p:cNvSpPr txBox="1"/>
          <p:nvPr/>
        </p:nvSpPr>
        <p:spPr>
          <a:xfrm>
            <a:off x="488949"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회사 현황</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30" name="직사각형 29">
            <a:extLst>
              <a:ext uri="{FF2B5EF4-FFF2-40B4-BE49-F238E27FC236}">
                <a16:creationId xmlns:a16="http://schemas.microsoft.com/office/drawing/2014/main" id="{32723103-3137-4296-8CC6-C9D897F7E487}"/>
              </a:ext>
            </a:extLst>
          </p:cNvPr>
          <p:cNvSpPr/>
          <p:nvPr/>
        </p:nvSpPr>
        <p:spPr>
          <a:xfrm>
            <a:off x="488950" y="1790675"/>
            <a:ext cx="976472" cy="252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회사명</a:t>
            </a:r>
          </a:p>
        </p:txBody>
      </p:sp>
      <p:sp>
        <p:nvSpPr>
          <p:cNvPr id="31" name="직사각형 30">
            <a:extLst>
              <a:ext uri="{FF2B5EF4-FFF2-40B4-BE49-F238E27FC236}">
                <a16:creationId xmlns:a16="http://schemas.microsoft.com/office/drawing/2014/main" id="{8B4A0C67-50CF-4AD6-A70D-58FC89AB216F}"/>
              </a:ext>
            </a:extLst>
          </p:cNvPr>
          <p:cNvSpPr/>
          <p:nvPr/>
        </p:nvSpPr>
        <p:spPr>
          <a:xfrm>
            <a:off x="488950" y="2097693"/>
            <a:ext cx="976472" cy="252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설립일</a:t>
            </a:r>
          </a:p>
        </p:txBody>
      </p:sp>
      <p:sp>
        <p:nvSpPr>
          <p:cNvPr id="34" name="Text Box 14">
            <a:extLst>
              <a:ext uri="{FF2B5EF4-FFF2-40B4-BE49-F238E27FC236}">
                <a16:creationId xmlns:a16="http://schemas.microsoft.com/office/drawing/2014/main" id="{04DCC46D-A039-43AF-9D9F-60A7173E13DE}"/>
              </a:ext>
            </a:extLst>
          </p:cNvPr>
          <p:cNvSpPr txBox="1">
            <a:spLocks noChangeArrowheads="1"/>
          </p:cNvSpPr>
          <p:nvPr>
            <p:custDataLst>
              <p:tags r:id="rId2"/>
            </p:custDataLst>
          </p:nvPr>
        </p:nvSpPr>
        <p:spPr bwMode="auto">
          <a:xfrm>
            <a:off x="488949" y="6057861"/>
            <a:ext cx="3600000" cy="144000"/>
          </a:xfrm>
          <a:prstGeom prst="rect">
            <a:avLst/>
          </a:prstGeom>
          <a:noFill/>
          <a:ln w="6350">
            <a:noFill/>
            <a:miter lim="800000"/>
            <a:headEnd type="none" w="sm" len="sm"/>
            <a:tailEnd type="none" w="sm" len="sm"/>
          </a:ln>
        </p:spPr>
        <p:txBody>
          <a:bodyPr lIns="0" tIns="0" rIns="0" bIns="0"/>
          <a:lstStyle/>
          <a:p>
            <a:pPr marL="396000" indent="-447675" defTabSz="762000" eaLnBrk="0" latinLnBrk="1" hangingPunct="0">
              <a:tabLst>
                <a:tab pos="542925" algn="l"/>
              </a:tabLst>
            </a:pPr>
            <a:r>
              <a:rPr lang="en-US" altLang="ko-KR" sz="800" i="1" dirty="0">
                <a:solidFill>
                  <a:srgbClr val="00338D"/>
                </a:solidFill>
                <a:latin typeface="Arial" panose="020B0604020202020204" pitchFamily="34" charset="0"/>
                <a:ea typeface="맑은 고딕" panose="020B0503020000020004" pitchFamily="50" charset="-127"/>
              </a:rPr>
              <a:t>Source: </a:t>
            </a:r>
            <a:r>
              <a:rPr lang="ko-KR" altLang="en-US" sz="800" i="1" dirty="0">
                <a:solidFill>
                  <a:srgbClr val="00338D"/>
                </a:solidFill>
                <a:latin typeface="Arial" panose="020B0604020202020204" pitchFamily="34" charset="0"/>
                <a:ea typeface="맑은 고딕" panose="020B0503020000020004" pitchFamily="50" charset="-127"/>
              </a:rPr>
              <a:t>대상회사 홈페이지</a:t>
            </a:r>
            <a:r>
              <a:rPr lang="en-US" altLang="ko-KR" sz="800" i="1" dirty="0">
                <a:solidFill>
                  <a:srgbClr val="00338D"/>
                </a:solidFill>
                <a:latin typeface="Arial" panose="020B0604020202020204" pitchFamily="34" charset="0"/>
                <a:ea typeface="맑은 고딕" panose="020B0503020000020004" pitchFamily="50" charset="-127"/>
              </a:rPr>
              <a:t>, </a:t>
            </a:r>
            <a:r>
              <a:rPr lang="ko-KR" altLang="en-US" sz="800" i="1" dirty="0">
                <a:solidFill>
                  <a:srgbClr val="00338D"/>
                </a:solidFill>
                <a:latin typeface="Arial" panose="020B0604020202020204" pitchFamily="34" charset="0"/>
                <a:ea typeface="맑은 고딕" panose="020B0503020000020004" pitchFamily="50" charset="-127"/>
              </a:rPr>
              <a:t>회사제공자료</a:t>
            </a:r>
            <a:endParaRPr lang="en-US" altLang="ko-KR" sz="800" i="1" dirty="0">
              <a:solidFill>
                <a:srgbClr val="00338D"/>
              </a:solidFill>
              <a:latin typeface="Arial" panose="020B0604020202020204" pitchFamily="34" charset="0"/>
              <a:ea typeface="맑은 고딕" panose="020B0503020000020004" pitchFamily="50" charset="-127"/>
            </a:endParaRPr>
          </a:p>
        </p:txBody>
      </p:sp>
      <p:sp>
        <p:nvSpPr>
          <p:cNvPr id="35" name="object 4">
            <a:extLst>
              <a:ext uri="{FF2B5EF4-FFF2-40B4-BE49-F238E27FC236}">
                <a16:creationId xmlns:a16="http://schemas.microsoft.com/office/drawing/2014/main" id="{4F174B23-6A67-40F1-9DFD-15B4910EDED4}"/>
              </a:ext>
            </a:extLst>
          </p:cNvPr>
          <p:cNvSpPr txBox="1"/>
          <p:nvPr/>
        </p:nvSpPr>
        <p:spPr>
          <a:xfrm>
            <a:off x="5072048" y="1496279"/>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지분구조</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36" name="사각형: 둥근 모서리 35">
            <a:extLst>
              <a:ext uri="{FF2B5EF4-FFF2-40B4-BE49-F238E27FC236}">
                <a16:creationId xmlns:a16="http://schemas.microsoft.com/office/drawing/2014/main" id="{59E6ED95-07A3-462B-A6FD-2D5E26E2972A}"/>
              </a:ext>
            </a:extLst>
          </p:cNvPr>
          <p:cNvSpPr/>
          <p:nvPr/>
        </p:nvSpPr>
        <p:spPr>
          <a:xfrm>
            <a:off x="6739457" y="1748141"/>
            <a:ext cx="1019890" cy="267452"/>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rPr>
              <a:t>이래 </a:t>
            </a:r>
            <a:r>
              <a:rPr kumimoji="0" lang="en-US" altLang="ko-KR"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rPr>
              <a:t>CS</a:t>
            </a:r>
            <a:endParaRPr kumimoji="0" lang="ko-KR" altLang="en-US"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endParaRPr>
          </a:p>
        </p:txBody>
      </p:sp>
      <p:sp>
        <p:nvSpPr>
          <p:cNvPr id="37" name="사각형: 둥근 모서리 36">
            <a:extLst>
              <a:ext uri="{FF2B5EF4-FFF2-40B4-BE49-F238E27FC236}">
                <a16:creationId xmlns:a16="http://schemas.microsoft.com/office/drawing/2014/main" id="{AADCFE77-B97B-4B2B-B286-97B88B141C7E}"/>
              </a:ext>
            </a:extLst>
          </p:cNvPr>
          <p:cNvSpPr/>
          <p:nvPr/>
        </p:nvSpPr>
        <p:spPr>
          <a:xfrm>
            <a:off x="5072048" y="2630612"/>
            <a:ext cx="1018800" cy="266400"/>
          </a:xfrm>
          <a:prstGeom prst="roundRect">
            <a:avLst/>
          </a:prstGeom>
          <a:solidFill>
            <a:srgbClr val="483698"/>
          </a:solidFill>
          <a:ln>
            <a:no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ko-KR" altLang="en-US" sz="850" b="1" dirty="0">
                <a:solidFill>
                  <a:prstClr val="white"/>
                </a:solidFill>
                <a:latin typeface="Arial" panose="020B0604020202020204" pitchFamily="34" charset="0"/>
                <a:ea typeface="맑은 고딕" panose="020B0503020000020004" pitchFamily="50" charset="-127"/>
              </a:rPr>
              <a:t>이래</a:t>
            </a:r>
            <a:r>
              <a:rPr lang="en-US" altLang="ko-KR" sz="850" b="1" dirty="0">
                <a:solidFill>
                  <a:prstClr val="white"/>
                </a:solidFill>
                <a:latin typeface="Arial" panose="020B0604020202020204" pitchFamily="34" charset="0"/>
                <a:ea typeface="맑은 고딕" panose="020B0503020000020004" pitchFamily="50" charset="-127"/>
              </a:rPr>
              <a:t>AMS</a:t>
            </a:r>
          </a:p>
        </p:txBody>
      </p:sp>
      <p:sp>
        <p:nvSpPr>
          <p:cNvPr id="38" name="object 4">
            <a:extLst>
              <a:ext uri="{FF2B5EF4-FFF2-40B4-BE49-F238E27FC236}">
                <a16:creationId xmlns:a16="http://schemas.microsoft.com/office/drawing/2014/main" id="{B69E30DE-645B-48CA-B3AF-1459902DEC84}"/>
              </a:ext>
            </a:extLst>
          </p:cNvPr>
          <p:cNvSpPr txBox="1"/>
          <p:nvPr/>
        </p:nvSpPr>
        <p:spPr>
          <a:xfrm>
            <a:off x="488949" y="3907247"/>
            <a:ext cx="4364576" cy="254211"/>
          </a:xfrm>
          <a:prstGeom prst="rect">
            <a:avLst/>
          </a:prstGeom>
          <a:noFill/>
          <a:ln w="6350">
            <a:noFill/>
          </a:ln>
        </p:spPr>
        <p:txBody>
          <a:bodyPr vert="horz" wrap="square" lIns="0" tIns="0" rIns="0" bIns="0" rtlCol="0" anchor="ctr">
            <a:noAutofit/>
          </a:bodyPr>
          <a:lstStyle/>
          <a:p>
            <a:pPr marL="108000" indent="-108000">
              <a:spcBef>
                <a:spcPts val="300"/>
              </a:spcBef>
              <a:buFont typeface="Arial" panose="020B0604020202020204" pitchFamily="34" charset="0"/>
              <a:buChar char="▌"/>
            </a:pPr>
            <a:r>
              <a:rPr lang="ko-KR" altLang="en-US" sz="1100" b="1" u="sng" dirty="0">
                <a:solidFill>
                  <a:srgbClr val="00338D"/>
                </a:solidFill>
                <a:latin typeface="Arial" panose="020B0604020202020204" pitchFamily="34" charset="0"/>
                <a:ea typeface="맑은 고딕" panose="020B0503020000020004" pitchFamily="50" charset="-127"/>
              </a:rPr>
              <a:t>주요 연혁</a:t>
            </a:r>
            <a:endParaRPr lang="en-GB" altLang="ko-KR" sz="1100" b="1" u="sng" dirty="0">
              <a:solidFill>
                <a:srgbClr val="00338D"/>
              </a:solidFill>
              <a:latin typeface="Arial" panose="020B0604020202020204" pitchFamily="34" charset="0"/>
              <a:ea typeface="맑은 고딕" panose="020B0503020000020004" pitchFamily="50" charset="-127"/>
            </a:endParaRPr>
          </a:p>
        </p:txBody>
      </p:sp>
      <p:sp>
        <p:nvSpPr>
          <p:cNvPr id="39" name="직사각형 38">
            <a:extLst>
              <a:ext uri="{FF2B5EF4-FFF2-40B4-BE49-F238E27FC236}">
                <a16:creationId xmlns:a16="http://schemas.microsoft.com/office/drawing/2014/main" id="{6D765183-3920-4FF1-862C-47F431EB4288}"/>
              </a:ext>
            </a:extLst>
          </p:cNvPr>
          <p:cNvSpPr/>
          <p:nvPr/>
        </p:nvSpPr>
        <p:spPr>
          <a:xfrm>
            <a:off x="488950" y="3325764"/>
            <a:ext cx="976472" cy="536003"/>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dirty="0">
                <a:solidFill>
                  <a:schemeClr val="bg1"/>
                </a:solidFill>
                <a:latin typeface="Arial" panose="020B0604020202020204" pitchFamily="34" charset="0"/>
                <a:ea typeface="맑은 고딕" panose="020B0503020000020004" pitchFamily="50" charset="-127"/>
              </a:rPr>
              <a:t>사업국가</a:t>
            </a:r>
          </a:p>
        </p:txBody>
      </p:sp>
      <p:sp>
        <p:nvSpPr>
          <p:cNvPr id="41" name="사각형: 둥근 모서리 40">
            <a:extLst>
              <a:ext uri="{FF2B5EF4-FFF2-40B4-BE49-F238E27FC236}">
                <a16:creationId xmlns:a16="http://schemas.microsoft.com/office/drawing/2014/main" id="{79302C2F-DD1C-43E9-A1C0-6AB79CEEA670}"/>
              </a:ext>
            </a:extLst>
          </p:cNvPr>
          <p:cNvSpPr/>
          <p:nvPr/>
        </p:nvSpPr>
        <p:spPr>
          <a:xfrm>
            <a:off x="8378417" y="2226000"/>
            <a:ext cx="1019890" cy="267452"/>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rPr>
              <a:t>이래 </a:t>
            </a:r>
            <a:r>
              <a:rPr kumimoji="0" lang="en-US" altLang="ko-KR"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rPr>
              <a:t>FR</a:t>
            </a:r>
            <a:endParaRPr kumimoji="0" lang="ko-KR" altLang="en-US" sz="850" b="1" i="0" u="none" strike="noStrike" kern="1200" cap="none" spc="0" normalizeH="0" noProof="0" dirty="0">
              <a:ln>
                <a:noFill/>
              </a:ln>
              <a:solidFill>
                <a:prstClr val="white"/>
              </a:solidFill>
              <a:effectLst/>
              <a:uLnTx/>
              <a:uFillTx/>
              <a:latin typeface="Arial" panose="020B0604020202020204" pitchFamily="34" charset="0"/>
              <a:ea typeface="맑은 고딕" panose="020B0503020000020004" pitchFamily="50" charset="-127"/>
              <a:cs typeface="+mn-cs"/>
            </a:endParaRPr>
          </a:p>
        </p:txBody>
      </p:sp>
      <p:cxnSp>
        <p:nvCxnSpPr>
          <p:cNvPr id="42" name="연결선: 꺾임 41">
            <a:extLst>
              <a:ext uri="{FF2B5EF4-FFF2-40B4-BE49-F238E27FC236}">
                <a16:creationId xmlns:a16="http://schemas.microsoft.com/office/drawing/2014/main" id="{92EE41C6-9B79-4883-98A3-780E76991066}"/>
              </a:ext>
            </a:extLst>
          </p:cNvPr>
          <p:cNvCxnSpPr>
            <a:cxnSpLocks/>
            <a:stCxn id="41" idx="0"/>
            <a:endCxn id="36" idx="3"/>
          </p:cNvCxnSpPr>
          <p:nvPr/>
        </p:nvCxnSpPr>
        <p:spPr>
          <a:xfrm rot="16200000" flipV="1">
            <a:off x="8151789" y="1489426"/>
            <a:ext cx="344133" cy="1129015"/>
          </a:xfrm>
          <a:prstGeom prst="bentConnector2">
            <a:avLst/>
          </a:prstGeom>
          <a:ln w="12700">
            <a:solidFill>
              <a:srgbClr val="00338D"/>
            </a:solidFill>
            <a:head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111CE3DC-0BB3-40E1-ADF3-E6697440DC8C}"/>
              </a:ext>
            </a:extLst>
          </p:cNvPr>
          <p:cNvCxnSpPr>
            <a:cxnSpLocks/>
            <a:stCxn id="37" idx="0"/>
            <a:endCxn id="36" idx="2"/>
          </p:cNvCxnSpPr>
          <p:nvPr/>
        </p:nvCxnSpPr>
        <p:spPr>
          <a:xfrm rot="5400000" flipH="1" flipV="1">
            <a:off x="6107916" y="1489126"/>
            <a:ext cx="615019" cy="1667954"/>
          </a:xfrm>
          <a:prstGeom prst="bentConnector3">
            <a:avLst>
              <a:gd name="adj1" fmla="val 50000"/>
            </a:avLst>
          </a:prstGeom>
          <a:ln w="12700">
            <a:solidFill>
              <a:srgbClr val="00338D"/>
            </a:solidFill>
            <a:headEnd type="triangle"/>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1E7E5B98-FF4B-4873-BCC3-CFD5501EDE85}"/>
              </a:ext>
            </a:extLst>
          </p:cNvPr>
          <p:cNvCxnSpPr>
            <a:cxnSpLocks/>
            <a:endCxn id="37" idx="2"/>
          </p:cNvCxnSpPr>
          <p:nvPr/>
        </p:nvCxnSpPr>
        <p:spPr>
          <a:xfrm rot="10800000">
            <a:off x="5581449" y="2897013"/>
            <a:ext cx="1292137" cy="278073"/>
          </a:xfrm>
          <a:prstGeom prst="bentConnector2">
            <a:avLst/>
          </a:prstGeom>
          <a:ln w="12700">
            <a:solidFill>
              <a:srgbClr val="005EB8"/>
            </a:solidFill>
            <a:head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91E39F5B-3110-4FAF-B55A-0815C89BB760}"/>
              </a:ext>
            </a:extLst>
          </p:cNvPr>
          <p:cNvSpPr/>
          <p:nvPr/>
        </p:nvSpPr>
        <p:spPr>
          <a:xfrm>
            <a:off x="6873585" y="3041885"/>
            <a:ext cx="2518775" cy="266400"/>
          </a:xfrm>
          <a:prstGeom prst="rect">
            <a:avLst/>
          </a:prstGeom>
          <a:solidFill>
            <a:srgbClr val="005EB8"/>
          </a:solidFill>
          <a:ln w="25400">
            <a:solidFill>
              <a:srgbClr val="005EB8"/>
            </a:solid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850" b="1" dirty="0">
                <a:solidFill>
                  <a:prstClr val="white"/>
                </a:solidFill>
                <a:latin typeface="Arial" panose="020B0604020202020204" pitchFamily="34" charset="0"/>
                <a:ea typeface="맑은 고딕" panose="020B0503020000020004" pitchFamily="50" charset="-127"/>
              </a:rPr>
              <a:t>ERAE</a:t>
            </a:r>
            <a:r>
              <a:rPr lang="ko-KR" altLang="en-US" sz="850" b="1" dirty="0">
                <a:solidFill>
                  <a:prstClr val="white"/>
                </a:solidFill>
                <a:latin typeface="Arial" panose="020B0604020202020204" pitchFamily="34" charset="0"/>
                <a:ea typeface="맑은 고딕" panose="020B0503020000020004" pitchFamily="50" charset="-127"/>
              </a:rPr>
              <a:t> </a:t>
            </a:r>
            <a:r>
              <a:rPr lang="en-US" altLang="ko-KR" sz="850" b="1" dirty="0">
                <a:solidFill>
                  <a:prstClr val="white"/>
                </a:solidFill>
                <a:latin typeface="Arial" panose="020B0604020202020204" pitchFamily="34" charset="0"/>
                <a:ea typeface="맑은 고딕" panose="020B0503020000020004" pitchFamily="50" charset="-127"/>
              </a:rPr>
              <a:t>AMS</a:t>
            </a:r>
            <a:r>
              <a:rPr lang="ko-KR" altLang="en-US" sz="850" b="1" dirty="0">
                <a:solidFill>
                  <a:prstClr val="white"/>
                </a:solidFill>
                <a:latin typeface="Arial" panose="020B0604020202020204" pitchFamily="34" charset="0"/>
                <a:ea typeface="맑은 고딕" panose="020B0503020000020004" pitchFamily="50" charset="-127"/>
              </a:rPr>
              <a:t> </a:t>
            </a:r>
            <a:r>
              <a:rPr lang="en-US" altLang="ko-KR" sz="850" b="1" dirty="0">
                <a:solidFill>
                  <a:prstClr val="white"/>
                </a:solidFill>
                <a:latin typeface="Arial" panose="020B0604020202020204" pitchFamily="34" charset="0"/>
                <a:ea typeface="맑은 고딕" panose="020B0503020000020004" pitchFamily="50" charset="-127"/>
              </a:rPr>
              <a:t>America Corp (</a:t>
            </a:r>
            <a:r>
              <a:rPr lang="ko-KR" altLang="en-US" sz="850" b="1" dirty="0">
                <a:solidFill>
                  <a:prstClr val="white"/>
                </a:solidFill>
                <a:latin typeface="Arial" panose="020B0604020202020204" pitchFamily="34" charset="0"/>
                <a:ea typeface="맑은 고딕" panose="020B0503020000020004" pitchFamily="50" charset="-127"/>
              </a:rPr>
              <a:t>미국</a:t>
            </a:r>
            <a:r>
              <a:rPr lang="en-US" altLang="ko-KR" sz="850" b="1" dirty="0">
                <a:solidFill>
                  <a:prstClr val="white"/>
                </a:solidFill>
                <a:latin typeface="Arial" panose="020B0604020202020204" pitchFamily="34" charset="0"/>
                <a:ea typeface="맑은 고딕" panose="020B0503020000020004" pitchFamily="50" charset="-127"/>
              </a:rPr>
              <a:t>)</a:t>
            </a:r>
          </a:p>
        </p:txBody>
      </p:sp>
      <p:sp>
        <p:nvSpPr>
          <p:cNvPr id="47" name="직사각형 46">
            <a:extLst>
              <a:ext uri="{FF2B5EF4-FFF2-40B4-BE49-F238E27FC236}">
                <a16:creationId xmlns:a16="http://schemas.microsoft.com/office/drawing/2014/main" id="{B97D7272-C846-4388-A8B5-7F7351A82FBD}"/>
              </a:ext>
            </a:extLst>
          </p:cNvPr>
          <p:cNvSpPr/>
          <p:nvPr/>
        </p:nvSpPr>
        <p:spPr>
          <a:xfrm>
            <a:off x="6873585" y="3331822"/>
            <a:ext cx="2518775" cy="438005"/>
          </a:xfrm>
          <a:prstGeom prst="rect">
            <a:avLst/>
          </a:prstGeom>
          <a:noFill/>
          <a:ln w="25400">
            <a:solidFill>
              <a:srgbClr val="005EB8"/>
            </a:solidFill>
          </a:ln>
        </p:spPr>
        <p:txBody>
          <a:bodyPr wrap="square" lIns="0" tIns="0" rIns="0" b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ko-KR" altLang="en-US" sz="850" dirty="0">
                <a:latin typeface="Arial" panose="020B0604020202020204" pitchFamily="34" charset="0"/>
                <a:ea typeface="맑은 고딕" panose="020B0503020000020004" pitchFamily="50" charset="-127"/>
                <a:cs typeface="Arial" panose="020B0604020202020204" pitchFamily="34" charset="0"/>
              </a:rPr>
              <a:t>주요 고객사</a:t>
            </a:r>
            <a:r>
              <a:rPr lang="en-US" altLang="ko-KR" sz="850" dirty="0">
                <a:latin typeface="Arial" panose="020B0604020202020204" pitchFamily="34" charset="0"/>
                <a:ea typeface="맑은 고딕" panose="020B0503020000020004" pitchFamily="50" charset="-127"/>
                <a:cs typeface="Arial" panose="020B0604020202020204" pitchFamily="34" charset="0"/>
              </a:rPr>
              <a:t>: FCA, Volkswagen</a:t>
            </a:r>
          </a:p>
          <a:p>
            <a:pPr lvl="0" algn="ctr">
              <a:lnSpc>
                <a:spcPct val="150000"/>
              </a:lnSpc>
              <a:defRPr/>
            </a:pPr>
            <a:r>
              <a:rPr lang="ko-KR" altLang="en-US" sz="850" dirty="0">
                <a:latin typeface="Arial" panose="020B0604020202020204" pitchFamily="34" charset="0"/>
                <a:ea typeface="맑은 고딕" panose="020B0503020000020004" pitchFamily="50" charset="-127"/>
                <a:cs typeface="Arial" panose="020B0604020202020204" pitchFamily="34" charset="0"/>
              </a:rPr>
              <a:t>주요 제품</a:t>
            </a:r>
            <a:r>
              <a:rPr lang="en-US" altLang="ko-KR" sz="850" dirty="0">
                <a:latin typeface="Arial" panose="020B0604020202020204" pitchFamily="34" charset="0"/>
                <a:ea typeface="맑은 고딕" panose="020B0503020000020004" pitchFamily="50" charset="-127"/>
                <a:cs typeface="Arial" panose="020B0604020202020204" pitchFamily="34" charset="0"/>
              </a:rPr>
              <a:t>: </a:t>
            </a:r>
            <a:r>
              <a:rPr lang="en-US" altLang="ko-KR" sz="850" dirty="0" err="1">
                <a:latin typeface="Arial" panose="020B0604020202020204" pitchFamily="34" charset="0"/>
                <a:ea typeface="맑은 고딕" panose="020B0503020000020004" pitchFamily="50" charset="-127"/>
                <a:cs typeface="Arial" panose="020B0604020202020204" pitchFamily="34" charset="0"/>
              </a:rPr>
              <a:t>Halfshaft</a:t>
            </a:r>
            <a:endParaRPr lang="en-US" altLang="ko-KR" sz="850" dirty="0">
              <a:latin typeface="Arial" panose="020B0604020202020204" pitchFamily="34" charset="0"/>
              <a:ea typeface="맑은 고딕" panose="020B0503020000020004" pitchFamily="50" charset="-127"/>
              <a:cs typeface="Arial" panose="020B0604020202020204" pitchFamily="34" charset="0"/>
            </a:endParaRPr>
          </a:p>
        </p:txBody>
      </p:sp>
      <p:sp>
        <p:nvSpPr>
          <p:cNvPr id="48" name="직사각형 47">
            <a:extLst>
              <a:ext uri="{FF2B5EF4-FFF2-40B4-BE49-F238E27FC236}">
                <a16:creationId xmlns:a16="http://schemas.microsoft.com/office/drawing/2014/main" id="{FD9FC6DA-3F03-4D38-ADE4-5D2640E63528}"/>
              </a:ext>
            </a:extLst>
          </p:cNvPr>
          <p:cNvSpPr/>
          <p:nvPr/>
        </p:nvSpPr>
        <p:spPr>
          <a:xfrm>
            <a:off x="6873585" y="3949805"/>
            <a:ext cx="2518775" cy="266400"/>
          </a:xfrm>
          <a:prstGeom prst="rect">
            <a:avLst/>
          </a:prstGeom>
          <a:solidFill>
            <a:srgbClr val="005EB8"/>
          </a:solidFill>
          <a:ln w="25400">
            <a:solidFill>
              <a:srgbClr val="005EB8"/>
            </a:solid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850" b="1" dirty="0">
                <a:solidFill>
                  <a:prstClr val="white"/>
                </a:solidFill>
                <a:latin typeface="Arial" panose="020B0604020202020204" pitchFamily="34" charset="0"/>
                <a:ea typeface="맑은 고딕" panose="020B0503020000020004" pitchFamily="50" charset="-127"/>
              </a:rPr>
              <a:t>Changshu ERAE Co., Ltd (</a:t>
            </a:r>
            <a:r>
              <a:rPr lang="ko-KR" altLang="en-US" sz="850" b="1" dirty="0">
                <a:solidFill>
                  <a:prstClr val="white"/>
                </a:solidFill>
                <a:latin typeface="Arial" panose="020B0604020202020204" pitchFamily="34" charset="0"/>
                <a:ea typeface="맑은 고딕" panose="020B0503020000020004" pitchFamily="50" charset="-127"/>
              </a:rPr>
              <a:t>중국</a:t>
            </a:r>
            <a:r>
              <a:rPr lang="en-US" altLang="ko-KR" sz="850" b="1" dirty="0">
                <a:solidFill>
                  <a:prstClr val="white"/>
                </a:solidFill>
                <a:latin typeface="Arial" panose="020B0604020202020204" pitchFamily="34" charset="0"/>
                <a:ea typeface="맑은 고딕" panose="020B0503020000020004" pitchFamily="50" charset="-127"/>
              </a:rPr>
              <a:t>)</a:t>
            </a:r>
          </a:p>
        </p:txBody>
      </p:sp>
      <p:sp>
        <p:nvSpPr>
          <p:cNvPr id="49" name="직사각형 48">
            <a:extLst>
              <a:ext uri="{FF2B5EF4-FFF2-40B4-BE49-F238E27FC236}">
                <a16:creationId xmlns:a16="http://schemas.microsoft.com/office/drawing/2014/main" id="{B42EAF6B-7E80-444F-9107-1F45B842E457}"/>
              </a:ext>
            </a:extLst>
          </p:cNvPr>
          <p:cNvSpPr/>
          <p:nvPr/>
        </p:nvSpPr>
        <p:spPr>
          <a:xfrm>
            <a:off x="6873585" y="4227878"/>
            <a:ext cx="2518775" cy="439200"/>
          </a:xfrm>
          <a:prstGeom prst="rect">
            <a:avLst/>
          </a:prstGeom>
          <a:noFill/>
          <a:ln w="25400">
            <a:solidFill>
              <a:srgbClr val="005EB8"/>
            </a:solidFill>
          </a:ln>
        </p:spPr>
        <p:txBody>
          <a:bodyPr wrap="square" lIns="0" tIns="0" rIns="0" bIns="0" rtlCol="0" anchor="ctr" anchorCtr="0">
            <a:noAutofit/>
          </a:bodyPr>
          <a:lstStyle/>
          <a:p>
            <a:pPr marR="0" indent="0" algn="ctr" fontAlgn="auto">
              <a:lnSpc>
                <a:spcPct val="150000"/>
              </a:lnSpc>
              <a:spcBef>
                <a:spcPts val="0"/>
              </a:spcBef>
              <a:spcAft>
                <a:spcPts val="0"/>
              </a:spcAft>
              <a:buClrTx/>
              <a:buSzTx/>
              <a:buFontTx/>
              <a:buNone/>
              <a:tabLst/>
              <a:defRPr/>
            </a:pPr>
            <a:r>
              <a:rPr lang="ko-KR" altLang="en-US" sz="850" dirty="0">
                <a:latin typeface="Arial" panose="020B0604020202020204" pitchFamily="34" charset="0"/>
                <a:ea typeface="맑은 고딕" panose="020B0503020000020004" pitchFamily="50" charset="-127"/>
                <a:cs typeface="Arial" panose="020B0604020202020204" pitchFamily="34" charset="0"/>
              </a:rPr>
              <a:t>주요 고객사</a:t>
            </a:r>
            <a:r>
              <a:rPr lang="en-US" altLang="ko-KR" sz="850" dirty="0">
                <a:latin typeface="Arial" panose="020B0604020202020204" pitchFamily="34" charset="0"/>
                <a:ea typeface="맑은 고딕" panose="020B0503020000020004" pitchFamily="50" charset="-127"/>
                <a:cs typeface="Arial" panose="020B0604020202020204" pitchFamily="34" charset="0"/>
              </a:rPr>
              <a:t>: Shanghai</a:t>
            </a:r>
            <a:r>
              <a:rPr lang="ko-KR" altLang="en-US" sz="850" dirty="0">
                <a:latin typeface="Arial" panose="020B0604020202020204" pitchFamily="34" charset="0"/>
                <a:ea typeface="맑은 고딕" panose="020B0503020000020004" pitchFamily="50" charset="-127"/>
                <a:cs typeface="Arial" panose="020B0604020202020204" pitchFamily="34" charset="0"/>
              </a:rPr>
              <a:t> </a:t>
            </a:r>
            <a:r>
              <a:rPr lang="en-US" altLang="ko-KR" sz="850" dirty="0">
                <a:latin typeface="Arial" panose="020B0604020202020204" pitchFamily="34" charset="0"/>
                <a:ea typeface="맑은 고딕" panose="020B0503020000020004" pitchFamily="50" charset="-127"/>
                <a:cs typeface="Arial" panose="020B0604020202020204" pitchFamily="34" charset="0"/>
              </a:rPr>
              <a:t>GM, GAC FIAT</a:t>
            </a:r>
          </a:p>
          <a:p>
            <a:pPr marR="0" indent="0" algn="ctr" fontAlgn="auto">
              <a:lnSpc>
                <a:spcPct val="150000"/>
              </a:lnSpc>
              <a:spcBef>
                <a:spcPts val="0"/>
              </a:spcBef>
              <a:spcAft>
                <a:spcPts val="0"/>
              </a:spcAft>
              <a:buClrTx/>
              <a:buSzTx/>
              <a:buFontTx/>
              <a:buNone/>
              <a:tabLst/>
              <a:defRPr/>
            </a:pPr>
            <a:r>
              <a:rPr lang="ko-KR" altLang="en-US" sz="850" dirty="0">
                <a:latin typeface="Arial" panose="020B0604020202020204" pitchFamily="34" charset="0"/>
                <a:ea typeface="맑은 고딕" panose="020B0503020000020004" pitchFamily="50" charset="-127"/>
                <a:cs typeface="Arial" panose="020B0604020202020204" pitchFamily="34" charset="0"/>
              </a:rPr>
              <a:t>주요 제품</a:t>
            </a:r>
            <a:r>
              <a:rPr lang="en-US" altLang="ko-KR" sz="850" dirty="0">
                <a:latin typeface="Arial" panose="020B0604020202020204" pitchFamily="34" charset="0"/>
                <a:ea typeface="맑은 고딕" panose="020B0503020000020004" pitchFamily="50" charset="-127"/>
                <a:cs typeface="Arial" panose="020B0604020202020204" pitchFamily="34" charset="0"/>
              </a:rPr>
              <a:t>: Steering, Alternator</a:t>
            </a:r>
          </a:p>
        </p:txBody>
      </p:sp>
      <p:cxnSp>
        <p:nvCxnSpPr>
          <p:cNvPr id="50" name="연결선: 꺾임 49">
            <a:extLst>
              <a:ext uri="{FF2B5EF4-FFF2-40B4-BE49-F238E27FC236}">
                <a16:creationId xmlns:a16="http://schemas.microsoft.com/office/drawing/2014/main" id="{208CBE51-FCF9-4343-8419-44B29E344DB7}"/>
              </a:ext>
            </a:extLst>
          </p:cNvPr>
          <p:cNvCxnSpPr>
            <a:cxnSpLocks/>
            <a:stCxn id="48" idx="1"/>
          </p:cNvCxnSpPr>
          <p:nvPr/>
        </p:nvCxnSpPr>
        <p:spPr>
          <a:xfrm rot="10800000">
            <a:off x="5581449" y="3175085"/>
            <a:ext cx="1292137" cy="907920"/>
          </a:xfrm>
          <a:prstGeom prst="bentConnector3">
            <a:avLst>
              <a:gd name="adj1" fmla="val 99942"/>
            </a:avLst>
          </a:prstGeom>
          <a:ln w="12700">
            <a:solidFill>
              <a:srgbClr val="005EB8"/>
            </a:solidFill>
            <a:headEnd type="triangle"/>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4D73AFAA-5C3C-4C54-B062-3ACF60B9A039}"/>
              </a:ext>
            </a:extLst>
          </p:cNvPr>
          <p:cNvSpPr/>
          <p:nvPr/>
        </p:nvSpPr>
        <p:spPr>
          <a:xfrm>
            <a:off x="6873584" y="4851068"/>
            <a:ext cx="2518775" cy="266400"/>
          </a:xfrm>
          <a:prstGeom prst="rect">
            <a:avLst/>
          </a:prstGeom>
          <a:solidFill>
            <a:srgbClr val="005EB8"/>
          </a:solidFill>
          <a:ln w="25400">
            <a:solidFill>
              <a:srgbClr val="005EB8"/>
            </a:solid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850" b="1" dirty="0">
                <a:solidFill>
                  <a:prstClr val="white"/>
                </a:solidFill>
                <a:latin typeface="Arial" panose="020B0604020202020204" pitchFamily="34" charset="0"/>
                <a:ea typeface="맑은 고딕" panose="020B0503020000020004" pitchFamily="50" charset="-127"/>
              </a:rPr>
              <a:t>e-Intelligence (</a:t>
            </a:r>
            <a:r>
              <a:rPr lang="ko-KR" altLang="en-US" sz="850" b="1" dirty="0">
                <a:solidFill>
                  <a:prstClr val="white"/>
                </a:solidFill>
                <a:latin typeface="Arial" panose="020B0604020202020204" pitchFamily="34" charset="0"/>
                <a:ea typeface="맑은 고딕" panose="020B0503020000020004" pitchFamily="50" charset="-127"/>
              </a:rPr>
              <a:t>한국</a:t>
            </a:r>
            <a:r>
              <a:rPr lang="en-US" altLang="ko-KR" sz="850" b="1" dirty="0">
                <a:solidFill>
                  <a:prstClr val="white"/>
                </a:solidFill>
                <a:latin typeface="Arial" panose="020B0604020202020204" pitchFamily="34" charset="0"/>
                <a:ea typeface="맑은 고딕" panose="020B0503020000020004" pitchFamily="50" charset="-127"/>
              </a:rPr>
              <a:t>)</a:t>
            </a:r>
          </a:p>
        </p:txBody>
      </p:sp>
      <p:sp>
        <p:nvSpPr>
          <p:cNvPr id="55" name="직사각형 54">
            <a:extLst>
              <a:ext uri="{FF2B5EF4-FFF2-40B4-BE49-F238E27FC236}">
                <a16:creationId xmlns:a16="http://schemas.microsoft.com/office/drawing/2014/main" id="{72E57BFB-D28C-4009-9F7E-6D94CB2046D2}"/>
              </a:ext>
            </a:extLst>
          </p:cNvPr>
          <p:cNvSpPr/>
          <p:nvPr/>
        </p:nvSpPr>
        <p:spPr>
          <a:xfrm>
            <a:off x="6873585" y="5129141"/>
            <a:ext cx="2518775" cy="266401"/>
          </a:xfrm>
          <a:prstGeom prst="rect">
            <a:avLst/>
          </a:prstGeom>
          <a:noFill/>
          <a:ln w="25400">
            <a:solidFill>
              <a:srgbClr val="005EB8"/>
            </a:solidFill>
          </a:ln>
        </p:spPr>
        <p:txBody>
          <a:bodyPr wrap="square" lIns="0" tIns="0" rIns="0" bIns="0" rtlCol="0" anchor="ctr" anchorCtr="0">
            <a:noAutofit/>
          </a:bodyPr>
          <a:lstStyle/>
          <a:p>
            <a:pPr marR="0" indent="0" algn="ctr" fontAlgn="auto">
              <a:lnSpc>
                <a:spcPct val="150000"/>
              </a:lnSpc>
              <a:spcBef>
                <a:spcPts val="0"/>
              </a:spcBef>
              <a:spcAft>
                <a:spcPts val="0"/>
              </a:spcAft>
              <a:buClrTx/>
              <a:buSzTx/>
              <a:buFontTx/>
              <a:buNone/>
              <a:tabLst/>
              <a:defRPr/>
            </a:pPr>
            <a:r>
              <a:rPr lang="en-US" altLang="ko-KR" sz="850" dirty="0">
                <a:latin typeface="Arial" panose="020B0604020202020204" pitchFamily="34" charset="0"/>
                <a:ea typeface="맑은 고딕" panose="020B0503020000020004" pitchFamily="50" charset="-127"/>
                <a:cs typeface="Arial" panose="020B0604020202020204" pitchFamily="34" charset="0"/>
              </a:rPr>
              <a:t>R&amp;D: ADAS, </a:t>
            </a:r>
            <a:r>
              <a:rPr lang="ko-KR" altLang="en-US" sz="850" dirty="0">
                <a:latin typeface="Arial" panose="020B0604020202020204" pitchFamily="34" charset="0"/>
                <a:ea typeface="맑은 고딕" panose="020B0503020000020004" pitchFamily="50" charset="-127"/>
                <a:cs typeface="Arial" panose="020B0604020202020204" pitchFamily="34" charset="0"/>
              </a:rPr>
              <a:t>자율주행</a:t>
            </a:r>
            <a:endParaRPr lang="en-US" altLang="ko-KR" sz="850" dirty="0">
              <a:latin typeface="Arial" panose="020B0604020202020204" pitchFamily="34" charset="0"/>
              <a:ea typeface="맑은 고딕" panose="020B0503020000020004" pitchFamily="50" charset="-127"/>
              <a:cs typeface="Arial" panose="020B0604020202020204" pitchFamily="34" charset="0"/>
            </a:endParaRPr>
          </a:p>
        </p:txBody>
      </p:sp>
      <p:sp>
        <p:nvSpPr>
          <p:cNvPr id="56" name="직사각형 55">
            <a:extLst>
              <a:ext uri="{FF2B5EF4-FFF2-40B4-BE49-F238E27FC236}">
                <a16:creationId xmlns:a16="http://schemas.microsoft.com/office/drawing/2014/main" id="{88E5328B-0BFD-426B-AD2C-B4923C3358A5}"/>
              </a:ext>
            </a:extLst>
          </p:cNvPr>
          <p:cNvSpPr/>
          <p:nvPr/>
        </p:nvSpPr>
        <p:spPr>
          <a:xfrm>
            <a:off x="6873584" y="5582490"/>
            <a:ext cx="2518775" cy="266400"/>
          </a:xfrm>
          <a:prstGeom prst="rect">
            <a:avLst/>
          </a:prstGeom>
          <a:solidFill>
            <a:srgbClr val="00338D"/>
          </a:solidFill>
          <a:ln w="25400">
            <a:solidFill>
              <a:srgbClr val="00338D"/>
            </a:solid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850" b="1" dirty="0">
                <a:solidFill>
                  <a:prstClr val="white"/>
                </a:solidFill>
                <a:latin typeface="Arial" panose="020B0604020202020204" pitchFamily="34" charset="0"/>
                <a:ea typeface="맑은 고딕" panose="020B0503020000020004" pitchFamily="50" charset="-127"/>
              </a:rPr>
              <a:t>Jilin</a:t>
            </a:r>
            <a:r>
              <a:rPr lang="ko-KR" altLang="en-US" sz="850" b="1" dirty="0">
                <a:solidFill>
                  <a:prstClr val="white"/>
                </a:solidFill>
                <a:latin typeface="Arial" panose="020B0604020202020204" pitchFamily="34" charset="0"/>
                <a:ea typeface="맑은 고딕" panose="020B0503020000020004" pitchFamily="50" charset="-127"/>
              </a:rPr>
              <a:t> </a:t>
            </a:r>
            <a:r>
              <a:rPr lang="en-US" altLang="ko-KR" sz="850" b="1" dirty="0" err="1">
                <a:solidFill>
                  <a:prstClr val="white"/>
                </a:solidFill>
                <a:latin typeface="Arial" panose="020B0604020202020204" pitchFamily="34" charset="0"/>
                <a:ea typeface="맑은 고딕" panose="020B0503020000020004" pitchFamily="50" charset="-127"/>
              </a:rPr>
              <a:t>Kdac</a:t>
            </a:r>
            <a:r>
              <a:rPr lang="ko-KR" altLang="en-US" sz="850" b="1" dirty="0">
                <a:solidFill>
                  <a:prstClr val="white"/>
                </a:solidFill>
                <a:latin typeface="Arial" panose="020B0604020202020204" pitchFamily="34" charset="0"/>
                <a:ea typeface="맑은 고딕" panose="020B0503020000020004" pitchFamily="50" charset="-127"/>
              </a:rPr>
              <a:t> </a:t>
            </a:r>
            <a:r>
              <a:rPr lang="en-US" altLang="ko-KR" sz="850" b="1" dirty="0">
                <a:solidFill>
                  <a:prstClr val="white"/>
                </a:solidFill>
                <a:latin typeface="Arial" panose="020B0604020202020204" pitchFamily="34" charset="0"/>
                <a:ea typeface="맑은 고딕" panose="020B0503020000020004" pitchFamily="50" charset="-127"/>
              </a:rPr>
              <a:t>Co.,</a:t>
            </a:r>
            <a:r>
              <a:rPr lang="ko-KR" altLang="en-US" sz="850" b="1" dirty="0">
                <a:solidFill>
                  <a:prstClr val="white"/>
                </a:solidFill>
                <a:latin typeface="Arial" panose="020B0604020202020204" pitchFamily="34" charset="0"/>
                <a:ea typeface="맑은 고딕" panose="020B0503020000020004" pitchFamily="50" charset="-127"/>
              </a:rPr>
              <a:t> </a:t>
            </a:r>
            <a:r>
              <a:rPr lang="en-US" altLang="ko-KR" sz="850" b="1" dirty="0">
                <a:solidFill>
                  <a:prstClr val="white"/>
                </a:solidFill>
                <a:latin typeface="Arial" panose="020B0604020202020204" pitchFamily="34" charset="0"/>
                <a:ea typeface="맑은 고딕" panose="020B0503020000020004" pitchFamily="50" charset="-127"/>
              </a:rPr>
              <a:t>Ltd (</a:t>
            </a:r>
            <a:r>
              <a:rPr lang="ko-KR" altLang="en-US" sz="850" b="1" dirty="0">
                <a:solidFill>
                  <a:prstClr val="white"/>
                </a:solidFill>
                <a:latin typeface="Arial" panose="020B0604020202020204" pitchFamily="34" charset="0"/>
                <a:ea typeface="맑은 고딕" panose="020B0503020000020004" pitchFamily="50" charset="-127"/>
              </a:rPr>
              <a:t>중국 </a:t>
            </a:r>
            <a:r>
              <a:rPr lang="en-US" altLang="ko-KR" sz="850" b="1" dirty="0">
                <a:solidFill>
                  <a:prstClr val="white"/>
                </a:solidFill>
                <a:latin typeface="Arial" panose="020B0604020202020204" pitchFamily="34" charset="0"/>
                <a:ea typeface="맑은 고딕" panose="020B0503020000020004" pitchFamily="50" charset="-127"/>
              </a:rPr>
              <a:t>JV)</a:t>
            </a:r>
          </a:p>
        </p:txBody>
      </p:sp>
      <p:cxnSp>
        <p:nvCxnSpPr>
          <p:cNvPr id="57" name="연결선: 꺾임 56">
            <a:extLst>
              <a:ext uri="{FF2B5EF4-FFF2-40B4-BE49-F238E27FC236}">
                <a16:creationId xmlns:a16="http://schemas.microsoft.com/office/drawing/2014/main" id="{8580AA0F-7C95-4126-AA58-7E092124391C}"/>
              </a:ext>
            </a:extLst>
          </p:cNvPr>
          <p:cNvCxnSpPr>
            <a:cxnSpLocks/>
            <a:stCxn id="54" idx="1"/>
          </p:cNvCxnSpPr>
          <p:nvPr/>
        </p:nvCxnSpPr>
        <p:spPr>
          <a:xfrm rot="10800000">
            <a:off x="5581446" y="4083006"/>
            <a:ext cx="1292138" cy="901263"/>
          </a:xfrm>
          <a:prstGeom prst="bentConnector3">
            <a:avLst>
              <a:gd name="adj1" fmla="val 99942"/>
            </a:avLst>
          </a:prstGeom>
          <a:ln w="12700">
            <a:solidFill>
              <a:srgbClr val="005EB8"/>
            </a:solidFill>
            <a:headEnd type="triangle"/>
          </a:ln>
        </p:spPr>
        <p:style>
          <a:lnRef idx="1">
            <a:schemeClr val="accent1"/>
          </a:lnRef>
          <a:fillRef idx="0">
            <a:schemeClr val="accent1"/>
          </a:fillRef>
          <a:effectRef idx="0">
            <a:schemeClr val="accent1"/>
          </a:effectRef>
          <a:fontRef idx="minor">
            <a:schemeClr val="tx1"/>
          </a:fontRef>
        </p:style>
      </p:cxnSp>
      <p:cxnSp>
        <p:nvCxnSpPr>
          <p:cNvPr id="58" name="연결선: 꺾임 57">
            <a:extLst>
              <a:ext uri="{FF2B5EF4-FFF2-40B4-BE49-F238E27FC236}">
                <a16:creationId xmlns:a16="http://schemas.microsoft.com/office/drawing/2014/main" id="{A395C0A1-2424-47EF-ABBE-EC658E170077}"/>
              </a:ext>
            </a:extLst>
          </p:cNvPr>
          <p:cNvCxnSpPr>
            <a:cxnSpLocks/>
            <a:stCxn id="56" idx="1"/>
          </p:cNvCxnSpPr>
          <p:nvPr/>
        </p:nvCxnSpPr>
        <p:spPr>
          <a:xfrm rot="10800000">
            <a:off x="5581448" y="4984268"/>
            <a:ext cx="1292136" cy="731422"/>
          </a:xfrm>
          <a:prstGeom prst="bentConnector3">
            <a:avLst>
              <a:gd name="adj1" fmla="val 99942"/>
            </a:avLst>
          </a:prstGeom>
          <a:ln w="12700">
            <a:solidFill>
              <a:srgbClr val="00338D"/>
            </a:solidFill>
            <a:headEnd type="triangle"/>
          </a:ln>
        </p:spPr>
        <p:style>
          <a:lnRef idx="1">
            <a:schemeClr val="accent1"/>
          </a:lnRef>
          <a:fillRef idx="0">
            <a:schemeClr val="accent1"/>
          </a:fillRef>
          <a:effectRef idx="0">
            <a:schemeClr val="accent1"/>
          </a:effectRef>
          <a:fontRef idx="minor">
            <a:schemeClr val="tx1"/>
          </a:fontRef>
        </p:style>
      </p:cxnSp>
      <p:sp>
        <p:nvSpPr>
          <p:cNvPr id="59" name="object 27">
            <a:extLst>
              <a:ext uri="{FF2B5EF4-FFF2-40B4-BE49-F238E27FC236}">
                <a16:creationId xmlns:a16="http://schemas.microsoft.com/office/drawing/2014/main" id="{8885B4F4-1062-43D2-B41A-0764EA18B2D8}"/>
              </a:ext>
            </a:extLst>
          </p:cNvPr>
          <p:cNvSpPr txBox="1"/>
          <p:nvPr/>
        </p:nvSpPr>
        <p:spPr>
          <a:xfrm>
            <a:off x="8887917" y="1940677"/>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91</a:t>
            </a:r>
            <a:r>
              <a:rPr sz="900" i="1" dirty="0">
                <a:latin typeface="Arial" panose="020B0604020202020204" pitchFamily="34" charset="0"/>
                <a:ea typeface="맑은 고딕" panose="020B0503020000020004" pitchFamily="50" charset="-127"/>
                <a:cs typeface="Arial"/>
              </a:rPr>
              <a:t>.</a:t>
            </a:r>
            <a:r>
              <a:rPr lang="en-US" sz="900" i="1" spc="15" dirty="0">
                <a:latin typeface="Arial" panose="020B0604020202020204" pitchFamily="34" charset="0"/>
                <a:ea typeface="맑은 고딕" panose="020B0503020000020004" pitchFamily="50" charset="-127"/>
                <a:cs typeface="Arial"/>
              </a:rPr>
              <a:t>9</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0" name="object 27">
            <a:extLst>
              <a:ext uri="{FF2B5EF4-FFF2-40B4-BE49-F238E27FC236}">
                <a16:creationId xmlns:a16="http://schemas.microsoft.com/office/drawing/2014/main" id="{388EB89C-97C3-4AEC-8018-B6470CADFBA8}"/>
              </a:ext>
            </a:extLst>
          </p:cNvPr>
          <p:cNvSpPr txBox="1"/>
          <p:nvPr/>
        </p:nvSpPr>
        <p:spPr>
          <a:xfrm>
            <a:off x="7225954" y="2542683"/>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2</a:t>
            </a:r>
            <a:r>
              <a:rPr sz="900" i="1" dirty="0">
                <a:latin typeface="Arial" panose="020B0604020202020204" pitchFamily="34" charset="0"/>
                <a:ea typeface="맑은 고딕" panose="020B0503020000020004" pitchFamily="50" charset="-127"/>
                <a:cs typeface="Arial"/>
              </a:rPr>
              <a:t>.</a:t>
            </a:r>
            <a:r>
              <a:rPr lang="en-US" sz="900" i="1" spc="15" dirty="0">
                <a:latin typeface="Arial" panose="020B0604020202020204" pitchFamily="34" charset="0"/>
                <a:ea typeface="맑은 고딕" panose="020B0503020000020004" pitchFamily="50" charset="-127"/>
                <a:cs typeface="Arial"/>
              </a:rPr>
              <a:t>7</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1" name="object 27">
            <a:extLst>
              <a:ext uri="{FF2B5EF4-FFF2-40B4-BE49-F238E27FC236}">
                <a16:creationId xmlns:a16="http://schemas.microsoft.com/office/drawing/2014/main" id="{F91AAD60-F169-4D43-B171-F5FCFB59E093}"/>
              </a:ext>
            </a:extLst>
          </p:cNvPr>
          <p:cNvSpPr txBox="1"/>
          <p:nvPr/>
        </p:nvSpPr>
        <p:spPr>
          <a:xfrm>
            <a:off x="5593815" y="2390513"/>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97</a:t>
            </a:r>
            <a:r>
              <a:rPr sz="900" i="1" dirty="0">
                <a:latin typeface="Arial" panose="020B0604020202020204" pitchFamily="34" charset="0"/>
                <a:ea typeface="맑은 고딕" panose="020B0503020000020004" pitchFamily="50" charset="-127"/>
                <a:cs typeface="Arial"/>
              </a:rPr>
              <a:t>.</a:t>
            </a:r>
            <a:r>
              <a:rPr lang="en-US" sz="900" i="1" spc="15" dirty="0">
                <a:latin typeface="Arial" panose="020B0604020202020204" pitchFamily="34" charset="0"/>
                <a:ea typeface="맑은 고딕" panose="020B0503020000020004" pitchFamily="50" charset="-127"/>
                <a:cs typeface="Arial"/>
              </a:rPr>
              <a:t>3</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2" name="object 27">
            <a:extLst>
              <a:ext uri="{FF2B5EF4-FFF2-40B4-BE49-F238E27FC236}">
                <a16:creationId xmlns:a16="http://schemas.microsoft.com/office/drawing/2014/main" id="{04F8FC6B-D8D3-4637-B306-5199EDEC8632}"/>
              </a:ext>
            </a:extLst>
          </p:cNvPr>
          <p:cNvSpPr txBox="1"/>
          <p:nvPr/>
        </p:nvSpPr>
        <p:spPr>
          <a:xfrm>
            <a:off x="5963863" y="3248499"/>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100</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3" name="object 27">
            <a:extLst>
              <a:ext uri="{FF2B5EF4-FFF2-40B4-BE49-F238E27FC236}">
                <a16:creationId xmlns:a16="http://schemas.microsoft.com/office/drawing/2014/main" id="{9BA84E53-FD52-43DA-A08E-24A61D87FF84}"/>
              </a:ext>
            </a:extLst>
          </p:cNvPr>
          <p:cNvSpPr txBox="1"/>
          <p:nvPr/>
        </p:nvSpPr>
        <p:spPr>
          <a:xfrm>
            <a:off x="5963863" y="4156418"/>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100</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4" name="object 27">
            <a:extLst>
              <a:ext uri="{FF2B5EF4-FFF2-40B4-BE49-F238E27FC236}">
                <a16:creationId xmlns:a16="http://schemas.microsoft.com/office/drawing/2014/main" id="{09D9679D-29DE-44D7-94F8-4DBB6C1792BE}"/>
              </a:ext>
            </a:extLst>
          </p:cNvPr>
          <p:cNvSpPr txBox="1"/>
          <p:nvPr/>
        </p:nvSpPr>
        <p:spPr>
          <a:xfrm>
            <a:off x="5947392" y="5051586"/>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86</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65" name="object 27">
            <a:extLst>
              <a:ext uri="{FF2B5EF4-FFF2-40B4-BE49-F238E27FC236}">
                <a16:creationId xmlns:a16="http://schemas.microsoft.com/office/drawing/2014/main" id="{18E4E4D8-F4A6-4287-810B-045EAC65DAA6}"/>
              </a:ext>
            </a:extLst>
          </p:cNvPr>
          <p:cNvSpPr txBox="1"/>
          <p:nvPr/>
        </p:nvSpPr>
        <p:spPr>
          <a:xfrm>
            <a:off x="5947392" y="5787868"/>
            <a:ext cx="527302" cy="154529"/>
          </a:xfrm>
          <a:prstGeom prst="rect">
            <a:avLst/>
          </a:prstGeom>
        </p:spPr>
        <p:txBody>
          <a:bodyPr vert="horz" wrap="square" lIns="0" tIns="15875" rIns="0" bIns="0" rtlCol="0" anchor="ctr">
            <a:spAutoFit/>
          </a:bodyPr>
          <a:lstStyle/>
          <a:p>
            <a:pPr marL="12700" algn="ctr">
              <a:lnSpc>
                <a:spcPct val="100000"/>
              </a:lnSpc>
              <a:spcBef>
                <a:spcPts val="125"/>
              </a:spcBef>
            </a:pPr>
            <a:r>
              <a:rPr lang="en-US" sz="900" i="1" spc="10" dirty="0">
                <a:latin typeface="Arial" panose="020B0604020202020204" pitchFamily="34" charset="0"/>
                <a:ea typeface="맑은 고딕" panose="020B0503020000020004" pitchFamily="50" charset="-127"/>
                <a:cs typeface="Arial"/>
              </a:rPr>
              <a:t>50</a:t>
            </a:r>
            <a:r>
              <a:rPr sz="900" i="1" spc="15" dirty="0">
                <a:latin typeface="Arial" panose="020B0604020202020204" pitchFamily="34" charset="0"/>
                <a:ea typeface="맑은 고딕" panose="020B0503020000020004" pitchFamily="50" charset="-127"/>
                <a:cs typeface="Arial"/>
              </a:rPr>
              <a:t>%</a:t>
            </a:r>
            <a:endParaRPr sz="900" i="1" dirty="0">
              <a:latin typeface="Arial" panose="020B0604020202020204" pitchFamily="34" charset="0"/>
              <a:ea typeface="맑은 고딕" panose="020B0503020000020004" pitchFamily="50" charset="-127"/>
              <a:cs typeface="Arial"/>
            </a:endParaRPr>
          </a:p>
        </p:txBody>
      </p:sp>
      <p:sp>
        <p:nvSpPr>
          <p:cNvPr id="22" name="직사각형 21">
            <a:extLst>
              <a:ext uri="{FF2B5EF4-FFF2-40B4-BE49-F238E27FC236}">
                <a16:creationId xmlns:a16="http://schemas.microsoft.com/office/drawing/2014/main" id="{06B1075D-7FF0-4E4A-AA79-C9061DDFC933}"/>
              </a:ext>
            </a:extLst>
          </p:cNvPr>
          <p:cNvSpPr/>
          <p:nvPr/>
        </p:nvSpPr>
        <p:spPr>
          <a:xfrm>
            <a:off x="1533999" y="2404711"/>
            <a:ext cx="2923618" cy="252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ko-KR" altLang="en-US" sz="900" dirty="0">
                <a:solidFill>
                  <a:schemeClr val="tx1"/>
                </a:solidFill>
                <a:latin typeface="Arial" panose="020B0604020202020204" pitchFamily="34" charset="0"/>
                <a:ea typeface="맑은 고딕" panose="020B0503020000020004" pitchFamily="50" charset="-127"/>
              </a:rPr>
              <a:t>이래 </a:t>
            </a:r>
            <a:r>
              <a:rPr lang="en-US" altLang="ko-KR" sz="900" dirty="0">
                <a:solidFill>
                  <a:schemeClr val="tx1"/>
                </a:solidFill>
                <a:latin typeface="Arial" panose="020B0604020202020204" pitchFamily="34" charset="0"/>
                <a:ea typeface="맑은 고딕" panose="020B0503020000020004" pitchFamily="50" charset="-127"/>
              </a:rPr>
              <a:t>CS</a:t>
            </a:r>
            <a:r>
              <a:rPr lang="ko-KR" altLang="en-US" sz="900" dirty="0">
                <a:solidFill>
                  <a:schemeClr val="tx1"/>
                </a:solidFill>
                <a:latin typeface="Arial" panose="020B0604020202020204" pitchFamily="34" charset="0"/>
                <a:ea typeface="맑은 고딕" panose="020B0503020000020004" pitchFamily="50" charset="-127"/>
              </a:rPr>
              <a:t>㈜</a:t>
            </a:r>
            <a:r>
              <a:rPr lang="en-US" altLang="ko-KR" sz="900" dirty="0">
                <a:solidFill>
                  <a:schemeClr val="tx1"/>
                </a:solidFill>
                <a:latin typeface="Arial" panose="020B0604020202020204" pitchFamily="34" charset="0"/>
                <a:ea typeface="맑은 고딕" panose="020B0503020000020004" pitchFamily="50" charset="-127"/>
              </a:rPr>
              <a:t>(97.3%), </a:t>
            </a:r>
            <a:r>
              <a:rPr lang="ko-KR" altLang="en-US" sz="900" dirty="0">
                <a:solidFill>
                  <a:schemeClr val="tx1"/>
                </a:solidFill>
                <a:latin typeface="Arial" panose="020B0604020202020204" pitchFamily="34" charset="0"/>
                <a:ea typeface="맑은 고딕" panose="020B0503020000020004" pitchFamily="50" charset="-127"/>
              </a:rPr>
              <a:t>이래 </a:t>
            </a:r>
            <a:r>
              <a:rPr lang="en-US" altLang="ko-KR" sz="900" dirty="0">
                <a:solidFill>
                  <a:schemeClr val="tx1"/>
                </a:solidFill>
                <a:latin typeface="Arial" panose="020B0604020202020204" pitchFamily="34" charset="0"/>
                <a:ea typeface="맑은 고딕" panose="020B0503020000020004" pitchFamily="50" charset="-127"/>
              </a:rPr>
              <a:t>FR(2.7%)</a:t>
            </a:r>
            <a:endParaRPr lang="ko-KR" altLang="en-US" sz="900" dirty="0">
              <a:solidFill>
                <a:schemeClr val="tx1"/>
              </a:solidFill>
              <a:latin typeface="Arial" panose="020B0604020202020204" pitchFamily="34" charset="0"/>
              <a:ea typeface="맑은 고딕" panose="020B0503020000020004" pitchFamily="50" charset="-127"/>
            </a:endParaRPr>
          </a:p>
        </p:txBody>
      </p:sp>
      <p:sp>
        <p:nvSpPr>
          <p:cNvPr id="23" name="직사각형 22">
            <a:extLst>
              <a:ext uri="{FF2B5EF4-FFF2-40B4-BE49-F238E27FC236}">
                <a16:creationId xmlns:a16="http://schemas.microsoft.com/office/drawing/2014/main" id="{CC27BA96-BEB7-4E3C-8D52-CA0883D2F6EF}"/>
              </a:ext>
            </a:extLst>
          </p:cNvPr>
          <p:cNvSpPr/>
          <p:nvPr/>
        </p:nvSpPr>
        <p:spPr>
          <a:xfrm>
            <a:off x="1533999" y="2711729"/>
            <a:ext cx="2923618" cy="252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en-US" altLang="ko-KR" sz="900" dirty="0">
                <a:solidFill>
                  <a:schemeClr val="tx1"/>
                </a:solidFill>
                <a:latin typeface="Arial" panose="020B0604020202020204" pitchFamily="34" charset="0"/>
                <a:ea typeface="맑은 고딕" panose="020B0503020000020004" pitchFamily="50" charset="-127"/>
              </a:rPr>
              <a:t>830</a:t>
            </a:r>
            <a:r>
              <a:rPr lang="ko-KR" altLang="en-US" sz="900" dirty="0">
                <a:solidFill>
                  <a:schemeClr val="tx1"/>
                </a:solidFill>
                <a:latin typeface="Arial" panose="020B0604020202020204" pitchFamily="34" charset="0"/>
                <a:ea typeface="맑은 고딕" panose="020B0503020000020004" pitchFamily="50" charset="-127"/>
              </a:rPr>
              <a:t>명 </a:t>
            </a:r>
            <a:r>
              <a:rPr lang="en-US" altLang="ko-KR" sz="900" dirty="0">
                <a:solidFill>
                  <a:schemeClr val="tx1"/>
                </a:solidFill>
                <a:latin typeface="Arial" panose="020B0604020202020204" pitchFamily="34" charset="0"/>
                <a:ea typeface="맑은 고딕" panose="020B0503020000020004" pitchFamily="50" charset="-127"/>
              </a:rPr>
              <a:t>(</a:t>
            </a:r>
            <a:r>
              <a:rPr lang="ko-KR" altLang="en-US" sz="900" dirty="0">
                <a:solidFill>
                  <a:schemeClr val="tx1"/>
                </a:solidFill>
                <a:latin typeface="Arial" panose="020B0604020202020204" pitchFamily="34" charset="0"/>
                <a:ea typeface="맑은 고딕" panose="020B0503020000020004" pitchFamily="50" charset="-127"/>
              </a:rPr>
              <a:t>별도 법인 기준</a:t>
            </a:r>
            <a:r>
              <a:rPr lang="en-US" altLang="ko-KR" sz="900" dirty="0">
                <a:solidFill>
                  <a:schemeClr val="tx1"/>
                </a:solidFill>
                <a:latin typeface="Arial" panose="020B0604020202020204" pitchFamily="34" charset="0"/>
                <a:ea typeface="맑은 고딕" panose="020B0503020000020004" pitchFamily="50" charset="-127"/>
              </a:rPr>
              <a:t>)</a:t>
            </a:r>
            <a:endParaRPr lang="ko-KR" altLang="en-US" sz="900" dirty="0">
              <a:solidFill>
                <a:schemeClr val="tx1"/>
              </a:solidFill>
              <a:latin typeface="Arial" panose="020B0604020202020204" pitchFamily="34" charset="0"/>
              <a:ea typeface="맑은 고딕" panose="020B0503020000020004" pitchFamily="50" charset="-127"/>
            </a:endParaRPr>
          </a:p>
        </p:txBody>
      </p:sp>
      <p:sp>
        <p:nvSpPr>
          <p:cNvPr id="25" name="직사각형 24">
            <a:extLst>
              <a:ext uri="{FF2B5EF4-FFF2-40B4-BE49-F238E27FC236}">
                <a16:creationId xmlns:a16="http://schemas.microsoft.com/office/drawing/2014/main" id="{7CC0EBA2-6BE1-4483-A14E-1AFD4A930D13}"/>
              </a:ext>
            </a:extLst>
          </p:cNvPr>
          <p:cNvSpPr/>
          <p:nvPr/>
        </p:nvSpPr>
        <p:spPr>
          <a:xfrm>
            <a:off x="1533999" y="3018747"/>
            <a:ext cx="2923618" cy="252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ko-KR" altLang="en-US" sz="900" dirty="0" err="1">
                <a:solidFill>
                  <a:schemeClr val="tx1"/>
                </a:solidFill>
                <a:latin typeface="Arial" panose="020B0604020202020204" pitchFamily="34" charset="0"/>
                <a:ea typeface="맑은 고딕" panose="020B0503020000020004" pitchFamily="50" charset="-127"/>
              </a:rPr>
              <a:t>조향장치</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구동장치</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제동장치</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전장 및 전자 제품 등</a:t>
            </a:r>
            <a:r>
              <a:rPr lang="en-US" altLang="ko-KR" sz="900" dirty="0">
                <a:solidFill>
                  <a:schemeClr val="tx1"/>
                </a:solidFill>
                <a:latin typeface="Arial" panose="020B0604020202020204" pitchFamily="34" charset="0"/>
                <a:ea typeface="맑은 고딕" panose="020B0503020000020004" pitchFamily="50" charset="-127"/>
              </a:rPr>
              <a:t> </a:t>
            </a:r>
            <a:endParaRPr lang="ko-KR" altLang="en-US" sz="900" dirty="0">
              <a:solidFill>
                <a:schemeClr val="tx1"/>
              </a:solidFill>
              <a:latin typeface="Arial" panose="020B0604020202020204" pitchFamily="34" charset="0"/>
              <a:ea typeface="맑은 고딕" panose="020B0503020000020004" pitchFamily="50" charset="-127"/>
            </a:endParaRPr>
          </a:p>
        </p:txBody>
      </p:sp>
      <p:sp>
        <p:nvSpPr>
          <p:cNvPr id="32" name="직사각형 31">
            <a:extLst>
              <a:ext uri="{FF2B5EF4-FFF2-40B4-BE49-F238E27FC236}">
                <a16:creationId xmlns:a16="http://schemas.microsoft.com/office/drawing/2014/main" id="{9BCE3023-FB3C-4F8E-89A1-AC4B78D2832E}"/>
              </a:ext>
            </a:extLst>
          </p:cNvPr>
          <p:cNvSpPr/>
          <p:nvPr/>
        </p:nvSpPr>
        <p:spPr>
          <a:xfrm>
            <a:off x="1533999" y="1790675"/>
            <a:ext cx="2923618" cy="252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ko-KR" altLang="en-US" sz="900" dirty="0" err="1">
                <a:solidFill>
                  <a:schemeClr val="tx1"/>
                </a:solidFill>
                <a:latin typeface="Arial" panose="020B0604020202020204" pitchFamily="34" charset="0"/>
                <a:ea typeface="맑은 고딕" panose="020B0503020000020004" pitchFamily="50" charset="-127"/>
              </a:rPr>
              <a:t>이래에이엠에스</a:t>
            </a:r>
            <a:r>
              <a:rPr lang="ko-KR" altLang="en-US" sz="900" dirty="0">
                <a:solidFill>
                  <a:schemeClr val="tx1"/>
                </a:solidFill>
                <a:latin typeface="Arial" panose="020B0604020202020204" pitchFamily="34" charset="0"/>
                <a:ea typeface="맑은 고딕" panose="020B0503020000020004" pitchFamily="50" charset="-127"/>
              </a:rPr>
              <a:t> 주식회사</a:t>
            </a:r>
          </a:p>
        </p:txBody>
      </p:sp>
      <p:sp>
        <p:nvSpPr>
          <p:cNvPr id="33" name="직사각형 32">
            <a:extLst>
              <a:ext uri="{FF2B5EF4-FFF2-40B4-BE49-F238E27FC236}">
                <a16:creationId xmlns:a16="http://schemas.microsoft.com/office/drawing/2014/main" id="{8F3C7287-95EA-48A7-9C37-B52F8C2B29F7}"/>
              </a:ext>
            </a:extLst>
          </p:cNvPr>
          <p:cNvSpPr/>
          <p:nvPr/>
        </p:nvSpPr>
        <p:spPr>
          <a:xfrm>
            <a:off x="1533999" y="2097693"/>
            <a:ext cx="2923618" cy="252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en-US" altLang="ko-KR" sz="900" dirty="0">
                <a:solidFill>
                  <a:schemeClr val="tx1"/>
                </a:solidFill>
                <a:latin typeface="Arial" panose="020B0604020202020204" pitchFamily="34" charset="0"/>
                <a:ea typeface="맑은 고딕" panose="020B0503020000020004" pitchFamily="50" charset="-127"/>
              </a:rPr>
              <a:t>2017</a:t>
            </a:r>
            <a:r>
              <a:rPr lang="ko-KR" altLang="en-US" sz="900" dirty="0">
                <a:solidFill>
                  <a:schemeClr val="tx1"/>
                </a:solidFill>
                <a:latin typeface="Arial" panose="020B0604020202020204" pitchFamily="34" charset="0"/>
                <a:ea typeface="맑은 고딕" panose="020B0503020000020004" pitchFamily="50" charset="-127"/>
              </a:rPr>
              <a:t>년 </a:t>
            </a:r>
            <a:r>
              <a:rPr lang="en-US" altLang="ko-KR" sz="900" dirty="0">
                <a:solidFill>
                  <a:schemeClr val="tx1"/>
                </a:solidFill>
                <a:latin typeface="Arial" panose="020B0604020202020204" pitchFamily="34" charset="0"/>
                <a:ea typeface="맑은 고딕" panose="020B0503020000020004" pitchFamily="50" charset="-127"/>
              </a:rPr>
              <a:t>10</a:t>
            </a:r>
            <a:r>
              <a:rPr lang="ko-KR" altLang="en-US" sz="900" dirty="0">
                <a:solidFill>
                  <a:schemeClr val="tx1"/>
                </a:solidFill>
                <a:latin typeface="Arial" panose="020B0604020202020204" pitchFamily="34" charset="0"/>
                <a:ea typeface="맑은 고딕" panose="020B0503020000020004" pitchFamily="50" charset="-127"/>
              </a:rPr>
              <a:t>월</a:t>
            </a:r>
          </a:p>
        </p:txBody>
      </p:sp>
      <p:sp>
        <p:nvSpPr>
          <p:cNvPr id="40" name="직사각형 39">
            <a:extLst>
              <a:ext uri="{FF2B5EF4-FFF2-40B4-BE49-F238E27FC236}">
                <a16:creationId xmlns:a16="http://schemas.microsoft.com/office/drawing/2014/main" id="{37E0B7CD-504D-4DAF-8EEB-2EC17550D7D0}"/>
              </a:ext>
            </a:extLst>
          </p:cNvPr>
          <p:cNvSpPr/>
          <p:nvPr/>
        </p:nvSpPr>
        <p:spPr>
          <a:xfrm>
            <a:off x="1533999" y="3325765"/>
            <a:ext cx="2923618" cy="53600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ko-KR" altLang="en-US" sz="900" dirty="0">
                <a:solidFill>
                  <a:schemeClr val="tx1"/>
                </a:solidFill>
                <a:latin typeface="Arial" panose="020B0604020202020204" pitchFamily="34" charset="0"/>
                <a:ea typeface="맑은 고딕" panose="020B0503020000020004" pitchFamily="50" charset="-127"/>
              </a:rPr>
              <a:t>본사 </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대구</a:t>
            </a:r>
            <a:endParaRPr lang="en-US" altLang="ko-KR" sz="900" dirty="0">
              <a:solidFill>
                <a:schemeClr val="tx1"/>
              </a:solidFill>
              <a:latin typeface="Arial" panose="020B0604020202020204" pitchFamily="34" charset="0"/>
              <a:ea typeface="맑은 고딕" panose="020B0503020000020004" pitchFamily="50" charset="-127"/>
            </a:endParaRPr>
          </a:p>
          <a:p>
            <a:r>
              <a:rPr lang="ko-KR" altLang="en-US" sz="900" dirty="0">
                <a:solidFill>
                  <a:schemeClr val="tx1"/>
                </a:solidFill>
                <a:latin typeface="Arial" panose="020B0604020202020204" pitchFamily="34" charset="0"/>
                <a:ea typeface="맑은 고딕" panose="020B0503020000020004" pitchFamily="50" charset="-127"/>
              </a:rPr>
              <a:t>생산공장 </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대구</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진천</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부평</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중국</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미국</a:t>
            </a:r>
            <a:endParaRPr lang="en-US" altLang="ko-KR" sz="900" dirty="0">
              <a:solidFill>
                <a:schemeClr val="tx1"/>
              </a:solidFill>
              <a:latin typeface="Arial" panose="020B0604020202020204" pitchFamily="34" charset="0"/>
              <a:ea typeface="맑은 고딕" panose="020B0503020000020004" pitchFamily="50" charset="-127"/>
            </a:endParaRPr>
          </a:p>
          <a:p>
            <a:r>
              <a:rPr lang="ko-KR" altLang="en-US" sz="900" dirty="0">
                <a:solidFill>
                  <a:schemeClr val="tx1"/>
                </a:solidFill>
                <a:latin typeface="Arial" panose="020B0604020202020204" pitchFamily="34" charset="0"/>
                <a:ea typeface="맑은 고딕" panose="020B0503020000020004" pitchFamily="50" charset="-127"/>
              </a:rPr>
              <a:t>해외사무소 </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독일</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프랑스</a:t>
            </a:r>
            <a:r>
              <a:rPr lang="en-US" altLang="ko-KR" sz="900" dirty="0">
                <a:solidFill>
                  <a:schemeClr val="tx1"/>
                </a:solidFill>
                <a:latin typeface="Arial" panose="020B0604020202020204" pitchFamily="34" charset="0"/>
                <a:ea typeface="맑은 고딕" panose="020B0503020000020004" pitchFamily="50" charset="-127"/>
              </a:rPr>
              <a:t>, </a:t>
            </a:r>
            <a:r>
              <a:rPr lang="ko-KR" altLang="en-US" sz="900" dirty="0">
                <a:solidFill>
                  <a:schemeClr val="tx1"/>
                </a:solidFill>
                <a:latin typeface="Arial" panose="020B0604020202020204" pitchFamily="34" charset="0"/>
                <a:ea typeface="맑은 고딕" panose="020B0503020000020004" pitchFamily="50" charset="-127"/>
              </a:rPr>
              <a:t>이탈리아</a:t>
            </a:r>
          </a:p>
        </p:txBody>
      </p:sp>
      <p:cxnSp>
        <p:nvCxnSpPr>
          <p:cNvPr id="3" name="직선 연결선 2">
            <a:extLst>
              <a:ext uri="{FF2B5EF4-FFF2-40B4-BE49-F238E27FC236}">
                <a16:creationId xmlns:a16="http://schemas.microsoft.com/office/drawing/2014/main" id="{48F3C057-32B8-496D-819F-BACFCAA4453A}"/>
              </a:ext>
            </a:extLst>
          </p:cNvPr>
          <p:cNvCxnSpPr/>
          <p:nvPr/>
        </p:nvCxnSpPr>
        <p:spPr>
          <a:xfrm>
            <a:off x="488948" y="2070184"/>
            <a:ext cx="397658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79525D55-8238-495B-B73A-E56D2A861BE1}"/>
              </a:ext>
            </a:extLst>
          </p:cNvPr>
          <p:cNvCxnSpPr/>
          <p:nvPr/>
        </p:nvCxnSpPr>
        <p:spPr>
          <a:xfrm>
            <a:off x="488948" y="2377202"/>
            <a:ext cx="397658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F7D1A7A7-B853-4ED0-8631-A48B9C0CD23F}"/>
              </a:ext>
            </a:extLst>
          </p:cNvPr>
          <p:cNvCxnSpPr/>
          <p:nvPr/>
        </p:nvCxnSpPr>
        <p:spPr>
          <a:xfrm>
            <a:off x="488948" y="2684220"/>
            <a:ext cx="397658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EE18509-27F6-4FA9-B38F-C63B31F0D46C}"/>
              </a:ext>
            </a:extLst>
          </p:cNvPr>
          <p:cNvCxnSpPr/>
          <p:nvPr/>
        </p:nvCxnSpPr>
        <p:spPr>
          <a:xfrm>
            <a:off x="488948" y="2991238"/>
            <a:ext cx="397658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E7CAB089-13F9-4483-BFEE-D7F92C940813}"/>
              </a:ext>
            </a:extLst>
          </p:cNvPr>
          <p:cNvCxnSpPr/>
          <p:nvPr/>
        </p:nvCxnSpPr>
        <p:spPr>
          <a:xfrm>
            <a:off x="488948" y="3298256"/>
            <a:ext cx="3976581"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0479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Report"/>
  <p:tag name="KEYWORD" val="REPORT"/>
  <p:tag name="TEMPLATEVERSION" val="12/02/2016 01:32:30"/>
</p:tagLst>
</file>

<file path=ppt/tags/tag10.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11.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2.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3.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15.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6.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7.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18.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1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2.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0.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21.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22.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3.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5.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8.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2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3.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0.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31.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2.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33.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3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5.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8.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39.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0.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41.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2.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43.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4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5.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8.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4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5.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50.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1.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2.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3.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5.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58.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5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0.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1.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2.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3.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4.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5.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6.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8.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69.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7.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70.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71.xml><?xml version="1.0" encoding="utf-8"?>
<p:tagLst xmlns:a="http://schemas.openxmlformats.org/drawingml/2006/main" xmlns:r="http://schemas.openxmlformats.org/officeDocument/2006/relationships" xmlns:p="http://schemas.openxmlformats.org/presentationml/2006/main">
  <p:tag name="WRITEL" val="1.36"/>
  <p:tag name="WRITET" val="2.82"/>
</p:tagLst>
</file>

<file path=ppt/tags/tag72.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73.xml><?xml version="1.0" encoding="utf-8"?>
<p:tagLst xmlns:a="http://schemas.openxmlformats.org/drawingml/2006/main" xmlns:r="http://schemas.openxmlformats.org/officeDocument/2006/relationships" xmlns:p="http://schemas.openxmlformats.org/presentationml/2006/main">
  <p:tag name="COPYRIGHT1" val="TRUE"/>
</p:tagLst>
</file>

<file path=ppt/tags/tag8.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ags/tag9.xml><?xml version="1.0" encoding="utf-8"?>
<p:tagLst xmlns:a="http://schemas.openxmlformats.org/drawingml/2006/main" xmlns:r="http://schemas.openxmlformats.org/officeDocument/2006/relationships" xmlns:p="http://schemas.openxmlformats.org/presentationml/2006/main">
  <p:tag name="FASLEFT" val="140.625"/>
  <p:tag name="FASTOP" val="210.125"/>
  <p:tag name="FASHEIGHT" val="57.5"/>
  <p:tag name="FASWIDTH" val="312"/>
</p:tagLst>
</file>

<file path=ppt/theme/theme1.xml><?xml version="1.0" encoding="utf-8"?>
<a:theme xmlns:a="http://schemas.openxmlformats.org/drawingml/2006/main" name="KPMG_Report_4x3_050216_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Report Standard Template" id="{56CCF82D-5EF0-4724-ACEE-79F9CBD7000A}" vid="{041F8D7E-82F6-490C-BB8E-F1B846CB7F7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AC47826AD85E47AE4115EC28499DC1" ma:contentTypeVersion="13" ma:contentTypeDescription="Create a new document." ma:contentTypeScope="" ma:versionID="0f1a1619c6cce826f2f39a23988547a9">
  <xsd:schema xmlns:xsd="http://www.w3.org/2001/XMLSchema" xmlns:xs="http://www.w3.org/2001/XMLSchema" xmlns:p="http://schemas.microsoft.com/office/2006/metadata/properties" xmlns:ns3="6b8a517b-5b72-4ebf-b46f-a8b5505a5a86" xmlns:ns4="86053b17-739f-4944-ae71-140e5ef3b069" targetNamespace="http://schemas.microsoft.com/office/2006/metadata/properties" ma:root="true" ma:fieldsID="4745e407b9226cf414545b4ca1953038" ns3:_="" ns4:_="">
    <xsd:import namespace="6b8a517b-5b72-4ebf-b46f-a8b5505a5a86"/>
    <xsd:import namespace="86053b17-739f-4944-ae71-140e5ef3b0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8a517b-5b72-4ebf-b46f-a8b5505a5a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053b17-739f-4944-ae71-140e5ef3b0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1A68BB-3423-4E0F-AD7D-F850EA2436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8a517b-5b72-4ebf-b46f-a8b5505a5a86"/>
    <ds:schemaRef ds:uri="86053b17-739f-4944-ae71-140e5ef3b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1253C4-98DB-416A-85ED-2A4377FC7A21}">
  <ds:schemaRefs>
    <ds:schemaRef ds:uri="http://schemas.microsoft.com/sharepoint/v3/contenttype/forms"/>
  </ds:schemaRefs>
</ds:datastoreItem>
</file>

<file path=customXml/itemProps3.xml><?xml version="1.0" encoding="utf-8"?>
<ds:datastoreItem xmlns:ds="http://schemas.openxmlformats.org/officeDocument/2006/customXml" ds:itemID="{5D27996F-3D40-457A-BB16-EC7BCEB6A9D8}">
  <ds:schemaRefs>
    <ds:schemaRef ds:uri="6b8a517b-5b72-4ebf-b46f-a8b5505a5a86"/>
    <ds:schemaRef ds:uri="86053b17-739f-4944-ae71-140e5ef3b069"/>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KPMG Report Standard Template</Template>
  <TotalTime>53071</TotalTime>
  <Words>5776</Words>
  <Application>Microsoft Office PowerPoint</Application>
  <PresentationFormat>A4 용지(210x297mm)</PresentationFormat>
  <Paragraphs>660</Paragraphs>
  <Slides>61</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61</vt:i4>
      </vt:variant>
    </vt:vector>
  </HeadingPairs>
  <TitlesOfParts>
    <vt:vector size="70" baseType="lpstr">
      <vt:lpstr>KPMG Extralight</vt:lpstr>
      <vt:lpstr>Univers for KPMG</vt:lpstr>
      <vt:lpstr>Univers for KPMG Cond</vt:lpstr>
      <vt:lpstr>Univers 45 Light</vt:lpstr>
      <vt:lpstr>나눔바른고딕</vt:lpstr>
      <vt:lpstr>Arial</vt:lpstr>
      <vt:lpstr>Wingdings</vt:lpstr>
      <vt:lpstr>맑은 고딕</vt:lpstr>
      <vt:lpstr>KPMG_Report_4x3_050216_2016</vt:lpstr>
      <vt:lpstr>Project E Pricing Analysis Report</vt:lpstr>
      <vt:lpstr>PowerPoint 프레젠테이션</vt:lpstr>
      <vt:lpstr>Glossary of Terms</vt:lpstr>
      <vt:lpstr>Table of Contents</vt:lpstr>
      <vt:lpstr>Executive Summary</vt:lpstr>
      <vt:lpstr>Pricing Analysis Result</vt:lpstr>
      <vt:lpstr>2020년 예산 대비 실적 차이 내역 검토</vt:lpstr>
      <vt:lpstr>Company &amp; Industry  Overview</vt:lpstr>
      <vt:lpstr>회사 개요</vt:lpstr>
      <vt:lpstr>재무 현황</vt:lpstr>
      <vt:lpstr>산업 개요</vt:lpstr>
      <vt:lpstr>산업 개요</vt:lpstr>
      <vt:lpstr>산업 개요</vt:lpstr>
      <vt:lpstr>산업 개요</vt:lpstr>
      <vt:lpstr>Budget vs Actual Analysis</vt:lpstr>
      <vt:lpstr>총괄검토표</vt:lpstr>
      <vt:lpstr>매출액: 거래처별</vt:lpstr>
      <vt:lpstr>매출액: 제품군별</vt:lpstr>
      <vt:lpstr>매출액: 월별 추이</vt:lpstr>
      <vt:lpstr>매출액: 수주잔고</vt:lpstr>
      <vt:lpstr>매출원가 및 판매관리비</vt:lpstr>
      <vt:lpstr>Market Approach</vt:lpstr>
      <vt:lpstr>Guideline Public Company Method</vt:lpstr>
      <vt:lpstr>Guideline Transactions Method</vt:lpstr>
      <vt:lpstr>Income Approach</vt:lpstr>
      <vt:lpstr>주요 가정사항</vt:lpstr>
      <vt:lpstr>세부 가정사항 (1/4)</vt:lpstr>
      <vt:lpstr>세부 가정사항 (2/4)</vt:lpstr>
      <vt:lpstr>세부 가정사항 (3/4)</vt:lpstr>
      <vt:lpstr>세부 가정사항 (4/4)</vt:lpstr>
      <vt:lpstr>DCF Result: Base</vt:lpstr>
      <vt:lpstr>WACC Calculation</vt:lpstr>
      <vt:lpstr>Pro Forma: Income Statement</vt:lpstr>
      <vt:lpstr>DCF Result: Worst</vt:lpstr>
      <vt:lpstr>DCF Result: Base, WACC 8.84%</vt:lpstr>
      <vt:lpstr>DCF Result: Best</vt:lpstr>
      <vt:lpstr>Appendix:  Financial Pro Forma</vt:lpstr>
      <vt:lpstr>Macro Variables</vt:lpstr>
      <vt:lpstr>매출액</vt:lpstr>
      <vt:lpstr>매출액_제품매출액</vt:lpstr>
      <vt:lpstr>매출액_제품매출액</vt:lpstr>
      <vt:lpstr>매출원가</vt:lpstr>
      <vt:lpstr>판매비와관리비</vt:lpstr>
      <vt:lpstr>자본적지출 및 감가상각비</vt:lpstr>
      <vt:lpstr>운전자본</vt:lpstr>
      <vt:lpstr>회사제시 사업계획 수주잔고 비교</vt:lpstr>
      <vt:lpstr>매출액</vt:lpstr>
      <vt:lpstr>매출액_제품매출액</vt:lpstr>
      <vt:lpstr>매출액_제품매출액</vt:lpstr>
      <vt:lpstr>매출원가</vt:lpstr>
      <vt:lpstr>판매비와관리비</vt:lpstr>
      <vt:lpstr>운전자본</vt:lpstr>
      <vt:lpstr>매출액</vt:lpstr>
      <vt:lpstr>매출액_제품매출액</vt:lpstr>
      <vt:lpstr>매출액_제품매출액</vt:lpstr>
      <vt:lpstr>매출원가</vt:lpstr>
      <vt:lpstr>판매비와관리비</vt:lpstr>
      <vt:lpstr>운전자본</vt:lpstr>
      <vt:lpstr>수주 현황 검토사항</vt:lpstr>
      <vt:lpstr>수주 현황 검토사항</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template</dc:title>
  <dc:creator>KPMG</dc:creator>
  <cp:lastModifiedBy>Kim, Yeong-Uk (KR/Deal Adv1)</cp:lastModifiedBy>
  <cp:revision>7548</cp:revision>
  <cp:lastPrinted>2021-06-02T05:14:01Z</cp:lastPrinted>
  <dcterms:created xsi:type="dcterms:W3CDTF">2018-01-24T06:35:08Z</dcterms:created>
  <dcterms:modified xsi:type="dcterms:W3CDTF">2021-06-21T01:15:34Z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0x010100C4AC47826AD85E47AE4115EC28499DC1</vt:lpwstr>
  </property>
</Properties>
</file>