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3.xml" ContentType="application/vnd.openxmlformats-officedocument.drawingml.chart+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handoutMasterIdLst>
    <p:handoutMasterId r:id="rId39"/>
  </p:handoutMasterIdLst>
  <p:sldIdLst>
    <p:sldId id="389" r:id="rId5"/>
    <p:sldId id="287" r:id="rId6"/>
    <p:sldId id="431" r:id="rId7"/>
    <p:sldId id="296" r:id="rId8"/>
    <p:sldId id="403" r:id="rId9"/>
    <p:sldId id="524" r:id="rId10"/>
    <p:sldId id="503" r:id="rId11"/>
    <p:sldId id="523" r:id="rId12"/>
    <p:sldId id="298" r:id="rId13"/>
    <p:sldId id="518" r:id="rId14"/>
    <p:sldId id="519" r:id="rId15"/>
    <p:sldId id="433" r:id="rId16"/>
    <p:sldId id="530" r:id="rId17"/>
    <p:sldId id="531" r:id="rId18"/>
    <p:sldId id="414" r:id="rId19"/>
    <p:sldId id="469" r:id="rId20"/>
    <p:sldId id="506" r:id="rId21"/>
    <p:sldId id="535" r:id="rId22"/>
    <p:sldId id="525" r:id="rId23"/>
    <p:sldId id="418" r:id="rId24"/>
    <p:sldId id="495" r:id="rId25"/>
    <p:sldId id="465" r:id="rId26"/>
    <p:sldId id="532" r:id="rId27"/>
    <p:sldId id="423" r:id="rId28"/>
    <p:sldId id="424" r:id="rId29"/>
    <p:sldId id="425" r:id="rId30"/>
    <p:sldId id="533" r:id="rId31"/>
    <p:sldId id="426" r:id="rId32"/>
    <p:sldId id="427" r:id="rId33"/>
    <p:sldId id="534" r:id="rId34"/>
    <p:sldId id="527" r:id="rId35"/>
    <p:sldId id="528" r:id="rId36"/>
    <p:sldId id="264" r:id="rId37"/>
  </p:sldIdLst>
  <p:sldSz cx="9906000" cy="6858000" type="A4"/>
  <p:notesSz cx="6805613" cy="9939338"/>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userDrawn="1">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A"/>
    <a:srgbClr val="00338D"/>
    <a:srgbClr val="6D2077"/>
    <a:srgbClr val="005EB8"/>
    <a:srgbClr val="00A3A1"/>
    <a:srgbClr val="470A68"/>
    <a:srgbClr val="CCE3F4"/>
    <a:srgbClr val="0091C6"/>
    <a:srgbClr val="BC204B"/>
    <a:srgbClr val="F68D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838" autoAdjust="0"/>
  </p:normalViewPr>
  <p:slideViewPr>
    <p:cSldViewPr showGuides="1">
      <p:cViewPr varScale="1">
        <p:scale>
          <a:sx n="118" d="100"/>
          <a:sy n="118" d="100"/>
        </p:scale>
        <p:origin x="1074" y="96"/>
      </p:cViewPr>
      <p:guideLst>
        <p:guide orient="horz" pos="845"/>
        <p:guide pos="312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KPMG\DA1\01%20.Valuation\011.%20Project\003.%20Thumb\&#52280;&#44256;\&#51068;&#48376;&#51452;&#47448;&#49884;&#51109;%20&#51204;&#47581;_20181127.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01_&#50672;&#46020;&#48324;%20&#50629;&#47924;\05_2019&#45380;\01_PJT\08_PJT%20LG_&#47215;&#45936;&#44536;&#47353;_&#51333;&#49549;&#54924;&#49324;%20&#49324;&#50857;&#44032;&#52824;\01_&#47784;&#45944;\01_Liquor\PJT%20LG_Lotte%20Liquor%20JAPAN_Valuation%20Model_v0.1.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D:\01_&#50672;&#46020;&#48324;%20&#50629;&#47924;\05_2019&#45380;\01_PJT\08_PJT%20LG_&#47215;&#45936;&#44536;&#47353;_&#51333;&#49549;&#54924;&#49324;%20&#49324;&#50857;&#44032;&#52824;\03_&#48372;&#44256;&#49436;\PJT%20Thumb_LLJ_&#48372;&#44256;&#49436;&#50857;_18120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rtl="0">
              <a:defRPr sz="900" b="1" i="0" u="none" strike="noStrike" kern="1200" baseline="0">
                <a:solidFill>
                  <a:srgbClr val="00338D"/>
                </a:solidFill>
                <a:latin typeface="Arial"/>
                <a:ea typeface="Arial"/>
                <a:cs typeface="Arial"/>
              </a:defRPr>
            </a:pPr>
            <a:r>
              <a:rPr lang="ko-KR" altLang="en-US" sz="800" b="1" i="0" u="none" strike="noStrike" kern="1200" baseline="0" dirty="0" smtClean="0">
                <a:solidFill>
                  <a:srgbClr val="00338D"/>
                </a:solidFill>
                <a:latin typeface="Arial"/>
                <a:ea typeface="Arial"/>
                <a:cs typeface="Arial"/>
              </a:rPr>
              <a:t>일본 갑류소주 시장 점유율</a:t>
            </a:r>
            <a:endParaRPr lang="ko-KR" altLang="ko-KR" sz="800" b="1" i="0" u="none" strike="noStrike" kern="1200" baseline="30000" dirty="0">
              <a:solidFill>
                <a:srgbClr val="00338D"/>
              </a:solidFill>
              <a:latin typeface="Arial"/>
              <a:ea typeface="Arial"/>
              <a:cs typeface="Arial"/>
            </a:endParaRPr>
          </a:p>
        </c:rich>
      </c:tx>
      <c:layout>
        <c:manualLayout>
          <c:xMode val="edge"/>
          <c:yMode val="edge"/>
          <c:x val="0.19834434865900383"/>
          <c:y val="2.7352150320526281E-2"/>
        </c:manualLayout>
      </c:layout>
      <c:overlay val="0"/>
    </c:title>
    <c:autoTitleDeleted val="0"/>
    <c:plotArea>
      <c:layout>
        <c:manualLayout>
          <c:layoutTarget val="inner"/>
          <c:xMode val="edge"/>
          <c:yMode val="edge"/>
          <c:x val="0.15079789272030653"/>
          <c:y val="0.14586254789272032"/>
          <c:w val="0.75111254789272031"/>
          <c:h val="0.75111254789272031"/>
        </c:manualLayout>
      </c:layout>
      <c:pieChart>
        <c:varyColors val="1"/>
        <c:ser>
          <c:idx val="0"/>
          <c:order val="0"/>
          <c:tx>
            <c:strRef>
              <c:f>'갑류소주 시장 전망'!$C$6</c:f>
              <c:strCache>
                <c:ptCount val="1"/>
                <c:pt idx="0">
                  <c:v>매출</c:v>
                </c:pt>
              </c:strCache>
            </c:strRef>
          </c:tx>
          <c:dPt>
            <c:idx val="0"/>
            <c:bubble3D val="0"/>
            <c:spPr>
              <a:solidFill>
                <a:srgbClr val="00338D"/>
              </a:solidFill>
              <a:ln w="3175">
                <a:solidFill>
                  <a:srgbClr val="FFFFFF"/>
                </a:solidFill>
                <a:prstDash val="solid"/>
              </a:ln>
            </c:spPr>
          </c:dPt>
          <c:dPt>
            <c:idx val="1"/>
            <c:bubble3D val="0"/>
            <c:spPr>
              <a:solidFill>
                <a:srgbClr val="0091DA"/>
              </a:solidFill>
              <a:ln w="3175">
                <a:solidFill>
                  <a:srgbClr val="FFFFFF"/>
                </a:solidFill>
                <a:prstDash val="solid"/>
              </a:ln>
            </c:spPr>
          </c:dPt>
          <c:dPt>
            <c:idx val="2"/>
            <c:bubble3D val="0"/>
            <c:spPr>
              <a:solidFill>
                <a:srgbClr val="6D2077"/>
              </a:solidFill>
              <a:ln w="3175">
                <a:solidFill>
                  <a:srgbClr val="FFFFFF"/>
                </a:solidFill>
                <a:prstDash val="solid"/>
              </a:ln>
            </c:spPr>
          </c:dPt>
          <c:dPt>
            <c:idx val="3"/>
            <c:bubble3D val="0"/>
            <c:spPr>
              <a:solidFill>
                <a:srgbClr val="005EB8"/>
              </a:solidFill>
              <a:ln w="3175">
                <a:solidFill>
                  <a:srgbClr val="FFFFFF"/>
                </a:solidFill>
                <a:prstDash val="solid"/>
              </a:ln>
            </c:spPr>
          </c:dPt>
          <c:dPt>
            <c:idx val="4"/>
            <c:bubble3D val="0"/>
            <c:spPr>
              <a:solidFill>
                <a:srgbClr val="00A3A1"/>
              </a:solidFill>
              <a:ln w="3175">
                <a:solidFill>
                  <a:srgbClr val="FFFFFF"/>
                </a:solidFill>
                <a:prstDash val="solid"/>
              </a:ln>
            </c:spPr>
          </c:dPt>
          <c:dLbls>
            <c:dLbl>
              <c:idx val="0"/>
              <c:layout>
                <c:manualLayout>
                  <c:x val="-0.14462787356321838"/>
                  <c:y val="0.20175574712643679"/>
                </c:manualLayout>
              </c:layout>
              <c:spPr>
                <a:noFill/>
                <a:ln>
                  <a:noFill/>
                </a:ln>
                <a:effectLst/>
              </c:spPr>
              <c:txPr>
                <a:bodyPr wrap="square" lIns="38100" tIns="19050" rIns="38100" bIns="19050" anchor="ctr">
                  <a:spAutoFit/>
                </a:bodyPr>
                <a:lstStyle/>
                <a:p>
                  <a:pPr>
                    <a:defRPr sz="700" b="0">
                      <a:solidFill>
                        <a:schemeClr val="bg1"/>
                      </a:solidFill>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27370689655172414"/>
                      <c:h val="0.2144037356321839"/>
                    </c:manualLayout>
                  </c15:layout>
                </c:ext>
              </c:extLst>
            </c:dLbl>
            <c:dLbl>
              <c:idx val="1"/>
              <c:layout>
                <c:manualLayout>
                  <c:x val="-0.16742145593869731"/>
                  <c:y val="-9.9050287356321834E-2"/>
                </c:manualLayout>
              </c:layout>
              <c:spPr>
                <a:noFill/>
                <a:ln>
                  <a:noFill/>
                </a:ln>
                <a:effectLst/>
              </c:spPr>
              <c:txPr>
                <a:bodyPr wrap="square" lIns="38100" tIns="19050" rIns="38100" bIns="19050" anchor="ctr">
                  <a:spAutoFit/>
                </a:bodyPr>
                <a:lstStyle/>
                <a:p>
                  <a:pPr>
                    <a:defRPr sz="700" b="0">
                      <a:solidFill>
                        <a:schemeClr val="bg1"/>
                      </a:solidFill>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2"/>
              <c:layout>
                <c:manualLayout>
                  <c:x val="-0.13361015325670497"/>
                  <c:y val="-0.14689181578434446"/>
                </c:manualLayout>
              </c:layout>
              <c:spPr>
                <a:noFill/>
                <a:ln>
                  <a:noFill/>
                </a:ln>
                <a:effectLst/>
              </c:spPr>
              <c:txPr>
                <a:bodyPr wrap="square" lIns="38100" tIns="19050" rIns="38100" bIns="19050" anchor="ctr">
                  <a:spAutoFit/>
                </a:bodyPr>
                <a:lstStyle/>
                <a:p>
                  <a:pPr>
                    <a:defRPr sz="700" b="0">
                      <a:solidFill>
                        <a:schemeClr val="bg1"/>
                      </a:solidFill>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3466954022988506"/>
                      <c:h val="0.2144037356321839"/>
                    </c:manualLayout>
                  </c15:layout>
                </c:ext>
              </c:extLst>
            </c:dLbl>
            <c:dLbl>
              <c:idx val="3"/>
              <c:layout>
                <c:manualLayout>
                  <c:x val="-0.11693773946360153"/>
                  <c:y val="-0.23943200136976123"/>
                </c:manualLayout>
              </c:layout>
              <c:spPr>
                <a:noFill/>
                <a:ln>
                  <a:noFill/>
                </a:ln>
                <a:effectLst/>
              </c:spPr>
              <c:txPr>
                <a:bodyPr wrap="square" lIns="38100" tIns="19050" rIns="38100" bIns="19050" anchor="ctr">
                  <a:spAutoFit/>
                </a:bodyPr>
                <a:lstStyle/>
                <a:p>
                  <a:pPr>
                    <a:defRPr sz="700" b="0">
                      <a:solidFill>
                        <a:schemeClr val="bg1"/>
                      </a:solidFill>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45617816091954028"/>
                      <c:h val="0.2144037356321839"/>
                    </c:manualLayout>
                  </c15:layout>
                </c:ext>
              </c:extLst>
            </c:dLbl>
            <c:dLbl>
              <c:idx val="4"/>
              <c:spPr>
                <a:noFill/>
                <a:ln>
                  <a:noFill/>
                </a:ln>
                <a:effectLst/>
              </c:spPr>
              <c:txPr>
                <a:bodyPr wrap="square" lIns="38100" tIns="19050" rIns="38100" bIns="19050" anchor="ctr">
                  <a:spAutoFit/>
                </a:bodyPr>
                <a:lstStyle/>
                <a:p>
                  <a:pPr>
                    <a:defRPr sz="700" b="0">
                      <a:solidFill>
                        <a:schemeClr val="bg1"/>
                      </a:solidFill>
                    </a:defRPr>
                  </a:pPr>
                  <a:endParaRPr lang="ko-KR"/>
                </a:p>
              </c:txPr>
              <c:dLblPos val="inEnd"/>
              <c:showLegendKey val="0"/>
              <c:showVal val="0"/>
              <c:showCatName val="1"/>
              <c:showSerName val="0"/>
              <c:showPercent val="1"/>
              <c:showBubbleSize val="0"/>
            </c:dLbl>
            <c:spPr>
              <a:noFill/>
              <a:ln>
                <a:noFill/>
              </a:ln>
              <a:effectLst/>
            </c:spPr>
            <c:txPr>
              <a:bodyPr wrap="square" lIns="38100" tIns="19050" rIns="38100" bIns="19050" anchor="ctr">
                <a:spAutoFit/>
              </a:bodyPr>
              <a:lstStyle/>
              <a:p>
                <a:pPr>
                  <a:defRPr b="0">
                    <a:solidFill>
                      <a:schemeClr val="bg1"/>
                    </a:solidFill>
                  </a:defRPr>
                </a:pPr>
                <a:endParaRPr lang="ko-KR"/>
              </a:p>
            </c:txPr>
            <c:dLblPos val="inEnd"/>
            <c:showLegendKey val="0"/>
            <c:showVal val="0"/>
            <c:showCatName val="1"/>
            <c:showSerName val="0"/>
            <c:showPercent val="1"/>
            <c:showBubbleSize val="0"/>
            <c:showLeaderLines val="1"/>
            <c:leaderLines>
              <c:spPr>
                <a:ln>
                  <a:solidFill>
                    <a:srgbClr val="000000"/>
                  </a:solidFill>
                  <a:prstDash val="solid"/>
                </a:ln>
              </c:spPr>
            </c:leaderLines>
            <c:extLst>
              <c:ext xmlns:c15="http://schemas.microsoft.com/office/drawing/2012/chart" uri="{CE6537A1-D6FC-4f65-9D91-7224C49458BB}"/>
            </c:extLst>
          </c:dLbls>
          <c:cat>
            <c:strRef>
              <c:f>'갑류소주 시장 전망'!$B$7:$B$11</c:f>
              <c:strCache>
                <c:ptCount val="5"/>
                <c:pt idx="0">
                  <c:v>다카라주조</c:v>
                </c:pt>
                <c:pt idx="1">
                  <c:v>산토리</c:v>
                </c:pt>
                <c:pt idx="2">
                  <c:v>오에논그룹</c:v>
                </c:pt>
                <c:pt idx="3">
                  <c:v>아사히맥주</c:v>
                </c:pt>
                <c:pt idx="4">
                  <c:v>기타</c:v>
                </c:pt>
              </c:strCache>
            </c:strRef>
          </c:cat>
          <c:val>
            <c:numRef>
              <c:f>'갑류소주 시장 전망'!$C$7:$C$11</c:f>
              <c:numCache>
                <c:formatCode>#,##0</c:formatCode>
                <c:ptCount val="5"/>
                <c:pt idx="0">
                  <c:v>45900</c:v>
                </c:pt>
                <c:pt idx="1">
                  <c:v>17300</c:v>
                </c:pt>
                <c:pt idx="2">
                  <c:v>15797</c:v>
                </c:pt>
                <c:pt idx="3">
                  <c:v>9000</c:v>
                </c:pt>
                <c:pt idx="4">
                  <c:v>87003</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rgbClr val="00338D"/>
                </a:solidFill>
                <a:latin typeface="+mn-lt"/>
                <a:ea typeface="+mn-ea"/>
                <a:cs typeface="+mn-cs"/>
              </a:defRPr>
            </a:pPr>
            <a:r>
              <a:rPr lang="ko-KR" altLang="en-US" sz="1050" b="1">
                <a:solidFill>
                  <a:srgbClr val="00338D"/>
                </a:solidFill>
              </a:rPr>
              <a:t>제품별 매출액 추이</a:t>
            </a:r>
          </a:p>
        </c:rich>
      </c:tx>
      <c:layout/>
      <c:overlay val="0"/>
      <c:spPr>
        <a:noFill/>
        <a:ln>
          <a:noFill/>
        </a:ln>
        <a:effectLst/>
      </c:spPr>
      <c:txPr>
        <a:bodyPr rot="0" spcFirstLastPara="1" vertOverflow="ellipsis" vert="horz" wrap="square" anchor="ctr" anchorCtr="1"/>
        <a:lstStyle/>
        <a:p>
          <a:pPr>
            <a:defRPr sz="1050" b="1" i="0" u="none" strike="noStrike" kern="1200" spc="0" baseline="0">
              <a:solidFill>
                <a:srgbClr val="00338D"/>
              </a:solidFill>
              <a:latin typeface="+mn-lt"/>
              <a:ea typeface="+mn-ea"/>
              <a:cs typeface="+mn-cs"/>
            </a:defRPr>
          </a:pPr>
          <a:endParaRPr lang="ko-KR"/>
        </a:p>
      </c:txPr>
    </c:title>
    <c:autoTitleDeleted val="0"/>
    <c:plotArea>
      <c:layout>
        <c:manualLayout>
          <c:layoutTarget val="inner"/>
          <c:xMode val="edge"/>
          <c:yMode val="edge"/>
          <c:x val="0.13864309930008747"/>
          <c:y val="0.21155372379070114"/>
          <c:w val="0.84464107611548567"/>
          <c:h val="0.54058617672790898"/>
        </c:manualLayout>
      </c:layout>
      <c:barChart>
        <c:barDir val="col"/>
        <c:grouping val="stacked"/>
        <c:varyColors val="0"/>
        <c:ser>
          <c:idx val="0"/>
          <c:order val="0"/>
          <c:tx>
            <c:strRef>
              <c:f>'2019년 품목별상세_BP'!$D$34</c:f>
              <c:strCache>
                <c:ptCount val="1"/>
                <c:pt idx="0">
                  <c:v>경월소주</c:v>
                </c:pt>
              </c:strCache>
            </c:strRef>
          </c:tx>
          <c:spPr>
            <a:solidFill>
              <a:srgbClr val="00338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'2019년 품목별상세_BP'!$E$33:$H$33</c:f>
              <c:strCache>
                <c:ptCount val="4"/>
                <c:pt idx="0">
                  <c:v>2016A</c:v>
                </c:pt>
                <c:pt idx="1">
                  <c:v>2017A</c:v>
                </c:pt>
                <c:pt idx="2">
                  <c:v>2018A</c:v>
                </c:pt>
                <c:pt idx="3">
                  <c:v>2019. 09</c:v>
                </c:pt>
              </c:strCache>
            </c:strRef>
          </c:cat>
          <c:val>
            <c:numRef>
              <c:f>'2019년 품목별상세_BP'!$E$34:$H$34</c:f>
              <c:numCache>
                <c:formatCode>#,##0_);[Red]\(#,##0\);\-_)</c:formatCode>
                <c:ptCount val="4"/>
                <c:pt idx="0">
                  <c:v>12751.572107200001</c:v>
                </c:pt>
                <c:pt idx="1">
                  <c:v>11980.336744</c:v>
                </c:pt>
                <c:pt idx="2">
                  <c:v>11189.278895000001</c:v>
                </c:pt>
                <c:pt idx="3">
                  <c:v>8223.9210549999989</c:v>
                </c:pt>
              </c:numCache>
            </c:numRef>
          </c:val>
        </c:ser>
        <c:ser>
          <c:idx val="1"/>
          <c:order val="1"/>
          <c:tx>
            <c:strRef>
              <c:f>'2019년 품목별상세_BP'!$D$35</c:f>
              <c:strCache>
                <c:ptCount val="1"/>
                <c:pt idx="0">
                  <c:v>훈와리경월</c:v>
                </c:pt>
              </c:strCache>
            </c:strRef>
          </c:tx>
          <c:spPr>
            <a:solidFill>
              <a:srgbClr val="0091D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'2019년 품목별상세_BP'!$E$33:$H$33</c:f>
              <c:strCache>
                <c:ptCount val="4"/>
                <c:pt idx="0">
                  <c:v>2016A</c:v>
                </c:pt>
                <c:pt idx="1">
                  <c:v>2017A</c:v>
                </c:pt>
                <c:pt idx="2">
                  <c:v>2018A</c:v>
                </c:pt>
                <c:pt idx="3">
                  <c:v>2019. 09</c:v>
                </c:pt>
              </c:strCache>
            </c:strRef>
          </c:cat>
          <c:val>
            <c:numRef>
              <c:f>'2019년 품목별상세_BP'!$E$35:$H$35</c:f>
              <c:numCache>
                <c:formatCode>#,##0_);[Red]\(#,##0\);\-_)</c:formatCode>
                <c:ptCount val="4"/>
                <c:pt idx="0">
                  <c:v>2077.078062</c:v>
                </c:pt>
                <c:pt idx="1">
                  <c:v>1679.111136</c:v>
                </c:pt>
                <c:pt idx="2">
                  <c:v>1295.5805460000001</c:v>
                </c:pt>
                <c:pt idx="3">
                  <c:v>713.54</c:v>
                </c:pt>
              </c:numCache>
            </c:numRef>
          </c:val>
        </c:ser>
        <c:ser>
          <c:idx val="2"/>
          <c:order val="2"/>
          <c:tx>
            <c:strRef>
              <c:f>'2019년 품목별상세_BP'!$D$36</c:f>
              <c:strCache>
                <c:ptCount val="1"/>
                <c:pt idx="0">
                  <c:v>막걸리</c:v>
                </c:pt>
              </c:strCache>
            </c:strRef>
          </c:tx>
          <c:spPr>
            <a:solidFill>
              <a:schemeClr val="accent2"/>
            </a:solidFill>
            <a:ln>
              <a:noFill/>
            </a:ln>
            <a:effectLst/>
          </c:spPr>
          <c:invertIfNegative val="0"/>
          <c:cat>
            <c:strRef>
              <c:f>'2019년 품목별상세_BP'!$E$33:$H$33</c:f>
              <c:strCache>
                <c:ptCount val="4"/>
                <c:pt idx="0">
                  <c:v>2016A</c:v>
                </c:pt>
                <c:pt idx="1">
                  <c:v>2017A</c:v>
                </c:pt>
                <c:pt idx="2">
                  <c:v>2018A</c:v>
                </c:pt>
                <c:pt idx="3">
                  <c:v>2019. 09</c:v>
                </c:pt>
              </c:strCache>
            </c:strRef>
          </c:cat>
          <c:val>
            <c:numRef>
              <c:f>'2019년 품목별상세_BP'!$E$36:$H$36</c:f>
              <c:numCache>
                <c:formatCode>#,##0_);[Red]\(#,##0\);\-_)</c:formatCode>
                <c:ptCount val="4"/>
                <c:pt idx="0">
                  <c:v>335.09354400000001</c:v>
                </c:pt>
                <c:pt idx="1">
                  <c:v>337.12420800000001</c:v>
                </c:pt>
                <c:pt idx="2">
                  <c:v>312.532848</c:v>
                </c:pt>
                <c:pt idx="3">
                  <c:v>235.48879200000005</c:v>
                </c:pt>
              </c:numCache>
            </c:numRef>
          </c:val>
        </c:ser>
        <c:ser>
          <c:idx val="3"/>
          <c:order val="3"/>
          <c:tx>
            <c:strRef>
              <c:f>'2019년 품목별상세_BP'!$D$37</c:f>
              <c:strCache>
                <c:ptCount val="1"/>
                <c:pt idx="0">
                  <c:v>기타</c:v>
                </c:pt>
              </c:strCache>
            </c:strRef>
          </c:tx>
          <c:spPr>
            <a:solidFill>
              <a:schemeClr val="accent5">
                <a:lumMod val="60000"/>
                <a:lumOff val="40000"/>
              </a:schemeClr>
            </a:solidFill>
            <a:ln>
              <a:noFill/>
            </a:ln>
            <a:effectLst/>
          </c:spPr>
          <c:invertIfNegative val="0"/>
          <c:cat>
            <c:strRef>
              <c:f>'2019년 품목별상세_BP'!$E$33:$H$33</c:f>
              <c:strCache>
                <c:ptCount val="4"/>
                <c:pt idx="0">
                  <c:v>2016A</c:v>
                </c:pt>
                <c:pt idx="1">
                  <c:v>2017A</c:v>
                </c:pt>
                <c:pt idx="2">
                  <c:v>2018A</c:v>
                </c:pt>
                <c:pt idx="3">
                  <c:v>2019. 09</c:v>
                </c:pt>
              </c:strCache>
            </c:strRef>
          </c:cat>
          <c:val>
            <c:numRef>
              <c:f>'2019년 품목별상세_BP'!$E$37:$H$37</c:f>
              <c:numCache>
                <c:formatCode>#,##0_);[Red]\(#,##0\);\-_)</c:formatCode>
                <c:ptCount val="4"/>
                <c:pt idx="0">
                  <c:v>385.35399200000001</c:v>
                </c:pt>
                <c:pt idx="1">
                  <c:v>315.52588400000002</c:v>
                </c:pt>
                <c:pt idx="2">
                  <c:v>321.66565200000002</c:v>
                </c:pt>
                <c:pt idx="3">
                  <c:v>197.99244100000149</c:v>
                </c:pt>
              </c:numCache>
            </c:numRef>
          </c:val>
        </c:ser>
        <c:dLbls>
          <c:showLegendKey val="0"/>
          <c:showVal val="0"/>
          <c:showCatName val="0"/>
          <c:showSerName val="0"/>
          <c:showPercent val="0"/>
          <c:showBubbleSize val="0"/>
        </c:dLbls>
        <c:gapWidth val="35"/>
        <c:overlap val="100"/>
        <c:axId val="203794312"/>
        <c:axId val="203797056"/>
      </c:barChart>
      <c:catAx>
        <c:axId val="203794312"/>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3797056"/>
        <c:crosses val="autoZero"/>
        <c:auto val="1"/>
        <c:lblAlgn val="ctr"/>
        <c:lblOffset val="100"/>
        <c:noMultiLvlLbl val="0"/>
      </c:catAx>
      <c:valAx>
        <c:axId val="203797056"/>
        <c:scaling>
          <c:orientation val="minMax"/>
        </c:scaling>
        <c:delete val="0"/>
        <c:axPos val="l"/>
        <c:numFmt formatCode="#,##0_);[Red]\(#,##0\);\-_)" sourceLinked="1"/>
        <c:majorTickMark val="in"/>
        <c:minorTickMark val="none"/>
        <c:tickLblPos val="nextTo"/>
        <c:spPr>
          <a:noFill/>
          <a:ln w="3175">
            <a:solidFill>
              <a:schemeClr val="bg1">
                <a:lumMod val="7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3794312"/>
        <c:crosses val="autoZero"/>
        <c:crossBetween val="between"/>
        <c:majorUnit val="5000"/>
      </c:valAx>
      <c:spPr>
        <a:noFill/>
        <a:ln>
          <a:noFill/>
        </a:ln>
        <a:effectLst/>
      </c:spPr>
    </c:plotArea>
    <c:legend>
      <c:legendPos val="b"/>
      <c:layout>
        <c:manualLayout>
          <c:xMode val="edge"/>
          <c:yMode val="edge"/>
          <c:x val="0.17498457324323105"/>
          <c:y val="0.87976896543279526"/>
          <c:w val="0.79490315006847978"/>
          <c:h val="9.71928828437423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314518537283942E-2"/>
          <c:y val="8.4390845620993207E-2"/>
          <c:w val="0.86333737713883119"/>
          <c:h val="0.64115116525202132"/>
        </c:manualLayout>
      </c:layout>
      <c:lineChart>
        <c:grouping val="standard"/>
        <c:varyColors val="0"/>
        <c:ser>
          <c:idx val="1"/>
          <c:order val="1"/>
          <c:tx>
            <c:strRef>
              <c:f>'보고서_Pro forma'!$B$206</c:f>
              <c:strCache>
                <c:ptCount val="1"/>
                <c:pt idx="0">
                  <c:v>CPI(일본)</c:v>
                </c:pt>
              </c:strCache>
            </c:strRef>
          </c:tx>
          <c:spPr>
            <a:ln w="12700">
              <a:solidFill>
                <a:srgbClr val="0091DA"/>
              </a:solidFill>
              <a:prstDash val="solid"/>
            </a:ln>
          </c:spPr>
          <c:marker>
            <c:symbol val="square"/>
            <c:size val="3"/>
            <c:spPr>
              <a:solidFill>
                <a:srgbClr val="0091DA"/>
              </a:solidFill>
              <a:ln>
                <a:solidFill>
                  <a:srgbClr val="0091DA"/>
                </a:solidFill>
                <a:prstDash val="solid"/>
              </a:ln>
            </c:spPr>
          </c:marker>
          <c:cat>
            <c:numRef>
              <c:f>'보고서_Pro forma'!$E$205:$M$205</c:f>
              <c:numCache>
                <c:formatCode>#\A</c:formatCode>
                <c:ptCount val="9"/>
                <c:pt idx="0">
                  <c:v>2016</c:v>
                </c:pt>
                <c:pt idx="1">
                  <c:v>2017</c:v>
                </c:pt>
                <c:pt idx="2">
                  <c:v>2018</c:v>
                </c:pt>
                <c:pt idx="3" formatCode="#\E">
                  <c:v>2019</c:v>
                </c:pt>
                <c:pt idx="4" formatCode="#\F">
                  <c:v>2020</c:v>
                </c:pt>
                <c:pt idx="5" formatCode="#\F">
                  <c:v>2021</c:v>
                </c:pt>
                <c:pt idx="6" formatCode="#\F">
                  <c:v>2022</c:v>
                </c:pt>
                <c:pt idx="7" formatCode="#\F">
                  <c:v>2023</c:v>
                </c:pt>
                <c:pt idx="8" formatCode="#\F">
                  <c:v>2024</c:v>
                </c:pt>
              </c:numCache>
            </c:numRef>
          </c:cat>
          <c:val>
            <c:numRef>
              <c:f>'보고서_Pro forma'!$E$206:$M$206</c:f>
              <c:numCache>
                <c:formatCode>0.0%</c:formatCode>
                <c:ptCount val="9"/>
                <c:pt idx="0">
                  <c:v>-1.17E-3</c:v>
                </c:pt>
                <c:pt idx="1">
                  <c:v>4.6700000000000005E-3</c:v>
                </c:pt>
                <c:pt idx="2">
                  <c:v>9.7999999999999997E-3</c:v>
                </c:pt>
                <c:pt idx="3">
                  <c:v>9.0000000000000011E-3</c:v>
                </c:pt>
                <c:pt idx="4">
                  <c:v>1.3999999999999999E-2</c:v>
                </c:pt>
                <c:pt idx="5">
                  <c:v>9.0000000000000011E-3</c:v>
                </c:pt>
                <c:pt idx="6">
                  <c:v>1.1000000000000001E-2</c:v>
                </c:pt>
                <c:pt idx="7">
                  <c:v>1.3000000000000001E-2</c:v>
                </c:pt>
                <c:pt idx="8">
                  <c:v>1.3000000000000001E-2</c:v>
                </c:pt>
              </c:numCache>
            </c:numRef>
          </c:val>
          <c:smooth val="0"/>
        </c:ser>
        <c:ser>
          <c:idx val="2"/>
          <c:order val="2"/>
          <c:tx>
            <c:strRef>
              <c:f>'보고서_Pro forma'!$B$207</c:f>
              <c:strCache>
                <c:ptCount val="1"/>
                <c:pt idx="0">
                  <c:v>Average nominal wages(일본)</c:v>
                </c:pt>
              </c:strCache>
            </c:strRef>
          </c:tx>
          <c:spPr>
            <a:ln w="12700">
              <a:solidFill>
                <a:srgbClr val="6D2077"/>
              </a:solidFill>
              <a:prstDash val="solid"/>
            </a:ln>
          </c:spPr>
          <c:marker>
            <c:symbol val="triangle"/>
            <c:size val="3"/>
            <c:spPr>
              <a:solidFill>
                <a:srgbClr val="6D2077"/>
              </a:solidFill>
              <a:ln>
                <a:solidFill>
                  <a:srgbClr val="6D2077"/>
                </a:solidFill>
                <a:prstDash val="solid"/>
              </a:ln>
            </c:spPr>
          </c:marker>
          <c:cat>
            <c:numRef>
              <c:f>'보고서_Pro forma'!$E$205:$M$205</c:f>
              <c:numCache>
                <c:formatCode>#\A</c:formatCode>
                <c:ptCount val="9"/>
                <c:pt idx="0">
                  <c:v>2016</c:v>
                </c:pt>
                <c:pt idx="1">
                  <c:v>2017</c:v>
                </c:pt>
                <c:pt idx="2">
                  <c:v>2018</c:v>
                </c:pt>
                <c:pt idx="3" formatCode="#\E">
                  <c:v>2019</c:v>
                </c:pt>
                <c:pt idx="4" formatCode="#\F">
                  <c:v>2020</c:v>
                </c:pt>
                <c:pt idx="5" formatCode="#\F">
                  <c:v>2021</c:v>
                </c:pt>
                <c:pt idx="6" formatCode="#\F">
                  <c:v>2022</c:v>
                </c:pt>
                <c:pt idx="7" formatCode="#\F">
                  <c:v>2023</c:v>
                </c:pt>
                <c:pt idx="8" formatCode="#\F">
                  <c:v>2024</c:v>
                </c:pt>
              </c:numCache>
            </c:numRef>
          </c:cat>
          <c:val>
            <c:numRef>
              <c:f>'보고서_Pro forma'!$E$207:$M$207</c:f>
              <c:numCache>
                <c:formatCode>0.0%</c:formatCode>
                <c:ptCount val="9"/>
                <c:pt idx="0">
                  <c:v>1.1470000000000001E-2</c:v>
                </c:pt>
                <c:pt idx="1">
                  <c:v>5.6699999999999997E-3</c:v>
                </c:pt>
                <c:pt idx="2">
                  <c:v>1.2E-2</c:v>
                </c:pt>
                <c:pt idx="3">
                  <c:v>1.2E-2</c:v>
                </c:pt>
                <c:pt idx="4">
                  <c:v>1.4999999999999999E-2</c:v>
                </c:pt>
                <c:pt idx="5">
                  <c:v>1.3000000000000001E-2</c:v>
                </c:pt>
                <c:pt idx="6">
                  <c:v>1.4999999999999999E-2</c:v>
                </c:pt>
                <c:pt idx="7">
                  <c:v>1.6E-2</c:v>
                </c:pt>
                <c:pt idx="8">
                  <c:v>1.6E-2</c:v>
                </c:pt>
              </c:numCache>
            </c:numRef>
          </c:val>
          <c:smooth val="0"/>
        </c:ser>
        <c:ser>
          <c:idx val="3"/>
          <c:order val="3"/>
          <c:tx>
            <c:strRef>
              <c:f>'보고서_Pro forma'!$B$208</c:f>
              <c:strCache>
                <c:ptCount val="1"/>
                <c:pt idx="0">
                  <c:v>일본 주류 시장 성장률</c:v>
                </c:pt>
              </c:strCache>
            </c:strRef>
          </c:tx>
          <c:spPr>
            <a:ln w="12700">
              <a:solidFill>
                <a:srgbClr val="005EB8"/>
              </a:solidFill>
              <a:prstDash val="solid"/>
            </a:ln>
          </c:spPr>
          <c:marker>
            <c:symbol val="circle"/>
            <c:size val="3"/>
            <c:spPr>
              <a:solidFill>
                <a:srgbClr val="005EB8"/>
              </a:solidFill>
              <a:ln>
                <a:solidFill>
                  <a:srgbClr val="005EB8"/>
                </a:solidFill>
                <a:prstDash val="solid"/>
              </a:ln>
            </c:spPr>
          </c:marker>
          <c:cat>
            <c:numRef>
              <c:f>'보고서_Pro forma'!$E$205:$M$205</c:f>
              <c:numCache>
                <c:formatCode>#\A</c:formatCode>
                <c:ptCount val="9"/>
                <c:pt idx="0">
                  <c:v>2016</c:v>
                </c:pt>
                <c:pt idx="1">
                  <c:v>2017</c:v>
                </c:pt>
                <c:pt idx="2">
                  <c:v>2018</c:v>
                </c:pt>
                <c:pt idx="3" formatCode="#\E">
                  <c:v>2019</c:v>
                </c:pt>
                <c:pt idx="4" formatCode="#\F">
                  <c:v>2020</c:v>
                </c:pt>
                <c:pt idx="5" formatCode="#\F">
                  <c:v>2021</c:v>
                </c:pt>
                <c:pt idx="6" formatCode="#\F">
                  <c:v>2022</c:v>
                </c:pt>
                <c:pt idx="7" formatCode="#\F">
                  <c:v>2023</c:v>
                </c:pt>
                <c:pt idx="8" formatCode="#\F">
                  <c:v>2024</c:v>
                </c:pt>
              </c:numCache>
            </c:numRef>
          </c:cat>
          <c:val>
            <c:numRef>
              <c:f>'보고서_Pro forma'!$E$208:$M$208</c:f>
              <c:numCache>
                <c:formatCode>General</c:formatCode>
                <c:ptCount val="9"/>
                <c:pt idx="4" formatCode="0.0%">
                  <c:v>-1.2973514012934895E-2</c:v>
                </c:pt>
                <c:pt idx="5" formatCode="0.0%">
                  <c:v>-9.1072194703381015E-3</c:v>
                </c:pt>
                <c:pt idx="6" formatCode="0.0%">
                  <c:v>-9.4664541142667202E-3</c:v>
                </c:pt>
                <c:pt idx="7" formatCode="0.0%">
                  <c:v>-9.4664541142667202E-3</c:v>
                </c:pt>
                <c:pt idx="8" formatCode="0.0%">
                  <c:v>-9.4664541142667202E-3</c:v>
                </c:pt>
              </c:numCache>
            </c:numRef>
          </c:val>
          <c:smooth val="0"/>
        </c:ser>
        <c:dLbls>
          <c:showLegendKey val="0"/>
          <c:showVal val="0"/>
          <c:showCatName val="0"/>
          <c:showSerName val="0"/>
          <c:showPercent val="0"/>
          <c:showBubbleSize val="0"/>
        </c:dLbls>
        <c:marker val="1"/>
        <c:smooth val="0"/>
        <c:axId val="203795488"/>
        <c:axId val="203795880"/>
        <c:extLst>
          <c:ext xmlns:c15="http://schemas.microsoft.com/office/drawing/2012/chart" uri="{02D57815-91ED-43cb-92C2-25804820EDAC}">
            <c15:filteredLineSeries>
              <c15:ser>
                <c:idx val="0"/>
                <c:order val="0"/>
                <c:tx>
                  <c:strRef>
                    <c:extLst>
                      <c:ext uri="{02D57815-91ED-43cb-92C2-25804820EDAC}">
                        <c15:formulaRef>
                          <c15:sqref>'보고서_Pro forma'!#REF!</c15:sqref>
                        </c15:formulaRef>
                      </c:ext>
                    </c:extLst>
                    <c:strCache>
                      <c:ptCount val="1"/>
                      <c:pt idx="0">
                        <c:v>#REF!</c:v>
                      </c:pt>
                    </c:strCache>
                  </c:strRef>
                </c:tx>
                <c:marker>
                  <c:symbol val="diamond"/>
                  <c:size val="3"/>
                  <c:spPr>
                    <a:solidFill>
                      <a:srgbClr val="00338D"/>
                    </a:solidFill>
                    <a:ln>
                      <a:solidFill>
                        <a:srgbClr val="00338D"/>
                      </a:solidFill>
                      <a:prstDash val="solid"/>
                    </a:ln>
                  </c:spPr>
                </c:marker>
                <c:cat>
                  <c:numRef>
                    <c:extLst>
                      <c:ext uri="{02D57815-91ED-43cb-92C2-25804820EDAC}">
                        <c15:formulaRef>
                          <c15:sqref>'보고서_Pro forma'!$E$205:$M$205</c15:sqref>
                        </c15:formulaRef>
                      </c:ext>
                    </c:extLst>
                    <c:numCache>
                      <c:formatCode>#\A</c:formatCode>
                      <c:ptCount val="9"/>
                      <c:pt idx="0">
                        <c:v>2016</c:v>
                      </c:pt>
                      <c:pt idx="1">
                        <c:v>2017</c:v>
                      </c:pt>
                      <c:pt idx="2">
                        <c:v>2018</c:v>
                      </c:pt>
                      <c:pt idx="3" formatCode="#\E">
                        <c:v>2019</c:v>
                      </c:pt>
                      <c:pt idx="4" formatCode="#\F">
                        <c:v>2020</c:v>
                      </c:pt>
                      <c:pt idx="5" formatCode="#\F">
                        <c:v>2021</c:v>
                      </c:pt>
                      <c:pt idx="6" formatCode="#\F">
                        <c:v>2022</c:v>
                      </c:pt>
                      <c:pt idx="7" formatCode="#\F">
                        <c:v>2023</c:v>
                      </c:pt>
                      <c:pt idx="8" formatCode="#\F">
                        <c:v>2024</c:v>
                      </c:pt>
                    </c:numCache>
                  </c:numRef>
                </c:cat>
                <c:val>
                  <c:numRef>
                    <c:extLst>
                      <c:ext uri="{02D57815-91ED-43cb-92C2-25804820EDAC}">
                        <c15:formulaRef>
                          <c15:sqref>'보고서_Pro forma'!#REF!</c15:sqref>
                        </c15:formulaRef>
                      </c:ext>
                    </c:extLst>
                    <c:numCache>
                      <c:formatCode>General</c:formatCode>
                      <c:ptCount val="1"/>
                      <c:pt idx="0">
                        <c:v>1</c:v>
                      </c:pt>
                    </c:numCache>
                  </c:numRef>
                </c:val>
                <c:smooth val="0"/>
              </c15:ser>
            </c15:filteredLineSeries>
          </c:ext>
        </c:extLst>
      </c:lineChart>
      <c:catAx>
        <c:axId val="203795488"/>
        <c:scaling>
          <c:orientation val="minMax"/>
        </c:scaling>
        <c:delete val="0"/>
        <c:axPos val="b"/>
        <c:numFmt formatCode="#\A"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203795880"/>
        <c:crosses val="autoZero"/>
        <c:auto val="1"/>
        <c:lblAlgn val="ctr"/>
        <c:lblOffset val="100"/>
        <c:noMultiLvlLbl val="0"/>
      </c:catAx>
      <c:valAx>
        <c:axId val="203795880"/>
        <c:scaling>
          <c:orientation val="minMax"/>
          <c:max val="2.0000000000000004E-2"/>
        </c:scaling>
        <c:delete val="0"/>
        <c:axPos val="l"/>
        <c:title>
          <c:tx>
            <c:rich>
              <a:bodyPr rot="-5400000" vert="horz"/>
              <a:lstStyle/>
              <a:p>
                <a:pPr>
                  <a:defRPr altLang="ko-KR">
                    <a:solidFill>
                      <a:srgbClr val="000000"/>
                    </a:solidFill>
                  </a:defRPr>
                </a:pPr>
                <a:r>
                  <a:rPr lang="en-US"/>
                  <a:t>Units</a:t>
                </a:r>
              </a:p>
            </c:rich>
          </c:tx>
          <c:layout>
            <c:manualLayout>
              <c:xMode val="edge"/>
              <c:yMode val="edge"/>
              <c:x val="2.5714285714285714E-2"/>
              <c:y val="0.32041088045812455"/>
            </c:manualLayout>
          </c:layout>
          <c:overlay val="0"/>
        </c:title>
        <c:numFmt formatCode="0.0%" sourceLinked="1"/>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203795488"/>
        <c:crosses val="autoZero"/>
        <c:crossBetween val="midCat"/>
      </c:valAx>
      <c:spPr>
        <a:noFill/>
        <a:ln w="25400">
          <a:noFill/>
        </a:ln>
      </c:spPr>
    </c:plotArea>
    <c:legend>
      <c:legendPos val="b"/>
      <c:layout>
        <c:manualLayout>
          <c:xMode val="edge"/>
          <c:yMode val="edge"/>
          <c:x val="8.2357025146484381E-2"/>
          <c:y val="0.83636363636363631"/>
          <c:w val="0.87080659024851126"/>
          <c:h val="0.12814173228346457"/>
        </c:manualLayout>
      </c:layout>
      <c:overlay val="0"/>
      <c:spPr>
        <a:noFill/>
        <a:ln w="25400">
          <a:noFill/>
        </a:ln>
      </c:spPr>
      <c:txPr>
        <a:bodyPr/>
        <a:lstStyle/>
        <a:p>
          <a:pPr>
            <a:defRPr>
              <a:solidFill>
                <a:srgbClr val="000000"/>
              </a:solidFill>
            </a:defRPr>
          </a:pPr>
          <a:endParaRPr lang="ko-KR"/>
        </a:p>
      </c:txPr>
    </c:legend>
    <c:plotVisOnly val="1"/>
    <c:dispBlanksAs val="gap"/>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8475"/>
          </a:xfrm>
          <a:prstGeom prst="rect">
            <a:avLst/>
          </a:prstGeom>
        </p:spPr>
        <p:txBody>
          <a:bodyPr vert="horz" lIns="91432" tIns="45716" rIns="91432" bIns="45716" rtlCol="0"/>
          <a:lstStyle>
            <a:lvl1pPr algn="l">
              <a:defRPr sz="1200"/>
            </a:lvl1pPr>
          </a:lstStyle>
          <a:p>
            <a:endParaRPr lang="ko-KR" altLang="en-US" dirty="0"/>
          </a:p>
        </p:txBody>
      </p:sp>
      <p:sp>
        <p:nvSpPr>
          <p:cNvPr id="3" name="날짜 개체 틀 2"/>
          <p:cNvSpPr>
            <a:spLocks noGrp="1"/>
          </p:cNvSpPr>
          <p:nvPr>
            <p:ph type="dt" sz="quarter" idx="1"/>
          </p:nvPr>
        </p:nvSpPr>
        <p:spPr>
          <a:xfrm>
            <a:off x="3854450" y="0"/>
            <a:ext cx="2949575" cy="498475"/>
          </a:xfrm>
          <a:prstGeom prst="rect">
            <a:avLst/>
          </a:prstGeom>
        </p:spPr>
        <p:txBody>
          <a:bodyPr vert="horz" lIns="91432" tIns="45716" rIns="91432" bIns="45716" rtlCol="0"/>
          <a:lstStyle>
            <a:lvl1pPr algn="r">
              <a:defRPr sz="1200"/>
            </a:lvl1pPr>
          </a:lstStyle>
          <a:p>
            <a:fld id="{91C45D41-DCEC-424E-9365-35CD1AD821AC}" type="datetimeFigureOut">
              <a:rPr lang="ko-KR" altLang="en-US" smtClean="0"/>
              <a:t>2020-03-10</a:t>
            </a:fld>
            <a:endParaRPr lang="ko-KR" altLang="en-US" dirty="0"/>
          </a:p>
        </p:txBody>
      </p:sp>
      <p:sp>
        <p:nvSpPr>
          <p:cNvPr id="4" name="바닥글 개체 틀 3"/>
          <p:cNvSpPr>
            <a:spLocks noGrp="1"/>
          </p:cNvSpPr>
          <p:nvPr>
            <p:ph type="ftr" sz="quarter" idx="2"/>
          </p:nvPr>
        </p:nvSpPr>
        <p:spPr>
          <a:xfrm>
            <a:off x="0" y="9440864"/>
            <a:ext cx="2949575" cy="498475"/>
          </a:xfrm>
          <a:prstGeom prst="rect">
            <a:avLst/>
          </a:prstGeom>
        </p:spPr>
        <p:txBody>
          <a:bodyPr vert="horz" lIns="91432" tIns="45716" rIns="91432" bIns="45716"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3854450" y="9440864"/>
            <a:ext cx="2949575" cy="498475"/>
          </a:xfrm>
          <a:prstGeom prst="rect">
            <a:avLst/>
          </a:prstGeom>
        </p:spPr>
        <p:txBody>
          <a:bodyPr vert="horz" lIns="91432" tIns="45716" rIns="91432" bIns="45716" rtlCol="0" anchor="b"/>
          <a:lstStyle>
            <a:lvl1pPr algn="r">
              <a:defRPr sz="1200"/>
            </a:lvl1pPr>
          </a:lstStyle>
          <a:p>
            <a:fld id="{C7E7A02F-8002-442C-B786-EFBB5C6B2CDD}" type="slidenum">
              <a:rPr lang="ko-KR" altLang="en-US" smtClean="0"/>
              <a:t>‹#›</a:t>
            </a:fld>
            <a:endParaRPr lang="ko-KR" altLang="en-US" dirty="0"/>
          </a:p>
        </p:txBody>
      </p:sp>
    </p:spTree>
    <p:extLst>
      <p:ext uri="{BB962C8B-B14F-4D97-AF65-F5344CB8AC3E}">
        <p14:creationId xmlns:p14="http://schemas.microsoft.com/office/powerpoint/2010/main" val="2812655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2949099" cy="498693"/>
          </a:xfrm>
          <a:prstGeom prst="rect">
            <a:avLst/>
          </a:prstGeom>
        </p:spPr>
        <p:txBody>
          <a:bodyPr vert="horz" lIns="91532" tIns="45766" rIns="91532" bIns="45766" rtlCol="0"/>
          <a:lstStyle>
            <a:lvl1pPr algn="l">
              <a:defRPr sz="1200"/>
            </a:lvl1pPr>
          </a:lstStyle>
          <a:p>
            <a:endParaRPr lang="ko-KR" altLang="en-US" dirty="0"/>
          </a:p>
        </p:txBody>
      </p:sp>
      <p:sp>
        <p:nvSpPr>
          <p:cNvPr id="3" name="날짜 개체 틀 2"/>
          <p:cNvSpPr>
            <a:spLocks noGrp="1"/>
          </p:cNvSpPr>
          <p:nvPr>
            <p:ph type="dt" idx="1"/>
          </p:nvPr>
        </p:nvSpPr>
        <p:spPr>
          <a:xfrm>
            <a:off x="3854941" y="1"/>
            <a:ext cx="2949099" cy="498693"/>
          </a:xfrm>
          <a:prstGeom prst="rect">
            <a:avLst/>
          </a:prstGeom>
        </p:spPr>
        <p:txBody>
          <a:bodyPr vert="horz" lIns="91532" tIns="45766" rIns="91532" bIns="45766" rtlCol="0"/>
          <a:lstStyle>
            <a:lvl1pPr algn="r">
              <a:defRPr sz="1200"/>
            </a:lvl1pPr>
          </a:lstStyle>
          <a:p>
            <a:fld id="{E1A929E7-F207-4C53-BD7E-C88341B47306}" type="datetimeFigureOut">
              <a:rPr lang="ko-KR" altLang="en-US" smtClean="0"/>
              <a:t>2020-03-10</a:t>
            </a:fld>
            <a:endParaRPr lang="ko-KR" altLang="en-US" dirty="0"/>
          </a:p>
        </p:txBody>
      </p:sp>
      <p:sp>
        <p:nvSpPr>
          <p:cNvPr id="4" name="슬라이드 이미지 개체 틀 3"/>
          <p:cNvSpPr>
            <a:spLocks noGrp="1" noRot="1" noChangeAspect="1"/>
          </p:cNvSpPr>
          <p:nvPr>
            <p:ph type="sldImg" idx="2"/>
          </p:nvPr>
        </p:nvSpPr>
        <p:spPr>
          <a:xfrm>
            <a:off x="982663" y="1243013"/>
            <a:ext cx="4840287" cy="3352800"/>
          </a:xfrm>
          <a:prstGeom prst="rect">
            <a:avLst/>
          </a:prstGeom>
          <a:noFill/>
          <a:ln w="12700">
            <a:solidFill>
              <a:prstClr val="black"/>
            </a:solidFill>
          </a:ln>
        </p:spPr>
        <p:txBody>
          <a:bodyPr vert="horz" lIns="91532" tIns="45766" rIns="91532" bIns="45766" rtlCol="0" anchor="ctr"/>
          <a:lstStyle/>
          <a:p>
            <a:endParaRPr lang="ko-KR" altLang="en-US" dirty="0"/>
          </a:p>
        </p:txBody>
      </p:sp>
      <p:sp>
        <p:nvSpPr>
          <p:cNvPr id="5" name="슬라이드 노트 개체 틀 4"/>
          <p:cNvSpPr>
            <a:spLocks noGrp="1"/>
          </p:cNvSpPr>
          <p:nvPr>
            <p:ph type="body" sz="quarter" idx="3"/>
          </p:nvPr>
        </p:nvSpPr>
        <p:spPr>
          <a:xfrm>
            <a:off x="680562" y="4783307"/>
            <a:ext cx="5444490" cy="3913615"/>
          </a:xfrm>
          <a:prstGeom prst="rect">
            <a:avLst/>
          </a:prstGeom>
        </p:spPr>
        <p:txBody>
          <a:bodyPr vert="horz" lIns="91532" tIns="45766" rIns="91532" bIns="45766"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40646"/>
            <a:ext cx="2949099" cy="498692"/>
          </a:xfrm>
          <a:prstGeom prst="rect">
            <a:avLst/>
          </a:prstGeom>
        </p:spPr>
        <p:txBody>
          <a:bodyPr vert="horz" lIns="91532" tIns="45766" rIns="91532" bIns="45766"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54941" y="9440646"/>
            <a:ext cx="2949099" cy="498692"/>
          </a:xfrm>
          <a:prstGeom prst="rect">
            <a:avLst/>
          </a:prstGeom>
        </p:spPr>
        <p:txBody>
          <a:bodyPr vert="horz" lIns="91532" tIns="45766" rIns="91532" bIns="45766" rtlCol="0" anchor="b"/>
          <a:lstStyle>
            <a:lvl1pPr algn="r">
              <a:defRPr sz="1200"/>
            </a:lvl1pPr>
          </a:lstStyle>
          <a:p>
            <a:fld id="{03158FCC-2B88-47BB-A1E1-C918294374C3}" type="slidenum">
              <a:rPr lang="ko-KR" altLang="en-US" smtClean="0"/>
              <a:t>‹#›</a:t>
            </a:fld>
            <a:endParaRPr lang="ko-KR" altLang="en-US" dirty="0"/>
          </a:p>
        </p:txBody>
      </p:sp>
    </p:spTree>
    <p:extLst>
      <p:ext uri="{BB962C8B-B14F-4D97-AF65-F5344CB8AC3E}">
        <p14:creationId xmlns:p14="http://schemas.microsoft.com/office/powerpoint/2010/main" val="411368723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0B7607C-E88E-4746-AD45-3F2D13053FA0}"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35249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3158FCC-2B88-47BB-A1E1-C918294374C3}" type="slidenum">
              <a:rPr lang="ko-KR" altLang="en-US" smtClean="0"/>
              <a:t>6</a:t>
            </a:fld>
            <a:endParaRPr lang="ko-KR" altLang="en-US" dirty="0"/>
          </a:p>
        </p:txBody>
      </p:sp>
    </p:spTree>
    <p:extLst>
      <p:ext uri="{BB962C8B-B14F-4D97-AF65-F5344CB8AC3E}">
        <p14:creationId xmlns:p14="http://schemas.microsoft.com/office/powerpoint/2010/main" val="235559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3158FCC-2B88-47BB-A1E1-C918294374C3}" type="slidenum">
              <a:rPr lang="ko-KR" altLang="en-US" smtClean="0"/>
              <a:t>7</a:t>
            </a:fld>
            <a:endParaRPr lang="ko-KR" altLang="en-US" dirty="0"/>
          </a:p>
        </p:txBody>
      </p:sp>
    </p:spTree>
    <p:extLst>
      <p:ext uri="{BB962C8B-B14F-4D97-AF65-F5344CB8AC3E}">
        <p14:creationId xmlns:p14="http://schemas.microsoft.com/office/powerpoint/2010/main" val="1702795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3158FCC-2B88-47BB-A1E1-C918294374C3}" type="slidenum">
              <a:rPr lang="ko-KR" altLang="en-US" smtClean="0"/>
              <a:t>10</a:t>
            </a:fld>
            <a:endParaRPr lang="ko-KR" altLang="en-US" dirty="0"/>
          </a:p>
        </p:txBody>
      </p:sp>
    </p:spTree>
    <p:extLst>
      <p:ext uri="{BB962C8B-B14F-4D97-AF65-F5344CB8AC3E}">
        <p14:creationId xmlns:p14="http://schemas.microsoft.com/office/powerpoint/2010/main" val="57253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3158FCC-2B88-47BB-A1E1-C918294374C3}" type="slidenum">
              <a:rPr lang="ko-KR" altLang="en-US" smtClean="0"/>
              <a:t>11</a:t>
            </a:fld>
            <a:endParaRPr lang="ko-KR" altLang="en-US" dirty="0"/>
          </a:p>
        </p:txBody>
      </p:sp>
    </p:spTree>
    <p:extLst>
      <p:ext uri="{BB962C8B-B14F-4D97-AF65-F5344CB8AC3E}">
        <p14:creationId xmlns:p14="http://schemas.microsoft.com/office/powerpoint/2010/main" val="309358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3158FCC-2B88-47BB-A1E1-C918294374C3}" type="slidenum">
              <a:rPr lang="ko-KR" altLang="en-US" smtClean="0"/>
              <a:t>17</a:t>
            </a:fld>
            <a:endParaRPr lang="ko-KR" altLang="en-US" dirty="0"/>
          </a:p>
        </p:txBody>
      </p:sp>
    </p:spTree>
    <p:extLst>
      <p:ext uri="{BB962C8B-B14F-4D97-AF65-F5344CB8AC3E}">
        <p14:creationId xmlns:p14="http://schemas.microsoft.com/office/powerpoint/2010/main" val="2562188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hyperlink" Target="http://kpmg.com/socialmedia" TargetMode="Externa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 Right dark vertical imag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208999" y="1339200"/>
            <a:ext cx="6192000" cy="3510000"/>
          </a:xfrm>
        </p:spPr>
        <p:txBody>
          <a:bodyPr anchor="t" anchorCtr="0"/>
          <a:lstStyle>
            <a:lvl1pPr algn="l">
              <a:defRPr sz="11000">
                <a:solidFill>
                  <a:srgbClr val="00338D"/>
                </a:solidFill>
              </a:defRPr>
            </a:lvl1pPr>
          </a:lstStyle>
          <a:p>
            <a:r>
              <a:rPr lang="en-GB" dirty="0" smtClean="0"/>
              <a:t>Title Slide 2 – </a:t>
            </a:r>
            <a:br>
              <a:rPr lang="en-GB" dirty="0" smtClean="0"/>
            </a:br>
            <a:r>
              <a:rPr lang="en-GB" dirty="0" smtClean="0"/>
              <a:t>Right dark vertical image</a:t>
            </a:r>
            <a:endParaRPr lang="en-US" dirty="0"/>
          </a:p>
        </p:txBody>
      </p:sp>
      <p:sp>
        <p:nvSpPr>
          <p:cNvPr id="9" name="Text Placeholder 3"/>
          <p:cNvSpPr>
            <a:spLocks noGrp="1"/>
          </p:cNvSpPr>
          <p:nvPr>
            <p:ph type="body" sz="quarter" idx="11"/>
          </p:nvPr>
        </p:nvSpPr>
        <p:spPr>
          <a:xfrm>
            <a:off x="2237800" y="5036400"/>
            <a:ext cx="6163200" cy="216000"/>
          </a:xfrm>
        </p:spPr>
        <p:txBody>
          <a:bodyPr/>
          <a:lstStyle>
            <a:lvl1pPr>
              <a:defRPr sz="1100">
                <a:solidFill>
                  <a:srgbClr val="00338D"/>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dirty="0" smtClean="0"/>
              <a:t>마스터 텍스트 스타일을 편집합니다</a:t>
            </a:r>
          </a:p>
        </p:txBody>
      </p:sp>
      <p:sp>
        <p:nvSpPr>
          <p:cNvPr id="6" name="object 3"/>
          <p:cNvSpPr/>
          <p:nvPr userDrawn="1"/>
        </p:nvSpPr>
        <p:spPr>
          <a:xfrm>
            <a:off x="0"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6400" y="777599"/>
            <a:ext cx="1454400" cy="354434"/>
          </a:xfrm>
          <a:prstGeom prst="rect">
            <a:avLst/>
          </a:prstGeom>
        </p:spPr>
      </p:pic>
    </p:spTree>
    <p:extLst>
      <p:ext uri="{BB962C8B-B14F-4D97-AF65-F5344CB8AC3E}">
        <p14:creationId xmlns:p14="http://schemas.microsoft.com/office/powerpoint/2010/main" val="14807835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488950" y="451575"/>
            <a:ext cx="8918244" cy="723600"/>
          </a:xfrm>
        </p:spPr>
        <p:txBody>
          <a:bodyPr/>
          <a:lstStyle/>
          <a:p>
            <a:r>
              <a:rPr lang="ko-KR" altLang="en-US" dirty="0" smtClean="0"/>
              <a:t>마스터 제목 스타일 편집</a:t>
            </a:r>
            <a:endParaRPr lang="en-US" dirty="0"/>
          </a:p>
        </p:txBody>
      </p:sp>
      <p:sp>
        <p:nvSpPr>
          <p:cNvPr id="3" name="Text Placeholder 4"/>
          <p:cNvSpPr>
            <a:spLocks noGrp="1"/>
          </p:cNvSpPr>
          <p:nvPr>
            <p:ph type="body" sz="quarter" idx="11" hasCustomPrompt="1"/>
          </p:nvPr>
        </p:nvSpPr>
        <p:spPr>
          <a:xfrm>
            <a:off x="488950" y="203863"/>
            <a:ext cx="8591450" cy="169200"/>
          </a:xfrm>
        </p:spPr>
        <p:txBody>
          <a:bodyPr anchor="b"/>
          <a:lstStyle>
            <a:lvl1pPr>
              <a:spcAft>
                <a:spcPts val="0"/>
              </a:spcAft>
              <a:defRPr sz="1200">
                <a:latin typeface="Univers for KPMG" panose="020B0603020202020204" pitchFamily="34" charset="0"/>
              </a:defRPr>
            </a:lvl1pPr>
          </a:lstStyle>
          <a:p>
            <a:pPr lvl="0"/>
            <a:r>
              <a:rPr lang="en-US" dirty="0" smtClean="0"/>
              <a:t>Super title here</a:t>
            </a:r>
          </a:p>
        </p:txBody>
      </p:sp>
      <p:sp>
        <p:nvSpPr>
          <p:cNvPr id="5" name="텍스트 개체 틀 4"/>
          <p:cNvSpPr>
            <a:spLocks noGrp="1"/>
          </p:cNvSpPr>
          <p:nvPr>
            <p:ph type="body" sz="quarter" idx="12"/>
          </p:nvPr>
        </p:nvSpPr>
        <p:spPr>
          <a:xfrm>
            <a:off x="504000" y="1044000"/>
            <a:ext cx="8918244" cy="338138"/>
          </a:xfrm>
        </p:spPr>
        <p:txBody>
          <a:bodyPr/>
          <a:lstStyle>
            <a:lvl1pPr>
              <a:defRPr sz="1200">
                <a:solidFill>
                  <a:srgbClr val="005EB8"/>
                </a:solidFill>
                <a:latin typeface="맑은 고딕" panose="020B0503020000020004" pitchFamily="50" charset="-127"/>
                <a:ea typeface="맑은 고딕" panose="020B0503020000020004" pitchFamily="50" charset="-127"/>
              </a:defRPr>
            </a:lvl1pPr>
          </a:lstStyle>
          <a:p>
            <a:pPr lvl="0"/>
            <a:r>
              <a:rPr lang="ko-KR" altLang="en-US" dirty="0" smtClean="0"/>
              <a:t>마스터 텍스트 스타일을 편집합니다</a:t>
            </a:r>
            <a:endParaRPr lang="ko-KR" altLang="en-US" dirty="0"/>
          </a:p>
        </p:txBody>
      </p:sp>
    </p:spTree>
    <p:extLst>
      <p:ext uri="{BB962C8B-B14F-4D97-AF65-F5344CB8AC3E}">
        <p14:creationId xmlns:p14="http://schemas.microsoft.com/office/powerpoint/2010/main" val="10867071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smtClean="0"/>
              <a:t>Section divider one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0000" y="777600"/>
            <a:ext cx="1426588" cy="347502"/>
          </a:xfrm>
          <a:prstGeom prst="rect">
            <a:avLst/>
          </a:prstGeom>
        </p:spPr>
      </p:pic>
    </p:spTree>
    <p:extLst>
      <p:ext uri="{BB962C8B-B14F-4D97-AF65-F5344CB8AC3E}">
        <p14:creationId xmlns:p14="http://schemas.microsoft.com/office/powerpoint/2010/main" val="23869611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smtClean="0"/>
              <a:t>Section divider three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6400" y="777600"/>
            <a:ext cx="1426588" cy="347502"/>
          </a:xfrm>
          <a:prstGeom prst="rect">
            <a:avLst/>
          </a:prstGeom>
        </p:spPr>
      </p:pic>
    </p:spTree>
    <p:extLst>
      <p:ext uri="{BB962C8B-B14F-4D97-AF65-F5344CB8AC3E}">
        <p14:creationId xmlns:p14="http://schemas.microsoft.com/office/powerpoint/2010/main" val="189814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object 3"/>
          <p:cNvSpPr/>
          <p:nvPr userDrawn="1"/>
        </p:nvSpPr>
        <p:spPr>
          <a:xfrm>
            <a:off x="3" y="0"/>
            <a:ext cx="82867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16" name="Text Placeholder 2"/>
          <p:cNvSpPr>
            <a:spLocks noGrp="1"/>
          </p:cNvSpPr>
          <p:nvPr>
            <p:ph type="body" sz="quarter" idx="11"/>
          </p:nvPr>
        </p:nvSpPr>
        <p:spPr>
          <a:xfrm>
            <a:off x="1715999" y="51133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smtClean="0"/>
              <a:t>마스터 텍스트 스타일을 편집합니다</a:t>
            </a:r>
          </a:p>
          <a:p>
            <a:pPr lvl="1"/>
            <a:r>
              <a:rPr lang="ko-KR" altLang="en-US" smtClean="0"/>
              <a:t>둘째 수준</a:t>
            </a:r>
          </a:p>
        </p:txBody>
      </p:sp>
      <p:sp>
        <p:nvSpPr>
          <p:cNvPr id="18" name="Text Placeholder 2"/>
          <p:cNvSpPr>
            <a:spLocks noGrp="1"/>
          </p:cNvSpPr>
          <p:nvPr>
            <p:ph type="body" sz="quarter" idx="12"/>
          </p:nvPr>
        </p:nvSpPr>
        <p:spPr>
          <a:xfrm>
            <a:off x="1715999" y="5902325"/>
            <a:ext cx="7375525" cy="119064"/>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smtClean="0"/>
              <a:t>마스터 텍스트 스타일을 편집합니다</a:t>
            </a:r>
          </a:p>
        </p:txBody>
      </p:sp>
      <p:sp>
        <p:nvSpPr>
          <p:cNvPr id="19" name="Text Placeholder 2"/>
          <p:cNvSpPr>
            <a:spLocks noGrp="1"/>
          </p:cNvSpPr>
          <p:nvPr>
            <p:ph type="body" sz="quarter" idx="13"/>
          </p:nvPr>
        </p:nvSpPr>
        <p:spPr>
          <a:xfrm>
            <a:off x="1715999" y="43132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smtClean="0"/>
              <a:t>마스터 텍스트 스타일을 편집합니다</a:t>
            </a:r>
          </a:p>
          <a:p>
            <a:pPr lvl="1"/>
            <a:r>
              <a:rPr lang="ko-KR" altLang="en-US" smtClean="0"/>
              <a:t>둘째 수준</a:t>
            </a:r>
          </a:p>
        </p:txBody>
      </p:sp>
      <p:sp>
        <p:nvSpPr>
          <p:cNvPr id="20" name="Text Placeholder 2"/>
          <p:cNvSpPr>
            <a:spLocks noGrp="1"/>
          </p:cNvSpPr>
          <p:nvPr>
            <p:ph type="body" sz="quarter" idx="14"/>
          </p:nvPr>
        </p:nvSpPr>
        <p:spPr>
          <a:xfrm>
            <a:off x="1715999" y="3948112"/>
            <a:ext cx="2052000"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smtClean="0"/>
              <a:t>마스터 텍스트 스타일을 편집합니다</a:t>
            </a:r>
          </a:p>
        </p:txBody>
      </p:sp>
      <p:sp>
        <p:nvSpPr>
          <p:cNvPr id="21" name="Text Placeholder 2"/>
          <p:cNvSpPr>
            <a:spLocks noGrp="1"/>
          </p:cNvSpPr>
          <p:nvPr>
            <p:ph type="body" sz="quarter" idx="15"/>
          </p:nvPr>
        </p:nvSpPr>
        <p:spPr>
          <a:xfrm>
            <a:off x="4775338" y="3948112"/>
            <a:ext cx="2052000"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smtClean="0"/>
              <a:t>마스터 텍스트 스타일을 편집합니다</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75338" y="3442555"/>
            <a:ext cx="1325883" cy="381001"/>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5999" y="3442555"/>
            <a:ext cx="2523749" cy="384049"/>
          </a:xfrm>
          <a:prstGeom prst="rect">
            <a:avLst/>
          </a:prstGeom>
        </p:spPr>
      </p:pic>
      <p:sp>
        <p:nvSpPr>
          <p:cNvPr id="11" name="TextBox 10"/>
          <p:cNvSpPr txBox="1"/>
          <p:nvPr userDrawn="1"/>
        </p:nvSpPr>
        <p:spPr>
          <a:xfrm>
            <a:off x="1828800" y="6687742"/>
            <a:ext cx="5934075" cy="12263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smtClean="0">
                <a:solidFill>
                  <a:schemeClr val="tx1"/>
                </a:solidFill>
                <a:latin typeface="+mn-lt"/>
                <a:ea typeface="+mn-ea"/>
                <a:cs typeface="+mn-cs"/>
              </a:rPr>
              <a:t>Document Classification: KPMG Confidential</a:t>
            </a:r>
          </a:p>
        </p:txBody>
      </p:sp>
      <p:pic>
        <p:nvPicPr>
          <p:cNvPr id="12" name="그림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2133" y="785483"/>
            <a:ext cx="1454229" cy="354392"/>
          </a:xfrm>
          <a:prstGeom prst="rect">
            <a:avLst/>
          </a:prstGeom>
        </p:spPr>
      </p:pic>
      <p:sp>
        <p:nvSpPr>
          <p:cNvPr id="13" name="Rectangle 11">
            <a:hlinkClick r:id="rId5"/>
          </p:cNvPr>
          <p:cNvSpPr>
            <a:spLocks noChangeArrowheads="1"/>
          </p:cNvSpPr>
          <p:nvPr userDrawn="1"/>
        </p:nvSpPr>
        <p:spPr bwMode="auto">
          <a:xfrm>
            <a:off x="1715999" y="2729838"/>
            <a:ext cx="1898317" cy="200055"/>
          </a:xfrm>
          <a:prstGeom prst="rect">
            <a:avLst/>
          </a:prstGeom>
          <a:noFill/>
          <a:ln w="9525">
            <a:noFill/>
            <a:miter lim="800000"/>
            <a:headEnd/>
            <a:tailEnd/>
          </a:ln>
          <a:effectLst/>
        </p:spPr>
        <p:txBody>
          <a:bodyPr wrap="square" lIns="0" tIns="0" rIns="0" bIns="0" anchor="ctr">
            <a:spAutoFit/>
          </a:bodyPr>
          <a:lstStyle/>
          <a:p>
            <a:pPr>
              <a:defRPr/>
            </a:pPr>
            <a:r>
              <a:rPr lang="en-GB" sz="1300" b="1" i="0" kern="0" dirty="0" smtClean="0">
                <a:solidFill>
                  <a:schemeClr val="tx2"/>
                </a:solidFill>
                <a:latin typeface="Univers for KPMG" panose="020B0603020202020204" pitchFamily="34" charset="0"/>
                <a:ea typeface="Times New Roman" pitchFamily="18" charset="0"/>
                <a:cs typeface="Univers for KPMG"/>
              </a:rPr>
              <a:t>kpmg.com/kr</a:t>
            </a:r>
            <a:endParaRPr lang="en-GB" sz="1300" b="1" i="0" kern="0" dirty="0">
              <a:solidFill>
                <a:schemeClr val="tx2"/>
              </a:solidFill>
              <a:latin typeface="Univers for KPMG" panose="020B0603020202020204" pitchFamily="34" charset="0"/>
              <a:cs typeface="Univers for KPMG"/>
            </a:endParaRPr>
          </a:p>
        </p:txBody>
      </p:sp>
      <p:sp>
        <p:nvSpPr>
          <p:cNvPr id="14" name="Text Placeholder 1"/>
          <p:cNvSpPr txBox="1">
            <a:spLocks/>
          </p:cNvSpPr>
          <p:nvPr userDrawn="1"/>
        </p:nvSpPr>
        <p:spPr>
          <a:xfrm>
            <a:off x="1728824" y="2237012"/>
            <a:ext cx="1562521" cy="607012"/>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11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b="0" kern="1200">
                <a:solidFill>
                  <a:schemeClr val="bg1">
                    <a:lumMod val="65000"/>
                  </a:schemeClr>
                </a:solidFill>
                <a:latin typeface="+mn-lt"/>
                <a:ea typeface="+mn-ea"/>
                <a:cs typeface="+mn-cs"/>
              </a:defRPr>
            </a:lvl2pPr>
            <a:lvl3pPr marL="0" indent="0" algn="l" defTabSz="914400" rtl="0" eaLnBrk="1" latinLnBrk="1" hangingPunct="1">
              <a:lnSpc>
                <a:spcPct val="100000"/>
              </a:lnSpc>
              <a:spcBef>
                <a:spcPts val="0"/>
              </a:spcBef>
              <a:spcAft>
                <a:spcPts val="600"/>
              </a:spcAft>
              <a:buClr>
                <a:schemeClr val="tx2"/>
              </a:buClr>
              <a:buFontTx/>
              <a:buNone/>
              <a:defRPr sz="900" b="0" kern="1200">
                <a:solidFill>
                  <a:schemeClr val="bg1">
                    <a:lumMod val="65000"/>
                  </a:schemeClr>
                </a:solidFill>
                <a:latin typeface="+mn-lt"/>
                <a:ea typeface="+mn-ea"/>
                <a:cs typeface="+mn-cs"/>
              </a:defRPr>
            </a:lvl3pPr>
            <a:lvl4pPr marL="345600" indent="0" algn="l" defTabSz="914400" rtl="0" eaLnBrk="1" latinLnBrk="1" hangingPunct="1">
              <a:lnSpc>
                <a:spcPct val="100000"/>
              </a:lnSpc>
              <a:spcBef>
                <a:spcPts val="0"/>
              </a:spcBef>
              <a:spcAft>
                <a:spcPts val="600"/>
              </a:spcAft>
              <a:buClr>
                <a:schemeClr val="tx2"/>
              </a:buClr>
              <a:buFontTx/>
              <a:buNone/>
              <a:defRPr sz="900" b="0" kern="1200">
                <a:solidFill>
                  <a:schemeClr val="bg1">
                    <a:lumMod val="65000"/>
                  </a:schemeClr>
                </a:solidFill>
                <a:latin typeface="+mn-lt"/>
                <a:ea typeface="+mn-ea"/>
                <a:cs typeface="+mn-cs"/>
              </a:defRPr>
            </a:lvl4pPr>
            <a:lvl5pPr marL="540000" indent="0" algn="l" defTabSz="914400" rtl="0" eaLnBrk="1" latinLnBrk="1" hangingPunct="1">
              <a:lnSpc>
                <a:spcPct val="100000"/>
              </a:lnSpc>
              <a:spcBef>
                <a:spcPts val="0"/>
              </a:spcBef>
              <a:spcAft>
                <a:spcPts val="600"/>
              </a:spcAft>
              <a:buClr>
                <a:schemeClr val="tx2"/>
              </a:buClr>
              <a:buFontTx/>
              <a:buNone/>
              <a:defRPr sz="900" b="0" kern="1200" baseline="0">
                <a:solidFill>
                  <a:schemeClr val="bg1">
                    <a:lumMod val="65000"/>
                  </a:schemeClr>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Aft>
                <a:spcPts val="100"/>
              </a:spcAft>
            </a:pPr>
            <a:r>
              <a:rPr lang="en-US" altLang="ko-KR" sz="700" b="1" dirty="0" smtClean="0">
                <a:solidFill>
                  <a:srgbClr val="00338D"/>
                </a:solidFill>
                <a:latin typeface="맑은 고딕" panose="020B0503020000020004" pitchFamily="50" charset="-127"/>
                <a:ea typeface="맑은 고딕" panose="020B0503020000020004" pitchFamily="50" charset="-127"/>
              </a:rPr>
              <a:t>KPMG </a:t>
            </a:r>
            <a:r>
              <a:rPr lang="ko-KR" altLang="en-US" sz="700" b="1" dirty="0" smtClean="0">
                <a:solidFill>
                  <a:srgbClr val="00338D"/>
                </a:solidFill>
                <a:latin typeface="맑은 고딕" panose="020B0503020000020004" pitchFamily="50" charset="-127"/>
                <a:ea typeface="맑은 고딕" panose="020B0503020000020004" pitchFamily="50" charset="-127"/>
              </a:rPr>
              <a:t>삼정회계법인</a:t>
            </a:r>
          </a:p>
          <a:p>
            <a:pPr lvl="1">
              <a:spcAft>
                <a:spcPts val="100"/>
              </a:spcAft>
            </a:pPr>
            <a:r>
              <a:rPr lang="ko-KR" altLang="en-US" sz="700" b="1" dirty="0" smtClean="0">
                <a:solidFill>
                  <a:srgbClr val="00338D"/>
                </a:solidFill>
                <a:latin typeface="맑은 고딕" panose="020B0503020000020004" pitchFamily="50" charset="-127"/>
                <a:ea typeface="맑은 고딕" panose="020B0503020000020004" pitchFamily="50" charset="-127"/>
              </a:rPr>
              <a:t>서울특별시 강남구 테헤란로 </a:t>
            </a:r>
            <a:r>
              <a:rPr lang="en-US" altLang="ko-KR" sz="700" b="1" dirty="0" smtClean="0">
                <a:solidFill>
                  <a:srgbClr val="00338D"/>
                </a:solidFill>
                <a:latin typeface="맑은 고딕" panose="020B0503020000020004" pitchFamily="50" charset="-127"/>
                <a:ea typeface="맑은 고딕" panose="020B0503020000020004" pitchFamily="50" charset="-127"/>
              </a:rPr>
              <a:t>152</a:t>
            </a:r>
          </a:p>
          <a:p>
            <a:pPr lvl="1">
              <a:spcAft>
                <a:spcPts val="100"/>
              </a:spcAft>
            </a:pPr>
            <a:r>
              <a:rPr lang="en-US" altLang="ko-KR" sz="700" b="1" dirty="0" smtClean="0">
                <a:solidFill>
                  <a:srgbClr val="00338D"/>
                </a:solidFill>
                <a:latin typeface="맑은 고딕" panose="020B0503020000020004" pitchFamily="50" charset="-127"/>
                <a:ea typeface="맑은 고딕" panose="020B0503020000020004" pitchFamily="50" charset="-127"/>
              </a:rPr>
              <a:t>(</a:t>
            </a:r>
            <a:r>
              <a:rPr lang="ko-KR" altLang="en-US" sz="700" b="1" dirty="0" smtClean="0">
                <a:solidFill>
                  <a:srgbClr val="00338D"/>
                </a:solidFill>
                <a:latin typeface="맑은 고딕" panose="020B0503020000020004" pitchFamily="50" charset="-127"/>
                <a:ea typeface="맑은 고딕" panose="020B0503020000020004" pitchFamily="50" charset="-127"/>
              </a:rPr>
              <a:t>역삼동</a:t>
            </a:r>
            <a:r>
              <a:rPr lang="en-US" altLang="ko-KR" sz="700" b="1" dirty="0" smtClean="0">
                <a:solidFill>
                  <a:srgbClr val="00338D"/>
                </a:solidFill>
                <a:latin typeface="맑은 고딕" panose="020B0503020000020004" pitchFamily="50" charset="-127"/>
                <a:ea typeface="맑은 고딕" panose="020B0503020000020004" pitchFamily="50" charset="-127"/>
              </a:rPr>
              <a:t>, </a:t>
            </a:r>
            <a:r>
              <a:rPr lang="ko-KR" altLang="en-US" sz="700" b="1" dirty="0" smtClean="0">
                <a:solidFill>
                  <a:srgbClr val="00338D"/>
                </a:solidFill>
                <a:latin typeface="맑은 고딕" panose="020B0503020000020004" pitchFamily="50" charset="-127"/>
                <a:ea typeface="맑은 고딕" panose="020B0503020000020004" pitchFamily="50" charset="-127"/>
              </a:rPr>
              <a:t>강남 파이낸스센터 </a:t>
            </a:r>
            <a:r>
              <a:rPr lang="en-US" altLang="ko-KR" sz="700" b="1" dirty="0" smtClean="0">
                <a:solidFill>
                  <a:srgbClr val="00338D"/>
                </a:solidFill>
                <a:latin typeface="맑은 고딕" panose="020B0503020000020004" pitchFamily="50" charset="-127"/>
                <a:ea typeface="맑은 고딕" panose="020B0503020000020004" pitchFamily="50" charset="-127"/>
              </a:rPr>
              <a:t>27</a:t>
            </a:r>
            <a:r>
              <a:rPr lang="ko-KR" altLang="en-US" sz="700" b="1" dirty="0" smtClean="0">
                <a:solidFill>
                  <a:srgbClr val="00338D"/>
                </a:solidFill>
                <a:latin typeface="맑은 고딕" panose="020B0503020000020004" pitchFamily="50" charset="-127"/>
                <a:ea typeface="맑은 고딕" panose="020B0503020000020004" pitchFamily="50" charset="-127"/>
              </a:rPr>
              <a:t>층</a:t>
            </a:r>
            <a:r>
              <a:rPr lang="en-US" altLang="ko-KR" sz="700" b="1" dirty="0" smtClean="0">
                <a:solidFill>
                  <a:srgbClr val="00338D"/>
                </a:solidFill>
                <a:latin typeface="맑은 고딕" panose="020B0503020000020004" pitchFamily="50" charset="-127"/>
                <a:ea typeface="맑은 고딕" panose="020B0503020000020004" pitchFamily="50" charset="-127"/>
              </a:rPr>
              <a:t>) </a:t>
            </a:r>
          </a:p>
          <a:p>
            <a:pPr lvl="1">
              <a:spcAft>
                <a:spcPts val="100"/>
              </a:spcAft>
            </a:pPr>
            <a:r>
              <a:rPr lang="en-US" altLang="ko-KR" sz="700" b="1" dirty="0" smtClean="0">
                <a:solidFill>
                  <a:srgbClr val="00338D"/>
                </a:solidFill>
                <a:latin typeface="맑은 고딕" panose="020B0503020000020004" pitchFamily="50" charset="-127"/>
                <a:ea typeface="맑은 고딕" panose="020B0503020000020004" pitchFamily="50" charset="-127"/>
              </a:rPr>
              <a:t>06236</a:t>
            </a:r>
            <a:endParaRPr lang="en-US" altLang="ko-KR" sz="700" b="1" dirty="0">
              <a:solidFill>
                <a:srgbClr val="00338D"/>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2672736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sp>
        <p:nvSpPr>
          <p:cNvPr id="4" name="object 3"/>
          <p:cNvSpPr/>
          <p:nvPr userDrawn="1"/>
        </p:nvSpPr>
        <p:spPr>
          <a:xfrm>
            <a:off x="0" y="0"/>
            <a:ext cx="9906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733" dirty="0">
              <a:solidFill>
                <a:srgbClr val="000000"/>
              </a:solidFill>
              <a:latin typeface="Univers for KPMG Light" panose="020B0403020202020204" pitchFamily="34" charset="0"/>
            </a:endParaRPr>
          </a:p>
        </p:txBody>
      </p:sp>
      <p:sp>
        <p:nvSpPr>
          <p:cNvPr id="3" name="object 3"/>
          <p:cNvSpPr/>
          <p:nvPr userDrawn="1"/>
        </p:nvSpPr>
        <p:spPr>
          <a:xfrm>
            <a:off x="1" y="0"/>
            <a:ext cx="170431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733" dirty="0">
              <a:solidFill>
                <a:srgbClr val="000000"/>
              </a:solidFill>
              <a:latin typeface="Univers for KPMG Light" panose="020B0403020202020204" pitchFamily="34" charset="0"/>
            </a:endParaRPr>
          </a:p>
        </p:txBody>
      </p:sp>
      <p:sp>
        <p:nvSpPr>
          <p:cNvPr id="6" name="Text Placeholder 6"/>
          <p:cNvSpPr>
            <a:spLocks noGrp="1"/>
          </p:cNvSpPr>
          <p:nvPr>
            <p:ph type="body" sz="quarter" idx="11"/>
          </p:nvPr>
        </p:nvSpPr>
        <p:spPr>
          <a:xfrm>
            <a:off x="2315964" y="4773707"/>
            <a:ext cx="6709383" cy="672353"/>
          </a:xfrm>
          <a:prstGeom prst="rect">
            <a:avLst/>
          </a:prstGeom>
        </p:spPr>
        <p:txBody>
          <a:bodyPr vert="horz" lIns="0" tIns="0" rIns="0" bIns="0"/>
          <a:lstStyle>
            <a:lvl1pPr>
              <a:spcBef>
                <a:spcPts val="272"/>
              </a:spcBef>
              <a:spcAft>
                <a:spcPts val="0"/>
              </a:spcAft>
              <a:defRPr sz="1100" b="0" i="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ko-KR" altLang="en-US" smtClean="0"/>
              <a:t>마스터 텍스트 스타일을 편집합니다</a:t>
            </a:r>
          </a:p>
        </p:txBody>
      </p:sp>
      <p:sp>
        <p:nvSpPr>
          <p:cNvPr id="7" name="Title 1"/>
          <p:cNvSpPr>
            <a:spLocks noGrp="1"/>
          </p:cNvSpPr>
          <p:nvPr>
            <p:ph type="title" hasCustomPrompt="1"/>
          </p:nvPr>
        </p:nvSpPr>
        <p:spPr>
          <a:xfrm>
            <a:off x="2322595" y="1337703"/>
            <a:ext cx="6709064" cy="3703320"/>
          </a:xfrm>
        </p:spPr>
        <p:txBody>
          <a:bodyPr anchor="t" anchorCtr="0"/>
          <a:lstStyle>
            <a:lvl1pPr>
              <a:lnSpc>
                <a:spcPct val="70000"/>
              </a:lnSpc>
              <a:defRPr sz="10700">
                <a:solidFill>
                  <a:srgbClr val="FFFFFF"/>
                </a:solidFill>
              </a:defRPr>
            </a:lvl1pPr>
          </a:lstStyle>
          <a:p>
            <a:r>
              <a:rPr lang="en-US" altLang="ko-KR" dirty="0" smtClean="0"/>
              <a:t>title</a:t>
            </a:r>
            <a:endParaRPr lang="en-US" dirty="0"/>
          </a:p>
        </p:txBody>
      </p:sp>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6400" y="777600"/>
            <a:ext cx="1426588" cy="347502"/>
          </a:xfrm>
          <a:prstGeom prst="rect">
            <a:avLst/>
          </a:prstGeom>
        </p:spPr>
      </p:pic>
    </p:spTree>
    <p:extLst>
      <p:ext uri="{BB962C8B-B14F-4D97-AF65-F5344CB8AC3E}">
        <p14:creationId xmlns:p14="http://schemas.microsoft.com/office/powerpoint/2010/main" val="19459026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148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971035" y="6679211"/>
            <a:ext cx="1647189" cy="111125"/>
          </a:xfrm>
          <a:prstGeom prst="rect">
            <a:avLst/>
          </a:prstGeom>
        </p:spPr>
        <p:txBody>
          <a:bodyPr lIns="0" tIns="0" rIns="0" bIns="0"/>
          <a:lstStyle>
            <a:lvl1pPr>
              <a:defRPr sz="600" b="1" i="0">
                <a:solidFill>
                  <a:schemeClr val="tx1"/>
                </a:solidFill>
                <a:latin typeface="Arial"/>
                <a:cs typeface="Arial"/>
              </a:defRPr>
            </a:lvl1pPr>
          </a:lstStyle>
          <a:p>
            <a:pPr marL="12700">
              <a:lnSpc>
                <a:spcPct val="100000"/>
              </a:lnSpc>
              <a:spcBef>
                <a:spcPts val="40"/>
              </a:spcBef>
            </a:pPr>
            <a:r>
              <a:rPr spc="-10" dirty="0"/>
              <a:t>Document </a:t>
            </a:r>
            <a:r>
              <a:rPr spc="-5" dirty="0"/>
              <a:t>Classification: </a:t>
            </a:r>
            <a:r>
              <a:rPr dirty="0"/>
              <a:t>KPMG</a:t>
            </a:r>
            <a:r>
              <a:rPr spc="60" dirty="0"/>
              <a:t> </a:t>
            </a:r>
            <a:r>
              <a:rPr spc="-10" dirty="0"/>
              <a:t>Confidential</a:t>
            </a:r>
          </a:p>
        </p:txBody>
      </p:sp>
      <p:sp>
        <p:nvSpPr>
          <p:cNvPr id="3" name="Holder 3"/>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3/10/2020</a:t>
            </a:fld>
            <a:endParaRPr lang="en-US" dirty="0"/>
          </a:p>
        </p:txBody>
      </p:sp>
      <p:sp>
        <p:nvSpPr>
          <p:cNvPr id="4" name="Holder 4"/>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79869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2 - Right dark vertical imag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208999" y="1339200"/>
            <a:ext cx="6192000" cy="3510000"/>
          </a:xfrm>
        </p:spPr>
        <p:txBody>
          <a:bodyPr anchor="t" anchorCtr="0"/>
          <a:lstStyle>
            <a:lvl1pPr algn="l">
              <a:defRPr sz="11000">
                <a:solidFill>
                  <a:srgbClr val="00338D"/>
                </a:solidFill>
              </a:defRPr>
            </a:lvl1pPr>
          </a:lstStyle>
          <a:p>
            <a:r>
              <a:rPr lang="en-GB" dirty="0" smtClean="0"/>
              <a:t>Title Slide 2 – </a:t>
            </a:r>
            <a:br>
              <a:rPr lang="en-GB" dirty="0" smtClean="0"/>
            </a:br>
            <a:r>
              <a:rPr lang="en-GB" dirty="0" smtClean="0"/>
              <a:t>Right dark vertical image</a:t>
            </a:r>
            <a:endParaRPr lang="en-US" dirty="0"/>
          </a:p>
        </p:txBody>
      </p:sp>
      <p:sp>
        <p:nvSpPr>
          <p:cNvPr id="9" name="Text Placeholder 3"/>
          <p:cNvSpPr>
            <a:spLocks noGrp="1"/>
          </p:cNvSpPr>
          <p:nvPr>
            <p:ph type="body" sz="quarter" idx="11"/>
          </p:nvPr>
        </p:nvSpPr>
        <p:spPr>
          <a:xfrm>
            <a:off x="2237800" y="5036400"/>
            <a:ext cx="6163200" cy="216000"/>
          </a:xfrm>
        </p:spPr>
        <p:txBody>
          <a:bodyPr/>
          <a:lstStyle>
            <a:lvl1pPr>
              <a:defRPr sz="1100">
                <a:solidFill>
                  <a:srgbClr val="00338D"/>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dirty="0" smtClean="0"/>
              <a:t>마스터 텍스트 스타일을 편집합니다</a:t>
            </a:r>
          </a:p>
        </p:txBody>
      </p:sp>
      <p:sp>
        <p:nvSpPr>
          <p:cNvPr id="6" name="object 3"/>
          <p:cNvSpPr/>
          <p:nvPr userDrawn="1"/>
        </p:nvSpPr>
        <p:spPr>
          <a:xfrm>
            <a:off x="0"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11" name="그림 10" descr="Strapline.png"/>
          <p:cNvPicPr>
            <a:picLocks noChangeAspect="1"/>
          </p:cNvPicPr>
          <p:nvPr userDrawn="1"/>
        </p:nvPicPr>
        <p:blipFill rotWithShape="1">
          <a:blip r:embed="rId2" cstate="print"/>
          <a:srcRect b="27364"/>
          <a:stretch/>
        </p:blipFill>
        <p:spPr>
          <a:xfrm>
            <a:off x="2208999" y="823990"/>
            <a:ext cx="1624439" cy="421610"/>
          </a:xfrm>
          <a:prstGeom prst="rect">
            <a:avLst/>
          </a:prstGeom>
        </p:spPr>
      </p:pic>
    </p:spTree>
    <p:extLst>
      <p:ext uri="{BB962C8B-B14F-4D97-AF65-F5344CB8AC3E}">
        <p14:creationId xmlns:p14="http://schemas.microsoft.com/office/powerpoint/2010/main" val="321304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 Right dark vertical imag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208999" y="1339200"/>
            <a:ext cx="6192000" cy="3510000"/>
          </a:xfrm>
        </p:spPr>
        <p:txBody>
          <a:bodyPr anchor="t" anchorCtr="0"/>
          <a:lstStyle>
            <a:lvl1pPr algn="l">
              <a:defRPr sz="11000">
                <a:solidFill>
                  <a:srgbClr val="00338D"/>
                </a:solidFill>
              </a:defRPr>
            </a:lvl1pPr>
          </a:lstStyle>
          <a:p>
            <a:r>
              <a:rPr lang="en-GB" dirty="0" smtClean="0"/>
              <a:t>Title Slide 2 – </a:t>
            </a:r>
            <a:br>
              <a:rPr lang="en-GB" dirty="0" smtClean="0"/>
            </a:br>
            <a:r>
              <a:rPr lang="en-GB" dirty="0" smtClean="0"/>
              <a:t>Right dark vertical image</a:t>
            </a:r>
            <a:endParaRPr lang="en-US" dirty="0"/>
          </a:p>
        </p:txBody>
      </p:sp>
      <p:sp>
        <p:nvSpPr>
          <p:cNvPr id="9" name="Text Placeholder 3"/>
          <p:cNvSpPr>
            <a:spLocks noGrp="1"/>
          </p:cNvSpPr>
          <p:nvPr>
            <p:ph type="body" sz="quarter" idx="11"/>
          </p:nvPr>
        </p:nvSpPr>
        <p:spPr>
          <a:xfrm>
            <a:off x="2237800" y="5036400"/>
            <a:ext cx="6163200" cy="216000"/>
          </a:xfrm>
        </p:spPr>
        <p:txBody>
          <a:bodyPr/>
          <a:lstStyle>
            <a:lvl1pPr>
              <a:defRPr sz="1100">
                <a:solidFill>
                  <a:srgbClr val="00338D"/>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dirty="0" smtClean="0"/>
              <a:t>마스터 텍스트 스타일을 편집합니다</a:t>
            </a:r>
          </a:p>
        </p:txBody>
      </p:sp>
      <p:sp>
        <p:nvSpPr>
          <p:cNvPr id="6" name="object 3"/>
          <p:cNvSpPr/>
          <p:nvPr userDrawn="1"/>
        </p:nvSpPr>
        <p:spPr>
          <a:xfrm>
            <a:off x="0"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11" name="그림 10" descr="Strapline.png"/>
          <p:cNvPicPr>
            <a:picLocks noChangeAspect="1"/>
          </p:cNvPicPr>
          <p:nvPr userDrawn="1"/>
        </p:nvPicPr>
        <p:blipFill rotWithShape="1">
          <a:blip r:embed="rId2" cstate="print"/>
          <a:srcRect b="27364"/>
          <a:stretch/>
        </p:blipFill>
        <p:spPr>
          <a:xfrm>
            <a:off x="2208999" y="823990"/>
            <a:ext cx="1624439" cy="421610"/>
          </a:xfrm>
          <a:prstGeom prst="rect">
            <a:avLst/>
          </a:prstGeom>
        </p:spPr>
      </p:pic>
    </p:spTree>
    <p:extLst>
      <p:ext uri="{BB962C8B-B14F-4D97-AF65-F5344CB8AC3E}">
        <p14:creationId xmlns:p14="http://schemas.microsoft.com/office/powerpoint/2010/main" val="39507805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2 - Right dark vertical imag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208999" y="1339200"/>
            <a:ext cx="6192000" cy="3510000"/>
          </a:xfrm>
        </p:spPr>
        <p:txBody>
          <a:bodyPr anchor="t" anchorCtr="0"/>
          <a:lstStyle>
            <a:lvl1pPr algn="l">
              <a:defRPr sz="11000">
                <a:solidFill>
                  <a:srgbClr val="00338D"/>
                </a:solidFill>
              </a:defRPr>
            </a:lvl1pPr>
          </a:lstStyle>
          <a:p>
            <a:r>
              <a:rPr lang="en-GB" dirty="0" smtClean="0"/>
              <a:t>Title Slide 2 – </a:t>
            </a:r>
            <a:br>
              <a:rPr lang="en-GB" dirty="0" smtClean="0"/>
            </a:br>
            <a:r>
              <a:rPr lang="en-GB" dirty="0" smtClean="0"/>
              <a:t>Right dark vertical image</a:t>
            </a:r>
            <a:endParaRPr lang="en-US" dirty="0"/>
          </a:p>
        </p:txBody>
      </p:sp>
      <p:sp>
        <p:nvSpPr>
          <p:cNvPr id="9" name="Text Placeholder 3"/>
          <p:cNvSpPr>
            <a:spLocks noGrp="1"/>
          </p:cNvSpPr>
          <p:nvPr>
            <p:ph type="body" sz="quarter" idx="11"/>
          </p:nvPr>
        </p:nvSpPr>
        <p:spPr>
          <a:xfrm>
            <a:off x="2237800" y="5036400"/>
            <a:ext cx="6163200" cy="216000"/>
          </a:xfrm>
        </p:spPr>
        <p:txBody>
          <a:bodyPr/>
          <a:lstStyle>
            <a:lvl1pPr>
              <a:defRPr sz="1100">
                <a:solidFill>
                  <a:srgbClr val="00338D"/>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dirty="0" smtClean="0"/>
              <a:t>마스터 텍스트 스타일을 편집합니다</a:t>
            </a:r>
          </a:p>
        </p:txBody>
      </p:sp>
      <p:sp>
        <p:nvSpPr>
          <p:cNvPr id="6" name="object 3"/>
          <p:cNvSpPr/>
          <p:nvPr userDrawn="1"/>
        </p:nvSpPr>
        <p:spPr>
          <a:xfrm>
            <a:off x="0"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12" name="그림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6400" y="777599"/>
            <a:ext cx="1454400" cy="354434"/>
          </a:xfrm>
          <a:prstGeom prst="rect">
            <a:avLst/>
          </a:prstGeom>
        </p:spPr>
      </p:pic>
    </p:spTree>
    <p:extLst>
      <p:ext uri="{BB962C8B-B14F-4D97-AF65-F5344CB8AC3E}">
        <p14:creationId xmlns:p14="http://schemas.microsoft.com/office/powerpoint/2010/main" val="2968824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2 - Right dark vertical image">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1692866" y="0"/>
            <a:ext cx="8228686" cy="6858000"/>
          </a:xfrm>
          <a:prstGeom prst="rect">
            <a:avLst/>
          </a:prstGeom>
        </p:spPr>
      </p:pic>
      <p:pic>
        <p:nvPicPr>
          <p:cNvPr id="10" name="그림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77323" y="777599"/>
            <a:ext cx="1456857" cy="356400"/>
          </a:xfrm>
          <a:prstGeom prst="rect">
            <a:avLst/>
          </a:prstGeom>
        </p:spPr>
      </p:pic>
      <p:sp>
        <p:nvSpPr>
          <p:cNvPr id="8" name="Title 1"/>
          <p:cNvSpPr>
            <a:spLocks noGrp="1"/>
          </p:cNvSpPr>
          <p:nvPr>
            <p:ph type="ctrTitle" hasCustomPrompt="1"/>
          </p:nvPr>
        </p:nvSpPr>
        <p:spPr>
          <a:xfrm>
            <a:off x="2208999" y="1339200"/>
            <a:ext cx="6192000" cy="3510000"/>
          </a:xfrm>
        </p:spPr>
        <p:txBody>
          <a:bodyPr anchor="t" anchorCtr="0"/>
          <a:lstStyle>
            <a:lvl1pPr algn="l">
              <a:defRPr sz="11000">
                <a:solidFill>
                  <a:srgbClr val="00338D"/>
                </a:solidFill>
              </a:defRPr>
            </a:lvl1pPr>
          </a:lstStyle>
          <a:p>
            <a:r>
              <a:rPr lang="en-GB" dirty="0" smtClean="0"/>
              <a:t>Title Slide 2 – </a:t>
            </a:r>
            <a:br>
              <a:rPr lang="en-GB" dirty="0" smtClean="0"/>
            </a:br>
            <a:r>
              <a:rPr lang="en-GB" dirty="0" smtClean="0"/>
              <a:t>Right dark vertical image</a:t>
            </a:r>
            <a:endParaRPr lang="en-US" dirty="0"/>
          </a:p>
        </p:txBody>
      </p:sp>
      <p:sp>
        <p:nvSpPr>
          <p:cNvPr id="9" name="Text Placeholder 3"/>
          <p:cNvSpPr>
            <a:spLocks noGrp="1"/>
          </p:cNvSpPr>
          <p:nvPr>
            <p:ph type="body" sz="quarter" idx="11"/>
          </p:nvPr>
        </p:nvSpPr>
        <p:spPr>
          <a:xfrm>
            <a:off x="2237800" y="5036400"/>
            <a:ext cx="6163200" cy="216000"/>
          </a:xfrm>
        </p:spPr>
        <p:txBody>
          <a:bodyPr/>
          <a:lstStyle>
            <a:lvl1pPr>
              <a:defRPr sz="1100">
                <a:solidFill>
                  <a:srgbClr val="00338D"/>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dirty="0" smtClean="0"/>
              <a:t>마스터 텍스트 스타일을 편집합니다</a:t>
            </a:r>
          </a:p>
        </p:txBody>
      </p:sp>
      <p:sp>
        <p:nvSpPr>
          <p:cNvPr id="6" name="object 3"/>
          <p:cNvSpPr/>
          <p:nvPr userDrawn="1"/>
        </p:nvSpPr>
        <p:spPr>
          <a:xfrm>
            <a:off x="0"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31850546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Image left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21402" y="1337703"/>
            <a:ext cx="4644419" cy="3703320"/>
          </a:xfrm>
        </p:spPr>
        <p:txBody>
          <a:bodyPr anchor="t" anchorCtr="0"/>
          <a:lstStyle>
            <a:lvl1pPr>
              <a:lnSpc>
                <a:spcPct val="70000"/>
              </a:lnSpc>
              <a:defRPr sz="10700" b="0" i="0">
                <a:solidFill>
                  <a:srgbClr val="FFFFFF"/>
                </a:solidFill>
                <a:latin typeface="KPMG Extralight"/>
                <a:cs typeface="KPMG Extralight"/>
              </a:defRPr>
            </a:lvl1pPr>
          </a:lstStyle>
          <a:p>
            <a:r>
              <a:rPr lang="en-US" altLang="ko-KR" dirty="0" smtClean="0"/>
              <a:t>title</a:t>
            </a:r>
            <a:endParaRPr lang="en-US" dirty="0"/>
          </a:p>
        </p:txBody>
      </p:sp>
      <p:sp>
        <p:nvSpPr>
          <p:cNvPr id="7" name="Text Placeholder 6"/>
          <p:cNvSpPr>
            <a:spLocks noGrp="1"/>
          </p:cNvSpPr>
          <p:nvPr>
            <p:ph type="body" sz="quarter" idx="11"/>
          </p:nvPr>
        </p:nvSpPr>
        <p:spPr>
          <a:xfrm>
            <a:off x="5121403" y="4773707"/>
            <a:ext cx="4644419" cy="672353"/>
          </a:xfrm>
          <a:prstGeom prst="rect">
            <a:avLst/>
          </a:prstGeom>
        </p:spPr>
        <p:txBody>
          <a:bodyPr vert="horz" lIns="82058" tIns="41029" rIns="82058" bIns="41029"/>
          <a:lstStyle>
            <a:lvl1pPr>
              <a:spcBef>
                <a:spcPts val="272"/>
              </a:spcBef>
              <a:spcAft>
                <a:spcPts val="0"/>
              </a:spcAft>
              <a:defRPr sz="110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ko-KR" altLang="en-US" smtClean="0"/>
              <a:t>마스터 텍스트 스타일을 편집합니다</a:t>
            </a:r>
          </a:p>
        </p:txBody>
      </p:sp>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26302" y="672726"/>
            <a:ext cx="1434040" cy="343527"/>
          </a:xfrm>
          <a:prstGeom prst="rect">
            <a:avLst/>
          </a:prstGeom>
        </p:spPr>
      </p:pic>
    </p:spTree>
    <p:extLst>
      <p:ext uri="{BB962C8B-B14F-4D97-AF65-F5344CB8AC3E}">
        <p14:creationId xmlns:p14="http://schemas.microsoft.com/office/powerpoint/2010/main" val="85209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2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1 - Left dark vertical imag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25500" y="1337703"/>
            <a:ext cx="6709064" cy="3703320"/>
          </a:xfrm>
        </p:spPr>
        <p:txBody>
          <a:bodyPr anchor="t" anchorCtr="0"/>
          <a:lstStyle>
            <a:lvl1pPr>
              <a:lnSpc>
                <a:spcPct val="70000"/>
              </a:lnSpc>
              <a:defRPr sz="10500" b="0" i="0">
                <a:solidFill>
                  <a:schemeClr val="bg1"/>
                </a:solidFill>
                <a:latin typeface="KPMG Extralight"/>
                <a:cs typeface="KPMG Extralight"/>
              </a:defRPr>
            </a:lvl1pPr>
          </a:lstStyle>
          <a:p>
            <a:r>
              <a:rPr lang="en-US" altLang="ko-KR" dirty="0" smtClean="0"/>
              <a:t>title</a:t>
            </a:r>
            <a:endParaRPr lang="en-US" dirty="0"/>
          </a:p>
        </p:txBody>
      </p:sp>
      <p:sp>
        <p:nvSpPr>
          <p:cNvPr id="9" name="Text Placeholder 6"/>
          <p:cNvSpPr>
            <a:spLocks noGrp="1"/>
          </p:cNvSpPr>
          <p:nvPr>
            <p:ph type="body" sz="quarter" idx="11"/>
          </p:nvPr>
        </p:nvSpPr>
        <p:spPr>
          <a:xfrm>
            <a:off x="825500" y="4773706"/>
            <a:ext cx="6679046" cy="363070"/>
          </a:xfrm>
          <a:prstGeom prst="rect">
            <a:avLst/>
          </a:prstGeom>
        </p:spPr>
        <p:txBody>
          <a:bodyPr vert="horz"/>
          <a:lstStyle>
            <a:lvl1pPr>
              <a:spcBef>
                <a:spcPts val="268"/>
              </a:spcBef>
              <a:spcAft>
                <a:spcPts val="0"/>
              </a:spcAft>
              <a:defRPr sz="1100">
                <a:solidFill>
                  <a:schemeClr val="bg1"/>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ko-KR" altLang="en-US" smtClean="0"/>
              <a:t>마스터 텍스트 스타일을 편집합니다</a:t>
            </a:r>
          </a:p>
        </p:txBody>
      </p:sp>
      <p:pic>
        <p:nvPicPr>
          <p:cNvPr id="11" name="그림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302" y="681193"/>
            <a:ext cx="1434040" cy="343527"/>
          </a:xfrm>
          <a:prstGeom prst="rect">
            <a:avLst/>
          </a:prstGeom>
        </p:spPr>
      </p:pic>
    </p:spTree>
    <p:extLst>
      <p:ext uri="{BB962C8B-B14F-4D97-AF65-F5344CB8AC3E}">
        <p14:creationId xmlns:p14="http://schemas.microsoft.com/office/powerpoint/2010/main" val="9878313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2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tter two column">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5046663" y="445724"/>
            <a:ext cx="4378758" cy="365356"/>
          </a:xfrm>
        </p:spPr>
        <p:txBody>
          <a:bodyPr lIns="144000"/>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smtClean="0"/>
              <a:t>마스터 텍스트 스타일을 편집합니다</a:t>
            </a:r>
          </a:p>
          <a:p>
            <a:pPr lvl="1"/>
            <a:r>
              <a:rPr lang="ko-KR" altLang="en-US" smtClean="0"/>
              <a:t>둘째 수준</a:t>
            </a:r>
          </a:p>
        </p:txBody>
      </p:sp>
      <p:sp>
        <p:nvSpPr>
          <p:cNvPr id="26" name="Text Placeholder 24"/>
          <p:cNvSpPr>
            <a:spLocks noGrp="1"/>
          </p:cNvSpPr>
          <p:nvPr>
            <p:ph type="body" sz="quarter" idx="15"/>
          </p:nvPr>
        </p:nvSpPr>
        <p:spPr>
          <a:xfrm>
            <a:off x="488950" y="445724"/>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smtClean="0"/>
              <a:t>마스터 텍스트 스타일을 편집합니다</a:t>
            </a:r>
          </a:p>
          <a:p>
            <a:pPr lvl="1"/>
            <a:r>
              <a:rPr lang="ko-KR" altLang="en-US" smtClean="0"/>
              <a:t>둘째 수준</a:t>
            </a:r>
          </a:p>
        </p:txBody>
      </p:sp>
      <p:sp>
        <p:nvSpPr>
          <p:cNvPr id="19" name="Text Placeholder 8"/>
          <p:cNvSpPr>
            <a:spLocks noGrp="1"/>
          </p:cNvSpPr>
          <p:nvPr>
            <p:ph type="body" sz="quarter" idx="10"/>
          </p:nvPr>
        </p:nvSpPr>
        <p:spPr>
          <a:xfrm>
            <a:off x="488950" y="1177924"/>
            <a:ext cx="4370388" cy="4843463"/>
          </a:xfrm>
        </p:spPr>
        <p:txBody>
          <a:bodyPr/>
          <a:lstStyle>
            <a:lvl1pPr>
              <a:defRPr sz="800"/>
            </a:lvl1pPr>
            <a:lvl2pPr>
              <a:defRPr sz="800"/>
            </a:lvl2pPr>
            <a:lvl3pPr>
              <a:defRPr sz="800"/>
            </a:lvl3pPr>
            <a:lvl4pPr>
              <a:defRPr sz="800"/>
            </a:lvl4pPr>
            <a:lvl5pPr>
              <a:defRPr sz="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20" name="Text Placeholder 8"/>
          <p:cNvSpPr>
            <a:spLocks noGrp="1"/>
          </p:cNvSpPr>
          <p:nvPr>
            <p:ph type="body" sz="quarter" idx="11"/>
          </p:nvPr>
        </p:nvSpPr>
        <p:spPr>
          <a:xfrm>
            <a:off x="5061064" y="1177924"/>
            <a:ext cx="4355985" cy="4843463"/>
          </a:xfrm>
          <a:ln w="6350">
            <a:solidFill>
              <a:schemeClr val="tx2"/>
            </a:solidFill>
          </a:ln>
        </p:spPr>
        <p:txBody>
          <a:bodyPr lIns="144000" tIns="72000"/>
          <a:lstStyle>
            <a:lvl1pPr>
              <a:defRPr sz="800"/>
            </a:lvl1pPr>
            <a:lvl2pPr>
              <a:defRPr sz="800"/>
            </a:lvl2pPr>
            <a:lvl3pPr>
              <a:defRPr sz="800"/>
            </a:lvl3pPr>
            <a:lvl4pPr>
              <a:defRPr sz="800"/>
            </a:lvl4pPr>
            <a:lvl5pPr>
              <a:defRPr sz="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GB" dirty="0"/>
          </a:p>
        </p:txBody>
      </p:sp>
      <p:sp>
        <p:nvSpPr>
          <p:cNvPr id="21" name="Rectangle 20"/>
          <p:cNvSpPr/>
          <p:nvPr userDrawn="1"/>
        </p:nvSpPr>
        <p:spPr>
          <a:xfrm>
            <a:off x="5047877" y="1177924"/>
            <a:ext cx="91081" cy="4843463"/>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endParaRPr lang="en-GB" sz="1500" dirty="0">
              <a:solidFill>
                <a:schemeClr val="bg1"/>
              </a:solidFill>
            </a:endParaRPr>
          </a:p>
        </p:txBody>
      </p:sp>
      <p:sp>
        <p:nvSpPr>
          <p:cNvPr id="16" name="TextBox 15"/>
          <p:cNvSpPr txBox="1"/>
          <p:nvPr userDrawn="1"/>
        </p:nvSpPr>
        <p:spPr>
          <a:xfrm>
            <a:off x="1659600" y="6321600"/>
            <a:ext cx="6580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Univers for KPMG" panose="020B0603020202020204" pitchFamily="34" charset="0"/>
                <a:ea typeface="+mn-ea"/>
                <a:cs typeface="+mn-cs"/>
              </a:rPr>
              <a:t>KPMG Samjong Accounting Corp. is the Korean member firm of the KPMG network of independent member firms affiliated with KPMG International Cooperative (“KPMG International”), a Swiss entity. </a:t>
            </a:r>
          </a:p>
        </p:txBody>
      </p:sp>
      <p:sp>
        <p:nvSpPr>
          <p:cNvPr id="23" name="Shape 8"/>
          <p:cNvSpPr txBox="1">
            <a:spLocks/>
          </p:cNvSpPr>
          <p:nvPr userDrawn="1"/>
        </p:nvSpPr>
        <p:spPr>
          <a:xfrm>
            <a:off x="8590360" y="6320118"/>
            <a:ext cx="500778"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pic>
        <p:nvPicPr>
          <p:cNvPr id="13" name="그림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3551" y="6311742"/>
            <a:ext cx="811795" cy="198595"/>
          </a:xfrm>
          <a:prstGeom prst="rect">
            <a:avLst/>
          </a:prstGeom>
        </p:spPr>
      </p:pic>
    </p:spTree>
    <p:extLst>
      <p:ext uri="{BB962C8B-B14F-4D97-AF65-F5344CB8AC3E}">
        <p14:creationId xmlns:p14="http://schemas.microsoft.com/office/powerpoint/2010/main" val="7486639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KEY MESSAG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48" y="1422400"/>
            <a:ext cx="1746000" cy="4604400"/>
          </a:xfrm>
          <a:solidFill>
            <a:schemeClr val="accent1"/>
          </a:solidFill>
          <a:ln>
            <a:solidFill>
              <a:schemeClr val="accent1"/>
            </a:solid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GB" dirty="0"/>
          </a:p>
        </p:txBody>
      </p:sp>
      <p:sp>
        <p:nvSpPr>
          <p:cNvPr id="5" name="Text Placeholder 8"/>
          <p:cNvSpPr>
            <a:spLocks noGrp="1"/>
          </p:cNvSpPr>
          <p:nvPr>
            <p:ph type="body" sz="quarter" idx="11"/>
          </p:nvPr>
        </p:nvSpPr>
        <p:spPr>
          <a:xfrm>
            <a:off x="2451100" y="1422400"/>
            <a:ext cx="6965950" cy="4604400"/>
          </a:xfrm>
          <a:ln>
            <a:solidFill>
              <a:schemeClr val="accent1"/>
            </a:solidFill>
          </a:ln>
        </p:spPr>
        <p:txBody>
          <a:bodyPr lIns="54000" tIns="54000" rIns="54000" bIns="54000" anchor="t" anchorCtr="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GB" dirty="0"/>
          </a:p>
        </p:txBody>
      </p:sp>
      <p:sp>
        <p:nvSpPr>
          <p:cNvPr id="3" name="Title 2"/>
          <p:cNvSpPr>
            <a:spLocks noGrp="1"/>
          </p:cNvSpPr>
          <p:nvPr>
            <p:ph type="title"/>
          </p:nvPr>
        </p:nvSpPr>
        <p:spPr/>
        <p:txBody>
          <a:bodyPr/>
          <a:lstStyle/>
          <a:p>
            <a:r>
              <a:rPr lang="ko-KR" altLang="en-US" smtClean="0"/>
              <a:t>마스터 제목 스타일 편집</a:t>
            </a:r>
            <a:endParaRPr lang="en-GB" dirty="0"/>
          </a:p>
        </p:txBody>
      </p:sp>
      <p:sp>
        <p:nvSpPr>
          <p:cNvPr id="6" name="Text Placeholder 4"/>
          <p:cNvSpPr>
            <a:spLocks noGrp="1"/>
          </p:cNvSpPr>
          <p:nvPr>
            <p:ph type="body" sz="quarter" idx="12" hasCustomPrompt="1"/>
          </p:nvPr>
        </p:nvSpPr>
        <p:spPr>
          <a:xfrm>
            <a:off x="488950" y="203863"/>
            <a:ext cx="8591450" cy="169200"/>
          </a:xfrm>
        </p:spPr>
        <p:txBody>
          <a:bodyPr anchor="b"/>
          <a:lstStyle>
            <a:lvl1pPr>
              <a:spcAft>
                <a:spcPts val="0"/>
              </a:spcAft>
              <a:defRPr sz="1200">
                <a:latin typeface="Univers for KPMG" panose="020B0603020202020204" pitchFamily="34" charset="0"/>
              </a:defRPr>
            </a:lvl1pPr>
          </a:lstStyle>
          <a:p>
            <a:pPr lvl="0"/>
            <a:r>
              <a:rPr lang="en-US" dirty="0" smtClean="0"/>
              <a:t>Super title here</a:t>
            </a:r>
          </a:p>
        </p:txBody>
      </p:sp>
    </p:spTree>
    <p:extLst>
      <p:ext uri="{BB962C8B-B14F-4D97-AF65-F5344CB8AC3E}">
        <p14:creationId xmlns:p14="http://schemas.microsoft.com/office/powerpoint/2010/main" val="39882970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15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451575"/>
            <a:ext cx="8918244" cy="723600"/>
          </a:xfrm>
          <a:prstGeom prst="rect">
            <a:avLst/>
          </a:prstGeom>
        </p:spPr>
        <p:txBody>
          <a:bodyPr vert="horz" lIns="0" tIns="0" rIns="0" bIns="0" rtlCol="0" anchor="t" anchorCtr="0">
            <a:no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504000" y="1422400"/>
            <a:ext cx="8918242" cy="4604400"/>
          </a:xfrm>
          <a:prstGeom prst="rect">
            <a:avLst/>
          </a:prstGeom>
        </p:spPr>
        <p:txBody>
          <a:bodyPr vert="horz" lIns="0" tIns="0" rIns="0" bIns="0" rtlCol="0" anchor="t" anchorCtr="0">
            <a:no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smtClean="0"/>
          </a:p>
        </p:txBody>
      </p:sp>
      <p:sp>
        <p:nvSpPr>
          <p:cNvPr id="29" name="Shape 8"/>
          <p:cNvSpPr txBox="1">
            <a:spLocks/>
          </p:cNvSpPr>
          <p:nvPr userDrawn="1"/>
        </p:nvSpPr>
        <p:spPr>
          <a:xfrm>
            <a:off x="9027000"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Arial"/>
                <a:cs typeface="Arial" panose="020B0604020202020204" pitchFamily="34" charset="0"/>
              </a:rPr>
              <a:pPr algn="r"/>
              <a:t>‹#›</a:t>
            </a:fld>
            <a:endParaRPr lang="en-US" sz="900" dirty="0">
              <a:solidFill>
                <a:schemeClr val="tx2"/>
              </a:solidFill>
              <a:latin typeface="+mn-lt"/>
              <a:ea typeface="Arial"/>
              <a:cs typeface="Arial" panose="020B0604020202020204" pitchFamily="34" charset="0"/>
            </a:endParaRPr>
          </a:p>
        </p:txBody>
      </p:sp>
      <p:sp>
        <p:nvSpPr>
          <p:cNvPr id="25" name="TextBox 24"/>
          <p:cNvSpPr txBox="1"/>
          <p:nvPr userDrawn="1"/>
        </p:nvSpPr>
        <p:spPr>
          <a:xfrm>
            <a:off x="1828800" y="6687742"/>
            <a:ext cx="5934075" cy="12263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smtClean="0">
                <a:solidFill>
                  <a:schemeClr val="tx1"/>
                </a:solidFill>
                <a:latin typeface="+mn-lt"/>
                <a:ea typeface="+mn-ea"/>
                <a:cs typeface="+mn-cs"/>
              </a:rPr>
              <a:t>Document Classification: KPMG Confidential</a:t>
            </a:r>
          </a:p>
        </p:txBody>
      </p:sp>
      <p:sp>
        <p:nvSpPr>
          <p:cNvPr id="9" name="TextBox 8"/>
          <p:cNvSpPr txBox="1"/>
          <p:nvPr userDrawn="1"/>
        </p:nvSpPr>
        <p:spPr>
          <a:xfrm>
            <a:off x="1658431" y="6320118"/>
            <a:ext cx="6579636" cy="370800"/>
          </a:xfrm>
          <a:prstGeom prst="rect">
            <a:avLst/>
          </a:prstGeom>
          <a:noFill/>
        </p:spPr>
        <p:txBody>
          <a:bodyPr wrap="square" lIns="0" tIns="0" rIns="0" bIns="0" rtlCol="0">
            <a:noAutofit/>
          </a:bodyPr>
          <a:lstStyle/>
          <a:p>
            <a:pPr>
              <a:defRPr/>
            </a:pPr>
            <a:r>
              <a:rPr lang="en-US" altLang="ko-KR" sz="600" u="none" dirty="0" smtClean="0">
                <a:solidFill>
                  <a:schemeClr val="bg1">
                    <a:lumMod val="65000"/>
                  </a:schemeClr>
                </a:solidFill>
                <a:latin typeface="Univers 45 Light" pitchFamily="2" charset="0"/>
                <a:ea typeface="나눔고딕" panose="020B0600000101010101" charset="-127"/>
                <a:cs typeface="Arial" charset="0"/>
              </a:rPr>
              <a:t>© 2019 </a:t>
            </a:r>
            <a:r>
              <a:rPr kumimoji="1" lang="en-US" altLang="ko-KR" sz="600" dirty="0" smtClean="0">
                <a:solidFill>
                  <a:schemeClr val="bg1">
                    <a:lumMod val="65000"/>
                  </a:schemeClr>
                </a:solidFill>
                <a:latin typeface="Univers 45 Light" pitchFamily="2" charset="0"/>
                <a:ea typeface="나눔고딕" panose="020B0600000101010101" charset="-127"/>
                <a:cs typeface="Arial" charset="0"/>
              </a:rPr>
              <a:t>KPMG Samjong Accounting Corp., </a:t>
            </a:r>
            <a:r>
              <a:rPr lang="en-US" altLang="ko-KR" sz="600" u="none" dirty="0" smtClean="0">
                <a:solidFill>
                  <a:schemeClr val="bg1">
                    <a:lumMod val="65000"/>
                  </a:schemeClr>
                </a:solidFill>
                <a:latin typeface="Univers 45 Light" pitchFamily="2" charset="0"/>
                <a:ea typeface="나눔고딕" panose="020B0600000101010101" charset="-127"/>
                <a:cs typeface="Arial" charset="0"/>
              </a:rPr>
              <a:t>the Korean member firm of the KPMG network of independent member firms affiliated with KPMG International Cooperative</a:t>
            </a:r>
          </a:p>
          <a:p>
            <a:pPr>
              <a:defRPr/>
            </a:pPr>
            <a:r>
              <a:rPr lang="en-US" altLang="ko-KR" sz="600" u="none" dirty="0" smtClean="0">
                <a:solidFill>
                  <a:schemeClr val="bg1">
                    <a:lumMod val="65000"/>
                  </a:schemeClr>
                </a:solidFill>
                <a:latin typeface="Univers 45 Light" pitchFamily="2" charset="0"/>
                <a:ea typeface="나눔고딕" panose="020B0600000101010101" charset="-127"/>
                <a:cs typeface="Arial" charset="0"/>
              </a:rPr>
              <a:t> (“KPMG International”), a Swiss entity. All rights reserved. Printed in Korea.</a:t>
            </a:r>
            <a:endParaRPr lang="en-US" altLang="ko-KR" sz="600" u="none" dirty="0">
              <a:solidFill>
                <a:schemeClr val="bg1">
                  <a:lumMod val="65000"/>
                </a:schemeClr>
              </a:solidFill>
              <a:latin typeface="Univers 45 Light" pitchFamily="2" charset="0"/>
              <a:ea typeface="나눔고딕" panose="020B0600000101010101" charset="-127"/>
              <a:cs typeface="Arial" charset="0"/>
            </a:endParaRPr>
          </a:p>
        </p:txBody>
      </p:sp>
      <p:sp>
        <p:nvSpPr>
          <p:cNvPr id="11" name="Rectangle 6"/>
          <p:cNvSpPr>
            <a:spLocks noChangeArrowheads="1"/>
          </p:cNvSpPr>
          <p:nvPr userDrawn="1"/>
        </p:nvSpPr>
        <p:spPr bwMode="auto">
          <a:xfrm>
            <a:off x="7982596" y="238254"/>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200" b="1" i="1" u="none" strike="noStrike" kern="0" cap="none" spc="0" normalizeH="0" baseline="0" noProof="0" dirty="0" smtClean="0">
                <a:ln>
                  <a:noFill/>
                </a:ln>
                <a:solidFill>
                  <a:srgbClr val="747678"/>
                </a:solidFill>
                <a:effectLst/>
                <a:uLnTx/>
                <a:uFillTx/>
                <a:latin typeface="Univers for KPMG" panose="020B0603020202020204" pitchFamily="34" charset="0"/>
                <a:ea typeface="맑은 고딕"/>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200" b="1" i="1" u="none" strike="noStrike" kern="0" cap="none" spc="0" normalizeH="0" baseline="0" noProof="0" dirty="0" smtClean="0">
              <a:ln>
                <a:noFill/>
              </a:ln>
              <a:solidFill>
                <a:srgbClr val="747678"/>
              </a:solidFill>
              <a:effectLst/>
              <a:uLnTx/>
              <a:uFillTx/>
              <a:latin typeface="Univers for KPMG" panose="020B0603020202020204" pitchFamily="34" charset="0"/>
              <a:ea typeface="맑은 고딕"/>
            </a:endParaRP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200" b="1" i="1" u="none" strike="noStrike" kern="0" cap="none" spc="0" normalizeH="0" baseline="0" noProof="0" dirty="0">
              <a:ln>
                <a:noFill/>
              </a:ln>
              <a:solidFill>
                <a:srgbClr val="747678"/>
              </a:solidFill>
              <a:effectLst/>
              <a:uLnTx/>
              <a:uFillTx/>
              <a:latin typeface="Univers for KPMG" panose="020B0603020202020204" pitchFamily="34" charset="0"/>
              <a:ea typeface="맑은 고딕"/>
            </a:endParaRPr>
          </a:p>
        </p:txBody>
      </p:sp>
      <p:pic>
        <p:nvPicPr>
          <p:cNvPr id="5" name="그림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64400" y="6310800"/>
            <a:ext cx="816935" cy="201185"/>
          </a:xfrm>
          <a:prstGeom prst="rect">
            <a:avLst/>
          </a:prstGeom>
        </p:spPr>
      </p:pic>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0" r:id="rId1"/>
    <p:sldLayoutId id="2147483732" r:id="rId2"/>
    <p:sldLayoutId id="2147483731" r:id="rId3"/>
    <p:sldLayoutId id="2147483733" r:id="rId4"/>
    <p:sldLayoutId id="2147483734" r:id="rId5"/>
    <p:sldLayoutId id="2147483725" r:id="rId6"/>
    <p:sldLayoutId id="2147483726" r:id="rId7"/>
    <p:sldLayoutId id="2147483707" r:id="rId8"/>
    <p:sldLayoutId id="2147483723" r:id="rId9"/>
    <p:sldLayoutId id="2147483666" r:id="rId10"/>
    <p:sldLayoutId id="2147483682" r:id="rId11"/>
    <p:sldLayoutId id="2147483684" r:id="rId12"/>
    <p:sldLayoutId id="2147483667" r:id="rId13"/>
    <p:sldLayoutId id="2147483724" r:id="rId14"/>
    <p:sldLayoutId id="2147483736" r:id="rId15"/>
  </p:sldLayoutIdLst>
  <p:timing>
    <p:tnLst>
      <p:par>
        <p:cTn id="1" dur="indefinite" restart="never" nodeType="tmRoot"/>
      </p:par>
    </p:tnLst>
  </p:timing>
  <p:txStyles>
    <p:titleStyle>
      <a:lvl1pPr algn="l" defTabSz="914400" rtl="0" eaLnBrk="1" latinLnBrk="1" hangingPunct="1">
        <a:lnSpc>
          <a:spcPct val="70000"/>
        </a:lnSpc>
        <a:spcBef>
          <a:spcPct val="0"/>
        </a:spcBef>
        <a:buNone/>
        <a:defRPr sz="38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userDrawn="1">
          <p15:clr>
            <a:srgbClr val="F26B43"/>
          </p15:clr>
        </p15:guide>
        <p15:guide id="2" pos="308" userDrawn="1">
          <p15:clr>
            <a:srgbClr val="F26B43"/>
          </p15:clr>
        </p15:guide>
        <p15:guide id="3" pos="5932" userDrawn="1">
          <p15:clr>
            <a:srgbClr val="F26B43"/>
          </p15:clr>
        </p15:guide>
        <p15:guide id="4" orient="horz" pos="742" userDrawn="1">
          <p15:clr>
            <a:srgbClr val="F26B43"/>
          </p15:clr>
        </p15:guide>
        <p15:guide id="6" orient="horz" pos="279" userDrawn="1">
          <p15:clr>
            <a:srgbClr val="F26B43"/>
          </p15:clr>
        </p15:guide>
        <p15:guide id="7" orient="horz" pos="896" userDrawn="1">
          <p15:clr>
            <a:srgbClr val="F26B43"/>
          </p15:clr>
        </p15:guide>
        <p15:guide id="8" pos="3061" userDrawn="1">
          <p15:clr>
            <a:srgbClr val="F26B43"/>
          </p15:clr>
        </p15:guide>
        <p15:guide id="9" pos="31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chart" Target="../charts/chart1.xml"/><Relationship Id="rId5" Type="http://schemas.openxmlformats.org/officeDocument/2006/relationships/image" Target="../media/image2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10.xml"/><Relationship Id="rId1" Type="http://schemas.openxmlformats.org/officeDocument/2006/relationships/tags" Target="../tags/tag7.xml"/><Relationship Id="rId5" Type="http://schemas.openxmlformats.org/officeDocument/2006/relationships/image" Target="../media/image17.wmf"/><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chart" Target="../charts/chart3.xml"/><Relationship Id="rId5" Type="http://schemas.openxmlformats.org/officeDocument/2006/relationships/image" Target="../media/image25.wmf"/><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10.xml"/><Relationship Id="rId1" Type="http://schemas.openxmlformats.org/officeDocument/2006/relationships/tags" Target="../tags/tag4.xml"/><Relationship Id="rId5" Type="http://schemas.openxmlformats.org/officeDocument/2006/relationships/image" Target="../media/image17.wmf"/><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p:txBody>
          <a:bodyPr/>
          <a:lstStyle/>
          <a:p>
            <a:pPr>
              <a:spcBef>
                <a:spcPts val="194"/>
              </a:spcBef>
            </a:pPr>
            <a:r>
              <a:rPr lang="en-US" altLang="ko-KR" dirty="0">
                <a:latin typeface="Univers for KPMG" panose="020B0603020202020204" pitchFamily="34" charset="0"/>
                <a:cs typeface="Univers for KPMG"/>
              </a:rPr>
              <a:t>Deal Advisory </a:t>
            </a:r>
            <a:r>
              <a:rPr lang="en-US" altLang="ko-KR" dirty="0" smtClean="0">
                <a:latin typeface="맑은 고딕" panose="020B0503020000020004" pitchFamily="50" charset="-127"/>
                <a:ea typeface="맑은 고딕" panose="020B0503020000020004" pitchFamily="50" charset="-127"/>
              </a:rPr>
              <a:t>I</a:t>
            </a:r>
            <a:endParaRPr lang="en-US" sz="1100" dirty="0" smtClean="0">
              <a:latin typeface="Univers for KPMG" panose="020B0603020202020204" pitchFamily="34" charset="0"/>
              <a:cs typeface="Univers for KPMG"/>
            </a:endParaRPr>
          </a:p>
          <a:p>
            <a:pPr>
              <a:spcBef>
                <a:spcPts val="194"/>
              </a:spcBef>
            </a:pPr>
            <a:r>
              <a:rPr lang="en-US" dirty="0" smtClean="0">
                <a:latin typeface="Univers for KPMG" panose="020B0603020202020204" pitchFamily="34" charset="0"/>
                <a:cs typeface="Univers for KPMG"/>
              </a:rPr>
              <a:t>December</a:t>
            </a:r>
            <a:r>
              <a:rPr lang="en-US" sz="1100" dirty="0" smtClean="0">
                <a:latin typeface="Univers for KPMG" panose="020B0603020202020204" pitchFamily="34" charset="0"/>
                <a:cs typeface="Univers for KPMG"/>
              </a:rPr>
              <a:t>, 2019</a:t>
            </a:r>
            <a:endParaRPr lang="en-US" sz="1100" dirty="0">
              <a:latin typeface="Univers for KPMG" panose="020B0603020202020204" pitchFamily="34" charset="0"/>
              <a:cs typeface="Univers for KPMG"/>
            </a:endParaRPr>
          </a:p>
        </p:txBody>
      </p:sp>
      <p:sp>
        <p:nvSpPr>
          <p:cNvPr id="4" name="Rectangle 6"/>
          <p:cNvSpPr>
            <a:spLocks noChangeArrowheads="1"/>
          </p:cNvSpPr>
          <p:nvPr/>
        </p:nvSpPr>
        <p:spPr bwMode="auto">
          <a:xfrm>
            <a:off x="7982596" y="238254"/>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200" b="1" i="1" u="none" strike="noStrike" kern="0" cap="none" spc="0" normalizeH="0" baseline="0" noProof="0" dirty="0" smtClean="0">
                <a:ln>
                  <a:noFill/>
                </a:ln>
                <a:solidFill>
                  <a:srgbClr val="00338D"/>
                </a:solidFill>
                <a:effectLst/>
                <a:uLnTx/>
                <a:uFillTx/>
                <a:latin typeface="Univers for KPMG" panose="020B0603020202020204" pitchFamily="34" charset="0"/>
                <a:ea typeface="맑은 고딕"/>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200" b="1" i="1" u="none" strike="noStrike" kern="0" cap="none" spc="0" normalizeH="0" baseline="0" noProof="0" dirty="0" smtClean="0">
              <a:ln>
                <a:noFill/>
              </a:ln>
              <a:solidFill>
                <a:srgbClr val="00338D"/>
              </a:solidFill>
              <a:effectLst/>
              <a:uLnTx/>
              <a:uFillTx/>
              <a:latin typeface="Univers for KPMG" panose="020B0603020202020204" pitchFamily="34" charset="0"/>
              <a:ea typeface="맑은 고딕"/>
            </a:endParaRP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200" b="1" i="1" u="none" strike="noStrike" kern="0" cap="none" spc="0" normalizeH="0" baseline="0" noProof="0" dirty="0">
              <a:ln>
                <a:noFill/>
              </a:ln>
              <a:solidFill>
                <a:srgbClr val="00338D"/>
              </a:solidFill>
              <a:effectLst/>
              <a:uLnTx/>
              <a:uFillTx/>
              <a:latin typeface="Univers for KPMG" panose="020B0603020202020204" pitchFamily="34" charset="0"/>
              <a:ea typeface="맑은 고딕"/>
            </a:endParaRPr>
          </a:p>
        </p:txBody>
      </p:sp>
      <p:sp>
        <p:nvSpPr>
          <p:cNvPr id="6" name="Title 2"/>
          <p:cNvSpPr txBox="1">
            <a:spLocks/>
          </p:cNvSpPr>
          <p:nvPr/>
        </p:nvSpPr>
        <p:spPr>
          <a:xfrm>
            <a:off x="2322595" y="1519200"/>
            <a:ext cx="6709064" cy="3703320"/>
          </a:xfrm>
          <a:prstGeom prst="rect">
            <a:avLst/>
          </a:prstGeom>
        </p:spPr>
        <p:txBody>
          <a:bodyPr vert="horz" lIns="0" tIns="0" rIns="0" bIns="0" rtlCol="0" anchor="t" anchorCtr="0">
            <a:noAutofit/>
          </a:bodyPr>
          <a:lstStyle>
            <a:lvl1pPr algn="l" defTabSz="914400" rtl="0" eaLnBrk="1" latinLnBrk="1" hangingPunct="1">
              <a:lnSpc>
                <a:spcPct val="70000"/>
              </a:lnSpc>
              <a:spcBef>
                <a:spcPct val="0"/>
              </a:spcBef>
              <a:buNone/>
              <a:defRPr sz="11000" kern="1200">
                <a:solidFill>
                  <a:srgbClr val="00338D"/>
                </a:solidFill>
                <a:latin typeface="+mj-lt"/>
                <a:ea typeface="+mj-ea"/>
                <a:cs typeface="+mj-cs"/>
              </a:defRPr>
            </a:lvl1pPr>
          </a:lstStyle>
          <a:p>
            <a:pPr>
              <a:lnSpc>
                <a:spcPct val="100000"/>
              </a:lnSpc>
              <a:spcBef>
                <a:spcPts val="400"/>
              </a:spcBef>
            </a:pPr>
            <a:r>
              <a:rPr lang="ko-KR" altLang="en-US" sz="2800" dirty="0" smtClean="0">
                <a:latin typeface="맑은 고딕" panose="020B0503020000020004" pitchFamily="50" charset="-127"/>
                <a:ea typeface="맑은 고딕" panose="020B0503020000020004" pitchFamily="50" charset="-127"/>
              </a:rPr>
              <a:t>롯데지주㈜의</a:t>
            </a:r>
            <a:endParaRPr lang="en-US" altLang="ko-KR" sz="2800" dirty="0" smtClean="0">
              <a:latin typeface="맑은 고딕" panose="020B0503020000020004" pitchFamily="50" charset="-127"/>
              <a:ea typeface="맑은 고딕" panose="020B0503020000020004" pitchFamily="50" charset="-127"/>
            </a:endParaRPr>
          </a:p>
          <a:p>
            <a:pPr>
              <a:lnSpc>
                <a:spcPct val="100000"/>
              </a:lnSpc>
              <a:spcBef>
                <a:spcPts val="400"/>
              </a:spcBef>
            </a:pPr>
            <a:r>
              <a:rPr lang="ko-KR" altLang="en-US" sz="2800" dirty="0" smtClean="0">
                <a:latin typeface="맑은 고딕" panose="020B0503020000020004" pitchFamily="50" charset="-127"/>
                <a:ea typeface="맑은 고딕" panose="020B0503020000020004" pitchFamily="50" charset="-127"/>
              </a:rPr>
              <a:t>영업권 손상검사를 위한 </a:t>
            </a:r>
            <a:endParaRPr lang="en-US" altLang="ko-KR" sz="2800" dirty="0" smtClean="0">
              <a:latin typeface="맑은 고딕" panose="020B0503020000020004" pitchFamily="50" charset="-127"/>
              <a:ea typeface="맑은 고딕" panose="020B0503020000020004" pitchFamily="50" charset="-127"/>
            </a:endParaRPr>
          </a:p>
          <a:p>
            <a:pPr>
              <a:lnSpc>
                <a:spcPct val="100000"/>
              </a:lnSpc>
              <a:spcBef>
                <a:spcPts val="400"/>
              </a:spcBef>
            </a:pPr>
            <a:r>
              <a:rPr lang="en-US" altLang="ko-KR" sz="2800" dirty="0" smtClean="0">
                <a:latin typeface="맑은 고딕" panose="020B0503020000020004" pitchFamily="50" charset="-127"/>
                <a:ea typeface="맑은 고딕" panose="020B0503020000020004" pitchFamily="50" charset="-127"/>
              </a:rPr>
              <a:t>Lotte Liquor Japan</a:t>
            </a:r>
          </a:p>
          <a:p>
            <a:pPr>
              <a:lnSpc>
                <a:spcPct val="100000"/>
              </a:lnSpc>
              <a:spcBef>
                <a:spcPts val="400"/>
              </a:spcBef>
            </a:pPr>
            <a:r>
              <a:rPr lang="ko-KR" altLang="en-US" sz="2800" dirty="0" smtClean="0">
                <a:latin typeface="맑은 고딕" panose="020B0503020000020004" pitchFamily="50" charset="-127"/>
                <a:ea typeface="맑은 고딕" panose="020B0503020000020004" pitchFamily="50" charset="-127"/>
              </a:rPr>
              <a:t>사용가치 평가보고서</a:t>
            </a:r>
            <a:endParaRPr lang="en-US" sz="28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91664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7"/>
          <p:cNvSpPr>
            <a:spLocks noChangeArrowheads="1"/>
          </p:cNvSpPr>
          <p:nvPr/>
        </p:nvSpPr>
        <p:spPr bwMode="auto">
          <a:xfrm>
            <a:off x="504000" y="4072114"/>
            <a:ext cx="4377600" cy="2125218"/>
          </a:xfrm>
          <a:prstGeom prst="rect">
            <a:avLst/>
          </a:prstGeom>
          <a:noFill/>
          <a:ln w="9525" algn="ctr">
            <a:noFill/>
            <a:miter lim="800000"/>
            <a:headEnd/>
            <a:tailEnd/>
          </a:ln>
        </p:spPr>
        <p:txBody>
          <a:bodyPr wrap="square" lIns="0" tIns="0" rIns="0" bIns="0">
            <a:noAutofit/>
          </a:bodyPr>
          <a:lstStyle/>
          <a:p>
            <a:pPr marL="243450" indent="-171450" algn="just" latinLnBrk="1">
              <a:lnSpc>
                <a:spcPct val="150000"/>
              </a:lnSpc>
              <a:buClr>
                <a:srgbClr val="00338D"/>
              </a:buClr>
              <a:buSzPct val="100000"/>
              <a:buFont typeface="Wingdings" panose="05000000000000000000" pitchFamily="2" charset="2"/>
              <a:buChar char="§"/>
              <a:defRPr/>
            </a:pPr>
            <a:r>
              <a:rPr lang="ko-KR" altLang="en-US" sz="900" dirty="0" smtClean="0">
                <a:solidFill>
                  <a:srgbClr val="000000"/>
                </a:solidFill>
                <a:latin typeface="맑은 고딕" pitchFamily="50" charset="-127"/>
                <a:ea typeface="맑은 고딕" pitchFamily="50" charset="-127"/>
              </a:rPr>
              <a:t>대상회사는 </a:t>
            </a:r>
            <a:r>
              <a:rPr lang="en-US" altLang="ko-KR" sz="900" dirty="0" smtClean="0">
                <a:solidFill>
                  <a:srgbClr val="000000"/>
                </a:solidFill>
                <a:latin typeface="맑은 고딕" pitchFamily="50" charset="-127"/>
                <a:ea typeface="맑은 고딕" pitchFamily="50" charset="-127"/>
              </a:rPr>
              <a:t>1980</a:t>
            </a:r>
            <a:r>
              <a:rPr lang="ko-KR" altLang="en-US" sz="900" dirty="0" smtClean="0">
                <a:solidFill>
                  <a:srgbClr val="000000"/>
                </a:solidFill>
                <a:latin typeface="맑은 고딕" pitchFamily="50" charset="-127"/>
                <a:ea typeface="맑은 고딕" pitchFamily="50" charset="-127"/>
              </a:rPr>
              <a:t>년 설립되었으며</a:t>
            </a:r>
            <a:r>
              <a:rPr lang="en-US" altLang="ko-KR" sz="900" dirty="0" smtClean="0">
                <a:solidFill>
                  <a:srgbClr val="000000"/>
                </a:solidFill>
                <a:latin typeface="맑은 고딕" pitchFamily="50" charset="-127"/>
                <a:ea typeface="맑은 고딕" pitchFamily="50" charset="-127"/>
              </a:rPr>
              <a:t>, </a:t>
            </a:r>
            <a:r>
              <a:rPr lang="ko-KR" altLang="en-US" sz="900" dirty="0" err="1">
                <a:solidFill>
                  <a:srgbClr val="000000"/>
                </a:solidFill>
                <a:latin typeface="맑은 고딕" pitchFamily="50" charset="-127"/>
                <a:ea typeface="맑은 고딕" pitchFamily="50" charset="-127"/>
              </a:rPr>
              <a:t>롯데칠성음료</a:t>
            </a:r>
            <a:r>
              <a:rPr lang="ko-KR" altLang="en-US" sz="900" dirty="0">
                <a:solidFill>
                  <a:srgbClr val="000000"/>
                </a:solidFill>
                <a:latin typeface="맑은 고딕" pitchFamily="50" charset="-127"/>
                <a:ea typeface="맑은 고딕" pitchFamily="50" charset="-127"/>
              </a:rPr>
              <a:t>㈜가 </a:t>
            </a:r>
            <a:r>
              <a:rPr lang="ko-KR" altLang="en-US" sz="900" dirty="0" smtClean="0">
                <a:solidFill>
                  <a:srgbClr val="000000"/>
                </a:solidFill>
                <a:latin typeface="맑은 고딕" pitchFamily="50" charset="-127"/>
                <a:ea typeface="맑은 고딕" pitchFamily="50" charset="-127"/>
              </a:rPr>
              <a:t>제조한 주류를 매입하여 일본 시장의 거래처에 유통하는 주류 유통업 등을 주요 영업으로 하고 있습니다</a:t>
            </a:r>
            <a:r>
              <a:rPr lang="en-US" altLang="ko-KR" sz="900" dirty="0" smtClean="0">
                <a:solidFill>
                  <a:srgbClr val="000000"/>
                </a:solidFill>
                <a:latin typeface="맑은 고딕" pitchFamily="50" charset="-127"/>
                <a:ea typeface="맑은 고딕" pitchFamily="50" charset="-127"/>
              </a:rPr>
              <a:t>. </a:t>
            </a:r>
            <a:r>
              <a:rPr lang="ko-KR" altLang="en-US" sz="900" dirty="0" smtClean="0">
                <a:solidFill>
                  <a:srgbClr val="000000"/>
                </a:solidFill>
                <a:latin typeface="맑은 고딕" pitchFamily="50" charset="-127"/>
                <a:ea typeface="맑은 고딕" pitchFamily="50" charset="-127"/>
              </a:rPr>
              <a:t>대상회사는 </a:t>
            </a:r>
            <a:r>
              <a:rPr lang="ko-KR" altLang="en-US" sz="900" dirty="0" err="1" smtClean="0">
                <a:solidFill>
                  <a:srgbClr val="000000"/>
                </a:solidFill>
                <a:latin typeface="맑은 고딕" pitchFamily="50" charset="-127"/>
                <a:ea typeface="맑은 고딕" pitchFamily="50" charset="-127"/>
              </a:rPr>
              <a:t>롯데칠성음료</a:t>
            </a:r>
            <a:r>
              <a:rPr lang="ko-KR" altLang="en-US" sz="900" dirty="0" smtClean="0">
                <a:solidFill>
                  <a:srgbClr val="000000"/>
                </a:solidFill>
                <a:latin typeface="맑은 고딕" pitchFamily="50" charset="-127"/>
                <a:ea typeface="맑은 고딕" pitchFamily="50" charset="-127"/>
              </a:rPr>
              <a:t>㈜가 완전자회사로 있었으나</a:t>
            </a:r>
            <a:r>
              <a:rPr lang="en-US" altLang="ko-KR" sz="900" dirty="0" smtClean="0">
                <a:solidFill>
                  <a:srgbClr val="000000"/>
                </a:solidFill>
                <a:latin typeface="맑은 고딕" pitchFamily="50" charset="-127"/>
                <a:ea typeface="맑은 고딕" pitchFamily="50" charset="-127"/>
              </a:rPr>
              <a:t>,</a:t>
            </a:r>
            <a:r>
              <a:rPr lang="ko-KR" altLang="en-US" sz="900" dirty="0" smtClean="0">
                <a:solidFill>
                  <a:srgbClr val="000000"/>
                </a:solidFill>
                <a:latin typeface="맑은 고딕" pitchFamily="50" charset="-127"/>
                <a:ea typeface="맑은 고딕" pitchFamily="50" charset="-127"/>
              </a:rPr>
              <a:t> </a:t>
            </a:r>
            <a:r>
              <a:rPr lang="en-US" altLang="ko-KR" sz="900" dirty="0" smtClean="0">
                <a:solidFill>
                  <a:srgbClr val="000000"/>
                </a:solidFill>
                <a:latin typeface="맑은 고딕" pitchFamily="50" charset="-127"/>
                <a:ea typeface="맑은 고딕" pitchFamily="50" charset="-127"/>
              </a:rPr>
              <a:t>2017</a:t>
            </a:r>
            <a:r>
              <a:rPr lang="ko-KR" altLang="en-US" sz="900" dirty="0" smtClean="0">
                <a:solidFill>
                  <a:srgbClr val="000000"/>
                </a:solidFill>
                <a:latin typeface="맑은 고딕" pitchFamily="50" charset="-127"/>
                <a:ea typeface="맑은 고딕" pitchFamily="50" charset="-127"/>
              </a:rPr>
              <a:t>년 </a:t>
            </a:r>
            <a:r>
              <a:rPr lang="en-US" altLang="ko-KR" sz="900" dirty="0" smtClean="0">
                <a:solidFill>
                  <a:srgbClr val="000000"/>
                </a:solidFill>
                <a:latin typeface="맑은 고딕" pitchFamily="50" charset="-127"/>
                <a:ea typeface="맑은 고딕" pitchFamily="50" charset="-127"/>
              </a:rPr>
              <a:t>11</a:t>
            </a:r>
            <a:r>
              <a:rPr lang="ko-KR" altLang="en-US" sz="900" dirty="0" smtClean="0">
                <a:solidFill>
                  <a:srgbClr val="000000"/>
                </a:solidFill>
                <a:latin typeface="맑은 고딕" pitchFamily="50" charset="-127"/>
                <a:ea typeface="맑은 고딕" pitchFamily="50" charset="-127"/>
              </a:rPr>
              <a:t>월 분할합병 과정을 거쳐 </a:t>
            </a:r>
            <a:r>
              <a:rPr lang="ko-KR" altLang="en-US" sz="900" dirty="0" err="1" smtClean="0">
                <a:solidFill>
                  <a:srgbClr val="000000"/>
                </a:solidFill>
                <a:latin typeface="맑은 고딕" pitchFamily="50" charset="-127"/>
                <a:ea typeface="맑은 고딕" pitchFamily="50" charset="-127"/>
              </a:rPr>
              <a:t>롯데지주</a:t>
            </a:r>
            <a:r>
              <a:rPr lang="ko-KR" altLang="en-US" sz="900" dirty="0" smtClean="0">
                <a:solidFill>
                  <a:srgbClr val="000000"/>
                </a:solidFill>
                <a:latin typeface="맑은 고딕" pitchFamily="50" charset="-127"/>
                <a:ea typeface="맑은 고딕" pitchFamily="50" charset="-127"/>
              </a:rPr>
              <a:t>㈜로 편입되었습니다</a:t>
            </a:r>
            <a:r>
              <a:rPr lang="en-US" altLang="ko-KR" sz="900" dirty="0" smtClean="0">
                <a:solidFill>
                  <a:srgbClr val="000000"/>
                </a:solidFill>
                <a:latin typeface="맑은 고딕" pitchFamily="50" charset="-127"/>
                <a:ea typeface="맑은 고딕" pitchFamily="50" charset="-127"/>
              </a:rPr>
              <a:t>.  </a:t>
            </a:r>
          </a:p>
          <a:p>
            <a:pPr marL="243450" indent="-171450" algn="just" latinLnBrk="1">
              <a:lnSpc>
                <a:spcPct val="150000"/>
              </a:lnSpc>
              <a:buClr>
                <a:srgbClr val="00338D"/>
              </a:buClr>
              <a:buSzPct val="100000"/>
              <a:buFont typeface="Wingdings" panose="05000000000000000000" pitchFamily="2" charset="2"/>
              <a:buChar char="§"/>
              <a:defRPr/>
            </a:pPr>
            <a:r>
              <a:rPr lang="ko-KR" altLang="en-US" sz="900" dirty="0" smtClean="0">
                <a:solidFill>
                  <a:srgbClr val="000000"/>
                </a:solidFill>
                <a:latin typeface="맑은 고딕" pitchFamily="50" charset="-127"/>
                <a:ea typeface="맑은 고딕" pitchFamily="50" charset="-127"/>
              </a:rPr>
              <a:t>주요 생산 품목은 갑류소주인 경월 소주와 막걸리 제품이며</a:t>
            </a:r>
            <a:r>
              <a:rPr lang="en-US" altLang="ko-KR" sz="900" dirty="0" smtClean="0">
                <a:solidFill>
                  <a:srgbClr val="000000"/>
                </a:solidFill>
                <a:latin typeface="맑은 고딕" pitchFamily="50" charset="-127"/>
                <a:ea typeface="맑은 고딕" pitchFamily="50" charset="-127"/>
              </a:rPr>
              <a:t> </a:t>
            </a:r>
            <a:r>
              <a:rPr lang="ko-KR" altLang="en-US" sz="900" dirty="0" smtClean="0">
                <a:solidFill>
                  <a:srgbClr val="000000"/>
                </a:solidFill>
                <a:latin typeface="맑은 고딕" pitchFamily="50" charset="-127"/>
                <a:ea typeface="맑은 고딕" pitchFamily="50" charset="-127"/>
              </a:rPr>
              <a:t>주 거래처는 산토리입니다</a:t>
            </a:r>
            <a:r>
              <a:rPr lang="en-US" altLang="ko-KR" sz="900" dirty="0" smtClean="0">
                <a:solidFill>
                  <a:srgbClr val="000000"/>
                </a:solidFill>
                <a:latin typeface="맑은 고딕" pitchFamily="50" charset="-127"/>
                <a:ea typeface="맑은 고딕" pitchFamily="50" charset="-127"/>
              </a:rPr>
              <a:t>.</a:t>
            </a:r>
            <a:r>
              <a:rPr lang="ko-KR" altLang="en-US" sz="900" dirty="0" smtClean="0">
                <a:solidFill>
                  <a:srgbClr val="000000"/>
                </a:solidFill>
                <a:latin typeface="맑은 고딕" pitchFamily="50" charset="-127"/>
                <a:ea typeface="맑은 고딕" pitchFamily="50" charset="-127"/>
              </a:rPr>
              <a:t> </a:t>
            </a:r>
            <a:r>
              <a:rPr lang="en-US" altLang="ko-KR" sz="900" dirty="0" smtClean="0">
                <a:solidFill>
                  <a:srgbClr val="000000"/>
                </a:solidFill>
                <a:latin typeface="맑은 고딕" pitchFamily="50" charset="-127"/>
                <a:ea typeface="맑은 고딕" pitchFamily="50" charset="-127"/>
              </a:rPr>
              <a:t>2000</a:t>
            </a:r>
            <a:r>
              <a:rPr lang="ko-KR" altLang="en-US" sz="900" dirty="0" smtClean="0">
                <a:solidFill>
                  <a:srgbClr val="000000"/>
                </a:solidFill>
                <a:latin typeface="맑은 고딕" pitchFamily="50" charset="-127"/>
                <a:ea typeface="맑은 고딕" pitchFamily="50" charset="-127"/>
              </a:rPr>
              <a:t>년대 한류 열풍에 따라 막걸리 제품이 인기를 끌었으나</a:t>
            </a:r>
            <a:r>
              <a:rPr lang="en-US" altLang="ko-KR" sz="900" dirty="0" smtClean="0">
                <a:solidFill>
                  <a:srgbClr val="000000"/>
                </a:solidFill>
                <a:latin typeface="맑은 고딕" pitchFamily="50" charset="-127"/>
                <a:ea typeface="맑은 고딕" pitchFamily="50" charset="-127"/>
              </a:rPr>
              <a:t>, </a:t>
            </a:r>
            <a:r>
              <a:rPr lang="ko-KR" altLang="en-US" sz="900" dirty="0" smtClean="0">
                <a:solidFill>
                  <a:srgbClr val="000000"/>
                </a:solidFill>
                <a:latin typeface="맑은 고딕" pitchFamily="50" charset="-127"/>
                <a:ea typeface="맑은 고딕" pitchFamily="50" charset="-127"/>
              </a:rPr>
              <a:t>최근에는 하향 안정 추세에 있습니다</a:t>
            </a:r>
            <a:r>
              <a:rPr lang="en-US" altLang="ko-KR" sz="900" dirty="0" smtClean="0">
                <a:solidFill>
                  <a:srgbClr val="000000"/>
                </a:solidFill>
                <a:latin typeface="맑은 고딕" pitchFamily="50" charset="-127"/>
                <a:ea typeface="맑은 고딕" pitchFamily="50" charset="-127"/>
              </a:rPr>
              <a:t>. </a:t>
            </a:r>
            <a:r>
              <a:rPr lang="ko-KR" altLang="en-US" sz="900" dirty="0" smtClean="0">
                <a:solidFill>
                  <a:srgbClr val="000000"/>
                </a:solidFill>
                <a:latin typeface="맑은 고딕" pitchFamily="50" charset="-127"/>
                <a:ea typeface="맑은 고딕" pitchFamily="50" charset="-127"/>
              </a:rPr>
              <a:t>경월소주는 주 소비층인 </a:t>
            </a:r>
            <a:r>
              <a:rPr lang="en-US" altLang="ko-KR" sz="900" dirty="0" smtClean="0">
                <a:solidFill>
                  <a:srgbClr val="000000"/>
                </a:solidFill>
                <a:latin typeface="맑은 고딕" pitchFamily="50" charset="-127"/>
                <a:ea typeface="맑은 고딕" pitchFamily="50" charset="-127"/>
              </a:rPr>
              <a:t>5-60</a:t>
            </a:r>
            <a:r>
              <a:rPr lang="ko-KR" altLang="en-US" sz="900" dirty="0" smtClean="0">
                <a:solidFill>
                  <a:srgbClr val="000000"/>
                </a:solidFill>
                <a:latin typeface="맑은 고딕" pitchFamily="50" charset="-127"/>
                <a:ea typeface="맑은 고딕" pitchFamily="50" charset="-127"/>
              </a:rPr>
              <a:t>대의 은퇴에 따른 소비 여력 감소 등에 따라 매출이 감소하는 상황이며</a:t>
            </a:r>
            <a:r>
              <a:rPr lang="en-US" altLang="ko-KR" sz="900" dirty="0" smtClean="0">
                <a:solidFill>
                  <a:srgbClr val="000000"/>
                </a:solidFill>
                <a:latin typeface="맑은 고딕" pitchFamily="50" charset="-127"/>
                <a:ea typeface="맑은 고딕" pitchFamily="50" charset="-127"/>
              </a:rPr>
              <a:t>, </a:t>
            </a:r>
            <a:r>
              <a:rPr lang="ko-KR" altLang="en-US" sz="900" dirty="0" smtClean="0">
                <a:solidFill>
                  <a:srgbClr val="000000"/>
                </a:solidFill>
                <a:latin typeface="맑은 고딕" pitchFamily="50" charset="-127"/>
                <a:ea typeface="맑은 고딕" pitchFamily="50" charset="-127"/>
              </a:rPr>
              <a:t>이를 타개하기 위해 젊은 여성층을 타겟으로 하는 훈와리 등의 제품들을 새로이 출시하고 있습니다</a:t>
            </a:r>
            <a:r>
              <a:rPr lang="en-US" altLang="ko-KR" sz="900" dirty="0" smtClean="0">
                <a:solidFill>
                  <a:srgbClr val="000000"/>
                </a:solidFill>
                <a:latin typeface="맑은 고딕" pitchFamily="50" charset="-127"/>
                <a:ea typeface="맑은 고딕" pitchFamily="50" charset="-127"/>
              </a:rPr>
              <a:t>.  </a:t>
            </a:r>
            <a:endParaRPr lang="en-US" altLang="ko-KR" sz="900" dirty="0" smtClean="0">
              <a:latin typeface="맑은 고딕" panose="020B0503020000020004" pitchFamily="50" charset="-127"/>
              <a:ea typeface="맑은 고딕" panose="020B0503020000020004" pitchFamily="50" charset="-127"/>
            </a:endParaRPr>
          </a:p>
        </p:txBody>
      </p:sp>
      <p:sp>
        <p:nvSpPr>
          <p:cNvPr id="4" name="Title 3"/>
          <p:cNvSpPr>
            <a:spLocks noGrp="1"/>
          </p:cNvSpPr>
          <p:nvPr>
            <p:ph type="title"/>
          </p:nvPr>
        </p:nvSpPr>
        <p:spPr>
          <a:xfrm>
            <a:off x="495730" y="418557"/>
            <a:ext cx="8918244" cy="723600"/>
          </a:xfrm>
        </p:spPr>
        <p:txBody>
          <a:bodyPr/>
          <a:lstStyle/>
          <a:p>
            <a:r>
              <a:rPr lang="en-US" altLang="ko-KR" dirty="0" smtClean="0">
                <a:solidFill>
                  <a:srgbClr val="00338D"/>
                </a:solidFill>
              </a:rPr>
              <a:t>Company</a:t>
            </a:r>
            <a:r>
              <a:rPr lang="en-GB" altLang="ko-KR" dirty="0" smtClean="0">
                <a:solidFill>
                  <a:srgbClr val="00338D"/>
                </a:solidFill>
              </a:rPr>
              <a:t> Overview</a:t>
            </a:r>
            <a:endParaRPr lang="en-GB" dirty="0"/>
          </a:p>
        </p:txBody>
      </p:sp>
      <p:sp>
        <p:nvSpPr>
          <p:cNvPr id="2" name="텍스트 개체 틀 1"/>
          <p:cNvSpPr>
            <a:spLocks noGrp="1"/>
          </p:cNvSpPr>
          <p:nvPr>
            <p:ph type="body" sz="quarter" idx="12"/>
          </p:nvPr>
        </p:nvSpPr>
        <p:spPr/>
        <p:txBody>
          <a:bodyPr/>
          <a:lstStyle/>
          <a:p>
            <a:r>
              <a:rPr lang="ko-KR" altLang="en-US" b="1" dirty="0" smtClean="0">
                <a:latin typeface="맑은 고딕" panose="020B0503020000020004" pitchFamily="50" charset="-127"/>
              </a:rPr>
              <a:t>대상회사의 현황 및 개요는 </a:t>
            </a:r>
            <a:r>
              <a:rPr lang="ko-KR" altLang="en-US" b="1" dirty="0">
                <a:latin typeface="맑은 고딕" panose="020B0503020000020004" pitchFamily="50" charset="-127"/>
              </a:rPr>
              <a:t>다음과 같습니다</a:t>
            </a:r>
            <a:r>
              <a:rPr lang="en-US" altLang="ko-KR" b="1" dirty="0">
                <a:latin typeface="맑은 고딕" panose="020B0503020000020004" pitchFamily="50" charset="-127"/>
              </a:rPr>
              <a:t>.</a:t>
            </a:r>
          </a:p>
        </p:txBody>
      </p:sp>
      <p:sp>
        <p:nvSpPr>
          <p:cNvPr id="86" name="Text Box 4"/>
          <p:cNvSpPr txBox="1">
            <a:spLocks noChangeArrowheads="1"/>
          </p:cNvSpPr>
          <p:nvPr/>
        </p:nvSpPr>
        <p:spPr bwMode="auto">
          <a:xfrm>
            <a:off x="504000" y="1613030"/>
            <a:ext cx="936000" cy="252000"/>
          </a:xfrm>
          <a:prstGeom prst="rect">
            <a:avLst/>
          </a:prstGeom>
          <a:solidFill>
            <a:srgbClr val="0091DA"/>
          </a:solidFill>
          <a:ln w="12700" algn="ctr">
            <a:solidFill>
              <a:schemeClr val="accent1"/>
            </a:solidFill>
            <a:miter lim="800000"/>
            <a:headEnd/>
            <a:tailEnd/>
          </a:ln>
          <a:effectLst/>
        </p:spPr>
        <p:txBody>
          <a:bodyPr wrap="none" rIns="46800" anchor="ctr"/>
          <a:lstStyle/>
          <a:p>
            <a:pPr marL="285750" indent="-285750" algn="ctr" defTabSz="762000" eaLnBrk="0" hangingPunct="0"/>
            <a:r>
              <a:rPr lang="ko-KR" altLang="en-US" sz="900" b="1" dirty="0" smtClean="0">
                <a:solidFill>
                  <a:schemeClr val="bg1"/>
                </a:solidFill>
                <a:latin typeface="Univers for KPMG" panose="020B0603020202020204" pitchFamily="34" charset="0"/>
                <a:ea typeface="맑은 고딕" panose="020B0503020000020004" pitchFamily="50" charset="-127"/>
              </a:rPr>
              <a:t>회사명</a:t>
            </a:r>
            <a:endParaRPr lang="ko-KR" altLang="en-US" sz="900" b="1" dirty="0">
              <a:solidFill>
                <a:schemeClr val="bg1"/>
              </a:solidFill>
              <a:latin typeface="Univers for KPMG" panose="020B0603020202020204" pitchFamily="34" charset="0"/>
              <a:ea typeface="맑은 고딕" panose="020B0503020000020004" pitchFamily="50" charset="-127"/>
            </a:endParaRPr>
          </a:p>
        </p:txBody>
      </p:sp>
      <p:sp>
        <p:nvSpPr>
          <p:cNvPr id="92" name="Rectangle 13"/>
          <p:cNvSpPr>
            <a:spLocks noChangeArrowheads="1"/>
          </p:cNvSpPr>
          <p:nvPr/>
        </p:nvSpPr>
        <p:spPr bwMode="auto">
          <a:xfrm>
            <a:off x="1532893" y="1613030"/>
            <a:ext cx="3366000" cy="252000"/>
          </a:xfrm>
          <a:prstGeom prst="rect">
            <a:avLst/>
          </a:prstGeom>
          <a:solidFill>
            <a:schemeClr val="bg1"/>
          </a:solidFill>
          <a:ln w="12700">
            <a:noFill/>
            <a:miter lim="800000"/>
            <a:headEnd/>
            <a:tailEnd/>
          </a:ln>
          <a:effectLst/>
        </p:spPr>
        <p:txBody>
          <a:bodyPr lIns="54000" rIns="54000" anchor="ctr"/>
          <a:lstStyle/>
          <a:p>
            <a:pPr marL="177800" indent="-177800" latinLnBrk="1">
              <a:lnSpc>
                <a:spcPct val="120000"/>
              </a:lnSpc>
              <a:buClr>
                <a:srgbClr val="000066"/>
              </a:buClr>
            </a:pPr>
            <a:r>
              <a:rPr kumimoji="1" lang="en-US" altLang="ko-KR" sz="800" dirty="0" smtClean="0">
                <a:solidFill>
                  <a:srgbClr val="000000"/>
                </a:solidFill>
                <a:latin typeface="Univers for KPMG" panose="020B0603020202020204" pitchFamily="34" charset="0"/>
                <a:ea typeface="맑은 고딕"/>
              </a:rPr>
              <a:t>Lotte Liquor Japan</a:t>
            </a:r>
            <a:endParaRPr kumimoji="1" lang="ko-KR" altLang="en-US" sz="800" dirty="0">
              <a:solidFill>
                <a:srgbClr val="000000"/>
              </a:solidFill>
              <a:latin typeface="Univers for KPMG" panose="020B0603020202020204" pitchFamily="34" charset="0"/>
              <a:ea typeface="맑은 고딕"/>
            </a:endParaRPr>
          </a:p>
        </p:txBody>
      </p:sp>
      <p:sp>
        <p:nvSpPr>
          <p:cNvPr id="87" name="Text Box 5"/>
          <p:cNvSpPr txBox="1">
            <a:spLocks noChangeArrowheads="1"/>
          </p:cNvSpPr>
          <p:nvPr/>
        </p:nvSpPr>
        <p:spPr bwMode="auto">
          <a:xfrm>
            <a:off x="504000" y="1904705"/>
            <a:ext cx="936000" cy="252000"/>
          </a:xfrm>
          <a:prstGeom prst="rect">
            <a:avLst/>
          </a:prstGeom>
          <a:solidFill>
            <a:srgbClr val="0091DA"/>
          </a:solidFill>
          <a:ln w="12700" algn="ctr">
            <a:solidFill>
              <a:schemeClr val="accent1"/>
            </a:solidFill>
            <a:miter lim="800000"/>
            <a:headEnd/>
            <a:tailEnd/>
          </a:ln>
          <a:effectLst/>
        </p:spPr>
        <p:txBody>
          <a:bodyPr wrap="none" rIns="46800" anchor="ctr"/>
          <a:lstStyle>
            <a:defPPr>
              <a:defRPr lang="en-US"/>
            </a:defPPr>
            <a:lvl1pPr marL="285750" indent="-285750" algn="ctr" defTabSz="762000" eaLnBrk="0" hangingPunct="0">
              <a:defRPr sz="900" b="1">
                <a:solidFill>
                  <a:schemeClr val="bg1"/>
                </a:solidFill>
                <a:latin typeface="Univers for KPMG" panose="020B0603020202020204" pitchFamily="34" charset="0"/>
                <a:ea typeface="맑은 고딕" panose="020B0503020000020004" pitchFamily="50" charset="-127"/>
              </a:defRPr>
            </a:lvl1pPr>
          </a:lstStyle>
          <a:p>
            <a:r>
              <a:rPr lang="ko-KR" altLang="en-US" dirty="0"/>
              <a:t>설립연도</a:t>
            </a:r>
          </a:p>
        </p:txBody>
      </p:sp>
      <p:sp>
        <p:nvSpPr>
          <p:cNvPr id="93" name="Rectangle 14"/>
          <p:cNvSpPr>
            <a:spLocks noChangeArrowheads="1"/>
          </p:cNvSpPr>
          <p:nvPr/>
        </p:nvSpPr>
        <p:spPr bwMode="auto">
          <a:xfrm>
            <a:off x="1532893" y="1904705"/>
            <a:ext cx="3366000" cy="252000"/>
          </a:xfrm>
          <a:prstGeom prst="rect">
            <a:avLst/>
          </a:prstGeom>
          <a:solidFill>
            <a:schemeClr val="bg1"/>
          </a:solidFill>
          <a:ln w="12700">
            <a:noFill/>
            <a:miter lim="800000"/>
            <a:headEnd/>
            <a:tailEnd/>
          </a:ln>
          <a:effectLst/>
        </p:spPr>
        <p:txBody>
          <a:bodyPr lIns="54000" rIns="54000" anchor="ctr"/>
          <a:lstStyle/>
          <a:p>
            <a:pPr marL="177800" indent="-177800" latinLnBrk="1">
              <a:lnSpc>
                <a:spcPct val="120000"/>
              </a:lnSpc>
              <a:buClr>
                <a:srgbClr val="000066"/>
              </a:buClr>
            </a:pPr>
            <a:r>
              <a:rPr kumimoji="1" lang="en-US" altLang="ko-KR" sz="800" dirty="0" smtClean="0">
                <a:latin typeface="Univers for KPMG" panose="020B0603020202020204" pitchFamily="34" charset="0"/>
                <a:ea typeface="맑은 고딕"/>
              </a:rPr>
              <a:t>1980</a:t>
            </a:r>
            <a:r>
              <a:rPr kumimoji="1" lang="ko-KR" altLang="en-US" sz="800" dirty="0" smtClean="0">
                <a:latin typeface="Univers for KPMG" panose="020B0603020202020204" pitchFamily="34" charset="0"/>
                <a:ea typeface="맑은 고딕"/>
              </a:rPr>
              <a:t>년</a:t>
            </a:r>
            <a:endParaRPr kumimoji="1" lang="en-US" altLang="ko-KR" sz="800" dirty="0">
              <a:latin typeface="Univers for KPMG" panose="020B0603020202020204" pitchFamily="34" charset="0"/>
              <a:ea typeface="맑은 고딕"/>
            </a:endParaRPr>
          </a:p>
        </p:txBody>
      </p:sp>
      <p:sp>
        <p:nvSpPr>
          <p:cNvPr id="89" name="Text Box 8"/>
          <p:cNvSpPr txBox="1">
            <a:spLocks noChangeArrowheads="1"/>
          </p:cNvSpPr>
          <p:nvPr/>
        </p:nvSpPr>
        <p:spPr bwMode="auto">
          <a:xfrm>
            <a:off x="504000" y="2779730"/>
            <a:ext cx="936000" cy="252000"/>
          </a:xfrm>
          <a:prstGeom prst="rect">
            <a:avLst/>
          </a:prstGeom>
          <a:solidFill>
            <a:srgbClr val="0091DA"/>
          </a:solidFill>
          <a:ln w="12700" algn="ctr">
            <a:solidFill>
              <a:schemeClr val="accent1"/>
            </a:solidFill>
            <a:miter lim="800000"/>
            <a:headEnd/>
            <a:tailEnd/>
          </a:ln>
          <a:effectLst/>
        </p:spPr>
        <p:txBody>
          <a:bodyPr wrap="none" rIns="46800" anchor="ctr"/>
          <a:lstStyle>
            <a:defPPr>
              <a:defRPr lang="en-US"/>
            </a:defPPr>
            <a:lvl1pPr marL="285750" indent="-285750" algn="ctr" defTabSz="762000" eaLnBrk="0" hangingPunct="0">
              <a:defRPr sz="900" b="1">
                <a:solidFill>
                  <a:schemeClr val="bg1"/>
                </a:solidFill>
                <a:latin typeface="Univers for KPMG" panose="020B0603020202020204" pitchFamily="34" charset="0"/>
                <a:ea typeface="맑은 고딕" panose="020B0503020000020004" pitchFamily="50" charset="-127"/>
              </a:defRPr>
            </a:lvl1pPr>
          </a:lstStyle>
          <a:p>
            <a:r>
              <a:rPr lang="ko-KR" altLang="en-US" dirty="0"/>
              <a:t>임직원 수</a:t>
            </a:r>
          </a:p>
        </p:txBody>
      </p:sp>
      <p:sp>
        <p:nvSpPr>
          <p:cNvPr id="94" name="Rectangle 17"/>
          <p:cNvSpPr>
            <a:spLocks noChangeArrowheads="1"/>
          </p:cNvSpPr>
          <p:nvPr/>
        </p:nvSpPr>
        <p:spPr bwMode="auto">
          <a:xfrm>
            <a:off x="1532893" y="2779730"/>
            <a:ext cx="3366000" cy="252000"/>
          </a:xfrm>
          <a:prstGeom prst="rect">
            <a:avLst/>
          </a:prstGeom>
          <a:solidFill>
            <a:schemeClr val="bg1"/>
          </a:solidFill>
          <a:ln w="12700">
            <a:noFill/>
            <a:miter lim="800000"/>
            <a:headEnd/>
            <a:tailEnd/>
          </a:ln>
          <a:effectLst/>
        </p:spPr>
        <p:txBody>
          <a:bodyPr lIns="54000" rIns="54000" anchor="ctr"/>
          <a:lstStyle/>
          <a:p>
            <a:pPr marL="177800" indent="-177800" latinLnBrk="1">
              <a:lnSpc>
                <a:spcPct val="120000"/>
              </a:lnSpc>
              <a:buClr>
                <a:srgbClr val="000066"/>
              </a:buClr>
            </a:pPr>
            <a:r>
              <a:rPr kumimoji="1" lang="en-US" altLang="ko-KR" sz="800" dirty="0" smtClean="0">
                <a:latin typeface="Univers for KPMG" panose="020B0603020202020204" pitchFamily="34" charset="0"/>
                <a:ea typeface="맑은 고딕"/>
              </a:rPr>
              <a:t>10</a:t>
            </a:r>
            <a:r>
              <a:rPr kumimoji="1" lang="ko-KR" altLang="en-US" sz="800" dirty="0" smtClean="0">
                <a:latin typeface="Univers for KPMG" panose="020B0603020202020204" pitchFamily="34" charset="0"/>
                <a:ea typeface="맑은 고딕"/>
              </a:rPr>
              <a:t>명 </a:t>
            </a:r>
            <a:r>
              <a:rPr kumimoji="1" lang="en-US" altLang="ko-KR" sz="800" dirty="0" smtClean="0">
                <a:latin typeface="Univers for KPMG" panose="020B0603020202020204" pitchFamily="34" charset="0"/>
                <a:ea typeface="맑은 고딕"/>
              </a:rPr>
              <a:t>(</a:t>
            </a:r>
            <a:r>
              <a:rPr kumimoji="1" lang="ko-KR" altLang="en-US" sz="800" dirty="0" smtClean="0">
                <a:latin typeface="Univers for KPMG" panose="020B0603020202020204" pitchFamily="34" charset="0"/>
                <a:ea typeface="맑은 고딕"/>
              </a:rPr>
              <a:t>평가기준일 현재</a:t>
            </a:r>
            <a:r>
              <a:rPr kumimoji="1" lang="en-US" altLang="ko-KR" sz="800" dirty="0" smtClean="0">
                <a:latin typeface="Univers for KPMG" panose="020B0603020202020204" pitchFamily="34" charset="0"/>
                <a:ea typeface="맑은 고딕"/>
              </a:rPr>
              <a:t>)</a:t>
            </a:r>
            <a:endParaRPr kumimoji="1" lang="en-US" altLang="ko-KR" sz="800" dirty="0">
              <a:latin typeface="Univers for KPMG" panose="020B0603020202020204" pitchFamily="34" charset="0"/>
              <a:ea typeface="맑은 고딕"/>
            </a:endParaRPr>
          </a:p>
        </p:txBody>
      </p:sp>
      <p:sp>
        <p:nvSpPr>
          <p:cNvPr id="90" name="Text Box 9"/>
          <p:cNvSpPr txBox="1">
            <a:spLocks noChangeArrowheads="1"/>
          </p:cNvSpPr>
          <p:nvPr/>
        </p:nvSpPr>
        <p:spPr bwMode="auto">
          <a:xfrm>
            <a:off x="504000" y="3071405"/>
            <a:ext cx="936000" cy="252000"/>
          </a:xfrm>
          <a:prstGeom prst="rect">
            <a:avLst/>
          </a:prstGeom>
          <a:solidFill>
            <a:srgbClr val="0091DA"/>
          </a:solidFill>
          <a:ln w="12700" algn="ctr">
            <a:solidFill>
              <a:schemeClr val="accent1"/>
            </a:solidFill>
            <a:miter lim="800000"/>
            <a:headEnd/>
            <a:tailEnd/>
          </a:ln>
          <a:effectLst/>
        </p:spPr>
        <p:txBody>
          <a:bodyPr wrap="none" rIns="46800" anchor="ctr"/>
          <a:lstStyle>
            <a:defPPr>
              <a:defRPr lang="en-US"/>
            </a:defPPr>
            <a:lvl1pPr marL="285750" indent="-285750" algn="ctr" defTabSz="762000" eaLnBrk="0" hangingPunct="0">
              <a:defRPr sz="900" b="1">
                <a:solidFill>
                  <a:schemeClr val="bg1"/>
                </a:solidFill>
                <a:latin typeface="Univers for KPMG" panose="020B0603020202020204" pitchFamily="34" charset="0"/>
                <a:ea typeface="맑은 고딕" panose="020B0503020000020004" pitchFamily="50" charset="-127"/>
              </a:defRPr>
            </a:lvl1pPr>
          </a:lstStyle>
          <a:p>
            <a:r>
              <a:rPr lang="ko-KR" altLang="en-US" dirty="0"/>
              <a:t>자본총계</a:t>
            </a:r>
          </a:p>
        </p:txBody>
      </p:sp>
      <p:sp>
        <p:nvSpPr>
          <p:cNvPr id="95" name="Rectangle 18"/>
          <p:cNvSpPr>
            <a:spLocks noChangeArrowheads="1"/>
          </p:cNvSpPr>
          <p:nvPr/>
        </p:nvSpPr>
        <p:spPr bwMode="auto">
          <a:xfrm>
            <a:off x="1532893" y="3071405"/>
            <a:ext cx="3366000" cy="252000"/>
          </a:xfrm>
          <a:prstGeom prst="rect">
            <a:avLst/>
          </a:prstGeom>
          <a:solidFill>
            <a:schemeClr val="bg1"/>
          </a:solidFill>
          <a:ln w="12700">
            <a:noFill/>
            <a:miter lim="800000"/>
            <a:headEnd/>
            <a:tailEnd/>
          </a:ln>
          <a:effectLst/>
        </p:spPr>
        <p:txBody>
          <a:bodyPr lIns="54000" rIns="54000" anchor="ctr"/>
          <a:lstStyle/>
          <a:p>
            <a:pPr marL="177800" indent="-177800" latinLnBrk="1">
              <a:lnSpc>
                <a:spcPct val="120000"/>
              </a:lnSpc>
              <a:buClr>
                <a:srgbClr val="000066"/>
              </a:buClr>
            </a:pPr>
            <a:r>
              <a:rPr kumimoji="1" lang="en-US" altLang="ko-KR" sz="800" dirty="0" smtClean="0">
                <a:latin typeface="Univers for KPMG" panose="020B0603020202020204" pitchFamily="34" charset="0"/>
                <a:ea typeface="맑은 고딕"/>
              </a:rPr>
              <a:t>JPY 1,902</a:t>
            </a:r>
            <a:r>
              <a:rPr kumimoji="1" lang="ko-KR" altLang="en-US" sz="800" dirty="0" smtClean="0">
                <a:latin typeface="Univers for KPMG" panose="020B0603020202020204" pitchFamily="34" charset="0"/>
                <a:ea typeface="맑은 고딕"/>
              </a:rPr>
              <a:t>백만 </a:t>
            </a:r>
            <a:r>
              <a:rPr kumimoji="1" lang="en-US" altLang="ko-KR" sz="800" dirty="0" smtClean="0">
                <a:latin typeface="Univers for KPMG" panose="020B0603020202020204" pitchFamily="34" charset="0"/>
                <a:ea typeface="맑은 고딕"/>
              </a:rPr>
              <a:t>(</a:t>
            </a:r>
            <a:r>
              <a:rPr kumimoji="1" lang="ko-KR" altLang="en-US" sz="800" dirty="0" smtClean="0">
                <a:latin typeface="Univers for KPMG" panose="020B0603020202020204" pitchFamily="34" charset="0"/>
                <a:ea typeface="맑은 고딕"/>
              </a:rPr>
              <a:t>평가기준일 현재</a:t>
            </a:r>
            <a:r>
              <a:rPr kumimoji="1" lang="en-US" altLang="ko-KR" sz="800" dirty="0" smtClean="0">
                <a:latin typeface="Univers for KPMG" panose="020B0603020202020204" pitchFamily="34" charset="0"/>
                <a:ea typeface="맑은 고딕"/>
              </a:rPr>
              <a:t>)</a:t>
            </a:r>
            <a:endParaRPr kumimoji="1" lang="en-US" altLang="ko-KR" sz="800" dirty="0">
              <a:latin typeface="Univers for KPMG" panose="020B0603020202020204" pitchFamily="34" charset="0"/>
              <a:ea typeface="맑은 고딕"/>
            </a:endParaRPr>
          </a:p>
        </p:txBody>
      </p:sp>
      <p:sp>
        <p:nvSpPr>
          <p:cNvPr id="91" name="Text Box 12"/>
          <p:cNvSpPr txBox="1">
            <a:spLocks noChangeArrowheads="1"/>
          </p:cNvSpPr>
          <p:nvPr/>
        </p:nvSpPr>
        <p:spPr bwMode="auto">
          <a:xfrm>
            <a:off x="504000" y="3363079"/>
            <a:ext cx="936000" cy="252000"/>
          </a:xfrm>
          <a:prstGeom prst="rect">
            <a:avLst/>
          </a:prstGeom>
          <a:solidFill>
            <a:srgbClr val="0091DA"/>
          </a:solidFill>
          <a:ln w="12700" algn="ctr">
            <a:solidFill>
              <a:schemeClr val="accent1"/>
            </a:solidFill>
            <a:miter lim="800000"/>
            <a:headEnd/>
            <a:tailEnd/>
          </a:ln>
          <a:effectLst/>
        </p:spPr>
        <p:txBody>
          <a:bodyPr wrap="none" rIns="46800" anchor="ctr"/>
          <a:lstStyle>
            <a:defPPr>
              <a:defRPr lang="en-US"/>
            </a:defPPr>
            <a:lvl1pPr marL="285750" indent="-285750" algn="ctr" defTabSz="762000" eaLnBrk="0" hangingPunct="0">
              <a:defRPr sz="900" b="1">
                <a:solidFill>
                  <a:schemeClr val="bg1"/>
                </a:solidFill>
                <a:latin typeface="Univers for KPMG" panose="020B0603020202020204" pitchFamily="34" charset="0"/>
                <a:ea typeface="맑은 고딕" panose="020B0503020000020004" pitchFamily="50" charset="-127"/>
              </a:defRPr>
            </a:lvl1pPr>
          </a:lstStyle>
          <a:p>
            <a:r>
              <a:rPr lang="ko-KR" altLang="en-US" dirty="0"/>
              <a:t>주요사업</a:t>
            </a:r>
          </a:p>
        </p:txBody>
      </p:sp>
      <p:sp>
        <p:nvSpPr>
          <p:cNvPr id="98" name="Rectangle 21"/>
          <p:cNvSpPr>
            <a:spLocks noChangeArrowheads="1"/>
          </p:cNvSpPr>
          <p:nvPr/>
        </p:nvSpPr>
        <p:spPr bwMode="auto">
          <a:xfrm>
            <a:off x="1532893" y="3363079"/>
            <a:ext cx="3366000" cy="252000"/>
          </a:xfrm>
          <a:prstGeom prst="rect">
            <a:avLst/>
          </a:prstGeom>
          <a:solidFill>
            <a:schemeClr val="bg1"/>
          </a:solidFill>
          <a:ln w="12700">
            <a:noFill/>
            <a:miter lim="800000"/>
            <a:headEnd/>
            <a:tailEnd/>
          </a:ln>
          <a:effectLst/>
        </p:spPr>
        <p:txBody>
          <a:bodyPr lIns="54000" rIns="54000" anchor="ctr"/>
          <a:lstStyle/>
          <a:p>
            <a:pPr marL="177800" indent="-177800" latinLnBrk="1">
              <a:lnSpc>
                <a:spcPct val="120000"/>
              </a:lnSpc>
              <a:buClr>
                <a:srgbClr val="000066"/>
              </a:buClr>
            </a:pPr>
            <a:r>
              <a:rPr kumimoji="1" lang="ko-KR" altLang="en-US" sz="800" dirty="0" smtClean="0">
                <a:latin typeface="Univers for KPMG" panose="020B0603020202020204" pitchFamily="34" charset="0"/>
                <a:ea typeface="맑은 고딕"/>
              </a:rPr>
              <a:t>주류유통업</a:t>
            </a:r>
            <a:endParaRPr kumimoji="1" lang="ko-KR" altLang="en-US" sz="800" dirty="0">
              <a:latin typeface="Univers for KPMG" panose="020B0603020202020204" pitchFamily="34" charset="0"/>
              <a:ea typeface="맑은 고딕"/>
            </a:endParaRPr>
          </a:p>
        </p:txBody>
      </p:sp>
      <p:sp>
        <p:nvSpPr>
          <p:cNvPr id="103" name="Text Box 8"/>
          <p:cNvSpPr txBox="1">
            <a:spLocks noChangeArrowheads="1"/>
          </p:cNvSpPr>
          <p:nvPr/>
        </p:nvSpPr>
        <p:spPr bwMode="auto">
          <a:xfrm>
            <a:off x="504000" y="2488055"/>
            <a:ext cx="936000" cy="252000"/>
          </a:xfrm>
          <a:prstGeom prst="rect">
            <a:avLst/>
          </a:prstGeom>
          <a:solidFill>
            <a:srgbClr val="0091DA"/>
          </a:solidFill>
          <a:ln w="12700" algn="ctr">
            <a:solidFill>
              <a:schemeClr val="accent1"/>
            </a:solidFill>
            <a:miter lim="800000"/>
            <a:headEnd/>
            <a:tailEnd/>
          </a:ln>
          <a:effectLst/>
        </p:spPr>
        <p:txBody>
          <a:bodyPr wrap="none" rIns="46800" anchor="ctr"/>
          <a:lstStyle>
            <a:defPPr>
              <a:defRPr lang="en-US"/>
            </a:defPPr>
            <a:lvl1pPr marL="285750" indent="-285750" algn="ctr" defTabSz="762000" eaLnBrk="0" hangingPunct="0">
              <a:defRPr sz="900" b="1">
                <a:solidFill>
                  <a:schemeClr val="bg1"/>
                </a:solidFill>
                <a:latin typeface="Univers for KPMG" panose="020B0603020202020204" pitchFamily="34" charset="0"/>
                <a:ea typeface="맑은 고딕" panose="020B0503020000020004" pitchFamily="50" charset="-127"/>
              </a:defRPr>
            </a:lvl1pPr>
          </a:lstStyle>
          <a:p>
            <a:r>
              <a:rPr lang="ko-KR" altLang="en-US" dirty="0"/>
              <a:t>대표이사</a:t>
            </a:r>
          </a:p>
        </p:txBody>
      </p:sp>
      <p:sp>
        <p:nvSpPr>
          <p:cNvPr id="104" name="Rectangle 17"/>
          <p:cNvSpPr>
            <a:spLocks noChangeArrowheads="1"/>
          </p:cNvSpPr>
          <p:nvPr/>
        </p:nvSpPr>
        <p:spPr bwMode="auto">
          <a:xfrm>
            <a:off x="1532893" y="2488055"/>
            <a:ext cx="3366000" cy="252000"/>
          </a:xfrm>
          <a:prstGeom prst="rect">
            <a:avLst/>
          </a:prstGeom>
          <a:solidFill>
            <a:schemeClr val="bg1"/>
          </a:solidFill>
          <a:ln w="12700">
            <a:noFill/>
            <a:miter lim="800000"/>
            <a:headEnd/>
            <a:tailEnd/>
          </a:ln>
          <a:effectLst/>
        </p:spPr>
        <p:txBody>
          <a:bodyPr lIns="54000" rIns="54000" anchor="ctr"/>
          <a:lstStyle/>
          <a:p>
            <a:pPr marL="177800" indent="-177800" latinLnBrk="1">
              <a:lnSpc>
                <a:spcPct val="120000"/>
              </a:lnSpc>
              <a:buClr>
                <a:srgbClr val="000066"/>
              </a:buClr>
            </a:pPr>
            <a:r>
              <a:rPr kumimoji="1" lang="ko-KR" altLang="en-US" sz="800" dirty="0" smtClean="0">
                <a:latin typeface="Univers for KPMG" panose="020B0603020202020204" pitchFamily="34" charset="0"/>
                <a:ea typeface="맑은 고딕"/>
              </a:rPr>
              <a:t>서경환 법인장</a:t>
            </a:r>
            <a:endParaRPr kumimoji="1" lang="ko-KR" altLang="en-US" sz="800" dirty="0">
              <a:latin typeface="Univers for KPMG" panose="020B0603020202020204" pitchFamily="34" charset="0"/>
              <a:ea typeface="맑은 고딕"/>
            </a:endParaRPr>
          </a:p>
        </p:txBody>
      </p:sp>
      <p:sp>
        <p:nvSpPr>
          <p:cNvPr id="107" name="직사각형 106"/>
          <p:cNvSpPr/>
          <p:nvPr/>
        </p:nvSpPr>
        <p:spPr>
          <a:xfrm>
            <a:off x="504000" y="1332109"/>
            <a:ext cx="4376992" cy="241246"/>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90500" indent="-190500" algn="ctr"/>
            <a:r>
              <a:rPr lang="ko-KR" altLang="en-US" sz="1000" b="1" kern="0" dirty="0">
                <a:solidFill>
                  <a:srgbClr val="FFFFFF"/>
                </a:solidFill>
                <a:ea typeface="맑은 고딕" pitchFamily="50" charset="-127"/>
                <a:cs typeface="Arial" pitchFamily="34" charset="0"/>
              </a:rPr>
              <a:t>대상회사 </a:t>
            </a:r>
            <a:r>
              <a:rPr lang="ko-KR" altLang="en-US" sz="1000" b="1" kern="0" dirty="0" smtClean="0">
                <a:solidFill>
                  <a:srgbClr val="FFFFFF"/>
                </a:solidFill>
                <a:ea typeface="맑은 고딕" pitchFamily="50" charset="-127"/>
                <a:cs typeface="Arial" pitchFamily="34" charset="0"/>
              </a:rPr>
              <a:t>현황</a:t>
            </a:r>
            <a:endParaRPr lang="ko-KR" altLang="en-US" sz="1000" b="1" kern="0" dirty="0">
              <a:solidFill>
                <a:srgbClr val="FFFFFF"/>
              </a:solidFill>
              <a:ea typeface="맑은 고딕" pitchFamily="50" charset="-127"/>
              <a:cs typeface="Arial" pitchFamily="34" charset="0"/>
            </a:endParaRPr>
          </a:p>
        </p:txBody>
      </p:sp>
      <p:sp>
        <p:nvSpPr>
          <p:cNvPr id="114" name="Text Box 8"/>
          <p:cNvSpPr txBox="1">
            <a:spLocks noChangeArrowheads="1"/>
          </p:cNvSpPr>
          <p:nvPr/>
        </p:nvSpPr>
        <p:spPr bwMode="auto">
          <a:xfrm>
            <a:off x="504000" y="2196380"/>
            <a:ext cx="936000" cy="252000"/>
          </a:xfrm>
          <a:prstGeom prst="rect">
            <a:avLst/>
          </a:prstGeom>
          <a:solidFill>
            <a:srgbClr val="0091DA"/>
          </a:solidFill>
          <a:ln w="12700" algn="ctr">
            <a:solidFill>
              <a:schemeClr val="accent1"/>
            </a:solidFill>
            <a:miter lim="800000"/>
            <a:headEnd/>
            <a:tailEnd/>
          </a:ln>
          <a:effectLst/>
        </p:spPr>
        <p:txBody>
          <a:bodyPr wrap="none" rIns="46800" anchor="ctr"/>
          <a:lstStyle>
            <a:defPPr>
              <a:defRPr lang="en-US"/>
            </a:defPPr>
            <a:lvl1pPr marL="285750" indent="-285750" algn="ctr" defTabSz="762000" eaLnBrk="0" hangingPunct="0">
              <a:defRPr sz="900" b="1">
                <a:solidFill>
                  <a:schemeClr val="bg1"/>
                </a:solidFill>
                <a:latin typeface="Univers for KPMG" panose="020B0603020202020204" pitchFamily="34" charset="0"/>
                <a:ea typeface="맑은 고딕" panose="020B0503020000020004" pitchFamily="50" charset="-127"/>
              </a:defRPr>
            </a:lvl1pPr>
          </a:lstStyle>
          <a:p>
            <a:r>
              <a:rPr lang="ko-KR" altLang="en-US" dirty="0"/>
              <a:t>주소</a:t>
            </a:r>
          </a:p>
        </p:txBody>
      </p:sp>
      <p:sp>
        <p:nvSpPr>
          <p:cNvPr id="115" name="Rectangle 17"/>
          <p:cNvSpPr>
            <a:spLocks noChangeArrowheads="1"/>
          </p:cNvSpPr>
          <p:nvPr/>
        </p:nvSpPr>
        <p:spPr bwMode="auto">
          <a:xfrm>
            <a:off x="1532893" y="2196380"/>
            <a:ext cx="3366000" cy="252000"/>
          </a:xfrm>
          <a:prstGeom prst="rect">
            <a:avLst/>
          </a:prstGeom>
          <a:solidFill>
            <a:schemeClr val="bg1"/>
          </a:solidFill>
          <a:ln w="12700">
            <a:noFill/>
            <a:miter lim="800000"/>
            <a:headEnd/>
            <a:tailEnd/>
          </a:ln>
          <a:effectLst/>
        </p:spPr>
        <p:txBody>
          <a:bodyPr lIns="54000" rIns="54000" anchor="ctr"/>
          <a:lstStyle/>
          <a:p>
            <a:pPr marL="177800" indent="-177800" latinLnBrk="1">
              <a:lnSpc>
                <a:spcPct val="120000"/>
              </a:lnSpc>
              <a:buClr>
                <a:srgbClr val="000066"/>
              </a:buClr>
            </a:pPr>
            <a:r>
              <a:rPr kumimoji="1" lang="en-US" altLang="ko-KR" sz="800" dirty="0">
                <a:solidFill>
                  <a:srgbClr val="000000"/>
                </a:solidFill>
                <a:latin typeface="Univers for KPMG" panose="020B0603020202020204" pitchFamily="34" charset="0"/>
                <a:ea typeface="맑은 고딕"/>
              </a:rPr>
              <a:t>2314, Minatokokusai Bldg., 1-4-28, Mita, Minato-ku, Tokyo, Japan</a:t>
            </a:r>
            <a:endParaRPr kumimoji="1" lang="ko-KR" altLang="en-US" sz="800" dirty="0">
              <a:solidFill>
                <a:srgbClr val="000000"/>
              </a:solidFill>
              <a:latin typeface="Univers for KPMG" panose="020B0603020202020204" pitchFamily="34" charset="0"/>
              <a:ea typeface="맑은 고딕"/>
            </a:endParaRPr>
          </a:p>
        </p:txBody>
      </p:sp>
      <p:sp>
        <p:nvSpPr>
          <p:cNvPr id="31" name="TextBox 30"/>
          <p:cNvSpPr txBox="1"/>
          <p:nvPr/>
        </p:nvSpPr>
        <p:spPr>
          <a:xfrm>
            <a:off x="511691" y="5944400"/>
            <a:ext cx="4227987" cy="159066"/>
          </a:xfrm>
          <a:prstGeom prst="rect">
            <a:avLst/>
          </a:prstGeom>
          <a:noFill/>
        </p:spPr>
        <p:txBody>
          <a:bodyPr wrap="square" lIns="54610" tIns="54610" rIns="54610" bIns="54610" rtlCol="0" anchor="ctr">
            <a:noAutofit/>
          </a:bodyPr>
          <a:lstStyle/>
          <a:p>
            <a:pPr>
              <a:spcAft>
                <a:spcPts val="600"/>
              </a:spcAft>
            </a:pPr>
            <a:r>
              <a:rPr lang="en-US" altLang="ko-KR" sz="800" i="1" dirty="0">
                <a:solidFill>
                  <a:schemeClr val="tx2"/>
                </a:solidFill>
                <a:latin typeface="맑은 고딕" panose="020B0503020000020004" pitchFamily="50" charset="-127"/>
                <a:ea typeface="맑은 고딕" panose="020B0503020000020004" pitchFamily="50" charset="-127"/>
              </a:rPr>
              <a:t>Source: </a:t>
            </a:r>
            <a:r>
              <a:rPr lang="ko-KR" altLang="en-US" sz="800" i="1" dirty="0">
                <a:solidFill>
                  <a:schemeClr val="tx2"/>
                </a:solidFill>
                <a:latin typeface="맑은 고딕" panose="020B0503020000020004" pitchFamily="50" charset="-127"/>
                <a:ea typeface="맑은 고딕" panose="020B0503020000020004" pitchFamily="50" charset="-127"/>
              </a:rPr>
              <a:t>대상회사 제시자료</a:t>
            </a:r>
            <a:endParaRPr lang="ko-KR" altLang="en-US" sz="900" dirty="0">
              <a:solidFill>
                <a:schemeClr val="tx2"/>
              </a:solidFill>
              <a:latin typeface="맑은 고딕" panose="020B0503020000020004" pitchFamily="50" charset="-127"/>
              <a:ea typeface="맑은 고딕" panose="020B0503020000020004" pitchFamily="50" charset="-127"/>
            </a:endParaRPr>
          </a:p>
        </p:txBody>
      </p:sp>
      <p:sp>
        <p:nvSpPr>
          <p:cNvPr id="32" name="TextBox 31"/>
          <p:cNvSpPr txBox="1"/>
          <p:nvPr/>
        </p:nvSpPr>
        <p:spPr>
          <a:xfrm>
            <a:off x="5030100" y="3648733"/>
            <a:ext cx="4227987" cy="159066"/>
          </a:xfrm>
          <a:prstGeom prst="rect">
            <a:avLst/>
          </a:prstGeom>
          <a:noFill/>
        </p:spPr>
        <p:txBody>
          <a:bodyPr wrap="square" lIns="54610" tIns="54610" rIns="54610" bIns="54610" rtlCol="0" anchor="ctr">
            <a:noAutofit/>
          </a:bodyPr>
          <a:lstStyle/>
          <a:p>
            <a:pPr>
              <a:spcAft>
                <a:spcPts val="600"/>
              </a:spcAft>
            </a:pPr>
            <a:r>
              <a:rPr lang="en-US" altLang="ko-KR" sz="800" i="1" dirty="0">
                <a:solidFill>
                  <a:schemeClr val="tx2"/>
                </a:solidFill>
                <a:latin typeface="맑은 고딕" panose="020B0503020000020004" pitchFamily="50" charset="-127"/>
                <a:ea typeface="맑은 고딕" panose="020B0503020000020004" pitchFamily="50" charset="-127"/>
              </a:rPr>
              <a:t>Source: </a:t>
            </a:r>
            <a:r>
              <a:rPr lang="ko-KR" altLang="en-US" sz="800" i="1" dirty="0">
                <a:solidFill>
                  <a:schemeClr val="tx2"/>
                </a:solidFill>
                <a:latin typeface="맑은 고딕" panose="020B0503020000020004" pitchFamily="50" charset="-127"/>
                <a:ea typeface="맑은 고딕" panose="020B0503020000020004" pitchFamily="50" charset="-127"/>
              </a:rPr>
              <a:t>대상회사 </a:t>
            </a:r>
            <a:r>
              <a:rPr lang="ko-KR" altLang="en-US" sz="800" i="1" dirty="0" smtClean="0">
                <a:solidFill>
                  <a:schemeClr val="tx2"/>
                </a:solidFill>
                <a:latin typeface="맑은 고딕" panose="020B0503020000020004" pitchFamily="50" charset="-127"/>
                <a:ea typeface="맑은 고딕" panose="020B0503020000020004" pitchFamily="50" charset="-127"/>
              </a:rPr>
              <a:t>제시자료</a:t>
            </a:r>
            <a:endParaRPr lang="ko-KR" altLang="en-US" sz="900" dirty="0">
              <a:solidFill>
                <a:schemeClr val="tx2"/>
              </a:solidFill>
              <a:latin typeface="맑은 고딕" panose="020B0503020000020004" pitchFamily="50" charset="-127"/>
              <a:ea typeface="맑은 고딕" panose="020B0503020000020004" pitchFamily="50" charset="-127"/>
            </a:endParaRPr>
          </a:p>
        </p:txBody>
      </p:sp>
      <p:sp>
        <p:nvSpPr>
          <p:cNvPr id="33" name="TextBox 32"/>
          <p:cNvSpPr txBox="1"/>
          <p:nvPr/>
        </p:nvSpPr>
        <p:spPr>
          <a:xfrm>
            <a:off x="511691" y="3648733"/>
            <a:ext cx="4227987" cy="159066"/>
          </a:xfrm>
          <a:prstGeom prst="rect">
            <a:avLst/>
          </a:prstGeom>
          <a:noFill/>
        </p:spPr>
        <p:txBody>
          <a:bodyPr wrap="square" lIns="54610" tIns="54610" rIns="54610" bIns="54610" rtlCol="0" anchor="ctr">
            <a:noAutofit/>
          </a:bodyPr>
          <a:lstStyle/>
          <a:p>
            <a:pPr>
              <a:spcAft>
                <a:spcPts val="600"/>
              </a:spcAft>
            </a:pPr>
            <a:r>
              <a:rPr lang="en-US" altLang="ko-KR" sz="800" i="1" dirty="0">
                <a:solidFill>
                  <a:schemeClr val="tx2"/>
                </a:solidFill>
                <a:latin typeface="맑은 고딕" panose="020B0503020000020004" pitchFamily="50" charset="-127"/>
                <a:ea typeface="맑은 고딕" panose="020B0503020000020004" pitchFamily="50" charset="-127"/>
              </a:rPr>
              <a:t>Source: </a:t>
            </a:r>
            <a:r>
              <a:rPr lang="ko-KR" altLang="en-US" sz="800" i="1" dirty="0">
                <a:solidFill>
                  <a:schemeClr val="tx2"/>
                </a:solidFill>
                <a:latin typeface="맑은 고딕" panose="020B0503020000020004" pitchFamily="50" charset="-127"/>
                <a:ea typeface="맑은 고딕" panose="020B0503020000020004" pitchFamily="50" charset="-127"/>
              </a:rPr>
              <a:t>대상회사 </a:t>
            </a:r>
            <a:r>
              <a:rPr lang="ko-KR" altLang="en-US" sz="800" i="1" dirty="0" smtClean="0">
                <a:solidFill>
                  <a:schemeClr val="tx2"/>
                </a:solidFill>
                <a:latin typeface="맑은 고딕" panose="020B0503020000020004" pitchFamily="50" charset="-127"/>
                <a:ea typeface="맑은 고딕" panose="020B0503020000020004" pitchFamily="50" charset="-127"/>
              </a:rPr>
              <a:t>제시자료</a:t>
            </a:r>
            <a:endParaRPr lang="ko-KR" altLang="en-US" sz="900" dirty="0">
              <a:solidFill>
                <a:schemeClr val="tx2"/>
              </a:solidFill>
              <a:latin typeface="맑은 고딕" panose="020B0503020000020004" pitchFamily="50" charset="-127"/>
              <a:ea typeface="맑은 고딕" panose="020B0503020000020004" pitchFamily="50" charset="-127"/>
            </a:endParaRPr>
          </a:p>
        </p:txBody>
      </p:sp>
      <p:sp>
        <p:nvSpPr>
          <p:cNvPr id="35"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Target Overview</a:t>
            </a:r>
          </a:p>
        </p:txBody>
      </p:sp>
      <p:sp>
        <p:nvSpPr>
          <p:cNvPr id="44" name="TextBox 43"/>
          <p:cNvSpPr txBox="1"/>
          <p:nvPr/>
        </p:nvSpPr>
        <p:spPr>
          <a:xfrm>
            <a:off x="6657037" y="4374290"/>
            <a:ext cx="1102432" cy="215444"/>
          </a:xfrm>
          <a:prstGeom prst="rect">
            <a:avLst/>
          </a:prstGeom>
          <a:noFill/>
        </p:spPr>
        <p:txBody>
          <a:bodyPr wrap="square" rtlCol="0">
            <a:spAutoFit/>
          </a:bodyPr>
          <a:lstStyle/>
          <a:p>
            <a:pPr algn="r"/>
            <a:r>
              <a:rPr lang="en-US" altLang="ko-KR" sz="800" b="0" dirty="0" smtClean="0">
                <a:solidFill>
                  <a:schemeClr val="tx1"/>
                </a:solidFill>
                <a:latin typeface="맑은 고딕" panose="020B0503020000020004" pitchFamily="50" charset="-127"/>
                <a:ea typeface="맑은 고딕" panose="020B0503020000020004" pitchFamily="50" charset="-127"/>
              </a:rPr>
              <a:t>(</a:t>
            </a:r>
            <a:r>
              <a:rPr lang="ko-KR" altLang="en-US" sz="800" b="0" dirty="0" smtClean="0">
                <a:solidFill>
                  <a:schemeClr val="tx1"/>
                </a:solidFill>
                <a:latin typeface="맑은 고딕" panose="020B0503020000020004" pitchFamily="50" charset="-127"/>
                <a:ea typeface="맑은 고딕" panose="020B0503020000020004" pitchFamily="50" charset="-127"/>
              </a:rPr>
              <a:t>단위</a:t>
            </a:r>
            <a:r>
              <a:rPr lang="en-US" altLang="ko-KR" sz="800" b="0" dirty="0" smtClean="0">
                <a:solidFill>
                  <a:schemeClr val="tx1"/>
                </a:solidFill>
                <a:latin typeface="맑은 고딕" panose="020B0503020000020004" pitchFamily="50" charset="-127"/>
                <a:ea typeface="맑은 고딕" panose="020B0503020000020004" pitchFamily="50" charset="-127"/>
              </a:rPr>
              <a:t>: </a:t>
            </a:r>
            <a:r>
              <a:rPr lang="en-US" altLang="ko-KR" sz="800" dirty="0" smtClean="0">
                <a:latin typeface="맑은 고딕" panose="020B0503020000020004" pitchFamily="50" charset="-127"/>
                <a:ea typeface="맑은 고딕" panose="020B0503020000020004" pitchFamily="50" charset="-127"/>
              </a:rPr>
              <a:t>JPY m</a:t>
            </a:r>
            <a:r>
              <a:rPr lang="en-US" altLang="ko-KR" sz="800" b="0" dirty="0" smtClean="0">
                <a:solidFill>
                  <a:schemeClr val="tx1"/>
                </a:solidFill>
                <a:latin typeface="맑은 고딕" panose="020B0503020000020004" pitchFamily="50" charset="-127"/>
                <a:ea typeface="맑은 고딕" panose="020B0503020000020004" pitchFamily="50" charset="-127"/>
              </a:rPr>
              <a:t>)</a:t>
            </a:r>
            <a:endParaRPr lang="ko-KR" altLang="en-US" sz="800" b="0" dirty="0">
              <a:solidFill>
                <a:schemeClr val="tx1"/>
              </a:solidFill>
              <a:latin typeface="맑은 고딕" panose="020B0503020000020004" pitchFamily="50" charset="-127"/>
              <a:ea typeface="맑은 고딕" panose="020B0503020000020004" pitchFamily="50" charset="-127"/>
            </a:endParaRPr>
          </a:p>
        </p:txBody>
      </p:sp>
      <p:sp>
        <p:nvSpPr>
          <p:cNvPr id="64" name="직사각형 115"/>
          <p:cNvSpPr/>
          <p:nvPr/>
        </p:nvSpPr>
        <p:spPr>
          <a:xfrm>
            <a:off x="5044209" y="1332000"/>
            <a:ext cx="4376992" cy="241246"/>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90500" indent="-190500" algn="ctr"/>
            <a:r>
              <a:rPr lang="ko-KR" altLang="en-US" sz="1000" b="1" kern="0" dirty="0">
                <a:solidFill>
                  <a:srgbClr val="FFFFFF"/>
                </a:solidFill>
                <a:ea typeface="맑은 고딕" pitchFamily="50" charset="-127"/>
                <a:cs typeface="Arial" pitchFamily="34" charset="0"/>
              </a:rPr>
              <a:t>대상회사 </a:t>
            </a:r>
            <a:r>
              <a:rPr lang="ko-KR" altLang="en-US" sz="1000" b="1" kern="0" dirty="0" smtClean="0">
                <a:solidFill>
                  <a:srgbClr val="FFFFFF"/>
                </a:solidFill>
                <a:ea typeface="맑은 고딕" pitchFamily="50" charset="-127"/>
                <a:cs typeface="Arial" pitchFamily="34" charset="0"/>
              </a:rPr>
              <a:t>주요 제품</a:t>
            </a:r>
            <a:endParaRPr lang="ko-KR" altLang="en-US" sz="1000" b="1" kern="0" dirty="0">
              <a:solidFill>
                <a:srgbClr val="FFFFFF"/>
              </a:solidFill>
              <a:ea typeface="맑은 고딕" pitchFamily="50" charset="-127"/>
              <a:cs typeface="Arial" pitchFamily="34" charset="0"/>
            </a:endParaRPr>
          </a:p>
        </p:txBody>
      </p:sp>
      <p:sp>
        <p:nvSpPr>
          <p:cNvPr id="65" name="Rectangle 20"/>
          <p:cNvSpPr>
            <a:spLocks noChangeArrowheads="1"/>
          </p:cNvSpPr>
          <p:nvPr/>
        </p:nvSpPr>
        <p:spPr bwMode="auto">
          <a:xfrm>
            <a:off x="5044208" y="1580869"/>
            <a:ext cx="4376992" cy="2034210"/>
          </a:xfrm>
          <a:prstGeom prst="rect">
            <a:avLst/>
          </a:prstGeom>
          <a:noFill/>
          <a:ln w="12700">
            <a:solidFill>
              <a:srgbClr val="00338D"/>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800" b="1" i="0" strike="noStrike" kern="0" cap="none" spc="0" normalizeH="0" baseline="0" noProof="0" dirty="0">
              <a:ln>
                <a:noFill/>
              </a:ln>
              <a:solidFill>
                <a:srgbClr val="FFFFFF"/>
              </a:solidFill>
              <a:effectLst/>
              <a:uLnTx/>
              <a:uFillTx/>
              <a:latin typeface="Univers for KPMG" panose="020B0603020202020204" pitchFamily="34" charset="0"/>
              <a:ea typeface="맑은 고딕" panose="020B0503020000020004" pitchFamily="50" charset="-127"/>
            </a:endParaRPr>
          </a:p>
        </p:txBody>
      </p:sp>
      <p:sp>
        <p:nvSpPr>
          <p:cNvPr id="66" name="직사각형 115"/>
          <p:cNvSpPr/>
          <p:nvPr/>
        </p:nvSpPr>
        <p:spPr>
          <a:xfrm>
            <a:off x="5044209" y="3810323"/>
            <a:ext cx="4376992" cy="241246"/>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90500" indent="-190500" algn="ctr"/>
            <a:r>
              <a:rPr lang="ko-KR" altLang="en-US" sz="1000" b="1" kern="0" dirty="0">
                <a:solidFill>
                  <a:srgbClr val="FFFFFF"/>
                </a:solidFill>
                <a:ea typeface="맑은 고딕" pitchFamily="50" charset="-127"/>
                <a:cs typeface="Arial" pitchFamily="34" charset="0"/>
              </a:rPr>
              <a:t>대상회사 주요 매출 </a:t>
            </a:r>
            <a:r>
              <a:rPr lang="ko-KR" altLang="en-US" sz="1000" b="1" kern="0" dirty="0" smtClean="0">
                <a:solidFill>
                  <a:srgbClr val="FFFFFF"/>
                </a:solidFill>
                <a:ea typeface="맑은 고딕" pitchFamily="50" charset="-127"/>
                <a:cs typeface="Arial" pitchFamily="34" charset="0"/>
              </a:rPr>
              <a:t>및 시장 점유율</a:t>
            </a:r>
            <a:endParaRPr lang="en-US" altLang="ko-KR" sz="1000" b="1" kern="0" dirty="0">
              <a:solidFill>
                <a:srgbClr val="FFFFFF"/>
              </a:solidFill>
              <a:ea typeface="맑은 고딕" pitchFamily="50" charset="-127"/>
              <a:cs typeface="Arial" pitchFamily="34" charset="0"/>
            </a:endParaRPr>
          </a:p>
        </p:txBody>
      </p:sp>
      <p:sp>
        <p:nvSpPr>
          <p:cNvPr id="67" name="Rectangle 20"/>
          <p:cNvSpPr>
            <a:spLocks noChangeArrowheads="1"/>
          </p:cNvSpPr>
          <p:nvPr/>
        </p:nvSpPr>
        <p:spPr bwMode="auto">
          <a:xfrm>
            <a:off x="5044209" y="4051569"/>
            <a:ext cx="4376992" cy="1830105"/>
          </a:xfrm>
          <a:prstGeom prst="rect">
            <a:avLst/>
          </a:prstGeom>
          <a:noFill/>
          <a:ln w="12700">
            <a:solidFill>
              <a:srgbClr val="00338D"/>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800" b="1" i="0" strike="noStrike" kern="0" cap="none" spc="0" normalizeH="0" baseline="0" noProof="0" dirty="0">
              <a:ln>
                <a:noFill/>
              </a:ln>
              <a:solidFill>
                <a:srgbClr val="FFFFFF"/>
              </a:solidFill>
              <a:effectLst/>
              <a:uLnTx/>
              <a:uFillTx/>
              <a:latin typeface="Univers for KPMG" panose="020B0603020202020204" pitchFamily="34" charset="0"/>
              <a:ea typeface="맑은 고딕" panose="020B0503020000020004" pitchFamily="50" charset="-127"/>
            </a:endParaRPr>
          </a:p>
        </p:txBody>
      </p:sp>
      <p:sp>
        <p:nvSpPr>
          <p:cNvPr id="69" name="직사각형 115"/>
          <p:cNvSpPr/>
          <p:nvPr/>
        </p:nvSpPr>
        <p:spPr>
          <a:xfrm>
            <a:off x="504000" y="3810323"/>
            <a:ext cx="4376992" cy="241246"/>
          </a:xfrm>
          <a:prstGeom prst="rect">
            <a:avLst/>
          </a:prstGeom>
          <a:solidFill>
            <a:srgbClr val="00338D"/>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90500" indent="-190500" algn="ctr"/>
            <a:r>
              <a:rPr lang="ko-KR" altLang="en-US" sz="1000" b="1" kern="0" dirty="0">
                <a:solidFill>
                  <a:srgbClr val="FFFFFF"/>
                </a:solidFill>
                <a:ea typeface="맑은 고딕" pitchFamily="50" charset="-127"/>
                <a:cs typeface="Arial" pitchFamily="34" charset="0"/>
              </a:rPr>
              <a:t>대상회사 </a:t>
            </a:r>
            <a:r>
              <a:rPr lang="ko-KR" altLang="en-US" sz="1000" b="1" kern="0" dirty="0" smtClean="0">
                <a:solidFill>
                  <a:srgbClr val="FFFFFF"/>
                </a:solidFill>
                <a:ea typeface="맑은 고딕" pitchFamily="50" charset="-127"/>
                <a:cs typeface="Arial" pitchFamily="34" charset="0"/>
              </a:rPr>
              <a:t>개요</a:t>
            </a:r>
            <a:endParaRPr lang="en-US" altLang="ko-KR" sz="1000" b="1" kern="0" dirty="0">
              <a:solidFill>
                <a:srgbClr val="FFFFFF"/>
              </a:solidFill>
              <a:ea typeface="맑은 고딕" pitchFamily="50" charset="-127"/>
              <a:cs typeface="Arial" pitchFamily="34" charset="0"/>
            </a:endParaRPr>
          </a:p>
        </p:txBody>
      </p:sp>
      <p:sp>
        <p:nvSpPr>
          <p:cNvPr id="39" name="TextBox 38"/>
          <p:cNvSpPr txBox="1"/>
          <p:nvPr/>
        </p:nvSpPr>
        <p:spPr>
          <a:xfrm>
            <a:off x="5013125" y="5910867"/>
            <a:ext cx="4227987" cy="159066"/>
          </a:xfrm>
          <a:prstGeom prst="rect">
            <a:avLst/>
          </a:prstGeom>
          <a:noFill/>
        </p:spPr>
        <p:txBody>
          <a:bodyPr wrap="square" lIns="54610" tIns="54610" rIns="54610" bIns="54610" rtlCol="0" anchor="t">
            <a:noAutofit/>
          </a:bodyPr>
          <a:lstStyle/>
          <a:p>
            <a:pPr>
              <a:lnSpc>
                <a:spcPts val="600"/>
              </a:lnSpc>
              <a:spcAft>
                <a:spcPts val="600"/>
              </a:spcAft>
            </a:pPr>
            <a:r>
              <a:rPr lang="en-US" altLang="ko-KR" sz="800" i="1" dirty="0" smtClean="0">
                <a:solidFill>
                  <a:schemeClr val="tx2"/>
                </a:solidFill>
                <a:latin typeface="맑은 고딕" panose="020B0503020000020004" pitchFamily="50" charset="-127"/>
                <a:ea typeface="맑은 고딕" panose="020B0503020000020004" pitchFamily="50" charset="-127"/>
              </a:rPr>
              <a:t>Source: </a:t>
            </a:r>
            <a:r>
              <a:rPr lang="ko-KR" altLang="en-US" sz="800" i="1" dirty="0" smtClean="0">
                <a:solidFill>
                  <a:schemeClr val="tx2"/>
                </a:solidFill>
                <a:latin typeface="맑은 고딕" panose="020B0503020000020004" pitchFamily="50" charset="-127"/>
                <a:ea typeface="맑은 고딕" panose="020B0503020000020004" pitchFamily="50" charset="-127"/>
              </a:rPr>
              <a:t>대상회사 제시자료</a:t>
            </a:r>
            <a:r>
              <a:rPr lang="en-US" altLang="ko-KR" sz="800" i="1" dirty="0" smtClean="0">
                <a:solidFill>
                  <a:schemeClr val="tx2"/>
                </a:solidFill>
                <a:latin typeface="맑은 고딕" panose="020B0503020000020004" pitchFamily="50" charset="-127"/>
                <a:ea typeface="맑은 고딕" panose="020B0503020000020004" pitchFamily="50" charset="-127"/>
              </a:rPr>
              <a:t>,</a:t>
            </a:r>
            <a:r>
              <a:rPr lang="en-US" altLang="ko-KR" sz="800" i="1" dirty="0">
                <a:solidFill>
                  <a:schemeClr val="tx2"/>
                </a:solidFill>
                <a:latin typeface="맑은 고딕" panose="020B0503020000020004" pitchFamily="50" charset="-127"/>
                <a:ea typeface="맑은 고딕" panose="020B0503020000020004" pitchFamily="50" charset="-127"/>
              </a:rPr>
              <a:t> ‘</a:t>
            </a:r>
            <a:r>
              <a:rPr lang="ko-KR" altLang="en-US" sz="800" i="1" dirty="0">
                <a:solidFill>
                  <a:schemeClr val="tx2"/>
                </a:solidFill>
                <a:latin typeface="맑은 고딕" panose="020B0503020000020004" pitchFamily="50" charset="-127"/>
                <a:ea typeface="맑은 고딕" panose="020B0503020000020004" pitchFamily="50" charset="-127"/>
              </a:rPr>
              <a:t>일본 주류 시장현황 및 주세법 개정 영향</a:t>
            </a:r>
            <a:r>
              <a:rPr lang="en-US" altLang="ko-KR" sz="800" i="1" dirty="0" smtClean="0">
                <a:solidFill>
                  <a:schemeClr val="tx2"/>
                </a:solidFill>
                <a:latin typeface="맑은 고딕" panose="020B0503020000020004" pitchFamily="50" charset="-127"/>
                <a:ea typeface="맑은 고딕" panose="020B0503020000020004" pitchFamily="50" charset="-127"/>
              </a:rPr>
              <a:t>‘ (</a:t>
            </a:r>
            <a:r>
              <a:rPr lang="en-US" altLang="ko-KR" sz="800" i="1" dirty="0">
                <a:solidFill>
                  <a:schemeClr val="tx2"/>
                </a:solidFill>
                <a:latin typeface="맑은 고딕" panose="020B0503020000020004" pitchFamily="50" charset="-127"/>
                <a:ea typeface="맑은 고딕" panose="020B0503020000020004" pitchFamily="50" charset="-127"/>
              </a:rPr>
              <a:t>2017. 12</a:t>
            </a:r>
            <a:r>
              <a:rPr lang="en-US" altLang="ko-KR" sz="800" i="1" dirty="0" smtClean="0">
                <a:solidFill>
                  <a:schemeClr val="tx2"/>
                </a:solidFill>
                <a:latin typeface="맑은 고딕" panose="020B0503020000020004" pitchFamily="50" charset="-127"/>
                <a:ea typeface="맑은 고딕" panose="020B0503020000020004" pitchFamily="50" charset="-127"/>
              </a:rPr>
              <a:t>)</a:t>
            </a:r>
          </a:p>
          <a:p>
            <a:pPr>
              <a:lnSpc>
                <a:spcPts val="600"/>
              </a:lnSpc>
              <a:spcAft>
                <a:spcPts val="600"/>
              </a:spcAft>
            </a:pPr>
            <a:r>
              <a:rPr lang="en-US" altLang="ko-KR" sz="800" i="1" dirty="0" smtClean="0">
                <a:solidFill>
                  <a:schemeClr val="tx2"/>
                </a:solidFill>
                <a:latin typeface="맑은 고딕" panose="020B0503020000020004" pitchFamily="50" charset="-127"/>
                <a:ea typeface="맑은 고딕" panose="020B0503020000020004" pitchFamily="50" charset="-127"/>
              </a:rPr>
              <a:t>Note: (1) </a:t>
            </a:r>
            <a:r>
              <a:rPr lang="ko-KR" altLang="en-US" sz="800" i="1" dirty="0" smtClean="0">
                <a:solidFill>
                  <a:schemeClr val="tx2"/>
                </a:solidFill>
                <a:latin typeface="맑은 고딕" panose="020B0503020000020004" pitchFamily="50" charset="-127"/>
                <a:ea typeface="맑은 고딕" panose="020B0503020000020004" pitchFamily="50" charset="-127"/>
              </a:rPr>
              <a:t>제품별 매출액은 주세 포함 금액입니다</a:t>
            </a:r>
            <a:r>
              <a:rPr lang="en-US" altLang="ko-KR" sz="800" i="1" dirty="0" smtClean="0">
                <a:solidFill>
                  <a:schemeClr val="tx2"/>
                </a:solidFill>
                <a:latin typeface="맑은 고딕" panose="020B0503020000020004" pitchFamily="50" charset="-127"/>
                <a:ea typeface="맑은 고딕" panose="020B0503020000020004" pitchFamily="50" charset="-127"/>
              </a:rPr>
              <a:t>. </a:t>
            </a:r>
          </a:p>
          <a:p>
            <a:pPr>
              <a:lnSpc>
                <a:spcPts val="600"/>
              </a:lnSpc>
              <a:spcAft>
                <a:spcPts val="600"/>
              </a:spcAft>
            </a:pPr>
            <a:r>
              <a:rPr lang="en-US" altLang="ko-KR" sz="800" i="1" dirty="0">
                <a:solidFill>
                  <a:schemeClr val="tx2"/>
                </a:solidFill>
                <a:latin typeface="맑은 고딕" panose="020B0503020000020004" pitchFamily="50" charset="-127"/>
                <a:ea typeface="맑은 고딕" panose="020B0503020000020004" pitchFamily="50" charset="-127"/>
              </a:rPr>
              <a:t> </a:t>
            </a:r>
            <a:r>
              <a:rPr lang="en-US" altLang="ko-KR" sz="800" i="1" dirty="0" smtClean="0">
                <a:solidFill>
                  <a:schemeClr val="tx2"/>
                </a:solidFill>
                <a:latin typeface="맑은 고딕" panose="020B0503020000020004" pitchFamily="50" charset="-127"/>
                <a:ea typeface="맑은 고딕" panose="020B0503020000020004" pitchFamily="50" charset="-127"/>
              </a:rPr>
              <a:t>      (2) </a:t>
            </a:r>
            <a:r>
              <a:rPr lang="ko-KR" altLang="en-US" sz="800" i="1" dirty="0" smtClean="0">
                <a:solidFill>
                  <a:schemeClr val="tx2"/>
                </a:solidFill>
                <a:latin typeface="맑은 고딕" panose="020B0503020000020004" pitchFamily="50" charset="-127"/>
                <a:ea typeface="맑은 고딕" panose="020B0503020000020004" pitchFamily="50" charset="-127"/>
              </a:rPr>
              <a:t>대상회사의 제품은 대부분 산토리 브랜드로 출시되고 있습니다</a:t>
            </a:r>
            <a:r>
              <a:rPr lang="en-US" altLang="ko-KR" sz="800" i="1" dirty="0" smtClean="0">
                <a:solidFill>
                  <a:schemeClr val="tx2"/>
                </a:solidFill>
                <a:latin typeface="맑은 고딕" panose="020B0503020000020004" pitchFamily="50" charset="-127"/>
                <a:ea typeface="맑은 고딕" panose="020B0503020000020004" pitchFamily="50" charset="-127"/>
              </a:rPr>
              <a:t>. </a:t>
            </a:r>
            <a:endParaRPr lang="ko-KR" altLang="en-US" sz="800" i="1" dirty="0">
              <a:solidFill>
                <a:schemeClr val="tx2"/>
              </a:solidFill>
              <a:latin typeface="맑은 고딕" panose="020B0503020000020004" pitchFamily="50" charset="-127"/>
              <a:ea typeface="맑은 고딕" panose="020B0503020000020004" pitchFamily="50" charset="-127"/>
            </a:endParaRPr>
          </a:p>
        </p:txBody>
      </p:sp>
      <p:grpSp>
        <p:nvGrpSpPr>
          <p:cNvPr id="14" name="그룹 13"/>
          <p:cNvGrpSpPr/>
          <p:nvPr/>
        </p:nvGrpSpPr>
        <p:grpSpPr>
          <a:xfrm>
            <a:off x="5393164" y="1609706"/>
            <a:ext cx="3705623" cy="2036216"/>
            <a:chOff x="5393164" y="1609706"/>
            <a:chExt cx="3705623" cy="2062270"/>
          </a:xfrm>
        </p:grpSpPr>
        <p:grpSp>
          <p:nvGrpSpPr>
            <p:cNvPr id="13" name="그룹 12"/>
            <p:cNvGrpSpPr/>
            <p:nvPr/>
          </p:nvGrpSpPr>
          <p:grpSpPr>
            <a:xfrm>
              <a:off x="5393164" y="1609706"/>
              <a:ext cx="1063110" cy="2062270"/>
              <a:chOff x="5393164" y="1609706"/>
              <a:chExt cx="1063110" cy="2062270"/>
            </a:xfrm>
          </p:grpSpPr>
          <p:pic>
            <p:nvPicPr>
              <p:cNvPr id="8" name="그림 7"/>
              <p:cNvPicPr>
                <a:picLocks noChangeAspect="1"/>
              </p:cNvPicPr>
              <p:nvPr/>
            </p:nvPicPr>
            <p:blipFill rotWithShape="1">
              <a:blip r:embed="rId3">
                <a:extLst>
                  <a:ext uri="{28A0092B-C50C-407E-A947-70E740481C1C}">
                    <a14:useLocalDpi xmlns:a14="http://schemas.microsoft.com/office/drawing/2010/main" val="0"/>
                  </a:ext>
                </a:extLst>
              </a:blip>
              <a:srcRect l="29392" r="26312"/>
              <a:stretch/>
            </p:blipFill>
            <p:spPr>
              <a:xfrm>
                <a:off x="5393164" y="1609706"/>
                <a:ext cx="1063110" cy="1800000"/>
              </a:xfrm>
              <a:prstGeom prst="rect">
                <a:avLst/>
              </a:prstGeom>
            </p:spPr>
          </p:pic>
          <p:sp>
            <p:nvSpPr>
              <p:cNvPr id="10" name="TextBox 9"/>
              <p:cNvSpPr txBox="1"/>
              <p:nvPr/>
            </p:nvSpPr>
            <p:spPr>
              <a:xfrm>
                <a:off x="5467519" y="3392564"/>
                <a:ext cx="914400" cy="279412"/>
              </a:xfrm>
              <a:prstGeom prst="rect">
                <a:avLst/>
              </a:prstGeom>
              <a:noFill/>
            </p:spPr>
            <p:txBody>
              <a:bodyPr wrap="none" lIns="54610" tIns="54610" rIns="54610" bIns="54610" rtlCol="0">
                <a:noAutofit/>
              </a:bodyPr>
              <a:lstStyle/>
              <a:p>
                <a:pPr algn="ctr">
                  <a:spcAft>
                    <a:spcPts val="600"/>
                  </a:spcAft>
                </a:pPr>
                <a:r>
                  <a:rPr lang="ko-KR" altLang="en-US" sz="800" b="1" dirty="0">
                    <a:solidFill>
                      <a:schemeClr val="tx2"/>
                    </a:solidFill>
                    <a:latin typeface="맑은 고딕" panose="020B0503020000020004" pitchFamily="50" charset="-127"/>
                    <a:ea typeface="맑은 고딕" panose="020B0503020000020004" pitchFamily="50" charset="-127"/>
                  </a:rPr>
                  <a:t>경월소주</a:t>
                </a:r>
              </a:p>
            </p:txBody>
          </p:sp>
        </p:grpSp>
        <p:grpSp>
          <p:nvGrpSpPr>
            <p:cNvPr id="12" name="그룹 11"/>
            <p:cNvGrpSpPr/>
            <p:nvPr/>
          </p:nvGrpSpPr>
          <p:grpSpPr>
            <a:xfrm>
              <a:off x="6617205" y="1609706"/>
              <a:ext cx="914400" cy="2062270"/>
              <a:chOff x="6634489" y="1609706"/>
              <a:chExt cx="914400" cy="2062270"/>
            </a:xfrm>
          </p:grpSpPr>
          <p:pic>
            <p:nvPicPr>
              <p:cNvPr id="6" name="그림 5"/>
              <p:cNvPicPr>
                <a:picLocks noChangeAspect="1"/>
              </p:cNvPicPr>
              <p:nvPr/>
            </p:nvPicPr>
            <p:blipFill rotWithShape="1">
              <a:blip r:embed="rId4">
                <a:extLst>
                  <a:ext uri="{28A0092B-C50C-407E-A947-70E740481C1C}">
                    <a14:useLocalDpi xmlns:a14="http://schemas.microsoft.com/office/drawing/2010/main" val="0"/>
                  </a:ext>
                </a:extLst>
              </a:blip>
              <a:srcRect l="60080" r="6321"/>
              <a:stretch/>
            </p:blipFill>
            <p:spPr>
              <a:xfrm>
                <a:off x="6789293" y="1609706"/>
                <a:ext cx="604792" cy="1800000"/>
              </a:xfrm>
              <a:prstGeom prst="rect">
                <a:avLst/>
              </a:prstGeom>
            </p:spPr>
          </p:pic>
          <p:sp>
            <p:nvSpPr>
              <p:cNvPr id="43" name="TextBox 42"/>
              <p:cNvSpPr txBox="1"/>
              <p:nvPr/>
            </p:nvSpPr>
            <p:spPr>
              <a:xfrm>
                <a:off x="6634489" y="3392564"/>
                <a:ext cx="914400" cy="279412"/>
              </a:xfrm>
              <a:prstGeom prst="rect">
                <a:avLst/>
              </a:prstGeom>
              <a:noFill/>
            </p:spPr>
            <p:txBody>
              <a:bodyPr wrap="none" lIns="54610" tIns="54610" rIns="54610" bIns="54610" rtlCol="0">
                <a:noAutofit/>
              </a:bodyPr>
              <a:lstStyle/>
              <a:p>
                <a:pPr algn="ctr">
                  <a:spcAft>
                    <a:spcPts val="600"/>
                  </a:spcAft>
                </a:pPr>
                <a:r>
                  <a:rPr lang="ko-KR" altLang="en-US" sz="800" b="1" dirty="0" smtClean="0">
                    <a:solidFill>
                      <a:schemeClr val="tx2"/>
                    </a:solidFill>
                    <a:latin typeface="맑은 고딕" panose="020B0503020000020004" pitchFamily="50" charset="-127"/>
                    <a:ea typeface="맑은 고딕" panose="020B0503020000020004" pitchFamily="50" charset="-127"/>
                  </a:rPr>
                  <a:t>훈와리 경월</a:t>
                </a:r>
                <a:endParaRPr lang="ko-KR" altLang="en-US" sz="800" b="1" dirty="0">
                  <a:solidFill>
                    <a:schemeClr val="tx2"/>
                  </a:solidFill>
                  <a:latin typeface="맑은 고딕" panose="020B0503020000020004" pitchFamily="50" charset="-127"/>
                  <a:ea typeface="맑은 고딕" panose="020B0503020000020004" pitchFamily="50" charset="-127"/>
                </a:endParaRPr>
              </a:p>
            </p:txBody>
          </p:sp>
        </p:grpSp>
        <p:grpSp>
          <p:nvGrpSpPr>
            <p:cNvPr id="11" name="그룹 10"/>
            <p:cNvGrpSpPr/>
            <p:nvPr/>
          </p:nvGrpSpPr>
          <p:grpSpPr>
            <a:xfrm>
              <a:off x="7692537" y="1609706"/>
              <a:ext cx="1406250" cy="2062270"/>
              <a:chOff x="7692537" y="1609706"/>
              <a:chExt cx="1406250" cy="2062270"/>
            </a:xfrm>
          </p:grpSpPr>
          <p:pic>
            <p:nvPicPr>
              <p:cNvPr id="9" name="그림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537" y="1609706"/>
                <a:ext cx="1406250" cy="1800000"/>
              </a:xfrm>
              <a:prstGeom prst="rect">
                <a:avLst/>
              </a:prstGeom>
            </p:spPr>
          </p:pic>
          <p:sp>
            <p:nvSpPr>
              <p:cNvPr id="48" name="TextBox 47"/>
              <p:cNvSpPr txBox="1"/>
              <p:nvPr/>
            </p:nvSpPr>
            <p:spPr>
              <a:xfrm>
                <a:off x="7938462" y="3392564"/>
                <a:ext cx="914400" cy="279412"/>
              </a:xfrm>
              <a:prstGeom prst="rect">
                <a:avLst/>
              </a:prstGeom>
              <a:noFill/>
            </p:spPr>
            <p:txBody>
              <a:bodyPr wrap="none" lIns="54610" tIns="54610" rIns="54610" bIns="54610" rtlCol="0">
                <a:noAutofit/>
              </a:bodyPr>
              <a:lstStyle/>
              <a:p>
                <a:pPr algn="ctr">
                  <a:spcAft>
                    <a:spcPts val="600"/>
                  </a:spcAft>
                </a:pPr>
                <a:r>
                  <a:rPr lang="ko-KR" altLang="en-US" sz="800" b="1" dirty="0" smtClean="0">
                    <a:solidFill>
                      <a:schemeClr val="tx2"/>
                    </a:solidFill>
                    <a:latin typeface="맑은 고딕" panose="020B0503020000020004" pitchFamily="50" charset="-127"/>
                    <a:ea typeface="맑은 고딕" panose="020B0503020000020004" pitchFamily="50" charset="-127"/>
                  </a:rPr>
                  <a:t>서울막걸리</a:t>
                </a:r>
                <a:endParaRPr lang="ko-KR" altLang="en-US" sz="800" b="1" dirty="0">
                  <a:solidFill>
                    <a:schemeClr val="tx2"/>
                  </a:solidFill>
                  <a:latin typeface="맑은 고딕" panose="020B0503020000020004" pitchFamily="50" charset="-127"/>
                  <a:ea typeface="맑은 고딕" panose="020B0503020000020004" pitchFamily="50" charset="-127"/>
                </a:endParaRPr>
              </a:p>
            </p:txBody>
          </p:sp>
        </p:grpSp>
      </p:grpSp>
      <p:graphicFrame>
        <p:nvGraphicFramePr>
          <p:cNvPr id="49" name="Chart18"/>
          <p:cNvGraphicFramePr>
            <a:graphicFrameLocks/>
          </p:cNvGraphicFramePr>
          <p:nvPr>
            <p:extLst>
              <p:ext uri="{D42A27DB-BD31-4B8C-83A1-F6EECF244321}">
                <p14:modId xmlns:p14="http://schemas.microsoft.com/office/powerpoint/2010/main" val="1886998749"/>
              </p:ext>
            </p:extLst>
          </p:nvPr>
        </p:nvGraphicFramePr>
        <p:xfrm>
          <a:off x="7408273" y="4133142"/>
          <a:ext cx="2088000" cy="1857258"/>
        </p:xfrm>
        <a:graphic>
          <a:graphicData uri="http://schemas.openxmlformats.org/drawingml/2006/chart">
            <c:chart xmlns:c="http://schemas.openxmlformats.org/drawingml/2006/chart" xmlns:r="http://schemas.openxmlformats.org/officeDocument/2006/relationships" r:id="rId6"/>
          </a:graphicData>
        </a:graphic>
      </p:graphicFrame>
      <p:sp>
        <p:nvSpPr>
          <p:cNvPr id="50" name="직사각형 49"/>
          <p:cNvSpPr/>
          <p:nvPr/>
        </p:nvSpPr>
        <p:spPr>
          <a:xfrm>
            <a:off x="9176374" y="5107793"/>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(2)</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53" name="직사각형 52"/>
          <p:cNvSpPr/>
          <p:nvPr/>
        </p:nvSpPr>
        <p:spPr>
          <a:xfrm>
            <a:off x="7023598" y="4086096"/>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(1)</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graphicFrame>
        <p:nvGraphicFramePr>
          <p:cNvPr id="54" name="차트 53"/>
          <p:cNvGraphicFramePr>
            <a:graphicFrameLocks/>
          </p:cNvGraphicFramePr>
          <p:nvPr>
            <p:extLst>
              <p:ext uri="{D42A27DB-BD31-4B8C-83A1-F6EECF244321}">
                <p14:modId xmlns:p14="http://schemas.microsoft.com/office/powerpoint/2010/main" val="3609630625"/>
              </p:ext>
            </p:extLst>
          </p:nvPr>
        </p:nvGraphicFramePr>
        <p:xfrm>
          <a:off x="5101749" y="4068752"/>
          <a:ext cx="2657720" cy="17834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1757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p:cNvPicPr>
            <a:picLocks noChangeAspect="1"/>
          </p:cNvPicPr>
          <p:nvPr/>
        </p:nvPicPr>
        <p:blipFill>
          <a:blip r:embed="rId3"/>
          <a:stretch>
            <a:fillRect/>
          </a:stretch>
        </p:blipFill>
        <p:spPr>
          <a:xfrm>
            <a:off x="519347" y="1332000"/>
            <a:ext cx="4371975" cy="4591050"/>
          </a:xfrm>
          <a:prstGeom prst="rect">
            <a:avLst/>
          </a:prstGeom>
        </p:spPr>
      </p:pic>
      <p:sp>
        <p:nvSpPr>
          <p:cNvPr id="4" name="Title 3"/>
          <p:cNvSpPr>
            <a:spLocks noGrp="1"/>
          </p:cNvSpPr>
          <p:nvPr>
            <p:ph type="title"/>
          </p:nvPr>
        </p:nvSpPr>
        <p:spPr/>
        <p:txBody>
          <a:bodyPr/>
          <a:lstStyle/>
          <a:p>
            <a:r>
              <a:rPr lang="en-US" dirty="0" smtClean="0">
                <a:solidFill>
                  <a:srgbClr val="00338D"/>
                </a:solidFill>
              </a:rPr>
              <a:t>Historical Financial Statements</a:t>
            </a:r>
            <a:endParaRPr lang="en-GB" dirty="0"/>
          </a:p>
        </p:txBody>
      </p:sp>
      <p:sp>
        <p:nvSpPr>
          <p:cNvPr id="2" name="텍스트 개체 틀 1"/>
          <p:cNvSpPr>
            <a:spLocks noGrp="1"/>
          </p:cNvSpPr>
          <p:nvPr>
            <p:ph type="body" sz="quarter" idx="12"/>
          </p:nvPr>
        </p:nvSpPr>
        <p:spPr/>
        <p:txBody>
          <a:bodyPr/>
          <a:lstStyle/>
          <a:p>
            <a:r>
              <a:rPr lang="ko-KR" altLang="en-US" dirty="0" smtClean="0"/>
              <a:t>대상</a:t>
            </a:r>
            <a:r>
              <a:rPr lang="ko-KR" altLang="en-US" b="1" dirty="0" smtClean="0">
                <a:latin typeface="맑은 고딕" panose="020B0503020000020004" pitchFamily="50" charset="-127"/>
              </a:rPr>
              <a:t>회사의 </a:t>
            </a:r>
            <a:r>
              <a:rPr lang="ko-KR" altLang="en-US" b="1" dirty="0">
                <a:latin typeface="맑은 고딕" panose="020B0503020000020004" pitchFamily="50" charset="-127"/>
              </a:rPr>
              <a:t>과거 </a:t>
            </a:r>
            <a:r>
              <a:rPr lang="ko-KR" altLang="en-US" b="1" dirty="0" smtClean="0">
                <a:latin typeface="맑은 고딕" panose="020B0503020000020004" pitchFamily="50" charset="-127"/>
              </a:rPr>
              <a:t>재무상태표 </a:t>
            </a:r>
            <a:r>
              <a:rPr lang="ko-KR" altLang="en-US" b="1" dirty="0">
                <a:latin typeface="맑은 고딕" panose="020B0503020000020004" pitchFamily="50" charset="-127"/>
              </a:rPr>
              <a:t>및 손익계산서는 다음과 같습니다</a:t>
            </a:r>
            <a:r>
              <a:rPr lang="en-US" altLang="ko-KR" b="1" dirty="0">
                <a:latin typeface="맑은 고딕" panose="020B0503020000020004" pitchFamily="50" charset="-127"/>
              </a:rPr>
              <a:t>.</a:t>
            </a:r>
          </a:p>
        </p:txBody>
      </p:sp>
      <p:sp>
        <p:nvSpPr>
          <p:cNvPr id="21" name="Text Box 22"/>
          <p:cNvSpPr txBox="1">
            <a:spLocks noChangeArrowheads="1"/>
          </p:cNvSpPr>
          <p:nvPr/>
        </p:nvSpPr>
        <p:spPr bwMode="auto">
          <a:xfrm>
            <a:off x="505596" y="5910828"/>
            <a:ext cx="3778250" cy="120650"/>
          </a:xfrm>
          <a:prstGeom prst="rect">
            <a:avLst/>
          </a:prstGeom>
          <a:noFill/>
          <a:ln w="6350">
            <a:noFill/>
            <a:miter lim="800000"/>
            <a:headEnd type="none" w="sm" len="sm"/>
            <a:tailEnd type="none" w="sm" len="sm"/>
          </a:ln>
          <a:effectLst/>
        </p:spPr>
        <p:txBody>
          <a:bodyPr lIns="0" tIns="0" rIns="0" b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46100" indent="-546100" defTabSz="762000" eaLnBrk="0" hangingPunct="0">
              <a:spcBef>
                <a:spcPct val="15000"/>
              </a:spcBef>
              <a:tabLst>
                <a:tab pos="722313" algn="l"/>
              </a:tabLst>
            </a:pPr>
            <a:r>
              <a:rPr lang="en-US" altLang="ko-KR" sz="750" i="1" kern="0" dirty="0">
                <a:solidFill>
                  <a:srgbClr val="00338D"/>
                </a:solidFill>
                <a:latin typeface="맑은 고딕" pitchFamily="50" charset="-127"/>
                <a:ea typeface="맑은 고딕" pitchFamily="50" charset="-127"/>
              </a:rPr>
              <a:t>Source: </a:t>
            </a:r>
            <a:r>
              <a:rPr lang="ko-KR" altLang="en-US" sz="750" i="1" kern="0" dirty="0" smtClean="0">
                <a:solidFill>
                  <a:srgbClr val="00338D"/>
                </a:solidFill>
                <a:latin typeface="맑은 고딕" pitchFamily="50" charset="-127"/>
                <a:ea typeface="맑은 고딕" pitchFamily="50" charset="-127"/>
              </a:rPr>
              <a:t>대상회사 제시자료</a:t>
            </a:r>
            <a:endParaRPr lang="en-US" altLang="ko-KR" sz="750" i="1" kern="0" dirty="0" smtClean="0">
              <a:solidFill>
                <a:srgbClr val="00338D"/>
              </a:solidFill>
              <a:latin typeface="맑은 고딕" pitchFamily="50" charset="-127"/>
              <a:ea typeface="맑은 고딕" pitchFamily="50" charset="-127"/>
            </a:endParaRPr>
          </a:p>
          <a:p>
            <a:pPr marL="546100" indent="-546100" defTabSz="762000" eaLnBrk="0" hangingPunct="0">
              <a:spcBef>
                <a:spcPct val="15000"/>
              </a:spcBef>
              <a:tabLst>
                <a:tab pos="722313" algn="l"/>
              </a:tabLst>
            </a:pPr>
            <a:r>
              <a:rPr lang="en-US" altLang="ko-KR" sz="750" i="1" kern="0" dirty="0">
                <a:solidFill>
                  <a:srgbClr val="00338D"/>
                </a:solidFill>
                <a:latin typeface="맑은 고딕" pitchFamily="50" charset="-127"/>
                <a:ea typeface="맑은 고딕" pitchFamily="50" charset="-127"/>
              </a:rPr>
              <a:t>Note: (1) K-IFRS</a:t>
            </a:r>
            <a:r>
              <a:rPr lang="ko-KR" altLang="en-US" sz="750" i="1" kern="0" dirty="0">
                <a:solidFill>
                  <a:srgbClr val="00338D"/>
                </a:solidFill>
                <a:latin typeface="맑은 고딕" pitchFamily="50" charset="-127"/>
                <a:ea typeface="맑은 고딕" pitchFamily="50" charset="-127"/>
              </a:rPr>
              <a:t>로 </a:t>
            </a:r>
            <a:r>
              <a:rPr lang="ko-KR" altLang="en-US" sz="750" i="1" kern="0" dirty="0" smtClean="0">
                <a:solidFill>
                  <a:srgbClr val="00338D"/>
                </a:solidFill>
                <a:latin typeface="맑은 고딕" pitchFamily="50" charset="-127"/>
                <a:ea typeface="맑은 고딕" pitchFamily="50" charset="-127"/>
              </a:rPr>
              <a:t>작성된 </a:t>
            </a:r>
            <a:r>
              <a:rPr lang="ko-KR" altLang="en-US" sz="750" i="1" kern="0" dirty="0">
                <a:solidFill>
                  <a:srgbClr val="00338D"/>
                </a:solidFill>
                <a:latin typeface="맑은 고딕" pitchFamily="50" charset="-127"/>
                <a:ea typeface="맑은 고딕" pitchFamily="50" charset="-127"/>
              </a:rPr>
              <a:t>재무제표 입니다</a:t>
            </a:r>
            <a:r>
              <a:rPr lang="en-US" altLang="ko-KR" sz="750" i="1" kern="0" dirty="0">
                <a:solidFill>
                  <a:srgbClr val="00338D"/>
                </a:solidFill>
                <a:latin typeface="맑은 고딕" pitchFamily="50" charset="-127"/>
                <a:ea typeface="맑은 고딕" pitchFamily="50" charset="-127"/>
              </a:rPr>
              <a:t>. </a:t>
            </a:r>
          </a:p>
          <a:p>
            <a:pPr marL="546100" indent="-546100" defTabSz="762000" eaLnBrk="0" hangingPunct="0">
              <a:spcBef>
                <a:spcPct val="15000"/>
              </a:spcBef>
              <a:tabLst>
                <a:tab pos="722313" algn="l"/>
              </a:tabLst>
            </a:pPr>
            <a:r>
              <a:rPr lang="en-US" altLang="ko-KR" sz="750" i="1" kern="0" dirty="0">
                <a:solidFill>
                  <a:srgbClr val="00338D"/>
                </a:solidFill>
                <a:latin typeface="맑은 고딕" pitchFamily="50" charset="-127"/>
                <a:ea typeface="맑은 고딕" pitchFamily="50" charset="-127"/>
              </a:rPr>
              <a:t>        (2) </a:t>
            </a:r>
            <a:r>
              <a:rPr lang="en-US" altLang="ko-KR" sz="750" i="1" kern="0" dirty="0" smtClean="0">
                <a:solidFill>
                  <a:srgbClr val="00338D"/>
                </a:solidFill>
                <a:latin typeface="맑은 고딕" pitchFamily="50" charset="-127"/>
                <a:ea typeface="맑은 고딕" pitchFamily="50" charset="-127"/>
              </a:rPr>
              <a:t>2019</a:t>
            </a:r>
            <a:r>
              <a:rPr lang="ko-KR" altLang="en-US" sz="750" i="1" kern="0" dirty="0" smtClean="0">
                <a:solidFill>
                  <a:srgbClr val="00338D"/>
                </a:solidFill>
                <a:latin typeface="맑은 고딕" pitchFamily="50" charset="-127"/>
                <a:ea typeface="맑은 고딕" pitchFamily="50" charset="-127"/>
              </a:rPr>
              <a:t>년 </a:t>
            </a:r>
            <a:r>
              <a:rPr lang="en-US" altLang="ko-KR" sz="750" i="1" kern="0" dirty="0">
                <a:solidFill>
                  <a:srgbClr val="00338D"/>
                </a:solidFill>
                <a:latin typeface="맑은 고딕" pitchFamily="50" charset="-127"/>
                <a:ea typeface="맑은 고딕" pitchFamily="50" charset="-127"/>
              </a:rPr>
              <a:t>9</a:t>
            </a:r>
            <a:r>
              <a:rPr lang="ko-KR" altLang="en-US" sz="750" i="1" kern="0" dirty="0">
                <a:solidFill>
                  <a:srgbClr val="00338D"/>
                </a:solidFill>
                <a:latin typeface="맑은 고딕" pitchFamily="50" charset="-127"/>
                <a:ea typeface="맑은 고딕" pitchFamily="50" charset="-127"/>
              </a:rPr>
              <a:t>월 재무제표는 감사받지 아니한 재무제표입니다</a:t>
            </a:r>
            <a:r>
              <a:rPr lang="en-US" altLang="ko-KR" sz="750" i="1" kern="0" dirty="0">
                <a:solidFill>
                  <a:srgbClr val="00338D"/>
                </a:solidFill>
                <a:latin typeface="맑은 고딕" pitchFamily="50" charset="-127"/>
                <a:ea typeface="맑은 고딕" pitchFamily="50" charset="-127"/>
              </a:rPr>
              <a:t>.</a:t>
            </a:r>
            <a:endParaRPr lang="ko-KR" altLang="en-US" sz="750" i="1" kern="0" dirty="0">
              <a:solidFill>
                <a:srgbClr val="00338D"/>
              </a:solidFill>
              <a:latin typeface="맑은 고딕" pitchFamily="50" charset="-127"/>
              <a:ea typeface="맑은 고딕" pitchFamily="50" charset="-127"/>
            </a:endParaRPr>
          </a:p>
          <a:p>
            <a:pPr marL="546100" indent="-546100" defTabSz="762000" eaLnBrk="0" hangingPunct="0">
              <a:spcBef>
                <a:spcPct val="15000"/>
              </a:spcBef>
              <a:tabLst>
                <a:tab pos="722313" algn="l"/>
              </a:tabLst>
            </a:pPr>
            <a:endParaRPr lang="ko-KR" altLang="en-US" sz="750" i="1" kern="0" dirty="0">
              <a:solidFill>
                <a:srgbClr val="00338D"/>
              </a:solidFill>
              <a:latin typeface="맑은 고딕" pitchFamily="50" charset="-127"/>
              <a:ea typeface="맑은 고딕" pitchFamily="50" charset="-127"/>
            </a:endParaRPr>
          </a:p>
        </p:txBody>
      </p:sp>
      <p:sp>
        <p:nvSpPr>
          <p:cNvPr id="14" name="Text Box 22"/>
          <p:cNvSpPr txBox="1">
            <a:spLocks noChangeArrowheads="1"/>
          </p:cNvSpPr>
          <p:nvPr/>
        </p:nvSpPr>
        <p:spPr bwMode="auto">
          <a:xfrm>
            <a:off x="5046663" y="3229754"/>
            <a:ext cx="3778250" cy="120650"/>
          </a:xfrm>
          <a:prstGeom prst="rect">
            <a:avLst/>
          </a:prstGeom>
          <a:noFill/>
          <a:ln w="6350">
            <a:noFill/>
            <a:miter lim="800000"/>
            <a:headEnd type="none" w="sm" len="sm"/>
            <a:tailEnd type="none" w="sm" len="sm"/>
          </a:ln>
          <a:effectLst/>
        </p:spPr>
        <p:txBody>
          <a:bodyPr lIns="0" tIns="0" rIns="0" b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46100" indent="-546100" defTabSz="762000" eaLnBrk="0" hangingPunct="0">
              <a:spcBef>
                <a:spcPct val="15000"/>
              </a:spcBef>
              <a:tabLst>
                <a:tab pos="722313" algn="l"/>
              </a:tabLst>
            </a:pPr>
            <a:r>
              <a:rPr lang="en-US" altLang="ko-KR" sz="750" i="1" kern="0" dirty="0">
                <a:solidFill>
                  <a:srgbClr val="00338D"/>
                </a:solidFill>
                <a:latin typeface="맑은 고딕" pitchFamily="50" charset="-127"/>
                <a:ea typeface="맑은 고딕" pitchFamily="50" charset="-127"/>
              </a:rPr>
              <a:t>Source: </a:t>
            </a:r>
            <a:r>
              <a:rPr lang="ko-KR" altLang="en-US" sz="750" i="1" kern="0" dirty="0">
                <a:solidFill>
                  <a:srgbClr val="00338D"/>
                </a:solidFill>
                <a:latin typeface="맑은 고딕" pitchFamily="50" charset="-127"/>
                <a:ea typeface="맑은 고딕" pitchFamily="50" charset="-127"/>
              </a:rPr>
              <a:t>대상회사 </a:t>
            </a:r>
            <a:r>
              <a:rPr lang="ko-KR" altLang="en-US" sz="750" i="1" kern="0" dirty="0" smtClean="0">
                <a:solidFill>
                  <a:srgbClr val="00338D"/>
                </a:solidFill>
                <a:latin typeface="맑은 고딕" pitchFamily="50" charset="-127"/>
                <a:ea typeface="맑은 고딕" pitchFamily="50" charset="-127"/>
              </a:rPr>
              <a:t>제시자료</a:t>
            </a:r>
            <a:endParaRPr lang="en-US" altLang="ko-KR" sz="750" i="1" kern="0" dirty="0" smtClean="0">
              <a:solidFill>
                <a:srgbClr val="00338D"/>
              </a:solidFill>
              <a:latin typeface="맑은 고딕" pitchFamily="50" charset="-127"/>
              <a:ea typeface="맑은 고딕" pitchFamily="50" charset="-127"/>
            </a:endParaRPr>
          </a:p>
          <a:p>
            <a:pPr marL="546100" indent="-546100" defTabSz="762000" eaLnBrk="0" hangingPunct="0">
              <a:spcBef>
                <a:spcPct val="15000"/>
              </a:spcBef>
              <a:tabLst>
                <a:tab pos="722313" algn="l"/>
              </a:tabLst>
            </a:pPr>
            <a:r>
              <a:rPr lang="en-US" altLang="ko-KR" sz="750" i="1" kern="0" dirty="0" smtClean="0">
                <a:solidFill>
                  <a:srgbClr val="00338D"/>
                </a:solidFill>
                <a:latin typeface="맑은 고딕" pitchFamily="50" charset="-127"/>
                <a:ea typeface="맑은 고딕" pitchFamily="50" charset="-127"/>
              </a:rPr>
              <a:t>Note: (1) K-IFRS</a:t>
            </a:r>
            <a:r>
              <a:rPr lang="ko-KR" altLang="en-US" sz="750" i="1" kern="0" dirty="0" smtClean="0">
                <a:solidFill>
                  <a:srgbClr val="00338D"/>
                </a:solidFill>
                <a:latin typeface="맑은 고딕" pitchFamily="50" charset="-127"/>
                <a:ea typeface="맑은 고딕" pitchFamily="50" charset="-127"/>
              </a:rPr>
              <a:t>로 작성된 재무제표 입니다</a:t>
            </a:r>
            <a:r>
              <a:rPr lang="en-US" altLang="ko-KR" sz="750" i="1" kern="0" dirty="0" smtClean="0">
                <a:solidFill>
                  <a:srgbClr val="00338D"/>
                </a:solidFill>
                <a:latin typeface="맑은 고딕" pitchFamily="50" charset="-127"/>
                <a:ea typeface="맑은 고딕" pitchFamily="50" charset="-127"/>
              </a:rPr>
              <a:t>. </a:t>
            </a:r>
          </a:p>
          <a:p>
            <a:pPr marL="546100" indent="-546100" defTabSz="762000" eaLnBrk="0" hangingPunct="0">
              <a:spcBef>
                <a:spcPct val="15000"/>
              </a:spcBef>
              <a:tabLst>
                <a:tab pos="722313" algn="l"/>
              </a:tabLst>
            </a:pPr>
            <a:r>
              <a:rPr lang="en-US" altLang="ko-KR" sz="750" i="1" kern="0" dirty="0">
                <a:solidFill>
                  <a:srgbClr val="00338D"/>
                </a:solidFill>
                <a:latin typeface="맑은 고딕" pitchFamily="50" charset="-127"/>
                <a:ea typeface="맑은 고딕" pitchFamily="50" charset="-127"/>
              </a:rPr>
              <a:t> </a:t>
            </a:r>
            <a:r>
              <a:rPr lang="en-US" altLang="ko-KR" sz="750" i="1" kern="0" dirty="0" smtClean="0">
                <a:solidFill>
                  <a:srgbClr val="00338D"/>
                </a:solidFill>
                <a:latin typeface="맑은 고딕" pitchFamily="50" charset="-127"/>
                <a:ea typeface="맑은 고딕" pitchFamily="50" charset="-127"/>
              </a:rPr>
              <a:t>       (2) 2019</a:t>
            </a:r>
            <a:r>
              <a:rPr lang="ko-KR" altLang="en-US" sz="750" i="1" kern="0" dirty="0" smtClean="0">
                <a:solidFill>
                  <a:srgbClr val="00338D"/>
                </a:solidFill>
                <a:latin typeface="맑은 고딕" pitchFamily="50" charset="-127"/>
                <a:ea typeface="맑은 고딕" pitchFamily="50" charset="-127"/>
              </a:rPr>
              <a:t>년 </a:t>
            </a:r>
            <a:r>
              <a:rPr lang="en-US" altLang="ko-KR" sz="750" i="1" kern="0" dirty="0" smtClean="0">
                <a:solidFill>
                  <a:srgbClr val="00338D"/>
                </a:solidFill>
                <a:latin typeface="맑은 고딕" pitchFamily="50" charset="-127"/>
                <a:ea typeface="맑은 고딕" pitchFamily="50" charset="-127"/>
              </a:rPr>
              <a:t>9</a:t>
            </a:r>
            <a:r>
              <a:rPr lang="ko-KR" altLang="en-US" sz="750" i="1" kern="0" dirty="0" smtClean="0">
                <a:solidFill>
                  <a:srgbClr val="00338D"/>
                </a:solidFill>
                <a:latin typeface="맑은 고딕" pitchFamily="50" charset="-127"/>
                <a:ea typeface="맑은 고딕" pitchFamily="50" charset="-127"/>
              </a:rPr>
              <a:t>월 재무제표는 감사받지 아니한 재무제표입니다</a:t>
            </a:r>
            <a:r>
              <a:rPr lang="en-US" altLang="ko-KR" sz="750" i="1" kern="0" dirty="0" smtClean="0">
                <a:solidFill>
                  <a:srgbClr val="00338D"/>
                </a:solidFill>
                <a:latin typeface="맑은 고딕" pitchFamily="50" charset="-127"/>
                <a:ea typeface="맑은 고딕" pitchFamily="50" charset="-127"/>
              </a:rPr>
              <a:t>.</a:t>
            </a:r>
            <a:endParaRPr lang="ko-KR" altLang="en-US" sz="750" i="1" kern="0" dirty="0">
              <a:solidFill>
                <a:srgbClr val="00338D"/>
              </a:solidFill>
              <a:latin typeface="맑은 고딕" pitchFamily="50" charset="-127"/>
              <a:ea typeface="맑은 고딕" pitchFamily="50" charset="-127"/>
            </a:endParaRPr>
          </a:p>
        </p:txBody>
      </p:sp>
      <p:sp>
        <p:nvSpPr>
          <p:cNvPr id="19"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Target Overview</a:t>
            </a:r>
          </a:p>
        </p:txBody>
      </p:sp>
      <p:pic>
        <p:nvPicPr>
          <p:cNvPr id="16" name="그림 15"/>
          <p:cNvPicPr>
            <a:picLocks noChangeAspect="1"/>
          </p:cNvPicPr>
          <p:nvPr/>
        </p:nvPicPr>
        <p:blipFill>
          <a:blip r:embed="rId4"/>
          <a:stretch>
            <a:fillRect/>
          </a:stretch>
        </p:blipFill>
        <p:spPr>
          <a:xfrm>
            <a:off x="5050269" y="1332000"/>
            <a:ext cx="4371975" cy="1876425"/>
          </a:xfrm>
          <a:prstGeom prst="rect">
            <a:avLst/>
          </a:prstGeom>
        </p:spPr>
      </p:pic>
    </p:spTree>
    <p:extLst>
      <p:ext uri="{BB962C8B-B14F-4D97-AF65-F5344CB8AC3E}">
        <p14:creationId xmlns:p14="http://schemas.microsoft.com/office/powerpoint/2010/main" val="194500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GB" altLang="ko-KR" dirty="0" smtClean="0"/>
              <a:t>Methodology</a:t>
            </a:r>
            <a:br>
              <a:rPr lang="en-GB" altLang="ko-KR" dirty="0" smtClean="0"/>
            </a:br>
            <a:r>
              <a:rPr lang="en-GB" altLang="ko-KR" dirty="0" smtClean="0"/>
              <a:t>Overview</a:t>
            </a:r>
            <a:endParaRPr lang="ko-KR" altLang="en-US" dirty="0"/>
          </a:p>
        </p:txBody>
      </p:sp>
    </p:spTree>
    <p:extLst>
      <p:ext uri="{BB962C8B-B14F-4D97-AF65-F5344CB8AC3E}">
        <p14:creationId xmlns:p14="http://schemas.microsoft.com/office/powerpoint/2010/main" val="3223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9600" y="450000"/>
            <a:ext cx="8918244" cy="723600"/>
          </a:xfrm>
        </p:spPr>
        <p:txBody>
          <a:bodyPr/>
          <a:lstStyle/>
          <a:p>
            <a:r>
              <a:rPr lang="en-GB" dirty="0" smtClean="0">
                <a:solidFill>
                  <a:srgbClr val="00338D"/>
                </a:solidFill>
              </a:rPr>
              <a:t>Methodology Overview</a:t>
            </a:r>
            <a:endParaRPr lang="en-GB" dirty="0"/>
          </a:p>
        </p:txBody>
      </p:sp>
      <p:sp>
        <p:nvSpPr>
          <p:cNvPr id="2" name="텍스트 개체 틀 1"/>
          <p:cNvSpPr>
            <a:spLocks noGrp="1"/>
          </p:cNvSpPr>
          <p:nvPr>
            <p:ph type="body" sz="quarter" idx="12"/>
          </p:nvPr>
        </p:nvSpPr>
        <p:spPr/>
        <p:txBody>
          <a:bodyPr/>
          <a:lstStyle/>
          <a:p>
            <a:r>
              <a:rPr lang="ko-KR" altLang="en-US" dirty="0" smtClean="0"/>
              <a:t>영업권 손상검사의 전반적인 프로세스는 다음과 같습니다</a:t>
            </a:r>
            <a:r>
              <a:rPr lang="en-US" altLang="ko-KR" dirty="0" smtClean="0"/>
              <a:t>. </a:t>
            </a:r>
            <a:endParaRPr lang="en-US" altLang="ko-KR" dirty="0"/>
          </a:p>
        </p:txBody>
      </p:sp>
      <p:sp>
        <p:nvSpPr>
          <p:cNvPr id="40" name="Rectangle 10"/>
          <p:cNvSpPr>
            <a:spLocks noChangeArrowheads="1"/>
          </p:cNvSpPr>
          <p:nvPr/>
        </p:nvSpPr>
        <p:spPr bwMode="auto">
          <a:xfrm>
            <a:off x="5046862" y="1767600"/>
            <a:ext cx="4039202" cy="4381180"/>
          </a:xfrm>
          <a:prstGeom prst="rect">
            <a:avLst/>
          </a:prstGeom>
          <a:solidFill>
            <a:srgbClr val="FFFFFF"/>
          </a:solidFill>
          <a:ln w="9525" algn="ctr">
            <a:solidFill>
              <a:srgbClr val="00338D"/>
            </a:solidFill>
            <a:miter lim="800000"/>
            <a:headEnd/>
            <a:tailEnd/>
          </a:ln>
          <a:effectLst/>
        </p:spPr>
        <p:txBody>
          <a:bodyPr wrap="square" lIns="180000" tIns="0" rIns="180000" bIns="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82563" marR="0" lvl="1" indent="-182563" fontAlgn="auto">
              <a:lnSpc>
                <a:spcPct val="110000"/>
              </a:lnSpc>
              <a:spcBef>
                <a:spcPts val="432"/>
              </a:spcBef>
              <a:spcAft>
                <a:spcPts val="0"/>
              </a:spcAft>
              <a:buClr>
                <a:srgbClr val="00338D"/>
              </a:buClr>
              <a:buSzPct val="85000"/>
              <a:buFont typeface="Wingdings" pitchFamily="2" charset="2"/>
              <a:buChar char="l"/>
              <a:tabLst/>
              <a:defRPr/>
            </a:pPr>
            <a:endParaRPr lang="en-US" altLang="ko-KR" sz="900" dirty="0">
              <a:latin typeface="맑은 고딕" panose="020B0503020000020004" pitchFamily="50" charset="-127"/>
              <a:ea typeface="맑은 고딕" panose="020B0503020000020004" pitchFamily="50" charset="-127"/>
            </a:endParaRPr>
          </a:p>
          <a:p>
            <a:pPr marL="182563" marR="0" lvl="1" indent="-182563" fontAlgn="auto">
              <a:lnSpc>
                <a:spcPct val="110000"/>
              </a:lnSpc>
              <a:spcBef>
                <a:spcPts val="432"/>
              </a:spcBef>
              <a:spcAft>
                <a:spcPts val="0"/>
              </a:spcAft>
              <a:buClr>
                <a:srgbClr val="00338D"/>
              </a:buClr>
              <a:buSzPct val="85000"/>
              <a:buFont typeface="Wingdings" pitchFamily="2" charset="2"/>
              <a:buChar char="l"/>
              <a:tabLst/>
              <a:defRPr/>
            </a:pPr>
            <a:r>
              <a:rPr lang="en-US" altLang="ko-KR" sz="900" dirty="0">
                <a:latin typeface="맑은 고딕" panose="020B0503020000020004" pitchFamily="50" charset="-127"/>
                <a:ea typeface="맑은 고딕" panose="020B0503020000020004" pitchFamily="50" charset="-127"/>
              </a:rPr>
              <a:t>K-IFRS </a:t>
            </a:r>
            <a:r>
              <a:rPr lang="ko-KR" altLang="en-US" sz="900" dirty="0">
                <a:latin typeface="맑은 고딕" panose="020B0503020000020004" pitchFamily="50" charset="-127"/>
                <a:ea typeface="맑은 고딕" panose="020B0503020000020004" pitchFamily="50" charset="-127"/>
              </a:rPr>
              <a:t>제</a:t>
            </a:r>
            <a:r>
              <a:rPr lang="en-US" altLang="ko-KR" sz="900" dirty="0">
                <a:latin typeface="맑은 고딕" panose="020B0503020000020004" pitchFamily="50" charset="-127"/>
                <a:ea typeface="맑은 고딕" panose="020B0503020000020004" pitchFamily="50" charset="-127"/>
              </a:rPr>
              <a:t>1036</a:t>
            </a:r>
            <a:r>
              <a:rPr lang="ko-KR" altLang="en-US" sz="900" dirty="0">
                <a:latin typeface="맑은 고딕" panose="020B0503020000020004" pitchFamily="50" charset="-127"/>
                <a:ea typeface="맑은 고딕" panose="020B0503020000020004" pitchFamily="50" charset="-127"/>
              </a:rPr>
              <a:t>호</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자산손상은 손상검사</a:t>
            </a:r>
            <a:r>
              <a:rPr lang="en-US" altLang="ko-KR" sz="900" dirty="0">
                <a:latin typeface="맑은 고딕" panose="020B0503020000020004" pitchFamily="50" charset="-127"/>
                <a:ea typeface="맑은 고딕" panose="020B0503020000020004" pitchFamily="50" charset="-127"/>
              </a:rPr>
              <a:t>(Impairment Test)</a:t>
            </a:r>
            <a:r>
              <a:rPr lang="ko-KR" altLang="en-US" sz="900" dirty="0">
                <a:latin typeface="맑은 고딕" panose="020B0503020000020004" pitchFamily="50" charset="-127"/>
                <a:ea typeface="맑은 고딕" panose="020B0503020000020004" pitchFamily="50" charset="-127"/>
              </a:rPr>
              <a:t>와 관련하여 다음과 같은 일반 원칙을 제시하고 있습니다</a:t>
            </a:r>
            <a:r>
              <a:rPr lang="en-US" altLang="ko-KR" sz="900" dirty="0">
                <a:latin typeface="맑은 고딕" panose="020B0503020000020004" pitchFamily="50" charset="-127"/>
                <a:ea typeface="맑은 고딕" panose="020B0503020000020004" pitchFamily="50" charset="-127"/>
              </a:rPr>
              <a:t>.</a:t>
            </a:r>
          </a:p>
          <a:p>
            <a:pPr marL="177800" marR="0" lvl="1" indent="-177800" fontAlgn="auto">
              <a:lnSpc>
                <a:spcPct val="110000"/>
              </a:lnSpc>
              <a:spcBef>
                <a:spcPts val="432"/>
              </a:spcBef>
              <a:spcAft>
                <a:spcPts val="0"/>
              </a:spcAft>
              <a:buClr>
                <a:srgbClr val="00338D"/>
              </a:buClr>
              <a:buSzPct val="85000"/>
              <a:buFontTx/>
              <a:buNone/>
              <a:tabLst/>
              <a:defRPr/>
            </a:pPr>
            <a:endParaRPr lang="en-US" altLang="ko-KR" sz="900" dirty="0">
              <a:latin typeface="맑은 고딕" panose="020B0503020000020004" pitchFamily="50" charset="-127"/>
              <a:ea typeface="맑은 고딕" panose="020B0503020000020004" pitchFamily="50" charset="-127"/>
            </a:endParaRPr>
          </a:p>
          <a:p>
            <a:pPr marL="177800" marR="0" lvl="1" indent="-177800" fontAlgn="auto">
              <a:lnSpc>
                <a:spcPct val="110000"/>
              </a:lnSpc>
              <a:spcBef>
                <a:spcPts val="432"/>
              </a:spcBef>
              <a:spcAft>
                <a:spcPts val="0"/>
              </a:spcAft>
              <a:buClr>
                <a:srgbClr val="00338D"/>
              </a:buClr>
              <a:buSzPct val="85000"/>
              <a:buFont typeface="Wingdings" pitchFamily="2" charset="2"/>
              <a:buChar char="l"/>
              <a:tabLst/>
              <a:defRPr/>
            </a:pPr>
            <a:r>
              <a:rPr lang="ko-KR" altLang="en-US" sz="900" dirty="0">
                <a:latin typeface="맑은 고딕" panose="020B0503020000020004" pitchFamily="50" charset="-127"/>
                <a:ea typeface="맑은 고딕" panose="020B0503020000020004" pitchFamily="50" charset="-127"/>
              </a:rPr>
              <a:t>자산의 회수가능액이 장부금액에 미달하는 경우 자산의 장부금액을</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회수가능액으로 감소시키도록 하고 있으며</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이때 감소금액은 손상차손으로 당기 손익에 반영됩니다</a:t>
            </a:r>
            <a:r>
              <a:rPr lang="en-US" altLang="ko-KR" sz="900" dirty="0">
                <a:latin typeface="맑은 고딕" panose="020B0503020000020004" pitchFamily="50" charset="-127"/>
                <a:ea typeface="맑은 고딕" panose="020B0503020000020004" pitchFamily="50" charset="-127"/>
              </a:rPr>
              <a:t>.</a:t>
            </a:r>
          </a:p>
          <a:p>
            <a:pPr marL="177800" marR="0" lvl="1" indent="-177800" fontAlgn="auto">
              <a:lnSpc>
                <a:spcPct val="110000"/>
              </a:lnSpc>
              <a:spcBef>
                <a:spcPts val="432"/>
              </a:spcBef>
              <a:spcAft>
                <a:spcPts val="0"/>
              </a:spcAft>
              <a:buClr>
                <a:srgbClr val="00338D"/>
              </a:buClr>
              <a:buSzPct val="85000"/>
              <a:buFontTx/>
              <a:buNone/>
              <a:tabLst/>
              <a:defRPr/>
            </a:pPr>
            <a:endParaRPr lang="en-US" altLang="ko-KR" sz="900" dirty="0">
              <a:latin typeface="맑은 고딕" panose="020B0503020000020004" pitchFamily="50" charset="-127"/>
              <a:ea typeface="맑은 고딕" panose="020B0503020000020004" pitchFamily="50" charset="-127"/>
            </a:endParaRPr>
          </a:p>
          <a:p>
            <a:pPr marL="177800" marR="0" lvl="1" indent="-177800" fontAlgn="auto">
              <a:lnSpc>
                <a:spcPct val="110000"/>
              </a:lnSpc>
              <a:spcBef>
                <a:spcPts val="432"/>
              </a:spcBef>
              <a:spcAft>
                <a:spcPts val="0"/>
              </a:spcAft>
              <a:buClr>
                <a:srgbClr val="00338D"/>
              </a:buClr>
              <a:buSzPct val="85000"/>
              <a:buFont typeface="Wingdings" pitchFamily="2" charset="2"/>
              <a:buChar char="l"/>
              <a:tabLst/>
              <a:defRPr/>
            </a:pPr>
            <a:r>
              <a:rPr lang="ko-KR" altLang="en-US" sz="900" dirty="0">
                <a:latin typeface="맑은 고딕" panose="020B0503020000020004" pitchFamily="50" charset="-127"/>
                <a:ea typeface="맑은 고딕" panose="020B0503020000020004" pitchFamily="50" charset="-127"/>
              </a:rPr>
              <a:t>회수가능액</a:t>
            </a:r>
            <a:r>
              <a:rPr lang="en-US" altLang="ko-KR" sz="900" dirty="0">
                <a:latin typeface="맑은 고딕" panose="020B0503020000020004" pitchFamily="50" charset="-127"/>
                <a:ea typeface="맑은 고딕" panose="020B0503020000020004" pitchFamily="50" charset="-127"/>
              </a:rPr>
              <a:t>(Recoverable Amount)</a:t>
            </a:r>
            <a:r>
              <a:rPr lang="ko-KR" altLang="en-US" sz="900" dirty="0">
                <a:latin typeface="맑은 고딕" panose="020B0503020000020004" pitchFamily="50" charset="-127"/>
                <a:ea typeface="맑은 고딕" panose="020B0503020000020004" pitchFamily="50" charset="-127"/>
              </a:rPr>
              <a:t>은 자산 또는 현금창출단위</a:t>
            </a:r>
            <a:r>
              <a:rPr lang="en-US" altLang="ko-KR" sz="900" dirty="0">
                <a:latin typeface="맑은 고딕" panose="020B0503020000020004" pitchFamily="50" charset="-127"/>
                <a:ea typeface="맑은 고딕" panose="020B0503020000020004" pitchFamily="50" charset="-127"/>
              </a:rPr>
              <a:t>(CGU)</a:t>
            </a:r>
            <a:r>
              <a:rPr lang="ko-KR" altLang="en-US" sz="900" dirty="0">
                <a:latin typeface="맑은 고딕" panose="020B0503020000020004" pitchFamily="50" charset="-127"/>
                <a:ea typeface="맑은 고딕" panose="020B0503020000020004" pitchFamily="50" charset="-127"/>
              </a:rPr>
              <a:t>의 순공정가치</a:t>
            </a:r>
            <a:r>
              <a:rPr lang="en-US" altLang="ko-KR" sz="900" dirty="0">
                <a:latin typeface="맑은 고딕" panose="020B0503020000020004" pitchFamily="50" charset="-127"/>
                <a:ea typeface="맑은 고딕" panose="020B0503020000020004" pitchFamily="50" charset="-127"/>
              </a:rPr>
              <a:t>(Fair Value Less Costs To Sell; “FVLCS”)</a:t>
            </a:r>
            <a:r>
              <a:rPr lang="ko-KR" altLang="en-US" sz="900" dirty="0">
                <a:latin typeface="맑은 고딕" panose="020B0503020000020004" pitchFamily="50" charset="-127"/>
                <a:ea typeface="맑은 고딕" panose="020B0503020000020004" pitchFamily="50" charset="-127"/>
              </a:rPr>
              <a:t>와 사용가치</a:t>
            </a:r>
            <a:r>
              <a:rPr lang="en-US" altLang="ko-KR" sz="900" dirty="0">
                <a:latin typeface="맑은 고딕" panose="020B0503020000020004" pitchFamily="50" charset="-127"/>
                <a:ea typeface="맑은 고딕" panose="020B0503020000020004" pitchFamily="50" charset="-127"/>
              </a:rPr>
              <a:t>(Value in Use; “VIU”) </a:t>
            </a:r>
            <a:r>
              <a:rPr lang="ko-KR" altLang="en-US" sz="900" dirty="0">
                <a:latin typeface="맑은 고딕" panose="020B0503020000020004" pitchFamily="50" charset="-127"/>
                <a:ea typeface="맑은 고딕" panose="020B0503020000020004" pitchFamily="50" charset="-127"/>
              </a:rPr>
              <a:t>중 큰 금액입니다</a:t>
            </a:r>
            <a:r>
              <a:rPr lang="en-US" altLang="ko-KR" sz="900" dirty="0">
                <a:latin typeface="맑은 고딕" panose="020B0503020000020004" pitchFamily="50" charset="-127"/>
                <a:ea typeface="맑은 고딕" panose="020B0503020000020004" pitchFamily="50" charset="-127"/>
              </a:rPr>
              <a:t>.</a:t>
            </a:r>
          </a:p>
          <a:p>
            <a:pPr marL="177800" marR="0" lvl="1" indent="-177800" fontAlgn="auto">
              <a:lnSpc>
                <a:spcPct val="110000"/>
              </a:lnSpc>
              <a:spcBef>
                <a:spcPts val="432"/>
              </a:spcBef>
              <a:spcAft>
                <a:spcPts val="0"/>
              </a:spcAft>
              <a:buClr>
                <a:srgbClr val="00338D"/>
              </a:buClr>
              <a:buSzPct val="85000"/>
              <a:buFont typeface="Wingdings" pitchFamily="2" charset="2"/>
              <a:buChar char="l"/>
              <a:tabLst/>
              <a:defRPr/>
            </a:pPr>
            <a:endParaRPr lang="en-US" altLang="ko-KR" sz="900" dirty="0">
              <a:latin typeface="맑은 고딕" panose="020B0503020000020004" pitchFamily="50" charset="-127"/>
              <a:ea typeface="맑은 고딕" panose="020B0503020000020004" pitchFamily="50" charset="-127"/>
            </a:endParaRPr>
          </a:p>
          <a:p>
            <a:pPr marL="177800" marR="0" lvl="1" indent="-177800" fontAlgn="auto">
              <a:lnSpc>
                <a:spcPct val="110000"/>
              </a:lnSpc>
              <a:spcBef>
                <a:spcPts val="432"/>
              </a:spcBef>
              <a:spcAft>
                <a:spcPts val="0"/>
              </a:spcAft>
              <a:buClr>
                <a:srgbClr val="00338D"/>
              </a:buClr>
              <a:buSzPct val="85000"/>
              <a:buFont typeface="Wingdings" pitchFamily="2" charset="2"/>
              <a:buChar char="l"/>
              <a:tabLst/>
              <a:defRPr/>
            </a:pPr>
            <a:r>
              <a:rPr lang="ko-KR" altLang="en-US" sz="900" dirty="0">
                <a:latin typeface="맑은 고딕" panose="020B0503020000020004" pitchFamily="50" charset="-127"/>
                <a:ea typeface="맑은 고딕" panose="020B0503020000020004" pitchFamily="50" charset="-127"/>
              </a:rPr>
              <a:t>순공정가치</a:t>
            </a:r>
            <a:r>
              <a:rPr lang="en-US" altLang="ko-KR" sz="900" dirty="0">
                <a:latin typeface="맑은 고딕" panose="020B0503020000020004" pitchFamily="50" charset="-127"/>
                <a:ea typeface="맑은 고딕" panose="020B0503020000020004" pitchFamily="50" charset="-127"/>
              </a:rPr>
              <a:t>(FVLCS)</a:t>
            </a:r>
            <a:r>
              <a:rPr lang="ko-KR" altLang="en-US" sz="900" dirty="0">
                <a:latin typeface="맑은 고딕" panose="020B0503020000020004" pitchFamily="50" charset="-127"/>
                <a:ea typeface="맑은 고딕" panose="020B0503020000020004" pitchFamily="50" charset="-127"/>
              </a:rPr>
              <a:t>는 합리적인 판단력과 거래의사가 있는 독립된</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당사자 사이의 거래에서 자산 또는 현금창출단위의 매각으로부터 수취할 수 있는 금액에서 처분부대원가를 차감한 금액입니다</a:t>
            </a:r>
            <a:r>
              <a:rPr lang="en-US" altLang="ko-KR" sz="900" dirty="0">
                <a:latin typeface="맑은 고딕" panose="020B0503020000020004" pitchFamily="50" charset="-127"/>
                <a:ea typeface="맑은 고딕" panose="020B0503020000020004" pitchFamily="50" charset="-127"/>
              </a:rPr>
              <a:t>.</a:t>
            </a:r>
          </a:p>
          <a:p>
            <a:pPr marL="177800" marR="0" lvl="1" indent="-177800" fontAlgn="auto">
              <a:lnSpc>
                <a:spcPct val="110000"/>
              </a:lnSpc>
              <a:spcBef>
                <a:spcPts val="432"/>
              </a:spcBef>
              <a:spcAft>
                <a:spcPts val="0"/>
              </a:spcAft>
              <a:buClr>
                <a:srgbClr val="00338D"/>
              </a:buClr>
              <a:buSzPct val="85000"/>
              <a:buFontTx/>
              <a:buNone/>
              <a:tabLst/>
              <a:defRPr/>
            </a:pPr>
            <a:endParaRPr lang="en-US" altLang="ko-KR" sz="900" dirty="0">
              <a:latin typeface="맑은 고딕" panose="020B0503020000020004" pitchFamily="50" charset="-127"/>
              <a:ea typeface="맑은 고딕" panose="020B0503020000020004" pitchFamily="50" charset="-127"/>
            </a:endParaRPr>
          </a:p>
          <a:p>
            <a:pPr marL="177800" marR="0" lvl="1" indent="-177800" fontAlgn="auto">
              <a:lnSpc>
                <a:spcPct val="110000"/>
              </a:lnSpc>
              <a:spcBef>
                <a:spcPts val="432"/>
              </a:spcBef>
              <a:spcAft>
                <a:spcPts val="0"/>
              </a:spcAft>
              <a:buClr>
                <a:srgbClr val="00338D"/>
              </a:buClr>
              <a:buSzPct val="85000"/>
              <a:buFont typeface="Wingdings" pitchFamily="2" charset="2"/>
              <a:buChar char="l"/>
              <a:tabLst/>
              <a:defRPr/>
            </a:pPr>
            <a:r>
              <a:rPr lang="ko-KR" altLang="en-US" sz="900" dirty="0">
                <a:latin typeface="맑은 고딕" panose="020B0503020000020004" pitchFamily="50" charset="-127"/>
                <a:ea typeface="맑은 고딕" panose="020B0503020000020004" pitchFamily="50" charset="-127"/>
              </a:rPr>
              <a:t>사용가치</a:t>
            </a:r>
            <a:r>
              <a:rPr lang="en-US" altLang="ko-KR" sz="900" dirty="0">
                <a:latin typeface="맑은 고딕" panose="020B0503020000020004" pitchFamily="50" charset="-127"/>
                <a:ea typeface="맑은 고딕" panose="020B0503020000020004" pitchFamily="50" charset="-127"/>
              </a:rPr>
              <a:t>(VIU)</a:t>
            </a:r>
            <a:r>
              <a:rPr lang="ko-KR" altLang="en-US" sz="900" dirty="0">
                <a:latin typeface="맑은 고딕" panose="020B0503020000020004" pitchFamily="50" charset="-127"/>
                <a:ea typeface="맑은 고딕" panose="020B0503020000020004" pitchFamily="50" charset="-127"/>
              </a:rPr>
              <a:t>는 자산이나 현금창출단위에서 창출된 것으로 기대되는</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미래현금흐름의 현재가치입니다</a:t>
            </a:r>
            <a:r>
              <a:rPr lang="en-US" altLang="ko-KR" sz="900" dirty="0">
                <a:latin typeface="맑은 고딕" panose="020B0503020000020004" pitchFamily="50" charset="-127"/>
                <a:ea typeface="맑은 고딕" panose="020B0503020000020004" pitchFamily="50" charset="-127"/>
              </a:rPr>
              <a:t>.</a:t>
            </a:r>
          </a:p>
          <a:p>
            <a:pPr marL="177800" marR="0" lvl="1" indent="-177800" fontAlgn="auto">
              <a:lnSpc>
                <a:spcPct val="110000"/>
              </a:lnSpc>
              <a:spcBef>
                <a:spcPts val="432"/>
              </a:spcBef>
              <a:spcAft>
                <a:spcPts val="0"/>
              </a:spcAft>
              <a:buClr>
                <a:srgbClr val="00338D"/>
              </a:buClr>
              <a:buSzPct val="85000"/>
              <a:buFontTx/>
              <a:buNone/>
              <a:tabLst/>
              <a:defRPr/>
            </a:pPr>
            <a:endParaRPr lang="en-US" altLang="ko-KR" sz="900" dirty="0">
              <a:latin typeface="맑은 고딕" panose="020B0503020000020004" pitchFamily="50" charset="-127"/>
              <a:ea typeface="맑은 고딕" panose="020B0503020000020004" pitchFamily="50" charset="-127"/>
            </a:endParaRPr>
          </a:p>
          <a:p>
            <a:pPr marL="177800" marR="0" lvl="1" indent="-177800" fontAlgn="auto">
              <a:lnSpc>
                <a:spcPct val="110000"/>
              </a:lnSpc>
              <a:spcBef>
                <a:spcPts val="432"/>
              </a:spcBef>
              <a:spcAft>
                <a:spcPts val="0"/>
              </a:spcAft>
              <a:buClr>
                <a:srgbClr val="00338D"/>
              </a:buClr>
              <a:buSzPct val="85000"/>
              <a:buFont typeface="Wingdings" pitchFamily="2" charset="2"/>
              <a:buChar char="l"/>
              <a:tabLst/>
              <a:defRPr/>
            </a:pPr>
            <a:r>
              <a:rPr lang="en-US" altLang="ko-KR" sz="900" dirty="0">
                <a:latin typeface="맑은 고딕" panose="020B0503020000020004" pitchFamily="50" charset="-127"/>
                <a:ea typeface="맑은 고딕" panose="020B0503020000020004" pitchFamily="50" charset="-127"/>
              </a:rPr>
              <a:t>K-IFRS </a:t>
            </a:r>
            <a:r>
              <a:rPr lang="ko-KR" altLang="en-US" sz="900" dirty="0">
                <a:latin typeface="맑은 고딕" panose="020B0503020000020004" pitchFamily="50" charset="-127"/>
                <a:ea typeface="맑은 고딕" panose="020B0503020000020004" pitchFamily="50" charset="-127"/>
              </a:rPr>
              <a:t>제</a:t>
            </a:r>
            <a:r>
              <a:rPr lang="en-US" altLang="ko-KR" sz="900" dirty="0">
                <a:latin typeface="맑은 고딕" panose="020B0503020000020004" pitchFamily="50" charset="-127"/>
                <a:ea typeface="맑은 고딕" panose="020B0503020000020004" pitchFamily="50" charset="-127"/>
              </a:rPr>
              <a:t>1036</a:t>
            </a:r>
            <a:r>
              <a:rPr lang="ko-KR" altLang="en-US" sz="900" dirty="0">
                <a:latin typeface="맑은 고딕" panose="020B0503020000020004" pitchFamily="50" charset="-127"/>
                <a:ea typeface="맑은 고딕" panose="020B0503020000020004" pitchFamily="50" charset="-127"/>
              </a:rPr>
              <a:t>호의 문단 </a:t>
            </a:r>
            <a:r>
              <a:rPr lang="en-US" altLang="ko-KR" sz="900" dirty="0">
                <a:latin typeface="맑은 고딕" panose="020B0503020000020004" pitchFamily="50" charset="-127"/>
                <a:ea typeface="맑은 고딕" panose="020B0503020000020004" pitchFamily="50" charset="-127"/>
              </a:rPr>
              <a:t>19</a:t>
            </a:r>
            <a:r>
              <a:rPr lang="ko-KR" altLang="en-US" sz="900" dirty="0">
                <a:latin typeface="맑은 고딕" panose="020B0503020000020004" pitchFamily="50" charset="-127"/>
                <a:ea typeface="맑은 고딕" panose="020B0503020000020004" pitchFamily="50" charset="-127"/>
              </a:rPr>
              <a:t>에 따르면</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회수가능액을 측정할 때에 항상</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순공정가치와 사용가치 모두를 추정할 필요는 없습니다</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순공정가치나 사용가치 중 하나의 금액이 장부금액을 초과한다면 자산이 손상되지</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않았으므로 다른 금액을 추정할 필요가 없습니다</a:t>
            </a:r>
            <a:r>
              <a:rPr lang="en-US" altLang="ko-KR" sz="900" dirty="0">
                <a:latin typeface="맑은 고딕" panose="020B0503020000020004" pitchFamily="50" charset="-127"/>
                <a:ea typeface="맑은 고딕" panose="020B0503020000020004" pitchFamily="50" charset="-127"/>
              </a:rPr>
              <a:t>.</a:t>
            </a:r>
          </a:p>
        </p:txBody>
      </p:sp>
      <p:sp>
        <p:nvSpPr>
          <p:cNvPr id="42" name="Rectangle 32"/>
          <p:cNvSpPr>
            <a:spLocks noChangeArrowheads="1"/>
          </p:cNvSpPr>
          <p:nvPr/>
        </p:nvSpPr>
        <p:spPr bwMode="auto">
          <a:xfrm>
            <a:off x="1934764" y="1997078"/>
            <a:ext cx="1241063" cy="583819"/>
          </a:xfrm>
          <a:prstGeom prst="rect">
            <a:avLst/>
          </a:prstGeom>
          <a:noFill/>
          <a:ln w="19050">
            <a:solidFill>
              <a:srgbClr val="0C2D83"/>
            </a:solidFill>
            <a:miter lim="800000"/>
            <a:headEnd/>
            <a:tailEnd/>
          </a:ln>
        </p:spPr>
        <p:txBody>
          <a:bodyPr wrap="square" lIns="92075" tIns="46038" rIns="92075" bIns="46038"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marR="0" lvl="0" indent="-285750" algn="ctr" defTabSz="762000" eaLnBrk="0" fontAlgn="auto" latinLnBrk="0" hangingPunct="0">
              <a:lnSpc>
                <a:spcPct val="100000"/>
              </a:lnSpc>
              <a:spcBef>
                <a:spcPts val="0"/>
              </a:spcBef>
              <a:spcAft>
                <a:spcPts val="0"/>
              </a:spcAft>
              <a:buClrTx/>
              <a:buSzTx/>
              <a:buFontTx/>
              <a:buNone/>
              <a:tabLst/>
              <a:defRPr/>
            </a:pPr>
            <a:r>
              <a:rPr kumimoji="1" lang="en-US" altLang="ko-KR" sz="900" b="1" i="0" u="none" strike="noStrike" kern="0" cap="none" spc="0" normalizeH="0" baseline="0" dirty="0">
                <a:ln>
                  <a:noFill/>
                </a:ln>
                <a:solidFill>
                  <a:srgbClr val="002060"/>
                </a:solidFill>
                <a:effectLst/>
                <a:uLnTx/>
                <a:uFillTx/>
                <a:latin typeface="맑은 고딕" pitchFamily="50" charset="-127"/>
                <a:ea typeface="맑은 고딕" pitchFamily="50" charset="-127"/>
              </a:rPr>
              <a:t>Lower of</a:t>
            </a:r>
            <a:endParaRPr kumimoji="1" lang="ko-KR" altLang="en-US" sz="900" b="1" i="0" u="none" strike="noStrike" kern="0" cap="none" spc="0" normalizeH="0" baseline="0" dirty="0">
              <a:ln>
                <a:noFill/>
              </a:ln>
              <a:solidFill>
                <a:srgbClr val="002060"/>
              </a:solidFill>
              <a:effectLst/>
              <a:uLnTx/>
              <a:uFillTx/>
              <a:latin typeface="맑은 고딕" pitchFamily="50" charset="-127"/>
              <a:ea typeface="맑은 고딕" pitchFamily="50" charset="-127"/>
            </a:endParaRPr>
          </a:p>
        </p:txBody>
      </p:sp>
      <p:sp>
        <p:nvSpPr>
          <p:cNvPr id="43" name="Rectangle 33"/>
          <p:cNvSpPr>
            <a:spLocks noChangeArrowheads="1"/>
          </p:cNvSpPr>
          <p:nvPr/>
        </p:nvSpPr>
        <p:spPr bwMode="auto">
          <a:xfrm>
            <a:off x="2722091" y="3258573"/>
            <a:ext cx="1440000" cy="611373"/>
          </a:xfrm>
          <a:prstGeom prst="rect">
            <a:avLst/>
          </a:prstGeom>
          <a:solidFill>
            <a:srgbClr val="00338D"/>
          </a:solidFill>
          <a:ln w="12700" algn="ctr">
            <a:noFill/>
            <a:miter lim="800000"/>
            <a:headEnd/>
            <a:tailEnd/>
          </a:ln>
        </p:spPr>
        <p:txBody>
          <a:bodyPr wrap="square" lIns="92075" tIns="46038" rIns="92075" bIns="46038"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indent="-285750" algn="ctr" defTabSz="762000" eaLnBrk="0" hangingPunct="0"/>
            <a:r>
              <a:rPr kumimoji="1" lang="ko-KR" altLang="en-US" sz="900" b="1" dirty="0">
                <a:solidFill>
                  <a:schemeClr val="bg1"/>
                </a:solidFill>
                <a:latin typeface="맑은 고딕" pitchFamily="50" charset="-127"/>
                <a:ea typeface="맑은 고딕" pitchFamily="50" charset="-127"/>
              </a:rPr>
              <a:t>회수가능액 </a:t>
            </a:r>
            <a:endParaRPr kumimoji="1" lang="en-US" altLang="ko-KR" sz="900" b="1" dirty="0" smtClean="0">
              <a:solidFill>
                <a:schemeClr val="bg1"/>
              </a:solidFill>
              <a:latin typeface="맑은 고딕" pitchFamily="50" charset="-127"/>
              <a:ea typeface="맑은 고딕" pitchFamily="50" charset="-127"/>
            </a:endParaRPr>
          </a:p>
          <a:p>
            <a:pPr marL="285750" indent="-285750" algn="ctr" defTabSz="762000" eaLnBrk="0" hangingPunct="0"/>
            <a:r>
              <a:rPr kumimoji="1" lang="en-US" altLang="ko-KR" sz="900" b="1" dirty="0" smtClean="0">
                <a:solidFill>
                  <a:schemeClr val="bg1"/>
                </a:solidFill>
                <a:latin typeface="맑은 고딕" pitchFamily="50" charset="-127"/>
                <a:ea typeface="맑은 고딕" pitchFamily="50" charset="-127"/>
              </a:rPr>
              <a:t>(</a:t>
            </a:r>
            <a:r>
              <a:rPr kumimoji="1" lang="en-US" altLang="ko-KR" sz="900" b="1" dirty="0">
                <a:solidFill>
                  <a:schemeClr val="bg1"/>
                </a:solidFill>
                <a:latin typeface="맑은 고딕" pitchFamily="50" charset="-127"/>
                <a:ea typeface="맑은 고딕" pitchFamily="50" charset="-127"/>
              </a:rPr>
              <a:t>Recoverable Amount)</a:t>
            </a:r>
            <a:endParaRPr kumimoji="1" lang="ko-KR" altLang="en-US" sz="900" b="1" dirty="0">
              <a:solidFill>
                <a:schemeClr val="bg1"/>
              </a:solidFill>
              <a:latin typeface="맑은 고딕" pitchFamily="50" charset="-127"/>
              <a:ea typeface="맑은 고딕" pitchFamily="50" charset="-127"/>
            </a:endParaRPr>
          </a:p>
        </p:txBody>
      </p:sp>
      <p:sp>
        <p:nvSpPr>
          <p:cNvPr id="44" name="Rectangle 34"/>
          <p:cNvSpPr>
            <a:spLocks noChangeArrowheads="1"/>
          </p:cNvSpPr>
          <p:nvPr/>
        </p:nvSpPr>
        <p:spPr bwMode="auto">
          <a:xfrm>
            <a:off x="948500" y="3258573"/>
            <a:ext cx="1440000" cy="611373"/>
          </a:xfrm>
          <a:prstGeom prst="rect">
            <a:avLst/>
          </a:prstGeom>
          <a:solidFill>
            <a:srgbClr val="00338D"/>
          </a:solidFill>
          <a:ln w="12700">
            <a:noFill/>
            <a:miter lim="800000"/>
            <a:headEnd/>
            <a:tailEnd/>
          </a:ln>
        </p:spPr>
        <p:txBody>
          <a:bodyPr wrap="square" lIns="92075" tIns="46038" rIns="92075" bIns="46038"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80000" marR="0" lvl="0" indent="-180000" algn="ctr" defTabSz="762000" eaLnBrk="0" latinLnBrk="0" hangingPunct="0">
              <a:lnSpc>
                <a:spcPct val="100000"/>
              </a:lnSpc>
              <a:buClrTx/>
              <a:buSzTx/>
              <a:buFontTx/>
              <a:buNone/>
              <a:tabLst/>
              <a:defRPr/>
            </a:pPr>
            <a:r>
              <a:rPr kumimoji="1" lang="ko-KR" altLang="en-US" sz="900" b="1" dirty="0" smtClean="0">
                <a:solidFill>
                  <a:schemeClr val="bg1"/>
                </a:solidFill>
                <a:latin typeface="맑은 고딕" pitchFamily="50" charset="-127"/>
                <a:ea typeface="맑은 고딕" pitchFamily="50" charset="-127"/>
              </a:rPr>
              <a:t>장부금액</a:t>
            </a:r>
            <a:endParaRPr kumimoji="1" lang="en-US" altLang="ko-KR" sz="900" b="1" dirty="0" smtClean="0">
              <a:solidFill>
                <a:schemeClr val="bg1"/>
              </a:solidFill>
              <a:latin typeface="맑은 고딕" pitchFamily="50" charset="-127"/>
              <a:ea typeface="맑은 고딕" pitchFamily="50" charset="-127"/>
            </a:endParaRPr>
          </a:p>
          <a:p>
            <a:pPr marL="180000" marR="0" lvl="0" indent="-180000" algn="ctr" defTabSz="762000" eaLnBrk="0" latinLnBrk="0" hangingPunct="0">
              <a:lnSpc>
                <a:spcPct val="100000"/>
              </a:lnSpc>
              <a:buClrTx/>
              <a:buSzTx/>
              <a:buFontTx/>
              <a:buNone/>
              <a:tabLst/>
              <a:defRPr/>
            </a:pPr>
            <a:r>
              <a:rPr kumimoji="1" lang="en-US" altLang="ko-KR" sz="900" b="1" dirty="0" smtClean="0">
                <a:solidFill>
                  <a:schemeClr val="bg1"/>
                </a:solidFill>
                <a:latin typeface="맑은 고딕" pitchFamily="50" charset="-127"/>
                <a:ea typeface="맑은 고딕" pitchFamily="50" charset="-127"/>
              </a:rPr>
              <a:t>(Carrying Amount)</a:t>
            </a:r>
            <a:endParaRPr kumimoji="1" lang="ko-KR" altLang="en-US" sz="900" b="1" dirty="0">
              <a:solidFill>
                <a:schemeClr val="bg1"/>
              </a:solidFill>
              <a:latin typeface="맑은 고딕" pitchFamily="50" charset="-127"/>
              <a:ea typeface="맑은 고딕" pitchFamily="50" charset="-127"/>
            </a:endParaRPr>
          </a:p>
        </p:txBody>
      </p:sp>
      <p:sp>
        <p:nvSpPr>
          <p:cNvPr id="45" name="Rectangle 32"/>
          <p:cNvSpPr>
            <a:spLocks noChangeArrowheads="1"/>
          </p:cNvSpPr>
          <p:nvPr/>
        </p:nvSpPr>
        <p:spPr bwMode="auto">
          <a:xfrm>
            <a:off x="2821560" y="4197160"/>
            <a:ext cx="1241063" cy="583819"/>
          </a:xfrm>
          <a:prstGeom prst="rect">
            <a:avLst/>
          </a:prstGeom>
          <a:noFill/>
          <a:ln w="19050">
            <a:solidFill>
              <a:srgbClr val="0C2D83"/>
            </a:solidFill>
            <a:miter lim="800000"/>
            <a:headEnd/>
            <a:tailEnd/>
          </a:ln>
        </p:spPr>
        <p:txBody>
          <a:bodyPr wrap="square" lIns="92075" tIns="46038" rIns="92075" bIns="46038"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marR="0" lvl="0" indent="-285750" algn="ctr" defTabSz="762000" eaLnBrk="0" fontAlgn="auto" latinLnBrk="0" hangingPunct="0">
              <a:lnSpc>
                <a:spcPct val="100000"/>
              </a:lnSpc>
              <a:spcBef>
                <a:spcPts val="0"/>
              </a:spcBef>
              <a:spcAft>
                <a:spcPts val="0"/>
              </a:spcAft>
              <a:buClrTx/>
              <a:buSzTx/>
              <a:buFontTx/>
              <a:buNone/>
              <a:tabLst/>
              <a:defRPr/>
            </a:pPr>
            <a:r>
              <a:rPr kumimoji="1" lang="en-US" altLang="ko-KR" sz="900" b="1" i="0" u="none" strike="noStrike" kern="0" cap="none" spc="0" normalizeH="0" baseline="0" dirty="0">
                <a:ln>
                  <a:noFill/>
                </a:ln>
                <a:solidFill>
                  <a:srgbClr val="002060"/>
                </a:solidFill>
                <a:effectLst/>
                <a:uLnTx/>
                <a:uFillTx/>
                <a:latin typeface="맑은 고딕" pitchFamily="50" charset="-127"/>
                <a:ea typeface="맑은 고딕" pitchFamily="50" charset="-127"/>
              </a:rPr>
              <a:t>Higher of</a:t>
            </a:r>
            <a:endParaRPr kumimoji="1" lang="ko-KR" altLang="en-US" sz="900" b="1" i="0" u="none" strike="noStrike" kern="0" cap="none" spc="0" normalizeH="0" baseline="0" dirty="0">
              <a:ln>
                <a:noFill/>
              </a:ln>
              <a:solidFill>
                <a:srgbClr val="002060"/>
              </a:solidFill>
              <a:effectLst/>
              <a:uLnTx/>
              <a:uFillTx/>
              <a:latin typeface="맑은 고딕" pitchFamily="50" charset="-127"/>
              <a:ea typeface="맑은 고딕" pitchFamily="50" charset="-127"/>
            </a:endParaRPr>
          </a:p>
        </p:txBody>
      </p:sp>
      <p:sp>
        <p:nvSpPr>
          <p:cNvPr id="46" name="Rectangle 34"/>
          <p:cNvSpPr>
            <a:spLocks noChangeArrowheads="1"/>
          </p:cNvSpPr>
          <p:nvPr/>
        </p:nvSpPr>
        <p:spPr bwMode="auto">
          <a:xfrm>
            <a:off x="1916132" y="5336646"/>
            <a:ext cx="1440000" cy="612000"/>
          </a:xfrm>
          <a:prstGeom prst="rect">
            <a:avLst/>
          </a:prstGeom>
          <a:solidFill>
            <a:srgbClr val="00338D"/>
          </a:solidFill>
          <a:ln w="12700">
            <a:noFill/>
            <a:miter lim="800000"/>
            <a:headEnd/>
            <a:tailEnd/>
          </a:ln>
        </p:spPr>
        <p:txBody>
          <a:bodyPr wrap="square" lIns="92075" tIns="46038" rIns="92075" bIns="46038"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indent="-285750" algn="ctr" defTabSz="762000" eaLnBrk="0" hangingPunct="0">
              <a:defRPr/>
            </a:pPr>
            <a:r>
              <a:rPr kumimoji="1" lang="ko-KR" altLang="en-US" sz="900" b="1" dirty="0" smtClean="0">
                <a:solidFill>
                  <a:schemeClr val="bg1"/>
                </a:solidFill>
                <a:latin typeface="맑은 고딕" pitchFamily="50" charset="-127"/>
                <a:ea typeface="맑은 고딕" pitchFamily="50" charset="-127"/>
              </a:rPr>
              <a:t>순공정가치</a:t>
            </a:r>
            <a:endParaRPr kumimoji="1" lang="en-US" altLang="ko-KR" sz="900" b="1" dirty="0" smtClean="0">
              <a:solidFill>
                <a:schemeClr val="bg1"/>
              </a:solidFill>
              <a:latin typeface="맑은 고딕" pitchFamily="50" charset="-127"/>
              <a:ea typeface="맑은 고딕" pitchFamily="50" charset="-127"/>
            </a:endParaRPr>
          </a:p>
          <a:p>
            <a:pPr marL="285750" indent="-285750" algn="ctr" defTabSz="762000" eaLnBrk="0" hangingPunct="0">
              <a:defRPr/>
            </a:pPr>
            <a:r>
              <a:rPr kumimoji="1" lang="en-US" altLang="ko-KR" sz="900" b="1" dirty="0" smtClean="0">
                <a:solidFill>
                  <a:schemeClr val="bg1"/>
                </a:solidFill>
                <a:latin typeface="맑은 고딕" pitchFamily="50" charset="-127"/>
                <a:ea typeface="맑은 고딕" pitchFamily="50" charset="-127"/>
              </a:rPr>
              <a:t>(FVLCS)</a:t>
            </a:r>
            <a:endParaRPr kumimoji="1" lang="ko-KR" altLang="en-US" sz="900" b="1" dirty="0">
              <a:solidFill>
                <a:schemeClr val="bg1"/>
              </a:solidFill>
              <a:latin typeface="맑은 고딕" pitchFamily="50" charset="-127"/>
              <a:ea typeface="맑은 고딕" pitchFamily="50" charset="-127"/>
            </a:endParaRPr>
          </a:p>
        </p:txBody>
      </p:sp>
      <p:sp>
        <p:nvSpPr>
          <p:cNvPr id="47" name="Rectangle 34"/>
          <p:cNvSpPr>
            <a:spLocks noChangeArrowheads="1"/>
          </p:cNvSpPr>
          <p:nvPr/>
        </p:nvSpPr>
        <p:spPr bwMode="auto">
          <a:xfrm>
            <a:off x="3528051" y="5336646"/>
            <a:ext cx="1440000" cy="612000"/>
          </a:xfrm>
          <a:prstGeom prst="rect">
            <a:avLst/>
          </a:prstGeom>
          <a:solidFill>
            <a:srgbClr val="00338D"/>
          </a:solidFill>
          <a:ln w="12700">
            <a:noFill/>
            <a:miter lim="800000"/>
            <a:headEnd/>
            <a:tailEnd/>
          </a:ln>
        </p:spPr>
        <p:txBody>
          <a:bodyPr wrap="square" lIns="92075" tIns="46038" rIns="92075" bIns="46038"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marR="0" lvl="0" indent="-285750" algn="ctr" defTabSz="762000" eaLnBrk="0" latinLnBrk="0" hangingPunct="0">
              <a:lnSpc>
                <a:spcPct val="100000"/>
              </a:lnSpc>
              <a:buClrTx/>
              <a:buSzTx/>
              <a:buFontTx/>
              <a:buNone/>
              <a:tabLst/>
              <a:defRPr/>
            </a:pPr>
            <a:r>
              <a:rPr kumimoji="1" lang="ko-KR" altLang="en-US" sz="900" b="1" dirty="0">
                <a:solidFill>
                  <a:schemeClr val="bg1"/>
                </a:solidFill>
                <a:latin typeface="맑은 고딕" pitchFamily="50" charset="-127"/>
                <a:ea typeface="맑은 고딕" pitchFamily="50" charset="-127"/>
              </a:rPr>
              <a:t>사용가치</a:t>
            </a:r>
            <a:r>
              <a:rPr kumimoji="1" lang="ko-KR" altLang="en-US" sz="900" b="1" baseline="0" dirty="0">
                <a:solidFill>
                  <a:schemeClr val="bg1"/>
                </a:solidFill>
                <a:latin typeface="맑은 고딕" pitchFamily="50" charset="-127"/>
                <a:ea typeface="맑은 고딕" pitchFamily="50" charset="-127"/>
              </a:rPr>
              <a:t> </a:t>
            </a:r>
            <a:endParaRPr kumimoji="1" lang="en-US" altLang="ko-KR" sz="900" b="1" baseline="0" dirty="0" smtClean="0">
              <a:solidFill>
                <a:schemeClr val="bg1"/>
              </a:solidFill>
              <a:latin typeface="맑은 고딕" pitchFamily="50" charset="-127"/>
              <a:ea typeface="맑은 고딕" pitchFamily="50" charset="-127"/>
            </a:endParaRPr>
          </a:p>
          <a:p>
            <a:pPr marL="285750" marR="0" lvl="0" indent="-285750" algn="ctr" defTabSz="762000" eaLnBrk="0" latinLnBrk="0" hangingPunct="0">
              <a:lnSpc>
                <a:spcPct val="100000"/>
              </a:lnSpc>
              <a:buClrTx/>
              <a:buSzTx/>
              <a:buFontTx/>
              <a:buNone/>
              <a:tabLst/>
              <a:defRPr/>
            </a:pPr>
            <a:r>
              <a:rPr kumimoji="1" lang="en-US" altLang="ko-KR" sz="900" b="1" dirty="0" smtClean="0">
                <a:solidFill>
                  <a:schemeClr val="bg1"/>
                </a:solidFill>
                <a:latin typeface="맑은 고딕" pitchFamily="50" charset="-127"/>
                <a:ea typeface="맑은 고딕" pitchFamily="50" charset="-127"/>
              </a:rPr>
              <a:t>(</a:t>
            </a:r>
            <a:r>
              <a:rPr kumimoji="1" lang="en-US" altLang="ko-KR" sz="900" b="1" dirty="0">
                <a:solidFill>
                  <a:schemeClr val="bg1"/>
                </a:solidFill>
                <a:latin typeface="맑은 고딕" pitchFamily="50" charset="-127"/>
                <a:ea typeface="맑은 고딕" pitchFamily="50" charset="-127"/>
              </a:rPr>
              <a:t>VIU)</a:t>
            </a:r>
            <a:endParaRPr kumimoji="1" lang="ko-KR" altLang="en-US" sz="900" b="1" dirty="0">
              <a:solidFill>
                <a:schemeClr val="bg1"/>
              </a:solidFill>
              <a:latin typeface="맑은 고딕" pitchFamily="50" charset="-127"/>
              <a:ea typeface="맑은 고딕" pitchFamily="50" charset="-127"/>
            </a:endParaRPr>
          </a:p>
        </p:txBody>
      </p:sp>
      <p:sp>
        <p:nvSpPr>
          <p:cNvPr id="48" name="줄무늬가 있는 오른쪽 화살표 47"/>
          <p:cNvSpPr/>
          <p:nvPr/>
        </p:nvSpPr>
        <p:spPr bwMode="auto">
          <a:xfrm>
            <a:off x="3291295" y="1793000"/>
            <a:ext cx="1223326" cy="991974"/>
          </a:xfrm>
          <a:prstGeom prst="stripedRightArrow">
            <a:avLst/>
          </a:prstGeom>
          <a:solidFill>
            <a:srgbClr val="00338D"/>
          </a:solidFill>
          <a:ln w="6350" cap="flat" cmpd="sng" algn="ctr">
            <a:noFill/>
            <a:prstDash val="solid"/>
            <a:round/>
            <a:headEnd type="none" w="med" len="med"/>
            <a:tailEnd type="none" w="med" len="med"/>
          </a:ln>
          <a:effectLst/>
        </p:spPr>
        <p:txBody>
          <a:bodyPr wrap="square" lIns="54000" tIns="54000" rIns="5400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marR="0" lvl="0" indent="-285750" algn="ctr" defTabSz="762000" eaLnBrk="0" latinLnBrk="0" hangingPunct="0">
              <a:lnSpc>
                <a:spcPct val="100000"/>
              </a:lnSpc>
              <a:buClrTx/>
              <a:buSzTx/>
              <a:buFontTx/>
              <a:buNone/>
              <a:tabLst/>
              <a:defRPr/>
            </a:pPr>
            <a:r>
              <a:rPr kumimoji="1" lang="en-US" altLang="ko-KR" sz="900" b="1" dirty="0">
                <a:solidFill>
                  <a:schemeClr val="bg1"/>
                </a:solidFill>
                <a:latin typeface="맑은 고딕" pitchFamily="50" charset="-127"/>
                <a:ea typeface="맑은 고딕" pitchFamily="50" charset="-127"/>
              </a:rPr>
              <a:t>Impairment?</a:t>
            </a:r>
            <a:endParaRPr kumimoji="1" lang="ko-KR" altLang="en-US" sz="900" b="1" dirty="0">
              <a:solidFill>
                <a:schemeClr val="bg1"/>
              </a:solidFill>
              <a:latin typeface="맑은 고딕" pitchFamily="50" charset="-127"/>
              <a:ea typeface="맑은 고딕" pitchFamily="50" charset="-127"/>
            </a:endParaRPr>
          </a:p>
        </p:txBody>
      </p:sp>
      <p:cxnSp>
        <p:nvCxnSpPr>
          <p:cNvPr id="51" name="직선 화살표 연결선 50"/>
          <p:cNvCxnSpPr>
            <a:cxnSpLocks noChangeShapeType="1"/>
            <a:stCxn id="45" idx="0"/>
            <a:endCxn id="43" idx="2"/>
          </p:cNvCxnSpPr>
          <p:nvPr/>
        </p:nvCxnSpPr>
        <p:spPr bwMode="auto">
          <a:xfrm flipH="1" flipV="1">
            <a:off x="3442091" y="3869946"/>
            <a:ext cx="1" cy="327214"/>
          </a:xfrm>
          <a:prstGeom prst="straightConnector1">
            <a:avLst/>
          </a:prstGeom>
          <a:ln w="190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5" name="꺾인 연결선 4"/>
          <p:cNvCxnSpPr>
            <a:stCxn id="44" idx="0"/>
            <a:endCxn id="42" idx="2"/>
          </p:cNvCxnSpPr>
          <p:nvPr/>
        </p:nvCxnSpPr>
        <p:spPr>
          <a:xfrm rot="5400000" flipH="1" flipV="1">
            <a:off x="1773060" y="2476337"/>
            <a:ext cx="677676" cy="886796"/>
          </a:xfrm>
          <a:prstGeom prst="bentConnector3">
            <a:avLst/>
          </a:prstGeom>
          <a:ln w="190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꺾인 연결선 20"/>
          <p:cNvCxnSpPr>
            <a:stCxn id="43" idx="0"/>
            <a:endCxn id="42" idx="2"/>
          </p:cNvCxnSpPr>
          <p:nvPr/>
        </p:nvCxnSpPr>
        <p:spPr>
          <a:xfrm rot="16200000" flipV="1">
            <a:off x="2659856" y="2476337"/>
            <a:ext cx="677676" cy="886795"/>
          </a:xfrm>
          <a:prstGeom prst="bentConnector3">
            <a:avLst/>
          </a:prstGeom>
          <a:ln w="190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꺾인 연결선 26"/>
          <p:cNvCxnSpPr>
            <a:stCxn id="46" idx="0"/>
            <a:endCxn id="45" idx="2"/>
          </p:cNvCxnSpPr>
          <p:nvPr/>
        </p:nvCxnSpPr>
        <p:spPr>
          <a:xfrm rot="5400000" flipH="1" flipV="1">
            <a:off x="2761279" y="4655833"/>
            <a:ext cx="555667" cy="805960"/>
          </a:xfrm>
          <a:prstGeom prst="bentConnector3">
            <a:avLst>
              <a:gd name="adj1" fmla="val 50000"/>
            </a:avLst>
          </a:prstGeom>
          <a:ln w="190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28" name="꺾인 연결선 27"/>
          <p:cNvCxnSpPr>
            <a:stCxn id="47" idx="0"/>
            <a:endCxn id="45" idx="2"/>
          </p:cNvCxnSpPr>
          <p:nvPr/>
        </p:nvCxnSpPr>
        <p:spPr>
          <a:xfrm rot="16200000" flipV="1">
            <a:off x="3567239" y="4655833"/>
            <a:ext cx="555667" cy="805959"/>
          </a:xfrm>
          <a:prstGeom prst="bentConnector3">
            <a:avLst>
              <a:gd name="adj1" fmla="val 50000"/>
            </a:avLst>
          </a:prstGeom>
          <a:ln w="1905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8"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Methodology Overview</a:t>
            </a:r>
          </a:p>
        </p:txBody>
      </p:sp>
    </p:spTree>
    <p:extLst>
      <p:ext uri="{BB962C8B-B14F-4D97-AF65-F5344CB8AC3E}">
        <p14:creationId xmlns:p14="http://schemas.microsoft.com/office/powerpoint/2010/main" val="3898667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custDataLst>
              <p:tags r:id="rId1"/>
            </p:custDataLst>
          </p:nvPr>
        </p:nvSpPr>
        <p:spPr bwMode="auto">
          <a:xfrm>
            <a:off x="504000" y="1481232"/>
            <a:ext cx="8917200" cy="4324032"/>
          </a:xfrm>
          <a:prstGeom prst="rect">
            <a:avLst/>
          </a:prstGeom>
          <a:noFill/>
          <a:ln w="9525">
            <a:noFill/>
            <a:miter lim="800000"/>
            <a:headEnd/>
            <a:tailEnd/>
          </a:ln>
          <a:effectLst/>
        </p:spPr>
        <p:txBody>
          <a:bodyPr lIns="90000" tIns="46800" rIns="90000" bIns="46800"/>
          <a:lstStyle/>
          <a:p>
            <a:pPr marL="180975" lvl="1" indent="-179388">
              <a:lnSpc>
                <a:spcPct val="110000"/>
              </a:lnSpc>
              <a:spcBef>
                <a:spcPts val="432"/>
              </a:spcBef>
              <a:buClr>
                <a:srgbClr val="00338D"/>
              </a:buClr>
              <a:buSzPct val="85000"/>
              <a:buFont typeface="Wingdings" pitchFamily="2" charset="2"/>
              <a:buChar char="l"/>
            </a:pPr>
            <a:r>
              <a:rPr lang="en-US" altLang="ko-KR" sz="900" dirty="0" smtClean="0">
                <a:latin typeface="맑은 고딕" panose="020B0503020000020004" pitchFamily="50" charset="-127"/>
                <a:ea typeface="맑은 고딕" panose="020B0503020000020004" pitchFamily="50" charset="-127"/>
              </a:rPr>
              <a:t>Discounted </a:t>
            </a:r>
            <a:r>
              <a:rPr lang="en-US" altLang="ko-KR" sz="900" dirty="0">
                <a:latin typeface="맑은 고딕" panose="020B0503020000020004" pitchFamily="50" charset="-127"/>
                <a:ea typeface="맑은 고딕" panose="020B0503020000020004" pitchFamily="50" charset="-127"/>
              </a:rPr>
              <a:t>Cash Flow </a:t>
            </a:r>
            <a:r>
              <a:rPr lang="en-US" altLang="ko-KR" sz="900" dirty="0" smtClean="0">
                <a:latin typeface="맑은 고딕" panose="020B0503020000020004" pitchFamily="50" charset="-127"/>
                <a:ea typeface="맑은 고딕" panose="020B0503020000020004" pitchFamily="50" charset="-127"/>
              </a:rPr>
              <a:t>Method(</a:t>
            </a:r>
            <a:r>
              <a:rPr lang="ko-KR" altLang="en-US" sz="900" dirty="0">
                <a:latin typeface="맑은 고딕" panose="020B0503020000020004" pitchFamily="50" charset="-127"/>
                <a:ea typeface="맑은 고딕" panose="020B0503020000020004" pitchFamily="50" charset="-127"/>
              </a:rPr>
              <a:t>이하 “</a:t>
            </a:r>
            <a:r>
              <a:rPr lang="en-US" altLang="ko-KR" sz="900" dirty="0">
                <a:latin typeface="맑은 고딕" panose="020B0503020000020004" pitchFamily="50" charset="-127"/>
                <a:ea typeface="맑은 고딕" panose="020B0503020000020004" pitchFamily="50" charset="-127"/>
              </a:rPr>
              <a:t>DCF</a:t>
            </a:r>
            <a:r>
              <a:rPr lang="ko-KR" altLang="en-US" sz="900" dirty="0">
                <a:latin typeface="맑은 고딕" panose="020B0503020000020004" pitchFamily="50" charset="-127"/>
                <a:ea typeface="맑은 고딕" panose="020B0503020000020004" pitchFamily="50" charset="-127"/>
              </a:rPr>
              <a:t>방법”</a:t>
            </a:r>
            <a:r>
              <a:rPr lang="en-US" altLang="ko-KR" sz="900" dirty="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는 </a:t>
            </a:r>
            <a:r>
              <a:rPr lang="ko-KR" altLang="en-US" sz="900" dirty="0" smtClean="0">
                <a:latin typeface="맑은 고딕" panose="020B0503020000020004" pitchFamily="50" charset="-127"/>
                <a:ea typeface="맑은 고딕" panose="020B0503020000020004" pitchFamily="50" charset="-127"/>
              </a:rPr>
              <a:t>대상회사 </a:t>
            </a:r>
            <a:r>
              <a:rPr lang="ko-KR" altLang="en-US" sz="900" dirty="0">
                <a:latin typeface="맑은 고딕" panose="020B0503020000020004" pitchFamily="50" charset="-127"/>
                <a:ea typeface="맑은 고딕" panose="020B0503020000020004" pitchFamily="50" charset="-127"/>
              </a:rPr>
              <a:t>또는 대상사업의 향후 추정된 영업현금흐름을 가치평가 기준일의 현재가치로 할인하여 평가하는 방법으로</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추정기간 이후의 가치</a:t>
            </a:r>
            <a:r>
              <a:rPr lang="en-US" altLang="ko-KR" sz="900" dirty="0">
                <a:latin typeface="맑은 고딕" panose="020B0503020000020004" pitchFamily="50" charset="-127"/>
                <a:ea typeface="맑은 고딕" panose="020B0503020000020004" pitchFamily="50" charset="-127"/>
              </a:rPr>
              <a:t>(Terminal value)</a:t>
            </a:r>
            <a:r>
              <a:rPr lang="ko-KR" altLang="en-US" sz="900" dirty="0">
                <a:latin typeface="맑은 고딕" panose="020B0503020000020004" pitchFamily="50" charset="-127"/>
                <a:ea typeface="맑은 고딕" panose="020B0503020000020004" pitchFamily="50" charset="-127"/>
              </a:rPr>
              <a:t>는 일정한 성장을 가정하여 가치평가 기준일의 현재가치로 할인합니다</a:t>
            </a:r>
            <a:r>
              <a:rPr lang="en-US" altLang="ko-KR" sz="900" dirty="0">
                <a:latin typeface="맑은 고딕" panose="020B0503020000020004" pitchFamily="50" charset="-127"/>
                <a:ea typeface="맑은 고딕" panose="020B0503020000020004" pitchFamily="50" charset="-127"/>
              </a:rPr>
              <a:t>.</a:t>
            </a:r>
          </a:p>
          <a:p>
            <a:pPr marL="180975" lvl="1" indent="-179388">
              <a:lnSpc>
                <a:spcPct val="110000"/>
              </a:lnSpc>
              <a:spcBef>
                <a:spcPts val="432"/>
              </a:spcBef>
              <a:buClr>
                <a:srgbClr val="00338D"/>
              </a:buClr>
              <a:buSzPct val="85000"/>
              <a:buFont typeface="Wingdings" pitchFamily="2" charset="2"/>
              <a:buChar char="l"/>
            </a:pPr>
            <a:r>
              <a:rPr lang="en-US" altLang="ko-KR" sz="900" dirty="0">
                <a:latin typeface="맑은 고딕" panose="020B0503020000020004" pitchFamily="50" charset="-127"/>
                <a:ea typeface="맑은 고딕" panose="020B0503020000020004" pitchFamily="50" charset="-127"/>
              </a:rPr>
              <a:t>DCF </a:t>
            </a:r>
            <a:r>
              <a:rPr lang="ko-KR" altLang="en-US" sz="900" dirty="0">
                <a:latin typeface="맑은 고딕" panose="020B0503020000020004" pitchFamily="50" charset="-127"/>
                <a:ea typeface="맑은 고딕" panose="020B0503020000020004" pitchFamily="50" charset="-127"/>
              </a:rPr>
              <a:t>방법은 할인 대상 현금흐름에 따라 주주에 대한 </a:t>
            </a:r>
            <a:r>
              <a:rPr lang="ko-KR" altLang="en-US" sz="900" dirty="0" smtClean="0">
                <a:latin typeface="맑은 고딕" panose="020B0503020000020004" pitchFamily="50" charset="-127"/>
                <a:ea typeface="맑은 고딕" panose="020B0503020000020004" pitchFamily="50" charset="-127"/>
              </a:rPr>
              <a:t>현금흐름</a:t>
            </a:r>
            <a:r>
              <a:rPr lang="en-US" altLang="ko-KR" sz="900" dirty="0" smtClean="0">
                <a:latin typeface="맑은 고딕" panose="020B0503020000020004" pitchFamily="50" charset="-127"/>
                <a:ea typeface="맑은 고딕" panose="020B0503020000020004" pitchFamily="50" charset="-127"/>
              </a:rPr>
              <a:t>(</a:t>
            </a:r>
            <a:r>
              <a:rPr lang="en-US" altLang="ko-KR" sz="900" dirty="0">
                <a:latin typeface="맑은 고딕" panose="020B0503020000020004" pitchFamily="50" charset="-127"/>
                <a:ea typeface="맑은 고딕" panose="020B0503020000020004" pitchFamily="50" charset="-127"/>
              </a:rPr>
              <a:t>Free Cash Flow to Equity)</a:t>
            </a:r>
            <a:r>
              <a:rPr lang="ko-KR" altLang="en-US" sz="900" dirty="0">
                <a:latin typeface="맑은 고딕" panose="020B0503020000020004" pitchFamily="50" charset="-127"/>
                <a:ea typeface="맑은 고딕" panose="020B0503020000020004" pitchFamily="50" charset="-127"/>
              </a:rPr>
              <a:t>접근법과 기업에 대한 </a:t>
            </a:r>
            <a:r>
              <a:rPr lang="ko-KR" altLang="en-US" sz="900" dirty="0" smtClean="0">
                <a:latin typeface="맑은 고딕" panose="020B0503020000020004" pitchFamily="50" charset="-127"/>
                <a:ea typeface="맑은 고딕" panose="020B0503020000020004" pitchFamily="50" charset="-127"/>
              </a:rPr>
              <a:t>현금흐름</a:t>
            </a:r>
            <a:r>
              <a:rPr lang="en-US" altLang="ko-KR" sz="900" dirty="0" smtClean="0">
                <a:latin typeface="맑은 고딕" panose="020B0503020000020004" pitchFamily="50" charset="-127"/>
                <a:ea typeface="맑은 고딕" panose="020B0503020000020004" pitchFamily="50" charset="-127"/>
              </a:rPr>
              <a:t>(</a:t>
            </a:r>
            <a:r>
              <a:rPr lang="en-US" altLang="ko-KR" sz="900" dirty="0">
                <a:latin typeface="맑은 고딕" panose="020B0503020000020004" pitchFamily="50" charset="-127"/>
                <a:ea typeface="맑은 고딕" panose="020B0503020000020004" pitchFamily="50" charset="-127"/>
              </a:rPr>
              <a:t>Free Cash Flow to Firm)</a:t>
            </a:r>
            <a:r>
              <a:rPr lang="ko-KR" altLang="en-US" sz="900" dirty="0">
                <a:latin typeface="맑은 고딕" panose="020B0503020000020004" pitchFamily="50" charset="-127"/>
                <a:ea typeface="맑은 고딕" panose="020B0503020000020004" pitchFamily="50" charset="-127"/>
              </a:rPr>
              <a:t>접근법으로 구분할 수 있습니다</a:t>
            </a:r>
            <a:r>
              <a:rPr lang="en-US" altLang="ko-KR" sz="900" dirty="0">
                <a:latin typeface="맑은 고딕" panose="020B0503020000020004" pitchFamily="50" charset="-127"/>
                <a:ea typeface="맑은 고딕" panose="020B0503020000020004" pitchFamily="50" charset="-127"/>
              </a:rPr>
              <a:t>.</a:t>
            </a:r>
          </a:p>
          <a:p>
            <a:pPr marL="180975" lvl="1" indent="-179388">
              <a:lnSpc>
                <a:spcPct val="110000"/>
              </a:lnSpc>
              <a:spcBef>
                <a:spcPts val="432"/>
              </a:spcBef>
              <a:buClr>
                <a:srgbClr val="00338D"/>
              </a:buClr>
              <a:buSzPct val="85000"/>
              <a:buFont typeface="Wingdings" pitchFamily="2" charset="2"/>
              <a:buChar char="l"/>
            </a:pPr>
            <a:r>
              <a:rPr lang="ko-KR" altLang="en-US" sz="900" dirty="0">
                <a:latin typeface="맑은 고딕" panose="020B0503020000020004" pitchFamily="50" charset="-127"/>
                <a:ea typeface="맑은 고딕" panose="020B0503020000020004" pitchFamily="50" charset="-127"/>
              </a:rPr>
              <a:t>잉여현금흐름 추정 시</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기업에 귀속되는 현금흐름</a:t>
            </a:r>
            <a:r>
              <a:rPr lang="en-US" altLang="ko-KR" sz="900" dirty="0">
                <a:latin typeface="맑은 고딕" panose="020B0503020000020004" pitchFamily="50" charset="-127"/>
                <a:ea typeface="맑은 고딕" panose="020B0503020000020004" pitchFamily="50" charset="-127"/>
              </a:rPr>
              <a:t>(Free Cash Flow to Firm)</a:t>
            </a:r>
            <a:r>
              <a:rPr lang="ko-KR" altLang="en-US" sz="900" dirty="0">
                <a:latin typeface="맑은 고딕" panose="020B0503020000020004" pitchFamily="50" charset="-127"/>
                <a:ea typeface="맑은 고딕" panose="020B0503020000020004" pitchFamily="50" charset="-127"/>
              </a:rPr>
              <a:t>을 추정하는 </a:t>
            </a:r>
            <a:r>
              <a:rPr lang="en-US" altLang="ko-KR" sz="900" dirty="0">
                <a:latin typeface="맑은 고딕" panose="020B0503020000020004" pitchFamily="50" charset="-127"/>
                <a:ea typeface="맑은 고딕" panose="020B0503020000020004" pitchFamily="50" charset="-127"/>
              </a:rPr>
              <a:t>FCFF</a:t>
            </a:r>
            <a:r>
              <a:rPr lang="ko-KR" altLang="en-US" sz="900" dirty="0">
                <a:latin typeface="맑은 고딕" panose="020B0503020000020004" pitchFamily="50" charset="-127"/>
                <a:ea typeface="맑은 고딕" panose="020B0503020000020004" pitchFamily="50" charset="-127"/>
              </a:rPr>
              <a:t>법을 사용하며 그에 따라 할인율도 자기자본비용과 타인자본비용을 가중평균 하여 가중평균 자본비용</a:t>
            </a:r>
            <a:r>
              <a:rPr lang="en-US" altLang="ko-KR" sz="900" dirty="0">
                <a:latin typeface="맑은 고딕" panose="020B0503020000020004" pitchFamily="50" charset="-127"/>
                <a:ea typeface="맑은 고딕" panose="020B0503020000020004" pitchFamily="50" charset="-127"/>
              </a:rPr>
              <a:t>(Weighted Average Cost of Capital)</a:t>
            </a:r>
            <a:r>
              <a:rPr lang="ko-KR" altLang="en-US" sz="900" dirty="0">
                <a:latin typeface="맑은 고딕" panose="020B0503020000020004" pitchFamily="50" charset="-127"/>
                <a:ea typeface="맑은 고딕" panose="020B0503020000020004" pitchFamily="50" charset="-127"/>
              </a:rPr>
              <a:t>을 이용하는 것이 일반적으로 인정된 가치평가 방법론이며 본 보고서에서도 본 접근법을 사용합니다</a:t>
            </a:r>
            <a:r>
              <a:rPr lang="en-US" altLang="ko-KR" sz="900" dirty="0">
                <a:latin typeface="맑은 고딕" panose="020B0503020000020004" pitchFamily="50" charset="-127"/>
                <a:ea typeface="맑은 고딕" panose="020B0503020000020004" pitchFamily="50" charset="-127"/>
              </a:rPr>
              <a:t>. </a:t>
            </a:r>
          </a:p>
          <a:p>
            <a:pPr marL="180975" lvl="1" indent="-179388">
              <a:lnSpc>
                <a:spcPct val="110000"/>
              </a:lnSpc>
              <a:spcBef>
                <a:spcPts val="432"/>
              </a:spcBef>
              <a:buClr>
                <a:srgbClr val="00338D"/>
              </a:buClr>
              <a:buSzPct val="85000"/>
              <a:buFont typeface="Wingdings" pitchFamily="2" charset="2"/>
              <a:buChar char="l"/>
            </a:pPr>
            <a:endParaRPr lang="en-US" altLang="ko-KR" sz="900" dirty="0">
              <a:latin typeface="맑은 고딕" panose="020B0503020000020004" pitchFamily="50" charset="-127"/>
              <a:ea typeface="맑은 고딕" panose="020B0503020000020004" pitchFamily="50" charset="-127"/>
            </a:endParaRPr>
          </a:p>
          <a:p>
            <a:pPr marL="1587" lvl="1">
              <a:lnSpc>
                <a:spcPct val="110000"/>
              </a:lnSpc>
              <a:spcBef>
                <a:spcPts val="432"/>
              </a:spcBef>
              <a:buClr>
                <a:srgbClr val="00338D"/>
              </a:buClr>
              <a:buSzPct val="85000"/>
            </a:pPr>
            <a:endParaRPr lang="en-US" altLang="ko-KR" sz="900" dirty="0" smtClean="0">
              <a:latin typeface="맑은 고딕" panose="020B0503020000020004" pitchFamily="50" charset="-127"/>
              <a:ea typeface="맑은 고딕" panose="020B0503020000020004" pitchFamily="50" charset="-127"/>
            </a:endParaRPr>
          </a:p>
          <a:p>
            <a:pPr marL="180975" lvl="1" indent="-179388">
              <a:lnSpc>
                <a:spcPct val="110000"/>
              </a:lnSpc>
              <a:spcBef>
                <a:spcPts val="432"/>
              </a:spcBef>
              <a:buClr>
                <a:srgbClr val="00338D"/>
              </a:buClr>
              <a:buSzPct val="85000"/>
              <a:buFont typeface="Wingdings" pitchFamily="2" charset="2"/>
              <a:buChar char="l"/>
            </a:pPr>
            <a:endParaRPr lang="en-US" altLang="ko-KR" sz="900" dirty="0">
              <a:latin typeface="맑은 고딕" panose="020B0503020000020004" pitchFamily="50" charset="-127"/>
              <a:ea typeface="맑은 고딕" panose="020B0503020000020004" pitchFamily="50" charset="-127"/>
            </a:endParaRPr>
          </a:p>
          <a:p>
            <a:pPr marL="1587" lvl="1">
              <a:lnSpc>
                <a:spcPct val="110000"/>
              </a:lnSpc>
              <a:spcBef>
                <a:spcPts val="432"/>
              </a:spcBef>
              <a:buClr>
                <a:srgbClr val="00338D"/>
              </a:buClr>
              <a:buSzPct val="85000"/>
            </a:pPr>
            <a:endParaRPr lang="en-US" altLang="ko-KR" sz="900" dirty="0">
              <a:latin typeface="맑은 고딕" panose="020B0503020000020004" pitchFamily="50" charset="-127"/>
              <a:ea typeface="맑은 고딕" panose="020B0503020000020004" pitchFamily="50" charset="-127"/>
            </a:endParaRPr>
          </a:p>
        </p:txBody>
      </p:sp>
      <p:sp>
        <p:nvSpPr>
          <p:cNvPr id="4" name="Title 3"/>
          <p:cNvSpPr>
            <a:spLocks noGrp="1"/>
          </p:cNvSpPr>
          <p:nvPr>
            <p:ph type="title"/>
          </p:nvPr>
        </p:nvSpPr>
        <p:spPr>
          <a:xfrm>
            <a:off x="489600" y="450000"/>
            <a:ext cx="8918244" cy="723600"/>
          </a:xfrm>
        </p:spPr>
        <p:txBody>
          <a:bodyPr/>
          <a:lstStyle/>
          <a:p>
            <a:r>
              <a:rPr lang="en-US" dirty="0">
                <a:solidFill>
                  <a:srgbClr val="00338D"/>
                </a:solidFill>
              </a:rPr>
              <a:t>V</a:t>
            </a:r>
            <a:r>
              <a:rPr lang="en-US" dirty="0" smtClean="0">
                <a:solidFill>
                  <a:srgbClr val="00338D"/>
                </a:solidFill>
              </a:rPr>
              <a:t>alue in Use</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사용가치 평가를 위해</a:t>
            </a:r>
            <a:r>
              <a:rPr lang="en-US" altLang="ko-KR" dirty="0" smtClean="0"/>
              <a:t> </a:t>
            </a:r>
            <a:r>
              <a:rPr lang="ko-KR" altLang="en-US" dirty="0" smtClean="0"/>
              <a:t>현금흐름할인법을 평가방법으로 적용하였으며</a:t>
            </a:r>
            <a:r>
              <a:rPr lang="en-US" altLang="ko-KR" dirty="0" smtClean="0"/>
              <a:t>, </a:t>
            </a:r>
            <a:r>
              <a:rPr lang="ko-KR" altLang="en-US" dirty="0" smtClean="0"/>
              <a:t>현금흐름할인법의 방법론은 다음과 같습니다</a:t>
            </a:r>
            <a:r>
              <a:rPr lang="en-US" altLang="ko-KR" dirty="0" smtClean="0"/>
              <a:t>. </a:t>
            </a:r>
            <a:endParaRPr lang="en-US" altLang="ko-KR" dirty="0"/>
          </a:p>
        </p:txBody>
      </p:sp>
      <p:sp>
        <p:nvSpPr>
          <p:cNvPr id="40" name="Rectangle 12"/>
          <p:cNvSpPr>
            <a:spLocks noChangeArrowheads="1"/>
          </p:cNvSpPr>
          <p:nvPr/>
        </p:nvSpPr>
        <p:spPr bwMode="auto">
          <a:xfrm>
            <a:off x="5589384" y="3829830"/>
            <a:ext cx="912813" cy="628650"/>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smtClean="0">
                <a:solidFill>
                  <a:srgbClr val="FFFFFF"/>
                </a:solidFill>
                <a:latin typeface="맑은 고딕" panose="020B0503020000020004" pitchFamily="50" charset="-127"/>
                <a:ea typeface="맑은 고딕" panose="020B0503020000020004" pitchFamily="50" charset="-127"/>
              </a:rPr>
              <a:t>자본적지출</a:t>
            </a:r>
            <a:r>
              <a:rPr kumimoji="1" lang="en-US" altLang="ko-KR" sz="1000" b="1" kern="0" dirty="0">
                <a:solidFill>
                  <a:srgbClr val="FFFFFF"/>
                </a:solidFill>
                <a:latin typeface="맑은 고딕" panose="020B0503020000020004" pitchFamily="50" charset="-127"/>
                <a:ea typeface="맑은 고딕" panose="020B0503020000020004" pitchFamily="50" charset="-127"/>
              </a:rPr>
              <a:t>, </a:t>
            </a:r>
          </a:p>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운전자본 등 </a:t>
            </a:r>
            <a:endParaRPr kumimoji="1" lang="en-US" altLang="ko-KR" sz="1000" b="1" kern="0" dirty="0">
              <a:solidFill>
                <a:srgbClr val="FFFFFF"/>
              </a:solidFill>
              <a:latin typeface="맑은 고딕" panose="020B0503020000020004" pitchFamily="50" charset="-127"/>
              <a:ea typeface="맑은 고딕" panose="020B0503020000020004" pitchFamily="50" charset="-127"/>
            </a:endParaRPr>
          </a:p>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추정</a:t>
            </a:r>
          </a:p>
        </p:txBody>
      </p:sp>
      <p:sp>
        <p:nvSpPr>
          <p:cNvPr id="41" name="Rectangle 3"/>
          <p:cNvSpPr>
            <a:spLocks noChangeArrowheads="1"/>
          </p:cNvSpPr>
          <p:nvPr/>
        </p:nvSpPr>
        <p:spPr bwMode="auto">
          <a:xfrm>
            <a:off x="1725740" y="3829830"/>
            <a:ext cx="912813" cy="528637"/>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과거 </a:t>
            </a:r>
            <a:endParaRPr kumimoji="1" lang="en-US" altLang="ko-KR" sz="1000" b="1" kern="0" dirty="0">
              <a:solidFill>
                <a:srgbClr val="FFFFFF"/>
              </a:solidFill>
              <a:latin typeface="맑은 고딕" panose="020B0503020000020004" pitchFamily="50" charset="-127"/>
              <a:ea typeface="맑은 고딕" panose="020B0503020000020004" pitchFamily="50" charset="-127"/>
            </a:endParaRPr>
          </a:p>
          <a:p>
            <a:pPr marL="285750" indent="-285750" algn="ctr" defTabSz="762000" eaLnBrk="0" hangingPunct="0"/>
            <a:r>
              <a:rPr kumimoji="1" lang="ko-KR" altLang="en-US" sz="1000" b="1" kern="0" dirty="0" smtClean="0">
                <a:solidFill>
                  <a:srgbClr val="FFFFFF"/>
                </a:solidFill>
                <a:latin typeface="맑은 고딕" panose="020B0503020000020004" pitchFamily="50" charset="-127"/>
                <a:ea typeface="맑은 고딕" panose="020B0503020000020004" pitchFamily="50" charset="-127"/>
              </a:rPr>
              <a:t>재무상태표</a:t>
            </a:r>
            <a:endParaRPr kumimoji="1" lang="ko-KR" altLang="en-US" sz="1000" b="1" kern="0" dirty="0">
              <a:solidFill>
                <a:srgbClr val="FFFFFF"/>
              </a:solidFill>
              <a:latin typeface="맑은 고딕" panose="020B0503020000020004" pitchFamily="50" charset="-127"/>
              <a:ea typeface="맑은 고딕" panose="020B0503020000020004" pitchFamily="50" charset="-127"/>
            </a:endParaRPr>
          </a:p>
        </p:txBody>
      </p:sp>
      <p:sp>
        <p:nvSpPr>
          <p:cNvPr id="42" name="Rectangle 4"/>
          <p:cNvSpPr>
            <a:spLocks noChangeArrowheads="1"/>
          </p:cNvSpPr>
          <p:nvPr/>
        </p:nvSpPr>
        <p:spPr bwMode="auto">
          <a:xfrm>
            <a:off x="6890039" y="3829830"/>
            <a:ext cx="912813" cy="528638"/>
          </a:xfrm>
          <a:prstGeom prst="rect">
            <a:avLst/>
          </a:prstGeom>
          <a:solidFill>
            <a:srgbClr val="005EB8"/>
          </a:solidFill>
          <a:ln w="12700" algn="ctr">
            <a:noFill/>
            <a:miter lim="800000"/>
            <a:headEnd/>
            <a:tailEnd/>
          </a:ln>
        </p:spPr>
        <p:txBody>
          <a:bodyPr tIns="46800" anchor="ctr"/>
          <a:lstStyle/>
          <a:p>
            <a:pPr algn="ctr">
              <a:spcBef>
                <a:spcPct val="0"/>
              </a:spcBef>
              <a:spcAft>
                <a:spcPct val="0"/>
              </a:spcAft>
              <a:buClrTx/>
            </a:pPr>
            <a:r>
              <a:rPr lang="en-US" altLang="ko-KR" sz="1000" b="1" dirty="0" smtClean="0">
                <a:solidFill>
                  <a:srgbClr val="FFFFFF"/>
                </a:solidFill>
                <a:latin typeface="맑은 고딕" pitchFamily="50" charset="-127"/>
                <a:ea typeface="맑은 고딕" pitchFamily="50" charset="-127"/>
                <a:cs typeface="Arial" pitchFamily="34" charset="0"/>
              </a:rPr>
              <a:t>DCF </a:t>
            </a:r>
            <a:r>
              <a:rPr lang="en-GB" altLang="ko-KR" sz="1000" b="1" dirty="0" smtClean="0">
                <a:solidFill>
                  <a:srgbClr val="FFFFFF"/>
                </a:solidFill>
                <a:latin typeface="맑은 고딕" pitchFamily="50" charset="-127"/>
                <a:ea typeface="맑은 고딕" pitchFamily="50" charset="-127"/>
                <a:cs typeface="Arial" pitchFamily="34" charset="0"/>
              </a:rPr>
              <a:t>– </a:t>
            </a:r>
          </a:p>
          <a:p>
            <a:pPr algn="ctr">
              <a:spcBef>
                <a:spcPct val="0"/>
              </a:spcBef>
              <a:spcAft>
                <a:spcPct val="0"/>
              </a:spcAft>
              <a:buClrTx/>
            </a:pPr>
            <a:r>
              <a:rPr lang="en-GB" altLang="ko-KR" sz="1000" b="1" dirty="0" smtClean="0">
                <a:solidFill>
                  <a:srgbClr val="FFFFFF"/>
                </a:solidFill>
                <a:latin typeface="맑은 고딕" pitchFamily="50" charset="-127"/>
                <a:ea typeface="맑은 고딕" pitchFamily="50" charset="-127"/>
                <a:cs typeface="Arial" pitchFamily="34" charset="0"/>
              </a:rPr>
              <a:t>Valuation</a:t>
            </a:r>
            <a:endParaRPr lang="en-GB" altLang="ko-KR" sz="1000" b="1" dirty="0">
              <a:solidFill>
                <a:srgbClr val="FFFFFF"/>
              </a:solidFill>
              <a:latin typeface="맑은 고딕" pitchFamily="50" charset="-127"/>
              <a:ea typeface="맑은 고딕" pitchFamily="50" charset="-127"/>
              <a:cs typeface="Arial" pitchFamily="34" charset="0"/>
            </a:endParaRPr>
          </a:p>
        </p:txBody>
      </p:sp>
      <p:sp>
        <p:nvSpPr>
          <p:cNvPr id="43" name="Rectangle 5"/>
          <p:cNvSpPr>
            <a:spLocks noChangeArrowheads="1"/>
          </p:cNvSpPr>
          <p:nvPr/>
        </p:nvSpPr>
        <p:spPr bwMode="auto">
          <a:xfrm>
            <a:off x="3004888" y="3829830"/>
            <a:ext cx="912813" cy="528637"/>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가정 및 추정</a:t>
            </a:r>
          </a:p>
        </p:txBody>
      </p:sp>
      <p:cxnSp>
        <p:nvCxnSpPr>
          <p:cNvPr id="47" name="AutoShape 9"/>
          <p:cNvCxnSpPr>
            <a:cxnSpLocks noChangeShapeType="1"/>
            <a:stCxn id="41" idx="3"/>
            <a:endCxn id="43" idx="1"/>
          </p:cNvCxnSpPr>
          <p:nvPr/>
        </p:nvCxnSpPr>
        <p:spPr bwMode="auto">
          <a:xfrm>
            <a:off x="2638553" y="4094149"/>
            <a:ext cx="366335" cy="0"/>
          </a:xfrm>
          <a:prstGeom prst="straightConnector1">
            <a:avLst/>
          </a:prstGeom>
          <a:noFill/>
          <a:ln w="12700">
            <a:solidFill>
              <a:srgbClr val="0C2D83"/>
            </a:solidFill>
            <a:round/>
            <a:headEnd type="none" w="sm" len="sm"/>
            <a:tailEnd type="triangle" w="sm" len="sm"/>
          </a:ln>
        </p:spPr>
      </p:cxnSp>
      <p:sp>
        <p:nvSpPr>
          <p:cNvPr id="49" name="Rectangle 13"/>
          <p:cNvSpPr>
            <a:spLocks noChangeArrowheads="1"/>
          </p:cNvSpPr>
          <p:nvPr/>
        </p:nvSpPr>
        <p:spPr bwMode="auto">
          <a:xfrm>
            <a:off x="6889245" y="4844578"/>
            <a:ext cx="914400" cy="528638"/>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smtClean="0">
                <a:solidFill>
                  <a:srgbClr val="FFFFFF"/>
                </a:solidFill>
                <a:latin typeface="맑은 고딕" panose="020B0503020000020004" pitchFamily="50" charset="-127"/>
                <a:ea typeface="맑은 고딕" panose="020B0503020000020004" pitchFamily="50" charset="-127"/>
              </a:rPr>
              <a:t> 현금흐름</a:t>
            </a:r>
            <a:r>
              <a:rPr kumimoji="1" lang="ko-KR" altLang="en-US" sz="1100" b="1" kern="0" dirty="0" smtClean="0">
                <a:solidFill>
                  <a:srgbClr val="FFFFFF"/>
                </a:solidFill>
                <a:latin typeface="맑은 고딕" panose="020B0503020000020004" pitchFamily="50" charset="-127"/>
                <a:ea typeface="맑은 고딕" panose="020B0503020000020004" pitchFamily="50" charset="-127"/>
              </a:rPr>
              <a:t> </a:t>
            </a:r>
            <a:endParaRPr kumimoji="1" lang="ko-KR" altLang="en-US" sz="1100" b="1" kern="0" dirty="0">
              <a:solidFill>
                <a:srgbClr val="FFFFFF"/>
              </a:solidFill>
              <a:latin typeface="맑은 고딕" panose="020B0503020000020004" pitchFamily="50" charset="-127"/>
              <a:ea typeface="맑은 고딕" panose="020B0503020000020004" pitchFamily="50" charset="-127"/>
            </a:endParaRPr>
          </a:p>
        </p:txBody>
      </p:sp>
      <p:cxnSp>
        <p:nvCxnSpPr>
          <p:cNvPr id="52" name="AutoShape 16"/>
          <p:cNvCxnSpPr>
            <a:cxnSpLocks noChangeShapeType="1"/>
            <a:endCxn id="49" idx="1"/>
          </p:cNvCxnSpPr>
          <p:nvPr/>
        </p:nvCxnSpPr>
        <p:spPr bwMode="auto">
          <a:xfrm>
            <a:off x="6177138" y="4458482"/>
            <a:ext cx="712107" cy="650415"/>
          </a:xfrm>
          <a:prstGeom prst="bentConnector3">
            <a:avLst>
              <a:gd name="adj1" fmla="val -382"/>
            </a:avLst>
          </a:prstGeom>
          <a:noFill/>
          <a:ln w="12700">
            <a:solidFill>
              <a:srgbClr val="0C2D83"/>
            </a:solidFill>
            <a:prstDash val="dash"/>
            <a:miter lim="800000"/>
            <a:headEnd type="none" w="sm" len="sm"/>
            <a:tailEnd type="triangle" w="sm" len="sm"/>
          </a:ln>
        </p:spPr>
      </p:cxnSp>
      <p:cxnSp>
        <p:nvCxnSpPr>
          <p:cNvPr id="54" name="AutoShape 18"/>
          <p:cNvCxnSpPr>
            <a:cxnSpLocks noChangeShapeType="1"/>
            <a:stCxn id="158" idx="3"/>
          </p:cNvCxnSpPr>
          <p:nvPr/>
        </p:nvCxnSpPr>
        <p:spPr bwMode="auto">
          <a:xfrm flipV="1">
            <a:off x="5209949" y="4458480"/>
            <a:ext cx="679155" cy="481872"/>
          </a:xfrm>
          <a:prstGeom prst="bentConnector3">
            <a:avLst>
              <a:gd name="adj1" fmla="val 100489"/>
            </a:avLst>
          </a:prstGeom>
          <a:noFill/>
          <a:ln w="12700">
            <a:solidFill>
              <a:srgbClr val="0C2D83"/>
            </a:solidFill>
            <a:miter lim="800000"/>
            <a:headEnd type="none" w="sm" len="sm"/>
            <a:tailEnd type="triangle" w="sm" len="sm"/>
          </a:ln>
        </p:spPr>
      </p:cxnSp>
      <p:sp>
        <p:nvSpPr>
          <p:cNvPr id="56" name="Oval 22"/>
          <p:cNvSpPr>
            <a:spLocks noChangeArrowheads="1"/>
          </p:cNvSpPr>
          <p:nvPr/>
        </p:nvSpPr>
        <p:spPr bwMode="auto">
          <a:xfrm>
            <a:off x="8147720" y="4363765"/>
            <a:ext cx="792162" cy="433387"/>
          </a:xfrm>
          <a:prstGeom prst="ellipse">
            <a:avLst/>
          </a:prstGeom>
          <a:solidFill>
            <a:srgbClr val="009A44"/>
          </a:solidFill>
          <a:ln w="12700">
            <a:noFill/>
            <a:miter lim="800000"/>
            <a:headEnd/>
            <a:tailEnd/>
          </a:ln>
          <a:effectLst/>
        </p:spPr>
        <p:txBody>
          <a:bodyPr wrap="none" lIns="92075" tIns="46038" rIns="92075" bIns="46038" anchor="ctr"/>
          <a:lstStyle/>
          <a:p>
            <a:pPr marL="285750" indent="-285750" algn="ctr" defTabSz="762000" eaLnBrk="0" hangingPunct="0"/>
            <a:r>
              <a:rPr kumimoji="1" lang="en-US" altLang="ko-KR" sz="1000" b="1" kern="0" dirty="0" smtClean="0">
                <a:solidFill>
                  <a:srgbClr val="FFFFFF"/>
                </a:solidFill>
                <a:latin typeface="맑은 고딕" panose="020B0503020000020004" pitchFamily="50" charset="-127"/>
                <a:ea typeface="맑은 고딕" panose="020B0503020000020004" pitchFamily="50" charset="-127"/>
              </a:rPr>
              <a:t>WACC</a:t>
            </a:r>
            <a:endParaRPr kumimoji="1" lang="en-US" altLang="ko-KR" sz="1000" b="1" kern="0" dirty="0">
              <a:solidFill>
                <a:srgbClr val="FFFFFF"/>
              </a:solidFill>
              <a:latin typeface="맑은 고딕" panose="020B0503020000020004" pitchFamily="50" charset="-127"/>
              <a:ea typeface="맑은 고딕" panose="020B0503020000020004" pitchFamily="50" charset="-127"/>
            </a:endParaRPr>
          </a:p>
        </p:txBody>
      </p:sp>
      <p:sp>
        <p:nvSpPr>
          <p:cNvPr id="60" name="Rectangle 8"/>
          <p:cNvSpPr>
            <a:spLocks noChangeArrowheads="1"/>
          </p:cNvSpPr>
          <p:nvPr/>
        </p:nvSpPr>
        <p:spPr bwMode="auto">
          <a:xfrm>
            <a:off x="4297136" y="3829830"/>
            <a:ext cx="912813" cy="530225"/>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추정 </a:t>
            </a:r>
            <a:endParaRPr kumimoji="1" lang="en-US" altLang="ko-KR" sz="1000" b="1" kern="0" dirty="0">
              <a:solidFill>
                <a:srgbClr val="FFFFFF"/>
              </a:solidFill>
              <a:latin typeface="맑은 고딕" panose="020B0503020000020004" pitchFamily="50" charset="-127"/>
              <a:ea typeface="맑은 고딕" panose="020B0503020000020004" pitchFamily="50" charset="-127"/>
            </a:endParaRPr>
          </a:p>
          <a:p>
            <a:pPr marL="285750" indent="-285750" algn="ctr" defTabSz="762000" eaLnBrk="0" hangingPunct="0"/>
            <a:r>
              <a:rPr kumimoji="1" lang="ko-KR" altLang="en-US" sz="1000" b="1" kern="0" dirty="0" smtClean="0">
                <a:solidFill>
                  <a:srgbClr val="FFFFFF"/>
                </a:solidFill>
                <a:latin typeface="맑은 고딕" panose="020B0503020000020004" pitchFamily="50" charset="-127"/>
                <a:ea typeface="맑은 고딕" panose="020B0503020000020004" pitchFamily="50" charset="-127"/>
              </a:rPr>
              <a:t>재무상태표</a:t>
            </a:r>
            <a:endParaRPr kumimoji="1" lang="ko-KR" altLang="en-US" sz="1000" b="1" kern="0" dirty="0">
              <a:solidFill>
                <a:srgbClr val="FFFFFF"/>
              </a:solidFill>
              <a:latin typeface="맑은 고딕" panose="020B0503020000020004" pitchFamily="50" charset="-127"/>
              <a:ea typeface="맑은 고딕" panose="020B0503020000020004" pitchFamily="50" charset="-127"/>
            </a:endParaRPr>
          </a:p>
        </p:txBody>
      </p:sp>
      <p:sp>
        <p:nvSpPr>
          <p:cNvPr id="90" name="Rectangle 7"/>
          <p:cNvSpPr>
            <a:spLocks noChangeArrowheads="1"/>
          </p:cNvSpPr>
          <p:nvPr/>
        </p:nvSpPr>
        <p:spPr bwMode="auto">
          <a:xfrm>
            <a:off x="4096421" y="3052412"/>
            <a:ext cx="1974616" cy="515368"/>
          </a:xfrm>
          <a:prstGeom prst="rect">
            <a:avLst/>
          </a:prstGeom>
          <a:solidFill>
            <a:srgbClr val="00338D"/>
          </a:solidFill>
          <a:ln w="12700">
            <a:noFill/>
            <a:miter lim="800000"/>
            <a:headEnd/>
            <a:tailEnd/>
          </a:ln>
        </p:spPr>
        <p:txBody>
          <a:bodyPr wrap="none" lIns="92075" tIns="46038" rIns="92075" bIns="46038" anchor="ctr"/>
          <a:lstStyle/>
          <a:p>
            <a:pPr marL="285750" indent="-285750" algn="ctr" defTabSz="762000" eaLnBrk="0" hangingPunct="0"/>
            <a:r>
              <a:rPr kumimoji="1" lang="en-US" altLang="ko-KR" sz="1000" b="1" kern="0" dirty="0">
                <a:solidFill>
                  <a:srgbClr val="FFFFFF"/>
                </a:solidFill>
                <a:latin typeface="맑은 고딕" panose="020B0503020000020004" pitchFamily="50" charset="-127"/>
                <a:ea typeface="맑은 고딕" panose="020B0503020000020004" pitchFamily="50" charset="-127"/>
              </a:rPr>
              <a:t>DCF (Discounted Cash Flow) </a:t>
            </a:r>
            <a:endParaRPr kumimoji="1" lang="en-US" altLang="ko-KR" sz="1000" b="1" kern="0" dirty="0" smtClean="0">
              <a:solidFill>
                <a:srgbClr val="FFFFFF"/>
              </a:solidFill>
              <a:latin typeface="맑은 고딕" panose="020B0503020000020004" pitchFamily="50" charset="-127"/>
              <a:ea typeface="맑은 고딕" panose="020B0503020000020004" pitchFamily="50" charset="-127"/>
            </a:endParaRPr>
          </a:p>
          <a:p>
            <a:pPr marL="285750" indent="-285750" algn="ctr" defTabSz="762000" eaLnBrk="0" hangingPunct="0"/>
            <a:r>
              <a:rPr kumimoji="1" lang="en-US" altLang="ko-KR" sz="1000" b="1" kern="0" dirty="0" smtClean="0">
                <a:solidFill>
                  <a:srgbClr val="FFFFFF"/>
                </a:solidFill>
                <a:latin typeface="맑은 고딕" panose="020B0503020000020004" pitchFamily="50" charset="-127"/>
                <a:ea typeface="맑은 고딕" panose="020B0503020000020004" pitchFamily="50" charset="-127"/>
              </a:rPr>
              <a:t>Method</a:t>
            </a:r>
            <a:endParaRPr kumimoji="1" lang="en-US" altLang="ko-KR" sz="1000" b="1" kern="0" dirty="0">
              <a:solidFill>
                <a:srgbClr val="FFFFFF"/>
              </a:solidFill>
              <a:latin typeface="맑은 고딕" panose="020B0503020000020004" pitchFamily="50" charset="-127"/>
              <a:ea typeface="맑은 고딕" panose="020B0503020000020004" pitchFamily="50" charset="-127"/>
            </a:endParaRPr>
          </a:p>
        </p:txBody>
      </p:sp>
      <p:cxnSp>
        <p:nvCxnSpPr>
          <p:cNvPr id="125" name="AutoShape 17"/>
          <p:cNvCxnSpPr>
            <a:cxnSpLocks noChangeShapeType="1"/>
            <a:stCxn id="43" idx="3"/>
            <a:endCxn id="60" idx="1"/>
          </p:cNvCxnSpPr>
          <p:nvPr/>
        </p:nvCxnSpPr>
        <p:spPr bwMode="auto">
          <a:xfrm>
            <a:off x="3917701" y="4094149"/>
            <a:ext cx="379435" cy="794"/>
          </a:xfrm>
          <a:prstGeom prst="straightConnector1">
            <a:avLst/>
          </a:prstGeom>
          <a:noFill/>
          <a:ln w="12700">
            <a:solidFill>
              <a:srgbClr val="0C2D83"/>
            </a:solidFill>
            <a:round/>
            <a:headEnd type="none" w="sm" len="sm"/>
            <a:tailEnd type="triangle" w="sm" len="sm"/>
          </a:ln>
        </p:spPr>
      </p:cxnSp>
      <p:cxnSp>
        <p:nvCxnSpPr>
          <p:cNvPr id="129" name="AutoShape 17"/>
          <p:cNvCxnSpPr>
            <a:cxnSpLocks noChangeShapeType="1"/>
            <a:stCxn id="60" idx="3"/>
          </p:cNvCxnSpPr>
          <p:nvPr/>
        </p:nvCxnSpPr>
        <p:spPr bwMode="auto">
          <a:xfrm flipV="1">
            <a:off x="5209949" y="4094149"/>
            <a:ext cx="348168" cy="794"/>
          </a:xfrm>
          <a:prstGeom prst="straightConnector1">
            <a:avLst/>
          </a:prstGeom>
          <a:noFill/>
          <a:ln w="12700">
            <a:solidFill>
              <a:srgbClr val="0C2D83"/>
            </a:solidFill>
            <a:round/>
            <a:headEnd type="none" w="sm" len="sm"/>
            <a:tailEnd type="triangle" w="sm" len="sm"/>
          </a:ln>
        </p:spPr>
      </p:cxnSp>
      <p:sp>
        <p:nvSpPr>
          <p:cNvPr id="155" name="Rectangle 3"/>
          <p:cNvSpPr>
            <a:spLocks noChangeArrowheads="1"/>
          </p:cNvSpPr>
          <p:nvPr/>
        </p:nvSpPr>
        <p:spPr bwMode="auto">
          <a:xfrm>
            <a:off x="1725740" y="4675239"/>
            <a:ext cx="912813" cy="528637"/>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과거 </a:t>
            </a:r>
            <a:endParaRPr kumimoji="1" lang="en-US" altLang="ko-KR" sz="1000" b="1" kern="0" dirty="0">
              <a:solidFill>
                <a:srgbClr val="FFFFFF"/>
              </a:solidFill>
              <a:latin typeface="맑은 고딕" panose="020B0503020000020004" pitchFamily="50" charset="-127"/>
              <a:ea typeface="맑은 고딕" panose="020B0503020000020004" pitchFamily="50" charset="-127"/>
            </a:endParaRPr>
          </a:p>
          <a:p>
            <a:pPr marL="285750" indent="-285750" algn="ctr" defTabSz="762000" eaLnBrk="0" hangingPunct="0"/>
            <a:r>
              <a:rPr kumimoji="1" lang="ko-KR" altLang="en-US" sz="1000" b="1" kern="0" dirty="0" smtClean="0">
                <a:solidFill>
                  <a:srgbClr val="FFFFFF"/>
                </a:solidFill>
                <a:latin typeface="맑은 고딕" panose="020B0503020000020004" pitchFamily="50" charset="-127"/>
                <a:ea typeface="맑은 고딕" panose="020B0503020000020004" pitchFamily="50" charset="-127"/>
              </a:rPr>
              <a:t>손익계산서</a:t>
            </a:r>
            <a:endParaRPr kumimoji="1" lang="ko-KR" altLang="en-US" sz="1000" b="1" kern="0" dirty="0">
              <a:solidFill>
                <a:srgbClr val="FFFFFF"/>
              </a:solidFill>
              <a:latin typeface="맑은 고딕" panose="020B0503020000020004" pitchFamily="50" charset="-127"/>
              <a:ea typeface="맑은 고딕" panose="020B0503020000020004" pitchFamily="50" charset="-127"/>
            </a:endParaRPr>
          </a:p>
        </p:txBody>
      </p:sp>
      <p:sp>
        <p:nvSpPr>
          <p:cNvPr id="156" name="Rectangle 5"/>
          <p:cNvSpPr>
            <a:spLocks noChangeArrowheads="1"/>
          </p:cNvSpPr>
          <p:nvPr/>
        </p:nvSpPr>
        <p:spPr bwMode="auto">
          <a:xfrm>
            <a:off x="3004888" y="4675239"/>
            <a:ext cx="912813" cy="528637"/>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가정 및 추정</a:t>
            </a:r>
          </a:p>
        </p:txBody>
      </p:sp>
      <p:cxnSp>
        <p:nvCxnSpPr>
          <p:cNvPr id="157" name="AutoShape 9"/>
          <p:cNvCxnSpPr>
            <a:cxnSpLocks noChangeShapeType="1"/>
            <a:stCxn id="155" idx="3"/>
            <a:endCxn id="156" idx="1"/>
          </p:cNvCxnSpPr>
          <p:nvPr/>
        </p:nvCxnSpPr>
        <p:spPr bwMode="auto">
          <a:xfrm>
            <a:off x="2638553" y="4939558"/>
            <a:ext cx="366335" cy="0"/>
          </a:xfrm>
          <a:prstGeom prst="straightConnector1">
            <a:avLst/>
          </a:prstGeom>
          <a:noFill/>
          <a:ln w="12700">
            <a:solidFill>
              <a:srgbClr val="0C2D83"/>
            </a:solidFill>
            <a:round/>
            <a:headEnd type="none" w="sm" len="sm"/>
            <a:tailEnd type="triangle" w="sm" len="sm"/>
          </a:ln>
        </p:spPr>
      </p:cxnSp>
      <p:sp>
        <p:nvSpPr>
          <p:cNvPr id="158" name="Rectangle 8"/>
          <p:cNvSpPr>
            <a:spLocks noChangeArrowheads="1"/>
          </p:cNvSpPr>
          <p:nvPr/>
        </p:nvSpPr>
        <p:spPr bwMode="auto">
          <a:xfrm>
            <a:off x="4297136" y="4675239"/>
            <a:ext cx="912813" cy="530225"/>
          </a:xfrm>
          <a:prstGeom prst="rect">
            <a:avLst/>
          </a:prstGeom>
          <a:solidFill>
            <a:srgbClr val="0091DA"/>
          </a:solidFill>
          <a:ln w="12700">
            <a:noFill/>
            <a:miter lim="800000"/>
            <a:headEnd/>
            <a:tailEnd/>
          </a:ln>
          <a:effectLst/>
        </p:spPr>
        <p:txBody>
          <a:bodyPr wrap="none" lIns="92075" tIns="46038" rIns="92075" bIns="46038" anchor="ctr"/>
          <a:lstStyle/>
          <a:p>
            <a:pPr marL="285750" indent="-285750" algn="ctr" defTabSz="762000" eaLnBrk="0" hangingPunct="0"/>
            <a:r>
              <a:rPr kumimoji="1" lang="ko-KR" altLang="en-US" sz="1000" b="1" kern="0" dirty="0">
                <a:solidFill>
                  <a:srgbClr val="FFFFFF"/>
                </a:solidFill>
                <a:latin typeface="맑은 고딕" panose="020B0503020000020004" pitchFamily="50" charset="-127"/>
                <a:ea typeface="맑은 고딕" panose="020B0503020000020004" pitchFamily="50" charset="-127"/>
              </a:rPr>
              <a:t>추정 </a:t>
            </a:r>
            <a:endParaRPr kumimoji="1" lang="en-US" altLang="ko-KR" sz="1000" b="1" kern="0" dirty="0">
              <a:solidFill>
                <a:srgbClr val="FFFFFF"/>
              </a:solidFill>
              <a:latin typeface="맑은 고딕" panose="020B0503020000020004" pitchFamily="50" charset="-127"/>
              <a:ea typeface="맑은 고딕" panose="020B0503020000020004" pitchFamily="50" charset="-127"/>
            </a:endParaRPr>
          </a:p>
          <a:p>
            <a:pPr marL="285750" indent="-285750" algn="ctr" defTabSz="762000" eaLnBrk="0" hangingPunct="0"/>
            <a:r>
              <a:rPr kumimoji="1" lang="ko-KR" altLang="en-US" sz="1000" b="1" kern="0" dirty="0" smtClean="0">
                <a:solidFill>
                  <a:srgbClr val="FFFFFF"/>
                </a:solidFill>
                <a:latin typeface="맑은 고딕" panose="020B0503020000020004" pitchFamily="50" charset="-127"/>
                <a:ea typeface="맑은 고딕" panose="020B0503020000020004" pitchFamily="50" charset="-127"/>
              </a:rPr>
              <a:t>손익계산서</a:t>
            </a:r>
            <a:endParaRPr kumimoji="1" lang="ko-KR" altLang="en-US" sz="1000" b="1" kern="0" dirty="0">
              <a:solidFill>
                <a:srgbClr val="FFFFFF"/>
              </a:solidFill>
              <a:latin typeface="맑은 고딕" panose="020B0503020000020004" pitchFamily="50" charset="-127"/>
              <a:ea typeface="맑은 고딕" panose="020B0503020000020004" pitchFamily="50" charset="-127"/>
            </a:endParaRPr>
          </a:p>
        </p:txBody>
      </p:sp>
      <p:cxnSp>
        <p:nvCxnSpPr>
          <p:cNvPr id="159" name="AutoShape 17"/>
          <p:cNvCxnSpPr>
            <a:cxnSpLocks noChangeShapeType="1"/>
            <a:stCxn id="156" idx="3"/>
            <a:endCxn id="158" idx="1"/>
          </p:cNvCxnSpPr>
          <p:nvPr/>
        </p:nvCxnSpPr>
        <p:spPr bwMode="auto">
          <a:xfrm>
            <a:off x="3917701" y="4939558"/>
            <a:ext cx="379435" cy="794"/>
          </a:xfrm>
          <a:prstGeom prst="straightConnector1">
            <a:avLst/>
          </a:prstGeom>
          <a:noFill/>
          <a:ln w="12700">
            <a:solidFill>
              <a:srgbClr val="0C2D83"/>
            </a:solidFill>
            <a:round/>
            <a:headEnd type="none" w="sm" len="sm"/>
            <a:tailEnd type="triangle" w="sm" len="sm"/>
          </a:ln>
        </p:spPr>
      </p:cxnSp>
      <p:cxnSp>
        <p:nvCxnSpPr>
          <p:cNvPr id="181" name="AutoShape 17"/>
          <p:cNvCxnSpPr>
            <a:cxnSpLocks noChangeShapeType="1"/>
          </p:cNvCxnSpPr>
          <p:nvPr/>
        </p:nvCxnSpPr>
        <p:spPr bwMode="auto">
          <a:xfrm>
            <a:off x="6502197" y="4093224"/>
            <a:ext cx="387842" cy="0"/>
          </a:xfrm>
          <a:prstGeom prst="straightConnector1">
            <a:avLst/>
          </a:prstGeom>
          <a:noFill/>
          <a:ln w="12700">
            <a:solidFill>
              <a:srgbClr val="0C2D83"/>
            </a:solidFill>
            <a:round/>
            <a:headEnd type="none" w="sm" len="sm"/>
            <a:tailEnd type="triangle" w="sm" len="sm"/>
          </a:ln>
        </p:spPr>
      </p:cxnSp>
      <p:cxnSp>
        <p:nvCxnSpPr>
          <p:cNvPr id="189" name="AutoShape 17"/>
          <p:cNvCxnSpPr>
            <a:cxnSpLocks noChangeShapeType="1"/>
            <a:stCxn id="42" idx="2"/>
            <a:endCxn id="49" idx="0"/>
          </p:cNvCxnSpPr>
          <p:nvPr/>
        </p:nvCxnSpPr>
        <p:spPr bwMode="auto">
          <a:xfrm flipH="1">
            <a:off x="7346445" y="4358468"/>
            <a:ext cx="1" cy="486110"/>
          </a:xfrm>
          <a:prstGeom prst="straightConnector1">
            <a:avLst/>
          </a:prstGeom>
          <a:noFill/>
          <a:ln w="12700">
            <a:solidFill>
              <a:srgbClr val="0C2D83"/>
            </a:solidFill>
            <a:round/>
            <a:headEnd type="none" w="sm" len="sm"/>
            <a:tailEnd type="triangle" w="sm" len="sm"/>
          </a:ln>
        </p:spPr>
      </p:cxnSp>
      <p:cxnSp>
        <p:nvCxnSpPr>
          <p:cNvPr id="199" name="AutoShape 17"/>
          <p:cNvCxnSpPr>
            <a:cxnSpLocks noChangeShapeType="1"/>
            <a:stCxn id="56" idx="2"/>
          </p:cNvCxnSpPr>
          <p:nvPr/>
        </p:nvCxnSpPr>
        <p:spPr bwMode="auto">
          <a:xfrm flipH="1">
            <a:off x="7345651" y="4580459"/>
            <a:ext cx="802069" cy="5637"/>
          </a:xfrm>
          <a:prstGeom prst="straightConnector1">
            <a:avLst/>
          </a:prstGeom>
          <a:noFill/>
          <a:ln w="12700">
            <a:solidFill>
              <a:srgbClr val="0C2D83"/>
            </a:solidFill>
            <a:round/>
            <a:headEnd type="none" w="sm" len="sm"/>
            <a:tailEnd type="triangle" w="sm" len="sm"/>
          </a:ln>
        </p:spPr>
      </p:cxnSp>
      <p:sp>
        <p:nvSpPr>
          <p:cNvPr id="27"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Methodology Overview</a:t>
            </a:r>
          </a:p>
        </p:txBody>
      </p:sp>
    </p:spTree>
    <p:extLst>
      <p:ext uri="{BB962C8B-B14F-4D97-AF65-F5344CB8AC3E}">
        <p14:creationId xmlns:p14="http://schemas.microsoft.com/office/powerpoint/2010/main" val="4289761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GB" altLang="ko-KR" dirty="0" smtClean="0"/>
              <a:t>Valuation Results</a:t>
            </a:r>
            <a:endParaRPr lang="ko-KR" altLang="en-US" sz="3000" dirty="0"/>
          </a:p>
        </p:txBody>
      </p:sp>
    </p:spTree>
    <p:extLst>
      <p:ext uri="{BB962C8B-B14F-4D97-AF65-F5344CB8AC3E}">
        <p14:creationId xmlns:p14="http://schemas.microsoft.com/office/powerpoint/2010/main" val="4122582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4"/>
          <p:cNvGraphicFramePr>
            <a:graphicFrameLocks noGrp="1"/>
          </p:cNvGraphicFramePr>
          <p:nvPr>
            <p:custDataLst>
              <p:tags r:id="rId1"/>
            </p:custDataLst>
            <p:extLst>
              <p:ext uri="{D42A27DB-BD31-4B8C-83A1-F6EECF244321}">
                <p14:modId xmlns:p14="http://schemas.microsoft.com/office/powerpoint/2010/main" val="723467857"/>
              </p:ext>
            </p:extLst>
          </p:nvPr>
        </p:nvGraphicFramePr>
        <p:xfrm>
          <a:off x="503999" y="1332000"/>
          <a:ext cx="9096375" cy="3330940"/>
        </p:xfrm>
        <a:graphic>
          <a:graphicData uri="http://schemas.openxmlformats.org/drawingml/2006/table">
            <a:tbl>
              <a:tblPr/>
              <a:tblGrid>
                <a:gridCol w="2038336"/>
                <a:gridCol w="7058039"/>
              </a:tblGrid>
              <a:tr h="180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cap="none" normalizeH="0" baseline="0" dirty="0" smtClean="0">
                          <a:ln>
                            <a:noFill/>
                          </a:ln>
                          <a:solidFill>
                            <a:schemeClr val="bg1"/>
                          </a:solidFill>
                          <a:effectLst/>
                          <a:latin typeface="맑은 고딕" pitchFamily="50" charset="-127"/>
                          <a:ea typeface="맑은 고딕" pitchFamily="50" charset="-127"/>
                        </a:rPr>
                        <a:t>Key Assumptions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r>
              <a:tr h="180000">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en-GB" altLang="ko-KR" sz="900" b="1" i="0" u="none" strike="noStrike" cap="none" normalizeH="0" baseline="0" dirty="0" smtClean="0">
                          <a:ln>
                            <a:noFill/>
                          </a:ln>
                          <a:solidFill>
                            <a:schemeClr val="bg1"/>
                          </a:solidFill>
                          <a:effectLst/>
                          <a:latin typeface="맑은 고딕" pitchFamily="50" charset="-127"/>
                          <a:ea typeface="맑은 고딕" pitchFamily="50" charset="-127"/>
                        </a:rPr>
                        <a:t>Items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5EB8"/>
                    </a:solidFill>
                  </a:tcPr>
                </a:tc>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GB" altLang="ko-KR" sz="900" b="1" i="0" u="none" strike="noStrike" cap="none" normalizeH="0" baseline="0" dirty="0" smtClean="0">
                          <a:ln>
                            <a:noFill/>
                          </a:ln>
                          <a:solidFill>
                            <a:schemeClr val="bg1"/>
                          </a:solidFill>
                          <a:effectLst/>
                          <a:latin typeface="맑은 고딕" pitchFamily="50" charset="-127"/>
                          <a:ea typeface="맑은 고딕" pitchFamily="50" charset="-127"/>
                        </a:rPr>
                        <a:t>Descriptions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5EB8"/>
                    </a:solidFill>
                  </a:tcPr>
                </a:tc>
              </a:tr>
              <a:tr h="417854">
                <a:tc>
                  <a:txBody>
                    <a:bodyPr/>
                    <a:lstStyle/>
                    <a:p>
                      <a:pPr marL="0" marR="0" indent="0" algn="l" rtl="0" eaLnBrk="1" fontAlgn="base" latinLnBrk="0" hangingPunct="1">
                        <a:spcBef>
                          <a:spcPts val="432"/>
                        </a:spcBef>
                        <a:spcAft>
                          <a:spcPts val="0"/>
                        </a:spcAft>
                      </a:pPr>
                      <a:r>
                        <a:rPr lang="ko-KR" altLang="en-US" sz="900" b="1" i="0" u="none" strike="noStrike" kern="1200" baseline="0" dirty="0">
                          <a:ln>
                            <a:noFill/>
                          </a:ln>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평가대상</a:t>
                      </a:r>
                      <a:endParaRPr lang="ko-KR" altLang="en-US" sz="1800" b="0" i="0" u="none" strike="noStrike" dirty="0">
                        <a:effectLst/>
                        <a:latin typeface="Arial" panose="020B0604020202020204" pitchFamily="34" charset="0"/>
                      </a:endParaRPr>
                    </a:p>
                  </a:txBody>
                  <a:tcPr marL="49784" marR="49784" marT="53975" marB="53975"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en-US" altLang="ko-KR" sz="900" b="0" baseline="0" dirty="0" smtClean="0">
                          <a:solidFill>
                            <a:schemeClr val="tx1"/>
                          </a:solidFill>
                          <a:latin typeface="맑은 고딕" pitchFamily="50" charset="-127"/>
                          <a:ea typeface="맑은 고딕" pitchFamily="50" charset="-127"/>
                        </a:rPr>
                        <a:t>Lotte Liquor Japan</a:t>
                      </a:r>
                      <a:endParaRPr lang="ko-KR" altLang="en-US"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417854">
                <a:tc>
                  <a:txBody>
                    <a:bodyPr/>
                    <a:lstStyle/>
                    <a:p>
                      <a:pPr marL="0" marR="0" indent="0" algn="l" rtl="0" eaLnBrk="1" fontAlgn="base" latinLnBrk="0" hangingPunct="1">
                        <a:spcBef>
                          <a:spcPts val="432"/>
                        </a:spcBef>
                        <a:spcAft>
                          <a:spcPts val="0"/>
                        </a:spcAft>
                      </a:pPr>
                      <a:r>
                        <a:rPr lang="ko-KR" altLang="en-US" sz="900" b="1" i="0" u="none" strike="noStrike" kern="1200" baseline="0" dirty="0">
                          <a:ln>
                            <a:noFill/>
                          </a:ln>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평가기준일</a:t>
                      </a:r>
                      <a:endParaRPr lang="ko-KR" altLang="en-US" sz="1800" b="0" i="0" u="none" strike="noStrike" dirty="0">
                        <a:effectLst/>
                        <a:latin typeface="Arial" panose="020B0604020202020204" pitchFamily="34" charset="0"/>
                      </a:endParaRPr>
                    </a:p>
                  </a:txBody>
                  <a:tcPr marL="49784" marR="49784" marT="53975" marB="53975"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a:t>
                      </a:r>
                      <a:r>
                        <a:rPr lang="en-US" altLang="ko-KR" sz="900" b="0" baseline="0" dirty="0" smtClean="0">
                          <a:solidFill>
                            <a:schemeClr val="tx1"/>
                          </a:solidFill>
                          <a:latin typeface="맑은 고딕" pitchFamily="50" charset="-127"/>
                          <a:ea typeface="맑은 고딕" pitchFamily="50" charset="-127"/>
                        </a:rPr>
                        <a:t> 09</a:t>
                      </a:r>
                      <a:r>
                        <a:rPr lang="ko-KR" altLang="en-US" sz="900" b="0" baseline="0" dirty="0" smtClean="0">
                          <a:solidFill>
                            <a:schemeClr val="tx1"/>
                          </a:solidFill>
                          <a:latin typeface="맑은 고딕" pitchFamily="50" charset="-127"/>
                          <a:ea typeface="맑은 고딕" pitchFamily="50" charset="-127"/>
                        </a:rPr>
                        <a:t>월 </a:t>
                      </a:r>
                      <a:r>
                        <a:rPr lang="en-US" altLang="ko-KR" sz="900" b="0" baseline="0" dirty="0" smtClean="0">
                          <a:solidFill>
                            <a:schemeClr val="tx1"/>
                          </a:solidFill>
                          <a:latin typeface="맑은 고딕" pitchFamily="50" charset="-127"/>
                          <a:ea typeface="맑은 고딕" pitchFamily="50" charset="-127"/>
                        </a:rPr>
                        <a:t>30</a:t>
                      </a:r>
                      <a:r>
                        <a:rPr lang="ko-KR" altLang="en-US" sz="900" b="0" baseline="0" dirty="0" smtClean="0">
                          <a:solidFill>
                            <a:schemeClr val="tx1"/>
                          </a:solidFill>
                          <a:latin typeface="맑은 고딕" pitchFamily="50" charset="-127"/>
                          <a:ea typeface="맑은 고딕" pitchFamily="50" charset="-127"/>
                        </a:rPr>
                        <a:t>일</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417854">
                <a:tc>
                  <a:txBody>
                    <a:bodyPr/>
                    <a:lstStyle/>
                    <a:p>
                      <a:pPr marL="0" marR="0" indent="0" algn="l" rtl="0" eaLnBrk="1" fontAlgn="base" latinLnBrk="0" hangingPunct="1">
                        <a:spcBef>
                          <a:spcPts val="432"/>
                        </a:spcBef>
                        <a:spcAft>
                          <a:spcPts val="0"/>
                        </a:spcAft>
                      </a:pPr>
                      <a:r>
                        <a:rPr lang="ko-KR" altLang="en-US" sz="900" b="1" i="0" u="none" strike="noStrike" kern="1200" baseline="0" dirty="0">
                          <a:ln>
                            <a:noFill/>
                          </a:ln>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추정기간</a:t>
                      </a:r>
                      <a:endParaRPr lang="ko-KR" altLang="en-US" sz="1800" b="0" i="0" u="none" strike="noStrike" dirty="0">
                        <a:effectLst/>
                        <a:latin typeface="Arial" panose="020B0604020202020204" pitchFamily="34" charset="0"/>
                      </a:endParaRPr>
                    </a:p>
                  </a:txBody>
                  <a:tcPr marL="49784" marR="49784" marT="53975" marB="53975"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10</a:t>
                      </a:r>
                      <a:r>
                        <a:rPr lang="ko-KR" altLang="en-US" sz="900" b="0" baseline="0" dirty="0" smtClean="0">
                          <a:solidFill>
                            <a:schemeClr val="tx1"/>
                          </a:solidFill>
                          <a:latin typeface="맑은 고딕" pitchFamily="50" charset="-127"/>
                          <a:ea typeface="맑은 고딕" pitchFamily="50" charset="-127"/>
                        </a:rPr>
                        <a:t>월 </a:t>
                      </a:r>
                      <a:r>
                        <a:rPr lang="en-US" altLang="ko-KR" sz="900" b="0" baseline="0" dirty="0" smtClean="0">
                          <a:solidFill>
                            <a:schemeClr val="tx1"/>
                          </a:solidFill>
                          <a:latin typeface="맑은 고딕" pitchFamily="50" charset="-127"/>
                          <a:ea typeface="맑은 고딕" pitchFamily="50" charset="-127"/>
                        </a:rPr>
                        <a:t>1</a:t>
                      </a:r>
                      <a:r>
                        <a:rPr lang="ko-KR" altLang="en-US" sz="900" b="0" baseline="0" dirty="0" smtClean="0">
                          <a:solidFill>
                            <a:schemeClr val="tx1"/>
                          </a:solidFill>
                          <a:latin typeface="맑은 고딕" pitchFamily="50" charset="-127"/>
                          <a:ea typeface="맑은 고딕" pitchFamily="50" charset="-127"/>
                        </a:rPr>
                        <a:t>일 </a:t>
                      </a:r>
                      <a:r>
                        <a:rPr lang="en-US" altLang="ko-KR" sz="900" b="0" baseline="0" dirty="0" smtClean="0">
                          <a:solidFill>
                            <a:schemeClr val="tx1"/>
                          </a:solidFill>
                          <a:latin typeface="맑은 고딕" pitchFamily="50" charset="-127"/>
                          <a:ea typeface="맑은 고딕" pitchFamily="50" charset="-127"/>
                        </a:rPr>
                        <a:t>~ 2024</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12</a:t>
                      </a:r>
                      <a:r>
                        <a:rPr lang="ko-KR" altLang="en-US" sz="900" b="0" baseline="0" dirty="0" smtClean="0">
                          <a:solidFill>
                            <a:schemeClr val="tx1"/>
                          </a:solidFill>
                          <a:latin typeface="맑은 고딕" pitchFamily="50" charset="-127"/>
                          <a:ea typeface="맑은 고딕" pitchFamily="50" charset="-127"/>
                        </a:rPr>
                        <a:t>월 </a:t>
                      </a:r>
                      <a:r>
                        <a:rPr lang="en-US" altLang="ko-KR" sz="900" b="0" baseline="0" dirty="0" smtClean="0">
                          <a:solidFill>
                            <a:schemeClr val="tx1"/>
                          </a:solidFill>
                          <a:latin typeface="맑은 고딕" pitchFamily="50" charset="-127"/>
                          <a:ea typeface="맑은 고딕" pitchFamily="50" charset="-127"/>
                        </a:rPr>
                        <a:t>31</a:t>
                      </a:r>
                      <a:r>
                        <a:rPr lang="ko-KR" altLang="en-US" sz="900" b="0" baseline="0" dirty="0" smtClean="0">
                          <a:solidFill>
                            <a:schemeClr val="tx1"/>
                          </a:solidFill>
                          <a:latin typeface="맑은 고딕" pitchFamily="50" charset="-127"/>
                          <a:ea typeface="맑은 고딕" pitchFamily="50" charset="-127"/>
                        </a:rPr>
                        <a:t>일</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417854">
                <a:tc>
                  <a:txBody>
                    <a:bodyPr/>
                    <a:lstStyle/>
                    <a:p>
                      <a:pPr marL="0" marR="0" indent="0" algn="l" rtl="0" eaLnBrk="1" fontAlgn="base" latinLnBrk="0" hangingPunct="1">
                        <a:spcBef>
                          <a:spcPts val="432"/>
                        </a:spcBef>
                        <a:spcAft>
                          <a:spcPts val="0"/>
                        </a:spcAft>
                      </a:pPr>
                      <a:r>
                        <a:rPr lang="ko-KR" altLang="en-US" sz="900" b="1" i="0" u="none" strike="noStrike" kern="1200" baseline="0" dirty="0">
                          <a:ln>
                            <a:noFill/>
                          </a:ln>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현금흐름에 대한 가정</a:t>
                      </a:r>
                      <a:endParaRPr lang="ko-KR" altLang="en-US" sz="1800" b="0" i="0" u="none" strike="noStrike" dirty="0">
                        <a:effectLst/>
                        <a:latin typeface="Arial" panose="020B0604020202020204" pitchFamily="34" charset="0"/>
                      </a:endParaRPr>
                    </a:p>
                  </a:txBody>
                  <a:tcPr marL="49784" marR="49784" marT="53975" marB="53975"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현금흐름은 기중에 발생하는 것으로 가정하였습니다</a:t>
                      </a:r>
                      <a:r>
                        <a:rPr lang="en-US" altLang="ko-KR" sz="900" b="0" baseline="0" dirty="0" smtClean="0">
                          <a:solidFill>
                            <a:schemeClr val="tx1"/>
                          </a:solidFill>
                          <a:latin typeface="맑은 고딕" pitchFamily="50" charset="-127"/>
                          <a:ea typeface="맑은 고딕" pitchFamily="50" charset="-127"/>
                        </a:rPr>
                        <a:t>.</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463816">
                <a:tc>
                  <a:txBody>
                    <a:bodyPr/>
                    <a:lstStyle/>
                    <a:p>
                      <a:pPr marL="0" marR="0" indent="0" algn="l" rtl="0" eaLnBrk="1" fontAlgn="base" latinLnBrk="0" hangingPunct="1">
                        <a:spcBef>
                          <a:spcPts val="432"/>
                        </a:spcBef>
                        <a:spcAft>
                          <a:spcPts val="0"/>
                        </a:spcAft>
                      </a:pPr>
                      <a:r>
                        <a:rPr lang="ko-KR" altLang="en-US" sz="900" b="1" i="0" u="none" strike="noStrike" kern="1200" baseline="0" dirty="0">
                          <a:ln>
                            <a:noFill/>
                          </a:ln>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법인세율</a:t>
                      </a:r>
                      <a:endParaRPr lang="ko-KR" altLang="en-US" sz="1800" b="0" i="0" u="none" strike="noStrike" dirty="0">
                        <a:effectLst/>
                        <a:latin typeface="Arial" panose="020B0604020202020204" pitchFamily="34" charset="0"/>
                      </a:endParaRPr>
                    </a:p>
                  </a:txBody>
                  <a:tcPr marL="49784" marR="49784" marT="53975" marB="53975"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일본 현지 법인세율인 </a:t>
                      </a:r>
                      <a:r>
                        <a:rPr lang="en-US" altLang="ko-KR" sz="900" b="0" baseline="0" dirty="0" smtClean="0">
                          <a:solidFill>
                            <a:schemeClr val="tx1"/>
                          </a:solidFill>
                          <a:latin typeface="맑은 고딕" pitchFamily="50" charset="-127"/>
                          <a:ea typeface="맑은 고딕" pitchFamily="50" charset="-127"/>
                        </a:rPr>
                        <a:t>34.6%</a:t>
                      </a:r>
                      <a:r>
                        <a:rPr lang="ko-KR" altLang="en-US" sz="900" b="0" baseline="0" dirty="0" smtClean="0">
                          <a:solidFill>
                            <a:schemeClr val="tx1"/>
                          </a:solidFill>
                          <a:latin typeface="맑은 고딕" pitchFamily="50" charset="-127"/>
                          <a:ea typeface="맑은 고딕" pitchFamily="50" charset="-127"/>
                        </a:rPr>
                        <a:t>를 적용하여 법인세를 계산하였습니다</a:t>
                      </a:r>
                      <a:r>
                        <a:rPr lang="en-US" altLang="ko-KR" sz="900" b="0" baseline="0" dirty="0" smtClean="0">
                          <a:solidFill>
                            <a:schemeClr val="tx1"/>
                          </a:solidFill>
                          <a:latin typeface="맑은 고딕" pitchFamily="50" charset="-127"/>
                          <a:ea typeface="맑은 고딕" pitchFamily="50" charset="-127"/>
                        </a:rPr>
                        <a:t>.</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417854">
                <a:tc>
                  <a:txBody>
                    <a:bodyPr/>
                    <a:lstStyle/>
                    <a:p>
                      <a:pPr marL="0" marR="0" indent="0" algn="l" rtl="0" eaLnBrk="1" fontAlgn="base" latinLnBrk="0" hangingPunct="1">
                        <a:spcBef>
                          <a:spcPts val="432"/>
                        </a:spcBef>
                        <a:spcAft>
                          <a:spcPts val="0"/>
                        </a:spcAft>
                      </a:pPr>
                      <a:r>
                        <a:rPr lang="ko-KR" altLang="en-US" sz="900" b="1" i="0" u="none" strike="noStrike" kern="1200" baseline="0" dirty="0">
                          <a:ln>
                            <a:noFill/>
                          </a:ln>
                          <a:solidFill>
                            <a:srgbClr val="000000"/>
                          </a:solidFill>
                          <a:effectLst/>
                          <a:latin typeface="맑은 고딕" panose="020B0503020000020004" pitchFamily="50" charset="-127"/>
                          <a:ea typeface="맑은 고딕" panose="020B0503020000020004" pitchFamily="50" charset="-127"/>
                        </a:rPr>
                        <a:t>영구성장률</a:t>
                      </a:r>
                      <a:endParaRPr lang="ko-KR" altLang="en-US" sz="1800" b="0" i="0" u="none" strike="noStrike" dirty="0">
                        <a:effectLst/>
                        <a:latin typeface="Arial" panose="020B0604020202020204" pitchFamily="34" charset="0"/>
                      </a:endParaRPr>
                    </a:p>
                  </a:txBody>
                  <a:tcPr marL="49784" marR="49784" marT="53975" marB="53975"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defRPr/>
                      </a:pP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0.0%</a:t>
                      </a:r>
                      <a:r>
                        <a:rPr kumimoji="0" lang="ko-KR" altLang="en-US"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를 기준으로 </a:t>
                      </a: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0.5%</a:t>
                      </a:r>
                      <a:r>
                        <a:rPr kumimoji="0" lang="ko-KR" altLang="en-US"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의 가감을 감안하였습니다</a:t>
                      </a: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a:t>
                      </a:r>
                    </a:p>
                  </a:txBody>
                  <a:tcPr marL="54000" marR="54000"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417854">
                <a:tc>
                  <a:txBody>
                    <a:bodyPr/>
                    <a:lstStyle/>
                    <a:p>
                      <a:pPr marL="0" marR="0" indent="0" algn="l" rtl="0" eaLnBrk="1" fontAlgn="base" latinLnBrk="0" hangingPunct="1">
                        <a:spcBef>
                          <a:spcPts val="432"/>
                        </a:spcBef>
                        <a:spcAft>
                          <a:spcPts val="0"/>
                        </a:spcAft>
                      </a:pPr>
                      <a:r>
                        <a:rPr lang="ko-KR" altLang="en-US" sz="900" b="1" i="0" u="none" strike="noStrike" kern="1200" baseline="0" dirty="0">
                          <a:ln>
                            <a:noFill/>
                          </a:ln>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할인율</a:t>
                      </a:r>
                      <a:endParaRPr lang="ko-KR" altLang="en-US" sz="1800" b="0" i="0" u="none" strike="noStrike" dirty="0">
                        <a:effectLst/>
                        <a:latin typeface="Arial" panose="020B0604020202020204" pitchFamily="34" charset="0"/>
                      </a:endParaRPr>
                    </a:p>
                  </a:txBody>
                  <a:tcPr marL="49784" marR="49784" marT="53975" marB="53975"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1" hangingPunct="1">
                        <a:defRPr sz="1800" kern="1200">
                          <a:solidFill>
                            <a:schemeClr val="tx1"/>
                          </a:solidFill>
                          <a:latin typeface="Arial"/>
                          <a:ea typeface="맑은 고딕"/>
                          <a:cs typeface="Arial"/>
                        </a:defRPr>
                      </a:lvl1pPr>
                      <a:lvl2pPr marL="457200" algn="l" defTabSz="914400" rtl="0" eaLnBrk="1" latinLnBrk="1" hangingPunct="1">
                        <a:defRPr sz="1800" kern="1200">
                          <a:solidFill>
                            <a:schemeClr val="tx1"/>
                          </a:solidFill>
                          <a:latin typeface="Arial"/>
                          <a:ea typeface="맑은 고딕"/>
                          <a:cs typeface="Arial"/>
                        </a:defRPr>
                      </a:lvl2pPr>
                      <a:lvl3pPr marL="914400" algn="l" defTabSz="914400" rtl="0" eaLnBrk="1" latinLnBrk="1" hangingPunct="1">
                        <a:defRPr sz="1800" kern="1200">
                          <a:solidFill>
                            <a:schemeClr val="tx1"/>
                          </a:solidFill>
                          <a:latin typeface="Arial"/>
                          <a:ea typeface="맑은 고딕"/>
                          <a:cs typeface="Arial"/>
                        </a:defRPr>
                      </a:lvl3pPr>
                      <a:lvl4pPr marL="1371600" algn="l" defTabSz="914400" rtl="0" eaLnBrk="1" latinLnBrk="1" hangingPunct="1">
                        <a:defRPr sz="1800" kern="1200">
                          <a:solidFill>
                            <a:schemeClr val="tx1"/>
                          </a:solidFill>
                          <a:latin typeface="Arial"/>
                          <a:ea typeface="맑은 고딕"/>
                          <a:cs typeface="Arial"/>
                        </a:defRPr>
                      </a:lvl4pPr>
                      <a:lvl5pPr marL="1828800" algn="l" defTabSz="914400" rtl="0" eaLnBrk="1" latinLnBrk="1" hangingPunct="1">
                        <a:defRPr sz="1800" kern="1200">
                          <a:solidFill>
                            <a:schemeClr val="tx1"/>
                          </a:solidFill>
                          <a:latin typeface="Arial"/>
                          <a:ea typeface="맑은 고딕"/>
                          <a:cs typeface="Arial"/>
                        </a:defRPr>
                      </a:lvl5pPr>
                      <a:lvl6pPr marL="2286000" algn="l" defTabSz="914400" rtl="0" eaLnBrk="1" latinLnBrk="1" hangingPunct="1">
                        <a:defRPr sz="1800" kern="1200">
                          <a:solidFill>
                            <a:schemeClr val="tx1"/>
                          </a:solidFill>
                          <a:latin typeface="Arial"/>
                          <a:ea typeface="맑은 고딕"/>
                          <a:cs typeface="Arial"/>
                        </a:defRPr>
                      </a:lvl6pPr>
                      <a:lvl7pPr marL="2743200" algn="l" defTabSz="914400" rtl="0" eaLnBrk="1" latinLnBrk="1" hangingPunct="1">
                        <a:defRPr sz="1800" kern="1200">
                          <a:solidFill>
                            <a:schemeClr val="tx1"/>
                          </a:solidFill>
                          <a:latin typeface="Arial"/>
                          <a:ea typeface="맑은 고딕"/>
                          <a:cs typeface="Arial"/>
                        </a:defRPr>
                      </a:lvl7pPr>
                      <a:lvl8pPr marL="3200400" algn="l" defTabSz="914400" rtl="0" eaLnBrk="1" latinLnBrk="1" hangingPunct="1">
                        <a:defRPr sz="1800" kern="1200">
                          <a:solidFill>
                            <a:schemeClr val="tx1"/>
                          </a:solidFill>
                          <a:latin typeface="Arial"/>
                          <a:ea typeface="맑은 고딕"/>
                          <a:cs typeface="Arial"/>
                        </a:defRPr>
                      </a:lvl8pPr>
                      <a:lvl9pPr marL="3657600" algn="l" defTabSz="914400" rtl="0" eaLnBrk="1" latinLnBrk="1" hangingPunct="1">
                        <a:defRPr sz="1800" kern="1200">
                          <a:solidFill>
                            <a:schemeClr val="tx1"/>
                          </a:solidFill>
                          <a:latin typeface="Arial"/>
                          <a:ea typeface="맑은 고딕"/>
                          <a:cs typeface="Arial"/>
                        </a:defRPr>
                      </a:lvl9pPr>
                    </a:lstStyle>
                    <a:p>
                      <a:pPr marL="200025" marR="0" lvl="1" indent="-198438" algn="l" defTabSz="762000" rtl="0" eaLnBrk="1" fontAlgn="base" latinLnBrk="0" hangingPunct="1">
                        <a:lnSpc>
                          <a:spcPct val="100000"/>
                        </a:lnSpc>
                        <a:spcBef>
                          <a:spcPct val="40000"/>
                        </a:spcBef>
                        <a:spcAft>
                          <a:spcPct val="0"/>
                        </a:spcAft>
                        <a:buClr>
                          <a:schemeClr val="tx2"/>
                        </a:buClr>
                        <a:buSzPct val="85000"/>
                        <a:buFont typeface="Wingdings" pitchFamily="2" charset="2"/>
                        <a:buChar char="l"/>
                        <a:tabLst/>
                        <a:defRPr/>
                      </a:pP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5.6%</a:t>
                      </a:r>
                      <a:r>
                        <a:rPr kumimoji="0" lang="ko-KR" altLang="en-US"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를</a:t>
                      </a: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 </a:t>
                      </a:r>
                      <a:r>
                        <a:rPr kumimoji="0" lang="ko-KR" altLang="en-US"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기준으로</a:t>
                      </a: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 0.5%</a:t>
                      </a:r>
                      <a:r>
                        <a:rPr kumimoji="0" lang="ko-KR" altLang="en-US"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의</a:t>
                      </a: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 </a:t>
                      </a:r>
                      <a:r>
                        <a:rPr kumimoji="0" lang="ko-KR" altLang="en-US"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가감을</a:t>
                      </a: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 </a:t>
                      </a:r>
                      <a:r>
                        <a:rPr kumimoji="0" lang="ko-KR" altLang="en-US"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감안하였습니다</a:t>
                      </a:r>
                      <a:r>
                        <a:rPr kumimoji="0" lang="en-US" altLang="ko-KR" sz="900" b="0" i="0" u="none" strike="noStrike" kern="1200" cap="none" normalizeH="0" baseline="0" dirty="0" smtClean="0">
                          <a:ln>
                            <a:noFill/>
                          </a:ln>
                          <a:solidFill>
                            <a:schemeClr val="tx1"/>
                          </a:solidFill>
                          <a:effectLst/>
                          <a:latin typeface="맑은 고딕" pitchFamily="50" charset="-127"/>
                          <a:ea typeface="맑은 고딕" pitchFamily="50" charset="-127"/>
                          <a:cs typeface="+mn-cs"/>
                        </a:rPr>
                        <a:t>. </a:t>
                      </a:r>
                    </a:p>
                  </a:txBody>
                  <a:tcPr marL="54000" marR="54000"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altLang="ko-KR" dirty="0" smtClean="0"/>
              <a:t>Key Assumptions</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사용가치 </a:t>
            </a:r>
            <a:r>
              <a:rPr lang="ko-KR" altLang="en-US" dirty="0"/>
              <a:t>평가를 위한 주요 가정은 다음과 같습니다</a:t>
            </a:r>
            <a:r>
              <a:rPr lang="en-US" altLang="ko-KR" dirty="0"/>
              <a:t>.</a:t>
            </a:r>
          </a:p>
        </p:txBody>
      </p:sp>
      <p:sp>
        <p:nvSpPr>
          <p:cNvPr id="7"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Valuation Results</a:t>
            </a:r>
          </a:p>
        </p:txBody>
      </p:sp>
    </p:spTree>
    <p:extLst>
      <p:ext uri="{BB962C8B-B14F-4D97-AF65-F5344CB8AC3E}">
        <p14:creationId xmlns:p14="http://schemas.microsoft.com/office/powerpoint/2010/main" val="2216609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DCF Summary</a:t>
            </a:r>
            <a:endParaRPr lang="en-GB" dirty="0"/>
          </a:p>
        </p:txBody>
      </p:sp>
      <p:sp>
        <p:nvSpPr>
          <p:cNvPr id="2" name="텍스트 개체 틀 1"/>
          <p:cNvSpPr>
            <a:spLocks noGrp="1"/>
          </p:cNvSpPr>
          <p:nvPr>
            <p:ph type="body" sz="quarter" idx="12"/>
          </p:nvPr>
        </p:nvSpPr>
        <p:spPr>
          <a:xfrm>
            <a:off x="504000" y="1044000"/>
            <a:ext cx="9201528" cy="303657"/>
          </a:xfrm>
        </p:spPr>
        <p:txBody>
          <a:bodyPr/>
          <a:lstStyle/>
          <a:p>
            <a:r>
              <a:rPr lang="ko-KR" altLang="en-US" dirty="0"/>
              <a:t>평가기준일 현재 이익접근법 중 </a:t>
            </a:r>
            <a:r>
              <a:rPr lang="ko-KR" altLang="en-US" dirty="0" smtClean="0"/>
              <a:t>현금흐름할인법을 </a:t>
            </a:r>
            <a:r>
              <a:rPr lang="ko-KR" altLang="en-US" dirty="0"/>
              <a:t>통한 </a:t>
            </a:r>
            <a:r>
              <a:rPr lang="ko-KR" altLang="en-US" dirty="0" smtClean="0"/>
              <a:t>자기자본의 사용가치는 </a:t>
            </a:r>
            <a:r>
              <a:rPr lang="ko-KR" altLang="en-US" dirty="0"/>
              <a:t>다음과 같습니다</a:t>
            </a:r>
            <a:r>
              <a:rPr lang="en-US" altLang="ko-KR" dirty="0"/>
              <a:t>. </a:t>
            </a:r>
          </a:p>
        </p:txBody>
      </p:sp>
      <p:sp>
        <p:nvSpPr>
          <p:cNvPr id="10"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Valuation Results</a:t>
            </a:r>
          </a:p>
        </p:txBody>
      </p:sp>
      <p:sp>
        <p:nvSpPr>
          <p:cNvPr id="15" name="직사각형 14"/>
          <p:cNvSpPr/>
          <p:nvPr/>
        </p:nvSpPr>
        <p:spPr>
          <a:xfrm>
            <a:off x="9446875" y="2660083"/>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(1)</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16" name="직사각형 15"/>
          <p:cNvSpPr/>
          <p:nvPr/>
        </p:nvSpPr>
        <p:spPr>
          <a:xfrm>
            <a:off x="9436875" y="2960112"/>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(1)</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19" name="직사각형 18"/>
          <p:cNvSpPr/>
          <p:nvPr/>
        </p:nvSpPr>
        <p:spPr>
          <a:xfrm>
            <a:off x="504000" y="5969218"/>
            <a:ext cx="6249200" cy="196086"/>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Note:</a:t>
            </a:r>
            <a:r>
              <a:rPr lang="ko-KR" altLang="en-US" sz="800" i="1" kern="0" dirty="0">
                <a:solidFill>
                  <a:srgbClr val="00338D"/>
                </a:solidFill>
                <a:latin typeface="맑은 고딕" panose="020B0503020000020004" pitchFamily="50" charset="-127"/>
                <a:ea typeface="맑은 고딕" panose="020B0503020000020004" pitchFamily="50" charset="-127"/>
              </a:rPr>
              <a:t> </a:t>
            </a:r>
            <a:r>
              <a:rPr lang="en-US" altLang="ko-KR" sz="800" i="1" kern="0" dirty="0" smtClean="0">
                <a:solidFill>
                  <a:srgbClr val="00338D"/>
                </a:solidFill>
                <a:latin typeface="맑은 고딕" panose="020B0503020000020004" pitchFamily="50" charset="-127"/>
                <a:ea typeface="맑은 고딕" panose="020B0503020000020004" pitchFamily="50" charset="-127"/>
              </a:rPr>
              <a:t>(1) Terminal </a:t>
            </a:r>
            <a:r>
              <a:rPr lang="ko-KR" altLang="en-US" sz="800" i="1" kern="0" dirty="0" smtClean="0">
                <a:solidFill>
                  <a:srgbClr val="00338D"/>
                </a:solidFill>
                <a:latin typeface="맑은 고딕" panose="020B0503020000020004" pitchFamily="50" charset="-127"/>
                <a:ea typeface="맑은 고딕" panose="020B0503020000020004" pitchFamily="50" charset="-127"/>
              </a:rPr>
              <a:t>시점에서는 감가상각비와 </a:t>
            </a:r>
            <a:r>
              <a:rPr lang="en-US" altLang="ko-KR" sz="800" i="1" kern="0" dirty="0" smtClean="0">
                <a:solidFill>
                  <a:srgbClr val="00338D"/>
                </a:solidFill>
                <a:latin typeface="맑은 고딕" panose="020B0503020000020004" pitchFamily="50" charset="-127"/>
                <a:ea typeface="맑은 고딕" panose="020B0503020000020004" pitchFamily="50" charset="-127"/>
              </a:rPr>
              <a:t>Capex</a:t>
            </a:r>
            <a:r>
              <a:rPr lang="ko-KR" altLang="en-US" sz="800" i="1" kern="0" dirty="0" smtClean="0">
                <a:solidFill>
                  <a:srgbClr val="00338D"/>
                </a:solidFill>
                <a:latin typeface="맑은 고딕" panose="020B0503020000020004" pitchFamily="50" charset="-127"/>
                <a:ea typeface="맑은 고딕" panose="020B0503020000020004" pitchFamily="50" charset="-127"/>
              </a:rPr>
              <a:t>가 향후 동일한 금액으로 발생할 것을 가정하였습니다</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p>
          <a:p>
            <a:pPr marL="546100" indent="-546100" defTabSz="762000" eaLnBrk="0" hangingPunct="0">
              <a:spcBef>
                <a:spcPct val="15000"/>
              </a:spcBef>
              <a:tabLst>
                <a:tab pos="722313" algn="l"/>
              </a:tabLst>
            </a:pPr>
            <a:r>
              <a:rPr lang="en-US" altLang="ko-KR" sz="800" i="1" kern="0" dirty="0">
                <a:solidFill>
                  <a:srgbClr val="00338D"/>
                </a:solidFill>
                <a:latin typeface="맑은 고딕" panose="020B0503020000020004" pitchFamily="50" charset="-127"/>
                <a:ea typeface="맑은 고딕" panose="020B0503020000020004" pitchFamily="50" charset="-127"/>
              </a:rPr>
              <a:t> </a:t>
            </a:r>
            <a:r>
              <a:rPr lang="en-US" altLang="ko-KR" sz="800" i="1" kern="0" dirty="0" smtClean="0">
                <a:solidFill>
                  <a:srgbClr val="00338D"/>
                </a:solidFill>
                <a:latin typeface="맑은 고딕" panose="020B0503020000020004" pitchFamily="50" charset="-127"/>
                <a:ea typeface="맑은 고딕" panose="020B0503020000020004" pitchFamily="50" charset="-127"/>
              </a:rPr>
              <a:t>       </a:t>
            </a:r>
            <a:r>
              <a:rPr lang="en-US" altLang="ko-KR" sz="800" i="1" kern="0" dirty="0">
                <a:solidFill>
                  <a:srgbClr val="00338D"/>
                </a:solidFill>
                <a:latin typeface="맑은 고딕" panose="020B0503020000020004" pitchFamily="50" charset="-127"/>
                <a:ea typeface="맑은 고딕" panose="020B0503020000020004" pitchFamily="50" charset="-127"/>
              </a:rPr>
              <a:t>(2) </a:t>
            </a:r>
            <a:r>
              <a:rPr lang="ko-KR" altLang="en-US" sz="800" i="1" kern="0" dirty="0" err="1">
                <a:solidFill>
                  <a:srgbClr val="00338D"/>
                </a:solidFill>
                <a:latin typeface="맑은 고딕" panose="020B0503020000020004" pitchFamily="50" charset="-127"/>
                <a:ea typeface="맑은 고딕" panose="020B0503020000020004" pitchFamily="50" charset="-127"/>
              </a:rPr>
              <a:t>현금및현금성자산</a:t>
            </a:r>
            <a:r>
              <a:rPr lang="en-US" altLang="ko-KR" sz="800" i="1" kern="0" dirty="0">
                <a:solidFill>
                  <a:srgbClr val="00338D"/>
                </a:solidFill>
                <a:latin typeface="맑은 고딕" panose="020B0503020000020004" pitchFamily="50" charset="-127"/>
                <a:ea typeface="맑은 고딕" panose="020B0503020000020004" pitchFamily="50" charset="-127"/>
              </a:rPr>
              <a:t>(717 </a:t>
            </a:r>
            <a:r>
              <a:rPr lang="ko-KR" altLang="en-US" sz="800" i="1" kern="0" dirty="0">
                <a:solidFill>
                  <a:srgbClr val="00338D"/>
                </a:solidFill>
                <a:latin typeface="맑은 고딕" panose="020B0503020000020004" pitchFamily="50" charset="-127"/>
                <a:ea typeface="맑은 고딕" panose="020B0503020000020004" pitchFamily="50" charset="-127"/>
              </a:rPr>
              <a:t>백만엔</a:t>
            </a:r>
            <a:r>
              <a:rPr lang="en-US" altLang="ko-KR" sz="800" i="1" kern="0" dirty="0">
                <a:solidFill>
                  <a:srgbClr val="00338D"/>
                </a:solidFill>
                <a:latin typeface="맑은 고딕" panose="020B0503020000020004" pitchFamily="50" charset="-127"/>
                <a:ea typeface="맑은 고딕" panose="020B0503020000020004" pitchFamily="50" charset="-127"/>
              </a:rPr>
              <a:t>)</a:t>
            </a:r>
            <a:r>
              <a:rPr lang="ko-KR" altLang="en-US" sz="800" i="1" kern="0" dirty="0">
                <a:solidFill>
                  <a:srgbClr val="00338D"/>
                </a:solidFill>
                <a:latin typeface="맑은 고딕" panose="020B0503020000020004" pitchFamily="50" charset="-127"/>
                <a:ea typeface="맑은 고딕" panose="020B0503020000020004" pitchFamily="50" charset="-127"/>
              </a:rPr>
              <a:t>과 투자부동산</a:t>
            </a:r>
            <a:r>
              <a:rPr lang="en-US" altLang="ko-KR" sz="800" i="1" kern="0" dirty="0">
                <a:solidFill>
                  <a:srgbClr val="00338D"/>
                </a:solidFill>
                <a:latin typeface="맑은 고딕" panose="020B0503020000020004" pitchFamily="50" charset="-127"/>
                <a:ea typeface="맑은 고딕" panose="020B0503020000020004" pitchFamily="50" charset="-127"/>
              </a:rPr>
              <a:t>(41 </a:t>
            </a:r>
            <a:r>
              <a:rPr lang="ko-KR" altLang="en-US" sz="800" i="1" kern="0" dirty="0">
                <a:solidFill>
                  <a:srgbClr val="00338D"/>
                </a:solidFill>
                <a:latin typeface="맑은 고딕" panose="020B0503020000020004" pitchFamily="50" charset="-127"/>
                <a:ea typeface="맑은 고딕" panose="020B0503020000020004" pitchFamily="50" charset="-127"/>
              </a:rPr>
              <a:t>백만엔</a:t>
            </a:r>
            <a:r>
              <a:rPr lang="en-US" altLang="ko-KR" sz="800" i="1" kern="0" dirty="0">
                <a:solidFill>
                  <a:srgbClr val="00338D"/>
                </a:solidFill>
                <a:latin typeface="맑은 고딕" panose="020B0503020000020004" pitchFamily="50" charset="-127"/>
                <a:ea typeface="맑은 고딕" panose="020B0503020000020004" pitchFamily="50" charset="-127"/>
              </a:rPr>
              <a:t>)</a:t>
            </a:r>
            <a:r>
              <a:rPr lang="ko-KR" altLang="en-US" sz="800" i="1" kern="0" dirty="0">
                <a:solidFill>
                  <a:srgbClr val="00338D"/>
                </a:solidFill>
                <a:latin typeface="맑은 고딕" panose="020B0503020000020004" pitchFamily="50" charset="-127"/>
                <a:ea typeface="맑은 고딕" panose="020B0503020000020004" pitchFamily="50" charset="-127"/>
              </a:rPr>
              <a:t> 등으로 구성되어 있습니다</a:t>
            </a:r>
            <a:r>
              <a:rPr lang="en-US" altLang="ko-KR" sz="800" i="1" kern="0" dirty="0">
                <a:solidFill>
                  <a:srgbClr val="00338D"/>
                </a:solidFill>
                <a:latin typeface="맑은 고딕" panose="020B0503020000020004" pitchFamily="50" charset="-127"/>
                <a:ea typeface="맑은 고딕" panose="020B0503020000020004" pitchFamily="50" charset="-127"/>
              </a:rPr>
              <a:t>. (page 30 </a:t>
            </a:r>
            <a:r>
              <a:rPr lang="ko-KR" altLang="en-US" sz="800" i="1" kern="0" dirty="0">
                <a:solidFill>
                  <a:srgbClr val="00338D"/>
                </a:solidFill>
                <a:latin typeface="맑은 고딕" panose="020B0503020000020004" pitchFamily="50" charset="-127"/>
                <a:ea typeface="맑은 고딕" panose="020B0503020000020004" pitchFamily="50" charset="-127"/>
              </a:rPr>
              <a:t>참고</a:t>
            </a:r>
            <a:r>
              <a:rPr lang="en-US" altLang="ko-KR" sz="800" i="1" kern="0" dirty="0">
                <a:solidFill>
                  <a:srgbClr val="00338D"/>
                </a:solidFill>
                <a:latin typeface="맑은 고딕" panose="020B0503020000020004" pitchFamily="50" charset="-127"/>
                <a:ea typeface="맑은 고딕" panose="020B0503020000020004" pitchFamily="50" charset="-127"/>
              </a:rPr>
              <a:t>)</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21" name="직사각형 20"/>
          <p:cNvSpPr/>
          <p:nvPr/>
        </p:nvSpPr>
        <p:spPr>
          <a:xfrm>
            <a:off x="8769424" y="5330502"/>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(2)</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pic>
        <p:nvPicPr>
          <p:cNvPr id="14" name="그림 13"/>
          <p:cNvPicPr>
            <a:picLocks noChangeAspect="1"/>
          </p:cNvPicPr>
          <p:nvPr/>
        </p:nvPicPr>
        <p:blipFill>
          <a:blip r:embed="rId3"/>
          <a:stretch>
            <a:fillRect/>
          </a:stretch>
        </p:blipFill>
        <p:spPr>
          <a:xfrm>
            <a:off x="5597194" y="4620855"/>
            <a:ext cx="3810000" cy="1238250"/>
          </a:xfrm>
          <a:prstGeom prst="rect">
            <a:avLst/>
          </a:prstGeom>
        </p:spPr>
      </p:pic>
      <p:pic>
        <p:nvPicPr>
          <p:cNvPr id="18" name="그림 17"/>
          <p:cNvPicPr>
            <a:picLocks noChangeAspect="1"/>
          </p:cNvPicPr>
          <p:nvPr/>
        </p:nvPicPr>
        <p:blipFill>
          <a:blip r:embed="rId4"/>
          <a:stretch>
            <a:fillRect/>
          </a:stretch>
        </p:blipFill>
        <p:spPr>
          <a:xfrm>
            <a:off x="488950" y="4779781"/>
            <a:ext cx="4124325" cy="1085850"/>
          </a:xfrm>
          <a:prstGeom prst="rect">
            <a:avLst/>
          </a:prstGeom>
        </p:spPr>
      </p:pic>
      <p:pic>
        <p:nvPicPr>
          <p:cNvPr id="20" name="그림 19"/>
          <p:cNvPicPr>
            <a:picLocks noChangeAspect="1"/>
          </p:cNvPicPr>
          <p:nvPr/>
        </p:nvPicPr>
        <p:blipFill>
          <a:blip r:embed="rId5"/>
          <a:stretch>
            <a:fillRect/>
          </a:stretch>
        </p:blipFill>
        <p:spPr>
          <a:xfrm>
            <a:off x="504000" y="4379178"/>
            <a:ext cx="1951348" cy="320511"/>
          </a:xfrm>
          <a:prstGeom prst="rect">
            <a:avLst/>
          </a:prstGeom>
        </p:spPr>
      </p:pic>
      <p:pic>
        <p:nvPicPr>
          <p:cNvPr id="22" name="그림 21"/>
          <p:cNvPicPr>
            <a:picLocks noChangeAspect="1"/>
          </p:cNvPicPr>
          <p:nvPr/>
        </p:nvPicPr>
        <p:blipFill>
          <a:blip r:embed="rId6"/>
          <a:stretch>
            <a:fillRect/>
          </a:stretch>
        </p:blipFill>
        <p:spPr>
          <a:xfrm>
            <a:off x="491794" y="1332000"/>
            <a:ext cx="8915400" cy="2914650"/>
          </a:xfrm>
          <a:prstGeom prst="rect">
            <a:avLst/>
          </a:prstGeom>
        </p:spPr>
      </p:pic>
    </p:spTree>
    <p:extLst>
      <p:ext uri="{BB962C8B-B14F-4D97-AF65-F5344CB8AC3E}">
        <p14:creationId xmlns:p14="http://schemas.microsoft.com/office/powerpoint/2010/main" val="3579342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494076" y="1328190"/>
            <a:ext cx="8896350" cy="3981450"/>
          </a:xfrm>
          <a:prstGeom prst="rect">
            <a:avLst/>
          </a:prstGeom>
        </p:spPr>
      </p:pic>
      <p:sp>
        <p:nvSpPr>
          <p:cNvPr id="4" name="Title 3"/>
          <p:cNvSpPr>
            <a:spLocks noGrp="1"/>
          </p:cNvSpPr>
          <p:nvPr>
            <p:ph type="title"/>
          </p:nvPr>
        </p:nvSpPr>
        <p:spPr/>
        <p:txBody>
          <a:bodyPr/>
          <a:lstStyle/>
          <a:p>
            <a:r>
              <a:rPr lang="en-GB" altLang="ko-KR" dirty="0"/>
              <a:t>Financial Pro Forma: Income Statement</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a:t>
            </a:r>
            <a:r>
              <a:rPr lang="en-US" altLang="ko-KR" dirty="0" smtClean="0"/>
              <a:t> </a:t>
            </a:r>
            <a:r>
              <a:rPr lang="ko-KR" altLang="en-US" dirty="0" smtClean="0"/>
              <a:t>추정</a:t>
            </a:r>
            <a:r>
              <a:rPr lang="en-US" altLang="ko-KR" dirty="0"/>
              <a:t> </a:t>
            </a:r>
            <a:r>
              <a:rPr lang="ko-KR" altLang="en-US" dirty="0" smtClean="0"/>
              <a:t>손익계산서는 다음과 같습니다</a:t>
            </a:r>
            <a:r>
              <a:rPr lang="en-US" altLang="ko-KR" dirty="0" smtClean="0"/>
              <a:t>. </a:t>
            </a:r>
            <a:endParaRPr lang="en-US" altLang="ko-KR" dirty="0"/>
          </a:p>
        </p:txBody>
      </p:sp>
      <p:sp>
        <p:nvSpPr>
          <p:cNvPr id="7" name="Text Placeholder 2"/>
          <p:cNvSpPr>
            <a:spLocks noGrp="1"/>
          </p:cNvSpPr>
          <p:nvPr>
            <p:ph type="body" sz="quarter" idx="11"/>
          </p:nvPr>
        </p:nvSpPr>
        <p:spPr>
          <a:xfrm>
            <a:off x="488950" y="203863"/>
            <a:ext cx="8591450" cy="169200"/>
          </a:xfrm>
        </p:spPr>
        <p:txBody>
          <a:bodyPr/>
          <a:lstStyle/>
          <a:p>
            <a:r>
              <a:rPr lang="en-GB" altLang="ko-KR" sz="2200" dirty="0">
                <a:latin typeface="KPMG Extralight" panose="020B0303030202040204" pitchFamily="34" charset="0"/>
              </a:rPr>
              <a:t>Valuation Results</a:t>
            </a:r>
          </a:p>
        </p:txBody>
      </p:sp>
      <p:sp>
        <p:nvSpPr>
          <p:cNvPr id="8" name="직사각형 7"/>
          <p:cNvSpPr/>
          <p:nvPr/>
        </p:nvSpPr>
        <p:spPr>
          <a:xfrm>
            <a:off x="4728126" y="4149080"/>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(1)</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9" name="직사각형 8"/>
          <p:cNvSpPr/>
          <p:nvPr/>
        </p:nvSpPr>
        <p:spPr>
          <a:xfrm>
            <a:off x="504000" y="5150833"/>
            <a:ext cx="8985504" cy="584668"/>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Note:</a:t>
            </a:r>
            <a:r>
              <a:rPr lang="ko-KR" altLang="en-US" sz="800" i="1" kern="0" dirty="0">
                <a:solidFill>
                  <a:srgbClr val="00338D"/>
                </a:solidFill>
                <a:latin typeface="맑은 고딕" panose="020B0503020000020004" pitchFamily="50" charset="-127"/>
                <a:ea typeface="맑은 고딕" panose="020B0503020000020004" pitchFamily="50" charset="-127"/>
              </a:rPr>
              <a:t> </a:t>
            </a:r>
            <a:r>
              <a:rPr lang="en-US" altLang="ko-KR" sz="800" i="1" kern="0" dirty="0" smtClean="0">
                <a:solidFill>
                  <a:srgbClr val="00338D"/>
                </a:solidFill>
                <a:latin typeface="맑은 고딕" panose="020B0503020000020004" pitchFamily="50" charset="-127"/>
                <a:ea typeface="맑은 고딕" panose="020B0503020000020004" pitchFamily="50" charset="-127"/>
              </a:rPr>
              <a:t>(1) K-IFRS </a:t>
            </a:r>
            <a:r>
              <a:rPr lang="ko-KR" altLang="en-US" sz="800" i="1" kern="0" dirty="0" smtClean="0">
                <a:solidFill>
                  <a:srgbClr val="00338D"/>
                </a:solidFill>
                <a:latin typeface="맑은 고딕" panose="020B0503020000020004" pitchFamily="50" charset="-127"/>
                <a:ea typeface="맑은 고딕" panose="020B0503020000020004" pitchFamily="50" charset="-127"/>
              </a:rPr>
              <a:t>기준서 개정에 따른 효과</a:t>
            </a:r>
            <a:r>
              <a:rPr lang="en-US" altLang="ko-KR" sz="800" i="1" kern="0" dirty="0" smtClean="0">
                <a:solidFill>
                  <a:srgbClr val="00338D"/>
                </a:solidFill>
                <a:latin typeface="맑은 고딕" panose="020B0503020000020004" pitchFamily="50" charset="-127"/>
                <a:ea typeface="맑은 고딕" panose="020B0503020000020004" pitchFamily="50" charset="-127"/>
              </a:rPr>
              <a:t>(20</a:t>
            </a:r>
            <a:r>
              <a:rPr lang="ko-KR" altLang="en-US" sz="800" i="1" kern="0" dirty="0" smtClean="0">
                <a:solidFill>
                  <a:srgbClr val="00338D"/>
                </a:solidFill>
                <a:latin typeface="맑은 고딕" panose="020B0503020000020004" pitchFamily="50" charset="-127"/>
                <a:ea typeface="맑은 고딕" panose="020B0503020000020004" pitchFamily="50" charset="-127"/>
              </a:rPr>
              <a:t>백만엔</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smtClean="0">
                <a:solidFill>
                  <a:srgbClr val="00338D"/>
                </a:solidFill>
                <a:latin typeface="맑은 고딕" panose="020B0503020000020004" pitchFamily="50" charset="-127"/>
                <a:ea typeface="맑은 고딕" panose="020B0503020000020004" pitchFamily="50" charset="-127"/>
              </a:rPr>
              <a:t>가 포함되어 있으며</a:t>
            </a:r>
            <a:r>
              <a:rPr lang="en-US" altLang="ko-KR" sz="800" i="1" kern="0" dirty="0" smtClean="0">
                <a:solidFill>
                  <a:srgbClr val="00338D"/>
                </a:solidFill>
                <a:latin typeface="맑은 고딕" panose="020B0503020000020004" pitchFamily="50" charset="-127"/>
                <a:ea typeface="맑은 고딕" panose="020B0503020000020004" pitchFamily="50" charset="-127"/>
              </a:rPr>
              <a:t>, </a:t>
            </a:r>
            <a:r>
              <a:rPr lang="ko-KR" altLang="en-US" sz="800" i="1" kern="0" dirty="0" smtClean="0">
                <a:solidFill>
                  <a:srgbClr val="00338D"/>
                </a:solidFill>
                <a:latin typeface="맑은 고딕" panose="020B0503020000020004" pitchFamily="50" charset="-127"/>
                <a:ea typeface="맑은 고딕" panose="020B0503020000020004" pitchFamily="50" charset="-127"/>
              </a:rPr>
              <a:t>추정기간 동안 영업현금흐름</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err="1" smtClean="0">
                <a:solidFill>
                  <a:srgbClr val="00338D"/>
                </a:solidFill>
                <a:latin typeface="맑은 고딕" panose="020B0503020000020004" pitchFamily="50" charset="-127"/>
                <a:ea typeface="맑은 고딕" panose="020B0503020000020004" pitchFamily="50" charset="-127"/>
              </a:rPr>
              <a:t>판매비와관리비</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smtClean="0">
                <a:solidFill>
                  <a:srgbClr val="00338D"/>
                </a:solidFill>
                <a:latin typeface="맑은 고딕" panose="020B0503020000020004" pitchFamily="50" charset="-127"/>
                <a:ea typeface="맑은 고딕" panose="020B0503020000020004" pitchFamily="50" charset="-127"/>
              </a:rPr>
              <a:t>에 반영함에 따라 </a:t>
            </a:r>
            <a:r>
              <a:rPr lang="ko-KR" altLang="en-US" sz="800" i="1" kern="0" smtClean="0">
                <a:solidFill>
                  <a:srgbClr val="00338D"/>
                </a:solidFill>
                <a:latin typeface="맑은 고딕" panose="020B0503020000020004" pitchFamily="50" charset="-127"/>
                <a:ea typeface="맑은 고딕" panose="020B0503020000020004" pitchFamily="50" charset="-127"/>
              </a:rPr>
              <a:t>감가상각비에서는 고려하지 </a:t>
            </a:r>
            <a:r>
              <a:rPr lang="ko-KR" altLang="en-US" sz="800" i="1" kern="0" dirty="0" smtClean="0">
                <a:solidFill>
                  <a:srgbClr val="00338D"/>
                </a:solidFill>
                <a:latin typeface="맑은 고딕" panose="020B0503020000020004" pitchFamily="50" charset="-127"/>
                <a:ea typeface="맑은 고딕" panose="020B0503020000020004" pitchFamily="50" charset="-127"/>
              </a:rPr>
              <a:t>않았습니다</a:t>
            </a:r>
            <a:r>
              <a:rPr lang="en-US" altLang="ko-KR" sz="800" i="1" kern="0" dirty="0" smtClean="0">
                <a:solidFill>
                  <a:srgbClr val="00338D"/>
                </a:solidFill>
                <a:latin typeface="맑은 고딕" panose="020B0503020000020004" pitchFamily="50" charset="-127"/>
                <a:ea typeface="맑은 고딕" panose="020B0503020000020004" pitchFamily="50" charset="-127"/>
              </a:rPr>
              <a:t>. </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61623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Weighted-Average </a:t>
            </a:r>
            <a:r>
              <a:rPr lang="en-US" dirty="0"/>
              <a:t>Cost of Capital</a:t>
            </a:r>
            <a:endParaRPr lang="en-GB" dirty="0"/>
          </a:p>
        </p:txBody>
      </p:sp>
      <p:sp>
        <p:nvSpPr>
          <p:cNvPr id="15" name="텍스트 개체 틀 1"/>
          <p:cNvSpPr>
            <a:spLocks noGrp="1"/>
          </p:cNvSpPr>
          <p:nvPr>
            <p:ph type="body" sz="quarter" idx="12"/>
          </p:nvPr>
        </p:nvSpPr>
        <p:spPr>
          <a:xfrm>
            <a:off x="504000" y="1044000"/>
            <a:ext cx="8918244" cy="338138"/>
          </a:xfrm>
        </p:spPr>
        <p:txBody>
          <a:bodyPr/>
          <a:lstStyle/>
          <a:p>
            <a:r>
              <a:rPr lang="ko-KR" altLang="en-US" dirty="0" smtClean="0"/>
              <a:t>대상회사의 사용가치 </a:t>
            </a:r>
            <a:r>
              <a:rPr lang="ko-KR" altLang="en-US" dirty="0"/>
              <a:t>평가를 위한 적정 할인율의 산정근거는 다음과 같습니다</a:t>
            </a:r>
            <a:r>
              <a:rPr lang="en-US" altLang="ko-KR" dirty="0" smtClean="0"/>
              <a:t>.</a:t>
            </a:r>
            <a:endParaRPr lang="en-US" altLang="ko-KR" dirty="0"/>
          </a:p>
        </p:txBody>
      </p:sp>
      <p:sp>
        <p:nvSpPr>
          <p:cNvPr id="8"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Valuation Results</a:t>
            </a:r>
          </a:p>
        </p:txBody>
      </p:sp>
      <p:pic>
        <p:nvPicPr>
          <p:cNvPr id="9" name="그림 8"/>
          <p:cNvPicPr>
            <a:picLocks noChangeAspect="1"/>
          </p:cNvPicPr>
          <p:nvPr/>
        </p:nvPicPr>
        <p:blipFill>
          <a:blip r:embed="rId3"/>
          <a:stretch>
            <a:fillRect/>
          </a:stretch>
        </p:blipFill>
        <p:spPr>
          <a:xfrm>
            <a:off x="5681100" y="3985185"/>
            <a:ext cx="3848100" cy="1276350"/>
          </a:xfrm>
          <a:prstGeom prst="rect">
            <a:avLst/>
          </a:prstGeom>
        </p:spPr>
      </p:pic>
      <p:pic>
        <p:nvPicPr>
          <p:cNvPr id="12" name="그림 11"/>
          <p:cNvPicPr>
            <a:picLocks noChangeAspect="1"/>
          </p:cNvPicPr>
          <p:nvPr/>
        </p:nvPicPr>
        <p:blipFill>
          <a:blip r:embed="rId4"/>
          <a:stretch>
            <a:fillRect/>
          </a:stretch>
        </p:blipFill>
        <p:spPr>
          <a:xfrm>
            <a:off x="491487" y="3194003"/>
            <a:ext cx="9037713" cy="628650"/>
          </a:xfrm>
          <a:prstGeom prst="rect">
            <a:avLst/>
          </a:prstGeom>
        </p:spPr>
      </p:pic>
      <p:pic>
        <p:nvPicPr>
          <p:cNvPr id="13" name="그림 12"/>
          <p:cNvPicPr>
            <a:picLocks noChangeAspect="1"/>
          </p:cNvPicPr>
          <p:nvPr/>
        </p:nvPicPr>
        <p:blipFill>
          <a:blip r:embed="rId5"/>
          <a:stretch>
            <a:fillRect/>
          </a:stretch>
        </p:blipFill>
        <p:spPr>
          <a:xfrm>
            <a:off x="504000" y="1330321"/>
            <a:ext cx="9025200" cy="1695450"/>
          </a:xfrm>
          <a:prstGeom prst="rect">
            <a:avLst/>
          </a:prstGeom>
        </p:spPr>
      </p:pic>
      <p:sp>
        <p:nvSpPr>
          <p:cNvPr id="14" name="Text Box 14"/>
          <p:cNvSpPr txBox="1">
            <a:spLocks noChangeArrowheads="1"/>
          </p:cNvSpPr>
          <p:nvPr>
            <p:custDataLst>
              <p:tags r:id="rId1"/>
            </p:custDataLst>
          </p:nvPr>
        </p:nvSpPr>
        <p:spPr bwMode="auto">
          <a:xfrm>
            <a:off x="504000" y="5241902"/>
            <a:ext cx="8924925" cy="1279232"/>
          </a:xfrm>
          <a:prstGeom prst="rect">
            <a:avLst/>
          </a:prstGeom>
          <a:noFill/>
          <a:ln w="6350">
            <a:noFill/>
            <a:miter lim="800000"/>
            <a:headEnd type="none" w="sm" len="sm"/>
            <a:tailEnd type="none" w="sm" len="sm"/>
          </a:ln>
        </p:spPr>
        <p:txBody>
          <a:bodyPr lIns="0" tIns="0" rIns="0" bIns="0"/>
          <a:lstStyle/>
          <a:p>
            <a:pPr marL="447675" indent="-447675" defTabSz="762000" eaLnBrk="0" hangingPunct="0">
              <a:spcBef>
                <a:spcPct val="15000"/>
              </a:spcBef>
              <a:tabLst>
                <a:tab pos="542925" algn="l"/>
              </a:tabLst>
            </a:pPr>
            <a:r>
              <a:rPr lang="en-GB" altLang="ko-KR" sz="800" i="1" dirty="0" smtClean="0">
                <a:solidFill>
                  <a:srgbClr val="00338D"/>
                </a:solidFill>
                <a:latin typeface="맑은 고딕" pitchFamily="50" charset="-127"/>
                <a:ea typeface="맑은 고딕" pitchFamily="50" charset="-127"/>
              </a:rPr>
              <a:t>Notes:</a:t>
            </a:r>
            <a:r>
              <a:rPr lang="en-GB" altLang="ko-KR" sz="800" i="1" dirty="0">
                <a:solidFill>
                  <a:srgbClr val="00338D"/>
                </a:solidFill>
                <a:latin typeface="맑은 고딕" pitchFamily="50" charset="-127"/>
                <a:ea typeface="맑은 고딕" pitchFamily="50" charset="-127"/>
              </a:rPr>
              <a:t>	</a:t>
            </a:r>
            <a:r>
              <a:rPr lang="en-GB" altLang="ko-KR" sz="800" i="1" dirty="0" smtClean="0">
                <a:solidFill>
                  <a:srgbClr val="00338D"/>
                </a:solidFill>
                <a:latin typeface="맑은 고딕" pitchFamily="50" charset="-127"/>
                <a:ea typeface="맑은 고딕" pitchFamily="50" charset="-127"/>
              </a:rPr>
              <a:t>(1) </a:t>
            </a:r>
            <a:r>
              <a:rPr lang="ko-KR" altLang="en-US" sz="800" i="1" dirty="0" smtClean="0">
                <a:solidFill>
                  <a:srgbClr val="00338D"/>
                </a:solidFill>
                <a:latin typeface="맑은 고딕" pitchFamily="50" charset="-127"/>
                <a:ea typeface="맑은 고딕" pitchFamily="50" charset="-127"/>
              </a:rPr>
              <a:t>대상회사와 </a:t>
            </a:r>
            <a:r>
              <a:rPr lang="ko-KR" altLang="en-US" sz="800" i="1" dirty="0">
                <a:solidFill>
                  <a:srgbClr val="00338D"/>
                </a:solidFill>
                <a:latin typeface="맑은 고딕" pitchFamily="50" charset="-127"/>
                <a:ea typeface="맑은 고딕" pitchFamily="50" charset="-127"/>
              </a:rPr>
              <a:t>유사한 사업을 영위하고 있는 회사를 </a:t>
            </a:r>
            <a:r>
              <a:rPr lang="ko-KR" altLang="en-US" sz="800" i="1" dirty="0" smtClean="0">
                <a:solidFill>
                  <a:srgbClr val="00338D"/>
                </a:solidFill>
                <a:latin typeface="맑은 고딕" pitchFamily="50" charset="-127"/>
                <a:ea typeface="맑은 고딕" pitchFamily="50" charset="-127"/>
              </a:rPr>
              <a:t>선정하였으며</a:t>
            </a:r>
            <a:r>
              <a:rPr lang="en-US" altLang="ko-KR" sz="800" i="1" dirty="0" smtClean="0">
                <a:solidFill>
                  <a:srgbClr val="00338D"/>
                </a:solidFill>
                <a:latin typeface="맑은 고딕" pitchFamily="50" charset="-127"/>
                <a:ea typeface="맑은 고딕" pitchFamily="50" charset="-127"/>
              </a:rPr>
              <a:t>, </a:t>
            </a:r>
            <a:r>
              <a:rPr lang="ko-KR" altLang="en-US" sz="800" i="1" dirty="0" smtClean="0">
                <a:solidFill>
                  <a:srgbClr val="00338D"/>
                </a:solidFill>
                <a:latin typeface="맑은 고딕" pitchFamily="50" charset="-127"/>
                <a:ea typeface="맑은 고딕" pitchFamily="50" charset="-127"/>
              </a:rPr>
              <a:t>선정 과정은 </a:t>
            </a:r>
            <a:r>
              <a:rPr lang="en-US" altLang="ko-KR" sz="800" i="1" dirty="0" smtClean="0">
                <a:solidFill>
                  <a:srgbClr val="00338D"/>
                </a:solidFill>
                <a:latin typeface="맑은 고딕" pitchFamily="50" charset="-127"/>
                <a:ea typeface="맑은 고딕" pitchFamily="50" charset="-127"/>
              </a:rPr>
              <a:t>page 31 </a:t>
            </a:r>
            <a:r>
              <a:rPr lang="ko-KR" altLang="en-US" sz="800" i="1" dirty="0" smtClean="0">
                <a:solidFill>
                  <a:srgbClr val="00338D"/>
                </a:solidFill>
                <a:latin typeface="맑은 고딕" pitchFamily="50" charset="-127"/>
                <a:ea typeface="맑은 고딕" pitchFamily="50" charset="-127"/>
              </a:rPr>
              <a:t>참고 </a:t>
            </a:r>
            <a:r>
              <a:rPr lang="en-US" altLang="ko-KR" sz="800" i="1" dirty="0" smtClean="0">
                <a:solidFill>
                  <a:srgbClr val="00338D"/>
                </a:solidFill>
                <a:latin typeface="맑은 고딕" pitchFamily="50" charset="-127"/>
                <a:ea typeface="맑은 고딕" pitchFamily="50" charset="-127"/>
              </a:rPr>
              <a:t>(Source: Bloomberg, Factiva)</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a:t>
            </a:r>
            <a:r>
              <a:rPr lang="en-US" altLang="ko-KR" sz="800" i="1" dirty="0" smtClean="0">
                <a:solidFill>
                  <a:srgbClr val="00338D"/>
                </a:solidFill>
                <a:latin typeface="맑은 고딕" pitchFamily="50" charset="-127"/>
                <a:ea typeface="맑은 고딕" pitchFamily="50" charset="-127"/>
              </a:rPr>
              <a:t>(2) </a:t>
            </a:r>
            <a:r>
              <a:rPr lang="ko-KR" altLang="en-US" sz="800" i="1" dirty="0" smtClean="0">
                <a:solidFill>
                  <a:srgbClr val="00338D"/>
                </a:solidFill>
                <a:latin typeface="맑은 고딕" pitchFamily="50" charset="-127"/>
                <a:ea typeface="맑은 고딕" pitchFamily="50" charset="-127"/>
              </a:rPr>
              <a:t>평가기준일 기준</a:t>
            </a:r>
            <a:r>
              <a:rPr lang="en-US" altLang="ko-KR" sz="800" i="1" dirty="0" smtClean="0">
                <a:solidFill>
                  <a:srgbClr val="00338D"/>
                </a:solidFill>
                <a:latin typeface="맑은 고딕" pitchFamily="50" charset="-127"/>
                <a:ea typeface="맑은 고딕" pitchFamily="50" charset="-127"/>
              </a:rPr>
              <a:t>,</a:t>
            </a:r>
            <a:r>
              <a:rPr lang="ko-KR" altLang="en-US" sz="800" i="1" dirty="0" smtClean="0">
                <a:solidFill>
                  <a:srgbClr val="00338D"/>
                </a:solidFill>
                <a:latin typeface="맑은 고딕" pitchFamily="50" charset="-127"/>
                <a:ea typeface="맑은 고딕" pitchFamily="50" charset="-127"/>
              </a:rPr>
              <a:t> </a:t>
            </a:r>
            <a:r>
              <a:rPr lang="ko-KR" altLang="en-US" sz="800" i="1" dirty="0">
                <a:solidFill>
                  <a:srgbClr val="00338D"/>
                </a:solidFill>
                <a:latin typeface="맑은 고딕" pitchFamily="50" charset="-127"/>
                <a:ea typeface="맑은 고딕" pitchFamily="50" charset="-127"/>
              </a:rPr>
              <a:t>과거 </a:t>
            </a:r>
            <a:r>
              <a:rPr lang="en-US" altLang="ko-KR" sz="800" i="1" dirty="0">
                <a:solidFill>
                  <a:srgbClr val="00338D"/>
                </a:solidFill>
                <a:latin typeface="맑은 고딕" pitchFamily="50" charset="-127"/>
                <a:ea typeface="맑은 고딕" pitchFamily="50" charset="-127"/>
              </a:rPr>
              <a:t>5</a:t>
            </a:r>
            <a:r>
              <a:rPr lang="ko-KR" altLang="en-US" sz="800" i="1" dirty="0" smtClean="0">
                <a:solidFill>
                  <a:srgbClr val="00338D"/>
                </a:solidFill>
                <a:latin typeface="맑은 고딕" pitchFamily="50" charset="-127"/>
                <a:ea typeface="맑은 고딕" pitchFamily="50" charset="-127"/>
              </a:rPr>
              <a:t>년 </a:t>
            </a:r>
            <a:r>
              <a:rPr lang="en-US" altLang="ko-KR" sz="800" i="1" dirty="0" smtClean="0">
                <a:solidFill>
                  <a:srgbClr val="00338D"/>
                </a:solidFill>
                <a:latin typeface="맑은 고딕" pitchFamily="50" charset="-127"/>
                <a:ea typeface="맑은 고딕" pitchFamily="50" charset="-127"/>
              </a:rPr>
              <a:t>Weekly </a:t>
            </a:r>
            <a:r>
              <a:rPr lang="en-US" altLang="ko-KR" sz="800" i="1" dirty="0">
                <a:solidFill>
                  <a:srgbClr val="00338D"/>
                </a:solidFill>
                <a:latin typeface="맑은 고딕" pitchFamily="50" charset="-127"/>
                <a:ea typeface="맑은 고딕" pitchFamily="50" charset="-127"/>
              </a:rPr>
              <a:t>adjusted </a:t>
            </a:r>
            <a:r>
              <a:rPr lang="en-US" altLang="ko-KR" sz="800" i="1" dirty="0" smtClean="0">
                <a:solidFill>
                  <a:srgbClr val="00338D"/>
                </a:solidFill>
                <a:latin typeface="맑은 고딕" pitchFamily="50" charset="-127"/>
                <a:ea typeface="맑은 고딕" pitchFamily="50" charset="-127"/>
              </a:rPr>
              <a:t>Beta </a:t>
            </a:r>
            <a:r>
              <a:rPr lang="ko-KR" altLang="en-US" sz="800" i="1" dirty="0" smtClean="0">
                <a:solidFill>
                  <a:srgbClr val="00338D"/>
                </a:solidFill>
                <a:latin typeface="맑은 고딕" pitchFamily="50" charset="-127"/>
                <a:ea typeface="맑은 고딕" pitchFamily="50" charset="-127"/>
              </a:rPr>
              <a:t>적용</a:t>
            </a:r>
            <a:r>
              <a:rPr lang="en-US" altLang="ko-KR" sz="800" i="1" dirty="0" smtClean="0">
                <a:solidFill>
                  <a:srgbClr val="00338D"/>
                </a:solidFill>
                <a:latin typeface="맑은 고딕" pitchFamily="50" charset="-127"/>
                <a:ea typeface="맑은 고딕" pitchFamily="50" charset="-127"/>
              </a:rPr>
              <a:t>(Source</a:t>
            </a:r>
            <a:r>
              <a:rPr lang="en-US" altLang="ko-KR" sz="800" i="1" dirty="0">
                <a:solidFill>
                  <a:srgbClr val="00338D"/>
                </a:solidFill>
                <a:latin typeface="맑은 고딕" pitchFamily="50" charset="-127"/>
                <a:ea typeface="맑은 고딕" pitchFamily="50" charset="-127"/>
              </a:rPr>
              <a:t>: Bloomberg</a:t>
            </a:r>
            <a:r>
              <a:rPr lang="en-US" altLang="ko-KR" sz="800" i="1" dirty="0" smtClean="0">
                <a:solidFill>
                  <a:srgbClr val="00338D"/>
                </a:solidFill>
                <a:latin typeface="맑은 고딕" pitchFamily="50" charset="-127"/>
                <a:ea typeface="맑은 고딕" pitchFamily="50" charset="-127"/>
              </a:rPr>
              <a:t>)</a:t>
            </a:r>
          </a:p>
          <a:p>
            <a:pPr marL="447675" indent="-447675" defTabSz="762000" eaLnBrk="0" hangingPunct="0">
              <a:spcBef>
                <a:spcPct val="15000"/>
              </a:spcBef>
              <a:tabLst>
                <a:tab pos="542925" algn="l"/>
              </a:tabLst>
            </a:pPr>
            <a:r>
              <a:rPr lang="en-US" altLang="ko-KR" sz="800" i="1" dirty="0" smtClean="0">
                <a:solidFill>
                  <a:srgbClr val="00338D"/>
                </a:solidFill>
                <a:latin typeface="맑은 고딕" pitchFamily="50" charset="-127"/>
                <a:ea typeface="맑은 고딕" pitchFamily="50" charset="-127"/>
              </a:rPr>
              <a:t>	(3)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시가총액 적용 </a:t>
            </a:r>
            <a:r>
              <a:rPr lang="en-US" altLang="ko-KR" sz="800" i="1" dirty="0">
                <a:solidFill>
                  <a:srgbClr val="00338D"/>
                </a:solidFill>
                <a:latin typeface="맑은 고딕" pitchFamily="50" charset="-127"/>
                <a:ea typeface="맑은 고딕" pitchFamily="50" charset="-127"/>
              </a:rPr>
              <a:t>(Source: Bloomberg)</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(4)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가장 최근 공시된 재무제표 상 이자발생부채 적용 </a:t>
            </a:r>
            <a:r>
              <a:rPr lang="en-US" altLang="ko-KR" sz="800" i="1" dirty="0">
                <a:solidFill>
                  <a:srgbClr val="00338D"/>
                </a:solidFill>
                <a:latin typeface="맑은 고딕" pitchFamily="50" charset="-127"/>
                <a:ea typeface="맑은 고딕" pitchFamily="50" charset="-127"/>
              </a:rPr>
              <a:t>(Source: </a:t>
            </a:r>
            <a:r>
              <a:rPr lang="en-US" altLang="ko-KR" sz="800" i="1" dirty="0" smtClean="0">
                <a:solidFill>
                  <a:srgbClr val="00338D"/>
                </a:solidFill>
                <a:latin typeface="맑은 고딕" pitchFamily="50" charset="-127"/>
                <a:ea typeface="맑은 고딕" pitchFamily="50" charset="-127"/>
              </a:rPr>
              <a:t>Bloomberg</a:t>
            </a:r>
            <a:r>
              <a:rPr lang="en-US" altLang="ko-KR" sz="800" i="1" dirty="0">
                <a:solidFill>
                  <a:srgbClr val="00338D"/>
                </a:solidFill>
                <a:latin typeface="맑은 고딕" pitchFamily="50" charset="-127"/>
                <a:ea typeface="맑은 고딕" pitchFamily="50" charset="-127"/>
              </a:rPr>
              <a:t>)</a:t>
            </a:r>
          </a:p>
          <a:p>
            <a:pPr marL="447675" indent="-447675" defTabSz="762000" eaLnBrk="0" hangingPunct="0">
              <a:spcBef>
                <a:spcPct val="15000"/>
              </a:spcBef>
              <a:tabLst>
                <a:tab pos="542925" algn="l"/>
              </a:tabLst>
            </a:pPr>
            <a:r>
              <a:rPr lang="en-GB" altLang="ko-KR" sz="800" i="1" dirty="0">
                <a:solidFill>
                  <a:srgbClr val="00338D"/>
                </a:solidFill>
                <a:latin typeface="맑은 고딕" pitchFamily="50" charset="-127"/>
                <a:ea typeface="맑은 고딕" pitchFamily="50" charset="-127"/>
              </a:rPr>
              <a:t>	(5)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a:t>
            </a:r>
            <a:r>
              <a:rPr lang="ko-KR" altLang="en-US" sz="800" i="1" dirty="0" smtClean="0">
                <a:solidFill>
                  <a:srgbClr val="00338D"/>
                </a:solidFill>
                <a:latin typeface="맑은 고딕" pitchFamily="50" charset="-127"/>
                <a:ea typeface="맑은 고딕" pitchFamily="50" charset="-127"/>
              </a:rPr>
              <a:t>일본의 </a:t>
            </a:r>
            <a:r>
              <a:rPr lang="en-US" altLang="ko-KR" sz="800" i="1" dirty="0" smtClean="0">
                <a:solidFill>
                  <a:srgbClr val="00338D"/>
                </a:solidFill>
                <a:latin typeface="맑은 고딕" pitchFamily="50" charset="-127"/>
                <a:ea typeface="맑은 고딕" pitchFamily="50" charset="-127"/>
              </a:rPr>
              <a:t>10</a:t>
            </a:r>
            <a:r>
              <a:rPr lang="ko-KR" altLang="en-US" sz="800" i="1" dirty="0" smtClean="0">
                <a:solidFill>
                  <a:srgbClr val="00338D"/>
                </a:solidFill>
                <a:latin typeface="맑은 고딕" pitchFamily="50" charset="-127"/>
                <a:ea typeface="맑은 고딕" pitchFamily="50" charset="-127"/>
              </a:rPr>
              <a:t>년 만기 국공채 이자율 적용 </a:t>
            </a:r>
            <a:r>
              <a:rPr lang="en-US" altLang="ko-KR" sz="800" i="1" dirty="0">
                <a:solidFill>
                  <a:srgbClr val="00338D"/>
                </a:solidFill>
                <a:latin typeface="맑은 고딕" pitchFamily="50" charset="-127"/>
                <a:ea typeface="맑은 고딕" pitchFamily="50" charset="-127"/>
              </a:rPr>
              <a:t>(Source: Bloomberg)</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(6)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a:t>
            </a:r>
            <a:r>
              <a:rPr lang="ko-KR" altLang="en-US" sz="800" i="1" dirty="0" smtClean="0">
                <a:solidFill>
                  <a:srgbClr val="00338D"/>
                </a:solidFill>
                <a:latin typeface="맑은 고딕" pitchFamily="50" charset="-127"/>
                <a:ea typeface="맑은 고딕" pitchFamily="50" charset="-127"/>
              </a:rPr>
              <a:t>일본의 </a:t>
            </a:r>
            <a:r>
              <a:rPr lang="en-US" altLang="ko-KR" sz="800" i="1" dirty="0" smtClean="0">
                <a:solidFill>
                  <a:srgbClr val="00338D"/>
                </a:solidFill>
                <a:latin typeface="맑은 고딕" pitchFamily="50" charset="-127"/>
                <a:ea typeface="맑은 고딕" pitchFamily="50" charset="-127"/>
              </a:rPr>
              <a:t>Equity Risk Premium </a:t>
            </a:r>
            <a:r>
              <a:rPr lang="ko-KR" altLang="en-US" sz="800" i="1" dirty="0" smtClean="0">
                <a:solidFill>
                  <a:srgbClr val="00338D"/>
                </a:solidFill>
                <a:latin typeface="맑은 고딕" pitchFamily="50" charset="-127"/>
                <a:ea typeface="맑은 고딕" pitchFamily="50" charset="-127"/>
              </a:rPr>
              <a:t>적용</a:t>
            </a:r>
            <a:r>
              <a:rPr lang="en-US" altLang="ko-KR" sz="800" i="1" dirty="0" smtClean="0">
                <a:solidFill>
                  <a:srgbClr val="00338D"/>
                </a:solidFill>
                <a:latin typeface="맑은 고딕" pitchFamily="50" charset="-127"/>
                <a:ea typeface="맑은 고딕" pitchFamily="50" charset="-127"/>
              </a:rPr>
              <a:t> </a:t>
            </a:r>
            <a:r>
              <a:rPr lang="en-US" altLang="ko-KR" sz="800" i="1" dirty="0">
                <a:solidFill>
                  <a:srgbClr val="00338D"/>
                </a:solidFill>
                <a:latin typeface="맑은 고딕" pitchFamily="50" charset="-127"/>
                <a:ea typeface="맑은 고딕" pitchFamily="50" charset="-127"/>
              </a:rPr>
              <a:t>(Source: </a:t>
            </a:r>
            <a:r>
              <a:rPr lang="en-US" altLang="ko-KR" sz="800" i="1" dirty="0" smtClean="0">
                <a:solidFill>
                  <a:srgbClr val="00338D"/>
                </a:solidFill>
                <a:latin typeface="맑은 고딕" pitchFamily="50" charset="-127"/>
                <a:ea typeface="맑은 고딕" pitchFamily="50" charset="-127"/>
              </a:rPr>
              <a:t>Bloomberg)</a:t>
            </a:r>
            <a:endParaRPr lang="en-US" altLang="ko-KR" sz="800" i="1" dirty="0">
              <a:solidFill>
                <a:srgbClr val="00338D"/>
              </a:solidFill>
              <a:latin typeface="맑은 고딕" pitchFamily="50" charset="-127"/>
              <a:ea typeface="맑은 고딕" pitchFamily="50" charset="-127"/>
            </a:endParaRP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(7) </a:t>
            </a:r>
            <a:r>
              <a:rPr lang="ko-KR" altLang="en-US" sz="800" i="1" dirty="0" smtClean="0">
                <a:solidFill>
                  <a:srgbClr val="00338D"/>
                </a:solidFill>
                <a:latin typeface="맑은 고딕" pitchFamily="50" charset="-127"/>
                <a:ea typeface="맑은 고딕" pitchFamily="50" charset="-127"/>
              </a:rPr>
              <a:t>대상회사의 목표 재무구조에 따라 무부채기업 가정 </a:t>
            </a:r>
            <a:r>
              <a:rPr lang="en-US" altLang="ko-KR" sz="800" i="1" dirty="0">
                <a:solidFill>
                  <a:srgbClr val="00338D"/>
                </a:solidFill>
                <a:latin typeface="맑은 고딕" pitchFamily="50" charset="-127"/>
                <a:ea typeface="맑은 고딕" pitchFamily="50" charset="-127"/>
              </a:rPr>
              <a:t>(Source: </a:t>
            </a:r>
            <a:r>
              <a:rPr lang="ko-KR" altLang="en-US" sz="800" i="1" dirty="0">
                <a:solidFill>
                  <a:srgbClr val="00338D"/>
                </a:solidFill>
                <a:latin typeface="맑은 고딕" pitchFamily="50" charset="-127"/>
                <a:ea typeface="맑은 고딕" pitchFamily="50" charset="-127"/>
              </a:rPr>
              <a:t>대상회사 제시자료</a:t>
            </a:r>
            <a:r>
              <a:rPr lang="en-US" altLang="ko-KR" sz="800" i="1" dirty="0">
                <a:solidFill>
                  <a:srgbClr val="00338D"/>
                </a:solidFill>
                <a:latin typeface="맑은 고딕" pitchFamily="50" charset="-127"/>
                <a:ea typeface="맑은 고딕" pitchFamily="50" charset="-127"/>
              </a:rPr>
              <a:t>)</a:t>
            </a:r>
          </a:p>
        </p:txBody>
      </p:sp>
    </p:spTree>
    <p:extLst>
      <p:ext uri="{BB962C8B-B14F-4D97-AF65-F5344CB8AC3E}">
        <p14:creationId xmlns:p14="http://schemas.microsoft.com/office/powerpoint/2010/main" val="2009978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2" y="5229200"/>
            <a:ext cx="666843" cy="685896"/>
          </a:xfrm>
          <a:prstGeom prst="rect">
            <a:avLst/>
          </a:prstGeom>
        </p:spPr>
      </p:pic>
      <p:sp>
        <p:nvSpPr>
          <p:cNvPr id="5" name="Text Placeholder 4"/>
          <p:cNvSpPr>
            <a:spLocks noGrp="1"/>
          </p:cNvSpPr>
          <p:nvPr>
            <p:ph type="body" sz="quarter" idx="11"/>
          </p:nvPr>
        </p:nvSpPr>
        <p:spPr>
          <a:xfrm>
            <a:off x="5061064" y="1177924"/>
            <a:ext cx="4355985" cy="4843363"/>
          </a:xfrm>
        </p:spPr>
        <p:txBody>
          <a:bodyPr rIns="54000"/>
          <a:lstStyle/>
          <a:p>
            <a:pPr>
              <a:lnSpc>
                <a:spcPct val="200000"/>
              </a:lnSpc>
            </a:pPr>
            <a:r>
              <a:rPr lang="ko-KR" altLang="en-US" sz="1050" dirty="0">
                <a:latin typeface="맑은 고딕" panose="020B0503020000020004" pitchFamily="50" charset="-127"/>
                <a:ea typeface="맑은 고딕" panose="020B0503020000020004" pitchFamily="50" charset="-127"/>
              </a:rPr>
              <a:t>보고서 이용에 관한 </a:t>
            </a:r>
            <a:r>
              <a:rPr lang="ko-KR" altLang="en-US" sz="1050" dirty="0" smtClean="0">
                <a:latin typeface="맑은 고딕" panose="020B0503020000020004" pitchFamily="50" charset="-127"/>
                <a:ea typeface="맑은 고딕" panose="020B0503020000020004" pitchFamily="50" charset="-127"/>
              </a:rPr>
              <a:t>고지</a:t>
            </a:r>
            <a:endParaRPr lang="en-US" altLang="ko-KR" sz="1050" dirty="0" smtClean="0">
              <a:latin typeface="맑은 고딕" panose="020B0503020000020004" pitchFamily="50" charset="-127"/>
              <a:ea typeface="맑은 고딕" panose="020B0503020000020004" pitchFamily="50" charset="-127"/>
            </a:endParaRPr>
          </a:p>
          <a:p>
            <a:pPr lvl="0" algn="just" defTabSz="762000" eaLnBrk="0" hangingPunct="0">
              <a:lnSpc>
                <a:spcPct val="138000"/>
              </a:lnSpc>
              <a:spcBef>
                <a:spcPts val="400"/>
              </a:spcBef>
              <a:buClr>
                <a:srgbClr val="003399"/>
              </a:buClr>
              <a:buSzPct val="85000"/>
            </a:pP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는 본 보고서를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작성하기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위하여 귀사가 제시한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대상회사의 사업계획에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대한 검토를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실시하였으며</a:t>
            </a:r>
            <a:r>
              <a:rPr kumimoji="1" lang="en-US" altLang="ko-KR" b="0" dirty="0" smtClean="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이러한 검토 결과에 기초하여 귀사가 보유한 영업권에 대한 손상검사 목적의 사용가치 평가를 수행하였습니다</a:t>
            </a:r>
            <a:r>
              <a:rPr kumimoji="1" lang="en-US" altLang="ko-KR" b="0" dirty="0" smtClean="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본 보고서에 포함되어 있는 대상회사에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관한 각종 정보의 작성 책임은 귀</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사에게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있으며 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는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대상회사가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제시한 정보에 근거하여 동 정보의 정확성에 대한 추가적인 검증 절차 없이 용역업무를 수행하였습니다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는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대상회사가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제시한 재무정보에 대하여 추세 분석</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특성 검토 및 논리적인 검토를 수행하였으며</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필요하다고 판단되는 경우 담당자 면담 등의 적절한 방법을 사용하였습니다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a:t>
            </a:r>
          </a:p>
          <a:p>
            <a:pPr lvl="0" algn="just" defTabSz="762000" eaLnBrk="0" hangingPunct="0">
              <a:lnSpc>
                <a:spcPct val="138000"/>
              </a:lnSpc>
              <a:spcBef>
                <a:spcPts val="400"/>
              </a:spcBef>
              <a:buClr>
                <a:srgbClr val="003399"/>
              </a:buClr>
              <a:buSzPct val="85000"/>
            </a:pP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본 보고서에 포함되어 있는 미래기간에 대한 추정 재무정보에는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대상회사의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향후 사업계획 및 현금흐름에 대한 일정한 가정이 포함되어 있으며</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우발채무의 발생</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향후 거시경제 지표의 변동 등 예기치 못한 제반 요소 및 계량화되지 못한 위험요인들에 의하여 영향을 받을 수도 있으므로 장래의 실적결과와 일치하지 않을 수 있습니다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따라서 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는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대상회사의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미래 재무정보의 추정치에 대하여 어떠한 확신을 표명하거나 보장을 하지 않습니다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또한 본 보고서 상에 제시된 평가금액이 </a:t>
            </a:r>
            <a:r>
              <a:rPr kumimoji="1" lang="ko-KR" altLang="en-US" b="0" dirty="0" smtClean="0">
                <a:solidFill>
                  <a:schemeClr val="tx1"/>
                </a:solidFill>
                <a:latin typeface="맑은 고딕" panose="020B0503020000020004" pitchFamily="50" charset="-127"/>
                <a:ea typeface="맑은 고딕" panose="020B0503020000020004" pitchFamily="50" charset="-127"/>
                <a:cs typeface="Arial" charset="0"/>
              </a:rPr>
              <a:t>대상회사의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절대적 가치나 시장가치를 보증하는 것은 아니므로</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본 보고서의 이용자는 의사결정에 있어 평가에 적용된 방법과 한계를 충분히 고려하여야 합니다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p>
          <a:p>
            <a:pPr lvl="0" algn="just" defTabSz="762000" eaLnBrk="0" hangingPunct="0">
              <a:lnSpc>
                <a:spcPct val="138000"/>
              </a:lnSpc>
              <a:spcBef>
                <a:spcPts val="400"/>
              </a:spcBef>
              <a:buClr>
                <a:srgbClr val="003399"/>
              </a:buClr>
              <a:buSzPct val="85000"/>
            </a:pP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본 보고서의 이용자는 의사결정에 있어 본 보고서를 의사결정의 유일한 근거나 참고로 활용하여서는 아니 되며</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는 이로 인하여 발생되는 손해 또는 손실에 대하여 어떠한 책임도 부담하지 아니합니다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또한 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및 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의 관계회사</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의 임직원은 본 보고서와 관련하여 어떠한 보증이나 보장도 제공하지 아니하며 모든 의사결정은 의사결정자의 판단과 책임 하에 이루어져야 합니다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a:t>
            </a:r>
          </a:p>
          <a:p>
            <a:pPr lvl="0" algn="just" defTabSz="762000" eaLnBrk="0" hangingPunct="0">
              <a:lnSpc>
                <a:spcPct val="138000"/>
              </a:lnSpc>
              <a:spcBef>
                <a:spcPts val="400"/>
              </a:spcBef>
              <a:buClr>
                <a:srgbClr val="003399"/>
              </a:buClr>
              <a:buSzPct val="85000"/>
            </a:pP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삼정 </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KPMG</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는 용역계약서에서 별도로 규정하지 않는 한</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 </a:t>
            </a:r>
            <a:r>
              <a:rPr kumimoji="1" lang="ko-KR" altLang="en-US" b="0" dirty="0">
                <a:solidFill>
                  <a:schemeClr val="tx1"/>
                </a:solidFill>
                <a:latin typeface="맑은 고딕" panose="020B0503020000020004" pitchFamily="50" charset="-127"/>
                <a:ea typeface="맑은 고딕" panose="020B0503020000020004" pitchFamily="50" charset="-127"/>
                <a:cs typeface="Arial" charset="0"/>
              </a:rPr>
              <a:t>본 보고서 제출 이후에 발생하는 사건에 대하여 본 보고서를 갱신할 의무를 부담하지 않습니다</a:t>
            </a:r>
            <a:r>
              <a:rPr kumimoji="1" lang="en-US" altLang="ko-KR" b="0" dirty="0">
                <a:solidFill>
                  <a:schemeClr val="tx1"/>
                </a:solidFill>
                <a:latin typeface="맑은 고딕" panose="020B0503020000020004" pitchFamily="50" charset="-127"/>
                <a:ea typeface="맑은 고딕" panose="020B0503020000020004" pitchFamily="50" charset="-127"/>
                <a:cs typeface="Arial" charset="0"/>
              </a:rPr>
              <a:t>.</a:t>
            </a:r>
          </a:p>
        </p:txBody>
      </p:sp>
      <p:sp>
        <p:nvSpPr>
          <p:cNvPr id="12" name="Text Placeholder 3"/>
          <p:cNvSpPr>
            <a:spLocks noGrp="1"/>
          </p:cNvSpPr>
          <p:nvPr>
            <p:ph type="body" sz="quarter" idx="10"/>
          </p:nvPr>
        </p:nvSpPr>
        <p:spPr>
          <a:xfrm>
            <a:off x="488950" y="1175176"/>
            <a:ext cx="4392042" cy="4846111"/>
          </a:xfrm>
        </p:spPr>
        <p:txBody>
          <a:bodyPr>
            <a:noAutofit/>
          </a:bodyPr>
          <a:lstStyle/>
          <a:p>
            <a:pPr lvl="1" defTabSz="3770313"/>
            <a:r>
              <a:rPr lang="ko-KR" altLang="en-US" sz="900" b="1" dirty="0" smtClean="0">
                <a:solidFill>
                  <a:schemeClr val="tx1"/>
                </a:solidFill>
                <a:latin typeface="맑은 고딕" panose="020B0503020000020004" pitchFamily="50" charset="-127"/>
                <a:ea typeface="맑은 고딕" panose="020B0503020000020004" pitchFamily="50" charset="-127"/>
              </a:rPr>
              <a:t>대외비</a:t>
            </a:r>
            <a:r>
              <a:rPr lang="en-GB" sz="900" b="1" dirty="0" smtClean="0">
                <a:solidFill>
                  <a:schemeClr val="tx1"/>
                </a:solidFill>
                <a:latin typeface="맑은 고딕" panose="020B0503020000020004" pitchFamily="50" charset="-127"/>
                <a:ea typeface="맑은 고딕" panose="020B0503020000020004" pitchFamily="50" charset="-127"/>
              </a:rPr>
              <a:t> </a:t>
            </a:r>
            <a:r>
              <a:rPr lang="en-GB" sz="900" b="1" dirty="0">
                <a:solidFill>
                  <a:schemeClr val="tx1"/>
                </a:solidFill>
                <a:latin typeface="맑은 고딕" panose="020B0503020000020004" pitchFamily="50" charset="-127"/>
                <a:ea typeface="맑은 고딕" panose="020B0503020000020004" pitchFamily="50" charset="-127"/>
              </a:rPr>
              <a:t> </a:t>
            </a:r>
            <a:r>
              <a:rPr lang="en-GB" sz="900" b="1" dirty="0" smtClean="0">
                <a:solidFill>
                  <a:schemeClr val="tx1"/>
                </a:solidFill>
                <a:latin typeface="맑은 고딕" panose="020B0503020000020004" pitchFamily="50" charset="-127"/>
                <a:ea typeface="맑은 고딕" panose="020B0503020000020004" pitchFamily="50" charset="-127"/>
              </a:rPr>
              <a:t>                                                                                   </a:t>
            </a:r>
            <a:r>
              <a:rPr lang="en-US" altLang="ko-KR" sz="900" dirty="0" smtClean="0">
                <a:solidFill>
                  <a:schemeClr val="tx1"/>
                </a:solidFill>
                <a:latin typeface="맑은 고딕" panose="020B0503020000020004" pitchFamily="50" charset="-127"/>
                <a:ea typeface="맑은 고딕" panose="020B0503020000020004" pitchFamily="50" charset="-127"/>
              </a:rPr>
              <a:t>2019</a:t>
            </a:r>
            <a:r>
              <a:rPr lang="ko-KR" altLang="en-US" sz="900" dirty="0" smtClean="0">
                <a:solidFill>
                  <a:schemeClr val="tx1"/>
                </a:solidFill>
                <a:latin typeface="맑은 고딕" panose="020B0503020000020004" pitchFamily="50" charset="-127"/>
                <a:ea typeface="맑은 고딕" panose="020B0503020000020004" pitchFamily="50" charset="-127"/>
              </a:rPr>
              <a:t>년 </a:t>
            </a:r>
            <a:r>
              <a:rPr lang="en-US" altLang="ko-KR" sz="900" dirty="0" smtClean="0">
                <a:solidFill>
                  <a:schemeClr val="tx1"/>
                </a:solidFill>
                <a:latin typeface="맑은 고딕" panose="020B0503020000020004" pitchFamily="50" charset="-127"/>
                <a:ea typeface="맑은 고딕" panose="020B0503020000020004" pitchFamily="50" charset="-127"/>
              </a:rPr>
              <a:t>12</a:t>
            </a:r>
            <a:r>
              <a:rPr lang="ko-KR" altLang="en-US" sz="900" dirty="0" smtClean="0">
                <a:solidFill>
                  <a:schemeClr val="tx1"/>
                </a:solidFill>
                <a:latin typeface="맑은 고딕" panose="020B0503020000020004" pitchFamily="50" charset="-127"/>
                <a:ea typeface="맑은 고딕" panose="020B0503020000020004" pitchFamily="50" charset="-127"/>
              </a:rPr>
              <a:t>월</a:t>
            </a:r>
          </a:p>
          <a:p>
            <a:pPr lvl="1"/>
            <a:endParaRPr lang="en-GB" sz="900" dirty="0" smtClean="0">
              <a:solidFill>
                <a:schemeClr val="tx1"/>
              </a:solidFill>
              <a:latin typeface="맑은 고딕" panose="020B0503020000020004" pitchFamily="50" charset="-127"/>
              <a:ea typeface="맑은 고딕" panose="020B0503020000020004" pitchFamily="50" charset="-127"/>
            </a:endParaRPr>
          </a:p>
          <a:p>
            <a:pPr lvl="1"/>
            <a:r>
              <a:rPr lang="ko-KR" altLang="en-US" sz="900" dirty="0" smtClean="0">
                <a:solidFill>
                  <a:schemeClr val="tx1"/>
                </a:solidFill>
                <a:latin typeface="맑은 고딕" panose="020B0503020000020004" pitchFamily="50" charset="-127"/>
                <a:ea typeface="맑은 고딕" panose="020B0503020000020004" pitchFamily="50" charset="-127"/>
              </a:rPr>
              <a:t>대표이사 황각규 귀하</a:t>
            </a:r>
          </a:p>
          <a:p>
            <a:pPr lvl="1"/>
            <a:r>
              <a:rPr lang="ko-KR" altLang="en-US" sz="900" dirty="0" err="1" smtClean="0">
                <a:solidFill>
                  <a:schemeClr val="tx1"/>
                </a:solidFill>
                <a:latin typeface="맑은 고딕" panose="020B0503020000020004" pitchFamily="50" charset="-127"/>
                <a:ea typeface="맑은 고딕" panose="020B0503020000020004" pitchFamily="50" charset="-127"/>
              </a:rPr>
              <a:t>롯데지주</a:t>
            </a:r>
            <a:r>
              <a:rPr lang="ko-KR" altLang="en-US" sz="900" dirty="0" smtClean="0">
                <a:solidFill>
                  <a:schemeClr val="tx1"/>
                </a:solidFill>
                <a:latin typeface="맑은 고딕" panose="020B0503020000020004" pitchFamily="50" charset="-127"/>
                <a:ea typeface="맑은 고딕" panose="020B0503020000020004" pitchFamily="50" charset="-127"/>
              </a:rPr>
              <a:t> 주식회사</a:t>
            </a:r>
            <a:endParaRPr lang="en-US" altLang="ko-KR" sz="900" dirty="0" smtClean="0">
              <a:solidFill>
                <a:schemeClr val="tx1"/>
              </a:solidFill>
              <a:latin typeface="맑은 고딕" panose="020B0503020000020004" pitchFamily="50" charset="-127"/>
              <a:ea typeface="맑은 고딕" panose="020B0503020000020004" pitchFamily="50" charset="-127"/>
            </a:endParaRPr>
          </a:p>
          <a:p>
            <a:r>
              <a:rPr lang="ko-KR" altLang="en-US" sz="900" b="0" dirty="0" smtClean="0">
                <a:solidFill>
                  <a:schemeClr val="tx1"/>
                </a:solidFill>
                <a:latin typeface="맑은 고딕" panose="020B0503020000020004" pitchFamily="50" charset="-127"/>
                <a:ea typeface="맑은 고딕" panose="020B0503020000020004" pitchFamily="50" charset="-127"/>
              </a:rPr>
              <a:t>서울특별시 송파구 올림픽로 </a:t>
            </a:r>
            <a:r>
              <a:rPr lang="en-US" altLang="ko-KR" sz="900" b="0" dirty="0" smtClean="0">
                <a:solidFill>
                  <a:schemeClr val="tx1"/>
                </a:solidFill>
                <a:latin typeface="맑은 고딕" panose="020B0503020000020004" pitchFamily="50" charset="-127"/>
                <a:ea typeface="맑은 고딕" panose="020B0503020000020004" pitchFamily="50" charset="-127"/>
              </a:rPr>
              <a:t>300</a:t>
            </a:r>
          </a:p>
          <a:p>
            <a:endParaRPr lang="en-GB" sz="900" b="0" dirty="0" smtClean="0">
              <a:solidFill>
                <a:schemeClr val="tx1"/>
              </a:solidFill>
              <a:latin typeface="맑은 고딕" panose="020B0503020000020004" pitchFamily="50" charset="-127"/>
              <a:ea typeface="맑은 고딕" panose="020B0503020000020004" pitchFamily="50" charset="-127"/>
            </a:endParaRPr>
          </a:p>
          <a:p>
            <a:pPr algn="just" defTabSz="762000" eaLnBrk="0" hangingPunct="0">
              <a:spcBef>
                <a:spcPct val="80000"/>
              </a:spcBef>
              <a:buClr>
                <a:srgbClr val="003399"/>
              </a:buClr>
              <a:buSzPct val="85000"/>
            </a:pPr>
            <a:r>
              <a:rPr lang="ko-KR" altLang="en-US" sz="900" b="0" dirty="0">
                <a:solidFill>
                  <a:schemeClr val="tx1"/>
                </a:solidFill>
                <a:latin typeface="맑은 고딕" panose="020B0503020000020004" pitchFamily="50" charset="-127"/>
                <a:ea typeface="맑은 고딕" panose="020B0503020000020004" pitchFamily="50" charset="-127"/>
              </a:rPr>
              <a:t>삼정회계법인</a:t>
            </a:r>
            <a:r>
              <a:rPr lang="en-US" altLang="ko-KR" sz="900" b="0" dirty="0">
                <a:solidFill>
                  <a:schemeClr val="tx1"/>
                </a:solidFill>
                <a:latin typeface="맑은 고딕" panose="020B0503020000020004" pitchFamily="50" charset="-127"/>
                <a:ea typeface="맑은 고딕" panose="020B0503020000020004" pitchFamily="50" charset="-127"/>
              </a:rPr>
              <a:t>(</a:t>
            </a:r>
            <a:r>
              <a:rPr lang="ko-KR" altLang="en-US" sz="900" b="0" dirty="0">
                <a:solidFill>
                  <a:schemeClr val="tx1"/>
                </a:solidFill>
                <a:latin typeface="맑은 고딕" panose="020B0503020000020004" pitchFamily="50" charset="-127"/>
                <a:ea typeface="맑은 고딕" panose="020B0503020000020004" pitchFamily="50" charset="-127"/>
              </a:rPr>
              <a:t>이하 “삼정 </a:t>
            </a:r>
            <a:r>
              <a:rPr lang="en-US" altLang="ko-KR" sz="900" b="0" dirty="0">
                <a:solidFill>
                  <a:schemeClr val="tx1"/>
                </a:solidFill>
                <a:latin typeface="맑은 고딕" panose="020B0503020000020004" pitchFamily="50" charset="-127"/>
                <a:ea typeface="맑은 고딕" panose="020B0503020000020004" pitchFamily="50" charset="-127"/>
              </a:rPr>
              <a:t>KPMG”)</a:t>
            </a:r>
            <a:r>
              <a:rPr lang="ko-KR" altLang="en-US" sz="900" b="0" dirty="0">
                <a:solidFill>
                  <a:schemeClr val="tx1"/>
                </a:solidFill>
                <a:latin typeface="맑은 고딕" panose="020B0503020000020004" pitchFamily="50" charset="-127"/>
                <a:ea typeface="맑은 고딕" panose="020B0503020000020004" pitchFamily="50" charset="-127"/>
              </a:rPr>
              <a:t>은 </a:t>
            </a:r>
            <a:r>
              <a:rPr lang="ko-KR" altLang="en-US" sz="900" b="0" dirty="0" smtClean="0">
                <a:solidFill>
                  <a:schemeClr val="tx1"/>
                </a:solidFill>
                <a:latin typeface="맑은 고딕" panose="020B0503020000020004" pitchFamily="50" charset="-127"/>
                <a:ea typeface="맑은 고딕" panose="020B0503020000020004" pitchFamily="50" charset="-127"/>
              </a:rPr>
              <a:t>롯데지주㈜</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a:solidFill>
                  <a:schemeClr val="tx1"/>
                </a:solidFill>
                <a:latin typeface="맑은 고딕" panose="020B0503020000020004" pitchFamily="50" charset="-127"/>
                <a:ea typeface="맑은 고딕" panose="020B0503020000020004" pitchFamily="50" charset="-127"/>
              </a:rPr>
              <a:t>이하 </a:t>
            </a:r>
            <a:r>
              <a:rPr lang="ko-KR" altLang="en-US" sz="900" b="0" dirty="0" smtClean="0">
                <a:solidFill>
                  <a:schemeClr val="tx1"/>
                </a:solidFill>
                <a:latin typeface="맑은 고딕" panose="020B0503020000020004" pitchFamily="50" charset="-127"/>
                <a:ea typeface="맑은 고딕" panose="020B0503020000020004" pitchFamily="50" charset="-127"/>
              </a:rPr>
              <a:t>“귀사</a:t>
            </a:r>
            <a:r>
              <a:rPr lang="ko-KR" altLang="en-US" sz="900" b="0" dirty="0">
                <a:solidFill>
                  <a:schemeClr val="tx1"/>
                </a:solidFill>
                <a:latin typeface="맑은 고딕" panose="020B0503020000020004" pitchFamily="50" charset="-127"/>
                <a:ea typeface="맑은 고딕" panose="020B0503020000020004" pitchFamily="50" charset="-127"/>
              </a:rPr>
              <a:t>” 또는 </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smtClean="0">
                <a:solidFill>
                  <a:schemeClr val="tx1"/>
                </a:solidFill>
                <a:latin typeface="맑은 고딕" panose="020B0503020000020004" pitchFamily="50" charset="-127"/>
                <a:ea typeface="맑은 고딕" panose="020B0503020000020004" pitchFamily="50" charset="-127"/>
              </a:rPr>
              <a:t>회사</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a:solidFill>
                  <a:schemeClr val="tx1"/>
                </a:solidFill>
                <a:latin typeface="맑은 고딕" panose="020B0503020000020004" pitchFamily="50" charset="-127"/>
                <a:ea typeface="맑은 고딕" panose="020B0503020000020004" pitchFamily="50" charset="-127"/>
              </a:rPr>
              <a:t>와 체결한 </a:t>
            </a:r>
            <a:r>
              <a:rPr lang="ko-KR" altLang="en-US" sz="900" b="0" dirty="0" smtClean="0">
                <a:solidFill>
                  <a:schemeClr val="tx1"/>
                </a:solidFill>
                <a:latin typeface="맑은 고딕" panose="020B0503020000020004" pitchFamily="50" charset="-127"/>
                <a:ea typeface="맑은 고딕" panose="020B0503020000020004" pitchFamily="50" charset="-127"/>
              </a:rPr>
              <a:t>용역계약에 따라</a:t>
            </a:r>
            <a:r>
              <a:rPr lang="en-US" altLang="ko-KR" sz="900" b="0" dirty="0" smtClean="0">
                <a:solidFill>
                  <a:schemeClr val="tx1"/>
                </a:solidFill>
                <a:latin typeface="맑은 고딕" panose="020B0503020000020004" pitchFamily="50" charset="-127"/>
                <a:ea typeface="맑은 고딕" panose="020B0503020000020004" pitchFamily="50" charset="-127"/>
              </a:rPr>
              <a:t>, 2019</a:t>
            </a:r>
            <a:r>
              <a:rPr lang="ko-KR" altLang="en-US" sz="900" b="0" dirty="0" smtClean="0">
                <a:solidFill>
                  <a:schemeClr val="tx1"/>
                </a:solidFill>
                <a:latin typeface="맑은 고딕" panose="020B0503020000020004" pitchFamily="50" charset="-127"/>
                <a:ea typeface="맑은 고딕" panose="020B0503020000020004" pitchFamily="50" charset="-127"/>
              </a:rPr>
              <a:t>년 </a:t>
            </a:r>
            <a:r>
              <a:rPr lang="en-US" altLang="ko-KR" sz="900" b="0" dirty="0" smtClean="0">
                <a:solidFill>
                  <a:schemeClr val="tx1"/>
                </a:solidFill>
                <a:latin typeface="맑은 고딕" panose="020B0503020000020004" pitchFamily="50" charset="-127"/>
                <a:ea typeface="맑은 고딕" panose="020B0503020000020004" pitchFamily="50" charset="-127"/>
              </a:rPr>
              <a:t>9</a:t>
            </a:r>
            <a:r>
              <a:rPr lang="ko-KR" altLang="en-US" sz="900" b="0" dirty="0" smtClean="0">
                <a:solidFill>
                  <a:schemeClr val="tx1"/>
                </a:solidFill>
                <a:latin typeface="맑은 고딕" panose="020B0503020000020004" pitchFamily="50" charset="-127"/>
                <a:ea typeface="맑은 고딕" panose="020B0503020000020004" pitchFamily="50" charset="-127"/>
              </a:rPr>
              <a:t>월 </a:t>
            </a:r>
            <a:r>
              <a:rPr lang="en-US" altLang="ko-KR" sz="900" b="0" dirty="0" smtClean="0">
                <a:solidFill>
                  <a:schemeClr val="tx1"/>
                </a:solidFill>
                <a:latin typeface="맑은 고딕" panose="020B0503020000020004" pitchFamily="50" charset="-127"/>
                <a:ea typeface="맑은 고딕" panose="020B0503020000020004" pitchFamily="50" charset="-127"/>
              </a:rPr>
              <a:t>30</a:t>
            </a:r>
            <a:r>
              <a:rPr lang="ko-KR" altLang="en-US" sz="900" b="0" dirty="0" smtClean="0">
                <a:solidFill>
                  <a:schemeClr val="tx1"/>
                </a:solidFill>
                <a:latin typeface="맑은 고딕" panose="020B0503020000020004" pitchFamily="50" charset="-127"/>
                <a:ea typeface="맑은 고딕" panose="020B0503020000020004" pitchFamily="50" charset="-127"/>
              </a:rPr>
              <a:t>일</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smtClean="0">
                <a:solidFill>
                  <a:schemeClr val="tx1"/>
                </a:solidFill>
                <a:latin typeface="맑은 고딕" panose="020B0503020000020004" pitchFamily="50" charset="-127"/>
                <a:ea typeface="맑은 고딕" panose="020B0503020000020004" pitchFamily="50" charset="-127"/>
              </a:rPr>
              <a:t>이하 “평가기준일”</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a:solidFill>
                  <a:schemeClr val="tx1"/>
                </a:solidFill>
                <a:latin typeface="맑은 고딕" panose="020B0503020000020004" pitchFamily="50" charset="-127"/>
                <a:ea typeface="맑은 고딕" panose="020B0503020000020004" pitchFamily="50" charset="-127"/>
              </a:rPr>
              <a:t>을 </a:t>
            </a:r>
            <a:r>
              <a:rPr lang="ko-KR" altLang="en-US" sz="900" b="0" dirty="0" smtClean="0">
                <a:solidFill>
                  <a:schemeClr val="tx1"/>
                </a:solidFill>
                <a:latin typeface="맑은 고딕" panose="020B0503020000020004" pitchFamily="50" charset="-127"/>
                <a:ea typeface="맑은 고딕" panose="020B0503020000020004" pitchFamily="50" charset="-127"/>
              </a:rPr>
              <a:t>기준으로 귀사가 </a:t>
            </a:r>
            <a:r>
              <a:rPr lang="en-US" altLang="ko-KR" sz="900" b="0" dirty="0" smtClean="0">
                <a:solidFill>
                  <a:schemeClr val="tx1"/>
                </a:solidFill>
                <a:latin typeface="맑은 고딕" panose="020B0503020000020004" pitchFamily="50" charset="-127"/>
                <a:ea typeface="맑은 고딕" panose="020B0503020000020004" pitchFamily="50" charset="-127"/>
              </a:rPr>
              <a:t>Lotte Liquor Japan(</a:t>
            </a:r>
            <a:r>
              <a:rPr lang="ko-KR" altLang="en-US" sz="900" b="0" dirty="0" smtClean="0">
                <a:solidFill>
                  <a:schemeClr val="tx1"/>
                </a:solidFill>
                <a:latin typeface="맑은 고딕" panose="020B0503020000020004" pitchFamily="50" charset="-127"/>
                <a:ea typeface="맑은 고딕" panose="020B0503020000020004" pitchFamily="50" charset="-127"/>
              </a:rPr>
              <a:t>이하 </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smtClean="0">
                <a:solidFill>
                  <a:schemeClr val="tx1"/>
                </a:solidFill>
                <a:latin typeface="맑은 고딕" panose="020B0503020000020004" pitchFamily="50" charset="-127"/>
                <a:ea typeface="맑은 고딕" panose="020B0503020000020004" pitchFamily="50" charset="-127"/>
              </a:rPr>
              <a:t>대상회사</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smtClean="0">
                <a:solidFill>
                  <a:schemeClr val="tx1"/>
                </a:solidFill>
                <a:latin typeface="맑은 고딕" panose="020B0503020000020004" pitchFamily="50" charset="-127"/>
                <a:ea typeface="맑은 고딕" panose="020B0503020000020004" pitchFamily="50" charset="-127"/>
              </a:rPr>
              <a:t>에 대해 보유하고 있는</a:t>
            </a:r>
            <a:r>
              <a:rPr lang="en-US" altLang="ko-KR" sz="900" b="0" dirty="0" smtClean="0">
                <a:solidFill>
                  <a:schemeClr val="tx1"/>
                </a:solidFill>
                <a:latin typeface="맑은 고딕" panose="020B0503020000020004" pitchFamily="50" charset="-127"/>
                <a:ea typeface="맑은 고딕" panose="020B0503020000020004" pitchFamily="50" charset="-127"/>
              </a:rPr>
              <a:t> </a:t>
            </a:r>
            <a:r>
              <a:rPr lang="ko-KR" altLang="en-US" sz="900" b="0" dirty="0" smtClean="0">
                <a:solidFill>
                  <a:schemeClr val="tx1"/>
                </a:solidFill>
                <a:latin typeface="맑은 고딕" panose="020B0503020000020004" pitchFamily="50" charset="-127"/>
                <a:ea typeface="맑은 고딕" panose="020B0503020000020004" pitchFamily="50" charset="-127"/>
              </a:rPr>
              <a:t>영업권에 대한 손상검사 목적의 사용가치 평가</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a:solidFill>
                  <a:schemeClr val="tx1"/>
                </a:solidFill>
                <a:latin typeface="맑은 고딕" panose="020B0503020000020004" pitchFamily="50" charset="-127"/>
                <a:ea typeface="맑은 고딕" panose="020B0503020000020004" pitchFamily="50" charset="-127"/>
              </a:rPr>
              <a:t>이하 “본 용역</a:t>
            </a:r>
            <a:r>
              <a:rPr lang="ko-KR" altLang="en-US" sz="900" b="0" dirty="0" smtClean="0">
                <a:solidFill>
                  <a:schemeClr val="tx1"/>
                </a:solidFill>
                <a:latin typeface="맑은 고딕" panose="020B0503020000020004" pitchFamily="50" charset="-127"/>
                <a:ea typeface="맑은 고딕" panose="020B0503020000020004" pitchFamily="50" charset="-127"/>
              </a:rPr>
              <a:t>”</a:t>
            </a:r>
            <a:r>
              <a:rPr lang="en-US" altLang="ko-KR" sz="900" b="0" dirty="0" smtClean="0">
                <a:solidFill>
                  <a:schemeClr val="tx1"/>
                </a:solidFill>
                <a:latin typeface="맑은 고딕" panose="020B0503020000020004" pitchFamily="50" charset="-127"/>
                <a:ea typeface="맑은 고딕" panose="020B0503020000020004" pitchFamily="50" charset="-127"/>
              </a:rPr>
              <a:t>)</a:t>
            </a:r>
            <a:r>
              <a:rPr lang="ko-KR" altLang="en-US" sz="900" b="0" dirty="0" smtClean="0">
                <a:solidFill>
                  <a:schemeClr val="tx1"/>
                </a:solidFill>
                <a:latin typeface="맑은 고딕" panose="020B0503020000020004" pitchFamily="50" charset="-127"/>
                <a:ea typeface="맑은 고딕" panose="020B0503020000020004" pitchFamily="50" charset="-127"/>
              </a:rPr>
              <a:t>를 </a:t>
            </a:r>
            <a:r>
              <a:rPr lang="ko-KR" altLang="en-US" sz="900" b="0" dirty="0">
                <a:solidFill>
                  <a:schemeClr val="tx1"/>
                </a:solidFill>
                <a:latin typeface="맑은 고딕" panose="020B0503020000020004" pitchFamily="50" charset="-127"/>
                <a:ea typeface="맑은 고딕" panose="020B0503020000020004" pitchFamily="50" charset="-127"/>
              </a:rPr>
              <a:t>수행하고</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a:solidFill>
                  <a:schemeClr val="tx1"/>
                </a:solidFill>
                <a:latin typeface="맑은 고딕" panose="020B0503020000020004" pitchFamily="50" charset="-127"/>
                <a:ea typeface="맑은 고딕" panose="020B0503020000020004" pitchFamily="50" charset="-127"/>
              </a:rPr>
              <a:t>그 결과를 다음과 같이 보고서를 </a:t>
            </a:r>
            <a:r>
              <a:rPr lang="ko-KR" altLang="en-US" sz="900" b="0" dirty="0" smtClean="0">
                <a:solidFill>
                  <a:schemeClr val="tx1"/>
                </a:solidFill>
                <a:latin typeface="맑은 고딕" panose="020B0503020000020004" pitchFamily="50" charset="-127"/>
                <a:ea typeface="맑은 고딕" panose="020B0503020000020004" pitchFamily="50" charset="-127"/>
              </a:rPr>
              <a:t>통해 제출하는 </a:t>
            </a:r>
            <a:r>
              <a:rPr lang="ko-KR" altLang="en-US" sz="900" b="0" dirty="0">
                <a:solidFill>
                  <a:schemeClr val="tx1"/>
                </a:solidFill>
                <a:latin typeface="맑은 고딕" panose="020B0503020000020004" pitchFamily="50" charset="-127"/>
                <a:ea typeface="맑은 고딕" panose="020B0503020000020004" pitchFamily="50" charset="-127"/>
              </a:rPr>
              <a:t>바입니다</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err="1">
                <a:solidFill>
                  <a:schemeClr val="tx1"/>
                </a:solidFill>
                <a:latin typeface="맑은 고딕" panose="020B0503020000020004" pitchFamily="50" charset="-127"/>
                <a:ea typeface="맑은 고딕" panose="020B0503020000020004" pitchFamily="50" charset="-127"/>
              </a:rPr>
              <a:t>삼정</a:t>
            </a:r>
            <a:r>
              <a:rPr lang="en-US" altLang="ko-KR" sz="900" b="0" dirty="0">
                <a:solidFill>
                  <a:schemeClr val="tx1"/>
                </a:solidFill>
                <a:latin typeface="맑은 고딕" panose="020B0503020000020004" pitchFamily="50" charset="-127"/>
                <a:ea typeface="맑은 고딕" panose="020B0503020000020004" pitchFamily="50" charset="-127"/>
              </a:rPr>
              <a:t> KPMG</a:t>
            </a:r>
            <a:r>
              <a:rPr lang="ko-KR" altLang="en-US" sz="900" b="0" dirty="0">
                <a:solidFill>
                  <a:schemeClr val="tx1"/>
                </a:solidFill>
                <a:latin typeface="맑은 고딕" panose="020B0503020000020004" pitchFamily="50" charset="-127"/>
                <a:ea typeface="맑은 고딕" panose="020B0503020000020004" pitchFamily="50" charset="-127"/>
              </a:rPr>
              <a:t>는 본 용역을 수행함에 있어</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a:solidFill>
                  <a:schemeClr val="tx1"/>
                </a:solidFill>
                <a:latin typeface="맑은 고딕" panose="020B0503020000020004" pitchFamily="50" charset="-127"/>
                <a:ea typeface="맑은 고딕" panose="020B0503020000020004" pitchFamily="50" charset="-127"/>
              </a:rPr>
              <a:t>공인회계사 외부감사 행동강령 제</a:t>
            </a:r>
            <a:r>
              <a:rPr lang="en-US" altLang="ko-KR" sz="900" b="0" dirty="0">
                <a:solidFill>
                  <a:schemeClr val="tx1"/>
                </a:solidFill>
                <a:latin typeface="맑은 고딕" panose="020B0503020000020004" pitchFamily="50" charset="-127"/>
                <a:ea typeface="맑은 고딕" panose="020B0503020000020004" pitchFamily="50" charset="-127"/>
              </a:rPr>
              <a:t>11</a:t>
            </a:r>
            <a:r>
              <a:rPr lang="ko-KR" altLang="en-US" sz="900" b="0" dirty="0">
                <a:solidFill>
                  <a:schemeClr val="tx1"/>
                </a:solidFill>
                <a:latin typeface="맑은 고딕" panose="020B0503020000020004" pitchFamily="50" charset="-127"/>
                <a:ea typeface="맑은 고딕" panose="020B0503020000020004" pitchFamily="50" charset="-127"/>
              </a:rPr>
              <a:t>조 ①항에 기술된</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a:solidFill>
                  <a:schemeClr val="tx1"/>
                </a:solidFill>
                <a:latin typeface="맑은 고딕" panose="020B0503020000020004" pitchFamily="50" charset="-127"/>
                <a:ea typeface="맑은 고딕" panose="020B0503020000020004" pitchFamily="50" charset="-127"/>
              </a:rPr>
              <a:t>한국채택국제회계기준 기업회계기준서 제</a:t>
            </a:r>
            <a:r>
              <a:rPr lang="en-US" altLang="ko-KR" sz="900" b="0" dirty="0">
                <a:solidFill>
                  <a:schemeClr val="tx1"/>
                </a:solidFill>
                <a:latin typeface="맑은 고딕" panose="020B0503020000020004" pitchFamily="50" charset="-127"/>
                <a:ea typeface="맑은 고딕" panose="020B0503020000020004" pitchFamily="50" charset="-127"/>
              </a:rPr>
              <a:t>1036</a:t>
            </a:r>
            <a:r>
              <a:rPr lang="ko-KR" altLang="en-US" sz="900" b="0" dirty="0">
                <a:solidFill>
                  <a:schemeClr val="tx1"/>
                </a:solidFill>
                <a:latin typeface="맑은 고딕" panose="020B0503020000020004" pitchFamily="50" charset="-127"/>
                <a:ea typeface="맑은 고딕" panose="020B0503020000020004" pitchFamily="50" charset="-127"/>
              </a:rPr>
              <a:t>호</a:t>
            </a:r>
            <a:r>
              <a:rPr lang="en-US" altLang="ko-KR" sz="900" b="0" dirty="0">
                <a:solidFill>
                  <a:schemeClr val="tx1"/>
                </a:solidFill>
                <a:latin typeface="맑은 고딕" panose="020B0503020000020004" pitchFamily="50" charset="-127"/>
                <a:ea typeface="맑은 고딕" panose="020B0503020000020004" pitchFamily="50" charset="-127"/>
              </a:rPr>
              <a:t>(</a:t>
            </a:r>
            <a:r>
              <a:rPr lang="ko-KR" altLang="en-US" sz="900" b="0" dirty="0">
                <a:solidFill>
                  <a:schemeClr val="tx1"/>
                </a:solidFill>
                <a:latin typeface="맑은 고딕" panose="020B0503020000020004" pitchFamily="50" charset="-127"/>
                <a:ea typeface="맑은 고딕" panose="020B0503020000020004" pitchFamily="50" charset="-127"/>
              </a:rPr>
              <a:t>자산손상</a:t>
            </a:r>
            <a:r>
              <a:rPr lang="en-US" altLang="ko-KR" sz="900" b="0" dirty="0">
                <a:solidFill>
                  <a:schemeClr val="tx1"/>
                </a:solidFill>
                <a:latin typeface="맑은 고딕" panose="020B0503020000020004" pitchFamily="50" charset="-127"/>
                <a:ea typeface="맑은 고딕" panose="020B0503020000020004" pitchFamily="50" charset="-127"/>
              </a:rPr>
              <a:t>)</a:t>
            </a:r>
            <a:r>
              <a:rPr lang="ko-KR" altLang="en-US" sz="900" b="0" dirty="0">
                <a:solidFill>
                  <a:schemeClr val="tx1"/>
                </a:solidFill>
                <a:latin typeface="맑은 고딕" panose="020B0503020000020004" pitchFamily="50" charset="-127"/>
                <a:ea typeface="맑은 고딕" panose="020B0503020000020004" pitchFamily="50" charset="-127"/>
              </a:rPr>
              <a:t>를 포함한 회계기준의 요구사항과 한국공인회계사회가 제정한 가치평가서비스 수행기준을 준수하였습니다</a:t>
            </a:r>
            <a:r>
              <a:rPr lang="en-US" altLang="ko-KR" sz="900" b="0" dirty="0" smtClean="0">
                <a:solidFill>
                  <a:schemeClr val="tx1"/>
                </a:solidFill>
                <a:latin typeface="맑은 고딕" panose="020B0503020000020004" pitchFamily="50" charset="-127"/>
                <a:ea typeface="맑은 고딕" panose="020B0503020000020004" pitchFamily="50" charset="-127"/>
              </a:rPr>
              <a:t>.</a:t>
            </a:r>
            <a:endParaRPr lang="en-US" altLang="ko-KR" sz="900" b="0" dirty="0">
              <a:solidFill>
                <a:schemeClr val="tx1"/>
              </a:solidFill>
              <a:latin typeface="맑은 고딕" panose="020B0503020000020004" pitchFamily="50" charset="-127"/>
              <a:ea typeface="맑은 고딕" panose="020B0503020000020004" pitchFamily="50" charset="-127"/>
            </a:endParaRPr>
          </a:p>
          <a:p>
            <a:pPr algn="just" defTabSz="762000" eaLnBrk="0" hangingPunct="0">
              <a:spcBef>
                <a:spcPct val="80000"/>
              </a:spcBef>
              <a:buClr>
                <a:srgbClr val="003399"/>
              </a:buClr>
              <a:buSzPct val="85000"/>
            </a:pPr>
            <a:r>
              <a:rPr lang="ko-KR" altLang="en-US" sz="900" b="0" dirty="0" smtClean="0">
                <a:solidFill>
                  <a:schemeClr val="tx1"/>
                </a:solidFill>
                <a:latin typeface="맑은 고딕" panose="020B0503020000020004" pitchFamily="50" charset="-127"/>
                <a:ea typeface="맑은 고딕" panose="020B0503020000020004" pitchFamily="50" charset="-127"/>
              </a:rPr>
              <a:t>본 </a:t>
            </a:r>
            <a:r>
              <a:rPr lang="ko-KR" altLang="en-US" sz="900" b="0" dirty="0">
                <a:solidFill>
                  <a:schemeClr val="tx1"/>
                </a:solidFill>
                <a:latin typeface="맑은 고딕" panose="020B0503020000020004" pitchFamily="50" charset="-127"/>
                <a:ea typeface="맑은 고딕" panose="020B0503020000020004" pitchFamily="50" charset="-127"/>
              </a:rPr>
              <a:t>용역 결과물에 포함되어 있는 정보는 </a:t>
            </a:r>
            <a:r>
              <a:rPr lang="ko-KR" altLang="en-US" sz="900" b="0" dirty="0" smtClean="0">
                <a:solidFill>
                  <a:schemeClr val="tx1"/>
                </a:solidFill>
                <a:latin typeface="맑은 고딕" panose="020B0503020000020004" pitchFamily="50" charset="-127"/>
                <a:ea typeface="맑은 고딕" panose="020B0503020000020004" pitchFamily="50" charset="-127"/>
              </a:rPr>
              <a:t>보고서 제출일 이전까지 회사로부터 </a:t>
            </a:r>
            <a:r>
              <a:rPr lang="ko-KR" altLang="en-US" sz="900" b="0" dirty="0">
                <a:solidFill>
                  <a:schemeClr val="tx1"/>
                </a:solidFill>
                <a:latin typeface="맑은 고딕" panose="020B0503020000020004" pitchFamily="50" charset="-127"/>
                <a:ea typeface="맑은 고딕" panose="020B0503020000020004" pitchFamily="50" charset="-127"/>
              </a:rPr>
              <a:t>제공받은 자료를 바탕으로 작성된 것이며</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a:solidFill>
                  <a:schemeClr val="tx1"/>
                </a:solidFill>
                <a:latin typeface="맑은 고딕" panose="020B0503020000020004" pitchFamily="50" charset="-127"/>
                <a:ea typeface="맑은 고딕" panose="020B0503020000020004" pitchFamily="50" charset="-127"/>
              </a:rPr>
              <a:t>삼정 </a:t>
            </a:r>
            <a:r>
              <a:rPr lang="en-US" altLang="ko-KR" sz="900" b="0" dirty="0">
                <a:solidFill>
                  <a:schemeClr val="tx1"/>
                </a:solidFill>
                <a:latin typeface="맑은 고딕" panose="020B0503020000020004" pitchFamily="50" charset="-127"/>
                <a:ea typeface="맑은 고딕" panose="020B0503020000020004" pitchFamily="50" charset="-127"/>
              </a:rPr>
              <a:t>KPMG</a:t>
            </a:r>
            <a:r>
              <a:rPr lang="ko-KR" altLang="en-US" sz="900" b="0" dirty="0">
                <a:solidFill>
                  <a:schemeClr val="tx1"/>
                </a:solidFill>
                <a:latin typeface="맑은 고딕" panose="020B0503020000020004" pitchFamily="50" charset="-127"/>
                <a:ea typeface="맑은 고딕" panose="020B0503020000020004" pitchFamily="50" charset="-127"/>
              </a:rPr>
              <a:t>는 </a:t>
            </a:r>
            <a:r>
              <a:rPr lang="ko-KR" altLang="en-US" sz="900" b="0" dirty="0" smtClean="0">
                <a:solidFill>
                  <a:schemeClr val="tx1"/>
                </a:solidFill>
                <a:latin typeface="맑은 고딕" panose="020B0503020000020004" pitchFamily="50" charset="-127"/>
                <a:ea typeface="맑은 고딕" panose="020B0503020000020004" pitchFamily="50" charset="-127"/>
              </a:rPr>
              <a:t>보고서일 이후 발생된 사건이나 변경된 내용에 대하여 본 보고서를 갱신하거나 수정할 의무를 부담하지 아니합니다</a:t>
            </a:r>
            <a:r>
              <a:rPr lang="en-US" altLang="ko-KR" sz="900" b="0" dirty="0">
                <a:solidFill>
                  <a:schemeClr val="tx1"/>
                </a:solidFill>
                <a:latin typeface="맑은 고딕" panose="020B0503020000020004" pitchFamily="50" charset="-127"/>
                <a:ea typeface="맑은 고딕" panose="020B0503020000020004" pitchFamily="50" charset="-127"/>
              </a:rPr>
              <a:t>.</a:t>
            </a:r>
          </a:p>
          <a:p>
            <a:pPr algn="just" defTabSz="762000" eaLnBrk="0" hangingPunct="0">
              <a:spcBef>
                <a:spcPct val="80000"/>
              </a:spcBef>
              <a:buClr>
                <a:srgbClr val="003399"/>
              </a:buClr>
              <a:buSzPct val="85000"/>
            </a:pPr>
            <a:r>
              <a:rPr lang="ko-KR" altLang="en-US" sz="900" b="0" dirty="0">
                <a:solidFill>
                  <a:schemeClr val="tx1"/>
                </a:solidFill>
                <a:latin typeface="맑은 고딕" panose="020B0503020000020004" pitchFamily="50" charset="-127"/>
                <a:ea typeface="맑은 고딕" panose="020B0503020000020004" pitchFamily="50" charset="-127"/>
              </a:rPr>
              <a:t>본 용역의 결과물은 본 용역에 대한 용역계약서의 내용과 같이 이용이 제한되었으며</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a:solidFill>
                  <a:schemeClr val="tx1"/>
                </a:solidFill>
                <a:latin typeface="맑은 고딕" panose="020B0503020000020004" pitchFamily="50" charset="-127"/>
                <a:ea typeface="맑은 고딕" panose="020B0503020000020004" pitchFamily="50" charset="-127"/>
              </a:rPr>
              <a:t>계약서 상에 명시된 이외의 목적이나</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a:solidFill>
                  <a:schemeClr val="tx1"/>
                </a:solidFill>
                <a:latin typeface="맑은 고딕" panose="020B0503020000020004" pitchFamily="50" charset="-127"/>
                <a:ea typeface="맑은 고딕" panose="020B0503020000020004" pitchFamily="50" charset="-127"/>
              </a:rPr>
              <a:t>귀사의 경영진이 아닌 제</a:t>
            </a:r>
            <a:r>
              <a:rPr lang="en-US" altLang="ko-KR" sz="900" b="0" dirty="0">
                <a:solidFill>
                  <a:schemeClr val="tx1"/>
                </a:solidFill>
                <a:latin typeface="맑은 고딕" panose="020B0503020000020004" pitchFamily="50" charset="-127"/>
                <a:ea typeface="맑은 고딕" panose="020B0503020000020004" pitchFamily="50" charset="-127"/>
              </a:rPr>
              <a:t>3</a:t>
            </a:r>
            <a:r>
              <a:rPr lang="ko-KR" altLang="en-US" sz="900" b="0" dirty="0">
                <a:solidFill>
                  <a:schemeClr val="tx1"/>
                </a:solidFill>
                <a:latin typeface="맑은 고딕" panose="020B0503020000020004" pitchFamily="50" charset="-127"/>
                <a:ea typeface="맑은 고딕" panose="020B0503020000020004" pitchFamily="50" charset="-127"/>
              </a:rPr>
              <a:t>자의 이용</a:t>
            </a:r>
            <a:r>
              <a:rPr lang="en-US" altLang="ko-KR" sz="900" b="0" dirty="0">
                <a:solidFill>
                  <a:schemeClr val="tx1"/>
                </a:solidFill>
                <a:latin typeface="맑은 고딕" panose="020B0503020000020004" pitchFamily="50" charset="-127"/>
                <a:ea typeface="맑은 고딕" panose="020B0503020000020004" pitchFamily="50" charset="-127"/>
              </a:rPr>
              <a:t>, </a:t>
            </a:r>
            <a:r>
              <a:rPr lang="ko-KR" altLang="en-US" sz="900" b="0" dirty="0">
                <a:solidFill>
                  <a:schemeClr val="tx1"/>
                </a:solidFill>
                <a:latin typeface="맑은 고딕" panose="020B0503020000020004" pitchFamily="50" charset="-127"/>
                <a:ea typeface="맑은 고딕" panose="020B0503020000020004" pitchFamily="50" charset="-127"/>
              </a:rPr>
              <a:t>배포에 사용되어서는 안됩니다</a:t>
            </a:r>
            <a:r>
              <a:rPr lang="en-US" altLang="ko-KR" sz="900" b="0" dirty="0">
                <a:solidFill>
                  <a:schemeClr val="tx1"/>
                </a:solidFill>
                <a:latin typeface="맑은 고딕" panose="020B0503020000020004" pitchFamily="50" charset="-127"/>
                <a:ea typeface="맑은 고딕" panose="020B0503020000020004" pitchFamily="50" charset="-127"/>
              </a:rPr>
              <a:t>. </a:t>
            </a:r>
          </a:p>
          <a:p>
            <a:pPr lvl="0" algn="just" defTabSz="762000" eaLnBrk="0" hangingPunct="0">
              <a:spcBef>
                <a:spcPct val="80000"/>
              </a:spcBef>
              <a:buClr>
                <a:srgbClr val="003399"/>
              </a:buClr>
              <a:buSzPct val="85000"/>
            </a:pPr>
            <a:endParaRPr lang="en-GB" sz="900" b="0" dirty="0">
              <a:solidFill>
                <a:schemeClr val="tx1"/>
              </a:solidFill>
              <a:latin typeface="맑은 고딕" panose="020B0503020000020004" pitchFamily="50" charset="-127"/>
              <a:ea typeface="맑은 고딕" panose="020B0503020000020004" pitchFamily="50" charset="-127"/>
            </a:endParaRPr>
          </a:p>
          <a:p>
            <a:pPr defTabSz="762000">
              <a:lnSpc>
                <a:spcPct val="135000"/>
              </a:lnSpc>
              <a:spcBef>
                <a:spcPct val="65000"/>
              </a:spcBef>
              <a:spcAft>
                <a:spcPts val="300"/>
              </a:spcAft>
            </a:pPr>
            <a:r>
              <a:rPr lang="ko-KR" altLang="en-US" sz="900" b="0" dirty="0" smtClean="0">
                <a:solidFill>
                  <a:schemeClr val="tx1"/>
                </a:solidFill>
                <a:latin typeface="맑은 고딕" panose="020B0503020000020004" pitchFamily="50" charset="-127"/>
                <a:ea typeface="맑은 고딕" panose="020B0503020000020004" pitchFamily="50" charset="-127"/>
              </a:rPr>
              <a:t>삼 정 회 계 법 인</a:t>
            </a:r>
            <a:endParaRPr lang="en-US" altLang="ko-KR" sz="900" b="0" dirty="0" smtClean="0">
              <a:solidFill>
                <a:schemeClr val="tx1"/>
              </a:solidFill>
              <a:latin typeface="맑은 고딕" panose="020B0503020000020004" pitchFamily="50" charset="-127"/>
              <a:ea typeface="맑은 고딕" panose="020B0503020000020004" pitchFamily="50" charset="-127"/>
            </a:endParaRPr>
          </a:p>
          <a:p>
            <a:pPr defTabSz="762000">
              <a:lnSpc>
                <a:spcPct val="135000"/>
              </a:lnSpc>
              <a:spcBef>
                <a:spcPct val="65000"/>
              </a:spcBef>
            </a:pPr>
            <a:r>
              <a:rPr lang="ko-KR" altLang="en-US" sz="900" b="0" dirty="0" smtClean="0">
                <a:solidFill>
                  <a:schemeClr val="tx1"/>
                </a:solidFill>
                <a:latin typeface="맑은 고딕" panose="020B0503020000020004" pitchFamily="50" charset="-127"/>
                <a:ea typeface="맑은 고딕" panose="020B0503020000020004" pitchFamily="50" charset="-127"/>
              </a:rPr>
              <a:t>대 표 이 사 김 교 태 </a:t>
            </a:r>
          </a:p>
        </p:txBody>
      </p:sp>
      <p:sp>
        <p:nvSpPr>
          <p:cNvPr id="7" name="Title 1"/>
          <p:cNvSpPr txBox="1">
            <a:spLocks/>
          </p:cNvSpPr>
          <p:nvPr/>
        </p:nvSpPr>
        <p:spPr>
          <a:xfrm>
            <a:off x="488950" y="451575"/>
            <a:ext cx="8918244" cy="723600"/>
          </a:xfrm>
          <a:prstGeom prst="rect">
            <a:avLst/>
          </a:prstGeom>
        </p:spPr>
        <p:txBody>
          <a:bodyPr lIns="0" tIns="0" rIns="0" bIns="0"/>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GB" dirty="0" smtClean="0"/>
              <a:t>Important Notice</a:t>
            </a:r>
            <a:endParaRPr lang="en-GB" dirty="0"/>
          </a:p>
        </p:txBody>
      </p:sp>
    </p:spTree>
    <p:extLst>
      <p:ext uri="{BB962C8B-B14F-4D97-AF65-F5344CB8AC3E}">
        <p14:creationId xmlns:p14="http://schemas.microsoft.com/office/powerpoint/2010/main" val="3537905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GB" altLang="ko-KR" dirty="0" smtClean="0"/>
              <a:t>Appendix</a:t>
            </a:r>
            <a:br>
              <a:rPr lang="en-GB" altLang="ko-KR" dirty="0" smtClean="0"/>
            </a:br>
            <a:r>
              <a:rPr lang="en-GB" altLang="ko-KR" sz="3000" dirty="0" smtClean="0"/>
              <a:t/>
            </a:r>
            <a:br>
              <a:rPr lang="en-GB" altLang="ko-KR" sz="3000" dirty="0" smtClean="0"/>
            </a:br>
            <a:r>
              <a:rPr lang="en-GB" altLang="ko-KR" sz="3000" dirty="0" smtClean="0"/>
              <a:t/>
            </a:r>
            <a:br>
              <a:rPr lang="en-GB" altLang="ko-KR" sz="3000" dirty="0" smtClean="0"/>
            </a:br>
            <a:endParaRPr lang="ko-KR" altLang="en-US" sz="3000" dirty="0"/>
          </a:p>
        </p:txBody>
      </p:sp>
      <p:sp>
        <p:nvSpPr>
          <p:cNvPr id="3" name="Text Placeholder 2"/>
          <p:cNvSpPr txBox="1">
            <a:spLocks/>
          </p:cNvSpPr>
          <p:nvPr/>
        </p:nvSpPr>
        <p:spPr>
          <a:xfrm>
            <a:off x="2173536" y="4291259"/>
            <a:ext cx="3168352" cy="1185616"/>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a:lnSpc>
                <a:spcPct val="150000"/>
              </a:lnSpc>
              <a:buFont typeface="+mj-lt"/>
              <a:buAutoNum type="arabicPeriod"/>
            </a:pPr>
            <a:endParaRPr lang="en-US" altLang="ko-KR" sz="1400" b="1" dirty="0" smtClean="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2585441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4"/>
          <a:stretch>
            <a:fillRect/>
          </a:stretch>
        </p:blipFill>
        <p:spPr>
          <a:xfrm>
            <a:off x="509073" y="2540190"/>
            <a:ext cx="8239125" cy="781050"/>
          </a:xfrm>
          <a:prstGeom prst="rect">
            <a:avLst/>
          </a:prstGeom>
        </p:spPr>
      </p:pic>
      <p:pic>
        <p:nvPicPr>
          <p:cNvPr id="5" name="그림 4"/>
          <p:cNvPicPr>
            <a:picLocks noChangeAspect="1"/>
          </p:cNvPicPr>
          <p:nvPr/>
        </p:nvPicPr>
        <p:blipFill>
          <a:blip r:embed="rId5"/>
          <a:stretch>
            <a:fillRect/>
          </a:stretch>
        </p:blipFill>
        <p:spPr>
          <a:xfrm>
            <a:off x="488950" y="1334836"/>
            <a:ext cx="8239125" cy="781050"/>
          </a:xfrm>
          <a:prstGeom prst="rect">
            <a:avLst/>
          </a:prstGeom>
        </p:spPr>
      </p:pic>
      <p:sp>
        <p:nvSpPr>
          <p:cNvPr id="4" name="Title 3"/>
          <p:cNvSpPr>
            <a:spLocks noGrp="1"/>
          </p:cNvSpPr>
          <p:nvPr>
            <p:ph type="title"/>
          </p:nvPr>
        </p:nvSpPr>
        <p:spPr/>
        <p:txBody>
          <a:bodyPr/>
          <a:lstStyle/>
          <a:p>
            <a:r>
              <a:rPr lang="en-GB" dirty="0" smtClean="0"/>
              <a:t>Financial Pro Forma: Macro &amp; Market Variables</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a:t>
            </a:r>
            <a:r>
              <a:rPr lang="ko-KR" altLang="en-US" dirty="0"/>
              <a:t>재무추정을 위해 사용한 주요 </a:t>
            </a:r>
            <a:r>
              <a:rPr lang="ko-KR" altLang="en-US" dirty="0" smtClean="0"/>
              <a:t>경제지표 및 시장 지표는 </a:t>
            </a:r>
            <a:r>
              <a:rPr lang="ko-KR" altLang="en-US" dirty="0"/>
              <a:t>다음과 </a:t>
            </a:r>
            <a:r>
              <a:rPr lang="ko-KR" altLang="en-US" dirty="0" smtClean="0"/>
              <a:t>같습니다</a:t>
            </a:r>
            <a:r>
              <a:rPr lang="en-US" altLang="ko-KR" dirty="0" smtClean="0"/>
              <a:t>.</a:t>
            </a:r>
            <a:endParaRPr lang="ko-KR" altLang="en-US" dirty="0"/>
          </a:p>
        </p:txBody>
      </p:sp>
      <p:sp>
        <p:nvSpPr>
          <p:cNvPr id="7" name="Text Box 14"/>
          <p:cNvSpPr txBox="1">
            <a:spLocks noChangeArrowheads="1"/>
          </p:cNvSpPr>
          <p:nvPr>
            <p:custDataLst>
              <p:tags r:id="rId1"/>
            </p:custDataLst>
          </p:nvPr>
        </p:nvSpPr>
        <p:spPr bwMode="auto">
          <a:xfrm>
            <a:off x="504000" y="2100935"/>
            <a:ext cx="7848872" cy="239271"/>
          </a:xfrm>
          <a:prstGeom prst="rect">
            <a:avLst/>
          </a:prstGeom>
          <a:noFill/>
          <a:ln w="6350">
            <a:noFill/>
            <a:miter lim="800000"/>
            <a:headEnd type="none" w="sm" len="sm"/>
            <a:tailEnd type="none" w="sm" len="sm"/>
          </a:ln>
        </p:spPr>
        <p:txBody>
          <a:bodyPr lIns="0" tIns="0" rIns="0" bIns="0"/>
          <a:lstStyle/>
          <a:p>
            <a:pPr marL="447675" marR="0" lvl="0" indent="-447675" algn="l" defTabSz="762000" eaLnBrk="0" fontAlgn="auto" latinLnBrk="0" hangingPunct="0">
              <a:lnSpc>
                <a:spcPct val="100000"/>
              </a:lnSpc>
              <a:spcBef>
                <a:spcPct val="15000"/>
              </a:spcBef>
              <a:spcAft>
                <a:spcPts val="0"/>
              </a:spcAft>
              <a:buClrTx/>
              <a:buSzTx/>
              <a:buFontTx/>
              <a:buNone/>
              <a:tabLst>
                <a:tab pos="542925" algn="l"/>
              </a:tabLst>
              <a:defRPr/>
            </a:pPr>
            <a:r>
              <a:rPr kumimoji="0" lang="en-GB" altLang="ko-KR" sz="900" b="0" i="1" u="none" strike="noStrike" kern="0" cap="none" spc="0" normalizeH="0" baseline="0" noProof="0" dirty="0" smtClean="0">
                <a:ln>
                  <a:noFill/>
                </a:ln>
                <a:solidFill>
                  <a:srgbClr val="00338D"/>
                </a:solidFill>
                <a:effectLst/>
                <a:uLnTx/>
                <a:uFillTx/>
                <a:latin typeface="맑은 고딕" pitchFamily="50" charset="-127"/>
                <a:ea typeface="맑은 고딕" pitchFamily="50" charset="-127"/>
              </a:rPr>
              <a:t>Source :</a:t>
            </a:r>
            <a:r>
              <a:rPr kumimoji="0" lang="en-GB" altLang="ko-KR" sz="900" b="0" i="1" u="none" strike="noStrike" kern="0" cap="none" spc="0" normalizeH="0" noProof="0" dirty="0" smtClean="0">
                <a:ln>
                  <a:noFill/>
                </a:ln>
                <a:solidFill>
                  <a:srgbClr val="00338D"/>
                </a:solidFill>
                <a:effectLst/>
                <a:uLnTx/>
                <a:uFillTx/>
                <a:latin typeface="맑은 고딕" pitchFamily="50" charset="-127"/>
                <a:ea typeface="맑은 고딕" pitchFamily="50" charset="-127"/>
              </a:rPr>
              <a:t> E</a:t>
            </a:r>
            <a:r>
              <a:rPr lang="en-US" altLang="ko-KR" sz="900" i="1" dirty="0" smtClean="0">
                <a:solidFill>
                  <a:srgbClr val="00338D"/>
                </a:solidFill>
                <a:latin typeface="맑은 고딕" pitchFamily="50" charset="-127"/>
                <a:ea typeface="맑은 고딕" pitchFamily="50" charset="-127"/>
              </a:rPr>
              <a:t>conomist Intelligence Unit</a:t>
            </a:r>
            <a:r>
              <a:rPr lang="en-US" altLang="ko-KR" sz="900" i="1" dirty="0">
                <a:solidFill>
                  <a:srgbClr val="00338D"/>
                </a:solidFill>
                <a:latin typeface="맑은 고딕" pitchFamily="50" charset="-127"/>
                <a:ea typeface="맑은 고딕" pitchFamily="50" charset="-127"/>
              </a:rPr>
              <a:t> </a:t>
            </a:r>
            <a:r>
              <a:rPr lang="en-US" altLang="ko-KR" sz="900" i="1" dirty="0" smtClean="0">
                <a:solidFill>
                  <a:srgbClr val="00338D"/>
                </a:solidFill>
                <a:latin typeface="맑은 고딕" pitchFamily="50" charset="-127"/>
                <a:ea typeface="맑은 고딕" pitchFamily="50" charset="-127"/>
              </a:rPr>
              <a:t>(2019.11)</a:t>
            </a:r>
            <a:endParaRPr kumimoji="0" lang="en-US" altLang="ko-KR" sz="900" b="0" i="1" u="none" strike="noStrike" kern="0" cap="none" spc="0" normalizeH="0" baseline="0" noProof="0" dirty="0" smtClean="0">
              <a:ln>
                <a:noFill/>
              </a:ln>
              <a:solidFill>
                <a:srgbClr val="00338D"/>
              </a:solidFill>
              <a:effectLst/>
              <a:uLnTx/>
              <a:uFillTx/>
              <a:latin typeface="맑은 고딕" pitchFamily="50" charset="-127"/>
              <a:ea typeface="맑은 고딕" pitchFamily="50" charset="-127"/>
            </a:endParaRPr>
          </a:p>
          <a:p>
            <a:pPr marL="447675" marR="0" lvl="0" indent="-447675" algn="l" defTabSz="762000" eaLnBrk="0" fontAlgn="auto" latinLnBrk="0" hangingPunct="0">
              <a:lnSpc>
                <a:spcPct val="100000"/>
              </a:lnSpc>
              <a:spcBef>
                <a:spcPct val="15000"/>
              </a:spcBef>
              <a:spcAft>
                <a:spcPts val="0"/>
              </a:spcAft>
              <a:buClrTx/>
              <a:buSzTx/>
              <a:buFontTx/>
              <a:buNone/>
              <a:tabLst>
                <a:tab pos="542925" algn="l"/>
              </a:tabLst>
              <a:defRPr/>
            </a:pPr>
            <a:r>
              <a:rPr lang="en-US" altLang="ko-KR" sz="900" i="1" kern="0" dirty="0" smtClean="0">
                <a:solidFill>
                  <a:srgbClr val="00338D"/>
                </a:solidFill>
                <a:latin typeface="맑은 고딕" pitchFamily="50" charset="-127"/>
                <a:ea typeface="맑은 고딕" pitchFamily="50" charset="-127"/>
              </a:rPr>
              <a:t>Note: (1) 2024</a:t>
            </a:r>
            <a:r>
              <a:rPr lang="ko-KR" altLang="en-US" sz="900" i="1" kern="0" dirty="0" smtClean="0">
                <a:solidFill>
                  <a:srgbClr val="00338D"/>
                </a:solidFill>
                <a:latin typeface="맑은 고딕" pitchFamily="50" charset="-127"/>
                <a:ea typeface="맑은 고딕" pitchFamily="50" charset="-127"/>
              </a:rPr>
              <a:t>년은 </a:t>
            </a:r>
            <a:r>
              <a:rPr lang="en-US" altLang="ko-KR" sz="900" i="1" kern="0" dirty="0" smtClean="0">
                <a:solidFill>
                  <a:srgbClr val="00338D"/>
                </a:solidFill>
                <a:latin typeface="맑은 고딕" pitchFamily="50" charset="-127"/>
                <a:ea typeface="맑은 고딕" pitchFamily="50" charset="-127"/>
              </a:rPr>
              <a:t>2023</a:t>
            </a:r>
            <a:r>
              <a:rPr lang="ko-KR" altLang="en-US" sz="900" i="1" kern="0" dirty="0" smtClean="0">
                <a:solidFill>
                  <a:srgbClr val="00338D"/>
                </a:solidFill>
                <a:latin typeface="맑은 고딕" pitchFamily="50" charset="-127"/>
                <a:ea typeface="맑은 고딕" pitchFamily="50" charset="-127"/>
              </a:rPr>
              <a:t>년과 동일함을 가정하였습니다</a:t>
            </a:r>
            <a:r>
              <a:rPr lang="en-US" altLang="ko-KR" sz="900" i="1" kern="0" dirty="0" smtClean="0">
                <a:solidFill>
                  <a:srgbClr val="00338D"/>
                </a:solidFill>
                <a:latin typeface="맑은 고딕" pitchFamily="50" charset="-127"/>
                <a:ea typeface="맑은 고딕" pitchFamily="50" charset="-127"/>
              </a:rPr>
              <a:t>.</a:t>
            </a:r>
          </a:p>
        </p:txBody>
      </p:sp>
      <p:sp>
        <p:nvSpPr>
          <p:cNvPr id="8"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
        <p:nvSpPr>
          <p:cNvPr id="12" name="직사각형 11"/>
          <p:cNvSpPr/>
          <p:nvPr/>
        </p:nvSpPr>
        <p:spPr>
          <a:xfrm>
            <a:off x="8560428" y="1409902"/>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chemeClr val="bg1"/>
                </a:solidFill>
                <a:latin typeface="맑은 고딕" panose="020B0503020000020004" pitchFamily="50" charset="-127"/>
                <a:ea typeface="맑은 고딕" panose="020B0503020000020004" pitchFamily="50" charset="-127"/>
              </a:rPr>
              <a:t>(1)</a:t>
            </a:r>
            <a:endParaRPr lang="ko-KR" altLang="en-US" sz="800" i="1" kern="0" dirty="0">
              <a:solidFill>
                <a:schemeClr val="bg1"/>
              </a:solidFill>
              <a:latin typeface="맑은 고딕" panose="020B0503020000020004" pitchFamily="50" charset="-127"/>
              <a:ea typeface="맑은 고딕" panose="020B0503020000020004" pitchFamily="50" charset="-127"/>
            </a:endParaRPr>
          </a:p>
        </p:txBody>
      </p:sp>
      <p:sp>
        <p:nvSpPr>
          <p:cNvPr id="17" name="직사각형 16"/>
          <p:cNvSpPr/>
          <p:nvPr/>
        </p:nvSpPr>
        <p:spPr>
          <a:xfrm>
            <a:off x="7914120" y="2601744"/>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chemeClr val="bg1"/>
                </a:solidFill>
                <a:latin typeface="맑은 고딕" panose="020B0503020000020004" pitchFamily="50" charset="-127"/>
                <a:ea typeface="맑은 고딕" panose="020B0503020000020004" pitchFamily="50" charset="-127"/>
              </a:rPr>
              <a:t>(2)</a:t>
            </a:r>
            <a:endParaRPr lang="ko-KR" altLang="en-US" sz="800" i="1" kern="0" dirty="0">
              <a:solidFill>
                <a:schemeClr val="bg1"/>
              </a:solidFill>
              <a:latin typeface="맑은 고딕" panose="020B0503020000020004" pitchFamily="50" charset="-127"/>
              <a:ea typeface="맑은 고딕" panose="020B0503020000020004" pitchFamily="50" charset="-127"/>
            </a:endParaRPr>
          </a:p>
        </p:txBody>
      </p:sp>
      <p:sp>
        <p:nvSpPr>
          <p:cNvPr id="18" name="직사각형 17"/>
          <p:cNvSpPr/>
          <p:nvPr/>
        </p:nvSpPr>
        <p:spPr>
          <a:xfrm>
            <a:off x="8560428" y="2601744"/>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chemeClr val="bg1"/>
                </a:solidFill>
                <a:latin typeface="맑은 고딕" panose="020B0503020000020004" pitchFamily="50" charset="-127"/>
                <a:ea typeface="맑은 고딕" panose="020B0503020000020004" pitchFamily="50" charset="-127"/>
              </a:rPr>
              <a:t>(2)</a:t>
            </a:r>
            <a:endParaRPr lang="ko-KR" altLang="en-US" sz="800" i="1" kern="0" dirty="0">
              <a:solidFill>
                <a:schemeClr val="bg1"/>
              </a:solidFill>
              <a:latin typeface="맑은 고딕" panose="020B0503020000020004" pitchFamily="50" charset="-127"/>
              <a:ea typeface="맑은 고딕" panose="020B0503020000020004" pitchFamily="50" charset="-127"/>
            </a:endParaRPr>
          </a:p>
        </p:txBody>
      </p:sp>
      <p:sp>
        <p:nvSpPr>
          <p:cNvPr id="14" name="Text Box 14"/>
          <p:cNvSpPr txBox="1">
            <a:spLocks noChangeArrowheads="1"/>
          </p:cNvSpPr>
          <p:nvPr>
            <p:custDataLst>
              <p:tags r:id="rId2"/>
            </p:custDataLst>
          </p:nvPr>
        </p:nvSpPr>
        <p:spPr bwMode="auto">
          <a:xfrm>
            <a:off x="504000" y="3304554"/>
            <a:ext cx="7848872" cy="239271"/>
          </a:xfrm>
          <a:prstGeom prst="rect">
            <a:avLst/>
          </a:prstGeom>
          <a:noFill/>
          <a:ln w="6350">
            <a:noFill/>
            <a:miter lim="800000"/>
            <a:headEnd type="none" w="sm" len="sm"/>
            <a:tailEnd type="none" w="sm" len="sm"/>
          </a:ln>
        </p:spPr>
        <p:txBody>
          <a:bodyPr lIns="0" tIns="0" rIns="0" bIns="0"/>
          <a:lstStyle/>
          <a:p>
            <a:pPr marL="447675" marR="0" lvl="0" indent="-447675" algn="l" defTabSz="762000" eaLnBrk="0" fontAlgn="auto" latinLnBrk="0" hangingPunct="0">
              <a:lnSpc>
                <a:spcPct val="100000"/>
              </a:lnSpc>
              <a:spcBef>
                <a:spcPct val="15000"/>
              </a:spcBef>
              <a:spcAft>
                <a:spcPts val="0"/>
              </a:spcAft>
              <a:buClrTx/>
              <a:buSzTx/>
              <a:buFontTx/>
              <a:buNone/>
              <a:tabLst>
                <a:tab pos="542925" algn="l"/>
              </a:tabLst>
              <a:defRPr/>
            </a:pPr>
            <a:r>
              <a:rPr kumimoji="0" lang="en-GB" altLang="ko-KR" sz="900" b="0" i="1" u="none" strike="noStrike" kern="0" cap="none" spc="0" normalizeH="0" baseline="0" noProof="0" dirty="0" smtClean="0">
                <a:ln>
                  <a:noFill/>
                </a:ln>
                <a:solidFill>
                  <a:srgbClr val="00338D"/>
                </a:solidFill>
                <a:effectLst/>
                <a:uLnTx/>
                <a:uFillTx/>
                <a:latin typeface="맑은 고딕" pitchFamily="50" charset="-127"/>
                <a:ea typeface="맑은 고딕" pitchFamily="50" charset="-127"/>
              </a:rPr>
              <a:t>Source :</a:t>
            </a:r>
            <a:r>
              <a:rPr kumimoji="0" lang="en-US" altLang="ko-KR" sz="900" b="0" i="1" u="none" strike="noStrike" kern="0" cap="none" spc="0" normalizeH="0" baseline="0" noProof="0" dirty="0" smtClean="0">
                <a:ln>
                  <a:noFill/>
                </a:ln>
                <a:solidFill>
                  <a:srgbClr val="00338D"/>
                </a:solidFill>
                <a:effectLst/>
                <a:uLnTx/>
                <a:uFillTx/>
                <a:latin typeface="맑은 고딕" pitchFamily="50" charset="-127"/>
                <a:ea typeface="맑은 고딕" pitchFamily="50" charset="-127"/>
              </a:rPr>
              <a:t>Consumer Market Outlook’,</a:t>
            </a:r>
            <a:r>
              <a:rPr kumimoji="0" lang="en-US" altLang="ko-KR" sz="900" b="0" i="1" u="none" strike="noStrike" kern="0" cap="none" spc="0" normalizeH="0" noProof="0" dirty="0" smtClean="0">
                <a:ln>
                  <a:noFill/>
                </a:ln>
                <a:solidFill>
                  <a:srgbClr val="00338D"/>
                </a:solidFill>
                <a:effectLst/>
                <a:uLnTx/>
                <a:uFillTx/>
                <a:latin typeface="맑은 고딕" pitchFamily="50" charset="-127"/>
                <a:ea typeface="맑은 고딕" pitchFamily="50" charset="-127"/>
              </a:rPr>
              <a:t> </a:t>
            </a:r>
            <a:r>
              <a:rPr kumimoji="0" lang="en-US" altLang="ko-KR" sz="900" b="0" i="1" u="none" strike="noStrike" kern="0" cap="none" spc="0" normalizeH="0" baseline="0" noProof="0" dirty="0" smtClean="0">
                <a:ln>
                  <a:noFill/>
                </a:ln>
                <a:solidFill>
                  <a:srgbClr val="00338D"/>
                </a:solidFill>
                <a:effectLst/>
                <a:uLnTx/>
                <a:uFillTx/>
                <a:latin typeface="맑은 고딕" pitchFamily="50" charset="-127"/>
                <a:ea typeface="맑은 고딕" pitchFamily="50" charset="-127"/>
              </a:rPr>
              <a:t>Statista (2019.08)</a:t>
            </a:r>
          </a:p>
          <a:p>
            <a:pPr marL="447675" marR="0" lvl="0" indent="-447675" algn="l" defTabSz="762000" eaLnBrk="0" fontAlgn="auto" latinLnBrk="0" hangingPunct="0">
              <a:lnSpc>
                <a:spcPct val="100000"/>
              </a:lnSpc>
              <a:spcBef>
                <a:spcPct val="15000"/>
              </a:spcBef>
              <a:spcAft>
                <a:spcPts val="0"/>
              </a:spcAft>
              <a:buClrTx/>
              <a:buSzTx/>
              <a:buFontTx/>
              <a:buNone/>
              <a:tabLst>
                <a:tab pos="542925" algn="l"/>
              </a:tabLst>
              <a:defRPr/>
            </a:pPr>
            <a:r>
              <a:rPr lang="en-US" altLang="ko-KR" sz="900" i="1" kern="0" dirty="0" smtClean="0">
                <a:solidFill>
                  <a:srgbClr val="00338D"/>
                </a:solidFill>
                <a:latin typeface="맑은 고딕" pitchFamily="50" charset="-127"/>
                <a:ea typeface="맑은 고딕" pitchFamily="50" charset="-127"/>
              </a:rPr>
              <a:t>Note: (2) 2024</a:t>
            </a:r>
            <a:r>
              <a:rPr lang="ko-KR" altLang="en-US" sz="900" i="1" kern="0" dirty="0" smtClean="0">
                <a:solidFill>
                  <a:srgbClr val="00338D"/>
                </a:solidFill>
                <a:latin typeface="맑은 고딕" pitchFamily="50" charset="-127"/>
                <a:ea typeface="맑은 고딕" pitchFamily="50" charset="-127"/>
              </a:rPr>
              <a:t>년부터의 성장률은 </a:t>
            </a:r>
            <a:r>
              <a:rPr lang="en-US" altLang="ko-KR" sz="900" i="1" kern="0" dirty="0" smtClean="0">
                <a:solidFill>
                  <a:srgbClr val="00338D"/>
                </a:solidFill>
                <a:latin typeface="맑은 고딕" pitchFamily="50" charset="-127"/>
                <a:ea typeface="맑은 고딕" pitchFamily="50" charset="-127"/>
              </a:rPr>
              <a:t>2023</a:t>
            </a:r>
            <a:r>
              <a:rPr lang="ko-KR" altLang="en-US" sz="900" i="1" kern="0" dirty="0" smtClean="0">
                <a:solidFill>
                  <a:srgbClr val="00338D"/>
                </a:solidFill>
                <a:latin typeface="맑은 고딕" pitchFamily="50" charset="-127"/>
                <a:ea typeface="맑은 고딕" pitchFamily="50" charset="-127"/>
              </a:rPr>
              <a:t>년과 동일함을 가정하였습니다</a:t>
            </a:r>
            <a:r>
              <a:rPr lang="en-US" altLang="ko-KR" sz="900" i="1" kern="0" dirty="0" smtClean="0">
                <a:solidFill>
                  <a:srgbClr val="00338D"/>
                </a:solidFill>
                <a:latin typeface="맑은 고딕" pitchFamily="50" charset="-127"/>
                <a:ea typeface="맑은 고딕" pitchFamily="50" charset="-127"/>
              </a:rPr>
              <a:t>.</a:t>
            </a:r>
            <a:endParaRPr kumimoji="0" lang="en-US" altLang="ko-KR" sz="900" b="0" i="1" u="none" strike="noStrike" kern="0" cap="none" spc="0" normalizeH="0" baseline="0" noProof="0" dirty="0" smtClean="0">
              <a:ln>
                <a:noFill/>
              </a:ln>
              <a:solidFill>
                <a:srgbClr val="00338D"/>
              </a:solidFill>
              <a:effectLst/>
              <a:uLnTx/>
              <a:uFillTx/>
              <a:latin typeface="맑은 고딕" pitchFamily="50" charset="-127"/>
              <a:ea typeface="맑은 고딕" pitchFamily="50" charset="-127"/>
            </a:endParaRPr>
          </a:p>
        </p:txBody>
      </p:sp>
      <p:graphicFrame>
        <p:nvGraphicFramePr>
          <p:cNvPr id="15" name="Chart1"/>
          <p:cNvGraphicFramePr>
            <a:graphicFrameLocks/>
          </p:cNvGraphicFramePr>
          <p:nvPr>
            <p:extLst>
              <p:ext uri="{D42A27DB-BD31-4B8C-83A1-F6EECF244321}">
                <p14:modId xmlns:p14="http://schemas.microsoft.com/office/powerpoint/2010/main" val="2587081194"/>
              </p:ext>
            </p:extLst>
          </p:nvPr>
        </p:nvGraphicFramePr>
        <p:xfrm>
          <a:off x="470177" y="3546611"/>
          <a:ext cx="8257898" cy="282037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17614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ko-KR" dirty="0"/>
              <a:t>Financial Pro Forma: </a:t>
            </a:r>
            <a:r>
              <a:rPr lang="en-US" altLang="ko-KR" dirty="0" smtClean="0"/>
              <a:t>Assumptions</a:t>
            </a:r>
            <a:endParaRPr lang="en-GB" dirty="0"/>
          </a:p>
        </p:txBody>
      </p:sp>
      <p:sp>
        <p:nvSpPr>
          <p:cNvPr id="2" name="텍스트 개체 틀 1"/>
          <p:cNvSpPr>
            <a:spLocks noGrp="1"/>
          </p:cNvSpPr>
          <p:nvPr>
            <p:ph type="body" sz="quarter" idx="12"/>
          </p:nvPr>
        </p:nvSpPr>
        <p:spPr/>
        <p:txBody>
          <a:bodyPr/>
          <a:lstStyle/>
          <a:p>
            <a:r>
              <a:rPr lang="ko-KR" altLang="en-US" dirty="0"/>
              <a:t>추정기간 동안의 손익을 추정하기 위해 적용한 주요 가정은 다음과 같습니다</a:t>
            </a:r>
            <a:r>
              <a:rPr lang="en-US" altLang="ko-KR" dirty="0"/>
              <a:t>.</a:t>
            </a:r>
          </a:p>
        </p:txBody>
      </p:sp>
      <p:graphicFrame>
        <p:nvGraphicFramePr>
          <p:cNvPr id="7" name="Group 4"/>
          <p:cNvGraphicFramePr>
            <a:graphicFrameLocks noGrp="1"/>
          </p:cNvGraphicFramePr>
          <p:nvPr>
            <p:custDataLst>
              <p:tags r:id="rId1"/>
            </p:custDataLst>
            <p:extLst>
              <p:ext uri="{D42A27DB-BD31-4B8C-83A1-F6EECF244321}">
                <p14:modId xmlns:p14="http://schemas.microsoft.com/office/powerpoint/2010/main" val="1416407715"/>
              </p:ext>
            </p:extLst>
          </p:nvPr>
        </p:nvGraphicFramePr>
        <p:xfrm>
          <a:off x="503999" y="1332000"/>
          <a:ext cx="9096375" cy="4943630"/>
        </p:xfrm>
        <a:graphic>
          <a:graphicData uri="http://schemas.openxmlformats.org/drawingml/2006/table">
            <a:tbl>
              <a:tblPr/>
              <a:tblGrid>
                <a:gridCol w="923178"/>
                <a:gridCol w="1509599"/>
                <a:gridCol w="6663598"/>
              </a:tblGrid>
              <a:tr h="180000">
                <a:tc gridSpan="3">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cap="none" normalizeH="0" baseline="0" dirty="0" smtClean="0">
                          <a:ln>
                            <a:noFill/>
                          </a:ln>
                          <a:solidFill>
                            <a:schemeClr val="bg1"/>
                          </a:solidFill>
                          <a:effectLst/>
                          <a:latin typeface="맑은 고딕" pitchFamily="50" charset="-127"/>
                          <a:ea typeface="맑은 고딕" pitchFamily="50" charset="-127"/>
                        </a:rPr>
                        <a:t>Assumptions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tr>
              <a:tr h="180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en-GB" altLang="ko-KR" sz="900" b="1" i="0" u="none" strike="noStrike" cap="none" normalizeH="0" baseline="0" dirty="0" smtClean="0">
                          <a:ln>
                            <a:noFill/>
                          </a:ln>
                          <a:solidFill>
                            <a:schemeClr val="bg1"/>
                          </a:solidFill>
                          <a:effectLst/>
                          <a:latin typeface="맑은 고딕" pitchFamily="50" charset="-127"/>
                          <a:ea typeface="맑은 고딕" pitchFamily="50" charset="-127"/>
                        </a:rPr>
                        <a:t>Items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5EB8"/>
                    </a:solidFill>
                  </a:tcPr>
                </a:tc>
                <a:tc hMerge="1">
                  <a:txBody>
                    <a:bodyPr/>
                    <a:lstStyle/>
                    <a:p>
                      <a:pPr latinLnBrk="1"/>
                      <a:endParaRPr lang="ko-KR" altLang="en-US"/>
                    </a:p>
                  </a:txBody>
                  <a:tcPr/>
                </a:tc>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GB" altLang="ko-KR" sz="900" b="1" i="0" u="none" strike="noStrike" cap="none" normalizeH="0" baseline="0" dirty="0" smtClean="0">
                          <a:ln>
                            <a:noFill/>
                          </a:ln>
                          <a:solidFill>
                            <a:schemeClr val="bg1"/>
                          </a:solidFill>
                          <a:effectLst/>
                          <a:latin typeface="맑은 고딕" pitchFamily="50" charset="-127"/>
                          <a:ea typeface="맑은 고딕" pitchFamily="50" charset="-127"/>
                        </a:rPr>
                        <a:t>Descriptions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5EB8"/>
                    </a:solidFill>
                  </a:tcPr>
                </a:tc>
              </a:tr>
              <a:tr h="602676">
                <a:tc row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매출</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상품매출</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상품매출은 추정기간 동안 판매량과 판매단가로 구분하여 추정함</a:t>
                      </a:r>
                      <a:endParaRPr lang="en-US" altLang="ko-KR" sz="900" b="0" baseline="0" dirty="0" smtClean="0">
                        <a:solidFill>
                          <a:schemeClr val="tx1"/>
                        </a:solidFill>
                        <a:latin typeface="맑은 고딕" pitchFamily="50" charset="-127"/>
                        <a:ea typeface="맑은 고딕" pitchFamily="50" charset="-127"/>
                      </a:endParaRPr>
                    </a:p>
                    <a:p>
                      <a:pPr marL="355600" marR="0" lvl="1" indent="-177800"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ü"/>
                        <a:tabLst>
                          <a:tab pos="355600" algn="l"/>
                        </a:tabLst>
                      </a:pP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3</a:t>
                      </a:r>
                      <a:r>
                        <a:rPr lang="ko-KR" altLang="en-US" sz="900" b="0" baseline="0" dirty="0" smtClean="0">
                          <a:solidFill>
                            <a:schemeClr val="tx1"/>
                          </a:solidFill>
                          <a:latin typeface="맑은 고딕" pitchFamily="50" charset="-127"/>
                          <a:ea typeface="맑은 고딕" pitchFamily="50" charset="-127"/>
                        </a:rPr>
                        <a:t>개월 동안의 판매량은 대상회사의 사업계획 및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사업계획 </a:t>
                      </a:r>
                      <a:r>
                        <a:rPr lang="ko-KR" altLang="en-US" sz="900" b="0" baseline="0" dirty="0" err="1" smtClean="0">
                          <a:solidFill>
                            <a:schemeClr val="tx1"/>
                          </a:solidFill>
                          <a:latin typeface="맑은 고딕" pitchFamily="50" charset="-127"/>
                          <a:ea typeface="맑은 고딕" pitchFamily="50" charset="-127"/>
                        </a:rPr>
                        <a:t>달성률을</a:t>
                      </a:r>
                      <a:r>
                        <a:rPr lang="ko-KR" altLang="en-US" sz="900" b="0" baseline="0" dirty="0" smtClean="0">
                          <a:solidFill>
                            <a:schemeClr val="tx1"/>
                          </a:solidFill>
                          <a:latin typeface="맑은 고딕" pitchFamily="50" charset="-127"/>
                          <a:ea typeface="맑은 고딕" pitchFamily="50" charset="-127"/>
                        </a:rPr>
                        <a:t> 종합적으로 고려하여 추정함</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이후 사업계획을 고려하여 외부기관</a:t>
                      </a:r>
                      <a:r>
                        <a:rPr lang="en-US" altLang="ko-KR" sz="900" b="0" baseline="0" dirty="0" smtClean="0">
                          <a:solidFill>
                            <a:schemeClr val="tx1"/>
                          </a:solidFill>
                          <a:latin typeface="맑은 고딕" pitchFamily="50" charset="-127"/>
                          <a:ea typeface="맑은 고딕" pitchFamily="50" charset="-127"/>
                        </a:rPr>
                        <a:t>(Statista)</a:t>
                      </a:r>
                      <a:r>
                        <a:rPr lang="ko-KR" altLang="en-US" sz="900" b="0" baseline="0" dirty="0" smtClean="0">
                          <a:solidFill>
                            <a:schemeClr val="tx1"/>
                          </a:solidFill>
                          <a:latin typeface="맑은 고딕" pitchFamily="50" charset="-127"/>
                          <a:ea typeface="맑은 고딕" pitchFamily="50" charset="-127"/>
                        </a:rPr>
                        <a:t>이</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제시한</a:t>
                      </a:r>
                      <a:r>
                        <a:rPr lang="en-US" altLang="ko-KR" sz="900" b="0" baseline="0" dirty="0" smtClean="0">
                          <a:solidFill>
                            <a:schemeClr val="tx1"/>
                          </a:solidFill>
                          <a:latin typeface="맑은 고딕" pitchFamily="50" charset="-127"/>
                          <a:ea typeface="맑은 고딕" pitchFamily="50" charset="-127"/>
                        </a:rPr>
                        <a:t> 2023</a:t>
                      </a:r>
                      <a:r>
                        <a:rPr lang="ko-KR" altLang="en-US" sz="900" b="0" baseline="0" dirty="0" smtClean="0">
                          <a:solidFill>
                            <a:schemeClr val="tx1"/>
                          </a:solidFill>
                          <a:latin typeface="맑은 고딕" pitchFamily="50" charset="-127"/>
                          <a:ea typeface="맑은 고딕" pitchFamily="50" charset="-127"/>
                        </a:rPr>
                        <a:t>년 일본 주류 시장의 성장률에 수렴하는 것으로 가정함</a:t>
                      </a:r>
                      <a:endParaRPr lang="en-US" altLang="ko-KR" sz="900" b="0" baseline="0" dirty="0" smtClean="0">
                        <a:solidFill>
                          <a:schemeClr val="tx1"/>
                        </a:solidFill>
                        <a:latin typeface="맑은 고딕" pitchFamily="50" charset="-127"/>
                        <a:ea typeface="맑은 고딕" pitchFamily="50" charset="-127"/>
                      </a:endParaRPr>
                    </a:p>
                    <a:p>
                      <a:pPr marL="355600" marR="0" lvl="1" indent="-177800"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ü"/>
                        <a:tabLst>
                          <a:tab pos="355600" algn="l"/>
                        </a:tabLst>
                      </a:pPr>
                      <a:r>
                        <a:rPr lang="ko-KR" altLang="en-US" sz="900" b="0" kern="1200" baseline="0" dirty="0" smtClean="0">
                          <a:solidFill>
                            <a:schemeClr val="tx1"/>
                          </a:solidFill>
                          <a:latin typeface="맑은 고딕" pitchFamily="50" charset="-127"/>
                          <a:ea typeface="맑은 고딕" pitchFamily="50" charset="-127"/>
                          <a:cs typeface="+mn-cs"/>
                        </a:rPr>
                        <a:t>판매단가는 </a:t>
                      </a:r>
                      <a:r>
                        <a:rPr lang="en-US" altLang="ko-KR" sz="900" b="0" kern="1200" baseline="0" dirty="0" smtClean="0">
                          <a:solidFill>
                            <a:schemeClr val="tx1"/>
                          </a:solidFill>
                          <a:latin typeface="맑은 고딕" pitchFamily="50" charset="-127"/>
                          <a:ea typeface="맑은 고딕" pitchFamily="50" charset="-127"/>
                          <a:cs typeface="+mn-cs"/>
                        </a:rPr>
                        <a:t>2019</a:t>
                      </a:r>
                      <a:r>
                        <a:rPr lang="ko-KR" altLang="en-US" sz="900" b="0" kern="1200" baseline="0" dirty="0" smtClean="0">
                          <a:solidFill>
                            <a:schemeClr val="tx1"/>
                          </a:solidFill>
                          <a:latin typeface="맑은 고딕" pitchFamily="50" charset="-127"/>
                          <a:ea typeface="맑은 고딕" pitchFamily="50" charset="-127"/>
                          <a:cs typeface="+mn-cs"/>
                        </a:rPr>
                        <a:t>년 </a:t>
                      </a:r>
                      <a:r>
                        <a:rPr lang="en-US" altLang="ko-KR" sz="900" b="0" kern="1200" baseline="0" dirty="0" smtClean="0">
                          <a:solidFill>
                            <a:schemeClr val="tx1"/>
                          </a:solidFill>
                          <a:latin typeface="맑은 고딕" pitchFamily="50" charset="-127"/>
                          <a:ea typeface="맑은 고딕" pitchFamily="50" charset="-127"/>
                          <a:cs typeface="+mn-cs"/>
                        </a:rPr>
                        <a:t>9</a:t>
                      </a:r>
                      <a:r>
                        <a:rPr lang="ko-KR" altLang="en-US" sz="900" b="0" kern="1200" baseline="0" dirty="0" smtClean="0">
                          <a:solidFill>
                            <a:schemeClr val="tx1"/>
                          </a:solidFill>
                          <a:latin typeface="맑은 고딕" pitchFamily="50" charset="-127"/>
                          <a:ea typeface="맑은 고딕" pitchFamily="50" charset="-127"/>
                          <a:cs typeface="+mn-cs"/>
                        </a:rPr>
                        <a:t>개월 동안의 단가가 추정기간 동안 유지되는 것으로 가정함</a:t>
                      </a:r>
                      <a:endParaRPr lang="en-US" altLang="ko-KR" sz="900" b="0" kern="1200" baseline="0" dirty="0" smtClean="0">
                        <a:solidFill>
                          <a:schemeClr val="tx1"/>
                        </a:solidFill>
                        <a:latin typeface="맑은 고딕" pitchFamily="50" charset="-127"/>
                        <a:ea typeface="맑은 고딕" pitchFamily="50" charset="-127"/>
                        <a:cs typeface="+mn-cs"/>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445112">
                <a:tc vMerge="1">
                  <a:txBody>
                    <a:bodyPr/>
                    <a:lstStyle/>
                    <a:p>
                      <a:pPr latinLnBrk="1"/>
                      <a:endParaRPr lang="ko-KR" altLang="en-US"/>
                    </a:p>
                  </a:txBody>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기타매출</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기타매출은 임대수익으로 관련 유형자산</a:t>
                      </a:r>
                      <a:r>
                        <a:rPr lang="en-US" altLang="ko-KR" sz="900" b="0" baseline="0" dirty="0" smtClean="0">
                          <a:solidFill>
                            <a:schemeClr val="tx1"/>
                          </a:solidFill>
                          <a:latin typeface="맑은 고딕" pitchFamily="50" charset="-127"/>
                          <a:ea typeface="맑은 고딕" pitchFamily="50" charset="-127"/>
                        </a:rPr>
                        <a:t>(</a:t>
                      </a:r>
                      <a:r>
                        <a:rPr lang="ko-KR" altLang="en-US" sz="900" b="0" baseline="0" dirty="0" smtClean="0">
                          <a:solidFill>
                            <a:schemeClr val="tx1"/>
                          </a:solidFill>
                          <a:latin typeface="맑은 고딕" pitchFamily="50" charset="-127"/>
                          <a:ea typeface="맑은 고딕" pitchFamily="50" charset="-127"/>
                        </a:rPr>
                        <a:t>투자부동산</a:t>
                      </a:r>
                      <a:r>
                        <a:rPr lang="en-US" altLang="ko-KR" sz="900" b="0" baseline="0" dirty="0" smtClean="0">
                          <a:solidFill>
                            <a:schemeClr val="tx1"/>
                          </a:solidFill>
                          <a:latin typeface="맑은 고딕" pitchFamily="50" charset="-127"/>
                          <a:ea typeface="맑은 고딕" pitchFamily="50" charset="-127"/>
                        </a:rPr>
                        <a:t>)</a:t>
                      </a:r>
                      <a:r>
                        <a:rPr lang="ko-KR" altLang="en-US" sz="900" b="0" baseline="0" dirty="0" smtClean="0">
                          <a:solidFill>
                            <a:schemeClr val="tx1"/>
                          </a:solidFill>
                          <a:latin typeface="맑은 고딕" pitchFamily="50" charset="-127"/>
                          <a:ea typeface="맑은 고딕" pitchFamily="50" charset="-127"/>
                        </a:rPr>
                        <a:t>을 비영업용자산으로 구분 함에 따라 추정기간 동안 발생하지 않을 것으로 가정함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288032">
                <a:tc rowSpan="2">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매출원가</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상품매출원가</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상품매출원가는 원가 추세 및 사업계획 등을 종합적으로 고려하여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9</a:t>
                      </a:r>
                      <a:r>
                        <a:rPr lang="ko-KR" altLang="en-US" sz="900" b="0" baseline="0" dirty="0" smtClean="0">
                          <a:solidFill>
                            <a:schemeClr val="tx1"/>
                          </a:solidFill>
                          <a:latin typeface="맑은 고딕" pitchFamily="50" charset="-127"/>
                          <a:ea typeface="맑은 고딕" pitchFamily="50" charset="-127"/>
                        </a:rPr>
                        <a:t>개월 동안의 상품매출액 대비 비율이 추정기간 동안 유지되는 것으로 가정함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359814">
                <a:tc vMerge="1">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endPar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기타매출원가</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defRPr/>
                      </a:pPr>
                      <a:r>
                        <a:rPr lang="ko-KR" altLang="en-US" sz="900" b="0" baseline="0" dirty="0" smtClean="0">
                          <a:solidFill>
                            <a:schemeClr val="tx1"/>
                          </a:solidFill>
                          <a:latin typeface="맑은 고딕" pitchFamily="50" charset="-127"/>
                          <a:ea typeface="맑은 고딕" pitchFamily="50" charset="-127"/>
                        </a:rPr>
                        <a:t>기타매출원가는 기타매출에 대한 원가로 추정기간 동안 발생하지 않을 것으로 가정함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510701">
                <a:tc rowSpan="2">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판매비와관리비</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인건비성경비</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급여는 추정기간 동안 평균인원과 인원 당 평균급여로 구분하여 추정함</a:t>
                      </a:r>
                      <a:endParaRPr lang="en-US" altLang="ko-KR" sz="900" b="0" baseline="0" dirty="0" smtClean="0">
                        <a:solidFill>
                          <a:schemeClr val="tx1"/>
                        </a:solidFill>
                        <a:latin typeface="맑은 고딕" pitchFamily="50" charset="-127"/>
                        <a:ea typeface="맑은 고딕" pitchFamily="50" charset="-127"/>
                      </a:endParaRPr>
                    </a:p>
                    <a:p>
                      <a:pPr marL="355600" marR="0" lvl="1" indent="-177800"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ü"/>
                        <a:tabLst>
                          <a:tab pos="355600" algn="l"/>
                        </a:tabLst>
                        <a:defRPr/>
                      </a:pPr>
                      <a:r>
                        <a:rPr lang="ko-KR" altLang="en-US" sz="900" b="0" kern="1200" baseline="0" noProof="0" dirty="0" smtClean="0">
                          <a:solidFill>
                            <a:schemeClr val="tx1"/>
                          </a:solidFill>
                          <a:latin typeface="맑은 고딕" pitchFamily="50" charset="-127"/>
                          <a:ea typeface="맑은 고딕" pitchFamily="50" charset="-127"/>
                          <a:cs typeface="+mn-cs"/>
                        </a:rPr>
                        <a:t>추정기간 동안의 평균인원은 평가기준일 현재 인원</a:t>
                      </a:r>
                      <a:r>
                        <a:rPr lang="en-US" altLang="ko-KR" sz="900" b="0" kern="1200" baseline="0" noProof="0" dirty="0" smtClean="0">
                          <a:solidFill>
                            <a:schemeClr val="tx1"/>
                          </a:solidFill>
                          <a:latin typeface="맑은 고딕" pitchFamily="50" charset="-127"/>
                          <a:ea typeface="맑은 고딕" pitchFamily="50" charset="-127"/>
                          <a:cs typeface="+mn-cs"/>
                        </a:rPr>
                        <a:t>(10</a:t>
                      </a:r>
                      <a:r>
                        <a:rPr lang="ko-KR" altLang="en-US" sz="900" b="0" kern="1200" baseline="0" noProof="0" dirty="0" smtClean="0">
                          <a:solidFill>
                            <a:schemeClr val="tx1"/>
                          </a:solidFill>
                          <a:latin typeface="맑은 고딕" pitchFamily="50" charset="-127"/>
                          <a:ea typeface="맑은 고딕" pitchFamily="50" charset="-127"/>
                          <a:cs typeface="+mn-cs"/>
                        </a:rPr>
                        <a:t>명</a:t>
                      </a:r>
                      <a:r>
                        <a:rPr lang="en-US" altLang="ko-KR" sz="900" b="0" kern="1200" baseline="0" noProof="0" dirty="0" smtClean="0">
                          <a:solidFill>
                            <a:schemeClr val="tx1"/>
                          </a:solidFill>
                          <a:latin typeface="맑은 고딕" pitchFamily="50" charset="-127"/>
                          <a:ea typeface="맑은 고딕" pitchFamily="50" charset="-127"/>
                          <a:cs typeface="+mn-cs"/>
                        </a:rPr>
                        <a:t>)</a:t>
                      </a:r>
                      <a:r>
                        <a:rPr lang="ko-KR" altLang="en-US" sz="900" b="0" kern="1200" baseline="0" noProof="0" dirty="0" smtClean="0">
                          <a:solidFill>
                            <a:schemeClr val="tx1"/>
                          </a:solidFill>
                          <a:latin typeface="맑은 고딕" pitchFamily="50" charset="-127"/>
                          <a:ea typeface="맑은 고딕" pitchFamily="50" charset="-127"/>
                          <a:cs typeface="+mn-cs"/>
                        </a:rPr>
                        <a:t>이 추정기간 동안 유지되는 것으로 가정함</a:t>
                      </a:r>
                      <a:endParaRPr lang="en-US" altLang="ko-KR" sz="900" b="0" kern="1200" baseline="0" noProof="0" dirty="0" smtClean="0">
                        <a:solidFill>
                          <a:schemeClr val="tx1"/>
                        </a:solidFill>
                        <a:latin typeface="맑은 고딕" pitchFamily="50" charset="-127"/>
                        <a:ea typeface="맑은 고딕" pitchFamily="50" charset="-127"/>
                        <a:cs typeface="+mn-cs"/>
                      </a:endParaRPr>
                    </a:p>
                    <a:p>
                      <a:pPr marL="355600" marR="0" lvl="1" indent="-177800"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ü"/>
                        <a:tabLst>
                          <a:tab pos="355600" algn="l"/>
                        </a:tabLst>
                        <a:defRPr/>
                      </a:pPr>
                      <a:r>
                        <a:rPr lang="en-US" altLang="ko-KR" sz="900" b="0" kern="1200" baseline="0" noProof="0" dirty="0" smtClean="0">
                          <a:solidFill>
                            <a:schemeClr val="tx1"/>
                          </a:solidFill>
                          <a:latin typeface="맑은 고딕" pitchFamily="50" charset="-127"/>
                          <a:ea typeface="맑은 고딕" pitchFamily="50" charset="-127"/>
                          <a:cs typeface="+mn-cs"/>
                        </a:rPr>
                        <a:t>2019</a:t>
                      </a:r>
                      <a:r>
                        <a:rPr lang="ko-KR" altLang="en-US" sz="900" b="0" kern="1200" baseline="0" noProof="0" dirty="0" smtClean="0">
                          <a:solidFill>
                            <a:schemeClr val="tx1"/>
                          </a:solidFill>
                          <a:latin typeface="맑은 고딕" pitchFamily="50" charset="-127"/>
                          <a:ea typeface="맑은 고딕" pitchFamily="50" charset="-127"/>
                          <a:cs typeface="+mn-cs"/>
                        </a:rPr>
                        <a:t>년 </a:t>
                      </a:r>
                      <a:r>
                        <a:rPr lang="en-US" altLang="ko-KR" sz="900" b="0" kern="1200" baseline="0" noProof="0" dirty="0" smtClean="0">
                          <a:solidFill>
                            <a:schemeClr val="tx1"/>
                          </a:solidFill>
                          <a:latin typeface="맑은 고딕" pitchFamily="50" charset="-127"/>
                          <a:ea typeface="맑은 고딕" pitchFamily="50" charset="-127"/>
                          <a:cs typeface="+mn-cs"/>
                        </a:rPr>
                        <a:t>3</a:t>
                      </a:r>
                      <a:r>
                        <a:rPr lang="ko-KR" altLang="en-US" sz="900" b="0" kern="1200" baseline="0" noProof="0" dirty="0" smtClean="0">
                          <a:solidFill>
                            <a:schemeClr val="tx1"/>
                          </a:solidFill>
                          <a:latin typeface="맑은 고딕" pitchFamily="50" charset="-127"/>
                          <a:ea typeface="맑은 고딕" pitchFamily="50" charset="-127"/>
                          <a:cs typeface="+mn-cs"/>
                        </a:rPr>
                        <a:t>개월 동안의 인원 당 평균급여는 </a:t>
                      </a:r>
                      <a:r>
                        <a:rPr lang="en-US" altLang="ko-KR" sz="900" b="0" kern="1200" baseline="0" noProof="0" dirty="0" smtClean="0">
                          <a:solidFill>
                            <a:schemeClr val="tx1"/>
                          </a:solidFill>
                          <a:latin typeface="맑은 고딕" pitchFamily="50" charset="-127"/>
                          <a:ea typeface="맑은 고딕" pitchFamily="50" charset="-127"/>
                          <a:cs typeface="+mn-cs"/>
                        </a:rPr>
                        <a:t>2019</a:t>
                      </a:r>
                      <a:r>
                        <a:rPr lang="ko-KR" altLang="en-US" sz="900" b="0" kern="1200" baseline="0" noProof="0" dirty="0" smtClean="0">
                          <a:solidFill>
                            <a:schemeClr val="tx1"/>
                          </a:solidFill>
                          <a:latin typeface="맑은 고딕" pitchFamily="50" charset="-127"/>
                          <a:ea typeface="맑은 고딕" pitchFamily="50" charset="-127"/>
                          <a:cs typeface="+mn-cs"/>
                        </a:rPr>
                        <a:t>년 </a:t>
                      </a:r>
                      <a:r>
                        <a:rPr lang="en-US" altLang="ko-KR" sz="900" b="0" kern="1200" baseline="0" noProof="0" dirty="0" smtClean="0">
                          <a:solidFill>
                            <a:schemeClr val="tx1"/>
                          </a:solidFill>
                          <a:latin typeface="맑은 고딕" pitchFamily="50" charset="-127"/>
                          <a:ea typeface="맑은 고딕" pitchFamily="50" charset="-127"/>
                          <a:cs typeface="+mn-cs"/>
                        </a:rPr>
                        <a:t>9</a:t>
                      </a:r>
                      <a:r>
                        <a:rPr lang="ko-KR" altLang="en-US" sz="900" b="0" kern="1200" baseline="0" noProof="0" dirty="0" smtClean="0">
                          <a:solidFill>
                            <a:schemeClr val="tx1"/>
                          </a:solidFill>
                          <a:latin typeface="맑은 고딕" pitchFamily="50" charset="-127"/>
                          <a:ea typeface="맑은 고딕" pitchFamily="50" charset="-127"/>
                          <a:cs typeface="+mn-cs"/>
                        </a:rPr>
                        <a:t>개월 동안의 인원 당 평균급여가 유지되는 것으로 가정하였으며</a:t>
                      </a:r>
                      <a:r>
                        <a:rPr lang="en-US" altLang="ko-KR" sz="900" b="0" kern="1200" baseline="0" noProof="0" dirty="0" smtClean="0">
                          <a:solidFill>
                            <a:schemeClr val="tx1"/>
                          </a:solidFill>
                          <a:latin typeface="맑은 고딕" pitchFamily="50" charset="-127"/>
                          <a:ea typeface="맑은 고딕" pitchFamily="50" charset="-127"/>
                          <a:cs typeface="+mn-cs"/>
                        </a:rPr>
                        <a:t>, </a:t>
                      </a:r>
                      <a:r>
                        <a:rPr lang="ko-KR" altLang="en-US" sz="900" b="0" kern="1200" baseline="0" noProof="0" dirty="0" smtClean="0">
                          <a:solidFill>
                            <a:schemeClr val="tx1"/>
                          </a:solidFill>
                          <a:latin typeface="맑은 고딕" pitchFamily="50" charset="-127"/>
                          <a:ea typeface="맑은 고딕" pitchFamily="50" charset="-127"/>
                          <a:cs typeface="+mn-cs"/>
                        </a:rPr>
                        <a:t>이후 </a:t>
                      </a:r>
                      <a:r>
                        <a:rPr lang="en-US" altLang="ko-KR" sz="900" b="0" kern="1200" baseline="0" noProof="0" dirty="0" smtClean="0">
                          <a:solidFill>
                            <a:schemeClr val="tx1"/>
                          </a:solidFill>
                          <a:latin typeface="맑은 고딕" pitchFamily="50" charset="-127"/>
                          <a:ea typeface="맑은 고딕" pitchFamily="50" charset="-127"/>
                          <a:cs typeface="+mn-cs"/>
                        </a:rPr>
                        <a:t>EIU </a:t>
                      </a:r>
                      <a:r>
                        <a:rPr lang="ko-KR" altLang="en-US" sz="900" b="0" kern="1200" baseline="0" noProof="0" dirty="0" smtClean="0">
                          <a:solidFill>
                            <a:schemeClr val="tx1"/>
                          </a:solidFill>
                          <a:latin typeface="맑은 고딕" pitchFamily="50" charset="-127"/>
                          <a:ea typeface="맑은 고딕" pitchFamily="50" charset="-127"/>
                          <a:cs typeface="+mn-cs"/>
                        </a:rPr>
                        <a:t>추정 명목임금상승률에 따라 증가할 것으로 추정함</a:t>
                      </a:r>
                      <a:endParaRPr lang="en-US" altLang="ko-KR" sz="900" b="0" baseline="0" dirty="0" smtClean="0">
                        <a:solidFill>
                          <a:schemeClr val="tx1"/>
                        </a:solidFill>
                        <a:latin typeface="맑은 고딕" pitchFamily="50" charset="-127"/>
                        <a:ea typeface="맑은 고딕" pitchFamily="50" charset="-127"/>
                      </a:endParaRPr>
                    </a:p>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퇴직급여는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9</a:t>
                      </a:r>
                      <a:r>
                        <a:rPr lang="ko-KR" altLang="en-US" sz="900" b="0" baseline="0" dirty="0" smtClean="0">
                          <a:solidFill>
                            <a:schemeClr val="tx1"/>
                          </a:solidFill>
                          <a:latin typeface="맑은 고딕" pitchFamily="50" charset="-127"/>
                          <a:ea typeface="맑은 고딕" pitchFamily="50" charset="-127"/>
                        </a:rPr>
                        <a:t>개월 동안 발생하지 않은 점을 고려하여 </a:t>
                      </a:r>
                      <a:r>
                        <a:rPr lang="en-US" altLang="ko-KR" sz="900" b="0" baseline="0" dirty="0" smtClean="0">
                          <a:solidFill>
                            <a:schemeClr val="tx1"/>
                          </a:solidFill>
                          <a:latin typeface="맑은 고딕" pitchFamily="50" charset="-127"/>
                          <a:ea typeface="맑은 고딕" pitchFamily="50" charset="-127"/>
                        </a:rPr>
                        <a:t>2018</a:t>
                      </a:r>
                      <a:r>
                        <a:rPr lang="ko-KR" altLang="en-US" sz="900" b="0" baseline="0" dirty="0" smtClean="0">
                          <a:solidFill>
                            <a:schemeClr val="tx1"/>
                          </a:solidFill>
                          <a:latin typeface="맑은 고딕" pitchFamily="50" charset="-127"/>
                          <a:ea typeface="맑은 고딕" pitchFamily="50" charset="-127"/>
                        </a:rPr>
                        <a:t>년 급여 대비 비율이 유지되는 것으로 가정하였으며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복리후생비는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9</a:t>
                      </a:r>
                      <a:r>
                        <a:rPr lang="ko-KR" altLang="en-US" sz="900" b="0" baseline="0" dirty="0" smtClean="0">
                          <a:solidFill>
                            <a:schemeClr val="tx1"/>
                          </a:solidFill>
                          <a:latin typeface="맑은 고딕" pitchFamily="50" charset="-127"/>
                          <a:ea typeface="맑은 고딕" pitchFamily="50" charset="-127"/>
                        </a:rPr>
                        <a:t>개월 동안의 급여 대비 비율이 유지되는 것으로 가정함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510701">
                <a:tc vMerge="1">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endPar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변동비성경비</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변동비성 경비는 판매촉진비</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운반보관료</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지급수수료</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지급임차료</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접대비 등으로 구성되어 있으며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err="1" smtClean="0">
                          <a:solidFill>
                            <a:schemeClr val="tx1"/>
                          </a:solidFill>
                          <a:latin typeface="맑은 고딕" pitchFamily="50" charset="-127"/>
                          <a:ea typeface="맑은 고딕" pitchFamily="50" charset="-127"/>
                        </a:rPr>
                        <a:t>판매촉진비와</a:t>
                      </a:r>
                      <a:r>
                        <a:rPr lang="ko-KR" altLang="en-US" sz="900" b="0" baseline="0" dirty="0" smtClean="0">
                          <a:solidFill>
                            <a:schemeClr val="tx1"/>
                          </a:solidFill>
                          <a:latin typeface="맑은 고딕" pitchFamily="50" charset="-127"/>
                          <a:ea typeface="맑은 고딕" pitchFamily="50" charset="-127"/>
                        </a:rPr>
                        <a:t> 지급수수료</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접대비는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9</a:t>
                      </a:r>
                      <a:r>
                        <a:rPr lang="ko-KR" altLang="en-US" sz="900" b="0" baseline="0" dirty="0" smtClean="0">
                          <a:solidFill>
                            <a:schemeClr val="tx1"/>
                          </a:solidFill>
                          <a:latin typeface="맑은 고딕" pitchFamily="50" charset="-127"/>
                          <a:ea typeface="맑은 고딕" pitchFamily="50" charset="-127"/>
                        </a:rPr>
                        <a:t>개월 상품매출액 대비 비율이 향후 유지되는 것으로 가정함</a:t>
                      </a:r>
                      <a:endParaRPr lang="en-US" altLang="ko-KR" sz="900" b="0" baseline="0" dirty="0" smtClean="0">
                        <a:solidFill>
                          <a:schemeClr val="tx1"/>
                        </a:solidFill>
                        <a:latin typeface="맑은 고딕" pitchFamily="50" charset="-127"/>
                        <a:ea typeface="맑은 고딕" pitchFamily="50" charset="-127"/>
                      </a:endParaRPr>
                    </a:p>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운반보관료는 도쿄올림픽의 영향으로 인해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9</a:t>
                      </a:r>
                      <a:r>
                        <a:rPr lang="ko-KR" altLang="en-US" sz="900" b="0" baseline="0" dirty="0" smtClean="0">
                          <a:solidFill>
                            <a:schemeClr val="tx1"/>
                          </a:solidFill>
                          <a:latin typeface="맑은 고딕" pitchFamily="50" charset="-127"/>
                          <a:ea typeface="맑은 고딕" pitchFamily="50" charset="-127"/>
                        </a:rPr>
                        <a:t>개월 동안 상품매출액 대비 비율이 상승한 점을 고려하여 도쿄올림픽이 종료되는 </a:t>
                      </a:r>
                      <a:r>
                        <a:rPr lang="en-US" altLang="ko-KR" sz="900" b="0" baseline="0" dirty="0" smtClean="0">
                          <a:solidFill>
                            <a:schemeClr val="tx1"/>
                          </a:solidFill>
                          <a:latin typeface="맑은 고딕" pitchFamily="50" charset="-127"/>
                          <a:ea typeface="맑은 고딕" pitchFamily="50" charset="-127"/>
                        </a:rPr>
                        <a:t>2020</a:t>
                      </a:r>
                      <a:r>
                        <a:rPr lang="ko-KR" altLang="en-US" sz="900" b="0" baseline="0" dirty="0" smtClean="0">
                          <a:solidFill>
                            <a:schemeClr val="tx1"/>
                          </a:solidFill>
                          <a:latin typeface="맑은 고딕" pitchFamily="50" charset="-127"/>
                          <a:ea typeface="맑은 고딕" pitchFamily="50" charset="-127"/>
                        </a:rPr>
                        <a:t>년까지는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9</a:t>
                      </a:r>
                      <a:r>
                        <a:rPr lang="ko-KR" altLang="en-US" sz="900" b="0" baseline="0" dirty="0" smtClean="0">
                          <a:solidFill>
                            <a:schemeClr val="tx1"/>
                          </a:solidFill>
                          <a:latin typeface="맑은 고딕" pitchFamily="50" charset="-127"/>
                          <a:ea typeface="맑은 고딕" pitchFamily="50" charset="-127"/>
                        </a:rPr>
                        <a:t>개월 비율이 유지되는 것으로 가정하였으며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이후 </a:t>
                      </a:r>
                      <a:r>
                        <a:rPr lang="en-US" altLang="ko-KR" sz="900" b="0" baseline="0" dirty="0" smtClean="0">
                          <a:solidFill>
                            <a:schemeClr val="tx1"/>
                          </a:solidFill>
                          <a:latin typeface="맑은 고딕" pitchFamily="50" charset="-127"/>
                          <a:ea typeface="맑은 고딕" pitchFamily="50" charset="-127"/>
                        </a:rPr>
                        <a:t>2018</a:t>
                      </a:r>
                      <a:r>
                        <a:rPr lang="ko-KR" altLang="en-US" sz="900" b="0" baseline="0" dirty="0" smtClean="0">
                          <a:solidFill>
                            <a:schemeClr val="tx1"/>
                          </a:solidFill>
                          <a:latin typeface="맑은 고딕" pitchFamily="50" charset="-127"/>
                          <a:ea typeface="맑은 고딕" pitchFamily="50" charset="-127"/>
                        </a:rPr>
                        <a:t>년 수준으로 발생하는 것으로 가정함</a:t>
                      </a:r>
                      <a:endParaRPr lang="en-US" altLang="ko-KR" sz="900" b="0" baseline="0" dirty="0" smtClean="0">
                        <a:solidFill>
                          <a:schemeClr val="tx1"/>
                        </a:solidFill>
                        <a:latin typeface="맑은 고딕" pitchFamily="50" charset="-127"/>
                        <a:ea typeface="맑은 고딕" pitchFamily="50" charset="-127"/>
                      </a:endParaRPr>
                    </a:p>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지급임차료는 기준서 변경 등의 영향을 고려하여 </a:t>
                      </a:r>
                      <a:r>
                        <a:rPr lang="en-US" altLang="ko-KR" sz="900" b="0" baseline="0" dirty="0" smtClean="0">
                          <a:solidFill>
                            <a:schemeClr val="tx1"/>
                          </a:solidFill>
                          <a:latin typeface="맑은 고딕" pitchFamily="50" charset="-127"/>
                          <a:ea typeface="맑은 고딕" pitchFamily="50" charset="-127"/>
                        </a:rPr>
                        <a:t>2018</a:t>
                      </a:r>
                      <a:r>
                        <a:rPr lang="ko-KR" altLang="en-US" sz="900" b="0" baseline="0" dirty="0" smtClean="0">
                          <a:solidFill>
                            <a:schemeClr val="tx1"/>
                          </a:solidFill>
                          <a:latin typeface="맑은 고딕" pitchFamily="50" charset="-127"/>
                          <a:ea typeface="맑은 고딕" pitchFamily="50" charset="-127"/>
                        </a:rPr>
                        <a:t>년 상품매출액 대비 비율이 향후 유지되는 것으로 가정함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bl>
          </a:graphicData>
        </a:graphic>
      </p:graphicFrame>
      <p:sp>
        <p:nvSpPr>
          <p:cNvPr id="6"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1346599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ko-KR" dirty="0"/>
              <a:t>Financial Pro Forma: </a:t>
            </a:r>
            <a:r>
              <a:rPr lang="en-US" altLang="ko-KR" dirty="0" smtClean="0"/>
              <a:t>Assumptions, Cont,d</a:t>
            </a:r>
            <a:endParaRPr lang="en-GB" dirty="0"/>
          </a:p>
        </p:txBody>
      </p:sp>
      <p:sp>
        <p:nvSpPr>
          <p:cNvPr id="2" name="텍스트 개체 틀 1"/>
          <p:cNvSpPr>
            <a:spLocks noGrp="1"/>
          </p:cNvSpPr>
          <p:nvPr>
            <p:ph type="body" sz="quarter" idx="12"/>
          </p:nvPr>
        </p:nvSpPr>
        <p:spPr/>
        <p:txBody>
          <a:bodyPr/>
          <a:lstStyle/>
          <a:p>
            <a:r>
              <a:rPr lang="ko-KR" altLang="en-US" dirty="0"/>
              <a:t>추정기간 동안의 손익을 추정하기 위해 적용한 주요 가정은 다음과 같습니다</a:t>
            </a:r>
            <a:r>
              <a:rPr lang="en-US" altLang="ko-KR" dirty="0"/>
              <a:t>.</a:t>
            </a:r>
          </a:p>
        </p:txBody>
      </p:sp>
      <p:graphicFrame>
        <p:nvGraphicFramePr>
          <p:cNvPr id="7" name="Group 4"/>
          <p:cNvGraphicFramePr>
            <a:graphicFrameLocks noGrp="1"/>
          </p:cNvGraphicFramePr>
          <p:nvPr>
            <p:custDataLst>
              <p:tags r:id="rId1"/>
            </p:custDataLst>
            <p:extLst>
              <p:ext uri="{D42A27DB-BD31-4B8C-83A1-F6EECF244321}">
                <p14:modId xmlns:p14="http://schemas.microsoft.com/office/powerpoint/2010/main" val="858408429"/>
              </p:ext>
            </p:extLst>
          </p:nvPr>
        </p:nvGraphicFramePr>
        <p:xfrm>
          <a:off x="503999" y="1332000"/>
          <a:ext cx="9096375" cy="3426408"/>
        </p:xfrm>
        <a:graphic>
          <a:graphicData uri="http://schemas.openxmlformats.org/drawingml/2006/table">
            <a:tbl>
              <a:tblPr/>
              <a:tblGrid>
                <a:gridCol w="923178"/>
                <a:gridCol w="1509599"/>
                <a:gridCol w="6663598"/>
              </a:tblGrid>
              <a:tr h="180000">
                <a:tc gridSpan="3">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cap="none" normalizeH="0" baseline="0" dirty="0" smtClean="0">
                          <a:ln>
                            <a:noFill/>
                          </a:ln>
                          <a:solidFill>
                            <a:schemeClr val="bg1"/>
                          </a:solidFill>
                          <a:effectLst/>
                          <a:latin typeface="맑은 고딕" pitchFamily="50" charset="-127"/>
                          <a:ea typeface="맑은 고딕" pitchFamily="50" charset="-127"/>
                        </a:rPr>
                        <a:t>Assumptions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tr>
              <a:tr h="180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en-GB" altLang="ko-KR" sz="900" b="1" i="0" u="none" strike="noStrike" cap="none" normalizeH="0" baseline="0" dirty="0" smtClean="0">
                          <a:ln>
                            <a:noFill/>
                          </a:ln>
                          <a:solidFill>
                            <a:schemeClr val="bg1"/>
                          </a:solidFill>
                          <a:effectLst/>
                          <a:latin typeface="맑은 고딕" pitchFamily="50" charset="-127"/>
                          <a:ea typeface="맑은 고딕" pitchFamily="50" charset="-127"/>
                        </a:rPr>
                        <a:t>Items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5EB8"/>
                    </a:solidFill>
                  </a:tcPr>
                </a:tc>
                <a:tc hMerge="1">
                  <a:txBody>
                    <a:bodyPr/>
                    <a:lstStyle/>
                    <a:p>
                      <a:pPr latinLnBrk="1"/>
                      <a:endParaRPr lang="ko-KR" altLang="en-US"/>
                    </a:p>
                  </a:txBody>
                  <a:tcPr/>
                </a:tc>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GB" altLang="ko-KR" sz="900" b="1" i="0" u="none" strike="noStrike" cap="none" normalizeH="0" baseline="0" dirty="0" smtClean="0">
                          <a:ln>
                            <a:noFill/>
                          </a:ln>
                          <a:solidFill>
                            <a:schemeClr val="bg1"/>
                          </a:solidFill>
                          <a:effectLst/>
                          <a:latin typeface="맑은 고딕" pitchFamily="50" charset="-127"/>
                          <a:ea typeface="맑은 고딕" pitchFamily="50" charset="-127"/>
                        </a:rPr>
                        <a:t>Descriptions</a:t>
                      </a:r>
                    </a:p>
                  </a:txBody>
                  <a:tcPr marL="54000" marR="0" marT="0" marB="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solidFill>
                      <a:srgbClr val="005EB8"/>
                    </a:solidFill>
                  </a:tcPr>
                </a:tc>
              </a:tr>
              <a:tr h="511068">
                <a:tc rowSpan="2">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판매비와관리비</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고정비성경비</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고정비성경비는 여비교통비</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연구개발비 등으로 구성되어 있으며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3</a:t>
                      </a:r>
                      <a:r>
                        <a:rPr lang="ko-KR" altLang="en-US" sz="900" b="0" baseline="0" dirty="0" smtClean="0">
                          <a:solidFill>
                            <a:schemeClr val="tx1"/>
                          </a:solidFill>
                          <a:latin typeface="맑은 고딕" pitchFamily="50" charset="-127"/>
                          <a:ea typeface="맑은 고딕" pitchFamily="50" charset="-127"/>
                        </a:rPr>
                        <a:t>개월은 </a:t>
                      </a: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9</a:t>
                      </a:r>
                      <a:r>
                        <a:rPr lang="ko-KR" altLang="en-US" sz="900" b="0" baseline="0" dirty="0" smtClean="0">
                          <a:solidFill>
                            <a:schemeClr val="tx1"/>
                          </a:solidFill>
                          <a:latin typeface="맑은 고딕" pitchFamily="50" charset="-127"/>
                          <a:ea typeface="맑은 고딕" pitchFamily="50" charset="-127"/>
                        </a:rPr>
                        <a:t>개월 실적을 연환산하였으며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이후 </a:t>
                      </a:r>
                      <a:r>
                        <a:rPr lang="en-US" altLang="ko-KR" sz="900" b="0" baseline="0" dirty="0" smtClean="0">
                          <a:solidFill>
                            <a:schemeClr val="tx1"/>
                          </a:solidFill>
                          <a:latin typeface="맑은 고딕" pitchFamily="50" charset="-127"/>
                          <a:ea typeface="맑은 고딕" pitchFamily="50" charset="-127"/>
                        </a:rPr>
                        <a:t>EIU </a:t>
                      </a:r>
                      <a:r>
                        <a:rPr lang="ko-KR" altLang="en-US" sz="900" b="0" baseline="0" dirty="0" smtClean="0">
                          <a:solidFill>
                            <a:schemeClr val="tx1"/>
                          </a:solidFill>
                          <a:latin typeface="맑은 고딕" pitchFamily="50" charset="-127"/>
                          <a:ea typeface="맑은 고딕" pitchFamily="50" charset="-127"/>
                        </a:rPr>
                        <a:t>추정 소비자물가상승률에 따라 증가할 것으로 가정함</a:t>
                      </a:r>
                      <a:endParaRPr lang="en-US" altLang="ko-KR" sz="900" b="0" kern="1200" baseline="0" dirty="0" smtClean="0">
                        <a:solidFill>
                          <a:schemeClr val="tx1"/>
                        </a:solidFill>
                        <a:latin typeface="맑은 고딕" pitchFamily="50" charset="-127"/>
                        <a:ea typeface="맑은 고딕" pitchFamily="50" charset="-127"/>
                        <a:cs typeface="+mn-cs"/>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511068">
                <a:tc vMerge="1">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endPar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49846" marR="49846" marT="54000" marB="54000" anchor="ctr" horzOverflow="overflow"/>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유무형 상각비</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대상회사의 내용연수 및 상각방법을 고려하여 추정기간 동안 유무형자산 </a:t>
                      </a:r>
                      <a:r>
                        <a:rPr lang="ko-KR" altLang="en-US" sz="900" b="0" baseline="0" dirty="0" err="1" smtClean="0">
                          <a:solidFill>
                            <a:schemeClr val="tx1"/>
                          </a:solidFill>
                          <a:latin typeface="맑은 고딕" pitchFamily="50" charset="-127"/>
                          <a:ea typeface="맑은 고딕" pitchFamily="50" charset="-127"/>
                        </a:rPr>
                        <a:t>상각비를</a:t>
                      </a:r>
                      <a:r>
                        <a:rPr lang="ko-KR" altLang="en-US" sz="900" b="0" baseline="0" dirty="0" smtClean="0">
                          <a:solidFill>
                            <a:schemeClr val="tx1"/>
                          </a:solidFill>
                          <a:latin typeface="맑은 고딕" pitchFamily="50" charset="-127"/>
                          <a:ea typeface="맑은 고딕" pitchFamily="50" charset="-127"/>
                        </a:rPr>
                        <a:t> 추정함</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단 기준서 개정으로 인해 발생한 감가상각비는 판매관리비의 지급임차료로 고려한 점을 고려하여 별도로 추정하지 않음</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511068">
                <a:tc rowSpan="2">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r>
                        <a:rPr kumimoji="0" lang="en-US" altLang="ko-KR" sz="900" b="1" i="0" u="none" strike="noStrike" cap="none" normalizeH="0" baseline="0" dirty="0" smtClean="0">
                          <a:ln>
                            <a:noFill/>
                          </a:ln>
                          <a:solidFill>
                            <a:schemeClr val="tx1"/>
                          </a:solidFill>
                          <a:effectLst/>
                          <a:latin typeface="맑은 고딕" pitchFamily="50" charset="-127"/>
                          <a:ea typeface="맑은 고딕" pitchFamily="50" charset="-127"/>
                        </a:rPr>
                        <a:t>Capex</a:t>
                      </a:r>
                      <a:endPar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유형자산</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3</a:t>
                      </a:r>
                      <a:r>
                        <a:rPr lang="ko-KR" altLang="en-US" sz="900" b="0" baseline="0" dirty="0" smtClean="0">
                          <a:solidFill>
                            <a:schemeClr val="tx1"/>
                          </a:solidFill>
                          <a:latin typeface="맑은 고딕" pitchFamily="50" charset="-127"/>
                          <a:ea typeface="맑은 고딕" pitchFamily="50" charset="-127"/>
                        </a:rPr>
                        <a:t>개월은 대상회사의 사업계획을 고려하여 추정하였으며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이후 전년도 감가상각비만큼 재투자 되는 것으로 가정하였으며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대상회사의 내용연수 및 상각방법을 고려하여 관련 감가상각비를 추정함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511068">
                <a:tc vMerge="1">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endPar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무형자산</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en-US" altLang="ko-KR" sz="900" b="0" baseline="0" dirty="0" smtClean="0">
                          <a:solidFill>
                            <a:schemeClr val="tx1"/>
                          </a:solidFill>
                          <a:latin typeface="맑은 고딕" pitchFamily="50" charset="-127"/>
                          <a:ea typeface="맑은 고딕" pitchFamily="50" charset="-127"/>
                        </a:rPr>
                        <a:t>2019</a:t>
                      </a:r>
                      <a:r>
                        <a:rPr lang="ko-KR" altLang="en-US" sz="900" b="0" baseline="0" dirty="0" smtClean="0">
                          <a:solidFill>
                            <a:schemeClr val="tx1"/>
                          </a:solidFill>
                          <a:latin typeface="맑은 고딕" pitchFamily="50" charset="-127"/>
                          <a:ea typeface="맑은 고딕" pitchFamily="50" charset="-127"/>
                        </a:rPr>
                        <a:t>년 </a:t>
                      </a:r>
                      <a:r>
                        <a:rPr lang="en-US" altLang="ko-KR" sz="900" b="0" baseline="0" dirty="0" smtClean="0">
                          <a:solidFill>
                            <a:schemeClr val="tx1"/>
                          </a:solidFill>
                          <a:latin typeface="맑은 고딕" pitchFamily="50" charset="-127"/>
                          <a:ea typeface="맑은 고딕" pitchFamily="50" charset="-127"/>
                        </a:rPr>
                        <a:t>3</a:t>
                      </a:r>
                      <a:r>
                        <a:rPr lang="ko-KR" altLang="en-US" sz="900" b="0" baseline="0" dirty="0" smtClean="0">
                          <a:solidFill>
                            <a:schemeClr val="tx1"/>
                          </a:solidFill>
                          <a:latin typeface="맑은 고딕" pitchFamily="50" charset="-127"/>
                          <a:ea typeface="맑은 고딕" pitchFamily="50" charset="-127"/>
                        </a:rPr>
                        <a:t>개월은 대상회사의 사업계획을 고려하여 추정하였으며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이후 전년도 감가상각비만큼 재투자 되는 것으로 가정하였으며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대상회사의 내용연수 및 상각방법을 고려하여 관련 감가상각비를 추정함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511068">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r>
                        <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rPr>
                        <a:t>운전자본</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운전자산 및 운전부채</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운전자산은 매출채권과 재고자산</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선급금</a:t>
                      </a:r>
                      <a:r>
                        <a:rPr lang="en-US" altLang="ko-KR" sz="900" b="0" baseline="0" dirty="0" smtClean="0">
                          <a:solidFill>
                            <a:schemeClr val="tx1"/>
                          </a:solidFill>
                          <a:latin typeface="맑은 고딕" pitchFamily="50" charset="-127"/>
                          <a:ea typeface="맑은 고딕" pitchFamily="50" charset="-127"/>
                        </a:rPr>
                        <a:t>(</a:t>
                      </a:r>
                      <a:r>
                        <a:rPr lang="ko-KR" altLang="en-US" sz="900" b="0" baseline="0" dirty="0" smtClean="0">
                          <a:solidFill>
                            <a:schemeClr val="tx1"/>
                          </a:solidFill>
                          <a:latin typeface="맑은 고딕" pitchFamily="50" charset="-127"/>
                          <a:ea typeface="맑은 고딕" pitchFamily="50" charset="-127"/>
                        </a:rPr>
                        <a:t>상품매입주세</a:t>
                      </a:r>
                      <a:r>
                        <a:rPr lang="en-US" altLang="ko-KR" sz="900" b="0" baseline="0" dirty="0" smtClean="0">
                          <a:solidFill>
                            <a:schemeClr val="tx1"/>
                          </a:solidFill>
                          <a:latin typeface="맑은 고딕" pitchFamily="50" charset="-127"/>
                          <a:ea typeface="맑은 고딕" pitchFamily="50" charset="-127"/>
                        </a:rPr>
                        <a:t>)</a:t>
                      </a:r>
                      <a:r>
                        <a:rPr lang="ko-KR" altLang="en-US" sz="900" b="0" baseline="0" dirty="0" smtClean="0">
                          <a:solidFill>
                            <a:schemeClr val="tx1"/>
                          </a:solidFill>
                          <a:latin typeface="맑은 고딕" pitchFamily="50" charset="-127"/>
                          <a:ea typeface="맑은 고딕" pitchFamily="50" charset="-127"/>
                        </a:rPr>
                        <a:t>으로 구성되어 있고</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운전부채는 매입채무로 구성되어 있음</a:t>
                      </a:r>
                      <a:r>
                        <a:rPr lang="en-US" altLang="ko-KR" sz="900" b="0" baseline="0" dirty="0" smtClean="0">
                          <a:solidFill>
                            <a:schemeClr val="tx1"/>
                          </a:solidFill>
                          <a:latin typeface="맑은 고딕" pitchFamily="50" charset="-127"/>
                          <a:ea typeface="맑은 고딕" pitchFamily="50" charset="-127"/>
                        </a:rPr>
                        <a:t>. </a:t>
                      </a:r>
                      <a:r>
                        <a:rPr lang="ko-KR" altLang="en-US" sz="900" b="0" baseline="0" dirty="0" smtClean="0">
                          <a:solidFill>
                            <a:schemeClr val="tx1"/>
                          </a:solidFill>
                          <a:latin typeface="맑은 고딕" pitchFamily="50" charset="-127"/>
                          <a:ea typeface="맑은 고딕" pitchFamily="50" charset="-127"/>
                        </a:rPr>
                        <a:t>운전자산과 운전자본은 </a:t>
                      </a:r>
                      <a:r>
                        <a:rPr lang="en-US" altLang="ko-KR" sz="900" b="0" baseline="0" dirty="0" smtClean="0">
                          <a:solidFill>
                            <a:schemeClr val="tx1"/>
                          </a:solidFill>
                          <a:latin typeface="맑은 고딕" pitchFamily="50" charset="-127"/>
                          <a:ea typeface="맑은 고딕" pitchFamily="50" charset="-127"/>
                        </a:rPr>
                        <a:t>2018</a:t>
                      </a:r>
                      <a:r>
                        <a:rPr lang="ko-KR" altLang="en-US" sz="900" b="0" baseline="0" dirty="0" smtClean="0">
                          <a:solidFill>
                            <a:schemeClr val="tx1"/>
                          </a:solidFill>
                          <a:latin typeface="맑은 고딕" pitchFamily="50" charset="-127"/>
                          <a:ea typeface="맑은 고딕" pitchFamily="50" charset="-127"/>
                        </a:rPr>
                        <a:t>년 관련 손익 대비 비율이 추정기간 동안 유지되는 것으로 가정함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r h="511068">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pPr>
                      <a:r>
                        <a:rPr kumimoji="0" lang="en-US" altLang="ko-KR" sz="900" b="1" i="0" u="none" strike="noStrike" cap="none" normalizeH="0" baseline="0" dirty="0" smtClean="0">
                          <a:ln>
                            <a:noFill/>
                          </a:ln>
                          <a:solidFill>
                            <a:schemeClr val="tx1"/>
                          </a:solidFill>
                          <a:effectLst/>
                          <a:latin typeface="맑은 고딕" pitchFamily="50" charset="-127"/>
                          <a:ea typeface="맑은 고딕" pitchFamily="50" charset="-127"/>
                        </a:rPr>
                        <a:t>NOA</a:t>
                      </a:r>
                      <a:endParaRPr kumimoji="0" lang="ko-KR" altLang="en-US" sz="9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0" marR="0" lvl="0" indent="-455613" algn="ctr" defTabSz="762000" rtl="0" eaLnBrk="1" fontAlgn="base" latinLnBrk="0" hangingPunct="1">
                        <a:lnSpc>
                          <a:spcPct val="120000"/>
                        </a:lnSpc>
                        <a:spcBef>
                          <a:spcPct val="40000"/>
                        </a:spcBef>
                        <a:spcAft>
                          <a:spcPct val="0"/>
                        </a:spcAft>
                        <a:buClr>
                          <a:srgbClr val="007C92"/>
                        </a:buClr>
                        <a:buSzPct val="85000"/>
                        <a:buFont typeface="Wingdings" pitchFamily="2" charset="2"/>
                        <a:buNone/>
                        <a:tabLst/>
                        <a:defRPr/>
                      </a:pPr>
                      <a:r>
                        <a:rPr kumimoji="0" lang="ko-KR" altLang="en-US" sz="900" b="1" i="0" u="none" strike="noStrike" kern="1200" cap="none" spc="0" normalizeH="0" baseline="0" noProof="0" dirty="0" smtClean="0">
                          <a:ln>
                            <a:noFill/>
                          </a:ln>
                          <a:solidFill>
                            <a:schemeClr val="tx1"/>
                          </a:solidFill>
                          <a:effectLst/>
                          <a:uLnTx/>
                          <a:uFillTx/>
                          <a:latin typeface="맑은 고딕" pitchFamily="50" charset="-127"/>
                          <a:ea typeface="맑은 고딕" pitchFamily="50" charset="-127"/>
                          <a:cs typeface="+mn-cs"/>
                        </a:rPr>
                        <a:t>비영업용자산</a:t>
                      </a: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c>
                  <a:txBody>
                    <a:bodyPr/>
                    <a:lstStyle/>
                    <a:p>
                      <a:pPr marL="200025" marR="0" lvl="1" indent="-198438" algn="l" defTabSz="762000" rtl="0" eaLnBrk="1" fontAlgn="base" latinLnBrk="0" hangingPunct="1">
                        <a:lnSpc>
                          <a:spcPct val="120000"/>
                        </a:lnSpc>
                        <a:spcBef>
                          <a:spcPct val="40000"/>
                        </a:spcBef>
                        <a:spcAft>
                          <a:spcPct val="0"/>
                        </a:spcAft>
                        <a:buClr>
                          <a:srgbClr val="00338D"/>
                        </a:buClr>
                        <a:buSzPct val="85000"/>
                        <a:buFont typeface="Wingdings" pitchFamily="2" charset="2"/>
                        <a:buChar char="l"/>
                        <a:tabLst>
                          <a:tab pos="180975" algn="l"/>
                        </a:tabLst>
                      </a:pPr>
                      <a:r>
                        <a:rPr lang="ko-KR" altLang="en-US" sz="900" b="0" baseline="0" dirty="0" smtClean="0">
                          <a:solidFill>
                            <a:schemeClr val="tx1"/>
                          </a:solidFill>
                          <a:latin typeface="맑은 고딕" pitchFamily="50" charset="-127"/>
                          <a:ea typeface="맑은 고딕" pitchFamily="50" charset="-127"/>
                        </a:rPr>
                        <a:t>평가기준일 현재 대상회사가 보유하고 있는 현금및현금성자산과 투자부동산 그리고 회원권을 비영업용자산으로 구분함</a:t>
                      </a:r>
                      <a:endParaRPr lang="en-US" altLang="ko-KR" sz="900" b="0" baseline="0" dirty="0" smtClean="0">
                        <a:solidFill>
                          <a:schemeClr val="tx1"/>
                        </a:solidFill>
                        <a:latin typeface="맑은 고딕" pitchFamily="50" charset="-127"/>
                        <a:ea typeface="맑은 고딕" pitchFamily="50" charset="-127"/>
                      </a:endParaRPr>
                    </a:p>
                  </a:txBody>
                  <a:tcPr marL="49846" marR="49846" marT="54000" marB="54000" anchor="ctr" horzOverflow="overflow">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a:noFill/>
                    </a:lnTlToBr>
                    <a:lnBlToTr>
                      <a:noFill/>
                    </a:lnBlToTr>
                    <a:noFill/>
                  </a:tcPr>
                </a:tc>
              </a:tr>
            </a:tbl>
          </a:graphicData>
        </a:graphic>
      </p:graphicFrame>
      <p:sp>
        <p:nvSpPr>
          <p:cNvPr id="6"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476411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ko-KR" dirty="0"/>
              <a:t>Financial Pro Forma: Income Statement</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a:t>
            </a:r>
            <a:r>
              <a:rPr lang="en-US" altLang="ko-KR" dirty="0" smtClean="0"/>
              <a:t> </a:t>
            </a:r>
            <a:r>
              <a:rPr lang="ko-KR" altLang="en-US" dirty="0" smtClean="0"/>
              <a:t>추정</a:t>
            </a:r>
            <a:r>
              <a:rPr lang="en-US" altLang="ko-KR" dirty="0"/>
              <a:t> </a:t>
            </a:r>
            <a:r>
              <a:rPr lang="ko-KR" altLang="en-US" dirty="0" smtClean="0"/>
              <a:t>손익계산서는 다음과 같습니다</a:t>
            </a:r>
            <a:r>
              <a:rPr lang="en-US" altLang="ko-KR" dirty="0" smtClean="0"/>
              <a:t>. </a:t>
            </a:r>
            <a:endParaRPr lang="en-US" altLang="ko-KR" dirty="0"/>
          </a:p>
        </p:txBody>
      </p:sp>
      <p:sp>
        <p:nvSpPr>
          <p:cNvPr id="7"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pic>
        <p:nvPicPr>
          <p:cNvPr id="6" name="그림 5"/>
          <p:cNvPicPr>
            <a:picLocks noChangeAspect="1"/>
          </p:cNvPicPr>
          <p:nvPr/>
        </p:nvPicPr>
        <p:blipFill>
          <a:blip r:embed="rId2"/>
          <a:stretch>
            <a:fillRect/>
          </a:stretch>
        </p:blipFill>
        <p:spPr>
          <a:xfrm>
            <a:off x="494076" y="1328190"/>
            <a:ext cx="8896350" cy="3981450"/>
          </a:xfrm>
          <a:prstGeom prst="rect">
            <a:avLst/>
          </a:prstGeom>
        </p:spPr>
      </p:pic>
      <p:sp>
        <p:nvSpPr>
          <p:cNvPr id="8" name="직사각형 7"/>
          <p:cNvSpPr/>
          <p:nvPr/>
        </p:nvSpPr>
        <p:spPr>
          <a:xfrm>
            <a:off x="4728126" y="4149080"/>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(1)</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9" name="직사각형 8"/>
          <p:cNvSpPr/>
          <p:nvPr/>
        </p:nvSpPr>
        <p:spPr>
          <a:xfrm>
            <a:off x="504000" y="5150833"/>
            <a:ext cx="8985504" cy="584668"/>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Note:</a:t>
            </a:r>
            <a:r>
              <a:rPr lang="ko-KR" altLang="en-US" sz="800" i="1" kern="0" dirty="0">
                <a:solidFill>
                  <a:srgbClr val="00338D"/>
                </a:solidFill>
                <a:latin typeface="맑은 고딕" panose="020B0503020000020004" pitchFamily="50" charset="-127"/>
                <a:ea typeface="맑은 고딕" panose="020B0503020000020004" pitchFamily="50" charset="-127"/>
              </a:rPr>
              <a:t> </a:t>
            </a:r>
            <a:r>
              <a:rPr lang="en-US" altLang="ko-KR" sz="800" i="1" kern="0" dirty="0" smtClean="0">
                <a:solidFill>
                  <a:srgbClr val="00338D"/>
                </a:solidFill>
                <a:latin typeface="맑은 고딕" panose="020B0503020000020004" pitchFamily="50" charset="-127"/>
                <a:ea typeface="맑은 고딕" panose="020B0503020000020004" pitchFamily="50" charset="-127"/>
              </a:rPr>
              <a:t>(1) K-IFRS </a:t>
            </a:r>
            <a:r>
              <a:rPr lang="ko-KR" altLang="en-US" sz="800" i="1" kern="0" dirty="0" smtClean="0">
                <a:solidFill>
                  <a:srgbClr val="00338D"/>
                </a:solidFill>
                <a:latin typeface="맑은 고딕" panose="020B0503020000020004" pitchFamily="50" charset="-127"/>
                <a:ea typeface="맑은 고딕" panose="020B0503020000020004" pitchFamily="50" charset="-127"/>
              </a:rPr>
              <a:t>기준서 개정에 따른 효과</a:t>
            </a:r>
            <a:r>
              <a:rPr lang="en-US" altLang="ko-KR" sz="800" i="1" kern="0" dirty="0" smtClean="0">
                <a:solidFill>
                  <a:srgbClr val="00338D"/>
                </a:solidFill>
                <a:latin typeface="맑은 고딕" panose="020B0503020000020004" pitchFamily="50" charset="-127"/>
                <a:ea typeface="맑은 고딕" panose="020B0503020000020004" pitchFamily="50" charset="-127"/>
              </a:rPr>
              <a:t>(20</a:t>
            </a:r>
            <a:r>
              <a:rPr lang="ko-KR" altLang="en-US" sz="800" i="1" kern="0" dirty="0" smtClean="0">
                <a:solidFill>
                  <a:srgbClr val="00338D"/>
                </a:solidFill>
                <a:latin typeface="맑은 고딕" panose="020B0503020000020004" pitchFamily="50" charset="-127"/>
                <a:ea typeface="맑은 고딕" panose="020B0503020000020004" pitchFamily="50" charset="-127"/>
              </a:rPr>
              <a:t>백만엔</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smtClean="0">
                <a:solidFill>
                  <a:srgbClr val="00338D"/>
                </a:solidFill>
                <a:latin typeface="맑은 고딕" panose="020B0503020000020004" pitchFamily="50" charset="-127"/>
                <a:ea typeface="맑은 고딕" panose="020B0503020000020004" pitchFamily="50" charset="-127"/>
              </a:rPr>
              <a:t>가 포함되어 있으며</a:t>
            </a:r>
            <a:r>
              <a:rPr lang="en-US" altLang="ko-KR" sz="800" i="1" kern="0" dirty="0" smtClean="0">
                <a:solidFill>
                  <a:srgbClr val="00338D"/>
                </a:solidFill>
                <a:latin typeface="맑은 고딕" panose="020B0503020000020004" pitchFamily="50" charset="-127"/>
                <a:ea typeface="맑은 고딕" panose="020B0503020000020004" pitchFamily="50" charset="-127"/>
              </a:rPr>
              <a:t>, </a:t>
            </a:r>
            <a:r>
              <a:rPr lang="ko-KR" altLang="en-US" sz="800" i="1" kern="0" dirty="0" smtClean="0">
                <a:solidFill>
                  <a:srgbClr val="00338D"/>
                </a:solidFill>
                <a:latin typeface="맑은 고딕" panose="020B0503020000020004" pitchFamily="50" charset="-127"/>
                <a:ea typeface="맑은 고딕" panose="020B0503020000020004" pitchFamily="50" charset="-127"/>
              </a:rPr>
              <a:t>추정기간 동안 영업현금흐름</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err="1" smtClean="0">
                <a:solidFill>
                  <a:srgbClr val="00338D"/>
                </a:solidFill>
                <a:latin typeface="맑은 고딕" panose="020B0503020000020004" pitchFamily="50" charset="-127"/>
                <a:ea typeface="맑은 고딕" panose="020B0503020000020004" pitchFamily="50" charset="-127"/>
              </a:rPr>
              <a:t>판매비와관리비</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smtClean="0">
                <a:solidFill>
                  <a:srgbClr val="00338D"/>
                </a:solidFill>
                <a:latin typeface="맑은 고딕" panose="020B0503020000020004" pitchFamily="50" charset="-127"/>
                <a:ea typeface="맑은 고딕" panose="020B0503020000020004" pitchFamily="50" charset="-127"/>
              </a:rPr>
              <a:t>에 반영함에 따라 감가상각비에서는 고려하지 않았습니다</a:t>
            </a:r>
            <a:r>
              <a:rPr lang="en-US" altLang="ko-KR" sz="800" i="1" kern="0" dirty="0" smtClean="0">
                <a:solidFill>
                  <a:srgbClr val="00338D"/>
                </a:solidFill>
                <a:latin typeface="맑은 고딕" panose="020B0503020000020004" pitchFamily="50" charset="-127"/>
                <a:ea typeface="맑은 고딕" panose="020B0503020000020004" pitchFamily="50" charset="-127"/>
              </a:rPr>
              <a:t>. </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343392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504000" y="1330095"/>
            <a:ext cx="8896350" cy="2000250"/>
          </a:xfrm>
          <a:prstGeom prst="rect">
            <a:avLst/>
          </a:prstGeom>
        </p:spPr>
      </p:pic>
      <p:sp>
        <p:nvSpPr>
          <p:cNvPr id="4" name="Title 3"/>
          <p:cNvSpPr>
            <a:spLocks noGrp="1"/>
          </p:cNvSpPr>
          <p:nvPr>
            <p:ph type="title"/>
          </p:nvPr>
        </p:nvSpPr>
        <p:spPr/>
        <p:txBody>
          <a:bodyPr/>
          <a:lstStyle/>
          <a:p>
            <a:r>
              <a:rPr lang="en-GB" altLang="ko-KR" dirty="0"/>
              <a:t>Financial Pro Forma: </a:t>
            </a:r>
            <a:r>
              <a:rPr lang="en-GB" altLang="ko-KR" dirty="0" smtClean="0"/>
              <a:t>Sales</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추정 매출액은 </a:t>
            </a:r>
            <a:r>
              <a:rPr lang="ko-KR" altLang="en-US" dirty="0"/>
              <a:t>다음과 같습니다</a:t>
            </a:r>
            <a:r>
              <a:rPr lang="en-US" altLang="ko-KR" dirty="0"/>
              <a:t>.</a:t>
            </a:r>
          </a:p>
        </p:txBody>
      </p:sp>
      <p:sp>
        <p:nvSpPr>
          <p:cNvPr id="9"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343013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504000" y="1332000"/>
            <a:ext cx="8896350" cy="2152650"/>
          </a:xfrm>
          <a:prstGeom prst="rect">
            <a:avLst/>
          </a:prstGeom>
        </p:spPr>
      </p:pic>
      <p:sp>
        <p:nvSpPr>
          <p:cNvPr id="4" name="Title 3"/>
          <p:cNvSpPr>
            <a:spLocks noGrp="1"/>
          </p:cNvSpPr>
          <p:nvPr>
            <p:ph type="title"/>
          </p:nvPr>
        </p:nvSpPr>
        <p:spPr/>
        <p:txBody>
          <a:bodyPr/>
          <a:lstStyle/>
          <a:p>
            <a:r>
              <a:rPr lang="en-GB" altLang="ko-KR" dirty="0"/>
              <a:t>Financial Pro Forma: </a:t>
            </a:r>
            <a:r>
              <a:rPr lang="en-GB" altLang="ko-KR" dirty="0" smtClean="0"/>
              <a:t>COGS</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추정 매출원가는 다음과 </a:t>
            </a:r>
            <a:r>
              <a:rPr lang="ko-KR" altLang="en-US" dirty="0"/>
              <a:t>같습니다</a:t>
            </a:r>
            <a:r>
              <a:rPr lang="en-US" altLang="ko-KR" dirty="0"/>
              <a:t>.</a:t>
            </a:r>
          </a:p>
        </p:txBody>
      </p:sp>
      <p:sp>
        <p:nvSpPr>
          <p:cNvPr id="10"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3413401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88950" y="1325993"/>
            <a:ext cx="8896350" cy="2762250"/>
          </a:xfrm>
          <a:prstGeom prst="rect">
            <a:avLst/>
          </a:prstGeom>
        </p:spPr>
      </p:pic>
      <p:sp>
        <p:nvSpPr>
          <p:cNvPr id="4" name="Title 3"/>
          <p:cNvSpPr>
            <a:spLocks noGrp="1"/>
          </p:cNvSpPr>
          <p:nvPr>
            <p:ph type="title"/>
          </p:nvPr>
        </p:nvSpPr>
        <p:spPr/>
        <p:txBody>
          <a:bodyPr/>
          <a:lstStyle/>
          <a:p>
            <a:r>
              <a:rPr lang="en-GB" altLang="ko-KR" dirty="0"/>
              <a:t>Financial Pro Forma: </a:t>
            </a:r>
            <a:r>
              <a:rPr lang="en-GB" altLang="ko-KR" dirty="0" smtClean="0"/>
              <a:t>SG&amp;A</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추정 판매비와관리비는 다음과 </a:t>
            </a:r>
            <a:r>
              <a:rPr lang="ko-KR" altLang="en-US" dirty="0"/>
              <a:t>같습니다</a:t>
            </a:r>
            <a:r>
              <a:rPr lang="en-US" altLang="ko-KR" dirty="0"/>
              <a:t>.</a:t>
            </a:r>
          </a:p>
        </p:txBody>
      </p:sp>
      <p:sp>
        <p:nvSpPr>
          <p:cNvPr id="10"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3596668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99897" y="1328190"/>
            <a:ext cx="8896350" cy="4286250"/>
          </a:xfrm>
          <a:prstGeom prst="rect">
            <a:avLst/>
          </a:prstGeom>
        </p:spPr>
      </p:pic>
      <p:sp>
        <p:nvSpPr>
          <p:cNvPr id="4" name="Title 3"/>
          <p:cNvSpPr>
            <a:spLocks noGrp="1"/>
          </p:cNvSpPr>
          <p:nvPr>
            <p:ph type="title"/>
          </p:nvPr>
        </p:nvSpPr>
        <p:spPr/>
        <p:txBody>
          <a:bodyPr/>
          <a:lstStyle/>
          <a:p>
            <a:r>
              <a:rPr lang="en-GB" altLang="ko-KR" dirty="0"/>
              <a:t>Financial Pro Forma: </a:t>
            </a:r>
            <a:r>
              <a:rPr lang="en-US" altLang="ko-KR" dirty="0" smtClean="0"/>
              <a:t>Capex</a:t>
            </a:r>
            <a:r>
              <a:rPr lang="en-US" altLang="ko-KR" dirty="0"/>
              <a:t>, Depreciation</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추정 자본적지출 </a:t>
            </a:r>
            <a:r>
              <a:rPr lang="ko-KR" altLang="en-US" dirty="0"/>
              <a:t>및 </a:t>
            </a:r>
            <a:r>
              <a:rPr lang="ko-KR" altLang="en-US" dirty="0" smtClean="0"/>
              <a:t>유무형자산상각비는 </a:t>
            </a:r>
            <a:r>
              <a:rPr lang="ko-KR" altLang="en-US" dirty="0"/>
              <a:t>다음과 같습니다</a:t>
            </a:r>
            <a:r>
              <a:rPr lang="en-US" altLang="ko-KR" dirty="0"/>
              <a:t>.</a:t>
            </a:r>
          </a:p>
        </p:txBody>
      </p:sp>
      <p:sp>
        <p:nvSpPr>
          <p:cNvPr id="9"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49264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504000" y="1332000"/>
            <a:ext cx="8896350" cy="2914650"/>
          </a:xfrm>
          <a:prstGeom prst="rect">
            <a:avLst/>
          </a:prstGeom>
        </p:spPr>
      </p:pic>
      <p:sp>
        <p:nvSpPr>
          <p:cNvPr id="4" name="Title 3"/>
          <p:cNvSpPr>
            <a:spLocks noGrp="1"/>
          </p:cNvSpPr>
          <p:nvPr>
            <p:ph type="title"/>
          </p:nvPr>
        </p:nvSpPr>
        <p:spPr/>
        <p:txBody>
          <a:bodyPr/>
          <a:lstStyle/>
          <a:p>
            <a:r>
              <a:rPr lang="en-GB" altLang="ko-KR" dirty="0"/>
              <a:t>Financial Pro Forma: </a:t>
            </a:r>
            <a:r>
              <a:rPr lang="en-GB" altLang="ko-KR" dirty="0" smtClean="0"/>
              <a:t>Net </a:t>
            </a:r>
            <a:r>
              <a:rPr lang="en-US" altLang="ko-KR" dirty="0" smtClean="0"/>
              <a:t>Working Capital</a:t>
            </a:r>
            <a:endParaRPr lang="en-GB" dirty="0"/>
          </a:p>
        </p:txBody>
      </p:sp>
      <p:sp>
        <p:nvSpPr>
          <p:cNvPr id="2" name="텍스트 개체 틀 1"/>
          <p:cNvSpPr>
            <a:spLocks noGrp="1"/>
          </p:cNvSpPr>
          <p:nvPr>
            <p:ph type="body" sz="quarter" idx="12"/>
          </p:nvPr>
        </p:nvSpPr>
        <p:spPr/>
        <p:txBody>
          <a:bodyPr/>
          <a:lstStyle/>
          <a:p>
            <a:r>
              <a:rPr lang="ko-KR" altLang="en-US" dirty="0" smtClean="0"/>
              <a:t>대상회사의 추정 순운전자본은 </a:t>
            </a:r>
            <a:r>
              <a:rPr lang="ko-KR" altLang="en-US" dirty="0"/>
              <a:t>다음과 같습니다</a:t>
            </a:r>
            <a:r>
              <a:rPr lang="en-US" altLang="ko-KR" dirty="0" smtClean="0"/>
              <a:t>.</a:t>
            </a:r>
            <a:endParaRPr lang="en-US" altLang="ko-KR" dirty="0"/>
          </a:p>
        </p:txBody>
      </p:sp>
      <p:sp>
        <p:nvSpPr>
          <p:cNvPr id="11"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3237782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
          <p:cNvGraphicFramePr>
            <a:graphicFrameLocks noGrp="1"/>
          </p:cNvGraphicFramePr>
          <p:nvPr>
            <p:extLst>
              <p:ext uri="{D42A27DB-BD31-4B8C-83A1-F6EECF244321}">
                <p14:modId xmlns:p14="http://schemas.microsoft.com/office/powerpoint/2010/main" val="256245847"/>
              </p:ext>
            </p:extLst>
          </p:nvPr>
        </p:nvGraphicFramePr>
        <p:xfrm>
          <a:off x="2648744" y="1020094"/>
          <a:ext cx="4608512" cy="4353125"/>
        </p:xfrm>
        <a:graphic>
          <a:graphicData uri="http://schemas.openxmlformats.org/drawingml/2006/table">
            <a:tbl>
              <a:tblPr/>
              <a:tblGrid>
                <a:gridCol w="3856742"/>
                <a:gridCol w="751770"/>
              </a:tblGrid>
              <a:tr h="498719">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endParaRPr kumimoji="0" lang="en-US" sz="1000" b="1" i="1" u="none" strike="noStrike" cap="none" normalizeH="0" baseline="0" dirty="0" smtClean="0">
                        <a:ln>
                          <a:noFill/>
                        </a:ln>
                        <a:solidFill>
                          <a:schemeClr val="tx1"/>
                        </a:solidFill>
                        <a:effectLst/>
                        <a:latin typeface="Univers for KPMG" panose="020B0603020202020204" pitchFamily="34" charset="0"/>
                        <a:ea typeface="맑은 고딕" pitchFamily="50" charset="-127"/>
                        <a:cs typeface="Arial" pitchFamily="34" charset="0"/>
                      </a:endParaRPr>
                    </a:p>
                  </a:txBody>
                  <a:tcPr marL="72000" marR="72000" marT="72000" marB="72000" anchor="b" horzOverflow="overflow">
                    <a:lnL cap="flat">
                      <a:noFill/>
                    </a:lnL>
                    <a:lnR>
                      <a:noFill/>
                    </a:lnR>
                    <a:lnT cap="fla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40000"/>
                        </a:spcBef>
                        <a:spcAft>
                          <a:spcPct val="0"/>
                        </a:spcAft>
                        <a:buClrTx/>
                        <a:buSzTx/>
                        <a:buFontTx/>
                        <a:buNone/>
                        <a:tabLst/>
                      </a:pPr>
                      <a:r>
                        <a:rPr lang="en-GB" sz="1000" b="1" kern="1200" noProof="0" dirty="0" smtClean="0">
                          <a:solidFill>
                            <a:srgbClr val="00338D"/>
                          </a:solidFill>
                          <a:latin typeface="Univers for KPMG" panose="020B0603020202020204" pitchFamily="34" charset="0"/>
                          <a:ea typeface="맑은 고딕" pitchFamily="50" charset="-127"/>
                          <a:cs typeface="Arial" pitchFamily="34" charset="0"/>
                        </a:rPr>
                        <a:t> Page</a:t>
                      </a:r>
                    </a:p>
                  </a:txBody>
                  <a:tcPr marL="72000" marR="72000" marT="72000" marB="72000" anchor="b" horzOverflow="overflow">
                    <a:lnL>
                      <a:noFill/>
                    </a:lnL>
                    <a:lnR cap="flat">
                      <a:noFill/>
                    </a:lnR>
                    <a:lnT cap="flat">
                      <a:noFill/>
                    </a:lnT>
                    <a:lnB>
                      <a:noFill/>
                    </a:lnB>
                    <a:lnTlToBr>
                      <a:noFill/>
                    </a:lnTlToBr>
                    <a:lnBlToTr>
                      <a:noFill/>
                    </a:lnBlToTr>
                    <a:noFill/>
                  </a:tcPr>
                </a:tc>
              </a:tr>
              <a:tr h="642401">
                <a:tc>
                  <a:txBody>
                    <a:bodyPr/>
                    <a:lstStyle/>
                    <a:p>
                      <a:pPr marL="0" marR="0" lvl="0" indent="0" algn="l" defTabSz="762000" rtl="0" eaLnBrk="1" fontAlgn="base" latinLnBrk="0" hangingPunct="1">
                        <a:lnSpc>
                          <a:spcPct val="100000"/>
                        </a:lnSpc>
                        <a:spcBef>
                          <a:spcPct val="40000"/>
                        </a:spcBef>
                        <a:spcAft>
                          <a:spcPct val="0"/>
                        </a:spcAft>
                        <a:buClrTx/>
                        <a:buSzTx/>
                        <a:buFontTx/>
                        <a:buNone/>
                        <a:tabLst/>
                      </a:pPr>
                      <a:r>
                        <a:rPr lang="en-GB" sz="1000" b="1" kern="1200" noProof="0" dirty="0" smtClean="0">
                          <a:solidFill>
                            <a:srgbClr val="00338D"/>
                          </a:solidFill>
                          <a:latin typeface="Univers for KPMG" panose="020B0603020202020204" pitchFamily="34" charset="0"/>
                          <a:ea typeface="맑은 고딕" pitchFamily="50" charset="-127"/>
                          <a:cs typeface="Arial" pitchFamily="34" charset="0"/>
                        </a:rPr>
                        <a:t>Executive Summary</a:t>
                      </a:r>
                    </a:p>
                  </a:txBody>
                  <a:tcPr marL="72000" marR="72000" marT="72000" marB="72000" anchor="ctr"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lang="en-GB" sz="1000" b="0" kern="1200" noProof="0" dirty="0" smtClean="0">
                          <a:solidFill>
                            <a:srgbClr val="00338D"/>
                          </a:solidFill>
                          <a:latin typeface="Univers for KPMG" panose="020B0603020202020204" pitchFamily="34" charset="0"/>
                          <a:ea typeface="맑은 고딕" pitchFamily="50" charset="-127"/>
                          <a:cs typeface="Arial" pitchFamily="34" charset="0"/>
                        </a:rPr>
                        <a:t>4</a:t>
                      </a:r>
                    </a:p>
                  </a:txBody>
                  <a:tcPr marL="72000" marR="72000" marT="72000" marB="72000" anchor="ctr" horzOverflow="overflow">
                    <a:lnL>
                      <a:noFill/>
                    </a:lnL>
                    <a:lnR cap="flat">
                      <a:noFill/>
                    </a:lnR>
                    <a:lnT>
                      <a:noFill/>
                    </a:lnT>
                    <a:lnB>
                      <a:noFill/>
                    </a:lnB>
                    <a:lnTlToBr>
                      <a:noFill/>
                    </a:lnTlToBr>
                    <a:lnBlToTr>
                      <a:noFill/>
                    </a:lnBlToTr>
                    <a:noFill/>
                  </a:tcPr>
                </a:tc>
              </a:tr>
              <a:tr h="642401">
                <a:tc>
                  <a:txBody>
                    <a:bodyPr/>
                    <a:lstStyle/>
                    <a:p>
                      <a:pPr marL="187325" marR="0" lvl="1" indent="-185738" algn="l"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lang="en-GB" sz="1000" b="1" kern="1200" noProof="0" dirty="0" smtClean="0">
                          <a:solidFill>
                            <a:srgbClr val="00338D"/>
                          </a:solidFill>
                          <a:latin typeface="Univers for KPMG" panose="020B0603020202020204" pitchFamily="34" charset="0"/>
                          <a:ea typeface="맑은 고딕" pitchFamily="50" charset="-127"/>
                          <a:cs typeface="Arial" pitchFamily="34" charset="0"/>
                        </a:rPr>
                        <a:t>Target Overview</a:t>
                      </a:r>
                    </a:p>
                  </a:txBody>
                  <a:tcPr marL="72000" marR="72000" marT="72000" marB="72000" anchor="ctr"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lang="en-GB" sz="1000" b="0" kern="1200" noProof="0" dirty="0" smtClean="0">
                          <a:solidFill>
                            <a:srgbClr val="00338D"/>
                          </a:solidFill>
                          <a:latin typeface="Univers for KPMG" panose="020B0603020202020204" pitchFamily="34" charset="0"/>
                          <a:ea typeface="맑은 고딕" pitchFamily="50" charset="-127"/>
                          <a:cs typeface="Arial" pitchFamily="34" charset="0"/>
                        </a:rPr>
                        <a:t>9</a:t>
                      </a:r>
                    </a:p>
                  </a:txBody>
                  <a:tcPr marL="72000" marR="72000" marT="72000" marB="72000" anchor="ctr" horzOverflow="overflow">
                    <a:lnL>
                      <a:noFill/>
                    </a:lnL>
                    <a:lnR cap="flat">
                      <a:noFill/>
                    </a:lnR>
                    <a:lnT>
                      <a:noFill/>
                    </a:lnT>
                    <a:lnB>
                      <a:noFill/>
                    </a:lnB>
                    <a:lnTlToBr>
                      <a:noFill/>
                    </a:lnTlToBr>
                    <a:lnBlToTr>
                      <a:noFill/>
                    </a:lnBlToTr>
                    <a:noFill/>
                  </a:tcPr>
                </a:tc>
              </a:tr>
              <a:tr h="642401">
                <a:tc>
                  <a:txBody>
                    <a:bodyPr/>
                    <a:lstStyle/>
                    <a:p>
                      <a:pPr marL="177800" marR="0" lvl="2" indent="-177800" algn="l" defTabSz="914400" rtl="0" eaLnBrk="1" fontAlgn="base" latinLnBrk="0" hangingPunct="1">
                        <a:lnSpc>
                          <a:spcPct val="100000"/>
                        </a:lnSpc>
                        <a:spcBef>
                          <a:spcPts val="600"/>
                        </a:spcBef>
                        <a:spcAft>
                          <a:spcPct val="0"/>
                        </a:spcAft>
                        <a:buClr>
                          <a:srgbClr val="97989A"/>
                        </a:buClr>
                        <a:buSzPct val="100000"/>
                        <a:buFont typeface="Arial" pitchFamily="34" charset="0"/>
                        <a:buNone/>
                        <a:tabLst/>
                      </a:pPr>
                      <a:r>
                        <a:rPr lang="en-GB" altLang="ko-KR" sz="1000" b="1" kern="1200" noProof="0" dirty="0" smtClean="0">
                          <a:solidFill>
                            <a:srgbClr val="00338D"/>
                          </a:solidFill>
                          <a:latin typeface="Univers for KPMG" panose="020B0603020202020204" pitchFamily="34" charset="0"/>
                          <a:ea typeface="맑은 고딕" pitchFamily="50" charset="-127"/>
                          <a:cs typeface="Arial" pitchFamily="34" charset="0"/>
                        </a:rPr>
                        <a:t>Methodology Overview</a:t>
                      </a:r>
                      <a:endParaRPr lang="en-GB" sz="1000" b="0" kern="1200" noProof="0" dirty="0" smtClean="0">
                        <a:solidFill>
                          <a:schemeClr val="tx1"/>
                        </a:solidFill>
                        <a:latin typeface="Univers for KPMG" panose="020B0603020202020204" pitchFamily="34" charset="0"/>
                        <a:ea typeface="맑은 고딕" pitchFamily="50" charset="-127"/>
                        <a:cs typeface="Arial" pitchFamily="34" charset="0"/>
                      </a:endParaRPr>
                    </a:p>
                  </a:txBody>
                  <a:tcPr marL="72000" marR="72000" marT="72000" marB="72000" anchor="ctr"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lang="en-GB" sz="1000" b="0" kern="1200" noProof="0" dirty="0" smtClean="0">
                          <a:solidFill>
                            <a:srgbClr val="00338D"/>
                          </a:solidFill>
                          <a:latin typeface="Univers for KPMG" panose="020B0603020202020204" pitchFamily="34" charset="0"/>
                          <a:ea typeface="맑은 고딕" pitchFamily="50" charset="-127"/>
                          <a:cs typeface="Arial" pitchFamily="34" charset="0"/>
                        </a:rPr>
                        <a:t>12</a:t>
                      </a:r>
                    </a:p>
                  </a:txBody>
                  <a:tcPr marL="72000" marR="72000" marT="72000" marB="72000" anchor="ctr" horzOverflow="overflow">
                    <a:lnL>
                      <a:noFill/>
                    </a:lnL>
                    <a:lnR cap="flat">
                      <a:noFill/>
                    </a:lnR>
                    <a:lnT>
                      <a:noFill/>
                    </a:lnT>
                    <a:lnB>
                      <a:noFill/>
                    </a:lnB>
                    <a:lnTlToBr>
                      <a:noFill/>
                    </a:lnTlToBr>
                    <a:lnBlToTr>
                      <a:noFill/>
                    </a:lnBlToTr>
                    <a:noFill/>
                  </a:tcPr>
                </a:tc>
              </a:tr>
              <a:tr h="642401">
                <a:tc>
                  <a:txBody>
                    <a:bodyPr/>
                    <a:lstStyle/>
                    <a:p>
                      <a:pPr marL="177800" marR="0" lvl="2" indent="-177800" algn="l" defTabSz="914400" rtl="0" eaLnBrk="1" fontAlgn="base" latinLnBrk="0" hangingPunct="1">
                        <a:lnSpc>
                          <a:spcPct val="100000"/>
                        </a:lnSpc>
                        <a:spcBef>
                          <a:spcPts val="600"/>
                        </a:spcBef>
                        <a:spcAft>
                          <a:spcPct val="0"/>
                        </a:spcAft>
                        <a:buClr>
                          <a:srgbClr val="97989A"/>
                        </a:buClr>
                        <a:buSzPct val="100000"/>
                        <a:buFont typeface="Arial" pitchFamily="34" charset="0"/>
                        <a:buNone/>
                        <a:tabLst/>
                      </a:pPr>
                      <a:r>
                        <a:rPr lang="en-GB" altLang="ko-KR" sz="1000" b="1" kern="1200" noProof="0" dirty="0" smtClean="0">
                          <a:solidFill>
                            <a:srgbClr val="00338D"/>
                          </a:solidFill>
                          <a:latin typeface="Univers for KPMG" panose="020B0603020202020204" pitchFamily="34" charset="0"/>
                          <a:ea typeface="맑은 고딕" pitchFamily="50" charset="-127"/>
                          <a:cs typeface="Arial" pitchFamily="34" charset="0"/>
                        </a:rPr>
                        <a:t>Valuation Results</a:t>
                      </a:r>
                      <a:endParaRPr lang="en-GB" sz="1000" b="0" kern="1200" noProof="0" dirty="0" smtClean="0">
                        <a:solidFill>
                          <a:schemeClr val="tx1"/>
                        </a:solidFill>
                        <a:latin typeface="Univers for KPMG" panose="020B0603020202020204" pitchFamily="34" charset="0"/>
                        <a:ea typeface="맑은 고딕" pitchFamily="50" charset="-127"/>
                        <a:cs typeface="Arial" pitchFamily="34" charset="0"/>
                      </a:endParaRPr>
                    </a:p>
                  </a:txBody>
                  <a:tcPr marL="72000" marR="72000" marT="72000" marB="72000" anchor="ctr"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lang="en-GB" sz="1000" b="0" kern="1200" noProof="0" dirty="0" smtClean="0">
                          <a:solidFill>
                            <a:srgbClr val="00338D"/>
                          </a:solidFill>
                          <a:latin typeface="Univers for KPMG" panose="020B0603020202020204" pitchFamily="34" charset="0"/>
                          <a:ea typeface="맑은 고딕" pitchFamily="50" charset="-127"/>
                          <a:cs typeface="Arial" pitchFamily="34" charset="0"/>
                        </a:rPr>
                        <a:t>15</a:t>
                      </a:r>
                    </a:p>
                  </a:txBody>
                  <a:tcPr marL="72000" marR="72000" marT="72000" marB="72000" anchor="ctr" horzOverflow="overflow">
                    <a:lnL>
                      <a:noFill/>
                    </a:lnL>
                    <a:lnR cap="flat">
                      <a:noFill/>
                    </a:lnR>
                    <a:lnT>
                      <a:noFill/>
                    </a:lnT>
                    <a:lnB>
                      <a:noFill/>
                    </a:lnB>
                    <a:lnTlToBr>
                      <a:noFill/>
                    </a:lnTlToBr>
                    <a:lnBlToTr>
                      <a:noFill/>
                    </a:lnBlToTr>
                    <a:noFill/>
                  </a:tcPr>
                </a:tc>
              </a:tr>
              <a:tr h="642401">
                <a:tc>
                  <a:txBody>
                    <a:bodyPr/>
                    <a:lstStyle/>
                    <a:p>
                      <a:pPr marL="177800" marR="0" lvl="2" indent="-177800" algn="l" defTabSz="914400" rtl="0" eaLnBrk="1" fontAlgn="base" latinLnBrk="0" hangingPunct="1">
                        <a:lnSpc>
                          <a:spcPct val="100000"/>
                        </a:lnSpc>
                        <a:spcBef>
                          <a:spcPts val="600"/>
                        </a:spcBef>
                        <a:spcAft>
                          <a:spcPct val="0"/>
                        </a:spcAft>
                        <a:buClr>
                          <a:srgbClr val="97989A"/>
                        </a:buClr>
                        <a:buSzPct val="100000"/>
                        <a:buFont typeface="Arial" pitchFamily="34" charset="0"/>
                        <a:buNone/>
                        <a:tabLst/>
                      </a:pPr>
                      <a:r>
                        <a:rPr lang="en-GB" sz="1000" b="1" kern="1200" noProof="0" dirty="0" smtClean="0">
                          <a:solidFill>
                            <a:srgbClr val="00338D"/>
                          </a:solidFill>
                          <a:latin typeface="Univers for KPMG" panose="020B0603020202020204" pitchFamily="34" charset="0"/>
                          <a:ea typeface="맑은 고딕" pitchFamily="50" charset="-127"/>
                          <a:cs typeface="Arial" pitchFamily="34" charset="0"/>
                        </a:rPr>
                        <a:t>Appendix</a:t>
                      </a:r>
                    </a:p>
                  </a:txBody>
                  <a:tcPr marL="72000" marR="72000" marT="72000" marB="72000" anchor="ctr"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r>
                        <a:rPr lang="en-GB" sz="1000" b="0" kern="1200" noProof="0" dirty="0" smtClean="0">
                          <a:solidFill>
                            <a:srgbClr val="00338D"/>
                          </a:solidFill>
                          <a:latin typeface="Univers for KPMG" panose="020B0603020202020204" pitchFamily="34" charset="0"/>
                          <a:ea typeface="맑은 고딕" pitchFamily="50" charset="-127"/>
                          <a:cs typeface="Arial" pitchFamily="34" charset="0"/>
                        </a:rPr>
                        <a:t>20</a:t>
                      </a:r>
                    </a:p>
                  </a:txBody>
                  <a:tcPr marL="72000" marR="72000" marT="72000" marB="72000" anchor="ctr" horzOverflow="overflow">
                    <a:lnL>
                      <a:noFill/>
                    </a:lnL>
                    <a:lnR cap="flat">
                      <a:noFill/>
                    </a:lnR>
                    <a:lnT>
                      <a:noFill/>
                    </a:lnT>
                    <a:lnB>
                      <a:noFill/>
                    </a:lnB>
                    <a:lnTlToBr>
                      <a:noFill/>
                    </a:lnTlToBr>
                    <a:lnBlToTr>
                      <a:noFill/>
                    </a:lnBlToTr>
                    <a:noFill/>
                  </a:tcPr>
                </a:tc>
              </a:tr>
              <a:tr h="642401">
                <a:tc>
                  <a:txBody>
                    <a:bodyPr/>
                    <a:lstStyle/>
                    <a:p>
                      <a:pPr marL="177800" marR="0" lvl="2" indent="-177800" algn="l" defTabSz="914400" rtl="0" eaLnBrk="1" fontAlgn="base" latinLnBrk="0" hangingPunct="1">
                        <a:lnSpc>
                          <a:spcPct val="100000"/>
                        </a:lnSpc>
                        <a:spcBef>
                          <a:spcPts val="600"/>
                        </a:spcBef>
                        <a:spcAft>
                          <a:spcPct val="0"/>
                        </a:spcAft>
                        <a:buClr>
                          <a:srgbClr val="97989A"/>
                        </a:buClr>
                        <a:buSzPct val="100000"/>
                        <a:buFont typeface="Arial" pitchFamily="34" charset="0"/>
                        <a:buNone/>
                        <a:tabLst/>
                      </a:pPr>
                      <a:endParaRPr lang="en-GB" sz="1000" b="1" kern="1200" noProof="0" dirty="0" smtClean="0">
                        <a:solidFill>
                          <a:srgbClr val="00338D"/>
                        </a:solidFill>
                        <a:latin typeface="Univers for KPMG" panose="020B0603020202020204" pitchFamily="34" charset="0"/>
                        <a:ea typeface="맑은 고딕" pitchFamily="50" charset="-127"/>
                        <a:cs typeface="Arial" pitchFamily="34" charset="0"/>
                      </a:endParaRPr>
                    </a:p>
                  </a:txBody>
                  <a:tcPr marL="72000" marR="72000" marT="72000" marB="72000" anchor="ctr" horzOverflow="overflow">
                    <a:lnL cap="flat">
                      <a:noFill/>
                    </a:lnL>
                    <a:lnR>
                      <a:noFill/>
                    </a:lnR>
                    <a:lnT>
                      <a:noFill/>
                    </a:lnT>
                    <a:lnB>
                      <a:noFill/>
                    </a:lnB>
                    <a:lnTlToBr>
                      <a:noFill/>
                    </a:lnTlToBr>
                    <a:lnBlToTr>
                      <a:noFill/>
                    </a:lnBlToTr>
                    <a:noFill/>
                  </a:tcPr>
                </a:tc>
                <a:tc>
                  <a:txBody>
                    <a:bodyPr/>
                    <a:lstStyle/>
                    <a:p>
                      <a:pPr marL="187325" marR="0" lvl="1" indent="-185738" algn="r" defTabSz="762000" rtl="0" eaLnBrk="1" fontAlgn="base" latinLnBrk="0" hangingPunct="1">
                        <a:lnSpc>
                          <a:spcPct val="100000"/>
                        </a:lnSpc>
                        <a:spcBef>
                          <a:spcPct val="40000"/>
                        </a:spcBef>
                        <a:spcAft>
                          <a:spcPct val="0"/>
                        </a:spcAft>
                        <a:buClr>
                          <a:schemeClr val="tx2"/>
                        </a:buClr>
                        <a:buSzPct val="85000"/>
                        <a:buFont typeface="Wingdings" pitchFamily="2" charset="2"/>
                        <a:buNone/>
                        <a:tabLst/>
                      </a:pPr>
                      <a:endParaRPr lang="en-GB" sz="1000" b="0" kern="1200" noProof="0" dirty="0" smtClean="0">
                        <a:solidFill>
                          <a:srgbClr val="00338D"/>
                        </a:solidFill>
                        <a:latin typeface="Univers for KPMG" panose="020B0603020202020204" pitchFamily="34" charset="0"/>
                        <a:ea typeface="맑은 고딕" pitchFamily="50" charset="-127"/>
                        <a:cs typeface="Arial" pitchFamily="34" charset="0"/>
                      </a:endParaRPr>
                    </a:p>
                  </a:txBody>
                  <a:tcPr marL="72000" marR="72000" marT="72000" marB="72000" anchor="ctr" horzOverflow="overflow">
                    <a:lnL>
                      <a:noFill/>
                    </a:lnL>
                    <a:lnR cap="flat">
                      <a:noFill/>
                    </a:lnR>
                    <a:lnT>
                      <a:noFill/>
                    </a:lnT>
                    <a:lnB>
                      <a:noFill/>
                    </a:lnB>
                    <a:lnTlToBr>
                      <a:noFill/>
                    </a:lnTlToBr>
                    <a:lnBlToTr>
                      <a:noFill/>
                    </a:lnBlToTr>
                    <a:noFill/>
                  </a:tcPr>
                </a:tc>
              </a:tr>
            </a:tbl>
          </a:graphicData>
        </a:graphic>
      </p:graphicFrame>
      <p:sp>
        <p:nvSpPr>
          <p:cNvPr id="2" name="Title 1"/>
          <p:cNvSpPr>
            <a:spLocks noGrp="1"/>
          </p:cNvSpPr>
          <p:nvPr>
            <p:ph type="title"/>
          </p:nvPr>
        </p:nvSpPr>
        <p:spPr/>
        <p:txBody>
          <a:bodyPr/>
          <a:lstStyle/>
          <a:p>
            <a:r>
              <a:rPr lang="en-GB" dirty="0" smtClean="0"/>
              <a:t>Contents</a:t>
            </a:r>
            <a:endParaRPr lang="en-GB" dirty="0"/>
          </a:p>
        </p:txBody>
      </p:sp>
    </p:spTree>
    <p:extLst>
      <p:ext uri="{BB962C8B-B14F-4D97-AF65-F5344CB8AC3E}">
        <p14:creationId xmlns:p14="http://schemas.microsoft.com/office/powerpoint/2010/main" val="4021117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504000" y="1332000"/>
            <a:ext cx="8096250" cy="1238250"/>
          </a:xfrm>
          <a:prstGeom prst="rect">
            <a:avLst/>
          </a:prstGeom>
        </p:spPr>
      </p:pic>
      <p:sp>
        <p:nvSpPr>
          <p:cNvPr id="4" name="Title 3"/>
          <p:cNvSpPr>
            <a:spLocks noGrp="1"/>
          </p:cNvSpPr>
          <p:nvPr>
            <p:ph type="title"/>
          </p:nvPr>
        </p:nvSpPr>
        <p:spPr/>
        <p:txBody>
          <a:bodyPr/>
          <a:lstStyle/>
          <a:p>
            <a:r>
              <a:rPr lang="en-GB" altLang="ko-KR" dirty="0"/>
              <a:t>Financial Pro </a:t>
            </a:r>
            <a:r>
              <a:rPr lang="en-GB" altLang="ko-KR" dirty="0" smtClean="0"/>
              <a:t>Forma: NOA</a:t>
            </a:r>
            <a:endParaRPr lang="en-GB" dirty="0"/>
          </a:p>
        </p:txBody>
      </p:sp>
      <p:sp>
        <p:nvSpPr>
          <p:cNvPr id="2" name="텍스트 개체 틀 1"/>
          <p:cNvSpPr>
            <a:spLocks noGrp="1"/>
          </p:cNvSpPr>
          <p:nvPr>
            <p:ph type="body" sz="quarter" idx="12"/>
          </p:nvPr>
        </p:nvSpPr>
        <p:spPr>
          <a:xfrm>
            <a:off x="505130" y="1049699"/>
            <a:ext cx="8918244" cy="338138"/>
          </a:xfrm>
        </p:spPr>
        <p:txBody>
          <a:bodyPr/>
          <a:lstStyle/>
          <a:p>
            <a:r>
              <a:rPr lang="ko-KR" altLang="en-US" dirty="0" smtClean="0"/>
              <a:t>대상회사의</a:t>
            </a:r>
            <a:r>
              <a:rPr lang="en-US" altLang="ko-KR" dirty="0" smtClean="0"/>
              <a:t> </a:t>
            </a:r>
            <a:r>
              <a:rPr lang="ko-KR" altLang="en-US" dirty="0" smtClean="0"/>
              <a:t>비영업용자산</a:t>
            </a:r>
            <a:r>
              <a:rPr lang="en-US" altLang="ko-KR" dirty="0"/>
              <a:t> </a:t>
            </a:r>
            <a:r>
              <a:rPr lang="ko-KR" altLang="en-US" dirty="0" smtClean="0"/>
              <a:t>내역은 다음과 같습니다</a:t>
            </a:r>
            <a:r>
              <a:rPr lang="en-US" altLang="ko-KR" dirty="0" smtClean="0"/>
              <a:t>. </a:t>
            </a:r>
            <a:endParaRPr lang="en-US" altLang="ko-KR" dirty="0"/>
          </a:p>
        </p:txBody>
      </p:sp>
      <p:sp>
        <p:nvSpPr>
          <p:cNvPr id="5" name="Text Placeholder 2"/>
          <p:cNvSpPr>
            <a:spLocks noGrp="1"/>
          </p:cNvSpPr>
          <p:nvPr>
            <p:ph type="body" sz="quarter" idx="11"/>
          </p:nvPr>
        </p:nvSpPr>
        <p:spPr>
          <a:xfrm>
            <a:off x="488950" y="203863"/>
            <a:ext cx="8591450" cy="169200"/>
          </a:xfrm>
        </p:spPr>
        <p:txBody>
          <a:bodyPr/>
          <a:lstStyle/>
          <a:p>
            <a:r>
              <a:rPr lang="en-GB" sz="2200" dirty="0" smtClean="0">
                <a:latin typeface="KPMG Extralight" panose="020B0303030202040204" pitchFamily="34" charset="0"/>
              </a:rPr>
              <a:t>Appendix</a:t>
            </a:r>
          </a:p>
        </p:txBody>
      </p:sp>
    </p:spTree>
    <p:extLst>
      <p:ext uri="{BB962C8B-B14F-4D97-AF65-F5344CB8AC3E}">
        <p14:creationId xmlns:p14="http://schemas.microsoft.com/office/powerpoint/2010/main" val="1775498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353305" y="1572767"/>
            <a:ext cx="1798320" cy="360045"/>
          </a:xfrm>
          <a:custGeom>
            <a:avLst/>
            <a:gdLst/>
            <a:ahLst/>
            <a:cxnLst/>
            <a:rect l="l" t="t" r="r" b="b"/>
            <a:pathLst>
              <a:path w="1798320" h="360044">
                <a:moveTo>
                  <a:pt x="1509014" y="0"/>
                </a:moveTo>
                <a:lnTo>
                  <a:pt x="289318" y="0"/>
                </a:lnTo>
                <a:lnTo>
                  <a:pt x="231013" y="3653"/>
                </a:lnTo>
                <a:lnTo>
                  <a:pt x="176706" y="14132"/>
                </a:lnTo>
                <a:lnTo>
                  <a:pt x="127561" y="30713"/>
                </a:lnTo>
                <a:lnTo>
                  <a:pt x="84742" y="52673"/>
                </a:lnTo>
                <a:lnTo>
                  <a:pt x="49413" y="79288"/>
                </a:lnTo>
                <a:lnTo>
                  <a:pt x="22737" y="109835"/>
                </a:lnTo>
                <a:lnTo>
                  <a:pt x="0" y="179832"/>
                </a:lnTo>
                <a:lnTo>
                  <a:pt x="5878" y="216073"/>
                </a:lnTo>
                <a:lnTo>
                  <a:pt x="49413" y="280375"/>
                </a:lnTo>
                <a:lnTo>
                  <a:pt x="84742" y="306990"/>
                </a:lnTo>
                <a:lnTo>
                  <a:pt x="127561" y="328950"/>
                </a:lnTo>
                <a:lnTo>
                  <a:pt x="176706" y="345531"/>
                </a:lnTo>
                <a:lnTo>
                  <a:pt x="231013" y="356010"/>
                </a:lnTo>
                <a:lnTo>
                  <a:pt x="289318" y="359664"/>
                </a:lnTo>
                <a:lnTo>
                  <a:pt x="1509014" y="359664"/>
                </a:lnTo>
                <a:lnTo>
                  <a:pt x="1567319" y="356010"/>
                </a:lnTo>
                <a:lnTo>
                  <a:pt x="1621624" y="345531"/>
                </a:lnTo>
                <a:lnTo>
                  <a:pt x="1670767" y="328950"/>
                </a:lnTo>
                <a:lnTo>
                  <a:pt x="1713584" y="306990"/>
                </a:lnTo>
                <a:lnTo>
                  <a:pt x="1748910" y="280375"/>
                </a:lnTo>
                <a:lnTo>
                  <a:pt x="1775584" y="249828"/>
                </a:lnTo>
                <a:lnTo>
                  <a:pt x="1798320" y="179832"/>
                </a:lnTo>
                <a:lnTo>
                  <a:pt x="1792442" y="143590"/>
                </a:lnTo>
                <a:lnTo>
                  <a:pt x="1748910" y="79288"/>
                </a:lnTo>
                <a:lnTo>
                  <a:pt x="1713584" y="52673"/>
                </a:lnTo>
                <a:lnTo>
                  <a:pt x="1670767" y="30713"/>
                </a:lnTo>
                <a:lnTo>
                  <a:pt x="1621624" y="14132"/>
                </a:lnTo>
                <a:lnTo>
                  <a:pt x="1567319" y="3653"/>
                </a:lnTo>
                <a:lnTo>
                  <a:pt x="1509014" y="0"/>
                </a:lnTo>
                <a:close/>
              </a:path>
            </a:pathLst>
          </a:custGeom>
          <a:solidFill>
            <a:srgbClr val="0091DA"/>
          </a:solidFill>
        </p:spPr>
        <p:txBody>
          <a:bodyPr wrap="square" lIns="0" tIns="0" rIns="0" bIns="0" rtlCol="0"/>
          <a:lstStyle/>
          <a:p>
            <a:endParaRPr dirty="0"/>
          </a:p>
        </p:txBody>
      </p:sp>
      <p:sp>
        <p:nvSpPr>
          <p:cNvPr id="8" name="object 8"/>
          <p:cNvSpPr txBox="1"/>
          <p:nvPr/>
        </p:nvSpPr>
        <p:spPr>
          <a:xfrm>
            <a:off x="1744802" y="1679509"/>
            <a:ext cx="976630" cy="155575"/>
          </a:xfrm>
          <a:prstGeom prst="rect">
            <a:avLst/>
          </a:prstGeom>
        </p:spPr>
        <p:txBody>
          <a:bodyPr vert="horz" wrap="square" lIns="0" tIns="0" rIns="0" bIns="0" rtlCol="0">
            <a:spAutoFit/>
          </a:bodyPr>
          <a:lstStyle/>
          <a:p>
            <a:pPr marL="12700">
              <a:lnSpc>
                <a:spcPct val="100000"/>
              </a:lnSpc>
            </a:pPr>
            <a:r>
              <a:rPr sz="900" b="1" spc="10" dirty="0">
                <a:solidFill>
                  <a:srgbClr val="FFFFFF"/>
                </a:solidFill>
                <a:latin typeface="맑은 고딕"/>
                <a:cs typeface="맑은 고딕"/>
              </a:rPr>
              <a:t>유사회사</a:t>
            </a:r>
            <a:r>
              <a:rPr sz="900" b="1" spc="-210" dirty="0">
                <a:solidFill>
                  <a:srgbClr val="FFFFFF"/>
                </a:solidFill>
                <a:latin typeface="맑은 고딕"/>
                <a:cs typeface="맑은 고딕"/>
              </a:rPr>
              <a:t> </a:t>
            </a:r>
            <a:r>
              <a:rPr sz="900" b="1" spc="10" dirty="0">
                <a:solidFill>
                  <a:srgbClr val="FFFFFF"/>
                </a:solidFill>
                <a:latin typeface="맑은 고딕"/>
                <a:cs typeface="맑은 고딕"/>
              </a:rPr>
              <a:t>선정과정</a:t>
            </a:r>
            <a:endParaRPr sz="900" dirty="0">
              <a:latin typeface="맑은 고딕"/>
              <a:cs typeface="맑은 고딕"/>
            </a:endParaRPr>
          </a:p>
        </p:txBody>
      </p:sp>
      <p:sp>
        <p:nvSpPr>
          <p:cNvPr id="9" name="object 9"/>
          <p:cNvSpPr/>
          <p:nvPr/>
        </p:nvSpPr>
        <p:spPr>
          <a:xfrm>
            <a:off x="2251261" y="1933955"/>
            <a:ext cx="1905" cy="361315"/>
          </a:xfrm>
          <a:custGeom>
            <a:avLst/>
            <a:gdLst/>
            <a:ahLst/>
            <a:cxnLst/>
            <a:rect l="l" t="t" r="r" b="b"/>
            <a:pathLst>
              <a:path w="1905" h="361314">
                <a:moveTo>
                  <a:pt x="1752" y="0"/>
                </a:moveTo>
                <a:lnTo>
                  <a:pt x="0" y="360870"/>
                </a:lnTo>
              </a:path>
            </a:pathLst>
          </a:custGeom>
          <a:ln w="12699">
            <a:solidFill>
              <a:srgbClr val="00338D"/>
            </a:solidFill>
          </a:ln>
        </p:spPr>
        <p:txBody>
          <a:bodyPr wrap="square" lIns="0" tIns="0" rIns="0" bIns="0" rtlCol="0"/>
          <a:lstStyle/>
          <a:p>
            <a:endParaRPr dirty="0"/>
          </a:p>
        </p:txBody>
      </p:sp>
      <p:sp>
        <p:nvSpPr>
          <p:cNvPr id="10" name="object 10"/>
          <p:cNvSpPr/>
          <p:nvPr/>
        </p:nvSpPr>
        <p:spPr>
          <a:xfrm>
            <a:off x="2213216" y="2281941"/>
            <a:ext cx="76200" cy="76835"/>
          </a:xfrm>
          <a:custGeom>
            <a:avLst/>
            <a:gdLst/>
            <a:ahLst/>
            <a:cxnLst/>
            <a:rect l="l" t="t" r="r" b="b"/>
            <a:pathLst>
              <a:path w="76200" h="76835">
                <a:moveTo>
                  <a:pt x="0" y="0"/>
                </a:moveTo>
                <a:lnTo>
                  <a:pt x="37731" y="76377"/>
                </a:lnTo>
                <a:lnTo>
                  <a:pt x="76200" y="368"/>
                </a:lnTo>
                <a:lnTo>
                  <a:pt x="0" y="0"/>
                </a:lnTo>
                <a:close/>
              </a:path>
            </a:pathLst>
          </a:custGeom>
          <a:solidFill>
            <a:srgbClr val="00338D"/>
          </a:solidFill>
        </p:spPr>
        <p:txBody>
          <a:bodyPr wrap="square" lIns="0" tIns="0" rIns="0" bIns="0" rtlCol="0"/>
          <a:lstStyle/>
          <a:p>
            <a:endParaRPr dirty="0"/>
          </a:p>
        </p:txBody>
      </p:sp>
      <p:sp>
        <p:nvSpPr>
          <p:cNvPr id="11" name="object 11"/>
          <p:cNvSpPr/>
          <p:nvPr/>
        </p:nvSpPr>
        <p:spPr>
          <a:xfrm>
            <a:off x="973836" y="2357627"/>
            <a:ext cx="2557780" cy="695325"/>
          </a:xfrm>
          <a:custGeom>
            <a:avLst/>
            <a:gdLst/>
            <a:ahLst/>
            <a:cxnLst/>
            <a:rect l="l" t="t" r="r" b="b"/>
            <a:pathLst>
              <a:path w="2557779" h="695325">
                <a:moveTo>
                  <a:pt x="1278636" y="0"/>
                </a:moveTo>
                <a:lnTo>
                  <a:pt x="0" y="347472"/>
                </a:lnTo>
                <a:lnTo>
                  <a:pt x="1278636" y="694944"/>
                </a:lnTo>
                <a:lnTo>
                  <a:pt x="2557272" y="347472"/>
                </a:lnTo>
                <a:lnTo>
                  <a:pt x="1278636" y="0"/>
                </a:lnTo>
                <a:close/>
              </a:path>
            </a:pathLst>
          </a:custGeom>
          <a:solidFill>
            <a:srgbClr val="00338D"/>
          </a:solidFill>
        </p:spPr>
        <p:txBody>
          <a:bodyPr wrap="square" lIns="0" tIns="108000" rIns="36000" bIns="36000" rtlCol="0">
            <a:normAutofit/>
          </a:bodyPr>
          <a:lstStyle/>
          <a:p>
            <a:pPr marR="5080" indent="11113" algn="ctr"/>
            <a:endParaRPr lang="en-US" altLang="ko-KR" sz="900" b="1" spc="10" dirty="0">
              <a:solidFill>
                <a:srgbClr val="FFFFFF"/>
              </a:solidFill>
              <a:latin typeface="맑은 고딕"/>
              <a:cs typeface="맑은 고딕"/>
            </a:endParaRPr>
          </a:p>
          <a:p>
            <a:pPr marR="5080" indent="11113" algn="ctr"/>
            <a:r>
              <a:rPr lang="ko-KR" altLang="en-US" sz="900" b="1" spc="10" dirty="0" smtClean="0">
                <a:solidFill>
                  <a:srgbClr val="FFFFFF"/>
                </a:solidFill>
                <a:latin typeface="맑은 고딕"/>
                <a:cs typeface="맑은 고딕"/>
              </a:rPr>
              <a:t>대상회사와 </a:t>
            </a:r>
            <a:r>
              <a:rPr lang="ko-KR" altLang="en-US" sz="900" b="1" spc="10" dirty="0">
                <a:solidFill>
                  <a:srgbClr val="FFFFFF"/>
                </a:solidFill>
                <a:latin typeface="맑은 고딕"/>
                <a:cs typeface="맑은 고딕"/>
              </a:rPr>
              <a:t>유사한 </a:t>
            </a:r>
            <a:r>
              <a:rPr lang="ko-KR" altLang="en-US" sz="900" b="1" spc="10" dirty="0" smtClean="0">
                <a:solidFill>
                  <a:srgbClr val="FFFFFF"/>
                </a:solidFill>
                <a:latin typeface="맑은 고딕"/>
                <a:cs typeface="맑은 고딕"/>
              </a:rPr>
              <a:t>산업으로 </a:t>
            </a:r>
            <a:endParaRPr lang="en-US" altLang="ko-KR" sz="900" b="1" spc="10" dirty="0" smtClean="0">
              <a:solidFill>
                <a:srgbClr val="FFFFFF"/>
              </a:solidFill>
              <a:latin typeface="맑은 고딕"/>
              <a:cs typeface="맑은 고딕"/>
            </a:endParaRPr>
          </a:p>
          <a:p>
            <a:pPr marR="5080" indent="11113" algn="ctr"/>
            <a:r>
              <a:rPr lang="ko-KR" altLang="en-US" sz="900" b="1" spc="10" dirty="0" smtClean="0">
                <a:solidFill>
                  <a:srgbClr val="FFFFFF"/>
                </a:solidFill>
                <a:latin typeface="맑은 고딕"/>
                <a:cs typeface="맑은 고딕"/>
              </a:rPr>
              <a:t>분류된  </a:t>
            </a:r>
            <a:r>
              <a:rPr lang="ko-KR" altLang="en-US" sz="900" b="1" spc="10" dirty="0">
                <a:solidFill>
                  <a:srgbClr val="FFFFFF"/>
                </a:solidFill>
                <a:latin typeface="맑은 고딕"/>
                <a:cs typeface="맑은 고딕"/>
              </a:rPr>
              <a:t>회사</a:t>
            </a:r>
          </a:p>
          <a:p>
            <a:pPr marR="5080" indent="11113" algn="ctr"/>
            <a:endParaRPr sz="900" b="1" spc="10" dirty="0">
              <a:solidFill>
                <a:srgbClr val="FFFFFF"/>
              </a:solidFill>
              <a:latin typeface="맑은 고딕"/>
              <a:cs typeface="맑은 고딕"/>
            </a:endParaRPr>
          </a:p>
        </p:txBody>
      </p:sp>
      <p:sp>
        <p:nvSpPr>
          <p:cNvPr id="12" name="object 12"/>
          <p:cNvSpPr/>
          <p:nvPr/>
        </p:nvSpPr>
        <p:spPr>
          <a:xfrm>
            <a:off x="973836" y="2357627"/>
            <a:ext cx="2557780" cy="695325"/>
          </a:xfrm>
          <a:custGeom>
            <a:avLst/>
            <a:gdLst/>
            <a:ahLst/>
            <a:cxnLst/>
            <a:rect l="l" t="t" r="r" b="b"/>
            <a:pathLst>
              <a:path w="2557779" h="695325">
                <a:moveTo>
                  <a:pt x="0" y="347472"/>
                </a:moveTo>
                <a:lnTo>
                  <a:pt x="1278636" y="0"/>
                </a:lnTo>
                <a:lnTo>
                  <a:pt x="2557272" y="347472"/>
                </a:lnTo>
                <a:lnTo>
                  <a:pt x="1278636" y="694944"/>
                </a:lnTo>
                <a:lnTo>
                  <a:pt x="0" y="347472"/>
                </a:lnTo>
                <a:close/>
              </a:path>
            </a:pathLst>
          </a:custGeom>
          <a:ln w="9143">
            <a:solidFill>
              <a:srgbClr val="00338D"/>
            </a:solidFill>
          </a:ln>
        </p:spPr>
        <p:txBody>
          <a:bodyPr wrap="square" lIns="0" tIns="0" rIns="0" bIns="0" rtlCol="0"/>
          <a:lstStyle/>
          <a:p>
            <a:endParaRPr dirty="0"/>
          </a:p>
        </p:txBody>
      </p:sp>
      <p:sp>
        <p:nvSpPr>
          <p:cNvPr id="14" name="object 14"/>
          <p:cNvSpPr/>
          <p:nvPr/>
        </p:nvSpPr>
        <p:spPr>
          <a:xfrm>
            <a:off x="3531108" y="2705100"/>
            <a:ext cx="886460" cy="2832100"/>
          </a:xfrm>
          <a:custGeom>
            <a:avLst/>
            <a:gdLst/>
            <a:ahLst/>
            <a:cxnLst/>
            <a:rect l="l" t="t" r="r" b="b"/>
            <a:pathLst>
              <a:path w="886460" h="2832100">
                <a:moveTo>
                  <a:pt x="0" y="0"/>
                </a:moveTo>
                <a:lnTo>
                  <a:pt x="886066" y="0"/>
                </a:lnTo>
                <a:lnTo>
                  <a:pt x="886066" y="2831719"/>
                </a:lnTo>
              </a:path>
            </a:pathLst>
          </a:custGeom>
          <a:ln w="12700">
            <a:solidFill>
              <a:srgbClr val="00338D"/>
            </a:solidFill>
          </a:ln>
        </p:spPr>
        <p:txBody>
          <a:bodyPr wrap="square" lIns="0" tIns="0" rIns="0" bIns="0" rtlCol="0"/>
          <a:lstStyle/>
          <a:p>
            <a:endParaRPr dirty="0"/>
          </a:p>
        </p:txBody>
      </p:sp>
      <p:sp>
        <p:nvSpPr>
          <p:cNvPr id="15" name="object 15"/>
          <p:cNvSpPr/>
          <p:nvPr/>
        </p:nvSpPr>
        <p:spPr>
          <a:xfrm>
            <a:off x="4379070" y="552412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338D"/>
          </a:solidFill>
        </p:spPr>
        <p:txBody>
          <a:bodyPr wrap="square" lIns="0" tIns="0" rIns="0" bIns="0" rtlCol="0"/>
          <a:lstStyle/>
          <a:p>
            <a:endParaRPr dirty="0"/>
          </a:p>
        </p:txBody>
      </p:sp>
      <p:sp>
        <p:nvSpPr>
          <p:cNvPr id="16" name="object 16"/>
          <p:cNvSpPr/>
          <p:nvPr/>
        </p:nvSpPr>
        <p:spPr>
          <a:xfrm>
            <a:off x="2257044" y="3058667"/>
            <a:ext cx="0" cy="260350"/>
          </a:xfrm>
          <a:custGeom>
            <a:avLst/>
            <a:gdLst/>
            <a:ahLst/>
            <a:cxnLst/>
            <a:rect l="l" t="t" r="r" b="b"/>
            <a:pathLst>
              <a:path h="260350">
                <a:moveTo>
                  <a:pt x="0" y="0"/>
                </a:moveTo>
                <a:lnTo>
                  <a:pt x="0" y="259753"/>
                </a:lnTo>
              </a:path>
            </a:pathLst>
          </a:custGeom>
          <a:ln w="12700">
            <a:solidFill>
              <a:srgbClr val="00338D"/>
            </a:solidFill>
          </a:ln>
        </p:spPr>
        <p:txBody>
          <a:bodyPr wrap="square" lIns="0" tIns="0" rIns="0" bIns="0" rtlCol="0"/>
          <a:lstStyle/>
          <a:p>
            <a:endParaRPr dirty="0"/>
          </a:p>
        </p:txBody>
      </p:sp>
      <p:sp>
        <p:nvSpPr>
          <p:cNvPr id="17" name="object 17"/>
          <p:cNvSpPr/>
          <p:nvPr/>
        </p:nvSpPr>
        <p:spPr>
          <a:xfrm>
            <a:off x="2218947" y="330572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338D"/>
          </a:solidFill>
        </p:spPr>
        <p:txBody>
          <a:bodyPr wrap="square" lIns="0" tIns="0" rIns="0" bIns="0" rtlCol="0"/>
          <a:lstStyle/>
          <a:p>
            <a:endParaRPr dirty="0"/>
          </a:p>
        </p:txBody>
      </p:sp>
      <p:sp>
        <p:nvSpPr>
          <p:cNvPr id="18" name="object 18"/>
          <p:cNvSpPr txBox="1"/>
          <p:nvPr/>
        </p:nvSpPr>
        <p:spPr>
          <a:xfrm>
            <a:off x="4119360" y="3541619"/>
            <a:ext cx="183515" cy="155575"/>
          </a:xfrm>
          <a:prstGeom prst="rect">
            <a:avLst/>
          </a:prstGeom>
        </p:spPr>
        <p:txBody>
          <a:bodyPr vert="horz" wrap="square" lIns="0" tIns="0" rIns="0" bIns="0" rtlCol="0">
            <a:spAutoFit/>
          </a:bodyPr>
          <a:lstStyle/>
          <a:p>
            <a:pPr marL="12700">
              <a:lnSpc>
                <a:spcPct val="100000"/>
              </a:lnSpc>
            </a:pPr>
            <a:r>
              <a:rPr sz="900" dirty="0">
                <a:solidFill>
                  <a:srgbClr val="00338D"/>
                </a:solidFill>
                <a:latin typeface="맑은 고딕"/>
                <a:cs typeface="맑은 고딕"/>
              </a:rPr>
              <a:t>No</a:t>
            </a:r>
            <a:endParaRPr sz="900" dirty="0">
              <a:latin typeface="맑은 고딕"/>
              <a:cs typeface="맑은 고딕"/>
            </a:endParaRPr>
          </a:p>
        </p:txBody>
      </p:sp>
      <p:sp>
        <p:nvSpPr>
          <p:cNvPr id="19" name="object 19"/>
          <p:cNvSpPr/>
          <p:nvPr/>
        </p:nvSpPr>
        <p:spPr>
          <a:xfrm>
            <a:off x="973836" y="4390644"/>
            <a:ext cx="2557780" cy="692150"/>
          </a:xfrm>
          <a:custGeom>
            <a:avLst/>
            <a:gdLst/>
            <a:ahLst/>
            <a:cxnLst/>
            <a:rect l="l" t="t" r="r" b="b"/>
            <a:pathLst>
              <a:path w="2557779" h="692150">
                <a:moveTo>
                  <a:pt x="1278636" y="0"/>
                </a:moveTo>
                <a:lnTo>
                  <a:pt x="0" y="345947"/>
                </a:lnTo>
                <a:lnTo>
                  <a:pt x="1278636" y="691895"/>
                </a:lnTo>
                <a:lnTo>
                  <a:pt x="2557272" y="345947"/>
                </a:lnTo>
                <a:lnTo>
                  <a:pt x="1278636" y="0"/>
                </a:lnTo>
                <a:close/>
              </a:path>
            </a:pathLst>
          </a:custGeom>
          <a:solidFill>
            <a:srgbClr val="00338D"/>
          </a:solidFill>
        </p:spPr>
        <p:txBody>
          <a:bodyPr wrap="square" lIns="0" tIns="144000" rIns="36000" bIns="36000" rtlCol="0">
            <a:normAutofit/>
          </a:bodyPr>
          <a:lstStyle/>
          <a:p>
            <a:pPr marR="5080" indent="11113" algn="ctr"/>
            <a:r>
              <a:rPr lang="ko-KR" altLang="en-US" sz="900" b="1" spc="10" dirty="0" smtClean="0">
                <a:solidFill>
                  <a:srgbClr val="FFFFFF"/>
                </a:solidFill>
                <a:latin typeface="맑은 고딕"/>
                <a:cs typeface="맑은 고딕"/>
              </a:rPr>
              <a:t>대상회사의 사업과</a:t>
            </a:r>
          </a:p>
          <a:p>
            <a:pPr marR="5080" indent="11113" algn="ctr"/>
            <a:r>
              <a:rPr lang="ko-KR" altLang="en-US" sz="900" b="1" spc="10" dirty="0" smtClean="0">
                <a:solidFill>
                  <a:srgbClr val="FFFFFF"/>
                </a:solidFill>
                <a:latin typeface="맑은 고딕"/>
                <a:cs typeface="맑은 고딕"/>
              </a:rPr>
              <a:t>유사한 사업을 영위 및 주요 매출 </a:t>
            </a:r>
            <a:endParaRPr lang="en-US" altLang="ko-KR" sz="900" b="1" spc="10" dirty="0" smtClean="0">
              <a:solidFill>
                <a:srgbClr val="FFFFFF"/>
              </a:solidFill>
              <a:latin typeface="맑은 고딕"/>
              <a:cs typeface="맑은 고딕"/>
            </a:endParaRPr>
          </a:p>
          <a:p>
            <a:pPr marR="5080" indent="11113" algn="ctr"/>
            <a:r>
              <a:rPr lang="ko-KR" altLang="en-US" sz="900" b="1" spc="10" dirty="0" smtClean="0">
                <a:solidFill>
                  <a:srgbClr val="FFFFFF"/>
                </a:solidFill>
                <a:latin typeface="맑은 고딕"/>
                <a:cs typeface="맑은 고딕"/>
              </a:rPr>
              <a:t>구성이 유사한 회사</a:t>
            </a:r>
            <a:endParaRPr lang="ko-KR" altLang="en-US" sz="900" b="1" spc="10" dirty="0">
              <a:solidFill>
                <a:srgbClr val="FFFFFF"/>
              </a:solidFill>
              <a:latin typeface="맑은 고딕"/>
              <a:cs typeface="맑은 고딕"/>
            </a:endParaRPr>
          </a:p>
        </p:txBody>
      </p:sp>
      <p:sp>
        <p:nvSpPr>
          <p:cNvPr id="20" name="object 20"/>
          <p:cNvSpPr/>
          <p:nvPr/>
        </p:nvSpPr>
        <p:spPr>
          <a:xfrm>
            <a:off x="973836" y="3375659"/>
            <a:ext cx="2557780" cy="692150"/>
          </a:xfrm>
          <a:custGeom>
            <a:avLst/>
            <a:gdLst/>
            <a:ahLst/>
            <a:cxnLst/>
            <a:rect l="l" t="t" r="r" b="b"/>
            <a:pathLst>
              <a:path w="2557779" h="692150">
                <a:moveTo>
                  <a:pt x="0" y="345947"/>
                </a:moveTo>
                <a:lnTo>
                  <a:pt x="1278636" y="0"/>
                </a:lnTo>
                <a:lnTo>
                  <a:pt x="2557272" y="345947"/>
                </a:lnTo>
                <a:lnTo>
                  <a:pt x="1278636" y="691895"/>
                </a:lnTo>
                <a:lnTo>
                  <a:pt x="0" y="345947"/>
                </a:lnTo>
                <a:close/>
              </a:path>
            </a:pathLst>
          </a:custGeom>
          <a:ln w="9144">
            <a:solidFill>
              <a:srgbClr val="00338D"/>
            </a:solidFill>
          </a:ln>
        </p:spPr>
        <p:txBody>
          <a:bodyPr wrap="square" lIns="0" tIns="0" rIns="0" bIns="0" rtlCol="0"/>
          <a:lstStyle/>
          <a:p>
            <a:endParaRPr dirty="0"/>
          </a:p>
        </p:txBody>
      </p:sp>
      <p:sp>
        <p:nvSpPr>
          <p:cNvPr id="22" name="object 22"/>
          <p:cNvSpPr/>
          <p:nvPr/>
        </p:nvSpPr>
        <p:spPr>
          <a:xfrm>
            <a:off x="1356362" y="5599176"/>
            <a:ext cx="1801495" cy="360045"/>
          </a:xfrm>
          <a:custGeom>
            <a:avLst/>
            <a:gdLst/>
            <a:ahLst/>
            <a:cxnLst/>
            <a:rect l="l" t="t" r="r" b="b"/>
            <a:pathLst>
              <a:path w="1801495" h="360045">
                <a:moveTo>
                  <a:pt x="1511566" y="0"/>
                </a:moveTo>
                <a:lnTo>
                  <a:pt x="289801" y="0"/>
                </a:lnTo>
                <a:lnTo>
                  <a:pt x="231394" y="3653"/>
                </a:lnTo>
                <a:lnTo>
                  <a:pt x="176995" y="14132"/>
                </a:lnTo>
                <a:lnTo>
                  <a:pt x="127768" y="30713"/>
                </a:lnTo>
                <a:lnTo>
                  <a:pt x="84878" y="52673"/>
                </a:lnTo>
                <a:lnTo>
                  <a:pt x="49492" y="79288"/>
                </a:lnTo>
                <a:lnTo>
                  <a:pt x="22773" y="109835"/>
                </a:lnTo>
                <a:lnTo>
                  <a:pt x="0" y="179832"/>
                </a:lnTo>
                <a:lnTo>
                  <a:pt x="5887" y="216073"/>
                </a:lnTo>
                <a:lnTo>
                  <a:pt x="49492" y="280375"/>
                </a:lnTo>
                <a:lnTo>
                  <a:pt x="84878" y="306990"/>
                </a:lnTo>
                <a:lnTo>
                  <a:pt x="127768" y="328950"/>
                </a:lnTo>
                <a:lnTo>
                  <a:pt x="176995" y="345531"/>
                </a:lnTo>
                <a:lnTo>
                  <a:pt x="231394" y="356010"/>
                </a:lnTo>
                <a:lnTo>
                  <a:pt x="289801" y="359664"/>
                </a:lnTo>
                <a:lnTo>
                  <a:pt x="1511566" y="359664"/>
                </a:lnTo>
                <a:lnTo>
                  <a:pt x="1569969" y="356010"/>
                </a:lnTo>
                <a:lnTo>
                  <a:pt x="1624367" y="345531"/>
                </a:lnTo>
                <a:lnTo>
                  <a:pt x="1673594" y="328950"/>
                </a:lnTo>
                <a:lnTo>
                  <a:pt x="1716484" y="306990"/>
                </a:lnTo>
                <a:lnTo>
                  <a:pt x="1751872" y="280375"/>
                </a:lnTo>
                <a:lnTo>
                  <a:pt x="1778592" y="249828"/>
                </a:lnTo>
                <a:lnTo>
                  <a:pt x="1801368" y="179832"/>
                </a:lnTo>
                <a:lnTo>
                  <a:pt x="1795479" y="143590"/>
                </a:lnTo>
                <a:lnTo>
                  <a:pt x="1751872" y="79288"/>
                </a:lnTo>
                <a:lnTo>
                  <a:pt x="1716484" y="52673"/>
                </a:lnTo>
                <a:lnTo>
                  <a:pt x="1673594" y="30713"/>
                </a:lnTo>
                <a:lnTo>
                  <a:pt x="1624367" y="14132"/>
                </a:lnTo>
                <a:lnTo>
                  <a:pt x="1569969" y="3653"/>
                </a:lnTo>
                <a:lnTo>
                  <a:pt x="1511566" y="0"/>
                </a:lnTo>
                <a:close/>
              </a:path>
            </a:pathLst>
          </a:custGeom>
          <a:solidFill>
            <a:srgbClr val="0091DA"/>
          </a:solidFill>
        </p:spPr>
        <p:txBody>
          <a:bodyPr wrap="square" lIns="0" tIns="0" rIns="0" bIns="0" rtlCol="0"/>
          <a:lstStyle/>
          <a:p>
            <a:endParaRPr dirty="0"/>
          </a:p>
        </p:txBody>
      </p:sp>
      <p:sp>
        <p:nvSpPr>
          <p:cNvPr id="23" name="object 23"/>
          <p:cNvSpPr/>
          <p:nvPr/>
        </p:nvSpPr>
        <p:spPr>
          <a:xfrm>
            <a:off x="3515869" y="5600700"/>
            <a:ext cx="1801495" cy="360045"/>
          </a:xfrm>
          <a:custGeom>
            <a:avLst/>
            <a:gdLst/>
            <a:ahLst/>
            <a:cxnLst/>
            <a:rect l="l" t="t" r="r" b="b"/>
            <a:pathLst>
              <a:path w="1801495" h="360045">
                <a:moveTo>
                  <a:pt x="1511566" y="0"/>
                </a:moveTo>
                <a:lnTo>
                  <a:pt x="289801" y="0"/>
                </a:lnTo>
                <a:lnTo>
                  <a:pt x="231394" y="3653"/>
                </a:lnTo>
                <a:lnTo>
                  <a:pt x="176995" y="14132"/>
                </a:lnTo>
                <a:lnTo>
                  <a:pt x="127768" y="30713"/>
                </a:lnTo>
                <a:lnTo>
                  <a:pt x="84878" y="52673"/>
                </a:lnTo>
                <a:lnTo>
                  <a:pt x="49492" y="79288"/>
                </a:lnTo>
                <a:lnTo>
                  <a:pt x="22773" y="109835"/>
                </a:lnTo>
                <a:lnTo>
                  <a:pt x="0" y="179832"/>
                </a:lnTo>
                <a:lnTo>
                  <a:pt x="5887" y="216073"/>
                </a:lnTo>
                <a:lnTo>
                  <a:pt x="49492" y="280375"/>
                </a:lnTo>
                <a:lnTo>
                  <a:pt x="84878" y="306990"/>
                </a:lnTo>
                <a:lnTo>
                  <a:pt x="127768" y="328950"/>
                </a:lnTo>
                <a:lnTo>
                  <a:pt x="176995" y="345531"/>
                </a:lnTo>
                <a:lnTo>
                  <a:pt x="231394" y="356010"/>
                </a:lnTo>
                <a:lnTo>
                  <a:pt x="289801" y="359664"/>
                </a:lnTo>
                <a:lnTo>
                  <a:pt x="1511566" y="359664"/>
                </a:lnTo>
                <a:lnTo>
                  <a:pt x="1569969" y="356010"/>
                </a:lnTo>
                <a:lnTo>
                  <a:pt x="1624367" y="345531"/>
                </a:lnTo>
                <a:lnTo>
                  <a:pt x="1673594" y="328950"/>
                </a:lnTo>
                <a:lnTo>
                  <a:pt x="1716484" y="306990"/>
                </a:lnTo>
                <a:lnTo>
                  <a:pt x="1751872" y="280375"/>
                </a:lnTo>
                <a:lnTo>
                  <a:pt x="1778592" y="249828"/>
                </a:lnTo>
                <a:lnTo>
                  <a:pt x="1801368" y="179832"/>
                </a:lnTo>
                <a:lnTo>
                  <a:pt x="1795479" y="143590"/>
                </a:lnTo>
                <a:lnTo>
                  <a:pt x="1751872" y="79288"/>
                </a:lnTo>
                <a:lnTo>
                  <a:pt x="1716484" y="52673"/>
                </a:lnTo>
                <a:lnTo>
                  <a:pt x="1673594" y="30713"/>
                </a:lnTo>
                <a:lnTo>
                  <a:pt x="1624367" y="14132"/>
                </a:lnTo>
                <a:lnTo>
                  <a:pt x="1569969" y="3653"/>
                </a:lnTo>
                <a:lnTo>
                  <a:pt x="1511566" y="0"/>
                </a:lnTo>
                <a:close/>
              </a:path>
            </a:pathLst>
          </a:custGeom>
          <a:solidFill>
            <a:srgbClr val="00338D"/>
          </a:solidFill>
        </p:spPr>
        <p:txBody>
          <a:bodyPr wrap="square" lIns="0" tIns="0" rIns="0" bIns="0" rtlCol="0"/>
          <a:lstStyle/>
          <a:p>
            <a:endParaRPr dirty="0"/>
          </a:p>
        </p:txBody>
      </p:sp>
      <p:sp>
        <p:nvSpPr>
          <p:cNvPr id="24" name="object 24"/>
          <p:cNvSpPr/>
          <p:nvPr/>
        </p:nvSpPr>
        <p:spPr>
          <a:xfrm>
            <a:off x="3515869" y="5600700"/>
            <a:ext cx="1801495" cy="360045"/>
          </a:xfrm>
          <a:custGeom>
            <a:avLst/>
            <a:gdLst/>
            <a:ahLst/>
            <a:cxnLst/>
            <a:rect l="l" t="t" r="r" b="b"/>
            <a:pathLst>
              <a:path w="1801495" h="360045">
                <a:moveTo>
                  <a:pt x="289801" y="0"/>
                </a:moveTo>
                <a:lnTo>
                  <a:pt x="1511566" y="0"/>
                </a:lnTo>
                <a:lnTo>
                  <a:pt x="1569969" y="3653"/>
                </a:lnTo>
                <a:lnTo>
                  <a:pt x="1624367" y="14132"/>
                </a:lnTo>
                <a:lnTo>
                  <a:pt x="1673594" y="30713"/>
                </a:lnTo>
                <a:lnTo>
                  <a:pt x="1716484" y="52673"/>
                </a:lnTo>
                <a:lnTo>
                  <a:pt x="1751872" y="79288"/>
                </a:lnTo>
                <a:lnTo>
                  <a:pt x="1778592" y="109835"/>
                </a:lnTo>
                <a:lnTo>
                  <a:pt x="1801368" y="179832"/>
                </a:lnTo>
                <a:lnTo>
                  <a:pt x="1795479" y="216073"/>
                </a:lnTo>
                <a:lnTo>
                  <a:pt x="1751872" y="280375"/>
                </a:lnTo>
                <a:lnTo>
                  <a:pt x="1716484" y="306990"/>
                </a:lnTo>
                <a:lnTo>
                  <a:pt x="1673594" y="328950"/>
                </a:lnTo>
                <a:lnTo>
                  <a:pt x="1624367" y="345531"/>
                </a:lnTo>
                <a:lnTo>
                  <a:pt x="1569969" y="356010"/>
                </a:lnTo>
                <a:lnTo>
                  <a:pt x="1511566" y="359664"/>
                </a:lnTo>
                <a:lnTo>
                  <a:pt x="289801" y="359664"/>
                </a:lnTo>
                <a:lnTo>
                  <a:pt x="231394" y="356010"/>
                </a:lnTo>
                <a:lnTo>
                  <a:pt x="176995" y="345531"/>
                </a:lnTo>
                <a:lnTo>
                  <a:pt x="127768" y="328950"/>
                </a:lnTo>
                <a:lnTo>
                  <a:pt x="84878" y="306990"/>
                </a:lnTo>
                <a:lnTo>
                  <a:pt x="49492" y="280375"/>
                </a:lnTo>
                <a:lnTo>
                  <a:pt x="22773" y="249828"/>
                </a:lnTo>
                <a:lnTo>
                  <a:pt x="0" y="179832"/>
                </a:lnTo>
                <a:lnTo>
                  <a:pt x="5887" y="143590"/>
                </a:lnTo>
                <a:lnTo>
                  <a:pt x="49492" y="79288"/>
                </a:lnTo>
                <a:lnTo>
                  <a:pt x="84878" y="52673"/>
                </a:lnTo>
                <a:lnTo>
                  <a:pt x="127768" y="30713"/>
                </a:lnTo>
                <a:lnTo>
                  <a:pt x="176995" y="14132"/>
                </a:lnTo>
                <a:lnTo>
                  <a:pt x="231394" y="3653"/>
                </a:lnTo>
                <a:lnTo>
                  <a:pt x="289801" y="0"/>
                </a:lnTo>
                <a:close/>
              </a:path>
            </a:pathLst>
          </a:custGeom>
          <a:ln w="9143">
            <a:solidFill>
              <a:srgbClr val="00338D"/>
            </a:solidFill>
          </a:ln>
        </p:spPr>
        <p:txBody>
          <a:bodyPr wrap="square" lIns="0" tIns="0" rIns="0" bIns="0" rtlCol="0"/>
          <a:lstStyle/>
          <a:p>
            <a:endParaRPr dirty="0"/>
          </a:p>
        </p:txBody>
      </p:sp>
      <p:sp>
        <p:nvSpPr>
          <p:cNvPr id="25" name="object 25"/>
          <p:cNvSpPr txBox="1"/>
          <p:nvPr/>
        </p:nvSpPr>
        <p:spPr>
          <a:xfrm>
            <a:off x="4017100" y="5708732"/>
            <a:ext cx="754380" cy="155575"/>
          </a:xfrm>
          <a:prstGeom prst="rect">
            <a:avLst/>
          </a:prstGeom>
        </p:spPr>
        <p:txBody>
          <a:bodyPr vert="horz" wrap="square" lIns="0" tIns="0" rIns="0" bIns="0" rtlCol="0">
            <a:spAutoFit/>
          </a:bodyPr>
          <a:lstStyle/>
          <a:p>
            <a:pPr marL="12700">
              <a:lnSpc>
                <a:spcPct val="100000"/>
              </a:lnSpc>
            </a:pPr>
            <a:r>
              <a:rPr sz="900" b="1" spc="10" dirty="0">
                <a:solidFill>
                  <a:srgbClr val="FFFFFF"/>
                </a:solidFill>
                <a:latin typeface="맑은 고딕"/>
                <a:cs typeface="맑은 고딕"/>
              </a:rPr>
              <a:t>유사회사</a:t>
            </a:r>
            <a:r>
              <a:rPr sz="900" b="1" spc="-145" dirty="0">
                <a:solidFill>
                  <a:srgbClr val="FFFFFF"/>
                </a:solidFill>
                <a:latin typeface="맑은 고딕"/>
                <a:cs typeface="맑은 고딕"/>
              </a:rPr>
              <a:t> </a:t>
            </a:r>
            <a:r>
              <a:rPr sz="900" b="1" spc="10" dirty="0">
                <a:solidFill>
                  <a:srgbClr val="FFFFFF"/>
                </a:solidFill>
                <a:latin typeface="맑은 고딕"/>
                <a:cs typeface="맑은 고딕"/>
              </a:rPr>
              <a:t>제외</a:t>
            </a:r>
            <a:endParaRPr sz="900" dirty="0">
              <a:latin typeface="맑은 고딕"/>
              <a:cs typeface="맑은 고딕"/>
            </a:endParaRPr>
          </a:p>
        </p:txBody>
      </p:sp>
      <p:sp>
        <p:nvSpPr>
          <p:cNvPr id="26" name="object 26"/>
          <p:cNvSpPr/>
          <p:nvPr/>
        </p:nvSpPr>
        <p:spPr>
          <a:xfrm>
            <a:off x="2251364" y="4076700"/>
            <a:ext cx="1905" cy="249554"/>
          </a:xfrm>
          <a:custGeom>
            <a:avLst/>
            <a:gdLst/>
            <a:ahLst/>
            <a:cxnLst/>
            <a:rect l="l" t="t" r="r" b="b"/>
            <a:pathLst>
              <a:path w="1905" h="249554">
                <a:moveTo>
                  <a:pt x="1650" y="0"/>
                </a:moveTo>
                <a:lnTo>
                  <a:pt x="0" y="249199"/>
                </a:lnTo>
              </a:path>
            </a:pathLst>
          </a:custGeom>
          <a:ln w="12700">
            <a:solidFill>
              <a:srgbClr val="00338D"/>
            </a:solidFill>
          </a:ln>
        </p:spPr>
        <p:txBody>
          <a:bodyPr wrap="square" lIns="0" tIns="0" rIns="0" bIns="0" rtlCol="0"/>
          <a:lstStyle/>
          <a:p>
            <a:endParaRPr dirty="0"/>
          </a:p>
        </p:txBody>
      </p:sp>
      <p:sp>
        <p:nvSpPr>
          <p:cNvPr id="27" name="object 27"/>
          <p:cNvSpPr/>
          <p:nvPr/>
        </p:nvSpPr>
        <p:spPr>
          <a:xfrm>
            <a:off x="2213348" y="4312944"/>
            <a:ext cx="76200" cy="76835"/>
          </a:xfrm>
          <a:custGeom>
            <a:avLst/>
            <a:gdLst/>
            <a:ahLst/>
            <a:cxnLst/>
            <a:rect l="l" t="t" r="r" b="b"/>
            <a:pathLst>
              <a:path w="76200" h="76835">
                <a:moveTo>
                  <a:pt x="0" y="0"/>
                </a:moveTo>
                <a:lnTo>
                  <a:pt x="37604" y="76454"/>
                </a:lnTo>
                <a:lnTo>
                  <a:pt x="76200" y="495"/>
                </a:lnTo>
                <a:lnTo>
                  <a:pt x="0" y="0"/>
                </a:lnTo>
                <a:close/>
              </a:path>
            </a:pathLst>
          </a:custGeom>
          <a:solidFill>
            <a:srgbClr val="00338D"/>
          </a:solidFill>
        </p:spPr>
        <p:txBody>
          <a:bodyPr wrap="square" lIns="0" tIns="0" rIns="0" bIns="0" rtlCol="0"/>
          <a:lstStyle/>
          <a:p>
            <a:endParaRPr dirty="0"/>
          </a:p>
        </p:txBody>
      </p:sp>
      <p:sp>
        <p:nvSpPr>
          <p:cNvPr id="28" name="object 28"/>
          <p:cNvSpPr/>
          <p:nvPr/>
        </p:nvSpPr>
        <p:spPr>
          <a:xfrm>
            <a:off x="3531108" y="3720084"/>
            <a:ext cx="886460" cy="1816100"/>
          </a:xfrm>
          <a:custGeom>
            <a:avLst/>
            <a:gdLst/>
            <a:ahLst/>
            <a:cxnLst/>
            <a:rect l="l" t="t" r="r" b="b"/>
            <a:pathLst>
              <a:path w="886460" h="1816100">
                <a:moveTo>
                  <a:pt x="0" y="0"/>
                </a:moveTo>
                <a:lnTo>
                  <a:pt x="886066" y="0"/>
                </a:lnTo>
                <a:lnTo>
                  <a:pt x="886066" y="1816023"/>
                </a:lnTo>
              </a:path>
            </a:pathLst>
          </a:custGeom>
          <a:ln w="12699">
            <a:solidFill>
              <a:srgbClr val="00338D"/>
            </a:solidFill>
          </a:ln>
        </p:spPr>
        <p:txBody>
          <a:bodyPr wrap="square" lIns="0" tIns="0" rIns="0" bIns="0" rtlCol="0"/>
          <a:lstStyle/>
          <a:p>
            <a:endParaRPr dirty="0"/>
          </a:p>
        </p:txBody>
      </p:sp>
      <p:sp>
        <p:nvSpPr>
          <p:cNvPr id="29" name="object 29"/>
          <p:cNvSpPr/>
          <p:nvPr/>
        </p:nvSpPr>
        <p:spPr>
          <a:xfrm>
            <a:off x="4379070" y="552340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338D"/>
          </a:solidFill>
        </p:spPr>
        <p:txBody>
          <a:bodyPr wrap="square" lIns="0" tIns="0" rIns="0" bIns="0" rtlCol="0"/>
          <a:lstStyle/>
          <a:p>
            <a:endParaRPr dirty="0"/>
          </a:p>
        </p:txBody>
      </p:sp>
      <p:sp>
        <p:nvSpPr>
          <p:cNvPr id="30" name="object 30"/>
          <p:cNvSpPr txBox="1"/>
          <p:nvPr/>
        </p:nvSpPr>
        <p:spPr>
          <a:xfrm>
            <a:off x="1864910" y="5434679"/>
            <a:ext cx="772160" cy="426084"/>
          </a:xfrm>
          <a:prstGeom prst="rect">
            <a:avLst/>
          </a:prstGeom>
        </p:spPr>
        <p:txBody>
          <a:bodyPr vert="horz" wrap="square" lIns="0" tIns="0" rIns="0" bIns="0" rtlCol="0">
            <a:spAutoFit/>
          </a:bodyPr>
          <a:lstStyle/>
          <a:p>
            <a:pPr marL="12700" indent="570865">
              <a:lnSpc>
                <a:spcPct val="100000"/>
              </a:lnSpc>
            </a:pPr>
            <a:r>
              <a:rPr sz="900" spc="-5" dirty="0">
                <a:solidFill>
                  <a:srgbClr val="00338D"/>
                </a:solidFill>
                <a:latin typeface="맑은 고딕"/>
                <a:cs typeface="맑은 고딕"/>
              </a:rPr>
              <a:t>Ye</a:t>
            </a:r>
            <a:r>
              <a:rPr sz="900" spc="5" dirty="0">
                <a:solidFill>
                  <a:srgbClr val="00338D"/>
                </a:solidFill>
                <a:latin typeface="맑은 고딕"/>
                <a:cs typeface="맑은 고딕"/>
              </a:rPr>
              <a:t>s</a:t>
            </a:r>
            <a:endParaRPr sz="900" dirty="0">
              <a:latin typeface="맑은 고딕"/>
              <a:cs typeface="맑은 고딕"/>
            </a:endParaRPr>
          </a:p>
          <a:p>
            <a:pPr marL="12700">
              <a:lnSpc>
                <a:spcPct val="100000"/>
              </a:lnSpc>
              <a:spcBef>
                <a:spcPts val="1050"/>
              </a:spcBef>
            </a:pPr>
            <a:r>
              <a:rPr sz="900" b="1" spc="10" dirty="0">
                <a:solidFill>
                  <a:srgbClr val="FFFFFF"/>
                </a:solidFill>
                <a:latin typeface="맑은 고딕"/>
                <a:cs typeface="맑은 고딕"/>
              </a:rPr>
              <a:t>유사회사</a:t>
            </a:r>
            <a:r>
              <a:rPr sz="900" b="1" spc="-215" dirty="0">
                <a:solidFill>
                  <a:srgbClr val="FFFFFF"/>
                </a:solidFill>
                <a:latin typeface="맑은 고딕"/>
                <a:cs typeface="맑은 고딕"/>
              </a:rPr>
              <a:t> </a:t>
            </a:r>
            <a:r>
              <a:rPr sz="900" b="1" spc="10" dirty="0">
                <a:solidFill>
                  <a:srgbClr val="FFFFFF"/>
                </a:solidFill>
                <a:latin typeface="맑은 고딕"/>
                <a:cs typeface="맑은 고딕"/>
              </a:rPr>
              <a:t>선정</a:t>
            </a:r>
            <a:endParaRPr sz="900" dirty="0">
              <a:latin typeface="맑은 고딕"/>
              <a:cs typeface="맑은 고딕"/>
            </a:endParaRPr>
          </a:p>
        </p:txBody>
      </p:sp>
      <p:sp>
        <p:nvSpPr>
          <p:cNvPr id="31" name="object 31"/>
          <p:cNvSpPr/>
          <p:nvPr/>
        </p:nvSpPr>
        <p:spPr>
          <a:xfrm>
            <a:off x="973836" y="3375659"/>
            <a:ext cx="2557780" cy="692150"/>
          </a:xfrm>
          <a:custGeom>
            <a:avLst/>
            <a:gdLst/>
            <a:ahLst/>
            <a:cxnLst/>
            <a:rect l="l" t="t" r="r" b="b"/>
            <a:pathLst>
              <a:path w="2557779" h="692150">
                <a:moveTo>
                  <a:pt x="1278636" y="0"/>
                </a:moveTo>
                <a:lnTo>
                  <a:pt x="0" y="345947"/>
                </a:lnTo>
                <a:lnTo>
                  <a:pt x="1278636" y="691895"/>
                </a:lnTo>
                <a:lnTo>
                  <a:pt x="2557272" y="345947"/>
                </a:lnTo>
                <a:lnTo>
                  <a:pt x="1278636" y="0"/>
                </a:lnTo>
                <a:close/>
              </a:path>
            </a:pathLst>
          </a:custGeom>
          <a:solidFill>
            <a:srgbClr val="00338D"/>
          </a:solidFill>
        </p:spPr>
        <p:txBody>
          <a:bodyPr wrap="square" lIns="0" tIns="180000" rIns="36000" bIns="36000" rtlCol="0">
            <a:normAutofit/>
          </a:bodyPr>
          <a:lstStyle/>
          <a:p>
            <a:pPr marR="5080" indent="11113" algn="ctr"/>
            <a:r>
              <a:rPr lang="ko-KR" altLang="en-US" sz="900" b="1" spc="10" dirty="0" smtClean="0">
                <a:solidFill>
                  <a:srgbClr val="FFFFFF"/>
                </a:solidFill>
                <a:latin typeface="맑은 고딕"/>
                <a:cs typeface="맑은 고딕"/>
              </a:rPr>
              <a:t>베타</a:t>
            </a:r>
            <a:r>
              <a:rPr lang="en-US" altLang="ko-KR" sz="900" b="1" spc="10" dirty="0" smtClean="0">
                <a:solidFill>
                  <a:srgbClr val="FFFFFF"/>
                </a:solidFill>
                <a:latin typeface="맑은 고딕"/>
                <a:cs typeface="맑은 고딕"/>
              </a:rPr>
              <a:t>, </a:t>
            </a:r>
            <a:r>
              <a:rPr lang="ko-KR" altLang="en-US" sz="900" b="1" spc="10" dirty="0" smtClean="0">
                <a:solidFill>
                  <a:srgbClr val="FFFFFF"/>
                </a:solidFill>
                <a:latin typeface="맑은 고딕"/>
                <a:cs typeface="맑은 고딕"/>
              </a:rPr>
              <a:t>시가총액</a:t>
            </a:r>
            <a:r>
              <a:rPr lang="en-US" altLang="ko-KR" sz="900" b="1" spc="10" dirty="0" smtClean="0">
                <a:solidFill>
                  <a:srgbClr val="FFFFFF"/>
                </a:solidFill>
                <a:latin typeface="맑은 고딕"/>
                <a:cs typeface="맑은 고딕"/>
              </a:rPr>
              <a:t>, </a:t>
            </a:r>
            <a:r>
              <a:rPr lang="ko-KR" altLang="en-US" sz="900" b="1" spc="10" dirty="0" smtClean="0">
                <a:solidFill>
                  <a:srgbClr val="FFFFFF"/>
                </a:solidFill>
                <a:latin typeface="맑은 고딕"/>
                <a:cs typeface="맑은 고딕"/>
              </a:rPr>
              <a:t>장부가액 등 </a:t>
            </a:r>
            <a:endParaRPr lang="en-US" altLang="ko-KR" sz="900" b="1" spc="10" dirty="0" smtClean="0">
              <a:solidFill>
                <a:srgbClr val="FFFFFF"/>
              </a:solidFill>
              <a:latin typeface="맑은 고딕"/>
              <a:cs typeface="맑은 고딕"/>
            </a:endParaRPr>
          </a:p>
          <a:p>
            <a:pPr marR="5080" indent="11113" algn="ctr"/>
            <a:r>
              <a:rPr lang="ko-KR" altLang="en-US" sz="900" b="1" spc="10" dirty="0" smtClean="0">
                <a:solidFill>
                  <a:srgbClr val="FFFFFF"/>
                </a:solidFill>
                <a:latin typeface="맑은 고딕"/>
                <a:cs typeface="맑은 고딕"/>
              </a:rPr>
              <a:t>시장정보를 신뢰 할 수 있는 회사</a:t>
            </a:r>
            <a:endParaRPr sz="900" b="1" spc="10" dirty="0">
              <a:solidFill>
                <a:srgbClr val="FFFFFF"/>
              </a:solidFill>
              <a:latin typeface="맑은 고딕"/>
              <a:cs typeface="맑은 고딕"/>
            </a:endParaRPr>
          </a:p>
        </p:txBody>
      </p:sp>
      <p:sp>
        <p:nvSpPr>
          <p:cNvPr id="32" name="object 32"/>
          <p:cNvSpPr/>
          <p:nvPr/>
        </p:nvSpPr>
        <p:spPr>
          <a:xfrm>
            <a:off x="973836" y="4390644"/>
            <a:ext cx="2557780" cy="692150"/>
          </a:xfrm>
          <a:custGeom>
            <a:avLst/>
            <a:gdLst/>
            <a:ahLst/>
            <a:cxnLst/>
            <a:rect l="l" t="t" r="r" b="b"/>
            <a:pathLst>
              <a:path w="2557779" h="692150">
                <a:moveTo>
                  <a:pt x="0" y="345947"/>
                </a:moveTo>
                <a:lnTo>
                  <a:pt x="1278636" y="0"/>
                </a:lnTo>
                <a:lnTo>
                  <a:pt x="2557272" y="345947"/>
                </a:lnTo>
                <a:lnTo>
                  <a:pt x="1278636" y="691895"/>
                </a:lnTo>
                <a:lnTo>
                  <a:pt x="0" y="345947"/>
                </a:lnTo>
                <a:close/>
              </a:path>
            </a:pathLst>
          </a:custGeom>
          <a:ln w="9144">
            <a:solidFill>
              <a:srgbClr val="00338D"/>
            </a:solidFill>
          </a:ln>
        </p:spPr>
        <p:txBody>
          <a:bodyPr wrap="square" lIns="0" tIns="0" rIns="0" bIns="0" rtlCol="0"/>
          <a:lstStyle/>
          <a:p>
            <a:endParaRPr dirty="0"/>
          </a:p>
        </p:txBody>
      </p:sp>
      <p:sp>
        <p:nvSpPr>
          <p:cNvPr id="34" name="object 34"/>
          <p:cNvSpPr/>
          <p:nvPr/>
        </p:nvSpPr>
        <p:spPr>
          <a:xfrm>
            <a:off x="2250948" y="5082540"/>
            <a:ext cx="5715" cy="454659"/>
          </a:xfrm>
          <a:custGeom>
            <a:avLst/>
            <a:gdLst/>
            <a:ahLst/>
            <a:cxnLst/>
            <a:rect l="l" t="t" r="r" b="b"/>
            <a:pathLst>
              <a:path w="5714" h="454660">
                <a:moveTo>
                  <a:pt x="0" y="0"/>
                </a:moveTo>
                <a:lnTo>
                  <a:pt x="5575" y="454139"/>
                </a:lnTo>
              </a:path>
            </a:pathLst>
          </a:custGeom>
          <a:ln w="12700">
            <a:solidFill>
              <a:srgbClr val="00338D"/>
            </a:solidFill>
          </a:ln>
        </p:spPr>
        <p:txBody>
          <a:bodyPr wrap="square" lIns="0" tIns="0" rIns="0" bIns="0" rtlCol="0"/>
          <a:lstStyle/>
          <a:p>
            <a:endParaRPr dirty="0"/>
          </a:p>
        </p:txBody>
      </p:sp>
      <p:sp>
        <p:nvSpPr>
          <p:cNvPr id="35" name="object 35"/>
          <p:cNvSpPr/>
          <p:nvPr/>
        </p:nvSpPr>
        <p:spPr>
          <a:xfrm>
            <a:off x="2218263" y="5523518"/>
            <a:ext cx="76200" cy="76835"/>
          </a:xfrm>
          <a:custGeom>
            <a:avLst/>
            <a:gdLst/>
            <a:ahLst/>
            <a:cxnLst/>
            <a:rect l="l" t="t" r="r" b="b"/>
            <a:pathLst>
              <a:path w="76200" h="76835">
                <a:moveTo>
                  <a:pt x="76200" y="0"/>
                </a:moveTo>
                <a:lnTo>
                  <a:pt x="0" y="927"/>
                </a:lnTo>
                <a:lnTo>
                  <a:pt x="39039" y="76657"/>
                </a:lnTo>
                <a:lnTo>
                  <a:pt x="76200" y="0"/>
                </a:lnTo>
                <a:close/>
              </a:path>
            </a:pathLst>
          </a:custGeom>
          <a:solidFill>
            <a:srgbClr val="00338D"/>
          </a:solidFill>
        </p:spPr>
        <p:txBody>
          <a:bodyPr wrap="square" lIns="0" tIns="0" rIns="0" bIns="0" rtlCol="0"/>
          <a:lstStyle/>
          <a:p>
            <a:endParaRPr dirty="0"/>
          </a:p>
        </p:txBody>
      </p:sp>
      <p:sp>
        <p:nvSpPr>
          <p:cNvPr id="36" name="object 36"/>
          <p:cNvSpPr txBox="1"/>
          <p:nvPr/>
        </p:nvSpPr>
        <p:spPr>
          <a:xfrm>
            <a:off x="5106808" y="3515359"/>
            <a:ext cx="4241165" cy="289823"/>
          </a:xfrm>
          <a:prstGeom prst="rect">
            <a:avLst/>
          </a:prstGeom>
        </p:spPr>
        <p:txBody>
          <a:bodyPr vert="horz" wrap="square" lIns="0" tIns="0" rIns="0" bIns="0" rtlCol="0">
            <a:spAutoFit/>
          </a:bodyPr>
          <a:lstStyle/>
          <a:p>
            <a:pPr marL="97790" indent="-85090">
              <a:lnSpc>
                <a:spcPct val="100000"/>
              </a:lnSpc>
              <a:buFont typeface="Arial"/>
              <a:buChar char="•"/>
              <a:tabLst>
                <a:tab pos="98425" algn="l"/>
              </a:tabLst>
            </a:pPr>
            <a:r>
              <a:rPr lang="ko-KR" altLang="en-US" sz="900" spc="5" dirty="0" smtClean="0">
                <a:latin typeface="맑은 고딕"/>
                <a:cs typeface="맑은 고딕"/>
              </a:rPr>
              <a:t>상장되지 않았거나</a:t>
            </a:r>
            <a:r>
              <a:rPr lang="en-US" altLang="ko-KR" sz="900" spc="5" dirty="0" smtClean="0">
                <a:latin typeface="맑은 고딕"/>
                <a:cs typeface="맑은 고딕"/>
              </a:rPr>
              <a:t>, </a:t>
            </a:r>
            <a:r>
              <a:rPr lang="ko-KR" altLang="en-US" sz="900" spc="5" dirty="0" smtClean="0">
                <a:latin typeface="맑은 고딕"/>
                <a:cs typeface="맑은 고딕"/>
              </a:rPr>
              <a:t>기준일 </a:t>
            </a:r>
            <a:r>
              <a:rPr lang="ko-KR" altLang="en-US" sz="900" spc="5" dirty="0">
                <a:latin typeface="맑은 고딕"/>
                <a:cs typeface="맑은 고딕"/>
              </a:rPr>
              <a:t>기준으로 상장일 </a:t>
            </a:r>
            <a:r>
              <a:rPr lang="en-US" altLang="ko-KR" sz="900" spc="5" dirty="0">
                <a:latin typeface="맑은 고딕"/>
                <a:cs typeface="맑은 고딕"/>
              </a:rPr>
              <a:t>2</a:t>
            </a:r>
            <a:r>
              <a:rPr lang="ko-KR" altLang="en-US" sz="900" spc="5" dirty="0">
                <a:latin typeface="맑은 고딕"/>
                <a:cs typeface="맑은 고딕"/>
              </a:rPr>
              <a:t>년 미만 인 회사 배제</a:t>
            </a:r>
            <a:endParaRPr lang="ko-KR" altLang="en-US" sz="900" dirty="0">
              <a:latin typeface="맑은 고딕"/>
              <a:cs typeface="맑은 고딕"/>
            </a:endParaRPr>
          </a:p>
          <a:p>
            <a:pPr marL="97790" indent="-85090">
              <a:lnSpc>
                <a:spcPct val="100000"/>
              </a:lnSpc>
              <a:spcBef>
                <a:spcPts val="120"/>
              </a:spcBef>
              <a:buFont typeface="Arial"/>
              <a:buChar char="•"/>
              <a:tabLst>
                <a:tab pos="98425" algn="l"/>
              </a:tabLst>
            </a:pPr>
            <a:r>
              <a:rPr sz="900" b="1" u="sng" spc="10" dirty="0" smtClean="0">
                <a:latin typeface="맑은 고딕"/>
                <a:cs typeface="맑은 고딕"/>
              </a:rPr>
              <a:t>총 </a:t>
            </a:r>
            <a:r>
              <a:rPr lang="en-US" sz="900" b="1" u="sng" spc="5" dirty="0" smtClean="0">
                <a:latin typeface="맑은 고딕"/>
                <a:cs typeface="맑은 고딕"/>
              </a:rPr>
              <a:t>17</a:t>
            </a:r>
            <a:r>
              <a:rPr sz="900" b="1" u="sng" spc="5" dirty="0" smtClean="0">
                <a:latin typeface="맑은 고딕"/>
                <a:cs typeface="맑은 고딕"/>
              </a:rPr>
              <a:t>개</a:t>
            </a:r>
            <a:r>
              <a:rPr sz="900" b="1" u="sng" spc="-140" dirty="0" smtClean="0">
                <a:latin typeface="맑은 고딕"/>
                <a:cs typeface="맑은 고딕"/>
              </a:rPr>
              <a:t> </a:t>
            </a:r>
            <a:r>
              <a:rPr sz="900" b="1" u="sng" spc="10" dirty="0" smtClean="0">
                <a:latin typeface="맑은 고딕"/>
                <a:cs typeface="맑은 고딕"/>
              </a:rPr>
              <a:t>선정</a:t>
            </a:r>
            <a:endParaRPr sz="900" dirty="0">
              <a:latin typeface="맑은 고딕"/>
              <a:cs typeface="맑은 고딕"/>
            </a:endParaRPr>
          </a:p>
        </p:txBody>
      </p:sp>
      <p:sp>
        <p:nvSpPr>
          <p:cNvPr id="37" name="object 37"/>
          <p:cNvSpPr txBox="1"/>
          <p:nvPr/>
        </p:nvSpPr>
        <p:spPr>
          <a:xfrm>
            <a:off x="4119360" y="2500810"/>
            <a:ext cx="183515" cy="155575"/>
          </a:xfrm>
          <a:prstGeom prst="rect">
            <a:avLst/>
          </a:prstGeom>
        </p:spPr>
        <p:txBody>
          <a:bodyPr vert="horz" wrap="square" lIns="0" tIns="0" rIns="0" bIns="0" rtlCol="0">
            <a:spAutoFit/>
          </a:bodyPr>
          <a:lstStyle/>
          <a:p>
            <a:pPr marL="12700">
              <a:lnSpc>
                <a:spcPct val="100000"/>
              </a:lnSpc>
            </a:pPr>
            <a:r>
              <a:rPr sz="900" dirty="0">
                <a:solidFill>
                  <a:srgbClr val="00338D"/>
                </a:solidFill>
                <a:latin typeface="맑은 고딕"/>
                <a:cs typeface="맑은 고딕"/>
              </a:rPr>
              <a:t>No</a:t>
            </a:r>
            <a:endParaRPr sz="900" dirty="0">
              <a:latin typeface="맑은 고딕"/>
              <a:cs typeface="맑은 고딕"/>
            </a:endParaRPr>
          </a:p>
        </p:txBody>
      </p:sp>
      <p:sp>
        <p:nvSpPr>
          <p:cNvPr id="38" name="object 38"/>
          <p:cNvSpPr txBox="1"/>
          <p:nvPr/>
        </p:nvSpPr>
        <p:spPr>
          <a:xfrm>
            <a:off x="2436322" y="4139720"/>
            <a:ext cx="200660" cy="155575"/>
          </a:xfrm>
          <a:prstGeom prst="rect">
            <a:avLst/>
          </a:prstGeom>
        </p:spPr>
        <p:txBody>
          <a:bodyPr vert="horz" wrap="square" lIns="0" tIns="0" rIns="0" bIns="0" rtlCol="0">
            <a:spAutoFit/>
          </a:bodyPr>
          <a:lstStyle/>
          <a:p>
            <a:pPr marL="12700">
              <a:lnSpc>
                <a:spcPct val="100000"/>
              </a:lnSpc>
            </a:pPr>
            <a:r>
              <a:rPr sz="900" spc="-5" dirty="0">
                <a:solidFill>
                  <a:srgbClr val="00338D"/>
                </a:solidFill>
                <a:latin typeface="맑은 고딕"/>
                <a:cs typeface="맑은 고딕"/>
              </a:rPr>
              <a:t>Ye</a:t>
            </a:r>
            <a:r>
              <a:rPr sz="900" spc="5" dirty="0">
                <a:solidFill>
                  <a:srgbClr val="00338D"/>
                </a:solidFill>
                <a:latin typeface="맑은 고딕"/>
                <a:cs typeface="맑은 고딕"/>
              </a:rPr>
              <a:t>s</a:t>
            </a:r>
            <a:endParaRPr sz="900" dirty="0">
              <a:latin typeface="맑은 고딕"/>
              <a:cs typeface="맑은 고딕"/>
            </a:endParaRPr>
          </a:p>
        </p:txBody>
      </p:sp>
      <p:sp>
        <p:nvSpPr>
          <p:cNvPr id="39" name="object 39"/>
          <p:cNvSpPr txBox="1"/>
          <p:nvPr/>
        </p:nvSpPr>
        <p:spPr>
          <a:xfrm>
            <a:off x="2436322" y="3129734"/>
            <a:ext cx="200660" cy="155575"/>
          </a:xfrm>
          <a:prstGeom prst="rect">
            <a:avLst/>
          </a:prstGeom>
        </p:spPr>
        <p:txBody>
          <a:bodyPr vert="horz" wrap="square" lIns="0" tIns="0" rIns="0" bIns="0" rtlCol="0">
            <a:spAutoFit/>
          </a:bodyPr>
          <a:lstStyle/>
          <a:p>
            <a:pPr marL="12700">
              <a:lnSpc>
                <a:spcPct val="100000"/>
              </a:lnSpc>
            </a:pPr>
            <a:r>
              <a:rPr sz="900" spc="-5" dirty="0">
                <a:solidFill>
                  <a:srgbClr val="00338D"/>
                </a:solidFill>
                <a:latin typeface="맑은 고딕"/>
                <a:cs typeface="맑은 고딕"/>
              </a:rPr>
              <a:t>Ye</a:t>
            </a:r>
            <a:r>
              <a:rPr sz="900" spc="5" dirty="0">
                <a:solidFill>
                  <a:srgbClr val="00338D"/>
                </a:solidFill>
                <a:latin typeface="맑은 고딕"/>
                <a:cs typeface="맑은 고딕"/>
              </a:rPr>
              <a:t>s</a:t>
            </a:r>
            <a:endParaRPr sz="900" dirty="0">
              <a:latin typeface="맑은 고딕"/>
              <a:cs typeface="맑은 고딕"/>
            </a:endParaRPr>
          </a:p>
        </p:txBody>
      </p:sp>
      <p:sp>
        <p:nvSpPr>
          <p:cNvPr id="40" name="object 40"/>
          <p:cNvSpPr/>
          <p:nvPr/>
        </p:nvSpPr>
        <p:spPr>
          <a:xfrm>
            <a:off x="3531108" y="4735067"/>
            <a:ext cx="886460" cy="797560"/>
          </a:xfrm>
          <a:custGeom>
            <a:avLst/>
            <a:gdLst/>
            <a:ahLst/>
            <a:cxnLst/>
            <a:rect l="l" t="t" r="r" b="b"/>
            <a:pathLst>
              <a:path w="886460" h="797560">
                <a:moveTo>
                  <a:pt x="0" y="0"/>
                </a:moveTo>
                <a:lnTo>
                  <a:pt x="886066" y="0"/>
                </a:lnTo>
                <a:lnTo>
                  <a:pt x="886066" y="797229"/>
                </a:lnTo>
              </a:path>
            </a:pathLst>
          </a:custGeom>
          <a:ln w="12700">
            <a:solidFill>
              <a:srgbClr val="00338D"/>
            </a:solidFill>
          </a:ln>
        </p:spPr>
        <p:txBody>
          <a:bodyPr wrap="square" lIns="0" tIns="0" rIns="0" bIns="0" rtlCol="0"/>
          <a:lstStyle/>
          <a:p>
            <a:endParaRPr dirty="0"/>
          </a:p>
        </p:txBody>
      </p:sp>
      <p:sp>
        <p:nvSpPr>
          <p:cNvPr id="41" name="object 41"/>
          <p:cNvSpPr/>
          <p:nvPr/>
        </p:nvSpPr>
        <p:spPr>
          <a:xfrm>
            <a:off x="4379070" y="5519603"/>
            <a:ext cx="76200" cy="76200"/>
          </a:xfrm>
          <a:custGeom>
            <a:avLst/>
            <a:gdLst/>
            <a:ahLst/>
            <a:cxnLst/>
            <a:rect l="l" t="t" r="r" b="b"/>
            <a:pathLst>
              <a:path w="76200" h="76200">
                <a:moveTo>
                  <a:pt x="76200" y="0"/>
                </a:moveTo>
                <a:lnTo>
                  <a:pt x="0" y="0"/>
                </a:lnTo>
                <a:lnTo>
                  <a:pt x="38100" y="76200"/>
                </a:lnTo>
                <a:lnTo>
                  <a:pt x="76200" y="0"/>
                </a:lnTo>
                <a:close/>
              </a:path>
            </a:pathLst>
          </a:custGeom>
          <a:solidFill>
            <a:srgbClr val="00338D"/>
          </a:solidFill>
        </p:spPr>
        <p:txBody>
          <a:bodyPr wrap="square" lIns="0" tIns="0" rIns="0" bIns="0" rtlCol="0"/>
          <a:lstStyle/>
          <a:p>
            <a:endParaRPr dirty="0"/>
          </a:p>
        </p:txBody>
      </p:sp>
      <p:sp>
        <p:nvSpPr>
          <p:cNvPr id="42" name="object 42"/>
          <p:cNvSpPr txBox="1"/>
          <p:nvPr/>
        </p:nvSpPr>
        <p:spPr>
          <a:xfrm>
            <a:off x="4119360" y="4508770"/>
            <a:ext cx="183515" cy="155575"/>
          </a:xfrm>
          <a:prstGeom prst="rect">
            <a:avLst/>
          </a:prstGeom>
        </p:spPr>
        <p:txBody>
          <a:bodyPr vert="horz" wrap="square" lIns="0" tIns="0" rIns="0" bIns="0" rtlCol="0">
            <a:spAutoFit/>
          </a:bodyPr>
          <a:lstStyle/>
          <a:p>
            <a:pPr marL="12700">
              <a:lnSpc>
                <a:spcPct val="100000"/>
              </a:lnSpc>
            </a:pPr>
            <a:r>
              <a:rPr sz="900" dirty="0">
                <a:solidFill>
                  <a:srgbClr val="00338D"/>
                </a:solidFill>
                <a:latin typeface="맑은 고딕"/>
                <a:cs typeface="맑은 고딕"/>
              </a:rPr>
              <a:t>No</a:t>
            </a:r>
            <a:endParaRPr sz="900" dirty="0">
              <a:latin typeface="맑은 고딕"/>
              <a:cs typeface="맑은 고딕"/>
            </a:endParaRPr>
          </a:p>
        </p:txBody>
      </p:sp>
      <p:sp>
        <p:nvSpPr>
          <p:cNvPr id="44" name="object 44"/>
          <p:cNvSpPr txBox="1"/>
          <p:nvPr/>
        </p:nvSpPr>
        <p:spPr>
          <a:xfrm>
            <a:off x="5089266" y="4660309"/>
            <a:ext cx="4302760" cy="763927"/>
          </a:xfrm>
          <a:prstGeom prst="rect">
            <a:avLst/>
          </a:prstGeom>
        </p:spPr>
        <p:txBody>
          <a:bodyPr vert="horz" wrap="square" lIns="0" tIns="0" rIns="0" bIns="0" rtlCol="0">
            <a:spAutoFit/>
          </a:bodyPr>
          <a:lstStyle/>
          <a:p>
            <a:pPr marL="97790" marR="5080" indent="-85090">
              <a:lnSpc>
                <a:spcPct val="111100"/>
              </a:lnSpc>
              <a:buFont typeface="Arial"/>
              <a:buChar char="•"/>
              <a:tabLst>
                <a:tab pos="98425" algn="l"/>
              </a:tabLst>
            </a:pPr>
            <a:r>
              <a:rPr lang="en-US" altLang="ko-KR" sz="900" spc="-5" dirty="0" smtClean="0">
                <a:latin typeface="맑은 고딕"/>
                <a:cs typeface="맑은 고딕"/>
              </a:rPr>
              <a:t>Business </a:t>
            </a:r>
            <a:r>
              <a:rPr lang="en-US" altLang="ko-KR" sz="900" dirty="0">
                <a:latin typeface="맑은 고딕"/>
                <a:cs typeface="맑은 고딕"/>
              </a:rPr>
              <a:t>description </a:t>
            </a:r>
            <a:r>
              <a:rPr lang="ko-KR" altLang="en-US" sz="900" spc="10" dirty="0">
                <a:latin typeface="맑은 고딕"/>
                <a:cs typeface="맑은 고딕"/>
              </a:rPr>
              <a:t>및 홈페이지 </a:t>
            </a:r>
            <a:r>
              <a:rPr lang="ko-KR" altLang="en-US" sz="900" dirty="0">
                <a:latin typeface="맑은 고딕"/>
                <a:cs typeface="맑은 고딕"/>
              </a:rPr>
              <a:t>검토를 통하여 대상회사와 유사한 </a:t>
            </a:r>
            <a:r>
              <a:rPr lang="ko-KR" altLang="en-US" sz="900" spc="10" dirty="0">
                <a:latin typeface="맑은 고딕"/>
                <a:cs typeface="맑은 고딕"/>
              </a:rPr>
              <a:t>사업 </a:t>
            </a:r>
            <a:r>
              <a:rPr lang="en-US" altLang="ko-KR" sz="900" dirty="0" smtClean="0">
                <a:latin typeface="맑은 고딕"/>
                <a:cs typeface="맑은 고딕"/>
              </a:rPr>
              <a:t>(</a:t>
            </a:r>
            <a:r>
              <a:rPr lang="ko-KR" altLang="en-US" sz="900" dirty="0" smtClean="0">
                <a:latin typeface="맑은 고딕"/>
                <a:cs typeface="맑은 고딕"/>
              </a:rPr>
              <a:t>주류 제조 및 유통업</a:t>
            </a:r>
            <a:r>
              <a:rPr lang="en-US" altLang="ko-KR" sz="900" spc="10" dirty="0" smtClean="0">
                <a:latin typeface="맑은 고딕"/>
                <a:cs typeface="맑은 고딕"/>
              </a:rPr>
              <a:t>)</a:t>
            </a:r>
            <a:r>
              <a:rPr lang="ko-KR" altLang="en-US" sz="900" spc="10" dirty="0">
                <a:latin typeface="맑은 고딕"/>
                <a:cs typeface="맑은 고딕"/>
              </a:rPr>
              <a:t>을 영위하는 회사</a:t>
            </a:r>
            <a:r>
              <a:rPr lang="ko-KR" altLang="en-US" sz="900" spc="-215" dirty="0">
                <a:latin typeface="맑은 고딕"/>
                <a:cs typeface="맑은 고딕"/>
              </a:rPr>
              <a:t> </a:t>
            </a:r>
            <a:r>
              <a:rPr lang="ko-KR" altLang="en-US" sz="900" spc="10" dirty="0">
                <a:latin typeface="맑은 고딕"/>
                <a:cs typeface="맑은 고딕"/>
              </a:rPr>
              <a:t>선정</a:t>
            </a:r>
          </a:p>
          <a:p>
            <a:pPr marL="97790" marR="5080" indent="-85090">
              <a:lnSpc>
                <a:spcPct val="111100"/>
              </a:lnSpc>
              <a:buFont typeface="Arial"/>
              <a:buChar char="•"/>
              <a:tabLst>
                <a:tab pos="98425" algn="l"/>
              </a:tabLst>
            </a:pPr>
            <a:r>
              <a:rPr lang="ko-KR" altLang="en-US" sz="900" spc="10" dirty="0">
                <a:latin typeface="맑은 고딕"/>
                <a:cs typeface="맑은 고딕"/>
              </a:rPr>
              <a:t>주요 매출 비중이 </a:t>
            </a:r>
            <a:r>
              <a:rPr lang="en-US" altLang="ko-KR" sz="900" spc="10" dirty="0">
                <a:latin typeface="맑은 고딕"/>
                <a:cs typeface="맑은 고딕"/>
              </a:rPr>
              <a:t>50% </a:t>
            </a:r>
            <a:r>
              <a:rPr lang="ko-KR" altLang="en-US" sz="900" spc="10" dirty="0">
                <a:latin typeface="맑은 고딕"/>
                <a:cs typeface="맑은 고딕"/>
              </a:rPr>
              <a:t>이상 </a:t>
            </a:r>
            <a:r>
              <a:rPr lang="ko-KR" altLang="en-US" sz="900" spc="10" dirty="0" smtClean="0">
                <a:latin typeface="맑은 고딕"/>
                <a:cs typeface="맑은 고딕"/>
              </a:rPr>
              <a:t>주류 </a:t>
            </a:r>
            <a:r>
              <a:rPr lang="ko-KR" altLang="en-US" sz="900" spc="10" dirty="0">
                <a:latin typeface="맑은 고딕"/>
                <a:cs typeface="맑은 고딕"/>
              </a:rPr>
              <a:t>제품에서 발생하는 회사 선정</a:t>
            </a:r>
            <a:endParaRPr lang="ko-KR" altLang="en-US" sz="900" dirty="0">
              <a:latin typeface="맑은 고딕"/>
              <a:cs typeface="맑은 고딕"/>
            </a:endParaRPr>
          </a:p>
          <a:p>
            <a:pPr marL="97790" indent="-85090">
              <a:lnSpc>
                <a:spcPct val="100000"/>
              </a:lnSpc>
              <a:spcBef>
                <a:spcPts val="120"/>
              </a:spcBef>
              <a:buFont typeface="Arial"/>
              <a:buChar char="•"/>
              <a:tabLst>
                <a:tab pos="98425" algn="l"/>
              </a:tabLst>
            </a:pPr>
            <a:r>
              <a:rPr sz="900" b="1" u="sng" spc="10" dirty="0" smtClean="0">
                <a:latin typeface="맑은 고딕"/>
                <a:cs typeface="맑은 고딕"/>
              </a:rPr>
              <a:t>총 </a:t>
            </a:r>
            <a:r>
              <a:rPr lang="en-US" sz="900" b="1" u="sng" spc="5" dirty="0" smtClean="0">
                <a:latin typeface="맑은 고딕"/>
                <a:cs typeface="맑은 고딕"/>
              </a:rPr>
              <a:t>8</a:t>
            </a:r>
            <a:r>
              <a:rPr sz="900" b="1" u="sng" spc="5" dirty="0" smtClean="0">
                <a:latin typeface="맑은 고딕"/>
                <a:cs typeface="맑은 고딕"/>
              </a:rPr>
              <a:t>개</a:t>
            </a:r>
            <a:r>
              <a:rPr sz="900" b="1" u="sng" spc="-140" dirty="0" smtClean="0">
                <a:latin typeface="맑은 고딕"/>
                <a:cs typeface="맑은 고딕"/>
              </a:rPr>
              <a:t> </a:t>
            </a:r>
            <a:r>
              <a:rPr sz="900" b="1" u="sng" spc="10" dirty="0" smtClean="0">
                <a:latin typeface="맑은 고딕"/>
                <a:cs typeface="맑은 고딕"/>
              </a:rPr>
              <a:t>선정</a:t>
            </a:r>
            <a:endParaRPr lang="en-US" sz="900" b="1" u="sng" spc="10" dirty="0" smtClean="0">
              <a:latin typeface="맑은 고딕"/>
              <a:cs typeface="맑은 고딕"/>
            </a:endParaRPr>
          </a:p>
          <a:p>
            <a:pPr marL="97790" indent="-85090">
              <a:lnSpc>
                <a:spcPct val="100000"/>
              </a:lnSpc>
              <a:spcBef>
                <a:spcPts val="120"/>
              </a:spcBef>
              <a:buFont typeface="Arial"/>
              <a:buChar char="•"/>
              <a:tabLst>
                <a:tab pos="98425" algn="l"/>
              </a:tabLst>
            </a:pPr>
            <a:endParaRPr sz="900" dirty="0">
              <a:latin typeface="맑은 고딕"/>
              <a:cs typeface="맑은 고딕"/>
            </a:endParaRPr>
          </a:p>
        </p:txBody>
      </p:sp>
      <p:sp>
        <p:nvSpPr>
          <p:cNvPr id="45" name="object 45"/>
          <p:cNvSpPr txBox="1"/>
          <p:nvPr/>
        </p:nvSpPr>
        <p:spPr>
          <a:xfrm>
            <a:off x="5109296" y="2401376"/>
            <a:ext cx="4241800" cy="461280"/>
          </a:xfrm>
          <a:prstGeom prst="rect">
            <a:avLst/>
          </a:prstGeom>
        </p:spPr>
        <p:txBody>
          <a:bodyPr vert="horz" wrap="square" lIns="0" tIns="0" rIns="0" bIns="0" rtlCol="0">
            <a:spAutoFit/>
          </a:bodyPr>
          <a:lstStyle/>
          <a:p>
            <a:pPr marL="97155" marR="5080" indent="-84455">
              <a:lnSpc>
                <a:spcPct val="111100"/>
              </a:lnSpc>
              <a:buFont typeface="Arial"/>
              <a:buChar char="•"/>
              <a:tabLst>
                <a:tab pos="98425" algn="l"/>
              </a:tabLst>
            </a:pPr>
            <a:r>
              <a:rPr lang="en-US" altLang="ko-KR" sz="900" spc="10" dirty="0" smtClean="0">
                <a:latin typeface="맑은 고딕"/>
                <a:cs typeface="맑은 고딕"/>
              </a:rPr>
              <a:t>Bloomberg </a:t>
            </a:r>
            <a:r>
              <a:rPr lang="ko-KR" altLang="en-US" sz="900" spc="10" dirty="0" smtClean="0">
                <a:latin typeface="맑은 고딕"/>
                <a:cs typeface="맑은 고딕"/>
              </a:rPr>
              <a:t>산업분류</a:t>
            </a:r>
            <a:r>
              <a:rPr lang="en-US" altLang="ko-KR" sz="900" spc="10" dirty="0" smtClean="0">
                <a:latin typeface="맑은 고딕"/>
                <a:cs typeface="맑은 고딕"/>
              </a:rPr>
              <a:t>(BICS)</a:t>
            </a:r>
            <a:r>
              <a:rPr lang="ko-KR" altLang="en-US" sz="900" spc="10" dirty="0" smtClean="0">
                <a:latin typeface="맑은 고딕"/>
                <a:cs typeface="맑은 고딕"/>
              </a:rPr>
              <a:t>상 일본 내 </a:t>
            </a:r>
            <a:r>
              <a:rPr lang="en-US" altLang="ko-KR" sz="900" spc="10" dirty="0" smtClean="0">
                <a:latin typeface="맑은 고딕"/>
                <a:cs typeface="맑은 고딕"/>
              </a:rPr>
              <a:t>“</a:t>
            </a:r>
            <a:r>
              <a:rPr lang="ko-KR" altLang="en-US" sz="900" spc="10" dirty="0" smtClean="0">
                <a:latin typeface="맑은 고딕"/>
                <a:cs typeface="맑은 고딕"/>
              </a:rPr>
              <a:t>주류 제조업</a:t>
            </a:r>
            <a:r>
              <a:rPr lang="en-US" altLang="ko-KR" sz="900" spc="10" dirty="0" smtClean="0">
                <a:latin typeface="맑은 고딕"/>
                <a:cs typeface="맑은 고딕"/>
              </a:rPr>
              <a:t>” </a:t>
            </a:r>
            <a:r>
              <a:rPr lang="ko-KR" altLang="en-US" sz="900" spc="10" dirty="0" smtClean="0">
                <a:latin typeface="맑은 고딕"/>
                <a:cs typeface="맑은 고딕"/>
              </a:rPr>
              <a:t>또는 </a:t>
            </a:r>
            <a:r>
              <a:rPr lang="en-US" altLang="ko-KR" sz="900" spc="10" dirty="0" smtClean="0">
                <a:latin typeface="맑은 고딕"/>
                <a:cs typeface="맑은 고딕"/>
              </a:rPr>
              <a:t>Factiva </a:t>
            </a:r>
            <a:r>
              <a:rPr lang="ko-KR" altLang="en-US" sz="900" spc="10" dirty="0" smtClean="0">
                <a:latin typeface="맑은 고딕"/>
                <a:cs typeface="맑은 고딕"/>
              </a:rPr>
              <a:t>산업분류</a:t>
            </a:r>
            <a:r>
              <a:rPr lang="en-US" altLang="ko-KR" sz="900" spc="10" dirty="0" smtClean="0">
                <a:latin typeface="맑은 고딕"/>
                <a:cs typeface="맑은 고딕"/>
              </a:rPr>
              <a:t>(Dow Jones Industry &amp; SIC)</a:t>
            </a:r>
            <a:r>
              <a:rPr lang="ko-KR" altLang="en-US" sz="900" spc="10" dirty="0" smtClean="0">
                <a:latin typeface="맑은 고딕"/>
                <a:cs typeface="맑은 고딕"/>
              </a:rPr>
              <a:t>상 </a:t>
            </a:r>
            <a:r>
              <a:rPr lang="en-US" altLang="ko-KR" sz="900" spc="10" dirty="0" smtClean="0">
                <a:latin typeface="맑은 고딕"/>
                <a:cs typeface="맑은 고딕"/>
              </a:rPr>
              <a:t>“</a:t>
            </a:r>
            <a:r>
              <a:rPr lang="ko-KR" altLang="en-US" sz="900" spc="10" dirty="0" smtClean="0">
                <a:latin typeface="맑은 고딕"/>
                <a:cs typeface="맑은 고딕"/>
              </a:rPr>
              <a:t>주류 및 음료 제조업</a:t>
            </a:r>
            <a:r>
              <a:rPr lang="en-US" altLang="ko-KR" sz="900" spc="10" dirty="0" smtClean="0">
                <a:latin typeface="맑은 고딕"/>
                <a:cs typeface="맑은 고딕"/>
              </a:rPr>
              <a:t>＂ </a:t>
            </a:r>
            <a:r>
              <a:rPr lang="ko-KR" altLang="en-US" sz="900" spc="10" dirty="0" smtClean="0">
                <a:latin typeface="맑은 고딕"/>
                <a:cs typeface="맑은 고딕"/>
              </a:rPr>
              <a:t>을 영위하는 회사 선정</a:t>
            </a:r>
            <a:endParaRPr lang="en-US" altLang="ko-KR" sz="900" spc="10" dirty="0" smtClean="0">
              <a:latin typeface="맑은 고딕"/>
              <a:cs typeface="맑은 고딕"/>
            </a:endParaRPr>
          </a:p>
          <a:p>
            <a:pPr marL="97155" marR="5080" indent="-84455">
              <a:lnSpc>
                <a:spcPct val="111100"/>
              </a:lnSpc>
              <a:buFont typeface="Arial"/>
              <a:buChar char="•"/>
              <a:tabLst>
                <a:tab pos="98425" algn="l"/>
              </a:tabLst>
            </a:pPr>
            <a:r>
              <a:rPr sz="900" b="1" u="sng" spc="10" dirty="0" smtClean="0">
                <a:latin typeface="맑은 고딕"/>
                <a:cs typeface="맑은 고딕"/>
              </a:rPr>
              <a:t>총 </a:t>
            </a:r>
            <a:r>
              <a:rPr lang="en-US" sz="900" b="1" u="sng" dirty="0" smtClean="0">
                <a:latin typeface="맑은 고딕"/>
                <a:cs typeface="맑은 고딕"/>
              </a:rPr>
              <a:t>19</a:t>
            </a:r>
            <a:r>
              <a:rPr sz="900" b="1" u="sng" dirty="0" smtClean="0">
                <a:latin typeface="맑은 고딕"/>
                <a:cs typeface="맑은 고딕"/>
              </a:rPr>
              <a:t>개</a:t>
            </a:r>
            <a:r>
              <a:rPr sz="900" b="1" u="sng" spc="-125" dirty="0" smtClean="0">
                <a:latin typeface="맑은 고딕"/>
                <a:cs typeface="맑은 고딕"/>
              </a:rPr>
              <a:t> </a:t>
            </a:r>
            <a:r>
              <a:rPr sz="900" b="1" u="sng" spc="10" dirty="0">
                <a:latin typeface="맑은 고딕"/>
                <a:cs typeface="맑은 고딕"/>
              </a:rPr>
              <a:t>선정</a:t>
            </a:r>
            <a:endParaRPr sz="900" dirty="0">
              <a:latin typeface="맑은 고딕"/>
              <a:cs typeface="맑은 고딕"/>
            </a:endParaRPr>
          </a:p>
        </p:txBody>
      </p:sp>
      <p:sp>
        <p:nvSpPr>
          <p:cNvPr id="52" name="object 6"/>
          <p:cNvSpPr txBox="1"/>
          <p:nvPr/>
        </p:nvSpPr>
        <p:spPr>
          <a:xfrm>
            <a:off x="504000" y="1044000"/>
            <a:ext cx="7166609" cy="184666"/>
          </a:xfrm>
          <a:prstGeom prst="rect">
            <a:avLst/>
          </a:prstGeom>
        </p:spPr>
        <p:txBody>
          <a:bodyPr vert="horz" wrap="square" lIns="0" tIns="0" rIns="0" bIns="0" rtlCol="0">
            <a:spAutoFit/>
          </a:bodyPr>
          <a:lstStyle/>
          <a:p>
            <a:pPr latinLnBrk="1">
              <a:spcAft>
                <a:spcPts val="600"/>
              </a:spcAft>
            </a:pPr>
            <a:r>
              <a:rPr lang="ko-KR" altLang="en-US" sz="1200" b="1" dirty="0" smtClean="0">
                <a:solidFill>
                  <a:srgbClr val="005EB8"/>
                </a:solidFill>
                <a:latin typeface="맑은 고딕" panose="020B0503020000020004" pitchFamily="50" charset="-127"/>
                <a:ea typeface="맑은 고딕" panose="020B0503020000020004" pitchFamily="50" charset="-127"/>
              </a:rPr>
              <a:t>대상</a:t>
            </a:r>
            <a:r>
              <a:rPr sz="1200" b="1" dirty="0" smtClean="0">
                <a:solidFill>
                  <a:srgbClr val="005EB8"/>
                </a:solidFill>
                <a:latin typeface="맑은 고딕" panose="020B0503020000020004" pitchFamily="50" charset="-127"/>
                <a:ea typeface="맑은 고딕" panose="020B0503020000020004" pitchFamily="50" charset="-127"/>
              </a:rPr>
              <a:t>회사의 적정할인</a:t>
            </a:r>
            <a:r>
              <a:rPr lang="ko-KR" altLang="en-US" sz="1200" b="1" dirty="0" smtClean="0">
                <a:solidFill>
                  <a:srgbClr val="005EB8"/>
                </a:solidFill>
                <a:latin typeface="맑은 고딕" panose="020B0503020000020004" pitchFamily="50" charset="-127"/>
                <a:ea typeface="맑은 고딕" panose="020B0503020000020004" pitchFamily="50" charset="-127"/>
              </a:rPr>
              <a:t>율</a:t>
            </a:r>
            <a:r>
              <a:rPr sz="1200" b="1" dirty="0" smtClean="0">
                <a:solidFill>
                  <a:srgbClr val="005EB8"/>
                </a:solidFill>
                <a:latin typeface="맑은 고딕" panose="020B0503020000020004" pitchFamily="50" charset="-127"/>
                <a:ea typeface="맑은 고딕" panose="020B0503020000020004" pitchFamily="50" charset="-127"/>
              </a:rPr>
              <a:t> 산정을 위한 유사 상장회사의 선정과정은 다음과 같습니다.</a:t>
            </a:r>
            <a:endParaRPr sz="1200" b="1" dirty="0">
              <a:solidFill>
                <a:srgbClr val="005EB8"/>
              </a:solidFill>
              <a:latin typeface="맑은 고딕" panose="020B0503020000020004" pitchFamily="50" charset="-127"/>
              <a:ea typeface="맑은 고딕" panose="020B0503020000020004" pitchFamily="50" charset="-127"/>
            </a:endParaRPr>
          </a:p>
        </p:txBody>
      </p:sp>
      <p:sp>
        <p:nvSpPr>
          <p:cNvPr id="53" name="Title 3"/>
          <p:cNvSpPr txBox="1">
            <a:spLocks/>
          </p:cNvSpPr>
          <p:nvPr/>
        </p:nvSpPr>
        <p:spPr>
          <a:xfrm>
            <a:off x="488950" y="451575"/>
            <a:ext cx="8918244" cy="723600"/>
          </a:xfrm>
          <a:prstGeom prst="rect">
            <a:avLst/>
          </a:prstGeom>
        </p:spPr>
        <p:txBody>
          <a:bodyPr vert="horz" lIns="0" tIns="0" rIns="0" bIns="0" rtlCol="0" anchor="t" anchorCtr="0">
            <a:noAutofit/>
          </a:bodyPr>
          <a:lstStyle>
            <a:lvl1pPr latinLnBrk="1">
              <a:lnSpc>
                <a:spcPct val="70000"/>
              </a:lnSpc>
              <a:spcBef>
                <a:spcPct val="0"/>
              </a:spcBef>
              <a:buNone/>
              <a:defRPr sz="3800">
                <a:solidFill>
                  <a:schemeClr val="tx2"/>
                </a:solidFill>
                <a:latin typeface="+mj-lt"/>
                <a:ea typeface="+mj-ea"/>
                <a:cs typeface="+mj-cs"/>
              </a:defRPr>
            </a:lvl1pPr>
          </a:lstStyle>
          <a:p>
            <a:r>
              <a:rPr lang="en-US" altLang="ko-KR" dirty="0" smtClean="0"/>
              <a:t>Selection </a:t>
            </a:r>
            <a:r>
              <a:rPr lang="en-US" altLang="ko-KR" dirty="0"/>
              <a:t>Process of Guideline Public Companies</a:t>
            </a:r>
          </a:p>
        </p:txBody>
      </p:sp>
      <p:sp>
        <p:nvSpPr>
          <p:cNvPr id="54" name="Text Placeholder 2"/>
          <p:cNvSpPr txBox="1">
            <a:spLocks/>
          </p:cNvSpPr>
          <p:nvPr/>
        </p:nvSpPr>
        <p:spPr>
          <a:xfrm>
            <a:off x="488950" y="203863"/>
            <a:ext cx="8591450" cy="169200"/>
          </a:xfrm>
          <a:prstGeom prst="rect">
            <a:avLst/>
          </a:prstGeom>
        </p:spPr>
        <p:txBody>
          <a:bodyPr vert="horz" lIns="0" tIns="0" rIns="0" bIns="0" rtlCol="0" anchor="b" anchorCtr="0">
            <a:noAutofit/>
          </a:bodyPr>
          <a:lstStyle>
            <a:lvl1pPr indent="0" latinLnBrk="1">
              <a:lnSpc>
                <a:spcPct val="100000"/>
              </a:lnSpc>
              <a:spcBef>
                <a:spcPts val="0"/>
              </a:spcBef>
              <a:spcAft>
                <a:spcPts val="0"/>
              </a:spcAft>
              <a:buFontTx/>
              <a:buNone/>
              <a:defRPr sz="2200" b="1">
                <a:solidFill>
                  <a:schemeClr val="tx2"/>
                </a:solidFill>
                <a:latin typeface="KPMG Extralight" panose="020B0303030202040204" pitchFamily="34" charset="0"/>
              </a:defRPr>
            </a:lvl1pPr>
            <a:lvl2pPr marL="0" indent="0" latinLnBrk="1">
              <a:lnSpc>
                <a:spcPct val="100000"/>
              </a:lnSpc>
              <a:spcBef>
                <a:spcPts val="0"/>
              </a:spcBef>
              <a:spcAft>
                <a:spcPts val="600"/>
              </a:spcAft>
              <a:buFontTx/>
              <a:buNone/>
              <a:defRPr sz="900">
                <a:solidFill>
                  <a:schemeClr val="tx2"/>
                </a:solidFill>
              </a:defRPr>
            </a:lvl2pPr>
            <a:lvl3pPr marL="216000" indent="-2160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3pPr>
            <a:lvl4pPr marL="360000" indent="-1440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4pPr>
            <a:lvl5pPr marL="576000" indent="-216000" latinLnBrk="1">
              <a:lnSpc>
                <a:spcPct val="100000"/>
              </a:lnSpc>
              <a:spcBef>
                <a:spcPts val="0"/>
              </a:spcBef>
              <a:spcAft>
                <a:spcPts val="600"/>
              </a:spcAft>
              <a:buClr>
                <a:schemeClr val="tx2"/>
              </a:buClr>
              <a:buFont typeface="Arial" panose="020B0604020202020204" pitchFamily="34" charset="0"/>
              <a:buChar char="—"/>
              <a:defRPr sz="900" baseline="0">
                <a:solidFill>
                  <a:schemeClr val="tx2"/>
                </a:solidFill>
              </a:defRPr>
            </a:lvl5pPr>
            <a:lvl6pPr marL="1098000" indent="-2304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6pPr>
            <a:lvl7pPr marL="1371600" indent="-2844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7pPr>
            <a:lvl8pPr marL="1645200" indent="-2286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8pPr>
            <a:lvl9pPr marL="3886200" indent="-228600" latinLnBrk="1">
              <a:lnSpc>
                <a:spcPct val="90000"/>
              </a:lnSpc>
              <a:spcBef>
                <a:spcPts val="500"/>
              </a:spcBef>
              <a:buFont typeface="Arial" panose="020B0604020202020204" pitchFamily="34" charset="0"/>
              <a:buChar char="•"/>
            </a:lvl9pPr>
          </a:lstStyle>
          <a:p>
            <a:r>
              <a:rPr lang="en-GB" altLang="ko-KR" dirty="0"/>
              <a:t>Appendix</a:t>
            </a:r>
          </a:p>
        </p:txBody>
      </p:sp>
    </p:spTree>
    <p:extLst>
      <p:ext uri="{BB962C8B-B14F-4D97-AF65-F5344CB8AC3E}">
        <p14:creationId xmlns:p14="http://schemas.microsoft.com/office/powerpoint/2010/main" val="674874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3641265323"/>
              </p:ext>
            </p:extLst>
          </p:nvPr>
        </p:nvGraphicFramePr>
        <p:xfrm>
          <a:off x="504000" y="1268760"/>
          <a:ext cx="8894023" cy="4100192"/>
        </p:xfrm>
        <a:graphic>
          <a:graphicData uri="http://schemas.openxmlformats.org/drawingml/2006/table">
            <a:tbl>
              <a:tblPr firstRow="1" bandRow="1">
                <a:tableStyleId>{2D5ABB26-0587-4C30-8999-92F81FD0307C}</a:tableStyleId>
              </a:tblPr>
              <a:tblGrid>
                <a:gridCol w="1860560"/>
                <a:gridCol w="1860560"/>
                <a:gridCol w="5172903"/>
              </a:tblGrid>
              <a:tr h="180000">
                <a:tc gridSpan="3">
                  <a:txBody>
                    <a:bodyPr/>
                    <a:lstStyle/>
                    <a:p>
                      <a:pPr marL="19050">
                        <a:lnSpc>
                          <a:spcPct val="100000"/>
                        </a:lnSpc>
                        <a:spcBef>
                          <a:spcPts val="90"/>
                        </a:spcBef>
                      </a:pPr>
                      <a:r>
                        <a:rPr sz="900" b="1" spc="30" dirty="0">
                          <a:solidFill>
                            <a:srgbClr val="FFFFFF"/>
                          </a:solidFill>
                          <a:latin typeface="맑은 고딕"/>
                          <a:cs typeface="맑은 고딕"/>
                        </a:rPr>
                        <a:t>유사</a:t>
                      </a:r>
                      <a:r>
                        <a:rPr sz="900" b="1" spc="-55" dirty="0">
                          <a:solidFill>
                            <a:srgbClr val="FFFFFF"/>
                          </a:solidFill>
                          <a:latin typeface="맑은 고딕"/>
                          <a:cs typeface="맑은 고딕"/>
                        </a:rPr>
                        <a:t> </a:t>
                      </a:r>
                      <a:r>
                        <a:rPr sz="900" b="1" spc="30" dirty="0">
                          <a:solidFill>
                            <a:srgbClr val="FFFFFF"/>
                          </a:solidFill>
                          <a:latin typeface="맑은 고딕"/>
                          <a:cs typeface="맑은 고딕"/>
                        </a:rPr>
                        <a:t>상장회사</a:t>
                      </a:r>
                      <a:endParaRPr sz="900" dirty="0">
                        <a:latin typeface="맑은 고딕"/>
                        <a:cs typeface="맑은 고딕"/>
                      </a:endParaRPr>
                    </a:p>
                  </a:txBody>
                  <a:tcPr marL="0" marR="0" marT="1143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solidFill>
                      <a:srgbClr val="00338D"/>
                    </a:solidFill>
                  </a:tcPr>
                </a:tc>
                <a:tc hMerge="1">
                  <a:txBody>
                    <a:bodyPr/>
                    <a:lstStyle/>
                    <a:p>
                      <a:endParaRPr/>
                    </a:p>
                  </a:txBody>
                  <a:tcPr marL="0" marR="0" marT="0" marB="0"/>
                </a:tc>
                <a:tc hMerge="1">
                  <a:txBody>
                    <a:bodyPr/>
                    <a:lstStyle/>
                    <a:p>
                      <a:endParaRPr/>
                    </a:p>
                  </a:txBody>
                  <a:tcPr marL="0" marR="0" marT="0" marB="0"/>
                </a:tc>
              </a:tr>
              <a:tr h="180000">
                <a:tc>
                  <a:txBody>
                    <a:bodyPr/>
                    <a:lstStyle/>
                    <a:p>
                      <a:pPr marL="0" indent="0" algn="ctr">
                        <a:lnSpc>
                          <a:spcPct val="100000"/>
                        </a:lnSpc>
                        <a:spcBef>
                          <a:spcPts val="30"/>
                        </a:spcBef>
                        <a:tabLst>
                          <a:tab pos="2719705" algn="l"/>
                          <a:tab pos="6035675" algn="l"/>
                        </a:tabLst>
                      </a:pPr>
                      <a:r>
                        <a:rPr sz="900" b="1" spc="15" dirty="0" smtClean="0">
                          <a:solidFill>
                            <a:srgbClr val="FFFFFF"/>
                          </a:solidFill>
                          <a:latin typeface="맑은 고딕"/>
                          <a:cs typeface="맑은 고딕"/>
                        </a:rPr>
                        <a:t>Compan</a:t>
                      </a:r>
                      <a:r>
                        <a:rPr lang="en-US" sz="900" b="1" spc="15" dirty="0" smtClean="0">
                          <a:solidFill>
                            <a:srgbClr val="FFFFFF"/>
                          </a:solidFill>
                          <a:latin typeface="맑은 고딕"/>
                          <a:cs typeface="맑은 고딕"/>
                        </a:rPr>
                        <a:t>y</a:t>
                      </a:r>
                      <a:endParaRPr sz="900" dirty="0">
                        <a:latin typeface="맑은 고딕"/>
                        <a:cs typeface="맑은 고딕"/>
                      </a:endParaRPr>
                    </a:p>
                  </a:txBody>
                  <a:tcPr marL="0" marR="0" marT="3810" marB="0" anchor="ctr">
                    <a:lnL w="12700" cap="flat" cmpd="sng" algn="ctr">
                      <a:solidFill>
                        <a:srgbClr val="00338D"/>
                      </a:solidFill>
                      <a:prstDash val="solid"/>
                      <a:round/>
                      <a:headEnd type="none" w="med" len="med"/>
                      <a:tailEnd type="none" w="med" len="med"/>
                    </a:lnL>
                    <a:lnR w="12700" cap="flat" cmpd="sng" algn="ctr">
                      <a:solidFill>
                        <a:srgbClr val="005EB8"/>
                      </a:solidFill>
                      <a:prstDash val="solid"/>
                      <a:round/>
                      <a:headEnd type="none" w="med" len="med"/>
                      <a:tailEnd type="none" w="med" len="med"/>
                    </a:lnR>
                    <a:lnB w="7641" cap="flat" cmpd="sng" algn="ctr">
                      <a:solidFill>
                        <a:srgbClr val="00338D"/>
                      </a:solidFill>
                      <a:prstDash val="solid"/>
                      <a:round/>
                      <a:headEnd type="none" w="med" len="med"/>
                      <a:tailEnd type="none" w="med" len="med"/>
                    </a:lnB>
                    <a:solidFill>
                      <a:srgbClr val="005EB8"/>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spc="10" dirty="0" smtClean="0">
                          <a:solidFill>
                            <a:srgbClr val="FFFFFF"/>
                          </a:solidFill>
                          <a:latin typeface="맑은 고딕"/>
                          <a:cs typeface="맑은 고딕"/>
                        </a:rPr>
                        <a:t>Country</a:t>
                      </a:r>
                      <a:endParaRPr lang="en-US" altLang="ko-KR" sz="900" dirty="0" smtClean="0">
                        <a:latin typeface="맑은 고딕"/>
                        <a:cs typeface="맑은 고딕"/>
                      </a:endParaRPr>
                    </a:p>
                  </a:txBody>
                  <a:tcPr marL="0" marR="0" marT="3810" marB="0" anchor="ctr">
                    <a:lnL w="12700" cap="flat" cmpd="sng" algn="ctr">
                      <a:solidFill>
                        <a:srgbClr val="005EB8"/>
                      </a:solidFill>
                      <a:prstDash val="solid"/>
                      <a:round/>
                      <a:headEnd type="none" w="med" len="med"/>
                      <a:tailEnd type="none" w="med" len="med"/>
                    </a:lnL>
                    <a:lnR w="12700" cap="flat" cmpd="sng" algn="ctr">
                      <a:solidFill>
                        <a:srgbClr val="005EB8"/>
                      </a:solidFill>
                      <a:prstDash val="solid"/>
                      <a:round/>
                      <a:headEnd type="none" w="med" len="med"/>
                      <a:tailEnd type="none" w="med" len="med"/>
                    </a:lnR>
                    <a:lnB w="7641" cap="flat" cmpd="sng" algn="ctr">
                      <a:solidFill>
                        <a:srgbClr val="00338D"/>
                      </a:solidFill>
                      <a:prstDash val="solid"/>
                      <a:round/>
                      <a:headEnd type="none" w="med" len="med"/>
                      <a:tailEnd type="none" w="med" len="med"/>
                    </a:lnB>
                    <a:solidFill>
                      <a:srgbClr val="005EB8"/>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900" b="1" kern="1200" spc="10" dirty="0" smtClean="0">
                          <a:solidFill>
                            <a:srgbClr val="FFFFFF"/>
                          </a:solidFill>
                          <a:latin typeface="맑은 고딕"/>
                          <a:ea typeface="+mn-ea"/>
                          <a:cs typeface="맑은 고딕"/>
                        </a:rPr>
                        <a:t>Description</a:t>
                      </a:r>
                    </a:p>
                  </a:txBody>
                  <a:tcPr marL="0" marR="0" marT="3810" marB="0" anchor="ctr">
                    <a:lnL w="12700" cap="flat" cmpd="sng" algn="ctr">
                      <a:solidFill>
                        <a:srgbClr val="005EB8"/>
                      </a:solidFill>
                      <a:prstDash val="solid"/>
                      <a:round/>
                      <a:headEnd type="none" w="med" len="med"/>
                      <a:tailEnd type="none" w="med" len="med"/>
                    </a:lnL>
                    <a:lnR w="7643">
                      <a:solidFill>
                        <a:srgbClr val="00338D"/>
                      </a:solidFill>
                      <a:prstDash val="solid"/>
                    </a:lnR>
                    <a:lnB w="7641" cap="flat" cmpd="sng" algn="ctr">
                      <a:solidFill>
                        <a:srgbClr val="00338D"/>
                      </a:solidFill>
                      <a:prstDash val="solid"/>
                      <a:round/>
                      <a:headEnd type="none" w="med" len="med"/>
                      <a:tailEnd type="none" w="med" len="med"/>
                    </a:lnB>
                    <a:solidFill>
                      <a:srgbClr val="005EB8"/>
                    </a:solidFill>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Kirin Holdings Co Ltd</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a:solidFill>
                        <a:srgbClr val="00338D"/>
                      </a:solidFill>
                      <a:prstDash val="solid"/>
                    </a:lnT>
                    <a:lnB w="7641"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marL="85725" indent="0" algn="l" defTabSz="914400" rtl="0" eaLnBrk="1" fontAlgn="ctr" latinLnBrk="1" hangingPunct="1"/>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Kirin Holdings Company, Limited</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는 맥주</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청량 음료</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식품</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위스키 및 의약품을 생산합니다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회사는 국내외에서 제품을 판매합니다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Asahi Group Holdings Ltd</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marL="85725" indent="0" algn="l" defTabSz="914400" rtl="0" eaLnBrk="1" fontAlgn="ctr" latinLnBrk="1" hangingPunct="1"/>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Asahi Group Holdings, Ltd.</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는 무 알코올 음료를 비롯한 맥주 및 기타 음료를 생산합니다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회사는 국내외에서 제품을 판매합니다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Suntory Beverage &amp; Food Ltd</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marL="85725" indent="0" algn="l" defTabSz="914400" rtl="0" eaLnBrk="1" fontAlgn="ctr" latinLnBrk="1" hangingPunct="1"/>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Suntory Beverage &amp; Food Ltd</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는 전 세계적으로 음료 및 식품을 제조 및 판매합니다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이 회사는 </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Suntory Holdings Ltd</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의 일부입니다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Takara Holdings Inc</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marL="85725" indent="0" algn="l" fontAlgn="ctr"/>
                      <a:r>
                        <a:rPr lang="en-US" altLang="ko-KR" sz="900" b="0" i="0" u="none" strike="noStrike" dirty="0" smtClean="0">
                          <a:solidFill>
                            <a:srgbClr val="000000"/>
                          </a:solidFill>
                          <a:effectLst/>
                          <a:latin typeface="맑은 고딕" panose="020B0503020000020004" pitchFamily="50" charset="-127"/>
                          <a:ea typeface="맑은 고딕" panose="020B0503020000020004" pitchFamily="50" charset="-127"/>
                        </a:rPr>
                        <a:t>Takara Holdings Inc.</a:t>
                      </a:r>
                      <a:r>
                        <a:rPr lang="ko-KR" altLang="en-US" sz="900" b="0" i="0" u="none" strike="noStrike" dirty="0" smtClean="0">
                          <a:solidFill>
                            <a:srgbClr val="000000"/>
                          </a:solidFill>
                          <a:effectLst/>
                          <a:latin typeface="맑은 고딕" panose="020B0503020000020004" pitchFamily="50" charset="-127"/>
                          <a:ea typeface="맑은 고딕" panose="020B0503020000020004" pitchFamily="50" charset="-127"/>
                        </a:rPr>
                        <a:t>는 증류주</a:t>
                      </a:r>
                      <a:r>
                        <a:rPr lang="en-US" altLang="ko-KR" sz="900" b="0" i="0" u="none" strike="noStrike" dirty="0" smtClean="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smtClean="0">
                          <a:solidFill>
                            <a:srgbClr val="000000"/>
                          </a:solidFill>
                          <a:effectLst/>
                          <a:latin typeface="맑은 고딕" panose="020B0503020000020004" pitchFamily="50" charset="-127"/>
                          <a:ea typeface="맑은 고딕" panose="020B0503020000020004" pitchFamily="50" charset="-127"/>
                        </a:rPr>
                        <a:t>청주</a:t>
                      </a:r>
                      <a:r>
                        <a:rPr lang="en-US" altLang="ko-KR" sz="900" b="0" i="0" u="none" strike="noStrike" dirty="0" smtClean="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smtClean="0">
                          <a:solidFill>
                            <a:srgbClr val="000000"/>
                          </a:solidFill>
                          <a:effectLst/>
                          <a:latin typeface="맑은 고딕" panose="020B0503020000020004" pitchFamily="50" charset="-127"/>
                          <a:ea typeface="맑은 고딕" panose="020B0503020000020004" pitchFamily="50" charset="-127"/>
                        </a:rPr>
                        <a:t>청량 음료 및 요리 용 와인을 생산합니다</a:t>
                      </a:r>
                      <a:r>
                        <a:rPr lang="en-US" altLang="ko-KR" sz="900" b="0" i="0" u="none" strike="noStrike" dirty="0" smtClean="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smtClean="0">
                          <a:solidFill>
                            <a:srgbClr val="000000"/>
                          </a:solidFill>
                          <a:effectLst/>
                          <a:latin typeface="맑은 고딕" panose="020B0503020000020004" pitchFamily="50" charset="-127"/>
                          <a:ea typeface="맑은 고딕" panose="020B0503020000020004" pitchFamily="50" charset="-127"/>
                        </a:rPr>
                        <a:t>또한 연구 시약</a:t>
                      </a:r>
                      <a:r>
                        <a:rPr lang="en-US" altLang="ko-KR" sz="900" b="0" i="0" u="none" strike="noStrike" dirty="0" smtClean="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smtClean="0">
                          <a:solidFill>
                            <a:srgbClr val="000000"/>
                          </a:solidFill>
                          <a:effectLst/>
                          <a:latin typeface="맑은 고딕" panose="020B0503020000020004" pitchFamily="50" charset="-127"/>
                          <a:ea typeface="맑은 고딕" panose="020B0503020000020004" pitchFamily="50" charset="-127"/>
                        </a:rPr>
                        <a:t>과학 장비 및 기능성 식품을 생산합니다</a:t>
                      </a:r>
                      <a:r>
                        <a:rPr lang="en-US" altLang="ko-KR" sz="900" b="0" i="0" u="none" strike="noStrike" dirty="0" smtClean="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smtClean="0">
                          <a:solidFill>
                            <a:srgbClr val="000000"/>
                          </a:solidFill>
                          <a:effectLst/>
                          <a:latin typeface="맑은 고딕" panose="020B0503020000020004" pitchFamily="50" charset="-127"/>
                          <a:ea typeface="맑은 고딕" panose="020B0503020000020004" pitchFamily="50" charset="-127"/>
                        </a:rPr>
                        <a:t>또한 그룹은 새로운 유전 공학 기술을 이용한 제약 연구 서비스를 제공합니다</a:t>
                      </a:r>
                      <a:r>
                        <a:rPr lang="en-US" altLang="ko-KR" sz="900" b="0" i="0" u="none" strike="noStrike" dirty="0" smtClean="0">
                          <a:solidFill>
                            <a:srgbClr val="000000"/>
                          </a:solidFill>
                          <a:effectLst/>
                          <a:latin typeface="맑은 고딕" panose="020B0503020000020004" pitchFamily="50" charset="-127"/>
                          <a:ea typeface="맑은 고딕" panose="020B0503020000020004" pitchFamily="50" charset="-127"/>
                        </a:rPr>
                        <a:t>.</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Sapporo Holdings Ltd</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marL="85725" indent="0" algn="l" defTabSz="914400" rtl="0" eaLnBrk="1" fontAlgn="ctr" latinLnBrk="1" hangingPunct="1"/>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Sapporo Holdings Limited</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는 알코올 음료 및 무알콜 음료를 생산 판매합니다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회사의 제품에는 맥주</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와인</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브랜디</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위스키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수입 맥주</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청량 음료</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주스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커피 및 차가 포함됩니다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삿포로 홀딩스는 또한 부동산 사업을 운영하고 있습니다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Yomeishu Seizo Co Ltd</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marL="85725" indent="0" algn="l" defTabSz="914400" rtl="0" eaLnBrk="1" fontAlgn="ctr" latinLnBrk="1" hangingPunct="1"/>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OMEISHU SEIZO CO., LTD.</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는 </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Yomeishu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브랜드 이름으로 약용 알코올 음료를 생산합니다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회사는 또한 증류주</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쌀 와인 및 기초 알코올을 생산합니다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Yamaya Corp</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c>
                  <a:txBody>
                    <a:bodyPr/>
                    <a:lstStyle/>
                    <a:p>
                      <a:pPr marL="85725" indent="0" algn="l" defTabSz="914400" rtl="0" eaLnBrk="1" fontAlgn="ctr" latinLnBrk="1" hangingPunct="1"/>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YAMAYA CORPORATION</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는 동북 지방의 할인 주류 및 가공 식품점 체인을 운영하고 있습니다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소매 이외에 회사는 도매 및 수입 사업을 운영합니다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Yamaya</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에는 </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POS (Point Of Sale)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시스템을 사용하는 유통 센터가 있습니다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회사는 이온 그룹과 제휴하고 있습니다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r h="467524">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Oenon Holdings Inc</a:t>
                      </a:r>
                    </a:p>
                  </a:txBody>
                  <a:tcPr marL="0" marR="0" marT="0" marB="0" anchor="ctr">
                    <a:lnL w="7636">
                      <a:solidFill>
                        <a:srgbClr val="00338D"/>
                      </a:solidFill>
                      <a:prstDash val="solid"/>
                    </a:lnL>
                    <a:lnR w="7644"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a:solidFill>
                        <a:srgbClr val="00338D"/>
                      </a:solidFill>
                      <a:prstDash val="solid"/>
                    </a:lnB>
                  </a:tcPr>
                </a:tc>
                <a:tc>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JAPAN</a:t>
                      </a:r>
                    </a:p>
                  </a:txBody>
                  <a:tcPr marL="0" marR="0" marT="0" marB="0" anchor="ctr">
                    <a:lnL w="7644" cap="flat" cmpd="sng" algn="ctr">
                      <a:solidFill>
                        <a:srgbClr val="00338D"/>
                      </a:solidFill>
                      <a:prstDash val="solid"/>
                      <a:round/>
                      <a:headEnd type="none" w="med" len="med"/>
                      <a:tailEnd type="none" w="med" len="med"/>
                    </a:lnL>
                    <a:lnR w="7640" cap="flat" cmpd="sng" algn="ctr">
                      <a:solidFill>
                        <a:srgbClr val="00338D"/>
                      </a:solidFill>
                      <a:prstDash val="solid"/>
                      <a:round/>
                      <a:headEnd type="none" w="med" len="med"/>
                      <a:tailEnd type="none" w="med" len="med"/>
                    </a:lnR>
                    <a:lnT w="7641" cap="flat" cmpd="sng" algn="ctr">
                      <a:solidFill>
                        <a:srgbClr val="00338D"/>
                      </a:solidFill>
                      <a:prstDash val="solid"/>
                      <a:round/>
                      <a:headEnd type="none" w="med" len="med"/>
                      <a:tailEnd type="none" w="med" len="med"/>
                    </a:lnT>
                    <a:lnB w="7641">
                      <a:solidFill>
                        <a:srgbClr val="00338D"/>
                      </a:solidFill>
                      <a:prstDash val="solid"/>
                    </a:lnB>
                  </a:tcPr>
                </a:tc>
                <a:tc>
                  <a:txBody>
                    <a:bodyPr/>
                    <a:lstStyle/>
                    <a:p>
                      <a:pPr marL="85725" indent="0" algn="l" defTabSz="914400" rtl="0" eaLnBrk="1" fontAlgn="ctr" latinLnBrk="1" hangingPunct="1"/>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Oenon Holdings, Inc.</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는 쌀 와인</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주류 및 조미료의 생산 업체입니다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 </a:t>
                      </a:r>
                      <a:r>
                        <a:rPr lang="ko-KR" altLang="en-US"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회사는 주로 술과 소주를 생산합니다</a:t>
                      </a:r>
                      <a:r>
                        <a:rPr lang="en-US" altLang="ko-KR" sz="9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9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0" marR="0" marT="0" marB="0" anchor="ctr">
                    <a:lnL w="7640" cap="flat" cmpd="sng" algn="ctr">
                      <a:solidFill>
                        <a:srgbClr val="00338D"/>
                      </a:solidFill>
                      <a:prstDash val="solid"/>
                      <a:round/>
                      <a:headEnd type="none" w="med" len="med"/>
                      <a:tailEnd type="none" w="med" len="med"/>
                    </a:lnL>
                    <a:lnR w="7643">
                      <a:solidFill>
                        <a:srgbClr val="00338D"/>
                      </a:solidFill>
                      <a:prstDash val="solid"/>
                    </a:lnR>
                    <a:lnT w="7641" cap="flat" cmpd="sng" algn="ctr">
                      <a:solidFill>
                        <a:srgbClr val="00338D"/>
                      </a:solidFill>
                      <a:prstDash val="solid"/>
                      <a:round/>
                      <a:headEnd type="none" w="med" len="med"/>
                      <a:tailEnd type="none" w="med" len="med"/>
                    </a:lnT>
                    <a:lnB w="7641" cap="flat" cmpd="sng" algn="ctr">
                      <a:solidFill>
                        <a:srgbClr val="00338D"/>
                      </a:solidFill>
                      <a:prstDash val="solid"/>
                      <a:round/>
                      <a:headEnd type="none" w="med" len="med"/>
                      <a:tailEnd type="none" w="med" len="med"/>
                    </a:lnB>
                  </a:tcPr>
                </a:tc>
              </a:tr>
            </a:tbl>
          </a:graphicData>
        </a:graphic>
      </p:graphicFrame>
      <p:sp>
        <p:nvSpPr>
          <p:cNvPr id="7" name="object 7"/>
          <p:cNvSpPr txBox="1"/>
          <p:nvPr/>
        </p:nvSpPr>
        <p:spPr>
          <a:xfrm>
            <a:off x="504000" y="5409929"/>
            <a:ext cx="885825" cy="135890"/>
          </a:xfrm>
          <a:prstGeom prst="rect">
            <a:avLst/>
          </a:prstGeom>
        </p:spPr>
        <p:txBody>
          <a:bodyPr vert="horz" wrap="square" lIns="0" tIns="0" rIns="0" bIns="0" rtlCol="0">
            <a:spAutoFit/>
          </a:bodyPr>
          <a:lstStyle/>
          <a:p>
            <a:pPr marL="12700">
              <a:lnSpc>
                <a:spcPct val="100000"/>
              </a:lnSpc>
            </a:pPr>
            <a:r>
              <a:rPr sz="800" i="1" spc="-10" dirty="0">
                <a:solidFill>
                  <a:srgbClr val="00338D"/>
                </a:solidFill>
                <a:latin typeface="Arial"/>
                <a:cs typeface="Arial"/>
              </a:rPr>
              <a:t>Source:</a:t>
            </a:r>
            <a:r>
              <a:rPr sz="800" i="1" spc="-5" dirty="0">
                <a:solidFill>
                  <a:srgbClr val="00338D"/>
                </a:solidFill>
                <a:latin typeface="Arial"/>
                <a:cs typeface="Arial"/>
              </a:rPr>
              <a:t> </a:t>
            </a:r>
            <a:r>
              <a:rPr sz="800" i="1" spc="-15" dirty="0">
                <a:solidFill>
                  <a:srgbClr val="00338D"/>
                </a:solidFill>
                <a:latin typeface="Arial"/>
                <a:cs typeface="Arial"/>
              </a:rPr>
              <a:t>Bloomberg</a:t>
            </a:r>
            <a:endParaRPr sz="800" dirty="0">
              <a:latin typeface="Arial"/>
              <a:cs typeface="Arial"/>
            </a:endParaRPr>
          </a:p>
        </p:txBody>
      </p:sp>
      <p:sp>
        <p:nvSpPr>
          <p:cNvPr id="11" name="Title 3"/>
          <p:cNvSpPr txBox="1">
            <a:spLocks/>
          </p:cNvSpPr>
          <p:nvPr/>
        </p:nvSpPr>
        <p:spPr>
          <a:xfrm>
            <a:off x="488950" y="451575"/>
            <a:ext cx="8918244" cy="723600"/>
          </a:xfrm>
          <a:prstGeom prst="rect">
            <a:avLst/>
          </a:prstGeom>
        </p:spPr>
        <p:txBody>
          <a:bodyPr vert="horz" lIns="0" tIns="0" rIns="0" bIns="0" rtlCol="0" anchor="t" anchorCtr="0">
            <a:noAutofit/>
          </a:bodyPr>
          <a:lstStyle>
            <a:lvl1pPr latinLnBrk="1">
              <a:lnSpc>
                <a:spcPct val="70000"/>
              </a:lnSpc>
              <a:spcBef>
                <a:spcPct val="0"/>
              </a:spcBef>
              <a:buNone/>
              <a:defRPr sz="3800">
                <a:solidFill>
                  <a:schemeClr val="tx2"/>
                </a:solidFill>
                <a:latin typeface="+mj-lt"/>
                <a:ea typeface="+mj-ea"/>
                <a:cs typeface="+mj-cs"/>
              </a:defRPr>
            </a:lvl1pPr>
          </a:lstStyle>
          <a:p>
            <a:r>
              <a:rPr lang="en-US" altLang="ko-KR" dirty="0"/>
              <a:t>Overview of Guideline Public Companies</a:t>
            </a:r>
          </a:p>
        </p:txBody>
      </p:sp>
      <p:sp>
        <p:nvSpPr>
          <p:cNvPr id="12" name="Text Placeholder 2"/>
          <p:cNvSpPr txBox="1">
            <a:spLocks/>
          </p:cNvSpPr>
          <p:nvPr/>
        </p:nvSpPr>
        <p:spPr>
          <a:xfrm>
            <a:off x="488950" y="203863"/>
            <a:ext cx="8591450" cy="169200"/>
          </a:xfrm>
          <a:prstGeom prst="rect">
            <a:avLst/>
          </a:prstGeom>
        </p:spPr>
        <p:txBody>
          <a:bodyPr vert="horz" lIns="0" tIns="0" rIns="0" bIns="0" rtlCol="0" anchor="b" anchorCtr="0">
            <a:noAutofit/>
          </a:bodyPr>
          <a:lstStyle>
            <a:lvl1pPr indent="0" latinLnBrk="1">
              <a:lnSpc>
                <a:spcPct val="100000"/>
              </a:lnSpc>
              <a:spcBef>
                <a:spcPts val="0"/>
              </a:spcBef>
              <a:spcAft>
                <a:spcPts val="0"/>
              </a:spcAft>
              <a:buFontTx/>
              <a:buNone/>
              <a:defRPr sz="2200" b="1">
                <a:solidFill>
                  <a:schemeClr val="tx2"/>
                </a:solidFill>
                <a:latin typeface="KPMG Extralight" panose="020B0303030202040204" pitchFamily="34" charset="0"/>
              </a:defRPr>
            </a:lvl1pPr>
            <a:lvl2pPr marL="0" indent="0" latinLnBrk="1">
              <a:lnSpc>
                <a:spcPct val="100000"/>
              </a:lnSpc>
              <a:spcBef>
                <a:spcPts val="0"/>
              </a:spcBef>
              <a:spcAft>
                <a:spcPts val="600"/>
              </a:spcAft>
              <a:buFontTx/>
              <a:buNone/>
              <a:defRPr sz="900">
                <a:solidFill>
                  <a:schemeClr val="tx2"/>
                </a:solidFill>
              </a:defRPr>
            </a:lvl2pPr>
            <a:lvl3pPr marL="216000" indent="-2160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3pPr>
            <a:lvl4pPr marL="360000" indent="-1440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4pPr>
            <a:lvl5pPr marL="576000" indent="-216000" latinLnBrk="1">
              <a:lnSpc>
                <a:spcPct val="100000"/>
              </a:lnSpc>
              <a:spcBef>
                <a:spcPts val="0"/>
              </a:spcBef>
              <a:spcAft>
                <a:spcPts val="600"/>
              </a:spcAft>
              <a:buClr>
                <a:schemeClr val="tx2"/>
              </a:buClr>
              <a:buFont typeface="Arial" panose="020B0604020202020204" pitchFamily="34" charset="0"/>
              <a:buChar char="—"/>
              <a:defRPr sz="900" baseline="0">
                <a:solidFill>
                  <a:schemeClr val="tx2"/>
                </a:solidFill>
              </a:defRPr>
            </a:lvl5pPr>
            <a:lvl6pPr marL="1098000" indent="-2304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6pPr>
            <a:lvl7pPr marL="1371600" indent="-2844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7pPr>
            <a:lvl8pPr marL="1645200" indent="-228600" latinLnBrk="1">
              <a:lnSpc>
                <a:spcPct val="100000"/>
              </a:lnSpc>
              <a:spcBef>
                <a:spcPts val="0"/>
              </a:spcBef>
              <a:spcAft>
                <a:spcPts val="600"/>
              </a:spcAft>
              <a:buClr>
                <a:schemeClr val="tx2"/>
              </a:buClr>
              <a:buFont typeface="Arial" panose="020B0604020202020204" pitchFamily="34" charset="0"/>
              <a:buChar char="-"/>
              <a:defRPr sz="900">
                <a:solidFill>
                  <a:schemeClr val="tx2"/>
                </a:solidFill>
              </a:defRPr>
            </a:lvl8pPr>
            <a:lvl9pPr marL="3886200" indent="-228600" latinLnBrk="1">
              <a:lnSpc>
                <a:spcPct val="90000"/>
              </a:lnSpc>
              <a:spcBef>
                <a:spcPts val="500"/>
              </a:spcBef>
              <a:buFont typeface="Arial" panose="020B0604020202020204" pitchFamily="34" charset="0"/>
              <a:buChar char="•"/>
            </a:lvl9pPr>
          </a:lstStyle>
          <a:p>
            <a:r>
              <a:rPr lang="en-GB" altLang="ko-KR" dirty="0"/>
              <a:t>Appendix</a:t>
            </a:r>
          </a:p>
        </p:txBody>
      </p:sp>
      <p:sp>
        <p:nvSpPr>
          <p:cNvPr id="13" name="object 6"/>
          <p:cNvSpPr txBox="1"/>
          <p:nvPr/>
        </p:nvSpPr>
        <p:spPr>
          <a:xfrm>
            <a:off x="504000" y="1044000"/>
            <a:ext cx="7166609" cy="184666"/>
          </a:xfrm>
          <a:prstGeom prst="rect">
            <a:avLst/>
          </a:prstGeom>
        </p:spPr>
        <p:txBody>
          <a:bodyPr vert="horz" wrap="square" lIns="0" tIns="0" rIns="0" bIns="0" rtlCol="0">
            <a:spAutoFit/>
          </a:bodyPr>
          <a:lstStyle/>
          <a:p>
            <a:pPr latinLnBrk="1">
              <a:spcAft>
                <a:spcPts val="600"/>
              </a:spcAft>
            </a:pPr>
            <a:r>
              <a:rPr lang="ko-KR" altLang="en-US" sz="1200" b="1" dirty="0" smtClean="0">
                <a:solidFill>
                  <a:srgbClr val="005EB8"/>
                </a:solidFill>
                <a:latin typeface="맑은 고딕" panose="020B0503020000020004" pitchFamily="50" charset="-127"/>
                <a:ea typeface="맑은 고딕" panose="020B0503020000020004" pitchFamily="50" charset="-127"/>
              </a:rPr>
              <a:t>대상회사와 </a:t>
            </a:r>
            <a:r>
              <a:rPr lang="ko-KR" altLang="en-US" sz="1200" b="1" dirty="0">
                <a:solidFill>
                  <a:srgbClr val="005EB8"/>
                </a:solidFill>
                <a:latin typeface="맑은 고딕" panose="020B0503020000020004" pitchFamily="50" charset="-127"/>
                <a:ea typeface="맑은 고딕" panose="020B0503020000020004" pitchFamily="50" charset="-127"/>
              </a:rPr>
              <a:t>유사한 상장기업으로 선정된 회사는 다음과 같습니다</a:t>
            </a:r>
            <a:r>
              <a:rPr lang="en-US" altLang="ko-KR" sz="1200" b="1" dirty="0">
                <a:solidFill>
                  <a:srgbClr val="005EB8"/>
                </a:solidFill>
                <a:latin typeface="맑은 고딕" panose="020B0503020000020004" pitchFamily="50" charset="-127"/>
                <a:ea typeface="맑은 고딕" panose="020B0503020000020004" pitchFamily="50" charset="-127"/>
              </a:rPr>
              <a:t>.</a:t>
            </a:r>
          </a:p>
        </p:txBody>
      </p:sp>
    </p:spTree>
    <p:extLst>
      <p:ext uri="{BB962C8B-B14F-4D97-AF65-F5344CB8AC3E}">
        <p14:creationId xmlns:p14="http://schemas.microsoft.com/office/powerpoint/2010/main" val="4291476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custDataLst>
              <p:tags r:id="rId1"/>
            </p:custDataLst>
          </p:nvPr>
        </p:nvSpPr>
        <p:spPr/>
        <p:txBody>
          <a:bodyPr/>
          <a:lstStyle/>
          <a:p>
            <a:pPr lvl="1"/>
            <a:r>
              <a:rPr lang="en-US" altLang="ko-KR" kern="0" dirty="0">
                <a:cs typeface="Univers for KPMG Light" panose="020B0403020202020204" pitchFamily="34" charset="0"/>
              </a:rPr>
              <a:t>© </a:t>
            </a:r>
            <a:r>
              <a:rPr lang="en-US" altLang="ko-KR" kern="0" dirty="0" smtClean="0">
                <a:cs typeface="Univers for KPMG Light" panose="020B0403020202020204" pitchFamily="34" charset="0"/>
              </a:rPr>
              <a:t>2019 KPMG </a:t>
            </a:r>
            <a:r>
              <a:rPr lang="en-US" altLang="ko-KR" kern="0" dirty="0">
                <a:cs typeface="Univers for KPMG Light" panose="020B0403020202020204" pitchFamily="34" charset="0"/>
              </a:rPr>
              <a:t>Samjong Accounting Corp., the Korean member firm of the KPMG network of independent member firms affiliated with KPMG International Cooperative (“KPMG International”), a Swiss entity. All rights reserved. Printed in Korea</a:t>
            </a:r>
            <a:r>
              <a:rPr lang="en-US" altLang="ko-KR" kern="0" dirty="0" smtClean="0">
                <a:cs typeface="Univers for KPMG Light" panose="020B0403020202020204" pitchFamily="34" charset="0"/>
              </a:rPr>
              <a:t>.</a:t>
            </a:r>
            <a:endParaRPr lang="en-US" altLang="ko-KR" kern="0" dirty="0">
              <a:cs typeface="Univers for KPMG Light" panose="020B0403020202020204" pitchFamily="34" charset="0"/>
            </a:endParaRPr>
          </a:p>
        </p:txBody>
      </p:sp>
      <p:sp>
        <p:nvSpPr>
          <p:cNvPr id="30" name="Text Placeholder 29"/>
          <p:cNvSpPr>
            <a:spLocks noGrp="1"/>
          </p:cNvSpPr>
          <p:nvPr>
            <p:ph type="body" sz="quarter" idx="12"/>
          </p:nvPr>
        </p:nvSpPr>
        <p:spPr>
          <a:xfrm>
            <a:off x="1715999" y="5690659"/>
            <a:ext cx="7375525" cy="119064"/>
          </a:xfrm>
        </p:spPr>
        <p:txBody>
          <a:bodyPr/>
          <a:lstStyle/>
          <a:p>
            <a:r>
              <a:rPr lang="en-GB" altLang="ko-KR" dirty="0"/>
              <a:t>The KPMG name and logo are registered trademarks or trademarks of KPMG International. </a:t>
            </a:r>
          </a:p>
        </p:txBody>
      </p:sp>
      <p:sp>
        <p:nvSpPr>
          <p:cNvPr id="40" name="Text Placeholder 39"/>
          <p:cNvSpPr>
            <a:spLocks noGrp="1"/>
          </p:cNvSpPr>
          <p:nvPr>
            <p:ph type="body" sz="quarter" idx="13"/>
          </p:nvPr>
        </p:nvSpPr>
        <p:spPr/>
        <p:txBody>
          <a:bodyPr/>
          <a:lstStyle/>
          <a:p>
            <a:r>
              <a:rPr lang="en-GB" altLang="ko-KR"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46" name="Text Placeholder 45"/>
          <p:cNvSpPr>
            <a:spLocks noGrp="1"/>
          </p:cNvSpPr>
          <p:nvPr>
            <p:ph type="body" sz="quarter" idx="14"/>
          </p:nvPr>
        </p:nvSpPr>
        <p:spPr/>
        <p:txBody>
          <a:bodyPr/>
          <a:lstStyle/>
          <a:p>
            <a:r>
              <a:rPr lang="en-GB" dirty="0" smtClean="0"/>
              <a:t>kpmg.com/socialmedia</a:t>
            </a:r>
            <a:endParaRPr lang="en-GB" dirty="0"/>
          </a:p>
        </p:txBody>
      </p:sp>
      <p:sp>
        <p:nvSpPr>
          <p:cNvPr id="47" name="Text Placeholder 46"/>
          <p:cNvSpPr>
            <a:spLocks noGrp="1"/>
          </p:cNvSpPr>
          <p:nvPr>
            <p:ph type="body" sz="quarter" idx="15"/>
          </p:nvPr>
        </p:nvSpPr>
        <p:spPr/>
        <p:txBody>
          <a:bodyPr/>
          <a:lstStyle/>
          <a:p>
            <a:r>
              <a:rPr lang="en-GB" dirty="0" smtClean="0"/>
              <a:t>kpmg.com/app</a:t>
            </a:r>
            <a:endParaRPr lang="en-GB" dirty="0"/>
          </a:p>
        </p:txBody>
      </p:sp>
    </p:spTree>
    <p:extLst>
      <p:ext uri="{BB962C8B-B14F-4D97-AF65-F5344CB8AC3E}">
        <p14:creationId xmlns:p14="http://schemas.microsoft.com/office/powerpoint/2010/main" val="394525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GB" altLang="ko-KR" dirty="0"/>
              <a:t>Executive </a:t>
            </a:r>
            <a:r>
              <a:rPr lang="en-GB" altLang="ko-KR" dirty="0" smtClean="0"/>
              <a:t>Summary</a:t>
            </a:r>
            <a:endParaRPr lang="ko-KR" altLang="en-US" dirty="0"/>
          </a:p>
        </p:txBody>
      </p:sp>
    </p:spTree>
    <p:extLst>
      <p:ext uri="{BB962C8B-B14F-4D97-AF65-F5344CB8AC3E}">
        <p14:creationId xmlns:p14="http://schemas.microsoft.com/office/powerpoint/2010/main" val="1572194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9600" y="450000"/>
            <a:ext cx="8918244" cy="723600"/>
          </a:xfrm>
        </p:spPr>
        <p:txBody>
          <a:bodyPr/>
          <a:lstStyle/>
          <a:p>
            <a:r>
              <a:rPr lang="en-GB" dirty="0" smtClean="0">
                <a:solidFill>
                  <a:srgbClr val="00338D"/>
                </a:solidFill>
              </a:rPr>
              <a:t>Project</a:t>
            </a:r>
            <a:r>
              <a:rPr lang="en-GB" dirty="0" smtClean="0"/>
              <a:t> Background</a:t>
            </a:r>
            <a:endParaRPr lang="en-GB" dirty="0"/>
          </a:p>
        </p:txBody>
      </p:sp>
      <p:sp>
        <p:nvSpPr>
          <p:cNvPr id="2" name="텍스트 개체 틀 1"/>
          <p:cNvSpPr>
            <a:spLocks noGrp="1"/>
          </p:cNvSpPr>
          <p:nvPr>
            <p:ph type="body" sz="quarter" idx="12"/>
          </p:nvPr>
        </p:nvSpPr>
        <p:spPr/>
        <p:txBody>
          <a:bodyPr/>
          <a:lstStyle/>
          <a:p>
            <a:r>
              <a:rPr lang="ko-KR" altLang="en-US" dirty="0"/>
              <a:t>본 용역의 </a:t>
            </a:r>
            <a:r>
              <a:rPr lang="ko-KR" altLang="en-US" dirty="0" smtClean="0"/>
              <a:t>전반적인</a:t>
            </a:r>
            <a:r>
              <a:rPr lang="en-US" altLang="ko-KR" dirty="0" smtClean="0"/>
              <a:t> </a:t>
            </a:r>
            <a:r>
              <a:rPr lang="ko-KR" altLang="en-US" dirty="0" smtClean="0"/>
              <a:t>배경 및 목적</a:t>
            </a:r>
            <a:r>
              <a:rPr lang="en-US" altLang="ko-KR" dirty="0" smtClean="0"/>
              <a:t>, </a:t>
            </a:r>
            <a:r>
              <a:rPr lang="ko-KR" altLang="en-US" dirty="0" smtClean="0"/>
              <a:t>범위 및 한계는 </a:t>
            </a:r>
            <a:r>
              <a:rPr lang="ko-KR" altLang="en-US" dirty="0"/>
              <a:t>다음과 같습니다</a:t>
            </a:r>
            <a:r>
              <a:rPr lang="en-US" altLang="ko-KR" dirty="0"/>
              <a:t>.</a:t>
            </a:r>
          </a:p>
        </p:txBody>
      </p:sp>
      <p:sp>
        <p:nvSpPr>
          <p:cNvPr id="26" name="Rectangle 3"/>
          <p:cNvSpPr>
            <a:spLocks noChangeArrowheads="1"/>
          </p:cNvSpPr>
          <p:nvPr>
            <p:custDataLst>
              <p:tags r:id="rId1"/>
            </p:custDataLst>
          </p:nvPr>
        </p:nvSpPr>
        <p:spPr bwMode="auto">
          <a:xfrm>
            <a:off x="504000" y="1332000"/>
            <a:ext cx="8917200" cy="4833304"/>
          </a:xfrm>
          <a:prstGeom prst="rect">
            <a:avLst/>
          </a:prstGeom>
          <a:noFill/>
          <a:ln w="9525">
            <a:noFill/>
            <a:miter lim="800000"/>
            <a:headEnd/>
            <a:tailEnd/>
          </a:ln>
          <a:effectLst/>
        </p:spPr>
        <p:txBody>
          <a:bodyPr lIns="90000" tIns="46800" rIns="90000" bIns="46800"/>
          <a:lstStyle/>
          <a:p>
            <a:pPr marL="171450" marR="0" lvl="0" indent="-171450" algn="l" defTabSz="914400" eaLnBrk="1" fontAlgn="auto" latinLnBrk="0" hangingPunct="1">
              <a:lnSpc>
                <a:spcPct val="130000"/>
              </a:lnSpc>
              <a:spcBef>
                <a:spcPts val="432"/>
              </a:spcBef>
              <a:spcAft>
                <a:spcPts val="0"/>
              </a:spcAft>
              <a:buClrTx/>
              <a:buSzTx/>
              <a:buFontTx/>
              <a:buNone/>
              <a:tabLst/>
              <a:defRPr/>
            </a:pPr>
            <a:r>
              <a:rPr kumimoji="0" lang="ko-KR" altLang="en-US" sz="1000" b="1" i="0" u="none" strike="noStrike" kern="0" cap="none" spc="0" normalizeH="0" baseline="0" noProof="0" dirty="0" smtClean="0">
                <a:ln>
                  <a:noFill/>
                </a:ln>
                <a:solidFill>
                  <a:srgbClr val="0C2D83"/>
                </a:solidFill>
                <a:effectLst/>
                <a:uLnTx/>
                <a:uFillTx/>
                <a:latin typeface="맑은 고딕" pitchFamily="50" charset="-127"/>
                <a:ea typeface="맑은 고딕" pitchFamily="50" charset="-127"/>
              </a:rPr>
              <a:t>용역의 배경 및 목적</a:t>
            </a:r>
            <a:endParaRPr kumimoji="0" lang="ko-KR" altLang="en-US" sz="1000" b="1" i="0" u="none" strike="noStrike" kern="0" cap="none" spc="0" normalizeH="0" baseline="0" noProof="0" dirty="0">
              <a:ln>
                <a:noFill/>
              </a:ln>
              <a:solidFill>
                <a:srgbClr val="0C2D83"/>
              </a:solidFill>
              <a:effectLst/>
              <a:uLnTx/>
              <a:uFillTx/>
              <a:latin typeface="맑은 고딕" pitchFamily="50" charset="-127"/>
              <a:ea typeface="맑은 고딕" pitchFamily="50" charset="-127"/>
            </a:endParaRPr>
          </a:p>
          <a:p>
            <a:pPr marL="180975" lvl="1" indent="-179388">
              <a:lnSpc>
                <a:spcPct val="110000"/>
              </a:lnSpc>
              <a:spcBef>
                <a:spcPts val="432"/>
              </a:spcBef>
              <a:buClr>
                <a:srgbClr val="00338D"/>
              </a:buClr>
              <a:buSzPct val="85000"/>
              <a:buFont typeface="Wingdings" pitchFamily="2" charset="2"/>
              <a:buChar char="l"/>
            </a:pPr>
            <a:r>
              <a:rPr lang="ko-KR" altLang="en-US" sz="900" dirty="0" smtClean="0">
                <a:solidFill>
                  <a:srgbClr val="000000"/>
                </a:solidFill>
                <a:latin typeface="맑은 고딕" panose="020B0503020000020004" pitchFamily="50" charset="-127"/>
                <a:ea typeface="맑은 고딕" panose="020B0503020000020004" pitchFamily="50" charset="-127"/>
              </a:rPr>
              <a:t>삼정</a:t>
            </a:r>
            <a:r>
              <a:rPr lang="ko-KR" altLang="en-US" sz="900" dirty="0" smtClean="0">
                <a:latin typeface="맑은 고딕" panose="020B0503020000020004" pitchFamily="50" charset="-127"/>
                <a:ea typeface="맑은 고딕" panose="020B0503020000020004" pitchFamily="50" charset="-127"/>
              </a:rPr>
              <a:t>회계법인</a:t>
            </a:r>
            <a:r>
              <a:rPr lang="en-US" altLang="ko-KR" sz="900" dirty="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이하 ”삼정 </a:t>
            </a:r>
            <a:r>
              <a:rPr lang="en-US" altLang="ko-KR" sz="900" dirty="0">
                <a:latin typeface="맑은 고딕" panose="020B0503020000020004" pitchFamily="50" charset="-127"/>
                <a:ea typeface="맑은 고딕" panose="020B0503020000020004" pitchFamily="50" charset="-127"/>
              </a:rPr>
              <a:t>KPMG</a:t>
            </a:r>
            <a:r>
              <a:rPr lang="en-US" altLang="ko-KR" sz="900" dirty="0" smtClean="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은 </a:t>
            </a:r>
            <a:r>
              <a:rPr lang="ko-KR" altLang="en-US" sz="900" dirty="0" smtClean="0">
                <a:latin typeface="맑은 고딕" panose="020B0503020000020004" pitchFamily="50" charset="-127"/>
                <a:ea typeface="맑은 고딕" panose="020B0503020000020004" pitchFamily="50" charset="-127"/>
              </a:rPr>
              <a:t>롯데지주㈜</a:t>
            </a:r>
            <a:r>
              <a:rPr lang="en-US" altLang="ko-KR" sz="900" dirty="0" smtClean="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이하 </a:t>
            </a:r>
            <a:r>
              <a:rPr lang="ko-KR" altLang="en-US" sz="900" dirty="0" smtClean="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귀사” 또는 </a:t>
            </a:r>
            <a:r>
              <a:rPr lang="en-US" altLang="ko-KR" sz="900" dirty="0" smtClean="0">
                <a:latin typeface="맑은 고딕" panose="020B0503020000020004" pitchFamily="50" charset="-127"/>
                <a:ea typeface="맑은 고딕" panose="020B0503020000020004" pitchFamily="50" charset="-127"/>
              </a:rPr>
              <a:t>“</a:t>
            </a:r>
            <a:r>
              <a:rPr lang="ko-KR" altLang="en-US" sz="900" dirty="0" smtClean="0">
                <a:latin typeface="맑은 고딕" panose="020B0503020000020004" pitchFamily="50" charset="-127"/>
                <a:ea typeface="맑은 고딕" panose="020B0503020000020004" pitchFamily="50" charset="-127"/>
              </a:rPr>
              <a:t>회사</a:t>
            </a:r>
            <a:r>
              <a:rPr lang="en-US" altLang="ko-KR" sz="900" dirty="0" smtClean="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와</a:t>
            </a:r>
            <a:r>
              <a:rPr lang="ko-KR" altLang="en-US" sz="900" dirty="0" smtClean="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체결한 계약에 따라 </a:t>
            </a:r>
            <a:r>
              <a:rPr lang="en-US" altLang="ko-KR" sz="900" dirty="0" smtClean="0">
                <a:latin typeface="맑은 고딕" panose="020B0503020000020004" pitchFamily="50" charset="-127"/>
                <a:ea typeface="맑은 고딕" panose="020B0503020000020004" pitchFamily="50" charset="-127"/>
              </a:rPr>
              <a:t>2019</a:t>
            </a:r>
            <a:r>
              <a:rPr lang="ko-KR" altLang="en-US" sz="900" dirty="0" smtClean="0">
                <a:latin typeface="맑은 고딕" panose="020B0503020000020004" pitchFamily="50" charset="-127"/>
                <a:ea typeface="맑은 고딕" panose="020B0503020000020004" pitchFamily="50" charset="-127"/>
              </a:rPr>
              <a:t>년 </a:t>
            </a:r>
            <a:r>
              <a:rPr lang="en-US" altLang="ko-KR" sz="900" dirty="0">
                <a:latin typeface="맑은 고딕" panose="020B0503020000020004" pitchFamily="50" charset="-127"/>
                <a:ea typeface="맑은 고딕" panose="020B0503020000020004" pitchFamily="50" charset="-127"/>
              </a:rPr>
              <a:t>9</a:t>
            </a:r>
            <a:r>
              <a:rPr lang="ko-KR" altLang="en-US" sz="900" dirty="0" smtClean="0">
                <a:latin typeface="맑은 고딕" panose="020B0503020000020004" pitchFamily="50" charset="-127"/>
                <a:ea typeface="맑은 고딕" panose="020B0503020000020004" pitchFamily="50" charset="-127"/>
              </a:rPr>
              <a:t>월 </a:t>
            </a:r>
            <a:r>
              <a:rPr lang="en-US" altLang="ko-KR" sz="900" dirty="0" smtClean="0">
                <a:latin typeface="맑은 고딕" panose="020B0503020000020004" pitchFamily="50" charset="-127"/>
                <a:ea typeface="맑은 고딕" panose="020B0503020000020004" pitchFamily="50" charset="-127"/>
              </a:rPr>
              <a:t>30</a:t>
            </a:r>
            <a:r>
              <a:rPr lang="ko-KR" altLang="en-US" sz="900" dirty="0" smtClean="0">
                <a:latin typeface="맑은 고딕" panose="020B0503020000020004" pitchFamily="50" charset="-127"/>
                <a:ea typeface="맑은 고딕" panose="020B0503020000020004" pitchFamily="50" charset="-127"/>
              </a:rPr>
              <a:t>일</a:t>
            </a:r>
            <a:r>
              <a:rPr lang="en-US" altLang="ko-KR" sz="900" dirty="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이하 “평가기준일</a:t>
            </a:r>
            <a:r>
              <a:rPr lang="ko-KR" altLang="en-US" sz="900" dirty="0" smtClean="0">
                <a:latin typeface="맑은 고딕" panose="020B0503020000020004" pitchFamily="50" charset="-127"/>
                <a:ea typeface="맑은 고딕" panose="020B0503020000020004" pitchFamily="50" charset="-127"/>
              </a:rPr>
              <a:t>”</a:t>
            </a:r>
            <a:r>
              <a:rPr lang="en-US" altLang="ko-KR" sz="900" dirty="0" smtClean="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을 </a:t>
            </a:r>
            <a:r>
              <a:rPr lang="ko-KR" altLang="en-US" sz="900" dirty="0" smtClean="0">
                <a:latin typeface="맑은 고딕" panose="020B0503020000020004" pitchFamily="50" charset="-127"/>
                <a:ea typeface="맑은 고딕" panose="020B0503020000020004" pitchFamily="50" charset="-127"/>
              </a:rPr>
              <a:t>기준으로 귀사가 </a:t>
            </a:r>
            <a:r>
              <a:rPr lang="en-US" altLang="ko-KR" sz="900" dirty="0" smtClean="0">
                <a:latin typeface="맑은 고딕" panose="020B0503020000020004" pitchFamily="50" charset="-127"/>
                <a:ea typeface="맑은 고딕" panose="020B0503020000020004" pitchFamily="50" charset="-127"/>
              </a:rPr>
              <a:t>Lotte Liquor Japan(</a:t>
            </a:r>
            <a:r>
              <a:rPr lang="ko-KR" altLang="en-US" sz="900" dirty="0" smtClean="0">
                <a:latin typeface="맑은 고딕" panose="020B0503020000020004" pitchFamily="50" charset="-127"/>
                <a:ea typeface="맑은 고딕" panose="020B0503020000020004" pitchFamily="50" charset="-127"/>
              </a:rPr>
              <a:t>이하 </a:t>
            </a:r>
            <a:r>
              <a:rPr lang="en-US" altLang="ko-KR" sz="900" dirty="0" smtClean="0">
                <a:latin typeface="맑은 고딕" panose="020B0503020000020004" pitchFamily="50" charset="-127"/>
                <a:ea typeface="맑은 고딕" panose="020B0503020000020004" pitchFamily="50" charset="-127"/>
              </a:rPr>
              <a:t>“</a:t>
            </a:r>
            <a:r>
              <a:rPr lang="ko-KR" altLang="en-US" sz="900" dirty="0" smtClean="0">
                <a:latin typeface="맑은 고딕" panose="020B0503020000020004" pitchFamily="50" charset="-127"/>
                <a:ea typeface="맑은 고딕" panose="020B0503020000020004" pitchFamily="50" charset="-127"/>
              </a:rPr>
              <a:t>대상회사</a:t>
            </a:r>
            <a:r>
              <a:rPr lang="en-US" altLang="ko-KR" sz="900" dirty="0" smtClean="0">
                <a:latin typeface="맑은 고딕" panose="020B0503020000020004" pitchFamily="50" charset="-127"/>
                <a:ea typeface="맑은 고딕" panose="020B0503020000020004" pitchFamily="50" charset="-127"/>
              </a:rPr>
              <a:t>“)</a:t>
            </a:r>
            <a:r>
              <a:rPr lang="ko-KR" altLang="en-US" sz="900" dirty="0" smtClean="0">
                <a:latin typeface="맑은 고딕" panose="020B0503020000020004" pitchFamily="50" charset="-127"/>
                <a:ea typeface="맑은 고딕" panose="020B0503020000020004" pitchFamily="50" charset="-127"/>
              </a:rPr>
              <a:t>에 대해 보유하고 있는 영업권에 대한 손상검사 </a:t>
            </a:r>
            <a:r>
              <a:rPr lang="ko-KR" altLang="en-US" sz="900" dirty="0">
                <a:latin typeface="맑은 고딕" panose="020B0503020000020004" pitchFamily="50" charset="-127"/>
                <a:ea typeface="맑은 고딕" panose="020B0503020000020004" pitchFamily="50" charset="-127"/>
              </a:rPr>
              <a:t>목적의 </a:t>
            </a:r>
            <a:r>
              <a:rPr lang="ko-KR" altLang="en-US" sz="900" dirty="0" smtClean="0">
                <a:latin typeface="맑은 고딕" panose="020B0503020000020004" pitchFamily="50" charset="-127"/>
                <a:ea typeface="맑은 고딕" panose="020B0503020000020004" pitchFamily="50" charset="-127"/>
              </a:rPr>
              <a:t>사용가치 평가를 수행하였습니다</a:t>
            </a:r>
            <a:r>
              <a:rPr lang="en-US" altLang="ko-KR" sz="900" dirty="0" smtClean="0">
                <a:latin typeface="맑은 고딕" panose="020B0503020000020004" pitchFamily="50" charset="-127"/>
                <a:ea typeface="맑은 고딕" panose="020B0503020000020004" pitchFamily="50" charset="-127"/>
              </a:rPr>
              <a:t>. </a:t>
            </a:r>
          </a:p>
          <a:p>
            <a:pPr marL="180975" lvl="1" indent="-179388">
              <a:lnSpc>
                <a:spcPct val="110000"/>
              </a:lnSpc>
              <a:spcBef>
                <a:spcPts val="432"/>
              </a:spcBef>
              <a:buClr>
                <a:srgbClr val="00338D"/>
              </a:buClr>
              <a:buSzPct val="85000"/>
              <a:buFont typeface="Wingdings" pitchFamily="2" charset="2"/>
              <a:buChar char="l"/>
            </a:pPr>
            <a:r>
              <a:rPr lang="ko-KR" altLang="en-US" sz="900" dirty="0" smtClean="0">
                <a:latin typeface="맑은 고딕" panose="020B0503020000020004" pitchFamily="50" charset="-127"/>
                <a:ea typeface="맑은 고딕" panose="020B0503020000020004" pitchFamily="50" charset="-127"/>
              </a:rPr>
              <a:t>이에 </a:t>
            </a:r>
            <a:r>
              <a:rPr lang="ko-KR" altLang="en-US" sz="900" dirty="0">
                <a:latin typeface="맑은 고딕" panose="020B0503020000020004" pitchFamily="50" charset="-127"/>
                <a:ea typeface="맑은 고딕" panose="020B0503020000020004" pitchFamily="50" charset="-127"/>
              </a:rPr>
              <a:t>삼정 </a:t>
            </a:r>
            <a:r>
              <a:rPr lang="en-US" altLang="ko-KR" sz="900" dirty="0">
                <a:latin typeface="맑은 고딕" panose="020B0503020000020004" pitchFamily="50" charset="-127"/>
                <a:ea typeface="맑은 고딕" panose="020B0503020000020004" pitchFamily="50" charset="-127"/>
              </a:rPr>
              <a:t>KPMG</a:t>
            </a:r>
            <a:r>
              <a:rPr lang="ko-KR" altLang="en-US" sz="900" dirty="0">
                <a:latin typeface="맑은 고딕" panose="020B0503020000020004" pitchFamily="50" charset="-127"/>
                <a:ea typeface="맑은 고딕" panose="020B0503020000020004" pitchFamily="50" charset="-127"/>
              </a:rPr>
              <a:t>는 </a:t>
            </a:r>
            <a:r>
              <a:rPr lang="ko-KR" altLang="en-US" sz="900" dirty="0" smtClean="0">
                <a:latin typeface="맑은 고딕" panose="020B0503020000020004" pitchFamily="50" charset="-127"/>
                <a:ea typeface="맑은 고딕" panose="020B0503020000020004" pitchFamily="50" charset="-127"/>
              </a:rPr>
              <a:t>대상회사가 제시한 </a:t>
            </a:r>
            <a:r>
              <a:rPr lang="ko-KR" altLang="en-US" sz="900" dirty="0">
                <a:latin typeface="맑은 고딕" panose="020B0503020000020004" pitchFamily="50" charset="-127"/>
                <a:ea typeface="맑은 고딕" panose="020B0503020000020004" pitchFamily="50" charset="-127"/>
              </a:rPr>
              <a:t>과거 재무자료 </a:t>
            </a:r>
            <a:r>
              <a:rPr lang="ko-KR" altLang="en-US" sz="900" dirty="0" smtClean="0">
                <a:latin typeface="맑은 고딕" panose="020B0503020000020004" pitchFamily="50" charset="-127"/>
                <a:ea typeface="맑은 고딕" panose="020B0503020000020004" pitchFamily="50" charset="-127"/>
              </a:rPr>
              <a:t>및 사업계획 등을 </a:t>
            </a:r>
            <a:r>
              <a:rPr lang="ko-KR" altLang="en-US" sz="900" dirty="0">
                <a:latin typeface="맑은 고딕" panose="020B0503020000020004" pitchFamily="50" charset="-127"/>
                <a:ea typeface="맑은 고딕" panose="020B0503020000020004" pitchFamily="50" charset="-127"/>
              </a:rPr>
              <a:t>바탕으로 </a:t>
            </a:r>
            <a:r>
              <a:rPr lang="ko-KR" altLang="en-US" sz="900" dirty="0" smtClean="0">
                <a:latin typeface="맑은 고딕" panose="020B0503020000020004" pitchFamily="50" charset="-127"/>
                <a:ea typeface="맑은 고딕" panose="020B0503020000020004" pitchFamily="50" charset="-127"/>
              </a:rPr>
              <a:t>사용가치를 평가하여 그 결과에 대한</a:t>
            </a:r>
            <a:r>
              <a:rPr lang="ko-KR" altLang="en-US" sz="900" dirty="0" smtClean="0">
                <a:solidFill>
                  <a:srgbClr val="FF0000"/>
                </a:solidFill>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평가보고서를 작성하였습니다</a:t>
            </a:r>
            <a:r>
              <a:rPr lang="en-US" altLang="ko-KR" sz="900" dirty="0" smtClean="0">
                <a:latin typeface="맑은 고딕" panose="020B0503020000020004" pitchFamily="50" charset="-127"/>
                <a:ea typeface="맑은 고딕" panose="020B0503020000020004" pitchFamily="50" charset="-127"/>
              </a:rPr>
              <a:t>.</a:t>
            </a:r>
          </a:p>
          <a:p>
            <a:pPr marL="180975" lvl="1" indent="-179388">
              <a:lnSpc>
                <a:spcPct val="110000"/>
              </a:lnSpc>
              <a:spcBef>
                <a:spcPts val="432"/>
              </a:spcBef>
              <a:buClr>
                <a:srgbClr val="00338D"/>
              </a:buClr>
              <a:buSzPct val="85000"/>
              <a:buFont typeface="Wingdings" pitchFamily="2" charset="2"/>
              <a:buChar char="l"/>
            </a:pPr>
            <a:endParaRPr lang="en-US" altLang="ko-KR" sz="900" dirty="0">
              <a:latin typeface="맑은 고딕" panose="020B0503020000020004" pitchFamily="50" charset="-127"/>
              <a:ea typeface="맑은 고딕" panose="020B0503020000020004" pitchFamily="50" charset="-127"/>
            </a:endParaRPr>
          </a:p>
          <a:p>
            <a:pPr marL="180975" lvl="1" indent="-179388" algn="just" fontAlgn="auto">
              <a:lnSpc>
                <a:spcPct val="110000"/>
              </a:lnSpc>
              <a:spcBef>
                <a:spcPts val="432"/>
              </a:spcBef>
              <a:spcAft>
                <a:spcPts val="0"/>
              </a:spcAft>
              <a:buClr>
                <a:srgbClr val="0C2D83"/>
              </a:buClr>
              <a:buSzPct val="85000"/>
              <a:buFont typeface="Wingdings" pitchFamily="2" charset="2"/>
              <a:buChar char="l"/>
              <a:defRPr/>
            </a:pPr>
            <a:endParaRPr kumimoji="1" lang="en-US" altLang="ko-KR" sz="500" dirty="0" smtClean="0">
              <a:solidFill>
                <a:schemeClr val="tx1"/>
              </a:solidFill>
              <a:latin typeface="맑은 고딕" pitchFamily="50" charset="-127"/>
              <a:ea typeface="맑은 고딕" pitchFamily="50" charset="-127"/>
              <a:cs typeface="Arial" charset="0"/>
            </a:endParaRPr>
          </a:p>
          <a:p>
            <a:pPr marL="171450" indent="-171450">
              <a:lnSpc>
                <a:spcPct val="110000"/>
              </a:lnSpc>
              <a:spcBef>
                <a:spcPts val="432"/>
              </a:spcBef>
              <a:defRPr/>
            </a:pPr>
            <a:r>
              <a:rPr lang="ko-KR" altLang="en-US" sz="1000" b="1" kern="0" dirty="0">
                <a:solidFill>
                  <a:srgbClr val="0C2D83"/>
                </a:solidFill>
                <a:latin typeface="맑은 고딕" pitchFamily="50" charset="-127"/>
                <a:ea typeface="맑은 고딕" pitchFamily="50" charset="-127"/>
              </a:rPr>
              <a:t>용역의 </a:t>
            </a:r>
            <a:r>
              <a:rPr lang="ko-KR" altLang="en-US" sz="1000" b="1" kern="0" dirty="0" smtClean="0">
                <a:solidFill>
                  <a:srgbClr val="0C2D83"/>
                </a:solidFill>
                <a:latin typeface="맑은 고딕" pitchFamily="50" charset="-127"/>
                <a:ea typeface="맑은 고딕" pitchFamily="50" charset="-127"/>
              </a:rPr>
              <a:t>범위</a:t>
            </a:r>
            <a:endParaRPr lang="ko-KR" altLang="en-US" sz="1000" b="1" kern="0" dirty="0">
              <a:solidFill>
                <a:srgbClr val="0C2D83"/>
              </a:solidFill>
              <a:latin typeface="맑은 고딕" pitchFamily="50" charset="-127"/>
              <a:ea typeface="맑은 고딕" pitchFamily="50" charset="-127"/>
            </a:endParaRPr>
          </a:p>
          <a:p>
            <a:pPr marL="180975" lvl="1" indent="-179388">
              <a:lnSpc>
                <a:spcPct val="110000"/>
              </a:lnSpc>
              <a:spcBef>
                <a:spcPts val="432"/>
              </a:spcBef>
              <a:buClr>
                <a:srgbClr val="00338D"/>
              </a:buClr>
              <a:buSzPct val="85000"/>
              <a:buFont typeface="Wingdings" pitchFamily="2" charset="2"/>
              <a:buChar char="l"/>
            </a:pPr>
            <a:r>
              <a:rPr lang="ko-KR" altLang="en-US" sz="900" dirty="0">
                <a:solidFill>
                  <a:srgbClr val="000000"/>
                </a:solidFill>
                <a:latin typeface="맑은 고딕" panose="020B0503020000020004" pitchFamily="50" charset="-127"/>
                <a:ea typeface="맑은 고딕" panose="020B0503020000020004" pitchFamily="50" charset="-127"/>
              </a:rPr>
              <a:t>삼정 </a:t>
            </a:r>
            <a:r>
              <a:rPr lang="en-US" altLang="ko-KR" sz="900" dirty="0">
                <a:solidFill>
                  <a:srgbClr val="000000"/>
                </a:solidFill>
                <a:latin typeface="맑은 고딕" panose="020B0503020000020004" pitchFamily="50" charset="-127"/>
                <a:ea typeface="맑은 고딕" panose="020B0503020000020004" pitchFamily="50" charset="-127"/>
              </a:rPr>
              <a:t>KPMG</a:t>
            </a:r>
            <a:r>
              <a:rPr lang="ko-KR" altLang="en-US" sz="900" dirty="0">
                <a:solidFill>
                  <a:srgbClr val="000000"/>
                </a:solidFill>
                <a:latin typeface="맑은 고딕" panose="020B0503020000020004" pitchFamily="50" charset="-127"/>
                <a:ea typeface="맑은 고딕" panose="020B0503020000020004" pitchFamily="50" charset="-127"/>
              </a:rPr>
              <a:t>가 본 용역을 수행하기 위하여 수행한 구체적인 업무의 범위는 다음과 같습니다</a:t>
            </a:r>
            <a:r>
              <a:rPr lang="en-US" altLang="ko-KR" sz="900" dirty="0">
                <a:solidFill>
                  <a:srgbClr val="000000"/>
                </a:solidFill>
                <a:latin typeface="맑은 고딕" panose="020B0503020000020004" pitchFamily="50" charset="-127"/>
                <a:ea typeface="맑은 고딕" panose="020B0503020000020004" pitchFamily="50" charset="-127"/>
              </a:rPr>
              <a:t>.</a:t>
            </a:r>
            <a:endParaRPr lang="en-US" altLang="ko-KR" sz="900" dirty="0">
              <a:latin typeface="맑은 고딕" panose="020B0503020000020004" pitchFamily="50" charset="-127"/>
              <a:ea typeface="맑은 고딕" panose="020B0503020000020004" pitchFamily="50" charset="-127"/>
            </a:endParaRPr>
          </a:p>
          <a:p>
            <a:pPr marL="360363" lvl="2" indent="-177800">
              <a:lnSpc>
                <a:spcPct val="110000"/>
              </a:lnSpc>
              <a:spcBef>
                <a:spcPts val="432"/>
              </a:spcBef>
              <a:buClr>
                <a:srgbClr val="000000"/>
              </a:buClr>
              <a:buSzPct val="85000"/>
              <a:buFont typeface="Symbol" pitchFamily="18" charset="2"/>
              <a:buChar char="-"/>
            </a:pPr>
            <a:r>
              <a:rPr lang="ko-KR" altLang="en-US" sz="900" dirty="0">
                <a:latin typeface="맑은 고딕" panose="020B0503020000020004" pitchFamily="50" charset="-127"/>
                <a:ea typeface="맑은 고딕" panose="020B0503020000020004" pitchFamily="50" charset="-127"/>
              </a:rPr>
              <a:t>귀</a:t>
            </a:r>
            <a:r>
              <a:rPr lang="ko-KR" altLang="en-US" sz="900" dirty="0" smtClean="0">
                <a:latin typeface="맑은 고딕" panose="020B0503020000020004" pitchFamily="50" charset="-127"/>
                <a:ea typeface="맑은 고딕" panose="020B0503020000020004" pitchFamily="50" charset="-127"/>
              </a:rPr>
              <a:t>사가 제시한 대상회사의 재무자료 및 사업계획 등을 바탕으로 한 손상검사 목적의 사용가치 평가</a:t>
            </a:r>
            <a:endParaRPr lang="en-US" altLang="ko-KR" sz="900" dirty="0" smtClean="0">
              <a:latin typeface="맑은 고딕" panose="020B0503020000020004" pitchFamily="50" charset="-127"/>
              <a:ea typeface="맑은 고딕" panose="020B0503020000020004" pitchFamily="50" charset="-127"/>
            </a:endParaRPr>
          </a:p>
          <a:p>
            <a:pPr marL="360363" lvl="2" indent="-177800">
              <a:lnSpc>
                <a:spcPct val="110000"/>
              </a:lnSpc>
              <a:spcBef>
                <a:spcPts val="432"/>
              </a:spcBef>
              <a:buClr>
                <a:srgbClr val="000000"/>
              </a:buClr>
              <a:buSzPct val="85000"/>
              <a:buFont typeface="Symbol" pitchFamily="18" charset="2"/>
              <a:buChar char="-"/>
            </a:pPr>
            <a:endParaRPr lang="en-US" altLang="ko-KR" sz="1000" b="1" kern="0" dirty="0" smtClean="0">
              <a:latin typeface="맑은 고딕" pitchFamily="50" charset="-127"/>
              <a:ea typeface="맑은 고딕" pitchFamily="50" charset="-127"/>
            </a:endParaRPr>
          </a:p>
          <a:p>
            <a:pPr marL="171450" lvl="0" indent="-171450">
              <a:lnSpc>
                <a:spcPct val="110000"/>
              </a:lnSpc>
              <a:spcBef>
                <a:spcPts val="432"/>
              </a:spcBef>
              <a:defRPr/>
            </a:pPr>
            <a:r>
              <a:rPr lang="ko-KR" altLang="en-US" sz="1000" b="1" kern="0" dirty="0" smtClean="0">
                <a:solidFill>
                  <a:srgbClr val="0C2D83"/>
                </a:solidFill>
                <a:latin typeface="맑은 고딕" pitchFamily="50" charset="-127"/>
                <a:ea typeface="맑은 고딕" pitchFamily="50" charset="-127"/>
              </a:rPr>
              <a:t>용역의 한계</a:t>
            </a:r>
            <a:endParaRPr lang="ko-KR" altLang="en-US" sz="1000" b="1" kern="0" dirty="0">
              <a:solidFill>
                <a:srgbClr val="0C2D83"/>
              </a:solidFill>
              <a:latin typeface="맑은 고딕" pitchFamily="50" charset="-127"/>
              <a:ea typeface="맑은 고딕" pitchFamily="50" charset="-127"/>
            </a:endParaRPr>
          </a:p>
          <a:p>
            <a:pPr marL="180975" lvl="1" indent="-179388" algn="just">
              <a:lnSpc>
                <a:spcPct val="140000"/>
              </a:lnSpc>
              <a:spcBef>
                <a:spcPct val="40000"/>
              </a:spcBef>
              <a:buClr>
                <a:srgbClr val="00338D"/>
              </a:buClr>
              <a:buSzPct val="85000"/>
              <a:buFont typeface="Wingdings" pitchFamily="2" charset="2"/>
              <a:buChar char="l"/>
            </a:pPr>
            <a:r>
              <a:rPr lang="ko-KR" altLang="en-US" sz="900" dirty="0">
                <a:solidFill>
                  <a:srgbClr val="000000"/>
                </a:solidFill>
                <a:latin typeface="맑은 고딕" panose="020B0503020000020004" pitchFamily="50" charset="-127"/>
                <a:ea typeface="맑은 고딕" panose="020B0503020000020004" pitchFamily="50" charset="-127"/>
              </a:rPr>
              <a:t>삼정 </a:t>
            </a:r>
            <a:r>
              <a:rPr lang="en-US" altLang="ko-KR" sz="900" dirty="0">
                <a:solidFill>
                  <a:srgbClr val="000000"/>
                </a:solidFill>
                <a:latin typeface="맑은 고딕" panose="020B0503020000020004" pitchFamily="50" charset="-127"/>
                <a:ea typeface="맑은 고딕" panose="020B0503020000020004" pitchFamily="50" charset="-127"/>
              </a:rPr>
              <a:t>KPMG</a:t>
            </a:r>
            <a:r>
              <a:rPr lang="ko-KR" altLang="en-US" sz="900" dirty="0">
                <a:solidFill>
                  <a:srgbClr val="000000"/>
                </a:solidFill>
                <a:latin typeface="맑은 고딕" panose="020B0503020000020004" pitchFamily="50" charset="-127"/>
                <a:ea typeface="맑은 고딕" panose="020B0503020000020004" pitchFamily="50" charset="-127"/>
              </a:rPr>
              <a:t>는 재무 추정에 있어서 산업 분석 자료</a:t>
            </a:r>
            <a:r>
              <a:rPr lang="en-US" altLang="ko-KR" sz="900" dirty="0">
                <a:solidFill>
                  <a:srgbClr val="000000"/>
                </a:solidFill>
                <a:latin typeface="맑은 고딕" panose="020B0503020000020004" pitchFamily="50" charset="-127"/>
                <a:ea typeface="맑은 고딕" panose="020B0503020000020004" pitchFamily="50" charset="-127"/>
              </a:rPr>
              <a:t>, </a:t>
            </a:r>
            <a:r>
              <a:rPr lang="ko-KR" altLang="en-US" sz="900" dirty="0" smtClean="0">
                <a:solidFill>
                  <a:srgbClr val="000000"/>
                </a:solidFill>
                <a:latin typeface="맑은 고딕" panose="020B0503020000020004" pitchFamily="50" charset="-127"/>
                <a:ea typeface="맑은 고딕" panose="020B0503020000020004" pitchFamily="50" charset="-127"/>
              </a:rPr>
              <a:t>대상</a:t>
            </a:r>
            <a:r>
              <a:rPr lang="ko-KR" altLang="en-US" sz="900" dirty="0" smtClean="0">
                <a:latin typeface="맑은 고딕" panose="020B0503020000020004" pitchFamily="50" charset="-127"/>
                <a:ea typeface="맑은 고딕" panose="020B0503020000020004" pitchFamily="50" charset="-127"/>
              </a:rPr>
              <a:t>회사가 </a:t>
            </a:r>
            <a:r>
              <a:rPr lang="ko-KR" altLang="en-US" sz="900" dirty="0">
                <a:solidFill>
                  <a:srgbClr val="000000"/>
                </a:solidFill>
                <a:latin typeface="맑은 고딕" panose="020B0503020000020004" pitchFamily="50" charset="-127"/>
                <a:ea typeface="맑은 고딕" panose="020B0503020000020004" pitchFamily="50" charset="-127"/>
              </a:rPr>
              <a:t>제시한 사업계획</a:t>
            </a:r>
            <a:r>
              <a:rPr lang="en-US" altLang="ko-KR" sz="900" dirty="0">
                <a:solidFill>
                  <a:srgbClr val="000000"/>
                </a:solidFill>
                <a:latin typeface="맑은 고딕" panose="020B0503020000020004" pitchFamily="50" charset="-127"/>
                <a:ea typeface="맑은 고딕" panose="020B0503020000020004" pitchFamily="50" charset="-127"/>
              </a:rPr>
              <a:t>, </a:t>
            </a:r>
            <a:r>
              <a:rPr lang="ko-KR" altLang="en-US" sz="900" dirty="0">
                <a:solidFill>
                  <a:srgbClr val="000000"/>
                </a:solidFill>
                <a:latin typeface="맑은 고딕" panose="020B0503020000020004" pitchFamily="50" charset="-127"/>
                <a:ea typeface="맑은 고딕" panose="020B0503020000020004" pitchFamily="50" charset="-127"/>
              </a:rPr>
              <a:t>재무관련 자료 등에 기초하여 재무정보를 </a:t>
            </a:r>
            <a:r>
              <a:rPr lang="ko-KR" altLang="en-US" sz="900" dirty="0">
                <a:latin typeface="맑은 고딕" panose="020B0503020000020004" pitchFamily="50" charset="-127"/>
                <a:ea typeface="맑은 고딕" panose="020B0503020000020004" pitchFamily="50" charset="-127"/>
              </a:rPr>
              <a:t>추정하였으나</a:t>
            </a:r>
            <a:r>
              <a:rPr lang="en-US" altLang="ko-KR" sz="900" dirty="0">
                <a:latin typeface="맑은 고딕" panose="020B0503020000020004" pitchFamily="50" charset="-127"/>
                <a:ea typeface="맑은 고딕" panose="020B0503020000020004" pitchFamily="50" charset="-127"/>
              </a:rPr>
              <a:t>, </a:t>
            </a:r>
            <a:r>
              <a:rPr lang="ko-KR" altLang="en-US" sz="900" dirty="0" smtClean="0">
                <a:latin typeface="맑은 고딕" panose="020B0503020000020004" pitchFamily="50" charset="-127"/>
                <a:ea typeface="맑은 고딕" panose="020B0503020000020004" pitchFamily="50" charset="-127"/>
              </a:rPr>
              <a:t>대상회사가 </a:t>
            </a:r>
            <a:r>
              <a:rPr lang="ko-KR" altLang="en-US" sz="900" dirty="0">
                <a:solidFill>
                  <a:srgbClr val="000000"/>
                </a:solidFill>
                <a:latin typeface="맑은 고딕" panose="020B0503020000020004" pitchFamily="50" charset="-127"/>
                <a:ea typeface="맑은 고딕" panose="020B0503020000020004" pitchFamily="50" charset="-127"/>
              </a:rPr>
              <a:t>제시한 자료의 정확성 및 실현가능성에 대하여 추가적인 검증 작업이나 실사 작업을 수행하지 아니하였으며</a:t>
            </a:r>
            <a:r>
              <a:rPr lang="en-US" altLang="ko-KR" sz="900" dirty="0">
                <a:solidFill>
                  <a:srgbClr val="000000"/>
                </a:solidFill>
                <a:latin typeface="맑은 고딕" panose="020B0503020000020004" pitchFamily="50" charset="-127"/>
                <a:ea typeface="맑은 고딕" panose="020B0503020000020004" pitchFamily="50" charset="-127"/>
              </a:rPr>
              <a:t>, </a:t>
            </a:r>
            <a:r>
              <a:rPr lang="ko-KR" altLang="en-US" sz="900" dirty="0">
                <a:solidFill>
                  <a:srgbClr val="000000"/>
                </a:solidFill>
                <a:latin typeface="맑은 고딕" panose="020B0503020000020004" pitchFamily="50" charset="-127"/>
                <a:ea typeface="맑은 고딕" panose="020B0503020000020004" pitchFamily="50" charset="-127"/>
              </a:rPr>
              <a:t>본 보고서가 </a:t>
            </a:r>
            <a:r>
              <a:rPr lang="ko-KR" altLang="en-US" sz="900" dirty="0" smtClean="0">
                <a:solidFill>
                  <a:srgbClr val="000000"/>
                </a:solidFill>
                <a:latin typeface="맑은 고딕" panose="020B0503020000020004" pitchFamily="50" charset="-127"/>
                <a:ea typeface="맑은 고딕" panose="020B0503020000020004" pitchFamily="50" charset="-127"/>
              </a:rPr>
              <a:t>대상회사의 </a:t>
            </a:r>
            <a:r>
              <a:rPr lang="ko-KR" altLang="en-US" sz="900" dirty="0">
                <a:solidFill>
                  <a:srgbClr val="000000"/>
                </a:solidFill>
                <a:latin typeface="맑은 고딕" panose="020B0503020000020004" pitchFamily="50" charset="-127"/>
                <a:ea typeface="맑은 고딕" panose="020B0503020000020004" pitchFamily="50" charset="-127"/>
              </a:rPr>
              <a:t>향후 사업계획을 보장 또는 보증하는 것은 아닙니다</a:t>
            </a:r>
            <a:r>
              <a:rPr lang="en-US" altLang="ko-KR" sz="900" dirty="0">
                <a:solidFill>
                  <a:srgbClr val="000000"/>
                </a:solidFill>
                <a:latin typeface="맑은 고딕" panose="020B0503020000020004" pitchFamily="50" charset="-127"/>
                <a:ea typeface="맑은 고딕" panose="020B0503020000020004" pitchFamily="50" charset="-127"/>
              </a:rPr>
              <a:t>.</a:t>
            </a:r>
          </a:p>
          <a:p>
            <a:pPr marL="180975" lvl="1" indent="-179388" algn="just">
              <a:lnSpc>
                <a:spcPct val="140000"/>
              </a:lnSpc>
              <a:spcBef>
                <a:spcPct val="40000"/>
              </a:spcBef>
              <a:buClr>
                <a:srgbClr val="00338D"/>
              </a:buClr>
              <a:buSzPct val="85000"/>
              <a:buFont typeface="Wingdings" pitchFamily="2" charset="2"/>
              <a:buChar char="l"/>
            </a:pPr>
            <a:r>
              <a:rPr lang="ko-KR" altLang="en-US" sz="900" dirty="0">
                <a:solidFill>
                  <a:srgbClr val="000000"/>
                </a:solidFill>
                <a:latin typeface="맑은 고딕" panose="020B0503020000020004" pitchFamily="50" charset="-127"/>
                <a:ea typeface="맑은 고딕" panose="020B0503020000020004" pitchFamily="50" charset="-127"/>
              </a:rPr>
              <a:t>삼정 </a:t>
            </a:r>
            <a:r>
              <a:rPr lang="en-US" altLang="ko-KR" sz="900" dirty="0">
                <a:solidFill>
                  <a:srgbClr val="000000"/>
                </a:solidFill>
                <a:latin typeface="맑은 고딕" panose="020B0503020000020004" pitchFamily="50" charset="-127"/>
                <a:ea typeface="맑은 고딕" panose="020B0503020000020004" pitchFamily="50" charset="-127"/>
              </a:rPr>
              <a:t>KPMG</a:t>
            </a:r>
            <a:r>
              <a:rPr lang="ko-KR" altLang="en-US" sz="900" dirty="0">
                <a:solidFill>
                  <a:srgbClr val="000000"/>
                </a:solidFill>
                <a:latin typeface="맑은 고딕" panose="020B0503020000020004" pitchFamily="50" charset="-127"/>
                <a:ea typeface="맑은 고딕" panose="020B0503020000020004" pitchFamily="50" charset="-127"/>
              </a:rPr>
              <a:t>는 </a:t>
            </a:r>
            <a:r>
              <a:rPr lang="ko-KR" altLang="en-US" sz="900" dirty="0" smtClean="0">
                <a:solidFill>
                  <a:srgbClr val="000000"/>
                </a:solidFill>
                <a:latin typeface="맑은 고딕" panose="020B0503020000020004" pitchFamily="50" charset="-127"/>
                <a:ea typeface="맑은 고딕" panose="020B0503020000020004" pitchFamily="50" charset="-127"/>
              </a:rPr>
              <a:t>대상회사가 </a:t>
            </a:r>
            <a:r>
              <a:rPr lang="ko-KR" altLang="en-US" sz="900" dirty="0">
                <a:solidFill>
                  <a:srgbClr val="000000"/>
                </a:solidFill>
                <a:latin typeface="맑은 고딕" panose="020B0503020000020004" pitchFamily="50" charset="-127"/>
                <a:ea typeface="맑은 고딕" panose="020B0503020000020004" pitchFamily="50" charset="-127"/>
              </a:rPr>
              <a:t>제시한 </a:t>
            </a:r>
            <a:r>
              <a:rPr lang="ko-KR" altLang="en-US" sz="900" dirty="0" smtClean="0">
                <a:solidFill>
                  <a:srgbClr val="000000"/>
                </a:solidFill>
                <a:latin typeface="맑은 고딕" panose="020B0503020000020004" pitchFamily="50" charset="-127"/>
                <a:ea typeface="맑은 고딕" panose="020B0503020000020004" pitchFamily="50" charset="-127"/>
              </a:rPr>
              <a:t>사업계획을 </a:t>
            </a:r>
            <a:r>
              <a:rPr lang="ko-KR" altLang="en-US" sz="900" dirty="0">
                <a:solidFill>
                  <a:srgbClr val="000000"/>
                </a:solidFill>
                <a:latin typeface="맑은 고딕" panose="020B0503020000020004" pitchFamily="50" charset="-127"/>
                <a:ea typeface="맑은 고딕" panose="020B0503020000020004" pitchFamily="50" charset="-127"/>
              </a:rPr>
              <a:t>참고로 하여 </a:t>
            </a:r>
            <a:r>
              <a:rPr lang="ko-KR" altLang="en-US" sz="900" dirty="0" smtClean="0">
                <a:solidFill>
                  <a:srgbClr val="000000"/>
                </a:solidFill>
                <a:latin typeface="맑은 고딕" panose="020B0503020000020004" pitchFamily="50" charset="-127"/>
                <a:ea typeface="맑은 고딕" panose="020B0503020000020004" pitchFamily="50" charset="-127"/>
              </a:rPr>
              <a:t>대상회사의 </a:t>
            </a:r>
            <a:r>
              <a:rPr lang="ko-KR" altLang="en-US" sz="900" dirty="0">
                <a:solidFill>
                  <a:srgbClr val="000000"/>
                </a:solidFill>
                <a:latin typeface="맑은 고딕" panose="020B0503020000020004" pitchFamily="50" charset="-127"/>
                <a:ea typeface="맑은 고딕" panose="020B0503020000020004" pitchFamily="50" charset="-127"/>
              </a:rPr>
              <a:t>영업현금흐름을 추정하였으므로</a:t>
            </a:r>
            <a:r>
              <a:rPr lang="en-US" altLang="ko-KR" sz="900" dirty="0">
                <a:solidFill>
                  <a:srgbClr val="000000"/>
                </a:solidFill>
                <a:latin typeface="맑은 고딕" panose="020B0503020000020004" pitchFamily="50" charset="-127"/>
                <a:ea typeface="맑은 고딕" panose="020B0503020000020004" pitchFamily="50" charset="-127"/>
              </a:rPr>
              <a:t>, </a:t>
            </a:r>
            <a:r>
              <a:rPr lang="ko-KR" altLang="en-US" sz="900" dirty="0">
                <a:solidFill>
                  <a:srgbClr val="000000"/>
                </a:solidFill>
                <a:latin typeface="맑은 고딕" panose="020B0503020000020004" pitchFamily="50" charset="-127"/>
                <a:ea typeface="맑은 고딕" panose="020B0503020000020004" pitchFamily="50" charset="-127"/>
              </a:rPr>
              <a:t>미래에 발생할 </a:t>
            </a:r>
            <a:r>
              <a:rPr lang="ko-KR" altLang="en-US" sz="900" dirty="0" smtClean="0">
                <a:solidFill>
                  <a:srgbClr val="000000"/>
                </a:solidFill>
                <a:latin typeface="맑은 고딕" panose="020B0503020000020004" pitchFamily="50" charset="-127"/>
                <a:ea typeface="맑은 고딕" panose="020B0503020000020004" pitchFamily="50" charset="-127"/>
              </a:rPr>
              <a:t>대상회사의 </a:t>
            </a:r>
            <a:r>
              <a:rPr lang="ko-KR" altLang="en-US" sz="900" dirty="0">
                <a:solidFill>
                  <a:srgbClr val="000000"/>
                </a:solidFill>
                <a:latin typeface="맑은 고딕" panose="020B0503020000020004" pitchFamily="50" charset="-127"/>
                <a:ea typeface="맑은 고딕" panose="020B0503020000020004" pitchFamily="50" charset="-127"/>
              </a:rPr>
              <a:t>영업활동에 따라 본 보고서에서 추정한 영업현금흐름과 실제 영업현금흐름 간에는 중대한 차이가 발생할 수 있습니다</a:t>
            </a:r>
            <a:r>
              <a:rPr lang="en-US" altLang="ko-KR" sz="900" dirty="0">
                <a:solidFill>
                  <a:srgbClr val="000000"/>
                </a:solidFill>
                <a:latin typeface="맑은 고딕" panose="020B0503020000020004" pitchFamily="50" charset="-127"/>
                <a:ea typeface="맑은 고딕" panose="020B0503020000020004" pitchFamily="50" charset="-127"/>
              </a:rPr>
              <a:t>. </a:t>
            </a:r>
          </a:p>
          <a:p>
            <a:pPr marL="180975" lvl="1" indent="-179388" algn="just">
              <a:lnSpc>
                <a:spcPct val="140000"/>
              </a:lnSpc>
              <a:spcBef>
                <a:spcPct val="40000"/>
              </a:spcBef>
              <a:buClr>
                <a:srgbClr val="00338D"/>
              </a:buClr>
              <a:buSzPct val="85000"/>
              <a:buFont typeface="Wingdings" pitchFamily="2" charset="2"/>
              <a:buChar char="l"/>
            </a:pPr>
            <a:r>
              <a:rPr lang="ko-KR" altLang="en-US" sz="900" dirty="0">
                <a:solidFill>
                  <a:srgbClr val="000000"/>
                </a:solidFill>
                <a:latin typeface="맑은 고딕" panose="020B0503020000020004" pitchFamily="50" charset="-127"/>
                <a:ea typeface="맑은 고딕" panose="020B0503020000020004" pitchFamily="50" charset="-127"/>
              </a:rPr>
              <a:t>본 보고서는 </a:t>
            </a:r>
            <a:r>
              <a:rPr lang="ko-KR" altLang="en-US" sz="900" dirty="0" smtClean="0">
                <a:solidFill>
                  <a:srgbClr val="000000"/>
                </a:solidFill>
                <a:latin typeface="맑은 고딕" panose="020B0503020000020004" pitchFamily="50" charset="-127"/>
                <a:ea typeface="맑은 고딕" panose="020B0503020000020004" pitchFamily="50" charset="-127"/>
              </a:rPr>
              <a:t>귀사의 내부적인 검토 및 외부 감사 시 참고자료의 </a:t>
            </a:r>
            <a:r>
              <a:rPr lang="ko-KR" altLang="en-US" sz="900" dirty="0">
                <a:solidFill>
                  <a:srgbClr val="000000"/>
                </a:solidFill>
                <a:latin typeface="맑은 고딕" panose="020B0503020000020004" pitchFamily="50" charset="-127"/>
                <a:ea typeface="맑은 고딕" panose="020B0503020000020004" pitchFamily="50" charset="-127"/>
              </a:rPr>
              <a:t>목적으로 작성되었으며</a:t>
            </a:r>
            <a:r>
              <a:rPr lang="en-US" altLang="ko-KR" sz="900" dirty="0">
                <a:solidFill>
                  <a:srgbClr val="000000"/>
                </a:solidFill>
                <a:latin typeface="맑은 고딕" panose="020B0503020000020004" pitchFamily="50" charset="-127"/>
                <a:ea typeface="맑은 고딕" panose="020B0503020000020004" pitchFamily="50" charset="-127"/>
              </a:rPr>
              <a:t>, </a:t>
            </a:r>
            <a:r>
              <a:rPr lang="ko-KR" altLang="en-US" sz="900" dirty="0" smtClean="0">
                <a:solidFill>
                  <a:srgbClr val="000000"/>
                </a:solidFill>
                <a:latin typeface="맑은 고딕" panose="020B0503020000020004" pitchFamily="50" charset="-127"/>
                <a:ea typeface="맑은 고딕" panose="020B0503020000020004" pitchFamily="50" charset="-127"/>
              </a:rPr>
              <a:t>대상</a:t>
            </a:r>
            <a:r>
              <a:rPr lang="ko-KR" altLang="en-US" sz="900" dirty="0" smtClean="0">
                <a:latin typeface="맑은 고딕" panose="020B0503020000020004" pitchFamily="50" charset="-127"/>
                <a:ea typeface="맑은 고딕" panose="020B0503020000020004" pitchFamily="50" charset="-127"/>
              </a:rPr>
              <a:t>회사의</a:t>
            </a:r>
            <a:r>
              <a:rPr lang="ko-KR" altLang="en-US" sz="900" dirty="0" smtClean="0">
                <a:solidFill>
                  <a:srgbClr val="000000"/>
                </a:solidFill>
                <a:latin typeface="맑은 고딕" panose="020B0503020000020004" pitchFamily="50" charset="-127"/>
                <a:ea typeface="맑은 고딕" panose="020B0503020000020004" pitchFamily="50" charset="-127"/>
              </a:rPr>
              <a:t> </a:t>
            </a:r>
            <a:r>
              <a:rPr lang="ko-KR" altLang="en-US" sz="900" dirty="0">
                <a:solidFill>
                  <a:srgbClr val="000000"/>
                </a:solidFill>
                <a:latin typeface="맑은 고딕" panose="020B0503020000020004" pitchFamily="50" charset="-127"/>
                <a:ea typeface="맑은 고딕" panose="020B0503020000020004" pitchFamily="50" charset="-127"/>
              </a:rPr>
              <a:t>추정 재무성과를 보장하거나 어떠한 확신을 제공하지는 아니하며</a:t>
            </a:r>
            <a:r>
              <a:rPr lang="en-US" altLang="ko-KR" sz="900" dirty="0">
                <a:solidFill>
                  <a:srgbClr val="000000"/>
                </a:solidFill>
                <a:latin typeface="맑은 고딕" panose="020B0503020000020004" pitchFamily="50" charset="-127"/>
                <a:ea typeface="맑은 고딕" panose="020B0503020000020004" pitchFamily="50" charset="-127"/>
              </a:rPr>
              <a:t>, </a:t>
            </a:r>
            <a:r>
              <a:rPr lang="ko-KR" altLang="en-US" sz="900" dirty="0">
                <a:solidFill>
                  <a:srgbClr val="000000"/>
                </a:solidFill>
                <a:latin typeface="맑은 고딕" panose="020B0503020000020004" pitchFamily="50" charset="-127"/>
                <a:ea typeface="맑은 고딕" panose="020B0503020000020004" pitchFamily="50" charset="-127"/>
              </a:rPr>
              <a:t>모든 의사결정은 귀사 경영진의 판단과 책임 하에 이루어져야 합니다</a:t>
            </a:r>
            <a:r>
              <a:rPr lang="en-US" altLang="ko-KR" sz="900" dirty="0">
                <a:solidFill>
                  <a:srgbClr val="000000"/>
                </a:solidFill>
                <a:latin typeface="맑은 고딕" panose="020B0503020000020004" pitchFamily="50" charset="-127"/>
                <a:ea typeface="맑은 고딕" panose="020B0503020000020004" pitchFamily="50" charset="-127"/>
              </a:rPr>
              <a:t>.</a:t>
            </a:r>
          </a:p>
          <a:p>
            <a:pPr marL="180975" lvl="1" indent="-179388" algn="just">
              <a:lnSpc>
                <a:spcPct val="140000"/>
              </a:lnSpc>
              <a:spcBef>
                <a:spcPct val="40000"/>
              </a:spcBef>
              <a:buClr>
                <a:srgbClr val="00338D"/>
              </a:buClr>
              <a:buSzPct val="85000"/>
              <a:buFont typeface="Wingdings" pitchFamily="2" charset="2"/>
              <a:buChar char="l"/>
            </a:pPr>
            <a:r>
              <a:rPr lang="ko-KR" altLang="en-US" sz="900" dirty="0">
                <a:solidFill>
                  <a:srgbClr val="000000"/>
                </a:solidFill>
                <a:latin typeface="맑은 고딕" panose="020B0503020000020004" pitchFamily="50" charset="-127"/>
                <a:ea typeface="맑은 고딕" panose="020B0503020000020004" pitchFamily="50" charset="-127"/>
              </a:rPr>
              <a:t>삼정 </a:t>
            </a:r>
            <a:r>
              <a:rPr lang="en-US" altLang="ko-KR" sz="900" dirty="0">
                <a:solidFill>
                  <a:srgbClr val="000000"/>
                </a:solidFill>
                <a:latin typeface="맑은 고딕" panose="020B0503020000020004" pitchFamily="50" charset="-127"/>
                <a:ea typeface="맑은 고딕" panose="020B0503020000020004" pitchFamily="50" charset="-127"/>
              </a:rPr>
              <a:t>KPMG</a:t>
            </a:r>
            <a:r>
              <a:rPr lang="ko-KR" altLang="en-US" sz="900" dirty="0">
                <a:solidFill>
                  <a:srgbClr val="000000"/>
                </a:solidFill>
                <a:latin typeface="맑은 고딕" panose="020B0503020000020004" pitchFamily="50" charset="-127"/>
                <a:ea typeface="맑은 고딕" panose="020B0503020000020004" pitchFamily="50" charset="-127"/>
              </a:rPr>
              <a:t>는 귀사가 요청한 업무 범위에 한정하여 평가를 수행하였으며</a:t>
            </a:r>
            <a:r>
              <a:rPr lang="en-US" altLang="ko-KR" sz="900" dirty="0">
                <a:solidFill>
                  <a:srgbClr val="000000"/>
                </a:solidFill>
                <a:latin typeface="맑은 고딕" panose="020B0503020000020004" pitchFamily="50" charset="-127"/>
                <a:ea typeface="맑은 고딕" panose="020B0503020000020004" pitchFamily="50" charset="-127"/>
              </a:rPr>
              <a:t>, </a:t>
            </a:r>
            <a:r>
              <a:rPr lang="ko-KR" altLang="en-US" sz="900" dirty="0">
                <a:solidFill>
                  <a:srgbClr val="000000"/>
                </a:solidFill>
                <a:latin typeface="맑은 고딕" panose="020B0503020000020004" pitchFamily="50" charset="-127"/>
                <a:ea typeface="맑은 고딕" panose="020B0503020000020004" pitchFamily="50" charset="-127"/>
              </a:rPr>
              <a:t>따라서 본 보고서의 이용 시에는 삼정 </a:t>
            </a:r>
            <a:r>
              <a:rPr lang="en-US" altLang="ko-KR" sz="900" dirty="0">
                <a:solidFill>
                  <a:srgbClr val="000000"/>
                </a:solidFill>
                <a:latin typeface="맑은 고딕" panose="020B0503020000020004" pitchFamily="50" charset="-127"/>
                <a:ea typeface="맑은 고딕" panose="020B0503020000020004" pitchFamily="50" charset="-127"/>
              </a:rPr>
              <a:t>KPMG</a:t>
            </a:r>
            <a:r>
              <a:rPr lang="ko-KR" altLang="en-US" sz="900" dirty="0">
                <a:solidFill>
                  <a:srgbClr val="000000"/>
                </a:solidFill>
                <a:latin typeface="맑은 고딕" panose="020B0503020000020004" pitchFamily="50" charset="-127"/>
                <a:ea typeface="맑은 고딕" panose="020B0503020000020004" pitchFamily="50" charset="-127"/>
              </a:rPr>
              <a:t>가 수행한 업무 범위와 한계점들을 충분하고도 명확하게 고려하여야 합니다</a:t>
            </a:r>
            <a:r>
              <a:rPr lang="en-US" altLang="ko-KR" sz="900" dirty="0" smtClean="0">
                <a:solidFill>
                  <a:srgbClr val="000000"/>
                </a:solidFill>
                <a:latin typeface="맑은 고딕" panose="020B0503020000020004" pitchFamily="50" charset="-127"/>
                <a:ea typeface="맑은 고딕" panose="020B0503020000020004" pitchFamily="50" charset="-127"/>
              </a:rPr>
              <a:t>.</a:t>
            </a:r>
          </a:p>
          <a:p>
            <a:pPr marL="180975" lvl="1" indent="-179388" algn="just">
              <a:lnSpc>
                <a:spcPct val="140000"/>
              </a:lnSpc>
              <a:spcBef>
                <a:spcPct val="40000"/>
              </a:spcBef>
              <a:buClr>
                <a:srgbClr val="00338D"/>
              </a:buClr>
              <a:buSzPct val="85000"/>
              <a:buFont typeface="Wingdings" pitchFamily="2" charset="2"/>
              <a:buChar char="l"/>
            </a:pPr>
            <a:r>
              <a:rPr lang="ko-KR" altLang="en-US" sz="900" dirty="0" smtClean="0">
                <a:solidFill>
                  <a:srgbClr val="000000"/>
                </a:solidFill>
                <a:latin typeface="맑은 고딕" panose="020B0503020000020004" pitchFamily="50" charset="-127"/>
                <a:ea typeface="맑은 고딕" panose="020B0503020000020004" pitchFamily="50" charset="-127"/>
              </a:rPr>
              <a:t>본 보고서는 계속 기업</a:t>
            </a:r>
            <a:r>
              <a:rPr lang="en-US" altLang="ko-KR" sz="900" dirty="0" smtClean="0">
                <a:solidFill>
                  <a:srgbClr val="000000"/>
                </a:solidFill>
                <a:latin typeface="맑은 고딕" panose="020B0503020000020004" pitchFamily="50" charset="-127"/>
                <a:ea typeface="맑은 고딕" panose="020B0503020000020004" pitchFamily="50" charset="-127"/>
              </a:rPr>
              <a:t>(Going-concern)</a:t>
            </a:r>
            <a:r>
              <a:rPr lang="ko-KR" altLang="en-US" sz="900" dirty="0" smtClean="0">
                <a:solidFill>
                  <a:srgbClr val="000000"/>
                </a:solidFill>
                <a:latin typeface="맑은 고딕" panose="020B0503020000020004" pitchFamily="50" charset="-127"/>
                <a:ea typeface="맑은 고딕" panose="020B0503020000020004" pitchFamily="50" charset="-127"/>
              </a:rPr>
              <a:t>을 가정하여 작성되었으나</a:t>
            </a:r>
            <a:r>
              <a:rPr lang="en-US" altLang="ko-KR" sz="900" dirty="0" smtClean="0">
                <a:solidFill>
                  <a:srgbClr val="000000"/>
                </a:solidFill>
                <a:latin typeface="맑은 고딕" panose="020B0503020000020004" pitchFamily="50" charset="-127"/>
                <a:ea typeface="맑은 고딕" panose="020B0503020000020004" pitchFamily="50" charset="-127"/>
              </a:rPr>
              <a:t>, </a:t>
            </a:r>
            <a:r>
              <a:rPr lang="ko-KR" altLang="en-US" sz="900" dirty="0" smtClean="0">
                <a:solidFill>
                  <a:srgbClr val="000000"/>
                </a:solidFill>
                <a:latin typeface="맑은 고딕" panose="020B0503020000020004" pitchFamily="50" charset="-127"/>
                <a:ea typeface="맑은 고딕" panose="020B0503020000020004" pitchFamily="50" charset="-127"/>
              </a:rPr>
              <a:t>본 보고서가 대상회사의 계속 기업 가능성을 보장 또는 보증하는 것은 아닙니다</a:t>
            </a:r>
            <a:r>
              <a:rPr lang="en-US" altLang="ko-KR" sz="900" dirty="0" smtClean="0">
                <a:solidFill>
                  <a:srgbClr val="000000"/>
                </a:solidFill>
                <a:latin typeface="맑은 고딕" panose="020B0503020000020004" pitchFamily="50" charset="-127"/>
                <a:ea typeface="맑은 고딕" panose="020B0503020000020004" pitchFamily="50" charset="-127"/>
              </a:rPr>
              <a:t>.</a:t>
            </a:r>
            <a:endParaRPr lang="ko-KR" altLang="en-US" sz="900" dirty="0">
              <a:solidFill>
                <a:srgbClr val="000000"/>
              </a:solidFill>
              <a:latin typeface="맑은 고딕" panose="020B0503020000020004" pitchFamily="50" charset="-127"/>
              <a:ea typeface="맑은 고딕" panose="020B0503020000020004" pitchFamily="50" charset="-127"/>
            </a:endParaRPr>
          </a:p>
          <a:p>
            <a:pPr marL="180975" lvl="1" indent="-179388">
              <a:lnSpc>
                <a:spcPct val="110000"/>
              </a:lnSpc>
              <a:spcBef>
                <a:spcPts val="432"/>
              </a:spcBef>
              <a:buClr>
                <a:srgbClr val="00338D"/>
              </a:buClr>
              <a:buSzPct val="85000"/>
              <a:buFont typeface="Wingdings" pitchFamily="2" charset="2"/>
              <a:buChar char="l"/>
            </a:pPr>
            <a:endParaRPr lang="ko-KR" altLang="en-US" sz="900" dirty="0" smtClean="0">
              <a:solidFill>
                <a:srgbClr val="000000"/>
              </a:solidFill>
              <a:latin typeface="맑은 고딕" panose="020B0503020000020004" pitchFamily="50" charset="-127"/>
              <a:ea typeface="맑은 고딕" panose="020B0503020000020004" pitchFamily="50" charset="-127"/>
            </a:endParaRPr>
          </a:p>
        </p:txBody>
      </p:sp>
      <p:sp>
        <p:nvSpPr>
          <p:cNvPr id="6" name="Text Placeholder 2"/>
          <p:cNvSpPr>
            <a:spLocks noGrp="1"/>
          </p:cNvSpPr>
          <p:nvPr>
            <p:ph type="body" sz="quarter" idx="11"/>
          </p:nvPr>
        </p:nvSpPr>
        <p:spPr>
          <a:xfrm>
            <a:off x="488950" y="203863"/>
            <a:ext cx="8591450" cy="169200"/>
          </a:xfrm>
        </p:spPr>
        <p:txBody>
          <a:bodyPr/>
          <a:lstStyle/>
          <a:p>
            <a:r>
              <a:rPr lang="en-GB" sz="2200" dirty="0">
                <a:latin typeface="KPMG Extralight" panose="020B0303030202040204" pitchFamily="34" charset="0"/>
              </a:rPr>
              <a:t>Executive Summary</a:t>
            </a:r>
            <a:endParaRPr lang="en-GB" sz="2200" dirty="0" smtClean="0">
              <a:latin typeface="KPMG Extralight" panose="020B0303030202040204" pitchFamily="34" charset="0"/>
            </a:endParaRPr>
          </a:p>
        </p:txBody>
      </p:sp>
    </p:spTree>
    <p:extLst>
      <p:ext uri="{BB962C8B-B14F-4D97-AF65-F5344CB8AC3E}">
        <p14:creationId xmlns:p14="http://schemas.microsoft.com/office/powerpoint/2010/main" val="368852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9600" y="450000"/>
            <a:ext cx="8918244" cy="723600"/>
          </a:xfrm>
        </p:spPr>
        <p:txBody>
          <a:bodyPr/>
          <a:lstStyle/>
          <a:p>
            <a:r>
              <a:rPr lang="en-GB" dirty="0" smtClean="0">
                <a:solidFill>
                  <a:srgbClr val="00338D"/>
                </a:solidFill>
              </a:rPr>
              <a:t>Project</a:t>
            </a:r>
            <a:r>
              <a:rPr lang="en-GB" dirty="0" smtClean="0"/>
              <a:t> Background, Cont’d</a:t>
            </a:r>
            <a:endParaRPr lang="en-GB" dirty="0"/>
          </a:p>
        </p:txBody>
      </p:sp>
      <p:sp>
        <p:nvSpPr>
          <p:cNvPr id="2" name="텍스트 개체 틀 1"/>
          <p:cNvSpPr>
            <a:spLocks noGrp="1"/>
          </p:cNvSpPr>
          <p:nvPr>
            <p:ph type="body" sz="quarter" idx="12"/>
          </p:nvPr>
        </p:nvSpPr>
        <p:spPr/>
        <p:txBody>
          <a:bodyPr/>
          <a:lstStyle/>
          <a:p>
            <a:r>
              <a:rPr lang="ko-KR" altLang="en-US" dirty="0"/>
              <a:t>본 </a:t>
            </a:r>
            <a:r>
              <a:rPr lang="ko-KR" altLang="en-US" dirty="0" smtClean="0"/>
              <a:t>용역을 수행하기 위하여 사용된 주요 정보의 원천은 </a:t>
            </a:r>
            <a:r>
              <a:rPr lang="ko-KR" altLang="en-US" dirty="0"/>
              <a:t>다음과 같습니다</a:t>
            </a:r>
            <a:r>
              <a:rPr lang="en-US" altLang="ko-KR" dirty="0"/>
              <a:t>.</a:t>
            </a:r>
          </a:p>
        </p:txBody>
      </p:sp>
      <p:sp>
        <p:nvSpPr>
          <p:cNvPr id="26" name="Rectangle 3"/>
          <p:cNvSpPr>
            <a:spLocks noChangeArrowheads="1"/>
          </p:cNvSpPr>
          <p:nvPr>
            <p:custDataLst>
              <p:tags r:id="rId1"/>
            </p:custDataLst>
          </p:nvPr>
        </p:nvSpPr>
        <p:spPr bwMode="auto">
          <a:xfrm>
            <a:off x="504000" y="1332000"/>
            <a:ext cx="8917200" cy="4833304"/>
          </a:xfrm>
          <a:prstGeom prst="rect">
            <a:avLst/>
          </a:prstGeom>
          <a:noFill/>
          <a:ln w="9525">
            <a:noFill/>
            <a:miter lim="800000"/>
            <a:headEnd/>
            <a:tailEnd/>
          </a:ln>
          <a:effectLst/>
        </p:spPr>
        <p:txBody>
          <a:bodyPr lIns="90000" tIns="46800" rIns="90000" bIns="46800" anchor="t"/>
          <a:lstStyle/>
          <a:p>
            <a:pPr marL="171450" marR="0" lvl="0" indent="-171450" algn="l" defTabSz="914400" eaLnBrk="1" fontAlgn="auto" latinLnBrk="0" hangingPunct="1">
              <a:lnSpc>
                <a:spcPct val="130000"/>
              </a:lnSpc>
              <a:spcBef>
                <a:spcPts val="432"/>
              </a:spcBef>
              <a:spcAft>
                <a:spcPts val="0"/>
              </a:spcAft>
              <a:buClrTx/>
              <a:buSzTx/>
              <a:buFontTx/>
              <a:buNone/>
              <a:tabLst/>
              <a:defRPr/>
            </a:pPr>
            <a:r>
              <a:rPr kumimoji="0" lang="ko-KR" altLang="en-US" sz="1000" b="1" i="0" u="none" strike="noStrike" kern="0" cap="none" spc="0" normalizeH="0" baseline="0" noProof="0" dirty="0" smtClean="0">
                <a:ln>
                  <a:noFill/>
                </a:ln>
                <a:solidFill>
                  <a:srgbClr val="0C2D83"/>
                </a:solidFill>
                <a:effectLst/>
                <a:uLnTx/>
                <a:uFillTx/>
                <a:latin typeface="맑은 고딕" pitchFamily="50" charset="-127"/>
                <a:ea typeface="맑은 고딕" pitchFamily="50" charset="-127"/>
              </a:rPr>
              <a:t>주요 정보원천</a:t>
            </a:r>
            <a:endParaRPr lang="ko-KR" altLang="en-US" sz="1000" b="1" dirty="0" smtClean="0">
              <a:solidFill>
                <a:srgbClr val="00338D"/>
              </a:solidFill>
              <a:latin typeface="맑은 고딕" panose="020B0503020000020004" pitchFamily="50" charset="-127"/>
              <a:ea typeface="맑은 고딕" panose="020B0503020000020004" pitchFamily="50" charset="-127"/>
            </a:endParaRPr>
          </a:p>
          <a:p>
            <a:pPr marL="180975" lvl="1" indent="-179388">
              <a:lnSpc>
                <a:spcPct val="110000"/>
              </a:lnSpc>
              <a:spcBef>
                <a:spcPts val="432"/>
              </a:spcBef>
              <a:buClr>
                <a:srgbClr val="00338D"/>
              </a:buClr>
              <a:buSzPct val="85000"/>
              <a:buFont typeface="Wingdings" pitchFamily="2" charset="2"/>
              <a:buChar char="l"/>
            </a:pPr>
            <a:r>
              <a:rPr lang="ko-KR" altLang="en-US" sz="900" dirty="0" smtClean="0">
                <a:solidFill>
                  <a:srgbClr val="000000"/>
                </a:solidFill>
                <a:latin typeface="맑은 고딕" panose="020B0503020000020004" pitchFamily="50" charset="-127"/>
                <a:ea typeface="맑은 고딕" panose="020B0503020000020004" pitchFamily="50" charset="-127"/>
              </a:rPr>
              <a:t>본 용역 수행 과정상의 각종 재무분석</a:t>
            </a:r>
            <a:r>
              <a:rPr lang="en-US" altLang="ko-KR" sz="900" dirty="0" smtClean="0">
                <a:solidFill>
                  <a:srgbClr val="000000"/>
                </a:solidFill>
                <a:latin typeface="맑은 고딕" panose="020B0503020000020004" pitchFamily="50" charset="-127"/>
                <a:ea typeface="맑은 고딕" panose="020B0503020000020004" pitchFamily="50" charset="-127"/>
              </a:rPr>
              <a:t>, </a:t>
            </a:r>
            <a:r>
              <a:rPr lang="ko-KR" altLang="en-US" sz="900" dirty="0" smtClean="0">
                <a:solidFill>
                  <a:srgbClr val="000000"/>
                </a:solidFill>
                <a:latin typeface="맑은 고딕" panose="020B0503020000020004" pitchFamily="50" charset="-127"/>
                <a:ea typeface="맑은 고딕" panose="020B0503020000020004" pitchFamily="50" charset="-127"/>
              </a:rPr>
              <a:t>재무추정 및 기타 본 보고서와 관련한 검토 내용은 대상회사가 제시한 과거 재무자료</a:t>
            </a:r>
            <a:r>
              <a:rPr lang="en-US" altLang="ko-KR" sz="900" dirty="0" smtClean="0">
                <a:solidFill>
                  <a:srgbClr val="000000"/>
                </a:solidFill>
                <a:latin typeface="맑은 고딕" panose="020B0503020000020004" pitchFamily="50" charset="-127"/>
                <a:ea typeface="맑은 고딕" panose="020B0503020000020004" pitchFamily="50" charset="-127"/>
              </a:rPr>
              <a:t>,</a:t>
            </a:r>
            <a:r>
              <a:rPr lang="ko-KR" altLang="en-US" sz="900" dirty="0" smtClean="0">
                <a:solidFill>
                  <a:srgbClr val="000000"/>
                </a:solidFill>
                <a:latin typeface="맑은 고딕" panose="020B0503020000020004" pitchFamily="50" charset="-127"/>
                <a:ea typeface="맑은 고딕" panose="020B0503020000020004" pitchFamily="50" charset="-127"/>
              </a:rPr>
              <a:t> 향후 사업계획 및 대상회사 담당자와의 인터뷰를 기초로 하였습니다</a:t>
            </a:r>
            <a:r>
              <a:rPr lang="en-US" altLang="ko-KR" sz="900" dirty="0" smtClean="0">
                <a:solidFill>
                  <a:srgbClr val="000000"/>
                </a:solidFill>
                <a:latin typeface="맑은 고딕" panose="020B0503020000020004" pitchFamily="50" charset="-127"/>
                <a:ea typeface="맑은 고딕" panose="020B0503020000020004" pitchFamily="50" charset="-127"/>
              </a:rPr>
              <a:t>. </a:t>
            </a:r>
          </a:p>
          <a:p>
            <a:pPr marL="180975" lvl="1" indent="-179388">
              <a:lnSpc>
                <a:spcPct val="110000"/>
              </a:lnSpc>
              <a:spcBef>
                <a:spcPts val="432"/>
              </a:spcBef>
              <a:buClr>
                <a:srgbClr val="00338D"/>
              </a:buClr>
              <a:buSzPct val="85000"/>
              <a:buFont typeface="Wingdings" pitchFamily="2" charset="2"/>
              <a:buChar char="l"/>
            </a:pPr>
            <a:r>
              <a:rPr lang="ko-KR" altLang="en-US" sz="900" dirty="0">
                <a:solidFill>
                  <a:srgbClr val="000000"/>
                </a:solidFill>
              </a:rPr>
              <a:t>대상회사 제시 대상회사의 사업계획 및 재무관련 자료</a:t>
            </a:r>
          </a:p>
          <a:p>
            <a:pPr marL="180975" lvl="1" indent="-179388">
              <a:lnSpc>
                <a:spcPct val="110000"/>
              </a:lnSpc>
              <a:spcBef>
                <a:spcPts val="432"/>
              </a:spcBef>
              <a:buClr>
                <a:srgbClr val="00338D"/>
              </a:buClr>
              <a:buSzPct val="85000"/>
              <a:buFont typeface="Wingdings" pitchFamily="2" charset="2"/>
              <a:buChar char="l"/>
            </a:pPr>
            <a:r>
              <a:rPr lang="ko-KR" altLang="en-US" sz="900" dirty="0" smtClean="0">
                <a:solidFill>
                  <a:srgbClr val="000000"/>
                </a:solidFill>
                <a:latin typeface="맑은 고딕" panose="020B0503020000020004" pitchFamily="50" charset="-127"/>
                <a:ea typeface="맑은 고딕" panose="020B0503020000020004" pitchFamily="50" charset="-127"/>
              </a:rPr>
              <a:t>산업 및 시장관련 자료</a:t>
            </a:r>
            <a:endParaRPr lang="ko-KR" altLang="en-US" sz="900" dirty="0">
              <a:solidFill>
                <a:srgbClr val="000000"/>
              </a:solidFill>
              <a:latin typeface="맑은 고딕" panose="020B0503020000020004" pitchFamily="50" charset="-127"/>
              <a:ea typeface="맑은 고딕" panose="020B0503020000020004" pitchFamily="50" charset="-127"/>
            </a:endParaRPr>
          </a:p>
          <a:p>
            <a:pPr marL="360363" lvl="2">
              <a:lnSpc>
                <a:spcPct val="140000"/>
              </a:lnSpc>
              <a:spcBef>
                <a:spcPct val="40000"/>
              </a:spcBef>
              <a:buClr>
                <a:srgbClr val="00338D"/>
              </a:buClr>
              <a:buSzPct val="85000"/>
              <a:buFont typeface="Wingdings" panose="05000000000000000000" pitchFamily="2" charset="2"/>
              <a:buChar char="ü"/>
            </a:pPr>
            <a:r>
              <a:rPr lang="en-US" altLang="ko-KR" sz="900" dirty="0" smtClean="0">
                <a:latin typeface="맑은 고딕" panose="020B0503020000020004" pitchFamily="50" charset="-127"/>
                <a:ea typeface="맑은 고딕" panose="020B0503020000020004" pitchFamily="50" charset="-127"/>
              </a:rPr>
              <a:t> Bloomberg</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유사 상장회사 재무자료</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베타 및 </a:t>
            </a:r>
            <a:r>
              <a:rPr lang="ko-KR" altLang="en-US" sz="900" dirty="0" smtClean="0">
                <a:latin typeface="맑은 고딕" panose="020B0503020000020004" pitchFamily="50" charset="-127"/>
                <a:ea typeface="맑은 고딕" panose="020B0503020000020004" pitchFamily="50" charset="-127"/>
              </a:rPr>
              <a:t>시가총액</a:t>
            </a:r>
            <a:r>
              <a:rPr lang="en-US" altLang="ko-KR" sz="900" dirty="0" smtClean="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무위험이자율</a:t>
            </a:r>
            <a:r>
              <a:rPr lang="en-US" altLang="ko-KR" sz="900" dirty="0">
                <a:latin typeface="맑은 고딕" panose="020B0503020000020004" pitchFamily="50" charset="-127"/>
                <a:ea typeface="맑은 고딕" panose="020B0503020000020004" pitchFamily="50" charset="-127"/>
              </a:rPr>
              <a:t>, </a:t>
            </a:r>
            <a:r>
              <a:rPr lang="ko-KR" altLang="en-US" sz="900" dirty="0" smtClean="0">
                <a:latin typeface="맑은 고딕" panose="020B0503020000020004" pitchFamily="50" charset="-127"/>
                <a:ea typeface="맑은 고딕" panose="020B0503020000020004" pitchFamily="50" charset="-127"/>
              </a:rPr>
              <a:t>시장위험프리미엄</a:t>
            </a:r>
            <a:endParaRPr lang="en-US" altLang="ko-KR" sz="900" dirty="0" smtClean="0">
              <a:latin typeface="맑은 고딕" panose="020B0503020000020004" pitchFamily="50" charset="-127"/>
              <a:ea typeface="맑은 고딕" panose="020B0503020000020004" pitchFamily="50" charset="-127"/>
            </a:endParaRPr>
          </a:p>
          <a:p>
            <a:pPr marL="360363" lvl="2">
              <a:lnSpc>
                <a:spcPct val="140000"/>
              </a:lnSpc>
              <a:spcBef>
                <a:spcPct val="40000"/>
              </a:spcBef>
              <a:buClr>
                <a:srgbClr val="00338D"/>
              </a:buClr>
              <a:buSzPct val="85000"/>
              <a:buFont typeface="Wingdings" panose="05000000000000000000" pitchFamily="2" charset="2"/>
              <a:buChar char="ü"/>
            </a:pPr>
            <a:r>
              <a:rPr lang="en-US" altLang="ko-KR" sz="900" dirty="0" smtClean="0">
                <a:latin typeface="맑은 고딕" panose="020B0503020000020004" pitchFamily="50" charset="-127"/>
                <a:ea typeface="맑은 고딕" panose="020B0503020000020004" pitchFamily="50" charset="-127"/>
              </a:rPr>
              <a:t> Factiva: </a:t>
            </a:r>
            <a:r>
              <a:rPr lang="ko-KR" altLang="en-US" sz="900" dirty="0" smtClean="0">
                <a:latin typeface="맑은 고딕" panose="020B0503020000020004" pitchFamily="50" charset="-127"/>
                <a:ea typeface="맑은 고딕" panose="020B0503020000020004" pitchFamily="50" charset="-127"/>
              </a:rPr>
              <a:t>유사 상장회사 재무자료</a:t>
            </a:r>
            <a:endParaRPr lang="en-US" altLang="ko-KR" sz="900" dirty="0" smtClean="0">
              <a:latin typeface="맑은 고딕" panose="020B0503020000020004" pitchFamily="50" charset="-127"/>
              <a:ea typeface="맑은 고딕" panose="020B0503020000020004" pitchFamily="50" charset="-127"/>
            </a:endParaRPr>
          </a:p>
          <a:p>
            <a:pPr marL="360363" lvl="2">
              <a:lnSpc>
                <a:spcPct val="140000"/>
              </a:lnSpc>
              <a:spcBef>
                <a:spcPct val="40000"/>
              </a:spcBef>
              <a:buClr>
                <a:srgbClr val="00338D"/>
              </a:buClr>
              <a:buSzPct val="85000"/>
              <a:buFont typeface="Wingdings" panose="05000000000000000000" pitchFamily="2" charset="2"/>
              <a:buChar char="ü"/>
            </a:pPr>
            <a:r>
              <a:rPr lang="en-US" altLang="ko-KR" sz="900" dirty="0" smtClean="0">
                <a:latin typeface="맑은 고딕" panose="020B0503020000020004" pitchFamily="50" charset="-127"/>
                <a:ea typeface="맑은 고딕" panose="020B0503020000020004" pitchFamily="50" charset="-127"/>
              </a:rPr>
              <a:t> Economist </a:t>
            </a:r>
            <a:r>
              <a:rPr lang="en-US" altLang="ko-KR" sz="900" dirty="0">
                <a:latin typeface="맑은 고딕" panose="020B0503020000020004" pitchFamily="50" charset="-127"/>
                <a:ea typeface="맑은 고딕" panose="020B0503020000020004" pitchFamily="50" charset="-127"/>
              </a:rPr>
              <a:t>Intelligence Unit: </a:t>
            </a:r>
            <a:r>
              <a:rPr lang="ko-KR" altLang="en-US" sz="900" dirty="0">
                <a:latin typeface="맑은 고딕" panose="020B0503020000020004" pitchFamily="50" charset="-127"/>
                <a:ea typeface="맑은 고딕" panose="020B0503020000020004" pitchFamily="50" charset="-127"/>
              </a:rPr>
              <a:t>거시</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경제 지표 전망 </a:t>
            </a:r>
            <a:r>
              <a:rPr lang="ko-KR" altLang="en-US" sz="900" dirty="0" smtClean="0">
                <a:latin typeface="맑은 고딕" panose="020B0503020000020004" pitchFamily="50" charset="-127"/>
                <a:ea typeface="맑은 고딕" panose="020B0503020000020004" pitchFamily="50" charset="-127"/>
              </a:rPr>
              <a:t>데이터</a:t>
            </a:r>
            <a:endParaRPr lang="en-US" altLang="ko-KR" sz="900" dirty="0" smtClean="0">
              <a:latin typeface="맑은 고딕" panose="020B0503020000020004" pitchFamily="50" charset="-127"/>
              <a:ea typeface="맑은 고딕" panose="020B0503020000020004" pitchFamily="50" charset="-127"/>
            </a:endParaRPr>
          </a:p>
          <a:p>
            <a:pPr marL="360363" lvl="2">
              <a:lnSpc>
                <a:spcPct val="140000"/>
              </a:lnSpc>
              <a:spcBef>
                <a:spcPct val="40000"/>
              </a:spcBef>
              <a:buClr>
                <a:srgbClr val="00338D"/>
              </a:buClr>
              <a:buSzPct val="85000"/>
              <a:buFont typeface="Wingdings" panose="05000000000000000000" pitchFamily="2" charset="2"/>
              <a:buChar char="ü"/>
            </a:pPr>
            <a:r>
              <a:rPr lang="ko-KR" altLang="en-US" sz="900" kern="0" dirty="0" smtClean="0">
                <a:latin typeface="맑은 고딕" panose="020B0503020000020004" pitchFamily="50" charset="-127"/>
                <a:ea typeface="맑은 고딕" panose="020B0503020000020004" pitchFamily="50" charset="-127"/>
              </a:rPr>
              <a:t> 산업 관련 자료 참고 내역</a:t>
            </a:r>
            <a:r>
              <a:rPr lang="en-US" altLang="ko-KR" sz="900" kern="0" dirty="0" smtClean="0">
                <a:latin typeface="맑은 고딕" panose="020B0503020000020004" pitchFamily="50" charset="-127"/>
                <a:ea typeface="맑은 고딕" panose="020B0503020000020004" pitchFamily="50" charset="-127"/>
              </a:rPr>
              <a:t>: </a:t>
            </a:r>
          </a:p>
          <a:p>
            <a:pPr marL="531813" lvl="2" indent="-84138">
              <a:lnSpc>
                <a:spcPct val="150000"/>
              </a:lnSpc>
              <a:spcBef>
                <a:spcPct val="40000"/>
              </a:spcBef>
              <a:buClr>
                <a:srgbClr val="007C92"/>
              </a:buClr>
              <a:buSzPct val="85000"/>
              <a:buFontTx/>
              <a:buChar char="-"/>
            </a:pPr>
            <a:r>
              <a:rPr lang="en-US" altLang="ko-KR" sz="900" kern="0" dirty="0" smtClean="0">
                <a:latin typeface="맑은 고딕" panose="020B0503020000020004" pitchFamily="50" charset="-127"/>
                <a:ea typeface="맑은 고딕" panose="020B0503020000020004" pitchFamily="50" charset="-127"/>
              </a:rPr>
              <a:t>‘</a:t>
            </a:r>
            <a:r>
              <a:rPr lang="en-US" altLang="ko-KR" sz="900" kern="0" dirty="0">
                <a:latin typeface="맑은 고딕" panose="020B0503020000020004" pitchFamily="50" charset="-127"/>
                <a:ea typeface="맑은 고딕" panose="020B0503020000020004" pitchFamily="50" charset="-127"/>
              </a:rPr>
              <a:t>Consumer Market Outlook’, Statista (</a:t>
            </a:r>
            <a:r>
              <a:rPr lang="en-US" altLang="ko-KR" sz="900" kern="0" dirty="0" smtClean="0">
                <a:latin typeface="맑은 고딕" panose="020B0503020000020004" pitchFamily="50" charset="-127"/>
                <a:ea typeface="맑은 고딕" panose="020B0503020000020004" pitchFamily="50" charset="-127"/>
              </a:rPr>
              <a:t>2019.08)</a:t>
            </a:r>
          </a:p>
          <a:p>
            <a:pPr marL="531813" lvl="2" indent="-84138">
              <a:lnSpc>
                <a:spcPct val="150000"/>
              </a:lnSpc>
              <a:spcBef>
                <a:spcPct val="40000"/>
              </a:spcBef>
              <a:buClr>
                <a:srgbClr val="007C92"/>
              </a:buClr>
              <a:buSzPct val="85000"/>
              <a:buFontTx/>
              <a:buChar char="-"/>
            </a:pPr>
            <a:r>
              <a:rPr lang="ko-KR" altLang="en-US" sz="900" kern="0" dirty="0">
                <a:latin typeface="맑은 고딕" panose="020B0503020000020004" pitchFamily="50" charset="-127"/>
                <a:ea typeface="맑은 고딕" panose="020B0503020000020004" pitchFamily="50" charset="-127"/>
              </a:rPr>
              <a:t>일본 주류 시장현황 및 </a:t>
            </a:r>
            <a:r>
              <a:rPr lang="ko-KR" altLang="en-US" sz="900" kern="0" dirty="0" err="1">
                <a:latin typeface="맑은 고딕" panose="020B0503020000020004" pitchFamily="50" charset="-127"/>
                <a:ea typeface="맑은 고딕" panose="020B0503020000020004" pitchFamily="50" charset="-127"/>
              </a:rPr>
              <a:t>주세법</a:t>
            </a:r>
            <a:r>
              <a:rPr lang="ko-KR" altLang="en-US" sz="900" kern="0" dirty="0">
                <a:latin typeface="맑은 고딕" panose="020B0503020000020004" pitchFamily="50" charset="-127"/>
                <a:ea typeface="맑은 고딕" panose="020B0503020000020004" pitchFamily="50" charset="-127"/>
              </a:rPr>
              <a:t> 개정 영향</a:t>
            </a:r>
            <a:r>
              <a:rPr lang="en-US" altLang="ko-KR" sz="900" kern="0" dirty="0">
                <a:latin typeface="맑은 고딕" panose="020B0503020000020004" pitchFamily="50" charset="-127"/>
                <a:ea typeface="맑은 고딕" panose="020B0503020000020004" pitchFamily="50" charset="-127"/>
              </a:rPr>
              <a:t>‘ (2017. 12)</a:t>
            </a:r>
          </a:p>
          <a:p>
            <a:pPr marL="531813" lvl="2" indent="-171450">
              <a:lnSpc>
                <a:spcPct val="150000"/>
              </a:lnSpc>
              <a:spcBef>
                <a:spcPct val="40000"/>
              </a:spcBef>
              <a:buClr>
                <a:srgbClr val="007C92"/>
              </a:buClr>
              <a:buSzPct val="85000"/>
              <a:buFontTx/>
              <a:buChar char="-"/>
            </a:pPr>
            <a:endParaRPr lang="ko-KR" altLang="en-US" sz="900" kern="0" dirty="0">
              <a:latin typeface="맑은 고딕" panose="020B0503020000020004" pitchFamily="50" charset="-127"/>
              <a:ea typeface="맑은 고딕" panose="020B0503020000020004" pitchFamily="50" charset="-127"/>
            </a:endParaRPr>
          </a:p>
          <a:p>
            <a:pPr marL="531813" lvl="2" indent="-171450">
              <a:lnSpc>
                <a:spcPct val="150000"/>
              </a:lnSpc>
              <a:spcBef>
                <a:spcPct val="40000"/>
              </a:spcBef>
              <a:buClr>
                <a:srgbClr val="007C92"/>
              </a:buClr>
              <a:buSzPct val="85000"/>
              <a:buFontTx/>
              <a:buChar char="-"/>
            </a:pPr>
            <a:endParaRPr lang="en-US" altLang="ko-KR" sz="900" kern="0" dirty="0" smtClean="0">
              <a:solidFill>
                <a:srgbClr val="FF0000"/>
              </a:solidFill>
              <a:latin typeface="맑은 고딕" panose="020B0503020000020004" pitchFamily="50" charset="-127"/>
              <a:ea typeface="맑은 고딕" panose="020B0503020000020004" pitchFamily="50" charset="-127"/>
            </a:endParaRPr>
          </a:p>
          <a:p>
            <a:pPr marL="360363" lvl="2">
              <a:lnSpc>
                <a:spcPct val="150000"/>
              </a:lnSpc>
              <a:spcBef>
                <a:spcPct val="40000"/>
              </a:spcBef>
              <a:buClr>
                <a:srgbClr val="007C92"/>
              </a:buClr>
              <a:buSzPct val="85000"/>
            </a:pPr>
            <a:endParaRPr lang="ko-KR" altLang="en-US" sz="900" i="1" kern="0" dirty="0">
              <a:solidFill>
                <a:srgbClr val="FF0000"/>
              </a:solidFill>
              <a:latin typeface="맑은 고딕" panose="020B0503020000020004" pitchFamily="50" charset="-127"/>
              <a:ea typeface="맑은 고딕" panose="020B0503020000020004" pitchFamily="50" charset="-127"/>
            </a:endParaRPr>
          </a:p>
          <a:p>
            <a:pPr marL="360363" lvl="2">
              <a:lnSpc>
                <a:spcPct val="150000"/>
              </a:lnSpc>
              <a:spcBef>
                <a:spcPct val="40000"/>
              </a:spcBef>
              <a:buClr>
                <a:srgbClr val="007C92"/>
              </a:buClr>
              <a:buSzPct val="85000"/>
            </a:pPr>
            <a:r>
              <a:rPr lang="en-US" altLang="ko-KR" sz="900" kern="0" dirty="0" smtClean="0">
                <a:solidFill>
                  <a:srgbClr val="FF0000"/>
                </a:solidFill>
                <a:latin typeface="맑은 고딕" panose="020B0503020000020004" pitchFamily="50" charset="-127"/>
                <a:ea typeface="맑은 고딕" panose="020B0503020000020004" pitchFamily="50" charset="-127"/>
              </a:rPr>
              <a:t/>
            </a:r>
            <a:br>
              <a:rPr lang="en-US" altLang="ko-KR" sz="900" kern="0" dirty="0" smtClean="0">
                <a:solidFill>
                  <a:srgbClr val="FF0000"/>
                </a:solidFill>
                <a:latin typeface="맑은 고딕" panose="020B0503020000020004" pitchFamily="50" charset="-127"/>
                <a:ea typeface="맑은 고딕" panose="020B0503020000020004" pitchFamily="50" charset="-127"/>
              </a:rPr>
            </a:br>
            <a:endParaRPr lang="en-US" altLang="ko-KR" sz="900" dirty="0" smtClean="0">
              <a:solidFill>
                <a:srgbClr val="FF0000"/>
              </a:solidFill>
              <a:latin typeface="맑은 고딕" panose="020B0503020000020004" pitchFamily="50" charset="-127"/>
              <a:ea typeface="맑은 고딕" panose="020B0503020000020004" pitchFamily="50" charset="-127"/>
            </a:endParaRPr>
          </a:p>
          <a:p>
            <a:pPr marL="360363" lvl="2" indent="-177800">
              <a:lnSpc>
                <a:spcPct val="110000"/>
              </a:lnSpc>
              <a:spcBef>
                <a:spcPts val="432"/>
              </a:spcBef>
              <a:buClr>
                <a:srgbClr val="00338D"/>
              </a:buClr>
              <a:buSzPct val="85000"/>
              <a:buFont typeface="Symbol" panose="05050102010706020507" pitchFamily="18" charset="2"/>
              <a:buChar char=""/>
            </a:pPr>
            <a:endParaRPr kumimoji="1" lang="en-US" altLang="ko-KR" sz="900" dirty="0" smtClean="0">
              <a:solidFill>
                <a:schemeClr val="tx1"/>
              </a:solidFill>
              <a:latin typeface="맑은 고딕" pitchFamily="50" charset="-127"/>
              <a:ea typeface="맑은 고딕" pitchFamily="50" charset="-127"/>
              <a:cs typeface="Arial" charset="0"/>
            </a:endParaRPr>
          </a:p>
        </p:txBody>
      </p:sp>
      <p:sp>
        <p:nvSpPr>
          <p:cNvPr id="6" name="Text Placeholder 2"/>
          <p:cNvSpPr>
            <a:spLocks noGrp="1"/>
          </p:cNvSpPr>
          <p:nvPr>
            <p:ph type="body" sz="quarter" idx="11"/>
          </p:nvPr>
        </p:nvSpPr>
        <p:spPr>
          <a:xfrm>
            <a:off x="488950" y="203863"/>
            <a:ext cx="8591450" cy="169200"/>
          </a:xfrm>
        </p:spPr>
        <p:txBody>
          <a:bodyPr/>
          <a:lstStyle/>
          <a:p>
            <a:r>
              <a:rPr lang="en-GB" sz="2200" dirty="0">
                <a:latin typeface="KPMG Extralight" panose="020B0303030202040204" pitchFamily="34" charset="0"/>
              </a:rPr>
              <a:t>Executive Summary</a:t>
            </a:r>
            <a:endParaRPr lang="en-GB" sz="2200" dirty="0" smtClean="0">
              <a:latin typeface="KPMG Extralight" panose="020B0303030202040204" pitchFamily="34" charset="0"/>
            </a:endParaRPr>
          </a:p>
        </p:txBody>
      </p:sp>
    </p:spTree>
    <p:extLst>
      <p:ext uri="{BB962C8B-B14F-4D97-AF65-F5344CB8AC3E}">
        <p14:creationId xmlns:p14="http://schemas.microsoft.com/office/powerpoint/2010/main" val="3842295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97194" y="4620855"/>
            <a:ext cx="3810000" cy="1238250"/>
          </a:xfrm>
          <a:prstGeom prst="rect">
            <a:avLst/>
          </a:prstGeom>
        </p:spPr>
      </p:pic>
      <p:pic>
        <p:nvPicPr>
          <p:cNvPr id="7" name="그림 6"/>
          <p:cNvPicPr>
            <a:picLocks noChangeAspect="1"/>
          </p:cNvPicPr>
          <p:nvPr/>
        </p:nvPicPr>
        <p:blipFill>
          <a:blip r:embed="rId4"/>
          <a:stretch>
            <a:fillRect/>
          </a:stretch>
        </p:blipFill>
        <p:spPr>
          <a:xfrm>
            <a:off x="488950" y="4779781"/>
            <a:ext cx="4124325" cy="1085850"/>
          </a:xfrm>
          <a:prstGeom prst="rect">
            <a:avLst/>
          </a:prstGeom>
        </p:spPr>
      </p:pic>
      <p:pic>
        <p:nvPicPr>
          <p:cNvPr id="5" name="그림 4"/>
          <p:cNvPicPr>
            <a:picLocks noChangeAspect="1"/>
          </p:cNvPicPr>
          <p:nvPr/>
        </p:nvPicPr>
        <p:blipFill>
          <a:blip r:embed="rId5"/>
          <a:stretch>
            <a:fillRect/>
          </a:stretch>
        </p:blipFill>
        <p:spPr>
          <a:xfrm>
            <a:off x="504000" y="4379178"/>
            <a:ext cx="1951348" cy="320511"/>
          </a:xfrm>
          <a:prstGeom prst="rect">
            <a:avLst/>
          </a:prstGeom>
        </p:spPr>
      </p:pic>
      <p:pic>
        <p:nvPicPr>
          <p:cNvPr id="3" name="그림 2"/>
          <p:cNvPicPr>
            <a:picLocks noChangeAspect="1"/>
          </p:cNvPicPr>
          <p:nvPr/>
        </p:nvPicPr>
        <p:blipFill>
          <a:blip r:embed="rId6"/>
          <a:stretch>
            <a:fillRect/>
          </a:stretch>
        </p:blipFill>
        <p:spPr>
          <a:xfrm>
            <a:off x="491794" y="1332000"/>
            <a:ext cx="8915400" cy="2914650"/>
          </a:xfrm>
          <a:prstGeom prst="rect">
            <a:avLst/>
          </a:prstGeom>
        </p:spPr>
      </p:pic>
      <p:sp>
        <p:nvSpPr>
          <p:cNvPr id="4" name="Title 3"/>
          <p:cNvSpPr>
            <a:spLocks noGrp="1"/>
          </p:cNvSpPr>
          <p:nvPr>
            <p:ph type="title"/>
          </p:nvPr>
        </p:nvSpPr>
        <p:spPr/>
        <p:txBody>
          <a:bodyPr/>
          <a:lstStyle/>
          <a:p>
            <a:r>
              <a:rPr lang="en-US" dirty="0" smtClean="0"/>
              <a:t>DCF Summary</a:t>
            </a:r>
            <a:endParaRPr lang="en-GB" dirty="0"/>
          </a:p>
        </p:txBody>
      </p:sp>
      <p:sp>
        <p:nvSpPr>
          <p:cNvPr id="2" name="텍스트 개체 틀 1"/>
          <p:cNvSpPr>
            <a:spLocks noGrp="1"/>
          </p:cNvSpPr>
          <p:nvPr>
            <p:ph type="body" sz="quarter" idx="12"/>
          </p:nvPr>
        </p:nvSpPr>
        <p:spPr>
          <a:xfrm>
            <a:off x="504000" y="1044000"/>
            <a:ext cx="9201528" cy="303657"/>
          </a:xfrm>
        </p:spPr>
        <p:txBody>
          <a:bodyPr/>
          <a:lstStyle/>
          <a:p>
            <a:r>
              <a:rPr lang="ko-KR" altLang="en-US" dirty="0"/>
              <a:t>평가기준일 현재 이익접근법 중 </a:t>
            </a:r>
            <a:r>
              <a:rPr lang="ko-KR" altLang="en-US" dirty="0" smtClean="0"/>
              <a:t>현금흐름할인법을 </a:t>
            </a:r>
            <a:r>
              <a:rPr lang="ko-KR" altLang="en-US" dirty="0"/>
              <a:t>통한 </a:t>
            </a:r>
            <a:r>
              <a:rPr lang="ko-KR" altLang="en-US" dirty="0" smtClean="0"/>
              <a:t>대상회사의 사용가치는 </a:t>
            </a:r>
            <a:r>
              <a:rPr lang="ko-KR" altLang="en-US" dirty="0"/>
              <a:t>다음과 같습니다</a:t>
            </a:r>
            <a:r>
              <a:rPr lang="en-US" altLang="ko-KR" dirty="0"/>
              <a:t>. </a:t>
            </a:r>
          </a:p>
        </p:txBody>
      </p:sp>
      <p:sp>
        <p:nvSpPr>
          <p:cNvPr id="16" name="Text Placeholder 2"/>
          <p:cNvSpPr>
            <a:spLocks noGrp="1"/>
          </p:cNvSpPr>
          <p:nvPr>
            <p:ph type="body" sz="quarter" idx="11"/>
          </p:nvPr>
        </p:nvSpPr>
        <p:spPr>
          <a:xfrm>
            <a:off x="488950" y="203863"/>
            <a:ext cx="8591450" cy="169200"/>
          </a:xfrm>
        </p:spPr>
        <p:txBody>
          <a:bodyPr/>
          <a:lstStyle/>
          <a:p>
            <a:r>
              <a:rPr lang="en-GB" sz="2200" dirty="0">
                <a:latin typeface="KPMG Extralight" panose="020B0303030202040204" pitchFamily="34" charset="0"/>
              </a:rPr>
              <a:t>Executive Summary</a:t>
            </a:r>
            <a:endParaRPr lang="en-GB" sz="2200" dirty="0" smtClean="0">
              <a:latin typeface="KPMG Extralight" panose="020B0303030202040204" pitchFamily="34" charset="0"/>
            </a:endParaRPr>
          </a:p>
        </p:txBody>
      </p:sp>
      <p:sp>
        <p:nvSpPr>
          <p:cNvPr id="14" name="직사각형 13"/>
          <p:cNvSpPr/>
          <p:nvPr/>
        </p:nvSpPr>
        <p:spPr>
          <a:xfrm>
            <a:off x="9446875" y="2660083"/>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(1)</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15" name="직사각형 14"/>
          <p:cNvSpPr/>
          <p:nvPr/>
        </p:nvSpPr>
        <p:spPr>
          <a:xfrm>
            <a:off x="9436875" y="2960112"/>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(1)</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17" name="직사각형 16"/>
          <p:cNvSpPr/>
          <p:nvPr/>
        </p:nvSpPr>
        <p:spPr>
          <a:xfrm>
            <a:off x="504000" y="5969218"/>
            <a:ext cx="6249200" cy="196086"/>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Note:</a:t>
            </a:r>
            <a:r>
              <a:rPr lang="ko-KR" altLang="en-US" sz="800" i="1" kern="0" dirty="0">
                <a:solidFill>
                  <a:srgbClr val="00338D"/>
                </a:solidFill>
                <a:latin typeface="맑은 고딕" panose="020B0503020000020004" pitchFamily="50" charset="-127"/>
                <a:ea typeface="맑은 고딕" panose="020B0503020000020004" pitchFamily="50" charset="-127"/>
              </a:rPr>
              <a:t> </a:t>
            </a:r>
            <a:r>
              <a:rPr lang="en-US" altLang="ko-KR" sz="800" i="1" kern="0" dirty="0" smtClean="0">
                <a:solidFill>
                  <a:srgbClr val="00338D"/>
                </a:solidFill>
                <a:latin typeface="맑은 고딕" panose="020B0503020000020004" pitchFamily="50" charset="-127"/>
                <a:ea typeface="맑은 고딕" panose="020B0503020000020004" pitchFamily="50" charset="-127"/>
              </a:rPr>
              <a:t>(1) Terminal </a:t>
            </a:r>
            <a:r>
              <a:rPr lang="ko-KR" altLang="en-US" sz="800" i="1" kern="0" dirty="0" smtClean="0">
                <a:solidFill>
                  <a:srgbClr val="00338D"/>
                </a:solidFill>
                <a:latin typeface="맑은 고딕" panose="020B0503020000020004" pitchFamily="50" charset="-127"/>
                <a:ea typeface="맑은 고딕" panose="020B0503020000020004" pitchFamily="50" charset="-127"/>
              </a:rPr>
              <a:t>시점에서는 감가상각비와 </a:t>
            </a:r>
            <a:r>
              <a:rPr lang="en-US" altLang="ko-KR" sz="800" i="1" kern="0" dirty="0" smtClean="0">
                <a:solidFill>
                  <a:srgbClr val="00338D"/>
                </a:solidFill>
                <a:latin typeface="맑은 고딕" panose="020B0503020000020004" pitchFamily="50" charset="-127"/>
                <a:ea typeface="맑은 고딕" panose="020B0503020000020004" pitchFamily="50" charset="-127"/>
              </a:rPr>
              <a:t>Capex</a:t>
            </a:r>
            <a:r>
              <a:rPr lang="ko-KR" altLang="en-US" sz="800" i="1" kern="0" dirty="0" smtClean="0">
                <a:solidFill>
                  <a:srgbClr val="00338D"/>
                </a:solidFill>
                <a:latin typeface="맑은 고딕" panose="020B0503020000020004" pitchFamily="50" charset="-127"/>
                <a:ea typeface="맑은 고딕" panose="020B0503020000020004" pitchFamily="50" charset="-127"/>
              </a:rPr>
              <a:t>가 향후 동일한 금액으로 발생할 것을 가정하였습니다</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p>
          <a:p>
            <a:pPr marL="546100" indent="-546100" defTabSz="762000" eaLnBrk="0" hangingPunct="0">
              <a:spcBef>
                <a:spcPct val="15000"/>
              </a:spcBef>
              <a:tabLst>
                <a:tab pos="722313" algn="l"/>
              </a:tabLst>
            </a:pPr>
            <a:r>
              <a:rPr lang="en-US" altLang="ko-KR" sz="800" i="1" kern="0" dirty="0">
                <a:solidFill>
                  <a:srgbClr val="00338D"/>
                </a:solidFill>
                <a:latin typeface="맑은 고딕" panose="020B0503020000020004" pitchFamily="50" charset="-127"/>
                <a:ea typeface="맑은 고딕" panose="020B0503020000020004" pitchFamily="50" charset="-127"/>
              </a:rPr>
              <a:t> </a:t>
            </a:r>
            <a:r>
              <a:rPr lang="en-US" altLang="ko-KR" sz="800" i="1" kern="0" dirty="0" smtClean="0">
                <a:solidFill>
                  <a:srgbClr val="00338D"/>
                </a:solidFill>
                <a:latin typeface="맑은 고딕" panose="020B0503020000020004" pitchFamily="50" charset="-127"/>
                <a:ea typeface="맑은 고딕" panose="020B0503020000020004" pitchFamily="50" charset="-127"/>
              </a:rPr>
              <a:t>      (2) </a:t>
            </a:r>
            <a:r>
              <a:rPr lang="ko-KR" altLang="en-US" sz="800" i="1" kern="0" dirty="0" err="1" smtClean="0">
                <a:solidFill>
                  <a:srgbClr val="00338D"/>
                </a:solidFill>
                <a:latin typeface="맑은 고딕" panose="020B0503020000020004" pitchFamily="50" charset="-127"/>
                <a:ea typeface="맑은 고딕" panose="020B0503020000020004" pitchFamily="50" charset="-127"/>
              </a:rPr>
              <a:t>현금및현금성자산</a:t>
            </a:r>
            <a:r>
              <a:rPr lang="en-US" altLang="ko-KR" sz="800" i="1" kern="0" dirty="0" smtClean="0">
                <a:solidFill>
                  <a:srgbClr val="00338D"/>
                </a:solidFill>
                <a:latin typeface="맑은 고딕" panose="020B0503020000020004" pitchFamily="50" charset="-127"/>
                <a:ea typeface="맑은 고딕" panose="020B0503020000020004" pitchFamily="50" charset="-127"/>
              </a:rPr>
              <a:t>(717 </a:t>
            </a:r>
            <a:r>
              <a:rPr lang="ko-KR" altLang="en-US" sz="800" i="1" kern="0" dirty="0" smtClean="0">
                <a:solidFill>
                  <a:srgbClr val="00338D"/>
                </a:solidFill>
                <a:latin typeface="맑은 고딕" panose="020B0503020000020004" pitchFamily="50" charset="-127"/>
                <a:ea typeface="맑은 고딕" panose="020B0503020000020004" pitchFamily="50" charset="-127"/>
              </a:rPr>
              <a:t>백만엔</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smtClean="0">
                <a:solidFill>
                  <a:srgbClr val="00338D"/>
                </a:solidFill>
                <a:latin typeface="맑은 고딕" panose="020B0503020000020004" pitchFamily="50" charset="-127"/>
                <a:ea typeface="맑은 고딕" panose="020B0503020000020004" pitchFamily="50" charset="-127"/>
              </a:rPr>
              <a:t>과 투자부동산</a:t>
            </a:r>
            <a:r>
              <a:rPr lang="en-US" altLang="ko-KR" sz="800" i="1" kern="0" dirty="0" smtClean="0">
                <a:solidFill>
                  <a:srgbClr val="00338D"/>
                </a:solidFill>
                <a:latin typeface="맑은 고딕" panose="020B0503020000020004" pitchFamily="50" charset="-127"/>
                <a:ea typeface="맑은 고딕" panose="020B0503020000020004" pitchFamily="50" charset="-127"/>
              </a:rPr>
              <a:t>(41 </a:t>
            </a:r>
            <a:r>
              <a:rPr lang="ko-KR" altLang="en-US" sz="800" i="1" kern="0" dirty="0" smtClean="0">
                <a:solidFill>
                  <a:srgbClr val="00338D"/>
                </a:solidFill>
                <a:latin typeface="맑은 고딕" panose="020B0503020000020004" pitchFamily="50" charset="-127"/>
                <a:ea typeface="맑은 고딕" panose="020B0503020000020004" pitchFamily="50" charset="-127"/>
              </a:rPr>
              <a:t>백만엔</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r>
              <a:rPr lang="ko-KR" altLang="en-US" sz="800" i="1" kern="0" dirty="0" smtClean="0">
                <a:solidFill>
                  <a:srgbClr val="00338D"/>
                </a:solidFill>
                <a:latin typeface="맑은 고딕" panose="020B0503020000020004" pitchFamily="50" charset="-127"/>
                <a:ea typeface="맑은 고딕" panose="020B0503020000020004" pitchFamily="50" charset="-127"/>
              </a:rPr>
              <a:t> 등으로 구성되어 있습니다</a:t>
            </a:r>
            <a:r>
              <a:rPr lang="en-US" altLang="ko-KR" sz="800" i="1" kern="0" dirty="0" smtClean="0">
                <a:solidFill>
                  <a:srgbClr val="00338D"/>
                </a:solidFill>
                <a:latin typeface="맑은 고딕" panose="020B0503020000020004" pitchFamily="50" charset="-127"/>
                <a:ea typeface="맑은 고딕" panose="020B0503020000020004" pitchFamily="50" charset="-127"/>
              </a:rPr>
              <a:t>. (page 30 </a:t>
            </a:r>
            <a:r>
              <a:rPr lang="ko-KR" altLang="en-US" sz="800" i="1" kern="0" dirty="0" smtClean="0">
                <a:solidFill>
                  <a:srgbClr val="00338D"/>
                </a:solidFill>
                <a:latin typeface="맑은 고딕" panose="020B0503020000020004" pitchFamily="50" charset="-127"/>
                <a:ea typeface="맑은 고딕" panose="020B0503020000020004" pitchFamily="50" charset="-127"/>
              </a:rPr>
              <a:t>참고</a:t>
            </a:r>
            <a:r>
              <a:rPr lang="en-US" altLang="ko-KR" sz="800" i="1" kern="0" dirty="0" smtClean="0">
                <a:solidFill>
                  <a:srgbClr val="00338D"/>
                </a:solidFill>
                <a:latin typeface="맑은 고딕" panose="020B0503020000020004" pitchFamily="50" charset="-127"/>
                <a:ea typeface="맑은 고딕" panose="020B0503020000020004" pitchFamily="50" charset="-127"/>
              </a:rPr>
              <a:t>)</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
        <p:nvSpPr>
          <p:cNvPr id="20" name="직사각형 19"/>
          <p:cNvSpPr/>
          <p:nvPr/>
        </p:nvSpPr>
        <p:spPr>
          <a:xfrm>
            <a:off x="8769424" y="5330502"/>
            <a:ext cx="237600" cy="238502"/>
          </a:xfrm>
          <a:prstGeom prst="rect">
            <a:avLst/>
          </a:prstGeom>
          <a:noFill/>
          <a:ln w="6350">
            <a:noFill/>
            <a:miter lim="800000"/>
            <a:headEnd type="none" w="sm" len="sm"/>
            <a:tailEnd type="none" w="sm" len="sm"/>
          </a:ln>
          <a:effectLst/>
        </p:spPr>
        <p:txBody>
          <a:bodyPr lIns="0" tIns="0" rIns="0" bIns="0" anchor="ctr"/>
          <a:lstStyle/>
          <a:p>
            <a:pPr marL="546100" indent="-546100" defTabSz="762000" eaLnBrk="0" hangingPunct="0">
              <a:spcBef>
                <a:spcPct val="15000"/>
              </a:spcBef>
              <a:tabLst>
                <a:tab pos="722313" algn="l"/>
              </a:tabLst>
            </a:pPr>
            <a:r>
              <a:rPr lang="en-US" altLang="ko-KR" sz="800" i="1" kern="0" dirty="0" smtClean="0">
                <a:solidFill>
                  <a:srgbClr val="00338D"/>
                </a:solidFill>
                <a:latin typeface="맑은 고딕" panose="020B0503020000020004" pitchFamily="50" charset="-127"/>
                <a:ea typeface="맑은 고딕" panose="020B0503020000020004" pitchFamily="50" charset="-127"/>
              </a:rPr>
              <a:t>(2)</a:t>
            </a:r>
            <a:endParaRPr lang="ko-KR" altLang="en-US" sz="800" i="1" kern="0" dirty="0">
              <a:solidFill>
                <a:srgbClr val="00338D"/>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79831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5681100" y="3985185"/>
            <a:ext cx="3848100" cy="1276350"/>
          </a:xfrm>
          <a:prstGeom prst="rect">
            <a:avLst/>
          </a:prstGeom>
        </p:spPr>
      </p:pic>
      <p:pic>
        <p:nvPicPr>
          <p:cNvPr id="3" name="그림 2"/>
          <p:cNvPicPr>
            <a:picLocks noChangeAspect="1"/>
          </p:cNvPicPr>
          <p:nvPr/>
        </p:nvPicPr>
        <p:blipFill>
          <a:blip r:embed="rId4"/>
          <a:stretch>
            <a:fillRect/>
          </a:stretch>
        </p:blipFill>
        <p:spPr>
          <a:xfrm>
            <a:off x="491487" y="3194003"/>
            <a:ext cx="9037713" cy="628650"/>
          </a:xfrm>
          <a:prstGeom prst="rect">
            <a:avLst/>
          </a:prstGeom>
        </p:spPr>
      </p:pic>
      <p:pic>
        <p:nvPicPr>
          <p:cNvPr id="2" name="그림 1"/>
          <p:cNvPicPr>
            <a:picLocks noChangeAspect="1"/>
          </p:cNvPicPr>
          <p:nvPr/>
        </p:nvPicPr>
        <p:blipFill>
          <a:blip r:embed="rId5"/>
          <a:stretch>
            <a:fillRect/>
          </a:stretch>
        </p:blipFill>
        <p:spPr>
          <a:xfrm>
            <a:off x="504000" y="1330321"/>
            <a:ext cx="9025200" cy="1695450"/>
          </a:xfrm>
          <a:prstGeom prst="rect">
            <a:avLst/>
          </a:prstGeom>
        </p:spPr>
      </p:pic>
      <p:sp>
        <p:nvSpPr>
          <p:cNvPr id="4" name="Title 3"/>
          <p:cNvSpPr>
            <a:spLocks noGrp="1"/>
          </p:cNvSpPr>
          <p:nvPr>
            <p:ph type="title"/>
          </p:nvPr>
        </p:nvSpPr>
        <p:spPr/>
        <p:txBody>
          <a:bodyPr/>
          <a:lstStyle/>
          <a:p>
            <a:r>
              <a:rPr lang="en-US" dirty="0" smtClean="0"/>
              <a:t>Weighted-Average </a:t>
            </a:r>
            <a:r>
              <a:rPr lang="en-US" dirty="0"/>
              <a:t>Cost of Capital</a:t>
            </a:r>
            <a:endParaRPr lang="en-GB" dirty="0"/>
          </a:p>
        </p:txBody>
      </p:sp>
      <p:sp>
        <p:nvSpPr>
          <p:cNvPr id="15" name="텍스트 개체 틀 1"/>
          <p:cNvSpPr>
            <a:spLocks noGrp="1"/>
          </p:cNvSpPr>
          <p:nvPr>
            <p:ph type="body" sz="quarter" idx="12"/>
          </p:nvPr>
        </p:nvSpPr>
        <p:spPr>
          <a:xfrm>
            <a:off x="504000" y="1044000"/>
            <a:ext cx="8918244" cy="338138"/>
          </a:xfrm>
        </p:spPr>
        <p:txBody>
          <a:bodyPr/>
          <a:lstStyle/>
          <a:p>
            <a:r>
              <a:rPr lang="ko-KR" altLang="en-US" dirty="0" smtClean="0"/>
              <a:t>대상회사의 사용가치 </a:t>
            </a:r>
            <a:r>
              <a:rPr lang="ko-KR" altLang="en-US" dirty="0"/>
              <a:t>평가를 위한 적정 할인율의 산정근거는 다음과 같습니다</a:t>
            </a:r>
            <a:r>
              <a:rPr lang="en-US" altLang="ko-KR" dirty="0" smtClean="0"/>
              <a:t>.</a:t>
            </a:r>
            <a:endParaRPr lang="en-US" altLang="ko-KR" dirty="0"/>
          </a:p>
        </p:txBody>
      </p:sp>
      <p:sp>
        <p:nvSpPr>
          <p:cNvPr id="8" name="Text Placeholder 2"/>
          <p:cNvSpPr>
            <a:spLocks noGrp="1"/>
          </p:cNvSpPr>
          <p:nvPr>
            <p:ph type="body" sz="quarter" idx="11"/>
          </p:nvPr>
        </p:nvSpPr>
        <p:spPr>
          <a:xfrm>
            <a:off x="488950" y="203863"/>
            <a:ext cx="8591450" cy="169200"/>
          </a:xfrm>
        </p:spPr>
        <p:txBody>
          <a:bodyPr/>
          <a:lstStyle/>
          <a:p>
            <a:r>
              <a:rPr lang="en-GB" sz="2200" dirty="0">
                <a:latin typeface="KPMG Extralight" panose="020B0303030202040204" pitchFamily="34" charset="0"/>
              </a:rPr>
              <a:t>Executive Summary</a:t>
            </a:r>
            <a:endParaRPr lang="en-GB" sz="2200" dirty="0" smtClean="0">
              <a:latin typeface="KPMG Extralight" panose="020B0303030202040204" pitchFamily="34" charset="0"/>
            </a:endParaRPr>
          </a:p>
        </p:txBody>
      </p:sp>
      <p:sp>
        <p:nvSpPr>
          <p:cNvPr id="12" name="Text Box 14"/>
          <p:cNvSpPr txBox="1">
            <a:spLocks noChangeArrowheads="1"/>
          </p:cNvSpPr>
          <p:nvPr>
            <p:custDataLst>
              <p:tags r:id="rId1"/>
            </p:custDataLst>
          </p:nvPr>
        </p:nvSpPr>
        <p:spPr bwMode="auto">
          <a:xfrm>
            <a:off x="504000" y="5241902"/>
            <a:ext cx="8924925" cy="1279232"/>
          </a:xfrm>
          <a:prstGeom prst="rect">
            <a:avLst/>
          </a:prstGeom>
          <a:noFill/>
          <a:ln w="6350">
            <a:noFill/>
            <a:miter lim="800000"/>
            <a:headEnd type="none" w="sm" len="sm"/>
            <a:tailEnd type="none" w="sm" len="sm"/>
          </a:ln>
        </p:spPr>
        <p:txBody>
          <a:bodyPr lIns="0" tIns="0" rIns="0" bIns="0"/>
          <a:lstStyle/>
          <a:p>
            <a:pPr marL="447675" indent="-447675" defTabSz="762000" eaLnBrk="0" hangingPunct="0">
              <a:spcBef>
                <a:spcPct val="15000"/>
              </a:spcBef>
              <a:tabLst>
                <a:tab pos="542925" algn="l"/>
              </a:tabLst>
            </a:pPr>
            <a:r>
              <a:rPr lang="en-GB" altLang="ko-KR" sz="800" i="1" dirty="0" smtClean="0">
                <a:solidFill>
                  <a:srgbClr val="00338D"/>
                </a:solidFill>
                <a:latin typeface="맑은 고딕" pitchFamily="50" charset="-127"/>
                <a:ea typeface="맑은 고딕" pitchFamily="50" charset="-127"/>
              </a:rPr>
              <a:t>Notes:</a:t>
            </a:r>
            <a:r>
              <a:rPr lang="en-GB" altLang="ko-KR" sz="800" i="1" dirty="0">
                <a:solidFill>
                  <a:srgbClr val="00338D"/>
                </a:solidFill>
                <a:latin typeface="맑은 고딕" pitchFamily="50" charset="-127"/>
                <a:ea typeface="맑은 고딕" pitchFamily="50" charset="-127"/>
              </a:rPr>
              <a:t>	</a:t>
            </a:r>
            <a:r>
              <a:rPr lang="en-GB" altLang="ko-KR" sz="800" i="1" dirty="0" smtClean="0">
                <a:solidFill>
                  <a:srgbClr val="00338D"/>
                </a:solidFill>
                <a:latin typeface="맑은 고딕" pitchFamily="50" charset="-127"/>
                <a:ea typeface="맑은 고딕" pitchFamily="50" charset="-127"/>
              </a:rPr>
              <a:t>(1) </a:t>
            </a:r>
            <a:r>
              <a:rPr lang="ko-KR" altLang="en-US" sz="800" i="1" dirty="0" smtClean="0">
                <a:solidFill>
                  <a:srgbClr val="00338D"/>
                </a:solidFill>
                <a:latin typeface="맑은 고딕" pitchFamily="50" charset="-127"/>
                <a:ea typeface="맑은 고딕" pitchFamily="50" charset="-127"/>
              </a:rPr>
              <a:t>대상회사와 </a:t>
            </a:r>
            <a:r>
              <a:rPr lang="ko-KR" altLang="en-US" sz="800" i="1" dirty="0">
                <a:solidFill>
                  <a:srgbClr val="00338D"/>
                </a:solidFill>
                <a:latin typeface="맑은 고딕" pitchFamily="50" charset="-127"/>
                <a:ea typeface="맑은 고딕" pitchFamily="50" charset="-127"/>
              </a:rPr>
              <a:t>유사한 사업을 영위하고 있는 회사를 </a:t>
            </a:r>
            <a:r>
              <a:rPr lang="ko-KR" altLang="en-US" sz="800" i="1" dirty="0" smtClean="0">
                <a:solidFill>
                  <a:srgbClr val="00338D"/>
                </a:solidFill>
                <a:latin typeface="맑은 고딕" pitchFamily="50" charset="-127"/>
                <a:ea typeface="맑은 고딕" pitchFamily="50" charset="-127"/>
              </a:rPr>
              <a:t>선정하였으며</a:t>
            </a:r>
            <a:r>
              <a:rPr lang="en-US" altLang="ko-KR" sz="800" i="1" dirty="0" smtClean="0">
                <a:solidFill>
                  <a:srgbClr val="00338D"/>
                </a:solidFill>
                <a:latin typeface="맑은 고딕" pitchFamily="50" charset="-127"/>
                <a:ea typeface="맑은 고딕" pitchFamily="50" charset="-127"/>
              </a:rPr>
              <a:t>, </a:t>
            </a:r>
            <a:r>
              <a:rPr lang="ko-KR" altLang="en-US" sz="800" i="1" dirty="0" smtClean="0">
                <a:solidFill>
                  <a:srgbClr val="00338D"/>
                </a:solidFill>
                <a:latin typeface="맑은 고딕" pitchFamily="50" charset="-127"/>
                <a:ea typeface="맑은 고딕" pitchFamily="50" charset="-127"/>
              </a:rPr>
              <a:t>선정 과정은 </a:t>
            </a:r>
            <a:r>
              <a:rPr lang="en-US" altLang="ko-KR" sz="800" i="1" dirty="0" smtClean="0">
                <a:solidFill>
                  <a:srgbClr val="00338D"/>
                </a:solidFill>
                <a:latin typeface="맑은 고딕" pitchFamily="50" charset="-127"/>
                <a:ea typeface="맑은 고딕" pitchFamily="50" charset="-127"/>
              </a:rPr>
              <a:t>page 31 </a:t>
            </a:r>
            <a:r>
              <a:rPr lang="ko-KR" altLang="en-US" sz="800" i="1" dirty="0" smtClean="0">
                <a:solidFill>
                  <a:srgbClr val="00338D"/>
                </a:solidFill>
                <a:latin typeface="맑은 고딕" pitchFamily="50" charset="-127"/>
                <a:ea typeface="맑은 고딕" pitchFamily="50" charset="-127"/>
              </a:rPr>
              <a:t>참고 </a:t>
            </a:r>
            <a:r>
              <a:rPr lang="en-US" altLang="ko-KR" sz="800" i="1" dirty="0" smtClean="0">
                <a:solidFill>
                  <a:srgbClr val="00338D"/>
                </a:solidFill>
                <a:latin typeface="맑은 고딕" pitchFamily="50" charset="-127"/>
                <a:ea typeface="맑은 고딕" pitchFamily="50" charset="-127"/>
              </a:rPr>
              <a:t>(Source: Bloomberg, Factiva)</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a:t>
            </a:r>
            <a:r>
              <a:rPr lang="en-US" altLang="ko-KR" sz="800" i="1" dirty="0" smtClean="0">
                <a:solidFill>
                  <a:srgbClr val="00338D"/>
                </a:solidFill>
                <a:latin typeface="맑은 고딕" pitchFamily="50" charset="-127"/>
                <a:ea typeface="맑은 고딕" pitchFamily="50" charset="-127"/>
              </a:rPr>
              <a:t>(2) </a:t>
            </a:r>
            <a:r>
              <a:rPr lang="ko-KR" altLang="en-US" sz="800" i="1" dirty="0" smtClean="0">
                <a:solidFill>
                  <a:srgbClr val="00338D"/>
                </a:solidFill>
                <a:latin typeface="맑은 고딕" pitchFamily="50" charset="-127"/>
                <a:ea typeface="맑은 고딕" pitchFamily="50" charset="-127"/>
              </a:rPr>
              <a:t>평가기준일 기준</a:t>
            </a:r>
            <a:r>
              <a:rPr lang="en-US" altLang="ko-KR" sz="800" i="1" dirty="0" smtClean="0">
                <a:solidFill>
                  <a:srgbClr val="00338D"/>
                </a:solidFill>
                <a:latin typeface="맑은 고딕" pitchFamily="50" charset="-127"/>
                <a:ea typeface="맑은 고딕" pitchFamily="50" charset="-127"/>
              </a:rPr>
              <a:t>,</a:t>
            </a:r>
            <a:r>
              <a:rPr lang="ko-KR" altLang="en-US" sz="800" i="1" dirty="0" smtClean="0">
                <a:solidFill>
                  <a:srgbClr val="00338D"/>
                </a:solidFill>
                <a:latin typeface="맑은 고딕" pitchFamily="50" charset="-127"/>
                <a:ea typeface="맑은 고딕" pitchFamily="50" charset="-127"/>
              </a:rPr>
              <a:t> </a:t>
            </a:r>
            <a:r>
              <a:rPr lang="ko-KR" altLang="en-US" sz="800" i="1" dirty="0">
                <a:solidFill>
                  <a:srgbClr val="00338D"/>
                </a:solidFill>
                <a:latin typeface="맑은 고딕" pitchFamily="50" charset="-127"/>
                <a:ea typeface="맑은 고딕" pitchFamily="50" charset="-127"/>
              </a:rPr>
              <a:t>과거 </a:t>
            </a:r>
            <a:r>
              <a:rPr lang="en-US" altLang="ko-KR" sz="800" i="1" dirty="0">
                <a:solidFill>
                  <a:srgbClr val="00338D"/>
                </a:solidFill>
                <a:latin typeface="맑은 고딕" pitchFamily="50" charset="-127"/>
                <a:ea typeface="맑은 고딕" pitchFamily="50" charset="-127"/>
              </a:rPr>
              <a:t>5</a:t>
            </a:r>
            <a:r>
              <a:rPr lang="ko-KR" altLang="en-US" sz="800" i="1" dirty="0" smtClean="0">
                <a:solidFill>
                  <a:srgbClr val="00338D"/>
                </a:solidFill>
                <a:latin typeface="맑은 고딕" pitchFamily="50" charset="-127"/>
                <a:ea typeface="맑은 고딕" pitchFamily="50" charset="-127"/>
              </a:rPr>
              <a:t>년 </a:t>
            </a:r>
            <a:r>
              <a:rPr lang="en-US" altLang="ko-KR" sz="800" i="1" dirty="0" smtClean="0">
                <a:solidFill>
                  <a:srgbClr val="00338D"/>
                </a:solidFill>
                <a:latin typeface="맑은 고딕" pitchFamily="50" charset="-127"/>
                <a:ea typeface="맑은 고딕" pitchFamily="50" charset="-127"/>
              </a:rPr>
              <a:t>Weekly </a:t>
            </a:r>
            <a:r>
              <a:rPr lang="en-US" altLang="ko-KR" sz="800" i="1" dirty="0">
                <a:solidFill>
                  <a:srgbClr val="00338D"/>
                </a:solidFill>
                <a:latin typeface="맑은 고딕" pitchFamily="50" charset="-127"/>
                <a:ea typeface="맑은 고딕" pitchFamily="50" charset="-127"/>
              </a:rPr>
              <a:t>adjusted </a:t>
            </a:r>
            <a:r>
              <a:rPr lang="en-US" altLang="ko-KR" sz="800" i="1" dirty="0" smtClean="0">
                <a:solidFill>
                  <a:srgbClr val="00338D"/>
                </a:solidFill>
                <a:latin typeface="맑은 고딕" pitchFamily="50" charset="-127"/>
                <a:ea typeface="맑은 고딕" pitchFamily="50" charset="-127"/>
              </a:rPr>
              <a:t>Beta </a:t>
            </a:r>
            <a:r>
              <a:rPr lang="ko-KR" altLang="en-US" sz="800" i="1" dirty="0" smtClean="0">
                <a:solidFill>
                  <a:srgbClr val="00338D"/>
                </a:solidFill>
                <a:latin typeface="맑은 고딕" pitchFamily="50" charset="-127"/>
                <a:ea typeface="맑은 고딕" pitchFamily="50" charset="-127"/>
              </a:rPr>
              <a:t>적용</a:t>
            </a:r>
            <a:r>
              <a:rPr lang="en-US" altLang="ko-KR" sz="800" i="1" dirty="0" smtClean="0">
                <a:solidFill>
                  <a:srgbClr val="00338D"/>
                </a:solidFill>
                <a:latin typeface="맑은 고딕" pitchFamily="50" charset="-127"/>
                <a:ea typeface="맑은 고딕" pitchFamily="50" charset="-127"/>
              </a:rPr>
              <a:t>(Source</a:t>
            </a:r>
            <a:r>
              <a:rPr lang="en-US" altLang="ko-KR" sz="800" i="1" dirty="0">
                <a:solidFill>
                  <a:srgbClr val="00338D"/>
                </a:solidFill>
                <a:latin typeface="맑은 고딕" pitchFamily="50" charset="-127"/>
                <a:ea typeface="맑은 고딕" pitchFamily="50" charset="-127"/>
              </a:rPr>
              <a:t>: Bloomberg</a:t>
            </a:r>
            <a:r>
              <a:rPr lang="en-US" altLang="ko-KR" sz="800" i="1" dirty="0" smtClean="0">
                <a:solidFill>
                  <a:srgbClr val="00338D"/>
                </a:solidFill>
                <a:latin typeface="맑은 고딕" pitchFamily="50" charset="-127"/>
                <a:ea typeface="맑은 고딕" pitchFamily="50" charset="-127"/>
              </a:rPr>
              <a:t>)</a:t>
            </a:r>
          </a:p>
          <a:p>
            <a:pPr marL="447675" indent="-447675" defTabSz="762000" eaLnBrk="0" hangingPunct="0">
              <a:spcBef>
                <a:spcPct val="15000"/>
              </a:spcBef>
              <a:tabLst>
                <a:tab pos="542925" algn="l"/>
              </a:tabLst>
            </a:pPr>
            <a:r>
              <a:rPr lang="en-US" altLang="ko-KR" sz="800" i="1" dirty="0" smtClean="0">
                <a:solidFill>
                  <a:srgbClr val="00338D"/>
                </a:solidFill>
                <a:latin typeface="맑은 고딕" pitchFamily="50" charset="-127"/>
                <a:ea typeface="맑은 고딕" pitchFamily="50" charset="-127"/>
              </a:rPr>
              <a:t>	(3)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시가총액 적용 </a:t>
            </a:r>
            <a:r>
              <a:rPr lang="en-US" altLang="ko-KR" sz="800" i="1" dirty="0">
                <a:solidFill>
                  <a:srgbClr val="00338D"/>
                </a:solidFill>
                <a:latin typeface="맑은 고딕" pitchFamily="50" charset="-127"/>
                <a:ea typeface="맑은 고딕" pitchFamily="50" charset="-127"/>
              </a:rPr>
              <a:t>(Source: Bloomberg)</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(4)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가장 최근 공시된 재무제표 상 이자발생부채 적용 </a:t>
            </a:r>
            <a:r>
              <a:rPr lang="en-US" altLang="ko-KR" sz="800" i="1" dirty="0">
                <a:solidFill>
                  <a:srgbClr val="00338D"/>
                </a:solidFill>
                <a:latin typeface="맑은 고딕" pitchFamily="50" charset="-127"/>
                <a:ea typeface="맑은 고딕" pitchFamily="50" charset="-127"/>
              </a:rPr>
              <a:t>(Source: </a:t>
            </a:r>
            <a:r>
              <a:rPr lang="en-US" altLang="ko-KR" sz="800" i="1" dirty="0" smtClean="0">
                <a:solidFill>
                  <a:srgbClr val="00338D"/>
                </a:solidFill>
                <a:latin typeface="맑은 고딕" pitchFamily="50" charset="-127"/>
                <a:ea typeface="맑은 고딕" pitchFamily="50" charset="-127"/>
              </a:rPr>
              <a:t>Bloomberg</a:t>
            </a:r>
            <a:r>
              <a:rPr lang="en-US" altLang="ko-KR" sz="800" i="1" dirty="0">
                <a:solidFill>
                  <a:srgbClr val="00338D"/>
                </a:solidFill>
                <a:latin typeface="맑은 고딕" pitchFamily="50" charset="-127"/>
                <a:ea typeface="맑은 고딕" pitchFamily="50" charset="-127"/>
              </a:rPr>
              <a:t>)</a:t>
            </a:r>
          </a:p>
          <a:p>
            <a:pPr marL="447675" indent="-447675" defTabSz="762000" eaLnBrk="0" hangingPunct="0">
              <a:spcBef>
                <a:spcPct val="15000"/>
              </a:spcBef>
              <a:tabLst>
                <a:tab pos="542925" algn="l"/>
              </a:tabLst>
            </a:pPr>
            <a:r>
              <a:rPr lang="en-GB" altLang="ko-KR" sz="800" i="1" dirty="0">
                <a:solidFill>
                  <a:srgbClr val="00338D"/>
                </a:solidFill>
                <a:latin typeface="맑은 고딕" pitchFamily="50" charset="-127"/>
                <a:ea typeface="맑은 고딕" pitchFamily="50" charset="-127"/>
              </a:rPr>
              <a:t>	(5)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a:t>
            </a:r>
            <a:r>
              <a:rPr lang="ko-KR" altLang="en-US" sz="800" i="1" dirty="0" smtClean="0">
                <a:solidFill>
                  <a:srgbClr val="00338D"/>
                </a:solidFill>
                <a:latin typeface="맑은 고딕" pitchFamily="50" charset="-127"/>
                <a:ea typeface="맑은 고딕" pitchFamily="50" charset="-127"/>
              </a:rPr>
              <a:t>일본의 </a:t>
            </a:r>
            <a:r>
              <a:rPr lang="en-US" altLang="ko-KR" sz="800" i="1" dirty="0" smtClean="0">
                <a:solidFill>
                  <a:srgbClr val="00338D"/>
                </a:solidFill>
                <a:latin typeface="맑은 고딕" pitchFamily="50" charset="-127"/>
                <a:ea typeface="맑은 고딕" pitchFamily="50" charset="-127"/>
              </a:rPr>
              <a:t>10</a:t>
            </a:r>
            <a:r>
              <a:rPr lang="ko-KR" altLang="en-US" sz="800" i="1" dirty="0" smtClean="0">
                <a:solidFill>
                  <a:srgbClr val="00338D"/>
                </a:solidFill>
                <a:latin typeface="맑은 고딕" pitchFamily="50" charset="-127"/>
                <a:ea typeface="맑은 고딕" pitchFamily="50" charset="-127"/>
              </a:rPr>
              <a:t>년 만기 국공채 이자율 적용 </a:t>
            </a:r>
            <a:r>
              <a:rPr lang="en-US" altLang="ko-KR" sz="800" i="1" dirty="0">
                <a:solidFill>
                  <a:srgbClr val="00338D"/>
                </a:solidFill>
                <a:latin typeface="맑은 고딕" pitchFamily="50" charset="-127"/>
                <a:ea typeface="맑은 고딕" pitchFamily="50" charset="-127"/>
              </a:rPr>
              <a:t>(Source: Bloomberg)</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(6)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a:t>
            </a:r>
            <a:r>
              <a:rPr lang="ko-KR" altLang="en-US" sz="800" i="1" dirty="0" smtClean="0">
                <a:solidFill>
                  <a:srgbClr val="00338D"/>
                </a:solidFill>
                <a:latin typeface="맑은 고딕" pitchFamily="50" charset="-127"/>
                <a:ea typeface="맑은 고딕" pitchFamily="50" charset="-127"/>
              </a:rPr>
              <a:t>일본의 </a:t>
            </a:r>
            <a:r>
              <a:rPr lang="en-US" altLang="ko-KR" sz="800" i="1" dirty="0" smtClean="0">
                <a:solidFill>
                  <a:srgbClr val="00338D"/>
                </a:solidFill>
                <a:latin typeface="맑은 고딕" pitchFamily="50" charset="-127"/>
                <a:ea typeface="맑은 고딕" pitchFamily="50" charset="-127"/>
              </a:rPr>
              <a:t>Equity Risk Premium </a:t>
            </a:r>
            <a:r>
              <a:rPr lang="ko-KR" altLang="en-US" sz="800" i="1" dirty="0" smtClean="0">
                <a:solidFill>
                  <a:srgbClr val="00338D"/>
                </a:solidFill>
                <a:latin typeface="맑은 고딕" pitchFamily="50" charset="-127"/>
                <a:ea typeface="맑은 고딕" pitchFamily="50" charset="-127"/>
              </a:rPr>
              <a:t>적용</a:t>
            </a:r>
            <a:r>
              <a:rPr lang="en-US" altLang="ko-KR" sz="800" i="1" dirty="0" smtClean="0">
                <a:solidFill>
                  <a:srgbClr val="00338D"/>
                </a:solidFill>
                <a:latin typeface="맑은 고딕" pitchFamily="50" charset="-127"/>
                <a:ea typeface="맑은 고딕" pitchFamily="50" charset="-127"/>
              </a:rPr>
              <a:t> </a:t>
            </a:r>
            <a:r>
              <a:rPr lang="en-US" altLang="ko-KR" sz="800" i="1" dirty="0">
                <a:solidFill>
                  <a:srgbClr val="00338D"/>
                </a:solidFill>
                <a:latin typeface="맑은 고딕" pitchFamily="50" charset="-127"/>
                <a:ea typeface="맑은 고딕" pitchFamily="50" charset="-127"/>
              </a:rPr>
              <a:t>(Source: </a:t>
            </a:r>
            <a:r>
              <a:rPr lang="en-US" altLang="ko-KR" sz="800" i="1" dirty="0" smtClean="0">
                <a:solidFill>
                  <a:srgbClr val="00338D"/>
                </a:solidFill>
                <a:latin typeface="맑은 고딕" pitchFamily="50" charset="-127"/>
                <a:ea typeface="맑은 고딕" pitchFamily="50" charset="-127"/>
              </a:rPr>
              <a:t>Bloomberg)</a:t>
            </a:r>
            <a:endParaRPr lang="en-US" altLang="ko-KR" sz="800" i="1" dirty="0">
              <a:solidFill>
                <a:srgbClr val="00338D"/>
              </a:solidFill>
              <a:latin typeface="맑은 고딕" pitchFamily="50" charset="-127"/>
              <a:ea typeface="맑은 고딕" pitchFamily="50" charset="-127"/>
            </a:endParaRP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(7) </a:t>
            </a:r>
            <a:r>
              <a:rPr lang="ko-KR" altLang="en-US" sz="800" i="1" dirty="0" smtClean="0">
                <a:solidFill>
                  <a:srgbClr val="00338D"/>
                </a:solidFill>
                <a:latin typeface="맑은 고딕" pitchFamily="50" charset="-127"/>
                <a:ea typeface="맑은 고딕" pitchFamily="50" charset="-127"/>
              </a:rPr>
              <a:t>대상회사의 목표 재무구조에 따라 무부채기업 가정 </a:t>
            </a:r>
            <a:r>
              <a:rPr lang="en-US" altLang="ko-KR" sz="800" i="1" dirty="0">
                <a:solidFill>
                  <a:srgbClr val="00338D"/>
                </a:solidFill>
                <a:latin typeface="맑은 고딕" pitchFamily="50" charset="-127"/>
                <a:ea typeface="맑은 고딕" pitchFamily="50" charset="-127"/>
              </a:rPr>
              <a:t>(Source: </a:t>
            </a:r>
            <a:r>
              <a:rPr lang="ko-KR" altLang="en-US" sz="800" i="1" dirty="0">
                <a:solidFill>
                  <a:srgbClr val="00338D"/>
                </a:solidFill>
                <a:latin typeface="맑은 고딕" pitchFamily="50" charset="-127"/>
                <a:ea typeface="맑은 고딕" pitchFamily="50" charset="-127"/>
              </a:rPr>
              <a:t>대상회사 제시자료</a:t>
            </a:r>
            <a:r>
              <a:rPr lang="en-US" altLang="ko-KR" sz="800" i="1" dirty="0">
                <a:solidFill>
                  <a:srgbClr val="00338D"/>
                </a:solidFill>
                <a:latin typeface="맑은 고딕" pitchFamily="50" charset="-127"/>
                <a:ea typeface="맑은 고딕" pitchFamily="50" charset="-127"/>
              </a:rPr>
              <a:t>)</a:t>
            </a:r>
          </a:p>
        </p:txBody>
      </p:sp>
    </p:spTree>
    <p:extLst>
      <p:ext uri="{BB962C8B-B14F-4D97-AF65-F5344CB8AC3E}">
        <p14:creationId xmlns:p14="http://schemas.microsoft.com/office/powerpoint/2010/main" val="198990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altLang="ko-KR" dirty="0"/>
              <a:t>Target </a:t>
            </a:r>
            <a:r>
              <a:rPr lang="en-US" altLang="ko-KR" dirty="0" smtClean="0"/>
              <a:t/>
            </a:r>
            <a:br>
              <a:rPr lang="en-US" altLang="ko-KR" dirty="0" smtClean="0"/>
            </a:br>
            <a:r>
              <a:rPr lang="en-GB" altLang="ko-KR" dirty="0" smtClean="0"/>
              <a:t>Overview</a:t>
            </a:r>
            <a:endParaRPr lang="ko-KR" altLang="en-US" dirty="0"/>
          </a:p>
        </p:txBody>
      </p:sp>
    </p:spTree>
    <p:extLst>
      <p:ext uri="{BB962C8B-B14F-4D97-AF65-F5344CB8AC3E}">
        <p14:creationId xmlns:p14="http://schemas.microsoft.com/office/powerpoint/2010/main" val="8096733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Report"/>
  <p:tag name="KEYWORD" val="REPORT"/>
  <p:tag name="TEMPLATEVERSION" val="21/03/2016 11:24:40"/>
</p:tagLst>
</file>

<file path=ppt/tags/tag10.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11.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12.xml><?xml version="1.0" encoding="utf-8"?>
<p:tagLst xmlns:a="http://schemas.openxmlformats.org/drawingml/2006/main" xmlns:r="http://schemas.openxmlformats.org/officeDocument/2006/relationships" xmlns:p="http://schemas.openxmlformats.org/presentationml/2006/main">
  <p:tag name="COPYRIGHT1" val="TRUE"/>
</p:tagLst>
</file>

<file path=ppt/tags/tag2.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3.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4.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5.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6.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7.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8.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9.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heme/theme1.xml><?xml version="1.0" encoding="utf-8"?>
<a:theme xmlns:a="http://schemas.openxmlformats.org/drawingml/2006/main" name="KPMG_Report_4x3_050216_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9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9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Report Standard Template" id="{56CCF82D-5EF0-4724-ACEE-79F9CBD7000A}" vid="{041F8D7E-82F6-490C-BB8E-F1B846CB7F7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FB8F4AC52B259641BE62E3A32AC663D5" ma:contentTypeVersion="0" ma:contentTypeDescription="새 문서를 만듭니다." ma:contentTypeScope="" ma:versionID="2b20d8835c4c23da34b40c39c69aa2d7">
  <xsd:schema xmlns:xsd="http://www.w3.org/2001/XMLSchema" xmlns:xs="http://www.w3.org/2001/XMLSchema" xmlns:p="http://schemas.microsoft.com/office/2006/metadata/properties" targetNamespace="http://schemas.microsoft.com/office/2006/metadata/properties" ma:root="true" ma:fieldsID="dd8f6c9257034a6ffde9c3b3e5e5b8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DFF8D6-F4C5-408E-8773-17A3C13A2D61}">
  <ds:schemaRefs>
    <ds:schemaRef ds:uri="http://schemas.microsoft.com/sharepoint/v3/contenttype/forms"/>
  </ds:schemaRefs>
</ds:datastoreItem>
</file>

<file path=customXml/itemProps2.xml><?xml version="1.0" encoding="utf-8"?>
<ds:datastoreItem xmlns:ds="http://schemas.openxmlformats.org/officeDocument/2006/customXml" ds:itemID="{E7C0859C-780D-4008-8E18-BAA48861B7F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91366F48-13E6-4EC5-99B6-6C5E3B9F0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KPMG Report Standard Template</Template>
  <TotalTime>38971</TotalTime>
  <Words>3157</Words>
  <Application>Microsoft Office PowerPoint</Application>
  <PresentationFormat>A4 용지(210x297mm)</PresentationFormat>
  <Paragraphs>396</Paragraphs>
  <Slides>33</Slides>
  <Notes>6</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33</vt:i4>
      </vt:variant>
    </vt:vector>
  </HeadingPairs>
  <TitlesOfParts>
    <vt:vector size="44" baseType="lpstr">
      <vt:lpstr>나눔고딕</vt:lpstr>
      <vt:lpstr>맑은 고딕</vt:lpstr>
      <vt:lpstr>Arial</vt:lpstr>
      <vt:lpstr>KPMG Extralight</vt:lpstr>
      <vt:lpstr>Symbol</vt:lpstr>
      <vt:lpstr>Times New Roman</vt:lpstr>
      <vt:lpstr>Univers 45 Light</vt:lpstr>
      <vt:lpstr>Univers for KPMG</vt:lpstr>
      <vt:lpstr>Univers for KPMG Light</vt:lpstr>
      <vt:lpstr>Wingdings</vt:lpstr>
      <vt:lpstr>KPMG_Report_4x3_050216_2016</vt:lpstr>
      <vt:lpstr>PowerPoint 프레젠테이션</vt:lpstr>
      <vt:lpstr>PowerPoint 프레젠테이션</vt:lpstr>
      <vt:lpstr>Contents</vt:lpstr>
      <vt:lpstr>Executive Summary</vt:lpstr>
      <vt:lpstr>Project Background</vt:lpstr>
      <vt:lpstr>Project Background, Cont’d</vt:lpstr>
      <vt:lpstr>DCF Summary</vt:lpstr>
      <vt:lpstr>Weighted-Average Cost of Capital</vt:lpstr>
      <vt:lpstr>Target  Overview</vt:lpstr>
      <vt:lpstr>Company Overview</vt:lpstr>
      <vt:lpstr>Historical Financial Statements</vt:lpstr>
      <vt:lpstr>Methodology Overview</vt:lpstr>
      <vt:lpstr>Methodology Overview</vt:lpstr>
      <vt:lpstr>Value in Use</vt:lpstr>
      <vt:lpstr>Valuation Results</vt:lpstr>
      <vt:lpstr>Key Assumptions</vt:lpstr>
      <vt:lpstr>DCF Summary</vt:lpstr>
      <vt:lpstr>Financial Pro Forma: Income Statement</vt:lpstr>
      <vt:lpstr>Weighted-Average Cost of Capital</vt:lpstr>
      <vt:lpstr>Appendix   </vt:lpstr>
      <vt:lpstr>Financial Pro Forma: Macro &amp; Market Variables</vt:lpstr>
      <vt:lpstr>Financial Pro Forma: Assumptions</vt:lpstr>
      <vt:lpstr>Financial Pro Forma: Assumptions, Cont,d</vt:lpstr>
      <vt:lpstr>Financial Pro Forma: Income Statement</vt:lpstr>
      <vt:lpstr>Financial Pro Forma: Sales</vt:lpstr>
      <vt:lpstr>Financial Pro Forma: COGS</vt:lpstr>
      <vt:lpstr>Financial Pro Forma: SG&amp;A</vt:lpstr>
      <vt:lpstr>Financial Pro Forma: Capex, Depreciation</vt:lpstr>
      <vt:lpstr>Financial Pro Forma: Net Working Capital</vt:lpstr>
      <vt:lpstr>Financial Pro Forma: NOA</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template</dc:title>
  <dc:creator>Park, Kwang-Hoon (KR/Deal Adv1)</dc:creator>
  <cp:lastModifiedBy>Jun, Jung-Su (KR/Deal Adv1)</cp:lastModifiedBy>
  <cp:revision>1436</cp:revision>
  <cp:lastPrinted>2020-03-09T16:20:26Z</cp:lastPrinted>
  <dcterms:created xsi:type="dcterms:W3CDTF">2016-05-19T02:44:27Z</dcterms:created>
  <dcterms:modified xsi:type="dcterms:W3CDTF">2020-03-09T16:24:34Z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0x010100FB8F4AC52B259641BE62E3A32AC663D5</vt:lpwstr>
  </property>
</Properties>
</file>