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charts/chart1.xml" ContentType="application/vnd.openxmlformats-officedocument.drawingml.chart+xml"/>
  <Override PartName="/ppt/tags/tag6.xml" ContentType="application/vnd.openxmlformats-officedocument.presentationml.tags+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7.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theme/themeOverride1.xml" ContentType="application/vnd.openxmlformats-officedocument.themeOverride+xml"/>
  <Override PartName="/ppt/charts/chart10.xml" ContentType="application/vnd.openxmlformats-officedocument.drawingml.chart+xml"/>
  <Override PartName="/ppt/theme/themeOverride2.xml" ContentType="application/vnd.openxmlformats-officedocument.themeOverride+xml"/>
  <Override PartName="/ppt/charts/chart11.xml" ContentType="application/vnd.openxmlformats-officedocument.drawingml.chart+xml"/>
  <Override PartName="/ppt/theme/themeOverride3.xml" ContentType="application/vnd.openxmlformats-officedocument.themeOverride+xml"/>
  <Override PartName="/ppt/charts/chart12.xml" ContentType="application/vnd.openxmlformats-officedocument.drawingml.chart+xml"/>
  <Override PartName="/ppt/theme/themeOverride4.xml" ContentType="application/vnd.openxmlformats-officedocument.themeOverride+xml"/>
  <Override PartName="/ppt/charts/chart13.xml" ContentType="application/vnd.openxmlformats-officedocument.drawingml.chart+xml"/>
  <Override PartName="/ppt/theme/themeOverride5.xml" ContentType="application/vnd.openxmlformats-officedocument.themeOverride+xml"/>
  <Override PartName="/ppt/charts/chart14.xml" ContentType="application/vnd.openxmlformats-officedocument.drawingml.chart+xml"/>
  <Override PartName="/ppt/theme/themeOverride6.xml" ContentType="application/vnd.openxmlformats-officedocument.themeOverride+xml"/>
  <Override PartName="/ppt/charts/chart15.xml" ContentType="application/vnd.openxmlformats-officedocument.drawingml.chart+xml"/>
  <Override PartName="/ppt/theme/themeOverride7.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8.xml" ContentType="application/vnd.openxmlformats-officedocument.presentationml.notesSlide+xml"/>
  <Override PartName="/ppt/charts/chart16.xml" ContentType="application/vnd.openxmlformats-officedocument.drawingml.chart+xml"/>
  <Override PartName="/ppt/theme/themeOverride8.xml" ContentType="application/vnd.openxmlformats-officedocument.themeOverride+xml"/>
  <Override PartName="/ppt/charts/chart17.xml" ContentType="application/vnd.openxmlformats-officedocument.drawingml.chart+xml"/>
  <Override PartName="/ppt/theme/themeOverride9.xml" ContentType="application/vnd.openxmlformats-officedocument.themeOverride+xml"/>
  <Override PartName="/ppt/charts/chart18.xml" ContentType="application/vnd.openxmlformats-officedocument.drawingml.chart+xml"/>
  <Override PartName="/ppt/theme/themeOverride10.xml" ContentType="application/vnd.openxmlformats-officedocument.themeOverride+xml"/>
  <Override PartName="/ppt/charts/chart19.xml" ContentType="application/vnd.openxmlformats-officedocument.drawingml.chart+xml"/>
  <Override PartName="/ppt/theme/themeOverride11.xml" ContentType="application/vnd.openxmlformats-officedocument.themeOverride+xml"/>
  <Override PartName="/ppt/charts/chart20.xml" ContentType="application/vnd.openxmlformats-officedocument.drawingml.chart+xml"/>
  <Override PartName="/ppt/theme/themeOverride12.xml" ContentType="application/vnd.openxmlformats-officedocument.themeOverride+xml"/>
  <Override PartName="/ppt/charts/chart21.xml" ContentType="application/vnd.openxmlformats-officedocument.drawingml.chart+xml"/>
  <Override PartName="/ppt/notesSlides/notesSlide19.xml" ContentType="application/vnd.openxmlformats-officedocument.presentationml.notesSlide+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heme/themeOverride13.xml" ContentType="application/vnd.openxmlformats-officedocument.themeOverride+xml"/>
  <Override PartName="/ppt/charts/chart33.xml" ContentType="application/vnd.openxmlformats-officedocument.drawingml.chart+xml"/>
  <Override PartName="/ppt/theme/themeOverride14.xml" ContentType="application/vnd.openxmlformats-officedocument.themeOverride+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notesSlides/notesSlide2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drawings/drawing1.xml" ContentType="application/vnd.openxmlformats-officedocument.drawingml.chartshapes+xml"/>
  <Override PartName="/ppt/charts/chart46.xml" ContentType="application/vnd.openxmlformats-officedocument.drawingml.chart+xml"/>
  <Override PartName="/ppt/drawings/drawing2.xml" ContentType="application/vnd.openxmlformats-officedocument.drawingml.chartshapes+xml"/>
  <Override PartName="/ppt/charts/chart47.xml" ContentType="application/vnd.openxmlformats-officedocument.drawingml.chart+xml"/>
  <Override PartName="/ppt/drawings/drawing3.xml" ContentType="application/vnd.openxmlformats-officedocument.drawingml.chartshapes+xml"/>
  <Override PartName="/ppt/charts/chart48.xml" ContentType="application/vnd.openxmlformats-officedocument.drawingml.chart+xml"/>
  <Override PartName="/ppt/drawings/drawing4.xml" ContentType="application/vnd.openxmlformats-officedocument.drawingml.chartshapes+xml"/>
  <Override PartName="/ppt/notesSlides/notesSlide26.xml" ContentType="application/vnd.openxmlformats-officedocument.presentationml.notesSlide+xml"/>
  <Override PartName="/ppt/charts/chart49.xml" ContentType="application/vnd.openxmlformats-officedocument.drawingml.chart+xml"/>
  <Override PartName="/ppt/drawings/drawing5.xml" ContentType="application/vnd.openxmlformats-officedocument.drawingml.chartshapes+xml"/>
  <Override PartName="/ppt/charts/chart50.xml" ContentType="application/vnd.openxmlformats-officedocument.drawingml.chart+xml"/>
  <Override PartName="/ppt/drawings/drawing6.xml" ContentType="application/vnd.openxmlformats-officedocument.drawingml.chartshapes+xml"/>
  <Override PartName="/ppt/charts/chart51.xml" ContentType="application/vnd.openxmlformats-officedocument.drawingml.chart+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9.xml" ContentType="application/vnd.openxmlformats-officedocument.presentationml.notesSlide+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tags/tag39.xml" ContentType="application/vnd.openxmlformats-officedocument.presentationml.tags+xml"/>
  <Override PartName="/ppt/notesSlides/notesSlide30.xml" ContentType="application/vnd.openxmlformats-officedocument.presentationml.notesSlide+xml"/>
  <Override PartName="/ppt/charts/chart56.xml" ContentType="application/vnd.openxmlformats-officedocument.drawingml.chart+xml"/>
  <Override PartName="/ppt/charts/style1.xml" ContentType="application/vnd.ms-office.chartstyle+xml"/>
  <Override PartName="/ppt/charts/colors1.xml" ContentType="application/vnd.ms-office.chartcolorstyl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notesSlides/notesSlide3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tags/tag4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66.xml" ContentType="application/vnd.openxmlformats-officedocument.drawingml.chart+xml"/>
  <Override PartName="/ppt/tags/tag41.xml" ContentType="application/vnd.openxmlformats-officedocument.presentationml.tags+xml"/>
  <Override PartName="/ppt/tags/tag42.xml" ContentType="application/vnd.openxmlformats-officedocument.presentationml.tags+xml"/>
  <Override PartName="/ppt/notesSlides/notesSlide38.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6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4173" r:id="rId5"/>
    <p:sldId id="4465" r:id="rId6"/>
    <p:sldId id="4468" r:id="rId7"/>
    <p:sldId id="4443" r:id="rId8"/>
    <p:sldId id="4444" r:id="rId9"/>
    <p:sldId id="4445" r:id="rId10"/>
    <p:sldId id="4486" r:id="rId11"/>
    <p:sldId id="4487" r:id="rId12"/>
    <p:sldId id="4489" r:id="rId13"/>
    <p:sldId id="4490" r:id="rId14"/>
    <p:sldId id="4488" r:id="rId15"/>
    <p:sldId id="4446" r:id="rId16"/>
    <p:sldId id="4447" r:id="rId17"/>
    <p:sldId id="4448" r:id="rId18"/>
    <p:sldId id="4467" r:id="rId19"/>
    <p:sldId id="4452" r:id="rId20"/>
    <p:sldId id="4453" r:id="rId21"/>
    <p:sldId id="4476" r:id="rId22"/>
    <p:sldId id="4458" r:id="rId23"/>
    <p:sldId id="4470" r:id="rId24"/>
    <p:sldId id="4457" r:id="rId25"/>
    <p:sldId id="4482" r:id="rId26"/>
    <p:sldId id="4454" r:id="rId27"/>
    <p:sldId id="4471" r:id="rId28"/>
    <p:sldId id="4459" r:id="rId29"/>
    <p:sldId id="4472" r:id="rId30"/>
    <p:sldId id="4455" r:id="rId31"/>
    <p:sldId id="4456" r:id="rId32"/>
    <p:sldId id="4479" r:id="rId33"/>
    <p:sldId id="4478" r:id="rId34"/>
    <p:sldId id="4463" r:id="rId35"/>
    <p:sldId id="4464" r:id="rId36"/>
    <p:sldId id="4449" r:id="rId37"/>
    <p:sldId id="4450" r:id="rId38"/>
    <p:sldId id="4474" r:id="rId39"/>
    <p:sldId id="4451" r:id="rId40"/>
    <p:sldId id="4460" r:id="rId41"/>
    <p:sldId id="4461" r:id="rId42"/>
    <p:sldId id="4483" r:id="rId43"/>
    <p:sldId id="4484" r:id="rId44"/>
    <p:sldId id="4485" r:id="rId45"/>
    <p:sldId id="4081" r:id="rId46"/>
  </p:sldIdLst>
  <p:sldSz cx="9906000" cy="6858000" type="A4"/>
  <p:notesSz cx="6805613" cy="9939338"/>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Jae-Hoon (KR/Deal Adv1)" initials="JJ(A" lastIdx="7" clrIdx="0">
    <p:extLst>
      <p:ext uri="{19B8F6BF-5375-455C-9EA6-DF929625EA0E}">
        <p15:presenceInfo xmlns:p15="http://schemas.microsoft.com/office/powerpoint/2012/main" userId="S::jaehoonjung@kr.kpmg.com::4f37fc1f-54c0-41ee-8797-076d46d8e96a" providerId="AD"/>
      </p:ext>
    </p:extLst>
  </p:cmAuthor>
  <p:cmAuthor id="2" name="Hong, Seung-Ui (KR/Deal Adv1)" initials="HS(A" lastIdx="1" clrIdx="1">
    <p:extLst>
      <p:ext uri="{19B8F6BF-5375-455C-9EA6-DF929625EA0E}">
        <p15:presenceInfo xmlns:p15="http://schemas.microsoft.com/office/powerpoint/2012/main" userId="S::seunguihong@kr.kpmg.com::c5660d2a-21d3-416e-b4a6-060f7bdfb3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A"/>
    <a:srgbClr val="9E0000"/>
    <a:srgbClr val="00A3A1"/>
    <a:srgbClr val="F9F9F9"/>
    <a:srgbClr val="97989A"/>
    <a:srgbClr val="00338D"/>
    <a:srgbClr val="EAAA00"/>
    <a:srgbClr val="005EB8"/>
    <a:srgbClr val="0091EE"/>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4523" autoAdjust="0"/>
  </p:normalViewPr>
  <p:slideViewPr>
    <p:cSldViewPr snapToGrid="0" showGuides="1">
      <p:cViewPr varScale="1">
        <p:scale>
          <a:sx n="105" d="100"/>
          <a:sy n="105" d="100"/>
        </p:scale>
        <p:origin x="1405" y="75"/>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3" d="100"/>
          <a:sy n="73" d="100"/>
        </p:scale>
        <p:origin x="3691"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file:///C:\&#51221;&#51116;&#54984;\Project\2021&#45380;\2.%20Light\5.%20&#51089;&#50629;%20&#51088;&#47308;\Project%20Light%20-%20FS%20overview%20-%20v1.xlsx" TargetMode="External"/></Relationships>
</file>

<file path=ppt/charts/_rels/chart10.xml.rels><?xml version="1.0" encoding="UTF-8" standalone="yes"?>
<Relationships xmlns="http://schemas.openxmlformats.org/package/2006/relationships"><Relationship Id="rId2" Type="http://schemas.openxmlformats.org/officeDocument/2006/relationships/oleObject" Target="https://onedrive-global.kpmg.com/personal/slee164_kr_kpmg_com/Documents/2.%20Project-KRLL1810007/1.%202020/14.%20Light/4.%20WP/Light%20&#44221;&#51137;&#54788;&#54889;.xlsx" TargetMode="External"/><Relationship Id="rId1" Type="http://schemas.openxmlformats.org/officeDocument/2006/relationships/themeOverride" Target="../theme/themeOverride2.xml"/></Relationships>
</file>

<file path=ppt/charts/_rels/chart11.xml.rels><?xml version="1.0" encoding="UTF-8" standalone="yes"?>
<Relationships xmlns="http://schemas.openxmlformats.org/package/2006/relationships"><Relationship Id="rId2" Type="http://schemas.openxmlformats.org/officeDocument/2006/relationships/oleObject" Target="https://onedrive-global.kpmg.com/personal/slee164_kr_kpmg_com/Documents/2.%20Project-KRLL1810007/1.%202020/14.%20Light/4.%20WP/Light%20&#44221;&#51137;&#54788;&#54889;.xlsx" TargetMode="External"/><Relationship Id="rId1" Type="http://schemas.openxmlformats.org/officeDocument/2006/relationships/themeOverride" Target="../theme/themeOverride3.xml"/></Relationships>
</file>

<file path=ppt/charts/_rels/chart12.xml.rels><?xml version="1.0" encoding="UTF-8" standalone="yes"?>
<Relationships xmlns="http://schemas.openxmlformats.org/package/2006/relationships"><Relationship Id="rId2" Type="http://schemas.openxmlformats.org/officeDocument/2006/relationships/oleObject" Target="https://onedrive-global.kpmg.com/personal/slee164_kr_kpmg_com/Documents/2.%20Project-KRLL1810007/1.%202020/14.%20Light/4.%20WP/Light%20&#44221;&#51137;&#54788;&#54889;.xlsx" TargetMode="External"/><Relationship Id="rId1" Type="http://schemas.openxmlformats.org/officeDocument/2006/relationships/themeOverride" Target="../theme/themeOverride4.xml"/></Relationships>
</file>

<file path=ppt/charts/_rels/chart13.xml.rels><?xml version="1.0" encoding="UTF-8" standalone="yes"?>
<Relationships xmlns="http://schemas.openxmlformats.org/package/2006/relationships"><Relationship Id="rId2" Type="http://schemas.openxmlformats.org/officeDocument/2006/relationships/oleObject" Target="https://onedrive-global.kpmg.com/personal/slee164_kr_kpmg_com/Documents/2.%20Project-KRLL1810007/1.%202020/14.%20Light/4.%20WP/Light%20&#44221;&#51137;&#54788;&#54889;.xlsx" TargetMode="External"/><Relationship Id="rId1" Type="http://schemas.openxmlformats.org/officeDocument/2006/relationships/themeOverride" Target="../theme/themeOverride5.xml"/></Relationships>
</file>

<file path=ppt/charts/_rels/chart14.xml.rels><?xml version="1.0" encoding="UTF-8" standalone="yes"?>
<Relationships xmlns="http://schemas.openxmlformats.org/package/2006/relationships"><Relationship Id="rId2" Type="http://schemas.openxmlformats.org/officeDocument/2006/relationships/oleObject" Target="https://onedrive-global.kpmg.com/personal/slee164_kr_kpmg_com/Documents/2.%20Project-KRLL1810007/1.%202020/14.%20Light/4.%20WP/Light%20&#44221;&#51137;&#54788;&#54889;.xlsx" TargetMode="External"/><Relationship Id="rId1" Type="http://schemas.openxmlformats.org/officeDocument/2006/relationships/themeOverride" Target="../theme/themeOverride6.xml"/></Relationships>
</file>

<file path=ppt/charts/_rels/chart15.xml.rels><?xml version="1.0" encoding="UTF-8" standalone="yes"?>
<Relationships xmlns="http://schemas.openxmlformats.org/package/2006/relationships"><Relationship Id="rId2" Type="http://schemas.openxmlformats.org/officeDocument/2006/relationships/oleObject" Target="https://onedrive-global.kpmg.com/personal/slee164_kr_kpmg_com/Documents/2.%20Project-KRLL1810007/1.%202020/14.%20Light/4.%20WP/Light%20&#44221;&#51137;&#54788;&#54889;.xlsx" TargetMode="External"/><Relationship Id="rId1" Type="http://schemas.openxmlformats.org/officeDocument/2006/relationships/themeOverride" Target="../theme/themeOverride7.xml"/></Relationships>
</file>

<file path=ppt/charts/_rels/chart16.xml.rels><?xml version="1.0" encoding="UTF-8" standalone="yes"?>
<Relationships xmlns="http://schemas.openxmlformats.org/package/2006/relationships"><Relationship Id="rId2" Type="http://schemas.openxmlformats.org/officeDocument/2006/relationships/oleObject" Target="file:///C:\Users\slee164\OneDrive%20-%20KPMG\2.%20Project-KRLL1810007\1.%202020\14.%20Light\4.%20WP\Light%20&#51648;&#50669;&#48324;%20&#50689;&#50629;&#54788;&#54889;.xlsx" TargetMode="External"/><Relationship Id="rId1" Type="http://schemas.openxmlformats.org/officeDocument/2006/relationships/themeOverride" Target="../theme/themeOverride8.xml"/></Relationships>
</file>

<file path=ppt/charts/_rels/chart17.xml.rels><?xml version="1.0" encoding="UTF-8" standalone="yes"?>
<Relationships xmlns="http://schemas.openxmlformats.org/package/2006/relationships"><Relationship Id="rId2" Type="http://schemas.openxmlformats.org/officeDocument/2006/relationships/oleObject" Target="file:///C:\Users\slee164\OneDrive%20-%20KPMG\2.%20Project-KRLL1810007\1.%202020\14.%20Light\4.%20WP\Light%20&#51648;&#50669;&#48324;%20&#50689;&#50629;&#54788;&#54889;.xlsx" TargetMode="External"/><Relationship Id="rId1" Type="http://schemas.openxmlformats.org/officeDocument/2006/relationships/themeOverride" Target="../theme/themeOverride9.xml"/></Relationships>
</file>

<file path=ppt/charts/_rels/chart18.xml.rels><?xml version="1.0" encoding="UTF-8" standalone="yes"?>
<Relationships xmlns="http://schemas.openxmlformats.org/package/2006/relationships"><Relationship Id="rId2" Type="http://schemas.openxmlformats.org/officeDocument/2006/relationships/oleObject" Target="file:///C:\Users\slee164\OneDrive%20-%20KPMG\2.%20Project-KRLL1810007\1.%202020\14.%20Light\4.%20WP\Light%20&#51648;&#50669;&#48324;%20&#50689;&#50629;&#54788;&#54889;.xlsx" TargetMode="External"/><Relationship Id="rId1" Type="http://schemas.openxmlformats.org/officeDocument/2006/relationships/themeOverride" Target="../theme/themeOverride10.xml"/></Relationships>
</file>

<file path=ppt/charts/_rels/chart19.xml.rels><?xml version="1.0" encoding="UTF-8" standalone="yes"?>
<Relationships xmlns="http://schemas.openxmlformats.org/package/2006/relationships"><Relationship Id="rId2" Type="http://schemas.openxmlformats.org/officeDocument/2006/relationships/oleObject" Target="file:///C:\Users\slee164\OneDrive%20-%20KPMG\2.%20Project-KRLL1810007\1.%202020\14.%20Light\4.%20WP\Light%20&#51648;&#50669;&#48324;%20&#50689;&#50629;&#54788;&#54889;.xlsx" TargetMode="External"/><Relationship Id="rId1" Type="http://schemas.openxmlformats.org/officeDocument/2006/relationships/themeOverride" Target="../theme/themeOverride1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slee164\OneDrive%20-%20KPMG\2.%20Project-KRLL1810007\1.%202020\14.%20Light\4.%20WP\Project%20Light_&#47588;&#52636;_wp_20210204_0100.xlsb" TargetMode="External"/></Relationships>
</file>

<file path=ppt/charts/_rels/chart20.xml.rels><?xml version="1.0" encoding="UTF-8" standalone="yes"?>
<Relationships xmlns="http://schemas.openxmlformats.org/package/2006/relationships"><Relationship Id="rId2" Type="http://schemas.openxmlformats.org/officeDocument/2006/relationships/oleObject" Target="file:///C:\Users\slee164\OneDrive%20-%20KPMG\2.%20Project-KRLL1810007\1.%202020\14.%20Light\4.%20WP\Light%20&#51648;&#50669;&#48324;%20&#50689;&#50629;&#54788;&#54889;.xlsx" TargetMode="External"/><Relationship Id="rId1" Type="http://schemas.openxmlformats.org/officeDocument/2006/relationships/themeOverride" Target="../theme/themeOverride12.xml"/></Relationships>
</file>

<file path=ppt/charts/_rels/chart21.xml.rels><?xml version="1.0" encoding="UTF-8" standalone="yes"?>
<Relationships xmlns="http://schemas.openxmlformats.org/package/2006/relationships"><Relationship Id="rId1" Type="http://schemas.openxmlformats.org/officeDocument/2006/relationships/oleObject" Target="file:///C:\Users\slee164\OneDrive%20-%20KPMG\2.%20Project-KRLL1810007\1.%202020\14.%20Light\4.%20WP\Light%20&#51648;&#50669;&#48324;%20&#50689;&#50629;&#54788;&#54889;.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slee164\OneDrive%20-%20KPMG\2.%20Project-KRLL1810007\1.%202020\14.%20Light\4.%20WP\Project%20Light_&#47588;&#52636;_wp_20210204_2300.xlsb"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Project%20Light_&#47588;&#52636;_wp_20210216_2200.xlsb"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Project%20Light_&#47588;&#52636;_wp_20210216_2200.xlsb"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Project%20Light_&#47588;&#52636;_wp_20210216_2200.xlsb"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Project%20Light_&#47588;&#52636;_wp_20210216_2200.xlsb"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Project%20Light_&#47588;&#52636;_wp_20210216_1300.xlsb"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Project%20Light_&#47588;&#52636;_wp_20210216_1300.xlsb"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Project%20Light_&#47588;&#52636;_wp_20210216_1300.xlsb"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aehoonjung\AppData\Local\Microsoft\Windows\INetCache\IE\A2WT2L5K\Project%20Light_&#47588;&#52636;_wp_20210204_0100.xlsb"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Project%20Light_&#47588;&#52636;_wp_20210216_1300.xlsb"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Light%20&#50976;&#51648;&#48372;&#49688;(ICT).xlsx" TargetMode="External"/></Relationships>
</file>

<file path=ppt/charts/_rels/chart32.xml.rels><?xml version="1.0" encoding="UTF-8" standalone="yes"?>
<Relationships xmlns="http://schemas.openxmlformats.org/package/2006/relationships"><Relationship Id="rId2" Type="http://schemas.openxmlformats.org/officeDocument/2006/relationships/oleObject" Target="https://onedrive-global.kpmg.com/personal/slee164_kr_kpmg_com/Documents/2.%20Project-KRLL1810007/1.%202020/14.%20Light/4.%20WP/Light%20&#50976;&#51648;&#48372;&#49688;(ICT).xlsx" TargetMode="External"/><Relationship Id="rId1" Type="http://schemas.openxmlformats.org/officeDocument/2006/relationships/themeOverride" Target="../theme/themeOverride13.xml"/></Relationships>
</file>

<file path=ppt/charts/_rels/chart33.xml.rels><?xml version="1.0" encoding="UTF-8" standalone="yes"?>
<Relationships xmlns="http://schemas.openxmlformats.org/package/2006/relationships"><Relationship Id="rId2" Type="http://schemas.openxmlformats.org/officeDocument/2006/relationships/oleObject" Target="https://onedrive-global.kpmg.com/personal/slee164_kr_kpmg_com/Documents/2.%20Project-KRLL1810007/1.%202020/14.%20Light/4.%20WP/Light%20&#50976;&#51648;&#48372;&#49688;(ICT).xlsx" TargetMode="External"/><Relationship Id="rId1" Type="http://schemas.openxmlformats.org/officeDocument/2006/relationships/themeOverride" Target="../theme/themeOverride14.xml"/></Relationships>
</file>

<file path=ppt/charts/_rels/chart34.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Light%20&#50976;&#51648;&#48372;&#49688;(ICT).xlsx"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Light%20&#50976;&#51648;&#48372;&#49688;(ICT).xlsx" TargetMode="External"/></Relationships>
</file>

<file path=ppt/charts/_rels/chart36.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Light%20&#50976;&#51648;&#48372;&#49688;(ICT).xlsx" TargetMode="External"/></Relationships>
</file>

<file path=ppt/charts/_rels/chart37.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COGS%20WP%20-%20210203%20-%201800%20-%20AHJ.xlsx" TargetMode="External"/></Relationships>
</file>

<file path=ppt/charts/_rels/chart38.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COGS%20WP%20-%20210203%20-%201800%20-%20AHJ.xlsx" TargetMode="External"/></Relationships>
</file>

<file path=ppt/charts/_rels/chart39.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COGS%20WP%20-%20210203%20-%201800%20-%20AHJ.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aehoonjung\AppData\Local\Microsoft\Windows\INetCache\IE\A2WT2L5K\Project%20Light_&#47588;&#52636;_wp_20210204_0100.xlsb" TargetMode="External"/></Relationships>
</file>

<file path=ppt/charts/_rels/chart40.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COGS%20WP%20-%20210203%20-%201800%20-%20AHJ.xlsx" TargetMode="External"/></Relationships>
</file>

<file path=ppt/charts/_rels/chart41.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COGS%20WP%20-%20210203%20-%201800%20-%20AHJ.xlsx" TargetMode="External"/></Relationships>
</file>

<file path=ppt/charts/_rels/chart42.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COGS%20WP%20-%20210203%20-%201800%20-%20AHJ.xlsx" TargetMode="External"/></Relationships>
</file>

<file path=ppt/charts/_rels/chart43.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COGS%20WP%20-%20210204%20-%202400%20-%20AHJ.xlsx" TargetMode="External"/></Relationships>
</file>

<file path=ppt/charts/_rels/chart44.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COGS%20WP%20-%20210204%20-%202400%20-%20AHJ.xlsx" TargetMode="External"/></Relationships>
</file>

<file path=ppt/charts/_rels/chart4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hahn1\Documents\02.%20Due%20Diligence\01.%20Project\07.%20U\WP\Light%20-%20COGS%20WP%20-%20210204%20-%202400%20-%20AHJ.xlsx" TargetMode="External"/></Relationships>
</file>

<file path=ppt/charts/_rels/chart4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hahn1\Documents\02.%20Due%20Diligence\01.%20Project\07.%20U\WP\Light%20-%20COGS%20WP%20-%20210204%20-%202400%20-%20AHJ.xlsx" TargetMode="External"/></Relationships>
</file>

<file path=ppt/charts/_rels/chart4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hahn1\Documents\02.%20Due%20Diligence\01.%20Project\07.%20U\WP\Light%20-%20COGS%20WP%20-%20210204%20-%202400%20-%20AHJ.xlsx" TargetMode="External"/></Relationships>
</file>

<file path=ppt/charts/_rels/chart48.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hahn1\Documents\02.%20Due%20Diligence\01.%20Project\07.%20U\WP\Light%20-%20COGS%20WP%20-%20210210%20-%201900%20-%20AHJ.xlsx" TargetMode="External"/></Relationships>
</file>

<file path=ppt/charts/_rels/chart49.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hahn1\Documents\02.%20Due%20Diligence\01.%20Project\07.%20U\WP\Light%20-%20&#50672;&#46020;&#48324;%20&#50896;&#44032;%20(&#50864;&#49688;&#51312;&#45804;,&#44368;&#53685;&#51221;&#48372;&#49688;&#51665;&#51109;&#48708;%20&#44396;&#48516;)%20-%20v7.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jaehoonjung\AppData\Local\Microsoft\Windows\INetCache\IE\A2WT2L5K\Project%20Light_&#47588;&#52636;_wp_20210204_0100.xlsb" TargetMode="External"/></Relationships>
</file>

<file path=ppt/charts/_rels/chart50.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Users\hahn1\Documents\02.%20Due%20Diligence\01.%20Project\07.%20U\WP\Light%20-%20&#50672;&#46020;&#48324;%20&#50896;&#44032;%20(&#50864;&#49688;&#51312;&#45804;,&#44368;&#53685;&#51221;&#48372;&#49688;&#51665;&#51109;&#48708;%20&#44396;&#48516;)%20-%20v7.xlsx" TargetMode="External"/></Relationships>
</file>

<file path=ppt/charts/_rels/chart51.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50672;&#46020;&#48324;%20&#50896;&#44032;%20(&#50864;&#49688;&#51312;&#45804;,&#44368;&#53685;&#51221;&#48372;&#49688;&#51665;&#51109;&#48708;%20&#44396;&#48516;)%20-%20v7.xlsx" TargetMode="External"/></Relationships>
</file>

<file path=ppt/charts/_rels/chart52.xml.rels><?xml version="1.0" encoding="UTF-8" standalone="yes"?>
<Relationships xmlns="http://schemas.openxmlformats.org/package/2006/relationships"><Relationship Id="rId1" Type="http://schemas.openxmlformats.org/officeDocument/2006/relationships/oleObject" Target="file:///C:\Users\jaehoonjung\AppData\Local\Microsoft\Windows\INetCache\Content.Outlook\WO6N9MCG\Project%20-%20Light%20-%20NWC%20-%20210216%20-%202030%20%20-%20PKH.xlsb" TargetMode="External"/></Relationships>
</file>

<file path=ppt/charts/_rels/chart53.xml.rels><?xml version="1.0" encoding="UTF-8" standalone="yes"?>
<Relationships xmlns="http://schemas.openxmlformats.org/package/2006/relationships"><Relationship Id="rId1" Type="http://schemas.openxmlformats.org/officeDocument/2006/relationships/oleObject" Target="file:///C:\&#51221;&#51116;&#54984;\Project\2021&#45380;\2.%20Light\5.%20&#51089;&#50629;%20&#51088;&#47308;\Project%20-%20Light%20-%20NWC%20-%20210216%20-%202030%20%20-%20PKH.xlsb" TargetMode="External"/></Relationships>
</file>

<file path=ppt/charts/_rels/chart54.xml.rels><?xml version="1.0" encoding="UTF-8" standalone="yes"?>
<Relationships xmlns="http://schemas.openxmlformats.org/package/2006/relationships"><Relationship Id="rId1" Type="http://schemas.openxmlformats.org/officeDocument/2006/relationships/oleObject" Target="file:///C:\&#51221;&#51116;&#54984;\Project\2021&#45380;\2.%20Light\5.%20&#51089;&#50629;%20&#51088;&#47308;\Project%20-%20Light%20-%20NWC%20-%20210216%20-%202030%20%20-%20PKH.xlsb" TargetMode="External"/></Relationships>
</file>

<file path=ppt/charts/_rels/chart55.xml.rels><?xml version="1.0" encoding="UTF-8" standalone="yes"?>
<Relationships xmlns="http://schemas.openxmlformats.org/package/2006/relationships"><Relationship Id="rId1" Type="http://schemas.openxmlformats.org/officeDocument/2006/relationships/oleObject" Target="file:///C:\&#51221;&#51116;&#54984;\Project\2021&#45380;\2.%20Light\5.%20&#51089;&#50629;%20&#51088;&#47308;\Project%20-%20Light%20-%20NWC%20-%20210216%20-%202030%20%20-%20PKH.xlsb" TargetMode="External"/></Relationships>
</file>

<file path=ppt/charts/_rels/chart56.xml.rels><?xml version="1.0" encoding="UTF-8" standalone="yes"?>
<Relationships xmlns="http://schemas.openxmlformats.org/package/2006/relationships"><Relationship Id="rId3" Type="http://schemas.openxmlformats.org/officeDocument/2006/relationships/oleObject" Target="file:///C:\Users\kihunpak\Documents\Project\UC(2021.02)\4.%20WP\3.%20Capex\Project%20Light%20-%20Capex%20-%20210216%20-%202300.xlsx" TargetMode="External"/><Relationship Id="rId2" Type="http://schemas.microsoft.com/office/2011/relationships/chartColorStyle" Target="colors1.xml"/><Relationship Id="rId1" Type="http://schemas.microsoft.com/office/2011/relationships/chartStyle" Target="style1.xml"/></Relationships>
</file>

<file path=ppt/charts/_rels/chart57.xml.rels><?xml version="1.0" encoding="UTF-8" standalone="yes"?>
<Relationships xmlns="http://schemas.openxmlformats.org/package/2006/relationships"><Relationship Id="rId1" Type="http://schemas.openxmlformats.org/officeDocument/2006/relationships/oleObject" Target="file:///C:\Users\kihunpak\Documents\Project\UC(2021.02)\4.%20WP\3.%20Capex\Project%20Light%20-%20Capex%20-%20210217%20-10000.xlsx" TargetMode="External"/></Relationships>
</file>

<file path=ppt/charts/_rels/chart58.xml.rels><?xml version="1.0" encoding="UTF-8" standalone="yes"?>
<Relationships xmlns="http://schemas.openxmlformats.org/package/2006/relationships"><Relationship Id="rId1" Type="http://schemas.openxmlformats.org/officeDocument/2006/relationships/oleObject" Target="file:///C:\Users\kihunpak\Documents\Project\UC(2021.02)\4.%20WP\3.%20Capex\Project%20Light%20-%20Capex%20-%20210217%20-10000.xlsx" TargetMode="External"/></Relationships>
</file>

<file path=ppt/charts/_rels/chart59.xml.rels><?xml version="1.0" encoding="UTF-8" standalone="yes"?>
<Relationships xmlns="http://schemas.openxmlformats.org/package/2006/relationships"><Relationship Id="rId3" Type="http://schemas.openxmlformats.org/officeDocument/2006/relationships/oleObject" Target="file:///C:\Users\kihunpak\Documents\Project\UC(2021.02)\4.%20WP\3.%20Capex\Project%20Light%20-%20Capex%20-%20210217%20-10000.xlsx" TargetMode="External"/><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1" Type="http://schemas.openxmlformats.org/officeDocument/2006/relationships/oleObject" Target="file:///C:\&#51221;&#51116;&#54984;\Project\2021&#45380;\2.%20Light\5.%20&#51089;&#50629;%20&#51088;&#47308;\Project%20Light_&#47588;&#52636;_wp_20210204_2300.xlsb" TargetMode="External"/></Relationships>
</file>

<file path=ppt/charts/_rels/chart60.xml.rels><?xml version="1.0" encoding="UTF-8" standalone="yes"?>
<Relationships xmlns="http://schemas.openxmlformats.org/package/2006/relationships"><Relationship Id="rId1" Type="http://schemas.openxmlformats.org/officeDocument/2006/relationships/oleObject" Target="file:///C:\Users\kihunpak\Desktop\UC(2021.01)\3.%20WP\8.%20&#49688;&#51452;&#47588;&#52636;&#49688;&#44552;%20Seasonality\Light%20-%20&#49688;&#51452;,%20&#47588;&#52636;,%20&#49688;&#44552;%20Seasonality%20-%20210205%20-%200100%20-%20PKH.xlsb" TargetMode="External"/></Relationships>
</file>

<file path=ppt/charts/_rels/chart61.xml.rels><?xml version="1.0" encoding="UTF-8" standalone="yes"?>
<Relationships xmlns="http://schemas.openxmlformats.org/package/2006/relationships"><Relationship Id="rId1" Type="http://schemas.openxmlformats.org/officeDocument/2006/relationships/oleObject" Target="file:///C:\Users\kihunpak\Desktop\UC(2021.01)\3.%20WP\8.%20&#49688;&#51452;&#47588;&#52636;&#49688;&#44552;%20Seasonality\Light%20-%20&#49688;&#51452;,%20&#47588;&#52636;,%20&#49688;&#44552;%20Seasonality%20-%20210205%20-%200100%20-%20PKH.xlsb" TargetMode="External"/></Relationships>
</file>

<file path=ppt/charts/_rels/chart62.xml.rels><?xml version="1.0" encoding="UTF-8" standalone="yes"?>
<Relationships xmlns="http://schemas.openxmlformats.org/package/2006/relationships"><Relationship Id="rId1" Type="http://schemas.openxmlformats.org/officeDocument/2006/relationships/oleObject" Target="file:///C:\Users\kihunpak\Desktop\UC(2021.01)\3.%20WP\8.%20&#49688;&#51452;&#47588;&#52636;&#49688;&#44552;%20Seasonality\Light%20-%20&#49688;&#51452;,%20&#47588;&#52636;,%20&#49688;&#44552;%20Seasonality%20-%20210205%20-%200100%20-%20PKH.xlsb" TargetMode="External"/></Relationships>
</file>

<file path=ppt/charts/_rels/chart63.xml.rels><?xml version="1.0" encoding="UTF-8" standalone="yes"?>
<Relationships xmlns="http://schemas.openxmlformats.org/package/2006/relationships"><Relationship Id="rId1" Type="http://schemas.openxmlformats.org/officeDocument/2006/relationships/oleObject" Target="file:///C:\Users\kihunpak\Desktop\UC(2021.01)\3.%20WP\9.%20&#51088;&#44552;&#49688;&#51648;&#54788;&#54889;\Light%20-%20&#51088;&#44552;&#49688;&#51648;&#54788;&#54889;%20-%20210205%20-%200230%20-%20PKH.xlsb" TargetMode="External"/></Relationships>
</file>

<file path=ppt/charts/_rels/chart64.xml.rels><?xml version="1.0" encoding="UTF-8" standalone="yes"?>
<Relationships xmlns="http://schemas.openxmlformats.org/package/2006/relationships"><Relationship Id="rId1" Type="http://schemas.openxmlformats.org/officeDocument/2006/relationships/oleObject" Target="file:///C:\Users\kihunpak\Desktop\UC(2021.01)\3.%20WP\9.%20&#51088;&#44552;&#49688;&#51648;&#54788;&#54889;\Light%20-%20&#51088;&#44552;&#49688;&#51648;&#54788;&#54889;%20-%20210205%20-%200230%20-%20PKH.xlsb" TargetMode="External"/></Relationships>
</file>

<file path=ppt/charts/_rels/chart65.xml.rels><?xml version="1.0" encoding="UTF-8" standalone="yes"?>
<Relationships xmlns="http://schemas.openxmlformats.org/package/2006/relationships"><Relationship Id="rId1" Type="http://schemas.openxmlformats.org/officeDocument/2006/relationships/oleObject" Target="file:///C:\Users\kihunpak\Desktop\UC(2021.01)\3.%20WP\9.%20&#51088;&#44552;&#49688;&#51648;&#54788;&#54889;\Light%20-%20&#51088;&#44552;&#49688;&#51648;&#54788;&#54889;%20-%20210205%20-%200230%20-%20PKH.xlsb" TargetMode="External"/></Relationships>
</file>

<file path=ppt/charts/_rels/chart66.xml.rels><?xml version="1.0" encoding="UTF-8" standalone="yes"?>
<Relationships xmlns="http://schemas.openxmlformats.org/package/2006/relationships"><Relationship Id="rId1" Type="http://schemas.openxmlformats.org/officeDocument/2006/relationships/oleObject" Target="file:///C:\Users\jaehoonjung\AppData\Local\Microsoft\Windows\INetCache\Content.Outlook\WO6N9MCG\Project%20Light%20-%20&#45800;&#44592;&#45824;&#50668;&#44552;_WP%20-%200204%20-%202330.xlsb" TargetMode="External"/></Relationships>
</file>

<file path=ppt/charts/_rels/chart67.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48372;&#45796;&#53581;%20&#51109;&#54364;.xlsx" TargetMode="External"/></Relationships>
</file>

<file path=ppt/charts/_rels/chart68.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48372;&#45796;&#53581;%20&#51109;&#54364;.xlsx" TargetMode="External"/></Relationships>
</file>

<file path=ppt/charts/_rels/chart69.xml.rels><?xml version="1.0" encoding="UTF-8" standalone="yes"?>
<Relationships xmlns="http://schemas.openxmlformats.org/package/2006/relationships"><Relationship Id="rId1" Type="http://schemas.openxmlformats.org/officeDocument/2006/relationships/oleObject" Target="file:///C:\Users\hahn1\Documents\02.%20Due%20Diligence\01.%20Project\07.%20U\WP\Light%20-%20COGS%20&#50896;&#51116;&#47308;%20&#47588;&#51077;%20-%20210215%20-%202100.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51221;&#51116;&#54984;\Project\2021&#45380;\2.%20Light\5.%20&#51089;&#50629;%20&#51088;&#47308;\Project%20Light_&#47588;&#52636;_wp_20210204_2300.xlsb"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https://onedrive-global.kpmg.com/personal/slee164_kr_kpmg_com/Documents/2.%20Project-KRLL1810007/1.%202020/14.%20Light/4.%20WP/Light%20&#44221;&#51137;&#54788;&#54889;.xlsx" TargetMode="External"/></Relationships>
</file>

<file path=ppt/charts/_rels/chart9.xml.rels><?xml version="1.0" encoding="UTF-8" standalone="yes"?>
<Relationships xmlns="http://schemas.openxmlformats.org/package/2006/relationships"><Relationship Id="rId2" Type="http://schemas.openxmlformats.org/officeDocument/2006/relationships/oleObject" Target="https://onedrive-global.kpmg.com/personal/slee164_kr_kpmg_com/Documents/2.%20Project-KRLL1810007/1.%202020/14.%20Light/4.%20WP/Light%20&#44221;&#51137;&#54788;&#54889;.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채권회전기일 및 재고회전기일</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13065939257592801"/>
          <c:y val="0.15212491052254831"/>
          <c:w val="0.78676917885264341"/>
          <c:h val="0.56032211882605587"/>
        </c:manualLayout>
      </c:layout>
      <c:lineChart>
        <c:grouping val="standard"/>
        <c:varyColors val="0"/>
        <c:ser>
          <c:idx val="0"/>
          <c:order val="0"/>
          <c:tx>
            <c:strRef>
              <c:f>BS!$B$138</c:f>
              <c:strCache>
                <c:ptCount val="1"/>
                <c:pt idx="0">
                  <c:v>매출채권회전기일</c:v>
                </c:pt>
              </c:strCache>
            </c:strRef>
          </c:tx>
          <c:spPr>
            <a:ln w="12700">
              <a:solidFill>
                <a:srgbClr val="00338D"/>
              </a:solidFill>
              <a:prstDash val="solid"/>
            </a:ln>
          </c:spPr>
          <c:marker>
            <c:symbol val="diamond"/>
            <c:size val="3"/>
            <c:spPr>
              <a:solidFill>
                <a:srgbClr val="00338D"/>
              </a:solidFill>
              <a:ln>
                <a:solidFill>
                  <a:srgbClr val="00338D"/>
                </a:solidFill>
                <a:prstDash val="solid"/>
              </a:ln>
            </c:spPr>
          </c:marker>
          <c:dLbls>
            <c:dLbl>
              <c:idx val="0"/>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5E-4C66-AE8B-81CBBF173B3E}"/>
                </c:ext>
              </c:extLst>
            </c:dLbl>
            <c:dLbl>
              <c:idx val="3"/>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D5E-4C66-AE8B-81CBBF173B3E}"/>
                </c:ext>
              </c:extLst>
            </c:dLbl>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BS!$C$137:$F$137</c:f>
              <c:numCache>
                <c:formatCode>General</c:formatCode>
                <c:ptCount val="4"/>
                <c:pt idx="0">
                  <c:v>2016</c:v>
                </c:pt>
                <c:pt idx="1">
                  <c:v>2017</c:v>
                </c:pt>
                <c:pt idx="2">
                  <c:v>2018</c:v>
                </c:pt>
                <c:pt idx="3">
                  <c:v>2019</c:v>
                </c:pt>
              </c:numCache>
            </c:numRef>
          </c:cat>
          <c:val>
            <c:numRef>
              <c:f>BS!$C$138:$F$138</c:f>
              <c:numCache>
                <c:formatCode>#,##0;\(#,##0\);\-</c:formatCode>
                <c:ptCount val="4"/>
                <c:pt idx="0">
                  <c:v>71.320432762257298</c:v>
                </c:pt>
                <c:pt idx="1">
                  <c:v>108.62281028957318</c:v>
                </c:pt>
                <c:pt idx="2">
                  <c:v>37.015608106857428</c:v>
                </c:pt>
                <c:pt idx="3">
                  <c:v>39.828103805977527</c:v>
                </c:pt>
              </c:numCache>
            </c:numRef>
          </c:val>
          <c:smooth val="0"/>
          <c:extLst>
            <c:ext xmlns:c16="http://schemas.microsoft.com/office/drawing/2014/chart" uri="{C3380CC4-5D6E-409C-BE32-E72D297353CC}">
              <c16:uniqueId val="{00000002-2D5E-4C66-AE8B-81CBBF173B3E}"/>
            </c:ext>
          </c:extLst>
        </c:ser>
        <c:ser>
          <c:idx val="1"/>
          <c:order val="1"/>
          <c:tx>
            <c:strRef>
              <c:f>BS!$B$139</c:f>
              <c:strCache>
                <c:ptCount val="1"/>
                <c:pt idx="0">
                  <c:v>재고자산회전기일</c:v>
                </c:pt>
              </c:strCache>
            </c:strRef>
          </c:tx>
          <c:spPr>
            <a:ln w="12700">
              <a:solidFill>
                <a:srgbClr val="0091DA"/>
              </a:solidFill>
              <a:prstDash val="solid"/>
            </a:ln>
          </c:spPr>
          <c:marker>
            <c:symbol val="square"/>
            <c:size val="3"/>
            <c:spPr>
              <a:solidFill>
                <a:srgbClr val="0091DA"/>
              </a:solidFill>
              <a:ln>
                <a:solidFill>
                  <a:srgbClr val="0091DA"/>
                </a:solidFill>
                <a:prstDash val="solid"/>
              </a:ln>
            </c:spPr>
          </c:marker>
          <c:dLbls>
            <c:dLbl>
              <c:idx val="0"/>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D5E-4C66-AE8B-81CBBF173B3E}"/>
                </c:ext>
              </c:extLst>
            </c:dLbl>
            <c:dLbl>
              <c:idx val="3"/>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D5E-4C66-AE8B-81CBBF173B3E}"/>
                </c:ext>
              </c:extLst>
            </c:dLbl>
            <c:spPr>
              <a:noFill/>
              <a:ln>
                <a:noFill/>
              </a:ln>
              <a:effectLst/>
            </c:spPr>
            <c:txPr>
              <a:bodyPr wrap="square" lIns="38100" tIns="19050" rIns="38100" bIns="19050" anchor="ctr">
                <a:spAutoFit/>
              </a:bodyPr>
              <a:lstStyle/>
              <a:p>
                <a:pPr>
                  <a:defRPr sz="700"/>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BS!$C$137:$F$137</c:f>
              <c:numCache>
                <c:formatCode>General</c:formatCode>
                <c:ptCount val="4"/>
                <c:pt idx="0">
                  <c:v>2016</c:v>
                </c:pt>
                <c:pt idx="1">
                  <c:v>2017</c:v>
                </c:pt>
                <c:pt idx="2">
                  <c:v>2018</c:v>
                </c:pt>
                <c:pt idx="3">
                  <c:v>2019</c:v>
                </c:pt>
              </c:numCache>
            </c:numRef>
          </c:cat>
          <c:val>
            <c:numRef>
              <c:f>BS!$C$139:$F$139</c:f>
              <c:numCache>
                <c:formatCode>#,##0;\(#,##0\);\-</c:formatCode>
                <c:ptCount val="4"/>
                <c:pt idx="0">
                  <c:v>76.565223226998469</c:v>
                </c:pt>
                <c:pt idx="1">
                  <c:v>68.726100720868487</c:v>
                </c:pt>
                <c:pt idx="2">
                  <c:v>35.056862384954094</c:v>
                </c:pt>
                <c:pt idx="3">
                  <c:v>44.249978800490972</c:v>
                </c:pt>
              </c:numCache>
            </c:numRef>
          </c:val>
          <c:smooth val="0"/>
          <c:extLst>
            <c:ext xmlns:c16="http://schemas.microsoft.com/office/drawing/2014/chart" uri="{C3380CC4-5D6E-409C-BE32-E72D297353CC}">
              <c16:uniqueId val="{00000005-2D5E-4C66-AE8B-81CBBF173B3E}"/>
            </c:ext>
          </c:extLst>
        </c:ser>
        <c:dLbls>
          <c:showLegendKey val="0"/>
          <c:showVal val="0"/>
          <c:showCatName val="0"/>
          <c:showSerName val="0"/>
          <c:showPercent val="0"/>
          <c:showBubbleSize val="0"/>
        </c:dLbls>
        <c:marker val="1"/>
        <c:smooth val="0"/>
        <c:axId val="1057331023"/>
        <c:axId val="1631178207"/>
      </c:lineChart>
      <c:catAx>
        <c:axId val="105733102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631178207"/>
        <c:crosses val="autoZero"/>
        <c:auto val="1"/>
        <c:lblAlgn val="ctr"/>
        <c:lblOffset val="100"/>
        <c:noMultiLvlLbl val="0"/>
      </c:catAx>
      <c:valAx>
        <c:axId val="1631178207"/>
        <c:scaling>
          <c:orientation val="minMax"/>
        </c:scaling>
        <c:delete val="0"/>
        <c:axPos val="l"/>
        <c:title>
          <c:tx>
            <c:rich>
              <a:bodyPr rot="-5400000" vert="horz"/>
              <a:lstStyle/>
              <a:p>
                <a:pPr>
                  <a:defRPr altLang="ko-KR" sz="700">
                    <a:solidFill>
                      <a:srgbClr val="000000"/>
                    </a:solidFill>
                  </a:defRPr>
                </a:pPr>
                <a:r>
                  <a:rPr lang="ko-KR" altLang="en-US" sz="700" dirty="0"/>
                  <a:t>일</a:t>
                </a:r>
                <a:endParaRPr lang="en-US" sz="700" dirty="0"/>
              </a:p>
            </c:rich>
          </c:tx>
          <c:layout>
            <c:manualLayout>
              <c:xMode val="edge"/>
              <c:yMode val="edge"/>
              <c:x val="2.5714285714285714E-2"/>
              <c:y val="0.32041088045812455"/>
            </c:manualLayout>
          </c:layout>
          <c:overlay val="0"/>
        </c:title>
        <c:numFmt formatCode="#,##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057331023"/>
        <c:crosses val="autoZero"/>
        <c:crossBetween val="between"/>
      </c:valAx>
      <c:spPr>
        <a:noFill/>
        <a:ln w="25400">
          <a:noFill/>
        </a:ln>
      </c:spPr>
    </c:plotArea>
    <c:legend>
      <c:legendPos val="b"/>
      <c:layout>
        <c:manualLayout>
          <c:xMode val="edge"/>
          <c:yMode val="edge"/>
          <c:x val="0.21142857142857141"/>
          <c:y val="0.85909090909090913"/>
          <c:w val="0.6053726825576996"/>
          <c:h val="6.9403085977889134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렉스젠</a:t>
            </a:r>
            <a:endParaRPr lang="en-US" altLang="ko-KR" dirty="0"/>
          </a:p>
        </c:rich>
      </c:tx>
      <c:layout>
        <c:manualLayout>
          <c:xMode val="edge"/>
          <c:yMode val="edge"/>
          <c:x val="0.15964852607709751"/>
          <c:y val="3.6363484924204562E-2"/>
        </c:manualLayout>
      </c:layout>
      <c:overlay val="0"/>
    </c:title>
    <c:autoTitleDeleted val="0"/>
    <c:plotArea>
      <c:layout>
        <c:manualLayout>
          <c:layoutTarget val="inner"/>
          <c:xMode val="edge"/>
          <c:yMode val="edge"/>
          <c:x val="0.19872554448135843"/>
          <c:y val="0.16876165367568391"/>
          <c:w val="0.71882705795496504"/>
          <c:h val="0.66430956747669268"/>
        </c:manualLayout>
      </c:layout>
      <c:barChart>
        <c:barDir val="col"/>
        <c:grouping val="stacked"/>
        <c:varyColors val="0"/>
        <c:ser>
          <c:idx val="0"/>
          <c:order val="0"/>
          <c:tx>
            <c:strRef>
              <c:f>'보고서2 (2)'!$B$8</c:f>
              <c:strCache>
                <c:ptCount val="1"/>
                <c:pt idx="0">
                  <c:v>지자체</c:v>
                </c:pt>
              </c:strCache>
            </c:strRef>
          </c:tx>
          <c:spPr>
            <a:solidFill>
              <a:srgbClr val="00338D"/>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(2)'!$M$7:$O$7</c:f>
              <c:numCache>
                <c:formatCode>General</c:formatCode>
                <c:ptCount val="3"/>
                <c:pt idx="0">
                  <c:v>2018</c:v>
                </c:pt>
                <c:pt idx="1">
                  <c:v>2019</c:v>
                </c:pt>
                <c:pt idx="2">
                  <c:v>2020</c:v>
                </c:pt>
              </c:numCache>
            </c:numRef>
          </c:cat>
          <c:val>
            <c:numRef>
              <c:f>'보고서2 (2)'!$M$8:$O$8</c:f>
              <c:numCache>
                <c:formatCode>#,##0_);\(#,##0\);\-" "</c:formatCode>
                <c:ptCount val="3"/>
                <c:pt idx="0">
                  <c:v>8</c:v>
                </c:pt>
                <c:pt idx="1">
                  <c:v>471</c:v>
                </c:pt>
                <c:pt idx="2">
                  <c:v>1279</c:v>
                </c:pt>
              </c:numCache>
            </c:numRef>
          </c:val>
          <c:extLst>
            <c:ext xmlns:c16="http://schemas.microsoft.com/office/drawing/2014/chart" uri="{C3380CC4-5D6E-409C-BE32-E72D297353CC}">
              <c16:uniqueId val="{00000000-9D42-4CB0-92C6-471F220FC575}"/>
            </c:ext>
          </c:extLst>
        </c:ser>
        <c:ser>
          <c:idx val="2"/>
          <c:order val="1"/>
          <c:tx>
            <c:strRef>
              <c:f>'보고서2 (2)'!$B$9</c:f>
              <c:strCache>
                <c:ptCount val="1"/>
                <c:pt idx="0">
                  <c:v>공기업</c:v>
                </c:pt>
              </c:strCache>
            </c:strRef>
          </c:tx>
          <c:spPr>
            <a:solidFill>
              <a:srgbClr val="6D2077"/>
            </a:solidFill>
            <a:ln w="3175">
              <a:solidFill>
                <a:srgbClr val="FFFFFF"/>
              </a:solidFill>
            </a:ln>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1-9D42-4CB0-92C6-471F220FC575}"/>
                </c:ext>
              </c:extLst>
            </c:dLbl>
            <c:dLbl>
              <c:idx val="2"/>
              <c:delete val="1"/>
              <c:extLst>
                <c:ext xmlns:c15="http://schemas.microsoft.com/office/drawing/2012/chart" uri="{CE6537A1-D6FC-4f65-9D91-7224C49458BB}"/>
                <c:ext xmlns:c16="http://schemas.microsoft.com/office/drawing/2014/chart" uri="{C3380CC4-5D6E-409C-BE32-E72D297353CC}">
                  <c16:uniqueId val="{00000002-9D42-4CB0-92C6-471F220FC575}"/>
                </c:ext>
              </c:extLst>
            </c:dLbl>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(2)'!$M$7:$O$7</c:f>
              <c:numCache>
                <c:formatCode>General</c:formatCode>
                <c:ptCount val="3"/>
                <c:pt idx="0">
                  <c:v>2018</c:v>
                </c:pt>
                <c:pt idx="1">
                  <c:v>2019</c:v>
                </c:pt>
                <c:pt idx="2">
                  <c:v>2020</c:v>
                </c:pt>
              </c:numCache>
            </c:numRef>
          </c:cat>
          <c:val>
            <c:numRef>
              <c:f>'보고서2 (2)'!$M$9:$O$9</c:f>
              <c:numCache>
                <c:formatCode>#,##0_);\(#,##0\);\-" "</c:formatCode>
                <c:ptCount val="3"/>
                <c:pt idx="0">
                  <c:v>2</c:v>
                </c:pt>
                <c:pt idx="1">
                  <c:v>10</c:v>
                </c:pt>
                <c:pt idx="2">
                  <c:v>52</c:v>
                </c:pt>
              </c:numCache>
            </c:numRef>
          </c:val>
          <c:extLst>
            <c:ext xmlns:c16="http://schemas.microsoft.com/office/drawing/2014/chart" uri="{C3380CC4-5D6E-409C-BE32-E72D297353CC}">
              <c16:uniqueId val="{00000003-9D42-4CB0-92C6-471F220FC575}"/>
            </c:ext>
          </c:extLst>
        </c:ser>
        <c:ser>
          <c:idx val="3"/>
          <c:order val="2"/>
          <c:tx>
            <c:strRef>
              <c:f>'보고서2 (2)'!$B$10</c:f>
              <c:strCache>
                <c:ptCount val="1"/>
                <c:pt idx="0">
                  <c:v>기타</c:v>
                </c:pt>
              </c:strCache>
            </c:strRef>
          </c:tx>
          <c:spPr>
            <a:solidFill>
              <a:srgbClr val="00A3A1"/>
            </a:solidFill>
            <a:ln w="3175">
              <a:solidFill>
                <a:srgbClr val="FFFFFF"/>
              </a:solidFill>
              <a:prstDash val="solid"/>
            </a:ln>
          </c:spPr>
          <c:invertIfNegative val="0"/>
          <c:dLbls>
            <c:delete val="1"/>
          </c:dLbls>
          <c:cat>
            <c:numRef>
              <c:f>'보고서2 (2)'!$M$7:$O$7</c:f>
              <c:numCache>
                <c:formatCode>General</c:formatCode>
                <c:ptCount val="3"/>
                <c:pt idx="0">
                  <c:v>2018</c:v>
                </c:pt>
                <c:pt idx="1">
                  <c:v>2019</c:v>
                </c:pt>
                <c:pt idx="2">
                  <c:v>2020</c:v>
                </c:pt>
              </c:numCache>
            </c:numRef>
          </c:cat>
          <c:val>
            <c:numRef>
              <c:f>'보고서2 (2)'!$M$10:$O$10</c:f>
              <c:numCache>
                <c:formatCode>#,##0_);\(#,##0\);\-" "</c:formatCode>
                <c:ptCount val="3"/>
                <c:pt idx="0">
                  <c:v>0</c:v>
                </c:pt>
                <c:pt idx="1">
                  <c:v>8</c:v>
                </c:pt>
                <c:pt idx="2">
                  <c:v>10</c:v>
                </c:pt>
              </c:numCache>
            </c:numRef>
          </c:val>
          <c:extLst>
            <c:ext xmlns:c16="http://schemas.microsoft.com/office/drawing/2014/chart" uri="{C3380CC4-5D6E-409C-BE32-E72D297353CC}">
              <c16:uniqueId val="{00000004-9D42-4CB0-92C6-471F220FC575}"/>
            </c:ext>
          </c:extLst>
        </c:ser>
        <c:ser>
          <c:idx val="4"/>
          <c:order val="3"/>
          <c:tx>
            <c:strRef>
              <c:f>'보고서2 (2)'!$B$11</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(2)'!$M$7:$O$7</c:f>
              <c:numCache>
                <c:formatCode>General</c:formatCode>
                <c:ptCount val="3"/>
                <c:pt idx="0">
                  <c:v>2018</c:v>
                </c:pt>
                <c:pt idx="1">
                  <c:v>2019</c:v>
                </c:pt>
                <c:pt idx="2">
                  <c:v>2020</c:v>
                </c:pt>
              </c:numCache>
            </c:numRef>
          </c:cat>
          <c:val>
            <c:numRef>
              <c:f>'보고서2 (2)'!$M$11:$O$11</c:f>
              <c:numCache>
                <c:formatCode>#,##0_);\(#,##0\);\-" "</c:formatCode>
                <c:ptCount val="3"/>
                <c:pt idx="0">
                  <c:v>10</c:v>
                </c:pt>
                <c:pt idx="1">
                  <c:v>489</c:v>
                </c:pt>
                <c:pt idx="2">
                  <c:v>1341</c:v>
                </c:pt>
              </c:numCache>
            </c:numRef>
          </c:val>
          <c:extLst>
            <c:ext xmlns:c16="http://schemas.microsoft.com/office/drawing/2014/chart" uri="{C3380CC4-5D6E-409C-BE32-E72D297353CC}">
              <c16:uniqueId val="{00000005-9D42-4CB0-92C6-471F220FC575}"/>
            </c:ext>
          </c:extLst>
        </c:ser>
        <c:dLbls>
          <c:dLblPos val="ctr"/>
          <c:showLegendKey val="0"/>
          <c:showVal val="1"/>
          <c:showCatName val="0"/>
          <c:showSerName val="0"/>
          <c:showPercent val="0"/>
          <c:showBubbleSize val="0"/>
        </c:dLbls>
        <c:gapWidth val="40"/>
        <c:overlap val="100"/>
        <c:axId val="1569709888"/>
        <c:axId val="1751893904"/>
      </c:barChart>
      <c:catAx>
        <c:axId val="1569709888"/>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751893904"/>
        <c:crosses val="autoZero"/>
        <c:auto val="1"/>
        <c:lblAlgn val="ctr"/>
        <c:lblOffset val="100"/>
        <c:noMultiLvlLbl val="0"/>
      </c:catAx>
      <c:valAx>
        <c:axId val="1751893904"/>
        <c:scaling>
          <c:orientation val="minMax"/>
          <c:max val="3000"/>
          <c:min val="0"/>
        </c:scaling>
        <c:delete val="1"/>
        <c:axPos val="l"/>
        <c:numFmt formatCode="#,##0_);\(#,##0\);\-&quot; &quot;" sourceLinked="1"/>
        <c:majorTickMark val="out"/>
        <c:minorTickMark val="none"/>
        <c:tickLblPos val="nextTo"/>
        <c:crossAx val="1569709888"/>
        <c:crosses val="autoZero"/>
        <c:crossBetween val="between"/>
      </c:valAx>
      <c:spPr>
        <a:noFill/>
        <a:ln w="25400">
          <a:noFill/>
        </a:ln>
      </c:spPr>
    </c:plotArea>
    <c:legend>
      <c:legendPos val="b"/>
      <c:legendEntry>
        <c:idx val="3"/>
        <c:delete val="1"/>
      </c:legendEntry>
      <c:layout>
        <c:manualLayout>
          <c:xMode val="edge"/>
          <c:yMode val="edge"/>
          <c:x val="0.2479489795918367"/>
          <c:y val="0.91554222888555725"/>
          <c:w val="0.59001066729007579"/>
          <c:h val="6.8148892684462128E-2"/>
        </c:manualLayout>
      </c:layout>
      <c:overlay val="0"/>
      <c:spPr>
        <a:noFill/>
        <a:ln w="25400">
          <a:noFill/>
        </a:ln>
      </c:spPr>
      <c:txPr>
        <a:bodyPr/>
        <a:lstStyle/>
        <a:p>
          <a:pPr>
            <a:defRPr sz="6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건아</a:t>
            </a:r>
            <a:r>
              <a:rPr lang="en-US" altLang="ko-KR" dirty="0"/>
              <a:t>(+</a:t>
            </a:r>
            <a:r>
              <a:rPr lang="ko-KR" altLang="en-US" dirty="0"/>
              <a:t>아프로</a:t>
            </a:r>
            <a:r>
              <a:rPr lang="en-US" altLang="ko-KR" dirty="0"/>
              <a:t>)</a:t>
            </a:r>
          </a:p>
        </c:rich>
      </c:tx>
      <c:layout>
        <c:manualLayout>
          <c:xMode val="edge"/>
          <c:yMode val="edge"/>
          <c:x val="0.11645124716553286"/>
          <c:y val="4.1652507079793441E-2"/>
        </c:manualLayout>
      </c:layout>
      <c:overlay val="0"/>
    </c:title>
    <c:autoTitleDeleted val="0"/>
    <c:plotArea>
      <c:layout>
        <c:manualLayout>
          <c:layoutTarget val="inner"/>
          <c:xMode val="edge"/>
          <c:yMode val="edge"/>
          <c:x val="0.19872554448135843"/>
          <c:y val="0.16876165367568391"/>
          <c:w val="0.71882705795496504"/>
          <c:h val="0.66430956747669268"/>
        </c:manualLayout>
      </c:layout>
      <c:barChart>
        <c:barDir val="col"/>
        <c:grouping val="stacked"/>
        <c:varyColors val="0"/>
        <c:ser>
          <c:idx val="0"/>
          <c:order val="0"/>
          <c:tx>
            <c:strRef>
              <c:f>'보고서2 (2)'!$B$8</c:f>
              <c:strCache>
                <c:ptCount val="1"/>
                <c:pt idx="0">
                  <c:v>지자체</c:v>
                </c:pt>
              </c:strCache>
            </c:strRef>
          </c:tx>
          <c:spPr>
            <a:solidFill>
              <a:srgbClr val="00338D"/>
            </a:solidFill>
            <a:ln w="25400">
              <a:noFill/>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(2)'!$U$7:$W$7</c:f>
              <c:numCache>
                <c:formatCode>General</c:formatCode>
                <c:ptCount val="3"/>
                <c:pt idx="0">
                  <c:v>2018</c:v>
                </c:pt>
                <c:pt idx="1">
                  <c:v>2019</c:v>
                </c:pt>
                <c:pt idx="2">
                  <c:v>2020</c:v>
                </c:pt>
              </c:numCache>
            </c:numRef>
          </c:cat>
          <c:val>
            <c:numRef>
              <c:f>'보고서2 (2)'!$U$8:$W$8</c:f>
              <c:numCache>
                <c:formatCode>#,##0_);\(#,##0\);\-" "</c:formatCode>
                <c:ptCount val="3"/>
                <c:pt idx="0">
                  <c:v>0</c:v>
                </c:pt>
                <c:pt idx="1">
                  <c:v>8</c:v>
                </c:pt>
                <c:pt idx="2">
                  <c:v>1202</c:v>
                </c:pt>
              </c:numCache>
            </c:numRef>
          </c:val>
          <c:extLst>
            <c:ext xmlns:c16="http://schemas.microsoft.com/office/drawing/2014/chart" uri="{C3380CC4-5D6E-409C-BE32-E72D297353CC}">
              <c16:uniqueId val="{00000000-550D-47E3-BA6F-52F7224E0E69}"/>
            </c:ext>
          </c:extLst>
        </c:ser>
        <c:ser>
          <c:idx val="2"/>
          <c:order val="1"/>
          <c:tx>
            <c:strRef>
              <c:f>'보고서2 (2)'!$B$9</c:f>
              <c:strCache>
                <c:ptCount val="1"/>
                <c:pt idx="0">
                  <c:v>공기업</c:v>
                </c:pt>
              </c:strCache>
            </c:strRef>
          </c:tx>
          <c:spPr>
            <a:solidFill>
              <a:srgbClr val="6D2077"/>
            </a:solidFill>
            <a:ln w="3175">
              <a:solidFill>
                <a:srgbClr val="FFFFFF"/>
              </a:solidFill>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(2)'!$U$7:$W$7</c:f>
              <c:numCache>
                <c:formatCode>General</c:formatCode>
                <c:ptCount val="3"/>
                <c:pt idx="0">
                  <c:v>2018</c:v>
                </c:pt>
                <c:pt idx="1">
                  <c:v>2019</c:v>
                </c:pt>
                <c:pt idx="2">
                  <c:v>2020</c:v>
                </c:pt>
              </c:numCache>
            </c:numRef>
          </c:cat>
          <c:val>
            <c:numRef>
              <c:f>'보고서2 (2)'!$U$9:$W$9</c:f>
              <c:numCache>
                <c:formatCode>#,##0_);\(#,##0\);\-" "</c:formatCode>
                <c:ptCount val="3"/>
                <c:pt idx="0">
                  <c:v>0</c:v>
                </c:pt>
                <c:pt idx="1">
                  <c:v>3</c:v>
                </c:pt>
                <c:pt idx="2">
                  <c:v>51</c:v>
                </c:pt>
              </c:numCache>
            </c:numRef>
          </c:val>
          <c:extLst>
            <c:ext xmlns:c16="http://schemas.microsoft.com/office/drawing/2014/chart" uri="{C3380CC4-5D6E-409C-BE32-E72D297353CC}">
              <c16:uniqueId val="{00000001-550D-47E3-BA6F-52F7224E0E69}"/>
            </c:ext>
          </c:extLst>
        </c:ser>
        <c:ser>
          <c:idx val="3"/>
          <c:order val="2"/>
          <c:tx>
            <c:strRef>
              <c:f>'보고서2 (2)'!$B$10</c:f>
              <c:strCache>
                <c:ptCount val="1"/>
                <c:pt idx="0">
                  <c:v>기타</c:v>
                </c:pt>
              </c:strCache>
            </c:strRef>
          </c:tx>
          <c:spPr>
            <a:solidFill>
              <a:srgbClr val="00A3A1"/>
            </a:solidFill>
            <a:ln w="3175">
              <a:solidFill>
                <a:srgbClr val="FFFFFF"/>
              </a:solidFill>
            </a:ln>
          </c:spPr>
          <c:invertIfNegative val="0"/>
          <c:dLbls>
            <c:delete val="1"/>
          </c:dLbls>
          <c:cat>
            <c:numRef>
              <c:f>'보고서2 (2)'!$U$7:$W$7</c:f>
              <c:numCache>
                <c:formatCode>General</c:formatCode>
                <c:ptCount val="3"/>
                <c:pt idx="0">
                  <c:v>2018</c:v>
                </c:pt>
                <c:pt idx="1">
                  <c:v>2019</c:v>
                </c:pt>
                <c:pt idx="2">
                  <c:v>2020</c:v>
                </c:pt>
              </c:numCache>
            </c:numRef>
          </c:cat>
          <c:val>
            <c:numRef>
              <c:f>'보고서2 (2)'!$U$10:$W$10</c:f>
              <c:numCache>
                <c:formatCode>#,##0_);\(#,##0\);\-" "</c:formatCode>
                <c:ptCount val="3"/>
                <c:pt idx="0">
                  <c:v>0</c:v>
                </c:pt>
                <c:pt idx="1">
                  <c:v>1</c:v>
                </c:pt>
                <c:pt idx="2">
                  <c:v>12</c:v>
                </c:pt>
              </c:numCache>
            </c:numRef>
          </c:val>
          <c:extLst>
            <c:ext xmlns:c16="http://schemas.microsoft.com/office/drawing/2014/chart" uri="{C3380CC4-5D6E-409C-BE32-E72D297353CC}">
              <c16:uniqueId val="{00000002-550D-47E3-BA6F-52F7224E0E69}"/>
            </c:ext>
          </c:extLst>
        </c:ser>
        <c:ser>
          <c:idx val="4"/>
          <c:order val="3"/>
          <c:tx>
            <c:strRef>
              <c:f>'보고서2 (2)'!$B$11</c:f>
              <c:strCache>
                <c:ptCount val="1"/>
                <c:pt idx="0">
                  <c:v>합계</c:v>
                </c:pt>
              </c:strCache>
            </c:strRef>
          </c:tx>
          <c:spPr>
            <a:noFill/>
          </c:spPr>
          <c:invertIfNegative val="0"/>
          <c:dLbls>
            <c:spPr>
              <a:noFill/>
              <a:ln>
                <a:noFill/>
              </a:ln>
              <a:effectLst/>
            </c:spPr>
            <c:txPr>
              <a:bodyPr wrap="square" lIns="38100" tIns="19050" rIns="38100" bIns="19050" anchor="ctr">
                <a:spAutoFit/>
              </a:bodyPr>
              <a:lstStyle/>
              <a:p>
                <a:pPr>
                  <a:defRPr sz="6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(2)'!$U$7:$W$7</c:f>
              <c:numCache>
                <c:formatCode>General</c:formatCode>
                <c:ptCount val="3"/>
                <c:pt idx="0">
                  <c:v>2018</c:v>
                </c:pt>
                <c:pt idx="1">
                  <c:v>2019</c:v>
                </c:pt>
                <c:pt idx="2">
                  <c:v>2020</c:v>
                </c:pt>
              </c:numCache>
            </c:numRef>
          </c:cat>
          <c:val>
            <c:numRef>
              <c:f>'보고서2 (2)'!$U$11:$W$11</c:f>
              <c:numCache>
                <c:formatCode>#,##0_);\(#,##0\);\-" "</c:formatCode>
                <c:ptCount val="3"/>
                <c:pt idx="0">
                  <c:v>0</c:v>
                </c:pt>
                <c:pt idx="1">
                  <c:v>12</c:v>
                </c:pt>
                <c:pt idx="2">
                  <c:v>1265</c:v>
                </c:pt>
              </c:numCache>
            </c:numRef>
          </c:val>
          <c:extLst>
            <c:ext xmlns:c16="http://schemas.microsoft.com/office/drawing/2014/chart" uri="{C3380CC4-5D6E-409C-BE32-E72D297353CC}">
              <c16:uniqueId val="{00000003-550D-47E3-BA6F-52F7224E0E69}"/>
            </c:ext>
          </c:extLst>
        </c:ser>
        <c:dLbls>
          <c:dLblPos val="ctr"/>
          <c:showLegendKey val="0"/>
          <c:showVal val="1"/>
          <c:showCatName val="0"/>
          <c:showSerName val="0"/>
          <c:showPercent val="0"/>
          <c:showBubbleSize val="0"/>
        </c:dLbls>
        <c:gapWidth val="40"/>
        <c:overlap val="100"/>
        <c:axId val="1569709888"/>
        <c:axId val="1751893904"/>
      </c:barChart>
      <c:catAx>
        <c:axId val="1569709888"/>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751893904"/>
        <c:crosses val="autoZero"/>
        <c:auto val="1"/>
        <c:lblAlgn val="ctr"/>
        <c:lblOffset val="100"/>
        <c:noMultiLvlLbl val="0"/>
      </c:catAx>
      <c:valAx>
        <c:axId val="1751893904"/>
        <c:scaling>
          <c:orientation val="minMax"/>
          <c:max val="3000"/>
          <c:min val="0"/>
        </c:scaling>
        <c:delete val="1"/>
        <c:axPos val="l"/>
        <c:numFmt formatCode="#,##0_);\(#,##0\);\-&quot; &quot;" sourceLinked="1"/>
        <c:majorTickMark val="out"/>
        <c:minorTickMark val="none"/>
        <c:tickLblPos val="nextTo"/>
        <c:crossAx val="1569709888"/>
        <c:crosses val="autoZero"/>
        <c:crossBetween val="between"/>
      </c:valAx>
      <c:spPr>
        <a:noFill/>
        <a:ln w="25400">
          <a:noFill/>
        </a:ln>
      </c:spPr>
    </c:plotArea>
    <c:legend>
      <c:legendPos val="b"/>
      <c:legendEntry>
        <c:idx val="3"/>
        <c:delete val="1"/>
      </c:legendEntry>
      <c:layout>
        <c:manualLayout>
          <c:xMode val="edge"/>
          <c:yMode val="edge"/>
          <c:x val="0.24794881259997537"/>
          <c:y val="0.91554218248509855"/>
          <c:w val="0.59001066729007579"/>
          <c:h val="6.8148892684462128E-2"/>
        </c:manualLayout>
      </c:layout>
      <c:overlay val="0"/>
      <c:spPr>
        <a:noFill/>
        <a:ln w="25400">
          <a:noFill/>
        </a:ln>
      </c:spPr>
      <c:txPr>
        <a:bodyPr/>
        <a:lstStyle/>
        <a:p>
          <a:pPr>
            <a:defRPr sz="6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지역별 우수조달품목 계약대수 </a:t>
            </a:r>
            <a:endParaRPr lang="en-US" altLang="ko-KR"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22603027175782595"/>
          <c:y val="0.16876145260702982"/>
          <c:w val="0.71882705795496504"/>
          <c:h val="0.66430956747669268"/>
        </c:manualLayout>
      </c:layout>
      <c:barChart>
        <c:barDir val="col"/>
        <c:grouping val="stacked"/>
        <c:varyColors val="0"/>
        <c:ser>
          <c:idx val="0"/>
          <c:order val="0"/>
          <c:tx>
            <c:strRef>
              <c:f>'보고서2 (2)'!$B$57</c:f>
              <c:strCache>
                <c:ptCount val="1"/>
                <c:pt idx="0">
                  <c:v>서울</c:v>
                </c:pt>
              </c:strCache>
            </c:strRef>
          </c:tx>
          <c:spPr>
            <a:solidFill>
              <a:srgbClr val="00338D"/>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EE11-4ABA-9566-81E98293676F}"/>
                </c:ext>
              </c:extLst>
            </c:dLbl>
            <c:dLbl>
              <c:idx val="1"/>
              <c:delete val="1"/>
              <c:extLst>
                <c:ext xmlns:c15="http://schemas.microsoft.com/office/drawing/2012/chart" uri="{CE6537A1-D6FC-4f65-9D91-7224C49458BB}"/>
                <c:ext xmlns:c16="http://schemas.microsoft.com/office/drawing/2014/chart" uri="{C3380CC4-5D6E-409C-BE32-E72D297353CC}">
                  <c16:uniqueId val="{00000001-EE11-4ABA-9566-81E98293676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(2)'!$C$57:$E$57</c:f>
              <c:numCache>
                <c:formatCode>#,##0_);\(#,##0\);\-" "</c:formatCode>
                <c:ptCount val="3"/>
                <c:pt idx="0">
                  <c:v>4</c:v>
                </c:pt>
                <c:pt idx="1">
                  <c:v>62</c:v>
                </c:pt>
                <c:pt idx="2">
                  <c:v>554</c:v>
                </c:pt>
              </c:numCache>
            </c:numRef>
          </c:val>
          <c:extLst>
            <c:ext xmlns:c16="http://schemas.microsoft.com/office/drawing/2014/chart" uri="{C3380CC4-5D6E-409C-BE32-E72D297353CC}">
              <c16:uniqueId val="{00000002-EE11-4ABA-9566-81E98293676F}"/>
            </c:ext>
          </c:extLst>
        </c:ser>
        <c:ser>
          <c:idx val="1"/>
          <c:order val="1"/>
          <c:tx>
            <c:strRef>
              <c:f>'보고서2 (2)'!$B$58</c:f>
              <c:strCache>
                <c:ptCount val="1"/>
                <c:pt idx="0">
                  <c:v>경기권</c:v>
                </c:pt>
              </c:strCache>
            </c:strRef>
          </c:tx>
          <c:spPr>
            <a:solidFill>
              <a:srgbClr val="6D207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(2)'!$C$58:$E$58</c:f>
              <c:numCache>
                <c:formatCode>#,##0_);\(#,##0\);\-" "</c:formatCode>
                <c:ptCount val="3"/>
                <c:pt idx="0">
                  <c:v>170</c:v>
                </c:pt>
                <c:pt idx="1">
                  <c:v>347</c:v>
                </c:pt>
                <c:pt idx="2">
                  <c:v>949</c:v>
                </c:pt>
              </c:numCache>
            </c:numRef>
          </c:val>
          <c:extLst>
            <c:ext xmlns:c16="http://schemas.microsoft.com/office/drawing/2014/chart" uri="{C3380CC4-5D6E-409C-BE32-E72D297353CC}">
              <c16:uniqueId val="{00000003-EE11-4ABA-9566-81E98293676F}"/>
            </c:ext>
          </c:extLst>
        </c:ser>
        <c:ser>
          <c:idx val="2"/>
          <c:order val="2"/>
          <c:tx>
            <c:strRef>
              <c:f>'보고서2 (2)'!$B$59</c:f>
              <c:strCache>
                <c:ptCount val="1"/>
                <c:pt idx="0">
                  <c:v>충청권</c:v>
                </c:pt>
              </c:strCache>
            </c:strRef>
          </c:tx>
          <c:spPr>
            <a:solidFill>
              <a:srgbClr val="005EB8"/>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4-EE11-4ABA-9566-81E98293676F}"/>
                </c:ext>
              </c:extLst>
            </c:dLbl>
            <c:dLbl>
              <c:idx val="1"/>
              <c:delete val="1"/>
              <c:extLst>
                <c:ext xmlns:c15="http://schemas.microsoft.com/office/drawing/2012/chart" uri="{CE6537A1-D6FC-4f65-9D91-7224C49458BB}"/>
                <c:ext xmlns:c16="http://schemas.microsoft.com/office/drawing/2014/chart" uri="{C3380CC4-5D6E-409C-BE32-E72D297353CC}">
                  <c16:uniqueId val="{00000005-EE11-4ABA-9566-81E98293676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(2)'!$C$59:$E$59</c:f>
              <c:numCache>
                <c:formatCode>#,##0_);\(#,##0\);\-" "</c:formatCode>
                <c:ptCount val="3"/>
                <c:pt idx="0">
                  <c:v>71</c:v>
                </c:pt>
                <c:pt idx="1">
                  <c:v>124</c:v>
                </c:pt>
                <c:pt idx="2">
                  <c:v>894</c:v>
                </c:pt>
              </c:numCache>
            </c:numRef>
          </c:val>
          <c:extLst>
            <c:ext xmlns:c16="http://schemas.microsoft.com/office/drawing/2014/chart" uri="{C3380CC4-5D6E-409C-BE32-E72D297353CC}">
              <c16:uniqueId val="{00000006-EE11-4ABA-9566-81E98293676F}"/>
            </c:ext>
          </c:extLst>
        </c:ser>
        <c:ser>
          <c:idx val="3"/>
          <c:order val="3"/>
          <c:tx>
            <c:strRef>
              <c:f>'보고서2 (2)'!$B$60</c:f>
              <c:strCache>
                <c:ptCount val="1"/>
                <c:pt idx="0">
                  <c:v>경상권</c:v>
                </c:pt>
              </c:strCache>
            </c:strRef>
          </c:tx>
          <c:spPr>
            <a:solidFill>
              <a:srgbClr val="00A3A1"/>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7-EE11-4ABA-9566-81E98293676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(2)'!$C$60:$E$60</c:f>
              <c:numCache>
                <c:formatCode>#,##0_);\(#,##0\);\-" "</c:formatCode>
                <c:ptCount val="3"/>
                <c:pt idx="0">
                  <c:v>100</c:v>
                </c:pt>
                <c:pt idx="1">
                  <c:v>180</c:v>
                </c:pt>
                <c:pt idx="2">
                  <c:v>747</c:v>
                </c:pt>
              </c:numCache>
            </c:numRef>
          </c:val>
          <c:extLst>
            <c:ext xmlns:c16="http://schemas.microsoft.com/office/drawing/2014/chart" uri="{C3380CC4-5D6E-409C-BE32-E72D297353CC}">
              <c16:uniqueId val="{00000008-EE11-4ABA-9566-81E98293676F}"/>
            </c:ext>
          </c:extLst>
        </c:ser>
        <c:ser>
          <c:idx val="4"/>
          <c:order val="4"/>
          <c:tx>
            <c:strRef>
              <c:f>'보고서2 (2)'!$B$61</c:f>
              <c:strCache>
                <c:ptCount val="1"/>
                <c:pt idx="0">
                  <c:v>전라권</c:v>
                </c:pt>
              </c:strCache>
            </c:strRef>
          </c:tx>
          <c:spPr>
            <a:solidFill>
              <a:srgbClr val="C6007E"/>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9-EE11-4ABA-9566-81E98293676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(2)'!$C$61:$E$61</c:f>
              <c:numCache>
                <c:formatCode>#,##0_);\(#,##0\);\-" "</c:formatCode>
                <c:ptCount val="3"/>
                <c:pt idx="0">
                  <c:v>32</c:v>
                </c:pt>
                <c:pt idx="1">
                  <c:v>280</c:v>
                </c:pt>
                <c:pt idx="2">
                  <c:v>828</c:v>
                </c:pt>
              </c:numCache>
            </c:numRef>
          </c:val>
          <c:extLst>
            <c:ext xmlns:c16="http://schemas.microsoft.com/office/drawing/2014/chart" uri="{C3380CC4-5D6E-409C-BE32-E72D297353CC}">
              <c16:uniqueId val="{0000000A-EE11-4ABA-9566-81E98293676F}"/>
            </c:ext>
          </c:extLst>
        </c:ser>
        <c:ser>
          <c:idx val="5"/>
          <c:order val="5"/>
          <c:tx>
            <c:strRef>
              <c:f>'보고서2 (2)'!$B$62</c:f>
              <c:strCache>
                <c:ptCount val="1"/>
                <c:pt idx="0">
                  <c:v>기타</c:v>
                </c:pt>
              </c:strCache>
            </c:strRef>
          </c:tx>
          <c:spPr>
            <a:solidFill>
              <a:srgbClr val="753F19"/>
            </a:solidFill>
            <a:ln w="3175">
              <a:solidFill>
                <a:srgbClr val="FFFFFF"/>
              </a:solidFill>
              <a:prstDash val="solid"/>
            </a:ln>
          </c:spPr>
          <c:invertIfNegative val="0"/>
          <c:dLbls>
            <c:dLbl>
              <c:idx val="2"/>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E11-4ABA-9566-81E98293676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0"/>
            <c:showCatName val="0"/>
            <c:showSerName val="0"/>
            <c:showPercent val="0"/>
            <c:showBubbleSize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(2)'!$C$62:$E$62</c:f>
              <c:numCache>
                <c:formatCode>#,##0_);\(#,##0\);\-" "</c:formatCode>
                <c:ptCount val="3"/>
                <c:pt idx="0">
                  <c:v>5</c:v>
                </c:pt>
                <c:pt idx="1">
                  <c:v>15</c:v>
                </c:pt>
                <c:pt idx="2">
                  <c:v>160</c:v>
                </c:pt>
              </c:numCache>
            </c:numRef>
          </c:val>
          <c:extLst>
            <c:ext xmlns:c16="http://schemas.microsoft.com/office/drawing/2014/chart" uri="{C3380CC4-5D6E-409C-BE32-E72D297353CC}">
              <c16:uniqueId val="{0000000C-EE11-4ABA-9566-81E98293676F}"/>
            </c:ext>
          </c:extLst>
        </c:ser>
        <c:ser>
          <c:idx val="6"/>
          <c:order val="6"/>
          <c:tx>
            <c:strRef>
              <c:f>'보고서2 (2)'!$B$63</c:f>
              <c:strCache>
                <c:ptCount val="1"/>
                <c:pt idx="0">
                  <c:v>합계</c:v>
                </c:pt>
              </c:strCache>
            </c:strRef>
          </c:tx>
          <c:spPr>
            <a:noFill/>
            <a:extLst>
              <a:ext uri="{909E8E84-426E-40DD-AFC4-6F175D3DCCD1}">
                <a14:hiddenFill xmlns:a14="http://schemas.microsoft.com/office/drawing/2010/main">
                  <a:solidFill>
                    <a:srgbClr val="4472C4">
                      <a:tint val="77000"/>
                    </a:srgbClr>
                  </a:solidFill>
                </a14:hiddenFill>
              </a:ext>
            </a:extLst>
          </c:spPr>
          <c:invertIfNegative val="0"/>
          <c:dLbls>
            <c:spPr>
              <a:noFill/>
              <a:ln>
                <a:noFill/>
              </a:ln>
              <a:effectLst/>
            </c:spPr>
            <c:txPr>
              <a:bodyPr wrap="square" lIns="38100" tIns="19050" rIns="38100" bIns="19050" anchor="ctr">
                <a:spAutoFit/>
              </a:bodyPr>
              <a:lstStyle/>
              <a:p>
                <a:pPr>
                  <a:defRPr sz="6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(2)'!$C$63:$E$63</c:f>
              <c:numCache>
                <c:formatCode>#,##0_);\(#,##0\);\-" "</c:formatCode>
                <c:ptCount val="3"/>
                <c:pt idx="0">
                  <c:v>382</c:v>
                </c:pt>
                <c:pt idx="1">
                  <c:v>1008</c:v>
                </c:pt>
                <c:pt idx="2">
                  <c:v>4132</c:v>
                </c:pt>
              </c:numCache>
            </c:numRef>
          </c:val>
          <c:extLst>
            <c:ext xmlns:c16="http://schemas.microsoft.com/office/drawing/2014/chart" uri="{C3380CC4-5D6E-409C-BE32-E72D297353CC}">
              <c16:uniqueId val="{0000000D-EE11-4ABA-9566-81E98293676F}"/>
            </c:ext>
          </c:extLst>
        </c:ser>
        <c:dLbls>
          <c:dLblPos val="ctr"/>
          <c:showLegendKey val="0"/>
          <c:showVal val="1"/>
          <c:showCatName val="0"/>
          <c:showSerName val="0"/>
          <c:showPercent val="0"/>
          <c:showBubbleSize val="0"/>
        </c:dLbls>
        <c:gapWidth val="40"/>
        <c:overlap val="100"/>
        <c:axId val="1569709888"/>
        <c:axId val="1751893904"/>
      </c:barChart>
      <c:catAx>
        <c:axId val="1569709888"/>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751893904"/>
        <c:crosses val="autoZero"/>
        <c:auto val="1"/>
        <c:lblAlgn val="ctr"/>
        <c:lblOffset val="100"/>
        <c:noMultiLvlLbl val="0"/>
      </c:catAx>
      <c:valAx>
        <c:axId val="1751893904"/>
        <c:scaling>
          <c:orientation val="minMax"/>
          <c:max val="5000"/>
          <c:min val="0"/>
        </c:scaling>
        <c:delete val="0"/>
        <c:axPos val="l"/>
        <c:title>
          <c:tx>
            <c:rich>
              <a:bodyPr rot="-5400000" vert="horz"/>
              <a:lstStyle/>
              <a:p>
                <a:pPr>
                  <a:defRPr altLang="ko-KR" sz="600">
                    <a:solidFill>
                      <a:srgbClr val="000000"/>
                    </a:solidFill>
                  </a:defRPr>
                </a:pPr>
                <a:r>
                  <a:rPr lang="ko-KR" altLang="en-US" sz="600" dirty="0"/>
                  <a:t>대</a:t>
                </a:r>
              </a:p>
            </c:rich>
          </c:tx>
          <c:layout>
            <c:manualLayout>
              <c:xMode val="edge"/>
              <c:yMode val="edge"/>
              <c:x val="2.5714285714285714E-2"/>
              <c:y val="0.32041088045812455"/>
            </c:manualLayout>
          </c:layout>
          <c:overlay val="0"/>
        </c:title>
        <c:numFmt formatCode="#,##0_);\(#,##0\);\-&quot; &quot;"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569709888"/>
        <c:crosses val="autoZero"/>
        <c:crossBetween val="between"/>
        <c:majorUnit val="1000"/>
      </c:valAx>
      <c:spPr>
        <a:noFill/>
        <a:ln w="25400">
          <a:noFill/>
        </a:ln>
        <a:extLst>
          <a:ext uri="{909E8E84-426E-40DD-AFC4-6F175D3DCCD1}">
            <a14:hiddenFill xmlns:a14="http://schemas.microsoft.com/office/drawing/2010/main">
              <a:solidFill>
                <a:srgbClr val="43B02A"/>
              </a:solidFill>
            </a14:hiddenFill>
          </a:ext>
        </a:extLst>
      </c:spPr>
    </c:plotArea>
    <c:legend>
      <c:legendPos val="b"/>
      <c:legendEntry>
        <c:idx val="6"/>
        <c:delete val="1"/>
      </c:legendEntry>
      <c:layout>
        <c:manualLayout>
          <c:xMode val="edge"/>
          <c:yMode val="edge"/>
          <c:x val="0.24794881259997537"/>
          <c:y val="0.91554218248509855"/>
          <c:w val="0.59001066729007579"/>
          <c:h val="6.8148892684462128E-2"/>
        </c:manualLayout>
      </c:layout>
      <c:overlay val="0"/>
      <c:spPr>
        <a:noFill/>
        <a:ln w="25400">
          <a:noFill/>
        </a:ln>
      </c:spPr>
      <c:txPr>
        <a:bodyPr/>
        <a:lstStyle/>
        <a:p>
          <a:pPr>
            <a:defRPr sz="6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토페스</a:t>
            </a:r>
            <a:endParaRPr lang="en-US" altLang="ko-KR"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26597968419025614"/>
          <c:y val="0.16876145260702982"/>
          <c:w val="0.65157327171191992"/>
          <c:h val="0.66430956747669268"/>
        </c:manualLayout>
      </c:layout>
      <c:barChart>
        <c:barDir val="col"/>
        <c:grouping val="stacked"/>
        <c:varyColors val="0"/>
        <c:ser>
          <c:idx val="0"/>
          <c:order val="0"/>
          <c:tx>
            <c:strRef>
              <c:f>'보고서2 (2)'!$B$57</c:f>
              <c:strCache>
                <c:ptCount val="1"/>
                <c:pt idx="0">
                  <c:v>서울</c:v>
                </c:pt>
              </c:strCache>
            </c:strRef>
          </c:tx>
          <c:spPr>
            <a:solidFill>
              <a:srgbClr val="00338D"/>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5D85-48BA-85BE-FF6A352961CF}"/>
                </c:ext>
              </c:extLst>
            </c:dLbl>
            <c:dLbl>
              <c:idx val="1"/>
              <c:delete val="1"/>
              <c:extLst>
                <c:ext xmlns:c15="http://schemas.microsoft.com/office/drawing/2012/chart" uri="{CE6537A1-D6FC-4f65-9D91-7224C49458BB}"/>
                <c:ext xmlns:c16="http://schemas.microsoft.com/office/drawing/2014/chart" uri="{C3380CC4-5D6E-409C-BE32-E72D297353CC}">
                  <c16:uniqueId val="{00000001-5D85-48BA-85BE-FF6A352961C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(2)'!$H$7:$J$7</c:f>
              <c:numCache>
                <c:formatCode>General</c:formatCode>
                <c:ptCount val="3"/>
                <c:pt idx="0">
                  <c:v>2018</c:v>
                </c:pt>
                <c:pt idx="1">
                  <c:v>2019</c:v>
                </c:pt>
                <c:pt idx="2">
                  <c:v>2020</c:v>
                </c:pt>
              </c:numCache>
            </c:numRef>
          </c:cat>
          <c:val>
            <c:numRef>
              <c:f>'보고서2 (2)'!$H$57:$J$57</c:f>
              <c:numCache>
                <c:formatCode>#,##0_);\(#,##0\);\-" "</c:formatCode>
                <c:ptCount val="3"/>
                <c:pt idx="0">
                  <c:v>3</c:v>
                </c:pt>
                <c:pt idx="1">
                  <c:v>29</c:v>
                </c:pt>
                <c:pt idx="2">
                  <c:v>165</c:v>
                </c:pt>
              </c:numCache>
            </c:numRef>
          </c:val>
          <c:extLst>
            <c:ext xmlns:c16="http://schemas.microsoft.com/office/drawing/2014/chart" uri="{C3380CC4-5D6E-409C-BE32-E72D297353CC}">
              <c16:uniqueId val="{00000002-5D85-48BA-85BE-FF6A352961CF}"/>
            </c:ext>
          </c:extLst>
        </c:ser>
        <c:ser>
          <c:idx val="1"/>
          <c:order val="1"/>
          <c:tx>
            <c:strRef>
              <c:f>'보고서2 (2)'!$B$58</c:f>
              <c:strCache>
                <c:ptCount val="1"/>
                <c:pt idx="0">
                  <c:v>경기권</c:v>
                </c:pt>
              </c:strCache>
            </c:strRef>
          </c:tx>
          <c:spPr>
            <a:solidFill>
              <a:srgbClr val="6D207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(2)'!$H$7:$J$7</c:f>
              <c:numCache>
                <c:formatCode>General</c:formatCode>
                <c:ptCount val="3"/>
                <c:pt idx="0">
                  <c:v>2018</c:v>
                </c:pt>
                <c:pt idx="1">
                  <c:v>2019</c:v>
                </c:pt>
                <c:pt idx="2">
                  <c:v>2020</c:v>
                </c:pt>
              </c:numCache>
            </c:numRef>
          </c:cat>
          <c:val>
            <c:numRef>
              <c:f>'보고서2 (2)'!$H$58:$J$58</c:f>
              <c:numCache>
                <c:formatCode>#,##0_);\(#,##0\);\-" "</c:formatCode>
                <c:ptCount val="3"/>
                <c:pt idx="0">
                  <c:v>164</c:v>
                </c:pt>
                <c:pt idx="1">
                  <c:v>184</c:v>
                </c:pt>
                <c:pt idx="2">
                  <c:v>408</c:v>
                </c:pt>
              </c:numCache>
            </c:numRef>
          </c:val>
          <c:extLst>
            <c:ext xmlns:c16="http://schemas.microsoft.com/office/drawing/2014/chart" uri="{C3380CC4-5D6E-409C-BE32-E72D297353CC}">
              <c16:uniqueId val="{00000003-5D85-48BA-85BE-FF6A352961CF}"/>
            </c:ext>
          </c:extLst>
        </c:ser>
        <c:ser>
          <c:idx val="2"/>
          <c:order val="2"/>
          <c:tx>
            <c:strRef>
              <c:f>'보고서2 (2)'!$B$59</c:f>
              <c:strCache>
                <c:ptCount val="1"/>
                <c:pt idx="0">
                  <c:v>충청권</c:v>
                </c:pt>
              </c:strCache>
            </c:strRef>
          </c:tx>
          <c:spPr>
            <a:solidFill>
              <a:srgbClr val="005EB8"/>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4-5D85-48BA-85BE-FF6A352961CF}"/>
                </c:ext>
              </c:extLst>
            </c:dLbl>
            <c:dLbl>
              <c:idx val="1"/>
              <c:delete val="1"/>
              <c:extLst>
                <c:ext xmlns:c15="http://schemas.microsoft.com/office/drawing/2012/chart" uri="{CE6537A1-D6FC-4f65-9D91-7224C49458BB}"/>
                <c:ext xmlns:c16="http://schemas.microsoft.com/office/drawing/2014/chart" uri="{C3380CC4-5D6E-409C-BE32-E72D297353CC}">
                  <c16:uniqueId val="{00000005-5D85-48BA-85BE-FF6A352961C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(2)'!$H$7:$J$7</c:f>
              <c:numCache>
                <c:formatCode>General</c:formatCode>
                <c:ptCount val="3"/>
                <c:pt idx="0">
                  <c:v>2018</c:v>
                </c:pt>
                <c:pt idx="1">
                  <c:v>2019</c:v>
                </c:pt>
                <c:pt idx="2">
                  <c:v>2020</c:v>
                </c:pt>
              </c:numCache>
            </c:numRef>
          </c:cat>
          <c:val>
            <c:numRef>
              <c:f>'보고서2 (2)'!$H$59:$J$59</c:f>
              <c:numCache>
                <c:formatCode>#,##0_);\(#,##0\);\-" "</c:formatCode>
                <c:ptCount val="3"/>
                <c:pt idx="0">
                  <c:v>71</c:v>
                </c:pt>
                <c:pt idx="1">
                  <c:v>67</c:v>
                </c:pt>
                <c:pt idx="2">
                  <c:v>392</c:v>
                </c:pt>
              </c:numCache>
            </c:numRef>
          </c:val>
          <c:extLst>
            <c:ext xmlns:c16="http://schemas.microsoft.com/office/drawing/2014/chart" uri="{C3380CC4-5D6E-409C-BE32-E72D297353CC}">
              <c16:uniqueId val="{00000006-5D85-48BA-85BE-FF6A352961CF}"/>
            </c:ext>
          </c:extLst>
        </c:ser>
        <c:ser>
          <c:idx val="3"/>
          <c:order val="3"/>
          <c:tx>
            <c:strRef>
              <c:f>'보고서2 (2)'!$B$60</c:f>
              <c:strCache>
                <c:ptCount val="1"/>
                <c:pt idx="0">
                  <c:v>경상권</c:v>
                </c:pt>
              </c:strCache>
            </c:strRef>
          </c:tx>
          <c:spPr>
            <a:solidFill>
              <a:srgbClr val="00A3A1"/>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(2)'!$H$7:$J$7</c:f>
              <c:numCache>
                <c:formatCode>General</c:formatCode>
                <c:ptCount val="3"/>
                <c:pt idx="0">
                  <c:v>2018</c:v>
                </c:pt>
                <c:pt idx="1">
                  <c:v>2019</c:v>
                </c:pt>
                <c:pt idx="2">
                  <c:v>2020</c:v>
                </c:pt>
              </c:numCache>
            </c:numRef>
          </c:cat>
          <c:val>
            <c:numRef>
              <c:f>'보고서2 (2)'!$H$60:$J$60</c:f>
              <c:numCache>
                <c:formatCode>#,##0_);\(#,##0\);\-" "</c:formatCode>
                <c:ptCount val="3"/>
                <c:pt idx="0">
                  <c:v>100</c:v>
                </c:pt>
                <c:pt idx="1">
                  <c:v>112</c:v>
                </c:pt>
                <c:pt idx="2">
                  <c:v>231</c:v>
                </c:pt>
              </c:numCache>
            </c:numRef>
          </c:val>
          <c:extLst>
            <c:ext xmlns:c16="http://schemas.microsoft.com/office/drawing/2014/chart" uri="{C3380CC4-5D6E-409C-BE32-E72D297353CC}">
              <c16:uniqueId val="{00000007-5D85-48BA-85BE-FF6A352961CF}"/>
            </c:ext>
          </c:extLst>
        </c:ser>
        <c:ser>
          <c:idx val="4"/>
          <c:order val="4"/>
          <c:tx>
            <c:strRef>
              <c:f>'보고서2 (2)'!$B$61</c:f>
              <c:strCache>
                <c:ptCount val="1"/>
                <c:pt idx="0">
                  <c:v>전라권</c:v>
                </c:pt>
              </c:strCache>
            </c:strRef>
          </c:tx>
          <c:spPr>
            <a:solidFill>
              <a:srgbClr val="C6007E"/>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5D85-48BA-85BE-FF6A352961C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(2)'!$H$7:$J$7</c:f>
              <c:numCache>
                <c:formatCode>General</c:formatCode>
                <c:ptCount val="3"/>
                <c:pt idx="0">
                  <c:v>2018</c:v>
                </c:pt>
                <c:pt idx="1">
                  <c:v>2019</c:v>
                </c:pt>
                <c:pt idx="2">
                  <c:v>2020</c:v>
                </c:pt>
              </c:numCache>
            </c:numRef>
          </c:cat>
          <c:val>
            <c:numRef>
              <c:f>'보고서2 (2)'!$H$61:$J$61</c:f>
              <c:numCache>
                <c:formatCode>#,##0_);\(#,##0\);\-" "</c:formatCode>
                <c:ptCount val="3"/>
                <c:pt idx="0">
                  <c:v>32</c:v>
                </c:pt>
                <c:pt idx="1">
                  <c:v>112</c:v>
                </c:pt>
                <c:pt idx="2">
                  <c:v>296</c:v>
                </c:pt>
              </c:numCache>
            </c:numRef>
          </c:val>
          <c:extLst>
            <c:ext xmlns:c16="http://schemas.microsoft.com/office/drawing/2014/chart" uri="{C3380CC4-5D6E-409C-BE32-E72D297353CC}">
              <c16:uniqueId val="{00000009-5D85-48BA-85BE-FF6A352961CF}"/>
            </c:ext>
          </c:extLst>
        </c:ser>
        <c:ser>
          <c:idx val="5"/>
          <c:order val="5"/>
          <c:tx>
            <c:strRef>
              <c:f>'보고서2 (2)'!$B$62</c:f>
              <c:strCache>
                <c:ptCount val="1"/>
                <c:pt idx="0">
                  <c:v>기타</c:v>
                </c:pt>
              </c:strCache>
            </c:strRef>
          </c:tx>
          <c:spPr>
            <a:solidFill>
              <a:srgbClr val="753F19"/>
            </a:solidFill>
            <a:ln w="3175">
              <a:solidFill>
                <a:sysClr val="window" lastClr="FFFFFF"/>
              </a:solidFill>
            </a:ln>
          </c:spPr>
          <c:invertIfNegative val="0"/>
          <c:dLbls>
            <c:delete val="1"/>
          </c:dLbls>
          <c:cat>
            <c:numRef>
              <c:f>'보고서2 (2)'!$H$7:$J$7</c:f>
              <c:numCache>
                <c:formatCode>General</c:formatCode>
                <c:ptCount val="3"/>
                <c:pt idx="0">
                  <c:v>2018</c:v>
                </c:pt>
                <c:pt idx="1">
                  <c:v>2019</c:v>
                </c:pt>
                <c:pt idx="2">
                  <c:v>2020</c:v>
                </c:pt>
              </c:numCache>
            </c:numRef>
          </c:cat>
          <c:val>
            <c:numRef>
              <c:f>'보고서2 (2)'!$H$62:$J$62</c:f>
              <c:numCache>
                <c:formatCode>#,##0_);\(#,##0\);\-" "</c:formatCode>
                <c:ptCount val="3"/>
                <c:pt idx="0">
                  <c:v>2</c:v>
                </c:pt>
                <c:pt idx="1">
                  <c:v>3</c:v>
                </c:pt>
                <c:pt idx="2">
                  <c:v>34</c:v>
                </c:pt>
              </c:numCache>
            </c:numRef>
          </c:val>
          <c:extLst>
            <c:ext xmlns:c16="http://schemas.microsoft.com/office/drawing/2014/chart" uri="{C3380CC4-5D6E-409C-BE32-E72D297353CC}">
              <c16:uniqueId val="{0000000A-5D85-48BA-85BE-FF6A352961CF}"/>
            </c:ext>
          </c:extLst>
        </c:ser>
        <c:ser>
          <c:idx val="6"/>
          <c:order val="6"/>
          <c:tx>
            <c:strRef>
              <c:f>'보고서2 (2)'!$B$63</c:f>
              <c:strCache>
                <c:ptCount val="1"/>
                <c:pt idx="0">
                  <c:v>합계</c:v>
                </c:pt>
              </c:strCache>
            </c:strRef>
          </c:tx>
          <c:spPr>
            <a:noFill/>
            <a:extLst>
              <a:ext uri="{909E8E84-426E-40DD-AFC4-6F175D3DCCD1}">
                <a14:hiddenFill xmlns:a14="http://schemas.microsoft.com/office/drawing/2010/main">
                  <a:solidFill>
                    <a:srgbClr val="4472C4">
                      <a:tint val="77000"/>
                    </a:srgbClr>
                  </a:solidFill>
                </a14:hiddenFill>
              </a:ext>
            </a:extLst>
          </c:spPr>
          <c:invertIfNegative val="0"/>
          <c:dLbls>
            <c:spPr>
              <a:noFill/>
              <a:ln>
                <a:noFill/>
              </a:ln>
              <a:effectLst/>
            </c:spPr>
            <c:txPr>
              <a:bodyPr wrap="square" lIns="38100" tIns="19050" rIns="38100" bIns="19050" anchor="ctr">
                <a:spAutoFit/>
              </a:bodyPr>
              <a:lstStyle/>
              <a:p>
                <a:pPr>
                  <a:defRPr sz="6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(2)'!$H$7:$J$7</c:f>
              <c:numCache>
                <c:formatCode>General</c:formatCode>
                <c:ptCount val="3"/>
                <c:pt idx="0">
                  <c:v>2018</c:v>
                </c:pt>
                <c:pt idx="1">
                  <c:v>2019</c:v>
                </c:pt>
                <c:pt idx="2">
                  <c:v>2020</c:v>
                </c:pt>
              </c:numCache>
            </c:numRef>
          </c:cat>
          <c:val>
            <c:numRef>
              <c:f>'보고서2 (2)'!$H$63:$J$63</c:f>
              <c:numCache>
                <c:formatCode>#,##0_);\(#,##0\);\-" "</c:formatCode>
                <c:ptCount val="3"/>
                <c:pt idx="0">
                  <c:v>372</c:v>
                </c:pt>
                <c:pt idx="1">
                  <c:v>507</c:v>
                </c:pt>
                <c:pt idx="2">
                  <c:v>1526</c:v>
                </c:pt>
              </c:numCache>
            </c:numRef>
          </c:val>
          <c:extLst>
            <c:ext xmlns:c16="http://schemas.microsoft.com/office/drawing/2014/chart" uri="{C3380CC4-5D6E-409C-BE32-E72D297353CC}">
              <c16:uniqueId val="{0000000B-5D85-48BA-85BE-FF6A352961CF}"/>
            </c:ext>
          </c:extLst>
        </c:ser>
        <c:dLbls>
          <c:dLblPos val="ctr"/>
          <c:showLegendKey val="0"/>
          <c:showVal val="1"/>
          <c:showCatName val="0"/>
          <c:showSerName val="0"/>
          <c:showPercent val="0"/>
          <c:showBubbleSize val="0"/>
        </c:dLbls>
        <c:gapWidth val="40"/>
        <c:overlap val="100"/>
        <c:axId val="1569709888"/>
        <c:axId val="1751893904"/>
      </c:barChart>
      <c:catAx>
        <c:axId val="1569709888"/>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751893904"/>
        <c:crosses val="autoZero"/>
        <c:auto val="1"/>
        <c:lblAlgn val="ctr"/>
        <c:lblOffset val="100"/>
        <c:noMultiLvlLbl val="0"/>
      </c:catAx>
      <c:valAx>
        <c:axId val="1751893904"/>
        <c:scaling>
          <c:orientation val="minMax"/>
          <c:max val="3000"/>
          <c:min val="0"/>
        </c:scaling>
        <c:delete val="0"/>
        <c:axPos val="l"/>
        <c:title>
          <c:tx>
            <c:rich>
              <a:bodyPr rot="-5400000" vert="horz"/>
              <a:lstStyle/>
              <a:p>
                <a:pPr>
                  <a:defRPr altLang="ko-KR" sz="600">
                    <a:solidFill>
                      <a:srgbClr val="000000"/>
                    </a:solidFill>
                  </a:defRPr>
                </a:pPr>
                <a:r>
                  <a:rPr lang="ko-KR" altLang="en-US" sz="600" dirty="0"/>
                  <a:t>대</a:t>
                </a:r>
              </a:p>
            </c:rich>
          </c:tx>
          <c:layout>
            <c:manualLayout>
              <c:xMode val="edge"/>
              <c:yMode val="edge"/>
              <c:x val="2.5714285714285714E-2"/>
              <c:y val="0.32041088045812455"/>
            </c:manualLayout>
          </c:layout>
          <c:overlay val="0"/>
        </c:title>
        <c:numFmt formatCode="#,##0_);\(#,##0\);\-&quot; &quot;"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569709888"/>
        <c:crosses val="autoZero"/>
        <c:crossBetween val="between"/>
      </c:valAx>
      <c:spPr>
        <a:noFill/>
        <a:ln w="25400">
          <a:noFill/>
        </a:ln>
        <a:extLst>
          <a:ext uri="{909E8E84-426E-40DD-AFC4-6F175D3DCCD1}">
            <a14:hiddenFill xmlns:a14="http://schemas.microsoft.com/office/drawing/2010/main">
              <a:solidFill>
                <a:srgbClr val="43B02A"/>
              </a:solidFill>
            </a14:hiddenFill>
          </a:ext>
        </a:extLst>
      </c:spPr>
    </c:plotArea>
    <c:legend>
      <c:legendPos val="b"/>
      <c:legendEntry>
        <c:idx val="6"/>
        <c:delete val="1"/>
      </c:legendEntry>
      <c:layout>
        <c:manualLayout>
          <c:xMode val="edge"/>
          <c:yMode val="edge"/>
          <c:x val="0.24794881259997537"/>
          <c:y val="0.91554218248509855"/>
          <c:w val="0.59001066729007579"/>
          <c:h val="6.8148892684462128E-2"/>
        </c:manualLayout>
      </c:layout>
      <c:overlay val="0"/>
      <c:spPr>
        <a:noFill/>
        <a:ln w="25400">
          <a:noFill/>
        </a:ln>
      </c:spPr>
      <c:txPr>
        <a:bodyPr/>
        <a:lstStyle/>
        <a:p>
          <a:pPr>
            <a:defRPr sz="6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렉스젠</a:t>
            </a:r>
            <a:endParaRPr lang="en-US" altLang="ko-KR" dirty="0"/>
          </a:p>
        </c:rich>
      </c:tx>
      <c:layout>
        <c:manualLayout>
          <c:xMode val="edge"/>
          <c:yMode val="edge"/>
          <c:x val="0.16684807256235826"/>
          <c:y val="3.6363484924204562E-2"/>
        </c:manualLayout>
      </c:layout>
      <c:overlay val="0"/>
    </c:title>
    <c:autoTitleDeleted val="0"/>
    <c:plotArea>
      <c:layout>
        <c:manualLayout>
          <c:layoutTarget val="inner"/>
          <c:xMode val="edge"/>
          <c:yMode val="edge"/>
          <c:x val="0.19872554448135843"/>
          <c:y val="0.16876165367568391"/>
          <c:w val="0.71882705795496504"/>
          <c:h val="0.66430956747669268"/>
        </c:manualLayout>
      </c:layout>
      <c:barChart>
        <c:barDir val="col"/>
        <c:grouping val="stacked"/>
        <c:varyColors val="0"/>
        <c:ser>
          <c:idx val="0"/>
          <c:order val="0"/>
          <c:tx>
            <c:strRef>
              <c:f>'보고서2 (2)'!$B$57</c:f>
              <c:strCache>
                <c:ptCount val="1"/>
                <c:pt idx="0">
                  <c:v>서울</c:v>
                </c:pt>
              </c:strCache>
            </c:strRef>
          </c:tx>
          <c:spPr>
            <a:solidFill>
              <a:srgbClr val="00338D"/>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CD4C-444B-9E73-535376576714}"/>
                </c:ext>
              </c:extLst>
            </c:dLbl>
            <c:dLbl>
              <c:idx val="1"/>
              <c:delete val="1"/>
              <c:extLst>
                <c:ext xmlns:c15="http://schemas.microsoft.com/office/drawing/2012/chart" uri="{CE6537A1-D6FC-4f65-9D91-7224C49458BB}"/>
                <c:ext xmlns:c16="http://schemas.microsoft.com/office/drawing/2014/chart" uri="{C3380CC4-5D6E-409C-BE32-E72D297353CC}">
                  <c16:uniqueId val="{00000001-CD4C-444B-9E73-535376576714}"/>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(2)'!$M$7:$O$7</c:f>
              <c:numCache>
                <c:formatCode>General</c:formatCode>
                <c:ptCount val="3"/>
                <c:pt idx="0">
                  <c:v>2018</c:v>
                </c:pt>
                <c:pt idx="1">
                  <c:v>2019</c:v>
                </c:pt>
                <c:pt idx="2">
                  <c:v>2020</c:v>
                </c:pt>
              </c:numCache>
            </c:numRef>
          </c:cat>
          <c:val>
            <c:numRef>
              <c:f>'보고서2 (2)'!$M$57:$O$57</c:f>
              <c:numCache>
                <c:formatCode>#,##0_);\(#,##0\);\-" "</c:formatCode>
                <c:ptCount val="3"/>
                <c:pt idx="0">
                  <c:v>1</c:v>
                </c:pt>
                <c:pt idx="1">
                  <c:v>32</c:v>
                </c:pt>
                <c:pt idx="2">
                  <c:v>166</c:v>
                </c:pt>
              </c:numCache>
            </c:numRef>
          </c:val>
          <c:extLst>
            <c:ext xmlns:c16="http://schemas.microsoft.com/office/drawing/2014/chart" uri="{C3380CC4-5D6E-409C-BE32-E72D297353CC}">
              <c16:uniqueId val="{00000002-CD4C-444B-9E73-535376576714}"/>
            </c:ext>
          </c:extLst>
        </c:ser>
        <c:ser>
          <c:idx val="1"/>
          <c:order val="1"/>
          <c:tx>
            <c:strRef>
              <c:f>'보고서2 (2)'!$B$58</c:f>
              <c:strCache>
                <c:ptCount val="1"/>
                <c:pt idx="0">
                  <c:v>경기권</c:v>
                </c:pt>
              </c:strCache>
            </c:strRef>
          </c:tx>
          <c:spPr>
            <a:solidFill>
              <a:srgbClr val="6D2077"/>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3-CD4C-444B-9E73-535376576714}"/>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(2)'!$M$7:$O$7</c:f>
              <c:numCache>
                <c:formatCode>General</c:formatCode>
                <c:ptCount val="3"/>
                <c:pt idx="0">
                  <c:v>2018</c:v>
                </c:pt>
                <c:pt idx="1">
                  <c:v>2019</c:v>
                </c:pt>
                <c:pt idx="2">
                  <c:v>2020</c:v>
                </c:pt>
              </c:numCache>
            </c:numRef>
          </c:cat>
          <c:val>
            <c:numRef>
              <c:f>'보고서2 (2)'!$M$58:$O$58</c:f>
              <c:numCache>
                <c:formatCode>#,##0_);\(#,##0\);\-" "</c:formatCode>
                <c:ptCount val="3"/>
                <c:pt idx="0">
                  <c:v>6</c:v>
                </c:pt>
                <c:pt idx="1">
                  <c:v>159</c:v>
                </c:pt>
                <c:pt idx="2">
                  <c:v>367</c:v>
                </c:pt>
              </c:numCache>
            </c:numRef>
          </c:val>
          <c:extLst>
            <c:ext xmlns:c16="http://schemas.microsoft.com/office/drawing/2014/chart" uri="{C3380CC4-5D6E-409C-BE32-E72D297353CC}">
              <c16:uniqueId val="{00000004-CD4C-444B-9E73-535376576714}"/>
            </c:ext>
          </c:extLst>
        </c:ser>
        <c:ser>
          <c:idx val="2"/>
          <c:order val="2"/>
          <c:tx>
            <c:strRef>
              <c:f>'보고서2 (2)'!$B$59</c:f>
              <c:strCache>
                <c:ptCount val="1"/>
                <c:pt idx="0">
                  <c:v>충청권</c:v>
                </c:pt>
              </c:strCache>
            </c:strRef>
          </c:tx>
          <c:spPr>
            <a:solidFill>
              <a:srgbClr val="005EB8"/>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5-CD4C-444B-9E73-535376576714}"/>
                </c:ext>
              </c:extLst>
            </c:dLbl>
            <c:dLbl>
              <c:idx val="1"/>
              <c:delete val="1"/>
              <c:extLst>
                <c:ext xmlns:c15="http://schemas.microsoft.com/office/drawing/2012/chart" uri="{CE6537A1-D6FC-4f65-9D91-7224C49458BB}"/>
                <c:ext xmlns:c16="http://schemas.microsoft.com/office/drawing/2014/chart" uri="{C3380CC4-5D6E-409C-BE32-E72D297353CC}">
                  <c16:uniqueId val="{00000006-CD4C-444B-9E73-535376576714}"/>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(2)'!$M$7:$O$7</c:f>
              <c:numCache>
                <c:formatCode>General</c:formatCode>
                <c:ptCount val="3"/>
                <c:pt idx="0">
                  <c:v>2018</c:v>
                </c:pt>
                <c:pt idx="1">
                  <c:v>2019</c:v>
                </c:pt>
                <c:pt idx="2">
                  <c:v>2020</c:v>
                </c:pt>
              </c:numCache>
            </c:numRef>
          </c:cat>
          <c:val>
            <c:numRef>
              <c:f>'보고서2 (2)'!$M$59:$O$59</c:f>
              <c:numCache>
                <c:formatCode>#,##0_);\(#,##0\);\-" "</c:formatCode>
                <c:ptCount val="3"/>
                <c:pt idx="0">
                  <c:v>0</c:v>
                </c:pt>
                <c:pt idx="1">
                  <c:v>57</c:v>
                </c:pt>
                <c:pt idx="2">
                  <c:v>247</c:v>
                </c:pt>
              </c:numCache>
            </c:numRef>
          </c:val>
          <c:extLst>
            <c:ext xmlns:c16="http://schemas.microsoft.com/office/drawing/2014/chart" uri="{C3380CC4-5D6E-409C-BE32-E72D297353CC}">
              <c16:uniqueId val="{00000007-CD4C-444B-9E73-535376576714}"/>
            </c:ext>
          </c:extLst>
        </c:ser>
        <c:ser>
          <c:idx val="3"/>
          <c:order val="3"/>
          <c:tx>
            <c:strRef>
              <c:f>'보고서2 (2)'!$B$60</c:f>
              <c:strCache>
                <c:ptCount val="1"/>
                <c:pt idx="0">
                  <c:v>경상권</c:v>
                </c:pt>
              </c:strCache>
            </c:strRef>
          </c:tx>
          <c:spPr>
            <a:solidFill>
              <a:srgbClr val="00A3A1"/>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CD4C-444B-9E73-535376576714}"/>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(2)'!$M$7:$O$7</c:f>
              <c:numCache>
                <c:formatCode>General</c:formatCode>
                <c:ptCount val="3"/>
                <c:pt idx="0">
                  <c:v>2018</c:v>
                </c:pt>
                <c:pt idx="1">
                  <c:v>2019</c:v>
                </c:pt>
                <c:pt idx="2">
                  <c:v>2020</c:v>
                </c:pt>
              </c:numCache>
            </c:numRef>
          </c:cat>
          <c:val>
            <c:numRef>
              <c:f>'보고서2 (2)'!$M$60:$O$60</c:f>
              <c:numCache>
                <c:formatCode>#,##0_);\(#,##0\);\-" "</c:formatCode>
                <c:ptCount val="3"/>
                <c:pt idx="0">
                  <c:v>0</c:v>
                </c:pt>
                <c:pt idx="1">
                  <c:v>67</c:v>
                </c:pt>
                <c:pt idx="2">
                  <c:v>193</c:v>
                </c:pt>
              </c:numCache>
            </c:numRef>
          </c:val>
          <c:extLst>
            <c:ext xmlns:c16="http://schemas.microsoft.com/office/drawing/2014/chart" uri="{C3380CC4-5D6E-409C-BE32-E72D297353CC}">
              <c16:uniqueId val="{00000009-CD4C-444B-9E73-535376576714}"/>
            </c:ext>
          </c:extLst>
        </c:ser>
        <c:ser>
          <c:idx val="4"/>
          <c:order val="4"/>
          <c:tx>
            <c:strRef>
              <c:f>'보고서2 (2)'!$B$61</c:f>
              <c:strCache>
                <c:ptCount val="1"/>
                <c:pt idx="0">
                  <c:v>전라권</c:v>
                </c:pt>
              </c:strCache>
            </c:strRef>
          </c:tx>
          <c:spPr>
            <a:solidFill>
              <a:srgbClr val="C6007E"/>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A-CD4C-444B-9E73-535376576714}"/>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(2)'!$M$7:$O$7</c:f>
              <c:numCache>
                <c:formatCode>General</c:formatCode>
                <c:ptCount val="3"/>
                <c:pt idx="0">
                  <c:v>2018</c:v>
                </c:pt>
                <c:pt idx="1">
                  <c:v>2019</c:v>
                </c:pt>
                <c:pt idx="2">
                  <c:v>2020</c:v>
                </c:pt>
              </c:numCache>
            </c:numRef>
          </c:cat>
          <c:val>
            <c:numRef>
              <c:f>'보고서2 (2)'!$M$61:$O$61</c:f>
              <c:numCache>
                <c:formatCode>#,##0_);\(#,##0\);\-" "</c:formatCode>
                <c:ptCount val="3"/>
                <c:pt idx="0">
                  <c:v>0</c:v>
                </c:pt>
                <c:pt idx="1">
                  <c:v>162</c:v>
                </c:pt>
                <c:pt idx="2">
                  <c:v>323</c:v>
                </c:pt>
              </c:numCache>
            </c:numRef>
          </c:val>
          <c:extLst>
            <c:ext xmlns:c16="http://schemas.microsoft.com/office/drawing/2014/chart" uri="{C3380CC4-5D6E-409C-BE32-E72D297353CC}">
              <c16:uniqueId val="{0000000B-CD4C-444B-9E73-535376576714}"/>
            </c:ext>
          </c:extLst>
        </c:ser>
        <c:ser>
          <c:idx val="5"/>
          <c:order val="5"/>
          <c:tx>
            <c:strRef>
              <c:f>'보고서2 (2)'!$B$62</c:f>
              <c:strCache>
                <c:ptCount val="1"/>
                <c:pt idx="0">
                  <c:v>기타</c:v>
                </c:pt>
              </c:strCache>
            </c:strRef>
          </c:tx>
          <c:spPr>
            <a:solidFill>
              <a:srgbClr val="753F19"/>
            </a:solidFill>
            <a:ln w="3175">
              <a:solidFill>
                <a:sysClr val="window" lastClr="FFFFFF"/>
              </a:solidFill>
            </a:ln>
          </c:spPr>
          <c:invertIfNegative val="0"/>
          <c:dLbls>
            <c:delete val="1"/>
          </c:dLbls>
          <c:cat>
            <c:numRef>
              <c:f>'보고서2 (2)'!$M$7:$O$7</c:f>
              <c:numCache>
                <c:formatCode>General</c:formatCode>
                <c:ptCount val="3"/>
                <c:pt idx="0">
                  <c:v>2018</c:v>
                </c:pt>
                <c:pt idx="1">
                  <c:v>2019</c:v>
                </c:pt>
                <c:pt idx="2">
                  <c:v>2020</c:v>
                </c:pt>
              </c:numCache>
            </c:numRef>
          </c:cat>
          <c:val>
            <c:numRef>
              <c:f>'보고서2 (2)'!$M$62:$O$62</c:f>
              <c:numCache>
                <c:formatCode>#,##0_);\(#,##0\);\-" "</c:formatCode>
                <c:ptCount val="3"/>
                <c:pt idx="0">
                  <c:v>3</c:v>
                </c:pt>
                <c:pt idx="1">
                  <c:v>12</c:v>
                </c:pt>
                <c:pt idx="2">
                  <c:v>45</c:v>
                </c:pt>
              </c:numCache>
            </c:numRef>
          </c:val>
          <c:extLst>
            <c:ext xmlns:c16="http://schemas.microsoft.com/office/drawing/2014/chart" uri="{C3380CC4-5D6E-409C-BE32-E72D297353CC}">
              <c16:uniqueId val="{0000000C-CD4C-444B-9E73-535376576714}"/>
            </c:ext>
          </c:extLst>
        </c:ser>
        <c:ser>
          <c:idx val="6"/>
          <c:order val="6"/>
          <c:tx>
            <c:strRef>
              <c:f>'보고서2 (2)'!$B$63</c:f>
              <c:strCache>
                <c:ptCount val="1"/>
                <c:pt idx="0">
                  <c:v>합계</c:v>
                </c:pt>
              </c:strCache>
            </c:strRef>
          </c:tx>
          <c:spPr>
            <a:noFill/>
            <a:extLst>
              <a:ext uri="{909E8E84-426E-40DD-AFC4-6F175D3DCCD1}">
                <a14:hiddenFill xmlns:a14="http://schemas.microsoft.com/office/drawing/2010/main">
                  <a:solidFill>
                    <a:srgbClr val="4472C4">
                      <a:tint val="77000"/>
                    </a:srgbClr>
                  </a:solidFill>
                </a14:hiddenFill>
              </a:ext>
            </a:extLst>
          </c:spPr>
          <c:invertIfNegative val="0"/>
          <c:dLbls>
            <c:spPr>
              <a:noFill/>
              <a:ln>
                <a:noFill/>
              </a:ln>
              <a:effectLst/>
            </c:spPr>
            <c:txPr>
              <a:bodyPr wrap="square" lIns="38100" tIns="19050" rIns="38100" bIns="19050" anchor="ctr">
                <a:spAutoFit/>
              </a:bodyPr>
              <a:lstStyle/>
              <a:p>
                <a:pPr>
                  <a:defRPr sz="6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(2)'!$M$7:$O$7</c:f>
              <c:numCache>
                <c:formatCode>General</c:formatCode>
                <c:ptCount val="3"/>
                <c:pt idx="0">
                  <c:v>2018</c:v>
                </c:pt>
                <c:pt idx="1">
                  <c:v>2019</c:v>
                </c:pt>
                <c:pt idx="2">
                  <c:v>2020</c:v>
                </c:pt>
              </c:numCache>
            </c:numRef>
          </c:cat>
          <c:val>
            <c:numRef>
              <c:f>'보고서2 (2)'!$M$63:$O$63</c:f>
              <c:numCache>
                <c:formatCode>#,##0_);\(#,##0\);\-" "</c:formatCode>
                <c:ptCount val="3"/>
                <c:pt idx="0">
                  <c:v>10</c:v>
                </c:pt>
                <c:pt idx="1">
                  <c:v>489</c:v>
                </c:pt>
                <c:pt idx="2">
                  <c:v>1341</c:v>
                </c:pt>
              </c:numCache>
            </c:numRef>
          </c:val>
          <c:extLst>
            <c:ext xmlns:c16="http://schemas.microsoft.com/office/drawing/2014/chart" uri="{C3380CC4-5D6E-409C-BE32-E72D297353CC}">
              <c16:uniqueId val="{0000000D-CD4C-444B-9E73-535376576714}"/>
            </c:ext>
          </c:extLst>
        </c:ser>
        <c:dLbls>
          <c:dLblPos val="ctr"/>
          <c:showLegendKey val="0"/>
          <c:showVal val="1"/>
          <c:showCatName val="0"/>
          <c:showSerName val="0"/>
          <c:showPercent val="0"/>
          <c:showBubbleSize val="0"/>
        </c:dLbls>
        <c:gapWidth val="40"/>
        <c:overlap val="100"/>
        <c:axId val="1569709888"/>
        <c:axId val="1751893904"/>
      </c:barChart>
      <c:catAx>
        <c:axId val="1569709888"/>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751893904"/>
        <c:crosses val="autoZero"/>
        <c:auto val="1"/>
        <c:lblAlgn val="ctr"/>
        <c:lblOffset val="100"/>
        <c:noMultiLvlLbl val="0"/>
      </c:catAx>
      <c:valAx>
        <c:axId val="1751893904"/>
        <c:scaling>
          <c:orientation val="minMax"/>
          <c:max val="3000"/>
          <c:min val="0"/>
        </c:scaling>
        <c:delete val="1"/>
        <c:axPos val="l"/>
        <c:numFmt formatCode="#,##0_);\(#,##0\);\-&quot; &quot;" sourceLinked="1"/>
        <c:majorTickMark val="out"/>
        <c:minorTickMark val="none"/>
        <c:tickLblPos val="nextTo"/>
        <c:crossAx val="1569709888"/>
        <c:crosses val="autoZero"/>
        <c:crossBetween val="between"/>
      </c:valAx>
      <c:spPr>
        <a:noFill/>
        <a:ln w="25400">
          <a:noFill/>
        </a:ln>
        <a:extLst>
          <a:ext uri="{909E8E84-426E-40DD-AFC4-6F175D3DCCD1}">
            <a14:hiddenFill xmlns:a14="http://schemas.microsoft.com/office/drawing/2010/main">
              <a:solidFill>
                <a:srgbClr val="43B02A"/>
              </a:solidFill>
            </a14:hiddenFill>
          </a:ext>
        </a:extLst>
      </c:spPr>
    </c:plotArea>
    <c:legend>
      <c:legendPos val="b"/>
      <c:legendEntry>
        <c:idx val="6"/>
        <c:delete val="1"/>
      </c:legendEntry>
      <c:layout>
        <c:manualLayout>
          <c:xMode val="edge"/>
          <c:yMode val="edge"/>
          <c:x val="0.24794881259997537"/>
          <c:y val="0.91554218248509855"/>
          <c:w val="0.59001066729007579"/>
          <c:h val="6.8148892684462128E-2"/>
        </c:manualLayout>
      </c:layout>
      <c:overlay val="0"/>
      <c:spPr>
        <a:noFill/>
        <a:ln w="25400">
          <a:noFill/>
        </a:ln>
      </c:spPr>
      <c:txPr>
        <a:bodyPr/>
        <a:lstStyle/>
        <a:p>
          <a:pPr>
            <a:defRPr sz="6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건아</a:t>
            </a:r>
            <a:r>
              <a:rPr lang="en-US" altLang="ko-KR" dirty="0"/>
              <a:t>(+</a:t>
            </a:r>
            <a:r>
              <a:rPr lang="ko-KR" altLang="en-US" dirty="0"/>
              <a:t>아프로</a:t>
            </a:r>
            <a:r>
              <a:rPr lang="en-US" altLang="ko-KR" dirty="0"/>
              <a:t>)</a:t>
            </a:r>
          </a:p>
        </c:rich>
      </c:tx>
      <c:layout>
        <c:manualLayout>
          <c:xMode val="edge"/>
          <c:yMode val="edge"/>
          <c:x val="0.1380498866213152"/>
          <c:y val="3.6363484924204562E-2"/>
        </c:manualLayout>
      </c:layout>
      <c:overlay val="0"/>
    </c:title>
    <c:autoTitleDeleted val="0"/>
    <c:plotArea>
      <c:layout>
        <c:manualLayout>
          <c:layoutTarget val="inner"/>
          <c:xMode val="edge"/>
          <c:yMode val="edge"/>
          <c:x val="0.19872554448135843"/>
          <c:y val="0.16876165367568391"/>
          <c:w val="0.71882705795496504"/>
          <c:h val="0.66430956747669268"/>
        </c:manualLayout>
      </c:layout>
      <c:barChart>
        <c:barDir val="col"/>
        <c:grouping val="stacked"/>
        <c:varyColors val="0"/>
        <c:ser>
          <c:idx val="0"/>
          <c:order val="0"/>
          <c:tx>
            <c:strRef>
              <c:f>'보고서2 (2)'!$B$57</c:f>
              <c:strCache>
                <c:ptCount val="1"/>
                <c:pt idx="0">
                  <c:v>서울</c:v>
                </c:pt>
              </c:strCache>
            </c:strRef>
          </c:tx>
          <c:spPr>
            <a:solidFill>
              <a:srgbClr val="00338D"/>
            </a:solidFill>
            <a:ln w="3175">
              <a:solidFill>
                <a:srgbClr val="FFFFFF"/>
              </a:solidFill>
              <a:prstDash val="solid"/>
            </a:ln>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19B9-489D-9940-1C81444059C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(2)'!$U$7:$W$7</c:f>
              <c:numCache>
                <c:formatCode>General</c:formatCode>
                <c:ptCount val="3"/>
                <c:pt idx="0">
                  <c:v>2018</c:v>
                </c:pt>
                <c:pt idx="1">
                  <c:v>2019</c:v>
                </c:pt>
                <c:pt idx="2">
                  <c:v>2020</c:v>
                </c:pt>
              </c:numCache>
            </c:numRef>
          </c:cat>
          <c:val>
            <c:numRef>
              <c:f>'보고서2 (2)'!$U$57:$W$57</c:f>
              <c:numCache>
                <c:formatCode>#,##0_);\(#,##0\);\-" "</c:formatCode>
                <c:ptCount val="3"/>
                <c:pt idx="0">
                  <c:v>0</c:v>
                </c:pt>
                <c:pt idx="1">
                  <c:v>1</c:v>
                </c:pt>
                <c:pt idx="2">
                  <c:v>223</c:v>
                </c:pt>
              </c:numCache>
            </c:numRef>
          </c:val>
          <c:extLst>
            <c:ext xmlns:c16="http://schemas.microsoft.com/office/drawing/2014/chart" uri="{C3380CC4-5D6E-409C-BE32-E72D297353CC}">
              <c16:uniqueId val="{00000001-19B9-489D-9940-1C81444059CF}"/>
            </c:ext>
          </c:extLst>
        </c:ser>
        <c:ser>
          <c:idx val="1"/>
          <c:order val="1"/>
          <c:tx>
            <c:strRef>
              <c:f>'보고서2 (2)'!$B$58</c:f>
              <c:strCache>
                <c:ptCount val="1"/>
                <c:pt idx="0">
                  <c:v>경기권</c:v>
                </c:pt>
              </c:strCache>
            </c:strRef>
          </c:tx>
          <c:spPr>
            <a:solidFill>
              <a:srgbClr val="6D2077"/>
            </a:solidFill>
            <a:ln w="3175">
              <a:solidFill>
                <a:srgbClr val="FFFFFF"/>
              </a:solidFill>
              <a:prstDash val="solid"/>
            </a:ln>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2-19B9-489D-9940-1C81444059C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(2)'!$U$7:$W$7</c:f>
              <c:numCache>
                <c:formatCode>General</c:formatCode>
                <c:ptCount val="3"/>
                <c:pt idx="0">
                  <c:v>2018</c:v>
                </c:pt>
                <c:pt idx="1">
                  <c:v>2019</c:v>
                </c:pt>
                <c:pt idx="2">
                  <c:v>2020</c:v>
                </c:pt>
              </c:numCache>
            </c:numRef>
          </c:cat>
          <c:val>
            <c:numRef>
              <c:f>'보고서2 (2)'!$U$58:$W$58</c:f>
              <c:numCache>
                <c:formatCode>#,##0_);\(#,##0\);\-" "</c:formatCode>
                <c:ptCount val="3"/>
                <c:pt idx="0">
                  <c:v>0</c:v>
                </c:pt>
                <c:pt idx="1">
                  <c:v>4</c:v>
                </c:pt>
                <c:pt idx="2">
                  <c:v>174</c:v>
                </c:pt>
              </c:numCache>
            </c:numRef>
          </c:val>
          <c:extLst>
            <c:ext xmlns:c16="http://schemas.microsoft.com/office/drawing/2014/chart" uri="{C3380CC4-5D6E-409C-BE32-E72D297353CC}">
              <c16:uniqueId val="{00000003-19B9-489D-9940-1C81444059CF}"/>
            </c:ext>
          </c:extLst>
        </c:ser>
        <c:ser>
          <c:idx val="2"/>
          <c:order val="2"/>
          <c:tx>
            <c:strRef>
              <c:f>'보고서2 (2)'!$B$59</c:f>
              <c:strCache>
                <c:ptCount val="1"/>
                <c:pt idx="0">
                  <c:v>충청권</c:v>
                </c:pt>
              </c:strCache>
            </c:strRef>
          </c:tx>
          <c:spPr>
            <a:solidFill>
              <a:srgbClr val="005EB8"/>
            </a:solidFill>
            <a:ln w="3175">
              <a:solidFill>
                <a:srgbClr val="FFFFFF"/>
              </a:solidFill>
              <a:prstDash val="solid"/>
            </a:ln>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4-19B9-489D-9940-1C81444059C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(2)'!$U$7:$W$7</c:f>
              <c:numCache>
                <c:formatCode>General</c:formatCode>
                <c:ptCount val="3"/>
                <c:pt idx="0">
                  <c:v>2018</c:v>
                </c:pt>
                <c:pt idx="1">
                  <c:v>2019</c:v>
                </c:pt>
                <c:pt idx="2">
                  <c:v>2020</c:v>
                </c:pt>
              </c:numCache>
            </c:numRef>
          </c:cat>
          <c:val>
            <c:numRef>
              <c:f>'보고서2 (2)'!$U$59:$W$59</c:f>
              <c:numCache>
                <c:formatCode>#,##0_);\(#,##0\);\-" "</c:formatCode>
                <c:ptCount val="3"/>
                <c:pt idx="0">
                  <c:v>0</c:v>
                </c:pt>
                <c:pt idx="1">
                  <c:v>0</c:v>
                </c:pt>
                <c:pt idx="2">
                  <c:v>255</c:v>
                </c:pt>
              </c:numCache>
            </c:numRef>
          </c:val>
          <c:extLst>
            <c:ext xmlns:c16="http://schemas.microsoft.com/office/drawing/2014/chart" uri="{C3380CC4-5D6E-409C-BE32-E72D297353CC}">
              <c16:uniqueId val="{00000005-19B9-489D-9940-1C81444059CF}"/>
            </c:ext>
          </c:extLst>
        </c:ser>
        <c:ser>
          <c:idx val="3"/>
          <c:order val="3"/>
          <c:tx>
            <c:strRef>
              <c:f>'보고서2 (2)'!$B$60</c:f>
              <c:strCache>
                <c:ptCount val="1"/>
                <c:pt idx="0">
                  <c:v>경상권</c:v>
                </c:pt>
              </c:strCache>
            </c:strRef>
          </c:tx>
          <c:spPr>
            <a:solidFill>
              <a:srgbClr val="00A3A1"/>
            </a:solidFill>
            <a:ln w="3175">
              <a:solidFill>
                <a:srgbClr val="FFFFFF"/>
              </a:solidFill>
              <a:prstDash val="solid"/>
            </a:ln>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6-19B9-489D-9940-1C81444059C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(2)'!$U$7:$W$7</c:f>
              <c:numCache>
                <c:formatCode>General</c:formatCode>
                <c:ptCount val="3"/>
                <c:pt idx="0">
                  <c:v>2018</c:v>
                </c:pt>
                <c:pt idx="1">
                  <c:v>2019</c:v>
                </c:pt>
                <c:pt idx="2">
                  <c:v>2020</c:v>
                </c:pt>
              </c:numCache>
            </c:numRef>
          </c:cat>
          <c:val>
            <c:numRef>
              <c:f>'보고서2 (2)'!$U$60:$W$60</c:f>
              <c:numCache>
                <c:formatCode>#,##0_);\(#,##0\);\-" "</c:formatCode>
                <c:ptCount val="3"/>
                <c:pt idx="0">
                  <c:v>0</c:v>
                </c:pt>
                <c:pt idx="1">
                  <c:v>1</c:v>
                </c:pt>
                <c:pt idx="2">
                  <c:v>323</c:v>
                </c:pt>
              </c:numCache>
            </c:numRef>
          </c:val>
          <c:extLst>
            <c:ext xmlns:c16="http://schemas.microsoft.com/office/drawing/2014/chart" uri="{C3380CC4-5D6E-409C-BE32-E72D297353CC}">
              <c16:uniqueId val="{00000007-19B9-489D-9940-1C81444059CF}"/>
            </c:ext>
          </c:extLst>
        </c:ser>
        <c:ser>
          <c:idx val="4"/>
          <c:order val="4"/>
          <c:tx>
            <c:strRef>
              <c:f>'보고서2 (2)'!$B$61</c:f>
              <c:strCache>
                <c:ptCount val="1"/>
                <c:pt idx="0">
                  <c:v>전라권</c:v>
                </c:pt>
              </c:strCache>
            </c:strRef>
          </c:tx>
          <c:spPr>
            <a:solidFill>
              <a:srgbClr val="C6007E"/>
            </a:solidFill>
            <a:ln w="3175">
              <a:solidFill>
                <a:srgbClr val="FFFFFF"/>
              </a:solidFill>
              <a:prstDash val="solid"/>
            </a:ln>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8-19B9-489D-9940-1C81444059C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(2)'!$U$7:$W$7</c:f>
              <c:numCache>
                <c:formatCode>General</c:formatCode>
                <c:ptCount val="3"/>
                <c:pt idx="0">
                  <c:v>2018</c:v>
                </c:pt>
                <c:pt idx="1">
                  <c:v>2019</c:v>
                </c:pt>
                <c:pt idx="2">
                  <c:v>2020</c:v>
                </c:pt>
              </c:numCache>
            </c:numRef>
          </c:cat>
          <c:val>
            <c:numRef>
              <c:f>'보고서2 (2)'!$U$61:$W$61</c:f>
              <c:numCache>
                <c:formatCode>#,##0_);\(#,##0\);\-" "</c:formatCode>
                <c:ptCount val="3"/>
                <c:pt idx="0">
                  <c:v>0</c:v>
                </c:pt>
                <c:pt idx="1">
                  <c:v>6</c:v>
                </c:pt>
                <c:pt idx="2">
                  <c:v>209</c:v>
                </c:pt>
              </c:numCache>
            </c:numRef>
          </c:val>
          <c:extLst>
            <c:ext xmlns:c16="http://schemas.microsoft.com/office/drawing/2014/chart" uri="{C3380CC4-5D6E-409C-BE32-E72D297353CC}">
              <c16:uniqueId val="{00000009-19B9-489D-9940-1C81444059CF}"/>
            </c:ext>
          </c:extLst>
        </c:ser>
        <c:ser>
          <c:idx val="5"/>
          <c:order val="5"/>
          <c:tx>
            <c:strRef>
              <c:f>'보고서2 (2)'!$B$62</c:f>
              <c:strCache>
                <c:ptCount val="1"/>
                <c:pt idx="0">
                  <c:v>기타</c:v>
                </c:pt>
              </c:strCache>
            </c:strRef>
          </c:tx>
          <c:spPr>
            <a:solidFill>
              <a:srgbClr val="753F19"/>
            </a:solidFill>
            <a:ln w="3175">
              <a:solidFill>
                <a:sysClr val="window" lastClr="FFFFFF"/>
              </a:solidFill>
            </a:ln>
          </c:spPr>
          <c:invertIfNegative val="0"/>
          <c:dLbls>
            <c:delete val="1"/>
          </c:dLbls>
          <c:cat>
            <c:numRef>
              <c:f>'보고서2 (2)'!$U$7:$W$7</c:f>
              <c:numCache>
                <c:formatCode>General</c:formatCode>
                <c:ptCount val="3"/>
                <c:pt idx="0">
                  <c:v>2018</c:v>
                </c:pt>
                <c:pt idx="1">
                  <c:v>2019</c:v>
                </c:pt>
                <c:pt idx="2">
                  <c:v>2020</c:v>
                </c:pt>
              </c:numCache>
            </c:numRef>
          </c:cat>
          <c:val>
            <c:numRef>
              <c:f>'보고서2 (2)'!$U$62:$W$62</c:f>
              <c:numCache>
                <c:formatCode>#,##0_);\(#,##0\);\-" "</c:formatCode>
                <c:ptCount val="3"/>
                <c:pt idx="0">
                  <c:v>0</c:v>
                </c:pt>
                <c:pt idx="1">
                  <c:v>0</c:v>
                </c:pt>
                <c:pt idx="2">
                  <c:v>81</c:v>
                </c:pt>
              </c:numCache>
            </c:numRef>
          </c:val>
          <c:extLst>
            <c:ext xmlns:c16="http://schemas.microsoft.com/office/drawing/2014/chart" uri="{C3380CC4-5D6E-409C-BE32-E72D297353CC}">
              <c16:uniqueId val="{0000000A-19B9-489D-9940-1C81444059CF}"/>
            </c:ext>
          </c:extLst>
        </c:ser>
        <c:ser>
          <c:idx val="6"/>
          <c:order val="6"/>
          <c:tx>
            <c:strRef>
              <c:f>'보고서2 (2)'!$B$63</c:f>
              <c:strCache>
                <c:ptCount val="1"/>
                <c:pt idx="0">
                  <c:v>합계</c:v>
                </c:pt>
              </c:strCache>
            </c:strRef>
          </c:tx>
          <c:spPr>
            <a:noFill/>
            <a:extLst>
              <a:ext uri="{909E8E84-426E-40DD-AFC4-6F175D3DCCD1}">
                <a14:hiddenFill xmlns:a14="http://schemas.microsoft.com/office/drawing/2010/main">
                  <a:solidFill>
                    <a:srgbClr val="4472C4">
                      <a:tint val="77000"/>
                    </a:srgbClr>
                  </a:solidFill>
                </a14:hiddenFill>
              </a:ext>
            </a:extLst>
          </c:spPr>
          <c:invertIfNegative val="0"/>
          <c:dLbls>
            <c:spPr>
              <a:noFill/>
              <a:ln>
                <a:noFill/>
              </a:ln>
              <a:effectLst/>
            </c:spPr>
            <c:txPr>
              <a:bodyPr wrap="square" lIns="38100" tIns="19050" rIns="38100" bIns="19050" anchor="ctr">
                <a:spAutoFit/>
              </a:bodyPr>
              <a:lstStyle/>
              <a:p>
                <a:pPr>
                  <a:defRPr sz="6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(2)'!$U$7:$W$7</c:f>
              <c:numCache>
                <c:formatCode>General</c:formatCode>
                <c:ptCount val="3"/>
                <c:pt idx="0">
                  <c:v>2018</c:v>
                </c:pt>
                <c:pt idx="1">
                  <c:v>2019</c:v>
                </c:pt>
                <c:pt idx="2">
                  <c:v>2020</c:v>
                </c:pt>
              </c:numCache>
            </c:numRef>
          </c:cat>
          <c:val>
            <c:numRef>
              <c:f>'보고서2 (2)'!$U$63:$W$63</c:f>
              <c:numCache>
                <c:formatCode>#,##0_);\(#,##0\);\-" "</c:formatCode>
                <c:ptCount val="3"/>
                <c:pt idx="0">
                  <c:v>0</c:v>
                </c:pt>
                <c:pt idx="1">
                  <c:v>12</c:v>
                </c:pt>
                <c:pt idx="2">
                  <c:v>1265</c:v>
                </c:pt>
              </c:numCache>
            </c:numRef>
          </c:val>
          <c:extLst>
            <c:ext xmlns:c16="http://schemas.microsoft.com/office/drawing/2014/chart" uri="{C3380CC4-5D6E-409C-BE32-E72D297353CC}">
              <c16:uniqueId val="{0000000B-19B9-489D-9940-1C81444059CF}"/>
            </c:ext>
          </c:extLst>
        </c:ser>
        <c:dLbls>
          <c:dLblPos val="ctr"/>
          <c:showLegendKey val="0"/>
          <c:showVal val="1"/>
          <c:showCatName val="0"/>
          <c:showSerName val="0"/>
          <c:showPercent val="0"/>
          <c:showBubbleSize val="0"/>
        </c:dLbls>
        <c:gapWidth val="40"/>
        <c:overlap val="100"/>
        <c:axId val="1569709888"/>
        <c:axId val="1751893904"/>
      </c:barChart>
      <c:catAx>
        <c:axId val="1569709888"/>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751893904"/>
        <c:crosses val="autoZero"/>
        <c:auto val="1"/>
        <c:lblAlgn val="ctr"/>
        <c:lblOffset val="100"/>
        <c:noMultiLvlLbl val="0"/>
      </c:catAx>
      <c:valAx>
        <c:axId val="1751893904"/>
        <c:scaling>
          <c:orientation val="minMax"/>
          <c:max val="3000"/>
          <c:min val="0"/>
        </c:scaling>
        <c:delete val="1"/>
        <c:axPos val="l"/>
        <c:numFmt formatCode="#,##0_);\(#,##0\);\-&quot; &quot;" sourceLinked="1"/>
        <c:majorTickMark val="out"/>
        <c:minorTickMark val="none"/>
        <c:tickLblPos val="nextTo"/>
        <c:crossAx val="1569709888"/>
        <c:crosses val="autoZero"/>
        <c:crossBetween val="between"/>
      </c:valAx>
      <c:spPr>
        <a:noFill/>
        <a:ln w="25400">
          <a:noFill/>
        </a:ln>
        <a:extLst>
          <a:ext uri="{909E8E84-426E-40DD-AFC4-6F175D3DCCD1}">
            <a14:hiddenFill xmlns:a14="http://schemas.microsoft.com/office/drawing/2010/main">
              <a:solidFill>
                <a:srgbClr val="43B02A"/>
              </a:solidFill>
            </a14:hiddenFill>
          </a:ext>
        </a:extLst>
      </c:spPr>
    </c:plotArea>
    <c:legend>
      <c:legendPos val="b"/>
      <c:legendEntry>
        <c:idx val="6"/>
        <c:delete val="1"/>
      </c:legendEntry>
      <c:layout>
        <c:manualLayout>
          <c:xMode val="edge"/>
          <c:yMode val="edge"/>
          <c:x val="0.24794881259997537"/>
          <c:y val="0.91554218248509855"/>
          <c:w val="0.59001066729007579"/>
          <c:h val="6.8148892684462128E-2"/>
        </c:manualLayout>
      </c:layout>
      <c:overlay val="0"/>
      <c:spPr>
        <a:noFill/>
        <a:ln w="25400">
          <a:noFill/>
        </a:ln>
      </c:spPr>
      <c:txPr>
        <a:bodyPr/>
        <a:lstStyle/>
        <a:p>
          <a:pPr>
            <a:defRPr sz="6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경기권</a:t>
            </a:r>
          </a:p>
        </c:rich>
      </c:tx>
      <c:layout>
        <c:manualLayout>
          <c:xMode val="edge"/>
          <c:yMode val="edge"/>
          <c:x val="2.2857142857142857E-2"/>
          <c:y val="3.6363636363636362E-2"/>
        </c:manualLayout>
      </c:layout>
      <c:overlay val="0"/>
    </c:title>
    <c:autoTitleDeleted val="0"/>
    <c:plotArea>
      <c:layout>
        <c:manualLayout>
          <c:layoutTarget val="inner"/>
          <c:xMode val="edge"/>
          <c:yMode val="edge"/>
          <c:x val="6.857152777777778E-2"/>
          <c:y val="0.13181805555555556"/>
          <c:w val="0.60285729166666668"/>
          <c:h val="0.58314513888888886"/>
        </c:manualLayout>
      </c:layout>
      <c:barChart>
        <c:barDir val="col"/>
        <c:grouping val="stacked"/>
        <c:varyColors val="0"/>
        <c:ser>
          <c:idx val="1"/>
          <c:order val="0"/>
          <c:tx>
            <c:strRef>
              <c:f>보고서!$D$21</c:f>
              <c:strCache>
                <c:ptCount val="1"/>
                <c:pt idx="0">
                  <c:v>자체수주</c:v>
                </c:pt>
              </c:strCache>
            </c:strRef>
          </c:tx>
          <c:spPr>
            <a:solidFill>
              <a:srgbClr val="0091DA"/>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보고서!$G$20:$H$20</c:f>
              <c:numCache>
                <c:formatCode>General</c:formatCode>
                <c:ptCount val="2"/>
                <c:pt idx="0">
                  <c:v>2019</c:v>
                </c:pt>
                <c:pt idx="1">
                  <c:v>2020</c:v>
                </c:pt>
              </c:numCache>
            </c:numRef>
          </c:cat>
          <c:val>
            <c:numRef>
              <c:f>보고서!$G$21:$H$21</c:f>
              <c:numCache>
                <c:formatCode>#,##0,,\ ;\(#,##0,,\);\-</c:formatCode>
                <c:ptCount val="2"/>
                <c:pt idx="0">
                  <c:v>2789881845.454545</c:v>
                </c:pt>
                <c:pt idx="1">
                  <c:v>2986840054.5454545</c:v>
                </c:pt>
              </c:numCache>
            </c:numRef>
          </c:val>
          <c:extLst>
            <c:ext xmlns:c16="http://schemas.microsoft.com/office/drawing/2014/chart" uri="{C3380CC4-5D6E-409C-BE32-E72D297353CC}">
              <c16:uniqueId val="{00000000-9981-44DE-9E89-7A212FA1C40B}"/>
            </c:ext>
          </c:extLst>
        </c:ser>
        <c:ser>
          <c:idx val="2"/>
          <c:order val="1"/>
          <c:tx>
            <c:strRef>
              <c:f>보고서!$D$22</c:f>
              <c:strCache>
                <c:ptCount val="1"/>
                <c:pt idx="0">
                  <c:v>협력사</c:v>
                </c:pt>
              </c:strCache>
            </c:strRef>
          </c:tx>
          <c:spPr>
            <a:solidFill>
              <a:srgbClr val="6D207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보고서!$G$20:$H$20</c:f>
              <c:numCache>
                <c:formatCode>General</c:formatCode>
                <c:ptCount val="2"/>
                <c:pt idx="0">
                  <c:v>2019</c:v>
                </c:pt>
                <c:pt idx="1">
                  <c:v>2020</c:v>
                </c:pt>
              </c:numCache>
            </c:numRef>
          </c:cat>
          <c:val>
            <c:numRef>
              <c:f>보고서!$G$22:$H$22</c:f>
              <c:numCache>
                <c:formatCode>#,##0,,\ ;\(#,##0,,\);\-</c:formatCode>
                <c:ptCount val="2"/>
                <c:pt idx="0">
                  <c:v>2997232336.3636332</c:v>
                </c:pt>
                <c:pt idx="1">
                  <c:v>8253843554.5454578</c:v>
                </c:pt>
              </c:numCache>
            </c:numRef>
          </c:val>
          <c:extLst>
            <c:ext xmlns:c16="http://schemas.microsoft.com/office/drawing/2014/chart" uri="{C3380CC4-5D6E-409C-BE32-E72D297353CC}">
              <c16:uniqueId val="{00000001-9981-44DE-9E89-7A212FA1C40B}"/>
            </c:ext>
          </c:extLst>
        </c:ser>
        <c:ser>
          <c:idx val="3"/>
          <c:order val="2"/>
          <c:tx>
            <c:strRef>
              <c:f>보고서!$D$23</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보고서!$G$20:$H$20</c:f>
              <c:numCache>
                <c:formatCode>General</c:formatCode>
                <c:ptCount val="2"/>
                <c:pt idx="0">
                  <c:v>2019</c:v>
                </c:pt>
                <c:pt idx="1">
                  <c:v>2020</c:v>
                </c:pt>
              </c:numCache>
            </c:numRef>
          </c:cat>
          <c:val>
            <c:numRef>
              <c:f>보고서!$G$23:$H$23</c:f>
              <c:numCache>
                <c:formatCode>#,##0,,\ ;\(#,##0,,\);\-</c:formatCode>
                <c:ptCount val="2"/>
                <c:pt idx="0">
                  <c:v>5787114181.8181782</c:v>
                </c:pt>
                <c:pt idx="1">
                  <c:v>11240683609.090912</c:v>
                </c:pt>
              </c:numCache>
            </c:numRef>
          </c:val>
          <c:extLst>
            <c:ext xmlns:c16="http://schemas.microsoft.com/office/drawing/2014/chart" uri="{C3380CC4-5D6E-409C-BE32-E72D297353CC}">
              <c16:uniqueId val="{00000002-9981-44DE-9E89-7A212FA1C40B}"/>
            </c:ext>
          </c:extLst>
        </c:ser>
        <c:dLbls>
          <c:dLblPos val="ctr"/>
          <c:showLegendKey val="0"/>
          <c:showVal val="1"/>
          <c:showCatName val="0"/>
          <c:showSerName val="0"/>
          <c:showPercent val="0"/>
          <c:showBubbleSize val="0"/>
        </c:dLbls>
        <c:gapWidth val="40"/>
        <c:overlap val="100"/>
        <c:axId val="1653110432"/>
        <c:axId val="1144473216"/>
      </c:barChart>
      <c:catAx>
        <c:axId val="1653110432"/>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44473216"/>
        <c:crosses val="autoZero"/>
        <c:auto val="1"/>
        <c:lblAlgn val="ctr"/>
        <c:lblOffset val="100"/>
        <c:noMultiLvlLbl val="0"/>
      </c:catAx>
      <c:valAx>
        <c:axId val="1144473216"/>
        <c:scaling>
          <c:orientation val="minMax"/>
          <c:max val="14000000000"/>
        </c:scaling>
        <c:delete val="1"/>
        <c:axPos val="l"/>
        <c:title>
          <c:tx>
            <c:rich>
              <a:bodyPr rot="-5400000" vert="horz"/>
              <a:lstStyle/>
              <a:p>
                <a:pPr>
                  <a:defRPr altLang="ko-KR" sz="700">
                    <a:solidFill>
                      <a:srgbClr val="000000"/>
                    </a:solidFill>
                  </a:defRPr>
                </a:pPr>
                <a:r>
                  <a:rPr lang="ko-KR" altLang="en-US" dirty="0"/>
                  <a:t>백만원</a:t>
                </a:r>
              </a:p>
            </c:rich>
          </c:tx>
          <c:layout>
            <c:manualLayout>
              <c:xMode val="edge"/>
              <c:yMode val="edge"/>
              <c:x val="2.5714285714285714E-2"/>
              <c:y val="0.32041088045812455"/>
            </c:manualLayout>
          </c:layout>
          <c:overlay val="0"/>
        </c:title>
        <c:numFmt formatCode="#,##0,,\ ;\(#,##0,,\);\-" sourceLinked="1"/>
        <c:majorTickMark val="out"/>
        <c:minorTickMark val="none"/>
        <c:tickLblPos val="nextTo"/>
        <c:crossAx val="1653110432"/>
        <c:crosses val="autoZero"/>
        <c:crossBetween val="between"/>
      </c:valAx>
      <c:spPr>
        <a:noFill/>
        <a:ln w="25400">
          <a:noFill/>
        </a:ln>
      </c:spPr>
    </c:plotArea>
    <c:legend>
      <c:legendPos val="b"/>
      <c:legendEntry>
        <c:idx val="2"/>
        <c:delete val="1"/>
      </c:legendEntry>
      <c:layout>
        <c:manualLayout>
          <c:xMode val="edge"/>
          <c:yMode val="edge"/>
          <c:x val="0.19600123814174106"/>
          <c:y val="0.83636363636363631"/>
          <c:w val="0.55510868055555551"/>
          <c:h val="6.3640537316763751E-2"/>
        </c:manualLayout>
      </c:layout>
      <c:overlay val="0"/>
      <c:spPr>
        <a:noFill/>
        <a:ln w="25400">
          <a:noFill/>
        </a:ln>
      </c:spPr>
      <c:txPr>
        <a:bodyPr/>
        <a:lstStyle/>
        <a:p>
          <a:pPr>
            <a:defRPr sz="7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충청권</a:t>
            </a:r>
          </a:p>
        </c:rich>
      </c:tx>
      <c:layout>
        <c:manualLayout>
          <c:xMode val="edge"/>
          <c:yMode val="edge"/>
          <c:x val="2.2857142857142857E-2"/>
          <c:y val="3.6363636363636362E-2"/>
        </c:manualLayout>
      </c:layout>
      <c:overlay val="0"/>
    </c:title>
    <c:autoTitleDeleted val="0"/>
    <c:plotArea>
      <c:layout>
        <c:manualLayout>
          <c:layoutTarget val="inner"/>
          <c:xMode val="edge"/>
          <c:yMode val="edge"/>
          <c:x val="6.857152777777778E-2"/>
          <c:y val="0.13181805555555556"/>
          <c:w val="0.60285729166666668"/>
          <c:h val="0.59490486111111107"/>
        </c:manualLayout>
      </c:layout>
      <c:barChart>
        <c:barDir val="col"/>
        <c:grouping val="stacked"/>
        <c:varyColors val="0"/>
        <c:ser>
          <c:idx val="1"/>
          <c:order val="0"/>
          <c:tx>
            <c:strRef>
              <c:f>보고서!$D$21</c:f>
              <c:strCache>
                <c:ptCount val="1"/>
                <c:pt idx="0">
                  <c:v>자체수주</c:v>
                </c:pt>
              </c:strCache>
            </c:strRef>
          </c:tx>
          <c:spPr>
            <a:solidFill>
              <a:srgbClr val="0091DA"/>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보고서!$I$20:$J$20</c:f>
              <c:numCache>
                <c:formatCode>General</c:formatCode>
                <c:ptCount val="2"/>
                <c:pt idx="0">
                  <c:v>2019</c:v>
                </c:pt>
                <c:pt idx="1">
                  <c:v>2020</c:v>
                </c:pt>
              </c:numCache>
            </c:numRef>
          </c:cat>
          <c:val>
            <c:numRef>
              <c:f>보고서!$I$21:$J$21</c:f>
              <c:numCache>
                <c:formatCode>#,##0,,\ ;\(#,##0,,\);\-</c:formatCode>
                <c:ptCount val="2"/>
                <c:pt idx="0">
                  <c:v>1383742727.2727275</c:v>
                </c:pt>
                <c:pt idx="1">
                  <c:v>2656469872.727272</c:v>
                </c:pt>
              </c:numCache>
            </c:numRef>
          </c:val>
          <c:extLst>
            <c:ext xmlns:c16="http://schemas.microsoft.com/office/drawing/2014/chart" uri="{C3380CC4-5D6E-409C-BE32-E72D297353CC}">
              <c16:uniqueId val="{00000000-1B60-4B6A-8601-96276423A1F6}"/>
            </c:ext>
          </c:extLst>
        </c:ser>
        <c:ser>
          <c:idx val="2"/>
          <c:order val="1"/>
          <c:tx>
            <c:strRef>
              <c:f>보고서!$D$22</c:f>
              <c:strCache>
                <c:ptCount val="1"/>
                <c:pt idx="0">
                  <c:v>협력사</c:v>
                </c:pt>
              </c:strCache>
            </c:strRef>
          </c:tx>
          <c:spPr>
            <a:solidFill>
              <a:srgbClr val="6D207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보고서!$I$20:$J$20</c:f>
              <c:numCache>
                <c:formatCode>General</c:formatCode>
                <c:ptCount val="2"/>
                <c:pt idx="0">
                  <c:v>2019</c:v>
                </c:pt>
                <c:pt idx="1">
                  <c:v>2020</c:v>
                </c:pt>
              </c:numCache>
            </c:numRef>
          </c:cat>
          <c:val>
            <c:numRef>
              <c:f>보고서!$I$22:$J$22</c:f>
              <c:numCache>
                <c:formatCode>#,##0,,\ ;\(#,##0,,\);\-</c:formatCode>
                <c:ptCount val="2"/>
                <c:pt idx="0">
                  <c:v>655693545.4545455</c:v>
                </c:pt>
                <c:pt idx="1">
                  <c:v>8385254800.0000019</c:v>
                </c:pt>
              </c:numCache>
            </c:numRef>
          </c:val>
          <c:extLst>
            <c:ext xmlns:c16="http://schemas.microsoft.com/office/drawing/2014/chart" uri="{C3380CC4-5D6E-409C-BE32-E72D297353CC}">
              <c16:uniqueId val="{00000001-1B60-4B6A-8601-96276423A1F6}"/>
            </c:ext>
          </c:extLst>
        </c:ser>
        <c:ser>
          <c:idx val="3"/>
          <c:order val="2"/>
          <c:tx>
            <c:strRef>
              <c:f>보고서!$D$23</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보고서!$I$20:$J$20</c:f>
              <c:numCache>
                <c:formatCode>General</c:formatCode>
                <c:ptCount val="2"/>
                <c:pt idx="0">
                  <c:v>2019</c:v>
                </c:pt>
                <c:pt idx="1">
                  <c:v>2020</c:v>
                </c:pt>
              </c:numCache>
            </c:numRef>
          </c:cat>
          <c:val>
            <c:numRef>
              <c:f>보고서!$I$23:$J$23</c:f>
              <c:numCache>
                <c:formatCode>#,##0,,\ ;\(#,##0,,\);\-</c:formatCode>
                <c:ptCount val="2"/>
                <c:pt idx="0">
                  <c:v>2039436272.727273</c:v>
                </c:pt>
                <c:pt idx="1">
                  <c:v>11041724672.727274</c:v>
                </c:pt>
              </c:numCache>
            </c:numRef>
          </c:val>
          <c:extLst>
            <c:ext xmlns:c16="http://schemas.microsoft.com/office/drawing/2014/chart" uri="{C3380CC4-5D6E-409C-BE32-E72D297353CC}">
              <c16:uniqueId val="{00000002-1B60-4B6A-8601-96276423A1F6}"/>
            </c:ext>
          </c:extLst>
        </c:ser>
        <c:dLbls>
          <c:dLblPos val="ctr"/>
          <c:showLegendKey val="0"/>
          <c:showVal val="1"/>
          <c:showCatName val="0"/>
          <c:showSerName val="0"/>
          <c:showPercent val="0"/>
          <c:showBubbleSize val="0"/>
        </c:dLbls>
        <c:gapWidth val="40"/>
        <c:overlap val="100"/>
        <c:axId val="1653110432"/>
        <c:axId val="1144473216"/>
      </c:barChart>
      <c:catAx>
        <c:axId val="1653110432"/>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44473216"/>
        <c:crosses val="autoZero"/>
        <c:auto val="1"/>
        <c:lblAlgn val="ctr"/>
        <c:lblOffset val="100"/>
        <c:noMultiLvlLbl val="0"/>
      </c:catAx>
      <c:valAx>
        <c:axId val="1144473216"/>
        <c:scaling>
          <c:orientation val="minMax"/>
          <c:max val="14000000000"/>
        </c:scaling>
        <c:delete val="1"/>
        <c:axPos val="l"/>
        <c:title>
          <c:tx>
            <c:rich>
              <a:bodyPr rot="-5400000" vert="horz"/>
              <a:lstStyle/>
              <a:p>
                <a:pPr>
                  <a:defRPr altLang="ko-KR" sz="700">
                    <a:solidFill>
                      <a:srgbClr val="000000"/>
                    </a:solidFill>
                  </a:defRPr>
                </a:pPr>
                <a:r>
                  <a:rPr lang="ko-KR" altLang="en-US" dirty="0"/>
                  <a:t>백만원</a:t>
                </a:r>
              </a:p>
            </c:rich>
          </c:tx>
          <c:layout>
            <c:manualLayout>
              <c:xMode val="edge"/>
              <c:yMode val="edge"/>
              <c:x val="2.5714285714285714E-2"/>
              <c:y val="0.32041088045812455"/>
            </c:manualLayout>
          </c:layout>
          <c:overlay val="0"/>
        </c:title>
        <c:numFmt formatCode="#,##0,,\ ;\(#,##0,,\);\-" sourceLinked="1"/>
        <c:majorTickMark val="out"/>
        <c:minorTickMark val="none"/>
        <c:tickLblPos val="nextTo"/>
        <c:crossAx val="1653110432"/>
        <c:crosses val="autoZero"/>
        <c:crossBetween val="between"/>
      </c:valAx>
      <c:spPr>
        <a:noFill/>
        <a:ln w="25400">
          <a:noFill/>
        </a:ln>
      </c:spPr>
    </c:plotArea>
    <c:legend>
      <c:legendPos val="b"/>
      <c:legendEntry>
        <c:idx val="2"/>
        <c:delete val="1"/>
      </c:legendEntry>
      <c:layout>
        <c:manualLayout>
          <c:xMode val="edge"/>
          <c:yMode val="edge"/>
          <c:x val="0.19600123814174106"/>
          <c:y val="0.83636363636363631"/>
          <c:w val="0.4669142361111111"/>
          <c:h val="6.3640537316763751E-2"/>
        </c:manualLayout>
      </c:layout>
      <c:overlay val="0"/>
      <c:spPr>
        <a:noFill/>
        <a:ln w="25400">
          <a:noFill/>
        </a:ln>
      </c:spPr>
      <c:txPr>
        <a:bodyPr/>
        <a:lstStyle/>
        <a:p>
          <a:pPr>
            <a:defRPr sz="7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서울</a:t>
            </a:r>
          </a:p>
        </c:rich>
      </c:tx>
      <c:layout>
        <c:manualLayout>
          <c:xMode val="edge"/>
          <c:yMode val="edge"/>
          <c:x val="2.2857142857142857E-2"/>
          <c:y val="3.6363636363636362E-2"/>
        </c:manualLayout>
      </c:layout>
      <c:overlay val="0"/>
    </c:title>
    <c:autoTitleDeleted val="0"/>
    <c:plotArea>
      <c:layout>
        <c:manualLayout>
          <c:layoutTarget val="inner"/>
          <c:xMode val="edge"/>
          <c:yMode val="edge"/>
          <c:x val="6.857152777777778E-2"/>
          <c:y val="0.13181805555555556"/>
          <c:w val="0.60285729166666668"/>
          <c:h val="0.58902500000000002"/>
        </c:manualLayout>
      </c:layout>
      <c:barChart>
        <c:barDir val="col"/>
        <c:grouping val="stacked"/>
        <c:varyColors val="0"/>
        <c:ser>
          <c:idx val="1"/>
          <c:order val="0"/>
          <c:tx>
            <c:strRef>
              <c:f>보고서!$D$21</c:f>
              <c:strCache>
                <c:ptCount val="1"/>
                <c:pt idx="0">
                  <c:v>자체수주</c:v>
                </c:pt>
              </c:strCache>
            </c:strRef>
          </c:tx>
          <c:spPr>
            <a:solidFill>
              <a:srgbClr val="0091DA"/>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보고서!$O$20:$P$20</c:f>
              <c:numCache>
                <c:formatCode>General</c:formatCode>
                <c:ptCount val="2"/>
                <c:pt idx="0">
                  <c:v>2019</c:v>
                </c:pt>
                <c:pt idx="1">
                  <c:v>2020</c:v>
                </c:pt>
              </c:numCache>
            </c:numRef>
          </c:cat>
          <c:val>
            <c:numRef>
              <c:f>보고서!$O$21:$P$21</c:f>
              <c:numCache>
                <c:formatCode>#,##0,,\ ;\(#,##0,,\);\-</c:formatCode>
                <c:ptCount val="2"/>
                <c:pt idx="0">
                  <c:v>32757272.727272723</c:v>
                </c:pt>
                <c:pt idx="1">
                  <c:v>440195927.27272725</c:v>
                </c:pt>
              </c:numCache>
            </c:numRef>
          </c:val>
          <c:extLst>
            <c:ext xmlns:c16="http://schemas.microsoft.com/office/drawing/2014/chart" uri="{C3380CC4-5D6E-409C-BE32-E72D297353CC}">
              <c16:uniqueId val="{00000000-355A-4444-AAAA-C1D52D907CEF}"/>
            </c:ext>
          </c:extLst>
        </c:ser>
        <c:ser>
          <c:idx val="2"/>
          <c:order val="1"/>
          <c:tx>
            <c:strRef>
              <c:f>보고서!$D$22</c:f>
              <c:strCache>
                <c:ptCount val="1"/>
                <c:pt idx="0">
                  <c:v>협력사</c:v>
                </c:pt>
              </c:strCache>
            </c:strRef>
          </c:tx>
          <c:spPr>
            <a:solidFill>
              <a:srgbClr val="6D207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보고서!$O$20:$P$20</c:f>
              <c:numCache>
                <c:formatCode>General</c:formatCode>
                <c:ptCount val="2"/>
                <c:pt idx="0">
                  <c:v>2019</c:v>
                </c:pt>
                <c:pt idx="1">
                  <c:v>2020</c:v>
                </c:pt>
              </c:numCache>
            </c:numRef>
          </c:cat>
          <c:val>
            <c:numRef>
              <c:f>보고서!$O$22:$P$22</c:f>
              <c:numCache>
                <c:formatCode>#,##0,,\ ;\(#,##0,,\);\-</c:formatCode>
                <c:ptCount val="2"/>
                <c:pt idx="0">
                  <c:v>873919090.90909088</c:v>
                </c:pt>
                <c:pt idx="1">
                  <c:v>4833867236.3636379</c:v>
                </c:pt>
              </c:numCache>
            </c:numRef>
          </c:val>
          <c:extLst>
            <c:ext xmlns:c16="http://schemas.microsoft.com/office/drawing/2014/chart" uri="{C3380CC4-5D6E-409C-BE32-E72D297353CC}">
              <c16:uniqueId val="{00000001-355A-4444-AAAA-C1D52D907CEF}"/>
            </c:ext>
          </c:extLst>
        </c:ser>
        <c:ser>
          <c:idx val="3"/>
          <c:order val="2"/>
          <c:tx>
            <c:strRef>
              <c:f>보고서!$D$23</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보고서!$O$20:$P$20</c:f>
              <c:numCache>
                <c:formatCode>General</c:formatCode>
                <c:ptCount val="2"/>
                <c:pt idx="0">
                  <c:v>2019</c:v>
                </c:pt>
                <c:pt idx="1">
                  <c:v>2020</c:v>
                </c:pt>
              </c:numCache>
            </c:numRef>
          </c:cat>
          <c:val>
            <c:numRef>
              <c:f>보고서!$O$23:$P$23</c:f>
              <c:numCache>
                <c:formatCode>#,##0,,\ ;\(#,##0,,\);\-</c:formatCode>
                <c:ptCount val="2"/>
                <c:pt idx="0">
                  <c:v>906676363.63636363</c:v>
                </c:pt>
                <c:pt idx="1">
                  <c:v>5274063163.6363649</c:v>
                </c:pt>
              </c:numCache>
            </c:numRef>
          </c:val>
          <c:extLst>
            <c:ext xmlns:c16="http://schemas.microsoft.com/office/drawing/2014/chart" uri="{C3380CC4-5D6E-409C-BE32-E72D297353CC}">
              <c16:uniqueId val="{00000002-355A-4444-AAAA-C1D52D907CEF}"/>
            </c:ext>
          </c:extLst>
        </c:ser>
        <c:dLbls>
          <c:dLblPos val="ctr"/>
          <c:showLegendKey val="0"/>
          <c:showVal val="1"/>
          <c:showCatName val="0"/>
          <c:showSerName val="0"/>
          <c:showPercent val="0"/>
          <c:showBubbleSize val="0"/>
        </c:dLbls>
        <c:gapWidth val="40"/>
        <c:overlap val="100"/>
        <c:axId val="1653110432"/>
        <c:axId val="1144473216"/>
      </c:barChart>
      <c:catAx>
        <c:axId val="1653110432"/>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44473216"/>
        <c:crosses val="autoZero"/>
        <c:auto val="1"/>
        <c:lblAlgn val="ctr"/>
        <c:lblOffset val="100"/>
        <c:noMultiLvlLbl val="0"/>
      </c:catAx>
      <c:valAx>
        <c:axId val="1144473216"/>
        <c:scaling>
          <c:orientation val="minMax"/>
          <c:max val="14000000000"/>
        </c:scaling>
        <c:delete val="1"/>
        <c:axPos val="l"/>
        <c:title>
          <c:tx>
            <c:rich>
              <a:bodyPr rot="-5400000" vert="horz"/>
              <a:lstStyle/>
              <a:p>
                <a:pPr>
                  <a:defRPr altLang="ko-KR" sz="700">
                    <a:solidFill>
                      <a:srgbClr val="000000"/>
                    </a:solidFill>
                  </a:defRPr>
                </a:pPr>
                <a:r>
                  <a:rPr lang="ko-KR" altLang="en-US" dirty="0"/>
                  <a:t>백만원</a:t>
                </a:r>
              </a:p>
            </c:rich>
          </c:tx>
          <c:layout>
            <c:manualLayout>
              <c:xMode val="edge"/>
              <c:yMode val="edge"/>
              <c:x val="2.5714285714285714E-2"/>
              <c:y val="0.32041088045812455"/>
            </c:manualLayout>
          </c:layout>
          <c:overlay val="0"/>
        </c:title>
        <c:numFmt formatCode="#,##0,,\ ;\(#,##0,,\);\-" sourceLinked="1"/>
        <c:majorTickMark val="out"/>
        <c:minorTickMark val="none"/>
        <c:tickLblPos val="nextTo"/>
        <c:crossAx val="1653110432"/>
        <c:crosses val="autoZero"/>
        <c:crossBetween val="between"/>
      </c:valAx>
      <c:spPr>
        <a:noFill/>
        <a:ln w="25400">
          <a:noFill/>
        </a:ln>
      </c:spPr>
    </c:plotArea>
    <c:legend>
      <c:legendPos val="b"/>
      <c:legendEntry>
        <c:idx val="2"/>
        <c:delete val="1"/>
      </c:legendEntry>
      <c:layout>
        <c:manualLayout>
          <c:xMode val="edge"/>
          <c:yMode val="edge"/>
          <c:x val="0.19600123814174106"/>
          <c:y val="0.83636363636363631"/>
          <c:w val="0.45809479166666667"/>
          <c:h val="6.3640537316763751E-2"/>
        </c:manualLayout>
      </c:layout>
      <c:overlay val="0"/>
      <c:spPr>
        <a:noFill/>
        <a:ln w="25400">
          <a:noFill/>
        </a:ln>
      </c:spPr>
      <c:txPr>
        <a:bodyPr/>
        <a:lstStyle/>
        <a:p>
          <a:pPr>
            <a:defRPr sz="7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전라권</a:t>
            </a:r>
          </a:p>
        </c:rich>
      </c:tx>
      <c:layout>
        <c:manualLayout>
          <c:xMode val="edge"/>
          <c:yMode val="edge"/>
          <c:x val="2.2857142857142857E-2"/>
          <c:y val="3.6363636363636362E-2"/>
        </c:manualLayout>
      </c:layout>
      <c:overlay val="0"/>
    </c:title>
    <c:autoTitleDeleted val="0"/>
    <c:plotArea>
      <c:layout>
        <c:manualLayout>
          <c:layoutTarget val="inner"/>
          <c:xMode val="edge"/>
          <c:yMode val="edge"/>
          <c:x val="6.857152777777778E-2"/>
          <c:y val="0.13181805555555556"/>
          <c:w val="0.60285729166666668"/>
          <c:h val="0.57432569444444448"/>
        </c:manualLayout>
      </c:layout>
      <c:barChart>
        <c:barDir val="col"/>
        <c:grouping val="stacked"/>
        <c:varyColors val="0"/>
        <c:ser>
          <c:idx val="1"/>
          <c:order val="0"/>
          <c:tx>
            <c:strRef>
              <c:f>보고서!$D$21</c:f>
              <c:strCache>
                <c:ptCount val="1"/>
                <c:pt idx="0">
                  <c:v>자체수주</c:v>
                </c:pt>
              </c:strCache>
            </c:strRef>
          </c:tx>
          <c:spPr>
            <a:solidFill>
              <a:srgbClr val="0091DA"/>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보고서!$K$20:$L$20</c:f>
              <c:numCache>
                <c:formatCode>General</c:formatCode>
                <c:ptCount val="2"/>
                <c:pt idx="0">
                  <c:v>2019</c:v>
                </c:pt>
                <c:pt idx="1">
                  <c:v>2020</c:v>
                </c:pt>
              </c:numCache>
            </c:numRef>
          </c:cat>
          <c:val>
            <c:numRef>
              <c:f>보고서!$K$21:$L$21</c:f>
              <c:numCache>
                <c:formatCode>#,##0,,\ ;\(#,##0,,\);\-</c:formatCode>
                <c:ptCount val="2"/>
                <c:pt idx="0">
                  <c:v>739316072.72727263</c:v>
                </c:pt>
                <c:pt idx="1">
                  <c:v>272906090.90909088</c:v>
                </c:pt>
              </c:numCache>
            </c:numRef>
          </c:val>
          <c:extLst>
            <c:ext xmlns:c16="http://schemas.microsoft.com/office/drawing/2014/chart" uri="{C3380CC4-5D6E-409C-BE32-E72D297353CC}">
              <c16:uniqueId val="{00000000-6854-46EA-B826-2D27A48FE2F2}"/>
            </c:ext>
          </c:extLst>
        </c:ser>
        <c:ser>
          <c:idx val="2"/>
          <c:order val="1"/>
          <c:tx>
            <c:strRef>
              <c:f>보고서!$D$22</c:f>
              <c:strCache>
                <c:ptCount val="1"/>
                <c:pt idx="0">
                  <c:v>협력사</c:v>
                </c:pt>
              </c:strCache>
            </c:strRef>
          </c:tx>
          <c:spPr>
            <a:solidFill>
              <a:srgbClr val="6D207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보고서!$K$20:$L$20</c:f>
              <c:numCache>
                <c:formatCode>General</c:formatCode>
                <c:ptCount val="2"/>
                <c:pt idx="0">
                  <c:v>2019</c:v>
                </c:pt>
                <c:pt idx="1">
                  <c:v>2020</c:v>
                </c:pt>
              </c:numCache>
            </c:numRef>
          </c:cat>
          <c:val>
            <c:numRef>
              <c:f>보고서!$K$22:$L$22</c:f>
              <c:numCache>
                <c:formatCode>#,##0,,\ ;\(#,##0,,\);\-</c:formatCode>
                <c:ptCount val="2"/>
                <c:pt idx="0">
                  <c:v>2774424018.181818</c:v>
                </c:pt>
                <c:pt idx="1">
                  <c:v>7957817036.3636332</c:v>
                </c:pt>
              </c:numCache>
            </c:numRef>
          </c:val>
          <c:extLst>
            <c:ext xmlns:c16="http://schemas.microsoft.com/office/drawing/2014/chart" uri="{C3380CC4-5D6E-409C-BE32-E72D297353CC}">
              <c16:uniqueId val="{00000001-6854-46EA-B826-2D27A48FE2F2}"/>
            </c:ext>
          </c:extLst>
        </c:ser>
        <c:ser>
          <c:idx val="3"/>
          <c:order val="2"/>
          <c:tx>
            <c:strRef>
              <c:f>보고서!$D$23</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보고서!$K$20:$L$20</c:f>
              <c:numCache>
                <c:formatCode>General</c:formatCode>
                <c:ptCount val="2"/>
                <c:pt idx="0">
                  <c:v>2019</c:v>
                </c:pt>
                <c:pt idx="1">
                  <c:v>2020</c:v>
                </c:pt>
              </c:numCache>
            </c:numRef>
          </c:cat>
          <c:val>
            <c:numRef>
              <c:f>보고서!$K$23:$L$23</c:f>
              <c:numCache>
                <c:formatCode>#,##0,,\ ;\(#,##0,,\);\-</c:formatCode>
                <c:ptCount val="2"/>
                <c:pt idx="0">
                  <c:v>3513740090.9090905</c:v>
                </c:pt>
                <c:pt idx="1">
                  <c:v>8230723127.2727242</c:v>
                </c:pt>
              </c:numCache>
            </c:numRef>
          </c:val>
          <c:extLst>
            <c:ext xmlns:c16="http://schemas.microsoft.com/office/drawing/2014/chart" uri="{C3380CC4-5D6E-409C-BE32-E72D297353CC}">
              <c16:uniqueId val="{00000002-6854-46EA-B826-2D27A48FE2F2}"/>
            </c:ext>
          </c:extLst>
        </c:ser>
        <c:dLbls>
          <c:dLblPos val="ctr"/>
          <c:showLegendKey val="0"/>
          <c:showVal val="1"/>
          <c:showCatName val="0"/>
          <c:showSerName val="0"/>
          <c:showPercent val="0"/>
          <c:showBubbleSize val="0"/>
        </c:dLbls>
        <c:gapWidth val="40"/>
        <c:overlap val="100"/>
        <c:axId val="1653110432"/>
        <c:axId val="1144473216"/>
      </c:barChart>
      <c:catAx>
        <c:axId val="1653110432"/>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44473216"/>
        <c:crosses val="autoZero"/>
        <c:auto val="1"/>
        <c:lblAlgn val="ctr"/>
        <c:lblOffset val="100"/>
        <c:noMultiLvlLbl val="0"/>
      </c:catAx>
      <c:valAx>
        <c:axId val="1144473216"/>
        <c:scaling>
          <c:orientation val="minMax"/>
          <c:max val="14000000000"/>
        </c:scaling>
        <c:delete val="1"/>
        <c:axPos val="l"/>
        <c:title>
          <c:tx>
            <c:rich>
              <a:bodyPr rot="-5400000" vert="horz"/>
              <a:lstStyle/>
              <a:p>
                <a:pPr>
                  <a:defRPr altLang="ko-KR" sz="700">
                    <a:solidFill>
                      <a:srgbClr val="000000"/>
                    </a:solidFill>
                  </a:defRPr>
                </a:pPr>
                <a:r>
                  <a:rPr lang="ko-KR" altLang="en-US" dirty="0"/>
                  <a:t>백만원</a:t>
                </a:r>
              </a:p>
            </c:rich>
          </c:tx>
          <c:layout>
            <c:manualLayout>
              <c:xMode val="edge"/>
              <c:yMode val="edge"/>
              <c:x val="2.5714285714285714E-2"/>
              <c:y val="0.32041088045812455"/>
            </c:manualLayout>
          </c:layout>
          <c:overlay val="0"/>
        </c:title>
        <c:numFmt formatCode="#,##0,,\ ;\(#,##0,,\);\-" sourceLinked="1"/>
        <c:majorTickMark val="out"/>
        <c:minorTickMark val="none"/>
        <c:tickLblPos val="nextTo"/>
        <c:crossAx val="1653110432"/>
        <c:crosses val="autoZero"/>
        <c:crossBetween val="between"/>
      </c:valAx>
      <c:spPr>
        <a:noFill/>
        <a:ln w="25400">
          <a:noFill/>
        </a:ln>
      </c:spPr>
    </c:plotArea>
    <c:legend>
      <c:legendPos val="b"/>
      <c:legendEntry>
        <c:idx val="2"/>
        <c:delete val="1"/>
      </c:legendEntry>
      <c:layout>
        <c:manualLayout>
          <c:xMode val="edge"/>
          <c:yMode val="edge"/>
          <c:x val="0.19600123814174106"/>
          <c:y val="0.83636363636363631"/>
          <c:w val="0.55951840277777776"/>
          <c:h val="6.3640537316763751E-2"/>
        </c:manualLayout>
      </c:layout>
      <c:overlay val="0"/>
      <c:spPr>
        <a:noFill/>
        <a:ln w="25400">
          <a:noFill/>
        </a:ln>
      </c:spPr>
      <c:txPr>
        <a:bodyPr/>
        <a:lstStyle/>
        <a:p>
          <a:pPr>
            <a:defRPr sz="7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제품매출</a:t>
            </a:r>
            <a:endParaRPr lang="en-US" sz="800" dirty="0"/>
          </a:p>
        </c:rich>
      </c:tx>
      <c:layout>
        <c:manualLayout>
          <c:xMode val="edge"/>
          <c:yMode val="edge"/>
          <c:x val="2.2918106567390965E-2"/>
          <c:y val="3.6674053215639463E-2"/>
        </c:manualLayout>
      </c:layout>
      <c:overlay val="0"/>
    </c:title>
    <c:autoTitleDeleted val="0"/>
    <c:plotArea>
      <c:layout>
        <c:manualLayout>
          <c:layoutTarget val="inner"/>
          <c:xMode val="edge"/>
          <c:yMode val="edge"/>
          <c:x val="0.19959888024591646"/>
          <c:y val="0.15325023380466493"/>
          <c:w val="0.69654374340182379"/>
          <c:h val="0.6789717506930476"/>
        </c:manualLayout>
      </c:layout>
      <c:lineChart>
        <c:grouping val="standard"/>
        <c:varyColors val="0"/>
        <c:ser>
          <c:idx val="0"/>
          <c:order val="0"/>
          <c:tx>
            <c:strRef>
              <c:f>'보고서 (2)'!$D$5</c:f>
              <c:strCache>
                <c:ptCount val="1"/>
                <c:pt idx="0">
                  <c:v>제품매출</c:v>
                </c:pt>
              </c:strCache>
            </c:strRef>
          </c:tx>
          <c:spPr>
            <a:ln>
              <a:solidFill>
                <a:srgbClr val="00338D"/>
              </a:solidFill>
            </a:ln>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4742-4342-BE03-EEA1A6608EE5}"/>
                </c:ext>
              </c:extLst>
            </c:dLbl>
            <c:dLbl>
              <c:idx val="1"/>
              <c:delete val="1"/>
              <c:extLst>
                <c:ext xmlns:c15="http://schemas.microsoft.com/office/drawing/2012/chart" uri="{CE6537A1-D6FC-4f65-9D91-7224C49458BB}"/>
                <c:ext xmlns:c16="http://schemas.microsoft.com/office/drawing/2014/chart" uri="{C3380CC4-5D6E-409C-BE32-E72D297353CC}">
                  <c16:uniqueId val="{00000001-4742-4342-BE03-EEA1A6608EE5}"/>
                </c:ext>
              </c:extLst>
            </c:dLbl>
            <c:dLbl>
              <c:idx val="2"/>
              <c:delete val="1"/>
              <c:extLst>
                <c:ext xmlns:c15="http://schemas.microsoft.com/office/drawing/2012/chart" uri="{CE6537A1-D6FC-4f65-9D91-7224C49458BB}"/>
                <c:ext xmlns:c16="http://schemas.microsoft.com/office/drawing/2014/chart" uri="{C3380CC4-5D6E-409C-BE32-E72D297353CC}">
                  <c16:uniqueId val="{00000002-4742-4342-BE03-EEA1A6608EE5}"/>
                </c:ext>
              </c:extLst>
            </c:dLbl>
            <c:dLbl>
              <c:idx val="4"/>
              <c:delete val="1"/>
              <c:extLst>
                <c:ext xmlns:c15="http://schemas.microsoft.com/office/drawing/2012/chart" uri="{CE6537A1-D6FC-4f65-9D91-7224C49458BB}"/>
                <c:ext xmlns:c16="http://schemas.microsoft.com/office/drawing/2014/chart" uri="{C3380CC4-5D6E-409C-BE32-E72D297353CC}">
                  <c16:uniqueId val="{00000003-4742-4342-BE03-EEA1A6608EE5}"/>
                </c:ext>
              </c:extLst>
            </c:dLbl>
            <c:dLbl>
              <c:idx val="5"/>
              <c:layout>
                <c:manualLayout>
                  <c:x val="-5.6166608939512384E-2"/>
                  <c:y val="2.48306385627680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742-4342-BE03-EEA1A6608EE5}"/>
                </c:ext>
              </c:extLst>
            </c:dLbl>
            <c:dLbl>
              <c:idx val="6"/>
              <c:delete val="1"/>
              <c:extLst>
                <c:ext xmlns:c15="http://schemas.microsoft.com/office/drawing/2012/chart" uri="{CE6537A1-D6FC-4f65-9D91-7224C49458BB}"/>
                <c:ext xmlns:c16="http://schemas.microsoft.com/office/drawing/2014/chart" uri="{C3380CC4-5D6E-409C-BE32-E72D297353CC}">
                  <c16:uniqueId val="{00000004-4742-4342-BE03-EEA1A6608EE5}"/>
                </c:ext>
              </c:extLst>
            </c:dLbl>
            <c:dLbl>
              <c:idx val="7"/>
              <c:delete val="1"/>
              <c:extLst>
                <c:ext xmlns:c15="http://schemas.microsoft.com/office/drawing/2012/chart" uri="{CE6537A1-D6FC-4f65-9D91-7224C49458BB}"/>
                <c:ext xmlns:c16="http://schemas.microsoft.com/office/drawing/2014/chart" uri="{C3380CC4-5D6E-409C-BE32-E72D297353CC}">
                  <c16:uniqueId val="{00000005-4742-4342-BE03-EEA1A6608EE5}"/>
                </c:ext>
              </c:extLst>
            </c:dLbl>
            <c:dLbl>
              <c:idx val="9"/>
              <c:delete val="1"/>
              <c:extLst>
                <c:ext xmlns:c15="http://schemas.microsoft.com/office/drawing/2012/chart" uri="{CE6537A1-D6FC-4f65-9D91-7224C49458BB}"/>
                <c:ext xmlns:c16="http://schemas.microsoft.com/office/drawing/2014/chart" uri="{C3380CC4-5D6E-409C-BE32-E72D297353CC}">
                  <c16:uniqueId val="{00000006-4742-4342-BE03-EEA1A6608EE5}"/>
                </c:ext>
              </c:extLst>
            </c:dLbl>
            <c:dLbl>
              <c:idx val="10"/>
              <c:delete val="1"/>
              <c:extLst>
                <c:ext xmlns:c15="http://schemas.microsoft.com/office/drawing/2012/chart" uri="{CE6537A1-D6FC-4f65-9D91-7224C49458BB}"/>
                <c:ext xmlns:c16="http://schemas.microsoft.com/office/drawing/2014/chart" uri="{C3380CC4-5D6E-409C-BE32-E72D297353CC}">
                  <c16:uniqueId val="{0000000A-4742-4342-BE03-EEA1A6608EE5}"/>
                </c:ext>
              </c:extLst>
            </c:dLbl>
            <c:dLbl>
              <c:idx val="11"/>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742-4342-BE03-EEA1A6608EE5}"/>
                </c:ext>
              </c:extLst>
            </c:dLbl>
            <c:dLbl>
              <c:idx val="12"/>
              <c:delete val="1"/>
              <c:extLst>
                <c:ext xmlns:c15="http://schemas.microsoft.com/office/drawing/2012/chart" uri="{CE6537A1-D6FC-4f65-9D91-7224C49458BB}"/>
                <c:ext xmlns:c16="http://schemas.microsoft.com/office/drawing/2014/chart" uri="{C3380CC4-5D6E-409C-BE32-E72D297353CC}">
                  <c16:uniqueId val="{00000008-4742-4342-BE03-EEA1A6608EE5}"/>
                </c:ext>
              </c:extLst>
            </c:dLbl>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(2)'!$E$3:$R$3</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cat>
          <c:val>
            <c:numRef>
              <c:f>'보고서 (2)'!$E$5:$R$5</c:f>
              <c:numCache>
                <c:formatCode>#,##0,,\ ;\(#,##0,,\);\-</c:formatCode>
                <c:ptCount val="14"/>
                <c:pt idx="0">
                  <c:v>4947957629</c:v>
                </c:pt>
                <c:pt idx="1">
                  <c:v>9473991973</c:v>
                </c:pt>
                <c:pt idx="2">
                  <c:v>10986623350</c:v>
                </c:pt>
                <c:pt idx="3">
                  <c:v>16144617664</c:v>
                </c:pt>
                <c:pt idx="4">
                  <c:v>11244409040</c:v>
                </c:pt>
                <c:pt idx="5">
                  <c:v>7200657456</c:v>
                </c:pt>
                <c:pt idx="6">
                  <c:v>8267063585</c:v>
                </c:pt>
                <c:pt idx="7">
                  <c:v>12222655949</c:v>
                </c:pt>
                <c:pt idx="8">
                  <c:v>13879234407</c:v>
                </c:pt>
                <c:pt idx="9">
                  <c:v>12972478511</c:v>
                </c:pt>
                <c:pt idx="10">
                  <c:v>8830955934</c:v>
                </c:pt>
                <c:pt idx="11">
                  <c:v>8774164200</c:v>
                </c:pt>
                <c:pt idx="12">
                  <c:v>14642898678</c:v>
                </c:pt>
                <c:pt idx="13">
                  <c:v>19976446353</c:v>
                </c:pt>
              </c:numCache>
            </c:numRef>
          </c:val>
          <c:smooth val="1"/>
          <c:extLst>
            <c:ext xmlns:c16="http://schemas.microsoft.com/office/drawing/2014/chart" uri="{C3380CC4-5D6E-409C-BE32-E72D297353CC}">
              <c16:uniqueId val="{00000009-4742-4342-BE03-EEA1A6608EE5}"/>
            </c:ext>
          </c:extLst>
        </c:ser>
        <c:dLbls>
          <c:showLegendKey val="0"/>
          <c:showVal val="0"/>
          <c:showCatName val="0"/>
          <c:showSerName val="0"/>
          <c:showPercent val="0"/>
          <c:showBubbleSize val="0"/>
        </c:dLbls>
        <c:smooth val="0"/>
        <c:axId val="1760304496"/>
        <c:axId val="2004904160"/>
      </c:lineChart>
      <c:catAx>
        <c:axId val="1760304496"/>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2004904160"/>
        <c:crosses val="autoZero"/>
        <c:auto val="1"/>
        <c:lblAlgn val="ctr"/>
        <c:lblOffset val="100"/>
        <c:noMultiLvlLbl val="0"/>
      </c:catAx>
      <c:valAx>
        <c:axId val="2004904160"/>
        <c:scaling>
          <c:orientation val="minMax"/>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2.5782869888314835E-2"/>
              <c:y val="0.32314605622175674"/>
            </c:manualLayout>
          </c:layout>
          <c:overlay val="0"/>
        </c:title>
        <c:numFmt formatCode="#,##0,,\ ;\(#,##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760304496"/>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경상</a:t>
            </a:r>
            <a:r>
              <a:rPr lang="en-US" altLang="ko-KR" dirty="0"/>
              <a:t>/</a:t>
            </a:r>
            <a:r>
              <a:rPr lang="ko-KR" altLang="en-US" dirty="0"/>
              <a:t>강원</a:t>
            </a:r>
          </a:p>
        </c:rich>
      </c:tx>
      <c:layout>
        <c:manualLayout>
          <c:xMode val="edge"/>
          <c:yMode val="edge"/>
          <c:x val="2.2857142857142857E-2"/>
          <c:y val="3.6363636363636362E-2"/>
        </c:manualLayout>
      </c:layout>
      <c:overlay val="0"/>
    </c:title>
    <c:autoTitleDeleted val="0"/>
    <c:plotArea>
      <c:layout>
        <c:manualLayout>
          <c:layoutTarget val="inner"/>
          <c:xMode val="edge"/>
          <c:yMode val="edge"/>
          <c:x val="6.857152777777778E-2"/>
          <c:y val="0.13181805555555556"/>
          <c:w val="0.60285729166666668"/>
          <c:h val="0.56844652777777782"/>
        </c:manualLayout>
      </c:layout>
      <c:barChart>
        <c:barDir val="col"/>
        <c:grouping val="stacked"/>
        <c:varyColors val="0"/>
        <c:ser>
          <c:idx val="1"/>
          <c:order val="0"/>
          <c:tx>
            <c:strRef>
              <c:f>보고서!$D$21</c:f>
              <c:strCache>
                <c:ptCount val="1"/>
                <c:pt idx="0">
                  <c:v>자체수주</c:v>
                </c:pt>
              </c:strCache>
            </c:strRef>
          </c:tx>
          <c:spPr>
            <a:solidFill>
              <a:srgbClr val="0091DA"/>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보고서!$M$20:$N$20</c:f>
              <c:numCache>
                <c:formatCode>General</c:formatCode>
                <c:ptCount val="2"/>
                <c:pt idx="0">
                  <c:v>2019</c:v>
                </c:pt>
                <c:pt idx="1">
                  <c:v>2020</c:v>
                </c:pt>
              </c:numCache>
            </c:numRef>
          </c:cat>
          <c:val>
            <c:numRef>
              <c:f>보고서!$M$21:$N$21</c:f>
              <c:numCache>
                <c:formatCode>#,##0,,\ ;\(#,##0,,\);\-</c:formatCode>
                <c:ptCount val="2"/>
                <c:pt idx="0">
                  <c:v>805370909.09090912</c:v>
                </c:pt>
                <c:pt idx="1">
                  <c:v>2536522218.1818185</c:v>
                </c:pt>
              </c:numCache>
            </c:numRef>
          </c:val>
          <c:extLst>
            <c:ext xmlns:c16="http://schemas.microsoft.com/office/drawing/2014/chart" uri="{C3380CC4-5D6E-409C-BE32-E72D297353CC}">
              <c16:uniqueId val="{00000000-1625-4AF4-9B48-A1C435922795}"/>
            </c:ext>
          </c:extLst>
        </c:ser>
        <c:ser>
          <c:idx val="2"/>
          <c:order val="1"/>
          <c:tx>
            <c:strRef>
              <c:f>보고서!$D$22</c:f>
              <c:strCache>
                <c:ptCount val="1"/>
                <c:pt idx="0">
                  <c:v>협력사</c:v>
                </c:pt>
              </c:strCache>
            </c:strRef>
          </c:tx>
          <c:spPr>
            <a:solidFill>
              <a:srgbClr val="6D207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보고서!$M$20:$N$20</c:f>
              <c:numCache>
                <c:formatCode>General</c:formatCode>
                <c:ptCount val="2"/>
                <c:pt idx="0">
                  <c:v>2019</c:v>
                </c:pt>
                <c:pt idx="1">
                  <c:v>2020</c:v>
                </c:pt>
              </c:numCache>
            </c:numRef>
          </c:cat>
          <c:val>
            <c:numRef>
              <c:f>보고서!$M$22:$N$22</c:f>
              <c:numCache>
                <c:formatCode>#,##0,,\ ;\(#,##0,,\);\-</c:formatCode>
                <c:ptCount val="2"/>
                <c:pt idx="0">
                  <c:v>2852702954.5454545</c:v>
                </c:pt>
                <c:pt idx="1">
                  <c:v>4719809390.9090919</c:v>
                </c:pt>
              </c:numCache>
            </c:numRef>
          </c:val>
          <c:extLst>
            <c:ext xmlns:c16="http://schemas.microsoft.com/office/drawing/2014/chart" uri="{C3380CC4-5D6E-409C-BE32-E72D297353CC}">
              <c16:uniqueId val="{00000001-1625-4AF4-9B48-A1C435922795}"/>
            </c:ext>
          </c:extLst>
        </c:ser>
        <c:ser>
          <c:idx val="3"/>
          <c:order val="2"/>
          <c:tx>
            <c:strRef>
              <c:f>보고서!$D$23</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보고서!$M$20:$N$20</c:f>
              <c:numCache>
                <c:formatCode>General</c:formatCode>
                <c:ptCount val="2"/>
                <c:pt idx="0">
                  <c:v>2019</c:v>
                </c:pt>
                <c:pt idx="1">
                  <c:v>2020</c:v>
                </c:pt>
              </c:numCache>
            </c:numRef>
          </c:cat>
          <c:val>
            <c:numRef>
              <c:f>보고서!$M$23:$N$23</c:f>
              <c:numCache>
                <c:formatCode>#,##0,,\ ;\(#,##0,,\);\-</c:formatCode>
                <c:ptCount val="2"/>
                <c:pt idx="0">
                  <c:v>3658073863.6363635</c:v>
                </c:pt>
                <c:pt idx="1">
                  <c:v>7256331609.0909109</c:v>
                </c:pt>
              </c:numCache>
            </c:numRef>
          </c:val>
          <c:extLst>
            <c:ext xmlns:c16="http://schemas.microsoft.com/office/drawing/2014/chart" uri="{C3380CC4-5D6E-409C-BE32-E72D297353CC}">
              <c16:uniqueId val="{00000002-1625-4AF4-9B48-A1C435922795}"/>
            </c:ext>
          </c:extLst>
        </c:ser>
        <c:dLbls>
          <c:dLblPos val="ctr"/>
          <c:showLegendKey val="0"/>
          <c:showVal val="1"/>
          <c:showCatName val="0"/>
          <c:showSerName val="0"/>
          <c:showPercent val="0"/>
          <c:showBubbleSize val="0"/>
        </c:dLbls>
        <c:gapWidth val="40"/>
        <c:overlap val="100"/>
        <c:axId val="1653110432"/>
        <c:axId val="1144473216"/>
      </c:barChart>
      <c:catAx>
        <c:axId val="1653110432"/>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44473216"/>
        <c:crosses val="autoZero"/>
        <c:auto val="1"/>
        <c:lblAlgn val="ctr"/>
        <c:lblOffset val="100"/>
        <c:noMultiLvlLbl val="0"/>
      </c:catAx>
      <c:valAx>
        <c:axId val="1144473216"/>
        <c:scaling>
          <c:orientation val="minMax"/>
          <c:max val="14000000000"/>
        </c:scaling>
        <c:delete val="1"/>
        <c:axPos val="l"/>
        <c:title>
          <c:tx>
            <c:rich>
              <a:bodyPr rot="-5400000" vert="horz"/>
              <a:lstStyle/>
              <a:p>
                <a:pPr>
                  <a:defRPr altLang="ko-KR" sz="700">
                    <a:solidFill>
                      <a:srgbClr val="000000"/>
                    </a:solidFill>
                  </a:defRPr>
                </a:pPr>
                <a:r>
                  <a:rPr lang="ko-KR" altLang="en-US" dirty="0"/>
                  <a:t>백만원</a:t>
                </a:r>
              </a:p>
            </c:rich>
          </c:tx>
          <c:layout>
            <c:manualLayout>
              <c:xMode val="edge"/>
              <c:yMode val="edge"/>
              <c:x val="2.5714285714285714E-2"/>
              <c:y val="0.32041088045812455"/>
            </c:manualLayout>
          </c:layout>
          <c:overlay val="0"/>
        </c:title>
        <c:numFmt formatCode="#,##0,,\ ;\(#,##0,,\);\-" sourceLinked="1"/>
        <c:majorTickMark val="out"/>
        <c:minorTickMark val="none"/>
        <c:tickLblPos val="nextTo"/>
        <c:crossAx val="1653110432"/>
        <c:crosses val="autoZero"/>
        <c:crossBetween val="between"/>
      </c:valAx>
      <c:spPr>
        <a:noFill/>
        <a:ln w="25400">
          <a:noFill/>
        </a:ln>
      </c:spPr>
    </c:plotArea>
    <c:legend>
      <c:legendPos val="b"/>
      <c:legendEntry>
        <c:idx val="2"/>
        <c:delete val="1"/>
      </c:legendEntry>
      <c:layout>
        <c:manualLayout>
          <c:xMode val="edge"/>
          <c:yMode val="edge"/>
          <c:x val="0.19600123814174106"/>
          <c:y val="0.83636363636363631"/>
          <c:w val="0.48455312499999997"/>
          <c:h val="6.3640537316763751E-2"/>
        </c:manualLayout>
      </c:layout>
      <c:overlay val="0"/>
      <c:spPr>
        <a:noFill/>
        <a:ln w="25400">
          <a:noFill/>
        </a:ln>
      </c:spPr>
      <c:txPr>
        <a:bodyPr/>
        <a:lstStyle/>
        <a:p>
          <a:pPr>
            <a:defRPr sz="7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en-US" sz="800" dirty="0"/>
              <a:t>ITS_</a:t>
            </a:r>
            <a:r>
              <a:rPr lang="ko-KR" altLang="en-US" sz="800" dirty="0"/>
              <a:t>공공기관</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6.857152777777778E-2"/>
          <c:y val="0.13181805555555556"/>
          <c:w val="0.87209435622986509"/>
          <c:h val="0.61842291666666671"/>
        </c:manualLayout>
      </c:layout>
      <c:barChart>
        <c:barDir val="col"/>
        <c:grouping val="stacked"/>
        <c:varyColors val="0"/>
        <c:ser>
          <c:idx val="1"/>
          <c:order val="0"/>
          <c:tx>
            <c:strRef>
              <c:f>보고서!$D$21</c:f>
              <c:strCache>
                <c:ptCount val="1"/>
                <c:pt idx="0">
                  <c:v>자체수주</c:v>
                </c:pt>
              </c:strCache>
            </c:strRef>
          </c:tx>
          <c:spPr>
            <a:solidFill>
              <a:srgbClr val="0091DA"/>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보고서!$E$20:$F$20</c:f>
              <c:numCache>
                <c:formatCode>General</c:formatCode>
                <c:ptCount val="2"/>
                <c:pt idx="0">
                  <c:v>2019</c:v>
                </c:pt>
                <c:pt idx="1">
                  <c:v>2020</c:v>
                </c:pt>
              </c:numCache>
            </c:numRef>
          </c:cat>
          <c:val>
            <c:numRef>
              <c:f>보고서!$E$21:$F$21</c:f>
              <c:numCache>
                <c:formatCode>#,##0,,\ ;\(#,##0,,\);\-</c:formatCode>
                <c:ptCount val="2"/>
                <c:pt idx="0">
                  <c:v>5751068827.272727</c:v>
                </c:pt>
                <c:pt idx="1">
                  <c:v>8892934163.636364</c:v>
                </c:pt>
              </c:numCache>
            </c:numRef>
          </c:val>
          <c:extLst>
            <c:ext xmlns:c16="http://schemas.microsoft.com/office/drawing/2014/chart" uri="{C3380CC4-5D6E-409C-BE32-E72D297353CC}">
              <c16:uniqueId val="{00000000-1174-4149-B82A-BCE2B3A0B820}"/>
            </c:ext>
          </c:extLst>
        </c:ser>
        <c:ser>
          <c:idx val="2"/>
          <c:order val="1"/>
          <c:tx>
            <c:strRef>
              <c:f>보고서!$D$22</c:f>
              <c:strCache>
                <c:ptCount val="1"/>
                <c:pt idx="0">
                  <c:v>협력사</c:v>
                </c:pt>
              </c:strCache>
            </c:strRef>
          </c:tx>
          <c:spPr>
            <a:solidFill>
              <a:srgbClr val="6D207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보고서!$E$20:$F$20</c:f>
              <c:numCache>
                <c:formatCode>General</c:formatCode>
                <c:ptCount val="2"/>
                <c:pt idx="0">
                  <c:v>2019</c:v>
                </c:pt>
                <c:pt idx="1">
                  <c:v>2020</c:v>
                </c:pt>
              </c:numCache>
            </c:numRef>
          </c:cat>
          <c:val>
            <c:numRef>
              <c:f>보고서!$E$22:$F$22</c:f>
              <c:numCache>
                <c:formatCode>#,##0,,\ ;\(#,##0,,\);\-</c:formatCode>
                <c:ptCount val="2"/>
                <c:pt idx="0">
                  <c:v>10153971945.45454</c:v>
                </c:pt>
                <c:pt idx="1">
                  <c:v>34150592018.181824</c:v>
                </c:pt>
              </c:numCache>
            </c:numRef>
          </c:val>
          <c:extLst>
            <c:ext xmlns:c16="http://schemas.microsoft.com/office/drawing/2014/chart" uri="{C3380CC4-5D6E-409C-BE32-E72D297353CC}">
              <c16:uniqueId val="{00000001-1174-4149-B82A-BCE2B3A0B820}"/>
            </c:ext>
          </c:extLst>
        </c:ser>
        <c:ser>
          <c:idx val="3"/>
          <c:order val="2"/>
          <c:tx>
            <c:strRef>
              <c:f>보고서!$D$23</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보고서!$E$20:$F$20</c:f>
              <c:numCache>
                <c:formatCode>General</c:formatCode>
                <c:ptCount val="2"/>
                <c:pt idx="0">
                  <c:v>2019</c:v>
                </c:pt>
                <c:pt idx="1">
                  <c:v>2020</c:v>
                </c:pt>
              </c:numCache>
            </c:numRef>
          </c:cat>
          <c:val>
            <c:numRef>
              <c:f>보고서!$E$23:$F$23</c:f>
              <c:numCache>
                <c:formatCode>#,##0,,\ ;\(#,##0,,\);\-</c:formatCode>
                <c:ptCount val="2"/>
                <c:pt idx="0">
                  <c:v>15905040772.72727</c:v>
                </c:pt>
                <c:pt idx="1">
                  <c:v>43043526181.818184</c:v>
                </c:pt>
              </c:numCache>
            </c:numRef>
          </c:val>
          <c:extLst>
            <c:ext xmlns:c16="http://schemas.microsoft.com/office/drawing/2014/chart" uri="{C3380CC4-5D6E-409C-BE32-E72D297353CC}">
              <c16:uniqueId val="{00000002-1174-4149-B82A-BCE2B3A0B820}"/>
            </c:ext>
          </c:extLst>
        </c:ser>
        <c:dLbls>
          <c:dLblPos val="ctr"/>
          <c:showLegendKey val="0"/>
          <c:showVal val="1"/>
          <c:showCatName val="0"/>
          <c:showSerName val="0"/>
          <c:showPercent val="0"/>
          <c:showBubbleSize val="0"/>
        </c:dLbls>
        <c:gapWidth val="40"/>
        <c:overlap val="100"/>
        <c:axId val="1653110432"/>
        <c:axId val="1144473216"/>
      </c:barChart>
      <c:catAx>
        <c:axId val="1653110432"/>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44473216"/>
        <c:crosses val="autoZero"/>
        <c:auto val="1"/>
        <c:lblAlgn val="ctr"/>
        <c:lblOffset val="100"/>
        <c:noMultiLvlLbl val="0"/>
      </c:catAx>
      <c:valAx>
        <c:axId val="1144473216"/>
        <c:scaling>
          <c:orientation val="minMax"/>
          <c:max val="50000000000"/>
        </c:scaling>
        <c:delete val="1"/>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714285714285714E-2"/>
              <c:y val="0.32041088045812455"/>
            </c:manualLayout>
          </c:layout>
          <c:overlay val="0"/>
        </c:title>
        <c:numFmt formatCode="#,##0,,\ ;\(#,##0,,\);\-" sourceLinked="1"/>
        <c:majorTickMark val="out"/>
        <c:minorTickMark val="none"/>
        <c:tickLblPos val="nextTo"/>
        <c:crossAx val="1653110432"/>
        <c:crosses val="autoZero"/>
        <c:crossBetween val="between"/>
      </c:valAx>
      <c:spPr>
        <a:noFill/>
        <a:ln w="25400">
          <a:noFill/>
        </a:ln>
      </c:spPr>
    </c:plotArea>
    <c:legend>
      <c:legendPos val="b"/>
      <c:legendEntry>
        <c:idx val="2"/>
        <c:delete val="1"/>
      </c:legendEntry>
      <c:layout>
        <c:manualLayout>
          <c:xMode val="edge"/>
          <c:yMode val="edge"/>
          <c:x val="0.13794154399439212"/>
          <c:y val="0.83636383096936029"/>
          <c:w val="0.4450365740740741"/>
          <c:h val="8.0796759259259263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조달청 계약금액</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21241289083200848"/>
          <c:y val="0.15676547619047618"/>
          <c:w val="0.70881018518518524"/>
          <c:h val="0.66430436507936508"/>
        </c:manualLayout>
      </c:layout>
      <c:barChart>
        <c:barDir val="col"/>
        <c:grouping val="stacked"/>
        <c:varyColors val="0"/>
        <c:ser>
          <c:idx val="0"/>
          <c:order val="0"/>
          <c:tx>
            <c:strRef>
              <c:f>보고서4!$B$5</c:f>
              <c:strCache>
                <c:ptCount val="1"/>
                <c:pt idx="0">
                  <c:v>일반제품</c:v>
                </c:pt>
              </c:strCache>
            </c:strRef>
          </c:tx>
          <c:spPr>
            <a:solidFill>
              <a:srgbClr val="0091DA"/>
            </a:solidFill>
            <a:ln w="3175">
              <a:solidFill>
                <a:srgbClr val="FFFFFF"/>
              </a:solidFill>
              <a:prstDash val="solid"/>
            </a:ln>
          </c:spPr>
          <c:invertIfNegative val="0"/>
          <c:dLbls>
            <c:delete val="1"/>
          </c:dLbls>
          <c:cat>
            <c:numRef>
              <c:f>보고서4!$C$4:$G$4</c:f>
              <c:numCache>
                <c:formatCode>General</c:formatCode>
                <c:ptCount val="5"/>
                <c:pt idx="0">
                  <c:v>2016</c:v>
                </c:pt>
                <c:pt idx="1">
                  <c:v>2017</c:v>
                </c:pt>
                <c:pt idx="2">
                  <c:v>2018</c:v>
                </c:pt>
                <c:pt idx="3">
                  <c:v>2019</c:v>
                </c:pt>
                <c:pt idx="4">
                  <c:v>2020</c:v>
                </c:pt>
              </c:numCache>
            </c:numRef>
          </c:cat>
          <c:val>
            <c:numRef>
              <c:f>보고서4!$C$5:$G$5</c:f>
              <c:numCache>
                <c:formatCode>#,##0,,\ ;\(#,##0,,\);\-</c:formatCode>
                <c:ptCount val="5"/>
                <c:pt idx="0">
                  <c:v>233131260</c:v>
                </c:pt>
                <c:pt idx="1">
                  <c:v>51401900</c:v>
                </c:pt>
              </c:numCache>
            </c:numRef>
          </c:val>
          <c:extLst>
            <c:ext xmlns:c16="http://schemas.microsoft.com/office/drawing/2014/chart" uri="{C3380CC4-5D6E-409C-BE32-E72D297353CC}">
              <c16:uniqueId val="{00000000-8448-4EC3-972F-AFD6D3812CFA}"/>
            </c:ext>
          </c:extLst>
        </c:ser>
        <c:ser>
          <c:idx val="1"/>
          <c:order val="1"/>
          <c:tx>
            <c:strRef>
              <c:f>보고서4!$B$6</c:f>
              <c:strCache>
                <c:ptCount val="1"/>
                <c:pt idx="0">
                  <c:v>우수조달물품</c:v>
                </c:pt>
              </c:strCache>
            </c:strRef>
          </c:tx>
          <c:spPr>
            <a:solidFill>
              <a:srgbClr val="00A3A1"/>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보고서4!$C$4:$G$4</c:f>
              <c:numCache>
                <c:formatCode>General</c:formatCode>
                <c:ptCount val="5"/>
                <c:pt idx="0">
                  <c:v>2016</c:v>
                </c:pt>
                <c:pt idx="1">
                  <c:v>2017</c:v>
                </c:pt>
                <c:pt idx="2">
                  <c:v>2018</c:v>
                </c:pt>
                <c:pt idx="3">
                  <c:v>2019</c:v>
                </c:pt>
                <c:pt idx="4">
                  <c:v>2020</c:v>
                </c:pt>
              </c:numCache>
            </c:numRef>
          </c:cat>
          <c:val>
            <c:numRef>
              <c:f>보고서4!$C$6:$G$6</c:f>
              <c:numCache>
                <c:formatCode>General</c:formatCode>
                <c:ptCount val="5"/>
                <c:pt idx="2" formatCode="#,##0,,\ ;\(#,##0,,\);\-">
                  <c:v>10924337000</c:v>
                </c:pt>
                <c:pt idx="3" formatCode="#,##0,,\ ;\(#,##0,,\);\-">
                  <c:v>14357864000</c:v>
                </c:pt>
                <c:pt idx="4" formatCode="#,##0,,\ ;\(#,##0,,\);\-">
                  <c:v>38875458000</c:v>
                </c:pt>
              </c:numCache>
            </c:numRef>
          </c:val>
          <c:extLst>
            <c:ext xmlns:c16="http://schemas.microsoft.com/office/drawing/2014/chart" uri="{C3380CC4-5D6E-409C-BE32-E72D297353CC}">
              <c16:uniqueId val="{00000001-8448-4EC3-972F-AFD6D3812CFA}"/>
            </c:ext>
          </c:extLst>
        </c:ser>
        <c:ser>
          <c:idx val="2"/>
          <c:order val="2"/>
          <c:tx>
            <c:strRef>
              <c:f>보고서4!$B$7</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보고서4!$C$4:$G$4</c:f>
              <c:numCache>
                <c:formatCode>General</c:formatCode>
                <c:ptCount val="5"/>
                <c:pt idx="0">
                  <c:v>2016</c:v>
                </c:pt>
                <c:pt idx="1">
                  <c:v>2017</c:v>
                </c:pt>
                <c:pt idx="2">
                  <c:v>2018</c:v>
                </c:pt>
                <c:pt idx="3">
                  <c:v>2019</c:v>
                </c:pt>
                <c:pt idx="4">
                  <c:v>2020</c:v>
                </c:pt>
              </c:numCache>
            </c:numRef>
          </c:cat>
          <c:val>
            <c:numRef>
              <c:f>보고서4!$C$7:$G$7</c:f>
              <c:numCache>
                <c:formatCode>#,##0,,\ ;\(#,##0,,\);\-</c:formatCode>
                <c:ptCount val="5"/>
                <c:pt idx="0">
                  <c:v>233131260</c:v>
                </c:pt>
                <c:pt idx="1">
                  <c:v>51401900</c:v>
                </c:pt>
                <c:pt idx="2">
                  <c:v>10924337000</c:v>
                </c:pt>
                <c:pt idx="3">
                  <c:v>14357864000</c:v>
                </c:pt>
                <c:pt idx="4">
                  <c:v>38875458000</c:v>
                </c:pt>
              </c:numCache>
            </c:numRef>
          </c:val>
          <c:extLst>
            <c:ext xmlns:c16="http://schemas.microsoft.com/office/drawing/2014/chart" uri="{C3380CC4-5D6E-409C-BE32-E72D297353CC}">
              <c16:uniqueId val="{00000002-8448-4EC3-972F-AFD6D3812CFA}"/>
            </c:ext>
          </c:extLst>
        </c:ser>
        <c:dLbls>
          <c:dLblPos val="ctr"/>
          <c:showLegendKey val="0"/>
          <c:showVal val="1"/>
          <c:showCatName val="0"/>
          <c:showSerName val="0"/>
          <c:showPercent val="0"/>
          <c:showBubbleSize val="0"/>
        </c:dLbls>
        <c:gapWidth val="40"/>
        <c:overlap val="100"/>
        <c:axId val="215989632"/>
        <c:axId val="637558512"/>
      </c:barChart>
      <c:catAx>
        <c:axId val="215989632"/>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637558512"/>
        <c:crosses val="autoZero"/>
        <c:auto val="1"/>
        <c:lblAlgn val="ctr"/>
        <c:lblOffset val="100"/>
        <c:noMultiLvlLbl val="0"/>
      </c:catAx>
      <c:valAx>
        <c:axId val="637558512"/>
        <c:scaling>
          <c:orientation val="minMax"/>
          <c:max val="4000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714285714285714E-2"/>
              <c:y val="0.32041088045812455"/>
            </c:manualLayout>
          </c:layout>
          <c:overlay val="0"/>
        </c:title>
        <c:numFmt formatCode="#,##0,,\ ;\(#,##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215989632"/>
        <c:crosses val="autoZero"/>
        <c:crossBetween val="between"/>
      </c:valAx>
      <c:spPr>
        <a:noFill/>
        <a:ln w="25400">
          <a:noFill/>
        </a:ln>
      </c:spPr>
    </c:plotArea>
    <c:legend>
      <c:legendPos val="b"/>
      <c:legendEntry>
        <c:idx val="2"/>
        <c:delete val="1"/>
      </c:legendEntry>
      <c:layout>
        <c:manualLayout>
          <c:xMode val="edge"/>
          <c:yMode val="edge"/>
          <c:x val="0.28219230977565218"/>
          <c:y val="0.88912670017566953"/>
          <c:w val="0.39546882716049381"/>
          <c:h val="6.9254365079365082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신호위반 </a:t>
            </a:r>
            <a:r>
              <a:rPr lang="en-US" altLang="ko-KR" sz="800" dirty="0"/>
              <a:t>1</a:t>
            </a:r>
            <a:r>
              <a:rPr lang="ko-KR" altLang="en-US" sz="800" dirty="0"/>
              <a:t>차로</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19601728395061729"/>
          <c:y val="0.14959090909090908"/>
          <c:w val="0.56370586419753088"/>
          <c:h val="0.59793915533285624"/>
        </c:manualLayout>
      </c:layout>
      <c:barChart>
        <c:barDir val="col"/>
        <c:grouping val="stacked"/>
        <c:varyColors val="0"/>
        <c:ser>
          <c:idx val="0"/>
          <c:order val="0"/>
          <c:tx>
            <c:strRef>
              <c:f>보고서4!$B$20</c:f>
              <c:strCache>
                <c:ptCount val="1"/>
                <c:pt idx="0">
                  <c:v>기본</c:v>
                </c:pt>
              </c:strCache>
            </c:strRef>
          </c:tx>
          <c:spPr>
            <a:solidFill>
              <a:srgbClr val="00338D"/>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76E7-4E08-80AC-EDFA166BAC05}"/>
                </c:ext>
              </c:extLst>
            </c:dLbl>
            <c:spPr>
              <a:noFill/>
              <a:ln>
                <a:noFill/>
              </a:ln>
              <a:effectLst/>
            </c:spPr>
            <c:txPr>
              <a:bodyPr wrap="square" lIns="38100" tIns="19050" rIns="38100" bIns="19050" anchor="ctr">
                <a:spAutoFit/>
              </a:bodyPr>
              <a:lstStyle/>
              <a:p>
                <a:pPr>
                  <a:defRPr sz="7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보고서4!$C$19:$E$19</c:f>
              <c:numCache>
                <c:formatCode>General</c:formatCode>
                <c:ptCount val="3"/>
                <c:pt idx="0">
                  <c:v>2018</c:v>
                </c:pt>
                <c:pt idx="1">
                  <c:v>2019</c:v>
                </c:pt>
                <c:pt idx="2">
                  <c:v>2020</c:v>
                </c:pt>
              </c:numCache>
            </c:numRef>
          </c:cat>
          <c:val>
            <c:numRef>
              <c:f>보고서4!$C$20:$E$20</c:f>
              <c:numCache>
                <c:formatCode>#,##0,,\ ;\(#,##0,,\);\-</c:formatCode>
                <c:ptCount val="3"/>
                <c:pt idx="0">
                  <c:v>131480000</c:v>
                </c:pt>
                <c:pt idx="1">
                  <c:v>1525168000</c:v>
                </c:pt>
                <c:pt idx="2">
                  <c:v>9364196000</c:v>
                </c:pt>
              </c:numCache>
            </c:numRef>
          </c:val>
          <c:extLst>
            <c:ext xmlns:c16="http://schemas.microsoft.com/office/drawing/2014/chart" uri="{C3380CC4-5D6E-409C-BE32-E72D297353CC}">
              <c16:uniqueId val="{00000001-76E7-4E08-80AC-EDFA166BAC05}"/>
            </c:ext>
          </c:extLst>
        </c:ser>
        <c:ser>
          <c:idx val="1"/>
          <c:order val="1"/>
          <c:tx>
            <c:strRef>
              <c:f>보고서4!$B$21</c:f>
              <c:strCache>
                <c:ptCount val="1"/>
                <c:pt idx="0">
                  <c:v>복합</c:v>
                </c:pt>
              </c:strCache>
            </c:strRef>
          </c:tx>
          <c:spPr>
            <a:solidFill>
              <a:srgbClr val="0091DA"/>
            </a:solidFill>
            <a:ln w="3175">
              <a:solidFill>
                <a:srgbClr val="FFFFFF"/>
              </a:solidFill>
              <a:prstDash val="solid"/>
            </a:ln>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2-76E7-4E08-80AC-EDFA166BAC05}"/>
                </c:ext>
              </c:extLst>
            </c:dLbl>
            <c:dLbl>
              <c:idx val="2"/>
              <c:delete val="1"/>
              <c:extLst>
                <c:ext xmlns:c15="http://schemas.microsoft.com/office/drawing/2012/chart" uri="{CE6537A1-D6FC-4f65-9D91-7224C49458BB}"/>
                <c:ext xmlns:c16="http://schemas.microsoft.com/office/drawing/2014/chart" uri="{C3380CC4-5D6E-409C-BE32-E72D297353CC}">
                  <c16:uniqueId val="{00000003-76E7-4E08-80AC-EDFA166BAC05}"/>
                </c:ext>
              </c:extLst>
            </c:dLbl>
            <c:spPr>
              <a:noFill/>
              <a:ln>
                <a:noFill/>
              </a:ln>
              <a:effectLst/>
            </c:spPr>
            <c:txPr>
              <a:bodyPr wrap="square" lIns="38100" tIns="19050" rIns="38100" bIns="19050" anchor="ctr">
                <a:spAutoFit/>
              </a:bodyPr>
              <a:lstStyle/>
              <a:p>
                <a:pPr>
                  <a:defRPr sz="7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보고서4!$C$19:$E$19</c:f>
              <c:numCache>
                <c:formatCode>General</c:formatCode>
                <c:ptCount val="3"/>
                <c:pt idx="0">
                  <c:v>2018</c:v>
                </c:pt>
                <c:pt idx="1">
                  <c:v>2019</c:v>
                </c:pt>
                <c:pt idx="2">
                  <c:v>2020</c:v>
                </c:pt>
              </c:numCache>
            </c:numRef>
          </c:cat>
          <c:val>
            <c:numRef>
              <c:f>보고서4!$C$21:$E$21</c:f>
              <c:numCache>
                <c:formatCode>#,##0,,\ ;\(#,##0,,\);\-</c:formatCode>
                <c:ptCount val="3"/>
                <c:pt idx="0">
                  <c:v>4691445000</c:v>
                </c:pt>
                <c:pt idx="1">
                  <c:v>255897000</c:v>
                </c:pt>
                <c:pt idx="2">
                  <c:v>85299000</c:v>
                </c:pt>
              </c:numCache>
            </c:numRef>
          </c:val>
          <c:extLst>
            <c:ext xmlns:c16="http://schemas.microsoft.com/office/drawing/2014/chart" uri="{C3380CC4-5D6E-409C-BE32-E72D297353CC}">
              <c16:uniqueId val="{00000004-76E7-4E08-80AC-EDFA166BAC05}"/>
            </c:ext>
          </c:extLst>
        </c:ser>
        <c:ser>
          <c:idx val="2"/>
          <c:order val="2"/>
          <c:tx>
            <c:strRef>
              <c:f>보고서4!$B$22</c:f>
              <c:strCache>
                <c:ptCount val="1"/>
                <c:pt idx="0">
                  <c:v>구조물</c:v>
                </c:pt>
              </c:strCache>
            </c:strRef>
          </c:tx>
          <c:spPr>
            <a:solidFill>
              <a:srgbClr val="6D2077"/>
            </a:solidFill>
            <a:ln w="3175">
              <a:solidFill>
                <a:srgbClr val="FFFFFF"/>
              </a:solidFill>
              <a:prstDash val="solid"/>
            </a:ln>
          </c:spPr>
          <c:invertIfNegative val="0"/>
          <c:dLbls>
            <c:delete val="1"/>
          </c:dLbls>
          <c:cat>
            <c:numRef>
              <c:f>보고서4!$C$19:$E$19</c:f>
              <c:numCache>
                <c:formatCode>General</c:formatCode>
                <c:ptCount val="3"/>
                <c:pt idx="0">
                  <c:v>2018</c:v>
                </c:pt>
                <c:pt idx="1">
                  <c:v>2019</c:v>
                </c:pt>
                <c:pt idx="2">
                  <c:v>2020</c:v>
                </c:pt>
              </c:numCache>
            </c:numRef>
          </c:cat>
          <c:val>
            <c:numRef>
              <c:f>보고서4!$C$22:$E$22</c:f>
              <c:numCache>
                <c:formatCode>#,##0,,\ ;\(#,##0,,\);\-</c:formatCode>
                <c:ptCount val="3"/>
                <c:pt idx="0">
                  <c:v>295581000</c:v>
                </c:pt>
                <c:pt idx="1">
                  <c:v>227370000</c:v>
                </c:pt>
                <c:pt idx="2">
                  <c:v>0</c:v>
                </c:pt>
              </c:numCache>
            </c:numRef>
          </c:val>
          <c:extLst>
            <c:ext xmlns:c16="http://schemas.microsoft.com/office/drawing/2014/chart" uri="{C3380CC4-5D6E-409C-BE32-E72D297353CC}">
              <c16:uniqueId val="{00000005-76E7-4E08-80AC-EDFA166BAC05}"/>
            </c:ext>
          </c:extLst>
        </c:ser>
        <c:ser>
          <c:idx val="3"/>
          <c:order val="3"/>
          <c:tx>
            <c:strRef>
              <c:f>보고서4!$B$23</c:f>
              <c:strCache>
                <c:ptCount val="1"/>
                <c:pt idx="0">
                  <c:v>계약금액</c:v>
                </c:pt>
              </c:strCache>
            </c:strRef>
          </c:tx>
          <c:spPr>
            <a:noFill/>
            <a:ln w="3175">
              <a:solidFill>
                <a:srgbClr val="FFFFFF"/>
              </a:solidFill>
              <a:prstDash val="solid"/>
            </a:ln>
          </c:spPr>
          <c:invertIfNegative val="0"/>
          <c:dPt>
            <c:idx val="0"/>
            <c:invertIfNegative val="0"/>
            <c:bubble3D val="0"/>
            <c:spPr>
              <a:noFill/>
              <a:ln w="3175">
                <a:noFill/>
                <a:prstDash val="solid"/>
              </a:ln>
            </c:spPr>
            <c:extLst>
              <c:ext xmlns:c16="http://schemas.microsoft.com/office/drawing/2014/chart" uri="{C3380CC4-5D6E-409C-BE32-E72D297353CC}">
                <c16:uniqueId val="{00000007-76E7-4E08-80AC-EDFA166BAC05}"/>
              </c:ext>
            </c:extLst>
          </c:dPt>
          <c:dPt>
            <c:idx val="1"/>
            <c:invertIfNegative val="0"/>
            <c:bubble3D val="0"/>
            <c:spPr>
              <a:noFill/>
              <a:ln w="3175">
                <a:noFill/>
                <a:prstDash val="solid"/>
              </a:ln>
            </c:spPr>
            <c:extLst>
              <c:ext xmlns:c16="http://schemas.microsoft.com/office/drawing/2014/chart" uri="{C3380CC4-5D6E-409C-BE32-E72D297353CC}">
                <c16:uniqueId val="{00000009-76E7-4E08-80AC-EDFA166BAC05}"/>
              </c:ext>
            </c:extLst>
          </c:dPt>
          <c:dLbls>
            <c:dLbl>
              <c:idx val="1"/>
              <c:layout>
                <c:manualLayout>
                  <c:x val="5.2380347278710827E-17"/>
                  <c:y val="-0.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6E7-4E08-80AC-EDFA166BAC05}"/>
                </c:ext>
              </c:extLst>
            </c:dLbl>
            <c:dLbl>
              <c:idx val="2"/>
              <c:layout>
                <c:manualLayout>
                  <c:x val="0"/>
                  <c:y val="5.45454545454545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6E7-4E08-80AC-EDFA166BAC05}"/>
                </c:ext>
              </c:extLst>
            </c:dLbl>
            <c:spPr>
              <a:noFill/>
              <a:ln>
                <a:noFill/>
              </a:ln>
              <a:effectLst/>
            </c:spPr>
            <c:txPr>
              <a:bodyPr wrap="square" lIns="38100" tIns="19050" rIns="38100" bIns="19050" anchor="ctr">
                <a:spAutoFit/>
              </a:bodyPr>
              <a:lstStyle/>
              <a:p>
                <a:pPr>
                  <a:defRPr sz="7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보고서4!$C$19:$E$19</c:f>
              <c:numCache>
                <c:formatCode>General</c:formatCode>
                <c:ptCount val="3"/>
                <c:pt idx="0">
                  <c:v>2018</c:v>
                </c:pt>
                <c:pt idx="1">
                  <c:v>2019</c:v>
                </c:pt>
                <c:pt idx="2">
                  <c:v>2020</c:v>
                </c:pt>
              </c:numCache>
            </c:numRef>
          </c:cat>
          <c:val>
            <c:numRef>
              <c:f>보고서4!$C$23:$E$23</c:f>
              <c:numCache>
                <c:formatCode>#,##0,,\ ;\(#,##0,,\);\-</c:formatCode>
                <c:ptCount val="3"/>
                <c:pt idx="0">
                  <c:v>5118506000</c:v>
                </c:pt>
                <c:pt idx="1">
                  <c:v>2008435000</c:v>
                </c:pt>
                <c:pt idx="2">
                  <c:v>9449495000</c:v>
                </c:pt>
              </c:numCache>
            </c:numRef>
          </c:val>
          <c:extLst>
            <c:ext xmlns:c16="http://schemas.microsoft.com/office/drawing/2014/chart" uri="{C3380CC4-5D6E-409C-BE32-E72D297353CC}">
              <c16:uniqueId val="{0000000B-76E7-4E08-80AC-EDFA166BAC05}"/>
            </c:ext>
          </c:extLst>
        </c:ser>
        <c:dLbls>
          <c:showLegendKey val="0"/>
          <c:showVal val="1"/>
          <c:showCatName val="0"/>
          <c:showSerName val="0"/>
          <c:showPercent val="0"/>
          <c:showBubbleSize val="0"/>
        </c:dLbls>
        <c:gapWidth val="40"/>
        <c:overlap val="100"/>
        <c:axId val="1660401263"/>
        <c:axId val="1094829999"/>
      </c:barChart>
      <c:lineChart>
        <c:grouping val="standard"/>
        <c:varyColors val="0"/>
        <c:ser>
          <c:idx val="5"/>
          <c:order val="4"/>
          <c:tx>
            <c:strRef>
              <c:f>보고서4!$B$24</c:f>
              <c:strCache>
                <c:ptCount val="1"/>
                <c:pt idx="0">
                  <c:v>복합ASP</c:v>
                </c:pt>
              </c:strCache>
            </c:strRef>
          </c:tx>
          <c:spPr>
            <a:ln w="12700">
              <a:solidFill>
                <a:srgbClr val="0091DA"/>
              </a:solidFill>
              <a:prstDash val="solid"/>
            </a:ln>
          </c:spPr>
          <c:marker>
            <c:symbol val="none"/>
          </c:marker>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보고서4!$C$19:$E$19</c:f>
              <c:numCache>
                <c:formatCode>General</c:formatCode>
                <c:ptCount val="3"/>
                <c:pt idx="0">
                  <c:v>2018</c:v>
                </c:pt>
                <c:pt idx="1">
                  <c:v>2019</c:v>
                </c:pt>
                <c:pt idx="2">
                  <c:v>2020</c:v>
                </c:pt>
              </c:numCache>
            </c:numRef>
          </c:cat>
          <c:val>
            <c:numRef>
              <c:f>보고서4!$C$24:$E$24</c:f>
              <c:numCache>
                <c:formatCode>#,##0.0,,\ ;\(#,##0.0,,\);\-</c:formatCode>
                <c:ptCount val="3"/>
                <c:pt idx="0">
                  <c:v>28433000</c:v>
                </c:pt>
                <c:pt idx="1">
                  <c:v>28433000</c:v>
                </c:pt>
                <c:pt idx="2">
                  <c:v>28433000</c:v>
                </c:pt>
              </c:numCache>
            </c:numRef>
          </c:val>
          <c:smooth val="0"/>
          <c:extLst>
            <c:ext xmlns:c16="http://schemas.microsoft.com/office/drawing/2014/chart" uri="{C3380CC4-5D6E-409C-BE32-E72D297353CC}">
              <c16:uniqueId val="{0000000C-76E7-4E08-80AC-EDFA166BAC05}"/>
            </c:ext>
          </c:extLst>
        </c:ser>
        <c:ser>
          <c:idx val="6"/>
          <c:order val="5"/>
          <c:tx>
            <c:strRef>
              <c:f>보고서4!$B$25</c:f>
              <c:strCache>
                <c:ptCount val="1"/>
                <c:pt idx="0">
                  <c:v>기본ASP</c:v>
                </c:pt>
              </c:strCache>
            </c:strRef>
          </c:tx>
          <c:spPr>
            <a:ln w="12700">
              <a:solidFill>
                <a:srgbClr val="00338D"/>
              </a:solidFill>
              <a:prstDash val="solid"/>
            </a:ln>
          </c:spPr>
          <c:marker>
            <c:symbol val="none"/>
          </c:marker>
          <c:dLbls>
            <c:spPr>
              <a:noFill/>
              <a:ln>
                <a:noFill/>
              </a:ln>
              <a:effectLst/>
            </c:spPr>
            <c:txPr>
              <a:bodyPr wrap="square" lIns="38100" tIns="19050" rIns="38100" bIns="19050" anchor="ctr">
                <a:spAutoFit/>
              </a:bodyPr>
              <a:lstStyle/>
              <a:p>
                <a:pPr>
                  <a:defRPr sz="700"/>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보고서4!$C$19:$E$19</c:f>
              <c:numCache>
                <c:formatCode>General</c:formatCode>
                <c:ptCount val="3"/>
                <c:pt idx="0">
                  <c:v>2018</c:v>
                </c:pt>
                <c:pt idx="1">
                  <c:v>2019</c:v>
                </c:pt>
                <c:pt idx="2">
                  <c:v>2020</c:v>
                </c:pt>
              </c:numCache>
            </c:numRef>
          </c:cat>
          <c:val>
            <c:numRef>
              <c:f>보고서4!$C$25:$E$25</c:f>
              <c:numCache>
                <c:formatCode>#,##0.0,,\ ;\(#,##0.0,,\);\-</c:formatCode>
                <c:ptCount val="3"/>
                <c:pt idx="0">
                  <c:v>26296000</c:v>
                </c:pt>
                <c:pt idx="1">
                  <c:v>26296000</c:v>
                </c:pt>
                <c:pt idx="2">
                  <c:v>25446184.782608695</c:v>
                </c:pt>
              </c:numCache>
            </c:numRef>
          </c:val>
          <c:smooth val="0"/>
          <c:extLst>
            <c:ext xmlns:c16="http://schemas.microsoft.com/office/drawing/2014/chart" uri="{C3380CC4-5D6E-409C-BE32-E72D297353CC}">
              <c16:uniqueId val="{0000000D-76E7-4E08-80AC-EDFA166BAC05}"/>
            </c:ext>
          </c:extLst>
        </c:ser>
        <c:dLbls>
          <c:showLegendKey val="0"/>
          <c:showVal val="1"/>
          <c:showCatName val="0"/>
          <c:showSerName val="0"/>
          <c:showPercent val="0"/>
          <c:showBubbleSize val="0"/>
        </c:dLbls>
        <c:marker val="1"/>
        <c:smooth val="0"/>
        <c:axId val="1150612783"/>
        <c:axId val="1200036671"/>
      </c:lineChart>
      <c:catAx>
        <c:axId val="166040126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094829999"/>
        <c:crosses val="autoZero"/>
        <c:auto val="1"/>
        <c:lblAlgn val="ctr"/>
        <c:lblOffset val="100"/>
        <c:noMultiLvlLbl val="0"/>
      </c:catAx>
      <c:valAx>
        <c:axId val="1094829999"/>
        <c:scaling>
          <c:orientation val="minMax"/>
          <c:max val="3000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714285714285714E-2"/>
              <c:y val="0.32041088045812455"/>
            </c:manualLayout>
          </c:layout>
          <c:overlay val="0"/>
        </c:title>
        <c:numFmt formatCode="#,##0,,\ ;\(#,##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660401263"/>
        <c:crosses val="autoZero"/>
        <c:crossBetween val="between"/>
        <c:majorUnit val="10000000000"/>
      </c:valAx>
      <c:valAx>
        <c:axId val="1200036671"/>
        <c:scaling>
          <c:orientation val="minMax"/>
          <c:max val="35000000"/>
          <c:min val="0"/>
        </c:scaling>
        <c:delete val="0"/>
        <c:axPos val="r"/>
        <c:numFmt formatCode="#,##0.0,,\ ;\(#,##0.0,,\);\-" sourceLinked="1"/>
        <c:majorTickMark val="out"/>
        <c:minorTickMark val="none"/>
        <c:tickLblPos val="nextTo"/>
        <c:spPr>
          <a:ln w="3175">
            <a:noFill/>
            <a:prstDash val="solid"/>
          </a:ln>
        </c:spPr>
        <c:txPr>
          <a:bodyPr/>
          <a:lstStyle/>
          <a:p>
            <a:pPr>
              <a:defRPr sz="100">
                <a:solidFill>
                  <a:schemeClr val="bg1"/>
                </a:solidFill>
              </a:defRPr>
            </a:pPr>
            <a:endParaRPr lang="ko-KR"/>
          </a:p>
        </c:txPr>
        <c:crossAx val="1150612783"/>
        <c:crosses val="max"/>
        <c:crossBetween val="between"/>
      </c:valAx>
      <c:catAx>
        <c:axId val="1150612783"/>
        <c:scaling>
          <c:orientation val="minMax"/>
        </c:scaling>
        <c:delete val="1"/>
        <c:axPos val="b"/>
        <c:numFmt formatCode="General" sourceLinked="1"/>
        <c:majorTickMark val="out"/>
        <c:minorTickMark val="none"/>
        <c:tickLblPos val="nextTo"/>
        <c:crossAx val="1200036671"/>
        <c:crosses val="autoZero"/>
        <c:auto val="1"/>
        <c:lblAlgn val="ctr"/>
        <c:lblOffset val="100"/>
        <c:noMultiLvlLbl val="0"/>
      </c:catAx>
      <c:spPr>
        <a:noFill/>
        <a:ln w="25400">
          <a:noFill/>
        </a:ln>
      </c:spPr>
    </c:plotArea>
    <c:legend>
      <c:legendPos val="b"/>
      <c:legendEntry>
        <c:idx val="3"/>
        <c:delete val="1"/>
      </c:legendEntry>
      <c:layout>
        <c:manualLayout>
          <c:xMode val="edge"/>
          <c:yMode val="edge"/>
          <c:x val="6.2828347342354915E-2"/>
          <c:y val="0.83636363636363631"/>
          <c:w val="0.71577160493827163"/>
          <c:h val="0.10453214285714285"/>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신호위반 </a:t>
            </a:r>
            <a:r>
              <a:rPr lang="en-US" altLang="ko-KR" sz="800" dirty="0"/>
              <a:t>2</a:t>
            </a:r>
            <a:r>
              <a:rPr lang="ko-KR" altLang="en-US" sz="800" dirty="0"/>
              <a:t>차로</a:t>
            </a:r>
            <a:endParaRPr lang="en-US" sz="800" dirty="0"/>
          </a:p>
        </c:rich>
      </c:tx>
      <c:layout>
        <c:manualLayout>
          <c:xMode val="edge"/>
          <c:yMode val="edge"/>
          <c:x val="2.2977021395541961E-2"/>
          <c:y val="3.6591422552777544E-2"/>
        </c:manualLayout>
      </c:layout>
      <c:overlay val="0"/>
    </c:title>
    <c:autoTitleDeleted val="0"/>
    <c:plotArea>
      <c:layout>
        <c:manualLayout>
          <c:layoutTarget val="inner"/>
          <c:xMode val="edge"/>
          <c:yMode val="edge"/>
          <c:x val="0.20104567901234568"/>
          <c:y val="0.15307783924768611"/>
          <c:w val="0.58539783950617286"/>
          <c:h val="0.61414524993994468"/>
        </c:manualLayout>
      </c:layout>
      <c:barChart>
        <c:barDir val="col"/>
        <c:grouping val="stacked"/>
        <c:varyColors val="0"/>
        <c:ser>
          <c:idx val="0"/>
          <c:order val="0"/>
          <c:tx>
            <c:strRef>
              <c:f>보고서4!$B$30</c:f>
              <c:strCache>
                <c:ptCount val="1"/>
                <c:pt idx="0">
                  <c:v>기본</c:v>
                </c:pt>
              </c:strCache>
            </c:strRef>
          </c:tx>
          <c:spPr>
            <a:solidFill>
              <a:srgbClr val="00338D"/>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보고서4!$C$30:$E$30</c:f>
              <c:numCache>
                <c:formatCode>#,##0,,\ ;\(#,##0,,\);\-</c:formatCode>
                <c:ptCount val="3"/>
                <c:pt idx="0">
                  <c:v>674682000</c:v>
                </c:pt>
                <c:pt idx="1">
                  <c:v>7949514000</c:v>
                </c:pt>
                <c:pt idx="2">
                  <c:v>19471966000</c:v>
                </c:pt>
              </c:numCache>
            </c:numRef>
          </c:val>
          <c:extLst>
            <c:ext xmlns:c16="http://schemas.microsoft.com/office/drawing/2014/chart" uri="{C3380CC4-5D6E-409C-BE32-E72D297353CC}">
              <c16:uniqueId val="{00000000-8722-4ADF-AA14-B9BF7066AB86}"/>
            </c:ext>
          </c:extLst>
        </c:ser>
        <c:ser>
          <c:idx val="1"/>
          <c:order val="1"/>
          <c:tx>
            <c:strRef>
              <c:f>보고서4!$B$31</c:f>
              <c:strCache>
                <c:ptCount val="1"/>
                <c:pt idx="0">
                  <c:v>복합</c:v>
                </c:pt>
              </c:strCache>
            </c:strRef>
          </c:tx>
          <c:spPr>
            <a:solidFill>
              <a:srgbClr val="0091DA"/>
            </a:solidFill>
            <a:ln w="3175">
              <a:solidFill>
                <a:srgbClr val="FFFFFF"/>
              </a:solidFill>
              <a:prstDash val="solid"/>
            </a:ln>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1-8722-4ADF-AA14-B9BF7066AB86}"/>
                </c:ext>
              </c:extLst>
            </c:dLbl>
            <c:spPr>
              <a:noFill/>
              <a:ln>
                <a:noFill/>
              </a:ln>
              <a:effectLst/>
            </c:spPr>
            <c:txPr>
              <a:bodyPr wrap="square" lIns="38100" tIns="19050" rIns="38100" bIns="19050" anchor="ctr">
                <a:spAutoFit/>
              </a:bodyPr>
              <a:lstStyle/>
              <a:p>
                <a:pPr>
                  <a:defRPr sz="7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보고서4!$C$31:$E$31</c:f>
              <c:numCache>
                <c:formatCode>#,##0,,\ ;\(#,##0,,\);\-</c:formatCode>
                <c:ptCount val="3"/>
                <c:pt idx="0">
                  <c:v>3085473000</c:v>
                </c:pt>
                <c:pt idx="1">
                  <c:v>1304169000</c:v>
                </c:pt>
                <c:pt idx="2">
                  <c:v>63618000</c:v>
                </c:pt>
              </c:numCache>
            </c:numRef>
          </c:val>
          <c:extLst>
            <c:ext xmlns:c16="http://schemas.microsoft.com/office/drawing/2014/chart" uri="{C3380CC4-5D6E-409C-BE32-E72D297353CC}">
              <c16:uniqueId val="{00000002-8722-4ADF-AA14-B9BF7066AB86}"/>
            </c:ext>
          </c:extLst>
        </c:ser>
        <c:ser>
          <c:idx val="2"/>
          <c:order val="2"/>
          <c:tx>
            <c:strRef>
              <c:f>보고서4!$B$32</c:f>
              <c:strCache>
                <c:ptCount val="1"/>
                <c:pt idx="0">
                  <c:v>계약금액</c:v>
                </c:pt>
              </c:strCache>
            </c:strRef>
          </c:tx>
          <c:spPr>
            <a:noFill/>
            <a:ln w="3175">
              <a:noFill/>
              <a:prstDash val="solid"/>
            </a:ln>
          </c:spPr>
          <c:invertIfNegative val="0"/>
          <c:dLbls>
            <c:spPr>
              <a:noFill/>
              <a:ln>
                <a:noFill/>
              </a:ln>
              <a:effectLst/>
            </c:spPr>
            <c:txPr>
              <a:bodyPr wrap="square" lIns="38100" tIns="19050" rIns="38100" bIns="19050" anchor="ctr">
                <a:spAutoFit/>
              </a:bodyPr>
              <a:lstStyle/>
              <a:p>
                <a:pPr>
                  <a:defRPr sz="7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보고서4!$C$32:$E$32</c:f>
              <c:numCache>
                <c:formatCode>#,##0,,\ ;\(#,##0,,\);\-</c:formatCode>
                <c:ptCount val="3"/>
                <c:pt idx="0">
                  <c:v>3760155000</c:v>
                </c:pt>
                <c:pt idx="1">
                  <c:v>9253683000</c:v>
                </c:pt>
                <c:pt idx="2">
                  <c:v>19535584000</c:v>
                </c:pt>
              </c:numCache>
            </c:numRef>
          </c:val>
          <c:extLst>
            <c:ext xmlns:c16="http://schemas.microsoft.com/office/drawing/2014/chart" uri="{C3380CC4-5D6E-409C-BE32-E72D297353CC}">
              <c16:uniqueId val="{00000003-8722-4ADF-AA14-B9BF7066AB86}"/>
            </c:ext>
          </c:extLst>
        </c:ser>
        <c:dLbls>
          <c:showLegendKey val="0"/>
          <c:showVal val="1"/>
          <c:showCatName val="0"/>
          <c:showSerName val="0"/>
          <c:showPercent val="0"/>
          <c:showBubbleSize val="0"/>
        </c:dLbls>
        <c:gapWidth val="40"/>
        <c:overlap val="100"/>
        <c:axId val="1732850655"/>
        <c:axId val="1011487887"/>
      </c:barChart>
      <c:lineChart>
        <c:grouping val="standard"/>
        <c:varyColors val="0"/>
        <c:ser>
          <c:idx val="3"/>
          <c:order val="3"/>
          <c:tx>
            <c:strRef>
              <c:f>보고서4!$B$33</c:f>
              <c:strCache>
                <c:ptCount val="1"/>
                <c:pt idx="0">
                  <c:v>복합ASP</c:v>
                </c:pt>
              </c:strCache>
            </c:strRef>
          </c:tx>
          <c:spPr>
            <a:ln w="12700">
              <a:solidFill>
                <a:srgbClr val="0091DA"/>
              </a:solidFill>
              <a:prstDash val="solid"/>
            </a:ln>
          </c:spPr>
          <c:marker>
            <c:symbol val="none"/>
          </c:marker>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보고서4!$C$33:$E$33</c:f>
              <c:numCache>
                <c:formatCode>#,##0.0,,\ ;\(#,##0.0,,\);\-</c:formatCode>
                <c:ptCount val="3"/>
                <c:pt idx="0">
                  <c:v>31809000</c:v>
                </c:pt>
                <c:pt idx="1">
                  <c:v>31809000</c:v>
                </c:pt>
                <c:pt idx="2">
                  <c:v>31809000</c:v>
                </c:pt>
              </c:numCache>
            </c:numRef>
          </c:val>
          <c:smooth val="0"/>
          <c:extLst>
            <c:ext xmlns:c16="http://schemas.microsoft.com/office/drawing/2014/chart" uri="{C3380CC4-5D6E-409C-BE32-E72D297353CC}">
              <c16:uniqueId val="{00000004-8722-4ADF-AA14-B9BF7066AB86}"/>
            </c:ext>
          </c:extLst>
        </c:ser>
        <c:ser>
          <c:idx val="4"/>
          <c:order val="4"/>
          <c:tx>
            <c:strRef>
              <c:f>보고서4!$B$34</c:f>
              <c:strCache>
                <c:ptCount val="1"/>
                <c:pt idx="0">
                  <c:v>기본ASP</c:v>
                </c:pt>
              </c:strCache>
            </c:strRef>
          </c:tx>
          <c:spPr>
            <a:ln w="12700">
              <a:solidFill>
                <a:srgbClr val="00338D"/>
              </a:solidFill>
              <a:prstDash val="solid"/>
            </a:ln>
          </c:spPr>
          <c:marker>
            <c:symbol val="none"/>
          </c:marker>
          <c:dLbls>
            <c:dLbl>
              <c:idx val="2"/>
              <c:layout>
                <c:manualLayout>
                  <c:x val="1.9278987400857883E-2"/>
                  <c:y val="-1.8407358333390777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722-4ADF-AA14-B9BF7066AB86}"/>
                </c:ext>
              </c:extLst>
            </c:dLbl>
            <c:spPr>
              <a:noFill/>
              <a:ln>
                <a:noFill/>
              </a:ln>
              <a:effectLst/>
            </c:spPr>
            <c:txPr>
              <a:bodyPr wrap="square" lIns="38100" tIns="19050" rIns="38100" bIns="19050" anchor="ctr">
                <a:spAutoFit/>
              </a:bodyPr>
              <a:lstStyle/>
              <a:p>
                <a:pPr>
                  <a:defRPr sz="700"/>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보고서4!$C$29:$E$29</c:f>
              <c:numCache>
                <c:formatCode>General</c:formatCode>
                <c:ptCount val="3"/>
                <c:pt idx="0">
                  <c:v>2018</c:v>
                </c:pt>
                <c:pt idx="1">
                  <c:v>2019</c:v>
                </c:pt>
                <c:pt idx="2">
                  <c:v>2020</c:v>
                </c:pt>
              </c:numCache>
            </c:numRef>
          </c:cat>
          <c:val>
            <c:numRef>
              <c:f>보고서4!$C$34:$E$34</c:f>
              <c:numCache>
                <c:formatCode>#,##0.0,,\ ;\(#,##0.0,,\);\-</c:formatCode>
                <c:ptCount val="3"/>
                <c:pt idx="0">
                  <c:v>29334000</c:v>
                </c:pt>
                <c:pt idx="1">
                  <c:v>29334000</c:v>
                </c:pt>
                <c:pt idx="2">
                  <c:v>28220240.579710145</c:v>
                </c:pt>
              </c:numCache>
            </c:numRef>
          </c:val>
          <c:smooth val="0"/>
          <c:extLst>
            <c:ext xmlns:c16="http://schemas.microsoft.com/office/drawing/2014/chart" uri="{C3380CC4-5D6E-409C-BE32-E72D297353CC}">
              <c16:uniqueId val="{00000006-8722-4ADF-AA14-B9BF7066AB86}"/>
            </c:ext>
          </c:extLst>
        </c:ser>
        <c:dLbls>
          <c:showLegendKey val="0"/>
          <c:showVal val="1"/>
          <c:showCatName val="0"/>
          <c:showSerName val="0"/>
          <c:showPercent val="0"/>
          <c:showBubbleSize val="0"/>
        </c:dLbls>
        <c:marker val="1"/>
        <c:smooth val="0"/>
        <c:axId val="1140742159"/>
        <c:axId val="1197344943"/>
      </c:lineChart>
      <c:catAx>
        <c:axId val="1732850655"/>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011487887"/>
        <c:crosses val="autoZero"/>
        <c:auto val="1"/>
        <c:lblAlgn val="ctr"/>
        <c:lblOffset val="100"/>
        <c:noMultiLvlLbl val="0"/>
      </c:catAx>
      <c:valAx>
        <c:axId val="1011487887"/>
        <c:scaling>
          <c:orientation val="minMax"/>
          <c:max val="3000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849149069984704E-2"/>
              <c:y val="0.32241797272714506"/>
            </c:manualLayout>
          </c:layout>
          <c:overlay val="0"/>
        </c:title>
        <c:numFmt formatCode="#,##0,,\ ;\(#,##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732850655"/>
        <c:crosses val="autoZero"/>
        <c:crossBetween val="between"/>
        <c:majorUnit val="10000000000"/>
      </c:valAx>
      <c:valAx>
        <c:axId val="1197344943"/>
        <c:scaling>
          <c:orientation val="minMax"/>
          <c:max val="35000000"/>
          <c:min val="0"/>
        </c:scaling>
        <c:delete val="0"/>
        <c:axPos val="r"/>
        <c:numFmt formatCode="#,##0.0,,\ ;\(#,##0.0,,\);\-" sourceLinked="1"/>
        <c:majorTickMark val="out"/>
        <c:minorTickMark val="none"/>
        <c:tickLblPos val="nextTo"/>
        <c:spPr>
          <a:ln w="3175">
            <a:noFill/>
            <a:prstDash val="solid"/>
          </a:ln>
        </c:spPr>
        <c:txPr>
          <a:bodyPr/>
          <a:lstStyle/>
          <a:p>
            <a:pPr>
              <a:defRPr sz="100">
                <a:solidFill>
                  <a:schemeClr val="bg1"/>
                </a:solidFill>
              </a:defRPr>
            </a:pPr>
            <a:endParaRPr lang="ko-KR"/>
          </a:p>
        </c:txPr>
        <c:crossAx val="1140742159"/>
        <c:crosses val="max"/>
        <c:crossBetween val="between"/>
      </c:valAx>
      <c:catAx>
        <c:axId val="1140742159"/>
        <c:scaling>
          <c:orientation val="minMax"/>
        </c:scaling>
        <c:delete val="1"/>
        <c:axPos val="b"/>
        <c:numFmt formatCode="General" sourceLinked="1"/>
        <c:majorTickMark val="out"/>
        <c:minorTickMark val="none"/>
        <c:tickLblPos val="nextTo"/>
        <c:crossAx val="1197344943"/>
        <c:crosses val="autoZero"/>
        <c:auto val="1"/>
        <c:lblAlgn val="ctr"/>
        <c:lblOffset val="100"/>
        <c:noMultiLvlLbl val="0"/>
      </c:catAx>
      <c:spPr>
        <a:noFill/>
        <a:ln w="25400">
          <a:noFill/>
        </a:ln>
      </c:spPr>
    </c:plotArea>
    <c:legend>
      <c:legendPos val="b"/>
      <c:legendEntry>
        <c:idx val="2"/>
        <c:delete val="1"/>
      </c:legendEntry>
      <c:layout>
        <c:manualLayout>
          <c:xMode val="edge"/>
          <c:yMode val="edge"/>
          <c:x val="7.447530864197531E-2"/>
          <c:y val="0.84160277777777781"/>
          <c:w val="0.82718549382716045"/>
          <c:h val="0.1007111111111111"/>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속도위반 </a:t>
            </a:r>
            <a:r>
              <a:rPr lang="en-US" altLang="ko-KR" sz="800" dirty="0"/>
              <a:t>2</a:t>
            </a:r>
            <a:r>
              <a:rPr lang="ko-KR" altLang="en-US" sz="800" dirty="0"/>
              <a:t>차로</a:t>
            </a:r>
            <a:endParaRPr lang="en-US" sz="800" dirty="0"/>
          </a:p>
        </c:rich>
      </c:tx>
      <c:layout>
        <c:manualLayout>
          <c:xMode val="edge"/>
          <c:yMode val="edge"/>
          <c:x val="2.2977021395541961E-2"/>
          <c:y val="3.6591422552777544E-2"/>
        </c:manualLayout>
      </c:layout>
      <c:overlay val="0"/>
    </c:title>
    <c:autoTitleDeleted val="0"/>
    <c:plotArea>
      <c:layout>
        <c:manualLayout>
          <c:layoutTarget val="inner"/>
          <c:xMode val="edge"/>
          <c:yMode val="edge"/>
          <c:x val="0.20496543209876547"/>
          <c:y val="0.15307783924768611"/>
          <c:w val="0.58147808641975307"/>
          <c:h val="0.61414524993994468"/>
        </c:manualLayout>
      </c:layout>
      <c:barChart>
        <c:barDir val="col"/>
        <c:grouping val="stacked"/>
        <c:varyColors val="0"/>
        <c:ser>
          <c:idx val="0"/>
          <c:order val="0"/>
          <c:tx>
            <c:strRef>
              <c:f>보고서4!$B$45</c:f>
              <c:strCache>
                <c:ptCount val="1"/>
                <c:pt idx="0">
                  <c:v>기본</c:v>
                </c:pt>
              </c:strCache>
            </c:strRef>
          </c:tx>
          <c:spPr>
            <a:solidFill>
              <a:srgbClr val="00338D"/>
            </a:solidFill>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보고서4!$C$45:$E$45</c:f>
              <c:numCache>
                <c:formatCode>#,##0,,\ ;\(#,##0,,\);\-</c:formatCode>
                <c:ptCount val="3"/>
                <c:pt idx="0">
                  <c:v>165846000</c:v>
                </c:pt>
                <c:pt idx="1">
                  <c:v>1326768000</c:v>
                </c:pt>
                <c:pt idx="2">
                  <c:v>2342276000</c:v>
                </c:pt>
              </c:numCache>
            </c:numRef>
          </c:val>
          <c:extLst>
            <c:ext xmlns:c16="http://schemas.microsoft.com/office/drawing/2014/chart" uri="{C3380CC4-5D6E-409C-BE32-E72D297353CC}">
              <c16:uniqueId val="{00000000-AFF3-4B87-A324-9CEF841267CA}"/>
            </c:ext>
          </c:extLst>
        </c:ser>
        <c:ser>
          <c:idx val="1"/>
          <c:order val="1"/>
          <c:tx>
            <c:strRef>
              <c:f>보고서4!$B$46</c:f>
              <c:strCache>
                <c:ptCount val="1"/>
                <c:pt idx="0">
                  <c:v>복합</c:v>
                </c:pt>
              </c:strCache>
            </c:strRef>
          </c:tx>
          <c:spPr>
            <a:solidFill>
              <a:srgbClr val="0091DA"/>
            </a:solidFill>
          </c:spPr>
          <c:invertIfNegative val="0"/>
          <c:dLbls>
            <c:dLbl>
              <c:idx val="1"/>
              <c:spPr>
                <a:noFill/>
                <a:ln>
                  <a:noFill/>
                </a:ln>
                <a:effectLst/>
              </c:spPr>
              <c:txPr>
                <a:bodyPr wrap="square" lIns="38100" tIns="19050" rIns="38100" bIns="19050" anchor="ctr">
                  <a:spAutoFit/>
                </a:bodyPr>
                <a:lstStyle/>
                <a:p>
                  <a:pPr>
                    <a:defRPr sz="700">
                      <a:solidFill>
                        <a:schemeClr val="tx1"/>
                      </a:solidFill>
                    </a:defRPr>
                  </a:pPr>
                  <a:endParaRPr lang="ko-KR"/>
                </a:p>
              </c:txPr>
              <c:showLegendKey val="0"/>
              <c:showVal val="1"/>
              <c:showCatName val="0"/>
              <c:showSerName val="0"/>
              <c:showPercent val="0"/>
              <c:showBubbleSize val="0"/>
              <c:extLst>
                <c:ext xmlns:c16="http://schemas.microsoft.com/office/drawing/2014/chart" uri="{C3380CC4-5D6E-409C-BE32-E72D297353CC}">
                  <c16:uniqueId val="{00000001-AFF3-4B87-A324-9CEF841267CA}"/>
                </c:ext>
              </c:extLst>
            </c:dLbl>
            <c:dLbl>
              <c:idx val="2"/>
              <c:delete val="1"/>
              <c:extLst>
                <c:ext xmlns:c15="http://schemas.microsoft.com/office/drawing/2012/chart" uri="{CE6537A1-D6FC-4f65-9D91-7224C49458BB}"/>
                <c:ext xmlns:c16="http://schemas.microsoft.com/office/drawing/2014/chart" uri="{C3380CC4-5D6E-409C-BE32-E72D297353CC}">
                  <c16:uniqueId val="{00000002-AFF3-4B87-A324-9CEF841267CA}"/>
                </c:ext>
              </c:extLst>
            </c:dLbl>
            <c:spPr>
              <a:noFill/>
              <a:ln>
                <a:noFill/>
              </a:ln>
              <a:effectLst/>
            </c:spPr>
            <c:txPr>
              <a:bodyPr wrap="square" lIns="38100" tIns="19050" rIns="38100" bIns="19050" anchor="ctr">
                <a:spAutoFit/>
              </a:bodyPr>
              <a:lstStyle/>
              <a:p>
                <a:pPr>
                  <a:defRPr sz="7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보고서4!$C$46:$E$46</c:f>
              <c:numCache>
                <c:formatCode>#,##0,,\ ;\(#,##0,,\);\-</c:formatCode>
                <c:ptCount val="3"/>
                <c:pt idx="0">
                  <c:v>1805460000</c:v>
                </c:pt>
                <c:pt idx="1">
                  <c:v>391183000</c:v>
                </c:pt>
                <c:pt idx="2">
                  <c:v>30091000</c:v>
                </c:pt>
              </c:numCache>
            </c:numRef>
          </c:val>
          <c:extLst>
            <c:ext xmlns:c16="http://schemas.microsoft.com/office/drawing/2014/chart" uri="{C3380CC4-5D6E-409C-BE32-E72D297353CC}">
              <c16:uniqueId val="{00000003-AFF3-4B87-A324-9CEF841267CA}"/>
            </c:ext>
          </c:extLst>
        </c:ser>
        <c:ser>
          <c:idx val="2"/>
          <c:order val="2"/>
          <c:tx>
            <c:strRef>
              <c:f>보고서4!$B$47</c:f>
              <c:strCache>
                <c:ptCount val="1"/>
                <c:pt idx="0">
                  <c:v>계약금액</c:v>
                </c:pt>
              </c:strCache>
            </c:strRef>
          </c:tx>
          <c:spPr>
            <a:noFill/>
            <a:ln>
              <a:noFill/>
            </a:ln>
          </c:spPr>
          <c:invertIfNegative val="0"/>
          <c:dLbls>
            <c:dLbl>
              <c:idx val="1"/>
              <c:layout>
                <c:manualLayout>
                  <c:x val="0"/>
                  <c:y val="-3.52777777777778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FF3-4B87-A324-9CEF841267CA}"/>
                </c:ext>
              </c:extLst>
            </c:dLbl>
            <c:spPr>
              <a:noFill/>
              <a:ln>
                <a:noFill/>
              </a:ln>
              <a:effectLst/>
            </c:spPr>
            <c:txPr>
              <a:bodyPr wrap="square" lIns="38100" tIns="19050" rIns="38100" bIns="19050" anchor="ctr">
                <a:spAutoFit/>
              </a:bodyPr>
              <a:lstStyle/>
              <a:p>
                <a:pPr>
                  <a:defRPr sz="7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보고서4!$C$47:$E$47</c:f>
              <c:numCache>
                <c:formatCode>#,##0,,\ ;\(#,##0,,\);\-</c:formatCode>
                <c:ptCount val="3"/>
                <c:pt idx="0">
                  <c:v>1971306000</c:v>
                </c:pt>
                <c:pt idx="1">
                  <c:v>1717951000</c:v>
                </c:pt>
                <c:pt idx="2">
                  <c:v>2372367000</c:v>
                </c:pt>
              </c:numCache>
            </c:numRef>
          </c:val>
          <c:extLst>
            <c:ext xmlns:c16="http://schemas.microsoft.com/office/drawing/2014/chart" uri="{C3380CC4-5D6E-409C-BE32-E72D297353CC}">
              <c16:uniqueId val="{00000005-AFF3-4B87-A324-9CEF841267CA}"/>
            </c:ext>
          </c:extLst>
        </c:ser>
        <c:dLbls>
          <c:showLegendKey val="0"/>
          <c:showVal val="1"/>
          <c:showCatName val="0"/>
          <c:showSerName val="0"/>
          <c:showPercent val="0"/>
          <c:showBubbleSize val="0"/>
        </c:dLbls>
        <c:gapWidth val="40"/>
        <c:overlap val="100"/>
        <c:axId val="1732850655"/>
        <c:axId val="1011487887"/>
      </c:barChart>
      <c:lineChart>
        <c:grouping val="standard"/>
        <c:varyColors val="0"/>
        <c:ser>
          <c:idx val="3"/>
          <c:order val="3"/>
          <c:tx>
            <c:strRef>
              <c:f>보고서4!$B$48</c:f>
              <c:strCache>
                <c:ptCount val="1"/>
                <c:pt idx="0">
                  <c:v>복합ASP</c:v>
                </c:pt>
              </c:strCache>
            </c:strRef>
          </c:tx>
          <c:spPr>
            <a:ln w="12700">
              <a:solidFill>
                <a:srgbClr val="0091DA"/>
              </a:solidFill>
              <a:prstDash val="solid"/>
            </a:ln>
          </c:spPr>
          <c:marker>
            <c:symbol val="none"/>
          </c:marker>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보고서4!$C$48:$E$48</c:f>
              <c:numCache>
                <c:formatCode>#,##0.0,,\ ;\(#,##0.0,,\);\-</c:formatCode>
                <c:ptCount val="3"/>
                <c:pt idx="0">
                  <c:v>30091000</c:v>
                </c:pt>
                <c:pt idx="1">
                  <c:v>30091000</c:v>
                </c:pt>
                <c:pt idx="2">
                  <c:v>30091000</c:v>
                </c:pt>
              </c:numCache>
            </c:numRef>
          </c:val>
          <c:smooth val="0"/>
          <c:extLst>
            <c:ext xmlns:c16="http://schemas.microsoft.com/office/drawing/2014/chart" uri="{C3380CC4-5D6E-409C-BE32-E72D297353CC}">
              <c16:uniqueId val="{00000006-AFF3-4B87-A324-9CEF841267CA}"/>
            </c:ext>
          </c:extLst>
        </c:ser>
        <c:ser>
          <c:idx val="4"/>
          <c:order val="4"/>
          <c:tx>
            <c:strRef>
              <c:f>보고서4!$B$49</c:f>
              <c:strCache>
                <c:ptCount val="1"/>
                <c:pt idx="0">
                  <c:v>기본ASP</c:v>
                </c:pt>
              </c:strCache>
            </c:strRef>
          </c:tx>
          <c:spPr>
            <a:ln w="12700">
              <a:solidFill>
                <a:srgbClr val="00338D"/>
              </a:solidFill>
            </a:ln>
          </c:spPr>
          <c:marker>
            <c:symbol val="none"/>
          </c:marker>
          <c:dLbls>
            <c:spPr>
              <a:noFill/>
              <a:ln>
                <a:noFill/>
              </a:ln>
              <a:effectLst/>
            </c:spPr>
            <c:txPr>
              <a:bodyPr wrap="square" lIns="38100" tIns="19050" rIns="38100" bIns="19050" anchor="ctr">
                <a:spAutoFit/>
              </a:bodyPr>
              <a:lstStyle/>
              <a:p>
                <a:pPr>
                  <a:defRPr sz="700"/>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보고서4!$C$29:$E$29</c:f>
              <c:numCache>
                <c:formatCode>General</c:formatCode>
                <c:ptCount val="3"/>
                <c:pt idx="0">
                  <c:v>2018</c:v>
                </c:pt>
                <c:pt idx="1">
                  <c:v>2019</c:v>
                </c:pt>
                <c:pt idx="2">
                  <c:v>2020</c:v>
                </c:pt>
              </c:numCache>
            </c:numRef>
          </c:cat>
          <c:val>
            <c:numRef>
              <c:f>보고서4!$C$49:$E$49</c:f>
              <c:numCache>
                <c:formatCode>#,##0.0,,\ ;\(#,##0.0,,\);\-</c:formatCode>
                <c:ptCount val="3"/>
                <c:pt idx="0">
                  <c:v>27641000</c:v>
                </c:pt>
                <c:pt idx="1">
                  <c:v>27641000</c:v>
                </c:pt>
                <c:pt idx="2">
                  <c:v>23659353.535353534</c:v>
                </c:pt>
              </c:numCache>
            </c:numRef>
          </c:val>
          <c:smooth val="0"/>
          <c:extLst>
            <c:ext xmlns:c16="http://schemas.microsoft.com/office/drawing/2014/chart" uri="{C3380CC4-5D6E-409C-BE32-E72D297353CC}">
              <c16:uniqueId val="{00000007-AFF3-4B87-A324-9CEF841267CA}"/>
            </c:ext>
          </c:extLst>
        </c:ser>
        <c:dLbls>
          <c:showLegendKey val="0"/>
          <c:showVal val="1"/>
          <c:showCatName val="0"/>
          <c:showSerName val="0"/>
          <c:showPercent val="0"/>
          <c:showBubbleSize val="0"/>
        </c:dLbls>
        <c:marker val="1"/>
        <c:smooth val="0"/>
        <c:axId val="1140742159"/>
        <c:axId val="1197344943"/>
      </c:lineChart>
      <c:catAx>
        <c:axId val="1732850655"/>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011487887"/>
        <c:crosses val="autoZero"/>
        <c:auto val="1"/>
        <c:lblAlgn val="ctr"/>
        <c:lblOffset val="100"/>
        <c:noMultiLvlLbl val="0"/>
      </c:catAx>
      <c:valAx>
        <c:axId val="1011487887"/>
        <c:scaling>
          <c:orientation val="minMax"/>
          <c:max val="3000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849149069984704E-2"/>
              <c:y val="0.32241797272714506"/>
            </c:manualLayout>
          </c:layout>
          <c:overlay val="0"/>
        </c:title>
        <c:numFmt formatCode="#,##0,,\ ;\(#,##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732850655"/>
        <c:crosses val="autoZero"/>
        <c:crossBetween val="between"/>
        <c:majorUnit val="10000000000"/>
      </c:valAx>
      <c:valAx>
        <c:axId val="1197344943"/>
        <c:scaling>
          <c:orientation val="minMax"/>
          <c:max val="35000000"/>
          <c:min val="0"/>
        </c:scaling>
        <c:delete val="0"/>
        <c:axPos val="r"/>
        <c:numFmt formatCode="#,##0.0,,\ ;\(#,##0.0,,\);\-" sourceLinked="1"/>
        <c:majorTickMark val="out"/>
        <c:minorTickMark val="none"/>
        <c:tickLblPos val="nextTo"/>
        <c:spPr>
          <a:ln w="3175">
            <a:noFill/>
            <a:prstDash val="solid"/>
          </a:ln>
        </c:spPr>
        <c:txPr>
          <a:bodyPr/>
          <a:lstStyle/>
          <a:p>
            <a:pPr>
              <a:defRPr sz="100">
                <a:solidFill>
                  <a:schemeClr val="bg1"/>
                </a:solidFill>
              </a:defRPr>
            </a:pPr>
            <a:endParaRPr lang="ko-KR"/>
          </a:p>
        </c:txPr>
        <c:crossAx val="1140742159"/>
        <c:crosses val="max"/>
        <c:crossBetween val="between"/>
      </c:valAx>
      <c:catAx>
        <c:axId val="1140742159"/>
        <c:scaling>
          <c:orientation val="minMax"/>
        </c:scaling>
        <c:delete val="1"/>
        <c:axPos val="b"/>
        <c:numFmt formatCode="General" sourceLinked="1"/>
        <c:majorTickMark val="out"/>
        <c:minorTickMark val="none"/>
        <c:tickLblPos val="nextTo"/>
        <c:crossAx val="1197344943"/>
        <c:crosses val="autoZero"/>
        <c:auto val="1"/>
        <c:lblAlgn val="ctr"/>
        <c:lblOffset val="100"/>
        <c:noMultiLvlLbl val="0"/>
      </c:catAx>
      <c:spPr>
        <a:noFill/>
        <a:ln w="25400">
          <a:noFill/>
        </a:ln>
      </c:spPr>
    </c:plotArea>
    <c:legend>
      <c:legendPos val="b"/>
      <c:legendEntry>
        <c:idx val="2"/>
        <c:delete val="1"/>
      </c:legendEntry>
      <c:layout>
        <c:manualLayout>
          <c:xMode val="edge"/>
          <c:yMode val="edge"/>
          <c:x val="0.10191358024691358"/>
          <c:y val="0.84664246031746027"/>
          <c:w val="0.78854798356262501"/>
          <c:h val="6.1941066883688674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속도위반 </a:t>
            </a:r>
            <a:r>
              <a:rPr lang="en-US" altLang="ko-KR" sz="800" dirty="0"/>
              <a:t>1</a:t>
            </a:r>
            <a:r>
              <a:rPr lang="ko-KR" altLang="en-US" sz="800" dirty="0"/>
              <a:t>차로</a:t>
            </a:r>
            <a:endParaRPr lang="en-US" sz="800" dirty="0"/>
          </a:p>
        </c:rich>
      </c:tx>
      <c:layout>
        <c:manualLayout>
          <c:xMode val="edge"/>
          <c:yMode val="edge"/>
          <c:x val="2.2977021395541961E-2"/>
          <c:y val="3.6591422552777544E-2"/>
        </c:manualLayout>
      </c:layout>
      <c:overlay val="0"/>
    </c:title>
    <c:autoTitleDeleted val="0"/>
    <c:plotArea>
      <c:layout>
        <c:manualLayout>
          <c:layoutTarget val="inner"/>
          <c:xMode val="edge"/>
          <c:yMode val="edge"/>
          <c:x val="0.20496543209876547"/>
          <c:y val="0.15307783924768611"/>
          <c:w val="0.58147808641975307"/>
          <c:h val="0.61414524993994468"/>
        </c:manualLayout>
      </c:layout>
      <c:barChart>
        <c:barDir val="col"/>
        <c:grouping val="clustered"/>
        <c:varyColors val="0"/>
        <c:ser>
          <c:idx val="0"/>
          <c:order val="0"/>
          <c:tx>
            <c:strRef>
              <c:f>보고서4!$B$38</c:f>
              <c:strCache>
                <c:ptCount val="1"/>
                <c:pt idx="0">
                  <c:v>기본</c:v>
                </c:pt>
              </c:strCache>
            </c:strRef>
          </c:tx>
          <c:spPr>
            <a:solidFill>
              <a:srgbClr val="00338D"/>
            </a:solidFill>
            <a:ln>
              <a:solidFill>
                <a:srgbClr val="00338D"/>
              </a:solidFill>
              <a:prstDash val="solid"/>
            </a:ln>
          </c:spPr>
          <c:invertIfNegative val="0"/>
          <c:dLbls>
            <c:spPr>
              <a:noFill/>
              <a:ln>
                <a:noFill/>
              </a:ln>
              <a:effectLst/>
            </c:spPr>
            <c:txPr>
              <a:bodyPr wrap="square" lIns="38100" tIns="19050" rIns="38100" bIns="19050" anchor="ctr">
                <a:spAutoFit/>
              </a:bodyPr>
              <a:lstStyle/>
              <a:p>
                <a:pPr>
                  <a:defRPr sz="700">
                    <a:solidFill>
                      <a:schemeClr val="tx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보고서4!$C$38:$E$38</c:f>
              <c:numCache>
                <c:formatCode>#,##0,,\ ;\(#,##0,,\);\-</c:formatCode>
                <c:ptCount val="3"/>
                <c:pt idx="0">
                  <c:v>74370000</c:v>
                </c:pt>
                <c:pt idx="1">
                  <c:v>1338660000</c:v>
                </c:pt>
                <c:pt idx="2">
                  <c:v>6451714000</c:v>
                </c:pt>
              </c:numCache>
            </c:numRef>
          </c:val>
          <c:extLst>
            <c:ext xmlns:c16="http://schemas.microsoft.com/office/drawing/2014/chart" uri="{C3380CC4-5D6E-409C-BE32-E72D297353CC}">
              <c16:uniqueId val="{00000000-7FBB-4FD6-A5F2-17CEDFF34990}"/>
            </c:ext>
          </c:extLst>
        </c:ser>
        <c:dLbls>
          <c:showLegendKey val="0"/>
          <c:showVal val="1"/>
          <c:showCatName val="0"/>
          <c:showSerName val="0"/>
          <c:showPercent val="0"/>
          <c:showBubbleSize val="0"/>
        </c:dLbls>
        <c:gapWidth val="40"/>
        <c:axId val="1732850655"/>
        <c:axId val="1011487887"/>
      </c:barChart>
      <c:lineChart>
        <c:grouping val="standard"/>
        <c:varyColors val="0"/>
        <c:ser>
          <c:idx val="1"/>
          <c:order val="1"/>
          <c:tx>
            <c:strRef>
              <c:f>보고서4!$B$39</c:f>
              <c:strCache>
                <c:ptCount val="1"/>
                <c:pt idx="0">
                  <c:v>기본ASP</c:v>
                </c:pt>
              </c:strCache>
            </c:strRef>
          </c:tx>
          <c:spPr>
            <a:ln w="12700">
              <a:solidFill>
                <a:srgbClr val="00338D"/>
              </a:solidFill>
              <a:prstDash val="solid"/>
            </a:ln>
          </c:spPr>
          <c:marker>
            <c:symbol val="none"/>
          </c:marker>
          <c:dLbls>
            <c:spPr>
              <a:noFill/>
              <a:ln>
                <a:noFill/>
              </a:ln>
              <a:effectLst/>
            </c:spPr>
            <c:txPr>
              <a:bodyPr wrap="square" lIns="38100" tIns="19050" rIns="38100" bIns="19050" anchor="ctr">
                <a:spAutoFit/>
              </a:bodyPr>
              <a:lstStyle/>
              <a:p>
                <a:pPr>
                  <a:defRPr sz="700">
                    <a:solidFill>
                      <a:schemeClr val="tx1"/>
                    </a:solidFill>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보고서4!$C$29:$E$29</c:f>
              <c:numCache>
                <c:formatCode>General</c:formatCode>
                <c:ptCount val="3"/>
                <c:pt idx="0">
                  <c:v>2018</c:v>
                </c:pt>
                <c:pt idx="1">
                  <c:v>2019</c:v>
                </c:pt>
                <c:pt idx="2">
                  <c:v>2020</c:v>
                </c:pt>
              </c:numCache>
            </c:numRef>
          </c:cat>
          <c:val>
            <c:numRef>
              <c:f>보고서4!$C$39:$E$39</c:f>
              <c:numCache>
                <c:formatCode>#,##0.0,,\ ;\(#,##0.0,,\);\-</c:formatCode>
                <c:ptCount val="3"/>
                <c:pt idx="0">
                  <c:v>24790000</c:v>
                </c:pt>
                <c:pt idx="1">
                  <c:v>24790000</c:v>
                </c:pt>
                <c:pt idx="2">
                  <c:v>22324269.896193773</c:v>
                </c:pt>
              </c:numCache>
            </c:numRef>
          </c:val>
          <c:smooth val="0"/>
          <c:extLst>
            <c:ext xmlns:c16="http://schemas.microsoft.com/office/drawing/2014/chart" uri="{C3380CC4-5D6E-409C-BE32-E72D297353CC}">
              <c16:uniqueId val="{00000001-7FBB-4FD6-A5F2-17CEDFF34990}"/>
            </c:ext>
          </c:extLst>
        </c:ser>
        <c:dLbls>
          <c:showLegendKey val="0"/>
          <c:showVal val="0"/>
          <c:showCatName val="0"/>
          <c:showSerName val="0"/>
          <c:showPercent val="0"/>
          <c:showBubbleSize val="0"/>
        </c:dLbls>
        <c:marker val="1"/>
        <c:smooth val="0"/>
        <c:axId val="1732885455"/>
        <c:axId val="1011368079"/>
      </c:lineChart>
      <c:catAx>
        <c:axId val="1732850655"/>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011487887"/>
        <c:crosses val="autoZero"/>
        <c:auto val="1"/>
        <c:lblAlgn val="ctr"/>
        <c:lblOffset val="100"/>
        <c:noMultiLvlLbl val="0"/>
      </c:catAx>
      <c:valAx>
        <c:axId val="1011487887"/>
        <c:scaling>
          <c:orientation val="minMax"/>
          <c:max val="3000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849149069984704E-2"/>
              <c:y val="0.32241797272714506"/>
            </c:manualLayout>
          </c:layout>
          <c:overlay val="0"/>
        </c:title>
        <c:numFmt formatCode="#,##0,,\ ;\(#,##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732850655"/>
        <c:crosses val="autoZero"/>
        <c:crossBetween val="between"/>
        <c:majorUnit val="10000000000"/>
      </c:valAx>
      <c:valAx>
        <c:axId val="1011368079"/>
        <c:scaling>
          <c:orientation val="minMax"/>
          <c:max val="35000000"/>
        </c:scaling>
        <c:delete val="0"/>
        <c:axPos val="r"/>
        <c:numFmt formatCode="#,##0.0,,\ ;\(#,##0.0,,\);\-" sourceLinked="1"/>
        <c:majorTickMark val="out"/>
        <c:minorTickMark val="none"/>
        <c:tickLblPos val="nextTo"/>
        <c:spPr>
          <a:noFill/>
          <a:ln>
            <a:noFill/>
          </a:ln>
        </c:spPr>
        <c:txPr>
          <a:bodyPr/>
          <a:lstStyle/>
          <a:p>
            <a:pPr>
              <a:defRPr sz="100">
                <a:solidFill>
                  <a:schemeClr val="bg1"/>
                </a:solidFill>
              </a:defRPr>
            </a:pPr>
            <a:endParaRPr lang="ko-KR"/>
          </a:p>
        </c:txPr>
        <c:crossAx val="1732885455"/>
        <c:crosses val="max"/>
        <c:crossBetween val="between"/>
      </c:valAx>
      <c:catAx>
        <c:axId val="1732885455"/>
        <c:scaling>
          <c:orientation val="minMax"/>
        </c:scaling>
        <c:delete val="1"/>
        <c:axPos val="b"/>
        <c:numFmt formatCode="General" sourceLinked="1"/>
        <c:majorTickMark val="out"/>
        <c:minorTickMark val="none"/>
        <c:tickLblPos val="nextTo"/>
        <c:crossAx val="1011368079"/>
        <c:crosses val="autoZero"/>
        <c:auto val="1"/>
        <c:lblAlgn val="ctr"/>
        <c:lblOffset val="100"/>
        <c:noMultiLvlLbl val="0"/>
      </c:catAx>
      <c:spPr>
        <a:noFill/>
        <a:ln w="25400">
          <a:noFill/>
        </a:ln>
      </c:spPr>
    </c:plotArea>
    <c:legend>
      <c:legendPos val="b"/>
      <c:layout>
        <c:manualLayout>
          <c:xMode val="edge"/>
          <c:yMode val="edge"/>
          <c:x val="0.22338370766190757"/>
          <c:y val="0.85963257231323564"/>
          <c:w val="0.42338024691358023"/>
          <c:h val="6.9254365079365082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신호위반 </a:t>
            </a:r>
            <a:r>
              <a:rPr lang="en-US" altLang="ko-KR" sz="800" dirty="0"/>
              <a:t>1</a:t>
            </a:r>
            <a:r>
              <a:rPr lang="ko-KR" altLang="en-US" sz="800" dirty="0"/>
              <a:t>차로 기본</a:t>
            </a:r>
            <a:endParaRPr lang="en-US" sz="800" dirty="0"/>
          </a:p>
        </c:rich>
      </c:tx>
      <c:layout>
        <c:manualLayout>
          <c:xMode val="edge"/>
          <c:yMode val="edge"/>
          <c:x val="2.2674223848596887E-2"/>
          <c:y val="3.6488027366020526E-2"/>
        </c:manualLayout>
      </c:layout>
      <c:overlay val="0"/>
    </c:title>
    <c:autoTitleDeleted val="0"/>
    <c:plotArea>
      <c:layout>
        <c:manualLayout>
          <c:layoutTarget val="inner"/>
          <c:xMode val="edge"/>
          <c:yMode val="edge"/>
          <c:x val="0.16206512345679011"/>
          <c:y val="0.15293630389027754"/>
          <c:w val="0.75832222222222223"/>
          <c:h val="0.57079563493942642"/>
        </c:manualLayout>
      </c:layout>
      <c:areaChart>
        <c:grouping val="stacked"/>
        <c:varyColors val="0"/>
        <c:ser>
          <c:idx val="2"/>
          <c:order val="2"/>
          <c:tx>
            <c:strRef>
              <c:f>ASP분기별!$H$107</c:f>
              <c:strCache>
                <c:ptCount val="1"/>
                <c:pt idx="0">
                  <c:v>더미</c:v>
                </c:pt>
              </c:strCache>
            </c:strRef>
          </c:tx>
          <c:spPr>
            <a:noFill/>
            <a:ln w="25400">
              <a:noFill/>
            </a:ln>
          </c:spPr>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ASP분기별!$I$107:$T$107</c:f>
              <c:numCache>
                <c:formatCode>#,##0.0,,\ ;\(#,##0.0,,\);\-</c:formatCode>
                <c:ptCount val="12"/>
                <c:pt idx="0">
                  <c:v>#N/A</c:v>
                </c:pt>
                <c:pt idx="1">
                  <c:v>#N/A</c:v>
                </c:pt>
                <c:pt idx="2">
                  <c:v>#N/A</c:v>
                </c:pt>
                <c:pt idx="3">
                  <c:v>26296000</c:v>
                </c:pt>
                <c:pt idx="4">
                  <c:v>26033040</c:v>
                </c:pt>
                <c:pt idx="5">
                  <c:v>26175476.666666668</c:v>
                </c:pt>
                <c:pt idx="6">
                  <c:v>26296000</c:v>
                </c:pt>
                <c:pt idx="7">
                  <c:v>26127705.600000001</c:v>
                </c:pt>
                <c:pt idx="8">
                  <c:v>25939125.714285713</c:v>
                </c:pt>
                <c:pt idx="9">
                  <c:v>25908293.693693694</c:v>
                </c:pt>
                <c:pt idx="10">
                  <c:v>24851784.222222224</c:v>
                </c:pt>
                <c:pt idx="11">
                  <c:v>24687248.345323741</c:v>
                </c:pt>
              </c:numCache>
            </c:numRef>
          </c:val>
          <c:extLst>
            <c:ext xmlns:c16="http://schemas.microsoft.com/office/drawing/2014/chart" uri="{C3380CC4-5D6E-409C-BE32-E72D297353CC}">
              <c16:uniqueId val="{00000000-7181-40B5-A423-EA1E53ED2CC9}"/>
            </c:ext>
          </c:extLst>
        </c:ser>
        <c:ser>
          <c:idx val="3"/>
          <c:order val="3"/>
          <c:tx>
            <c:strRef>
              <c:f>ASP분기별!$H$108</c:f>
              <c:strCache>
                <c:ptCount val="1"/>
                <c:pt idx="0">
                  <c:v>물량할인</c:v>
                </c:pt>
              </c:strCache>
            </c:strRef>
          </c:tx>
          <c:spPr>
            <a:solidFill>
              <a:srgbClr val="00A3A1">
                <a:alpha val="10000"/>
              </a:srgbClr>
            </a:solidFill>
            <a:ln w="25400">
              <a:noFill/>
            </a:ln>
          </c:spPr>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ASP분기별!$I$108:$T$108</c:f>
              <c:numCache>
                <c:formatCode>#,##0.0,,\ ;\(#,##0.0,,\);\-</c:formatCode>
                <c:ptCount val="12"/>
                <c:pt idx="0">
                  <c:v>#N/A</c:v>
                </c:pt>
                <c:pt idx="1">
                  <c:v>#N/A</c:v>
                </c:pt>
                <c:pt idx="2">
                  <c:v>#N/A</c:v>
                </c:pt>
                <c:pt idx="3">
                  <c:v>0</c:v>
                </c:pt>
                <c:pt idx="4">
                  <c:v>262960</c:v>
                </c:pt>
                <c:pt idx="5">
                  <c:v>120523.33333333209</c:v>
                </c:pt>
                <c:pt idx="6">
                  <c:v>0</c:v>
                </c:pt>
                <c:pt idx="7">
                  <c:v>168294.39999999851</c:v>
                </c:pt>
                <c:pt idx="8">
                  <c:v>356874.28571428731</c:v>
                </c:pt>
                <c:pt idx="9">
                  <c:v>221976.57657657564</c:v>
                </c:pt>
                <c:pt idx="10">
                  <c:v>203215.77777777612</c:v>
                </c:pt>
                <c:pt idx="11">
                  <c:v>294751.65467625856</c:v>
                </c:pt>
              </c:numCache>
            </c:numRef>
          </c:val>
          <c:extLst>
            <c:ext xmlns:c16="http://schemas.microsoft.com/office/drawing/2014/chart" uri="{C3380CC4-5D6E-409C-BE32-E72D297353CC}">
              <c16:uniqueId val="{00000001-7181-40B5-A423-EA1E53ED2CC9}"/>
            </c:ext>
          </c:extLst>
        </c:ser>
        <c:dLbls>
          <c:showLegendKey val="0"/>
          <c:showVal val="0"/>
          <c:showCatName val="0"/>
          <c:showSerName val="0"/>
          <c:showPercent val="0"/>
          <c:showBubbleSize val="0"/>
        </c:dLbls>
        <c:axId val="1317808047"/>
        <c:axId val="1582803855"/>
      </c:areaChart>
      <c:lineChart>
        <c:grouping val="standard"/>
        <c:varyColors val="0"/>
        <c:ser>
          <c:idx val="0"/>
          <c:order val="0"/>
          <c:tx>
            <c:strRef>
              <c:f>ASP분기별!$H$105</c:f>
              <c:strCache>
                <c:ptCount val="1"/>
                <c:pt idx="0">
                  <c:v>공시단가 기준 ASP</c:v>
                </c:pt>
              </c:strCache>
            </c:strRef>
          </c:tx>
          <c:spPr>
            <a:ln w="12700">
              <a:solidFill>
                <a:srgbClr val="00338D"/>
              </a:solidFill>
              <a:prstDash val="solid"/>
            </a:ln>
          </c:spPr>
          <c:marker>
            <c:symbol val="none"/>
          </c:marker>
          <c:dLbls>
            <c:dLbl>
              <c:idx val="3"/>
              <c:delete val="1"/>
              <c:extLst>
                <c:ext xmlns:c15="http://schemas.microsoft.com/office/drawing/2012/chart" uri="{CE6537A1-D6FC-4f65-9D91-7224C49458BB}"/>
                <c:ext xmlns:c16="http://schemas.microsoft.com/office/drawing/2014/chart" uri="{C3380CC4-5D6E-409C-BE32-E72D297353CC}">
                  <c16:uniqueId val="{00000002-7181-40B5-A423-EA1E53ED2CC9}"/>
                </c:ext>
              </c:extLst>
            </c:dLbl>
            <c:dLbl>
              <c:idx val="4"/>
              <c:delete val="1"/>
              <c:extLst>
                <c:ext xmlns:c15="http://schemas.microsoft.com/office/drawing/2012/chart" uri="{CE6537A1-D6FC-4f65-9D91-7224C49458BB}"/>
                <c:ext xmlns:c16="http://schemas.microsoft.com/office/drawing/2014/chart" uri="{C3380CC4-5D6E-409C-BE32-E72D297353CC}">
                  <c16:uniqueId val="{00000003-7181-40B5-A423-EA1E53ED2CC9}"/>
                </c:ext>
              </c:extLst>
            </c:dLbl>
            <c:dLbl>
              <c:idx val="6"/>
              <c:delete val="1"/>
              <c:extLst>
                <c:ext xmlns:c15="http://schemas.microsoft.com/office/drawing/2012/chart" uri="{CE6537A1-D6FC-4f65-9D91-7224C49458BB}"/>
                <c:ext xmlns:c16="http://schemas.microsoft.com/office/drawing/2014/chart" uri="{C3380CC4-5D6E-409C-BE32-E72D297353CC}">
                  <c16:uniqueId val="{00000004-7181-40B5-A423-EA1E53ED2CC9}"/>
                </c:ext>
              </c:extLst>
            </c:dLbl>
            <c:dLbl>
              <c:idx val="7"/>
              <c:delete val="1"/>
              <c:extLst>
                <c:ext xmlns:c15="http://schemas.microsoft.com/office/drawing/2012/chart" uri="{CE6537A1-D6FC-4f65-9D91-7224C49458BB}"/>
                <c:ext xmlns:c16="http://schemas.microsoft.com/office/drawing/2014/chart" uri="{C3380CC4-5D6E-409C-BE32-E72D297353CC}">
                  <c16:uniqueId val="{00000005-7181-40B5-A423-EA1E53ED2CC9}"/>
                </c:ext>
              </c:extLst>
            </c:dLbl>
            <c:dLbl>
              <c:idx val="8"/>
              <c:delete val="1"/>
              <c:extLst>
                <c:ext xmlns:c15="http://schemas.microsoft.com/office/drawing/2012/chart" uri="{CE6537A1-D6FC-4f65-9D91-7224C49458BB}"/>
                <c:ext xmlns:c16="http://schemas.microsoft.com/office/drawing/2014/chart" uri="{C3380CC4-5D6E-409C-BE32-E72D297353CC}">
                  <c16:uniqueId val="{00000006-7181-40B5-A423-EA1E53ED2CC9}"/>
                </c:ext>
              </c:extLst>
            </c:dLbl>
            <c:dLbl>
              <c:idx val="9"/>
              <c:delete val="1"/>
              <c:extLst>
                <c:ext xmlns:c15="http://schemas.microsoft.com/office/drawing/2012/chart" uri="{CE6537A1-D6FC-4f65-9D91-7224C49458BB}"/>
                <c:ext xmlns:c16="http://schemas.microsoft.com/office/drawing/2014/chart" uri="{C3380CC4-5D6E-409C-BE32-E72D297353CC}">
                  <c16:uniqueId val="{00000007-7181-40B5-A423-EA1E53ED2CC9}"/>
                </c:ext>
              </c:extLst>
            </c:dLbl>
            <c:dLbl>
              <c:idx val="10"/>
              <c:delete val="1"/>
              <c:extLst>
                <c:ext xmlns:c15="http://schemas.microsoft.com/office/drawing/2012/chart" uri="{CE6537A1-D6FC-4f65-9D91-7224C49458BB}"/>
                <c:ext xmlns:c16="http://schemas.microsoft.com/office/drawing/2014/chart" uri="{C3380CC4-5D6E-409C-BE32-E72D297353CC}">
                  <c16:uniqueId val="{00000008-7181-40B5-A423-EA1E53ED2CC9}"/>
                </c:ext>
              </c:extLst>
            </c:dLbl>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ASP분기별!$I$105:$T$105</c:f>
              <c:numCache>
                <c:formatCode>#,##0.0,,\ ;\(#,##0.0,,\);\-</c:formatCode>
                <c:ptCount val="12"/>
                <c:pt idx="0">
                  <c:v>#N/A</c:v>
                </c:pt>
                <c:pt idx="1">
                  <c:v>#N/A</c:v>
                </c:pt>
                <c:pt idx="2">
                  <c:v>#N/A</c:v>
                </c:pt>
                <c:pt idx="3">
                  <c:v>26296000</c:v>
                </c:pt>
                <c:pt idx="4">
                  <c:v>26296000</c:v>
                </c:pt>
                <c:pt idx="5">
                  <c:v>26296000</c:v>
                </c:pt>
                <c:pt idx="6">
                  <c:v>26296000</c:v>
                </c:pt>
                <c:pt idx="7">
                  <c:v>26296000</c:v>
                </c:pt>
                <c:pt idx="8">
                  <c:v>26296000</c:v>
                </c:pt>
                <c:pt idx="9">
                  <c:v>26130270.270270269</c:v>
                </c:pt>
                <c:pt idx="10">
                  <c:v>25055000</c:v>
                </c:pt>
                <c:pt idx="11">
                  <c:v>24982000</c:v>
                </c:pt>
              </c:numCache>
            </c:numRef>
          </c:val>
          <c:smooth val="0"/>
          <c:extLst>
            <c:ext xmlns:c16="http://schemas.microsoft.com/office/drawing/2014/chart" uri="{C3380CC4-5D6E-409C-BE32-E72D297353CC}">
              <c16:uniqueId val="{00000009-7181-40B5-A423-EA1E53ED2CC9}"/>
            </c:ext>
          </c:extLst>
        </c:ser>
        <c:ser>
          <c:idx val="1"/>
          <c:order val="1"/>
          <c:tx>
            <c:strRef>
              <c:f>ASP분기별!$H$106</c:f>
              <c:strCache>
                <c:ptCount val="1"/>
                <c:pt idx="0">
                  <c:v>실제 ASP</c:v>
                </c:pt>
              </c:strCache>
            </c:strRef>
          </c:tx>
          <c:spPr>
            <a:ln w="12700">
              <a:solidFill>
                <a:srgbClr val="0091DA"/>
              </a:solidFill>
              <a:prstDash val="solid"/>
            </a:ln>
          </c:spPr>
          <c:marker>
            <c:symbol val="none"/>
          </c:marker>
          <c:dLbls>
            <c:dLbl>
              <c:idx val="5"/>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181-40B5-A423-EA1E53ED2CC9}"/>
                </c:ext>
              </c:extLst>
            </c:dLbl>
            <c:dLbl>
              <c:idx val="11"/>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181-40B5-A423-EA1E53ED2CC9}"/>
                </c:ext>
              </c:extLst>
            </c:dLbl>
            <c:spPr>
              <a:noFill/>
              <a:ln>
                <a:noFill/>
              </a:ln>
              <a:effectLst/>
            </c:spPr>
            <c:txPr>
              <a:bodyPr wrap="square" lIns="38100" tIns="19050" rIns="38100" bIns="19050" anchor="ctr">
                <a:spAutoFit/>
              </a:bodyPr>
              <a:lstStyle/>
              <a:p>
                <a:pPr>
                  <a:defRPr sz="700"/>
                </a:pPr>
                <a:endParaRPr lang="ko-KR"/>
              </a:p>
            </c:txPr>
            <c:dLblPos val="b"/>
            <c:showLegendKey val="0"/>
            <c:showVal val="0"/>
            <c:showCatName val="0"/>
            <c:showSerName val="0"/>
            <c:showPercent val="0"/>
            <c:showBubbleSize val="0"/>
            <c:extLst>
              <c:ext xmlns:c15="http://schemas.microsoft.com/office/drawing/2012/chart" uri="{CE6537A1-D6FC-4f65-9D91-7224C49458BB}">
                <c15:showLeaderLines val="1"/>
              </c:ext>
            </c:extLst>
          </c:dLbls>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ASP분기별!$I$106:$T$106</c:f>
              <c:numCache>
                <c:formatCode>#,##0.0,,\ ;\(#,##0.0,,\);\-</c:formatCode>
                <c:ptCount val="12"/>
                <c:pt idx="0">
                  <c:v>#N/A</c:v>
                </c:pt>
                <c:pt idx="1">
                  <c:v>#N/A</c:v>
                </c:pt>
                <c:pt idx="2">
                  <c:v>#N/A</c:v>
                </c:pt>
                <c:pt idx="3">
                  <c:v>26296000</c:v>
                </c:pt>
                <c:pt idx="4">
                  <c:v>26033040</c:v>
                </c:pt>
                <c:pt idx="5">
                  <c:v>26175476.666666668</c:v>
                </c:pt>
                <c:pt idx="6">
                  <c:v>26296000</c:v>
                </c:pt>
                <c:pt idx="7">
                  <c:v>26127705.600000001</c:v>
                </c:pt>
                <c:pt idx="8">
                  <c:v>25939125.714285713</c:v>
                </c:pt>
                <c:pt idx="9">
                  <c:v>25908293.693693694</c:v>
                </c:pt>
                <c:pt idx="10">
                  <c:v>24851784.222222224</c:v>
                </c:pt>
                <c:pt idx="11">
                  <c:v>24687248.345323741</c:v>
                </c:pt>
              </c:numCache>
            </c:numRef>
          </c:val>
          <c:smooth val="0"/>
          <c:extLst>
            <c:ext xmlns:c16="http://schemas.microsoft.com/office/drawing/2014/chart" uri="{C3380CC4-5D6E-409C-BE32-E72D297353CC}">
              <c16:uniqueId val="{0000000C-7181-40B5-A423-EA1E53ED2CC9}"/>
            </c:ext>
          </c:extLst>
        </c:ser>
        <c:dLbls>
          <c:showLegendKey val="0"/>
          <c:showVal val="0"/>
          <c:showCatName val="0"/>
          <c:showSerName val="0"/>
          <c:showPercent val="0"/>
          <c:showBubbleSize val="0"/>
        </c:dLbls>
        <c:marker val="1"/>
        <c:smooth val="0"/>
        <c:axId val="1317808047"/>
        <c:axId val="1582803855"/>
      </c:lineChart>
      <c:catAx>
        <c:axId val="1317808047"/>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582803855"/>
        <c:crosses val="autoZero"/>
        <c:auto val="1"/>
        <c:lblAlgn val="ctr"/>
        <c:lblOffset val="100"/>
        <c:noMultiLvlLbl val="0"/>
      </c:catAx>
      <c:valAx>
        <c:axId val="1582803855"/>
        <c:scaling>
          <c:orientation val="minMax"/>
          <c:max val="30000000"/>
          <c:min val="2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508501829671498E-2"/>
              <c:y val="0.29590928271936362"/>
            </c:manualLayout>
          </c:layout>
          <c:overlay val="0"/>
        </c:title>
        <c:numFmt formatCode="#,##0.0,,\ ;\(#,##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317808047"/>
        <c:crosses val="autoZero"/>
        <c:crossBetween val="between"/>
        <c:majorUnit val="2000000"/>
      </c:valAx>
      <c:spPr>
        <a:noFill/>
        <a:ln w="25400">
          <a:noFill/>
        </a:ln>
      </c:spPr>
    </c:plotArea>
    <c:legend>
      <c:legendPos val="b"/>
      <c:legendEntry>
        <c:idx val="0"/>
        <c:delete val="1"/>
      </c:legendEntry>
      <c:layout>
        <c:manualLayout>
          <c:xMode val="edge"/>
          <c:yMode val="edge"/>
          <c:x val="0.13433653529260042"/>
          <c:y val="0.87160787307841092"/>
          <c:w val="0.83174413580246931"/>
          <c:h val="6.3025153941631648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신호위반 </a:t>
            </a:r>
            <a:r>
              <a:rPr lang="en-US" altLang="ko-KR" sz="800" dirty="0"/>
              <a:t>2</a:t>
            </a:r>
            <a:r>
              <a:rPr lang="ko-KR" altLang="en-US" sz="800" dirty="0"/>
              <a:t>차로 기본</a:t>
            </a:r>
            <a:endParaRPr lang="en-US" sz="800" dirty="0"/>
          </a:p>
        </c:rich>
      </c:tx>
      <c:layout>
        <c:manualLayout>
          <c:xMode val="edge"/>
          <c:yMode val="edge"/>
          <c:x val="2.2674223848596887E-2"/>
          <c:y val="3.6488027366020526E-2"/>
        </c:manualLayout>
      </c:layout>
      <c:overlay val="0"/>
    </c:title>
    <c:autoTitleDeleted val="0"/>
    <c:plotArea>
      <c:layout>
        <c:manualLayout>
          <c:layoutTarget val="inner"/>
          <c:xMode val="edge"/>
          <c:yMode val="edge"/>
          <c:x val="0.1816638888888889"/>
          <c:y val="0.15293630389027754"/>
          <c:w val="0.73872345679012341"/>
          <c:h val="0.57079563493942642"/>
        </c:manualLayout>
      </c:layout>
      <c:areaChart>
        <c:grouping val="stacked"/>
        <c:varyColors val="0"/>
        <c:ser>
          <c:idx val="2"/>
          <c:order val="2"/>
          <c:tx>
            <c:strRef>
              <c:f>ASP분기별!$H$141</c:f>
              <c:strCache>
                <c:ptCount val="1"/>
                <c:pt idx="0">
                  <c:v>더미</c:v>
                </c:pt>
              </c:strCache>
            </c:strRef>
          </c:tx>
          <c:spPr>
            <a:noFill/>
            <a:ln w="25400">
              <a:noFill/>
            </a:ln>
          </c:spPr>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ASP분기별!$I$141:$T$141</c:f>
              <c:numCache>
                <c:formatCode>#,##0.0,,\ ;\(#,##0.0,,\);\-</c:formatCode>
                <c:ptCount val="12"/>
                <c:pt idx="0">
                  <c:v>#N/A</c:v>
                </c:pt>
                <c:pt idx="1">
                  <c:v>#N/A</c:v>
                </c:pt>
                <c:pt idx="2">
                  <c:v>29334000</c:v>
                </c:pt>
                <c:pt idx="3">
                  <c:v>29250188.571428571</c:v>
                </c:pt>
                <c:pt idx="4">
                  <c:v>29278125.714285713</c:v>
                </c:pt>
                <c:pt idx="5">
                  <c:v>29185374.399999999</c:v>
                </c:pt>
                <c:pt idx="6">
                  <c:v>29269608.292682927</c:v>
                </c:pt>
                <c:pt idx="7">
                  <c:v>29066929.253731344</c:v>
                </c:pt>
                <c:pt idx="8">
                  <c:v>28808060.270270269</c:v>
                </c:pt>
                <c:pt idx="9">
                  <c:v>28421360.474137932</c:v>
                </c:pt>
                <c:pt idx="10">
                  <c:v>27333992.714285713</c:v>
                </c:pt>
                <c:pt idx="11">
                  <c:v>27125281.494252872</c:v>
                </c:pt>
              </c:numCache>
            </c:numRef>
          </c:val>
          <c:extLst>
            <c:ext xmlns:c16="http://schemas.microsoft.com/office/drawing/2014/chart" uri="{C3380CC4-5D6E-409C-BE32-E72D297353CC}">
              <c16:uniqueId val="{00000000-1340-4DEB-877C-B246975BD88B}"/>
            </c:ext>
          </c:extLst>
        </c:ser>
        <c:ser>
          <c:idx val="3"/>
          <c:order val="3"/>
          <c:tx>
            <c:strRef>
              <c:f>ASP분기별!$H$142</c:f>
              <c:strCache>
                <c:ptCount val="1"/>
                <c:pt idx="0">
                  <c:v>물량할인</c:v>
                </c:pt>
              </c:strCache>
            </c:strRef>
          </c:tx>
          <c:spPr>
            <a:solidFill>
              <a:srgbClr val="00A3A1">
                <a:alpha val="10000"/>
              </a:srgbClr>
            </a:solidFill>
            <a:ln w="25400">
              <a:noFill/>
            </a:ln>
          </c:spPr>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ASP분기별!$I$142:$T$142</c:f>
              <c:numCache>
                <c:formatCode>#,##0.0,,\ ;\(#,##0.0,,\);\-</c:formatCode>
                <c:ptCount val="12"/>
                <c:pt idx="0">
                  <c:v>#N/A</c:v>
                </c:pt>
                <c:pt idx="1">
                  <c:v>#N/A</c:v>
                </c:pt>
                <c:pt idx="2">
                  <c:v>0</c:v>
                </c:pt>
                <c:pt idx="3">
                  <c:v>83811.428571429104</c:v>
                </c:pt>
                <c:pt idx="4">
                  <c:v>55874.285714287311</c:v>
                </c:pt>
                <c:pt idx="5">
                  <c:v>148625.60000000149</c:v>
                </c:pt>
                <c:pt idx="6">
                  <c:v>64391.707317072898</c:v>
                </c:pt>
                <c:pt idx="7">
                  <c:v>267070.7462686561</c:v>
                </c:pt>
                <c:pt idx="8">
                  <c:v>319182.97297297418</c:v>
                </c:pt>
                <c:pt idx="9">
                  <c:v>432980.04310344905</c:v>
                </c:pt>
                <c:pt idx="10">
                  <c:v>387197.76190476492</c:v>
                </c:pt>
                <c:pt idx="11">
                  <c:v>466057.58620689809</c:v>
                </c:pt>
              </c:numCache>
            </c:numRef>
          </c:val>
          <c:extLst>
            <c:ext xmlns:c16="http://schemas.microsoft.com/office/drawing/2014/chart" uri="{C3380CC4-5D6E-409C-BE32-E72D297353CC}">
              <c16:uniqueId val="{00000001-1340-4DEB-877C-B246975BD88B}"/>
            </c:ext>
          </c:extLst>
        </c:ser>
        <c:dLbls>
          <c:showLegendKey val="0"/>
          <c:showVal val="0"/>
          <c:showCatName val="0"/>
          <c:showSerName val="0"/>
          <c:showPercent val="0"/>
          <c:showBubbleSize val="0"/>
        </c:dLbls>
        <c:axId val="1317808047"/>
        <c:axId val="1582803855"/>
      </c:areaChart>
      <c:lineChart>
        <c:grouping val="standard"/>
        <c:varyColors val="0"/>
        <c:ser>
          <c:idx val="0"/>
          <c:order val="0"/>
          <c:tx>
            <c:strRef>
              <c:f>ASP분기별!$H$139</c:f>
              <c:strCache>
                <c:ptCount val="1"/>
                <c:pt idx="0">
                  <c:v>공시단가 기준 ASP</c:v>
                </c:pt>
              </c:strCache>
            </c:strRef>
          </c:tx>
          <c:spPr>
            <a:ln w="12700">
              <a:solidFill>
                <a:srgbClr val="00338D"/>
              </a:solidFill>
              <a:prstDash val="solid"/>
            </a:ln>
          </c:spPr>
          <c:marker>
            <c:symbol val="none"/>
          </c:marker>
          <c:dLbls>
            <c:dLbl>
              <c:idx val="2"/>
              <c:delete val="1"/>
              <c:extLst>
                <c:ext xmlns:c15="http://schemas.microsoft.com/office/drawing/2012/chart" uri="{CE6537A1-D6FC-4f65-9D91-7224C49458BB}"/>
                <c:ext xmlns:c16="http://schemas.microsoft.com/office/drawing/2014/chart" uri="{C3380CC4-5D6E-409C-BE32-E72D297353CC}">
                  <c16:uniqueId val="{00000002-1340-4DEB-877C-B246975BD88B}"/>
                </c:ext>
              </c:extLst>
            </c:dLbl>
            <c:dLbl>
              <c:idx val="3"/>
              <c:delete val="1"/>
              <c:extLst>
                <c:ext xmlns:c15="http://schemas.microsoft.com/office/drawing/2012/chart" uri="{CE6537A1-D6FC-4f65-9D91-7224C49458BB}"/>
                <c:ext xmlns:c16="http://schemas.microsoft.com/office/drawing/2014/chart" uri="{C3380CC4-5D6E-409C-BE32-E72D297353CC}">
                  <c16:uniqueId val="{00000003-1340-4DEB-877C-B246975BD88B}"/>
                </c:ext>
              </c:extLst>
            </c:dLbl>
            <c:dLbl>
              <c:idx val="4"/>
              <c:delete val="1"/>
              <c:extLst>
                <c:ext xmlns:c15="http://schemas.microsoft.com/office/drawing/2012/chart" uri="{CE6537A1-D6FC-4f65-9D91-7224C49458BB}"/>
                <c:ext xmlns:c16="http://schemas.microsoft.com/office/drawing/2014/chart" uri="{C3380CC4-5D6E-409C-BE32-E72D297353CC}">
                  <c16:uniqueId val="{00000004-1340-4DEB-877C-B246975BD88B}"/>
                </c:ext>
              </c:extLst>
            </c:dLbl>
            <c:dLbl>
              <c:idx val="5"/>
              <c:delete val="1"/>
              <c:extLst>
                <c:ext xmlns:c15="http://schemas.microsoft.com/office/drawing/2012/chart" uri="{CE6537A1-D6FC-4f65-9D91-7224C49458BB}"/>
                <c:ext xmlns:c16="http://schemas.microsoft.com/office/drawing/2014/chart" uri="{C3380CC4-5D6E-409C-BE32-E72D297353CC}">
                  <c16:uniqueId val="{00000005-1340-4DEB-877C-B246975BD88B}"/>
                </c:ext>
              </c:extLst>
            </c:dLbl>
            <c:dLbl>
              <c:idx val="6"/>
              <c:delete val="1"/>
              <c:extLst>
                <c:ext xmlns:c15="http://schemas.microsoft.com/office/drawing/2012/chart" uri="{CE6537A1-D6FC-4f65-9D91-7224C49458BB}"/>
                <c:ext xmlns:c16="http://schemas.microsoft.com/office/drawing/2014/chart" uri="{C3380CC4-5D6E-409C-BE32-E72D297353CC}">
                  <c16:uniqueId val="{00000006-1340-4DEB-877C-B246975BD88B}"/>
                </c:ext>
              </c:extLst>
            </c:dLbl>
            <c:dLbl>
              <c:idx val="8"/>
              <c:delete val="1"/>
              <c:extLst>
                <c:ext xmlns:c15="http://schemas.microsoft.com/office/drawing/2012/chart" uri="{CE6537A1-D6FC-4f65-9D91-7224C49458BB}"/>
                <c:ext xmlns:c16="http://schemas.microsoft.com/office/drawing/2014/chart" uri="{C3380CC4-5D6E-409C-BE32-E72D297353CC}">
                  <c16:uniqueId val="{00000007-1340-4DEB-877C-B246975BD88B}"/>
                </c:ext>
              </c:extLst>
            </c:dLbl>
            <c:dLbl>
              <c:idx val="10"/>
              <c:delete val="1"/>
              <c:extLst>
                <c:ext xmlns:c15="http://schemas.microsoft.com/office/drawing/2012/chart" uri="{CE6537A1-D6FC-4f65-9D91-7224C49458BB}"/>
                <c:ext xmlns:c16="http://schemas.microsoft.com/office/drawing/2014/chart" uri="{C3380CC4-5D6E-409C-BE32-E72D297353CC}">
                  <c16:uniqueId val="{00000008-1340-4DEB-877C-B246975BD88B}"/>
                </c:ext>
              </c:extLst>
            </c:dLbl>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ASP분기별!$I$139:$T$139</c:f>
              <c:numCache>
                <c:formatCode>#,##0.0,,\ ;\(#,##0.0,,\);\-</c:formatCode>
                <c:ptCount val="12"/>
                <c:pt idx="0">
                  <c:v>#N/A</c:v>
                </c:pt>
                <c:pt idx="1">
                  <c:v>#N/A</c:v>
                </c:pt>
                <c:pt idx="2">
                  <c:v>29334000</c:v>
                </c:pt>
                <c:pt idx="3">
                  <c:v>29334000</c:v>
                </c:pt>
                <c:pt idx="4">
                  <c:v>29334000</c:v>
                </c:pt>
                <c:pt idx="5">
                  <c:v>29334000</c:v>
                </c:pt>
                <c:pt idx="6">
                  <c:v>29334000</c:v>
                </c:pt>
                <c:pt idx="7">
                  <c:v>29334000</c:v>
                </c:pt>
                <c:pt idx="8">
                  <c:v>29127243.243243244</c:v>
                </c:pt>
                <c:pt idx="9">
                  <c:v>28854340.517241381</c:v>
                </c:pt>
                <c:pt idx="10">
                  <c:v>27721190.476190478</c:v>
                </c:pt>
                <c:pt idx="11">
                  <c:v>27591339.08045977</c:v>
                </c:pt>
              </c:numCache>
            </c:numRef>
          </c:val>
          <c:smooth val="0"/>
          <c:extLst>
            <c:ext xmlns:c16="http://schemas.microsoft.com/office/drawing/2014/chart" uri="{C3380CC4-5D6E-409C-BE32-E72D297353CC}">
              <c16:uniqueId val="{00000009-1340-4DEB-877C-B246975BD88B}"/>
            </c:ext>
          </c:extLst>
        </c:ser>
        <c:ser>
          <c:idx val="1"/>
          <c:order val="1"/>
          <c:tx>
            <c:strRef>
              <c:f>ASP분기별!$H$140</c:f>
              <c:strCache>
                <c:ptCount val="1"/>
                <c:pt idx="0">
                  <c:v>실제 ASP</c:v>
                </c:pt>
              </c:strCache>
            </c:strRef>
          </c:tx>
          <c:spPr>
            <a:ln w="12700">
              <a:solidFill>
                <a:srgbClr val="0091DA"/>
              </a:solidFill>
              <a:prstDash val="solid"/>
            </a:ln>
          </c:spPr>
          <c:marker>
            <c:symbol val="none"/>
          </c:marker>
          <c:dLbls>
            <c:dLbl>
              <c:idx val="7"/>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340-4DEB-877C-B246975BD88B}"/>
                </c:ext>
              </c:extLst>
            </c:dLbl>
            <c:dLbl>
              <c:idx val="9"/>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340-4DEB-877C-B246975BD88B}"/>
                </c:ext>
              </c:extLst>
            </c:dLbl>
            <c:dLbl>
              <c:idx val="11"/>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340-4DEB-877C-B246975BD88B}"/>
                </c:ext>
              </c:extLst>
            </c:dLbl>
            <c:spPr>
              <a:noFill/>
              <a:ln>
                <a:noFill/>
              </a:ln>
              <a:effectLst/>
            </c:spPr>
            <c:txPr>
              <a:bodyPr wrap="square" lIns="38100" tIns="19050" rIns="38100" bIns="19050" anchor="ctr">
                <a:spAutoFit/>
              </a:bodyPr>
              <a:lstStyle/>
              <a:p>
                <a:pPr>
                  <a:defRPr sz="700"/>
                </a:pPr>
                <a:endParaRPr lang="ko-KR"/>
              </a:p>
            </c:txPr>
            <c:dLblPos val="b"/>
            <c:showLegendKey val="0"/>
            <c:showVal val="0"/>
            <c:showCatName val="0"/>
            <c:showSerName val="0"/>
            <c:showPercent val="0"/>
            <c:showBubbleSize val="0"/>
            <c:extLst>
              <c:ext xmlns:c15="http://schemas.microsoft.com/office/drawing/2012/chart" uri="{CE6537A1-D6FC-4f65-9D91-7224C49458BB}">
                <c15:showLeaderLines val="1"/>
              </c:ext>
            </c:extLst>
          </c:dLbls>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ASP분기별!$I$140:$T$140</c:f>
              <c:numCache>
                <c:formatCode>#,##0.0,,\ ;\(#,##0.0,,\);\-</c:formatCode>
                <c:ptCount val="12"/>
                <c:pt idx="0">
                  <c:v>#N/A</c:v>
                </c:pt>
                <c:pt idx="1">
                  <c:v>#N/A</c:v>
                </c:pt>
                <c:pt idx="2">
                  <c:v>29334000</c:v>
                </c:pt>
                <c:pt idx="3">
                  <c:v>29250188.571428571</c:v>
                </c:pt>
                <c:pt idx="4">
                  <c:v>29278125.714285713</c:v>
                </c:pt>
                <c:pt idx="5">
                  <c:v>29185374.399999999</c:v>
                </c:pt>
                <c:pt idx="6">
                  <c:v>29269608.292682927</c:v>
                </c:pt>
                <c:pt idx="7">
                  <c:v>29066929.253731344</c:v>
                </c:pt>
                <c:pt idx="8">
                  <c:v>28808060.270270269</c:v>
                </c:pt>
                <c:pt idx="9">
                  <c:v>28421360.474137932</c:v>
                </c:pt>
                <c:pt idx="10">
                  <c:v>27333992.714285713</c:v>
                </c:pt>
                <c:pt idx="11">
                  <c:v>27125281.494252872</c:v>
                </c:pt>
              </c:numCache>
            </c:numRef>
          </c:val>
          <c:smooth val="0"/>
          <c:extLst>
            <c:ext xmlns:c16="http://schemas.microsoft.com/office/drawing/2014/chart" uri="{C3380CC4-5D6E-409C-BE32-E72D297353CC}">
              <c16:uniqueId val="{0000000D-1340-4DEB-877C-B246975BD88B}"/>
            </c:ext>
          </c:extLst>
        </c:ser>
        <c:dLbls>
          <c:showLegendKey val="0"/>
          <c:showVal val="0"/>
          <c:showCatName val="0"/>
          <c:showSerName val="0"/>
          <c:showPercent val="0"/>
          <c:showBubbleSize val="0"/>
        </c:dLbls>
        <c:marker val="1"/>
        <c:smooth val="0"/>
        <c:axId val="1317808047"/>
        <c:axId val="1582803855"/>
      </c:lineChart>
      <c:catAx>
        <c:axId val="1317808047"/>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582803855"/>
        <c:crosses val="autoZero"/>
        <c:auto val="1"/>
        <c:lblAlgn val="ctr"/>
        <c:lblOffset val="100"/>
        <c:noMultiLvlLbl val="0"/>
      </c:catAx>
      <c:valAx>
        <c:axId val="1582803855"/>
        <c:scaling>
          <c:orientation val="minMax"/>
          <c:min val="2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508501829671498E-2"/>
              <c:y val="0.29590928271936362"/>
            </c:manualLayout>
          </c:layout>
          <c:overlay val="0"/>
        </c:title>
        <c:numFmt formatCode="#,##0.0,,\ ;\(#,##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317808047"/>
        <c:crosses val="autoZero"/>
        <c:crossBetween val="between"/>
        <c:majorUnit val="2000000"/>
      </c:valAx>
      <c:spPr>
        <a:noFill/>
        <a:ln w="25400">
          <a:noFill/>
        </a:ln>
      </c:spPr>
    </c:plotArea>
    <c:legend>
      <c:legendPos val="b"/>
      <c:legendEntry>
        <c:idx val="0"/>
        <c:delete val="1"/>
      </c:legendEntry>
      <c:layout>
        <c:manualLayout>
          <c:xMode val="edge"/>
          <c:yMode val="edge"/>
          <c:x val="0.13433653529260042"/>
          <c:y val="0.87160787307841092"/>
          <c:w val="0.80038611111111113"/>
          <c:h val="6.3025153941631648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속도위반 </a:t>
            </a:r>
            <a:r>
              <a:rPr lang="en-US" altLang="ko-KR" sz="800" dirty="0"/>
              <a:t>1</a:t>
            </a:r>
            <a:r>
              <a:rPr lang="ko-KR" altLang="en-US" sz="800" dirty="0"/>
              <a:t>차로 기본</a:t>
            </a:r>
            <a:endParaRPr lang="en-US" sz="800" dirty="0"/>
          </a:p>
        </c:rich>
      </c:tx>
      <c:layout>
        <c:manualLayout>
          <c:xMode val="edge"/>
          <c:yMode val="edge"/>
          <c:x val="2.2674223848596887E-2"/>
          <c:y val="3.6488027366020526E-2"/>
        </c:manualLayout>
      </c:layout>
      <c:overlay val="0"/>
    </c:title>
    <c:autoTitleDeleted val="0"/>
    <c:plotArea>
      <c:layout>
        <c:manualLayout>
          <c:layoutTarget val="inner"/>
          <c:xMode val="edge"/>
          <c:yMode val="edge"/>
          <c:x val="0.16990462962962963"/>
          <c:y val="0.15293630389027754"/>
          <c:w val="0.75048271604938255"/>
          <c:h val="0.57079563493942642"/>
        </c:manualLayout>
      </c:layout>
      <c:areaChart>
        <c:grouping val="stacked"/>
        <c:varyColors val="0"/>
        <c:ser>
          <c:idx val="2"/>
          <c:order val="2"/>
          <c:tx>
            <c:strRef>
              <c:f>ASP분기별!$H$56</c:f>
              <c:strCache>
                <c:ptCount val="1"/>
                <c:pt idx="0">
                  <c:v>더미</c:v>
                </c:pt>
              </c:strCache>
            </c:strRef>
          </c:tx>
          <c:spPr>
            <a:noFill/>
            <a:ln w="3175">
              <a:noFill/>
              <a:prstDash val="solid"/>
            </a:ln>
          </c:spPr>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ASP분기별!$I$56:$T$56</c:f>
              <c:numCache>
                <c:formatCode>#,##0.0,,\ ;\(#,##0.0,,\);\-</c:formatCode>
                <c:ptCount val="12"/>
                <c:pt idx="0">
                  <c:v>#N/A</c:v>
                </c:pt>
                <c:pt idx="1">
                  <c:v>#N/A</c:v>
                </c:pt>
                <c:pt idx="2">
                  <c:v>#N/A</c:v>
                </c:pt>
                <c:pt idx="3">
                  <c:v>24790000</c:v>
                </c:pt>
                <c:pt idx="4">
                  <c:v>24604075</c:v>
                </c:pt>
                <c:pt idx="5">
                  <c:v>24673341.176470589</c:v>
                </c:pt>
                <c:pt idx="6">
                  <c:v>24790000</c:v>
                </c:pt>
                <c:pt idx="7">
                  <c:v>24790000</c:v>
                </c:pt>
                <c:pt idx="8">
                  <c:v>23178000</c:v>
                </c:pt>
                <c:pt idx="9">
                  <c:v>22640083.47107438</c:v>
                </c:pt>
                <c:pt idx="10">
                  <c:v>21773497.391304348</c:v>
                </c:pt>
                <c:pt idx="11">
                  <c:v>21663882.616822429</c:v>
                </c:pt>
              </c:numCache>
            </c:numRef>
          </c:val>
          <c:extLst>
            <c:ext xmlns:c16="http://schemas.microsoft.com/office/drawing/2014/chart" uri="{C3380CC4-5D6E-409C-BE32-E72D297353CC}">
              <c16:uniqueId val="{00000000-E25F-410F-955A-45CF6DDD9D10}"/>
            </c:ext>
          </c:extLst>
        </c:ser>
        <c:ser>
          <c:idx val="3"/>
          <c:order val="3"/>
          <c:tx>
            <c:strRef>
              <c:f>ASP분기별!$H$57</c:f>
              <c:strCache>
                <c:ptCount val="1"/>
                <c:pt idx="0">
                  <c:v>물량할인</c:v>
                </c:pt>
              </c:strCache>
            </c:strRef>
          </c:tx>
          <c:spPr>
            <a:solidFill>
              <a:srgbClr val="00A3A1">
                <a:alpha val="10000"/>
              </a:srgbClr>
            </a:solidFill>
            <a:ln w="12700">
              <a:noFill/>
              <a:prstDash val="solid"/>
            </a:ln>
          </c:spPr>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ASP분기별!$I$57:$T$57</c:f>
              <c:numCache>
                <c:formatCode>#,##0.0,,\ ;\(#,##0.0,,\);\-</c:formatCode>
                <c:ptCount val="12"/>
                <c:pt idx="0">
                  <c:v>#N/A</c:v>
                </c:pt>
                <c:pt idx="1">
                  <c:v>#N/A</c:v>
                </c:pt>
                <c:pt idx="2">
                  <c:v>#N/A</c:v>
                </c:pt>
                <c:pt idx="3">
                  <c:v>0</c:v>
                </c:pt>
                <c:pt idx="4">
                  <c:v>185925</c:v>
                </c:pt>
                <c:pt idx="5">
                  <c:v>116658.82352941111</c:v>
                </c:pt>
                <c:pt idx="6">
                  <c:v>0</c:v>
                </c:pt>
                <c:pt idx="7">
                  <c:v>0</c:v>
                </c:pt>
                <c:pt idx="8">
                  <c:v>0</c:v>
                </c:pt>
                <c:pt idx="9">
                  <c:v>233090.0826446265</c:v>
                </c:pt>
                <c:pt idx="10">
                  <c:v>85241.739130433649</c:v>
                </c:pt>
                <c:pt idx="11">
                  <c:v>120117.383177571</c:v>
                </c:pt>
              </c:numCache>
            </c:numRef>
          </c:val>
          <c:extLst>
            <c:ext xmlns:c16="http://schemas.microsoft.com/office/drawing/2014/chart" uri="{C3380CC4-5D6E-409C-BE32-E72D297353CC}">
              <c16:uniqueId val="{00000001-E25F-410F-955A-45CF6DDD9D10}"/>
            </c:ext>
          </c:extLst>
        </c:ser>
        <c:dLbls>
          <c:showLegendKey val="0"/>
          <c:showVal val="0"/>
          <c:showCatName val="0"/>
          <c:showSerName val="0"/>
          <c:showPercent val="0"/>
          <c:showBubbleSize val="0"/>
        </c:dLbls>
        <c:axId val="1317808047"/>
        <c:axId val="1582803855"/>
      </c:areaChart>
      <c:lineChart>
        <c:grouping val="standard"/>
        <c:varyColors val="0"/>
        <c:ser>
          <c:idx val="0"/>
          <c:order val="0"/>
          <c:tx>
            <c:strRef>
              <c:f>ASP분기별!$H$54</c:f>
              <c:strCache>
                <c:ptCount val="1"/>
                <c:pt idx="0">
                  <c:v>공시단가 기준 ASP</c:v>
                </c:pt>
              </c:strCache>
            </c:strRef>
          </c:tx>
          <c:spPr>
            <a:ln w="12700">
              <a:solidFill>
                <a:srgbClr val="00338D"/>
              </a:solidFill>
              <a:prstDash val="solid"/>
            </a:ln>
          </c:spPr>
          <c:marker>
            <c:symbol val="none"/>
          </c:marker>
          <c:dLbls>
            <c:dLbl>
              <c:idx val="3"/>
              <c:delete val="1"/>
              <c:extLst>
                <c:ext xmlns:c15="http://schemas.microsoft.com/office/drawing/2012/chart" uri="{CE6537A1-D6FC-4f65-9D91-7224C49458BB}"/>
                <c:ext xmlns:c16="http://schemas.microsoft.com/office/drawing/2014/chart" uri="{C3380CC4-5D6E-409C-BE32-E72D297353CC}">
                  <c16:uniqueId val="{00000002-E25F-410F-955A-45CF6DDD9D10}"/>
                </c:ext>
              </c:extLst>
            </c:dLbl>
            <c:dLbl>
              <c:idx val="4"/>
              <c:delete val="1"/>
              <c:extLst>
                <c:ext xmlns:c15="http://schemas.microsoft.com/office/drawing/2012/chart" uri="{CE6537A1-D6FC-4f65-9D91-7224C49458BB}"/>
                <c:ext xmlns:c16="http://schemas.microsoft.com/office/drawing/2014/chart" uri="{C3380CC4-5D6E-409C-BE32-E72D297353CC}">
                  <c16:uniqueId val="{00000003-E25F-410F-955A-45CF6DDD9D10}"/>
                </c:ext>
              </c:extLst>
            </c:dLbl>
            <c:dLbl>
              <c:idx val="6"/>
              <c:delete val="1"/>
              <c:extLst>
                <c:ext xmlns:c15="http://schemas.microsoft.com/office/drawing/2012/chart" uri="{CE6537A1-D6FC-4f65-9D91-7224C49458BB}"/>
                <c:ext xmlns:c16="http://schemas.microsoft.com/office/drawing/2014/chart" uri="{C3380CC4-5D6E-409C-BE32-E72D297353CC}">
                  <c16:uniqueId val="{00000004-E25F-410F-955A-45CF6DDD9D10}"/>
                </c:ext>
              </c:extLst>
            </c:dLbl>
            <c:dLbl>
              <c:idx val="7"/>
              <c:delete val="1"/>
              <c:extLst>
                <c:ext xmlns:c15="http://schemas.microsoft.com/office/drawing/2012/chart" uri="{CE6537A1-D6FC-4f65-9D91-7224C49458BB}"/>
                <c:ext xmlns:c16="http://schemas.microsoft.com/office/drawing/2014/chart" uri="{C3380CC4-5D6E-409C-BE32-E72D297353CC}">
                  <c16:uniqueId val="{00000005-E25F-410F-955A-45CF6DDD9D10}"/>
                </c:ext>
              </c:extLst>
            </c:dLbl>
            <c:dLbl>
              <c:idx val="8"/>
              <c:delete val="1"/>
              <c:extLst>
                <c:ext xmlns:c15="http://schemas.microsoft.com/office/drawing/2012/chart" uri="{CE6537A1-D6FC-4f65-9D91-7224C49458BB}"/>
                <c:ext xmlns:c16="http://schemas.microsoft.com/office/drawing/2014/chart" uri="{C3380CC4-5D6E-409C-BE32-E72D297353CC}">
                  <c16:uniqueId val="{00000006-E25F-410F-955A-45CF6DDD9D10}"/>
                </c:ext>
              </c:extLst>
            </c:dLbl>
            <c:dLbl>
              <c:idx val="10"/>
              <c:delete val="1"/>
              <c:extLst>
                <c:ext xmlns:c15="http://schemas.microsoft.com/office/drawing/2012/chart" uri="{CE6537A1-D6FC-4f65-9D91-7224C49458BB}"/>
                <c:ext xmlns:c16="http://schemas.microsoft.com/office/drawing/2014/chart" uri="{C3380CC4-5D6E-409C-BE32-E72D297353CC}">
                  <c16:uniqueId val="{00000007-E25F-410F-955A-45CF6DDD9D10}"/>
                </c:ext>
              </c:extLst>
            </c:dLbl>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ASP분기별!$I$54:$T$54</c:f>
              <c:numCache>
                <c:formatCode>#,##0.0,,\ ;\(#,##0.0,,\);\-</c:formatCode>
                <c:ptCount val="12"/>
                <c:pt idx="0">
                  <c:v>#N/A</c:v>
                </c:pt>
                <c:pt idx="1">
                  <c:v>#N/A</c:v>
                </c:pt>
                <c:pt idx="2">
                  <c:v>#N/A</c:v>
                </c:pt>
                <c:pt idx="3">
                  <c:v>24790000</c:v>
                </c:pt>
                <c:pt idx="4">
                  <c:v>24790000</c:v>
                </c:pt>
                <c:pt idx="5">
                  <c:v>24790000</c:v>
                </c:pt>
                <c:pt idx="6">
                  <c:v>24790000</c:v>
                </c:pt>
                <c:pt idx="7">
                  <c:v>24790000</c:v>
                </c:pt>
                <c:pt idx="8">
                  <c:v>23178000</c:v>
                </c:pt>
                <c:pt idx="9">
                  <c:v>22873173.553719006</c:v>
                </c:pt>
                <c:pt idx="10">
                  <c:v>21858739.130434781</c:v>
                </c:pt>
                <c:pt idx="11">
                  <c:v>21784000</c:v>
                </c:pt>
              </c:numCache>
            </c:numRef>
          </c:val>
          <c:smooth val="0"/>
          <c:extLst>
            <c:ext xmlns:c16="http://schemas.microsoft.com/office/drawing/2014/chart" uri="{C3380CC4-5D6E-409C-BE32-E72D297353CC}">
              <c16:uniqueId val="{00000008-E25F-410F-955A-45CF6DDD9D10}"/>
            </c:ext>
          </c:extLst>
        </c:ser>
        <c:ser>
          <c:idx val="1"/>
          <c:order val="1"/>
          <c:tx>
            <c:strRef>
              <c:f>ASP분기별!$H$55</c:f>
              <c:strCache>
                <c:ptCount val="1"/>
                <c:pt idx="0">
                  <c:v>실제 ASP</c:v>
                </c:pt>
              </c:strCache>
            </c:strRef>
          </c:tx>
          <c:spPr>
            <a:ln w="12700">
              <a:solidFill>
                <a:srgbClr val="0091DA"/>
              </a:solidFill>
              <a:prstDash val="solid"/>
            </a:ln>
          </c:spPr>
          <c:marker>
            <c:symbol val="none"/>
          </c:marker>
          <c:dLbls>
            <c:dLbl>
              <c:idx val="5"/>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25F-410F-955A-45CF6DDD9D10}"/>
                </c:ext>
              </c:extLst>
            </c:dLbl>
            <c:dLbl>
              <c:idx val="9"/>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25F-410F-955A-45CF6DDD9D10}"/>
                </c:ext>
              </c:extLst>
            </c:dLbl>
            <c:dLbl>
              <c:idx val="11"/>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25F-410F-955A-45CF6DDD9D10}"/>
                </c:ext>
              </c:extLst>
            </c:dLbl>
            <c:spPr>
              <a:noFill/>
              <a:ln>
                <a:noFill/>
              </a:ln>
              <a:effectLst/>
            </c:spPr>
            <c:txPr>
              <a:bodyPr wrap="square" lIns="38100" tIns="19050" rIns="38100" bIns="19050" anchor="ctr">
                <a:spAutoFit/>
              </a:bodyPr>
              <a:lstStyle/>
              <a:p>
                <a:pPr>
                  <a:defRPr sz="700"/>
                </a:pPr>
                <a:endParaRPr lang="ko-KR"/>
              </a:p>
            </c:txPr>
            <c:dLblPos val="b"/>
            <c:showLegendKey val="0"/>
            <c:showVal val="0"/>
            <c:showCatName val="0"/>
            <c:showSerName val="0"/>
            <c:showPercent val="0"/>
            <c:showBubbleSize val="0"/>
            <c:extLst>
              <c:ext xmlns:c15="http://schemas.microsoft.com/office/drawing/2012/chart" uri="{CE6537A1-D6FC-4f65-9D91-7224C49458BB}">
                <c15:showLeaderLines val="1"/>
              </c:ext>
            </c:extLst>
          </c:dLbls>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ASP분기별!$I$55:$T$55</c:f>
              <c:numCache>
                <c:formatCode>#,##0.0,,\ ;\(#,##0.0,,\);\-</c:formatCode>
                <c:ptCount val="12"/>
                <c:pt idx="0">
                  <c:v>#N/A</c:v>
                </c:pt>
                <c:pt idx="1">
                  <c:v>#N/A</c:v>
                </c:pt>
                <c:pt idx="2">
                  <c:v>#N/A</c:v>
                </c:pt>
                <c:pt idx="3">
                  <c:v>24790000</c:v>
                </c:pt>
                <c:pt idx="4">
                  <c:v>24604075</c:v>
                </c:pt>
                <c:pt idx="5">
                  <c:v>24673341.176470589</c:v>
                </c:pt>
                <c:pt idx="6">
                  <c:v>24790000</c:v>
                </c:pt>
                <c:pt idx="7">
                  <c:v>24790000</c:v>
                </c:pt>
                <c:pt idx="8">
                  <c:v>23178000</c:v>
                </c:pt>
                <c:pt idx="9">
                  <c:v>22640083.47107438</c:v>
                </c:pt>
                <c:pt idx="10">
                  <c:v>21773497.391304348</c:v>
                </c:pt>
                <c:pt idx="11">
                  <c:v>21663882.616822429</c:v>
                </c:pt>
              </c:numCache>
            </c:numRef>
          </c:val>
          <c:smooth val="0"/>
          <c:extLst>
            <c:ext xmlns:c16="http://schemas.microsoft.com/office/drawing/2014/chart" uri="{C3380CC4-5D6E-409C-BE32-E72D297353CC}">
              <c16:uniqueId val="{0000000C-E25F-410F-955A-45CF6DDD9D10}"/>
            </c:ext>
          </c:extLst>
        </c:ser>
        <c:dLbls>
          <c:showLegendKey val="0"/>
          <c:showVal val="0"/>
          <c:showCatName val="0"/>
          <c:showSerName val="0"/>
          <c:showPercent val="0"/>
          <c:showBubbleSize val="0"/>
        </c:dLbls>
        <c:marker val="1"/>
        <c:smooth val="0"/>
        <c:axId val="1317808047"/>
        <c:axId val="1582803855"/>
      </c:lineChart>
      <c:catAx>
        <c:axId val="1317808047"/>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582803855"/>
        <c:crosses val="autoZero"/>
        <c:auto val="1"/>
        <c:lblAlgn val="ctr"/>
        <c:lblOffset val="100"/>
        <c:noMultiLvlLbl val="0"/>
      </c:catAx>
      <c:valAx>
        <c:axId val="1582803855"/>
        <c:scaling>
          <c:orientation val="minMax"/>
          <c:max val="30000000"/>
          <c:min val="2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508501829671498E-2"/>
              <c:y val="0.29590928271936362"/>
            </c:manualLayout>
          </c:layout>
          <c:overlay val="0"/>
        </c:title>
        <c:numFmt formatCode="#,##0.0,,\ ;\(#,##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317808047"/>
        <c:crosses val="autoZero"/>
        <c:crossBetween val="between"/>
        <c:majorUnit val="2000000"/>
      </c:valAx>
      <c:spPr>
        <a:noFill/>
        <a:ln w="25400">
          <a:noFill/>
        </a:ln>
      </c:spPr>
    </c:plotArea>
    <c:legend>
      <c:legendPos val="b"/>
      <c:legendEntry>
        <c:idx val="0"/>
        <c:delete val="1"/>
      </c:legendEntry>
      <c:layout>
        <c:manualLayout>
          <c:xMode val="edge"/>
          <c:yMode val="edge"/>
          <c:x val="0.13433653529260042"/>
          <c:y val="0.87160787307841092"/>
          <c:w val="0.84671358024691357"/>
          <c:h val="8.0796759259259263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제품 </a:t>
            </a:r>
            <a:r>
              <a:rPr lang="en-US" altLang="ko-KR" sz="800" dirty="0"/>
              <a:t>- ITS</a:t>
            </a:r>
            <a:endParaRPr lang="en-US" sz="800" dirty="0"/>
          </a:p>
        </c:rich>
      </c:tx>
      <c:layout>
        <c:manualLayout>
          <c:xMode val="edge"/>
          <c:yMode val="edge"/>
          <c:x val="2.2815771626701641E-2"/>
          <c:y val="3.6023552879632756E-2"/>
        </c:manualLayout>
      </c:layout>
      <c:overlay val="0"/>
    </c:title>
    <c:autoTitleDeleted val="0"/>
    <c:plotArea>
      <c:layout>
        <c:manualLayout>
          <c:layoutTarget val="inner"/>
          <c:xMode val="edge"/>
          <c:yMode val="edge"/>
          <c:x val="0.20754943764676806"/>
          <c:y val="0.15313970702820634"/>
          <c:w val="0.71232542330985049"/>
          <c:h val="0.66889710134496194"/>
        </c:manualLayout>
      </c:layout>
      <c:barChart>
        <c:barDir val="col"/>
        <c:grouping val="stacked"/>
        <c:varyColors val="0"/>
        <c:ser>
          <c:idx val="1"/>
          <c:order val="1"/>
          <c:tx>
            <c:strRef>
              <c:f>'보고서 (2)'!$K$30</c:f>
              <c:strCache>
                <c:ptCount val="1"/>
                <c:pt idx="0">
                  <c:v>공공기관</c:v>
                </c:pt>
              </c:strCache>
            </c:strRef>
          </c:tx>
          <c:spPr>
            <a:solidFill>
              <a:srgbClr val="00338D"/>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(2)'!$L$30:$O$30</c:f>
              <c:numCache>
                <c:formatCode>#,##0,,\ ;\(#,##0,,\);\-</c:formatCode>
                <c:ptCount val="4"/>
                <c:pt idx="0">
                  <c:v>774251335</c:v>
                </c:pt>
                <c:pt idx="1">
                  <c:v>601271577</c:v>
                </c:pt>
                <c:pt idx="2">
                  <c:v>8483171163.3754339</c:v>
                </c:pt>
                <c:pt idx="3">
                  <c:v>13850399820</c:v>
                </c:pt>
              </c:numCache>
            </c:numRef>
          </c:val>
          <c:extLst>
            <c:ext xmlns:c16="http://schemas.microsoft.com/office/drawing/2014/chart" uri="{C3380CC4-5D6E-409C-BE32-E72D297353CC}">
              <c16:uniqueId val="{00000000-608A-48D4-B2B2-2937A6CC65B7}"/>
            </c:ext>
          </c:extLst>
        </c:ser>
        <c:ser>
          <c:idx val="2"/>
          <c:order val="2"/>
          <c:tx>
            <c:strRef>
              <c:f>'보고서 (2)'!$K$31</c:f>
              <c:strCache>
                <c:ptCount val="1"/>
                <c:pt idx="0">
                  <c:v>일반기업</c:v>
                </c:pt>
              </c:strCache>
            </c:strRef>
          </c:tx>
          <c:spPr>
            <a:solidFill>
              <a:srgbClr val="6D207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(2)'!$L$31:$O$31</c:f>
              <c:numCache>
                <c:formatCode>#,##0,,\ ;\(#,##0,,\);\-</c:formatCode>
                <c:ptCount val="4"/>
                <c:pt idx="0">
                  <c:v>3142459436</c:v>
                </c:pt>
                <c:pt idx="1">
                  <c:v>5005437631</c:v>
                </c:pt>
                <c:pt idx="2">
                  <c:v>3717057365.6245656</c:v>
                </c:pt>
                <c:pt idx="3">
                  <c:v>3339594323</c:v>
                </c:pt>
              </c:numCache>
            </c:numRef>
          </c:val>
          <c:extLst>
            <c:ext xmlns:c16="http://schemas.microsoft.com/office/drawing/2014/chart" uri="{C3380CC4-5D6E-409C-BE32-E72D297353CC}">
              <c16:uniqueId val="{00000001-608A-48D4-B2B2-2937A6CC65B7}"/>
            </c:ext>
          </c:extLst>
        </c:ser>
        <c:dLbls>
          <c:showLegendKey val="0"/>
          <c:showVal val="1"/>
          <c:showCatName val="0"/>
          <c:showSerName val="0"/>
          <c:showPercent val="0"/>
          <c:showBubbleSize val="0"/>
        </c:dLbls>
        <c:gapWidth val="40"/>
        <c:overlap val="100"/>
        <c:axId val="1881546624"/>
        <c:axId val="2004907488"/>
      </c:barChart>
      <c:lineChart>
        <c:grouping val="standard"/>
        <c:varyColors val="0"/>
        <c:ser>
          <c:idx val="0"/>
          <c:order val="0"/>
          <c:tx>
            <c:strRef>
              <c:f>'보고서 (2)'!$K$29</c:f>
              <c:strCache>
                <c:ptCount val="1"/>
                <c:pt idx="0">
                  <c:v>ITS</c:v>
                </c:pt>
              </c:strCache>
            </c:strRef>
          </c:tx>
          <c:spPr>
            <a:ln w="3175">
              <a:noFill/>
              <a:prstDash val="solid"/>
            </a:ln>
          </c:spPr>
          <c:marker>
            <c:symbol val="none"/>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(2)'!$L$28:$O$28</c:f>
              <c:numCache>
                <c:formatCode>General</c:formatCode>
                <c:ptCount val="4"/>
                <c:pt idx="0">
                  <c:v>2016</c:v>
                </c:pt>
                <c:pt idx="1">
                  <c:v>2017</c:v>
                </c:pt>
                <c:pt idx="2">
                  <c:v>2018</c:v>
                </c:pt>
                <c:pt idx="3">
                  <c:v>2019</c:v>
                </c:pt>
              </c:numCache>
            </c:numRef>
          </c:cat>
          <c:val>
            <c:numRef>
              <c:f>'보고서 (2)'!$L$29:$O$29</c:f>
              <c:numCache>
                <c:formatCode>#,##0,,\ ;\(#,##0,,\);\-</c:formatCode>
                <c:ptCount val="4"/>
                <c:pt idx="0">
                  <c:v>3916710771</c:v>
                </c:pt>
                <c:pt idx="1">
                  <c:v>5606709208</c:v>
                </c:pt>
                <c:pt idx="2">
                  <c:v>12200228529</c:v>
                </c:pt>
                <c:pt idx="3">
                  <c:v>17189994143</c:v>
                </c:pt>
              </c:numCache>
            </c:numRef>
          </c:val>
          <c:smooth val="0"/>
          <c:extLst>
            <c:ext xmlns:c16="http://schemas.microsoft.com/office/drawing/2014/chart" uri="{C3380CC4-5D6E-409C-BE32-E72D297353CC}">
              <c16:uniqueId val="{00000002-608A-48D4-B2B2-2937A6CC65B7}"/>
            </c:ext>
          </c:extLst>
        </c:ser>
        <c:dLbls>
          <c:showLegendKey val="0"/>
          <c:showVal val="1"/>
          <c:showCatName val="0"/>
          <c:showSerName val="0"/>
          <c:showPercent val="0"/>
          <c:showBubbleSize val="0"/>
        </c:dLbls>
        <c:marker val="1"/>
        <c:smooth val="0"/>
        <c:axId val="1881546624"/>
        <c:axId val="2004907488"/>
      </c:lineChart>
      <c:lineChart>
        <c:grouping val="standard"/>
        <c:varyColors val="0"/>
        <c:ser>
          <c:idx val="3"/>
          <c:order val="3"/>
          <c:tx>
            <c:strRef>
              <c:f>'보고서 (2)'!$K$32</c:f>
              <c:strCache>
                <c:ptCount val="1"/>
                <c:pt idx="0">
                  <c:v>공공기관%</c:v>
                </c:pt>
              </c:strCache>
            </c:strRef>
          </c:tx>
          <c:spPr>
            <a:ln w="12700">
              <a:solidFill>
                <a:srgbClr val="C00000"/>
              </a:solidFill>
              <a:prstDash val="solid"/>
            </a:ln>
          </c:spPr>
          <c:marker>
            <c:symbol val="none"/>
          </c:marker>
          <c:dLbls>
            <c:numFmt formatCode="0%;\(0%\);\-" sourceLinked="0"/>
            <c:spPr>
              <a:noFill/>
              <a:ln>
                <a:noFill/>
              </a:ln>
              <a:effectLst/>
            </c:spPr>
            <c:txPr>
              <a:bodyPr wrap="square" lIns="38100" tIns="19050" rIns="38100" bIns="19050" anchor="ctr">
                <a:spAutoFit/>
              </a:bodyPr>
              <a:lstStyle/>
              <a:p>
                <a:pPr>
                  <a:defRPr sz="600">
                    <a:solidFill>
                      <a:srgbClr val="C00000"/>
                    </a:solidFill>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(2)'!$L$32:$O$32</c:f>
              <c:numCache>
                <c:formatCode>0.0%;\(0.0%\)</c:formatCode>
                <c:ptCount val="4"/>
                <c:pt idx="0">
                  <c:v>0.19767896591514747</c:v>
                </c:pt>
                <c:pt idx="1">
                  <c:v>0.10724144140417849</c:v>
                </c:pt>
                <c:pt idx="2">
                  <c:v>0.6953288738166582</c:v>
                </c:pt>
                <c:pt idx="3">
                  <c:v>0.80572452234604586</c:v>
                </c:pt>
              </c:numCache>
            </c:numRef>
          </c:val>
          <c:smooth val="0"/>
          <c:extLst>
            <c:ext xmlns:c16="http://schemas.microsoft.com/office/drawing/2014/chart" uri="{C3380CC4-5D6E-409C-BE32-E72D297353CC}">
              <c16:uniqueId val="{00000003-608A-48D4-B2B2-2937A6CC65B7}"/>
            </c:ext>
          </c:extLst>
        </c:ser>
        <c:dLbls>
          <c:showLegendKey val="0"/>
          <c:showVal val="1"/>
          <c:showCatName val="0"/>
          <c:showSerName val="0"/>
          <c:showPercent val="0"/>
          <c:showBubbleSize val="0"/>
        </c:dLbls>
        <c:marker val="1"/>
        <c:smooth val="0"/>
        <c:axId val="1869119136"/>
        <c:axId val="1751904304"/>
      </c:lineChart>
      <c:catAx>
        <c:axId val="1881546624"/>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2004907488"/>
        <c:crosses val="autoZero"/>
        <c:auto val="1"/>
        <c:lblAlgn val="ctr"/>
        <c:lblOffset val="100"/>
        <c:noMultiLvlLbl val="0"/>
      </c:catAx>
      <c:valAx>
        <c:axId val="2004907488"/>
        <c:scaling>
          <c:orientation val="minMax"/>
          <c:max val="25000000000"/>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2.5667743080039343E-2"/>
              <c:y val="0.31741430312330587"/>
            </c:manualLayout>
          </c:layout>
          <c:overlay val="0"/>
        </c:title>
        <c:numFmt formatCode="#,##0,,\ ;\(#,##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881546624"/>
        <c:crosses val="autoZero"/>
        <c:crossBetween val="between"/>
      </c:valAx>
      <c:valAx>
        <c:axId val="1751904304"/>
        <c:scaling>
          <c:orientation val="minMax"/>
          <c:max val="1"/>
          <c:min val="-0.5"/>
        </c:scaling>
        <c:delete val="0"/>
        <c:axPos val="r"/>
        <c:numFmt formatCode="0.0%;\(0.0%\)" sourceLinked="1"/>
        <c:majorTickMark val="out"/>
        <c:minorTickMark val="none"/>
        <c:tickLblPos val="nextTo"/>
        <c:spPr>
          <a:noFill/>
          <a:ln>
            <a:noFill/>
          </a:ln>
        </c:spPr>
        <c:txPr>
          <a:bodyPr/>
          <a:lstStyle/>
          <a:p>
            <a:pPr>
              <a:defRPr sz="100">
                <a:solidFill>
                  <a:schemeClr val="bg1"/>
                </a:solidFill>
              </a:defRPr>
            </a:pPr>
            <a:endParaRPr lang="ko-KR"/>
          </a:p>
        </c:txPr>
        <c:crossAx val="1869119136"/>
        <c:crosses val="max"/>
        <c:crossBetween val="between"/>
      </c:valAx>
      <c:catAx>
        <c:axId val="1869119136"/>
        <c:scaling>
          <c:orientation val="minMax"/>
        </c:scaling>
        <c:delete val="1"/>
        <c:axPos val="b"/>
        <c:numFmt formatCode="General" sourceLinked="1"/>
        <c:majorTickMark val="out"/>
        <c:minorTickMark val="none"/>
        <c:tickLblPos val="nextTo"/>
        <c:crossAx val="1751904304"/>
        <c:crosses val="autoZero"/>
        <c:auto val="1"/>
        <c:lblAlgn val="ctr"/>
        <c:lblOffset val="100"/>
        <c:noMultiLvlLbl val="0"/>
      </c:catAx>
      <c:spPr>
        <a:noFill/>
        <a:ln w="25400">
          <a:noFill/>
        </a:ln>
      </c:spPr>
    </c:plotArea>
    <c:legend>
      <c:legendPos val="b"/>
      <c:legendEntry>
        <c:idx val="2"/>
        <c:delete val="1"/>
      </c:legendEntry>
      <c:layout>
        <c:manualLayout>
          <c:xMode val="edge"/>
          <c:yMode val="edge"/>
          <c:x val="0.1197828010401836"/>
          <c:y val="0.90509176610077302"/>
          <c:w val="0.76598823834500296"/>
          <c:h val="6.8618446350763598E-2"/>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속도위반 </a:t>
            </a:r>
            <a:r>
              <a:rPr lang="en-US" altLang="ko-KR" sz="800" dirty="0"/>
              <a:t>2</a:t>
            </a:r>
            <a:r>
              <a:rPr lang="ko-KR" altLang="en-US" sz="800" dirty="0"/>
              <a:t>차로 기본</a:t>
            </a:r>
            <a:endParaRPr lang="en-US" sz="800" dirty="0"/>
          </a:p>
        </c:rich>
      </c:tx>
      <c:layout>
        <c:manualLayout>
          <c:xMode val="edge"/>
          <c:yMode val="edge"/>
          <c:x val="2.2674223848596887E-2"/>
          <c:y val="3.6488027366020526E-2"/>
        </c:manualLayout>
      </c:layout>
      <c:overlay val="0"/>
    </c:title>
    <c:autoTitleDeleted val="0"/>
    <c:plotArea>
      <c:layout>
        <c:manualLayout>
          <c:layoutTarget val="inner"/>
          <c:xMode val="edge"/>
          <c:yMode val="edge"/>
          <c:x val="0.17774413580246914"/>
          <c:y val="0.15293630389027754"/>
          <c:w val="0.7426432098765432"/>
          <c:h val="0.57079563493942642"/>
        </c:manualLayout>
      </c:layout>
      <c:areaChart>
        <c:grouping val="stacked"/>
        <c:varyColors val="0"/>
        <c:ser>
          <c:idx val="2"/>
          <c:order val="2"/>
          <c:tx>
            <c:strRef>
              <c:f>ASP분기별!$H$73</c:f>
              <c:strCache>
                <c:ptCount val="1"/>
                <c:pt idx="0">
                  <c:v>더미</c:v>
                </c:pt>
              </c:strCache>
            </c:strRef>
          </c:tx>
          <c:spPr>
            <a:noFill/>
            <a:ln w="25400">
              <a:noFill/>
            </a:ln>
          </c:spPr>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ASP분기별!$I$73:$T$73</c:f>
              <c:numCache>
                <c:formatCode>#,##0.0,,\ ;\(#,##0.0,,\);\-</c:formatCode>
                <c:ptCount val="12"/>
                <c:pt idx="0">
                  <c:v>#N/A</c:v>
                </c:pt>
                <c:pt idx="1">
                  <c:v>#N/A</c:v>
                </c:pt>
                <c:pt idx="2">
                  <c:v>#N/A</c:v>
                </c:pt>
                <c:pt idx="3">
                  <c:v>27641000</c:v>
                </c:pt>
                <c:pt idx="4">
                  <c:v>27641000</c:v>
                </c:pt>
                <c:pt idx="5">
                  <c:v>27641000</c:v>
                </c:pt>
                <c:pt idx="6">
                  <c:v>27641000</c:v>
                </c:pt>
                <c:pt idx="7">
                  <c:v>27641000</c:v>
                </c:pt>
                <c:pt idx="8">
                  <c:v>24956384.615384616</c:v>
                </c:pt>
                <c:pt idx="9">
                  <c:v>23976637.222222224</c:v>
                </c:pt>
                <c:pt idx="10">
                  <c:v>23227967.647058822</c:v>
                </c:pt>
                <c:pt idx="11">
                  <c:v>22895330.90909091</c:v>
                </c:pt>
              </c:numCache>
            </c:numRef>
          </c:val>
          <c:extLst>
            <c:ext xmlns:c16="http://schemas.microsoft.com/office/drawing/2014/chart" uri="{C3380CC4-5D6E-409C-BE32-E72D297353CC}">
              <c16:uniqueId val="{00000000-131E-4652-B230-9A5CF3D28B6A}"/>
            </c:ext>
          </c:extLst>
        </c:ser>
        <c:ser>
          <c:idx val="3"/>
          <c:order val="3"/>
          <c:tx>
            <c:strRef>
              <c:f>ASP분기별!$H$74</c:f>
              <c:strCache>
                <c:ptCount val="1"/>
                <c:pt idx="0">
                  <c:v>물량할인</c:v>
                </c:pt>
              </c:strCache>
            </c:strRef>
          </c:tx>
          <c:spPr>
            <a:solidFill>
              <a:srgbClr val="00A3A1">
                <a:alpha val="10000"/>
              </a:srgbClr>
            </a:solidFill>
            <a:ln w="25400">
              <a:noFill/>
            </a:ln>
          </c:spPr>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ASP분기별!$I$74:$T$74</c:f>
              <c:numCache>
                <c:formatCode>#,##0.0,,\ ;\(#,##0.0,,\);\-</c:formatCode>
                <c:ptCount val="12"/>
                <c:pt idx="0">
                  <c:v>#N/A</c:v>
                </c:pt>
                <c:pt idx="1">
                  <c:v>#N/A</c:v>
                </c:pt>
                <c:pt idx="2">
                  <c:v>#N/A</c:v>
                </c:pt>
                <c:pt idx="3">
                  <c:v>0</c:v>
                </c:pt>
                <c:pt idx="4">
                  <c:v>0</c:v>
                </c:pt>
                <c:pt idx="5">
                  <c:v>0</c:v>
                </c:pt>
                <c:pt idx="6">
                  <c:v>0</c:v>
                </c:pt>
                <c:pt idx="7">
                  <c:v>0</c:v>
                </c:pt>
                <c:pt idx="8">
                  <c:v>0</c:v>
                </c:pt>
                <c:pt idx="9">
                  <c:v>40251.666666664183</c:v>
                </c:pt>
                <c:pt idx="10">
                  <c:v>71032.352941177785</c:v>
                </c:pt>
                <c:pt idx="11">
                  <c:v>48669.090909089893</c:v>
                </c:pt>
              </c:numCache>
            </c:numRef>
          </c:val>
          <c:extLst>
            <c:ext xmlns:c16="http://schemas.microsoft.com/office/drawing/2014/chart" uri="{C3380CC4-5D6E-409C-BE32-E72D297353CC}">
              <c16:uniqueId val="{00000001-131E-4652-B230-9A5CF3D28B6A}"/>
            </c:ext>
          </c:extLst>
        </c:ser>
        <c:dLbls>
          <c:showLegendKey val="0"/>
          <c:showVal val="0"/>
          <c:showCatName val="0"/>
          <c:showSerName val="0"/>
          <c:showPercent val="0"/>
          <c:showBubbleSize val="0"/>
        </c:dLbls>
        <c:axId val="1317808047"/>
        <c:axId val="1582803855"/>
      </c:areaChart>
      <c:lineChart>
        <c:grouping val="standard"/>
        <c:varyColors val="0"/>
        <c:ser>
          <c:idx val="0"/>
          <c:order val="0"/>
          <c:tx>
            <c:strRef>
              <c:f>ASP분기별!$H$71</c:f>
              <c:strCache>
                <c:ptCount val="1"/>
                <c:pt idx="0">
                  <c:v>공시단가 기준 ASP</c:v>
                </c:pt>
              </c:strCache>
            </c:strRef>
          </c:tx>
          <c:spPr>
            <a:ln w="12700"/>
          </c:spPr>
          <c:marker>
            <c:symbol val="none"/>
          </c:marker>
          <c:dLbls>
            <c:dLbl>
              <c:idx val="3"/>
              <c:delete val="1"/>
              <c:extLst>
                <c:ext xmlns:c15="http://schemas.microsoft.com/office/drawing/2012/chart" uri="{CE6537A1-D6FC-4f65-9D91-7224C49458BB}"/>
                <c:ext xmlns:c16="http://schemas.microsoft.com/office/drawing/2014/chart" uri="{C3380CC4-5D6E-409C-BE32-E72D297353CC}">
                  <c16:uniqueId val="{00000002-131E-4652-B230-9A5CF3D28B6A}"/>
                </c:ext>
              </c:extLst>
            </c:dLbl>
            <c:dLbl>
              <c:idx val="4"/>
              <c:delete val="1"/>
              <c:extLst>
                <c:ext xmlns:c15="http://schemas.microsoft.com/office/drawing/2012/chart" uri="{CE6537A1-D6FC-4f65-9D91-7224C49458BB}"/>
                <c:ext xmlns:c16="http://schemas.microsoft.com/office/drawing/2014/chart" uri="{C3380CC4-5D6E-409C-BE32-E72D297353CC}">
                  <c16:uniqueId val="{00000003-131E-4652-B230-9A5CF3D28B6A}"/>
                </c:ext>
              </c:extLst>
            </c:dLbl>
            <c:dLbl>
              <c:idx val="6"/>
              <c:delete val="1"/>
              <c:extLst>
                <c:ext xmlns:c15="http://schemas.microsoft.com/office/drawing/2012/chart" uri="{CE6537A1-D6FC-4f65-9D91-7224C49458BB}"/>
                <c:ext xmlns:c16="http://schemas.microsoft.com/office/drawing/2014/chart" uri="{C3380CC4-5D6E-409C-BE32-E72D297353CC}">
                  <c16:uniqueId val="{00000004-131E-4652-B230-9A5CF3D28B6A}"/>
                </c:ext>
              </c:extLst>
            </c:dLbl>
            <c:dLbl>
              <c:idx val="7"/>
              <c:delete val="1"/>
              <c:extLst>
                <c:ext xmlns:c15="http://schemas.microsoft.com/office/drawing/2012/chart" uri="{CE6537A1-D6FC-4f65-9D91-7224C49458BB}"/>
                <c:ext xmlns:c16="http://schemas.microsoft.com/office/drawing/2014/chart" uri="{C3380CC4-5D6E-409C-BE32-E72D297353CC}">
                  <c16:uniqueId val="{00000005-131E-4652-B230-9A5CF3D28B6A}"/>
                </c:ext>
              </c:extLst>
            </c:dLbl>
            <c:dLbl>
              <c:idx val="8"/>
              <c:delete val="1"/>
              <c:extLst>
                <c:ext xmlns:c15="http://schemas.microsoft.com/office/drawing/2012/chart" uri="{CE6537A1-D6FC-4f65-9D91-7224C49458BB}"/>
                <c:ext xmlns:c16="http://schemas.microsoft.com/office/drawing/2014/chart" uri="{C3380CC4-5D6E-409C-BE32-E72D297353CC}">
                  <c16:uniqueId val="{00000006-131E-4652-B230-9A5CF3D28B6A}"/>
                </c:ext>
              </c:extLst>
            </c:dLbl>
            <c:dLbl>
              <c:idx val="10"/>
              <c:delete val="1"/>
              <c:extLst>
                <c:ext xmlns:c15="http://schemas.microsoft.com/office/drawing/2012/chart" uri="{CE6537A1-D6FC-4f65-9D91-7224C49458BB}"/>
                <c:ext xmlns:c16="http://schemas.microsoft.com/office/drawing/2014/chart" uri="{C3380CC4-5D6E-409C-BE32-E72D297353CC}">
                  <c16:uniqueId val="{00000007-131E-4652-B230-9A5CF3D28B6A}"/>
                </c:ext>
              </c:extLst>
            </c:dLbl>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ASP분기별!$I$71:$T$71</c:f>
              <c:numCache>
                <c:formatCode>#,##0.0,,\ ;\(#,##0.0,,\);\-</c:formatCode>
                <c:ptCount val="12"/>
                <c:pt idx="0">
                  <c:v>#N/A</c:v>
                </c:pt>
                <c:pt idx="1">
                  <c:v>#N/A</c:v>
                </c:pt>
                <c:pt idx="2">
                  <c:v>#N/A</c:v>
                </c:pt>
                <c:pt idx="3">
                  <c:v>27641000</c:v>
                </c:pt>
                <c:pt idx="4">
                  <c:v>27641000</c:v>
                </c:pt>
                <c:pt idx="5">
                  <c:v>27641000</c:v>
                </c:pt>
                <c:pt idx="6">
                  <c:v>27641000</c:v>
                </c:pt>
                <c:pt idx="7">
                  <c:v>27641000</c:v>
                </c:pt>
                <c:pt idx="8">
                  <c:v>24956384.615384616</c:v>
                </c:pt>
                <c:pt idx="9">
                  <c:v>24016888.888888888</c:v>
                </c:pt>
                <c:pt idx="10">
                  <c:v>23299000</c:v>
                </c:pt>
                <c:pt idx="11">
                  <c:v>22944000</c:v>
                </c:pt>
              </c:numCache>
            </c:numRef>
          </c:val>
          <c:smooth val="0"/>
          <c:extLst>
            <c:ext xmlns:c16="http://schemas.microsoft.com/office/drawing/2014/chart" uri="{C3380CC4-5D6E-409C-BE32-E72D297353CC}">
              <c16:uniqueId val="{00000008-131E-4652-B230-9A5CF3D28B6A}"/>
            </c:ext>
          </c:extLst>
        </c:ser>
        <c:ser>
          <c:idx val="1"/>
          <c:order val="1"/>
          <c:tx>
            <c:strRef>
              <c:f>ASP분기별!$H$72</c:f>
              <c:strCache>
                <c:ptCount val="1"/>
                <c:pt idx="0">
                  <c:v>실제 ASP</c:v>
                </c:pt>
              </c:strCache>
            </c:strRef>
          </c:tx>
          <c:spPr>
            <a:ln w="12700">
              <a:solidFill>
                <a:srgbClr val="00338D"/>
              </a:solidFill>
              <a:prstDash val="solid"/>
            </a:ln>
          </c:spPr>
          <c:marker>
            <c:symbol val="none"/>
          </c:marker>
          <c:dLbls>
            <c:dLbl>
              <c:idx val="3"/>
              <c:delete val="1"/>
              <c:extLst>
                <c:ext xmlns:c15="http://schemas.microsoft.com/office/drawing/2012/chart" uri="{CE6537A1-D6FC-4f65-9D91-7224C49458BB}"/>
                <c:ext xmlns:c16="http://schemas.microsoft.com/office/drawing/2014/chart" uri="{C3380CC4-5D6E-409C-BE32-E72D297353CC}">
                  <c16:uniqueId val="{00000009-131E-4652-B230-9A5CF3D28B6A}"/>
                </c:ext>
              </c:extLst>
            </c:dLbl>
            <c:dLbl>
              <c:idx val="4"/>
              <c:delete val="1"/>
              <c:extLst>
                <c:ext xmlns:c15="http://schemas.microsoft.com/office/drawing/2012/chart" uri="{CE6537A1-D6FC-4f65-9D91-7224C49458BB}"/>
                <c:ext xmlns:c16="http://schemas.microsoft.com/office/drawing/2014/chart" uri="{C3380CC4-5D6E-409C-BE32-E72D297353CC}">
                  <c16:uniqueId val="{0000000A-131E-4652-B230-9A5CF3D28B6A}"/>
                </c:ext>
              </c:extLst>
            </c:dLbl>
            <c:dLbl>
              <c:idx val="6"/>
              <c:delete val="1"/>
              <c:extLst>
                <c:ext xmlns:c15="http://schemas.microsoft.com/office/drawing/2012/chart" uri="{CE6537A1-D6FC-4f65-9D91-7224C49458BB}"/>
                <c:ext xmlns:c16="http://schemas.microsoft.com/office/drawing/2014/chart" uri="{C3380CC4-5D6E-409C-BE32-E72D297353CC}">
                  <c16:uniqueId val="{0000000B-131E-4652-B230-9A5CF3D28B6A}"/>
                </c:ext>
              </c:extLst>
            </c:dLbl>
            <c:dLbl>
              <c:idx val="7"/>
              <c:delete val="1"/>
              <c:extLst>
                <c:ext xmlns:c15="http://schemas.microsoft.com/office/drawing/2012/chart" uri="{CE6537A1-D6FC-4f65-9D91-7224C49458BB}"/>
                <c:ext xmlns:c16="http://schemas.microsoft.com/office/drawing/2014/chart" uri="{C3380CC4-5D6E-409C-BE32-E72D297353CC}">
                  <c16:uniqueId val="{0000000C-131E-4652-B230-9A5CF3D28B6A}"/>
                </c:ext>
              </c:extLst>
            </c:dLbl>
            <c:dLbl>
              <c:idx val="8"/>
              <c:delete val="1"/>
              <c:extLst>
                <c:ext xmlns:c15="http://schemas.microsoft.com/office/drawing/2012/chart" uri="{CE6537A1-D6FC-4f65-9D91-7224C49458BB}"/>
                <c:ext xmlns:c16="http://schemas.microsoft.com/office/drawing/2014/chart" uri="{C3380CC4-5D6E-409C-BE32-E72D297353CC}">
                  <c16:uniqueId val="{0000000D-131E-4652-B230-9A5CF3D28B6A}"/>
                </c:ext>
              </c:extLst>
            </c:dLbl>
            <c:dLbl>
              <c:idx val="10"/>
              <c:delete val="1"/>
              <c:extLst>
                <c:ext xmlns:c15="http://schemas.microsoft.com/office/drawing/2012/chart" uri="{CE6537A1-D6FC-4f65-9D91-7224C49458BB}"/>
                <c:ext xmlns:c16="http://schemas.microsoft.com/office/drawing/2014/chart" uri="{C3380CC4-5D6E-409C-BE32-E72D297353CC}">
                  <c16:uniqueId val="{0000000E-131E-4652-B230-9A5CF3D28B6A}"/>
                </c:ext>
              </c:extLst>
            </c:dLbl>
            <c:spPr>
              <a:noFill/>
              <a:ln>
                <a:noFill/>
              </a:ln>
              <a:effectLst/>
            </c:spPr>
            <c:txPr>
              <a:bodyPr wrap="square" lIns="38100" tIns="19050" rIns="38100" bIns="19050" anchor="ctr">
                <a:spAutoFit/>
              </a:bodyPr>
              <a:lstStyle/>
              <a:p>
                <a:pPr>
                  <a:defRPr sz="700"/>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ASP분기별!$I$52:$T$52</c:f>
              <c:strCache>
                <c:ptCount val="12"/>
                <c:pt idx="0">
                  <c:v>1Q18</c:v>
                </c:pt>
                <c:pt idx="1">
                  <c:v>2Q18</c:v>
                </c:pt>
                <c:pt idx="2">
                  <c:v>3Q18</c:v>
                </c:pt>
                <c:pt idx="3">
                  <c:v>4Q18</c:v>
                </c:pt>
                <c:pt idx="4">
                  <c:v>1Q19</c:v>
                </c:pt>
                <c:pt idx="5">
                  <c:v>2Q19</c:v>
                </c:pt>
                <c:pt idx="6">
                  <c:v>3Q19</c:v>
                </c:pt>
                <c:pt idx="7">
                  <c:v>4Q19</c:v>
                </c:pt>
                <c:pt idx="8">
                  <c:v>1Q20</c:v>
                </c:pt>
                <c:pt idx="9">
                  <c:v>2Q20</c:v>
                </c:pt>
                <c:pt idx="10">
                  <c:v>3Q20</c:v>
                </c:pt>
                <c:pt idx="11">
                  <c:v>4Q20</c:v>
                </c:pt>
              </c:strCache>
            </c:strRef>
          </c:cat>
          <c:val>
            <c:numRef>
              <c:f>ASP분기별!$I$72:$T$72</c:f>
              <c:numCache>
                <c:formatCode>#,##0.0,,\ ;\(#,##0.0,,\);\-</c:formatCode>
                <c:ptCount val="12"/>
                <c:pt idx="0">
                  <c:v>#N/A</c:v>
                </c:pt>
                <c:pt idx="1">
                  <c:v>#N/A</c:v>
                </c:pt>
                <c:pt idx="2">
                  <c:v>#N/A</c:v>
                </c:pt>
                <c:pt idx="3">
                  <c:v>27641000</c:v>
                </c:pt>
                <c:pt idx="4">
                  <c:v>27641000</c:v>
                </c:pt>
                <c:pt idx="5">
                  <c:v>27641000</c:v>
                </c:pt>
                <c:pt idx="6">
                  <c:v>27641000</c:v>
                </c:pt>
                <c:pt idx="7">
                  <c:v>27641000</c:v>
                </c:pt>
                <c:pt idx="8">
                  <c:v>24956384.615384616</c:v>
                </c:pt>
                <c:pt idx="9">
                  <c:v>23976637.222222224</c:v>
                </c:pt>
                <c:pt idx="10">
                  <c:v>23227967.647058822</c:v>
                </c:pt>
                <c:pt idx="11">
                  <c:v>22895330.90909091</c:v>
                </c:pt>
              </c:numCache>
            </c:numRef>
          </c:val>
          <c:smooth val="0"/>
          <c:extLst>
            <c:ext xmlns:c16="http://schemas.microsoft.com/office/drawing/2014/chart" uri="{C3380CC4-5D6E-409C-BE32-E72D297353CC}">
              <c16:uniqueId val="{0000000F-131E-4652-B230-9A5CF3D28B6A}"/>
            </c:ext>
          </c:extLst>
        </c:ser>
        <c:dLbls>
          <c:showLegendKey val="0"/>
          <c:showVal val="0"/>
          <c:showCatName val="0"/>
          <c:showSerName val="0"/>
          <c:showPercent val="0"/>
          <c:showBubbleSize val="0"/>
        </c:dLbls>
        <c:marker val="1"/>
        <c:smooth val="0"/>
        <c:axId val="1317808047"/>
        <c:axId val="1582803855"/>
      </c:lineChart>
      <c:catAx>
        <c:axId val="1317808047"/>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582803855"/>
        <c:crosses val="autoZero"/>
        <c:auto val="1"/>
        <c:lblAlgn val="ctr"/>
        <c:lblOffset val="100"/>
        <c:tickMarkSkip val="1"/>
        <c:noMultiLvlLbl val="0"/>
      </c:catAx>
      <c:valAx>
        <c:axId val="1582803855"/>
        <c:scaling>
          <c:orientation val="minMax"/>
          <c:max val="30000000"/>
          <c:min val="2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508501829671498E-2"/>
              <c:y val="0.29590928271936362"/>
            </c:manualLayout>
          </c:layout>
          <c:overlay val="0"/>
        </c:title>
        <c:numFmt formatCode="#,##0.0,,\ ;\(#,##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317808047"/>
        <c:crosses val="autoZero"/>
        <c:crossBetween val="between"/>
        <c:majorUnit val="2000000"/>
      </c:valAx>
      <c:spPr>
        <a:noFill/>
        <a:ln w="25400">
          <a:noFill/>
        </a:ln>
      </c:spPr>
    </c:plotArea>
    <c:legend>
      <c:legendPos val="b"/>
      <c:legendEntry>
        <c:idx val="0"/>
        <c:delete val="1"/>
      </c:legendEntry>
      <c:layout>
        <c:manualLayout>
          <c:xMode val="edge"/>
          <c:yMode val="edge"/>
          <c:x val="0.13433653529260042"/>
          <c:y val="0.87160787307841092"/>
          <c:w val="0.83668333333333333"/>
          <c:h val="6.2771128755249025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en-US" sz="800" dirty="0"/>
              <a:t>ITS </a:t>
            </a:r>
            <a:r>
              <a:rPr lang="ko-KR" altLang="en-US" sz="800" dirty="0"/>
              <a:t>유지보수 장비수</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17948862046801781"/>
          <c:y val="0.15212491052254831"/>
          <c:w val="0.78270008957940063"/>
          <c:h val="0.56941302791696491"/>
        </c:manualLayout>
      </c:layout>
      <c:barChart>
        <c:barDir val="col"/>
        <c:grouping val="clustered"/>
        <c:varyColors val="0"/>
        <c:ser>
          <c:idx val="0"/>
          <c:order val="0"/>
          <c:tx>
            <c:strRef>
              <c:f>Sheet1!$D$14</c:f>
              <c:strCache>
                <c:ptCount val="1"/>
                <c:pt idx="0">
                  <c:v>유지보수용역대상 장비수(A)</c:v>
                </c:pt>
              </c:strCache>
            </c:strRef>
          </c:tx>
          <c:spPr>
            <a:solidFill>
              <a:srgbClr val="00338D"/>
            </a:solidFill>
            <a:ln w="3175">
              <a:solidFill>
                <a:srgbClr val="FFFFFF"/>
              </a:solidFill>
              <a:prstDash val="solid"/>
            </a:ln>
          </c:spPr>
          <c:invertIfNegative val="0"/>
          <c:dPt>
            <c:idx val="5"/>
            <c:invertIfNegative val="0"/>
            <c:bubble3D val="0"/>
            <c:spPr>
              <a:solidFill>
                <a:srgbClr val="00338D">
                  <a:alpha val="40000"/>
                </a:srgbClr>
              </a:solidFill>
              <a:ln w="9525">
                <a:solidFill>
                  <a:srgbClr val="00338D"/>
                </a:solidFill>
                <a:prstDash val="solid"/>
              </a:ln>
            </c:spPr>
            <c:extLst>
              <c:ext xmlns:c16="http://schemas.microsoft.com/office/drawing/2014/chart" uri="{C3380CC4-5D6E-409C-BE32-E72D297353CC}">
                <c16:uniqueId val="{00000001-9E06-43C3-8A51-05CFD2448056}"/>
              </c:ext>
            </c:extLst>
          </c:dPt>
          <c:dPt>
            <c:idx val="6"/>
            <c:invertIfNegative val="0"/>
            <c:bubble3D val="0"/>
            <c:spPr>
              <a:solidFill>
                <a:srgbClr val="00338D">
                  <a:alpha val="40000"/>
                </a:srgbClr>
              </a:solidFill>
              <a:ln w="9525">
                <a:solidFill>
                  <a:srgbClr val="00338D"/>
                </a:solidFill>
                <a:prstDash val="solid"/>
              </a:ln>
            </c:spPr>
            <c:extLst>
              <c:ext xmlns:c16="http://schemas.microsoft.com/office/drawing/2014/chart" uri="{C3380CC4-5D6E-409C-BE32-E72D297353CC}">
                <c16:uniqueId val="{00000003-9E06-43C3-8A51-05CFD2448056}"/>
              </c:ext>
            </c:extLst>
          </c:dPt>
          <c:dLbls>
            <c:dLbl>
              <c:idx val="0"/>
              <c:layout>
                <c:manualLayout>
                  <c:x val="4.1285748744685491E-3"/>
                  <c:y val="-3.89971118449450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E06-43C3-8A51-05CFD2448056}"/>
                </c:ext>
              </c:extLst>
            </c:dLbl>
            <c:dLbl>
              <c:idx val="1"/>
              <c:layout>
                <c:manualLayout>
                  <c:x val="4.12857487446853E-3"/>
                  <c:y val="-2.78550798892464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06-43C3-8A51-05CFD2448056}"/>
                </c:ext>
              </c:extLst>
            </c:dLbl>
            <c:spPr>
              <a:noFill/>
              <a:ln>
                <a:noFill/>
              </a:ln>
              <a:effectLst/>
            </c:spPr>
            <c:txPr>
              <a:bodyPr wrap="square" lIns="38100" tIns="19050" rIns="38100" bIns="19050" anchor="ctr">
                <a:spAutoFit/>
              </a:bodyPr>
              <a:lstStyle/>
              <a:p>
                <a:pPr>
                  <a:defRPr sz="6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Sheet1!$C$15:$C$21</c:f>
              <c:numCache>
                <c:formatCode>General</c:formatCode>
                <c:ptCount val="7"/>
                <c:pt idx="0">
                  <c:v>2016</c:v>
                </c:pt>
                <c:pt idx="1">
                  <c:v>2017</c:v>
                </c:pt>
                <c:pt idx="2">
                  <c:v>2018</c:v>
                </c:pt>
                <c:pt idx="3">
                  <c:v>2019</c:v>
                </c:pt>
                <c:pt idx="4">
                  <c:v>2020</c:v>
                </c:pt>
                <c:pt idx="5">
                  <c:v>2021</c:v>
                </c:pt>
                <c:pt idx="6">
                  <c:v>2022</c:v>
                </c:pt>
              </c:numCache>
            </c:numRef>
          </c:cat>
          <c:val>
            <c:numRef>
              <c:f>Sheet1!$D$15:$D$21</c:f>
              <c:numCache>
                <c:formatCode>#,##0_);\(#,##0\);\-" "</c:formatCode>
                <c:ptCount val="7"/>
                <c:pt idx="0">
                  <c:v>1211</c:v>
                </c:pt>
                <c:pt idx="1">
                  <c:v>1340</c:v>
                </c:pt>
                <c:pt idx="2">
                  <c:v>1274</c:v>
                </c:pt>
                <c:pt idx="3">
                  <c:v>1320</c:v>
                </c:pt>
                <c:pt idx="4">
                  <c:v>1683</c:v>
                </c:pt>
                <c:pt idx="5">
                  <c:v>2136</c:v>
                </c:pt>
                <c:pt idx="6">
                  <c:v>3433</c:v>
                </c:pt>
              </c:numCache>
            </c:numRef>
          </c:val>
          <c:extLst>
            <c:ext xmlns:c16="http://schemas.microsoft.com/office/drawing/2014/chart" uri="{C3380CC4-5D6E-409C-BE32-E72D297353CC}">
              <c16:uniqueId val="{00000006-9E06-43C3-8A51-05CFD2448056}"/>
            </c:ext>
          </c:extLst>
        </c:ser>
        <c:ser>
          <c:idx val="1"/>
          <c:order val="1"/>
          <c:tx>
            <c:strRef>
              <c:f>Sheet1!$E$14</c:f>
              <c:strCache>
                <c:ptCount val="1"/>
                <c:pt idx="0">
                  <c:v>유지보수용역 실행 장비수(B)</c:v>
                </c:pt>
              </c:strCache>
            </c:strRef>
          </c:tx>
          <c:spPr>
            <a:solidFill>
              <a:srgbClr val="0091DA"/>
            </a:solidFill>
            <a:ln w="3175">
              <a:solidFill>
                <a:srgbClr val="FFFFFF"/>
              </a:solidFill>
              <a:prstDash val="solid"/>
            </a:ln>
          </c:spPr>
          <c:invertIfNegative val="0"/>
          <c:dPt>
            <c:idx val="5"/>
            <c:invertIfNegative val="0"/>
            <c:bubble3D val="0"/>
            <c:spPr>
              <a:solidFill>
                <a:srgbClr val="0091DA">
                  <a:alpha val="40000"/>
                </a:srgbClr>
              </a:solidFill>
              <a:ln w="9525">
                <a:solidFill>
                  <a:srgbClr val="0091DA"/>
                </a:solidFill>
                <a:prstDash val="solid"/>
              </a:ln>
            </c:spPr>
            <c:extLst>
              <c:ext xmlns:c16="http://schemas.microsoft.com/office/drawing/2014/chart" uri="{C3380CC4-5D6E-409C-BE32-E72D297353CC}">
                <c16:uniqueId val="{00000008-9E06-43C3-8A51-05CFD2448056}"/>
              </c:ext>
            </c:extLst>
          </c:dPt>
          <c:dPt>
            <c:idx val="6"/>
            <c:invertIfNegative val="0"/>
            <c:bubble3D val="0"/>
            <c:spPr>
              <a:solidFill>
                <a:srgbClr val="0091DA">
                  <a:alpha val="40000"/>
                </a:srgbClr>
              </a:solidFill>
              <a:ln w="9525">
                <a:solidFill>
                  <a:srgbClr val="0091DA"/>
                </a:solidFill>
                <a:prstDash val="solid"/>
              </a:ln>
            </c:spPr>
            <c:extLst>
              <c:ext xmlns:c16="http://schemas.microsoft.com/office/drawing/2014/chart" uri="{C3380CC4-5D6E-409C-BE32-E72D297353CC}">
                <c16:uniqueId val="{0000000A-9E06-43C3-8A51-05CFD2448056}"/>
              </c:ext>
            </c:extLst>
          </c:dPt>
          <c:dLbls>
            <c:dLbl>
              <c:idx val="6"/>
              <c:layout>
                <c:manualLayout>
                  <c:x val="1.1700291954529164E-2"/>
                  <c:y val="5.536818535350188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E06-43C3-8A51-05CFD2448056}"/>
                </c:ext>
              </c:extLst>
            </c:dLbl>
            <c:spPr>
              <a:noFill/>
              <a:ln>
                <a:noFill/>
              </a:ln>
              <a:effectLst/>
            </c:spPr>
            <c:txPr>
              <a:bodyPr wrap="square" lIns="38100" tIns="19050" rIns="38100" bIns="19050" anchor="ctr">
                <a:spAutoFit/>
              </a:bodyPr>
              <a:lstStyle/>
              <a:p>
                <a:pPr>
                  <a:defRPr sz="6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Sheet1!$C$15:$C$21</c:f>
              <c:numCache>
                <c:formatCode>General</c:formatCode>
                <c:ptCount val="7"/>
                <c:pt idx="0">
                  <c:v>2016</c:v>
                </c:pt>
                <c:pt idx="1">
                  <c:v>2017</c:v>
                </c:pt>
                <c:pt idx="2">
                  <c:v>2018</c:v>
                </c:pt>
                <c:pt idx="3">
                  <c:v>2019</c:v>
                </c:pt>
                <c:pt idx="4">
                  <c:v>2020</c:v>
                </c:pt>
                <c:pt idx="5">
                  <c:v>2021</c:v>
                </c:pt>
                <c:pt idx="6">
                  <c:v>2022</c:v>
                </c:pt>
              </c:numCache>
            </c:numRef>
          </c:cat>
          <c:val>
            <c:numRef>
              <c:f>Sheet1!$E$15:$E$21</c:f>
              <c:numCache>
                <c:formatCode>#,##0_);\(#,##0\);\-" "</c:formatCode>
                <c:ptCount val="7"/>
                <c:pt idx="0">
                  <c:v>1054</c:v>
                </c:pt>
                <c:pt idx="1">
                  <c:v>832</c:v>
                </c:pt>
                <c:pt idx="2">
                  <c:v>812</c:v>
                </c:pt>
                <c:pt idx="3">
                  <c:v>677</c:v>
                </c:pt>
                <c:pt idx="4">
                  <c:v>761</c:v>
                </c:pt>
                <c:pt idx="5">
                  <c:v>914</c:v>
                </c:pt>
                <c:pt idx="6">
                  <c:v>1573</c:v>
                </c:pt>
              </c:numCache>
            </c:numRef>
          </c:val>
          <c:extLst>
            <c:ext xmlns:c16="http://schemas.microsoft.com/office/drawing/2014/chart" uri="{C3380CC4-5D6E-409C-BE32-E72D297353CC}">
              <c16:uniqueId val="{0000000B-9E06-43C3-8A51-05CFD2448056}"/>
            </c:ext>
          </c:extLst>
        </c:ser>
        <c:dLbls>
          <c:showLegendKey val="0"/>
          <c:showVal val="0"/>
          <c:showCatName val="0"/>
          <c:showSerName val="0"/>
          <c:showPercent val="0"/>
          <c:showBubbleSize val="0"/>
        </c:dLbls>
        <c:gapWidth val="40"/>
        <c:axId val="870448943"/>
        <c:axId val="1197366575"/>
      </c:barChart>
      <c:lineChart>
        <c:grouping val="standard"/>
        <c:varyColors val="0"/>
        <c:ser>
          <c:idx val="2"/>
          <c:order val="2"/>
          <c:tx>
            <c:strRef>
              <c:f>Sheet1!$F$14</c:f>
              <c:strCache>
                <c:ptCount val="1"/>
                <c:pt idx="0">
                  <c:v>B/A</c:v>
                </c:pt>
              </c:strCache>
            </c:strRef>
          </c:tx>
          <c:spPr>
            <a:ln w="12700">
              <a:solidFill>
                <a:srgbClr val="6D2077"/>
              </a:solidFill>
              <a:prstDash val="solid"/>
            </a:ln>
          </c:spPr>
          <c:marker>
            <c:symbol val="diamond"/>
            <c:size val="3"/>
            <c:spPr>
              <a:solidFill>
                <a:srgbClr val="6D2077"/>
              </a:solidFill>
              <a:ln>
                <a:solidFill>
                  <a:srgbClr val="6D2077"/>
                </a:solidFill>
              </a:ln>
            </c:spPr>
          </c:marker>
          <c:dPt>
            <c:idx val="5"/>
            <c:bubble3D val="0"/>
            <c:spPr>
              <a:ln w="12700">
                <a:solidFill>
                  <a:srgbClr val="6D2077"/>
                </a:solidFill>
                <a:prstDash val="sysDash"/>
              </a:ln>
            </c:spPr>
            <c:extLst>
              <c:ext xmlns:c16="http://schemas.microsoft.com/office/drawing/2014/chart" uri="{C3380CC4-5D6E-409C-BE32-E72D297353CC}">
                <c16:uniqueId val="{0000000D-9E06-43C3-8A51-05CFD2448056}"/>
              </c:ext>
            </c:extLst>
          </c:dPt>
          <c:dPt>
            <c:idx val="6"/>
            <c:bubble3D val="0"/>
            <c:spPr>
              <a:ln w="12700">
                <a:solidFill>
                  <a:srgbClr val="6D2077"/>
                </a:solidFill>
                <a:prstDash val="sysDash"/>
              </a:ln>
            </c:spPr>
            <c:extLst>
              <c:ext xmlns:c16="http://schemas.microsoft.com/office/drawing/2014/chart" uri="{C3380CC4-5D6E-409C-BE32-E72D297353CC}">
                <c16:uniqueId val="{0000000F-9E06-43C3-8A51-05CFD2448056}"/>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Sheet1!$C$15:$C$21</c:f>
              <c:numCache>
                <c:formatCode>General</c:formatCode>
                <c:ptCount val="7"/>
                <c:pt idx="0">
                  <c:v>2016</c:v>
                </c:pt>
                <c:pt idx="1">
                  <c:v>2017</c:v>
                </c:pt>
                <c:pt idx="2">
                  <c:v>2018</c:v>
                </c:pt>
                <c:pt idx="3">
                  <c:v>2019</c:v>
                </c:pt>
                <c:pt idx="4">
                  <c:v>2020</c:v>
                </c:pt>
                <c:pt idx="5">
                  <c:v>2021</c:v>
                </c:pt>
                <c:pt idx="6">
                  <c:v>2022</c:v>
                </c:pt>
              </c:numCache>
            </c:numRef>
          </c:cat>
          <c:val>
            <c:numRef>
              <c:f>Sheet1!$F$15:$F$21</c:f>
              <c:numCache>
                <c:formatCode>0%</c:formatCode>
                <c:ptCount val="7"/>
                <c:pt idx="0">
                  <c:v>0.87035507844756399</c:v>
                </c:pt>
                <c:pt idx="1">
                  <c:v>0.62089552238805967</c:v>
                </c:pt>
                <c:pt idx="2">
                  <c:v>0.63736263736263732</c:v>
                </c:pt>
                <c:pt idx="3">
                  <c:v>0.51287878787878793</c:v>
                </c:pt>
                <c:pt idx="4">
                  <c:v>0.45216874628639336</c:v>
                </c:pt>
                <c:pt idx="5">
                  <c:v>0.42790262172284643</c:v>
                </c:pt>
                <c:pt idx="6">
                  <c:v>0.45819982522575009</c:v>
                </c:pt>
              </c:numCache>
            </c:numRef>
          </c:val>
          <c:smooth val="0"/>
          <c:extLst>
            <c:ext xmlns:c16="http://schemas.microsoft.com/office/drawing/2014/chart" uri="{C3380CC4-5D6E-409C-BE32-E72D297353CC}">
              <c16:uniqueId val="{00000010-9E06-43C3-8A51-05CFD2448056}"/>
            </c:ext>
          </c:extLst>
        </c:ser>
        <c:dLbls>
          <c:showLegendKey val="0"/>
          <c:showVal val="0"/>
          <c:showCatName val="0"/>
          <c:showSerName val="0"/>
          <c:showPercent val="0"/>
          <c:showBubbleSize val="0"/>
        </c:dLbls>
        <c:marker val="1"/>
        <c:smooth val="0"/>
        <c:axId val="1660429263"/>
        <c:axId val="1197366991"/>
      </c:lineChart>
      <c:catAx>
        <c:axId val="87044894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97366575"/>
        <c:crosses val="autoZero"/>
        <c:auto val="1"/>
        <c:lblAlgn val="ctr"/>
        <c:lblOffset val="100"/>
        <c:noMultiLvlLbl val="0"/>
      </c:catAx>
      <c:valAx>
        <c:axId val="1197366575"/>
        <c:scaling>
          <c:orientation val="minMax"/>
          <c:max val="7000"/>
        </c:scaling>
        <c:delete val="0"/>
        <c:axPos val="l"/>
        <c:title>
          <c:tx>
            <c:rich>
              <a:bodyPr rot="-5400000" vert="horz"/>
              <a:lstStyle/>
              <a:p>
                <a:pPr>
                  <a:defRPr altLang="ko-KR" sz="700">
                    <a:solidFill>
                      <a:srgbClr val="000000"/>
                    </a:solidFill>
                  </a:defRPr>
                </a:pPr>
                <a:r>
                  <a:rPr lang="ko-KR" altLang="en-US" sz="700" dirty="0"/>
                  <a:t>대</a:t>
                </a:r>
                <a:endParaRPr lang="en-US" sz="700" dirty="0"/>
              </a:p>
            </c:rich>
          </c:tx>
          <c:layout>
            <c:manualLayout>
              <c:xMode val="edge"/>
              <c:yMode val="edge"/>
              <c:x val="2.5714285714285714E-2"/>
              <c:y val="0.32041088045812455"/>
            </c:manualLayout>
          </c:layout>
          <c:overlay val="0"/>
        </c:title>
        <c:numFmt formatCode="#,##0_);\(#,##0\);\-&quot; &quot;"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870448943"/>
        <c:crosses val="autoZero"/>
        <c:crossBetween val="between"/>
      </c:valAx>
      <c:valAx>
        <c:axId val="1197366991"/>
        <c:scaling>
          <c:orientation val="minMax"/>
          <c:min val="-1"/>
        </c:scaling>
        <c:delete val="0"/>
        <c:axPos val="r"/>
        <c:numFmt formatCode="0%" sourceLinked="1"/>
        <c:majorTickMark val="out"/>
        <c:minorTickMark val="none"/>
        <c:tickLblPos val="nextTo"/>
        <c:spPr>
          <a:ln>
            <a:noFill/>
          </a:ln>
        </c:spPr>
        <c:txPr>
          <a:bodyPr/>
          <a:lstStyle/>
          <a:p>
            <a:pPr>
              <a:defRPr sz="100">
                <a:solidFill>
                  <a:schemeClr val="bg1"/>
                </a:solidFill>
              </a:defRPr>
            </a:pPr>
            <a:endParaRPr lang="ko-KR"/>
          </a:p>
        </c:txPr>
        <c:crossAx val="1660429263"/>
        <c:crosses val="max"/>
        <c:crossBetween val="between"/>
      </c:valAx>
      <c:catAx>
        <c:axId val="1660429263"/>
        <c:scaling>
          <c:orientation val="minMax"/>
        </c:scaling>
        <c:delete val="1"/>
        <c:axPos val="b"/>
        <c:numFmt formatCode="General" sourceLinked="1"/>
        <c:majorTickMark val="out"/>
        <c:minorTickMark val="none"/>
        <c:tickLblPos val="nextTo"/>
        <c:crossAx val="1197366991"/>
        <c:crosses val="autoZero"/>
        <c:auto val="1"/>
        <c:lblAlgn val="ctr"/>
        <c:lblOffset val="100"/>
        <c:noMultiLvlLbl val="0"/>
      </c:catAx>
      <c:spPr>
        <a:noFill/>
        <a:ln w="25400">
          <a:noFill/>
        </a:ln>
      </c:spPr>
    </c:plotArea>
    <c:legend>
      <c:legendPos val="b"/>
      <c:layout>
        <c:manualLayout>
          <c:xMode val="edge"/>
          <c:yMode val="edge"/>
          <c:x val="9.8514960629921267E-2"/>
          <c:y val="0.82272727272727275"/>
          <c:w val="0.84460000000000002"/>
          <c:h val="0.17657086614173231"/>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과속단속장비</a:t>
            </a:r>
          </a:p>
        </c:rich>
      </c:tx>
      <c:layout>
        <c:manualLayout>
          <c:xMode val="edge"/>
          <c:yMode val="edge"/>
          <c:x val="2.2857142857142857E-2"/>
          <c:y val="3.6363636363636362E-2"/>
        </c:manualLayout>
      </c:layout>
      <c:overlay val="0"/>
    </c:title>
    <c:autoTitleDeleted val="0"/>
    <c:plotArea>
      <c:layout>
        <c:manualLayout>
          <c:layoutTarget val="inner"/>
          <c:xMode val="edge"/>
          <c:yMode val="edge"/>
          <c:x val="0.17948862046801781"/>
          <c:y val="0.15212491052254831"/>
          <c:w val="0.78270008957940063"/>
          <c:h val="0.56941302791696491"/>
        </c:manualLayout>
      </c:layout>
      <c:barChart>
        <c:barDir val="col"/>
        <c:grouping val="clustered"/>
        <c:varyColors val="0"/>
        <c:ser>
          <c:idx val="0"/>
          <c:order val="0"/>
          <c:tx>
            <c:strRef>
              <c:f>Sheet1!$D$14</c:f>
              <c:strCache>
                <c:ptCount val="1"/>
                <c:pt idx="0">
                  <c:v>유지보수용역대상 장비수(A)</c:v>
                </c:pt>
              </c:strCache>
            </c:strRef>
          </c:tx>
          <c:spPr>
            <a:solidFill>
              <a:srgbClr val="00338D"/>
            </a:solidFill>
            <a:ln w="3175">
              <a:solidFill>
                <a:srgbClr val="FFFFFF"/>
              </a:solidFill>
              <a:prstDash val="solid"/>
            </a:ln>
          </c:spPr>
          <c:invertIfNegative val="0"/>
          <c:dPt>
            <c:idx val="5"/>
            <c:invertIfNegative val="0"/>
            <c:bubble3D val="0"/>
            <c:spPr>
              <a:solidFill>
                <a:srgbClr val="00338D">
                  <a:alpha val="40000"/>
                </a:srgbClr>
              </a:solidFill>
              <a:ln w="9525">
                <a:solidFill>
                  <a:srgbClr val="00338D"/>
                </a:solidFill>
                <a:prstDash val="solid"/>
              </a:ln>
            </c:spPr>
            <c:extLst>
              <c:ext xmlns:c16="http://schemas.microsoft.com/office/drawing/2014/chart" uri="{C3380CC4-5D6E-409C-BE32-E72D297353CC}">
                <c16:uniqueId val="{00000001-4AA0-4C42-9B2D-6E5C4C0B7608}"/>
              </c:ext>
            </c:extLst>
          </c:dPt>
          <c:dPt>
            <c:idx val="6"/>
            <c:invertIfNegative val="0"/>
            <c:bubble3D val="0"/>
            <c:spPr>
              <a:solidFill>
                <a:srgbClr val="00338D">
                  <a:alpha val="40000"/>
                </a:srgbClr>
              </a:solidFill>
              <a:ln w="9525">
                <a:solidFill>
                  <a:srgbClr val="00338D"/>
                </a:solidFill>
                <a:prstDash val="solid"/>
              </a:ln>
            </c:spPr>
            <c:extLst>
              <c:ext xmlns:c16="http://schemas.microsoft.com/office/drawing/2014/chart" uri="{C3380CC4-5D6E-409C-BE32-E72D297353CC}">
                <c16:uniqueId val="{00000003-4AA0-4C42-9B2D-6E5C4C0B7608}"/>
              </c:ext>
            </c:extLst>
          </c:dPt>
          <c:dLbls>
            <c:spPr>
              <a:noFill/>
              <a:ln>
                <a:noFill/>
              </a:ln>
              <a:effectLst/>
            </c:spPr>
            <c:txPr>
              <a:bodyPr wrap="square" lIns="38100" tIns="19050" rIns="38100" bIns="19050" anchor="ctr">
                <a:spAutoFit/>
              </a:bodyPr>
              <a:lstStyle/>
              <a:p>
                <a:pPr>
                  <a:defRPr sz="6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Sheet1!$C$35:$C$41</c:f>
              <c:numCache>
                <c:formatCode>General</c:formatCode>
                <c:ptCount val="7"/>
                <c:pt idx="0">
                  <c:v>2016</c:v>
                </c:pt>
                <c:pt idx="1">
                  <c:v>2017</c:v>
                </c:pt>
                <c:pt idx="2">
                  <c:v>2018</c:v>
                </c:pt>
                <c:pt idx="3">
                  <c:v>2019</c:v>
                </c:pt>
                <c:pt idx="4">
                  <c:v>2020</c:v>
                </c:pt>
                <c:pt idx="5">
                  <c:v>2021</c:v>
                </c:pt>
                <c:pt idx="6">
                  <c:v>2022</c:v>
                </c:pt>
              </c:numCache>
            </c:numRef>
          </c:cat>
          <c:val>
            <c:numRef>
              <c:f>Sheet1!$D$35:$D$41</c:f>
              <c:numCache>
                <c:formatCode>#,##0_);\(#,##0\);\-" "</c:formatCode>
                <c:ptCount val="7"/>
                <c:pt idx="0">
                  <c:v>484</c:v>
                </c:pt>
                <c:pt idx="1">
                  <c:v>516</c:v>
                </c:pt>
                <c:pt idx="2">
                  <c:v>511</c:v>
                </c:pt>
                <c:pt idx="3">
                  <c:v>541</c:v>
                </c:pt>
                <c:pt idx="4">
                  <c:v>597</c:v>
                </c:pt>
                <c:pt idx="5">
                  <c:v>651</c:v>
                </c:pt>
                <c:pt idx="6">
                  <c:v>1008</c:v>
                </c:pt>
              </c:numCache>
            </c:numRef>
          </c:val>
          <c:extLst>
            <c:ext xmlns:c16="http://schemas.microsoft.com/office/drawing/2014/chart" uri="{C3380CC4-5D6E-409C-BE32-E72D297353CC}">
              <c16:uniqueId val="{00000004-4AA0-4C42-9B2D-6E5C4C0B7608}"/>
            </c:ext>
          </c:extLst>
        </c:ser>
        <c:ser>
          <c:idx val="1"/>
          <c:order val="1"/>
          <c:tx>
            <c:strRef>
              <c:f>Sheet1!$E$14</c:f>
              <c:strCache>
                <c:ptCount val="1"/>
                <c:pt idx="0">
                  <c:v>유지보수용역 실행 장비수(B)</c:v>
                </c:pt>
              </c:strCache>
            </c:strRef>
          </c:tx>
          <c:spPr>
            <a:solidFill>
              <a:srgbClr val="0091DA"/>
            </a:solidFill>
            <a:ln w="3175">
              <a:solidFill>
                <a:srgbClr val="FFFFFF"/>
              </a:solidFill>
              <a:prstDash val="solid"/>
            </a:ln>
          </c:spPr>
          <c:invertIfNegative val="0"/>
          <c:dPt>
            <c:idx val="5"/>
            <c:invertIfNegative val="0"/>
            <c:bubble3D val="0"/>
            <c:spPr>
              <a:solidFill>
                <a:srgbClr val="0091DA">
                  <a:alpha val="40000"/>
                </a:srgbClr>
              </a:solidFill>
              <a:ln w="9525">
                <a:solidFill>
                  <a:srgbClr val="0091DA"/>
                </a:solidFill>
                <a:prstDash val="solid"/>
              </a:ln>
            </c:spPr>
            <c:extLst>
              <c:ext xmlns:c16="http://schemas.microsoft.com/office/drawing/2014/chart" uri="{C3380CC4-5D6E-409C-BE32-E72D297353CC}">
                <c16:uniqueId val="{00000006-4AA0-4C42-9B2D-6E5C4C0B7608}"/>
              </c:ext>
            </c:extLst>
          </c:dPt>
          <c:dPt>
            <c:idx val="6"/>
            <c:invertIfNegative val="0"/>
            <c:bubble3D val="0"/>
            <c:spPr>
              <a:solidFill>
                <a:srgbClr val="0091DA">
                  <a:alpha val="40000"/>
                </a:srgbClr>
              </a:solidFill>
              <a:ln w="9525">
                <a:solidFill>
                  <a:srgbClr val="0091DA"/>
                </a:solidFill>
                <a:prstDash val="solid"/>
              </a:ln>
            </c:spPr>
            <c:extLst>
              <c:ext xmlns:c16="http://schemas.microsoft.com/office/drawing/2014/chart" uri="{C3380CC4-5D6E-409C-BE32-E72D297353CC}">
                <c16:uniqueId val="{00000008-4AA0-4C42-9B2D-6E5C4C0B7608}"/>
              </c:ext>
            </c:extLst>
          </c:dPt>
          <c:dLbls>
            <c:dLbl>
              <c:idx val="0"/>
              <c:layout>
                <c:manualLayout>
                  <c:x val="0"/>
                  <c:y val="-1.11952271308837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AA0-4C42-9B2D-6E5C4C0B7608}"/>
                </c:ext>
              </c:extLst>
            </c:dLbl>
            <c:dLbl>
              <c:idx val="1"/>
              <c:layout>
                <c:manualLayout>
                  <c:x val="-3.7844832495894122E-17"/>
                  <c:y val="1.67130479335477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AA0-4C42-9B2D-6E5C4C0B7608}"/>
                </c:ext>
              </c:extLst>
            </c:dLbl>
            <c:dLbl>
              <c:idx val="2"/>
              <c:layout>
                <c:manualLayout>
                  <c:x val="0"/>
                  <c:y val="1.67130479335478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AA0-4C42-9B2D-6E5C4C0B7608}"/>
                </c:ext>
              </c:extLst>
            </c:dLbl>
            <c:dLbl>
              <c:idx val="3"/>
              <c:layout>
                <c:manualLayout>
                  <c:x val="-7.5689664991788243E-17"/>
                  <c:y val="1.67130479335478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AA0-4C42-9B2D-6E5C4C0B7608}"/>
                </c:ext>
              </c:extLst>
            </c:dLbl>
            <c:dLbl>
              <c:idx val="4"/>
              <c:layout>
                <c:manualLayout>
                  <c:x val="7.5689664991788243E-17"/>
                  <c:y val="1.11420319556985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4AA0-4C42-9B2D-6E5C4C0B7608}"/>
                </c:ext>
              </c:extLst>
            </c:dLbl>
            <c:dLbl>
              <c:idx val="5"/>
              <c:layout>
                <c:manualLayout>
                  <c:x val="0"/>
                  <c:y val="1.67130479335477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AA0-4C42-9B2D-6E5C4C0B7608}"/>
                </c:ext>
              </c:extLst>
            </c:dLbl>
            <c:dLbl>
              <c:idx val="6"/>
              <c:layout>
                <c:manualLayout>
                  <c:x val="1.1700291954529164E-2"/>
                  <c:y val="5.536818535350188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AA0-4C42-9B2D-6E5C4C0B7608}"/>
                </c:ext>
              </c:extLst>
            </c:dLbl>
            <c:spPr>
              <a:noFill/>
              <a:ln>
                <a:noFill/>
              </a:ln>
              <a:effectLst/>
            </c:spPr>
            <c:txPr>
              <a:bodyPr wrap="square" lIns="38100" tIns="19050" rIns="38100" bIns="19050" anchor="ctr">
                <a:spAutoFit/>
              </a:bodyPr>
              <a:lstStyle/>
              <a:p>
                <a:pPr>
                  <a:defRPr sz="6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Sheet1!$C$35:$C$41</c:f>
              <c:numCache>
                <c:formatCode>General</c:formatCode>
                <c:ptCount val="7"/>
                <c:pt idx="0">
                  <c:v>2016</c:v>
                </c:pt>
                <c:pt idx="1">
                  <c:v>2017</c:v>
                </c:pt>
                <c:pt idx="2">
                  <c:v>2018</c:v>
                </c:pt>
                <c:pt idx="3">
                  <c:v>2019</c:v>
                </c:pt>
                <c:pt idx="4">
                  <c:v>2020</c:v>
                </c:pt>
                <c:pt idx="5">
                  <c:v>2021</c:v>
                </c:pt>
                <c:pt idx="6">
                  <c:v>2022</c:v>
                </c:pt>
              </c:numCache>
            </c:numRef>
          </c:cat>
          <c:val>
            <c:numRef>
              <c:f>Sheet1!$E$35:$E$41</c:f>
              <c:numCache>
                <c:formatCode>#,##0_);\(#,##0\);\-" "</c:formatCode>
                <c:ptCount val="7"/>
                <c:pt idx="0">
                  <c:v>489</c:v>
                </c:pt>
                <c:pt idx="1">
                  <c:v>350</c:v>
                </c:pt>
                <c:pt idx="2">
                  <c:v>341</c:v>
                </c:pt>
                <c:pt idx="3">
                  <c:v>269</c:v>
                </c:pt>
                <c:pt idx="4">
                  <c:v>298</c:v>
                </c:pt>
                <c:pt idx="5">
                  <c:v>305</c:v>
                </c:pt>
                <c:pt idx="6">
                  <c:v>462</c:v>
                </c:pt>
              </c:numCache>
            </c:numRef>
          </c:val>
          <c:extLst>
            <c:ext xmlns:c16="http://schemas.microsoft.com/office/drawing/2014/chart" uri="{C3380CC4-5D6E-409C-BE32-E72D297353CC}">
              <c16:uniqueId val="{0000000E-4AA0-4C42-9B2D-6E5C4C0B7608}"/>
            </c:ext>
          </c:extLst>
        </c:ser>
        <c:dLbls>
          <c:showLegendKey val="0"/>
          <c:showVal val="0"/>
          <c:showCatName val="0"/>
          <c:showSerName val="0"/>
          <c:showPercent val="0"/>
          <c:showBubbleSize val="0"/>
        </c:dLbls>
        <c:gapWidth val="40"/>
        <c:axId val="870448943"/>
        <c:axId val="1197366575"/>
      </c:barChart>
      <c:lineChart>
        <c:grouping val="standard"/>
        <c:varyColors val="0"/>
        <c:ser>
          <c:idx val="2"/>
          <c:order val="2"/>
          <c:tx>
            <c:strRef>
              <c:f>Sheet1!$F$14</c:f>
              <c:strCache>
                <c:ptCount val="1"/>
                <c:pt idx="0">
                  <c:v>B/A</c:v>
                </c:pt>
              </c:strCache>
            </c:strRef>
          </c:tx>
          <c:spPr>
            <a:ln w="12700">
              <a:solidFill>
                <a:srgbClr val="6D2077"/>
              </a:solidFill>
              <a:prstDash val="solid"/>
            </a:ln>
          </c:spPr>
          <c:marker>
            <c:symbol val="diamond"/>
            <c:size val="3"/>
            <c:spPr>
              <a:solidFill>
                <a:srgbClr val="6D2077"/>
              </a:solidFill>
              <a:ln>
                <a:solidFill>
                  <a:srgbClr val="6D2077"/>
                </a:solidFill>
              </a:ln>
            </c:spPr>
          </c:marker>
          <c:dPt>
            <c:idx val="5"/>
            <c:bubble3D val="0"/>
            <c:spPr>
              <a:ln w="12700">
                <a:solidFill>
                  <a:srgbClr val="6D2077"/>
                </a:solidFill>
                <a:prstDash val="sysDash"/>
              </a:ln>
            </c:spPr>
            <c:extLst>
              <c:ext xmlns:c16="http://schemas.microsoft.com/office/drawing/2014/chart" uri="{C3380CC4-5D6E-409C-BE32-E72D297353CC}">
                <c16:uniqueId val="{00000010-4AA0-4C42-9B2D-6E5C4C0B7608}"/>
              </c:ext>
            </c:extLst>
          </c:dPt>
          <c:dPt>
            <c:idx val="6"/>
            <c:bubble3D val="0"/>
            <c:spPr>
              <a:ln w="12700">
                <a:solidFill>
                  <a:srgbClr val="6D2077"/>
                </a:solidFill>
                <a:prstDash val="sysDash"/>
              </a:ln>
            </c:spPr>
            <c:extLst>
              <c:ext xmlns:c16="http://schemas.microsoft.com/office/drawing/2014/chart" uri="{C3380CC4-5D6E-409C-BE32-E72D297353CC}">
                <c16:uniqueId val="{00000012-4AA0-4C42-9B2D-6E5C4C0B7608}"/>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Sheet1!$C$35:$C$41</c:f>
              <c:numCache>
                <c:formatCode>General</c:formatCode>
                <c:ptCount val="7"/>
                <c:pt idx="0">
                  <c:v>2016</c:v>
                </c:pt>
                <c:pt idx="1">
                  <c:v>2017</c:v>
                </c:pt>
                <c:pt idx="2">
                  <c:v>2018</c:v>
                </c:pt>
                <c:pt idx="3">
                  <c:v>2019</c:v>
                </c:pt>
                <c:pt idx="4">
                  <c:v>2020</c:v>
                </c:pt>
                <c:pt idx="5">
                  <c:v>2021</c:v>
                </c:pt>
                <c:pt idx="6">
                  <c:v>2022</c:v>
                </c:pt>
              </c:numCache>
            </c:numRef>
          </c:cat>
          <c:val>
            <c:numRef>
              <c:f>Sheet1!$F$35:$F$41</c:f>
              <c:numCache>
                <c:formatCode>0%</c:formatCode>
                <c:ptCount val="7"/>
                <c:pt idx="0">
                  <c:v>1.0103305785123966</c:v>
                </c:pt>
                <c:pt idx="1">
                  <c:v>0.67829457364341084</c:v>
                </c:pt>
                <c:pt idx="2">
                  <c:v>0.66731898238747556</c:v>
                </c:pt>
                <c:pt idx="3">
                  <c:v>0.49722735674676527</c:v>
                </c:pt>
                <c:pt idx="4">
                  <c:v>0.49916247906197653</c:v>
                </c:pt>
                <c:pt idx="5">
                  <c:v>0.46850998463901689</c:v>
                </c:pt>
                <c:pt idx="6">
                  <c:v>0.45833333333333331</c:v>
                </c:pt>
              </c:numCache>
            </c:numRef>
          </c:val>
          <c:smooth val="0"/>
          <c:extLst>
            <c:ext xmlns:c16="http://schemas.microsoft.com/office/drawing/2014/chart" uri="{C3380CC4-5D6E-409C-BE32-E72D297353CC}">
              <c16:uniqueId val="{00000013-4AA0-4C42-9B2D-6E5C4C0B7608}"/>
            </c:ext>
          </c:extLst>
        </c:ser>
        <c:dLbls>
          <c:showLegendKey val="0"/>
          <c:showVal val="0"/>
          <c:showCatName val="0"/>
          <c:showSerName val="0"/>
          <c:showPercent val="0"/>
          <c:showBubbleSize val="0"/>
        </c:dLbls>
        <c:marker val="1"/>
        <c:smooth val="0"/>
        <c:axId val="1660429263"/>
        <c:axId val="1197366991"/>
      </c:lineChart>
      <c:catAx>
        <c:axId val="87044894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97366575"/>
        <c:crosses val="autoZero"/>
        <c:auto val="1"/>
        <c:lblAlgn val="ctr"/>
        <c:lblOffset val="100"/>
        <c:noMultiLvlLbl val="0"/>
      </c:catAx>
      <c:valAx>
        <c:axId val="1197366575"/>
        <c:scaling>
          <c:orientation val="minMax"/>
          <c:max val="7000"/>
        </c:scaling>
        <c:delete val="0"/>
        <c:axPos val="l"/>
        <c:title>
          <c:tx>
            <c:rich>
              <a:bodyPr rot="-5400000" vert="horz"/>
              <a:lstStyle/>
              <a:p>
                <a:pPr>
                  <a:defRPr altLang="ko-KR" sz="700">
                    <a:solidFill>
                      <a:srgbClr val="000000"/>
                    </a:solidFill>
                  </a:defRPr>
                </a:pPr>
                <a:r>
                  <a:rPr lang="ko-KR" altLang="en-US" dirty="0"/>
                  <a:t>대</a:t>
                </a:r>
              </a:p>
            </c:rich>
          </c:tx>
          <c:layout>
            <c:manualLayout>
              <c:xMode val="edge"/>
              <c:yMode val="edge"/>
              <c:x val="2.5714285714285714E-2"/>
              <c:y val="0.32041088045812455"/>
            </c:manualLayout>
          </c:layout>
          <c:overlay val="0"/>
        </c:title>
        <c:numFmt formatCode="#,##0_);\(#,##0\);\-&quot; &quot;"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870448943"/>
        <c:crosses val="autoZero"/>
        <c:crossBetween val="between"/>
      </c:valAx>
      <c:valAx>
        <c:axId val="1197366991"/>
        <c:scaling>
          <c:orientation val="minMax"/>
          <c:max val="1.1000000000000001"/>
          <c:min val="-1"/>
        </c:scaling>
        <c:delete val="0"/>
        <c:axPos val="r"/>
        <c:numFmt formatCode="0%" sourceLinked="1"/>
        <c:majorTickMark val="out"/>
        <c:minorTickMark val="none"/>
        <c:tickLblPos val="nextTo"/>
        <c:spPr>
          <a:ln>
            <a:noFill/>
          </a:ln>
        </c:spPr>
        <c:txPr>
          <a:bodyPr/>
          <a:lstStyle/>
          <a:p>
            <a:pPr>
              <a:defRPr sz="100">
                <a:solidFill>
                  <a:schemeClr val="bg1"/>
                </a:solidFill>
              </a:defRPr>
            </a:pPr>
            <a:endParaRPr lang="ko-KR"/>
          </a:p>
        </c:txPr>
        <c:crossAx val="1660429263"/>
        <c:crosses val="max"/>
        <c:crossBetween val="between"/>
      </c:valAx>
      <c:catAx>
        <c:axId val="1660429263"/>
        <c:scaling>
          <c:orientation val="minMax"/>
        </c:scaling>
        <c:delete val="1"/>
        <c:axPos val="b"/>
        <c:numFmt formatCode="General" sourceLinked="1"/>
        <c:majorTickMark val="out"/>
        <c:minorTickMark val="none"/>
        <c:tickLblPos val="nextTo"/>
        <c:crossAx val="1197366991"/>
        <c:crosses val="autoZero"/>
        <c:auto val="1"/>
        <c:lblAlgn val="ctr"/>
        <c:lblOffset val="100"/>
        <c:noMultiLvlLbl val="0"/>
      </c:catAx>
      <c:spPr>
        <a:noFill/>
        <a:ln w="25400">
          <a:noFill/>
        </a:ln>
      </c:spPr>
    </c:plotArea>
    <c:legend>
      <c:legendPos val="b"/>
      <c:layout>
        <c:manualLayout>
          <c:xMode val="edge"/>
          <c:yMode val="edge"/>
          <c:x val="0.11915782273915011"/>
          <c:y val="0.82342906122678161"/>
          <c:w val="0.84460000000000002"/>
          <c:h val="0.17657086614173231"/>
        </c:manualLayout>
      </c:layout>
      <c:overlay val="0"/>
      <c:spPr>
        <a:noFill/>
        <a:ln w="25400">
          <a:noFill/>
        </a:ln>
      </c:spPr>
      <c:txPr>
        <a:bodyPr/>
        <a:lstStyle/>
        <a:p>
          <a:pPr>
            <a:defRPr sz="7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신호단속장비</a:t>
            </a:r>
          </a:p>
        </c:rich>
      </c:tx>
      <c:layout>
        <c:manualLayout>
          <c:xMode val="edge"/>
          <c:yMode val="edge"/>
          <c:x val="2.2857142857142857E-2"/>
          <c:y val="3.6363636363636362E-2"/>
        </c:manualLayout>
      </c:layout>
      <c:overlay val="0"/>
    </c:title>
    <c:autoTitleDeleted val="0"/>
    <c:plotArea>
      <c:layout>
        <c:manualLayout>
          <c:layoutTarget val="inner"/>
          <c:xMode val="edge"/>
          <c:yMode val="edge"/>
          <c:x val="0.17948862046801781"/>
          <c:y val="0.15212491052254831"/>
          <c:w val="0.78270008957940063"/>
          <c:h val="0.56941302791696491"/>
        </c:manualLayout>
      </c:layout>
      <c:barChart>
        <c:barDir val="col"/>
        <c:grouping val="clustered"/>
        <c:varyColors val="0"/>
        <c:ser>
          <c:idx val="0"/>
          <c:order val="0"/>
          <c:tx>
            <c:strRef>
              <c:f>Sheet1!$D$14</c:f>
              <c:strCache>
                <c:ptCount val="1"/>
                <c:pt idx="0">
                  <c:v>유지보수용역대상 장비수(A)</c:v>
                </c:pt>
              </c:strCache>
            </c:strRef>
          </c:tx>
          <c:spPr>
            <a:solidFill>
              <a:srgbClr val="00338D"/>
            </a:solidFill>
            <a:ln w="3175">
              <a:solidFill>
                <a:srgbClr val="FFFFFF"/>
              </a:solidFill>
              <a:prstDash val="solid"/>
            </a:ln>
          </c:spPr>
          <c:invertIfNegative val="0"/>
          <c:dPt>
            <c:idx val="5"/>
            <c:invertIfNegative val="0"/>
            <c:bubble3D val="0"/>
            <c:spPr>
              <a:solidFill>
                <a:srgbClr val="00338D">
                  <a:alpha val="40000"/>
                </a:srgbClr>
              </a:solidFill>
              <a:ln w="9525">
                <a:solidFill>
                  <a:srgbClr val="00338D"/>
                </a:solidFill>
                <a:prstDash val="solid"/>
              </a:ln>
            </c:spPr>
            <c:extLst>
              <c:ext xmlns:c16="http://schemas.microsoft.com/office/drawing/2014/chart" uri="{C3380CC4-5D6E-409C-BE32-E72D297353CC}">
                <c16:uniqueId val="{00000001-9106-445B-95CC-3D0BF0ADD5E6}"/>
              </c:ext>
            </c:extLst>
          </c:dPt>
          <c:dPt>
            <c:idx val="6"/>
            <c:invertIfNegative val="0"/>
            <c:bubble3D val="0"/>
            <c:spPr>
              <a:solidFill>
                <a:srgbClr val="00338D">
                  <a:alpha val="40000"/>
                </a:srgbClr>
              </a:solidFill>
              <a:ln w="9525">
                <a:solidFill>
                  <a:srgbClr val="00338D"/>
                </a:solidFill>
                <a:prstDash val="solid"/>
              </a:ln>
            </c:spPr>
            <c:extLst>
              <c:ext xmlns:c16="http://schemas.microsoft.com/office/drawing/2014/chart" uri="{C3380CC4-5D6E-409C-BE32-E72D297353CC}">
                <c16:uniqueId val="{00000003-9106-445B-95CC-3D0BF0ADD5E6}"/>
              </c:ext>
            </c:extLst>
          </c:dPt>
          <c:dLbls>
            <c:spPr>
              <a:noFill/>
              <a:ln>
                <a:noFill/>
              </a:ln>
              <a:effectLst/>
            </c:spPr>
            <c:txPr>
              <a:bodyPr wrap="square" lIns="38100" tIns="19050" rIns="38100" bIns="19050" anchor="ctr">
                <a:spAutoFit/>
              </a:bodyPr>
              <a:lstStyle/>
              <a:p>
                <a:pPr>
                  <a:defRPr sz="6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Sheet1!$C$49:$C$55</c:f>
              <c:numCache>
                <c:formatCode>General</c:formatCode>
                <c:ptCount val="7"/>
                <c:pt idx="0">
                  <c:v>2016</c:v>
                </c:pt>
                <c:pt idx="1">
                  <c:v>2017</c:v>
                </c:pt>
                <c:pt idx="2">
                  <c:v>2018</c:v>
                </c:pt>
                <c:pt idx="3">
                  <c:v>2019</c:v>
                </c:pt>
                <c:pt idx="4">
                  <c:v>2020</c:v>
                </c:pt>
                <c:pt idx="5">
                  <c:v>2021</c:v>
                </c:pt>
                <c:pt idx="6">
                  <c:v>2022</c:v>
                </c:pt>
              </c:numCache>
            </c:numRef>
          </c:cat>
          <c:val>
            <c:numRef>
              <c:f>Sheet1!$D$49:$D$55</c:f>
              <c:numCache>
                <c:formatCode>#,##0_);\(#,##0\);\-" "</c:formatCode>
                <c:ptCount val="7"/>
                <c:pt idx="0">
                  <c:v>727</c:v>
                </c:pt>
                <c:pt idx="1">
                  <c:v>824</c:v>
                </c:pt>
                <c:pt idx="2">
                  <c:v>763</c:v>
                </c:pt>
                <c:pt idx="3">
                  <c:v>779</c:v>
                </c:pt>
                <c:pt idx="4">
                  <c:v>1086</c:v>
                </c:pt>
                <c:pt idx="5">
                  <c:v>1485</c:v>
                </c:pt>
                <c:pt idx="6">
                  <c:v>2425</c:v>
                </c:pt>
              </c:numCache>
            </c:numRef>
          </c:val>
          <c:extLst>
            <c:ext xmlns:c16="http://schemas.microsoft.com/office/drawing/2014/chart" uri="{C3380CC4-5D6E-409C-BE32-E72D297353CC}">
              <c16:uniqueId val="{00000004-9106-445B-95CC-3D0BF0ADD5E6}"/>
            </c:ext>
          </c:extLst>
        </c:ser>
        <c:ser>
          <c:idx val="1"/>
          <c:order val="1"/>
          <c:tx>
            <c:strRef>
              <c:f>Sheet1!$E$14</c:f>
              <c:strCache>
                <c:ptCount val="1"/>
                <c:pt idx="0">
                  <c:v>유지보수용역 실행 장비수(B)</c:v>
                </c:pt>
              </c:strCache>
            </c:strRef>
          </c:tx>
          <c:spPr>
            <a:solidFill>
              <a:srgbClr val="0091DA"/>
            </a:solidFill>
            <a:ln w="3175">
              <a:solidFill>
                <a:srgbClr val="FFFFFF"/>
              </a:solidFill>
              <a:prstDash val="solid"/>
            </a:ln>
          </c:spPr>
          <c:invertIfNegative val="0"/>
          <c:dPt>
            <c:idx val="5"/>
            <c:invertIfNegative val="0"/>
            <c:bubble3D val="0"/>
            <c:spPr>
              <a:solidFill>
                <a:srgbClr val="0091DA">
                  <a:alpha val="40000"/>
                </a:srgbClr>
              </a:solidFill>
              <a:ln w="9525">
                <a:solidFill>
                  <a:srgbClr val="0091DA"/>
                </a:solidFill>
                <a:prstDash val="solid"/>
              </a:ln>
            </c:spPr>
            <c:extLst>
              <c:ext xmlns:c16="http://schemas.microsoft.com/office/drawing/2014/chart" uri="{C3380CC4-5D6E-409C-BE32-E72D297353CC}">
                <c16:uniqueId val="{00000006-9106-445B-95CC-3D0BF0ADD5E6}"/>
              </c:ext>
            </c:extLst>
          </c:dPt>
          <c:dPt>
            <c:idx val="6"/>
            <c:invertIfNegative val="0"/>
            <c:bubble3D val="0"/>
            <c:spPr>
              <a:solidFill>
                <a:srgbClr val="0091DA">
                  <a:alpha val="40000"/>
                </a:srgbClr>
              </a:solidFill>
              <a:ln w="9525">
                <a:solidFill>
                  <a:srgbClr val="0091DA"/>
                </a:solidFill>
                <a:prstDash val="solid"/>
              </a:ln>
            </c:spPr>
            <c:extLst>
              <c:ext xmlns:c16="http://schemas.microsoft.com/office/drawing/2014/chart" uri="{C3380CC4-5D6E-409C-BE32-E72D297353CC}">
                <c16:uniqueId val="{00000008-9106-445B-95CC-3D0BF0ADD5E6}"/>
              </c:ext>
            </c:extLst>
          </c:dPt>
          <c:dLbls>
            <c:dLbl>
              <c:idx val="6"/>
              <c:layout>
                <c:manualLayout>
                  <c:x val="1.1700291954529164E-2"/>
                  <c:y val="5.536818535350188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106-445B-95CC-3D0BF0ADD5E6}"/>
                </c:ext>
              </c:extLst>
            </c:dLbl>
            <c:spPr>
              <a:noFill/>
              <a:ln>
                <a:noFill/>
              </a:ln>
              <a:effectLst/>
            </c:spPr>
            <c:txPr>
              <a:bodyPr wrap="square" lIns="38100" tIns="19050" rIns="38100" bIns="19050" anchor="ctr">
                <a:spAutoFit/>
              </a:bodyPr>
              <a:lstStyle/>
              <a:p>
                <a:pPr>
                  <a:defRPr sz="6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Sheet1!$C$49:$C$55</c:f>
              <c:numCache>
                <c:formatCode>General</c:formatCode>
                <c:ptCount val="7"/>
                <c:pt idx="0">
                  <c:v>2016</c:v>
                </c:pt>
                <c:pt idx="1">
                  <c:v>2017</c:v>
                </c:pt>
                <c:pt idx="2">
                  <c:v>2018</c:v>
                </c:pt>
                <c:pt idx="3">
                  <c:v>2019</c:v>
                </c:pt>
                <c:pt idx="4">
                  <c:v>2020</c:v>
                </c:pt>
                <c:pt idx="5">
                  <c:v>2021</c:v>
                </c:pt>
                <c:pt idx="6">
                  <c:v>2022</c:v>
                </c:pt>
              </c:numCache>
            </c:numRef>
          </c:cat>
          <c:val>
            <c:numRef>
              <c:f>Sheet1!$E$49:$E$55</c:f>
              <c:numCache>
                <c:formatCode>#,##0_);\(#,##0\);\-" "</c:formatCode>
                <c:ptCount val="7"/>
                <c:pt idx="0">
                  <c:v>565</c:v>
                </c:pt>
                <c:pt idx="1">
                  <c:v>482</c:v>
                </c:pt>
                <c:pt idx="2">
                  <c:v>471</c:v>
                </c:pt>
                <c:pt idx="3">
                  <c:v>408</c:v>
                </c:pt>
                <c:pt idx="4">
                  <c:v>463</c:v>
                </c:pt>
                <c:pt idx="5">
                  <c:v>609</c:v>
                </c:pt>
                <c:pt idx="6">
                  <c:v>1111</c:v>
                </c:pt>
              </c:numCache>
            </c:numRef>
          </c:val>
          <c:extLst>
            <c:ext xmlns:c16="http://schemas.microsoft.com/office/drawing/2014/chart" uri="{C3380CC4-5D6E-409C-BE32-E72D297353CC}">
              <c16:uniqueId val="{00000009-9106-445B-95CC-3D0BF0ADD5E6}"/>
            </c:ext>
          </c:extLst>
        </c:ser>
        <c:dLbls>
          <c:showLegendKey val="0"/>
          <c:showVal val="0"/>
          <c:showCatName val="0"/>
          <c:showSerName val="0"/>
          <c:showPercent val="0"/>
          <c:showBubbleSize val="0"/>
        </c:dLbls>
        <c:gapWidth val="40"/>
        <c:axId val="870448943"/>
        <c:axId val="1197366575"/>
      </c:barChart>
      <c:lineChart>
        <c:grouping val="standard"/>
        <c:varyColors val="0"/>
        <c:ser>
          <c:idx val="2"/>
          <c:order val="2"/>
          <c:tx>
            <c:strRef>
              <c:f>Sheet1!$F$14</c:f>
              <c:strCache>
                <c:ptCount val="1"/>
                <c:pt idx="0">
                  <c:v>B/A</c:v>
                </c:pt>
              </c:strCache>
            </c:strRef>
          </c:tx>
          <c:spPr>
            <a:ln w="12700">
              <a:solidFill>
                <a:srgbClr val="6D2077"/>
              </a:solidFill>
              <a:prstDash val="solid"/>
            </a:ln>
          </c:spPr>
          <c:marker>
            <c:symbol val="diamond"/>
            <c:size val="3"/>
            <c:spPr>
              <a:solidFill>
                <a:srgbClr val="6D2077"/>
              </a:solidFill>
              <a:ln>
                <a:solidFill>
                  <a:srgbClr val="6D2077"/>
                </a:solidFill>
              </a:ln>
            </c:spPr>
          </c:marker>
          <c:dPt>
            <c:idx val="5"/>
            <c:bubble3D val="0"/>
            <c:spPr>
              <a:ln w="12700">
                <a:solidFill>
                  <a:srgbClr val="6D2077"/>
                </a:solidFill>
                <a:prstDash val="sysDash"/>
              </a:ln>
            </c:spPr>
            <c:extLst>
              <c:ext xmlns:c16="http://schemas.microsoft.com/office/drawing/2014/chart" uri="{C3380CC4-5D6E-409C-BE32-E72D297353CC}">
                <c16:uniqueId val="{0000000B-9106-445B-95CC-3D0BF0ADD5E6}"/>
              </c:ext>
            </c:extLst>
          </c:dPt>
          <c:dPt>
            <c:idx val="6"/>
            <c:bubble3D val="0"/>
            <c:spPr>
              <a:ln w="12700">
                <a:solidFill>
                  <a:srgbClr val="6D2077"/>
                </a:solidFill>
                <a:prstDash val="sysDash"/>
              </a:ln>
            </c:spPr>
            <c:extLst>
              <c:ext xmlns:c16="http://schemas.microsoft.com/office/drawing/2014/chart" uri="{C3380CC4-5D6E-409C-BE32-E72D297353CC}">
                <c16:uniqueId val="{0000000D-9106-445B-95CC-3D0BF0ADD5E6}"/>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Sheet1!$C$49:$C$55</c:f>
              <c:numCache>
                <c:formatCode>General</c:formatCode>
                <c:ptCount val="7"/>
                <c:pt idx="0">
                  <c:v>2016</c:v>
                </c:pt>
                <c:pt idx="1">
                  <c:v>2017</c:v>
                </c:pt>
                <c:pt idx="2">
                  <c:v>2018</c:v>
                </c:pt>
                <c:pt idx="3">
                  <c:v>2019</c:v>
                </c:pt>
                <c:pt idx="4">
                  <c:v>2020</c:v>
                </c:pt>
                <c:pt idx="5">
                  <c:v>2021</c:v>
                </c:pt>
                <c:pt idx="6">
                  <c:v>2022</c:v>
                </c:pt>
              </c:numCache>
            </c:numRef>
          </c:cat>
          <c:val>
            <c:numRef>
              <c:f>Sheet1!$F$49:$F$55</c:f>
              <c:numCache>
                <c:formatCode>0%</c:formatCode>
                <c:ptCount val="7"/>
                <c:pt idx="0">
                  <c:v>0.77716643741403024</c:v>
                </c:pt>
                <c:pt idx="1">
                  <c:v>0.58495145631067957</c:v>
                </c:pt>
                <c:pt idx="2">
                  <c:v>0.61730013106159898</c:v>
                </c:pt>
                <c:pt idx="3">
                  <c:v>0.52374839537869067</c:v>
                </c:pt>
                <c:pt idx="4">
                  <c:v>0.42633517495395951</c:v>
                </c:pt>
                <c:pt idx="5">
                  <c:v>0.41010101010101008</c:v>
                </c:pt>
                <c:pt idx="6">
                  <c:v>0.45814432989690723</c:v>
                </c:pt>
              </c:numCache>
            </c:numRef>
          </c:val>
          <c:smooth val="0"/>
          <c:extLst>
            <c:ext xmlns:c16="http://schemas.microsoft.com/office/drawing/2014/chart" uri="{C3380CC4-5D6E-409C-BE32-E72D297353CC}">
              <c16:uniqueId val="{0000000E-9106-445B-95CC-3D0BF0ADD5E6}"/>
            </c:ext>
          </c:extLst>
        </c:ser>
        <c:dLbls>
          <c:showLegendKey val="0"/>
          <c:showVal val="0"/>
          <c:showCatName val="0"/>
          <c:showSerName val="0"/>
          <c:showPercent val="0"/>
          <c:showBubbleSize val="0"/>
        </c:dLbls>
        <c:marker val="1"/>
        <c:smooth val="0"/>
        <c:axId val="1660429263"/>
        <c:axId val="1197366991"/>
      </c:lineChart>
      <c:catAx>
        <c:axId val="87044894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97366575"/>
        <c:crosses val="autoZero"/>
        <c:auto val="1"/>
        <c:lblAlgn val="ctr"/>
        <c:lblOffset val="100"/>
        <c:noMultiLvlLbl val="0"/>
      </c:catAx>
      <c:valAx>
        <c:axId val="1197366575"/>
        <c:scaling>
          <c:orientation val="minMax"/>
          <c:max val="7000"/>
        </c:scaling>
        <c:delete val="0"/>
        <c:axPos val="l"/>
        <c:title>
          <c:tx>
            <c:rich>
              <a:bodyPr rot="-5400000" vert="horz"/>
              <a:lstStyle/>
              <a:p>
                <a:pPr>
                  <a:defRPr altLang="ko-KR" sz="700">
                    <a:solidFill>
                      <a:srgbClr val="000000"/>
                    </a:solidFill>
                  </a:defRPr>
                </a:pPr>
                <a:r>
                  <a:rPr lang="ko-KR" altLang="en-US" dirty="0"/>
                  <a:t>대</a:t>
                </a:r>
              </a:p>
            </c:rich>
          </c:tx>
          <c:layout>
            <c:manualLayout>
              <c:xMode val="edge"/>
              <c:yMode val="edge"/>
              <c:x val="2.5714285714285714E-2"/>
              <c:y val="0.32041088045812455"/>
            </c:manualLayout>
          </c:layout>
          <c:overlay val="0"/>
        </c:title>
        <c:numFmt formatCode="#,##0_);\(#,##0\);\-&quot; &quot;"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870448943"/>
        <c:crosses val="autoZero"/>
        <c:crossBetween val="between"/>
      </c:valAx>
      <c:valAx>
        <c:axId val="1197366991"/>
        <c:scaling>
          <c:orientation val="minMax"/>
          <c:min val="-1"/>
        </c:scaling>
        <c:delete val="0"/>
        <c:axPos val="r"/>
        <c:numFmt formatCode="0%" sourceLinked="1"/>
        <c:majorTickMark val="out"/>
        <c:minorTickMark val="none"/>
        <c:tickLblPos val="nextTo"/>
        <c:spPr>
          <a:ln>
            <a:noFill/>
          </a:ln>
        </c:spPr>
        <c:txPr>
          <a:bodyPr/>
          <a:lstStyle/>
          <a:p>
            <a:pPr>
              <a:defRPr sz="100">
                <a:solidFill>
                  <a:schemeClr val="bg1"/>
                </a:solidFill>
              </a:defRPr>
            </a:pPr>
            <a:endParaRPr lang="ko-KR"/>
          </a:p>
        </c:txPr>
        <c:crossAx val="1660429263"/>
        <c:crosses val="max"/>
        <c:crossBetween val="between"/>
      </c:valAx>
      <c:catAx>
        <c:axId val="1660429263"/>
        <c:scaling>
          <c:orientation val="minMax"/>
        </c:scaling>
        <c:delete val="1"/>
        <c:axPos val="b"/>
        <c:numFmt formatCode="General" sourceLinked="1"/>
        <c:majorTickMark val="out"/>
        <c:minorTickMark val="none"/>
        <c:tickLblPos val="nextTo"/>
        <c:crossAx val="1197366991"/>
        <c:crosses val="autoZero"/>
        <c:auto val="1"/>
        <c:lblAlgn val="ctr"/>
        <c:lblOffset val="100"/>
        <c:noMultiLvlLbl val="0"/>
      </c:catAx>
      <c:spPr>
        <a:noFill/>
        <a:ln w="25400">
          <a:noFill/>
        </a:ln>
      </c:spPr>
    </c:plotArea>
    <c:legend>
      <c:legendPos val="b"/>
      <c:layout>
        <c:manualLayout>
          <c:xMode val="edge"/>
          <c:yMode val="edge"/>
          <c:x val="9.8514960629921267E-2"/>
          <c:y val="0.82272727272727275"/>
          <c:w val="0.84460000000000002"/>
          <c:h val="0.17657086614173231"/>
        </c:manualLayout>
      </c:layout>
      <c:overlay val="0"/>
      <c:spPr>
        <a:noFill/>
        <a:ln w="25400">
          <a:noFill/>
        </a:ln>
      </c:spPr>
      <c:txPr>
        <a:bodyPr/>
        <a:lstStyle/>
        <a:p>
          <a:pPr>
            <a:defRPr sz="7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과속단속장비 단가변동추이</a:t>
            </a:r>
            <a:endParaRPr lang="en-US" sz="800" dirty="0"/>
          </a:p>
        </c:rich>
      </c:tx>
      <c:layout>
        <c:manualLayout>
          <c:xMode val="edge"/>
          <c:yMode val="edge"/>
          <c:x val="2.2994249627022408E-2"/>
          <c:y val="3.6591422552777544E-2"/>
        </c:manualLayout>
      </c:layout>
      <c:overlay val="0"/>
    </c:title>
    <c:autoTitleDeleted val="0"/>
    <c:plotArea>
      <c:layout>
        <c:manualLayout>
          <c:layoutTarget val="inner"/>
          <c:xMode val="edge"/>
          <c:yMode val="edge"/>
          <c:x val="0.16135279419903562"/>
          <c:y val="0.15068387647100923"/>
          <c:w val="0.75645746777788514"/>
          <c:h val="0.6299074662403088"/>
        </c:manualLayout>
      </c:layout>
      <c:lineChart>
        <c:grouping val="standard"/>
        <c:varyColors val="0"/>
        <c:ser>
          <c:idx val="0"/>
          <c:order val="0"/>
          <c:tx>
            <c:strRef>
              <c:f>Sheet1!$R$3</c:f>
              <c:strCache>
                <c:ptCount val="1"/>
                <c:pt idx="0">
                  <c:v>과속</c:v>
                </c:pt>
              </c:strCache>
            </c:strRef>
          </c:tx>
          <c:spPr>
            <a:ln w="12700">
              <a:solidFill>
                <a:srgbClr val="00338D"/>
              </a:solidFill>
              <a:prstDash val="solid"/>
            </a:ln>
          </c:spPr>
          <c:marker>
            <c:symbol val="none"/>
          </c:marker>
          <c:dPt>
            <c:idx val="5"/>
            <c:bubble3D val="0"/>
            <c:spPr>
              <a:ln w="12700">
                <a:solidFill>
                  <a:srgbClr val="00338D"/>
                </a:solidFill>
                <a:prstDash val="sysDash"/>
              </a:ln>
            </c:spPr>
            <c:extLst>
              <c:ext xmlns:c16="http://schemas.microsoft.com/office/drawing/2014/chart" uri="{C3380CC4-5D6E-409C-BE32-E72D297353CC}">
                <c16:uniqueId val="{00000001-6699-462A-8FA3-C4FD43DD7D0A}"/>
              </c:ext>
            </c:extLst>
          </c:dPt>
          <c:dPt>
            <c:idx val="6"/>
            <c:bubble3D val="0"/>
            <c:spPr>
              <a:ln w="12700">
                <a:solidFill>
                  <a:srgbClr val="00338D"/>
                </a:solidFill>
                <a:prstDash val="sysDash"/>
              </a:ln>
            </c:spPr>
            <c:extLst>
              <c:ext xmlns:c16="http://schemas.microsoft.com/office/drawing/2014/chart" uri="{C3380CC4-5D6E-409C-BE32-E72D297353CC}">
                <c16:uniqueId val="{00000003-6699-462A-8FA3-C4FD43DD7D0A}"/>
              </c:ext>
            </c:extLst>
          </c:dPt>
          <c:dLbls>
            <c:spPr>
              <a:noFill/>
              <a:ln>
                <a:noFill/>
              </a:ln>
              <a:effectLst/>
            </c:spPr>
            <c:txPr>
              <a:bodyPr wrap="square" lIns="38100" tIns="19050" rIns="38100" bIns="19050" anchor="ctr">
                <a:spAutoFit/>
              </a:bodyPr>
              <a:lstStyle/>
              <a:p>
                <a:pPr>
                  <a:defRPr sz="700"/>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Sheet1!$Q$4:$Q$10</c:f>
              <c:numCache>
                <c:formatCode>General</c:formatCode>
                <c:ptCount val="7"/>
                <c:pt idx="0">
                  <c:v>2016</c:v>
                </c:pt>
                <c:pt idx="1">
                  <c:v>2017</c:v>
                </c:pt>
                <c:pt idx="2">
                  <c:v>2018</c:v>
                </c:pt>
                <c:pt idx="3">
                  <c:v>2019</c:v>
                </c:pt>
                <c:pt idx="4">
                  <c:v>2020</c:v>
                </c:pt>
                <c:pt idx="5">
                  <c:v>2021</c:v>
                </c:pt>
                <c:pt idx="6">
                  <c:v>2022</c:v>
                </c:pt>
              </c:numCache>
            </c:numRef>
          </c:cat>
          <c:val>
            <c:numRef>
              <c:f>Sheet1!$R$4:$R$10</c:f>
              <c:numCache>
                <c:formatCode>#,##0.00,,\ ;\(#,##0.00,,\);\-</c:formatCode>
                <c:ptCount val="7"/>
                <c:pt idx="0">
                  <c:v>211290</c:v>
                </c:pt>
                <c:pt idx="1">
                  <c:v>201580</c:v>
                </c:pt>
                <c:pt idx="2">
                  <c:v>208396.36363636365</c:v>
                </c:pt>
                <c:pt idx="3">
                  <c:v>175400.18181818182</c:v>
                </c:pt>
                <c:pt idx="4">
                  <c:v>175363.81818181818</c:v>
                </c:pt>
                <c:pt idx="5">
                  <c:v>173461.45454545456</c:v>
                </c:pt>
                <c:pt idx="6">
                  <c:v>173461.45454545456</c:v>
                </c:pt>
              </c:numCache>
            </c:numRef>
          </c:val>
          <c:smooth val="0"/>
          <c:extLst>
            <c:ext xmlns:c16="http://schemas.microsoft.com/office/drawing/2014/chart" uri="{C3380CC4-5D6E-409C-BE32-E72D297353CC}">
              <c16:uniqueId val="{00000004-6699-462A-8FA3-C4FD43DD7D0A}"/>
            </c:ext>
          </c:extLst>
        </c:ser>
        <c:dLbls>
          <c:showLegendKey val="0"/>
          <c:showVal val="0"/>
          <c:showCatName val="0"/>
          <c:showSerName val="0"/>
          <c:showPercent val="0"/>
          <c:showBubbleSize val="0"/>
        </c:dLbls>
        <c:smooth val="0"/>
        <c:axId val="1724903695"/>
        <c:axId val="1723064687"/>
        <c:extLst>
          <c:ext xmlns:c15="http://schemas.microsoft.com/office/drawing/2012/chart" uri="{02D57815-91ED-43cb-92C2-25804820EDAC}">
            <c15:filteredLineSeries>
              <c15:ser>
                <c:idx val="1"/>
                <c:order val="1"/>
                <c:tx>
                  <c:strRef>
                    <c:extLst>
                      <c:ext uri="{02D57815-91ED-43cb-92C2-25804820EDAC}">
                        <c15:formulaRef>
                          <c15:sqref>Sheet1!$S$3</c15:sqref>
                        </c15:formulaRef>
                      </c:ext>
                    </c:extLst>
                    <c:strCache>
                      <c:ptCount val="1"/>
                      <c:pt idx="0">
                        <c:v>신호</c:v>
                      </c:pt>
                    </c:strCache>
                  </c:strRef>
                </c:tx>
                <c:spPr>
                  <a:ln w="12700">
                    <a:solidFill>
                      <a:srgbClr val="0091DA"/>
                    </a:solidFill>
                    <a:prstDash val="solid"/>
                  </a:ln>
                </c:spPr>
                <c:marker>
                  <c:symbol val="none"/>
                </c:marker>
                <c:dPt>
                  <c:idx val="5"/>
                  <c:bubble3D val="0"/>
                  <c:spPr>
                    <a:ln w="12700">
                      <a:solidFill>
                        <a:srgbClr val="0091DA"/>
                      </a:solidFill>
                      <a:prstDash val="sysDash"/>
                    </a:ln>
                  </c:spPr>
                  <c:extLst>
                    <c:ext xmlns:c16="http://schemas.microsoft.com/office/drawing/2014/chart" uri="{C3380CC4-5D6E-409C-BE32-E72D297353CC}">
                      <c16:uniqueId val="{00000006-6699-462A-8FA3-C4FD43DD7D0A}"/>
                    </c:ext>
                  </c:extLst>
                </c:dPt>
                <c:dPt>
                  <c:idx val="6"/>
                  <c:bubble3D val="0"/>
                  <c:spPr>
                    <a:ln w="12700">
                      <a:solidFill>
                        <a:srgbClr val="0091DA"/>
                      </a:solidFill>
                      <a:prstDash val="sysDash"/>
                    </a:ln>
                  </c:spPr>
                  <c:extLst>
                    <c:ext xmlns:c16="http://schemas.microsoft.com/office/drawing/2014/chart" uri="{C3380CC4-5D6E-409C-BE32-E72D297353CC}">
                      <c16:uniqueId val="{00000008-6699-462A-8FA3-C4FD43DD7D0A}"/>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Sheet1!$Q$4:$Q$10</c15:sqref>
                        </c15:formulaRef>
                      </c:ext>
                    </c:extLst>
                    <c:numCache>
                      <c:formatCode>General</c:formatCode>
                      <c:ptCount val="7"/>
                      <c:pt idx="0">
                        <c:v>2016</c:v>
                      </c:pt>
                      <c:pt idx="1">
                        <c:v>2017</c:v>
                      </c:pt>
                      <c:pt idx="2">
                        <c:v>2018</c:v>
                      </c:pt>
                      <c:pt idx="3">
                        <c:v>2019</c:v>
                      </c:pt>
                      <c:pt idx="4">
                        <c:v>2020</c:v>
                      </c:pt>
                      <c:pt idx="5">
                        <c:v>2021</c:v>
                      </c:pt>
                      <c:pt idx="6">
                        <c:v>2022</c:v>
                      </c:pt>
                    </c:numCache>
                  </c:numRef>
                </c:cat>
                <c:val>
                  <c:numRef>
                    <c:extLst>
                      <c:ext uri="{02D57815-91ED-43cb-92C2-25804820EDAC}">
                        <c15:formulaRef>
                          <c15:sqref>Sheet1!$S$4:$S$10</c15:sqref>
                        </c15:formulaRef>
                      </c:ext>
                    </c:extLst>
                    <c:numCache>
                      <c:formatCode>#,##0.00,,\ ;\(#,##0.00,,\);\-</c:formatCode>
                      <c:ptCount val="7"/>
                      <c:pt idx="0">
                        <c:v>257277</c:v>
                      </c:pt>
                      <c:pt idx="1">
                        <c:v>247336</c:v>
                      </c:pt>
                      <c:pt idx="2">
                        <c:v>253733.4</c:v>
                      </c:pt>
                      <c:pt idx="3">
                        <c:v>221706.1</c:v>
                      </c:pt>
                      <c:pt idx="4">
                        <c:v>221709.1</c:v>
                      </c:pt>
                      <c:pt idx="5">
                        <c:v>218975.27272727274</c:v>
                      </c:pt>
                      <c:pt idx="6">
                        <c:v>218975.27272727274</c:v>
                      </c:pt>
                    </c:numCache>
                  </c:numRef>
                </c:val>
                <c:smooth val="0"/>
                <c:extLst>
                  <c:ext xmlns:c16="http://schemas.microsoft.com/office/drawing/2014/chart" uri="{C3380CC4-5D6E-409C-BE32-E72D297353CC}">
                    <c16:uniqueId val="{00000009-6699-462A-8FA3-C4FD43DD7D0A}"/>
                  </c:ext>
                </c:extLst>
              </c15:ser>
            </c15:filteredLineSeries>
          </c:ext>
        </c:extLst>
      </c:lineChart>
      <c:catAx>
        <c:axId val="1724903695"/>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723064687"/>
        <c:crosses val="autoZero"/>
        <c:auto val="1"/>
        <c:lblAlgn val="ctr"/>
        <c:lblOffset val="100"/>
        <c:noMultiLvlLbl val="0"/>
      </c:catAx>
      <c:valAx>
        <c:axId val="1723064687"/>
        <c:scaling>
          <c:orientation val="minMax"/>
          <c:max val="3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868530830400208E-2"/>
              <c:y val="0.32241797272714506"/>
            </c:manualLayout>
          </c:layout>
          <c:overlay val="0"/>
        </c:title>
        <c:numFmt formatCode="#,##0.00,,\ ;\(#,##0.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724903695"/>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산호단속장비 단가변동추이</a:t>
            </a:r>
            <a:endParaRPr lang="en-US" sz="800" dirty="0"/>
          </a:p>
        </c:rich>
      </c:tx>
      <c:layout>
        <c:manualLayout>
          <c:xMode val="edge"/>
          <c:yMode val="edge"/>
          <c:x val="2.2994249627022408E-2"/>
          <c:y val="3.6591422552777544E-2"/>
        </c:manualLayout>
      </c:layout>
      <c:overlay val="0"/>
    </c:title>
    <c:autoTitleDeleted val="0"/>
    <c:plotArea>
      <c:layout>
        <c:manualLayout>
          <c:layoutTarget val="inner"/>
          <c:xMode val="edge"/>
          <c:yMode val="edge"/>
          <c:x val="0.16135279419903562"/>
          <c:y val="0.15068387647100923"/>
          <c:w val="0.75645746777788514"/>
          <c:h val="0.6299074662403088"/>
        </c:manualLayout>
      </c:layout>
      <c:lineChart>
        <c:grouping val="standard"/>
        <c:varyColors val="0"/>
        <c:ser>
          <c:idx val="1"/>
          <c:order val="1"/>
          <c:tx>
            <c:strRef>
              <c:f>Sheet1!$S$3</c:f>
              <c:strCache>
                <c:ptCount val="1"/>
                <c:pt idx="0">
                  <c:v>신호</c:v>
                </c:pt>
              </c:strCache>
            </c:strRef>
          </c:tx>
          <c:spPr>
            <a:ln w="12700">
              <a:solidFill>
                <a:srgbClr val="0091DA"/>
              </a:solidFill>
              <a:prstDash val="solid"/>
            </a:ln>
          </c:spPr>
          <c:marker>
            <c:symbol val="none"/>
          </c:marker>
          <c:dPt>
            <c:idx val="5"/>
            <c:bubble3D val="0"/>
            <c:spPr>
              <a:ln w="12700">
                <a:solidFill>
                  <a:srgbClr val="0091DA"/>
                </a:solidFill>
                <a:prstDash val="sysDash"/>
              </a:ln>
            </c:spPr>
            <c:extLst>
              <c:ext xmlns:c16="http://schemas.microsoft.com/office/drawing/2014/chart" uri="{C3380CC4-5D6E-409C-BE32-E72D297353CC}">
                <c16:uniqueId val="{00000001-D917-4BA7-938B-DDC7111B6F19}"/>
              </c:ext>
            </c:extLst>
          </c:dPt>
          <c:dPt>
            <c:idx val="6"/>
            <c:bubble3D val="0"/>
            <c:spPr>
              <a:ln w="12700">
                <a:solidFill>
                  <a:srgbClr val="0091DA"/>
                </a:solidFill>
                <a:prstDash val="sysDash"/>
              </a:ln>
            </c:spPr>
            <c:extLst>
              <c:ext xmlns:c16="http://schemas.microsoft.com/office/drawing/2014/chart" uri="{C3380CC4-5D6E-409C-BE32-E72D297353CC}">
                <c16:uniqueId val="{00000003-D917-4BA7-938B-DDC7111B6F19}"/>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Sheet1!$Q$4:$Q$10</c:f>
              <c:numCache>
                <c:formatCode>General</c:formatCode>
                <c:ptCount val="7"/>
                <c:pt idx="0">
                  <c:v>2016</c:v>
                </c:pt>
                <c:pt idx="1">
                  <c:v>2017</c:v>
                </c:pt>
                <c:pt idx="2">
                  <c:v>2018</c:v>
                </c:pt>
                <c:pt idx="3">
                  <c:v>2019</c:v>
                </c:pt>
                <c:pt idx="4">
                  <c:v>2020</c:v>
                </c:pt>
                <c:pt idx="5">
                  <c:v>2021</c:v>
                </c:pt>
                <c:pt idx="6">
                  <c:v>2022</c:v>
                </c:pt>
              </c:numCache>
            </c:numRef>
          </c:cat>
          <c:val>
            <c:numRef>
              <c:f>Sheet1!$S$4:$S$10</c:f>
              <c:numCache>
                <c:formatCode>#,##0.00,,\ ;\(#,##0.00,,\);\-</c:formatCode>
                <c:ptCount val="7"/>
                <c:pt idx="0">
                  <c:v>257277</c:v>
                </c:pt>
                <c:pt idx="1">
                  <c:v>247336</c:v>
                </c:pt>
                <c:pt idx="2">
                  <c:v>253733.4</c:v>
                </c:pt>
                <c:pt idx="3">
                  <c:v>221706.1</c:v>
                </c:pt>
                <c:pt idx="4">
                  <c:v>221709.1</c:v>
                </c:pt>
                <c:pt idx="5">
                  <c:v>218975.27272727274</c:v>
                </c:pt>
                <c:pt idx="6">
                  <c:v>218975.27272727274</c:v>
                </c:pt>
              </c:numCache>
            </c:numRef>
          </c:val>
          <c:smooth val="0"/>
          <c:extLst>
            <c:ext xmlns:c16="http://schemas.microsoft.com/office/drawing/2014/chart" uri="{C3380CC4-5D6E-409C-BE32-E72D297353CC}">
              <c16:uniqueId val="{00000004-D917-4BA7-938B-DDC7111B6F19}"/>
            </c:ext>
          </c:extLst>
        </c:ser>
        <c:dLbls>
          <c:showLegendKey val="0"/>
          <c:showVal val="0"/>
          <c:showCatName val="0"/>
          <c:showSerName val="0"/>
          <c:showPercent val="0"/>
          <c:showBubbleSize val="0"/>
        </c:dLbls>
        <c:smooth val="0"/>
        <c:axId val="1724903695"/>
        <c:axId val="1723064687"/>
        <c:extLst>
          <c:ext xmlns:c15="http://schemas.microsoft.com/office/drawing/2012/chart" uri="{02D57815-91ED-43cb-92C2-25804820EDAC}">
            <c15:filteredLineSeries>
              <c15:ser>
                <c:idx val="0"/>
                <c:order val="0"/>
                <c:tx>
                  <c:strRef>
                    <c:extLst>
                      <c:ext uri="{02D57815-91ED-43cb-92C2-25804820EDAC}">
                        <c15:formulaRef>
                          <c15:sqref>Sheet1!$R$3</c15:sqref>
                        </c15:formulaRef>
                      </c:ext>
                    </c:extLst>
                    <c:strCache>
                      <c:ptCount val="1"/>
                      <c:pt idx="0">
                        <c:v>과속</c:v>
                      </c:pt>
                    </c:strCache>
                  </c:strRef>
                </c:tx>
                <c:spPr>
                  <a:ln w="12700">
                    <a:solidFill>
                      <a:srgbClr val="00338D"/>
                    </a:solidFill>
                    <a:prstDash val="solid"/>
                  </a:ln>
                </c:spPr>
                <c:marker>
                  <c:symbol val="none"/>
                </c:marker>
                <c:dPt>
                  <c:idx val="5"/>
                  <c:bubble3D val="0"/>
                  <c:spPr>
                    <a:ln w="12700">
                      <a:solidFill>
                        <a:srgbClr val="00338D"/>
                      </a:solidFill>
                      <a:prstDash val="sysDash"/>
                    </a:ln>
                  </c:spPr>
                  <c:extLst>
                    <c:ext xmlns:c16="http://schemas.microsoft.com/office/drawing/2014/chart" uri="{C3380CC4-5D6E-409C-BE32-E72D297353CC}">
                      <c16:uniqueId val="{00000006-D917-4BA7-938B-DDC7111B6F19}"/>
                    </c:ext>
                  </c:extLst>
                </c:dPt>
                <c:dPt>
                  <c:idx val="6"/>
                  <c:bubble3D val="0"/>
                  <c:spPr>
                    <a:ln w="12700">
                      <a:solidFill>
                        <a:srgbClr val="00338D"/>
                      </a:solidFill>
                      <a:prstDash val="sysDash"/>
                    </a:ln>
                  </c:spPr>
                  <c:extLst>
                    <c:ext xmlns:c16="http://schemas.microsoft.com/office/drawing/2014/chart" uri="{C3380CC4-5D6E-409C-BE32-E72D297353CC}">
                      <c16:uniqueId val="{00000008-D917-4BA7-938B-DDC7111B6F19}"/>
                    </c:ext>
                  </c:extLst>
                </c:dPt>
                <c:dLbls>
                  <c:spPr>
                    <a:noFill/>
                    <a:ln>
                      <a:noFill/>
                    </a:ln>
                    <a:effectLst/>
                  </c:spPr>
                  <c:txPr>
                    <a:bodyPr wrap="square" lIns="38100" tIns="19050" rIns="38100" bIns="19050" anchor="ctr">
                      <a:spAutoFit/>
                    </a:bodyPr>
                    <a:lstStyle/>
                    <a:p>
                      <a:pPr>
                        <a:defRPr sz="700"/>
                      </a:pPr>
                      <a:endParaRPr lang="ko-KR"/>
                    </a:p>
                  </c:txPr>
                  <c:dLblPos val="b"/>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Sheet1!$Q$4:$Q$10</c15:sqref>
                        </c15:formulaRef>
                      </c:ext>
                    </c:extLst>
                    <c:numCache>
                      <c:formatCode>General</c:formatCode>
                      <c:ptCount val="7"/>
                      <c:pt idx="0">
                        <c:v>2016</c:v>
                      </c:pt>
                      <c:pt idx="1">
                        <c:v>2017</c:v>
                      </c:pt>
                      <c:pt idx="2">
                        <c:v>2018</c:v>
                      </c:pt>
                      <c:pt idx="3">
                        <c:v>2019</c:v>
                      </c:pt>
                      <c:pt idx="4">
                        <c:v>2020</c:v>
                      </c:pt>
                      <c:pt idx="5">
                        <c:v>2021</c:v>
                      </c:pt>
                      <c:pt idx="6">
                        <c:v>2022</c:v>
                      </c:pt>
                    </c:numCache>
                  </c:numRef>
                </c:cat>
                <c:val>
                  <c:numRef>
                    <c:extLst>
                      <c:ext uri="{02D57815-91ED-43cb-92C2-25804820EDAC}">
                        <c15:formulaRef>
                          <c15:sqref>Sheet1!$R$4:$R$10</c15:sqref>
                        </c15:formulaRef>
                      </c:ext>
                    </c:extLst>
                    <c:numCache>
                      <c:formatCode>#,##0.00,,\ ;\(#,##0.00,,\);\-</c:formatCode>
                      <c:ptCount val="7"/>
                      <c:pt idx="0">
                        <c:v>211290</c:v>
                      </c:pt>
                      <c:pt idx="1">
                        <c:v>201580</c:v>
                      </c:pt>
                      <c:pt idx="2">
                        <c:v>208396.36363636365</c:v>
                      </c:pt>
                      <c:pt idx="3">
                        <c:v>175400.18181818182</c:v>
                      </c:pt>
                      <c:pt idx="4">
                        <c:v>175363.81818181818</c:v>
                      </c:pt>
                      <c:pt idx="5">
                        <c:v>173461.45454545456</c:v>
                      </c:pt>
                      <c:pt idx="6">
                        <c:v>173461.45454545456</c:v>
                      </c:pt>
                    </c:numCache>
                  </c:numRef>
                </c:val>
                <c:smooth val="0"/>
                <c:extLst>
                  <c:ext xmlns:c16="http://schemas.microsoft.com/office/drawing/2014/chart" uri="{C3380CC4-5D6E-409C-BE32-E72D297353CC}">
                    <c16:uniqueId val="{00000009-D917-4BA7-938B-DDC7111B6F19}"/>
                  </c:ext>
                </c:extLst>
              </c15:ser>
            </c15:filteredLineSeries>
          </c:ext>
        </c:extLst>
      </c:lineChart>
      <c:catAx>
        <c:axId val="1724903695"/>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723064687"/>
        <c:crosses val="autoZero"/>
        <c:auto val="1"/>
        <c:lblAlgn val="ctr"/>
        <c:lblOffset val="100"/>
        <c:noMultiLvlLbl val="0"/>
      </c:catAx>
      <c:valAx>
        <c:axId val="1723064687"/>
        <c:scaling>
          <c:orientation val="minMax"/>
          <c:min val="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868530830400208E-2"/>
              <c:y val="0.32241797272714506"/>
            </c:manualLayout>
          </c:layout>
          <c:overlay val="0"/>
        </c:title>
        <c:numFmt formatCode="#,##0.00,,\ ;\(#,##0.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724903695"/>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유지보수 단가변동추이</a:t>
            </a:r>
            <a:r>
              <a:rPr lang="en-US" altLang="ko-KR" sz="800" dirty="0"/>
              <a:t>(</a:t>
            </a:r>
            <a:r>
              <a:rPr lang="ko-KR" altLang="en-US" sz="800" dirty="0"/>
              <a:t>월단가 기준</a:t>
            </a:r>
            <a:r>
              <a:rPr lang="en-US" altLang="ko-KR" sz="800" dirty="0"/>
              <a:t>)</a:t>
            </a:r>
            <a:endParaRPr lang="en-US" sz="800" dirty="0"/>
          </a:p>
        </c:rich>
      </c:tx>
      <c:layout>
        <c:manualLayout>
          <c:xMode val="edge"/>
          <c:yMode val="edge"/>
          <c:x val="2.2994249627022408E-2"/>
          <c:y val="3.6591422552777544E-2"/>
        </c:manualLayout>
      </c:layout>
      <c:overlay val="0"/>
    </c:title>
    <c:autoTitleDeleted val="0"/>
    <c:plotArea>
      <c:layout>
        <c:manualLayout>
          <c:layoutTarget val="inner"/>
          <c:xMode val="edge"/>
          <c:yMode val="edge"/>
          <c:x val="0.16859522321727566"/>
          <c:y val="0.15068387647100923"/>
          <c:w val="0.77094214420550178"/>
          <c:h val="0.6299074662403088"/>
        </c:manualLayout>
      </c:layout>
      <c:lineChart>
        <c:grouping val="standard"/>
        <c:varyColors val="0"/>
        <c:ser>
          <c:idx val="1"/>
          <c:order val="1"/>
          <c:tx>
            <c:strRef>
              <c:f>Sheet1!$T$3</c:f>
              <c:strCache>
                <c:ptCount val="1"/>
                <c:pt idx="0">
                  <c:v>가중평균</c:v>
                </c:pt>
              </c:strCache>
            </c:strRef>
          </c:tx>
          <c:spPr>
            <a:ln w="12700">
              <a:solidFill>
                <a:srgbClr val="6D2077"/>
              </a:solidFill>
            </a:ln>
          </c:spPr>
          <c:marker>
            <c:symbol val="none"/>
          </c:marker>
          <c:dPt>
            <c:idx val="5"/>
            <c:bubble3D val="0"/>
            <c:spPr>
              <a:ln w="12700">
                <a:solidFill>
                  <a:srgbClr val="6D2077"/>
                </a:solidFill>
                <a:prstDash val="sysDash"/>
              </a:ln>
            </c:spPr>
            <c:extLst>
              <c:ext xmlns:c16="http://schemas.microsoft.com/office/drawing/2014/chart" uri="{C3380CC4-5D6E-409C-BE32-E72D297353CC}">
                <c16:uniqueId val="{00000001-0E21-4DCC-AB70-05736456954A}"/>
              </c:ext>
            </c:extLst>
          </c:dPt>
          <c:dPt>
            <c:idx val="6"/>
            <c:bubble3D val="0"/>
            <c:spPr>
              <a:ln w="12700">
                <a:solidFill>
                  <a:srgbClr val="6D2077"/>
                </a:solidFill>
                <a:prstDash val="sysDash"/>
              </a:ln>
            </c:spPr>
            <c:extLst>
              <c:ext xmlns:c16="http://schemas.microsoft.com/office/drawing/2014/chart" uri="{C3380CC4-5D6E-409C-BE32-E72D297353CC}">
                <c16:uniqueId val="{00000003-0E21-4DCC-AB70-05736456954A}"/>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Sheet1!$Q$4:$Q$10</c:f>
              <c:numCache>
                <c:formatCode>General</c:formatCode>
                <c:ptCount val="7"/>
                <c:pt idx="0">
                  <c:v>2016</c:v>
                </c:pt>
                <c:pt idx="1">
                  <c:v>2017</c:v>
                </c:pt>
                <c:pt idx="2">
                  <c:v>2018</c:v>
                </c:pt>
                <c:pt idx="3">
                  <c:v>2019</c:v>
                </c:pt>
                <c:pt idx="4">
                  <c:v>2020</c:v>
                </c:pt>
                <c:pt idx="5">
                  <c:v>2021</c:v>
                </c:pt>
                <c:pt idx="6">
                  <c:v>2022</c:v>
                </c:pt>
              </c:numCache>
            </c:numRef>
          </c:cat>
          <c:val>
            <c:numRef>
              <c:f>Sheet1!$T$4:$T$10</c:f>
              <c:numCache>
                <c:formatCode>#,##0.00,,\ ;\(#,##0.00,,\);\-</c:formatCode>
                <c:ptCount val="7"/>
                <c:pt idx="0">
                  <c:v>235941.47533206831</c:v>
                </c:pt>
                <c:pt idx="1">
                  <c:v>228087.68269230769</c:v>
                </c:pt>
                <c:pt idx="2">
                  <c:v>234694.07807881769</c:v>
                </c:pt>
                <c:pt idx="3">
                  <c:v>203306.85038270446</c:v>
                </c:pt>
                <c:pt idx="4">
                  <c:v>203560.75048381317</c:v>
                </c:pt>
                <c:pt idx="5">
                  <c:v>203787.40123334</c:v>
                </c:pt>
                <c:pt idx="6">
                  <c:v>205607.57787666877</c:v>
                </c:pt>
              </c:numCache>
            </c:numRef>
          </c:val>
          <c:smooth val="0"/>
          <c:extLst>
            <c:ext xmlns:c16="http://schemas.microsoft.com/office/drawing/2014/chart" uri="{C3380CC4-5D6E-409C-BE32-E72D297353CC}">
              <c16:uniqueId val="{00000004-0E21-4DCC-AB70-05736456954A}"/>
            </c:ext>
          </c:extLst>
        </c:ser>
        <c:dLbls>
          <c:showLegendKey val="0"/>
          <c:showVal val="0"/>
          <c:showCatName val="0"/>
          <c:showSerName val="0"/>
          <c:showPercent val="0"/>
          <c:showBubbleSize val="0"/>
        </c:dLbls>
        <c:smooth val="0"/>
        <c:axId val="1724903695"/>
        <c:axId val="1723064687"/>
        <c:extLst>
          <c:ext xmlns:c15="http://schemas.microsoft.com/office/drawing/2012/chart" uri="{02D57815-91ED-43cb-92C2-25804820EDAC}">
            <c15:filteredLineSeries>
              <c15:ser>
                <c:idx val="0"/>
                <c:order val="0"/>
                <c:tx>
                  <c:strRef>
                    <c:extLst>
                      <c:ext uri="{02D57815-91ED-43cb-92C2-25804820EDAC}">
                        <c15:formulaRef>
                          <c15:sqref>Sheet1!$S$3</c15:sqref>
                        </c15:formulaRef>
                      </c:ext>
                    </c:extLst>
                    <c:strCache>
                      <c:ptCount val="1"/>
                      <c:pt idx="0">
                        <c:v>신호</c:v>
                      </c:pt>
                    </c:strCache>
                  </c:strRef>
                </c:tx>
                <c:spPr>
                  <a:ln w="12700">
                    <a:solidFill>
                      <a:srgbClr val="0091DA"/>
                    </a:solidFill>
                    <a:prstDash val="solid"/>
                  </a:ln>
                </c:spPr>
                <c:marker>
                  <c:symbol val="none"/>
                </c:marker>
                <c:dPt>
                  <c:idx val="5"/>
                  <c:bubble3D val="0"/>
                  <c:spPr>
                    <a:ln w="12700">
                      <a:solidFill>
                        <a:srgbClr val="0091DA"/>
                      </a:solidFill>
                      <a:prstDash val="sysDash"/>
                    </a:ln>
                  </c:spPr>
                  <c:extLst>
                    <c:ext xmlns:c16="http://schemas.microsoft.com/office/drawing/2014/chart" uri="{C3380CC4-5D6E-409C-BE32-E72D297353CC}">
                      <c16:uniqueId val="{00000006-0E21-4DCC-AB70-05736456954A}"/>
                    </c:ext>
                  </c:extLst>
                </c:dPt>
                <c:dPt>
                  <c:idx val="6"/>
                  <c:bubble3D val="0"/>
                  <c:spPr>
                    <a:ln w="12700">
                      <a:solidFill>
                        <a:srgbClr val="0091DA"/>
                      </a:solidFill>
                      <a:prstDash val="sysDash"/>
                    </a:ln>
                  </c:spPr>
                  <c:extLst>
                    <c:ext xmlns:c16="http://schemas.microsoft.com/office/drawing/2014/chart" uri="{C3380CC4-5D6E-409C-BE32-E72D297353CC}">
                      <c16:uniqueId val="{00000008-0E21-4DCC-AB70-05736456954A}"/>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Sheet1!$Q$4:$Q$10</c15:sqref>
                        </c15:formulaRef>
                      </c:ext>
                    </c:extLst>
                    <c:numCache>
                      <c:formatCode>General</c:formatCode>
                      <c:ptCount val="7"/>
                      <c:pt idx="0">
                        <c:v>2016</c:v>
                      </c:pt>
                      <c:pt idx="1">
                        <c:v>2017</c:v>
                      </c:pt>
                      <c:pt idx="2">
                        <c:v>2018</c:v>
                      </c:pt>
                      <c:pt idx="3">
                        <c:v>2019</c:v>
                      </c:pt>
                      <c:pt idx="4">
                        <c:v>2020</c:v>
                      </c:pt>
                      <c:pt idx="5">
                        <c:v>2021</c:v>
                      </c:pt>
                      <c:pt idx="6">
                        <c:v>2022</c:v>
                      </c:pt>
                    </c:numCache>
                  </c:numRef>
                </c:cat>
                <c:val>
                  <c:numRef>
                    <c:extLst>
                      <c:ext uri="{02D57815-91ED-43cb-92C2-25804820EDAC}">
                        <c15:formulaRef>
                          <c15:sqref>Sheet1!$S$4:$S$10</c15:sqref>
                        </c15:formulaRef>
                      </c:ext>
                    </c:extLst>
                    <c:numCache>
                      <c:formatCode>#,##0.00,,\ ;\(#,##0.00,,\);\-</c:formatCode>
                      <c:ptCount val="7"/>
                      <c:pt idx="0">
                        <c:v>257277</c:v>
                      </c:pt>
                      <c:pt idx="1">
                        <c:v>247336</c:v>
                      </c:pt>
                      <c:pt idx="2">
                        <c:v>253733.4</c:v>
                      </c:pt>
                      <c:pt idx="3">
                        <c:v>221706.1</c:v>
                      </c:pt>
                      <c:pt idx="4">
                        <c:v>221709.1</c:v>
                      </c:pt>
                      <c:pt idx="5">
                        <c:v>218975.27272727274</c:v>
                      </c:pt>
                      <c:pt idx="6">
                        <c:v>218975.27272727274</c:v>
                      </c:pt>
                    </c:numCache>
                  </c:numRef>
                </c:val>
                <c:smooth val="0"/>
                <c:extLst>
                  <c:ext xmlns:c16="http://schemas.microsoft.com/office/drawing/2014/chart" uri="{C3380CC4-5D6E-409C-BE32-E72D297353CC}">
                    <c16:uniqueId val="{00000009-0E21-4DCC-AB70-05736456954A}"/>
                  </c:ext>
                </c:extLst>
              </c15:ser>
            </c15:filteredLineSeries>
          </c:ext>
        </c:extLst>
      </c:lineChart>
      <c:catAx>
        <c:axId val="1724903695"/>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723064687"/>
        <c:crosses val="autoZero"/>
        <c:auto val="1"/>
        <c:lblAlgn val="ctr"/>
        <c:lblOffset val="100"/>
        <c:noMultiLvlLbl val="0"/>
      </c:catAx>
      <c:valAx>
        <c:axId val="1723064687"/>
        <c:scaling>
          <c:orientation val="minMax"/>
          <c:max val="300000"/>
          <c:min val="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868530830400208E-2"/>
              <c:y val="0.32241797272714506"/>
            </c:manualLayout>
          </c:layout>
          <c:overlay val="0"/>
        </c:title>
        <c:numFmt formatCode="#,##0.00,,\ ;\(#,##0.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724903695"/>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연도별 매입처 수</a:t>
            </a:r>
            <a:endParaRPr lang="en-US" sz="800" dirty="0"/>
          </a:p>
        </c:rich>
      </c:tx>
      <c:layout>
        <c:manualLayout>
          <c:xMode val="edge"/>
          <c:yMode val="edge"/>
          <c:x val="1.9595309334361277E-2"/>
          <c:y val="3.6272602289043485E-2"/>
        </c:manualLayout>
      </c:layout>
      <c:overlay val="0"/>
    </c:title>
    <c:autoTitleDeleted val="0"/>
    <c:plotArea>
      <c:layout>
        <c:manualLayout>
          <c:layoutTarget val="inner"/>
          <c:xMode val="edge"/>
          <c:yMode val="edge"/>
          <c:x val="0.15038666771094758"/>
          <c:y val="0.17532180689363192"/>
          <c:w val="0.74741534074789762"/>
          <c:h val="0.69145248629117106"/>
        </c:manualLayout>
      </c:layout>
      <c:barChart>
        <c:barDir val="col"/>
        <c:grouping val="clustered"/>
        <c:varyColors val="0"/>
        <c:ser>
          <c:idx val="0"/>
          <c:order val="0"/>
          <c:spPr>
            <a:solidFill>
              <a:srgbClr val="00338D"/>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Sheet1!$N$46:$Q$46</c:f>
              <c:numCache>
                <c:formatCode>General</c:formatCode>
                <c:ptCount val="4"/>
                <c:pt idx="0">
                  <c:v>2016</c:v>
                </c:pt>
                <c:pt idx="1">
                  <c:v>2017</c:v>
                </c:pt>
                <c:pt idx="2">
                  <c:v>2018</c:v>
                </c:pt>
                <c:pt idx="3">
                  <c:v>2019</c:v>
                </c:pt>
              </c:numCache>
            </c:numRef>
          </c:cat>
          <c:val>
            <c:numRef>
              <c:f>Sheet1!$N$48:$Q$48</c:f>
              <c:numCache>
                <c:formatCode>#,##0;\(#,##0,,\);\-;@</c:formatCode>
                <c:ptCount val="4"/>
                <c:pt idx="0">
                  <c:v>170</c:v>
                </c:pt>
                <c:pt idx="1">
                  <c:v>162</c:v>
                </c:pt>
                <c:pt idx="2">
                  <c:v>188</c:v>
                </c:pt>
                <c:pt idx="3">
                  <c:v>189</c:v>
                </c:pt>
              </c:numCache>
            </c:numRef>
          </c:val>
          <c:extLst>
            <c:ext xmlns:c16="http://schemas.microsoft.com/office/drawing/2014/chart" uri="{C3380CC4-5D6E-409C-BE32-E72D297353CC}">
              <c16:uniqueId val="{00000000-93FB-4D9C-9B60-C42229A85614}"/>
            </c:ext>
          </c:extLst>
        </c:ser>
        <c:dLbls>
          <c:dLblPos val="outEnd"/>
          <c:showLegendKey val="0"/>
          <c:showVal val="1"/>
          <c:showCatName val="0"/>
          <c:showSerName val="0"/>
          <c:showPercent val="0"/>
          <c:showBubbleSize val="0"/>
        </c:dLbls>
        <c:gapWidth val="40"/>
        <c:axId val="1589623743"/>
        <c:axId val="1507527327"/>
      </c:barChart>
      <c:catAx>
        <c:axId val="158962374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507527327"/>
        <c:crosses val="autoZero"/>
        <c:auto val="1"/>
        <c:lblAlgn val="ctr"/>
        <c:lblOffset val="100"/>
        <c:noMultiLvlLbl val="0"/>
      </c:catAx>
      <c:valAx>
        <c:axId val="1507527327"/>
        <c:scaling>
          <c:orientation val="minMax"/>
          <c:min val="0"/>
        </c:scaling>
        <c:delete val="0"/>
        <c:axPos val="l"/>
        <c:title>
          <c:tx>
            <c:rich>
              <a:bodyPr rot="-5400000" vert="horz"/>
              <a:lstStyle/>
              <a:p>
                <a:pPr>
                  <a:defRPr altLang="ko-KR" sz="700">
                    <a:solidFill>
                      <a:srgbClr val="000000"/>
                    </a:solidFill>
                  </a:defRPr>
                </a:pPr>
                <a:r>
                  <a:rPr lang="ko-KR" altLang="en-US" sz="700" dirty="0"/>
                  <a:t>개</a:t>
                </a:r>
                <a:endParaRPr lang="en-US" sz="700" dirty="0"/>
              </a:p>
            </c:rich>
          </c:tx>
          <c:layout>
            <c:manualLayout>
              <c:xMode val="edge"/>
              <c:yMode val="edge"/>
              <c:x val="0"/>
              <c:y val="0.42988044944211923"/>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589623743"/>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매입처별 매입액</a:t>
            </a:r>
            <a:endParaRPr lang="en-US" sz="800" dirty="0"/>
          </a:p>
        </c:rich>
      </c:tx>
      <c:layout>
        <c:manualLayout>
          <c:xMode val="edge"/>
          <c:yMode val="edge"/>
          <c:x val="2.2222222222222223E-2"/>
          <c:y val="3.7037037037037035E-2"/>
        </c:manualLayout>
      </c:layout>
      <c:overlay val="0"/>
    </c:title>
    <c:autoTitleDeleted val="0"/>
    <c:plotArea>
      <c:layout>
        <c:manualLayout>
          <c:layoutTarget val="inner"/>
          <c:xMode val="edge"/>
          <c:yMode val="edge"/>
          <c:x val="0.18778542345299992"/>
          <c:y val="0.18501647679284197"/>
          <c:w val="0.69788055791277059"/>
          <c:h val="0.66614718021612918"/>
        </c:manualLayout>
      </c:layout>
      <c:barChart>
        <c:barDir val="col"/>
        <c:grouping val="stacked"/>
        <c:varyColors val="0"/>
        <c:ser>
          <c:idx val="0"/>
          <c:order val="0"/>
          <c:tx>
            <c:strRef>
              <c:f>Sheet1!$M$33</c:f>
              <c:strCache>
                <c:ptCount val="1"/>
                <c:pt idx="0">
                  <c:v>보다텍</c:v>
                </c:pt>
              </c:strCache>
            </c:strRef>
          </c:tx>
          <c:spPr>
            <a:solidFill>
              <a:srgbClr val="00338D"/>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Sheet1!$N$31:$Q$31</c:f>
              <c:numCache>
                <c:formatCode>General</c:formatCode>
                <c:ptCount val="4"/>
                <c:pt idx="0">
                  <c:v>2016</c:v>
                </c:pt>
                <c:pt idx="1">
                  <c:v>2017</c:v>
                </c:pt>
                <c:pt idx="2">
                  <c:v>2018</c:v>
                </c:pt>
                <c:pt idx="3">
                  <c:v>2019</c:v>
                </c:pt>
              </c:numCache>
            </c:numRef>
          </c:cat>
          <c:val>
            <c:numRef>
              <c:f>Sheet1!$N$33:$Q$33</c:f>
              <c:numCache>
                <c:formatCode>#,##0,,;\(#,##0,,\);\-;@</c:formatCode>
                <c:ptCount val="4"/>
                <c:pt idx="0">
                  <c:v>2296234000</c:v>
                </c:pt>
                <c:pt idx="1">
                  <c:v>1022298000</c:v>
                </c:pt>
                <c:pt idx="2">
                  <c:v>2187758000</c:v>
                </c:pt>
                <c:pt idx="3">
                  <c:v>2308494000</c:v>
                </c:pt>
              </c:numCache>
            </c:numRef>
          </c:val>
          <c:extLst>
            <c:ext xmlns:c16="http://schemas.microsoft.com/office/drawing/2014/chart" uri="{C3380CC4-5D6E-409C-BE32-E72D297353CC}">
              <c16:uniqueId val="{00000000-E287-4C83-A475-7BC72B363AFA}"/>
            </c:ext>
          </c:extLst>
        </c:ser>
        <c:ser>
          <c:idx val="1"/>
          <c:order val="1"/>
          <c:tx>
            <c:strRef>
              <c:f>Sheet1!$M$34</c:f>
              <c:strCache>
                <c:ptCount val="1"/>
                <c:pt idx="0">
                  <c:v>대신N.C.T</c:v>
                </c:pt>
              </c:strCache>
            </c:strRef>
          </c:tx>
          <c:spPr>
            <a:solidFill>
              <a:srgbClr val="0091DA"/>
            </a:solidFill>
            <a:ln w="3175">
              <a:solidFill>
                <a:srgbClr val="FFFFFF"/>
              </a:solidFill>
              <a:prstDash val="solid"/>
            </a:ln>
          </c:spPr>
          <c:invertIfNegative val="0"/>
          <c:dLbls>
            <c:dLbl>
              <c:idx val="2"/>
              <c:layout>
                <c:manualLayout>
                  <c:x val="-7.2300355912483874E-17"/>
                  <c:y val="2.76707141440924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287-4C83-A475-7BC72B363AFA}"/>
                </c:ext>
              </c:extLst>
            </c:dLbl>
            <c:dLbl>
              <c:idx val="3"/>
              <c:layout>
                <c:manualLayout>
                  <c:x val="-1.4460071182496775E-16"/>
                  <c:y val="1.10682856576370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287-4C83-A475-7BC72B363AFA}"/>
                </c:ext>
              </c:extLst>
            </c:dLbl>
            <c:spPr>
              <a:solidFill>
                <a:srgbClr val="0091DA"/>
              </a:solid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Sheet1!$N$31:$Q$31</c:f>
              <c:numCache>
                <c:formatCode>General</c:formatCode>
                <c:ptCount val="4"/>
                <c:pt idx="0">
                  <c:v>2016</c:v>
                </c:pt>
                <c:pt idx="1">
                  <c:v>2017</c:v>
                </c:pt>
                <c:pt idx="2">
                  <c:v>2018</c:v>
                </c:pt>
                <c:pt idx="3">
                  <c:v>2019</c:v>
                </c:pt>
              </c:numCache>
            </c:numRef>
          </c:cat>
          <c:val>
            <c:numRef>
              <c:f>Sheet1!$N$34:$Q$34</c:f>
              <c:numCache>
                <c:formatCode>#,##0,,;\(#,##0,,\);\-;@</c:formatCode>
                <c:ptCount val="4"/>
                <c:pt idx="0">
                  <c:v>414223000</c:v>
                </c:pt>
                <c:pt idx="1">
                  <c:v>432452000</c:v>
                </c:pt>
                <c:pt idx="2">
                  <c:v>733745000</c:v>
                </c:pt>
                <c:pt idx="3">
                  <c:v>716256530</c:v>
                </c:pt>
              </c:numCache>
            </c:numRef>
          </c:val>
          <c:extLst>
            <c:ext xmlns:c16="http://schemas.microsoft.com/office/drawing/2014/chart" uri="{C3380CC4-5D6E-409C-BE32-E72D297353CC}">
              <c16:uniqueId val="{00000003-E287-4C83-A475-7BC72B363AFA}"/>
            </c:ext>
          </c:extLst>
        </c:ser>
        <c:ser>
          <c:idx val="2"/>
          <c:order val="2"/>
          <c:tx>
            <c:strRef>
              <c:f>Sheet1!$M$35</c:f>
              <c:strCache>
                <c:ptCount val="1"/>
                <c:pt idx="0">
                  <c:v>싸이로드</c:v>
                </c:pt>
              </c:strCache>
            </c:strRef>
          </c:tx>
          <c:spPr>
            <a:solidFill>
              <a:srgbClr val="6D2077"/>
            </a:solidFill>
            <a:ln w="3175">
              <a:solidFill>
                <a:srgbClr val="FFFFFF"/>
              </a:solidFill>
              <a:prstDash val="solid"/>
            </a:ln>
          </c:spPr>
          <c:invertIfNegative val="0"/>
          <c:dLbls>
            <c:dLbl>
              <c:idx val="2"/>
              <c:layout>
                <c:manualLayout>
                  <c:x val="3.9437013344924918E-3"/>
                  <c:y val="1.660242848645551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287-4C83-A475-7BC72B363AFA}"/>
                </c:ext>
              </c:extLst>
            </c:dLbl>
            <c:spPr>
              <a:solidFill>
                <a:srgbClr val="6D2077"/>
              </a:solid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Sheet1!$N$31:$Q$31</c:f>
              <c:numCache>
                <c:formatCode>General</c:formatCode>
                <c:ptCount val="4"/>
                <c:pt idx="0">
                  <c:v>2016</c:v>
                </c:pt>
                <c:pt idx="1">
                  <c:v>2017</c:v>
                </c:pt>
                <c:pt idx="2">
                  <c:v>2018</c:v>
                </c:pt>
                <c:pt idx="3">
                  <c:v>2019</c:v>
                </c:pt>
              </c:numCache>
            </c:numRef>
          </c:cat>
          <c:val>
            <c:numRef>
              <c:f>Sheet1!$N$35:$Q$35</c:f>
              <c:numCache>
                <c:formatCode>#,##0,,;\(#,##0,,\);\-;@</c:formatCode>
                <c:ptCount val="4"/>
                <c:pt idx="0">
                  <c:v>111754000</c:v>
                </c:pt>
                <c:pt idx="1">
                  <c:v>140850000</c:v>
                </c:pt>
                <c:pt idx="2">
                  <c:v>516450000</c:v>
                </c:pt>
                <c:pt idx="3">
                  <c:v>636800000</c:v>
                </c:pt>
              </c:numCache>
            </c:numRef>
          </c:val>
          <c:extLst>
            <c:ext xmlns:c16="http://schemas.microsoft.com/office/drawing/2014/chart" uri="{C3380CC4-5D6E-409C-BE32-E72D297353CC}">
              <c16:uniqueId val="{00000005-E287-4C83-A475-7BC72B363AFA}"/>
            </c:ext>
          </c:extLst>
        </c:ser>
        <c:ser>
          <c:idx val="3"/>
          <c:order val="3"/>
          <c:tx>
            <c:strRef>
              <c:f>Sheet1!$M$36</c:f>
              <c:strCache>
                <c:ptCount val="1"/>
                <c:pt idx="0">
                  <c:v>두레옵트로닉스</c:v>
                </c:pt>
              </c:strCache>
            </c:strRef>
          </c:tx>
          <c:spPr>
            <a:solidFill>
              <a:srgbClr val="005EB8"/>
            </a:solidFill>
            <a:ln w="3175">
              <a:solidFill>
                <a:srgbClr val="FFFFFF"/>
              </a:solidFill>
              <a:prstDash val="solid"/>
            </a:ln>
          </c:spPr>
          <c:invertIfNegative val="0"/>
          <c:dLbls>
            <c:dLbl>
              <c:idx val="3"/>
              <c:layout>
                <c:manualLayout>
                  <c:x val="-1.0185067526415994E-16"/>
                  <c:y val="-9.25925925925925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287-4C83-A475-7BC72B363AFA}"/>
                </c:ext>
              </c:extLst>
            </c:dLbl>
            <c:spPr>
              <a:solidFill>
                <a:srgbClr val="0070C0"/>
              </a:solid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Sheet1!$N$31:$Q$31</c:f>
              <c:numCache>
                <c:formatCode>General</c:formatCode>
                <c:ptCount val="4"/>
                <c:pt idx="0">
                  <c:v>2016</c:v>
                </c:pt>
                <c:pt idx="1">
                  <c:v>2017</c:v>
                </c:pt>
                <c:pt idx="2">
                  <c:v>2018</c:v>
                </c:pt>
                <c:pt idx="3">
                  <c:v>2019</c:v>
                </c:pt>
              </c:numCache>
            </c:numRef>
          </c:cat>
          <c:val>
            <c:numRef>
              <c:f>Sheet1!$N$36:$Q$36</c:f>
              <c:numCache>
                <c:formatCode>#,##0,,;\(#,##0,,\);\-;@</c:formatCode>
                <c:ptCount val="4"/>
                <c:pt idx="0">
                  <c:v>246845000</c:v>
                </c:pt>
                <c:pt idx="1">
                  <c:v>267095000</c:v>
                </c:pt>
                <c:pt idx="2">
                  <c:v>444202000</c:v>
                </c:pt>
                <c:pt idx="3">
                  <c:v>907793000</c:v>
                </c:pt>
              </c:numCache>
            </c:numRef>
          </c:val>
          <c:extLst>
            <c:ext xmlns:c16="http://schemas.microsoft.com/office/drawing/2014/chart" uri="{C3380CC4-5D6E-409C-BE32-E72D297353CC}">
              <c16:uniqueId val="{00000007-E287-4C83-A475-7BC72B363AFA}"/>
            </c:ext>
          </c:extLst>
        </c:ser>
        <c:ser>
          <c:idx val="4"/>
          <c:order val="4"/>
          <c:tx>
            <c:strRef>
              <c:f>Sheet1!$M$37</c:f>
              <c:strCache>
                <c:ptCount val="1"/>
                <c:pt idx="0">
                  <c:v>Others</c:v>
                </c:pt>
              </c:strCache>
            </c:strRef>
          </c:tx>
          <c:spPr>
            <a:solidFill>
              <a:srgbClr val="00A3A1"/>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Sheet1!$N$31:$Q$31</c:f>
              <c:numCache>
                <c:formatCode>General</c:formatCode>
                <c:ptCount val="4"/>
                <c:pt idx="0">
                  <c:v>2016</c:v>
                </c:pt>
                <c:pt idx="1">
                  <c:v>2017</c:v>
                </c:pt>
                <c:pt idx="2">
                  <c:v>2018</c:v>
                </c:pt>
                <c:pt idx="3">
                  <c:v>2019</c:v>
                </c:pt>
              </c:numCache>
            </c:numRef>
          </c:cat>
          <c:val>
            <c:numRef>
              <c:f>Sheet1!$N$37:$Q$37</c:f>
              <c:numCache>
                <c:formatCode>#,##0,,;\(#,##0,,\);\-;@</c:formatCode>
                <c:ptCount val="4"/>
                <c:pt idx="0">
                  <c:v>2415460809</c:v>
                </c:pt>
                <c:pt idx="1">
                  <c:v>3050723473</c:v>
                </c:pt>
                <c:pt idx="2">
                  <c:v>5229511252</c:v>
                </c:pt>
                <c:pt idx="3">
                  <c:v>8389771433</c:v>
                </c:pt>
              </c:numCache>
            </c:numRef>
          </c:val>
          <c:extLst>
            <c:ext xmlns:c16="http://schemas.microsoft.com/office/drawing/2014/chart" uri="{C3380CC4-5D6E-409C-BE32-E72D297353CC}">
              <c16:uniqueId val="{00000008-E287-4C83-A475-7BC72B363AFA}"/>
            </c:ext>
          </c:extLst>
        </c:ser>
        <c:dLbls>
          <c:showLegendKey val="0"/>
          <c:showVal val="1"/>
          <c:showCatName val="0"/>
          <c:showSerName val="0"/>
          <c:showPercent val="0"/>
          <c:showBubbleSize val="0"/>
        </c:dLbls>
        <c:gapWidth val="40"/>
        <c:overlap val="100"/>
        <c:axId val="2041089103"/>
        <c:axId val="1906610271"/>
      </c:barChart>
      <c:lineChart>
        <c:grouping val="standard"/>
        <c:varyColors val="0"/>
        <c:ser>
          <c:idx val="5"/>
          <c:order val="5"/>
          <c:tx>
            <c:strRef>
              <c:f>Sheet1!$M$38</c:f>
              <c:strCache>
                <c:ptCount val="1"/>
              </c:strCache>
            </c:strRef>
          </c:tx>
          <c:spPr>
            <a:ln w="3175">
              <a:noFill/>
              <a:prstDash val="solid"/>
            </a:ln>
          </c:spPr>
          <c:marker>
            <c:symbol val="none"/>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Sheet1!$N$38:$Q$38</c:f>
              <c:numCache>
                <c:formatCode>#,##0,,;\(#,##0\);\-</c:formatCode>
                <c:ptCount val="4"/>
                <c:pt idx="0">
                  <c:v>5484516809</c:v>
                </c:pt>
                <c:pt idx="1">
                  <c:v>4913418473</c:v>
                </c:pt>
                <c:pt idx="2">
                  <c:v>9111666252</c:v>
                </c:pt>
                <c:pt idx="3">
                  <c:v>12959114963</c:v>
                </c:pt>
              </c:numCache>
            </c:numRef>
          </c:val>
          <c:smooth val="0"/>
          <c:extLst>
            <c:ext xmlns:c16="http://schemas.microsoft.com/office/drawing/2014/chart" uri="{C3380CC4-5D6E-409C-BE32-E72D297353CC}">
              <c16:uniqueId val="{00000009-E287-4C83-A475-7BC72B363AFA}"/>
            </c:ext>
          </c:extLst>
        </c:ser>
        <c:dLbls>
          <c:showLegendKey val="0"/>
          <c:showVal val="1"/>
          <c:showCatName val="0"/>
          <c:showSerName val="0"/>
          <c:showPercent val="0"/>
          <c:showBubbleSize val="0"/>
        </c:dLbls>
        <c:marker val="1"/>
        <c:smooth val="0"/>
        <c:axId val="1956010879"/>
        <c:axId val="1813393135"/>
      </c:lineChart>
      <c:catAx>
        <c:axId val="204108910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906610271"/>
        <c:crosses val="autoZero"/>
        <c:auto val="1"/>
        <c:lblAlgn val="ctr"/>
        <c:lblOffset val="100"/>
        <c:noMultiLvlLbl val="0"/>
      </c:catAx>
      <c:valAx>
        <c:axId val="1906610271"/>
        <c:scaling>
          <c:orientation val="minMax"/>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2.6949453859470705E-2"/>
              <c:y val="0.42184417683983017"/>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2041089103"/>
        <c:crosses val="autoZero"/>
        <c:crossBetween val="between"/>
      </c:valAx>
      <c:valAx>
        <c:axId val="1813393135"/>
        <c:scaling>
          <c:orientation val="minMax"/>
        </c:scaling>
        <c:delete val="1"/>
        <c:axPos val="r"/>
        <c:numFmt formatCode="#,##0,,;\(#,##0\);\-" sourceLinked="1"/>
        <c:majorTickMark val="out"/>
        <c:minorTickMark val="none"/>
        <c:tickLblPos val="nextTo"/>
        <c:crossAx val="1956010879"/>
        <c:crosses val="max"/>
        <c:crossBetween val="between"/>
      </c:valAx>
      <c:catAx>
        <c:axId val="1956010879"/>
        <c:scaling>
          <c:orientation val="minMax"/>
        </c:scaling>
        <c:delete val="1"/>
        <c:axPos val="b"/>
        <c:majorTickMark val="out"/>
        <c:minorTickMark val="none"/>
        <c:tickLblPos val="nextTo"/>
        <c:crossAx val="1813393135"/>
        <c:crosses val="autoZero"/>
        <c:auto val="1"/>
        <c:lblAlgn val="ctr"/>
        <c:lblOffset val="100"/>
        <c:noMultiLvlLbl val="0"/>
      </c:catAx>
      <c:spPr>
        <a:noFill/>
        <a:ln w="25400">
          <a:noFill/>
        </a:ln>
      </c:spPr>
    </c:plotArea>
    <c:legend>
      <c:legendPos val="b"/>
      <c:layout>
        <c:manualLayout>
          <c:xMode val="edge"/>
          <c:yMode val="edge"/>
          <c:x val="8.5649429793576731E-2"/>
          <c:y val="0.9249844760757262"/>
          <c:w val="0.88847802628616679"/>
          <c:h val="6.3775819703881922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품목별 매입액</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16625039400087968"/>
          <c:y val="0.15765901400748197"/>
          <c:w val="0.71184049493813273"/>
          <c:h val="0.68304939155332856"/>
        </c:manualLayout>
      </c:layout>
      <c:barChart>
        <c:barDir val="col"/>
        <c:grouping val="stacked"/>
        <c:varyColors val="0"/>
        <c:ser>
          <c:idx val="3"/>
          <c:order val="0"/>
          <c:tx>
            <c:strRef>
              <c:f>Sheet1!$M$58</c:f>
              <c:strCache>
                <c:ptCount val="1"/>
                <c:pt idx="0">
                  <c:v>설치공사</c:v>
                </c:pt>
              </c:strCache>
            </c:strRef>
          </c:tx>
          <c:spPr>
            <a:solidFill>
              <a:srgbClr val="00299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Sheet1!$N$53:$Q$53</c:f>
              <c:numCache>
                <c:formatCode>General</c:formatCode>
                <c:ptCount val="4"/>
                <c:pt idx="0">
                  <c:v>2016</c:v>
                </c:pt>
                <c:pt idx="1">
                  <c:v>2017</c:v>
                </c:pt>
                <c:pt idx="2">
                  <c:v>2018</c:v>
                </c:pt>
                <c:pt idx="3">
                  <c:v>2019</c:v>
                </c:pt>
              </c:numCache>
            </c:numRef>
          </c:cat>
          <c:val>
            <c:numRef>
              <c:f>Sheet1!$N$58:$Q$58</c:f>
              <c:numCache>
                <c:formatCode>#,##0,,;\(#,##0\);\-</c:formatCode>
                <c:ptCount val="4"/>
                <c:pt idx="0">
                  <c:v>2074227940</c:v>
                </c:pt>
                <c:pt idx="1">
                  <c:v>2696465081</c:v>
                </c:pt>
                <c:pt idx="2">
                  <c:v>4369115470</c:v>
                </c:pt>
                <c:pt idx="3">
                  <c:v>4786067990</c:v>
                </c:pt>
              </c:numCache>
            </c:numRef>
          </c:val>
          <c:extLst>
            <c:ext xmlns:c16="http://schemas.microsoft.com/office/drawing/2014/chart" uri="{C3380CC4-5D6E-409C-BE32-E72D297353CC}">
              <c16:uniqueId val="{00000000-2D5B-42F3-A937-8D5E31693936}"/>
            </c:ext>
          </c:extLst>
        </c:ser>
        <c:ser>
          <c:idx val="0"/>
          <c:order val="1"/>
          <c:tx>
            <c:strRef>
              <c:f>Sheet1!$M$55</c:f>
              <c:strCache>
                <c:ptCount val="1"/>
                <c:pt idx="0">
                  <c:v>렌즈</c:v>
                </c:pt>
              </c:strCache>
            </c:strRef>
          </c:tx>
          <c:spPr>
            <a:solidFill>
              <a:srgbClr val="0091DA"/>
            </a:solidFill>
            <a:ln w="3175">
              <a:solidFill>
                <a:srgbClr val="FFFFFF"/>
              </a:solidFill>
              <a:prstDash val="solid"/>
            </a:ln>
          </c:spPr>
          <c:invertIfNegative val="0"/>
          <c:dLbls>
            <c:dLbl>
              <c:idx val="2"/>
              <c:layout>
                <c:manualLayout>
                  <c:x val="0"/>
                  <c:y val="1.3636363636363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D5B-42F3-A937-8D5E31693936}"/>
                </c:ext>
              </c:extLst>
            </c:dLbl>
            <c:dLbl>
              <c:idx val="3"/>
              <c:layout>
                <c:manualLayout>
                  <c:x val="-1.395216401785436E-16"/>
                  <c:y val="2.21365713152740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D5B-42F3-A937-8D5E31693936}"/>
                </c:ext>
              </c:extLst>
            </c:dLbl>
            <c:spPr>
              <a:solidFill>
                <a:srgbClr val="0091DA"/>
              </a:solid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Sheet1!$N$53:$Q$53</c:f>
              <c:numCache>
                <c:formatCode>General</c:formatCode>
                <c:ptCount val="4"/>
                <c:pt idx="0">
                  <c:v>2016</c:v>
                </c:pt>
                <c:pt idx="1">
                  <c:v>2017</c:v>
                </c:pt>
                <c:pt idx="2">
                  <c:v>2018</c:v>
                </c:pt>
                <c:pt idx="3">
                  <c:v>2019</c:v>
                </c:pt>
              </c:numCache>
            </c:numRef>
          </c:cat>
          <c:val>
            <c:numRef>
              <c:f>Sheet1!$N$55:$Q$55</c:f>
              <c:numCache>
                <c:formatCode>#,##0,,;\(#,##0,,\);\-;@</c:formatCode>
                <c:ptCount val="4"/>
                <c:pt idx="0">
                  <c:v>268354000</c:v>
                </c:pt>
                <c:pt idx="1">
                  <c:v>279675444</c:v>
                </c:pt>
                <c:pt idx="2">
                  <c:v>509945000</c:v>
                </c:pt>
                <c:pt idx="3">
                  <c:v>986790000</c:v>
                </c:pt>
              </c:numCache>
            </c:numRef>
          </c:val>
          <c:extLst>
            <c:ext xmlns:c16="http://schemas.microsoft.com/office/drawing/2014/chart" uri="{C3380CC4-5D6E-409C-BE32-E72D297353CC}">
              <c16:uniqueId val="{00000003-2D5B-42F3-A937-8D5E31693936}"/>
            </c:ext>
          </c:extLst>
        </c:ser>
        <c:ser>
          <c:idx val="1"/>
          <c:order val="2"/>
          <c:tx>
            <c:strRef>
              <c:f>Sheet1!$M$56</c:f>
              <c:strCache>
                <c:ptCount val="1"/>
                <c:pt idx="0">
                  <c:v>카메라</c:v>
                </c:pt>
              </c:strCache>
            </c:strRef>
          </c:tx>
          <c:spPr>
            <a:solidFill>
              <a:srgbClr val="6D2077"/>
            </a:solidFill>
            <a:ln w="3175">
              <a:solidFill>
                <a:srgbClr val="FFFFFF"/>
              </a:solidFill>
              <a:prstDash val="solid"/>
            </a:ln>
          </c:spPr>
          <c:invertIfNegative val="0"/>
          <c:dLbls>
            <c:spPr>
              <a:solidFill>
                <a:srgbClr val="6D2077"/>
              </a:solidFill>
              <a:ln>
                <a:noFill/>
              </a:ln>
              <a:effectLst/>
            </c:spPr>
            <c:txPr>
              <a:bodyPr wrap="square" lIns="38100" tIns="19050" rIns="38100" bIns="19050" anchor="ctr">
                <a:spAutoFit/>
              </a:bodyPr>
              <a:lstStyle/>
              <a:p>
                <a:pPr>
                  <a:defRPr sz="7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Sheet1!$N$53:$Q$53</c:f>
              <c:numCache>
                <c:formatCode>General</c:formatCode>
                <c:ptCount val="4"/>
                <c:pt idx="0">
                  <c:v>2016</c:v>
                </c:pt>
                <c:pt idx="1">
                  <c:v>2017</c:v>
                </c:pt>
                <c:pt idx="2">
                  <c:v>2018</c:v>
                </c:pt>
                <c:pt idx="3">
                  <c:v>2019</c:v>
                </c:pt>
              </c:numCache>
            </c:numRef>
          </c:cat>
          <c:val>
            <c:numRef>
              <c:f>Sheet1!$N$56:$Q$56</c:f>
              <c:numCache>
                <c:formatCode>#,##0,,;\(#,##0,,\);\-;@</c:formatCode>
                <c:ptCount val="4"/>
                <c:pt idx="0">
                  <c:v>424590000</c:v>
                </c:pt>
                <c:pt idx="1">
                  <c:v>309951000</c:v>
                </c:pt>
                <c:pt idx="2">
                  <c:v>698636000</c:v>
                </c:pt>
                <c:pt idx="3">
                  <c:v>747652000</c:v>
                </c:pt>
              </c:numCache>
            </c:numRef>
          </c:val>
          <c:extLst>
            <c:ext xmlns:c16="http://schemas.microsoft.com/office/drawing/2014/chart" uri="{C3380CC4-5D6E-409C-BE32-E72D297353CC}">
              <c16:uniqueId val="{00000004-2D5B-42F3-A937-8D5E31693936}"/>
            </c:ext>
          </c:extLst>
        </c:ser>
        <c:ser>
          <c:idx val="2"/>
          <c:order val="3"/>
          <c:tx>
            <c:strRef>
              <c:f>Sheet1!$M$57</c:f>
              <c:strCache>
                <c:ptCount val="1"/>
                <c:pt idx="0">
                  <c:v>CPU</c:v>
                </c:pt>
              </c:strCache>
            </c:strRef>
          </c:tx>
          <c:spPr>
            <a:solidFill>
              <a:srgbClr val="005EB8"/>
            </a:solidFill>
            <a:ln w="3175">
              <a:solidFill>
                <a:srgbClr val="FFFFFF"/>
              </a:solidFill>
              <a:prstDash val="solid"/>
            </a:ln>
          </c:spPr>
          <c:invertIfNegative val="0"/>
          <c:dLbls>
            <c:dLbl>
              <c:idx val="0"/>
              <c:layout>
                <c:manualLayout>
                  <c:x val="0"/>
                  <c:y val="-8.333237067067631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D5B-42F3-A937-8D5E31693936}"/>
                </c:ext>
              </c:extLst>
            </c:dLbl>
            <c:dLbl>
              <c:idx val="2"/>
              <c:layout>
                <c:manualLayout>
                  <c:x val="2.8571428571428571E-3"/>
                  <c:y val="-1.81818181818182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D5B-42F3-A937-8D5E31693936}"/>
                </c:ext>
              </c:extLst>
            </c:dLbl>
            <c:dLbl>
              <c:idx val="3"/>
              <c:layout>
                <c:manualLayout>
                  <c:x val="5.7142857142857143E-3"/>
                  <c:y val="-2.72727272727273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D5B-42F3-A937-8D5E31693936}"/>
                </c:ext>
              </c:extLst>
            </c:dLbl>
            <c:spPr>
              <a:solidFill>
                <a:srgbClr val="005EB8"/>
              </a:solid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Sheet1!$N$53:$Q$53</c:f>
              <c:numCache>
                <c:formatCode>General</c:formatCode>
                <c:ptCount val="4"/>
                <c:pt idx="0">
                  <c:v>2016</c:v>
                </c:pt>
                <c:pt idx="1">
                  <c:v>2017</c:v>
                </c:pt>
                <c:pt idx="2">
                  <c:v>2018</c:v>
                </c:pt>
                <c:pt idx="3">
                  <c:v>2019</c:v>
                </c:pt>
              </c:numCache>
            </c:numRef>
          </c:cat>
          <c:val>
            <c:numRef>
              <c:f>Sheet1!$N$57:$Q$57</c:f>
              <c:numCache>
                <c:formatCode>#,##0,,;\(#,##0,,\);\-;@</c:formatCode>
                <c:ptCount val="4"/>
                <c:pt idx="0">
                  <c:v>96991000</c:v>
                </c:pt>
                <c:pt idx="1">
                  <c:v>155189000</c:v>
                </c:pt>
                <c:pt idx="2">
                  <c:v>465991000</c:v>
                </c:pt>
                <c:pt idx="3">
                  <c:v>550557000</c:v>
                </c:pt>
              </c:numCache>
            </c:numRef>
          </c:val>
          <c:extLst>
            <c:ext xmlns:c16="http://schemas.microsoft.com/office/drawing/2014/chart" uri="{C3380CC4-5D6E-409C-BE32-E72D297353CC}">
              <c16:uniqueId val="{00000008-2D5B-42F3-A937-8D5E31693936}"/>
            </c:ext>
          </c:extLst>
        </c:ser>
        <c:ser>
          <c:idx val="4"/>
          <c:order val="4"/>
          <c:tx>
            <c:strRef>
              <c:f>Sheet1!$M$59</c:f>
              <c:strCache>
                <c:ptCount val="1"/>
                <c:pt idx="0">
                  <c:v>Others</c:v>
                </c:pt>
              </c:strCache>
            </c:strRef>
          </c:tx>
          <c:spPr>
            <a:solidFill>
              <a:srgbClr val="00A3A1"/>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Sheet1!$N$53:$Q$53</c:f>
              <c:numCache>
                <c:formatCode>General</c:formatCode>
                <c:ptCount val="4"/>
                <c:pt idx="0">
                  <c:v>2016</c:v>
                </c:pt>
                <c:pt idx="1">
                  <c:v>2017</c:v>
                </c:pt>
                <c:pt idx="2">
                  <c:v>2018</c:v>
                </c:pt>
                <c:pt idx="3">
                  <c:v>2019</c:v>
                </c:pt>
              </c:numCache>
            </c:numRef>
          </c:cat>
          <c:val>
            <c:numRef>
              <c:f>Sheet1!$N$59:$Q$59</c:f>
              <c:numCache>
                <c:formatCode>#,##0,,;\(#,##0\);\-</c:formatCode>
                <c:ptCount val="4"/>
                <c:pt idx="0">
                  <c:v>2620353869</c:v>
                </c:pt>
                <c:pt idx="1">
                  <c:v>1472137948</c:v>
                </c:pt>
                <c:pt idx="2">
                  <c:v>3067978782</c:v>
                </c:pt>
                <c:pt idx="3">
                  <c:v>5888047973</c:v>
                </c:pt>
              </c:numCache>
            </c:numRef>
          </c:val>
          <c:extLst>
            <c:ext xmlns:c16="http://schemas.microsoft.com/office/drawing/2014/chart" uri="{C3380CC4-5D6E-409C-BE32-E72D297353CC}">
              <c16:uniqueId val="{00000009-2D5B-42F3-A937-8D5E31693936}"/>
            </c:ext>
          </c:extLst>
        </c:ser>
        <c:dLbls>
          <c:showLegendKey val="0"/>
          <c:showVal val="1"/>
          <c:showCatName val="0"/>
          <c:showSerName val="0"/>
          <c:showPercent val="0"/>
          <c:showBubbleSize val="0"/>
        </c:dLbls>
        <c:gapWidth val="40"/>
        <c:overlap val="100"/>
        <c:axId val="344373951"/>
        <c:axId val="118182687"/>
      </c:barChart>
      <c:lineChart>
        <c:grouping val="standard"/>
        <c:varyColors val="0"/>
        <c:ser>
          <c:idx val="5"/>
          <c:order val="5"/>
          <c:tx>
            <c:strRef>
              <c:f>Sheet1!$M$60</c:f>
              <c:strCache>
                <c:ptCount val="1"/>
              </c:strCache>
            </c:strRef>
          </c:tx>
          <c:spPr>
            <a:ln>
              <a:noFill/>
            </a:ln>
          </c:spPr>
          <c:marker>
            <c:symbol val="none"/>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Sheet1!$N$60:$Q$60</c:f>
              <c:numCache>
                <c:formatCode>#,##0,,;\(#,##0\);\-</c:formatCode>
                <c:ptCount val="4"/>
                <c:pt idx="0">
                  <c:v>5484516809</c:v>
                </c:pt>
                <c:pt idx="1">
                  <c:v>4913418473</c:v>
                </c:pt>
                <c:pt idx="2">
                  <c:v>9111666252</c:v>
                </c:pt>
                <c:pt idx="3">
                  <c:v>12959114963</c:v>
                </c:pt>
              </c:numCache>
            </c:numRef>
          </c:val>
          <c:smooth val="0"/>
          <c:extLst>
            <c:ext xmlns:c16="http://schemas.microsoft.com/office/drawing/2014/chart" uri="{C3380CC4-5D6E-409C-BE32-E72D297353CC}">
              <c16:uniqueId val="{0000000A-2D5B-42F3-A937-8D5E31693936}"/>
            </c:ext>
          </c:extLst>
        </c:ser>
        <c:dLbls>
          <c:showLegendKey val="0"/>
          <c:showVal val="1"/>
          <c:showCatName val="0"/>
          <c:showSerName val="0"/>
          <c:showPercent val="0"/>
          <c:showBubbleSize val="0"/>
        </c:dLbls>
        <c:marker val="1"/>
        <c:smooth val="0"/>
        <c:axId val="344410751"/>
        <c:axId val="118184767"/>
      </c:lineChart>
      <c:catAx>
        <c:axId val="344373951"/>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18182687"/>
        <c:crosses val="autoZero"/>
        <c:auto val="1"/>
        <c:lblAlgn val="ctr"/>
        <c:lblOffset val="100"/>
        <c:noMultiLvlLbl val="0"/>
      </c:catAx>
      <c:valAx>
        <c:axId val="118182687"/>
        <c:scaling>
          <c:orientation val="minMax"/>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0.02"/>
              <c:y val="0.37495633500357911"/>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344373951"/>
        <c:crosses val="autoZero"/>
        <c:crossBetween val="between"/>
      </c:valAx>
      <c:valAx>
        <c:axId val="118184767"/>
        <c:scaling>
          <c:orientation val="minMax"/>
        </c:scaling>
        <c:delete val="1"/>
        <c:axPos val="r"/>
        <c:numFmt formatCode="#,##0,,;\(#,##0\);\-" sourceLinked="1"/>
        <c:majorTickMark val="out"/>
        <c:minorTickMark val="none"/>
        <c:tickLblPos val="nextTo"/>
        <c:crossAx val="344410751"/>
        <c:crosses val="max"/>
        <c:crossBetween val="between"/>
      </c:valAx>
      <c:catAx>
        <c:axId val="344410751"/>
        <c:scaling>
          <c:orientation val="minMax"/>
        </c:scaling>
        <c:delete val="1"/>
        <c:axPos val="b"/>
        <c:majorTickMark val="out"/>
        <c:minorTickMark val="none"/>
        <c:tickLblPos val="nextTo"/>
        <c:crossAx val="118184767"/>
        <c:crosses val="autoZero"/>
        <c:auto val="1"/>
        <c:lblAlgn val="ctr"/>
        <c:lblOffset val="100"/>
        <c:noMultiLvlLbl val="0"/>
      </c:catAx>
      <c:spPr>
        <a:noFill/>
        <a:ln w="25400">
          <a:noFill/>
        </a:ln>
      </c:spPr>
    </c:plotArea>
    <c:legend>
      <c:legendPos val="b"/>
      <c:layout>
        <c:manualLayout>
          <c:xMode val="edge"/>
          <c:yMode val="edge"/>
          <c:x val="0.18760014813234593"/>
          <c:y val="0.90819006998478302"/>
          <c:w val="0.67755567247410975"/>
          <c:h val="6.2462777380100212E-2"/>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제품 </a:t>
            </a:r>
            <a:r>
              <a:rPr lang="en-US" altLang="ko-KR" sz="800" dirty="0"/>
              <a:t>- ICT</a:t>
            </a:r>
            <a:endParaRPr lang="en-US" sz="800" dirty="0"/>
          </a:p>
        </c:rich>
      </c:tx>
      <c:layout>
        <c:manualLayout>
          <c:xMode val="edge"/>
          <c:yMode val="edge"/>
          <c:x val="2.2815771626701641E-2"/>
          <c:y val="3.6023552879632756E-2"/>
        </c:manualLayout>
      </c:layout>
      <c:overlay val="0"/>
    </c:title>
    <c:autoTitleDeleted val="0"/>
    <c:plotArea>
      <c:layout>
        <c:manualLayout>
          <c:layoutTarget val="inner"/>
          <c:xMode val="edge"/>
          <c:yMode val="edge"/>
          <c:x val="0.20754943764676806"/>
          <c:y val="0.15313970702820634"/>
          <c:w val="0.71232542330985049"/>
          <c:h val="0.66889710134496194"/>
        </c:manualLayout>
      </c:layout>
      <c:barChart>
        <c:barDir val="col"/>
        <c:grouping val="stacked"/>
        <c:varyColors val="0"/>
        <c:ser>
          <c:idx val="1"/>
          <c:order val="1"/>
          <c:tx>
            <c:strRef>
              <c:f>'보고서 (2)'!$K$37</c:f>
              <c:strCache>
                <c:ptCount val="1"/>
                <c:pt idx="0">
                  <c:v>공공기관</c:v>
                </c:pt>
              </c:strCache>
            </c:strRef>
          </c:tx>
          <c:spPr>
            <a:solidFill>
              <a:srgbClr val="00338D"/>
            </a:solidFill>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(2)'!$L$37:$O$37</c:f>
              <c:numCache>
                <c:formatCode>#,##0,,\ ;\(#,##0,,\);\-</c:formatCode>
                <c:ptCount val="4"/>
                <c:pt idx="0">
                  <c:v>528354998</c:v>
                </c:pt>
                <c:pt idx="1">
                  <c:v>711162714</c:v>
                </c:pt>
                <c:pt idx="2">
                  <c:v>46474229.606201254</c:v>
                </c:pt>
                <c:pt idx="3">
                  <c:v>59619381</c:v>
                </c:pt>
              </c:numCache>
            </c:numRef>
          </c:val>
          <c:extLst>
            <c:ext xmlns:c16="http://schemas.microsoft.com/office/drawing/2014/chart" uri="{C3380CC4-5D6E-409C-BE32-E72D297353CC}">
              <c16:uniqueId val="{00000000-B5FD-431E-98A9-D1B3E62BC5C6}"/>
            </c:ext>
          </c:extLst>
        </c:ser>
        <c:ser>
          <c:idx val="2"/>
          <c:order val="2"/>
          <c:tx>
            <c:strRef>
              <c:f>'보고서 (2)'!$K$38</c:f>
              <c:strCache>
                <c:ptCount val="1"/>
                <c:pt idx="0">
                  <c:v>일반기업</c:v>
                </c:pt>
              </c:strCache>
            </c:strRef>
          </c:tx>
          <c:spPr>
            <a:solidFill>
              <a:srgbClr val="6D2077"/>
            </a:solidFill>
            <a:ln>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(2)'!$L$38:$O$38</c:f>
              <c:numCache>
                <c:formatCode>#,##0,,\ ;\(#,##0,,\);\-</c:formatCode>
                <c:ptCount val="4"/>
                <c:pt idx="0">
                  <c:v>4385890165</c:v>
                </c:pt>
                <c:pt idx="1">
                  <c:v>2456292278</c:v>
                </c:pt>
                <c:pt idx="2">
                  <c:v>2396195919.3937988</c:v>
                </c:pt>
                <c:pt idx="3">
                  <c:v>2726832829</c:v>
                </c:pt>
              </c:numCache>
            </c:numRef>
          </c:val>
          <c:extLst>
            <c:ext xmlns:c16="http://schemas.microsoft.com/office/drawing/2014/chart" uri="{C3380CC4-5D6E-409C-BE32-E72D297353CC}">
              <c16:uniqueId val="{00000001-B5FD-431E-98A9-D1B3E62BC5C6}"/>
            </c:ext>
          </c:extLst>
        </c:ser>
        <c:dLbls>
          <c:showLegendKey val="0"/>
          <c:showVal val="1"/>
          <c:showCatName val="0"/>
          <c:showSerName val="0"/>
          <c:showPercent val="0"/>
          <c:showBubbleSize val="0"/>
        </c:dLbls>
        <c:gapWidth val="40"/>
        <c:overlap val="100"/>
        <c:axId val="1881546624"/>
        <c:axId val="2004907488"/>
      </c:barChart>
      <c:lineChart>
        <c:grouping val="standard"/>
        <c:varyColors val="0"/>
        <c:ser>
          <c:idx val="0"/>
          <c:order val="0"/>
          <c:tx>
            <c:strRef>
              <c:f>'보고서 (2)'!$K$36</c:f>
              <c:strCache>
                <c:ptCount val="1"/>
                <c:pt idx="0">
                  <c:v>ICT</c:v>
                </c:pt>
              </c:strCache>
            </c:strRef>
          </c:tx>
          <c:spPr>
            <a:ln w="19050">
              <a:noFill/>
            </a:ln>
          </c:spPr>
          <c:marker>
            <c:symbol val="none"/>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(2)'!$L$35:$O$35</c:f>
              <c:numCache>
                <c:formatCode>General</c:formatCode>
                <c:ptCount val="4"/>
                <c:pt idx="0">
                  <c:v>2016</c:v>
                </c:pt>
                <c:pt idx="1">
                  <c:v>2017</c:v>
                </c:pt>
                <c:pt idx="2">
                  <c:v>2018</c:v>
                </c:pt>
                <c:pt idx="3">
                  <c:v>2019</c:v>
                </c:pt>
              </c:numCache>
            </c:numRef>
          </c:cat>
          <c:val>
            <c:numRef>
              <c:f>'보고서 (2)'!$L$36:$O$36</c:f>
              <c:numCache>
                <c:formatCode>#,##0,,\ ;\(#,##0,,\);\-</c:formatCode>
                <c:ptCount val="4"/>
                <c:pt idx="0">
                  <c:v>4914245163</c:v>
                </c:pt>
                <c:pt idx="1">
                  <c:v>3167454992</c:v>
                </c:pt>
                <c:pt idx="2">
                  <c:v>2442670149</c:v>
                </c:pt>
                <c:pt idx="3">
                  <c:v>2786452210</c:v>
                </c:pt>
              </c:numCache>
            </c:numRef>
          </c:val>
          <c:smooth val="0"/>
          <c:extLst>
            <c:ext xmlns:c16="http://schemas.microsoft.com/office/drawing/2014/chart" uri="{C3380CC4-5D6E-409C-BE32-E72D297353CC}">
              <c16:uniqueId val="{00000002-B5FD-431E-98A9-D1B3E62BC5C6}"/>
            </c:ext>
          </c:extLst>
        </c:ser>
        <c:dLbls>
          <c:showLegendKey val="0"/>
          <c:showVal val="1"/>
          <c:showCatName val="0"/>
          <c:showSerName val="0"/>
          <c:showPercent val="0"/>
          <c:showBubbleSize val="0"/>
        </c:dLbls>
        <c:marker val="1"/>
        <c:smooth val="0"/>
        <c:axId val="1881546624"/>
        <c:axId val="2004907488"/>
      </c:lineChart>
      <c:lineChart>
        <c:grouping val="standard"/>
        <c:varyColors val="0"/>
        <c:ser>
          <c:idx val="3"/>
          <c:order val="3"/>
          <c:tx>
            <c:strRef>
              <c:f>'보고서 (2)'!$K$39</c:f>
              <c:strCache>
                <c:ptCount val="1"/>
                <c:pt idx="0">
                  <c:v>공공기관%</c:v>
                </c:pt>
              </c:strCache>
            </c:strRef>
          </c:tx>
          <c:spPr>
            <a:ln w="12700">
              <a:solidFill>
                <a:srgbClr val="C00000"/>
              </a:solidFill>
            </a:ln>
          </c:spPr>
          <c:marker>
            <c:symbol val="none"/>
          </c:marker>
          <c:dLbls>
            <c:numFmt formatCode="0%;\(0%\);\-" sourceLinked="0"/>
            <c:spPr>
              <a:noFill/>
              <a:ln>
                <a:noFill/>
              </a:ln>
              <a:effectLst/>
            </c:spPr>
            <c:txPr>
              <a:bodyPr wrap="square" lIns="38100" tIns="19050" rIns="38100" bIns="19050" anchor="ctr">
                <a:spAutoFit/>
              </a:bodyPr>
              <a:lstStyle/>
              <a:p>
                <a:pPr>
                  <a:defRPr sz="600">
                    <a:solidFill>
                      <a:srgbClr val="C00000"/>
                    </a:solidFill>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(2)'!$L$39:$O$39</c:f>
              <c:numCache>
                <c:formatCode>0.0%;\(0.0%\)</c:formatCode>
                <c:ptCount val="4"/>
                <c:pt idx="0">
                  <c:v>0.10751498561326457</c:v>
                </c:pt>
                <c:pt idx="1">
                  <c:v>0.22452180561244736</c:v>
                </c:pt>
                <c:pt idx="2">
                  <c:v>1.9025994821784371E-2</c:v>
                </c:pt>
                <c:pt idx="3">
                  <c:v>2.1396161321568116E-2</c:v>
                </c:pt>
              </c:numCache>
            </c:numRef>
          </c:val>
          <c:smooth val="0"/>
          <c:extLst>
            <c:ext xmlns:c16="http://schemas.microsoft.com/office/drawing/2014/chart" uri="{C3380CC4-5D6E-409C-BE32-E72D297353CC}">
              <c16:uniqueId val="{00000003-B5FD-431E-98A9-D1B3E62BC5C6}"/>
            </c:ext>
          </c:extLst>
        </c:ser>
        <c:dLbls>
          <c:showLegendKey val="0"/>
          <c:showVal val="1"/>
          <c:showCatName val="0"/>
          <c:showSerName val="0"/>
          <c:showPercent val="0"/>
          <c:showBubbleSize val="0"/>
        </c:dLbls>
        <c:marker val="1"/>
        <c:smooth val="0"/>
        <c:axId val="1869119136"/>
        <c:axId val="1751904304"/>
      </c:lineChart>
      <c:catAx>
        <c:axId val="1881546624"/>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2004907488"/>
        <c:crosses val="autoZero"/>
        <c:auto val="1"/>
        <c:lblAlgn val="ctr"/>
        <c:lblOffset val="100"/>
        <c:noMultiLvlLbl val="0"/>
      </c:catAx>
      <c:valAx>
        <c:axId val="2004907488"/>
        <c:scaling>
          <c:orientation val="minMax"/>
          <c:max val="25000000000"/>
          <c:min val="0"/>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2.5667743080039343E-2"/>
              <c:y val="0.31741430312330587"/>
            </c:manualLayout>
          </c:layout>
          <c:overlay val="0"/>
        </c:title>
        <c:numFmt formatCode="#,##0,,\ ;\(#,##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881546624"/>
        <c:crosses val="autoZero"/>
        <c:crossBetween val="between"/>
        <c:majorUnit val="5000000000"/>
      </c:valAx>
      <c:valAx>
        <c:axId val="1751904304"/>
        <c:scaling>
          <c:orientation val="minMax"/>
          <c:max val="1"/>
          <c:min val="-0.5"/>
        </c:scaling>
        <c:delete val="0"/>
        <c:axPos val="r"/>
        <c:numFmt formatCode="0.0%;\(0.0%\)" sourceLinked="1"/>
        <c:majorTickMark val="out"/>
        <c:minorTickMark val="none"/>
        <c:tickLblPos val="nextTo"/>
        <c:spPr>
          <a:noFill/>
          <a:ln>
            <a:noFill/>
          </a:ln>
        </c:spPr>
        <c:txPr>
          <a:bodyPr/>
          <a:lstStyle/>
          <a:p>
            <a:pPr>
              <a:defRPr sz="100">
                <a:solidFill>
                  <a:schemeClr val="bg1"/>
                </a:solidFill>
              </a:defRPr>
            </a:pPr>
            <a:endParaRPr lang="ko-KR"/>
          </a:p>
        </c:txPr>
        <c:crossAx val="1869119136"/>
        <c:crosses val="max"/>
        <c:crossBetween val="between"/>
      </c:valAx>
      <c:catAx>
        <c:axId val="1869119136"/>
        <c:scaling>
          <c:orientation val="minMax"/>
        </c:scaling>
        <c:delete val="1"/>
        <c:axPos val="b"/>
        <c:numFmt formatCode="General" sourceLinked="1"/>
        <c:majorTickMark val="out"/>
        <c:minorTickMark val="none"/>
        <c:tickLblPos val="nextTo"/>
        <c:crossAx val="1751904304"/>
        <c:crosses val="autoZero"/>
        <c:auto val="1"/>
        <c:lblAlgn val="ctr"/>
        <c:lblOffset val="100"/>
        <c:noMultiLvlLbl val="0"/>
      </c:catAx>
      <c:spPr>
        <a:noFill/>
        <a:ln w="25400">
          <a:noFill/>
        </a:ln>
      </c:spPr>
    </c:plotArea>
    <c:legend>
      <c:legendPos val="b"/>
      <c:legendEntry>
        <c:idx val="2"/>
        <c:delete val="1"/>
      </c:legendEntry>
      <c:layout>
        <c:manualLayout>
          <c:xMode val="edge"/>
          <c:yMode val="edge"/>
          <c:x val="0.1197828010401836"/>
          <c:y val="0.90509176610077302"/>
          <c:w val="0.88021713919941302"/>
          <c:h val="6.8618446350763598E-2"/>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주요 품목 매입단가 추세 </a:t>
            </a:r>
            <a:r>
              <a:rPr lang="en-US" altLang="ko-KR" sz="800" baseline="0" dirty="0"/>
              <a:t> - </a:t>
            </a:r>
            <a:r>
              <a:rPr lang="ko-KR" altLang="en-US" sz="800" baseline="0" dirty="0"/>
              <a:t>렌즈</a:t>
            </a:r>
            <a:endParaRPr lang="en-US" sz="800" dirty="0"/>
          </a:p>
        </c:rich>
      </c:tx>
      <c:layout>
        <c:manualLayout>
          <c:xMode val="edge"/>
          <c:yMode val="edge"/>
          <c:x val="1.5376233623013526E-2"/>
          <c:y val="4.1301313321498535E-2"/>
        </c:manualLayout>
      </c:layout>
      <c:overlay val="0"/>
    </c:title>
    <c:autoTitleDeleted val="0"/>
    <c:plotArea>
      <c:layout>
        <c:manualLayout>
          <c:layoutTarget val="inner"/>
          <c:xMode val="edge"/>
          <c:yMode val="edge"/>
          <c:x val="0.18892638135179532"/>
          <c:y val="0.19438591169736461"/>
          <c:w val="0.63804468489906341"/>
          <c:h val="0.5575611614391438"/>
        </c:manualLayout>
      </c:layout>
      <c:lineChart>
        <c:grouping val="standard"/>
        <c:varyColors val="0"/>
        <c:ser>
          <c:idx val="1"/>
          <c:order val="1"/>
          <c:tx>
            <c:strRef>
              <c:f>Sheet1!$M$139</c:f>
              <c:strCache>
                <c:ptCount val="1"/>
                <c:pt idx="0">
                  <c:v>렌즈 Top 1</c:v>
                </c:pt>
              </c:strCache>
            </c:strRef>
          </c:tx>
          <c:spPr>
            <a:ln w="12700">
              <a:solidFill>
                <a:srgbClr val="0091DA"/>
              </a:solidFill>
              <a:prstDash val="solid"/>
            </a:ln>
          </c:spPr>
          <c:marker>
            <c:symbol val="square"/>
            <c:size val="3"/>
            <c:spPr>
              <a:solidFill>
                <a:srgbClr val="0091DA"/>
              </a:solidFill>
              <a:ln>
                <a:solidFill>
                  <a:srgbClr val="0091DA"/>
                </a:solidFill>
                <a:prstDash val="solid"/>
              </a:ln>
            </c:spPr>
          </c:marker>
          <c:dPt>
            <c:idx val="1"/>
            <c:bubble3D val="0"/>
            <c:spPr>
              <a:ln w="12700">
                <a:noFill/>
                <a:prstDash val="solid"/>
              </a:ln>
            </c:spPr>
            <c:extLst>
              <c:ext xmlns:c16="http://schemas.microsoft.com/office/drawing/2014/chart" uri="{C3380CC4-5D6E-409C-BE32-E72D297353CC}">
                <c16:uniqueId val="{00000001-D769-4D9E-9A4D-6A743849B0DB}"/>
              </c:ext>
            </c:extLst>
          </c:dPt>
          <c:dLbls>
            <c:dLbl>
              <c:idx val="0"/>
              <c:delete val="1"/>
              <c:extLst>
                <c:ext xmlns:c15="http://schemas.microsoft.com/office/drawing/2012/chart" uri="{CE6537A1-D6FC-4f65-9D91-7224C49458BB}"/>
                <c:ext xmlns:c16="http://schemas.microsoft.com/office/drawing/2014/chart" uri="{C3380CC4-5D6E-409C-BE32-E72D297353CC}">
                  <c16:uniqueId val="{0000000A-D769-4D9E-9A4D-6A743849B0DB}"/>
                </c:ext>
              </c:extLst>
            </c:dLbl>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Sheet1!$N$137:$Q$137</c:f>
              <c:numCache>
                <c:formatCode>General</c:formatCode>
                <c:ptCount val="4"/>
                <c:pt idx="0">
                  <c:v>2016</c:v>
                </c:pt>
                <c:pt idx="1">
                  <c:v>2017</c:v>
                </c:pt>
                <c:pt idx="2">
                  <c:v>2018</c:v>
                </c:pt>
                <c:pt idx="3">
                  <c:v>2019</c:v>
                </c:pt>
              </c:numCache>
            </c:numRef>
          </c:cat>
          <c:val>
            <c:numRef>
              <c:f>Sheet1!$N$139:$Q$139</c:f>
              <c:numCache>
                <c:formatCode>#,##0;\(#,##0\);\-;@</c:formatCode>
                <c:ptCount val="4"/>
                <c:pt idx="0">
                  <c:v>0</c:v>
                </c:pt>
                <c:pt idx="1">
                  <c:v>740000</c:v>
                </c:pt>
                <c:pt idx="2">
                  <c:v>740000</c:v>
                </c:pt>
                <c:pt idx="3">
                  <c:v>711304.34782608692</c:v>
                </c:pt>
              </c:numCache>
            </c:numRef>
          </c:val>
          <c:smooth val="0"/>
          <c:extLst>
            <c:ext xmlns:c16="http://schemas.microsoft.com/office/drawing/2014/chart" uri="{C3380CC4-5D6E-409C-BE32-E72D297353CC}">
              <c16:uniqueId val="{00000002-D769-4D9E-9A4D-6A743849B0DB}"/>
            </c:ext>
          </c:extLst>
        </c:ser>
        <c:ser>
          <c:idx val="2"/>
          <c:order val="2"/>
          <c:tx>
            <c:strRef>
              <c:f>Sheet1!$M$140</c:f>
              <c:strCache>
                <c:ptCount val="1"/>
                <c:pt idx="0">
                  <c:v>렌즈 Top 2</c:v>
                </c:pt>
              </c:strCache>
            </c:strRef>
          </c:tx>
          <c:spPr>
            <a:ln w="12700">
              <a:solidFill>
                <a:srgbClr val="6D2077"/>
              </a:solidFill>
              <a:prstDash val="solid"/>
            </a:ln>
          </c:spPr>
          <c:marker>
            <c:symbol val="triangle"/>
            <c:size val="3"/>
            <c:spPr>
              <a:solidFill>
                <a:srgbClr val="6D2077"/>
              </a:solidFill>
              <a:ln>
                <a:solidFill>
                  <a:srgbClr val="6D2077"/>
                </a:solidFill>
                <a:prstDash val="solid"/>
              </a:ln>
            </c:spPr>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Sheet1!$N$137:$Q$137</c:f>
              <c:numCache>
                <c:formatCode>General</c:formatCode>
                <c:ptCount val="4"/>
                <c:pt idx="0">
                  <c:v>2016</c:v>
                </c:pt>
                <c:pt idx="1">
                  <c:v>2017</c:v>
                </c:pt>
                <c:pt idx="2">
                  <c:v>2018</c:v>
                </c:pt>
                <c:pt idx="3">
                  <c:v>2019</c:v>
                </c:pt>
              </c:numCache>
            </c:numRef>
          </c:cat>
          <c:val>
            <c:numRef>
              <c:f>Sheet1!$N$140:$Q$140</c:f>
              <c:numCache>
                <c:formatCode>#,##0;\(#,##0\);\-;@</c:formatCode>
                <c:ptCount val="4"/>
                <c:pt idx="0">
                  <c:v>600000</c:v>
                </c:pt>
                <c:pt idx="1">
                  <c:v>600000</c:v>
                </c:pt>
                <c:pt idx="2">
                  <c:v>568750</c:v>
                </c:pt>
                <c:pt idx="3">
                  <c:v>560000</c:v>
                </c:pt>
              </c:numCache>
            </c:numRef>
          </c:val>
          <c:smooth val="0"/>
          <c:extLst>
            <c:ext xmlns:c16="http://schemas.microsoft.com/office/drawing/2014/chart" uri="{C3380CC4-5D6E-409C-BE32-E72D297353CC}">
              <c16:uniqueId val="{00000003-D769-4D9E-9A4D-6A743849B0DB}"/>
            </c:ext>
          </c:extLst>
        </c:ser>
        <c:dLbls>
          <c:dLblPos val="t"/>
          <c:showLegendKey val="0"/>
          <c:showVal val="1"/>
          <c:showCatName val="0"/>
          <c:showSerName val="0"/>
          <c:showPercent val="0"/>
          <c:showBubbleSize val="0"/>
        </c:dLbls>
        <c:marker val="1"/>
        <c:smooth val="0"/>
        <c:axId val="1612780463"/>
        <c:axId val="1507535231"/>
        <c:extLst>
          <c:ext xmlns:c15="http://schemas.microsoft.com/office/drawing/2012/chart" uri="{02D57815-91ED-43cb-92C2-25804820EDAC}">
            <c15:filteredLineSeries>
              <c15:ser>
                <c:idx val="0"/>
                <c:order val="0"/>
                <c:tx>
                  <c:strRef>
                    <c:extLst>
                      <c:ext uri="{02D57815-91ED-43cb-92C2-25804820EDAC}">
                        <c15:formulaRef>
                          <c15:sqref>Sheet1!$M$138</c15:sqref>
                        </c15:formulaRef>
                      </c:ext>
                    </c:extLst>
                    <c:strCache>
                      <c:ptCount val="1"/>
                      <c:pt idx="0">
                        <c:v>품목코드</c:v>
                      </c:pt>
                    </c:strCache>
                  </c:strRef>
                </c:tx>
                <c:spPr>
                  <a:ln w="12700">
                    <a:solidFill>
                      <a:srgbClr val="00338D"/>
                    </a:solidFill>
                    <a:prstDash val="solid"/>
                  </a:ln>
                </c:spPr>
                <c:marker>
                  <c:symbol val="diamond"/>
                  <c:size val="3"/>
                  <c:spPr>
                    <a:solidFill>
                      <a:srgbClr val="00338D"/>
                    </a:solidFill>
                    <a:ln>
                      <a:solidFill>
                        <a:srgbClr val="00338D"/>
                      </a:solidFill>
                      <a:prstDash val="solid"/>
                    </a:ln>
                  </c:spPr>
                </c:marker>
                <c:dLbls>
                  <c:spPr>
                    <a:noFill/>
                    <a:ln>
                      <a:noFill/>
                    </a:ln>
                    <a:effectLst/>
                  </c:spPr>
                  <c:dLblPos val="t"/>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Sheet1!$N$137:$Q$137</c15:sqref>
                        </c15:formulaRef>
                      </c:ext>
                    </c:extLst>
                    <c:numCache>
                      <c:formatCode>General</c:formatCode>
                      <c:ptCount val="4"/>
                      <c:pt idx="0">
                        <c:v>2016</c:v>
                      </c:pt>
                      <c:pt idx="1">
                        <c:v>2017</c:v>
                      </c:pt>
                      <c:pt idx="2">
                        <c:v>2018</c:v>
                      </c:pt>
                      <c:pt idx="3">
                        <c:v>2019</c:v>
                      </c:pt>
                    </c:numCache>
                  </c:numRef>
                </c:cat>
                <c:val>
                  <c:numRef>
                    <c:extLst>
                      <c:ext uri="{02D57815-91ED-43cb-92C2-25804820EDAC}">
                        <c15:formulaRef>
                          <c15:sqref>Sheet1!$N$138:$Q$138</c15:sqref>
                        </c15:formulaRef>
                      </c:ext>
                    </c:extLst>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4-D769-4D9E-9A4D-6A743849B0DB}"/>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Sheet1!$L$141</c15:sqref>
                        </c15:formulaRef>
                      </c:ext>
                    </c:extLst>
                    <c:strCache>
                      <c:ptCount val="1"/>
                      <c:pt idx="0">
                        <c:v>DC90021065</c:v>
                      </c:pt>
                    </c:strCache>
                  </c:strRef>
                </c:tx>
                <c:spPr>
                  <a:ln w="12700">
                    <a:solidFill>
                      <a:srgbClr val="005EB8"/>
                    </a:solidFill>
                    <a:prstDash val="solid"/>
                  </a:ln>
                </c:spPr>
                <c:marker>
                  <c:symbol val="circle"/>
                  <c:size val="3"/>
                  <c:spPr>
                    <a:solidFill>
                      <a:srgbClr val="005EB8"/>
                    </a:solidFill>
                    <a:ln>
                      <a:solidFill>
                        <a:srgbClr val="005EB8"/>
                      </a:solidFill>
                      <a:prstDash val="solid"/>
                    </a:ln>
                  </c:spPr>
                </c:marker>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ext>
                  </c:extLst>
                </c:dLbls>
                <c:cat>
                  <c:numRef>
                    <c:extLst xmlns:c15="http://schemas.microsoft.com/office/drawing/2012/chart">
                      <c:ext xmlns:c15="http://schemas.microsoft.com/office/drawing/2012/chart" uri="{02D57815-91ED-43cb-92C2-25804820EDAC}">
                        <c15:formulaRef>
                          <c15:sqref>Sheet1!$N$137:$Q$137</c15:sqref>
                        </c15:formulaRef>
                      </c:ext>
                    </c:extLst>
                    <c:numCache>
                      <c:formatCode>General</c:formatCode>
                      <c:ptCount val="4"/>
                      <c:pt idx="0">
                        <c:v>2016</c:v>
                      </c:pt>
                      <c:pt idx="1">
                        <c:v>2017</c:v>
                      </c:pt>
                      <c:pt idx="2">
                        <c:v>2018</c:v>
                      </c:pt>
                      <c:pt idx="3">
                        <c:v>2019</c:v>
                      </c:pt>
                    </c:numCache>
                  </c:numRef>
                </c:cat>
                <c:val>
                  <c:numRef>
                    <c:extLst xmlns:c15="http://schemas.microsoft.com/office/drawing/2012/chart">
                      <c:ext xmlns:c15="http://schemas.microsoft.com/office/drawing/2012/chart" uri="{02D57815-91ED-43cb-92C2-25804820EDAC}">
                        <c15:formulaRef>
                          <c15:sqref>Sheet1!$N$141:$Q$141</c15:sqref>
                        </c15:formulaRef>
                      </c:ext>
                    </c:extLst>
                    <c:numCache>
                      <c:formatCode>#,##0;\(#,##0\);\-;@</c:formatCode>
                      <c:ptCount val="4"/>
                      <c:pt idx="0">
                        <c:v>0</c:v>
                      </c:pt>
                      <c:pt idx="1">
                        <c:v>1045.325484764543</c:v>
                      </c:pt>
                      <c:pt idx="2">
                        <c:v>940.61224489795916</c:v>
                      </c:pt>
                      <c:pt idx="3">
                        <c:v>650</c:v>
                      </c:pt>
                    </c:numCache>
                  </c:numRef>
                </c:val>
                <c:smooth val="0"/>
                <c:extLst xmlns:c15="http://schemas.microsoft.com/office/drawing/2012/chart">
                  <c:ext xmlns:c16="http://schemas.microsoft.com/office/drawing/2014/chart" uri="{C3380CC4-5D6E-409C-BE32-E72D297353CC}">
                    <c16:uniqueId val="{00000005-D769-4D9E-9A4D-6A743849B0DB}"/>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Sheet1!$L$142</c15:sqref>
                        </c15:formulaRef>
                      </c:ext>
                    </c:extLst>
                    <c:strCache>
                      <c:ptCount val="1"/>
                      <c:pt idx="0">
                        <c:v>DAXAL25213</c:v>
                      </c:pt>
                    </c:strCache>
                  </c:strRef>
                </c:tx>
                <c:spPr>
                  <a:ln w="12700">
                    <a:solidFill>
                      <a:srgbClr val="00A3A1"/>
                    </a:solidFill>
                    <a:prstDash val="solid"/>
                  </a:ln>
                </c:spPr>
                <c:marker>
                  <c:symbol val="diamond"/>
                  <c:size val="3"/>
                  <c:spPr>
                    <a:solidFill>
                      <a:srgbClr val="00A3A1"/>
                    </a:solidFill>
                    <a:ln>
                      <a:solidFill>
                        <a:srgbClr val="00A3A1"/>
                      </a:solidFill>
                      <a:prstDash val="solid"/>
                    </a:ln>
                  </c:spPr>
                </c:marker>
                <c:dPt>
                  <c:idx val="3"/>
                  <c:bubble3D val="0"/>
                  <c:spPr>
                    <a:ln w="12700">
                      <a:noFill/>
                      <a:prstDash val="solid"/>
                    </a:ln>
                  </c:spPr>
                  <c:extLst xmlns:c15="http://schemas.microsoft.com/office/drawing/2012/chart">
                    <c:ext xmlns:c16="http://schemas.microsoft.com/office/drawing/2014/chart" uri="{C3380CC4-5D6E-409C-BE32-E72D297353CC}">
                      <c16:uniqueId val="{00000007-D769-4D9E-9A4D-6A743849B0DB}"/>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ext>
                  </c:extLst>
                </c:dLbls>
                <c:cat>
                  <c:numRef>
                    <c:extLst xmlns:c15="http://schemas.microsoft.com/office/drawing/2012/chart">
                      <c:ext xmlns:c15="http://schemas.microsoft.com/office/drawing/2012/chart" uri="{02D57815-91ED-43cb-92C2-25804820EDAC}">
                        <c15:formulaRef>
                          <c15:sqref>Sheet1!$N$137:$Q$137</c15:sqref>
                        </c15:formulaRef>
                      </c:ext>
                    </c:extLst>
                    <c:numCache>
                      <c:formatCode>General</c:formatCode>
                      <c:ptCount val="4"/>
                      <c:pt idx="0">
                        <c:v>2016</c:v>
                      </c:pt>
                      <c:pt idx="1">
                        <c:v>2017</c:v>
                      </c:pt>
                      <c:pt idx="2">
                        <c:v>2018</c:v>
                      </c:pt>
                      <c:pt idx="3">
                        <c:v>2019</c:v>
                      </c:pt>
                    </c:numCache>
                  </c:numRef>
                </c:cat>
                <c:val>
                  <c:numRef>
                    <c:extLst xmlns:c15="http://schemas.microsoft.com/office/drawing/2012/chart">
                      <c:ext xmlns:c15="http://schemas.microsoft.com/office/drawing/2012/chart" uri="{02D57815-91ED-43cb-92C2-25804820EDAC}">
                        <c15:formulaRef>
                          <c15:sqref>Sheet1!$N$142:$Q$142</c15:sqref>
                        </c15:formulaRef>
                      </c:ext>
                    </c:extLst>
                    <c:numCache>
                      <c:formatCode>#,##0;\(#,##0\);\-;@</c:formatCode>
                      <c:ptCount val="4"/>
                      <c:pt idx="0">
                        <c:v>38000</c:v>
                      </c:pt>
                      <c:pt idx="1">
                        <c:v>36714.285714285717</c:v>
                      </c:pt>
                      <c:pt idx="2">
                        <c:v>35000</c:v>
                      </c:pt>
                      <c:pt idx="3">
                        <c:v>0</c:v>
                      </c:pt>
                    </c:numCache>
                  </c:numRef>
                </c:val>
                <c:smooth val="0"/>
                <c:extLst xmlns:c15="http://schemas.microsoft.com/office/drawing/2012/chart">
                  <c:ext xmlns:c16="http://schemas.microsoft.com/office/drawing/2014/chart" uri="{C3380CC4-5D6E-409C-BE32-E72D297353CC}">
                    <c16:uniqueId val="{00000008-D769-4D9E-9A4D-6A743849B0DB}"/>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Sheet1!$L$143</c15:sqref>
                        </c15:formulaRef>
                      </c:ext>
                    </c:extLst>
                    <c:strCache>
                      <c:ptCount val="1"/>
                      <c:pt idx="0">
                        <c:v>DAXAL92005</c:v>
                      </c:pt>
                    </c:strCache>
                  </c:strRef>
                </c:tx>
                <c:spPr>
                  <a:ln w="12700">
                    <a:solidFill>
                      <a:srgbClr val="EAAA00"/>
                    </a:solidFill>
                    <a:prstDash val="solid"/>
                  </a:ln>
                </c:spPr>
                <c:marker>
                  <c:symbol val="square"/>
                  <c:size val="3"/>
                  <c:spPr>
                    <a:solidFill>
                      <a:srgbClr val="EAAA00"/>
                    </a:solidFill>
                    <a:ln>
                      <a:solidFill>
                        <a:srgbClr val="EAAA00"/>
                      </a:solidFill>
                      <a:prstDash val="solid"/>
                    </a:ln>
                  </c:spPr>
                </c:marker>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ext>
                  </c:extLst>
                </c:dLbls>
                <c:cat>
                  <c:numRef>
                    <c:extLst xmlns:c15="http://schemas.microsoft.com/office/drawing/2012/chart">
                      <c:ext xmlns:c15="http://schemas.microsoft.com/office/drawing/2012/chart" uri="{02D57815-91ED-43cb-92C2-25804820EDAC}">
                        <c15:formulaRef>
                          <c15:sqref>Sheet1!$N$137:$Q$137</c15:sqref>
                        </c15:formulaRef>
                      </c:ext>
                    </c:extLst>
                    <c:numCache>
                      <c:formatCode>General</c:formatCode>
                      <c:ptCount val="4"/>
                      <c:pt idx="0">
                        <c:v>2016</c:v>
                      </c:pt>
                      <c:pt idx="1">
                        <c:v>2017</c:v>
                      </c:pt>
                      <c:pt idx="2">
                        <c:v>2018</c:v>
                      </c:pt>
                      <c:pt idx="3">
                        <c:v>2019</c:v>
                      </c:pt>
                    </c:numCache>
                  </c:numRef>
                </c:cat>
                <c:val>
                  <c:numRef>
                    <c:extLst xmlns:c15="http://schemas.microsoft.com/office/drawing/2012/chart">
                      <c:ext xmlns:c15="http://schemas.microsoft.com/office/drawing/2012/chart" uri="{02D57815-91ED-43cb-92C2-25804820EDAC}">
                        <c15:formulaRef>
                          <c15:sqref>Sheet1!$N$143:$Q$143</c15:sqref>
                        </c15:formulaRef>
                      </c:ext>
                    </c:extLst>
                    <c:numCache>
                      <c:formatCode>#,##0;\(#,##0\);\-;@</c:formatCode>
                      <c:ptCount val="4"/>
                      <c:pt idx="0">
                        <c:v>76551.724137931029</c:v>
                      </c:pt>
                      <c:pt idx="1">
                        <c:v>75000</c:v>
                      </c:pt>
                      <c:pt idx="2">
                        <c:v>75000</c:v>
                      </c:pt>
                      <c:pt idx="3">
                        <c:v>75000</c:v>
                      </c:pt>
                    </c:numCache>
                  </c:numRef>
                </c:val>
                <c:smooth val="0"/>
                <c:extLst xmlns:c15="http://schemas.microsoft.com/office/drawing/2012/chart">
                  <c:ext xmlns:c16="http://schemas.microsoft.com/office/drawing/2014/chart" uri="{C3380CC4-5D6E-409C-BE32-E72D297353CC}">
                    <c16:uniqueId val="{00000009-D769-4D9E-9A4D-6A743849B0DB}"/>
                  </c:ext>
                </c:extLst>
              </c15:ser>
            </c15:filteredLineSeries>
          </c:ext>
        </c:extLst>
      </c:lineChart>
      <c:catAx>
        <c:axId val="161278046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507535231"/>
        <c:crosses val="autoZero"/>
        <c:auto val="1"/>
        <c:lblAlgn val="ctr"/>
        <c:lblOffset val="100"/>
        <c:noMultiLvlLbl val="0"/>
      </c:catAx>
      <c:valAx>
        <c:axId val="1507535231"/>
        <c:scaling>
          <c:orientation val="minMax"/>
          <c:min val="0"/>
        </c:scaling>
        <c:delete val="0"/>
        <c:axPos val="l"/>
        <c:title>
          <c:tx>
            <c:rich>
              <a:bodyPr rot="-5400000" vert="horz"/>
              <a:lstStyle/>
              <a:p>
                <a:pPr>
                  <a:defRPr altLang="ko-KR" sz="700">
                    <a:solidFill>
                      <a:srgbClr val="000000"/>
                    </a:solidFill>
                  </a:defRPr>
                </a:pPr>
                <a:r>
                  <a:rPr lang="ko-KR" altLang="en-US" sz="700" dirty="0"/>
                  <a:t>원</a:t>
                </a:r>
                <a:endParaRPr lang="en-US" sz="700" dirty="0"/>
              </a:p>
            </c:rich>
          </c:tx>
          <c:layout>
            <c:manualLayout>
              <c:xMode val="edge"/>
              <c:yMode val="edge"/>
              <c:x val="1.9957234497505347E-2"/>
              <c:y val="0.43391459495035917"/>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612780463"/>
        <c:crosses val="autoZero"/>
        <c:crossBetween val="between"/>
        <c:majorUnit val="200000"/>
      </c:valAx>
      <c:spPr>
        <a:noFill/>
        <a:ln w="25400">
          <a:noFill/>
        </a:ln>
      </c:spPr>
    </c:plotArea>
    <c:legend>
      <c:legendPos val="b"/>
      <c:layout>
        <c:manualLayout>
          <c:xMode val="edge"/>
          <c:yMode val="edge"/>
          <c:x val="8.4094883311920512E-2"/>
          <c:y val="0.85005666796296064"/>
          <c:w val="0.78243898058715566"/>
          <c:h val="0.12547456692756093"/>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주요 품목 매입단가 추세 </a:t>
            </a:r>
            <a:r>
              <a:rPr lang="en-US" altLang="ko-KR" sz="800" dirty="0"/>
              <a:t>- </a:t>
            </a:r>
            <a:r>
              <a:rPr lang="ko-KR" altLang="en-US" sz="800" dirty="0"/>
              <a:t>카메라</a:t>
            </a:r>
            <a:endParaRPr lang="en-US" sz="800" dirty="0"/>
          </a:p>
        </c:rich>
      </c:tx>
      <c:layout>
        <c:manualLayout>
          <c:xMode val="edge"/>
          <c:yMode val="edge"/>
          <c:x val="2.283418967838307E-2"/>
          <c:y val="4.1269875119231837E-2"/>
        </c:manualLayout>
      </c:layout>
      <c:overlay val="0"/>
    </c:title>
    <c:autoTitleDeleted val="0"/>
    <c:plotArea>
      <c:layout>
        <c:manualLayout>
          <c:layoutTarget val="inner"/>
          <c:xMode val="edge"/>
          <c:yMode val="edge"/>
          <c:x val="0.21762020947227706"/>
          <c:y val="0.21400186691558873"/>
          <c:w val="0.68516946306595627"/>
          <c:h val="0.58253464109607556"/>
        </c:manualLayout>
      </c:layout>
      <c:lineChart>
        <c:grouping val="standard"/>
        <c:varyColors val="0"/>
        <c:ser>
          <c:idx val="0"/>
          <c:order val="0"/>
          <c:tx>
            <c:strRef>
              <c:f>Sheet1!$M$149</c:f>
              <c:strCache>
                <c:ptCount val="1"/>
                <c:pt idx="0">
                  <c:v>카메라 Top 1</c:v>
                </c:pt>
              </c:strCache>
            </c:strRef>
          </c:tx>
          <c:spPr>
            <a:ln w="12700">
              <a:solidFill>
                <a:srgbClr val="0091DA"/>
              </a:solidFill>
              <a:prstDash val="solid"/>
            </a:ln>
          </c:spPr>
          <c:marker>
            <c:symbol val="square"/>
            <c:size val="3"/>
            <c:spPr>
              <a:solidFill>
                <a:srgbClr val="0091DA"/>
              </a:solidFill>
              <a:ln>
                <a:noFill/>
                <a:prstDash val="solid"/>
              </a:ln>
            </c:spPr>
          </c:marker>
          <c:dPt>
            <c:idx val="0"/>
            <c:marker>
              <c:symbol val="none"/>
            </c:marker>
            <c:bubble3D val="0"/>
            <c:spPr>
              <a:ln w="12700">
                <a:solidFill>
                  <a:srgbClr val="0091DA">
                    <a:alpha val="0"/>
                  </a:srgbClr>
                </a:solidFill>
                <a:prstDash val="solid"/>
              </a:ln>
            </c:spPr>
            <c:extLst>
              <c:ext xmlns:c16="http://schemas.microsoft.com/office/drawing/2014/chart" uri="{C3380CC4-5D6E-409C-BE32-E72D297353CC}">
                <c16:uniqueId val="{00000001-04E0-4FB5-8CCC-4273BBEED467}"/>
              </c:ext>
            </c:extLst>
          </c:dPt>
          <c:dPt>
            <c:idx val="1"/>
            <c:bubble3D val="0"/>
            <c:spPr>
              <a:ln w="12700">
                <a:noFill/>
                <a:prstDash val="solid"/>
              </a:ln>
            </c:spPr>
            <c:extLst>
              <c:ext xmlns:c16="http://schemas.microsoft.com/office/drawing/2014/chart" uri="{C3380CC4-5D6E-409C-BE32-E72D297353CC}">
                <c16:uniqueId val="{00000003-04E0-4FB5-8CCC-4273BBEED467}"/>
              </c:ext>
            </c:extLst>
          </c:dPt>
          <c:dLbls>
            <c:dLbl>
              <c:idx val="0"/>
              <c:delete val="1"/>
              <c:extLst>
                <c:ext xmlns:c15="http://schemas.microsoft.com/office/drawing/2012/chart" uri="{CE6537A1-D6FC-4f65-9D91-7224C49458BB}"/>
                <c:ext xmlns:c16="http://schemas.microsoft.com/office/drawing/2014/chart" uri="{C3380CC4-5D6E-409C-BE32-E72D297353CC}">
                  <c16:uniqueId val="{00000001-04E0-4FB5-8CCC-4273BBEED467}"/>
                </c:ext>
              </c:extLst>
            </c:dLbl>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Sheet1!$N$147:$Q$147</c:f>
              <c:numCache>
                <c:formatCode>General</c:formatCode>
                <c:ptCount val="4"/>
                <c:pt idx="0">
                  <c:v>2016</c:v>
                </c:pt>
                <c:pt idx="1">
                  <c:v>2017</c:v>
                </c:pt>
                <c:pt idx="2">
                  <c:v>2018</c:v>
                </c:pt>
                <c:pt idx="3">
                  <c:v>2019</c:v>
                </c:pt>
              </c:numCache>
            </c:numRef>
          </c:cat>
          <c:val>
            <c:numRef>
              <c:f>Sheet1!$N$149:$Q$149</c:f>
              <c:numCache>
                <c:formatCode>#,##0;\(#,##0\);\-;@</c:formatCode>
                <c:ptCount val="4"/>
                <c:pt idx="0">
                  <c:v>0</c:v>
                </c:pt>
                <c:pt idx="1">
                  <c:v>890000</c:v>
                </c:pt>
                <c:pt idx="2">
                  <c:v>871200</c:v>
                </c:pt>
                <c:pt idx="3">
                  <c:v>861406.25</c:v>
                </c:pt>
              </c:numCache>
            </c:numRef>
          </c:val>
          <c:smooth val="0"/>
          <c:extLst>
            <c:ext xmlns:c16="http://schemas.microsoft.com/office/drawing/2014/chart" uri="{C3380CC4-5D6E-409C-BE32-E72D297353CC}">
              <c16:uniqueId val="{00000004-04E0-4FB5-8CCC-4273BBEED467}"/>
            </c:ext>
          </c:extLst>
        </c:ser>
        <c:ser>
          <c:idx val="1"/>
          <c:order val="1"/>
          <c:tx>
            <c:strRef>
              <c:f>Sheet1!$M$150</c:f>
              <c:strCache>
                <c:ptCount val="1"/>
                <c:pt idx="0">
                  <c:v>카메라 Top 2</c:v>
                </c:pt>
              </c:strCache>
            </c:strRef>
          </c:tx>
          <c:spPr>
            <a:ln w="12700">
              <a:solidFill>
                <a:srgbClr val="6D2077"/>
              </a:solidFill>
              <a:prstDash val="solid"/>
            </a:ln>
          </c:spPr>
          <c:marker>
            <c:symbol val="triangle"/>
            <c:size val="3"/>
            <c:spPr>
              <a:solidFill>
                <a:srgbClr val="7030A0"/>
              </a:solidFill>
              <a:ln>
                <a:noFill/>
                <a:prstDash val="solid"/>
              </a:ln>
            </c:spPr>
          </c:marker>
          <c:dPt>
            <c:idx val="3"/>
            <c:bubble3D val="0"/>
            <c:extLst>
              <c:ext xmlns:c16="http://schemas.microsoft.com/office/drawing/2014/chart" uri="{C3380CC4-5D6E-409C-BE32-E72D297353CC}">
                <c16:uniqueId val="{00000005-04E0-4FB5-8CCC-4273BBEED467}"/>
              </c:ext>
            </c:extLst>
          </c:dPt>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Sheet1!$N$147:$Q$147</c:f>
              <c:numCache>
                <c:formatCode>General</c:formatCode>
                <c:ptCount val="4"/>
                <c:pt idx="0">
                  <c:v>2016</c:v>
                </c:pt>
                <c:pt idx="1">
                  <c:v>2017</c:v>
                </c:pt>
                <c:pt idx="2">
                  <c:v>2018</c:v>
                </c:pt>
                <c:pt idx="3">
                  <c:v>2019</c:v>
                </c:pt>
              </c:numCache>
            </c:numRef>
          </c:cat>
          <c:val>
            <c:numRef>
              <c:f>Sheet1!$N$150:$Q$150</c:f>
              <c:numCache>
                <c:formatCode>#,##0;\(#,##0\);\-;@</c:formatCode>
                <c:ptCount val="4"/>
                <c:pt idx="0">
                  <c:v>550000</c:v>
                </c:pt>
                <c:pt idx="1">
                  <c:v>461061.22448979592</c:v>
                </c:pt>
                <c:pt idx="2">
                  <c:v>461592.35668789811</c:v>
                </c:pt>
                <c:pt idx="3">
                  <c:v>510000</c:v>
                </c:pt>
              </c:numCache>
            </c:numRef>
          </c:val>
          <c:smooth val="0"/>
          <c:extLst>
            <c:ext xmlns:c16="http://schemas.microsoft.com/office/drawing/2014/chart" uri="{C3380CC4-5D6E-409C-BE32-E72D297353CC}">
              <c16:uniqueId val="{00000006-04E0-4FB5-8CCC-4273BBEED467}"/>
            </c:ext>
          </c:extLst>
        </c:ser>
        <c:ser>
          <c:idx val="2"/>
          <c:order val="2"/>
          <c:tx>
            <c:strRef>
              <c:f>Sheet1!$M$151</c:f>
              <c:strCache>
                <c:ptCount val="1"/>
                <c:pt idx="0">
                  <c:v>카메라 Top 3</c:v>
                </c:pt>
              </c:strCache>
            </c:strRef>
          </c:tx>
          <c:spPr>
            <a:ln w="12700">
              <a:solidFill>
                <a:srgbClr val="005EB8"/>
              </a:solidFill>
              <a:prstDash val="solid"/>
            </a:ln>
          </c:spPr>
          <c:marker>
            <c:symbol val="circle"/>
            <c:size val="3"/>
            <c:spPr>
              <a:solidFill>
                <a:srgbClr val="005EB8"/>
              </a:solidFill>
              <a:ln>
                <a:noFill/>
                <a:prstDash val="solid"/>
              </a:ln>
            </c:spPr>
          </c:marker>
          <c:dPt>
            <c:idx val="3"/>
            <c:marker>
              <c:symbol val="none"/>
            </c:marker>
            <c:bubble3D val="0"/>
            <c:spPr>
              <a:ln w="12700">
                <a:noFill/>
                <a:prstDash val="solid"/>
              </a:ln>
            </c:spPr>
            <c:extLst>
              <c:ext xmlns:c16="http://schemas.microsoft.com/office/drawing/2014/chart" uri="{C3380CC4-5D6E-409C-BE32-E72D297353CC}">
                <c16:uniqueId val="{00000008-04E0-4FB5-8CCC-4273BBEED467}"/>
              </c:ext>
            </c:extLst>
          </c:dPt>
          <c:dLbls>
            <c:dLbl>
              <c:idx val="3"/>
              <c:delete val="1"/>
              <c:extLst>
                <c:ext xmlns:c15="http://schemas.microsoft.com/office/drawing/2012/chart" uri="{CE6537A1-D6FC-4f65-9D91-7224C49458BB}"/>
                <c:ext xmlns:c16="http://schemas.microsoft.com/office/drawing/2014/chart" uri="{C3380CC4-5D6E-409C-BE32-E72D297353CC}">
                  <c16:uniqueId val="{00000008-04E0-4FB5-8CCC-4273BBEED467}"/>
                </c:ext>
              </c:extLst>
            </c:dLbl>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Sheet1!$N$147:$Q$147</c:f>
              <c:numCache>
                <c:formatCode>General</c:formatCode>
                <c:ptCount val="4"/>
                <c:pt idx="0">
                  <c:v>2016</c:v>
                </c:pt>
                <c:pt idx="1">
                  <c:v>2017</c:v>
                </c:pt>
                <c:pt idx="2">
                  <c:v>2018</c:v>
                </c:pt>
                <c:pt idx="3">
                  <c:v>2019</c:v>
                </c:pt>
              </c:numCache>
            </c:numRef>
          </c:cat>
          <c:val>
            <c:numRef>
              <c:f>Sheet1!$N$151:$Q$151</c:f>
              <c:numCache>
                <c:formatCode>#,##0;\(#,##0\);\-;@</c:formatCode>
                <c:ptCount val="4"/>
                <c:pt idx="0">
                  <c:v>1711428.5714285714</c:v>
                </c:pt>
                <c:pt idx="1">
                  <c:v>1596363.6363636365</c:v>
                </c:pt>
                <c:pt idx="2">
                  <c:v>1550000</c:v>
                </c:pt>
                <c:pt idx="3">
                  <c:v>0</c:v>
                </c:pt>
              </c:numCache>
            </c:numRef>
          </c:val>
          <c:smooth val="0"/>
          <c:extLst>
            <c:ext xmlns:c16="http://schemas.microsoft.com/office/drawing/2014/chart" uri="{C3380CC4-5D6E-409C-BE32-E72D297353CC}">
              <c16:uniqueId val="{00000009-04E0-4FB5-8CCC-4273BBEED467}"/>
            </c:ext>
          </c:extLst>
        </c:ser>
        <c:dLbls>
          <c:dLblPos val="t"/>
          <c:showLegendKey val="0"/>
          <c:showVal val="1"/>
          <c:showCatName val="0"/>
          <c:showSerName val="0"/>
          <c:showPercent val="0"/>
          <c:showBubbleSize val="0"/>
        </c:dLbls>
        <c:marker val="1"/>
        <c:smooth val="0"/>
        <c:axId val="1617226063"/>
        <c:axId val="1507546879"/>
        <c:extLst>
          <c:ext xmlns:c15="http://schemas.microsoft.com/office/drawing/2012/chart" uri="{02D57815-91ED-43cb-92C2-25804820EDAC}">
            <c15:filteredLineSeries>
              <c15:ser>
                <c:idx val="3"/>
                <c:order val="3"/>
                <c:tx>
                  <c:strRef>
                    <c:extLst>
                      <c:ext uri="{02D57815-91ED-43cb-92C2-25804820EDAC}">
                        <c15:formulaRef>
                          <c15:sqref>Sheet1!$L$152</c15:sqref>
                        </c15:formulaRef>
                      </c:ext>
                    </c:extLst>
                    <c:strCache>
                      <c:ptCount val="1"/>
                    </c:strCache>
                  </c:strRef>
                </c:tx>
                <c:spPr>
                  <a:ln w="12700">
                    <a:solidFill>
                      <a:srgbClr val="00A3A1"/>
                    </a:solidFill>
                    <a:prstDash val="solid"/>
                  </a:ln>
                </c:spPr>
                <c:marker>
                  <c:symbol val="diamond"/>
                  <c:size val="3"/>
                  <c:spPr>
                    <a:solidFill>
                      <a:srgbClr val="005EB8"/>
                    </a:solidFill>
                    <a:ln>
                      <a:solidFill>
                        <a:srgbClr val="005EB8"/>
                      </a:solidFill>
                      <a:prstDash val="solid"/>
                    </a:ln>
                  </c:spPr>
                </c:marker>
                <c:dPt>
                  <c:idx val="3"/>
                  <c:bubble3D val="0"/>
                  <c:spPr>
                    <a:ln w="12700">
                      <a:noFill/>
                      <a:prstDash val="solid"/>
                    </a:ln>
                  </c:spPr>
                  <c:extLst>
                    <c:ext xmlns:c16="http://schemas.microsoft.com/office/drawing/2014/chart" uri="{C3380CC4-5D6E-409C-BE32-E72D297353CC}">
                      <c16:uniqueId val="{0000000B-04E0-4FB5-8CCC-4273BBEED467}"/>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Sheet1!$N$147:$Q$147</c15:sqref>
                        </c15:formulaRef>
                      </c:ext>
                    </c:extLst>
                    <c:numCache>
                      <c:formatCode>General</c:formatCode>
                      <c:ptCount val="4"/>
                      <c:pt idx="0">
                        <c:v>2016</c:v>
                      </c:pt>
                      <c:pt idx="1">
                        <c:v>2017</c:v>
                      </c:pt>
                      <c:pt idx="2">
                        <c:v>2018</c:v>
                      </c:pt>
                      <c:pt idx="3">
                        <c:v>2019</c:v>
                      </c:pt>
                    </c:numCache>
                  </c:numRef>
                </c:cat>
                <c:val>
                  <c:numRef>
                    <c:extLst>
                      <c:ext uri="{02D57815-91ED-43cb-92C2-25804820EDAC}">
                        <c15:formulaRef>
                          <c15:sqref>Sheet1!$N$152:$Q$152</c15:sqref>
                        </c15:formulaRef>
                      </c:ext>
                    </c:extLst>
                    <c:numCache>
                      <c:formatCode>#,##0;\(#,##0\);\-;@</c:formatCode>
                      <c:ptCount val="4"/>
                      <c:pt idx="0">
                        <c:v>0</c:v>
                      </c:pt>
                      <c:pt idx="1">
                        <c:v>0</c:v>
                      </c:pt>
                      <c:pt idx="2">
                        <c:v>0</c:v>
                      </c:pt>
                      <c:pt idx="3">
                        <c:v>0</c:v>
                      </c:pt>
                    </c:numCache>
                  </c:numRef>
                </c:val>
                <c:smooth val="0"/>
                <c:extLst>
                  <c:ext xmlns:c16="http://schemas.microsoft.com/office/drawing/2014/chart" uri="{C3380CC4-5D6E-409C-BE32-E72D297353CC}">
                    <c16:uniqueId val="{0000000C-04E0-4FB5-8CCC-4273BBEED467}"/>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Sheet1!$L$153</c15:sqref>
                        </c15:formulaRef>
                      </c:ext>
                    </c:extLst>
                    <c:strCache>
                      <c:ptCount val="1"/>
                    </c:strCache>
                  </c:strRef>
                </c:tx>
                <c:spPr>
                  <a:ln w="12700">
                    <a:solidFill>
                      <a:srgbClr val="EAAA00"/>
                    </a:solidFill>
                    <a:prstDash val="solid"/>
                  </a:ln>
                </c:spPr>
                <c:marker>
                  <c:symbol val="square"/>
                  <c:size val="3"/>
                  <c:spPr>
                    <a:solidFill>
                      <a:srgbClr val="00A3A1"/>
                    </a:solidFill>
                    <a:ln>
                      <a:solidFill>
                        <a:srgbClr val="00A3A1"/>
                      </a:solidFill>
                      <a:prstDash val="solid"/>
                    </a:ln>
                  </c:spPr>
                </c:marker>
                <c:dPt>
                  <c:idx val="3"/>
                  <c:bubble3D val="0"/>
                  <c:spPr>
                    <a:ln w="12700">
                      <a:noFill/>
                      <a:prstDash val="solid"/>
                    </a:ln>
                  </c:spPr>
                  <c:extLst xmlns:c15="http://schemas.microsoft.com/office/drawing/2012/chart">
                    <c:ext xmlns:c16="http://schemas.microsoft.com/office/drawing/2014/chart" uri="{C3380CC4-5D6E-409C-BE32-E72D297353CC}">
                      <c16:uniqueId val="{0000000E-04E0-4FB5-8CCC-4273BBEED467}"/>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ext>
                  </c:extLst>
                </c:dLbls>
                <c:cat>
                  <c:numRef>
                    <c:extLst xmlns:c15="http://schemas.microsoft.com/office/drawing/2012/chart">
                      <c:ext xmlns:c15="http://schemas.microsoft.com/office/drawing/2012/chart" uri="{02D57815-91ED-43cb-92C2-25804820EDAC}">
                        <c15:formulaRef>
                          <c15:sqref>Sheet1!$N$147:$Q$147</c15:sqref>
                        </c15:formulaRef>
                      </c:ext>
                    </c:extLst>
                    <c:numCache>
                      <c:formatCode>General</c:formatCode>
                      <c:ptCount val="4"/>
                      <c:pt idx="0">
                        <c:v>2016</c:v>
                      </c:pt>
                      <c:pt idx="1">
                        <c:v>2017</c:v>
                      </c:pt>
                      <c:pt idx="2">
                        <c:v>2018</c:v>
                      </c:pt>
                      <c:pt idx="3">
                        <c:v>2019</c:v>
                      </c:pt>
                    </c:numCache>
                  </c:numRef>
                </c:cat>
                <c:val>
                  <c:numRef>
                    <c:extLst xmlns:c15="http://schemas.microsoft.com/office/drawing/2012/chart">
                      <c:ext xmlns:c15="http://schemas.microsoft.com/office/drawing/2012/chart" uri="{02D57815-91ED-43cb-92C2-25804820EDAC}">
                        <c15:formulaRef>
                          <c15:sqref>Sheet1!$N$153:$Q$153</c15:sqref>
                        </c15:formulaRef>
                      </c:ext>
                    </c:extLst>
                    <c:numCache>
                      <c:formatCode>#,##0;\(#,##0\);\-;@</c:formatCode>
                      <c:ptCount val="4"/>
                      <c:pt idx="0">
                        <c:v>0</c:v>
                      </c:pt>
                      <c:pt idx="1">
                        <c:v>0</c:v>
                      </c:pt>
                      <c:pt idx="2">
                        <c:v>0</c:v>
                      </c:pt>
                      <c:pt idx="3">
                        <c:v>0</c:v>
                      </c:pt>
                    </c:numCache>
                  </c:numRef>
                </c:val>
                <c:smooth val="0"/>
                <c:extLst xmlns:c15="http://schemas.microsoft.com/office/drawing/2012/chart">
                  <c:ext xmlns:c16="http://schemas.microsoft.com/office/drawing/2014/chart" uri="{C3380CC4-5D6E-409C-BE32-E72D297353CC}">
                    <c16:uniqueId val="{0000000F-04E0-4FB5-8CCC-4273BBEED467}"/>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Sheet1!$L$154</c15:sqref>
                        </c15:formulaRef>
                      </c:ext>
                    </c:extLst>
                    <c:strCache>
                      <c:ptCount val="1"/>
                    </c:strCache>
                  </c:strRef>
                </c:tx>
                <c:spPr>
                  <a:ln w="12700">
                    <a:solidFill>
                      <a:srgbClr val="43B02A"/>
                    </a:solidFill>
                    <a:prstDash val="solid"/>
                  </a:ln>
                </c:spPr>
                <c:marker>
                  <c:symbol val="triangle"/>
                  <c:size val="3"/>
                  <c:spPr>
                    <a:solidFill>
                      <a:srgbClr val="EAAA00"/>
                    </a:solidFill>
                    <a:ln>
                      <a:solidFill>
                        <a:srgbClr val="EAAA00"/>
                      </a:solidFill>
                      <a:prstDash val="solid"/>
                    </a:ln>
                  </c:spPr>
                </c:marker>
                <c:dPt>
                  <c:idx val="3"/>
                  <c:marker>
                    <c:symbol val="none"/>
                  </c:marker>
                  <c:bubble3D val="0"/>
                  <c:spPr>
                    <a:ln w="12700">
                      <a:noFill/>
                      <a:prstDash val="solid"/>
                    </a:ln>
                  </c:spPr>
                  <c:extLst xmlns:c15="http://schemas.microsoft.com/office/drawing/2012/chart">
                    <c:ext xmlns:c16="http://schemas.microsoft.com/office/drawing/2014/chart" uri="{C3380CC4-5D6E-409C-BE32-E72D297353CC}">
                      <c16:uniqueId val="{00000011-04E0-4FB5-8CCC-4273BBEED467}"/>
                    </c:ext>
                  </c:extLst>
                </c:dPt>
                <c:dLbls>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ext>
                  </c:extLst>
                </c:dLbls>
                <c:cat>
                  <c:numRef>
                    <c:extLst xmlns:c15="http://schemas.microsoft.com/office/drawing/2012/chart">
                      <c:ext xmlns:c15="http://schemas.microsoft.com/office/drawing/2012/chart" uri="{02D57815-91ED-43cb-92C2-25804820EDAC}">
                        <c15:formulaRef>
                          <c15:sqref>Sheet1!$N$147:$Q$147</c15:sqref>
                        </c15:formulaRef>
                      </c:ext>
                    </c:extLst>
                    <c:numCache>
                      <c:formatCode>General</c:formatCode>
                      <c:ptCount val="4"/>
                      <c:pt idx="0">
                        <c:v>2016</c:v>
                      </c:pt>
                      <c:pt idx="1">
                        <c:v>2017</c:v>
                      </c:pt>
                      <c:pt idx="2">
                        <c:v>2018</c:v>
                      </c:pt>
                      <c:pt idx="3">
                        <c:v>2019</c:v>
                      </c:pt>
                    </c:numCache>
                  </c:numRef>
                </c:cat>
                <c:val>
                  <c:numRef>
                    <c:extLst xmlns:c15="http://schemas.microsoft.com/office/drawing/2012/chart">
                      <c:ext xmlns:c15="http://schemas.microsoft.com/office/drawing/2012/chart" uri="{02D57815-91ED-43cb-92C2-25804820EDAC}">
                        <c15:formulaRef>
                          <c15:sqref>Sheet1!$N$154:$Q$154</c15:sqref>
                        </c15:formulaRef>
                      </c:ext>
                    </c:extLst>
                    <c:numCache>
                      <c:formatCode>#,##0;\(#,##0\);\-;@</c:formatCode>
                      <c:ptCount val="4"/>
                      <c:pt idx="0">
                        <c:v>0</c:v>
                      </c:pt>
                      <c:pt idx="1">
                        <c:v>0</c:v>
                      </c:pt>
                      <c:pt idx="2">
                        <c:v>0</c:v>
                      </c:pt>
                      <c:pt idx="3">
                        <c:v>0</c:v>
                      </c:pt>
                    </c:numCache>
                  </c:numRef>
                </c:val>
                <c:smooth val="0"/>
                <c:extLst xmlns:c15="http://schemas.microsoft.com/office/drawing/2012/chart">
                  <c:ext xmlns:c16="http://schemas.microsoft.com/office/drawing/2014/chart" uri="{C3380CC4-5D6E-409C-BE32-E72D297353CC}">
                    <c16:uniqueId val="{00000012-04E0-4FB5-8CCC-4273BBEED467}"/>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Sheet1!$L$155</c15:sqref>
                        </c15:formulaRef>
                      </c:ext>
                    </c:extLst>
                    <c:strCache>
                      <c:ptCount val="1"/>
                    </c:strCache>
                  </c:strRef>
                </c:tx>
                <c:spPr>
                  <a:ln w="12700">
                    <a:solidFill>
                      <a:srgbClr val="C6007E"/>
                    </a:solidFill>
                    <a:prstDash val="solid"/>
                  </a:ln>
                </c:spPr>
                <c:marker>
                  <c:symbol val="circle"/>
                  <c:size val="3"/>
                  <c:spPr>
                    <a:solidFill>
                      <a:srgbClr val="43B02A"/>
                    </a:solidFill>
                    <a:ln>
                      <a:solidFill>
                        <a:srgbClr val="43B02A"/>
                      </a:solidFill>
                      <a:prstDash val="solid"/>
                    </a:ln>
                  </c:spPr>
                </c:marker>
                <c:dPt>
                  <c:idx val="2"/>
                  <c:bubble3D val="0"/>
                  <c:spPr>
                    <a:ln w="12700">
                      <a:noFill/>
                      <a:prstDash val="solid"/>
                    </a:ln>
                  </c:spPr>
                  <c:extLst xmlns:c15="http://schemas.microsoft.com/office/drawing/2012/chart">
                    <c:ext xmlns:c16="http://schemas.microsoft.com/office/drawing/2014/chart" uri="{C3380CC4-5D6E-409C-BE32-E72D297353CC}">
                      <c16:uniqueId val="{00000014-04E0-4FB5-8CCC-4273BBEED467}"/>
                    </c:ext>
                  </c:extLst>
                </c:dPt>
                <c:dLbls>
                  <c:spPr>
                    <a:noFill/>
                    <a:ln>
                      <a:noFill/>
                    </a:ln>
                    <a:effectLst/>
                  </c:sp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ext>
                  </c:extLst>
                </c:dLbls>
                <c:cat>
                  <c:numRef>
                    <c:extLst xmlns:c15="http://schemas.microsoft.com/office/drawing/2012/chart">
                      <c:ext xmlns:c15="http://schemas.microsoft.com/office/drawing/2012/chart" uri="{02D57815-91ED-43cb-92C2-25804820EDAC}">
                        <c15:formulaRef>
                          <c15:sqref>Sheet1!$N$147:$Q$147</c15:sqref>
                        </c15:formulaRef>
                      </c:ext>
                    </c:extLst>
                    <c:numCache>
                      <c:formatCode>General</c:formatCode>
                      <c:ptCount val="4"/>
                      <c:pt idx="0">
                        <c:v>2016</c:v>
                      </c:pt>
                      <c:pt idx="1">
                        <c:v>2017</c:v>
                      </c:pt>
                      <c:pt idx="2">
                        <c:v>2018</c:v>
                      </c:pt>
                      <c:pt idx="3">
                        <c:v>2019</c:v>
                      </c:pt>
                    </c:numCache>
                  </c:numRef>
                </c:cat>
                <c:val>
                  <c:numRef>
                    <c:extLst xmlns:c15="http://schemas.microsoft.com/office/drawing/2012/chart">
                      <c:ext xmlns:c15="http://schemas.microsoft.com/office/drawing/2012/chart" uri="{02D57815-91ED-43cb-92C2-25804820EDAC}">
                        <c15:formulaRef>
                          <c15:sqref>Sheet1!$N$155:$Q$155</c15:sqref>
                        </c15:formulaRef>
                      </c:ext>
                    </c:extLst>
                    <c:numCache>
                      <c:formatCode>#,##0;\(#,##0\);\-;@</c:formatCode>
                      <c:ptCount val="4"/>
                      <c:pt idx="0">
                        <c:v>0</c:v>
                      </c:pt>
                      <c:pt idx="1">
                        <c:v>0</c:v>
                      </c:pt>
                      <c:pt idx="2">
                        <c:v>0</c:v>
                      </c:pt>
                      <c:pt idx="3">
                        <c:v>0</c:v>
                      </c:pt>
                    </c:numCache>
                  </c:numRef>
                </c:val>
                <c:smooth val="0"/>
                <c:extLst xmlns:c15="http://schemas.microsoft.com/office/drawing/2012/chart">
                  <c:ext xmlns:c16="http://schemas.microsoft.com/office/drawing/2014/chart" uri="{C3380CC4-5D6E-409C-BE32-E72D297353CC}">
                    <c16:uniqueId val="{00000015-04E0-4FB5-8CCC-4273BBEED467}"/>
                  </c:ext>
                </c:extLst>
              </c15:ser>
            </c15:filteredLineSeries>
          </c:ext>
        </c:extLst>
      </c:lineChart>
      <c:catAx>
        <c:axId val="161722606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507546879"/>
        <c:crosses val="autoZero"/>
        <c:auto val="1"/>
        <c:lblAlgn val="ctr"/>
        <c:lblOffset val="100"/>
        <c:noMultiLvlLbl val="0"/>
      </c:catAx>
      <c:valAx>
        <c:axId val="1507546879"/>
        <c:scaling>
          <c:orientation val="minMax"/>
        </c:scaling>
        <c:delete val="0"/>
        <c:axPos val="l"/>
        <c:title>
          <c:tx>
            <c:rich>
              <a:bodyPr rot="-5400000" vert="horz"/>
              <a:lstStyle/>
              <a:p>
                <a:pPr>
                  <a:defRPr altLang="ko-KR" sz="700">
                    <a:solidFill>
                      <a:srgbClr val="000000"/>
                    </a:solidFill>
                  </a:defRPr>
                </a:pPr>
                <a:r>
                  <a:rPr lang="ko-KR" altLang="en-US" sz="700" dirty="0"/>
                  <a:t>원</a:t>
                </a:r>
                <a:endParaRPr lang="en-US" sz="700" dirty="0"/>
              </a:p>
            </c:rich>
          </c:tx>
          <c:layout>
            <c:manualLayout>
              <c:xMode val="edge"/>
              <c:yMode val="edge"/>
              <c:x val="1.9900454396184819E-2"/>
              <c:y val="0.43741114199842035"/>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617226063"/>
        <c:crosses val="autoZero"/>
        <c:crossBetween val="between"/>
        <c:majorUnit val="300000"/>
      </c:valAx>
      <c:spPr>
        <a:noFill/>
        <a:ln w="25400">
          <a:noFill/>
        </a:ln>
      </c:spPr>
    </c:plotArea>
    <c:legend>
      <c:legendPos val="b"/>
      <c:layout>
        <c:manualLayout>
          <c:xMode val="edge"/>
          <c:yMode val="edge"/>
          <c:x val="0"/>
          <c:y val="0.8813472202257272"/>
          <c:w val="0.95441200696800055"/>
          <c:h val="0.11571723632487174"/>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주요 품목 매입단가 추세 </a:t>
            </a:r>
            <a:r>
              <a:rPr lang="en-US" altLang="ko-KR" sz="800" dirty="0"/>
              <a:t>- CPU</a:t>
            </a:r>
            <a:endParaRPr lang="en-US" sz="800" dirty="0"/>
          </a:p>
        </c:rich>
      </c:tx>
      <c:layout>
        <c:manualLayout>
          <c:xMode val="edge"/>
          <c:yMode val="edge"/>
          <c:x val="2.2834113536336693E-2"/>
          <c:y val="3.5606744534224528E-2"/>
        </c:manualLayout>
      </c:layout>
      <c:overlay val="0"/>
    </c:title>
    <c:autoTitleDeleted val="0"/>
    <c:plotArea>
      <c:layout>
        <c:manualLayout>
          <c:layoutTarget val="inner"/>
          <c:xMode val="edge"/>
          <c:yMode val="edge"/>
          <c:x val="0.17889682851093783"/>
          <c:y val="0.17330337807751808"/>
          <c:w val="0.69450810352573544"/>
          <c:h val="0.63445260938560144"/>
        </c:manualLayout>
      </c:layout>
      <c:lineChart>
        <c:grouping val="standard"/>
        <c:varyColors val="0"/>
        <c:ser>
          <c:idx val="1"/>
          <c:order val="1"/>
          <c:tx>
            <c:strRef>
              <c:f>Sheet1!$M$162</c:f>
              <c:strCache>
                <c:ptCount val="1"/>
                <c:pt idx="0">
                  <c:v>CPU Top 1</c:v>
                </c:pt>
              </c:strCache>
            </c:strRef>
          </c:tx>
          <c:spPr>
            <a:ln w="12700">
              <a:solidFill>
                <a:srgbClr val="0091DA"/>
              </a:solidFill>
              <a:prstDash val="solid"/>
            </a:ln>
          </c:spPr>
          <c:marker>
            <c:symbol val="square"/>
            <c:size val="3"/>
            <c:spPr>
              <a:solidFill>
                <a:srgbClr val="0091DA"/>
              </a:solidFill>
              <a:ln>
                <a:solidFill>
                  <a:srgbClr val="0091DA"/>
                </a:solidFill>
                <a:prstDash val="solid"/>
              </a:ln>
            </c:spPr>
          </c:marker>
          <c:dPt>
            <c:idx val="0"/>
            <c:marker>
              <c:symbol val="none"/>
            </c:marker>
            <c:bubble3D val="0"/>
            <c:extLst>
              <c:ext xmlns:c16="http://schemas.microsoft.com/office/drawing/2014/chart" uri="{C3380CC4-5D6E-409C-BE32-E72D297353CC}">
                <c16:uniqueId val="{00000000-5B86-4732-B5C3-C275CBB5A622}"/>
              </c:ext>
            </c:extLst>
          </c:dPt>
          <c:dPt>
            <c:idx val="1"/>
            <c:marker>
              <c:symbol val="none"/>
            </c:marker>
            <c:bubble3D val="0"/>
            <c:spPr>
              <a:ln w="12700">
                <a:noFill/>
                <a:prstDash val="solid"/>
              </a:ln>
            </c:spPr>
            <c:extLst>
              <c:ext xmlns:c16="http://schemas.microsoft.com/office/drawing/2014/chart" uri="{C3380CC4-5D6E-409C-BE32-E72D297353CC}">
                <c16:uniqueId val="{00000002-5B86-4732-B5C3-C275CBB5A622}"/>
              </c:ext>
            </c:extLst>
          </c:dPt>
          <c:dPt>
            <c:idx val="2"/>
            <c:bubble3D val="0"/>
            <c:spPr>
              <a:ln w="12700">
                <a:noFill/>
                <a:prstDash val="solid"/>
              </a:ln>
            </c:spPr>
            <c:extLst>
              <c:ext xmlns:c16="http://schemas.microsoft.com/office/drawing/2014/chart" uri="{C3380CC4-5D6E-409C-BE32-E72D297353CC}">
                <c16:uniqueId val="{00000004-5B86-4732-B5C3-C275CBB5A622}"/>
              </c:ext>
            </c:extLst>
          </c:dPt>
          <c:dPt>
            <c:idx val="3"/>
            <c:bubble3D val="0"/>
            <c:spPr>
              <a:ln w="12700">
                <a:solidFill>
                  <a:srgbClr val="0091DA"/>
                </a:solidFill>
                <a:prstDash val="solid"/>
              </a:ln>
            </c:spPr>
            <c:extLst>
              <c:ext xmlns:c16="http://schemas.microsoft.com/office/drawing/2014/chart" uri="{C3380CC4-5D6E-409C-BE32-E72D297353CC}">
                <c16:uniqueId val="{00000006-5B86-4732-B5C3-C275CBB5A622}"/>
              </c:ext>
            </c:extLst>
          </c:dPt>
          <c:dLbls>
            <c:dLbl>
              <c:idx val="0"/>
              <c:delete val="1"/>
              <c:extLst>
                <c:ext xmlns:c15="http://schemas.microsoft.com/office/drawing/2012/chart" uri="{CE6537A1-D6FC-4f65-9D91-7224C49458BB}"/>
                <c:ext xmlns:c16="http://schemas.microsoft.com/office/drawing/2014/chart" uri="{C3380CC4-5D6E-409C-BE32-E72D297353CC}">
                  <c16:uniqueId val="{00000000-5B86-4732-B5C3-C275CBB5A622}"/>
                </c:ext>
              </c:extLst>
            </c:dLbl>
            <c:dLbl>
              <c:idx val="1"/>
              <c:delete val="1"/>
              <c:extLst>
                <c:ext xmlns:c15="http://schemas.microsoft.com/office/drawing/2012/chart" uri="{CE6537A1-D6FC-4f65-9D91-7224C49458BB}"/>
                <c:ext xmlns:c16="http://schemas.microsoft.com/office/drawing/2014/chart" uri="{C3380CC4-5D6E-409C-BE32-E72D297353CC}">
                  <c16:uniqueId val="{00000002-5B86-4732-B5C3-C275CBB5A622}"/>
                </c:ext>
              </c:extLst>
            </c:dLbl>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Sheet1!$N$160:$Q$160</c:f>
              <c:numCache>
                <c:formatCode>General</c:formatCode>
                <c:ptCount val="4"/>
                <c:pt idx="0">
                  <c:v>2016</c:v>
                </c:pt>
                <c:pt idx="1">
                  <c:v>2017</c:v>
                </c:pt>
                <c:pt idx="2">
                  <c:v>2018</c:v>
                </c:pt>
                <c:pt idx="3">
                  <c:v>2019</c:v>
                </c:pt>
              </c:numCache>
            </c:numRef>
          </c:cat>
          <c:val>
            <c:numRef>
              <c:f>Sheet1!$N$162:$Q$162</c:f>
              <c:numCache>
                <c:formatCode>#,##0;\(#,##0\);\-;@</c:formatCode>
                <c:ptCount val="4"/>
                <c:pt idx="0">
                  <c:v>0</c:v>
                </c:pt>
                <c:pt idx="1">
                  <c:v>0</c:v>
                </c:pt>
                <c:pt idx="2">
                  <c:v>1120000</c:v>
                </c:pt>
                <c:pt idx="3">
                  <c:v>1017741.9354838709</c:v>
                </c:pt>
              </c:numCache>
            </c:numRef>
          </c:val>
          <c:smooth val="0"/>
          <c:extLst>
            <c:ext xmlns:c16="http://schemas.microsoft.com/office/drawing/2014/chart" uri="{C3380CC4-5D6E-409C-BE32-E72D297353CC}">
              <c16:uniqueId val="{00000007-5B86-4732-B5C3-C275CBB5A622}"/>
            </c:ext>
          </c:extLst>
        </c:ser>
        <c:ser>
          <c:idx val="2"/>
          <c:order val="2"/>
          <c:tx>
            <c:strRef>
              <c:f>Sheet1!$M$163</c:f>
              <c:strCache>
                <c:ptCount val="1"/>
                <c:pt idx="0">
                  <c:v>CPU Top 2</c:v>
                </c:pt>
              </c:strCache>
            </c:strRef>
          </c:tx>
          <c:spPr>
            <a:ln w="12700">
              <a:solidFill>
                <a:srgbClr val="6D2077"/>
              </a:solidFill>
              <a:prstDash val="solid"/>
            </a:ln>
          </c:spPr>
          <c:marker>
            <c:symbol val="triangle"/>
            <c:size val="3"/>
            <c:spPr>
              <a:solidFill>
                <a:srgbClr val="6D2077"/>
              </a:solidFill>
              <a:ln>
                <a:solidFill>
                  <a:srgbClr val="6D2077"/>
                </a:solidFill>
                <a:prstDash val="solid"/>
              </a:ln>
            </c:spPr>
          </c:marker>
          <c:dPt>
            <c:idx val="0"/>
            <c:marker>
              <c:symbol val="none"/>
            </c:marker>
            <c:bubble3D val="0"/>
            <c:spPr>
              <a:ln w="12700">
                <a:noFill/>
                <a:prstDash val="solid"/>
              </a:ln>
            </c:spPr>
            <c:extLst>
              <c:ext xmlns:c16="http://schemas.microsoft.com/office/drawing/2014/chart" uri="{C3380CC4-5D6E-409C-BE32-E72D297353CC}">
                <c16:uniqueId val="{00000009-5B86-4732-B5C3-C275CBB5A622}"/>
              </c:ext>
            </c:extLst>
          </c:dPt>
          <c:dPt>
            <c:idx val="1"/>
            <c:marker>
              <c:symbol val="none"/>
            </c:marker>
            <c:bubble3D val="0"/>
            <c:spPr>
              <a:ln w="12700">
                <a:noFill/>
                <a:prstDash val="solid"/>
              </a:ln>
            </c:spPr>
            <c:extLst>
              <c:ext xmlns:c16="http://schemas.microsoft.com/office/drawing/2014/chart" uri="{C3380CC4-5D6E-409C-BE32-E72D297353CC}">
                <c16:uniqueId val="{0000000B-5B86-4732-B5C3-C275CBB5A622}"/>
              </c:ext>
            </c:extLst>
          </c:dPt>
          <c:dPt>
            <c:idx val="2"/>
            <c:bubble3D val="0"/>
            <c:spPr>
              <a:ln w="12700">
                <a:noFill/>
                <a:prstDash val="solid"/>
              </a:ln>
            </c:spPr>
            <c:extLst>
              <c:ext xmlns:c16="http://schemas.microsoft.com/office/drawing/2014/chart" uri="{C3380CC4-5D6E-409C-BE32-E72D297353CC}">
                <c16:uniqueId val="{0000000D-5B86-4732-B5C3-C275CBB5A622}"/>
              </c:ext>
            </c:extLst>
          </c:dPt>
          <c:dPt>
            <c:idx val="3"/>
            <c:bubble3D val="0"/>
            <c:extLst>
              <c:ext xmlns:c16="http://schemas.microsoft.com/office/drawing/2014/chart" uri="{C3380CC4-5D6E-409C-BE32-E72D297353CC}">
                <c16:uniqueId val="{0000000E-5B86-4732-B5C3-C275CBB5A622}"/>
              </c:ext>
            </c:extLst>
          </c:dPt>
          <c:dLbls>
            <c:dLbl>
              <c:idx val="0"/>
              <c:delete val="1"/>
              <c:extLst>
                <c:ext xmlns:c15="http://schemas.microsoft.com/office/drawing/2012/chart" uri="{CE6537A1-D6FC-4f65-9D91-7224C49458BB}"/>
                <c:ext xmlns:c16="http://schemas.microsoft.com/office/drawing/2014/chart" uri="{C3380CC4-5D6E-409C-BE32-E72D297353CC}">
                  <c16:uniqueId val="{00000009-5B86-4732-B5C3-C275CBB5A622}"/>
                </c:ext>
              </c:extLst>
            </c:dLbl>
            <c:dLbl>
              <c:idx val="1"/>
              <c:delete val="1"/>
              <c:extLst>
                <c:ext xmlns:c15="http://schemas.microsoft.com/office/drawing/2012/chart" uri="{CE6537A1-D6FC-4f65-9D91-7224C49458BB}"/>
                <c:ext xmlns:c16="http://schemas.microsoft.com/office/drawing/2014/chart" uri="{C3380CC4-5D6E-409C-BE32-E72D297353CC}">
                  <c16:uniqueId val="{0000000B-5B86-4732-B5C3-C275CBB5A622}"/>
                </c:ext>
              </c:extLst>
            </c:dLbl>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Sheet1!$N$160:$Q$160</c:f>
              <c:numCache>
                <c:formatCode>General</c:formatCode>
                <c:ptCount val="4"/>
                <c:pt idx="0">
                  <c:v>2016</c:v>
                </c:pt>
                <c:pt idx="1">
                  <c:v>2017</c:v>
                </c:pt>
                <c:pt idx="2">
                  <c:v>2018</c:v>
                </c:pt>
                <c:pt idx="3">
                  <c:v>2019</c:v>
                </c:pt>
              </c:numCache>
            </c:numRef>
          </c:cat>
          <c:val>
            <c:numRef>
              <c:f>Sheet1!$N$163:$Q$163</c:f>
              <c:numCache>
                <c:formatCode>#,##0;\(#,##0\);\-;@</c:formatCode>
                <c:ptCount val="4"/>
                <c:pt idx="0">
                  <c:v>0</c:v>
                </c:pt>
                <c:pt idx="1">
                  <c:v>0</c:v>
                </c:pt>
                <c:pt idx="2">
                  <c:v>383000</c:v>
                </c:pt>
                <c:pt idx="3">
                  <c:v>383000</c:v>
                </c:pt>
              </c:numCache>
            </c:numRef>
          </c:val>
          <c:smooth val="0"/>
          <c:extLst>
            <c:ext xmlns:c16="http://schemas.microsoft.com/office/drawing/2014/chart" uri="{C3380CC4-5D6E-409C-BE32-E72D297353CC}">
              <c16:uniqueId val="{0000000F-5B86-4732-B5C3-C275CBB5A622}"/>
            </c:ext>
          </c:extLst>
        </c:ser>
        <c:ser>
          <c:idx val="3"/>
          <c:order val="3"/>
          <c:tx>
            <c:strRef>
              <c:f>Sheet1!$M$164</c:f>
              <c:strCache>
                <c:ptCount val="1"/>
                <c:pt idx="0">
                  <c:v>CPU Top 3</c:v>
                </c:pt>
              </c:strCache>
            </c:strRef>
          </c:tx>
          <c:spPr>
            <a:ln w="12700">
              <a:solidFill>
                <a:srgbClr val="005EB8"/>
              </a:solidFill>
              <a:prstDash val="solid"/>
            </a:ln>
          </c:spPr>
          <c:marker>
            <c:symbol val="circle"/>
            <c:size val="3"/>
            <c:spPr>
              <a:solidFill>
                <a:srgbClr val="005EB8"/>
              </a:solidFill>
              <a:ln>
                <a:solidFill>
                  <a:srgbClr val="005EB8"/>
                </a:solidFill>
                <a:prstDash val="solid"/>
              </a:ln>
            </c:spPr>
          </c:marker>
          <c:dLbls>
            <c:dLbl>
              <c:idx val="0"/>
              <c:layout>
                <c:manualLayout>
                  <c:x val="-6.3563961028979182E-2"/>
                  <c:y val="-5.91516320066105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5B86-4732-B5C3-C275CBB5A622}"/>
                </c:ext>
              </c:extLst>
            </c:dLbl>
            <c:dLbl>
              <c:idx val="1"/>
              <c:layout>
                <c:manualLayout>
                  <c:x val="-7.0181760199096749E-2"/>
                  <c:y val="-5.91516320066105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5B86-4732-B5C3-C275CBB5A622}"/>
                </c:ext>
              </c:extLst>
            </c:dLbl>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Sheet1!$N$160:$Q$160</c:f>
              <c:numCache>
                <c:formatCode>General</c:formatCode>
                <c:ptCount val="4"/>
                <c:pt idx="0">
                  <c:v>2016</c:v>
                </c:pt>
                <c:pt idx="1">
                  <c:v>2017</c:v>
                </c:pt>
                <c:pt idx="2">
                  <c:v>2018</c:v>
                </c:pt>
                <c:pt idx="3">
                  <c:v>2019</c:v>
                </c:pt>
              </c:numCache>
            </c:numRef>
          </c:cat>
          <c:val>
            <c:numRef>
              <c:f>Sheet1!$N$164:$Q$164</c:f>
              <c:numCache>
                <c:formatCode>#,##0;\(#,##0\);\-;@</c:formatCode>
                <c:ptCount val="4"/>
                <c:pt idx="0">
                  <c:v>48000</c:v>
                </c:pt>
                <c:pt idx="1">
                  <c:v>48000</c:v>
                </c:pt>
                <c:pt idx="2">
                  <c:v>48000</c:v>
                </c:pt>
                <c:pt idx="3">
                  <c:v>48000</c:v>
                </c:pt>
              </c:numCache>
            </c:numRef>
          </c:val>
          <c:smooth val="0"/>
          <c:extLst>
            <c:ext xmlns:c16="http://schemas.microsoft.com/office/drawing/2014/chart" uri="{C3380CC4-5D6E-409C-BE32-E72D297353CC}">
              <c16:uniqueId val="{00000012-5B86-4732-B5C3-C275CBB5A622}"/>
            </c:ext>
          </c:extLst>
        </c:ser>
        <c:dLbls>
          <c:dLblPos val="t"/>
          <c:showLegendKey val="0"/>
          <c:showVal val="1"/>
          <c:showCatName val="0"/>
          <c:showSerName val="0"/>
          <c:showPercent val="0"/>
          <c:showBubbleSize val="0"/>
        </c:dLbls>
        <c:marker val="1"/>
        <c:smooth val="0"/>
        <c:axId val="1227979263"/>
        <c:axId val="1441073839"/>
        <c:extLst>
          <c:ext xmlns:c15="http://schemas.microsoft.com/office/drawing/2012/chart" uri="{02D57815-91ED-43cb-92C2-25804820EDAC}">
            <c15:filteredLineSeries>
              <c15:ser>
                <c:idx val="0"/>
                <c:order val="0"/>
                <c:tx>
                  <c:strRef>
                    <c:extLst>
                      <c:ext uri="{02D57815-91ED-43cb-92C2-25804820EDAC}">
                        <c15:formulaRef>
                          <c15:sqref>Sheet1!$J$161:$M$161</c15:sqref>
                        </c15:formulaRef>
                      </c:ext>
                    </c:extLst>
                    <c:strCache>
                      <c:ptCount val="4"/>
                      <c:pt idx="3">
                        <c:v>품목코드</c:v>
                      </c:pt>
                    </c:strCache>
                  </c:strRef>
                </c:tx>
                <c:spPr>
                  <a:ln w="12700">
                    <a:solidFill>
                      <a:srgbClr val="00338D"/>
                    </a:solidFill>
                    <a:prstDash val="solid"/>
                  </a:ln>
                </c:spPr>
                <c:marker>
                  <c:symbol val="diamond"/>
                  <c:size val="3"/>
                  <c:spPr>
                    <a:solidFill>
                      <a:srgbClr val="00338D"/>
                    </a:solidFill>
                    <a:ln>
                      <a:solidFill>
                        <a:srgbClr val="00338D"/>
                      </a:solidFill>
                      <a:prstDash val="solid"/>
                    </a:ln>
                  </c:spPr>
                </c:marker>
                <c:dLbls>
                  <c:spPr>
                    <a:noFill/>
                    <a:ln>
                      <a:noFill/>
                    </a:ln>
                    <a:effectLst/>
                  </c:spPr>
                  <c:dLblPos val="t"/>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Sheet1!$N$160:$Q$160</c15:sqref>
                        </c15:formulaRef>
                      </c:ext>
                    </c:extLst>
                    <c:numCache>
                      <c:formatCode>General</c:formatCode>
                      <c:ptCount val="4"/>
                      <c:pt idx="0">
                        <c:v>2016</c:v>
                      </c:pt>
                      <c:pt idx="1">
                        <c:v>2017</c:v>
                      </c:pt>
                      <c:pt idx="2">
                        <c:v>2018</c:v>
                      </c:pt>
                      <c:pt idx="3">
                        <c:v>2019</c:v>
                      </c:pt>
                    </c:numCache>
                  </c:numRef>
                </c:cat>
                <c:val>
                  <c:numRef>
                    <c:extLst>
                      <c:ext uri="{02D57815-91ED-43cb-92C2-25804820EDAC}">
                        <c15:formulaRef>
                          <c15:sqref>Sheet1!$N$161:$Q$161</c15:sqref>
                        </c15:formulaRef>
                      </c:ext>
                    </c:extLst>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13-5B86-4732-B5C3-C275CBB5A622}"/>
                  </c:ext>
                </c:extLst>
              </c15:ser>
            </c15:filteredLineSeries>
          </c:ext>
        </c:extLst>
      </c:lineChart>
      <c:catAx>
        <c:axId val="122797926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441073839"/>
        <c:crosses val="autoZero"/>
        <c:auto val="1"/>
        <c:lblAlgn val="ctr"/>
        <c:lblOffset val="100"/>
        <c:noMultiLvlLbl val="0"/>
      </c:catAx>
      <c:valAx>
        <c:axId val="1441073839"/>
        <c:scaling>
          <c:orientation val="minMax"/>
        </c:scaling>
        <c:delete val="0"/>
        <c:axPos val="l"/>
        <c:title>
          <c:tx>
            <c:rich>
              <a:bodyPr rot="-5400000" vert="horz"/>
              <a:lstStyle/>
              <a:p>
                <a:pPr>
                  <a:defRPr altLang="ko-KR" sz="700">
                    <a:solidFill>
                      <a:srgbClr val="000000"/>
                    </a:solidFill>
                  </a:defRPr>
                </a:pPr>
                <a:r>
                  <a:rPr lang="ko-KR" altLang="en-US" sz="700" dirty="0"/>
                  <a:t>원</a:t>
                </a:r>
                <a:endParaRPr lang="en-US" sz="700" dirty="0"/>
              </a:p>
            </c:rich>
          </c:tx>
          <c:layout>
            <c:manualLayout>
              <c:xMode val="edge"/>
              <c:yMode val="edge"/>
              <c:x val="4.6372255626572255E-3"/>
              <c:y val="0.41381080236859391"/>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227979263"/>
        <c:crosses val="autoZero"/>
        <c:crossBetween val="between"/>
      </c:valAx>
      <c:spPr>
        <a:noFill/>
        <a:ln w="25400">
          <a:noFill/>
        </a:ln>
      </c:spPr>
    </c:plotArea>
    <c:legend>
      <c:legendPos val="b"/>
      <c:layout>
        <c:manualLayout>
          <c:xMode val="edge"/>
          <c:yMode val="edge"/>
          <c:x val="0.12239525097685601"/>
          <c:y val="0.90034972890393328"/>
          <c:w val="0.75837417515697891"/>
          <c:h val="6.6075393776950375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제품</a:t>
            </a:r>
            <a:r>
              <a:rPr lang="ko-KR" altLang="en-US" sz="800" baseline="0" dirty="0"/>
              <a:t> 매출액 및 </a:t>
            </a:r>
            <a:r>
              <a:rPr lang="en-US" altLang="ko-KR" sz="800" baseline="0" dirty="0"/>
              <a:t>GP%</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17831676040494937"/>
          <c:y val="0.17421023984084807"/>
          <c:w val="0.70836037833823418"/>
          <c:h val="0.66483145754789164"/>
        </c:manualLayout>
      </c:layout>
      <c:barChart>
        <c:barDir val="col"/>
        <c:grouping val="clustered"/>
        <c:varyColors val="0"/>
        <c:ser>
          <c:idx val="1"/>
          <c:order val="0"/>
          <c:tx>
            <c:strRef>
              <c:f>'보고서 장표용'!$O$10</c:f>
              <c:strCache>
                <c:ptCount val="1"/>
                <c:pt idx="0">
                  <c:v>매출액</c:v>
                </c:pt>
              </c:strCache>
            </c:strRef>
          </c:tx>
          <c:spPr>
            <a:solidFill>
              <a:srgbClr val="002997"/>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장표용'!$P$5:$S$5</c:f>
              <c:numCache>
                <c:formatCode>General</c:formatCode>
                <c:ptCount val="4"/>
                <c:pt idx="0">
                  <c:v>2016</c:v>
                </c:pt>
                <c:pt idx="1">
                  <c:v>2017</c:v>
                </c:pt>
                <c:pt idx="2">
                  <c:v>2018</c:v>
                </c:pt>
                <c:pt idx="3">
                  <c:v>2019</c:v>
                </c:pt>
              </c:numCache>
            </c:numRef>
          </c:cat>
          <c:val>
            <c:numRef>
              <c:f>'보고서 장표용'!$P$10:$S$10</c:f>
              <c:numCache>
                <c:formatCode>#,##0,,;\(#,##0,,\);\-;@</c:formatCode>
                <c:ptCount val="4"/>
                <c:pt idx="0">
                  <c:v>8830955934</c:v>
                </c:pt>
                <c:pt idx="1">
                  <c:v>8774164200</c:v>
                </c:pt>
                <c:pt idx="2">
                  <c:v>14642898678</c:v>
                </c:pt>
                <c:pt idx="3">
                  <c:v>19976446353</c:v>
                </c:pt>
              </c:numCache>
            </c:numRef>
          </c:val>
          <c:extLst>
            <c:ext xmlns:c16="http://schemas.microsoft.com/office/drawing/2014/chart" uri="{C3380CC4-5D6E-409C-BE32-E72D297353CC}">
              <c16:uniqueId val="{00000000-8387-4285-B61B-AD6C9A56660E}"/>
            </c:ext>
          </c:extLst>
        </c:ser>
        <c:dLbls>
          <c:showLegendKey val="0"/>
          <c:showVal val="1"/>
          <c:showCatName val="0"/>
          <c:showSerName val="0"/>
          <c:showPercent val="0"/>
          <c:showBubbleSize val="0"/>
        </c:dLbls>
        <c:gapWidth val="40"/>
        <c:axId val="1291566944"/>
        <c:axId val="140508655"/>
        <c:extLst>
          <c:ext xmlns:c15="http://schemas.microsoft.com/office/drawing/2012/chart" uri="{02D57815-91ED-43cb-92C2-25804820EDAC}">
            <c15:filteredBarSeries>
              <c15:ser>
                <c:idx val="0"/>
                <c:order val="1"/>
                <c:tx>
                  <c:strRef>
                    <c:extLst>
                      <c:ext uri="{02D57815-91ED-43cb-92C2-25804820EDAC}">
                        <c15:formulaRef>
                          <c15:sqref>'보고서 장표용'!$O$6</c15:sqref>
                        </c15:formulaRef>
                      </c:ext>
                    </c:extLst>
                    <c:strCache>
                      <c:ptCount val="1"/>
                      <c:pt idx="0">
                        <c:v>백만원</c:v>
                      </c:pt>
                    </c:strCache>
                  </c:strRef>
                </c:tx>
                <c:spPr>
                  <a:solidFill>
                    <a:srgbClr val="00338D"/>
                  </a:solidFill>
                  <a:ln w="3175">
                    <a:solidFill>
                      <a:srgbClr val="FFFFFF"/>
                    </a:solidFill>
                    <a:prstDash val="solid"/>
                  </a:ln>
                </c:spPr>
                <c:invertIfNegative val="0"/>
                <c:dLbls>
                  <c:spPr>
                    <a:noFill/>
                    <a:ln>
                      <a:noFill/>
                    </a:ln>
                    <a:effectLst/>
                  </c:spPr>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'보고서 장표용'!$P$5:$S$5</c15:sqref>
                        </c15:formulaRef>
                      </c:ext>
                    </c:extLst>
                    <c:numCache>
                      <c:formatCode>General</c:formatCode>
                      <c:ptCount val="4"/>
                      <c:pt idx="0">
                        <c:v>2016</c:v>
                      </c:pt>
                      <c:pt idx="1">
                        <c:v>2017</c:v>
                      </c:pt>
                      <c:pt idx="2">
                        <c:v>2018</c:v>
                      </c:pt>
                      <c:pt idx="3">
                        <c:v>2019</c:v>
                      </c:pt>
                    </c:numCache>
                  </c:numRef>
                </c:cat>
                <c:val>
                  <c:numRef>
                    <c:extLst>
                      <c:ext uri="{02D57815-91ED-43cb-92C2-25804820EDAC}">
                        <c15:formulaRef>
                          <c15:sqref>'보고서 장표용'!$P$6:$S$6</c15:sqref>
                        </c15:formulaRef>
                      </c:ext>
                    </c:extLst>
                    <c:numCache>
                      <c:formatCode>General</c:formatCode>
                      <c:ptCount val="4"/>
                      <c:pt idx="0">
                        <c:v>0</c:v>
                      </c:pt>
                      <c:pt idx="1">
                        <c:v>0</c:v>
                      </c:pt>
                      <c:pt idx="2">
                        <c:v>0</c:v>
                      </c:pt>
                      <c:pt idx="3">
                        <c:v>0</c:v>
                      </c:pt>
                    </c:numCache>
                  </c:numRef>
                </c:val>
                <c:extLst>
                  <c:ext xmlns:c16="http://schemas.microsoft.com/office/drawing/2014/chart" uri="{C3380CC4-5D6E-409C-BE32-E72D297353CC}">
                    <c16:uniqueId val="{00000003-8387-4285-B61B-AD6C9A56660E}"/>
                  </c:ext>
                </c:extLst>
              </c15:ser>
            </c15:filteredBarSeries>
          </c:ext>
        </c:extLst>
      </c:barChart>
      <c:lineChart>
        <c:grouping val="standard"/>
        <c:varyColors val="0"/>
        <c:ser>
          <c:idx val="2"/>
          <c:order val="2"/>
          <c:tx>
            <c:strRef>
              <c:f>'보고서 장표용'!$O$34</c:f>
              <c:strCache>
                <c:ptCount val="1"/>
                <c:pt idx="0">
                  <c:v>GP%</c:v>
                </c:pt>
              </c:strCache>
            </c:strRef>
          </c:tx>
          <c:spPr>
            <a:ln w="12700">
              <a:solidFill>
                <a:srgbClr val="0091DA"/>
              </a:solidFill>
            </a:ln>
          </c:spPr>
          <c:marker>
            <c:symbol val="none"/>
          </c:marker>
          <c:dLbls>
            <c:dLbl>
              <c:idx val="0"/>
              <c:layout>
                <c:manualLayout>
                  <c:x val="-5.5735883014623171E-2"/>
                  <c:y val="-7.99885468861846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87-4285-B61B-AD6C9A56660E}"/>
                </c:ext>
              </c:extLst>
            </c:dLbl>
            <c:spPr>
              <a:solidFill>
                <a:srgbClr val="0091DA"/>
              </a:solidFill>
              <a:ln>
                <a:noFill/>
              </a:ln>
              <a:effectLst/>
            </c:spPr>
            <c:txPr>
              <a:bodyPr wrap="square" lIns="38100" tIns="19050" rIns="38100" bIns="19050" anchor="ctr">
                <a:spAutoFit/>
              </a:bodyPr>
              <a:lstStyle/>
              <a:p>
                <a:pPr>
                  <a:defRPr sz="700">
                    <a:solidFill>
                      <a:schemeClr val="bg1"/>
                    </a:solidFill>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'보고서 장표용'!$P$34:$S$34</c:f>
              <c:numCache>
                <c:formatCode>0%</c:formatCode>
                <c:ptCount val="4"/>
                <c:pt idx="0">
                  <c:v>0.14663521903056509</c:v>
                </c:pt>
                <c:pt idx="1">
                  <c:v>0.26408711179072752</c:v>
                </c:pt>
                <c:pt idx="2">
                  <c:v>0.27427553492643553</c:v>
                </c:pt>
                <c:pt idx="3">
                  <c:v>0.29086515817450426</c:v>
                </c:pt>
              </c:numCache>
            </c:numRef>
          </c:val>
          <c:smooth val="0"/>
          <c:extLst>
            <c:ext xmlns:c16="http://schemas.microsoft.com/office/drawing/2014/chart" uri="{C3380CC4-5D6E-409C-BE32-E72D297353CC}">
              <c16:uniqueId val="{00000002-8387-4285-B61B-AD6C9A56660E}"/>
            </c:ext>
          </c:extLst>
        </c:ser>
        <c:dLbls>
          <c:showLegendKey val="0"/>
          <c:showVal val="1"/>
          <c:showCatName val="0"/>
          <c:showSerName val="0"/>
          <c:showPercent val="0"/>
          <c:showBubbleSize val="0"/>
        </c:dLbls>
        <c:marker val="1"/>
        <c:smooth val="0"/>
        <c:axId val="61997999"/>
        <c:axId val="1792291328"/>
      </c:lineChart>
      <c:catAx>
        <c:axId val="1291566944"/>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40508655"/>
        <c:crosses val="autoZero"/>
        <c:auto val="1"/>
        <c:lblAlgn val="ctr"/>
        <c:lblOffset val="100"/>
        <c:noMultiLvlLbl val="0"/>
      </c:catAx>
      <c:valAx>
        <c:axId val="140508655"/>
        <c:scaling>
          <c:orientation val="minMax"/>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1205028929394874E-2"/>
              <c:y val="0.42988863753313206"/>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291566944"/>
        <c:crosses val="autoZero"/>
        <c:crossBetween val="between"/>
      </c:valAx>
      <c:valAx>
        <c:axId val="1792291328"/>
        <c:scaling>
          <c:orientation val="minMax"/>
        </c:scaling>
        <c:delete val="0"/>
        <c:axPos val="r"/>
        <c:numFmt formatCode="0%" sourceLinked="1"/>
        <c:majorTickMark val="out"/>
        <c:minorTickMark val="none"/>
        <c:tickLblPos val="nextTo"/>
        <c:spPr>
          <a:ln>
            <a:noFill/>
          </a:ln>
        </c:spPr>
        <c:txPr>
          <a:bodyPr/>
          <a:lstStyle/>
          <a:p>
            <a:pPr>
              <a:defRPr>
                <a:solidFill>
                  <a:schemeClr val="bg1">
                    <a:alpha val="0"/>
                  </a:schemeClr>
                </a:solidFill>
              </a:defRPr>
            </a:pPr>
            <a:endParaRPr lang="ko-KR"/>
          </a:p>
        </c:txPr>
        <c:crossAx val="61997999"/>
        <c:crosses val="max"/>
        <c:crossBetween val="between"/>
      </c:valAx>
      <c:catAx>
        <c:axId val="61997999"/>
        <c:scaling>
          <c:orientation val="minMax"/>
        </c:scaling>
        <c:delete val="1"/>
        <c:axPos val="b"/>
        <c:majorTickMark val="out"/>
        <c:minorTickMark val="none"/>
        <c:tickLblPos val="nextTo"/>
        <c:crossAx val="1792291328"/>
        <c:crosses val="autoZero"/>
        <c:auto val="1"/>
        <c:lblAlgn val="ctr"/>
        <c:lblOffset val="100"/>
        <c:noMultiLvlLbl val="0"/>
      </c:catAx>
      <c:spPr>
        <a:noFill/>
        <a:ln w="25400">
          <a:noFill/>
        </a:ln>
      </c:spPr>
    </c:plotArea>
    <c:legend>
      <c:legendPos val="r"/>
      <c:layout>
        <c:manualLayout>
          <c:xMode val="edge"/>
          <c:yMode val="edge"/>
          <c:x val="0.13925336667279767"/>
          <c:y val="0.91351721943211694"/>
          <c:w val="0.75185670327048215"/>
          <c:h val="8.526853410497906E-2"/>
        </c:manualLayout>
      </c:layout>
      <c:overlay val="0"/>
      <c:txPr>
        <a:bodyPr/>
        <a:lstStyle/>
        <a:p>
          <a:pPr>
            <a:defRPr sz="600"/>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baseline="0" dirty="0"/>
              <a:t>용역 매출액 및 </a:t>
            </a:r>
            <a:r>
              <a:rPr lang="en-US" altLang="ko-KR" sz="800" baseline="0" dirty="0"/>
              <a:t>GP%</a:t>
            </a:r>
            <a:endParaRPr lang="en-US" sz="800" dirty="0"/>
          </a:p>
        </c:rich>
      </c:tx>
      <c:layout>
        <c:manualLayout>
          <c:xMode val="edge"/>
          <c:yMode val="edge"/>
          <c:x val="0"/>
          <c:y val="5.9676192585690895E-4"/>
        </c:manualLayout>
      </c:layout>
      <c:overlay val="0"/>
    </c:title>
    <c:autoTitleDeleted val="0"/>
    <c:plotArea>
      <c:layout>
        <c:manualLayout>
          <c:layoutTarget val="inner"/>
          <c:xMode val="edge"/>
          <c:yMode val="edge"/>
          <c:x val="0.17433990898645962"/>
          <c:y val="0.1703636271334637"/>
          <c:w val="0.72791688493873818"/>
          <c:h val="0.64363906515318525"/>
        </c:manualLayout>
      </c:layout>
      <c:barChart>
        <c:barDir val="col"/>
        <c:grouping val="clustered"/>
        <c:varyColors val="0"/>
        <c:ser>
          <c:idx val="1"/>
          <c:order val="0"/>
          <c:tx>
            <c:strRef>
              <c:f>'보고서 장표용'!$O$10</c:f>
              <c:strCache>
                <c:ptCount val="1"/>
                <c:pt idx="0">
                  <c:v>매출액</c:v>
                </c:pt>
              </c:strCache>
            </c:strRef>
          </c:tx>
          <c:spPr>
            <a:solidFill>
              <a:srgbClr val="002997"/>
            </a:solidFill>
          </c:spPr>
          <c:invertIfNegative val="0"/>
          <c:dLbls>
            <c:dLbl>
              <c:idx val="2"/>
              <c:layout>
                <c:manualLayout>
                  <c:x val="8.5714285714285719E-3"/>
                  <c:y val="0.2931836077308517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A02-4608-AB90-889C30A4D28B}"/>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장표용'!$P$5:$S$5</c:f>
              <c:numCache>
                <c:formatCode>General</c:formatCode>
                <c:ptCount val="4"/>
                <c:pt idx="0">
                  <c:v>2016</c:v>
                </c:pt>
                <c:pt idx="1">
                  <c:v>2017</c:v>
                </c:pt>
                <c:pt idx="2">
                  <c:v>2018</c:v>
                </c:pt>
                <c:pt idx="3">
                  <c:v>2019</c:v>
                </c:pt>
              </c:numCache>
            </c:numRef>
          </c:cat>
          <c:val>
            <c:numRef>
              <c:f>'보고서 장표용'!$W$15:$Z$15</c:f>
              <c:numCache>
                <c:formatCode>#,##0,,;\(#,##0,,\);\-;@</c:formatCode>
                <c:ptCount val="4"/>
                <c:pt idx="0">
                  <c:v>9714149785</c:v>
                </c:pt>
                <c:pt idx="1">
                  <c:v>11063108404</c:v>
                </c:pt>
                <c:pt idx="2">
                  <c:v>7768327892</c:v>
                </c:pt>
                <c:pt idx="3">
                  <c:v>6318564708</c:v>
                </c:pt>
              </c:numCache>
            </c:numRef>
          </c:val>
          <c:extLst>
            <c:ext xmlns:c16="http://schemas.microsoft.com/office/drawing/2014/chart" uri="{C3380CC4-5D6E-409C-BE32-E72D297353CC}">
              <c16:uniqueId val="{00000001-1A02-4608-AB90-889C30A4D28B}"/>
            </c:ext>
          </c:extLst>
        </c:ser>
        <c:dLbls>
          <c:showLegendKey val="0"/>
          <c:showVal val="1"/>
          <c:showCatName val="0"/>
          <c:showSerName val="0"/>
          <c:showPercent val="0"/>
          <c:showBubbleSize val="0"/>
        </c:dLbls>
        <c:gapWidth val="40"/>
        <c:axId val="1291566944"/>
        <c:axId val="140508655"/>
        <c:extLst>
          <c:ext xmlns:c15="http://schemas.microsoft.com/office/drawing/2012/chart" uri="{02D57815-91ED-43cb-92C2-25804820EDAC}">
            <c15:filteredBarSeries>
              <c15:ser>
                <c:idx val="0"/>
                <c:order val="1"/>
                <c:tx>
                  <c:strRef>
                    <c:extLst>
                      <c:ext uri="{02D57815-91ED-43cb-92C2-25804820EDAC}">
                        <c15:formulaRef>
                          <c15:sqref>'보고서 장표용'!$O$6</c15:sqref>
                        </c15:formulaRef>
                      </c:ext>
                    </c:extLst>
                    <c:strCache>
                      <c:ptCount val="1"/>
                      <c:pt idx="0">
                        <c:v>백만원</c:v>
                      </c:pt>
                    </c:strCache>
                  </c:strRef>
                </c:tx>
                <c:spPr>
                  <a:solidFill>
                    <a:srgbClr val="00338D"/>
                  </a:solidFill>
                  <a:ln w="3175">
                    <a:solidFill>
                      <a:srgbClr val="FFFFFF"/>
                    </a:solidFill>
                    <a:prstDash val="solid"/>
                  </a:ln>
                </c:spPr>
                <c:invertIfNegative val="0"/>
                <c:dLbls>
                  <c:spPr>
                    <a:noFill/>
                    <a:ln>
                      <a:noFill/>
                    </a:ln>
                    <a:effectLst/>
                  </c:spPr>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'보고서 장표용'!$P$5:$S$5</c15:sqref>
                        </c15:formulaRef>
                      </c:ext>
                    </c:extLst>
                    <c:numCache>
                      <c:formatCode>General</c:formatCode>
                      <c:ptCount val="4"/>
                      <c:pt idx="0">
                        <c:v>2016</c:v>
                      </c:pt>
                      <c:pt idx="1">
                        <c:v>2017</c:v>
                      </c:pt>
                      <c:pt idx="2">
                        <c:v>2018</c:v>
                      </c:pt>
                      <c:pt idx="3">
                        <c:v>2019</c:v>
                      </c:pt>
                    </c:numCache>
                  </c:numRef>
                </c:cat>
                <c:val>
                  <c:numRef>
                    <c:extLst>
                      <c:ext uri="{02D57815-91ED-43cb-92C2-25804820EDAC}">
                        <c15:formulaRef>
                          <c15:sqref>'보고서 장표용'!$P$6:$S$6</c15:sqref>
                        </c15:formulaRef>
                      </c:ext>
                    </c:extLst>
                    <c:numCache>
                      <c:formatCode>General</c:formatCode>
                      <c:ptCount val="4"/>
                      <c:pt idx="0">
                        <c:v>0</c:v>
                      </c:pt>
                      <c:pt idx="1">
                        <c:v>0</c:v>
                      </c:pt>
                      <c:pt idx="2">
                        <c:v>0</c:v>
                      </c:pt>
                      <c:pt idx="3">
                        <c:v>0</c:v>
                      </c:pt>
                    </c:numCache>
                  </c:numRef>
                </c:val>
                <c:extLst>
                  <c:ext xmlns:c16="http://schemas.microsoft.com/office/drawing/2014/chart" uri="{C3380CC4-5D6E-409C-BE32-E72D297353CC}">
                    <c16:uniqueId val="{00000007-1A02-4608-AB90-889C30A4D28B}"/>
                  </c:ext>
                </c:extLst>
              </c15:ser>
            </c15:filteredBarSeries>
          </c:ext>
        </c:extLst>
      </c:barChart>
      <c:lineChart>
        <c:grouping val="standard"/>
        <c:varyColors val="0"/>
        <c:ser>
          <c:idx val="2"/>
          <c:order val="2"/>
          <c:tx>
            <c:strRef>
              <c:f>'보고서 장표용'!$V$48</c:f>
              <c:strCache>
                <c:ptCount val="1"/>
                <c:pt idx="0">
                  <c:v>GP%</c:v>
                </c:pt>
              </c:strCache>
            </c:strRef>
          </c:tx>
          <c:spPr>
            <a:ln w="12700">
              <a:solidFill>
                <a:srgbClr val="0091DA"/>
              </a:solidFill>
            </a:ln>
          </c:spPr>
          <c:marker>
            <c:symbol val="square"/>
            <c:size val="3"/>
            <c:spPr>
              <a:solidFill>
                <a:srgbClr val="0091DA"/>
              </a:solidFill>
              <a:ln>
                <a:noFill/>
              </a:ln>
            </c:spPr>
          </c:marker>
          <c:dLbls>
            <c:spPr>
              <a:solidFill>
                <a:srgbClr val="0091DA"/>
              </a:solidFill>
              <a:ln>
                <a:noFill/>
              </a:ln>
              <a:effectLst/>
            </c:spPr>
            <c:txPr>
              <a:bodyPr wrap="square" lIns="38100" tIns="19050" rIns="38100" bIns="19050" anchor="ctr">
                <a:spAutoFit/>
              </a:bodyPr>
              <a:lstStyle/>
              <a:p>
                <a:pPr>
                  <a:defRPr sz="600">
                    <a:solidFill>
                      <a:schemeClr val="bg1"/>
                    </a:solidFill>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'보고서 장표용'!$W$48:$Z$48</c:f>
              <c:numCache>
                <c:formatCode>0%</c:formatCode>
                <c:ptCount val="4"/>
                <c:pt idx="0">
                  <c:v>0.29684241872125922</c:v>
                </c:pt>
                <c:pt idx="1">
                  <c:v>0.29860939063071662</c:v>
                </c:pt>
                <c:pt idx="2">
                  <c:v>0.25251250787445523</c:v>
                </c:pt>
                <c:pt idx="3">
                  <c:v>0.261382753413752</c:v>
                </c:pt>
              </c:numCache>
            </c:numRef>
          </c:val>
          <c:smooth val="0"/>
          <c:extLst>
            <c:ext xmlns:c16="http://schemas.microsoft.com/office/drawing/2014/chart" uri="{C3380CC4-5D6E-409C-BE32-E72D297353CC}">
              <c16:uniqueId val="{00000006-1A02-4608-AB90-889C30A4D28B}"/>
            </c:ext>
          </c:extLst>
        </c:ser>
        <c:dLbls>
          <c:showLegendKey val="0"/>
          <c:showVal val="1"/>
          <c:showCatName val="0"/>
          <c:showSerName val="0"/>
          <c:showPercent val="0"/>
          <c:showBubbleSize val="0"/>
        </c:dLbls>
        <c:marker val="1"/>
        <c:smooth val="0"/>
        <c:axId val="61997999"/>
        <c:axId val="1792291328"/>
      </c:lineChart>
      <c:catAx>
        <c:axId val="1291566944"/>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40508655"/>
        <c:crosses val="autoZero"/>
        <c:auto val="1"/>
        <c:lblAlgn val="ctr"/>
        <c:lblOffset val="100"/>
        <c:noMultiLvlLbl val="0"/>
      </c:catAx>
      <c:valAx>
        <c:axId val="140508655"/>
        <c:scaling>
          <c:orientation val="minMax"/>
          <c:max val="20000000000"/>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6.276458753911157E-3"/>
              <c:y val="0.39008414160098781"/>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291566944"/>
        <c:crosses val="autoZero"/>
        <c:crossBetween val="between"/>
        <c:majorUnit val="4000000000"/>
      </c:valAx>
      <c:valAx>
        <c:axId val="1792291328"/>
        <c:scaling>
          <c:orientation val="minMax"/>
          <c:min val="0"/>
        </c:scaling>
        <c:delete val="0"/>
        <c:axPos val="r"/>
        <c:numFmt formatCode="0%" sourceLinked="1"/>
        <c:majorTickMark val="out"/>
        <c:minorTickMark val="none"/>
        <c:tickLblPos val="nextTo"/>
        <c:spPr>
          <a:ln>
            <a:noFill/>
          </a:ln>
        </c:spPr>
        <c:txPr>
          <a:bodyPr/>
          <a:lstStyle/>
          <a:p>
            <a:pPr>
              <a:defRPr>
                <a:solidFill>
                  <a:schemeClr val="bg1">
                    <a:alpha val="0"/>
                  </a:schemeClr>
                </a:solidFill>
              </a:defRPr>
            </a:pPr>
            <a:endParaRPr lang="ko-KR"/>
          </a:p>
        </c:txPr>
        <c:crossAx val="61997999"/>
        <c:crosses val="max"/>
        <c:crossBetween val="between"/>
      </c:valAx>
      <c:catAx>
        <c:axId val="61997999"/>
        <c:scaling>
          <c:orientation val="minMax"/>
        </c:scaling>
        <c:delete val="1"/>
        <c:axPos val="b"/>
        <c:majorTickMark val="out"/>
        <c:minorTickMark val="none"/>
        <c:tickLblPos val="nextTo"/>
        <c:crossAx val="1792291328"/>
        <c:crosses val="autoZero"/>
        <c:auto val="1"/>
        <c:lblAlgn val="ctr"/>
        <c:lblOffset val="100"/>
        <c:noMultiLvlLbl val="0"/>
      </c:catAx>
      <c:spPr>
        <a:noFill/>
        <a:ln w="25400">
          <a:noFill/>
        </a:ln>
      </c:spPr>
    </c:plotArea>
    <c:legend>
      <c:legendPos val="r"/>
      <c:layout>
        <c:manualLayout>
          <c:xMode val="edge"/>
          <c:yMode val="edge"/>
          <c:x val="0.16530604714298283"/>
          <c:y val="0.89898843361893088"/>
          <c:w val="0.68289296778635378"/>
          <c:h val="9.4275570379007897E-2"/>
        </c:manualLayout>
      </c:layout>
      <c:overlay val="0"/>
      <c:txPr>
        <a:bodyPr/>
        <a:lstStyle/>
        <a:p>
          <a:pPr>
            <a:defRPr sz="600"/>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유지보수 </a:t>
            </a:r>
            <a:r>
              <a:rPr lang="en-US" altLang="ko-KR" sz="800" dirty="0"/>
              <a:t>GP%</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20401664791901009"/>
          <c:y val="0.1743912022321113"/>
          <c:w val="0.67079724180305245"/>
          <c:h val="0.66405532598714412"/>
        </c:manualLayout>
      </c:layout>
      <c:areaChart>
        <c:grouping val="stacked"/>
        <c:varyColors val="0"/>
        <c:ser>
          <c:idx val="0"/>
          <c:order val="0"/>
          <c:spPr>
            <a:noFill/>
            <a:ln w="25400">
              <a:noFill/>
            </a:ln>
          </c:spPr>
          <c:dLbls>
            <c:delete val="1"/>
          </c:dLbls>
          <c:cat>
            <c:numRef>
              <c:f>'보고서 장표용'!$W$21:$Z$21</c:f>
              <c:numCache>
                <c:formatCode>General</c:formatCode>
                <c:ptCount val="4"/>
                <c:pt idx="0">
                  <c:v>2016</c:v>
                </c:pt>
                <c:pt idx="1">
                  <c:v>2017</c:v>
                </c:pt>
                <c:pt idx="2">
                  <c:v>2018</c:v>
                </c:pt>
                <c:pt idx="3">
                  <c:v>2019</c:v>
                </c:pt>
              </c:numCache>
            </c:numRef>
          </c:cat>
          <c:val>
            <c:numRef>
              <c:f>'보고서 장표용'!$W$38:$Z$38</c:f>
              <c:numCache>
                <c:formatCode>#,##0,,;\(#,##0,,\);\-;@</c:formatCode>
                <c:ptCount val="4"/>
                <c:pt idx="0">
                  <c:v>1693553654</c:v>
                </c:pt>
                <c:pt idx="1">
                  <c:v>1593257452</c:v>
                </c:pt>
                <c:pt idx="2">
                  <c:v>1797867248</c:v>
                </c:pt>
                <c:pt idx="3">
                  <c:v>1700684912</c:v>
                </c:pt>
              </c:numCache>
            </c:numRef>
          </c:val>
          <c:extLst>
            <c:ext xmlns:c16="http://schemas.microsoft.com/office/drawing/2014/chart" uri="{C3380CC4-5D6E-409C-BE32-E72D297353CC}">
              <c16:uniqueId val="{00000000-6DB8-470F-BB24-53F912E5BEBF}"/>
            </c:ext>
          </c:extLst>
        </c:ser>
        <c:ser>
          <c:idx val="1"/>
          <c:order val="1"/>
          <c:tx>
            <c:strRef>
              <c:f>'보고서 장표용'!$V$40</c:f>
              <c:strCache>
                <c:ptCount val="1"/>
                <c:pt idx="0">
                  <c:v>GP</c:v>
                </c:pt>
              </c:strCache>
            </c:strRef>
          </c:tx>
          <c:spPr>
            <a:solidFill>
              <a:srgbClr val="B797CF"/>
            </a:solidFill>
            <a:ln w="25400">
              <a:noFill/>
            </a:ln>
          </c:spPr>
          <c:dLbls>
            <c:delete val="1"/>
          </c:dLbls>
          <c:cat>
            <c:numRef>
              <c:f>'보고서 장표용'!$W$21:$Z$21</c:f>
              <c:numCache>
                <c:formatCode>General</c:formatCode>
                <c:ptCount val="4"/>
                <c:pt idx="0">
                  <c:v>2016</c:v>
                </c:pt>
                <c:pt idx="1">
                  <c:v>2017</c:v>
                </c:pt>
                <c:pt idx="2">
                  <c:v>2018</c:v>
                </c:pt>
                <c:pt idx="3">
                  <c:v>2019</c:v>
                </c:pt>
              </c:numCache>
            </c:numRef>
          </c:cat>
          <c:val>
            <c:numRef>
              <c:f>'보고서 장표용'!$W$39:$Z$39</c:f>
              <c:numCache>
                <c:formatCode>#,##0,,;\(#,##0,,\);\-;@</c:formatCode>
                <c:ptCount val="4"/>
                <c:pt idx="0">
                  <c:v>1795170752</c:v>
                </c:pt>
                <c:pt idx="1">
                  <c:v>1436506162</c:v>
                </c:pt>
                <c:pt idx="2">
                  <c:v>790873221</c:v>
                </c:pt>
                <c:pt idx="3">
                  <c:v>733936746</c:v>
                </c:pt>
              </c:numCache>
            </c:numRef>
          </c:val>
          <c:extLst>
            <c:ext xmlns:c16="http://schemas.microsoft.com/office/drawing/2014/chart" uri="{C3380CC4-5D6E-409C-BE32-E72D297353CC}">
              <c16:uniqueId val="{00000001-6DB8-470F-BB24-53F912E5BEBF}"/>
            </c:ext>
          </c:extLst>
        </c:ser>
        <c:dLbls>
          <c:showLegendKey val="0"/>
          <c:showVal val="1"/>
          <c:showCatName val="0"/>
          <c:showSerName val="0"/>
          <c:showPercent val="0"/>
          <c:showBubbleSize val="0"/>
        </c:dLbls>
        <c:axId val="1459735920"/>
        <c:axId val="1888914448"/>
        <c:extLst>
          <c:ext xmlns:c15="http://schemas.microsoft.com/office/drawing/2012/chart" uri="{02D57815-91ED-43cb-92C2-25804820EDAC}">
            <c15:filteredAreaSeries>
              <c15:ser>
                <c:idx val="2"/>
                <c:order val="2"/>
                <c:spPr>
                  <a:solidFill>
                    <a:srgbClr val="6D2077"/>
                  </a:solidFill>
                  <a:ln w="3175">
                    <a:solidFill>
                      <a:srgbClr val="FFFFFF"/>
                    </a:solidFill>
                    <a:prstDash val="solid"/>
                  </a:ln>
                </c:spPr>
                <c:dLbls>
                  <c:spPr>
                    <a:noFill/>
                    <a:ln>
                      <a:noFill/>
                    </a:ln>
                    <a:effectLst/>
                  </c:spPr>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'보고서 장표용'!$W$21:$Z$21</c15:sqref>
                        </c15:formulaRef>
                      </c:ext>
                    </c:extLst>
                    <c:numCache>
                      <c:formatCode>General</c:formatCode>
                      <c:ptCount val="4"/>
                      <c:pt idx="0">
                        <c:v>2016</c:v>
                      </c:pt>
                      <c:pt idx="1">
                        <c:v>2017</c:v>
                      </c:pt>
                      <c:pt idx="2">
                        <c:v>2018</c:v>
                      </c:pt>
                      <c:pt idx="3">
                        <c:v>2019</c:v>
                      </c:pt>
                    </c:numCache>
                  </c:numRef>
                </c:cat>
                <c:val>
                  <c:numRef>
                    <c:extLst>
                      <c:ext uri="{02D57815-91ED-43cb-92C2-25804820EDAC}">
                        <c15:formulaRef>
                          <c15:sqref>'보고서 장표용'!$W$40:$Z$40</c15:sqref>
                        </c15:formulaRef>
                      </c:ext>
                    </c:extLst>
                    <c:numCache>
                      <c:formatCode>0.0%</c:formatCode>
                      <c:ptCount val="4"/>
                      <c:pt idx="0">
                        <c:v>0.5145636465043264</c:v>
                      </c:pt>
                      <c:pt idx="1">
                        <c:v>0.47413143235404898</c:v>
                      </c:pt>
                      <c:pt idx="2">
                        <c:v>0.30550502472946045</c:v>
                      </c:pt>
                      <c:pt idx="3">
                        <c:v>0.30145823421406531</c:v>
                      </c:pt>
                    </c:numCache>
                  </c:numRef>
                </c:val>
                <c:extLst>
                  <c:ext xmlns:c16="http://schemas.microsoft.com/office/drawing/2014/chart" uri="{C3380CC4-5D6E-409C-BE32-E72D297353CC}">
                    <c16:uniqueId val="{00000005-6DB8-470F-BB24-53F912E5BEBF}"/>
                  </c:ext>
                </c:extLst>
              </c15:ser>
            </c15:filteredAreaSeries>
          </c:ext>
        </c:extLst>
      </c:areaChart>
      <c:lineChart>
        <c:grouping val="standard"/>
        <c:varyColors val="0"/>
        <c:ser>
          <c:idx val="3"/>
          <c:order val="3"/>
          <c:tx>
            <c:strRef>
              <c:f>'보고서 장표용'!$U$9</c:f>
              <c:strCache>
                <c:ptCount val="1"/>
                <c:pt idx="0">
                  <c:v>매출</c:v>
                </c:pt>
              </c:strCache>
            </c:strRef>
          </c:tx>
          <c:spPr>
            <a:ln w="12700">
              <a:solidFill>
                <a:srgbClr val="00338D"/>
              </a:solidFill>
            </a:ln>
          </c:spPr>
          <c:marker>
            <c:symbol val="square"/>
            <c:size val="3"/>
            <c:spPr>
              <a:solidFill>
                <a:srgbClr val="00338D">
                  <a:alpha val="99000"/>
                </a:srgbClr>
              </a:solidFill>
              <a:ln>
                <a:noFill/>
              </a:ln>
            </c:spPr>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장표용'!$W$12:$Z$12</c:f>
              <c:numCache>
                <c:formatCode>#,##0,,;\(#,##0,,\);\-;@</c:formatCode>
                <c:ptCount val="4"/>
                <c:pt idx="0">
                  <c:v>3488724406</c:v>
                </c:pt>
                <c:pt idx="1">
                  <c:v>3029763614</c:v>
                </c:pt>
                <c:pt idx="2">
                  <c:v>2588740469</c:v>
                </c:pt>
                <c:pt idx="3">
                  <c:v>2434621658</c:v>
                </c:pt>
              </c:numCache>
            </c:numRef>
          </c:val>
          <c:smooth val="0"/>
          <c:extLst>
            <c:ext xmlns:c16="http://schemas.microsoft.com/office/drawing/2014/chart" uri="{C3380CC4-5D6E-409C-BE32-E72D297353CC}">
              <c16:uniqueId val="{00000002-6DB8-470F-BB24-53F912E5BEBF}"/>
            </c:ext>
          </c:extLst>
        </c:ser>
        <c:ser>
          <c:idx val="4"/>
          <c:order val="4"/>
          <c:tx>
            <c:strRef>
              <c:f>'보고서 장표용'!$V$41</c:f>
              <c:strCache>
                <c:ptCount val="1"/>
                <c:pt idx="0">
                  <c:v>매출원가</c:v>
                </c:pt>
              </c:strCache>
            </c:strRef>
          </c:tx>
          <c:spPr>
            <a:ln w="12700">
              <a:solidFill>
                <a:srgbClr val="0091DA"/>
              </a:solidFill>
            </a:ln>
          </c:spPr>
          <c:marker>
            <c:symbol val="square"/>
            <c:size val="3"/>
            <c:spPr>
              <a:solidFill>
                <a:srgbClr val="0091DA"/>
              </a:solidFill>
              <a:ln>
                <a:noFill/>
              </a:ln>
            </c:spPr>
          </c:marker>
          <c:dLbls>
            <c:delete val="1"/>
          </c:dLbls>
          <c:val>
            <c:numRef>
              <c:f>'보고서 장표용'!$W$41:$Z$41</c:f>
              <c:numCache>
                <c:formatCode>#,##0,,;\(#,##0,,\);\-;@</c:formatCode>
                <c:ptCount val="4"/>
                <c:pt idx="0">
                  <c:v>1693553654</c:v>
                </c:pt>
                <c:pt idx="1">
                  <c:v>1593257452</c:v>
                </c:pt>
                <c:pt idx="2">
                  <c:v>1797867248</c:v>
                </c:pt>
                <c:pt idx="3">
                  <c:v>1700684912</c:v>
                </c:pt>
              </c:numCache>
            </c:numRef>
          </c:val>
          <c:smooth val="0"/>
          <c:extLst>
            <c:ext xmlns:c16="http://schemas.microsoft.com/office/drawing/2014/chart" uri="{C3380CC4-5D6E-409C-BE32-E72D297353CC}">
              <c16:uniqueId val="{00000003-6DB8-470F-BB24-53F912E5BEBF}"/>
            </c:ext>
          </c:extLst>
        </c:ser>
        <c:ser>
          <c:idx val="5"/>
          <c:order val="5"/>
          <c:tx>
            <c:strRef>
              <c:f>'보고서 장표용'!$V$35</c:f>
              <c:strCache>
                <c:ptCount val="1"/>
              </c:strCache>
            </c:strRef>
          </c:tx>
          <c:spPr>
            <a:ln>
              <a:noFill/>
            </a:ln>
          </c:spPr>
          <c:marker>
            <c:symbol val="none"/>
          </c:marker>
          <c:dLbls>
            <c:delete val="1"/>
          </c:dLbls>
          <c:val>
            <c:numRef>
              <c:f>'보고서 장표용'!$W$40:$Z$40</c:f>
              <c:numCache>
                <c:formatCode>0.0%</c:formatCode>
                <c:ptCount val="4"/>
                <c:pt idx="0">
                  <c:v>0.5145636465043264</c:v>
                </c:pt>
                <c:pt idx="1">
                  <c:v>0.47413143235404898</c:v>
                </c:pt>
                <c:pt idx="2">
                  <c:v>0.30550502472946045</c:v>
                </c:pt>
                <c:pt idx="3">
                  <c:v>0.30145823421406531</c:v>
                </c:pt>
              </c:numCache>
            </c:numRef>
          </c:val>
          <c:smooth val="0"/>
          <c:extLst>
            <c:ext xmlns:c16="http://schemas.microsoft.com/office/drawing/2014/chart" uri="{C3380CC4-5D6E-409C-BE32-E72D297353CC}">
              <c16:uniqueId val="{00000004-6DB8-470F-BB24-53F912E5BEBF}"/>
            </c:ext>
          </c:extLst>
        </c:ser>
        <c:dLbls>
          <c:showLegendKey val="0"/>
          <c:showVal val="1"/>
          <c:showCatName val="0"/>
          <c:showSerName val="0"/>
          <c:showPercent val="0"/>
          <c:showBubbleSize val="0"/>
        </c:dLbls>
        <c:marker val="1"/>
        <c:smooth val="0"/>
        <c:axId val="2137489184"/>
        <c:axId val="1134302048"/>
      </c:lineChart>
      <c:catAx>
        <c:axId val="1459735920"/>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888914448"/>
        <c:crosses val="autoZero"/>
        <c:auto val="1"/>
        <c:lblAlgn val="ctr"/>
        <c:lblOffset val="100"/>
        <c:noMultiLvlLbl val="0"/>
      </c:catAx>
      <c:valAx>
        <c:axId val="1888914448"/>
        <c:scaling>
          <c:orientation val="minMax"/>
          <c:max val="2000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7069576740551132E-2"/>
              <c:y val="0.41099336658686031"/>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459735920"/>
        <c:crosses val="autoZero"/>
        <c:crossBetween val="between"/>
        <c:majorUnit val="4000000000"/>
      </c:valAx>
      <c:valAx>
        <c:axId val="1134302048"/>
        <c:scaling>
          <c:orientation val="minMax"/>
          <c:max val="20000000000"/>
        </c:scaling>
        <c:delete val="0"/>
        <c:axPos val="r"/>
        <c:numFmt formatCode="#,##0,,;\(#,##0,,\);\-;@" sourceLinked="1"/>
        <c:majorTickMark val="out"/>
        <c:minorTickMark val="none"/>
        <c:tickLblPos val="nextTo"/>
        <c:spPr>
          <a:ln>
            <a:noFill/>
          </a:ln>
        </c:spPr>
        <c:txPr>
          <a:bodyPr/>
          <a:lstStyle/>
          <a:p>
            <a:pPr>
              <a:defRPr>
                <a:solidFill>
                  <a:srgbClr val="000000">
                    <a:alpha val="0"/>
                  </a:srgbClr>
                </a:solidFill>
              </a:defRPr>
            </a:pPr>
            <a:endParaRPr lang="ko-KR"/>
          </a:p>
        </c:txPr>
        <c:crossAx val="2137489184"/>
        <c:crosses val="max"/>
        <c:crossBetween val="between"/>
      </c:valAx>
      <c:catAx>
        <c:axId val="2137489184"/>
        <c:scaling>
          <c:orientation val="minMax"/>
        </c:scaling>
        <c:delete val="1"/>
        <c:axPos val="b"/>
        <c:majorTickMark val="out"/>
        <c:minorTickMark val="none"/>
        <c:tickLblPos val="nextTo"/>
        <c:crossAx val="1134302048"/>
        <c:crosses val="autoZero"/>
        <c:auto val="1"/>
        <c:lblAlgn val="ctr"/>
        <c:lblOffset val="100"/>
        <c:noMultiLvlLbl val="0"/>
      </c:catAx>
      <c:spPr>
        <a:noFill/>
        <a:ln w="25400">
          <a:noFill/>
        </a:ln>
      </c:spPr>
    </c:plotArea>
    <c:legend>
      <c:legendPos val="b"/>
      <c:legendEntry>
        <c:idx val="0"/>
        <c:delete val="1"/>
      </c:legendEntry>
      <c:layout>
        <c:manualLayout>
          <c:xMode val="edge"/>
          <c:yMode val="edge"/>
          <c:x val="0.24728938506992701"/>
          <c:y val="0.91931653031716576"/>
          <c:w val="0.65342302549936715"/>
          <c:h val="6.2462777380100212E-2"/>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userShapes r:id="rId2"/>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en-US" altLang="ko-KR" sz="800" dirty="0"/>
              <a:t>ITS</a:t>
            </a:r>
            <a:r>
              <a:rPr lang="ko-KR" altLang="en-US" sz="800" dirty="0"/>
              <a:t> 제품 </a:t>
            </a:r>
            <a:r>
              <a:rPr lang="en-US" altLang="ko-KR" sz="800" dirty="0"/>
              <a:t>- GP%</a:t>
            </a:r>
            <a:endParaRPr lang="en-US" sz="800" dirty="0"/>
          </a:p>
        </c:rich>
      </c:tx>
      <c:layout>
        <c:manualLayout>
          <c:xMode val="edge"/>
          <c:yMode val="edge"/>
          <c:x val="5.4396414613067615E-2"/>
          <c:y val="4.6874346955826179E-2"/>
        </c:manualLayout>
      </c:layout>
      <c:overlay val="0"/>
    </c:title>
    <c:autoTitleDeleted val="0"/>
    <c:plotArea>
      <c:layout>
        <c:manualLayout>
          <c:layoutTarget val="inner"/>
          <c:xMode val="edge"/>
          <c:yMode val="edge"/>
          <c:x val="0.20401664791901009"/>
          <c:y val="0.18848854688618469"/>
          <c:w val="0.65248346456692918"/>
          <c:h val="0.60577666428060128"/>
        </c:manualLayout>
      </c:layout>
      <c:areaChart>
        <c:grouping val="stacked"/>
        <c:varyColors val="0"/>
        <c:ser>
          <c:idx val="0"/>
          <c:order val="0"/>
          <c:spPr>
            <a:noFill/>
            <a:ln w="25400">
              <a:noFill/>
            </a:ln>
          </c:spPr>
          <c:dLbls>
            <c:delete val="1"/>
          </c:dLbls>
          <c:cat>
            <c:numRef>
              <c:f>'보고서 장표용'!$W$21:$Z$21</c:f>
              <c:numCache>
                <c:formatCode>General</c:formatCode>
                <c:ptCount val="4"/>
                <c:pt idx="0">
                  <c:v>2016</c:v>
                </c:pt>
                <c:pt idx="1">
                  <c:v>2017</c:v>
                </c:pt>
                <c:pt idx="2">
                  <c:v>2018</c:v>
                </c:pt>
                <c:pt idx="3">
                  <c:v>2019</c:v>
                </c:pt>
              </c:numCache>
            </c:numRef>
          </c:cat>
          <c:val>
            <c:numRef>
              <c:f>'보고서 장표용'!$P$37:$S$37</c:f>
              <c:numCache>
                <c:formatCode>#,##0,,;\(#,##0,,\);\-;@</c:formatCode>
                <c:ptCount val="4"/>
                <c:pt idx="0">
                  <c:v>3796147183.2932715</c:v>
                </c:pt>
                <c:pt idx="1">
                  <c:v>4071563745.6220016</c:v>
                </c:pt>
                <c:pt idx="2">
                  <c:v>8728881955.3934002</c:v>
                </c:pt>
                <c:pt idx="3">
                  <c:v>12073053732.818439</c:v>
                </c:pt>
              </c:numCache>
            </c:numRef>
          </c:val>
          <c:extLst>
            <c:ext xmlns:c16="http://schemas.microsoft.com/office/drawing/2014/chart" uri="{C3380CC4-5D6E-409C-BE32-E72D297353CC}">
              <c16:uniqueId val="{00000000-916D-4AD6-A592-90A3E8B891A0}"/>
            </c:ext>
          </c:extLst>
        </c:ser>
        <c:ser>
          <c:idx val="1"/>
          <c:order val="1"/>
          <c:tx>
            <c:strRef>
              <c:f>'보고서 장표용'!$V$40</c:f>
              <c:strCache>
                <c:ptCount val="1"/>
                <c:pt idx="0">
                  <c:v>GP</c:v>
                </c:pt>
              </c:strCache>
            </c:strRef>
          </c:tx>
          <c:spPr>
            <a:solidFill>
              <a:srgbClr val="B797CF"/>
            </a:solidFill>
            <a:ln w="25400">
              <a:noFill/>
            </a:ln>
          </c:spPr>
          <c:dLbls>
            <c:delete val="1"/>
          </c:dLbls>
          <c:cat>
            <c:numRef>
              <c:f>'보고서 장표용'!$W$21:$Z$21</c:f>
              <c:numCache>
                <c:formatCode>General</c:formatCode>
                <c:ptCount val="4"/>
                <c:pt idx="0">
                  <c:v>2016</c:v>
                </c:pt>
                <c:pt idx="1">
                  <c:v>2017</c:v>
                </c:pt>
                <c:pt idx="2">
                  <c:v>2018</c:v>
                </c:pt>
                <c:pt idx="3">
                  <c:v>2019</c:v>
                </c:pt>
              </c:numCache>
            </c:numRef>
          </c:cat>
          <c:val>
            <c:numRef>
              <c:f>'보고서 장표용'!$P$38:$S$38</c:f>
              <c:numCache>
                <c:formatCode>#,##0,,;\(#,##0,,\);\-;@</c:formatCode>
                <c:ptCount val="4"/>
                <c:pt idx="0">
                  <c:v>120563587.70672846</c:v>
                </c:pt>
                <c:pt idx="1">
                  <c:v>1535145462.3779984</c:v>
                </c:pt>
                <c:pt idx="2">
                  <c:v>3471346573.6065998</c:v>
                </c:pt>
                <c:pt idx="3">
                  <c:v>5116940410.1815605</c:v>
                </c:pt>
              </c:numCache>
            </c:numRef>
          </c:val>
          <c:extLst>
            <c:ext xmlns:c16="http://schemas.microsoft.com/office/drawing/2014/chart" uri="{C3380CC4-5D6E-409C-BE32-E72D297353CC}">
              <c16:uniqueId val="{00000001-916D-4AD6-A592-90A3E8B891A0}"/>
            </c:ext>
          </c:extLst>
        </c:ser>
        <c:dLbls>
          <c:showLegendKey val="0"/>
          <c:showVal val="1"/>
          <c:showCatName val="0"/>
          <c:showSerName val="0"/>
          <c:showPercent val="0"/>
          <c:showBubbleSize val="0"/>
        </c:dLbls>
        <c:axId val="1459735920"/>
        <c:axId val="1888914448"/>
        <c:extLst>
          <c:ext xmlns:c15="http://schemas.microsoft.com/office/drawing/2012/chart" uri="{02D57815-91ED-43cb-92C2-25804820EDAC}">
            <c15:filteredAreaSeries>
              <c15:ser>
                <c:idx val="2"/>
                <c:order val="2"/>
                <c:spPr>
                  <a:solidFill>
                    <a:srgbClr val="6D2077"/>
                  </a:solidFill>
                  <a:ln w="3175">
                    <a:solidFill>
                      <a:srgbClr val="FFFFFF"/>
                    </a:solidFill>
                    <a:prstDash val="solid"/>
                  </a:ln>
                </c:spPr>
                <c:dLbls>
                  <c:dLbl>
                    <c:idx val="0"/>
                    <c:layout>
                      <c:manualLayout>
                        <c:x val="8.5714285714285198E-3"/>
                        <c:y val="-0.32272727272727281"/>
                      </c:manualLayout>
                    </c:layout>
                    <c:showLegendKey val="0"/>
                    <c:showVal val="1"/>
                    <c:showCatName val="0"/>
                    <c:showSerName val="0"/>
                    <c:showPercent val="0"/>
                    <c:showBubbleSize val="0"/>
                    <c:extLst>
                      <c:ext uri="{CE6537A1-D6FC-4f65-9D91-7224C49458BB}"/>
                      <c:ext xmlns:c16="http://schemas.microsoft.com/office/drawing/2014/chart" uri="{C3380CC4-5D6E-409C-BE32-E72D297353CC}">
                        <c16:uniqueId val="{00000005-916D-4AD6-A592-90A3E8B891A0}"/>
                      </c:ext>
                    </c:extLst>
                  </c:dLbl>
                  <c:dLbl>
                    <c:idx val="1"/>
                    <c:layout>
                      <c:manualLayout>
                        <c:x val="-1.9999999999999948E-2"/>
                        <c:y val="-0.33636363636363642"/>
                      </c:manualLayout>
                    </c:layout>
                    <c:showLegendKey val="0"/>
                    <c:showVal val="1"/>
                    <c:showCatName val="0"/>
                    <c:showSerName val="0"/>
                    <c:showPercent val="0"/>
                    <c:showBubbleSize val="0"/>
                    <c:extLst>
                      <c:ext uri="{CE6537A1-D6FC-4f65-9D91-7224C49458BB}"/>
                      <c:ext xmlns:c16="http://schemas.microsoft.com/office/drawing/2014/chart" uri="{C3380CC4-5D6E-409C-BE32-E72D297353CC}">
                        <c16:uniqueId val="{00000006-916D-4AD6-A592-90A3E8B891A0}"/>
                      </c:ext>
                    </c:extLst>
                  </c:dLbl>
                  <c:dLbl>
                    <c:idx val="2"/>
                    <c:layout>
                      <c:manualLayout>
                        <c:x val="-2.2857142857142857E-2"/>
                        <c:y val="-0.31818181818181829"/>
                      </c:manualLayout>
                    </c:layout>
                    <c:showLegendKey val="0"/>
                    <c:showVal val="1"/>
                    <c:showCatName val="0"/>
                    <c:showSerName val="0"/>
                    <c:showPercent val="0"/>
                    <c:showBubbleSize val="0"/>
                    <c:extLst>
                      <c:ext uri="{CE6537A1-D6FC-4f65-9D91-7224C49458BB}"/>
                      <c:ext xmlns:c16="http://schemas.microsoft.com/office/drawing/2014/chart" uri="{C3380CC4-5D6E-409C-BE32-E72D297353CC}">
                        <c16:uniqueId val="{00000007-916D-4AD6-A592-90A3E8B891A0}"/>
                      </c:ext>
                    </c:extLst>
                  </c:dLbl>
                  <c:dLbl>
                    <c:idx val="3"/>
                    <c:layout>
                      <c:manualLayout>
                        <c:x val="-4.8571428571428571E-2"/>
                        <c:y val="-0.28636363636363643"/>
                      </c:manualLayout>
                    </c:layout>
                    <c:showLegendKey val="0"/>
                    <c:showVal val="1"/>
                    <c:showCatName val="0"/>
                    <c:showSerName val="0"/>
                    <c:showPercent val="0"/>
                    <c:showBubbleSize val="0"/>
                    <c:extLst>
                      <c:ext uri="{CE6537A1-D6FC-4f65-9D91-7224C49458BB}"/>
                      <c:ext xmlns:c16="http://schemas.microsoft.com/office/drawing/2014/chart" uri="{C3380CC4-5D6E-409C-BE32-E72D297353CC}">
                        <c16:uniqueId val="{00000008-916D-4AD6-A592-90A3E8B891A0}"/>
                      </c:ext>
                    </c:extLst>
                  </c:dLbl>
                  <c:spPr>
                    <a:noFill/>
                    <a:ln>
                      <a:noFill/>
                    </a:ln>
                    <a:effectLst/>
                  </c:spPr>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'보고서 장표용'!$W$21:$Z$21</c15:sqref>
                        </c15:formulaRef>
                      </c:ext>
                    </c:extLst>
                    <c:numCache>
                      <c:formatCode>General</c:formatCode>
                      <c:ptCount val="4"/>
                      <c:pt idx="0">
                        <c:v>2016</c:v>
                      </c:pt>
                      <c:pt idx="1">
                        <c:v>2017</c:v>
                      </c:pt>
                      <c:pt idx="2">
                        <c:v>2018</c:v>
                      </c:pt>
                      <c:pt idx="3">
                        <c:v>2019</c:v>
                      </c:pt>
                    </c:numCache>
                  </c:numRef>
                </c:cat>
                <c:val>
                  <c:numRef>
                    <c:extLst>
                      <c:ext uri="{02D57815-91ED-43cb-92C2-25804820EDAC}">
                        <c15:formulaRef>
                          <c15:sqref>'보고서 장표용'!$W$40:$Z$40</c15:sqref>
                        </c15:formulaRef>
                      </c:ext>
                    </c:extLst>
                    <c:numCache>
                      <c:formatCode>0.0%</c:formatCode>
                      <c:ptCount val="4"/>
                      <c:pt idx="0">
                        <c:v>0.5145636465043264</c:v>
                      </c:pt>
                      <c:pt idx="1">
                        <c:v>0.47413143235404898</c:v>
                      </c:pt>
                      <c:pt idx="2">
                        <c:v>0.30550502472946045</c:v>
                      </c:pt>
                      <c:pt idx="3">
                        <c:v>0.30145823421406531</c:v>
                      </c:pt>
                    </c:numCache>
                  </c:numRef>
                </c:val>
                <c:extLst>
                  <c:ext xmlns:c16="http://schemas.microsoft.com/office/drawing/2014/chart" uri="{C3380CC4-5D6E-409C-BE32-E72D297353CC}">
                    <c16:uniqueId val="{00000009-916D-4AD6-A592-90A3E8B891A0}"/>
                  </c:ext>
                </c:extLst>
              </c15:ser>
            </c15:filteredAreaSeries>
          </c:ext>
        </c:extLst>
      </c:areaChart>
      <c:lineChart>
        <c:grouping val="standard"/>
        <c:varyColors val="0"/>
        <c:ser>
          <c:idx val="3"/>
          <c:order val="3"/>
          <c:tx>
            <c:strRef>
              <c:f>'보고서 장표용'!$U$9</c:f>
              <c:strCache>
                <c:ptCount val="1"/>
                <c:pt idx="0">
                  <c:v>매출</c:v>
                </c:pt>
              </c:strCache>
            </c:strRef>
          </c:tx>
          <c:spPr>
            <a:ln w="12700">
              <a:solidFill>
                <a:srgbClr val="00338D"/>
              </a:solidFill>
            </a:ln>
          </c:spPr>
          <c:marker>
            <c:symbol val="square"/>
            <c:size val="3"/>
            <c:spPr>
              <a:solidFill>
                <a:srgbClr val="264C9C"/>
              </a:solidFill>
              <a:ln>
                <a:noFill/>
              </a:ln>
            </c:spPr>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장표용'!$P$7:$S$7</c:f>
              <c:numCache>
                <c:formatCode>#,##0,,;\(#,##0,,\);\-;@</c:formatCode>
                <c:ptCount val="4"/>
                <c:pt idx="0">
                  <c:v>3916710771</c:v>
                </c:pt>
                <c:pt idx="1">
                  <c:v>5606709208</c:v>
                </c:pt>
                <c:pt idx="2">
                  <c:v>12200228529</c:v>
                </c:pt>
                <c:pt idx="3">
                  <c:v>17189994143</c:v>
                </c:pt>
              </c:numCache>
            </c:numRef>
          </c:val>
          <c:smooth val="0"/>
          <c:extLst>
            <c:ext xmlns:c16="http://schemas.microsoft.com/office/drawing/2014/chart" uri="{C3380CC4-5D6E-409C-BE32-E72D297353CC}">
              <c16:uniqueId val="{00000002-916D-4AD6-A592-90A3E8B891A0}"/>
            </c:ext>
          </c:extLst>
        </c:ser>
        <c:ser>
          <c:idx val="4"/>
          <c:order val="4"/>
          <c:tx>
            <c:strRef>
              <c:f>'보고서 장표용'!$V$41</c:f>
              <c:strCache>
                <c:ptCount val="1"/>
                <c:pt idx="0">
                  <c:v>매출원가</c:v>
                </c:pt>
              </c:strCache>
            </c:strRef>
          </c:tx>
          <c:spPr>
            <a:ln w="12700">
              <a:solidFill>
                <a:srgbClr val="0091DA"/>
              </a:solidFill>
            </a:ln>
          </c:spPr>
          <c:marker>
            <c:symbol val="square"/>
            <c:size val="3"/>
            <c:spPr>
              <a:solidFill>
                <a:srgbClr val="0091DA"/>
              </a:solidFill>
              <a:ln>
                <a:noFill/>
              </a:ln>
            </c:spPr>
          </c:marker>
          <c:dLbls>
            <c:spPr>
              <a:noFill/>
              <a:ln>
                <a:noFill/>
              </a:ln>
              <a:effectLst/>
            </c:spPr>
            <c:txPr>
              <a:bodyPr wrap="square" lIns="38100" tIns="19050" rIns="38100" bIns="19050" anchor="ctr">
                <a:spAutoFit/>
              </a:bodyPr>
              <a:lstStyle/>
              <a:p>
                <a:pPr>
                  <a:defRPr sz="600"/>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장표용'!$P$40:$S$40</c:f>
              <c:numCache>
                <c:formatCode>#,##0,,;\(#,##0,,\);\-;@</c:formatCode>
                <c:ptCount val="4"/>
                <c:pt idx="0">
                  <c:v>3796147183.2932715</c:v>
                </c:pt>
                <c:pt idx="1">
                  <c:v>4071563745.6220016</c:v>
                </c:pt>
                <c:pt idx="2">
                  <c:v>8728881955.3934002</c:v>
                </c:pt>
                <c:pt idx="3">
                  <c:v>12073053732.818439</c:v>
                </c:pt>
              </c:numCache>
            </c:numRef>
          </c:val>
          <c:smooth val="0"/>
          <c:extLst>
            <c:ext xmlns:c16="http://schemas.microsoft.com/office/drawing/2014/chart" uri="{C3380CC4-5D6E-409C-BE32-E72D297353CC}">
              <c16:uniqueId val="{00000003-916D-4AD6-A592-90A3E8B891A0}"/>
            </c:ext>
          </c:extLst>
        </c:ser>
        <c:ser>
          <c:idx val="5"/>
          <c:order val="5"/>
          <c:tx>
            <c:strRef>
              <c:f>'보고서 장표용'!$V$35</c:f>
              <c:strCache>
                <c:ptCount val="1"/>
              </c:strCache>
            </c:strRef>
          </c:tx>
          <c:spPr>
            <a:ln>
              <a:noFill/>
            </a:ln>
          </c:spPr>
          <c:marker>
            <c:symbol val="none"/>
          </c:marker>
          <c:dLbls>
            <c:delete val="1"/>
          </c:dLbls>
          <c:val>
            <c:numRef>
              <c:f>'보고서 장표용'!$P$39:$S$39</c:f>
              <c:numCache>
                <c:formatCode>0.0%</c:formatCode>
                <c:ptCount val="4"/>
                <c:pt idx="0">
                  <c:v>3.078184598142962E-2</c:v>
                </c:pt>
                <c:pt idx="1">
                  <c:v>0.27380507984747232</c:v>
                </c:pt>
                <c:pt idx="2">
                  <c:v>0.28453127458679917</c:v>
                </c:pt>
                <c:pt idx="3">
                  <c:v>0.29766970061855713</c:v>
                </c:pt>
              </c:numCache>
            </c:numRef>
          </c:val>
          <c:smooth val="0"/>
          <c:extLst>
            <c:ext xmlns:c16="http://schemas.microsoft.com/office/drawing/2014/chart" uri="{C3380CC4-5D6E-409C-BE32-E72D297353CC}">
              <c16:uniqueId val="{00000004-916D-4AD6-A592-90A3E8B891A0}"/>
            </c:ext>
          </c:extLst>
        </c:ser>
        <c:dLbls>
          <c:showLegendKey val="0"/>
          <c:showVal val="1"/>
          <c:showCatName val="0"/>
          <c:showSerName val="0"/>
          <c:showPercent val="0"/>
          <c:showBubbleSize val="0"/>
        </c:dLbls>
        <c:marker val="1"/>
        <c:smooth val="0"/>
        <c:axId val="2137489184"/>
        <c:axId val="1134302048"/>
      </c:lineChart>
      <c:catAx>
        <c:axId val="1459735920"/>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888914448"/>
        <c:crosses val="autoZero"/>
        <c:auto val="1"/>
        <c:lblAlgn val="ctr"/>
        <c:lblOffset val="100"/>
        <c:noMultiLvlLbl val="0"/>
      </c:catAx>
      <c:valAx>
        <c:axId val="1888914448"/>
        <c:scaling>
          <c:orientation val="minMax"/>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4.5446192154399892E-2"/>
              <c:y val="0.39768357343289057"/>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459735920"/>
        <c:crosses val="autoZero"/>
        <c:crossBetween val="between"/>
        <c:majorUnit val="4000000000"/>
      </c:valAx>
      <c:valAx>
        <c:axId val="1134302048"/>
        <c:scaling>
          <c:orientation val="minMax"/>
        </c:scaling>
        <c:delete val="0"/>
        <c:axPos val="r"/>
        <c:numFmt formatCode="#,##0,,;\(#,##0,,\);\-;@" sourceLinked="1"/>
        <c:majorTickMark val="out"/>
        <c:minorTickMark val="none"/>
        <c:tickLblPos val="nextTo"/>
        <c:spPr>
          <a:ln>
            <a:noFill/>
          </a:ln>
        </c:spPr>
        <c:txPr>
          <a:bodyPr/>
          <a:lstStyle/>
          <a:p>
            <a:pPr>
              <a:defRPr>
                <a:solidFill>
                  <a:srgbClr val="000000">
                    <a:alpha val="0"/>
                  </a:srgbClr>
                </a:solidFill>
              </a:defRPr>
            </a:pPr>
            <a:endParaRPr lang="ko-KR"/>
          </a:p>
        </c:txPr>
        <c:crossAx val="2137489184"/>
        <c:crosses val="max"/>
        <c:crossBetween val="between"/>
      </c:valAx>
      <c:catAx>
        <c:axId val="2137489184"/>
        <c:scaling>
          <c:orientation val="minMax"/>
        </c:scaling>
        <c:delete val="1"/>
        <c:axPos val="b"/>
        <c:majorTickMark val="out"/>
        <c:minorTickMark val="none"/>
        <c:tickLblPos val="nextTo"/>
        <c:crossAx val="1134302048"/>
        <c:crosses val="autoZero"/>
        <c:auto val="1"/>
        <c:lblAlgn val="ctr"/>
        <c:lblOffset val="100"/>
        <c:noMultiLvlLbl val="0"/>
      </c:catAx>
      <c:spPr>
        <a:noFill/>
        <a:ln w="25400">
          <a:noFill/>
        </a:ln>
      </c:spPr>
    </c:plotArea>
    <c:legend>
      <c:legendPos val="b"/>
      <c:legendEntry>
        <c:idx val="0"/>
        <c:delete val="1"/>
      </c:legendEntry>
      <c:layout>
        <c:manualLayout>
          <c:xMode val="edge"/>
          <c:yMode val="edge"/>
          <c:x val="0.19575627653873109"/>
          <c:y val="0.87583713220058024"/>
          <c:w val="0.68234296629151736"/>
          <c:h val="6.2462777380100212E-2"/>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userShapes r:id="rId2"/>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en-US" altLang="ko-KR" sz="800" dirty="0"/>
              <a:t>ICT </a:t>
            </a:r>
            <a:r>
              <a:rPr lang="ko-KR" altLang="en-US" sz="800" dirty="0"/>
              <a:t>제품 </a:t>
            </a:r>
            <a:r>
              <a:rPr lang="en-US" altLang="ko-KR" sz="800" dirty="0"/>
              <a:t>- GP%</a:t>
            </a:r>
          </a:p>
        </c:rich>
      </c:tx>
      <c:layout>
        <c:manualLayout>
          <c:xMode val="edge"/>
          <c:yMode val="edge"/>
          <c:x val="2.2857142857142857E-2"/>
          <c:y val="3.6363636363636362E-2"/>
        </c:manualLayout>
      </c:layout>
      <c:overlay val="0"/>
    </c:title>
    <c:autoTitleDeleted val="0"/>
    <c:plotArea>
      <c:layout>
        <c:manualLayout>
          <c:layoutTarget val="inner"/>
          <c:xMode val="edge"/>
          <c:yMode val="edge"/>
          <c:x val="0.19989823827032299"/>
          <c:y val="0.16640505527206489"/>
          <c:w val="0.67990909274210976"/>
          <c:h val="0.66367136344799005"/>
        </c:manualLayout>
      </c:layout>
      <c:areaChart>
        <c:grouping val="stacked"/>
        <c:varyColors val="0"/>
        <c:ser>
          <c:idx val="0"/>
          <c:order val="0"/>
          <c:spPr>
            <a:noFill/>
            <a:ln w="25400">
              <a:noFill/>
            </a:ln>
          </c:spPr>
          <c:dLbls>
            <c:delete val="1"/>
          </c:dLbls>
          <c:cat>
            <c:numRef>
              <c:f>'보고서 장표용'!$W$21:$Z$21</c:f>
              <c:numCache>
                <c:formatCode>General</c:formatCode>
                <c:ptCount val="4"/>
                <c:pt idx="0">
                  <c:v>2016</c:v>
                </c:pt>
                <c:pt idx="1">
                  <c:v>2017</c:v>
                </c:pt>
                <c:pt idx="2">
                  <c:v>2018</c:v>
                </c:pt>
                <c:pt idx="3">
                  <c:v>2019</c:v>
                </c:pt>
              </c:numCache>
            </c:numRef>
          </c:cat>
          <c:val>
            <c:numRef>
              <c:f>'보고서 장표용'!$P$42:$S$42</c:f>
              <c:numCache>
                <c:formatCode>#,##0,,;\(#,##0,,\);\-;@</c:formatCode>
                <c:ptCount val="4"/>
                <c:pt idx="0">
                  <c:v>3739879593.0753698</c:v>
                </c:pt>
                <c:pt idx="1">
                  <c:v>2385456772.422399</c:v>
                </c:pt>
                <c:pt idx="2">
                  <c:v>1897827854.8245542</c:v>
                </c:pt>
                <c:pt idx="3">
                  <c:v>2092940391.9517162</c:v>
                </c:pt>
              </c:numCache>
            </c:numRef>
          </c:val>
          <c:extLst>
            <c:ext xmlns:c16="http://schemas.microsoft.com/office/drawing/2014/chart" uri="{C3380CC4-5D6E-409C-BE32-E72D297353CC}">
              <c16:uniqueId val="{00000000-8A00-4A53-8811-1F2ECA500D33}"/>
            </c:ext>
          </c:extLst>
        </c:ser>
        <c:ser>
          <c:idx val="1"/>
          <c:order val="1"/>
          <c:tx>
            <c:strRef>
              <c:f>'보고서 장표용'!$V$40</c:f>
              <c:strCache>
                <c:ptCount val="1"/>
                <c:pt idx="0">
                  <c:v>GP</c:v>
                </c:pt>
              </c:strCache>
            </c:strRef>
          </c:tx>
          <c:spPr>
            <a:solidFill>
              <a:srgbClr val="B797CF"/>
            </a:solidFill>
            <a:ln w="25400">
              <a:noFill/>
            </a:ln>
          </c:spPr>
          <c:dLbls>
            <c:delete val="1"/>
          </c:dLbls>
          <c:cat>
            <c:numRef>
              <c:f>'보고서 장표용'!$W$21:$Z$21</c:f>
              <c:numCache>
                <c:formatCode>General</c:formatCode>
                <c:ptCount val="4"/>
                <c:pt idx="0">
                  <c:v>2016</c:v>
                </c:pt>
                <c:pt idx="1">
                  <c:v>2017</c:v>
                </c:pt>
                <c:pt idx="2">
                  <c:v>2018</c:v>
                </c:pt>
                <c:pt idx="3">
                  <c:v>2019</c:v>
                </c:pt>
              </c:numCache>
            </c:numRef>
          </c:cat>
          <c:val>
            <c:numRef>
              <c:f>'보고서 장표용'!$P$43:$S$43</c:f>
              <c:numCache>
                <c:formatCode>#,##0,,;\(#,##0,,\);\-;@</c:formatCode>
                <c:ptCount val="4"/>
                <c:pt idx="0">
                  <c:v>1174365569.9246302</c:v>
                </c:pt>
                <c:pt idx="1">
                  <c:v>781998219.57760096</c:v>
                </c:pt>
                <c:pt idx="2">
                  <c:v>544842294.1754458</c:v>
                </c:pt>
                <c:pt idx="3">
                  <c:v>693511818.04828382</c:v>
                </c:pt>
              </c:numCache>
            </c:numRef>
          </c:val>
          <c:extLst>
            <c:ext xmlns:c16="http://schemas.microsoft.com/office/drawing/2014/chart" uri="{C3380CC4-5D6E-409C-BE32-E72D297353CC}">
              <c16:uniqueId val="{00000001-8A00-4A53-8811-1F2ECA500D33}"/>
            </c:ext>
          </c:extLst>
        </c:ser>
        <c:dLbls>
          <c:showLegendKey val="0"/>
          <c:showVal val="1"/>
          <c:showCatName val="0"/>
          <c:showSerName val="0"/>
          <c:showPercent val="0"/>
          <c:showBubbleSize val="0"/>
        </c:dLbls>
        <c:axId val="1459735920"/>
        <c:axId val="1888914448"/>
        <c:extLst>
          <c:ext xmlns:c15="http://schemas.microsoft.com/office/drawing/2012/chart" uri="{02D57815-91ED-43cb-92C2-25804820EDAC}">
            <c15:filteredAreaSeries>
              <c15:ser>
                <c:idx val="2"/>
                <c:order val="2"/>
                <c:spPr>
                  <a:ln w="25400">
                    <a:noFill/>
                  </a:ln>
                </c:spPr>
                <c:dLbls>
                  <c:spPr>
                    <a:noFill/>
                    <a:ln>
                      <a:noFill/>
                    </a:ln>
                    <a:effectLst/>
                  </c:spPr>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'보고서 장표용'!$W$21:$Z$21</c15:sqref>
                        </c15:formulaRef>
                      </c:ext>
                    </c:extLst>
                    <c:numCache>
                      <c:formatCode>General</c:formatCode>
                      <c:ptCount val="4"/>
                      <c:pt idx="0">
                        <c:v>2016</c:v>
                      </c:pt>
                      <c:pt idx="1">
                        <c:v>2017</c:v>
                      </c:pt>
                      <c:pt idx="2">
                        <c:v>2018</c:v>
                      </c:pt>
                      <c:pt idx="3">
                        <c:v>2019</c:v>
                      </c:pt>
                    </c:numCache>
                  </c:numRef>
                </c:cat>
                <c:val>
                  <c:numRef>
                    <c:extLst>
                      <c:ext uri="{02D57815-91ED-43cb-92C2-25804820EDAC}">
                        <c15:formulaRef>
                          <c15:sqref>'보고서 장표용'!$P$44:$S$44</c15:sqref>
                        </c15:formulaRef>
                      </c:ext>
                    </c:extLst>
                    <c:numCache>
                      <c:formatCode>0.0%</c:formatCode>
                      <c:ptCount val="4"/>
                      <c:pt idx="0">
                        <c:v>0.23897170999253017</c:v>
                      </c:pt>
                      <c:pt idx="1">
                        <c:v>0.24688534534908427</c:v>
                      </c:pt>
                      <c:pt idx="2">
                        <c:v>0.22305193126402995</c:v>
                      </c:pt>
                      <c:pt idx="3">
                        <c:v>0.24888703117154262</c:v>
                      </c:pt>
                    </c:numCache>
                  </c:numRef>
                </c:val>
                <c:extLst>
                  <c:ext xmlns:c16="http://schemas.microsoft.com/office/drawing/2014/chart" uri="{C3380CC4-5D6E-409C-BE32-E72D297353CC}">
                    <c16:uniqueId val="{00000005-8A00-4A53-8811-1F2ECA500D33}"/>
                  </c:ext>
                </c:extLst>
              </c15:ser>
            </c15:filteredAreaSeries>
          </c:ext>
        </c:extLst>
      </c:areaChart>
      <c:lineChart>
        <c:grouping val="standard"/>
        <c:varyColors val="0"/>
        <c:ser>
          <c:idx val="3"/>
          <c:order val="3"/>
          <c:tx>
            <c:strRef>
              <c:f>'보고서 장표용'!$U$9</c:f>
              <c:strCache>
                <c:ptCount val="1"/>
                <c:pt idx="0">
                  <c:v>매출</c:v>
                </c:pt>
              </c:strCache>
            </c:strRef>
          </c:tx>
          <c:spPr>
            <a:ln w="12700">
              <a:solidFill>
                <a:srgbClr val="00338D"/>
              </a:solidFill>
            </a:ln>
          </c:spPr>
          <c:marker>
            <c:symbol val="square"/>
            <c:size val="3"/>
            <c:spPr>
              <a:solidFill>
                <a:srgbClr val="264C9C"/>
              </a:solidFill>
              <a:ln>
                <a:noFill/>
              </a:ln>
            </c:spPr>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장표용'!$P$8:$S$8</c:f>
              <c:numCache>
                <c:formatCode>#,##0,,;\(#,##0,,\);\-;@</c:formatCode>
                <c:ptCount val="4"/>
                <c:pt idx="0">
                  <c:v>4914245163</c:v>
                </c:pt>
                <c:pt idx="1">
                  <c:v>3167454992</c:v>
                </c:pt>
                <c:pt idx="2">
                  <c:v>2442670149</c:v>
                </c:pt>
                <c:pt idx="3">
                  <c:v>2786452210</c:v>
                </c:pt>
              </c:numCache>
            </c:numRef>
          </c:val>
          <c:smooth val="0"/>
          <c:extLst>
            <c:ext xmlns:c16="http://schemas.microsoft.com/office/drawing/2014/chart" uri="{C3380CC4-5D6E-409C-BE32-E72D297353CC}">
              <c16:uniqueId val="{00000002-8A00-4A53-8811-1F2ECA500D33}"/>
            </c:ext>
          </c:extLst>
        </c:ser>
        <c:ser>
          <c:idx val="4"/>
          <c:order val="4"/>
          <c:tx>
            <c:strRef>
              <c:f>'보고서 장표용'!$V$41</c:f>
              <c:strCache>
                <c:ptCount val="1"/>
                <c:pt idx="0">
                  <c:v>매출원가</c:v>
                </c:pt>
              </c:strCache>
            </c:strRef>
          </c:tx>
          <c:spPr>
            <a:ln w="12700">
              <a:solidFill>
                <a:srgbClr val="0091DA"/>
              </a:solidFill>
            </a:ln>
          </c:spPr>
          <c:marker>
            <c:symbol val="square"/>
            <c:size val="3"/>
            <c:spPr>
              <a:solidFill>
                <a:srgbClr val="0091DA"/>
              </a:solidFill>
              <a:ln>
                <a:noFill/>
              </a:ln>
            </c:spPr>
          </c:marker>
          <c:dLbls>
            <c:spPr>
              <a:noFill/>
              <a:ln>
                <a:noFill/>
              </a:ln>
              <a:effectLst/>
            </c:spPr>
            <c:txPr>
              <a:bodyPr wrap="square" lIns="38100" tIns="19050" rIns="38100" bIns="19050" anchor="ctr">
                <a:spAutoFit/>
              </a:bodyPr>
              <a:lstStyle/>
              <a:p>
                <a:pPr>
                  <a:defRPr sz="600"/>
                </a:pPr>
                <a:endParaRPr lang="ko-K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장표용'!$P$45:$S$45</c:f>
              <c:numCache>
                <c:formatCode>#,##0,,;\(#,##0,,\);\-;@</c:formatCode>
                <c:ptCount val="4"/>
                <c:pt idx="0">
                  <c:v>3739879593.0753698</c:v>
                </c:pt>
                <c:pt idx="1">
                  <c:v>2385456772.422399</c:v>
                </c:pt>
                <c:pt idx="2">
                  <c:v>1897827854.8245542</c:v>
                </c:pt>
                <c:pt idx="3">
                  <c:v>2092940391.9517162</c:v>
                </c:pt>
              </c:numCache>
            </c:numRef>
          </c:val>
          <c:smooth val="0"/>
          <c:extLst>
            <c:ext xmlns:c16="http://schemas.microsoft.com/office/drawing/2014/chart" uri="{C3380CC4-5D6E-409C-BE32-E72D297353CC}">
              <c16:uniqueId val="{00000003-8A00-4A53-8811-1F2ECA500D33}"/>
            </c:ext>
          </c:extLst>
        </c:ser>
        <c:ser>
          <c:idx val="5"/>
          <c:order val="5"/>
          <c:spPr>
            <a:ln>
              <a:noFill/>
            </a:ln>
          </c:spPr>
          <c:marker>
            <c:symbol val="none"/>
          </c:marker>
          <c:dLbls>
            <c:delete val="1"/>
          </c:dLbls>
          <c:val>
            <c:numRef>
              <c:f>'보고서 장표용'!$P$44:$S$44</c:f>
              <c:numCache>
                <c:formatCode>0.0%</c:formatCode>
                <c:ptCount val="4"/>
                <c:pt idx="0">
                  <c:v>0.23897170999253017</c:v>
                </c:pt>
                <c:pt idx="1">
                  <c:v>0.24688534534908427</c:v>
                </c:pt>
                <c:pt idx="2">
                  <c:v>0.22305193126402995</c:v>
                </c:pt>
                <c:pt idx="3">
                  <c:v>0.24888703117154262</c:v>
                </c:pt>
              </c:numCache>
            </c:numRef>
          </c:val>
          <c:smooth val="0"/>
          <c:extLst>
            <c:ext xmlns:c16="http://schemas.microsoft.com/office/drawing/2014/chart" uri="{C3380CC4-5D6E-409C-BE32-E72D297353CC}">
              <c16:uniqueId val="{00000004-8A00-4A53-8811-1F2ECA500D33}"/>
            </c:ext>
          </c:extLst>
        </c:ser>
        <c:dLbls>
          <c:showLegendKey val="0"/>
          <c:showVal val="1"/>
          <c:showCatName val="0"/>
          <c:showSerName val="0"/>
          <c:showPercent val="0"/>
          <c:showBubbleSize val="0"/>
        </c:dLbls>
        <c:marker val="1"/>
        <c:smooth val="0"/>
        <c:axId val="2137489184"/>
        <c:axId val="1134302048"/>
      </c:lineChart>
      <c:catAx>
        <c:axId val="1459735920"/>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888914448"/>
        <c:crosses val="autoZero"/>
        <c:auto val="1"/>
        <c:lblAlgn val="ctr"/>
        <c:lblOffset val="100"/>
        <c:noMultiLvlLbl val="0"/>
      </c:catAx>
      <c:valAx>
        <c:axId val="1888914448"/>
        <c:scaling>
          <c:orientation val="minMax"/>
          <c:max val="20000000000"/>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3.1428571428571431E-2"/>
              <c:y val="0.39768360773085182"/>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459735920"/>
        <c:crosses val="autoZero"/>
        <c:crossBetween val="between"/>
        <c:majorUnit val="4000000000"/>
      </c:valAx>
      <c:valAx>
        <c:axId val="1134302048"/>
        <c:scaling>
          <c:orientation val="minMax"/>
          <c:max val="20000000000"/>
        </c:scaling>
        <c:delete val="0"/>
        <c:axPos val="r"/>
        <c:numFmt formatCode="#,##0,,;\(#,##0,,\);\-;@" sourceLinked="1"/>
        <c:majorTickMark val="out"/>
        <c:minorTickMark val="none"/>
        <c:tickLblPos val="nextTo"/>
        <c:spPr>
          <a:ln>
            <a:noFill/>
          </a:ln>
        </c:spPr>
        <c:txPr>
          <a:bodyPr/>
          <a:lstStyle/>
          <a:p>
            <a:pPr>
              <a:defRPr>
                <a:solidFill>
                  <a:srgbClr val="000000">
                    <a:alpha val="0"/>
                  </a:srgbClr>
                </a:solidFill>
              </a:defRPr>
            </a:pPr>
            <a:endParaRPr lang="ko-KR"/>
          </a:p>
        </c:txPr>
        <c:crossAx val="2137489184"/>
        <c:crosses val="max"/>
        <c:crossBetween val="between"/>
      </c:valAx>
      <c:catAx>
        <c:axId val="2137489184"/>
        <c:scaling>
          <c:orientation val="minMax"/>
        </c:scaling>
        <c:delete val="1"/>
        <c:axPos val="b"/>
        <c:majorTickMark val="out"/>
        <c:minorTickMark val="none"/>
        <c:tickLblPos val="nextTo"/>
        <c:crossAx val="1134302048"/>
        <c:crosses val="autoZero"/>
        <c:auto val="1"/>
        <c:lblAlgn val="ctr"/>
        <c:lblOffset val="100"/>
        <c:noMultiLvlLbl val="0"/>
      </c:catAx>
      <c:spPr>
        <a:noFill/>
        <a:ln w="25400">
          <a:noFill/>
        </a:ln>
      </c:spPr>
    </c:plotArea>
    <c:legend>
      <c:legendPos val="b"/>
      <c:legendEntry>
        <c:idx val="0"/>
        <c:delete val="1"/>
      </c:legendEntry>
      <c:legendEntry>
        <c:idx val="4"/>
        <c:delete val="1"/>
      </c:legendEntry>
      <c:layout>
        <c:manualLayout>
          <c:xMode val="edge"/>
          <c:yMode val="edge"/>
          <c:x val="0.18972454179112647"/>
          <c:y val="0.92738313952848761"/>
          <c:w val="0.69533000783279053"/>
          <c:h val="6.0388525818224882E-2"/>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userShapes r:id="rId2"/>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용역제공 </a:t>
            </a:r>
            <a:r>
              <a:rPr lang="en-US" altLang="ko-KR" sz="800" dirty="0"/>
              <a:t>– </a:t>
            </a:r>
            <a:r>
              <a:rPr lang="ko-KR" altLang="en-US" sz="800" dirty="0"/>
              <a:t>턴키 제공 매출 </a:t>
            </a:r>
            <a:r>
              <a:rPr lang="en-US" altLang="ko-KR" sz="800" dirty="0"/>
              <a:t>GP%</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17523768424501954"/>
          <c:y val="0.16970999349407567"/>
          <c:w val="0.70023299129244665"/>
          <c:h val="0.64954261380438849"/>
        </c:manualLayout>
      </c:layout>
      <c:areaChart>
        <c:grouping val="stacked"/>
        <c:varyColors val="0"/>
        <c:ser>
          <c:idx val="0"/>
          <c:order val="0"/>
          <c:spPr>
            <a:noFill/>
          </c:spPr>
          <c:dLbls>
            <c:dLbl>
              <c:idx val="0"/>
              <c:layout>
                <c:manualLayout>
                  <c:x val="7.5803494660478732E-3"/>
                  <c:y val="-3.48721309434787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CE5-4106-BF29-C5B06A4EE3C4}"/>
                </c:ext>
              </c:extLst>
            </c:dLbl>
            <c:dLbl>
              <c:idx val="1"/>
              <c:layout>
                <c:manualLayout>
                  <c:x val="-3.7901747330240411E-3"/>
                  <c:y val="-3.48721309434787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CE5-4106-BF29-C5B06A4EE3C4}"/>
                </c:ext>
              </c:extLst>
            </c:dLbl>
            <c:dLbl>
              <c:idx val="2"/>
              <c:layout>
                <c:manualLayout>
                  <c:x val="0"/>
                  <c:y val="-1.16240436478263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CE5-4106-BF29-C5B06A4EE3C4}"/>
                </c:ext>
              </c:extLst>
            </c:dLbl>
            <c:spPr>
              <a:noFill/>
              <a:ln>
                <a:noFill/>
              </a:ln>
              <a:effectLst/>
            </c:spPr>
            <c:txPr>
              <a:bodyPr wrap="square" lIns="38100" tIns="19050" rIns="38100" bIns="19050" anchor="ctr">
                <a:spAutoFit/>
              </a:bodyPr>
              <a:lstStyle/>
              <a:p>
                <a:pPr>
                  <a:defRPr sz="6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'[Light - COGS WP - 210210 - 2000 - AHJ.xlsx]보고서 장표용'!$T$21:$W$21</c:f>
              <c:numCache>
                <c:formatCode>General</c:formatCode>
                <c:ptCount val="4"/>
                <c:pt idx="0">
                  <c:v>2016</c:v>
                </c:pt>
                <c:pt idx="1">
                  <c:v>2017</c:v>
                </c:pt>
                <c:pt idx="2">
                  <c:v>2018</c:v>
                </c:pt>
                <c:pt idx="3">
                  <c:v>2019</c:v>
                </c:pt>
              </c:numCache>
            </c:numRef>
          </c:cat>
          <c:val>
            <c:numRef>
              <c:f>'[Light - COGS WP - 210210 - 2000 - AHJ.xlsx]보고서 장표용'!$T$43:$W$43</c:f>
              <c:numCache>
                <c:formatCode>#,##0,,;\(#,##0,,\);\-;@</c:formatCode>
                <c:ptCount val="4"/>
                <c:pt idx="0">
                  <c:v>5840068493</c:v>
                </c:pt>
                <c:pt idx="1">
                  <c:v>6806248993</c:v>
                </c:pt>
                <c:pt idx="2">
                  <c:v>4584860686</c:v>
                </c:pt>
                <c:pt idx="3">
                  <c:v>3594315955</c:v>
                </c:pt>
              </c:numCache>
            </c:numRef>
          </c:val>
          <c:extLst>
            <c:ext xmlns:c16="http://schemas.microsoft.com/office/drawing/2014/chart" uri="{C3380CC4-5D6E-409C-BE32-E72D297353CC}">
              <c16:uniqueId val="{00000003-2CE5-4106-BF29-C5B06A4EE3C4}"/>
            </c:ext>
          </c:extLst>
        </c:ser>
        <c:ser>
          <c:idx val="1"/>
          <c:order val="1"/>
          <c:tx>
            <c:strRef>
              <c:f>'[Light - COGS WP - 210210 - 2000 - AHJ.xlsx]보고서 장표용'!$S$44</c:f>
              <c:strCache>
                <c:ptCount val="1"/>
                <c:pt idx="0">
                  <c:v>GP</c:v>
                </c:pt>
              </c:strCache>
            </c:strRef>
          </c:tx>
          <c:spPr>
            <a:solidFill>
              <a:srgbClr val="B797CF"/>
            </a:solidFill>
          </c:spPr>
          <c:dLbls>
            <c:delete val="1"/>
          </c:dLbls>
          <c:cat>
            <c:numRef>
              <c:f>'[Light - COGS WP - 210210 - 2000 - AHJ.xlsx]보고서 장표용'!$T$21:$W$21</c:f>
              <c:numCache>
                <c:formatCode>General</c:formatCode>
                <c:ptCount val="4"/>
                <c:pt idx="0">
                  <c:v>2016</c:v>
                </c:pt>
                <c:pt idx="1">
                  <c:v>2017</c:v>
                </c:pt>
                <c:pt idx="2">
                  <c:v>2018</c:v>
                </c:pt>
                <c:pt idx="3">
                  <c:v>2019</c:v>
                </c:pt>
              </c:numCache>
            </c:numRef>
          </c:cat>
          <c:val>
            <c:numRef>
              <c:f>'[Light - COGS WP - 210210 - 2000 - AHJ.xlsx]보고서 장표용'!$T$44:$W$44</c:f>
              <c:numCache>
                <c:formatCode>#,##0,,;\(#,##0,,\);\-;@</c:formatCode>
                <c:ptCount val="4"/>
                <c:pt idx="0">
                  <c:v>385356886</c:v>
                </c:pt>
                <c:pt idx="1">
                  <c:v>1227095797</c:v>
                </c:pt>
                <c:pt idx="2">
                  <c:v>594726737</c:v>
                </c:pt>
                <c:pt idx="3">
                  <c:v>289627095</c:v>
                </c:pt>
              </c:numCache>
            </c:numRef>
          </c:val>
          <c:extLst>
            <c:ext xmlns:c16="http://schemas.microsoft.com/office/drawing/2014/chart" uri="{C3380CC4-5D6E-409C-BE32-E72D297353CC}">
              <c16:uniqueId val="{00000004-2CE5-4106-BF29-C5B06A4EE3C4}"/>
            </c:ext>
          </c:extLst>
        </c:ser>
        <c:dLbls>
          <c:showLegendKey val="0"/>
          <c:showVal val="1"/>
          <c:showCatName val="0"/>
          <c:showSerName val="0"/>
          <c:showPercent val="0"/>
          <c:showBubbleSize val="0"/>
        </c:dLbls>
        <c:axId val="1459735920"/>
        <c:axId val="1888914448"/>
        <c:extLst>
          <c:ext xmlns:c15="http://schemas.microsoft.com/office/drawing/2012/chart" uri="{02D57815-91ED-43cb-92C2-25804820EDAC}">
            <c15:filteredAreaSeries>
              <c15:ser>
                <c:idx val="2"/>
                <c:order val="2"/>
                <c:spPr>
                  <a:solidFill>
                    <a:srgbClr val="6D2077"/>
                  </a:solidFill>
                  <a:ln w="3175">
                    <a:solidFill>
                      <a:srgbClr val="FFFFFF"/>
                    </a:solidFill>
                    <a:prstDash val="solid"/>
                  </a:ln>
                </c:spPr>
                <c:dLbls>
                  <c:spPr>
                    <a:noFill/>
                    <a:ln>
                      <a:noFill/>
                    </a:ln>
                    <a:effectLst/>
                  </c:spPr>
                  <c:showLegendKey val="0"/>
                  <c:showVal val="1"/>
                  <c:showCatName val="0"/>
                  <c:showSerName val="0"/>
                  <c:showPercent val="0"/>
                  <c:showBubbleSize val="0"/>
                  <c:showLeaderLines val="0"/>
                  <c:extLst>
                    <c:ext uri="{CE6537A1-D6FC-4f65-9D91-7224C49458BB}">
                      <c15:showLeaderLines val="1"/>
                    </c:ext>
                  </c:extLst>
                </c:dLbls>
                <c:cat>
                  <c:numRef>
                    <c:extLst>
                      <c:ext uri="{02D57815-91ED-43cb-92C2-25804820EDAC}">
                        <c15:formulaRef>
                          <c15:sqref>'[Light - COGS WP - 210210 - 2000 - AHJ.xlsx]보고서 장표용'!$T$21:$W$21</c15:sqref>
                        </c15:formulaRef>
                      </c:ext>
                    </c:extLst>
                    <c:numCache>
                      <c:formatCode>General</c:formatCode>
                      <c:ptCount val="4"/>
                      <c:pt idx="0">
                        <c:v>2016</c:v>
                      </c:pt>
                      <c:pt idx="1">
                        <c:v>2017</c:v>
                      </c:pt>
                      <c:pt idx="2">
                        <c:v>2018</c:v>
                      </c:pt>
                      <c:pt idx="3">
                        <c:v>2019</c:v>
                      </c:pt>
                    </c:numCache>
                  </c:numRef>
                </c:cat>
                <c:val>
                  <c:numRef>
                    <c:extLst>
                      <c:ext uri="{02D57815-91ED-43cb-92C2-25804820EDAC}">
                        <c15:formulaRef>
                          <c15:sqref>'[Light - COGS WP - 210210 - 2000 - AHJ.xlsx]보고서 장표용'!$T$51:$W$51</c15:sqref>
                        </c15:formulaRef>
                      </c:ext>
                    </c:extLst>
                    <c:numCache>
                      <c:formatCode>0%</c:formatCode>
                      <c:ptCount val="4"/>
                      <c:pt idx="0">
                        <c:v>0.71608259675183983</c:v>
                      </c:pt>
                      <c:pt idx="1">
                        <c:v>0.68535124403933123</c:v>
                      </c:pt>
                      <c:pt idx="2">
                        <c:v>0.52800705106140167</c:v>
                      </c:pt>
                      <c:pt idx="3">
                        <c:v>0.55940385707354945</c:v>
                      </c:pt>
                    </c:numCache>
                  </c:numRef>
                </c:val>
                <c:extLst>
                  <c:ext xmlns:c16="http://schemas.microsoft.com/office/drawing/2014/chart" uri="{C3380CC4-5D6E-409C-BE32-E72D297353CC}">
                    <c16:uniqueId val="{0000000C-2CE5-4106-BF29-C5B06A4EE3C4}"/>
                  </c:ext>
                </c:extLst>
              </c15:ser>
            </c15:filteredAreaSeries>
          </c:ext>
        </c:extLst>
      </c:areaChart>
      <c:lineChart>
        <c:grouping val="standard"/>
        <c:varyColors val="0"/>
        <c:ser>
          <c:idx val="3"/>
          <c:order val="3"/>
          <c:tx>
            <c:strRef>
              <c:f>'[Light - COGS WP - 210210 - 2000 - AHJ.xlsx]보고서 장표용'!$R$9</c:f>
              <c:strCache>
                <c:ptCount val="1"/>
                <c:pt idx="0">
                  <c:v>매출</c:v>
                </c:pt>
              </c:strCache>
            </c:strRef>
          </c:tx>
          <c:spPr>
            <a:ln w="12700">
              <a:solidFill>
                <a:srgbClr val="00338D"/>
              </a:solidFill>
            </a:ln>
          </c:spPr>
          <c:marker>
            <c:symbol val="square"/>
            <c:size val="3"/>
            <c:spPr>
              <a:solidFill>
                <a:srgbClr val="264C9C"/>
              </a:solidFill>
              <a:ln>
                <a:noFill/>
              </a:ln>
            </c:spPr>
          </c:marker>
          <c:dLbls>
            <c:dLbl>
              <c:idx val="0"/>
              <c:layout>
                <c:manualLayout>
                  <c:x val="-4.1691922063263685E-2"/>
                  <c:y val="-6.39322400630444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CE5-4106-BF29-C5B06A4EE3C4}"/>
                </c:ext>
              </c:extLst>
            </c:dLbl>
            <c:dLbl>
              <c:idx val="1"/>
              <c:layout>
                <c:manualLayout>
                  <c:x val="-3.7901747330239717E-3"/>
                  <c:y val="-4.06841527673920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CE5-4106-BF29-C5B06A4EE3C4}"/>
                </c:ext>
              </c:extLst>
            </c:dLbl>
            <c:dLbl>
              <c:idx val="2"/>
              <c:layout>
                <c:manualLayout>
                  <c:x val="-1.5160698932095956E-2"/>
                  <c:y val="-4.06841527673919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CE5-4106-BF29-C5B06A4EE3C4}"/>
                </c:ext>
              </c:extLst>
            </c:dLbl>
            <c:dLbl>
              <c:idx val="3"/>
              <c:layout>
                <c:manualLayout>
                  <c:x val="-4.548209679628766E-2"/>
                  <c:y val="-5.2308196415218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CE5-4106-BF29-C5B06A4EE3C4}"/>
                </c:ext>
              </c:extLst>
            </c:dLbl>
            <c:spPr>
              <a:noFill/>
              <a:ln>
                <a:noFill/>
              </a:ln>
              <a:effectLst/>
            </c:spPr>
            <c:txPr>
              <a:bodyPr wrap="square" lIns="38100" tIns="19050" rIns="38100" bIns="19050" anchor="ctr">
                <a:spAutoFit/>
              </a:bodyPr>
              <a:lstStyle/>
              <a:p>
                <a:pPr>
                  <a:defRPr sz="6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'[Light - COGS WP - 210210 - 2000 - AHJ.xlsx]보고서 장표용'!$T$9:$W$9</c:f>
              <c:numCache>
                <c:formatCode>#,##0,,;\(#,##0,,\);\-;@</c:formatCode>
                <c:ptCount val="4"/>
                <c:pt idx="0">
                  <c:v>6225425379</c:v>
                </c:pt>
                <c:pt idx="1">
                  <c:v>8033344790</c:v>
                </c:pt>
                <c:pt idx="2">
                  <c:v>5179587423</c:v>
                </c:pt>
                <c:pt idx="3">
                  <c:v>3883943050</c:v>
                </c:pt>
              </c:numCache>
            </c:numRef>
          </c:val>
          <c:smooth val="0"/>
          <c:extLst>
            <c:ext xmlns:c16="http://schemas.microsoft.com/office/drawing/2014/chart" uri="{C3380CC4-5D6E-409C-BE32-E72D297353CC}">
              <c16:uniqueId val="{00000009-2CE5-4106-BF29-C5B06A4EE3C4}"/>
            </c:ext>
          </c:extLst>
        </c:ser>
        <c:ser>
          <c:idx val="4"/>
          <c:order val="4"/>
          <c:tx>
            <c:strRef>
              <c:f>'[Light - COGS WP - 210210 - 2000 - AHJ.xlsx]보고서 장표용'!$S$46</c:f>
              <c:strCache>
                <c:ptCount val="1"/>
                <c:pt idx="0">
                  <c:v>매출원가</c:v>
                </c:pt>
              </c:strCache>
            </c:strRef>
          </c:tx>
          <c:spPr>
            <a:ln w="12700">
              <a:solidFill>
                <a:srgbClr val="0091DA"/>
              </a:solidFill>
            </a:ln>
          </c:spPr>
          <c:marker>
            <c:symbol val="square"/>
            <c:size val="3"/>
            <c:spPr>
              <a:solidFill>
                <a:srgbClr val="0091DA"/>
              </a:solidFill>
              <a:ln>
                <a:noFill/>
              </a:ln>
            </c:spPr>
          </c:marker>
          <c:dLbls>
            <c:delete val="1"/>
          </c:dLbls>
          <c:val>
            <c:numRef>
              <c:f>'[Light - COGS WP - 210210 - 2000 - AHJ.xlsx]보고서 장표용'!$T$46:$W$46</c:f>
              <c:numCache>
                <c:formatCode>#,##0,,;\(#,##0,,\);\-;@</c:formatCode>
                <c:ptCount val="4"/>
                <c:pt idx="0">
                  <c:v>5840068493</c:v>
                </c:pt>
                <c:pt idx="1">
                  <c:v>6806248993</c:v>
                </c:pt>
                <c:pt idx="2">
                  <c:v>4584860686</c:v>
                </c:pt>
                <c:pt idx="3">
                  <c:v>3594315955</c:v>
                </c:pt>
              </c:numCache>
            </c:numRef>
          </c:val>
          <c:smooth val="0"/>
          <c:extLst>
            <c:ext xmlns:c16="http://schemas.microsoft.com/office/drawing/2014/chart" uri="{C3380CC4-5D6E-409C-BE32-E72D297353CC}">
              <c16:uniqueId val="{0000000A-2CE5-4106-BF29-C5B06A4EE3C4}"/>
            </c:ext>
          </c:extLst>
        </c:ser>
        <c:ser>
          <c:idx val="5"/>
          <c:order val="5"/>
          <c:tx>
            <c:strRef>
              <c:f>'[Light - COGS WP - 210210 - 2000 - AHJ.xlsx]보고서 장표용'!$S$45</c:f>
              <c:strCache>
                <c:ptCount val="1"/>
              </c:strCache>
            </c:strRef>
          </c:tx>
          <c:spPr>
            <a:ln>
              <a:noFill/>
            </a:ln>
          </c:spPr>
          <c:marker>
            <c:symbol val="none"/>
          </c:marker>
          <c:dLbls>
            <c:delete val="1"/>
          </c:dLbls>
          <c:val>
            <c:numRef>
              <c:f>'[Light - COGS WP - 210210 - 2000 - AHJ.xlsx]보고서 장표용'!$T$45:$W$45</c:f>
              <c:numCache>
                <c:formatCode>0%</c:formatCode>
                <c:ptCount val="4"/>
                <c:pt idx="0">
                  <c:v>6.1900490735927911E-2</c:v>
                </c:pt>
                <c:pt idx="1">
                  <c:v>0.15275029630590523</c:v>
                </c:pt>
                <c:pt idx="2">
                  <c:v>0.11482125668139341</c:v>
                </c:pt>
                <c:pt idx="3">
                  <c:v>7.4570376360178603E-2</c:v>
                </c:pt>
              </c:numCache>
            </c:numRef>
          </c:val>
          <c:smooth val="0"/>
          <c:extLst>
            <c:ext xmlns:c16="http://schemas.microsoft.com/office/drawing/2014/chart" uri="{C3380CC4-5D6E-409C-BE32-E72D297353CC}">
              <c16:uniqueId val="{0000000B-2CE5-4106-BF29-C5B06A4EE3C4}"/>
            </c:ext>
          </c:extLst>
        </c:ser>
        <c:dLbls>
          <c:showLegendKey val="0"/>
          <c:showVal val="1"/>
          <c:showCatName val="0"/>
          <c:showSerName val="0"/>
          <c:showPercent val="0"/>
          <c:showBubbleSize val="0"/>
        </c:dLbls>
        <c:marker val="1"/>
        <c:smooth val="0"/>
        <c:axId val="2137489184"/>
        <c:axId val="1134302048"/>
      </c:lineChart>
      <c:catAx>
        <c:axId val="1459735920"/>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888914448"/>
        <c:crosses val="autoZero"/>
        <c:auto val="1"/>
        <c:lblAlgn val="ctr"/>
        <c:lblOffset val="100"/>
        <c:noMultiLvlLbl val="0"/>
      </c:catAx>
      <c:valAx>
        <c:axId val="1888914448"/>
        <c:scaling>
          <c:orientation val="minMax"/>
          <c:max val="20000000000"/>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8.687557990419514E-3"/>
              <c:y val="0.42674381248495502"/>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459735920"/>
        <c:crosses val="autoZero"/>
        <c:crossBetween val="between"/>
        <c:majorUnit val="4000000000"/>
      </c:valAx>
      <c:valAx>
        <c:axId val="1134302048"/>
        <c:scaling>
          <c:orientation val="minMax"/>
          <c:max val="20000000000"/>
        </c:scaling>
        <c:delete val="0"/>
        <c:axPos val="r"/>
        <c:numFmt formatCode="#,##0,,;\(#,##0,,\);\-;@" sourceLinked="1"/>
        <c:majorTickMark val="out"/>
        <c:minorTickMark val="none"/>
        <c:tickLblPos val="nextTo"/>
        <c:spPr>
          <a:ln>
            <a:noFill/>
          </a:ln>
        </c:spPr>
        <c:txPr>
          <a:bodyPr/>
          <a:lstStyle/>
          <a:p>
            <a:pPr>
              <a:defRPr>
                <a:solidFill>
                  <a:srgbClr val="000000">
                    <a:alpha val="0"/>
                  </a:srgbClr>
                </a:solidFill>
              </a:defRPr>
            </a:pPr>
            <a:endParaRPr lang="ko-KR"/>
          </a:p>
        </c:txPr>
        <c:crossAx val="2137489184"/>
        <c:crosses val="max"/>
        <c:crossBetween val="between"/>
      </c:valAx>
      <c:catAx>
        <c:axId val="2137489184"/>
        <c:scaling>
          <c:orientation val="minMax"/>
        </c:scaling>
        <c:delete val="1"/>
        <c:axPos val="b"/>
        <c:majorTickMark val="out"/>
        <c:minorTickMark val="none"/>
        <c:tickLblPos val="nextTo"/>
        <c:crossAx val="1134302048"/>
        <c:crosses val="autoZero"/>
        <c:auto val="1"/>
        <c:lblAlgn val="ctr"/>
        <c:lblOffset val="100"/>
        <c:noMultiLvlLbl val="0"/>
      </c:catAx>
      <c:spPr>
        <a:noFill/>
        <a:ln w="25400">
          <a:noFill/>
        </a:ln>
      </c:spPr>
    </c:plotArea>
    <c:legend>
      <c:legendPos val="b"/>
      <c:legendEntry>
        <c:idx val="0"/>
        <c:delete val="1"/>
      </c:legendEntry>
      <c:layout>
        <c:manualLayout>
          <c:xMode val="edge"/>
          <c:yMode val="edge"/>
          <c:x val="0.19301000062885679"/>
          <c:y val="0.93189430830195374"/>
          <c:w val="0.73849361935482749"/>
          <c:h val="6.2462777380100212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userShapes r:id="rId2"/>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ko-KR" altLang="en-US" sz="800" b="1" i="0" baseline="0" dirty="0">
                <a:solidFill>
                  <a:srgbClr val="00338D"/>
                </a:solidFill>
                <a:effectLst/>
              </a:rPr>
              <a:t>우수조달품목 </a:t>
            </a:r>
            <a:r>
              <a:rPr lang="en-US" altLang="ko-KR" sz="800" b="1" i="0" baseline="0" dirty="0">
                <a:solidFill>
                  <a:srgbClr val="00338D"/>
                </a:solidFill>
                <a:effectLst/>
              </a:rPr>
              <a:t>GP%</a:t>
            </a:r>
            <a:endParaRPr lang="ko-KR" altLang="ko-KR" sz="800" dirty="0">
              <a:solidFill>
                <a:srgbClr val="00338D"/>
              </a:solidFill>
              <a:effectLst/>
            </a:endParaRPr>
          </a:p>
        </c:rich>
      </c:tx>
      <c:layout>
        <c:manualLayout>
          <c:xMode val="edge"/>
          <c:yMode val="edge"/>
          <c:x val="1.9252498950521668E-2"/>
          <c:y val="4.35293470219869E-3"/>
        </c:manualLayout>
      </c:layout>
      <c:overlay val="0"/>
    </c:title>
    <c:autoTitleDeleted val="0"/>
    <c:plotArea>
      <c:layout>
        <c:manualLayout>
          <c:layoutTarget val="inner"/>
          <c:xMode val="edge"/>
          <c:yMode val="edge"/>
          <c:x val="0.16244533700955871"/>
          <c:y val="0.15672203264659018"/>
          <c:w val="0.63793970427140967"/>
          <c:h val="0.58662285446150597"/>
        </c:manualLayout>
      </c:layout>
      <c:areaChart>
        <c:grouping val="stacked"/>
        <c:varyColors val="0"/>
        <c:ser>
          <c:idx val="0"/>
          <c:order val="2"/>
          <c:tx>
            <c:strRef>
              <c:f>Sheet4!$J$38</c:f>
              <c:strCache>
                <c:ptCount val="1"/>
                <c:pt idx="0">
                  <c:v>원가</c:v>
                </c:pt>
              </c:strCache>
            </c:strRef>
          </c:tx>
          <c:spPr>
            <a:noFill/>
            <a:ln w="3175">
              <a:solidFill>
                <a:srgbClr val="FFFFFF"/>
              </a:solidFill>
              <a:prstDash val="solid"/>
            </a:ln>
          </c:spPr>
          <c:dLbls>
            <c:delete val="1"/>
          </c:dLbls>
          <c:cat>
            <c:numRef>
              <c:f>Sheet4!$K$5:$N$5</c:f>
              <c:numCache>
                <c:formatCode>General</c:formatCode>
                <c:ptCount val="4"/>
                <c:pt idx="0">
                  <c:v>2016</c:v>
                </c:pt>
                <c:pt idx="1">
                  <c:v>2017</c:v>
                </c:pt>
                <c:pt idx="2">
                  <c:v>2018</c:v>
                </c:pt>
                <c:pt idx="3">
                  <c:v>2019</c:v>
                </c:pt>
              </c:numCache>
            </c:numRef>
          </c:cat>
          <c:val>
            <c:numRef>
              <c:f>Sheet4!$K$38:$N$38</c:f>
              <c:numCache>
                <c:formatCode>#,##0,,;\(#,##0,,\);\-;@</c:formatCode>
                <c:ptCount val="4"/>
                <c:pt idx="0">
                  <c:v>0</c:v>
                </c:pt>
                <c:pt idx="1">
                  <c:v>0</c:v>
                </c:pt>
                <c:pt idx="2">
                  <c:v>6051766502.0035315</c:v>
                </c:pt>
                <c:pt idx="3">
                  <c:v>9192762933.7966366</c:v>
                </c:pt>
              </c:numCache>
            </c:numRef>
          </c:val>
          <c:extLst>
            <c:ext xmlns:c16="http://schemas.microsoft.com/office/drawing/2014/chart" uri="{C3380CC4-5D6E-409C-BE32-E72D297353CC}">
              <c16:uniqueId val="{00000000-E5F4-43EB-A6F4-366EC2A29EC6}"/>
            </c:ext>
          </c:extLst>
        </c:ser>
        <c:ser>
          <c:idx val="1"/>
          <c:order val="3"/>
          <c:tx>
            <c:strRef>
              <c:f>Sheet4!$J$39</c:f>
              <c:strCache>
                <c:ptCount val="1"/>
                <c:pt idx="0">
                  <c:v>GP</c:v>
                </c:pt>
              </c:strCache>
            </c:strRef>
          </c:tx>
          <c:spPr>
            <a:solidFill>
              <a:srgbClr val="B797CF"/>
            </a:solidFill>
            <a:ln w="3175">
              <a:solidFill>
                <a:srgbClr val="FFFFFF"/>
              </a:solidFill>
              <a:prstDash val="solid"/>
            </a:ln>
          </c:spPr>
          <c:dLbls>
            <c:delete val="1"/>
          </c:dLbls>
          <c:cat>
            <c:numRef>
              <c:f>Sheet4!$K$5:$N$5</c:f>
              <c:numCache>
                <c:formatCode>General</c:formatCode>
                <c:ptCount val="4"/>
                <c:pt idx="0">
                  <c:v>2016</c:v>
                </c:pt>
                <c:pt idx="1">
                  <c:v>2017</c:v>
                </c:pt>
                <c:pt idx="2">
                  <c:v>2018</c:v>
                </c:pt>
                <c:pt idx="3">
                  <c:v>2019</c:v>
                </c:pt>
              </c:numCache>
            </c:numRef>
          </c:cat>
          <c:val>
            <c:numRef>
              <c:f>Sheet4!$K$39:$N$39</c:f>
              <c:numCache>
                <c:formatCode>#,##0,,;\(#,##0,,\);\-;@</c:formatCode>
                <c:ptCount val="4"/>
                <c:pt idx="0">
                  <c:v>0</c:v>
                </c:pt>
                <c:pt idx="1">
                  <c:v>0</c:v>
                </c:pt>
                <c:pt idx="2">
                  <c:v>2398473542.9964685</c:v>
                </c:pt>
                <c:pt idx="3">
                  <c:v>3737463602.2033634</c:v>
                </c:pt>
              </c:numCache>
            </c:numRef>
          </c:val>
          <c:extLst>
            <c:ext xmlns:c16="http://schemas.microsoft.com/office/drawing/2014/chart" uri="{C3380CC4-5D6E-409C-BE32-E72D297353CC}">
              <c16:uniqueId val="{00000001-E5F4-43EB-A6F4-366EC2A29EC6}"/>
            </c:ext>
          </c:extLst>
        </c:ser>
        <c:dLbls>
          <c:showLegendKey val="0"/>
          <c:showVal val="1"/>
          <c:showCatName val="0"/>
          <c:showSerName val="0"/>
          <c:showPercent val="0"/>
          <c:showBubbleSize val="0"/>
        </c:dLbls>
        <c:axId val="1327173343"/>
        <c:axId val="1059877343"/>
      </c:areaChart>
      <c:lineChart>
        <c:grouping val="standard"/>
        <c:varyColors val="0"/>
        <c:ser>
          <c:idx val="4"/>
          <c:order val="0"/>
          <c:tx>
            <c:v>매출액</c:v>
          </c:tx>
          <c:spPr>
            <a:ln w="12700">
              <a:solidFill>
                <a:srgbClr val="00338D"/>
              </a:solidFill>
            </a:ln>
          </c:spPr>
          <c:marker>
            <c:symbol val="none"/>
          </c:marker>
          <c:dPt>
            <c:idx val="1"/>
            <c:bubble3D val="0"/>
            <c:spPr>
              <a:ln w="12700">
                <a:noFill/>
              </a:ln>
            </c:spPr>
            <c:extLst>
              <c:ext xmlns:c16="http://schemas.microsoft.com/office/drawing/2014/chart" uri="{C3380CC4-5D6E-409C-BE32-E72D297353CC}">
                <c16:uniqueId val="{00000003-E5F4-43EB-A6F4-366EC2A29EC6}"/>
              </c:ext>
            </c:extLst>
          </c:dPt>
          <c:dPt>
            <c:idx val="2"/>
            <c:marker>
              <c:symbol val="square"/>
              <c:size val="3"/>
              <c:spPr>
                <a:solidFill>
                  <a:srgbClr val="002897"/>
                </a:solidFill>
                <a:ln>
                  <a:solidFill>
                    <a:srgbClr val="00338D"/>
                  </a:solidFill>
                </a:ln>
              </c:spPr>
            </c:marker>
            <c:bubble3D val="0"/>
            <c:spPr>
              <a:ln w="12700">
                <a:noFill/>
              </a:ln>
            </c:spPr>
            <c:extLst>
              <c:ext xmlns:c16="http://schemas.microsoft.com/office/drawing/2014/chart" uri="{C3380CC4-5D6E-409C-BE32-E72D297353CC}">
                <c16:uniqueId val="{00000005-E5F4-43EB-A6F4-366EC2A29EC6}"/>
              </c:ext>
            </c:extLst>
          </c:dPt>
          <c:dPt>
            <c:idx val="3"/>
            <c:marker>
              <c:symbol val="square"/>
              <c:size val="3"/>
              <c:spPr>
                <a:solidFill>
                  <a:srgbClr val="002897"/>
                </a:solidFill>
                <a:ln>
                  <a:solidFill>
                    <a:srgbClr val="002897"/>
                  </a:solidFill>
                </a:ln>
              </c:spPr>
            </c:marker>
            <c:bubble3D val="0"/>
            <c:extLst>
              <c:ext xmlns:c16="http://schemas.microsoft.com/office/drawing/2014/chart" uri="{C3380CC4-5D6E-409C-BE32-E72D297353CC}">
                <c16:uniqueId val="{00000006-E5F4-43EB-A6F4-366EC2A29EC6}"/>
              </c:ext>
            </c:extLst>
          </c:dPt>
          <c:dLbls>
            <c:dLbl>
              <c:idx val="0"/>
              <c:delete val="1"/>
              <c:extLst>
                <c:ext xmlns:c15="http://schemas.microsoft.com/office/drawing/2012/chart" uri="{CE6537A1-D6FC-4f65-9D91-7224C49458BB}"/>
                <c:ext xmlns:c16="http://schemas.microsoft.com/office/drawing/2014/chart" uri="{C3380CC4-5D6E-409C-BE32-E72D297353CC}">
                  <c16:uniqueId val="{00000007-E5F4-43EB-A6F4-366EC2A29EC6}"/>
                </c:ext>
              </c:extLst>
            </c:dLbl>
            <c:dLbl>
              <c:idx val="1"/>
              <c:delete val="1"/>
              <c:extLst>
                <c:ext xmlns:c15="http://schemas.microsoft.com/office/drawing/2012/chart" uri="{CE6537A1-D6FC-4f65-9D91-7224C49458BB}"/>
                <c:ext xmlns:c16="http://schemas.microsoft.com/office/drawing/2014/chart" uri="{C3380CC4-5D6E-409C-BE32-E72D297353CC}">
                  <c16:uniqueId val="{00000003-E5F4-43EB-A6F4-366EC2A29EC6}"/>
                </c:ext>
              </c:extLst>
            </c:dLbl>
            <c:dLbl>
              <c:idx val="2"/>
              <c:layout>
                <c:manualLayout>
                  <c:x val="-2.9783896872682313E-2"/>
                  <c:y val="-9.61649057347247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5F4-43EB-A6F4-366EC2A29EC6}"/>
                </c:ext>
              </c:extLst>
            </c:dLbl>
            <c:dLbl>
              <c:idx val="3"/>
              <c:layout>
                <c:manualLayout>
                  <c:x val="-1.4418796206494191E-2"/>
                  <c:y val="-5.33509657575020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5F4-43EB-A6F4-366EC2A29EC6}"/>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Sheet4!$K$7:$N$7</c:f>
              <c:numCache>
                <c:formatCode>#,##0,,;\(#,##0,,\);\-;@</c:formatCode>
                <c:ptCount val="4"/>
                <c:pt idx="0">
                  <c:v>0</c:v>
                </c:pt>
                <c:pt idx="1">
                  <c:v>0</c:v>
                </c:pt>
                <c:pt idx="2">
                  <c:v>8450240045</c:v>
                </c:pt>
                <c:pt idx="3">
                  <c:v>12930226536</c:v>
                </c:pt>
              </c:numCache>
            </c:numRef>
          </c:val>
          <c:smooth val="0"/>
          <c:extLst>
            <c:ext xmlns:c16="http://schemas.microsoft.com/office/drawing/2014/chart" uri="{C3380CC4-5D6E-409C-BE32-E72D297353CC}">
              <c16:uniqueId val="{00000008-E5F4-43EB-A6F4-366EC2A29EC6}"/>
            </c:ext>
          </c:extLst>
        </c:ser>
        <c:ser>
          <c:idx val="3"/>
          <c:order val="1"/>
          <c:tx>
            <c:strRef>
              <c:f>Sheet4!$J$41</c:f>
              <c:strCache>
                <c:ptCount val="1"/>
                <c:pt idx="0">
                  <c:v>매출원가</c:v>
                </c:pt>
              </c:strCache>
            </c:strRef>
          </c:tx>
          <c:spPr>
            <a:ln w="12700">
              <a:noFill/>
              <a:prstDash val="solid"/>
            </a:ln>
          </c:spPr>
          <c:marker>
            <c:symbol val="none"/>
          </c:marker>
          <c:dPt>
            <c:idx val="0"/>
            <c:bubble3D val="0"/>
            <c:extLst>
              <c:ext xmlns:c16="http://schemas.microsoft.com/office/drawing/2014/chart" uri="{C3380CC4-5D6E-409C-BE32-E72D297353CC}">
                <c16:uniqueId val="{00000009-E5F4-43EB-A6F4-366EC2A29EC6}"/>
              </c:ext>
            </c:extLst>
          </c:dPt>
          <c:dPt>
            <c:idx val="1"/>
            <c:bubble3D val="0"/>
            <c:extLst>
              <c:ext xmlns:c16="http://schemas.microsoft.com/office/drawing/2014/chart" uri="{C3380CC4-5D6E-409C-BE32-E72D297353CC}">
                <c16:uniqueId val="{0000000A-E5F4-43EB-A6F4-366EC2A29EC6}"/>
              </c:ext>
            </c:extLst>
          </c:dPt>
          <c:dPt>
            <c:idx val="2"/>
            <c:marker>
              <c:symbol val="square"/>
              <c:size val="3"/>
            </c:marker>
            <c:bubble3D val="0"/>
            <c:extLst>
              <c:ext xmlns:c16="http://schemas.microsoft.com/office/drawing/2014/chart" uri="{C3380CC4-5D6E-409C-BE32-E72D297353CC}">
                <c16:uniqueId val="{0000000B-E5F4-43EB-A6F4-366EC2A29EC6}"/>
              </c:ext>
            </c:extLst>
          </c:dPt>
          <c:dPt>
            <c:idx val="3"/>
            <c:marker>
              <c:symbol val="square"/>
              <c:size val="3"/>
            </c:marker>
            <c:bubble3D val="0"/>
            <c:spPr>
              <a:ln w="12700">
                <a:solidFill>
                  <a:srgbClr val="0091DA"/>
                </a:solidFill>
                <a:prstDash val="solid"/>
              </a:ln>
            </c:spPr>
            <c:extLst>
              <c:ext xmlns:c16="http://schemas.microsoft.com/office/drawing/2014/chart" uri="{C3380CC4-5D6E-409C-BE32-E72D297353CC}">
                <c16:uniqueId val="{0000000D-E5F4-43EB-A6F4-366EC2A29EC6}"/>
              </c:ext>
            </c:extLst>
          </c:dPt>
          <c:dLbls>
            <c:dLbl>
              <c:idx val="0"/>
              <c:delete val="1"/>
              <c:extLst>
                <c:ext xmlns:c15="http://schemas.microsoft.com/office/drawing/2012/chart" uri="{CE6537A1-D6FC-4f65-9D91-7224C49458BB}"/>
                <c:ext xmlns:c16="http://schemas.microsoft.com/office/drawing/2014/chart" uri="{C3380CC4-5D6E-409C-BE32-E72D297353CC}">
                  <c16:uniqueId val="{00000009-E5F4-43EB-A6F4-366EC2A29EC6}"/>
                </c:ext>
              </c:extLst>
            </c:dLbl>
            <c:dLbl>
              <c:idx val="1"/>
              <c:delete val="1"/>
              <c:extLst>
                <c:ext xmlns:c15="http://schemas.microsoft.com/office/drawing/2012/chart" uri="{CE6537A1-D6FC-4f65-9D91-7224C49458BB}"/>
                <c:ext xmlns:c16="http://schemas.microsoft.com/office/drawing/2014/chart" uri="{C3380CC4-5D6E-409C-BE32-E72D297353CC}">
                  <c16:uniqueId val="{0000000A-E5F4-43EB-A6F4-366EC2A29EC6}"/>
                </c:ext>
              </c:extLst>
            </c:dLbl>
            <c:dLbl>
              <c:idx val="2"/>
              <c:layout>
                <c:manualLayout>
                  <c:x val="0"/>
                  <c:y val="1.6005289727250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5F4-43EB-A6F4-366EC2A29EC6}"/>
                </c:ext>
              </c:extLst>
            </c:dLbl>
            <c:dLbl>
              <c:idx val="3"/>
              <c:layout>
                <c:manualLayout>
                  <c:x val="-1.8023495258117739E-2"/>
                  <c:y val="2.66754828787508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5F4-43EB-A6F4-366EC2A29EC6}"/>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Sheet4!$K$5:$N$5</c:f>
              <c:numCache>
                <c:formatCode>General</c:formatCode>
                <c:ptCount val="4"/>
                <c:pt idx="0">
                  <c:v>2016</c:v>
                </c:pt>
                <c:pt idx="1">
                  <c:v>2017</c:v>
                </c:pt>
                <c:pt idx="2">
                  <c:v>2018</c:v>
                </c:pt>
                <c:pt idx="3">
                  <c:v>2019</c:v>
                </c:pt>
              </c:numCache>
            </c:numRef>
          </c:cat>
          <c:val>
            <c:numRef>
              <c:f>Sheet4!$K$41:$N$41</c:f>
              <c:numCache>
                <c:formatCode>#,##0,,;\(#,##0,,\);\-;@</c:formatCode>
                <c:ptCount val="4"/>
                <c:pt idx="0">
                  <c:v>0</c:v>
                </c:pt>
                <c:pt idx="1">
                  <c:v>0</c:v>
                </c:pt>
                <c:pt idx="2">
                  <c:v>6051766502.0035315</c:v>
                </c:pt>
                <c:pt idx="3">
                  <c:v>9192762933.7966366</c:v>
                </c:pt>
              </c:numCache>
            </c:numRef>
          </c:val>
          <c:smooth val="0"/>
          <c:extLst>
            <c:ext xmlns:c16="http://schemas.microsoft.com/office/drawing/2014/chart" uri="{C3380CC4-5D6E-409C-BE32-E72D297353CC}">
              <c16:uniqueId val="{0000000E-E5F4-43EB-A6F4-366EC2A29EC6}"/>
            </c:ext>
          </c:extLst>
        </c:ser>
        <c:dLbls>
          <c:showLegendKey val="0"/>
          <c:showVal val="1"/>
          <c:showCatName val="0"/>
          <c:showSerName val="0"/>
          <c:showPercent val="0"/>
          <c:showBubbleSize val="0"/>
        </c:dLbls>
        <c:marker val="1"/>
        <c:smooth val="0"/>
        <c:axId val="1936432607"/>
        <c:axId val="1486631455"/>
      </c:lineChart>
      <c:catAx>
        <c:axId val="1327173343"/>
        <c:scaling>
          <c:orientation val="minMax"/>
        </c:scaling>
        <c:delete val="0"/>
        <c:axPos val="b"/>
        <c:numFmt formatCode="General" sourceLinked="1"/>
        <c:majorTickMark val="out"/>
        <c:minorTickMark val="none"/>
        <c:tickLblPos val="low"/>
        <c:spPr>
          <a:ln w="3175">
            <a:solidFill>
              <a:srgbClr val="000000"/>
            </a:solidFill>
            <a:prstDash val="solid"/>
          </a:ln>
        </c:spPr>
        <c:crossAx val="1059877343"/>
        <c:crosses val="autoZero"/>
        <c:auto val="1"/>
        <c:lblAlgn val="ctr"/>
        <c:lblOffset val="100"/>
        <c:noMultiLvlLbl val="0"/>
      </c:catAx>
      <c:valAx>
        <c:axId val="1059877343"/>
        <c:scaling>
          <c:orientation val="minMax"/>
          <c:max val="15000000000"/>
          <c:min val="0"/>
        </c:scaling>
        <c:delete val="0"/>
        <c:axPos val="l"/>
        <c:title>
          <c:tx>
            <c:rich>
              <a:bodyPr rot="-5400000" vert="horz"/>
              <a:lstStyle/>
              <a:p>
                <a:pPr>
                  <a:defRPr/>
                </a:pPr>
                <a:r>
                  <a:rPr lang="ko-KR" altLang="en-US" dirty="0"/>
                  <a:t>벡만원</a:t>
                </a:r>
                <a:endParaRPr lang="en-US" dirty="0"/>
              </a:p>
            </c:rich>
          </c:tx>
          <c:layout>
            <c:manualLayout>
              <c:xMode val="edge"/>
              <c:yMode val="edge"/>
              <c:x val="1.850487869052353E-2"/>
              <c:y val="0.33108097038265244"/>
            </c:manualLayout>
          </c:layout>
          <c:overlay val="0"/>
        </c:title>
        <c:numFmt formatCode="#,##0,,;\(#,##0,,\);\-;@" sourceLinked="1"/>
        <c:majorTickMark val="out"/>
        <c:minorTickMark val="none"/>
        <c:tickLblPos val="nextTo"/>
        <c:spPr>
          <a:ln w="3175">
            <a:solidFill>
              <a:srgbClr val="000000"/>
            </a:solidFill>
            <a:prstDash val="solid"/>
          </a:ln>
        </c:spPr>
        <c:crossAx val="1327173343"/>
        <c:crosses val="autoZero"/>
        <c:crossBetween val="between"/>
        <c:majorUnit val="3000000000"/>
      </c:valAx>
      <c:valAx>
        <c:axId val="1486631455"/>
        <c:scaling>
          <c:orientation val="minMax"/>
          <c:max val="15000000000"/>
          <c:min val="0"/>
        </c:scaling>
        <c:delete val="0"/>
        <c:axPos val="r"/>
        <c:numFmt formatCode="#,##0,,;\(#,##0,,\);\-;@" sourceLinked="1"/>
        <c:majorTickMark val="out"/>
        <c:minorTickMark val="none"/>
        <c:tickLblPos val="nextTo"/>
        <c:spPr>
          <a:ln>
            <a:noFill/>
          </a:ln>
        </c:spPr>
        <c:txPr>
          <a:bodyPr/>
          <a:lstStyle/>
          <a:p>
            <a:pPr>
              <a:defRPr>
                <a:noFill/>
              </a:defRPr>
            </a:pPr>
            <a:endParaRPr lang="ko-KR"/>
          </a:p>
        </c:txPr>
        <c:crossAx val="1936432607"/>
        <c:crosses val="max"/>
        <c:crossBetween val="between"/>
      </c:valAx>
      <c:catAx>
        <c:axId val="1936432607"/>
        <c:scaling>
          <c:orientation val="minMax"/>
        </c:scaling>
        <c:delete val="1"/>
        <c:axPos val="b"/>
        <c:numFmt formatCode="General" sourceLinked="1"/>
        <c:majorTickMark val="out"/>
        <c:minorTickMark val="none"/>
        <c:tickLblPos val="nextTo"/>
        <c:crossAx val="1486631455"/>
        <c:crosses val="autoZero"/>
        <c:auto val="1"/>
        <c:lblAlgn val="ctr"/>
        <c:lblOffset val="100"/>
        <c:noMultiLvlLbl val="0"/>
      </c:catAx>
      <c:spPr>
        <a:noFill/>
        <a:ln w="25400">
          <a:noFill/>
        </a:ln>
      </c:spPr>
    </c:plotArea>
    <c:legend>
      <c:legendPos val="b"/>
      <c:legendEntry>
        <c:idx val="0"/>
        <c:delete val="1"/>
      </c:legendEntry>
      <c:layout>
        <c:manualLayout>
          <c:xMode val="edge"/>
          <c:yMode val="edge"/>
          <c:x val="8.5200893851830994E-2"/>
          <c:y val="0.82727267762615941"/>
          <c:w val="0.77500007805450699"/>
          <c:h val="6.3175159837451228E-2"/>
        </c:manualLayout>
      </c:layout>
      <c:overlay val="0"/>
      <c:spPr>
        <a:noFill/>
        <a:ln w="25400">
          <a:noFill/>
        </a:ln>
      </c:sp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700" b="0" i="0">
          <a:solidFill>
            <a:srgbClr val="000000"/>
          </a:solidFill>
          <a:latin typeface="Arial"/>
          <a:ea typeface="Arial"/>
          <a:cs typeface="Arial"/>
        </a:defRPr>
      </a:pPr>
      <a:endParaRPr lang="ko-KR"/>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용역매출</a:t>
            </a:r>
            <a:endParaRPr lang="en-US" sz="800" dirty="0"/>
          </a:p>
        </c:rich>
      </c:tx>
      <c:layout>
        <c:manualLayout>
          <c:xMode val="edge"/>
          <c:yMode val="edge"/>
          <c:x val="1.9223507823277079E-2"/>
          <c:y val="4.1356194138907856E-2"/>
        </c:manualLayout>
      </c:layout>
      <c:overlay val="0"/>
    </c:title>
    <c:autoTitleDeleted val="0"/>
    <c:plotArea>
      <c:layout>
        <c:manualLayout>
          <c:layoutTarget val="inner"/>
          <c:xMode val="edge"/>
          <c:yMode val="edge"/>
          <c:x val="0.18956044992542326"/>
          <c:y val="0.15325017363850457"/>
          <c:w val="0.7065823098418671"/>
          <c:h val="0.62128852304783866"/>
        </c:manualLayout>
      </c:layout>
      <c:lineChart>
        <c:grouping val="standard"/>
        <c:varyColors val="0"/>
        <c:ser>
          <c:idx val="0"/>
          <c:order val="0"/>
          <c:tx>
            <c:strRef>
              <c:f>'보고서 (2)'!$D$7</c:f>
              <c:strCache>
                <c:ptCount val="1"/>
                <c:pt idx="0">
                  <c:v>용역매출</c:v>
                </c:pt>
              </c:strCache>
            </c:strRef>
          </c:tx>
          <c:spPr>
            <a:ln>
              <a:solidFill>
                <a:srgbClr val="00A3A1"/>
              </a:solidFill>
              <a:prstDash val="solid"/>
            </a:ln>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BDF5-47FC-A4F4-565321CB53D8}"/>
                </c:ext>
              </c:extLst>
            </c:dLbl>
            <c:dLbl>
              <c:idx val="1"/>
              <c:delete val="1"/>
              <c:extLst>
                <c:ext xmlns:c15="http://schemas.microsoft.com/office/drawing/2012/chart" uri="{CE6537A1-D6FC-4f65-9D91-7224C49458BB}"/>
                <c:ext xmlns:c16="http://schemas.microsoft.com/office/drawing/2014/chart" uri="{C3380CC4-5D6E-409C-BE32-E72D297353CC}">
                  <c16:uniqueId val="{00000001-BDF5-47FC-A4F4-565321CB53D8}"/>
                </c:ext>
              </c:extLst>
            </c:dLbl>
            <c:dLbl>
              <c:idx val="3"/>
              <c:delete val="1"/>
              <c:extLst>
                <c:ext xmlns:c15="http://schemas.microsoft.com/office/drawing/2012/chart" uri="{CE6537A1-D6FC-4f65-9D91-7224C49458BB}"/>
                <c:ext xmlns:c16="http://schemas.microsoft.com/office/drawing/2014/chart" uri="{C3380CC4-5D6E-409C-BE32-E72D297353CC}">
                  <c16:uniqueId val="{00000002-BDF5-47FC-A4F4-565321CB53D8}"/>
                </c:ext>
              </c:extLst>
            </c:dLbl>
            <c:dLbl>
              <c:idx val="5"/>
              <c:delete val="1"/>
              <c:extLst>
                <c:ext xmlns:c15="http://schemas.microsoft.com/office/drawing/2012/chart" uri="{CE6537A1-D6FC-4f65-9D91-7224C49458BB}"/>
                <c:ext xmlns:c16="http://schemas.microsoft.com/office/drawing/2014/chart" uri="{C3380CC4-5D6E-409C-BE32-E72D297353CC}">
                  <c16:uniqueId val="{00000003-BDF5-47FC-A4F4-565321CB53D8}"/>
                </c:ext>
              </c:extLst>
            </c:dLbl>
            <c:dLbl>
              <c:idx val="7"/>
              <c:delete val="1"/>
              <c:extLst>
                <c:ext xmlns:c15="http://schemas.microsoft.com/office/drawing/2012/chart" uri="{CE6537A1-D6FC-4f65-9D91-7224C49458BB}"/>
                <c:ext xmlns:c16="http://schemas.microsoft.com/office/drawing/2014/chart" uri="{C3380CC4-5D6E-409C-BE32-E72D297353CC}">
                  <c16:uniqueId val="{00000004-BDF5-47FC-A4F4-565321CB53D8}"/>
                </c:ext>
              </c:extLst>
            </c:dLbl>
            <c:dLbl>
              <c:idx val="8"/>
              <c:delete val="1"/>
              <c:extLst>
                <c:ext xmlns:c15="http://schemas.microsoft.com/office/drawing/2012/chart" uri="{CE6537A1-D6FC-4f65-9D91-7224C49458BB}"/>
                <c:ext xmlns:c16="http://schemas.microsoft.com/office/drawing/2014/chart" uri="{C3380CC4-5D6E-409C-BE32-E72D297353CC}">
                  <c16:uniqueId val="{00000005-BDF5-47FC-A4F4-565321CB53D8}"/>
                </c:ext>
              </c:extLst>
            </c:dLbl>
            <c:dLbl>
              <c:idx val="10"/>
              <c:delete val="1"/>
              <c:extLst>
                <c:ext xmlns:c15="http://schemas.microsoft.com/office/drawing/2012/chart" uri="{CE6537A1-D6FC-4f65-9D91-7224C49458BB}"/>
                <c:ext xmlns:c16="http://schemas.microsoft.com/office/drawing/2014/chart" uri="{C3380CC4-5D6E-409C-BE32-E72D297353CC}">
                  <c16:uniqueId val="{00000009-BDF5-47FC-A4F4-565321CB53D8}"/>
                </c:ext>
              </c:extLst>
            </c:dLbl>
            <c:dLbl>
              <c:idx val="12"/>
              <c:delete val="1"/>
              <c:extLst>
                <c:ext xmlns:c15="http://schemas.microsoft.com/office/drawing/2012/chart" uri="{CE6537A1-D6FC-4f65-9D91-7224C49458BB}"/>
                <c:ext xmlns:c16="http://schemas.microsoft.com/office/drawing/2014/chart" uri="{C3380CC4-5D6E-409C-BE32-E72D297353CC}">
                  <c16:uniqueId val="{00000007-BDF5-47FC-A4F4-565321CB53D8}"/>
                </c:ext>
              </c:extLst>
            </c:dLbl>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(2)'!$E$3:$R$3</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cat>
          <c:val>
            <c:numRef>
              <c:f>'보고서 (2)'!$E$7:$R$7</c:f>
              <c:numCache>
                <c:formatCode>#,##0,,\ ;\(#,##0,,\);\-</c:formatCode>
                <c:ptCount val="14"/>
                <c:pt idx="0">
                  <c:v>3532143795</c:v>
                </c:pt>
                <c:pt idx="1">
                  <c:v>3565560103</c:v>
                </c:pt>
                <c:pt idx="2">
                  <c:v>4399385188</c:v>
                </c:pt>
                <c:pt idx="3">
                  <c:v>4766378940</c:v>
                </c:pt>
                <c:pt idx="4">
                  <c:v>8439494976</c:v>
                </c:pt>
                <c:pt idx="5">
                  <c:v>8532316343</c:v>
                </c:pt>
                <c:pt idx="6">
                  <c:v>7495275931</c:v>
                </c:pt>
                <c:pt idx="7">
                  <c:v>8016034261</c:v>
                </c:pt>
                <c:pt idx="8">
                  <c:v>7828058273</c:v>
                </c:pt>
                <c:pt idx="9">
                  <c:v>7697090327</c:v>
                </c:pt>
                <c:pt idx="10">
                  <c:v>9714149785</c:v>
                </c:pt>
                <c:pt idx="11">
                  <c:v>11063108404</c:v>
                </c:pt>
                <c:pt idx="12">
                  <c:v>7768327892</c:v>
                </c:pt>
                <c:pt idx="13">
                  <c:v>6318564708</c:v>
                </c:pt>
              </c:numCache>
            </c:numRef>
          </c:val>
          <c:smooth val="1"/>
          <c:extLst>
            <c:ext xmlns:c16="http://schemas.microsoft.com/office/drawing/2014/chart" uri="{C3380CC4-5D6E-409C-BE32-E72D297353CC}">
              <c16:uniqueId val="{00000008-BDF5-47FC-A4F4-565321CB53D8}"/>
            </c:ext>
          </c:extLst>
        </c:ser>
        <c:dLbls>
          <c:showLegendKey val="0"/>
          <c:showVal val="0"/>
          <c:showCatName val="0"/>
          <c:showSerName val="0"/>
          <c:showPercent val="0"/>
          <c:showBubbleSize val="0"/>
        </c:dLbls>
        <c:smooth val="0"/>
        <c:axId val="1760304496"/>
        <c:axId val="2004904160"/>
      </c:lineChart>
      <c:catAx>
        <c:axId val="1760304496"/>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2004904160"/>
        <c:crosses val="autoZero"/>
        <c:auto val="1"/>
        <c:lblAlgn val="ctr"/>
        <c:lblOffset val="100"/>
        <c:noMultiLvlLbl val="0"/>
      </c:catAx>
      <c:valAx>
        <c:axId val="2004904160"/>
        <c:scaling>
          <c:orientation val="minMax"/>
          <c:max val="25000000000"/>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2.5782869888314835E-2"/>
              <c:y val="0.32314605622175674"/>
            </c:manualLayout>
          </c:layout>
          <c:overlay val="0"/>
        </c:title>
        <c:numFmt formatCode="#,##0,,\ ;\(#,##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760304496"/>
        <c:crosses val="autoZero"/>
        <c:crossBetween val="between"/>
        <c:majorUnit val="5000000000"/>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ko-KR" altLang="ko-KR" sz="800" b="1" i="0" baseline="0" dirty="0">
                <a:solidFill>
                  <a:srgbClr val="00338D"/>
                </a:solidFill>
                <a:effectLst/>
              </a:rPr>
              <a:t>우수조달</a:t>
            </a:r>
            <a:r>
              <a:rPr lang="ko-KR" altLang="en-US" sz="800" b="1" i="0" baseline="0" dirty="0">
                <a:solidFill>
                  <a:srgbClr val="00338D"/>
                </a:solidFill>
                <a:effectLst/>
              </a:rPr>
              <a:t>품목</a:t>
            </a:r>
            <a:r>
              <a:rPr lang="en-US" altLang="ko-KR" sz="800" b="1" i="0" baseline="0" dirty="0">
                <a:solidFill>
                  <a:srgbClr val="00338D"/>
                </a:solidFill>
                <a:effectLst/>
              </a:rPr>
              <a:t> </a:t>
            </a:r>
            <a:r>
              <a:rPr lang="ko-KR" altLang="en-US" sz="800" b="1" i="0" baseline="0" dirty="0">
                <a:solidFill>
                  <a:srgbClr val="00338D"/>
                </a:solidFill>
                <a:effectLst/>
              </a:rPr>
              <a:t>외</a:t>
            </a:r>
            <a:r>
              <a:rPr lang="ko-KR" altLang="ko-KR" sz="800" b="1" i="0" baseline="0" dirty="0">
                <a:solidFill>
                  <a:srgbClr val="00338D"/>
                </a:solidFill>
                <a:effectLst/>
              </a:rPr>
              <a:t> </a:t>
            </a:r>
            <a:r>
              <a:rPr lang="en-US" altLang="ko-KR" sz="800" b="1" i="0" baseline="0" dirty="0">
                <a:solidFill>
                  <a:srgbClr val="00338D"/>
                </a:solidFill>
                <a:effectLst/>
              </a:rPr>
              <a:t>GP%</a:t>
            </a:r>
            <a:endParaRPr lang="ko-KR" altLang="ko-KR" sz="800" dirty="0">
              <a:solidFill>
                <a:srgbClr val="00338D"/>
              </a:solidFill>
              <a:effectLst/>
            </a:endParaRPr>
          </a:p>
        </c:rich>
      </c:tx>
      <c:layout>
        <c:manualLayout>
          <c:xMode val="edge"/>
          <c:yMode val="edge"/>
          <c:x val="2.2857076737305609E-2"/>
          <c:y val="2.0336713624922354E-3"/>
        </c:manualLayout>
      </c:layout>
      <c:overlay val="0"/>
    </c:title>
    <c:autoTitleDeleted val="0"/>
    <c:plotArea>
      <c:layout>
        <c:manualLayout>
          <c:layoutTarget val="inner"/>
          <c:xMode val="edge"/>
          <c:yMode val="edge"/>
          <c:x val="0.16244530121481701"/>
          <c:y val="0.15672215034675188"/>
          <c:w val="0.68936827896512931"/>
          <c:h val="0.62335631463067509"/>
        </c:manualLayout>
      </c:layout>
      <c:areaChart>
        <c:grouping val="stacked"/>
        <c:varyColors val="0"/>
        <c:ser>
          <c:idx val="0"/>
          <c:order val="2"/>
          <c:tx>
            <c:strRef>
              <c:f>Sheet4!$J$45</c:f>
              <c:strCache>
                <c:ptCount val="1"/>
                <c:pt idx="0">
                  <c:v>원가</c:v>
                </c:pt>
              </c:strCache>
            </c:strRef>
          </c:tx>
          <c:spPr>
            <a:noFill/>
          </c:spPr>
          <c:dLbls>
            <c:dLbl>
              <c:idx val="1"/>
              <c:layout>
                <c:manualLayout>
                  <c:x val="-6.4144684434500352E-17"/>
                  <c:y val="-5.721671755350325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B4C-4035-96E5-45D2456012FA}"/>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Sheet4!$K$5:$N$5</c:f>
              <c:numCache>
                <c:formatCode>General</c:formatCode>
                <c:ptCount val="4"/>
                <c:pt idx="0">
                  <c:v>2016</c:v>
                </c:pt>
                <c:pt idx="1">
                  <c:v>2017</c:v>
                </c:pt>
                <c:pt idx="2">
                  <c:v>2018</c:v>
                </c:pt>
                <c:pt idx="3">
                  <c:v>2019</c:v>
                </c:pt>
              </c:numCache>
            </c:numRef>
          </c:cat>
          <c:val>
            <c:numRef>
              <c:f>Sheet4!$K$45:$N$45</c:f>
              <c:numCache>
                <c:formatCode>#,##0,,;\(#,##0,,\);\-;@</c:formatCode>
                <c:ptCount val="4"/>
                <c:pt idx="0">
                  <c:v>3796147183.293272</c:v>
                </c:pt>
                <c:pt idx="1">
                  <c:v>4071563745.6220007</c:v>
                </c:pt>
                <c:pt idx="2">
                  <c:v>2718861163.9675283</c:v>
                </c:pt>
                <c:pt idx="3">
                  <c:v>3117095099.3952832</c:v>
                </c:pt>
              </c:numCache>
            </c:numRef>
          </c:val>
          <c:extLst>
            <c:ext xmlns:c16="http://schemas.microsoft.com/office/drawing/2014/chart" uri="{C3380CC4-5D6E-409C-BE32-E72D297353CC}">
              <c16:uniqueId val="{00000001-EB4C-4035-96E5-45D2456012FA}"/>
            </c:ext>
          </c:extLst>
        </c:ser>
        <c:ser>
          <c:idx val="1"/>
          <c:order val="3"/>
          <c:tx>
            <c:strRef>
              <c:f>Sheet4!$J$46</c:f>
              <c:strCache>
                <c:ptCount val="1"/>
                <c:pt idx="0">
                  <c:v>GP</c:v>
                </c:pt>
              </c:strCache>
            </c:strRef>
          </c:tx>
          <c:spPr>
            <a:solidFill>
              <a:srgbClr val="B797CF"/>
            </a:solidFill>
          </c:spPr>
          <c:dLbls>
            <c:delete val="1"/>
          </c:dLbls>
          <c:cat>
            <c:numRef>
              <c:f>Sheet4!$K$5:$N$5</c:f>
              <c:numCache>
                <c:formatCode>General</c:formatCode>
                <c:ptCount val="4"/>
                <c:pt idx="0">
                  <c:v>2016</c:v>
                </c:pt>
                <c:pt idx="1">
                  <c:v>2017</c:v>
                </c:pt>
                <c:pt idx="2">
                  <c:v>2018</c:v>
                </c:pt>
                <c:pt idx="3">
                  <c:v>2019</c:v>
                </c:pt>
              </c:numCache>
            </c:numRef>
          </c:cat>
          <c:val>
            <c:numRef>
              <c:f>Sheet4!$K$46:$N$46</c:f>
              <c:numCache>
                <c:formatCode>#,##0,,;\(#,##0,,\);\-;@</c:formatCode>
                <c:ptCount val="4"/>
                <c:pt idx="0">
                  <c:v>120563587.70672798</c:v>
                </c:pt>
                <c:pt idx="1">
                  <c:v>1535145462.3779993</c:v>
                </c:pt>
                <c:pt idx="2">
                  <c:v>1031127320.0324717</c:v>
                </c:pt>
                <c:pt idx="3">
                  <c:v>1142672507.6047168</c:v>
                </c:pt>
              </c:numCache>
            </c:numRef>
          </c:val>
          <c:extLst>
            <c:ext xmlns:c16="http://schemas.microsoft.com/office/drawing/2014/chart" uri="{C3380CC4-5D6E-409C-BE32-E72D297353CC}">
              <c16:uniqueId val="{00000002-EB4C-4035-96E5-45D2456012FA}"/>
            </c:ext>
          </c:extLst>
        </c:ser>
        <c:dLbls>
          <c:showLegendKey val="0"/>
          <c:showVal val="1"/>
          <c:showCatName val="0"/>
          <c:showSerName val="0"/>
          <c:showPercent val="0"/>
          <c:showBubbleSize val="0"/>
        </c:dLbls>
        <c:axId val="1327173343"/>
        <c:axId val="1059877343"/>
      </c:areaChart>
      <c:lineChart>
        <c:grouping val="standard"/>
        <c:varyColors val="0"/>
        <c:ser>
          <c:idx val="4"/>
          <c:order val="0"/>
          <c:tx>
            <c:v>매출액</c:v>
          </c:tx>
          <c:spPr>
            <a:ln w="12700">
              <a:solidFill>
                <a:srgbClr val="00338D"/>
              </a:solidFill>
            </a:ln>
          </c:spPr>
          <c:marker>
            <c:symbol val="square"/>
            <c:size val="3"/>
            <c:spPr>
              <a:solidFill>
                <a:srgbClr val="00338D"/>
              </a:solidFill>
              <a:ln>
                <a:noFill/>
              </a:ln>
            </c:spPr>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Sheet4!$K$8:$N$8</c:f>
              <c:numCache>
                <c:formatCode>#,##0,,;\(#,##0,,\);\-;@</c:formatCode>
                <c:ptCount val="4"/>
                <c:pt idx="0">
                  <c:v>3916710771</c:v>
                </c:pt>
                <c:pt idx="1">
                  <c:v>5606709208</c:v>
                </c:pt>
                <c:pt idx="2">
                  <c:v>3749988484</c:v>
                </c:pt>
                <c:pt idx="3">
                  <c:v>4259767607</c:v>
                </c:pt>
              </c:numCache>
            </c:numRef>
          </c:val>
          <c:smooth val="0"/>
          <c:extLst>
            <c:ext xmlns:c16="http://schemas.microsoft.com/office/drawing/2014/chart" uri="{C3380CC4-5D6E-409C-BE32-E72D297353CC}">
              <c16:uniqueId val="{00000003-EB4C-4035-96E5-45D2456012FA}"/>
            </c:ext>
          </c:extLst>
        </c:ser>
        <c:ser>
          <c:idx val="3"/>
          <c:order val="1"/>
          <c:tx>
            <c:strRef>
              <c:f>Sheet4!$J$48</c:f>
              <c:strCache>
                <c:ptCount val="1"/>
                <c:pt idx="0">
                  <c:v>매출원가</c:v>
                </c:pt>
              </c:strCache>
            </c:strRef>
          </c:tx>
          <c:spPr>
            <a:ln w="12700">
              <a:solidFill>
                <a:srgbClr val="0091DA"/>
              </a:solidFill>
            </a:ln>
          </c:spPr>
          <c:marker>
            <c:symbol val="square"/>
            <c:size val="3"/>
            <c:spPr>
              <a:solidFill>
                <a:srgbClr val="0091DA"/>
              </a:solidFill>
              <a:ln>
                <a:noFill/>
              </a:ln>
            </c:spPr>
          </c:marker>
          <c:dLbls>
            <c:delete val="1"/>
          </c:dLbls>
          <c:cat>
            <c:numRef>
              <c:f>Sheet4!$K$5:$N$5</c:f>
              <c:numCache>
                <c:formatCode>General</c:formatCode>
                <c:ptCount val="4"/>
                <c:pt idx="0">
                  <c:v>2016</c:v>
                </c:pt>
                <c:pt idx="1">
                  <c:v>2017</c:v>
                </c:pt>
                <c:pt idx="2">
                  <c:v>2018</c:v>
                </c:pt>
                <c:pt idx="3">
                  <c:v>2019</c:v>
                </c:pt>
              </c:numCache>
            </c:numRef>
          </c:cat>
          <c:val>
            <c:numRef>
              <c:f>Sheet4!$K$48:$N$48</c:f>
              <c:numCache>
                <c:formatCode>#,##0,,;\(#,##0,,\);\-;@</c:formatCode>
                <c:ptCount val="4"/>
                <c:pt idx="0">
                  <c:v>3796147183.293272</c:v>
                </c:pt>
                <c:pt idx="1">
                  <c:v>4071563745.6220007</c:v>
                </c:pt>
                <c:pt idx="2">
                  <c:v>2718861163.9675283</c:v>
                </c:pt>
                <c:pt idx="3">
                  <c:v>3117095099.3952832</c:v>
                </c:pt>
              </c:numCache>
            </c:numRef>
          </c:val>
          <c:smooth val="0"/>
          <c:extLst>
            <c:ext xmlns:c16="http://schemas.microsoft.com/office/drawing/2014/chart" uri="{C3380CC4-5D6E-409C-BE32-E72D297353CC}">
              <c16:uniqueId val="{00000004-EB4C-4035-96E5-45D2456012FA}"/>
            </c:ext>
          </c:extLst>
        </c:ser>
        <c:dLbls>
          <c:showLegendKey val="0"/>
          <c:showVal val="1"/>
          <c:showCatName val="0"/>
          <c:showSerName val="0"/>
          <c:showPercent val="0"/>
          <c:showBubbleSize val="0"/>
        </c:dLbls>
        <c:marker val="1"/>
        <c:smooth val="0"/>
        <c:axId val="1936432607"/>
        <c:axId val="1486631455"/>
      </c:lineChart>
      <c:catAx>
        <c:axId val="1327173343"/>
        <c:scaling>
          <c:orientation val="minMax"/>
        </c:scaling>
        <c:delete val="0"/>
        <c:axPos val="b"/>
        <c:numFmt formatCode="General" sourceLinked="1"/>
        <c:majorTickMark val="out"/>
        <c:minorTickMark val="none"/>
        <c:tickLblPos val="low"/>
        <c:spPr>
          <a:ln w="3175">
            <a:solidFill>
              <a:srgbClr val="000000"/>
            </a:solidFill>
            <a:prstDash val="solid"/>
          </a:ln>
        </c:spPr>
        <c:crossAx val="1059877343"/>
        <c:crosses val="autoZero"/>
        <c:auto val="1"/>
        <c:lblAlgn val="ctr"/>
        <c:lblOffset val="100"/>
        <c:noMultiLvlLbl val="0"/>
      </c:catAx>
      <c:valAx>
        <c:axId val="1059877343"/>
        <c:scaling>
          <c:orientation val="minMax"/>
          <c:max val="15000000000"/>
        </c:scaling>
        <c:delete val="0"/>
        <c:axPos val="l"/>
        <c:title>
          <c:tx>
            <c:rich>
              <a:bodyPr rot="-5400000" vert="horz"/>
              <a:lstStyle/>
              <a:p>
                <a:pPr>
                  <a:defRPr/>
                </a:pPr>
                <a:r>
                  <a:rPr lang="ko-KR" altLang="en-US" dirty="0"/>
                  <a:t>벡만원</a:t>
                </a:r>
                <a:endParaRPr lang="en-US" dirty="0"/>
              </a:p>
            </c:rich>
          </c:tx>
          <c:layout>
            <c:manualLayout>
              <c:xMode val="edge"/>
              <c:yMode val="edge"/>
              <c:x val="1.5221613031999523E-2"/>
              <c:y val="0.38907097621181175"/>
            </c:manualLayout>
          </c:layout>
          <c:overlay val="0"/>
        </c:title>
        <c:numFmt formatCode="#,##0,,;\(#,##0,,\);\-;@" sourceLinked="1"/>
        <c:majorTickMark val="out"/>
        <c:minorTickMark val="none"/>
        <c:tickLblPos val="nextTo"/>
        <c:spPr>
          <a:ln w="3175">
            <a:solidFill>
              <a:srgbClr val="000000"/>
            </a:solidFill>
            <a:prstDash val="solid"/>
          </a:ln>
        </c:spPr>
        <c:crossAx val="1327173343"/>
        <c:crosses val="autoZero"/>
        <c:crossBetween val="between"/>
        <c:majorUnit val="3000000000"/>
      </c:valAx>
      <c:valAx>
        <c:axId val="1486631455"/>
        <c:scaling>
          <c:orientation val="minMax"/>
          <c:max val="15000000000"/>
          <c:min val="0"/>
        </c:scaling>
        <c:delete val="0"/>
        <c:axPos val="r"/>
        <c:numFmt formatCode="#,##0,,;\(#,##0,,\);\-;@" sourceLinked="1"/>
        <c:majorTickMark val="out"/>
        <c:minorTickMark val="none"/>
        <c:tickLblPos val="nextTo"/>
        <c:spPr>
          <a:ln>
            <a:noFill/>
          </a:ln>
        </c:spPr>
        <c:txPr>
          <a:bodyPr/>
          <a:lstStyle/>
          <a:p>
            <a:pPr>
              <a:defRPr>
                <a:noFill/>
              </a:defRPr>
            </a:pPr>
            <a:endParaRPr lang="ko-KR"/>
          </a:p>
        </c:txPr>
        <c:crossAx val="1936432607"/>
        <c:crosses val="max"/>
        <c:crossBetween val="between"/>
      </c:valAx>
      <c:catAx>
        <c:axId val="1936432607"/>
        <c:scaling>
          <c:orientation val="minMax"/>
        </c:scaling>
        <c:delete val="1"/>
        <c:axPos val="b"/>
        <c:numFmt formatCode="General" sourceLinked="1"/>
        <c:majorTickMark val="out"/>
        <c:minorTickMark val="none"/>
        <c:tickLblPos val="nextTo"/>
        <c:crossAx val="1486631455"/>
        <c:crosses val="autoZero"/>
        <c:auto val="1"/>
        <c:lblAlgn val="ctr"/>
        <c:lblOffset val="100"/>
        <c:noMultiLvlLbl val="0"/>
      </c:catAx>
      <c:spPr>
        <a:noFill/>
        <a:ln w="25400">
          <a:noFill/>
        </a:ln>
      </c:spPr>
    </c:plotArea>
    <c:legend>
      <c:legendPos val="b"/>
      <c:legendEntry>
        <c:idx val="0"/>
        <c:delete val="1"/>
      </c:legendEntry>
      <c:layout>
        <c:manualLayout>
          <c:xMode val="edge"/>
          <c:yMode val="edge"/>
          <c:x val="0.21766020501420416"/>
          <c:y val="0.88023730070448647"/>
          <c:w val="0.58234595933674882"/>
          <c:h val="6.2462777380100212E-2"/>
        </c:manualLayout>
      </c:layout>
      <c:overlay val="0"/>
      <c:spPr>
        <a:noFill/>
        <a:ln w="25400">
          <a:noFill/>
        </a:ln>
      </c:sp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700" b="0" i="0">
          <a:solidFill>
            <a:srgbClr val="000000"/>
          </a:solidFill>
          <a:latin typeface="Arial"/>
          <a:ea typeface="Arial"/>
          <a:cs typeface="Arial"/>
        </a:defRPr>
      </a:pPr>
      <a:endParaRPr lang="ko-KR"/>
    </a:p>
  </c:txPr>
  <c:externalData r:id="rId1">
    <c:autoUpdate val="0"/>
  </c:externalData>
  <c:userShapes r:id="rId2"/>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en-US" sz="800" dirty="0"/>
              <a:t>ITS </a:t>
            </a:r>
            <a:r>
              <a:rPr lang="ko-KR" altLang="en-US" sz="800" dirty="0"/>
              <a:t>매출액 및 </a:t>
            </a:r>
            <a:r>
              <a:rPr lang="en-US" altLang="ko-KR" sz="800" dirty="0"/>
              <a:t>GP%</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17322443455095662"/>
          <c:y val="0.14227624780682624"/>
          <c:w val="0.72612620922384707"/>
          <c:h val="0.60123120973514677"/>
        </c:manualLayout>
      </c:layout>
      <c:barChart>
        <c:barDir val="col"/>
        <c:grouping val="stacked"/>
        <c:varyColors val="0"/>
        <c:ser>
          <c:idx val="0"/>
          <c:order val="0"/>
          <c:tx>
            <c:strRef>
              <c:f>Sheet4!$J$7</c:f>
              <c:strCache>
                <c:ptCount val="1"/>
                <c:pt idx="0">
                  <c:v>우수조달품목</c:v>
                </c:pt>
              </c:strCache>
            </c:strRef>
          </c:tx>
          <c:spPr>
            <a:solidFill>
              <a:srgbClr val="00338D"/>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Sheet4!$L$5:$O$5</c:f>
              <c:numCache>
                <c:formatCode>General</c:formatCode>
                <c:ptCount val="4"/>
                <c:pt idx="0">
                  <c:v>2016</c:v>
                </c:pt>
                <c:pt idx="1">
                  <c:v>2017</c:v>
                </c:pt>
                <c:pt idx="2">
                  <c:v>2018</c:v>
                </c:pt>
                <c:pt idx="3">
                  <c:v>2019</c:v>
                </c:pt>
              </c:numCache>
            </c:numRef>
          </c:cat>
          <c:val>
            <c:numRef>
              <c:f>Sheet4!$L$7:$O$7</c:f>
              <c:numCache>
                <c:formatCode>#,##0,,;\(#,##0,,\);\-;@</c:formatCode>
                <c:ptCount val="4"/>
                <c:pt idx="0">
                  <c:v>0</c:v>
                </c:pt>
                <c:pt idx="1">
                  <c:v>0</c:v>
                </c:pt>
                <c:pt idx="2">
                  <c:v>8450240045</c:v>
                </c:pt>
                <c:pt idx="3">
                  <c:v>12930226536</c:v>
                </c:pt>
              </c:numCache>
            </c:numRef>
          </c:val>
          <c:extLst>
            <c:ext xmlns:c16="http://schemas.microsoft.com/office/drawing/2014/chart" uri="{C3380CC4-5D6E-409C-BE32-E72D297353CC}">
              <c16:uniqueId val="{00000000-74E7-43AC-9558-F83F7732392F}"/>
            </c:ext>
          </c:extLst>
        </c:ser>
        <c:ser>
          <c:idx val="1"/>
          <c:order val="1"/>
          <c:tx>
            <c:strRef>
              <c:f>Sheet4!$J$8</c:f>
              <c:strCache>
                <c:ptCount val="1"/>
                <c:pt idx="0">
                  <c:v>우수조달품목 외</c:v>
                </c:pt>
              </c:strCache>
            </c:strRef>
          </c:tx>
          <c:spPr>
            <a:solidFill>
              <a:srgbClr val="0091DA"/>
            </a:solidFill>
            <a:ln w="3175">
              <a:solidFill>
                <a:srgbClr val="FFFFFF"/>
              </a:solidFill>
              <a:prstDash val="solid"/>
            </a:ln>
          </c:spPr>
          <c:invertIfNegative val="0"/>
          <c:dLbls>
            <c:dLbl>
              <c:idx val="0"/>
              <c:layout>
                <c:manualLayout>
                  <c:x val="2.6190173639355414E-17"/>
                  <c:y val="9.090909090909007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E7-43AC-9558-F83F7732392F}"/>
                </c:ext>
              </c:extLst>
            </c:dLbl>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Sheet4!$L$5:$O$5</c:f>
              <c:numCache>
                <c:formatCode>General</c:formatCode>
                <c:ptCount val="4"/>
                <c:pt idx="0">
                  <c:v>2016</c:v>
                </c:pt>
                <c:pt idx="1">
                  <c:v>2017</c:v>
                </c:pt>
                <c:pt idx="2">
                  <c:v>2018</c:v>
                </c:pt>
                <c:pt idx="3">
                  <c:v>2019</c:v>
                </c:pt>
              </c:numCache>
            </c:numRef>
          </c:cat>
          <c:val>
            <c:numRef>
              <c:f>Sheet4!$L$8:$O$8</c:f>
              <c:numCache>
                <c:formatCode>#,##0,,;\(#,##0,,\);\-;@</c:formatCode>
                <c:ptCount val="4"/>
                <c:pt idx="0">
                  <c:v>3916710771</c:v>
                </c:pt>
                <c:pt idx="1">
                  <c:v>5606709208</c:v>
                </c:pt>
                <c:pt idx="2">
                  <c:v>3749988484</c:v>
                </c:pt>
                <c:pt idx="3">
                  <c:v>4259767607</c:v>
                </c:pt>
              </c:numCache>
            </c:numRef>
          </c:val>
          <c:extLst>
            <c:ext xmlns:c16="http://schemas.microsoft.com/office/drawing/2014/chart" uri="{C3380CC4-5D6E-409C-BE32-E72D297353CC}">
              <c16:uniqueId val="{00000002-74E7-43AC-9558-F83F7732392F}"/>
            </c:ext>
          </c:extLst>
        </c:ser>
        <c:dLbls>
          <c:showLegendKey val="0"/>
          <c:showVal val="0"/>
          <c:showCatName val="0"/>
          <c:showSerName val="0"/>
          <c:showPercent val="0"/>
          <c:showBubbleSize val="0"/>
        </c:dLbls>
        <c:gapWidth val="40"/>
        <c:overlap val="100"/>
        <c:axId val="1521264863"/>
        <c:axId val="1486655167"/>
      </c:barChart>
      <c:lineChart>
        <c:grouping val="standard"/>
        <c:varyColors val="0"/>
        <c:ser>
          <c:idx val="2"/>
          <c:order val="2"/>
          <c:tx>
            <c:v>GP%</c:v>
          </c:tx>
          <c:spPr>
            <a:ln w="12700">
              <a:solidFill>
                <a:srgbClr val="6D2077"/>
              </a:solidFill>
            </a:ln>
          </c:spPr>
          <c:marker>
            <c:symbol val="square"/>
            <c:size val="3"/>
            <c:spPr>
              <a:solidFill>
                <a:srgbClr val="6D2077"/>
              </a:solidFill>
              <a:ln>
                <a:noFill/>
              </a:ln>
            </c:spPr>
          </c:marker>
          <c:dLbls>
            <c:dLbl>
              <c:idx val="0"/>
              <c:layout>
                <c:manualLayout>
                  <c:x val="-4.0807199100112511E-2"/>
                  <c:y val="-0.1136363636363636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E7-43AC-9558-F83F7732392F}"/>
                </c:ext>
              </c:extLst>
            </c:dLbl>
            <c:dLbl>
              <c:idx val="1"/>
              <c:layout>
                <c:manualLayout>
                  <c:x val="-4.7164454443194601E-2"/>
                  <c:y val="-5.00000000000000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E7-43AC-9558-F83F7732392F}"/>
                </c:ext>
              </c:extLst>
            </c:dLbl>
            <c:dLbl>
              <c:idx val="2"/>
              <c:layout>
                <c:manualLayout>
                  <c:x val="-4.7164454443194601E-2"/>
                  <c:y val="-7.27272727272727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4E7-43AC-9558-F83F7732392F}"/>
                </c:ext>
              </c:extLst>
            </c:dLbl>
            <c:dLbl>
              <c:idx val="3"/>
              <c:layout>
                <c:manualLayout>
                  <c:x val="-5.0021597300337457E-2"/>
                  <c:y val="-5.454545454545456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4E7-43AC-9558-F83F7732392F}"/>
                </c:ext>
              </c:extLst>
            </c:dLbl>
            <c:spPr>
              <a:solidFill>
                <a:srgbClr val="6D2077"/>
              </a:solid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Sheet4!$L$33:$O$33</c:f>
              <c:numCache>
                <c:formatCode>0%</c:formatCode>
                <c:ptCount val="4"/>
                <c:pt idx="0">
                  <c:v>3.0781845981429499E-2</c:v>
                </c:pt>
                <c:pt idx="1">
                  <c:v>0.27380507984747249</c:v>
                </c:pt>
                <c:pt idx="2">
                  <c:v>0.28110955912643465</c:v>
                </c:pt>
                <c:pt idx="3">
                  <c:v>0.28389399491420647</c:v>
                </c:pt>
              </c:numCache>
            </c:numRef>
          </c:val>
          <c:smooth val="0"/>
          <c:extLst>
            <c:ext xmlns:c16="http://schemas.microsoft.com/office/drawing/2014/chart" uri="{C3380CC4-5D6E-409C-BE32-E72D297353CC}">
              <c16:uniqueId val="{00000007-74E7-43AC-9558-F83F7732392F}"/>
            </c:ext>
          </c:extLst>
        </c:ser>
        <c:dLbls>
          <c:showLegendKey val="0"/>
          <c:showVal val="0"/>
          <c:showCatName val="0"/>
          <c:showSerName val="0"/>
          <c:showPercent val="0"/>
          <c:showBubbleSize val="0"/>
        </c:dLbls>
        <c:marker val="1"/>
        <c:smooth val="0"/>
        <c:axId val="1594175519"/>
        <c:axId val="1455292447"/>
      </c:lineChart>
      <c:catAx>
        <c:axId val="1521264863"/>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486655167"/>
        <c:crosses val="autoZero"/>
        <c:auto val="1"/>
        <c:lblAlgn val="ctr"/>
        <c:lblOffset val="100"/>
        <c:noMultiLvlLbl val="0"/>
      </c:catAx>
      <c:valAx>
        <c:axId val="1486655167"/>
        <c:scaling>
          <c:orientation val="minMax"/>
          <c:max val="20000000000"/>
          <c:min val="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1.8528033099677012E-2"/>
              <c:y val="0.3711685617626817"/>
            </c:manualLayout>
          </c:layout>
          <c:overlay val="0"/>
        </c:title>
        <c:numFmt formatCode="#,##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521264863"/>
        <c:crosses val="autoZero"/>
        <c:crossBetween val="between"/>
        <c:majorUnit val="3000000000"/>
      </c:valAx>
      <c:valAx>
        <c:axId val="1455292447"/>
        <c:scaling>
          <c:orientation val="minMax"/>
          <c:max val="0.35000000000000003"/>
        </c:scaling>
        <c:delete val="0"/>
        <c:axPos val="r"/>
        <c:numFmt formatCode="0%" sourceLinked="1"/>
        <c:majorTickMark val="out"/>
        <c:minorTickMark val="none"/>
        <c:tickLblPos val="nextTo"/>
        <c:spPr>
          <a:ln>
            <a:noFill/>
          </a:ln>
        </c:spPr>
        <c:txPr>
          <a:bodyPr/>
          <a:lstStyle/>
          <a:p>
            <a:pPr>
              <a:defRPr>
                <a:solidFill>
                  <a:srgbClr val="000000">
                    <a:alpha val="0"/>
                  </a:srgbClr>
                </a:solidFill>
              </a:defRPr>
            </a:pPr>
            <a:endParaRPr lang="ko-KR"/>
          </a:p>
        </c:txPr>
        <c:crossAx val="1594175519"/>
        <c:crosses val="max"/>
        <c:crossBetween val="between"/>
      </c:valAx>
      <c:catAx>
        <c:axId val="1594175519"/>
        <c:scaling>
          <c:orientation val="minMax"/>
        </c:scaling>
        <c:delete val="1"/>
        <c:axPos val="b"/>
        <c:majorTickMark val="out"/>
        <c:minorTickMark val="none"/>
        <c:tickLblPos val="nextTo"/>
        <c:crossAx val="1455292447"/>
        <c:crosses val="autoZero"/>
        <c:auto val="1"/>
        <c:lblAlgn val="ctr"/>
        <c:lblOffset val="100"/>
        <c:noMultiLvlLbl val="0"/>
      </c:catAx>
      <c:spPr>
        <a:noFill/>
        <a:ln w="25400">
          <a:noFill/>
        </a:ln>
      </c:spPr>
    </c:plotArea>
    <c:legend>
      <c:legendPos val="b"/>
      <c:layout>
        <c:manualLayout>
          <c:xMode val="edge"/>
          <c:yMode val="edge"/>
          <c:x val="0.16346360597260853"/>
          <c:y val="0.82424288248465993"/>
          <c:w val="0.73062007047607713"/>
          <c:h val="6.2462777380100212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900" b="1">
                <a:solidFill>
                  <a:srgbClr val="00338D"/>
                </a:solidFill>
                <a:latin typeface="Arial"/>
                <a:ea typeface="Arial"/>
                <a:cs typeface="Arial"/>
              </a:defRPr>
            </a:pPr>
            <a:r>
              <a:rPr lang="ko-KR" altLang="en-US" sz="800" dirty="0"/>
              <a:t>월별 순운전자본</a:t>
            </a:r>
            <a:endParaRPr lang="en-US" altLang="ko-KR" sz="800" dirty="0"/>
          </a:p>
        </c:rich>
      </c:tx>
      <c:layout>
        <c:manualLayout>
          <c:xMode val="edge"/>
          <c:yMode val="edge"/>
          <c:x val="9.1353392738133319E-4"/>
          <c:y val="0"/>
        </c:manualLayout>
      </c:layout>
      <c:overlay val="0"/>
    </c:title>
    <c:autoTitleDeleted val="0"/>
    <c:plotArea>
      <c:layout>
        <c:manualLayout>
          <c:layoutTarget val="inner"/>
          <c:xMode val="edge"/>
          <c:yMode val="edge"/>
          <c:x val="0.12038041454006576"/>
          <c:y val="0.11576127415891198"/>
          <c:w val="0.85928289672907143"/>
          <c:h val="0.69876413743736565"/>
        </c:manualLayout>
      </c:layout>
      <c:barChart>
        <c:barDir val="col"/>
        <c:grouping val="stacked"/>
        <c:varyColors val="0"/>
        <c:ser>
          <c:idx val="0"/>
          <c:order val="0"/>
          <c:tx>
            <c:v>매출채권</c:v>
          </c:tx>
          <c:spPr>
            <a:solidFill>
              <a:srgbClr val="00338D"/>
            </a:solidFill>
            <a:ln w="3175">
              <a:solidFill>
                <a:srgbClr val="FFFFFF"/>
              </a:solidFill>
              <a:prstDash val="solid"/>
            </a:ln>
          </c:spPr>
          <c:invertIfNegative val="0"/>
          <c:cat>
            <c:numRef>
              <c:f>NWC!$D$6:$AM$6</c:f>
              <c:numCache>
                <c:formatCode>yy\/mm</c:formatCode>
                <c:ptCount val="36"/>
                <c:pt idx="0">
                  <c:v>42766</c:v>
                </c:pt>
                <c:pt idx="1">
                  <c:v>42794</c:v>
                </c:pt>
                <c:pt idx="2">
                  <c:v>42825</c:v>
                </c:pt>
                <c:pt idx="3">
                  <c:v>42855</c:v>
                </c:pt>
                <c:pt idx="4">
                  <c:v>42886</c:v>
                </c:pt>
                <c:pt idx="5">
                  <c:v>42916</c:v>
                </c:pt>
                <c:pt idx="6">
                  <c:v>42947</c:v>
                </c:pt>
                <c:pt idx="7">
                  <c:v>42978</c:v>
                </c:pt>
                <c:pt idx="8">
                  <c:v>43008</c:v>
                </c:pt>
                <c:pt idx="9">
                  <c:v>43039</c:v>
                </c:pt>
                <c:pt idx="10">
                  <c:v>43069</c:v>
                </c:pt>
                <c:pt idx="11">
                  <c:v>43100</c:v>
                </c:pt>
                <c:pt idx="12">
                  <c:v>43131</c:v>
                </c:pt>
                <c:pt idx="13">
                  <c:v>43159</c:v>
                </c:pt>
                <c:pt idx="14">
                  <c:v>43190</c:v>
                </c:pt>
                <c:pt idx="15">
                  <c:v>43220</c:v>
                </c:pt>
                <c:pt idx="16">
                  <c:v>43251</c:v>
                </c:pt>
                <c:pt idx="17">
                  <c:v>43281</c:v>
                </c:pt>
                <c:pt idx="18">
                  <c:v>43312</c:v>
                </c:pt>
                <c:pt idx="19">
                  <c:v>43343</c:v>
                </c:pt>
                <c:pt idx="20">
                  <c:v>43373</c:v>
                </c:pt>
                <c:pt idx="21">
                  <c:v>43404</c:v>
                </c:pt>
                <c:pt idx="22">
                  <c:v>43434</c:v>
                </c:pt>
                <c:pt idx="23">
                  <c:v>43465</c:v>
                </c:pt>
                <c:pt idx="24">
                  <c:v>43496</c:v>
                </c:pt>
                <c:pt idx="25">
                  <c:v>43524</c:v>
                </c:pt>
                <c:pt idx="26">
                  <c:v>43555</c:v>
                </c:pt>
                <c:pt idx="27">
                  <c:v>43585</c:v>
                </c:pt>
                <c:pt idx="28">
                  <c:v>43616</c:v>
                </c:pt>
                <c:pt idx="29">
                  <c:v>43646</c:v>
                </c:pt>
                <c:pt idx="30">
                  <c:v>43677</c:v>
                </c:pt>
                <c:pt idx="31">
                  <c:v>43708</c:v>
                </c:pt>
                <c:pt idx="32">
                  <c:v>43738</c:v>
                </c:pt>
                <c:pt idx="33">
                  <c:v>43769</c:v>
                </c:pt>
                <c:pt idx="34">
                  <c:v>43799</c:v>
                </c:pt>
                <c:pt idx="35">
                  <c:v>43830</c:v>
                </c:pt>
              </c:numCache>
            </c:numRef>
          </c:cat>
          <c:val>
            <c:numRef>
              <c:f>NWC!$D$7:$AM$7</c:f>
              <c:numCache>
                <c:formatCode>#,##0,,;\(#,##0,,\);\-</c:formatCode>
                <c:ptCount val="36"/>
                <c:pt idx="0">
                  <c:v>2772671761</c:v>
                </c:pt>
                <c:pt idx="1">
                  <c:v>3109927271</c:v>
                </c:pt>
                <c:pt idx="2">
                  <c:v>2809101161</c:v>
                </c:pt>
                <c:pt idx="3">
                  <c:v>2674385493</c:v>
                </c:pt>
                <c:pt idx="4">
                  <c:v>2189653526</c:v>
                </c:pt>
                <c:pt idx="5">
                  <c:v>2388766633</c:v>
                </c:pt>
                <c:pt idx="6">
                  <c:v>1818815283</c:v>
                </c:pt>
                <c:pt idx="7">
                  <c:v>2075358034</c:v>
                </c:pt>
                <c:pt idx="8">
                  <c:v>1491331326</c:v>
                </c:pt>
                <c:pt idx="9">
                  <c:v>1784260726</c:v>
                </c:pt>
                <c:pt idx="10">
                  <c:v>1714758026</c:v>
                </c:pt>
                <c:pt idx="11">
                  <c:v>6757597507</c:v>
                </c:pt>
                <c:pt idx="12">
                  <c:v>2662622698</c:v>
                </c:pt>
                <c:pt idx="13">
                  <c:v>1433953465</c:v>
                </c:pt>
                <c:pt idx="14">
                  <c:v>1635537705</c:v>
                </c:pt>
                <c:pt idx="15">
                  <c:v>1628736705</c:v>
                </c:pt>
                <c:pt idx="16">
                  <c:v>1253491239</c:v>
                </c:pt>
                <c:pt idx="17">
                  <c:v>2006971949</c:v>
                </c:pt>
                <c:pt idx="18">
                  <c:v>1421839039</c:v>
                </c:pt>
                <c:pt idx="19">
                  <c:v>1471928879</c:v>
                </c:pt>
                <c:pt idx="20">
                  <c:v>1573104371</c:v>
                </c:pt>
                <c:pt idx="21">
                  <c:v>1748966649</c:v>
                </c:pt>
                <c:pt idx="22">
                  <c:v>1727821219</c:v>
                </c:pt>
                <c:pt idx="23">
                  <c:v>3007627218</c:v>
                </c:pt>
                <c:pt idx="24">
                  <c:v>1873124475</c:v>
                </c:pt>
                <c:pt idx="25">
                  <c:v>1519916475</c:v>
                </c:pt>
                <c:pt idx="26">
                  <c:v>1551273435</c:v>
                </c:pt>
                <c:pt idx="27">
                  <c:v>1425871465</c:v>
                </c:pt>
                <c:pt idx="28">
                  <c:v>1358940515</c:v>
                </c:pt>
                <c:pt idx="29">
                  <c:v>1652761886</c:v>
                </c:pt>
                <c:pt idx="30">
                  <c:v>1241595555</c:v>
                </c:pt>
                <c:pt idx="31">
                  <c:v>1404064555</c:v>
                </c:pt>
                <c:pt idx="32">
                  <c:v>1274778855</c:v>
                </c:pt>
                <c:pt idx="33">
                  <c:v>1185479155</c:v>
                </c:pt>
                <c:pt idx="34">
                  <c:v>1488070935</c:v>
                </c:pt>
                <c:pt idx="35">
                  <c:v>3163998800</c:v>
                </c:pt>
              </c:numCache>
            </c:numRef>
          </c:val>
          <c:extLst>
            <c:ext xmlns:c16="http://schemas.microsoft.com/office/drawing/2014/chart" uri="{C3380CC4-5D6E-409C-BE32-E72D297353CC}">
              <c16:uniqueId val="{00000000-6CCD-44A5-BE3B-7EAB7DF0F70E}"/>
            </c:ext>
          </c:extLst>
        </c:ser>
        <c:ser>
          <c:idx val="1"/>
          <c:order val="1"/>
          <c:tx>
            <c:v>매입채무</c:v>
          </c:tx>
          <c:spPr>
            <a:solidFill>
              <a:srgbClr val="0091DA"/>
            </a:solidFill>
            <a:ln w="3175">
              <a:solidFill>
                <a:srgbClr val="FFFFFF"/>
              </a:solidFill>
              <a:prstDash val="solid"/>
            </a:ln>
          </c:spPr>
          <c:invertIfNegative val="0"/>
          <c:cat>
            <c:numRef>
              <c:f>NWC!$D$6:$AM$6</c:f>
              <c:numCache>
                <c:formatCode>yy\/mm</c:formatCode>
                <c:ptCount val="36"/>
                <c:pt idx="0">
                  <c:v>42766</c:v>
                </c:pt>
                <c:pt idx="1">
                  <c:v>42794</c:v>
                </c:pt>
                <c:pt idx="2">
                  <c:v>42825</c:v>
                </c:pt>
                <c:pt idx="3">
                  <c:v>42855</c:v>
                </c:pt>
                <c:pt idx="4">
                  <c:v>42886</c:v>
                </c:pt>
                <c:pt idx="5">
                  <c:v>42916</c:v>
                </c:pt>
                <c:pt idx="6">
                  <c:v>42947</c:v>
                </c:pt>
                <c:pt idx="7">
                  <c:v>42978</c:v>
                </c:pt>
                <c:pt idx="8">
                  <c:v>43008</c:v>
                </c:pt>
                <c:pt idx="9">
                  <c:v>43039</c:v>
                </c:pt>
                <c:pt idx="10">
                  <c:v>43069</c:v>
                </c:pt>
                <c:pt idx="11">
                  <c:v>43100</c:v>
                </c:pt>
                <c:pt idx="12">
                  <c:v>43131</c:v>
                </c:pt>
                <c:pt idx="13">
                  <c:v>43159</c:v>
                </c:pt>
                <c:pt idx="14">
                  <c:v>43190</c:v>
                </c:pt>
                <c:pt idx="15">
                  <c:v>43220</c:v>
                </c:pt>
                <c:pt idx="16">
                  <c:v>43251</c:v>
                </c:pt>
                <c:pt idx="17">
                  <c:v>43281</c:v>
                </c:pt>
                <c:pt idx="18">
                  <c:v>43312</c:v>
                </c:pt>
                <c:pt idx="19">
                  <c:v>43343</c:v>
                </c:pt>
                <c:pt idx="20">
                  <c:v>43373</c:v>
                </c:pt>
                <c:pt idx="21">
                  <c:v>43404</c:v>
                </c:pt>
                <c:pt idx="22">
                  <c:v>43434</c:v>
                </c:pt>
                <c:pt idx="23">
                  <c:v>43465</c:v>
                </c:pt>
                <c:pt idx="24">
                  <c:v>43496</c:v>
                </c:pt>
                <c:pt idx="25">
                  <c:v>43524</c:v>
                </c:pt>
                <c:pt idx="26">
                  <c:v>43555</c:v>
                </c:pt>
                <c:pt idx="27">
                  <c:v>43585</c:v>
                </c:pt>
                <c:pt idx="28">
                  <c:v>43616</c:v>
                </c:pt>
                <c:pt idx="29">
                  <c:v>43646</c:v>
                </c:pt>
                <c:pt idx="30">
                  <c:v>43677</c:v>
                </c:pt>
                <c:pt idx="31">
                  <c:v>43708</c:v>
                </c:pt>
                <c:pt idx="32">
                  <c:v>43738</c:v>
                </c:pt>
                <c:pt idx="33">
                  <c:v>43769</c:v>
                </c:pt>
                <c:pt idx="34">
                  <c:v>43799</c:v>
                </c:pt>
                <c:pt idx="35">
                  <c:v>43830</c:v>
                </c:pt>
              </c:numCache>
            </c:numRef>
          </c:cat>
          <c:val>
            <c:numRef>
              <c:f>NWC!$D$8:$AM$8</c:f>
              <c:numCache>
                <c:formatCode>#,##0,,;\(#,##0,,\);\-</c:formatCode>
                <c:ptCount val="36"/>
                <c:pt idx="0">
                  <c:v>-2642448425</c:v>
                </c:pt>
                <c:pt idx="1">
                  <c:v>-2293636383</c:v>
                </c:pt>
                <c:pt idx="2">
                  <c:v>-2888411093</c:v>
                </c:pt>
                <c:pt idx="3">
                  <c:v>-2786041175</c:v>
                </c:pt>
                <c:pt idx="4">
                  <c:v>-2911245609</c:v>
                </c:pt>
                <c:pt idx="5">
                  <c:v>-2539939336</c:v>
                </c:pt>
                <c:pt idx="6">
                  <c:v>-2214501493</c:v>
                </c:pt>
                <c:pt idx="7">
                  <c:v>-2242151239</c:v>
                </c:pt>
                <c:pt idx="8">
                  <c:v>-1934658134</c:v>
                </c:pt>
                <c:pt idx="9">
                  <c:v>-2205041137</c:v>
                </c:pt>
                <c:pt idx="10">
                  <c:v>-1529350998</c:v>
                </c:pt>
                <c:pt idx="11">
                  <c:v>-5129549647</c:v>
                </c:pt>
                <c:pt idx="12">
                  <c:v>-3113819154</c:v>
                </c:pt>
                <c:pt idx="13">
                  <c:v>-971989260</c:v>
                </c:pt>
                <c:pt idx="14">
                  <c:v>-1173114632</c:v>
                </c:pt>
                <c:pt idx="15">
                  <c:v>-1841834899</c:v>
                </c:pt>
                <c:pt idx="16">
                  <c:v>-2392687868</c:v>
                </c:pt>
                <c:pt idx="17">
                  <c:v>-2705195877</c:v>
                </c:pt>
                <c:pt idx="18">
                  <c:v>-2911485646</c:v>
                </c:pt>
                <c:pt idx="19">
                  <c:v>-2567239642</c:v>
                </c:pt>
                <c:pt idx="20">
                  <c:v>-1220049417</c:v>
                </c:pt>
                <c:pt idx="21">
                  <c:v>-1529562563</c:v>
                </c:pt>
                <c:pt idx="22">
                  <c:v>-1273357220</c:v>
                </c:pt>
                <c:pt idx="23">
                  <c:v>-2668884360</c:v>
                </c:pt>
                <c:pt idx="24">
                  <c:v>-1474682077</c:v>
                </c:pt>
                <c:pt idx="25">
                  <c:v>-539262393</c:v>
                </c:pt>
                <c:pt idx="26">
                  <c:v>-542124259</c:v>
                </c:pt>
                <c:pt idx="27">
                  <c:v>-1253119876</c:v>
                </c:pt>
                <c:pt idx="28">
                  <c:v>-1815291851</c:v>
                </c:pt>
                <c:pt idx="29">
                  <c:v>-2699641695</c:v>
                </c:pt>
                <c:pt idx="30">
                  <c:v>-2005454704</c:v>
                </c:pt>
                <c:pt idx="31">
                  <c:v>-1721292298</c:v>
                </c:pt>
                <c:pt idx="32">
                  <c:v>-1782495201</c:v>
                </c:pt>
                <c:pt idx="33">
                  <c:v>-2322574905</c:v>
                </c:pt>
                <c:pt idx="34">
                  <c:v>-2753785828</c:v>
                </c:pt>
                <c:pt idx="35">
                  <c:v>-5601768702</c:v>
                </c:pt>
              </c:numCache>
            </c:numRef>
          </c:val>
          <c:extLst>
            <c:ext xmlns:c16="http://schemas.microsoft.com/office/drawing/2014/chart" uri="{C3380CC4-5D6E-409C-BE32-E72D297353CC}">
              <c16:uniqueId val="{00000001-6CCD-44A5-BE3B-7EAB7DF0F70E}"/>
            </c:ext>
          </c:extLst>
        </c:ser>
        <c:dLbls>
          <c:showLegendKey val="0"/>
          <c:showVal val="0"/>
          <c:showCatName val="0"/>
          <c:showSerName val="0"/>
          <c:showPercent val="0"/>
          <c:showBubbleSize val="0"/>
        </c:dLbls>
        <c:gapWidth val="40"/>
        <c:overlap val="100"/>
        <c:axId val="2095786815"/>
        <c:axId val="2091321167"/>
      </c:barChart>
      <c:lineChart>
        <c:grouping val="standard"/>
        <c:varyColors val="0"/>
        <c:ser>
          <c:idx val="2"/>
          <c:order val="2"/>
          <c:tx>
            <c:strRef>
              <c:f>NWC!$B$9</c:f>
              <c:strCache>
                <c:ptCount val="1"/>
                <c:pt idx="0">
                  <c:v>매출채권 - 매입채무</c:v>
                </c:pt>
              </c:strCache>
            </c:strRef>
          </c:tx>
          <c:spPr>
            <a:ln w="19050">
              <a:solidFill>
                <a:srgbClr val="C00000"/>
              </a:solidFill>
              <a:prstDash val="solid"/>
            </a:ln>
          </c:spPr>
          <c:marker>
            <c:symbol val="none"/>
          </c:marker>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CCD-44A5-BE3B-7EAB7DF0F70E}"/>
                </c:ext>
              </c:extLst>
            </c:dLbl>
            <c:dLbl>
              <c:idx val="22"/>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CCD-44A5-BE3B-7EAB7DF0F70E}"/>
                </c:ext>
              </c:extLst>
            </c:dLbl>
            <c:dLbl>
              <c:idx val="35"/>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CCD-44A5-BE3B-7EAB7DF0F70E}"/>
                </c:ext>
              </c:extLst>
            </c:dLbl>
            <c:spPr>
              <a:noFill/>
              <a:ln>
                <a:noFill/>
              </a:ln>
              <a:effectLst/>
            </c:spPr>
            <c:txPr>
              <a:bodyPr wrap="square" lIns="38100" tIns="19050" rIns="38100" bIns="19050" anchor="ctr">
                <a:spAutoFit/>
              </a:bodyPr>
              <a:lstStyle/>
              <a:p>
                <a:pPr>
                  <a:defRPr sz="600"/>
                </a:pPr>
                <a:endParaRPr lang="ko-KR"/>
              </a:p>
            </c:txPr>
            <c:dLblPos val="t"/>
            <c:showLegendKey val="0"/>
            <c:showVal val="0"/>
            <c:showCatName val="0"/>
            <c:showSerName val="0"/>
            <c:showPercent val="0"/>
            <c:showBubbleSize val="0"/>
            <c:extLst>
              <c:ext xmlns:c15="http://schemas.microsoft.com/office/drawing/2012/chart" uri="{CE6537A1-D6FC-4f65-9D91-7224C49458BB}">
                <c15:showLeaderLines val="1"/>
              </c:ext>
            </c:extLst>
          </c:dLbls>
          <c:cat>
            <c:numRef>
              <c:f>NWC!$D$6:$AM$6</c:f>
              <c:numCache>
                <c:formatCode>yy\/mm</c:formatCode>
                <c:ptCount val="36"/>
                <c:pt idx="0">
                  <c:v>42766</c:v>
                </c:pt>
                <c:pt idx="1">
                  <c:v>42794</c:v>
                </c:pt>
                <c:pt idx="2">
                  <c:v>42825</c:v>
                </c:pt>
                <c:pt idx="3">
                  <c:v>42855</c:v>
                </c:pt>
                <c:pt idx="4">
                  <c:v>42886</c:v>
                </c:pt>
                <c:pt idx="5">
                  <c:v>42916</c:v>
                </c:pt>
                <c:pt idx="6">
                  <c:v>42947</c:v>
                </c:pt>
                <c:pt idx="7">
                  <c:v>42978</c:v>
                </c:pt>
                <c:pt idx="8">
                  <c:v>43008</c:v>
                </c:pt>
                <c:pt idx="9">
                  <c:v>43039</c:v>
                </c:pt>
                <c:pt idx="10">
                  <c:v>43069</c:v>
                </c:pt>
                <c:pt idx="11">
                  <c:v>43100</c:v>
                </c:pt>
                <c:pt idx="12">
                  <c:v>43131</c:v>
                </c:pt>
                <c:pt idx="13">
                  <c:v>43159</c:v>
                </c:pt>
                <c:pt idx="14">
                  <c:v>43190</c:v>
                </c:pt>
                <c:pt idx="15">
                  <c:v>43220</c:v>
                </c:pt>
                <c:pt idx="16">
                  <c:v>43251</c:v>
                </c:pt>
                <c:pt idx="17">
                  <c:v>43281</c:v>
                </c:pt>
                <c:pt idx="18">
                  <c:v>43312</c:v>
                </c:pt>
                <c:pt idx="19">
                  <c:v>43343</c:v>
                </c:pt>
                <c:pt idx="20">
                  <c:v>43373</c:v>
                </c:pt>
                <c:pt idx="21">
                  <c:v>43404</c:v>
                </c:pt>
                <c:pt idx="22">
                  <c:v>43434</c:v>
                </c:pt>
                <c:pt idx="23">
                  <c:v>43465</c:v>
                </c:pt>
                <c:pt idx="24">
                  <c:v>43496</c:v>
                </c:pt>
                <c:pt idx="25">
                  <c:v>43524</c:v>
                </c:pt>
                <c:pt idx="26">
                  <c:v>43555</c:v>
                </c:pt>
                <c:pt idx="27">
                  <c:v>43585</c:v>
                </c:pt>
                <c:pt idx="28">
                  <c:v>43616</c:v>
                </c:pt>
                <c:pt idx="29">
                  <c:v>43646</c:v>
                </c:pt>
                <c:pt idx="30">
                  <c:v>43677</c:v>
                </c:pt>
                <c:pt idx="31">
                  <c:v>43708</c:v>
                </c:pt>
                <c:pt idx="32">
                  <c:v>43738</c:v>
                </c:pt>
                <c:pt idx="33">
                  <c:v>43769</c:v>
                </c:pt>
                <c:pt idx="34">
                  <c:v>43799</c:v>
                </c:pt>
                <c:pt idx="35">
                  <c:v>43830</c:v>
                </c:pt>
              </c:numCache>
            </c:numRef>
          </c:cat>
          <c:val>
            <c:numRef>
              <c:f>NWC!$D$9:$AM$9</c:f>
              <c:numCache>
                <c:formatCode>#,##0,,;\(#,##0,,\);\-</c:formatCode>
                <c:ptCount val="36"/>
                <c:pt idx="0">
                  <c:v>130223336</c:v>
                </c:pt>
                <c:pt idx="1">
                  <c:v>816290888</c:v>
                </c:pt>
                <c:pt idx="2">
                  <c:v>-79309932</c:v>
                </c:pt>
                <c:pt idx="3">
                  <c:v>-111655682</c:v>
                </c:pt>
                <c:pt idx="4">
                  <c:v>-721592083</c:v>
                </c:pt>
                <c:pt idx="5">
                  <c:v>-151172703</c:v>
                </c:pt>
                <c:pt idx="6">
                  <c:v>-395686210</c:v>
                </c:pt>
                <c:pt idx="7">
                  <c:v>-166793205</c:v>
                </c:pt>
                <c:pt idx="8">
                  <c:v>-443326808</c:v>
                </c:pt>
                <c:pt idx="9">
                  <c:v>-420780411</c:v>
                </c:pt>
                <c:pt idx="10">
                  <c:v>185407028</c:v>
                </c:pt>
                <c:pt idx="11">
                  <c:v>1628047860</c:v>
                </c:pt>
                <c:pt idx="12">
                  <c:v>-451196456</c:v>
                </c:pt>
                <c:pt idx="13">
                  <c:v>461964205</c:v>
                </c:pt>
                <c:pt idx="14">
                  <c:v>462423073</c:v>
                </c:pt>
                <c:pt idx="15">
                  <c:v>-213098194</c:v>
                </c:pt>
                <c:pt idx="16">
                  <c:v>-1139196629</c:v>
                </c:pt>
                <c:pt idx="17">
                  <c:v>-698223928</c:v>
                </c:pt>
                <c:pt idx="18">
                  <c:v>-1489646607</c:v>
                </c:pt>
                <c:pt idx="19">
                  <c:v>-1095310763</c:v>
                </c:pt>
                <c:pt idx="20">
                  <c:v>353054954</c:v>
                </c:pt>
                <c:pt idx="21">
                  <c:v>219404086</c:v>
                </c:pt>
                <c:pt idx="22">
                  <c:v>454463999</c:v>
                </c:pt>
                <c:pt idx="23">
                  <c:v>338742858</c:v>
                </c:pt>
                <c:pt idx="24">
                  <c:v>398442398</c:v>
                </c:pt>
                <c:pt idx="25">
                  <c:v>980654082</c:v>
                </c:pt>
                <c:pt idx="26">
                  <c:v>1009149176</c:v>
                </c:pt>
                <c:pt idx="27">
                  <c:v>172751589</c:v>
                </c:pt>
                <c:pt idx="28">
                  <c:v>-456351336</c:v>
                </c:pt>
                <c:pt idx="29">
                  <c:v>-1046879809</c:v>
                </c:pt>
                <c:pt idx="30">
                  <c:v>-763859149</c:v>
                </c:pt>
                <c:pt idx="31">
                  <c:v>-317227743</c:v>
                </c:pt>
                <c:pt idx="32">
                  <c:v>-507716346</c:v>
                </c:pt>
                <c:pt idx="33">
                  <c:v>-1137095750</c:v>
                </c:pt>
                <c:pt idx="34">
                  <c:v>-1265714893</c:v>
                </c:pt>
                <c:pt idx="35">
                  <c:v>-2437769902</c:v>
                </c:pt>
              </c:numCache>
            </c:numRef>
          </c:val>
          <c:smooth val="0"/>
          <c:extLst>
            <c:ext xmlns:c16="http://schemas.microsoft.com/office/drawing/2014/chart" uri="{C3380CC4-5D6E-409C-BE32-E72D297353CC}">
              <c16:uniqueId val="{00000002-6CCD-44A5-BE3B-7EAB7DF0F70E}"/>
            </c:ext>
          </c:extLst>
        </c:ser>
        <c:dLbls>
          <c:showLegendKey val="0"/>
          <c:showVal val="0"/>
          <c:showCatName val="0"/>
          <c:showSerName val="0"/>
          <c:showPercent val="0"/>
          <c:showBubbleSize val="0"/>
        </c:dLbls>
        <c:marker val="1"/>
        <c:smooth val="0"/>
        <c:axId val="2095786815"/>
        <c:axId val="2091321167"/>
      </c:lineChart>
      <c:dateAx>
        <c:axId val="2095786815"/>
        <c:scaling>
          <c:orientation val="minMax"/>
          <c:max val="43830"/>
        </c:scaling>
        <c:delete val="0"/>
        <c:axPos val="b"/>
        <c:numFmt formatCode="yy\/mm" sourceLinked="1"/>
        <c:majorTickMark val="none"/>
        <c:minorTickMark val="none"/>
        <c:tickLblPos val="low"/>
        <c:spPr>
          <a:ln w="3175">
            <a:solidFill>
              <a:srgbClr val="000000"/>
            </a:solidFill>
            <a:prstDash val="solid"/>
          </a:ln>
        </c:spPr>
        <c:txPr>
          <a:bodyPr/>
          <a:lstStyle/>
          <a:p>
            <a:pPr>
              <a:defRPr sz="700" baseline="0">
                <a:solidFill>
                  <a:srgbClr val="000000"/>
                </a:solidFill>
              </a:defRPr>
            </a:pPr>
            <a:endParaRPr lang="ko-KR"/>
          </a:p>
        </c:txPr>
        <c:crossAx val="2091321167"/>
        <c:crosses val="autoZero"/>
        <c:auto val="1"/>
        <c:lblOffset val="100"/>
        <c:baseTimeUnit val="months"/>
      </c:dateAx>
      <c:valAx>
        <c:axId val="2091321167"/>
        <c:scaling>
          <c:orientation val="minMax"/>
        </c:scaling>
        <c:delete val="0"/>
        <c:axPos val="l"/>
        <c:title>
          <c:tx>
            <c:rich>
              <a:bodyPr rot="-5400000" vert="horz"/>
              <a:lstStyle/>
              <a:p>
                <a:pPr>
                  <a:defRPr altLang="ko-KR">
                    <a:solidFill>
                      <a:srgbClr val="000000"/>
                    </a:solidFill>
                  </a:defRPr>
                </a:pPr>
                <a:r>
                  <a:rPr lang="ko-KR" altLang="en-US" sz="700" dirty="0">
                    <a:latin typeface="+mn-ea"/>
                    <a:ea typeface="+mn-ea"/>
                  </a:rPr>
                  <a:t>백만원</a:t>
                </a:r>
                <a:endParaRPr lang="en-US" sz="700" dirty="0">
                  <a:latin typeface="+mn-ea"/>
                  <a:ea typeface="+mn-ea"/>
                </a:endParaRPr>
              </a:p>
            </c:rich>
          </c:tx>
          <c:layout>
            <c:manualLayout>
              <c:xMode val="edge"/>
              <c:yMode val="edge"/>
              <c:x val="2.2033668205267455E-3"/>
              <c:y val="0.37247924123120979"/>
            </c:manualLayout>
          </c:layout>
          <c:overlay val="0"/>
        </c:title>
        <c:numFmt formatCode="#,##0,,;\(#,##0,,\);\-" sourceLinked="1"/>
        <c:majorTickMark val="out"/>
        <c:minorTickMark val="none"/>
        <c:tickLblPos val="nextTo"/>
        <c:spPr>
          <a:ln w="3175">
            <a:solidFill>
              <a:srgbClr val="000000"/>
            </a:solidFill>
            <a:prstDash val="solid"/>
          </a:ln>
        </c:spPr>
        <c:txPr>
          <a:bodyPr/>
          <a:lstStyle/>
          <a:p>
            <a:pPr>
              <a:defRPr sz="700" baseline="0">
                <a:solidFill>
                  <a:srgbClr val="000000"/>
                </a:solidFill>
              </a:defRPr>
            </a:pPr>
            <a:endParaRPr lang="ko-KR"/>
          </a:p>
        </c:txPr>
        <c:crossAx val="2095786815"/>
        <c:crosses val="autoZero"/>
        <c:crossBetween val="between"/>
      </c:valAx>
      <c:spPr>
        <a:noFill/>
        <a:ln w="25400">
          <a:noFill/>
        </a:ln>
      </c:spPr>
    </c:plotArea>
    <c:legend>
      <c:legendPos val="b"/>
      <c:layout>
        <c:manualLayout>
          <c:xMode val="edge"/>
          <c:yMode val="edge"/>
          <c:x val="0.14552033051774974"/>
          <c:y val="0.9363636363636364"/>
          <c:w val="0.79560079570393938"/>
          <c:h val="6.2462777380100212E-2"/>
        </c:manualLayout>
      </c:layout>
      <c:overlay val="0"/>
      <c:spPr>
        <a:noFill/>
        <a:ln w="25400">
          <a:noFill/>
        </a:ln>
      </c:spPr>
      <c:txPr>
        <a:bodyPr/>
        <a:lstStyle/>
        <a:p>
          <a:pPr>
            <a:defRPr sz="700" baseline="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매출채권 회전기일</a:t>
            </a:r>
            <a:r>
              <a:rPr lang="en-US" altLang="ko-KR" sz="800" dirty="0"/>
              <a:t>(DSO</a:t>
            </a:r>
            <a:r>
              <a:rPr lang="en-US" altLang="ko-KR" sz="800" baseline="0" dirty="0"/>
              <a:t>) - </a:t>
            </a:r>
            <a:r>
              <a:rPr lang="ko-KR" altLang="en-US" sz="800" baseline="0" dirty="0"/>
              <a:t>공공기관</a:t>
            </a:r>
            <a:r>
              <a:rPr lang="en-US" altLang="ko-KR" sz="800" baseline="0" dirty="0"/>
              <a:t>/</a:t>
            </a:r>
            <a:r>
              <a:rPr lang="ko-KR" altLang="en-US" sz="800" baseline="0" dirty="0"/>
              <a:t>일반기업 구분</a:t>
            </a:r>
            <a:endParaRPr lang="en-US" sz="800" dirty="0"/>
          </a:p>
        </c:rich>
      </c:tx>
      <c:layout>
        <c:manualLayout>
          <c:xMode val="edge"/>
          <c:yMode val="edge"/>
          <c:x val="2.2222222222222223E-2"/>
          <c:y val="3.7037037037037035E-2"/>
        </c:manualLayout>
      </c:layout>
      <c:overlay val="0"/>
    </c:title>
    <c:autoTitleDeleted val="0"/>
    <c:plotArea>
      <c:layout>
        <c:manualLayout>
          <c:layoutTarget val="inner"/>
          <c:xMode val="edge"/>
          <c:yMode val="edge"/>
          <c:x val="0.12702996500437444"/>
          <c:y val="0.15494203849518809"/>
          <c:w val="0.83319794400699909"/>
          <c:h val="0.62521434820647415"/>
        </c:manualLayout>
      </c:layout>
      <c:lineChart>
        <c:grouping val="standard"/>
        <c:varyColors val="0"/>
        <c:ser>
          <c:idx val="0"/>
          <c:order val="0"/>
          <c:tx>
            <c:strRef>
              <c:f>'DPO, DSO'!$D$14</c:f>
              <c:strCache>
                <c:ptCount val="1"/>
                <c:pt idx="0">
                  <c:v>전체 DSO</c:v>
                </c:pt>
              </c:strCache>
            </c:strRef>
          </c:tx>
          <c:spPr>
            <a:ln w="19050">
              <a:solidFill>
                <a:srgbClr val="C00000"/>
              </a:solidFill>
              <a:prstDash val="solid"/>
            </a:ln>
          </c:spPr>
          <c:marker>
            <c:symbol val="none"/>
          </c:marker>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FDA-446F-9D0E-7985DF6FB78A}"/>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cat>
            <c:strRef>
              <c:f>'DPO, DSO'!$E$13:$P$13</c:f>
              <c:strCache>
                <c:ptCount val="12"/>
                <c:pt idx="0">
                  <c:v>1Q17</c:v>
                </c:pt>
                <c:pt idx="1">
                  <c:v>2Q17</c:v>
                </c:pt>
                <c:pt idx="2">
                  <c:v>3Q17</c:v>
                </c:pt>
                <c:pt idx="3">
                  <c:v>4Q17</c:v>
                </c:pt>
                <c:pt idx="4">
                  <c:v>1Q18</c:v>
                </c:pt>
                <c:pt idx="5">
                  <c:v>2Q18</c:v>
                </c:pt>
                <c:pt idx="6">
                  <c:v>3Q18</c:v>
                </c:pt>
                <c:pt idx="7">
                  <c:v>4Q18</c:v>
                </c:pt>
                <c:pt idx="8">
                  <c:v>1Q19</c:v>
                </c:pt>
                <c:pt idx="9">
                  <c:v>2Q19</c:v>
                </c:pt>
                <c:pt idx="10">
                  <c:v>3Q19</c:v>
                </c:pt>
                <c:pt idx="11">
                  <c:v>4Q19</c:v>
                </c:pt>
              </c:strCache>
            </c:strRef>
          </c:cat>
          <c:val>
            <c:numRef>
              <c:f>'DPO, DSO'!$E$14:$P$14</c:f>
              <c:numCache>
                <c:formatCode>#,##0;\(#,##0\);\-</c:formatCode>
                <c:ptCount val="12"/>
                <c:pt idx="0">
                  <c:v>81.818952201012792</c:v>
                </c:pt>
                <c:pt idx="1">
                  <c:v>41.652255091844758</c:v>
                </c:pt>
                <c:pt idx="2">
                  <c:v>40.037120915887414</c:v>
                </c:pt>
                <c:pt idx="3">
                  <c:v>29.179693350146909</c:v>
                </c:pt>
                <c:pt idx="4">
                  <c:v>47.842328978270267</c:v>
                </c:pt>
                <c:pt idx="5">
                  <c:v>27.188228811880943</c:v>
                </c:pt>
                <c:pt idx="6">
                  <c:v>20.864949910325482</c:v>
                </c:pt>
                <c:pt idx="7">
                  <c:v>19.695118437532461</c:v>
                </c:pt>
                <c:pt idx="8">
                  <c:v>49.565272698450741</c:v>
                </c:pt>
                <c:pt idx="9">
                  <c:v>15.75031505047483</c:v>
                </c:pt>
                <c:pt idx="10">
                  <c:v>25.260307878177123</c:v>
                </c:pt>
                <c:pt idx="11">
                  <c:v>13.296517406452216</c:v>
                </c:pt>
              </c:numCache>
            </c:numRef>
          </c:val>
          <c:smooth val="0"/>
          <c:extLst>
            <c:ext xmlns:c16="http://schemas.microsoft.com/office/drawing/2014/chart" uri="{C3380CC4-5D6E-409C-BE32-E72D297353CC}">
              <c16:uniqueId val="{00000000-EFDA-446F-9D0E-7985DF6FB78A}"/>
            </c:ext>
          </c:extLst>
        </c:ser>
        <c:ser>
          <c:idx val="1"/>
          <c:order val="1"/>
          <c:tx>
            <c:strRef>
              <c:f>'DPO, DSO'!$D$15</c:f>
              <c:strCache>
                <c:ptCount val="1"/>
                <c:pt idx="0">
                  <c:v>공공기관 채권 DSO</c:v>
                </c:pt>
              </c:strCache>
            </c:strRef>
          </c:tx>
          <c:spPr>
            <a:ln w="12700">
              <a:solidFill>
                <a:srgbClr val="0091DA"/>
              </a:solidFill>
              <a:prstDash val="solid"/>
            </a:ln>
          </c:spPr>
          <c:marker>
            <c:symbol val="none"/>
          </c:marker>
          <c:cat>
            <c:strRef>
              <c:f>'DPO, DSO'!$E$13:$P$13</c:f>
              <c:strCache>
                <c:ptCount val="12"/>
                <c:pt idx="0">
                  <c:v>1Q17</c:v>
                </c:pt>
                <c:pt idx="1">
                  <c:v>2Q17</c:v>
                </c:pt>
                <c:pt idx="2">
                  <c:v>3Q17</c:v>
                </c:pt>
                <c:pt idx="3">
                  <c:v>4Q17</c:v>
                </c:pt>
                <c:pt idx="4">
                  <c:v>1Q18</c:v>
                </c:pt>
                <c:pt idx="5">
                  <c:v>2Q18</c:v>
                </c:pt>
                <c:pt idx="6">
                  <c:v>3Q18</c:v>
                </c:pt>
                <c:pt idx="7">
                  <c:v>4Q18</c:v>
                </c:pt>
                <c:pt idx="8">
                  <c:v>1Q19</c:v>
                </c:pt>
                <c:pt idx="9">
                  <c:v>2Q19</c:v>
                </c:pt>
                <c:pt idx="10">
                  <c:v>3Q19</c:v>
                </c:pt>
                <c:pt idx="11">
                  <c:v>4Q19</c:v>
                </c:pt>
              </c:strCache>
            </c:strRef>
          </c:cat>
          <c:val>
            <c:numRef>
              <c:f>'DPO, DSO'!$E$15:$P$15</c:f>
              <c:numCache>
                <c:formatCode>#,##0;\(#,##0\);\-</c:formatCode>
                <c:ptCount val="12"/>
                <c:pt idx="0">
                  <c:v>10.298642872270863</c:v>
                </c:pt>
                <c:pt idx="1">
                  <c:v>4.0377102683846315</c:v>
                </c:pt>
                <c:pt idx="2">
                  <c:v>3.0396852657857112</c:v>
                </c:pt>
                <c:pt idx="3">
                  <c:v>5.3823866684795396</c:v>
                </c:pt>
                <c:pt idx="4">
                  <c:v>4.0668791470805177</c:v>
                </c:pt>
                <c:pt idx="5">
                  <c:v>4.9763734309302281</c:v>
                </c:pt>
                <c:pt idx="6">
                  <c:v>3.2967880241990386</c:v>
                </c:pt>
                <c:pt idx="7">
                  <c:v>3.0796394596409575</c:v>
                </c:pt>
                <c:pt idx="8">
                  <c:v>15.825842002131148</c:v>
                </c:pt>
                <c:pt idx="9">
                  <c:v>2.9853796820748708</c:v>
                </c:pt>
                <c:pt idx="10">
                  <c:v>2.9873604965051661</c:v>
                </c:pt>
                <c:pt idx="11">
                  <c:v>0.53441166185228228</c:v>
                </c:pt>
              </c:numCache>
            </c:numRef>
          </c:val>
          <c:smooth val="0"/>
          <c:extLst>
            <c:ext xmlns:c16="http://schemas.microsoft.com/office/drawing/2014/chart" uri="{C3380CC4-5D6E-409C-BE32-E72D297353CC}">
              <c16:uniqueId val="{00000001-EFDA-446F-9D0E-7985DF6FB78A}"/>
            </c:ext>
          </c:extLst>
        </c:ser>
        <c:ser>
          <c:idx val="2"/>
          <c:order val="2"/>
          <c:tx>
            <c:strRef>
              <c:f>'DPO, DSO'!$D$16</c:f>
              <c:strCache>
                <c:ptCount val="1"/>
                <c:pt idx="0">
                  <c:v>일반기업 채권 DSO</c:v>
                </c:pt>
              </c:strCache>
            </c:strRef>
          </c:tx>
          <c:spPr>
            <a:ln w="12700">
              <a:solidFill>
                <a:srgbClr val="6D2077"/>
              </a:solidFill>
              <a:prstDash val="solid"/>
            </a:ln>
          </c:spPr>
          <c:marker>
            <c:symbol val="none"/>
          </c:marker>
          <c:cat>
            <c:strRef>
              <c:f>'DPO, DSO'!$E$13:$P$13</c:f>
              <c:strCache>
                <c:ptCount val="12"/>
                <c:pt idx="0">
                  <c:v>1Q17</c:v>
                </c:pt>
                <c:pt idx="1">
                  <c:v>2Q17</c:v>
                </c:pt>
                <c:pt idx="2">
                  <c:v>3Q17</c:v>
                </c:pt>
                <c:pt idx="3">
                  <c:v>4Q17</c:v>
                </c:pt>
                <c:pt idx="4">
                  <c:v>1Q18</c:v>
                </c:pt>
                <c:pt idx="5">
                  <c:v>2Q18</c:v>
                </c:pt>
                <c:pt idx="6">
                  <c:v>3Q18</c:v>
                </c:pt>
                <c:pt idx="7">
                  <c:v>4Q18</c:v>
                </c:pt>
                <c:pt idx="8">
                  <c:v>1Q19</c:v>
                </c:pt>
                <c:pt idx="9">
                  <c:v>2Q19</c:v>
                </c:pt>
                <c:pt idx="10">
                  <c:v>3Q19</c:v>
                </c:pt>
                <c:pt idx="11">
                  <c:v>4Q19</c:v>
                </c:pt>
              </c:strCache>
            </c:strRef>
          </c:cat>
          <c:val>
            <c:numRef>
              <c:f>'DPO, DSO'!$E$16:$P$16</c:f>
              <c:numCache>
                <c:formatCode>#,##0;\(#,##0\);\-</c:formatCode>
                <c:ptCount val="12"/>
                <c:pt idx="0">
                  <c:v>146.80177329513384</c:v>
                </c:pt>
                <c:pt idx="1">
                  <c:v>66.302389410655621</c:v>
                </c:pt>
                <c:pt idx="2">
                  <c:v>80.120691278320294</c:v>
                </c:pt>
                <c:pt idx="3">
                  <c:v>32.186750696208662</c:v>
                </c:pt>
                <c:pt idx="4">
                  <c:v>112.0775805272403</c:v>
                </c:pt>
                <c:pt idx="5">
                  <c:v>57.966952070724126</c:v>
                </c:pt>
                <c:pt idx="6">
                  <c:v>49.659384579074818</c:v>
                </c:pt>
                <c:pt idx="7">
                  <c:v>42.805740201721086</c:v>
                </c:pt>
                <c:pt idx="8">
                  <c:v>104.61769517511806</c:v>
                </c:pt>
                <c:pt idx="9">
                  <c:v>64.830095110930301</c:v>
                </c:pt>
                <c:pt idx="10">
                  <c:v>79.809128892069921</c:v>
                </c:pt>
                <c:pt idx="11">
                  <c:v>37.456567798905461</c:v>
                </c:pt>
              </c:numCache>
            </c:numRef>
          </c:val>
          <c:smooth val="0"/>
          <c:extLst>
            <c:ext xmlns:c16="http://schemas.microsoft.com/office/drawing/2014/chart" uri="{C3380CC4-5D6E-409C-BE32-E72D297353CC}">
              <c16:uniqueId val="{00000002-EFDA-446F-9D0E-7985DF6FB78A}"/>
            </c:ext>
          </c:extLst>
        </c:ser>
        <c:dLbls>
          <c:showLegendKey val="0"/>
          <c:showVal val="0"/>
          <c:showCatName val="0"/>
          <c:showSerName val="0"/>
          <c:showPercent val="0"/>
          <c:showBubbleSize val="0"/>
        </c:dLbls>
        <c:smooth val="0"/>
        <c:axId val="1489890079"/>
        <c:axId val="1628366895"/>
      </c:lineChart>
      <c:catAx>
        <c:axId val="1489890079"/>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628366895"/>
        <c:crosses val="autoZero"/>
        <c:auto val="1"/>
        <c:lblAlgn val="ctr"/>
        <c:lblOffset val="100"/>
        <c:noMultiLvlLbl val="0"/>
      </c:catAx>
      <c:valAx>
        <c:axId val="1628366895"/>
        <c:scaling>
          <c:orientation val="minMax"/>
        </c:scaling>
        <c:delete val="0"/>
        <c:axPos val="l"/>
        <c:title>
          <c:tx>
            <c:rich>
              <a:bodyPr rot="-5400000" vert="horz"/>
              <a:lstStyle/>
              <a:p>
                <a:pPr>
                  <a:defRPr altLang="ko-KR" sz="700">
                    <a:solidFill>
                      <a:srgbClr val="000000"/>
                    </a:solidFill>
                  </a:defRPr>
                </a:pPr>
                <a:r>
                  <a:rPr lang="ko-KR" altLang="en-US" sz="700" dirty="0"/>
                  <a:t>일</a:t>
                </a:r>
                <a:endParaRPr lang="en-US" sz="700" dirty="0"/>
              </a:p>
            </c:rich>
          </c:tx>
          <c:layout>
            <c:manualLayout>
              <c:xMode val="edge"/>
              <c:yMode val="edge"/>
              <c:x val="2.7282461713649803E-2"/>
              <c:y val="0.36980606590842813"/>
            </c:manualLayout>
          </c:layout>
          <c:overlay val="0"/>
        </c:title>
        <c:numFmt formatCode="#,##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489890079"/>
        <c:crosses val="autoZero"/>
        <c:crossBetween val="between"/>
      </c:valAx>
      <c:spPr>
        <a:noFill/>
        <a:ln w="25400">
          <a:noFill/>
        </a:ln>
      </c:spPr>
    </c:plotArea>
    <c:legend>
      <c:legendPos val="b"/>
      <c:layout>
        <c:manualLayout>
          <c:xMode val="edge"/>
          <c:yMode val="edge"/>
          <c:x val="0.14246462429185222"/>
          <c:y val="0.8657407407407407"/>
          <c:w val="0.74307510041113389"/>
          <c:h val="6.3619495479731697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매입채무 회전기일</a:t>
            </a:r>
            <a:r>
              <a:rPr lang="en-US" altLang="ko-KR" sz="800" dirty="0"/>
              <a:t>(DPO</a:t>
            </a:r>
            <a:r>
              <a:rPr lang="en-US" altLang="ko-KR" sz="800" baseline="0" dirty="0"/>
              <a:t>) - </a:t>
            </a:r>
            <a:r>
              <a:rPr lang="ko-KR" altLang="en-US" sz="800" baseline="0" dirty="0"/>
              <a:t>가지급금 상계 매입채무 포함</a:t>
            </a:r>
            <a:endParaRPr lang="en-US" sz="800" dirty="0"/>
          </a:p>
        </c:rich>
      </c:tx>
      <c:layout>
        <c:manualLayout>
          <c:xMode val="edge"/>
          <c:yMode val="edge"/>
          <c:x val="2.2222222222222223E-2"/>
          <c:y val="3.7037037037037035E-2"/>
        </c:manualLayout>
      </c:layout>
      <c:overlay val="0"/>
    </c:title>
    <c:autoTitleDeleted val="0"/>
    <c:plotArea>
      <c:layout>
        <c:manualLayout>
          <c:layoutTarget val="inner"/>
          <c:xMode val="edge"/>
          <c:yMode val="edge"/>
          <c:x val="0.12702996500437444"/>
          <c:y val="0.15494203849518809"/>
          <c:w val="0.83319794400699909"/>
          <c:h val="0.70854768153980752"/>
        </c:manualLayout>
      </c:layout>
      <c:lineChart>
        <c:grouping val="standard"/>
        <c:varyColors val="0"/>
        <c:ser>
          <c:idx val="0"/>
          <c:order val="0"/>
          <c:tx>
            <c:strRef>
              <c:f>'DPO, DSO'!$D$103</c:f>
              <c:strCache>
                <c:ptCount val="1"/>
                <c:pt idx="0">
                  <c:v>DPO</c:v>
                </c:pt>
              </c:strCache>
            </c:strRef>
          </c:tx>
          <c:spPr>
            <a:ln>
              <a:solidFill>
                <a:srgbClr val="C00000"/>
              </a:solidFill>
            </a:ln>
          </c:spPr>
          <c:marker>
            <c:symbol val="none"/>
          </c:marker>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AFE-4BBD-B263-0036CDF0DF1E}"/>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trendline>
            <c:spPr>
              <a:ln>
                <a:prstDash val="sysDash"/>
              </a:ln>
            </c:spPr>
            <c:trendlineType val="poly"/>
            <c:order val="2"/>
            <c:dispRSqr val="0"/>
            <c:dispEq val="0"/>
          </c:trendline>
          <c:cat>
            <c:strRef>
              <c:f>'DPO, DSO'!$E$13:$P$13</c:f>
              <c:strCache>
                <c:ptCount val="12"/>
                <c:pt idx="0">
                  <c:v>1Q17</c:v>
                </c:pt>
                <c:pt idx="1">
                  <c:v>2Q17</c:v>
                </c:pt>
                <c:pt idx="2">
                  <c:v>3Q17</c:v>
                </c:pt>
                <c:pt idx="3">
                  <c:v>4Q17</c:v>
                </c:pt>
                <c:pt idx="4">
                  <c:v>1Q18</c:v>
                </c:pt>
                <c:pt idx="5">
                  <c:v>2Q18</c:v>
                </c:pt>
                <c:pt idx="6">
                  <c:v>3Q18</c:v>
                </c:pt>
                <c:pt idx="7">
                  <c:v>4Q18</c:v>
                </c:pt>
                <c:pt idx="8">
                  <c:v>1Q19</c:v>
                </c:pt>
                <c:pt idx="9">
                  <c:v>2Q19</c:v>
                </c:pt>
                <c:pt idx="10">
                  <c:v>3Q19</c:v>
                </c:pt>
                <c:pt idx="11">
                  <c:v>4Q19</c:v>
                </c:pt>
              </c:strCache>
            </c:strRef>
          </c:cat>
          <c:val>
            <c:numRef>
              <c:f>'DPO, DSO'!$E$103:$P$103</c:f>
              <c:numCache>
                <c:formatCode>#,##0;\(#,##0\);\-</c:formatCode>
                <c:ptCount val="12"/>
                <c:pt idx="0">
                  <c:v>138.12364640770963</c:v>
                </c:pt>
                <c:pt idx="1">
                  <c:v>139.19116486299009</c:v>
                </c:pt>
                <c:pt idx="2">
                  <c:v>113.12161471037949</c:v>
                </c:pt>
                <c:pt idx="3">
                  <c:v>47.084670123441285</c:v>
                </c:pt>
                <c:pt idx="4">
                  <c:v>84.595779405422533</c:v>
                </c:pt>
                <c:pt idx="5">
                  <c:v>54.587147306358489</c:v>
                </c:pt>
                <c:pt idx="6">
                  <c:v>68.561961935055763</c:v>
                </c:pt>
                <c:pt idx="7">
                  <c:v>39.019549822214735</c:v>
                </c:pt>
                <c:pt idx="8">
                  <c:v>69.986534580436839</c:v>
                </c:pt>
                <c:pt idx="9">
                  <c:v>41.252881456544721</c:v>
                </c:pt>
                <c:pt idx="10">
                  <c:v>63.114496035424644</c:v>
                </c:pt>
                <c:pt idx="11">
                  <c:v>41.335556046752892</c:v>
                </c:pt>
              </c:numCache>
            </c:numRef>
          </c:val>
          <c:smooth val="0"/>
          <c:extLst>
            <c:ext xmlns:c16="http://schemas.microsoft.com/office/drawing/2014/chart" uri="{C3380CC4-5D6E-409C-BE32-E72D297353CC}">
              <c16:uniqueId val="{00000001-1AFE-4BBD-B263-0036CDF0DF1E}"/>
            </c:ext>
          </c:extLst>
        </c:ser>
        <c:ser>
          <c:idx val="1"/>
          <c:order val="1"/>
          <c:tx>
            <c:strRef>
              <c:f>'DPO, DSO'!$D$104</c:f>
              <c:strCache>
                <c:ptCount val="1"/>
              </c:strCache>
            </c:strRef>
          </c:tx>
          <c:marker>
            <c:symbol val="none"/>
          </c:marker>
          <c:cat>
            <c:strRef>
              <c:f>'DPO, DSO'!$E$13:$P$13</c:f>
              <c:strCache>
                <c:ptCount val="12"/>
                <c:pt idx="0">
                  <c:v>1Q17</c:v>
                </c:pt>
                <c:pt idx="1">
                  <c:v>2Q17</c:v>
                </c:pt>
                <c:pt idx="2">
                  <c:v>3Q17</c:v>
                </c:pt>
                <c:pt idx="3">
                  <c:v>4Q17</c:v>
                </c:pt>
                <c:pt idx="4">
                  <c:v>1Q18</c:v>
                </c:pt>
                <c:pt idx="5">
                  <c:v>2Q18</c:v>
                </c:pt>
                <c:pt idx="6">
                  <c:v>3Q18</c:v>
                </c:pt>
                <c:pt idx="7">
                  <c:v>4Q18</c:v>
                </c:pt>
                <c:pt idx="8">
                  <c:v>1Q19</c:v>
                </c:pt>
                <c:pt idx="9">
                  <c:v>2Q19</c:v>
                </c:pt>
                <c:pt idx="10">
                  <c:v>3Q19</c:v>
                </c:pt>
                <c:pt idx="11">
                  <c:v>4Q19</c:v>
                </c:pt>
              </c:strCache>
            </c:strRef>
          </c:cat>
          <c:val>
            <c:numRef>
              <c:f>'DPO, DSO'!$E$104:$P$104</c:f>
              <c:numCache>
                <c:formatCode>General</c:formatCode>
                <c:ptCount val="12"/>
              </c:numCache>
            </c:numRef>
          </c:val>
          <c:smooth val="0"/>
          <c:extLst>
            <c:ext xmlns:c16="http://schemas.microsoft.com/office/drawing/2014/chart" uri="{C3380CC4-5D6E-409C-BE32-E72D297353CC}">
              <c16:uniqueId val="{00000002-1AFE-4BBD-B263-0036CDF0DF1E}"/>
            </c:ext>
          </c:extLst>
        </c:ser>
        <c:ser>
          <c:idx val="2"/>
          <c:order val="2"/>
          <c:tx>
            <c:strRef>
              <c:f>'DPO, DSO'!$D$105</c:f>
              <c:strCache>
                <c:ptCount val="1"/>
              </c:strCache>
            </c:strRef>
          </c:tx>
          <c:marker>
            <c:symbol val="none"/>
          </c:marker>
          <c:cat>
            <c:strRef>
              <c:f>'DPO, DSO'!$E$13:$P$13</c:f>
              <c:strCache>
                <c:ptCount val="12"/>
                <c:pt idx="0">
                  <c:v>1Q17</c:v>
                </c:pt>
                <c:pt idx="1">
                  <c:v>2Q17</c:v>
                </c:pt>
                <c:pt idx="2">
                  <c:v>3Q17</c:v>
                </c:pt>
                <c:pt idx="3">
                  <c:v>4Q17</c:v>
                </c:pt>
                <c:pt idx="4">
                  <c:v>1Q18</c:v>
                </c:pt>
                <c:pt idx="5">
                  <c:v>2Q18</c:v>
                </c:pt>
                <c:pt idx="6">
                  <c:v>3Q18</c:v>
                </c:pt>
                <c:pt idx="7">
                  <c:v>4Q18</c:v>
                </c:pt>
                <c:pt idx="8">
                  <c:v>1Q19</c:v>
                </c:pt>
                <c:pt idx="9">
                  <c:v>2Q19</c:v>
                </c:pt>
                <c:pt idx="10">
                  <c:v>3Q19</c:v>
                </c:pt>
                <c:pt idx="11">
                  <c:v>4Q19</c:v>
                </c:pt>
              </c:strCache>
            </c:strRef>
          </c:cat>
          <c:val>
            <c:numRef>
              <c:f>'DPO, DSO'!$E$105:$P$105</c:f>
              <c:numCache>
                <c:formatCode>General</c:formatCode>
                <c:ptCount val="12"/>
              </c:numCache>
            </c:numRef>
          </c:val>
          <c:smooth val="0"/>
          <c:extLst>
            <c:ext xmlns:c16="http://schemas.microsoft.com/office/drawing/2014/chart" uri="{C3380CC4-5D6E-409C-BE32-E72D297353CC}">
              <c16:uniqueId val="{00000003-1AFE-4BBD-B263-0036CDF0DF1E}"/>
            </c:ext>
          </c:extLst>
        </c:ser>
        <c:dLbls>
          <c:showLegendKey val="0"/>
          <c:showVal val="0"/>
          <c:showCatName val="0"/>
          <c:showSerName val="0"/>
          <c:showPercent val="0"/>
          <c:showBubbleSize val="0"/>
        </c:dLbls>
        <c:smooth val="0"/>
        <c:axId val="1489890079"/>
        <c:axId val="1628366895"/>
      </c:lineChart>
      <c:catAx>
        <c:axId val="1489890079"/>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628366895"/>
        <c:crosses val="autoZero"/>
        <c:auto val="1"/>
        <c:lblAlgn val="ctr"/>
        <c:lblOffset val="100"/>
        <c:noMultiLvlLbl val="0"/>
      </c:catAx>
      <c:valAx>
        <c:axId val="1628366895"/>
        <c:scaling>
          <c:orientation val="minMax"/>
        </c:scaling>
        <c:delete val="0"/>
        <c:axPos val="l"/>
        <c:title>
          <c:tx>
            <c:rich>
              <a:bodyPr rot="-5400000" vert="horz"/>
              <a:lstStyle/>
              <a:p>
                <a:pPr>
                  <a:defRPr altLang="ko-KR" sz="700">
                    <a:solidFill>
                      <a:srgbClr val="000000"/>
                    </a:solidFill>
                  </a:defRPr>
                </a:pPr>
                <a:r>
                  <a:rPr lang="ko-KR" altLang="en-US" sz="700" dirty="0"/>
                  <a:t>일</a:t>
                </a:r>
                <a:endParaRPr lang="en-US" sz="700" dirty="0"/>
              </a:p>
            </c:rich>
          </c:tx>
          <c:layout>
            <c:manualLayout>
              <c:xMode val="edge"/>
              <c:yMode val="edge"/>
              <c:x val="2.7282461713649803E-2"/>
              <c:y val="0.36980606590842813"/>
            </c:manualLayout>
          </c:layout>
          <c:overlay val="0"/>
        </c:title>
        <c:numFmt formatCode="#,##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1489890079"/>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en-US" sz="800" dirty="0"/>
              <a:t>Aging</a:t>
            </a:r>
            <a:r>
              <a:rPr lang="en-US" sz="800" baseline="0" dirty="0"/>
              <a:t> 6</a:t>
            </a:r>
            <a:r>
              <a:rPr lang="ko-KR" altLang="en-US" sz="800" baseline="0" dirty="0"/>
              <a:t>개월 이상 채권 비중</a:t>
            </a:r>
            <a:endParaRPr lang="en-US" sz="800" dirty="0"/>
          </a:p>
        </c:rich>
      </c:tx>
      <c:layout>
        <c:manualLayout>
          <c:xMode val="edge"/>
          <c:yMode val="edge"/>
          <c:x val="2.2816909126269585E-2"/>
          <c:y val="3.6060170796017622E-2"/>
        </c:manualLayout>
      </c:layout>
      <c:overlay val="0"/>
    </c:title>
    <c:autoTitleDeleted val="0"/>
    <c:plotArea>
      <c:layout>
        <c:manualLayout>
          <c:layoutTarget val="inner"/>
          <c:xMode val="edge"/>
          <c:yMode val="edge"/>
          <c:x val="0.14946737339198057"/>
          <c:y val="0.15085538203372975"/>
          <c:w val="0.7173730551167592"/>
          <c:h val="0.63227392384702397"/>
        </c:manualLayout>
      </c:layout>
      <c:barChart>
        <c:barDir val="col"/>
        <c:grouping val="stacked"/>
        <c:varyColors val="0"/>
        <c:ser>
          <c:idx val="0"/>
          <c:order val="0"/>
          <c:tx>
            <c:strRef>
              <c:f>'2018'!$W$6</c:f>
              <c:strCache>
                <c:ptCount val="1"/>
                <c:pt idx="0">
                  <c:v>Aging 6개월 미만 채권</c:v>
                </c:pt>
              </c:strCache>
            </c:strRef>
          </c:tx>
          <c:spPr>
            <a:solidFill>
              <a:srgbClr val="00338D"/>
            </a:solidFill>
            <a:ln w="3175">
              <a:solidFill>
                <a:srgbClr val="FFFFFF"/>
              </a:solidFill>
              <a:prstDash val="solid"/>
            </a:ln>
          </c:spPr>
          <c:invertIfNegative val="0"/>
          <c:cat>
            <c:numRef>
              <c:f>'2018'!$X$5:$Z$5</c:f>
              <c:numCache>
                <c:formatCode>General</c:formatCode>
                <c:ptCount val="3"/>
                <c:pt idx="0">
                  <c:v>2018</c:v>
                </c:pt>
                <c:pt idx="1">
                  <c:v>2019</c:v>
                </c:pt>
                <c:pt idx="2">
                  <c:v>2020</c:v>
                </c:pt>
              </c:numCache>
            </c:numRef>
          </c:cat>
          <c:val>
            <c:numRef>
              <c:f>'2018'!$X$6:$Z$6</c:f>
              <c:numCache>
                <c:formatCode>#,##0,,;\(#,##0,,\);\-</c:formatCode>
                <c:ptCount val="3"/>
                <c:pt idx="0">
                  <c:v>2293525386</c:v>
                </c:pt>
                <c:pt idx="1">
                  <c:v>2809665197</c:v>
                </c:pt>
                <c:pt idx="2">
                  <c:v>2951304564</c:v>
                </c:pt>
              </c:numCache>
            </c:numRef>
          </c:val>
          <c:extLst>
            <c:ext xmlns:c16="http://schemas.microsoft.com/office/drawing/2014/chart" uri="{C3380CC4-5D6E-409C-BE32-E72D297353CC}">
              <c16:uniqueId val="{00000000-68EA-4B6F-9774-6B40A1559059}"/>
            </c:ext>
          </c:extLst>
        </c:ser>
        <c:ser>
          <c:idx val="1"/>
          <c:order val="1"/>
          <c:tx>
            <c:strRef>
              <c:f>'2018'!$W$7</c:f>
              <c:strCache>
                <c:ptCount val="1"/>
                <c:pt idx="0">
                  <c:v>Aging 6개월 ~ 1년</c:v>
                </c:pt>
              </c:strCache>
            </c:strRef>
          </c:tx>
          <c:spPr>
            <a:solidFill>
              <a:srgbClr val="0091DA"/>
            </a:solidFill>
            <a:ln w="3175">
              <a:solidFill>
                <a:srgbClr val="FFFFFF"/>
              </a:solidFill>
              <a:prstDash val="solid"/>
            </a:ln>
          </c:spPr>
          <c:invertIfNegative val="0"/>
          <c:cat>
            <c:numRef>
              <c:f>'2018'!$X$5:$Z$5</c:f>
              <c:numCache>
                <c:formatCode>General</c:formatCode>
                <c:ptCount val="3"/>
                <c:pt idx="0">
                  <c:v>2018</c:v>
                </c:pt>
                <c:pt idx="1">
                  <c:v>2019</c:v>
                </c:pt>
                <c:pt idx="2">
                  <c:v>2020</c:v>
                </c:pt>
              </c:numCache>
            </c:numRef>
          </c:cat>
          <c:val>
            <c:numRef>
              <c:f>'2018'!$X$7:$Z$7</c:f>
              <c:numCache>
                <c:formatCode>#,##0,,;\(#,##0,,\);\-</c:formatCode>
                <c:ptCount val="3"/>
                <c:pt idx="0">
                  <c:v>73600000</c:v>
                </c:pt>
                <c:pt idx="1">
                  <c:v>97940000</c:v>
                </c:pt>
                <c:pt idx="2">
                  <c:v>17830791</c:v>
                </c:pt>
              </c:numCache>
            </c:numRef>
          </c:val>
          <c:extLst>
            <c:ext xmlns:c16="http://schemas.microsoft.com/office/drawing/2014/chart" uri="{C3380CC4-5D6E-409C-BE32-E72D297353CC}">
              <c16:uniqueId val="{00000001-68EA-4B6F-9774-6B40A1559059}"/>
            </c:ext>
          </c:extLst>
        </c:ser>
        <c:ser>
          <c:idx val="2"/>
          <c:order val="2"/>
          <c:tx>
            <c:strRef>
              <c:f>'2018'!$W$8</c:f>
              <c:strCache>
                <c:ptCount val="1"/>
                <c:pt idx="0">
                  <c:v>Aging 1년 이상 채권</c:v>
                </c:pt>
              </c:strCache>
            </c:strRef>
          </c:tx>
          <c:spPr>
            <a:solidFill>
              <a:srgbClr val="6D2077"/>
            </a:solidFill>
            <a:ln w="3175">
              <a:solidFill>
                <a:srgbClr val="FFFFFF"/>
              </a:solidFill>
              <a:prstDash val="solid"/>
            </a:ln>
          </c:spPr>
          <c:invertIfNegative val="0"/>
          <c:cat>
            <c:numRef>
              <c:f>'2018'!$X$5:$Z$5</c:f>
              <c:numCache>
                <c:formatCode>General</c:formatCode>
                <c:ptCount val="3"/>
                <c:pt idx="0">
                  <c:v>2018</c:v>
                </c:pt>
                <c:pt idx="1">
                  <c:v>2019</c:v>
                </c:pt>
                <c:pt idx="2">
                  <c:v>2020</c:v>
                </c:pt>
              </c:numCache>
            </c:numRef>
          </c:cat>
          <c:val>
            <c:numRef>
              <c:f>'2018'!$X$8:$Z$8</c:f>
              <c:numCache>
                <c:formatCode>#,##0,,;\(#,##0,,\);\-</c:formatCode>
                <c:ptCount val="3"/>
                <c:pt idx="0">
                  <c:v>640501832</c:v>
                </c:pt>
                <c:pt idx="1">
                  <c:v>256393603</c:v>
                </c:pt>
                <c:pt idx="2">
                  <c:v>336945609</c:v>
                </c:pt>
              </c:numCache>
            </c:numRef>
          </c:val>
          <c:extLst>
            <c:ext xmlns:c16="http://schemas.microsoft.com/office/drawing/2014/chart" uri="{C3380CC4-5D6E-409C-BE32-E72D297353CC}">
              <c16:uniqueId val="{00000002-68EA-4B6F-9774-6B40A1559059}"/>
            </c:ext>
          </c:extLst>
        </c:ser>
        <c:dLbls>
          <c:showLegendKey val="0"/>
          <c:showVal val="0"/>
          <c:showCatName val="0"/>
          <c:showSerName val="0"/>
          <c:showPercent val="0"/>
          <c:showBubbleSize val="0"/>
        </c:dLbls>
        <c:gapWidth val="60"/>
        <c:overlap val="100"/>
        <c:axId val="360645743"/>
        <c:axId val="1747690367"/>
      </c:barChart>
      <c:lineChart>
        <c:grouping val="standard"/>
        <c:varyColors val="0"/>
        <c:ser>
          <c:idx val="3"/>
          <c:order val="3"/>
          <c:tx>
            <c:strRef>
              <c:f>'2018'!$W$9</c:f>
              <c:strCache>
                <c:ptCount val="1"/>
                <c:pt idx="0">
                  <c:v>Aging 6개월 이상 채권 비중</c:v>
                </c:pt>
              </c:strCache>
            </c:strRef>
          </c:tx>
          <c:spPr>
            <a:ln w="19050">
              <a:solidFill>
                <a:srgbClr val="C00000"/>
              </a:solidFill>
              <a:prstDash val="solid"/>
            </a:ln>
          </c:spPr>
          <c:marker>
            <c:symbol val="none"/>
          </c:marker>
          <c:dLbls>
            <c:dLbl>
              <c:idx val="0"/>
              <c:layout>
                <c:manualLayout>
                  <c:x val="-5.3748193848507403E-2"/>
                  <c:y val="-3.56422283922074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8EA-4B6F-9774-6B40A1559059}"/>
                </c:ext>
              </c:extLst>
            </c:dLbl>
            <c:dLbl>
              <c:idx val="1"/>
              <c:spPr>
                <a:noFill/>
                <a:ln>
                  <a:noFill/>
                </a:ln>
                <a:effectLst/>
              </c:spPr>
              <c:txPr>
                <a:bodyPr wrap="square" lIns="38100" tIns="19050" rIns="38100" bIns="19050" anchor="ctr">
                  <a:spAutoFit/>
                </a:bodyPr>
                <a:lstStyle/>
                <a:p>
                  <a:pPr>
                    <a:defRPr sz="700">
                      <a:solidFill>
                        <a:schemeClr val="bg1"/>
                      </a:solidFill>
                    </a:defRPr>
                  </a:pPr>
                  <a:endParaRPr lang="ko-KR"/>
                </a:p>
              </c:txPr>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8EA-4B6F-9774-6B40A1559059}"/>
                </c:ext>
              </c:extLst>
            </c:dLbl>
            <c:dLbl>
              <c:idx val="2"/>
              <c:spPr>
                <a:noFill/>
                <a:ln>
                  <a:noFill/>
                </a:ln>
                <a:effectLst/>
              </c:spPr>
              <c:txPr>
                <a:bodyPr wrap="square" lIns="38100" tIns="19050" rIns="38100" bIns="19050" anchor="ctr">
                  <a:spAutoFit/>
                </a:bodyPr>
                <a:lstStyle/>
                <a:p>
                  <a:pPr>
                    <a:defRPr sz="700">
                      <a:solidFill>
                        <a:schemeClr val="bg1"/>
                      </a:solidFill>
                    </a:defRPr>
                  </a:pPr>
                  <a:endParaRPr lang="ko-KR"/>
                </a:p>
              </c:txPr>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8EA-4B6F-9774-6B40A1559059}"/>
                </c:ext>
              </c:extLst>
            </c:dLbl>
            <c:spPr>
              <a:noFill/>
              <a:ln>
                <a:noFill/>
              </a:ln>
              <a:effectLst/>
            </c:spPr>
            <c:txPr>
              <a:bodyPr wrap="square" lIns="38100" tIns="19050" rIns="38100" bIns="19050" anchor="ctr">
                <a:spAutoFit/>
              </a:bodyPr>
              <a:lstStyle/>
              <a:p>
                <a:pPr>
                  <a:defRPr sz="7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'2018'!$X$5:$Z$5</c:f>
              <c:numCache>
                <c:formatCode>General</c:formatCode>
                <c:ptCount val="3"/>
                <c:pt idx="0">
                  <c:v>2018</c:v>
                </c:pt>
                <c:pt idx="1">
                  <c:v>2019</c:v>
                </c:pt>
                <c:pt idx="2">
                  <c:v>2020</c:v>
                </c:pt>
              </c:numCache>
            </c:numRef>
          </c:cat>
          <c:val>
            <c:numRef>
              <c:f>'2018'!$X$9:$Z$9</c:f>
              <c:numCache>
                <c:formatCode>0.0%</c:formatCode>
                <c:ptCount val="3"/>
                <c:pt idx="0">
                  <c:v>0.23743029978125435</c:v>
                </c:pt>
                <c:pt idx="1">
                  <c:v>0.11198917110840877</c:v>
                </c:pt>
                <c:pt idx="2">
                  <c:v>0.10731025763227497</c:v>
                </c:pt>
              </c:numCache>
            </c:numRef>
          </c:val>
          <c:smooth val="0"/>
          <c:extLst>
            <c:ext xmlns:c16="http://schemas.microsoft.com/office/drawing/2014/chart" uri="{C3380CC4-5D6E-409C-BE32-E72D297353CC}">
              <c16:uniqueId val="{00000003-68EA-4B6F-9774-6B40A1559059}"/>
            </c:ext>
          </c:extLst>
        </c:ser>
        <c:dLbls>
          <c:showLegendKey val="0"/>
          <c:showVal val="0"/>
          <c:showCatName val="0"/>
          <c:showSerName val="0"/>
          <c:showPercent val="0"/>
          <c:showBubbleSize val="0"/>
        </c:dLbls>
        <c:marker val="1"/>
        <c:smooth val="0"/>
        <c:axId val="1439749279"/>
        <c:axId val="1146068575"/>
      </c:lineChart>
      <c:catAx>
        <c:axId val="360645743"/>
        <c:scaling>
          <c:orientation val="minMax"/>
        </c:scaling>
        <c:delete val="0"/>
        <c:axPos val="b"/>
        <c:numFmt formatCode="General" sourceLinked="1"/>
        <c:majorTickMark val="out"/>
        <c:minorTickMark val="none"/>
        <c:tickLblPos val="low"/>
        <c:spPr>
          <a:ln w="9525">
            <a:solidFill>
              <a:srgbClr val="000000"/>
            </a:solidFill>
            <a:prstDash val="solid"/>
          </a:ln>
        </c:spPr>
        <c:txPr>
          <a:bodyPr/>
          <a:lstStyle/>
          <a:p>
            <a:pPr>
              <a:defRPr sz="700">
                <a:solidFill>
                  <a:srgbClr val="000000"/>
                </a:solidFill>
              </a:defRPr>
            </a:pPr>
            <a:endParaRPr lang="ko-KR"/>
          </a:p>
        </c:txPr>
        <c:crossAx val="1747690367"/>
        <c:crosses val="autoZero"/>
        <c:auto val="1"/>
        <c:lblAlgn val="ctr"/>
        <c:lblOffset val="100"/>
        <c:noMultiLvlLbl val="0"/>
      </c:catAx>
      <c:valAx>
        <c:axId val="1747690367"/>
        <c:scaling>
          <c:orientation val="minMax"/>
          <c:max val="5000000000"/>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2.5669022767053282E-2"/>
              <c:y val="0.31773695454111478"/>
            </c:manualLayout>
          </c:layout>
          <c:overlay val="0"/>
        </c:title>
        <c:numFmt formatCode="#,##0,,;\(#,##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360645743"/>
        <c:crosses val="autoZero"/>
        <c:crossBetween val="between"/>
        <c:majorUnit val="1000000000"/>
      </c:valAx>
      <c:valAx>
        <c:axId val="1146068575"/>
        <c:scaling>
          <c:orientation val="minMax"/>
        </c:scaling>
        <c:delete val="0"/>
        <c:axPos val="r"/>
        <c:numFmt formatCode="0%;\(0%\);\-" sourceLinked="0"/>
        <c:majorTickMark val="out"/>
        <c:minorTickMark val="none"/>
        <c:tickLblPos val="nextTo"/>
        <c:spPr>
          <a:ln w="3175">
            <a:solidFill>
              <a:srgbClr val="000000"/>
            </a:solidFill>
            <a:prstDash val="solid"/>
          </a:ln>
        </c:spPr>
        <c:txPr>
          <a:bodyPr/>
          <a:lstStyle/>
          <a:p>
            <a:pPr>
              <a:defRPr sz="700"/>
            </a:pPr>
            <a:endParaRPr lang="ko-KR"/>
          </a:p>
        </c:txPr>
        <c:crossAx val="1439749279"/>
        <c:crosses val="max"/>
        <c:crossBetween val="between"/>
      </c:valAx>
      <c:catAx>
        <c:axId val="1439749279"/>
        <c:scaling>
          <c:orientation val="minMax"/>
        </c:scaling>
        <c:delete val="1"/>
        <c:axPos val="b"/>
        <c:numFmt formatCode="General" sourceLinked="1"/>
        <c:majorTickMark val="out"/>
        <c:minorTickMark val="none"/>
        <c:tickLblPos val="nextTo"/>
        <c:crossAx val="1146068575"/>
        <c:crosses val="autoZero"/>
        <c:auto val="1"/>
        <c:lblAlgn val="ctr"/>
        <c:lblOffset val="100"/>
        <c:noMultiLvlLbl val="0"/>
      </c:catAx>
      <c:spPr>
        <a:noFill/>
        <a:ln w="25400">
          <a:noFill/>
        </a:ln>
      </c:spPr>
    </c:plotArea>
    <c:legend>
      <c:legendPos val="b"/>
      <c:layout>
        <c:manualLayout>
          <c:xMode val="edge"/>
          <c:yMode val="edge"/>
          <c:x val="0.18307717460190553"/>
          <c:y val="0.87445914180342732"/>
          <c:w val="0.69483192516772452"/>
          <c:h val="8.9480687400555023E-2"/>
        </c:manualLayout>
      </c:layout>
      <c:overlay val="0"/>
      <c:spPr>
        <a:noFill/>
        <a:ln w="25400">
          <a:noFill/>
        </a:ln>
      </c:spPr>
      <c:txPr>
        <a:bodyPr/>
        <a:lstStyle/>
        <a:p>
          <a:pPr>
            <a:defRPr sz="7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800" b="1" i="0" u="none" strike="noStrike" kern="1200" spc="0" baseline="0">
                <a:solidFill>
                  <a:srgbClr val="00338D"/>
                </a:solidFill>
                <a:latin typeface="Arial"/>
                <a:ea typeface="맑은 고딕" panose="020B0503020000020004" pitchFamily="50" charset="-127"/>
                <a:cs typeface="Arial"/>
              </a:defRPr>
            </a:pPr>
            <a:r>
              <a:rPr lang="en-US" sz="800" b="1" dirty="0">
                <a:solidFill>
                  <a:srgbClr val="00338D"/>
                </a:solidFill>
              </a:rPr>
              <a:t>Capex</a:t>
            </a:r>
          </a:p>
        </c:rich>
      </c:tx>
      <c:layout>
        <c:manualLayout>
          <c:xMode val="edge"/>
          <c:yMode val="edge"/>
          <c:x val="2.8658235039451599E-3"/>
          <c:y val="0"/>
        </c:manualLayout>
      </c:layout>
      <c:overlay val="0"/>
      <c:spPr>
        <a:noFill/>
        <a:ln>
          <a:noFill/>
        </a:ln>
        <a:effectLst/>
      </c:spPr>
      <c:txPr>
        <a:bodyPr rot="0" spcFirstLastPara="1" vertOverflow="ellipsis" vert="horz" wrap="square" anchor="ctr" anchorCtr="1"/>
        <a:lstStyle/>
        <a:p>
          <a:pPr algn="l">
            <a:defRPr sz="800" b="1" i="0" u="none" strike="noStrike" kern="1200" spc="0" baseline="0">
              <a:solidFill>
                <a:srgbClr val="00338D"/>
              </a:solidFill>
              <a:latin typeface="Arial"/>
              <a:ea typeface="맑은 고딕" panose="020B0503020000020004" pitchFamily="50" charset="-127"/>
              <a:cs typeface="Arial"/>
            </a:defRPr>
          </a:pPr>
          <a:endParaRPr lang="ko-KR"/>
        </a:p>
      </c:txPr>
    </c:title>
    <c:autoTitleDeleted val="0"/>
    <c:plotArea>
      <c:layout>
        <c:manualLayout>
          <c:layoutTarget val="inner"/>
          <c:xMode val="edge"/>
          <c:yMode val="edge"/>
          <c:x val="0.11698803006068631"/>
          <c:y val="0.14809923741900141"/>
          <c:w val="0.88301196993931375"/>
          <c:h val="0.71266411987813871"/>
        </c:manualLayout>
      </c:layout>
      <c:barChart>
        <c:barDir val="col"/>
        <c:grouping val="stacked"/>
        <c:varyColors val="0"/>
        <c:ser>
          <c:idx val="0"/>
          <c:order val="0"/>
          <c:tx>
            <c:strRef>
              <c:f>Capex!$B$8</c:f>
              <c:strCache>
                <c:ptCount val="1"/>
                <c:pt idx="0">
                  <c:v>건물</c:v>
                </c:pt>
              </c:strCache>
            </c:strRef>
          </c:tx>
          <c:spPr>
            <a:solidFill>
              <a:srgbClr val="00338D"/>
            </a:solidFill>
            <a:ln w="3175">
              <a:solidFill>
                <a:srgbClr val="FFFFFF"/>
              </a:solidFill>
              <a:prstDash val="solid"/>
            </a:ln>
            <a:effectLst/>
          </c:spPr>
          <c:invertIfNegative val="0"/>
          <c:dLbls>
            <c:dLbl>
              <c:idx val="4"/>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952-4535-87C9-D03BB8DA49ED}"/>
                </c:ext>
              </c:extLst>
            </c:dLbl>
            <c:spPr>
              <a:noFill/>
              <a:ln>
                <a:noFill/>
              </a:ln>
              <a:effectLst/>
            </c:spPr>
            <c:txPr>
              <a:bodyPr rot="0" spcFirstLastPara="1" vertOverflow="ellipsis" vert="horz" wrap="square" anchor="ctr" anchorCtr="1"/>
              <a:lstStyle/>
              <a:p>
                <a:pPr>
                  <a:defRPr sz="600" b="0" i="0" u="none" strike="noStrike" kern="1200" baseline="0">
                    <a:solidFill>
                      <a:schemeClr val="bg1"/>
                    </a:solidFill>
                    <a:latin typeface="Arial"/>
                    <a:ea typeface="맑은 고딕" panose="020B0503020000020004" pitchFamily="50" charset="-127"/>
                    <a:cs typeface="Arial"/>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Capex!$C$6:$G$6</c:f>
              <c:numCache>
                <c:formatCode>General</c:formatCode>
                <c:ptCount val="5"/>
                <c:pt idx="0">
                  <c:v>2016</c:v>
                </c:pt>
                <c:pt idx="1">
                  <c:v>2017</c:v>
                </c:pt>
                <c:pt idx="2">
                  <c:v>2018</c:v>
                </c:pt>
                <c:pt idx="3">
                  <c:v>2019</c:v>
                </c:pt>
                <c:pt idx="4">
                  <c:v>2020</c:v>
                </c:pt>
              </c:numCache>
            </c:numRef>
          </c:cat>
          <c:val>
            <c:numRef>
              <c:f>Capex!$C$8:$G$8</c:f>
              <c:numCache>
                <c:formatCode>#,##0,,;\(#,##0,,\);\-</c:formatCode>
                <c:ptCount val="5"/>
                <c:pt idx="0">
                  <c:v>0</c:v>
                </c:pt>
                <c:pt idx="1">
                  <c:v>0</c:v>
                </c:pt>
                <c:pt idx="2">
                  <c:v>0</c:v>
                </c:pt>
                <c:pt idx="3">
                  <c:v>0</c:v>
                </c:pt>
                <c:pt idx="4">
                  <c:v>984000000</c:v>
                </c:pt>
              </c:numCache>
            </c:numRef>
          </c:val>
          <c:extLst>
            <c:ext xmlns:c16="http://schemas.microsoft.com/office/drawing/2014/chart" uri="{C3380CC4-5D6E-409C-BE32-E72D297353CC}">
              <c16:uniqueId val="{00000001-8952-4535-87C9-D03BB8DA49ED}"/>
            </c:ext>
          </c:extLst>
        </c:ser>
        <c:ser>
          <c:idx val="3"/>
          <c:order val="1"/>
          <c:tx>
            <c:v>차량운반구</c:v>
          </c:tx>
          <c:spPr>
            <a:solidFill>
              <a:srgbClr val="0091DA"/>
            </a:solidFill>
            <a:ln w="3175">
              <a:solidFill>
                <a:srgbClr val="FFFFFF"/>
              </a:solidFill>
              <a:prstDash val="solid"/>
            </a:ln>
            <a:effectLst/>
          </c:spPr>
          <c:invertIfNegative val="0"/>
          <c:dLbls>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952-4535-87C9-D03BB8DA49ED}"/>
                </c:ext>
              </c:extLst>
            </c:dLbl>
            <c:dLbl>
              <c:idx val="2"/>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952-4535-87C9-D03BB8DA49ED}"/>
                </c:ext>
              </c:extLst>
            </c:dLbl>
            <c:dLbl>
              <c:idx val="3"/>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952-4535-87C9-D03BB8DA49ED}"/>
                </c:ext>
              </c:extLst>
            </c:dLbl>
            <c:dLbl>
              <c:idx val="4"/>
              <c:layout>
                <c:manualLayout>
                  <c:x val="-9.9604647114784227E-17"/>
                  <c:y val="2.272727272727272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952-4535-87C9-D03BB8DA49ED}"/>
                </c:ext>
              </c:extLst>
            </c:dLbl>
            <c:spPr>
              <a:solidFill>
                <a:srgbClr val="0091DA"/>
              </a:solidFill>
              <a:ln>
                <a:noFill/>
              </a:ln>
              <a:effectLst/>
            </c:spPr>
            <c:txPr>
              <a:bodyPr rot="0" spcFirstLastPara="1" vertOverflow="ellipsis" vert="horz" wrap="square" anchor="ctr" anchorCtr="1"/>
              <a:lstStyle/>
              <a:p>
                <a:pPr>
                  <a:defRPr sz="600" b="0" i="0" u="none" strike="noStrike" kern="1200" baseline="0">
                    <a:solidFill>
                      <a:schemeClr val="bg1"/>
                    </a:solidFill>
                    <a:latin typeface="Arial"/>
                    <a:ea typeface="맑은 고딕" panose="020B0503020000020004" pitchFamily="50" charset="-127"/>
                    <a:cs typeface="Arial"/>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Capex!$C$6:$G$6</c:f>
              <c:numCache>
                <c:formatCode>General</c:formatCode>
                <c:ptCount val="5"/>
                <c:pt idx="0">
                  <c:v>2016</c:v>
                </c:pt>
                <c:pt idx="1">
                  <c:v>2017</c:v>
                </c:pt>
                <c:pt idx="2">
                  <c:v>2018</c:v>
                </c:pt>
                <c:pt idx="3">
                  <c:v>2019</c:v>
                </c:pt>
                <c:pt idx="4">
                  <c:v>2020</c:v>
                </c:pt>
              </c:numCache>
            </c:numRef>
          </c:cat>
          <c:val>
            <c:numRef>
              <c:f>Capex!$C$11:$G$11</c:f>
              <c:numCache>
                <c:formatCode>#,##0,,;\(#,##0,,\);\-</c:formatCode>
                <c:ptCount val="5"/>
                <c:pt idx="0">
                  <c:v>14826250</c:v>
                </c:pt>
                <c:pt idx="1">
                  <c:v>33487840</c:v>
                </c:pt>
                <c:pt idx="2">
                  <c:v>311162000</c:v>
                </c:pt>
                <c:pt idx="3">
                  <c:v>230411048</c:v>
                </c:pt>
                <c:pt idx="4">
                  <c:v>33586534</c:v>
                </c:pt>
              </c:numCache>
            </c:numRef>
          </c:val>
          <c:extLst>
            <c:ext xmlns:c16="http://schemas.microsoft.com/office/drawing/2014/chart" uri="{C3380CC4-5D6E-409C-BE32-E72D297353CC}">
              <c16:uniqueId val="{00000006-8952-4535-87C9-D03BB8DA49ED}"/>
            </c:ext>
          </c:extLst>
        </c:ser>
        <c:ser>
          <c:idx val="4"/>
          <c:order val="2"/>
          <c:tx>
            <c:v>기타</c:v>
          </c:tx>
          <c:spPr>
            <a:solidFill>
              <a:srgbClr val="6D2077"/>
            </a:solidFill>
            <a:ln w="3175">
              <a:solidFill>
                <a:srgbClr val="FFFFFF"/>
              </a:solidFill>
              <a:prstDash val="solid"/>
            </a:ln>
            <a:effectLst/>
          </c:spPr>
          <c:invertIfNegative val="0"/>
          <c:dLbls>
            <c:dLbl>
              <c:idx val="1"/>
              <c:layout>
                <c:manualLayout>
                  <c:x val="2.8561970029272123E-3"/>
                  <c:y val="-2.8008498704772442E-2"/>
                </c:manualLayout>
              </c:layout>
              <c:spPr>
                <a:solidFill>
                  <a:srgbClr val="6D2077"/>
                </a:solidFill>
                <a:ln>
                  <a:noFill/>
                </a:ln>
                <a:effectLst/>
              </c:spPr>
              <c:txPr>
                <a:bodyPr rot="0" spcFirstLastPara="1" vertOverflow="ellipsis" vert="horz" wrap="square" anchor="ctr" anchorCtr="1"/>
                <a:lstStyle/>
                <a:p>
                  <a:pPr>
                    <a:defRPr sz="600" b="0" i="0" u="none" strike="noStrike" kern="1200" baseline="0">
                      <a:solidFill>
                        <a:schemeClr val="bg1"/>
                      </a:solidFill>
                      <a:latin typeface="Arial"/>
                      <a:ea typeface="맑은 고딕" panose="020B0503020000020004" pitchFamily="50" charset="-127"/>
                      <a:cs typeface="Arial"/>
                    </a:defRPr>
                  </a:pPr>
                  <a:endParaRPr lang="ko-KR"/>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952-4535-87C9-D03BB8DA49ED}"/>
                </c:ext>
              </c:extLst>
            </c:dLbl>
            <c:dLbl>
              <c:idx val="2"/>
              <c:spPr>
                <a:solidFill>
                  <a:srgbClr val="6D2077"/>
                </a:solidFill>
                <a:ln>
                  <a:noFill/>
                </a:ln>
                <a:effectLst/>
              </c:spPr>
              <c:txPr>
                <a:bodyPr rot="0" spcFirstLastPara="1" vertOverflow="ellipsis" vert="horz" wrap="square" anchor="ctr" anchorCtr="1"/>
                <a:lstStyle/>
                <a:p>
                  <a:pPr>
                    <a:defRPr sz="600" b="0" i="0" u="none" strike="noStrike" kern="1200" baseline="0">
                      <a:solidFill>
                        <a:schemeClr val="bg1"/>
                      </a:solidFill>
                      <a:latin typeface="Arial"/>
                      <a:ea typeface="맑은 고딕" panose="020B0503020000020004" pitchFamily="50" charset="-127"/>
                      <a:cs typeface="Arial"/>
                    </a:defRPr>
                  </a:pPr>
                  <a:endParaRPr lang="ko-KR"/>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952-4535-87C9-D03BB8DA49ED}"/>
                </c:ext>
              </c:extLst>
            </c:dLbl>
            <c:dLbl>
              <c:idx val="3"/>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952-4535-87C9-D03BB8DA49ED}"/>
                </c:ext>
              </c:extLst>
            </c:dLbl>
            <c:dLbl>
              <c:idx val="4"/>
              <c:spPr>
                <a:solidFill>
                  <a:srgbClr val="6D2077"/>
                </a:solidFill>
                <a:ln>
                  <a:noFill/>
                </a:ln>
                <a:effectLst/>
              </c:spPr>
              <c:txPr>
                <a:bodyPr rot="0" spcFirstLastPara="1" vertOverflow="ellipsis" vert="horz" wrap="square" anchor="ctr" anchorCtr="1"/>
                <a:lstStyle/>
                <a:p>
                  <a:pPr>
                    <a:defRPr sz="600" b="0" i="0" u="none" strike="noStrike" kern="1200" baseline="0">
                      <a:solidFill>
                        <a:schemeClr val="bg1"/>
                      </a:solidFill>
                      <a:latin typeface="Arial"/>
                      <a:ea typeface="맑은 고딕" panose="020B0503020000020004" pitchFamily="50" charset="-127"/>
                      <a:cs typeface="Arial"/>
                    </a:defRPr>
                  </a:pPr>
                  <a:endParaRPr lang="ko-KR"/>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952-4535-87C9-D03BB8DA49ED}"/>
                </c:ext>
              </c:extLst>
            </c:dLbl>
            <c:spPr>
              <a:noFill/>
              <a:ln>
                <a:noFill/>
              </a:ln>
              <a:effectLst/>
            </c:spPr>
            <c:txPr>
              <a:bodyPr rot="0" spcFirstLastPara="1" vertOverflow="ellipsis" vert="horz" wrap="square" anchor="ctr" anchorCtr="1"/>
              <a:lstStyle/>
              <a:p>
                <a:pPr>
                  <a:defRPr sz="600" b="0" i="0" u="none" strike="noStrike" kern="1200" baseline="0">
                    <a:solidFill>
                      <a:schemeClr val="bg1"/>
                    </a:solidFill>
                    <a:latin typeface="Arial"/>
                    <a:ea typeface="맑은 고딕" panose="020B0503020000020004" pitchFamily="50" charset="-127"/>
                    <a:cs typeface="Arial"/>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Capex!$C$6:$G$6</c:f>
              <c:numCache>
                <c:formatCode>General</c:formatCode>
                <c:ptCount val="5"/>
                <c:pt idx="0">
                  <c:v>2016</c:v>
                </c:pt>
                <c:pt idx="1">
                  <c:v>2017</c:v>
                </c:pt>
                <c:pt idx="2">
                  <c:v>2018</c:v>
                </c:pt>
                <c:pt idx="3">
                  <c:v>2019</c:v>
                </c:pt>
                <c:pt idx="4">
                  <c:v>2020</c:v>
                </c:pt>
              </c:numCache>
            </c:numRef>
          </c:cat>
          <c:val>
            <c:numRef>
              <c:f>Capex!$C$12:$G$12</c:f>
              <c:numCache>
                <c:formatCode>#,##0,,;\(#,##0,,\);\-</c:formatCode>
                <c:ptCount val="5"/>
                <c:pt idx="0">
                  <c:v>24144772</c:v>
                </c:pt>
                <c:pt idx="1">
                  <c:v>8857130</c:v>
                </c:pt>
                <c:pt idx="2">
                  <c:v>24394082</c:v>
                </c:pt>
                <c:pt idx="3">
                  <c:v>275121125</c:v>
                </c:pt>
                <c:pt idx="4">
                  <c:v>38106038</c:v>
                </c:pt>
              </c:numCache>
            </c:numRef>
          </c:val>
          <c:extLst>
            <c:ext xmlns:c16="http://schemas.microsoft.com/office/drawing/2014/chart" uri="{C3380CC4-5D6E-409C-BE32-E72D297353CC}">
              <c16:uniqueId val="{0000000B-8952-4535-87C9-D03BB8DA49ED}"/>
            </c:ext>
          </c:extLst>
        </c:ser>
        <c:ser>
          <c:idx val="2"/>
          <c:order val="3"/>
          <c:tx>
            <c:v>기계장치</c:v>
          </c:tx>
          <c:spPr>
            <a:solidFill>
              <a:srgbClr val="00A3A1"/>
            </a:solidFill>
            <a:ln w="3175">
              <a:solidFill>
                <a:srgbClr val="FFFFFF"/>
              </a:solidFill>
              <a:prstDash val="solid"/>
            </a:ln>
            <a:effectLst/>
          </c:spPr>
          <c:invertIfNegative val="0"/>
          <c:dLbls>
            <c:dLbl>
              <c:idx val="3"/>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952-4535-87C9-D03BB8DA49ED}"/>
                </c:ext>
              </c:extLst>
            </c:dLbl>
            <c:spPr>
              <a:solidFill>
                <a:srgbClr val="00A3A1"/>
              </a:solidFill>
              <a:ln>
                <a:noFill/>
              </a:ln>
              <a:effectLst/>
            </c:spPr>
            <c:txPr>
              <a:bodyPr rot="0" spcFirstLastPara="1" vertOverflow="ellipsis" vert="horz" wrap="square" anchor="ctr" anchorCtr="1"/>
              <a:lstStyle/>
              <a:p>
                <a:pPr>
                  <a:defRPr sz="600" b="0" i="0" u="none" strike="noStrike" kern="1200" baseline="0">
                    <a:solidFill>
                      <a:schemeClr val="bg1"/>
                    </a:solidFill>
                    <a:latin typeface="Arial"/>
                    <a:ea typeface="맑은 고딕" panose="020B0503020000020004" pitchFamily="50" charset="-127"/>
                    <a:cs typeface="Arial"/>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Capex!$C$6:$G$6</c:f>
              <c:numCache>
                <c:formatCode>General</c:formatCode>
                <c:ptCount val="5"/>
                <c:pt idx="0">
                  <c:v>2016</c:v>
                </c:pt>
                <c:pt idx="1">
                  <c:v>2017</c:v>
                </c:pt>
                <c:pt idx="2">
                  <c:v>2018</c:v>
                </c:pt>
                <c:pt idx="3">
                  <c:v>2019</c:v>
                </c:pt>
                <c:pt idx="4">
                  <c:v>2020</c:v>
                </c:pt>
              </c:numCache>
            </c:numRef>
          </c:cat>
          <c:val>
            <c:numRef>
              <c:f>Capex!$C$10:$G$10</c:f>
              <c:numCache>
                <c:formatCode>#,##0,,;\(#,##0,,\);\-</c:formatCode>
                <c:ptCount val="5"/>
                <c:pt idx="0">
                  <c:v>0</c:v>
                </c:pt>
                <c:pt idx="1">
                  <c:v>0</c:v>
                </c:pt>
                <c:pt idx="2">
                  <c:v>0</c:v>
                </c:pt>
                <c:pt idx="3">
                  <c:v>23500000</c:v>
                </c:pt>
                <c:pt idx="4">
                  <c:v>10842273</c:v>
                </c:pt>
              </c:numCache>
            </c:numRef>
          </c:val>
          <c:extLst>
            <c:ext xmlns:c16="http://schemas.microsoft.com/office/drawing/2014/chart" uri="{C3380CC4-5D6E-409C-BE32-E72D297353CC}">
              <c16:uniqueId val="{0000000D-8952-4535-87C9-D03BB8DA49ED}"/>
            </c:ext>
          </c:extLst>
        </c:ser>
        <c:ser>
          <c:idx val="5"/>
          <c:order val="4"/>
          <c:tx>
            <c:strRef>
              <c:f>Capex!$B$17</c:f>
              <c:strCache>
                <c:ptCount val="1"/>
                <c:pt idx="0">
                  <c:v>합계</c:v>
                </c:pt>
              </c:strCache>
            </c:strRef>
          </c:tx>
          <c:spPr>
            <a:noFill/>
            <a:ln>
              <a:noFill/>
            </a:ln>
            <a:effectLst/>
          </c:spPr>
          <c:invertIfNegative val="0"/>
          <c:dLbls>
            <c:dLbl>
              <c:idx val="1"/>
              <c:layout>
                <c:manualLayout>
                  <c:x val="-5.236300681841011E-17"/>
                  <c:y val="-7.577070787400498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952-4535-87C9-D03BB8DA49ED}"/>
                </c:ext>
              </c:extLst>
            </c:dLbl>
            <c:spPr>
              <a:noFill/>
              <a:ln>
                <a:noFill/>
              </a:ln>
              <a:effectLst/>
            </c:spPr>
            <c:txPr>
              <a:bodyPr rot="0" spcFirstLastPara="1" vertOverflow="ellipsis" vert="horz" wrap="square" anchor="ctr" anchorCtr="1"/>
              <a:lstStyle/>
              <a:p>
                <a:pPr>
                  <a:defRPr sz="600" b="0" i="0" u="none" strike="noStrike" kern="1200" baseline="0">
                    <a:solidFill>
                      <a:srgbClr val="000000"/>
                    </a:solidFill>
                    <a:latin typeface="Arial"/>
                    <a:ea typeface="맑은 고딕" panose="020B0503020000020004" pitchFamily="50" charset="-127"/>
                    <a:cs typeface="Arial"/>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Capex!$C$17:$G$17</c:f>
              <c:numCache>
                <c:formatCode>#,##0,,;\(#,##0,,\);\-</c:formatCode>
                <c:ptCount val="5"/>
                <c:pt idx="0">
                  <c:v>38971022</c:v>
                </c:pt>
                <c:pt idx="1">
                  <c:v>42344970</c:v>
                </c:pt>
                <c:pt idx="2">
                  <c:v>335556082</c:v>
                </c:pt>
                <c:pt idx="3">
                  <c:v>529032173</c:v>
                </c:pt>
                <c:pt idx="4">
                  <c:v>1066534845</c:v>
                </c:pt>
              </c:numCache>
            </c:numRef>
          </c:val>
          <c:extLst>
            <c:ext xmlns:c16="http://schemas.microsoft.com/office/drawing/2014/chart" uri="{C3380CC4-5D6E-409C-BE32-E72D297353CC}">
              <c16:uniqueId val="{0000000F-8952-4535-87C9-D03BB8DA49ED}"/>
            </c:ext>
          </c:extLst>
        </c:ser>
        <c:dLbls>
          <c:showLegendKey val="0"/>
          <c:showVal val="0"/>
          <c:showCatName val="0"/>
          <c:showSerName val="0"/>
          <c:showPercent val="0"/>
          <c:showBubbleSize val="0"/>
        </c:dLbls>
        <c:gapWidth val="75"/>
        <c:overlap val="100"/>
        <c:axId val="289662095"/>
        <c:axId val="407625727"/>
      </c:barChart>
      <c:catAx>
        <c:axId val="289662095"/>
        <c:scaling>
          <c:orientation val="minMax"/>
        </c:scaling>
        <c:delete val="0"/>
        <c:axPos val="b"/>
        <c:numFmt formatCode="General" sourceLinked="1"/>
        <c:majorTickMark val="out"/>
        <c:minorTickMark val="none"/>
        <c:tickLblPos val="low"/>
        <c:spPr>
          <a:noFill/>
          <a:ln w="3175" cap="flat" cmpd="sng" algn="ctr">
            <a:solidFill>
              <a:srgbClr val="000000"/>
            </a:solidFill>
            <a:prstDash val="solid"/>
            <a:round/>
          </a:ln>
          <a:effectLst/>
        </c:spPr>
        <c:txPr>
          <a:bodyPr rot="-60000000" spcFirstLastPara="1" vertOverflow="ellipsis" vert="horz" wrap="square" anchor="ctr" anchorCtr="1"/>
          <a:lstStyle/>
          <a:p>
            <a:pPr>
              <a:defRPr sz="600" b="0" i="0" u="none" strike="noStrike" kern="1200" baseline="0">
                <a:solidFill>
                  <a:srgbClr val="000000"/>
                </a:solidFill>
                <a:latin typeface="Arial"/>
                <a:ea typeface="맑은 고딕" panose="020B0503020000020004" pitchFamily="50" charset="-127"/>
                <a:cs typeface="Arial"/>
              </a:defRPr>
            </a:pPr>
            <a:endParaRPr lang="ko-KR"/>
          </a:p>
        </c:txPr>
        <c:crossAx val="407625727"/>
        <c:crosses val="autoZero"/>
        <c:auto val="1"/>
        <c:lblAlgn val="ctr"/>
        <c:lblOffset val="100"/>
        <c:noMultiLvlLbl val="0"/>
      </c:catAx>
      <c:valAx>
        <c:axId val="407625727"/>
        <c:scaling>
          <c:orientation val="minMax"/>
          <c:max val="1200000000"/>
        </c:scaling>
        <c:delete val="0"/>
        <c:axPos val="l"/>
        <c:title>
          <c:tx>
            <c:rich>
              <a:bodyPr rot="-5400000" spcFirstLastPara="1" vertOverflow="ellipsis" vert="horz" wrap="square" anchor="ctr" anchorCtr="1"/>
              <a:lstStyle/>
              <a:p>
                <a:pPr>
                  <a:defRPr sz="600" b="0" i="0" u="none" strike="noStrike" kern="1200" baseline="0">
                    <a:solidFill>
                      <a:srgbClr val="000000"/>
                    </a:solidFill>
                    <a:latin typeface="Arial"/>
                    <a:ea typeface="맑은 고딕" panose="020B0503020000020004" pitchFamily="50" charset="-127"/>
                    <a:cs typeface="Arial"/>
                  </a:defRPr>
                </a:pPr>
                <a:r>
                  <a:rPr lang="ko-KR" dirty="0"/>
                  <a:t>백만원</a:t>
                </a:r>
                <a:endParaRPr lang="en-US" dirty="0"/>
              </a:p>
            </c:rich>
          </c:tx>
          <c:layout>
            <c:manualLayout>
              <c:xMode val="edge"/>
              <c:yMode val="edge"/>
              <c:x val="2.8658125041040919E-3"/>
              <c:y val="0.38727689268925675"/>
            </c:manualLayout>
          </c:layout>
          <c:overlay val="0"/>
          <c:spPr>
            <a:noFill/>
            <a:ln>
              <a:noFill/>
            </a:ln>
            <a:effectLst/>
          </c:spPr>
          <c:txPr>
            <a:bodyPr rot="-5400000" spcFirstLastPara="1" vertOverflow="ellipsis" vert="horz" wrap="square" anchor="ctr" anchorCtr="1"/>
            <a:lstStyle/>
            <a:p>
              <a:pPr>
                <a:defRPr sz="600" b="0" i="0" u="none" strike="noStrike" kern="1200" baseline="0">
                  <a:solidFill>
                    <a:srgbClr val="000000"/>
                  </a:solidFill>
                  <a:latin typeface="Arial"/>
                  <a:ea typeface="맑은 고딕" panose="020B0503020000020004" pitchFamily="50" charset="-127"/>
                  <a:cs typeface="Arial"/>
                </a:defRPr>
              </a:pPr>
              <a:endParaRPr lang="ko-KR"/>
            </a:p>
          </c:txPr>
        </c:title>
        <c:numFmt formatCode="#,##0,,;\(#,##0,,\);\-" sourceLinked="1"/>
        <c:majorTickMark val="in"/>
        <c:minorTickMark val="none"/>
        <c:tickLblPos val="nextTo"/>
        <c:spPr>
          <a:noFill/>
          <a:ln w="3175">
            <a:solidFill>
              <a:srgbClr val="000000"/>
            </a:solidFill>
            <a:prstDash val="solid"/>
          </a:ln>
          <a:effectLst/>
        </c:spPr>
        <c:txPr>
          <a:bodyPr rot="-60000000" spcFirstLastPara="1" vertOverflow="ellipsis" vert="horz" wrap="square" anchor="ctr" anchorCtr="1"/>
          <a:lstStyle/>
          <a:p>
            <a:pPr>
              <a:defRPr sz="600" b="0" i="0" u="none" strike="noStrike" kern="1200" baseline="0">
                <a:solidFill>
                  <a:srgbClr val="000000"/>
                </a:solidFill>
                <a:latin typeface="Arial"/>
                <a:ea typeface="맑은 고딕" panose="020B0503020000020004" pitchFamily="50" charset="-127"/>
                <a:cs typeface="Arial"/>
              </a:defRPr>
            </a:pPr>
            <a:endParaRPr lang="ko-KR"/>
          </a:p>
        </c:txPr>
        <c:crossAx val="289662095"/>
        <c:crosses val="autoZero"/>
        <c:crossBetween val="between"/>
      </c:valAx>
      <c:spPr>
        <a:noFill/>
        <a:ln w="25400">
          <a:noFill/>
        </a:ln>
        <a:effectLst/>
      </c:spPr>
    </c:plotArea>
    <c:legend>
      <c:legendPos val="b"/>
      <c:legendEntry>
        <c:idx val="4"/>
        <c:delete val="1"/>
      </c:legendEntry>
      <c:layout>
        <c:manualLayout>
          <c:xMode val="edge"/>
          <c:yMode val="edge"/>
          <c:x val="0.11980630985973337"/>
          <c:y val="0.93841961131080742"/>
          <c:w val="0.88019369014026649"/>
          <c:h val="6.0828230941009295E-2"/>
        </c:manualLayout>
      </c:layout>
      <c:overlay val="0"/>
      <c:spPr>
        <a:noFill/>
        <a:ln w="25400">
          <a:noFill/>
        </a:ln>
        <a:effectLst/>
      </c:spPr>
      <c:txPr>
        <a:bodyPr rot="0" spcFirstLastPara="1" vertOverflow="ellipsis" vert="horz" wrap="square" anchor="ctr" anchorCtr="1"/>
        <a:lstStyle/>
        <a:p>
          <a:pPr>
            <a:defRPr sz="600" b="0" i="0" u="none" strike="noStrike" kern="1200" baseline="0">
              <a:solidFill>
                <a:srgbClr val="000000"/>
              </a:solidFill>
              <a:latin typeface="Arial"/>
              <a:ea typeface="맑은 고딕" panose="020B0503020000020004" pitchFamily="50" charset="-127"/>
              <a:cs typeface="Aria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sz="600" b="0" i="0" baseline="0">
          <a:solidFill>
            <a:srgbClr val="000000"/>
          </a:solidFill>
          <a:latin typeface="Arial"/>
          <a:ea typeface="맑은 고딕" panose="020B0503020000020004" pitchFamily="50" charset="-127"/>
          <a:cs typeface="Arial"/>
        </a:defRPr>
      </a:pPr>
      <a:endParaRPr lang="ko-KR"/>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ko-KR" sz="800" b="1" dirty="0">
                <a:solidFill>
                  <a:srgbClr val="00338D"/>
                </a:solidFill>
              </a:rPr>
              <a:t>연간 가동률</a:t>
            </a:r>
            <a:endParaRPr lang="en-US" sz="800" b="1" dirty="0">
              <a:solidFill>
                <a:srgbClr val="00338D"/>
              </a:solidFill>
            </a:endParaRPr>
          </a:p>
        </c:rich>
      </c:tx>
      <c:layout>
        <c:manualLayout>
          <c:xMode val="edge"/>
          <c:yMode val="edge"/>
          <c:x val="0"/>
          <c:y val="0"/>
        </c:manualLayout>
      </c:layout>
      <c:overlay val="0"/>
    </c:title>
    <c:autoTitleDeleted val="0"/>
    <c:plotArea>
      <c:layout>
        <c:manualLayout>
          <c:layoutTarget val="inner"/>
          <c:xMode val="edge"/>
          <c:yMode val="edge"/>
          <c:x val="0.11480224971878515"/>
          <c:y val="0.15212491052254831"/>
          <c:w val="0.82074906261066827"/>
          <c:h val="0.70677817175353863"/>
        </c:manualLayout>
      </c:layout>
      <c:barChart>
        <c:barDir val="col"/>
        <c:grouping val="stacked"/>
        <c:varyColors val="0"/>
        <c:ser>
          <c:idx val="0"/>
          <c:order val="0"/>
          <c:tx>
            <c:strRef>
              <c:f>Utilization!$B$18</c:f>
              <c:strCache>
                <c:ptCount val="1"/>
                <c:pt idx="0">
                  <c:v>제품 생산량</c:v>
                </c:pt>
              </c:strCache>
            </c:strRef>
          </c:tx>
          <c:spPr>
            <a:solidFill>
              <a:srgbClr val="00338D"/>
            </a:solidFill>
            <a:ln w="3175">
              <a:solidFill>
                <a:srgbClr val="FFFFFF"/>
              </a:solidFill>
              <a:prstDash val="solid"/>
            </a:ln>
          </c:spPr>
          <c:invertIfNegative val="0"/>
          <c:dLbls>
            <c:spPr>
              <a:noFill/>
              <a:ln>
                <a:noFill/>
              </a:ln>
              <a:effectLst/>
            </c:spPr>
            <c:txPr>
              <a:bodyPr/>
              <a:lstStyle/>
              <a:p>
                <a:pPr>
                  <a:defRPr>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Utilization!$C$6:$G$6</c:f>
              <c:numCache>
                <c:formatCode>General</c:formatCode>
                <c:ptCount val="5"/>
                <c:pt idx="0">
                  <c:v>2016</c:v>
                </c:pt>
                <c:pt idx="1">
                  <c:v>2017</c:v>
                </c:pt>
                <c:pt idx="2">
                  <c:v>2018</c:v>
                </c:pt>
                <c:pt idx="3">
                  <c:v>2019</c:v>
                </c:pt>
                <c:pt idx="4">
                  <c:v>2020</c:v>
                </c:pt>
              </c:numCache>
            </c:numRef>
          </c:cat>
          <c:val>
            <c:numRef>
              <c:f>Utilization!$C$18:$G$18</c:f>
              <c:numCache>
                <c:formatCode>General</c:formatCode>
                <c:ptCount val="5"/>
                <c:pt idx="0">
                  <c:v>265</c:v>
                </c:pt>
                <c:pt idx="1">
                  <c:v>311</c:v>
                </c:pt>
                <c:pt idx="2">
                  <c:v>626</c:v>
                </c:pt>
                <c:pt idx="3">
                  <c:v>772</c:v>
                </c:pt>
                <c:pt idx="4">
                  <c:v>1788</c:v>
                </c:pt>
              </c:numCache>
            </c:numRef>
          </c:val>
          <c:extLst>
            <c:ext xmlns:c16="http://schemas.microsoft.com/office/drawing/2014/chart" uri="{C3380CC4-5D6E-409C-BE32-E72D297353CC}">
              <c16:uniqueId val="{00000000-0DA5-41FB-A09A-5FE98AD4EFBF}"/>
            </c:ext>
          </c:extLst>
        </c:ser>
        <c:ser>
          <c:idx val="1"/>
          <c:order val="1"/>
          <c:tx>
            <c:strRef>
              <c:f>Utilization!$B$19</c:f>
              <c:strCache>
                <c:ptCount val="1"/>
                <c:pt idx="0">
                  <c:v>잔여 Capa</c:v>
                </c:pt>
              </c:strCache>
            </c:strRef>
          </c:tx>
          <c:spPr>
            <a:solidFill>
              <a:srgbClr val="0091DA"/>
            </a:solidFill>
            <a:ln w="3175">
              <a:solidFill>
                <a:srgbClr val="FFFFFF"/>
              </a:solidFill>
              <a:prstDash val="solid"/>
            </a:ln>
          </c:spPr>
          <c:invertIfNegative val="0"/>
          <c:dLbls>
            <c:dLbl>
              <c:idx val="4"/>
              <c:delete val="1"/>
              <c:extLst>
                <c:ext xmlns:c15="http://schemas.microsoft.com/office/drawing/2012/chart" uri="{CE6537A1-D6FC-4f65-9D91-7224C49458BB}"/>
                <c:ext xmlns:c16="http://schemas.microsoft.com/office/drawing/2014/chart" uri="{C3380CC4-5D6E-409C-BE32-E72D297353CC}">
                  <c16:uniqueId val="{00000001-0DA5-41FB-A09A-5FE98AD4EFBF}"/>
                </c:ext>
              </c:extLst>
            </c:dLbl>
            <c:spPr>
              <a:noFill/>
              <a:ln>
                <a:noFill/>
              </a:ln>
              <a:effectLst/>
            </c:spPr>
            <c:txPr>
              <a:bodyPr/>
              <a:lstStyle/>
              <a:p>
                <a:pPr>
                  <a:defRPr>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Utilization!$C$6:$G$6</c:f>
              <c:numCache>
                <c:formatCode>General</c:formatCode>
                <c:ptCount val="5"/>
                <c:pt idx="0">
                  <c:v>2016</c:v>
                </c:pt>
                <c:pt idx="1">
                  <c:v>2017</c:v>
                </c:pt>
                <c:pt idx="2">
                  <c:v>2018</c:v>
                </c:pt>
                <c:pt idx="3">
                  <c:v>2019</c:v>
                </c:pt>
                <c:pt idx="4">
                  <c:v>2020</c:v>
                </c:pt>
              </c:numCache>
            </c:numRef>
          </c:cat>
          <c:val>
            <c:numRef>
              <c:f>Utilization!$C$19:$G$19</c:f>
              <c:numCache>
                <c:formatCode>0</c:formatCode>
                <c:ptCount val="5"/>
                <c:pt idx="0">
                  <c:v>722.72580645161281</c:v>
                </c:pt>
                <c:pt idx="1">
                  <c:v>698.35483870967732</c:v>
                </c:pt>
                <c:pt idx="2">
                  <c:v>368.93548387096769</c:v>
                </c:pt>
                <c:pt idx="3">
                  <c:v>432.01612903225805</c:v>
                </c:pt>
                <c:pt idx="4">
                  <c:v>0</c:v>
                </c:pt>
              </c:numCache>
            </c:numRef>
          </c:val>
          <c:extLst>
            <c:ext xmlns:c16="http://schemas.microsoft.com/office/drawing/2014/chart" uri="{C3380CC4-5D6E-409C-BE32-E72D297353CC}">
              <c16:uniqueId val="{00000002-0DA5-41FB-A09A-5FE98AD4EFBF}"/>
            </c:ext>
          </c:extLst>
        </c:ser>
        <c:ser>
          <c:idx val="2"/>
          <c:order val="2"/>
          <c:tx>
            <c:strRef>
              <c:f>Utilization!$B$20</c:f>
              <c:strCache>
                <c:ptCount val="1"/>
                <c:pt idx="0">
                  <c:v>최대 조업량</c:v>
                </c:pt>
              </c:strCache>
            </c:strRef>
          </c:tx>
          <c:spPr>
            <a:noFill/>
          </c:spPr>
          <c:invertIfNegative val="0"/>
          <c:dLbls>
            <c:dLbl>
              <c:idx val="2"/>
              <c:layout>
                <c:manualLayout>
                  <c:x val="2.8571428571429621E-3"/>
                  <c:y val="0.1798103078024337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DA5-41FB-A09A-5FE98AD4EFBF}"/>
                </c:ext>
              </c:extLst>
            </c:dLbl>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Utilization!$C$6:$G$6</c:f>
              <c:numCache>
                <c:formatCode>General</c:formatCode>
                <c:ptCount val="5"/>
                <c:pt idx="0">
                  <c:v>2016</c:v>
                </c:pt>
                <c:pt idx="1">
                  <c:v>2017</c:v>
                </c:pt>
                <c:pt idx="2">
                  <c:v>2018</c:v>
                </c:pt>
                <c:pt idx="3">
                  <c:v>2019</c:v>
                </c:pt>
                <c:pt idx="4">
                  <c:v>2020</c:v>
                </c:pt>
              </c:numCache>
            </c:numRef>
          </c:cat>
          <c:val>
            <c:numRef>
              <c:f>Utilization!$C$20:$G$20</c:f>
              <c:numCache>
                <c:formatCode>0</c:formatCode>
                <c:ptCount val="5"/>
                <c:pt idx="0">
                  <c:v>987.72580645161281</c:v>
                </c:pt>
                <c:pt idx="1">
                  <c:v>1009.3548387096773</c:v>
                </c:pt>
                <c:pt idx="2">
                  <c:v>994.93548387096769</c:v>
                </c:pt>
                <c:pt idx="3">
                  <c:v>1204.016129032258</c:v>
                </c:pt>
                <c:pt idx="4">
                  <c:v>1788</c:v>
                </c:pt>
              </c:numCache>
            </c:numRef>
          </c:val>
          <c:extLst>
            <c:ext xmlns:c16="http://schemas.microsoft.com/office/drawing/2014/chart" uri="{C3380CC4-5D6E-409C-BE32-E72D297353CC}">
              <c16:uniqueId val="{00000004-0DA5-41FB-A09A-5FE98AD4EFBF}"/>
            </c:ext>
          </c:extLst>
        </c:ser>
        <c:dLbls>
          <c:showLegendKey val="0"/>
          <c:showVal val="0"/>
          <c:showCatName val="0"/>
          <c:showSerName val="0"/>
          <c:showPercent val="0"/>
          <c:showBubbleSize val="0"/>
        </c:dLbls>
        <c:gapWidth val="100"/>
        <c:overlap val="100"/>
        <c:axId val="2016029919"/>
        <c:axId val="383726959"/>
      </c:barChart>
      <c:lineChart>
        <c:grouping val="standard"/>
        <c:varyColors val="0"/>
        <c:ser>
          <c:idx val="3"/>
          <c:order val="3"/>
          <c:tx>
            <c:strRef>
              <c:f>Utilization!$B$14</c:f>
              <c:strCache>
                <c:ptCount val="1"/>
                <c:pt idx="0">
                  <c:v>가동률</c:v>
                </c:pt>
              </c:strCache>
            </c:strRef>
          </c:tx>
          <c:spPr>
            <a:ln w="22225"/>
          </c:spPr>
          <c:marker>
            <c:symbol val="none"/>
          </c:marker>
          <c:dLbls>
            <c:dLbl>
              <c:idx val="0"/>
              <c:layout>
                <c:manualLayout>
                  <c:x val="-5.7122081697098585E-2"/>
                  <c:y val="2.003218827644419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DA5-41FB-A09A-5FE98AD4EFBF}"/>
                </c:ext>
              </c:extLst>
            </c:dLbl>
            <c:dLbl>
              <c:idx val="1"/>
              <c:layout>
                <c:manualLayout>
                  <c:x val="-5.7142857142857141E-2"/>
                  <c:y val="-8.333237067067631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DA5-41FB-A09A-5FE98AD4EFBF}"/>
                </c:ext>
              </c:extLst>
            </c:dLbl>
            <c:dLbl>
              <c:idx val="2"/>
              <c:layout>
                <c:manualLayout>
                  <c:x val="-4.571428571428577E-2"/>
                  <c:y val="-3.18181818181818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DA5-41FB-A09A-5FE98AD4EFBF}"/>
                </c:ext>
              </c:extLst>
            </c:dLbl>
            <c:dLbl>
              <c:idx val="3"/>
              <c:layout>
                <c:manualLayout>
                  <c:x val="-5.1428571428571532E-2"/>
                  <c:y val="0"/>
                </c:manualLayout>
              </c:layout>
              <c:spPr>
                <a:solidFill>
                  <a:schemeClr val="accent4"/>
                </a:solidFill>
                <a:ln>
                  <a:noFill/>
                </a:ln>
                <a:effectLst/>
              </c:spPr>
              <c:txPr>
                <a:bodyPr/>
                <a:lstStyle/>
                <a:p>
                  <a:pPr algn="ctr">
                    <a:defRPr>
                      <a:solidFill>
                        <a:schemeClr val="bg1"/>
                      </a:solidFill>
                    </a:defRPr>
                  </a:pPr>
                  <a:endParaRPr lang="ko-K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DA5-41FB-A09A-5FE98AD4EFBF}"/>
                </c:ext>
              </c:extLst>
            </c:dLbl>
            <c:dLbl>
              <c:idx val="4"/>
              <c:layout>
                <c:manualLayout>
                  <c:x val="-5.1428571428571428E-2"/>
                  <c:y val="-2.0833092667669078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DA5-41FB-A09A-5FE98AD4EFBF}"/>
                </c:ext>
              </c:extLst>
            </c:dLbl>
            <c:spPr>
              <a:solidFill>
                <a:schemeClr val="accent4"/>
              </a:solidFill>
              <a:ln>
                <a:noFill/>
              </a:ln>
              <a:effectLst/>
            </c:spPr>
            <c:txPr>
              <a:bodyPr/>
              <a:lstStyle/>
              <a:p>
                <a:pPr>
                  <a:defRPr>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Utilization!$C$6:$G$6</c:f>
              <c:numCache>
                <c:formatCode>General</c:formatCode>
                <c:ptCount val="5"/>
                <c:pt idx="0">
                  <c:v>2016</c:v>
                </c:pt>
                <c:pt idx="1">
                  <c:v>2017</c:v>
                </c:pt>
                <c:pt idx="2">
                  <c:v>2018</c:v>
                </c:pt>
                <c:pt idx="3">
                  <c:v>2019</c:v>
                </c:pt>
                <c:pt idx="4">
                  <c:v>2020</c:v>
                </c:pt>
              </c:numCache>
            </c:numRef>
          </c:cat>
          <c:val>
            <c:numRef>
              <c:f>Utilization!$C$14:$G$14</c:f>
              <c:numCache>
                <c:formatCode>0.0%;\(0.0%\);\-</c:formatCode>
                <c:ptCount val="5"/>
                <c:pt idx="0">
                  <c:v>0.26829308120642076</c:v>
                </c:pt>
                <c:pt idx="1">
                  <c:v>0.30811760945989136</c:v>
                </c:pt>
                <c:pt idx="2">
                  <c:v>0.62918652530557995</c:v>
                </c:pt>
                <c:pt idx="3">
                  <c:v>0.64118742381009797</c:v>
                </c:pt>
                <c:pt idx="4" formatCode="0%;\(0.0%\);\-">
                  <c:v>1</c:v>
                </c:pt>
              </c:numCache>
            </c:numRef>
          </c:val>
          <c:smooth val="0"/>
          <c:extLst>
            <c:ext xmlns:c16="http://schemas.microsoft.com/office/drawing/2014/chart" uri="{C3380CC4-5D6E-409C-BE32-E72D297353CC}">
              <c16:uniqueId val="{0000000A-0DA5-41FB-A09A-5FE98AD4EFBF}"/>
            </c:ext>
          </c:extLst>
        </c:ser>
        <c:dLbls>
          <c:showLegendKey val="0"/>
          <c:showVal val="0"/>
          <c:showCatName val="0"/>
          <c:showSerName val="0"/>
          <c:showPercent val="0"/>
          <c:showBubbleSize val="0"/>
        </c:dLbls>
        <c:marker val="1"/>
        <c:smooth val="0"/>
        <c:axId val="289638495"/>
        <c:axId val="407632383"/>
      </c:lineChart>
      <c:catAx>
        <c:axId val="2016029919"/>
        <c:scaling>
          <c:orientation val="minMax"/>
        </c:scaling>
        <c:delete val="0"/>
        <c:axPos val="b"/>
        <c:numFmt formatCode="General" sourceLinked="1"/>
        <c:majorTickMark val="out"/>
        <c:minorTickMark val="none"/>
        <c:tickLblPos val="low"/>
        <c:spPr>
          <a:ln w="3175">
            <a:solidFill>
              <a:srgbClr val="000000"/>
            </a:solidFill>
            <a:prstDash val="solid"/>
          </a:ln>
        </c:spPr>
        <c:crossAx val="383726959"/>
        <c:crosses val="autoZero"/>
        <c:auto val="1"/>
        <c:lblAlgn val="ctr"/>
        <c:lblOffset val="100"/>
        <c:noMultiLvlLbl val="0"/>
      </c:catAx>
      <c:valAx>
        <c:axId val="383726959"/>
        <c:scaling>
          <c:orientation val="minMax"/>
          <c:max val="1800"/>
        </c:scaling>
        <c:delete val="0"/>
        <c:axPos val="l"/>
        <c:title>
          <c:tx>
            <c:rich>
              <a:bodyPr rot="-5400000" vert="horz"/>
              <a:lstStyle/>
              <a:p>
                <a:pPr>
                  <a:defRPr/>
                </a:pPr>
                <a:r>
                  <a:rPr lang="ko-KR" dirty="0"/>
                  <a:t>생산대수</a:t>
                </a:r>
                <a:endParaRPr lang="en-US" dirty="0"/>
              </a:p>
            </c:rich>
          </c:tx>
          <c:layout>
            <c:manualLayout>
              <c:xMode val="edge"/>
              <c:yMode val="edge"/>
              <c:x val="0"/>
              <c:y val="0.40222906227630645"/>
            </c:manualLayout>
          </c:layout>
          <c:overlay val="0"/>
        </c:title>
        <c:numFmt formatCode="#,##0;\(#,##0\);\-" sourceLinked="0"/>
        <c:majorTickMark val="out"/>
        <c:minorTickMark val="none"/>
        <c:tickLblPos val="nextTo"/>
        <c:spPr>
          <a:ln w="3175">
            <a:solidFill>
              <a:srgbClr val="000000"/>
            </a:solidFill>
            <a:prstDash val="solid"/>
          </a:ln>
        </c:spPr>
        <c:crossAx val="2016029919"/>
        <c:crosses val="autoZero"/>
        <c:crossBetween val="between"/>
      </c:valAx>
      <c:valAx>
        <c:axId val="407632383"/>
        <c:scaling>
          <c:orientation val="minMax"/>
          <c:max val="1.05"/>
          <c:min val="0"/>
        </c:scaling>
        <c:delete val="0"/>
        <c:axPos val="r"/>
        <c:numFmt formatCode="0%;\(0%\);\-" sourceLinked="0"/>
        <c:majorTickMark val="out"/>
        <c:minorTickMark val="none"/>
        <c:tickLblPos val="nextTo"/>
        <c:crossAx val="289638495"/>
        <c:crosses val="max"/>
        <c:crossBetween val="between"/>
      </c:valAx>
      <c:catAx>
        <c:axId val="289638495"/>
        <c:scaling>
          <c:orientation val="minMax"/>
        </c:scaling>
        <c:delete val="1"/>
        <c:axPos val="b"/>
        <c:numFmt formatCode="General" sourceLinked="1"/>
        <c:majorTickMark val="out"/>
        <c:minorTickMark val="none"/>
        <c:tickLblPos val="nextTo"/>
        <c:crossAx val="407632383"/>
        <c:crosses val="autoZero"/>
        <c:auto val="1"/>
        <c:lblAlgn val="ctr"/>
        <c:lblOffset val="100"/>
        <c:noMultiLvlLbl val="0"/>
      </c:catAx>
      <c:spPr>
        <a:noFill/>
        <a:ln w="25400">
          <a:noFill/>
        </a:ln>
      </c:spPr>
    </c:plotArea>
    <c:legend>
      <c:legendPos val="b"/>
      <c:legendEntry>
        <c:idx val="2"/>
        <c:delete val="1"/>
      </c:legendEntry>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lang="en-US" altLang="ko-KR" sz="600" b="0" i="0" u="none" strike="noStrike" kern="1200" baseline="0">
          <a:solidFill>
            <a:srgbClr val="000000"/>
          </a:solidFill>
          <a:latin typeface="Arial"/>
          <a:ea typeface="맑은 고딕" panose="020B0503020000020004" pitchFamily="50" charset="-127"/>
          <a:cs typeface="Arial"/>
        </a:defRPr>
      </a:pPr>
      <a:endParaRPr lang="ko-KR"/>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ko-KR" sz="800" b="1" dirty="0">
                <a:solidFill>
                  <a:srgbClr val="00338D"/>
                </a:solidFill>
              </a:rPr>
              <a:t>연간 제품생산량 및 생산인원</a:t>
            </a:r>
            <a:endParaRPr lang="en-US" sz="800" b="1" dirty="0">
              <a:solidFill>
                <a:srgbClr val="00338D"/>
              </a:solidFill>
            </a:endParaRPr>
          </a:p>
        </c:rich>
      </c:tx>
      <c:layout>
        <c:manualLayout>
          <c:xMode val="edge"/>
          <c:yMode val="edge"/>
          <c:x val="0"/>
          <c:y val="0"/>
        </c:manualLayout>
      </c:layout>
      <c:overlay val="0"/>
    </c:title>
    <c:autoTitleDeleted val="0"/>
    <c:plotArea>
      <c:layout>
        <c:manualLayout>
          <c:layoutTarget val="inner"/>
          <c:xMode val="edge"/>
          <c:yMode val="edge"/>
          <c:x val="0.11480224971878515"/>
          <c:y val="0.15212491052254831"/>
          <c:w val="0.77796948120381981"/>
          <c:h val="0.70677817175353863"/>
        </c:manualLayout>
      </c:layout>
      <c:barChart>
        <c:barDir val="col"/>
        <c:grouping val="stacked"/>
        <c:varyColors val="0"/>
        <c:ser>
          <c:idx val="1"/>
          <c:order val="0"/>
          <c:tx>
            <c:strRef>
              <c:f>Utilization!$B$9</c:f>
              <c:strCache>
                <c:ptCount val="1"/>
                <c:pt idx="0">
                  <c:v>ITS</c:v>
                </c:pt>
              </c:strCache>
            </c:strRef>
          </c:tx>
          <c:spPr>
            <a:solidFill>
              <a:srgbClr val="00338D"/>
            </a:solidFill>
            <a:ln w="3175">
              <a:solidFill>
                <a:schemeClr val="bg1"/>
              </a:solidFill>
            </a:ln>
          </c:spPr>
          <c:invertIfNegative val="0"/>
          <c:dLbls>
            <c:spPr>
              <a:noFill/>
              <a:ln>
                <a:noFill/>
              </a:ln>
              <a:effectLst/>
            </c:spPr>
            <c:txPr>
              <a:bodyPr/>
              <a:lstStyle/>
              <a:p>
                <a:pPr>
                  <a:defRPr>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Utilization!$C$6:$G$6</c:f>
              <c:numCache>
                <c:formatCode>General</c:formatCode>
                <c:ptCount val="5"/>
                <c:pt idx="0">
                  <c:v>2016</c:v>
                </c:pt>
                <c:pt idx="1">
                  <c:v>2017</c:v>
                </c:pt>
                <c:pt idx="2">
                  <c:v>2018</c:v>
                </c:pt>
                <c:pt idx="3">
                  <c:v>2019</c:v>
                </c:pt>
                <c:pt idx="4">
                  <c:v>2020</c:v>
                </c:pt>
              </c:numCache>
            </c:numRef>
          </c:cat>
          <c:val>
            <c:numRef>
              <c:f>Utilization!$C$9:$G$9</c:f>
              <c:numCache>
                <c:formatCode>General</c:formatCode>
                <c:ptCount val="5"/>
                <c:pt idx="0">
                  <c:v>131</c:v>
                </c:pt>
                <c:pt idx="1">
                  <c:v>212</c:v>
                </c:pt>
                <c:pt idx="2">
                  <c:v>540</c:v>
                </c:pt>
                <c:pt idx="3">
                  <c:v>615</c:v>
                </c:pt>
                <c:pt idx="4">
                  <c:v>1615</c:v>
                </c:pt>
              </c:numCache>
            </c:numRef>
          </c:val>
          <c:extLst>
            <c:ext xmlns:c16="http://schemas.microsoft.com/office/drawing/2014/chart" uri="{C3380CC4-5D6E-409C-BE32-E72D297353CC}">
              <c16:uniqueId val="{00000000-EA6F-4EC1-9F28-7AEB25C30756}"/>
            </c:ext>
          </c:extLst>
        </c:ser>
        <c:ser>
          <c:idx val="0"/>
          <c:order val="1"/>
          <c:tx>
            <c:strRef>
              <c:f>Utilization!$B$10</c:f>
              <c:strCache>
                <c:ptCount val="1"/>
                <c:pt idx="0">
                  <c:v>ICT</c:v>
                </c:pt>
              </c:strCache>
            </c:strRef>
          </c:tx>
          <c:spPr>
            <a:solidFill>
              <a:srgbClr val="00B0F0"/>
            </a:solidFill>
            <a:ln w="3175">
              <a:solidFill>
                <a:schemeClr val="bg1"/>
              </a:solidFill>
            </a:ln>
          </c:spPr>
          <c:invertIfNegative val="0"/>
          <c:dLbls>
            <c:spPr>
              <a:noFill/>
              <a:ln>
                <a:noFill/>
              </a:ln>
              <a:effectLst/>
            </c:spPr>
            <c:txPr>
              <a:bodyPr/>
              <a:lstStyle/>
              <a:p>
                <a:pPr>
                  <a:defRPr>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Utilization!$C$6:$G$6</c:f>
              <c:numCache>
                <c:formatCode>General</c:formatCode>
                <c:ptCount val="5"/>
                <c:pt idx="0">
                  <c:v>2016</c:v>
                </c:pt>
                <c:pt idx="1">
                  <c:v>2017</c:v>
                </c:pt>
                <c:pt idx="2">
                  <c:v>2018</c:v>
                </c:pt>
                <c:pt idx="3">
                  <c:v>2019</c:v>
                </c:pt>
                <c:pt idx="4">
                  <c:v>2020</c:v>
                </c:pt>
              </c:numCache>
            </c:numRef>
          </c:cat>
          <c:val>
            <c:numRef>
              <c:f>Utilization!$C$10:$G$10</c:f>
              <c:numCache>
                <c:formatCode>General</c:formatCode>
                <c:ptCount val="5"/>
                <c:pt idx="0">
                  <c:v>134</c:v>
                </c:pt>
                <c:pt idx="1">
                  <c:v>99</c:v>
                </c:pt>
                <c:pt idx="2">
                  <c:v>86</c:v>
                </c:pt>
                <c:pt idx="3">
                  <c:v>157</c:v>
                </c:pt>
                <c:pt idx="4">
                  <c:v>173</c:v>
                </c:pt>
              </c:numCache>
            </c:numRef>
          </c:val>
          <c:extLst>
            <c:ext xmlns:c16="http://schemas.microsoft.com/office/drawing/2014/chart" uri="{C3380CC4-5D6E-409C-BE32-E72D297353CC}">
              <c16:uniqueId val="{00000001-EA6F-4EC1-9F28-7AEB25C30756}"/>
            </c:ext>
          </c:extLst>
        </c:ser>
        <c:dLbls>
          <c:showLegendKey val="0"/>
          <c:showVal val="0"/>
          <c:showCatName val="0"/>
          <c:showSerName val="0"/>
          <c:showPercent val="0"/>
          <c:showBubbleSize val="0"/>
        </c:dLbls>
        <c:gapWidth val="100"/>
        <c:overlap val="100"/>
        <c:axId val="2016029919"/>
        <c:axId val="383726959"/>
      </c:barChart>
      <c:lineChart>
        <c:grouping val="standard"/>
        <c:varyColors val="0"/>
        <c:ser>
          <c:idx val="2"/>
          <c:order val="2"/>
          <c:tx>
            <c:strRef>
              <c:f>Utilization!$B$11</c:f>
              <c:strCache>
                <c:ptCount val="1"/>
                <c:pt idx="0">
                  <c:v>연평균 생산인원</c:v>
                </c:pt>
              </c:strCache>
            </c:strRef>
          </c:tx>
          <c:spPr>
            <a:ln>
              <a:solidFill>
                <a:srgbClr val="6D2077"/>
              </a:solidFill>
            </a:ln>
          </c:spPr>
          <c:marker>
            <c:symbol val="none"/>
          </c:marker>
          <c:dLbls>
            <c:spPr>
              <a:solidFill>
                <a:srgbClr val="9E0000"/>
              </a:solidFill>
              <a:ln>
                <a:noFill/>
              </a:ln>
              <a:effectLst/>
            </c:spPr>
            <c:txPr>
              <a:bodyPr/>
              <a:lstStyle/>
              <a:p>
                <a:pPr>
                  <a:defRPr>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Utilization!$C$6:$G$6</c:f>
              <c:numCache>
                <c:formatCode>General</c:formatCode>
                <c:ptCount val="5"/>
                <c:pt idx="0">
                  <c:v>2016</c:v>
                </c:pt>
                <c:pt idx="1">
                  <c:v>2017</c:v>
                </c:pt>
                <c:pt idx="2">
                  <c:v>2018</c:v>
                </c:pt>
                <c:pt idx="3">
                  <c:v>2019</c:v>
                </c:pt>
                <c:pt idx="4">
                  <c:v>2020</c:v>
                </c:pt>
              </c:numCache>
            </c:numRef>
          </c:cat>
          <c:val>
            <c:numRef>
              <c:f>Utilization!$C$11:$G$11</c:f>
              <c:numCache>
                <c:formatCode>0</c:formatCode>
                <c:ptCount val="5"/>
                <c:pt idx="0">
                  <c:v>11.416666666666666</c:v>
                </c:pt>
                <c:pt idx="1">
                  <c:v>11.666666666666666</c:v>
                </c:pt>
                <c:pt idx="2">
                  <c:v>11.5</c:v>
                </c:pt>
                <c:pt idx="3">
                  <c:v>13.916666666666668</c:v>
                </c:pt>
                <c:pt idx="4">
                  <c:v>20.666666666666668</c:v>
                </c:pt>
              </c:numCache>
            </c:numRef>
          </c:val>
          <c:smooth val="0"/>
          <c:extLst>
            <c:ext xmlns:c16="http://schemas.microsoft.com/office/drawing/2014/chart" uri="{C3380CC4-5D6E-409C-BE32-E72D297353CC}">
              <c16:uniqueId val="{00000002-EA6F-4EC1-9F28-7AEB25C30756}"/>
            </c:ext>
          </c:extLst>
        </c:ser>
        <c:dLbls>
          <c:showLegendKey val="0"/>
          <c:showVal val="0"/>
          <c:showCatName val="0"/>
          <c:showSerName val="0"/>
          <c:showPercent val="0"/>
          <c:showBubbleSize val="0"/>
        </c:dLbls>
        <c:marker val="1"/>
        <c:smooth val="0"/>
        <c:axId val="2012255711"/>
        <c:axId val="2108119119"/>
      </c:lineChart>
      <c:catAx>
        <c:axId val="2016029919"/>
        <c:scaling>
          <c:orientation val="minMax"/>
        </c:scaling>
        <c:delete val="0"/>
        <c:axPos val="b"/>
        <c:numFmt formatCode="General" sourceLinked="1"/>
        <c:majorTickMark val="out"/>
        <c:minorTickMark val="none"/>
        <c:tickLblPos val="low"/>
        <c:spPr>
          <a:ln w="3175">
            <a:solidFill>
              <a:srgbClr val="000000"/>
            </a:solidFill>
            <a:prstDash val="solid"/>
          </a:ln>
        </c:spPr>
        <c:crossAx val="383726959"/>
        <c:crosses val="autoZero"/>
        <c:auto val="1"/>
        <c:lblAlgn val="ctr"/>
        <c:lblOffset val="100"/>
        <c:noMultiLvlLbl val="0"/>
      </c:catAx>
      <c:valAx>
        <c:axId val="383726959"/>
        <c:scaling>
          <c:orientation val="minMax"/>
          <c:max val="1800"/>
        </c:scaling>
        <c:delete val="0"/>
        <c:axPos val="l"/>
        <c:title>
          <c:tx>
            <c:rich>
              <a:bodyPr rot="-5400000" vert="horz"/>
              <a:lstStyle/>
              <a:p>
                <a:pPr>
                  <a:defRPr/>
                </a:pPr>
                <a:r>
                  <a:rPr lang="ko-KR" dirty="0"/>
                  <a:t>생산대수</a:t>
                </a:r>
                <a:endParaRPr lang="en-US" dirty="0"/>
              </a:p>
            </c:rich>
          </c:tx>
          <c:layout>
            <c:manualLayout>
              <c:xMode val="edge"/>
              <c:yMode val="edge"/>
              <c:x val="0"/>
              <c:y val="0.41686699495276452"/>
            </c:manualLayout>
          </c:layout>
          <c:overlay val="0"/>
        </c:title>
        <c:numFmt formatCode="#,##0;\(#,##0\);\-" sourceLinked="0"/>
        <c:majorTickMark val="out"/>
        <c:minorTickMark val="none"/>
        <c:tickLblPos val="nextTo"/>
        <c:spPr>
          <a:ln w="3175">
            <a:solidFill>
              <a:srgbClr val="000000"/>
            </a:solidFill>
            <a:prstDash val="solid"/>
          </a:ln>
        </c:spPr>
        <c:crossAx val="2016029919"/>
        <c:crosses val="autoZero"/>
        <c:crossBetween val="between"/>
      </c:valAx>
      <c:valAx>
        <c:axId val="2108119119"/>
        <c:scaling>
          <c:orientation val="minMax"/>
        </c:scaling>
        <c:delete val="0"/>
        <c:axPos val="r"/>
        <c:title>
          <c:tx>
            <c:rich>
              <a:bodyPr/>
              <a:lstStyle/>
              <a:p>
                <a:pPr>
                  <a:defRPr/>
                </a:pPr>
                <a:r>
                  <a:rPr lang="ko-KR" dirty="0"/>
                  <a:t>생산인원 수</a:t>
                </a:r>
              </a:p>
            </c:rich>
          </c:tx>
          <c:layout>
            <c:manualLayout>
              <c:xMode val="edge"/>
              <c:yMode val="edge"/>
              <c:x val="0.93644032113654907"/>
              <c:y val="0.3909834405955715"/>
            </c:manualLayout>
          </c:layout>
          <c:overlay val="0"/>
        </c:title>
        <c:numFmt formatCode="0" sourceLinked="1"/>
        <c:majorTickMark val="out"/>
        <c:minorTickMark val="none"/>
        <c:tickLblPos val="nextTo"/>
        <c:crossAx val="2012255711"/>
        <c:crosses val="max"/>
        <c:crossBetween val="between"/>
      </c:valAx>
      <c:catAx>
        <c:axId val="2012255711"/>
        <c:scaling>
          <c:orientation val="minMax"/>
        </c:scaling>
        <c:delete val="1"/>
        <c:axPos val="b"/>
        <c:numFmt formatCode="General" sourceLinked="1"/>
        <c:majorTickMark val="out"/>
        <c:minorTickMark val="none"/>
        <c:tickLblPos val="nextTo"/>
        <c:crossAx val="2108119119"/>
        <c:crosses val="autoZero"/>
        <c:auto val="1"/>
        <c:lblAlgn val="ctr"/>
        <c:lblOffset val="100"/>
        <c:noMultiLvlLbl val="0"/>
      </c:catAx>
      <c:spPr>
        <a:noFill/>
        <a:ln w="25400">
          <a:noFill/>
        </a:ln>
      </c:spPr>
    </c:plotArea>
    <c:legend>
      <c:legendPos val="b"/>
      <c:layout>
        <c:manualLayout>
          <c:xMode val="edge"/>
          <c:yMode val="edge"/>
          <c:x val="0.23337305883438778"/>
          <c:y val="0.91135844633917462"/>
          <c:w val="0.49662041306885896"/>
          <c:h val="6.7050969125303381E-2"/>
        </c:manualLayout>
      </c:layout>
      <c:overlay val="0"/>
      <c:spPr>
        <a:noFill/>
        <a:ln w="25400">
          <a:noFill/>
        </a:ln>
      </c:sp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600" b="0" i="0" baseline="0">
          <a:solidFill>
            <a:srgbClr val="000000"/>
          </a:solidFill>
          <a:latin typeface="Arial"/>
          <a:ea typeface="맑은 고딕" panose="020B0503020000020004" pitchFamily="50" charset="-127"/>
          <a:cs typeface="Arial"/>
        </a:defRPr>
      </a:pPr>
      <a:endParaRPr lang="ko-KR"/>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lang="en-US" altLang="ko-KR" sz="720" b="0" i="0" u="none" strike="noStrike" kern="1200" spc="0" baseline="0">
                <a:solidFill>
                  <a:srgbClr val="000000"/>
                </a:solidFill>
                <a:latin typeface="Arial"/>
                <a:ea typeface="맑은 고딕" panose="020B0503020000020004" pitchFamily="50" charset="-127"/>
                <a:cs typeface="Arial"/>
              </a:defRPr>
            </a:pPr>
            <a:r>
              <a:rPr lang="en-US" sz="800" b="1" dirty="0">
                <a:solidFill>
                  <a:srgbClr val="00338D"/>
                </a:solidFill>
              </a:rPr>
              <a:t>Capex - </a:t>
            </a:r>
            <a:r>
              <a:rPr lang="ko-KR" sz="800" b="1" dirty="0">
                <a:solidFill>
                  <a:srgbClr val="00338D"/>
                </a:solidFill>
              </a:rPr>
              <a:t>성격별 분류</a:t>
            </a:r>
            <a:endParaRPr lang="en-US" sz="800" b="1" dirty="0">
              <a:solidFill>
                <a:srgbClr val="00338D"/>
              </a:solidFill>
            </a:endParaRPr>
          </a:p>
        </c:rich>
      </c:tx>
      <c:layout>
        <c:manualLayout>
          <c:xMode val="edge"/>
          <c:yMode val="edge"/>
          <c:x val="2.8658235039451599E-3"/>
          <c:y val="0"/>
        </c:manualLayout>
      </c:layout>
      <c:overlay val="0"/>
      <c:spPr>
        <a:noFill/>
        <a:ln>
          <a:noFill/>
        </a:ln>
        <a:effectLst/>
      </c:spPr>
      <c:txPr>
        <a:bodyPr rot="0" spcFirstLastPara="1" vertOverflow="ellipsis" vert="horz" wrap="square" anchor="ctr" anchorCtr="1"/>
        <a:lstStyle/>
        <a:p>
          <a:pPr algn="l">
            <a:defRPr lang="en-US" altLang="ko-KR" sz="720" b="0" i="0" u="none" strike="noStrike" kern="1200" spc="0" baseline="0">
              <a:solidFill>
                <a:srgbClr val="000000"/>
              </a:solidFill>
              <a:latin typeface="Arial"/>
              <a:ea typeface="맑은 고딕" panose="020B0503020000020004" pitchFamily="50" charset="-127"/>
              <a:cs typeface="Arial"/>
            </a:defRPr>
          </a:pPr>
          <a:endParaRPr lang="ko-KR"/>
        </a:p>
      </c:txPr>
    </c:title>
    <c:autoTitleDeleted val="0"/>
    <c:plotArea>
      <c:layout>
        <c:manualLayout>
          <c:layoutTarget val="inner"/>
          <c:xMode val="edge"/>
          <c:yMode val="edge"/>
          <c:x val="0.10277421873391156"/>
          <c:y val="0.11224438936841497"/>
          <c:w val="0.89438302295784744"/>
          <c:h val="0.74557002566769226"/>
        </c:manualLayout>
      </c:layout>
      <c:barChart>
        <c:barDir val="col"/>
        <c:grouping val="stacked"/>
        <c:varyColors val="0"/>
        <c:ser>
          <c:idx val="0"/>
          <c:order val="0"/>
          <c:tx>
            <c:strRef>
              <c:f>Capex!$B$26</c:f>
              <c:strCache>
                <c:ptCount val="1"/>
                <c:pt idx="0">
                  <c:v>확장 Capex</c:v>
                </c:pt>
              </c:strCache>
            </c:strRef>
          </c:tx>
          <c:spPr>
            <a:solidFill>
              <a:srgbClr val="00338D"/>
            </a:solidFill>
            <a:ln w="3175">
              <a:solidFill>
                <a:schemeClr val="bg1"/>
              </a:solid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7FBA-42BC-92F4-66184B178EF8}"/>
                </c:ext>
              </c:extLst>
            </c:dLbl>
            <c:dLbl>
              <c:idx val="2"/>
              <c:delete val="1"/>
              <c:extLst>
                <c:ext xmlns:c15="http://schemas.microsoft.com/office/drawing/2012/chart" uri="{CE6537A1-D6FC-4f65-9D91-7224C49458BB}"/>
                <c:ext xmlns:c16="http://schemas.microsoft.com/office/drawing/2014/chart" uri="{C3380CC4-5D6E-409C-BE32-E72D297353CC}">
                  <c16:uniqueId val="{00000001-7FBA-42BC-92F4-66184B178EF8}"/>
                </c:ext>
              </c:extLst>
            </c:dLbl>
            <c:spPr>
              <a:noFill/>
              <a:ln>
                <a:noFill/>
              </a:ln>
              <a:effectLst/>
            </c:spPr>
            <c:txPr>
              <a:bodyPr rot="0" spcFirstLastPara="1" vertOverflow="ellipsis" vert="horz" wrap="square" anchor="ctr" anchorCtr="1"/>
              <a:lstStyle/>
              <a:p>
                <a:pPr>
                  <a:defRPr lang="en-US" altLang="ko-KR" sz="600" b="0" i="0" u="none" strike="noStrike" kern="1200" baseline="0">
                    <a:solidFill>
                      <a:schemeClr val="bg1"/>
                    </a:solidFill>
                    <a:latin typeface="Arial"/>
                    <a:ea typeface="맑은 고딕" panose="020B0503020000020004" pitchFamily="50" charset="-127"/>
                    <a:cs typeface="Aria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Capex!$D$24:$G$24</c:f>
              <c:numCache>
                <c:formatCode>General</c:formatCode>
                <c:ptCount val="4"/>
                <c:pt idx="0">
                  <c:v>2017</c:v>
                </c:pt>
                <c:pt idx="1">
                  <c:v>2018</c:v>
                </c:pt>
                <c:pt idx="2">
                  <c:v>2019</c:v>
                </c:pt>
                <c:pt idx="3">
                  <c:v>2020</c:v>
                </c:pt>
              </c:numCache>
            </c:numRef>
          </c:cat>
          <c:val>
            <c:numRef>
              <c:f>Capex!$D$26:$G$26</c:f>
              <c:numCache>
                <c:formatCode>#,##0,,;\(#,##0,,\);\-</c:formatCode>
                <c:ptCount val="4"/>
                <c:pt idx="0">
                  <c:v>0</c:v>
                </c:pt>
                <c:pt idx="1">
                  <c:v>0</c:v>
                </c:pt>
                <c:pt idx="2">
                  <c:v>0</c:v>
                </c:pt>
                <c:pt idx="3">
                  <c:v>984000000</c:v>
                </c:pt>
              </c:numCache>
            </c:numRef>
          </c:val>
          <c:extLst>
            <c:ext xmlns:c16="http://schemas.microsoft.com/office/drawing/2014/chart" uri="{C3380CC4-5D6E-409C-BE32-E72D297353CC}">
              <c16:uniqueId val="{00000002-7FBA-42BC-92F4-66184B178EF8}"/>
            </c:ext>
          </c:extLst>
        </c:ser>
        <c:ser>
          <c:idx val="1"/>
          <c:order val="1"/>
          <c:tx>
            <c:strRef>
              <c:f>Capex!$B$27</c:f>
              <c:strCache>
                <c:ptCount val="1"/>
                <c:pt idx="0">
                  <c:v>유지보수 Capex</c:v>
                </c:pt>
              </c:strCache>
            </c:strRef>
          </c:tx>
          <c:spPr>
            <a:solidFill>
              <a:srgbClr val="0091DA"/>
            </a:solidFill>
            <a:ln w="3175">
              <a:solidFill>
                <a:schemeClr val="bg1"/>
              </a:solidFill>
            </a:ln>
            <a:effectLst/>
          </c:spPr>
          <c:invertIfNegative val="0"/>
          <c:dLbls>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FBA-42BC-92F4-66184B178EF8}"/>
                </c:ext>
              </c:extLst>
            </c:dLbl>
            <c:dLbl>
              <c:idx val="2"/>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FBA-42BC-92F4-66184B178EF8}"/>
                </c:ext>
              </c:extLst>
            </c:dLbl>
            <c:spPr>
              <a:noFill/>
              <a:ln>
                <a:noFill/>
              </a:ln>
              <a:effectLst/>
            </c:spPr>
            <c:txPr>
              <a:bodyPr rot="0" spcFirstLastPara="1" vertOverflow="ellipsis" vert="horz" wrap="square" anchor="ctr" anchorCtr="1"/>
              <a:lstStyle/>
              <a:p>
                <a:pPr>
                  <a:defRPr lang="en-US" altLang="ko-KR" sz="600" b="0" i="0" u="none" strike="noStrike" kern="1200" baseline="0">
                    <a:solidFill>
                      <a:schemeClr val="bg1"/>
                    </a:solidFill>
                    <a:latin typeface="Arial"/>
                    <a:ea typeface="맑은 고딕" panose="020B0503020000020004" pitchFamily="50" charset="-127"/>
                    <a:cs typeface="Arial"/>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Capex!$D$24:$G$24</c:f>
              <c:numCache>
                <c:formatCode>General</c:formatCode>
                <c:ptCount val="4"/>
                <c:pt idx="0">
                  <c:v>2017</c:v>
                </c:pt>
                <c:pt idx="1">
                  <c:v>2018</c:v>
                </c:pt>
                <c:pt idx="2">
                  <c:v>2019</c:v>
                </c:pt>
                <c:pt idx="3">
                  <c:v>2020</c:v>
                </c:pt>
              </c:numCache>
            </c:numRef>
          </c:cat>
          <c:val>
            <c:numRef>
              <c:f>Capex!$D$27:$G$27</c:f>
              <c:numCache>
                <c:formatCode>#,##0,,;\(#,##0,,\);\-</c:formatCode>
                <c:ptCount val="4"/>
                <c:pt idx="0">
                  <c:v>8857130</c:v>
                </c:pt>
                <c:pt idx="1">
                  <c:v>335556082</c:v>
                </c:pt>
                <c:pt idx="2">
                  <c:v>334911770</c:v>
                </c:pt>
              </c:numCache>
            </c:numRef>
          </c:val>
          <c:extLst>
            <c:ext xmlns:c16="http://schemas.microsoft.com/office/drawing/2014/chart" uri="{C3380CC4-5D6E-409C-BE32-E72D297353CC}">
              <c16:uniqueId val="{00000005-7FBA-42BC-92F4-66184B178EF8}"/>
            </c:ext>
          </c:extLst>
        </c:ser>
        <c:ser>
          <c:idx val="3"/>
          <c:order val="2"/>
          <c:tx>
            <c:strRef>
              <c:f>Capex!$B$28</c:f>
              <c:strCache>
                <c:ptCount val="1"/>
                <c:pt idx="0">
                  <c:v>임원관련 Capex</c:v>
                </c:pt>
              </c:strCache>
            </c:strRef>
          </c:tx>
          <c:spPr>
            <a:solidFill>
              <a:schemeClr val="accent4"/>
            </a:solidFill>
            <a:ln w="3175">
              <a:solidFill>
                <a:schemeClr val="bg1"/>
              </a:solid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6-7FBA-42BC-92F4-66184B178EF8}"/>
                </c:ext>
              </c:extLst>
            </c:dLbl>
            <c:dLbl>
              <c:idx val="2"/>
              <c:spPr>
                <a:noFill/>
                <a:ln>
                  <a:noFill/>
                </a:ln>
                <a:effectLst/>
              </c:spPr>
              <c:txPr>
                <a:bodyPr rot="0" spcFirstLastPara="1" vertOverflow="ellipsis" vert="horz" wrap="square" anchor="ctr" anchorCtr="1"/>
                <a:lstStyle/>
                <a:p>
                  <a:pPr>
                    <a:defRPr lang="en-US" altLang="ko-KR" sz="600" b="0" i="0" u="none" strike="noStrike" kern="1200" baseline="0">
                      <a:solidFill>
                        <a:schemeClr val="bg1"/>
                      </a:solidFill>
                      <a:latin typeface="Arial"/>
                      <a:ea typeface="맑은 고딕" panose="020B0503020000020004" pitchFamily="50" charset="-127"/>
                      <a:cs typeface="Arial"/>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7-7FBA-42BC-92F4-66184B178EF8}"/>
                </c:ext>
              </c:extLst>
            </c:dLbl>
            <c:spPr>
              <a:solidFill>
                <a:srgbClr val="00A3A1"/>
              </a:solidFill>
              <a:ln>
                <a:noFill/>
              </a:ln>
              <a:effectLst/>
            </c:spPr>
            <c:txPr>
              <a:bodyPr rot="0" spcFirstLastPara="1" vertOverflow="ellipsis" vert="horz" wrap="square" anchor="ctr" anchorCtr="1"/>
              <a:lstStyle/>
              <a:p>
                <a:pPr>
                  <a:defRPr lang="en-US" altLang="ko-KR" sz="600" b="0" i="0" u="none" strike="noStrike" kern="1200" baseline="0">
                    <a:solidFill>
                      <a:schemeClr val="bg1"/>
                    </a:solidFill>
                    <a:latin typeface="Arial"/>
                    <a:ea typeface="맑은 고딕" panose="020B0503020000020004" pitchFamily="50" charset="-127"/>
                    <a:cs typeface="Aria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Capex!$D$24:$G$24</c:f>
              <c:numCache>
                <c:formatCode>General</c:formatCode>
                <c:ptCount val="4"/>
                <c:pt idx="0">
                  <c:v>2017</c:v>
                </c:pt>
                <c:pt idx="1">
                  <c:v>2018</c:v>
                </c:pt>
                <c:pt idx="2">
                  <c:v>2019</c:v>
                </c:pt>
                <c:pt idx="3">
                  <c:v>2020</c:v>
                </c:pt>
              </c:numCache>
            </c:numRef>
          </c:cat>
          <c:val>
            <c:numRef>
              <c:f>Capex!$D$28:$G$28</c:f>
              <c:numCache>
                <c:formatCode>#,##0,,;\(#,##0,,\);\-</c:formatCode>
                <c:ptCount val="4"/>
                <c:pt idx="0">
                  <c:v>33487840</c:v>
                </c:pt>
                <c:pt idx="1">
                  <c:v>0</c:v>
                </c:pt>
                <c:pt idx="2">
                  <c:v>159574950</c:v>
                </c:pt>
              </c:numCache>
            </c:numRef>
          </c:val>
          <c:extLst>
            <c:ext xmlns:c16="http://schemas.microsoft.com/office/drawing/2014/chart" uri="{C3380CC4-5D6E-409C-BE32-E72D297353CC}">
              <c16:uniqueId val="{00000008-7FBA-42BC-92F4-66184B178EF8}"/>
            </c:ext>
          </c:extLst>
        </c:ser>
        <c:ser>
          <c:idx val="4"/>
          <c:order val="3"/>
          <c:tx>
            <c:strRef>
              <c:f>Capex!$B$29</c:f>
              <c:strCache>
                <c:ptCount val="1"/>
                <c:pt idx="0">
                  <c:v>일회성 Capex</c:v>
                </c:pt>
              </c:strCache>
            </c:strRef>
          </c:tx>
          <c:spPr>
            <a:solidFill>
              <a:schemeClr val="accent5"/>
            </a:solidFill>
            <a:ln w="3175">
              <a:solidFill>
                <a:schemeClr val="bg1"/>
              </a:solid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9-7FBA-42BC-92F4-66184B178EF8}"/>
                </c:ext>
              </c:extLst>
            </c:dLbl>
            <c:dLbl>
              <c:idx val="2"/>
              <c:spPr>
                <a:solidFill>
                  <a:srgbClr val="EAAA00"/>
                </a:solidFill>
                <a:ln>
                  <a:noFill/>
                </a:ln>
                <a:effectLst/>
              </c:spPr>
              <c:txPr>
                <a:bodyPr rot="0" spcFirstLastPara="1" vertOverflow="ellipsis" vert="horz" wrap="square" lIns="38100" tIns="19050" rIns="38100" bIns="19050" anchor="ctr" anchorCtr="1">
                  <a:spAutoFit/>
                </a:bodyPr>
                <a:lstStyle/>
                <a:p>
                  <a:pPr>
                    <a:defRPr lang="en-US" altLang="ko-KR" sz="600" b="0" i="0" u="none" strike="noStrike" kern="1200" baseline="0">
                      <a:solidFill>
                        <a:schemeClr val="bg1"/>
                      </a:solidFill>
                      <a:latin typeface="Arial"/>
                      <a:ea typeface="맑은 고딕" panose="020B0503020000020004" pitchFamily="50" charset="-127"/>
                      <a:cs typeface="Arial"/>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A-7FBA-42BC-92F4-66184B178EF8}"/>
                </c:ext>
              </c:extLst>
            </c:dLbl>
            <c:spPr>
              <a:noFill/>
              <a:ln>
                <a:noFill/>
              </a:ln>
              <a:effectLst/>
            </c:spPr>
            <c:txPr>
              <a:bodyPr rot="0" spcFirstLastPara="1" vertOverflow="ellipsis" vert="horz" wrap="square" lIns="38100" tIns="19050" rIns="38100" bIns="19050" anchor="ctr" anchorCtr="1">
                <a:spAutoFit/>
              </a:bodyPr>
              <a:lstStyle/>
              <a:p>
                <a:pPr>
                  <a:defRPr lang="en-US" altLang="ko-KR" sz="600" b="0" i="0" u="none" strike="noStrike" kern="1200" baseline="0">
                    <a:solidFill>
                      <a:srgbClr val="000000"/>
                    </a:solidFill>
                    <a:latin typeface="Arial"/>
                    <a:ea typeface="맑은 고딕" panose="020B0503020000020004" pitchFamily="50" charset="-127"/>
                    <a:cs typeface="Aria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Capex!$D$24:$G$24</c:f>
              <c:numCache>
                <c:formatCode>General</c:formatCode>
                <c:ptCount val="4"/>
                <c:pt idx="0">
                  <c:v>2017</c:v>
                </c:pt>
                <c:pt idx="1">
                  <c:v>2018</c:v>
                </c:pt>
                <c:pt idx="2">
                  <c:v>2019</c:v>
                </c:pt>
                <c:pt idx="3">
                  <c:v>2020</c:v>
                </c:pt>
              </c:numCache>
            </c:numRef>
          </c:cat>
          <c:val>
            <c:numRef>
              <c:f>Capex!$D$29:$G$29</c:f>
              <c:numCache>
                <c:formatCode>#,##0,,;\(#,##0,,\);\-</c:formatCode>
                <c:ptCount val="4"/>
                <c:pt idx="0">
                  <c:v>0</c:v>
                </c:pt>
                <c:pt idx="1">
                  <c:v>0</c:v>
                </c:pt>
                <c:pt idx="2">
                  <c:v>34545453</c:v>
                </c:pt>
              </c:numCache>
            </c:numRef>
          </c:val>
          <c:extLst>
            <c:ext xmlns:c16="http://schemas.microsoft.com/office/drawing/2014/chart" uri="{C3380CC4-5D6E-409C-BE32-E72D297353CC}">
              <c16:uniqueId val="{0000000B-7FBA-42BC-92F4-66184B178EF8}"/>
            </c:ext>
          </c:extLst>
        </c:ser>
        <c:ser>
          <c:idx val="6"/>
          <c:order val="4"/>
          <c:tx>
            <c:strRef>
              <c:f>Capex!$B$30</c:f>
              <c:strCache>
                <c:ptCount val="1"/>
                <c:pt idx="0">
                  <c:v>기타</c:v>
                </c:pt>
              </c:strCache>
            </c:strRef>
          </c:tx>
          <c:spPr>
            <a:solidFill>
              <a:srgbClr val="6D2077"/>
            </a:solidFill>
            <a:ln w="3175">
              <a:solidFill>
                <a:schemeClr val="bg1"/>
              </a:solidFill>
            </a:ln>
            <a:effectLst/>
          </c:spPr>
          <c:invertIfNegative val="0"/>
          <c:dLbls>
            <c:dLbl>
              <c:idx val="3"/>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7FBA-42BC-92F4-66184B178EF8}"/>
                </c:ext>
              </c:extLst>
            </c:dLbl>
            <c:spPr>
              <a:noFill/>
              <a:ln>
                <a:noFill/>
              </a:ln>
              <a:effectLst/>
            </c:spPr>
            <c:txPr>
              <a:bodyPr rot="0" spcFirstLastPara="1" vertOverflow="ellipsis" vert="horz" wrap="square" lIns="38100" tIns="19050" rIns="38100" bIns="19050" anchor="ctr" anchorCtr="1">
                <a:spAutoFit/>
              </a:bodyPr>
              <a:lstStyle/>
              <a:p>
                <a:pPr>
                  <a:defRPr lang="en-US" altLang="ko-KR" sz="600" b="0" i="0" u="none" strike="noStrike" kern="1200" baseline="0">
                    <a:solidFill>
                      <a:schemeClr val="bg1"/>
                    </a:solidFill>
                    <a:latin typeface="Arial"/>
                    <a:ea typeface="맑은 고딕" panose="020B0503020000020004" pitchFamily="50" charset="-127"/>
                    <a:cs typeface="Arial"/>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Capex!$D$24:$G$24</c:f>
              <c:numCache>
                <c:formatCode>General</c:formatCode>
                <c:ptCount val="4"/>
                <c:pt idx="0">
                  <c:v>2017</c:v>
                </c:pt>
                <c:pt idx="1">
                  <c:v>2018</c:v>
                </c:pt>
                <c:pt idx="2">
                  <c:v>2019</c:v>
                </c:pt>
                <c:pt idx="3">
                  <c:v>2020</c:v>
                </c:pt>
              </c:numCache>
            </c:numRef>
          </c:cat>
          <c:val>
            <c:numRef>
              <c:f>Capex!$D$30:$G$30</c:f>
              <c:numCache>
                <c:formatCode>#,##0,,;\(#,##0,,\);\-</c:formatCode>
                <c:ptCount val="4"/>
                <c:pt idx="0">
                  <c:v>0</c:v>
                </c:pt>
                <c:pt idx="1">
                  <c:v>0</c:v>
                </c:pt>
                <c:pt idx="2">
                  <c:v>0</c:v>
                </c:pt>
                <c:pt idx="3">
                  <c:v>82534845</c:v>
                </c:pt>
              </c:numCache>
            </c:numRef>
          </c:val>
          <c:extLst>
            <c:ext xmlns:c16="http://schemas.microsoft.com/office/drawing/2014/chart" uri="{C3380CC4-5D6E-409C-BE32-E72D297353CC}">
              <c16:uniqueId val="{0000000D-7FBA-42BC-92F4-66184B178EF8}"/>
            </c:ext>
          </c:extLst>
        </c:ser>
        <c:ser>
          <c:idx val="5"/>
          <c:order val="5"/>
          <c:tx>
            <c:strRef>
              <c:f>Capex!$B$17</c:f>
              <c:strCache>
                <c:ptCount val="1"/>
                <c:pt idx="0">
                  <c:v>합계</c:v>
                </c:pt>
              </c:strCache>
            </c:strRef>
          </c:tx>
          <c:spPr>
            <a:noFill/>
            <a:ln>
              <a:noFill/>
            </a:ln>
            <a:effectLst/>
          </c:spPr>
          <c:invertIfNegative val="0"/>
          <c:dLbls>
            <c:spPr>
              <a:noFill/>
              <a:ln>
                <a:noFill/>
              </a:ln>
              <a:effectLst/>
            </c:spPr>
            <c:txPr>
              <a:bodyPr rot="0" spcFirstLastPara="1" vertOverflow="ellipsis" vert="horz" wrap="square" anchor="ctr" anchorCtr="1"/>
              <a:lstStyle/>
              <a:p>
                <a:pPr>
                  <a:defRPr lang="en-US" altLang="ko-KR" sz="600" b="0" i="0" u="none" strike="noStrike" kern="1200" baseline="0">
                    <a:solidFill>
                      <a:srgbClr val="000000"/>
                    </a:solidFill>
                    <a:latin typeface="Arial"/>
                    <a:ea typeface="맑은 고딕" panose="020B0503020000020004" pitchFamily="50" charset="-127"/>
                    <a:cs typeface="Arial"/>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Capex!$D$24:$G$24</c:f>
              <c:numCache>
                <c:formatCode>General</c:formatCode>
                <c:ptCount val="4"/>
                <c:pt idx="0">
                  <c:v>2017</c:v>
                </c:pt>
                <c:pt idx="1">
                  <c:v>2018</c:v>
                </c:pt>
                <c:pt idx="2">
                  <c:v>2019</c:v>
                </c:pt>
                <c:pt idx="3">
                  <c:v>2020</c:v>
                </c:pt>
              </c:numCache>
            </c:numRef>
          </c:cat>
          <c:val>
            <c:numRef>
              <c:f>Capex!$D$31:$G$31</c:f>
              <c:numCache>
                <c:formatCode>#,##0,,;\(#,##0,,\);\-</c:formatCode>
                <c:ptCount val="4"/>
                <c:pt idx="0">
                  <c:v>42344970</c:v>
                </c:pt>
                <c:pt idx="1">
                  <c:v>335556082</c:v>
                </c:pt>
                <c:pt idx="2">
                  <c:v>529032173</c:v>
                </c:pt>
                <c:pt idx="3">
                  <c:v>1066534845</c:v>
                </c:pt>
              </c:numCache>
            </c:numRef>
          </c:val>
          <c:extLst>
            <c:ext xmlns:c16="http://schemas.microsoft.com/office/drawing/2014/chart" uri="{C3380CC4-5D6E-409C-BE32-E72D297353CC}">
              <c16:uniqueId val="{0000000E-7FBA-42BC-92F4-66184B178EF8}"/>
            </c:ext>
          </c:extLst>
        </c:ser>
        <c:dLbls>
          <c:showLegendKey val="0"/>
          <c:showVal val="0"/>
          <c:showCatName val="0"/>
          <c:showSerName val="0"/>
          <c:showPercent val="0"/>
          <c:showBubbleSize val="0"/>
        </c:dLbls>
        <c:gapWidth val="100"/>
        <c:overlap val="100"/>
        <c:axId val="289662095"/>
        <c:axId val="407625727"/>
      </c:barChart>
      <c:catAx>
        <c:axId val="289662095"/>
        <c:scaling>
          <c:orientation val="minMax"/>
        </c:scaling>
        <c:delete val="0"/>
        <c:axPos val="b"/>
        <c:numFmt formatCode="General" sourceLinked="1"/>
        <c:majorTickMark val="out"/>
        <c:minorTickMark val="none"/>
        <c:tickLblPos val="low"/>
        <c:spPr>
          <a:noFill/>
          <a:ln w="3175" cap="flat" cmpd="sng" algn="ctr">
            <a:solidFill>
              <a:srgbClr val="000000"/>
            </a:solidFill>
            <a:prstDash val="solid"/>
            <a:round/>
          </a:ln>
          <a:effectLst/>
        </c:spPr>
        <c:txPr>
          <a:bodyPr rot="-60000000" spcFirstLastPara="1" vertOverflow="ellipsis" vert="horz" wrap="square" anchor="ctr" anchorCtr="1"/>
          <a:lstStyle/>
          <a:p>
            <a:pPr>
              <a:defRPr lang="en-US" altLang="ko-KR" sz="600" b="0" i="0" u="none" strike="noStrike" kern="1200" baseline="0">
                <a:solidFill>
                  <a:srgbClr val="000000"/>
                </a:solidFill>
                <a:latin typeface="Arial"/>
                <a:ea typeface="맑은 고딕" panose="020B0503020000020004" pitchFamily="50" charset="-127"/>
                <a:cs typeface="Arial"/>
              </a:defRPr>
            </a:pPr>
            <a:endParaRPr lang="ko-KR"/>
          </a:p>
        </c:txPr>
        <c:crossAx val="407625727"/>
        <c:crosses val="autoZero"/>
        <c:auto val="1"/>
        <c:lblAlgn val="ctr"/>
        <c:lblOffset val="100"/>
        <c:noMultiLvlLbl val="0"/>
      </c:catAx>
      <c:valAx>
        <c:axId val="407625727"/>
        <c:scaling>
          <c:orientation val="minMax"/>
          <c:max val="1200000000"/>
        </c:scaling>
        <c:delete val="0"/>
        <c:axPos val="l"/>
        <c:title>
          <c:tx>
            <c:rich>
              <a:bodyPr rot="-5400000" spcFirstLastPara="1" vertOverflow="ellipsis" vert="horz" wrap="square" anchor="ctr" anchorCtr="1"/>
              <a:lstStyle/>
              <a:p>
                <a:pPr>
                  <a:defRPr lang="en-US" altLang="ko-KR" sz="600" b="0" i="0" u="none" strike="noStrike" kern="1200" baseline="0">
                    <a:solidFill>
                      <a:srgbClr val="000000"/>
                    </a:solidFill>
                    <a:latin typeface="Arial"/>
                    <a:ea typeface="맑은 고딕" panose="020B0503020000020004" pitchFamily="50" charset="-127"/>
                    <a:cs typeface="Arial"/>
                  </a:defRPr>
                </a:pPr>
                <a:r>
                  <a:rPr lang="ko-KR" dirty="0"/>
                  <a:t>백만원</a:t>
                </a:r>
                <a:endParaRPr lang="en-US" dirty="0"/>
              </a:p>
            </c:rich>
          </c:tx>
          <c:layout>
            <c:manualLayout>
              <c:xMode val="edge"/>
              <c:yMode val="edge"/>
              <c:x val="2.8658125041040919E-3"/>
              <c:y val="0.38727689268925675"/>
            </c:manualLayout>
          </c:layout>
          <c:overlay val="0"/>
          <c:spPr>
            <a:noFill/>
            <a:ln>
              <a:noFill/>
            </a:ln>
            <a:effectLst/>
          </c:spPr>
          <c:txPr>
            <a:bodyPr rot="-5400000" spcFirstLastPara="1" vertOverflow="ellipsis" vert="horz" wrap="square" anchor="ctr" anchorCtr="1"/>
            <a:lstStyle/>
            <a:p>
              <a:pPr>
                <a:defRPr lang="en-US" altLang="ko-KR" sz="600" b="0" i="0" u="none" strike="noStrike" kern="1200" baseline="0">
                  <a:solidFill>
                    <a:srgbClr val="000000"/>
                  </a:solidFill>
                  <a:latin typeface="Arial"/>
                  <a:ea typeface="맑은 고딕" panose="020B0503020000020004" pitchFamily="50" charset="-127"/>
                  <a:cs typeface="Arial"/>
                </a:defRPr>
              </a:pPr>
              <a:endParaRPr lang="ko-KR"/>
            </a:p>
          </c:txPr>
        </c:title>
        <c:numFmt formatCode="#,##0,,;\(#,##0,,\);\-" sourceLinked="1"/>
        <c:majorTickMark val="in"/>
        <c:minorTickMark val="none"/>
        <c:tickLblPos val="nextTo"/>
        <c:spPr>
          <a:noFill/>
          <a:ln w="3175">
            <a:solidFill>
              <a:srgbClr val="000000"/>
            </a:solidFill>
            <a:prstDash val="solid"/>
          </a:ln>
          <a:effectLst/>
        </c:spPr>
        <c:txPr>
          <a:bodyPr rot="-60000000" spcFirstLastPara="1" vertOverflow="ellipsis" vert="horz" wrap="square" anchor="ctr" anchorCtr="1"/>
          <a:lstStyle/>
          <a:p>
            <a:pPr>
              <a:defRPr lang="en-US" altLang="ko-KR" sz="600" b="0" i="0" u="none" strike="noStrike" kern="1200" baseline="0">
                <a:solidFill>
                  <a:srgbClr val="000000"/>
                </a:solidFill>
                <a:latin typeface="Arial"/>
                <a:ea typeface="맑은 고딕" panose="020B0503020000020004" pitchFamily="50" charset="-127"/>
                <a:cs typeface="Arial"/>
              </a:defRPr>
            </a:pPr>
            <a:endParaRPr lang="ko-KR"/>
          </a:p>
        </c:txPr>
        <c:crossAx val="289662095"/>
        <c:crosses val="autoZero"/>
        <c:crossBetween val="between"/>
      </c:valAx>
      <c:spPr>
        <a:noFill/>
        <a:ln w="25400">
          <a:noFill/>
        </a:ln>
        <a:effectLst/>
      </c:spPr>
    </c:plotArea>
    <c:legend>
      <c:legendPos val="b"/>
      <c:legendEntry>
        <c:idx val="5"/>
        <c:delete val="1"/>
      </c:legendEntry>
      <c:layout>
        <c:manualLayout>
          <c:xMode val="edge"/>
          <c:yMode val="edge"/>
          <c:x val="0.11980630985973337"/>
          <c:y val="0.93841961131080742"/>
          <c:w val="0.78095226583505917"/>
          <c:h val="6.1580169000961742E-2"/>
        </c:manualLayout>
      </c:layout>
      <c:overlay val="0"/>
      <c:spPr>
        <a:noFill/>
        <a:ln w="25400">
          <a:noFill/>
        </a:ln>
        <a:effectLst/>
      </c:spPr>
      <c:txPr>
        <a:bodyPr rot="0" spcFirstLastPara="1" vertOverflow="ellipsis" vert="horz" wrap="square" anchor="ctr" anchorCtr="1"/>
        <a:lstStyle/>
        <a:p>
          <a:pPr>
            <a:defRPr lang="en-US" altLang="ko-KR" sz="600" b="0" i="0" u="none" strike="noStrike" kern="1200" baseline="0">
              <a:solidFill>
                <a:srgbClr val="000000"/>
              </a:solidFill>
              <a:latin typeface="Arial"/>
              <a:ea typeface="맑은 고딕" panose="020B0503020000020004" pitchFamily="50" charset="-127"/>
              <a:cs typeface="Aria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cap="flat" cmpd="sng" algn="ctr">
      <a:noFill/>
      <a:round/>
    </a:ln>
    <a:effectLst/>
  </c:spPr>
  <c:txPr>
    <a:bodyPr/>
    <a:lstStyle/>
    <a:p>
      <a:pPr>
        <a:defRPr lang="en-US" altLang="ko-KR" sz="600" b="0" i="0" u="none" strike="noStrike" kern="1200" baseline="0">
          <a:solidFill>
            <a:srgbClr val="000000"/>
          </a:solidFill>
          <a:latin typeface="Arial"/>
          <a:ea typeface="맑은 고딕" panose="020B0503020000020004" pitchFamily="50" charset="-127"/>
          <a:cs typeface="Arial"/>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용역 </a:t>
            </a:r>
            <a:r>
              <a:rPr lang="en-US" altLang="ko-KR" sz="800" dirty="0"/>
              <a:t>– </a:t>
            </a:r>
            <a:r>
              <a:rPr lang="ko-KR" altLang="en-US" sz="800" dirty="0"/>
              <a:t>턴키 제공 매출</a:t>
            </a:r>
            <a:endParaRPr lang="en-US" sz="800" dirty="0"/>
          </a:p>
        </c:rich>
      </c:tx>
      <c:layout>
        <c:manualLayout>
          <c:xMode val="edge"/>
          <c:yMode val="edge"/>
          <c:x val="2.2815771626701641E-2"/>
          <c:y val="3.6023552879632756E-2"/>
        </c:manualLayout>
      </c:layout>
      <c:overlay val="0"/>
    </c:title>
    <c:autoTitleDeleted val="0"/>
    <c:plotArea>
      <c:layout>
        <c:manualLayout>
          <c:layoutTarget val="inner"/>
          <c:xMode val="edge"/>
          <c:yMode val="edge"/>
          <c:x val="0.20754943764676806"/>
          <c:y val="0.15313970702820634"/>
          <c:w val="0.71232542330985049"/>
          <c:h val="0.70398985030462513"/>
        </c:manualLayout>
      </c:layout>
      <c:barChart>
        <c:barDir val="col"/>
        <c:grouping val="stacked"/>
        <c:varyColors val="0"/>
        <c:ser>
          <c:idx val="1"/>
          <c:order val="1"/>
          <c:tx>
            <c:strRef>
              <c:f>'보고서 (2)'!$K$112</c:f>
              <c:strCache>
                <c:ptCount val="1"/>
                <c:pt idx="0">
                  <c:v>공공기관</c:v>
                </c:pt>
              </c:strCache>
            </c:strRef>
          </c:tx>
          <c:spPr>
            <a:solidFill>
              <a:srgbClr val="00338D"/>
            </a:solidFill>
            <a:ln>
              <a:solidFill>
                <a:schemeClr val="bg1"/>
              </a:solidFill>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(2)'!$L$112:$O$112</c:f>
              <c:numCache>
                <c:formatCode>#,##0,,\ ;\(#,##0,,\);\-</c:formatCode>
                <c:ptCount val="4"/>
                <c:pt idx="0">
                  <c:v>1814353851</c:v>
                </c:pt>
                <c:pt idx="1">
                  <c:v>2506428928</c:v>
                </c:pt>
                <c:pt idx="2">
                  <c:v>3125385233</c:v>
                </c:pt>
                <c:pt idx="3">
                  <c:v>2826059666</c:v>
                </c:pt>
              </c:numCache>
            </c:numRef>
          </c:val>
          <c:extLst>
            <c:ext xmlns:c16="http://schemas.microsoft.com/office/drawing/2014/chart" uri="{C3380CC4-5D6E-409C-BE32-E72D297353CC}">
              <c16:uniqueId val="{00000000-1DEA-4184-90D8-2ABC4758CD98}"/>
            </c:ext>
          </c:extLst>
        </c:ser>
        <c:ser>
          <c:idx val="2"/>
          <c:order val="2"/>
          <c:tx>
            <c:strRef>
              <c:f>'보고서 (2)'!$K$113</c:f>
              <c:strCache>
                <c:ptCount val="1"/>
                <c:pt idx="0">
                  <c:v>일반기업</c:v>
                </c:pt>
              </c:strCache>
            </c:strRef>
          </c:tx>
          <c:spPr>
            <a:solidFill>
              <a:srgbClr val="6D2077"/>
            </a:solidFill>
            <a:ln>
              <a:solidFill>
                <a:schemeClr val="bg1"/>
              </a:solidFill>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'보고서 (2)'!$L$113:$O$113</c:f>
              <c:numCache>
                <c:formatCode>#,##0,,\ ;\(#,##0,,\);\-</c:formatCode>
                <c:ptCount val="4"/>
                <c:pt idx="0">
                  <c:v>4411071528</c:v>
                </c:pt>
                <c:pt idx="1">
                  <c:v>5526915862</c:v>
                </c:pt>
                <c:pt idx="2">
                  <c:v>2054202190</c:v>
                </c:pt>
                <c:pt idx="3">
                  <c:v>1057883384</c:v>
                </c:pt>
              </c:numCache>
            </c:numRef>
          </c:val>
          <c:extLst>
            <c:ext xmlns:c16="http://schemas.microsoft.com/office/drawing/2014/chart" uri="{C3380CC4-5D6E-409C-BE32-E72D297353CC}">
              <c16:uniqueId val="{00000001-1DEA-4184-90D8-2ABC4758CD98}"/>
            </c:ext>
          </c:extLst>
        </c:ser>
        <c:dLbls>
          <c:showLegendKey val="0"/>
          <c:showVal val="1"/>
          <c:showCatName val="0"/>
          <c:showSerName val="0"/>
          <c:showPercent val="0"/>
          <c:showBubbleSize val="0"/>
        </c:dLbls>
        <c:gapWidth val="40"/>
        <c:overlap val="100"/>
        <c:axId val="1881546624"/>
        <c:axId val="2004907488"/>
      </c:barChart>
      <c:lineChart>
        <c:grouping val="standard"/>
        <c:varyColors val="0"/>
        <c:ser>
          <c:idx val="0"/>
          <c:order val="0"/>
          <c:tx>
            <c:strRef>
              <c:f>'보고서 (2)'!$K$111</c:f>
              <c:strCache>
                <c:ptCount val="1"/>
                <c:pt idx="0">
                  <c:v>턴키 제공 매출</c:v>
                </c:pt>
              </c:strCache>
            </c:strRef>
          </c:tx>
          <c:spPr>
            <a:ln w="19050">
              <a:noFill/>
            </a:ln>
          </c:spPr>
          <c:marker>
            <c:symbol val="none"/>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(2)'!$L$52:$O$52</c:f>
              <c:numCache>
                <c:formatCode>General</c:formatCode>
                <c:ptCount val="4"/>
                <c:pt idx="0">
                  <c:v>2016</c:v>
                </c:pt>
                <c:pt idx="1">
                  <c:v>2017</c:v>
                </c:pt>
                <c:pt idx="2">
                  <c:v>2018</c:v>
                </c:pt>
                <c:pt idx="3">
                  <c:v>2019</c:v>
                </c:pt>
              </c:numCache>
            </c:numRef>
          </c:cat>
          <c:val>
            <c:numRef>
              <c:f>'보고서 (2)'!$L$111:$O$111</c:f>
              <c:numCache>
                <c:formatCode>#,##0,,\ ;\(#,##0,,\);\-</c:formatCode>
                <c:ptCount val="4"/>
                <c:pt idx="0">
                  <c:v>6225425379</c:v>
                </c:pt>
                <c:pt idx="1">
                  <c:v>8033344790</c:v>
                </c:pt>
                <c:pt idx="2">
                  <c:v>5179587423</c:v>
                </c:pt>
                <c:pt idx="3">
                  <c:v>3883943050</c:v>
                </c:pt>
              </c:numCache>
            </c:numRef>
          </c:val>
          <c:smooth val="0"/>
          <c:extLst>
            <c:ext xmlns:c16="http://schemas.microsoft.com/office/drawing/2014/chart" uri="{C3380CC4-5D6E-409C-BE32-E72D297353CC}">
              <c16:uniqueId val="{00000002-1DEA-4184-90D8-2ABC4758CD98}"/>
            </c:ext>
          </c:extLst>
        </c:ser>
        <c:dLbls>
          <c:showLegendKey val="0"/>
          <c:showVal val="1"/>
          <c:showCatName val="0"/>
          <c:showSerName val="0"/>
          <c:showPercent val="0"/>
          <c:showBubbleSize val="0"/>
        </c:dLbls>
        <c:marker val="1"/>
        <c:smooth val="0"/>
        <c:axId val="1881546624"/>
        <c:axId val="2004907488"/>
      </c:lineChart>
      <c:catAx>
        <c:axId val="1881546624"/>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2004907488"/>
        <c:crosses val="autoZero"/>
        <c:auto val="1"/>
        <c:lblAlgn val="ctr"/>
        <c:lblOffset val="100"/>
        <c:noMultiLvlLbl val="0"/>
      </c:catAx>
      <c:valAx>
        <c:axId val="2004907488"/>
        <c:scaling>
          <c:orientation val="minMax"/>
          <c:max val="25000000000"/>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2.5667743080039343E-2"/>
              <c:y val="0.31741430312330587"/>
            </c:manualLayout>
          </c:layout>
          <c:overlay val="0"/>
        </c:title>
        <c:numFmt formatCode="#,##0,,\ ;\(#,##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881546624"/>
        <c:crosses val="autoZero"/>
        <c:crossBetween val="between"/>
        <c:majorUnit val="5000000000"/>
      </c:valAx>
      <c:spPr>
        <a:noFill/>
        <a:ln w="25400">
          <a:noFill/>
        </a:ln>
      </c:spPr>
    </c:plotArea>
    <c:legend>
      <c:legendPos val="b"/>
      <c:legendEntry>
        <c:idx val="2"/>
        <c:delete val="1"/>
      </c:legendEntry>
      <c:layout>
        <c:manualLayout>
          <c:xMode val="edge"/>
          <c:yMode val="edge"/>
          <c:x val="0.11572219958431203"/>
          <c:y val="0.91014053728015643"/>
          <c:w val="0.75965839309928007"/>
          <c:h val="6.6879890123239638E-2"/>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ko-KR" altLang="en-US" sz="800" b="1" dirty="0">
                <a:solidFill>
                  <a:srgbClr val="00338D"/>
                </a:solidFill>
                <a:latin typeface="+mj-ea"/>
                <a:ea typeface="+mj-ea"/>
              </a:rPr>
              <a:t>수주 금액</a:t>
            </a:r>
            <a:r>
              <a:rPr lang="ko-KR" altLang="en-US" sz="800" b="1" baseline="0" dirty="0">
                <a:solidFill>
                  <a:srgbClr val="00338D"/>
                </a:solidFill>
                <a:latin typeface="+mj-ea"/>
                <a:ea typeface="+mj-ea"/>
              </a:rPr>
              <a:t> 추이</a:t>
            </a:r>
            <a:endParaRPr lang="en-US" altLang="ko-KR" sz="800" b="1" baseline="0" dirty="0">
              <a:solidFill>
                <a:srgbClr val="00338D"/>
              </a:solidFill>
              <a:latin typeface="+mj-ea"/>
              <a:ea typeface="+mj-ea"/>
            </a:endParaRPr>
          </a:p>
        </c:rich>
      </c:tx>
      <c:layout>
        <c:manualLayout>
          <c:xMode val="edge"/>
          <c:yMode val="edge"/>
          <c:x val="2.8518184783626752E-4"/>
          <c:y val="2.9114867478693021E-3"/>
        </c:manualLayout>
      </c:layout>
      <c:overlay val="0"/>
    </c:title>
    <c:autoTitleDeleted val="0"/>
    <c:plotArea>
      <c:layout>
        <c:manualLayout>
          <c:layoutTarget val="inner"/>
          <c:xMode val="edge"/>
          <c:yMode val="edge"/>
          <c:x val="6.3684721970225511E-2"/>
          <c:y val="0.16102719907407406"/>
          <c:w val="0.92247148691506331"/>
          <c:h val="0.60639583333333336"/>
        </c:manualLayout>
      </c:layout>
      <c:lineChart>
        <c:grouping val="standard"/>
        <c:varyColors val="0"/>
        <c:ser>
          <c:idx val="0"/>
          <c:order val="0"/>
          <c:tx>
            <c:strRef>
              <c:f>장표!$C$10</c:f>
              <c:strCache>
                <c:ptCount val="1"/>
                <c:pt idx="0">
                  <c:v>합산</c:v>
                </c:pt>
              </c:strCache>
            </c:strRef>
          </c:tx>
          <c:spPr>
            <a:ln w="19050">
              <a:solidFill>
                <a:srgbClr val="C00000"/>
              </a:solidFill>
              <a:prstDash val="solid"/>
            </a:ln>
          </c:spPr>
          <c:marker>
            <c:symbol val="none"/>
          </c:marker>
          <c:dLbls>
            <c:dLbl>
              <c:idx val="33"/>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EF0-4CA9-ADE5-71E6813B09AB}"/>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cat>
            <c:strRef>
              <c:f>장표!$P$8:$AY$8</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장표!$P$10:$AY$10</c:f>
              <c:numCache>
                <c:formatCode>#,##0,,;\(#,##0,,\);\-;@</c:formatCode>
                <c:ptCount val="36"/>
                <c:pt idx="0">
                  <c:v>3398697000</c:v>
                </c:pt>
                <c:pt idx="1">
                  <c:v>1889928000</c:v>
                </c:pt>
                <c:pt idx="2">
                  <c:v>3147423000</c:v>
                </c:pt>
                <c:pt idx="3">
                  <c:v>1888402000</c:v>
                </c:pt>
                <c:pt idx="4">
                  <c:v>2077428000</c:v>
                </c:pt>
                <c:pt idx="5">
                  <c:v>2618520000</c:v>
                </c:pt>
                <c:pt idx="6">
                  <c:v>2887891000</c:v>
                </c:pt>
                <c:pt idx="7">
                  <c:v>1040045000</c:v>
                </c:pt>
                <c:pt idx="8">
                  <c:v>1031499000</c:v>
                </c:pt>
                <c:pt idx="9">
                  <c:v>1915113000</c:v>
                </c:pt>
                <c:pt idx="10">
                  <c:v>1801306000</c:v>
                </c:pt>
                <c:pt idx="11">
                  <c:v>1858769000</c:v>
                </c:pt>
                <c:pt idx="12">
                  <c:v>1819280887</c:v>
                </c:pt>
                <c:pt idx="13">
                  <c:v>471009636</c:v>
                </c:pt>
                <c:pt idx="14">
                  <c:v>2661631000</c:v>
                </c:pt>
                <c:pt idx="15">
                  <c:v>1351445220</c:v>
                </c:pt>
                <c:pt idx="16">
                  <c:v>2753220625</c:v>
                </c:pt>
                <c:pt idx="17">
                  <c:v>2977132090</c:v>
                </c:pt>
                <c:pt idx="18">
                  <c:v>1630881100</c:v>
                </c:pt>
                <c:pt idx="19">
                  <c:v>1703067755</c:v>
                </c:pt>
                <c:pt idx="20">
                  <c:v>3398518981</c:v>
                </c:pt>
                <c:pt idx="21">
                  <c:v>3250540689</c:v>
                </c:pt>
                <c:pt idx="22">
                  <c:v>2668140426</c:v>
                </c:pt>
                <c:pt idx="23">
                  <c:v>2558587455</c:v>
                </c:pt>
                <c:pt idx="24">
                  <c:v>1708222901.4545455</c:v>
                </c:pt>
                <c:pt idx="25">
                  <c:v>942087000</c:v>
                </c:pt>
                <c:pt idx="26">
                  <c:v>5165476635</c:v>
                </c:pt>
                <c:pt idx="27">
                  <c:v>2327405000</c:v>
                </c:pt>
                <c:pt idx="28">
                  <c:v>5860800000</c:v>
                </c:pt>
                <c:pt idx="29">
                  <c:v>11451379719</c:v>
                </c:pt>
                <c:pt idx="30">
                  <c:v>6026380772</c:v>
                </c:pt>
                <c:pt idx="31">
                  <c:v>3134674000</c:v>
                </c:pt>
                <c:pt idx="32">
                  <c:v>3739999909</c:v>
                </c:pt>
                <c:pt idx="33">
                  <c:v>8366144791.999999</c:v>
                </c:pt>
                <c:pt idx="34">
                  <c:v>4702329662</c:v>
                </c:pt>
                <c:pt idx="35">
                  <c:v>1427583000</c:v>
                </c:pt>
              </c:numCache>
            </c:numRef>
          </c:val>
          <c:smooth val="0"/>
          <c:extLst>
            <c:ext xmlns:c16="http://schemas.microsoft.com/office/drawing/2014/chart" uri="{C3380CC4-5D6E-409C-BE32-E72D297353CC}">
              <c16:uniqueId val="{00000001-FEF0-4CA9-ADE5-71E6813B09AB}"/>
            </c:ext>
          </c:extLst>
        </c:ser>
        <c:ser>
          <c:idx val="1"/>
          <c:order val="1"/>
          <c:tx>
            <c:strRef>
              <c:f>장표!$C$11</c:f>
              <c:strCache>
                <c:ptCount val="1"/>
                <c:pt idx="0">
                  <c:v>ITS</c:v>
                </c:pt>
              </c:strCache>
            </c:strRef>
          </c:tx>
          <c:spPr>
            <a:ln w="12700">
              <a:solidFill>
                <a:srgbClr val="00338D"/>
              </a:solidFill>
              <a:prstDash val="solid"/>
            </a:ln>
          </c:spPr>
          <c:marker>
            <c:symbol val="none"/>
          </c:marker>
          <c:dPt>
            <c:idx val="34"/>
            <c:bubble3D val="0"/>
            <c:extLst>
              <c:ext xmlns:c16="http://schemas.microsoft.com/office/drawing/2014/chart" uri="{C3380CC4-5D6E-409C-BE32-E72D297353CC}">
                <c16:uniqueId val="{00000002-FEF0-4CA9-ADE5-71E6813B09AB}"/>
              </c:ext>
            </c:extLst>
          </c:dPt>
          <c:dLbls>
            <c:dLbl>
              <c:idx val="29"/>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EF0-4CA9-ADE5-71E6813B09AB}"/>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cat>
            <c:strRef>
              <c:f>장표!$P$8:$AY$8</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장표!$P$11:$AY$11</c:f>
              <c:numCache>
                <c:formatCode>#,##0,,;\(#,##0,,\);\-;@</c:formatCode>
                <c:ptCount val="36"/>
                <c:pt idx="0">
                  <c:v>398067000</c:v>
                </c:pt>
                <c:pt idx="1">
                  <c:v>1840239000</c:v>
                </c:pt>
                <c:pt idx="2">
                  <c:v>1954265000</c:v>
                </c:pt>
                <c:pt idx="3">
                  <c:v>1525156000</c:v>
                </c:pt>
                <c:pt idx="4">
                  <c:v>2006664000</c:v>
                </c:pt>
                <c:pt idx="5">
                  <c:v>2307793000</c:v>
                </c:pt>
                <c:pt idx="6">
                  <c:v>2410011000</c:v>
                </c:pt>
                <c:pt idx="7">
                  <c:v>891726000</c:v>
                </c:pt>
                <c:pt idx="8">
                  <c:v>798919000</c:v>
                </c:pt>
                <c:pt idx="9">
                  <c:v>1391880000</c:v>
                </c:pt>
                <c:pt idx="10">
                  <c:v>1676683000</c:v>
                </c:pt>
                <c:pt idx="11">
                  <c:v>1126138000</c:v>
                </c:pt>
                <c:pt idx="12">
                  <c:v>596243000</c:v>
                </c:pt>
                <c:pt idx="13">
                  <c:v>422069000</c:v>
                </c:pt>
                <c:pt idx="14">
                  <c:v>2632531000</c:v>
                </c:pt>
                <c:pt idx="15">
                  <c:v>1132535000</c:v>
                </c:pt>
                <c:pt idx="16">
                  <c:v>2695000000</c:v>
                </c:pt>
                <c:pt idx="17">
                  <c:v>2792170000</c:v>
                </c:pt>
                <c:pt idx="18">
                  <c:v>1603895000</c:v>
                </c:pt>
                <c:pt idx="19">
                  <c:v>830493000</c:v>
                </c:pt>
                <c:pt idx="20">
                  <c:v>2545375000</c:v>
                </c:pt>
                <c:pt idx="21">
                  <c:v>3205679000</c:v>
                </c:pt>
                <c:pt idx="22">
                  <c:v>2521491000</c:v>
                </c:pt>
                <c:pt idx="23">
                  <c:v>2402192000</c:v>
                </c:pt>
                <c:pt idx="24">
                  <c:v>1022052000</c:v>
                </c:pt>
                <c:pt idx="25">
                  <c:v>931987000</c:v>
                </c:pt>
                <c:pt idx="26">
                  <c:v>4143728000</c:v>
                </c:pt>
                <c:pt idx="27">
                  <c:v>2306455000</c:v>
                </c:pt>
                <c:pt idx="28">
                  <c:v>5794000000</c:v>
                </c:pt>
                <c:pt idx="29">
                  <c:v>11165163000</c:v>
                </c:pt>
                <c:pt idx="30">
                  <c:v>5862465000</c:v>
                </c:pt>
                <c:pt idx="31">
                  <c:v>3123509000</c:v>
                </c:pt>
                <c:pt idx="32">
                  <c:v>3220409000</c:v>
                </c:pt>
                <c:pt idx="33">
                  <c:v>6404655000</c:v>
                </c:pt>
                <c:pt idx="34">
                  <c:v>4116601000</c:v>
                </c:pt>
                <c:pt idx="35">
                  <c:v>1396173000</c:v>
                </c:pt>
              </c:numCache>
            </c:numRef>
          </c:val>
          <c:smooth val="0"/>
          <c:extLst>
            <c:ext xmlns:c16="http://schemas.microsoft.com/office/drawing/2014/chart" uri="{C3380CC4-5D6E-409C-BE32-E72D297353CC}">
              <c16:uniqueId val="{00000004-FEF0-4CA9-ADE5-71E6813B09AB}"/>
            </c:ext>
          </c:extLst>
        </c:ser>
        <c:ser>
          <c:idx val="2"/>
          <c:order val="2"/>
          <c:tx>
            <c:strRef>
              <c:f>장표!$C$12</c:f>
              <c:strCache>
                <c:ptCount val="1"/>
                <c:pt idx="0">
                  <c:v>ICT</c:v>
                </c:pt>
              </c:strCache>
            </c:strRef>
          </c:tx>
          <c:spPr>
            <a:ln w="12700">
              <a:solidFill>
                <a:srgbClr val="0091DA"/>
              </a:solidFill>
              <a:prstDash val="solid"/>
            </a:ln>
          </c:spPr>
          <c:marker>
            <c:symbol val="none"/>
          </c:marker>
          <c:cat>
            <c:strRef>
              <c:f>장표!$P$8:$AY$8</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장표!$P$12:$AY$12</c:f>
              <c:numCache>
                <c:formatCode>#,##0,,;\(#,##0,,\);\-;@</c:formatCode>
                <c:ptCount val="36"/>
                <c:pt idx="0">
                  <c:v>3000630000</c:v>
                </c:pt>
                <c:pt idx="1">
                  <c:v>49689000</c:v>
                </c:pt>
                <c:pt idx="2">
                  <c:v>1193158000</c:v>
                </c:pt>
                <c:pt idx="3">
                  <c:v>363246000</c:v>
                </c:pt>
                <c:pt idx="4">
                  <c:v>70764000</c:v>
                </c:pt>
                <c:pt idx="5">
                  <c:v>310727000</c:v>
                </c:pt>
                <c:pt idx="6">
                  <c:v>477880000</c:v>
                </c:pt>
                <c:pt idx="7">
                  <c:v>148319000</c:v>
                </c:pt>
                <c:pt idx="8">
                  <c:v>232580000</c:v>
                </c:pt>
                <c:pt idx="9">
                  <c:v>523233000</c:v>
                </c:pt>
                <c:pt idx="10">
                  <c:v>124623000</c:v>
                </c:pt>
                <c:pt idx="11">
                  <c:v>732631000</c:v>
                </c:pt>
                <c:pt idx="12">
                  <c:v>1223037887</c:v>
                </c:pt>
                <c:pt idx="13">
                  <c:v>48940636</c:v>
                </c:pt>
                <c:pt idx="14">
                  <c:v>29100000</c:v>
                </c:pt>
                <c:pt idx="15">
                  <c:v>218910220</c:v>
                </c:pt>
                <c:pt idx="16">
                  <c:v>58220625</c:v>
                </c:pt>
                <c:pt idx="17">
                  <c:v>184962090</c:v>
                </c:pt>
                <c:pt idx="18">
                  <c:v>26986100</c:v>
                </c:pt>
                <c:pt idx="19">
                  <c:v>872574755</c:v>
                </c:pt>
                <c:pt idx="20">
                  <c:v>853143981</c:v>
                </c:pt>
                <c:pt idx="21">
                  <c:v>44861689</c:v>
                </c:pt>
                <c:pt idx="22">
                  <c:v>146649426</c:v>
                </c:pt>
                <c:pt idx="23">
                  <c:v>156395455</c:v>
                </c:pt>
                <c:pt idx="24">
                  <c:v>686170901.4545455</c:v>
                </c:pt>
                <c:pt idx="25">
                  <c:v>10100000</c:v>
                </c:pt>
                <c:pt idx="26">
                  <c:v>1021748635</c:v>
                </c:pt>
                <c:pt idx="27">
                  <c:v>20950000</c:v>
                </c:pt>
                <c:pt idx="28">
                  <c:v>66800000</c:v>
                </c:pt>
                <c:pt idx="29">
                  <c:v>286216719</c:v>
                </c:pt>
                <c:pt idx="30">
                  <c:v>163915772</c:v>
                </c:pt>
                <c:pt idx="31">
                  <c:v>11165000</c:v>
                </c:pt>
                <c:pt idx="32">
                  <c:v>519590909</c:v>
                </c:pt>
                <c:pt idx="33">
                  <c:v>1961489792</c:v>
                </c:pt>
                <c:pt idx="34">
                  <c:v>585728662</c:v>
                </c:pt>
                <c:pt idx="35">
                  <c:v>31410000</c:v>
                </c:pt>
              </c:numCache>
            </c:numRef>
          </c:val>
          <c:smooth val="0"/>
          <c:extLst>
            <c:ext xmlns:c16="http://schemas.microsoft.com/office/drawing/2014/chart" uri="{C3380CC4-5D6E-409C-BE32-E72D297353CC}">
              <c16:uniqueId val="{00000005-FEF0-4CA9-ADE5-71E6813B09AB}"/>
            </c:ext>
          </c:extLst>
        </c:ser>
        <c:dLbls>
          <c:showLegendKey val="0"/>
          <c:showVal val="0"/>
          <c:showCatName val="0"/>
          <c:showSerName val="0"/>
          <c:showPercent val="0"/>
          <c:showBubbleSize val="0"/>
        </c:dLbls>
        <c:smooth val="0"/>
        <c:axId val="39078896"/>
        <c:axId val="107716384"/>
      </c:lineChart>
      <c:catAx>
        <c:axId val="39078896"/>
        <c:scaling>
          <c:orientation val="minMax"/>
        </c:scaling>
        <c:delete val="0"/>
        <c:axPos val="b"/>
        <c:numFmt formatCode="General" sourceLinked="1"/>
        <c:majorTickMark val="out"/>
        <c:minorTickMark val="none"/>
        <c:tickLblPos val="low"/>
        <c:spPr>
          <a:ln w="3175">
            <a:solidFill>
              <a:srgbClr val="000000"/>
            </a:solidFill>
            <a:prstDash val="solid"/>
          </a:ln>
        </c:spPr>
        <c:txPr>
          <a:bodyPr rot="-2700000"/>
          <a:lstStyle/>
          <a:p>
            <a:pPr>
              <a:defRPr sz="600"/>
            </a:pPr>
            <a:endParaRPr lang="ko-KR"/>
          </a:p>
        </c:txPr>
        <c:crossAx val="107716384"/>
        <c:crosses val="autoZero"/>
        <c:auto val="1"/>
        <c:lblAlgn val="ctr"/>
        <c:lblOffset val="100"/>
        <c:noMultiLvlLbl val="0"/>
      </c:catAx>
      <c:valAx>
        <c:axId val="107716384"/>
        <c:scaling>
          <c:orientation val="minMax"/>
          <c:max val="16000000000"/>
          <c:min val="0"/>
        </c:scaling>
        <c:delete val="0"/>
        <c:axPos val="l"/>
        <c:title>
          <c:tx>
            <c:rich>
              <a:bodyPr rot="-5400000" vert="horz"/>
              <a:lstStyle/>
              <a:p>
                <a:pPr>
                  <a:defRPr/>
                </a:pPr>
                <a:r>
                  <a:rPr lang="ko-KR" altLang="en-US" dirty="0"/>
                  <a:t>백만원</a:t>
                </a:r>
                <a:endParaRPr lang="en-US" altLang="ko-KR" dirty="0"/>
              </a:p>
            </c:rich>
          </c:tx>
          <c:layout>
            <c:manualLayout>
              <c:xMode val="edge"/>
              <c:yMode val="edge"/>
              <c:x val="4.2771894354605178E-4"/>
              <c:y val="0.29176949459347457"/>
            </c:manualLayout>
          </c:layout>
          <c:overlay val="0"/>
        </c:title>
        <c:numFmt formatCode="#,##0,,;\(#,##0,,\);\-;@" sourceLinked="1"/>
        <c:majorTickMark val="out"/>
        <c:minorTickMark val="none"/>
        <c:tickLblPos val="nextTo"/>
        <c:spPr>
          <a:ln w="3175">
            <a:solidFill>
              <a:srgbClr val="000000"/>
            </a:solidFill>
            <a:prstDash val="solid"/>
          </a:ln>
        </c:spPr>
        <c:crossAx val="39078896"/>
        <c:crosses val="autoZero"/>
        <c:crossBetween val="between"/>
        <c:majorUnit val="4000000000"/>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700" b="0" i="0" baseline="0">
          <a:solidFill>
            <a:srgbClr val="000000"/>
          </a:solidFill>
          <a:latin typeface="Arial"/>
          <a:ea typeface="맑은 고딕" panose="020B0503020000020004" pitchFamily="50" charset="-127"/>
          <a:cs typeface="Arial"/>
        </a:defRPr>
      </a:pPr>
      <a:endParaRPr lang="ko-KR"/>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ko-KR" altLang="en-US" sz="800" b="1" dirty="0">
                <a:solidFill>
                  <a:srgbClr val="00338D"/>
                </a:solidFill>
                <a:latin typeface="+mj-ea"/>
                <a:ea typeface="+mj-ea"/>
              </a:rPr>
              <a:t>매출 금액</a:t>
            </a:r>
            <a:r>
              <a:rPr lang="ko-KR" altLang="en-US" sz="800" b="1" baseline="0" dirty="0">
                <a:solidFill>
                  <a:srgbClr val="00338D"/>
                </a:solidFill>
                <a:latin typeface="+mj-ea"/>
                <a:ea typeface="+mj-ea"/>
              </a:rPr>
              <a:t> 추이</a:t>
            </a:r>
            <a:endParaRPr lang="en-US" altLang="ko-KR" sz="800" b="1" baseline="0" dirty="0">
              <a:solidFill>
                <a:srgbClr val="00338D"/>
              </a:solidFill>
              <a:latin typeface="+mj-ea"/>
              <a:ea typeface="+mj-ea"/>
            </a:endParaRPr>
          </a:p>
        </c:rich>
      </c:tx>
      <c:layout>
        <c:manualLayout>
          <c:xMode val="edge"/>
          <c:yMode val="edge"/>
          <c:x val="2.8518184783626752E-4"/>
          <c:y val="2.9114867478693021E-3"/>
        </c:manualLayout>
      </c:layout>
      <c:overlay val="0"/>
    </c:title>
    <c:autoTitleDeleted val="0"/>
    <c:plotArea>
      <c:layout>
        <c:manualLayout>
          <c:layoutTarget val="inner"/>
          <c:xMode val="edge"/>
          <c:yMode val="edge"/>
          <c:x val="6.3684721970225511E-2"/>
          <c:y val="0.146328125"/>
          <c:w val="0.92247148691506331"/>
          <c:h val="0.61417824074074079"/>
        </c:manualLayout>
      </c:layout>
      <c:lineChart>
        <c:grouping val="standard"/>
        <c:varyColors val="0"/>
        <c:ser>
          <c:idx val="0"/>
          <c:order val="0"/>
          <c:tx>
            <c:strRef>
              <c:f>장표!$C$14</c:f>
              <c:strCache>
                <c:ptCount val="1"/>
                <c:pt idx="0">
                  <c:v>합산</c:v>
                </c:pt>
              </c:strCache>
            </c:strRef>
          </c:tx>
          <c:spPr>
            <a:ln>
              <a:solidFill>
                <a:srgbClr val="C00000"/>
              </a:solidFill>
            </a:ln>
          </c:spPr>
          <c:marker>
            <c:symbol val="none"/>
          </c:marker>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3E-46FE-9EAF-8FD52C824A2F}"/>
                </c:ext>
              </c:extLst>
            </c:dLbl>
            <c:dLbl>
              <c:idx val="23"/>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3E-46FE-9EAF-8FD52C824A2F}"/>
                </c:ext>
              </c:extLst>
            </c:dLbl>
            <c:dLbl>
              <c:idx val="33"/>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402-4417-86BF-65DED8DEBD2B}"/>
                </c:ext>
              </c:extLst>
            </c:dLbl>
            <c:dLbl>
              <c:idx val="34"/>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402-4417-86BF-65DED8DEBD2B}"/>
                </c:ext>
              </c:extLst>
            </c:dLbl>
            <c:dLbl>
              <c:idx val="35"/>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23E-46FE-9EAF-8FD52C824A2F}"/>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cat>
            <c:strRef>
              <c:f>장표!$P$8:$AY$8</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장표!$P$14:$AY$14</c:f>
              <c:numCache>
                <c:formatCode>#,##0,,;\(#,##0,,\);\-;@</c:formatCode>
                <c:ptCount val="36"/>
                <c:pt idx="0">
                  <c:v>589527000</c:v>
                </c:pt>
                <c:pt idx="1">
                  <c:v>696620000</c:v>
                </c:pt>
                <c:pt idx="2">
                  <c:v>1980380000</c:v>
                </c:pt>
                <c:pt idx="3">
                  <c:v>801503000</c:v>
                </c:pt>
                <c:pt idx="4">
                  <c:v>2096826000</c:v>
                </c:pt>
                <c:pt idx="5">
                  <c:v>2078868000</c:v>
                </c:pt>
                <c:pt idx="6">
                  <c:v>1505657000</c:v>
                </c:pt>
                <c:pt idx="7">
                  <c:v>1679533000</c:v>
                </c:pt>
                <c:pt idx="8">
                  <c:v>2715080000</c:v>
                </c:pt>
                <c:pt idx="9">
                  <c:v>1968513000</c:v>
                </c:pt>
                <c:pt idx="10">
                  <c:v>2144005000</c:v>
                </c:pt>
                <c:pt idx="11">
                  <c:v>4679403000</c:v>
                </c:pt>
                <c:pt idx="12">
                  <c:v>1105882300</c:v>
                </c:pt>
                <c:pt idx="13">
                  <c:v>754019089</c:v>
                </c:pt>
                <c:pt idx="14">
                  <c:v>894096435</c:v>
                </c:pt>
                <c:pt idx="15">
                  <c:v>1044564619</c:v>
                </c:pt>
                <c:pt idx="16">
                  <c:v>2063443355</c:v>
                </c:pt>
                <c:pt idx="17">
                  <c:v>4664282126</c:v>
                </c:pt>
                <c:pt idx="18">
                  <c:v>1154725624</c:v>
                </c:pt>
                <c:pt idx="19">
                  <c:v>1848829724</c:v>
                </c:pt>
                <c:pt idx="20">
                  <c:v>1306974189</c:v>
                </c:pt>
                <c:pt idx="21">
                  <c:v>1863882963</c:v>
                </c:pt>
                <c:pt idx="22">
                  <c:v>1882178817</c:v>
                </c:pt>
                <c:pt idx="23">
                  <c:v>8454410897</c:v>
                </c:pt>
                <c:pt idx="24">
                  <c:v>841236908.45454538</c:v>
                </c:pt>
                <c:pt idx="25">
                  <c:v>1107696363</c:v>
                </c:pt>
                <c:pt idx="26">
                  <c:v>3343978363</c:v>
                </c:pt>
                <c:pt idx="27">
                  <c:v>1463425408</c:v>
                </c:pt>
                <c:pt idx="28">
                  <c:v>2645397908</c:v>
                </c:pt>
                <c:pt idx="29">
                  <c:v>5865296153</c:v>
                </c:pt>
                <c:pt idx="30">
                  <c:v>2234737908</c:v>
                </c:pt>
                <c:pt idx="31">
                  <c:v>3328043082</c:v>
                </c:pt>
                <c:pt idx="32">
                  <c:v>8125305363</c:v>
                </c:pt>
                <c:pt idx="33">
                  <c:v>4062990590</c:v>
                </c:pt>
                <c:pt idx="34">
                  <c:v>6387187225</c:v>
                </c:pt>
                <c:pt idx="35">
                  <c:v>15504440546</c:v>
                </c:pt>
              </c:numCache>
            </c:numRef>
          </c:val>
          <c:smooth val="0"/>
          <c:extLst>
            <c:ext xmlns:c16="http://schemas.microsoft.com/office/drawing/2014/chart" uri="{C3380CC4-5D6E-409C-BE32-E72D297353CC}">
              <c16:uniqueId val="{00000003-B23E-46FE-9EAF-8FD52C824A2F}"/>
            </c:ext>
          </c:extLst>
        </c:ser>
        <c:ser>
          <c:idx val="1"/>
          <c:order val="1"/>
          <c:tx>
            <c:strRef>
              <c:f>장표!$C$15</c:f>
              <c:strCache>
                <c:ptCount val="1"/>
                <c:pt idx="0">
                  <c:v>ITS</c:v>
                </c:pt>
              </c:strCache>
            </c:strRef>
          </c:tx>
          <c:spPr>
            <a:ln w="12700">
              <a:solidFill>
                <a:srgbClr val="00338D"/>
              </a:solidFill>
            </a:ln>
          </c:spPr>
          <c:marker>
            <c:symbol val="none"/>
          </c:marker>
          <c:dLbls>
            <c:dLbl>
              <c:idx val="17"/>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23E-46FE-9EAF-8FD52C824A2F}"/>
                </c:ext>
              </c:extLst>
            </c:dLbl>
            <c:dLbl>
              <c:idx val="29"/>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3E-46FE-9EAF-8FD52C824A2F}"/>
                </c:ext>
              </c:extLst>
            </c:dLbl>
            <c:dLbl>
              <c:idx val="32"/>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23E-46FE-9EAF-8FD52C824A2F}"/>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cat>
            <c:strRef>
              <c:f>장표!$P$8:$AY$8</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장표!$P$15:$AY$15</c:f>
              <c:numCache>
                <c:formatCode>#,##0,,;\(#,##0,,\);\-;@</c:formatCode>
                <c:ptCount val="36"/>
                <c:pt idx="0">
                  <c:v>538963000</c:v>
                </c:pt>
                <c:pt idx="1">
                  <c:v>329928000</c:v>
                </c:pt>
                <c:pt idx="2">
                  <c:v>1544495000</c:v>
                </c:pt>
                <c:pt idx="3">
                  <c:v>581415000</c:v>
                </c:pt>
                <c:pt idx="4">
                  <c:v>1703813000</c:v>
                </c:pt>
                <c:pt idx="5">
                  <c:v>1718476000</c:v>
                </c:pt>
                <c:pt idx="6">
                  <c:v>1251885000</c:v>
                </c:pt>
                <c:pt idx="7">
                  <c:v>1142422000</c:v>
                </c:pt>
                <c:pt idx="8">
                  <c:v>1711676000</c:v>
                </c:pt>
                <c:pt idx="9">
                  <c:v>1354294000</c:v>
                </c:pt>
                <c:pt idx="10">
                  <c:v>1132504000</c:v>
                </c:pt>
                <c:pt idx="11">
                  <c:v>3539322000</c:v>
                </c:pt>
                <c:pt idx="12">
                  <c:v>633665000</c:v>
                </c:pt>
                <c:pt idx="13">
                  <c:v>506480000</c:v>
                </c:pt>
                <c:pt idx="14">
                  <c:v>781590000</c:v>
                </c:pt>
                <c:pt idx="15">
                  <c:v>907647000</c:v>
                </c:pt>
                <c:pt idx="16">
                  <c:v>1853305000</c:v>
                </c:pt>
                <c:pt idx="17">
                  <c:v>4376169000</c:v>
                </c:pt>
                <c:pt idx="18">
                  <c:v>1034035000</c:v>
                </c:pt>
                <c:pt idx="19">
                  <c:v>1607321000</c:v>
                </c:pt>
                <c:pt idx="20">
                  <c:v>1017846000</c:v>
                </c:pt>
                <c:pt idx="21">
                  <c:v>1377085000</c:v>
                </c:pt>
                <c:pt idx="22">
                  <c:v>1723702000</c:v>
                </c:pt>
                <c:pt idx="23">
                  <c:v>6014043000</c:v>
                </c:pt>
                <c:pt idx="24">
                  <c:v>760996000</c:v>
                </c:pt>
                <c:pt idx="25">
                  <c:v>1054160000</c:v>
                </c:pt>
                <c:pt idx="26">
                  <c:v>3144092000</c:v>
                </c:pt>
                <c:pt idx="27">
                  <c:v>1230927000</c:v>
                </c:pt>
                <c:pt idx="28">
                  <c:v>2561187000</c:v>
                </c:pt>
                <c:pt idx="29">
                  <c:v>5180069000</c:v>
                </c:pt>
                <c:pt idx="30">
                  <c:v>1923347000</c:v>
                </c:pt>
                <c:pt idx="31">
                  <c:v>2826165000</c:v>
                </c:pt>
                <c:pt idx="32">
                  <c:v>7988529000</c:v>
                </c:pt>
                <c:pt idx="33">
                  <c:v>3620823000</c:v>
                </c:pt>
                <c:pt idx="34">
                  <c:v>5198863000</c:v>
                </c:pt>
                <c:pt idx="35">
                  <c:v>13582667000</c:v>
                </c:pt>
              </c:numCache>
            </c:numRef>
          </c:val>
          <c:smooth val="0"/>
          <c:extLst>
            <c:ext xmlns:c16="http://schemas.microsoft.com/office/drawing/2014/chart" uri="{C3380CC4-5D6E-409C-BE32-E72D297353CC}">
              <c16:uniqueId val="{00000007-B23E-46FE-9EAF-8FD52C824A2F}"/>
            </c:ext>
          </c:extLst>
        </c:ser>
        <c:ser>
          <c:idx val="2"/>
          <c:order val="2"/>
          <c:tx>
            <c:strRef>
              <c:f>장표!$C$16</c:f>
              <c:strCache>
                <c:ptCount val="1"/>
                <c:pt idx="0">
                  <c:v>ICT</c:v>
                </c:pt>
              </c:strCache>
            </c:strRef>
          </c:tx>
          <c:spPr>
            <a:ln w="12700">
              <a:solidFill>
                <a:srgbClr val="0091DA"/>
              </a:solidFill>
            </a:ln>
          </c:spPr>
          <c:marker>
            <c:symbol val="none"/>
          </c:marker>
          <c:cat>
            <c:strRef>
              <c:f>장표!$P$8:$AY$8</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장표!$P$16:$AY$16</c:f>
              <c:numCache>
                <c:formatCode>#,##0,,;\(#,##0,,\);\-;@</c:formatCode>
                <c:ptCount val="36"/>
                <c:pt idx="0">
                  <c:v>50564000</c:v>
                </c:pt>
                <c:pt idx="1">
                  <c:v>366692000</c:v>
                </c:pt>
                <c:pt idx="2">
                  <c:v>435885000</c:v>
                </c:pt>
                <c:pt idx="3">
                  <c:v>220088000</c:v>
                </c:pt>
                <c:pt idx="4">
                  <c:v>393013000</c:v>
                </c:pt>
                <c:pt idx="5">
                  <c:v>360392000</c:v>
                </c:pt>
                <c:pt idx="6">
                  <c:v>253772000</c:v>
                </c:pt>
                <c:pt idx="7">
                  <c:v>537111000</c:v>
                </c:pt>
                <c:pt idx="8">
                  <c:v>1003404000</c:v>
                </c:pt>
                <c:pt idx="9">
                  <c:v>614219000</c:v>
                </c:pt>
                <c:pt idx="10">
                  <c:v>1011501000</c:v>
                </c:pt>
                <c:pt idx="11">
                  <c:v>1140081000</c:v>
                </c:pt>
                <c:pt idx="12">
                  <c:v>472217300</c:v>
                </c:pt>
                <c:pt idx="13">
                  <c:v>247539089</c:v>
                </c:pt>
                <c:pt idx="14">
                  <c:v>112506435</c:v>
                </c:pt>
                <c:pt idx="15">
                  <c:v>136917619</c:v>
                </c:pt>
                <c:pt idx="16">
                  <c:v>210138355</c:v>
                </c:pt>
                <c:pt idx="17">
                  <c:v>288113126</c:v>
                </c:pt>
                <c:pt idx="18">
                  <c:v>120690624</c:v>
                </c:pt>
                <c:pt idx="19">
                  <c:v>241508724</c:v>
                </c:pt>
                <c:pt idx="20">
                  <c:v>289128189</c:v>
                </c:pt>
                <c:pt idx="21">
                  <c:v>486797963</c:v>
                </c:pt>
                <c:pt idx="22">
                  <c:v>158476817</c:v>
                </c:pt>
                <c:pt idx="23">
                  <c:v>2440367897</c:v>
                </c:pt>
                <c:pt idx="24">
                  <c:v>80240908.454545453</c:v>
                </c:pt>
                <c:pt idx="25">
                  <c:v>53536363</c:v>
                </c:pt>
                <c:pt idx="26">
                  <c:v>199886363</c:v>
                </c:pt>
                <c:pt idx="27">
                  <c:v>232498408</c:v>
                </c:pt>
                <c:pt idx="28">
                  <c:v>84210908</c:v>
                </c:pt>
                <c:pt idx="29">
                  <c:v>685227153</c:v>
                </c:pt>
                <c:pt idx="30">
                  <c:v>311390908</c:v>
                </c:pt>
                <c:pt idx="31">
                  <c:v>501878082</c:v>
                </c:pt>
                <c:pt idx="32">
                  <c:v>136776363</c:v>
                </c:pt>
                <c:pt idx="33">
                  <c:v>442167590</c:v>
                </c:pt>
                <c:pt idx="34">
                  <c:v>1188324225</c:v>
                </c:pt>
                <c:pt idx="35">
                  <c:v>1921773546</c:v>
                </c:pt>
              </c:numCache>
            </c:numRef>
          </c:val>
          <c:smooth val="0"/>
          <c:extLst>
            <c:ext xmlns:c16="http://schemas.microsoft.com/office/drawing/2014/chart" uri="{C3380CC4-5D6E-409C-BE32-E72D297353CC}">
              <c16:uniqueId val="{00000008-B23E-46FE-9EAF-8FD52C824A2F}"/>
            </c:ext>
          </c:extLst>
        </c:ser>
        <c:dLbls>
          <c:showLegendKey val="0"/>
          <c:showVal val="0"/>
          <c:showCatName val="0"/>
          <c:showSerName val="0"/>
          <c:showPercent val="0"/>
          <c:showBubbleSize val="0"/>
        </c:dLbls>
        <c:smooth val="0"/>
        <c:axId val="39078896"/>
        <c:axId val="107716384"/>
      </c:lineChart>
      <c:catAx>
        <c:axId val="39078896"/>
        <c:scaling>
          <c:orientation val="minMax"/>
        </c:scaling>
        <c:delete val="0"/>
        <c:axPos val="b"/>
        <c:numFmt formatCode="General" sourceLinked="1"/>
        <c:majorTickMark val="out"/>
        <c:minorTickMark val="none"/>
        <c:tickLblPos val="low"/>
        <c:spPr>
          <a:ln w="3175">
            <a:solidFill>
              <a:srgbClr val="000000"/>
            </a:solidFill>
            <a:prstDash val="solid"/>
          </a:ln>
        </c:spPr>
        <c:txPr>
          <a:bodyPr rot="-2700000"/>
          <a:lstStyle/>
          <a:p>
            <a:pPr>
              <a:defRPr sz="600"/>
            </a:pPr>
            <a:endParaRPr lang="ko-KR"/>
          </a:p>
        </c:txPr>
        <c:crossAx val="107716384"/>
        <c:crosses val="autoZero"/>
        <c:auto val="1"/>
        <c:lblAlgn val="ctr"/>
        <c:lblOffset val="100"/>
        <c:noMultiLvlLbl val="0"/>
      </c:catAx>
      <c:valAx>
        <c:axId val="107716384"/>
        <c:scaling>
          <c:orientation val="minMax"/>
          <c:max val="16000000000"/>
          <c:min val="0"/>
        </c:scaling>
        <c:delete val="0"/>
        <c:axPos val="l"/>
        <c:title>
          <c:tx>
            <c:rich>
              <a:bodyPr rot="-5400000" vert="horz"/>
              <a:lstStyle/>
              <a:p>
                <a:pPr>
                  <a:defRPr/>
                </a:pPr>
                <a:r>
                  <a:rPr lang="ko-KR" altLang="en-US" dirty="0"/>
                  <a:t>백만원</a:t>
                </a:r>
                <a:endParaRPr lang="en-US" altLang="ko-KR" dirty="0"/>
              </a:p>
            </c:rich>
          </c:tx>
          <c:layout>
            <c:manualLayout>
              <c:xMode val="edge"/>
              <c:yMode val="edge"/>
              <c:x val="4.2771894354605178E-4"/>
              <c:y val="0.29176949459347457"/>
            </c:manualLayout>
          </c:layout>
          <c:overlay val="0"/>
        </c:title>
        <c:numFmt formatCode="#,##0,,;\(#,##0,,\);\-;@" sourceLinked="1"/>
        <c:majorTickMark val="out"/>
        <c:minorTickMark val="none"/>
        <c:tickLblPos val="nextTo"/>
        <c:spPr>
          <a:ln w="3175">
            <a:solidFill>
              <a:srgbClr val="000000"/>
            </a:solidFill>
            <a:prstDash val="solid"/>
          </a:ln>
        </c:spPr>
        <c:crossAx val="39078896"/>
        <c:crosses val="autoZero"/>
        <c:crossBetween val="between"/>
        <c:majorUnit val="4000000000"/>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700" b="0" i="0" baseline="0">
          <a:solidFill>
            <a:srgbClr val="000000"/>
          </a:solidFill>
          <a:latin typeface="Arial"/>
          <a:ea typeface="맑은 고딕" panose="020B0503020000020004" pitchFamily="50" charset="-127"/>
          <a:cs typeface="Arial"/>
        </a:defRPr>
      </a:pPr>
      <a:endParaRPr lang="ko-KR"/>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ko-KR" altLang="en-US" sz="800" b="1" dirty="0">
                <a:solidFill>
                  <a:srgbClr val="00338D"/>
                </a:solidFill>
                <a:latin typeface="+mj-ea"/>
                <a:ea typeface="+mj-ea"/>
              </a:rPr>
              <a:t>수금 금액</a:t>
            </a:r>
            <a:r>
              <a:rPr lang="ko-KR" altLang="en-US" sz="800" b="1" baseline="0" dirty="0">
                <a:solidFill>
                  <a:srgbClr val="00338D"/>
                </a:solidFill>
                <a:latin typeface="+mj-ea"/>
                <a:ea typeface="+mj-ea"/>
              </a:rPr>
              <a:t> 추이</a:t>
            </a:r>
            <a:endParaRPr lang="en-US" altLang="ko-KR" sz="800" b="1" baseline="0" dirty="0">
              <a:solidFill>
                <a:srgbClr val="00338D"/>
              </a:solidFill>
              <a:latin typeface="+mj-ea"/>
              <a:ea typeface="+mj-ea"/>
            </a:endParaRPr>
          </a:p>
        </c:rich>
      </c:tx>
      <c:layout>
        <c:manualLayout>
          <c:xMode val="edge"/>
          <c:yMode val="edge"/>
          <c:x val="2.8518184783626752E-4"/>
          <c:y val="2.9114867478693021E-3"/>
        </c:manualLayout>
      </c:layout>
      <c:overlay val="0"/>
    </c:title>
    <c:autoTitleDeleted val="0"/>
    <c:plotArea>
      <c:layout>
        <c:manualLayout>
          <c:layoutTarget val="inner"/>
          <c:xMode val="edge"/>
          <c:yMode val="edge"/>
          <c:x val="6.3684728985894584E-2"/>
          <c:y val="0.13643664066639874"/>
          <c:w val="0.92247148691506331"/>
          <c:h val="0.5627314603841399"/>
        </c:manualLayout>
      </c:layout>
      <c:lineChart>
        <c:grouping val="standard"/>
        <c:varyColors val="0"/>
        <c:ser>
          <c:idx val="0"/>
          <c:order val="0"/>
          <c:tx>
            <c:strRef>
              <c:f>장표!$C$18</c:f>
              <c:strCache>
                <c:ptCount val="1"/>
                <c:pt idx="0">
                  <c:v>합산</c:v>
                </c:pt>
              </c:strCache>
            </c:strRef>
          </c:tx>
          <c:spPr>
            <a:ln>
              <a:solidFill>
                <a:srgbClr val="C00000"/>
              </a:solidFill>
            </a:ln>
          </c:spPr>
          <c:marker>
            <c:symbol val="none"/>
          </c:marker>
          <c:dLbls>
            <c:dLbl>
              <c:idx val="23"/>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CF1-44E2-997C-ED11FEDBBD1D}"/>
                </c:ext>
              </c:extLst>
            </c:dLbl>
            <c:dLbl>
              <c:idx val="33"/>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9CF-4B09-957B-4133C8FF8823}"/>
                </c:ext>
              </c:extLst>
            </c:dLbl>
            <c:dLbl>
              <c:idx val="34"/>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9CF-4B09-957B-4133C8FF8823}"/>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cat>
            <c:strRef>
              <c:f>장표!$P$8:$AY$8</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장표!$P$18:$AY$18</c:f>
              <c:numCache>
                <c:formatCode>#,##0,,;\(#,##0,,\);\-;@</c:formatCode>
                <c:ptCount val="36"/>
                <c:pt idx="0">
                  <c:v>4570602000</c:v>
                </c:pt>
                <c:pt idx="1">
                  <c:v>1937545000</c:v>
                </c:pt>
                <c:pt idx="2">
                  <c:v>1941564000</c:v>
                </c:pt>
                <c:pt idx="3">
                  <c:v>888180000</c:v>
                </c:pt>
                <c:pt idx="4">
                  <c:v>2416281000</c:v>
                </c:pt>
                <c:pt idx="5">
                  <c:v>1677734000</c:v>
                </c:pt>
                <c:pt idx="6">
                  <c:v>2170031000</c:v>
                </c:pt>
                <c:pt idx="7">
                  <c:v>1762216000</c:v>
                </c:pt>
                <c:pt idx="8">
                  <c:v>2995529000</c:v>
                </c:pt>
                <c:pt idx="9">
                  <c:v>2010629000</c:v>
                </c:pt>
                <c:pt idx="10">
                  <c:v>2277747000</c:v>
                </c:pt>
                <c:pt idx="11">
                  <c:v>3992664000</c:v>
                </c:pt>
                <c:pt idx="12">
                  <c:v>2292182618.9000001</c:v>
                </c:pt>
                <c:pt idx="13">
                  <c:v>1124049000</c:v>
                </c:pt>
                <c:pt idx="14">
                  <c:v>899195080</c:v>
                </c:pt>
                <c:pt idx="15">
                  <c:v>1045603620</c:v>
                </c:pt>
                <c:pt idx="16">
                  <c:v>2329405566</c:v>
                </c:pt>
                <c:pt idx="17">
                  <c:v>4716391930</c:v>
                </c:pt>
                <c:pt idx="18">
                  <c:v>1626624305</c:v>
                </c:pt>
                <c:pt idx="19">
                  <c:v>1838265725</c:v>
                </c:pt>
                <c:pt idx="20">
                  <c:v>1587010710</c:v>
                </c:pt>
                <c:pt idx="21">
                  <c:v>2138334830</c:v>
                </c:pt>
                <c:pt idx="22">
                  <c:v>1757225000</c:v>
                </c:pt>
                <c:pt idx="23">
                  <c:v>7226156430</c:v>
                </c:pt>
                <c:pt idx="24">
                  <c:v>2220245760</c:v>
                </c:pt>
                <c:pt idx="25">
                  <c:v>1671710000</c:v>
                </c:pt>
                <c:pt idx="26">
                  <c:v>3948631000</c:v>
                </c:pt>
                <c:pt idx="27">
                  <c:v>2052854250</c:v>
                </c:pt>
                <c:pt idx="28">
                  <c:v>2893932000</c:v>
                </c:pt>
                <c:pt idx="29">
                  <c:v>4995342790</c:v>
                </c:pt>
                <c:pt idx="30">
                  <c:v>3020321000</c:v>
                </c:pt>
                <c:pt idx="31">
                  <c:v>3745474890</c:v>
                </c:pt>
                <c:pt idx="32">
                  <c:v>9414629999.5</c:v>
                </c:pt>
                <c:pt idx="33">
                  <c:v>4492503350</c:v>
                </c:pt>
                <c:pt idx="34">
                  <c:v>7052812650</c:v>
                </c:pt>
                <c:pt idx="35">
                  <c:v>14011214000</c:v>
                </c:pt>
              </c:numCache>
            </c:numRef>
          </c:val>
          <c:smooth val="0"/>
          <c:extLst>
            <c:ext xmlns:c16="http://schemas.microsoft.com/office/drawing/2014/chart" uri="{C3380CC4-5D6E-409C-BE32-E72D297353CC}">
              <c16:uniqueId val="{00000001-0CF1-44E2-997C-ED11FEDBBD1D}"/>
            </c:ext>
          </c:extLst>
        </c:ser>
        <c:ser>
          <c:idx val="1"/>
          <c:order val="1"/>
          <c:tx>
            <c:strRef>
              <c:f>장표!$C$19</c:f>
              <c:strCache>
                <c:ptCount val="1"/>
                <c:pt idx="0">
                  <c:v>ITS</c:v>
                </c:pt>
              </c:strCache>
            </c:strRef>
          </c:tx>
          <c:spPr>
            <a:ln>
              <a:solidFill>
                <a:srgbClr val="00338D"/>
              </a:solidFill>
            </a:ln>
          </c:spPr>
          <c:marker>
            <c:symbol val="none"/>
          </c:marker>
          <c:dLbls>
            <c:dLbl>
              <c:idx val="11"/>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CF1-44E2-997C-ED11FEDBBD1D}"/>
                </c:ext>
              </c:extLst>
            </c:dLbl>
            <c:dLbl>
              <c:idx val="17"/>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CF1-44E2-997C-ED11FEDBBD1D}"/>
                </c:ext>
              </c:extLst>
            </c:dLbl>
            <c:dLbl>
              <c:idx val="32"/>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CF1-44E2-997C-ED11FEDBBD1D}"/>
                </c:ext>
              </c:extLst>
            </c:dLbl>
            <c:dLbl>
              <c:idx val="35"/>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CF1-44E2-997C-ED11FEDBBD1D}"/>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cat>
            <c:strRef>
              <c:f>장표!$P$8:$AY$8</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장표!$P$19:$AY$19</c:f>
              <c:numCache>
                <c:formatCode>#,##0,,;\(#,##0,,\);\-;@</c:formatCode>
                <c:ptCount val="36"/>
                <c:pt idx="0">
                  <c:v>3990887000</c:v>
                </c:pt>
                <c:pt idx="1">
                  <c:v>1544964000</c:v>
                </c:pt>
                <c:pt idx="2">
                  <c:v>1653405000</c:v>
                </c:pt>
                <c:pt idx="3">
                  <c:v>603844000</c:v>
                </c:pt>
                <c:pt idx="4">
                  <c:v>1998976000</c:v>
                </c:pt>
                <c:pt idx="5">
                  <c:v>1273244000</c:v>
                </c:pt>
                <c:pt idx="6">
                  <c:v>1748303000</c:v>
                </c:pt>
                <c:pt idx="7">
                  <c:v>1201645000</c:v>
                </c:pt>
                <c:pt idx="8">
                  <c:v>2082469000</c:v>
                </c:pt>
                <c:pt idx="9">
                  <c:v>1510712000</c:v>
                </c:pt>
                <c:pt idx="10">
                  <c:v>1123269000</c:v>
                </c:pt>
                <c:pt idx="11">
                  <c:v>3530582000</c:v>
                </c:pt>
                <c:pt idx="12">
                  <c:v>963703000</c:v>
                </c:pt>
                <c:pt idx="13">
                  <c:v>852036000</c:v>
                </c:pt>
                <c:pt idx="14">
                  <c:v>808669000</c:v>
                </c:pt>
                <c:pt idx="15">
                  <c:v>871347000</c:v>
                </c:pt>
                <c:pt idx="16">
                  <c:v>2036947000</c:v>
                </c:pt>
                <c:pt idx="17">
                  <c:v>4539352000</c:v>
                </c:pt>
                <c:pt idx="18">
                  <c:v>1353449000</c:v>
                </c:pt>
                <c:pt idx="19">
                  <c:v>1604829000</c:v>
                </c:pt>
                <c:pt idx="20">
                  <c:v>1275793000</c:v>
                </c:pt>
                <c:pt idx="21">
                  <c:v>1646301000</c:v>
                </c:pt>
                <c:pt idx="22">
                  <c:v>1491643000</c:v>
                </c:pt>
                <c:pt idx="23">
                  <c:v>6490529000</c:v>
                </c:pt>
                <c:pt idx="24">
                  <c:v>1034007000</c:v>
                </c:pt>
                <c:pt idx="25">
                  <c:v>989780000</c:v>
                </c:pt>
                <c:pt idx="26">
                  <c:v>3639491000</c:v>
                </c:pt>
                <c:pt idx="27">
                  <c:v>1643711000</c:v>
                </c:pt>
                <c:pt idx="28">
                  <c:v>2827260000</c:v>
                </c:pt>
                <c:pt idx="29">
                  <c:v>4907846000</c:v>
                </c:pt>
                <c:pt idx="30">
                  <c:v>2641221000</c:v>
                </c:pt>
                <c:pt idx="31">
                  <c:v>3174929000</c:v>
                </c:pt>
                <c:pt idx="32">
                  <c:v>8943400000</c:v>
                </c:pt>
                <c:pt idx="33">
                  <c:v>3949205000</c:v>
                </c:pt>
                <c:pt idx="34">
                  <c:v>5787225000</c:v>
                </c:pt>
                <c:pt idx="35">
                  <c:v>13722137000</c:v>
                </c:pt>
              </c:numCache>
            </c:numRef>
          </c:val>
          <c:smooth val="0"/>
          <c:extLst>
            <c:ext xmlns:c16="http://schemas.microsoft.com/office/drawing/2014/chart" uri="{C3380CC4-5D6E-409C-BE32-E72D297353CC}">
              <c16:uniqueId val="{00000006-0CF1-44E2-997C-ED11FEDBBD1D}"/>
            </c:ext>
          </c:extLst>
        </c:ser>
        <c:ser>
          <c:idx val="2"/>
          <c:order val="2"/>
          <c:tx>
            <c:strRef>
              <c:f>장표!$C$20</c:f>
              <c:strCache>
                <c:ptCount val="1"/>
                <c:pt idx="0">
                  <c:v>ICT</c:v>
                </c:pt>
              </c:strCache>
            </c:strRef>
          </c:tx>
          <c:spPr>
            <a:ln w="12700">
              <a:solidFill>
                <a:srgbClr val="0091DA"/>
              </a:solidFill>
            </a:ln>
          </c:spPr>
          <c:marker>
            <c:symbol val="none"/>
          </c:marker>
          <c:cat>
            <c:strRef>
              <c:f>장표!$P$8:$AY$8</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장표!$P$20:$AY$20</c:f>
              <c:numCache>
                <c:formatCode>#,##0,,;\(#,##0,,\);\-;@</c:formatCode>
                <c:ptCount val="36"/>
                <c:pt idx="0">
                  <c:v>579715000</c:v>
                </c:pt>
                <c:pt idx="1">
                  <c:v>392581000</c:v>
                </c:pt>
                <c:pt idx="2">
                  <c:v>288159000</c:v>
                </c:pt>
                <c:pt idx="3">
                  <c:v>284336000</c:v>
                </c:pt>
                <c:pt idx="4">
                  <c:v>417305000</c:v>
                </c:pt>
                <c:pt idx="5">
                  <c:v>404490000</c:v>
                </c:pt>
                <c:pt idx="6">
                  <c:v>421728000</c:v>
                </c:pt>
                <c:pt idx="7">
                  <c:v>560571000</c:v>
                </c:pt>
                <c:pt idx="8">
                  <c:v>913060000</c:v>
                </c:pt>
                <c:pt idx="9">
                  <c:v>499917000</c:v>
                </c:pt>
                <c:pt idx="10">
                  <c:v>1154478000</c:v>
                </c:pt>
                <c:pt idx="11">
                  <c:v>462082000</c:v>
                </c:pt>
                <c:pt idx="12">
                  <c:v>1328479618.9000001</c:v>
                </c:pt>
                <c:pt idx="13">
                  <c:v>272013000</c:v>
                </c:pt>
                <c:pt idx="14">
                  <c:v>90526080</c:v>
                </c:pt>
                <c:pt idx="15">
                  <c:v>174256620</c:v>
                </c:pt>
                <c:pt idx="16">
                  <c:v>292458566</c:v>
                </c:pt>
                <c:pt idx="17">
                  <c:v>177039930</c:v>
                </c:pt>
                <c:pt idx="18">
                  <c:v>273175305</c:v>
                </c:pt>
                <c:pt idx="19">
                  <c:v>233436725</c:v>
                </c:pt>
                <c:pt idx="20">
                  <c:v>311217710</c:v>
                </c:pt>
                <c:pt idx="21">
                  <c:v>492033830</c:v>
                </c:pt>
                <c:pt idx="22">
                  <c:v>265582000</c:v>
                </c:pt>
                <c:pt idx="23">
                  <c:v>735627430</c:v>
                </c:pt>
                <c:pt idx="24">
                  <c:v>1186238760</c:v>
                </c:pt>
                <c:pt idx="25">
                  <c:v>681930000</c:v>
                </c:pt>
                <c:pt idx="26">
                  <c:v>309140000</c:v>
                </c:pt>
                <c:pt idx="27">
                  <c:v>409143250</c:v>
                </c:pt>
                <c:pt idx="28">
                  <c:v>66672000</c:v>
                </c:pt>
                <c:pt idx="29">
                  <c:v>87496790</c:v>
                </c:pt>
                <c:pt idx="30">
                  <c:v>379100000</c:v>
                </c:pt>
                <c:pt idx="31">
                  <c:v>570545890</c:v>
                </c:pt>
                <c:pt idx="32">
                  <c:v>471229999.5</c:v>
                </c:pt>
                <c:pt idx="33">
                  <c:v>543298350</c:v>
                </c:pt>
                <c:pt idx="34">
                  <c:v>1265587650</c:v>
                </c:pt>
                <c:pt idx="35">
                  <c:v>289077000</c:v>
                </c:pt>
              </c:numCache>
            </c:numRef>
          </c:val>
          <c:smooth val="0"/>
          <c:extLst>
            <c:ext xmlns:c16="http://schemas.microsoft.com/office/drawing/2014/chart" uri="{C3380CC4-5D6E-409C-BE32-E72D297353CC}">
              <c16:uniqueId val="{00000007-0CF1-44E2-997C-ED11FEDBBD1D}"/>
            </c:ext>
          </c:extLst>
        </c:ser>
        <c:dLbls>
          <c:showLegendKey val="0"/>
          <c:showVal val="0"/>
          <c:showCatName val="0"/>
          <c:showSerName val="0"/>
          <c:showPercent val="0"/>
          <c:showBubbleSize val="0"/>
        </c:dLbls>
        <c:smooth val="0"/>
        <c:axId val="39078896"/>
        <c:axId val="107716384"/>
      </c:lineChart>
      <c:catAx>
        <c:axId val="39078896"/>
        <c:scaling>
          <c:orientation val="minMax"/>
        </c:scaling>
        <c:delete val="0"/>
        <c:axPos val="b"/>
        <c:numFmt formatCode="General" sourceLinked="1"/>
        <c:majorTickMark val="out"/>
        <c:minorTickMark val="none"/>
        <c:tickLblPos val="low"/>
        <c:spPr>
          <a:ln w="3175">
            <a:solidFill>
              <a:srgbClr val="000000"/>
            </a:solidFill>
            <a:prstDash val="solid"/>
          </a:ln>
        </c:spPr>
        <c:txPr>
          <a:bodyPr rot="-2700000"/>
          <a:lstStyle/>
          <a:p>
            <a:pPr>
              <a:defRPr sz="600"/>
            </a:pPr>
            <a:endParaRPr lang="ko-KR"/>
          </a:p>
        </c:txPr>
        <c:crossAx val="107716384"/>
        <c:crosses val="autoZero"/>
        <c:auto val="1"/>
        <c:lblAlgn val="ctr"/>
        <c:lblOffset val="100"/>
        <c:noMultiLvlLbl val="0"/>
      </c:catAx>
      <c:valAx>
        <c:axId val="107716384"/>
        <c:scaling>
          <c:orientation val="minMax"/>
          <c:max val="16000000000"/>
          <c:min val="0"/>
        </c:scaling>
        <c:delete val="0"/>
        <c:axPos val="l"/>
        <c:title>
          <c:tx>
            <c:rich>
              <a:bodyPr rot="-5400000" vert="horz"/>
              <a:lstStyle/>
              <a:p>
                <a:pPr>
                  <a:defRPr/>
                </a:pPr>
                <a:r>
                  <a:rPr lang="ko-KR" altLang="en-US" dirty="0"/>
                  <a:t>백만원</a:t>
                </a:r>
                <a:endParaRPr lang="en-US" altLang="ko-KR" dirty="0"/>
              </a:p>
            </c:rich>
          </c:tx>
          <c:layout>
            <c:manualLayout>
              <c:xMode val="edge"/>
              <c:yMode val="edge"/>
              <c:x val="4.2771894354605178E-4"/>
              <c:y val="0.29176949459347457"/>
            </c:manualLayout>
          </c:layout>
          <c:overlay val="0"/>
        </c:title>
        <c:numFmt formatCode="#,##0,,;\(#,##0,,\);\-;@" sourceLinked="1"/>
        <c:majorTickMark val="out"/>
        <c:minorTickMark val="none"/>
        <c:tickLblPos val="nextTo"/>
        <c:spPr>
          <a:ln w="3175">
            <a:solidFill>
              <a:srgbClr val="000000"/>
            </a:solidFill>
            <a:prstDash val="solid"/>
          </a:ln>
        </c:spPr>
        <c:crossAx val="39078896"/>
        <c:crosses val="autoZero"/>
        <c:crossBetween val="between"/>
        <c:majorUnit val="4000000000"/>
      </c:valAx>
      <c:spPr>
        <a:noFill/>
        <a:ln w="25400">
          <a:noFill/>
        </a:ln>
      </c:spPr>
    </c:plotArea>
    <c:legend>
      <c:legendPos val="b"/>
      <c:layout>
        <c:manualLayout>
          <c:xMode val="edge"/>
          <c:yMode val="edge"/>
          <c:x val="0.40920196291973848"/>
          <c:y val="0.82292921561449628"/>
          <c:w val="0.18159596399800915"/>
          <c:h val="8.9352007106341697E-2"/>
        </c:manualLayout>
      </c:layout>
      <c:overlay val="0"/>
      <c:txPr>
        <a:bodyPr/>
        <a:lstStyle/>
        <a:p>
          <a:pPr>
            <a:defRPr sz="600"/>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700" b="0" i="0" baseline="0">
          <a:solidFill>
            <a:srgbClr val="000000"/>
          </a:solidFill>
          <a:latin typeface="Arial"/>
          <a:ea typeface="맑은 고딕" panose="020B0503020000020004" pitchFamily="50" charset="-127"/>
          <a:cs typeface="Arial"/>
        </a:defRPr>
      </a:pPr>
      <a:endParaRPr lang="ko-KR"/>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ko-KR" altLang="en-US" sz="800" b="1" dirty="0">
                <a:solidFill>
                  <a:srgbClr val="00338D"/>
                </a:solidFill>
              </a:rPr>
              <a:t>월별 지출액 구분</a:t>
            </a:r>
            <a:endParaRPr lang="en-US" altLang="ko-KR" sz="800" b="1" baseline="0" dirty="0">
              <a:solidFill>
                <a:srgbClr val="00338D"/>
              </a:solidFill>
            </a:endParaRPr>
          </a:p>
        </c:rich>
      </c:tx>
      <c:layout>
        <c:manualLayout>
          <c:xMode val="edge"/>
          <c:yMode val="edge"/>
          <c:x val="9.5624842033487426E-4"/>
          <c:y val="0"/>
        </c:manualLayout>
      </c:layout>
      <c:overlay val="0"/>
    </c:title>
    <c:autoTitleDeleted val="0"/>
    <c:plotArea>
      <c:layout>
        <c:manualLayout>
          <c:layoutTarget val="inner"/>
          <c:xMode val="edge"/>
          <c:yMode val="edge"/>
          <c:x val="6.3393128811485261E-2"/>
          <c:y val="0.12954090957491032"/>
          <c:w val="0.91595305226175761"/>
          <c:h val="0.68360699735841413"/>
        </c:manualLayout>
      </c:layout>
      <c:barChart>
        <c:barDir val="col"/>
        <c:grouping val="stacked"/>
        <c:varyColors val="0"/>
        <c:ser>
          <c:idx val="0"/>
          <c:order val="0"/>
          <c:tx>
            <c:strRef>
              <c:f>장표!$C$12</c:f>
              <c:strCache>
                <c:ptCount val="1"/>
                <c:pt idx="0">
                  <c:v>매입대금</c:v>
                </c:pt>
              </c:strCache>
            </c:strRef>
          </c:tx>
          <c:spPr>
            <a:solidFill>
              <a:srgbClr val="00338D"/>
            </a:solidFill>
          </c:spPr>
          <c:invertIfNegative val="0"/>
          <c:cat>
            <c:strRef>
              <c:f>장표!$D$10:$AM$10</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장표!$D$12:$AM$12</c:f>
              <c:numCache>
                <c:formatCode>#,##0,,;\(#,##0,,\);\-;@</c:formatCode>
                <c:ptCount val="36"/>
                <c:pt idx="0">
                  <c:v>2949533000</c:v>
                </c:pt>
                <c:pt idx="1">
                  <c:v>2346357000</c:v>
                </c:pt>
                <c:pt idx="2">
                  <c:v>562690000</c:v>
                </c:pt>
                <c:pt idx="3">
                  <c:v>483479000</c:v>
                </c:pt>
                <c:pt idx="4">
                  <c:v>930729000</c:v>
                </c:pt>
                <c:pt idx="5">
                  <c:v>1141732000</c:v>
                </c:pt>
                <c:pt idx="6">
                  <c:v>874895000</c:v>
                </c:pt>
                <c:pt idx="7">
                  <c:v>1202684000</c:v>
                </c:pt>
                <c:pt idx="8">
                  <c:v>2671248000</c:v>
                </c:pt>
                <c:pt idx="9">
                  <c:v>798501000</c:v>
                </c:pt>
                <c:pt idx="10">
                  <c:v>1219492000</c:v>
                </c:pt>
                <c:pt idx="11">
                  <c:v>857480000</c:v>
                </c:pt>
                <c:pt idx="12">
                  <c:v>2222191000</c:v>
                </c:pt>
                <c:pt idx="13">
                  <c:v>966476000</c:v>
                </c:pt>
                <c:pt idx="14">
                  <c:v>532788000</c:v>
                </c:pt>
                <c:pt idx="15">
                  <c:v>474192000</c:v>
                </c:pt>
                <c:pt idx="16">
                  <c:v>592446000</c:v>
                </c:pt>
                <c:pt idx="17">
                  <c:v>1525753000</c:v>
                </c:pt>
                <c:pt idx="18">
                  <c:v>1586527000</c:v>
                </c:pt>
                <c:pt idx="19">
                  <c:v>1019599000</c:v>
                </c:pt>
                <c:pt idx="20">
                  <c:v>1249600000</c:v>
                </c:pt>
                <c:pt idx="21">
                  <c:v>1226766000</c:v>
                </c:pt>
                <c:pt idx="22">
                  <c:v>1189935000</c:v>
                </c:pt>
                <c:pt idx="23">
                  <c:v>1849608000</c:v>
                </c:pt>
                <c:pt idx="24">
                  <c:v>2530090000</c:v>
                </c:pt>
                <c:pt idx="25">
                  <c:v>1506571000</c:v>
                </c:pt>
                <c:pt idx="26">
                  <c:v>1618665000</c:v>
                </c:pt>
                <c:pt idx="27">
                  <c:v>2233857000</c:v>
                </c:pt>
                <c:pt idx="28">
                  <c:v>1420189000</c:v>
                </c:pt>
                <c:pt idx="29">
                  <c:v>2487320000</c:v>
                </c:pt>
                <c:pt idx="30">
                  <c:v>2280843000</c:v>
                </c:pt>
                <c:pt idx="31">
                  <c:v>2955726000</c:v>
                </c:pt>
                <c:pt idx="32">
                  <c:v>4708921000</c:v>
                </c:pt>
                <c:pt idx="33">
                  <c:v>4025297000</c:v>
                </c:pt>
                <c:pt idx="34">
                  <c:v>4582535000</c:v>
                </c:pt>
                <c:pt idx="35">
                  <c:v>5575691000</c:v>
                </c:pt>
              </c:numCache>
            </c:numRef>
          </c:val>
          <c:extLst>
            <c:ext xmlns:c16="http://schemas.microsoft.com/office/drawing/2014/chart" uri="{C3380CC4-5D6E-409C-BE32-E72D297353CC}">
              <c16:uniqueId val="{00000000-093E-4D35-BE2C-928305C0F278}"/>
            </c:ext>
          </c:extLst>
        </c:ser>
        <c:ser>
          <c:idx val="1"/>
          <c:order val="1"/>
          <c:tx>
            <c:strRef>
              <c:f>장표!$C$13</c:f>
              <c:strCache>
                <c:ptCount val="1"/>
                <c:pt idx="0">
                  <c:v>관리비</c:v>
                </c:pt>
              </c:strCache>
            </c:strRef>
          </c:tx>
          <c:spPr>
            <a:solidFill>
              <a:srgbClr val="0091DA"/>
            </a:solidFill>
          </c:spPr>
          <c:invertIfNegative val="0"/>
          <c:cat>
            <c:strRef>
              <c:f>장표!$D$10:$AM$10</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장표!$D$13:$AM$13</c:f>
              <c:numCache>
                <c:formatCode>#,##0,,;\(#,##0,,\);\-;@</c:formatCode>
                <c:ptCount val="36"/>
                <c:pt idx="0">
                  <c:v>765075000</c:v>
                </c:pt>
                <c:pt idx="1">
                  <c:v>671124000</c:v>
                </c:pt>
                <c:pt idx="2">
                  <c:v>628726000</c:v>
                </c:pt>
                <c:pt idx="3">
                  <c:v>714534000</c:v>
                </c:pt>
                <c:pt idx="4">
                  <c:v>606900000</c:v>
                </c:pt>
                <c:pt idx="5">
                  <c:v>803054000</c:v>
                </c:pt>
                <c:pt idx="6">
                  <c:v>671802000</c:v>
                </c:pt>
                <c:pt idx="7">
                  <c:v>757757000</c:v>
                </c:pt>
                <c:pt idx="8">
                  <c:v>625048000</c:v>
                </c:pt>
                <c:pt idx="9">
                  <c:v>635710000</c:v>
                </c:pt>
                <c:pt idx="10">
                  <c:v>536238000</c:v>
                </c:pt>
                <c:pt idx="11">
                  <c:v>1970837000</c:v>
                </c:pt>
                <c:pt idx="12">
                  <c:v>507342000</c:v>
                </c:pt>
                <c:pt idx="13">
                  <c:v>770619000</c:v>
                </c:pt>
                <c:pt idx="14">
                  <c:v>689650000</c:v>
                </c:pt>
                <c:pt idx="15">
                  <c:v>907864000</c:v>
                </c:pt>
                <c:pt idx="16">
                  <c:v>737016000</c:v>
                </c:pt>
                <c:pt idx="17">
                  <c:v>680960000</c:v>
                </c:pt>
                <c:pt idx="18">
                  <c:v>1160828000</c:v>
                </c:pt>
                <c:pt idx="19">
                  <c:v>704986000</c:v>
                </c:pt>
                <c:pt idx="20">
                  <c:v>878241000</c:v>
                </c:pt>
                <c:pt idx="21">
                  <c:v>816045000</c:v>
                </c:pt>
                <c:pt idx="22">
                  <c:v>804101000</c:v>
                </c:pt>
                <c:pt idx="23">
                  <c:v>2329766000</c:v>
                </c:pt>
                <c:pt idx="24">
                  <c:v>1388849000</c:v>
                </c:pt>
                <c:pt idx="25">
                  <c:v>624819000</c:v>
                </c:pt>
                <c:pt idx="26">
                  <c:v>1025785000</c:v>
                </c:pt>
                <c:pt idx="27">
                  <c:v>2333496000</c:v>
                </c:pt>
                <c:pt idx="28">
                  <c:v>742734000</c:v>
                </c:pt>
                <c:pt idx="29">
                  <c:v>738320000</c:v>
                </c:pt>
                <c:pt idx="30">
                  <c:v>938829000</c:v>
                </c:pt>
                <c:pt idx="31">
                  <c:v>623063000</c:v>
                </c:pt>
                <c:pt idx="32">
                  <c:v>895620000</c:v>
                </c:pt>
                <c:pt idx="33">
                  <c:v>817589000</c:v>
                </c:pt>
                <c:pt idx="34">
                  <c:v>1529551000</c:v>
                </c:pt>
                <c:pt idx="35">
                  <c:v>3228366000</c:v>
                </c:pt>
              </c:numCache>
            </c:numRef>
          </c:val>
          <c:extLst>
            <c:ext xmlns:c16="http://schemas.microsoft.com/office/drawing/2014/chart" uri="{C3380CC4-5D6E-409C-BE32-E72D297353CC}">
              <c16:uniqueId val="{00000001-093E-4D35-BE2C-928305C0F278}"/>
            </c:ext>
          </c:extLst>
        </c:ser>
        <c:ser>
          <c:idx val="2"/>
          <c:order val="2"/>
          <c:tx>
            <c:strRef>
              <c:f>장표!$C$14</c:f>
              <c:strCache>
                <c:ptCount val="1"/>
                <c:pt idx="0">
                  <c:v>차입금</c:v>
                </c:pt>
              </c:strCache>
            </c:strRef>
          </c:tx>
          <c:spPr>
            <a:solidFill>
              <a:srgbClr val="470A68"/>
            </a:solidFill>
          </c:spPr>
          <c:invertIfNegative val="0"/>
          <c:cat>
            <c:strRef>
              <c:f>장표!$D$10:$AM$10</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장표!$D$14:$AM$14</c:f>
              <c:numCache>
                <c:formatCode>#,##0,,;\(#,##0,,\);\-;@</c:formatCode>
                <c:ptCount val="36"/>
                <c:pt idx="0">
                  <c:v>15000000</c:v>
                </c:pt>
                <c:pt idx="1">
                  <c:v>60000000</c:v>
                </c:pt>
                <c:pt idx="2">
                  <c:v>177500000</c:v>
                </c:pt>
                <c:pt idx="3">
                  <c:v>428000000</c:v>
                </c:pt>
                <c:pt idx="4">
                  <c:v>430000000</c:v>
                </c:pt>
                <c:pt idx="5">
                  <c:v>112500000</c:v>
                </c:pt>
                <c:pt idx="6">
                  <c:v>446598000</c:v>
                </c:pt>
                <c:pt idx="7">
                  <c:v>30000000</c:v>
                </c:pt>
                <c:pt idx="8">
                  <c:v>112500000</c:v>
                </c:pt>
                <c:pt idx="9">
                  <c:v>145000000</c:v>
                </c:pt>
                <c:pt idx="10">
                  <c:v>251545000</c:v>
                </c:pt>
                <c:pt idx="11">
                  <c:v>782500000</c:v>
                </c:pt>
                <c:pt idx="12">
                  <c:v>310000000</c:v>
                </c:pt>
                <c:pt idx="13">
                  <c:v>5000000</c:v>
                </c:pt>
                <c:pt idx="14">
                  <c:v>407500000</c:v>
                </c:pt>
                <c:pt idx="15">
                  <c:v>100000000</c:v>
                </c:pt>
                <c:pt idx="16">
                  <c:v>1238000000</c:v>
                </c:pt>
                <c:pt idx="17">
                  <c:v>87500000</c:v>
                </c:pt>
                <c:pt idx="18">
                  <c:v>1500000000</c:v>
                </c:pt>
                <c:pt idx="19">
                  <c:v>0</c:v>
                </c:pt>
                <c:pt idx="20">
                  <c:v>87500000</c:v>
                </c:pt>
                <c:pt idx="21">
                  <c:v>0</c:v>
                </c:pt>
                <c:pt idx="22">
                  <c:v>0</c:v>
                </c:pt>
                <c:pt idx="23">
                  <c:v>1000000000</c:v>
                </c:pt>
                <c:pt idx="24">
                  <c:v>0</c:v>
                </c:pt>
                <c:pt idx="25">
                  <c:v>0</c:v>
                </c:pt>
                <c:pt idx="26">
                  <c:v>45000000</c:v>
                </c:pt>
                <c:pt idx="27">
                  <c:v>0</c:v>
                </c:pt>
                <c:pt idx="28">
                  <c:v>1200000000</c:v>
                </c:pt>
                <c:pt idx="29">
                  <c:v>0</c:v>
                </c:pt>
                <c:pt idx="30">
                  <c:v>0</c:v>
                </c:pt>
                <c:pt idx="31">
                  <c:v>100000000</c:v>
                </c:pt>
                <c:pt idx="32">
                  <c:v>400000000</c:v>
                </c:pt>
                <c:pt idx="33">
                  <c:v>300000000</c:v>
                </c:pt>
                <c:pt idx="34">
                  <c:v>2000000000</c:v>
                </c:pt>
                <c:pt idx="35">
                  <c:v>902500000</c:v>
                </c:pt>
              </c:numCache>
            </c:numRef>
          </c:val>
          <c:extLst>
            <c:ext xmlns:c16="http://schemas.microsoft.com/office/drawing/2014/chart" uri="{C3380CC4-5D6E-409C-BE32-E72D297353CC}">
              <c16:uniqueId val="{00000002-093E-4D35-BE2C-928305C0F278}"/>
            </c:ext>
          </c:extLst>
        </c:ser>
        <c:ser>
          <c:idx val="3"/>
          <c:order val="3"/>
          <c:tx>
            <c:strRef>
              <c:f>장표!$C$15</c:f>
              <c:strCache>
                <c:ptCount val="1"/>
                <c:pt idx="0">
                  <c:v>법인세/VAT</c:v>
                </c:pt>
              </c:strCache>
            </c:strRef>
          </c:tx>
          <c:spPr>
            <a:solidFill>
              <a:srgbClr val="88C4EC"/>
            </a:solidFill>
          </c:spPr>
          <c:invertIfNegative val="0"/>
          <c:cat>
            <c:strRef>
              <c:f>장표!$D$10:$AM$10</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장표!$D$15:$AM$15</c:f>
              <c:numCache>
                <c:formatCode>#,##0,,;\(#,##0,,\);\-;@</c:formatCode>
                <c:ptCount val="36"/>
                <c:pt idx="0">
                  <c:v>331249000</c:v>
                </c:pt>
                <c:pt idx="1">
                  <c:v>0</c:v>
                </c:pt>
                <c:pt idx="2">
                  <c:v>0</c:v>
                </c:pt>
                <c:pt idx="3">
                  <c:v>99681000</c:v>
                </c:pt>
                <c:pt idx="4">
                  <c:v>0</c:v>
                </c:pt>
                <c:pt idx="5">
                  <c:v>0</c:v>
                </c:pt>
                <c:pt idx="6">
                  <c:v>54347000</c:v>
                </c:pt>
                <c:pt idx="7">
                  <c:v>0</c:v>
                </c:pt>
                <c:pt idx="8">
                  <c:v>0</c:v>
                </c:pt>
                <c:pt idx="9">
                  <c:v>186042000</c:v>
                </c:pt>
                <c:pt idx="10">
                  <c:v>0</c:v>
                </c:pt>
                <c:pt idx="11">
                  <c:v>0</c:v>
                </c:pt>
                <c:pt idx="12">
                  <c:v>358279000</c:v>
                </c:pt>
                <c:pt idx="13">
                  <c:v>0</c:v>
                </c:pt>
                <c:pt idx="14">
                  <c:v>0</c:v>
                </c:pt>
                <c:pt idx="15">
                  <c:v>198020000</c:v>
                </c:pt>
                <c:pt idx="16">
                  <c:v>96847000</c:v>
                </c:pt>
                <c:pt idx="17">
                  <c:v>0</c:v>
                </c:pt>
                <c:pt idx="18">
                  <c:v>303509000</c:v>
                </c:pt>
                <c:pt idx="19">
                  <c:v>48424000</c:v>
                </c:pt>
                <c:pt idx="20">
                  <c:v>0</c:v>
                </c:pt>
                <c:pt idx="21">
                  <c:v>110205000</c:v>
                </c:pt>
                <c:pt idx="22">
                  <c:v>48424000</c:v>
                </c:pt>
                <c:pt idx="23">
                  <c:v>0</c:v>
                </c:pt>
                <c:pt idx="24">
                  <c:v>349697000</c:v>
                </c:pt>
                <c:pt idx="25">
                  <c:v>0</c:v>
                </c:pt>
                <c:pt idx="26">
                  <c:v>172451000</c:v>
                </c:pt>
                <c:pt idx="27">
                  <c:v>205210000</c:v>
                </c:pt>
                <c:pt idx="28">
                  <c:v>172451000</c:v>
                </c:pt>
                <c:pt idx="29">
                  <c:v>0</c:v>
                </c:pt>
                <c:pt idx="30">
                  <c:v>328510000</c:v>
                </c:pt>
                <c:pt idx="31">
                  <c:v>110437000</c:v>
                </c:pt>
                <c:pt idx="32">
                  <c:v>0</c:v>
                </c:pt>
                <c:pt idx="33">
                  <c:v>359103000</c:v>
                </c:pt>
                <c:pt idx="34">
                  <c:v>0</c:v>
                </c:pt>
                <c:pt idx="35">
                  <c:v>0</c:v>
                </c:pt>
              </c:numCache>
            </c:numRef>
          </c:val>
          <c:extLst>
            <c:ext xmlns:c16="http://schemas.microsoft.com/office/drawing/2014/chart" uri="{C3380CC4-5D6E-409C-BE32-E72D297353CC}">
              <c16:uniqueId val="{00000003-093E-4D35-BE2C-928305C0F278}"/>
            </c:ext>
          </c:extLst>
        </c:ser>
        <c:ser>
          <c:idx val="4"/>
          <c:order val="4"/>
          <c:tx>
            <c:v>합계</c:v>
          </c:tx>
          <c:spPr>
            <a:noFill/>
            <a:ln>
              <a:noFill/>
            </a:ln>
          </c:spPr>
          <c:invertIfNegative val="0"/>
          <c:cat>
            <c:strRef>
              <c:f>장표!$D$10:$AM$10</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장표!$D$11:$AM$11</c:f>
              <c:numCache>
                <c:formatCode>#,##0,,;\(#,##0,,\);\-;@</c:formatCode>
                <c:ptCount val="36"/>
                <c:pt idx="0">
                  <c:v>4060857000</c:v>
                </c:pt>
                <c:pt idx="1">
                  <c:v>3077481000</c:v>
                </c:pt>
                <c:pt idx="2">
                  <c:v>1368916000</c:v>
                </c:pt>
                <c:pt idx="3">
                  <c:v>1725694000</c:v>
                </c:pt>
                <c:pt idx="4">
                  <c:v>1967629000</c:v>
                </c:pt>
                <c:pt idx="5">
                  <c:v>2057286000</c:v>
                </c:pt>
                <c:pt idx="6">
                  <c:v>2047642000</c:v>
                </c:pt>
                <c:pt idx="7">
                  <c:v>1990441000</c:v>
                </c:pt>
                <c:pt idx="8">
                  <c:v>3408796000</c:v>
                </c:pt>
                <c:pt idx="9">
                  <c:v>1765253000</c:v>
                </c:pt>
                <c:pt idx="10">
                  <c:v>2007275000</c:v>
                </c:pt>
                <c:pt idx="11">
                  <c:v>3610817000</c:v>
                </c:pt>
                <c:pt idx="12">
                  <c:v>3397812000</c:v>
                </c:pt>
                <c:pt idx="13">
                  <c:v>1742095000</c:v>
                </c:pt>
                <c:pt idx="14">
                  <c:v>1629938000</c:v>
                </c:pt>
                <c:pt idx="15">
                  <c:v>1680076000</c:v>
                </c:pt>
                <c:pt idx="16">
                  <c:v>2664309000</c:v>
                </c:pt>
                <c:pt idx="17">
                  <c:v>2294213000</c:v>
                </c:pt>
                <c:pt idx="18">
                  <c:v>4550864000</c:v>
                </c:pt>
                <c:pt idx="19">
                  <c:v>1773009000</c:v>
                </c:pt>
                <c:pt idx="20">
                  <c:v>2215341000</c:v>
                </c:pt>
                <c:pt idx="21">
                  <c:v>2153016000</c:v>
                </c:pt>
                <c:pt idx="22">
                  <c:v>2042460000</c:v>
                </c:pt>
                <c:pt idx="23">
                  <c:v>5179374000</c:v>
                </c:pt>
                <c:pt idx="24">
                  <c:v>4268636000</c:v>
                </c:pt>
                <c:pt idx="25">
                  <c:v>2131390000</c:v>
                </c:pt>
                <c:pt idx="26">
                  <c:v>2861901000</c:v>
                </c:pt>
                <c:pt idx="27">
                  <c:v>4772563000</c:v>
                </c:pt>
                <c:pt idx="28">
                  <c:v>3535374000</c:v>
                </c:pt>
                <c:pt idx="29">
                  <c:v>3225640000</c:v>
                </c:pt>
                <c:pt idx="30">
                  <c:v>3548182000</c:v>
                </c:pt>
                <c:pt idx="31">
                  <c:v>3789226000</c:v>
                </c:pt>
                <c:pt idx="32">
                  <c:v>6004541000</c:v>
                </c:pt>
                <c:pt idx="33">
                  <c:v>5501989000</c:v>
                </c:pt>
                <c:pt idx="34">
                  <c:v>8112086000</c:v>
                </c:pt>
                <c:pt idx="35">
                  <c:v>9706557000</c:v>
                </c:pt>
              </c:numCache>
            </c:numRef>
          </c:val>
          <c:extLst>
            <c:ext xmlns:c16="http://schemas.microsoft.com/office/drawing/2014/chart" uri="{C3380CC4-5D6E-409C-BE32-E72D297353CC}">
              <c16:uniqueId val="{00000004-093E-4D35-BE2C-928305C0F278}"/>
            </c:ext>
          </c:extLst>
        </c:ser>
        <c:dLbls>
          <c:showLegendKey val="0"/>
          <c:showVal val="0"/>
          <c:showCatName val="0"/>
          <c:showSerName val="0"/>
          <c:showPercent val="0"/>
          <c:showBubbleSize val="0"/>
        </c:dLbls>
        <c:gapWidth val="80"/>
        <c:overlap val="100"/>
        <c:axId val="2052622432"/>
        <c:axId val="2048593200"/>
      </c:barChart>
      <c:catAx>
        <c:axId val="2052622432"/>
        <c:scaling>
          <c:orientation val="minMax"/>
        </c:scaling>
        <c:delete val="0"/>
        <c:axPos val="b"/>
        <c:numFmt formatCode="General" sourceLinked="1"/>
        <c:majorTickMark val="out"/>
        <c:minorTickMark val="none"/>
        <c:tickLblPos val="low"/>
        <c:spPr>
          <a:ln w="3175">
            <a:solidFill>
              <a:srgbClr val="000000"/>
            </a:solidFill>
            <a:prstDash val="solid"/>
          </a:ln>
        </c:spPr>
        <c:txPr>
          <a:bodyPr rot="-1620000"/>
          <a:lstStyle/>
          <a:p>
            <a:pPr>
              <a:defRPr sz="600"/>
            </a:pPr>
            <a:endParaRPr lang="ko-KR"/>
          </a:p>
        </c:txPr>
        <c:crossAx val="2048593200"/>
        <c:crosses val="autoZero"/>
        <c:auto val="1"/>
        <c:lblAlgn val="ctr"/>
        <c:lblOffset val="100"/>
        <c:noMultiLvlLbl val="0"/>
      </c:catAx>
      <c:valAx>
        <c:axId val="2048593200"/>
        <c:scaling>
          <c:orientation val="minMax"/>
          <c:max val="10000000000"/>
        </c:scaling>
        <c:delete val="0"/>
        <c:axPos val="l"/>
        <c:title>
          <c:tx>
            <c:rich>
              <a:bodyPr rot="-5400000" vert="horz"/>
              <a:lstStyle/>
              <a:p>
                <a:pPr>
                  <a:defRPr sz="600"/>
                </a:pPr>
                <a:r>
                  <a:rPr lang="ko-KR" altLang="en-US" sz="600" dirty="0"/>
                  <a:t>백만원</a:t>
                </a:r>
                <a:endParaRPr lang="en-US" altLang="ko-KR" sz="600" dirty="0"/>
              </a:p>
              <a:p>
                <a:pPr>
                  <a:defRPr sz="600"/>
                </a:pPr>
                <a:endParaRPr lang="en-US" sz="600" dirty="0"/>
              </a:p>
            </c:rich>
          </c:tx>
          <c:layout>
            <c:manualLayout>
              <c:xMode val="edge"/>
              <c:yMode val="edge"/>
              <c:x val="3.5087862316246147E-3"/>
              <c:y val="0.37909748487761336"/>
            </c:manualLayout>
          </c:layout>
          <c:overlay val="0"/>
        </c:title>
        <c:numFmt formatCode="#,##0,,;\(#,##0,,\);\-;@" sourceLinked="1"/>
        <c:majorTickMark val="out"/>
        <c:minorTickMark val="none"/>
        <c:tickLblPos val="nextTo"/>
        <c:spPr>
          <a:ln w="3175">
            <a:solidFill>
              <a:srgbClr val="000000"/>
            </a:solidFill>
            <a:prstDash val="solid"/>
          </a:ln>
        </c:spPr>
        <c:txPr>
          <a:bodyPr/>
          <a:lstStyle/>
          <a:p>
            <a:pPr>
              <a:defRPr sz="600"/>
            </a:pPr>
            <a:endParaRPr lang="ko-KR"/>
          </a:p>
        </c:txPr>
        <c:crossAx val="2052622432"/>
        <c:crosses val="autoZero"/>
        <c:crossBetween val="between"/>
        <c:majorUnit val="2000000000"/>
      </c:valAx>
      <c:spPr>
        <a:noFill/>
        <a:ln w="25400">
          <a:noFill/>
        </a:ln>
      </c:spPr>
    </c:plotArea>
    <c:legend>
      <c:legendPos val="b"/>
      <c:layout>
        <c:manualLayout>
          <c:xMode val="edge"/>
          <c:yMode val="edge"/>
          <c:x val="0.36205589064932781"/>
          <c:y val="0.93611137547999135"/>
          <c:w val="0.26438000794599575"/>
          <c:h val="6.3888656021302934E-2"/>
        </c:manualLayout>
      </c:layout>
      <c:overlay val="0"/>
      <c:spPr>
        <a:noFill/>
        <a:ln w="25400">
          <a:noFill/>
        </a:ln>
      </c:spPr>
      <c:txPr>
        <a:bodyPr/>
        <a:lstStyle/>
        <a:p>
          <a:pPr>
            <a:defRPr sz="600"/>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700" b="0" i="0" baseline="0">
          <a:solidFill>
            <a:srgbClr val="000000"/>
          </a:solidFill>
          <a:latin typeface="Arial"/>
          <a:ea typeface="맑은 고딕" panose="020B0503020000020004" pitchFamily="50" charset="-127"/>
          <a:cs typeface="Arial"/>
        </a:defRPr>
      </a:pPr>
      <a:endParaRPr lang="ko-KR"/>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ko-KR" altLang="en-US" sz="800" b="1" dirty="0">
                <a:solidFill>
                  <a:srgbClr val="00338D"/>
                </a:solidFill>
              </a:rPr>
              <a:t>월별 </a:t>
            </a:r>
            <a:r>
              <a:rPr lang="en-US" altLang="ko-KR" sz="800" b="1" dirty="0">
                <a:solidFill>
                  <a:srgbClr val="00338D"/>
                </a:solidFill>
              </a:rPr>
              <a:t>Cash</a:t>
            </a:r>
            <a:r>
              <a:rPr lang="en-US" altLang="ko-KR" sz="800" b="1" baseline="0" dirty="0">
                <a:solidFill>
                  <a:srgbClr val="00338D"/>
                </a:solidFill>
              </a:rPr>
              <a:t>flow</a:t>
            </a:r>
          </a:p>
        </c:rich>
      </c:tx>
      <c:layout>
        <c:manualLayout>
          <c:xMode val="edge"/>
          <c:yMode val="edge"/>
          <c:x val="9.5624842033487426E-4"/>
          <c:y val="0"/>
        </c:manualLayout>
      </c:layout>
      <c:overlay val="0"/>
    </c:title>
    <c:autoTitleDeleted val="0"/>
    <c:plotArea>
      <c:layout>
        <c:manualLayout>
          <c:layoutTarget val="inner"/>
          <c:xMode val="edge"/>
          <c:yMode val="edge"/>
          <c:x val="6.3393128811485261E-2"/>
          <c:y val="0.13575768228989635"/>
          <c:w val="0.91595305226175761"/>
          <c:h val="0.6773904396012066"/>
        </c:manualLayout>
      </c:layout>
      <c:lineChart>
        <c:grouping val="standard"/>
        <c:varyColors val="0"/>
        <c:ser>
          <c:idx val="0"/>
          <c:order val="0"/>
          <c:tx>
            <c:strRef>
              <c:f>장표!$C$16</c:f>
              <c:strCache>
                <c:ptCount val="1"/>
                <c:pt idx="0">
                  <c:v>Cashflow</c:v>
                </c:pt>
              </c:strCache>
            </c:strRef>
          </c:tx>
          <c:spPr>
            <a:ln w="12700">
              <a:solidFill>
                <a:srgbClr val="C00000"/>
              </a:solidFill>
              <a:prstDash val="solid"/>
            </a:ln>
          </c:spPr>
          <c:marker>
            <c:symbol val="none"/>
          </c:marker>
          <c:dLbls>
            <c:dLbl>
              <c:idx val="18"/>
              <c:layout>
                <c:manualLayout>
                  <c:x val="-2.5783093562847362E-2"/>
                  <c:y val="2.72699144314276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2A-4C78-9B4D-1FF11F240E80}"/>
                </c:ext>
              </c:extLst>
            </c:dLbl>
            <c:dLbl>
              <c:idx val="27"/>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72A-4C78-9B4D-1FF11F240E80}"/>
                </c:ext>
              </c:extLst>
            </c:dLbl>
            <c:dLbl>
              <c:idx val="30"/>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2A-4C78-9B4D-1FF11F240E80}"/>
                </c:ext>
              </c:extLst>
            </c:dLbl>
            <c:dLbl>
              <c:idx val="33"/>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72A-4C78-9B4D-1FF11F240E80}"/>
                </c:ext>
              </c:extLst>
            </c:dLbl>
            <c:dLbl>
              <c:idx val="34"/>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72A-4C78-9B4D-1FF11F240E80}"/>
                </c:ext>
              </c:extLst>
            </c:dLbl>
            <c:dLbl>
              <c:idx val="35"/>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72A-4C78-9B4D-1FF11F240E80}"/>
                </c:ext>
              </c:extLst>
            </c:dLbl>
            <c:spPr>
              <a:noFill/>
              <a:ln>
                <a:noFill/>
              </a:ln>
              <a:effectLst/>
            </c:spPr>
            <c:dLblPos val="b"/>
            <c:showLegendKey val="0"/>
            <c:showVal val="0"/>
            <c:showCatName val="0"/>
            <c:showSerName val="0"/>
            <c:showPercent val="0"/>
            <c:showBubbleSize val="0"/>
            <c:extLst>
              <c:ext xmlns:c15="http://schemas.microsoft.com/office/drawing/2012/chart" uri="{CE6537A1-D6FC-4f65-9D91-7224C49458BB}">
                <c15:showLeaderLines val="1"/>
              </c:ext>
            </c:extLst>
          </c:dLbls>
          <c:cat>
            <c:strRef>
              <c:f>장표!$D$10:$AM$10</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장표!$D$16:$AM$16</c:f>
              <c:numCache>
                <c:formatCode>#,##0,,;\(#,##0,,\);\-;@</c:formatCode>
                <c:ptCount val="36"/>
                <c:pt idx="0">
                  <c:v>1197756000</c:v>
                </c:pt>
                <c:pt idx="1">
                  <c:v>-1178544000</c:v>
                </c:pt>
                <c:pt idx="2">
                  <c:v>492569000</c:v>
                </c:pt>
                <c:pt idx="3">
                  <c:v>-837513000</c:v>
                </c:pt>
                <c:pt idx="4">
                  <c:v>452510000</c:v>
                </c:pt>
                <c:pt idx="5">
                  <c:v>-434978000</c:v>
                </c:pt>
                <c:pt idx="6">
                  <c:v>117249000</c:v>
                </c:pt>
                <c:pt idx="7">
                  <c:v>124119000</c:v>
                </c:pt>
                <c:pt idx="8">
                  <c:v>32372000</c:v>
                </c:pt>
                <c:pt idx="9">
                  <c:v>235316000</c:v>
                </c:pt>
                <c:pt idx="10">
                  <c:v>230910000</c:v>
                </c:pt>
                <c:pt idx="11">
                  <c:v>1911158000</c:v>
                </c:pt>
                <c:pt idx="12">
                  <c:v>-415620000</c:v>
                </c:pt>
                <c:pt idx="13">
                  <c:v>-375250000</c:v>
                </c:pt>
                <c:pt idx="14">
                  <c:v>-788932000</c:v>
                </c:pt>
                <c:pt idx="15">
                  <c:v>-654580000</c:v>
                </c:pt>
                <c:pt idx="16">
                  <c:v>-100454000</c:v>
                </c:pt>
                <c:pt idx="17">
                  <c:v>3422180000</c:v>
                </c:pt>
                <c:pt idx="18">
                  <c:v>-2917250000</c:v>
                </c:pt>
                <c:pt idx="19">
                  <c:v>346669000</c:v>
                </c:pt>
                <c:pt idx="20">
                  <c:v>-628330000</c:v>
                </c:pt>
                <c:pt idx="21">
                  <c:v>-16396000</c:v>
                </c:pt>
                <c:pt idx="22">
                  <c:v>-199484000</c:v>
                </c:pt>
                <c:pt idx="23">
                  <c:v>3246783000</c:v>
                </c:pt>
                <c:pt idx="24">
                  <c:v>-1082384000</c:v>
                </c:pt>
                <c:pt idx="25">
                  <c:v>-459679000</c:v>
                </c:pt>
                <c:pt idx="26">
                  <c:v>1082551000</c:v>
                </c:pt>
                <c:pt idx="27">
                  <c:v>-1355810000</c:v>
                </c:pt>
                <c:pt idx="28">
                  <c:v>72191000</c:v>
                </c:pt>
                <c:pt idx="29">
                  <c:v>1765217000</c:v>
                </c:pt>
                <c:pt idx="30">
                  <c:v>-780566000</c:v>
                </c:pt>
                <c:pt idx="31">
                  <c:v>213439000</c:v>
                </c:pt>
                <c:pt idx="32">
                  <c:v>3339690000</c:v>
                </c:pt>
                <c:pt idx="33">
                  <c:v>-939085000</c:v>
                </c:pt>
                <c:pt idx="34">
                  <c:v>-693441000</c:v>
                </c:pt>
                <c:pt idx="35">
                  <c:v>7541702000</c:v>
                </c:pt>
              </c:numCache>
            </c:numRef>
          </c:val>
          <c:smooth val="0"/>
          <c:extLst>
            <c:ext xmlns:c16="http://schemas.microsoft.com/office/drawing/2014/chart" uri="{C3380CC4-5D6E-409C-BE32-E72D297353CC}">
              <c16:uniqueId val="{00000000-872A-4C78-9B4D-1FF11F240E80}"/>
            </c:ext>
          </c:extLst>
        </c:ser>
        <c:dLbls>
          <c:showLegendKey val="0"/>
          <c:showVal val="0"/>
          <c:showCatName val="0"/>
          <c:showSerName val="0"/>
          <c:showPercent val="0"/>
          <c:showBubbleSize val="0"/>
        </c:dLbls>
        <c:smooth val="0"/>
        <c:axId val="2052622432"/>
        <c:axId val="2048593200"/>
      </c:lineChart>
      <c:catAx>
        <c:axId val="2052622432"/>
        <c:scaling>
          <c:orientation val="minMax"/>
        </c:scaling>
        <c:delete val="0"/>
        <c:axPos val="b"/>
        <c:numFmt formatCode="General" sourceLinked="1"/>
        <c:majorTickMark val="out"/>
        <c:minorTickMark val="none"/>
        <c:tickLblPos val="low"/>
        <c:spPr>
          <a:ln w="3175">
            <a:solidFill>
              <a:srgbClr val="000000"/>
            </a:solidFill>
            <a:prstDash val="solid"/>
          </a:ln>
        </c:spPr>
        <c:txPr>
          <a:bodyPr rot="-2700000"/>
          <a:lstStyle/>
          <a:p>
            <a:pPr>
              <a:defRPr sz="600"/>
            </a:pPr>
            <a:endParaRPr lang="ko-KR"/>
          </a:p>
        </c:txPr>
        <c:crossAx val="2048593200"/>
        <c:crosses val="autoZero"/>
        <c:auto val="1"/>
        <c:lblAlgn val="ctr"/>
        <c:lblOffset val="100"/>
        <c:noMultiLvlLbl val="0"/>
      </c:catAx>
      <c:valAx>
        <c:axId val="2048593200"/>
        <c:scaling>
          <c:orientation val="minMax"/>
        </c:scaling>
        <c:delete val="0"/>
        <c:axPos val="l"/>
        <c:title>
          <c:tx>
            <c:rich>
              <a:bodyPr rot="-5400000" vert="horz"/>
              <a:lstStyle/>
              <a:p>
                <a:pPr>
                  <a:defRPr sz="600"/>
                </a:pPr>
                <a:r>
                  <a:rPr lang="ko-KR" altLang="en-US" sz="600" dirty="0"/>
                  <a:t>백만원</a:t>
                </a:r>
                <a:endParaRPr lang="en-US" altLang="ko-KR" sz="600" dirty="0"/>
              </a:p>
              <a:p>
                <a:pPr>
                  <a:defRPr sz="600"/>
                </a:pPr>
                <a:endParaRPr lang="en-US" sz="600" dirty="0"/>
              </a:p>
            </c:rich>
          </c:tx>
          <c:layout>
            <c:manualLayout>
              <c:xMode val="edge"/>
              <c:yMode val="edge"/>
              <c:x val="6.6594863599728845E-4"/>
              <c:y val="0.3790973692980853"/>
            </c:manualLayout>
          </c:layout>
          <c:overlay val="0"/>
        </c:title>
        <c:numFmt formatCode="#,##0,,;\(#,##0,,\);\-;@" sourceLinked="1"/>
        <c:majorTickMark val="out"/>
        <c:minorTickMark val="none"/>
        <c:tickLblPos val="nextTo"/>
        <c:spPr>
          <a:ln w="3175">
            <a:solidFill>
              <a:srgbClr val="000000"/>
            </a:solidFill>
            <a:prstDash val="solid"/>
          </a:ln>
        </c:spPr>
        <c:txPr>
          <a:bodyPr/>
          <a:lstStyle/>
          <a:p>
            <a:pPr>
              <a:defRPr sz="600"/>
            </a:pPr>
            <a:endParaRPr lang="ko-KR"/>
          </a:p>
        </c:txPr>
        <c:crossAx val="2052622432"/>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700" b="0" i="0" baseline="0">
          <a:solidFill>
            <a:srgbClr val="000000"/>
          </a:solidFill>
          <a:latin typeface="Arial"/>
          <a:ea typeface="맑은 고딕" panose="020B0503020000020004" pitchFamily="50" charset="-127"/>
          <a:cs typeface="Arial"/>
        </a:defRPr>
      </a:pPr>
      <a:endParaRPr lang="ko-KR"/>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a:pPr>
            <a:r>
              <a:rPr lang="ko-KR" altLang="en-US" sz="800" b="1" dirty="0">
                <a:solidFill>
                  <a:srgbClr val="00338D"/>
                </a:solidFill>
              </a:rPr>
              <a:t>월말 현금 잔액</a:t>
            </a:r>
            <a:endParaRPr lang="en-US" altLang="ko-KR" sz="800" b="1" dirty="0">
              <a:solidFill>
                <a:srgbClr val="00338D"/>
              </a:solidFill>
            </a:endParaRPr>
          </a:p>
        </c:rich>
      </c:tx>
      <c:layout>
        <c:manualLayout>
          <c:xMode val="edge"/>
          <c:yMode val="edge"/>
          <c:x val="1.1464706820649694E-2"/>
          <c:y val="2.3400638641818603E-2"/>
        </c:manualLayout>
      </c:layout>
      <c:overlay val="0"/>
    </c:title>
    <c:autoTitleDeleted val="0"/>
    <c:plotArea>
      <c:layout>
        <c:manualLayout>
          <c:layoutTarget val="inner"/>
          <c:xMode val="edge"/>
          <c:yMode val="edge"/>
          <c:x val="7.0974953671154764E-2"/>
          <c:y val="0.14762514396540108"/>
          <c:w val="0.9084240495693644"/>
          <c:h val="0.62936347993833053"/>
        </c:manualLayout>
      </c:layout>
      <c:lineChart>
        <c:grouping val="standard"/>
        <c:varyColors val="0"/>
        <c:ser>
          <c:idx val="0"/>
          <c:order val="0"/>
          <c:tx>
            <c:strRef>
              <c:f>장표!$C$17</c:f>
              <c:strCache>
                <c:ptCount val="1"/>
                <c:pt idx="0">
                  <c:v>월말현금잔액</c:v>
                </c:pt>
              </c:strCache>
            </c:strRef>
          </c:tx>
          <c:marker>
            <c:symbol val="none"/>
          </c:marker>
          <c:cat>
            <c:strRef>
              <c:f>장표!$D$10:$AM$10</c:f>
              <c:strCache>
                <c:ptCount val="36"/>
                <c:pt idx="0">
                  <c:v>18/01</c:v>
                </c:pt>
                <c:pt idx="1">
                  <c:v>18/02</c:v>
                </c:pt>
                <c:pt idx="2">
                  <c:v>18/03</c:v>
                </c:pt>
                <c:pt idx="3">
                  <c:v>18/04</c:v>
                </c:pt>
                <c:pt idx="4">
                  <c:v>18/05</c:v>
                </c:pt>
                <c:pt idx="5">
                  <c:v>18/06</c:v>
                </c:pt>
                <c:pt idx="6">
                  <c:v>18/07</c:v>
                </c:pt>
                <c:pt idx="7">
                  <c:v>18/08</c:v>
                </c:pt>
                <c:pt idx="8">
                  <c:v>18/09</c:v>
                </c:pt>
                <c:pt idx="9">
                  <c:v>18/10</c:v>
                </c:pt>
                <c:pt idx="10">
                  <c:v>18/11</c:v>
                </c:pt>
                <c:pt idx="11">
                  <c:v>18/12</c:v>
                </c:pt>
                <c:pt idx="12">
                  <c:v>19/01</c:v>
                </c:pt>
                <c:pt idx="13">
                  <c:v>19/02</c:v>
                </c:pt>
                <c:pt idx="14">
                  <c:v>19/03</c:v>
                </c:pt>
                <c:pt idx="15">
                  <c:v>19/04</c:v>
                </c:pt>
                <c:pt idx="16">
                  <c:v>19/05</c:v>
                </c:pt>
                <c:pt idx="17">
                  <c:v>19/06</c:v>
                </c:pt>
                <c:pt idx="18">
                  <c:v>19/07</c:v>
                </c:pt>
                <c:pt idx="19">
                  <c:v>19/08</c:v>
                </c:pt>
                <c:pt idx="20">
                  <c:v>19/09</c:v>
                </c:pt>
                <c:pt idx="21">
                  <c:v>19/10</c:v>
                </c:pt>
                <c:pt idx="22">
                  <c:v>19/11</c:v>
                </c:pt>
                <c:pt idx="23">
                  <c:v>19/12</c:v>
                </c:pt>
                <c:pt idx="24">
                  <c:v>20/01</c:v>
                </c:pt>
                <c:pt idx="25">
                  <c:v>20/02</c:v>
                </c:pt>
                <c:pt idx="26">
                  <c:v>20/03</c:v>
                </c:pt>
                <c:pt idx="27">
                  <c:v>20/04</c:v>
                </c:pt>
                <c:pt idx="28">
                  <c:v>20/05</c:v>
                </c:pt>
                <c:pt idx="29">
                  <c:v>20/06</c:v>
                </c:pt>
                <c:pt idx="30">
                  <c:v>20/07</c:v>
                </c:pt>
                <c:pt idx="31">
                  <c:v>20/08</c:v>
                </c:pt>
                <c:pt idx="32">
                  <c:v>20/09</c:v>
                </c:pt>
                <c:pt idx="33">
                  <c:v>20/10</c:v>
                </c:pt>
                <c:pt idx="34">
                  <c:v>20/11</c:v>
                </c:pt>
                <c:pt idx="35">
                  <c:v>20/12</c:v>
                </c:pt>
              </c:strCache>
            </c:strRef>
          </c:cat>
          <c:val>
            <c:numRef>
              <c:f>장표!$D$17:$AM$17</c:f>
              <c:numCache>
                <c:formatCode>#,##0,,;\(#,##0,,\);\-;@</c:formatCode>
                <c:ptCount val="36"/>
                <c:pt idx="0">
                  <c:v>1820649000</c:v>
                </c:pt>
                <c:pt idx="1">
                  <c:v>642105000</c:v>
                </c:pt>
                <c:pt idx="2">
                  <c:v>1134674000</c:v>
                </c:pt>
                <c:pt idx="3">
                  <c:v>297161000</c:v>
                </c:pt>
                <c:pt idx="4">
                  <c:v>749671000</c:v>
                </c:pt>
                <c:pt idx="5">
                  <c:v>314693000</c:v>
                </c:pt>
                <c:pt idx="6">
                  <c:v>431942000</c:v>
                </c:pt>
                <c:pt idx="7">
                  <c:v>556061000</c:v>
                </c:pt>
                <c:pt idx="8">
                  <c:v>588433000</c:v>
                </c:pt>
                <c:pt idx="9">
                  <c:v>823749000</c:v>
                </c:pt>
                <c:pt idx="10">
                  <c:v>1054659000</c:v>
                </c:pt>
                <c:pt idx="11">
                  <c:v>2965817000</c:v>
                </c:pt>
                <c:pt idx="12">
                  <c:v>2550197000</c:v>
                </c:pt>
                <c:pt idx="13">
                  <c:v>2174947000</c:v>
                </c:pt>
                <c:pt idx="14">
                  <c:v>1386015000</c:v>
                </c:pt>
                <c:pt idx="15">
                  <c:v>731435000</c:v>
                </c:pt>
                <c:pt idx="16">
                  <c:v>630981000</c:v>
                </c:pt>
                <c:pt idx="17">
                  <c:v>4053161000</c:v>
                </c:pt>
                <c:pt idx="18">
                  <c:v>1135911000</c:v>
                </c:pt>
                <c:pt idx="19">
                  <c:v>1482580000</c:v>
                </c:pt>
                <c:pt idx="20">
                  <c:v>854250000</c:v>
                </c:pt>
                <c:pt idx="21">
                  <c:v>837854000</c:v>
                </c:pt>
                <c:pt idx="22">
                  <c:v>638370000</c:v>
                </c:pt>
                <c:pt idx="23">
                  <c:v>3885153000</c:v>
                </c:pt>
                <c:pt idx="24">
                  <c:v>2802769000</c:v>
                </c:pt>
                <c:pt idx="25">
                  <c:v>2343090000</c:v>
                </c:pt>
                <c:pt idx="26">
                  <c:v>3425641000</c:v>
                </c:pt>
                <c:pt idx="27">
                  <c:v>2069831000</c:v>
                </c:pt>
                <c:pt idx="28">
                  <c:v>2142022000</c:v>
                </c:pt>
                <c:pt idx="29">
                  <c:v>3907239000</c:v>
                </c:pt>
                <c:pt idx="30">
                  <c:v>3126673000</c:v>
                </c:pt>
                <c:pt idx="31">
                  <c:v>3340112000</c:v>
                </c:pt>
                <c:pt idx="32">
                  <c:v>6679802000</c:v>
                </c:pt>
                <c:pt idx="33">
                  <c:v>5740717000</c:v>
                </c:pt>
                <c:pt idx="34">
                  <c:v>5047276000</c:v>
                </c:pt>
                <c:pt idx="35">
                  <c:v>12588978000</c:v>
                </c:pt>
              </c:numCache>
            </c:numRef>
          </c:val>
          <c:smooth val="0"/>
          <c:extLst>
            <c:ext xmlns:c16="http://schemas.microsoft.com/office/drawing/2014/chart" uri="{C3380CC4-5D6E-409C-BE32-E72D297353CC}">
              <c16:uniqueId val="{00000000-29D2-4561-89A0-62FF9405EA02}"/>
            </c:ext>
          </c:extLst>
        </c:ser>
        <c:dLbls>
          <c:showLegendKey val="0"/>
          <c:showVal val="0"/>
          <c:showCatName val="0"/>
          <c:showSerName val="0"/>
          <c:showPercent val="0"/>
          <c:showBubbleSize val="0"/>
        </c:dLbls>
        <c:smooth val="0"/>
        <c:axId val="2052622432"/>
        <c:axId val="2048593200"/>
      </c:lineChart>
      <c:catAx>
        <c:axId val="2052622432"/>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pPr>
            <a:endParaRPr lang="ko-KR"/>
          </a:p>
        </c:txPr>
        <c:crossAx val="2048593200"/>
        <c:crosses val="autoZero"/>
        <c:auto val="1"/>
        <c:lblAlgn val="ctr"/>
        <c:lblOffset val="100"/>
        <c:noMultiLvlLbl val="0"/>
      </c:catAx>
      <c:valAx>
        <c:axId val="2048593200"/>
        <c:scaling>
          <c:orientation val="minMax"/>
        </c:scaling>
        <c:delete val="0"/>
        <c:axPos val="l"/>
        <c:title>
          <c:tx>
            <c:rich>
              <a:bodyPr rot="-5400000" vert="horz"/>
              <a:lstStyle/>
              <a:p>
                <a:pPr>
                  <a:defRPr sz="600"/>
                </a:pPr>
                <a:r>
                  <a:rPr lang="ko-KR" altLang="en-US" sz="600" dirty="0"/>
                  <a:t>백만원</a:t>
                </a:r>
                <a:endParaRPr lang="en-US" sz="600" dirty="0"/>
              </a:p>
            </c:rich>
          </c:tx>
          <c:layout>
            <c:manualLayout>
              <c:xMode val="edge"/>
              <c:yMode val="edge"/>
              <c:x val="1.7603726573502329E-2"/>
              <c:y val="0.30866260613724933"/>
            </c:manualLayout>
          </c:layout>
          <c:overlay val="0"/>
        </c:title>
        <c:numFmt formatCode="#,##0,,;\(#,##0,,\);\-;@" sourceLinked="1"/>
        <c:majorTickMark val="out"/>
        <c:minorTickMark val="none"/>
        <c:tickLblPos val="nextTo"/>
        <c:spPr>
          <a:ln w="3175">
            <a:solidFill>
              <a:srgbClr val="000000"/>
            </a:solidFill>
            <a:prstDash val="solid"/>
          </a:ln>
        </c:spPr>
        <c:txPr>
          <a:bodyPr/>
          <a:lstStyle/>
          <a:p>
            <a:pPr>
              <a:defRPr sz="600"/>
            </a:pPr>
            <a:endParaRPr lang="ko-KR"/>
          </a:p>
        </c:txPr>
        <c:crossAx val="2052622432"/>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700" b="0" i="0" baseline="0">
          <a:solidFill>
            <a:srgbClr val="000000"/>
          </a:solidFill>
          <a:latin typeface="Arial"/>
          <a:ea typeface="맑은 고딕" panose="020B0503020000020004" pitchFamily="50" charset="-127"/>
          <a:cs typeface="Arial"/>
        </a:defRPr>
      </a:pPr>
      <a:endParaRPr lang="ko-KR"/>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재무제표 상 단기대여금 잔액</a:t>
            </a:r>
            <a:endParaRPr lang="en-US" sz="800" dirty="0"/>
          </a:p>
        </c:rich>
      </c:tx>
      <c:layout>
        <c:manualLayout>
          <c:xMode val="edge"/>
          <c:yMode val="edge"/>
          <c:x val="2.2793940311734057E-2"/>
          <c:y val="3.7167513544558946E-2"/>
        </c:manualLayout>
      </c:layout>
      <c:overlay val="0"/>
    </c:title>
    <c:autoTitleDeleted val="0"/>
    <c:plotArea>
      <c:layout>
        <c:manualLayout>
          <c:layoutTarget val="inner"/>
          <c:xMode val="edge"/>
          <c:yMode val="edge"/>
          <c:x val="0.1493169109275182"/>
          <c:y val="0.1554878784885699"/>
          <c:w val="0.80389718048381031"/>
          <c:h val="0.69814930658442986"/>
        </c:manualLayout>
      </c:layout>
      <c:lineChart>
        <c:grouping val="standard"/>
        <c:varyColors val="0"/>
        <c:ser>
          <c:idx val="0"/>
          <c:order val="0"/>
          <c:spPr>
            <a:ln w="12700">
              <a:solidFill>
                <a:srgbClr val="00338D"/>
              </a:solidFill>
              <a:prstDash val="solid"/>
            </a:ln>
          </c:spPr>
          <c:marker>
            <c:symbol val="diamond"/>
            <c:size val="3"/>
            <c:spPr>
              <a:solidFill>
                <a:srgbClr val="00338D"/>
              </a:solidFill>
              <a:ln>
                <a:solidFill>
                  <a:srgbClr val="00338D"/>
                </a:solidFill>
                <a:prstDash val="solid"/>
              </a:ln>
            </c:spPr>
          </c:marker>
          <c:dLbls>
            <c:dLbl>
              <c:idx val="0"/>
              <c:delete val="1"/>
              <c:extLst>
                <c:ext xmlns:c15="http://schemas.microsoft.com/office/drawing/2012/chart" uri="{CE6537A1-D6FC-4f65-9D91-7224C49458BB}"/>
                <c:ext xmlns:c16="http://schemas.microsoft.com/office/drawing/2014/chart" uri="{C3380CC4-5D6E-409C-BE32-E72D297353CC}">
                  <c16:uniqueId val="{00000000-3641-443B-AC1B-81EC44415C29}"/>
                </c:ext>
              </c:extLst>
            </c:dLbl>
            <c:dLbl>
              <c:idx val="4"/>
              <c:delete val="1"/>
              <c:extLst>
                <c:ext xmlns:c15="http://schemas.microsoft.com/office/drawing/2012/chart" uri="{CE6537A1-D6FC-4f65-9D91-7224C49458BB}"/>
                <c:ext xmlns:c16="http://schemas.microsoft.com/office/drawing/2014/chart" uri="{C3380CC4-5D6E-409C-BE32-E72D297353CC}">
                  <c16:uniqueId val="{00000001-3641-443B-AC1B-81EC44415C29}"/>
                </c:ext>
              </c:extLst>
            </c:dLbl>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장표!$D$38:$R$38</c:f>
              <c:numCache>
                <c:formatCode>General</c:formatCode>
                <c:ptCount val="15"/>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numCache>
            </c:numRef>
          </c:cat>
          <c:val>
            <c:numRef>
              <c:f>장표!$D$39:$R$39</c:f>
              <c:numCache>
                <c:formatCode>#,##0,,;\(#,##0,,\);\-;@</c:formatCode>
                <c:ptCount val="15"/>
                <c:pt idx="0">
                  <c:v>0</c:v>
                </c:pt>
                <c:pt idx="1">
                  <c:v>1809359000</c:v>
                </c:pt>
                <c:pt idx="2">
                  <c:v>3944589000</c:v>
                </c:pt>
                <c:pt idx="3">
                  <c:v>2660589000</c:v>
                </c:pt>
                <c:pt idx="4">
                  <c:v>0</c:v>
                </c:pt>
                <c:pt idx="5">
                  <c:v>2800000000</c:v>
                </c:pt>
                <c:pt idx="6">
                  <c:v>2196000000</c:v>
                </c:pt>
                <c:pt idx="7">
                  <c:v>2196000000</c:v>
                </c:pt>
                <c:pt idx="8">
                  <c:v>1846000000</c:v>
                </c:pt>
                <c:pt idx="9">
                  <c:v>1846000000</c:v>
                </c:pt>
                <c:pt idx="10">
                  <c:v>1397300000</c:v>
                </c:pt>
                <c:pt idx="11">
                  <c:v>930300000</c:v>
                </c:pt>
                <c:pt idx="12">
                  <c:v>470450000</c:v>
                </c:pt>
                <c:pt idx="13">
                  <c:v>470450000</c:v>
                </c:pt>
                <c:pt idx="14">
                  <c:v>2640000000</c:v>
                </c:pt>
              </c:numCache>
            </c:numRef>
          </c:val>
          <c:smooth val="0"/>
          <c:extLst>
            <c:ext xmlns:c16="http://schemas.microsoft.com/office/drawing/2014/chart" uri="{C3380CC4-5D6E-409C-BE32-E72D297353CC}">
              <c16:uniqueId val="{00000002-3641-443B-AC1B-81EC44415C29}"/>
            </c:ext>
          </c:extLst>
        </c:ser>
        <c:dLbls>
          <c:showLegendKey val="0"/>
          <c:showVal val="0"/>
          <c:showCatName val="0"/>
          <c:showSerName val="0"/>
          <c:showPercent val="0"/>
          <c:showBubbleSize val="0"/>
        </c:dLbls>
        <c:marker val="1"/>
        <c:smooth val="0"/>
        <c:axId val="1298193919"/>
        <c:axId val="1956786047"/>
      </c:lineChart>
      <c:catAx>
        <c:axId val="1298193919"/>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956786047"/>
        <c:crosses val="autoZero"/>
        <c:auto val="1"/>
        <c:lblAlgn val="ctr"/>
        <c:lblOffset val="100"/>
        <c:noMultiLvlLbl val="0"/>
      </c:catAx>
      <c:valAx>
        <c:axId val="1956786047"/>
        <c:scaling>
          <c:orientation val="minMax"/>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2.5643182850700812E-2"/>
              <c:y val="0.32749408282941356"/>
            </c:manualLayout>
          </c:layout>
          <c:overlay val="0"/>
        </c:title>
        <c:numFmt formatCode="#,##0,,;\(#,##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298193919"/>
        <c:crosses val="autoZero"/>
        <c:crossBetween val="between"/>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700"/>
            </a:pPr>
            <a:r>
              <a:rPr lang="ko-KR" altLang="en-US" sz="700" b="1" dirty="0">
                <a:solidFill>
                  <a:srgbClr val="002996"/>
                </a:solidFill>
                <a:effectLst/>
              </a:rPr>
              <a:t>보다텍향 매출 구성</a:t>
            </a:r>
            <a:endParaRPr lang="ko-KR" altLang="ko-KR" sz="700" b="1" dirty="0">
              <a:solidFill>
                <a:srgbClr val="002996"/>
              </a:solidFill>
              <a:effectLst/>
            </a:endParaRPr>
          </a:p>
        </c:rich>
      </c:tx>
      <c:layout>
        <c:manualLayout>
          <c:xMode val="edge"/>
          <c:yMode val="edge"/>
          <c:x val="3.5619324523471885E-2"/>
          <c:y val="3.5802028875604866E-2"/>
        </c:manualLayout>
      </c:layout>
      <c:overlay val="0"/>
    </c:title>
    <c:autoTitleDeleted val="0"/>
    <c:plotArea>
      <c:layout>
        <c:manualLayout>
          <c:layoutTarget val="inner"/>
          <c:xMode val="edge"/>
          <c:yMode val="edge"/>
          <c:x val="0.14945643812071607"/>
          <c:y val="0.23508110119047618"/>
          <c:w val="0.46980379654720733"/>
          <c:h val="0.63694196428571426"/>
        </c:manualLayout>
      </c:layout>
      <c:barChart>
        <c:barDir val="col"/>
        <c:grouping val="stacked"/>
        <c:varyColors val="0"/>
        <c:ser>
          <c:idx val="0"/>
          <c:order val="0"/>
          <c:tx>
            <c:strRef>
              <c:f>Sheet1!$D$4</c:f>
              <c:strCache>
                <c:ptCount val="1"/>
                <c:pt idx="0">
                  <c:v>제품</c:v>
                </c:pt>
              </c:strCache>
            </c:strRef>
          </c:tx>
          <c:spPr>
            <a:solidFill>
              <a:srgbClr val="00338D"/>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Sheet1!$E$3:$I$3</c:f>
              <c:numCache>
                <c:formatCode>General</c:formatCode>
                <c:ptCount val="5"/>
                <c:pt idx="0">
                  <c:v>2016</c:v>
                </c:pt>
                <c:pt idx="1">
                  <c:v>2017</c:v>
                </c:pt>
                <c:pt idx="2">
                  <c:v>2018</c:v>
                </c:pt>
                <c:pt idx="3">
                  <c:v>2019</c:v>
                </c:pt>
                <c:pt idx="4">
                  <c:v>2020</c:v>
                </c:pt>
              </c:numCache>
            </c:numRef>
          </c:cat>
          <c:val>
            <c:numRef>
              <c:f>Sheet1!$E$4:$I$4</c:f>
              <c:numCache>
                <c:formatCode>#,##0,,;;"-"</c:formatCode>
                <c:ptCount val="5"/>
                <c:pt idx="0">
                  <c:v>1061375846</c:v>
                </c:pt>
                <c:pt idx="1">
                  <c:v>1060809090</c:v>
                </c:pt>
                <c:pt idx="2">
                  <c:v>423809181</c:v>
                </c:pt>
                <c:pt idx="3">
                  <c:v>925079600</c:v>
                </c:pt>
                <c:pt idx="4">
                  <c:v>554964999</c:v>
                </c:pt>
              </c:numCache>
            </c:numRef>
          </c:val>
          <c:extLst>
            <c:ext xmlns:c16="http://schemas.microsoft.com/office/drawing/2014/chart" uri="{C3380CC4-5D6E-409C-BE32-E72D297353CC}">
              <c16:uniqueId val="{00000000-200F-41F5-A744-BFFDF5925B26}"/>
            </c:ext>
          </c:extLst>
        </c:ser>
        <c:ser>
          <c:idx val="1"/>
          <c:order val="1"/>
          <c:tx>
            <c:strRef>
              <c:f>Sheet1!$D$5</c:f>
              <c:strCache>
                <c:ptCount val="1"/>
                <c:pt idx="0">
                  <c:v>용역</c:v>
                </c:pt>
              </c:strCache>
            </c:strRef>
          </c:tx>
          <c:spPr>
            <a:solidFill>
              <a:srgbClr val="0091DA"/>
            </a:solidFill>
            <a:ln w="3175">
              <a:solidFill>
                <a:srgbClr val="FFFFFF"/>
              </a:solidFill>
              <a:prstDash val="solid"/>
            </a:ln>
          </c:spPr>
          <c:invertIfNegative val="0"/>
          <c:dLbls>
            <c:spPr>
              <a:solidFill>
                <a:srgbClr val="0091DA"/>
              </a:solid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Sheet1!$E$3:$I$3</c:f>
              <c:numCache>
                <c:formatCode>General</c:formatCode>
                <c:ptCount val="5"/>
                <c:pt idx="0">
                  <c:v>2016</c:v>
                </c:pt>
                <c:pt idx="1">
                  <c:v>2017</c:v>
                </c:pt>
                <c:pt idx="2">
                  <c:v>2018</c:v>
                </c:pt>
                <c:pt idx="3">
                  <c:v>2019</c:v>
                </c:pt>
                <c:pt idx="4">
                  <c:v>2020</c:v>
                </c:pt>
              </c:numCache>
            </c:numRef>
          </c:cat>
          <c:val>
            <c:numRef>
              <c:f>Sheet1!$E$5:$I$5</c:f>
              <c:numCache>
                <c:formatCode>#,##0,,;;"-"</c:formatCode>
                <c:ptCount val="5"/>
                <c:pt idx="0">
                  <c:v>533678180</c:v>
                </c:pt>
                <c:pt idx="1">
                  <c:v>287099999</c:v>
                </c:pt>
                <c:pt idx="2">
                  <c:v>367454100</c:v>
                </c:pt>
                <c:pt idx="3">
                  <c:v>97400000</c:v>
                </c:pt>
                <c:pt idx="4">
                  <c:v>402036953</c:v>
                </c:pt>
              </c:numCache>
            </c:numRef>
          </c:val>
          <c:extLst>
            <c:ext xmlns:c16="http://schemas.microsoft.com/office/drawing/2014/chart" uri="{C3380CC4-5D6E-409C-BE32-E72D297353CC}">
              <c16:uniqueId val="{00000001-200F-41F5-A744-BFFDF5925B26}"/>
            </c:ext>
          </c:extLst>
        </c:ser>
        <c:ser>
          <c:idx val="2"/>
          <c:order val="2"/>
          <c:tx>
            <c:strRef>
              <c:f>Sheet1!$D$6</c:f>
              <c:strCache>
                <c:ptCount val="1"/>
                <c:pt idx="0">
                  <c:v>상품</c:v>
                </c:pt>
              </c:strCache>
            </c:strRef>
          </c:tx>
          <c:spPr>
            <a:solidFill>
              <a:srgbClr val="6D2077"/>
            </a:solidFill>
            <a:ln w="3175">
              <a:solidFill>
                <a:srgbClr val="FFFFFF"/>
              </a:solidFill>
              <a:prstDash val="solid"/>
            </a:ln>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2-200F-41F5-A744-BFFDF5925B26}"/>
                </c:ext>
              </c:extLst>
            </c:dLbl>
            <c:dLbl>
              <c:idx val="3"/>
              <c:delete val="1"/>
              <c:extLst>
                <c:ext xmlns:c15="http://schemas.microsoft.com/office/drawing/2012/chart" uri="{CE6537A1-D6FC-4f65-9D91-7224C49458BB}"/>
                <c:ext xmlns:c16="http://schemas.microsoft.com/office/drawing/2014/chart" uri="{C3380CC4-5D6E-409C-BE32-E72D297353CC}">
                  <c16:uniqueId val="{00000003-200F-41F5-A744-BFFDF5925B26}"/>
                </c:ext>
              </c:extLst>
            </c:dLbl>
            <c:spPr>
              <a:solidFill>
                <a:srgbClr val="6D2077"/>
              </a:solidFill>
              <a:ln>
                <a:noFill/>
              </a:ln>
              <a:effectLst/>
            </c:spPr>
            <c:txPr>
              <a:bodyPr wrap="square" lIns="38100" tIns="19050" rIns="38100" bIns="19050" anchor="ctr">
                <a:spAutoFit/>
              </a:bodyPr>
              <a:lstStyle/>
              <a:p>
                <a:pPr>
                  <a:defRPr sz="600">
                    <a:solidFill>
                      <a:schemeClr val="bg1"/>
                    </a:solidFill>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Sheet1!$E$3:$I$3</c:f>
              <c:numCache>
                <c:formatCode>General</c:formatCode>
                <c:ptCount val="5"/>
                <c:pt idx="0">
                  <c:v>2016</c:v>
                </c:pt>
                <c:pt idx="1">
                  <c:v>2017</c:v>
                </c:pt>
                <c:pt idx="2">
                  <c:v>2018</c:v>
                </c:pt>
                <c:pt idx="3">
                  <c:v>2019</c:v>
                </c:pt>
                <c:pt idx="4">
                  <c:v>2020</c:v>
                </c:pt>
              </c:numCache>
            </c:numRef>
          </c:cat>
          <c:val>
            <c:numRef>
              <c:f>Sheet1!$E$6:$I$6</c:f>
              <c:numCache>
                <c:formatCode>#,##0,,;;"-"</c:formatCode>
                <c:ptCount val="5"/>
                <c:pt idx="0">
                  <c:v>4663000</c:v>
                </c:pt>
                <c:pt idx="1">
                  <c:v>0</c:v>
                </c:pt>
                <c:pt idx="2">
                  <c:v>11280000</c:v>
                </c:pt>
                <c:pt idx="3">
                  <c:v>0</c:v>
                </c:pt>
                <c:pt idx="4">
                  <c:v>1700000</c:v>
                </c:pt>
              </c:numCache>
            </c:numRef>
          </c:val>
          <c:extLst>
            <c:ext xmlns:c16="http://schemas.microsoft.com/office/drawing/2014/chart" uri="{C3380CC4-5D6E-409C-BE32-E72D297353CC}">
              <c16:uniqueId val="{00000004-200F-41F5-A744-BFFDF5925B26}"/>
            </c:ext>
          </c:extLst>
        </c:ser>
        <c:dLbls>
          <c:dLblPos val="ctr"/>
          <c:showLegendKey val="0"/>
          <c:showVal val="1"/>
          <c:showCatName val="0"/>
          <c:showSerName val="0"/>
          <c:showPercent val="0"/>
          <c:showBubbleSize val="0"/>
        </c:dLbls>
        <c:gapWidth val="40"/>
        <c:overlap val="100"/>
        <c:axId val="1123932864"/>
        <c:axId val="1396582752"/>
      </c:barChart>
      <c:catAx>
        <c:axId val="1123932864"/>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396582752"/>
        <c:crosses val="autoZero"/>
        <c:auto val="1"/>
        <c:lblAlgn val="ctr"/>
        <c:lblOffset val="100"/>
        <c:noMultiLvlLbl val="0"/>
      </c:catAx>
      <c:valAx>
        <c:axId val="1396582752"/>
        <c:scaling>
          <c:orientation val="minMax"/>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1.5152367817366534E-2"/>
              <c:y val="0.47042261904761906"/>
            </c:manualLayout>
          </c:layout>
          <c:overlay val="0"/>
        </c:title>
        <c:numFmt formatCode="#,##0,,;;&quot;-&quot;"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123932864"/>
        <c:crosses val="autoZero"/>
        <c:crossBetween val="between"/>
        <c:majorUnit val="400000000"/>
      </c:valAx>
      <c:spPr>
        <a:noFill/>
        <a:ln w="25400">
          <a:noFill/>
        </a:ln>
      </c:spPr>
    </c:plotArea>
    <c:legend>
      <c:legendPos val="r"/>
      <c:layout>
        <c:manualLayout>
          <c:xMode val="edge"/>
          <c:yMode val="edge"/>
          <c:x val="0.65835704731476408"/>
          <c:y val="0.44143526785714288"/>
          <c:w val="9.5193119364608531E-2"/>
          <c:h val="0.3895558035714286"/>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700" b="1">
                <a:solidFill>
                  <a:srgbClr val="00338D"/>
                </a:solidFill>
                <a:latin typeface="Arial"/>
                <a:ea typeface="Arial"/>
                <a:cs typeface="Arial"/>
              </a:defRPr>
            </a:pPr>
            <a:r>
              <a:rPr lang="ko-KR" altLang="en-US" sz="700" dirty="0"/>
              <a:t>보다텍으로부터의 매입액</a:t>
            </a:r>
            <a:endParaRPr lang="en-US" sz="700" dirty="0"/>
          </a:p>
        </c:rich>
      </c:tx>
      <c:layout>
        <c:manualLayout>
          <c:xMode val="edge"/>
          <c:yMode val="edge"/>
          <c:x val="2.2857225333848888E-2"/>
          <c:y val="4.7887771259533501E-2"/>
        </c:manualLayout>
      </c:layout>
      <c:overlay val="0"/>
    </c:title>
    <c:autoTitleDeleted val="0"/>
    <c:plotArea>
      <c:layout>
        <c:manualLayout>
          <c:layoutTarget val="inner"/>
          <c:xMode val="edge"/>
          <c:yMode val="edge"/>
          <c:x val="0.22714974916192537"/>
          <c:y val="0.29600657813620634"/>
          <c:w val="0.63495004120924914"/>
          <c:h val="0.47305289820757779"/>
        </c:manualLayout>
      </c:layout>
      <c:barChart>
        <c:barDir val="col"/>
        <c:grouping val="clustered"/>
        <c:varyColors val="0"/>
        <c:ser>
          <c:idx val="0"/>
          <c:order val="0"/>
          <c:spPr>
            <a:solidFill>
              <a:srgbClr val="002996"/>
            </a:solidFill>
            <a:ln w="3175">
              <a:solidFill>
                <a:srgbClr val="FFFFFF"/>
              </a:solidFill>
              <a:prstDash val="solid"/>
            </a:ln>
          </c:spPr>
          <c:invertIfNegative val="0"/>
          <c:dLbls>
            <c:dLbl>
              <c:idx val="1"/>
              <c:layout>
                <c:manualLayout>
                  <c:x val="-4.6543469401516954E-3"/>
                  <c:y val="0.102790955614237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FF2-4811-9277-707764421291}"/>
                </c:ext>
              </c:extLst>
            </c:dLbl>
            <c:spPr>
              <a:solidFill>
                <a:srgbClr val="264C9C"/>
              </a:solid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Sheet1!$E$3:$I$3</c:f>
              <c:numCache>
                <c:formatCode>General</c:formatCode>
                <c:ptCount val="5"/>
                <c:pt idx="0">
                  <c:v>2016</c:v>
                </c:pt>
                <c:pt idx="1">
                  <c:v>2017</c:v>
                </c:pt>
                <c:pt idx="2">
                  <c:v>2018</c:v>
                </c:pt>
                <c:pt idx="3">
                  <c:v>2019</c:v>
                </c:pt>
                <c:pt idx="4">
                  <c:v>2020</c:v>
                </c:pt>
              </c:numCache>
            </c:numRef>
          </c:cat>
          <c:val>
            <c:numRef>
              <c:f>Sheet1!$E$28:$I$28</c:f>
              <c:numCache>
                <c:formatCode>#,##0,,;;"-"</c:formatCode>
                <c:ptCount val="5"/>
                <c:pt idx="0">
                  <c:v>2296234000</c:v>
                </c:pt>
                <c:pt idx="1">
                  <c:v>1022297739</c:v>
                </c:pt>
                <c:pt idx="2">
                  <c:v>2114257500</c:v>
                </c:pt>
                <c:pt idx="3">
                  <c:v>2306094462</c:v>
                </c:pt>
                <c:pt idx="4">
                  <c:v>6751631000</c:v>
                </c:pt>
              </c:numCache>
            </c:numRef>
          </c:val>
          <c:extLst>
            <c:ext xmlns:c16="http://schemas.microsoft.com/office/drawing/2014/chart" uri="{C3380CC4-5D6E-409C-BE32-E72D297353CC}">
              <c16:uniqueId val="{00000001-BFF2-4811-9277-707764421291}"/>
            </c:ext>
          </c:extLst>
        </c:ser>
        <c:dLbls>
          <c:showLegendKey val="0"/>
          <c:showVal val="0"/>
          <c:showCatName val="0"/>
          <c:showSerName val="0"/>
          <c:showPercent val="0"/>
          <c:showBubbleSize val="0"/>
        </c:dLbls>
        <c:gapWidth val="40"/>
        <c:axId val="1558196656"/>
        <c:axId val="1228294848"/>
      </c:barChart>
      <c:catAx>
        <c:axId val="1558196656"/>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228294848"/>
        <c:crosses val="autoZero"/>
        <c:auto val="1"/>
        <c:lblAlgn val="ctr"/>
        <c:lblOffset val="100"/>
        <c:noMultiLvlLbl val="0"/>
      </c:catAx>
      <c:valAx>
        <c:axId val="1228294848"/>
        <c:scaling>
          <c:orientation val="minMax"/>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2.2012257425813406E-2"/>
              <c:y val="0.38410274484690943"/>
            </c:manualLayout>
          </c:layout>
          <c:overlay val="0"/>
        </c:title>
        <c:numFmt formatCode="#,##0,,;;&quot;-&quot;" sourceLinked="0"/>
        <c:majorTickMark val="out"/>
        <c:minorTickMark val="none"/>
        <c:tickLblPos val="nextTo"/>
        <c:spPr>
          <a:ln w="3175">
            <a:solidFill>
              <a:srgbClr val="000000"/>
            </a:solidFill>
            <a:prstDash val="solid"/>
          </a:ln>
        </c:spPr>
        <c:txPr>
          <a:bodyPr/>
          <a:lstStyle/>
          <a:p>
            <a:pPr algn="ctr">
              <a:defRPr lang="en-US" altLang="ko-KR" sz="600" b="0" i="0" u="none" strike="noStrike" kern="1200" baseline="0">
                <a:solidFill>
                  <a:srgbClr val="000000"/>
                </a:solidFill>
                <a:latin typeface="Arial"/>
                <a:ea typeface="Arial"/>
                <a:cs typeface="Arial"/>
              </a:defRPr>
            </a:pPr>
            <a:endParaRPr lang="ko-KR"/>
          </a:p>
        </c:txPr>
        <c:crossAx val="1558196656"/>
        <c:crosses val="autoZero"/>
        <c:crossBetween val="between"/>
        <c:majorUnit val="2000000000"/>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보다텍향 인건비성 대금</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20379697153240461"/>
          <c:y val="0.20667059140971866"/>
          <c:w val="0.73884049493813275"/>
          <c:h val="0.6512312097351467"/>
        </c:manualLayout>
      </c:layout>
      <c:barChart>
        <c:barDir val="col"/>
        <c:grouping val="clustered"/>
        <c:varyColors val="0"/>
        <c:ser>
          <c:idx val="0"/>
          <c:order val="0"/>
          <c:spPr>
            <a:solidFill>
              <a:srgbClr val="002997"/>
            </a:solidFill>
          </c:spPr>
          <c:invertIfNegative val="0"/>
          <c:dLbls>
            <c:spPr>
              <a:noFill/>
              <a:ln>
                <a:noFill/>
              </a:ln>
              <a:effectLst/>
            </c:spPr>
            <c:txPr>
              <a:bodyPr wrap="square" lIns="38100" tIns="19050" rIns="38100" bIns="19050" anchor="ctr">
                <a:spAutoFit/>
              </a:bodyPr>
              <a:lstStyle/>
              <a:p>
                <a:pPr>
                  <a:defRPr sz="7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보고서장표!$C$138:$G$138</c:f>
              <c:numCache>
                <c:formatCode>General</c:formatCode>
                <c:ptCount val="5"/>
              </c:numCache>
            </c:numRef>
          </c:cat>
          <c:val>
            <c:numRef>
              <c:f>보고서장표!$C$157:$G$157</c:f>
              <c:numCache>
                <c:formatCode>#,##0,,</c:formatCode>
                <c:ptCount val="5"/>
                <c:pt idx="0">
                  <c:v>1053837000</c:v>
                </c:pt>
                <c:pt idx="1">
                  <c:v>653769250</c:v>
                </c:pt>
                <c:pt idx="2">
                  <c:v>820135500</c:v>
                </c:pt>
                <c:pt idx="3">
                  <c:v>1112383500</c:v>
                </c:pt>
                <c:pt idx="4">
                  <c:v>1116583500</c:v>
                </c:pt>
              </c:numCache>
            </c:numRef>
          </c:val>
          <c:extLst>
            <c:ext xmlns:c16="http://schemas.microsoft.com/office/drawing/2014/chart" uri="{C3380CC4-5D6E-409C-BE32-E72D297353CC}">
              <c16:uniqueId val="{00000000-D0C6-4ECE-BF80-165E13E1EC0B}"/>
            </c:ext>
          </c:extLst>
        </c:ser>
        <c:dLbls>
          <c:dLblPos val="outEnd"/>
          <c:showLegendKey val="0"/>
          <c:showVal val="1"/>
          <c:showCatName val="0"/>
          <c:showSerName val="0"/>
          <c:showPercent val="0"/>
          <c:showBubbleSize val="0"/>
        </c:dLbls>
        <c:gapWidth val="40"/>
        <c:axId val="2142841167"/>
        <c:axId val="1146494191"/>
      </c:barChart>
      <c:catAx>
        <c:axId val="2142841167"/>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700">
                <a:solidFill>
                  <a:srgbClr val="000000"/>
                </a:solidFill>
              </a:defRPr>
            </a:pPr>
            <a:endParaRPr lang="ko-KR"/>
          </a:p>
        </c:txPr>
        <c:crossAx val="1146494191"/>
        <c:crosses val="autoZero"/>
        <c:auto val="1"/>
        <c:lblAlgn val="ctr"/>
        <c:lblOffset val="100"/>
        <c:noMultiLvlLbl val="0"/>
      </c:catAx>
      <c:valAx>
        <c:axId val="1146494191"/>
        <c:scaling>
          <c:orientation val="minMax"/>
        </c:scaling>
        <c:delete val="0"/>
        <c:axPos val="l"/>
        <c:title>
          <c:tx>
            <c:rich>
              <a:bodyPr rot="-5400000" vert="horz"/>
              <a:lstStyle/>
              <a:p>
                <a:pPr>
                  <a:defRPr altLang="ko-KR" sz="700">
                    <a:solidFill>
                      <a:srgbClr val="000000"/>
                    </a:solidFill>
                  </a:defRPr>
                </a:pPr>
                <a:r>
                  <a:rPr lang="ko-KR" altLang="en-US" sz="700" dirty="0"/>
                  <a:t>백만원</a:t>
                </a:r>
                <a:endParaRPr lang="en-US" sz="700" dirty="0"/>
              </a:p>
            </c:rich>
          </c:tx>
          <c:layout>
            <c:manualLayout>
              <c:xMode val="edge"/>
              <c:yMode val="edge"/>
              <c:x val="3.1428571428571431E-2"/>
              <c:y val="0.42495633500357916"/>
            </c:manualLayout>
          </c:layout>
          <c:overlay val="0"/>
        </c:title>
        <c:numFmt formatCode="#,##0,," sourceLinked="1"/>
        <c:majorTickMark val="out"/>
        <c:minorTickMark val="none"/>
        <c:tickLblPos val="nextTo"/>
        <c:spPr>
          <a:ln w="3175">
            <a:solidFill>
              <a:srgbClr val="000000"/>
            </a:solidFill>
            <a:prstDash val="solid"/>
          </a:ln>
        </c:spPr>
        <c:txPr>
          <a:bodyPr/>
          <a:lstStyle/>
          <a:p>
            <a:pPr>
              <a:defRPr sz="700">
                <a:solidFill>
                  <a:srgbClr val="000000"/>
                </a:solidFill>
              </a:defRPr>
            </a:pPr>
            <a:endParaRPr lang="ko-KR"/>
          </a:p>
        </c:txPr>
        <c:crossAx val="2142841167"/>
        <c:crosses val="autoZero"/>
        <c:crossBetween val="between"/>
        <c:majorUnit val="400000000"/>
      </c:valAx>
      <c:spPr>
        <a:noFill/>
        <a:ln w="25400">
          <a:noFill/>
        </a:ln>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용역 </a:t>
            </a:r>
            <a:r>
              <a:rPr lang="en-US" altLang="ko-KR" sz="800" dirty="0"/>
              <a:t>- </a:t>
            </a:r>
            <a:r>
              <a:rPr lang="ko-KR" altLang="en-US" sz="800" dirty="0"/>
              <a:t>유지보수</a:t>
            </a:r>
            <a:endParaRPr lang="en-US" sz="800" dirty="0"/>
          </a:p>
        </c:rich>
      </c:tx>
      <c:layout>
        <c:manualLayout>
          <c:xMode val="edge"/>
          <c:yMode val="edge"/>
          <c:x val="2.2815771626701641E-2"/>
          <c:y val="3.6023552879632756E-2"/>
        </c:manualLayout>
      </c:layout>
      <c:overlay val="0"/>
    </c:title>
    <c:autoTitleDeleted val="0"/>
    <c:plotArea>
      <c:layout>
        <c:manualLayout>
          <c:layoutTarget val="inner"/>
          <c:xMode val="edge"/>
          <c:yMode val="edge"/>
          <c:x val="0.20754943764676806"/>
          <c:y val="0.15313970702820634"/>
          <c:w val="0.71232542330985049"/>
          <c:h val="0.69956438133214627"/>
        </c:manualLayout>
      </c:layout>
      <c:barChart>
        <c:barDir val="col"/>
        <c:grouping val="stacked"/>
        <c:varyColors val="0"/>
        <c:ser>
          <c:idx val="1"/>
          <c:order val="1"/>
          <c:tx>
            <c:strRef>
              <c:f>'보고서 (2)'!$K$117</c:f>
              <c:strCache>
                <c:ptCount val="1"/>
                <c:pt idx="0">
                  <c:v>공공기관</c:v>
                </c:pt>
              </c:strCache>
            </c:strRef>
          </c:tx>
          <c:spPr>
            <a:solidFill>
              <a:srgbClr val="00338D"/>
            </a:solidFill>
            <a:ln>
              <a:solidFill>
                <a:schemeClr val="bg1"/>
              </a:solidFill>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(2)'!$L$28:$O$28</c:f>
              <c:numCache>
                <c:formatCode>General</c:formatCode>
                <c:ptCount val="4"/>
                <c:pt idx="0">
                  <c:v>2016</c:v>
                </c:pt>
                <c:pt idx="1">
                  <c:v>2017</c:v>
                </c:pt>
                <c:pt idx="2">
                  <c:v>2018</c:v>
                </c:pt>
                <c:pt idx="3">
                  <c:v>2019</c:v>
                </c:pt>
              </c:numCache>
            </c:numRef>
          </c:cat>
          <c:val>
            <c:numRef>
              <c:f>'보고서 (2)'!$L$117:$O$117</c:f>
              <c:numCache>
                <c:formatCode>#,##0,,\ ;\(#,##0,,\);\-</c:formatCode>
                <c:ptCount val="4"/>
                <c:pt idx="0">
                  <c:v>2473808537</c:v>
                </c:pt>
                <c:pt idx="1">
                  <c:v>2355275330</c:v>
                </c:pt>
                <c:pt idx="2">
                  <c:v>1854920890</c:v>
                </c:pt>
                <c:pt idx="3">
                  <c:v>1630386499</c:v>
                </c:pt>
              </c:numCache>
            </c:numRef>
          </c:val>
          <c:extLst>
            <c:ext xmlns:c16="http://schemas.microsoft.com/office/drawing/2014/chart" uri="{C3380CC4-5D6E-409C-BE32-E72D297353CC}">
              <c16:uniqueId val="{00000000-E80A-46F7-9BCF-0B724C6FEFFA}"/>
            </c:ext>
          </c:extLst>
        </c:ser>
        <c:ser>
          <c:idx val="2"/>
          <c:order val="2"/>
          <c:tx>
            <c:strRef>
              <c:f>'보고서 (2)'!$K$118</c:f>
              <c:strCache>
                <c:ptCount val="1"/>
                <c:pt idx="0">
                  <c:v>일반기업</c:v>
                </c:pt>
              </c:strCache>
            </c:strRef>
          </c:tx>
          <c:spPr>
            <a:solidFill>
              <a:srgbClr val="6D2077"/>
            </a:solidFill>
            <a:ln>
              <a:solidFill>
                <a:schemeClr val="bg1"/>
              </a:solidFill>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(2)'!$L$28:$O$28</c:f>
              <c:numCache>
                <c:formatCode>General</c:formatCode>
                <c:ptCount val="4"/>
                <c:pt idx="0">
                  <c:v>2016</c:v>
                </c:pt>
                <c:pt idx="1">
                  <c:v>2017</c:v>
                </c:pt>
                <c:pt idx="2">
                  <c:v>2018</c:v>
                </c:pt>
                <c:pt idx="3">
                  <c:v>2019</c:v>
                </c:pt>
              </c:numCache>
            </c:numRef>
          </c:cat>
          <c:val>
            <c:numRef>
              <c:f>'보고서 (2)'!$L$118:$O$118</c:f>
              <c:numCache>
                <c:formatCode>#,##0,,\ ;\(#,##0,,\);\-</c:formatCode>
                <c:ptCount val="4"/>
                <c:pt idx="0">
                  <c:v>1014915869</c:v>
                </c:pt>
                <c:pt idx="1">
                  <c:v>674488284</c:v>
                </c:pt>
                <c:pt idx="2">
                  <c:v>733819579</c:v>
                </c:pt>
                <c:pt idx="3">
                  <c:v>804235159</c:v>
                </c:pt>
              </c:numCache>
            </c:numRef>
          </c:val>
          <c:extLst>
            <c:ext xmlns:c16="http://schemas.microsoft.com/office/drawing/2014/chart" uri="{C3380CC4-5D6E-409C-BE32-E72D297353CC}">
              <c16:uniqueId val="{00000001-E80A-46F7-9BCF-0B724C6FEFFA}"/>
            </c:ext>
          </c:extLst>
        </c:ser>
        <c:dLbls>
          <c:showLegendKey val="0"/>
          <c:showVal val="1"/>
          <c:showCatName val="0"/>
          <c:showSerName val="0"/>
          <c:showPercent val="0"/>
          <c:showBubbleSize val="0"/>
        </c:dLbls>
        <c:gapWidth val="40"/>
        <c:overlap val="100"/>
        <c:axId val="1881546624"/>
        <c:axId val="2004907488"/>
      </c:barChart>
      <c:lineChart>
        <c:grouping val="standard"/>
        <c:varyColors val="0"/>
        <c:ser>
          <c:idx val="0"/>
          <c:order val="0"/>
          <c:tx>
            <c:strRef>
              <c:f>'보고서 (2)'!$K$116</c:f>
              <c:strCache>
                <c:ptCount val="1"/>
                <c:pt idx="0">
                  <c:v>유지보수</c:v>
                </c:pt>
              </c:strCache>
            </c:strRef>
          </c:tx>
          <c:spPr>
            <a:ln w="19050">
              <a:noFill/>
            </a:ln>
          </c:spPr>
          <c:marker>
            <c:symbol val="none"/>
          </c:marker>
          <c:dLbls>
            <c:spPr>
              <a:noFill/>
              <a:ln>
                <a:noFill/>
              </a:ln>
              <a:effectLst/>
            </c:spPr>
            <c:txPr>
              <a:bodyPr wrap="square" lIns="38100" tIns="19050" rIns="38100" bIns="19050" anchor="ctr">
                <a:spAutoFit/>
              </a:bodyPr>
              <a:lstStyle/>
              <a:p>
                <a:pPr>
                  <a:defRPr sz="600"/>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 (2)'!$L$28:$O$28</c:f>
              <c:numCache>
                <c:formatCode>General</c:formatCode>
                <c:ptCount val="4"/>
                <c:pt idx="0">
                  <c:v>2016</c:v>
                </c:pt>
                <c:pt idx="1">
                  <c:v>2017</c:v>
                </c:pt>
                <c:pt idx="2">
                  <c:v>2018</c:v>
                </c:pt>
                <c:pt idx="3">
                  <c:v>2019</c:v>
                </c:pt>
              </c:numCache>
            </c:numRef>
          </c:cat>
          <c:val>
            <c:numRef>
              <c:f>'보고서 (2)'!$L$116:$O$116</c:f>
              <c:numCache>
                <c:formatCode>#,##0,,\ ;\(#,##0,,\);\-</c:formatCode>
                <c:ptCount val="4"/>
                <c:pt idx="0">
                  <c:v>3488724406</c:v>
                </c:pt>
                <c:pt idx="1">
                  <c:v>3029763614</c:v>
                </c:pt>
                <c:pt idx="2">
                  <c:v>2588740469</c:v>
                </c:pt>
                <c:pt idx="3">
                  <c:v>2434621658</c:v>
                </c:pt>
              </c:numCache>
            </c:numRef>
          </c:val>
          <c:smooth val="0"/>
          <c:extLst>
            <c:ext xmlns:c16="http://schemas.microsoft.com/office/drawing/2014/chart" uri="{C3380CC4-5D6E-409C-BE32-E72D297353CC}">
              <c16:uniqueId val="{00000002-E80A-46F7-9BCF-0B724C6FEFFA}"/>
            </c:ext>
          </c:extLst>
        </c:ser>
        <c:dLbls>
          <c:showLegendKey val="0"/>
          <c:showVal val="1"/>
          <c:showCatName val="0"/>
          <c:showSerName val="0"/>
          <c:showPercent val="0"/>
          <c:showBubbleSize val="0"/>
        </c:dLbls>
        <c:marker val="1"/>
        <c:smooth val="0"/>
        <c:axId val="1881546624"/>
        <c:axId val="2004907488"/>
      </c:lineChart>
      <c:catAx>
        <c:axId val="1881546624"/>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2004907488"/>
        <c:crosses val="autoZero"/>
        <c:auto val="1"/>
        <c:lblAlgn val="ctr"/>
        <c:lblOffset val="100"/>
        <c:noMultiLvlLbl val="0"/>
      </c:catAx>
      <c:valAx>
        <c:axId val="2004907488"/>
        <c:scaling>
          <c:orientation val="minMax"/>
          <c:max val="25000000000"/>
        </c:scaling>
        <c:delete val="0"/>
        <c:axPos val="l"/>
        <c:title>
          <c:tx>
            <c:rich>
              <a:bodyPr rot="-5400000" vert="horz"/>
              <a:lstStyle/>
              <a:p>
                <a:pPr>
                  <a:defRPr altLang="ko-KR" sz="600">
                    <a:solidFill>
                      <a:srgbClr val="000000"/>
                    </a:solidFill>
                  </a:defRPr>
                </a:pPr>
                <a:r>
                  <a:rPr lang="ko-KR" altLang="en-US" sz="600" dirty="0"/>
                  <a:t>백만원</a:t>
                </a:r>
                <a:endParaRPr lang="en-US" sz="600" dirty="0"/>
              </a:p>
            </c:rich>
          </c:tx>
          <c:layout>
            <c:manualLayout>
              <c:xMode val="edge"/>
              <c:yMode val="edge"/>
              <c:x val="2.5667743080039343E-2"/>
              <c:y val="0.31741430312330587"/>
            </c:manualLayout>
          </c:layout>
          <c:overlay val="0"/>
        </c:title>
        <c:numFmt formatCode="#,##0,,\ ;\(#,##0,,\);\-"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881546624"/>
        <c:crosses val="autoZero"/>
        <c:crossBetween val="between"/>
        <c:majorUnit val="5000000000"/>
      </c:valAx>
      <c:spPr>
        <a:noFill/>
        <a:ln w="25400">
          <a:noFill/>
        </a:ln>
      </c:spPr>
    </c:plotArea>
    <c:legend>
      <c:legendPos val="b"/>
      <c:legendEntry>
        <c:idx val="2"/>
        <c:delete val="1"/>
      </c:legendEntry>
      <c:layout>
        <c:manualLayout>
          <c:xMode val="edge"/>
          <c:yMode val="edge"/>
          <c:x val="0.18312981454174759"/>
          <c:y val="0.89998076259024073"/>
          <c:w val="0.75965839309928007"/>
          <c:h val="6.6879890123239638E-2"/>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800" b="1">
                <a:solidFill>
                  <a:srgbClr val="00338D"/>
                </a:solidFill>
                <a:latin typeface="Arial"/>
                <a:ea typeface="Arial"/>
                <a:cs typeface="Arial"/>
              </a:defRPr>
            </a:pPr>
            <a:r>
              <a:rPr lang="ko-KR" altLang="en-US" sz="800" dirty="0"/>
              <a:t>수요기관별 우수조달품목 계약대수</a:t>
            </a:r>
            <a:endParaRPr lang="en-US" sz="800" dirty="0"/>
          </a:p>
        </c:rich>
      </c:tx>
      <c:layout>
        <c:manualLayout>
          <c:xMode val="edge"/>
          <c:yMode val="edge"/>
          <c:x val="2.2857142857142857E-2"/>
          <c:y val="3.6363636363636362E-2"/>
        </c:manualLayout>
      </c:layout>
      <c:overlay val="0"/>
    </c:title>
    <c:autoTitleDeleted val="0"/>
    <c:plotArea>
      <c:layout>
        <c:manualLayout>
          <c:layoutTarget val="inner"/>
          <c:xMode val="edge"/>
          <c:yMode val="edge"/>
          <c:x val="0.23150344341063264"/>
          <c:y val="0.16876145260702982"/>
          <c:w val="0.71882705795496504"/>
          <c:h val="0.66430956747669268"/>
        </c:manualLayout>
      </c:layout>
      <c:barChart>
        <c:barDir val="col"/>
        <c:grouping val="stacked"/>
        <c:varyColors val="0"/>
        <c:ser>
          <c:idx val="0"/>
          <c:order val="0"/>
          <c:tx>
            <c:strRef>
              <c:f>'보고서2 (2)'!$B$8</c:f>
              <c:strCache>
                <c:ptCount val="1"/>
                <c:pt idx="0">
                  <c:v>지자체</c:v>
                </c:pt>
              </c:strCache>
            </c:strRef>
          </c:tx>
          <c:spPr>
            <a:solidFill>
              <a:srgbClr val="00338D"/>
            </a:solid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(2)'!$C$8:$E$8</c:f>
              <c:numCache>
                <c:formatCode>#,##0_);\(#,##0\);\-" "</c:formatCode>
                <c:ptCount val="3"/>
                <c:pt idx="0">
                  <c:v>323</c:v>
                </c:pt>
                <c:pt idx="1">
                  <c:v>939</c:v>
                </c:pt>
                <c:pt idx="2">
                  <c:v>3945</c:v>
                </c:pt>
              </c:numCache>
            </c:numRef>
          </c:val>
          <c:extLst>
            <c:ext xmlns:c16="http://schemas.microsoft.com/office/drawing/2014/chart" uri="{C3380CC4-5D6E-409C-BE32-E72D297353CC}">
              <c16:uniqueId val="{00000000-B0CD-467A-A22D-6B667A2775EC}"/>
            </c:ext>
          </c:extLst>
        </c:ser>
        <c:ser>
          <c:idx val="2"/>
          <c:order val="1"/>
          <c:tx>
            <c:strRef>
              <c:f>'보고서2 (2)'!$B$9</c:f>
              <c:strCache>
                <c:ptCount val="1"/>
                <c:pt idx="0">
                  <c:v>공기업</c:v>
                </c:pt>
              </c:strCache>
            </c:strRef>
          </c:tx>
          <c:spPr>
            <a:solidFill>
              <a:srgbClr val="6D2077"/>
            </a:solidFill>
            <a:ln w="3175">
              <a:solidFill>
                <a:srgbClr val="FFFFFF"/>
              </a:solidFill>
              <a:prstDash val="solid"/>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1-B0CD-467A-A22D-6B667A2775EC}"/>
                </c:ext>
              </c:extLst>
            </c:dLbl>
            <c:dLbl>
              <c:idx val="1"/>
              <c:delete val="1"/>
              <c:extLst>
                <c:ext xmlns:c15="http://schemas.microsoft.com/office/drawing/2012/chart" uri="{CE6537A1-D6FC-4f65-9D91-7224C49458BB}"/>
                <c:ext xmlns:c16="http://schemas.microsoft.com/office/drawing/2014/chart" uri="{C3380CC4-5D6E-409C-BE32-E72D297353CC}">
                  <c16:uniqueId val="{00000002-B0CD-467A-A22D-6B667A2775EC}"/>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(2)'!$C$9:$E$9</c:f>
              <c:numCache>
                <c:formatCode>#,##0_);\(#,##0\);\-" "</c:formatCode>
                <c:ptCount val="3"/>
                <c:pt idx="0">
                  <c:v>50</c:v>
                </c:pt>
                <c:pt idx="1">
                  <c:v>47</c:v>
                </c:pt>
                <c:pt idx="2">
                  <c:v>140</c:v>
                </c:pt>
              </c:numCache>
            </c:numRef>
          </c:val>
          <c:extLst>
            <c:ext xmlns:c16="http://schemas.microsoft.com/office/drawing/2014/chart" uri="{C3380CC4-5D6E-409C-BE32-E72D297353CC}">
              <c16:uniqueId val="{00000003-B0CD-467A-A22D-6B667A2775EC}"/>
            </c:ext>
          </c:extLst>
        </c:ser>
        <c:ser>
          <c:idx val="3"/>
          <c:order val="2"/>
          <c:tx>
            <c:strRef>
              <c:f>'보고서2 (2)'!$B$10</c:f>
              <c:strCache>
                <c:ptCount val="1"/>
                <c:pt idx="0">
                  <c:v>기타</c:v>
                </c:pt>
              </c:strCache>
            </c:strRef>
          </c:tx>
          <c:spPr>
            <a:solidFill>
              <a:srgbClr val="00A3A1"/>
            </a:solidFill>
            <a:ln w="3175">
              <a:solidFill>
                <a:srgbClr val="FFFFFF"/>
              </a:solidFill>
              <a:prstDash val="solid"/>
            </a:ln>
          </c:spPr>
          <c:invertIfNegative val="0"/>
          <c:dLbls>
            <c:delete val="1"/>
          </c:dLbls>
          <c:cat>
            <c:numRef>
              <c:f>'보고서2 (2)'!$C$7:$E$7</c:f>
              <c:numCache>
                <c:formatCode>General</c:formatCode>
                <c:ptCount val="3"/>
                <c:pt idx="0">
                  <c:v>2018</c:v>
                </c:pt>
                <c:pt idx="1">
                  <c:v>2019</c:v>
                </c:pt>
                <c:pt idx="2">
                  <c:v>2020</c:v>
                </c:pt>
              </c:numCache>
            </c:numRef>
          </c:cat>
          <c:val>
            <c:numRef>
              <c:f>'보고서2 (2)'!$C$10:$E$10</c:f>
              <c:numCache>
                <c:formatCode>#,##0_);\(#,##0\);\-" "</c:formatCode>
                <c:ptCount val="3"/>
                <c:pt idx="0">
                  <c:v>9</c:v>
                </c:pt>
                <c:pt idx="1">
                  <c:v>22</c:v>
                </c:pt>
                <c:pt idx="2">
                  <c:v>47</c:v>
                </c:pt>
              </c:numCache>
            </c:numRef>
          </c:val>
          <c:extLst>
            <c:ext xmlns:c16="http://schemas.microsoft.com/office/drawing/2014/chart" uri="{C3380CC4-5D6E-409C-BE32-E72D297353CC}">
              <c16:uniqueId val="{00000004-B0CD-467A-A22D-6B667A2775EC}"/>
            </c:ext>
          </c:extLst>
        </c:ser>
        <c:ser>
          <c:idx val="4"/>
          <c:order val="3"/>
          <c:tx>
            <c:strRef>
              <c:f>'보고서2 (2)'!$B$11</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(2)'!$C$7:$E$7</c:f>
              <c:numCache>
                <c:formatCode>General</c:formatCode>
                <c:ptCount val="3"/>
                <c:pt idx="0">
                  <c:v>2018</c:v>
                </c:pt>
                <c:pt idx="1">
                  <c:v>2019</c:v>
                </c:pt>
                <c:pt idx="2">
                  <c:v>2020</c:v>
                </c:pt>
              </c:numCache>
            </c:numRef>
          </c:cat>
          <c:val>
            <c:numRef>
              <c:f>'보고서2 (2)'!$C$11:$E$11</c:f>
              <c:numCache>
                <c:formatCode>#,##0_);\(#,##0\);\-" "</c:formatCode>
                <c:ptCount val="3"/>
                <c:pt idx="0">
                  <c:v>382</c:v>
                </c:pt>
                <c:pt idx="1">
                  <c:v>1008</c:v>
                </c:pt>
                <c:pt idx="2">
                  <c:v>4132</c:v>
                </c:pt>
              </c:numCache>
            </c:numRef>
          </c:val>
          <c:extLst>
            <c:ext xmlns:c16="http://schemas.microsoft.com/office/drawing/2014/chart" uri="{C3380CC4-5D6E-409C-BE32-E72D297353CC}">
              <c16:uniqueId val="{00000005-B0CD-467A-A22D-6B667A2775EC}"/>
            </c:ext>
          </c:extLst>
        </c:ser>
        <c:dLbls>
          <c:dLblPos val="ctr"/>
          <c:showLegendKey val="0"/>
          <c:showVal val="1"/>
          <c:showCatName val="0"/>
          <c:showSerName val="0"/>
          <c:showPercent val="0"/>
          <c:showBubbleSize val="0"/>
        </c:dLbls>
        <c:gapWidth val="40"/>
        <c:overlap val="100"/>
        <c:axId val="1569709888"/>
        <c:axId val="1751893904"/>
      </c:barChart>
      <c:catAx>
        <c:axId val="1569709888"/>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751893904"/>
        <c:crosses val="autoZero"/>
        <c:auto val="1"/>
        <c:lblAlgn val="ctr"/>
        <c:lblOffset val="100"/>
        <c:noMultiLvlLbl val="0"/>
      </c:catAx>
      <c:valAx>
        <c:axId val="1751893904"/>
        <c:scaling>
          <c:orientation val="minMax"/>
          <c:max val="5000"/>
          <c:min val="0"/>
        </c:scaling>
        <c:delete val="0"/>
        <c:axPos val="l"/>
        <c:title>
          <c:tx>
            <c:rich>
              <a:bodyPr rot="-5400000" vert="horz"/>
              <a:lstStyle/>
              <a:p>
                <a:pPr>
                  <a:defRPr altLang="ko-KR" sz="600">
                    <a:solidFill>
                      <a:srgbClr val="000000"/>
                    </a:solidFill>
                  </a:defRPr>
                </a:pPr>
                <a:r>
                  <a:rPr lang="ko-KR" altLang="en-US" sz="600" dirty="0"/>
                  <a:t>대</a:t>
                </a:r>
                <a:endParaRPr lang="en-US" sz="600" dirty="0"/>
              </a:p>
            </c:rich>
          </c:tx>
          <c:layout>
            <c:manualLayout>
              <c:xMode val="edge"/>
              <c:yMode val="edge"/>
              <c:x val="2.5714285714285714E-2"/>
              <c:y val="0.32041088045812455"/>
            </c:manualLayout>
          </c:layout>
          <c:overlay val="0"/>
        </c:title>
        <c:numFmt formatCode="#,##0_);\(#,##0\);\-&quot; &quot;"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569709888"/>
        <c:crosses val="autoZero"/>
        <c:crossBetween val="between"/>
        <c:majorUnit val="1000"/>
      </c:valAx>
      <c:spPr>
        <a:noFill/>
        <a:ln w="25400">
          <a:noFill/>
        </a:ln>
      </c:spPr>
    </c:plotArea>
    <c:legend>
      <c:legendPos val="b"/>
      <c:legendEntry>
        <c:idx val="3"/>
        <c:delete val="1"/>
      </c:legendEntry>
      <c:layout>
        <c:manualLayout>
          <c:xMode val="edge"/>
          <c:yMode val="edge"/>
          <c:x val="0.24794881259997537"/>
          <c:y val="0.91554218248509855"/>
          <c:w val="0.49063877849002524"/>
          <c:h val="6.6053646517366796E-2"/>
        </c:manualLayout>
      </c:layout>
      <c:overlay val="0"/>
      <c:spPr>
        <a:noFill/>
        <a:ln w="25400">
          <a:noFill/>
        </a:ln>
      </c:spPr>
      <c:txPr>
        <a:bodyPr/>
        <a:lstStyle/>
        <a:p>
          <a:pPr>
            <a:defRPr sz="600">
              <a:solidFill>
                <a:srgbClr val="000000"/>
              </a:solidFill>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c:spPr>
  <c:txPr>
    <a:bodyPr/>
    <a:lstStyle/>
    <a:p>
      <a:pPr>
        <a:defRPr sz="800" b="0" i="0">
          <a:solidFill>
            <a:srgbClr val="000000"/>
          </a:solidFill>
          <a:latin typeface="Arial"/>
          <a:ea typeface="Arial"/>
          <a:cs typeface="Arial"/>
        </a:defRPr>
      </a:pPr>
      <a:endParaRPr lang="ko-K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800" b="1">
                <a:solidFill>
                  <a:srgbClr val="00338D"/>
                </a:solidFill>
                <a:latin typeface="Arial"/>
                <a:ea typeface="Arial"/>
                <a:cs typeface="Arial"/>
              </a:defRPr>
            </a:pPr>
            <a:r>
              <a:rPr lang="ko-KR" altLang="en-US" dirty="0"/>
              <a:t>토페스</a:t>
            </a:r>
            <a:endParaRPr lang="en-US" altLang="ko-KR" dirty="0"/>
          </a:p>
          <a:p>
            <a:pPr algn="l">
              <a:defRPr sz="800" b="1">
                <a:solidFill>
                  <a:srgbClr val="00338D"/>
                </a:solidFill>
                <a:latin typeface="Arial"/>
                <a:ea typeface="Arial"/>
                <a:cs typeface="Arial"/>
              </a:defRPr>
            </a:pPr>
            <a:endParaRPr lang="en-US" altLang="ko-KR" dirty="0"/>
          </a:p>
        </c:rich>
      </c:tx>
      <c:layout>
        <c:manualLayout>
          <c:xMode val="edge"/>
          <c:yMode val="edge"/>
          <c:x val="2.8968093762676339E-2"/>
          <c:y val="3.6363484924204562E-2"/>
        </c:manualLayout>
      </c:layout>
      <c:overlay val="0"/>
    </c:title>
    <c:autoTitleDeleted val="0"/>
    <c:plotArea>
      <c:layout>
        <c:manualLayout>
          <c:layoutTarget val="inner"/>
          <c:xMode val="edge"/>
          <c:yMode val="edge"/>
          <c:x val="0.23792322530864199"/>
          <c:y val="0.18892845244044643"/>
          <c:w val="0.67962962962962958"/>
          <c:h val="0.6590204897551224"/>
        </c:manualLayout>
      </c:layout>
      <c:barChart>
        <c:barDir val="col"/>
        <c:grouping val="stacked"/>
        <c:varyColors val="0"/>
        <c:ser>
          <c:idx val="0"/>
          <c:order val="0"/>
          <c:tx>
            <c:strRef>
              <c:f>'보고서2 (2)'!$B$8</c:f>
              <c:strCache>
                <c:ptCount val="1"/>
                <c:pt idx="0">
                  <c:v>지자체</c:v>
                </c:pt>
              </c:strCache>
            </c:strRef>
          </c:tx>
          <c:spPr>
            <a:solidFill>
              <a:srgbClr val="00338D"/>
            </a:solidFill>
            <a:ln w="25400">
              <a:noFill/>
            </a:ln>
          </c:spPr>
          <c:invertIfNegative val="0"/>
          <c:dLbls>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(2)'!$H$7:$J$7</c:f>
              <c:numCache>
                <c:formatCode>General</c:formatCode>
                <c:ptCount val="3"/>
                <c:pt idx="0">
                  <c:v>2018</c:v>
                </c:pt>
                <c:pt idx="1">
                  <c:v>2019</c:v>
                </c:pt>
                <c:pt idx="2">
                  <c:v>2020</c:v>
                </c:pt>
              </c:numCache>
            </c:numRef>
          </c:cat>
          <c:val>
            <c:numRef>
              <c:f>'보고서2 (2)'!$H$8:$J$8</c:f>
              <c:numCache>
                <c:formatCode>#,##0_);\(#,##0\);\-" "</c:formatCode>
                <c:ptCount val="3"/>
                <c:pt idx="0">
                  <c:v>315</c:v>
                </c:pt>
                <c:pt idx="1">
                  <c:v>460</c:v>
                </c:pt>
                <c:pt idx="2">
                  <c:v>1464</c:v>
                </c:pt>
              </c:numCache>
            </c:numRef>
          </c:val>
          <c:extLst>
            <c:ext xmlns:c16="http://schemas.microsoft.com/office/drawing/2014/chart" uri="{C3380CC4-5D6E-409C-BE32-E72D297353CC}">
              <c16:uniqueId val="{00000000-E269-4BAD-BFFD-AFB3E89D69CF}"/>
            </c:ext>
          </c:extLst>
        </c:ser>
        <c:ser>
          <c:idx val="2"/>
          <c:order val="1"/>
          <c:tx>
            <c:strRef>
              <c:f>'보고서2 (2)'!$B$9</c:f>
              <c:strCache>
                <c:ptCount val="1"/>
                <c:pt idx="0">
                  <c:v>공기업</c:v>
                </c:pt>
              </c:strCache>
            </c:strRef>
          </c:tx>
          <c:spPr>
            <a:solidFill>
              <a:srgbClr val="6D2077"/>
            </a:solidFill>
            <a:ln w="3175">
              <a:solidFill>
                <a:srgbClr val="FFFFFF"/>
              </a:solidFill>
            </a:ln>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1-E269-4BAD-BFFD-AFB3E89D69CF}"/>
                </c:ext>
              </c:extLst>
            </c:dLbl>
            <c:dLbl>
              <c:idx val="1"/>
              <c:delete val="1"/>
              <c:extLst>
                <c:ext xmlns:c15="http://schemas.microsoft.com/office/drawing/2012/chart" uri="{CE6537A1-D6FC-4f65-9D91-7224C49458BB}"/>
                <c:ext xmlns:c16="http://schemas.microsoft.com/office/drawing/2014/chart" uri="{C3380CC4-5D6E-409C-BE32-E72D297353CC}">
                  <c16:uniqueId val="{00000002-E269-4BAD-BFFD-AFB3E89D69CF}"/>
                </c:ext>
              </c:extLst>
            </c:dLbl>
            <c:spPr>
              <a:noFill/>
              <a:ln>
                <a:noFill/>
              </a:ln>
              <a:effectLst/>
            </c:spPr>
            <c:txPr>
              <a:bodyPr wrap="square" lIns="38100" tIns="19050" rIns="38100" bIns="19050" anchor="ctr">
                <a:spAutoFit/>
              </a:bodyPr>
              <a:lstStyle/>
              <a:p>
                <a:pPr>
                  <a:defRPr sz="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(2)'!$H$7:$J$7</c:f>
              <c:numCache>
                <c:formatCode>General</c:formatCode>
                <c:ptCount val="3"/>
                <c:pt idx="0">
                  <c:v>2018</c:v>
                </c:pt>
                <c:pt idx="1">
                  <c:v>2019</c:v>
                </c:pt>
                <c:pt idx="2">
                  <c:v>2020</c:v>
                </c:pt>
              </c:numCache>
            </c:numRef>
          </c:cat>
          <c:val>
            <c:numRef>
              <c:f>'보고서2 (2)'!$H$9:$J$9</c:f>
              <c:numCache>
                <c:formatCode>#,##0_);\(#,##0\);\-" "</c:formatCode>
                <c:ptCount val="3"/>
                <c:pt idx="0">
                  <c:v>48</c:v>
                </c:pt>
                <c:pt idx="1">
                  <c:v>34</c:v>
                </c:pt>
                <c:pt idx="2">
                  <c:v>37</c:v>
                </c:pt>
              </c:numCache>
            </c:numRef>
          </c:val>
          <c:extLst>
            <c:ext xmlns:c16="http://schemas.microsoft.com/office/drawing/2014/chart" uri="{C3380CC4-5D6E-409C-BE32-E72D297353CC}">
              <c16:uniqueId val="{00000003-E269-4BAD-BFFD-AFB3E89D69CF}"/>
            </c:ext>
          </c:extLst>
        </c:ser>
        <c:ser>
          <c:idx val="3"/>
          <c:order val="2"/>
          <c:tx>
            <c:strRef>
              <c:f>'보고서2 (2)'!$B$10</c:f>
              <c:strCache>
                <c:ptCount val="1"/>
                <c:pt idx="0">
                  <c:v>기타</c:v>
                </c:pt>
              </c:strCache>
            </c:strRef>
          </c:tx>
          <c:spPr>
            <a:solidFill>
              <a:srgbClr val="00A3A1"/>
            </a:solidFill>
            <a:ln w="3175">
              <a:solidFill>
                <a:srgbClr val="FFFFFF"/>
              </a:solidFill>
            </a:ln>
          </c:spPr>
          <c:invertIfNegative val="0"/>
          <c:dLbls>
            <c:delete val="1"/>
          </c:dLbls>
          <c:cat>
            <c:numRef>
              <c:f>'보고서2 (2)'!$H$7:$J$7</c:f>
              <c:numCache>
                <c:formatCode>General</c:formatCode>
                <c:ptCount val="3"/>
                <c:pt idx="0">
                  <c:v>2018</c:v>
                </c:pt>
                <c:pt idx="1">
                  <c:v>2019</c:v>
                </c:pt>
                <c:pt idx="2">
                  <c:v>2020</c:v>
                </c:pt>
              </c:numCache>
            </c:numRef>
          </c:cat>
          <c:val>
            <c:numRef>
              <c:f>'보고서2 (2)'!$H$10:$J$10</c:f>
              <c:numCache>
                <c:formatCode>#,##0_);\(#,##0\);\-" "</c:formatCode>
                <c:ptCount val="3"/>
                <c:pt idx="0">
                  <c:v>9</c:v>
                </c:pt>
                <c:pt idx="1">
                  <c:v>13</c:v>
                </c:pt>
                <c:pt idx="2">
                  <c:v>25</c:v>
                </c:pt>
              </c:numCache>
            </c:numRef>
          </c:val>
          <c:extLst>
            <c:ext xmlns:c16="http://schemas.microsoft.com/office/drawing/2014/chart" uri="{C3380CC4-5D6E-409C-BE32-E72D297353CC}">
              <c16:uniqueId val="{00000004-E269-4BAD-BFFD-AFB3E89D69CF}"/>
            </c:ext>
          </c:extLst>
        </c:ser>
        <c:ser>
          <c:idx val="4"/>
          <c:order val="3"/>
          <c:tx>
            <c:strRef>
              <c:f>'보고서2 (2)'!$B$11</c:f>
              <c:strCache>
                <c:ptCount val="1"/>
                <c:pt idx="0">
                  <c:v>합계</c:v>
                </c:pt>
              </c:strCache>
            </c:strRef>
          </c:tx>
          <c:spPr>
            <a:noFill/>
            <a:ln w="3175">
              <a:solidFill>
                <a:srgbClr val="FFFFFF"/>
              </a:solidFill>
              <a:prstDash val="solid"/>
            </a:ln>
          </c:spPr>
          <c:invertIfNegative val="0"/>
          <c:dLbls>
            <c:spPr>
              <a:noFill/>
              <a:ln>
                <a:noFill/>
              </a:ln>
              <a:effectLst/>
            </c:spPr>
            <c:txPr>
              <a:bodyPr wrap="square" lIns="38100" tIns="19050" rIns="38100" bIns="19050" anchor="ctr">
                <a:spAutoFit/>
              </a:bodyPr>
              <a:lstStyle/>
              <a:p>
                <a:pPr>
                  <a:defRPr sz="600"/>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'보고서2 (2)'!$H$7:$J$7</c:f>
              <c:numCache>
                <c:formatCode>General</c:formatCode>
                <c:ptCount val="3"/>
                <c:pt idx="0">
                  <c:v>2018</c:v>
                </c:pt>
                <c:pt idx="1">
                  <c:v>2019</c:v>
                </c:pt>
                <c:pt idx="2">
                  <c:v>2020</c:v>
                </c:pt>
              </c:numCache>
            </c:numRef>
          </c:cat>
          <c:val>
            <c:numRef>
              <c:f>'보고서2 (2)'!$H$11:$J$11</c:f>
              <c:numCache>
                <c:formatCode>#,##0_);\(#,##0\);\-" "</c:formatCode>
                <c:ptCount val="3"/>
                <c:pt idx="0">
                  <c:v>372</c:v>
                </c:pt>
                <c:pt idx="1">
                  <c:v>507</c:v>
                </c:pt>
                <c:pt idx="2">
                  <c:v>1526</c:v>
                </c:pt>
              </c:numCache>
            </c:numRef>
          </c:val>
          <c:extLst>
            <c:ext xmlns:c16="http://schemas.microsoft.com/office/drawing/2014/chart" uri="{C3380CC4-5D6E-409C-BE32-E72D297353CC}">
              <c16:uniqueId val="{00000005-E269-4BAD-BFFD-AFB3E89D69CF}"/>
            </c:ext>
          </c:extLst>
        </c:ser>
        <c:dLbls>
          <c:dLblPos val="ctr"/>
          <c:showLegendKey val="0"/>
          <c:showVal val="1"/>
          <c:showCatName val="0"/>
          <c:showSerName val="0"/>
          <c:showPercent val="0"/>
          <c:showBubbleSize val="0"/>
        </c:dLbls>
        <c:gapWidth val="40"/>
        <c:overlap val="100"/>
        <c:axId val="1569709888"/>
        <c:axId val="1751893904"/>
      </c:barChart>
      <c:catAx>
        <c:axId val="1569709888"/>
        <c:scaling>
          <c:orientation val="minMax"/>
        </c:scaling>
        <c:delete val="0"/>
        <c:axPos val="b"/>
        <c:numFmt formatCode="General" sourceLinked="1"/>
        <c:majorTickMark val="out"/>
        <c:minorTickMark val="none"/>
        <c:tickLblPos val="low"/>
        <c:spPr>
          <a:ln w="3175">
            <a:solidFill>
              <a:srgbClr val="000000"/>
            </a:solidFill>
            <a:prstDash val="solid"/>
          </a:ln>
        </c:spPr>
        <c:txPr>
          <a:bodyPr/>
          <a:lstStyle/>
          <a:p>
            <a:pPr>
              <a:defRPr sz="600">
                <a:solidFill>
                  <a:srgbClr val="000000"/>
                </a:solidFill>
              </a:defRPr>
            </a:pPr>
            <a:endParaRPr lang="ko-KR"/>
          </a:p>
        </c:txPr>
        <c:crossAx val="1751893904"/>
        <c:crosses val="autoZero"/>
        <c:auto val="1"/>
        <c:lblAlgn val="ctr"/>
        <c:lblOffset val="100"/>
        <c:noMultiLvlLbl val="0"/>
      </c:catAx>
      <c:valAx>
        <c:axId val="1751893904"/>
        <c:scaling>
          <c:orientation val="minMax"/>
          <c:max val="3000"/>
          <c:min val="0"/>
        </c:scaling>
        <c:delete val="0"/>
        <c:axPos val="l"/>
        <c:title>
          <c:tx>
            <c:rich>
              <a:bodyPr rot="-5400000" vert="horz"/>
              <a:lstStyle/>
              <a:p>
                <a:pPr>
                  <a:defRPr altLang="ko-KR" sz="600">
                    <a:solidFill>
                      <a:srgbClr val="000000"/>
                    </a:solidFill>
                  </a:defRPr>
                </a:pPr>
                <a:r>
                  <a:rPr lang="ko-KR" altLang="en-US" sz="600" dirty="0"/>
                  <a:t>대</a:t>
                </a:r>
              </a:p>
            </c:rich>
          </c:tx>
          <c:layout>
            <c:manualLayout>
              <c:xMode val="edge"/>
              <c:yMode val="edge"/>
              <c:x val="2.5714285714285714E-2"/>
              <c:y val="0.32041088045812455"/>
            </c:manualLayout>
          </c:layout>
          <c:overlay val="0"/>
        </c:title>
        <c:numFmt formatCode="#,##0_);\(#,##0\);\-&quot; &quot;" sourceLinked="1"/>
        <c:majorTickMark val="out"/>
        <c:minorTickMark val="none"/>
        <c:tickLblPos val="nextTo"/>
        <c:spPr>
          <a:ln w="3175">
            <a:solidFill>
              <a:srgbClr val="000000"/>
            </a:solidFill>
            <a:prstDash val="solid"/>
          </a:ln>
        </c:spPr>
        <c:txPr>
          <a:bodyPr/>
          <a:lstStyle/>
          <a:p>
            <a:pPr>
              <a:defRPr sz="600">
                <a:solidFill>
                  <a:srgbClr val="000000"/>
                </a:solidFill>
              </a:defRPr>
            </a:pPr>
            <a:endParaRPr lang="ko-KR"/>
          </a:p>
        </c:txPr>
        <c:crossAx val="1569709888"/>
        <c:crosses val="autoZero"/>
        <c:crossBetween val="between"/>
      </c:valAx>
      <c:spPr>
        <a:noFill/>
        <a:ln w="25400">
          <a:noFill/>
        </a:ln>
      </c:spPr>
    </c:plotArea>
    <c:legend>
      <c:legendPos val="b"/>
      <c:legendEntry>
        <c:idx val="3"/>
        <c:delete val="1"/>
      </c:legendEntry>
      <c:layout>
        <c:manualLayout>
          <c:xMode val="edge"/>
          <c:yMode val="edge"/>
          <c:x val="0.24794881259997537"/>
          <c:y val="0.91554218248509855"/>
          <c:w val="0.59001066729007579"/>
          <c:h val="6.8148892684462128E-2"/>
        </c:manualLayout>
      </c:layout>
      <c:overlay val="0"/>
      <c:spPr>
        <a:noFill/>
        <a:ln w="25400">
          <a:noFill/>
        </a:ln>
      </c:spPr>
      <c:txPr>
        <a:bodyPr/>
        <a:lstStyle/>
        <a:p>
          <a:pPr>
            <a:defRPr sz="600">
              <a:solidFill>
                <a:srgbClr val="000000"/>
              </a:solidFill>
            </a:defRPr>
          </a:pPr>
          <a:endParaRPr lang="ko-KR"/>
        </a:p>
      </c:txPr>
    </c:legend>
    <c:plotVisOnly val="1"/>
    <c:dispBlanksAs val="gap"/>
    <c:showDLblsOverMax val="0"/>
    <c:extLst/>
  </c:chart>
  <c:spPr>
    <a:noFill/>
    <a:ln w="6350">
      <a:noFill/>
    </a:ln>
  </c:spPr>
  <c:txPr>
    <a:bodyPr/>
    <a:lstStyle/>
    <a:p>
      <a:pPr>
        <a:defRPr sz="800" b="0" i="0">
          <a:solidFill>
            <a:srgbClr val="000000"/>
          </a:solidFill>
          <a:latin typeface="Arial"/>
          <a:ea typeface="Arial"/>
          <a:cs typeface="Arial"/>
        </a:defRPr>
      </a:pPr>
      <a:endParaRPr lang="ko-KR"/>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0.23809</cdr:x>
      <cdr:y>0.19106</cdr:y>
    </cdr:from>
    <cdr:to>
      <cdr:x>0.39362</cdr:x>
      <cdr:y>0.268</cdr:y>
    </cdr:to>
    <cdr:sp macro="" textlink="">
      <cdr:nvSpPr>
        <cdr:cNvPr id="2" name="타원 1">
          <a:extLst xmlns:a="http://schemas.openxmlformats.org/drawingml/2006/main">
            <a:ext uri="{FF2B5EF4-FFF2-40B4-BE49-F238E27FC236}">
              <a16:creationId xmlns:a16="http://schemas.microsoft.com/office/drawing/2014/main" id="{6968878F-7CE6-4191-A444-1E9A8149F457}"/>
            </a:ext>
          </a:extLst>
        </cdr:cNvPr>
        <cdr:cNvSpPr/>
      </cdr:nvSpPr>
      <cdr:spPr>
        <a:xfrm xmlns:a="http://schemas.openxmlformats.org/drawingml/2006/main">
          <a:off x="793600" y="411220"/>
          <a:ext cx="518400" cy="165600"/>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51.5%</a:t>
          </a:r>
          <a:endParaRPr lang="ko-KR" altLang="en-US" sz="700" dirty="0">
            <a:solidFill>
              <a:srgbClr val="00338D"/>
            </a:solidFill>
          </a:endParaRPr>
        </a:p>
      </cdr:txBody>
    </cdr:sp>
  </cdr:relSizeAnchor>
  <cdr:relSizeAnchor xmlns:cdr="http://schemas.openxmlformats.org/drawingml/2006/chartDrawing">
    <cdr:from>
      <cdr:x>0.40508</cdr:x>
      <cdr:y>0.19106</cdr:y>
    </cdr:from>
    <cdr:to>
      <cdr:x>0.56061</cdr:x>
      <cdr:y>0.268</cdr:y>
    </cdr:to>
    <cdr:sp macro="" textlink="">
      <cdr:nvSpPr>
        <cdr:cNvPr id="3" name="타원 2">
          <a:extLst xmlns:a="http://schemas.openxmlformats.org/drawingml/2006/main">
            <a:ext uri="{FF2B5EF4-FFF2-40B4-BE49-F238E27FC236}">
              <a16:creationId xmlns:a16="http://schemas.microsoft.com/office/drawing/2014/main" id="{91D5836D-806C-4725-BEAE-0A663EAA017F}"/>
            </a:ext>
          </a:extLst>
        </cdr:cNvPr>
        <cdr:cNvSpPr/>
      </cdr:nvSpPr>
      <cdr:spPr>
        <a:xfrm xmlns:a="http://schemas.openxmlformats.org/drawingml/2006/main">
          <a:off x="1350209" y="411220"/>
          <a:ext cx="518400" cy="165600"/>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47.4%</a:t>
          </a:r>
          <a:endParaRPr lang="ko-KR" altLang="en-US" sz="700" dirty="0">
            <a:solidFill>
              <a:srgbClr val="00338D"/>
            </a:solidFill>
          </a:endParaRPr>
        </a:p>
      </cdr:txBody>
    </cdr:sp>
  </cdr:relSizeAnchor>
  <cdr:relSizeAnchor xmlns:cdr="http://schemas.openxmlformats.org/drawingml/2006/chartDrawing">
    <cdr:from>
      <cdr:x>0.57207</cdr:x>
      <cdr:y>0.19106</cdr:y>
    </cdr:from>
    <cdr:to>
      <cdr:x>0.7276</cdr:x>
      <cdr:y>0.268</cdr:y>
    </cdr:to>
    <cdr:sp macro="" textlink="">
      <cdr:nvSpPr>
        <cdr:cNvPr id="4" name="타원 3">
          <a:extLst xmlns:a="http://schemas.openxmlformats.org/drawingml/2006/main">
            <a:ext uri="{FF2B5EF4-FFF2-40B4-BE49-F238E27FC236}">
              <a16:creationId xmlns:a16="http://schemas.microsoft.com/office/drawing/2014/main" id="{91D5836D-806C-4725-BEAE-0A663EAA017F}"/>
            </a:ext>
          </a:extLst>
        </cdr:cNvPr>
        <cdr:cNvSpPr/>
      </cdr:nvSpPr>
      <cdr:spPr>
        <a:xfrm xmlns:a="http://schemas.openxmlformats.org/drawingml/2006/main">
          <a:off x="1906818" y="411220"/>
          <a:ext cx="518400" cy="165600"/>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30.6%</a:t>
          </a:r>
          <a:endParaRPr lang="ko-KR" altLang="en-US" sz="700" dirty="0">
            <a:solidFill>
              <a:srgbClr val="00338D"/>
            </a:solidFill>
          </a:endParaRPr>
        </a:p>
      </cdr:txBody>
    </cdr:sp>
  </cdr:relSizeAnchor>
  <cdr:relSizeAnchor xmlns:cdr="http://schemas.openxmlformats.org/drawingml/2006/chartDrawing">
    <cdr:from>
      <cdr:x>0.73906</cdr:x>
      <cdr:y>0.19496</cdr:y>
    </cdr:from>
    <cdr:to>
      <cdr:x>0.89459</cdr:x>
      <cdr:y>0.2719</cdr:y>
    </cdr:to>
    <cdr:sp macro="" textlink="">
      <cdr:nvSpPr>
        <cdr:cNvPr id="5" name="타원 4">
          <a:extLst xmlns:a="http://schemas.openxmlformats.org/drawingml/2006/main">
            <a:ext uri="{FF2B5EF4-FFF2-40B4-BE49-F238E27FC236}">
              <a16:creationId xmlns:a16="http://schemas.microsoft.com/office/drawing/2014/main" id="{91D5836D-806C-4725-BEAE-0A663EAA017F}"/>
            </a:ext>
          </a:extLst>
        </cdr:cNvPr>
        <cdr:cNvSpPr/>
      </cdr:nvSpPr>
      <cdr:spPr>
        <a:xfrm xmlns:a="http://schemas.openxmlformats.org/drawingml/2006/main">
          <a:off x="2463427" y="419609"/>
          <a:ext cx="518400" cy="165600"/>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30.1%</a:t>
          </a:r>
          <a:endParaRPr lang="ko-KR" altLang="en-US" sz="700" dirty="0">
            <a:solidFill>
              <a:srgbClr val="00338D"/>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0.38044</cdr:x>
      <cdr:y>0.24512</cdr:y>
    </cdr:from>
    <cdr:to>
      <cdr:x>0.52343</cdr:x>
      <cdr:y>0.31813</cdr:y>
    </cdr:to>
    <cdr:sp macro="" textlink="">
      <cdr:nvSpPr>
        <cdr:cNvPr id="3" name="타원 2">
          <a:extLst xmlns:a="http://schemas.openxmlformats.org/drawingml/2006/main">
            <a:ext uri="{FF2B5EF4-FFF2-40B4-BE49-F238E27FC236}">
              <a16:creationId xmlns:a16="http://schemas.microsoft.com/office/drawing/2014/main" id="{B1AAA07A-FB18-49AD-B416-B63A829F62D5}"/>
            </a:ext>
          </a:extLst>
        </cdr:cNvPr>
        <cdr:cNvSpPr/>
      </cdr:nvSpPr>
      <cdr:spPr>
        <a:xfrm xmlns:a="http://schemas.openxmlformats.org/drawingml/2006/main">
          <a:off x="1378729" y="592341"/>
          <a:ext cx="518202" cy="176434"/>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27.4%</a:t>
          </a:r>
          <a:endParaRPr lang="ko-KR" altLang="en-US" sz="700" dirty="0">
            <a:solidFill>
              <a:srgbClr val="00338D"/>
            </a:solidFill>
          </a:endParaRPr>
        </a:p>
      </cdr:txBody>
    </cdr:sp>
  </cdr:relSizeAnchor>
  <cdr:relSizeAnchor xmlns:cdr="http://schemas.openxmlformats.org/drawingml/2006/chartDrawing">
    <cdr:from>
      <cdr:x>0.22626</cdr:x>
      <cdr:y>0.37829</cdr:y>
    </cdr:from>
    <cdr:to>
      <cdr:x>0.36926</cdr:x>
      <cdr:y>0.4513</cdr:y>
    </cdr:to>
    <cdr:sp macro="" textlink="">
      <cdr:nvSpPr>
        <cdr:cNvPr id="4" name="타원 3">
          <a:extLst xmlns:a="http://schemas.openxmlformats.org/drawingml/2006/main">
            <a:ext uri="{FF2B5EF4-FFF2-40B4-BE49-F238E27FC236}">
              <a16:creationId xmlns:a16="http://schemas.microsoft.com/office/drawing/2014/main" id="{1A2D0257-5AC1-4130-BBCF-08D2E6322E90}"/>
            </a:ext>
          </a:extLst>
        </cdr:cNvPr>
        <cdr:cNvSpPr/>
      </cdr:nvSpPr>
      <cdr:spPr>
        <a:xfrm xmlns:a="http://schemas.openxmlformats.org/drawingml/2006/main">
          <a:off x="819980" y="914155"/>
          <a:ext cx="518238" cy="176434"/>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3.1%</a:t>
          </a:r>
          <a:endParaRPr lang="ko-KR" altLang="en-US" sz="700" dirty="0">
            <a:solidFill>
              <a:srgbClr val="00338D"/>
            </a:solidFill>
          </a:endParaRPr>
        </a:p>
      </cdr:txBody>
    </cdr:sp>
  </cdr:relSizeAnchor>
  <cdr:relSizeAnchor xmlns:cdr="http://schemas.openxmlformats.org/drawingml/2006/chartDrawing">
    <cdr:from>
      <cdr:x>0.54443</cdr:x>
      <cdr:y>0.18025</cdr:y>
    </cdr:from>
    <cdr:to>
      <cdr:x>0.68743</cdr:x>
      <cdr:y>0.25326</cdr:y>
    </cdr:to>
    <cdr:sp macro="" textlink="">
      <cdr:nvSpPr>
        <cdr:cNvPr id="5" name="타원 4">
          <a:extLst xmlns:a="http://schemas.openxmlformats.org/drawingml/2006/main">
            <a:ext uri="{FF2B5EF4-FFF2-40B4-BE49-F238E27FC236}">
              <a16:creationId xmlns:a16="http://schemas.microsoft.com/office/drawing/2014/main" id="{5D82B2F7-2ADA-4F25-9844-DEF5407D73E4}"/>
            </a:ext>
          </a:extLst>
        </cdr:cNvPr>
        <cdr:cNvSpPr/>
      </cdr:nvSpPr>
      <cdr:spPr>
        <a:xfrm xmlns:a="http://schemas.openxmlformats.org/drawingml/2006/main">
          <a:off x="1973050" y="435588"/>
          <a:ext cx="518238" cy="176434"/>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28.5%</a:t>
          </a:r>
          <a:endParaRPr lang="ko-KR" altLang="en-US" sz="700" dirty="0">
            <a:solidFill>
              <a:srgbClr val="00338D"/>
            </a:solidFill>
          </a:endParaRPr>
        </a:p>
      </cdr:txBody>
    </cdr:sp>
  </cdr:relSizeAnchor>
  <cdr:relSizeAnchor xmlns:cdr="http://schemas.openxmlformats.org/drawingml/2006/chartDrawing">
    <cdr:from>
      <cdr:x>0.69485</cdr:x>
      <cdr:y>0.10935</cdr:y>
    </cdr:from>
    <cdr:to>
      <cdr:x>0.83784</cdr:x>
      <cdr:y>0.18236</cdr:y>
    </cdr:to>
    <cdr:sp macro="" textlink="">
      <cdr:nvSpPr>
        <cdr:cNvPr id="6" name="타원 5">
          <a:extLst xmlns:a="http://schemas.openxmlformats.org/drawingml/2006/main">
            <a:ext uri="{FF2B5EF4-FFF2-40B4-BE49-F238E27FC236}">
              <a16:creationId xmlns:a16="http://schemas.microsoft.com/office/drawing/2014/main" id="{5D82B2F7-2ADA-4F25-9844-DEF5407D73E4}"/>
            </a:ext>
          </a:extLst>
        </cdr:cNvPr>
        <cdr:cNvSpPr/>
      </cdr:nvSpPr>
      <cdr:spPr>
        <a:xfrm xmlns:a="http://schemas.openxmlformats.org/drawingml/2006/main">
          <a:off x="2518156" y="264254"/>
          <a:ext cx="518202" cy="176434"/>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29.8%</a:t>
          </a:r>
          <a:endParaRPr lang="ko-KR" altLang="en-US" sz="700" dirty="0">
            <a:solidFill>
              <a:srgbClr val="00338D"/>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0.23878</cdr:x>
      <cdr:y>0.13063</cdr:y>
    </cdr:from>
    <cdr:to>
      <cdr:x>0.39973</cdr:x>
      <cdr:y>0.20816</cdr:y>
    </cdr:to>
    <cdr:sp macro="" textlink="">
      <cdr:nvSpPr>
        <cdr:cNvPr id="3" name="타원 2">
          <a:extLst xmlns:a="http://schemas.openxmlformats.org/drawingml/2006/main">
            <a:ext uri="{FF2B5EF4-FFF2-40B4-BE49-F238E27FC236}">
              <a16:creationId xmlns:a16="http://schemas.microsoft.com/office/drawing/2014/main" id="{A912875C-AFBF-4802-9AC0-70830AA6EA00}"/>
            </a:ext>
          </a:extLst>
        </cdr:cNvPr>
        <cdr:cNvSpPr/>
      </cdr:nvSpPr>
      <cdr:spPr>
        <a:xfrm xmlns:a="http://schemas.openxmlformats.org/drawingml/2006/main">
          <a:off x="769089" y="279006"/>
          <a:ext cx="518400" cy="165600"/>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23.9%</a:t>
          </a:r>
          <a:endParaRPr lang="ko-KR" altLang="en-US" sz="700" dirty="0">
            <a:solidFill>
              <a:srgbClr val="00338D"/>
            </a:solidFill>
          </a:endParaRPr>
        </a:p>
      </cdr:txBody>
    </cdr:sp>
  </cdr:relSizeAnchor>
  <cdr:relSizeAnchor xmlns:cdr="http://schemas.openxmlformats.org/drawingml/2006/chartDrawing">
    <cdr:from>
      <cdr:x>0.41542</cdr:x>
      <cdr:y>0.13063</cdr:y>
    </cdr:from>
    <cdr:to>
      <cdr:x>0.57637</cdr:x>
      <cdr:y>0.20816</cdr:y>
    </cdr:to>
    <cdr:sp macro="" textlink="">
      <cdr:nvSpPr>
        <cdr:cNvPr id="4" name="타원 3">
          <a:extLst xmlns:a="http://schemas.openxmlformats.org/drawingml/2006/main">
            <a:ext uri="{FF2B5EF4-FFF2-40B4-BE49-F238E27FC236}">
              <a16:creationId xmlns:a16="http://schemas.microsoft.com/office/drawing/2014/main" id="{A912875C-AFBF-4802-9AC0-70830AA6EA00}"/>
            </a:ext>
          </a:extLst>
        </cdr:cNvPr>
        <cdr:cNvSpPr/>
      </cdr:nvSpPr>
      <cdr:spPr>
        <a:xfrm xmlns:a="http://schemas.openxmlformats.org/drawingml/2006/main">
          <a:off x="1338037" y="279006"/>
          <a:ext cx="518400" cy="165600"/>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24.7%</a:t>
          </a:r>
          <a:endParaRPr lang="ko-KR" altLang="en-US" sz="700" dirty="0">
            <a:solidFill>
              <a:srgbClr val="00338D"/>
            </a:solidFill>
          </a:endParaRPr>
        </a:p>
      </cdr:txBody>
    </cdr:sp>
  </cdr:relSizeAnchor>
  <cdr:relSizeAnchor xmlns:cdr="http://schemas.openxmlformats.org/drawingml/2006/chartDrawing">
    <cdr:from>
      <cdr:x>0.59206</cdr:x>
      <cdr:y>0.13063</cdr:y>
    </cdr:from>
    <cdr:to>
      <cdr:x>0.75301</cdr:x>
      <cdr:y>0.20816</cdr:y>
    </cdr:to>
    <cdr:sp macro="" textlink="">
      <cdr:nvSpPr>
        <cdr:cNvPr id="5" name="타원 4">
          <a:extLst xmlns:a="http://schemas.openxmlformats.org/drawingml/2006/main">
            <a:ext uri="{FF2B5EF4-FFF2-40B4-BE49-F238E27FC236}">
              <a16:creationId xmlns:a16="http://schemas.microsoft.com/office/drawing/2014/main" id="{A912875C-AFBF-4802-9AC0-70830AA6EA00}"/>
            </a:ext>
          </a:extLst>
        </cdr:cNvPr>
        <cdr:cNvSpPr/>
      </cdr:nvSpPr>
      <cdr:spPr>
        <a:xfrm xmlns:a="http://schemas.openxmlformats.org/drawingml/2006/main">
          <a:off x="1906984" y="279006"/>
          <a:ext cx="518400" cy="165600"/>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22.3%</a:t>
          </a:r>
          <a:endParaRPr lang="ko-KR" altLang="en-US" sz="700" dirty="0">
            <a:solidFill>
              <a:srgbClr val="00338D"/>
            </a:solidFill>
          </a:endParaRPr>
        </a:p>
      </cdr:txBody>
    </cdr:sp>
  </cdr:relSizeAnchor>
  <cdr:relSizeAnchor xmlns:cdr="http://schemas.openxmlformats.org/drawingml/2006/chartDrawing">
    <cdr:from>
      <cdr:x>0.76536</cdr:x>
      <cdr:y>0.1268</cdr:y>
    </cdr:from>
    <cdr:to>
      <cdr:x>0.92631</cdr:x>
      <cdr:y>0.20433</cdr:y>
    </cdr:to>
    <cdr:sp macro="" textlink="">
      <cdr:nvSpPr>
        <cdr:cNvPr id="6" name="타원 5">
          <a:extLst xmlns:a="http://schemas.openxmlformats.org/drawingml/2006/main">
            <a:ext uri="{FF2B5EF4-FFF2-40B4-BE49-F238E27FC236}">
              <a16:creationId xmlns:a16="http://schemas.microsoft.com/office/drawing/2014/main" id="{A912875C-AFBF-4802-9AC0-70830AA6EA00}"/>
            </a:ext>
          </a:extLst>
        </cdr:cNvPr>
        <cdr:cNvSpPr/>
      </cdr:nvSpPr>
      <cdr:spPr>
        <a:xfrm xmlns:a="http://schemas.openxmlformats.org/drawingml/2006/main">
          <a:off x="2657074" y="288145"/>
          <a:ext cx="558765" cy="176185"/>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24.9%</a:t>
          </a:r>
          <a:endParaRPr lang="ko-KR" altLang="en-US" sz="700" dirty="0">
            <a:solidFill>
              <a:srgbClr val="00338D"/>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0.58435</cdr:x>
      <cdr:y>0.16711</cdr:y>
    </cdr:from>
    <cdr:to>
      <cdr:x>0.74245</cdr:x>
      <cdr:y>0.24904</cdr:y>
    </cdr:to>
    <cdr:sp macro="" textlink="">
      <cdr:nvSpPr>
        <cdr:cNvPr id="2" name="타원 1">
          <a:extLst xmlns:a="http://schemas.openxmlformats.org/drawingml/2006/main">
            <a:ext uri="{FF2B5EF4-FFF2-40B4-BE49-F238E27FC236}">
              <a16:creationId xmlns:a16="http://schemas.microsoft.com/office/drawing/2014/main" id="{638A6A60-A655-4B41-BEB5-45E76CE2A8CD}"/>
            </a:ext>
          </a:extLst>
        </cdr:cNvPr>
        <cdr:cNvSpPr/>
      </cdr:nvSpPr>
      <cdr:spPr>
        <a:xfrm xmlns:a="http://schemas.openxmlformats.org/drawingml/2006/main">
          <a:off x="1958017" y="365162"/>
          <a:ext cx="529766" cy="179026"/>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22.6%</a:t>
          </a:r>
          <a:endParaRPr lang="ko-KR" altLang="en-US" sz="700" dirty="0">
            <a:solidFill>
              <a:srgbClr val="00338D"/>
            </a:solidFill>
          </a:endParaRPr>
        </a:p>
      </cdr:txBody>
    </cdr:sp>
  </cdr:relSizeAnchor>
  <cdr:relSizeAnchor xmlns:cdr="http://schemas.openxmlformats.org/drawingml/2006/chartDrawing">
    <cdr:from>
      <cdr:x>0.40624</cdr:x>
      <cdr:y>0.16711</cdr:y>
    </cdr:from>
    <cdr:to>
      <cdr:x>0.56435</cdr:x>
      <cdr:y>0.24904</cdr:y>
    </cdr:to>
    <cdr:sp macro="" textlink="">
      <cdr:nvSpPr>
        <cdr:cNvPr id="3" name="타원 2">
          <a:extLst xmlns:a="http://schemas.openxmlformats.org/drawingml/2006/main">
            <a:ext uri="{FF2B5EF4-FFF2-40B4-BE49-F238E27FC236}">
              <a16:creationId xmlns:a16="http://schemas.microsoft.com/office/drawing/2014/main" id="{CC68F001-F84E-42A0-96C8-7DDA33265100}"/>
            </a:ext>
          </a:extLst>
        </cdr:cNvPr>
        <cdr:cNvSpPr/>
      </cdr:nvSpPr>
      <cdr:spPr>
        <a:xfrm xmlns:a="http://schemas.openxmlformats.org/drawingml/2006/main">
          <a:off x="1361232" y="365162"/>
          <a:ext cx="529766" cy="179026"/>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23.2%</a:t>
          </a:r>
          <a:endParaRPr lang="ko-KR" altLang="en-US" sz="700" dirty="0">
            <a:solidFill>
              <a:srgbClr val="00338D"/>
            </a:solidFill>
          </a:endParaRPr>
        </a:p>
      </cdr:txBody>
    </cdr:sp>
  </cdr:relSizeAnchor>
  <cdr:relSizeAnchor xmlns:cdr="http://schemas.openxmlformats.org/drawingml/2006/chartDrawing">
    <cdr:from>
      <cdr:x>0.21966</cdr:x>
      <cdr:y>0.21095</cdr:y>
    </cdr:from>
    <cdr:to>
      <cdr:x>0.37776</cdr:x>
      <cdr:y>0.29288</cdr:y>
    </cdr:to>
    <cdr:sp macro="" textlink="">
      <cdr:nvSpPr>
        <cdr:cNvPr id="4" name="타원 3">
          <a:extLst xmlns:a="http://schemas.openxmlformats.org/drawingml/2006/main">
            <a:ext uri="{FF2B5EF4-FFF2-40B4-BE49-F238E27FC236}">
              <a16:creationId xmlns:a16="http://schemas.microsoft.com/office/drawing/2014/main" id="{076EDD2E-ABF7-495C-AA0E-711D26ECB946}"/>
            </a:ext>
          </a:extLst>
        </cdr:cNvPr>
        <cdr:cNvSpPr/>
      </cdr:nvSpPr>
      <cdr:spPr>
        <a:xfrm xmlns:a="http://schemas.openxmlformats.org/drawingml/2006/main">
          <a:off x="736029" y="460957"/>
          <a:ext cx="529766" cy="179026"/>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17.5%</a:t>
          </a:r>
          <a:endParaRPr lang="ko-KR" altLang="en-US" sz="700" dirty="0">
            <a:solidFill>
              <a:srgbClr val="00338D"/>
            </a:solidFill>
          </a:endParaRPr>
        </a:p>
      </cdr:txBody>
    </cdr:sp>
  </cdr:relSizeAnchor>
  <cdr:relSizeAnchor xmlns:cdr="http://schemas.openxmlformats.org/drawingml/2006/chartDrawing">
    <cdr:from>
      <cdr:x>0.76244</cdr:x>
      <cdr:y>0.16711</cdr:y>
    </cdr:from>
    <cdr:to>
      <cdr:x>0.92056</cdr:x>
      <cdr:y>0.24904</cdr:y>
    </cdr:to>
    <cdr:sp macro="" textlink="">
      <cdr:nvSpPr>
        <cdr:cNvPr id="5" name="타원 4">
          <a:extLst xmlns:a="http://schemas.openxmlformats.org/drawingml/2006/main">
            <a:ext uri="{FF2B5EF4-FFF2-40B4-BE49-F238E27FC236}">
              <a16:creationId xmlns:a16="http://schemas.microsoft.com/office/drawing/2014/main" id="{15F9ED8A-47EF-4619-A58C-9C8584F42F47}"/>
            </a:ext>
          </a:extLst>
        </cdr:cNvPr>
        <cdr:cNvSpPr/>
      </cdr:nvSpPr>
      <cdr:spPr>
        <a:xfrm xmlns:a="http://schemas.openxmlformats.org/drawingml/2006/main">
          <a:off x="2554767" y="365162"/>
          <a:ext cx="529801" cy="179026"/>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23.6%</a:t>
          </a:r>
          <a:endParaRPr lang="ko-KR" altLang="en-US" sz="700" dirty="0">
            <a:solidFill>
              <a:srgbClr val="00338D"/>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0.61277</cdr:x>
      <cdr:y>0.11416</cdr:y>
    </cdr:from>
    <cdr:to>
      <cdr:x>0.75991</cdr:x>
      <cdr:y>0.18373</cdr:y>
    </cdr:to>
    <cdr:sp macro="" textlink="">
      <cdr:nvSpPr>
        <cdr:cNvPr id="4" name="타원 3">
          <a:extLst xmlns:a="http://schemas.openxmlformats.org/drawingml/2006/main">
            <a:ext uri="{FF2B5EF4-FFF2-40B4-BE49-F238E27FC236}">
              <a16:creationId xmlns:a16="http://schemas.microsoft.com/office/drawing/2014/main" id="{88216F4B-EFBA-476D-8D71-8F3BA2377012}"/>
            </a:ext>
          </a:extLst>
        </cdr:cNvPr>
        <cdr:cNvSpPr/>
      </cdr:nvSpPr>
      <cdr:spPr>
        <a:xfrm xmlns:a="http://schemas.openxmlformats.org/drawingml/2006/main">
          <a:off x="2158913" y="271764"/>
          <a:ext cx="518390" cy="165599"/>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28.9%</a:t>
          </a:r>
          <a:endParaRPr lang="ko-KR" altLang="en-US" sz="700" dirty="0">
            <a:solidFill>
              <a:srgbClr val="00338D"/>
            </a:solidFill>
          </a:endParaRPr>
        </a:p>
      </cdr:txBody>
    </cdr:sp>
  </cdr:relSizeAnchor>
  <cdr:relSizeAnchor xmlns:cdr="http://schemas.openxmlformats.org/drawingml/2006/chartDrawing">
    <cdr:from>
      <cdr:x>0.45124</cdr:x>
      <cdr:y>0.11416</cdr:y>
    </cdr:from>
    <cdr:to>
      <cdr:x>0.59839</cdr:x>
      <cdr:y>0.18373</cdr:y>
    </cdr:to>
    <cdr:sp macro="" textlink="">
      <cdr:nvSpPr>
        <cdr:cNvPr id="5" name="타원 4">
          <a:extLst xmlns:a="http://schemas.openxmlformats.org/drawingml/2006/main">
            <a:ext uri="{FF2B5EF4-FFF2-40B4-BE49-F238E27FC236}">
              <a16:creationId xmlns:a16="http://schemas.microsoft.com/office/drawing/2014/main" id="{E3EBF91A-D1A8-4879-A811-8FA2B08F1520}"/>
            </a:ext>
          </a:extLst>
        </cdr:cNvPr>
        <cdr:cNvSpPr/>
      </cdr:nvSpPr>
      <cdr:spPr>
        <a:xfrm xmlns:a="http://schemas.openxmlformats.org/drawingml/2006/main">
          <a:off x="1589806" y="271764"/>
          <a:ext cx="518425" cy="165599"/>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28.4%</a:t>
          </a:r>
          <a:endParaRPr lang="ko-KR" altLang="en-US" sz="700" dirty="0">
            <a:solidFill>
              <a:srgbClr val="00338D"/>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0.18559</cdr:x>
      <cdr:y>0.12288</cdr:y>
    </cdr:from>
    <cdr:to>
      <cdr:x>0.32826</cdr:x>
      <cdr:y>0.19748</cdr:y>
    </cdr:to>
    <cdr:sp macro="" textlink="">
      <cdr:nvSpPr>
        <cdr:cNvPr id="5" name="타원 4">
          <a:extLst xmlns:a="http://schemas.openxmlformats.org/drawingml/2006/main">
            <a:ext uri="{FF2B5EF4-FFF2-40B4-BE49-F238E27FC236}">
              <a16:creationId xmlns:a16="http://schemas.microsoft.com/office/drawing/2014/main" id="{E3EBF91A-D1A8-4879-A811-8FA2B08F1520}"/>
            </a:ext>
          </a:extLst>
        </cdr:cNvPr>
        <cdr:cNvSpPr/>
      </cdr:nvSpPr>
      <cdr:spPr>
        <a:xfrm xmlns:a="http://schemas.openxmlformats.org/drawingml/2006/main">
          <a:off x="673666" y="272741"/>
          <a:ext cx="517851" cy="165599"/>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3.1%</a:t>
          </a:r>
          <a:endParaRPr lang="ko-KR" altLang="en-US" sz="700" dirty="0">
            <a:solidFill>
              <a:srgbClr val="00338D"/>
            </a:solidFill>
          </a:endParaRPr>
        </a:p>
      </cdr:txBody>
    </cdr:sp>
  </cdr:relSizeAnchor>
  <cdr:relSizeAnchor xmlns:cdr="http://schemas.openxmlformats.org/drawingml/2006/chartDrawing">
    <cdr:from>
      <cdr:x>0.33798</cdr:x>
      <cdr:y>0.12288</cdr:y>
    </cdr:from>
    <cdr:to>
      <cdr:x>0.48065</cdr:x>
      <cdr:y>0.19748</cdr:y>
    </cdr:to>
    <cdr:sp macro="" textlink="">
      <cdr:nvSpPr>
        <cdr:cNvPr id="6" name="타원 5">
          <a:extLst xmlns:a="http://schemas.openxmlformats.org/drawingml/2006/main">
            <a:ext uri="{FF2B5EF4-FFF2-40B4-BE49-F238E27FC236}">
              <a16:creationId xmlns:a16="http://schemas.microsoft.com/office/drawing/2014/main" id="{78FA5324-1BBB-40A4-8E98-88880FA40F92}"/>
            </a:ext>
          </a:extLst>
        </cdr:cNvPr>
        <cdr:cNvSpPr/>
      </cdr:nvSpPr>
      <cdr:spPr>
        <a:xfrm xmlns:a="http://schemas.openxmlformats.org/drawingml/2006/main">
          <a:off x="1226798" y="272741"/>
          <a:ext cx="517851" cy="165599"/>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27.4%</a:t>
          </a:r>
          <a:endParaRPr lang="ko-KR" altLang="en-US" sz="700" dirty="0">
            <a:solidFill>
              <a:srgbClr val="00338D"/>
            </a:solidFill>
          </a:endParaRPr>
        </a:p>
      </cdr:txBody>
    </cdr:sp>
  </cdr:relSizeAnchor>
  <cdr:relSizeAnchor xmlns:cdr="http://schemas.openxmlformats.org/drawingml/2006/chartDrawing">
    <cdr:from>
      <cdr:x>0.5</cdr:x>
      <cdr:y>0.12288</cdr:y>
    </cdr:from>
    <cdr:to>
      <cdr:x>0.64267</cdr:x>
      <cdr:y>0.19748</cdr:y>
    </cdr:to>
    <cdr:sp macro="" textlink="">
      <cdr:nvSpPr>
        <cdr:cNvPr id="7" name="타원 6">
          <a:extLst xmlns:a="http://schemas.openxmlformats.org/drawingml/2006/main">
            <a:ext uri="{FF2B5EF4-FFF2-40B4-BE49-F238E27FC236}">
              <a16:creationId xmlns:a16="http://schemas.microsoft.com/office/drawing/2014/main" id="{45E1BBEA-8BA6-412E-9397-69548C9A68FD}"/>
            </a:ext>
          </a:extLst>
        </cdr:cNvPr>
        <cdr:cNvSpPr/>
      </cdr:nvSpPr>
      <cdr:spPr>
        <a:xfrm xmlns:a="http://schemas.openxmlformats.org/drawingml/2006/main">
          <a:off x="1814886" y="272741"/>
          <a:ext cx="517851" cy="165599"/>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27.5%</a:t>
          </a:r>
          <a:endParaRPr lang="ko-KR" altLang="en-US" sz="700" dirty="0">
            <a:solidFill>
              <a:srgbClr val="00338D"/>
            </a:solidFill>
          </a:endParaRPr>
        </a:p>
      </cdr:txBody>
    </cdr:sp>
  </cdr:relSizeAnchor>
  <cdr:relSizeAnchor xmlns:cdr="http://schemas.openxmlformats.org/drawingml/2006/chartDrawing">
    <cdr:from>
      <cdr:x>0.66916</cdr:x>
      <cdr:y>0.12288</cdr:y>
    </cdr:from>
    <cdr:to>
      <cdr:x>0.81182</cdr:x>
      <cdr:y>0.19748</cdr:y>
    </cdr:to>
    <cdr:sp macro="" textlink="">
      <cdr:nvSpPr>
        <cdr:cNvPr id="8" name="타원 7">
          <a:extLst xmlns:a="http://schemas.openxmlformats.org/drawingml/2006/main">
            <a:ext uri="{FF2B5EF4-FFF2-40B4-BE49-F238E27FC236}">
              <a16:creationId xmlns:a16="http://schemas.microsoft.com/office/drawing/2014/main" id="{B6DB31F8-CCFE-43FE-B2E3-1A65082E15B5}"/>
            </a:ext>
          </a:extLst>
        </cdr:cNvPr>
        <cdr:cNvSpPr/>
      </cdr:nvSpPr>
      <cdr:spPr>
        <a:xfrm xmlns:a="http://schemas.openxmlformats.org/drawingml/2006/main">
          <a:off x="2428885" y="272741"/>
          <a:ext cx="517851" cy="165599"/>
        </a:xfrm>
        <a:prstGeom xmlns:a="http://schemas.openxmlformats.org/drawingml/2006/main" prst="ellipse">
          <a:avLst/>
        </a:prstGeom>
        <a:solidFill xmlns:a="http://schemas.openxmlformats.org/drawingml/2006/main">
          <a:schemeClr val="accent5">
            <a:lumMod val="20000"/>
            <a:lumOff val="80000"/>
          </a:schemeClr>
        </a:solidFill>
        <a:ln xmlns:a="http://schemas.openxmlformats.org/drawingml/2006/main" w="6350">
          <a:noFill/>
          <a:prstDash val="sysDot"/>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lIns="54000" tIns="54000" rIns="54000" bIns="54000"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altLang="ko-KR" sz="700" dirty="0">
              <a:solidFill>
                <a:srgbClr val="00338D"/>
              </a:solidFill>
            </a:rPr>
            <a:t>26.8%</a:t>
          </a:r>
          <a:endParaRPr lang="ko-KR" altLang="en-US" sz="700" dirty="0">
            <a:solidFill>
              <a:srgbClr val="00338D"/>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0"/>
            <a:ext cx="2949302" cy="497969"/>
          </a:xfrm>
          <a:prstGeom prst="rect">
            <a:avLst/>
          </a:prstGeom>
        </p:spPr>
        <p:txBody>
          <a:bodyPr vert="horz" lIns="88257" tIns="44130" rIns="88257" bIns="44130" rtlCol="0"/>
          <a:lstStyle>
            <a:lvl1pPr algn="l">
              <a:defRPr sz="1200"/>
            </a:lvl1pPr>
          </a:lstStyle>
          <a:p>
            <a:endParaRPr lang="ko-KR" altLang="en-US" dirty="0"/>
          </a:p>
        </p:txBody>
      </p:sp>
      <p:sp>
        <p:nvSpPr>
          <p:cNvPr id="3" name="날짜 개체 틀 2"/>
          <p:cNvSpPr>
            <a:spLocks noGrp="1"/>
          </p:cNvSpPr>
          <p:nvPr>
            <p:ph type="dt" sz="quarter" idx="1"/>
          </p:nvPr>
        </p:nvSpPr>
        <p:spPr>
          <a:xfrm>
            <a:off x="3854790" y="10"/>
            <a:ext cx="2949302" cy="497969"/>
          </a:xfrm>
          <a:prstGeom prst="rect">
            <a:avLst/>
          </a:prstGeom>
        </p:spPr>
        <p:txBody>
          <a:bodyPr vert="horz" lIns="88257" tIns="44130" rIns="88257" bIns="44130" rtlCol="0"/>
          <a:lstStyle>
            <a:lvl1pPr algn="r">
              <a:defRPr sz="1200"/>
            </a:lvl1pPr>
          </a:lstStyle>
          <a:p>
            <a:fld id="{50D76948-55CC-4D8E-932B-EE32D8C88071}" type="datetimeFigureOut">
              <a:rPr lang="ko-KR" altLang="en-US" smtClean="0"/>
              <a:t>2021-02-17</a:t>
            </a:fld>
            <a:endParaRPr lang="ko-KR" altLang="en-US" dirty="0"/>
          </a:p>
        </p:txBody>
      </p:sp>
      <p:sp>
        <p:nvSpPr>
          <p:cNvPr id="4" name="바닥글 개체 틀 3"/>
          <p:cNvSpPr>
            <a:spLocks noGrp="1"/>
          </p:cNvSpPr>
          <p:nvPr>
            <p:ph type="ftr" sz="quarter" idx="2"/>
          </p:nvPr>
        </p:nvSpPr>
        <p:spPr>
          <a:xfrm>
            <a:off x="0" y="9441378"/>
            <a:ext cx="2949302" cy="497969"/>
          </a:xfrm>
          <a:prstGeom prst="rect">
            <a:avLst/>
          </a:prstGeom>
        </p:spPr>
        <p:txBody>
          <a:bodyPr vert="horz" lIns="88257" tIns="44130" rIns="88257" bIns="4413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3854790" y="9441378"/>
            <a:ext cx="2949302" cy="497969"/>
          </a:xfrm>
          <a:prstGeom prst="rect">
            <a:avLst/>
          </a:prstGeom>
        </p:spPr>
        <p:txBody>
          <a:bodyPr vert="horz" lIns="88257" tIns="44130" rIns="88257" bIns="44130" rtlCol="0" anchor="b"/>
          <a:lstStyle>
            <a:lvl1pPr algn="r">
              <a:defRPr sz="1200"/>
            </a:lvl1pPr>
          </a:lstStyle>
          <a:p>
            <a:fld id="{4FC54002-EEEE-4F5F-9A54-9E363B5CCAA6}" type="slidenum">
              <a:rPr lang="ko-KR" altLang="en-US" smtClean="0"/>
              <a:t>‹#›</a:t>
            </a:fld>
            <a:endParaRPr lang="ko-KR" altLang="en-US" dirty="0"/>
          </a:p>
        </p:txBody>
      </p:sp>
    </p:spTree>
    <p:extLst>
      <p:ext uri="{BB962C8B-B14F-4D97-AF65-F5344CB8AC3E}">
        <p14:creationId xmlns:p14="http://schemas.microsoft.com/office/powerpoint/2010/main" val="160338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1" y="11"/>
            <a:ext cx="2949841" cy="499033"/>
          </a:xfrm>
          <a:prstGeom prst="rect">
            <a:avLst/>
          </a:prstGeom>
        </p:spPr>
        <p:txBody>
          <a:bodyPr vert="horz" lIns="91446" tIns="45724" rIns="91446" bIns="45724" rtlCol="0"/>
          <a:lstStyle>
            <a:lvl1pPr algn="l">
              <a:defRPr sz="1200"/>
            </a:lvl1pPr>
          </a:lstStyle>
          <a:p>
            <a:endParaRPr lang="ko-KR" altLang="en-US" dirty="0"/>
          </a:p>
        </p:txBody>
      </p:sp>
      <p:sp>
        <p:nvSpPr>
          <p:cNvPr id="3" name="날짜 개체 틀 2"/>
          <p:cNvSpPr>
            <a:spLocks noGrp="1"/>
          </p:cNvSpPr>
          <p:nvPr>
            <p:ph type="dt" idx="1"/>
          </p:nvPr>
        </p:nvSpPr>
        <p:spPr>
          <a:xfrm>
            <a:off x="3854194" y="11"/>
            <a:ext cx="2949841" cy="499033"/>
          </a:xfrm>
          <a:prstGeom prst="rect">
            <a:avLst/>
          </a:prstGeom>
        </p:spPr>
        <p:txBody>
          <a:bodyPr vert="horz" lIns="91446" tIns="45724" rIns="91446" bIns="45724" rtlCol="0"/>
          <a:lstStyle>
            <a:lvl1pPr algn="r">
              <a:defRPr sz="1200"/>
            </a:lvl1pPr>
          </a:lstStyle>
          <a:p>
            <a:fld id="{F3E06053-2C8B-4FEC-9357-F184A44B333C}" type="datetimeFigureOut">
              <a:rPr lang="ko-KR" altLang="en-US" smtClean="0"/>
              <a:t>2021-02-17</a:t>
            </a:fld>
            <a:endParaRPr lang="ko-KR" altLang="en-US" dirty="0"/>
          </a:p>
        </p:txBody>
      </p:sp>
      <p:sp>
        <p:nvSpPr>
          <p:cNvPr id="4" name="슬라이드 이미지 개체 틀 3"/>
          <p:cNvSpPr>
            <a:spLocks noGrp="1" noRot="1" noChangeAspect="1"/>
          </p:cNvSpPr>
          <p:nvPr>
            <p:ph type="sldImg" idx="2"/>
          </p:nvPr>
        </p:nvSpPr>
        <p:spPr>
          <a:xfrm>
            <a:off x="982663" y="1243013"/>
            <a:ext cx="4840287" cy="3352800"/>
          </a:xfrm>
          <a:prstGeom prst="rect">
            <a:avLst/>
          </a:prstGeom>
          <a:noFill/>
          <a:ln w="12700">
            <a:solidFill>
              <a:prstClr val="black"/>
            </a:solidFill>
          </a:ln>
        </p:spPr>
        <p:txBody>
          <a:bodyPr vert="horz" lIns="91446" tIns="45724" rIns="91446" bIns="45724" rtlCol="0" anchor="ctr"/>
          <a:lstStyle/>
          <a:p>
            <a:endParaRPr lang="ko-KR" altLang="en-US" dirty="0"/>
          </a:p>
        </p:txBody>
      </p:sp>
      <p:sp>
        <p:nvSpPr>
          <p:cNvPr id="5" name="슬라이드 노트 개체 틀 4"/>
          <p:cNvSpPr>
            <a:spLocks noGrp="1"/>
          </p:cNvSpPr>
          <p:nvPr>
            <p:ph type="body" sz="quarter" idx="3"/>
          </p:nvPr>
        </p:nvSpPr>
        <p:spPr>
          <a:xfrm>
            <a:off x="680244" y="4783724"/>
            <a:ext cx="5445126" cy="3912800"/>
          </a:xfrm>
          <a:prstGeom prst="rect">
            <a:avLst/>
          </a:prstGeom>
        </p:spPr>
        <p:txBody>
          <a:bodyPr vert="horz" lIns="91446" tIns="45724" rIns="91446" bIns="45724"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1" y="9440306"/>
            <a:ext cx="2949841" cy="499033"/>
          </a:xfrm>
          <a:prstGeom prst="rect">
            <a:avLst/>
          </a:prstGeom>
        </p:spPr>
        <p:txBody>
          <a:bodyPr vert="horz" lIns="91446" tIns="45724" rIns="91446" bIns="45724"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54194" y="9440306"/>
            <a:ext cx="2949841" cy="499033"/>
          </a:xfrm>
          <a:prstGeom prst="rect">
            <a:avLst/>
          </a:prstGeom>
        </p:spPr>
        <p:txBody>
          <a:bodyPr vert="horz" lIns="91446" tIns="45724" rIns="91446" bIns="45724" rtlCol="0" anchor="b"/>
          <a:lstStyle>
            <a:lvl1pPr algn="r">
              <a:defRPr sz="1200"/>
            </a:lvl1pPr>
          </a:lstStyle>
          <a:p>
            <a:fld id="{FA9B920B-F090-4FDF-85CA-54056585F66E}" type="slidenum">
              <a:rPr lang="ko-KR" altLang="en-US" smtClean="0"/>
              <a:t>‹#›</a:t>
            </a:fld>
            <a:endParaRPr lang="ko-KR" altLang="en-US" dirty="0"/>
          </a:p>
        </p:txBody>
      </p:sp>
    </p:spTree>
    <p:extLst>
      <p:ext uri="{BB962C8B-B14F-4D97-AF65-F5344CB8AC3E}">
        <p14:creationId xmlns:p14="http://schemas.microsoft.com/office/powerpoint/2010/main" val="485900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1</a:t>
            </a:fld>
            <a:endParaRPr lang="ko-KR" altLang="en-US" dirty="0"/>
          </a:p>
        </p:txBody>
      </p:sp>
    </p:spTree>
    <p:extLst>
      <p:ext uri="{BB962C8B-B14F-4D97-AF65-F5344CB8AC3E}">
        <p14:creationId xmlns:p14="http://schemas.microsoft.com/office/powerpoint/2010/main" val="3775530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10</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14883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11</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073127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12</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423839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13</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661308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14</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416690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15</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185223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16</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471955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17</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261860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18</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2396129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19</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785529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4158666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20</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098076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21</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2269192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22</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2521040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23</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2192118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24</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4160690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25</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973799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26</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2186517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27</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950316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28</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687813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29</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47516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2286211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30</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496271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31</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310556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32</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705589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33</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255926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34</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731078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35</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183940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36</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491185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37</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269039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38</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070093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39</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78904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4</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6485713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40</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8284766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41</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73000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5</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23257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6</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39799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7</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302162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8</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344744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BCBED305-548A-4C28-8327-2C1A78F3D324}" type="slidenum">
              <a:rPr lang="en-GB" altLang="ko-KR">
                <a:solidFill>
                  <a:prstClr val="black"/>
                </a:solidFill>
                <a:latin typeface="Arial" charset="0"/>
              </a:rPr>
              <a:pPr/>
              <a:t>9</a:t>
            </a:fld>
            <a:endParaRPr lang="en-GB" altLang="ko-KR" dirty="0">
              <a:solidFill>
                <a:prstClr val="black"/>
              </a:solidFill>
              <a:latin typeface="Arial" charset="0"/>
            </a:endParaRPr>
          </a:p>
        </p:txBody>
      </p:sp>
      <p:sp>
        <p:nvSpPr>
          <p:cNvPr id="77827" name="Rectangle 2"/>
          <p:cNvSpPr>
            <a:spLocks noGrp="1" noRot="1" noChangeAspect="1" noChangeArrowheads="1" noTextEdit="1"/>
          </p:cNvSpPr>
          <p:nvPr>
            <p:ph type="sldImg"/>
          </p:nvPr>
        </p:nvSpPr>
        <p:spPr bwMode="auto">
          <a:xfrm>
            <a:off x="2820988" y="547688"/>
            <a:ext cx="3959225" cy="2741612"/>
          </a:xfrm>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dirty="0">
              <a:latin typeface="Arial" charset="0"/>
              <a:ea typeface="굴림" charset="-127"/>
            </a:endParaRPr>
          </a:p>
        </p:txBody>
      </p:sp>
    </p:spTree>
    <p:extLst>
      <p:ext uri="{BB962C8B-B14F-4D97-AF65-F5344CB8AC3E}">
        <p14:creationId xmlns:p14="http://schemas.microsoft.com/office/powerpoint/2010/main" val="1847238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hyperlink" Target="http://kpmg.com/socialmedia"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one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pic>
        <p:nvPicPr>
          <p:cNvPr id="5" name="그림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35200" y="446449"/>
            <a:ext cx="2366828" cy="795501"/>
          </a:xfrm>
          <a:prstGeom prst="rect">
            <a:avLst/>
          </a:prstGeom>
        </p:spPr>
      </p:pic>
    </p:spTree>
    <p:extLst>
      <p:ext uri="{BB962C8B-B14F-4D97-AF65-F5344CB8AC3E}">
        <p14:creationId xmlns:p14="http://schemas.microsoft.com/office/powerpoint/2010/main" val="238696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rgbClr val="6D2077"/>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two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800" dirty="0">
              <a:latin typeface="Arial" panose="020B0604020202020204" pitchFamily="34" charset="0"/>
            </a:endParaRPr>
          </a:p>
        </p:txBody>
      </p:sp>
      <p:pic>
        <p:nvPicPr>
          <p:cNvPr id="5" name="그림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35200" y="446449"/>
            <a:ext cx="2366828" cy="795501"/>
          </a:xfrm>
          <a:prstGeom prst="rect">
            <a:avLst/>
          </a:prstGeom>
        </p:spPr>
      </p:pic>
    </p:spTree>
    <p:extLst>
      <p:ext uri="{BB962C8B-B14F-4D97-AF65-F5344CB8AC3E}">
        <p14:creationId xmlns:p14="http://schemas.microsoft.com/office/powerpoint/2010/main" val="296277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three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pic>
        <p:nvPicPr>
          <p:cNvPr id="5" name="그림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35200" y="446449"/>
            <a:ext cx="2366828" cy="795501"/>
          </a:xfrm>
          <a:prstGeom prst="rect">
            <a:avLst/>
          </a:prstGeom>
        </p:spPr>
      </p:pic>
    </p:spTree>
    <p:extLst>
      <p:ext uri="{BB962C8B-B14F-4D97-AF65-F5344CB8AC3E}">
        <p14:creationId xmlns:p14="http://schemas.microsoft.com/office/powerpoint/2010/main" val="1898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Section divider four title style</a:t>
            </a:r>
            <a:endParaRPr lang="en-US" dirty="0"/>
          </a:p>
        </p:txBody>
      </p:sp>
      <p:sp>
        <p:nvSpPr>
          <p:cNvPr id="4" name="object 3"/>
          <p:cNvSpPr/>
          <p:nvPr userDrawn="1"/>
        </p:nvSpPr>
        <p:spPr>
          <a:xfrm>
            <a:off x="1"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pic>
        <p:nvPicPr>
          <p:cNvPr id="5" name="그림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35200" y="446449"/>
            <a:ext cx="2366828" cy="795501"/>
          </a:xfrm>
          <a:prstGeom prst="rect">
            <a:avLst/>
          </a:prstGeom>
        </p:spPr>
      </p:pic>
    </p:spTree>
    <p:extLst>
      <p:ext uri="{BB962C8B-B14F-4D97-AF65-F5344CB8AC3E}">
        <p14:creationId xmlns:p14="http://schemas.microsoft.com/office/powerpoint/2010/main" val="298115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object 3"/>
          <p:cNvSpPr/>
          <p:nvPr userDrawn="1"/>
        </p:nvSpPr>
        <p:spPr>
          <a:xfrm>
            <a:off x="3" y="0"/>
            <a:ext cx="82867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0" dirty="0">
              <a:latin typeface="Arial" panose="020B0604020202020204" pitchFamily="34" charset="0"/>
              <a:sym typeface="Arial" panose="020B0604020202020204" pitchFamily="34" charset="0"/>
            </a:endParaRPr>
          </a:p>
        </p:txBody>
      </p:sp>
      <p:sp>
        <p:nvSpPr>
          <p:cNvPr id="16" name="Text Placeholder 2"/>
          <p:cNvSpPr>
            <a:spLocks noGrp="1"/>
          </p:cNvSpPr>
          <p:nvPr>
            <p:ph type="body" sz="quarter" idx="11"/>
          </p:nvPr>
        </p:nvSpPr>
        <p:spPr>
          <a:xfrm>
            <a:off x="1715999" y="51133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a:p>
            <a:pPr lvl="1"/>
            <a:r>
              <a:rPr lang="ko-KR" altLang="en-US"/>
              <a:t>둘째 수준</a:t>
            </a:r>
          </a:p>
        </p:txBody>
      </p:sp>
      <p:sp>
        <p:nvSpPr>
          <p:cNvPr id="18" name="Text Placeholder 2"/>
          <p:cNvSpPr>
            <a:spLocks noGrp="1"/>
          </p:cNvSpPr>
          <p:nvPr>
            <p:ph type="body" sz="quarter" idx="12"/>
          </p:nvPr>
        </p:nvSpPr>
        <p:spPr>
          <a:xfrm>
            <a:off x="1715999" y="5902325"/>
            <a:ext cx="7375525" cy="119064"/>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p:txBody>
      </p:sp>
      <p:sp>
        <p:nvSpPr>
          <p:cNvPr id="19" name="Text Placeholder 2"/>
          <p:cNvSpPr>
            <a:spLocks noGrp="1"/>
          </p:cNvSpPr>
          <p:nvPr>
            <p:ph type="body" sz="quarter" idx="13"/>
          </p:nvPr>
        </p:nvSpPr>
        <p:spPr>
          <a:xfrm>
            <a:off x="1715999" y="4313239"/>
            <a:ext cx="7375525" cy="554037"/>
          </a:xfrm>
        </p:spPr>
        <p:txBody>
          <a:bodyPr/>
          <a:lstStyle>
            <a:lvl1pPr>
              <a:buFontTx/>
              <a:buNone/>
              <a:defRPr sz="9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a:p>
            <a:pPr lvl="1"/>
            <a:r>
              <a:rPr lang="ko-KR" altLang="en-US"/>
              <a:t>둘째 수준</a:t>
            </a:r>
          </a:p>
        </p:txBody>
      </p:sp>
      <p:sp>
        <p:nvSpPr>
          <p:cNvPr id="20" name="Text Placeholder 2"/>
          <p:cNvSpPr>
            <a:spLocks noGrp="1"/>
          </p:cNvSpPr>
          <p:nvPr>
            <p:ph type="body" sz="quarter" idx="14"/>
          </p:nvPr>
        </p:nvSpPr>
        <p:spPr>
          <a:xfrm>
            <a:off x="1715999" y="3948112"/>
            <a:ext cx="2052000"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p:txBody>
      </p:sp>
      <p:sp>
        <p:nvSpPr>
          <p:cNvPr id="21" name="Text Placeholder 2"/>
          <p:cNvSpPr>
            <a:spLocks noGrp="1"/>
          </p:cNvSpPr>
          <p:nvPr>
            <p:ph type="body" sz="quarter" idx="15"/>
          </p:nvPr>
        </p:nvSpPr>
        <p:spPr>
          <a:xfrm>
            <a:off x="4775338" y="3948112"/>
            <a:ext cx="2052000"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ko-KR" altLang="en-US"/>
              <a:t>마스터 텍스트 스타일을 편집합니다</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75338" y="3442555"/>
            <a:ext cx="1325883" cy="381001"/>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5999" y="3442555"/>
            <a:ext cx="2523749" cy="384049"/>
          </a:xfrm>
          <a:prstGeom prst="rect">
            <a:avLst/>
          </a:prstGeom>
        </p:spPr>
      </p:pic>
      <p:sp>
        <p:nvSpPr>
          <p:cNvPr id="13" name="Rectangle 11">
            <a:hlinkClick r:id="rId4"/>
          </p:cNvPr>
          <p:cNvSpPr>
            <a:spLocks noChangeArrowheads="1"/>
          </p:cNvSpPr>
          <p:nvPr userDrawn="1"/>
        </p:nvSpPr>
        <p:spPr bwMode="auto">
          <a:xfrm>
            <a:off x="1715999" y="2729838"/>
            <a:ext cx="1898317" cy="200055"/>
          </a:xfrm>
          <a:prstGeom prst="rect">
            <a:avLst/>
          </a:prstGeom>
          <a:noFill/>
          <a:ln w="9525">
            <a:noFill/>
            <a:miter lim="800000"/>
            <a:headEnd/>
            <a:tailEnd/>
          </a:ln>
          <a:effectLst/>
        </p:spPr>
        <p:txBody>
          <a:bodyPr wrap="square" lIns="0" tIns="0" rIns="0" bIns="0" anchor="ctr">
            <a:spAutoFit/>
          </a:bodyPr>
          <a:lstStyle/>
          <a:p>
            <a:pPr>
              <a:defRPr/>
            </a:pPr>
            <a:r>
              <a:rPr lang="en-GB" sz="1300" b="1" i="0" kern="0" dirty="0">
                <a:solidFill>
                  <a:schemeClr val="tx2"/>
                </a:solidFill>
                <a:latin typeface="Univers for KPMG" panose="020B0603020202020204" pitchFamily="34" charset="0"/>
                <a:ea typeface="Times New Roman" pitchFamily="18" charset="0"/>
                <a:cs typeface="Univers for KPMG"/>
              </a:rPr>
              <a:t>kpmg.com/kr</a:t>
            </a:r>
            <a:endParaRPr lang="en-GB" sz="1300" b="1" i="0" kern="0" dirty="0">
              <a:solidFill>
                <a:schemeClr val="tx2"/>
              </a:solidFill>
              <a:latin typeface="Univers for KPMG" panose="020B0603020202020204" pitchFamily="34" charset="0"/>
              <a:cs typeface="Univers for KPMG"/>
            </a:endParaRPr>
          </a:p>
        </p:txBody>
      </p:sp>
      <p:pic>
        <p:nvPicPr>
          <p:cNvPr id="14" name="그림 13"/>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653119" y="536593"/>
            <a:ext cx="2297775" cy="772292"/>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No Key Issues Box">
    <p:spTree>
      <p:nvGrpSpPr>
        <p:cNvPr id="1" name=""/>
        <p:cNvGrpSpPr/>
        <p:nvPr/>
      </p:nvGrpSpPr>
      <p:grpSpPr>
        <a:xfrm>
          <a:off x="0" y="0"/>
          <a:ext cx="0" cy="0"/>
          <a:chOff x="0" y="0"/>
          <a:chExt cx="0" cy="0"/>
        </a:xfrm>
      </p:grpSpPr>
      <p:sp>
        <p:nvSpPr>
          <p:cNvPr id="6" name="Title 5"/>
          <p:cNvSpPr>
            <a:spLocks noGrp="1"/>
          </p:cNvSpPr>
          <p:nvPr>
            <p:ph type="title"/>
          </p:nvPr>
        </p:nvSpPr>
        <p:spPr bwMode="gray">
          <a:xfrm>
            <a:off x="415200" y="451575"/>
            <a:ext cx="9075600" cy="723600"/>
          </a:xfrm>
        </p:spPr>
        <p:txBody>
          <a:bodyPr/>
          <a:lstStyle/>
          <a:p>
            <a:pPr lvl="0"/>
            <a:r>
              <a:rPr lang="en-US"/>
              <a:t>Click to edit Master title style</a:t>
            </a:r>
            <a:endParaRPr lang="en-GB" dirty="0"/>
          </a:p>
        </p:txBody>
      </p:sp>
      <p:sp>
        <p:nvSpPr>
          <p:cNvPr id="26" name="Text Placeholder 25"/>
          <p:cNvSpPr>
            <a:spLocks noGrp="1"/>
          </p:cNvSpPr>
          <p:nvPr>
            <p:ph type="body" sz="quarter" idx="13"/>
          </p:nvPr>
        </p:nvSpPr>
        <p:spPr bwMode="gray">
          <a:xfrm>
            <a:off x="2289175" y="1196975"/>
            <a:ext cx="3600450"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27"/>
          <p:cNvSpPr>
            <a:spLocks noGrp="1"/>
          </p:cNvSpPr>
          <p:nvPr>
            <p:ph type="body" sz="quarter" idx="14"/>
          </p:nvPr>
        </p:nvSpPr>
        <p:spPr bwMode="gray">
          <a:xfrm>
            <a:off x="6032500" y="1196975"/>
            <a:ext cx="3600450"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2653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200" y="451575"/>
            <a:ext cx="9075600" cy="723600"/>
          </a:xfrm>
          <a:prstGeom prst="rect">
            <a:avLst/>
          </a:prstGeom>
        </p:spPr>
        <p:txBody>
          <a:bodyPr vert="horz" lIns="0" tIns="0" rIns="0" bIns="0" rtlCol="0" anchor="t" anchorCtr="0">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488951" y="1422400"/>
            <a:ext cx="8918242" cy="4604400"/>
          </a:xfrm>
          <a:prstGeom prst="rect">
            <a:avLst/>
          </a:prstGeom>
        </p:spPr>
        <p:txBody>
          <a:bodyPr vert="horz" lIns="0" tIns="0" rIns="0" bIns="0" rtlCol="0" anchor="t" anchorCtr="0">
            <a:no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29" name="Shape 8"/>
          <p:cNvSpPr txBox="1">
            <a:spLocks/>
          </p:cNvSpPr>
          <p:nvPr userDrawn="1"/>
        </p:nvSpPr>
        <p:spPr>
          <a:xfrm>
            <a:off x="9017143" y="6437271"/>
            <a:ext cx="390050"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83" baseline="0" smtClean="0">
                <a:solidFill>
                  <a:schemeClr val="tx2"/>
                </a:solidFill>
                <a:latin typeface="Univers for KPMG" panose="020B0603020202020204" pitchFamily="34" charset="0"/>
                <a:ea typeface="Arial"/>
                <a:cs typeface="Arial" panose="020B0604020202020204" pitchFamily="34" charset="0"/>
              </a:rPr>
              <a:pPr algn="r"/>
              <a:t>‹#›</a:t>
            </a:fld>
            <a:endParaRPr lang="en-US" sz="1083" baseline="0" dirty="0">
              <a:solidFill>
                <a:schemeClr val="tx2"/>
              </a:solidFill>
              <a:latin typeface="Univers for KPMG" panose="020B0603020202020204" pitchFamily="34" charset="0"/>
              <a:ea typeface="Arial"/>
              <a:cs typeface="Arial" panose="020B0604020202020204" pitchFamily="34" charset="0"/>
            </a:endParaRPr>
          </a:p>
        </p:txBody>
      </p:sp>
      <p:sp>
        <p:nvSpPr>
          <p:cNvPr id="9" name="TextBox 8"/>
          <p:cNvSpPr txBox="1"/>
          <p:nvPr userDrawn="1"/>
        </p:nvSpPr>
        <p:spPr>
          <a:xfrm>
            <a:off x="1889093" y="6468402"/>
            <a:ext cx="6579636" cy="370800"/>
          </a:xfrm>
          <a:prstGeom prst="rect">
            <a:avLst/>
          </a:prstGeom>
          <a:noFill/>
        </p:spPr>
        <p:txBody>
          <a:bodyPr wrap="square" lIns="0" tIns="0" rIns="0" bIns="0" rtlCol="0">
            <a:noAutofit/>
          </a:bodyPr>
          <a:lstStyle/>
          <a:p>
            <a:pPr>
              <a:defRPr/>
            </a:pPr>
            <a:r>
              <a:rPr lang="en-US" altLang="ko-KR" sz="600" u="none" dirty="0">
                <a:solidFill>
                  <a:schemeClr val="bg1">
                    <a:lumMod val="65000"/>
                  </a:schemeClr>
                </a:solidFill>
                <a:latin typeface="Univers 45 Light" pitchFamily="2" charset="0"/>
                <a:ea typeface="나눔고딕" panose="020B0600000101010101" charset="-127"/>
                <a:cs typeface="Arial" charset="0"/>
              </a:rPr>
              <a:t>© 2021 </a:t>
            </a:r>
            <a:r>
              <a:rPr kumimoji="1" lang="en-US" altLang="ko-KR" sz="600" dirty="0">
                <a:solidFill>
                  <a:schemeClr val="bg1">
                    <a:lumMod val="65000"/>
                  </a:schemeClr>
                </a:solidFill>
                <a:latin typeface="Univers 45 Light" pitchFamily="2" charset="0"/>
                <a:ea typeface="나눔고딕" panose="020B0600000101010101" charset="-127"/>
                <a:cs typeface="Arial" charset="0"/>
              </a:rPr>
              <a:t>KPMG Samjong Accounting Corp., </a:t>
            </a:r>
            <a:r>
              <a:rPr lang="en-US" altLang="ko-KR" sz="600" u="none" dirty="0">
                <a:solidFill>
                  <a:schemeClr val="bg1">
                    <a:lumMod val="65000"/>
                  </a:schemeClr>
                </a:solidFill>
                <a:latin typeface="Univers 45 Light" pitchFamily="2" charset="0"/>
                <a:ea typeface="나눔고딕" panose="020B0600000101010101" charset="-127"/>
                <a:cs typeface="Arial" charset="0"/>
              </a:rPr>
              <a:t>the Korean member firm of the KPMG network of independent member firms affiliated with KPMG International Cooperative (“KPMG International”), a Swiss entity. All rights reserved. Printed in Korea.</a:t>
            </a:r>
          </a:p>
        </p:txBody>
      </p:sp>
      <p:sp>
        <p:nvSpPr>
          <p:cNvPr id="35" name="Text Box 130"/>
          <p:cNvSpPr txBox="1">
            <a:spLocks noChangeArrowheads="1"/>
          </p:cNvSpPr>
          <p:nvPr userDrawn="1"/>
        </p:nvSpPr>
        <p:spPr bwMode="auto">
          <a:xfrm>
            <a:off x="1735356" y="6608023"/>
            <a:ext cx="4134245" cy="186847"/>
          </a:xfrm>
          <a:prstGeom prst="rect">
            <a:avLst/>
          </a:prstGeom>
          <a:noFill/>
          <a:ln w="6350">
            <a:noFill/>
            <a:miter lim="800000"/>
            <a:headEnd/>
            <a:tailEnd/>
          </a:ln>
          <a:effectLst/>
        </p:spPr>
        <p:txBody>
          <a:bodyPr wrap="none" lIns="126000" tIns="46800" rIns="90000" bIns="46800">
            <a:spAutoFit/>
          </a:bodyPr>
          <a:lstStyle/>
          <a:p>
            <a:pPr marL="0" marR="0" indent="0" algn="ctr" defTabSz="762000" rtl="0" eaLnBrk="1" fontAlgn="base" latinLnBrk="1" hangingPunct="1">
              <a:lnSpc>
                <a:spcPct val="100000"/>
              </a:lnSpc>
              <a:spcBef>
                <a:spcPct val="55000"/>
              </a:spcBef>
              <a:spcAft>
                <a:spcPct val="0"/>
              </a:spcAft>
              <a:buClr>
                <a:srgbClr val="001B64"/>
              </a:buClr>
              <a:buSzTx/>
              <a:buFont typeface="Wingdings" pitchFamily="2" charset="2"/>
              <a:buNone/>
              <a:tabLst/>
              <a:defRPr/>
            </a:pPr>
            <a:r>
              <a:rPr lang="en-GB" altLang="ko-KR" sz="600" u="none" kern="1200" dirty="0">
                <a:solidFill>
                  <a:schemeClr val="bg1">
                    <a:lumMod val="65000"/>
                  </a:schemeClr>
                </a:solidFill>
                <a:latin typeface="Univers 45 Light" pitchFamily="2" charset="0"/>
                <a:ea typeface="나눔고딕" panose="020B0600000101010101" charset="-127"/>
                <a:cs typeface="Arial" charset="0"/>
              </a:rPr>
              <a:t>This is a draft </a:t>
            </a:r>
            <a:r>
              <a:rPr lang="en-US" altLang="ko-KR" sz="600" u="none" kern="1200" dirty="0">
                <a:solidFill>
                  <a:schemeClr val="bg1">
                    <a:lumMod val="65000"/>
                  </a:schemeClr>
                </a:solidFill>
                <a:latin typeface="Univers 45 Light" pitchFamily="2" charset="0"/>
                <a:ea typeface="나눔고딕" panose="020B0600000101010101" charset="-127"/>
                <a:cs typeface="Arial" charset="0"/>
              </a:rPr>
              <a:t>report</a:t>
            </a:r>
            <a:r>
              <a:rPr lang="en-GB" altLang="ko-KR" sz="600" u="none" kern="1200" dirty="0">
                <a:solidFill>
                  <a:schemeClr val="bg1">
                    <a:lumMod val="65000"/>
                  </a:schemeClr>
                </a:solidFill>
                <a:latin typeface="Univers 45 Light" pitchFamily="2" charset="0"/>
                <a:ea typeface="나눔고딕" panose="020B0600000101010101" charset="-127"/>
                <a:cs typeface="Arial" charset="0"/>
              </a:rPr>
              <a:t>. It is incomplete and subject to change. </a:t>
            </a:r>
            <a:r>
              <a:rPr lang="en-US" altLang="ko-KR" sz="600" u="none" kern="1200" dirty="0">
                <a:solidFill>
                  <a:schemeClr val="bg1">
                    <a:lumMod val="65000"/>
                  </a:schemeClr>
                </a:solidFill>
                <a:latin typeface="Univers 45 Light" pitchFamily="2" charset="0"/>
                <a:ea typeface="나눔고딕" panose="020B0600000101010101" charset="-127"/>
                <a:cs typeface="Arial" charset="0"/>
              </a:rPr>
              <a:t>No responsibility can be accepted for reliance upon it</a:t>
            </a:r>
            <a:r>
              <a:rPr lang="en-US" altLang="ko-KR" sz="600" b="1" dirty="0">
                <a:solidFill>
                  <a:schemeClr val="bg1">
                    <a:lumMod val="75000"/>
                  </a:schemeClr>
                </a:solidFill>
              </a:rPr>
              <a:t>.</a:t>
            </a:r>
          </a:p>
        </p:txBody>
      </p:sp>
      <p:sp>
        <p:nvSpPr>
          <p:cNvPr id="10" name="Text Box 19"/>
          <p:cNvSpPr txBox="1">
            <a:spLocks noChangeArrowheads="1"/>
          </p:cNvSpPr>
          <p:nvPr userDrawn="1"/>
        </p:nvSpPr>
        <p:spPr bwMode="auto">
          <a:xfrm>
            <a:off x="6758468" y="64734"/>
            <a:ext cx="2705100" cy="152400"/>
          </a:xfrm>
          <a:prstGeom prst="rect">
            <a:avLst/>
          </a:prstGeom>
          <a:noFill/>
          <a:ln w="3175" algn="ctr">
            <a:noFill/>
            <a:miter lim="800000"/>
            <a:headEnd/>
            <a:tailEnd/>
          </a:ln>
        </p:spPr>
        <p:txBody>
          <a:bodyPr lIns="0" tIns="0" rIns="0" bIns="0">
            <a:spAutoFit/>
          </a:bodyPr>
          <a:lstStyle/>
          <a:p>
            <a:pPr algn="r" latinLnBrk="0">
              <a:spcBef>
                <a:spcPct val="50000"/>
              </a:spcBef>
            </a:pPr>
            <a:r>
              <a:rPr kumimoji="0" lang="en-US" altLang="ko-KR" sz="1000" b="1" dirty="0">
                <a:solidFill>
                  <a:srgbClr val="C00000"/>
                </a:solidFill>
                <a:latin typeface="+mj-ea"/>
                <a:ea typeface="+mj-ea"/>
              </a:rPr>
              <a:t>Strictly Private &amp; Confidential</a:t>
            </a:r>
          </a:p>
        </p:txBody>
      </p:sp>
      <p:pic>
        <p:nvPicPr>
          <p:cNvPr id="12" name="그림 11"/>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65251" y="6342146"/>
            <a:ext cx="1346974" cy="452724"/>
          </a:xfrm>
          <a:prstGeom prst="rect">
            <a:avLst/>
          </a:prstGeom>
        </p:spPr>
      </p:pic>
      <p:sp>
        <p:nvSpPr>
          <p:cNvPr id="4" name="TextBox 3"/>
          <p:cNvSpPr txBox="1"/>
          <p:nvPr userDrawn="1"/>
        </p:nvSpPr>
        <p:spPr>
          <a:xfrm>
            <a:off x="7987378" y="147609"/>
            <a:ext cx="1524000" cy="373925"/>
          </a:xfrm>
          <a:prstGeom prst="rect">
            <a:avLst/>
          </a:prstGeom>
          <a:noFill/>
        </p:spPr>
        <p:txBody>
          <a:bodyPr wrap="square" lIns="54610" tIns="54610" rIns="54610" bIns="54610" rtlCol="0">
            <a:noAutofit/>
          </a:bodyPr>
          <a:lstStyle/>
          <a:p>
            <a:pPr algn="r">
              <a:spcAft>
                <a:spcPts val="600"/>
              </a:spcAft>
            </a:pPr>
            <a:r>
              <a:rPr lang="en-US" altLang="ko-KR" sz="1500" b="1" dirty="0">
                <a:solidFill>
                  <a:srgbClr val="C00000"/>
                </a:solidFill>
              </a:rPr>
              <a:t>DRAFT</a:t>
            </a:r>
            <a:endParaRPr lang="ko-KR" altLang="en-US" sz="1500" b="1" dirty="0">
              <a:solidFill>
                <a:srgbClr val="C00000"/>
              </a:solidFill>
            </a:endParaRPr>
          </a:p>
        </p:txBody>
      </p:sp>
      <p:sp>
        <p:nvSpPr>
          <p:cNvPr id="11" name="Line 31"/>
          <p:cNvSpPr>
            <a:spLocks noChangeShapeType="1"/>
          </p:cNvSpPr>
          <p:nvPr userDrawn="1"/>
        </p:nvSpPr>
        <p:spPr bwMode="gray">
          <a:xfrm flipV="1">
            <a:off x="415200" y="716691"/>
            <a:ext cx="9075600" cy="0"/>
          </a:xfrm>
          <a:prstGeom prst="line">
            <a:avLst/>
          </a:prstGeom>
          <a:noFill/>
          <a:ln w="6350">
            <a:solidFill>
              <a:srgbClr val="97989A"/>
            </a:solidFill>
            <a:miter lim="800000"/>
            <a:headEnd/>
            <a:tailEnd/>
          </a:ln>
        </p:spPr>
        <p:txBody>
          <a:bodyPr/>
          <a:lstStyle/>
          <a:p>
            <a:endParaRPr lang="en-GB" dirty="0"/>
          </a:p>
        </p:txBody>
      </p:sp>
      <p:sp>
        <p:nvSpPr>
          <p:cNvPr id="13" name="Line 33"/>
          <p:cNvSpPr>
            <a:spLocks noChangeShapeType="1"/>
          </p:cNvSpPr>
          <p:nvPr userDrawn="1"/>
        </p:nvSpPr>
        <p:spPr bwMode="gray">
          <a:xfrm>
            <a:off x="415200" y="6384324"/>
            <a:ext cx="9075600" cy="0"/>
          </a:xfrm>
          <a:prstGeom prst="line">
            <a:avLst/>
          </a:prstGeom>
          <a:noFill/>
          <a:ln w="6350">
            <a:solidFill>
              <a:srgbClr val="97989A"/>
            </a:solidFill>
            <a:miter lim="800000"/>
            <a:headEnd/>
            <a:tailEnd/>
          </a:ln>
        </p:spPr>
        <p:txBody>
          <a:bodyPr/>
          <a:lstStyle/>
          <a:p>
            <a:endParaRPr lang="en-GB"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67" r:id="rId5"/>
    <p:sldLayoutId id="2147483753" r:id="rId6"/>
  </p:sldLayoutIdLst>
  <p:txStyles>
    <p:titleStyle>
      <a:lvl1pPr algn="l" defTabSz="914400" rtl="0" eaLnBrk="1" latinLnBrk="1" hangingPunct="1">
        <a:lnSpc>
          <a:spcPct val="70000"/>
        </a:lnSpc>
        <a:spcBef>
          <a:spcPct val="0"/>
        </a:spcBef>
        <a:buNone/>
        <a:defRPr sz="3800" kern="1200">
          <a:solidFill>
            <a:schemeClr val="tx2"/>
          </a:solidFill>
          <a:latin typeface="+mj-lt"/>
          <a:ea typeface="+mj-ea"/>
          <a:cs typeface="+mj-cs"/>
        </a:defRPr>
      </a:lvl1pPr>
    </p:titleStyle>
    <p:body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308" userDrawn="1">
          <p15:clr>
            <a:srgbClr val="F26B43"/>
          </p15:clr>
        </p15:guide>
        <p15:guide id="3" pos="5932" userDrawn="1">
          <p15:clr>
            <a:srgbClr val="F26B43"/>
          </p15:clr>
        </p15:guide>
        <p15:guide id="4" orient="horz" pos="742" userDrawn="1">
          <p15:clr>
            <a:srgbClr val="F26B43"/>
          </p15:clr>
        </p15:guide>
        <p15:guide id="6" orient="horz" pos="279" userDrawn="1">
          <p15:clr>
            <a:srgbClr val="F26B43"/>
          </p15:clr>
        </p15:guide>
        <p15:guide id="7" orient="horz" pos="896" userDrawn="1">
          <p15:clr>
            <a:srgbClr val="F26B43"/>
          </p15:clr>
        </p15:guide>
        <p15:guide id="8" pos="3061" userDrawn="1">
          <p15:clr>
            <a:srgbClr val="F26B43"/>
          </p15:clr>
        </p15:guide>
        <p15:guide id="9" pos="31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chart" Target="../charts/chart1.xm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tags" Target="../tags/tag10.xml"/><Relationship Id="rId7" Type="http://schemas.openxmlformats.org/officeDocument/2006/relationships/chart" Target="../charts/chart3.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chart" Target="../charts/chart2.xml"/><Relationship Id="rId11" Type="http://schemas.openxmlformats.org/officeDocument/2006/relationships/chart" Target="../charts/chart7.xml"/><Relationship Id="rId5" Type="http://schemas.openxmlformats.org/officeDocument/2006/relationships/notesSlide" Target="../notesSlides/notesSlide16.xml"/><Relationship Id="rId10" Type="http://schemas.openxmlformats.org/officeDocument/2006/relationships/chart" Target="../charts/chart6.xml"/><Relationship Id="rId4" Type="http://schemas.openxmlformats.org/officeDocument/2006/relationships/slideLayout" Target="../slideLayouts/slideLayout6.xml"/><Relationship Id="rId9" Type="http://schemas.openxmlformats.org/officeDocument/2006/relationships/chart" Target="../charts/chart5.xml"/></Relationships>
</file>

<file path=ppt/slides/_rels/slide17.xml.rels><?xml version="1.0" encoding="UTF-8" standalone="yes"?>
<Relationships xmlns="http://schemas.openxmlformats.org/package/2006/relationships"><Relationship Id="rId8" Type="http://schemas.openxmlformats.org/officeDocument/2006/relationships/chart" Target="../charts/chart13.xml"/><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chart" Target="../charts/chart11.xml"/><Relationship Id="rId5" Type="http://schemas.openxmlformats.org/officeDocument/2006/relationships/chart" Target="../charts/chart10.xml"/><Relationship Id="rId10" Type="http://schemas.openxmlformats.org/officeDocument/2006/relationships/chart" Target="../charts/chart15.xml"/><Relationship Id="rId4" Type="http://schemas.openxmlformats.org/officeDocument/2006/relationships/chart" Target="../charts/chart9.xml"/><Relationship Id="rId9" Type="http://schemas.openxmlformats.org/officeDocument/2006/relationships/chart" Target="../charts/chart14.xml"/></Relationships>
</file>

<file path=ppt/slides/_rels/slide18.xml.rels><?xml version="1.0" encoding="UTF-8" standalone="yes"?>
<Relationships xmlns="http://schemas.openxmlformats.org/package/2006/relationships"><Relationship Id="rId8" Type="http://schemas.openxmlformats.org/officeDocument/2006/relationships/chart" Target="../charts/chart18.xml"/><Relationship Id="rId13" Type="http://schemas.openxmlformats.org/officeDocument/2006/relationships/image" Target="../media/image26.wmf"/><Relationship Id="rId3" Type="http://schemas.openxmlformats.org/officeDocument/2006/relationships/tags" Target="../tags/tag13.xml"/><Relationship Id="rId7" Type="http://schemas.openxmlformats.org/officeDocument/2006/relationships/chart" Target="../charts/chart17.xml"/><Relationship Id="rId12" Type="http://schemas.openxmlformats.org/officeDocument/2006/relationships/chart" Target="../charts/chart2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chart" Target="../charts/chart16.xml"/><Relationship Id="rId11" Type="http://schemas.openxmlformats.org/officeDocument/2006/relationships/image" Target="../media/image25.wmf"/><Relationship Id="rId5" Type="http://schemas.openxmlformats.org/officeDocument/2006/relationships/notesSlide" Target="../notesSlides/notesSlide18.xml"/><Relationship Id="rId10" Type="http://schemas.openxmlformats.org/officeDocument/2006/relationships/chart" Target="../charts/chart20.xml"/><Relationship Id="rId4" Type="http://schemas.openxmlformats.org/officeDocument/2006/relationships/slideLayout" Target="../slideLayouts/slideLayout6.xml"/><Relationship Id="rId9" Type="http://schemas.openxmlformats.org/officeDocument/2006/relationships/chart" Target="../charts/chart19.xml"/></Relationships>
</file>

<file path=ppt/slides/_rels/slide19.xml.rels><?xml version="1.0" encoding="UTF-8" standalone="yes"?>
<Relationships xmlns="http://schemas.openxmlformats.org/package/2006/relationships"><Relationship Id="rId3" Type="http://schemas.openxmlformats.org/officeDocument/2006/relationships/chart" Target="../charts/chart22.xml"/><Relationship Id="rId7" Type="http://schemas.openxmlformats.org/officeDocument/2006/relationships/chart" Target="../charts/chart26.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chart" Target="../charts/char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chart" Target="../charts/chart28.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chart" Target="../charts/chart27.xml"/><Relationship Id="rId17" Type="http://schemas.openxmlformats.org/officeDocument/2006/relationships/image" Target="../media/image28.emf"/><Relationship Id="rId2" Type="http://schemas.openxmlformats.org/officeDocument/2006/relationships/tags" Target="../tags/tag15.xml"/><Relationship Id="rId16" Type="http://schemas.openxmlformats.org/officeDocument/2006/relationships/image" Target="../media/image27.wmf"/><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notesSlide" Target="../notesSlides/notesSlide20.xml"/><Relationship Id="rId5" Type="http://schemas.openxmlformats.org/officeDocument/2006/relationships/tags" Target="../tags/tag18.xml"/><Relationship Id="rId15" Type="http://schemas.openxmlformats.org/officeDocument/2006/relationships/chart" Target="../charts/chart30.xml"/><Relationship Id="rId10" Type="http://schemas.openxmlformats.org/officeDocument/2006/relationships/slideLayout" Target="../slideLayouts/slideLayout6.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chart" Target="../charts/chart29.xml"/></Relationships>
</file>

<file path=ppt/slides/_rels/slide2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tags" Target="../tags/tag25.xml"/><Relationship Id="rId7" Type="http://schemas.openxmlformats.org/officeDocument/2006/relationships/notesSlide" Target="../notesSlides/notesSlide2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6.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30.wmf"/></Relationships>
</file>

<file path=ppt/slides/_rels/slide2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22.xml"/><Relationship Id="rId7" Type="http://schemas.openxmlformats.org/officeDocument/2006/relationships/chart" Target="../charts/chart34.xml"/><Relationship Id="rId2" Type="http://schemas.openxmlformats.org/officeDocument/2006/relationships/slideLayout" Target="../slideLayouts/slideLayout6.xml"/><Relationship Id="rId1" Type="http://schemas.openxmlformats.org/officeDocument/2006/relationships/tags" Target="../tags/tag28.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chart" Target="../charts/chart31.xml"/><Relationship Id="rId9" Type="http://schemas.openxmlformats.org/officeDocument/2006/relationships/chart" Target="../charts/chart36.xml"/></Relationships>
</file>

<file path=ppt/slides/_rels/slide23.xml.rels><?xml version="1.0" encoding="UTF-8" standalone="yes"?>
<Relationships xmlns="http://schemas.openxmlformats.org/package/2006/relationships"><Relationship Id="rId8" Type="http://schemas.openxmlformats.org/officeDocument/2006/relationships/chart" Target="../charts/chart42.xml"/><Relationship Id="rId3" Type="http://schemas.openxmlformats.org/officeDocument/2006/relationships/chart" Target="../charts/chart37.xml"/><Relationship Id="rId7" Type="http://schemas.openxmlformats.org/officeDocument/2006/relationships/chart" Target="../charts/chart41.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chart" Target="../charts/chart40.xml"/><Relationship Id="rId5" Type="http://schemas.openxmlformats.org/officeDocument/2006/relationships/chart" Target="../charts/chart39.xml"/><Relationship Id="rId4" Type="http://schemas.openxmlformats.org/officeDocument/2006/relationships/chart" Target="../charts/char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chart" Target="../charts/chart48.xml"/><Relationship Id="rId3" Type="http://schemas.openxmlformats.org/officeDocument/2006/relationships/chart" Target="../charts/chart43.xml"/><Relationship Id="rId7" Type="http://schemas.openxmlformats.org/officeDocument/2006/relationships/chart" Target="../charts/chart47.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chart" Target="../charts/chart46.xml"/><Relationship Id="rId5" Type="http://schemas.openxmlformats.org/officeDocument/2006/relationships/chart" Target="../charts/chart45.xml"/><Relationship Id="rId4" Type="http://schemas.openxmlformats.org/officeDocument/2006/relationships/chart" Target="../charts/chart44.xml"/></Relationships>
</file>

<file path=ppt/slides/_rels/slide26.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chart" Target="../charts/chart51.xml"/><Relationship Id="rId4" Type="http://schemas.openxmlformats.org/officeDocument/2006/relationships/chart" Target="../charts/chart50.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31.xml"/><Relationship Id="rId7"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31.e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4.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chart" Target="../charts/chart55.xml"/><Relationship Id="rId3" Type="http://schemas.openxmlformats.org/officeDocument/2006/relationships/slideLayout" Target="../slideLayouts/slideLayout6.xml"/><Relationship Id="rId7" Type="http://schemas.openxmlformats.org/officeDocument/2006/relationships/chart" Target="../charts/chart54.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chart" Target="../charts/chart59.xml"/><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chart" Target="../charts/chart58.xml"/><Relationship Id="rId5" Type="http://schemas.openxmlformats.org/officeDocument/2006/relationships/chart" Target="../charts/chart57.xml"/><Relationship Id="rId4" Type="http://schemas.openxmlformats.org/officeDocument/2006/relationships/chart" Target="../charts/chart56.xml"/></Relationships>
</file>

<file path=ppt/slides/_rels/slide31.xml.rels><?xml version="1.0" encoding="UTF-8" standalone="yes"?>
<Relationships xmlns="http://schemas.openxmlformats.org/package/2006/relationships"><Relationship Id="rId3" Type="http://schemas.openxmlformats.org/officeDocument/2006/relationships/chart" Target="../charts/chart60.xml"/><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chart" Target="../charts/chart62.xml"/><Relationship Id="rId4" Type="http://schemas.openxmlformats.org/officeDocument/2006/relationships/chart" Target="../charts/chart61.xml"/></Relationships>
</file>

<file path=ppt/slides/_rels/slide32.xml.rels><?xml version="1.0" encoding="UTF-8" standalone="yes"?>
<Relationships xmlns="http://schemas.openxmlformats.org/package/2006/relationships"><Relationship Id="rId3" Type="http://schemas.openxmlformats.org/officeDocument/2006/relationships/chart" Target="../charts/chart63.xml"/><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chart" Target="../charts/chart65.xml"/><Relationship Id="rId4" Type="http://schemas.openxmlformats.org/officeDocument/2006/relationships/chart" Target="../charts/chart6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38.emf"/><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3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chart" Target="../charts/chart66.xml"/><Relationship Id="rId4" Type="http://schemas.openxmlformats.org/officeDocument/2006/relationships/image" Target="../media/image44.emf"/></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chart" Target="../charts/chart68.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45.emf"/><Relationship Id="rId5" Type="http://schemas.openxmlformats.org/officeDocument/2006/relationships/chart" Target="../charts/chart67.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3.xml"/><Relationship Id="rId4" Type="http://schemas.openxmlformats.org/officeDocument/2006/relationships/image" Target="../media/image46.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47.emf"/><Relationship Id="rId5" Type="http://schemas.openxmlformats.org/officeDocument/2006/relationships/notesSlide" Target="../notesSlides/notesSlide40.xml"/><Relationship Id="rId4"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chart" Target="../charts/chart69.xml"/><Relationship Id="rId4" Type="http://schemas.openxmlformats.org/officeDocument/2006/relationships/image" Target="../media/image49.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215200" y="1346400"/>
            <a:ext cx="6708000" cy="4112840"/>
          </a:xfrm>
        </p:spPr>
        <p:txBody>
          <a:bodyPr/>
          <a:lstStyle/>
          <a:p>
            <a:pPr>
              <a:lnSpc>
                <a:spcPct val="100000"/>
              </a:lnSpc>
            </a:pPr>
            <a:r>
              <a:rPr lang="en-US" sz="10700" dirty="0"/>
              <a:t>Project Light</a:t>
            </a:r>
            <a:br>
              <a:rPr lang="en-US" sz="10700" dirty="0"/>
            </a:br>
            <a:br>
              <a:rPr lang="en-US" sz="7000"/>
            </a:br>
            <a:r>
              <a:rPr lang="en-US" sz="5700"/>
              <a:t>2</a:t>
            </a:r>
            <a:r>
              <a:rPr lang="en-US" sz="5700" baseline="30000"/>
              <a:t>nd</a:t>
            </a:r>
            <a:r>
              <a:rPr lang="en-US" sz="5700"/>
              <a:t> Weekly update</a:t>
            </a:r>
            <a:br>
              <a:rPr lang="en-US" altLang="ko-KR" sz="5700" dirty="0"/>
            </a:br>
            <a:r>
              <a:rPr lang="en-US" altLang="ko-KR" sz="4000" dirty="0"/>
              <a:t>Draft</a:t>
            </a:r>
            <a:endParaRPr lang="en-US" sz="10700" dirty="0"/>
          </a:p>
        </p:txBody>
      </p:sp>
      <p:sp>
        <p:nvSpPr>
          <p:cNvPr id="5" name="Subtitle 4"/>
          <p:cNvSpPr>
            <a:spLocks noGrp="1"/>
          </p:cNvSpPr>
          <p:nvPr>
            <p:ph type="body" sz="quarter" idx="4294967295"/>
          </p:nvPr>
        </p:nvSpPr>
        <p:spPr>
          <a:xfrm>
            <a:off x="2215200" y="5875852"/>
            <a:ext cx="6688137" cy="242888"/>
          </a:xfrm>
        </p:spPr>
        <p:txBody>
          <a:bodyPr/>
          <a:lstStyle/>
          <a:p>
            <a:pPr>
              <a:spcBef>
                <a:spcPts val="272"/>
              </a:spcBef>
              <a:spcAft>
                <a:spcPts val="0"/>
              </a:spcAft>
            </a:pPr>
            <a:r>
              <a:rPr lang="en-GB" sz="1400" b="0" dirty="0">
                <a:solidFill>
                  <a:srgbClr val="FFFFFF"/>
                </a:solidFill>
                <a:latin typeface="Univers for KPMG Light"/>
                <a:cs typeface="Univers for KPMG Light"/>
              </a:rPr>
              <a:t>Deal Advisory I</a:t>
            </a:r>
          </a:p>
        </p:txBody>
      </p:sp>
      <p:sp>
        <p:nvSpPr>
          <p:cNvPr id="4" name="Subtitle 4"/>
          <p:cNvSpPr txBox="1">
            <a:spLocks/>
          </p:cNvSpPr>
          <p:nvPr/>
        </p:nvSpPr>
        <p:spPr>
          <a:xfrm>
            <a:off x="2215199" y="5632964"/>
            <a:ext cx="6688137" cy="242888"/>
          </a:xfrm>
          <a:prstGeom prst="rect">
            <a:avLst/>
          </a:prstGeom>
        </p:spPr>
        <p:txBody>
          <a:bodyPr vert="horz" lIns="0" tIns="0" rIns="0" bIns="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72"/>
              </a:spcBef>
              <a:spcAft>
                <a:spcPts val="0"/>
              </a:spcAft>
            </a:pPr>
            <a:r>
              <a:rPr lang="en-US" sz="1400" b="0" dirty="0">
                <a:solidFill>
                  <a:srgbClr val="FFFFFF"/>
                </a:solidFill>
                <a:latin typeface="Univers for KPMG Light"/>
                <a:cs typeface="Univers for KPMG Light"/>
              </a:rPr>
              <a:t>February</a:t>
            </a:r>
            <a:r>
              <a:rPr lang="en-GB" sz="1400" b="0" dirty="0">
                <a:solidFill>
                  <a:srgbClr val="FFFFFF"/>
                </a:solidFill>
                <a:latin typeface="Univers for KPMG Light"/>
                <a:cs typeface="Univers for KPMG Light"/>
              </a:rPr>
              <a:t> 2021</a:t>
            </a:r>
          </a:p>
        </p:txBody>
      </p:sp>
    </p:spTree>
    <p:extLst>
      <p:ext uri="{BB962C8B-B14F-4D97-AF65-F5344CB8AC3E}">
        <p14:creationId xmlns:p14="http://schemas.microsoft.com/office/powerpoint/2010/main" val="229622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Quality</a:t>
            </a:r>
            <a:r>
              <a:rPr lang="ko-KR" altLang="en-US" sz="3000" b="1" dirty="0">
                <a:solidFill>
                  <a:srgbClr val="00338D"/>
                </a:solidFill>
                <a:cs typeface="KPMG Extralight"/>
              </a:rPr>
              <a:t> </a:t>
            </a:r>
            <a:r>
              <a:rPr lang="en-US" altLang="ko-KR" sz="3000" b="1" dirty="0">
                <a:solidFill>
                  <a:srgbClr val="00338D"/>
                </a:solidFill>
                <a:cs typeface="KPMG Extralight"/>
              </a:rPr>
              <a:t>of</a:t>
            </a:r>
            <a:r>
              <a:rPr lang="ko-KR" altLang="en-US" sz="3000" b="1" dirty="0">
                <a:solidFill>
                  <a:srgbClr val="00338D"/>
                </a:solidFill>
                <a:cs typeface="KPMG Extralight"/>
              </a:rPr>
              <a:t> </a:t>
            </a:r>
            <a:r>
              <a:rPr lang="en-US" altLang="ko-KR" sz="3000" b="1" dirty="0">
                <a:solidFill>
                  <a:srgbClr val="00338D"/>
                </a:solidFill>
                <a:cs typeface="KPMG Extralight"/>
              </a:rPr>
              <a:t>Earnings</a:t>
            </a:r>
            <a:r>
              <a:rPr lang="ko-KR" altLang="en-US" sz="3000" b="1" dirty="0">
                <a:solidFill>
                  <a:srgbClr val="00338D"/>
                </a:solidFill>
                <a:cs typeface="KPMG Extralight"/>
              </a:rPr>
              <a:t> </a:t>
            </a:r>
            <a:r>
              <a:rPr lang="en-US" altLang="ko-KR" sz="3000" b="1" dirty="0">
                <a:solidFill>
                  <a:srgbClr val="00338D"/>
                </a:solidFill>
                <a:cs typeface="KPMG Extralight"/>
              </a:rPr>
              <a:t>(4/5)</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2"/>
            <a:ext cx="9077499" cy="471148"/>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잠재적 조정사항을 반영한 대상회사의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EBITDA</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4,956</a:t>
            </a:r>
            <a:r>
              <a:rPr lang="ko-KR" altLang="en-US" sz="900" dirty="0">
                <a:solidFill>
                  <a:srgbClr val="00338D"/>
                </a:solidFill>
                <a:latin typeface="Arial" panose="020B0604020202020204" pitchFamily="34" charset="0"/>
                <a:ea typeface="맑은 고딕" panose="020B0503020000020004" pitchFamily="50" charset="-127"/>
              </a:rPr>
              <a:t>백만원</a:t>
            </a:r>
            <a:r>
              <a:rPr lang="en-US" altLang="ko-KR" sz="900" dirty="0">
                <a:solidFill>
                  <a:srgbClr val="00338D"/>
                </a:solidFill>
                <a:latin typeface="Arial" panose="020B0604020202020204" pitchFamily="34" charset="0"/>
                <a:ea typeface="맑은 고딕" panose="020B0503020000020004" pitchFamily="50" charset="-127"/>
              </a:rPr>
              <a:t>, EBITDA% </a:t>
            </a:r>
            <a:r>
              <a:rPr lang="ko-KR" altLang="en-US" sz="900" dirty="0">
                <a:solidFill>
                  <a:srgbClr val="00338D"/>
                </a:solidFill>
                <a:latin typeface="Arial" panose="020B0604020202020204" pitchFamily="34" charset="0"/>
                <a:ea typeface="맑은 고딕" panose="020B0503020000020004" pitchFamily="50" charset="-127"/>
              </a:rPr>
              <a:t>은 </a:t>
            </a:r>
            <a:r>
              <a:rPr lang="en-US" altLang="ko-KR" sz="900" dirty="0">
                <a:solidFill>
                  <a:srgbClr val="00338D"/>
                </a:solidFill>
                <a:latin typeface="Arial" panose="020B0604020202020204" pitchFamily="34" charset="0"/>
                <a:ea typeface="맑은 고딕" panose="020B0503020000020004" pitchFamily="50" charset="-127"/>
              </a:rPr>
              <a:t>18.6% </a:t>
            </a:r>
            <a:r>
              <a:rPr lang="ko-KR" altLang="en-US" sz="900" dirty="0">
                <a:solidFill>
                  <a:srgbClr val="00338D"/>
                </a:solidFill>
                <a:latin typeface="Arial" panose="020B0604020202020204" pitchFamily="34" charset="0"/>
                <a:ea typeface="맑은 고딕" panose="020B0503020000020004" pitchFamily="50" charset="-127"/>
              </a:rPr>
              <a:t>수준임</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5" name="직사각형 4">
            <a:extLst>
              <a:ext uri="{FF2B5EF4-FFF2-40B4-BE49-F238E27FC236}">
                <a16:creationId xmlns:a16="http://schemas.microsoft.com/office/drawing/2014/main" id="{90C29B26-46B8-4DB4-B1AD-C60F75C63862}"/>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9" name="텍스트 개체 틀 1">
            <a:extLst>
              <a:ext uri="{FF2B5EF4-FFF2-40B4-BE49-F238E27FC236}">
                <a16:creationId xmlns:a16="http://schemas.microsoft.com/office/drawing/2014/main" id="{51E60FC1-24F4-4566-8F94-A40AA5422544}"/>
              </a:ext>
            </a:extLst>
          </p:cNvPr>
          <p:cNvSpPr txBox="1">
            <a:spLocks/>
          </p:cNvSpPr>
          <p:nvPr/>
        </p:nvSpPr>
        <p:spPr bwMode="gray">
          <a:xfrm>
            <a:off x="5738950" y="1276055"/>
            <a:ext cx="3751416" cy="4741569"/>
          </a:xfrm>
          <a:prstGeom prst="rect">
            <a:avLst/>
          </a:prstGeom>
          <a:solidFill>
            <a:schemeClr val="bg2">
              <a:alpha val="40000"/>
            </a:schemeClr>
          </a:solidFill>
        </p:spPr>
        <p:txBody>
          <a:bodyPr vert="horz" lIns="36000" tIns="36000" rIns="36000" bIns="3600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a:lnSpc>
                <a:spcPct val="120000"/>
              </a:lnSpc>
              <a:spcAft>
                <a:spcPts val="300"/>
              </a:spcAft>
            </a:pPr>
            <a:r>
              <a:rPr lang="en-US" altLang="ko-KR" sz="850" i="1" dirty="0">
                <a:ea typeface="맑은 고딕" panose="020B0503020000020004" pitchFamily="50" charset="-127"/>
              </a:rPr>
              <a:t>I. Potential adjustment identified</a:t>
            </a:r>
          </a:p>
          <a:p>
            <a:pPr marL="314325" indent="-228600">
              <a:lnSpc>
                <a:spcPct val="120000"/>
              </a:lnSpc>
              <a:spcAft>
                <a:spcPts val="300"/>
              </a:spcAft>
              <a:buFont typeface="+mj-lt"/>
              <a:buAutoNum type="alphaUcPeriod" startAt="6"/>
              <a:tabLst>
                <a:tab pos="4037013" algn="l"/>
              </a:tabLst>
            </a:pPr>
            <a:r>
              <a:rPr lang="ko-KR" altLang="en-US" sz="800" dirty="0">
                <a:solidFill>
                  <a:schemeClr val="tx1"/>
                </a:solidFill>
                <a:ea typeface="맑은 고딕" panose="020B0503020000020004" pitchFamily="50" charset="-127"/>
              </a:rPr>
              <a:t>보다텍 거래관계 정리 </a:t>
            </a:r>
            <a:r>
              <a:rPr lang="en-US" altLang="ko-KR" sz="800" dirty="0">
                <a:solidFill>
                  <a:schemeClr val="tx1"/>
                </a:solidFill>
                <a:ea typeface="맑은 고딕" panose="020B0503020000020004" pitchFamily="50" charset="-127"/>
              </a:rPr>
              <a:t>– </a:t>
            </a:r>
            <a:r>
              <a:rPr lang="ko-KR" altLang="en-US" sz="800" dirty="0">
                <a:solidFill>
                  <a:schemeClr val="tx1"/>
                </a:solidFill>
                <a:ea typeface="맑은 고딕" panose="020B0503020000020004" pitchFamily="50" charset="-127"/>
              </a:rPr>
              <a:t>철주</a:t>
            </a:r>
            <a:r>
              <a:rPr lang="en-US" altLang="ko-KR" sz="800" dirty="0">
                <a:solidFill>
                  <a:schemeClr val="tx1"/>
                </a:solidFill>
                <a:ea typeface="맑은 고딕" panose="020B0503020000020004" pitchFamily="50" charset="-127"/>
              </a:rPr>
              <a:t>(Pole) </a:t>
            </a:r>
            <a:r>
              <a:rPr lang="ko-KR" altLang="en-US" sz="800" dirty="0">
                <a:solidFill>
                  <a:schemeClr val="tx1"/>
                </a:solidFill>
                <a:ea typeface="맑은 고딕" panose="020B0503020000020004" pitchFamily="50" charset="-127"/>
              </a:rPr>
              <a:t>매입 </a:t>
            </a:r>
            <a:r>
              <a:rPr lang="en-US" altLang="ko-KR" sz="80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a:t>
            </a:r>
            <a:r>
              <a:rPr lang="en-US" altLang="ko-KR" sz="800" b="0" dirty="0">
                <a:solidFill>
                  <a:schemeClr val="tx1"/>
                </a:solidFill>
                <a:ea typeface="맑은 고딕" panose="020B0503020000020004" pitchFamily="50" charset="-127"/>
              </a:rPr>
              <a:t>2019</a:t>
            </a:r>
            <a:r>
              <a:rPr lang="ko-KR" altLang="en-US" sz="800" b="0" dirty="0">
                <a:solidFill>
                  <a:schemeClr val="tx1"/>
                </a:solidFill>
                <a:ea typeface="맑은 고딕" panose="020B0503020000020004" pitchFamily="50" charset="-127"/>
              </a:rPr>
              <a:t>년 </a:t>
            </a:r>
            <a:r>
              <a:rPr lang="en-US" altLang="ko-KR" sz="800" b="0" dirty="0">
                <a:solidFill>
                  <a:schemeClr val="tx1"/>
                </a:solidFill>
                <a:ea typeface="맑은 고딕" panose="020B0503020000020004" pitchFamily="50" charset="-127"/>
              </a:rPr>
              <a:t>7</a:t>
            </a:r>
            <a:r>
              <a:rPr lang="ko-KR" altLang="en-US" sz="800" b="0" dirty="0">
                <a:solidFill>
                  <a:schemeClr val="tx1"/>
                </a:solidFill>
                <a:ea typeface="맑은 고딕" panose="020B0503020000020004" pitchFamily="50" charset="-127"/>
              </a:rPr>
              <a:t>월 이전까지 철주</a:t>
            </a:r>
            <a:r>
              <a:rPr lang="en-US" altLang="ko-KR" sz="800" b="0" dirty="0">
                <a:solidFill>
                  <a:schemeClr val="tx1"/>
                </a:solidFill>
                <a:ea typeface="맑은 고딕" panose="020B0503020000020004" pitchFamily="50" charset="-127"/>
              </a:rPr>
              <a:t>(Pole)</a:t>
            </a:r>
            <a:r>
              <a:rPr lang="ko-KR" altLang="en-US" sz="800" b="0" dirty="0">
                <a:solidFill>
                  <a:schemeClr val="tx1"/>
                </a:solidFill>
                <a:ea typeface="맑은 고딕" panose="020B0503020000020004" pitchFamily="50" charset="-127"/>
              </a:rPr>
              <a:t>를 전량 외주업체로부터 매입하였으나</a:t>
            </a:r>
            <a:r>
              <a:rPr lang="en-US" altLang="ko-KR" sz="800" b="0" dirty="0">
                <a:solidFill>
                  <a:schemeClr val="tx1"/>
                </a:solidFill>
                <a:ea typeface="맑은 고딕" panose="020B0503020000020004" pitchFamily="50" charset="-127"/>
              </a:rPr>
              <a:t>, 2019</a:t>
            </a:r>
            <a:r>
              <a:rPr lang="ko-KR" altLang="en-US" sz="800" b="0" dirty="0">
                <a:solidFill>
                  <a:schemeClr val="tx1"/>
                </a:solidFill>
                <a:ea typeface="맑은 고딕" panose="020B0503020000020004" pitchFamily="50" charset="-127"/>
              </a:rPr>
              <a:t>년 </a:t>
            </a:r>
            <a:r>
              <a:rPr lang="en-US" altLang="ko-KR" sz="800" b="0" dirty="0">
                <a:solidFill>
                  <a:schemeClr val="tx1"/>
                </a:solidFill>
                <a:ea typeface="맑은 고딕" panose="020B0503020000020004" pitchFamily="50" charset="-127"/>
              </a:rPr>
              <a:t>8</a:t>
            </a:r>
            <a:r>
              <a:rPr lang="ko-KR" altLang="en-US" sz="800" b="0" dirty="0">
                <a:solidFill>
                  <a:schemeClr val="tx1"/>
                </a:solidFill>
                <a:ea typeface="맑은 고딕" panose="020B0503020000020004" pitchFamily="50" charset="-127"/>
              </a:rPr>
              <a:t>월부터 “금속기둥”이 중소벤처기업부가 고시한 행정규칙에 따라 자체생산해야 하는 품목으로 변경됨에 따라 철주 자체 생산을 시작하였다고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다만</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a:t>
            </a:r>
            <a:r>
              <a:rPr lang="en-US" altLang="ko-KR" sz="800" b="0" dirty="0">
                <a:solidFill>
                  <a:schemeClr val="tx1"/>
                </a:solidFill>
                <a:ea typeface="맑은 고딕" panose="020B0503020000020004" pitchFamily="50" charset="-127"/>
              </a:rPr>
              <a:t>1, 2</a:t>
            </a:r>
            <a:r>
              <a:rPr lang="ko-KR" altLang="en-US" sz="800" b="0" dirty="0">
                <a:solidFill>
                  <a:schemeClr val="tx1"/>
                </a:solidFill>
                <a:ea typeface="맑은 고딕" panose="020B0503020000020004" pitchFamily="50" charset="-127"/>
              </a:rPr>
              <a:t>공장 가동으로 철주 전량을 자체생산하기엔 </a:t>
            </a:r>
            <a:r>
              <a:rPr lang="en-US" altLang="ko-KR" sz="800" b="0" dirty="0">
                <a:solidFill>
                  <a:schemeClr val="tx1"/>
                </a:solidFill>
                <a:ea typeface="맑은 고딕" panose="020B0503020000020004" pitchFamily="50" charset="-127"/>
              </a:rPr>
              <a:t>Capacity </a:t>
            </a:r>
            <a:r>
              <a:rPr lang="ko-KR" altLang="en-US" sz="800" b="0" dirty="0">
                <a:solidFill>
                  <a:schemeClr val="tx1"/>
                </a:solidFill>
                <a:ea typeface="맑은 고딕" panose="020B0503020000020004" pitchFamily="50" charset="-127"/>
              </a:rPr>
              <a:t>가 부족함에 따라</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외주업체로부터 대부분의 제작이 완료된 철주를 보다텍을 통해 우회매입을 하였으며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해당 철주를 원재료 매입으로 가공처리하였다고 함</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자체생산 </a:t>
            </a:r>
            <a:r>
              <a:rPr lang="en-US" altLang="ko-KR" sz="800" b="0" dirty="0">
                <a:solidFill>
                  <a:schemeClr val="tx1"/>
                </a:solidFill>
                <a:ea typeface="맑은 고딕" panose="020B0503020000020004" pitchFamily="50" charset="-127"/>
              </a:rPr>
              <a:t>30%, </a:t>
            </a:r>
            <a:r>
              <a:rPr lang="ko-KR" altLang="en-US" sz="800" b="0" dirty="0">
                <a:solidFill>
                  <a:schemeClr val="tx1"/>
                </a:solidFill>
                <a:ea typeface="맑은 고딕" panose="020B0503020000020004" pitchFamily="50" charset="-127"/>
              </a:rPr>
              <a:t>외주매입 </a:t>
            </a:r>
            <a:r>
              <a:rPr lang="en-US" altLang="ko-KR" sz="800" b="0" dirty="0">
                <a:solidFill>
                  <a:schemeClr val="tx1"/>
                </a:solidFill>
                <a:ea typeface="맑은 고딕" panose="020B0503020000020004" pitchFamily="50" charset="-127"/>
              </a:rPr>
              <a:t>70%). </a:t>
            </a:r>
            <a:r>
              <a:rPr lang="ko-KR" altLang="en-US" sz="800" b="0" dirty="0">
                <a:solidFill>
                  <a:schemeClr val="tx1"/>
                </a:solidFill>
                <a:ea typeface="맑은 고딕" panose="020B0503020000020004" pitchFamily="50" charset="-127"/>
              </a:rPr>
              <a:t>해당 거래에서 보다텍이 가져가는 마진은 약 </a:t>
            </a:r>
            <a:r>
              <a:rPr lang="en-US" altLang="ko-KR" sz="800" b="0" dirty="0">
                <a:solidFill>
                  <a:schemeClr val="tx1"/>
                </a:solidFill>
                <a:ea typeface="맑은 고딕" panose="020B0503020000020004" pitchFamily="50" charset="-127"/>
              </a:rPr>
              <a:t>11% </a:t>
            </a:r>
            <a:r>
              <a:rPr lang="ko-KR" altLang="en-US" sz="800" b="0" dirty="0">
                <a:solidFill>
                  <a:schemeClr val="tx1"/>
                </a:solidFill>
                <a:ea typeface="맑은 고딕" panose="020B0503020000020004" pitchFamily="50" charset="-127"/>
              </a:rPr>
              <a:t>수준이라고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a:t>
            </a:r>
            <a:r>
              <a:rPr lang="en-US" altLang="ko-KR" sz="800" b="0" dirty="0">
                <a:solidFill>
                  <a:schemeClr val="tx1"/>
                </a:solidFill>
                <a:ea typeface="맑은 고딕" panose="020B0503020000020004" pitchFamily="50" charset="-127"/>
              </a:rPr>
              <a:t>2021</a:t>
            </a:r>
            <a:r>
              <a:rPr lang="ko-KR" altLang="en-US" sz="800" b="0" dirty="0">
                <a:solidFill>
                  <a:schemeClr val="tx1"/>
                </a:solidFill>
                <a:ea typeface="맑은 고딕" panose="020B0503020000020004" pitchFamily="50" charset="-127"/>
              </a:rPr>
              <a:t>년 초 </a:t>
            </a:r>
            <a:r>
              <a:rPr lang="en-US" altLang="ko-KR" sz="800" b="0" dirty="0">
                <a:solidFill>
                  <a:schemeClr val="tx1"/>
                </a:solidFill>
                <a:ea typeface="맑은 고딕" panose="020B0503020000020004" pitchFamily="50" charset="-127"/>
              </a:rPr>
              <a:t>3</a:t>
            </a:r>
            <a:r>
              <a:rPr lang="ko-KR" altLang="en-US" sz="800" b="0" dirty="0">
                <a:solidFill>
                  <a:schemeClr val="tx1"/>
                </a:solidFill>
                <a:ea typeface="맑은 고딕" panose="020B0503020000020004" pitchFamily="50" charset="-127"/>
              </a:rPr>
              <a:t>공장이 완공됨에 따라 철주를 전량 자체생산할 수 있는 구조를 갖추었다고 하며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이로 인해 기존 보다텍을 통한 우회매입 방식은 중단할 예정이라고 하며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이로 인한 원가절감을 예상하고 있음</a:t>
            </a:r>
            <a:r>
              <a:rPr lang="en-US" altLang="ko-KR" sz="800" b="0" dirty="0">
                <a:solidFill>
                  <a:schemeClr val="tx1"/>
                </a:solidFill>
                <a:ea typeface="맑은 고딕" panose="020B0503020000020004" pitchFamily="50" charset="-127"/>
              </a:rPr>
              <a:t>. (Weekly update – 18 </a:t>
            </a:r>
            <a:r>
              <a:rPr lang="ko-KR" altLang="en-US" sz="800" b="0" dirty="0">
                <a:solidFill>
                  <a:schemeClr val="tx1"/>
                </a:solidFill>
                <a:ea typeface="맑은 고딕" panose="020B0503020000020004" pitchFamily="50" charset="-127"/>
              </a:rPr>
              <a:t>참고</a:t>
            </a:r>
            <a:r>
              <a:rPr lang="en-US" altLang="ko-KR" sz="800" b="0" dirty="0">
                <a:solidFill>
                  <a:schemeClr val="tx1"/>
                </a:solidFill>
                <a:ea typeface="맑은 고딕" panose="020B0503020000020004" pitchFamily="50" charset="-127"/>
              </a:rPr>
              <a:t>)</a:t>
            </a: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6"/>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6"/>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6"/>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3"/>
              <a:tabLst>
                <a:tab pos="4037013" algn="l"/>
              </a:tabLst>
            </a:pPr>
            <a:endParaRPr lang="en-US" altLang="ko-KR" sz="800" dirty="0">
              <a:solidFill>
                <a:schemeClr val="tx1"/>
              </a:solidFill>
              <a:ea typeface="맑은 고딕" panose="020B0503020000020004" pitchFamily="50" charset="-127"/>
            </a:endParaRPr>
          </a:p>
        </p:txBody>
      </p:sp>
      <p:sp>
        <p:nvSpPr>
          <p:cNvPr id="15" name="Text Box 51">
            <a:extLst>
              <a:ext uri="{FF2B5EF4-FFF2-40B4-BE49-F238E27FC236}">
                <a16:creationId xmlns:a16="http://schemas.microsoft.com/office/drawing/2014/main" id="{06843E3D-B005-47D2-86FA-8914370CC8DD}"/>
              </a:ext>
            </a:extLst>
          </p:cNvPr>
          <p:cNvSpPr txBox="1">
            <a:spLocks noChangeArrowheads="1"/>
          </p:cNvSpPr>
          <p:nvPr/>
        </p:nvSpPr>
        <p:spPr bwMode="auto">
          <a:xfrm>
            <a:off x="8531589" y="6250256"/>
            <a:ext cx="101652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pic>
        <p:nvPicPr>
          <p:cNvPr id="16" name="그림 15">
            <a:extLst>
              <a:ext uri="{FF2B5EF4-FFF2-40B4-BE49-F238E27FC236}">
                <a16:creationId xmlns:a16="http://schemas.microsoft.com/office/drawing/2014/main" id="{390F3697-056F-4879-9399-CD9A4C38BBA6}"/>
              </a:ext>
            </a:extLst>
          </p:cNvPr>
          <p:cNvPicPr>
            <a:picLocks noChangeAspect="1" noChangeArrowheads="1"/>
            <a:extLst>
              <a:ext uri="{84589F7E-364E-4C9E-8A38-B11213B215E9}">
                <a14:cameraTool xmlns:a14="http://schemas.microsoft.com/office/drawing/2010/main" cellRange="$AQ$101:$AX$112"/>
              </a:ext>
            </a:extLst>
          </p:cNvPicPr>
          <p:nvPr/>
        </p:nvPicPr>
        <p:blipFill>
          <a:blip r:embed="rId3"/>
          <a:srcRect/>
          <a:stretch>
            <a:fillRect/>
          </a:stretch>
        </p:blipFill>
        <p:spPr bwMode="auto">
          <a:xfrm>
            <a:off x="5881371" y="3360637"/>
            <a:ext cx="3666744" cy="1408176"/>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21" name="Text Box 51">
            <a:extLst>
              <a:ext uri="{FF2B5EF4-FFF2-40B4-BE49-F238E27FC236}">
                <a16:creationId xmlns:a16="http://schemas.microsoft.com/office/drawing/2014/main" id="{92487AF6-AAD2-4E5C-9126-46EA2421A043}"/>
              </a:ext>
            </a:extLst>
          </p:cNvPr>
          <p:cNvSpPr txBox="1">
            <a:spLocks noChangeArrowheads="1"/>
          </p:cNvSpPr>
          <p:nvPr/>
        </p:nvSpPr>
        <p:spPr bwMode="auto">
          <a:xfrm>
            <a:off x="415634" y="5765759"/>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KPMG Analysis</a:t>
            </a:r>
          </a:p>
        </p:txBody>
      </p:sp>
      <p:pic>
        <p:nvPicPr>
          <p:cNvPr id="22" name="그림 21">
            <a:extLst>
              <a:ext uri="{FF2B5EF4-FFF2-40B4-BE49-F238E27FC236}">
                <a16:creationId xmlns:a16="http://schemas.microsoft.com/office/drawing/2014/main" id="{8799661A-4935-4ECC-BC8A-A5C44F21ABDA}"/>
              </a:ext>
            </a:extLst>
          </p:cNvPr>
          <p:cNvPicPr>
            <a:picLocks noChangeAspect="1" noChangeArrowheads="1"/>
            <a:extLst>
              <a:ext uri="{84589F7E-364E-4C9E-8A38-B11213B215E9}">
                <a14:cameraTool xmlns:a14="http://schemas.microsoft.com/office/drawing/2010/main" cellRange="$B$2:$I$31"/>
              </a:ext>
            </a:extLst>
          </p:cNvPicPr>
          <p:nvPr/>
        </p:nvPicPr>
        <p:blipFill>
          <a:blip r:embed="rId4"/>
          <a:srcRect/>
          <a:stretch>
            <a:fillRect/>
          </a:stretch>
        </p:blipFill>
        <p:spPr bwMode="auto">
          <a:xfrm>
            <a:off x="415635" y="1276055"/>
            <a:ext cx="5202936" cy="4489704"/>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405417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Quality</a:t>
            </a:r>
            <a:r>
              <a:rPr lang="ko-KR" altLang="en-US" sz="3000" b="1" dirty="0">
                <a:solidFill>
                  <a:srgbClr val="00338D"/>
                </a:solidFill>
                <a:cs typeface="KPMG Extralight"/>
              </a:rPr>
              <a:t> </a:t>
            </a:r>
            <a:r>
              <a:rPr lang="en-US" altLang="ko-KR" sz="3000" b="1" dirty="0">
                <a:solidFill>
                  <a:srgbClr val="00338D"/>
                </a:solidFill>
                <a:cs typeface="KPMG Extralight"/>
              </a:rPr>
              <a:t>of</a:t>
            </a:r>
            <a:r>
              <a:rPr lang="ko-KR" altLang="en-US" sz="3000" b="1" dirty="0">
                <a:solidFill>
                  <a:srgbClr val="00338D"/>
                </a:solidFill>
                <a:cs typeface="KPMG Extralight"/>
              </a:rPr>
              <a:t> </a:t>
            </a:r>
            <a:r>
              <a:rPr lang="en-US" altLang="ko-KR" sz="3000" b="1" dirty="0">
                <a:solidFill>
                  <a:srgbClr val="00338D"/>
                </a:solidFill>
                <a:cs typeface="KPMG Extralight"/>
              </a:rPr>
              <a:t>Earnings</a:t>
            </a:r>
            <a:r>
              <a:rPr lang="ko-KR" altLang="en-US" sz="3000" b="1" dirty="0">
                <a:solidFill>
                  <a:srgbClr val="00338D"/>
                </a:solidFill>
                <a:cs typeface="KPMG Extralight"/>
              </a:rPr>
              <a:t> </a:t>
            </a:r>
            <a:r>
              <a:rPr lang="en-US" altLang="ko-KR" sz="3000" b="1" dirty="0">
                <a:solidFill>
                  <a:srgbClr val="00338D"/>
                </a:solidFill>
                <a:cs typeface="KPMG Extralight"/>
              </a:rPr>
              <a:t>(5/5)</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2"/>
            <a:ext cx="9077499" cy="471148"/>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잠재적 조정사항을 반영한 대상회사의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EBITDA</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4,956</a:t>
            </a:r>
            <a:r>
              <a:rPr lang="ko-KR" altLang="en-US" sz="900" dirty="0">
                <a:solidFill>
                  <a:srgbClr val="00338D"/>
                </a:solidFill>
                <a:latin typeface="Arial" panose="020B0604020202020204" pitchFamily="34" charset="0"/>
                <a:ea typeface="맑은 고딕" panose="020B0503020000020004" pitchFamily="50" charset="-127"/>
              </a:rPr>
              <a:t>백만원</a:t>
            </a:r>
            <a:r>
              <a:rPr lang="en-US" altLang="ko-KR" sz="900" dirty="0">
                <a:solidFill>
                  <a:srgbClr val="00338D"/>
                </a:solidFill>
                <a:latin typeface="Arial" panose="020B0604020202020204" pitchFamily="34" charset="0"/>
                <a:ea typeface="맑은 고딕" panose="020B0503020000020004" pitchFamily="50" charset="-127"/>
              </a:rPr>
              <a:t>, EBITDA% </a:t>
            </a:r>
            <a:r>
              <a:rPr lang="ko-KR" altLang="en-US" sz="900" dirty="0">
                <a:solidFill>
                  <a:srgbClr val="00338D"/>
                </a:solidFill>
                <a:latin typeface="Arial" panose="020B0604020202020204" pitchFamily="34" charset="0"/>
                <a:ea typeface="맑은 고딕" panose="020B0503020000020004" pitchFamily="50" charset="-127"/>
              </a:rPr>
              <a:t>은 </a:t>
            </a:r>
            <a:r>
              <a:rPr lang="en-US" altLang="ko-KR" sz="900" dirty="0">
                <a:solidFill>
                  <a:srgbClr val="00338D"/>
                </a:solidFill>
                <a:latin typeface="Arial" panose="020B0604020202020204" pitchFamily="34" charset="0"/>
                <a:ea typeface="맑은 고딕" panose="020B0503020000020004" pitchFamily="50" charset="-127"/>
              </a:rPr>
              <a:t>18.6% </a:t>
            </a:r>
            <a:r>
              <a:rPr lang="ko-KR" altLang="en-US" sz="900" dirty="0">
                <a:solidFill>
                  <a:srgbClr val="00338D"/>
                </a:solidFill>
                <a:latin typeface="Arial" panose="020B0604020202020204" pitchFamily="34" charset="0"/>
                <a:ea typeface="맑은 고딕" panose="020B0503020000020004" pitchFamily="50" charset="-127"/>
              </a:rPr>
              <a:t>수준임</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5" name="직사각형 4">
            <a:extLst>
              <a:ext uri="{FF2B5EF4-FFF2-40B4-BE49-F238E27FC236}">
                <a16:creationId xmlns:a16="http://schemas.microsoft.com/office/drawing/2014/main" id="{90C29B26-46B8-4DB4-B1AD-C60F75C63862}"/>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9" name="텍스트 개체 틀 1">
            <a:extLst>
              <a:ext uri="{FF2B5EF4-FFF2-40B4-BE49-F238E27FC236}">
                <a16:creationId xmlns:a16="http://schemas.microsoft.com/office/drawing/2014/main" id="{51E60FC1-24F4-4566-8F94-A40AA5422544}"/>
              </a:ext>
            </a:extLst>
          </p:cNvPr>
          <p:cNvSpPr txBox="1">
            <a:spLocks/>
          </p:cNvSpPr>
          <p:nvPr/>
        </p:nvSpPr>
        <p:spPr bwMode="gray">
          <a:xfrm>
            <a:off x="5738950" y="1276055"/>
            <a:ext cx="3751416" cy="4741569"/>
          </a:xfrm>
          <a:prstGeom prst="rect">
            <a:avLst/>
          </a:prstGeom>
          <a:solidFill>
            <a:schemeClr val="bg2">
              <a:alpha val="40000"/>
            </a:schemeClr>
          </a:solidFill>
        </p:spPr>
        <p:txBody>
          <a:bodyPr vert="horz" lIns="36000" tIns="36000" rIns="36000" bIns="3600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a:lnSpc>
                <a:spcPct val="120000"/>
              </a:lnSpc>
              <a:spcAft>
                <a:spcPts val="300"/>
              </a:spcAft>
            </a:pPr>
            <a:r>
              <a:rPr lang="en-US" altLang="ko-KR" sz="850" i="1" dirty="0">
                <a:ea typeface="맑은 고딕" panose="020B0503020000020004" pitchFamily="50" charset="-127"/>
              </a:rPr>
              <a:t>I. Further potential adjustment identified</a:t>
            </a:r>
          </a:p>
          <a:p>
            <a:pPr marL="314325" indent="-228600">
              <a:lnSpc>
                <a:spcPct val="120000"/>
              </a:lnSpc>
              <a:spcAft>
                <a:spcPts val="300"/>
              </a:spcAft>
              <a:buFont typeface="+mj-lt"/>
              <a:buAutoNum type="alphaUcPeriod" startAt="7"/>
              <a:tabLst>
                <a:tab pos="4037013" algn="l"/>
              </a:tabLst>
            </a:pPr>
            <a:r>
              <a:rPr lang="ko-KR" altLang="en-US" sz="800" dirty="0">
                <a:solidFill>
                  <a:schemeClr val="tx1"/>
                </a:solidFill>
                <a:ea typeface="맑은 고딕" panose="020B0503020000020004" pitchFamily="50" charset="-127"/>
              </a:rPr>
              <a:t>대표이사 현금 인출액 </a:t>
            </a:r>
            <a:r>
              <a:rPr lang="en-US" altLang="ko-KR" sz="800" dirty="0">
                <a:solidFill>
                  <a:schemeClr val="tx1"/>
                </a:solidFill>
                <a:ea typeface="맑은 고딕" panose="020B0503020000020004" pitchFamily="50" charset="-127"/>
              </a:rPr>
              <a:t>– </a:t>
            </a:r>
            <a:r>
              <a:rPr lang="ko-KR" altLang="en-US" sz="800" dirty="0">
                <a:solidFill>
                  <a:schemeClr val="tx1"/>
                </a:solidFill>
                <a:ea typeface="맑은 고딕" panose="020B0503020000020004" pitchFamily="50" charset="-127"/>
              </a:rPr>
              <a:t>영업비용 사용 여부</a:t>
            </a:r>
            <a:r>
              <a:rPr lang="en-US" altLang="ko-KR" sz="80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대상회사에 따르면</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a:t>
            </a:r>
            <a:r>
              <a:rPr lang="en-US" altLang="ko-KR" sz="800" b="0" dirty="0">
                <a:solidFill>
                  <a:schemeClr val="tx1"/>
                </a:solidFill>
                <a:ea typeface="맑은 고딕" panose="020B0503020000020004" pitchFamily="50" charset="-127"/>
              </a:rPr>
              <a:t>2000</a:t>
            </a:r>
            <a:r>
              <a:rPr lang="ko-KR" altLang="en-US" sz="800" b="0" dirty="0">
                <a:solidFill>
                  <a:schemeClr val="tx1"/>
                </a:solidFill>
                <a:ea typeface="맑은 고딕" panose="020B0503020000020004" pitchFamily="50" charset="-127"/>
              </a:rPr>
              <a:t>년 대 초반 실적 악화로 인해 자금 운영 측면에서 어려움이 존재하였으며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금융기관과의 차입약정을 준수하기 위해서는 적자가 발생하면 안되는 상황이었다고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a:t>
            </a:r>
            <a:r>
              <a:rPr lang="en-US" altLang="ko-KR" sz="800" b="0" dirty="0">
                <a:solidFill>
                  <a:schemeClr val="tx1"/>
                </a:solidFill>
                <a:ea typeface="맑은 고딕" panose="020B0503020000020004" pitchFamily="50" charset="-127"/>
              </a:rPr>
              <a:t>2005</a:t>
            </a:r>
            <a:r>
              <a:rPr lang="ko-KR" altLang="en-US" sz="800" b="0" dirty="0">
                <a:solidFill>
                  <a:schemeClr val="tx1"/>
                </a:solidFill>
                <a:ea typeface="맑은 고딕" panose="020B0503020000020004" pitchFamily="50" charset="-127"/>
              </a:rPr>
              <a:t>년</a:t>
            </a:r>
            <a:r>
              <a:rPr lang="en-US" altLang="ko-KR" sz="800" b="0" dirty="0">
                <a:solidFill>
                  <a:schemeClr val="tx1"/>
                </a:solidFill>
                <a:ea typeface="맑은 고딕" panose="020B0503020000020004" pitchFamily="50" charset="-127"/>
              </a:rPr>
              <a:t>~2006</a:t>
            </a:r>
            <a:r>
              <a:rPr lang="ko-KR" altLang="en-US" sz="800" b="0" dirty="0">
                <a:solidFill>
                  <a:schemeClr val="tx1"/>
                </a:solidFill>
                <a:ea typeface="맑은 고딕" panose="020B0503020000020004" pitchFamily="50" charset="-127"/>
              </a:rPr>
              <a:t>년 무렵 적자 발생을 막고자 비용으로 인식해야 할 현금지출액을 단기대여금</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가지급금</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자산 증가로 회계처리 하였다고 함</a:t>
            </a:r>
            <a:r>
              <a:rPr lang="en-US" altLang="ko-KR" sz="800" b="0" dirty="0">
                <a:solidFill>
                  <a:schemeClr val="tx1"/>
                </a:solidFill>
                <a:ea typeface="맑은 고딕" panose="020B0503020000020004" pitchFamily="50" charset="-127"/>
              </a:rPr>
              <a:t>.</a:t>
            </a:r>
          </a:p>
          <a:p>
            <a:pPr marL="304800">
              <a:lnSpc>
                <a:spcPct val="120000"/>
              </a:lnSpc>
              <a:spcAft>
                <a:spcPts val="300"/>
              </a:spcAft>
              <a:tabLst>
                <a:tab pos="4037013" algn="l"/>
              </a:tabLst>
            </a:pPr>
            <a:r>
              <a:rPr lang="ko-KR" altLang="en-US" sz="800" b="0" dirty="0">
                <a:solidFill>
                  <a:schemeClr val="tx1"/>
                </a:solidFill>
                <a:ea typeface="맑은 고딕" panose="020B0503020000020004" pitchFamily="50" charset="-127"/>
              </a:rPr>
              <a:t>이후 가지급금 인정이자 부담이 생긴 대표이사는 기말 시점 단기대여금 잔액을 감소시키기 위해 대상회사에 일시적으로 현금 입금시킨 후 차기연도에 다시 인출하는 방식을 반복하였다고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또한</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일시적 현금 입금 이외에 단기대여금 잔액과 매입채무 잔액을 상계시킨 후 계정원장 상 관련 내용을 삭제하였다고 함</a:t>
            </a:r>
            <a:r>
              <a:rPr lang="en-US" altLang="ko-KR" sz="800" b="0" dirty="0">
                <a:solidFill>
                  <a:schemeClr val="tx1"/>
                </a:solidFill>
                <a:ea typeface="맑은 고딕" panose="020B0503020000020004" pitchFamily="50" charset="-127"/>
              </a:rPr>
              <a:t>.</a:t>
            </a:r>
          </a:p>
          <a:p>
            <a:pPr marL="304800">
              <a:lnSpc>
                <a:spcPct val="120000"/>
              </a:lnSpc>
              <a:spcAft>
                <a:spcPts val="300"/>
              </a:spcAft>
              <a:tabLst>
                <a:tab pos="4037013" algn="l"/>
              </a:tabLst>
            </a:pPr>
            <a:r>
              <a:rPr lang="ko-KR" altLang="en-US" sz="800" b="0" dirty="0">
                <a:solidFill>
                  <a:schemeClr val="tx1"/>
                </a:solidFill>
                <a:ea typeface="맑은 고딕" panose="020B0503020000020004" pitchFamily="50" charset="-127"/>
              </a:rPr>
              <a:t>한편</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대상회사에 따르면 대표이사 현금인출액의 대부분은 대표이사 개인의 채무를 변제하는데 사용되고 있다고 하며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해당 현금인출액이 대상회사의 영업을 위해 사용되는 비율은 매우 미미할 것이라고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다만</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대상회사에서도 영업비용으로 사용된 금액을 산정하기는 어려워 해당 조정금액을 </a:t>
            </a:r>
            <a:r>
              <a:rPr lang="en-US" altLang="ko-KR" sz="800" b="0" dirty="0">
                <a:solidFill>
                  <a:schemeClr val="tx1"/>
                </a:solidFill>
                <a:ea typeface="맑은 고딕" panose="020B0503020000020004" pitchFamily="50" charset="-127"/>
              </a:rPr>
              <a:t>NQ</a:t>
            </a:r>
            <a:r>
              <a:rPr lang="ko-KR" altLang="en-US" sz="800" b="0" dirty="0">
                <a:solidFill>
                  <a:schemeClr val="tx1"/>
                </a:solidFill>
                <a:ea typeface="맑은 고딕" panose="020B0503020000020004" pitchFamily="50" charset="-127"/>
              </a:rPr>
              <a:t>로 반영함</a:t>
            </a:r>
            <a:r>
              <a:rPr lang="en-US" altLang="ko-KR" sz="800" b="0" dirty="0">
                <a:solidFill>
                  <a:schemeClr val="tx1"/>
                </a:solidFill>
                <a:ea typeface="맑은 고딕" panose="020B0503020000020004" pitchFamily="50" charset="-127"/>
              </a:rPr>
              <a:t>.</a:t>
            </a:r>
          </a:p>
          <a:p>
            <a:pPr marL="314325" indent="-228600">
              <a:lnSpc>
                <a:spcPct val="120000"/>
              </a:lnSpc>
              <a:spcAft>
                <a:spcPts val="300"/>
              </a:spcAft>
              <a:buFont typeface="+mj-lt"/>
              <a:buAutoNum type="alphaUcPeriod" startAt="8"/>
              <a:tabLst>
                <a:tab pos="4037013" algn="l"/>
              </a:tabLst>
            </a:pPr>
            <a:r>
              <a:rPr lang="en-US" altLang="ko-KR" sz="800" dirty="0">
                <a:solidFill>
                  <a:schemeClr val="tx1"/>
                </a:solidFill>
                <a:ea typeface="맑은 고딕" panose="020B0503020000020004" pitchFamily="50" charset="-127"/>
              </a:rPr>
              <a:t>2020</a:t>
            </a:r>
            <a:r>
              <a:rPr lang="ko-KR" altLang="en-US" sz="800" dirty="0">
                <a:solidFill>
                  <a:schemeClr val="tx1"/>
                </a:solidFill>
                <a:ea typeface="맑은 고딕" panose="020B0503020000020004" pitchFamily="50" charset="-127"/>
              </a:rPr>
              <a:t>년 재무제표 외부감사 미수감</a:t>
            </a:r>
            <a:r>
              <a:rPr lang="en-US" altLang="ko-KR" sz="80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현재까지 </a:t>
            </a:r>
            <a:r>
              <a:rPr lang="en-US" altLang="ko-KR" sz="800" b="0" dirty="0">
                <a:solidFill>
                  <a:schemeClr val="tx1"/>
                </a:solidFill>
                <a:ea typeface="맑은 고딕" panose="020B0503020000020004" pitchFamily="50" charset="-127"/>
              </a:rPr>
              <a:t>2020</a:t>
            </a:r>
            <a:r>
              <a:rPr lang="ko-KR" altLang="en-US" sz="800" b="0" dirty="0">
                <a:solidFill>
                  <a:schemeClr val="tx1"/>
                </a:solidFill>
                <a:ea typeface="맑은 고딕" panose="020B0503020000020004" pitchFamily="50" charset="-127"/>
              </a:rPr>
              <a:t>년 재무제표에 대해 외부감사를 받지 않음에 따라 </a:t>
            </a:r>
            <a:r>
              <a:rPr lang="en-US" altLang="ko-KR" sz="800" b="0" dirty="0">
                <a:solidFill>
                  <a:schemeClr val="tx1"/>
                </a:solidFill>
                <a:ea typeface="맑은 고딕" panose="020B0503020000020004" pitchFamily="50" charset="-127"/>
              </a:rPr>
              <a:t>2020</a:t>
            </a:r>
            <a:r>
              <a:rPr lang="ko-KR" altLang="en-US" sz="800" b="0" dirty="0">
                <a:solidFill>
                  <a:schemeClr val="tx1"/>
                </a:solidFill>
                <a:ea typeface="맑은 고딕" panose="020B0503020000020004" pitchFamily="50" charset="-127"/>
              </a:rPr>
              <a:t>년 재무제표를 가결산 상태로 제시할 예정이라고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대상회사의 설명에 따르면</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기본적인 채권채무 확인</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감가상각비 재계산 등을 수행하였다고 하나</a:t>
            </a:r>
            <a:r>
              <a:rPr lang="en-US" altLang="ko-KR" sz="800" b="0" dirty="0">
                <a:solidFill>
                  <a:schemeClr val="tx1"/>
                </a:solidFill>
                <a:ea typeface="맑은 고딕" panose="020B0503020000020004" pitchFamily="50" charset="-127"/>
              </a:rPr>
              <a:t>, [1] </a:t>
            </a:r>
            <a:r>
              <a:rPr lang="ko-KR" altLang="en-US" sz="800" b="0" dirty="0">
                <a:solidFill>
                  <a:schemeClr val="tx1"/>
                </a:solidFill>
                <a:ea typeface="맑은 고딕" panose="020B0503020000020004" pitchFamily="50" charset="-127"/>
              </a:rPr>
              <a:t>공사진행률 매출 미인식</a:t>
            </a:r>
            <a:r>
              <a:rPr lang="en-US" altLang="ko-KR" sz="800" b="0" dirty="0">
                <a:solidFill>
                  <a:schemeClr val="tx1"/>
                </a:solidFill>
                <a:ea typeface="맑은 고딕" panose="020B0503020000020004" pitchFamily="50" charset="-127"/>
              </a:rPr>
              <a:t>, [2] </a:t>
            </a:r>
            <a:r>
              <a:rPr lang="ko-KR" altLang="en-US" sz="800" b="0" dirty="0">
                <a:solidFill>
                  <a:schemeClr val="tx1"/>
                </a:solidFill>
                <a:ea typeface="맑은 고딕" panose="020B0503020000020004" pitchFamily="50" charset="-127"/>
              </a:rPr>
              <a:t>재고수불부 및 원가정확성 미검증</a:t>
            </a:r>
            <a:r>
              <a:rPr lang="en-US" altLang="ko-KR" sz="800" b="0" dirty="0">
                <a:solidFill>
                  <a:schemeClr val="tx1"/>
                </a:solidFill>
                <a:ea typeface="맑은 고딕" panose="020B0503020000020004" pitchFamily="50" charset="-127"/>
              </a:rPr>
              <a:t>, [3] </a:t>
            </a:r>
            <a:r>
              <a:rPr lang="ko-KR" altLang="en-US" sz="800" b="0" dirty="0">
                <a:solidFill>
                  <a:schemeClr val="tx1"/>
                </a:solidFill>
                <a:ea typeface="맑은 고딕" panose="020B0503020000020004" pitchFamily="50" charset="-127"/>
              </a:rPr>
              <a:t>대손</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퇴직급여</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하자보수 충당부채 등 미인식</a:t>
            </a:r>
            <a:r>
              <a:rPr lang="en-US" altLang="ko-KR" sz="800" b="0" dirty="0">
                <a:solidFill>
                  <a:schemeClr val="tx1"/>
                </a:solidFill>
                <a:ea typeface="맑은 고딕" panose="020B0503020000020004" pitchFamily="50" charset="-127"/>
              </a:rPr>
              <a:t>, [4] </a:t>
            </a:r>
            <a:r>
              <a:rPr lang="ko-KR" altLang="en-US" sz="800" b="0" dirty="0">
                <a:solidFill>
                  <a:schemeClr val="tx1"/>
                </a:solidFill>
                <a:ea typeface="맑은 고딕" panose="020B0503020000020004" pitchFamily="50" charset="-127"/>
              </a:rPr>
              <a:t>발생주의 미계상됨에 따라 재무제표 상 손익이 왜곡되어 있을 가능성이 있으며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외부감사 수행 시 추가적인 조정사항들이 발견될 가능성이 있음</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따라서 향후 외부감사 수행 시 추가적으로 발견될 수 있는 조정사항들을 </a:t>
            </a:r>
            <a:r>
              <a:rPr lang="en-US" altLang="ko-KR" sz="800" b="0" dirty="0">
                <a:solidFill>
                  <a:schemeClr val="tx1"/>
                </a:solidFill>
                <a:ea typeface="맑은 고딕" panose="020B0503020000020004" pitchFamily="50" charset="-127"/>
              </a:rPr>
              <a:t>Further adjustment item </a:t>
            </a:r>
            <a:r>
              <a:rPr lang="ko-KR" altLang="en-US" sz="800" b="0" dirty="0">
                <a:solidFill>
                  <a:schemeClr val="tx1"/>
                </a:solidFill>
                <a:ea typeface="맑은 고딕" panose="020B0503020000020004" pitchFamily="50" charset="-127"/>
              </a:rPr>
              <a:t>으로 반영하였음</a:t>
            </a:r>
            <a:r>
              <a:rPr lang="en-US" altLang="ko-KR" sz="800" b="0" dirty="0">
                <a:solidFill>
                  <a:schemeClr val="tx1"/>
                </a:solidFill>
                <a:ea typeface="맑은 고딕" panose="020B0503020000020004" pitchFamily="50" charset="-127"/>
              </a:rPr>
              <a:t>.</a:t>
            </a:r>
            <a:endParaRPr lang="en-US" altLang="ko-KR" sz="850" b="0" dirty="0">
              <a:solidFill>
                <a:schemeClr val="tx1"/>
              </a:solidFill>
              <a:ea typeface="맑은 고딕" panose="020B0503020000020004" pitchFamily="50" charset="-127"/>
            </a:endParaRPr>
          </a:p>
        </p:txBody>
      </p:sp>
      <p:sp>
        <p:nvSpPr>
          <p:cNvPr id="16" name="Text Box 51">
            <a:extLst>
              <a:ext uri="{FF2B5EF4-FFF2-40B4-BE49-F238E27FC236}">
                <a16:creationId xmlns:a16="http://schemas.microsoft.com/office/drawing/2014/main" id="{66C7D4CD-B8D0-4043-9AD1-6E233C732416}"/>
              </a:ext>
            </a:extLst>
          </p:cNvPr>
          <p:cNvSpPr txBox="1">
            <a:spLocks noChangeArrowheads="1"/>
          </p:cNvSpPr>
          <p:nvPr/>
        </p:nvSpPr>
        <p:spPr bwMode="auto">
          <a:xfrm>
            <a:off x="415634" y="5765759"/>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KPMG Analysis</a:t>
            </a:r>
          </a:p>
        </p:txBody>
      </p:sp>
      <p:pic>
        <p:nvPicPr>
          <p:cNvPr id="17" name="그림 16">
            <a:extLst>
              <a:ext uri="{FF2B5EF4-FFF2-40B4-BE49-F238E27FC236}">
                <a16:creationId xmlns:a16="http://schemas.microsoft.com/office/drawing/2014/main" id="{F62FBE05-BE80-45B5-8900-9236FB366938}"/>
              </a:ext>
            </a:extLst>
          </p:cNvPr>
          <p:cNvPicPr>
            <a:picLocks noChangeAspect="1" noChangeArrowheads="1"/>
            <a:extLst>
              <a:ext uri="{84589F7E-364E-4C9E-8A38-B11213B215E9}">
                <a14:cameraTool xmlns:a14="http://schemas.microsoft.com/office/drawing/2010/main" cellRange="$B$2:$I$31"/>
              </a:ext>
            </a:extLst>
          </p:cNvPicPr>
          <p:nvPr/>
        </p:nvPicPr>
        <p:blipFill>
          <a:blip r:embed="rId3"/>
          <a:srcRect/>
          <a:stretch>
            <a:fillRect/>
          </a:stretch>
        </p:blipFill>
        <p:spPr bwMode="auto">
          <a:xfrm>
            <a:off x="415635" y="1276055"/>
            <a:ext cx="5202936" cy="4489704"/>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238305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Balance sheet</a:t>
            </a:r>
            <a:r>
              <a:rPr lang="ko-KR" altLang="en-US" sz="3000" b="1" dirty="0">
                <a:solidFill>
                  <a:srgbClr val="00338D"/>
                </a:solidFill>
                <a:cs typeface="KPMG Extralight"/>
              </a:rPr>
              <a:t> </a:t>
            </a:r>
            <a:r>
              <a:rPr lang="en-US" altLang="ko-KR" sz="3000" b="1" dirty="0">
                <a:solidFill>
                  <a:srgbClr val="00338D"/>
                </a:solidFill>
                <a:cs typeface="KPMG Extralight"/>
              </a:rPr>
              <a:t>overview (1/2)</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1"/>
            <a:ext cx="9077499" cy="696874"/>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매년 창출하는 순이익 규모가 증가함에 따라 대상회사의 순자산은 지속적으로 증가하는 추세를 보이고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년까지 이익 규모의 증가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운전자본 부담 감소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제한적인 </a:t>
            </a:r>
            <a:r>
              <a:rPr lang="en-US" altLang="ko-KR" sz="900" dirty="0">
                <a:solidFill>
                  <a:srgbClr val="00338D"/>
                </a:solidFill>
                <a:latin typeface="Arial" panose="020B0604020202020204" pitchFamily="34" charset="0"/>
                <a:ea typeface="맑은 고딕" panose="020B0503020000020004" pitchFamily="50" charset="-127"/>
              </a:rPr>
              <a:t>CAPEX </a:t>
            </a:r>
            <a:r>
              <a:rPr lang="ko-KR" altLang="en-US" sz="900" dirty="0">
                <a:solidFill>
                  <a:srgbClr val="00338D"/>
                </a:solidFill>
                <a:latin typeface="Arial" panose="020B0604020202020204" pitchFamily="34" charset="0"/>
                <a:ea typeface="맑은 고딕" panose="020B0503020000020004" pitchFamily="50" charset="-127"/>
              </a:rPr>
              <a:t>투자로 인해 창출하는 현금흐름 수준이 증가하고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창출한 현금흐름을 주로 차입금 상환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대표이사에 대한 단기대여금 대여 등에 사용한 것으로 나타남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이로 인해 </a:t>
            </a: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 약 </a:t>
            </a:r>
            <a:r>
              <a:rPr lang="en-US" altLang="ko-KR" sz="900" dirty="0">
                <a:solidFill>
                  <a:srgbClr val="00338D"/>
                </a:solidFill>
                <a:latin typeface="Arial" panose="020B0604020202020204" pitchFamily="34" charset="0"/>
                <a:ea typeface="맑은 고딕" panose="020B0503020000020004" pitchFamily="50" charset="-127"/>
              </a:rPr>
              <a:t>70</a:t>
            </a:r>
            <a:r>
              <a:rPr lang="ko-KR" altLang="en-US" sz="900" dirty="0">
                <a:solidFill>
                  <a:srgbClr val="00338D"/>
                </a:solidFill>
                <a:latin typeface="Arial" panose="020B0604020202020204" pitchFamily="34" charset="0"/>
                <a:ea typeface="맑은 고딕" panose="020B0503020000020004" pitchFamily="50" charset="-127"/>
              </a:rPr>
              <a:t>억원 수준의 </a:t>
            </a:r>
            <a:r>
              <a:rPr lang="en-US" altLang="ko-KR" sz="900" dirty="0">
                <a:solidFill>
                  <a:srgbClr val="00338D"/>
                </a:solidFill>
                <a:latin typeface="Arial" panose="020B0604020202020204" pitchFamily="34" charset="0"/>
                <a:ea typeface="맑은 고딕" panose="020B0503020000020004" pitchFamily="50" charset="-127"/>
              </a:rPr>
              <a:t>Net Debt </a:t>
            </a:r>
            <a:r>
              <a:rPr lang="ko-KR" altLang="en-US" sz="900" dirty="0">
                <a:solidFill>
                  <a:srgbClr val="00338D"/>
                </a:solidFill>
                <a:latin typeface="Arial" panose="020B0604020202020204" pitchFamily="34" charset="0"/>
                <a:ea typeface="맑은 고딕" panose="020B0503020000020004" pitchFamily="50" charset="-127"/>
              </a:rPr>
              <a:t>이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년에는 </a:t>
            </a:r>
            <a:r>
              <a:rPr lang="en-US" altLang="ko-KR" sz="900" dirty="0">
                <a:solidFill>
                  <a:srgbClr val="00338D"/>
                </a:solidFill>
                <a:latin typeface="Arial" panose="020B0604020202020204" pitchFamily="34" charset="0"/>
                <a:ea typeface="맑은 고딕" panose="020B0503020000020004" pitchFamily="50" charset="-127"/>
              </a:rPr>
              <a:t>97</a:t>
            </a:r>
            <a:r>
              <a:rPr lang="ko-KR" altLang="en-US" sz="900" dirty="0">
                <a:solidFill>
                  <a:srgbClr val="00338D"/>
                </a:solidFill>
                <a:latin typeface="Arial" panose="020B0604020202020204" pitchFamily="34" charset="0"/>
                <a:ea typeface="맑은 고딕" panose="020B0503020000020004" pitchFamily="50" charset="-127"/>
              </a:rPr>
              <a:t>백만원의 </a:t>
            </a:r>
            <a:r>
              <a:rPr lang="en-US" altLang="ko-KR" sz="900" dirty="0">
                <a:solidFill>
                  <a:srgbClr val="00338D"/>
                </a:solidFill>
                <a:latin typeface="Arial" panose="020B0604020202020204" pitchFamily="34" charset="0"/>
                <a:ea typeface="맑은 고딕" panose="020B0503020000020004" pitchFamily="50" charset="-127"/>
              </a:rPr>
              <a:t>Net cash </a:t>
            </a:r>
            <a:r>
              <a:rPr lang="ko-KR" altLang="en-US" sz="900" dirty="0">
                <a:solidFill>
                  <a:srgbClr val="00338D"/>
                </a:solidFill>
                <a:latin typeface="Arial" panose="020B0604020202020204" pitchFamily="34" charset="0"/>
                <a:ea typeface="맑은 고딕" panose="020B0503020000020004" pitchFamily="50" charset="-127"/>
              </a:rPr>
              <a:t>로 전환되었으며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단기대여금 잔액은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년에 </a:t>
            </a:r>
            <a:r>
              <a:rPr lang="en-US" altLang="ko-KR" sz="900" dirty="0">
                <a:solidFill>
                  <a:srgbClr val="00338D"/>
                </a:solidFill>
                <a:latin typeface="Arial" panose="020B0604020202020204" pitchFamily="34" charset="0"/>
                <a:ea typeface="맑은 고딕" panose="020B0503020000020004" pitchFamily="50" charset="-127"/>
              </a:rPr>
              <a:t>26</a:t>
            </a:r>
            <a:r>
              <a:rPr lang="ko-KR" altLang="en-US" sz="900" dirty="0">
                <a:solidFill>
                  <a:srgbClr val="00338D"/>
                </a:solidFill>
                <a:latin typeface="Arial" panose="020B0604020202020204" pitchFamily="34" charset="0"/>
                <a:ea typeface="맑은 고딕" panose="020B0503020000020004" pitchFamily="50" charset="-127"/>
              </a:rPr>
              <a:t>억원까지 증가하였음</a:t>
            </a:r>
            <a:r>
              <a:rPr lang="en-US" altLang="ko-KR" sz="900" dirty="0">
                <a:solidFill>
                  <a:srgbClr val="00338D"/>
                </a:solidFill>
                <a:latin typeface="Arial" panose="020B0604020202020204" pitchFamily="34" charset="0"/>
                <a:ea typeface="맑은 고딕" panose="020B0503020000020004" pitchFamily="50" charset="-127"/>
              </a:rPr>
              <a:t>.</a:t>
            </a:r>
          </a:p>
        </p:txBody>
      </p:sp>
      <p:pic>
        <p:nvPicPr>
          <p:cNvPr id="20" name="그림 19">
            <a:extLst>
              <a:ext uri="{FF2B5EF4-FFF2-40B4-BE49-F238E27FC236}">
                <a16:creationId xmlns:a16="http://schemas.microsoft.com/office/drawing/2014/main" id="{31889D78-6273-4B8E-A21D-F19E4C14BE8A}"/>
              </a:ext>
            </a:extLst>
          </p:cNvPr>
          <p:cNvPicPr>
            <a:picLocks noChangeAspect="1" noChangeArrowheads="1"/>
            <a:extLst>
              <a:ext uri="{84589F7E-364E-4C9E-8A38-B11213B215E9}">
                <a14:cameraTool xmlns:a14="http://schemas.microsoft.com/office/drawing/2010/main" cellRange="$B$2:$G$35"/>
              </a:ext>
            </a:extLst>
          </p:cNvPicPr>
          <p:nvPr/>
        </p:nvPicPr>
        <p:blipFill>
          <a:blip r:embed="rId3"/>
          <a:srcRect/>
          <a:stretch>
            <a:fillRect/>
          </a:stretch>
        </p:blipFill>
        <p:spPr bwMode="auto">
          <a:xfrm>
            <a:off x="418666" y="1536615"/>
            <a:ext cx="4325112" cy="477316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21" name="그림 20">
            <a:extLst>
              <a:ext uri="{FF2B5EF4-FFF2-40B4-BE49-F238E27FC236}">
                <a16:creationId xmlns:a16="http://schemas.microsoft.com/office/drawing/2014/main" id="{A3C6832C-B58B-4CAA-A121-8209FCF512C2}"/>
              </a:ext>
            </a:extLst>
          </p:cNvPr>
          <p:cNvPicPr>
            <a:picLocks noChangeAspect="1" noChangeArrowheads="1"/>
            <a:extLst>
              <a:ext uri="{84589F7E-364E-4C9E-8A38-B11213B215E9}">
                <a14:cameraTool xmlns:a14="http://schemas.microsoft.com/office/drawing/2010/main" cellRange="$K$2:$P$30"/>
              </a:ext>
            </a:extLst>
          </p:cNvPicPr>
          <p:nvPr/>
        </p:nvPicPr>
        <p:blipFill>
          <a:blip r:embed="rId4"/>
          <a:srcRect/>
          <a:stretch>
            <a:fillRect/>
          </a:stretch>
        </p:blipFill>
        <p:spPr bwMode="auto">
          <a:xfrm>
            <a:off x="5162224" y="1536615"/>
            <a:ext cx="4325112" cy="408736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22" name="Text Box 51">
            <a:extLst>
              <a:ext uri="{FF2B5EF4-FFF2-40B4-BE49-F238E27FC236}">
                <a16:creationId xmlns:a16="http://schemas.microsoft.com/office/drawing/2014/main" id="{6385E2BB-C7B3-4970-9B39-85191A6EBAAC}"/>
              </a:ext>
            </a:extLst>
          </p:cNvPr>
          <p:cNvSpPr txBox="1">
            <a:spLocks noChangeArrowheads="1"/>
          </p:cNvSpPr>
          <p:nvPr/>
        </p:nvSpPr>
        <p:spPr bwMode="auto">
          <a:xfrm>
            <a:off x="5162224" y="5623983"/>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 자료</a:t>
            </a:r>
            <a:r>
              <a:rPr lang="en-US" altLang="ko-KR" sz="600" i="1" dirty="0">
                <a:solidFill>
                  <a:srgbClr val="00338D"/>
                </a:solidFill>
                <a:latin typeface="Arial" panose="020B0604020202020204" pitchFamily="34" charset="0"/>
                <a:cs typeface="Arial" panose="020B0604020202020204" pitchFamily="34" charset="0"/>
              </a:rPr>
              <a:t>,  Note: 2020</a:t>
            </a:r>
            <a:r>
              <a:rPr lang="ko-KR" altLang="en-US" sz="600" i="1" dirty="0">
                <a:solidFill>
                  <a:srgbClr val="00338D"/>
                </a:solidFill>
                <a:latin typeface="Arial" panose="020B0604020202020204" pitchFamily="34" charset="0"/>
                <a:cs typeface="Arial" panose="020B0604020202020204" pitchFamily="34" charset="0"/>
              </a:rPr>
              <a:t>년 가결산 재무제표 미제공 상태</a:t>
            </a:r>
            <a:r>
              <a:rPr lang="en-US" altLang="ko-KR" sz="600" i="1" dirty="0">
                <a:solidFill>
                  <a:srgbClr val="00338D"/>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298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Balance sheet</a:t>
            </a:r>
            <a:r>
              <a:rPr lang="ko-KR" altLang="en-US" sz="3000" b="1" dirty="0">
                <a:solidFill>
                  <a:srgbClr val="00338D"/>
                </a:solidFill>
                <a:cs typeface="KPMG Extralight"/>
              </a:rPr>
              <a:t> </a:t>
            </a:r>
            <a:r>
              <a:rPr lang="en-US" altLang="ko-KR" sz="3000" b="1" dirty="0">
                <a:solidFill>
                  <a:srgbClr val="00338D"/>
                </a:solidFill>
                <a:cs typeface="KPMG Extralight"/>
              </a:rPr>
              <a:t>overview (2/2)</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0"/>
            <a:ext cx="9077499" cy="100800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주로 매출채권 잔액 감소의 영향으로 대상회사의 순운전자본 수준은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년까지 감소하는 추세를 보이고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매출채권회전기일의 경우 </a:t>
            </a: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 2017</a:t>
            </a:r>
            <a:r>
              <a:rPr lang="ko-KR" altLang="en-US" sz="900" dirty="0">
                <a:solidFill>
                  <a:srgbClr val="00338D"/>
                </a:solidFill>
                <a:latin typeface="Arial" panose="020B0604020202020204" pitchFamily="34" charset="0"/>
                <a:ea typeface="맑은 고딕" panose="020B0503020000020004" pitchFamily="50" charset="-127"/>
              </a:rPr>
              <a:t>년에는 약 </a:t>
            </a:r>
            <a:r>
              <a:rPr lang="en-US" altLang="ko-KR" sz="900" dirty="0">
                <a:solidFill>
                  <a:srgbClr val="00338D"/>
                </a:solidFill>
                <a:latin typeface="Arial" panose="020B0604020202020204" pitchFamily="34" charset="0"/>
                <a:ea typeface="맑은 고딕" panose="020B0503020000020004" pitchFamily="50" charset="-127"/>
              </a:rPr>
              <a:t>90</a:t>
            </a:r>
            <a:r>
              <a:rPr lang="ko-KR" altLang="en-US" sz="900" dirty="0">
                <a:solidFill>
                  <a:srgbClr val="00338D"/>
                </a:solidFill>
                <a:latin typeface="Arial" panose="020B0604020202020204" pitchFamily="34" charset="0"/>
                <a:ea typeface="맑은 고딕" panose="020B0503020000020004" pitchFamily="50" charset="-127"/>
              </a:rPr>
              <a:t>일 내외 수준을 보였으나</a:t>
            </a:r>
            <a:r>
              <a:rPr lang="en-US" altLang="ko-KR" sz="900" dirty="0">
                <a:solidFill>
                  <a:srgbClr val="00338D"/>
                </a:solidFill>
                <a:latin typeface="Arial" panose="020B0604020202020204" pitchFamily="34" charset="0"/>
                <a:ea typeface="맑은 고딕" panose="020B0503020000020004" pitchFamily="50" charset="-127"/>
              </a:rPr>
              <a:t>, 2018</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 기간 </a:t>
            </a:r>
            <a:r>
              <a:rPr lang="en-US" altLang="ko-KR" sz="900" dirty="0">
                <a:solidFill>
                  <a:srgbClr val="00338D"/>
                </a:solidFill>
                <a:latin typeface="Arial" panose="020B0604020202020204" pitchFamily="34" charset="0"/>
                <a:ea typeface="맑은 고딕" panose="020B0503020000020004" pitchFamily="50" charset="-127"/>
              </a:rPr>
              <a:t>40</a:t>
            </a:r>
            <a:r>
              <a:rPr lang="ko-KR" altLang="en-US" sz="900" dirty="0">
                <a:solidFill>
                  <a:srgbClr val="00338D"/>
                </a:solidFill>
                <a:latin typeface="Arial" panose="020B0604020202020204" pitchFamily="34" charset="0"/>
                <a:ea typeface="맑은 고딕" panose="020B0503020000020004" pitchFamily="50" charset="-127"/>
              </a:rPr>
              <a:t>일 내외수준으로 감소한 모습을 보이고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 기간동안은 유지보수 수준의 </a:t>
            </a:r>
            <a:r>
              <a:rPr lang="en-US" altLang="ko-KR" sz="900" dirty="0">
                <a:solidFill>
                  <a:srgbClr val="00338D"/>
                </a:solidFill>
                <a:latin typeface="Arial" panose="020B0604020202020204" pitchFamily="34" charset="0"/>
                <a:ea typeface="맑은 고딕" panose="020B0503020000020004" pitchFamily="50" charset="-127"/>
              </a:rPr>
              <a:t>CAPEX </a:t>
            </a:r>
            <a:r>
              <a:rPr lang="ko-KR" altLang="en-US" sz="900" dirty="0">
                <a:solidFill>
                  <a:srgbClr val="00338D"/>
                </a:solidFill>
                <a:latin typeface="Arial" panose="020B0604020202020204" pitchFamily="34" charset="0"/>
                <a:ea typeface="맑은 고딕" panose="020B0503020000020004" pitchFamily="50" charset="-127"/>
              </a:rPr>
              <a:t>만 발생함에 따라 유형자산 잔액은 큰 변화가 없는 가운데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무형자산의 경우 </a:t>
            </a:r>
            <a:r>
              <a:rPr lang="en-US" altLang="ko-KR" sz="900" dirty="0">
                <a:solidFill>
                  <a:srgbClr val="00338D"/>
                </a:solidFill>
                <a:latin typeface="Arial" panose="020B0604020202020204" pitchFamily="34" charset="0"/>
                <a:ea typeface="맑은 고딕" panose="020B0503020000020004" pitchFamily="50" charset="-127"/>
              </a:rPr>
              <a:t>2017</a:t>
            </a:r>
            <a:r>
              <a:rPr lang="ko-KR" altLang="en-US" sz="900" dirty="0">
                <a:solidFill>
                  <a:srgbClr val="00338D"/>
                </a:solidFill>
                <a:latin typeface="Arial" panose="020B0604020202020204" pitchFamily="34" charset="0"/>
                <a:ea typeface="맑은 고딕" panose="020B0503020000020004" pitchFamily="50" charset="-127"/>
              </a:rPr>
              <a:t>년 이후부터 추가 개발비를 인식하지 않음에 따라 잔액 감소하는 모습을 보이고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세액공제 혜택을 위해 </a:t>
            </a:r>
            <a:r>
              <a:rPr lang="en-US" altLang="ko-KR" sz="900" dirty="0">
                <a:solidFill>
                  <a:srgbClr val="00338D"/>
                </a:solidFill>
                <a:latin typeface="Arial" panose="020B0604020202020204" pitchFamily="34" charset="0"/>
                <a:ea typeface="맑은 고딕" panose="020B0503020000020004" pitchFamily="50" charset="-127"/>
              </a:rPr>
              <a:t>2017</a:t>
            </a:r>
            <a:r>
              <a:rPr lang="ko-KR" altLang="en-US" sz="900" dirty="0">
                <a:solidFill>
                  <a:srgbClr val="00338D"/>
                </a:solidFill>
                <a:latin typeface="Arial" panose="020B0604020202020204" pitchFamily="34" charset="0"/>
                <a:ea typeface="맑은 고딕" panose="020B0503020000020004" pitchFamily="50" charset="-127"/>
              </a:rPr>
              <a:t>년부터 개발비 자산화를 실시하지 않고 있다고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 말 기준 단기대여금 </a:t>
            </a:r>
            <a:r>
              <a:rPr lang="en-US" altLang="ko-KR" sz="900" dirty="0">
                <a:solidFill>
                  <a:srgbClr val="00338D"/>
                </a:solidFill>
                <a:latin typeface="Arial" panose="020B0604020202020204" pitchFamily="34" charset="0"/>
                <a:ea typeface="맑은 고딕" panose="020B0503020000020004" pitchFamily="50" charset="-127"/>
              </a:rPr>
              <a:t>26.4</a:t>
            </a:r>
            <a:r>
              <a:rPr lang="ko-KR" altLang="en-US" sz="900" dirty="0">
                <a:solidFill>
                  <a:srgbClr val="00338D"/>
                </a:solidFill>
                <a:latin typeface="Arial" panose="020B0604020202020204" pitchFamily="34" charset="0"/>
                <a:ea typeface="맑은 고딕" panose="020B0503020000020004" pitchFamily="50" charset="-127"/>
              </a:rPr>
              <a:t>억원 및 기타채무 </a:t>
            </a:r>
            <a:r>
              <a:rPr lang="en-US" altLang="ko-KR" sz="900" dirty="0">
                <a:solidFill>
                  <a:srgbClr val="00338D"/>
                </a:solidFill>
                <a:latin typeface="Arial" panose="020B0604020202020204" pitchFamily="34" charset="0"/>
                <a:ea typeface="맑은 고딕" panose="020B0503020000020004" pitchFamily="50" charset="-127"/>
              </a:rPr>
              <a:t>22.4</a:t>
            </a:r>
            <a:r>
              <a:rPr lang="ko-KR" altLang="en-US" sz="900" dirty="0">
                <a:solidFill>
                  <a:srgbClr val="00338D"/>
                </a:solidFill>
                <a:latin typeface="Arial" panose="020B0604020202020204" pitchFamily="34" charset="0"/>
                <a:ea typeface="맑은 고딕" panose="020B0503020000020004" pitchFamily="50" charset="-127"/>
              </a:rPr>
              <a:t>억원은 대표이사와의 거래와 연관된 채권</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채무이며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발생 성격 및 사용 내역에 대해 추가 검토 후 </a:t>
            </a:r>
            <a:r>
              <a:rPr lang="en-US" altLang="ko-KR" sz="900" dirty="0">
                <a:solidFill>
                  <a:srgbClr val="00338D"/>
                </a:solidFill>
                <a:latin typeface="Arial" panose="020B0604020202020204" pitchFamily="34" charset="0"/>
                <a:ea typeface="맑은 고딕" panose="020B0503020000020004" pitchFamily="50" charset="-127"/>
              </a:rPr>
              <a:t>Normalization item </a:t>
            </a:r>
            <a:r>
              <a:rPr lang="ko-KR" altLang="en-US" sz="900" dirty="0">
                <a:solidFill>
                  <a:srgbClr val="00338D"/>
                </a:solidFill>
                <a:latin typeface="Arial" panose="020B0604020202020204" pitchFamily="34" charset="0"/>
                <a:ea typeface="맑은 고딕" panose="020B0503020000020004" pitchFamily="50" charset="-127"/>
              </a:rPr>
              <a:t>반영 여부 판단할 예정임</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6" name="텍스트 개체 틀 1">
            <a:extLst>
              <a:ext uri="{FF2B5EF4-FFF2-40B4-BE49-F238E27FC236}">
                <a16:creationId xmlns:a16="http://schemas.microsoft.com/office/drawing/2014/main" id="{797FE88A-5C5B-4CDC-BC85-B1E36EBD1DF3}"/>
              </a:ext>
            </a:extLst>
          </p:cNvPr>
          <p:cNvSpPr txBox="1">
            <a:spLocks/>
          </p:cNvSpPr>
          <p:nvPr/>
        </p:nvSpPr>
        <p:spPr bwMode="gray">
          <a:xfrm>
            <a:off x="4740748" y="1841413"/>
            <a:ext cx="4749618" cy="4087368"/>
          </a:xfrm>
          <a:prstGeom prst="rect">
            <a:avLst/>
          </a:prstGeom>
          <a:solidFill>
            <a:schemeClr val="bg2">
              <a:alpha val="40000"/>
            </a:schemeClr>
          </a:solidFill>
        </p:spPr>
        <p:txBody>
          <a:bodyPr vert="horz" lIns="36000" tIns="36000" rIns="36000" bIns="3600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매출채권 </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대상회사가 속한 산업의 특성 상 고객 유형</a:t>
            </a:r>
            <a:r>
              <a:rPr lang="en-US" altLang="ko-KR" sz="800" b="0" dirty="0">
                <a:solidFill>
                  <a:schemeClr val="tx1"/>
                </a:solidFill>
                <a:latin typeface="Arial" panose="020B0604020202020204" pitchFamily="34" charset="0"/>
                <a:ea typeface="맑은 고딕" panose="020B0503020000020004" pitchFamily="50" charset="-127"/>
              </a:rPr>
              <a:t>,</a:t>
            </a:r>
            <a:r>
              <a:rPr lang="ko-KR" altLang="en-US" sz="800" b="0" dirty="0">
                <a:solidFill>
                  <a:schemeClr val="tx1"/>
                </a:solidFill>
                <a:latin typeface="Arial" panose="020B0604020202020204" pitchFamily="34" charset="0"/>
                <a:ea typeface="맑은 고딕" panose="020B0503020000020004" pitchFamily="50" charset="-127"/>
              </a:rPr>
              <a:t> 대금회수조건 충족 여부 및 프로젝트 진행 상황에 따라 매출채권 잔액 변동이 심하게 나타남</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대상회사의 경우 </a:t>
            </a:r>
            <a:r>
              <a:rPr lang="en-US" altLang="ko-KR" sz="800" b="0" dirty="0">
                <a:solidFill>
                  <a:schemeClr val="tx1"/>
                </a:solidFill>
                <a:latin typeface="Arial" panose="020B0604020202020204" pitchFamily="34" charset="0"/>
                <a:ea typeface="맑은 고딕" panose="020B0503020000020004" pitchFamily="50" charset="-127"/>
              </a:rPr>
              <a:t>2016</a:t>
            </a:r>
            <a:r>
              <a:rPr lang="ko-KR" altLang="en-US" sz="800" b="0" dirty="0">
                <a:solidFill>
                  <a:schemeClr val="tx1"/>
                </a:solidFill>
                <a:latin typeface="Arial" panose="020B0604020202020204" pitchFamily="34" charset="0"/>
                <a:ea typeface="맑은 고딕" panose="020B0503020000020004" pitchFamily="50" charset="-127"/>
              </a:rPr>
              <a:t>년부터 지속적으로 매출액 증가 추세이나</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매출채권 잔액은 </a:t>
            </a:r>
            <a:r>
              <a:rPr lang="en-US" altLang="ko-KR" sz="800" b="0" dirty="0">
                <a:solidFill>
                  <a:schemeClr val="tx1"/>
                </a:solidFill>
                <a:latin typeface="Arial" panose="020B0604020202020204" pitchFamily="34" charset="0"/>
                <a:ea typeface="맑은 고딕" panose="020B0503020000020004" pitchFamily="50" charset="-127"/>
              </a:rPr>
              <a:t>2017</a:t>
            </a:r>
            <a:r>
              <a:rPr lang="ko-KR" altLang="en-US" sz="800" b="0" dirty="0">
                <a:solidFill>
                  <a:schemeClr val="tx1"/>
                </a:solidFill>
                <a:latin typeface="Arial" panose="020B0604020202020204" pitchFamily="34" charset="0"/>
                <a:ea typeface="맑은 고딕" panose="020B0503020000020004" pitchFamily="50" charset="-127"/>
              </a:rPr>
              <a:t>년 이후부터 감소한 모습을 보이고 있음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이로 인해 매출채권 회전기일은 </a:t>
            </a:r>
            <a:r>
              <a:rPr lang="en-US" altLang="ko-KR" sz="800" b="0" dirty="0">
                <a:solidFill>
                  <a:schemeClr val="tx1"/>
                </a:solidFill>
                <a:latin typeface="Arial" panose="020B0604020202020204" pitchFamily="34" charset="0"/>
                <a:ea typeface="맑은 고딕" panose="020B0503020000020004" pitchFamily="50" charset="-127"/>
              </a:rPr>
              <a:t>2016</a:t>
            </a:r>
            <a:r>
              <a:rPr lang="ko-KR" altLang="en-US" sz="800" b="0" dirty="0">
                <a:solidFill>
                  <a:schemeClr val="tx1"/>
                </a:solidFill>
                <a:latin typeface="Arial" panose="020B0604020202020204" pitchFamily="34" charset="0"/>
                <a:ea typeface="맑은 고딕" panose="020B0503020000020004" pitchFamily="50" charset="-127"/>
              </a:rPr>
              <a:t>년</a:t>
            </a:r>
            <a:r>
              <a:rPr lang="en-US" altLang="ko-KR" sz="800" b="0" dirty="0">
                <a:solidFill>
                  <a:schemeClr val="tx1"/>
                </a:solidFill>
                <a:latin typeface="Arial" panose="020B0604020202020204" pitchFamily="34" charset="0"/>
                <a:ea typeface="맑은 고딕" panose="020B0503020000020004" pitchFamily="50" charset="-127"/>
              </a:rPr>
              <a:t>~2017</a:t>
            </a:r>
            <a:r>
              <a:rPr lang="ko-KR" altLang="en-US" sz="800" b="0" dirty="0">
                <a:solidFill>
                  <a:schemeClr val="tx1"/>
                </a:solidFill>
                <a:latin typeface="Arial" panose="020B0604020202020204" pitchFamily="34" charset="0"/>
                <a:ea typeface="맑은 고딕" panose="020B0503020000020004" pitchFamily="50" charset="-127"/>
              </a:rPr>
              <a:t>년 기간동안은 </a:t>
            </a:r>
            <a:r>
              <a:rPr lang="en-US" altLang="ko-KR" sz="800" b="0" dirty="0">
                <a:solidFill>
                  <a:schemeClr val="tx1"/>
                </a:solidFill>
                <a:latin typeface="Arial" panose="020B0604020202020204" pitchFamily="34" charset="0"/>
                <a:ea typeface="맑은 고딕" panose="020B0503020000020004" pitchFamily="50" charset="-127"/>
              </a:rPr>
              <a:t>70</a:t>
            </a:r>
            <a:r>
              <a:rPr lang="ko-KR" altLang="en-US" sz="800" b="0" dirty="0">
                <a:solidFill>
                  <a:schemeClr val="tx1"/>
                </a:solidFill>
                <a:latin typeface="Arial" panose="020B0604020202020204" pitchFamily="34" charset="0"/>
                <a:ea typeface="맑은 고딕" panose="020B0503020000020004" pitchFamily="50" charset="-127"/>
              </a:rPr>
              <a:t>일</a:t>
            </a:r>
            <a:r>
              <a:rPr lang="en-US" altLang="ko-KR" sz="800" b="0" dirty="0">
                <a:solidFill>
                  <a:schemeClr val="tx1"/>
                </a:solidFill>
                <a:latin typeface="Arial" panose="020B0604020202020204" pitchFamily="34" charset="0"/>
                <a:ea typeface="맑은 고딕" panose="020B0503020000020004" pitchFamily="50" charset="-127"/>
              </a:rPr>
              <a:t>~110</a:t>
            </a:r>
            <a:r>
              <a:rPr lang="ko-KR" altLang="en-US" sz="800" b="0" dirty="0">
                <a:solidFill>
                  <a:schemeClr val="tx1"/>
                </a:solidFill>
                <a:latin typeface="Arial" panose="020B0604020202020204" pitchFamily="34" charset="0"/>
                <a:ea typeface="맑은 고딕" panose="020B0503020000020004" pitchFamily="50" charset="-127"/>
              </a:rPr>
              <a:t>일 수준</a:t>
            </a:r>
            <a:r>
              <a:rPr lang="en-US" altLang="ko-KR" sz="800" b="0" dirty="0">
                <a:solidFill>
                  <a:schemeClr val="tx1"/>
                </a:solidFill>
                <a:latin typeface="Arial" panose="020B0604020202020204" pitchFamily="34" charset="0"/>
                <a:ea typeface="맑은 고딕" panose="020B0503020000020004" pitchFamily="50" charset="-127"/>
              </a:rPr>
              <a:t>, 2018</a:t>
            </a:r>
            <a:r>
              <a:rPr lang="ko-KR" altLang="en-US" sz="800" b="0" dirty="0">
                <a:solidFill>
                  <a:schemeClr val="tx1"/>
                </a:solidFill>
                <a:latin typeface="Arial" panose="020B0604020202020204" pitchFamily="34" charset="0"/>
                <a:ea typeface="맑은 고딕" panose="020B0503020000020004" pitchFamily="50" charset="-127"/>
              </a:rPr>
              <a:t>년</a:t>
            </a:r>
            <a:r>
              <a:rPr lang="en-US" altLang="ko-KR" sz="800" b="0" dirty="0">
                <a:solidFill>
                  <a:schemeClr val="tx1"/>
                </a:solidFill>
                <a:latin typeface="Arial" panose="020B0604020202020204" pitchFamily="34" charset="0"/>
                <a:ea typeface="맑은 고딕" panose="020B0503020000020004" pitchFamily="50" charset="-127"/>
              </a:rPr>
              <a:t>~2019</a:t>
            </a:r>
            <a:r>
              <a:rPr lang="ko-KR" altLang="en-US" sz="800" b="0" dirty="0">
                <a:solidFill>
                  <a:schemeClr val="tx1"/>
                </a:solidFill>
                <a:latin typeface="Arial" panose="020B0604020202020204" pitchFamily="34" charset="0"/>
                <a:ea typeface="맑은 고딕" panose="020B0503020000020004" pitchFamily="50" charset="-127"/>
              </a:rPr>
              <a:t>년에는 </a:t>
            </a:r>
            <a:r>
              <a:rPr lang="en-US" altLang="ko-KR" sz="800" b="0" dirty="0">
                <a:solidFill>
                  <a:schemeClr val="tx1"/>
                </a:solidFill>
                <a:latin typeface="Arial" panose="020B0604020202020204" pitchFamily="34" charset="0"/>
                <a:ea typeface="맑은 고딕" panose="020B0503020000020004" pitchFamily="50" charset="-127"/>
              </a:rPr>
              <a:t>40</a:t>
            </a:r>
            <a:r>
              <a:rPr lang="ko-KR" altLang="en-US" sz="800" b="0" dirty="0">
                <a:solidFill>
                  <a:schemeClr val="tx1"/>
                </a:solidFill>
                <a:latin typeface="Arial" panose="020B0604020202020204" pitchFamily="34" charset="0"/>
                <a:ea typeface="맑은 고딕" panose="020B0503020000020004" pitchFamily="50" charset="-127"/>
              </a:rPr>
              <a:t>일 내외수준으로 나타남</a:t>
            </a:r>
            <a:r>
              <a:rPr lang="en-US" altLang="ko-KR" sz="800" b="0" dirty="0">
                <a:solidFill>
                  <a:schemeClr val="tx1"/>
                </a:solidFill>
                <a:latin typeface="Arial" panose="020B0604020202020204" pitchFamily="34" charset="0"/>
                <a:ea typeface="맑은 고딕" panose="020B0503020000020004" pitchFamily="50" charset="-127"/>
              </a:rPr>
              <a:t>. 2016</a:t>
            </a:r>
            <a:r>
              <a:rPr lang="ko-KR" altLang="en-US" sz="800" b="0" dirty="0">
                <a:solidFill>
                  <a:schemeClr val="tx1"/>
                </a:solidFill>
                <a:latin typeface="Arial" panose="020B0604020202020204" pitchFamily="34" charset="0"/>
                <a:ea typeface="맑은 고딕" panose="020B0503020000020004" pitchFamily="50" charset="-127"/>
              </a:rPr>
              <a:t>년 </a:t>
            </a:r>
            <a:r>
              <a:rPr lang="en-US" altLang="ko-KR" sz="800" b="0" dirty="0">
                <a:solidFill>
                  <a:schemeClr val="tx1"/>
                </a:solidFill>
                <a:latin typeface="Arial" panose="020B0604020202020204" pitchFamily="34" charset="0"/>
                <a:ea typeface="맑은 고딕" panose="020B0503020000020004" pitchFamily="50" charset="-127"/>
              </a:rPr>
              <a:t>~ 2017</a:t>
            </a:r>
            <a:r>
              <a:rPr lang="ko-KR" altLang="en-US" sz="800" b="0" dirty="0">
                <a:solidFill>
                  <a:schemeClr val="tx1"/>
                </a:solidFill>
                <a:latin typeface="Arial" panose="020B0604020202020204" pitchFamily="34" charset="0"/>
                <a:ea typeface="맑은 고딕" panose="020B0503020000020004" pitchFamily="50" charset="-127"/>
              </a:rPr>
              <a:t>년 기간동안은 공공기관 매출 비중이 </a:t>
            </a:r>
            <a:r>
              <a:rPr lang="en-US" altLang="ko-KR" sz="800" b="0" dirty="0">
                <a:solidFill>
                  <a:schemeClr val="tx1"/>
                </a:solidFill>
                <a:latin typeface="Arial" panose="020B0604020202020204" pitchFamily="34" charset="0"/>
                <a:ea typeface="맑은 고딕" panose="020B0503020000020004" pitchFamily="50" charset="-127"/>
              </a:rPr>
              <a:t>31% </a:t>
            </a:r>
            <a:r>
              <a:rPr lang="ko-KR" altLang="en-US" sz="800" b="0" dirty="0">
                <a:solidFill>
                  <a:schemeClr val="tx1"/>
                </a:solidFill>
                <a:latin typeface="Arial" panose="020B0604020202020204" pitchFamily="34" charset="0"/>
                <a:ea typeface="맑은 고딕" panose="020B0503020000020004" pitchFamily="50" charset="-127"/>
              </a:rPr>
              <a:t>수준이었으나</a:t>
            </a:r>
            <a:r>
              <a:rPr lang="en-US" altLang="ko-KR" sz="800" b="0" dirty="0">
                <a:solidFill>
                  <a:schemeClr val="tx1"/>
                </a:solidFill>
                <a:latin typeface="Arial" panose="020B0604020202020204" pitchFamily="34" charset="0"/>
                <a:ea typeface="맑은 고딕" panose="020B0503020000020004" pitchFamily="50" charset="-127"/>
              </a:rPr>
              <a:t>, 2018</a:t>
            </a:r>
            <a:r>
              <a:rPr lang="ko-KR" altLang="en-US" sz="800" b="0" dirty="0">
                <a:solidFill>
                  <a:schemeClr val="tx1"/>
                </a:solidFill>
                <a:latin typeface="Arial" panose="020B0604020202020204" pitchFamily="34" charset="0"/>
                <a:ea typeface="맑은 고딕" panose="020B0503020000020004" pitchFamily="50" charset="-127"/>
              </a:rPr>
              <a:t>년</a:t>
            </a:r>
            <a:r>
              <a:rPr lang="en-US" altLang="ko-KR" sz="800" b="0" dirty="0">
                <a:solidFill>
                  <a:schemeClr val="tx1"/>
                </a:solidFill>
                <a:latin typeface="Arial" panose="020B0604020202020204" pitchFamily="34" charset="0"/>
                <a:ea typeface="맑은 고딕" panose="020B0503020000020004" pitchFamily="50" charset="-127"/>
              </a:rPr>
              <a:t>~2019</a:t>
            </a:r>
            <a:r>
              <a:rPr lang="ko-KR" altLang="en-US" sz="800" b="0" dirty="0">
                <a:solidFill>
                  <a:schemeClr val="tx1"/>
                </a:solidFill>
                <a:latin typeface="Arial" panose="020B0604020202020204" pitchFamily="34" charset="0"/>
                <a:ea typeface="맑은 고딕" panose="020B0503020000020004" pitchFamily="50" charset="-127"/>
              </a:rPr>
              <a:t>년 공공기관 매출비중이 </a:t>
            </a:r>
            <a:r>
              <a:rPr lang="en-US" altLang="ko-KR" sz="800" b="0" dirty="0">
                <a:solidFill>
                  <a:schemeClr val="tx1"/>
                </a:solidFill>
                <a:latin typeface="Arial" panose="020B0604020202020204" pitchFamily="34" charset="0"/>
                <a:ea typeface="맑은 고딕" panose="020B0503020000020004" pitchFamily="50" charset="-127"/>
              </a:rPr>
              <a:t>65%</a:t>
            </a:r>
            <a:r>
              <a:rPr lang="ko-KR" altLang="en-US" sz="800" b="0" dirty="0">
                <a:solidFill>
                  <a:schemeClr val="tx1"/>
                </a:solidFill>
                <a:latin typeface="Arial" panose="020B0604020202020204" pitchFamily="34" charset="0"/>
                <a:ea typeface="맑은 고딕" panose="020B0503020000020004" pitchFamily="50" charset="-127"/>
              </a:rPr>
              <a:t>까지 증가한 것이 채권 회수기일 감소에 영향을 미쳤을 가능성에 대해 추가 검토 중에 있음</a:t>
            </a:r>
            <a:r>
              <a:rPr lang="en-US" altLang="ko-KR" sz="800" b="0" dirty="0">
                <a:solidFill>
                  <a:schemeClr val="tx1"/>
                </a:solidFill>
                <a:latin typeface="Arial" panose="020B0604020202020204" pitchFamily="34" charset="0"/>
                <a:ea typeface="맑은 고딕" panose="020B0503020000020004" pitchFamily="50" charset="-127"/>
              </a:rPr>
              <a:t>.</a:t>
            </a:r>
          </a:p>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재고자산 </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대상회사는 재고자산을 총평균법에 의해 산정된 취득원가로 평가하고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매년 저가법을 적용하여 평가충당금을 설정하고 있음</a:t>
            </a:r>
            <a:r>
              <a:rPr lang="en-US" altLang="ko-KR" sz="800" b="0" dirty="0">
                <a:solidFill>
                  <a:schemeClr val="tx1"/>
                </a:solidFill>
                <a:latin typeface="Arial" panose="020B0604020202020204" pitchFamily="34" charset="0"/>
                <a:ea typeface="맑은 고딕" panose="020B0503020000020004" pitchFamily="50" charset="-127"/>
              </a:rPr>
              <a:t>. 2019</a:t>
            </a:r>
            <a:r>
              <a:rPr lang="ko-KR" altLang="en-US" sz="800" b="0" dirty="0">
                <a:solidFill>
                  <a:schemeClr val="tx1"/>
                </a:solidFill>
                <a:latin typeface="Arial" panose="020B0604020202020204" pitchFamily="34" charset="0"/>
                <a:ea typeface="맑은 고딕" panose="020B0503020000020004" pitchFamily="50" charset="-127"/>
              </a:rPr>
              <a:t>년 말 기준 재고자산은 원재료 </a:t>
            </a:r>
            <a:r>
              <a:rPr lang="en-US" altLang="ko-KR" sz="800" b="0" dirty="0">
                <a:solidFill>
                  <a:schemeClr val="tx1"/>
                </a:solidFill>
                <a:latin typeface="Arial" panose="020B0604020202020204" pitchFamily="34" charset="0"/>
                <a:ea typeface="맑은 고딕" panose="020B0503020000020004" pitchFamily="50" charset="-127"/>
              </a:rPr>
              <a:t>15</a:t>
            </a:r>
            <a:r>
              <a:rPr lang="ko-KR" altLang="en-US" sz="800" b="0" dirty="0">
                <a:solidFill>
                  <a:schemeClr val="tx1"/>
                </a:solidFill>
                <a:latin typeface="Arial" panose="020B0604020202020204" pitchFamily="34" charset="0"/>
                <a:ea typeface="맑은 고딕" panose="020B0503020000020004" pitchFamily="50" charset="-127"/>
              </a:rPr>
              <a:t>억원</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제품 </a:t>
            </a:r>
            <a:r>
              <a:rPr lang="en-US" altLang="ko-KR" sz="800" b="0" dirty="0">
                <a:solidFill>
                  <a:schemeClr val="tx1"/>
                </a:solidFill>
                <a:latin typeface="Arial" panose="020B0604020202020204" pitchFamily="34" charset="0"/>
                <a:ea typeface="맑은 고딕" panose="020B0503020000020004" pitchFamily="50" charset="-127"/>
              </a:rPr>
              <a:t>2</a:t>
            </a:r>
            <a:r>
              <a:rPr lang="ko-KR" altLang="en-US" sz="800" b="0" dirty="0">
                <a:solidFill>
                  <a:schemeClr val="tx1"/>
                </a:solidFill>
                <a:latin typeface="Arial" panose="020B0604020202020204" pitchFamily="34" charset="0"/>
                <a:ea typeface="맑은 고딕" panose="020B0503020000020004" pitchFamily="50" charset="-127"/>
              </a:rPr>
              <a:t>억원으로 구성되어 있음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대상회사의 매출 성장에 따라 재고회전기일 역시 소폭 감소하는 추세를 보이고 있음</a:t>
            </a:r>
            <a:r>
              <a:rPr lang="en-US" altLang="ko-KR" sz="800" b="0" dirty="0">
                <a:solidFill>
                  <a:schemeClr val="tx1"/>
                </a:solidFill>
                <a:latin typeface="Arial" panose="020B0604020202020204" pitchFamily="34" charset="0"/>
                <a:ea typeface="맑은 고딕" panose="020B0503020000020004" pitchFamily="50" charset="-127"/>
              </a:rPr>
              <a:t>.</a:t>
            </a:r>
          </a:p>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매입채무 </a:t>
            </a:r>
            <a:r>
              <a:rPr lang="en-US" altLang="ko-KR" sz="800" dirty="0">
                <a:latin typeface="Arial" panose="020B0604020202020204" pitchFamily="34" charset="0"/>
                <a:ea typeface="맑은 고딕" panose="020B0503020000020004" pitchFamily="50" charset="-127"/>
              </a:rPr>
              <a:t>: </a:t>
            </a:r>
            <a:r>
              <a:rPr lang="en-US" altLang="ko-KR" sz="800" b="0" dirty="0">
                <a:solidFill>
                  <a:schemeClr val="tx1"/>
                </a:solidFill>
                <a:latin typeface="Arial" panose="020B0604020202020204" pitchFamily="34" charset="0"/>
                <a:ea typeface="맑은 고딕" panose="020B0503020000020004" pitchFamily="50" charset="-127"/>
              </a:rPr>
              <a:t>2019</a:t>
            </a:r>
            <a:r>
              <a:rPr lang="ko-KR" altLang="en-US" sz="800" b="0" dirty="0">
                <a:solidFill>
                  <a:schemeClr val="tx1"/>
                </a:solidFill>
                <a:latin typeface="Arial" panose="020B0604020202020204" pitchFamily="34" charset="0"/>
                <a:ea typeface="맑은 고딕" panose="020B0503020000020004" pitchFamily="50" charset="-127"/>
              </a:rPr>
              <a:t>년 말 기준 공시기준 재무제표 상 매입채무 잔액에 포함되어 있던 특수관계자 관련 기타채무 </a:t>
            </a:r>
            <a:r>
              <a:rPr lang="en-US" altLang="ko-KR" sz="800" b="0" dirty="0">
                <a:solidFill>
                  <a:schemeClr val="tx1"/>
                </a:solidFill>
                <a:latin typeface="Arial" panose="020B0604020202020204" pitchFamily="34" charset="0"/>
                <a:ea typeface="맑은 고딕" panose="020B0503020000020004" pitchFamily="50" charset="-127"/>
              </a:rPr>
              <a:t>22.4</a:t>
            </a:r>
            <a:r>
              <a:rPr lang="ko-KR" altLang="en-US" sz="800" b="0" dirty="0">
                <a:solidFill>
                  <a:schemeClr val="tx1"/>
                </a:solidFill>
                <a:latin typeface="Arial" panose="020B0604020202020204" pitchFamily="34" charset="0"/>
                <a:ea typeface="맑은 고딕" panose="020B0503020000020004" pitchFamily="50" charset="-127"/>
              </a:rPr>
              <a:t>억원을 별도 항목으로 분리하였음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해당 기타채무의 </a:t>
            </a:r>
            <a:r>
              <a:rPr lang="en-US" altLang="ko-KR" sz="800" b="0" dirty="0">
                <a:solidFill>
                  <a:schemeClr val="tx1"/>
                </a:solidFill>
                <a:latin typeface="Arial" panose="020B0604020202020204" pitchFamily="34" charset="0"/>
                <a:ea typeface="맑은 고딕" panose="020B0503020000020004" pitchFamily="50" charset="-127"/>
              </a:rPr>
              <a:t>Nature </a:t>
            </a:r>
            <a:r>
              <a:rPr lang="ko-KR" altLang="en-US" sz="800" b="0" dirty="0">
                <a:solidFill>
                  <a:schemeClr val="tx1"/>
                </a:solidFill>
                <a:latin typeface="Arial" panose="020B0604020202020204" pitchFamily="34" charset="0"/>
                <a:ea typeface="맑은 고딕" panose="020B0503020000020004" pitchFamily="50" charset="-127"/>
              </a:rPr>
              <a:t>및 회계처리 방식에 대해 추가 검토할 예정</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매입채무 회전기일은 평균적으로 </a:t>
            </a:r>
            <a:r>
              <a:rPr lang="en-US" altLang="ko-KR" sz="800" b="0" dirty="0">
                <a:solidFill>
                  <a:schemeClr val="tx1"/>
                </a:solidFill>
                <a:latin typeface="Arial" panose="020B0604020202020204" pitchFamily="34" charset="0"/>
                <a:ea typeface="맑은 고딕" panose="020B0503020000020004" pitchFamily="50" charset="-127"/>
              </a:rPr>
              <a:t>50</a:t>
            </a:r>
            <a:r>
              <a:rPr lang="ko-KR" altLang="en-US" sz="800" b="0" dirty="0">
                <a:solidFill>
                  <a:schemeClr val="tx1"/>
                </a:solidFill>
                <a:latin typeface="Arial" panose="020B0604020202020204" pitchFamily="34" charset="0"/>
                <a:ea typeface="맑은 고딕" panose="020B0503020000020004" pitchFamily="50" charset="-127"/>
              </a:rPr>
              <a:t>일 내외 수준을 보이고 있으며</a:t>
            </a:r>
            <a:r>
              <a:rPr lang="en-US" altLang="ko-KR" sz="800" b="0" dirty="0">
                <a:solidFill>
                  <a:schemeClr val="tx1"/>
                </a:solidFill>
                <a:latin typeface="Arial" panose="020B0604020202020204" pitchFamily="34" charset="0"/>
                <a:ea typeface="맑은 고딕" panose="020B0503020000020004" pitchFamily="50" charset="-127"/>
              </a:rPr>
              <a:t>, 2018</a:t>
            </a:r>
            <a:r>
              <a:rPr lang="ko-KR" altLang="en-US" sz="800" b="0" dirty="0">
                <a:solidFill>
                  <a:schemeClr val="tx1"/>
                </a:solidFill>
                <a:latin typeface="Arial" panose="020B0604020202020204" pitchFamily="34" charset="0"/>
                <a:ea typeface="맑은 고딕" panose="020B0503020000020004" pitchFamily="50" charset="-127"/>
              </a:rPr>
              <a:t>년 잔액이 급감한 사유에 대해서는 추가 검토 예정임</a:t>
            </a:r>
            <a:r>
              <a:rPr lang="en-US" altLang="ko-KR" sz="800" b="0" dirty="0">
                <a:solidFill>
                  <a:schemeClr val="tx1"/>
                </a:solidFill>
                <a:latin typeface="Arial" panose="020B0604020202020204" pitchFamily="34" charset="0"/>
                <a:ea typeface="맑은 고딕" panose="020B0503020000020004" pitchFamily="50" charset="-127"/>
              </a:rPr>
              <a:t>.</a:t>
            </a:r>
          </a:p>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기타유동자산부채 </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기타유동자산은 미수금</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선급금</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선급비용 등으로 구성되어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기타유동부채는 미지급금</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미지급비용</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예수금 등으로 구성되어 있음</a:t>
            </a:r>
            <a:r>
              <a:rPr lang="en-US" altLang="ko-KR" sz="800" b="0" dirty="0">
                <a:solidFill>
                  <a:schemeClr val="tx1"/>
                </a:solidFill>
                <a:latin typeface="Arial" panose="020B0604020202020204" pitchFamily="34" charset="0"/>
                <a:ea typeface="맑은 고딕" panose="020B0503020000020004" pitchFamily="50" charset="-127"/>
              </a:rPr>
              <a:t>. </a:t>
            </a:r>
          </a:p>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유형자산 </a:t>
            </a:r>
            <a:r>
              <a:rPr lang="en-US" altLang="ko-KR" sz="800" dirty="0">
                <a:latin typeface="Arial" panose="020B0604020202020204" pitchFamily="34" charset="0"/>
                <a:ea typeface="맑은 고딕" panose="020B0503020000020004" pitchFamily="50" charset="-127"/>
              </a:rPr>
              <a:t>: </a:t>
            </a:r>
            <a:r>
              <a:rPr lang="en-US" altLang="ko-KR" sz="800" b="0" dirty="0">
                <a:solidFill>
                  <a:schemeClr val="tx1"/>
                </a:solidFill>
                <a:latin typeface="Arial" panose="020B0604020202020204" pitchFamily="34" charset="0"/>
                <a:ea typeface="맑은 고딕" panose="020B0503020000020004" pitchFamily="50" charset="-127"/>
              </a:rPr>
              <a:t>2019</a:t>
            </a:r>
            <a:r>
              <a:rPr lang="ko-KR" altLang="en-US" sz="800" b="0" dirty="0">
                <a:solidFill>
                  <a:schemeClr val="tx1"/>
                </a:solidFill>
                <a:latin typeface="Arial" panose="020B0604020202020204" pitchFamily="34" charset="0"/>
                <a:ea typeface="맑은 고딕" panose="020B0503020000020004" pitchFamily="50" charset="-127"/>
              </a:rPr>
              <a:t>년 말 기준 유형자산은 토지 </a:t>
            </a:r>
            <a:r>
              <a:rPr lang="en-US" altLang="ko-KR" sz="800" b="0" dirty="0">
                <a:solidFill>
                  <a:schemeClr val="tx1"/>
                </a:solidFill>
                <a:latin typeface="Arial" panose="020B0604020202020204" pitchFamily="34" charset="0"/>
                <a:ea typeface="맑은 고딕" panose="020B0503020000020004" pitchFamily="50" charset="-127"/>
              </a:rPr>
              <a:t>22</a:t>
            </a:r>
            <a:r>
              <a:rPr lang="ko-KR" altLang="en-US" sz="800" b="0" dirty="0">
                <a:solidFill>
                  <a:schemeClr val="tx1"/>
                </a:solidFill>
                <a:latin typeface="Arial" panose="020B0604020202020204" pitchFamily="34" charset="0"/>
                <a:ea typeface="맑은 고딕" panose="020B0503020000020004" pitchFamily="50" charset="-127"/>
              </a:rPr>
              <a:t>억원</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건물 및 구축물 </a:t>
            </a:r>
            <a:r>
              <a:rPr lang="en-US" altLang="ko-KR" sz="800" b="0" dirty="0">
                <a:solidFill>
                  <a:schemeClr val="tx1"/>
                </a:solidFill>
                <a:latin typeface="Arial" panose="020B0604020202020204" pitchFamily="34" charset="0"/>
                <a:ea typeface="맑은 고딕" panose="020B0503020000020004" pitchFamily="50" charset="-127"/>
              </a:rPr>
              <a:t>17.5</a:t>
            </a:r>
            <a:r>
              <a:rPr lang="ko-KR" altLang="en-US" sz="800" b="0" dirty="0">
                <a:solidFill>
                  <a:schemeClr val="tx1"/>
                </a:solidFill>
                <a:latin typeface="Arial" panose="020B0604020202020204" pitchFamily="34" charset="0"/>
                <a:ea typeface="맑은 고딕" panose="020B0503020000020004" pitchFamily="50" charset="-127"/>
              </a:rPr>
              <a:t>억원</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차량운반구 </a:t>
            </a:r>
            <a:r>
              <a:rPr lang="en-US" altLang="ko-KR" sz="800" b="0" dirty="0">
                <a:solidFill>
                  <a:schemeClr val="tx1"/>
                </a:solidFill>
                <a:latin typeface="Arial" panose="020B0604020202020204" pitchFamily="34" charset="0"/>
                <a:ea typeface="맑은 고딕" panose="020B0503020000020004" pitchFamily="50" charset="-127"/>
              </a:rPr>
              <a:t>2.9</a:t>
            </a:r>
            <a:r>
              <a:rPr lang="ko-KR" altLang="en-US" sz="800" b="0" dirty="0">
                <a:solidFill>
                  <a:schemeClr val="tx1"/>
                </a:solidFill>
                <a:latin typeface="Arial" panose="020B0604020202020204" pitchFamily="34" charset="0"/>
                <a:ea typeface="맑은 고딕" panose="020B0503020000020004" pitchFamily="50" charset="-127"/>
              </a:rPr>
              <a:t>억원 등으로 구성되어 있음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한편</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녹촌리 공장 및 토지에 대해서는 아래와 같이 담보가 설정되어 있음</a:t>
            </a:r>
            <a:r>
              <a:rPr lang="en-US" altLang="ko-KR" sz="800" b="0" dirty="0">
                <a:solidFill>
                  <a:schemeClr val="tx1"/>
                </a:solidFill>
                <a:latin typeface="Arial" panose="020B0604020202020204" pitchFamily="34" charset="0"/>
                <a:ea typeface="맑은 고딕" panose="020B0503020000020004" pitchFamily="50" charset="-127"/>
              </a:rPr>
              <a:t>.</a:t>
            </a:r>
            <a:endParaRPr lang="en-US" altLang="ko-KR" sz="800" dirty="0">
              <a:solidFill>
                <a:schemeClr val="tx1"/>
              </a:solidFill>
              <a:latin typeface="Arial" panose="020B0604020202020204" pitchFamily="34" charset="0"/>
              <a:ea typeface="맑은 고딕" panose="020B0503020000020004" pitchFamily="50" charset="-127"/>
            </a:endParaRPr>
          </a:p>
          <a:p>
            <a:pPr marL="266700" indent="-180975">
              <a:lnSpc>
                <a:spcPct val="140000"/>
              </a:lnSpc>
              <a:spcAft>
                <a:spcPts val="400"/>
              </a:spcAft>
              <a:buFont typeface="Wingdings" panose="05000000000000000000" pitchFamily="2" charset="2"/>
              <a:buChar char="§"/>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a:p>
            <a:pPr marL="266700" indent="-180975">
              <a:lnSpc>
                <a:spcPct val="140000"/>
              </a:lnSpc>
              <a:spcAft>
                <a:spcPts val="400"/>
              </a:spcAft>
              <a:buFont typeface="Wingdings" panose="05000000000000000000" pitchFamily="2" charset="2"/>
              <a:buChar char="§"/>
              <a:tabLst>
                <a:tab pos="4037013" algn="l"/>
              </a:tabLst>
            </a:pPr>
            <a:endParaRPr lang="en-US" altLang="ko-KR" sz="800" dirty="0">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p:txBody>
      </p:sp>
      <p:pic>
        <p:nvPicPr>
          <p:cNvPr id="7" name="그림 6">
            <a:extLst>
              <a:ext uri="{FF2B5EF4-FFF2-40B4-BE49-F238E27FC236}">
                <a16:creationId xmlns:a16="http://schemas.microsoft.com/office/drawing/2014/main" id="{A3C6832C-B58B-4CAA-A121-8209FCF512C2}"/>
              </a:ext>
            </a:extLst>
          </p:cNvPr>
          <p:cNvPicPr>
            <a:picLocks noChangeAspect="1" noChangeArrowheads="1"/>
            <a:extLst>
              <a:ext uri="{84589F7E-364E-4C9E-8A38-B11213B215E9}">
                <a14:cameraTool xmlns:a14="http://schemas.microsoft.com/office/drawing/2010/main" cellRange="$K$2:$P$30"/>
              </a:ext>
            </a:extLst>
          </p:cNvPicPr>
          <p:nvPr/>
        </p:nvPicPr>
        <p:blipFill>
          <a:blip r:embed="rId3"/>
          <a:srcRect/>
          <a:stretch>
            <a:fillRect/>
          </a:stretch>
        </p:blipFill>
        <p:spPr bwMode="auto">
          <a:xfrm>
            <a:off x="415635" y="1841413"/>
            <a:ext cx="4325112" cy="408736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8" name="Text Box 51">
            <a:extLst>
              <a:ext uri="{FF2B5EF4-FFF2-40B4-BE49-F238E27FC236}">
                <a16:creationId xmlns:a16="http://schemas.microsoft.com/office/drawing/2014/main" id="{F99E6B50-D33D-4E08-9D0D-A9B3929556E4}"/>
              </a:ext>
            </a:extLst>
          </p:cNvPr>
          <p:cNvSpPr txBox="1">
            <a:spLocks noChangeArrowheads="1"/>
          </p:cNvSpPr>
          <p:nvPr/>
        </p:nvSpPr>
        <p:spPr bwMode="auto">
          <a:xfrm>
            <a:off x="415635" y="5928781"/>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 자료</a:t>
            </a:r>
            <a:r>
              <a:rPr lang="en-US" altLang="ko-KR" sz="600" i="1" dirty="0">
                <a:solidFill>
                  <a:srgbClr val="00338D"/>
                </a:solidFill>
                <a:latin typeface="Arial" panose="020B0604020202020204" pitchFamily="34" charset="0"/>
                <a:cs typeface="Arial" panose="020B0604020202020204" pitchFamily="34" charset="0"/>
              </a:rPr>
              <a:t>,  Note: 2020</a:t>
            </a:r>
            <a:r>
              <a:rPr lang="ko-KR" altLang="en-US" sz="600" i="1" dirty="0">
                <a:solidFill>
                  <a:srgbClr val="00338D"/>
                </a:solidFill>
                <a:latin typeface="Arial" panose="020B0604020202020204" pitchFamily="34" charset="0"/>
                <a:cs typeface="Arial" panose="020B0604020202020204" pitchFamily="34" charset="0"/>
              </a:rPr>
              <a:t>년 가결산 재무제표 미제공 상태</a:t>
            </a:r>
            <a:r>
              <a:rPr lang="en-US" altLang="ko-KR" sz="600" i="1" dirty="0">
                <a:solidFill>
                  <a:srgbClr val="00338D"/>
                </a:solidFill>
                <a:latin typeface="Arial" panose="020B0604020202020204" pitchFamily="34" charset="0"/>
                <a:cs typeface="Arial" panose="020B0604020202020204" pitchFamily="34" charset="0"/>
              </a:rPr>
              <a:t>.</a:t>
            </a:r>
          </a:p>
        </p:txBody>
      </p:sp>
      <p:pic>
        <p:nvPicPr>
          <p:cNvPr id="9" name="그림 8">
            <a:extLst>
              <a:ext uri="{FF2B5EF4-FFF2-40B4-BE49-F238E27FC236}">
                <a16:creationId xmlns:a16="http://schemas.microsoft.com/office/drawing/2014/main" id="{E8BB280C-DFC7-440F-9BEF-5BA160FE163C}"/>
              </a:ext>
            </a:extLst>
          </p:cNvPr>
          <p:cNvPicPr>
            <a:picLocks noChangeAspect="1" noChangeArrowheads="1"/>
            <a:extLst>
              <a:ext uri="{84589F7E-364E-4C9E-8A38-B11213B215E9}">
                <a14:cameraTool xmlns:a14="http://schemas.microsoft.com/office/drawing/2010/main" cellRange="$G$5:$J$9"/>
              </a:ext>
            </a:extLst>
          </p:cNvPicPr>
          <p:nvPr/>
        </p:nvPicPr>
        <p:blipFill>
          <a:blip r:embed="rId4"/>
          <a:srcRect/>
          <a:stretch>
            <a:fillRect/>
          </a:stretch>
        </p:blipFill>
        <p:spPr bwMode="auto">
          <a:xfrm>
            <a:off x="5043375" y="5353786"/>
            <a:ext cx="3297721" cy="854351"/>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10" name="Text Box 51">
            <a:extLst>
              <a:ext uri="{FF2B5EF4-FFF2-40B4-BE49-F238E27FC236}">
                <a16:creationId xmlns:a16="http://schemas.microsoft.com/office/drawing/2014/main" id="{B24FF6D4-CB3D-4A95-A75A-21B510FAB8A3}"/>
              </a:ext>
            </a:extLst>
          </p:cNvPr>
          <p:cNvSpPr txBox="1">
            <a:spLocks noChangeArrowheads="1"/>
          </p:cNvSpPr>
          <p:nvPr/>
        </p:nvSpPr>
        <p:spPr bwMode="auto">
          <a:xfrm>
            <a:off x="5043375" y="6208137"/>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감사보고서</a:t>
            </a:r>
            <a:endParaRPr lang="en-US" altLang="ko-KR" sz="600" i="1" dirty="0">
              <a:solidFill>
                <a:srgbClr val="00338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16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Cash flow</a:t>
            </a:r>
            <a:r>
              <a:rPr lang="ko-KR" altLang="en-US" sz="3000" b="1" dirty="0">
                <a:solidFill>
                  <a:srgbClr val="00338D"/>
                </a:solidFill>
                <a:cs typeface="KPMG Extralight"/>
              </a:rPr>
              <a:t> </a:t>
            </a:r>
            <a:r>
              <a:rPr lang="en-US" altLang="ko-KR" sz="3000" b="1" dirty="0">
                <a:solidFill>
                  <a:srgbClr val="00338D"/>
                </a:solidFill>
                <a:cs typeface="KPMG Extralight"/>
              </a:rPr>
              <a:t>overview</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1"/>
            <a:ext cx="9077499" cy="624208"/>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[1] EBITDA </a:t>
            </a:r>
            <a:r>
              <a:rPr lang="ko-KR" altLang="en-US" sz="900" dirty="0">
                <a:solidFill>
                  <a:srgbClr val="00338D"/>
                </a:solidFill>
                <a:latin typeface="Arial" panose="020B0604020202020204" pitchFamily="34" charset="0"/>
                <a:ea typeface="맑은 고딕" panose="020B0503020000020004" pitchFamily="50" charset="-127"/>
              </a:rPr>
              <a:t>규모 증가</a:t>
            </a:r>
            <a:r>
              <a:rPr lang="en-US" altLang="ko-KR" sz="900" dirty="0">
                <a:solidFill>
                  <a:srgbClr val="00338D"/>
                </a:solidFill>
                <a:latin typeface="Arial" panose="020B0604020202020204" pitchFamily="34" charset="0"/>
                <a:ea typeface="맑은 고딕" panose="020B0503020000020004" pitchFamily="50" charset="-127"/>
              </a:rPr>
              <a:t>, [2]  </a:t>
            </a:r>
            <a:r>
              <a:rPr lang="ko-KR" altLang="en-US" sz="900" dirty="0">
                <a:solidFill>
                  <a:srgbClr val="00338D"/>
                </a:solidFill>
                <a:latin typeface="Arial" panose="020B0604020202020204" pitchFamily="34" charset="0"/>
                <a:ea typeface="맑은 고딕" panose="020B0503020000020004" pitchFamily="50" charset="-127"/>
              </a:rPr>
              <a:t>매출채권 회전기일 감소에 따른 운전자본 부담 감소</a:t>
            </a:r>
            <a:r>
              <a:rPr lang="en-US" altLang="ko-KR" sz="900" dirty="0">
                <a:solidFill>
                  <a:srgbClr val="00338D"/>
                </a:solidFill>
                <a:latin typeface="Arial" panose="020B0604020202020204" pitchFamily="34" charset="0"/>
                <a:ea typeface="맑은 고딕" panose="020B0503020000020004" pitchFamily="50" charset="-127"/>
              </a:rPr>
              <a:t>, [3] </a:t>
            </a:r>
            <a:r>
              <a:rPr lang="ko-KR" altLang="en-US" sz="900" dirty="0">
                <a:solidFill>
                  <a:srgbClr val="00338D"/>
                </a:solidFill>
                <a:latin typeface="Arial" panose="020B0604020202020204" pitchFamily="34" charset="0"/>
                <a:ea typeface="맑은 고딕" panose="020B0503020000020004" pitchFamily="50" charset="-127"/>
              </a:rPr>
              <a:t>유지보수 수준의 </a:t>
            </a:r>
            <a:r>
              <a:rPr lang="en-US" altLang="ko-KR" sz="900" dirty="0">
                <a:solidFill>
                  <a:srgbClr val="00338D"/>
                </a:solidFill>
                <a:latin typeface="Arial" panose="020B0604020202020204" pitchFamily="34" charset="0"/>
                <a:ea typeface="맑은 고딕" panose="020B0503020000020004" pitchFamily="50" charset="-127"/>
              </a:rPr>
              <a:t>CAPEX </a:t>
            </a:r>
            <a:r>
              <a:rPr lang="ko-KR" altLang="en-US" sz="900" dirty="0">
                <a:solidFill>
                  <a:srgbClr val="00338D"/>
                </a:solidFill>
                <a:latin typeface="Arial" panose="020B0604020202020204" pitchFamily="34" charset="0"/>
                <a:ea typeface="맑은 고딕" panose="020B0503020000020004" pitchFamily="50" charset="-127"/>
              </a:rPr>
              <a:t>투자로 인해 </a:t>
            </a:r>
            <a:r>
              <a:rPr lang="en-US" altLang="ko-KR" sz="900" dirty="0">
                <a:solidFill>
                  <a:srgbClr val="00338D"/>
                </a:solidFill>
                <a:latin typeface="Arial" panose="020B0604020202020204" pitchFamily="34" charset="0"/>
                <a:ea typeface="맑은 고딕" panose="020B0503020000020004" pitchFamily="50" charset="-127"/>
              </a:rPr>
              <a:t>2018</a:t>
            </a:r>
            <a:r>
              <a:rPr lang="ko-KR" altLang="en-US" sz="900" dirty="0">
                <a:solidFill>
                  <a:srgbClr val="00338D"/>
                </a:solidFill>
                <a:latin typeface="Arial" panose="020B0604020202020204" pitchFamily="34" charset="0"/>
                <a:ea typeface="맑은 고딕" panose="020B0503020000020004" pitchFamily="50" charset="-127"/>
              </a:rPr>
              <a:t>년</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년의 </a:t>
            </a:r>
            <a:r>
              <a:rPr lang="en-US" altLang="ko-KR" sz="900" dirty="0">
                <a:solidFill>
                  <a:srgbClr val="00338D"/>
                </a:solidFill>
                <a:latin typeface="Arial" panose="020B0604020202020204" pitchFamily="34" charset="0"/>
                <a:ea typeface="맑은 고딕" panose="020B0503020000020004" pitchFamily="50" charset="-127"/>
              </a:rPr>
              <a:t>Free cash flow </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40</a:t>
            </a:r>
            <a:r>
              <a:rPr lang="ko-KR" altLang="en-US" sz="900" dirty="0">
                <a:solidFill>
                  <a:srgbClr val="00338D"/>
                </a:solidFill>
                <a:latin typeface="Arial" panose="020B0604020202020204" pitchFamily="34" charset="0"/>
                <a:ea typeface="맑은 고딕" panose="020B0503020000020004" pitchFamily="50" charset="-127"/>
              </a:rPr>
              <a:t>억원 내외수준을 보이고 있으며</a:t>
            </a:r>
            <a:r>
              <a:rPr lang="en-US" altLang="ko-KR" sz="900" dirty="0">
                <a:solidFill>
                  <a:srgbClr val="00338D"/>
                </a:solidFill>
                <a:latin typeface="Arial" panose="020B0604020202020204" pitchFamily="34" charset="0"/>
                <a:ea typeface="맑은 고딕" panose="020B0503020000020004" pitchFamily="50" charset="-127"/>
              </a:rPr>
              <a:t>, EBITDA conversion</a:t>
            </a:r>
            <a:r>
              <a:rPr lang="ko-KR" altLang="en-US" sz="900" dirty="0">
                <a:solidFill>
                  <a:srgbClr val="00338D"/>
                </a:solidFill>
                <a:latin typeface="Arial" panose="020B0604020202020204" pitchFamily="34" charset="0"/>
                <a:ea typeface="맑은 고딕" panose="020B0503020000020004" pitchFamily="50" charset="-127"/>
              </a:rPr>
              <a:t> </a:t>
            </a:r>
            <a:r>
              <a:rPr lang="en-US" altLang="ko-KR" sz="900" dirty="0">
                <a:solidFill>
                  <a:srgbClr val="00338D"/>
                </a:solidFill>
                <a:latin typeface="Arial" panose="020B0604020202020204" pitchFamily="34" charset="0"/>
                <a:ea typeface="맑은 고딕" panose="020B0503020000020004" pitchFamily="50" charset="-127"/>
              </a:rPr>
              <a:t>ratio </a:t>
            </a:r>
            <a:r>
              <a:rPr lang="ko-KR" altLang="en-US" sz="900" dirty="0">
                <a:solidFill>
                  <a:srgbClr val="00338D"/>
                </a:solidFill>
                <a:latin typeface="Arial" panose="020B0604020202020204" pitchFamily="34" charset="0"/>
                <a:ea typeface="맑은 고딕" panose="020B0503020000020004" pitchFamily="50" charset="-127"/>
              </a:rPr>
              <a:t>는</a:t>
            </a:r>
            <a:r>
              <a:rPr lang="en-US" altLang="ko-KR" sz="900" dirty="0">
                <a:solidFill>
                  <a:srgbClr val="00338D"/>
                </a:solidFill>
                <a:latin typeface="Arial" panose="020B0604020202020204" pitchFamily="34" charset="0"/>
                <a:ea typeface="맑은 고딕" panose="020B0503020000020004" pitchFamily="50" charset="-127"/>
              </a:rPr>
              <a:t> 100%</a:t>
            </a:r>
            <a:r>
              <a:rPr lang="ko-KR" altLang="en-US" sz="900" dirty="0">
                <a:solidFill>
                  <a:srgbClr val="00338D"/>
                </a:solidFill>
                <a:latin typeface="Arial" panose="020B0604020202020204" pitchFamily="34" charset="0"/>
                <a:ea typeface="맑은 고딕" panose="020B0503020000020004" pitchFamily="50" charset="-127"/>
              </a:rPr>
              <a:t>를 초과하는 모습을 보이고 있음</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a:t>
            </a:r>
            <a:endParaRPr lang="en-US" altLang="ko-KR" sz="900" dirty="0">
              <a:solidFill>
                <a:srgbClr val="00338D"/>
              </a:solidFill>
              <a:latin typeface="Arial" panose="020B0604020202020204" pitchFamily="34" charset="0"/>
              <a:ea typeface="맑은 고딕" panose="020B0503020000020004" pitchFamily="50" charset="-127"/>
            </a:endParaRP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영업활동으로 창출한 현금흐름을 주로 대표이사에 대한 단기대여</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차입금 및 사채 상환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장기금융상품 적립 등에 사용하고 있음</a:t>
            </a:r>
            <a:r>
              <a:rPr lang="en-US" altLang="ko-KR" sz="900" dirty="0">
                <a:solidFill>
                  <a:srgbClr val="00338D"/>
                </a:solidFill>
                <a:latin typeface="Arial" panose="020B0604020202020204" pitchFamily="34" charset="0"/>
                <a:ea typeface="맑은 고딕" panose="020B0503020000020004" pitchFamily="50" charset="-127"/>
              </a:rPr>
              <a:t>.</a:t>
            </a:r>
          </a:p>
        </p:txBody>
      </p:sp>
      <p:pic>
        <p:nvPicPr>
          <p:cNvPr id="8" name="그림 7">
            <a:extLst>
              <a:ext uri="{FF2B5EF4-FFF2-40B4-BE49-F238E27FC236}">
                <a16:creationId xmlns:a16="http://schemas.microsoft.com/office/drawing/2014/main" id="{5F6B8463-2580-451D-A4FF-1B08B5CF0DBE}"/>
              </a:ext>
            </a:extLst>
          </p:cNvPr>
          <p:cNvPicPr>
            <a:picLocks noChangeAspect="1" noChangeArrowheads="1"/>
            <a:extLst>
              <a:ext uri="{84589F7E-364E-4C9E-8A38-B11213B215E9}">
                <a14:cameraTool xmlns:a14="http://schemas.microsoft.com/office/drawing/2010/main" cellRange="$B$4:$G$36"/>
              </a:ext>
            </a:extLst>
          </p:cNvPicPr>
          <p:nvPr/>
        </p:nvPicPr>
        <p:blipFill>
          <a:blip r:embed="rId4"/>
          <a:srcRect/>
          <a:stretch>
            <a:fillRect/>
          </a:stretch>
        </p:blipFill>
        <p:spPr bwMode="auto">
          <a:xfrm>
            <a:off x="412866" y="1429113"/>
            <a:ext cx="5084064" cy="493776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graphicFrame>
        <p:nvGraphicFramePr>
          <p:cNvPr id="9" name="Chart1">
            <a:extLst>
              <a:ext uri="{FF2B5EF4-FFF2-40B4-BE49-F238E27FC236}">
                <a16:creationId xmlns:a16="http://schemas.microsoft.com/office/drawing/2014/main" id="{6AB41782-FAD4-4326-8CF0-F956BD9AA46B}"/>
              </a:ext>
            </a:extLst>
          </p:cNvPr>
          <p:cNvGraphicFramePr>
            <a:graphicFrameLocks/>
          </p:cNvGraphicFramePr>
          <p:nvPr>
            <p:extLst>
              <p:ext uri="{D42A27DB-BD31-4B8C-83A1-F6EECF244321}">
                <p14:modId xmlns:p14="http://schemas.microsoft.com/office/powerpoint/2010/main" val="658172702"/>
              </p:ext>
            </p:extLst>
          </p:nvPr>
        </p:nvGraphicFramePr>
        <p:xfrm>
          <a:off x="5627558" y="1380969"/>
          <a:ext cx="4027932" cy="2514600"/>
        </p:xfrm>
        <a:graphic>
          <a:graphicData uri="http://schemas.openxmlformats.org/drawingml/2006/chart">
            <c:chart xmlns:c="http://schemas.openxmlformats.org/drawingml/2006/chart" xmlns:r="http://schemas.openxmlformats.org/officeDocument/2006/relationships" r:id="rId5"/>
          </a:graphicData>
        </a:graphic>
      </p:graphicFrame>
      <p:sp>
        <p:nvSpPr>
          <p:cNvPr id="11" name="Rounded Rectangle 2">
            <a:extLst>
              <a:ext uri="{FF2B5EF4-FFF2-40B4-BE49-F238E27FC236}">
                <a16:creationId xmlns:a16="http://schemas.microsoft.com/office/drawing/2014/main" id="{B2F9C5AE-AACD-401F-98D0-A0ECFC8B658F}"/>
              </a:ext>
            </a:extLst>
          </p:cNvPr>
          <p:cNvSpPr/>
          <p:nvPr>
            <p:custDataLst>
              <p:tags r:id="rId1"/>
            </p:custDataLst>
          </p:nvPr>
        </p:nvSpPr>
        <p:spPr>
          <a:xfrm>
            <a:off x="5691840" y="3895569"/>
            <a:ext cx="3664134" cy="1807807"/>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en-US" altLang="ko-KR" sz="700" b="1" dirty="0">
                <a:solidFill>
                  <a:schemeClr val="tx1"/>
                </a:solidFill>
              </a:rPr>
              <a:t>[</a:t>
            </a:r>
            <a:r>
              <a:rPr lang="ko-KR" altLang="en-US" sz="700" b="1" dirty="0">
                <a:solidFill>
                  <a:schemeClr val="tx1"/>
                </a:solidFill>
              </a:rPr>
              <a:t>매출채권 회전기일</a:t>
            </a:r>
            <a:r>
              <a:rPr lang="en-US" altLang="ko-KR" sz="700" b="1" dirty="0">
                <a:solidFill>
                  <a:schemeClr val="tx1"/>
                </a:solidFill>
              </a:rPr>
              <a:t>, </a:t>
            </a:r>
            <a:r>
              <a:rPr lang="ko-KR" altLang="en-US" sz="700" b="1" dirty="0">
                <a:solidFill>
                  <a:schemeClr val="tx1"/>
                </a:solidFill>
              </a:rPr>
              <a:t>매입채무 회전기일</a:t>
            </a:r>
            <a:r>
              <a:rPr lang="en-US" altLang="ko-KR" sz="700" b="1" dirty="0">
                <a:solidFill>
                  <a:schemeClr val="tx1"/>
                </a:solidFill>
              </a:rPr>
              <a:t>]</a:t>
            </a:r>
          </a:p>
          <a:p>
            <a:pPr defTabSz="1169988"/>
            <a:endParaRPr lang="en-US" altLang="ko-KR" sz="700" dirty="0">
              <a:solidFill>
                <a:schemeClr val="tx1"/>
              </a:solidFill>
            </a:endParaRPr>
          </a:p>
          <a:p>
            <a:pPr defTabSz="1169988"/>
            <a:r>
              <a:rPr lang="ko-KR" altLang="en-US" sz="700" dirty="0">
                <a:solidFill>
                  <a:schemeClr val="tx1"/>
                </a:solidFill>
              </a:rPr>
              <a:t>매출채권회전기일 </a:t>
            </a:r>
            <a:r>
              <a:rPr lang="en-US" altLang="ko-KR" sz="700" dirty="0">
                <a:solidFill>
                  <a:schemeClr val="tx1"/>
                </a:solidFill>
              </a:rPr>
              <a:t>: </a:t>
            </a:r>
          </a:p>
          <a:p>
            <a:pPr marL="171450" indent="-171450" defTabSz="1169988">
              <a:buFontTx/>
              <a:buChar char="-"/>
            </a:pPr>
            <a:r>
              <a:rPr lang="ko-KR" altLang="en-US" sz="700" dirty="0">
                <a:solidFill>
                  <a:schemeClr val="tx1"/>
                </a:solidFill>
              </a:rPr>
              <a:t>공공기관 </a:t>
            </a:r>
            <a:r>
              <a:rPr lang="en-US" altLang="ko-KR" sz="700" dirty="0">
                <a:solidFill>
                  <a:schemeClr val="tx1"/>
                </a:solidFill>
              </a:rPr>
              <a:t>: </a:t>
            </a:r>
            <a:r>
              <a:rPr lang="ko-KR" altLang="en-US" sz="700" dirty="0">
                <a:solidFill>
                  <a:schemeClr val="tx1"/>
                </a:solidFill>
              </a:rPr>
              <a:t>준공완료 후 세금계산서 발행 시 </a:t>
            </a:r>
            <a:r>
              <a:rPr lang="en-US" altLang="ko-KR" sz="700" dirty="0">
                <a:solidFill>
                  <a:schemeClr val="tx1"/>
                </a:solidFill>
              </a:rPr>
              <a:t>30</a:t>
            </a:r>
            <a:r>
              <a:rPr lang="ko-KR" altLang="en-US" sz="700" dirty="0">
                <a:solidFill>
                  <a:schemeClr val="tx1"/>
                </a:solidFill>
              </a:rPr>
              <a:t>일 이내 회수되는 경우가 대부분이라고 함</a:t>
            </a:r>
            <a:r>
              <a:rPr lang="en-US" altLang="ko-KR" sz="700" dirty="0">
                <a:solidFill>
                  <a:schemeClr val="tx1"/>
                </a:solidFill>
              </a:rPr>
              <a:t>.</a:t>
            </a:r>
          </a:p>
          <a:p>
            <a:pPr marL="171450" indent="-171450" defTabSz="1169988">
              <a:buFontTx/>
              <a:buChar char="-"/>
            </a:pPr>
            <a:r>
              <a:rPr lang="ko-KR" altLang="en-US" sz="700" dirty="0">
                <a:solidFill>
                  <a:schemeClr val="tx1"/>
                </a:solidFill>
              </a:rPr>
              <a:t>일반기업 </a:t>
            </a:r>
            <a:r>
              <a:rPr lang="en-US" altLang="ko-KR" sz="700" dirty="0">
                <a:solidFill>
                  <a:schemeClr val="tx1"/>
                </a:solidFill>
              </a:rPr>
              <a:t>: </a:t>
            </a:r>
            <a:r>
              <a:rPr lang="ko-KR" altLang="en-US" sz="700" dirty="0">
                <a:solidFill>
                  <a:schemeClr val="tx1"/>
                </a:solidFill>
              </a:rPr>
              <a:t>준공완료 후 세금계산 서 발행 시 </a:t>
            </a:r>
            <a:r>
              <a:rPr lang="en-US" altLang="ko-KR" sz="700" dirty="0">
                <a:solidFill>
                  <a:schemeClr val="tx1"/>
                </a:solidFill>
              </a:rPr>
              <a:t>90</a:t>
            </a:r>
            <a:r>
              <a:rPr lang="ko-KR" altLang="en-US" sz="700" dirty="0">
                <a:solidFill>
                  <a:schemeClr val="tx1"/>
                </a:solidFill>
              </a:rPr>
              <a:t>일 가량 경과한 이후 </a:t>
            </a:r>
            <a:r>
              <a:rPr lang="en-US" altLang="ko-KR" sz="700" dirty="0">
                <a:solidFill>
                  <a:schemeClr val="tx1"/>
                </a:solidFill>
              </a:rPr>
              <a:t>2</a:t>
            </a:r>
            <a:r>
              <a:rPr lang="ko-KR" altLang="en-US" sz="700" dirty="0">
                <a:solidFill>
                  <a:schemeClr val="tx1"/>
                </a:solidFill>
              </a:rPr>
              <a:t>개월 만기 어음을 제공하는 경우가 많다고 하며</a:t>
            </a:r>
            <a:r>
              <a:rPr lang="en-US" altLang="ko-KR" sz="700" dirty="0">
                <a:solidFill>
                  <a:schemeClr val="tx1"/>
                </a:solidFill>
              </a:rPr>
              <a:t>, </a:t>
            </a:r>
            <a:r>
              <a:rPr lang="ko-KR" altLang="en-US" sz="700" dirty="0">
                <a:solidFill>
                  <a:schemeClr val="tx1"/>
                </a:solidFill>
              </a:rPr>
              <a:t>이로 인해 대상회사의 일반기업 향 채권회수기일은 길게는 </a:t>
            </a:r>
            <a:r>
              <a:rPr lang="en-US" altLang="ko-KR" sz="700" dirty="0">
                <a:solidFill>
                  <a:schemeClr val="tx1"/>
                </a:solidFill>
              </a:rPr>
              <a:t>150</a:t>
            </a:r>
            <a:r>
              <a:rPr lang="ko-KR" altLang="en-US" sz="700" dirty="0">
                <a:solidFill>
                  <a:schemeClr val="tx1"/>
                </a:solidFill>
              </a:rPr>
              <a:t>일가량이 걸리는 경우도 있다고 함</a:t>
            </a:r>
            <a:r>
              <a:rPr lang="en-US" altLang="ko-KR" sz="700" dirty="0">
                <a:solidFill>
                  <a:schemeClr val="tx1"/>
                </a:solidFill>
              </a:rPr>
              <a:t>.</a:t>
            </a:r>
          </a:p>
          <a:p>
            <a:pPr marL="171450" indent="-171450" defTabSz="1169988">
              <a:buFontTx/>
              <a:buChar char="-"/>
            </a:pPr>
            <a:r>
              <a:rPr lang="en-US" altLang="ko-KR" sz="700" dirty="0">
                <a:solidFill>
                  <a:schemeClr val="tx1"/>
                </a:solidFill>
              </a:rPr>
              <a:t>2017</a:t>
            </a:r>
            <a:r>
              <a:rPr lang="ko-KR" altLang="en-US" sz="700" dirty="0">
                <a:solidFill>
                  <a:schemeClr val="tx1"/>
                </a:solidFill>
              </a:rPr>
              <a:t>년 이후 공공기관향 매출비중이 증가하며 매출채권회전기일 감소 추세</a:t>
            </a:r>
            <a:endParaRPr lang="en-US" altLang="ko-KR" sz="700" dirty="0">
              <a:solidFill>
                <a:schemeClr val="tx1"/>
              </a:solidFill>
            </a:endParaRPr>
          </a:p>
          <a:p>
            <a:pPr defTabSz="1169988"/>
            <a:endParaRPr lang="en-US" altLang="ko-KR" sz="700" dirty="0">
              <a:solidFill>
                <a:schemeClr val="tx1"/>
              </a:solidFill>
            </a:endParaRPr>
          </a:p>
          <a:p>
            <a:pPr defTabSz="1169988"/>
            <a:endParaRPr lang="en-US" altLang="ko-KR" sz="700" dirty="0">
              <a:solidFill>
                <a:schemeClr val="tx1"/>
              </a:solidFill>
            </a:endParaRPr>
          </a:p>
          <a:p>
            <a:pPr defTabSz="1169988"/>
            <a:r>
              <a:rPr lang="ko-KR" altLang="en-US" sz="700" dirty="0">
                <a:solidFill>
                  <a:schemeClr val="tx1"/>
                </a:solidFill>
              </a:rPr>
              <a:t>매입채무회전기일 </a:t>
            </a:r>
            <a:r>
              <a:rPr lang="en-US" altLang="ko-KR" sz="700" dirty="0">
                <a:solidFill>
                  <a:schemeClr val="tx1"/>
                </a:solidFill>
              </a:rPr>
              <a:t>: </a:t>
            </a:r>
          </a:p>
          <a:p>
            <a:pPr marL="171450" indent="-171450" defTabSz="1169988">
              <a:buFontTx/>
              <a:buChar char="-"/>
            </a:pPr>
            <a:r>
              <a:rPr lang="ko-KR" altLang="en-US" sz="700" dirty="0">
                <a:solidFill>
                  <a:schemeClr val="tx1"/>
                </a:solidFill>
              </a:rPr>
              <a:t>대상회사는 단기대여금 잔액 조정을 위해 매입채무 잔액을 왜곡 조정하였다고 하며</a:t>
            </a:r>
            <a:r>
              <a:rPr lang="en-US" altLang="ko-KR" sz="700" dirty="0">
                <a:solidFill>
                  <a:schemeClr val="tx1"/>
                </a:solidFill>
              </a:rPr>
              <a:t>, </a:t>
            </a:r>
            <a:r>
              <a:rPr lang="ko-KR" altLang="en-US" sz="700" dirty="0">
                <a:solidFill>
                  <a:schemeClr val="tx1"/>
                </a:solidFill>
              </a:rPr>
              <a:t>이로 인해 채무회전기일 분석에 어려움이 있음</a:t>
            </a:r>
            <a:r>
              <a:rPr lang="en-US" altLang="ko-KR" sz="700" dirty="0">
                <a:solidFill>
                  <a:schemeClr val="tx1"/>
                </a:solidFill>
              </a:rPr>
              <a:t>. </a:t>
            </a:r>
            <a:r>
              <a:rPr lang="ko-KR" altLang="en-US" sz="700" dirty="0">
                <a:solidFill>
                  <a:schemeClr val="tx1"/>
                </a:solidFill>
              </a:rPr>
              <a:t>추가 분석 후 업데이트 예정</a:t>
            </a:r>
            <a:r>
              <a:rPr lang="en-US" altLang="ko-KR" sz="700" dirty="0">
                <a:solidFill>
                  <a:schemeClr val="tx1"/>
                </a:solidFill>
              </a:rPr>
              <a:t>.</a:t>
            </a:r>
          </a:p>
        </p:txBody>
      </p:sp>
    </p:spTree>
    <p:extLst>
      <p:ext uri="{BB962C8B-B14F-4D97-AF65-F5344CB8AC3E}">
        <p14:creationId xmlns:p14="http://schemas.microsoft.com/office/powerpoint/2010/main" val="228267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Net Debt </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0632"/>
            <a:ext cx="9077499" cy="64800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년부터 </a:t>
            </a:r>
            <a:r>
              <a:rPr lang="en-US" altLang="ko-KR" sz="900" dirty="0">
                <a:solidFill>
                  <a:srgbClr val="00338D"/>
                </a:solidFill>
                <a:latin typeface="Arial" panose="020B0604020202020204" pitchFamily="34" charset="0"/>
                <a:ea typeface="맑은 고딕" panose="020B0503020000020004" pitchFamily="50" charset="-127"/>
              </a:rPr>
              <a:t>Net cash </a:t>
            </a:r>
            <a:r>
              <a:rPr lang="ko-KR" altLang="en-US" sz="900" dirty="0">
                <a:solidFill>
                  <a:srgbClr val="00338D"/>
                </a:solidFill>
                <a:latin typeface="Arial" panose="020B0604020202020204" pitchFamily="34" charset="0"/>
                <a:ea typeface="맑은 고딕" panose="020B0503020000020004" pitchFamily="50" charset="-127"/>
              </a:rPr>
              <a:t>상황으로 전환되었으며</a:t>
            </a:r>
            <a:r>
              <a:rPr lang="en-US" altLang="ko-KR" sz="900" dirty="0">
                <a:solidFill>
                  <a:srgbClr val="00338D"/>
                </a:solidFill>
                <a:latin typeface="Arial" panose="020B0604020202020204" pitchFamily="34" charset="0"/>
                <a:ea typeface="맑은 고딕" panose="020B0503020000020004" pitchFamily="50" charset="-127"/>
              </a:rPr>
              <a:t>, 2020</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12</a:t>
            </a:r>
            <a:r>
              <a:rPr lang="ko-KR" altLang="en-US" sz="900" dirty="0">
                <a:solidFill>
                  <a:srgbClr val="00338D"/>
                </a:solidFill>
                <a:latin typeface="Arial" panose="020B0604020202020204" pitchFamily="34" charset="0"/>
                <a:ea typeface="맑은 고딕" panose="020B0503020000020004" pitchFamily="50" charset="-127"/>
              </a:rPr>
              <a:t>월말 현재 </a:t>
            </a:r>
            <a:r>
              <a:rPr lang="en-US" altLang="ko-KR" sz="900" dirty="0">
                <a:solidFill>
                  <a:srgbClr val="00338D"/>
                </a:solidFill>
                <a:latin typeface="Arial" panose="020B0604020202020204" pitchFamily="34" charset="0"/>
                <a:ea typeface="맑은 고딕" panose="020B0503020000020004" pitchFamily="50" charset="-127"/>
              </a:rPr>
              <a:t>Net Cash </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51</a:t>
            </a:r>
            <a:r>
              <a:rPr lang="ko-KR" altLang="en-US" sz="900" dirty="0">
                <a:solidFill>
                  <a:srgbClr val="00338D"/>
                </a:solidFill>
                <a:latin typeface="Arial" panose="020B0604020202020204" pitchFamily="34" charset="0"/>
                <a:ea typeface="맑은 고딕" panose="020B0503020000020004" pitchFamily="50" charset="-127"/>
              </a:rPr>
              <a:t>억원 </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가결산 기준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수준임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매매대금 산정 </a:t>
            </a:r>
            <a:r>
              <a:rPr lang="en-US" altLang="ko-KR" sz="900" dirty="0">
                <a:solidFill>
                  <a:srgbClr val="00338D"/>
                </a:solidFill>
                <a:latin typeface="Arial" panose="020B0604020202020204" pitchFamily="34" charset="0"/>
                <a:ea typeface="맑은 고딕" panose="020B0503020000020004" pitchFamily="50" charset="-127"/>
              </a:rPr>
              <a:t>&amp; </a:t>
            </a:r>
            <a:r>
              <a:rPr lang="ko-KR" altLang="en-US" sz="900" dirty="0">
                <a:solidFill>
                  <a:srgbClr val="00338D"/>
                </a:solidFill>
                <a:latin typeface="Arial" panose="020B0604020202020204" pitchFamily="34" charset="0"/>
                <a:ea typeface="맑은 고딕" panose="020B0503020000020004" pitchFamily="50" charset="-127"/>
              </a:rPr>
              <a:t>협상 시 고려해 볼 수 있는 </a:t>
            </a:r>
            <a:r>
              <a:rPr lang="en-US" altLang="ko-KR" sz="900" dirty="0">
                <a:solidFill>
                  <a:srgbClr val="00338D"/>
                </a:solidFill>
                <a:latin typeface="Arial" panose="020B0604020202020204" pitchFamily="34" charset="0"/>
                <a:ea typeface="맑은 고딕" panose="020B0503020000020004" pitchFamily="50" charset="-127"/>
              </a:rPr>
              <a:t>Debt like &amp; Cash like item </a:t>
            </a:r>
            <a:r>
              <a:rPr lang="ko-KR" altLang="en-US" sz="900" dirty="0">
                <a:solidFill>
                  <a:srgbClr val="00338D"/>
                </a:solidFill>
                <a:latin typeface="Arial" panose="020B0604020202020204" pitchFamily="34" charset="0"/>
                <a:ea typeface="맑은 고딕" panose="020B0503020000020004" pitchFamily="50" charset="-127"/>
              </a:rPr>
              <a:t>으로는 사용제한예금</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정기예적금</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퇴직급여충당부채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법인세관련부채 등이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추가적인 우발부채</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현금유출이 확정되거나 유출금액이 확정된 것이 아닌</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로 연대보증 관련 부채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소송충당부채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가지급금 및 특관자 거래 관련 </a:t>
            </a:r>
            <a:r>
              <a:rPr lang="en-US" altLang="ko-KR" sz="900" dirty="0">
                <a:solidFill>
                  <a:srgbClr val="00338D"/>
                </a:solidFill>
                <a:latin typeface="Arial" panose="020B0604020202020204" pitchFamily="34" charset="0"/>
                <a:ea typeface="맑은 고딕" panose="020B0503020000020004" pitchFamily="50" charset="-127"/>
              </a:rPr>
              <a:t>Tax </a:t>
            </a:r>
            <a:r>
              <a:rPr lang="ko-KR" altLang="en-US" sz="900" dirty="0">
                <a:solidFill>
                  <a:srgbClr val="00338D"/>
                </a:solidFill>
                <a:latin typeface="Arial" panose="020B0604020202020204" pitchFamily="34" charset="0"/>
                <a:ea typeface="맑은 고딕" panose="020B0503020000020004" pitchFamily="50" charset="-127"/>
              </a:rPr>
              <a:t>우발 채무가 존재하며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해당 우발채무에 대해서는 </a:t>
            </a:r>
            <a:r>
              <a:rPr lang="en-US" altLang="ko-KR" sz="900" dirty="0">
                <a:solidFill>
                  <a:srgbClr val="00338D"/>
                </a:solidFill>
                <a:latin typeface="Arial" panose="020B0604020202020204" pitchFamily="34" charset="0"/>
                <a:ea typeface="맑은 고딕" panose="020B0503020000020004" pitchFamily="50" charset="-127"/>
              </a:rPr>
              <a:t>SPA </a:t>
            </a:r>
            <a:r>
              <a:rPr lang="ko-KR" altLang="en-US" sz="900" dirty="0">
                <a:solidFill>
                  <a:srgbClr val="00338D"/>
                </a:solidFill>
                <a:latin typeface="Arial" panose="020B0604020202020204" pitchFamily="34" charset="0"/>
                <a:ea typeface="맑은 고딕" panose="020B0503020000020004" pitchFamily="50" charset="-127"/>
              </a:rPr>
              <a:t>상 안전장치 마련이 필요함</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5" name="직사각형 4">
            <a:extLst>
              <a:ext uri="{FF2B5EF4-FFF2-40B4-BE49-F238E27FC236}">
                <a16:creationId xmlns:a16="http://schemas.microsoft.com/office/drawing/2014/main" id="{C1651801-4919-4BF7-A474-C718D5819D99}"/>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12" name="Rounded Rectangle 2">
            <a:extLst>
              <a:ext uri="{FF2B5EF4-FFF2-40B4-BE49-F238E27FC236}">
                <a16:creationId xmlns:a16="http://schemas.microsoft.com/office/drawing/2014/main" id="{5FF0B632-9902-4C26-ACBE-CEE1691409C0}"/>
              </a:ext>
            </a:extLst>
          </p:cNvPr>
          <p:cNvSpPr/>
          <p:nvPr>
            <p:custDataLst>
              <p:tags r:id="rId1"/>
            </p:custDataLst>
          </p:nvPr>
        </p:nvSpPr>
        <p:spPr>
          <a:xfrm>
            <a:off x="6455265" y="3246121"/>
            <a:ext cx="3167706" cy="1792720"/>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nchorCtr="0"/>
          <a:lstStyle/>
          <a:p>
            <a:pPr defTabSz="1169988">
              <a:lnSpc>
                <a:spcPct val="120000"/>
              </a:lnSpc>
            </a:pPr>
            <a:r>
              <a:rPr lang="en-US" altLang="ko-KR" sz="700" b="1" dirty="0">
                <a:solidFill>
                  <a:schemeClr val="tx1"/>
                </a:solidFill>
              </a:rPr>
              <a:t>[2] </a:t>
            </a:r>
            <a:r>
              <a:rPr lang="ko-KR" altLang="en-US" sz="700" b="1" dirty="0">
                <a:solidFill>
                  <a:schemeClr val="tx1"/>
                </a:solidFill>
              </a:rPr>
              <a:t>정기적금 및 정기예금 등 </a:t>
            </a:r>
            <a:r>
              <a:rPr lang="en-US" altLang="ko-KR" sz="700" b="1" dirty="0">
                <a:solidFill>
                  <a:schemeClr val="tx1"/>
                </a:solidFill>
              </a:rPr>
              <a:t>: </a:t>
            </a:r>
            <a:r>
              <a:rPr lang="ko-KR" altLang="en-US" sz="700" dirty="0">
                <a:solidFill>
                  <a:schemeClr val="tx1"/>
                </a:solidFill>
              </a:rPr>
              <a:t>대상회사는 농협</a:t>
            </a:r>
            <a:r>
              <a:rPr lang="en-US" altLang="ko-KR" sz="700" dirty="0">
                <a:solidFill>
                  <a:schemeClr val="tx1"/>
                </a:solidFill>
              </a:rPr>
              <a:t>, </a:t>
            </a:r>
            <a:r>
              <a:rPr lang="ko-KR" altLang="en-US" sz="700" dirty="0">
                <a:solidFill>
                  <a:schemeClr val="tx1"/>
                </a:solidFill>
              </a:rPr>
              <a:t>기업은행</a:t>
            </a:r>
            <a:r>
              <a:rPr lang="en-US" altLang="ko-KR" sz="700" dirty="0">
                <a:solidFill>
                  <a:schemeClr val="tx1"/>
                </a:solidFill>
              </a:rPr>
              <a:t>, </a:t>
            </a:r>
            <a:r>
              <a:rPr lang="ko-KR" altLang="en-US" sz="700" dirty="0">
                <a:solidFill>
                  <a:schemeClr val="tx1"/>
                </a:solidFill>
              </a:rPr>
              <a:t>산업은행 등에 정기예금</a:t>
            </a:r>
            <a:r>
              <a:rPr lang="en-US" altLang="ko-KR" sz="700" dirty="0">
                <a:solidFill>
                  <a:schemeClr val="tx1"/>
                </a:solidFill>
              </a:rPr>
              <a:t>/</a:t>
            </a:r>
            <a:r>
              <a:rPr lang="ko-KR" altLang="en-US" sz="700" dirty="0">
                <a:solidFill>
                  <a:schemeClr val="tx1"/>
                </a:solidFill>
              </a:rPr>
              <a:t>정기적금 상품에 가입하고 있으며</a:t>
            </a:r>
            <a:r>
              <a:rPr lang="en-US" altLang="ko-KR" sz="700" dirty="0">
                <a:solidFill>
                  <a:schemeClr val="tx1"/>
                </a:solidFill>
              </a:rPr>
              <a:t>, </a:t>
            </a:r>
            <a:r>
              <a:rPr lang="ko-KR" altLang="en-US" sz="700" dirty="0">
                <a:solidFill>
                  <a:schemeClr val="tx1"/>
                </a:solidFill>
              </a:rPr>
              <a:t>해당 상품을 만기 또는 계약해지 시 현금화 가능하므로 </a:t>
            </a:r>
            <a:r>
              <a:rPr lang="en-US" altLang="ko-KR" sz="700" dirty="0">
                <a:solidFill>
                  <a:schemeClr val="tx1"/>
                </a:solidFill>
              </a:rPr>
              <a:t>cash like item </a:t>
            </a:r>
            <a:r>
              <a:rPr lang="ko-KR" altLang="en-US" sz="700" dirty="0">
                <a:solidFill>
                  <a:schemeClr val="tx1"/>
                </a:solidFill>
              </a:rPr>
              <a:t>고려 가능함</a:t>
            </a:r>
            <a:r>
              <a:rPr lang="en-US" altLang="ko-KR" sz="700" dirty="0">
                <a:solidFill>
                  <a:schemeClr val="tx1"/>
                </a:solidFill>
              </a:rPr>
              <a:t>.</a:t>
            </a:r>
          </a:p>
          <a:p>
            <a:pPr defTabSz="1169988">
              <a:lnSpc>
                <a:spcPct val="120000"/>
              </a:lnSpc>
            </a:pPr>
            <a:endParaRPr lang="en-US" altLang="ko-KR" sz="700" dirty="0">
              <a:solidFill>
                <a:schemeClr val="tx1"/>
              </a:solidFill>
            </a:endParaRPr>
          </a:p>
          <a:p>
            <a:pPr defTabSz="1169988">
              <a:lnSpc>
                <a:spcPct val="120000"/>
              </a:lnSpc>
            </a:pPr>
            <a:r>
              <a:rPr lang="en-US" altLang="ko-KR" sz="700" b="1" dirty="0">
                <a:solidFill>
                  <a:schemeClr val="tx1"/>
                </a:solidFill>
              </a:rPr>
              <a:t>[3] </a:t>
            </a:r>
            <a:r>
              <a:rPr lang="ko-KR" altLang="en-US" sz="700" b="1" dirty="0">
                <a:solidFill>
                  <a:schemeClr val="tx1"/>
                </a:solidFill>
              </a:rPr>
              <a:t>임직원 퇴직급여 관련 자산</a:t>
            </a:r>
            <a:r>
              <a:rPr lang="en-US" altLang="ko-KR" sz="700" b="1" dirty="0">
                <a:solidFill>
                  <a:schemeClr val="tx1"/>
                </a:solidFill>
              </a:rPr>
              <a:t>/</a:t>
            </a:r>
            <a:r>
              <a:rPr lang="ko-KR" altLang="en-US" sz="700" b="1" dirty="0">
                <a:solidFill>
                  <a:schemeClr val="tx1"/>
                </a:solidFill>
              </a:rPr>
              <a:t>부채 </a:t>
            </a:r>
            <a:r>
              <a:rPr lang="en-US" altLang="ko-KR" sz="700" b="1" dirty="0">
                <a:solidFill>
                  <a:schemeClr val="tx1"/>
                </a:solidFill>
              </a:rPr>
              <a:t>: </a:t>
            </a:r>
            <a:r>
              <a:rPr lang="ko-KR" altLang="en-US" sz="700" dirty="0">
                <a:solidFill>
                  <a:schemeClr val="tx1"/>
                </a:solidFill>
              </a:rPr>
              <a:t>퇴직급여충당부채는 거래 종료일 이전 임직원이 대상회사에 제공한 근로에 대한 대가로 인해 누적된 부채로 거래종결일까지 모든 </a:t>
            </a:r>
            <a:r>
              <a:rPr lang="en-US" altLang="ko-KR" sz="700" dirty="0">
                <a:solidFill>
                  <a:schemeClr val="tx1"/>
                </a:solidFill>
              </a:rPr>
              <a:t>Cash </a:t>
            </a:r>
            <a:r>
              <a:rPr lang="ko-KR" altLang="en-US" sz="700" dirty="0">
                <a:solidFill>
                  <a:schemeClr val="tx1"/>
                </a:solidFill>
              </a:rPr>
              <a:t>효익을 가져가는 매도인이 부담해야 할 부채임</a:t>
            </a:r>
            <a:r>
              <a:rPr lang="en-US" altLang="ko-KR" sz="700" dirty="0">
                <a:solidFill>
                  <a:schemeClr val="tx1"/>
                </a:solidFill>
              </a:rPr>
              <a:t>. </a:t>
            </a:r>
            <a:r>
              <a:rPr lang="ko-KR" altLang="en-US" sz="700" dirty="0">
                <a:solidFill>
                  <a:schemeClr val="tx1"/>
                </a:solidFill>
              </a:rPr>
              <a:t>단</a:t>
            </a:r>
            <a:r>
              <a:rPr lang="en-US" altLang="ko-KR" sz="700" dirty="0">
                <a:solidFill>
                  <a:schemeClr val="tx1"/>
                </a:solidFill>
              </a:rPr>
              <a:t>, </a:t>
            </a:r>
            <a:r>
              <a:rPr lang="ko-KR" altLang="en-US" sz="700" dirty="0">
                <a:solidFill>
                  <a:schemeClr val="tx1"/>
                </a:solidFill>
              </a:rPr>
              <a:t>퇴직급여충당부채 관련 납입해 놓은 퇴직연금운용자산</a:t>
            </a:r>
            <a:r>
              <a:rPr lang="en-US" altLang="ko-KR" sz="700" dirty="0">
                <a:solidFill>
                  <a:schemeClr val="tx1"/>
                </a:solidFill>
              </a:rPr>
              <a:t>(</a:t>
            </a:r>
            <a:r>
              <a:rPr lang="ko-KR" altLang="en-US" sz="700" dirty="0">
                <a:solidFill>
                  <a:schemeClr val="tx1"/>
                </a:solidFill>
              </a:rPr>
              <a:t>직원용</a:t>
            </a:r>
            <a:r>
              <a:rPr lang="en-US" altLang="ko-KR" sz="700" dirty="0">
                <a:solidFill>
                  <a:schemeClr val="tx1"/>
                </a:solidFill>
              </a:rPr>
              <a:t>), </a:t>
            </a:r>
            <a:r>
              <a:rPr lang="ko-KR" altLang="en-US" sz="700" dirty="0">
                <a:solidFill>
                  <a:schemeClr val="tx1"/>
                </a:solidFill>
              </a:rPr>
              <a:t>퇴직보험</a:t>
            </a:r>
            <a:r>
              <a:rPr lang="en-US" altLang="ko-KR" sz="700" dirty="0">
                <a:solidFill>
                  <a:schemeClr val="tx1"/>
                </a:solidFill>
              </a:rPr>
              <a:t>(</a:t>
            </a:r>
            <a:r>
              <a:rPr lang="ko-KR" altLang="en-US" sz="700" dirty="0">
                <a:solidFill>
                  <a:schemeClr val="tx1"/>
                </a:solidFill>
              </a:rPr>
              <a:t>임원용</a:t>
            </a:r>
            <a:r>
              <a:rPr lang="en-US" altLang="ko-KR" sz="700" dirty="0">
                <a:solidFill>
                  <a:schemeClr val="tx1"/>
                </a:solidFill>
              </a:rPr>
              <a:t>)</a:t>
            </a:r>
            <a:r>
              <a:rPr lang="ko-KR" altLang="en-US" sz="700" dirty="0">
                <a:solidFill>
                  <a:schemeClr val="tx1"/>
                </a:solidFill>
              </a:rPr>
              <a:t>은 </a:t>
            </a:r>
            <a:r>
              <a:rPr lang="en-US" altLang="ko-KR" sz="700" dirty="0">
                <a:solidFill>
                  <a:schemeClr val="tx1"/>
                </a:solidFill>
              </a:rPr>
              <a:t>Cash like item </a:t>
            </a:r>
            <a:r>
              <a:rPr lang="ko-KR" altLang="en-US" sz="700" dirty="0">
                <a:solidFill>
                  <a:schemeClr val="tx1"/>
                </a:solidFill>
              </a:rPr>
              <a:t>으로 반영가능</a:t>
            </a:r>
            <a:r>
              <a:rPr lang="en-US" altLang="ko-KR" sz="700" dirty="0">
                <a:solidFill>
                  <a:schemeClr val="tx1"/>
                </a:solidFill>
              </a:rPr>
              <a:t>. </a:t>
            </a:r>
            <a:r>
              <a:rPr lang="ko-KR" altLang="en-US" sz="700" dirty="0">
                <a:solidFill>
                  <a:schemeClr val="tx1"/>
                </a:solidFill>
              </a:rPr>
              <a:t>임원 충당금의 경우 재계산액 반영</a:t>
            </a:r>
            <a:endParaRPr lang="en-US" altLang="ko-KR" sz="700" dirty="0">
              <a:solidFill>
                <a:schemeClr val="tx1"/>
              </a:solidFill>
            </a:endParaRPr>
          </a:p>
          <a:p>
            <a:pPr defTabSz="1169988">
              <a:lnSpc>
                <a:spcPct val="120000"/>
              </a:lnSpc>
            </a:pPr>
            <a:endParaRPr lang="en-US" altLang="ko-KR" sz="700" dirty="0">
              <a:solidFill>
                <a:schemeClr val="tx1"/>
              </a:solidFill>
            </a:endParaRPr>
          </a:p>
          <a:p>
            <a:pPr defTabSz="1169988">
              <a:lnSpc>
                <a:spcPct val="120000"/>
              </a:lnSpc>
            </a:pPr>
            <a:r>
              <a:rPr lang="en-US" altLang="ko-KR" sz="700" b="1" dirty="0">
                <a:solidFill>
                  <a:schemeClr val="tx1"/>
                </a:solidFill>
              </a:rPr>
              <a:t>[4] </a:t>
            </a:r>
            <a:r>
              <a:rPr lang="ko-KR" altLang="en-US" sz="700" b="1" dirty="0">
                <a:solidFill>
                  <a:schemeClr val="tx1"/>
                </a:solidFill>
              </a:rPr>
              <a:t>법인세 관련 부채 </a:t>
            </a:r>
            <a:r>
              <a:rPr lang="en-US" altLang="ko-KR" sz="700" b="1" dirty="0">
                <a:solidFill>
                  <a:schemeClr val="tx1"/>
                </a:solidFill>
              </a:rPr>
              <a:t>: </a:t>
            </a:r>
            <a:r>
              <a:rPr lang="ko-KR" altLang="en-US" sz="700" dirty="0">
                <a:solidFill>
                  <a:schemeClr val="tx1"/>
                </a:solidFill>
              </a:rPr>
              <a:t>거래종결일까지 모든 </a:t>
            </a:r>
            <a:r>
              <a:rPr lang="en-US" altLang="ko-KR" sz="700" dirty="0">
                <a:solidFill>
                  <a:schemeClr val="tx1"/>
                </a:solidFill>
              </a:rPr>
              <a:t>Cash </a:t>
            </a:r>
            <a:r>
              <a:rPr lang="ko-KR" altLang="en-US" sz="700" dirty="0">
                <a:solidFill>
                  <a:schemeClr val="tx1"/>
                </a:solidFill>
              </a:rPr>
              <a:t>효익을 가져가는 구조 고려 시 법인세 관련 부채는 매도인이 부담해야 할 부채임</a:t>
            </a:r>
            <a:r>
              <a:rPr lang="en-US" altLang="ko-KR" sz="700" dirty="0">
                <a:solidFill>
                  <a:schemeClr val="tx1"/>
                </a:solidFill>
              </a:rPr>
              <a:t>.</a:t>
            </a:r>
          </a:p>
        </p:txBody>
      </p:sp>
      <p:sp>
        <p:nvSpPr>
          <p:cNvPr id="13" name="Rounded Rectangle 2">
            <a:extLst>
              <a:ext uri="{FF2B5EF4-FFF2-40B4-BE49-F238E27FC236}">
                <a16:creationId xmlns:a16="http://schemas.microsoft.com/office/drawing/2014/main" id="{FE92DDE7-0F34-4F9D-AC5B-5269BCFCD651}"/>
              </a:ext>
            </a:extLst>
          </p:cNvPr>
          <p:cNvSpPr/>
          <p:nvPr>
            <p:custDataLst>
              <p:tags r:id="rId2"/>
            </p:custDataLst>
          </p:nvPr>
        </p:nvSpPr>
        <p:spPr>
          <a:xfrm>
            <a:off x="6455265" y="5148661"/>
            <a:ext cx="3167706" cy="1175658"/>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nchorCtr="0"/>
          <a:lstStyle/>
          <a:p>
            <a:pPr defTabSz="1169988">
              <a:lnSpc>
                <a:spcPct val="120000"/>
              </a:lnSpc>
            </a:pPr>
            <a:r>
              <a:rPr lang="en-US" altLang="ko-KR" sz="700" b="1" dirty="0">
                <a:solidFill>
                  <a:schemeClr val="tx1"/>
                </a:solidFill>
              </a:rPr>
              <a:t>[5] </a:t>
            </a:r>
            <a:r>
              <a:rPr lang="ko-KR" altLang="en-US" sz="700" b="1" dirty="0">
                <a:solidFill>
                  <a:schemeClr val="tx1"/>
                </a:solidFill>
              </a:rPr>
              <a:t>연대보증 우발부채 </a:t>
            </a:r>
            <a:r>
              <a:rPr lang="en-US" altLang="ko-KR" sz="700" b="1" dirty="0">
                <a:solidFill>
                  <a:schemeClr val="tx1"/>
                </a:solidFill>
              </a:rPr>
              <a:t>: </a:t>
            </a:r>
            <a:r>
              <a:rPr lang="en-US" altLang="ko-KR" sz="700" dirty="0">
                <a:solidFill>
                  <a:schemeClr val="tx1"/>
                </a:solidFill>
              </a:rPr>
              <a:t>2020</a:t>
            </a:r>
            <a:r>
              <a:rPr lang="ko-KR" altLang="en-US" sz="700" dirty="0">
                <a:solidFill>
                  <a:schemeClr val="tx1"/>
                </a:solidFill>
              </a:rPr>
              <a:t>년 </a:t>
            </a:r>
            <a:r>
              <a:rPr lang="en-US" altLang="ko-KR" sz="700" dirty="0">
                <a:solidFill>
                  <a:schemeClr val="tx1"/>
                </a:solidFill>
              </a:rPr>
              <a:t>12</a:t>
            </a:r>
            <a:r>
              <a:rPr lang="ko-KR" altLang="en-US" sz="700" dirty="0">
                <a:solidFill>
                  <a:schemeClr val="tx1"/>
                </a:solidFill>
              </a:rPr>
              <a:t>월 </a:t>
            </a:r>
            <a:r>
              <a:rPr lang="en-US" altLang="ko-KR" sz="700" dirty="0">
                <a:solidFill>
                  <a:schemeClr val="tx1"/>
                </a:solidFill>
              </a:rPr>
              <a:t>31</a:t>
            </a:r>
            <a:r>
              <a:rPr lang="ko-KR" altLang="en-US" sz="700" dirty="0">
                <a:solidFill>
                  <a:schemeClr val="tx1"/>
                </a:solidFill>
              </a:rPr>
              <a:t>일 기준 엔토스정보통신에게 연대보증제공하며 부담하고 있는 채무</a:t>
            </a:r>
            <a:r>
              <a:rPr lang="en-US" altLang="ko-KR" sz="700" dirty="0">
                <a:solidFill>
                  <a:schemeClr val="tx1"/>
                </a:solidFill>
              </a:rPr>
              <a:t>. </a:t>
            </a:r>
            <a:r>
              <a:rPr lang="ko-KR" altLang="en-US" sz="700" dirty="0">
                <a:solidFill>
                  <a:schemeClr val="tx1"/>
                </a:solidFill>
              </a:rPr>
              <a:t>보증기간은 종료되었으나 정보통신공사업법에 따라 소멸시효 이전 기간에 해당하는 부채 약 </a:t>
            </a:r>
            <a:r>
              <a:rPr lang="en-US" altLang="ko-KR" sz="700" dirty="0">
                <a:solidFill>
                  <a:schemeClr val="tx1"/>
                </a:solidFill>
              </a:rPr>
              <a:t>34</a:t>
            </a:r>
            <a:r>
              <a:rPr lang="ko-KR" altLang="en-US" sz="700" dirty="0">
                <a:solidFill>
                  <a:schemeClr val="tx1"/>
                </a:solidFill>
              </a:rPr>
              <a:t>억원은 </a:t>
            </a:r>
            <a:r>
              <a:rPr lang="en-US" altLang="ko-KR" sz="700" dirty="0">
                <a:solidFill>
                  <a:schemeClr val="tx1"/>
                </a:solidFill>
              </a:rPr>
              <a:t>risk </a:t>
            </a:r>
            <a:r>
              <a:rPr lang="ko-KR" altLang="en-US" sz="700" dirty="0">
                <a:solidFill>
                  <a:schemeClr val="tx1"/>
                </a:solidFill>
              </a:rPr>
              <a:t>낮다고 보아 제외하고</a:t>
            </a:r>
            <a:r>
              <a:rPr lang="en-US" altLang="ko-KR" sz="700" dirty="0">
                <a:solidFill>
                  <a:schemeClr val="tx1"/>
                </a:solidFill>
              </a:rPr>
              <a:t>, </a:t>
            </a:r>
            <a:r>
              <a:rPr lang="ko-KR" altLang="en-US" sz="700" dirty="0">
                <a:solidFill>
                  <a:schemeClr val="tx1"/>
                </a:solidFill>
              </a:rPr>
              <a:t>보증기간 중인 채무 </a:t>
            </a:r>
            <a:r>
              <a:rPr lang="en-US" altLang="ko-KR" sz="700" dirty="0">
                <a:solidFill>
                  <a:schemeClr val="tx1"/>
                </a:solidFill>
              </a:rPr>
              <a:t>10.9</a:t>
            </a:r>
            <a:r>
              <a:rPr lang="ko-KR" altLang="en-US" sz="700" dirty="0">
                <a:solidFill>
                  <a:schemeClr val="tx1"/>
                </a:solidFill>
              </a:rPr>
              <a:t>억원만 포함함</a:t>
            </a:r>
            <a:r>
              <a:rPr lang="en-US" altLang="ko-KR" sz="700" dirty="0">
                <a:solidFill>
                  <a:schemeClr val="tx1"/>
                </a:solidFill>
              </a:rPr>
              <a:t>.</a:t>
            </a:r>
          </a:p>
          <a:p>
            <a:pPr defTabSz="1169988">
              <a:lnSpc>
                <a:spcPct val="120000"/>
              </a:lnSpc>
            </a:pPr>
            <a:endParaRPr lang="en-US" altLang="ko-KR" sz="700" dirty="0">
              <a:solidFill>
                <a:schemeClr val="tx1"/>
              </a:solidFill>
            </a:endParaRPr>
          </a:p>
          <a:p>
            <a:pPr defTabSz="1169988">
              <a:lnSpc>
                <a:spcPct val="120000"/>
              </a:lnSpc>
            </a:pPr>
            <a:r>
              <a:rPr lang="en-US" altLang="ko-KR" sz="700" b="1" dirty="0">
                <a:solidFill>
                  <a:schemeClr val="tx1"/>
                </a:solidFill>
              </a:rPr>
              <a:t>[6] </a:t>
            </a:r>
            <a:r>
              <a:rPr lang="ko-KR" altLang="en-US" sz="700" b="1" dirty="0">
                <a:solidFill>
                  <a:schemeClr val="tx1"/>
                </a:solidFill>
              </a:rPr>
              <a:t>소송충당부채 </a:t>
            </a:r>
            <a:r>
              <a:rPr lang="en-US" altLang="ko-KR" sz="700" b="1" dirty="0">
                <a:solidFill>
                  <a:schemeClr val="tx1"/>
                </a:solidFill>
              </a:rPr>
              <a:t>: </a:t>
            </a:r>
            <a:r>
              <a:rPr lang="ko-KR" altLang="en-US" sz="700" dirty="0">
                <a:solidFill>
                  <a:schemeClr val="tx1"/>
                </a:solidFill>
              </a:rPr>
              <a:t>협력사인 운호건설과의 소송 관련 소송가액</a:t>
            </a:r>
            <a:endParaRPr lang="en-US" altLang="ko-KR" sz="700" dirty="0">
              <a:solidFill>
                <a:schemeClr val="tx1"/>
              </a:solidFill>
            </a:endParaRPr>
          </a:p>
          <a:p>
            <a:pPr defTabSz="1169988">
              <a:lnSpc>
                <a:spcPct val="120000"/>
              </a:lnSpc>
            </a:pPr>
            <a:endParaRPr lang="en-US" altLang="ko-KR" sz="700" dirty="0">
              <a:solidFill>
                <a:schemeClr val="tx1"/>
              </a:solidFill>
            </a:endParaRPr>
          </a:p>
          <a:p>
            <a:pPr defTabSz="1169988">
              <a:lnSpc>
                <a:spcPct val="120000"/>
              </a:lnSpc>
            </a:pPr>
            <a:r>
              <a:rPr lang="en-US" altLang="ko-KR" sz="700" b="1" dirty="0">
                <a:solidFill>
                  <a:schemeClr val="tx1"/>
                </a:solidFill>
              </a:rPr>
              <a:t>[7] </a:t>
            </a:r>
            <a:r>
              <a:rPr lang="ko-KR" altLang="en-US" sz="700" b="1" dirty="0">
                <a:solidFill>
                  <a:schemeClr val="tx1"/>
                </a:solidFill>
              </a:rPr>
              <a:t>특수관계자 채권채무 </a:t>
            </a:r>
            <a:r>
              <a:rPr lang="en-US" altLang="ko-KR" sz="700" b="1" dirty="0">
                <a:solidFill>
                  <a:schemeClr val="tx1"/>
                </a:solidFill>
              </a:rPr>
              <a:t>: </a:t>
            </a:r>
            <a:r>
              <a:rPr lang="ko-KR" altLang="en-US" sz="700" dirty="0">
                <a:solidFill>
                  <a:schemeClr val="tx1"/>
                </a:solidFill>
              </a:rPr>
              <a:t>가지급금</a:t>
            </a:r>
            <a:r>
              <a:rPr lang="en-US" altLang="ko-KR" sz="700" dirty="0">
                <a:solidFill>
                  <a:schemeClr val="tx1"/>
                </a:solidFill>
              </a:rPr>
              <a:t>, </a:t>
            </a:r>
            <a:r>
              <a:rPr lang="ko-KR" altLang="en-US" sz="700" dirty="0">
                <a:solidFill>
                  <a:schemeClr val="tx1"/>
                </a:solidFill>
              </a:rPr>
              <a:t>보다텍 관련 가공거래로 인해 향후 세무조사 시 추징당할 수 있는 우발채무</a:t>
            </a:r>
            <a:endParaRPr lang="en-US" altLang="ko-KR" sz="700" dirty="0">
              <a:solidFill>
                <a:schemeClr val="tx1"/>
              </a:solidFill>
            </a:endParaRPr>
          </a:p>
        </p:txBody>
      </p:sp>
      <p:pic>
        <p:nvPicPr>
          <p:cNvPr id="15" name="그림 14">
            <a:extLst>
              <a:ext uri="{FF2B5EF4-FFF2-40B4-BE49-F238E27FC236}">
                <a16:creationId xmlns:a16="http://schemas.microsoft.com/office/drawing/2014/main" id="{83470852-2477-4633-93A3-BD909F8D9721}"/>
              </a:ext>
            </a:extLst>
          </p:cNvPr>
          <p:cNvPicPr>
            <a:picLocks noChangeAspect="1" noChangeArrowheads="1"/>
            <a:extLst>
              <a:ext uri="{84589F7E-364E-4C9E-8A38-B11213B215E9}">
                <a14:cameraTool xmlns:a14="http://schemas.microsoft.com/office/drawing/2010/main" cellRange="$B$100:$H$111"/>
              </a:ext>
            </a:extLst>
          </p:cNvPicPr>
          <p:nvPr/>
        </p:nvPicPr>
        <p:blipFill>
          <a:blip r:embed="rId5"/>
          <a:srcRect/>
          <a:stretch>
            <a:fillRect/>
          </a:stretch>
        </p:blipFill>
        <p:spPr bwMode="auto">
          <a:xfrm>
            <a:off x="6455265" y="1400647"/>
            <a:ext cx="3364992" cy="166420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16" name="그림 15">
            <a:extLst>
              <a:ext uri="{FF2B5EF4-FFF2-40B4-BE49-F238E27FC236}">
                <a16:creationId xmlns:a16="http://schemas.microsoft.com/office/drawing/2014/main" id="{D54748FD-160C-4410-8E93-8A9307EE9CA5}"/>
              </a:ext>
            </a:extLst>
          </p:cNvPr>
          <p:cNvPicPr>
            <a:picLocks noChangeAspect="1" noChangeArrowheads="1"/>
            <a:extLst>
              <a:ext uri="{84589F7E-364E-4C9E-8A38-B11213B215E9}">
                <a14:cameraTool xmlns:a14="http://schemas.microsoft.com/office/drawing/2010/main" cellRange="$B$2:$H$37"/>
              </a:ext>
            </a:extLst>
          </p:cNvPicPr>
          <p:nvPr/>
        </p:nvPicPr>
        <p:blipFill>
          <a:blip r:embed="rId6"/>
          <a:srcRect/>
          <a:stretch>
            <a:fillRect/>
          </a:stretch>
        </p:blipFill>
        <p:spPr bwMode="auto">
          <a:xfrm>
            <a:off x="415635" y="1400647"/>
            <a:ext cx="5907024" cy="504748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377270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 – </a:t>
            </a:r>
            <a:r>
              <a:rPr lang="ko-KR" altLang="en-US" sz="2400" dirty="0">
                <a:solidFill>
                  <a:srgbClr val="00338D"/>
                </a:solidFill>
              </a:rPr>
              <a:t>매출액</a:t>
            </a:r>
            <a:r>
              <a:rPr lang="ko-KR" altLang="en-US" sz="3000" b="1" dirty="0">
                <a:solidFill>
                  <a:srgbClr val="00338D"/>
                </a:solidFill>
              </a:rPr>
              <a:t> </a:t>
            </a:r>
            <a:r>
              <a:rPr lang="en-US" altLang="ko-KR" sz="3000" b="1" dirty="0">
                <a:solidFill>
                  <a:srgbClr val="00338D"/>
                </a:solidFill>
              </a:rPr>
              <a:t>overview</a:t>
            </a: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814612"/>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‘11</a:t>
            </a:r>
            <a:r>
              <a:rPr lang="ko-KR" altLang="en-US" sz="900" dirty="0">
                <a:solidFill>
                  <a:srgbClr val="00338D"/>
                </a:solidFill>
                <a:latin typeface="Arial" panose="020B0604020202020204" pitchFamily="34" charset="0"/>
                <a:ea typeface="맑은 고딕" panose="020B0503020000020004" pitchFamily="50" charset="-127"/>
              </a:rPr>
              <a:t>년</a:t>
            </a:r>
            <a:r>
              <a:rPr lang="en-US" altLang="ko-KR" sz="900" dirty="0">
                <a:solidFill>
                  <a:srgbClr val="00338D"/>
                </a:solidFill>
                <a:latin typeface="Arial" panose="020B0604020202020204" pitchFamily="34" charset="0"/>
                <a:ea typeface="맑은 고딕" panose="020B0503020000020004" pitchFamily="50" charset="-127"/>
              </a:rPr>
              <a:t>, ‘16</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 ’17</a:t>
            </a:r>
            <a:r>
              <a:rPr lang="ko-KR" altLang="en-US" sz="900" dirty="0">
                <a:solidFill>
                  <a:srgbClr val="00338D"/>
                </a:solidFill>
                <a:latin typeface="Arial" panose="020B0604020202020204" pitchFamily="34" charset="0"/>
                <a:ea typeface="맑은 고딕" panose="020B0503020000020004" pitchFamily="50" charset="-127"/>
              </a:rPr>
              <a:t>년 시기에</a:t>
            </a:r>
            <a:r>
              <a:rPr lang="en-US" altLang="ko-KR" sz="900" dirty="0">
                <a:solidFill>
                  <a:srgbClr val="00338D"/>
                </a:solidFill>
                <a:latin typeface="Arial" panose="020B0604020202020204" pitchFamily="34" charset="0"/>
                <a:ea typeface="맑은 고딕" panose="020B0503020000020004" pitchFamily="50" charset="-127"/>
              </a:rPr>
              <a:t> 2</a:t>
            </a:r>
            <a:r>
              <a:rPr lang="ko-KR" altLang="en-US" sz="900" dirty="0">
                <a:solidFill>
                  <a:srgbClr val="00338D"/>
                </a:solidFill>
                <a:latin typeface="Arial" panose="020B0604020202020204" pitchFamily="34" charset="0"/>
                <a:ea typeface="맑은 고딕" panose="020B0503020000020004" pitchFamily="50" charset="-127"/>
              </a:rPr>
              <a:t>번의 </a:t>
            </a:r>
            <a:r>
              <a:rPr lang="en-US" altLang="ko-KR" sz="900" dirty="0">
                <a:solidFill>
                  <a:srgbClr val="00338D"/>
                </a:solidFill>
                <a:latin typeface="Arial" panose="020B0604020202020204" pitchFamily="34" charset="0"/>
                <a:ea typeface="맑은 고딕" panose="020B0503020000020004" pitchFamily="50" charset="-127"/>
              </a:rPr>
              <a:t>downturn </a:t>
            </a:r>
            <a:r>
              <a:rPr lang="ko-KR" altLang="en-US" sz="900" dirty="0">
                <a:solidFill>
                  <a:srgbClr val="00338D"/>
                </a:solidFill>
                <a:latin typeface="Arial" panose="020B0604020202020204" pitchFamily="34" charset="0"/>
                <a:ea typeface="맑은 고딕" panose="020B0503020000020004" pitchFamily="50" charset="-127"/>
              </a:rPr>
              <a:t>이 있었으며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이는 공정위의 담합 적발에 따른 </a:t>
            </a:r>
            <a:r>
              <a:rPr lang="en-US" altLang="ko-KR" sz="900" dirty="0">
                <a:solidFill>
                  <a:srgbClr val="00338D"/>
                </a:solidFill>
                <a:latin typeface="Arial" panose="020B0604020202020204" pitchFamily="34" charset="0"/>
                <a:ea typeface="맑은 고딕" panose="020B0503020000020004" pitchFamily="50" charset="-127"/>
              </a:rPr>
              <a:t>6</a:t>
            </a:r>
            <a:r>
              <a:rPr lang="ko-KR" altLang="en-US" sz="900" dirty="0">
                <a:solidFill>
                  <a:srgbClr val="00338D"/>
                </a:solidFill>
                <a:latin typeface="Arial" panose="020B0604020202020204" pitchFamily="34" charset="0"/>
                <a:ea typeface="맑은 고딕" panose="020B0503020000020004" pitchFamily="50" charset="-127"/>
              </a:rPr>
              <a:t>개월 간의 입찰제한</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이후 </a:t>
            </a:r>
            <a:r>
              <a:rPr lang="en-US" altLang="ko-KR" sz="900" dirty="0">
                <a:solidFill>
                  <a:srgbClr val="00338D"/>
                </a:solidFill>
                <a:latin typeface="Arial" panose="020B0604020202020204" pitchFamily="34" charset="0"/>
                <a:ea typeface="맑은 고딕" panose="020B0503020000020004" pitchFamily="50" charset="-127"/>
              </a:rPr>
              <a:t>2</a:t>
            </a:r>
            <a:r>
              <a:rPr lang="ko-KR" altLang="en-US" sz="900" dirty="0">
                <a:solidFill>
                  <a:srgbClr val="00338D"/>
                </a:solidFill>
                <a:latin typeface="Arial" panose="020B0604020202020204" pitchFamily="34" charset="0"/>
                <a:ea typeface="맑은 고딕" panose="020B0503020000020004" pitchFamily="50" charset="-127"/>
              </a:rPr>
              <a:t>년 간의 입찰 참여 시 감점 등의 제제를 받음에 따라 공공기관으로부터 수주하는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매출액이 급감하였기 때문임</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해당</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시기에 주로 일반기업으로부터 저마진의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제품 물량을 수주받거나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타업체에 턴키로 재하청을 주는 물량을 늘리는 방식으로 대처를 하였다고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다만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공정위 제재가 해소된 이후 대상회사는 </a:t>
            </a:r>
            <a:r>
              <a:rPr lang="en-US" altLang="ko-KR" sz="900" dirty="0">
                <a:solidFill>
                  <a:srgbClr val="00338D"/>
                </a:solidFill>
                <a:latin typeface="Arial" panose="020B0604020202020204" pitchFamily="34" charset="0"/>
                <a:ea typeface="맑은 고딕" panose="020B0503020000020004" pitchFamily="50" charset="-127"/>
              </a:rPr>
              <a:t>2017</a:t>
            </a:r>
            <a:r>
              <a:rPr lang="ko-KR" altLang="en-US" sz="900" dirty="0">
                <a:solidFill>
                  <a:srgbClr val="00338D"/>
                </a:solidFill>
                <a:latin typeface="Arial" panose="020B0604020202020204" pitchFamily="34" charset="0"/>
                <a:ea typeface="맑은 고딕" panose="020B0503020000020004" pitchFamily="50" charset="-127"/>
              </a:rPr>
              <a:t>년 하반기에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제품을 조달청에 우수조달품목으로 등록할 수 있었으며</a:t>
            </a:r>
            <a:r>
              <a:rPr lang="en-US" altLang="ko-KR" sz="900" dirty="0">
                <a:solidFill>
                  <a:srgbClr val="00338D"/>
                </a:solidFill>
                <a:latin typeface="Arial" panose="020B0604020202020204" pitchFamily="34" charset="0"/>
                <a:ea typeface="맑은 고딕" panose="020B0503020000020004" pitchFamily="50" charset="-127"/>
              </a:rPr>
              <a:t> 2018</a:t>
            </a:r>
            <a:r>
              <a:rPr lang="ko-KR" altLang="en-US" sz="900" dirty="0">
                <a:solidFill>
                  <a:srgbClr val="00338D"/>
                </a:solidFill>
                <a:latin typeface="Arial" panose="020B0604020202020204" pitchFamily="34" charset="0"/>
                <a:ea typeface="맑은 고딕" panose="020B0503020000020004" pitchFamily="50" charset="-127"/>
              </a:rPr>
              <a:t>년부터 본격적으로 영업을 시작함에 따라</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제품의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매출액은 빠른 속도로 성장하는 추세를 보이고 있음</a:t>
            </a:r>
            <a:r>
              <a:rPr lang="en-US" altLang="ko-KR" sz="900" dirty="0">
                <a:solidFill>
                  <a:srgbClr val="00338D"/>
                </a:solidFill>
                <a:latin typeface="Arial" panose="020B0604020202020204" pitchFamily="34" charset="0"/>
                <a:ea typeface="맑은 고딕" panose="020B0503020000020004" pitchFamily="50" charset="-127"/>
              </a:rPr>
              <a:t>.</a:t>
            </a:r>
          </a:p>
        </p:txBody>
      </p:sp>
      <p:graphicFrame>
        <p:nvGraphicFramePr>
          <p:cNvPr id="72" name="Chart1">
            <a:extLst>
              <a:ext uri="{FF2B5EF4-FFF2-40B4-BE49-F238E27FC236}">
                <a16:creationId xmlns:a16="http://schemas.microsoft.com/office/drawing/2014/main" id="{291C1180-FE4A-4248-9A3E-E9E41098D918}"/>
              </a:ext>
            </a:extLst>
          </p:cNvPr>
          <p:cNvGraphicFramePr>
            <a:graphicFrameLocks/>
          </p:cNvGraphicFramePr>
          <p:nvPr>
            <p:extLst>
              <p:ext uri="{D42A27DB-BD31-4B8C-83A1-F6EECF244321}">
                <p14:modId xmlns:p14="http://schemas.microsoft.com/office/powerpoint/2010/main" val="1882613193"/>
              </p:ext>
            </p:extLst>
          </p:nvPr>
        </p:nvGraphicFramePr>
        <p:xfrm>
          <a:off x="368540" y="1466908"/>
          <a:ext cx="3224941" cy="2544558"/>
        </p:xfrm>
        <a:graphic>
          <a:graphicData uri="http://schemas.openxmlformats.org/drawingml/2006/chart">
            <c:chart xmlns:c="http://schemas.openxmlformats.org/drawingml/2006/chart" xmlns:r="http://schemas.openxmlformats.org/officeDocument/2006/relationships" r:id="rId6"/>
          </a:graphicData>
        </a:graphic>
      </p:graphicFrame>
      <p:sp>
        <p:nvSpPr>
          <p:cNvPr id="73" name="Rounded Rectangle 2">
            <a:extLst>
              <a:ext uri="{FF2B5EF4-FFF2-40B4-BE49-F238E27FC236}">
                <a16:creationId xmlns:a16="http://schemas.microsoft.com/office/drawing/2014/main" id="{94668A28-7EC8-47BB-B903-EF33F5640BEA}"/>
              </a:ext>
            </a:extLst>
          </p:cNvPr>
          <p:cNvSpPr/>
          <p:nvPr>
            <p:custDataLst>
              <p:tags r:id="rId1"/>
            </p:custDataLst>
          </p:nvPr>
        </p:nvSpPr>
        <p:spPr>
          <a:xfrm>
            <a:off x="1349830" y="3238716"/>
            <a:ext cx="1989366" cy="288254"/>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t"/>
          <a:lstStyle/>
          <a:p>
            <a:pPr defTabSz="1169988"/>
            <a:r>
              <a:rPr lang="en-US" altLang="ko-KR" sz="700" dirty="0">
                <a:solidFill>
                  <a:schemeClr val="tx1"/>
                </a:solidFill>
              </a:rPr>
              <a:t>‘11</a:t>
            </a:r>
            <a:r>
              <a:rPr lang="ko-KR" altLang="en-US" sz="700" dirty="0">
                <a:solidFill>
                  <a:schemeClr val="tx1"/>
                </a:solidFill>
              </a:rPr>
              <a:t>년 공정위</a:t>
            </a:r>
            <a:r>
              <a:rPr lang="en-US" altLang="ko-KR" sz="700" dirty="0">
                <a:solidFill>
                  <a:schemeClr val="tx1"/>
                </a:solidFill>
              </a:rPr>
              <a:t>, </a:t>
            </a:r>
            <a:r>
              <a:rPr lang="ko-KR" altLang="en-US" sz="700" dirty="0">
                <a:solidFill>
                  <a:schemeClr val="tx1"/>
                </a:solidFill>
              </a:rPr>
              <a:t>조달청 담합 적발</a:t>
            </a:r>
            <a:endParaRPr lang="en-US" altLang="ko-KR" sz="700" dirty="0">
              <a:solidFill>
                <a:schemeClr val="tx1"/>
              </a:solidFill>
            </a:endParaRPr>
          </a:p>
          <a:p>
            <a:pPr defTabSz="1169988"/>
            <a:r>
              <a:rPr lang="en-US" altLang="ko-KR" sz="700" dirty="0">
                <a:solidFill>
                  <a:schemeClr val="tx1"/>
                </a:solidFill>
              </a:rPr>
              <a:t>’15</a:t>
            </a:r>
            <a:r>
              <a:rPr lang="ko-KR" altLang="en-US" sz="700" dirty="0">
                <a:solidFill>
                  <a:schemeClr val="tx1"/>
                </a:solidFill>
              </a:rPr>
              <a:t>년 제재</a:t>
            </a:r>
            <a:r>
              <a:rPr lang="en-US" altLang="ko-KR" sz="700" dirty="0">
                <a:solidFill>
                  <a:schemeClr val="tx1"/>
                </a:solidFill>
              </a:rPr>
              <a:t>, </a:t>
            </a:r>
            <a:r>
              <a:rPr lang="ko-KR" altLang="en-US" sz="700" dirty="0">
                <a:solidFill>
                  <a:schemeClr val="tx1"/>
                </a:solidFill>
              </a:rPr>
              <a:t>이후 </a:t>
            </a:r>
            <a:r>
              <a:rPr lang="en-US" altLang="ko-KR" sz="700" dirty="0">
                <a:solidFill>
                  <a:schemeClr val="tx1"/>
                </a:solidFill>
              </a:rPr>
              <a:t>2</a:t>
            </a:r>
            <a:r>
              <a:rPr lang="ko-KR" altLang="en-US" sz="700" dirty="0">
                <a:solidFill>
                  <a:schemeClr val="tx1"/>
                </a:solidFill>
              </a:rPr>
              <a:t>년간 입찰 참여 시 감점 적용</a:t>
            </a:r>
            <a:endParaRPr lang="en-US" altLang="ko-KR" sz="700" dirty="0">
              <a:solidFill>
                <a:schemeClr val="tx1"/>
              </a:solidFill>
            </a:endParaRPr>
          </a:p>
        </p:txBody>
      </p:sp>
      <p:graphicFrame>
        <p:nvGraphicFramePr>
          <p:cNvPr id="74" name="Chart3">
            <a:extLst>
              <a:ext uri="{FF2B5EF4-FFF2-40B4-BE49-F238E27FC236}">
                <a16:creationId xmlns:a16="http://schemas.microsoft.com/office/drawing/2014/main" id="{6B627AA1-E6B4-4F12-95CD-F085DDF55EA9}"/>
              </a:ext>
            </a:extLst>
          </p:cNvPr>
          <p:cNvGraphicFramePr>
            <a:graphicFrameLocks/>
          </p:cNvGraphicFramePr>
          <p:nvPr>
            <p:extLst>
              <p:ext uri="{D42A27DB-BD31-4B8C-83A1-F6EECF244321}">
                <p14:modId xmlns:p14="http://schemas.microsoft.com/office/powerpoint/2010/main" val="1359261320"/>
              </p:ext>
            </p:extLst>
          </p:nvPr>
        </p:nvGraphicFramePr>
        <p:xfrm>
          <a:off x="3339196" y="1505549"/>
          <a:ext cx="3227607" cy="25433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5" name="Chart3">
            <a:extLst>
              <a:ext uri="{FF2B5EF4-FFF2-40B4-BE49-F238E27FC236}">
                <a16:creationId xmlns:a16="http://schemas.microsoft.com/office/drawing/2014/main" id="{4ED13F64-9637-4820-934F-1AB6A5FA32AD}"/>
              </a:ext>
            </a:extLst>
          </p:cNvPr>
          <p:cNvGraphicFramePr>
            <a:graphicFrameLocks/>
          </p:cNvGraphicFramePr>
          <p:nvPr>
            <p:extLst>
              <p:ext uri="{D42A27DB-BD31-4B8C-83A1-F6EECF244321}">
                <p14:modId xmlns:p14="http://schemas.microsoft.com/office/powerpoint/2010/main" val="2803472051"/>
              </p:ext>
            </p:extLst>
          </p:nvPr>
        </p:nvGraphicFramePr>
        <p:xfrm>
          <a:off x="6312520" y="1512760"/>
          <a:ext cx="3227607" cy="254335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6" name="Chart1">
            <a:extLst>
              <a:ext uri="{FF2B5EF4-FFF2-40B4-BE49-F238E27FC236}">
                <a16:creationId xmlns:a16="http://schemas.microsoft.com/office/drawing/2014/main" id="{FB2EEE3C-D14F-4CCE-96E1-45C630017CA9}"/>
              </a:ext>
            </a:extLst>
          </p:cNvPr>
          <p:cNvGraphicFramePr>
            <a:graphicFrameLocks/>
          </p:cNvGraphicFramePr>
          <p:nvPr>
            <p:extLst>
              <p:ext uri="{D42A27DB-BD31-4B8C-83A1-F6EECF244321}">
                <p14:modId xmlns:p14="http://schemas.microsoft.com/office/powerpoint/2010/main" val="5929604"/>
              </p:ext>
            </p:extLst>
          </p:nvPr>
        </p:nvGraphicFramePr>
        <p:xfrm>
          <a:off x="412865" y="3945096"/>
          <a:ext cx="3180616" cy="2712532"/>
        </p:xfrm>
        <a:graphic>
          <a:graphicData uri="http://schemas.openxmlformats.org/drawingml/2006/chart">
            <c:chart xmlns:c="http://schemas.openxmlformats.org/drawingml/2006/chart" xmlns:r="http://schemas.openxmlformats.org/officeDocument/2006/relationships" r:id="rId9"/>
          </a:graphicData>
        </a:graphic>
      </p:graphicFrame>
      <p:sp>
        <p:nvSpPr>
          <p:cNvPr id="77" name="타원 76">
            <a:extLst>
              <a:ext uri="{FF2B5EF4-FFF2-40B4-BE49-F238E27FC236}">
                <a16:creationId xmlns:a16="http://schemas.microsoft.com/office/drawing/2014/main" id="{F57B1331-5161-462A-97EE-D33355E73F25}"/>
              </a:ext>
            </a:extLst>
          </p:cNvPr>
          <p:cNvSpPr/>
          <p:nvPr/>
        </p:nvSpPr>
        <p:spPr>
          <a:xfrm>
            <a:off x="4532834" y="1979343"/>
            <a:ext cx="757102" cy="274989"/>
          </a:xfrm>
          <a:prstGeom prst="ellipse">
            <a:avLst/>
          </a:prstGeom>
          <a:solidFill>
            <a:schemeClr val="accent1">
              <a:alpha val="10000"/>
            </a:schemeClr>
          </a:solidFill>
          <a:ln>
            <a:solidFill>
              <a:srgbClr val="0033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700" dirty="0">
                <a:solidFill>
                  <a:srgbClr val="00338D"/>
                </a:solidFill>
              </a:rPr>
              <a:t>우수조달 품목 선정</a:t>
            </a:r>
          </a:p>
        </p:txBody>
      </p:sp>
      <p:sp>
        <p:nvSpPr>
          <p:cNvPr id="80" name="Rounded Rectangle 2">
            <a:extLst>
              <a:ext uri="{FF2B5EF4-FFF2-40B4-BE49-F238E27FC236}">
                <a16:creationId xmlns:a16="http://schemas.microsoft.com/office/drawing/2014/main" id="{72B0B097-2006-436F-8AEE-B03202CF62BC}"/>
              </a:ext>
            </a:extLst>
          </p:cNvPr>
          <p:cNvSpPr/>
          <p:nvPr>
            <p:custDataLst>
              <p:tags r:id="rId2"/>
            </p:custDataLst>
          </p:nvPr>
        </p:nvSpPr>
        <p:spPr>
          <a:xfrm>
            <a:off x="4389120" y="4272540"/>
            <a:ext cx="1923400" cy="745868"/>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t"/>
          <a:lstStyle/>
          <a:p>
            <a:pPr defTabSz="1169988"/>
            <a:r>
              <a:rPr lang="ko-KR" altLang="en-US" sz="700" dirty="0">
                <a:solidFill>
                  <a:schemeClr val="tx1"/>
                </a:solidFill>
              </a:rPr>
              <a:t>계약 수주 이후 타회사에 턴키로 재하청을 주는 계약건</a:t>
            </a:r>
            <a:r>
              <a:rPr lang="en-US" altLang="ko-KR" sz="700" dirty="0">
                <a:solidFill>
                  <a:schemeClr val="tx1"/>
                </a:solidFill>
              </a:rPr>
              <a:t>(</a:t>
            </a:r>
            <a:r>
              <a:rPr lang="ko-KR" altLang="en-US" sz="700" dirty="0">
                <a:solidFill>
                  <a:schemeClr val="tx1"/>
                </a:solidFill>
              </a:rPr>
              <a:t>즉</a:t>
            </a:r>
            <a:r>
              <a:rPr lang="en-US" altLang="ko-KR" sz="700" dirty="0">
                <a:solidFill>
                  <a:schemeClr val="tx1"/>
                </a:solidFill>
              </a:rPr>
              <a:t>, </a:t>
            </a:r>
            <a:r>
              <a:rPr lang="ko-KR" altLang="en-US" sz="700" dirty="0">
                <a:solidFill>
                  <a:schemeClr val="tx1"/>
                </a:solidFill>
              </a:rPr>
              <a:t>대상회사는 </a:t>
            </a:r>
            <a:r>
              <a:rPr lang="en-US" altLang="ko-KR" sz="700" dirty="0">
                <a:solidFill>
                  <a:schemeClr val="tx1"/>
                </a:solidFill>
              </a:rPr>
              <a:t>1</a:t>
            </a:r>
            <a:r>
              <a:rPr lang="ko-KR" altLang="en-US" sz="700" dirty="0">
                <a:solidFill>
                  <a:schemeClr val="tx1"/>
                </a:solidFill>
              </a:rPr>
              <a:t>차 계약업체 역할만 수행</a:t>
            </a:r>
            <a:r>
              <a:rPr lang="en-US" altLang="ko-KR" sz="700" dirty="0">
                <a:solidFill>
                  <a:schemeClr val="tx1"/>
                </a:solidFill>
              </a:rPr>
              <a:t>)</a:t>
            </a:r>
            <a:r>
              <a:rPr lang="ko-KR" altLang="en-US" sz="700" dirty="0">
                <a:solidFill>
                  <a:schemeClr val="tx1"/>
                </a:solidFill>
              </a:rPr>
              <a:t>에 대해서는 용역매출로 인식하고 있음</a:t>
            </a:r>
            <a:r>
              <a:rPr lang="en-US" altLang="ko-KR" sz="700" dirty="0">
                <a:solidFill>
                  <a:schemeClr val="tx1"/>
                </a:solidFill>
              </a:rPr>
              <a:t>.</a:t>
            </a:r>
          </a:p>
          <a:p>
            <a:pPr defTabSz="1169988"/>
            <a:r>
              <a:rPr lang="ko-KR" altLang="en-US" sz="700" dirty="0">
                <a:solidFill>
                  <a:schemeClr val="tx1"/>
                </a:solidFill>
              </a:rPr>
              <a:t>대상회사에서 취급하지 않는 품목들을 계약하게 된 경우 턴키로 재하청을 준다고 함</a:t>
            </a:r>
            <a:r>
              <a:rPr lang="en-US" altLang="ko-KR" sz="700" dirty="0">
                <a:solidFill>
                  <a:schemeClr val="tx1"/>
                </a:solidFill>
              </a:rPr>
              <a:t>.</a:t>
            </a:r>
          </a:p>
        </p:txBody>
      </p:sp>
      <p:sp>
        <p:nvSpPr>
          <p:cNvPr id="81" name="Rounded Rectangle 2">
            <a:extLst>
              <a:ext uri="{FF2B5EF4-FFF2-40B4-BE49-F238E27FC236}">
                <a16:creationId xmlns:a16="http://schemas.microsoft.com/office/drawing/2014/main" id="{0E0CE3A1-0E07-4B58-9165-EFC9E8B53C8F}"/>
              </a:ext>
            </a:extLst>
          </p:cNvPr>
          <p:cNvSpPr/>
          <p:nvPr>
            <p:custDataLst>
              <p:tags r:id="rId3"/>
            </p:custDataLst>
          </p:nvPr>
        </p:nvSpPr>
        <p:spPr>
          <a:xfrm>
            <a:off x="7595861" y="4272540"/>
            <a:ext cx="1897273" cy="763856"/>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t"/>
          <a:lstStyle/>
          <a:p>
            <a:pPr defTabSz="1169988"/>
            <a:r>
              <a:rPr lang="ko-KR" altLang="en-US" sz="700" dirty="0">
                <a:solidFill>
                  <a:schemeClr val="tx1"/>
                </a:solidFill>
              </a:rPr>
              <a:t>담합 제재가 있었던 </a:t>
            </a:r>
            <a:r>
              <a:rPr lang="en-US" altLang="ko-KR" sz="700" dirty="0">
                <a:solidFill>
                  <a:schemeClr val="tx1"/>
                </a:solidFill>
              </a:rPr>
              <a:t>‘15~’17</a:t>
            </a:r>
            <a:r>
              <a:rPr lang="ko-KR" altLang="en-US" sz="700" dirty="0">
                <a:solidFill>
                  <a:schemeClr val="tx1"/>
                </a:solidFill>
              </a:rPr>
              <a:t>년</a:t>
            </a:r>
            <a:r>
              <a:rPr lang="en-US" altLang="ko-KR" sz="700" dirty="0">
                <a:solidFill>
                  <a:schemeClr val="tx1"/>
                </a:solidFill>
              </a:rPr>
              <a:t> </a:t>
            </a:r>
            <a:r>
              <a:rPr lang="ko-KR" altLang="en-US" sz="700" dirty="0">
                <a:solidFill>
                  <a:schemeClr val="tx1"/>
                </a:solidFill>
              </a:rPr>
              <a:t>기간동안 </a:t>
            </a:r>
            <a:r>
              <a:rPr lang="en-US" altLang="ko-KR" sz="700" dirty="0">
                <a:solidFill>
                  <a:schemeClr val="tx1"/>
                </a:solidFill>
              </a:rPr>
              <a:t>ITS </a:t>
            </a:r>
            <a:r>
              <a:rPr lang="ko-KR" altLang="en-US" sz="700" dirty="0">
                <a:solidFill>
                  <a:schemeClr val="tx1"/>
                </a:solidFill>
              </a:rPr>
              <a:t>신규 장비 설치가 미비함에 따라 유지보수 매출액은 감소 추세를 보였으나</a:t>
            </a:r>
            <a:r>
              <a:rPr lang="en-US" altLang="ko-KR" sz="700" dirty="0">
                <a:solidFill>
                  <a:schemeClr val="tx1"/>
                </a:solidFill>
              </a:rPr>
              <a:t>, ’18~’19</a:t>
            </a:r>
            <a:r>
              <a:rPr lang="ko-KR" altLang="en-US" sz="700" dirty="0">
                <a:solidFill>
                  <a:schemeClr val="tx1"/>
                </a:solidFill>
              </a:rPr>
              <a:t>년 신규 설치 물량의 유상 유지보수 시기가 도래함에 따라 향후에는 유지보수 매출이 증가할 것으로 예상됨</a:t>
            </a:r>
            <a:r>
              <a:rPr lang="en-US" altLang="ko-KR" sz="700" dirty="0">
                <a:solidFill>
                  <a:schemeClr val="tx1"/>
                </a:solidFill>
              </a:rPr>
              <a:t>.</a:t>
            </a:r>
          </a:p>
        </p:txBody>
      </p:sp>
      <p:graphicFrame>
        <p:nvGraphicFramePr>
          <p:cNvPr id="82" name="Chart3">
            <a:extLst>
              <a:ext uri="{FF2B5EF4-FFF2-40B4-BE49-F238E27FC236}">
                <a16:creationId xmlns:a16="http://schemas.microsoft.com/office/drawing/2014/main" id="{D640CE57-974F-4AF4-BD9A-E3BF7B6EFEB4}"/>
              </a:ext>
            </a:extLst>
          </p:cNvPr>
          <p:cNvGraphicFramePr>
            <a:graphicFrameLocks/>
          </p:cNvGraphicFramePr>
          <p:nvPr>
            <p:extLst>
              <p:ext uri="{D42A27DB-BD31-4B8C-83A1-F6EECF244321}">
                <p14:modId xmlns:p14="http://schemas.microsoft.com/office/powerpoint/2010/main" val="3953450261"/>
              </p:ext>
            </p:extLst>
          </p:nvPr>
        </p:nvGraphicFramePr>
        <p:xfrm>
          <a:off x="3325990" y="3917866"/>
          <a:ext cx="3217317" cy="2484742"/>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84" name="Chart3">
            <a:extLst>
              <a:ext uri="{FF2B5EF4-FFF2-40B4-BE49-F238E27FC236}">
                <a16:creationId xmlns:a16="http://schemas.microsoft.com/office/drawing/2014/main" id="{EE7004F2-2B71-4C74-95E5-17E4F44316F7}"/>
              </a:ext>
            </a:extLst>
          </p:cNvPr>
          <p:cNvGraphicFramePr>
            <a:graphicFrameLocks/>
          </p:cNvGraphicFramePr>
          <p:nvPr>
            <p:extLst>
              <p:ext uri="{D42A27DB-BD31-4B8C-83A1-F6EECF244321}">
                <p14:modId xmlns:p14="http://schemas.microsoft.com/office/powerpoint/2010/main" val="2705586710"/>
              </p:ext>
            </p:extLst>
          </p:nvPr>
        </p:nvGraphicFramePr>
        <p:xfrm>
          <a:off x="6322458" y="3917866"/>
          <a:ext cx="3207730" cy="2484742"/>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00615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(2) – ITS </a:t>
            </a:r>
            <a:r>
              <a:rPr lang="ko-KR" altLang="en-US" sz="2400" dirty="0">
                <a:solidFill>
                  <a:srgbClr val="00338D"/>
                </a:solidFill>
                <a:cs typeface="KPMG Extralight"/>
              </a:rPr>
              <a:t>제품</a:t>
            </a:r>
            <a:r>
              <a:rPr lang="ko-KR" altLang="en-US" sz="3000" b="1" dirty="0">
                <a:solidFill>
                  <a:srgbClr val="00338D"/>
                </a:solidFill>
                <a:cs typeface="KPMG Extralight"/>
              </a:rPr>
              <a:t> </a:t>
            </a:r>
            <a:r>
              <a:rPr lang="en-US" altLang="ko-KR" sz="3000" b="1" dirty="0">
                <a:solidFill>
                  <a:srgbClr val="00338D"/>
                </a:solidFill>
                <a:cs typeface="KPMG Extralight"/>
              </a:rPr>
              <a:t>: </a:t>
            </a:r>
            <a:r>
              <a:rPr lang="ko-KR" altLang="en-US" sz="2400" dirty="0">
                <a:solidFill>
                  <a:srgbClr val="00338D"/>
                </a:solidFill>
                <a:cs typeface="KPMG Extralight"/>
              </a:rPr>
              <a:t>공공기관 향 계약금액</a:t>
            </a:r>
            <a:endParaRPr lang="en-US" altLang="ko-KR" sz="2400"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924038"/>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공공기관에서 발주하는 무인교통감시장치 발주수량은 매년 상승하는 추세를 보이고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주로 지자체 및 경찰청에서 발주하는 금액이 대부분을 차지하고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기준 </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공공기관 발주</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신호</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속도위반 단속장비 시장 내에서 대상회사의 </a:t>
            </a:r>
            <a:r>
              <a:rPr lang="en-US" altLang="ko-KR" sz="900" dirty="0">
                <a:solidFill>
                  <a:srgbClr val="00338D"/>
                </a:solidFill>
                <a:latin typeface="Arial" panose="020B0604020202020204" pitchFamily="34" charset="0"/>
                <a:ea typeface="맑은 고딕" panose="020B0503020000020004" pitchFamily="50" charset="-127"/>
              </a:rPr>
              <a:t>M/S</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37% </a:t>
            </a:r>
            <a:r>
              <a:rPr lang="ko-KR" altLang="en-US" sz="900" dirty="0">
                <a:solidFill>
                  <a:srgbClr val="00338D"/>
                </a:solidFill>
                <a:latin typeface="Arial" panose="020B0604020202020204" pitchFamily="34" charset="0"/>
                <a:ea typeface="맑은 고딕" panose="020B0503020000020004" pitchFamily="50" charset="-127"/>
              </a:rPr>
              <a:t>로 주요 경쟁사인 렉스젠은 </a:t>
            </a:r>
            <a:r>
              <a:rPr lang="en-US" altLang="ko-KR" sz="900" dirty="0">
                <a:solidFill>
                  <a:srgbClr val="00338D"/>
                </a:solidFill>
                <a:latin typeface="Arial" panose="020B0604020202020204" pitchFamily="34" charset="0"/>
                <a:ea typeface="맑은 고딕" panose="020B0503020000020004" pitchFamily="50" charset="-127"/>
              </a:rPr>
              <a:t>32%, </a:t>
            </a:r>
            <a:r>
              <a:rPr lang="ko-KR" altLang="en-US" sz="900" dirty="0">
                <a:solidFill>
                  <a:srgbClr val="00338D"/>
                </a:solidFill>
                <a:latin typeface="Arial" panose="020B0604020202020204" pitchFamily="34" charset="0"/>
                <a:ea typeface="맑은 고딕" panose="020B0503020000020004" pitchFamily="50" charset="-127"/>
              </a:rPr>
              <a:t>건아</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아프로</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은 </a:t>
            </a:r>
            <a:r>
              <a:rPr lang="en-US" altLang="ko-KR" sz="900" dirty="0">
                <a:solidFill>
                  <a:srgbClr val="00338D"/>
                </a:solidFill>
                <a:latin typeface="Arial" panose="020B0604020202020204" pitchFamily="34" charset="0"/>
                <a:ea typeface="맑은 고딕" panose="020B0503020000020004" pitchFamily="50" charset="-127"/>
              </a:rPr>
              <a:t>31%</a:t>
            </a:r>
            <a:r>
              <a:rPr lang="ko-KR" altLang="en-US" sz="900" dirty="0">
                <a:solidFill>
                  <a:srgbClr val="00338D"/>
                </a:solidFill>
                <a:latin typeface="Arial" panose="020B0604020202020204" pitchFamily="34" charset="0"/>
                <a:ea typeface="맑은 고딕" panose="020B0503020000020004" pitchFamily="50" charset="-127"/>
              </a:rPr>
              <a:t>에 비해 가장 높은 </a:t>
            </a:r>
            <a:r>
              <a:rPr lang="en-US" altLang="ko-KR" sz="900" dirty="0">
                <a:solidFill>
                  <a:srgbClr val="00338D"/>
                </a:solidFill>
                <a:latin typeface="Arial" panose="020B0604020202020204" pitchFamily="34" charset="0"/>
                <a:ea typeface="맑은 고딕" panose="020B0503020000020004" pitchFamily="50" charset="-127"/>
              </a:rPr>
              <a:t>M/S</a:t>
            </a:r>
            <a:r>
              <a:rPr lang="ko-KR" altLang="en-US" sz="900" dirty="0">
                <a:solidFill>
                  <a:srgbClr val="00338D"/>
                </a:solidFill>
                <a:latin typeface="Arial" panose="020B0604020202020204" pitchFamily="34" charset="0"/>
                <a:ea typeface="맑은 고딕" panose="020B0503020000020004" pitchFamily="50" charset="-127"/>
              </a:rPr>
              <a:t>를 보유하고 있는 것으로 나타남</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렉스젠은 </a:t>
            </a:r>
            <a:r>
              <a:rPr lang="en-US" altLang="ko-KR" sz="900" dirty="0">
                <a:solidFill>
                  <a:srgbClr val="00338D"/>
                </a:solidFill>
                <a:latin typeface="Arial" panose="020B0604020202020204" pitchFamily="34" charset="0"/>
                <a:ea typeface="맑은 고딕" panose="020B0503020000020004" pitchFamily="50" charset="-127"/>
              </a:rPr>
              <a:t>2018</a:t>
            </a:r>
            <a:r>
              <a:rPr lang="ko-KR" altLang="en-US" sz="900" dirty="0">
                <a:solidFill>
                  <a:srgbClr val="00338D"/>
                </a:solidFill>
                <a:latin typeface="Arial" panose="020B0604020202020204" pitchFamily="34" charset="0"/>
                <a:ea typeface="맑은 고딕" panose="020B0503020000020004" pitchFamily="50" charset="-127"/>
              </a:rPr>
              <a:t>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건아</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아프로</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년부터 우수조달품목 등록함에 따라 </a:t>
            </a:r>
            <a:r>
              <a:rPr lang="en-US" altLang="ko-KR" sz="900" dirty="0">
                <a:solidFill>
                  <a:srgbClr val="00338D"/>
                </a:solidFill>
                <a:latin typeface="Arial" panose="020B0604020202020204" pitchFamily="34" charset="0"/>
                <a:ea typeface="맑은 고딕" panose="020B0503020000020004" pitchFamily="50" charset="-127"/>
              </a:rPr>
              <a:t>M/S</a:t>
            </a:r>
            <a:r>
              <a:rPr lang="ko-KR" altLang="en-US" sz="900" dirty="0">
                <a:solidFill>
                  <a:srgbClr val="00338D"/>
                </a:solidFill>
                <a:latin typeface="Arial" panose="020B0604020202020204" pitchFamily="34" charset="0"/>
                <a:ea typeface="맑은 고딕" panose="020B0503020000020004" pitchFamily="50" charset="-127"/>
              </a:rPr>
              <a:t>가 빠르게 상승하였음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담합 제재 이후 각 업체들이 우수조달품목 등록을 하면서 특정지역을 독점하는 구조는 사라졌다고 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다만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지역별 </a:t>
            </a:r>
            <a:r>
              <a:rPr lang="en-US" altLang="ko-KR" sz="900" dirty="0">
                <a:solidFill>
                  <a:srgbClr val="00338D"/>
                </a:solidFill>
                <a:latin typeface="Arial" panose="020B0604020202020204" pitchFamily="34" charset="0"/>
                <a:ea typeface="맑은 고딕" panose="020B0503020000020004" pitchFamily="50" charset="-127"/>
              </a:rPr>
              <a:t>M/S </a:t>
            </a:r>
            <a:r>
              <a:rPr lang="ko-KR" altLang="en-US" sz="900" dirty="0">
                <a:solidFill>
                  <a:srgbClr val="00338D"/>
                </a:solidFill>
                <a:latin typeface="Arial" panose="020B0604020202020204" pitchFamily="34" charset="0"/>
                <a:ea typeface="맑은 고딕" panose="020B0503020000020004" pitchFamily="50" charset="-127"/>
              </a:rPr>
              <a:t>집계 시 대상회사는 전통적으로 강세를 보였던 경기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충청 지역에서 여전히 높은 </a:t>
            </a:r>
            <a:r>
              <a:rPr lang="en-US" altLang="ko-KR" sz="900" dirty="0">
                <a:solidFill>
                  <a:srgbClr val="00338D"/>
                </a:solidFill>
                <a:latin typeface="Arial" panose="020B0604020202020204" pitchFamily="34" charset="0"/>
                <a:ea typeface="맑은 고딕" panose="020B0503020000020004" pitchFamily="50" charset="-127"/>
              </a:rPr>
              <a:t>M/S</a:t>
            </a:r>
            <a:r>
              <a:rPr lang="ko-KR" altLang="en-US" sz="900" dirty="0">
                <a:solidFill>
                  <a:srgbClr val="00338D"/>
                </a:solidFill>
                <a:latin typeface="Arial" panose="020B0604020202020204" pitchFamily="34" charset="0"/>
                <a:ea typeface="맑은 고딕" panose="020B0503020000020004" pitchFamily="50" charset="-127"/>
              </a:rPr>
              <a:t>를 보유하고 있는 것으로 나타나며</a:t>
            </a:r>
            <a:r>
              <a:rPr lang="en-US" altLang="ko-KR" sz="900" dirty="0">
                <a:solidFill>
                  <a:srgbClr val="00338D"/>
                </a:solidFill>
                <a:latin typeface="Arial" panose="020B0604020202020204" pitchFamily="34" charset="0"/>
                <a:ea typeface="맑은 고딕" panose="020B0503020000020004" pitchFamily="50" charset="-127"/>
              </a:rPr>
              <a:t>, </a:t>
            </a:r>
          </a:p>
        </p:txBody>
      </p:sp>
      <p:sp>
        <p:nvSpPr>
          <p:cNvPr id="40" name="직사각형 39">
            <a:extLst>
              <a:ext uri="{FF2B5EF4-FFF2-40B4-BE49-F238E27FC236}">
                <a16:creationId xmlns:a16="http://schemas.microsoft.com/office/drawing/2014/main" id="{40075133-F173-436A-8114-8482F4ABAD5E}"/>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41" name="Text Box 51">
            <a:extLst>
              <a:ext uri="{FF2B5EF4-FFF2-40B4-BE49-F238E27FC236}">
                <a16:creationId xmlns:a16="http://schemas.microsoft.com/office/drawing/2014/main" id="{E1D04F63-3570-42CF-8EEF-093BF9CAE27F}"/>
              </a:ext>
            </a:extLst>
          </p:cNvPr>
          <p:cNvSpPr txBox="1">
            <a:spLocks noChangeArrowheads="1"/>
          </p:cNvSpPr>
          <p:nvPr/>
        </p:nvSpPr>
        <p:spPr bwMode="auto">
          <a:xfrm>
            <a:off x="471396" y="6275538"/>
            <a:ext cx="415636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조달청</a:t>
            </a:r>
            <a:r>
              <a:rPr lang="en-US" altLang="ko-KR" sz="600" i="1" dirty="0">
                <a:solidFill>
                  <a:srgbClr val="00338D"/>
                </a:solidFill>
                <a:latin typeface="Arial" panose="020B0604020202020204" pitchFamily="34" charset="0"/>
                <a:cs typeface="Arial" panose="020B0604020202020204" pitchFamily="34" charset="0"/>
              </a:rPr>
              <a:t>, </a:t>
            </a:r>
            <a:r>
              <a:rPr lang="ko-KR" altLang="en-US" sz="600" i="1" dirty="0">
                <a:solidFill>
                  <a:srgbClr val="00338D"/>
                </a:solidFill>
                <a:latin typeface="Arial" panose="020B0604020202020204" pitchFamily="34" charset="0"/>
                <a:cs typeface="Arial" panose="020B0604020202020204" pitchFamily="34" charset="0"/>
              </a:rPr>
              <a:t>조달정보개방포탈</a:t>
            </a:r>
            <a:r>
              <a:rPr lang="en-US" altLang="ko-KR" sz="600" i="1" dirty="0">
                <a:solidFill>
                  <a:srgbClr val="00338D"/>
                </a:solidFill>
                <a:latin typeface="Arial" panose="020B0604020202020204" pitchFamily="34" charset="0"/>
                <a:cs typeface="Arial" panose="020B0604020202020204" pitchFamily="34" charset="0"/>
              </a:rPr>
              <a:t>, </a:t>
            </a:r>
            <a:r>
              <a:rPr lang="ko-KR" altLang="en-US" sz="600" i="1" dirty="0">
                <a:solidFill>
                  <a:srgbClr val="00338D"/>
                </a:solidFill>
                <a:latin typeface="Arial" panose="020B0604020202020204" pitchFamily="34" charset="0"/>
                <a:cs typeface="Arial" panose="020B0604020202020204" pitchFamily="34" charset="0"/>
              </a:rPr>
              <a:t>회사제공자료</a:t>
            </a:r>
            <a:endParaRPr lang="en-US" altLang="ko-KR" sz="600" i="1" dirty="0">
              <a:solidFill>
                <a:srgbClr val="00338D"/>
              </a:solidFill>
              <a:latin typeface="Arial" panose="020B0604020202020204" pitchFamily="34" charset="0"/>
              <a:cs typeface="Arial" panose="020B0604020202020204" pitchFamily="34" charset="0"/>
            </a:endParaRPr>
          </a:p>
        </p:txBody>
      </p:sp>
      <p:graphicFrame>
        <p:nvGraphicFramePr>
          <p:cNvPr id="42" name="Chart4">
            <a:extLst>
              <a:ext uri="{FF2B5EF4-FFF2-40B4-BE49-F238E27FC236}">
                <a16:creationId xmlns:a16="http://schemas.microsoft.com/office/drawing/2014/main" id="{2FAFBC2A-BB8C-451F-9AC6-9CD942906630}"/>
              </a:ext>
            </a:extLst>
          </p:cNvPr>
          <p:cNvGraphicFramePr>
            <a:graphicFrameLocks/>
          </p:cNvGraphicFramePr>
          <p:nvPr>
            <p:extLst>
              <p:ext uri="{D42A27DB-BD31-4B8C-83A1-F6EECF244321}">
                <p14:modId xmlns:p14="http://schemas.microsoft.com/office/powerpoint/2010/main" val="3802800696"/>
              </p:ext>
            </p:extLst>
          </p:nvPr>
        </p:nvGraphicFramePr>
        <p:xfrm>
          <a:off x="415635" y="1605205"/>
          <a:ext cx="2324730" cy="240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3" name="Chart4">
            <a:extLst>
              <a:ext uri="{FF2B5EF4-FFF2-40B4-BE49-F238E27FC236}">
                <a16:creationId xmlns:a16="http://schemas.microsoft.com/office/drawing/2014/main" id="{284A01CF-C2E9-492F-B3A7-7E3E9EBF4B02}"/>
              </a:ext>
            </a:extLst>
          </p:cNvPr>
          <p:cNvGraphicFramePr>
            <a:graphicFrameLocks/>
          </p:cNvGraphicFramePr>
          <p:nvPr>
            <p:extLst>
              <p:ext uri="{D42A27DB-BD31-4B8C-83A1-F6EECF244321}">
                <p14:modId xmlns:p14="http://schemas.microsoft.com/office/powerpoint/2010/main" val="893102857"/>
              </p:ext>
            </p:extLst>
          </p:nvPr>
        </p:nvGraphicFramePr>
        <p:xfrm>
          <a:off x="2550561" y="1605205"/>
          <a:ext cx="2078183" cy="240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4" name="Chart4">
            <a:extLst>
              <a:ext uri="{FF2B5EF4-FFF2-40B4-BE49-F238E27FC236}">
                <a16:creationId xmlns:a16="http://schemas.microsoft.com/office/drawing/2014/main" id="{1B798BFE-848F-40D3-8E7B-1E6ED636E4AC}"/>
              </a:ext>
            </a:extLst>
          </p:cNvPr>
          <p:cNvGraphicFramePr>
            <a:graphicFrameLocks/>
          </p:cNvGraphicFramePr>
          <p:nvPr>
            <p:extLst>
              <p:ext uri="{D42A27DB-BD31-4B8C-83A1-F6EECF244321}">
                <p14:modId xmlns:p14="http://schemas.microsoft.com/office/powerpoint/2010/main" val="3925588125"/>
              </p:ext>
            </p:extLst>
          </p:nvPr>
        </p:nvGraphicFramePr>
        <p:xfrm>
          <a:off x="5017951" y="1605205"/>
          <a:ext cx="1764000" cy="2401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5" name="Chart4">
            <a:extLst>
              <a:ext uri="{FF2B5EF4-FFF2-40B4-BE49-F238E27FC236}">
                <a16:creationId xmlns:a16="http://schemas.microsoft.com/office/drawing/2014/main" id="{C3627B0A-C747-4C35-807B-461B91E1A421}"/>
              </a:ext>
            </a:extLst>
          </p:cNvPr>
          <p:cNvGraphicFramePr>
            <a:graphicFrameLocks/>
          </p:cNvGraphicFramePr>
          <p:nvPr>
            <p:extLst>
              <p:ext uri="{D42A27DB-BD31-4B8C-83A1-F6EECF244321}">
                <p14:modId xmlns:p14="http://schemas.microsoft.com/office/powerpoint/2010/main" val="1996042009"/>
              </p:ext>
            </p:extLst>
          </p:nvPr>
        </p:nvGraphicFramePr>
        <p:xfrm>
          <a:off x="7212714" y="1605205"/>
          <a:ext cx="1764000" cy="2401200"/>
        </p:xfrm>
        <a:graphic>
          <a:graphicData uri="http://schemas.openxmlformats.org/drawingml/2006/chart">
            <c:chart xmlns:c="http://schemas.openxmlformats.org/drawingml/2006/chart" xmlns:r="http://schemas.openxmlformats.org/officeDocument/2006/relationships" r:id="rId6"/>
          </a:graphicData>
        </a:graphic>
      </p:graphicFrame>
      <p:sp>
        <p:nvSpPr>
          <p:cNvPr id="46" name="직사각형 45">
            <a:extLst>
              <a:ext uri="{FF2B5EF4-FFF2-40B4-BE49-F238E27FC236}">
                <a16:creationId xmlns:a16="http://schemas.microsoft.com/office/drawing/2014/main" id="{28A6E12D-4430-489B-B3F3-824583BAB70D}"/>
              </a:ext>
            </a:extLst>
          </p:cNvPr>
          <p:cNvSpPr/>
          <p:nvPr/>
        </p:nvSpPr>
        <p:spPr>
          <a:xfrm>
            <a:off x="4508410" y="2135122"/>
            <a:ext cx="560307" cy="144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M/S</a:t>
            </a:r>
            <a:endParaRPr lang="ko-KR" altLang="en-US" sz="700" dirty="0">
              <a:solidFill>
                <a:srgbClr val="00338D"/>
              </a:solidFill>
            </a:endParaRPr>
          </a:p>
        </p:txBody>
      </p:sp>
      <p:sp>
        <p:nvSpPr>
          <p:cNvPr id="47" name="직사각형 46">
            <a:extLst>
              <a:ext uri="{FF2B5EF4-FFF2-40B4-BE49-F238E27FC236}">
                <a16:creationId xmlns:a16="http://schemas.microsoft.com/office/drawing/2014/main" id="{A44EC949-A2BB-40AC-A367-381D747911F6}"/>
              </a:ext>
            </a:extLst>
          </p:cNvPr>
          <p:cNvSpPr/>
          <p:nvPr/>
        </p:nvSpPr>
        <p:spPr>
          <a:xfrm>
            <a:off x="4508410" y="2344510"/>
            <a:ext cx="560307" cy="144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’19-&gt; ‘20</a:t>
            </a:r>
            <a:endParaRPr lang="ko-KR" altLang="en-US" sz="700" dirty="0">
              <a:solidFill>
                <a:srgbClr val="00338D"/>
              </a:solidFill>
            </a:endParaRPr>
          </a:p>
        </p:txBody>
      </p:sp>
      <p:graphicFrame>
        <p:nvGraphicFramePr>
          <p:cNvPr id="48" name="표 6">
            <a:extLst>
              <a:ext uri="{FF2B5EF4-FFF2-40B4-BE49-F238E27FC236}">
                <a16:creationId xmlns:a16="http://schemas.microsoft.com/office/drawing/2014/main" id="{0F5B75D5-1372-467B-B9CA-5AB329A8C6EA}"/>
              </a:ext>
            </a:extLst>
          </p:cNvPr>
          <p:cNvGraphicFramePr>
            <a:graphicFrameLocks noGrp="1"/>
          </p:cNvGraphicFramePr>
          <p:nvPr>
            <p:extLst>
              <p:ext uri="{D42A27DB-BD31-4B8C-83A1-F6EECF244321}">
                <p14:modId xmlns:p14="http://schemas.microsoft.com/office/powerpoint/2010/main" val="1308326195"/>
              </p:ext>
            </p:extLst>
          </p:nvPr>
        </p:nvGraphicFramePr>
        <p:xfrm>
          <a:off x="4511415" y="2732917"/>
          <a:ext cx="557302" cy="671572"/>
        </p:xfrm>
        <a:graphic>
          <a:graphicData uri="http://schemas.openxmlformats.org/drawingml/2006/table">
            <a:tbl>
              <a:tblPr firstRow="1" bandRow="1">
                <a:tableStyleId>{5C22544A-7EE6-4342-B048-85BDC9FD1C3A}</a:tableStyleId>
              </a:tblPr>
              <a:tblGrid>
                <a:gridCol w="278651">
                  <a:extLst>
                    <a:ext uri="{9D8B030D-6E8A-4147-A177-3AD203B41FA5}">
                      <a16:colId xmlns:a16="http://schemas.microsoft.com/office/drawing/2014/main" val="1942811882"/>
                    </a:ext>
                  </a:extLst>
                </a:gridCol>
                <a:gridCol w="278651">
                  <a:extLst>
                    <a:ext uri="{9D8B030D-6E8A-4147-A177-3AD203B41FA5}">
                      <a16:colId xmlns:a16="http://schemas.microsoft.com/office/drawing/2014/main" val="2167196550"/>
                    </a:ext>
                  </a:extLst>
                </a:gridCol>
              </a:tblGrid>
              <a:tr h="167893">
                <a:tc gridSpan="2">
                  <a:txBody>
                    <a:bodyPr/>
                    <a:lstStyle/>
                    <a:p>
                      <a:pPr algn="ctr" latinLnBrk="1"/>
                      <a:r>
                        <a:rPr lang="ko-KR" altLang="en-US" sz="700" b="1" dirty="0"/>
                        <a:t>전체</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latinLnBrk="1"/>
                      <a:endParaRPr lang="ko-KR" altLang="en-US" dirty="0"/>
                    </a:p>
                  </a:txBody>
                  <a:tcPr/>
                </a:tc>
                <a:extLst>
                  <a:ext uri="{0D108BD9-81ED-4DB2-BD59-A6C34878D82A}">
                    <a16:rowId xmlns:a16="http://schemas.microsoft.com/office/drawing/2014/main" val="337382803"/>
                  </a:ext>
                </a:extLst>
              </a:tr>
              <a:tr h="167893">
                <a:tc>
                  <a:txBody>
                    <a:bodyPr/>
                    <a:lstStyle/>
                    <a:p>
                      <a:pPr algn="ctr" latinLnBrk="1"/>
                      <a:r>
                        <a:rPr lang="en-US" altLang="ko-KR" sz="700" b="1" dirty="0">
                          <a:solidFill>
                            <a:schemeClr val="tx1"/>
                          </a:solidFill>
                        </a:rPr>
                        <a:t>50%</a:t>
                      </a:r>
                      <a:endParaRPr lang="ko-KR" altLang="en-US" sz="700" b="1" dirty="0">
                        <a:solidFill>
                          <a:schemeClr val="tx1"/>
                        </a:solidFill>
                      </a:endParaRP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10000"/>
                      </a:schemeClr>
                    </a:solidFill>
                  </a:tcPr>
                </a:tc>
                <a:tc>
                  <a:txBody>
                    <a:bodyPr/>
                    <a:lstStyle/>
                    <a:p>
                      <a:pPr algn="ctr" latinLnBrk="1"/>
                      <a:r>
                        <a:rPr lang="en-US" altLang="ko-KR" sz="700" b="1" dirty="0">
                          <a:solidFill>
                            <a:schemeClr val="tx1"/>
                          </a:solidFill>
                        </a:rPr>
                        <a:t>37%</a:t>
                      </a:r>
                      <a:endParaRPr lang="ko-KR" altLang="en-US" sz="700" b="1" dirty="0">
                        <a:solidFill>
                          <a:schemeClr val="tx1"/>
                        </a:solidFill>
                      </a:endParaRPr>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10000"/>
                      </a:schemeClr>
                    </a:solidFill>
                  </a:tcPr>
                </a:tc>
                <a:extLst>
                  <a:ext uri="{0D108BD9-81ED-4DB2-BD59-A6C34878D82A}">
                    <a16:rowId xmlns:a16="http://schemas.microsoft.com/office/drawing/2014/main" val="1974104535"/>
                  </a:ext>
                </a:extLst>
              </a:tr>
              <a:tr h="167893">
                <a:tc gridSpan="2">
                  <a:txBody>
                    <a:bodyPr/>
                    <a:lstStyle/>
                    <a:p>
                      <a:pPr algn="ctr" latinLnBrk="1"/>
                      <a:r>
                        <a:rPr lang="ko-KR" altLang="en-US" sz="700" dirty="0">
                          <a:solidFill>
                            <a:schemeClr val="bg1"/>
                          </a:solidFill>
                        </a:rPr>
                        <a:t>지자체</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hMerge="1">
                  <a:txBody>
                    <a:bodyPr/>
                    <a:lstStyle/>
                    <a:p>
                      <a:pPr latinLnBrk="1"/>
                      <a:endParaRPr lang="ko-KR" altLang="en-US" dirty="0"/>
                    </a:p>
                  </a:txBody>
                  <a:tcPr/>
                </a:tc>
                <a:extLst>
                  <a:ext uri="{0D108BD9-81ED-4DB2-BD59-A6C34878D82A}">
                    <a16:rowId xmlns:a16="http://schemas.microsoft.com/office/drawing/2014/main" val="4073861667"/>
                  </a:ext>
                </a:extLst>
              </a:tr>
              <a:tr h="167893">
                <a:tc>
                  <a:txBody>
                    <a:bodyPr/>
                    <a:lstStyle/>
                    <a:p>
                      <a:pPr algn="ctr" latinLnBrk="1"/>
                      <a:r>
                        <a:rPr lang="en-US" altLang="ko-KR" sz="700" dirty="0">
                          <a:solidFill>
                            <a:schemeClr val="tx1"/>
                          </a:solidFill>
                        </a:rPr>
                        <a:t>49%</a:t>
                      </a:r>
                      <a:endParaRPr lang="ko-KR" altLang="en-US" sz="700" dirty="0">
                        <a:solidFill>
                          <a:schemeClr val="tx1"/>
                        </a:solidFill>
                      </a:endParaRP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solidFill>
                            <a:schemeClr val="tx1"/>
                          </a:solidFill>
                        </a:rPr>
                        <a:t>37%</a:t>
                      </a:r>
                      <a:endParaRPr lang="ko-KR" altLang="en-US" sz="700" dirty="0">
                        <a:solidFill>
                          <a:schemeClr val="tx1"/>
                        </a:solidFill>
                      </a:endParaRPr>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3641127"/>
                  </a:ext>
                </a:extLst>
              </a:tr>
            </a:tbl>
          </a:graphicData>
        </a:graphic>
      </p:graphicFrame>
      <p:sp>
        <p:nvSpPr>
          <p:cNvPr id="49" name="직사각형 48">
            <a:extLst>
              <a:ext uri="{FF2B5EF4-FFF2-40B4-BE49-F238E27FC236}">
                <a16:creationId xmlns:a16="http://schemas.microsoft.com/office/drawing/2014/main" id="{3B3F0894-B07A-4C8D-B89D-28170A289E49}"/>
              </a:ext>
            </a:extLst>
          </p:cNvPr>
          <p:cNvSpPr/>
          <p:nvPr/>
        </p:nvSpPr>
        <p:spPr>
          <a:xfrm>
            <a:off x="6668137" y="2135122"/>
            <a:ext cx="560307" cy="144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M/S</a:t>
            </a:r>
            <a:endParaRPr lang="ko-KR" altLang="en-US" sz="700" dirty="0">
              <a:solidFill>
                <a:srgbClr val="00338D"/>
              </a:solidFill>
            </a:endParaRPr>
          </a:p>
        </p:txBody>
      </p:sp>
      <p:sp>
        <p:nvSpPr>
          <p:cNvPr id="50" name="직사각형 49">
            <a:extLst>
              <a:ext uri="{FF2B5EF4-FFF2-40B4-BE49-F238E27FC236}">
                <a16:creationId xmlns:a16="http://schemas.microsoft.com/office/drawing/2014/main" id="{7BB84AB5-66B4-40E8-AA14-C9ABB8E27290}"/>
              </a:ext>
            </a:extLst>
          </p:cNvPr>
          <p:cNvSpPr/>
          <p:nvPr/>
        </p:nvSpPr>
        <p:spPr>
          <a:xfrm>
            <a:off x="6668137" y="2344510"/>
            <a:ext cx="560307" cy="144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’19-&gt; ‘20</a:t>
            </a:r>
            <a:endParaRPr lang="ko-KR" altLang="en-US" sz="700" dirty="0">
              <a:solidFill>
                <a:srgbClr val="00338D"/>
              </a:solidFill>
            </a:endParaRPr>
          </a:p>
        </p:txBody>
      </p:sp>
      <p:graphicFrame>
        <p:nvGraphicFramePr>
          <p:cNvPr id="51" name="표 6">
            <a:extLst>
              <a:ext uri="{FF2B5EF4-FFF2-40B4-BE49-F238E27FC236}">
                <a16:creationId xmlns:a16="http://schemas.microsoft.com/office/drawing/2014/main" id="{2533D0B9-A327-485E-9684-FD1A7D7E165A}"/>
              </a:ext>
            </a:extLst>
          </p:cNvPr>
          <p:cNvGraphicFramePr>
            <a:graphicFrameLocks noGrp="1"/>
          </p:cNvGraphicFramePr>
          <p:nvPr>
            <p:extLst>
              <p:ext uri="{D42A27DB-BD31-4B8C-83A1-F6EECF244321}">
                <p14:modId xmlns:p14="http://schemas.microsoft.com/office/powerpoint/2010/main" val="234611392"/>
              </p:ext>
            </p:extLst>
          </p:nvPr>
        </p:nvGraphicFramePr>
        <p:xfrm>
          <a:off x="6671142" y="2732917"/>
          <a:ext cx="557302" cy="671572"/>
        </p:xfrm>
        <a:graphic>
          <a:graphicData uri="http://schemas.openxmlformats.org/drawingml/2006/table">
            <a:tbl>
              <a:tblPr firstRow="1" bandRow="1">
                <a:tableStyleId>{5C22544A-7EE6-4342-B048-85BDC9FD1C3A}</a:tableStyleId>
              </a:tblPr>
              <a:tblGrid>
                <a:gridCol w="278651">
                  <a:extLst>
                    <a:ext uri="{9D8B030D-6E8A-4147-A177-3AD203B41FA5}">
                      <a16:colId xmlns:a16="http://schemas.microsoft.com/office/drawing/2014/main" val="1942811882"/>
                    </a:ext>
                  </a:extLst>
                </a:gridCol>
                <a:gridCol w="278651">
                  <a:extLst>
                    <a:ext uri="{9D8B030D-6E8A-4147-A177-3AD203B41FA5}">
                      <a16:colId xmlns:a16="http://schemas.microsoft.com/office/drawing/2014/main" val="2167196550"/>
                    </a:ext>
                  </a:extLst>
                </a:gridCol>
              </a:tblGrid>
              <a:tr h="167893">
                <a:tc gridSpan="2">
                  <a:txBody>
                    <a:bodyPr/>
                    <a:lstStyle/>
                    <a:p>
                      <a:pPr algn="ctr" latinLnBrk="1"/>
                      <a:r>
                        <a:rPr lang="ko-KR" altLang="en-US" sz="700" b="1" dirty="0"/>
                        <a:t>전체</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latinLnBrk="1"/>
                      <a:endParaRPr lang="ko-KR" altLang="en-US" dirty="0"/>
                    </a:p>
                  </a:txBody>
                  <a:tcPr/>
                </a:tc>
                <a:extLst>
                  <a:ext uri="{0D108BD9-81ED-4DB2-BD59-A6C34878D82A}">
                    <a16:rowId xmlns:a16="http://schemas.microsoft.com/office/drawing/2014/main" val="337382803"/>
                  </a:ext>
                </a:extLst>
              </a:tr>
              <a:tr h="167893">
                <a:tc>
                  <a:txBody>
                    <a:bodyPr/>
                    <a:lstStyle/>
                    <a:p>
                      <a:pPr algn="ctr" latinLnBrk="1"/>
                      <a:r>
                        <a:rPr lang="en-US" altLang="ko-KR" sz="700" b="1" dirty="0">
                          <a:solidFill>
                            <a:schemeClr val="tx1"/>
                          </a:solidFill>
                        </a:rPr>
                        <a:t>49%</a:t>
                      </a:r>
                      <a:endParaRPr lang="ko-KR" altLang="en-US" sz="700" b="1" dirty="0">
                        <a:solidFill>
                          <a:schemeClr val="tx1"/>
                        </a:solidFill>
                      </a:endParaRP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10000"/>
                      </a:schemeClr>
                    </a:solidFill>
                  </a:tcPr>
                </a:tc>
                <a:tc>
                  <a:txBody>
                    <a:bodyPr/>
                    <a:lstStyle/>
                    <a:p>
                      <a:pPr algn="ctr" latinLnBrk="1"/>
                      <a:r>
                        <a:rPr lang="en-US" altLang="ko-KR" sz="700" b="1" dirty="0">
                          <a:solidFill>
                            <a:schemeClr val="tx1"/>
                          </a:solidFill>
                        </a:rPr>
                        <a:t>32%</a:t>
                      </a:r>
                      <a:endParaRPr lang="ko-KR" altLang="en-US" sz="700" b="1" dirty="0">
                        <a:solidFill>
                          <a:schemeClr val="tx1"/>
                        </a:solidFill>
                      </a:endParaRPr>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10000"/>
                      </a:schemeClr>
                    </a:solidFill>
                  </a:tcPr>
                </a:tc>
                <a:extLst>
                  <a:ext uri="{0D108BD9-81ED-4DB2-BD59-A6C34878D82A}">
                    <a16:rowId xmlns:a16="http://schemas.microsoft.com/office/drawing/2014/main" val="1974104535"/>
                  </a:ext>
                </a:extLst>
              </a:tr>
              <a:tr h="167893">
                <a:tc gridSpan="2">
                  <a:txBody>
                    <a:bodyPr/>
                    <a:lstStyle/>
                    <a:p>
                      <a:pPr algn="ctr" latinLnBrk="1"/>
                      <a:r>
                        <a:rPr lang="ko-KR" altLang="en-US" sz="700" dirty="0">
                          <a:solidFill>
                            <a:schemeClr val="bg1"/>
                          </a:solidFill>
                        </a:rPr>
                        <a:t>지자체</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hMerge="1">
                  <a:txBody>
                    <a:bodyPr/>
                    <a:lstStyle/>
                    <a:p>
                      <a:pPr latinLnBrk="1"/>
                      <a:endParaRPr lang="ko-KR" altLang="en-US" dirty="0"/>
                    </a:p>
                  </a:txBody>
                  <a:tcPr/>
                </a:tc>
                <a:extLst>
                  <a:ext uri="{0D108BD9-81ED-4DB2-BD59-A6C34878D82A}">
                    <a16:rowId xmlns:a16="http://schemas.microsoft.com/office/drawing/2014/main" val="4073861667"/>
                  </a:ext>
                </a:extLst>
              </a:tr>
              <a:tr h="167893">
                <a:tc>
                  <a:txBody>
                    <a:bodyPr/>
                    <a:lstStyle/>
                    <a:p>
                      <a:pPr algn="ctr" latinLnBrk="1"/>
                      <a:r>
                        <a:rPr lang="en-US" altLang="ko-KR" sz="700" dirty="0">
                          <a:solidFill>
                            <a:schemeClr val="tx1"/>
                          </a:solidFill>
                        </a:rPr>
                        <a:t>50%</a:t>
                      </a:r>
                      <a:endParaRPr lang="ko-KR" altLang="en-US" sz="700" dirty="0">
                        <a:solidFill>
                          <a:schemeClr val="tx1"/>
                        </a:solidFill>
                      </a:endParaRP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solidFill>
                            <a:schemeClr val="tx1"/>
                          </a:solidFill>
                        </a:rPr>
                        <a:t>32%</a:t>
                      </a:r>
                      <a:endParaRPr lang="ko-KR" altLang="en-US" sz="700" dirty="0">
                        <a:solidFill>
                          <a:schemeClr val="tx1"/>
                        </a:solidFill>
                      </a:endParaRPr>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3641127"/>
                  </a:ext>
                </a:extLst>
              </a:tr>
            </a:tbl>
          </a:graphicData>
        </a:graphic>
      </p:graphicFrame>
      <p:sp>
        <p:nvSpPr>
          <p:cNvPr id="52" name="직사각형 51">
            <a:extLst>
              <a:ext uri="{FF2B5EF4-FFF2-40B4-BE49-F238E27FC236}">
                <a16:creationId xmlns:a16="http://schemas.microsoft.com/office/drawing/2014/main" id="{358953D0-D1AC-4491-9606-498B471684EC}"/>
              </a:ext>
            </a:extLst>
          </p:cNvPr>
          <p:cNvSpPr/>
          <p:nvPr/>
        </p:nvSpPr>
        <p:spPr>
          <a:xfrm>
            <a:off x="8872857" y="2135122"/>
            <a:ext cx="560307" cy="144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M/S</a:t>
            </a:r>
            <a:endParaRPr lang="ko-KR" altLang="en-US" sz="700" dirty="0">
              <a:solidFill>
                <a:srgbClr val="00338D"/>
              </a:solidFill>
            </a:endParaRPr>
          </a:p>
        </p:txBody>
      </p:sp>
      <p:sp>
        <p:nvSpPr>
          <p:cNvPr id="53" name="직사각형 52">
            <a:extLst>
              <a:ext uri="{FF2B5EF4-FFF2-40B4-BE49-F238E27FC236}">
                <a16:creationId xmlns:a16="http://schemas.microsoft.com/office/drawing/2014/main" id="{EAC9BDDB-4F47-47A3-B677-276B0C725C1F}"/>
              </a:ext>
            </a:extLst>
          </p:cNvPr>
          <p:cNvSpPr/>
          <p:nvPr/>
        </p:nvSpPr>
        <p:spPr>
          <a:xfrm>
            <a:off x="8872857" y="2344510"/>
            <a:ext cx="560307" cy="144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’19-&gt; ‘20</a:t>
            </a:r>
            <a:endParaRPr lang="ko-KR" altLang="en-US" sz="700" dirty="0">
              <a:solidFill>
                <a:srgbClr val="00338D"/>
              </a:solidFill>
            </a:endParaRPr>
          </a:p>
        </p:txBody>
      </p:sp>
      <p:graphicFrame>
        <p:nvGraphicFramePr>
          <p:cNvPr id="54" name="표 6">
            <a:extLst>
              <a:ext uri="{FF2B5EF4-FFF2-40B4-BE49-F238E27FC236}">
                <a16:creationId xmlns:a16="http://schemas.microsoft.com/office/drawing/2014/main" id="{B1BADA7D-3842-4F1A-BCC9-5B4A4BB54094}"/>
              </a:ext>
            </a:extLst>
          </p:cNvPr>
          <p:cNvGraphicFramePr>
            <a:graphicFrameLocks noGrp="1"/>
          </p:cNvGraphicFramePr>
          <p:nvPr>
            <p:extLst>
              <p:ext uri="{D42A27DB-BD31-4B8C-83A1-F6EECF244321}">
                <p14:modId xmlns:p14="http://schemas.microsoft.com/office/powerpoint/2010/main" val="3496411972"/>
              </p:ext>
            </p:extLst>
          </p:nvPr>
        </p:nvGraphicFramePr>
        <p:xfrm>
          <a:off x="8875862" y="2732917"/>
          <a:ext cx="557302" cy="671572"/>
        </p:xfrm>
        <a:graphic>
          <a:graphicData uri="http://schemas.openxmlformats.org/drawingml/2006/table">
            <a:tbl>
              <a:tblPr firstRow="1" bandRow="1">
                <a:tableStyleId>{5C22544A-7EE6-4342-B048-85BDC9FD1C3A}</a:tableStyleId>
              </a:tblPr>
              <a:tblGrid>
                <a:gridCol w="278651">
                  <a:extLst>
                    <a:ext uri="{9D8B030D-6E8A-4147-A177-3AD203B41FA5}">
                      <a16:colId xmlns:a16="http://schemas.microsoft.com/office/drawing/2014/main" val="1942811882"/>
                    </a:ext>
                  </a:extLst>
                </a:gridCol>
                <a:gridCol w="278651">
                  <a:extLst>
                    <a:ext uri="{9D8B030D-6E8A-4147-A177-3AD203B41FA5}">
                      <a16:colId xmlns:a16="http://schemas.microsoft.com/office/drawing/2014/main" val="2167196550"/>
                    </a:ext>
                  </a:extLst>
                </a:gridCol>
              </a:tblGrid>
              <a:tr h="167893">
                <a:tc gridSpan="2">
                  <a:txBody>
                    <a:bodyPr/>
                    <a:lstStyle/>
                    <a:p>
                      <a:pPr algn="ctr" latinLnBrk="1"/>
                      <a:r>
                        <a:rPr lang="ko-KR" altLang="en-US" sz="700" b="1" dirty="0"/>
                        <a:t>전체</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latinLnBrk="1"/>
                      <a:endParaRPr lang="ko-KR" altLang="en-US" dirty="0"/>
                    </a:p>
                  </a:txBody>
                  <a:tcPr/>
                </a:tc>
                <a:extLst>
                  <a:ext uri="{0D108BD9-81ED-4DB2-BD59-A6C34878D82A}">
                    <a16:rowId xmlns:a16="http://schemas.microsoft.com/office/drawing/2014/main" val="337382803"/>
                  </a:ext>
                </a:extLst>
              </a:tr>
              <a:tr h="167893">
                <a:tc>
                  <a:txBody>
                    <a:bodyPr/>
                    <a:lstStyle/>
                    <a:p>
                      <a:pPr algn="ctr" latinLnBrk="1"/>
                      <a:r>
                        <a:rPr lang="en-US" altLang="ko-KR" sz="700" b="1" dirty="0">
                          <a:solidFill>
                            <a:schemeClr val="tx1"/>
                          </a:solidFill>
                        </a:rPr>
                        <a:t>1%</a:t>
                      </a:r>
                      <a:endParaRPr lang="ko-KR" altLang="en-US" sz="700" b="1" dirty="0">
                        <a:solidFill>
                          <a:schemeClr val="tx1"/>
                        </a:solidFill>
                      </a:endParaRP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10000"/>
                      </a:schemeClr>
                    </a:solidFill>
                  </a:tcPr>
                </a:tc>
                <a:tc>
                  <a:txBody>
                    <a:bodyPr/>
                    <a:lstStyle/>
                    <a:p>
                      <a:pPr algn="ctr" latinLnBrk="1"/>
                      <a:r>
                        <a:rPr lang="en-US" altLang="ko-KR" sz="700" b="1" dirty="0">
                          <a:solidFill>
                            <a:schemeClr val="tx1"/>
                          </a:solidFill>
                        </a:rPr>
                        <a:t>31%</a:t>
                      </a:r>
                      <a:endParaRPr lang="ko-KR" altLang="en-US" sz="700" b="1" dirty="0">
                        <a:solidFill>
                          <a:schemeClr val="tx1"/>
                        </a:solidFill>
                      </a:endParaRPr>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10000"/>
                      </a:schemeClr>
                    </a:solidFill>
                  </a:tcPr>
                </a:tc>
                <a:extLst>
                  <a:ext uri="{0D108BD9-81ED-4DB2-BD59-A6C34878D82A}">
                    <a16:rowId xmlns:a16="http://schemas.microsoft.com/office/drawing/2014/main" val="1974104535"/>
                  </a:ext>
                </a:extLst>
              </a:tr>
              <a:tr h="167893">
                <a:tc gridSpan="2">
                  <a:txBody>
                    <a:bodyPr/>
                    <a:lstStyle/>
                    <a:p>
                      <a:pPr algn="ctr" latinLnBrk="1"/>
                      <a:r>
                        <a:rPr lang="ko-KR" altLang="en-US" sz="700" dirty="0">
                          <a:solidFill>
                            <a:schemeClr val="bg1"/>
                          </a:solidFill>
                        </a:rPr>
                        <a:t>지자체</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hMerge="1">
                  <a:txBody>
                    <a:bodyPr/>
                    <a:lstStyle/>
                    <a:p>
                      <a:pPr latinLnBrk="1"/>
                      <a:endParaRPr lang="ko-KR" altLang="en-US" dirty="0"/>
                    </a:p>
                  </a:txBody>
                  <a:tcPr/>
                </a:tc>
                <a:extLst>
                  <a:ext uri="{0D108BD9-81ED-4DB2-BD59-A6C34878D82A}">
                    <a16:rowId xmlns:a16="http://schemas.microsoft.com/office/drawing/2014/main" val="4073861667"/>
                  </a:ext>
                </a:extLst>
              </a:tr>
              <a:tr h="167893">
                <a:tc>
                  <a:txBody>
                    <a:bodyPr/>
                    <a:lstStyle/>
                    <a:p>
                      <a:pPr algn="ctr" latinLnBrk="1"/>
                      <a:r>
                        <a:rPr lang="en-US" altLang="ko-KR" sz="700" dirty="0">
                          <a:solidFill>
                            <a:schemeClr val="tx1"/>
                          </a:solidFill>
                        </a:rPr>
                        <a:t>1%</a:t>
                      </a:r>
                      <a:endParaRPr lang="ko-KR" altLang="en-US" sz="700" dirty="0">
                        <a:solidFill>
                          <a:schemeClr val="tx1"/>
                        </a:solidFill>
                      </a:endParaRP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solidFill>
                            <a:schemeClr val="tx1"/>
                          </a:solidFill>
                        </a:rPr>
                        <a:t>31%</a:t>
                      </a:r>
                      <a:endParaRPr lang="ko-KR" altLang="en-US" sz="700" dirty="0">
                        <a:solidFill>
                          <a:schemeClr val="tx1"/>
                        </a:solidFill>
                      </a:endParaRPr>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3641127"/>
                  </a:ext>
                </a:extLst>
              </a:tr>
            </a:tbl>
          </a:graphicData>
        </a:graphic>
      </p:graphicFrame>
      <p:graphicFrame>
        <p:nvGraphicFramePr>
          <p:cNvPr id="55" name="Chart4">
            <a:extLst>
              <a:ext uri="{FF2B5EF4-FFF2-40B4-BE49-F238E27FC236}">
                <a16:creationId xmlns:a16="http://schemas.microsoft.com/office/drawing/2014/main" id="{8ED9B5CF-618E-4DBB-B35B-F5EC58A72BA4}"/>
              </a:ext>
            </a:extLst>
          </p:cNvPr>
          <p:cNvGraphicFramePr>
            <a:graphicFrameLocks/>
          </p:cNvGraphicFramePr>
          <p:nvPr>
            <p:extLst>
              <p:ext uri="{D42A27DB-BD31-4B8C-83A1-F6EECF244321}">
                <p14:modId xmlns:p14="http://schemas.microsoft.com/office/powerpoint/2010/main" val="310073663"/>
              </p:ext>
            </p:extLst>
          </p:nvPr>
        </p:nvGraphicFramePr>
        <p:xfrm>
          <a:off x="415635" y="3912872"/>
          <a:ext cx="2325600" cy="2401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6" name="Chart4">
            <a:extLst>
              <a:ext uri="{FF2B5EF4-FFF2-40B4-BE49-F238E27FC236}">
                <a16:creationId xmlns:a16="http://schemas.microsoft.com/office/drawing/2014/main" id="{AA26DF6E-FCC3-4A13-B34D-4D458A390D7D}"/>
              </a:ext>
            </a:extLst>
          </p:cNvPr>
          <p:cNvGraphicFramePr>
            <a:graphicFrameLocks/>
          </p:cNvGraphicFramePr>
          <p:nvPr>
            <p:extLst>
              <p:ext uri="{D42A27DB-BD31-4B8C-83A1-F6EECF244321}">
                <p14:modId xmlns:p14="http://schemas.microsoft.com/office/powerpoint/2010/main" val="4089797370"/>
              </p:ext>
            </p:extLst>
          </p:nvPr>
        </p:nvGraphicFramePr>
        <p:xfrm>
          <a:off x="2550561" y="3912872"/>
          <a:ext cx="2077200" cy="24012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7" name="Chart4">
            <a:extLst>
              <a:ext uri="{FF2B5EF4-FFF2-40B4-BE49-F238E27FC236}">
                <a16:creationId xmlns:a16="http://schemas.microsoft.com/office/drawing/2014/main" id="{24C749C4-FFE3-413A-9608-2BD1886C9630}"/>
              </a:ext>
            </a:extLst>
          </p:cNvPr>
          <p:cNvGraphicFramePr>
            <a:graphicFrameLocks/>
          </p:cNvGraphicFramePr>
          <p:nvPr>
            <p:extLst>
              <p:ext uri="{D42A27DB-BD31-4B8C-83A1-F6EECF244321}">
                <p14:modId xmlns:p14="http://schemas.microsoft.com/office/powerpoint/2010/main" val="3584729049"/>
              </p:ext>
            </p:extLst>
          </p:nvPr>
        </p:nvGraphicFramePr>
        <p:xfrm>
          <a:off x="5017951" y="3912872"/>
          <a:ext cx="1764000" cy="24012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8" name="Chart4">
            <a:extLst>
              <a:ext uri="{FF2B5EF4-FFF2-40B4-BE49-F238E27FC236}">
                <a16:creationId xmlns:a16="http://schemas.microsoft.com/office/drawing/2014/main" id="{DB8B0925-B024-4C1D-A184-EB6593049125}"/>
              </a:ext>
            </a:extLst>
          </p:cNvPr>
          <p:cNvGraphicFramePr>
            <a:graphicFrameLocks/>
          </p:cNvGraphicFramePr>
          <p:nvPr>
            <p:extLst>
              <p:ext uri="{D42A27DB-BD31-4B8C-83A1-F6EECF244321}">
                <p14:modId xmlns:p14="http://schemas.microsoft.com/office/powerpoint/2010/main" val="3969167461"/>
              </p:ext>
            </p:extLst>
          </p:nvPr>
        </p:nvGraphicFramePr>
        <p:xfrm>
          <a:off x="7212714" y="3912872"/>
          <a:ext cx="1764000" cy="2401200"/>
        </p:xfrm>
        <a:graphic>
          <a:graphicData uri="http://schemas.openxmlformats.org/drawingml/2006/chart">
            <c:chart xmlns:c="http://schemas.openxmlformats.org/drawingml/2006/chart" xmlns:r="http://schemas.openxmlformats.org/officeDocument/2006/relationships" r:id="rId10"/>
          </a:graphicData>
        </a:graphic>
      </p:graphicFrame>
      <p:sp>
        <p:nvSpPr>
          <p:cNvPr id="59" name="직사각형 58">
            <a:extLst>
              <a:ext uri="{FF2B5EF4-FFF2-40B4-BE49-F238E27FC236}">
                <a16:creationId xmlns:a16="http://schemas.microsoft.com/office/drawing/2014/main" id="{45A9C606-F69E-444F-8444-F11FA8DAA906}"/>
              </a:ext>
            </a:extLst>
          </p:cNvPr>
          <p:cNvSpPr/>
          <p:nvPr/>
        </p:nvSpPr>
        <p:spPr>
          <a:xfrm>
            <a:off x="4482840" y="4161968"/>
            <a:ext cx="560307" cy="126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M/S</a:t>
            </a:r>
            <a:endParaRPr lang="ko-KR" altLang="en-US" sz="700" dirty="0">
              <a:solidFill>
                <a:srgbClr val="00338D"/>
              </a:solidFill>
            </a:endParaRPr>
          </a:p>
        </p:txBody>
      </p:sp>
      <p:sp>
        <p:nvSpPr>
          <p:cNvPr id="60" name="직사각형 59">
            <a:extLst>
              <a:ext uri="{FF2B5EF4-FFF2-40B4-BE49-F238E27FC236}">
                <a16:creationId xmlns:a16="http://schemas.microsoft.com/office/drawing/2014/main" id="{4512FD4A-E7F6-4622-8D1C-D49B88E4A952}"/>
              </a:ext>
            </a:extLst>
          </p:cNvPr>
          <p:cNvSpPr/>
          <p:nvPr/>
        </p:nvSpPr>
        <p:spPr>
          <a:xfrm>
            <a:off x="4482840" y="4371356"/>
            <a:ext cx="560307" cy="126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’19-&gt; ‘20</a:t>
            </a:r>
            <a:endParaRPr lang="ko-KR" altLang="en-US" sz="700" dirty="0">
              <a:solidFill>
                <a:srgbClr val="00338D"/>
              </a:solidFill>
            </a:endParaRPr>
          </a:p>
        </p:txBody>
      </p:sp>
      <p:graphicFrame>
        <p:nvGraphicFramePr>
          <p:cNvPr id="61" name="표 6">
            <a:extLst>
              <a:ext uri="{FF2B5EF4-FFF2-40B4-BE49-F238E27FC236}">
                <a16:creationId xmlns:a16="http://schemas.microsoft.com/office/drawing/2014/main" id="{0B866CED-B186-4E65-B480-98DDB65DCB6F}"/>
              </a:ext>
            </a:extLst>
          </p:cNvPr>
          <p:cNvGraphicFramePr>
            <a:graphicFrameLocks noGrp="1"/>
          </p:cNvGraphicFramePr>
          <p:nvPr>
            <p:extLst>
              <p:ext uri="{D42A27DB-BD31-4B8C-83A1-F6EECF244321}">
                <p14:modId xmlns:p14="http://schemas.microsoft.com/office/powerpoint/2010/main" val="3171259684"/>
              </p:ext>
            </p:extLst>
          </p:nvPr>
        </p:nvGraphicFramePr>
        <p:xfrm>
          <a:off x="4482840" y="4584692"/>
          <a:ext cx="557302" cy="1440000"/>
        </p:xfrm>
        <a:graphic>
          <a:graphicData uri="http://schemas.openxmlformats.org/drawingml/2006/table">
            <a:tbl>
              <a:tblPr firstRow="1" bandRow="1">
                <a:tableStyleId>{5C22544A-7EE6-4342-B048-85BDC9FD1C3A}</a:tableStyleId>
              </a:tblPr>
              <a:tblGrid>
                <a:gridCol w="278651">
                  <a:extLst>
                    <a:ext uri="{9D8B030D-6E8A-4147-A177-3AD203B41FA5}">
                      <a16:colId xmlns:a16="http://schemas.microsoft.com/office/drawing/2014/main" val="1942811882"/>
                    </a:ext>
                  </a:extLst>
                </a:gridCol>
                <a:gridCol w="278651">
                  <a:extLst>
                    <a:ext uri="{9D8B030D-6E8A-4147-A177-3AD203B41FA5}">
                      <a16:colId xmlns:a16="http://schemas.microsoft.com/office/drawing/2014/main" val="2167196550"/>
                    </a:ext>
                  </a:extLst>
                </a:gridCol>
              </a:tblGrid>
              <a:tr h="144000">
                <a:tc gridSpan="2">
                  <a:txBody>
                    <a:bodyPr/>
                    <a:lstStyle/>
                    <a:p>
                      <a:pPr algn="ctr" latinLnBrk="1"/>
                      <a:r>
                        <a:rPr lang="ko-KR" altLang="en-US" sz="700" dirty="0">
                          <a:solidFill>
                            <a:schemeClr val="bg1"/>
                          </a:solidFill>
                        </a:rPr>
                        <a:t>전라</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6007E"/>
                    </a:solidFill>
                  </a:tcPr>
                </a:tc>
                <a:tc hMerge="1">
                  <a:txBody>
                    <a:bodyPr/>
                    <a:lstStyle/>
                    <a:p>
                      <a:pPr latinLnBrk="1"/>
                      <a:endParaRPr lang="ko-KR" altLang="en-US" dirty="0"/>
                    </a:p>
                  </a:txBody>
                  <a:tcPr/>
                </a:tc>
                <a:extLst>
                  <a:ext uri="{0D108BD9-81ED-4DB2-BD59-A6C34878D82A}">
                    <a16:rowId xmlns:a16="http://schemas.microsoft.com/office/drawing/2014/main" val="4073861667"/>
                  </a:ext>
                </a:extLst>
              </a:tr>
              <a:tr h="144000">
                <a:tc>
                  <a:txBody>
                    <a:bodyPr/>
                    <a:lstStyle/>
                    <a:p>
                      <a:pPr algn="ctr" latinLnBrk="1"/>
                      <a:r>
                        <a:rPr lang="en-US" altLang="ko-KR" sz="700" dirty="0"/>
                        <a:t>40%</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36%</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3641127"/>
                  </a:ext>
                </a:extLst>
              </a:tr>
              <a:tr h="144000">
                <a:tc gridSpan="2">
                  <a:txBody>
                    <a:bodyPr/>
                    <a:lstStyle/>
                    <a:p>
                      <a:pPr algn="ctr" latinLnBrk="1"/>
                      <a:r>
                        <a:rPr lang="ko-KR" altLang="en-US" sz="700" dirty="0">
                          <a:solidFill>
                            <a:schemeClr val="bg1"/>
                          </a:solidFill>
                        </a:rPr>
                        <a:t>경상</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3A1"/>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3A1"/>
                    </a:solidFill>
                  </a:tcPr>
                </a:tc>
                <a:extLst>
                  <a:ext uri="{0D108BD9-81ED-4DB2-BD59-A6C34878D82A}">
                    <a16:rowId xmlns:a16="http://schemas.microsoft.com/office/drawing/2014/main" val="328684773"/>
                  </a:ext>
                </a:extLst>
              </a:tr>
              <a:tr h="144000">
                <a:tc>
                  <a:txBody>
                    <a:bodyPr/>
                    <a:lstStyle/>
                    <a:p>
                      <a:pPr algn="ctr" latinLnBrk="1"/>
                      <a:r>
                        <a:rPr lang="en-US" altLang="ko-KR" sz="700" dirty="0"/>
                        <a:t>62%</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31%</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445378"/>
                  </a:ext>
                </a:extLst>
              </a:tr>
              <a:tr h="144000">
                <a:tc gridSpan="2">
                  <a:txBody>
                    <a:bodyPr/>
                    <a:lstStyle/>
                    <a:p>
                      <a:pPr algn="ctr" latinLnBrk="1"/>
                      <a:r>
                        <a:rPr lang="ko-KR" altLang="en-US" sz="700" dirty="0">
                          <a:solidFill>
                            <a:schemeClr val="bg1"/>
                          </a:solidFill>
                        </a:rPr>
                        <a:t>충청</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3421803515"/>
                  </a:ext>
                </a:extLst>
              </a:tr>
              <a:tr h="144000">
                <a:tc>
                  <a:txBody>
                    <a:bodyPr/>
                    <a:lstStyle/>
                    <a:p>
                      <a:pPr algn="ctr" latinLnBrk="1"/>
                      <a:r>
                        <a:rPr lang="en-US" altLang="ko-KR" sz="700" dirty="0"/>
                        <a:t>54%</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44%</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8017483"/>
                  </a:ext>
                </a:extLst>
              </a:tr>
              <a:tr h="144000">
                <a:tc gridSpan="2">
                  <a:txBody>
                    <a:bodyPr/>
                    <a:lstStyle/>
                    <a:p>
                      <a:pPr algn="ctr" latinLnBrk="1"/>
                      <a:r>
                        <a:rPr lang="ko-KR" altLang="en-US" sz="700" dirty="0">
                          <a:solidFill>
                            <a:schemeClr val="bg1"/>
                          </a:solidFill>
                        </a:rPr>
                        <a:t>경기</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6771171"/>
                  </a:ext>
                </a:extLst>
              </a:tr>
              <a:tr h="144000">
                <a:tc>
                  <a:txBody>
                    <a:bodyPr/>
                    <a:lstStyle/>
                    <a:p>
                      <a:pPr algn="ctr" latinLnBrk="1"/>
                      <a:r>
                        <a:rPr lang="en-US" altLang="ko-KR" sz="700" dirty="0"/>
                        <a:t>53%</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43%</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8717112"/>
                  </a:ext>
                </a:extLst>
              </a:tr>
              <a:tr h="144000">
                <a:tc gridSpan="2">
                  <a:txBody>
                    <a:bodyPr/>
                    <a:lstStyle/>
                    <a:p>
                      <a:pPr algn="ctr" latinLnBrk="1"/>
                      <a:r>
                        <a:rPr lang="ko-KR" altLang="en-US" sz="700" dirty="0">
                          <a:solidFill>
                            <a:schemeClr val="bg1"/>
                          </a:solidFill>
                        </a:rPr>
                        <a:t>서울</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41427670"/>
                  </a:ext>
                </a:extLst>
              </a:tr>
              <a:tr h="144000">
                <a:tc>
                  <a:txBody>
                    <a:bodyPr/>
                    <a:lstStyle/>
                    <a:p>
                      <a:pPr algn="ctr" latinLnBrk="1"/>
                      <a:r>
                        <a:rPr lang="en-US" altLang="ko-KR" sz="700" dirty="0"/>
                        <a:t>47%</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30%</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9095475"/>
                  </a:ext>
                </a:extLst>
              </a:tr>
            </a:tbl>
          </a:graphicData>
        </a:graphic>
      </p:graphicFrame>
      <p:sp>
        <p:nvSpPr>
          <p:cNvPr id="62" name="직사각형 61">
            <a:extLst>
              <a:ext uri="{FF2B5EF4-FFF2-40B4-BE49-F238E27FC236}">
                <a16:creationId xmlns:a16="http://schemas.microsoft.com/office/drawing/2014/main" id="{32B798C5-212B-4A0B-A833-20F27CA205B2}"/>
              </a:ext>
            </a:extLst>
          </p:cNvPr>
          <p:cNvSpPr/>
          <p:nvPr/>
        </p:nvSpPr>
        <p:spPr>
          <a:xfrm>
            <a:off x="6642567" y="4161968"/>
            <a:ext cx="560307" cy="126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M/S</a:t>
            </a:r>
            <a:endParaRPr lang="ko-KR" altLang="en-US" sz="700" dirty="0">
              <a:solidFill>
                <a:srgbClr val="00338D"/>
              </a:solidFill>
            </a:endParaRPr>
          </a:p>
        </p:txBody>
      </p:sp>
      <p:sp>
        <p:nvSpPr>
          <p:cNvPr id="63" name="직사각형 62">
            <a:extLst>
              <a:ext uri="{FF2B5EF4-FFF2-40B4-BE49-F238E27FC236}">
                <a16:creationId xmlns:a16="http://schemas.microsoft.com/office/drawing/2014/main" id="{3F36CEAF-83DD-4415-8DEC-F108EE070895}"/>
              </a:ext>
            </a:extLst>
          </p:cNvPr>
          <p:cNvSpPr/>
          <p:nvPr/>
        </p:nvSpPr>
        <p:spPr>
          <a:xfrm>
            <a:off x="6642567" y="4371356"/>
            <a:ext cx="560307" cy="126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’19-&gt; ‘20</a:t>
            </a:r>
            <a:endParaRPr lang="ko-KR" altLang="en-US" sz="700" dirty="0">
              <a:solidFill>
                <a:srgbClr val="00338D"/>
              </a:solidFill>
            </a:endParaRPr>
          </a:p>
        </p:txBody>
      </p:sp>
      <p:graphicFrame>
        <p:nvGraphicFramePr>
          <p:cNvPr id="64" name="표 6">
            <a:extLst>
              <a:ext uri="{FF2B5EF4-FFF2-40B4-BE49-F238E27FC236}">
                <a16:creationId xmlns:a16="http://schemas.microsoft.com/office/drawing/2014/main" id="{B9E8D0D0-F96C-4159-8189-8C4186C3ABD1}"/>
              </a:ext>
            </a:extLst>
          </p:cNvPr>
          <p:cNvGraphicFramePr>
            <a:graphicFrameLocks noGrp="1"/>
          </p:cNvGraphicFramePr>
          <p:nvPr>
            <p:extLst>
              <p:ext uri="{D42A27DB-BD31-4B8C-83A1-F6EECF244321}">
                <p14:modId xmlns:p14="http://schemas.microsoft.com/office/powerpoint/2010/main" val="3193420098"/>
              </p:ext>
            </p:extLst>
          </p:nvPr>
        </p:nvGraphicFramePr>
        <p:xfrm>
          <a:off x="6642567" y="4584692"/>
          <a:ext cx="557302" cy="1440000"/>
        </p:xfrm>
        <a:graphic>
          <a:graphicData uri="http://schemas.openxmlformats.org/drawingml/2006/table">
            <a:tbl>
              <a:tblPr firstRow="1" bandRow="1">
                <a:tableStyleId>{5C22544A-7EE6-4342-B048-85BDC9FD1C3A}</a:tableStyleId>
              </a:tblPr>
              <a:tblGrid>
                <a:gridCol w="278651">
                  <a:extLst>
                    <a:ext uri="{9D8B030D-6E8A-4147-A177-3AD203B41FA5}">
                      <a16:colId xmlns:a16="http://schemas.microsoft.com/office/drawing/2014/main" val="1942811882"/>
                    </a:ext>
                  </a:extLst>
                </a:gridCol>
                <a:gridCol w="278651">
                  <a:extLst>
                    <a:ext uri="{9D8B030D-6E8A-4147-A177-3AD203B41FA5}">
                      <a16:colId xmlns:a16="http://schemas.microsoft.com/office/drawing/2014/main" val="2167196550"/>
                    </a:ext>
                  </a:extLst>
                </a:gridCol>
              </a:tblGrid>
              <a:tr h="144000">
                <a:tc gridSpan="2">
                  <a:txBody>
                    <a:bodyPr/>
                    <a:lstStyle/>
                    <a:p>
                      <a:pPr algn="ctr" latinLnBrk="1"/>
                      <a:r>
                        <a:rPr lang="ko-KR" altLang="en-US" sz="700" dirty="0">
                          <a:solidFill>
                            <a:schemeClr val="bg1"/>
                          </a:solidFill>
                        </a:rPr>
                        <a:t>전라</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6007E"/>
                    </a:solidFill>
                  </a:tcPr>
                </a:tc>
                <a:tc hMerge="1">
                  <a:txBody>
                    <a:bodyPr/>
                    <a:lstStyle/>
                    <a:p>
                      <a:pPr latinLnBrk="1"/>
                      <a:endParaRPr lang="ko-KR" altLang="en-US" dirty="0"/>
                    </a:p>
                  </a:txBody>
                  <a:tcPr/>
                </a:tc>
                <a:extLst>
                  <a:ext uri="{0D108BD9-81ED-4DB2-BD59-A6C34878D82A}">
                    <a16:rowId xmlns:a16="http://schemas.microsoft.com/office/drawing/2014/main" val="4073861667"/>
                  </a:ext>
                </a:extLst>
              </a:tr>
              <a:tr h="144000">
                <a:tc>
                  <a:txBody>
                    <a:bodyPr/>
                    <a:lstStyle/>
                    <a:p>
                      <a:pPr algn="ctr" latinLnBrk="1"/>
                      <a:r>
                        <a:rPr lang="en-US" altLang="ko-KR" sz="700" dirty="0"/>
                        <a:t>58%</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39%</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3641127"/>
                  </a:ext>
                </a:extLst>
              </a:tr>
              <a:tr h="144000">
                <a:tc gridSpan="2">
                  <a:txBody>
                    <a:bodyPr/>
                    <a:lstStyle/>
                    <a:p>
                      <a:pPr algn="ctr" latinLnBrk="1"/>
                      <a:r>
                        <a:rPr lang="ko-KR" altLang="en-US" sz="700" dirty="0">
                          <a:solidFill>
                            <a:schemeClr val="bg1"/>
                          </a:solidFill>
                        </a:rPr>
                        <a:t>경상</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3A1"/>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3A1"/>
                    </a:solidFill>
                  </a:tcPr>
                </a:tc>
                <a:extLst>
                  <a:ext uri="{0D108BD9-81ED-4DB2-BD59-A6C34878D82A}">
                    <a16:rowId xmlns:a16="http://schemas.microsoft.com/office/drawing/2014/main" val="328684773"/>
                  </a:ext>
                </a:extLst>
              </a:tr>
              <a:tr h="144000">
                <a:tc>
                  <a:txBody>
                    <a:bodyPr/>
                    <a:lstStyle/>
                    <a:p>
                      <a:pPr algn="ctr" latinLnBrk="1"/>
                      <a:r>
                        <a:rPr lang="en-US" altLang="ko-KR" sz="700" dirty="0"/>
                        <a:t>37%</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26%</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445378"/>
                  </a:ext>
                </a:extLst>
              </a:tr>
              <a:tr h="144000">
                <a:tc gridSpan="2">
                  <a:txBody>
                    <a:bodyPr/>
                    <a:lstStyle/>
                    <a:p>
                      <a:pPr algn="ctr" latinLnBrk="1"/>
                      <a:r>
                        <a:rPr lang="ko-KR" altLang="en-US" sz="700" dirty="0">
                          <a:solidFill>
                            <a:schemeClr val="bg1"/>
                          </a:solidFill>
                        </a:rPr>
                        <a:t>충청</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3421803515"/>
                  </a:ext>
                </a:extLst>
              </a:tr>
              <a:tr h="144000">
                <a:tc>
                  <a:txBody>
                    <a:bodyPr/>
                    <a:lstStyle/>
                    <a:p>
                      <a:pPr algn="ctr" latinLnBrk="1"/>
                      <a:r>
                        <a:rPr lang="en-US" altLang="ko-KR" sz="700" dirty="0"/>
                        <a:t>46%</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28%</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8017483"/>
                  </a:ext>
                </a:extLst>
              </a:tr>
              <a:tr h="144000">
                <a:tc gridSpan="2">
                  <a:txBody>
                    <a:bodyPr/>
                    <a:lstStyle/>
                    <a:p>
                      <a:pPr algn="ctr" latinLnBrk="1"/>
                      <a:r>
                        <a:rPr lang="ko-KR" altLang="en-US" sz="700" dirty="0">
                          <a:solidFill>
                            <a:schemeClr val="bg1"/>
                          </a:solidFill>
                        </a:rPr>
                        <a:t>경기</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6771171"/>
                  </a:ext>
                </a:extLst>
              </a:tr>
              <a:tr h="144000">
                <a:tc>
                  <a:txBody>
                    <a:bodyPr/>
                    <a:lstStyle/>
                    <a:p>
                      <a:pPr algn="ctr" latinLnBrk="1"/>
                      <a:r>
                        <a:rPr lang="en-US" altLang="ko-KR" sz="700" dirty="0"/>
                        <a:t>46%</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39%</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8717112"/>
                  </a:ext>
                </a:extLst>
              </a:tr>
              <a:tr h="144000">
                <a:tc gridSpan="2">
                  <a:txBody>
                    <a:bodyPr/>
                    <a:lstStyle/>
                    <a:p>
                      <a:pPr algn="ctr" latinLnBrk="1"/>
                      <a:r>
                        <a:rPr lang="ko-KR" altLang="en-US" sz="700" dirty="0">
                          <a:solidFill>
                            <a:schemeClr val="bg1"/>
                          </a:solidFill>
                        </a:rPr>
                        <a:t>서울</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41427670"/>
                  </a:ext>
                </a:extLst>
              </a:tr>
              <a:tr h="144000">
                <a:tc>
                  <a:txBody>
                    <a:bodyPr/>
                    <a:lstStyle/>
                    <a:p>
                      <a:pPr algn="ctr" latinLnBrk="1"/>
                      <a:r>
                        <a:rPr lang="en-US" altLang="ko-KR" sz="700" dirty="0"/>
                        <a:t>52%</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30%</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9095475"/>
                  </a:ext>
                </a:extLst>
              </a:tr>
            </a:tbl>
          </a:graphicData>
        </a:graphic>
      </p:graphicFrame>
      <p:sp>
        <p:nvSpPr>
          <p:cNvPr id="65" name="직사각형 64">
            <a:extLst>
              <a:ext uri="{FF2B5EF4-FFF2-40B4-BE49-F238E27FC236}">
                <a16:creationId xmlns:a16="http://schemas.microsoft.com/office/drawing/2014/main" id="{F715489F-0BC5-47AD-B62E-72FB57C5624D}"/>
              </a:ext>
            </a:extLst>
          </p:cNvPr>
          <p:cNvSpPr/>
          <p:nvPr/>
        </p:nvSpPr>
        <p:spPr>
          <a:xfrm>
            <a:off x="8847287" y="4161968"/>
            <a:ext cx="560307" cy="126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M/S</a:t>
            </a:r>
            <a:endParaRPr lang="ko-KR" altLang="en-US" sz="700" dirty="0">
              <a:solidFill>
                <a:srgbClr val="00338D"/>
              </a:solidFill>
            </a:endParaRPr>
          </a:p>
        </p:txBody>
      </p:sp>
      <p:sp>
        <p:nvSpPr>
          <p:cNvPr id="66" name="직사각형 65">
            <a:extLst>
              <a:ext uri="{FF2B5EF4-FFF2-40B4-BE49-F238E27FC236}">
                <a16:creationId xmlns:a16="http://schemas.microsoft.com/office/drawing/2014/main" id="{0C2CA550-B8D5-4C73-B019-B799A72C91C1}"/>
              </a:ext>
            </a:extLst>
          </p:cNvPr>
          <p:cNvSpPr/>
          <p:nvPr/>
        </p:nvSpPr>
        <p:spPr>
          <a:xfrm>
            <a:off x="8847287" y="4371356"/>
            <a:ext cx="560307" cy="126000"/>
          </a:xfrm>
          <a:prstGeom prst="rect">
            <a:avLst/>
          </a:prstGeom>
          <a:solidFill>
            <a:schemeClr val="accent1">
              <a:alpha val="1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altLang="ko-KR" sz="700" dirty="0">
                <a:solidFill>
                  <a:srgbClr val="00338D"/>
                </a:solidFill>
              </a:rPr>
              <a:t>’19-&gt; ‘20</a:t>
            </a:r>
            <a:endParaRPr lang="ko-KR" altLang="en-US" sz="700" dirty="0">
              <a:solidFill>
                <a:srgbClr val="00338D"/>
              </a:solidFill>
            </a:endParaRPr>
          </a:p>
        </p:txBody>
      </p:sp>
      <p:graphicFrame>
        <p:nvGraphicFramePr>
          <p:cNvPr id="67" name="표 6">
            <a:extLst>
              <a:ext uri="{FF2B5EF4-FFF2-40B4-BE49-F238E27FC236}">
                <a16:creationId xmlns:a16="http://schemas.microsoft.com/office/drawing/2014/main" id="{D5AE6FD3-3022-432C-BF38-D3A77C9004CF}"/>
              </a:ext>
            </a:extLst>
          </p:cNvPr>
          <p:cNvGraphicFramePr>
            <a:graphicFrameLocks noGrp="1"/>
          </p:cNvGraphicFramePr>
          <p:nvPr>
            <p:extLst>
              <p:ext uri="{D42A27DB-BD31-4B8C-83A1-F6EECF244321}">
                <p14:modId xmlns:p14="http://schemas.microsoft.com/office/powerpoint/2010/main" val="4130470709"/>
              </p:ext>
            </p:extLst>
          </p:nvPr>
        </p:nvGraphicFramePr>
        <p:xfrm>
          <a:off x="8847287" y="4584692"/>
          <a:ext cx="557302" cy="1440000"/>
        </p:xfrm>
        <a:graphic>
          <a:graphicData uri="http://schemas.openxmlformats.org/drawingml/2006/table">
            <a:tbl>
              <a:tblPr firstRow="1" bandRow="1">
                <a:tableStyleId>{5C22544A-7EE6-4342-B048-85BDC9FD1C3A}</a:tableStyleId>
              </a:tblPr>
              <a:tblGrid>
                <a:gridCol w="278651">
                  <a:extLst>
                    <a:ext uri="{9D8B030D-6E8A-4147-A177-3AD203B41FA5}">
                      <a16:colId xmlns:a16="http://schemas.microsoft.com/office/drawing/2014/main" val="1942811882"/>
                    </a:ext>
                  </a:extLst>
                </a:gridCol>
                <a:gridCol w="278651">
                  <a:extLst>
                    <a:ext uri="{9D8B030D-6E8A-4147-A177-3AD203B41FA5}">
                      <a16:colId xmlns:a16="http://schemas.microsoft.com/office/drawing/2014/main" val="2167196550"/>
                    </a:ext>
                  </a:extLst>
                </a:gridCol>
              </a:tblGrid>
              <a:tr h="144000">
                <a:tc gridSpan="2">
                  <a:txBody>
                    <a:bodyPr/>
                    <a:lstStyle/>
                    <a:p>
                      <a:pPr algn="ctr" latinLnBrk="1"/>
                      <a:r>
                        <a:rPr lang="ko-KR" altLang="en-US" sz="700" dirty="0">
                          <a:solidFill>
                            <a:schemeClr val="bg1"/>
                          </a:solidFill>
                        </a:rPr>
                        <a:t>전라</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6007E"/>
                    </a:solidFill>
                  </a:tcPr>
                </a:tc>
                <a:tc hMerge="1">
                  <a:txBody>
                    <a:bodyPr/>
                    <a:lstStyle/>
                    <a:p>
                      <a:pPr latinLnBrk="1"/>
                      <a:endParaRPr lang="ko-KR" altLang="en-US" dirty="0"/>
                    </a:p>
                  </a:txBody>
                  <a:tcPr/>
                </a:tc>
                <a:extLst>
                  <a:ext uri="{0D108BD9-81ED-4DB2-BD59-A6C34878D82A}">
                    <a16:rowId xmlns:a16="http://schemas.microsoft.com/office/drawing/2014/main" val="4073861667"/>
                  </a:ext>
                </a:extLst>
              </a:tr>
              <a:tr h="144000">
                <a:tc>
                  <a:txBody>
                    <a:bodyPr/>
                    <a:lstStyle/>
                    <a:p>
                      <a:pPr algn="ctr" latinLnBrk="1"/>
                      <a:r>
                        <a:rPr lang="en-US" altLang="ko-KR" sz="700" dirty="0"/>
                        <a:t>2%</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25%</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3641127"/>
                  </a:ext>
                </a:extLst>
              </a:tr>
              <a:tr h="144000">
                <a:tc gridSpan="2">
                  <a:txBody>
                    <a:bodyPr/>
                    <a:lstStyle/>
                    <a:p>
                      <a:pPr algn="ctr" latinLnBrk="1"/>
                      <a:r>
                        <a:rPr lang="ko-KR" altLang="en-US" sz="700" dirty="0">
                          <a:solidFill>
                            <a:schemeClr val="bg1"/>
                          </a:solidFill>
                        </a:rPr>
                        <a:t>경상</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3A1"/>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3A1"/>
                    </a:solidFill>
                  </a:tcPr>
                </a:tc>
                <a:extLst>
                  <a:ext uri="{0D108BD9-81ED-4DB2-BD59-A6C34878D82A}">
                    <a16:rowId xmlns:a16="http://schemas.microsoft.com/office/drawing/2014/main" val="328684773"/>
                  </a:ext>
                </a:extLst>
              </a:tr>
              <a:tr h="144000">
                <a:tc>
                  <a:txBody>
                    <a:bodyPr/>
                    <a:lstStyle/>
                    <a:p>
                      <a:pPr algn="ctr" latinLnBrk="1"/>
                      <a:r>
                        <a:rPr lang="en-US" altLang="ko-KR" sz="700" dirty="0"/>
                        <a:t>1%</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43%</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445378"/>
                  </a:ext>
                </a:extLst>
              </a:tr>
              <a:tr h="144000">
                <a:tc gridSpan="2">
                  <a:txBody>
                    <a:bodyPr/>
                    <a:lstStyle/>
                    <a:p>
                      <a:pPr algn="ctr" latinLnBrk="1"/>
                      <a:r>
                        <a:rPr lang="ko-KR" altLang="en-US" sz="700" dirty="0">
                          <a:solidFill>
                            <a:schemeClr val="bg1"/>
                          </a:solidFill>
                        </a:rPr>
                        <a:t>충청</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3421803515"/>
                  </a:ext>
                </a:extLst>
              </a:tr>
              <a:tr h="144000">
                <a:tc>
                  <a:txBody>
                    <a:bodyPr/>
                    <a:lstStyle/>
                    <a:p>
                      <a:pPr algn="ctr" latinLnBrk="1"/>
                      <a:r>
                        <a:rPr lang="en-US" altLang="ko-KR" sz="700" dirty="0"/>
                        <a:t>0%</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29%</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8017483"/>
                  </a:ext>
                </a:extLst>
              </a:tr>
              <a:tr h="144000">
                <a:tc gridSpan="2">
                  <a:txBody>
                    <a:bodyPr/>
                    <a:lstStyle/>
                    <a:p>
                      <a:pPr algn="ctr" latinLnBrk="1"/>
                      <a:r>
                        <a:rPr lang="ko-KR" altLang="en-US" sz="700" dirty="0">
                          <a:solidFill>
                            <a:schemeClr val="bg1"/>
                          </a:solidFill>
                        </a:rPr>
                        <a:t>경기</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6771171"/>
                  </a:ext>
                </a:extLst>
              </a:tr>
              <a:tr h="144000">
                <a:tc>
                  <a:txBody>
                    <a:bodyPr/>
                    <a:lstStyle/>
                    <a:p>
                      <a:pPr algn="ctr" latinLnBrk="1"/>
                      <a:r>
                        <a:rPr lang="en-US" altLang="ko-KR" sz="700" dirty="0"/>
                        <a:t>1%</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18%</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8717112"/>
                  </a:ext>
                </a:extLst>
              </a:tr>
              <a:tr h="144000">
                <a:tc gridSpan="2">
                  <a:txBody>
                    <a:bodyPr/>
                    <a:lstStyle/>
                    <a:p>
                      <a:pPr algn="ctr" latinLnBrk="1"/>
                      <a:r>
                        <a:rPr lang="ko-KR" altLang="en-US" sz="700" dirty="0">
                          <a:solidFill>
                            <a:schemeClr val="bg1"/>
                          </a:solidFill>
                        </a:rPr>
                        <a:t>서울</a:t>
                      </a:r>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latinLnBrk="1"/>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41427670"/>
                  </a:ext>
                </a:extLst>
              </a:tr>
              <a:tr h="144000">
                <a:tc>
                  <a:txBody>
                    <a:bodyPr/>
                    <a:lstStyle/>
                    <a:p>
                      <a:pPr algn="ctr" latinLnBrk="1"/>
                      <a:r>
                        <a:rPr lang="en-US" altLang="ko-KR" sz="700" dirty="0"/>
                        <a:t>2%</a:t>
                      </a:r>
                      <a:endParaRPr lang="ko-KR" altLang="en-US" sz="700" dirty="0"/>
                    </a:p>
                  </a:txBody>
                  <a:tcPr marL="18000" marR="18000" marT="1800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700" dirty="0"/>
                        <a:t>40%</a:t>
                      </a:r>
                      <a:endParaRPr lang="ko-KR" altLang="en-US" sz="700" dirty="0"/>
                    </a:p>
                  </a:txBody>
                  <a:tcPr marL="18000" marR="18000" marT="1800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9095475"/>
                  </a:ext>
                </a:extLst>
              </a:tr>
            </a:tbl>
          </a:graphicData>
        </a:graphic>
      </p:graphicFrame>
    </p:spTree>
    <p:extLst>
      <p:ext uri="{BB962C8B-B14F-4D97-AF65-F5344CB8AC3E}">
        <p14:creationId xmlns:p14="http://schemas.microsoft.com/office/powerpoint/2010/main" val="522815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(3) – </a:t>
            </a:r>
            <a:r>
              <a:rPr lang="en-US" altLang="ko-KR" sz="3000" b="1" dirty="0">
                <a:solidFill>
                  <a:srgbClr val="00338D"/>
                </a:solidFill>
              </a:rPr>
              <a:t>ITS </a:t>
            </a:r>
            <a:r>
              <a:rPr lang="ko-KR" altLang="en-US" sz="2400" dirty="0">
                <a:solidFill>
                  <a:srgbClr val="00338D"/>
                </a:solidFill>
                <a:cs typeface="KPMG Extralight"/>
              </a:rPr>
              <a:t>제품</a:t>
            </a:r>
            <a:r>
              <a:rPr lang="ko-KR" altLang="en-US" sz="2400" b="1" dirty="0">
                <a:solidFill>
                  <a:srgbClr val="00338D"/>
                </a:solidFill>
                <a:cs typeface="KPMG Extralight"/>
              </a:rPr>
              <a:t> </a:t>
            </a:r>
            <a:r>
              <a:rPr lang="en-US" altLang="ko-KR" sz="3000" b="1" dirty="0">
                <a:solidFill>
                  <a:srgbClr val="00338D"/>
                </a:solidFill>
                <a:cs typeface="KPMG Extralight"/>
              </a:rPr>
              <a:t>:</a:t>
            </a:r>
            <a:r>
              <a:rPr lang="en-US" altLang="ko-KR" sz="2400" b="1" dirty="0">
                <a:solidFill>
                  <a:srgbClr val="00338D"/>
                </a:solidFill>
                <a:cs typeface="KPMG Extralight"/>
              </a:rPr>
              <a:t> </a:t>
            </a:r>
            <a:r>
              <a:rPr lang="ko-KR" altLang="en-US" sz="2400" dirty="0">
                <a:solidFill>
                  <a:srgbClr val="00338D"/>
                </a:solidFill>
                <a:cs typeface="KPMG Extralight"/>
              </a:rPr>
              <a:t>협력사 분포 현황</a:t>
            </a:r>
            <a:endParaRPr lang="en-US" altLang="ko-KR" sz="2400"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1"/>
            <a:ext cx="9077499" cy="713565"/>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기준 전국적으로 </a:t>
            </a:r>
            <a:r>
              <a:rPr lang="en-US" altLang="ko-KR" sz="900" dirty="0">
                <a:solidFill>
                  <a:srgbClr val="00338D"/>
                </a:solidFill>
                <a:latin typeface="Arial" panose="020B0604020202020204" pitchFamily="34" charset="0"/>
                <a:ea typeface="맑은 고딕" panose="020B0503020000020004" pitchFamily="50" charset="-127"/>
              </a:rPr>
              <a:t>80</a:t>
            </a:r>
            <a:r>
              <a:rPr lang="ko-KR" altLang="en-US" sz="900" dirty="0">
                <a:solidFill>
                  <a:srgbClr val="00338D"/>
                </a:solidFill>
                <a:latin typeface="Arial" panose="020B0604020202020204" pitchFamily="34" charset="0"/>
                <a:ea typeface="맑은 고딕" panose="020B0503020000020004" pitchFamily="50" charset="-127"/>
              </a:rPr>
              <a:t>여개의 영업망</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주요 업체는 </a:t>
            </a:r>
            <a:r>
              <a:rPr lang="en-US" altLang="ko-KR" sz="900" dirty="0">
                <a:solidFill>
                  <a:srgbClr val="00338D"/>
                </a:solidFill>
                <a:latin typeface="Arial" panose="020B0604020202020204" pitchFamily="34" charset="0"/>
                <a:ea typeface="맑은 고딕" panose="020B0503020000020004" pitchFamily="50" charset="-127"/>
              </a:rPr>
              <a:t>30</a:t>
            </a:r>
            <a:r>
              <a:rPr lang="ko-KR" altLang="en-US" sz="900" dirty="0">
                <a:solidFill>
                  <a:srgbClr val="00338D"/>
                </a:solidFill>
                <a:latin typeface="Arial" panose="020B0604020202020204" pitchFamily="34" charset="0"/>
                <a:ea typeface="맑은 고딕" panose="020B0503020000020004" pitchFamily="50" charset="-127"/>
              </a:rPr>
              <a:t>여개</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을 보유하고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공공기관 계약물량의 약 </a:t>
            </a:r>
            <a:r>
              <a:rPr lang="en-US" altLang="ko-KR" sz="900" dirty="0">
                <a:solidFill>
                  <a:srgbClr val="00338D"/>
                </a:solidFill>
                <a:latin typeface="Arial" panose="020B0604020202020204" pitchFamily="34" charset="0"/>
                <a:ea typeface="맑은 고딕" panose="020B0503020000020004" pitchFamily="50" charset="-127"/>
              </a:rPr>
              <a:t>79%</a:t>
            </a:r>
            <a:r>
              <a:rPr lang="ko-KR" altLang="en-US" sz="900" dirty="0">
                <a:solidFill>
                  <a:srgbClr val="00338D"/>
                </a:solidFill>
                <a:latin typeface="Arial" panose="020B0604020202020204" pitchFamily="34" charset="0"/>
                <a:ea typeface="맑은 고딕" panose="020B0503020000020004" pitchFamily="50" charset="-127"/>
              </a:rPr>
              <a:t>를 협력사 영업력을 이용해 수주하고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 경쟁사들이 차례로 우수조달품목 등록에 성공하며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기술력</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편의성 측면에서 격차가 줄어듦에 따라</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협력사의 영업력에 의존하는 비중이 점점 더 커지고 있다고 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다만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대상회사의 주요 협력사가 이탈하지 않는 가운데 전체적인 협력사 수가 매년 증가하고 있는 상황</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경쟁사의 협력사들이 대상회사로 유입되는 상황 등 고려 시 대상회사의 영업력은 강화되고 있는 것으로 자체 판단하고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협력사들에게 계약금액의 </a:t>
            </a:r>
            <a:r>
              <a:rPr lang="en-US" altLang="ko-KR" sz="900" dirty="0">
                <a:solidFill>
                  <a:srgbClr val="00338D"/>
                </a:solidFill>
                <a:latin typeface="Arial" panose="020B0604020202020204" pitchFamily="34" charset="0"/>
                <a:ea typeface="맑은 고딕" panose="020B0503020000020004" pitchFamily="50" charset="-127"/>
              </a:rPr>
              <a:t>10~15%</a:t>
            </a:r>
            <a:r>
              <a:rPr lang="ko-KR" altLang="en-US" sz="900" dirty="0">
                <a:solidFill>
                  <a:srgbClr val="00338D"/>
                </a:solidFill>
                <a:latin typeface="Arial" panose="020B0604020202020204" pitchFamily="34" charset="0"/>
                <a:ea typeface="맑은 고딕" panose="020B0503020000020004" pitchFamily="50" charset="-127"/>
              </a:rPr>
              <a:t>를 수수료로 지급하고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해당 비용을 원가로 인식함</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a:t>
            </a:r>
            <a:endParaRPr lang="en-US" altLang="ko-KR" sz="900" dirty="0">
              <a:solidFill>
                <a:srgbClr val="00338D"/>
              </a:solidFill>
              <a:latin typeface="Arial" panose="020B0604020202020204" pitchFamily="34" charset="0"/>
              <a:ea typeface="맑은 고딕" panose="020B0503020000020004" pitchFamily="50" charset="-127"/>
            </a:endParaRPr>
          </a:p>
        </p:txBody>
      </p:sp>
      <p:sp>
        <p:nvSpPr>
          <p:cNvPr id="40" name="직사각형 39">
            <a:extLst>
              <a:ext uri="{FF2B5EF4-FFF2-40B4-BE49-F238E27FC236}">
                <a16:creationId xmlns:a16="http://schemas.microsoft.com/office/drawing/2014/main" id="{7DA39AF8-2E18-48F0-BD24-7CBB5F85057F}"/>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grpSp>
        <p:nvGrpSpPr>
          <p:cNvPr id="75" name="그룹 74">
            <a:extLst>
              <a:ext uri="{FF2B5EF4-FFF2-40B4-BE49-F238E27FC236}">
                <a16:creationId xmlns:a16="http://schemas.microsoft.com/office/drawing/2014/main" id="{5B54B6B7-13B8-4481-AEA4-832316FFDED4}"/>
              </a:ext>
            </a:extLst>
          </p:cNvPr>
          <p:cNvGrpSpPr/>
          <p:nvPr/>
        </p:nvGrpSpPr>
        <p:grpSpPr>
          <a:xfrm>
            <a:off x="2842351" y="1661509"/>
            <a:ext cx="2349004" cy="3246120"/>
            <a:chOff x="1803318" y="2532750"/>
            <a:chExt cx="1673307" cy="2213010"/>
          </a:xfrm>
        </p:grpSpPr>
        <p:sp>
          <p:nvSpPr>
            <p:cNvPr id="76" name="Freeform 1301">
              <a:extLst>
                <a:ext uri="{FF2B5EF4-FFF2-40B4-BE49-F238E27FC236}">
                  <a16:creationId xmlns:a16="http://schemas.microsoft.com/office/drawing/2014/main" id="{D8156E59-9949-4FD3-BF7C-DCB65493A5CC}"/>
                </a:ext>
              </a:extLst>
            </p:cNvPr>
            <p:cNvSpPr>
              <a:spLocks noChangeAspect="1"/>
            </p:cNvSpPr>
            <p:nvPr/>
          </p:nvSpPr>
          <p:spPr bwMode="auto">
            <a:xfrm>
              <a:off x="2396081" y="2532750"/>
              <a:ext cx="960862" cy="754114"/>
            </a:xfrm>
            <a:custGeom>
              <a:avLst/>
              <a:gdLst>
                <a:gd name="T0" fmla="*/ 4010 w 7322"/>
                <a:gd name="T1" fmla="*/ 0 h 6252"/>
                <a:gd name="T2" fmla="*/ 3938 w 7322"/>
                <a:gd name="T3" fmla="*/ 540 h 6252"/>
                <a:gd name="T4" fmla="*/ 3818 w 7322"/>
                <a:gd name="T5" fmla="*/ 912 h 6252"/>
                <a:gd name="T6" fmla="*/ 3614 w 7322"/>
                <a:gd name="T7" fmla="*/ 624 h 6252"/>
                <a:gd name="T8" fmla="*/ 3074 w 7322"/>
                <a:gd name="T9" fmla="*/ 756 h 6252"/>
                <a:gd name="T10" fmla="*/ 2966 w 7322"/>
                <a:gd name="T11" fmla="*/ 1236 h 6252"/>
                <a:gd name="T12" fmla="*/ 1514 w 7322"/>
                <a:gd name="T13" fmla="*/ 1008 h 6252"/>
                <a:gd name="T14" fmla="*/ 986 w 7322"/>
                <a:gd name="T15" fmla="*/ 1200 h 6252"/>
                <a:gd name="T16" fmla="*/ 626 w 7322"/>
                <a:gd name="T17" fmla="*/ 1092 h 6252"/>
                <a:gd name="T18" fmla="*/ 0 w 7322"/>
                <a:gd name="T19" fmla="*/ 1203 h 6252"/>
                <a:gd name="T20" fmla="*/ 194 w 7322"/>
                <a:gd name="T21" fmla="*/ 1774 h 6252"/>
                <a:gd name="T22" fmla="*/ 650 w 7322"/>
                <a:gd name="T23" fmla="*/ 1932 h 6252"/>
                <a:gd name="T24" fmla="*/ 986 w 7322"/>
                <a:gd name="T25" fmla="*/ 2040 h 6252"/>
                <a:gd name="T26" fmla="*/ 1441 w 7322"/>
                <a:gd name="T27" fmla="*/ 2698 h 6252"/>
                <a:gd name="T28" fmla="*/ 1273 w 7322"/>
                <a:gd name="T29" fmla="*/ 3001 h 6252"/>
                <a:gd name="T30" fmla="*/ 1201 w 7322"/>
                <a:gd name="T31" fmla="*/ 3290 h 6252"/>
                <a:gd name="T32" fmla="*/ 1370 w 7322"/>
                <a:gd name="T33" fmla="*/ 3650 h 6252"/>
                <a:gd name="T34" fmla="*/ 1514 w 7322"/>
                <a:gd name="T35" fmla="*/ 3912 h 6252"/>
                <a:gd name="T36" fmla="*/ 1946 w 7322"/>
                <a:gd name="T37" fmla="*/ 3948 h 6252"/>
                <a:gd name="T38" fmla="*/ 2219 w 7322"/>
                <a:gd name="T39" fmla="*/ 4299 h 6252"/>
                <a:gd name="T40" fmla="*/ 2198 w 7322"/>
                <a:gd name="T41" fmla="*/ 4788 h 6252"/>
                <a:gd name="T42" fmla="*/ 2045 w 7322"/>
                <a:gd name="T43" fmla="*/ 5373 h 6252"/>
                <a:gd name="T44" fmla="*/ 2158 w 7322"/>
                <a:gd name="T45" fmla="*/ 5860 h 6252"/>
                <a:gd name="T46" fmla="*/ 2680 w 7322"/>
                <a:gd name="T47" fmla="*/ 5759 h 6252"/>
                <a:gd name="T48" fmla="*/ 2855 w 7322"/>
                <a:gd name="T49" fmla="*/ 5345 h 6252"/>
                <a:gd name="T50" fmla="*/ 3110 w 7322"/>
                <a:gd name="T51" fmla="*/ 5688 h 6252"/>
                <a:gd name="T52" fmla="*/ 3671 w 7322"/>
                <a:gd name="T53" fmla="*/ 5471 h 6252"/>
                <a:gd name="T54" fmla="*/ 3895 w 7322"/>
                <a:gd name="T55" fmla="*/ 5737 h 6252"/>
                <a:gd name="T56" fmla="*/ 4199 w 7322"/>
                <a:gd name="T57" fmla="*/ 5842 h 6252"/>
                <a:gd name="T58" fmla="*/ 4865 w 7322"/>
                <a:gd name="T59" fmla="*/ 6252 h 6252"/>
                <a:gd name="T60" fmla="*/ 5402 w 7322"/>
                <a:gd name="T61" fmla="*/ 6095 h 6252"/>
                <a:gd name="T62" fmla="*/ 5884 w 7322"/>
                <a:gd name="T63" fmla="*/ 6229 h 6252"/>
                <a:gd name="T64" fmla="*/ 6136 w 7322"/>
                <a:gd name="T65" fmla="*/ 6157 h 6252"/>
                <a:gd name="T66" fmla="*/ 6457 w 7322"/>
                <a:gd name="T67" fmla="*/ 6167 h 6252"/>
                <a:gd name="T68" fmla="*/ 7064 w 7322"/>
                <a:gd name="T69" fmla="*/ 5932 h 6252"/>
                <a:gd name="T70" fmla="*/ 7307 w 7322"/>
                <a:gd name="T71" fmla="*/ 5651 h 6252"/>
                <a:gd name="T72" fmla="*/ 7238 w 7322"/>
                <a:gd name="T73" fmla="*/ 5148 h 6252"/>
                <a:gd name="T74" fmla="*/ 6674 w 7322"/>
                <a:gd name="T75" fmla="*/ 4428 h 6252"/>
                <a:gd name="T76" fmla="*/ 6566 w 7322"/>
                <a:gd name="T77" fmla="*/ 4080 h 6252"/>
                <a:gd name="T78" fmla="*/ 6350 w 7322"/>
                <a:gd name="T79" fmla="*/ 3900 h 6252"/>
                <a:gd name="T80" fmla="*/ 6374 w 7322"/>
                <a:gd name="T81" fmla="*/ 3684 h 6252"/>
                <a:gd name="T82" fmla="*/ 6014 w 7322"/>
                <a:gd name="T83" fmla="*/ 3312 h 6252"/>
                <a:gd name="T84" fmla="*/ 5342 w 7322"/>
                <a:gd name="T85" fmla="*/ 2280 h 6252"/>
                <a:gd name="T86" fmla="*/ 4862 w 7322"/>
                <a:gd name="T87" fmla="*/ 1656 h 6252"/>
                <a:gd name="T88" fmla="*/ 4478 w 7322"/>
                <a:gd name="T89" fmla="*/ 804 h 6252"/>
                <a:gd name="T90" fmla="*/ 4250 w 7322"/>
                <a:gd name="T91" fmla="*/ 108 h 62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322"/>
                <a:gd name="T139" fmla="*/ 0 h 6252"/>
                <a:gd name="T140" fmla="*/ 7322 w 7322"/>
                <a:gd name="T141" fmla="*/ 6252 h 62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322" h="6252">
                  <a:moveTo>
                    <a:pt x="4250" y="108"/>
                  </a:moveTo>
                  <a:lnTo>
                    <a:pt x="4010" y="0"/>
                  </a:lnTo>
                  <a:lnTo>
                    <a:pt x="3902" y="108"/>
                  </a:lnTo>
                  <a:lnTo>
                    <a:pt x="3938" y="540"/>
                  </a:lnTo>
                  <a:lnTo>
                    <a:pt x="3830" y="684"/>
                  </a:lnTo>
                  <a:lnTo>
                    <a:pt x="3818" y="912"/>
                  </a:lnTo>
                  <a:lnTo>
                    <a:pt x="3710" y="936"/>
                  </a:lnTo>
                  <a:lnTo>
                    <a:pt x="3614" y="624"/>
                  </a:lnTo>
                  <a:lnTo>
                    <a:pt x="3182" y="624"/>
                  </a:lnTo>
                  <a:lnTo>
                    <a:pt x="3074" y="756"/>
                  </a:lnTo>
                  <a:lnTo>
                    <a:pt x="3110" y="1080"/>
                  </a:lnTo>
                  <a:lnTo>
                    <a:pt x="2966" y="1236"/>
                  </a:lnTo>
                  <a:lnTo>
                    <a:pt x="1598" y="1212"/>
                  </a:lnTo>
                  <a:lnTo>
                    <a:pt x="1514" y="1008"/>
                  </a:lnTo>
                  <a:lnTo>
                    <a:pt x="1202" y="1008"/>
                  </a:lnTo>
                  <a:lnTo>
                    <a:pt x="986" y="1200"/>
                  </a:lnTo>
                  <a:lnTo>
                    <a:pt x="722" y="1260"/>
                  </a:lnTo>
                  <a:lnTo>
                    <a:pt x="626" y="1092"/>
                  </a:lnTo>
                  <a:lnTo>
                    <a:pt x="410" y="984"/>
                  </a:lnTo>
                  <a:lnTo>
                    <a:pt x="0" y="1203"/>
                  </a:lnTo>
                  <a:lnTo>
                    <a:pt x="50" y="1476"/>
                  </a:lnTo>
                  <a:lnTo>
                    <a:pt x="194" y="1774"/>
                  </a:lnTo>
                  <a:lnTo>
                    <a:pt x="482" y="1776"/>
                  </a:lnTo>
                  <a:lnTo>
                    <a:pt x="650" y="1932"/>
                  </a:lnTo>
                  <a:lnTo>
                    <a:pt x="830" y="1932"/>
                  </a:lnTo>
                  <a:lnTo>
                    <a:pt x="986" y="2040"/>
                  </a:lnTo>
                  <a:lnTo>
                    <a:pt x="1262" y="2466"/>
                  </a:lnTo>
                  <a:lnTo>
                    <a:pt x="1441" y="2698"/>
                  </a:lnTo>
                  <a:lnTo>
                    <a:pt x="1418" y="2892"/>
                  </a:lnTo>
                  <a:lnTo>
                    <a:pt x="1273" y="3001"/>
                  </a:lnTo>
                  <a:lnTo>
                    <a:pt x="1274" y="3168"/>
                  </a:lnTo>
                  <a:lnTo>
                    <a:pt x="1201" y="3290"/>
                  </a:lnTo>
                  <a:lnTo>
                    <a:pt x="1238" y="3504"/>
                  </a:lnTo>
                  <a:lnTo>
                    <a:pt x="1370" y="3650"/>
                  </a:lnTo>
                  <a:lnTo>
                    <a:pt x="1370" y="3852"/>
                  </a:lnTo>
                  <a:lnTo>
                    <a:pt x="1514" y="3912"/>
                  </a:lnTo>
                  <a:lnTo>
                    <a:pt x="1718" y="3960"/>
                  </a:lnTo>
                  <a:lnTo>
                    <a:pt x="1946" y="3948"/>
                  </a:lnTo>
                  <a:lnTo>
                    <a:pt x="2207" y="4074"/>
                  </a:lnTo>
                  <a:lnTo>
                    <a:pt x="2219" y="4299"/>
                  </a:lnTo>
                  <a:lnTo>
                    <a:pt x="2054" y="4512"/>
                  </a:lnTo>
                  <a:lnTo>
                    <a:pt x="2198" y="4788"/>
                  </a:lnTo>
                  <a:lnTo>
                    <a:pt x="2045" y="5111"/>
                  </a:lnTo>
                  <a:lnTo>
                    <a:pt x="2045" y="5373"/>
                  </a:lnTo>
                  <a:lnTo>
                    <a:pt x="2047" y="5744"/>
                  </a:lnTo>
                  <a:lnTo>
                    <a:pt x="2158" y="5860"/>
                  </a:lnTo>
                  <a:lnTo>
                    <a:pt x="2524" y="5879"/>
                  </a:lnTo>
                  <a:lnTo>
                    <a:pt x="2680" y="5759"/>
                  </a:lnTo>
                  <a:lnTo>
                    <a:pt x="2699" y="5485"/>
                  </a:lnTo>
                  <a:lnTo>
                    <a:pt x="2855" y="5345"/>
                  </a:lnTo>
                  <a:lnTo>
                    <a:pt x="2891" y="5532"/>
                  </a:lnTo>
                  <a:lnTo>
                    <a:pt x="3110" y="5688"/>
                  </a:lnTo>
                  <a:lnTo>
                    <a:pt x="3413" y="5481"/>
                  </a:lnTo>
                  <a:lnTo>
                    <a:pt x="3671" y="5471"/>
                  </a:lnTo>
                  <a:lnTo>
                    <a:pt x="3793" y="5668"/>
                  </a:lnTo>
                  <a:lnTo>
                    <a:pt x="3895" y="5737"/>
                  </a:lnTo>
                  <a:lnTo>
                    <a:pt x="3908" y="5877"/>
                  </a:lnTo>
                  <a:lnTo>
                    <a:pt x="4199" y="5842"/>
                  </a:lnTo>
                  <a:lnTo>
                    <a:pt x="4702" y="6101"/>
                  </a:lnTo>
                  <a:lnTo>
                    <a:pt x="4865" y="6252"/>
                  </a:lnTo>
                  <a:lnTo>
                    <a:pt x="5306" y="6228"/>
                  </a:lnTo>
                  <a:lnTo>
                    <a:pt x="5402" y="6095"/>
                  </a:lnTo>
                  <a:lnTo>
                    <a:pt x="5626" y="6094"/>
                  </a:lnTo>
                  <a:lnTo>
                    <a:pt x="5884" y="6229"/>
                  </a:lnTo>
                  <a:lnTo>
                    <a:pt x="5980" y="6133"/>
                  </a:lnTo>
                  <a:lnTo>
                    <a:pt x="6136" y="6157"/>
                  </a:lnTo>
                  <a:lnTo>
                    <a:pt x="6263" y="6062"/>
                  </a:lnTo>
                  <a:lnTo>
                    <a:pt x="6457" y="6167"/>
                  </a:lnTo>
                  <a:lnTo>
                    <a:pt x="6959" y="6133"/>
                  </a:lnTo>
                  <a:lnTo>
                    <a:pt x="7064" y="5932"/>
                  </a:lnTo>
                  <a:lnTo>
                    <a:pt x="7142" y="5832"/>
                  </a:lnTo>
                  <a:lnTo>
                    <a:pt x="7307" y="5651"/>
                  </a:lnTo>
                  <a:lnTo>
                    <a:pt x="7322" y="5364"/>
                  </a:lnTo>
                  <a:lnTo>
                    <a:pt x="7238" y="5148"/>
                  </a:lnTo>
                  <a:lnTo>
                    <a:pt x="7250" y="4968"/>
                  </a:lnTo>
                  <a:lnTo>
                    <a:pt x="6674" y="4428"/>
                  </a:lnTo>
                  <a:lnTo>
                    <a:pt x="6566" y="4212"/>
                  </a:lnTo>
                  <a:lnTo>
                    <a:pt x="6566" y="4080"/>
                  </a:lnTo>
                  <a:lnTo>
                    <a:pt x="6530" y="3960"/>
                  </a:lnTo>
                  <a:lnTo>
                    <a:pt x="6350" y="3900"/>
                  </a:lnTo>
                  <a:lnTo>
                    <a:pt x="6278" y="3792"/>
                  </a:lnTo>
                  <a:lnTo>
                    <a:pt x="6374" y="3684"/>
                  </a:lnTo>
                  <a:lnTo>
                    <a:pt x="6386" y="3540"/>
                  </a:lnTo>
                  <a:lnTo>
                    <a:pt x="6014" y="3312"/>
                  </a:lnTo>
                  <a:lnTo>
                    <a:pt x="5582" y="2808"/>
                  </a:lnTo>
                  <a:lnTo>
                    <a:pt x="5342" y="2280"/>
                  </a:lnTo>
                  <a:lnTo>
                    <a:pt x="5198" y="2088"/>
                  </a:lnTo>
                  <a:lnTo>
                    <a:pt x="4862" y="1656"/>
                  </a:lnTo>
                  <a:lnTo>
                    <a:pt x="4838" y="1380"/>
                  </a:lnTo>
                  <a:lnTo>
                    <a:pt x="4478" y="804"/>
                  </a:lnTo>
                  <a:lnTo>
                    <a:pt x="4466" y="552"/>
                  </a:lnTo>
                  <a:lnTo>
                    <a:pt x="4250" y="108"/>
                  </a:lnTo>
                  <a:close/>
                </a:path>
              </a:pathLst>
            </a:custGeom>
            <a:solidFill>
              <a:srgbClr val="00338D"/>
            </a:solidFill>
            <a:ln w="9525">
              <a:solidFill>
                <a:schemeClr val="bg1"/>
              </a:solidFill>
              <a:round/>
              <a:headEnd/>
              <a:tailEnd/>
            </a:ln>
          </p:spPr>
          <p:txBody>
            <a:bodyPr/>
            <a:lstStyle/>
            <a:p>
              <a:endParaRPr lang="ko-KR" altLang="en-US" dirty="0"/>
            </a:p>
          </p:txBody>
        </p:sp>
        <p:sp>
          <p:nvSpPr>
            <p:cNvPr id="77" name="Freeform 1302">
              <a:extLst>
                <a:ext uri="{FF2B5EF4-FFF2-40B4-BE49-F238E27FC236}">
                  <a16:creationId xmlns:a16="http://schemas.microsoft.com/office/drawing/2014/main" id="{4A156F6F-4DF6-4619-AB94-B102B6D17396}"/>
                </a:ext>
              </a:extLst>
            </p:cNvPr>
            <p:cNvSpPr>
              <a:spLocks noChangeAspect="1"/>
            </p:cNvSpPr>
            <p:nvPr/>
          </p:nvSpPr>
          <p:spPr bwMode="auto">
            <a:xfrm>
              <a:off x="2122205" y="2677977"/>
              <a:ext cx="564942" cy="684879"/>
            </a:xfrm>
            <a:custGeom>
              <a:avLst/>
              <a:gdLst>
                <a:gd name="T0" fmla="*/ 1872 w 4305"/>
                <a:gd name="T1" fmla="*/ 44 h 5678"/>
                <a:gd name="T2" fmla="*/ 1620 w 4305"/>
                <a:gd name="T3" fmla="*/ 176 h 5678"/>
                <a:gd name="T4" fmla="*/ 1374 w 4305"/>
                <a:gd name="T5" fmla="*/ 266 h 5678"/>
                <a:gd name="T6" fmla="*/ 1170 w 4305"/>
                <a:gd name="T7" fmla="*/ 206 h 5678"/>
                <a:gd name="T8" fmla="*/ 1122 w 4305"/>
                <a:gd name="T9" fmla="*/ 500 h 5678"/>
                <a:gd name="T10" fmla="*/ 816 w 4305"/>
                <a:gd name="T11" fmla="*/ 518 h 5678"/>
                <a:gd name="T12" fmla="*/ 870 w 4305"/>
                <a:gd name="T13" fmla="*/ 728 h 5678"/>
                <a:gd name="T14" fmla="*/ 1140 w 4305"/>
                <a:gd name="T15" fmla="*/ 698 h 5678"/>
                <a:gd name="T16" fmla="*/ 1098 w 4305"/>
                <a:gd name="T17" fmla="*/ 926 h 5678"/>
                <a:gd name="T18" fmla="*/ 882 w 4305"/>
                <a:gd name="T19" fmla="*/ 1202 h 5678"/>
                <a:gd name="T20" fmla="*/ 528 w 4305"/>
                <a:gd name="T21" fmla="*/ 1304 h 5678"/>
                <a:gd name="T22" fmla="*/ 702 w 4305"/>
                <a:gd name="T23" fmla="*/ 1490 h 5678"/>
                <a:gd name="T24" fmla="*/ 756 w 4305"/>
                <a:gd name="T25" fmla="*/ 1706 h 5678"/>
                <a:gd name="T26" fmla="*/ 528 w 4305"/>
                <a:gd name="T27" fmla="*/ 1724 h 5678"/>
                <a:gd name="T28" fmla="*/ 522 w 4305"/>
                <a:gd name="T29" fmla="*/ 1976 h 5678"/>
                <a:gd name="T30" fmla="*/ 215 w 4305"/>
                <a:gd name="T31" fmla="*/ 2005 h 5678"/>
                <a:gd name="T32" fmla="*/ 105 w 4305"/>
                <a:gd name="T33" fmla="*/ 2177 h 5678"/>
                <a:gd name="T34" fmla="*/ 54 w 4305"/>
                <a:gd name="T35" fmla="*/ 2425 h 5678"/>
                <a:gd name="T36" fmla="*/ 164 w 4305"/>
                <a:gd name="T37" fmla="*/ 2659 h 5678"/>
                <a:gd name="T38" fmla="*/ 76 w 4305"/>
                <a:gd name="T39" fmla="*/ 2878 h 5678"/>
                <a:gd name="T40" fmla="*/ 451 w 4305"/>
                <a:gd name="T41" fmla="*/ 2755 h 5678"/>
                <a:gd name="T42" fmla="*/ 566 w 4305"/>
                <a:gd name="T43" fmla="*/ 2707 h 5678"/>
                <a:gd name="T44" fmla="*/ 810 w 4305"/>
                <a:gd name="T45" fmla="*/ 2844 h 5678"/>
                <a:gd name="T46" fmla="*/ 903 w 4305"/>
                <a:gd name="T47" fmla="*/ 3042 h 5678"/>
                <a:gd name="T48" fmla="*/ 1044 w 4305"/>
                <a:gd name="T49" fmla="*/ 3198 h 5678"/>
                <a:gd name="T50" fmla="*/ 901 w 4305"/>
                <a:gd name="T51" fmla="*/ 3322 h 5678"/>
                <a:gd name="T52" fmla="*/ 872 w 4305"/>
                <a:gd name="T53" fmla="*/ 3541 h 5678"/>
                <a:gd name="T54" fmla="*/ 654 w 4305"/>
                <a:gd name="T55" fmla="*/ 3650 h 5678"/>
                <a:gd name="T56" fmla="*/ 546 w 4305"/>
                <a:gd name="T57" fmla="*/ 3830 h 5678"/>
                <a:gd name="T58" fmla="*/ 492 w 4305"/>
                <a:gd name="T59" fmla="*/ 4010 h 5678"/>
                <a:gd name="T60" fmla="*/ 474 w 4305"/>
                <a:gd name="T61" fmla="*/ 4226 h 5678"/>
                <a:gd name="T62" fmla="*/ 342 w 4305"/>
                <a:gd name="T63" fmla="*/ 4328 h 5678"/>
                <a:gd name="T64" fmla="*/ 270 w 4305"/>
                <a:gd name="T65" fmla="*/ 4640 h 5678"/>
                <a:gd name="T66" fmla="*/ 492 w 4305"/>
                <a:gd name="T67" fmla="*/ 4814 h 5678"/>
                <a:gd name="T68" fmla="*/ 666 w 4305"/>
                <a:gd name="T69" fmla="*/ 4892 h 5678"/>
                <a:gd name="T70" fmla="*/ 684 w 4305"/>
                <a:gd name="T71" fmla="*/ 5180 h 5678"/>
                <a:gd name="T72" fmla="*/ 882 w 4305"/>
                <a:gd name="T73" fmla="*/ 5328 h 5678"/>
                <a:gd name="T74" fmla="*/ 1101 w 4305"/>
                <a:gd name="T75" fmla="*/ 5636 h 5678"/>
                <a:gd name="T76" fmla="*/ 1439 w 4305"/>
                <a:gd name="T77" fmla="*/ 5647 h 5678"/>
                <a:gd name="T78" fmla="*/ 1860 w 4305"/>
                <a:gd name="T79" fmla="*/ 5450 h 5678"/>
                <a:gd name="T80" fmla="*/ 2286 w 4305"/>
                <a:gd name="T81" fmla="*/ 5468 h 5678"/>
                <a:gd name="T82" fmla="*/ 2740 w 4305"/>
                <a:gd name="T83" fmla="*/ 5643 h 5678"/>
                <a:gd name="T84" fmla="*/ 3045 w 4305"/>
                <a:gd name="T85" fmla="*/ 5272 h 5678"/>
                <a:gd name="T86" fmla="*/ 3594 w 4305"/>
                <a:gd name="T87" fmla="*/ 4997 h 5678"/>
                <a:gd name="T88" fmla="*/ 3908 w 4305"/>
                <a:gd name="T89" fmla="*/ 4763 h 5678"/>
                <a:gd name="T90" fmla="*/ 4131 w 4305"/>
                <a:gd name="T91" fmla="*/ 3908 h 5678"/>
                <a:gd name="T92" fmla="*/ 4140 w 4305"/>
                <a:gd name="T93" fmla="*/ 3308 h 5678"/>
                <a:gd name="T94" fmla="*/ 4293 w 4305"/>
                <a:gd name="T95" fmla="*/ 2868 h 5678"/>
                <a:gd name="T96" fmla="*/ 3801 w 4305"/>
                <a:gd name="T97" fmla="*/ 2756 h 5678"/>
                <a:gd name="T98" fmla="*/ 3456 w 4305"/>
                <a:gd name="T99" fmla="*/ 2647 h 5678"/>
                <a:gd name="T100" fmla="*/ 3324 w 4305"/>
                <a:gd name="T101" fmla="*/ 2299 h 5678"/>
                <a:gd name="T102" fmla="*/ 3361 w 4305"/>
                <a:gd name="T103" fmla="*/ 1966 h 5678"/>
                <a:gd name="T104" fmla="*/ 3504 w 4305"/>
                <a:gd name="T105" fmla="*/ 1688 h 5678"/>
                <a:gd name="T106" fmla="*/ 3354 w 4305"/>
                <a:gd name="T107" fmla="*/ 1269 h 5678"/>
                <a:gd name="T108" fmla="*/ 2916 w 4305"/>
                <a:gd name="T109" fmla="*/ 728 h 5678"/>
                <a:gd name="T110" fmla="*/ 2568 w 4305"/>
                <a:gd name="T111" fmla="*/ 572 h 5678"/>
                <a:gd name="T112" fmla="*/ 2136 w 4305"/>
                <a:gd name="T113" fmla="*/ 270 h 56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305"/>
                <a:gd name="T172" fmla="*/ 0 h 5678"/>
                <a:gd name="T173" fmla="*/ 4305 w 4305"/>
                <a:gd name="T174" fmla="*/ 5678 h 56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305" h="5678">
                  <a:moveTo>
                    <a:pt x="2088" y="0"/>
                  </a:moveTo>
                  <a:lnTo>
                    <a:pt x="1872" y="44"/>
                  </a:lnTo>
                  <a:lnTo>
                    <a:pt x="1656" y="8"/>
                  </a:lnTo>
                  <a:lnTo>
                    <a:pt x="1620" y="176"/>
                  </a:lnTo>
                  <a:lnTo>
                    <a:pt x="1482" y="212"/>
                  </a:lnTo>
                  <a:lnTo>
                    <a:pt x="1374" y="266"/>
                  </a:lnTo>
                  <a:lnTo>
                    <a:pt x="1230" y="140"/>
                  </a:lnTo>
                  <a:lnTo>
                    <a:pt x="1170" y="206"/>
                  </a:lnTo>
                  <a:lnTo>
                    <a:pt x="1188" y="428"/>
                  </a:lnTo>
                  <a:lnTo>
                    <a:pt x="1122" y="500"/>
                  </a:lnTo>
                  <a:lnTo>
                    <a:pt x="960" y="476"/>
                  </a:lnTo>
                  <a:lnTo>
                    <a:pt x="816" y="518"/>
                  </a:lnTo>
                  <a:lnTo>
                    <a:pt x="792" y="626"/>
                  </a:lnTo>
                  <a:lnTo>
                    <a:pt x="870" y="728"/>
                  </a:lnTo>
                  <a:lnTo>
                    <a:pt x="1044" y="716"/>
                  </a:lnTo>
                  <a:lnTo>
                    <a:pt x="1140" y="698"/>
                  </a:lnTo>
                  <a:lnTo>
                    <a:pt x="1260" y="896"/>
                  </a:lnTo>
                  <a:lnTo>
                    <a:pt x="1098" y="926"/>
                  </a:lnTo>
                  <a:lnTo>
                    <a:pt x="1068" y="1142"/>
                  </a:lnTo>
                  <a:lnTo>
                    <a:pt x="882" y="1202"/>
                  </a:lnTo>
                  <a:lnTo>
                    <a:pt x="654" y="1202"/>
                  </a:lnTo>
                  <a:lnTo>
                    <a:pt x="528" y="1304"/>
                  </a:lnTo>
                  <a:lnTo>
                    <a:pt x="540" y="1418"/>
                  </a:lnTo>
                  <a:lnTo>
                    <a:pt x="702" y="1490"/>
                  </a:lnTo>
                  <a:lnTo>
                    <a:pt x="762" y="1580"/>
                  </a:lnTo>
                  <a:lnTo>
                    <a:pt x="756" y="1706"/>
                  </a:lnTo>
                  <a:lnTo>
                    <a:pt x="636" y="1724"/>
                  </a:lnTo>
                  <a:lnTo>
                    <a:pt x="528" y="1724"/>
                  </a:lnTo>
                  <a:lnTo>
                    <a:pt x="522" y="1826"/>
                  </a:lnTo>
                  <a:lnTo>
                    <a:pt x="522" y="1976"/>
                  </a:lnTo>
                  <a:lnTo>
                    <a:pt x="384" y="2012"/>
                  </a:lnTo>
                  <a:lnTo>
                    <a:pt x="215" y="2005"/>
                  </a:lnTo>
                  <a:lnTo>
                    <a:pt x="163" y="2103"/>
                  </a:lnTo>
                  <a:lnTo>
                    <a:pt x="105" y="2177"/>
                  </a:lnTo>
                  <a:lnTo>
                    <a:pt x="0" y="2294"/>
                  </a:lnTo>
                  <a:lnTo>
                    <a:pt x="54" y="2425"/>
                  </a:lnTo>
                  <a:lnTo>
                    <a:pt x="161" y="2513"/>
                  </a:lnTo>
                  <a:lnTo>
                    <a:pt x="164" y="2659"/>
                  </a:lnTo>
                  <a:lnTo>
                    <a:pt x="83" y="2776"/>
                  </a:lnTo>
                  <a:lnTo>
                    <a:pt x="76" y="2878"/>
                  </a:lnTo>
                  <a:lnTo>
                    <a:pt x="190" y="2890"/>
                  </a:lnTo>
                  <a:lnTo>
                    <a:pt x="451" y="2755"/>
                  </a:lnTo>
                  <a:lnTo>
                    <a:pt x="487" y="2592"/>
                  </a:lnTo>
                  <a:lnTo>
                    <a:pt x="566" y="2707"/>
                  </a:lnTo>
                  <a:lnTo>
                    <a:pt x="694" y="2718"/>
                  </a:lnTo>
                  <a:lnTo>
                    <a:pt x="810" y="2844"/>
                  </a:lnTo>
                  <a:lnTo>
                    <a:pt x="880" y="2956"/>
                  </a:lnTo>
                  <a:lnTo>
                    <a:pt x="903" y="3042"/>
                  </a:lnTo>
                  <a:lnTo>
                    <a:pt x="1010" y="3100"/>
                  </a:lnTo>
                  <a:lnTo>
                    <a:pt x="1044" y="3198"/>
                  </a:lnTo>
                  <a:lnTo>
                    <a:pt x="1032" y="3273"/>
                  </a:lnTo>
                  <a:lnTo>
                    <a:pt x="901" y="3322"/>
                  </a:lnTo>
                  <a:lnTo>
                    <a:pt x="942" y="3414"/>
                  </a:lnTo>
                  <a:lnTo>
                    <a:pt x="872" y="3541"/>
                  </a:lnTo>
                  <a:lnTo>
                    <a:pt x="778" y="3624"/>
                  </a:lnTo>
                  <a:lnTo>
                    <a:pt x="654" y="3650"/>
                  </a:lnTo>
                  <a:lnTo>
                    <a:pt x="564" y="3740"/>
                  </a:lnTo>
                  <a:lnTo>
                    <a:pt x="546" y="3830"/>
                  </a:lnTo>
                  <a:lnTo>
                    <a:pt x="600" y="3932"/>
                  </a:lnTo>
                  <a:lnTo>
                    <a:pt x="492" y="4010"/>
                  </a:lnTo>
                  <a:lnTo>
                    <a:pt x="456" y="4100"/>
                  </a:lnTo>
                  <a:lnTo>
                    <a:pt x="474" y="4226"/>
                  </a:lnTo>
                  <a:lnTo>
                    <a:pt x="438" y="4298"/>
                  </a:lnTo>
                  <a:lnTo>
                    <a:pt x="342" y="4328"/>
                  </a:lnTo>
                  <a:lnTo>
                    <a:pt x="270" y="4472"/>
                  </a:lnTo>
                  <a:lnTo>
                    <a:pt x="270" y="4640"/>
                  </a:lnTo>
                  <a:lnTo>
                    <a:pt x="378" y="4760"/>
                  </a:lnTo>
                  <a:lnTo>
                    <a:pt x="492" y="4814"/>
                  </a:lnTo>
                  <a:lnTo>
                    <a:pt x="612" y="4802"/>
                  </a:lnTo>
                  <a:lnTo>
                    <a:pt x="666" y="4892"/>
                  </a:lnTo>
                  <a:lnTo>
                    <a:pt x="648" y="5066"/>
                  </a:lnTo>
                  <a:lnTo>
                    <a:pt x="684" y="5180"/>
                  </a:lnTo>
                  <a:lnTo>
                    <a:pt x="766" y="5265"/>
                  </a:lnTo>
                  <a:lnTo>
                    <a:pt x="882" y="5328"/>
                  </a:lnTo>
                  <a:lnTo>
                    <a:pt x="987" y="5524"/>
                  </a:lnTo>
                  <a:lnTo>
                    <a:pt x="1101" y="5636"/>
                  </a:lnTo>
                  <a:lnTo>
                    <a:pt x="1241" y="5678"/>
                  </a:lnTo>
                  <a:lnTo>
                    <a:pt x="1439" y="5647"/>
                  </a:lnTo>
                  <a:lnTo>
                    <a:pt x="1608" y="5504"/>
                  </a:lnTo>
                  <a:lnTo>
                    <a:pt x="1860" y="5450"/>
                  </a:lnTo>
                  <a:lnTo>
                    <a:pt x="2083" y="5443"/>
                  </a:lnTo>
                  <a:lnTo>
                    <a:pt x="2286" y="5468"/>
                  </a:lnTo>
                  <a:lnTo>
                    <a:pt x="2477" y="5542"/>
                  </a:lnTo>
                  <a:lnTo>
                    <a:pt x="2740" y="5643"/>
                  </a:lnTo>
                  <a:lnTo>
                    <a:pt x="2868" y="5461"/>
                  </a:lnTo>
                  <a:lnTo>
                    <a:pt x="3045" y="5272"/>
                  </a:lnTo>
                  <a:lnTo>
                    <a:pt x="3306" y="5105"/>
                  </a:lnTo>
                  <a:lnTo>
                    <a:pt x="3594" y="4997"/>
                  </a:lnTo>
                  <a:lnTo>
                    <a:pt x="3737" y="4909"/>
                  </a:lnTo>
                  <a:lnTo>
                    <a:pt x="3908" y="4763"/>
                  </a:lnTo>
                  <a:lnTo>
                    <a:pt x="4134" y="4540"/>
                  </a:lnTo>
                  <a:lnTo>
                    <a:pt x="4131" y="3908"/>
                  </a:lnTo>
                  <a:lnTo>
                    <a:pt x="4285" y="3583"/>
                  </a:lnTo>
                  <a:lnTo>
                    <a:pt x="4140" y="3308"/>
                  </a:lnTo>
                  <a:lnTo>
                    <a:pt x="4305" y="3097"/>
                  </a:lnTo>
                  <a:lnTo>
                    <a:pt x="4293" y="2868"/>
                  </a:lnTo>
                  <a:lnTo>
                    <a:pt x="4032" y="2744"/>
                  </a:lnTo>
                  <a:lnTo>
                    <a:pt x="3801" y="2756"/>
                  </a:lnTo>
                  <a:lnTo>
                    <a:pt x="3602" y="2708"/>
                  </a:lnTo>
                  <a:lnTo>
                    <a:pt x="3456" y="2647"/>
                  </a:lnTo>
                  <a:lnTo>
                    <a:pt x="3456" y="2445"/>
                  </a:lnTo>
                  <a:lnTo>
                    <a:pt x="3324" y="2299"/>
                  </a:lnTo>
                  <a:lnTo>
                    <a:pt x="3288" y="2085"/>
                  </a:lnTo>
                  <a:lnTo>
                    <a:pt x="3361" y="1966"/>
                  </a:lnTo>
                  <a:lnTo>
                    <a:pt x="3360" y="1796"/>
                  </a:lnTo>
                  <a:lnTo>
                    <a:pt x="3504" y="1688"/>
                  </a:lnTo>
                  <a:lnTo>
                    <a:pt x="3528" y="1495"/>
                  </a:lnTo>
                  <a:lnTo>
                    <a:pt x="3354" y="1269"/>
                  </a:lnTo>
                  <a:lnTo>
                    <a:pt x="3075" y="838"/>
                  </a:lnTo>
                  <a:lnTo>
                    <a:pt x="2916" y="728"/>
                  </a:lnTo>
                  <a:lnTo>
                    <a:pt x="2737" y="727"/>
                  </a:lnTo>
                  <a:lnTo>
                    <a:pt x="2568" y="572"/>
                  </a:lnTo>
                  <a:lnTo>
                    <a:pt x="2280" y="570"/>
                  </a:lnTo>
                  <a:lnTo>
                    <a:pt x="2136" y="270"/>
                  </a:lnTo>
                  <a:lnTo>
                    <a:pt x="2088" y="0"/>
                  </a:lnTo>
                  <a:close/>
                </a:path>
              </a:pathLst>
            </a:custGeom>
            <a:solidFill>
              <a:schemeClr val="accent1">
                <a:lumMod val="20000"/>
                <a:lumOff val="80000"/>
              </a:schemeClr>
            </a:solidFill>
            <a:ln w="9525">
              <a:solidFill>
                <a:schemeClr val="bg1"/>
              </a:solidFill>
              <a:round/>
              <a:headEnd/>
              <a:tailEnd/>
            </a:ln>
          </p:spPr>
          <p:txBody>
            <a:bodyPr/>
            <a:lstStyle/>
            <a:p>
              <a:endParaRPr lang="ko-KR" altLang="en-US" dirty="0"/>
            </a:p>
          </p:txBody>
        </p:sp>
        <p:sp>
          <p:nvSpPr>
            <p:cNvPr id="78" name="Freeform 1303">
              <a:extLst>
                <a:ext uri="{FF2B5EF4-FFF2-40B4-BE49-F238E27FC236}">
                  <a16:creationId xmlns:a16="http://schemas.microsoft.com/office/drawing/2014/main" id="{25A0E59A-E445-4142-ADF4-574C8B7D13BF}"/>
                </a:ext>
              </a:extLst>
            </p:cNvPr>
            <p:cNvSpPr>
              <a:spLocks noChangeAspect="1"/>
            </p:cNvSpPr>
            <p:nvPr/>
          </p:nvSpPr>
          <p:spPr bwMode="auto">
            <a:xfrm>
              <a:off x="2243723" y="2935499"/>
              <a:ext cx="196319" cy="156323"/>
            </a:xfrm>
            <a:custGeom>
              <a:avLst/>
              <a:gdLst>
                <a:gd name="T0" fmla="*/ 884 w 1496"/>
                <a:gd name="T1" fmla="*/ 0 h 1296"/>
                <a:gd name="T2" fmla="*/ 782 w 1496"/>
                <a:gd name="T3" fmla="*/ 18 h 1296"/>
                <a:gd name="T4" fmla="*/ 722 w 1496"/>
                <a:gd name="T5" fmla="*/ 108 h 1296"/>
                <a:gd name="T6" fmla="*/ 722 w 1496"/>
                <a:gd name="T7" fmla="*/ 288 h 1296"/>
                <a:gd name="T8" fmla="*/ 506 w 1496"/>
                <a:gd name="T9" fmla="*/ 348 h 1296"/>
                <a:gd name="T10" fmla="*/ 440 w 1496"/>
                <a:gd name="T11" fmla="*/ 438 h 1296"/>
                <a:gd name="T12" fmla="*/ 470 w 1496"/>
                <a:gd name="T13" fmla="*/ 612 h 1296"/>
                <a:gd name="T14" fmla="*/ 368 w 1496"/>
                <a:gd name="T15" fmla="*/ 648 h 1296"/>
                <a:gd name="T16" fmla="*/ 0 w 1496"/>
                <a:gd name="T17" fmla="*/ 601 h 1296"/>
                <a:gd name="T18" fmla="*/ 73 w 1496"/>
                <a:gd name="T19" fmla="*/ 720 h 1296"/>
                <a:gd name="T20" fmla="*/ 95 w 1496"/>
                <a:gd name="T21" fmla="*/ 802 h 1296"/>
                <a:gd name="T22" fmla="*/ 200 w 1496"/>
                <a:gd name="T23" fmla="*/ 859 h 1296"/>
                <a:gd name="T24" fmla="*/ 236 w 1496"/>
                <a:gd name="T25" fmla="*/ 954 h 1296"/>
                <a:gd name="T26" fmla="*/ 224 w 1496"/>
                <a:gd name="T27" fmla="*/ 1032 h 1296"/>
                <a:gd name="T28" fmla="*/ 332 w 1496"/>
                <a:gd name="T29" fmla="*/ 1044 h 1296"/>
                <a:gd name="T30" fmla="*/ 350 w 1496"/>
                <a:gd name="T31" fmla="*/ 1152 h 1296"/>
                <a:gd name="T32" fmla="*/ 452 w 1496"/>
                <a:gd name="T33" fmla="*/ 1206 h 1296"/>
                <a:gd name="T34" fmla="*/ 758 w 1496"/>
                <a:gd name="T35" fmla="*/ 1188 h 1296"/>
                <a:gd name="T36" fmla="*/ 872 w 1496"/>
                <a:gd name="T37" fmla="*/ 1152 h 1296"/>
                <a:gd name="T38" fmla="*/ 980 w 1496"/>
                <a:gd name="T39" fmla="*/ 1284 h 1296"/>
                <a:gd name="T40" fmla="*/ 1100 w 1496"/>
                <a:gd name="T41" fmla="*/ 1296 h 1296"/>
                <a:gd name="T42" fmla="*/ 1340 w 1496"/>
                <a:gd name="T43" fmla="*/ 1044 h 1296"/>
                <a:gd name="T44" fmla="*/ 1322 w 1496"/>
                <a:gd name="T45" fmla="*/ 924 h 1296"/>
                <a:gd name="T46" fmla="*/ 1394 w 1496"/>
                <a:gd name="T47" fmla="*/ 906 h 1296"/>
                <a:gd name="T48" fmla="*/ 1496 w 1496"/>
                <a:gd name="T49" fmla="*/ 798 h 1296"/>
                <a:gd name="T50" fmla="*/ 1442 w 1496"/>
                <a:gd name="T51" fmla="*/ 630 h 1296"/>
                <a:gd name="T52" fmla="*/ 1334 w 1496"/>
                <a:gd name="T53" fmla="*/ 594 h 1296"/>
                <a:gd name="T54" fmla="*/ 1196 w 1496"/>
                <a:gd name="T55" fmla="*/ 474 h 1296"/>
                <a:gd name="T56" fmla="*/ 1214 w 1496"/>
                <a:gd name="T57" fmla="*/ 240 h 1296"/>
                <a:gd name="T58" fmla="*/ 1190 w 1496"/>
                <a:gd name="T59" fmla="*/ 90 h 1296"/>
                <a:gd name="T60" fmla="*/ 1106 w 1496"/>
                <a:gd name="T61" fmla="*/ 36 h 1296"/>
                <a:gd name="T62" fmla="*/ 980 w 1496"/>
                <a:gd name="T63" fmla="*/ 42 h 1296"/>
                <a:gd name="T64" fmla="*/ 884 w 1496"/>
                <a:gd name="T65" fmla="*/ 0 h 1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6"/>
                <a:gd name="T100" fmla="*/ 0 h 1296"/>
                <a:gd name="T101" fmla="*/ 1496 w 1496"/>
                <a:gd name="T102" fmla="*/ 1296 h 12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6" h="1296">
                  <a:moveTo>
                    <a:pt x="884" y="0"/>
                  </a:moveTo>
                  <a:lnTo>
                    <a:pt x="782" y="18"/>
                  </a:lnTo>
                  <a:lnTo>
                    <a:pt x="722" y="108"/>
                  </a:lnTo>
                  <a:lnTo>
                    <a:pt x="722" y="288"/>
                  </a:lnTo>
                  <a:lnTo>
                    <a:pt x="506" y="348"/>
                  </a:lnTo>
                  <a:lnTo>
                    <a:pt x="440" y="438"/>
                  </a:lnTo>
                  <a:lnTo>
                    <a:pt x="470" y="612"/>
                  </a:lnTo>
                  <a:lnTo>
                    <a:pt x="368" y="648"/>
                  </a:lnTo>
                  <a:lnTo>
                    <a:pt x="0" y="601"/>
                  </a:lnTo>
                  <a:lnTo>
                    <a:pt x="73" y="720"/>
                  </a:lnTo>
                  <a:lnTo>
                    <a:pt x="95" y="802"/>
                  </a:lnTo>
                  <a:lnTo>
                    <a:pt x="200" y="859"/>
                  </a:lnTo>
                  <a:lnTo>
                    <a:pt x="236" y="954"/>
                  </a:lnTo>
                  <a:lnTo>
                    <a:pt x="224" y="1032"/>
                  </a:lnTo>
                  <a:lnTo>
                    <a:pt x="332" y="1044"/>
                  </a:lnTo>
                  <a:lnTo>
                    <a:pt x="350" y="1152"/>
                  </a:lnTo>
                  <a:lnTo>
                    <a:pt x="452" y="1206"/>
                  </a:lnTo>
                  <a:lnTo>
                    <a:pt x="758" y="1188"/>
                  </a:lnTo>
                  <a:lnTo>
                    <a:pt x="872" y="1152"/>
                  </a:lnTo>
                  <a:lnTo>
                    <a:pt x="980" y="1284"/>
                  </a:lnTo>
                  <a:lnTo>
                    <a:pt x="1100" y="1296"/>
                  </a:lnTo>
                  <a:lnTo>
                    <a:pt x="1340" y="1044"/>
                  </a:lnTo>
                  <a:lnTo>
                    <a:pt x="1322" y="924"/>
                  </a:lnTo>
                  <a:lnTo>
                    <a:pt x="1394" y="906"/>
                  </a:lnTo>
                  <a:lnTo>
                    <a:pt x="1496" y="798"/>
                  </a:lnTo>
                  <a:lnTo>
                    <a:pt x="1442" y="630"/>
                  </a:lnTo>
                  <a:lnTo>
                    <a:pt x="1334" y="594"/>
                  </a:lnTo>
                  <a:lnTo>
                    <a:pt x="1196" y="474"/>
                  </a:lnTo>
                  <a:lnTo>
                    <a:pt x="1214" y="240"/>
                  </a:lnTo>
                  <a:lnTo>
                    <a:pt x="1190" y="90"/>
                  </a:lnTo>
                  <a:lnTo>
                    <a:pt x="1106" y="36"/>
                  </a:lnTo>
                  <a:lnTo>
                    <a:pt x="980" y="42"/>
                  </a:lnTo>
                  <a:lnTo>
                    <a:pt x="884" y="0"/>
                  </a:lnTo>
                  <a:close/>
                </a:path>
              </a:pathLst>
            </a:custGeom>
            <a:solidFill>
              <a:srgbClr val="00A3A1"/>
            </a:solidFill>
            <a:ln w="9525">
              <a:solidFill>
                <a:schemeClr val="bg1"/>
              </a:solidFill>
              <a:round/>
              <a:headEnd/>
              <a:tailEnd/>
            </a:ln>
          </p:spPr>
          <p:txBody>
            <a:bodyPr/>
            <a:lstStyle/>
            <a:p>
              <a:endParaRPr lang="ko-KR" altLang="en-US" dirty="0"/>
            </a:p>
          </p:txBody>
        </p:sp>
        <p:sp>
          <p:nvSpPr>
            <p:cNvPr id="79" name="Freeform 1304">
              <a:extLst>
                <a:ext uri="{FF2B5EF4-FFF2-40B4-BE49-F238E27FC236}">
                  <a16:creationId xmlns:a16="http://schemas.microsoft.com/office/drawing/2014/main" id="{9E83EE75-6F96-4CB7-A52E-5448C53D5E08}"/>
                </a:ext>
              </a:extLst>
            </p:cNvPr>
            <p:cNvSpPr>
              <a:spLocks noChangeAspect="1"/>
            </p:cNvSpPr>
            <p:nvPr/>
          </p:nvSpPr>
          <p:spPr bwMode="auto">
            <a:xfrm>
              <a:off x="1964730" y="2874345"/>
              <a:ext cx="294479" cy="243893"/>
            </a:xfrm>
            <a:custGeom>
              <a:avLst/>
              <a:gdLst>
                <a:gd name="T0" fmla="*/ 4248 w 748"/>
                <a:gd name="T1" fmla="*/ 1134 h 674"/>
                <a:gd name="T2" fmla="*/ 3726 w 748"/>
                <a:gd name="T3" fmla="*/ 612 h 674"/>
                <a:gd name="T4" fmla="*/ 3168 w 748"/>
                <a:gd name="T5" fmla="*/ 504 h 674"/>
                <a:gd name="T6" fmla="*/ 2736 w 748"/>
                <a:gd name="T7" fmla="*/ 0 h 674"/>
                <a:gd name="T8" fmla="*/ 2250 w 748"/>
                <a:gd name="T9" fmla="*/ 396 h 674"/>
                <a:gd name="T10" fmla="*/ 1548 w 748"/>
                <a:gd name="T11" fmla="*/ 594 h 674"/>
                <a:gd name="T12" fmla="*/ 810 w 748"/>
                <a:gd name="T13" fmla="*/ 756 h 674"/>
                <a:gd name="T14" fmla="*/ 738 w 748"/>
                <a:gd name="T15" fmla="*/ 1422 h 674"/>
                <a:gd name="T16" fmla="*/ 216 w 748"/>
                <a:gd name="T17" fmla="*/ 1692 h 674"/>
                <a:gd name="T18" fmla="*/ 0 w 748"/>
                <a:gd name="T19" fmla="*/ 2394 h 674"/>
                <a:gd name="T20" fmla="*/ 360 w 748"/>
                <a:gd name="T21" fmla="*/ 2970 h 674"/>
                <a:gd name="T22" fmla="*/ 864 w 748"/>
                <a:gd name="T23" fmla="*/ 3258 h 674"/>
                <a:gd name="T24" fmla="*/ 1458 w 748"/>
                <a:gd name="T25" fmla="*/ 3204 h 674"/>
                <a:gd name="T26" fmla="*/ 1620 w 748"/>
                <a:gd name="T27" fmla="*/ 3780 h 674"/>
                <a:gd name="T28" fmla="*/ 1710 w 748"/>
                <a:gd name="T29" fmla="*/ 4482 h 674"/>
                <a:gd name="T30" fmla="*/ 1980 w 748"/>
                <a:gd name="T31" fmla="*/ 4878 h 674"/>
                <a:gd name="T32" fmla="*/ 2106 w 748"/>
                <a:gd name="T33" fmla="*/ 5508 h 674"/>
                <a:gd name="T34" fmla="*/ 2646 w 748"/>
                <a:gd name="T35" fmla="*/ 5994 h 674"/>
                <a:gd name="T36" fmla="*/ 3078 w 748"/>
                <a:gd name="T37" fmla="*/ 5724 h 674"/>
                <a:gd name="T38" fmla="*/ 3546 w 748"/>
                <a:gd name="T39" fmla="*/ 5508 h 674"/>
                <a:gd name="T40" fmla="*/ 4104 w 748"/>
                <a:gd name="T41" fmla="*/ 5562 h 674"/>
                <a:gd name="T42" fmla="*/ 4410 w 748"/>
                <a:gd name="T43" fmla="*/ 5184 h 674"/>
                <a:gd name="T44" fmla="*/ 4734 w 748"/>
                <a:gd name="T45" fmla="*/ 5580 h 674"/>
                <a:gd name="T46" fmla="*/ 5238 w 748"/>
                <a:gd name="T47" fmla="*/ 5796 h 674"/>
                <a:gd name="T48" fmla="*/ 5922 w 748"/>
                <a:gd name="T49" fmla="*/ 5994 h 674"/>
                <a:gd name="T50" fmla="*/ 6426 w 748"/>
                <a:gd name="T51" fmla="*/ 5364 h 674"/>
                <a:gd name="T52" fmla="*/ 6696 w 748"/>
                <a:gd name="T53" fmla="*/ 4932 h 674"/>
                <a:gd name="T54" fmla="*/ 6624 w 748"/>
                <a:gd name="T55" fmla="*/ 4410 h 674"/>
                <a:gd name="T56" fmla="*/ 6246 w 748"/>
                <a:gd name="T57" fmla="*/ 3996 h 674"/>
                <a:gd name="T58" fmla="*/ 5679 w 748"/>
                <a:gd name="T59" fmla="*/ 3267 h 674"/>
                <a:gd name="T60" fmla="*/ 5058 w 748"/>
                <a:gd name="T61" fmla="*/ 2889 h 674"/>
                <a:gd name="T62" fmla="*/ 4167 w 748"/>
                <a:gd name="T63" fmla="*/ 3789 h 674"/>
                <a:gd name="T64" fmla="*/ 3852 w 748"/>
                <a:gd name="T65" fmla="*/ 3438 h 674"/>
                <a:gd name="T66" fmla="*/ 4086 w 748"/>
                <a:gd name="T67" fmla="*/ 2664 h 674"/>
                <a:gd name="T68" fmla="*/ 3600 w 748"/>
                <a:gd name="T69" fmla="*/ 1998 h 674"/>
                <a:gd name="T70" fmla="*/ 4095 w 748"/>
                <a:gd name="T71" fmla="*/ 1413 h 6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8"/>
                <a:gd name="T109" fmla="*/ 0 h 674"/>
                <a:gd name="T110" fmla="*/ 748 w 748"/>
                <a:gd name="T111" fmla="*/ 674 h 6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8" h="674">
                  <a:moveTo>
                    <a:pt x="455" y="157"/>
                  </a:moveTo>
                  <a:lnTo>
                    <a:pt x="472" y="126"/>
                  </a:lnTo>
                  <a:lnTo>
                    <a:pt x="436" y="104"/>
                  </a:lnTo>
                  <a:lnTo>
                    <a:pt x="414" y="68"/>
                  </a:lnTo>
                  <a:lnTo>
                    <a:pt x="382" y="78"/>
                  </a:lnTo>
                  <a:lnTo>
                    <a:pt x="352" y="56"/>
                  </a:lnTo>
                  <a:lnTo>
                    <a:pt x="330" y="20"/>
                  </a:lnTo>
                  <a:lnTo>
                    <a:pt x="304" y="0"/>
                  </a:lnTo>
                  <a:lnTo>
                    <a:pt x="264" y="14"/>
                  </a:lnTo>
                  <a:lnTo>
                    <a:pt x="250" y="44"/>
                  </a:lnTo>
                  <a:lnTo>
                    <a:pt x="222" y="66"/>
                  </a:lnTo>
                  <a:lnTo>
                    <a:pt x="172" y="66"/>
                  </a:lnTo>
                  <a:lnTo>
                    <a:pt x="132" y="56"/>
                  </a:lnTo>
                  <a:lnTo>
                    <a:pt x="90" y="84"/>
                  </a:lnTo>
                  <a:lnTo>
                    <a:pt x="82" y="120"/>
                  </a:lnTo>
                  <a:lnTo>
                    <a:pt x="82" y="158"/>
                  </a:lnTo>
                  <a:lnTo>
                    <a:pt x="72" y="182"/>
                  </a:lnTo>
                  <a:lnTo>
                    <a:pt x="24" y="188"/>
                  </a:lnTo>
                  <a:lnTo>
                    <a:pt x="4" y="222"/>
                  </a:lnTo>
                  <a:lnTo>
                    <a:pt x="0" y="266"/>
                  </a:lnTo>
                  <a:lnTo>
                    <a:pt x="16" y="312"/>
                  </a:lnTo>
                  <a:lnTo>
                    <a:pt x="40" y="330"/>
                  </a:lnTo>
                  <a:lnTo>
                    <a:pt x="76" y="338"/>
                  </a:lnTo>
                  <a:lnTo>
                    <a:pt x="96" y="362"/>
                  </a:lnTo>
                  <a:lnTo>
                    <a:pt x="136" y="368"/>
                  </a:lnTo>
                  <a:lnTo>
                    <a:pt x="162" y="356"/>
                  </a:lnTo>
                  <a:lnTo>
                    <a:pt x="180" y="384"/>
                  </a:lnTo>
                  <a:lnTo>
                    <a:pt x="180" y="420"/>
                  </a:lnTo>
                  <a:lnTo>
                    <a:pt x="178" y="462"/>
                  </a:lnTo>
                  <a:lnTo>
                    <a:pt x="190" y="498"/>
                  </a:lnTo>
                  <a:lnTo>
                    <a:pt x="222" y="516"/>
                  </a:lnTo>
                  <a:lnTo>
                    <a:pt x="220" y="542"/>
                  </a:lnTo>
                  <a:lnTo>
                    <a:pt x="216" y="584"/>
                  </a:lnTo>
                  <a:lnTo>
                    <a:pt x="234" y="612"/>
                  </a:lnTo>
                  <a:lnTo>
                    <a:pt x="274" y="626"/>
                  </a:lnTo>
                  <a:lnTo>
                    <a:pt x="294" y="666"/>
                  </a:lnTo>
                  <a:lnTo>
                    <a:pt x="318" y="674"/>
                  </a:lnTo>
                  <a:lnTo>
                    <a:pt x="342" y="636"/>
                  </a:lnTo>
                  <a:lnTo>
                    <a:pt x="364" y="612"/>
                  </a:lnTo>
                  <a:lnTo>
                    <a:pt x="394" y="612"/>
                  </a:lnTo>
                  <a:lnTo>
                    <a:pt x="424" y="624"/>
                  </a:lnTo>
                  <a:lnTo>
                    <a:pt x="456" y="618"/>
                  </a:lnTo>
                  <a:lnTo>
                    <a:pt x="468" y="590"/>
                  </a:lnTo>
                  <a:lnTo>
                    <a:pt x="490" y="576"/>
                  </a:lnTo>
                  <a:lnTo>
                    <a:pt x="516" y="576"/>
                  </a:lnTo>
                  <a:lnTo>
                    <a:pt x="526" y="620"/>
                  </a:lnTo>
                  <a:lnTo>
                    <a:pt x="540" y="644"/>
                  </a:lnTo>
                  <a:lnTo>
                    <a:pt x="582" y="644"/>
                  </a:lnTo>
                  <a:lnTo>
                    <a:pt x="616" y="674"/>
                  </a:lnTo>
                  <a:lnTo>
                    <a:pt x="658" y="666"/>
                  </a:lnTo>
                  <a:lnTo>
                    <a:pt x="690" y="638"/>
                  </a:lnTo>
                  <a:lnTo>
                    <a:pt x="714" y="596"/>
                  </a:lnTo>
                  <a:lnTo>
                    <a:pt x="700" y="564"/>
                  </a:lnTo>
                  <a:lnTo>
                    <a:pt x="744" y="548"/>
                  </a:lnTo>
                  <a:lnTo>
                    <a:pt x="748" y="523"/>
                  </a:lnTo>
                  <a:lnTo>
                    <a:pt x="736" y="490"/>
                  </a:lnTo>
                  <a:lnTo>
                    <a:pt x="701" y="471"/>
                  </a:lnTo>
                  <a:lnTo>
                    <a:pt x="694" y="444"/>
                  </a:lnTo>
                  <a:lnTo>
                    <a:pt x="672" y="408"/>
                  </a:lnTo>
                  <a:lnTo>
                    <a:pt x="631" y="363"/>
                  </a:lnTo>
                  <a:lnTo>
                    <a:pt x="589" y="360"/>
                  </a:lnTo>
                  <a:lnTo>
                    <a:pt x="562" y="321"/>
                  </a:lnTo>
                  <a:lnTo>
                    <a:pt x="550" y="376"/>
                  </a:lnTo>
                  <a:lnTo>
                    <a:pt x="463" y="421"/>
                  </a:lnTo>
                  <a:lnTo>
                    <a:pt x="425" y="417"/>
                  </a:lnTo>
                  <a:lnTo>
                    <a:pt x="428" y="382"/>
                  </a:lnTo>
                  <a:lnTo>
                    <a:pt x="454" y="344"/>
                  </a:lnTo>
                  <a:lnTo>
                    <a:pt x="454" y="296"/>
                  </a:lnTo>
                  <a:lnTo>
                    <a:pt x="418" y="266"/>
                  </a:lnTo>
                  <a:lnTo>
                    <a:pt x="400" y="222"/>
                  </a:lnTo>
                  <a:lnTo>
                    <a:pt x="436" y="182"/>
                  </a:lnTo>
                  <a:lnTo>
                    <a:pt x="455" y="157"/>
                  </a:lnTo>
                  <a:close/>
                </a:path>
              </a:pathLst>
            </a:custGeom>
            <a:solidFill>
              <a:schemeClr val="accent1">
                <a:lumMod val="20000"/>
                <a:lumOff val="80000"/>
              </a:schemeClr>
            </a:solidFill>
            <a:ln w="9525">
              <a:solidFill>
                <a:schemeClr val="bg1"/>
              </a:solidFill>
              <a:round/>
              <a:headEnd/>
              <a:tailEnd/>
            </a:ln>
          </p:spPr>
          <p:txBody>
            <a:bodyPr/>
            <a:lstStyle/>
            <a:p>
              <a:endParaRPr lang="ko-KR" altLang="en-US" dirty="0"/>
            </a:p>
          </p:txBody>
        </p:sp>
        <p:sp>
          <p:nvSpPr>
            <p:cNvPr id="80" name="Freeform 1305">
              <a:extLst>
                <a:ext uri="{FF2B5EF4-FFF2-40B4-BE49-F238E27FC236}">
                  <a16:creationId xmlns:a16="http://schemas.microsoft.com/office/drawing/2014/main" id="{E2D4DE7F-296C-4972-9E53-D55CB48AE73B}"/>
                </a:ext>
              </a:extLst>
            </p:cNvPr>
            <p:cNvSpPr>
              <a:spLocks noChangeAspect="1"/>
            </p:cNvSpPr>
            <p:nvPr/>
          </p:nvSpPr>
          <p:spPr bwMode="auto">
            <a:xfrm>
              <a:off x="1879693" y="3160937"/>
              <a:ext cx="262196" cy="111452"/>
            </a:xfrm>
            <a:custGeom>
              <a:avLst/>
              <a:gdLst>
                <a:gd name="T0" fmla="*/ 11988 w 333"/>
                <a:gd name="T1" fmla="*/ 1188 h 154"/>
                <a:gd name="T2" fmla="*/ 11772 w 333"/>
                <a:gd name="T3" fmla="*/ 684 h 154"/>
                <a:gd name="T4" fmla="*/ 11124 w 333"/>
                <a:gd name="T5" fmla="*/ 216 h 154"/>
                <a:gd name="T6" fmla="*/ 10440 w 333"/>
                <a:gd name="T7" fmla="*/ 0 h 154"/>
                <a:gd name="T8" fmla="*/ 9684 w 333"/>
                <a:gd name="T9" fmla="*/ 0 h 154"/>
                <a:gd name="T10" fmla="*/ 9072 w 333"/>
                <a:gd name="T11" fmla="*/ 252 h 154"/>
                <a:gd name="T12" fmla="*/ 8532 w 333"/>
                <a:gd name="T13" fmla="*/ 1080 h 154"/>
                <a:gd name="T14" fmla="*/ 8064 w 333"/>
                <a:gd name="T15" fmla="*/ 792 h 154"/>
                <a:gd name="T16" fmla="*/ 7524 w 333"/>
                <a:gd name="T17" fmla="*/ 324 h 154"/>
                <a:gd name="T18" fmla="*/ 6876 w 333"/>
                <a:gd name="T19" fmla="*/ 0 h 154"/>
                <a:gd name="T20" fmla="*/ 6228 w 333"/>
                <a:gd name="T21" fmla="*/ 0 h 154"/>
                <a:gd name="T22" fmla="*/ 5616 w 333"/>
                <a:gd name="T23" fmla="*/ 144 h 154"/>
                <a:gd name="T24" fmla="*/ 5400 w 333"/>
                <a:gd name="T25" fmla="*/ 972 h 154"/>
                <a:gd name="T26" fmla="*/ 4932 w 333"/>
                <a:gd name="T27" fmla="*/ 1188 h 154"/>
                <a:gd name="T28" fmla="*/ 4536 w 333"/>
                <a:gd name="T29" fmla="*/ 648 h 154"/>
                <a:gd name="T30" fmla="*/ 4068 w 333"/>
                <a:gd name="T31" fmla="*/ 432 h 154"/>
                <a:gd name="T32" fmla="*/ 3240 w 333"/>
                <a:gd name="T33" fmla="*/ 216 h 154"/>
                <a:gd name="T34" fmla="*/ 2376 w 333"/>
                <a:gd name="T35" fmla="*/ 216 h 154"/>
                <a:gd name="T36" fmla="*/ 1692 w 333"/>
                <a:gd name="T37" fmla="*/ 792 h 154"/>
                <a:gd name="T38" fmla="*/ 1044 w 333"/>
                <a:gd name="T39" fmla="*/ 1080 h 154"/>
                <a:gd name="T40" fmla="*/ 324 w 333"/>
                <a:gd name="T41" fmla="*/ 1656 h 154"/>
                <a:gd name="T42" fmla="*/ 0 w 333"/>
                <a:gd name="T43" fmla="*/ 2520 h 154"/>
                <a:gd name="T44" fmla="*/ 216 w 333"/>
                <a:gd name="T45" fmla="*/ 3348 h 154"/>
                <a:gd name="T46" fmla="*/ 936 w 333"/>
                <a:gd name="T47" fmla="*/ 3672 h 154"/>
                <a:gd name="T48" fmla="*/ 972 w 333"/>
                <a:gd name="T49" fmla="*/ 4104 h 154"/>
                <a:gd name="T50" fmla="*/ 1512 w 333"/>
                <a:gd name="T51" fmla="*/ 4464 h 154"/>
                <a:gd name="T52" fmla="*/ 2592 w 333"/>
                <a:gd name="T53" fmla="*/ 4752 h 154"/>
                <a:gd name="T54" fmla="*/ 3528 w 333"/>
                <a:gd name="T55" fmla="*/ 4248 h 154"/>
                <a:gd name="T56" fmla="*/ 4212 w 333"/>
                <a:gd name="T57" fmla="*/ 4104 h 154"/>
                <a:gd name="T58" fmla="*/ 4392 w 333"/>
                <a:gd name="T59" fmla="*/ 4752 h 154"/>
                <a:gd name="T60" fmla="*/ 4968 w 333"/>
                <a:gd name="T61" fmla="*/ 5544 h 154"/>
                <a:gd name="T62" fmla="*/ 6048 w 333"/>
                <a:gd name="T63" fmla="*/ 5508 h 154"/>
                <a:gd name="T64" fmla="*/ 7344 w 333"/>
                <a:gd name="T65" fmla="*/ 5112 h 154"/>
                <a:gd name="T66" fmla="*/ 7992 w 333"/>
                <a:gd name="T67" fmla="*/ 3924 h 154"/>
                <a:gd name="T68" fmla="*/ 8316 w 333"/>
                <a:gd name="T69" fmla="*/ 3168 h 154"/>
                <a:gd name="T70" fmla="*/ 8928 w 333"/>
                <a:gd name="T71" fmla="*/ 3024 h 154"/>
                <a:gd name="T72" fmla="*/ 9360 w 333"/>
                <a:gd name="T73" fmla="*/ 2808 h 154"/>
                <a:gd name="T74" fmla="*/ 9936 w 333"/>
                <a:gd name="T75" fmla="*/ 2304 h 154"/>
                <a:gd name="T76" fmla="*/ 10656 w 333"/>
                <a:gd name="T77" fmla="*/ 2700 h 154"/>
                <a:gd name="T78" fmla="*/ 11196 w 333"/>
                <a:gd name="T79" fmla="*/ 2376 h 154"/>
                <a:gd name="T80" fmla="*/ 11736 w 333"/>
                <a:gd name="T81" fmla="*/ 1836 h 154"/>
                <a:gd name="T82" fmla="*/ 11988 w 333"/>
                <a:gd name="T83" fmla="*/ 1188 h 1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3"/>
                <a:gd name="T127" fmla="*/ 0 h 154"/>
                <a:gd name="T128" fmla="*/ 333 w 333"/>
                <a:gd name="T129" fmla="*/ 154 h 1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3" h="154">
                  <a:moveTo>
                    <a:pt x="333" y="33"/>
                  </a:moveTo>
                  <a:lnTo>
                    <a:pt x="327" y="19"/>
                  </a:lnTo>
                  <a:lnTo>
                    <a:pt x="309" y="6"/>
                  </a:lnTo>
                  <a:lnTo>
                    <a:pt x="290" y="0"/>
                  </a:lnTo>
                  <a:lnTo>
                    <a:pt x="269" y="0"/>
                  </a:lnTo>
                  <a:lnTo>
                    <a:pt x="252" y="7"/>
                  </a:lnTo>
                  <a:lnTo>
                    <a:pt x="237" y="30"/>
                  </a:lnTo>
                  <a:lnTo>
                    <a:pt x="224" y="22"/>
                  </a:lnTo>
                  <a:lnTo>
                    <a:pt x="209" y="9"/>
                  </a:lnTo>
                  <a:lnTo>
                    <a:pt x="191" y="0"/>
                  </a:lnTo>
                  <a:lnTo>
                    <a:pt x="173" y="0"/>
                  </a:lnTo>
                  <a:lnTo>
                    <a:pt x="156" y="4"/>
                  </a:lnTo>
                  <a:lnTo>
                    <a:pt x="150" y="27"/>
                  </a:lnTo>
                  <a:lnTo>
                    <a:pt x="137" y="33"/>
                  </a:lnTo>
                  <a:lnTo>
                    <a:pt x="126" y="18"/>
                  </a:lnTo>
                  <a:lnTo>
                    <a:pt x="113" y="12"/>
                  </a:lnTo>
                  <a:lnTo>
                    <a:pt x="90" y="6"/>
                  </a:lnTo>
                  <a:lnTo>
                    <a:pt x="66" y="6"/>
                  </a:lnTo>
                  <a:lnTo>
                    <a:pt x="47" y="22"/>
                  </a:lnTo>
                  <a:lnTo>
                    <a:pt x="29" y="30"/>
                  </a:lnTo>
                  <a:lnTo>
                    <a:pt x="9" y="46"/>
                  </a:lnTo>
                  <a:lnTo>
                    <a:pt x="0" y="70"/>
                  </a:lnTo>
                  <a:lnTo>
                    <a:pt x="6" y="93"/>
                  </a:lnTo>
                  <a:lnTo>
                    <a:pt x="26" y="102"/>
                  </a:lnTo>
                  <a:lnTo>
                    <a:pt x="27" y="114"/>
                  </a:lnTo>
                  <a:lnTo>
                    <a:pt x="42" y="124"/>
                  </a:lnTo>
                  <a:lnTo>
                    <a:pt x="72" y="132"/>
                  </a:lnTo>
                  <a:lnTo>
                    <a:pt x="98" y="118"/>
                  </a:lnTo>
                  <a:lnTo>
                    <a:pt x="117" y="114"/>
                  </a:lnTo>
                  <a:lnTo>
                    <a:pt x="122" y="132"/>
                  </a:lnTo>
                  <a:lnTo>
                    <a:pt x="138" y="154"/>
                  </a:lnTo>
                  <a:lnTo>
                    <a:pt x="168" y="153"/>
                  </a:lnTo>
                  <a:lnTo>
                    <a:pt x="204" y="142"/>
                  </a:lnTo>
                  <a:lnTo>
                    <a:pt x="222" y="109"/>
                  </a:lnTo>
                  <a:lnTo>
                    <a:pt x="231" y="88"/>
                  </a:lnTo>
                  <a:lnTo>
                    <a:pt x="248" y="84"/>
                  </a:lnTo>
                  <a:lnTo>
                    <a:pt x="260" y="78"/>
                  </a:lnTo>
                  <a:lnTo>
                    <a:pt x="276" y="64"/>
                  </a:lnTo>
                  <a:lnTo>
                    <a:pt x="296" y="75"/>
                  </a:lnTo>
                  <a:lnTo>
                    <a:pt x="311" y="66"/>
                  </a:lnTo>
                  <a:lnTo>
                    <a:pt x="326" y="51"/>
                  </a:lnTo>
                  <a:lnTo>
                    <a:pt x="333" y="33"/>
                  </a:lnTo>
                  <a:close/>
                </a:path>
              </a:pathLst>
            </a:custGeom>
            <a:solidFill>
              <a:schemeClr val="accent1">
                <a:lumMod val="20000"/>
                <a:lumOff val="80000"/>
              </a:schemeClr>
            </a:solidFill>
            <a:ln w="9525">
              <a:solidFill>
                <a:schemeClr val="bg1"/>
              </a:solidFill>
              <a:round/>
              <a:headEnd/>
              <a:tailEnd/>
            </a:ln>
          </p:spPr>
          <p:txBody>
            <a:bodyPr/>
            <a:lstStyle/>
            <a:p>
              <a:endParaRPr lang="ko-KR" altLang="en-US" dirty="0"/>
            </a:p>
          </p:txBody>
        </p:sp>
        <p:sp>
          <p:nvSpPr>
            <p:cNvPr id="81" name="Freeform 1306">
              <a:extLst>
                <a:ext uri="{FF2B5EF4-FFF2-40B4-BE49-F238E27FC236}">
                  <a16:creationId xmlns:a16="http://schemas.microsoft.com/office/drawing/2014/main" id="{EFC8790C-5E72-4636-9C2F-2AFDD91A2BA6}"/>
                </a:ext>
              </a:extLst>
            </p:cNvPr>
            <p:cNvSpPr>
              <a:spLocks noChangeAspect="1"/>
            </p:cNvSpPr>
            <p:nvPr/>
          </p:nvSpPr>
          <p:spPr bwMode="auto">
            <a:xfrm>
              <a:off x="2463926" y="3177221"/>
              <a:ext cx="570585" cy="628791"/>
            </a:xfrm>
            <a:custGeom>
              <a:avLst/>
              <a:gdLst>
                <a:gd name="T0" fmla="*/ 1308 w 4348"/>
                <a:gd name="T1" fmla="*/ 621 h 5213"/>
                <a:gd name="T2" fmla="*/ 996 w 4348"/>
                <a:gd name="T3" fmla="*/ 855 h 5213"/>
                <a:gd name="T4" fmla="*/ 444 w 4348"/>
                <a:gd name="T5" fmla="*/ 1131 h 5213"/>
                <a:gd name="T6" fmla="*/ 136 w 4348"/>
                <a:gd name="T7" fmla="*/ 1504 h 5213"/>
                <a:gd name="T8" fmla="*/ 363 w 4348"/>
                <a:gd name="T9" fmla="*/ 1801 h 5213"/>
                <a:gd name="T10" fmla="*/ 513 w 4348"/>
                <a:gd name="T11" fmla="*/ 1996 h 5213"/>
                <a:gd name="T12" fmla="*/ 255 w 4348"/>
                <a:gd name="T13" fmla="*/ 2138 h 5213"/>
                <a:gd name="T14" fmla="*/ 30 w 4348"/>
                <a:gd name="T15" fmla="*/ 2299 h 5213"/>
                <a:gd name="T16" fmla="*/ 19 w 4348"/>
                <a:gd name="T17" fmla="*/ 2585 h 5213"/>
                <a:gd name="T18" fmla="*/ 151 w 4348"/>
                <a:gd name="T19" fmla="*/ 2821 h 5213"/>
                <a:gd name="T20" fmla="*/ 310 w 4348"/>
                <a:gd name="T21" fmla="*/ 3052 h 5213"/>
                <a:gd name="T22" fmla="*/ 482 w 4348"/>
                <a:gd name="T23" fmla="*/ 3321 h 5213"/>
                <a:gd name="T24" fmla="*/ 819 w 4348"/>
                <a:gd name="T25" fmla="*/ 3455 h 5213"/>
                <a:gd name="T26" fmla="*/ 783 w 4348"/>
                <a:gd name="T27" fmla="*/ 3825 h 5213"/>
                <a:gd name="T28" fmla="*/ 654 w 4348"/>
                <a:gd name="T29" fmla="*/ 4029 h 5213"/>
                <a:gd name="T30" fmla="*/ 719 w 4348"/>
                <a:gd name="T31" fmla="*/ 4269 h 5213"/>
                <a:gd name="T32" fmla="*/ 903 w 4348"/>
                <a:gd name="T33" fmla="*/ 4258 h 5213"/>
                <a:gd name="T34" fmla="*/ 996 w 4348"/>
                <a:gd name="T35" fmla="*/ 4469 h 5213"/>
                <a:gd name="T36" fmla="*/ 1085 w 4348"/>
                <a:gd name="T37" fmla="*/ 4725 h 5213"/>
                <a:gd name="T38" fmla="*/ 1224 w 4348"/>
                <a:gd name="T39" fmla="*/ 5062 h 5213"/>
                <a:gd name="T40" fmla="*/ 1436 w 4348"/>
                <a:gd name="T41" fmla="*/ 5152 h 5213"/>
                <a:gd name="T42" fmla="*/ 1801 w 4348"/>
                <a:gd name="T43" fmla="*/ 5194 h 5213"/>
                <a:gd name="T44" fmla="*/ 2169 w 4348"/>
                <a:gd name="T45" fmla="*/ 5106 h 5213"/>
                <a:gd name="T46" fmla="*/ 2168 w 4348"/>
                <a:gd name="T47" fmla="*/ 4909 h 5213"/>
                <a:gd name="T48" fmla="*/ 2311 w 4348"/>
                <a:gd name="T49" fmla="*/ 4753 h 5213"/>
                <a:gd name="T50" fmla="*/ 2394 w 4348"/>
                <a:gd name="T51" fmla="*/ 4549 h 5213"/>
                <a:gd name="T52" fmla="*/ 2507 w 4348"/>
                <a:gd name="T53" fmla="*/ 4422 h 5213"/>
                <a:gd name="T54" fmla="*/ 2650 w 4348"/>
                <a:gd name="T55" fmla="*/ 4365 h 5213"/>
                <a:gd name="T56" fmla="*/ 2479 w 4348"/>
                <a:gd name="T57" fmla="*/ 4242 h 5213"/>
                <a:gd name="T58" fmla="*/ 2403 w 4348"/>
                <a:gd name="T59" fmla="*/ 4066 h 5213"/>
                <a:gd name="T60" fmla="*/ 2097 w 4348"/>
                <a:gd name="T61" fmla="*/ 4068 h 5213"/>
                <a:gd name="T62" fmla="*/ 1830 w 4348"/>
                <a:gd name="T63" fmla="*/ 3846 h 5213"/>
                <a:gd name="T64" fmla="*/ 1961 w 4348"/>
                <a:gd name="T65" fmla="*/ 3739 h 5213"/>
                <a:gd name="T66" fmla="*/ 1971 w 4348"/>
                <a:gd name="T67" fmla="*/ 3461 h 5213"/>
                <a:gd name="T68" fmla="*/ 2112 w 4348"/>
                <a:gd name="T69" fmla="*/ 3273 h 5213"/>
                <a:gd name="T70" fmla="*/ 2012 w 4348"/>
                <a:gd name="T71" fmla="*/ 2892 h 5213"/>
                <a:gd name="T72" fmla="*/ 1800 w 4348"/>
                <a:gd name="T73" fmla="*/ 2808 h 5213"/>
                <a:gd name="T74" fmla="*/ 2043 w 4348"/>
                <a:gd name="T75" fmla="*/ 2626 h 5213"/>
                <a:gd name="T76" fmla="*/ 2112 w 4348"/>
                <a:gd name="T77" fmla="*/ 2391 h 5213"/>
                <a:gd name="T78" fmla="*/ 2629 w 4348"/>
                <a:gd name="T79" fmla="*/ 2054 h 5213"/>
                <a:gd name="T80" fmla="*/ 2863 w 4348"/>
                <a:gd name="T81" fmla="*/ 1904 h 5213"/>
                <a:gd name="T82" fmla="*/ 3061 w 4348"/>
                <a:gd name="T83" fmla="*/ 1656 h 5213"/>
                <a:gd name="T84" fmla="*/ 3268 w 4348"/>
                <a:gd name="T85" fmla="*/ 1678 h 5213"/>
                <a:gd name="T86" fmla="*/ 3412 w 4348"/>
                <a:gd name="T87" fmla="*/ 1789 h 5213"/>
                <a:gd name="T88" fmla="*/ 3752 w 4348"/>
                <a:gd name="T89" fmla="*/ 1908 h 5213"/>
                <a:gd name="T90" fmla="*/ 3931 w 4348"/>
                <a:gd name="T91" fmla="*/ 1575 h 5213"/>
                <a:gd name="T92" fmla="*/ 4058 w 4348"/>
                <a:gd name="T93" fmla="*/ 1093 h 5213"/>
                <a:gd name="T94" fmla="*/ 4189 w 4348"/>
                <a:gd name="T95" fmla="*/ 760 h 5213"/>
                <a:gd name="T96" fmla="*/ 3392 w 4348"/>
                <a:gd name="T97" fmla="*/ 534 h 5213"/>
                <a:gd name="T98" fmla="*/ 3275 w 4348"/>
                <a:gd name="T99" fmla="*/ 324 h 5213"/>
                <a:gd name="T100" fmla="*/ 2897 w 4348"/>
                <a:gd name="T101" fmla="*/ 138 h 5213"/>
                <a:gd name="T102" fmla="*/ 2375 w 4348"/>
                <a:gd name="T103" fmla="*/ 189 h 5213"/>
                <a:gd name="T104" fmla="*/ 2183 w 4348"/>
                <a:gd name="T105" fmla="*/ 142 h 5213"/>
                <a:gd name="T106" fmla="*/ 2008 w 4348"/>
                <a:gd name="T107" fmla="*/ 535 h 5213"/>
                <a:gd name="T108" fmla="*/ 1529 w 4348"/>
                <a:gd name="T109" fmla="*/ 400 h 52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48"/>
                <a:gd name="T166" fmla="*/ 0 h 5213"/>
                <a:gd name="T167" fmla="*/ 4348 w 4348"/>
                <a:gd name="T168" fmla="*/ 5213 h 52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48" h="5213">
                  <a:moveTo>
                    <a:pt x="1529" y="400"/>
                  </a:moveTo>
                  <a:lnTo>
                    <a:pt x="1308" y="621"/>
                  </a:lnTo>
                  <a:lnTo>
                    <a:pt x="1140" y="765"/>
                  </a:lnTo>
                  <a:lnTo>
                    <a:pt x="996" y="855"/>
                  </a:lnTo>
                  <a:lnTo>
                    <a:pt x="708" y="963"/>
                  </a:lnTo>
                  <a:lnTo>
                    <a:pt x="444" y="1131"/>
                  </a:lnTo>
                  <a:lnTo>
                    <a:pt x="264" y="1323"/>
                  </a:lnTo>
                  <a:lnTo>
                    <a:pt x="136" y="1504"/>
                  </a:lnTo>
                  <a:lnTo>
                    <a:pt x="174" y="1642"/>
                  </a:lnTo>
                  <a:lnTo>
                    <a:pt x="363" y="1801"/>
                  </a:lnTo>
                  <a:lnTo>
                    <a:pt x="456" y="1905"/>
                  </a:lnTo>
                  <a:lnTo>
                    <a:pt x="513" y="1996"/>
                  </a:lnTo>
                  <a:lnTo>
                    <a:pt x="406" y="2152"/>
                  </a:lnTo>
                  <a:lnTo>
                    <a:pt x="255" y="2138"/>
                  </a:lnTo>
                  <a:lnTo>
                    <a:pt x="99" y="2170"/>
                  </a:lnTo>
                  <a:lnTo>
                    <a:pt x="30" y="2299"/>
                  </a:lnTo>
                  <a:lnTo>
                    <a:pt x="0" y="2455"/>
                  </a:lnTo>
                  <a:lnTo>
                    <a:pt x="19" y="2585"/>
                  </a:lnTo>
                  <a:lnTo>
                    <a:pt x="66" y="2709"/>
                  </a:lnTo>
                  <a:lnTo>
                    <a:pt x="151" y="2821"/>
                  </a:lnTo>
                  <a:lnTo>
                    <a:pt x="261" y="2897"/>
                  </a:lnTo>
                  <a:lnTo>
                    <a:pt x="310" y="3052"/>
                  </a:lnTo>
                  <a:lnTo>
                    <a:pt x="315" y="3215"/>
                  </a:lnTo>
                  <a:lnTo>
                    <a:pt x="482" y="3321"/>
                  </a:lnTo>
                  <a:lnTo>
                    <a:pt x="710" y="3346"/>
                  </a:lnTo>
                  <a:lnTo>
                    <a:pt x="819" y="3455"/>
                  </a:lnTo>
                  <a:lnTo>
                    <a:pt x="819" y="3643"/>
                  </a:lnTo>
                  <a:lnTo>
                    <a:pt x="783" y="3825"/>
                  </a:lnTo>
                  <a:lnTo>
                    <a:pt x="647" y="3919"/>
                  </a:lnTo>
                  <a:lnTo>
                    <a:pt x="654" y="4029"/>
                  </a:lnTo>
                  <a:lnTo>
                    <a:pt x="661" y="4201"/>
                  </a:lnTo>
                  <a:lnTo>
                    <a:pt x="719" y="4269"/>
                  </a:lnTo>
                  <a:lnTo>
                    <a:pt x="816" y="4245"/>
                  </a:lnTo>
                  <a:lnTo>
                    <a:pt x="903" y="4258"/>
                  </a:lnTo>
                  <a:lnTo>
                    <a:pt x="1002" y="4273"/>
                  </a:lnTo>
                  <a:lnTo>
                    <a:pt x="996" y="4469"/>
                  </a:lnTo>
                  <a:lnTo>
                    <a:pt x="1018" y="4613"/>
                  </a:lnTo>
                  <a:lnTo>
                    <a:pt x="1085" y="4725"/>
                  </a:lnTo>
                  <a:lnTo>
                    <a:pt x="1108" y="4991"/>
                  </a:lnTo>
                  <a:lnTo>
                    <a:pt x="1224" y="5062"/>
                  </a:lnTo>
                  <a:lnTo>
                    <a:pt x="1336" y="5029"/>
                  </a:lnTo>
                  <a:lnTo>
                    <a:pt x="1436" y="5152"/>
                  </a:lnTo>
                  <a:lnTo>
                    <a:pt x="1566" y="5213"/>
                  </a:lnTo>
                  <a:lnTo>
                    <a:pt x="1801" y="5194"/>
                  </a:lnTo>
                  <a:lnTo>
                    <a:pt x="1956" y="5156"/>
                  </a:lnTo>
                  <a:lnTo>
                    <a:pt x="2169" y="5106"/>
                  </a:lnTo>
                  <a:lnTo>
                    <a:pt x="2201" y="5049"/>
                  </a:lnTo>
                  <a:lnTo>
                    <a:pt x="2168" y="4909"/>
                  </a:lnTo>
                  <a:lnTo>
                    <a:pt x="2217" y="4802"/>
                  </a:lnTo>
                  <a:lnTo>
                    <a:pt x="2311" y="4753"/>
                  </a:lnTo>
                  <a:lnTo>
                    <a:pt x="2381" y="4656"/>
                  </a:lnTo>
                  <a:lnTo>
                    <a:pt x="2394" y="4549"/>
                  </a:lnTo>
                  <a:lnTo>
                    <a:pt x="2418" y="4463"/>
                  </a:lnTo>
                  <a:lnTo>
                    <a:pt x="2507" y="4422"/>
                  </a:lnTo>
                  <a:lnTo>
                    <a:pt x="2588" y="4422"/>
                  </a:lnTo>
                  <a:lnTo>
                    <a:pt x="2650" y="4365"/>
                  </a:lnTo>
                  <a:lnTo>
                    <a:pt x="2617" y="4250"/>
                  </a:lnTo>
                  <a:lnTo>
                    <a:pt x="2479" y="4242"/>
                  </a:lnTo>
                  <a:lnTo>
                    <a:pt x="2471" y="4129"/>
                  </a:lnTo>
                  <a:lnTo>
                    <a:pt x="2403" y="4066"/>
                  </a:lnTo>
                  <a:lnTo>
                    <a:pt x="2263" y="4101"/>
                  </a:lnTo>
                  <a:lnTo>
                    <a:pt x="2097" y="4068"/>
                  </a:lnTo>
                  <a:lnTo>
                    <a:pt x="1935" y="4022"/>
                  </a:lnTo>
                  <a:lnTo>
                    <a:pt x="1830" y="3846"/>
                  </a:lnTo>
                  <a:lnTo>
                    <a:pt x="1860" y="3777"/>
                  </a:lnTo>
                  <a:lnTo>
                    <a:pt x="1961" y="3739"/>
                  </a:lnTo>
                  <a:lnTo>
                    <a:pt x="1989" y="3649"/>
                  </a:lnTo>
                  <a:lnTo>
                    <a:pt x="1971" y="3461"/>
                  </a:lnTo>
                  <a:lnTo>
                    <a:pt x="2046" y="3345"/>
                  </a:lnTo>
                  <a:lnTo>
                    <a:pt x="2112" y="3273"/>
                  </a:lnTo>
                  <a:lnTo>
                    <a:pt x="2074" y="2945"/>
                  </a:lnTo>
                  <a:lnTo>
                    <a:pt x="2012" y="2892"/>
                  </a:lnTo>
                  <a:lnTo>
                    <a:pt x="1866" y="2889"/>
                  </a:lnTo>
                  <a:lnTo>
                    <a:pt x="1800" y="2808"/>
                  </a:lnTo>
                  <a:lnTo>
                    <a:pt x="1863" y="2677"/>
                  </a:lnTo>
                  <a:lnTo>
                    <a:pt x="2043" y="2626"/>
                  </a:lnTo>
                  <a:lnTo>
                    <a:pt x="2082" y="2493"/>
                  </a:lnTo>
                  <a:lnTo>
                    <a:pt x="2112" y="2391"/>
                  </a:lnTo>
                  <a:lnTo>
                    <a:pt x="2393" y="2226"/>
                  </a:lnTo>
                  <a:lnTo>
                    <a:pt x="2629" y="2054"/>
                  </a:lnTo>
                  <a:lnTo>
                    <a:pt x="2713" y="1917"/>
                  </a:lnTo>
                  <a:lnTo>
                    <a:pt x="2863" y="1904"/>
                  </a:lnTo>
                  <a:lnTo>
                    <a:pt x="3022" y="1736"/>
                  </a:lnTo>
                  <a:lnTo>
                    <a:pt x="3061" y="1656"/>
                  </a:lnTo>
                  <a:lnTo>
                    <a:pt x="3186" y="1613"/>
                  </a:lnTo>
                  <a:lnTo>
                    <a:pt x="3268" y="1678"/>
                  </a:lnTo>
                  <a:lnTo>
                    <a:pt x="3284" y="1794"/>
                  </a:lnTo>
                  <a:lnTo>
                    <a:pt x="3412" y="1789"/>
                  </a:lnTo>
                  <a:lnTo>
                    <a:pt x="3625" y="1935"/>
                  </a:lnTo>
                  <a:lnTo>
                    <a:pt x="3752" y="1908"/>
                  </a:lnTo>
                  <a:lnTo>
                    <a:pt x="3883" y="1825"/>
                  </a:lnTo>
                  <a:lnTo>
                    <a:pt x="3931" y="1575"/>
                  </a:lnTo>
                  <a:lnTo>
                    <a:pt x="3876" y="1346"/>
                  </a:lnTo>
                  <a:lnTo>
                    <a:pt x="4058" y="1093"/>
                  </a:lnTo>
                  <a:lnTo>
                    <a:pt x="4348" y="909"/>
                  </a:lnTo>
                  <a:lnTo>
                    <a:pt x="4189" y="760"/>
                  </a:lnTo>
                  <a:lnTo>
                    <a:pt x="3680" y="498"/>
                  </a:lnTo>
                  <a:lnTo>
                    <a:pt x="3392" y="534"/>
                  </a:lnTo>
                  <a:lnTo>
                    <a:pt x="3380" y="394"/>
                  </a:lnTo>
                  <a:lnTo>
                    <a:pt x="3275" y="324"/>
                  </a:lnTo>
                  <a:lnTo>
                    <a:pt x="3155" y="129"/>
                  </a:lnTo>
                  <a:lnTo>
                    <a:pt x="2897" y="138"/>
                  </a:lnTo>
                  <a:lnTo>
                    <a:pt x="2593" y="345"/>
                  </a:lnTo>
                  <a:lnTo>
                    <a:pt x="2375" y="189"/>
                  </a:lnTo>
                  <a:lnTo>
                    <a:pt x="2339" y="0"/>
                  </a:lnTo>
                  <a:lnTo>
                    <a:pt x="2183" y="142"/>
                  </a:lnTo>
                  <a:lnTo>
                    <a:pt x="2163" y="418"/>
                  </a:lnTo>
                  <a:lnTo>
                    <a:pt x="2008" y="535"/>
                  </a:lnTo>
                  <a:lnTo>
                    <a:pt x="1642" y="518"/>
                  </a:lnTo>
                  <a:lnTo>
                    <a:pt x="1529" y="400"/>
                  </a:lnTo>
                  <a:close/>
                </a:path>
              </a:pathLst>
            </a:custGeom>
            <a:solidFill>
              <a:srgbClr val="0091DA"/>
            </a:solidFill>
            <a:ln w="9525">
              <a:solidFill>
                <a:schemeClr val="bg1"/>
              </a:solidFill>
              <a:round/>
              <a:headEnd/>
              <a:tailEnd/>
            </a:ln>
          </p:spPr>
          <p:txBody>
            <a:bodyPr/>
            <a:lstStyle/>
            <a:p>
              <a:endParaRPr lang="ko-KR" altLang="en-US" dirty="0"/>
            </a:p>
          </p:txBody>
        </p:sp>
        <p:sp>
          <p:nvSpPr>
            <p:cNvPr id="82" name="Freeform 1307">
              <a:extLst>
                <a:ext uri="{FF2B5EF4-FFF2-40B4-BE49-F238E27FC236}">
                  <a16:creationId xmlns:a16="http://schemas.microsoft.com/office/drawing/2014/main" id="{6DAFE6BC-2FF7-45A2-9719-08FF429B91C8}"/>
                </a:ext>
              </a:extLst>
            </p:cNvPr>
            <p:cNvSpPr>
              <a:spLocks noChangeAspect="1"/>
            </p:cNvSpPr>
            <p:nvPr/>
          </p:nvSpPr>
          <p:spPr bwMode="auto">
            <a:xfrm>
              <a:off x="1942684" y="3272390"/>
              <a:ext cx="681475" cy="555333"/>
            </a:xfrm>
            <a:custGeom>
              <a:avLst/>
              <a:gdLst>
                <a:gd name="T0" fmla="*/ 1986 w 5193"/>
                <a:gd name="T1" fmla="*/ 414 h 4604"/>
                <a:gd name="T2" fmla="*/ 1746 w 5193"/>
                <a:gd name="T3" fmla="*/ 342 h 4604"/>
                <a:gd name="T4" fmla="*/ 1548 w 5193"/>
                <a:gd name="T5" fmla="*/ 138 h 4604"/>
                <a:gd name="T6" fmla="*/ 1026 w 5193"/>
                <a:gd name="T7" fmla="*/ 0 h 4604"/>
                <a:gd name="T8" fmla="*/ 918 w 5193"/>
                <a:gd name="T9" fmla="*/ 192 h 4604"/>
                <a:gd name="T10" fmla="*/ 558 w 5193"/>
                <a:gd name="T11" fmla="*/ 426 h 4604"/>
                <a:gd name="T12" fmla="*/ 162 w 5193"/>
                <a:gd name="T13" fmla="*/ 912 h 4604"/>
                <a:gd name="T14" fmla="*/ 78 w 5193"/>
                <a:gd name="T15" fmla="*/ 1290 h 4604"/>
                <a:gd name="T16" fmla="*/ 6 w 5193"/>
                <a:gd name="T17" fmla="*/ 1584 h 4604"/>
                <a:gd name="T18" fmla="*/ 360 w 5193"/>
                <a:gd name="T19" fmla="*/ 1800 h 4604"/>
                <a:gd name="T20" fmla="*/ 576 w 5193"/>
                <a:gd name="T21" fmla="*/ 1710 h 4604"/>
                <a:gd name="T22" fmla="*/ 600 w 5193"/>
                <a:gd name="T23" fmla="*/ 1938 h 4604"/>
                <a:gd name="T24" fmla="*/ 708 w 5193"/>
                <a:gd name="T25" fmla="*/ 2280 h 4604"/>
                <a:gd name="T26" fmla="*/ 612 w 5193"/>
                <a:gd name="T27" fmla="*/ 2639 h 4604"/>
                <a:gd name="T28" fmla="*/ 774 w 5193"/>
                <a:gd name="T29" fmla="*/ 2879 h 4604"/>
                <a:gd name="T30" fmla="*/ 1242 w 5193"/>
                <a:gd name="T31" fmla="*/ 2891 h 4604"/>
                <a:gd name="T32" fmla="*/ 1440 w 5193"/>
                <a:gd name="T33" fmla="*/ 3077 h 4604"/>
                <a:gd name="T34" fmla="*/ 1446 w 5193"/>
                <a:gd name="T35" fmla="*/ 3383 h 4604"/>
                <a:gd name="T36" fmla="*/ 1320 w 5193"/>
                <a:gd name="T37" fmla="*/ 3899 h 4604"/>
                <a:gd name="T38" fmla="*/ 1692 w 5193"/>
                <a:gd name="T39" fmla="*/ 4115 h 4604"/>
                <a:gd name="T40" fmla="*/ 1788 w 5193"/>
                <a:gd name="T41" fmla="*/ 4295 h 4604"/>
                <a:gd name="T42" fmla="*/ 2106 w 5193"/>
                <a:gd name="T43" fmla="*/ 4535 h 4604"/>
                <a:gd name="T44" fmla="*/ 2487 w 5193"/>
                <a:gd name="T45" fmla="*/ 4340 h 4604"/>
                <a:gd name="T46" fmla="*/ 2682 w 5193"/>
                <a:gd name="T47" fmla="*/ 4079 h 4604"/>
                <a:gd name="T48" fmla="*/ 2700 w 5193"/>
                <a:gd name="T49" fmla="*/ 3779 h 4604"/>
                <a:gd name="T50" fmla="*/ 2955 w 5193"/>
                <a:gd name="T51" fmla="*/ 3704 h 4604"/>
                <a:gd name="T52" fmla="*/ 3168 w 5193"/>
                <a:gd name="T53" fmla="*/ 3920 h 4604"/>
                <a:gd name="T54" fmla="*/ 3186 w 5193"/>
                <a:gd name="T55" fmla="*/ 4301 h 4604"/>
                <a:gd name="T56" fmla="*/ 3474 w 5193"/>
                <a:gd name="T57" fmla="*/ 4352 h 4604"/>
                <a:gd name="T58" fmla="*/ 3552 w 5193"/>
                <a:gd name="T59" fmla="*/ 4193 h 4604"/>
                <a:gd name="T60" fmla="*/ 3696 w 5193"/>
                <a:gd name="T61" fmla="*/ 4157 h 4604"/>
                <a:gd name="T62" fmla="*/ 3807 w 5193"/>
                <a:gd name="T63" fmla="*/ 3980 h 4604"/>
                <a:gd name="T64" fmla="*/ 4215 w 5193"/>
                <a:gd name="T65" fmla="*/ 4070 h 4604"/>
                <a:gd name="T66" fmla="*/ 4338 w 5193"/>
                <a:gd name="T67" fmla="*/ 4391 h 4604"/>
                <a:gd name="T68" fmla="*/ 4590 w 5193"/>
                <a:gd name="T69" fmla="*/ 4601 h 4604"/>
                <a:gd name="T70" fmla="*/ 4818 w 5193"/>
                <a:gd name="T71" fmla="*/ 4604 h 4604"/>
                <a:gd name="T72" fmla="*/ 5031 w 5193"/>
                <a:gd name="T73" fmla="*/ 4511 h 4604"/>
                <a:gd name="T74" fmla="*/ 5193 w 5193"/>
                <a:gd name="T75" fmla="*/ 4271 h 4604"/>
                <a:gd name="T76" fmla="*/ 5058 w 5193"/>
                <a:gd name="T77" fmla="*/ 3935 h 4604"/>
                <a:gd name="T78" fmla="*/ 4968 w 5193"/>
                <a:gd name="T79" fmla="*/ 3683 h 4604"/>
                <a:gd name="T80" fmla="*/ 4794 w 5193"/>
                <a:gd name="T81" fmla="*/ 3455 h 4604"/>
                <a:gd name="T82" fmla="*/ 4635 w 5193"/>
                <a:gd name="T83" fmla="*/ 3413 h 4604"/>
                <a:gd name="T84" fmla="*/ 4755 w 5193"/>
                <a:gd name="T85" fmla="*/ 3035 h 4604"/>
                <a:gd name="T86" fmla="*/ 4791 w 5193"/>
                <a:gd name="T87" fmla="*/ 2666 h 4604"/>
                <a:gd name="T88" fmla="*/ 4452 w 5193"/>
                <a:gd name="T89" fmla="*/ 2531 h 4604"/>
                <a:gd name="T90" fmla="*/ 4284 w 5193"/>
                <a:gd name="T91" fmla="*/ 2268 h 4604"/>
                <a:gd name="T92" fmla="*/ 4122 w 5193"/>
                <a:gd name="T93" fmla="*/ 2031 h 4604"/>
                <a:gd name="T94" fmla="*/ 3990 w 5193"/>
                <a:gd name="T95" fmla="*/ 1797 h 4604"/>
                <a:gd name="T96" fmla="*/ 4002 w 5193"/>
                <a:gd name="T97" fmla="*/ 1512 h 4604"/>
                <a:gd name="T98" fmla="*/ 4230 w 5193"/>
                <a:gd name="T99" fmla="*/ 1350 h 4604"/>
                <a:gd name="T100" fmla="*/ 4485 w 5193"/>
                <a:gd name="T101" fmla="*/ 1209 h 4604"/>
                <a:gd name="T102" fmla="*/ 4332 w 5193"/>
                <a:gd name="T103" fmla="*/ 1011 h 4604"/>
                <a:gd name="T104" fmla="*/ 4108 w 5193"/>
                <a:gd name="T105" fmla="*/ 716 h 4604"/>
                <a:gd name="T106" fmla="*/ 3444 w 5193"/>
                <a:gd name="T107" fmla="*/ 516 h 4604"/>
                <a:gd name="T108" fmla="*/ 2976 w 5193"/>
                <a:gd name="T109" fmla="*/ 576 h 4604"/>
                <a:gd name="T110" fmla="*/ 2610 w 5193"/>
                <a:gd name="T111" fmla="*/ 750 h 4604"/>
                <a:gd name="T112" fmla="*/ 2352 w 5193"/>
                <a:gd name="T113" fmla="*/ 591 h 4604"/>
                <a:gd name="T114" fmla="*/ 2136 w 5193"/>
                <a:gd name="T115" fmla="*/ 339 h 460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93"/>
                <a:gd name="T175" fmla="*/ 0 h 4604"/>
                <a:gd name="T176" fmla="*/ 5193 w 5193"/>
                <a:gd name="T177" fmla="*/ 4604 h 460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93" h="4604">
                  <a:moveTo>
                    <a:pt x="2070" y="270"/>
                  </a:moveTo>
                  <a:lnTo>
                    <a:pt x="1986" y="414"/>
                  </a:lnTo>
                  <a:lnTo>
                    <a:pt x="1800" y="414"/>
                  </a:lnTo>
                  <a:lnTo>
                    <a:pt x="1746" y="342"/>
                  </a:lnTo>
                  <a:lnTo>
                    <a:pt x="1716" y="198"/>
                  </a:lnTo>
                  <a:lnTo>
                    <a:pt x="1548" y="138"/>
                  </a:lnTo>
                  <a:lnTo>
                    <a:pt x="1458" y="18"/>
                  </a:lnTo>
                  <a:lnTo>
                    <a:pt x="1026" y="0"/>
                  </a:lnTo>
                  <a:lnTo>
                    <a:pt x="906" y="72"/>
                  </a:lnTo>
                  <a:lnTo>
                    <a:pt x="918" y="192"/>
                  </a:lnTo>
                  <a:lnTo>
                    <a:pt x="720" y="234"/>
                  </a:lnTo>
                  <a:lnTo>
                    <a:pt x="558" y="426"/>
                  </a:lnTo>
                  <a:lnTo>
                    <a:pt x="342" y="666"/>
                  </a:lnTo>
                  <a:lnTo>
                    <a:pt x="162" y="912"/>
                  </a:lnTo>
                  <a:lnTo>
                    <a:pt x="0" y="1134"/>
                  </a:lnTo>
                  <a:lnTo>
                    <a:pt x="78" y="1290"/>
                  </a:lnTo>
                  <a:lnTo>
                    <a:pt x="108" y="1452"/>
                  </a:lnTo>
                  <a:lnTo>
                    <a:pt x="6" y="1584"/>
                  </a:lnTo>
                  <a:lnTo>
                    <a:pt x="168" y="1818"/>
                  </a:lnTo>
                  <a:lnTo>
                    <a:pt x="360" y="1800"/>
                  </a:lnTo>
                  <a:lnTo>
                    <a:pt x="486" y="1656"/>
                  </a:lnTo>
                  <a:lnTo>
                    <a:pt x="576" y="1710"/>
                  </a:lnTo>
                  <a:lnTo>
                    <a:pt x="528" y="1884"/>
                  </a:lnTo>
                  <a:lnTo>
                    <a:pt x="600" y="1938"/>
                  </a:lnTo>
                  <a:lnTo>
                    <a:pt x="720" y="2100"/>
                  </a:lnTo>
                  <a:lnTo>
                    <a:pt x="708" y="2280"/>
                  </a:lnTo>
                  <a:lnTo>
                    <a:pt x="582" y="2339"/>
                  </a:lnTo>
                  <a:lnTo>
                    <a:pt x="612" y="2639"/>
                  </a:lnTo>
                  <a:lnTo>
                    <a:pt x="690" y="2729"/>
                  </a:lnTo>
                  <a:lnTo>
                    <a:pt x="774" y="2879"/>
                  </a:lnTo>
                  <a:lnTo>
                    <a:pt x="996" y="2909"/>
                  </a:lnTo>
                  <a:lnTo>
                    <a:pt x="1242" y="2891"/>
                  </a:lnTo>
                  <a:lnTo>
                    <a:pt x="1302" y="3005"/>
                  </a:lnTo>
                  <a:lnTo>
                    <a:pt x="1440" y="3077"/>
                  </a:lnTo>
                  <a:lnTo>
                    <a:pt x="1410" y="3251"/>
                  </a:lnTo>
                  <a:lnTo>
                    <a:pt x="1446" y="3383"/>
                  </a:lnTo>
                  <a:lnTo>
                    <a:pt x="1284" y="3647"/>
                  </a:lnTo>
                  <a:lnTo>
                    <a:pt x="1320" y="3899"/>
                  </a:lnTo>
                  <a:lnTo>
                    <a:pt x="1548" y="3953"/>
                  </a:lnTo>
                  <a:lnTo>
                    <a:pt x="1692" y="4115"/>
                  </a:lnTo>
                  <a:lnTo>
                    <a:pt x="1698" y="4229"/>
                  </a:lnTo>
                  <a:lnTo>
                    <a:pt x="1788" y="4295"/>
                  </a:lnTo>
                  <a:lnTo>
                    <a:pt x="1842" y="4445"/>
                  </a:lnTo>
                  <a:lnTo>
                    <a:pt x="2106" y="4535"/>
                  </a:lnTo>
                  <a:lnTo>
                    <a:pt x="2268" y="4475"/>
                  </a:lnTo>
                  <a:lnTo>
                    <a:pt x="2487" y="4340"/>
                  </a:lnTo>
                  <a:lnTo>
                    <a:pt x="2520" y="4151"/>
                  </a:lnTo>
                  <a:lnTo>
                    <a:pt x="2682" y="4079"/>
                  </a:lnTo>
                  <a:lnTo>
                    <a:pt x="2682" y="3899"/>
                  </a:lnTo>
                  <a:lnTo>
                    <a:pt x="2700" y="3779"/>
                  </a:lnTo>
                  <a:lnTo>
                    <a:pt x="2790" y="3707"/>
                  </a:lnTo>
                  <a:lnTo>
                    <a:pt x="2955" y="3704"/>
                  </a:lnTo>
                  <a:lnTo>
                    <a:pt x="3018" y="3740"/>
                  </a:lnTo>
                  <a:lnTo>
                    <a:pt x="3168" y="3920"/>
                  </a:lnTo>
                  <a:lnTo>
                    <a:pt x="3156" y="4043"/>
                  </a:lnTo>
                  <a:lnTo>
                    <a:pt x="3186" y="4301"/>
                  </a:lnTo>
                  <a:lnTo>
                    <a:pt x="3258" y="4355"/>
                  </a:lnTo>
                  <a:lnTo>
                    <a:pt x="3474" y="4352"/>
                  </a:lnTo>
                  <a:lnTo>
                    <a:pt x="3528" y="4295"/>
                  </a:lnTo>
                  <a:lnTo>
                    <a:pt x="3552" y="4193"/>
                  </a:lnTo>
                  <a:lnTo>
                    <a:pt x="3642" y="4187"/>
                  </a:lnTo>
                  <a:lnTo>
                    <a:pt x="3696" y="4157"/>
                  </a:lnTo>
                  <a:lnTo>
                    <a:pt x="3747" y="4079"/>
                  </a:lnTo>
                  <a:lnTo>
                    <a:pt x="3807" y="3980"/>
                  </a:lnTo>
                  <a:lnTo>
                    <a:pt x="4146" y="3977"/>
                  </a:lnTo>
                  <a:lnTo>
                    <a:pt x="4215" y="4070"/>
                  </a:lnTo>
                  <a:lnTo>
                    <a:pt x="4248" y="4271"/>
                  </a:lnTo>
                  <a:lnTo>
                    <a:pt x="4338" y="4391"/>
                  </a:lnTo>
                  <a:lnTo>
                    <a:pt x="4482" y="4553"/>
                  </a:lnTo>
                  <a:lnTo>
                    <a:pt x="4590" y="4601"/>
                  </a:lnTo>
                  <a:lnTo>
                    <a:pt x="4686" y="4547"/>
                  </a:lnTo>
                  <a:lnTo>
                    <a:pt x="4818" y="4604"/>
                  </a:lnTo>
                  <a:lnTo>
                    <a:pt x="4932" y="4586"/>
                  </a:lnTo>
                  <a:lnTo>
                    <a:pt x="5031" y="4511"/>
                  </a:lnTo>
                  <a:lnTo>
                    <a:pt x="5136" y="4427"/>
                  </a:lnTo>
                  <a:lnTo>
                    <a:pt x="5193" y="4271"/>
                  </a:lnTo>
                  <a:lnTo>
                    <a:pt x="5082" y="4205"/>
                  </a:lnTo>
                  <a:lnTo>
                    <a:pt x="5058" y="3935"/>
                  </a:lnTo>
                  <a:lnTo>
                    <a:pt x="4992" y="3827"/>
                  </a:lnTo>
                  <a:lnTo>
                    <a:pt x="4968" y="3683"/>
                  </a:lnTo>
                  <a:lnTo>
                    <a:pt x="4974" y="3485"/>
                  </a:lnTo>
                  <a:lnTo>
                    <a:pt x="4794" y="3455"/>
                  </a:lnTo>
                  <a:lnTo>
                    <a:pt x="4689" y="3479"/>
                  </a:lnTo>
                  <a:lnTo>
                    <a:pt x="4635" y="3413"/>
                  </a:lnTo>
                  <a:lnTo>
                    <a:pt x="4620" y="3128"/>
                  </a:lnTo>
                  <a:lnTo>
                    <a:pt x="4755" y="3035"/>
                  </a:lnTo>
                  <a:lnTo>
                    <a:pt x="4791" y="2858"/>
                  </a:lnTo>
                  <a:lnTo>
                    <a:pt x="4791" y="2666"/>
                  </a:lnTo>
                  <a:lnTo>
                    <a:pt x="4680" y="2555"/>
                  </a:lnTo>
                  <a:lnTo>
                    <a:pt x="4452" y="2531"/>
                  </a:lnTo>
                  <a:lnTo>
                    <a:pt x="4287" y="2426"/>
                  </a:lnTo>
                  <a:lnTo>
                    <a:pt x="4284" y="2268"/>
                  </a:lnTo>
                  <a:lnTo>
                    <a:pt x="4233" y="2109"/>
                  </a:lnTo>
                  <a:lnTo>
                    <a:pt x="4122" y="2031"/>
                  </a:lnTo>
                  <a:lnTo>
                    <a:pt x="4035" y="1914"/>
                  </a:lnTo>
                  <a:lnTo>
                    <a:pt x="3990" y="1797"/>
                  </a:lnTo>
                  <a:lnTo>
                    <a:pt x="3972" y="1659"/>
                  </a:lnTo>
                  <a:lnTo>
                    <a:pt x="4002" y="1512"/>
                  </a:lnTo>
                  <a:lnTo>
                    <a:pt x="4071" y="1380"/>
                  </a:lnTo>
                  <a:lnTo>
                    <a:pt x="4230" y="1350"/>
                  </a:lnTo>
                  <a:lnTo>
                    <a:pt x="4377" y="1362"/>
                  </a:lnTo>
                  <a:lnTo>
                    <a:pt x="4485" y="1209"/>
                  </a:lnTo>
                  <a:lnTo>
                    <a:pt x="4431" y="1122"/>
                  </a:lnTo>
                  <a:lnTo>
                    <a:pt x="4332" y="1011"/>
                  </a:lnTo>
                  <a:lnTo>
                    <a:pt x="4143" y="849"/>
                  </a:lnTo>
                  <a:lnTo>
                    <a:pt x="4108" y="716"/>
                  </a:lnTo>
                  <a:lnTo>
                    <a:pt x="3654" y="540"/>
                  </a:lnTo>
                  <a:lnTo>
                    <a:pt x="3444" y="516"/>
                  </a:lnTo>
                  <a:lnTo>
                    <a:pt x="3222" y="522"/>
                  </a:lnTo>
                  <a:lnTo>
                    <a:pt x="2976" y="576"/>
                  </a:lnTo>
                  <a:lnTo>
                    <a:pt x="2808" y="720"/>
                  </a:lnTo>
                  <a:lnTo>
                    <a:pt x="2610" y="750"/>
                  </a:lnTo>
                  <a:lnTo>
                    <a:pt x="2469" y="708"/>
                  </a:lnTo>
                  <a:lnTo>
                    <a:pt x="2352" y="591"/>
                  </a:lnTo>
                  <a:lnTo>
                    <a:pt x="2250" y="399"/>
                  </a:lnTo>
                  <a:lnTo>
                    <a:pt x="2136" y="339"/>
                  </a:lnTo>
                  <a:lnTo>
                    <a:pt x="2070" y="270"/>
                  </a:lnTo>
                  <a:close/>
                </a:path>
              </a:pathLst>
            </a:custGeom>
            <a:solidFill>
              <a:srgbClr val="0091DA"/>
            </a:solidFill>
            <a:ln w="9525">
              <a:solidFill>
                <a:schemeClr val="bg1"/>
              </a:solidFill>
              <a:round/>
              <a:headEnd/>
              <a:tailEnd/>
            </a:ln>
          </p:spPr>
          <p:txBody>
            <a:bodyPr/>
            <a:lstStyle/>
            <a:p>
              <a:endParaRPr lang="ko-KR" altLang="en-US" dirty="0"/>
            </a:p>
          </p:txBody>
        </p:sp>
        <p:sp>
          <p:nvSpPr>
            <p:cNvPr id="83" name="Freeform 1308">
              <a:extLst>
                <a:ext uri="{FF2B5EF4-FFF2-40B4-BE49-F238E27FC236}">
                  <a16:creationId xmlns:a16="http://schemas.microsoft.com/office/drawing/2014/main" id="{ECA9B898-80F1-4E0A-B403-7A32801B8BF8}"/>
                </a:ext>
              </a:extLst>
            </p:cNvPr>
            <p:cNvSpPr>
              <a:spLocks noChangeAspect="1"/>
            </p:cNvSpPr>
            <p:nvPr/>
          </p:nvSpPr>
          <p:spPr bwMode="auto">
            <a:xfrm>
              <a:off x="2700140" y="3214493"/>
              <a:ext cx="776485" cy="824195"/>
            </a:xfrm>
            <a:custGeom>
              <a:avLst/>
              <a:gdLst>
                <a:gd name="T0" fmla="*/ 3385 w 3944"/>
                <a:gd name="T1" fmla="*/ 1179 h 4556"/>
                <a:gd name="T2" fmla="*/ 3124 w 3944"/>
                <a:gd name="T3" fmla="*/ 2277 h 4556"/>
                <a:gd name="T4" fmla="*/ 2417 w 3944"/>
                <a:gd name="T5" fmla="*/ 2220 h 4556"/>
                <a:gd name="T6" fmla="*/ 2079 w 3944"/>
                <a:gd name="T7" fmla="*/ 1957 h 4556"/>
                <a:gd name="T8" fmla="*/ 1593 w 3944"/>
                <a:gd name="T9" fmla="*/ 2391 h 4556"/>
                <a:gd name="T10" fmla="*/ 869 w 3944"/>
                <a:gd name="T11" fmla="*/ 2889 h 4556"/>
                <a:gd name="T12" fmla="*/ 95 w 3944"/>
                <a:gd name="T13" fmla="*/ 3550 h 4556"/>
                <a:gd name="T14" fmla="*/ 320 w 3944"/>
                <a:gd name="T15" fmla="*/ 3874 h 4556"/>
                <a:gd name="T16" fmla="*/ 365 w 3944"/>
                <a:gd name="T17" fmla="*/ 4558 h 4556"/>
                <a:gd name="T18" fmla="*/ 243 w 3944"/>
                <a:gd name="T19" fmla="*/ 5141 h 4556"/>
                <a:gd name="T20" fmla="*/ 203 w 3944"/>
                <a:gd name="T21" fmla="*/ 5569 h 4556"/>
                <a:gd name="T22" fmla="*/ 903 w 3944"/>
                <a:gd name="T23" fmla="*/ 5635 h 4556"/>
                <a:gd name="T24" fmla="*/ 1224 w 3944"/>
                <a:gd name="T25" fmla="*/ 5911 h 4556"/>
                <a:gd name="T26" fmla="*/ 1062 w 3944"/>
                <a:gd name="T27" fmla="*/ 6167 h 4556"/>
                <a:gd name="T28" fmla="*/ 872 w 3944"/>
                <a:gd name="T29" fmla="*/ 6518 h 4556"/>
                <a:gd name="T30" fmla="*/ 552 w 3944"/>
                <a:gd name="T31" fmla="*/ 6899 h 4556"/>
                <a:gd name="T32" fmla="*/ 234 w 3944"/>
                <a:gd name="T33" fmla="*/ 7269 h 4556"/>
                <a:gd name="T34" fmla="*/ 360 w 3944"/>
                <a:gd name="T35" fmla="*/ 7863 h 4556"/>
                <a:gd name="T36" fmla="*/ 243 w 3944"/>
                <a:gd name="T37" fmla="*/ 8127 h 4556"/>
                <a:gd name="T38" fmla="*/ 963 w 3944"/>
                <a:gd name="T39" fmla="*/ 8412 h 4556"/>
                <a:gd name="T40" fmla="*/ 1884 w 3944"/>
                <a:gd name="T41" fmla="*/ 8915 h 4556"/>
                <a:gd name="T42" fmla="*/ 1935 w 3944"/>
                <a:gd name="T43" fmla="*/ 9672 h 4556"/>
                <a:gd name="T44" fmla="*/ 2727 w 3944"/>
                <a:gd name="T45" fmla="*/ 9747 h 4556"/>
                <a:gd name="T46" fmla="*/ 2934 w 3944"/>
                <a:gd name="T47" fmla="*/ 9239 h 4556"/>
                <a:gd name="T48" fmla="*/ 2989 w 3944"/>
                <a:gd name="T49" fmla="*/ 8510 h 4556"/>
                <a:gd name="T50" fmla="*/ 2898 w 3944"/>
                <a:gd name="T51" fmla="*/ 8007 h 4556"/>
                <a:gd name="T52" fmla="*/ 3383 w 3944"/>
                <a:gd name="T53" fmla="*/ 7755 h 4556"/>
                <a:gd name="T54" fmla="*/ 3802 w 3944"/>
                <a:gd name="T55" fmla="*/ 7355 h 4556"/>
                <a:gd name="T56" fmla="*/ 4448 w 3944"/>
                <a:gd name="T57" fmla="*/ 7323 h 4556"/>
                <a:gd name="T58" fmla="*/ 4760 w 3944"/>
                <a:gd name="T59" fmla="*/ 7736 h 4556"/>
                <a:gd name="T60" fmla="*/ 4805 w 3944"/>
                <a:gd name="T61" fmla="*/ 8208 h 4556"/>
                <a:gd name="T62" fmla="*/ 4342 w 3944"/>
                <a:gd name="T63" fmla="*/ 8781 h 4556"/>
                <a:gd name="T64" fmla="*/ 3901 w 3944"/>
                <a:gd name="T65" fmla="*/ 9240 h 4556"/>
                <a:gd name="T66" fmla="*/ 3610 w 3944"/>
                <a:gd name="T67" fmla="*/ 9627 h 4556"/>
                <a:gd name="T68" fmla="*/ 4018 w 3944"/>
                <a:gd name="T69" fmla="*/ 10028 h 4556"/>
                <a:gd name="T70" fmla="*/ 4859 w 3944"/>
                <a:gd name="T71" fmla="*/ 10246 h 4556"/>
                <a:gd name="T72" fmla="*/ 5353 w 3944"/>
                <a:gd name="T73" fmla="*/ 10055 h 4556"/>
                <a:gd name="T74" fmla="*/ 5732 w 3944"/>
                <a:gd name="T75" fmla="*/ 9617 h 4556"/>
                <a:gd name="T76" fmla="*/ 6291 w 3944"/>
                <a:gd name="T77" fmla="*/ 9518 h 4556"/>
                <a:gd name="T78" fmla="*/ 6834 w 3944"/>
                <a:gd name="T79" fmla="*/ 9059 h 4556"/>
                <a:gd name="T80" fmla="*/ 7231 w 3944"/>
                <a:gd name="T81" fmla="*/ 9380 h 4556"/>
                <a:gd name="T82" fmla="*/ 7824 w 3944"/>
                <a:gd name="T83" fmla="*/ 9402 h 4556"/>
                <a:gd name="T84" fmla="*/ 8517 w 3944"/>
                <a:gd name="T85" fmla="*/ 9348 h 4556"/>
                <a:gd name="T86" fmla="*/ 8445 w 3944"/>
                <a:gd name="T87" fmla="*/ 8700 h 4556"/>
                <a:gd name="T88" fmla="*/ 8769 w 3944"/>
                <a:gd name="T89" fmla="*/ 7791 h 4556"/>
                <a:gd name="T90" fmla="*/ 8769 w 3944"/>
                <a:gd name="T91" fmla="*/ 6712 h 4556"/>
                <a:gd name="T92" fmla="*/ 8391 w 3944"/>
                <a:gd name="T93" fmla="*/ 7008 h 4556"/>
                <a:gd name="T94" fmla="*/ 7932 w 3944"/>
                <a:gd name="T95" fmla="*/ 7107 h 4556"/>
                <a:gd name="T96" fmla="*/ 8058 w 3944"/>
                <a:gd name="T97" fmla="*/ 6514 h 4556"/>
                <a:gd name="T98" fmla="*/ 7788 w 3944"/>
                <a:gd name="T99" fmla="*/ 5839 h 4556"/>
                <a:gd name="T100" fmla="*/ 7896 w 3944"/>
                <a:gd name="T101" fmla="*/ 4823 h 4556"/>
                <a:gd name="T102" fmla="*/ 8040 w 3944"/>
                <a:gd name="T103" fmla="*/ 3923 h 4556"/>
                <a:gd name="T104" fmla="*/ 8220 w 3944"/>
                <a:gd name="T105" fmla="*/ 3177 h 4556"/>
                <a:gd name="T106" fmla="*/ 8301 w 3944"/>
                <a:gd name="T107" fmla="*/ 2502 h 4556"/>
                <a:gd name="T108" fmla="*/ 8094 w 3944"/>
                <a:gd name="T109" fmla="*/ 1980 h 4556"/>
                <a:gd name="T110" fmla="*/ 7986 w 3944"/>
                <a:gd name="T111" fmla="*/ 1143 h 4556"/>
                <a:gd name="T112" fmla="*/ 7797 w 3944"/>
                <a:gd name="T113" fmla="*/ 495 h 4556"/>
                <a:gd name="T114" fmla="*/ 7486 w 3944"/>
                <a:gd name="T115" fmla="*/ 0 h 4556"/>
                <a:gd name="T116" fmla="*/ 6969 w 3944"/>
                <a:gd name="T117" fmla="*/ 721 h 4556"/>
                <a:gd name="T118" fmla="*/ 5732 w 3944"/>
                <a:gd name="T119" fmla="*/ 756 h 4556"/>
                <a:gd name="T120" fmla="*/ 4970 w 3944"/>
                <a:gd name="T121" fmla="*/ 663 h 4556"/>
                <a:gd name="T122" fmla="*/ 3820 w 3944"/>
                <a:gd name="T123" fmla="*/ 900 h 45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44"/>
                <a:gd name="T187" fmla="*/ 0 h 4556"/>
                <a:gd name="T188" fmla="*/ 3944 w 3944"/>
                <a:gd name="T189" fmla="*/ 4556 h 45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44" h="4556">
                  <a:moveTo>
                    <a:pt x="1697" y="400"/>
                  </a:moveTo>
                  <a:lnTo>
                    <a:pt x="1580" y="476"/>
                  </a:lnTo>
                  <a:lnTo>
                    <a:pt x="1504" y="524"/>
                  </a:lnTo>
                  <a:lnTo>
                    <a:pt x="1384" y="692"/>
                  </a:lnTo>
                  <a:lnTo>
                    <a:pt x="1420" y="844"/>
                  </a:lnTo>
                  <a:lnTo>
                    <a:pt x="1388" y="1012"/>
                  </a:lnTo>
                  <a:lnTo>
                    <a:pt x="1299" y="1066"/>
                  </a:lnTo>
                  <a:lnTo>
                    <a:pt x="1216" y="1084"/>
                  </a:lnTo>
                  <a:lnTo>
                    <a:pt x="1074" y="987"/>
                  </a:lnTo>
                  <a:lnTo>
                    <a:pt x="989" y="990"/>
                  </a:lnTo>
                  <a:lnTo>
                    <a:pt x="978" y="912"/>
                  </a:lnTo>
                  <a:lnTo>
                    <a:pt x="924" y="870"/>
                  </a:lnTo>
                  <a:lnTo>
                    <a:pt x="840" y="898"/>
                  </a:lnTo>
                  <a:lnTo>
                    <a:pt x="812" y="956"/>
                  </a:lnTo>
                  <a:lnTo>
                    <a:pt x="708" y="1063"/>
                  </a:lnTo>
                  <a:lnTo>
                    <a:pt x="608" y="1072"/>
                  </a:lnTo>
                  <a:lnTo>
                    <a:pt x="548" y="1168"/>
                  </a:lnTo>
                  <a:lnTo>
                    <a:pt x="386" y="1284"/>
                  </a:lnTo>
                  <a:lnTo>
                    <a:pt x="208" y="1388"/>
                  </a:lnTo>
                  <a:lnTo>
                    <a:pt x="162" y="1545"/>
                  </a:lnTo>
                  <a:lnTo>
                    <a:pt x="42" y="1578"/>
                  </a:lnTo>
                  <a:lnTo>
                    <a:pt x="0" y="1666"/>
                  </a:lnTo>
                  <a:lnTo>
                    <a:pt x="44" y="1720"/>
                  </a:lnTo>
                  <a:lnTo>
                    <a:pt x="142" y="1722"/>
                  </a:lnTo>
                  <a:lnTo>
                    <a:pt x="183" y="1759"/>
                  </a:lnTo>
                  <a:lnTo>
                    <a:pt x="208" y="1976"/>
                  </a:lnTo>
                  <a:lnTo>
                    <a:pt x="162" y="2026"/>
                  </a:lnTo>
                  <a:lnTo>
                    <a:pt x="114" y="2103"/>
                  </a:lnTo>
                  <a:lnTo>
                    <a:pt x="125" y="2224"/>
                  </a:lnTo>
                  <a:lnTo>
                    <a:pt x="108" y="2286"/>
                  </a:lnTo>
                  <a:lnTo>
                    <a:pt x="40" y="2312"/>
                  </a:lnTo>
                  <a:lnTo>
                    <a:pt x="20" y="2359"/>
                  </a:lnTo>
                  <a:lnTo>
                    <a:pt x="90" y="2476"/>
                  </a:lnTo>
                  <a:lnTo>
                    <a:pt x="196" y="2506"/>
                  </a:lnTo>
                  <a:lnTo>
                    <a:pt x="309" y="2527"/>
                  </a:lnTo>
                  <a:lnTo>
                    <a:pt x="401" y="2505"/>
                  </a:lnTo>
                  <a:lnTo>
                    <a:pt x="448" y="2548"/>
                  </a:lnTo>
                  <a:lnTo>
                    <a:pt x="452" y="2623"/>
                  </a:lnTo>
                  <a:lnTo>
                    <a:pt x="544" y="2628"/>
                  </a:lnTo>
                  <a:lnTo>
                    <a:pt x="566" y="2703"/>
                  </a:lnTo>
                  <a:lnTo>
                    <a:pt x="526" y="2742"/>
                  </a:lnTo>
                  <a:lnTo>
                    <a:pt x="472" y="2742"/>
                  </a:lnTo>
                  <a:lnTo>
                    <a:pt x="413" y="2769"/>
                  </a:lnTo>
                  <a:lnTo>
                    <a:pt x="396" y="2826"/>
                  </a:lnTo>
                  <a:lnTo>
                    <a:pt x="387" y="2898"/>
                  </a:lnTo>
                  <a:lnTo>
                    <a:pt x="342" y="2962"/>
                  </a:lnTo>
                  <a:lnTo>
                    <a:pt x="278" y="2995"/>
                  </a:lnTo>
                  <a:lnTo>
                    <a:pt x="245" y="3067"/>
                  </a:lnTo>
                  <a:lnTo>
                    <a:pt x="268" y="3160"/>
                  </a:lnTo>
                  <a:lnTo>
                    <a:pt x="246" y="3199"/>
                  </a:lnTo>
                  <a:lnTo>
                    <a:pt x="104" y="3232"/>
                  </a:lnTo>
                  <a:lnTo>
                    <a:pt x="111" y="3330"/>
                  </a:lnTo>
                  <a:lnTo>
                    <a:pt x="162" y="3403"/>
                  </a:lnTo>
                  <a:lnTo>
                    <a:pt x="160" y="3496"/>
                  </a:lnTo>
                  <a:lnTo>
                    <a:pt x="162" y="3496"/>
                  </a:lnTo>
                  <a:lnTo>
                    <a:pt x="123" y="3549"/>
                  </a:lnTo>
                  <a:lnTo>
                    <a:pt x="108" y="3613"/>
                  </a:lnTo>
                  <a:lnTo>
                    <a:pt x="221" y="3642"/>
                  </a:lnTo>
                  <a:lnTo>
                    <a:pt x="299" y="3699"/>
                  </a:lnTo>
                  <a:lnTo>
                    <a:pt x="428" y="3740"/>
                  </a:lnTo>
                  <a:lnTo>
                    <a:pt x="585" y="3774"/>
                  </a:lnTo>
                  <a:lnTo>
                    <a:pt x="660" y="3856"/>
                  </a:lnTo>
                  <a:lnTo>
                    <a:pt x="837" y="3963"/>
                  </a:lnTo>
                  <a:lnTo>
                    <a:pt x="848" y="4083"/>
                  </a:lnTo>
                  <a:lnTo>
                    <a:pt x="833" y="4239"/>
                  </a:lnTo>
                  <a:lnTo>
                    <a:pt x="860" y="4300"/>
                  </a:lnTo>
                  <a:lnTo>
                    <a:pt x="932" y="4328"/>
                  </a:lnTo>
                  <a:lnTo>
                    <a:pt x="1077" y="4327"/>
                  </a:lnTo>
                  <a:lnTo>
                    <a:pt x="1212" y="4333"/>
                  </a:lnTo>
                  <a:lnTo>
                    <a:pt x="1182" y="4222"/>
                  </a:lnTo>
                  <a:lnTo>
                    <a:pt x="1212" y="4122"/>
                  </a:lnTo>
                  <a:lnTo>
                    <a:pt x="1304" y="4107"/>
                  </a:lnTo>
                  <a:lnTo>
                    <a:pt x="1335" y="4048"/>
                  </a:lnTo>
                  <a:lnTo>
                    <a:pt x="1288" y="3872"/>
                  </a:lnTo>
                  <a:lnTo>
                    <a:pt x="1328" y="3783"/>
                  </a:lnTo>
                  <a:lnTo>
                    <a:pt x="1233" y="3714"/>
                  </a:lnTo>
                  <a:lnTo>
                    <a:pt x="1216" y="3608"/>
                  </a:lnTo>
                  <a:lnTo>
                    <a:pt x="1288" y="3560"/>
                  </a:lnTo>
                  <a:lnTo>
                    <a:pt x="1388" y="3428"/>
                  </a:lnTo>
                  <a:lnTo>
                    <a:pt x="1478" y="3412"/>
                  </a:lnTo>
                  <a:lnTo>
                    <a:pt x="1503" y="3448"/>
                  </a:lnTo>
                  <a:lnTo>
                    <a:pt x="1583" y="3435"/>
                  </a:lnTo>
                  <a:lnTo>
                    <a:pt x="1599" y="3324"/>
                  </a:lnTo>
                  <a:lnTo>
                    <a:pt x="1689" y="3270"/>
                  </a:lnTo>
                  <a:lnTo>
                    <a:pt x="1770" y="3232"/>
                  </a:lnTo>
                  <a:lnTo>
                    <a:pt x="1889" y="3216"/>
                  </a:lnTo>
                  <a:lnTo>
                    <a:pt x="1976" y="3256"/>
                  </a:lnTo>
                  <a:lnTo>
                    <a:pt x="2036" y="3320"/>
                  </a:lnTo>
                  <a:lnTo>
                    <a:pt x="2094" y="3378"/>
                  </a:lnTo>
                  <a:lnTo>
                    <a:pt x="2115" y="3439"/>
                  </a:lnTo>
                  <a:lnTo>
                    <a:pt x="2104" y="3522"/>
                  </a:lnTo>
                  <a:lnTo>
                    <a:pt x="2164" y="3572"/>
                  </a:lnTo>
                  <a:lnTo>
                    <a:pt x="2135" y="3649"/>
                  </a:lnTo>
                  <a:lnTo>
                    <a:pt x="2063" y="3702"/>
                  </a:lnTo>
                  <a:lnTo>
                    <a:pt x="1977" y="3798"/>
                  </a:lnTo>
                  <a:lnTo>
                    <a:pt x="1929" y="3904"/>
                  </a:lnTo>
                  <a:lnTo>
                    <a:pt x="1900" y="4048"/>
                  </a:lnTo>
                  <a:lnTo>
                    <a:pt x="1755" y="4173"/>
                  </a:lnTo>
                  <a:lnTo>
                    <a:pt x="1733" y="4108"/>
                  </a:lnTo>
                  <a:lnTo>
                    <a:pt x="1636" y="4084"/>
                  </a:lnTo>
                  <a:lnTo>
                    <a:pt x="1574" y="4168"/>
                  </a:lnTo>
                  <a:lnTo>
                    <a:pt x="1604" y="4280"/>
                  </a:lnTo>
                  <a:lnTo>
                    <a:pt x="1688" y="4316"/>
                  </a:lnTo>
                  <a:lnTo>
                    <a:pt x="1732" y="4400"/>
                  </a:lnTo>
                  <a:lnTo>
                    <a:pt x="1785" y="4458"/>
                  </a:lnTo>
                  <a:lnTo>
                    <a:pt x="1910" y="4459"/>
                  </a:lnTo>
                  <a:lnTo>
                    <a:pt x="2019" y="4465"/>
                  </a:lnTo>
                  <a:lnTo>
                    <a:pt x="2159" y="4555"/>
                  </a:lnTo>
                  <a:lnTo>
                    <a:pt x="2224" y="4556"/>
                  </a:lnTo>
                  <a:lnTo>
                    <a:pt x="2300" y="4497"/>
                  </a:lnTo>
                  <a:lnTo>
                    <a:pt x="2378" y="4470"/>
                  </a:lnTo>
                  <a:lnTo>
                    <a:pt x="2442" y="4354"/>
                  </a:lnTo>
                  <a:lnTo>
                    <a:pt x="2478" y="4306"/>
                  </a:lnTo>
                  <a:lnTo>
                    <a:pt x="2547" y="4275"/>
                  </a:lnTo>
                  <a:lnTo>
                    <a:pt x="2648" y="4292"/>
                  </a:lnTo>
                  <a:lnTo>
                    <a:pt x="2711" y="4318"/>
                  </a:lnTo>
                  <a:lnTo>
                    <a:pt x="2795" y="4231"/>
                  </a:lnTo>
                  <a:lnTo>
                    <a:pt x="2840" y="4122"/>
                  </a:lnTo>
                  <a:lnTo>
                    <a:pt x="2968" y="4076"/>
                  </a:lnTo>
                  <a:lnTo>
                    <a:pt x="3036" y="4027"/>
                  </a:lnTo>
                  <a:lnTo>
                    <a:pt x="3100" y="4040"/>
                  </a:lnTo>
                  <a:lnTo>
                    <a:pt x="3128" y="4108"/>
                  </a:lnTo>
                  <a:lnTo>
                    <a:pt x="3213" y="4170"/>
                  </a:lnTo>
                  <a:lnTo>
                    <a:pt x="3329" y="4228"/>
                  </a:lnTo>
                  <a:lnTo>
                    <a:pt x="3423" y="4242"/>
                  </a:lnTo>
                  <a:lnTo>
                    <a:pt x="3476" y="4180"/>
                  </a:lnTo>
                  <a:lnTo>
                    <a:pt x="3536" y="4168"/>
                  </a:lnTo>
                  <a:lnTo>
                    <a:pt x="3654" y="4255"/>
                  </a:lnTo>
                  <a:lnTo>
                    <a:pt x="3784" y="4156"/>
                  </a:lnTo>
                  <a:lnTo>
                    <a:pt x="3784" y="4060"/>
                  </a:lnTo>
                  <a:lnTo>
                    <a:pt x="3788" y="3940"/>
                  </a:lnTo>
                  <a:lnTo>
                    <a:pt x="3752" y="3868"/>
                  </a:lnTo>
                  <a:lnTo>
                    <a:pt x="3824" y="3776"/>
                  </a:lnTo>
                  <a:lnTo>
                    <a:pt x="3892" y="3728"/>
                  </a:lnTo>
                  <a:lnTo>
                    <a:pt x="3896" y="3464"/>
                  </a:lnTo>
                  <a:lnTo>
                    <a:pt x="3944" y="3344"/>
                  </a:lnTo>
                  <a:lnTo>
                    <a:pt x="3940" y="3104"/>
                  </a:lnTo>
                  <a:lnTo>
                    <a:pt x="3896" y="2984"/>
                  </a:lnTo>
                  <a:lnTo>
                    <a:pt x="3844" y="2968"/>
                  </a:lnTo>
                  <a:lnTo>
                    <a:pt x="3776" y="3004"/>
                  </a:lnTo>
                  <a:lnTo>
                    <a:pt x="3728" y="3116"/>
                  </a:lnTo>
                  <a:lnTo>
                    <a:pt x="3644" y="3184"/>
                  </a:lnTo>
                  <a:lnTo>
                    <a:pt x="3556" y="3200"/>
                  </a:lnTo>
                  <a:lnTo>
                    <a:pt x="3524" y="3160"/>
                  </a:lnTo>
                  <a:lnTo>
                    <a:pt x="3580" y="3080"/>
                  </a:lnTo>
                  <a:lnTo>
                    <a:pt x="3608" y="3016"/>
                  </a:lnTo>
                  <a:lnTo>
                    <a:pt x="3580" y="2896"/>
                  </a:lnTo>
                  <a:lnTo>
                    <a:pt x="3532" y="2824"/>
                  </a:lnTo>
                  <a:lnTo>
                    <a:pt x="3472" y="2720"/>
                  </a:lnTo>
                  <a:lnTo>
                    <a:pt x="3460" y="2596"/>
                  </a:lnTo>
                  <a:lnTo>
                    <a:pt x="3472" y="2408"/>
                  </a:lnTo>
                  <a:lnTo>
                    <a:pt x="3484" y="2248"/>
                  </a:lnTo>
                  <a:lnTo>
                    <a:pt x="3508" y="2144"/>
                  </a:lnTo>
                  <a:lnTo>
                    <a:pt x="3604" y="2092"/>
                  </a:lnTo>
                  <a:lnTo>
                    <a:pt x="3580" y="1948"/>
                  </a:lnTo>
                  <a:lnTo>
                    <a:pt x="3572" y="1744"/>
                  </a:lnTo>
                  <a:lnTo>
                    <a:pt x="3572" y="1652"/>
                  </a:lnTo>
                  <a:lnTo>
                    <a:pt x="3532" y="1532"/>
                  </a:lnTo>
                  <a:lnTo>
                    <a:pt x="3652" y="1412"/>
                  </a:lnTo>
                  <a:lnTo>
                    <a:pt x="3644" y="1288"/>
                  </a:lnTo>
                  <a:lnTo>
                    <a:pt x="3632" y="1232"/>
                  </a:lnTo>
                  <a:lnTo>
                    <a:pt x="3688" y="1112"/>
                  </a:lnTo>
                  <a:lnTo>
                    <a:pt x="3692" y="1016"/>
                  </a:lnTo>
                  <a:lnTo>
                    <a:pt x="3656" y="932"/>
                  </a:lnTo>
                  <a:lnTo>
                    <a:pt x="3596" y="880"/>
                  </a:lnTo>
                  <a:lnTo>
                    <a:pt x="3484" y="704"/>
                  </a:lnTo>
                  <a:lnTo>
                    <a:pt x="3536" y="596"/>
                  </a:lnTo>
                  <a:lnTo>
                    <a:pt x="3548" y="508"/>
                  </a:lnTo>
                  <a:lnTo>
                    <a:pt x="3580" y="404"/>
                  </a:lnTo>
                  <a:lnTo>
                    <a:pt x="3532" y="304"/>
                  </a:lnTo>
                  <a:lnTo>
                    <a:pt x="3464" y="220"/>
                  </a:lnTo>
                  <a:lnTo>
                    <a:pt x="3404" y="176"/>
                  </a:lnTo>
                  <a:lnTo>
                    <a:pt x="3380" y="68"/>
                  </a:lnTo>
                  <a:lnTo>
                    <a:pt x="3326" y="0"/>
                  </a:lnTo>
                  <a:lnTo>
                    <a:pt x="3218" y="118"/>
                  </a:lnTo>
                  <a:lnTo>
                    <a:pt x="3164" y="186"/>
                  </a:lnTo>
                  <a:lnTo>
                    <a:pt x="3096" y="321"/>
                  </a:lnTo>
                  <a:lnTo>
                    <a:pt x="2760" y="342"/>
                  </a:lnTo>
                  <a:lnTo>
                    <a:pt x="2631" y="273"/>
                  </a:lnTo>
                  <a:lnTo>
                    <a:pt x="2547" y="336"/>
                  </a:lnTo>
                  <a:lnTo>
                    <a:pt x="2441" y="321"/>
                  </a:lnTo>
                  <a:lnTo>
                    <a:pt x="2379" y="384"/>
                  </a:lnTo>
                  <a:lnTo>
                    <a:pt x="2208" y="295"/>
                  </a:lnTo>
                  <a:lnTo>
                    <a:pt x="2058" y="295"/>
                  </a:lnTo>
                  <a:lnTo>
                    <a:pt x="1992" y="384"/>
                  </a:lnTo>
                  <a:lnTo>
                    <a:pt x="1697" y="400"/>
                  </a:lnTo>
                  <a:close/>
                </a:path>
              </a:pathLst>
            </a:custGeom>
            <a:solidFill>
              <a:srgbClr val="00338D"/>
            </a:solidFill>
            <a:ln w="9525">
              <a:solidFill>
                <a:schemeClr val="bg1"/>
              </a:solidFill>
              <a:round/>
              <a:headEnd/>
              <a:tailEnd/>
            </a:ln>
          </p:spPr>
          <p:txBody>
            <a:bodyPr/>
            <a:lstStyle/>
            <a:p>
              <a:endParaRPr lang="ko-KR" altLang="en-US" dirty="0"/>
            </a:p>
          </p:txBody>
        </p:sp>
        <p:sp>
          <p:nvSpPr>
            <p:cNvPr id="84" name="Freeform 1309">
              <a:extLst>
                <a:ext uri="{FF2B5EF4-FFF2-40B4-BE49-F238E27FC236}">
                  <a16:creationId xmlns:a16="http://schemas.microsoft.com/office/drawing/2014/main" id="{D9BB616A-A334-4068-8C7E-7EAA2D4099DF}"/>
                </a:ext>
              </a:extLst>
            </p:cNvPr>
            <p:cNvSpPr>
              <a:spLocks noChangeAspect="1"/>
            </p:cNvSpPr>
            <p:nvPr/>
          </p:nvSpPr>
          <p:spPr bwMode="auto">
            <a:xfrm>
              <a:off x="2452903" y="3564772"/>
              <a:ext cx="118500" cy="146191"/>
            </a:xfrm>
            <a:custGeom>
              <a:avLst/>
              <a:gdLst>
                <a:gd name="T0" fmla="*/ 396 w 903"/>
                <a:gd name="T1" fmla="*/ 0 h 1212"/>
                <a:gd name="T2" fmla="*/ 168 w 903"/>
                <a:gd name="T3" fmla="*/ 240 h 1212"/>
                <a:gd name="T4" fmla="*/ 24 w 903"/>
                <a:gd name="T5" fmla="*/ 432 h 1212"/>
                <a:gd name="T6" fmla="*/ 0 w 903"/>
                <a:gd name="T7" fmla="*/ 690 h 1212"/>
                <a:gd name="T8" fmla="*/ 60 w 903"/>
                <a:gd name="T9" fmla="*/ 996 h 1212"/>
                <a:gd name="T10" fmla="*/ 204 w 903"/>
                <a:gd name="T11" fmla="*/ 1116 h 1212"/>
                <a:gd name="T12" fmla="*/ 384 w 903"/>
                <a:gd name="T13" fmla="*/ 1170 h 1212"/>
                <a:gd name="T14" fmla="*/ 576 w 903"/>
                <a:gd name="T15" fmla="*/ 1212 h 1212"/>
                <a:gd name="T16" fmla="*/ 708 w 903"/>
                <a:gd name="T17" fmla="*/ 1170 h 1212"/>
                <a:gd name="T18" fmla="*/ 803 w 903"/>
                <a:gd name="T19" fmla="*/ 1058 h 1212"/>
                <a:gd name="T20" fmla="*/ 747 w 903"/>
                <a:gd name="T21" fmla="*/ 986 h 1212"/>
                <a:gd name="T22" fmla="*/ 732 w 903"/>
                <a:gd name="T23" fmla="*/ 706 h 1212"/>
                <a:gd name="T24" fmla="*/ 868 w 903"/>
                <a:gd name="T25" fmla="*/ 611 h 1212"/>
                <a:gd name="T26" fmla="*/ 903 w 903"/>
                <a:gd name="T27" fmla="*/ 434 h 1212"/>
                <a:gd name="T28" fmla="*/ 903 w 903"/>
                <a:gd name="T29" fmla="*/ 241 h 1212"/>
                <a:gd name="T30" fmla="*/ 790 w 903"/>
                <a:gd name="T31" fmla="*/ 131 h 1212"/>
                <a:gd name="T32" fmla="*/ 569 w 903"/>
                <a:gd name="T33" fmla="*/ 108 h 1212"/>
                <a:gd name="T34" fmla="*/ 396 w 903"/>
                <a:gd name="T35" fmla="*/ 0 h 12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03"/>
                <a:gd name="T55" fmla="*/ 0 h 1212"/>
                <a:gd name="T56" fmla="*/ 903 w 903"/>
                <a:gd name="T57" fmla="*/ 1212 h 12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03" h="1212">
                  <a:moveTo>
                    <a:pt x="396" y="0"/>
                  </a:moveTo>
                  <a:lnTo>
                    <a:pt x="168" y="240"/>
                  </a:lnTo>
                  <a:lnTo>
                    <a:pt x="24" y="432"/>
                  </a:lnTo>
                  <a:lnTo>
                    <a:pt x="0" y="690"/>
                  </a:lnTo>
                  <a:lnTo>
                    <a:pt x="60" y="996"/>
                  </a:lnTo>
                  <a:lnTo>
                    <a:pt x="204" y="1116"/>
                  </a:lnTo>
                  <a:lnTo>
                    <a:pt x="384" y="1170"/>
                  </a:lnTo>
                  <a:lnTo>
                    <a:pt x="576" y="1212"/>
                  </a:lnTo>
                  <a:lnTo>
                    <a:pt x="708" y="1170"/>
                  </a:lnTo>
                  <a:lnTo>
                    <a:pt x="803" y="1058"/>
                  </a:lnTo>
                  <a:lnTo>
                    <a:pt x="747" y="986"/>
                  </a:lnTo>
                  <a:lnTo>
                    <a:pt x="732" y="706"/>
                  </a:lnTo>
                  <a:lnTo>
                    <a:pt x="868" y="611"/>
                  </a:lnTo>
                  <a:lnTo>
                    <a:pt x="903" y="434"/>
                  </a:lnTo>
                  <a:lnTo>
                    <a:pt x="903" y="241"/>
                  </a:lnTo>
                  <a:lnTo>
                    <a:pt x="790" y="131"/>
                  </a:lnTo>
                  <a:lnTo>
                    <a:pt x="569" y="108"/>
                  </a:lnTo>
                  <a:lnTo>
                    <a:pt x="396" y="0"/>
                  </a:lnTo>
                  <a:close/>
                </a:path>
              </a:pathLst>
            </a:custGeom>
            <a:solidFill>
              <a:srgbClr val="0091DA"/>
            </a:solidFill>
            <a:ln w="9525">
              <a:solidFill>
                <a:schemeClr val="bg1"/>
              </a:solidFill>
              <a:round/>
              <a:headEnd/>
              <a:tailEnd/>
            </a:ln>
          </p:spPr>
          <p:txBody>
            <a:bodyPr/>
            <a:lstStyle/>
            <a:p>
              <a:endParaRPr lang="ko-KR" altLang="en-US" dirty="0"/>
            </a:p>
          </p:txBody>
        </p:sp>
        <p:sp>
          <p:nvSpPr>
            <p:cNvPr id="85" name="Freeform 1310">
              <a:extLst>
                <a:ext uri="{FF2B5EF4-FFF2-40B4-BE49-F238E27FC236}">
                  <a16:creationId xmlns:a16="http://schemas.microsoft.com/office/drawing/2014/main" id="{8CF08D68-BB41-421E-B160-33762BDADBFE}"/>
                </a:ext>
              </a:extLst>
            </p:cNvPr>
            <p:cNvSpPr>
              <a:spLocks noChangeAspect="1"/>
            </p:cNvSpPr>
            <p:nvPr/>
          </p:nvSpPr>
          <p:spPr bwMode="auto">
            <a:xfrm>
              <a:off x="2932810" y="3796241"/>
              <a:ext cx="193431" cy="201917"/>
            </a:xfrm>
            <a:custGeom>
              <a:avLst/>
              <a:gdLst>
                <a:gd name="T0" fmla="*/ 625 w 1474"/>
                <a:gd name="T1" fmla="*/ 165 h 1674"/>
                <a:gd name="T2" fmla="*/ 601 w 1474"/>
                <a:gd name="T3" fmla="*/ 330 h 1674"/>
                <a:gd name="T4" fmla="*/ 480 w 1474"/>
                <a:gd name="T5" fmla="*/ 348 h 1674"/>
                <a:gd name="T6" fmla="*/ 444 w 1474"/>
                <a:gd name="T7" fmla="*/ 294 h 1674"/>
                <a:gd name="T8" fmla="*/ 310 w 1474"/>
                <a:gd name="T9" fmla="*/ 318 h 1674"/>
                <a:gd name="T10" fmla="*/ 160 w 1474"/>
                <a:gd name="T11" fmla="*/ 516 h 1674"/>
                <a:gd name="T12" fmla="*/ 52 w 1474"/>
                <a:gd name="T13" fmla="*/ 588 h 1674"/>
                <a:gd name="T14" fmla="*/ 76 w 1474"/>
                <a:gd name="T15" fmla="*/ 747 h 1674"/>
                <a:gd name="T16" fmla="*/ 220 w 1474"/>
                <a:gd name="T17" fmla="*/ 852 h 1674"/>
                <a:gd name="T18" fmla="*/ 160 w 1474"/>
                <a:gd name="T19" fmla="*/ 984 h 1674"/>
                <a:gd name="T20" fmla="*/ 228 w 1474"/>
                <a:gd name="T21" fmla="*/ 1248 h 1674"/>
                <a:gd name="T22" fmla="*/ 184 w 1474"/>
                <a:gd name="T23" fmla="*/ 1338 h 1674"/>
                <a:gd name="T24" fmla="*/ 46 w 1474"/>
                <a:gd name="T25" fmla="*/ 1359 h 1674"/>
                <a:gd name="T26" fmla="*/ 0 w 1474"/>
                <a:gd name="T27" fmla="*/ 1515 h 1674"/>
                <a:gd name="T28" fmla="*/ 46 w 1474"/>
                <a:gd name="T29" fmla="*/ 1674 h 1674"/>
                <a:gd name="T30" fmla="*/ 325 w 1474"/>
                <a:gd name="T31" fmla="*/ 1590 h 1674"/>
                <a:gd name="T32" fmla="*/ 472 w 1474"/>
                <a:gd name="T33" fmla="*/ 1596 h 1674"/>
                <a:gd name="T34" fmla="*/ 634 w 1474"/>
                <a:gd name="T35" fmla="*/ 1596 h 1674"/>
                <a:gd name="T36" fmla="*/ 588 w 1474"/>
                <a:gd name="T37" fmla="*/ 1431 h 1674"/>
                <a:gd name="T38" fmla="*/ 682 w 1474"/>
                <a:gd name="T39" fmla="*/ 1302 h 1674"/>
                <a:gd name="T40" fmla="*/ 826 w 1474"/>
                <a:gd name="T41" fmla="*/ 1338 h 1674"/>
                <a:gd name="T42" fmla="*/ 861 w 1474"/>
                <a:gd name="T43" fmla="*/ 1434 h 1674"/>
                <a:gd name="T44" fmla="*/ 1078 w 1474"/>
                <a:gd name="T45" fmla="*/ 1248 h 1674"/>
                <a:gd name="T46" fmla="*/ 1120 w 1474"/>
                <a:gd name="T47" fmla="*/ 1038 h 1674"/>
                <a:gd name="T48" fmla="*/ 1192 w 1474"/>
                <a:gd name="T49" fmla="*/ 876 h 1674"/>
                <a:gd name="T50" fmla="*/ 1320 w 1474"/>
                <a:gd name="T51" fmla="*/ 731 h 1674"/>
                <a:gd name="T52" fmla="*/ 1426 w 1474"/>
                <a:gd name="T53" fmla="*/ 654 h 1674"/>
                <a:gd name="T54" fmla="*/ 1474 w 1474"/>
                <a:gd name="T55" fmla="*/ 534 h 1674"/>
                <a:gd name="T56" fmla="*/ 1384 w 1474"/>
                <a:gd name="T57" fmla="*/ 462 h 1674"/>
                <a:gd name="T58" fmla="*/ 1398 w 1474"/>
                <a:gd name="T59" fmla="*/ 333 h 1674"/>
                <a:gd name="T60" fmla="*/ 1369 w 1474"/>
                <a:gd name="T61" fmla="*/ 246 h 1674"/>
                <a:gd name="T62" fmla="*/ 1192 w 1474"/>
                <a:gd name="T63" fmla="*/ 63 h 1674"/>
                <a:gd name="T64" fmla="*/ 1060 w 1474"/>
                <a:gd name="T65" fmla="*/ 0 h 1674"/>
                <a:gd name="T66" fmla="*/ 886 w 1474"/>
                <a:gd name="T67" fmla="*/ 24 h 1674"/>
                <a:gd name="T68" fmla="*/ 754 w 1474"/>
                <a:gd name="T69" fmla="*/ 84 h 1674"/>
                <a:gd name="T70" fmla="*/ 625 w 1474"/>
                <a:gd name="T71" fmla="*/ 165 h 16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74"/>
                <a:gd name="T109" fmla="*/ 0 h 1674"/>
                <a:gd name="T110" fmla="*/ 1474 w 1474"/>
                <a:gd name="T111" fmla="*/ 1674 h 16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74" h="1674">
                  <a:moveTo>
                    <a:pt x="625" y="165"/>
                  </a:moveTo>
                  <a:lnTo>
                    <a:pt x="601" y="330"/>
                  </a:lnTo>
                  <a:lnTo>
                    <a:pt x="480" y="348"/>
                  </a:lnTo>
                  <a:lnTo>
                    <a:pt x="444" y="294"/>
                  </a:lnTo>
                  <a:lnTo>
                    <a:pt x="310" y="318"/>
                  </a:lnTo>
                  <a:lnTo>
                    <a:pt x="160" y="516"/>
                  </a:lnTo>
                  <a:lnTo>
                    <a:pt x="52" y="588"/>
                  </a:lnTo>
                  <a:lnTo>
                    <a:pt x="76" y="747"/>
                  </a:lnTo>
                  <a:lnTo>
                    <a:pt x="220" y="852"/>
                  </a:lnTo>
                  <a:lnTo>
                    <a:pt x="160" y="984"/>
                  </a:lnTo>
                  <a:lnTo>
                    <a:pt x="228" y="1248"/>
                  </a:lnTo>
                  <a:lnTo>
                    <a:pt x="184" y="1338"/>
                  </a:lnTo>
                  <a:lnTo>
                    <a:pt x="46" y="1359"/>
                  </a:lnTo>
                  <a:lnTo>
                    <a:pt x="0" y="1515"/>
                  </a:lnTo>
                  <a:lnTo>
                    <a:pt x="46" y="1674"/>
                  </a:lnTo>
                  <a:lnTo>
                    <a:pt x="325" y="1590"/>
                  </a:lnTo>
                  <a:lnTo>
                    <a:pt x="472" y="1596"/>
                  </a:lnTo>
                  <a:lnTo>
                    <a:pt x="634" y="1596"/>
                  </a:lnTo>
                  <a:lnTo>
                    <a:pt x="588" y="1431"/>
                  </a:lnTo>
                  <a:lnTo>
                    <a:pt x="682" y="1302"/>
                  </a:lnTo>
                  <a:lnTo>
                    <a:pt x="826" y="1338"/>
                  </a:lnTo>
                  <a:lnTo>
                    <a:pt x="861" y="1434"/>
                  </a:lnTo>
                  <a:lnTo>
                    <a:pt x="1078" y="1248"/>
                  </a:lnTo>
                  <a:lnTo>
                    <a:pt x="1120" y="1038"/>
                  </a:lnTo>
                  <a:lnTo>
                    <a:pt x="1192" y="876"/>
                  </a:lnTo>
                  <a:lnTo>
                    <a:pt x="1320" y="731"/>
                  </a:lnTo>
                  <a:lnTo>
                    <a:pt x="1426" y="654"/>
                  </a:lnTo>
                  <a:lnTo>
                    <a:pt x="1474" y="534"/>
                  </a:lnTo>
                  <a:lnTo>
                    <a:pt x="1384" y="462"/>
                  </a:lnTo>
                  <a:lnTo>
                    <a:pt x="1398" y="333"/>
                  </a:lnTo>
                  <a:lnTo>
                    <a:pt x="1369" y="246"/>
                  </a:lnTo>
                  <a:lnTo>
                    <a:pt x="1192" y="63"/>
                  </a:lnTo>
                  <a:lnTo>
                    <a:pt x="1060" y="0"/>
                  </a:lnTo>
                  <a:lnTo>
                    <a:pt x="886" y="24"/>
                  </a:lnTo>
                  <a:lnTo>
                    <a:pt x="754" y="84"/>
                  </a:lnTo>
                  <a:lnTo>
                    <a:pt x="625" y="165"/>
                  </a:lnTo>
                  <a:close/>
                </a:path>
              </a:pathLst>
            </a:custGeom>
            <a:solidFill>
              <a:srgbClr val="00338D"/>
            </a:solidFill>
            <a:ln w="9525">
              <a:solidFill>
                <a:schemeClr val="bg1"/>
              </a:solidFill>
              <a:round/>
              <a:headEnd/>
              <a:tailEnd/>
            </a:ln>
          </p:spPr>
          <p:txBody>
            <a:bodyPr/>
            <a:lstStyle/>
            <a:p>
              <a:endParaRPr lang="ko-KR" altLang="en-US" dirty="0"/>
            </a:p>
          </p:txBody>
        </p:sp>
        <p:sp>
          <p:nvSpPr>
            <p:cNvPr id="86" name="Freeform 1311">
              <a:extLst>
                <a:ext uri="{FF2B5EF4-FFF2-40B4-BE49-F238E27FC236}">
                  <a16:creationId xmlns:a16="http://schemas.microsoft.com/office/drawing/2014/main" id="{06945AD2-98B4-4346-AE1B-60059258A76D}"/>
                </a:ext>
              </a:extLst>
            </p:cNvPr>
            <p:cNvSpPr>
              <a:spLocks noChangeAspect="1"/>
            </p:cNvSpPr>
            <p:nvPr/>
          </p:nvSpPr>
          <p:spPr bwMode="auto">
            <a:xfrm>
              <a:off x="3213641" y="3942795"/>
              <a:ext cx="217316" cy="209154"/>
            </a:xfrm>
            <a:custGeom>
              <a:avLst/>
              <a:gdLst>
                <a:gd name="T0" fmla="*/ 1224 w 1656"/>
                <a:gd name="T1" fmla="*/ 324 h 1734"/>
                <a:gd name="T2" fmla="*/ 1080 w 1656"/>
                <a:gd name="T3" fmla="*/ 303 h 1734"/>
                <a:gd name="T4" fmla="*/ 909 w 1656"/>
                <a:gd name="T5" fmla="*/ 216 h 1734"/>
                <a:gd name="T6" fmla="*/ 783 w 1656"/>
                <a:gd name="T7" fmla="*/ 126 h 1734"/>
                <a:gd name="T8" fmla="*/ 741 w 1656"/>
                <a:gd name="T9" fmla="*/ 24 h 1734"/>
                <a:gd name="T10" fmla="*/ 642 w 1656"/>
                <a:gd name="T11" fmla="*/ 0 h 1734"/>
                <a:gd name="T12" fmla="*/ 540 w 1656"/>
                <a:gd name="T13" fmla="*/ 75 h 1734"/>
                <a:gd name="T14" fmla="*/ 345 w 1656"/>
                <a:gd name="T15" fmla="*/ 144 h 1734"/>
                <a:gd name="T16" fmla="*/ 282 w 1656"/>
                <a:gd name="T17" fmla="*/ 306 h 1734"/>
                <a:gd name="T18" fmla="*/ 153 w 1656"/>
                <a:gd name="T19" fmla="*/ 441 h 1734"/>
                <a:gd name="T20" fmla="*/ 204 w 1656"/>
                <a:gd name="T21" fmla="*/ 573 h 1734"/>
                <a:gd name="T22" fmla="*/ 78 w 1656"/>
                <a:gd name="T23" fmla="*/ 651 h 1734"/>
                <a:gd name="T24" fmla="*/ 0 w 1656"/>
                <a:gd name="T25" fmla="*/ 729 h 1734"/>
                <a:gd name="T26" fmla="*/ 0 w 1656"/>
                <a:gd name="T27" fmla="*/ 915 h 1734"/>
                <a:gd name="T28" fmla="*/ 144 w 1656"/>
                <a:gd name="T29" fmla="*/ 924 h 1734"/>
                <a:gd name="T30" fmla="*/ 222 w 1656"/>
                <a:gd name="T31" fmla="*/ 987 h 1734"/>
                <a:gd name="T32" fmla="*/ 237 w 1656"/>
                <a:gd name="T33" fmla="*/ 1080 h 1734"/>
                <a:gd name="T34" fmla="*/ 450 w 1656"/>
                <a:gd name="T35" fmla="*/ 1119 h 1734"/>
                <a:gd name="T36" fmla="*/ 546 w 1656"/>
                <a:gd name="T37" fmla="*/ 1227 h 1734"/>
                <a:gd name="T38" fmla="*/ 702 w 1656"/>
                <a:gd name="T39" fmla="*/ 1227 h 1734"/>
                <a:gd name="T40" fmla="*/ 804 w 1656"/>
                <a:gd name="T41" fmla="*/ 1224 h 1734"/>
                <a:gd name="T42" fmla="*/ 810 w 1656"/>
                <a:gd name="T43" fmla="*/ 1335 h 1734"/>
                <a:gd name="T44" fmla="*/ 810 w 1656"/>
                <a:gd name="T45" fmla="*/ 1479 h 1734"/>
                <a:gd name="T46" fmla="*/ 926 w 1656"/>
                <a:gd name="T47" fmla="*/ 1548 h 1734"/>
                <a:gd name="T48" fmla="*/ 930 w 1656"/>
                <a:gd name="T49" fmla="*/ 1734 h 1734"/>
                <a:gd name="T50" fmla="*/ 1047 w 1656"/>
                <a:gd name="T51" fmla="*/ 1725 h 1734"/>
                <a:gd name="T52" fmla="*/ 1188 w 1656"/>
                <a:gd name="T53" fmla="*/ 1635 h 1734"/>
                <a:gd name="T54" fmla="*/ 1356 w 1656"/>
                <a:gd name="T55" fmla="*/ 1569 h 1734"/>
                <a:gd name="T56" fmla="*/ 1374 w 1656"/>
                <a:gd name="T57" fmla="*/ 1371 h 1734"/>
                <a:gd name="T58" fmla="*/ 1392 w 1656"/>
                <a:gd name="T59" fmla="*/ 1173 h 1734"/>
                <a:gd name="T60" fmla="*/ 1608 w 1656"/>
                <a:gd name="T61" fmla="*/ 1023 h 1734"/>
                <a:gd name="T62" fmla="*/ 1572 w 1656"/>
                <a:gd name="T63" fmla="*/ 789 h 1734"/>
                <a:gd name="T64" fmla="*/ 1644 w 1656"/>
                <a:gd name="T65" fmla="*/ 579 h 1734"/>
                <a:gd name="T66" fmla="*/ 1656 w 1656"/>
                <a:gd name="T67" fmla="*/ 411 h 1734"/>
                <a:gd name="T68" fmla="*/ 1572 w 1656"/>
                <a:gd name="T69" fmla="*/ 345 h 1734"/>
                <a:gd name="T70" fmla="*/ 1392 w 1656"/>
                <a:gd name="T71" fmla="*/ 213 h 1734"/>
                <a:gd name="T72" fmla="*/ 1302 w 1656"/>
                <a:gd name="T73" fmla="*/ 231 h 1734"/>
                <a:gd name="T74" fmla="*/ 1224 w 1656"/>
                <a:gd name="T75" fmla="*/ 324 h 17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56"/>
                <a:gd name="T115" fmla="*/ 0 h 1734"/>
                <a:gd name="T116" fmla="*/ 1656 w 1656"/>
                <a:gd name="T117" fmla="*/ 1734 h 17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56" h="1734">
                  <a:moveTo>
                    <a:pt x="1224" y="324"/>
                  </a:moveTo>
                  <a:lnTo>
                    <a:pt x="1080" y="303"/>
                  </a:lnTo>
                  <a:lnTo>
                    <a:pt x="909" y="216"/>
                  </a:lnTo>
                  <a:lnTo>
                    <a:pt x="783" y="126"/>
                  </a:lnTo>
                  <a:lnTo>
                    <a:pt x="741" y="24"/>
                  </a:lnTo>
                  <a:lnTo>
                    <a:pt x="642" y="0"/>
                  </a:lnTo>
                  <a:lnTo>
                    <a:pt x="540" y="75"/>
                  </a:lnTo>
                  <a:lnTo>
                    <a:pt x="345" y="144"/>
                  </a:lnTo>
                  <a:lnTo>
                    <a:pt x="282" y="306"/>
                  </a:lnTo>
                  <a:lnTo>
                    <a:pt x="153" y="441"/>
                  </a:lnTo>
                  <a:lnTo>
                    <a:pt x="204" y="573"/>
                  </a:lnTo>
                  <a:lnTo>
                    <a:pt x="78" y="651"/>
                  </a:lnTo>
                  <a:lnTo>
                    <a:pt x="0" y="729"/>
                  </a:lnTo>
                  <a:lnTo>
                    <a:pt x="0" y="915"/>
                  </a:lnTo>
                  <a:lnTo>
                    <a:pt x="144" y="924"/>
                  </a:lnTo>
                  <a:lnTo>
                    <a:pt x="222" y="987"/>
                  </a:lnTo>
                  <a:lnTo>
                    <a:pt x="237" y="1080"/>
                  </a:lnTo>
                  <a:lnTo>
                    <a:pt x="450" y="1119"/>
                  </a:lnTo>
                  <a:lnTo>
                    <a:pt x="546" y="1227"/>
                  </a:lnTo>
                  <a:lnTo>
                    <a:pt x="702" y="1227"/>
                  </a:lnTo>
                  <a:lnTo>
                    <a:pt x="804" y="1224"/>
                  </a:lnTo>
                  <a:lnTo>
                    <a:pt x="810" y="1335"/>
                  </a:lnTo>
                  <a:lnTo>
                    <a:pt x="810" y="1479"/>
                  </a:lnTo>
                  <a:lnTo>
                    <a:pt x="926" y="1548"/>
                  </a:lnTo>
                  <a:lnTo>
                    <a:pt x="930" y="1734"/>
                  </a:lnTo>
                  <a:lnTo>
                    <a:pt x="1047" y="1725"/>
                  </a:lnTo>
                  <a:lnTo>
                    <a:pt x="1188" y="1635"/>
                  </a:lnTo>
                  <a:lnTo>
                    <a:pt x="1356" y="1569"/>
                  </a:lnTo>
                  <a:lnTo>
                    <a:pt x="1374" y="1371"/>
                  </a:lnTo>
                  <a:lnTo>
                    <a:pt x="1392" y="1173"/>
                  </a:lnTo>
                  <a:lnTo>
                    <a:pt x="1608" y="1023"/>
                  </a:lnTo>
                  <a:lnTo>
                    <a:pt x="1572" y="789"/>
                  </a:lnTo>
                  <a:lnTo>
                    <a:pt x="1644" y="579"/>
                  </a:lnTo>
                  <a:lnTo>
                    <a:pt x="1656" y="411"/>
                  </a:lnTo>
                  <a:lnTo>
                    <a:pt x="1572" y="345"/>
                  </a:lnTo>
                  <a:lnTo>
                    <a:pt x="1392" y="213"/>
                  </a:lnTo>
                  <a:lnTo>
                    <a:pt x="1302" y="231"/>
                  </a:lnTo>
                  <a:lnTo>
                    <a:pt x="1224" y="324"/>
                  </a:lnTo>
                  <a:close/>
                </a:path>
              </a:pathLst>
            </a:custGeom>
            <a:solidFill>
              <a:srgbClr val="00338D"/>
            </a:solidFill>
            <a:ln w="9525">
              <a:solidFill>
                <a:schemeClr val="bg1"/>
              </a:solidFill>
              <a:round/>
              <a:headEnd/>
              <a:tailEnd/>
            </a:ln>
          </p:spPr>
          <p:txBody>
            <a:bodyPr/>
            <a:lstStyle/>
            <a:p>
              <a:endParaRPr lang="ko-KR" altLang="en-US" dirty="0"/>
            </a:p>
          </p:txBody>
        </p:sp>
        <p:sp>
          <p:nvSpPr>
            <p:cNvPr id="87" name="Freeform 1312">
              <a:extLst>
                <a:ext uri="{FF2B5EF4-FFF2-40B4-BE49-F238E27FC236}">
                  <a16:creationId xmlns:a16="http://schemas.microsoft.com/office/drawing/2014/main" id="{D5CE61FC-9F06-48DF-B9FC-61BC8042743C}"/>
                </a:ext>
              </a:extLst>
            </p:cNvPr>
            <p:cNvSpPr>
              <a:spLocks noChangeAspect="1"/>
            </p:cNvSpPr>
            <p:nvPr/>
          </p:nvSpPr>
          <p:spPr bwMode="auto">
            <a:xfrm>
              <a:off x="2986877" y="4114677"/>
              <a:ext cx="364556" cy="229419"/>
            </a:xfrm>
            <a:custGeom>
              <a:avLst/>
              <a:gdLst>
                <a:gd name="T0" fmla="*/ 2508 w 2778"/>
                <a:gd name="T1" fmla="*/ 36 h 1902"/>
                <a:gd name="T2" fmla="*/ 2358 w 2778"/>
                <a:gd name="T3" fmla="*/ 0 h 1902"/>
                <a:gd name="T4" fmla="*/ 2178 w 2778"/>
                <a:gd name="T5" fmla="*/ 156 h 1902"/>
                <a:gd name="T6" fmla="*/ 1914 w 2778"/>
                <a:gd name="T7" fmla="*/ 390 h 1902"/>
                <a:gd name="T8" fmla="*/ 1770 w 2778"/>
                <a:gd name="T9" fmla="*/ 450 h 1902"/>
                <a:gd name="T10" fmla="*/ 1626 w 2778"/>
                <a:gd name="T11" fmla="*/ 594 h 1902"/>
                <a:gd name="T12" fmla="*/ 1410 w 2778"/>
                <a:gd name="T13" fmla="*/ 696 h 1902"/>
                <a:gd name="T14" fmla="*/ 1284 w 2778"/>
                <a:gd name="T15" fmla="*/ 774 h 1902"/>
                <a:gd name="T16" fmla="*/ 1278 w 2778"/>
                <a:gd name="T17" fmla="*/ 1026 h 1902"/>
                <a:gd name="T18" fmla="*/ 1242 w 2778"/>
                <a:gd name="T19" fmla="*/ 1134 h 1902"/>
                <a:gd name="T20" fmla="*/ 1134 w 2778"/>
                <a:gd name="T21" fmla="*/ 1200 h 1902"/>
                <a:gd name="T22" fmla="*/ 942 w 2778"/>
                <a:gd name="T23" fmla="*/ 1200 h 1902"/>
                <a:gd name="T24" fmla="*/ 762 w 2778"/>
                <a:gd name="T25" fmla="*/ 1164 h 1902"/>
                <a:gd name="T26" fmla="*/ 630 w 2778"/>
                <a:gd name="T27" fmla="*/ 1062 h 1902"/>
                <a:gd name="T28" fmla="*/ 492 w 2778"/>
                <a:gd name="T29" fmla="*/ 1128 h 1902"/>
                <a:gd name="T30" fmla="*/ 312 w 2778"/>
                <a:gd name="T31" fmla="*/ 1242 h 1902"/>
                <a:gd name="T32" fmla="*/ 168 w 2778"/>
                <a:gd name="T33" fmla="*/ 1362 h 1902"/>
                <a:gd name="T34" fmla="*/ 6 w 2778"/>
                <a:gd name="T35" fmla="*/ 1416 h 1902"/>
                <a:gd name="T36" fmla="*/ 0 w 2778"/>
                <a:gd name="T37" fmla="*/ 1566 h 1902"/>
                <a:gd name="T38" fmla="*/ 24 w 2778"/>
                <a:gd name="T39" fmla="*/ 1686 h 1902"/>
                <a:gd name="T40" fmla="*/ 150 w 2778"/>
                <a:gd name="T41" fmla="*/ 1782 h 1902"/>
                <a:gd name="T42" fmla="*/ 204 w 2778"/>
                <a:gd name="T43" fmla="*/ 1902 h 1902"/>
                <a:gd name="T44" fmla="*/ 432 w 2778"/>
                <a:gd name="T45" fmla="*/ 1872 h 1902"/>
                <a:gd name="T46" fmla="*/ 486 w 2778"/>
                <a:gd name="T47" fmla="*/ 1764 h 1902"/>
                <a:gd name="T48" fmla="*/ 510 w 2778"/>
                <a:gd name="T49" fmla="*/ 1632 h 1902"/>
                <a:gd name="T50" fmla="*/ 558 w 2778"/>
                <a:gd name="T51" fmla="*/ 1530 h 1902"/>
                <a:gd name="T52" fmla="*/ 738 w 2778"/>
                <a:gd name="T53" fmla="*/ 1458 h 1902"/>
                <a:gd name="T54" fmla="*/ 960 w 2778"/>
                <a:gd name="T55" fmla="*/ 1416 h 1902"/>
                <a:gd name="T56" fmla="*/ 1068 w 2778"/>
                <a:gd name="T57" fmla="*/ 1512 h 1902"/>
                <a:gd name="T58" fmla="*/ 1134 w 2778"/>
                <a:gd name="T59" fmla="*/ 1620 h 1902"/>
                <a:gd name="T60" fmla="*/ 1284 w 2778"/>
                <a:gd name="T61" fmla="*/ 1632 h 1902"/>
                <a:gd name="T62" fmla="*/ 1410 w 2778"/>
                <a:gd name="T63" fmla="*/ 1566 h 1902"/>
                <a:gd name="T64" fmla="*/ 1428 w 2778"/>
                <a:gd name="T65" fmla="*/ 1452 h 1902"/>
                <a:gd name="T66" fmla="*/ 1464 w 2778"/>
                <a:gd name="T67" fmla="*/ 1362 h 1902"/>
                <a:gd name="T68" fmla="*/ 1572 w 2778"/>
                <a:gd name="T69" fmla="*/ 1368 h 1902"/>
                <a:gd name="T70" fmla="*/ 1674 w 2778"/>
                <a:gd name="T71" fmla="*/ 1452 h 1902"/>
                <a:gd name="T72" fmla="*/ 1824 w 2778"/>
                <a:gd name="T73" fmla="*/ 1386 h 1902"/>
                <a:gd name="T74" fmla="*/ 1962 w 2778"/>
                <a:gd name="T75" fmla="*/ 1272 h 1902"/>
                <a:gd name="T76" fmla="*/ 2076 w 2778"/>
                <a:gd name="T77" fmla="*/ 1200 h 1902"/>
                <a:gd name="T78" fmla="*/ 2232 w 2778"/>
                <a:gd name="T79" fmla="*/ 1062 h 1902"/>
                <a:gd name="T80" fmla="*/ 2448 w 2778"/>
                <a:gd name="T81" fmla="*/ 1038 h 1902"/>
                <a:gd name="T82" fmla="*/ 2592 w 2778"/>
                <a:gd name="T83" fmla="*/ 1038 h 1902"/>
                <a:gd name="T84" fmla="*/ 2682 w 2778"/>
                <a:gd name="T85" fmla="*/ 912 h 1902"/>
                <a:gd name="T86" fmla="*/ 2688 w 2778"/>
                <a:gd name="T87" fmla="*/ 804 h 1902"/>
                <a:gd name="T88" fmla="*/ 2664 w 2778"/>
                <a:gd name="T89" fmla="*/ 612 h 1902"/>
                <a:gd name="T90" fmla="*/ 2634 w 2778"/>
                <a:gd name="T91" fmla="*/ 498 h 1902"/>
                <a:gd name="T92" fmla="*/ 2724 w 2778"/>
                <a:gd name="T93" fmla="*/ 426 h 1902"/>
                <a:gd name="T94" fmla="*/ 2778 w 2778"/>
                <a:gd name="T95" fmla="*/ 300 h 1902"/>
                <a:gd name="T96" fmla="*/ 2658 w 2778"/>
                <a:gd name="T97" fmla="*/ 309 h 1902"/>
                <a:gd name="T98" fmla="*/ 2655 w 2778"/>
                <a:gd name="T99" fmla="*/ 125 h 1902"/>
                <a:gd name="T100" fmla="*/ 2508 w 2778"/>
                <a:gd name="T101" fmla="*/ 36 h 19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8"/>
                <a:gd name="T154" fmla="*/ 0 h 1902"/>
                <a:gd name="T155" fmla="*/ 2778 w 2778"/>
                <a:gd name="T156" fmla="*/ 1902 h 19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8" h="1902">
                  <a:moveTo>
                    <a:pt x="2508" y="36"/>
                  </a:moveTo>
                  <a:lnTo>
                    <a:pt x="2358" y="0"/>
                  </a:lnTo>
                  <a:lnTo>
                    <a:pt x="2178" y="156"/>
                  </a:lnTo>
                  <a:lnTo>
                    <a:pt x="1914" y="390"/>
                  </a:lnTo>
                  <a:lnTo>
                    <a:pt x="1770" y="450"/>
                  </a:lnTo>
                  <a:lnTo>
                    <a:pt x="1626" y="594"/>
                  </a:lnTo>
                  <a:lnTo>
                    <a:pt x="1410" y="696"/>
                  </a:lnTo>
                  <a:lnTo>
                    <a:pt x="1284" y="774"/>
                  </a:lnTo>
                  <a:lnTo>
                    <a:pt x="1278" y="1026"/>
                  </a:lnTo>
                  <a:lnTo>
                    <a:pt x="1242" y="1134"/>
                  </a:lnTo>
                  <a:lnTo>
                    <a:pt x="1134" y="1200"/>
                  </a:lnTo>
                  <a:lnTo>
                    <a:pt x="942" y="1200"/>
                  </a:lnTo>
                  <a:lnTo>
                    <a:pt x="762" y="1164"/>
                  </a:lnTo>
                  <a:lnTo>
                    <a:pt x="630" y="1062"/>
                  </a:lnTo>
                  <a:lnTo>
                    <a:pt x="492" y="1128"/>
                  </a:lnTo>
                  <a:lnTo>
                    <a:pt x="312" y="1242"/>
                  </a:lnTo>
                  <a:lnTo>
                    <a:pt x="168" y="1362"/>
                  </a:lnTo>
                  <a:lnTo>
                    <a:pt x="6" y="1416"/>
                  </a:lnTo>
                  <a:lnTo>
                    <a:pt x="0" y="1566"/>
                  </a:lnTo>
                  <a:lnTo>
                    <a:pt x="24" y="1686"/>
                  </a:lnTo>
                  <a:lnTo>
                    <a:pt x="150" y="1782"/>
                  </a:lnTo>
                  <a:lnTo>
                    <a:pt x="204" y="1902"/>
                  </a:lnTo>
                  <a:lnTo>
                    <a:pt x="432" y="1872"/>
                  </a:lnTo>
                  <a:lnTo>
                    <a:pt x="486" y="1764"/>
                  </a:lnTo>
                  <a:lnTo>
                    <a:pt x="510" y="1632"/>
                  </a:lnTo>
                  <a:lnTo>
                    <a:pt x="558" y="1530"/>
                  </a:lnTo>
                  <a:lnTo>
                    <a:pt x="738" y="1458"/>
                  </a:lnTo>
                  <a:lnTo>
                    <a:pt x="960" y="1416"/>
                  </a:lnTo>
                  <a:lnTo>
                    <a:pt x="1068" y="1512"/>
                  </a:lnTo>
                  <a:lnTo>
                    <a:pt x="1134" y="1620"/>
                  </a:lnTo>
                  <a:lnTo>
                    <a:pt x="1284" y="1632"/>
                  </a:lnTo>
                  <a:lnTo>
                    <a:pt x="1410" y="1566"/>
                  </a:lnTo>
                  <a:lnTo>
                    <a:pt x="1428" y="1452"/>
                  </a:lnTo>
                  <a:lnTo>
                    <a:pt x="1464" y="1362"/>
                  </a:lnTo>
                  <a:lnTo>
                    <a:pt x="1572" y="1368"/>
                  </a:lnTo>
                  <a:lnTo>
                    <a:pt x="1674" y="1452"/>
                  </a:lnTo>
                  <a:lnTo>
                    <a:pt x="1824" y="1386"/>
                  </a:lnTo>
                  <a:lnTo>
                    <a:pt x="1962" y="1272"/>
                  </a:lnTo>
                  <a:lnTo>
                    <a:pt x="2076" y="1200"/>
                  </a:lnTo>
                  <a:lnTo>
                    <a:pt x="2232" y="1062"/>
                  </a:lnTo>
                  <a:lnTo>
                    <a:pt x="2448" y="1038"/>
                  </a:lnTo>
                  <a:lnTo>
                    <a:pt x="2592" y="1038"/>
                  </a:lnTo>
                  <a:lnTo>
                    <a:pt x="2682" y="912"/>
                  </a:lnTo>
                  <a:lnTo>
                    <a:pt x="2688" y="804"/>
                  </a:lnTo>
                  <a:lnTo>
                    <a:pt x="2664" y="612"/>
                  </a:lnTo>
                  <a:lnTo>
                    <a:pt x="2634" y="498"/>
                  </a:lnTo>
                  <a:lnTo>
                    <a:pt x="2724" y="426"/>
                  </a:lnTo>
                  <a:lnTo>
                    <a:pt x="2778" y="300"/>
                  </a:lnTo>
                  <a:lnTo>
                    <a:pt x="2658" y="309"/>
                  </a:lnTo>
                  <a:lnTo>
                    <a:pt x="2655" y="125"/>
                  </a:lnTo>
                  <a:lnTo>
                    <a:pt x="2508" y="36"/>
                  </a:lnTo>
                  <a:close/>
                </a:path>
              </a:pathLst>
            </a:custGeom>
            <a:solidFill>
              <a:srgbClr val="00338D"/>
            </a:solidFill>
            <a:ln w="9525">
              <a:solidFill>
                <a:schemeClr val="bg1"/>
              </a:solidFill>
              <a:round/>
              <a:headEnd/>
              <a:tailEnd/>
            </a:ln>
          </p:spPr>
          <p:txBody>
            <a:bodyPr/>
            <a:lstStyle/>
            <a:p>
              <a:endParaRPr lang="ko-KR" altLang="en-US" dirty="0"/>
            </a:p>
          </p:txBody>
        </p:sp>
        <p:sp>
          <p:nvSpPr>
            <p:cNvPr id="88" name="Freeform 1313">
              <a:extLst>
                <a:ext uri="{FF2B5EF4-FFF2-40B4-BE49-F238E27FC236}">
                  <a16:creationId xmlns:a16="http://schemas.microsoft.com/office/drawing/2014/main" id="{6B9297DF-4992-487E-BF9E-BEF3BC8288B8}"/>
                </a:ext>
              </a:extLst>
            </p:cNvPr>
            <p:cNvSpPr>
              <a:spLocks noChangeAspect="1"/>
            </p:cNvSpPr>
            <p:nvPr/>
          </p:nvSpPr>
          <p:spPr bwMode="auto">
            <a:xfrm>
              <a:off x="2589514" y="3867889"/>
              <a:ext cx="730816" cy="606476"/>
            </a:xfrm>
            <a:custGeom>
              <a:avLst/>
              <a:gdLst>
                <a:gd name="T0" fmla="*/ 759 w 5569"/>
                <a:gd name="T1" fmla="*/ 204 h 5028"/>
                <a:gd name="T2" fmla="*/ 351 w 5569"/>
                <a:gd name="T3" fmla="*/ 354 h 5028"/>
                <a:gd name="T4" fmla="*/ 201 w 5569"/>
                <a:gd name="T5" fmla="*/ 798 h 5028"/>
                <a:gd name="T6" fmla="*/ 75 w 5569"/>
                <a:gd name="T7" fmla="*/ 1164 h 5028"/>
                <a:gd name="T8" fmla="*/ 311 w 5569"/>
                <a:gd name="T9" fmla="*/ 2025 h 5028"/>
                <a:gd name="T10" fmla="*/ 165 w 5569"/>
                <a:gd name="T11" fmla="*/ 2244 h 5028"/>
                <a:gd name="T12" fmla="*/ 6 w 5569"/>
                <a:gd name="T13" fmla="*/ 2495 h 5028"/>
                <a:gd name="T14" fmla="*/ 222 w 5569"/>
                <a:gd name="T15" fmla="*/ 2888 h 5028"/>
                <a:gd name="T16" fmla="*/ 675 w 5569"/>
                <a:gd name="T17" fmla="*/ 3522 h 5028"/>
                <a:gd name="T18" fmla="*/ 745 w 5569"/>
                <a:gd name="T19" fmla="*/ 4095 h 5028"/>
                <a:gd name="T20" fmla="*/ 963 w 5569"/>
                <a:gd name="T21" fmla="*/ 4578 h 5028"/>
                <a:gd name="T22" fmla="*/ 939 w 5569"/>
                <a:gd name="T23" fmla="*/ 4923 h 5028"/>
                <a:gd name="T24" fmla="*/ 1287 w 5569"/>
                <a:gd name="T25" fmla="*/ 4800 h 5028"/>
                <a:gd name="T26" fmla="*/ 1587 w 5569"/>
                <a:gd name="T27" fmla="*/ 4962 h 5028"/>
                <a:gd name="T28" fmla="*/ 1737 w 5569"/>
                <a:gd name="T29" fmla="*/ 4872 h 5028"/>
                <a:gd name="T30" fmla="*/ 1893 w 5569"/>
                <a:gd name="T31" fmla="*/ 4494 h 5028"/>
                <a:gd name="T32" fmla="*/ 2313 w 5569"/>
                <a:gd name="T33" fmla="*/ 4506 h 5028"/>
                <a:gd name="T34" fmla="*/ 2619 w 5569"/>
                <a:gd name="T35" fmla="*/ 4386 h 5028"/>
                <a:gd name="T36" fmla="*/ 2739 w 5569"/>
                <a:gd name="T37" fmla="*/ 4710 h 5028"/>
                <a:gd name="T38" fmla="*/ 3010 w 5569"/>
                <a:gd name="T39" fmla="*/ 4872 h 5028"/>
                <a:gd name="T40" fmla="*/ 3316 w 5569"/>
                <a:gd name="T41" fmla="*/ 4962 h 5028"/>
                <a:gd name="T42" fmla="*/ 3730 w 5569"/>
                <a:gd name="T43" fmla="*/ 4944 h 5028"/>
                <a:gd name="T44" fmla="*/ 3982 w 5569"/>
                <a:gd name="T45" fmla="*/ 4494 h 5028"/>
                <a:gd name="T46" fmla="*/ 4000 w 5569"/>
                <a:gd name="T47" fmla="*/ 3936 h 5028"/>
                <a:gd name="T48" fmla="*/ 4096 w 5569"/>
                <a:gd name="T49" fmla="*/ 3558 h 5028"/>
                <a:gd name="T50" fmla="*/ 3586 w 5569"/>
                <a:gd name="T51" fmla="*/ 3575 h 5028"/>
                <a:gd name="T52" fmla="*/ 3462 w 5569"/>
                <a:gd name="T53" fmla="*/ 3917 h 5028"/>
                <a:gd name="T54" fmla="*/ 3052 w 5569"/>
                <a:gd name="T55" fmla="*/ 3732 h 5028"/>
                <a:gd name="T56" fmla="*/ 3196 w 5569"/>
                <a:gd name="T57" fmla="*/ 3408 h 5028"/>
                <a:gd name="T58" fmla="*/ 3655 w 5569"/>
                <a:gd name="T59" fmla="*/ 3108 h 5028"/>
                <a:gd name="T60" fmla="*/ 4160 w 5569"/>
                <a:gd name="T61" fmla="*/ 3246 h 5028"/>
                <a:gd name="T62" fmla="*/ 4312 w 5569"/>
                <a:gd name="T63" fmla="*/ 2820 h 5028"/>
                <a:gd name="T64" fmla="*/ 4651 w 5569"/>
                <a:gd name="T65" fmla="*/ 2643 h 5028"/>
                <a:gd name="T66" fmla="*/ 5173 w 5569"/>
                <a:gd name="T67" fmla="*/ 2229 h 5028"/>
                <a:gd name="T68" fmla="*/ 5569 w 5569"/>
                <a:gd name="T69" fmla="*/ 2102 h 5028"/>
                <a:gd name="T70" fmla="*/ 5207 w 5569"/>
                <a:gd name="T71" fmla="*/ 1739 h 5028"/>
                <a:gd name="T72" fmla="*/ 4902 w 5569"/>
                <a:gd name="T73" fmla="*/ 1544 h 5028"/>
                <a:gd name="T74" fmla="*/ 4838 w 5569"/>
                <a:gd name="T75" fmla="*/ 1269 h 5028"/>
                <a:gd name="T76" fmla="*/ 4812 w 5569"/>
                <a:gd name="T77" fmla="*/ 1020 h 5028"/>
                <a:gd name="T78" fmla="*/ 4507 w 5569"/>
                <a:gd name="T79" fmla="*/ 1113 h 5028"/>
                <a:gd name="T80" fmla="*/ 4182 w 5569"/>
                <a:gd name="T81" fmla="*/ 1416 h 5028"/>
                <a:gd name="T82" fmla="*/ 3688 w 5569"/>
                <a:gd name="T83" fmla="*/ 1271 h 5028"/>
                <a:gd name="T84" fmla="*/ 3378 w 5569"/>
                <a:gd name="T85" fmla="*/ 1059 h 5028"/>
                <a:gd name="T86" fmla="*/ 2661 w 5569"/>
                <a:gd name="T87" fmla="*/ 1080 h 5028"/>
                <a:gd name="T88" fmla="*/ 2136 w 5569"/>
                <a:gd name="T89" fmla="*/ 1035 h 5028"/>
                <a:gd name="T90" fmla="*/ 2100 w 5569"/>
                <a:gd name="T91" fmla="*/ 528 h 5028"/>
                <a:gd name="T92" fmla="*/ 1509 w 5569"/>
                <a:gd name="T93" fmla="*/ 198 h 5028"/>
                <a:gd name="T94" fmla="*/ 1002 w 5569"/>
                <a:gd name="T95" fmla="*/ 0 h 50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569"/>
                <a:gd name="T145" fmla="*/ 0 h 5028"/>
                <a:gd name="T146" fmla="*/ 5569 w 5569"/>
                <a:gd name="T147" fmla="*/ 5028 h 50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69" h="5028">
                  <a:moveTo>
                    <a:pt x="1002" y="0"/>
                  </a:moveTo>
                  <a:lnTo>
                    <a:pt x="819" y="78"/>
                  </a:lnTo>
                  <a:lnTo>
                    <a:pt x="759" y="204"/>
                  </a:lnTo>
                  <a:lnTo>
                    <a:pt x="654" y="293"/>
                  </a:lnTo>
                  <a:lnTo>
                    <a:pt x="513" y="312"/>
                  </a:lnTo>
                  <a:lnTo>
                    <a:pt x="351" y="354"/>
                  </a:lnTo>
                  <a:lnTo>
                    <a:pt x="257" y="455"/>
                  </a:lnTo>
                  <a:lnTo>
                    <a:pt x="291" y="636"/>
                  </a:lnTo>
                  <a:lnTo>
                    <a:pt x="201" y="798"/>
                  </a:lnTo>
                  <a:lnTo>
                    <a:pt x="201" y="996"/>
                  </a:lnTo>
                  <a:lnTo>
                    <a:pt x="183" y="1128"/>
                  </a:lnTo>
                  <a:lnTo>
                    <a:pt x="75" y="1164"/>
                  </a:lnTo>
                  <a:lnTo>
                    <a:pt x="165" y="1668"/>
                  </a:lnTo>
                  <a:lnTo>
                    <a:pt x="294" y="1827"/>
                  </a:lnTo>
                  <a:lnTo>
                    <a:pt x="311" y="2025"/>
                  </a:lnTo>
                  <a:lnTo>
                    <a:pt x="209" y="2043"/>
                  </a:lnTo>
                  <a:lnTo>
                    <a:pt x="140" y="2117"/>
                  </a:lnTo>
                  <a:lnTo>
                    <a:pt x="165" y="2244"/>
                  </a:lnTo>
                  <a:lnTo>
                    <a:pt x="95" y="2322"/>
                  </a:lnTo>
                  <a:lnTo>
                    <a:pt x="0" y="2378"/>
                  </a:lnTo>
                  <a:lnTo>
                    <a:pt x="6" y="2495"/>
                  </a:lnTo>
                  <a:lnTo>
                    <a:pt x="171" y="2532"/>
                  </a:lnTo>
                  <a:lnTo>
                    <a:pt x="237" y="2684"/>
                  </a:lnTo>
                  <a:lnTo>
                    <a:pt x="222" y="2888"/>
                  </a:lnTo>
                  <a:lnTo>
                    <a:pt x="276" y="3065"/>
                  </a:lnTo>
                  <a:lnTo>
                    <a:pt x="441" y="3282"/>
                  </a:lnTo>
                  <a:lnTo>
                    <a:pt x="675" y="3522"/>
                  </a:lnTo>
                  <a:lnTo>
                    <a:pt x="765" y="3756"/>
                  </a:lnTo>
                  <a:lnTo>
                    <a:pt x="811" y="3935"/>
                  </a:lnTo>
                  <a:lnTo>
                    <a:pt x="745" y="4095"/>
                  </a:lnTo>
                  <a:lnTo>
                    <a:pt x="909" y="4308"/>
                  </a:lnTo>
                  <a:lnTo>
                    <a:pt x="867" y="4452"/>
                  </a:lnTo>
                  <a:lnTo>
                    <a:pt x="963" y="4578"/>
                  </a:lnTo>
                  <a:lnTo>
                    <a:pt x="867" y="4686"/>
                  </a:lnTo>
                  <a:lnTo>
                    <a:pt x="918" y="4775"/>
                  </a:lnTo>
                  <a:lnTo>
                    <a:pt x="939" y="4923"/>
                  </a:lnTo>
                  <a:lnTo>
                    <a:pt x="1035" y="4938"/>
                  </a:lnTo>
                  <a:lnTo>
                    <a:pt x="1107" y="4794"/>
                  </a:lnTo>
                  <a:lnTo>
                    <a:pt x="1287" y="4800"/>
                  </a:lnTo>
                  <a:lnTo>
                    <a:pt x="1353" y="4854"/>
                  </a:lnTo>
                  <a:lnTo>
                    <a:pt x="1413" y="4944"/>
                  </a:lnTo>
                  <a:lnTo>
                    <a:pt x="1587" y="4962"/>
                  </a:lnTo>
                  <a:lnTo>
                    <a:pt x="1641" y="5028"/>
                  </a:lnTo>
                  <a:lnTo>
                    <a:pt x="1749" y="4980"/>
                  </a:lnTo>
                  <a:lnTo>
                    <a:pt x="1737" y="4872"/>
                  </a:lnTo>
                  <a:lnTo>
                    <a:pt x="1731" y="4692"/>
                  </a:lnTo>
                  <a:lnTo>
                    <a:pt x="1773" y="4578"/>
                  </a:lnTo>
                  <a:lnTo>
                    <a:pt x="1893" y="4494"/>
                  </a:lnTo>
                  <a:lnTo>
                    <a:pt x="2025" y="4506"/>
                  </a:lnTo>
                  <a:lnTo>
                    <a:pt x="2199" y="4494"/>
                  </a:lnTo>
                  <a:lnTo>
                    <a:pt x="2313" y="4506"/>
                  </a:lnTo>
                  <a:lnTo>
                    <a:pt x="2439" y="4452"/>
                  </a:lnTo>
                  <a:lnTo>
                    <a:pt x="2523" y="4386"/>
                  </a:lnTo>
                  <a:lnTo>
                    <a:pt x="2619" y="4386"/>
                  </a:lnTo>
                  <a:lnTo>
                    <a:pt x="2655" y="4470"/>
                  </a:lnTo>
                  <a:lnTo>
                    <a:pt x="2649" y="4584"/>
                  </a:lnTo>
                  <a:lnTo>
                    <a:pt x="2739" y="4710"/>
                  </a:lnTo>
                  <a:lnTo>
                    <a:pt x="2848" y="4794"/>
                  </a:lnTo>
                  <a:lnTo>
                    <a:pt x="2962" y="4776"/>
                  </a:lnTo>
                  <a:lnTo>
                    <a:pt x="3010" y="4872"/>
                  </a:lnTo>
                  <a:lnTo>
                    <a:pt x="3106" y="4926"/>
                  </a:lnTo>
                  <a:lnTo>
                    <a:pt x="3250" y="4908"/>
                  </a:lnTo>
                  <a:lnTo>
                    <a:pt x="3316" y="4962"/>
                  </a:lnTo>
                  <a:lnTo>
                    <a:pt x="3442" y="5010"/>
                  </a:lnTo>
                  <a:lnTo>
                    <a:pt x="3586" y="5010"/>
                  </a:lnTo>
                  <a:lnTo>
                    <a:pt x="3730" y="4944"/>
                  </a:lnTo>
                  <a:lnTo>
                    <a:pt x="3838" y="4812"/>
                  </a:lnTo>
                  <a:lnTo>
                    <a:pt x="3898" y="4674"/>
                  </a:lnTo>
                  <a:lnTo>
                    <a:pt x="3982" y="4494"/>
                  </a:lnTo>
                  <a:lnTo>
                    <a:pt x="4108" y="4326"/>
                  </a:lnTo>
                  <a:lnTo>
                    <a:pt x="3982" y="4080"/>
                  </a:lnTo>
                  <a:lnTo>
                    <a:pt x="4000" y="3936"/>
                  </a:lnTo>
                  <a:lnTo>
                    <a:pt x="4114" y="3768"/>
                  </a:lnTo>
                  <a:lnTo>
                    <a:pt x="4159" y="3663"/>
                  </a:lnTo>
                  <a:lnTo>
                    <a:pt x="4096" y="3558"/>
                  </a:lnTo>
                  <a:lnTo>
                    <a:pt x="3988" y="3462"/>
                  </a:lnTo>
                  <a:lnTo>
                    <a:pt x="3772" y="3503"/>
                  </a:lnTo>
                  <a:lnTo>
                    <a:pt x="3586" y="3575"/>
                  </a:lnTo>
                  <a:lnTo>
                    <a:pt x="3538" y="3681"/>
                  </a:lnTo>
                  <a:lnTo>
                    <a:pt x="3512" y="3813"/>
                  </a:lnTo>
                  <a:lnTo>
                    <a:pt x="3462" y="3917"/>
                  </a:lnTo>
                  <a:lnTo>
                    <a:pt x="3232" y="3947"/>
                  </a:lnTo>
                  <a:lnTo>
                    <a:pt x="3174" y="3824"/>
                  </a:lnTo>
                  <a:lnTo>
                    <a:pt x="3052" y="3732"/>
                  </a:lnTo>
                  <a:lnTo>
                    <a:pt x="3027" y="3614"/>
                  </a:lnTo>
                  <a:lnTo>
                    <a:pt x="3034" y="3462"/>
                  </a:lnTo>
                  <a:lnTo>
                    <a:pt x="3196" y="3408"/>
                  </a:lnTo>
                  <a:lnTo>
                    <a:pt x="3334" y="3291"/>
                  </a:lnTo>
                  <a:lnTo>
                    <a:pt x="3499" y="3186"/>
                  </a:lnTo>
                  <a:lnTo>
                    <a:pt x="3655" y="3108"/>
                  </a:lnTo>
                  <a:lnTo>
                    <a:pt x="3793" y="3210"/>
                  </a:lnTo>
                  <a:lnTo>
                    <a:pt x="3971" y="3246"/>
                  </a:lnTo>
                  <a:lnTo>
                    <a:pt x="4160" y="3246"/>
                  </a:lnTo>
                  <a:lnTo>
                    <a:pt x="4273" y="3177"/>
                  </a:lnTo>
                  <a:lnTo>
                    <a:pt x="4306" y="3068"/>
                  </a:lnTo>
                  <a:lnTo>
                    <a:pt x="4312" y="2820"/>
                  </a:lnTo>
                  <a:lnTo>
                    <a:pt x="4438" y="2741"/>
                  </a:lnTo>
                  <a:lnTo>
                    <a:pt x="4475" y="2723"/>
                  </a:lnTo>
                  <a:lnTo>
                    <a:pt x="4651" y="2643"/>
                  </a:lnTo>
                  <a:lnTo>
                    <a:pt x="4799" y="2495"/>
                  </a:lnTo>
                  <a:lnTo>
                    <a:pt x="4943" y="2435"/>
                  </a:lnTo>
                  <a:lnTo>
                    <a:pt x="5173" y="2229"/>
                  </a:lnTo>
                  <a:lnTo>
                    <a:pt x="5386" y="2046"/>
                  </a:lnTo>
                  <a:lnTo>
                    <a:pt x="5536" y="2081"/>
                  </a:lnTo>
                  <a:lnTo>
                    <a:pt x="5569" y="2102"/>
                  </a:lnTo>
                  <a:lnTo>
                    <a:pt x="5560" y="1845"/>
                  </a:lnTo>
                  <a:lnTo>
                    <a:pt x="5302" y="1847"/>
                  </a:lnTo>
                  <a:lnTo>
                    <a:pt x="5207" y="1739"/>
                  </a:lnTo>
                  <a:lnTo>
                    <a:pt x="4993" y="1700"/>
                  </a:lnTo>
                  <a:lnTo>
                    <a:pt x="4979" y="1607"/>
                  </a:lnTo>
                  <a:lnTo>
                    <a:pt x="4902" y="1544"/>
                  </a:lnTo>
                  <a:lnTo>
                    <a:pt x="4754" y="1536"/>
                  </a:lnTo>
                  <a:lnTo>
                    <a:pt x="4757" y="1346"/>
                  </a:lnTo>
                  <a:lnTo>
                    <a:pt x="4838" y="1269"/>
                  </a:lnTo>
                  <a:lnTo>
                    <a:pt x="4960" y="1194"/>
                  </a:lnTo>
                  <a:lnTo>
                    <a:pt x="4909" y="1059"/>
                  </a:lnTo>
                  <a:lnTo>
                    <a:pt x="4812" y="1020"/>
                  </a:lnTo>
                  <a:lnTo>
                    <a:pt x="4666" y="996"/>
                  </a:lnTo>
                  <a:lnTo>
                    <a:pt x="4558" y="1043"/>
                  </a:lnTo>
                  <a:lnTo>
                    <a:pt x="4507" y="1113"/>
                  </a:lnTo>
                  <a:lnTo>
                    <a:pt x="4410" y="1287"/>
                  </a:lnTo>
                  <a:lnTo>
                    <a:pt x="4294" y="1328"/>
                  </a:lnTo>
                  <a:lnTo>
                    <a:pt x="4182" y="1416"/>
                  </a:lnTo>
                  <a:lnTo>
                    <a:pt x="4083" y="1416"/>
                  </a:lnTo>
                  <a:lnTo>
                    <a:pt x="3874" y="1281"/>
                  </a:lnTo>
                  <a:lnTo>
                    <a:pt x="3688" y="1271"/>
                  </a:lnTo>
                  <a:lnTo>
                    <a:pt x="3522" y="1271"/>
                  </a:lnTo>
                  <a:lnTo>
                    <a:pt x="3442" y="1185"/>
                  </a:lnTo>
                  <a:lnTo>
                    <a:pt x="3378" y="1059"/>
                  </a:lnTo>
                  <a:lnTo>
                    <a:pt x="3250" y="1004"/>
                  </a:lnTo>
                  <a:lnTo>
                    <a:pt x="2939" y="996"/>
                  </a:lnTo>
                  <a:lnTo>
                    <a:pt x="2661" y="1080"/>
                  </a:lnTo>
                  <a:lnTo>
                    <a:pt x="2460" y="1071"/>
                  </a:lnTo>
                  <a:lnTo>
                    <a:pt x="2246" y="1073"/>
                  </a:lnTo>
                  <a:lnTo>
                    <a:pt x="2136" y="1035"/>
                  </a:lnTo>
                  <a:lnTo>
                    <a:pt x="2091" y="942"/>
                  </a:lnTo>
                  <a:lnTo>
                    <a:pt x="2115" y="696"/>
                  </a:lnTo>
                  <a:lnTo>
                    <a:pt x="2100" y="528"/>
                  </a:lnTo>
                  <a:lnTo>
                    <a:pt x="1833" y="366"/>
                  </a:lnTo>
                  <a:lnTo>
                    <a:pt x="1722" y="243"/>
                  </a:lnTo>
                  <a:lnTo>
                    <a:pt x="1509" y="198"/>
                  </a:lnTo>
                  <a:lnTo>
                    <a:pt x="1299" y="132"/>
                  </a:lnTo>
                  <a:lnTo>
                    <a:pt x="1173" y="45"/>
                  </a:lnTo>
                  <a:lnTo>
                    <a:pt x="1002" y="0"/>
                  </a:lnTo>
                  <a:close/>
                </a:path>
              </a:pathLst>
            </a:custGeom>
            <a:solidFill>
              <a:srgbClr val="00338D"/>
            </a:solidFill>
            <a:ln w="9525">
              <a:solidFill>
                <a:schemeClr val="bg1"/>
              </a:solidFill>
              <a:round/>
              <a:headEnd/>
              <a:tailEnd/>
            </a:ln>
          </p:spPr>
          <p:txBody>
            <a:bodyPr/>
            <a:lstStyle/>
            <a:p>
              <a:endParaRPr lang="ko-KR" altLang="en-US" dirty="0"/>
            </a:p>
          </p:txBody>
        </p:sp>
        <p:sp>
          <p:nvSpPr>
            <p:cNvPr id="89" name="Freeform 1314">
              <a:extLst>
                <a:ext uri="{FF2B5EF4-FFF2-40B4-BE49-F238E27FC236}">
                  <a16:creationId xmlns:a16="http://schemas.microsoft.com/office/drawing/2014/main" id="{68FF08AD-A7DC-4104-90C5-A7BFB8CAFF5E}"/>
                </a:ext>
              </a:extLst>
            </p:cNvPr>
            <p:cNvSpPr>
              <a:spLocks noChangeAspect="1"/>
            </p:cNvSpPr>
            <p:nvPr/>
          </p:nvSpPr>
          <p:spPr bwMode="auto">
            <a:xfrm>
              <a:off x="2067876" y="3719165"/>
              <a:ext cx="664152" cy="447499"/>
            </a:xfrm>
            <a:custGeom>
              <a:avLst/>
              <a:gdLst>
                <a:gd name="T0" fmla="*/ 889 w 5061"/>
                <a:gd name="T1" fmla="*/ 740 h 3710"/>
                <a:gd name="T2" fmla="*/ 576 w 5061"/>
                <a:gd name="T3" fmla="*/ 754 h 3710"/>
                <a:gd name="T4" fmla="*/ 402 w 5061"/>
                <a:gd name="T5" fmla="*/ 814 h 3710"/>
                <a:gd name="T6" fmla="*/ 510 w 5061"/>
                <a:gd name="T7" fmla="*/ 1030 h 3710"/>
                <a:gd name="T8" fmla="*/ 672 w 5061"/>
                <a:gd name="T9" fmla="*/ 1174 h 3710"/>
                <a:gd name="T10" fmla="*/ 810 w 5061"/>
                <a:gd name="T11" fmla="*/ 1444 h 3710"/>
                <a:gd name="T12" fmla="*/ 792 w 5061"/>
                <a:gd name="T13" fmla="*/ 1714 h 3710"/>
                <a:gd name="T14" fmla="*/ 648 w 5061"/>
                <a:gd name="T15" fmla="*/ 1966 h 3710"/>
                <a:gd name="T16" fmla="*/ 342 w 5061"/>
                <a:gd name="T17" fmla="*/ 2092 h 3710"/>
                <a:gd name="T18" fmla="*/ 216 w 5061"/>
                <a:gd name="T19" fmla="*/ 2272 h 3710"/>
                <a:gd name="T20" fmla="*/ 276 w 5061"/>
                <a:gd name="T21" fmla="*/ 2554 h 3710"/>
                <a:gd name="T22" fmla="*/ 150 w 5061"/>
                <a:gd name="T23" fmla="*/ 2716 h 3710"/>
                <a:gd name="T24" fmla="*/ 0 w 5061"/>
                <a:gd name="T25" fmla="*/ 2896 h 3710"/>
                <a:gd name="T26" fmla="*/ 179 w 5061"/>
                <a:gd name="T27" fmla="*/ 3173 h 3710"/>
                <a:gd name="T28" fmla="*/ 395 w 5061"/>
                <a:gd name="T29" fmla="*/ 3377 h 3710"/>
                <a:gd name="T30" fmla="*/ 593 w 5061"/>
                <a:gd name="T31" fmla="*/ 3602 h 3710"/>
                <a:gd name="T32" fmla="*/ 866 w 5061"/>
                <a:gd name="T33" fmla="*/ 3439 h 3710"/>
                <a:gd name="T34" fmla="*/ 1212 w 5061"/>
                <a:gd name="T35" fmla="*/ 3116 h 3710"/>
                <a:gd name="T36" fmla="*/ 1518 w 5061"/>
                <a:gd name="T37" fmla="*/ 2932 h 3710"/>
                <a:gd name="T38" fmla="*/ 1950 w 5061"/>
                <a:gd name="T39" fmla="*/ 3224 h 3710"/>
                <a:gd name="T40" fmla="*/ 2130 w 5061"/>
                <a:gd name="T41" fmla="*/ 3308 h 3710"/>
                <a:gd name="T42" fmla="*/ 2235 w 5061"/>
                <a:gd name="T43" fmla="*/ 3602 h 3710"/>
                <a:gd name="T44" fmla="*/ 2574 w 5061"/>
                <a:gd name="T45" fmla="*/ 3705 h 3710"/>
                <a:gd name="T46" fmla="*/ 2703 w 5061"/>
                <a:gd name="T47" fmla="*/ 3547 h 3710"/>
                <a:gd name="T48" fmla="*/ 3211 w 5061"/>
                <a:gd name="T49" fmla="*/ 3705 h 3710"/>
                <a:gd name="T50" fmla="*/ 3446 w 5061"/>
                <a:gd name="T51" fmla="*/ 3664 h 3710"/>
                <a:gd name="T52" fmla="*/ 3599 w 5061"/>
                <a:gd name="T53" fmla="*/ 3418 h 3710"/>
                <a:gd name="T54" fmla="*/ 3863 w 5061"/>
                <a:gd name="T55" fmla="*/ 3553 h 3710"/>
                <a:gd name="T56" fmla="*/ 4070 w 5061"/>
                <a:gd name="T57" fmla="*/ 3556 h 3710"/>
                <a:gd name="T58" fmla="*/ 4115 w 5061"/>
                <a:gd name="T59" fmla="*/ 3349 h 3710"/>
                <a:gd name="T60" fmla="*/ 4286 w 5061"/>
                <a:gd name="T61" fmla="*/ 3260 h 3710"/>
                <a:gd name="T62" fmla="*/ 4142 w 5061"/>
                <a:gd name="T63" fmla="*/ 2903 h 3710"/>
                <a:gd name="T64" fmla="*/ 4160 w 5061"/>
                <a:gd name="T65" fmla="*/ 2360 h 3710"/>
                <a:gd name="T66" fmla="*/ 4176 w 5061"/>
                <a:gd name="T67" fmla="*/ 2032 h 3710"/>
                <a:gd name="T68" fmla="*/ 4232 w 5061"/>
                <a:gd name="T69" fmla="*/ 1693 h 3710"/>
                <a:gd name="T70" fmla="*/ 4488 w 5061"/>
                <a:gd name="T71" fmla="*/ 1546 h 3710"/>
                <a:gd name="T72" fmla="*/ 4734 w 5061"/>
                <a:gd name="T73" fmla="*/ 1438 h 3710"/>
                <a:gd name="T74" fmla="*/ 4980 w 5061"/>
                <a:gd name="T75" fmla="*/ 1234 h 3710"/>
                <a:gd name="T76" fmla="*/ 5058 w 5061"/>
                <a:gd name="T77" fmla="*/ 1063 h 3710"/>
                <a:gd name="T78" fmla="*/ 4985 w 5061"/>
                <a:gd name="T79" fmla="*/ 815 h 3710"/>
                <a:gd name="T80" fmla="*/ 4818 w 5061"/>
                <a:gd name="T81" fmla="*/ 703 h 3710"/>
                <a:gd name="T82" fmla="*/ 4454 w 5061"/>
                <a:gd name="T83" fmla="*/ 659 h 3710"/>
                <a:gd name="T84" fmla="*/ 4238 w 5061"/>
                <a:gd name="T85" fmla="*/ 569 h 3710"/>
                <a:gd name="T86" fmla="*/ 3978 w 5061"/>
                <a:gd name="T87" fmla="*/ 882 h 3710"/>
                <a:gd name="T88" fmla="*/ 3730 w 5061"/>
                <a:gd name="T89" fmla="*/ 843 h 3710"/>
                <a:gd name="T90" fmla="*/ 3530 w 5061"/>
                <a:gd name="T91" fmla="*/ 851 h 3710"/>
                <a:gd name="T92" fmla="*/ 3294 w 5061"/>
                <a:gd name="T93" fmla="*/ 567 h 3710"/>
                <a:gd name="T94" fmla="*/ 3193 w 5061"/>
                <a:gd name="T95" fmla="*/ 273 h 3710"/>
                <a:gd name="T96" fmla="*/ 2744 w 5061"/>
                <a:gd name="T97" fmla="*/ 452 h 3710"/>
                <a:gd name="T98" fmla="*/ 2598 w 5061"/>
                <a:gd name="T99" fmla="*/ 488 h 3710"/>
                <a:gd name="T100" fmla="*/ 2521 w 5061"/>
                <a:gd name="T101" fmla="*/ 647 h 3710"/>
                <a:gd name="T102" fmla="*/ 2234 w 5061"/>
                <a:gd name="T103" fmla="*/ 599 h 3710"/>
                <a:gd name="T104" fmla="*/ 2214 w 5061"/>
                <a:gd name="T105" fmla="*/ 218 h 3710"/>
                <a:gd name="T106" fmla="*/ 2001 w 5061"/>
                <a:gd name="T107" fmla="*/ 0 h 3710"/>
                <a:gd name="T108" fmla="*/ 1747 w 5061"/>
                <a:gd name="T109" fmla="*/ 75 h 3710"/>
                <a:gd name="T110" fmla="*/ 1728 w 5061"/>
                <a:gd name="T111" fmla="*/ 375 h 3710"/>
                <a:gd name="T112" fmla="*/ 1533 w 5061"/>
                <a:gd name="T113" fmla="*/ 636 h 3710"/>
                <a:gd name="T114" fmla="*/ 1152 w 5061"/>
                <a:gd name="T115" fmla="*/ 832 h 37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061"/>
                <a:gd name="T175" fmla="*/ 0 h 3710"/>
                <a:gd name="T176" fmla="*/ 5061 w 5061"/>
                <a:gd name="T177" fmla="*/ 3710 h 371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061" h="3710">
                  <a:moveTo>
                    <a:pt x="1152" y="832"/>
                  </a:moveTo>
                  <a:lnTo>
                    <a:pt x="889" y="740"/>
                  </a:lnTo>
                  <a:lnTo>
                    <a:pt x="744" y="754"/>
                  </a:lnTo>
                  <a:lnTo>
                    <a:pt x="576" y="754"/>
                  </a:lnTo>
                  <a:lnTo>
                    <a:pt x="474" y="754"/>
                  </a:lnTo>
                  <a:lnTo>
                    <a:pt x="402" y="814"/>
                  </a:lnTo>
                  <a:lnTo>
                    <a:pt x="420" y="952"/>
                  </a:lnTo>
                  <a:lnTo>
                    <a:pt x="510" y="1030"/>
                  </a:lnTo>
                  <a:lnTo>
                    <a:pt x="636" y="1084"/>
                  </a:lnTo>
                  <a:lnTo>
                    <a:pt x="672" y="1174"/>
                  </a:lnTo>
                  <a:lnTo>
                    <a:pt x="762" y="1294"/>
                  </a:lnTo>
                  <a:lnTo>
                    <a:pt x="810" y="1444"/>
                  </a:lnTo>
                  <a:lnTo>
                    <a:pt x="834" y="1588"/>
                  </a:lnTo>
                  <a:lnTo>
                    <a:pt x="792" y="1714"/>
                  </a:lnTo>
                  <a:lnTo>
                    <a:pt x="666" y="1816"/>
                  </a:lnTo>
                  <a:lnTo>
                    <a:pt x="648" y="1966"/>
                  </a:lnTo>
                  <a:lnTo>
                    <a:pt x="486" y="2020"/>
                  </a:lnTo>
                  <a:lnTo>
                    <a:pt x="342" y="2092"/>
                  </a:lnTo>
                  <a:lnTo>
                    <a:pt x="258" y="2146"/>
                  </a:lnTo>
                  <a:lnTo>
                    <a:pt x="216" y="2272"/>
                  </a:lnTo>
                  <a:lnTo>
                    <a:pt x="258" y="2416"/>
                  </a:lnTo>
                  <a:lnTo>
                    <a:pt x="276" y="2554"/>
                  </a:lnTo>
                  <a:lnTo>
                    <a:pt x="270" y="2662"/>
                  </a:lnTo>
                  <a:lnTo>
                    <a:pt x="150" y="2716"/>
                  </a:lnTo>
                  <a:lnTo>
                    <a:pt x="36" y="2770"/>
                  </a:lnTo>
                  <a:lnTo>
                    <a:pt x="0" y="2896"/>
                  </a:lnTo>
                  <a:lnTo>
                    <a:pt x="84" y="3112"/>
                  </a:lnTo>
                  <a:lnTo>
                    <a:pt x="179" y="3173"/>
                  </a:lnTo>
                  <a:lnTo>
                    <a:pt x="325" y="3272"/>
                  </a:lnTo>
                  <a:lnTo>
                    <a:pt x="395" y="3377"/>
                  </a:lnTo>
                  <a:lnTo>
                    <a:pt x="397" y="3509"/>
                  </a:lnTo>
                  <a:lnTo>
                    <a:pt x="593" y="3602"/>
                  </a:lnTo>
                  <a:lnTo>
                    <a:pt x="744" y="3566"/>
                  </a:lnTo>
                  <a:lnTo>
                    <a:pt x="866" y="3439"/>
                  </a:lnTo>
                  <a:lnTo>
                    <a:pt x="1194" y="3281"/>
                  </a:lnTo>
                  <a:lnTo>
                    <a:pt x="1212" y="3116"/>
                  </a:lnTo>
                  <a:lnTo>
                    <a:pt x="1231" y="3027"/>
                  </a:lnTo>
                  <a:lnTo>
                    <a:pt x="1518" y="2932"/>
                  </a:lnTo>
                  <a:lnTo>
                    <a:pt x="1839" y="3215"/>
                  </a:lnTo>
                  <a:lnTo>
                    <a:pt x="1950" y="3224"/>
                  </a:lnTo>
                  <a:lnTo>
                    <a:pt x="2058" y="3171"/>
                  </a:lnTo>
                  <a:lnTo>
                    <a:pt x="2130" y="3308"/>
                  </a:lnTo>
                  <a:lnTo>
                    <a:pt x="2252" y="3421"/>
                  </a:lnTo>
                  <a:lnTo>
                    <a:pt x="2235" y="3602"/>
                  </a:lnTo>
                  <a:lnTo>
                    <a:pt x="2322" y="3677"/>
                  </a:lnTo>
                  <a:lnTo>
                    <a:pt x="2574" y="3705"/>
                  </a:lnTo>
                  <a:lnTo>
                    <a:pt x="2664" y="3652"/>
                  </a:lnTo>
                  <a:lnTo>
                    <a:pt x="2703" y="3547"/>
                  </a:lnTo>
                  <a:lnTo>
                    <a:pt x="3036" y="3544"/>
                  </a:lnTo>
                  <a:lnTo>
                    <a:pt x="3211" y="3705"/>
                  </a:lnTo>
                  <a:lnTo>
                    <a:pt x="3336" y="3710"/>
                  </a:lnTo>
                  <a:lnTo>
                    <a:pt x="3446" y="3664"/>
                  </a:lnTo>
                  <a:lnTo>
                    <a:pt x="3463" y="3507"/>
                  </a:lnTo>
                  <a:lnTo>
                    <a:pt x="3599" y="3418"/>
                  </a:lnTo>
                  <a:lnTo>
                    <a:pt x="3768" y="3422"/>
                  </a:lnTo>
                  <a:lnTo>
                    <a:pt x="3863" y="3553"/>
                  </a:lnTo>
                  <a:lnTo>
                    <a:pt x="3978" y="3611"/>
                  </a:lnTo>
                  <a:lnTo>
                    <a:pt x="4070" y="3556"/>
                  </a:lnTo>
                  <a:lnTo>
                    <a:pt x="4140" y="3478"/>
                  </a:lnTo>
                  <a:lnTo>
                    <a:pt x="4115" y="3349"/>
                  </a:lnTo>
                  <a:lnTo>
                    <a:pt x="4182" y="3277"/>
                  </a:lnTo>
                  <a:lnTo>
                    <a:pt x="4286" y="3260"/>
                  </a:lnTo>
                  <a:lnTo>
                    <a:pt x="4268" y="3061"/>
                  </a:lnTo>
                  <a:lnTo>
                    <a:pt x="4142" y="2903"/>
                  </a:lnTo>
                  <a:lnTo>
                    <a:pt x="4050" y="2398"/>
                  </a:lnTo>
                  <a:lnTo>
                    <a:pt x="4160" y="2360"/>
                  </a:lnTo>
                  <a:lnTo>
                    <a:pt x="4175" y="2242"/>
                  </a:lnTo>
                  <a:lnTo>
                    <a:pt x="4176" y="2032"/>
                  </a:lnTo>
                  <a:lnTo>
                    <a:pt x="4265" y="1870"/>
                  </a:lnTo>
                  <a:lnTo>
                    <a:pt x="4232" y="1693"/>
                  </a:lnTo>
                  <a:lnTo>
                    <a:pt x="4326" y="1588"/>
                  </a:lnTo>
                  <a:lnTo>
                    <a:pt x="4488" y="1546"/>
                  </a:lnTo>
                  <a:lnTo>
                    <a:pt x="4629" y="1528"/>
                  </a:lnTo>
                  <a:lnTo>
                    <a:pt x="4734" y="1438"/>
                  </a:lnTo>
                  <a:lnTo>
                    <a:pt x="4794" y="1310"/>
                  </a:lnTo>
                  <a:lnTo>
                    <a:pt x="4980" y="1234"/>
                  </a:lnTo>
                  <a:lnTo>
                    <a:pt x="5004" y="1138"/>
                  </a:lnTo>
                  <a:lnTo>
                    <a:pt x="5058" y="1063"/>
                  </a:lnTo>
                  <a:lnTo>
                    <a:pt x="5061" y="920"/>
                  </a:lnTo>
                  <a:lnTo>
                    <a:pt x="4985" y="815"/>
                  </a:lnTo>
                  <a:lnTo>
                    <a:pt x="4974" y="662"/>
                  </a:lnTo>
                  <a:lnTo>
                    <a:pt x="4818" y="703"/>
                  </a:lnTo>
                  <a:lnTo>
                    <a:pt x="4584" y="721"/>
                  </a:lnTo>
                  <a:lnTo>
                    <a:pt x="4454" y="659"/>
                  </a:lnTo>
                  <a:lnTo>
                    <a:pt x="4355" y="536"/>
                  </a:lnTo>
                  <a:lnTo>
                    <a:pt x="4238" y="569"/>
                  </a:lnTo>
                  <a:lnTo>
                    <a:pt x="4182" y="725"/>
                  </a:lnTo>
                  <a:lnTo>
                    <a:pt x="3978" y="882"/>
                  </a:lnTo>
                  <a:lnTo>
                    <a:pt x="3864" y="900"/>
                  </a:lnTo>
                  <a:lnTo>
                    <a:pt x="3730" y="843"/>
                  </a:lnTo>
                  <a:lnTo>
                    <a:pt x="3637" y="897"/>
                  </a:lnTo>
                  <a:lnTo>
                    <a:pt x="3530" y="851"/>
                  </a:lnTo>
                  <a:lnTo>
                    <a:pt x="3377" y="677"/>
                  </a:lnTo>
                  <a:lnTo>
                    <a:pt x="3294" y="567"/>
                  </a:lnTo>
                  <a:lnTo>
                    <a:pt x="3261" y="367"/>
                  </a:lnTo>
                  <a:lnTo>
                    <a:pt x="3193" y="273"/>
                  </a:lnTo>
                  <a:lnTo>
                    <a:pt x="2853" y="276"/>
                  </a:lnTo>
                  <a:lnTo>
                    <a:pt x="2744" y="452"/>
                  </a:lnTo>
                  <a:lnTo>
                    <a:pt x="2685" y="485"/>
                  </a:lnTo>
                  <a:lnTo>
                    <a:pt x="2598" y="488"/>
                  </a:lnTo>
                  <a:lnTo>
                    <a:pt x="2574" y="593"/>
                  </a:lnTo>
                  <a:lnTo>
                    <a:pt x="2521" y="647"/>
                  </a:lnTo>
                  <a:lnTo>
                    <a:pt x="2302" y="650"/>
                  </a:lnTo>
                  <a:lnTo>
                    <a:pt x="2234" y="599"/>
                  </a:lnTo>
                  <a:lnTo>
                    <a:pt x="2202" y="346"/>
                  </a:lnTo>
                  <a:lnTo>
                    <a:pt x="2214" y="218"/>
                  </a:lnTo>
                  <a:lnTo>
                    <a:pt x="2065" y="38"/>
                  </a:lnTo>
                  <a:lnTo>
                    <a:pt x="2001" y="0"/>
                  </a:lnTo>
                  <a:lnTo>
                    <a:pt x="1836" y="3"/>
                  </a:lnTo>
                  <a:lnTo>
                    <a:pt x="1747" y="75"/>
                  </a:lnTo>
                  <a:lnTo>
                    <a:pt x="1728" y="190"/>
                  </a:lnTo>
                  <a:lnTo>
                    <a:pt x="1728" y="375"/>
                  </a:lnTo>
                  <a:lnTo>
                    <a:pt x="1567" y="446"/>
                  </a:lnTo>
                  <a:lnTo>
                    <a:pt x="1533" y="636"/>
                  </a:lnTo>
                  <a:lnTo>
                    <a:pt x="1313" y="772"/>
                  </a:lnTo>
                  <a:lnTo>
                    <a:pt x="1152" y="832"/>
                  </a:lnTo>
                  <a:close/>
                </a:path>
              </a:pathLst>
            </a:custGeom>
            <a:solidFill>
              <a:srgbClr val="009A44"/>
            </a:solidFill>
            <a:ln w="9525">
              <a:solidFill>
                <a:schemeClr val="bg1"/>
              </a:solidFill>
              <a:round/>
              <a:headEnd/>
              <a:tailEnd/>
            </a:ln>
          </p:spPr>
          <p:txBody>
            <a:bodyPr/>
            <a:lstStyle/>
            <a:p>
              <a:endParaRPr lang="ko-KR" altLang="en-US" dirty="0"/>
            </a:p>
          </p:txBody>
        </p:sp>
        <p:sp>
          <p:nvSpPr>
            <p:cNvPr id="90" name="Freeform 1315">
              <a:extLst>
                <a:ext uri="{FF2B5EF4-FFF2-40B4-BE49-F238E27FC236}">
                  <a16:creationId xmlns:a16="http://schemas.microsoft.com/office/drawing/2014/main" id="{F3A36307-269C-46B7-B7FA-5882AF49F87A}"/>
                </a:ext>
              </a:extLst>
            </p:cNvPr>
            <p:cNvSpPr>
              <a:spLocks noChangeAspect="1"/>
            </p:cNvSpPr>
            <p:nvPr/>
          </p:nvSpPr>
          <p:spPr bwMode="auto">
            <a:xfrm>
              <a:off x="1803318" y="4072702"/>
              <a:ext cx="912570" cy="673058"/>
            </a:xfrm>
            <a:custGeom>
              <a:avLst/>
              <a:gdLst>
                <a:gd name="T0" fmla="*/ 8676 w 4636"/>
                <a:gd name="T1" fmla="*/ 738 h 3720"/>
                <a:gd name="T2" fmla="*/ 8194 w 4636"/>
                <a:gd name="T3" fmla="*/ 1098 h 3720"/>
                <a:gd name="T4" fmla="*/ 7578 w 4636"/>
                <a:gd name="T5" fmla="*/ 918 h 3720"/>
                <a:gd name="T6" fmla="*/ 6885 w 4636"/>
                <a:gd name="T7" fmla="*/ 1161 h 3720"/>
                <a:gd name="T8" fmla="*/ 6404 w 4636"/>
                <a:gd name="T9" fmla="*/ 733 h 3720"/>
                <a:gd name="T10" fmla="*/ 5940 w 4636"/>
                <a:gd name="T11" fmla="*/ 441 h 3720"/>
                <a:gd name="T12" fmla="*/ 5301 w 4636"/>
                <a:gd name="T13" fmla="*/ 0 h 3720"/>
                <a:gd name="T14" fmla="*/ 4815 w 4636"/>
                <a:gd name="T15" fmla="*/ 522 h 3720"/>
                <a:gd name="T16" fmla="*/ 3915 w 4636"/>
                <a:gd name="T17" fmla="*/ 1008 h 3720"/>
                <a:gd name="T18" fmla="*/ 3514 w 4636"/>
                <a:gd name="T19" fmla="*/ 513 h 3720"/>
                <a:gd name="T20" fmla="*/ 2898 w 4636"/>
                <a:gd name="T21" fmla="*/ 792 h 3720"/>
                <a:gd name="T22" fmla="*/ 2646 w 4636"/>
                <a:gd name="T23" fmla="*/ 1863 h 3720"/>
                <a:gd name="T24" fmla="*/ 1818 w 4636"/>
                <a:gd name="T25" fmla="*/ 1809 h 3720"/>
                <a:gd name="T26" fmla="*/ 1161 w 4636"/>
                <a:gd name="T27" fmla="*/ 1971 h 3720"/>
                <a:gd name="T28" fmla="*/ 1143 w 4636"/>
                <a:gd name="T29" fmla="*/ 2619 h 3720"/>
                <a:gd name="T30" fmla="*/ 1467 w 4636"/>
                <a:gd name="T31" fmla="*/ 3087 h 3720"/>
                <a:gd name="T32" fmla="*/ 918 w 4636"/>
                <a:gd name="T33" fmla="*/ 3357 h 3720"/>
                <a:gd name="T34" fmla="*/ 711 w 4636"/>
                <a:gd name="T35" fmla="*/ 4032 h 3720"/>
                <a:gd name="T36" fmla="*/ 432 w 4636"/>
                <a:gd name="T37" fmla="*/ 4491 h 3720"/>
                <a:gd name="T38" fmla="*/ 657 w 4636"/>
                <a:gd name="T39" fmla="*/ 5031 h 3720"/>
                <a:gd name="T40" fmla="*/ 540 w 4636"/>
                <a:gd name="T41" fmla="*/ 5571 h 3720"/>
                <a:gd name="T42" fmla="*/ 1170 w 4636"/>
                <a:gd name="T43" fmla="*/ 5886 h 3720"/>
                <a:gd name="T44" fmla="*/ 738 w 4636"/>
                <a:gd name="T45" fmla="*/ 6507 h 3720"/>
                <a:gd name="T46" fmla="*/ 324 w 4636"/>
                <a:gd name="T47" fmla="*/ 8019 h 3720"/>
                <a:gd name="T48" fmla="*/ 1683 w 4636"/>
                <a:gd name="T49" fmla="*/ 7731 h 3720"/>
                <a:gd name="T50" fmla="*/ 2079 w 4636"/>
                <a:gd name="T51" fmla="*/ 7731 h 3720"/>
                <a:gd name="T52" fmla="*/ 1845 w 4636"/>
                <a:gd name="T53" fmla="*/ 7110 h 3720"/>
                <a:gd name="T54" fmla="*/ 2592 w 4636"/>
                <a:gd name="T55" fmla="*/ 6939 h 3720"/>
                <a:gd name="T56" fmla="*/ 3681 w 4636"/>
                <a:gd name="T57" fmla="*/ 7425 h 3720"/>
                <a:gd name="T58" fmla="*/ 4509 w 4636"/>
                <a:gd name="T59" fmla="*/ 7380 h 3720"/>
                <a:gd name="T60" fmla="*/ 5220 w 4636"/>
                <a:gd name="T61" fmla="*/ 7371 h 3720"/>
                <a:gd name="T62" fmla="*/ 6426 w 4636"/>
                <a:gd name="T63" fmla="*/ 7560 h 3720"/>
                <a:gd name="T64" fmla="*/ 6867 w 4636"/>
                <a:gd name="T65" fmla="*/ 6804 h 3720"/>
                <a:gd name="T66" fmla="*/ 7560 w 4636"/>
                <a:gd name="T67" fmla="*/ 6678 h 3720"/>
                <a:gd name="T68" fmla="*/ 8109 w 4636"/>
                <a:gd name="T69" fmla="*/ 6291 h 3720"/>
                <a:gd name="T70" fmla="*/ 8568 w 4636"/>
                <a:gd name="T71" fmla="*/ 6732 h 3720"/>
                <a:gd name="T72" fmla="*/ 8937 w 4636"/>
                <a:gd name="T73" fmla="*/ 6057 h 3720"/>
                <a:gd name="T74" fmla="*/ 8910 w 4636"/>
                <a:gd name="T75" fmla="*/ 5319 h 3720"/>
                <a:gd name="T76" fmla="*/ 9639 w 4636"/>
                <a:gd name="T77" fmla="*/ 5517 h 3720"/>
                <a:gd name="T78" fmla="*/ 10161 w 4636"/>
                <a:gd name="T79" fmla="*/ 4968 h 3720"/>
                <a:gd name="T80" fmla="*/ 10363 w 4636"/>
                <a:gd name="T81" fmla="*/ 4616 h 3720"/>
                <a:gd name="T82" fmla="*/ 10287 w 4636"/>
                <a:gd name="T83" fmla="*/ 4131 h 3720"/>
                <a:gd name="T84" fmla="*/ 10204 w 4636"/>
                <a:gd name="T85" fmla="*/ 3353 h 3720"/>
                <a:gd name="T86" fmla="*/ 9655 w 4636"/>
                <a:gd name="T87" fmla="*/ 2384 h 3720"/>
                <a:gd name="T88" fmla="*/ 9342 w 4636"/>
                <a:gd name="T89" fmla="*/ 1476 h 3720"/>
                <a:gd name="T90" fmla="*/ 8988 w 4636"/>
                <a:gd name="T91" fmla="*/ 1017 h 372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36"/>
                <a:gd name="T139" fmla="*/ 0 h 3720"/>
                <a:gd name="T140" fmla="*/ 4636 w 4636"/>
                <a:gd name="T141" fmla="*/ 3720 h 372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36" h="3720">
                  <a:moveTo>
                    <a:pt x="3995" y="452"/>
                  </a:moveTo>
                  <a:lnTo>
                    <a:pt x="3920" y="416"/>
                  </a:lnTo>
                  <a:lnTo>
                    <a:pt x="3856" y="328"/>
                  </a:lnTo>
                  <a:lnTo>
                    <a:pt x="3744" y="324"/>
                  </a:lnTo>
                  <a:lnTo>
                    <a:pt x="3652" y="384"/>
                  </a:lnTo>
                  <a:lnTo>
                    <a:pt x="3642" y="488"/>
                  </a:lnTo>
                  <a:lnTo>
                    <a:pt x="3568" y="520"/>
                  </a:lnTo>
                  <a:lnTo>
                    <a:pt x="3484" y="516"/>
                  </a:lnTo>
                  <a:lnTo>
                    <a:pt x="3368" y="408"/>
                  </a:lnTo>
                  <a:lnTo>
                    <a:pt x="3146" y="410"/>
                  </a:lnTo>
                  <a:lnTo>
                    <a:pt x="3120" y="480"/>
                  </a:lnTo>
                  <a:lnTo>
                    <a:pt x="3060" y="516"/>
                  </a:lnTo>
                  <a:lnTo>
                    <a:pt x="2892" y="496"/>
                  </a:lnTo>
                  <a:lnTo>
                    <a:pt x="2834" y="446"/>
                  </a:lnTo>
                  <a:lnTo>
                    <a:pt x="2846" y="326"/>
                  </a:lnTo>
                  <a:lnTo>
                    <a:pt x="2766" y="252"/>
                  </a:lnTo>
                  <a:lnTo>
                    <a:pt x="2716" y="160"/>
                  </a:lnTo>
                  <a:lnTo>
                    <a:pt x="2640" y="196"/>
                  </a:lnTo>
                  <a:lnTo>
                    <a:pt x="2570" y="188"/>
                  </a:lnTo>
                  <a:lnTo>
                    <a:pt x="2472" y="102"/>
                  </a:lnTo>
                  <a:lnTo>
                    <a:pt x="2356" y="0"/>
                  </a:lnTo>
                  <a:lnTo>
                    <a:pt x="2164" y="64"/>
                  </a:lnTo>
                  <a:lnTo>
                    <a:pt x="2152" y="120"/>
                  </a:lnTo>
                  <a:lnTo>
                    <a:pt x="2140" y="232"/>
                  </a:lnTo>
                  <a:lnTo>
                    <a:pt x="1920" y="340"/>
                  </a:lnTo>
                  <a:lnTo>
                    <a:pt x="1842" y="422"/>
                  </a:lnTo>
                  <a:lnTo>
                    <a:pt x="1740" y="448"/>
                  </a:lnTo>
                  <a:lnTo>
                    <a:pt x="1608" y="384"/>
                  </a:lnTo>
                  <a:lnTo>
                    <a:pt x="1608" y="300"/>
                  </a:lnTo>
                  <a:lnTo>
                    <a:pt x="1562" y="228"/>
                  </a:lnTo>
                  <a:lnTo>
                    <a:pt x="1400" y="120"/>
                  </a:lnTo>
                  <a:lnTo>
                    <a:pt x="1332" y="280"/>
                  </a:lnTo>
                  <a:lnTo>
                    <a:pt x="1288" y="352"/>
                  </a:lnTo>
                  <a:lnTo>
                    <a:pt x="1276" y="432"/>
                  </a:lnTo>
                  <a:lnTo>
                    <a:pt x="1092" y="708"/>
                  </a:lnTo>
                  <a:lnTo>
                    <a:pt x="1176" y="828"/>
                  </a:lnTo>
                  <a:lnTo>
                    <a:pt x="1120" y="864"/>
                  </a:lnTo>
                  <a:lnTo>
                    <a:pt x="916" y="868"/>
                  </a:lnTo>
                  <a:lnTo>
                    <a:pt x="808" y="804"/>
                  </a:lnTo>
                  <a:lnTo>
                    <a:pt x="708" y="844"/>
                  </a:lnTo>
                  <a:lnTo>
                    <a:pt x="648" y="928"/>
                  </a:lnTo>
                  <a:lnTo>
                    <a:pt x="516" y="876"/>
                  </a:lnTo>
                  <a:lnTo>
                    <a:pt x="408" y="952"/>
                  </a:lnTo>
                  <a:lnTo>
                    <a:pt x="448" y="1072"/>
                  </a:lnTo>
                  <a:lnTo>
                    <a:pt x="508" y="1164"/>
                  </a:lnTo>
                  <a:lnTo>
                    <a:pt x="636" y="1204"/>
                  </a:lnTo>
                  <a:lnTo>
                    <a:pt x="684" y="1236"/>
                  </a:lnTo>
                  <a:lnTo>
                    <a:pt x="652" y="1372"/>
                  </a:lnTo>
                  <a:lnTo>
                    <a:pt x="624" y="1452"/>
                  </a:lnTo>
                  <a:lnTo>
                    <a:pt x="480" y="1452"/>
                  </a:lnTo>
                  <a:lnTo>
                    <a:pt x="408" y="1492"/>
                  </a:lnTo>
                  <a:lnTo>
                    <a:pt x="360" y="1596"/>
                  </a:lnTo>
                  <a:lnTo>
                    <a:pt x="384" y="1744"/>
                  </a:lnTo>
                  <a:lnTo>
                    <a:pt x="316" y="1792"/>
                  </a:lnTo>
                  <a:lnTo>
                    <a:pt x="208" y="1840"/>
                  </a:lnTo>
                  <a:lnTo>
                    <a:pt x="172" y="1900"/>
                  </a:lnTo>
                  <a:lnTo>
                    <a:pt x="192" y="1996"/>
                  </a:lnTo>
                  <a:lnTo>
                    <a:pt x="232" y="2076"/>
                  </a:lnTo>
                  <a:lnTo>
                    <a:pt x="208" y="2140"/>
                  </a:lnTo>
                  <a:lnTo>
                    <a:pt x="292" y="2236"/>
                  </a:lnTo>
                  <a:lnTo>
                    <a:pt x="240" y="2316"/>
                  </a:lnTo>
                  <a:lnTo>
                    <a:pt x="204" y="2400"/>
                  </a:lnTo>
                  <a:lnTo>
                    <a:pt x="240" y="2476"/>
                  </a:lnTo>
                  <a:lnTo>
                    <a:pt x="328" y="2532"/>
                  </a:lnTo>
                  <a:lnTo>
                    <a:pt x="520" y="2548"/>
                  </a:lnTo>
                  <a:lnTo>
                    <a:pt x="520" y="2616"/>
                  </a:lnTo>
                  <a:lnTo>
                    <a:pt x="408" y="2700"/>
                  </a:lnTo>
                  <a:lnTo>
                    <a:pt x="360" y="2764"/>
                  </a:lnTo>
                  <a:lnTo>
                    <a:pt x="328" y="2892"/>
                  </a:lnTo>
                  <a:lnTo>
                    <a:pt x="120" y="3204"/>
                  </a:lnTo>
                  <a:lnTo>
                    <a:pt x="0" y="3456"/>
                  </a:lnTo>
                  <a:lnTo>
                    <a:pt x="144" y="3564"/>
                  </a:lnTo>
                  <a:lnTo>
                    <a:pt x="292" y="3720"/>
                  </a:lnTo>
                  <a:lnTo>
                    <a:pt x="580" y="3568"/>
                  </a:lnTo>
                  <a:lnTo>
                    <a:pt x="748" y="3436"/>
                  </a:lnTo>
                  <a:lnTo>
                    <a:pt x="820" y="3456"/>
                  </a:lnTo>
                  <a:lnTo>
                    <a:pt x="888" y="3484"/>
                  </a:lnTo>
                  <a:lnTo>
                    <a:pt x="924" y="3436"/>
                  </a:lnTo>
                  <a:lnTo>
                    <a:pt x="892" y="3312"/>
                  </a:lnTo>
                  <a:lnTo>
                    <a:pt x="816" y="3240"/>
                  </a:lnTo>
                  <a:lnTo>
                    <a:pt x="820" y="3160"/>
                  </a:lnTo>
                  <a:lnTo>
                    <a:pt x="880" y="3148"/>
                  </a:lnTo>
                  <a:lnTo>
                    <a:pt x="1044" y="3160"/>
                  </a:lnTo>
                  <a:lnTo>
                    <a:pt x="1152" y="3084"/>
                  </a:lnTo>
                  <a:lnTo>
                    <a:pt x="1312" y="3000"/>
                  </a:lnTo>
                  <a:lnTo>
                    <a:pt x="1468" y="3084"/>
                  </a:lnTo>
                  <a:lnTo>
                    <a:pt x="1636" y="3300"/>
                  </a:lnTo>
                  <a:lnTo>
                    <a:pt x="1740" y="3288"/>
                  </a:lnTo>
                  <a:lnTo>
                    <a:pt x="1864" y="3264"/>
                  </a:lnTo>
                  <a:lnTo>
                    <a:pt x="2004" y="3280"/>
                  </a:lnTo>
                  <a:lnTo>
                    <a:pt x="2044" y="3336"/>
                  </a:lnTo>
                  <a:lnTo>
                    <a:pt x="2236" y="3340"/>
                  </a:lnTo>
                  <a:lnTo>
                    <a:pt x="2320" y="3276"/>
                  </a:lnTo>
                  <a:lnTo>
                    <a:pt x="2692" y="3280"/>
                  </a:lnTo>
                  <a:lnTo>
                    <a:pt x="2752" y="3360"/>
                  </a:lnTo>
                  <a:lnTo>
                    <a:pt x="2856" y="3360"/>
                  </a:lnTo>
                  <a:lnTo>
                    <a:pt x="3016" y="3280"/>
                  </a:lnTo>
                  <a:lnTo>
                    <a:pt x="3028" y="3088"/>
                  </a:lnTo>
                  <a:lnTo>
                    <a:pt x="3052" y="3024"/>
                  </a:lnTo>
                  <a:lnTo>
                    <a:pt x="3132" y="3016"/>
                  </a:lnTo>
                  <a:lnTo>
                    <a:pt x="3232" y="3060"/>
                  </a:lnTo>
                  <a:lnTo>
                    <a:pt x="3360" y="2968"/>
                  </a:lnTo>
                  <a:lnTo>
                    <a:pt x="3420" y="2920"/>
                  </a:lnTo>
                  <a:lnTo>
                    <a:pt x="3516" y="2904"/>
                  </a:lnTo>
                  <a:lnTo>
                    <a:pt x="3604" y="2796"/>
                  </a:lnTo>
                  <a:lnTo>
                    <a:pt x="3724" y="2848"/>
                  </a:lnTo>
                  <a:lnTo>
                    <a:pt x="3724" y="2940"/>
                  </a:lnTo>
                  <a:lnTo>
                    <a:pt x="3808" y="2992"/>
                  </a:lnTo>
                  <a:lnTo>
                    <a:pt x="3916" y="2956"/>
                  </a:lnTo>
                  <a:lnTo>
                    <a:pt x="4000" y="2820"/>
                  </a:lnTo>
                  <a:lnTo>
                    <a:pt x="3972" y="2692"/>
                  </a:lnTo>
                  <a:lnTo>
                    <a:pt x="3904" y="2548"/>
                  </a:lnTo>
                  <a:lnTo>
                    <a:pt x="3900" y="2400"/>
                  </a:lnTo>
                  <a:lnTo>
                    <a:pt x="3960" y="2364"/>
                  </a:lnTo>
                  <a:lnTo>
                    <a:pt x="4164" y="2356"/>
                  </a:lnTo>
                  <a:lnTo>
                    <a:pt x="4240" y="2388"/>
                  </a:lnTo>
                  <a:lnTo>
                    <a:pt x="4284" y="2452"/>
                  </a:lnTo>
                  <a:lnTo>
                    <a:pt x="4476" y="2436"/>
                  </a:lnTo>
                  <a:lnTo>
                    <a:pt x="4540" y="2380"/>
                  </a:lnTo>
                  <a:lnTo>
                    <a:pt x="4516" y="2208"/>
                  </a:lnTo>
                  <a:lnTo>
                    <a:pt x="4548" y="2136"/>
                  </a:lnTo>
                  <a:lnTo>
                    <a:pt x="4621" y="2150"/>
                  </a:lnTo>
                  <a:lnTo>
                    <a:pt x="4606" y="2051"/>
                  </a:lnTo>
                  <a:lnTo>
                    <a:pt x="4573" y="1992"/>
                  </a:lnTo>
                  <a:lnTo>
                    <a:pt x="4636" y="1920"/>
                  </a:lnTo>
                  <a:lnTo>
                    <a:pt x="4572" y="1836"/>
                  </a:lnTo>
                  <a:lnTo>
                    <a:pt x="4600" y="1740"/>
                  </a:lnTo>
                  <a:lnTo>
                    <a:pt x="4490" y="1598"/>
                  </a:lnTo>
                  <a:lnTo>
                    <a:pt x="4535" y="1490"/>
                  </a:lnTo>
                  <a:lnTo>
                    <a:pt x="4505" y="1377"/>
                  </a:lnTo>
                  <a:lnTo>
                    <a:pt x="4444" y="1215"/>
                  </a:lnTo>
                  <a:lnTo>
                    <a:pt x="4291" y="1059"/>
                  </a:lnTo>
                  <a:lnTo>
                    <a:pt x="4177" y="911"/>
                  </a:lnTo>
                  <a:lnTo>
                    <a:pt x="4142" y="792"/>
                  </a:lnTo>
                  <a:lnTo>
                    <a:pt x="4152" y="656"/>
                  </a:lnTo>
                  <a:lnTo>
                    <a:pt x="4108" y="555"/>
                  </a:lnTo>
                  <a:lnTo>
                    <a:pt x="3997" y="531"/>
                  </a:lnTo>
                  <a:lnTo>
                    <a:pt x="3995" y="452"/>
                  </a:lnTo>
                  <a:close/>
                </a:path>
              </a:pathLst>
            </a:custGeom>
            <a:solidFill>
              <a:srgbClr val="009A44"/>
            </a:solidFill>
            <a:ln w="9525">
              <a:solidFill>
                <a:schemeClr val="bg1"/>
              </a:solidFill>
              <a:round/>
              <a:headEnd/>
              <a:tailEnd/>
            </a:ln>
          </p:spPr>
          <p:txBody>
            <a:bodyPr/>
            <a:lstStyle/>
            <a:p>
              <a:endParaRPr lang="ko-KR" altLang="en-US" dirty="0"/>
            </a:p>
          </p:txBody>
        </p:sp>
        <p:sp>
          <p:nvSpPr>
            <p:cNvPr id="91" name="Freeform 1316">
              <a:extLst>
                <a:ext uri="{FF2B5EF4-FFF2-40B4-BE49-F238E27FC236}">
                  <a16:creationId xmlns:a16="http://schemas.microsoft.com/office/drawing/2014/main" id="{EB7239DF-9636-43DE-B89D-D262DA407338}"/>
                </a:ext>
              </a:extLst>
            </p:cNvPr>
            <p:cNvSpPr>
              <a:spLocks noChangeAspect="1"/>
            </p:cNvSpPr>
            <p:nvPr/>
          </p:nvSpPr>
          <p:spPr bwMode="auto">
            <a:xfrm>
              <a:off x="2177322" y="4182707"/>
              <a:ext cx="164562" cy="113624"/>
            </a:xfrm>
            <a:custGeom>
              <a:avLst/>
              <a:gdLst>
                <a:gd name="T0" fmla="*/ 2088 w 209"/>
                <a:gd name="T1" fmla="*/ 288 h 157"/>
                <a:gd name="T2" fmla="*/ 1404 w 209"/>
                <a:gd name="T3" fmla="*/ 288 h 157"/>
                <a:gd name="T4" fmla="*/ 864 w 209"/>
                <a:gd name="T5" fmla="*/ 684 h 157"/>
                <a:gd name="T6" fmla="*/ 648 w 209"/>
                <a:gd name="T7" fmla="*/ 1260 h 157"/>
                <a:gd name="T8" fmla="*/ 72 w 209"/>
                <a:gd name="T9" fmla="*/ 1872 h 157"/>
                <a:gd name="T10" fmla="*/ 0 w 209"/>
                <a:gd name="T11" fmla="*/ 2628 h 157"/>
                <a:gd name="T12" fmla="*/ 324 w 209"/>
                <a:gd name="T13" fmla="*/ 3744 h 157"/>
                <a:gd name="T14" fmla="*/ 1296 w 209"/>
                <a:gd name="T15" fmla="*/ 3852 h 157"/>
                <a:gd name="T16" fmla="*/ 1836 w 209"/>
                <a:gd name="T17" fmla="*/ 3744 h 157"/>
                <a:gd name="T18" fmla="*/ 2376 w 209"/>
                <a:gd name="T19" fmla="*/ 4572 h 157"/>
                <a:gd name="T20" fmla="*/ 2700 w 209"/>
                <a:gd name="T21" fmla="*/ 5544 h 157"/>
                <a:gd name="T22" fmla="*/ 3852 w 209"/>
                <a:gd name="T23" fmla="*/ 5652 h 157"/>
                <a:gd name="T24" fmla="*/ 4824 w 209"/>
                <a:gd name="T25" fmla="*/ 5364 h 157"/>
                <a:gd name="T26" fmla="*/ 5364 w 209"/>
                <a:gd name="T27" fmla="*/ 4824 h 157"/>
                <a:gd name="T28" fmla="*/ 5832 w 209"/>
                <a:gd name="T29" fmla="*/ 4608 h 157"/>
                <a:gd name="T30" fmla="*/ 6696 w 209"/>
                <a:gd name="T31" fmla="*/ 3960 h 157"/>
                <a:gd name="T32" fmla="*/ 7344 w 209"/>
                <a:gd name="T33" fmla="*/ 3636 h 157"/>
                <a:gd name="T34" fmla="*/ 7524 w 209"/>
                <a:gd name="T35" fmla="*/ 2520 h 157"/>
                <a:gd name="T36" fmla="*/ 7452 w 209"/>
                <a:gd name="T37" fmla="*/ 1584 h 157"/>
                <a:gd name="T38" fmla="*/ 6372 w 209"/>
                <a:gd name="T39" fmla="*/ 1332 h 157"/>
                <a:gd name="T40" fmla="*/ 5652 w 209"/>
                <a:gd name="T41" fmla="*/ 432 h 157"/>
                <a:gd name="T42" fmla="*/ 5112 w 209"/>
                <a:gd name="T43" fmla="*/ 0 h 157"/>
                <a:gd name="T44" fmla="*/ 4356 w 209"/>
                <a:gd name="T45" fmla="*/ 396 h 157"/>
                <a:gd name="T46" fmla="*/ 3492 w 209"/>
                <a:gd name="T47" fmla="*/ 432 h 157"/>
                <a:gd name="T48" fmla="*/ 2808 w 209"/>
                <a:gd name="T49" fmla="*/ 540 h 157"/>
                <a:gd name="T50" fmla="*/ 2088 w 209"/>
                <a:gd name="T51" fmla="*/ 288 h 1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9"/>
                <a:gd name="T79" fmla="*/ 0 h 157"/>
                <a:gd name="T80" fmla="*/ 209 w 209"/>
                <a:gd name="T81" fmla="*/ 157 h 1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9" h="157">
                  <a:moveTo>
                    <a:pt x="58" y="8"/>
                  </a:moveTo>
                  <a:lnTo>
                    <a:pt x="39" y="8"/>
                  </a:lnTo>
                  <a:lnTo>
                    <a:pt x="24" y="19"/>
                  </a:lnTo>
                  <a:lnTo>
                    <a:pt x="18" y="35"/>
                  </a:lnTo>
                  <a:lnTo>
                    <a:pt x="2" y="52"/>
                  </a:lnTo>
                  <a:lnTo>
                    <a:pt x="0" y="73"/>
                  </a:lnTo>
                  <a:lnTo>
                    <a:pt x="9" y="104"/>
                  </a:lnTo>
                  <a:lnTo>
                    <a:pt x="36" y="107"/>
                  </a:lnTo>
                  <a:lnTo>
                    <a:pt x="51" y="104"/>
                  </a:lnTo>
                  <a:lnTo>
                    <a:pt x="66" y="127"/>
                  </a:lnTo>
                  <a:lnTo>
                    <a:pt x="75" y="154"/>
                  </a:lnTo>
                  <a:lnTo>
                    <a:pt x="107" y="157"/>
                  </a:lnTo>
                  <a:lnTo>
                    <a:pt x="134" y="149"/>
                  </a:lnTo>
                  <a:lnTo>
                    <a:pt x="149" y="134"/>
                  </a:lnTo>
                  <a:lnTo>
                    <a:pt x="162" y="128"/>
                  </a:lnTo>
                  <a:lnTo>
                    <a:pt x="186" y="110"/>
                  </a:lnTo>
                  <a:lnTo>
                    <a:pt x="204" y="101"/>
                  </a:lnTo>
                  <a:lnTo>
                    <a:pt x="209" y="70"/>
                  </a:lnTo>
                  <a:lnTo>
                    <a:pt x="207" y="44"/>
                  </a:lnTo>
                  <a:lnTo>
                    <a:pt x="177" y="37"/>
                  </a:lnTo>
                  <a:lnTo>
                    <a:pt x="157" y="12"/>
                  </a:lnTo>
                  <a:lnTo>
                    <a:pt x="142" y="0"/>
                  </a:lnTo>
                  <a:lnTo>
                    <a:pt x="121" y="11"/>
                  </a:lnTo>
                  <a:lnTo>
                    <a:pt x="97" y="12"/>
                  </a:lnTo>
                  <a:lnTo>
                    <a:pt x="78" y="15"/>
                  </a:lnTo>
                  <a:lnTo>
                    <a:pt x="58" y="8"/>
                  </a:lnTo>
                  <a:close/>
                </a:path>
              </a:pathLst>
            </a:custGeom>
            <a:solidFill>
              <a:srgbClr val="009A44"/>
            </a:solidFill>
            <a:ln w="9525">
              <a:solidFill>
                <a:schemeClr val="bg1"/>
              </a:solidFill>
              <a:round/>
              <a:headEnd/>
              <a:tailEnd/>
            </a:ln>
          </p:spPr>
          <p:txBody>
            <a:bodyPr/>
            <a:lstStyle/>
            <a:p>
              <a:endParaRPr lang="ko-KR" altLang="en-US" dirty="0"/>
            </a:p>
          </p:txBody>
        </p:sp>
      </p:grpSp>
      <p:graphicFrame>
        <p:nvGraphicFramePr>
          <p:cNvPr id="92" name="Chart1">
            <a:extLst>
              <a:ext uri="{FF2B5EF4-FFF2-40B4-BE49-F238E27FC236}">
                <a16:creationId xmlns:a16="http://schemas.microsoft.com/office/drawing/2014/main" id="{AB961FFA-B90B-410F-A7D0-07C2A3F40AD9}"/>
              </a:ext>
            </a:extLst>
          </p:cNvPr>
          <p:cNvGraphicFramePr>
            <a:graphicFrameLocks/>
          </p:cNvGraphicFramePr>
          <p:nvPr>
            <p:extLst>
              <p:ext uri="{D42A27DB-BD31-4B8C-83A1-F6EECF244321}">
                <p14:modId xmlns:p14="http://schemas.microsoft.com/office/powerpoint/2010/main" val="3961687172"/>
              </p:ext>
            </p:extLst>
          </p:nvPr>
        </p:nvGraphicFramePr>
        <p:xfrm>
          <a:off x="415635" y="5057367"/>
          <a:ext cx="1872000" cy="1440000"/>
        </p:xfrm>
        <a:graphic>
          <a:graphicData uri="http://schemas.openxmlformats.org/drawingml/2006/chart">
            <c:chart xmlns:c="http://schemas.openxmlformats.org/drawingml/2006/chart" xmlns:r="http://schemas.openxmlformats.org/officeDocument/2006/relationships" r:id="rId6"/>
          </a:graphicData>
        </a:graphic>
      </p:graphicFrame>
      <p:sp>
        <p:nvSpPr>
          <p:cNvPr id="93" name="직사각형 92">
            <a:extLst>
              <a:ext uri="{FF2B5EF4-FFF2-40B4-BE49-F238E27FC236}">
                <a16:creationId xmlns:a16="http://schemas.microsoft.com/office/drawing/2014/main" id="{C7C85334-B309-4F5D-B07E-121AF9AA664F}"/>
              </a:ext>
            </a:extLst>
          </p:cNvPr>
          <p:cNvSpPr/>
          <p:nvPr/>
        </p:nvSpPr>
        <p:spPr>
          <a:xfrm>
            <a:off x="425839" y="5038196"/>
            <a:ext cx="1404000" cy="1342581"/>
          </a:xfrm>
          <a:prstGeom prst="rect">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graphicFrame>
        <p:nvGraphicFramePr>
          <p:cNvPr id="94" name="Chart1">
            <a:extLst>
              <a:ext uri="{FF2B5EF4-FFF2-40B4-BE49-F238E27FC236}">
                <a16:creationId xmlns:a16="http://schemas.microsoft.com/office/drawing/2014/main" id="{A51B12BC-0E57-4EE6-BCBE-B442FB8F2E55}"/>
              </a:ext>
            </a:extLst>
          </p:cNvPr>
          <p:cNvGraphicFramePr>
            <a:graphicFrameLocks/>
          </p:cNvGraphicFramePr>
          <p:nvPr>
            <p:extLst>
              <p:ext uri="{D42A27DB-BD31-4B8C-83A1-F6EECF244321}">
                <p14:modId xmlns:p14="http://schemas.microsoft.com/office/powerpoint/2010/main" val="2314481258"/>
              </p:ext>
            </p:extLst>
          </p:nvPr>
        </p:nvGraphicFramePr>
        <p:xfrm>
          <a:off x="2009570" y="5057367"/>
          <a:ext cx="1872000" cy="1440000"/>
        </p:xfrm>
        <a:graphic>
          <a:graphicData uri="http://schemas.openxmlformats.org/drawingml/2006/chart">
            <c:chart xmlns:c="http://schemas.openxmlformats.org/drawingml/2006/chart" xmlns:r="http://schemas.openxmlformats.org/officeDocument/2006/relationships" r:id="rId7"/>
          </a:graphicData>
        </a:graphic>
      </p:graphicFrame>
      <p:sp>
        <p:nvSpPr>
          <p:cNvPr id="95" name="Text Box 11">
            <a:extLst>
              <a:ext uri="{FF2B5EF4-FFF2-40B4-BE49-F238E27FC236}">
                <a16:creationId xmlns:a16="http://schemas.microsoft.com/office/drawing/2014/main" id="{6DFD9DF6-8328-4FC7-9585-553DF491405C}"/>
              </a:ext>
            </a:extLst>
          </p:cNvPr>
          <p:cNvSpPr txBox="1">
            <a:spLocks noChangeArrowheads="1"/>
          </p:cNvSpPr>
          <p:nvPr/>
        </p:nvSpPr>
        <p:spPr bwMode="auto">
          <a:xfrm>
            <a:off x="8213663" y="6254601"/>
            <a:ext cx="808417" cy="126176"/>
          </a:xfrm>
          <a:prstGeom prst="rect">
            <a:avLst/>
          </a:prstGeom>
          <a:noFill/>
          <a:ln w="6350" algn="ctr">
            <a:noFill/>
            <a:miter lim="800000"/>
            <a:headEnd type="none" w="sm" len="sm"/>
            <a:tailEnd type="none" w="sm" len="sm"/>
          </a:ln>
          <a:effectLst/>
        </p:spPr>
        <p:txBody>
          <a:bodyPr lIns="0" tIns="0" rIns="0" bIns="0"/>
          <a:lstStyle>
            <a:defPPr>
              <a:defRPr lang="en-US"/>
            </a:defPPr>
            <a:lvl1pPr marL="0" algn="l" defTabSz="410291" rtl="0" eaLnBrk="1" latinLnBrk="0" hangingPunct="1">
              <a:defRPr sz="1600" kern="1200">
                <a:solidFill>
                  <a:schemeClr val="tx1"/>
                </a:solidFill>
                <a:latin typeface="+mn-lt"/>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pPr marL="476250" indent="-476250" defTabSz="762000">
              <a:lnSpc>
                <a:spcPct val="120000"/>
              </a:lnSpc>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회사제공자료</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96" name="직사각형 95">
            <a:extLst>
              <a:ext uri="{FF2B5EF4-FFF2-40B4-BE49-F238E27FC236}">
                <a16:creationId xmlns:a16="http://schemas.microsoft.com/office/drawing/2014/main" id="{113CBC7F-E576-4496-9D3C-0B34C48A4239}"/>
              </a:ext>
            </a:extLst>
          </p:cNvPr>
          <p:cNvSpPr/>
          <p:nvPr/>
        </p:nvSpPr>
        <p:spPr>
          <a:xfrm>
            <a:off x="1983776" y="5038196"/>
            <a:ext cx="1404000" cy="1342581"/>
          </a:xfrm>
          <a:prstGeom prst="rect">
            <a:avLst/>
          </a:prstGeom>
          <a:noFill/>
          <a:ln w="1905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graphicFrame>
        <p:nvGraphicFramePr>
          <p:cNvPr id="97" name="Chart1">
            <a:extLst>
              <a:ext uri="{FF2B5EF4-FFF2-40B4-BE49-F238E27FC236}">
                <a16:creationId xmlns:a16="http://schemas.microsoft.com/office/drawing/2014/main" id="{309E9742-01C7-454A-8F59-3FD019A3B79B}"/>
              </a:ext>
            </a:extLst>
          </p:cNvPr>
          <p:cNvGraphicFramePr>
            <a:graphicFrameLocks/>
          </p:cNvGraphicFramePr>
          <p:nvPr>
            <p:extLst>
              <p:ext uri="{D42A27DB-BD31-4B8C-83A1-F6EECF244321}">
                <p14:modId xmlns:p14="http://schemas.microsoft.com/office/powerpoint/2010/main" val="762085411"/>
              </p:ext>
            </p:extLst>
          </p:nvPr>
        </p:nvGraphicFramePr>
        <p:xfrm>
          <a:off x="3576073" y="5057367"/>
          <a:ext cx="1872000" cy="1440000"/>
        </p:xfrm>
        <a:graphic>
          <a:graphicData uri="http://schemas.openxmlformats.org/drawingml/2006/chart">
            <c:chart xmlns:c="http://schemas.openxmlformats.org/drawingml/2006/chart" xmlns:r="http://schemas.openxmlformats.org/officeDocument/2006/relationships" r:id="rId8"/>
          </a:graphicData>
        </a:graphic>
      </p:graphicFrame>
      <p:sp>
        <p:nvSpPr>
          <p:cNvPr id="98" name="직사각형 97">
            <a:extLst>
              <a:ext uri="{FF2B5EF4-FFF2-40B4-BE49-F238E27FC236}">
                <a16:creationId xmlns:a16="http://schemas.microsoft.com/office/drawing/2014/main" id="{07BD67A4-48AA-4085-867F-49E0060239A9}"/>
              </a:ext>
            </a:extLst>
          </p:cNvPr>
          <p:cNvSpPr/>
          <p:nvPr/>
        </p:nvSpPr>
        <p:spPr>
          <a:xfrm>
            <a:off x="3592335" y="5038196"/>
            <a:ext cx="1404000" cy="1342581"/>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graphicFrame>
        <p:nvGraphicFramePr>
          <p:cNvPr id="99" name="Chart1">
            <a:extLst>
              <a:ext uri="{FF2B5EF4-FFF2-40B4-BE49-F238E27FC236}">
                <a16:creationId xmlns:a16="http://schemas.microsoft.com/office/drawing/2014/main" id="{A2CE7A0B-B6ED-4062-887B-B5ACAC4CE84E}"/>
              </a:ext>
            </a:extLst>
          </p:cNvPr>
          <p:cNvGraphicFramePr>
            <a:graphicFrameLocks/>
          </p:cNvGraphicFramePr>
          <p:nvPr>
            <p:extLst>
              <p:ext uri="{D42A27DB-BD31-4B8C-83A1-F6EECF244321}">
                <p14:modId xmlns:p14="http://schemas.microsoft.com/office/powerpoint/2010/main" val="3071058886"/>
              </p:ext>
            </p:extLst>
          </p:nvPr>
        </p:nvGraphicFramePr>
        <p:xfrm>
          <a:off x="5179152" y="5057367"/>
          <a:ext cx="1872000" cy="1440000"/>
        </p:xfrm>
        <a:graphic>
          <a:graphicData uri="http://schemas.openxmlformats.org/drawingml/2006/chart">
            <c:chart xmlns:c="http://schemas.openxmlformats.org/drawingml/2006/chart" xmlns:r="http://schemas.openxmlformats.org/officeDocument/2006/relationships" r:id="rId9"/>
          </a:graphicData>
        </a:graphic>
      </p:graphicFrame>
      <p:sp>
        <p:nvSpPr>
          <p:cNvPr id="100" name="직사각형 99">
            <a:extLst>
              <a:ext uri="{FF2B5EF4-FFF2-40B4-BE49-F238E27FC236}">
                <a16:creationId xmlns:a16="http://schemas.microsoft.com/office/drawing/2014/main" id="{A0583DA2-707D-4C6E-BCAB-8501E0AF8F34}"/>
              </a:ext>
            </a:extLst>
          </p:cNvPr>
          <p:cNvSpPr/>
          <p:nvPr/>
        </p:nvSpPr>
        <p:spPr>
          <a:xfrm>
            <a:off x="5187288" y="5038196"/>
            <a:ext cx="1404000" cy="1342581"/>
          </a:xfrm>
          <a:prstGeom prst="rect">
            <a:avLst/>
          </a:prstGeom>
          <a:noFill/>
          <a:ln w="19050">
            <a:solidFill>
              <a:srgbClr val="009A44"/>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graphicFrame>
        <p:nvGraphicFramePr>
          <p:cNvPr id="101" name="Chart1">
            <a:extLst>
              <a:ext uri="{FF2B5EF4-FFF2-40B4-BE49-F238E27FC236}">
                <a16:creationId xmlns:a16="http://schemas.microsoft.com/office/drawing/2014/main" id="{CFEF7525-2BD9-462D-8F54-DB41DE1926D6}"/>
              </a:ext>
            </a:extLst>
          </p:cNvPr>
          <p:cNvGraphicFramePr>
            <a:graphicFrameLocks/>
          </p:cNvGraphicFramePr>
          <p:nvPr>
            <p:extLst>
              <p:ext uri="{D42A27DB-BD31-4B8C-83A1-F6EECF244321}">
                <p14:modId xmlns:p14="http://schemas.microsoft.com/office/powerpoint/2010/main" val="2539700260"/>
              </p:ext>
            </p:extLst>
          </p:nvPr>
        </p:nvGraphicFramePr>
        <p:xfrm>
          <a:off x="6718223" y="5057367"/>
          <a:ext cx="1872000" cy="1440000"/>
        </p:xfrm>
        <a:graphic>
          <a:graphicData uri="http://schemas.openxmlformats.org/drawingml/2006/chart">
            <c:chart xmlns:c="http://schemas.openxmlformats.org/drawingml/2006/chart" xmlns:r="http://schemas.openxmlformats.org/officeDocument/2006/relationships" r:id="rId10"/>
          </a:graphicData>
        </a:graphic>
      </p:graphicFrame>
      <p:sp>
        <p:nvSpPr>
          <p:cNvPr id="102" name="직사각형 101">
            <a:extLst>
              <a:ext uri="{FF2B5EF4-FFF2-40B4-BE49-F238E27FC236}">
                <a16:creationId xmlns:a16="http://schemas.microsoft.com/office/drawing/2014/main" id="{6360A8C0-D450-41BC-94BC-37452637A71F}"/>
              </a:ext>
            </a:extLst>
          </p:cNvPr>
          <p:cNvSpPr/>
          <p:nvPr/>
        </p:nvSpPr>
        <p:spPr>
          <a:xfrm>
            <a:off x="6763943" y="5038196"/>
            <a:ext cx="1404000" cy="134258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pic>
        <p:nvPicPr>
          <p:cNvPr id="103" name="그림 102">
            <a:extLst>
              <a:ext uri="{FF2B5EF4-FFF2-40B4-BE49-F238E27FC236}">
                <a16:creationId xmlns:a16="http://schemas.microsoft.com/office/drawing/2014/main" id="{959D7030-BA24-4BDF-889D-4A5008FBBCBE}"/>
              </a:ext>
            </a:extLst>
          </p:cNvPr>
          <p:cNvPicPr>
            <a:picLocks noChangeAspect="1"/>
          </p:cNvPicPr>
          <p:nvPr/>
        </p:nvPicPr>
        <p:blipFill>
          <a:blip r:embed="rId11"/>
          <a:stretch>
            <a:fillRect/>
          </a:stretch>
        </p:blipFill>
        <p:spPr>
          <a:xfrm>
            <a:off x="415635" y="1501107"/>
            <a:ext cx="1970202" cy="1470581"/>
          </a:xfrm>
          <a:prstGeom prst="rect">
            <a:avLst/>
          </a:prstGeom>
        </p:spPr>
      </p:pic>
      <p:sp>
        <p:nvSpPr>
          <p:cNvPr id="104" name="Rounded Rectangle 2">
            <a:extLst>
              <a:ext uri="{FF2B5EF4-FFF2-40B4-BE49-F238E27FC236}">
                <a16:creationId xmlns:a16="http://schemas.microsoft.com/office/drawing/2014/main" id="{5438F01B-7E8F-46F9-AEFE-8EE10B0A8CB8}"/>
              </a:ext>
            </a:extLst>
          </p:cNvPr>
          <p:cNvSpPr/>
          <p:nvPr>
            <p:custDataLst>
              <p:tags r:id="rId1"/>
            </p:custDataLst>
          </p:nvPr>
        </p:nvSpPr>
        <p:spPr>
          <a:xfrm>
            <a:off x="1519313" y="2031425"/>
            <a:ext cx="828883" cy="168352"/>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endParaRPr lang="en-US" altLang="ko-KR" sz="700" dirty="0">
              <a:solidFill>
                <a:schemeClr val="tx1"/>
              </a:solidFill>
            </a:endParaRPr>
          </a:p>
        </p:txBody>
      </p:sp>
      <p:sp>
        <p:nvSpPr>
          <p:cNvPr id="105" name="화살표: 왼쪽으로 구부러짐 104">
            <a:extLst>
              <a:ext uri="{FF2B5EF4-FFF2-40B4-BE49-F238E27FC236}">
                <a16:creationId xmlns:a16="http://schemas.microsoft.com/office/drawing/2014/main" id="{044F58C6-DAAE-487D-9064-044CE0E678C4}"/>
              </a:ext>
            </a:extLst>
          </p:cNvPr>
          <p:cNvSpPr/>
          <p:nvPr/>
        </p:nvSpPr>
        <p:spPr>
          <a:xfrm>
            <a:off x="2343165" y="2091268"/>
            <a:ext cx="337305" cy="1316029"/>
          </a:xfrm>
          <a:prstGeom prst="curvedLeftArrow">
            <a:avLst/>
          </a:prstGeom>
          <a:solidFill>
            <a:schemeClr val="accent1"/>
          </a:solidFill>
          <a:ln w="0" cmpd="sng">
            <a:solidFill>
              <a:schemeClr val="accent1"/>
            </a:solidFill>
            <a:prstDash val="solid"/>
            <a:extLst>
              <a:ext uri="{C807C97D-BFC1-408E-A445-0C87EB9F89A2}">
                <ask:lineSketchStyleProps xmlns:ask="http://schemas.microsoft.com/office/drawing/2018/sketchyshapes" sd="1219033472">
                  <a:custGeom>
                    <a:avLst/>
                    <a:gdLst>
                      <a:gd name="connsiteX0" fmla="*/ 0 w 337305"/>
                      <a:gd name="connsiteY0" fmla="*/ 1076336 h 1160662"/>
                      <a:gd name="connsiteX1" fmla="*/ 84326 w 337305"/>
                      <a:gd name="connsiteY1" fmla="*/ 975590 h 1160662"/>
                      <a:gd name="connsiteX2" fmla="*/ 84326 w 337305"/>
                      <a:gd name="connsiteY2" fmla="*/ 1017753 h 1160662"/>
                      <a:gd name="connsiteX3" fmla="*/ 336182 w 337305"/>
                      <a:gd name="connsiteY3" fmla="*/ 559250 h 1160662"/>
                      <a:gd name="connsiteX4" fmla="*/ 84326 w 337305"/>
                      <a:gd name="connsiteY4" fmla="*/ 1102080 h 1160662"/>
                      <a:gd name="connsiteX5" fmla="*/ 84326 w 337305"/>
                      <a:gd name="connsiteY5" fmla="*/ 1144242 h 1160662"/>
                      <a:gd name="connsiteX6" fmla="*/ 0 w 337305"/>
                      <a:gd name="connsiteY6" fmla="*/ 1076336 h 1160662"/>
                      <a:gd name="connsiteX0" fmla="*/ 337305 w 337305"/>
                      <a:gd name="connsiteY0" fmla="*/ 601413 h 1160662"/>
                      <a:gd name="connsiteX1" fmla="*/ 0 w 337305"/>
                      <a:gd name="connsiteY1" fmla="*/ 84327 h 1160662"/>
                      <a:gd name="connsiteX2" fmla="*/ 0 w 337305"/>
                      <a:gd name="connsiteY2" fmla="*/ 0 h 1160662"/>
                      <a:gd name="connsiteX3" fmla="*/ 337305 w 337305"/>
                      <a:gd name="connsiteY3" fmla="*/ 517086 h 1160662"/>
                      <a:gd name="connsiteX4" fmla="*/ 337305 w 337305"/>
                      <a:gd name="connsiteY4" fmla="*/ 601413 h 1160662"/>
                      <a:gd name="connsiteX0" fmla="*/ 337305 w 337305"/>
                      <a:gd name="connsiteY0" fmla="*/ 601413 h 1160662"/>
                      <a:gd name="connsiteX1" fmla="*/ 0 w 337305"/>
                      <a:gd name="connsiteY1" fmla="*/ 84327 h 1160662"/>
                      <a:gd name="connsiteX2" fmla="*/ 0 w 337305"/>
                      <a:gd name="connsiteY2" fmla="*/ 0 h 1160662"/>
                      <a:gd name="connsiteX3" fmla="*/ 337305 w 337305"/>
                      <a:gd name="connsiteY3" fmla="*/ 517086 h 1160662"/>
                      <a:gd name="connsiteX4" fmla="*/ 337305 w 337305"/>
                      <a:gd name="connsiteY4" fmla="*/ 601413 h 1160662"/>
                      <a:gd name="connsiteX5" fmla="*/ 84326 w 337305"/>
                      <a:gd name="connsiteY5" fmla="*/ 1102079 h 1160662"/>
                      <a:gd name="connsiteX6" fmla="*/ 84326 w 337305"/>
                      <a:gd name="connsiteY6" fmla="*/ 1144242 h 1160662"/>
                      <a:gd name="connsiteX7" fmla="*/ 0 w 337305"/>
                      <a:gd name="connsiteY7" fmla="*/ 1076336 h 1160662"/>
                      <a:gd name="connsiteX8" fmla="*/ 84326 w 337305"/>
                      <a:gd name="connsiteY8" fmla="*/ 975590 h 1160662"/>
                      <a:gd name="connsiteX9" fmla="*/ 84326 w 337305"/>
                      <a:gd name="connsiteY9" fmla="*/ 1017753 h 1160662"/>
                      <a:gd name="connsiteX10" fmla="*/ 336182 w 337305"/>
                      <a:gd name="connsiteY10" fmla="*/ 559250 h 116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305" h="1160662" stroke="0" extrusionOk="0">
                        <a:moveTo>
                          <a:pt x="0" y="1076336"/>
                        </a:moveTo>
                        <a:cubicBezTo>
                          <a:pt x="35213" y="1038318"/>
                          <a:pt x="67133" y="1006541"/>
                          <a:pt x="84326" y="975590"/>
                        </a:cubicBezTo>
                        <a:cubicBezTo>
                          <a:pt x="82995" y="986635"/>
                          <a:pt x="87608" y="1009645"/>
                          <a:pt x="84326" y="1017753"/>
                        </a:cubicBezTo>
                        <a:cubicBezTo>
                          <a:pt x="219355" y="966652"/>
                          <a:pt x="322415" y="790054"/>
                          <a:pt x="336182" y="559250"/>
                        </a:cubicBezTo>
                        <a:cubicBezTo>
                          <a:pt x="320492" y="794124"/>
                          <a:pt x="263387" y="1048797"/>
                          <a:pt x="84326" y="1102080"/>
                        </a:cubicBezTo>
                        <a:cubicBezTo>
                          <a:pt x="86095" y="1115806"/>
                          <a:pt x="81756" y="1139246"/>
                          <a:pt x="84326" y="1144242"/>
                        </a:cubicBezTo>
                        <a:cubicBezTo>
                          <a:pt x="54478" y="1125112"/>
                          <a:pt x="33386" y="1100878"/>
                          <a:pt x="0" y="1076336"/>
                        </a:cubicBezTo>
                        <a:close/>
                      </a:path>
                      <a:path w="337305" h="1160662" fill="darkenLess" stroke="0" extrusionOk="0">
                        <a:moveTo>
                          <a:pt x="337305" y="601413"/>
                        </a:moveTo>
                        <a:cubicBezTo>
                          <a:pt x="334211" y="286333"/>
                          <a:pt x="164613" y="114450"/>
                          <a:pt x="0" y="84327"/>
                        </a:cubicBezTo>
                        <a:cubicBezTo>
                          <a:pt x="5069" y="49724"/>
                          <a:pt x="6371" y="17653"/>
                          <a:pt x="0" y="0"/>
                        </a:cubicBezTo>
                        <a:cubicBezTo>
                          <a:pt x="154188" y="-5192"/>
                          <a:pt x="354203" y="245327"/>
                          <a:pt x="337305" y="517086"/>
                        </a:cubicBezTo>
                        <a:cubicBezTo>
                          <a:pt x="330907" y="533815"/>
                          <a:pt x="335112" y="585342"/>
                          <a:pt x="337305" y="601413"/>
                        </a:cubicBezTo>
                        <a:close/>
                      </a:path>
                      <a:path w="337305" h="1160662" fill="none" extrusionOk="0">
                        <a:moveTo>
                          <a:pt x="337305" y="601413"/>
                        </a:moveTo>
                        <a:cubicBezTo>
                          <a:pt x="340665" y="318727"/>
                          <a:pt x="174741" y="119193"/>
                          <a:pt x="0" y="84327"/>
                        </a:cubicBezTo>
                        <a:cubicBezTo>
                          <a:pt x="-2311" y="64644"/>
                          <a:pt x="-2240" y="36121"/>
                          <a:pt x="0" y="0"/>
                        </a:cubicBezTo>
                        <a:cubicBezTo>
                          <a:pt x="221327" y="10978"/>
                          <a:pt x="335571" y="195522"/>
                          <a:pt x="337305" y="517086"/>
                        </a:cubicBezTo>
                        <a:cubicBezTo>
                          <a:pt x="340157" y="532362"/>
                          <a:pt x="334977" y="561286"/>
                          <a:pt x="337305" y="601413"/>
                        </a:cubicBezTo>
                        <a:cubicBezTo>
                          <a:pt x="330700" y="857794"/>
                          <a:pt x="232233" y="1039921"/>
                          <a:pt x="84326" y="1102079"/>
                        </a:cubicBezTo>
                        <a:cubicBezTo>
                          <a:pt x="83502" y="1119598"/>
                          <a:pt x="87330" y="1132149"/>
                          <a:pt x="84326" y="1144242"/>
                        </a:cubicBezTo>
                        <a:cubicBezTo>
                          <a:pt x="43842" y="1117371"/>
                          <a:pt x="39275" y="1098159"/>
                          <a:pt x="0" y="1076336"/>
                        </a:cubicBezTo>
                        <a:cubicBezTo>
                          <a:pt x="25651" y="1059943"/>
                          <a:pt x="62232" y="993304"/>
                          <a:pt x="84326" y="975590"/>
                        </a:cubicBezTo>
                        <a:cubicBezTo>
                          <a:pt x="82942" y="990055"/>
                          <a:pt x="85862" y="1009124"/>
                          <a:pt x="84326" y="1017753"/>
                        </a:cubicBezTo>
                        <a:cubicBezTo>
                          <a:pt x="263390" y="974180"/>
                          <a:pt x="321341" y="768498"/>
                          <a:pt x="336182" y="559250"/>
                        </a:cubicBezTo>
                      </a:path>
                      <a:path w="337305" h="1160662" fill="none" stroke="0" extrusionOk="0">
                        <a:moveTo>
                          <a:pt x="337305" y="601413"/>
                        </a:moveTo>
                        <a:cubicBezTo>
                          <a:pt x="344822" y="327413"/>
                          <a:pt x="197514" y="98079"/>
                          <a:pt x="0" y="84327"/>
                        </a:cubicBezTo>
                        <a:cubicBezTo>
                          <a:pt x="-1492" y="54478"/>
                          <a:pt x="4795" y="24623"/>
                          <a:pt x="0" y="0"/>
                        </a:cubicBezTo>
                        <a:cubicBezTo>
                          <a:pt x="150542" y="5870"/>
                          <a:pt x="292403" y="200525"/>
                          <a:pt x="337305" y="517086"/>
                        </a:cubicBezTo>
                        <a:cubicBezTo>
                          <a:pt x="337356" y="525962"/>
                          <a:pt x="336020" y="587379"/>
                          <a:pt x="337305" y="601413"/>
                        </a:cubicBezTo>
                        <a:cubicBezTo>
                          <a:pt x="339353" y="809506"/>
                          <a:pt x="222905" y="1049174"/>
                          <a:pt x="84326" y="1102079"/>
                        </a:cubicBezTo>
                        <a:cubicBezTo>
                          <a:pt x="83247" y="1109444"/>
                          <a:pt x="84929" y="1125653"/>
                          <a:pt x="84326" y="1144242"/>
                        </a:cubicBezTo>
                        <a:cubicBezTo>
                          <a:pt x="61745" y="1115882"/>
                          <a:pt x="44224" y="1102929"/>
                          <a:pt x="0" y="1076336"/>
                        </a:cubicBezTo>
                        <a:cubicBezTo>
                          <a:pt x="43096" y="1039215"/>
                          <a:pt x="74140" y="1004702"/>
                          <a:pt x="84326" y="975590"/>
                        </a:cubicBezTo>
                        <a:cubicBezTo>
                          <a:pt x="87486" y="982595"/>
                          <a:pt x="82042" y="1013276"/>
                          <a:pt x="84326" y="1017753"/>
                        </a:cubicBezTo>
                        <a:cubicBezTo>
                          <a:pt x="229812" y="926006"/>
                          <a:pt x="291078" y="776808"/>
                          <a:pt x="336182" y="55925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07" name="타원 106">
            <a:extLst>
              <a:ext uri="{FF2B5EF4-FFF2-40B4-BE49-F238E27FC236}">
                <a16:creationId xmlns:a16="http://schemas.microsoft.com/office/drawing/2014/main" id="{9D439B4F-680A-43A8-B4BF-F4C516D96E62}"/>
              </a:ext>
            </a:extLst>
          </p:cNvPr>
          <p:cNvSpPr/>
          <p:nvPr/>
        </p:nvSpPr>
        <p:spPr>
          <a:xfrm>
            <a:off x="1172981" y="5087084"/>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73%</a:t>
            </a:r>
            <a:endParaRPr lang="ko-KR" altLang="en-US" sz="650" b="1" dirty="0">
              <a:solidFill>
                <a:schemeClr val="tx1"/>
              </a:solidFill>
            </a:endParaRPr>
          </a:p>
        </p:txBody>
      </p:sp>
      <p:sp>
        <p:nvSpPr>
          <p:cNvPr id="108" name="타원 107">
            <a:extLst>
              <a:ext uri="{FF2B5EF4-FFF2-40B4-BE49-F238E27FC236}">
                <a16:creationId xmlns:a16="http://schemas.microsoft.com/office/drawing/2014/main" id="{FB3EAA67-F56A-410F-B92F-A0AD114F2532}"/>
              </a:ext>
            </a:extLst>
          </p:cNvPr>
          <p:cNvSpPr/>
          <p:nvPr/>
        </p:nvSpPr>
        <p:spPr>
          <a:xfrm>
            <a:off x="616803" y="5372655"/>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52%</a:t>
            </a:r>
            <a:endParaRPr lang="ko-KR" altLang="en-US" sz="650" b="1" dirty="0">
              <a:solidFill>
                <a:schemeClr val="tx1"/>
              </a:solidFill>
            </a:endParaRPr>
          </a:p>
        </p:txBody>
      </p:sp>
      <p:sp>
        <p:nvSpPr>
          <p:cNvPr id="109" name="타원 108">
            <a:extLst>
              <a:ext uri="{FF2B5EF4-FFF2-40B4-BE49-F238E27FC236}">
                <a16:creationId xmlns:a16="http://schemas.microsoft.com/office/drawing/2014/main" id="{1C8AA15E-68BB-4657-B89B-F33BE6DE13CA}"/>
              </a:ext>
            </a:extLst>
          </p:cNvPr>
          <p:cNvSpPr/>
          <p:nvPr/>
        </p:nvSpPr>
        <p:spPr>
          <a:xfrm>
            <a:off x="2772982" y="5087084"/>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76%</a:t>
            </a:r>
            <a:endParaRPr lang="ko-KR" altLang="en-US" sz="650" b="1" dirty="0">
              <a:solidFill>
                <a:schemeClr val="tx1"/>
              </a:solidFill>
            </a:endParaRPr>
          </a:p>
        </p:txBody>
      </p:sp>
      <p:sp>
        <p:nvSpPr>
          <p:cNvPr id="110" name="타원 109">
            <a:extLst>
              <a:ext uri="{FF2B5EF4-FFF2-40B4-BE49-F238E27FC236}">
                <a16:creationId xmlns:a16="http://schemas.microsoft.com/office/drawing/2014/main" id="{EF19C5DA-0FA1-47C9-8064-8D0FB6ED6C09}"/>
              </a:ext>
            </a:extLst>
          </p:cNvPr>
          <p:cNvSpPr/>
          <p:nvPr/>
        </p:nvSpPr>
        <p:spPr>
          <a:xfrm>
            <a:off x="2216804" y="5372655"/>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32%</a:t>
            </a:r>
            <a:endParaRPr lang="ko-KR" altLang="en-US" sz="650" b="1" dirty="0">
              <a:solidFill>
                <a:schemeClr val="tx1"/>
              </a:solidFill>
            </a:endParaRPr>
          </a:p>
        </p:txBody>
      </p:sp>
      <p:sp>
        <p:nvSpPr>
          <p:cNvPr id="111" name="타원 110">
            <a:extLst>
              <a:ext uri="{FF2B5EF4-FFF2-40B4-BE49-F238E27FC236}">
                <a16:creationId xmlns:a16="http://schemas.microsoft.com/office/drawing/2014/main" id="{A3D433F2-D673-407E-BCBF-1165F6429184}"/>
              </a:ext>
            </a:extLst>
          </p:cNvPr>
          <p:cNvSpPr/>
          <p:nvPr/>
        </p:nvSpPr>
        <p:spPr>
          <a:xfrm>
            <a:off x="4336127" y="5087084"/>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92%</a:t>
            </a:r>
            <a:endParaRPr lang="ko-KR" altLang="en-US" sz="650" b="1" dirty="0">
              <a:solidFill>
                <a:schemeClr val="tx1"/>
              </a:solidFill>
            </a:endParaRPr>
          </a:p>
        </p:txBody>
      </p:sp>
      <p:sp>
        <p:nvSpPr>
          <p:cNvPr id="112" name="타원 111">
            <a:extLst>
              <a:ext uri="{FF2B5EF4-FFF2-40B4-BE49-F238E27FC236}">
                <a16:creationId xmlns:a16="http://schemas.microsoft.com/office/drawing/2014/main" id="{72CF4C4D-FF84-485A-AE97-7522CFAB14D2}"/>
              </a:ext>
            </a:extLst>
          </p:cNvPr>
          <p:cNvSpPr/>
          <p:nvPr/>
        </p:nvSpPr>
        <p:spPr>
          <a:xfrm>
            <a:off x="3779949" y="5372655"/>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96%</a:t>
            </a:r>
            <a:endParaRPr lang="ko-KR" altLang="en-US" sz="650" b="1" dirty="0">
              <a:solidFill>
                <a:schemeClr val="tx1"/>
              </a:solidFill>
            </a:endParaRPr>
          </a:p>
        </p:txBody>
      </p:sp>
      <p:sp>
        <p:nvSpPr>
          <p:cNvPr id="113" name="타원 112">
            <a:extLst>
              <a:ext uri="{FF2B5EF4-FFF2-40B4-BE49-F238E27FC236}">
                <a16:creationId xmlns:a16="http://schemas.microsoft.com/office/drawing/2014/main" id="{CF548CFB-A21A-406E-92C0-E24118F883A3}"/>
              </a:ext>
            </a:extLst>
          </p:cNvPr>
          <p:cNvSpPr/>
          <p:nvPr/>
        </p:nvSpPr>
        <p:spPr>
          <a:xfrm>
            <a:off x="5943679" y="5087084"/>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97%</a:t>
            </a:r>
            <a:endParaRPr lang="ko-KR" altLang="en-US" sz="650" b="1" dirty="0">
              <a:solidFill>
                <a:schemeClr val="tx1"/>
              </a:solidFill>
            </a:endParaRPr>
          </a:p>
        </p:txBody>
      </p:sp>
      <p:sp>
        <p:nvSpPr>
          <p:cNvPr id="114" name="타원 113">
            <a:extLst>
              <a:ext uri="{FF2B5EF4-FFF2-40B4-BE49-F238E27FC236}">
                <a16:creationId xmlns:a16="http://schemas.microsoft.com/office/drawing/2014/main" id="{660FEDD6-7C22-40B0-A1CC-33F5CCA18F3F}"/>
              </a:ext>
            </a:extLst>
          </p:cNvPr>
          <p:cNvSpPr/>
          <p:nvPr/>
        </p:nvSpPr>
        <p:spPr>
          <a:xfrm>
            <a:off x="5387501" y="5372655"/>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79%</a:t>
            </a:r>
            <a:endParaRPr lang="ko-KR" altLang="en-US" sz="650" b="1" dirty="0">
              <a:solidFill>
                <a:schemeClr val="tx1"/>
              </a:solidFill>
            </a:endParaRPr>
          </a:p>
        </p:txBody>
      </p:sp>
      <p:sp>
        <p:nvSpPr>
          <p:cNvPr id="115" name="타원 114">
            <a:extLst>
              <a:ext uri="{FF2B5EF4-FFF2-40B4-BE49-F238E27FC236}">
                <a16:creationId xmlns:a16="http://schemas.microsoft.com/office/drawing/2014/main" id="{09DF6128-4794-4519-92C0-838BD8A4B9B7}"/>
              </a:ext>
            </a:extLst>
          </p:cNvPr>
          <p:cNvSpPr/>
          <p:nvPr/>
        </p:nvSpPr>
        <p:spPr>
          <a:xfrm>
            <a:off x="7509365" y="5087084"/>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65%</a:t>
            </a:r>
            <a:endParaRPr lang="ko-KR" altLang="en-US" sz="650" b="1" dirty="0">
              <a:solidFill>
                <a:schemeClr val="tx1"/>
              </a:solidFill>
            </a:endParaRPr>
          </a:p>
        </p:txBody>
      </p:sp>
      <p:sp>
        <p:nvSpPr>
          <p:cNvPr id="116" name="타원 115">
            <a:extLst>
              <a:ext uri="{FF2B5EF4-FFF2-40B4-BE49-F238E27FC236}">
                <a16:creationId xmlns:a16="http://schemas.microsoft.com/office/drawing/2014/main" id="{429E2143-40A2-4844-8D26-2706D5027D51}"/>
              </a:ext>
            </a:extLst>
          </p:cNvPr>
          <p:cNvSpPr/>
          <p:nvPr/>
        </p:nvSpPr>
        <p:spPr>
          <a:xfrm>
            <a:off x="6953187" y="5372655"/>
            <a:ext cx="395531" cy="146883"/>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78%</a:t>
            </a:r>
            <a:endParaRPr lang="ko-KR" altLang="en-US" sz="650" b="1" dirty="0">
              <a:solidFill>
                <a:schemeClr val="tx1"/>
              </a:solidFill>
            </a:endParaRPr>
          </a:p>
        </p:txBody>
      </p:sp>
      <p:grpSp>
        <p:nvGrpSpPr>
          <p:cNvPr id="117" name="그룹 116">
            <a:extLst>
              <a:ext uri="{FF2B5EF4-FFF2-40B4-BE49-F238E27FC236}">
                <a16:creationId xmlns:a16="http://schemas.microsoft.com/office/drawing/2014/main" id="{EB7C4E05-E14C-42AD-B634-83EF3EC56C2D}"/>
              </a:ext>
            </a:extLst>
          </p:cNvPr>
          <p:cNvGrpSpPr/>
          <p:nvPr/>
        </p:nvGrpSpPr>
        <p:grpSpPr>
          <a:xfrm>
            <a:off x="415635" y="2982758"/>
            <a:ext cx="1968660" cy="2055438"/>
            <a:chOff x="415635" y="2825996"/>
            <a:chExt cx="1968660" cy="2055438"/>
          </a:xfrm>
        </p:grpSpPr>
        <p:graphicFrame>
          <p:nvGraphicFramePr>
            <p:cNvPr id="118" name="Chart1">
              <a:extLst>
                <a:ext uri="{FF2B5EF4-FFF2-40B4-BE49-F238E27FC236}">
                  <a16:creationId xmlns:a16="http://schemas.microsoft.com/office/drawing/2014/main" id="{8B584752-61BB-4C93-9734-F1248007146B}"/>
                </a:ext>
              </a:extLst>
            </p:cNvPr>
            <p:cNvGraphicFramePr>
              <a:graphicFrameLocks/>
            </p:cNvGraphicFramePr>
            <p:nvPr>
              <p:extLst>
                <p:ext uri="{D42A27DB-BD31-4B8C-83A1-F6EECF244321}">
                  <p14:modId xmlns:p14="http://schemas.microsoft.com/office/powerpoint/2010/main" val="49868458"/>
                </p:ext>
              </p:extLst>
            </p:nvPr>
          </p:nvGraphicFramePr>
          <p:xfrm>
            <a:off x="415635" y="2825996"/>
            <a:ext cx="1968660" cy="2055438"/>
          </p:xfrm>
          <a:graphic>
            <a:graphicData uri="http://schemas.openxmlformats.org/drawingml/2006/chart">
              <c:chart xmlns:c="http://schemas.openxmlformats.org/drawingml/2006/chart" xmlns:r="http://schemas.openxmlformats.org/officeDocument/2006/relationships" r:id="rId12"/>
            </a:graphicData>
          </a:graphic>
        </p:graphicFrame>
        <p:sp>
          <p:nvSpPr>
            <p:cNvPr id="119" name="직사각형 118">
              <a:extLst>
                <a:ext uri="{FF2B5EF4-FFF2-40B4-BE49-F238E27FC236}">
                  <a16:creationId xmlns:a16="http://schemas.microsoft.com/office/drawing/2014/main" id="{CE4B004E-E878-4F8D-B4CB-6287CC56A20B}"/>
                </a:ext>
              </a:extLst>
            </p:cNvPr>
            <p:cNvSpPr/>
            <p:nvPr/>
          </p:nvSpPr>
          <p:spPr>
            <a:xfrm>
              <a:off x="422140" y="2874884"/>
              <a:ext cx="1936784" cy="190892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20" name="타원 119">
              <a:extLst>
                <a:ext uri="{FF2B5EF4-FFF2-40B4-BE49-F238E27FC236}">
                  <a16:creationId xmlns:a16="http://schemas.microsoft.com/office/drawing/2014/main" id="{6AAAD549-556D-427A-B5B4-6CE6606E1675}"/>
                </a:ext>
              </a:extLst>
            </p:cNvPr>
            <p:cNvSpPr/>
            <p:nvPr/>
          </p:nvSpPr>
          <p:spPr>
            <a:xfrm>
              <a:off x="754142" y="3592748"/>
              <a:ext cx="468000" cy="180000"/>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64%</a:t>
              </a:r>
              <a:endParaRPr lang="ko-KR" altLang="en-US" sz="650" b="1" dirty="0">
                <a:solidFill>
                  <a:schemeClr val="tx1"/>
                </a:solidFill>
              </a:endParaRPr>
            </a:p>
          </p:txBody>
        </p:sp>
        <p:sp>
          <p:nvSpPr>
            <p:cNvPr id="121" name="타원 120">
              <a:extLst>
                <a:ext uri="{FF2B5EF4-FFF2-40B4-BE49-F238E27FC236}">
                  <a16:creationId xmlns:a16="http://schemas.microsoft.com/office/drawing/2014/main" id="{C12D1FCB-608C-4CE1-9219-31C1ACE17EEE}"/>
                </a:ext>
              </a:extLst>
            </p:cNvPr>
            <p:cNvSpPr/>
            <p:nvPr/>
          </p:nvSpPr>
          <p:spPr>
            <a:xfrm>
              <a:off x="1596952" y="2929344"/>
              <a:ext cx="468000" cy="180000"/>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650" b="1" dirty="0">
                  <a:solidFill>
                    <a:schemeClr val="tx1"/>
                  </a:solidFill>
                </a:rPr>
                <a:t>79%</a:t>
              </a:r>
              <a:endParaRPr lang="ko-KR" altLang="en-US" sz="650" b="1" dirty="0">
                <a:solidFill>
                  <a:schemeClr val="tx1"/>
                </a:solidFill>
              </a:endParaRPr>
            </a:p>
          </p:txBody>
        </p:sp>
        <p:sp>
          <p:nvSpPr>
            <p:cNvPr id="122" name="TextBox 121">
              <a:extLst>
                <a:ext uri="{FF2B5EF4-FFF2-40B4-BE49-F238E27FC236}">
                  <a16:creationId xmlns:a16="http://schemas.microsoft.com/office/drawing/2014/main" id="{B1043547-F7F6-4D5C-8D89-7441FC101A03}"/>
                </a:ext>
              </a:extLst>
            </p:cNvPr>
            <p:cNvSpPr txBox="1"/>
            <p:nvPr/>
          </p:nvSpPr>
          <p:spPr>
            <a:xfrm>
              <a:off x="1737452" y="4522126"/>
              <a:ext cx="621472" cy="190552"/>
            </a:xfrm>
            <a:prstGeom prst="rect">
              <a:avLst/>
            </a:prstGeom>
            <a:noFill/>
          </p:spPr>
          <p:txBody>
            <a:bodyPr wrap="square" lIns="54610" tIns="54610" rIns="54610" bIns="54610" rtlCol="0">
              <a:noAutofit/>
            </a:bodyPr>
            <a:lstStyle/>
            <a:p>
              <a:pPr>
                <a:spcAft>
                  <a:spcPts val="600"/>
                </a:spcAft>
              </a:pPr>
              <a:r>
                <a:rPr lang="ko-KR" altLang="en-US" sz="700" dirty="0"/>
                <a:t>협력사 비중</a:t>
              </a:r>
            </a:p>
          </p:txBody>
        </p:sp>
        <p:sp>
          <p:nvSpPr>
            <p:cNvPr id="123" name="타원 122">
              <a:extLst>
                <a:ext uri="{FF2B5EF4-FFF2-40B4-BE49-F238E27FC236}">
                  <a16:creationId xmlns:a16="http://schemas.microsoft.com/office/drawing/2014/main" id="{129470E4-65A1-40D0-846D-3DB395D3CD2B}"/>
                </a:ext>
              </a:extLst>
            </p:cNvPr>
            <p:cNvSpPr/>
            <p:nvPr/>
          </p:nvSpPr>
          <p:spPr>
            <a:xfrm>
              <a:off x="1621198" y="4583265"/>
              <a:ext cx="152556" cy="83987"/>
            </a:xfrm>
            <a:prstGeom prst="ellipse">
              <a:avLst/>
            </a:prstGeom>
            <a:solidFill>
              <a:schemeClr val="bg1">
                <a:alpha val="10000"/>
              </a:schemeClr>
            </a:solid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650" b="1" dirty="0">
                <a:solidFill>
                  <a:schemeClr val="tx1"/>
                </a:solidFill>
              </a:endParaRPr>
            </a:p>
          </p:txBody>
        </p:sp>
      </p:grpSp>
      <p:sp>
        <p:nvSpPr>
          <p:cNvPr id="124" name="Rounded Rectangle 2">
            <a:extLst>
              <a:ext uri="{FF2B5EF4-FFF2-40B4-BE49-F238E27FC236}">
                <a16:creationId xmlns:a16="http://schemas.microsoft.com/office/drawing/2014/main" id="{1730BF8B-DD2F-4ABD-9D93-B3ACD0AB6641}"/>
              </a:ext>
            </a:extLst>
          </p:cNvPr>
          <p:cNvSpPr/>
          <p:nvPr>
            <p:custDataLst>
              <p:tags r:id="rId2"/>
            </p:custDataLst>
          </p:nvPr>
        </p:nvSpPr>
        <p:spPr>
          <a:xfrm>
            <a:off x="8320332" y="5038195"/>
            <a:ext cx="1170033" cy="901057"/>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t"/>
          <a:lstStyle/>
          <a:p>
            <a:pPr defTabSz="1169988"/>
            <a:r>
              <a:rPr lang="ko-KR" altLang="en-US" sz="700" dirty="0">
                <a:solidFill>
                  <a:schemeClr val="tx1"/>
                </a:solidFill>
              </a:rPr>
              <a:t>자체수주는 대상회사에서 직접 영업을 했다기 보다는 협력사의 영업을 받지 않은 지자체 등에서 먼저 계약의뢰가 오는 경우를 의미함</a:t>
            </a:r>
            <a:r>
              <a:rPr lang="en-US" altLang="ko-KR" sz="700" dirty="0">
                <a:solidFill>
                  <a:schemeClr val="tx1"/>
                </a:solidFill>
              </a:rPr>
              <a:t>.</a:t>
            </a:r>
          </a:p>
        </p:txBody>
      </p:sp>
      <p:sp>
        <p:nvSpPr>
          <p:cNvPr id="125" name="Rounded Rectangle 2">
            <a:extLst>
              <a:ext uri="{FF2B5EF4-FFF2-40B4-BE49-F238E27FC236}">
                <a16:creationId xmlns:a16="http://schemas.microsoft.com/office/drawing/2014/main" id="{970CC742-7F57-4080-A15C-7A133F591318}"/>
              </a:ext>
            </a:extLst>
          </p:cNvPr>
          <p:cNvSpPr/>
          <p:nvPr>
            <p:custDataLst>
              <p:tags r:id="rId3"/>
            </p:custDataLst>
          </p:nvPr>
        </p:nvSpPr>
        <p:spPr>
          <a:xfrm>
            <a:off x="7985760" y="1580896"/>
            <a:ext cx="1504605" cy="1808857"/>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t"/>
          <a:lstStyle/>
          <a:p>
            <a:pPr defTabSz="1169988"/>
            <a:r>
              <a:rPr lang="ko-KR" altLang="en-US" sz="700" dirty="0">
                <a:solidFill>
                  <a:schemeClr val="tx1"/>
                </a:solidFill>
              </a:rPr>
              <a:t>대상회사에 따르면</a:t>
            </a:r>
            <a:r>
              <a:rPr lang="en-US" altLang="ko-KR" sz="700" dirty="0">
                <a:solidFill>
                  <a:schemeClr val="tx1"/>
                </a:solidFill>
              </a:rPr>
              <a:t>, </a:t>
            </a:r>
            <a:r>
              <a:rPr lang="ko-KR" altLang="en-US" sz="700" dirty="0">
                <a:solidFill>
                  <a:schemeClr val="tx1"/>
                </a:solidFill>
              </a:rPr>
              <a:t>협력사에 지급하는 수수료를 별도로 집계해 놓은 자료는 없다고 함</a:t>
            </a:r>
            <a:r>
              <a:rPr lang="en-US" altLang="ko-KR" sz="700" dirty="0">
                <a:solidFill>
                  <a:schemeClr val="tx1"/>
                </a:solidFill>
              </a:rPr>
              <a:t>. </a:t>
            </a:r>
            <a:r>
              <a:rPr lang="ko-KR" altLang="en-US" sz="700" dirty="0">
                <a:solidFill>
                  <a:schemeClr val="tx1"/>
                </a:solidFill>
              </a:rPr>
              <a:t>협력사를 통해서 수주를 하는 프로세스가 비공식적으로 진행되기 때문이라고 하며</a:t>
            </a:r>
            <a:r>
              <a:rPr lang="en-US" altLang="ko-KR" sz="700" dirty="0">
                <a:solidFill>
                  <a:schemeClr val="tx1"/>
                </a:solidFill>
              </a:rPr>
              <a:t>, </a:t>
            </a:r>
            <a:r>
              <a:rPr lang="ko-KR" altLang="en-US" sz="700" dirty="0">
                <a:solidFill>
                  <a:schemeClr val="tx1"/>
                </a:solidFill>
              </a:rPr>
              <a:t>세금계산서도 다른 업체로 발행하는 경우가 빈번하다고 함</a:t>
            </a:r>
            <a:r>
              <a:rPr lang="en-US" altLang="ko-KR" sz="700" dirty="0">
                <a:solidFill>
                  <a:schemeClr val="tx1"/>
                </a:solidFill>
              </a:rPr>
              <a:t>.</a:t>
            </a:r>
          </a:p>
          <a:p>
            <a:pPr defTabSz="1169988"/>
            <a:endParaRPr lang="en-US" altLang="ko-KR" sz="700" dirty="0">
              <a:solidFill>
                <a:schemeClr val="tx1"/>
              </a:solidFill>
            </a:endParaRPr>
          </a:p>
          <a:p>
            <a:pPr defTabSz="1169988"/>
            <a:r>
              <a:rPr lang="ko-KR" altLang="en-US" sz="700" dirty="0">
                <a:solidFill>
                  <a:schemeClr val="tx1"/>
                </a:solidFill>
              </a:rPr>
              <a:t>협력사를 이용해 지자체 등 공공기관 영업을 하는 행위</a:t>
            </a:r>
            <a:r>
              <a:rPr lang="en-US" altLang="ko-KR" sz="700" dirty="0">
                <a:solidFill>
                  <a:schemeClr val="tx1"/>
                </a:solidFill>
              </a:rPr>
              <a:t>, </a:t>
            </a:r>
            <a:r>
              <a:rPr lang="ko-KR" altLang="en-US" sz="700" dirty="0">
                <a:solidFill>
                  <a:schemeClr val="tx1"/>
                </a:solidFill>
              </a:rPr>
              <a:t>대금지급을 타 업체로 하는 행위 등이 </a:t>
            </a:r>
            <a:r>
              <a:rPr lang="en-US" altLang="ko-KR" sz="700" dirty="0">
                <a:solidFill>
                  <a:schemeClr val="tx1"/>
                </a:solidFill>
              </a:rPr>
              <a:t>Legal / Tax</a:t>
            </a:r>
            <a:r>
              <a:rPr lang="ko-KR" altLang="en-US" sz="700" dirty="0">
                <a:solidFill>
                  <a:schemeClr val="tx1"/>
                </a:solidFill>
              </a:rPr>
              <a:t> 측면에서 실질적인 </a:t>
            </a:r>
            <a:r>
              <a:rPr lang="en-US" altLang="ko-KR" sz="700" dirty="0">
                <a:solidFill>
                  <a:schemeClr val="tx1"/>
                </a:solidFill>
              </a:rPr>
              <a:t>risk </a:t>
            </a:r>
            <a:r>
              <a:rPr lang="ko-KR" altLang="en-US" sz="700" dirty="0">
                <a:solidFill>
                  <a:schemeClr val="tx1"/>
                </a:solidFill>
              </a:rPr>
              <a:t>가 있는지는 검토 필요해 보임</a:t>
            </a:r>
            <a:r>
              <a:rPr lang="en-US" altLang="ko-KR" sz="700" dirty="0">
                <a:solidFill>
                  <a:schemeClr val="tx1"/>
                </a:solidFill>
              </a:rPr>
              <a:t>.</a:t>
            </a:r>
          </a:p>
        </p:txBody>
      </p:sp>
      <p:pic>
        <p:nvPicPr>
          <p:cNvPr id="126" name="그림 125">
            <a:extLst>
              <a:ext uri="{FF2B5EF4-FFF2-40B4-BE49-F238E27FC236}">
                <a16:creationId xmlns:a16="http://schemas.microsoft.com/office/drawing/2014/main" id="{352A0A01-B563-4363-B5E4-432178E22A2A}"/>
              </a:ext>
            </a:extLst>
          </p:cNvPr>
          <p:cNvPicPr>
            <a:picLocks noChangeAspect="1"/>
          </p:cNvPicPr>
          <p:nvPr/>
        </p:nvPicPr>
        <p:blipFill>
          <a:blip r:embed="rId13"/>
          <a:stretch>
            <a:fillRect/>
          </a:stretch>
        </p:blipFill>
        <p:spPr>
          <a:xfrm>
            <a:off x="5590750" y="1624033"/>
            <a:ext cx="2162175" cy="3314700"/>
          </a:xfrm>
          <a:prstGeom prst="rect">
            <a:avLst/>
          </a:prstGeom>
        </p:spPr>
      </p:pic>
    </p:spTree>
    <p:extLst>
      <p:ext uri="{BB962C8B-B14F-4D97-AF65-F5344CB8AC3E}">
        <p14:creationId xmlns:p14="http://schemas.microsoft.com/office/powerpoint/2010/main" val="52231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(4) – ITS </a:t>
            </a:r>
            <a:r>
              <a:rPr lang="ko-KR" altLang="en-US" sz="2400" dirty="0">
                <a:solidFill>
                  <a:srgbClr val="00338D"/>
                </a:solidFill>
                <a:cs typeface="KPMG Extralight"/>
              </a:rPr>
              <a:t>제품 </a:t>
            </a:r>
            <a:r>
              <a:rPr lang="en-US" altLang="ko-KR" sz="3000" b="1" dirty="0">
                <a:solidFill>
                  <a:srgbClr val="00338D"/>
                </a:solidFill>
                <a:cs typeface="KPMG Extralight"/>
              </a:rPr>
              <a:t>:</a:t>
            </a:r>
            <a:r>
              <a:rPr lang="en-US" altLang="ko-KR" sz="3000" dirty="0">
                <a:solidFill>
                  <a:srgbClr val="00338D"/>
                </a:solidFill>
                <a:cs typeface="KPMG Extralight"/>
              </a:rPr>
              <a:t> </a:t>
            </a:r>
            <a:r>
              <a:rPr lang="ko-KR" altLang="en-US" sz="2400" dirty="0">
                <a:solidFill>
                  <a:srgbClr val="00338D"/>
                </a:solidFill>
                <a:cs typeface="KPMG Extralight"/>
              </a:rPr>
              <a:t>우수조달품목 </a:t>
            </a:r>
            <a:r>
              <a:rPr lang="en-US" altLang="ko-KR" sz="3000" b="1" dirty="0">
                <a:solidFill>
                  <a:srgbClr val="00338D"/>
                </a:solidFill>
              </a:rPr>
              <a:t>ASP</a:t>
            </a: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75841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우수조달품목으로 등록된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제품의 </a:t>
            </a:r>
            <a:r>
              <a:rPr lang="en-US" altLang="ko-KR" sz="900" dirty="0">
                <a:solidFill>
                  <a:srgbClr val="00338D"/>
                </a:solidFill>
                <a:latin typeface="Arial" panose="020B0604020202020204" pitchFamily="34" charset="0"/>
                <a:ea typeface="맑은 고딕" panose="020B0503020000020004" pitchFamily="50" charset="-127"/>
              </a:rPr>
              <a:t>ASP</a:t>
            </a:r>
            <a:r>
              <a:rPr lang="ko-KR" altLang="en-US" sz="900" dirty="0">
                <a:solidFill>
                  <a:srgbClr val="00338D"/>
                </a:solidFill>
                <a:latin typeface="Arial" panose="020B0604020202020204" pitchFamily="34" charset="0"/>
                <a:ea typeface="맑은 고딕" panose="020B0503020000020004" pitchFamily="50" charset="-127"/>
              </a:rPr>
              <a:t>의 경우 일부 품목들에 한하여 </a:t>
            </a: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년에 </a:t>
            </a:r>
            <a:r>
              <a:rPr lang="en-US" altLang="ko-KR" sz="900" dirty="0">
                <a:solidFill>
                  <a:srgbClr val="00338D"/>
                </a:solidFill>
                <a:latin typeface="Arial" panose="020B0604020202020204" pitchFamily="34" charset="0"/>
                <a:ea typeface="맑은 고딕" panose="020B0503020000020004" pitchFamily="50" charset="-127"/>
              </a:rPr>
              <a:t>ASP</a:t>
            </a:r>
            <a:r>
              <a:rPr lang="ko-KR" altLang="en-US" sz="900" dirty="0">
                <a:solidFill>
                  <a:srgbClr val="00338D"/>
                </a:solidFill>
                <a:latin typeface="Arial" panose="020B0604020202020204" pitchFamily="34" charset="0"/>
                <a:ea typeface="맑은 고딕" panose="020B0503020000020004" pitchFamily="50" charset="-127"/>
              </a:rPr>
              <a:t>가 하락한 것을 볼 수가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렉스젠</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건아</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아프로</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와 같은 경쟁사들이 우수조달 품목 등록 및 이로 인한 단가 경쟁 심화의 영향이 일부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또한</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민식이법 물량이 폭발적으로 늘어남에 따라 지자체에 물량 증가에 따른 할인을 일부 제공하였기 때문이라고 함</a:t>
            </a:r>
            <a:r>
              <a:rPr lang="en-US" altLang="ko-KR" sz="900" dirty="0">
                <a:solidFill>
                  <a:srgbClr val="00338D"/>
                </a:solidFill>
                <a:latin typeface="Arial" panose="020B0604020202020204" pitchFamily="34" charset="0"/>
                <a:ea typeface="맑은 고딕" panose="020B0503020000020004" pitchFamily="50" charset="-127"/>
              </a:rPr>
              <a:t>. </a:t>
            </a:r>
          </a:p>
        </p:txBody>
      </p:sp>
      <p:sp>
        <p:nvSpPr>
          <p:cNvPr id="18" name="자유형: 도형 17">
            <a:extLst>
              <a:ext uri="{FF2B5EF4-FFF2-40B4-BE49-F238E27FC236}">
                <a16:creationId xmlns:a16="http://schemas.microsoft.com/office/drawing/2014/main" id="{4067C93E-F8B2-48A2-8FC6-BAC60E8144F9}"/>
              </a:ext>
            </a:extLst>
          </p:cNvPr>
          <p:cNvSpPr/>
          <p:nvPr/>
        </p:nvSpPr>
        <p:spPr>
          <a:xfrm>
            <a:off x="3108960" y="1600584"/>
            <a:ext cx="6384174" cy="4761383"/>
          </a:xfrm>
          <a:custGeom>
            <a:avLst/>
            <a:gdLst>
              <a:gd name="connsiteX0" fmla="*/ 598518 w 6384174"/>
              <a:gd name="connsiteY0" fmla="*/ 0 h 4761383"/>
              <a:gd name="connsiteX1" fmla="*/ 598518 w 6384174"/>
              <a:gd name="connsiteY1" fmla="*/ 2 h 4761383"/>
              <a:gd name="connsiteX2" fmla="*/ 6384174 w 6384174"/>
              <a:gd name="connsiteY2" fmla="*/ 2 h 4761383"/>
              <a:gd name="connsiteX3" fmla="*/ 6384174 w 6384174"/>
              <a:gd name="connsiteY3" fmla="*/ 4761383 h 4761383"/>
              <a:gd name="connsiteX4" fmla="*/ 598518 w 6384174"/>
              <a:gd name="connsiteY4" fmla="*/ 4761383 h 4761383"/>
              <a:gd name="connsiteX5" fmla="*/ 598518 w 6384174"/>
              <a:gd name="connsiteY5" fmla="*/ 4702176 h 4761383"/>
              <a:gd name="connsiteX6" fmla="*/ 0 w 6384174"/>
              <a:gd name="connsiteY6" fmla="*/ 1945783 h 4761383"/>
              <a:gd name="connsiteX7" fmla="*/ 0 w 6384174"/>
              <a:gd name="connsiteY7" fmla="*/ 392275 h 476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174" h="4761383">
                <a:moveTo>
                  <a:pt x="598518" y="0"/>
                </a:moveTo>
                <a:lnTo>
                  <a:pt x="598518" y="2"/>
                </a:lnTo>
                <a:lnTo>
                  <a:pt x="6384174" y="2"/>
                </a:lnTo>
                <a:lnTo>
                  <a:pt x="6384174" y="4761383"/>
                </a:lnTo>
                <a:lnTo>
                  <a:pt x="598518" y="4761383"/>
                </a:lnTo>
                <a:lnTo>
                  <a:pt x="598518" y="4702176"/>
                </a:lnTo>
                <a:lnTo>
                  <a:pt x="0" y="1945783"/>
                </a:lnTo>
                <a:lnTo>
                  <a:pt x="0" y="392275"/>
                </a:lnTo>
                <a:close/>
              </a:path>
            </a:pathLst>
          </a:custGeom>
          <a:solidFill>
            <a:srgbClr val="00A3A1">
              <a:alpha val="5000"/>
            </a:srgbClr>
          </a:solidFill>
          <a:ln>
            <a:solidFill>
              <a:srgbClr val="00A3A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54000" tIns="54000" rIns="54000" bIns="54000" rtlCol="0" anchor="ctr">
            <a:noAutofit/>
          </a:bodyPr>
          <a:lstStyle/>
          <a:p>
            <a:pPr algn="ctr"/>
            <a:endParaRPr lang="ko-KR" altLang="en-US" sz="900" dirty="0">
              <a:solidFill>
                <a:schemeClr val="bg1"/>
              </a:solidFill>
            </a:endParaRPr>
          </a:p>
        </p:txBody>
      </p:sp>
      <p:graphicFrame>
        <p:nvGraphicFramePr>
          <p:cNvPr id="23" name="Chart8">
            <a:extLst>
              <a:ext uri="{FF2B5EF4-FFF2-40B4-BE49-F238E27FC236}">
                <a16:creationId xmlns:a16="http://schemas.microsoft.com/office/drawing/2014/main" id="{18143B3C-6097-4862-B624-002A09D27D66}"/>
              </a:ext>
            </a:extLst>
          </p:cNvPr>
          <p:cNvGraphicFramePr>
            <a:graphicFrameLocks/>
          </p:cNvGraphicFramePr>
          <p:nvPr/>
        </p:nvGraphicFramePr>
        <p:xfrm>
          <a:off x="412866" y="1553791"/>
          <a:ext cx="3019200" cy="2520000"/>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 Box 51">
            <a:extLst>
              <a:ext uri="{FF2B5EF4-FFF2-40B4-BE49-F238E27FC236}">
                <a16:creationId xmlns:a16="http://schemas.microsoft.com/office/drawing/2014/main" id="{40CC41DE-CA4B-4EEC-8303-0B96BB3041D3}"/>
              </a:ext>
            </a:extLst>
          </p:cNvPr>
          <p:cNvSpPr txBox="1">
            <a:spLocks noChangeArrowheads="1"/>
          </p:cNvSpPr>
          <p:nvPr/>
        </p:nvSpPr>
        <p:spPr bwMode="auto">
          <a:xfrm>
            <a:off x="415635" y="6161745"/>
            <a:ext cx="415636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조달청</a:t>
            </a:r>
            <a:r>
              <a:rPr lang="en-US" altLang="ko-KR" sz="600" i="1" dirty="0">
                <a:solidFill>
                  <a:srgbClr val="00338D"/>
                </a:solidFill>
                <a:latin typeface="Arial" panose="020B0604020202020204" pitchFamily="34" charset="0"/>
                <a:cs typeface="Arial" panose="020B0604020202020204" pitchFamily="34" charset="0"/>
              </a:rPr>
              <a:t>, </a:t>
            </a:r>
            <a:r>
              <a:rPr lang="ko-KR" altLang="en-US" sz="600" i="1" dirty="0">
                <a:solidFill>
                  <a:srgbClr val="00338D"/>
                </a:solidFill>
                <a:latin typeface="Arial" panose="020B0604020202020204" pitchFamily="34" charset="0"/>
                <a:cs typeface="Arial" panose="020B0604020202020204" pitchFamily="34" charset="0"/>
              </a:rPr>
              <a:t>조달정보개방포탈</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25" name="Text Box 51">
            <a:extLst>
              <a:ext uri="{FF2B5EF4-FFF2-40B4-BE49-F238E27FC236}">
                <a16:creationId xmlns:a16="http://schemas.microsoft.com/office/drawing/2014/main" id="{E5D797BB-CA44-42D7-A6C2-1A626E932065}"/>
              </a:ext>
            </a:extLst>
          </p:cNvPr>
          <p:cNvSpPr txBox="1">
            <a:spLocks noChangeArrowheads="1"/>
          </p:cNvSpPr>
          <p:nvPr/>
        </p:nvSpPr>
        <p:spPr bwMode="auto">
          <a:xfrm>
            <a:off x="412866" y="6280370"/>
            <a:ext cx="415636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Note: ASP </a:t>
            </a:r>
            <a:r>
              <a:rPr lang="ko-KR" altLang="en-US" sz="600" i="1" dirty="0">
                <a:solidFill>
                  <a:srgbClr val="00338D"/>
                </a:solidFill>
                <a:latin typeface="Arial" panose="020B0604020202020204" pitchFamily="34" charset="0"/>
                <a:cs typeface="Arial" panose="020B0604020202020204" pitchFamily="34" charset="0"/>
              </a:rPr>
              <a:t>산정시에는 조명등의 옵션 금액은 제외하고 산정함</a:t>
            </a:r>
            <a:r>
              <a:rPr lang="en-US" altLang="ko-KR" sz="600" i="1" dirty="0">
                <a:solidFill>
                  <a:srgbClr val="00338D"/>
                </a:solidFill>
                <a:latin typeface="Arial" panose="020B0604020202020204" pitchFamily="34" charset="0"/>
                <a:cs typeface="Arial" panose="020B0604020202020204" pitchFamily="34" charset="0"/>
              </a:rPr>
              <a:t>.</a:t>
            </a:r>
          </a:p>
        </p:txBody>
      </p:sp>
      <p:graphicFrame>
        <p:nvGraphicFramePr>
          <p:cNvPr id="26" name="Chart16">
            <a:extLst>
              <a:ext uri="{FF2B5EF4-FFF2-40B4-BE49-F238E27FC236}">
                <a16:creationId xmlns:a16="http://schemas.microsoft.com/office/drawing/2014/main" id="{33CE6690-4896-40C4-9390-4BB5C043C428}"/>
              </a:ext>
            </a:extLst>
          </p:cNvPr>
          <p:cNvGraphicFramePr>
            <a:graphicFrameLocks/>
          </p:cNvGraphicFramePr>
          <p:nvPr>
            <p:extLst>
              <p:ext uri="{D42A27DB-BD31-4B8C-83A1-F6EECF244321}">
                <p14:modId xmlns:p14="http://schemas.microsoft.com/office/powerpoint/2010/main" val="4097618038"/>
              </p:ext>
            </p:extLst>
          </p:nvPr>
        </p:nvGraphicFramePr>
        <p:xfrm>
          <a:off x="3656523" y="1571875"/>
          <a:ext cx="324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17">
            <a:extLst>
              <a:ext uri="{FF2B5EF4-FFF2-40B4-BE49-F238E27FC236}">
                <a16:creationId xmlns:a16="http://schemas.microsoft.com/office/drawing/2014/main" id="{5EEB9811-6F9C-41E3-BC60-558F4EADC6DD}"/>
              </a:ext>
            </a:extLst>
          </p:cNvPr>
          <p:cNvGraphicFramePr>
            <a:graphicFrameLocks/>
          </p:cNvGraphicFramePr>
          <p:nvPr>
            <p:extLst>
              <p:ext uri="{D42A27DB-BD31-4B8C-83A1-F6EECF244321}">
                <p14:modId xmlns:p14="http://schemas.microsoft.com/office/powerpoint/2010/main" val="737564551"/>
              </p:ext>
            </p:extLst>
          </p:nvPr>
        </p:nvGraphicFramePr>
        <p:xfrm>
          <a:off x="6420189" y="1571875"/>
          <a:ext cx="3240000" cy="252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9" name="Chart17">
            <a:extLst>
              <a:ext uri="{FF2B5EF4-FFF2-40B4-BE49-F238E27FC236}">
                <a16:creationId xmlns:a16="http://schemas.microsoft.com/office/drawing/2014/main" id="{A71F339F-E013-488E-A111-A2FCDD18AC3F}"/>
              </a:ext>
            </a:extLst>
          </p:cNvPr>
          <p:cNvGraphicFramePr>
            <a:graphicFrameLocks/>
          </p:cNvGraphicFramePr>
          <p:nvPr>
            <p:extLst>
              <p:ext uri="{D42A27DB-BD31-4B8C-83A1-F6EECF244321}">
                <p14:modId xmlns:p14="http://schemas.microsoft.com/office/powerpoint/2010/main" val="1997464920"/>
              </p:ext>
            </p:extLst>
          </p:nvPr>
        </p:nvGraphicFramePr>
        <p:xfrm>
          <a:off x="6420189" y="3944799"/>
          <a:ext cx="3240000" cy="252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0" name="Chart17">
            <a:extLst>
              <a:ext uri="{FF2B5EF4-FFF2-40B4-BE49-F238E27FC236}">
                <a16:creationId xmlns:a16="http://schemas.microsoft.com/office/drawing/2014/main" id="{0145ACDD-45DB-491F-AF46-88634E98DC45}"/>
              </a:ext>
            </a:extLst>
          </p:cNvPr>
          <p:cNvGraphicFramePr>
            <a:graphicFrameLocks/>
          </p:cNvGraphicFramePr>
          <p:nvPr>
            <p:extLst>
              <p:ext uri="{D42A27DB-BD31-4B8C-83A1-F6EECF244321}">
                <p14:modId xmlns:p14="http://schemas.microsoft.com/office/powerpoint/2010/main" val="3239909059"/>
              </p:ext>
            </p:extLst>
          </p:nvPr>
        </p:nvGraphicFramePr>
        <p:xfrm>
          <a:off x="3656523" y="3944799"/>
          <a:ext cx="3240000" cy="2520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4148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Ownership</a:t>
            </a:r>
            <a:r>
              <a:rPr lang="ko-KR" altLang="en-US" sz="3000" b="1" dirty="0">
                <a:solidFill>
                  <a:srgbClr val="00338D"/>
                </a:solidFill>
                <a:cs typeface="KPMG Extralight"/>
              </a:rPr>
              <a:t> </a:t>
            </a:r>
            <a:r>
              <a:rPr lang="en-US" altLang="ko-KR" sz="3000" b="1" dirty="0">
                <a:solidFill>
                  <a:srgbClr val="00338D"/>
                </a:solidFill>
                <a:cs typeface="KPMG Extralight"/>
              </a:rPr>
              <a:t>structure</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0"/>
            <a:ext cx="9077499" cy="763977"/>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주주명부 상 대상회사의 주주는 회장 임철규</a:t>
            </a:r>
            <a:r>
              <a:rPr lang="en-US" altLang="ko-KR" sz="900" dirty="0">
                <a:solidFill>
                  <a:srgbClr val="00338D"/>
                </a:solidFill>
                <a:latin typeface="Arial" panose="020B0604020202020204" pitchFamily="34" charset="0"/>
                <a:ea typeface="맑은 고딕" panose="020B0503020000020004" pitchFamily="50" charset="-127"/>
              </a:rPr>
              <a:t>(49.82%), </a:t>
            </a:r>
            <a:r>
              <a:rPr lang="ko-KR" altLang="en-US" sz="900" dirty="0">
                <a:solidFill>
                  <a:srgbClr val="00338D"/>
                </a:solidFill>
                <a:latin typeface="Arial" panose="020B0604020202020204" pitchFamily="34" charset="0"/>
                <a:ea typeface="맑은 고딕" panose="020B0503020000020004" pitchFamily="50" charset="-127"/>
              </a:rPr>
              <a:t>고문 송영도</a:t>
            </a:r>
            <a:r>
              <a:rPr lang="en-US" altLang="ko-KR" sz="900" dirty="0">
                <a:solidFill>
                  <a:srgbClr val="00338D"/>
                </a:solidFill>
                <a:latin typeface="Arial" panose="020B0604020202020204" pitchFamily="34" charset="0"/>
                <a:ea typeface="맑은 고딕" panose="020B0503020000020004" pitchFamily="50" charset="-127"/>
              </a:rPr>
              <a:t>(6.7%), </a:t>
            </a:r>
            <a:r>
              <a:rPr lang="ko-KR" altLang="en-US" sz="900" dirty="0">
                <a:solidFill>
                  <a:srgbClr val="00338D"/>
                </a:solidFill>
                <a:latin typeface="Arial" panose="020B0604020202020204" pitchFamily="34" charset="0"/>
                <a:ea typeface="맑은 고딕" panose="020B0503020000020004" pitchFamily="50" charset="-127"/>
              </a:rPr>
              <a:t>사장 김채희</a:t>
            </a:r>
            <a:r>
              <a:rPr lang="en-US" altLang="ko-KR" sz="900" dirty="0">
                <a:solidFill>
                  <a:srgbClr val="00338D"/>
                </a:solidFill>
                <a:latin typeface="Arial" panose="020B0604020202020204" pitchFamily="34" charset="0"/>
                <a:ea typeface="맑은 고딕" panose="020B0503020000020004" pitchFamily="50" charset="-127"/>
              </a:rPr>
              <a:t>(3.42%), </a:t>
            </a:r>
            <a:r>
              <a:rPr lang="ko-KR" altLang="en-US" sz="900" dirty="0">
                <a:solidFill>
                  <a:srgbClr val="00338D"/>
                </a:solidFill>
                <a:latin typeface="Arial" panose="020B0604020202020204" pitchFamily="34" charset="0"/>
                <a:ea typeface="맑은 고딕" panose="020B0503020000020004" pitchFamily="50" charset="-127"/>
              </a:rPr>
              <a:t>전 부사장 김길수</a:t>
            </a:r>
            <a:r>
              <a:rPr lang="en-US" altLang="ko-KR" sz="900" dirty="0">
                <a:solidFill>
                  <a:srgbClr val="00338D"/>
                </a:solidFill>
                <a:latin typeface="Arial" panose="020B0604020202020204" pitchFamily="34" charset="0"/>
                <a:ea typeface="맑은 고딕" panose="020B0503020000020004" pitchFamily="50" charset="-127"/>
              </a:rPr>
              <a:t>(3.22%) </a:t>
            </a:r>
            <a:r>
              <a:rPr lang="ko-KR" altLang="en-US" sz="900" dirty="0">
                <a:solidFill>
                  <a:srgbClr val="00338D"/>
                </a:solidFill>
                <a:latin typeface="Arial" panose="020B0604020202020204" pitchFamily="34" charset="0"/>
                <a:ea typeface="맑은 고딕" panose="020B0503020000020004" pitchFamily="50" charset="-127"/>
              </a:rPr>
              <a:t>등으로 구성되어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양희성 및 김광일이 가지고 있는 지분은 대표이사의 차명지분이라고 하며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해당 차명지분까지 합산 시 대표이사의 실질지분율은 </a:t>
            </a:r>
            <a:r>
              <a:rPr lang="en-US" altLang="ko-KR" sz="900" dirty="0">
                <a:solidFill>
                  <a:srgbClr val="00338D"/>
                </a:solidFill>
                <a:latin typeface="Arial" panose="020B0604020202020204" pitchFamily="34" charset="0"/>
                <a:ea typeface="맑은 고딕" panose="020B0503020000020004" pitchFamily="50" charset="-127"/>
              </a:rPr>
              <a:t>86.66% </a:t>
            </a:r>
            <a:r>
              <a:rPr lang="ko-KR" altLang="en-US" sz="900" dirty="0">
                <a:solidFill>
                  <a:srgbClr val="00338D"/>
                </a:solidFill>
                <a:latin typeface="Arial" panose="020B0604020202020204" pitchFamily="34" charset="0"/>
                <a:ea typeface="맑은 고딕" panose="020B0503020000020004" pitchFamily="50" charset="-127"/>
              </a:rPr>
              <a:t>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특수관계사인 보다텍의 주주는 회장 임철규의 자녀인 임민혜 </a:t>
            </a:r>
            <a:r>
              <a:rPr lang="en-US" altLang="ko-KR" sz="900" dirty="0">
                <a:solidFill>
                  <a:srgbClr val="00338D"/>
                </a:solidFill>
                <a:latin typeface="Arial" panose="020B0604020202020204" pitchFamily="34" charset="0"/>
                <a:ea typeface="맑은 고딕" panose="020B0503020000020004" pitchFamily="50" charset="-127"/>
              </a:rPr>
              <a:t>(52.08%)</a:t>
            </a:r>
            <a:r>
              <a:rPr lang="ko-KR" altLang="en-US" sz="900" dirty="0">
                <a:solidFill>
                  <a:srgbClr val="00338D"/>
                </a:solidFill>
                <a:latin typeface="Arial" panose="020B0604020202020204" pitchFamily="34" charset="0"/>
                <a:ea typeface="맑은 고딕" panose="020B0503020000020004" pitchFamily="50" charset="-127"/>
              </a:rPr>
              <a:t>와 부인인 오성숙</a:t>
            </a:r>
            <a:r>
              <a:rPr lang="en-US" altLang="ko-KR" sz="900" dirty="0">
                <a:solidFill>
                  <a:srgbClr val="00338D"/>
                </a:solidFill>
                <a:latin typeface="Arial" panose="020B0604020202020204" pitchFamily="34" charset="0"/>
                <a:ea typeface="맑은 고딕" panose="020B0503020000020004" pitchFamily="50" charset="-127"/>
              </a:rPr>
              <a:t>(39.58%)</a:t>
            </a:r>
            <a:r>
              <a:rPr lang="ko-KR" altLang="en-US" sz="900" dirty="0">
                <a:solidFill>
                  <a:srgbClr val="00338D"/>
                </a:solidFill>
                <a:latin typeface="Arial" panose="020B0604020202020204" pitchFamily="34" charset="0"/>
                <a:ea typeface="맑은 고딕" panose="020B0503020000020004" pitchFamily="50" charset="-127"/>
              </a:rPr>
              <a:t>로 구성되어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대상회사의 지분을 보유한 송영도 및 김채희는 보다텍의 지분도 추가적으로 보유하고 있음</a:t>
            </a:r>
            <a:r>
              <a:rPr lang="en-US" altLang="ko-KR" sz="900" dirty="0">
                <a:solidFill>
                  <a:srgbClr val="00338D"/>
                </a:solidFill>
                <a:latin typeface="Arial" panose="020B0604020202020204" pitchFamily="34" charset="0"/>
                <a:ea typeface="맑은 고딕" panose="020B0503020000020004" pitchFamily="50" charset="-127"/>
              </a:rPr>
              <a:t>. </a:t>
            </a:r>
          </a:p>
        </p:txBody>
      </p:sp>
      <p:sp>
        <p:nvSpPr>
          <p:cNvPr id="5" name="직사각형 4">
            <a:extLst>
              <a:ext uri="{FF2B5EF4-FFF2-40B4-BE49-F238E27FC236}">
                <a16:creationId xmlns:a16="http://schemas.microsoft.com/office/drawing/2014/main" id="{64AA3D22-C168-4222-B60A-1210F4A956F7}"/>
              </a:ext>
            </a:extLst>
          </p:cNvPr>
          <p:cNvSpPr/>
          <p:nvPr/>
        </p:nvSpPr>
        <p:spPr>
          <a:xfrm>
            <a:off x="421457" y="1638712"/>
            <a:ext cx="9063086" cy="2624739"/>
          </a:xfrm>
          <a:prstGeom prst="rect">
            <a:avLst/>
          </a:pr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6" name="object 11">
            <a:extLst>
              <a:ext uri="{FF2B5EF4-FFF2-40B4-BE49-F238E27FC236}">
                <a16:creationId xmlns:a16="http://schemas.microsoft.com/office/drawing/2014/main" id="{125C6C4B-2187-4F52-A9F0-249E2D1BD3C6}"/>
              </a:ext>
            </a:extLst>
          </p:cNvPr>
          <p:cNvSpPr/>
          <p:nvPr/>
        </p:nvSpPr>
        <p:spPr>
          <a:xfrm>
            <a:off x="4391867" y="3146749"/>
            <a:ext cx="1196551" cy="246450"/>
          </a:xfrm>
          <a:custGeom>
            <a:avLst/>
            <a:gdLst/>
            <a:ahLst/>
            <a:cxnLst/>
            <a:rect l="l" t="t" r="r" b="b"/>
            <a:pathLst>
              <a:path w="1319529" h="271780">
                <a:moveTo>
                  <a:pt x="1319022" y="226314"/>
                </a:moveTo>
                <a:lnTo>
                  <a:pt x="1319022" y="44958"/>
                </a:lnTo>
                <a:lnTo>
                  <a:pt x="1315414" y="27646"/>
                </a:lnTo>
                <a:lnTo>
                  <a:pt x="1305591" y="13335"/>
                </a:lnTo>
                <a:lnTo>
                  <a:pt x="1291054" y="3595"/>
                </a:lnTo>
                <a:lnTo>
                  <a:pt x="1273302" y="0"/>
                </a:lnTo>
                <a:lnTo>
                  <a:pt x="44958" y="0"/>
                </a:lnTo>
                <a:lnTo>
                  <a:pt x="27324" y="3595"/>
                </a:lnTo>
                <a:lnTo>
                  <a:pt x="13049" y="13335"/>
                </a:lnTo>
                <a:lnTo>
                  <a:pt x="3488" y="27646"/>
                </a:lnTo>
                <a:lnTo>
                  <a:pt x="0" y="44958"/>
                </a:lnTo>
                <a:lnTo>
                  <a:pt x="0" y="226314"/>
                </a:lnTo>
                <a:lnTo>
                  <a:pt x="3488" y="243947"/>
                </a:lnTo>
                <a:lnTo>
                  <a:pt x="13049" y="258222"/>
                </a:lnTo>
                <a:lnTo>
                  <a:pt x="27324" y="267783"/>
                </a:lnTo>
                <a:lnTo>
                  <a:pt x="44958" y="271272"/>
                </a:lnTo>
                <a:lnTo>
                  <a:pt x="1273302" y="271272"/>
                </a:lnTo>
                <a:lnTo>
                  <a:pt x="1291054" y="267783"/>
                </a:lnTo>
                <a:lnTo>
                  <a:pt x="1305591" y="258222"/>
                </a:lnTo>
                <a:lnTo>
                  <a:pt x="1315414" y="243947"/>
                </a:lnTo>
                <a:lnTo>
                  <a:pt x="1319022" y="226314"/>
                </a:lnTo>
                <a:close/>
              </a:path>
            </a:pathLst>
          </a:custGeom>
          <a:solidFill>
            <a:srgbClr val="00338D"/>
          </a:solidFill>
        </p:spPr>
        <p:txBody>
          <a:bodyPr wrap="square" lIns="0" tIns="0" rIns="0" bIns="0" rtlCol="0"/>
          <a:lstStyle/>
          <a:p>
            <a:pPr algn="ctr"/>
            <a:endParaRPr sz="900" dirty="0">
              <a:solidFill>
                <a:schemeClr val="bg1"/>
              </a:solidFill>
              <a:latin typeface="맑은 고딕" panose="020B0503020000020004" pitchFamily="50" charset="-127"/>
              <a:ea typeface="맑은 고딕" panose="020B0503020000020004" pitchFamily="50" charset="-127"/>
            </a:endParaRPr>
          </a:p>
        </p:txBody>
      </p:sp>
      <p:sp>
        <p:nvSpPr>
          <p:cNvPr id="7" name="object 13">
            <a:extLst>
              <a:ext uri="{FF2B5EF4-FFF2-40B4-BE49-F238E27FC236}">
                <a16:creationId xmlns:a16="http://schemas.microsoft.com/office/drawing/2014/main" id="{5770550E-116D-44F6-BDD9-CB04963F49CF}"/>
              </a:ext>
            </a:extLst>
          </p:cNvPr>
          <p:cNvSpPr/>
          <p:nvPr/>
        </p:nvSpPr>
        <p:spPr>
          <a:xfrm>
            <a:off x="4398777" y="3446240"/>
            <a:ext cx="1189641" cy="594245"/>
          </a:xfrm>
          <a:custGeom>
            <a:avLst/>
            <a:gdLst/>
            <a:ahLst/>
            <a:cxnLst/>
            <a:rect l="l" t="t" r="r" b="b"/>
            <a:pathLst>
              <a:path w="1311910" h="655319">
                <a:moveTo>
                  <a:pt x="1311402" y="546353"/>
                </a:moveTo>
                <a:lnTo>
                  <a:pt x="1311402" y="109727"/>
                </a:lnTo>
                <a:lnTo>
                  <a:pt x="1302841" y="66865"/>
                </a:lnTo>
                <a:lnTo>
                  <a:pt x="1279493" y="32003"/>
                </a:lnTo>
                <a:lnTo>
                  <a:pt x="1244857" y="8572"/>
                </a:lnTo>
                <a:lnTo>
                  <a:pt x="1202436" y="0"/>
                </a:lnTo>
                <a:lnTo>
                  <a:pt x="108966" y="0"/>
                </a:lnTo>
                <a:lnTo>
                  <a:pt x="66544" y="8572"/>
                </a:lnTo>
                <a:lnTo>
                  <a:pt x="31908" y="32003"/>
                </a:lnTo>
                <a:lnTo>
                  <a:pt x="8560" y="66865"/>
                </a:lnTo>
                <a:lnTo>
                  <a:pt x="0" y="109727"/>
                </a:lnTo>
                <a:lnTo>
                  <a:pt x="0" y="546353"/>
                </a:lnTo>
                <a:lnTo>
                  <a:pt x="8560" y="588775"/>
                </a:lnTo>
                <a:lnTo>
                  <a:pt x="31908" y="623411"/>
                </a:lnTo>
                <a:lnTo>
                  <a:pt x="66544" y="646759"/>
                </a:lnTo>
                <a:lnTo>
                  <a:pt x="108966" y="655319"/>
                </a:lnTo>
                <a:lnTo>
                  <a:pt x="1202436" y="655319"/>
                </a:lnTo>
                <a:lnTo>
                  <a:pt x="1244857" y="646759"/>
                </a:lnTo>
                <a:lnTo>
                  <a:pt x="1279493" y="623411"/>
                </a:lnTo>
                <a:lnTo>
                  <a:pt x="1302841" y="588775"/>
                </a:lnTo>
                <a:lnTo>
                  <a:pt x="1311402" y="546353"/>
                </a:lnTo>
                <a:close/>
              </a:path>
            </a:pathLst>
          </a:custGeom>
          <a:solidFill>
            <a:srgbClr val="0091DA"/>
          </a:solidFill>
        </p:spPr>
        <p:txBody>
          <a:bodyPr wrap="square" lIns="0" tIns="0" rIns="0" bIns="0" rtlCol="0"/>
          <a:lstStyle/>
          <a:p>
            <a:endParaRPr sz="1632" b="1" dirty="0"/>
          </a:p>
        </p:txBody>
      </p:sp>
      <p:sp>
        <p:nvSpPr>
          <p:cNvPr id="8" name="object 14">
            <a:extLst>
              <a:ext uri="{FF2B5EF4-FFF2-40B4-BE49-F238E27FC236}">
                <a16:creationId xmlns:a16="http://schemas.microsoft.com/office/drawing/2014/main" id="{55C4B044-FB98-4710-B33B-C8FDA4753CB0}"/>
              </a:ext>
            </a:extLst>
          </p:cNvPr>
          <p:cNvSpPr txBox="1"/>
          <p:nvPr/>
        </p:nvSpPr>
        <p:spPr>
          <a:xfrm>
            <a:off x="4432170" y="3520636"/>
            <a:ext cx="494628" cy="446276"/>
          </a:xfrm>
          <a:prstGeom prst="rect">
            <a:avLst/>
          </a:prstGeom>
          <a:solidFill>
            <a:srgbClr val="0091DA"/>
          </a:solidFill>
        </p:spPr>
        <p:txBody>
          <a:bodyPr vert="horz" wrap="square" lIns="0" tIns="0" rIns="0" bIns="0" rtlCol="0">
            <a:spAutoFit/>
          </a:bodyPr>
          <a:lstStyle/>
          <a:p>
            <a:pPr marL="95010" indent="-83494">
              <a:buFont typeface="Arial"/>
              <a:buChar char="•"/>
              <a:tabLst>
                <a:tab pos="95586" algn="l"/>
              </a:tabLst>
            </a:pPr>
            <a:r>
              <a:rPr sz="725" b="1" spc="-5" dirty="0">
                <a:solidFill>
                  <a:srgbClr val="FFFFFF"/>
                </a:solidFill>
                <a:latin typeface="맑은 고딕"/>
                <a:cs typeface="맑은 고딕"/>
              </a:rPr>
              <a:t>매</a:t>
            </a:r>
            <a:r>
              <a:rPr sz="725" b="1" spc="-77" dirty="0">
                <a:solidFill>
                  <a:srgbClr val="FFFFFF"/>
                </a:solidFill>
                <a:latin typeface="맑은 고딕"/>
                <a:cs typeface="맑은 고딕"/>
              </a:rPr>
              <a:t> </a:t>
            </a:r>
            <a:r>
              <a:rPr sz="725" b="1" spc="-5" dirty="0">
                <a:solidFill>
                  <a:srgbClr val="FFFFFF"/>
                </a:solidFill>
                <a:latin typeface="맑은 고딕"/>
                <a:cs typeface="맑은 고딕"/>
              </a:rPr>
              <a:t>출:</a:t>
            </a:r>
            <a:endParaRPr sz="725" b="1" dirty="0">
              <a:latin typeface="맑은 고딕"/>
              <a:cs typeface="맑은 고딕"/>
            </a:endParaRPr>
          </a:p>
          <a:p>
            <a:pPr marL="95010" indent="-83494">
              <a:buFont typeface="Arial"/>
              <a:buChar char="•"/>
              <a:tabLst>
                <a:tab pos="95586" algn="l"/>
              </a:tabLst>
            </a:pPr>
            <a:r>
              <a:rPr sz="725" b="1" spc="-5" dirty="0">
                <a:solidFill>
                  <a:srgbClr val="FFFFFF"/>
                </a:solidFill>
                <a:latin typeface="맑은 고딕"/>
                <a:cs typeface="맑은 고딕"/>
              </a:rPr>
              <a:t>EBITDA:</a:t>
            </a:r>
            <a:endParaRPr sz="725" b="1" dirty="0">
              <a:latin typeface="맑은 고딕"/>
              <a:cs typeface="맑은 고딕"/>
            </a:endParaRPr>
          </a:p>
          <a:p>
            <a:pPr marL="95010" indent="-83494">
              <a:buFont typeface="Arial"/>
              <a:buChar char="•"/>
              <a:tabLst>
                <a:tab pos="95586" algn="l"/>
              </a:tabLst>
            </a:pPr>
            <a:r>
              <a:rPr sz="725" b="1" spc="-5" dirty="0">
                <a:solidFill>
                  <a:srgbClr val="FFFFFF"/>
                </a:solidFill>
                <a:latin typeface="맑은 고딕"/>
                <a:cs typeface="맑은 고딕"/>
              </a:rPr>
              <a:t>영업이익:</a:t>
            </a:r>
            <a:endParaRPr sz="725" b="1" dirty="0">
              <a:latin typeface="맑은 고딕"/>
              <a:cs typeface="맑은 고딕"/>
            </a:endParaRPr>
          </a:p>
          <a:p>
            <a:pPr marL="95010" indent="-83494">
              <a:buFont typeface="Arial"/>
              <a:buChar char="•"/>
              <a:tabLst>
                <a:tab pos="95586" algn="l"/>
              </a:tabLst>
            </a:pPr>
            <a:r>
              <a:rPr sz="725" b="1" spc="-5" dirty="0">
                <a:solidFill>
                  <a:srgbClr val="FFFFFF"/>
                </a:solidFill>
                <a:latin typeface="맑은 고딕"/>
                <a:cs typeface="맑은 고딕"/>
              </a:rPr>
              <a:t>순자산:</a:t>
            </a:r>
            <a:endParaRPr sz="725" b="1" dirty="0">
              <a:latin typeface="맑은 고딕"/>
              <a:cs typeface="맑은 고딕"/>
            </a:endParaRPr>
          </a:p>
        </p:txBody>
      </p:sp>
      <p:sp>
        <p:nvSpPr>
          <p:cNvPr id="9" name="object 15">
            <a:extLst>
              <a:ext uri="{FF2B5EF4-FFF2-40B4-BE49-F238E27FC236}">
                <a16:creationId xmlns:a16="http://schemas.microsoft.com/office/drawing/2014/main" id="{DB749D35-1402-456E-AC50-0214E0C4C8C3}"/>
              </a:ext>
            </a:extLst>
          </p:cNvPr>
          <p:cNvSpPr txBox="1"/>
          <p:nvPr/>
        </p:nvSpPr>
        <p:spPr>
          <a:xfrm>
            <a:off x="5135274" y="3520636"/>
            <a:ext cx="403969" cy="446276"/>
          </a:xfrm>
          <a:prstGeom prst="rect">
            <a:avLst/>
          </a:prstGeom>
          <a:solidFill>
            <a:srgbClr val="0091DA"/>
          </a:solidFill>
        </p:spPr>
        <p:txBody>
          <a:bodyPr vert="horz" wrap="square" lIns="0" tIns="0" rIns="0" bIns="0" rtlCol="0">
            <a:spAutoFit/>
          </a:bodyPr>
          <a:lstStyle/>
          <a:p>
            <a:pPr marL="58733" algn="ctr"/>
            <a:r>
              <a:rPr lang="en-US" altLang="ko-KR" sz="725" b="1" dirty="0">
                <a:solidFill>
                  <a:schemeClr val="bg1"/>
                </a:solidFill>
                <a:latin typeface="맑은 고딕"/>
                <a:cs typeface="맑은 고딕"/>
              </a:rPr>
              <a:t>26,617</a:t>
            </a:r>
          </a:p>
          <a:p>
            <a:pPr marL="58733" algn="ctr"/>
            <a:r>
              <a:rPr lang="en-US" altLang="ko-KR" sz="725" b="1" dirty="0">
                <a:solidFill>
                  <a:schemeClr val="bg1"/>
                </a:solidFill>
                <a:latin typeface="맑은 고딕"/>
                <a:cs typeface="맑은 고딕"/>
              </a:rPr>
              <a:t>3,224</a:t>
            </a:r>
          </a:p>
          <a:p>
            <a:pPr marL="58733" algn="ctr"/>
            <a:r>
              <a:rPr lang="en-US" altLang="ko-KR" sz="725" b="1" dirty="0">
                <a:solidFill>
                  <a:schemeClr val="bg1"/>
                </a:solidFill>
                <a:latin typeface="맑은 고딕"/>
                <a:cs typeface="맑은 고딕"/>
              </a:rPr>
              <a:t>2,602</a:t>
            </a:r>
          </a:p>
          <a:p>
            <a:pPr marL="58733" algn="ctr"/>
            <a:r>
              <a:rPr lang="en-US" altLang="ko-KR" sz="725" b="1" dirty="0">
                <a:solidFill>
                  <a:schemeClr val="bg1"/>
                </a:solidFill>
                <a:latin typeface="맑은 고딕"/>
                <a:cs typeface="맑은 고딕"/>
              </a:rPr>
              <a:t>6,381</a:t>
            </a:r>
            <a:endParaRPr sz="725" b="1" dirty="0">
              <a:solidFill>
                <a:schemeClr val="bg1"/>
              </a:solidFill>
              <a:latin typeface="맑은 고딕"/>
              <a:cs typeface="맑은 고딕"/>
            </a:endParaRPr>
          </a:p>
        </p:txBody>
      </p:sp>
      <p:cxnSp>
        <p:nvCxnSpPr>
          <p:cNvPr id="10" name="꺾인 연결선 100">
            <a:extLst>
              <a:ext uri="{FF2B5EF4-FFF2-40B4-BE49-F238E27FC236}">
                <a16:creationId xmlns:a16="http://schemas.microsoft.com/office/drawing/2014/main" id="{6A8ECAFA-D063-494A-9E5C-6A05C4EB0550}"/>
              </a:ext>
            </a:extLst>
          </p:cNvPr>
          <p:cNvCxnSpPr>
            <a:cxnSpLocks/>
            <a:stCxn id="23" idx="2"/>
            <a:endCxn id="36" idx="0"/>
          </p:cNvCxnSpPr>
          <p:nvPr/>
        </p:nvCxnSpPr>
        <p:spPr>
          <a:xfrm rot="5400000">
            <a:off x="5984224" y="1415800"/>
            <a:ext cx="730260" cy="2741459"/>
          </a:xfrm>
          <a:prstGeom prst="bentConnector3">
            <a:avLst>
              <a:gd name="adj1" fmla="val 50000"/>
            </a:avLst>
          </a:prstGeom>
          <a:ln w="6350">
            <a:solidFill>
              <a:srgbClr val="00338D"/>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93A3BD04-4D01-4DE3-B0FE-60D84F567F02}"/>
              </a:ext>
            </a:extLst>
          </p:cNvPr>
          <p:cNvSpPr/>
          <p:nvPr/>
        </p:nvSpPr>
        <p:spPr>
          <a:xfrm>
            <a:off x="415636" y="1564728"/>
            <a:ext cx="9077498" cy="18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800" b="1" dirty="0">
                <a:solidFill>
                  <a:schemeClr val="bg1"/>
                </a:solidFill>
              </a:rPr>
              <a:t>Ownership structure</a:t>
            </a:r>
            <a:endParaRPr lang="ko-KR" altLang="en-US" sz="800" b="1" dirty="0">
              <a:solidFill>
                <a:schemeClr val="bg1"/>
              </a:solidFill>
            </a:endParaRPr>
          </a:p>
        </p:txBody>
      </p:sp>
      <p:cxnSp>
        <p:nvCxnSpPr>
          <p:cNvPr id="12" name="연결선: 꺾임 11">
            <a:extLst>
              <a:ext uri="{FF2B5EF4-FFF2-40B4-BE49-F238E27FC236}">
                <a16:creationId xmlns:a16="http://schemas.microsoft.com/office/drawing/2014/main" id="{A84AA475-379D-4199-9502-C8652970A8FB}"/>
              </a:ext>
            </a:extLst>
          </p:cNvPr>
          <p:cNvCxnSpPr>
            <a:cxnSpLocks/>
            <a:stCxn id="17" idx="2"/>
            <a:endCxn id="36" idx="0"/>
          </p:cNvCxnSpPr>
          <p:nvPr/>
        </p:nvCxnSpPr>
        <p:spPr>
          <a:xfrm rot="16200000" flipH="1">
            <a:off x="3217141" y="1390176"/>
            <a:ext cx="730260" cy="2792706"/>
          </a:xfrm>
          <a:prstGeom prst="bentConnector3">
            <a:avLst>
              <a:gd name="adj1" fmla="val 50000"/>
            </a:avLst>
          </a:prstGeom>
          <a:ln w="6350">
            <a:solidFill>
              <a:srgbClr val="00338D"/>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13" name="연결선: 꺾임 12">
            <a:extLst>
              <a:ext uri="{FF2B5EF4-FFF2-40B4-BE49-F238E27FC236}">
                <a16:creationId xmlns:a16="http://schemas.microsoft.com/office/drawing/2014/main" id="{4E1A2D46-6B28-40C6-8BEB-E79EA94673B3}"/>
              </a:ext>
            </a:extLst>
          </p:cNvPr>
          <p:cNvCxnSpPr>
            <a:cxnSpLocks/>
            <a:stCxn id="34" idx="2"/>
            <a:endCxn id="36" idx="0"/>
          </p:cNvCxnSpPr>
          <p:nvPr/>
        </p:nvCxnSpPr>
        <p:spPr>
          <a:xfrm rot="16200000" flipH="1">
            <a:off x="3770557" y="1943592"/>
            <a:ext cx="730260" cy="1685873"/>
          </a:xfrm>
          <a:prstGeom prst="bentConnector3">
            <a:avLst/>
          </a:prstGeom>
          <a:ln w="6350">
            <a:solidFill>
              <a:srgbClr val="00338D"/>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14" name="연결선: 꺾임 13">
            <a:extLst>
              <a:ext uri="{FF2B5EF4-FFF2-40B4-BE49-F238E27FC236}">
                <a16:creationId xmlns:a16="http://schemas.microsoft.com/office/drawing/2014/main" id="{7380E461-AAC5-408F-9D85-F5FABA5BBF5E}"/>
              </a:ext>
            </a:extLst>
          </p:cNvPr>
          <p:cNvCxnSpPr>
            <a:cxnSpLocks/>
            <a:stCxn id="30" idx="2"/>
            <a:endCxn id="36" idx="0"/>
          </p:cNvCxnSpPr>
          <p:nvPr/>
        </p:nvCxnSpPr>
        <p:spPr>
          <a:xfrm rot="16200000" flipH="1">
            <a:off x="4323974" y="2497009"/>
            <a:ext cx="730260" cy="579040"/>
          </a:xfrm>
          <a:prstGeom prst="bentConnector3">
            <a:avLst/>
          </a:prstGeom>
          <a:ln w="6350">
            <a:solidFill>
              <a:srgbClr val="00338D"/>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15" name="연결선: 꺾임 14">
            <a:extLst>
              <a:ext uri="{FF2B5EF4-FFF2-40B4-BE49-F238E27FC236}">
                <a16:creationId xmlns:a16="http://schemas.microsoft.com/office/drawing/2014/main" id="{B6493833-1CD0-46F6-9A3C-E6152E7C2929}"/>
              </a:ext>
            </a:extLst>
          </p:cNvPr>
          <p:cNvCxnSpPr>
            <a:cxnSpLocks/>
            <a:stCxn id="26" idx="2"/>
            <a:endCxn id="36" idx="0"/>
          </p:cNvCxnSpPr>
          <p:nvPr/>
        </p:nvCxnSpPr>
        <p:spPr>
          <a:xfrm rot="5400000">
            <a:off x="4877391" y="2522633"/>
            <a:ext cx="730260" cy="527793"/>
          </a:xfrm>
          <a:prstGeom prst="bentConnector3">
            <a:avLst/>
          </a:prstGeom>
          <a:ln w="6350">
            <a:solidFill>
              <a:srgbClr val="00338D"/>
            </a:solidFill>
            <a:headEnd type="none" w="med" len="sm"/>
            <a:tailEnd type="triangle"/>
          </a:ln>
        </p:spPr>
        <p:style>
          <a:lnRef idx="1">
            <a:schemeClr val="accent1"/>
          </a:lnRef>
          <a:fillRef idx="0">
            <a:schemeClr val="accent1"/>
          </a:fillRef>
          <a:effectRef idx="0">
            <a:schemeClr val="accent1"/>
          </a:effectRef>
          <a:fontRef idx="minor">
            <a:schemeClr val="tx1"/>
          </a:fontRef>
        </p:style>
      </p:cxnSp>
      <p:grpSp>
        <p:nvGrpSpPr>
          <p:cNvPr id="16" name="그룹 15">
            <a:extLst>
              <a:ext uri="{FF2B5EF4-FFF2-40B4-BE49-F238E27FC236}">
                <a16:creationId xmlns:a16="http://schemas.microsoft.com/office/drawing/2014/main" id="{00515333-EF90-42FF-8338-7E4905BA2C4E}"/>
              </a:ext>
            </a:extLst>
          </p:cNvPr>
          <p:cNvGrpSpPr/>
          <p:nvPr/>
        </p:nvGrpSpPr>
        <p:grpSpPr>
          <a:xfrm>
            <a:off x="1760447" y="1931726"/>
            <a:ext cx="850941" cy="643825"/>
            <a:chOff x="2263417" y="1742309"/>
            <a:chExt cx="850941" cy="643825"/>
          </a:xfrm>
        </p:grpSpPr>
        <p:sp>
          <p:nvSpPr>
            <p:cNvPr id="17" name="모서리가 둥근 직사각형 98">
              <a:extLst>
                <a:ext uri="{FF2B5EF4-FFF2-40B4-BE49-F238E27FC236}">
                  <a16:creationId xmlns:a16="http://schemas.microsoft.com/office/drawing/2014/main" id="{7A116917-F570-4CFF-987B-3B24D540DDFC}"/>
                </a:ext>
              </a:extLst>
            </p:cNvPr>
            <p:cNvSpPr/>
            <p:nvPr/>
          </p:nvSpPr>
          <p:spPr>
            <a:xfrm>
              <a:off x="2263417" y="1742309"/>
              <a:ext cx="850941" cy="489673"/>
            </a:xfrm>
            <a:prstGeom prst="roundRect">
              <a:avLst>
                <a:gd name="adj" fmla="val 0"/>
              </a:avLst>
            </a:prstGeom>
            <a:solidFill>
              <a:srgbClr val="00338D"/>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rgbClr val="FFFFFF"/>
                  </a:solidFill>
                  <a:cs typeface="Arial" panose="020B0604020202020204" pitchFamily="34" charset="0"/>
                </a:rPr>
                <a:t>회   장</a:t>
              </a:r>
              <a:endParaRPr lang="en-US" altLang="ko-KR" sz="816" b="1" dirty="0">
                <a:solidFill>
                  <a:srgbClr val="FFFFFF"/>
                </a:solidFill>
                <a:cs typeface="Arial" panose="020B0604020202020204" pitchFamily="34" charset="0"/>
              </a:endParaRPr>
            </a:p>
            <a:p>
              <a:pPr marL="0" lvl="1" algn="ctr" defTabSz="372052">
                <a:defRPr/>
              </a:pPr>
              <a:r>
                <a:rPr lang="ko-KR" altLang="en-US" sz="816" b="1" dirty="0">
                  <a:solidFill>
                    <a:srgbClr val="FFFFFF"/>
                  </a:solidFill>
                  <a:cs typeface="Arial" panose="020B0604020202020204" pitchFamily="34" charset="0"/>
                </a:rPr>
                <a:t>임철규</a:t>
              </a:r>
              <a:endParaRPr lang="en-US" altLang="ko-KR" sz="816" b="1" dirty="0">
                <a:solidFill>
                  <a:srgbClr val="FFFFFF"/>
                </a:solidFill>
                <a:cs typeface="Arial" panose="020B0604020202020204" pitchFamily="34" charset="0"/>
              </a:endParaRPr>
            </a:p>
          </p:txBody>
        </p:sp>
        <p:sp>
          <p:nvSpPr>
            <p:cNvPr id="18" name="직사각형 17">
              <a:extLst>
                <a:ext uri="{FF2B5EF4-FFF2-40B4-BE49-F238E27FC236}">
                  <a16:creationId xmlns:a16="http://schemas.microsoft.com/office/drawing/2014/main" id="{7C560268-CB82-4B68-99F8-D0637889F668}"/>
                </a:ext>
              </a:extLst>
            </p:cNvPr>
            <p:cNvSpPr/>
            <p:nvPr/>
          </p:nvSpPr>
          <p:spPr>
            <a:xfrm>
              <a:off x="2311782" y="2243724"/>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49.82%</a:t>
              </a:r>
            </a:p>
          </p:txBody>
        </p:sp>
      </p:grpSp>
      <p:grpSp>
        <p:nvGrpSpPr>
          <p:cNvPr id="19" name="그룹 18">
            <a:extLst>
              <a:ext uri="{FF2B5EF4-FFF2-40B4-BE49-F238E27FC236}">
                <a16:creationId xmlns:a16="http://schemas.microsoft.com/office/drawing/2014/main" id="{8BF41FBC-96D7-43DF-8A19-C0F7876C66FB}"/>
              </a:ext>
            </a:extLst>
          </p:cNvPr>
          <p:cNvGrpSpPr/>
          <p:nvPr/>
        </p:nvGrpSpPr>
        <p:grpSpPr>
          <a:xfrm>
            <a:off x="6187779" y="1931726"/>
            <a:ext cx="850941" cy="643825"/>
            <a:chOff x="5885997" y="1742309"/>
            <a:chExt cx="850941" cy="643825"/>
          </a:xfrm>
        </p:grpSpPr>
        <p:sp>
          <p:nvSpPr>
            <p:cNvPr id="20" name="모서리가 둥근 직사각형 94">
              <a:extLst>
                <a:ext uri="{FF2B5EF4-FFF2-40B4-BE49-F238E27FC236}">
                  <a16:creationId xmlns:a16="http://schemas.microsoft.com/office/drawing/2014/main" id="{FC6B5DC1-4179-4BE7-B23B-27382079A285}"/>
                </a:ext>
              </a:extLst>
            </p:cNvPr>
            <p:cNvSpPr/>
            <p:nvPr/>
          </p:nvSpPr>
          <p:spPr>
            <a:xfrm>
              <a:off x="5885997" y="1742309"/>
              <a:ext cx="850941" cy="489673"/>
            </a:xfrm>
            <a:prstGeom prst="roundRect">
              <a:avLst>
                <a:gd name="adj" fmla="val 0"/>
              </a:avLst>
            </a:prstGeom>
            <a:solidFill>
              <a:srgbClr val="00338D"/>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rgbClr val="FFFFFF"/>
                  </a:solidFill>
                  <a:cs typeface="Arial" panose="020B0604020202020204" pitchFamily="34" charset="0"/>
                </a:rPr>
                <a:t>사   장</a:t>
              </a:r>
              <a:endParaRPr lang="en-US" altLang="ko-KR" sz="816" b="1" dirty="0">
                <a:solidFill>
                  <a:srgbClr val="FFFFFF"/>
                </a:solidFill>
                <a:cs typeface="Arial" panose="020B0604020202020204" pitchFamily="34" charset="0"/>
              </a:endParaRPr>
            </a:p>
            <a:p>
              <a:pPr marL="0" lvl="1" algn="ctr" defTabSz="372052">
                <a:defRPr/>
              </a:pPr>
              <a:r>
                <a:rPr lang="ko-KR" altLang="en-US" sz="816" b="1" dirty="0">
                  <a:solidFill>
                    <a:srgbClr val="FFFFFF"/>
                  </a:solidFill>
                  <a:cs typeface="Arial" panose="020B0604020202020204" pitchFamily="34" charset="0"/>
                </a:rPr>
                <a:t>김채희</a:t>
              </a:r>
            </a:p>
          </p:txBody>
        </p:sp>
        <p:sp>
          <p:nvSpPr>
            <p:cNvPr id="21" name="직사각형 20">
              <a:extLst>
                <a:ext uri="{FF2B5EF4-FFF2-40B4-BE49-F238E27FC236}">
                  <a16:creationId xmlns:a16="http://schemas.microsoft.com/office/drawing/2014/main" id="{06D80B64-67BC-4E85-8848-6EBDF401048B}"/>
                </a:ext>
              </a:extLst>
            </p:cNvPr>
            <p:cNvSpPr/>
            <p:nvPr/>
          </p:nvSpPr>
          <p:spPr>
            <a:xfrm>
              <a:off x="5937397" y="2243724"/>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3.42%</a:t>
              </a:r>
            </a:p>
          </p:txBody>
        </p:sp>
      </p:grpSp>
      <p:grpSp>
        <p:nvGrpSpPr>
          <p:cNvPr id="22" name="그룹 21">
            <a:extLst>
              <a:ext uri="{FF2B5EF4-FFF2-40B4-BE49-F238E27FC236}">
                <a16:creationId xmlns:a16="http://schemas.microsoft.com/office/drawing/2014/main" id="{06381B52-4420-4A49-AD4B-64F7F4900980}"/>
              </a:ext>
            </a:extLst>
          </p:cNvPr>
          <p:cNvGrpSpPr/>
          <p:nvPr/>
        </p:nvGrpSpPr>
        <p:grpSpPr>
          <a:xfrm>
            <a:off x="7294612" y="1931726"/>
            <a:ext cx="850941" cy="643825"/>
            <a:chOff x="6791642" y="1742309"/>
            <a:chExt cx="850941" cy="643825"/>
          </a:xfrm>
        </p:grpSpPr>
        <p:sp>
          <p:nvSpPr>
            <p:cNvPr id="23" name="모서리가 둥근 직사각형 96">
              <a:extLst>
                <a:ext uri="{FF2B5EF4-FFF2-40B4-BE49-F238E27FC236}">
                  <a16:creationId xmlns:a16="http://schemas.microsoft.com/office/drawing/2014/main" id="{36C5929C-F155-4FC7-B8BD-BF155923C7A3}"/>
                </a:ext>
              </a:extLst>
            </p:cNvPr>
            <p:cNvSpPr/>
            <p:nvPr/>
          </p:nvSpPr>
          <p:spPr>
            <a:xfrm>
              <a:off x="6791642" y="1742309"/>
              <a:ext cx="850941" cy="489673"/>
            </a:xfrm>
            <a:prstGeom prst="roundRect">
              <a:avLst>
                <a:gd name="adj" fmla="val 0"/>
              </a:avLst>
            </a:prstGeom>
            <a:solidFill>
              <a:srgbClr val="00338D"/>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rgbClr val="FFFFFF"/>
                  </a:solidFill>
                  <a:cs typeface="Arial" panose="020B0604020202020204" pitchFamily="34" charset="0"/>
                </a:rPr>
                <a:t>前 부사장 </a:t>
              </a:r>
              <a:endParaRPr lang="en-US" altLang="ko-KR" sz="816" b="1" dirty="0">
                <a:solidFill>
                  <a:srgbClr val="FFFFFF"/>
                </a:solidFill>
                <a:cs typeface="Arial" panose="020B0604020202020204" pitchFamily="34" charset="0"/>
              </a:endParaRPr>
            </a:p>
            <a:p>
              <a:pPr marL="0" lvl="1" algn="ctr" defTabSz="372052">
                <a:defRPr/>
              </a:pPr>
              <a:r>
                <a:rPr lang="ko-KR" altLang="en-US" sz="816" b="1" dirty="0">
                  <a:solidFill>
                    <a:srgbClr val="FFFFFF"/>
                  </a:solidFill>
                  <a:cs typeface="Arial" panose="020B0604020202020204" pitchFamily="34" charset="0"/>
                </a:rPr>
                <a:t>김길수</a:t>
              </a:r>
            </a:p>
          </p:txBody>
        </p:sp>
        <p:sp>
          <p:nvSpPr>
            <p:cNvPr id="24" name="직사각형 23">
              <a:extLst>
                <a:ext uri="{FF2B5EF4-FFF2-40B4-BE49-F238E27FC236}">
                  <a16:creationId xmlns:a16="http://schemas.microsoft.com/office/drawing/2014/main" id="{FA807414-FBEF-4D48-89C1-C376E25AB4E5}"/>
                </a:ext>
              </a:extLst>
            </p:cNvPr>
            <p:cNvSpPr/>
            <p:nvPr/>
          </p:nvSpPr>
          <p:spPr>
            <a:xfrm>
              <a:off x="6866145" y="2243724"/>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3.22%</a:t>
              </a:r>
            </a:p>
          </p:txBody>
        </p:sp>
      </p:grpSp>
      <p:grpSp>
        <p:nvGrpSpPr>
          <p:cNvPr id="25" name="그룹 24">
            <a:extLst>
              <a:ext uri="{FF2B5EF4-FFF2-40B4-BE49-F238E27FC236}">
                <a16:creationId xmlns:a16="http://schemas.microsoft.com/office/drawing/2014/main" id="{F609C83A-1D6B-45DD-8E7A-28B5ED6EFFD8}"/>
              </a:ext>
            </a:extLst>
          </p:cNvPr>
          <p:cNvGrpSpPr/>
          <p:nvPr/>
        </p:nvGrpSpPr>
        <p:grpSpPr>
          <a:xfrm>
            <a:off x="5080946" y="1931726"/>
            <a:ext cx="850941" cy="643825"/>
            <a:chOff x="4980352" y="1742309"/>
            <a:chExt cx="850941" cy="643825"/>
          </a:xfrm>
        </p:grpSpPr>
        <p:sp>
          <p:nvSpPr>
            <p:cNvPr id="26" name="모서리가 둥근 직사각형 95">
              <a:extLst>
                <a:ext uri="{FF2B5EF4-FFF2-40B4-BE49-F238E27FC236}">
                  <a16:creationId xmlns:a16="http://schemas.microsoft.com/office/drawing/2014/main" id="{5E513A2D-F7ED-4211-9A81-0F358E80DF44}"/>
                </a:ext>
              </a:extLst>
            </p:cNvPr>
            <p:cNvSpPr/>
            <p:nvPr/>
          </p:nvSpPr>
          <p:spPr>
            <a:xfrm>
              <a:off x="4980352" y="1742309"/>
              <a:ext cx="850941" cy="489673"/>
            </a:xfrm>
            <a:prstGeom prst="roundRect">
              <a:avLst>
                <a:gd name="adj" fmla="val 0"/>
              </a:avLst>
            </a:prstGeom>
            <a:solidFill>
              <a:srgbClr val="00338D"/>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rgbClr val="FFFFFF"/>
                  </a:solidFill>
                  <a:cs typeface="Arial" panose="020B0604020202020204" pitchFamily="34" charset="0"/>
                </a:rPr>
                <a:t>고    문</a:t>
              </a:r>
              <a:endParaRPr lang="en-US" altLang="ko-KR" sz="816" b="1" dirty="0">
                <a:solidFill>
                  <a:srgbClr val="FFFFFF"/>
                </a:solidFill>
                <a:cs typeface="Arial" panose="020B0604020202020204" pitchFamily="34" charset="0"/>
              </a:endParaRPr>
            </a:p>
            <a:p>
              <a:pPr marL="0" lvl="1" algn="ctr" defTabSz="372052">
                <a:defRPr/>
              </a:pPr>
              <a:r>
                <a:rPr lang="ko-KR" altLang="en-US" sz="816" b="1" dirty="0">
                  <a:solidFill>
                    <a:srgbClr val="FFFFFF"/>
                  </a:solidFill>
                  <a:cs typeface="Arial" panose="020B0604020202020204" pitchFamily="34" charset="0"/>
                </a:rPr>
                <a:t>송영도</a:t>
              </a:r>
              <a:endParaRPr lang="en-US" altLang="ko-KR" sz="816" b="1" dirty="0">
                <a:solidFill>
                  <a:srgbClr val="FFFFFF"/>
                </a:solidFill>
                <a:cs typeface="Arial" panose="020B0604020202020204" pitchFamily="34" charset="0"/>
              </a:endParaRPr>
            </a:p>
          </p:txBody>
        </p:sp>
        <p:sp>
          <p:nvSpPr>
            <p:cNvPr id="27" name="직사각형 26">
              <a:extLst>
                <a:ext uri="{FF2B5EF4-FFF2-40B4-BE49-F238E27FC236}">
                  <a16:creationId xmlns:a16="http://schemas.microsoft.com/office/drawing/2014/main" id="{95CA73D6-F59B-4DA7-ADE7-F95BF25EDCF6}"/>
                </a:ext>
              </a:extLst>
            </p:cNvPr>
            <p:cNvSpPr/>
            <p:nvPr/>
          </p:nvSpPr>
          <p:spPr>
            <a:xfrm>
              <a:off x="5048230" y="2243724"/>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6.7%</a:t>
              </a:r>
            </a:p>
          </p:txBody>
        </p:sp>
      </p:grpSp>
      <p:grpSp>
        <p:nvGrpSpPr>
          <p:cNvPr id="29" name="그룹 28">
            <a:extLst>
              <a:ext uri="{FF2B5EF4-FFF2-40B4-BE49-F238E27FC236}">
                <a16:creationId xmlns:a16="http://schemas.microsoft.com/office/drawing/2014/main" id="{484983C7-AD60-46E0-BC33-721C06746D5F}"/>
              </a:ext>
            </a:extLst>
          </p:cNvPr>
          <p:cNvGrpSpPr/>
          <p:nvPr/>
        </p:nvGrpSpPr>
        <p:grpSpPr>
          <a:xfrm>
            <a:off x="3974113" y="1931726"/>
            <a:ext cx="850941" cy="643825"/>
            <a:chOff x="4074707" y="1742309"/>
            <a:chExt cx="850941" cy="643825"/>
          </a:xfrm>
        </p:grpSpPr>
        <p:sp>
          <p:nvSpPr>
            <p:cNvPr id="30" name="모서리가 둥근 직사각형 110">
              <a:extLst>
                <a:ext uri="{FF2B5EF4-FFF2-40B4-BE49-F238E27FC236}">
                  <a16:creationId xmlns:a16="http://schemas.microsoft.com/office/drawing/2014/main" id="{CA01A843-32F3-49B9-A187-44C91D2351BD}"/>
                </a:ext>
              </a:extLst>
            </p:cNvPr>
            <p:cNvSpPr/>
            <p:nvPr/>
          </p:nvSpPr>
          <p:spPr>
            <a:xfrm>
              <a:off x="4074707" y="1742309"/>
              <a:ext cx="850941" cy="489673"/>
            </a:xfrm>
            <a:prstGeom prst="roundRect">
              <a:avLst>
                <a:gd name="adj" fmla="val 0"/>
              </a:avLst>
            </a:prstGeom>
            <a:solidFill>
              <a:srgbClr val="00338D"/>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rgbClr val="FFFFFF"/>
                  </a:solidFill>
                  <a:cs typeface="Arial" panose="020B0604020202020204" pitchFamily="34" charset="0"/>
                </a:rPr>
                <a:t>김광일</a:t>
              </a:r>
            </a:p>
          </p:txBody>
        </p:sp>
        <p:sp>
          <p:nvSpPr>
            <p:cNvPr id="32" name="직사각형 31">
              <a:extLst>
                <a:ext uri="{FF2B5EF4-FFF2-40B4-BE49-F238E27FC236}">
                  <a16:creationId xmlns:a16="http://schemas.microsoft.com/office/drawing/2014/main" id="{655F9065-2A2D-45A5-B690-F548202A7634}"/>
                </a:ext>
              </a:extLst>
            </p:cNvPr>
            <p:cNvSpPr/>
            <p:nvPr/>
          </p:nvSpPr>
          <p:spPr>
            <a:xfrm>
              <a:off x="4137373" y="2243724"/>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14.5%</a:t>
              </a:r>
            </a:p>
          </p:txBody>
        </p:sp>
      </p:grpSp>
      <p:grpSp>
        <p:nvGrpSpPr>
          <p:cNvPr id="33" name="그룹 32">
            <a:extLst>
              <a:ext uri="{FF2B5EF4-FFF2-40B4-BE49-F238E27FC236}">
                <a16:creationId xmlns:a16="http://schemas.microsoft.com/office/drawing/2014/main" id="{3D949AA7-CCE1-4585-A33F-A25B4F5777B8}"/>
              </a:ext>
            </a:extLst>
          </p:cNvPr>
          <p:cNvGrpSpPr/>
          <p:nvPr/>
        </p:nvGrpSpPr>
        <p:grpSpPr>
          <a:xfrm>
            <a:off x="2867280" y="1931726"/>
            <a:ext cx="850941" cy="643825"/>
            <a:chOff x="3169062" y="1742309"/>
            <a:chExt cx="850941" cy="643825"/>
          </a:xfrm>
        </p:grpSpPr>
        <p:sp>
          <p:nvSpPr>
            <p:cNvPr id="34" name="모서리가 둥근 직사각형 112">
              <a:extLst>
                <a:ext uri="{FF2B5EF4-FFF2-40B4-BE49-F238E27FC236}">
                  <a16:creationId xmlns:a16="http://schemas.microsoft.com/office/drawing/2014/main" id="{D868728A-5791-4688-A594-E7F01E927D8C}"/>
                </a:ext>
              </a:extLst>
            </p:cNvPr>
            <p:cNvSpPr/>
            <p:nvPr/>
          </p:nvSpPr>
          <p:spPr>
            <a:xfrm>
              <a:off x="3169062" y="1742309"/>
              <a:ext cx="850941" cy="489673"/>
            </a:xfrm>
            <a:prstGeom prst="roundRect">
              <a:avLst>
                <a:gd name="adj" fmla="val 0"/>
              </a:avLst>
            </a:prstGeom>
            <a:solidFill>
              <a:srgbClr val="00338D"/>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rgbClr val="FFFFFF"/>
                  </a:solidFill>
                  <a:cs typeface="Arial" panose="020B0604020202020204" pitchFamily="34" charset="0"/>
                </a:rPr>
                <a:t>양희성</a:t>
              </a:r>
            </a:p>
          </p:txBody>
        </p:sp>
        <p:sp>
          <p:nvSpPr>
            <p:cNvPr id="35" name="직사각형 34">
              <a:extLst>
                <a:ext uri="{FF2B5EF4-FFF2-40B4-BE49-F238E27FC236}">
                  <a16:creationId xmlns:a16="http://schemas.microsoft.com/office/drawing/2014/main" id="{2702CC0A-FB40-4E21-8782-4134787501E7}"/>
                </a:ext>
              </a:extLst>
            </p:cNvPr>
            <p:cNvSpPr/>
            <p:nvPr/>
          </p:nvSpPr>
          <p:spPr>
            <a:xfrm>
              <a:off x="3205851" y="2243724"/>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22.33%</a:t>
              </a:r>
            </a:p>
          </p:txBody>
        </p:sp>
      </p:grpSp>
      <p:sp>
        <p:nvSpPr>
          <p:cNvPr id="36" name="TextBox 35">
            <a:extLst>
              <a:ext uri="{FF2B5EF4-FFF2-40B4-BE49-F238E27FC236}">
                <a16:creationId xmlns:a16="http://schemas.microsoft.com/office/drawing/2014/main" id="{1E53BD27-6524-4C8E-B369-C836C5DBBFED}"/>
              </a:ext>
            </a:extLst>
          </p:cNvPr>
          <p:cNvSpPr txBox="1"/>
          <p:nvPr/>
        </p:nvSpPr>
        <p:spPr>
          <a:xfrm>
            <a:off x="4668986" y="3151659"/>
            <a:ext cx="619275" cy="232914"/>
          </a:xfrm>
          <a:prstGeom prst="rect">
            <a:avLst/>
          </a:prstGeom>
          <a:noFill/>
        </p:spPr>
        <p:txBody>
          <a:bodyPr wrap="square" lIns="54610" tIns="54610" rIns="54610" bIns="54610" rtlCol="0">
            <a:noAutofit/>
          </a:bodyPr>
          <a:lstStyle/>
          <a:p>
            <a:pPr algn="ctr">
              <a:spcAft>
                <a:spcPts val="600"/>
              </a:spcAft>
            </a:pPr>
            <a:r>
              <a:rPr lang="ko-KR" altLang="en-US" sz="900" b="1" dirty="0">
                <a:solidFill>
                  <a:schemeClr val="bg1"/>
                </a:solidFill>
              </a:rPr>
              <a:t>토페스</a:t>
            </a:r>
          </a:p>
        </p:txBody>
      </p:sp>
      <p:cxnSp>
        <p:nvCxnSpPr>
          <p:cNvPr id="37" name="꺾인 연결선 100">
            <a:extLst>
              <a:ext uri="{FF2B5EF4-FFF2-40B4-BE49-F238E27FC236}">
                <a16:creationId xmlns:a16="http://schemas.microsoft.com/office/drawing/2014/main" id="{48E5DC49-30C6-48F5-A5D7-6AD1F49FCFFA}"/>
              </a:ext>
            </a:extLst>
          </p:cNvPr>
          <p:cNvCxnSpPr>
            <a:cxnSpLocks/>
            <a:stCxn id="20" idx="2"/>
            <a:endCxn id="36" idx="0"/>
          </p:cNvCxnSpPr>
          <p:nvPr/>
        </p:nvCxnSpPr>
        <p:spPr>
          <a:xfrm rot="5400000">
            <a:off x="5430807" y="1969216"/>
            <a:ext cx="730260" cy="1634626"/>
          </a:xfrm>
          <a:prstGeom prst="bentConnector3">
            <a:avLst>
              <a:gd name="adj1" fmla="val 50000"/>
            </a:avLst>
          </a:prstGeom>
          <a:ln w="6350">
            <a:solidFill>
              <a:srgbClr val="00338D"/>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38" name="object 11">
            <a:extLst>
              <a:ext uri="{FF2B5EF4-FFF2-40B4-BE49-F238E27FC236}">
                <a16:creationId xmlns:a16="http://schemas.microsoft.com/office/drawing/2014/main" id="{AE644F47-F236-458C-BB39-7AB9E3157659}"/>
              </a:ext>
            </a:extLst>
          </p:cNvPr>
          <p:cNvSpPr/>
          <p:nvPr/>
        </p:nvSpPr>
        <p:spPr>
          <a:xfrm>
            <a:off x="4391867" y="5612344"/>
            <a:ext cx="1196551" cy="246450"/>
          </a:xfrm>
          <a:custGeom>
            <a:avLst/>
            <a:gdLst/>
            <a:ahLst/>
            <a:cxnLst/>
            <a:rect l="l" t="t" r="r" b="b"/>
            <a:pathLst>
              <a:path w="1319529" h="271780">
                <a:moveTo>
                  <a:pt x="1319022" y="226314"/>
                </a:moveTo>
                <a:lnTo>
                  <a:pt x="1319022" y="44958"/>
                </a:lnTo>
                <a:lnTo>
                  <a:pt x="1315414" y="27646"/>
                </a:lnTo>
                <a:lnTo>
                  <a:pt x="1305591" y="13335"/>
                </a:lnTo>
                <a:lnTo>
                  <a:pt x="1291054" y="3595"/>
                </a:lnTo>
                <a:lnTo>
                  <a:pt x="1273302" y="0"/>
                </a:lnTo>
                <a:lnTo>
                  <a:pt x="44958" y="0"/>
                </a:lnTo>
                <a:lnTo>
                  <a:pt x="27324" y="3595"/>
                </a:lnTo>
                <a:lnTo>
                  <a:pt x="13049" y="13335"/>
                </a:lnTo>
                <a:lnTo>
                  <a:pt x="3488" y="27646"/>
                </a:lnTo>
                <a:lnTo>
                  <a:pt x="0" y="44958"/>
                </a:lnTo>
                <a:lnTo>
                  <a:pt x="0" y="226314"/>
                </a:lnTo>
                <a:lnTo>
                  <a:pt x="3488" y="243947"/>
                </a:lnTo>
                <a:lnTo>
                  <a:pt x="13049" y="258222"/>
                </a:lnTo>
                <a:lnTo>
                  <a:pt x="27324" y="267783"/>
                </a:lnTo>
                <a:lnTo>
                  <a:pt x="44958" y="271272"/>
                </a:lnTo>
                <a:lnTo>
                  <a:pt x="1273302" y="271272"/>
                </a:lnTo>
                <a:lnTo>
                  <a:pt x="1291054" y="267783"/>
                </a:lnTo>
                <a:lnTo>
                  <a:pt x="1305591" y="258222"/>
                </a:lnTo>
                <a:lnTo>
                  <a:pt x="1315414" y="243947"/>
                </a:lnTo>
                <a:lnTo>
                  <a:pt x="1319022" y="226314"/>
                </a:lnTo>
                <a:close/>
              </a:path>
            </a:pathLst>
          </a:custGeom>
          <a:solidFill>
            <a:srgbClr val="D0EFFF"/>
          </a:solidFill>
        </p:spPr>
        <p:txBody>
          <a:bodyPr wrap="square" lIns="0" tIns="0" rIns="0" bIns="0" rtlCol="0"/>
          <a:lstStyle/>
          <a:p>
            <a:pPr algn="ctr"/>
            <a:endParaRPr sz="900" dirty="0">
              <a:latin typeface="맑은 고딕" panose="020B0503020000020004" pitchFamily="50" charset="-127"/>
              <a:ea typeface="맑은 고딕" panose="020B0503020000020004" pitchFamily="50" charset="-127"/>
            </a:endParaRPr>
          </a:p>
        </p:txBody>
      </p:sp>
      <p:sp>
        <p:nvSpPr>
          <p:cNvPr id="39" name="object 13">
            <a:extLst>
              <a:ext uri="{FF2B5EF4-FFF2-40B4-BE49-F238E27FC236}">
                <a16:creationId xmlns:a16="http://schemas.microsoft.com/office/drawing/2014/main" id="{6530CC4F-488F-4A74-B64D-62987210846A}"/>
              </a:ext>
            </a:extLst>
          </p:cNvPr>
          <p:cNvSpPr/>
          <p:nvPr/>
        </p:nvSpPr>
        <p:spPr>
          <a:xfrm>
            <a:off x="4398777" y="5911836"/>
            <a:ext cx="1189641" cy="451370"/>
          </a:xfrm>
          <a:custGeom>
            <a:avLst/>
            <a:gdLst/>
            <a:ahLst/>
            <a:cxnLst/>
            <a:rect l="l" t="t" r="r" b="b"/>
            <a:pathLst>
              <a:path w="1311910" h="655319">
                <a:moveTo>
                  <a:pt x="1311402" y="546353"/>
                </a:moveTo>
                <a:lnTo>
                  <a:pt x="1311402" y="109727"/>
                </a:lnTo>
                <a:lnTo>
                  <a:pt x="1302841" y="66865"/>
                </a:lnTo>
                <a:lnTo>
                  <a:pt x="1279493" y="32003"/>
                </a:lnTo>
                <a:lnTo>
                  <a:pt x="1244857" y="8572"/>
                </a:lnTo>
                <a:lnTo>
                  <a:pt x="1202436" y="0"/>
                </a:lnTo>
                <a:lnTo>
                  <a:pt x="108966" y="0"/>
                </a:lnTo>
                <a:lnTo>
                  <a:pt x="66544" y="8572"/>
                </a:lnTo>
                <a:lnTo>
                  <a:pt x="31908" y="32003"/>
                </a:lnTo>
                <a:lnTo>
                  <a:pt x="8560" y="66865"/>
                </a:lnTo>
                <a:lnTo>
                  <a:pt x="0" y="109727"/>
                </a:lnTo>
                <a:lnTo>
                  <a:pt x="0" y="546353"/>
                </a:lnTo>
                <a:lnTo>
                  <a:pt x="8560" y="588775"/>
                </a:lnTo>
                <a:lnTo>
                  <a:pt x="31908" y="623411"/>
                </a:lnTo>
                <a:lnTo>
                  <a:pt x="66544" y="646759"/>
                </a:lnTo>
                <a:lnTo>
                  <a:pt x="108966" y="655319"/>
                </a:lnTo>
                <a:lnTo>
                  <a:pt x="1202436" y="655319"/>
                </a:lnTo>
                <a:lnTo>
                  <a:pt x="1244857" y="646759"/>
                </a:lnTo>
                <a:lnTo>
                  <a:pt x="1279493" y="623411"/>
                </a:lnTo>
                <a:lnTo>
                  <a:pt x="1302841" y="588775"/>
                </a:lnTo>
                <a:lnTo>
                  <a:pt x="1311402" y="546353"/>
                </a:lnTo>
                <a:close/>
              </a:path>
            </a:pathLst>
          </a:custGeom>
          <a:solidFill>
            <a:srgbClr val="0091DA"/>
          </a:solidFill>
        </p:spPr>
        <p:txBody>
          <a:bodyPr wrap="square" lIns="0" tIns="0" rIns="0" bIns="0" rtlCol="0"/>
          <a:lstStyle/>
          <a:p>
            <a:endParaRPr sz="1632" b="1" dirty="0"/>
          </a:p>
        </p:txBody>
      </p:sp>
      <p:sp>
        <p:nvSpPr>
          <p:cNvPr id="40" name="object 14">
            <a:extLst>
              <a:ext uri="{FF2B5EF4-FFF2-40B4-BE49-F238E27FC236}">
                <a16:creationId xmlns:a16="http://schemas.microsoft.com/office/drawing/2014/main" id="{CD05A871-5930-413F-A9E8-825419166503}"/>
              </a:ext>
            </a:extLst>
          </p:cNvPr>
          <p:cNvSpPr txBox="1"/>
          <p:nvPr/>
        </p:nvSpPr>
        <p:spPr>
          <a:xfrm>
            <a:off x="4432170" y="5986231"/>
            <a:ext cx="494628" cy="334707"/>
          </a:xfrm>
          <a:prstGeom prst="rect">
            <a:avLst/>
          </a:prstGeom>
          <a:solidFill>
            <a:srgbClr val="0091DA"/>
          </a:solidFill>
        </p:spPr>
        <p:txBody>
          <a:bodyPr vert="horz" wrap="square" lIns="0" tIns="0" rIns="0" bIns="0" rtlCol="0">
            <a:spAutoFit/>
          </a:bodyPr>
          <a:lstStyle/>
          <a:p>
            <a:pPr marL="95010" indent="-83494">
              <a:buFont typeface="Arial"/>
              <a:buChar char="•"/>
              <a:tabLst>
                <a:tab pos="95586" algn="l"/>
              </a:tabLst>
            </a:pPr>
            <a:r>
              <a:rPr sz="725" b="1" spc="-5" dirty="0">
                <a:solidFill>
                  <a:srgbClr val="FFFFFF"/>
                </a:solidFill>
                <a:latin typeface="맑은 고딕"/>
                <a:cs typeface="맑은 고딕"/>
              </a:rPr>
              <a:t>매</a:t>
            </a:r>
            <a:r>
              <a:rPr sz="725" b="1" spc="-77" dirty="0">
                <a:solidFill>
                  <a:srgbClr val="FFFFFF"/>
                </a:solidFill>
                <a:latin typeface="맑은 고딕"/>
                <a:cs typeface="맑은 고딕"/>
              </a:rPr>
              <a:t> </a:t>
            </a:r>
            <a:r>
              <a:rPr sz="725" b="1" spc="-5" dirty="0">
                <a:solidFill>
                  <a:srgbClr val="FFFFFF"/>
                </a:solidFill>
                <a:latin typeface="맑은 고딕"/>
                <a:cs typeface="맑은 고딕"/>
              </a:rPr>
              <a:t>출:</a:t>
            </a:r>
            <a:endParaRPr sz="725" b="1" dirty="0">
              <a:latin typeface="맑은 고딕"/>
              <a:cs typeface="맑은 고딕"/>
            </a:endParaRPr>
          </a:p>
          <a:p>
            <a:pPr marL="95010" indent="-83494">
              <a:buFont typeface="Arial"/>
              <a:buChar char="•"/>
              <a:tabLst>
                <a:tab pos="95586" algn="l"/>
              </a:tabLst>
            </a:pPr>
            <a:r>
              <a:rPr sz="725" b="1" spc="-5" dirty="0" err="1">
                <a:solidFill>
                  <a:srgbClr val="FFFFFF"/>
                </a:solidFill>
                <a:latin typeface="맑은 고딕"/>
                <a:cs typeface="맑은 고딕"/>
              </a:rPr>
              <a:t>영업이익</a:t>
            </a:r>
            <a:r>
              <a:rPr sz="725" b="1" spc="-5" dirty="0">
                <a:solidFill>
                  <a:srgbClr val="FFFFFF"/>
                </a:solidFill>
                <a:latin typeface="맑은 고딕"/>
                <a:cs typeface="맑은 고딕"/>
              </a:rPr>
              <a:t>:</a:t>
            </a:r>
            <a:endParaRPr sz="725" b="1" dirty="0">
              <a:latin typeface="맑은 고딕"/>
              <a:cs typeface="맑은 고딕"/>
            </a:endParaRPr>
          </a:p>
          <a:p>
            <a:pPr marL="95010" indent="-83494">
              <a:buFont typeface="Arial"/>
              <a:buChar char="•"/>
              <a:tabLst>
                <a:tab pos="95586" algn="l"/>
              </a:tabLst>
            </a:pPr>
            <a:r>
              <a:rPr sz="725" b="1" spc="-5" dirty="0">
                <a:solidFill>
                  <a:srgbClr val="FFFFFF"/>
                </a:solidFill>
                <a:latin typeface="맑은 고딕"/>
                <a:cs typeface="맑은 고딕"/>
              </a:rPr>
              <a:t>순자산:</a:t>
            </a:r>
            <a:endParaRPr sz="725" b="1" dirty="0">
              <a:latin typeface="맑은 고딕"/>
              <a:cs typeface="맑은 고딕"/>
            </a:endParaRPr>
          </a:p>
        </p:txBody>
      </p:sp>
      <p:sp>
        <p:nvSpPr>
          <p:cNvPr id="41" name="object 15">
            <a:extLst>
              <a:ext uri="{FF2B5EF4-FFF2-40B4-BE49-F238E27FC236}">
                <a16:creationId xmlns:a16="http://schemas.microsoft.com/office/drawing/2014/main" id="{FD5D503C-028B-4472-A488-6CCD2D8D1588}"/>
              </a:ext>
            </a:extLst>
          </p:cNvPr>
          <p:cNvSpPr txBox="1"/>
          <p:nvPr/>
        </p:nvSpPr>
        <p:spPr>
          <a:xfrm>
            <a:off x="5135274" y="5986231"/>
            <a:ext cx="403969" cy="334707"/>
          </a:xfrm>
          <a:prstGeom prst="rect">
            <a:avLst/>
          </a:prstGeom>
          <a:solidFill>
            <a:srgbClr val="0091DA"/>
          </a:solidFill>
        </p:spPr>
        <p:txBody>
          <a:bodyPr vert="horz" wrap="square" lIns="0" tIns="0" rIns="0" bIns="0" rtlCol="0">
            <a:spAutoFit/>
          </a:bodyPr>
          <a:lstStyle/>
          <a:p>
            <a:pPr marL="58733" algn="r"/>
            <a:r>
              <a:rPr lang="en-US" altLang="ko-KR" sz="725" b="1" dirty="0">
                <a:solidFill>
                  <a:schemeClr val="bg1"/>
                </a:solidFill>
                <a:latin typeface="맑은 고딕"/>
                <a:cs typeface="맑은 고딕"/>
              </a:rPr>
              <a:t>5,011</a:t>
            </a:r>
          </a:p>
          <a:p>
            <a:pPr marL="58733" algn="r"/>
            <a:r>
              <a:rPr lang="en-US" altLang="ko-KR" sz="725" b="1" dirty="0">
                <a:solidFill>
                  <a:schemeClr val="bg1"/>
                </a:solidFill>
                <a:latin typeface="맑은 고딕"/>
                <a:cs typeface="맑은 고딕"/>
              </a:rPr>
              <a:t>258</a:t>
            </a:r>
          </a:p>
          <a:p>
            <a:pPr marL="58733" algn="r"/>
            <a:r>
              <a:rPr lang="en-US" altLang="ko-KR" sz="725" b="1" dirty="0">
                <a:solidFill>
                  <a:schemeClr val="bg1"/>
                </a:solidFill>
                <a:latin typeface="맑은 고딕"/>
                <a:cs typeface="맑은 고딕"/>
              </a:rPr>
              <a:t>2,718</a:t>
            </a:r>
          </a:p>
        </p:txBody>
      </p:sp>
      <p:cxnSp>
        <p:nvCxnSpPr>
          <p:cNvPr id="42" name="연결선: 꺾임 41">
            <a:extLst>
              <a:ext uri="{FF2B5EF4-FFF2-40B4-BE49-F238E27FC236}">
                <a16:creationId xmlns:a16="http://schemas.microsoft.com/office/drawing/2014/main" id="{E53D1BC8-2BCF-4AB0-80E3-2C2D431DD102}"/>
              </a:ext>
            </a:extLst>
          </p:cNvPr>
          <p:cNvCxnSpPr>
            <a:cxnSpLocks/>
            <a:stCxn id="47" idx="2"/>
            <a:endCxn id="54" idx="0"/>
          </p:cNvCxnSpPr>
          <p:nvPr/>
        </p:nvCxnSpPr>
        <p:spPr>
          <a:xfrm rot="16200000" flipH="1">
            <a:off x="3526161" y="4164791"/>
            <a:ext cx="558810" cy="2346116"/>
          </a:xfrm>
          <a:prstGeom prst="bentConnector3">
            <a:avLst>
              <a:gd name="adj1" fmla="val 50000"/>
            </a:avLst>
          </a:prstGeom>
          <a:ln w="6350">
            <a:solidFill>
              <a:srgbClr val="0091DA"/>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DE7D945D-663B-4AA8-B401-8E540A3C704E}"/>
              </a:ext>
            </a:extLst>
          </p:cNvPr>
          <p:cNvCxnSpPr>
            <a:cxnSpLocks/>
            <a:stCxn id="51" idx="2"/>
            <a:endCxn id="54" idx="0"/>
          </p:cNvCxnSpPr>
          <p:nvPr/>
        </p:nvCxnSpPr>
        <p:spPr>
          <a:xfrm rot="16200000" flipH="1">
            <a:off x="4290261" y="4928891"/>
            <a:ext cx="558810" cy="817915"/>
          </a:xfrm>
          <a:prstGeom prst="bentConnector3">
            <a:avLst/>
          </a:prstGeom>
          <a:ln w="6350">
            <a:solidFill>
              <a:srgbClr val="0091DA"/>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44" name="연결선: 꺾임 43">
            <a:extLst>
              <a:ext uri="{FF2B5EF4-FFF2-40B4-BE49-F238E27FC236}">
                <a16:creationId xmlns:a16="http://schemas.microsoft.com/office/drawing/2014/main" id="{876BE98A-E1FC-4197-B7F9-BF458539191D}"/>
              </a:ext>
            </a:extLst>
          </p:cNvPr>
          <p:cNvCxnSpPr>
            <a:cxnSpLocks/>
            <a:stCxn id="49" idx="2"/>
            <a:endCxn id="54" idx="0"/>
          </p:cNvCxnSpPr>
          <p:nvPr/>
        </p:nvCxnSpPr>
        <p:spPr>
          <a:xfrm rot="5400000">
            <a:off x="5054362" y="4982706"/>
            <a:ext cx="558810" cy="710286"/>
          </a:xfrm>
          <a:prstGeom prst="bentConnector3">
            <a:avLst/>
          </a:prstGeom>
          <a:ln w="6350">
            <a:solidFill>
              <a:srgbClr val="0091DA"/>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45" name="연결선: 꺾임 44">
            <a:extLst>
              <a:ext uri="{FF2B5EF4-FFF2-40B4-BE49-F238E27FC236}">
                <a16:creationId xmlns:a16="http://schemas.microsoft.com/office/drawing/2014/main" id="{58EE9593-79E8-4D8C-805E-57CC43C43CDE}"/>
              </a:ext>
            </a:extLst>
          </p:cNvPr>
          <p:cNvCxnSpPr>
            <a:cxnSpLocks/>
            <a:stCxn id="46" idx="2"/>
            <a:endCxn id="54" idx="0"/>
          </p:cNvCxnSpPr>
          <p:nvPr/>
        </p:nvCxnSpPr>
        <p:spPr>
          <a:xfrm rot="5400000">
            <a:off x="5817091" y="4217232"/>
            <a:ext cx="561555" cy="2238488"/>
          </a:xfrm>
          <a:prstGeom prst="bentConnector3">
            <a:avLst/>
          </a:prstGeom>
          <a:ln w="6350">
            <a:solidFill>
              <a:srgbClr val="0091DA"/>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46" name="모서리가 둥근 직사각형 95">
            <a:extLst>
              <a:ext uri="{FF2B5EF4-FFF2-40B4-BE49-F238E27FC236}">
                <a16:creationId xmlns:a16="http://schemas.microsoft.com/office/drawing/2014/main" id="{5FD5C974-DBCA-4171-B080-1F74BF15EE07}"/>
              </a:ext>
            </a:extLst>
          </p:cNvPr>
          <p:cNvSpPr/>
          <p:nvPr/>
        </p:nvSpPr>
        <p:spPr>
          <a:xfrm>
            <a:off x="6791641" y="4566026"/>
            <a:ext cx="850941" cy="489673"/>
          </a:xfrm>
          <a:prstGeom prst="roundRect">
            <a:avLst>
              <a:gd name="adj" fmla="val 0"/>
            </a:avLst>
          </a:prstGeom>
          <a:solidFill>
            <a:srgbClr val="D0EFFF"/>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chemeClr val="tx1"/>
                </a:solidFill>
                <a:cs typeface="Arial" panose="020B0604020202020204" pitchFamily="34" charset="0"/>
              </a:rPr>
              <a:t>김채희</a:t>
            </a:r>
            <a:endParaRPr lang="en-US" altLang="ko-KR" sz="816" b="1" dirty="0">
              <a:solidFill>
                <a:schemeClr val="tx1"/>
              </a:solidFill>
              <a:cs typeface="Arial" panose="020B0604020202020204" pitchFamily="34" charset="0"/>
            </a:endParaRPr>
          </a:p>
        </p:txBody>
      </p:sp>
      <p:sp>
        <p:nvSpPr>
          <p:cNvPr id="47" name="모서리가 둥근 직사각형 98">
            <a:extLst>
              <a:ext uri="{FF2B5EF4-FFF2-40B4-BE49-F238E27FC236}">
                <a16:creationId xmlns:a16="http://schemas.microsoft.com/office/drawing/2014/main" id="{7FCCC5E1-C499-4806-97A3-D59CA6DB1743}"/>
              </a:ext>
            </a:extLst>
          </p:cNvPr>
          <p:cNvSpPr/>
          <p:nvPr/>
        </p:nvSpPr>
        <p:spPr>
          <a:xfrm>
            <a:off x="2207037" y="4568771"/>
            <a:ext cx="850941" cy="489673"/>
          </a:xfrm>
          <a:prstGeom prst="roundRect">
            <a:avLst>
              <a:gd name="adj" fmla="val 0"/>
            </a:avLst>
          </a:prstGeom>
          <a:solidFill>
            <a:srgbClr val="D0EFFF"/>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chemeClr val="tx1"/>
                </a:solidFill>
                <a:cs typeface="Arial" panose="020B0604020202020204" pitchFamily="34" charset="0"/>
              </a:rPr>
              <a:t>대표이사</a:t>
            </a:r>
            <a:endParaRPr lang="en-US" altLang="ko-KR" sz="816" b="1" dirty="0">
              <a:solidFill>
                <a:schemeClr val="tx1"/>
              </a:solidFill>
              <a:cs typeface="Arial" panose="020B0604020202020204" pitchFamily="34" charset="0"/>
            </a:endParaRPr>
          </a:p>
          <a:p>
            <a:pPr marL="0" lvl="1" algn="ctr" defTabSz="372052">
              <a:defRPr/>
            </a:pPr>
            <a:r>
              <a:rPr lang="ko-KR" altLang="en-US" sz="816" b="1" dirty="0">
                <a:solidFill>
                  <a:schemeClr val="tx1"/>
                </a:solidFill>
                <a:cs typeface="Arial" panose="020B0604020202020204" pitchFamily="34" charset="0"/>
              </a:rPr>
              <a:t>임민혜</a:t>
            </a:r>
            <a:endParaRPr lang="en-US" altLang="ko-KR" sz="816" b="1" dirty="0">
              <a:solidFill>
                <a:schemeClr val="tx1"/>
              </a:solidFill>
              <a:cs typeface="Arial" panose="020B0604020202020204" pitchFamily="34" charset="0"/>
            </a:endParaRPr>
          </a:p>
        </p:txBody>
      </p:sp>
      <p:sp>
        <p:nvSpPr>
          <p:cNvPr id="48" name="직사각형 47">
            <a:extLst>
              <a:ext uri="{FF2B5EF4-FFF2-40B4-BE49-F238E27FC236}">
                <a16:creationId xmlns:a16="http://schemas.microsoft.com/office/drawing/2014/main" id="{44A3A5F2-111D-481F-8ED0-DCA5F4B27A05}"/>
              </a:ext>
            </a:extLst>
          </p:cNvPr>
          <p:cNvSpPr/>
          <p:nvPr/>
        </p:nvSpPr>
        <p:spPr>
          <a:xfrm>
            <a:off x="2255402" y="5070186"/>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52.08%</a:t>
            </a:r>
          </a:p>
        </p:txBody>
      </p:sp>
      <p:sp>
        <p:nvSpPr>
          <p:cNvPr id="49" name="모서리가 둥근 직사각형 110">
            <a:extLst>
              <a:ext uri="{FF2B5EF4-FFF2-40B4-BE49-F238E27FC236}">
                <a16:creationId xmlns:a16="http://schemas.microsoft.com/office/drawing/2014/main" id="{05B23134-2260-435A-B93B-DA41A0618BEF}"/>
              </a:ext>
            </a:extLst>
          </p:cNvPr>
          <p:cNvSpPr/>
          <p:nvPr/>
        </p:nvSpPr>
        <p:spPr>
          <a:xfrm>
            <a:off x="5263439" y="4568771"/>
            <a:ext cx="850941" cy="489673"/>
          </a:xfrm>
          <a:prstGeom prst="roundRect">
            <a:avLst>
              <a:gd name="adj" fmla="val 0"/>
            </a:avLst>
          </a:prstGeom>
          <a:solidFill>
            <a:srgbClr val="D0EFFF"/>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chemeClr val="tx1"/>
                </a:solidFill>
                <a:cs typeface="Arial" panose="020B0604020202020204" pitchFamily="34" charset="0"/>
              </a:rPr>
              <a:t>사    장</a:t>
            </a:r>
            <a:endParaRPr lang="en-US" altLang="ko-KR" sz="816" b="1" dirty="0">
              <a:solidFill>
                <a:schemeClr val="tx1"/>
              </a:solidFill>
              <a:cs typeface="Arial" panose="020B0604020202020204" pitchFamily="34" charset="0"/>
            </a:endParaRPr>
          </a:p>
          <a:p>
            <a:pPr marL="0" lvl="1" algn="ctr" defTabSz="372052">
              <a:defRPr/>
            </a:pPr>
            <a:r>
              <a:rPr lang="ko-KR" altLang="en-US" sz="816" b="1" dirty="0">
                <a:solidFill>
                  <a:schemeClr val="tx1"/>
                </a:solidFill>
                <a:cs typeface="Arial" panose="020B0604020202020204" pitchFamily="34" charset="0"/>
              </a:rPr>
              <a:t>송영도</a:t>
            </a:r>
          </a:p>
        </p:txBody>
      </p:sp>
      <p:sp>
        <p:nvSpPr>
          <p:cNvPr id="50" name="직사각형 49">
            <a:extLst>
              <a:ext uri="{FF2B5EF4-FFF2-40B4-BE49-F238E27FC236}">
                <a16:creationId xmlns:a16="http://schemas.microsoft.com/office/drawing/2014/main" id="{7E75477E-08BB-47A1-8F6F-17F9D4775687}"/>
              </a:ext>
            </a:extLst>
          </p:cNvPr>
          <p:cNvSpPr/>
          <p:nvPr/>
        </p:nvSpPr>
        <p:spPr>
          <a:xfrm>
            <a:off x="6846294" y="5070186"/>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4.17%</a:t>
            </a:r>
          </a:p>
        </p:txBody>
      </p:sp>
      <p:sp>
        <p:nvSpPr>
          <p:cNvPr id="51" name="모서리가 둥근 직사각형 112">
            <a:extLst>
              <a:ext uri="{FF2B5EF4-FFF2-40B4-BE49-F238E27FC236}">
                <a16:creationId xmlns:a16="http://schemas.microsoft.com/office/drawing/2014/main" id="{8B4E07A1-3343-42D6-B3C5-84DEE375F4A3}"/>
              </a:ext>
            </a:extLst>
          </p:cNvPr>
          <p:cNvSpPr/>
          <p:nvPr/>
        </p:nvSpPr>
        <p:spPr>
          <a:xfrm>
            <a:off x="3735238" y="4568771"/>
            <a:ext cx="850941" cy="489673"/>
          </a:xfrm>
          <a:prstGeom prst="roundRect">
            <a:avLst>
              <a:gd name="adj" fmla="val 0"/>
            </a:avLst>
          </a:prstGeom>
          <a:solidFill>
            <a:srgbClr val="D0EFFF"/>
          </a:solidFill>
          <a:ln w="9525">
            <a:no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16322" tIns="32645" rIns="16322" bIns="32645" rtlCol="0" anchor="ctr">
            <a:noAutofit/>
          </a:bodyPr>
          <a:lstStyle/>
          <a:p>
            <a:pPr marL="0" lvl="1" algn="ctr" defTabSz="372052">
              <a:defRPr/>
            </a:pPr>
            <a:r>
              <a:rPr lang="ko-KR" altLang="en-US" sz="816" b="1" dirty="0">
                <a:solidFill>
                  <a:schemeClr val="tx1"/>
                </a:solidFill>
                <a:cs typeface="Arial" panose="020B0604020202020204" pitchFamily="34" charset="0"/>
              </a:rPr>
              <a:t>감   사</a:t>
            </a:r>
            <a:endParaRPr lang="en-US" altLang="ko-KR" sz="816" b="1" dirty="0">
              <a:solidFill>
                <a:schemeClr val="tx1"/>
              </a:solidFill>
              <a:cs typeface="Arial" panose="020B0604020202020204" pitchFamily="34" charset="0"/>
            </a:endParaRPr>
          </a:p>
          <a:p>
            <a:pPr marL="0" lvl="1" algn="ctr" defTabSz="372052">
              <a:defRPr/>
            </a:pPr>
            <a:r>
              <a:rPr lang="ko-KR" altLang="en-US" sz="816" b="1" dirty="0">
                <a:solidFill>
                  <a:schemeClr val="tx1"/>
                </a:solidFill>
                <a:cs typeface="Arial" panose="020B0604020202020204" pitchFamily="34" charset="0"/>
              </a:rPr>
              <a:t>오성숙</a:t>
            </a:r>
          </a:p>
        </p:txBody>
      </p:sp>
      <p:sp>
        <p:nvSpPr>
          <p:cNvPr id="52" name="직사각형 51">
            <a:extLst>
              <a:ext uri="{FF2B5EF4-FFF2-40B4-BE49-F238E27FC236}">
                <a16:creationId xmlns:a16="http://schemas.microsoft.com/office/drawing/2014/main" id="{21411A32-E6B5-45AA-B0BF-EDEAA2AFC651}"/>
              </a:ext>
            </a:extLst>
          </p:cNvPr>
          <p:cNvSpPr/>
          <p:nvPr/>
        </p:nvSpPr>
        <p:spPr>
          <a:xfrm>
            <a:off x="5355730" y="5070186"/>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4.17%</a:t>
            </a:r>
          </a:p>
        </p:txBody>
      </p:sp>
      <p:sp>
        <p:nvSpPr>
          <p:cNvPr id="53" name="직사각형 52">
            <a:extLst>
              <a:ext uri="{FF2B5EF4-FFF2-40B4-BE49-F238E27FC236}">
                <a16:creationId xmlns:a16="http://schemas.microsoft.com/office/drawing/2014/main" id="{32A360F4-7128-4FD2-B961-9162FEEC86C9}"/>
              </a:ext>
            </a:extLst>
          </p:cNvPr>
          <p:cNvSpPr/>
          <p:nvPr/>
        </p:nvSpPr>
        <p:spPr>
          <a:xfrm>
            <a:off x="3778783" y="5070186"/>
            <a:ext cx="469043" cy="14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defTabSz="372052"/>
            <a:r>
              <a:rPr lang="en-US" altLang="ko-KR" sz="750" i="1" dirty="0">
                <a:solidFill>
                  <a:srgbClr val="00338D"/>
                </a:solidFill>
                <a:cs typeface="Univers for KPMG"/>
              </a:rPr>
              <a:t>39.58%</a:t>
            </a:r>
          </a:p>
        </p:txBody>
      </p:sp>
      <p:sp>
        <p:nvSpPr>
          <p:cNvPr id="54" name="TextBox 53">
            <a:extLst>
              <a:ext uri="{FF2B5EF4-FFF2-40B4-BE49-F238E27FC236}">
                <a16:creationId xmlns:a16="http://schemas.microsoft.com/office/drawing/2014/main" id="{E362069A-4A51-4A30-AC7A-FAD6F1B849E6}"/>
              </a:ext>
            </a:extLst>
          </p:cNvPr>
          <p:cNvSpPr txBox="1"/>
          <p:nvPr/>
        </p:nvSpPr>
        <p:spPr>
          <a:xfrm>
            <a:off x="4668986" y="5617254"/>
            <a:ext cx="619275" cy="232914"/>
          </a:xfrm>
          <a:prstGeom prst="rect">
            <a:avLst/>
          </a:prstGeom>
          <a:noFill/>
        </p:spPr>
        <p:txBody>
          <a:bodyPr wrap="square" lIns="54610" tIns="54610" rIns="54610" bIns="54610" rtlCol="0">
            <a:noAutofit/>
          </a:bodyPr>
          <a:lstStyle/>
          <a:p>
            <a:pPr algn="ctr">
              <a:spcAft>
                <a:spcPts val="600"/>
              </a:spcAft>
            </a:pPr>
            <a:r>
              <a:rPr lang="ko-KR" altLang="en-US" sz="900" b="1" dirty="0"/>
              <a:t>보다텍</a:t>
            </a:r>
          </a:p>
        </p:txBody>
      </p:sp>
      <p:sp>
        <p:nvSpPr>
          <p:cNvPr id="55" name="object 87">
            <a:extLst>
              <a:ext uri="{FF2B5EF4-FFF2-40B4-BE49-F238E27FC236}">
                <a16:creationId xmlns:a16="http://schemas.microsoft.com/office/drawing/2014/main" id="{526322ED-7817-4BAF-A677-EAA91F8172B8}"/>
              </a:ext>
            </a:extLst>
          </p:cNvPr>
          <p:cNvSpPr txBox="1"/>
          <p:nvPr/>
        </p:nvSpPr>
        <p:spPr>
          <a:xfrm>
            <a:off x="5611978" y="6028243"/>
            <a:ext cx="2893847" cy="334963"/>
          </a:xfrm>
          <a:prstGeom prst="rect">
            <a:avLst/>
          </a:prstGeom>
        </p:spPr>
        <p:txBody>
          <a:bodyPr vert="horz" wrap="square" lIns="0" tIns="0" rIns="0" bIns="0" rtlCol="0">
            <a:spAutoFit/>
          </a:bodyPr>
          <a:lstStyle/>
          <a:p>
            <a:pPr marL="11516"/>
            <a:r>
              <a:rPr lang="en-US" altLang="ko-KR" sz="544" i="1" dirty="0">
                <a:solidFill>
                  <a:srgbClr val="00338D"/>
                </a:solidFill>
                <a:latin typeface="Arial"/>
                <a:cs typeface="Arial"/>
              </a:rPr>
              <a:t>Note. </a:t>
            </a:r>
          </a:p>
          <a:p>
            <a:pPr marL="11516"/>
            <a:r>
              <a:rPr lang="en-US" altLang="ko-KR" sz="544" i="1" dirty="0">
                <a:solidFill>
                  <a:srgbClr val="00338D"/>
                </a:solidFill>
                <a:latin typeface="Arial"/>
                <a:cs typeface="Arial"/>
              </a:rPr>
              <a:t>[1] </a:t>
            </a:r>
            <a:r>
              <a:rPr lang="ko-KR" altLang="en-US" sz="544" i="1" dirty="0">
                <a:solidFill>
                  <a:srgbClr val="00338D"/>
                </a:solidFill>
                <a:latin typeface="Arial"/>
                <a:cs typeface="Arial"/>
              </a:rPr>
              <a:t>단위</a:t>
            </a:r>
            <a:r>
              <a:rPr lang="en-US" altLang="ko-KR" sz="544" i="1" dirty="0">
                <a:solidFill>
                  <a:srgbClr val="00338D"/>
                </a:solidFill>
                <a:latin typeface="Arial"/>
                <a:cs typeface="Arial"/>
              </a:rPr>
              <a:t>: </a:t>
            </a:r>
            <a:r>
              <a:rPr lang="ko-KR" altLang="en-US" sz="544" i="1" dirty="0">
                <a:solidFill>
                  <a:srgbClr val="00338D"/>
                </a:solidFill>
                <a:latin typeface="Arial"/>
                <a:cs typeface="Arial"/>
              </a:rPr>
              <a:t>백만원</a:t>
            </a:r>
            <a:endParaRPr lang="en-US" altLang="ko-KR" sz="544" i="1" dirty="0">
              <a:solidFill>
                <a:srgbClr val="00338D"/>
              </a:solidFill>
              <a:latin typeface="Arial"/>
              <a:cs typeface="Arial"/>
            </a:endParaRPr>
          </a:p>
          <a:p>
            <a:pPr marL="11516"/>
            <a:r>
              <a:rPr lang="en-US" altLang="ko-KR" sz="544" i="1" dirty="0">
                <a:solidFill>
                  <a:srgbClr val="00338D"/>
                </a:solidFill>
                <a:latin typeface="Arial"/>
                <a:cs typeface="Arial"/>
              </a:rPr>
              <a:t>[2] </a:t>
            </a:r>
            <a:r>
              <a:rPr lang="ko-KR" altLang="en-US" sz="544" i="1" dirty="0">
                <a:solidFill>
                  <a:srgbClr val="00338D"/>
                </a:solidFill>
                <a:latin typeface="Arial"/>
                <a:cs typeface="Arial"/>
              </a:rPr>
              <a:t>매출</a:t>
            </a:r>
            <a:r>
              <a:rPr lang="en-US" altLang="ko-KR" sz="544" i="1" dirty="0">
                <a:solidFill>
                  <a:srgbClr val="00338D"/>
                </a:solidFill>
                <a:latin typeface="Arial"/>
                <a:cs typeface="Arial"/>
              </a:rPr>
              <a:t> </a:t>
            </a:r>
            <a:r>
              <a:rPr lang="ko-KR" altLang="en-US" sz="544" i="1" dirty="0">
                <a:solidFill>
                  <a:srgbClr val="00338D"/>
                </a:solidFill>
                <a:latin typeface="Arial"/>
                <a:cs typeface="Arial"/>
              </a:rPr>
              <a:t>및 영업이익은 </a:t>
            </a:r>
            <a:r>
              <a:rPr lang="en-US" altLang="ko-KR" sz="544" i="1" dirty="0">
                <a:solidFill>
                  <a:srgbClr val="00338D"/>
                </a:solidFill>
                <a:latin typeface="Arial"/>
                <a:cs typeface="Arial"/>
              </a:rPr>
              <a:t>2019</a:t>
            </a:r>
            <a:r>
              <a:rPr lang="ko-KR" altLang="en-US" sz="544" i="1" dirty="0">
                <a:solidFill>
                  <a:srgbClr val="00338D"/>
                </a:solidFill>
                <a:latin typeface="Arial"/>
                <a:cs typeface="Arial"/>
              </a:rPr>
              <a:t>년 </a:t>
            </a:r>
            <a:r>
              <a:rPr lang="en-US" altLang="ko-KR" sz="544" i="1" dirty="0">
                <a:solidFill>
                  <a:srgbClr val="00338D"/>
                </a:solidFill>
                <a:latin typeface="Arial"/>
                <a:cs typeface="Arial"/>
              </a:rPr>
              <a:t>7</a:t>
            </a:r>
            <a:r>
              <a:rPr lang="ko-KR" altLang="en-US" sz="544" i="1" dirty="0">
                <a:solidFill>
                  <a:srgbClr val="00338D"/>
                </a:solidFill>
                <a:latin typeface="Arial"/>
                <a:cs typeface="Arial"/>
              </a:rPr>
              <a:t>월</a:t>
            </a:r>
            <a:r>
              <a:rPr lang="en-US" altLang="ko-KR" sz="544" i="1" dirty="0">
                <a:solidFill>
                  <a:srgbClr val="00338D"/>
                </a:solidFill>
                <a:latin typeface="Arial"/>
                <a:cs typeface="Arial"/>
              </a:rPr>
              <a:t>~2020</a:t>
            </a:r>
            <a:r>
              <a:rPr lang="ko-KR" altLang="en-US" sz="544" i="1" dirty="0">
                <a:solidFill>
                  <a:srgbClr val="00338D"/>
                </a:solidFill>
                <a:latin typeface="Arial"/>
                <a:cs typeface="Arial"/>
              </a:rPr>
              <a:t>년 </a:t>
            </a:r>
            <a:r>
              <a:rPr lang="en-US" altLang="ko-KR" sz="544" i="1" dirty="0">
                <a:solidFill>
                  <a:srgbClr val="00338D"/>
                </a:solidFill>
                <a:latin typeface="Arial"/>
                <a:cs typeface="Arial"/>
              </a:rPr>
              <a:t>6</a:t>
            </a:r>
            <a:r>
              <a:rPr lang="ko-KR" altLang="en-US" sz="544" i="1" dirty="0">
                <a:solidFill>
                  <a:srgbClr val="00338D"/>
                </a:solidFill>
                <a:latin typeface="Arial"/>
                <a:cs typeface="Arial"/>
              </a:rPr>
              <a:t>월 </a:t>
            </a:r>
            <a:r>
              <a:rPr lang="en-US" altLang="ko-KR" sz="544" i="1" dirty="0">
                <a:solidFill>
                  <a:srgbClr val="00338D"/>
                </a:solidFill>
                <a:latin typeface="Arial"/>
                <a:cs typeface="Arial"/>
              </a:rPr>
              <a:t>12</a:t>
            </a:r>
            <a:r>
              <a:rPr lang="ko-KR" altLang="en-US" sz="544" i="1" dirty="0">
                <a:solidFill>
                  <a:srgbClr val="00338D"/>
                </a:solidFill>
                <a:latin typeface="Arial"/>
                <a:cs typeface="Arial"/>
              </a:rPr>
              <a:t>개월 기준</a:t>
            </a:r>
            <a:r>
              <a:rPr lang="en-US" altLang="ko-KR" sz="544" i="1" dirty="0">
                <a:solidFill>
                  <a:srgbClr val="00338D"/>
                </a:solidFill>
                <a:latin typeface="Arial"/>
                <a:cs typeface="Arial"/>
              </a:rPr>
              <a:t>,</a:t>
            </a:r>
            <a:r>
              <a:rPr lang="ko-KR" altLang="en-US" sz="544" i="1" dirty="0">
                <a:solidFill>
                  <a:srgbClr val="00338D"/>
                </a:solidFill>
                <a:latin typeface="Arial"/>
                <a:cs typeface="Arial"/>
              </a:rPr>
              <a:t> 순자산은 </a:t>
            </a:r>
            <a:r>
              <a:rPr lang="en-US" altLang="ko-KR" sz="544" i="1" dirty="0">
                <a:solidFill>
                  <a:srgbClr val="00338D"/>
                </a:solidFill>
                <a:latin typeface="Arial"/>
                <a:cs typeface="Arial"/>
              </a:rPr>
              <a:t>2020</a:t>
            </a:r>
            <a:r>
              <a:rPr lang="ko-KR" altLang="en-US" sz="544" i="1" dirty="0">
                <a:solidFill>
                  <a:srgbClr val="00338D"/>
                </a:solidFill>
                <a:latin typeface="Arial"/>
                <a:cs typeface="Arial"/>
              </a:rPr>
              <a:t>년 </a:t>
            </a:r>
            <a:r>
              <a:rPr lang="en-US" altLang="ko-KR" sz="544" i="1" dirty="0">
                <a:solidFill>
                  <a:srgbClr val="00338D"/>
                </a:solidFill>
                <a:latin typeface="Arial"/>
                <a:cs typeface="Arial"/>
              </a:rPr>
              <a:t>6</a:t>
            </a:r>
            <a:r>
              <a:rPr lang="ko-KR" altLang="en-US" sz="544" i="1" dirty="0">
                <a:solidFill>
                  <a:srgbClr val="00338D"/>
                </a:solidFill>
                <a:latin typeface="Arial"/>
                <a:cs typeface="Arial"/>
              </a:rPr>
              <a:t>월 말 기준</a:t>
            </a:r>
            <a:endParaRPr lang="en-US" altLang="ko-KR" sz="544" i="1" dirty="0">
              <a:solidFill>
                <a:srgbClr val="00338D"/>
              </a:solidFill>
              <a:latin typeface="Arial"/>
              <a:cs typeface="Arial"/>
            </a:endParaRPr>
          </a:p>
          <a:p>
            <a:pPr marL="11516"/>
            <a:r>
              <a:rPr sz="544" i="1" dirty="0">
                <a:solidFill>
                  <a:srgbClr val="00338D"/>
                </a:solidFill>
                <a:latin typeface="Arial"/>
                <a:cs typeface="Arial"/>
              </a:rPr>
              <a:t>Source: </a:t>
            </a:r>
            <a:r>
              <a:rPr lang="ko-KR" altLang="en-US" sz="544" i="1" spc="-5" dirty="0">
                <a:solidFill>
                  <a:srgbClr val="00338D"/>
                </a:solidFill>
                <a:latin typeface="Arial"/>
                <a:cs typeface="Arial"/>
              </a:rPr>
              <a:t>대상회사 제공자료</a:t>
            </a:r>
            <a:endParaRPr lang="en-US" altLang="ko-KR" sz="544" i="1" spc="-5" dirty="0">
              <a:solidFill>
                <a:srgbClr val="00338D"/>
              </a:solidFill>
              <a:latin typeface="Arial"/>
              <a:cs typeface="Arial"/>
            </a:endParaRPr>
          </a:p>
        </p:txBody>
      </p:sp>
      <p:cxnSp>
        <p:nvCxnSpPr>
          <p:cNvPr id="56" name="연결선: 꺾임 55">
            <a:extLst>
              <a:ext uri="{FF2B5EF4-FFF2-40B4-BE49-F238E27FC236}">
                <a16:creationId xmlns:a16="http://schemas.microsoft.com/office/drawing/2014/main" id="{247F544F-33C4-4BAF-8977-5BA85CFCDE0F}"/>
              </a:ext>
            </a:extLst>
          </p:cNvPr>
          <p:cNvCxnSpPr>
            <a:cxnSpLocks/>
            <a:stCxn id="47" idx="1"/>
            <a:endCxn id="17" idx="1"/>
          </p:cNvCxnSpPr>
          <p:nvPr/>
        </p:nvCxnSpPr>
        <p:spPr>
          <a:xfrm rot="10800000">
            <a:off x="1760447" y="2176564"/>
            <a:ext cx="446590" cy="2637045"/>
          </a:xfrm>
          <a:prstGeom prst="bentConnector3">
            <a:avLst>
              <a:gd name="adj1" fmla="val 215173"/>
            </a:avLst>
          </a:prstGeom>
          <a:ln w="3175">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연결선: 꺾임 56">
            <a:extLst>
              <a:ext uri="{FF2B5EF4-FFF2-40B4-BE49-F238E27FC236}">
                <a16:creationId xmlns:a16="http://schemas.microsoft.com/office/drawing/2014/main" id="{D517282C-98C2-4A0C-A961-A048AA3D0144}"/>
              </a:ext>
            </a:extLst>
          </p:cNvPr>
          <p:cNvCxnSpPr>
            <a:cxnSpLocks/>
            <a:stCxn id="51" idx="0"/>
            <a:endCxn id="17" idx="1"/>
          </p:cNvCxnSpPr>
          <p:nvPr/>
        </p:nvCxnSpPr>
        <p:spPr>
          <a:xfrm rot="16200000" flipV="1">
            <a:off x="1764474" y="2172536"/>
            <a:ext cx="2392208" cy="2400262"/>
          </a:xfrm>
          <a:prstGeom prst="bentConnector4">
            <a:avLst>
              <a:gd name="adj1" fmla="val 24576"/>
              <a:gd name="adj2" fmla="val 109524"/>
            </a:avLst>
          </a:prstGeom>
          <a:ln w="3175">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직사각형 57">
            <a:extLst>
              <a:ext uri="{FF2B5EF4-FFF2-40B4-BE49-F238E27FC236}">
                <a16:creationId xmlns:a16="http://schemas.microsoft.com/office/drawing/2014/main" id="{C28EB782-F61E-412E-8F28-6E5CF1A8C3D4}"/>
              </a:ext>
            </a:extLst>
          </p:cNvPr>
          <p:cNvSpPr/>
          <p:nvPr/>
        </p:nvSpPr>
        <p:spPr>
          <a:xfrm>
            <a:off x="1101281" y="4646407"/>
            <a:ext cx="566367" cy="199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algn="ctr" defTabSz="372052"/>
            <a:r>
              <a:rPr lang="ko-KR" altLang="en-US" sz="800" b="1" i="1" dirty="0">
                <a:solidFill>
                  <a:schemeClr val="tx1"/>
                </a:solidFill>
                <a:cs typeface="Univers for KPMG"/>
              </a:rPr>
              <a:t>부녀</a:t>
            </a:r>
            <a:endParaRPr lang="en-US" altLang="ko-KR" sz="800" b="1" i="1" dirty="0">
              <a:solidFill>
                <a:schemeClr val="tx1"/>
              </a:solidFill>
              <a:cs typeface="Univers for KPMG"/>
            </a:endParaRPr>
          </a:p>
        </p:txBody>
      </p:sp>
      <p:sp>
        <p:nvSpPr>
          <p:cNvPr id="59" name="직사각형 58">
            <a:extLst>
              <a:ext uri="{FF2B5EF4-FFF2-40B4-BE49-F238E27FC236}">
                <a16:creationId xmlns:a16="http://schemas.microsoft.com/office/drawing/2014/main" id="{1E52FF76-B7C4-48E7-A9FB-C8FE68857B0E}"/>
              </a:ext>
            </a:extLst>
          </p:cNvPr>
          <p:cNvSpPr/>
          <p:nvPr/>
        </p:nvSpPr>
        <p:spPr>
          <a:xfrm>
            <a:off x="2495013" y="3838511"/>
            <a:ext cx="566367" cy="199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algn="ctr" defTabSz="372052"/>
            <a:r>
              <a:rPr lang="ko-KR" altLang="en-US" sz="800" b="1" i="1" dirty="0">
                <a:solidFill>
                  <a:schemeClr val="tx1"/>
                </a:solidFill>
                <a:cs typeface="Univers for KPMG"/>
              </a:rPr>
              <a:t>부부</a:t>
            </a:r>
            <a:endParaRPr lang="en-US" altLang="ko-KR" sz="800" b="1" i="1" dirty="0">
              <a:solidFill>
                <a:schemeClr val="tx1"/>
              </a:solidFill>
              <a:cs typeface="Univers for KPMG"/>
            </a:endParaRPr>
          </a:p>
        </p:txBody>
      </p:sp>
      <p:cxnSp>
        <p:nvCxnSpPr>
          <p:cNvPr id="60" name="직선 연결선 59">
            <a:extLst>
              <a:ext uri="{FF2B5EF4-FFF2-40B4-BE49-F238E27FC236}">
                <a16:creationId xmlns:a16="http://schemas.microsoft.com/office/drawing/2014/main" id="{C9155EEA-5EBE-46D7-9E42-81D8EC24CDDD}"/>
              </a:ext>
            </a:extLst>
          </p:cNvPr>
          <p:cNvCxnSpPr>
            <a:cxnSpLocks/>
            <a:stCxn id="47" idx="3"/>
            <a:endCxn id="51" idx="1"/>
          </p:cNvCxnSpPr>
          <p:nvPr/>
        </p:nvCxnSpPr>
        <p:spPr>
          <a:xfrm>
            <a:off x="3057978" y="4813608"/>
            <a:ext cx="677260" cy="0"/>
          </a:xfrm>
          <a:prstGeom prst="line">
            <a:avLst/>
          </a:prstGeom>
          <a:ln w="6350">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직사각형 60">
            <a:extLst>
              <a:ext uri="{FF2B5EF4-FFF2-40B4-BE49-F238E27FC236}">
                <a16:creationId xmlns:a16="http://schemas.microsoft.com/office/drawing/2014/main" id="{FD417264-E212-41B9-AB70-13EA2A393438}"/>
              </a:ext>
            </a:extLst>
          </p:cNvPr>
          <p:cNvSpPr/>
          <p:nvPr/>
        </p:nvSpPr>
        <p:spPr>
          <a:xfrm>
            <a:off x="3101839" y="4646408"/>
            <a:ext cx="566367" cy="199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967" tIns="48967" rIns="48967" bIns="48967" rtlCol="0" anchor="ctr"/>
          <a:lstStyle/>
          <a:p>
            <a:pPr algn="ctr" defTabSz="372052"/>
            <a:r>
              <a:rPr lang="ko-KR" altLang="en-US" sz="800" b="1" i="1" dirty="0">
                <a:solidFill>
                  <a:schemeClr val="tx1"/>
                </a:solidFill>
                <a:cs typeface="Univers for KPMG"/>
              </a:rPr>
              <a:t>모녀</a:t>
            </a:r>
            <a:endParaRPr lang="en-US" altLang="ko-KR" sz="800" b="1" i="1" dirty="0">
              <a:solidFill>
                <a:schemeClr val="tx1"/>
              </a:solidFill>
              <a:cs typeface="Univers for KPMG"/>
            </a:endParaRPr>
          </a:p>
        </p:txBody>
      </p:sp>
      <p:sp>
        <p:nvSpPr>
          <p:cNvPr id="62" name="object 87">
            <a:extLst>
              <a:ext uri="{FF2B5EF4-FFF2-40B4-BE49-F238E27FC236}">
                <a16:creationId xmlns:a16="http://schemas.microsoft.com/office/drawing/2014/main" id="{CCA53CBD-0A25-466D-9A51-333B9AA74EF0}"/>
              </a:ext>
            </a:extLst>
          </p:cNvPr>
          <p:cNvSpPr txBox="1"/>
          <p:nvPr/>
        </p:nvSpPr>
        <p:spPr>
          <a:xfrm>
            <a:off x="5611978" y="3693957"/>
            <a:ext cx="2616420" cy="334963"/>
          </a:xfrm>
          <a:prstGeom prst="rect">
            <a:avLst/>
          </a:prstGeom>
        </p:spPr>
        <p:txBody>
          <a:bodyPr vert="horz" wrap="square" lIns="0" tIns="0" rIns="0" bIns="0" rtlCol="0">
            <a:spAutoFit/>
          </a:bodyPr>
          <a:lstStyle/>
          <a:p>
            <a:pPr marL="11516"/>
            <a:r>
              <a:rPr lang="en-US" altLang="ko-KR" sz="544" i="1" dirty="0">
                <a:solidFill>
                  <a:srgbClr val="00338D"/>
                </a:solidFill>
                <a:latin typeface="Arial"/>
                <a:cs typeface="Arial"/>
              </a:rPr>
              <a:t>Note. </a:t>
            </a:r>
          </a:p>
          <a:p>
            <a:pPr marL="11516"/>
            <a:r>
              <a:rPr lang="en-US" altLang="ko-KR" sz="544" i="1" dirty="0">
                <a:solidFill>
                  <a:srgbClr val="00338D"/>
                </a:solidFill>
                <a:latin typeface="Arial"/>
                <a:cs typeface="Arial"/>
              </a:rPr>
              <a:t>[[1] </a:t>
            </a:r>
            <a:r>
              <a:rPr lang="ko-KR" altLang="en-US" sz="544" i="1" dirty="0">
                <a:solidFill>
                  <a:srgbClr val="00338D"/>
                </a:solidFill>
                <a:latin typeface="Arial"/>
                <a:cs typeface="Arial"/>
              </a:rPr>
              <a:t>단위</a:t>
            </a:r>
            <a:r>
              <a:rPr lang="en-US" altLang="ko-KR" sz="544" i="1" dirty="0">
                <a:solidFill>
                  <a:srgbClr val="00338D"/>
                </a:solidFill>
                <a:latin typeface="Arial"/>
                <a:cs typeface="Arial"/>
              </a:rPr>
              <a:t>: </a:t>
            </a:r>
            <a:r>
              <a:rPr lang="ko-KR" altLang="en-US" sz="544" i="1" dirty="0">
                <a:solidFill>
                  <a:srgbClr val="00338D"/>
                </a:solidFill>
                <a:latin typeface="Arial"/>
                <a:cs typeface="Arial"/>
              </a:rPr>
              <a:t>백만원</a:t>
            </a:r>
            <a:endParaRPr lang="en-US" altLang="ko-KR" sz="544" i="1" dirty="0">
              <a:solidFill>
                <a:srgbClr val="00338D"/>
              </a:solidFill>
              <a:latin typeface="Arial"/>
              <a:cs typeface="Arial"/>
            </a:endParaRPr>
          </a:p>
          <a:p>
            <a:pPr marL="11516"/>
            <a:r>
              <a:rPr lang="en-US" altLang="ko-KR" sz="544" i="1" dirty="0">
                <a:solidFill>
                  <a:srgbClr val="00338D"/>
                </a:solidFill>
                <a:latin typeface="Arial"/>
                <a:cs typeface="Arial"/>
              </a:rPr>
              <a:t>[2] </a:t>
            </a:r>
            <a:r>
              <a:rPr lang="ko-KR" altLang="en-US" sz="544" i="1" dirty="0">
                <a:solidFill>
                  <a:srgbClr val="00338D"/>
                </a:solidFill>
                <a:latin typeface="Arial"/>
                <a:cs typeface="Arial"/>
              </a:rPr>
              <a:t>매출</a:t>
            </a:r>
            <a:r>
              <a:rPr lang="en-US" altLang="ko-KR" sz="544" i="1" dirty="0">
                <a:solidFill>
                  <a:srgbClr val="00338D"/>
                </a:solidFill>
                <a:latin typeface="Arial"/>
                <a:cs typeface="Arial"/>
              </a:rPr>
              <a:t>, EBIITDA, </a:t>
            </a:r>
            <a:r>
              <a:rPr lang="ko-KR" altLang="en-US" sz="544" i="1" dirty="0">
                <a:solidFill>
                  <a:srgbClr val="00338D"/>
                </a:solidFill>
                <a:latin typeface="Arial"/>
                <a:cs typeface="Arial"/>
              </a:rPr>
              <a:t>영업이익은 </a:t>
            </a:r>
            <a:r>
              <a:rPr lang="en-US" altLang="ko-KR" sz="544" i="1" dirty="0">
                <a:solidFill>
                  <a:srgbClr val="00338D"/>
                </a:solidFill>
                <a:latin typeface="Arial"/>
                <a:cs typeface="Arial"/>
              </a:rPr>
              <a:t>2019</a:t>
            </a:r>
            <a:r>
              <a:rPr lang="ko-KR" altLang="en-US" sz="544" i="1" dirty="0">
                <a:solidFill>
                  <a:srgbClr val="00338D"/>
                </a:solidFill>
                <a:latin typeface="Arial"/>
                <a:cs typeface="Arial"/>
              </a:rPr>
              <a:t>년 </a:t>
            </a:r>
            <a:r>
              <a:rPr lang="en-US" altLang="ko-KR" sz="544" i="1" dirty="0">
                <a:solidFill>
                  <a:srgbClr val="00338D"/>
                </a:solidFill>
                <a:latin typeface="Arial"/>
                <a:cs typeface="Arial"/>
              </a:rPr>
              <a:t>12</a:t>
            </a:r>
            <a:r>
              <a:rPr lang="ko-KR" altLang="en-US" sz="544" i="1" dirty="0">
                <a:solidFill>
                  <a:srgbClr val="00338D"/>
                </a:solidFill>
                <a:latin typeface="Arial"/>
                <a:cs typeface="Arial"/>
              </a:rPr>
              <a:t>개월 기준</a:t>
            </a:r>
            <a:r>
              <a:rPr lang="en-US" altLang="ko-KR" sz="544" i="1" dirty="0">
                <a:solidFill>
                  <a:srgbClr val="00338D"/>
                </a:solidFill>
                <a:latin typeface="Arial"/>
                <a:cs typeface="Arial"/>
              </a:rPr>
              <a:t>,</a:t>
            </a:r>
            <a:r>
              <a:rPr lang="ko-KR" altLang="en-US" sz="544" i="1" dirty="0">
                <a:solidFill>
                  <a:srgbClr val="00338D"/>
                </a:solidFill>
                <a:latin typeface="Arial"/>
                <a:cs typeface="Arial"/>
              </a:rPr>
              <a:t> 순자산은 </a:t>
            </a:r>
            <a:r>
              <a:rPr lang="en-US" altLang="ko-KR" sz="544" i="1" dirty="0">
                <a:solidFill>
                  <a:srgbClr val="00338D"/>
                </a:solidFill>
                <a:latin typeface="Arial"/>
                <a:cs typeface="Arial"/>
              </a:rPr>
              <a:t>2019</a:t>
            </a:r>
            <a:r>
              <a:rPr lang="ko-KR" altLang="en-US" sz="544" i="1" dirty="0">
                <a:solidFill>
                  <a:srgbClr val="00338D"/>
                </a:solidFill>
                <a:latin typeface="Arial"/>
                <a:cs typeface="Arial"/>
              </a:rPr>
              <a:t>년 말 기준</a:t>
            </a:r>
            <a:endParaRPr lang="en-US" altLang="ko-KR" sz="544" i="1" dirty="0">
              <a:solidFill>
                <a:srgbClr val="00338D"/>
              </a:solidFill>
              <a:latin typeface="Arial"/>
              <a:cs typeface="Arial"/>
            </a:endParaRPr>
          </a:p>
          <a:p>
            <a:pPr marL="11516"/>
            <a:r>
              <a:rPr sz="544" i="1" dirty="0">
                <a:solidFill>
                  <a:srgbClr val="00338D"/>
                </a:solidFill>
                <a:latin typeface="Arial"/>
                <a:cs typeface="Arial"/>
              </a:rPr>
              <a:t>Source: </a:t>
            </a:r>
            <a:r>
              <a:rPr lang="ko-KR" altLang="en-US" sz="544" i="1" spc="-5" dirty="0">
                <a:solidFill>
                  <a:srgbClr val="00338D"/>
                </a:solidFill>
                <a:latin typeface="Arial"/>
                <a:cs typeface="Arial"/>
              </a:rPr>
              <a:t>대상회사 제공자료</a:t>
            </a:r>
            <a:endParaRPr lang="en-US" altLang="ko-KR" sz="544" i="1" spc="-5" dirty="0">
              <a:solidFill>
                <a:srgbClr val="00338D"/>
              </a:solidFill>
              <a:latin typeface="Arial"/>
              <a:cs typeface="Arial"/>
            </a:endParaRPr>
          </a:p>
        </p:txBody>
      </p:sp>
      <p:sp>
        <p:nvSpPr>
          <p:cNvPr id="63" name="직사각형 62">
            <a:extLst>
              <a:ext uri="{FF2B5EF4-FFF2-40B4-BE49-F238E27FC236}">
                <a16:creationId xmlns:a16="http://schemas.microsoft.com/office/drawing/2014/main" id="{CBA2F7AD-5149-43D2-A66D-D055A7D862F0}"/>
              </a:ext>
            </a:extLst>
          </p:cNvPr>
          <p:cNvSpPr/>
          <p:nvPr/>
        </p:nvSpPr>
        <p:spPr>
          <a:xfrm>
            <a:off x="2809134" y="1851450"/>
            <a:ext cx="2067168" cy="724101"/>
          </a:xfrm>
          <a:prstGeom prst="rect">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64" name="직사각형 63">
            <a:extLst>
              <a:ext uri="{FF2B5EF4-FFF2-40B4-BE49-F238E27FC236}">
                <a16:creationId xmlns:a16="http://schemas.microsoft.com/office/drawing/2014/main" id="{C5E8B707-D25E-4A5A-ACCF-9009F2CC96C1}"/>
              </a:ext>
            </a:extLst>
          </p:cNvPr>
          <p:cNvSpPr/>
          <p:nvPr/>
        </p:nvSpPr>
        <p:spPr>
          <a:xfrm>
            <a:off x="5027745" y="1851450"/>
            <a:ext cx="2067168" cy="724101"/>
          </a:xfrm>
          <a:prstGeom prst="rect">
            <a:avLst/>
          </a:prstGeom>
          <a:noFill/>
          <a:ln w="12700">
            <a:solidFill>
              <a:srgbClr val="43B02A"/>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65" name="직사각형 64">
            <a:extLst>
              <a:ext uri="{FF2B5EF4-FFF2-40B4-BE49-F238E27FC236}">
                <a16:creationId xmlns:a16="http://schemas.microsoft.com/office/drawing/2014/main" id="{9EF04338-7753-44AB-A3E2-38786248AF0F}"/>
              </a:ext>
            </a:extLst>
          </p:cNvPr>
          <p:cNvSpPr/>
          <p:nvPr/>
        </p:nvSpPr>
        <p:spPr>
          <a:xfrm>
            <a:off x="5207769" y="4496365"/>
            <a:ext cx="2491194" cy="724101"/>
          </a:xfrm>
          <a:prstGeom prst="rect">
            <a:avLst/>
          </a:prstGeom>
          <a:noFill/>
          <a:ln w="12700">
            <a:solidFill>
              <a:srgbClr val="43B02A"/>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66" name="직사각형 65">
            <a:extLst>
              <a:ext uri="{FF2B5EF4-FFF2-40B4-BE49-F238E27FC236}">
                <a16:creationId xmlns:a16="http://schemas.microsoft.com/office/drawing/2014/main" id="{01B72D21-3C90-4F9B-8B37-493A6FFB5470}"/>
              </a:ext>
            </a:extLst>
          </p:cNvPr>
          <p:cNvSpPr/>
          <p:nvPr/>
        </p:nvSpPr>
        <p:spPr>
          <a:xfrm>
            <a:off x="415635" y="4272479"/>
            <a:ext cx="9063086" cy="2090728"/>
          </a:xfrm>
          <a:prstGeom prst="rect">
            <a:avLst/>
          </a:prstGeom>
          <a:solidFill>
            <a:schemeClr val="accent4">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3" name="직사각형 2">
            <a:extLst>
              <a:ext uri="{FF2B5EF4-FFF2-40B4-BE49-F238E27FC236}">
                <a16:creationId xmlns:a16="http://schemas.microsoft.com/office/drawing/2014/main" id="{86E448B3-B723-4BD4-9F0E-3CC78FFEFB7B}"/>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67" name="Rounded Rectangle 2">
            <a:extLst>
              <a:ext uri="{FF2B5EF4-FFF2-40B4-BE49-F238E27FC236}">
                <a16:creationId xmlns:a16="http://schemas.microsoft.com/office/drawing/2014/main" id="{C4AA3894-A43F-452C-A9BD-696753773CB1}"/>
              </a:ext>
            </a:extLst>
          </p:cNvPr>
          <p:cNvSpPr/>
          <p:nvPr>
            <p:custDataLst>
              <p:tags r:id="rId1"/>
            </p:custDataLst>
          </p:nvPr>
        </p:nvSpPr>
        <p:spPr>
          <a:xfrm>
            <a:off x="8193491" y="4688465"/>
            <a:ext cx="1285230" cy="1033066"/>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t"/>
          <a:lstStyle/>
          <a:p>
            <a:pPr defTabSz="1169988"/>
            <a:r>
              <a:rPr lang="ko-KR" altLang="en-US" sz="750" dirty="0">
                <a:solidFill>
                  <a:schemeClr val="tx1"/>
                </a:solidFill>
                <a:latin typeface="맑은 고딕" panose="020B0503020000020004" pitchFamily="50" charset="-127"/>
                <a:ea typeface="맑은 고딕" panose="020B0503020000020004" pitchFamily="50" charset="-127"/>
              </a:rPr>
              <a:t>금번 딜 구조 상 보다텍은 거래대상에서 제외되는 것으로 </a:t>
            </a:r>
            <a:r>
              <a:rPr lang="en-US" altLang="ko-KR" sz="750" dirty="0">
                <a:solidFill>
                  <a:schemeClr val="tx1"/>
                </a:solidFill>
                <a:latin typeface="맑은 고딕" panose="020B0503020000020004" pitchFamily="50" charset="-127"/>
                <a:ea typeface="맑은 고딕" panose="020B0503020000020004" pitchFamily="50" charset="-127"/>
              </a:rPr>
              <a:t>Seller </a:t>
            </a:r>
            <a:r>
              <a:rPr lang="ko-KR" altLang="en-US" sz="750" dirty="0">
                <a:solidFill>
                  <a:schemeClr val="tx1"/>
                </a:solidFill>
                <a:latin typeface="맑은 고딕" panose="020B0503020000020004" pitchFamily="50" charset="-127"/>
                <a:ea typeface="맑은 고딕" panose="020B0503020000020004" pitchFamily="50" charset="-127"/>
              </a:rPr>
              <a:t>측에서는 이해하고 있으며</a:t>
            </a:r>
            <a:r>
              <a:rPr lang="en-US" altLang="ko-KR" sz="750" dirty="0">
                <a:solidFill>
                  <a:schemeClr val="tx1"/>
                </a:solidFill>
                <a:latin typeface="맑은 고딕" panose="020B0503020000020004" pitchFamily="50" charset="-127"/>
                <a:ea typeface="맑은 고딕" panose="020B0503020000020004" pitchFamily="50" charset="-127"/>
              </a:rPr>
              <a:t>, </a:t>
            </a:r>
            <a:r>
              <a:rPr lang="ko-KR" altLang="en-US" sz="750" dirty="0">
                <a:solidFill>
                  <a:schemeClr val="tx1"/>
                </a:solidFill>
                <a:latin typeface="맑은 고딕" panose="020B0503020000020004" pitchFamily="50" charset="-127"/>
                <a:ea typeface="맑은 고딕" panose="020B0503020000020004" pitchFamily="50" charset="-127"/>
              </a:rPr>
              <a:t>다만</a:t>
            </a:r>
            <a:r>
              <a:rPr lang="en-US" altLang="ko-KR" sz="750" dirty="0">
                <a:solidFill>
                  <a:schemeClr val="tx1"/>
                </a:solidFill>
                <a:latin typeface="맑은 고딕" panose="020B0503020000020004" pitchFamily="50" charset="-127"/>
                <a:ea typeface="맑은 고딕" panose="020B0503020000020004" pitchFamily="50" charset="-127"/>
              </a:rPr>
              <a:t>, </a:t>
            </a:r>
            <a:r>
              <a:rPr lang="ko-KR" altLang="en-US" sz="750" dirty="0">
                <a:solidFill>
                  <a:schemeClr val="tx1"/>
                </a:solidFill>
                <a:latin typeface="맑은 고딕" panose="020B0503020000020004" pitchFamily="50" charset="-127"/>
                <a:ea typeface="맑은 고딕" panose="020B0503020000020004" pitchFamily="50" charset="-127"/>
              </a:rPr>
              <a:t>금번 딜 이후 보다텍과 대상회사 간의 거래관계는 지속적으로 유지할 계획으로 설명함</a:t>
            </a:r>
            <a:r>
              <a:rPr lang="en-US" altLang="ko-KR" sz="750" dirty="0">
                <a:solidFill>
                  <a:schemeClr val="tx1"/>
                </a:solidFill>
                <a:latin typeface="맑은 고딕" panose="020B0503020000020004" pitchFamily="50" charset="-127"/>
                <a:ea typeface="맑은 고딕" panose="020B0503020000020004" pitchFamily="50" charset="-127"/>
              </a:rPr>
              <a:t>.</a:t>
            </a:r>
          </a:p>
        </p:txBody>
      </p:sp>
    </p:spTree>
    <p:extLst>
      <p:ext uri="{BB962C8B-B14F-4D97-AF65-F5344CB8AC3E}">
        <p14:creationId xmlns:p14="http://schemas.microsoft.com/office/powerpoint/2010/main" val="91665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(5) – ITS </a:t>
            </a:r>
            <a:r>
              <a:rPr lang="ko-KR" altLang="en-US" sz="2400" dirty="0">
                <a:solidFill>
                  <a:srgbClr val="00338D"/>
                </a:solidFill>
                <a:cs typeface="KPMG Extralight"/>
              </a:rPr>
              <a:t>제품 </a:t>
            </a:r>
            <a:r>
              <a:rPr lang="en-US" altLang="ko-KR" sz="3000" b="1" dirty="0">
                <a:solidFill>
                  <a:srgbClr val="00338D"/>
                </a:solidFill>
                <a:cs typeface="KPMG Extralight"/>
              </a:rPr>
              <a:t>:</a:t>
            </a:r>
            <a:r>
              <a:rPr lang="en-US" altLang="ko-KR" sz="3000" dirty="0">
                <a:solidFill>
                  <a:srgbClr val="00338D"/>
                </a:solidFill>
                <a:cs typeface="KPMG Extralight"/>
              </a:rPr>
              <a:t> </a:t>
            </a:r>
            <a:r>
              <a:rPr lang="ko-KR" altLang="en-US" sz="2400" dirty="0">
                <a:solidFill>
                  <a:srgbClr val="00338D"/>
                </a:solidFill>
              </a:rPr>
              <a:t>우수조달품목</a:t>
            </a:r>
            <a:r>
              <a:rPr lang="ko-KR" altLang="en-US" sz="3200" dirty="0">
                <a:solidFill>
                  <a:srgbClr val="00338D"/>
                </a:solidFill>
                <a:cs typeface="KPMG Extralight"/>
              </a:rPr>
              <a:t> </a:t>
            </a:r>
            <a:r>
              <a:rPr lang="ko-KR" altLang="en-US" sz="2400" dirty="0">
                <a:solidFill>
                  <a:srgbClr val="00338D"/>
                </a:solidFill>
              </a:rPr>
              <a:t>판가 및 할인</a:t>
            </a:r>
            <a:endParaRPr lang="en-US" altLang="ko-KR" sz="2400"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81609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경쟁사들의 순차적인 우수조달품목 등록에 대비하여 가격경쟁력 확보 차원에서 </a:t>
            </a: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2</a:t>
            </a:r>
            <a:r>
              <a:rPr lang="ko-KR" altLang="en-US" sz="900" dirty="0">
                <a:solidFill>
                  <a:srgbClr val="00338D"/>
                </a:solidFill>
                <a:latin typeface="Arial" panose="020B0604020202020204" pitchFamily="34" charset="0"/>
                <a:ea typeface="맑은 고딕" panose="020B0503020000020004" pitchFamily="50" charset="-127"/>
              </a:rPr>
              <a:t>월 자체적으로 판매단가 인하를 실시하였으며</a:t>
            </a:r>
            <a:r>
              <a:rPr lang="en-US" altLang="ko-KR" sz="900" dirty="0">
                <a:solidFill>
                  <a:srgbClr val="00338D"/>
                </a:solidFill>
                <a:latin typeface="Arial" panose="020B0604020202020204" pitchFamily="34" charset="0"/>
                <a:ea typeface="맑은 고딕" panose="020B0503020000020004" pitchFamily="50" charset="-127"/>
              </a:rPr>
              <a:t>, 2020</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6</a:t>
            </a:r>
            <a:r>
              <a:rPr lang="ko-KR" altLang="en-US" sz="900" dirty="0">
                <a:solidFill>
                  <a:srgbClr val="00338D"/>
                </a:solidFill>
                <a:latin typeface="Arial" panose="020B0604020202020204" pitchFamily="34" charset="0"/>
                <a:ea typeface="맑은 고딕" panose="020B0503020000020004" pitchFamily="50" charset="-127"/>
              </a:rPr>
              <a:t>월에는 조달청과의 우수조달품목 계약연장 협상 시 조달청의 판가 인하 요구에 따라 일괄적으로 </a:t>
            </a:r>
            <a:r>
              <a:rPr lang="en-US" altLang="ko-KR" sz="900" dirty="0">
                <a:solidFill>
                  <a:srgbClr val="00338D"/>
                </a:solidFill>
                <a:latin typeface="Arial" panose="020B0604020202020204" pitchFamily="34" charset="0"/>
                <a:ea typeface="맑은 고딕" panose="020B0503020000020004" pitchFamily="50" charset="-127"/>
              </a:rPr>
              <a:t>5% </a:t>
            </a:r>
            <a:r>
              <a:rPr lang="ko-KR" altLang="en-US" sz="900" dirty="0">
                <a:solidFill>
                  <a:srgbClr val="00338D"/>
                </a:solidFill>
                <a:latin typeface="Arial" panose="020B0604020202020204" pitchFamily="34" charset="0"/>
                <a:ea typeface="맑은 고딕" panose="020B0503020000020004" pitchFamily="50" charset="-127"/>
              </a:rPr>
              <a:t>추가 판가 인하를 실시하였음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현재 판가 수준은 경쟁사 대비 소폭 낮은 수준이므로 향후 자체적인 판가 인하를 실시할 계획은 없다고 하며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다만</a:t>
            </a:r>
            <a:r>
              <a:rPr lang="en-US" altLang="ko-KR" sz="900" dirty="0">
                <a:solidFill>
                  <a:srgbClr val="00338D"/>
                </a:solidFill>
                <a:latin typeface="Arial" panose="020B0604020202020204" pitchFamily="34" charset="0"/>
                <a:ea typeface="맑은 고딕" panose="020B0503020000020004" pitchFamily="50" charset="-127"/>
              </a:rPr>
              <a:t>, 2022</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6</a:t>
            </a:r>
            <a:r>
              <a:rPr lang="ko-KR" altLang="en-US" sz="900" dirty="0">
                <a:solidFill>
                  <a:srgbClr val="00338D"/>
                </a:solidFill>
                <a:latin typeface="Arial" panose="020B0604020202020204" pitchFamily="34" charset="0"/>
                <a:ea typeface="맑은 고딕" panose="020B0503020000020004" pitchFamily="50" charset="-127"/>
              </a:rPr>
              <a:t>월 예정된 계약연장 협상 시 조달청으로부터 추가 판가 인하 요구를 받을 수 있다고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물량할인으로 인한 </a:t>
            </a:r>
            <a:r>
              <a:rPr lang="en-US" altLang="ko-KR" sz="900" dirty="0">
                <a:solidFill>
                  <a:srgbClr val="00338D"/>
                </a:solidFill>
                <a:latin typeface="Arial" panose="020B0604020202020204" pitchFamily="34" charset="0"/>
                <a:ea typeface="맑은 고딕" panose="020B0503020000020004" pitchFamily="50" charset="-127"/>
              </a:rPr>
              <a:t>ASP </a:t>
            </a:r>
            <a:r>
              <a:rPr lang="ko-KR" altLang="en-US" sz="900" dirty="0">
                <a:solidFill>
                  <a:srgbClr val="00338D"/>
                </a:solidFill>
                <a:latin typeface="Arial" panose="020B0604020202020204" pitchFamily="34" charset="0"/>
                <a:ea typeface="맑은 고딕" panose="020B0503020000020004" pitchFamily="50" charset="-127"/>
              </a:rPr>
              <a:t>감소효과는 </a:t>
            </a: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기준 </a:t>
            </a:r>
            <a:r>
              <a:rPr lang="en-US" altLang="ko-KR" sz="900" dirty="0">
                <a:solidFill>
                  <a:srgbClr val="00338D"/>
                </a:solidFill>
                <a:latin typeface="Arial" panose="020B0604020202020204" pitchFamily="34" charset="0"/>
                <a:ea typeface="맑은 고딕" panose="020B0503020000020004" pitchFamily="50" charset="-127"/>
              </a:rPr>
              <a:t>1% </a:t>
            </a:r>
            <a:r>
              <a:rPr lang="ko-KR" altLang="en-US" sz="900" dirty="0">
                <a:solidFill>
                  <a:srgbClr val="00338D"/>
                </a:solidFill>
                <a:latin typeface="Arial" panose="020B0604020202020204" pitchFamily="34" charset="0"/>
                <a:ea typeface="맑은 고딕" panose="020B0503020000020004" pitchFamily="50" charset="-127"/>
              </a:rPr>
              <a:t>내외 수준으로 보이며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자체적인 할인행사를 별도로 실시한 사례는 현재까진 없었다고 함</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17" name="직사각형 16">
            <a:extLst>
              <a:ext uri="{FF2B5EF4-FFF2-40B4-BE49-F238E27FC236}">
                <a16:creationId xmlns:a16="http://schemas.microsoft.com/office/drawing/2014/main" id="{17FC6E16-7891-4B3F-A775-8DB073ABECA0}"/>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25" name="Rounded Rectangle 2">
            <a:extLst>
              <a:ext uri="{FF2B5EF4-FFF2-40B4-BE49-F238E27FC236}">
                <a16:creationId xmlns:a16="http://schemas.microsoft.com/office/drawing/2014/main" id="{A1417202-BA14-4CA2-81F2-AA822C823065}"/>
              </a:ext>
            </a:extLst>
          </p:cNvPr>
          <p:cNvSpPr/>
          <p:nvPr>
            <p:custDataLst>
              <p:tags r:id="rId1"/>
            </p:custDataLst>
          </p:nvPr>
        </p:nvSpPr>
        <p:spPr>
          <a:xfrm>
            <a:off x="409686" y="4391385"/>
            <a:ext cx="1236234" cy="576065"/>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lnSpc>
                <a:spcPct val="120000"/>
              </a:lnSpc>
            </a:pPr>
            <a:r>
              <a:rPr lang="ko-KR" altLang="en-US" sz="700" dirty="0">
                <a:solidFill>
                  <a:schemeClr val="tx1"/>
                </a:solidFill>
              </a:rPr>
              <a:t>대상회사는 </a:t>
            </a:r>
            <a:r>
              <a:rPr lang="en-US" altLang="ko-KR" sz="700" dirty="0">
                <a:solidFill>
                  <a:schemeClr val="tx1"/>
                </a:solidFill>
              </a:rPr>
              <a:t>2020</a:t>
            </a:r>
            <a:r>
              <a:rPr lang="ko-KR" altLang="en-US" sz="700" dirty="0">
                <a:solidFill>
                  <a:schemeClr val="tx1"/>
                </a:solidFill>
              </a:rPr>
              <a:t>년 </a:t>
            </a:r>
            <a:r>
              <a:rPr lang="en-US" altLang="ko-KR" sz="700" dirty="0">
                <a:solidFill>
                  <a:schemeClr val="tx1"/>
                </a:solidFill>
              </a:rPr>
              <a:t>2</a:t>
            </a:r>
            <a:r>
              <a:rPr lang="ko-KR" altLang="en-US" sz="700" dirty="0">
                <a:solidFill>
                  <a:schemeClr val="tx1"/>
                </a:solidFill>
              </a:rPr>
              <a:t>월 이전까진 공시단가를 낮춘 사례는 없었다고 함</a:t>
            </a:r>
            <a:r>
              <a:rPr lang="en-US" altLang="ko-KR" sz="700" dirty="0">
                <a:solidFill>
                  <a:schemeClr val="tx1"/>
                </a:solidFill>
              </a:rPr>
              <a:t>. </a:t>
            </a:r>
          </a:p>
        </p:txBody>
      </p:sp>
      <p:graphicFrame>
        <p:nvGraphicFramePr>
          <p:cNvPr id="26" name="Chart13">
            <a:extLst>
              <a:ext uri="{FF2B5EF4-FFF2-40B4-BE49-F238E27FC236}">
                <a16:creationId xmlns:a16="http://schemas.microsoft.com/office/drawing/2014/main" id="{8469A07E-B42E-49EF-8D72-C3F196074014}"/>
              </a:ext>
            </a:extLst>
          </p:cNvPr>
          <p:cNvGraphicFramePr>
            <a:graphicFrameLocks/>
          </p:cNvGraphicFramePr>
          <p:nvPr>
            <p:extLst>
              <p:ext uri="{D42A27DB-BD31-4B8C-83A1-F6EECF244321}">
                <p14:modId xmlns:p14="http://schemas.microsoft.com/office/powerpoint/2010/main" val="2058686332"/>
              </p:ext>
            </p:extLst>
          </p:nvPr>
        </p:nvGraphicFramePr>
        <p:xfrm>
          <a:off x="3424740" y="2217723"/>
          <a:ext cx="3240000" cy="21960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Chart13">
            <a:extLst>
              <a:ext uri="{FF2B5EF4-FFF2-40B4-BE49-F238E27FC236}">
                <a16:creationId xmlns:a16="http://schemas.microsoft.com/office/drawing/2014/main" id="{F68D6A76-3EA0-4976-969E-6855AA8F1E28}"/>
              </a:ext>
            </a:extLst>
          </p:cNvPr>
          <p:cNvGraphicFramePr>
            <a:graphicFrameLocks/>
          </p:cNvGraphicFramePr>
          <p:nvPr>
            <p:extLst>
              <p:ext uri="{D42A27DB-BD31-4B8C-83A1-F6EECF244321}">
                <p14:modId xmlns:p14="http://schemas.microsoft.com/office/powerpoint/2010/main" val="1304838897"/>
              </p:ext>
            </p:extLst>
          </p:nvPr>
        </p:nvGraphicFramePr>
        <p:xfrm>
          <a:off x="6593323" y="2217723"/>
          <a:ext cx="3240000" cy="21960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9" name="Chart13">
            <a:extLst>
              <a:ext uri="{FF2B5EF4-FFF2-40B4-BE49-F238E27FC236}">
                <a16:creationId xmlns:a16="http://schemas.microsoft.com/office/drawing/2014/main" id="{9D6AAD47-28EA-41FF-8B5D-9320FBCE1800}"/>
              </a:ext>
            </a:extLst>
          </p:cNvPr>
          <p:cNvGraphicFramePr>
            <a:graphicFrameLocks/>
          </p:cNvGraphicFramePr>
          <p:nvPr>
            <p:extLst>
              <p:ext uri="{D42A27DB-BD31-4B8C-83A1-F6EECF244321}">
                <p14:modId xmlns:p14="http://schemas.microsoft.com/office/powerpoint/2010/main" val="593184597"/>
              </p:ext>
            </p:extLst>
          </p:nvPr>
        </p:nvGraphicFramePr>
        <p:xfrm>
          <a:off x="3424740" y="4212440"/>
          <a:ext cx="3240000" cy="21960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0" name="Chart13">
            <a:extLst>
              <a:ext uri="{FF2B5EF4-FFF2-40B4-BE49-F238E27FC236}">
                <a16:creationId xmlns:a16="http://schemas.microsoft.com/office/drawing/2014/main" id="{22B6E639-3647-43BE-B60D-DE6C4F808930}"/>
              </a:ext>
            </a:extLst>
          </p:cNvPr>
          <p:cNvGraphicFramePr>
            <a:graphicFrameLocks/>
          </p:cNvGraphicFramePr>
          <p:nvPr>
            <p:extLst>
              <p:ext uri="{D42A27DB-BD31-4B8C-83A1-F6EECF244321}">
                <p14:modId xmlns:p14="http://schemas.microsoft.com/office/powerpoint/2010/main" val="2175070942"/>
              </p:ext>
            </p:extLst>
          </p:nvPr>
        </p:nvGraphicFramePr>
        <p:xfrm>
          <a:off x="6558108" y="4200402"/>
          <a:ext cx="3240000" cy="2196000"/>
        </p:xfrm>
        <a:graphic>
          <a:graphicData uri="http://schemas.openxmlformats.org/drawingml/2006/chart">
            <c:chart xmlns:c="http://schemas.openxmlformats.org/drawingml/2006/chart" xmlns:r="http://schemas.openxmlformats.org/officeDocument/2006/relationships" r:id="rId15"/>
          </a:graphicData>
        </a:graphic>
      </p:graphicFrame>
      <p:pic>
        <p:nvPicPr>
          <p:cNvPr id="32" name="그림 31">
            <a:extLst>
              <a:ext uri="{FF2B5EF4-FFF2-40B4-BE49-F238E27FC236}">
                <a16:creationId xmlns:a16="http://schemas.microsoft.com/office/drawing/2014/main" id="{F93493A4-E641-4124-A603-D55F2037464B}"/>
              </a:ext>
            </a:extLst>
          </p:cNvPr>
          <p:cNvPicPr>
            <a:picLocks noChangeAspect="1"/>
          </p:cNvPicPr>
          <p:nvPr/>
        </p:nvPicPr>
        <p:blipFill>
          <a:blip r:embed="rId16"/>
          <a:stretch>
            <a:fillRect/>
          </a:stretch>
        </p:blipFill>
        <p:spPr>
          <a:xfrm>
            <a:off x="418115" y="5109516"/>
            <a:ext cx="1644965" cy="1172274"/>
          </a:xfrm>
          <a:prstGeom prst="rect">
            <a:avLst/>
          </a:prstGeom>
        </p:spPr>
      </p:pic>
      <p:sp>
        <p:nvSpPr>
          <p:cNvPr id="34" name="Rounded Rectangle 2">
            <a:extLst>
              <a:ext uri="{FF2B5EF4-FFF2-40B4-BE49-F238E27FC236}">
                <a16:creationId xmlns:a16="http://schemas.microsoft.com/office/drawing/2014/main" id="{49D149F0-1C2B-49FD-8224-B1B5F959F42D}"/>
              </a:ext>
            </a:extLst>
          </p:cNvPr>
          <p:cNvSpPr/>
          <p:nvPr>
            <p:custDataLst>
              <p:tags r:id="rId2"/>
            </p:custDataLst>
          </p:nvPr>
        </p:nvSpPr>
        <p:spPr>
          <a:xfrm>
            <a:off x="4084203" y="2484525"/>
            <a:ext cx="578406" cy="210215"/>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ko-KR" altLang="en-US" sz="700" dirty="0">
                <a:solidFill>
                  <a:schemeClr val="tx1"/>
                </a:solidFill>
              </a:rPr>
              <a:t>물량할인폭</a:t>
            </a:r>
            <a:endParaRPr lang="en-US" altLang="ko-KR" sz="700" dirty="0">
              <a:solidFill>
                <a:schemeClr val="tx1"/>
              </a:solidFill>
            </a:endParaRPr>
          </a:p>
        </p:txBody>
      </p:sp>
      <p:sp>
        <p:nvSpPr>
          <p:cNvPr id="35" name="Rounded Rectangle 2">
            <a:extLst>
              <a:ext uri="{FF2B5EF4-FFF2-40B4-BE49-F238E27FC236}">
                <a16:creationId xmlns:a16="http://schemas.microsoft.com/office/drawing/2014/main" id="{62393F79-EA05-4E1C-AEAC-AF6FB0866455}"/>
              </a:ext>
            </a:extLst>
          </p:cNvPr>
          <p:cNvSpPr/>
          <p:nvPr>
            <p:custDataLst>
              <p:tags r:id="rId3"/>
            </p:custDataLst>
          </p:nvPr>
        </p:nvSpPr>
        <p:spPr>
          <a:xfrm>
            <a:off x="5050836" y="4473623"/>
            <a:ext cx="391960" cy="278512"/>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algn="ctr" defTabSz="1169988"/>
            <a:r>
              <a:rPr lang="en-US" altLang="ko-KR" sz="700" dirty="0">
                <a:solidFill>
                  <a:schemeClr val="tx1"/>
                </a:solidFill>
              </a:rPr>
              <a:t>’19</a:t>
            </a:r>
            <a:r>
              <a:rPr lang="ko-KR" altLang="en-US" sz="700" dirty="0">
                <a:solidFill>
                  <a:schemeClr val="tx1"/>
                </a:solidFill>
              </a:rPr>
              <a:t>년 </a:t>
            </a:r>
            <a:r>
              <a:rPr lang="en-US" altLang="ko-KR" sz="700" dirty="0">
                <a:solidFill>
                  <a:schemeClr val="tx1"/>
                </a:solidFill>
              </a:rPr>
              <a:t>0.3%</a:t>
            </a:r>
          </a:p>
        </p:txBody>
      </p:sp>
      <p:sp>
        <p:nvSpPr>
          <p:cNvPr id="36" name="Rounded Rectangle 2">
            <a:extLst>
              <a:ext uri="{FF2B5EF4-FFF2-40B4-BE49-F238E27FC236}">
                <a16:creationId xmlns:a16="http://schemas.microsoft.com/office/drawing/2014/main" id="{6294A410-024C-4595-B00D-79D8C5238892}"/>
              </a:ext>
            </a:extLst>
          </p:cNvPr>
          <p:cNvSpPr/>
          <p:nvPr>
            <p:custDataLst>
              <p:tags r:id="rId4"/>
            </p:custDataLst>
          </p:nvPr>
        </p:nvSpPr>
        <p:spPr>
          <a:xfrm>
            <a:off x="5969516" y="4473623"/>
            <a:ext cx="391960" cy="278512"/>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algn="ctr" defTabSz="1169988"/>
            <a:r>
              <a:rPr lang="en-US" altLang="ko-KR" sz="700" dirty="0">
                <a:solidFill>
                  <a:schemeClr val="tx1"/>
                </a:solidFill>
              </a:rPr>
              <a:t>’20</a:t>
            </a:r>
            <a:r>
              <a:rPr lang="ko-KR" altLang="en-US" sz="700" dirty="0">
                <a:solidFill>
                  <a:schemeClr val="tx1"/>
                </a:solidFill>
              </a:rPr>
              <a:t>년 </a:t>
            </a:r>
            <a:r>
              <a:rPr lang="en-US" altLang="ko-KR" sz="700" dirty="0">
                <a:solidFill>
                  <a:schemeClr val="tx1"/>
                </a:solidFill>
              </a:rPr>
              <a:t>0.7%</a:t>
            </a:r>
          </a:p>
        </p:txBody>
      </p:sp>
      <p:sp>
        <p:nvSpPr>
          <p:cNvPr id="37" name="Rounded Rectangle 2">
            <a:extLst>
              <a:ext uri="{FF2B5EF4-FFF2-40B4-BE49-F238E27FC236}">
                <a16:creationId xmlns:a16="http://schemas.microsoft.com/office/drawing/2014/main" id="{D41C4C47-EDEB-4E19-8C94-9A29D1F153FA}"/>
              </a:ext>
            </a:extLst>
          </p:cNvPr>
          <p:cNvSpPr/>
          <p:nvPr>
            <p:custDataLst>
              <p:tags r:id="rId5"/>
            </p:custDataLst>
          </p:nvPr>
        </p:nvSpPr>
        <p:spPr>
          <a:xfrm>
            <a:off x="9234934" y="4473623"/>
            <a:ext cx="391960" cy="278512"/>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algn="ctr" defTabSz="1169988"/>
            <a:r>
              <a:rPr lang="en-US" altLang="ko-KR" sz="700" dirty="0">
                <a:solidFill>
                  <a:schemeClr val="tx1"/>
                </a:solidFill>
              </a:rPr>
              <a:t>’20</a:t>
            </a:r>
            <a:r>
              <a:rPr lang="ko-KR" altLang="en-US" sz="700" dirty="0">
                <a:solidFill>
                  <a:schemeClr val="tx1"/>
                </a:solidFill>
              </a:rPr>
              <a:t>년 </a:t>
            </a:r>
            <a:r>
              <a:rPr lang="en-US" altLang="ko-KR" sz="700" dirty="0">
                <a:solidFill>
                  <a:schemeClr val="tx1"/>
                </a:solidFill>
              </a:rPr>
              <a:t>0.2%</a:t>
            </a:r>
          </a:p>
        </p:txBody>
      </p:sp>
      <p:sp>
        <p:nvSpPr>
          <p:cNvPr id="38" name="Rounded Rectangle 2">
            <a:extLst>
              <a:ext uri="{FF2B5EF4-FFF2-40B4-BE49-F238E27FC236}">
                <a16:creationId xmlns:a16="http://schemas.microsoft.com/office/drawing/2014/main" id="{774559EF-FFED-48CE-A21E-C14B5511E888}"/>
              </a:ext>
            </a:extLst>
          </p:cNvPr>
          <p:cNvSpPr/>
          <p:nvPr>
            <p:custDataLst>
              <p:tags r:id="rId6"/>
            </p:custDataLst>
          </p:nvPr>
        </p:nvSpPr>
        <p:spPr>
          <a:xfrm>
            <a:off x="5050836" y="2456168"/>
            <a:ext cx="391960" cy="278512"/>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algn="ctr" defTabSz="1169988"/>
            <a:r>
              <a:rPr lang="en-US" altLang="ko-KR" sz="700" dirty="0">
                <a:solidFill>
                  <a:schemeClr val="tx1"/>
                </a:solidFill>
              </a:rPr>
              <a:t>’19</a:t>
            </a:r>
            <a:r>
              <a:rPr lang="ko-KR" altLang="en-US" sz="700" dirty="0">
                <a:solidFill>
                  <a:schemeClr val="tx1"/>
                </a:solidFill>
              </a:rPr>
              <a:t>년 </a:t>
            </a:r>
            <a:r>
              <a:rPr lang="en-US" altLang="ko-KR" sz="700" dirty="0">
                <a:solidFill>
                  <a:schemeClr val="tx1"/>
                </a:solidFill>
              </a:rPr>
              <a:t>0.6%</a:t>
            </a:r>
          </a:p>
        </p:txBody>
      </p:sp>
      <p:sp>
        <p:nvSpPr>
          <p:cNvPr id="39" name="Rounded Rectangle 2">
            <a:extLst>
              <a:ext uri="{FF2B5EF4-FFF2-40B4-BE49-F238E27FC236}">
                <a16:creationId xmlns:a16="http://schemas.microsoft.com/office/drawing/2014/main" id="{DD74C23C-BC09-4FD9-AE0C-2931428CC37E}"/>
              </a:ext>
            </a:extLst>
          </p:cNvPr>
          <p:cNvSpPr/>
          <p:nvPr>
            <p:custDataLst>
              <p:tags r:id="rId7"/>
            </p:custDataLst>
          </p:nvPr>
        </p:nvSpPr>
        <p:spPr>
          <a:xfrm>
            <a:off x="5969516" y="2456168"/>
            <a:ext cx="391960" cy="278512"/>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algn="ctr" defTabSz="1169988"/>
            <a:r>
              <a:rPr lang="en-US" altLang="ko-KR" sz="700" dirty="0">
                <a:solidFill>
                  <a:schemeClr val="tx1"/>
                </a:solidFill>
              </a:rPr>
              <a:t>’20</a:t>
            </a:r>
            <a:r>
              <a:rPr lang="ko-KR" altLang="en-US" sz="700" dirty="0">
                <a:solidFill>
                  <a:schemeClr val="tx1"/>
                </a:solidFill>
              </a:rPr>
              <a:t>년 </a:t>
            </a:r>
            <a:r>
              <a:rPr lang="en-US" altLang="ko-KR" sz="700" dirty="0">
                <a:solidFill>
                  <a:schemeClr val="tx1"/>
                </a:solidFill>
              </a:rPr>
              <a:t>1.0%</a:t>
            </a:r>
          </a:p>
        </p:txBody>
      </p:sp>
      <p:sp>
        <p:nvSpPr>
          <p:cNvPr id="40" name="Rounded Rectangle 2">
            <a:extLst>
              <a:ext uri="{FF2B5EF4-FFF2-40B4-BE49-F238E27FC236}">
                <a16:creationId xmlns:a16="http://schemas.microsoft.com/office/drawing/2014/main" id="{552B1D3E-4550-40FD-9B32-977BF43CE199}"/>
              </a:ext>
            </a:extLst>
          </p:cNvPr>
          <p:cNvSpPr/>
          <p:nvPr>
            <p:custDataLst>
              <p:tags r:id="rId8"/>
            </p:custDataLst>
          </p:nvPr>
        </p:nvSpPr>
        <p:spPr>
          <a:xfrm>
            <a:off x="8316254" y="3156288"/>
            <a:ext cx="391960" cy="278512"/>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algn="ctr" defTabSz="1169988"/>
            <a:r>
              <a:rPr lang="en-US" altLang="ko-KR" sz="700" dirty="0">
                <a:solidFill>
                  <a:schemeClr val="tx1"/>
                </a:solidFill>
              </a:rPr>
              <a:t>’19</a:t>
            </a:r>
            <a:r>
              <a:rPr lang="ko-KR" altLang="en-US" sz="700" dirty="0">
                <a:solidFill>
                  <a:schemeClr val="tx1"/>
                </a:solidFill>
              </a:rPr>
              <a:t>년 </a:t>
            </a:r>
            <a:r>
              <a:rPr lang="en-US" altLang="ko-KR" sz="700" dirty="0">
                <a:solidFill>
                  <a:schemeClr val="tx1"/>
                </a:solidFill>
              </a:rPr>
              <a:t>0.6%</a:t>
            </a:r>
          </a:p>
        </p:txBody>
      </p:sp>
      <p:sp>
        <p:nvSpPr>
          <p:cNvPr id="41" name="Rounded Rectangle 2">
            <a:extLst>
              <a:ext uri="{FF2B5EF4-FFF2-40B4-BE49-F238E27FC236}">
                <a16:creationId xmlns:a16="http://schemas.microsoft.com/office/drawing/2014/main" id="{918A75F8-3200-464D-B3C5-9A2B9D7EBE40}"/>
              </a:ext>
            </a:extLst>
          </p:cNvPr>
          <p:cNvSpPr/>
          <p:nvPr>
            <p:custDataLst>
              <p:tags r:id="rId9"/>
            </p:custDataLst>
          </p:nvPr>
        </p:nvSpPr>
        <p:spPr>
          <a:xfrm>
            <a:off x="9234934" y="3156288"/>
            <a:ext cx="391960" cy="278512"/>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algn="ctr" defTabSz="1169988"/>
            <a:r>
              <a:rPr lang="en-US" altLang="ko-KR" sz="700" dirty="0">
                <a:solidFill>
                  <a:schemeClr val="tx1"/>
                </a:solidFill>
              </a:rPr>
              <a:t>’20</a:t>
            </a:r>
            <a:r>
              <a:rPr lang="ko-KR" altLang="en-US" sz="700" dirty="0">
                <a:solidFill>
                  <a:schemeClr val="tx1"/>
                </a:solidFill>
              </a:rPr>
              <a:t>년 </a:t>
            </a:r>
            <a:r>
              <a:rPr lang="en-US" altLang="ko-KR" sz="700" dirty="0">
                <a:solidFill>
                  <a:schemeClr val="tx1"/>
                </a:solidFill>
              </a:rPr>
              <a:t>1.5%</a:t>
            </a:r>
          </a:p>
        </p:txBody>
      </p:sp>
      <p:sp>
        <p:nvSpPr>
          <p:cNvPr id="42" name="Text Box 51">
            <a:extLst>
              <a:ext uri="{FF2B5EF4-FFF2-40B4-BE49-F238E27FC236}">
                <a16:creationId xmlns:a16="http://schemas.microsoft.com/office/drawing/2014/main" id="{ED31EE9F-CC3C-4CB7-B286-49AEC6D307C0}"/>
              </a:ext>
            </a:extLst>
          </p:cNvPr>
          <p:cNvSpPr txBox="1">
            <a:spLocks noChangeArrowheads="1"/>
          </p:cNvSpPr>
          <p:nvPr/>
        </p:nvSpPr>
        <p:spPr bwMode="auto">
          <a:xfrm>
            <a:off x="2054651" y="6140825"/>
            <a:ext cx="126331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조달청</a:t>
            </a:r>
            <a:r>
              <a:rPr lang="en-US" altLang="ko-KR" sz="600" i="1" dirty="0">
                <a:solidFill>
                  <a:srgbClr val="00338D"/>
                </a:solidFill>
                <a:latin typeface="Arial" panose="020B0604020202020204" pitchFamily="34" charset="0"/>
                <a:cs typeface="Arial" panose="020B0604020202020204" pitchFamily="34" charset="0"/>
              </a:rPr>
              <a:t>, </a:t>
            </a:r>
            <a:r>
              <a:rPr lang="ko-KR" altLang="en-US" sz="600" i="1" dirty="0">
                <a:solidFill>
                  <a:srgbClr val="00338D"/>
                </a:solidFill>
                <a:latin typeface="Arial" panose="020B0604020202020204" pitchFamily="34" charset="0"/>
                <a:cs typeface="Arial" panose="020B0604020202020204" pitchFamily="34" charset="0"/>
              </a:rPr>
              <a:t>조달정보개방포탈</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43" name="object 10">
            <a:extLst>
              <a:ext uri="{FF2B5EF4-FFF2-40B4-BE49-F238E27FC236}">
                <a16:creationId xmlns:a16="http://schemas.microsoft.com/office/drawing/2014/main" id="{7973006F-44E2-403B-B49E-C5C0E58AB0D8}"/>
              </a:ext>
            </a:extLst>
          </p:cNvPr>
          <p:cNvSpPr/>
          <p:nvPr/>
        </p:nvSpPr>
        <p:spPr>
          <a:xfrm>
            <a:off x="418115" y="1595657"/>
            <a:ext cx="9075019" cy="576064"/>
          </a:xfrm>
          <a:custGeom>
            <a:avLst/>
            <a:gdLst/>
            <a:ahLst/>
            <a:cxnLst/>
            <a:rect l="l" t="t" r="r" b="b"/>
            <a:pathLst>
              <a:path w="8667115" h="398145">
                <a:moveTo>
                  <a:pt x="8530971" y="0"/>
                </a:moveTo>
                <a:lnTo>
                  <a:pt x="0" y="0"/>
                </a:lnTo>
                <a:lnTo>
                  <a:pt x="0" y="397763"/>
                </a:lnTo>
                <a:lnTo>
                  <a:pt x="8530971" y="397763"/>
                </a:lnTo>
                <a:lnTo>
                  <a:pt x="8666988" y="198881"/>
                </a:lnTo>
                <a:lnTo>
                  <a:pt x="8530971" y="0"/>
                </a:lnTo>
                <a:close/>
              </a:path>
            </a:pathLst>
          </a:custGeom>
          <a:solidFill>
            <a:srgbClr val="0091DA">
              <a:alpha val="10000"/>
            </a:srgbClr>
          </a:solidFill>
          <a:ln w="12700">
            <a:solidFill>
              <a:schemeClr val="tx2"/>
            </a:solidFill>
          </a:ln>
        </p:spPr>
        <p:txBody>
          <a:bodyPr wrap="square" lIns="0" tIns="0" rIns="0" bIns="0" rtlCol="0"/>
          <a:lstStyle/>
          <a:p>
            <a:endParaRPr sz="800" dirty="0"/>
          </a:p>
        </p:txBody>
      </p:sp>
      <p:cxnSp>
        <p:nvCxnSpPr>
          <p:cNvPr id="44" name="직선 연결선 43">
            <a:extLst>
              <a:ext uri="{FF2B5EF4-FFF2-40B4-BE49-F238E27FC236}">
                <a16:creationId xmlns:a16="http://schemas.microsoft.com/office/drawing/2014/main" id="{04DFD269-0303-4E3B-8B0F-F4815DF52FB9}"/>
              </a:ext>
            </a:extLst>
          </p:cNvPr>
          <p:cNvCxnSpPr>
            <a:cxnSpLocks/>
          </p:cNvCxnSpPr>
          <p:nvPr/>
        </p:nvCxnSpPr>
        <p:spPr>
          <a:xfrm>
            <a:off x="3177263" y="1872221"/>
            <a:ext cx="5719473" cy="0"/>
          </a:xfrm>
          <a:prstGeom prst="line">
            <a:avLst/>
          </a:prstGeom>
          <a:ln w="12700">
            <a:solidFill>
              <a:schemeClr val="tx2"/>
            </a:solidFill>
            <a:headEnd type="none" w="med" len="sm"/>
          </a:ln>
        </p:spPr>
        <p:style>
          <a:lnRef idx="1">
            <a:schemeClr val="accent1"/>
          </a:lnRef>
          <a:fillRef idx="0">
            <a:schemeClr val="accent1"/>
          </a:fillRef>
          <a:effectRef idx="0">
            <a:schemeClr val="accent1"/>
          </a:effectRef>
          <a:fontRef idx="minor">
            <a:schemeClr val="tx1"/>
          </a:fontRef>
        </p:style>
      </p:cxnSp>
      <p:cxnSp>
        <p:nvCxnSpPr>
          <p:cNvPr id="45" name="직선 연결선 44">
            <a:extLst>
              <a:ext uri="{FF2B5EF4-FFF2-40B4-BE49-F238E27FC236}">
                <a16:creationId xmlns:a16="http://schemas.microsoft.com/office/drawing/2014/main" id="{84EECCAA-C9EE-4EAC-BB44-7DD3BA4FD1AD}"/>
              </a:ext>
            </a:extLst>
          </p:cNvPr>
          <p:cNvCxnSpPr/>
          <p:nvPr/>
        </p:nvCxnSpPr>
        <p:spPr>
          <a:xfrm>
            <a:off x="3177364" y="1825955"/>
            <a:ext cx="0" cy="92532"/>
          </a:xfrm>
          <a:prstGeom prst="line">
            <a:avLst/>
          </a:prstGeom>
          <a:ln w="12700">
            <a:solidFill>
              <a:schemeClr val="tx2"/>
            </a:solidFill>
            <a:headEnd type="none" w="med" len="sm"/>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045ECAB9-7918-4C6D-ACBB-66C9256583B3}"/>
              </a:ext>
            </a:extLst>
          </p:cNvPr>
          <p:cNvCxnSpPr/>
          <p:nvPr/>
        </p:nvCxnSpPr>
        <p:spPr>
          <a:xfrm>
            <a:off x="5941328" y="1825955"/>
            <a:ext cx="0" cy="92532"/>
          </a:xfrm>
          <a:prstGeom prst="line">
            <a:avLst/>
          </a:prstGeom>
          <a:ln w="12700">
            <a:solidFill>
              <a:schemeClr val="tx2"/>
            </a:solidFill>
            <a:headEnd type="none" w="med" len="sm"/>
          </a:ln>
        </p:spPr>
        <p:style>
          <a:lnRef idx="1">
            <a:schemeClr val="accent1"/>
          </a:lnRef>
          <a:fillRef idx="0">
            <a:schemeClr val="accent1"/>
          </a:fillRef>
          <a:effectRef idx="0">
            <a:schemeClr val="accent1"/>
          </a:effectRef>
          <a:fontRef idx="minor">
            <a:schemeClr val="tx1"/>
          </a:fontRef>
        </p:style>
      </p:cxnSp>
      <p:cxnSp>
        <p:nvCxnSpPr>
          <p:cNvPr id="47" name="직선 연결선 46">
            <a:extLst>
              <a:ext uri="{FF2B5EF4-FFF2-40B4-BE49-F238E27FC236}">
                <a16:creationId xmlns:a16="http://schemas.microsoft.com/office/drawing/2014/main" id="{DB6EA4E6-DECC-4820-BDD5-956DD574C17C}"/>
              </a:ext>
            </a:extLst>
          </p:cNvPr>
          <p:cNvCxnSpPr/>
          <p:nvPr/>
        </p:nvCxnSpPr>
        <p:spPr>
          <a:xfrm>
            <a:off x="7702496" y="1825955"/>
            <a:ext cx="0" cy="92532"/>
          </a:xfrm>
          <a:prstGeom prst="line">
            <a:avLst/>
          </a:prstGeom>
          <a:ln w="12700">
            <a:solidFill>
              <a:schemeClr val="tx2"/>
            </a:solidFill>
            <a:headEnd type="none" w="med" len="sm"/>
          </a:ln>
        </p:spPr>
        <p:style>
          <a:lnRef idx="1">
            <a:schemeClr val="accent1"/>
          </a:lnRef>
          <a:fillRef idx="0">
            <a:schemeClr val="accent1"/>
          </a:fillRef>
          <a:effectRef idx="0">
            <a:schemeClr val="accent1"/>
          </a:effectRef>
          <a:fontRef idx="minor">
            <a:schemeClr val="tx1"/>
          </a:fontRef>
        </p:style>
      </p:cxnSp>
      <p:cxnSp>
        <p:nvCxnSpPr>
          <p:cNvPr id="48" name="직선 연결선 47">
            <a:extLst>
              <a:ext uri="{FF2B5EF4-FFF2-40B4-BE49-F238E27FC236}">
                <a16:creationId xmlns:a16="http://schemas.microsoft.com/office/drawing/2014/main" id="{2ED766B8-EF21-4ED4-8F9C-56948797DEB5}"/>
              </a:ext>
            </a:extLst>
          </p:cNvPr>
          <p:cNvCxnSpPr/>
          <p:nvPr/>
        </p:nvCxnSpPr>
        <p:spPr>
          <a:xfrm>
            <a:off x="8896736" y="1825955"/>
            <a:ext cx="0" cy="92532"/>
          </a:xfrm>
          <a:prstGeom prst="line">
            <a:avLst/>
          </a:prstGeom>
          <a:ln w="12700">
            <a:solidFill>
              <a:schemeClr val="tx2"/>
            </a:solidFill>
            <a:headEnd type="none" w="med"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B5BC85F-70DA-42FB-AF2D-BC9A1C4C490E}"/>
              </a:ext>
            </a:extLst>
          </p:cNvPr>
          <p:cNvSpPr txBox="1"/>
          <p:nvPr/>
        </p:nvSpPr>
        <p:spPr>
          <a:xfrm>
            <a:off x="2914342" y="1626486"/>
            <a:ext cx="511722" cy="157970"/>
          </a:xfrm>
          <a:prstGeom prst="rect">
            <a:avLst/>
          </a:prstGeom>
          <a:noFill/>
        </p:spPr>
        <p:txBody>
          <a:bodyPr wrap="square" lIns="54610" tIns="54610" rIns="54610" bIns="54610" rtlCol="0">
            <a:noAutofit/>
          </a:bodyPr>
          <a:lstStyle/>
          <a:p>
            <a:pPr>
              <a:spcAft>
                <a:spcPts val="600"/>
              </a:spcAft>
            </a:pPr>
            <a:r>
              <a:rPr lang="en-US" altLang="ko-KR" sz="800" dirty="0">
                <a:solidFill>
                  <a:schemeClr val="tx2"/>
                </a:solidFill>
              </a:rPr>
              <a:t>17.07</a:t>
            </a:r>
            <a:endParaRPr lang="ko-KR" altLang="en-US" sz="800" dirty="0">
              <a:solidFill>
                <a:schemeClr val="tx2"/>
              </a:solidFill>
            </a:endParaRPr>
          </a:p>
        </p:txBody>
      </p:sp>
      <p:sp>
        <p:nvSpPr>
          <p:cNvPr id="50" name="TextBox 49">
            <a:extLst>
              <a:ext uri="{FF2B5EF4-FFF2-40B4-BE49-F238E27FC236}">
                <a16:creationId xmlns:a16="http://schemas.microsoft.com/office/drawing/2014/main" id="{55C2E308-2DF2-4F4D-8A25-A0B45CFFC0A2}"/>
              </a:ext>
            </a:extLst>
          </p:cNvPr>
          <p:cNvSpPr txBox="1"/>
          <p:nvPr/>
        </p:nvSpPr>
        <p:spPr>
          <a:xfrm>
            <a:off x="5793289" y="1626486"/>
            <a:ext cx="511722" cy="157970"/>
          </a:xfrm>
          <a:prstGeom prst="rect">
            <a:avLst/>
          </a:prstGeom>
          <a:noFill/>
        </p:spPr>
        <p:txBody>
          <a:bodyPr wrap="square" lIns="54610" tIns="54610" rIns="54610" bIns="54610" rtlCol="0">
            <a:noAutofit/>
          </a:bodyPr>
          <a:lstStyle/>
          <a:p>
            <a:pPr>
              <a:spcAft>
                <a:spcPts val="600"/>
              </a:spcAft>
            </a:pPr>
            <a:r>
              <a:rPr lang="en-US" altLang="ko-KR" sz="800" dirty="0">
                <a:solidFill>
                  <a:schemeClr val="tx2"/>
                </a:solidFill>
              </a:rPr>
              <a:t>20.06</a:t>
            </a:r>
            <a:endParaRPr lang="ko-KR" altLang="en-US" sz="800" dirty="0">
              <a:solidFill>
                <a:schemeClr val="tx2"/>
              </a:solidFill>
            </a:endParaRPr>
          </a:p>
        </p:txBody>
      </p:sp>
      <p:sp>
        <p:nvSpPr>
          <p:cNvPr id="51" name="TextBox 50">
            <a:extLst>
              <a:ext uri="{FF2B5EF4-FFF2-40B4-BE49-F238E27FC236}">
                <a16:creationId xmlns:a16="http://schemas.microsoft.com/office/drawing/2014/main" id="{71952922-5751-495A-A8F8-C05228570D85}"/>
              </a:ext>
            </a:extLst>
          </p:cNvPr>
          <p:cNvSpPr txBox="1"/>
          <p:nvPr/>
        </p:nvSpPr>
        <p:spPr>
          <a:xfrm>
            <a:off x="7540779" y="1626486"/>
            <a:ext cx="511722" cy="157970"/>
          </a:xfrm>
          <a:prstGeom prst="rect">
            <a:avLst/>
          </a:prstGeom>
          <a:noFill/>
        </p:spPr>
        <p:txBody>
          <a:bodyPr wrap="square" lIns="54610" tIns="54610" rIns="54610" bIns="54610" rtlCol="0">
            <a:noAutofit/>
          </a:bodyPr>
          <a:lstStyle/>
          <a:p>
            <a:pPr>
              <a:spcAft>
                <a:spcPts val="600"/>
              </a:spcAft>
            </a:pPr>
            <a:r>
              <a:rPr lang="en-US" altLang="ko-KR" sz="800" dirty="0">
                <a:solidFill>
                  <a:schemeClr val="tx2"/>
                </a:solidFill>
              </a:rPr>
              <a:t>22.06</a:t>
            </a:r>
            <a:endParaRPr lang="ko-KR" altLang="en-US" sz="800" dirty="0">
              <a:solidFill>
                <a:schemeClr val="tx2"/>
              </a:solidFill>
            </a:endParaRPr>
          </a:p>
        </p:txBody>
      </p:sp>
      <p:sp>
        <p:nvSpPr>
          <p:cNvPr id="52" name="TextBox 51">
            <a:extLst>
              <a:ext uri="{FF2B5EF4-FFF2-40B4-BE49-F238E27FC236}">
                <a16:creationId xmlns:a16="http://schemas.microsoft.com/office/drawing/2014/main" id="{21C8608B-29EC-46D1-B969-1EF299BE3551}"/>
              </a:ext>
            </a:extLst>
          </p:cNvPr>
          <p:cNvSpPr txBox="1"/>
          <p:nvPr/>
        </p:nvSpPr>
        <p:spPr>
          <a:xfrm>
            <a:off x="8774512" y="1626486"/>
            <a:ext cx="511722" cy="157970"/>
          </a:xfrm>
          <a:prstGeom prst="rect">
            <a:avLst/>
          </a:prstGeom>
          <a:noFill/>
        </p:spPr>
        <p:txBody>
          <a:bodyPr wrap="square" lIns="54610" tIns="54610" rIns="54610" bIns="54610" rtlCol="0">
            <a:noAutofit/>
          </a:bodyPr>
          <a:lstStyle/>
          <a:p>
            <a:pPr>
              <a:spcAft>
                <a:spcPts val="600"/>
              </a:spcAft>
            </a:pPr>
            <a:r>
              <a:rPr lang="en-US" altLang="ko-KR" sz="800" dirty="0">
                <a:solidFill>
                  <a:schemeClr val="tx2"/>
                </a:solidFill>
              </a:rPr>
              <a:t>23.06</a:t>
            </a:r>
            <a:endParaRPr lang="ko-KR" altLang="en-US" sz="800" dirty="0">
              <a:solidFill>
                <a:schemeClr val="tx2"/>
              </a:solidFill>
            </a:endParaRPr>
          </a:p>
        </p:txBody>
      </p:sp>
      <p:sp>
        <p:nvSpPr>
          <p:cNvPr id="53" name="object 25">
            <a:extLst>
              <a:ext uri="{FF2B5EF4-FFF2-40B4-BE49-F238E27FC236}">
                <a16:creationId xmlns:a16="http://schemas.microsoft.com/office/drawing/2014/main" id="{F79F3238-9ACB-4DC9-B04C-53CBCC6EEEBD}"/>
              </a:ext>
            </a:extLst>
          </p:cNvPr>
          <p:cNvSpPr/>
          <p:nvPr/>
        </p:nvSpPr>
        <p:spPr>
          <a:xfrm>
            <a:off x="2412971" y="1855510"/>
            <a:ext cx="764292" cy="45719"/>
          </a:xfrm>
          <a:custGeom>
            <a:avLst/>
            <a:gdLst/>
            <a:ahLst/>
            <a:cxnLst/>
            <a:rect l="l" t="t" r="r" b="b"/>
            <a:pathLst>
              <a:path w="326389" h="67310">
                <a:moveTo>
                  <a:pt x="326136" y="33400"/>
                </a:moveTo>
                <a:lnTo>
                  <a:pt x="298831" y="0"/>
                </a:lnTo>
                <a:lnTo>
                  <a:pt x="244602" y="67055"/>
                </a:lnTo>
                <a:lnTo>
                  <a:pt x="189865" y="0"/>
                </a:lnTo>
                <a:lnTo>
                  <a:pt x="135636" y="67055"/>
                </a:lnTo>
                <a:lnTo>
                  <a:pt x="81534" y="0"/>
                </a:lnTo>
                <a:lnTo>
                  <a:pt x="26797" y="67055"/>
                </a:lnTo>
                <a:lnTo>
                  <a:pt x="0" y="33400"/>
                </a:lnTo>
              </a:path>
            </a:pathLst>
          </a:custGeom>
          <a:noFill/>
          <a:ln w="12700">
            <a:solidFill>
              <a:schemeClr val="tx2"/>
            </a:solidFill>
          </a:ln>
        </p:spPr>
        <p:txBody>
          <a:bodyPr wrap="square" lIns="0" tIns="0" rIns="0" bIns="0" rtlCol="0"/>
          <a:lstStyle/>
          <a:p>
            <a:endParaRPr sz="1762" dirty="0">
              <a:solidFill>
                <a:srgbClr val="3878E0"/>
              </a:solidFill>
            </a:endParaRPr>
          </a:p>
        </p:txBody>
      </p:sp>
      <p:sp>
        <p:nvSpPr>
          <p:cNvPr id="54" name="Rectangle 15">
            <a:extLst>
              <a:ext uri="{FF2B5EF4-FFF2-40B4-BE49-F238E27FC236}">
                <a16:creationId xmlns:a16="http://schemas.microsoft.com/office/drawing/2014/main" id="{F7C7145C-B182-40A4-BC93-10D9004672F4}"/>
              </a:ext>
            </a:extLst>
          </p:cNvPr>
          <p:cNvSpPr/>
          <p:nvPr/>
        </p:nvSpPr>
        <p:spPr>
          <a:xfrm>
            <a:off x="138638" y="1732538"/>
            <a:ext cx="2403488" cy="282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dirty="0">
                <a:solidFill>
                  <a:schemeClr val="tx2"/>
                </a:solidFill>
              </a:rPr>
              <a:t>우수조달품목 등록 및 재계약 현황</a:t>
            </a:r>
            <a:endParaRPr lang="en-US" altLang="ko-KR" sz="800" b="1" dirty="0">
              <a:solidFill>
                <a:schemeClr val="tx2"/>
              </a:solidFill>
            </a:endParaRPr>
          </a:p>
        </p:txBody>
      </p:sp>
      <p:sp>
        <p:nvSpPr>
          <p:cNvPr id="55" name="TextBox 54">
            <a:extLst>
              <a:ext uri="{FF2B5EF4-FFF2-40B4-BE49-F238E27FC236}">
                <a16:creationId xmlns:a16="http://schemas.microsoft.com/office/drawing/2014/main" id="{18111BAA-9B39-4DD7-BEE4-E617B44F76C0}"/>
              </a:ext>
            </a:extLst>
          </p:cNvPr>
          <p:cNvSpPr txBox="1"/>
          <p:nvPr/>
        </p:nvSpPr>
        <p:spPr>
          <a:xfrm>
            <a:off x="2552582" y="1964478"/>
            <a:ext cx="970072" cy="152722"/>
          </a:xfrm>
          <a:prstGeom prst="rect">
            <a:avLst/>
          </a:prstGeom>
          <a:noFill/>
          <a:ln w="12700">
            <a:solidFill>
              <a:schemeClr val="tx1">
                <a:lumMod val="65000"/>
                <a:lumOff val="35000"/>
              </a:schemeClr>
            </a:solidFill>
            <a:prstDash val="sysDash"/>
          </a:ln>
        </p:spPr>
        <p:txBody>
          <a:bodyPr wrap="square" lIns="54610" tIns="54610" rIns="54610" bIns="54610" rtlCol="0" anchor="ctr">
            <a:noAutofit/>
          </a:bodyPr>
          <a:lstStyle/>
          <a:p>
            <a:pPr>
              <a:spcAft>
                <a:spcPts val="600"/>
              </a:spcAft>
            </a:pPr>
            <a:r>
              <a:rPr lang="ko-KR" altLang="en-US" sz="800" dirty="0">
                <a:solidFill>
                  <a:schemeClr val="tx2"/>
                </a:solidFill>
              </a:rPr>
              <a:t>우수조달품목 등록</a:t>
            </a:r>
          </a:p>
        </p:txBody>
      </p:sp>
      <p:sp>
        <p:nvSpPr>
          <p:cNvPr id="56" name="TextBox 55">
            <a:extLst>
              <a:ext uri="{FF2B5EF4-FFF2-40B4-BE49-F238E27FC236}">
                <a16:creationId xmlns:a16="http://schemas.microsoft.com/office/drawing/2014/main" id="{AB06C607-2770-4C83-B05A-3EB0DFD7748D}"/>
              </a:ext>
            </a:extLst>
          </p:cNvPr>
          <p:cNvSpPr txBox="1"/>
          <p:nvPr/>
        </p:nvSpPr>
        <p:spPr>
          <a:xfrm>
            <a:off x="5703800" y="1969140"/>
            <a:ext cx="475055" cy="148044"/>
          </a:xfrm>
          <a:prstGeom prst="rect">
            <a:avLst/>
          </a:prstGeom>
          <a:noFill/>
          <a:ln w="12700">
            <a:solidFill>
              <a:schemeClr val="tx1">
                <a:lumMod val="65000"/>
                <a:lumOff val="35000"/>
              </a:schemeClr>
            </a:solidFill>
            <a:prstDash val="sysDash"/>
          </a:ln>
        </p:spPr>
        <p:txBody>
          <a:bodyPr wrap="square" lIns="54610" tIns="54610" rIns="54610" bIns="54610" rtlCol="0" anchor="ctr">
            <a:noAutofit/>
          </a:bodyPr>
          <a:lstStyle/>
          <a:p>
            <a:pPr>
              <a:spcAft>
                <a:spcPts val="600"/>
              </a:spcAft>
            </a:pPr>
            <a:r>
              <a:rPr lang="ko-KR" altLang="en-US" sz="800" dirty="0">
                <a:solidFill>
                  <a:schemeClr val="tx2"/>
                </a:solidFill>
              </a:rPr>
              <a:t>재계약</a:t>
            </a:r>
          </a:p>
        </p:txBody>
      </p:sp>
      <p:sp>
        <p:nvSpPr>
          <p:cNvPr id="57" name="자유형: 도형 56">
            <a:extLst>
              <a:ext uri="{FF2B5EF4-FFF2-40B4-BE49-F238E27FC236}">
                <a16:creationId xmlns:a16="http://schemas.microsoft.com/office/drawing/2014/main" id="{1A65E526-ACCB-4038-AB06-E4619158C26A}"/>
              </a:ext>
            </a:extLst>
          </p:cNvPr>
          <p:cNvSpPr/>
          <p:nvPr/>
        </p:nvSpPr>
        <p:spPr>
          <a:xfrm>
            <a:off x="5943600" y="1686650"/>
            <a:ext cx="1773936" cy="182893"/>
          </a:xfrm>
          <a:custGeom>
            <a:avLst/>
            <a:gdLst>
              <a:gd name="connsiteX0" fmla="*/ 0 w 1773936"/>
              <a:gd name="connsiteY0" fmla="*/ 182893 h 182893"/>
              <a:gd name="connsiteX1" fmla="*/ 905256 w 1773936"/>
              <a:gd name="connsiteY1" fmla="*/ 13 h 182893"/>
              <a:gd name="connsiteX2" fmla="*/ 1773936 w 1773936"/>
              <a:gd name="connsiteY2" fmla="*/ 173749 h 182893"/>
            </a:gdLst>
            <a:ahLst/>
            <a:cxnLst>
              <a:cxn ang="0">
                <a:pos x="connsiteX0" y="connsiteY0"/>
              </a:cxn>
              <a:cxn ang="0">
                <a:pos x="connsiteX1" y="connsiteY1"/>
              </a:cxn>
              <a:cxn ang="0">
                <a:pos x="connsiteX2" y="connsiteY2"/>
              </a:cxn>
            </a:cxnLst>
            <a:rect l="l" t="t" r="r" b="b"/>
            <a:pathLst>
              <a:path w="1773936" h="182893">
                <a:moveTo>
                  <a:pt x="0" y="182893"/>
                </a:moveTo>
                <a:cubicBezTo>
                  <a:pt x="304800" y="92215"/>
                  <a:pt x="609600" y="1537"/>
                  <a:pt x="905256" y="13"/>
                </a:cubicBezTo>
                <a:cubicBezTo>
                  <a:pt x="1200912" y="-1511"/>
                  <a:pt x="1623060" y="129553"/>
                  <a:pt x="1773936" y="173749"/>
                </a:cubicBezTo>
              </a:path>
            </a:pathLst>
          </a:custGeom>
          <a:noFill/>
          <a:ln>
            <a:solidFill>
              <a:srgbClr val="00338D"/>
            </a:solidFill>
            <a:prstDash val="sys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TextBox 57">
            <a:extLst>
              <a:ext uri="{FF2B5EF4-FFF2-40B4-BE49-F238E27FC236}">
                <a16:creationId xmlns:a16="http://schemas.microsoft.com/office/drawing/2014/main" id="{C6858086-940B-4BBF-9E31-C5F8DC1B4293}"/>
              </a:ext>
            </a:extLst>
          </p:cNvPr>
          <p:cNvSpPr txBox="1"/>
          <p:nvPr/>
        </p:nvSpPr>
        <p:spPr>
          <a:xfrm>
            <a:off x="7298725" y="1969139"/>
            <a:ext cx="862290" cy="178999"/>
          </a:xfrm>
          <a:prstGeom prst="rect">
            <a:avLst/>
          </a:prstGeom>
          <a:noFill/>
          <a:ln w="12700">
            <a:solidFill>
              <a:schemeClr val="tx1">
                <a:lumMod val="65000"/>
                <a:lumOff val="35000"/>
              </a:schemeClr>
            </a:solidFill>
            <a:prstDash val="sysDash"/>
          </a:ln>
        </p:spPr>
        <p:txBody>
          <a:bodyPr wrap="square" lIns="54610" tIns="54610" rIns="54610" bIns="54610" rtlCol="0" anchor="ctr">
            <a:noAutofit/>
          </a:bodyPr>
          <a:lstStyle/>
          <a:p>
            <a:pPr>
              <a:spcAft>
                <a:spcPts val="600"/>
              </a:spcAft>
            </a:pPr>
            <a:r>
              <a:rPr lang="ko-KR" altLang="en-US" sz="800" dirty="0">
                <a:solidFill>
                  <a:schemeClr val="tx2"/>
                </a:solidFill>
              </a:rPr>
              <a:t>재계약 만료시점</a:t>
            </a:r>
          </a:p>
        </p:txBody>
      </p:sp>
      <p:sp>
        <p:nvSpPr>
          <p:cNvPr id="59" name="직사각형 58">
            <a:extLst>
              <a:ext uri="{FF2B5EF4-FFF2-40B4-BE49-F238E27FC236}">
                <a16:creationId xmlns:a16="http://schemas.microsoft.com/office/drawing/2014/main" id="{E2CCEB03-9D1F-4CB5-9F36-5E81428D3DDC}"/>
              </a:ext>
            </a:extLst>
          </p:cNvPr>
          <p:cNvSpPr/>
          <p:nvPr/>
        </p:nvSpPr>
        <p:spPr>
          <a:xfrm>
            <a:off x="7717536" y="1819457"/>
            <a:ext cx="1192740" cy="100172"/>
          </a:xfrm>
          <a:prstGeom prst="rect">
            <a:avLst/>
          </a:prstGeom>
          <a:solidFill>
            <a:srgbClr val="00A3A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60" name="TextBox 59">
            <a:extLst>
              <a:ext uri="{FF2B5EF4-FFF2-40B4-BE49-F238E27FC236}">
                <a16:creationId xmlns:a16="http://schemas.microsoft.com/office/drawing/2014/main" id="{C77E31B0-2694-4A08-9093-5FFAEB3B668E}"/>
              </a:ext>
            </a:extLst>
          </p:cNvPr>
          <p:cNvSpPr txBox="1"/>
          <p:nvPr/>
        </p:nvSpPr>
        <p:spPr>
          <a:xfrm>
            <a:off x="8007014" y="1632648"/>
            <a:ext cx="760987" cy="157970"/>
          </a:xfrm>
          <a:prstGeom prst="rect">
            <a:avLst/>
          </a:prstGeom>
          <a:solidFill>
            <a:srgbClr val="00A3A1">
              <a:alpha val="40000"/>
            </a:srgbClr>
          </a:solidFill>
          <a:ln w="12700">
            <a:solidFill>
              <a:schemeClr val="tx1">
                <a:lumMod val="65000"/>
                <a:lumOff val="35000"/>
              </a:schemeClr>
            </a:solidFill>
            <a:prstDash val="sysDash"/>
          </a:ln>
        </p:spPr>
        <p:txBody>
          <a:bodyPr wrap="square" lIns="54610" tIns="54610" rIns="54610" bIns="54610" rtlCol="0" anchor="ctr">
            <a:noAutofit/>
          </a:bodyPr>
          <a:lstStyle/>
          <a:p>
            <a:pPr>
              <a:spcAft>
                <a:spcPts val="600"/>
              </a:spcAft>
            </a:pPr>
            <a:r>
              <a:rPr lang="en-US" altLang="ko-KR" sz="800" dirty="0"/>
              <a:t>1</a:t>
            </a:r>
            <a:r>
              <a:rPr lang="ko-KR" altLang="en-US" sz="800" dirty="0"/>
              <a:t>년 연장가능</a:t>
            </a:r>
          </a:p>
        </p:txBody>
      </p:sp>
      <p:sp>
        <p:nvSpPr>
          <p:cNvPr id="61" name="TextBox 60">
            <a:extLst>
              <a:ext uri="{FF2B5EF4-FFF2-40B4-BE49-F238E27FC236}">
                <a16:creationId xmlns:a16="http://schemas.microsoft.com/office/drawing/2014/main" id="{1DEFF88A-D24C-426D-AF96-959E54356D6A}"/>
              </a:ext>
            </a:extLst>
          </p:cNvPr>
          <p:cNvSpPr txBox="1"/>
          <p:nvPr/>
        </p:nvSpPr>
        <p:spPr>
          <a:xfrm>
            <a:off x="4076702" y="1622391"/>
            <a:ext cx="511722" cy="157970"/>
          </a:xfrm>
          <a:prstGeom prst="rect">
            <a:avLst/>
          </a:prstGeom>
          <a:noFill/>
        </p:spPr>
        <p:txBody>
          <a:bodyPr wrap="square" lIns="54610" tIns="54610" rIns="54610" bIns="54610" rtlCol="0">
            <a:noAutofit/>
          </a:bodyPr>
          <a:lstStyle/>
          <a:p>
            <a:pPr>
              <a:spcAft>
                <a:spcPts val="600"/>
              </a:spcAft>
            </a:pPr>
            <a:r>
              <a:rPr lang="en-US" altLang="ko-KR" sz="800" dirty="0">
                <a:solidFill>
                  <a:schemeClr val="tx2"/>
                </a:solidFill>
              </a:rPr>
              <a:t>18.02</a:t>
            </a:r>
            <a:endParaRPr lang="ko-KR" altLang="en-US" sz="800" dirty="0">
              <a:solidFill>
                <a:schemeClr val="tx2"/>
              </a:solidFill>
            </a:endParaRPr>
          </a:p>
        </p:txBody>
      </p:sp>
      <p:sp>
        <p:nvSpPr>
          <p:cNvPr id="62" name="TextBox 61">
            <a:extLst>
              <a:ext uri="{FF2B5EF4-FFF2-40B4-BE49-F238E27FC236}">
                <a16:creationId xmlns:a16="http://schemas.microsoft.com/office/drawing/2014/main" id="{C85AFB66-2705-4D4B-87BB-CFEEE755152F}"/>
              </a:ext>
            </a:extLst>
          </p:cNvPr>
          <p:cNvSpPr txBox="1"/>
          <p:nvPr/>
        </p:nvSpPr>
        <p:spPr>
          <a:xfrm>
            <a:off x="3597553" y="1969139"/>
            <a:ext cx="1514378" cy="148045"/>
          </a:xfrm>
          <a:prstGeom prst="rect">
            <a:avLst/>
          </a:prstGeom>
          <a:noFill/>
          <a:ln w="12700">
            <a:solidFill>
              <a:schemeClr val="tx1">
                <a:lumMod val="65000"/>
                <a:lumOff val="35000"/>
              </a:schemeClr>
            </a:solidFill>
            <a:prstDash val="sysDash"/>
          </a:ln>
        </p:spPr>
        <p:txBody>
          <a:bodyPr wrap="square" lIns="54610" tIns="54610" rIns="54610" bIns="54610" rtlCol="0" anchor="ctr">
            <a:noAutofit/>
          </a:bodyPr>
          <a:lstStyle/>
          <a:p>
            <a:pPr>
              <a:spcAft>
                <a:spcPts val="600"/>
              </a:spcAft>
            </a:pPr>
            <a:r>
              <a:rPr lang="ko-KR" altLang="en-US" sz="800" dirty="0">
                <a:solidFill>
                  <a:schemeClr val="tx2"/>
                </a:solidFill>
              </a:rPr>
              <a:t>원가조사 </a:t>
            </a:r>
            <a:r>
              <a:rPr lang="en-US" altLang="ko-KR" sz="800" dirty="0">
                <a:solidFill>
                  <a:schemeClr val="tx2"/>
                </a:solidFill>
              </a:rPr>
              <a:t>6</a:t>
            </a:r>
            <a:r>
              <a:rPr lang="ko-KR" altLang="en-US" sz="800" dirty="0">
                <a:solidFill>
                  <a:schemeClr val="tx2"/>
                </a:solidFill>
              </a:rPr>
              <a:t>개월 소요 후 첫판매</a:t>
            </a:r>
          </a:p>
        </p:txBody>
      </p:sp>
      <p:pic>
        <p:nvPicPr>
          <p:cNvPr id="64" name="그림 63">
            <a:extLst>
              <a:ext uri="{FF2B5EF4-FFF2-40B4-BE49-F238E27FC236}">
                <a16:creationId xmlns:a16="http://schemas.microsoft.com/office/drawing/2014/main" id="{5761F254-AB0E-46B6-B6BE-E85A1748367B}"/>
              </a:ext>
            </a:extLst>
          </p:cNvPr>
          <p:cNvPicPr>
            <a:picLocks noChangeAspect="1" noChangeArrowheads="1"/>
            <a:extLst>
              <a:ext uri="{84589F7E-364E-4C9E-8A38-B11213B215E9}">
                <a14:cameraTool xmlns:a14="http://schemas.microsoft.com/office/drawing/2010/main" cellRange="$C$46:$F$59"/>
              </a:ext>
            </a:extLst>
          </p:cNvPicPr>
          <p:nvPr/>
        </p:nvPicPr>
        <p:blipFill>
          <a:blip r:embed="rId17"/>
          <a:srcRect/>
          <a:stretch>
            <a:fillRect/>
          </a:stretch>
        </p:blipFill>
        <p:spPr bwMode="auto">
          <a:xfrm>
            <a:off x="415635" y="2214194"/>
            <a:ext cx="2999232" cy="214884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2588423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(6) – </a:t>
            </a:r>
            <a:r>
              <a:rPr lang="en-US" altLang="ko-KR" sz="3000" b="1" dirty="0">
                <a:solidFill>
                  <a:srgbClr val="00338D"/>
                </a:solidFill>
              </a:rPr>
              <a:t>ITS, ICT</a:t>
            </a:r>
            <a:r>
              <a:rPr lang="en-US" altLang="ko-KR" sz="3000" b="1" dirty="0">
                <a:solidFill>
                  <a:srgbClr val="00338D"/>
                </a:solidFill>
                <a:cs typeface="KPMG Extralight"/>
              </a:rPr>
              <a:t> </a:t>
            </a:r>
            <a:r>
              <a:rPr lang="ko-KR" altLang="en-US" sz="2400" dirty="0">
                <a:solidFill>
                  <a:srgbClr val="00338D"/>
                </a:solidFill>
              </a:rPr>
              <a:t>제품 </a:t>
            </a:r>
            <a:r>
              <a:rPr lang="en-US" altLang="ko-KR" sz="3000" b="1" dirty="0">
                <a:solidFill>
                  <a:srgbClr val="00338D"/>
                </a:solidFill>
              </a:rPr>
              <a:t>: </a:t>
            </a:r>
            <a:r>
              <a:rPr lang="ko-KR" altLang="en-US" sz="2400" dirty="0">
                <a:solidFill>
                  <a:srgbClr val="00338D"/>
                </a:solidFill>
                <a:cs typeface="KPMG Extralight"/>
              </a:rPr>
              <a:t>일반기업 향</a:t>
            </a:r>
            <a:r>
              <a:rPr lang="ko-KR" altLang="en-US" sz="3000" b="1" dirty="0">
                <a:solidFill>
                  <a:srgbClr val="00338D"/>
                </a:solidFill>
                <a:cs typeface="KPMG Extralight"/>
              </a:rPr>
              <a:t> </a:t>
            </a:r>
            <a:r>
              <a:rPr lang="ko-KR" altLang="en-US" sz="2400" dirty="0">
                <a:solidFill>
                  <a:srgbClr val="00338D"/>
                </a:solidFill>
                <a:cs typeface="KPMG Extralight"/>
              </a:rPr>
              <a:t>매출액</a:t>
            </a:r>
            <a:endParaRPr lang="en-US" altLang="ko-KR" sz="2400"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1"/>
            <a:ext cx="9077499" cy="1224333"/>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ITS </a:t>
            </a:r>
            <a:r>
              <a:rPr lang="ko-KR" altLang="en-US" sz="900" dirty="0">
                <a:solidFill>
                  <a:srgbClr val="00338D"/>
                </a:solidFill>
                <a:latin typeface="Arial" panose="020B0604020202020204" pitchFamily="34" charset="0"/>
                <a:ea typeface="맑은 고딕" panose="020B0503020000020004" pitchFamily="50" charset="-127"/>
              </a:rPr>
              <a:t>제품 중 일반기업 향 매출은 대부분 일반기업들이 공공기관으로부터 계약을 수주한 이후 대상회사에 재하청을 준 물량이라고 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따라서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제품의 경우 원발주청은 모두 공공기관으로 볼 수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제품 관련하여 경쟁사</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건설사</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특관자 등 다양한 업체들로부터 물량을 재하청 받고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민식이법 등의 영향으로 공공기관 물량이 지속적으로 늘어나고 있어 일반기업으로부터 재하청을 받는 물량은 지속 감소시킬 예정이라고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ICT </a:t>
            </a:r>
            <a:r>
              <a:rPr lang="ko-KR" altLang="en-US" sz="900" dirty="0">
                <a:solidFill>
                  <a:srgbClr val="00338D"/>
                </a:solidFill>
                <a:latin typeface="Arial" panose="020B0604020202020204" pitchFamily="34" charset="0"/>
                <a:ea typeface="맑은 고딕" panose="020B0503020000020004" pitchFamily="50" charset="-127"/>
              </a:rPr>
              <a:t>제품은 대부분 일반기업으로부터 수주하고 있으며</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 기준 주요 발주처는 보다텍으로 나타남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보다텍은 여성기업 가점을 이용하여 공공기관으로부터 계약 수주한 이후 대상회사로 재하청을 주로 주고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한편 대상회사는 </a:t>
            </a: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 기간동안 앙골라 프로젝트를 실시하였으며</a:t>
            </a:r>
            <a:r>
              <a:rPr lang="en-US" altLang="ko-KR" sz="900" dirty="0">
                <a:solidFill>
                  <a:srgbClr val="00338D"/>
                </a:solidFill>
                <a:latin typeface="Arial" panose="020B0604020202020204" pitchFamily="34" charset="0"/>
                <a:ea typeface="맑은 고딕" panose="020B0503020000020004" pitchFamily="50" charset="-127"/>
              </a:rPr>
              <a:t>, 4</a:t>
            </a:r>
            <a:r>
              <a:rPr lang="ko-KR" altLang="en-US" sz="900" dirty="0">
                <a:solidFill>
                  <a:srgbClr val="00338D"/>
                </a:solidFill>
                <a:latin typeface="Arial" panose="020B0604020202020204" pitchFamily="34" charset="0"/>
                <a:ea typeface="맑은 고딕" panose="020B0503020000020004" pitchFamily="50" charset="-127"/>
              </a:rPr>
              <a:t>개년 동안 총 </a:t>
            </a:r>
            <a:r>
              <a:rPr lang="en-US" altLang="ko-KR" sz="900" dirty="0">
                <a:solidFill>
                  <a:srgbClr val="00338D"/>
                </a:solidFill>
                <a:latin typeface="Arial" panose="020B0604020202020204" pitchFamily="34" charset="0"/>
                <a:ea typeface="맑은 고딕" panose="020B0503020000020004" pitchFamily="50" charset="-127"/>
              </a:rPr>
              <a:t>36</a:t>
            </a:r>
            <a:r>
              <a:rPr lang="ko-KR" altLang="en-US" sz="900" dirty="0">
                <a:solidFill>
                  <a:srgbClr val="00338D"/>
                </a:solidFill>
                <a:latin typeface="Arial" panose="020B0604020202020204" pitchFamily="34" charset="0"/>
                <a:ea typeface="맑은 고딕" panose="020B0503020000020004" pitchFamily="50" charset="-127"/>
              </a:rPr>
              <a:t>억원의 매출을 기록하였음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만약 대상회사가 앙골라 </a:t>
            </a:r>
            <a:r>
              <a:rPr lang="en-US" altLang="ko-KR" sz="900" dirty="0">
                <a:solidFill>
                  <a:srgbClr val="00338D"/>
                </a:solidFill>
                <a:latin typeface="Arial" panose="020B0604020202020204" pitchFamily="34" charset="0"/>
                <a:ea typeface="맑은 고딕" panose="020B0503020000020004" pitchFamily="50" charset="-127"/>
              </a:rPr>
              <a:t>2</a:t>
            </a:r>
            <a:r>
              <a:rPr lang="ko-KR" altLang="en-US" sz="900" dirty="0">
                <a:solidFill>
                  <a:srgbClr val="00338D"/>
                </a:solidFill>
                <a:latin typeface="Arial" panose="020B0604020202020204" pitchFamily="34" charset="0"/>
                <a:ea typeface="맑은 고딕" panose="020B0503020000020004" pitchFamily="50" charset="-127"/>
              </a:rPr>
              <a:t>단계 사업에 참여할 수 있을 경우 총 </a:t>
            </a:r>
            <a:r>
              <a:rPr lang="en-US" altLang="ko-KR" sz="900" dirty="0">
                <a:solidFill>
                  <a:srgbClr val="00338D"/>
                </a:solidFill>
                <a:latin typeface="Arial" panose="020B0604020202020204" pitchFamily="34" charset="0"/>
                <a:ea typeface="맑은 고딕" panose="020B0503020000020004" pitchFamily="50" charset="-127"/>
              </a:rPr>
              <a:t>120</a:t>
            </a:r>
            <a:r>
              <a:rPr lang="ko-KR" altLang="en-US" sz="900" dirty="0">
                <a:solidFill>
                  <a:srgbClr val="00338D"/>
                </a:solidFill>
                <a:latin typeface="Arial" panose="020B0604020202020204" pitchFamily="34" charset="0"/>
                <a:ea typeface="맑은 고딕" panose="020B0503020000020004" pitchFamily="50" charset="-127"/>
              </a:rPr>
              <a:t>억의 매출액을 올릴 수 있을 것으로 설명함</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39" name="Text Box 51">
            <a:extLst>
              <a:ext uri="{FF2B5EF4-FFF2-40B4-BE49-F238E27FC236}">
                <a16:creationId xmlns:a16="http://schemas.microsoft.com/office/drawing/2014/main" id="{B91B28B0-FB3C-44F7-A9E6-47CFD65BFA43}"/>
              </a:ext>
            </a:extLst>
          </p:cNvPr>
          <p:cNvSpPr txBox="1">
            <a:spLocks noChangeArrowheads="1"/>
          </p:cNvSpPr>
          <p:nvPr/>
        </p:nvSpPr>
        <p:spPr bwMode="auto">
          <a:xfrm>
            <a:off x="415635" y="5701166"/>
            <a:ext cx="415636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회사제시자료</a:t>
            </a:r>
            <a:endParaRPr lang="en-US" altLang="ko-KR" sz="600" i="1" dirty="0">
              <a:solidFill>
                <a:srgbClr val="00338D"/>
              </a:solidFill>
              <a:latin typeface="Arial" panose="020B0604020202020204" pitchFamily="34" charset="0"/>
              <a:cs typeface="Arial" panose="020B0604020202020204" pitchFamily="34" charset="0"/>
            </a:endParaRPr>
          </a:p>
        </p:txBody>
      </p:sp>
      <p:pic>
        <p:nvPicPr>
          <p:cNvPr id="40" name="그림 39">
            <a:extLst>
              <a:ext uri="{FF2B5EF4-FFF2-40B4-BE49-F238E27FC236}">
                <a16:creationId xmlns:a16="http://schemas.microsoft.com/office/drawing/2014/main" id="{E7C6035B-DAFB-446A-8406-BDEA3C7C858F}"/>
              </a:ext>
            </a:extLst>
          </p:cNvPr>
          <p:cNvPicPr>
            <a:picLocks noChangeAspect="1"/>
          </p:cNvPicPr>
          <p:nvPr/>
        </p:nvPicPr>
        <p:blipFill>
          <a:blip r:embed="rId8"/>
          <a:stretch>
            <a:fillRect/>
          </a:stretch>
        </p:blipFill>
        <p:spPr>
          <a:xfrm>
            <a:off x="415635" y="2039874"/>
            <a:ext cx="3514725" cy="3619500"/>
          </a:xfrm>
          <a:prstGeom prst="rect">
            <a:avLst/>
          </a:prstGeom>
        </p:spPr>
      </p:pic>
      <p:pic>
        <p:nvPicPr>
          <p:cNvPr id="41" name="그림 40">
            <a:extLst>
              <a:ext uri="{FF2B5EF4-FFF2-40B4-BE49-F238E27FC236}">
                <a16:creationId xmlns:a16="http://schemas.microsoft.com/office/drawing/2014/main" id="{277C32B4-2CD5-4BC0-9F4A-E553F023F7BC}"/>
              </a:ext>
            </a:extLst>
          </p:cNvPr>
          <p:cNvPicPr>
            <a:picLocks noChangeAspect="1"/>
          </p:cNvPicPr>
          <p:nvPr/>
        </p:nvPicPr>
        <p:blipFill>
          <a:blip r:embed="rId9"/>
          <a:stretch>
            <a:fillRect/>
          </a:stretch>
        </p:blipFill>
        <p:spPr>
          <a:xfrm>
            <a:off x="5133975" y="2039874"/>
            <a:ext cx="3514725" cy="3619500"/>
          </a:xfrm>
          <a:prstGeom prst="rect">
            <a:avLst/>
          </a:prstGeom>
        </p:spPr>
      </p:pic>
      <p:sp>
        <p:nvSpPr>
          <p:cNvPr id="42" name="Rounded Rectangle 2">
            <a:extLst>
              <a:ext uri="{FF2B5EF4-FFF2-40B4-BE49-F238E27FC236}">
                <a16:creationId xmlns:a16="http://schemas.microsoft.com/office/drawing/2014/main" id="{BCB21F7D-28A9-4BA5-9BDB-DD44B3CEEEA5}"/>
              </a:ext>
            </a:extLst>
          </p:cNvPr>
          <p:cNvSpPr/>
          <p:nvPr>
            <p:custDataLst>
              <p:tags r:id="rId1"/>
            </p:custDataLst>
          </p:nvPr>
        </p:nvSpPr>
        <p:spPr>
          <a:xfrm>
            <a:off x="2098146" y="2919753"/>
            <a:ext cx="1832214" cy="152400"/>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endParaRPr lang="en-US" altLang="ko-KR" sz="700" dirty="0">
              <a:solidFill>
                <a:schemeClr val="tx1"/>
              </a:solidFill>
            </a:endParaRPr>
          </a:p>
        </p:txBody>
      </p:sp>
      <p:sp>
        <p:nvSpPr>
          <p:cNvPr id="43" name="Rounded Rectangle 2">
            <a:extLst>
              <a:ext uri="{FF2B5EF4-FFF2-40B4-BE49-F238E27FC236}">
                <a16:creationId xmlns:a16="http://schemas.microsoft.com/office/drawing/2014/main" id="{448F50F6-27CD-45C8-9F05-90138E798333}"/>
              </a:ext>
            </a:extLst>
          </p:cNvPr>
          <p:cNvSpPr/>
          <p:nvPr>
            <p:custDataLst>
              <p:tags r:id="rId2"/>
            </p:custDataLst>
          </p:nvPr>
        </p:nvSpPr>
        <p:spPr>
          <a:xfrm>
            <a:off x="4151055" y="2919753"/>
            <a:ext cx="876526" cy="352425"/>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ko-KR" altLang="en-US" sz="700" dirty="0">
                <a:solidFill>
                  <a:schemeClr val="tx1"/>
                </a:solidFill>
              </a:rPr>
              <a:t>도로시공사를 통한 </a:t>
            </a:r>
            <a:r>
              <a:rPr lang="en-US" altLang="ko-KR" sz="700" dirty="0">
                <a:solidFill>
                  <a:schemeClr val="tx1"/>
                </a:solidFill>
              </a:rPr>
              <a:t>ITS</a:t>
            </a:r>
            <a:r>
              <a:rPr lang="ko-KR" altLang="en-US" sz="700" dirty="0">
                <a:solidFill>
                  <a:schemeClr val="tx1"/>
                </a:solidFill>
              </a:rPr>
              <a:t>장비 금액</a:t>
            </a:r>
            <a:endParaRPr lang="en-US" altLang="ko-KR" sz="700" dirty="0">
              <a:solidFill>
                <a:schemeClr val="tx1"/>
              </a:solidFill>
            </a:endParaRPr>
          </a:p>
        </p:txBody>
      </p:sp>
      <p:sp>
        <p:nvSpPr>
          <p:cNvPr id="44" name="타원 43">
            <a:extLst>
              <a:ext uri="{FF2B5EF4-FFF2-40B4-BE49-F238E27FC236}">
                <a16:creationId xmlns:a16="http://schemas.microsoft.com/office/drawing/2014/main" id="{671F727D-58C6-4579-8E97-364FBF9F6C12}"/>
              </a:ext>
            </a:extLst>
          </p:cNvPr>
          <p:cNvSpPr/>
          <p:nvPr/>
        </p:nvSpPr>
        <p:spPr>
          <a:xfrm>
            <a:off x="1928106" y="2910229"/>
            <a:ext cx="170039" cy="152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700" dirty="0">
                <a:solidFill>
                  <a:schemeClr val="bg1"/>
                </a:solidFill>
              </a:rPr>
              <a:t>1</a:t>
            </a:r>
            <a:endParaRPr lang="ko-KR" altLang="en-US" sz="700" dirty="0">
              <a:solidFill>
                <a:schemeClr val="bg1"/>
              </a:solidFill>
            </a:endParaRPr>
          </a:p>
        </p:txBody>
      </p:sp>
      <p:sp>
        <p:nvSpPr>
          <p:cNvPr id="45" name="타원 44">
            <a:extLst>
              <a:ext uri="{FF2B5EF4-FFF2-40B4-BE49-F238E27FC236}">
                <a16:creationId xmlns:a16="http://schemas.microsoft.com/office/drawing/2014/main" id="{7ABBB3AC-750A-4948-B186-13C75029D87D}"/>
              </a:ext>
            </a:extLst>
          </p:cNvPr>
          <p:cNvSpPr/>
          <p:nvPr/>
        </p:nvSpPr>
        <p:spPr>
          <a:xfrm>
            <a:off x="4012839" y="2943566"/>
            <a:ext cx="170039" cy="152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700" dirty="0">
                <a:solidFill>
                  <a:schemeClr val="bg1"/>
                </a:solidFill>
              </a:rPr>
              <a:t>1</a:t>
            </a:r>
            <a:endParaRPr lang="ko-KR" altLang="en-US" sz="700" dirty="0">
              <a:solidFill>
                <a:schemeClr val="bg1"/>
              </a:solidFill>
            </a:endParaRPr>
          </a:p>
        </p:txBody>
      </p:sp>
      <p:sp>
        <p:nvSpPr>
          <p:cNvPr id="46" name="Rounded Rectangle 2">
            <a:extLst>
              <a:ext uri="{FF2B5EF4-FFF2-40B4-BE49-F238E27FC236}">
                <a16:creationId xmlns:a16="http://schemas.microsoft.com/office/drawing/2014/main" id="{5F02CAAB-292F-4596-99C0-C55E17466A08}"/>
              </a:ext>
            </a:extLst>
          </p:cNvPr>
          <p:cNvSpPr/>
          <p:nvPr>
            <p:custDataLst>
              <p:tags r:id="rId3"/>
            </p:custDataLst>
          </p:nvPr>
        </p:nvSpPr>
        <p:spPr>
          <a:xfrm>
            <a:off x="415635" y="5854121"/>
            <a:ext cx="3597204" cy="352425"/>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en-US" altLang="ko-KR" sz="700" dirty="0">
                <a:solidFill>
                  <a:schemeClr val="tx1"/>
                </a:solidFill>
              </a:rPr>
              <a:t>ITS</a:t>
            </a:r>
            <a:r>
              <a:rPr lang="ko-KR" altLang="en-US" sz="700" dirty="0">
                <a:solidFill>
                  <a:schemeClr val="tx1"/>
                </a:solidFill>
              </a:rPr>
              <a:t>장비의 원 발주처는 공공기관으로  일부 물량을 일반기업으로 부터 하도급 받는 구조임</a:t>
            </a:r>
            <a:r>
              <a:rPr lang="en-US" altLang="ko-KR" sz="700" dirty="0">
                <a:solidFill>
                  <a:schemeClr val="tx1"/>
                </a:solidFill>
              </a:rPr>
              <a:t>.</a:t>
            </a:r>
          </a:p>
        </p:txBody>
      </p:sp>
      <p:sp>
        <p:nvSpPr>
          <p:cNvPr id="47" name="Text Box 51">
            <a:extLst>
              <a:ext uri="{FF2B5EF4-FFF2-40B4-BE49-F238E27FC236}">
                <a16:creationId xmlns:a16="http://schemas.microsoft.com/office/drawing/2014/main" id="{97FE6F0A-30B7-4B8B-B090-C3737718AA13}"/>
              </a:ext>
            </a:extLst>
          </p:cNvPr>
          <p:cNvSpPr txBox="1">
            <a:spLocks noChangeArrowheads="1"/>
          </p:cNvSpPr>
          <p:nvPr/>
        </p:nvSpPr>
        <p:spPr bwMode="auto">
          <a:xfrm>
            <a:off x="5133975" y="5701166"/>
            <a:ext cx="415636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회사제시자료</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48" name="Rounded Rectangle 2">
            <a:extLst>
              <a:ext uri="{FF2B5EF4-FFF2-40B4-BE49-F238E27FC236}">
                <a16:creationId xmlns:a16="http://schemas.microsoft.com/office/drawing/2014/main" id="{34702EA2-6DC7-41FB-BB11-182D47019F0B}"/>
              </a:ext>
            </a:extLst>
          </p:cNvPr>
          <p:cNvSpPr/>
          <p:nvPr>
            <p:custDataLst>
              <p:tags r:id="rId4"/>
            </p:custDataLst>
          </p:nvPr>
        </p:nvSpPr>
        <p:spPr>
          <a:xfrm>
            <a:off x="8755094" y="4503567"/>
            <a:ext cx="836581" cy="576064"/>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ko-KR" altLang="en-US" sz="700" dirty="0">
                <a:solidFill>
                  <a:schemeClr val="tx1"/>
                </a:solidFill>
              </a:rPr>
              <a:t>앙골라 치안관련 </a:t>
            </a:r>
            <a:r>
              <a:rPr lang="en-US" altLang="ko-KR" sz="700" dirty="0">
                <a:solidFill>
                  <a:schemeClr val="tx1"/>
                </a:solidFill>
              </a:rPr>
              <a:t>CCTV, </a:t>
            </a:r>
            <a:r>
              <a:rPr lang="ko-KR" altLang="en-US" sz="700" dirty="0">
                <a:solidFill>
                  <a:schemeClr val="tx1"/>
                </a:solidFill>
              </a:rPr>
              <a:t>단속장비 설치 프로젝트 금액</a:t>
            </a:r>
            <a:r>
              <a:rPr lang="en-US" altLang="ko-KR" sz="700" dirty="0">
                <a:solidFill>
                  <a:schemeClr val="tx1"/>
                </a:solidFill>
              </a:rPr>
              <a:t> (</a:t>
            </a:r>
            <a:r>
              <a:rPr lang="ko-KR" altLang="en-US" sz="700" dirty="0">
                <a:solidFill>
                  <a:schemeClr val="tx1"/>
                </a:solidFill>
              </a:rPr>
              <a:t>총 </a:t>
            </a:r>
            <a:r>
              <a:rPr lang="en-US" altLang="ko-KR" sz="700" dirty="0">
                <a:solidFill>
                  <a:schemeClr val="tx1"/>
                </a:solidFill>
              </a:rPr>
              <a:t>50</a:t>
            </a:r>
            <a:r>
              <a:rPr lang="ko-KR" altLang="en-US" sz="700" dirty="0">
                <a:solidFill>
                  <a:schemeClr val="tx1"/>
                </a:solidFill>
              </a:rPr>
              <a:t>억원</a:t>
            </a:r>
            <a:r>
              <a:rPr lang="en-US" altLang="ko-KR" sz="700" dirty="0">
                <a:solidFill>
                  <a:schemeClr val="tx1"/>
                </a:solidFill>
              </a:rPr>
              <a:t>)</a:t>
            </a:r>
          </a:p>
        </p:txBody>
      </p:sp>
      <p:sp>
        <p:nvSpPr>
          <p:cNvPr id="49" name="타원 48">
            <a:extLst>
              <a:ext uri="{FF2B5EF4-FFF2-40B4-BE49-F238E27FC236}">
                <a16:creationId xmlns:a16="http://schemas.microsoft.com/office/drawing/2014/main" id="{5FFD0571-5B66-49FE-832B-E31B2C774501}"/>
              </a:ext>
            </a:extLst>
          </p:cNvPr>
          <p:cNvSpPr/>
          <p:nvPr/>
        </p:nvSpPr>
        <p:spPr>
          <a:xfrm>
            <a:off x="6613164" y="4574778"/>
            <a:ext cx="170039" cy="152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700" dirty="0">
                <a:solidFill>
                  <a:schemeClr val="bg1"/>
                </a:solidFill>
              </a:rPr>
              <a:t>2</a:t>
            </a:r>
            <a:endParaRPr lang="ko-KR" altLang="en-US" sz="700" dirty="0">
              <a:solidFill>
                <a:schemeClr val="bg1"/>
              </a:solidFill>
            </a:endParaRPr>
          </a:p>
        </p:txBody>
      </p:sp>
      <p:sp>
        <p:nvSpPr>
          <p:cNvPr id="50" name="타원 49">
            <a:extLst>
              <a:ext uri="{FF2B5EF4-FFF2-40B4-BE49-F238E27FC236}">
                <a16:creationId xmlns:a16="http://schemas.microsoft.com/office/drawing/2014/main" id="{23E69DC3-FF5A-4CF2-B1BB-74AA3B3A65A3}"/>
              </a:ext>
            </a:extLst>
          </p:cNvPr>
          <p:cNvSpPr/>
          <p:nvPr/>
        </p:nvSpPr>
        <p:spPr>
          <a:xfrm>
            <a:off x="8609461" y="4498578"/>
            <a:ext cx="170039" cy="1524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700" dirty="0">
                <a:solidFill>
                  <a:schemeClr val="bg1"/>
                </a:solidFill>
              </a:rPr>
              <a:t>2</a:t>
            </a:r>
            <a:endParaRPr lang="ko-KR" altLang="en-US" sz="700" dirty="0">
              <a:solidFill>
                <a:schemeClr val="bg1"/>
              </a:solidFill>
            </a:endParaRPr>
          </a:p>
        </p:txBody>
      </p:sp>
      <p:sp>
        <p:nvSpPr>
          <p:cNvPr id="51" name="Rounded Rectangle 2">
            <a:extLst>
              <a:ext uri="{FF2B5EF4-FFF2-40B4-BE49-F238E27FC236}">
                <a16:creationId xmlns:a16="http://schemas.microsoft.com/office/drawing/2014/main" id="{5D98A9CF-B562-4B91-95DD-2F9E5FBDEA1F}"/>
              </a:ext>
            </a:extLst>
          </p:cNvPr>
          <p:cNvSpPr/>
          <p:nvPr>
            <p:custDataLst>
              <p:tags r:id="rId5"/>
            </p:custDataLst>
          </p:nvPr>
        </p:nvSpPr>
        <p:spPr>
          <a:xfrm>
            <a:off x="6790674" y="4574778"/>
            <a:ext cx="1832214" cy="152400"/>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endParaRPr lang="en-US" altLang="ko-KR" sz="700" dirty="0">
              <a:solidFill>
                <a:schemeClr val="tx1"/>
              </a:solidFill>
            </a:endParaRPr>
          </a:p>
        </p:txBody>
      </p:sp>
    </p:spTree>
    <p:extLst>
      <p:ext uri="{BB962C8B-B14F-4D97-AF65-F5344CB8AC3E}">
        <p14:creationId xmlns:p14="http://schemas.microsoft.com/office/powerpoint/2010/main" val="3085886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(7) – </a:t>
            </a:r>
            <a:r>
              <a:rPr lang="ko-KR" altLang="en-US" sz="2400" dirty="0">
                <a:solidFill>
                  <a:srgbClr val="00338D"/>
                </a:solidFill>
                <a:cs typeface="KPMG Extralight"/>
              </a:rPr>
              <a:t>유지보수 매출액</a:t>
            </a:r>
            <a:endParaRPr lang="en-US" altLang="ko-KR" sz="2400"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1"/>
            <a:ext cx="9077499" cy="889162"/>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대상회사 설치 장비 기준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유지보수 대상 수량 대비 대상회사가 직접 유지보수 실시한 수량 비율은 </a:t>
            </a: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기준 약 </a:t>
            </a:r>
            <a:r>
              <a:rPr lang="en-US" altLang="ko-KR" sz="900" dirty="0">
                <a:solidFill>
                  <a:srgbClr val="00338D"/>
                </a:solidFill>
                <a:latin typeface="Arial" panose="020B0604020202020204" pitchFamily="34" charset="0"/>
                <a:ea typeface="맑은 고딕" panose="020B0503020000020004" pitchFamily="50" charset="-127"/>
              </a:rPr>
              <a:t>45% </a:t>
            </a:r>
            <a:r>
              <a:rPr lang="ko-KR" altLang="en-US" sz="900" dirty="0">
                <a:solidFill>
                  <a:srgbClr val="00338D"/>
                </a:solidFill>
                <a:latin typeface="Arial" panose="020B0604020202020204" pitchFamily="34" charset="0"/>
                <a:ea typeface="맑은 고딕" panose="020B0503020000020004" pitchFamily="50" charset="-127"/>
              </a:rPr>
              <a:t>내외 수준을 나타내고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직접 유지보수 비율의 경우 </a:t>
            </a: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년부터 하락하는 추세가 나타났는데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이는 </a:t>
            </a:r>
            <a:r>
              <a:rPr lang="en-US" altLang="ko-KR" sz="900" dirty="0">
                <a:solidFill>
                  <a:srgbClr val="00338D"/>
                </a:solidFill>
                <a:latin typeface="Arial" panose="020B0604020202020204" pitchFamily="34" charset="0"/>
                <a:ea typeface="맑은 고딕" panose="020B0503020000020004" pitchFamily="50" charset="-127"/>
              </a:rPr>
              <a:t>2013</a:t>
            </a:r>
            <a:r>
              <a:rPr lang="ko-KR" altLang="en-US" sz="900" dirty="0">
                <a:solidFill>
                  <a:srgbClr val="00338D"/>
                </a:solidFill>
                <a:latin typeface="Arial" panose="020B0604020202020204" pitchFamily="34" charset="0"/>
                <a:ea typeface="맑은 고딕" panose="020B0503020000020004" pitchFamily="50" charset="-127"/>
              </a:rPr>
              <a:t>년</a:t>
            </a: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년까지 설치한 장비들의 경우 표준화 장비에 해당하여 대상회사 이외 업체들도 유지보수가 가능함에 따라 대상회사의 계약물량이 감소하였기 때문임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직접 유지보수 수량 비율은 </a:t>
            </a:r>
            <a:r>
              <a:rPr lang="en-US" altLang="ko-KR" sz="900" dirty="0">
                <a:solidFill>
                  <a:srgbClr val="00338D"/>
                </a:solidFill>
                <a:latin typeface="Arial" panose="020B0604020202020204" pitchFamily="34" charset="0"/>
                <a:ea typeface="맑은 고딕" panose="020B0503020000020004" pitchFamily="50" charset="-127"/>
              </a:rPr>
              <a:t>45% </a:t>
            </a:r>
            <a:r>
              <a:rPr lang="ko-KR" altLang="en-US" sz="900" dirty="0">
                <a:solidFill>
                  <a:srgbClr val="00338D"/>
                </a:solidFill>
                <a:latin typeface="Arial" panose="020B0604020202020204" pitchFamily="34" charset="0"/>
                <a:ea typeface="맑은 고딕" panose="020B0503020000020004" pitchFamily="50" charset="-127"/>
              </a:rPr>
              <a:t>내외 수준으로 안정화되는 가운데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2022</a:t>
            </a:r>
            <a:r>
              <a:rPr lang="ko-KR" altLang="en-US" sz="900" dirty="0">
                <a:solidFill>
                  <a:srgbClr val="00338D"/>
                </a:solidFill>
                <a:latin typeface="Arial" panose="020B0604020202020204" pitchFamily="34" charset="0"/>
                <a:ea typeface="맑은 고딕" panose="020B0503020000020004" pitchFamily="50" charset="-127"/>
              </a:rPr>
              <a:t>년까지 유지보수 대상 물량의 약 </a:t>
            </a:r>
            <a:r>
              <a:rPr lang="en-US" altLang="ko-KR" sz="900" dirty="0">
                <a:solidFill>
                  <a:srgbClr val="00338D"/>
                </a:solidFill>
                <a:latin typeface="Arial" panose="020B0604020202020204" pitchFamily="34" charset="0"/>
                <a:ea typeface="맑은 고딕" panose="020B0503020000020004" pitchFamily="50" charset="-127"/>
              </a:rPr>
              <a:t>45% </a:t>
            </a:r>
            <a:r>
              <a:rPr lang="ko-KR" altLang="en-US" sz="900" dirty="0">
                <a:solidFill>
                  <a:srgbClr val="00338D"/>
                </a:solidFill>
                <a:latin typeface="Arial" panose="020B0604020202020204" pitchFamily="34" charset="0"/>
                <a:ea typeface="맑은 고딕" panose="020B0503020000020004" pitchFamily="50" charset="-127"/>
              </a:rPr>
              <a:t>내외를 직접 유지보수할 수 있을 것으로 예상하고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장비 </a:t>
            </a:r>
            <a:r>
              <a:rPr lang="en-US" altLang="ko-KR" sz="900" dirty="0">
                <a:solidFill>
                  <a:srgbClr val="00338D"/>
                </a:solidFill>
                <a:latin typeface="Arial" panose="020B0604020202020204" pitchFamily="34" charset="0"/>
                <a:ea typeface="맑은 고딕" panose="020B0503020000020004" pitchFamily="50" charset="-127"/>
              </a:rPr>
              <a:t>1</a:t>
            </a:r>
            <a:r>
              <a:rPr lang="ko-KR" altLang="en-US" sz="900" dirty="0">
                <a:solidFill>
                  <a:srgbClr val="00338D"/>
                </a:solidFill>
                <a:latin typeface="Arial" panose="020B0604020202020204" pitchFamily="34" charset="0"/>
                <a:ea typeface="맑은 고딕" panose="020B0503020000020004" pitchFamily="50" charset="-127"/>
              </a:rPr>
              <a:t>대 당 유지보수 단가는 </a:t>
            </a: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 이후 지속 하락하는 추세를 보이고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과속단속장비의 경우 추가 단가 하락이 예상되고 있음</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18" name="직사각형 17">
            <a:extLst>
              <a:ext uri="{FF2B5EF4-FFF2-40B4-BE49-F238E27FC236}">
                <a16:creationId xmlns:a16="http://schemas.microsoft.com/office/drawing/2014/main" id="{29B9B2E1-6935-4DDE-B1D5-6F47EE154016}"/>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graphicFrame>
        <p:nvGraphicFramePr>
          <p:cNvPr id="19" name="Chart1">
            <a:extLst>
              <a:ext uri="{FF2B5EF4-FFF2-40B4-BE49-F238E27FC236}">
                <a16:creationId xmlns:a16="http://schemas.microsoft.com/office/drawing/2014/main" id="{5BBC9FFD-8887-489B-A0FA-C6A9A004EBEA}"/>
              </a:ext>
            </a:extLst>
          </p:cNvPr>
          <p:cNvGraphicFramePr>
            <a:graphicFrameLocks/>
          </p:cNvGraphicFramePr>
          <p:nvPr>
            <p:extLst>
              <p:ext uri="{D42A27DB-BD31-4B8C-83A1-F6EECF244321}">
                <p14:modId xmlns:p14="http://schemas.microsoft.com/office/powerpoint/2010/main" val="4131726670"/>
              </p:ext>
            </p:extLst>
          </p:nvPr>
        </p:nvGraphicFramePr>
        <p:xfrm>
          <a:off x="415635" y="1621672"/>
          <a:ext cx="3088117" cy="22602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1">
            <a:extLst>
              <a:ext uri="{FF2B5EF4-FFF2-40B4-BE49-F238E27FC236}">
                <a16:creationId xmlns:a16="http://schemas.microsoft.com/office/drawing/2014/main" id="{0AD909B4-A859-4B28-B826-8511C3D10D22}"/>
              </a:ext>
            </a:extLst>
          </p:cNvPr>
          <p:cNvGraphicFramePr>
            <a:graphicFrameLocks/>
          </p:cNvGraphicFramePr>
          <p:nvPr>
            <p:extLst>
              <p:ext uri="{D42A27DB-BD31-4B8C-83A1-F6EECF244321}">
                <p14:modId xmlns:p14="http://schemas.microsoft.com/office/powerpoint/2010/main" val="3774396356"/>
              </p:ext>
            </p:extLst>
          </p:nvPr>
        </p:nvGraphicFramePr>
        <p:xfrm>
          <a:off x="3494608" y="1621672"/>
          <a:ext cx="3076122" cy="22796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1">
            <a:extLst>
              <a:ext uri="{FF2B5EF4-FFF2-40B4-BE49-F238E27FC236}">
                <a16:creationId xmlns:a16="http://schemas.microsoft.com/office/drawing/2014/main" id="{F8EA6322-3E2A-4F6A-B3A7-41828CFD3C78}"/>
              </a:ext>
            </a:extLst>
          </p:cNvPr>
          <p:cNvGraphicFramePr>
            <a:graphicFrameLocks/>
          </p:cNvGraphicFramePr>
          <p:nvPr>
            <p:extLst>
              <p:ext uri="{D42A27DB-BD31-4B8C-83A1-F6EECF244321}">
                <p14:modId xmlns:p14="http://schemas.microsoft.com/office/powerpoint/2010/main" val="3641542327"/>
              </p:ext>
            </p:extLst>
          </p:nvPr>
        </p:nvGraphicFramePr>
        <p:xfrm>
          <a:off x="6464562" y="1621672"/>
          <a:ext cx="3076122" cy="2279656"/>
        </p:xfrm>
        <a:graphic>
          <a:graphicData uri="http://schemas.openxmlformats.org/drawingml/2006/chart">
            <c:chart xmlns:c="http://schemas.openxmlformats.org/drawingml/2006/chart" xmlns:r="http://schemas.openxmlformats.org/officeDocument/2006/relationships" r:id="rId6"/>
          </a:graphicData>
        </a:graphic>
      </p:graphicFrame>
      <p:sp>
        <p:nvSpPr>
          <p:cNvPr id="25" name="Text Box 51">
            <a:extLst>
              <a:ext uri="{FF2B5EF4-FFF2-40B4-BE49-F238E27FC236}">
                <a16:creationId xmlns:a16="http://schemas.microsoft.com/office/drawing/2014/main" id="{E6B48750-3AF9-418E-AA81-7C554219208D}"/>
              </a:ext>
            </a:extLst>
          </p:cNvPr>
          <p:cNvSpPr txBox="1">
            <a:spLocks noChangeArrowheads="1"/>
          </p:cNvSpPr>
          <p:nvPr/>
        </p:nvSpPr>
        <p:spPr bwMode="auto">
          <a:xfrm>
            <a:off x="497548" y="3886256"/>
            <a:ext cx="3373201" cy="225817"/>
          </a:xfrm>
          <a:prstGeom prst="rect">
            <a:avLst/>
          </a:prstGeom>
          <a:noFill/>
          <a:ln w="6350">
            <a:noFill/>
            <a:miter lim="800000"/>
            <a:headEnd/>
            <a:tailEnd/>
          </a:ln>
        </p:spPr>
        <p:txBody>
          <a:bodyPr wrap="square" lIns="7200" tIns="7200" rIns="7200" bIns="7200" anchor="ctr" anchorCtr="0">
            <a:spAutoFit/>
          </a:bodyPr>
          <a:lstStyle/>
          <a:p>
            <a:pPr defTabSz="762000">
              <a:lnSpc>
                <a:spcPct val="120000"/>
              </a:lnSpc>
              <a:spcBef>
                <a:spcPts val="0"/>
              </a:spcBef>
              <a:tabLst>
                <a:tab pos="676275" algn="l"/>
                <a:tab pos="714375" algn="l"/>
              </a:tabLst>
            </a:pPr>
            <a:r>
              <a:rPr lang="en-US" altLang="ko-KR" sz="600" i="1" dirty="0">
                <a:solidFill>
                  <a:srgbClr val="00338D"/>
                </a:solidFill>
                <a:latin typeface="Arial" panose="020B0604020202020204" pitchFamily="34" charset="0"/>
                <a:cs typeface="Arial" panose="020B0604020202020204" pitchFamily="34" charset="0"/>
              </a:rPr>
              <a:t>Note: </a:t>
            </a:r>
            <a:r>
              <a:rPr lang="ko-KR" altLang="en-US" sz="600" i="1" dirty="0">
                <a:solidFill>
                  <a:srgbClr val="00338D"/>
                </a:solidFill>
                <a:latin typeface="Arial" panose="020B0604020202020204" pitchFamily="34" charset="0"/>
                <a:cs typeface="Arial" panose="020B0604020202020204" pitchFamily="34" charset="0"/>
              </a:rPr>
              <a:t>연도별 유지보수대상 장비수는  과거 </a:t>
            </a:r>
            <a:r>
              <a:rPr lang="en-US" altLang="ko-KR" sz="600" i="1" dirty="0">
                <a:solidFill>
                  <a:srgbClr val="00338D"/>
                </a:solidFill>
                <a:latin typeface="Arial" panose="020B0604020202020204" pitchFamily="34" charset="0"/>
                <a:cs typeface="Arial" panose="020B0604020202020204" pitchFamily="34" charset="0"/>
              </a:rPr>
              <a:t>2</a:t>
            </a:r>
            <a:r>
              <a:rPr lang="ko-KR" altLang="en-US" sz="600" i="1" dirty="0">
                <a:solidFill>
                  <a:srgbClr val="00338D"/>
                </a:solidFill>
                <a:latin typeface="Arial" panose="020B0604020202020204" pitchFamily="34" charset="0"/>
                <a:cs typeface="Arial" panose="020B0604020202020204" pitchFamily="34" charset="0"/>
              </a:rPr>
              <a:t>년 전 </a:t>
            </a:r>
            <a:r>
              <a:rPr lang="en-US" altLang="ko-KR" sz="600" i="1" dirty="0">
                <a:solidFill>
                  <a:srgbClr val="00338D"/>
                </a:solidFill>
                <a:latin typeface="Arial" panose="020B0604020202020204" pitchFamily="34" charset="0"/>
                <a:cs typeface="Arial" panose="020B0604020202020204" pitchFamily="34" charset="0"/>
              </a:rPr>
              <a:t>~ 7</a:t>
            </a:r>
            <a:r>
              <a:rPr lang="ko-KR" altLang="en-US" sz="600" i="1" dirty="0">
                <a:solidFill>
                  <a:srgbClr val="00338D"/>
                </a:solidFill>
                <a:latin typeface="Arial" panose="020B0604020202020204" pitchFamily="34" charset="0"/>
                <a:cs typeface="Arial" panose="020B0604020202020204" pitchFamily="34" charset="0"/>
              </a:rPr>
              <a:t>년전기간동안의 누적 판매수량으로 산정하였음</a:t>
            </a:r>
            <a:r>
              <a:rPr lang="en-US" altLang="ko-KR" sz="600" i="1" dirty="0">
                <a:solidFill>
                  <a:srgbClr val="00338D"/>
                </a:solidFill>
                <a:latin typeface="Arial" panose="020B0604020202020204" pitchFamily="34" charset="0"/>
                <a:cs typeface="Arial" panose="020B0604020202020204" pitchFamily="34" charset="0"/>
              </a:rPr>
              <a:t>. </a:t>
            </a:r>
            <a:r>
              <a:rPr lang="ko-KR" altLang="en-US" sz="600" i="1" dirty="0">
                <a:solidFill>
                  <a:srgbClr val="00338D"/>
                </a:solidFill>
                <a:latin typeface="Arial" panose="020B0604020202020204" pitchFamily="34" charset="0"/>
                <a:cs typeface="Arial" panose="020B0604020202020204" pitchFamily="34" charset="0"/>
              </a:rPr>
              <a:t>예를 들어 </a:t>
            </a:r>
            <a:r>
              <a:rPr lang="en-US" altLang="ko-KR" sz="600" i="1" dirty="0">
                <a:solidFill>
                  <a:srgbClr val="00338D"/>
                </a:solidFill>
                <a:latin typeface="Arial" panose="020B0604020202020204" pitchFamily="34" charset="0"/>
                <a:cs typeface="Arial" panose="020B0604020202020204" pitchFamily="34" charset="0"/>
              </a:rPr>
              <a:t>2020</a:t>
            </a:r>
            <a:r>
              <a:rPr lang="ko-KR" altLang="en-US" sz="600" i="1" dirty="0">
                <a:solidFill>
                  <a:srgbClr val="00338D"/>
                </a:solidFill>
                <a:latin typeface="Arial" panose="020B0604020202020204" pitchFamily="34" charset="0"/>
                <a:cs typeface="Arial" panose="020B0604020202020204" pitchFamily="34" charset="0"/>
              </a:rPr>
              <a:t>년의 경우 </a:t>
            </a:r>
            <a:r>
              <a:rPr lang="en-US" altLang="ko-KR" sz="600" i="1" dirty="0">
                <a:solidFill>
                  <a:srgbClr val="00338D"/>
                </a:solidFill>
                <a:latin typeface="Arial" panose="020B0604020202020204" pitchFamily="34" charset="0"/>
                <a:cs typeface="Arial" panose="020B0604020202020204" pitchFamily="34" charset="0"/>
              </a:rPr>
              <a:t>2013</a:t>
            </a:r>
            <a:r>
              <a:rPr lang="ko-KR" altLang="en-US" sz="600" i="1" dirty="0">
                <a:solidFill>
                  <a:srgbClr val="00338D"/>
                </a:solidFill>
                <a:latin typeface="Arial" panose="020B0604020202020204" pitchFamily="34" charset="0"/>
                <a:cs typeface="Arial" panose="020B0604020202020204" pitchFamily="34" charset="0"/>
              </a:rPr>
              <a:t>년부터 </a:t>
            </a:r>
            <a:r>
              <a:rPr lang="en-US" altLang="ko-KR" sz="600" i="1" dirty="0">
                <a:solidFill>
                  <a:srgbClr val="00338D"/>
                </a:solidFill>
                <a:latin typeface="Arial" panose="020B0604020202020204" pitchFamily="34" charset="0"/>
                <a:cs typeface="Arial" panose="020B0604020202020204" pitchFamily="34" charset="0"/>
              </a:rPr>
              <a:t>2018</a:t>
            </a:r>
            <a:r>
              <a:rPr lang="ko-KR" altLang="en-US" sz="600" i="1" dirty="0">
                <a:solidFill>
                  <a:srgbClr val="00338D"/>
                </a:solidFill>
                <a:latin typeface="Arial" panose="020B0604020202020204" pitchFamily="34" charset="0"/>
                <a:cs typeface="Arial" panose="020B0604020202020204" pitchFamily="34" charset="0"/>
              </a:rPr>
              <a:t>년 판매수량을 합산하여 산정함</a:t>
            </a:r>
            <a:r>
              <a:rPr lang="en-US" altLang="ko-KR" sz="600" i="1" dirty="0">
                <a:solidFill>
                  <a:srgbClr val="00338D"/>
                </a:solidFill>
                <a:latin typeface="Arial" panose="020B0604020202020204" pitchFamily="34" charset="0"/>
                <a:cs typeface="Arial" panose="020B0604020202020204" pitchFamily="34" charset="0"/>
              </a:rPr>
              <a:t>.</a:t>
            </a:r>
            <a:r>
              <a:rPr lang="ko-KR" altLang="en-US" sz="600" i="1" dirty="0">
                <a:solidFill>
                  <a:srgbClr val="00338D"/>
                </a:solidFill>
                <a:latin typeface="Arial" panose="020B0604020202020204" pitchFamily="34" charset="0"/>
                <a:cs typeface="Arial" panose="020B0604020202020204" pitchFamily="34" charset="0"/>
              </a:rPr>
              <a:t> </a:t>
            </a:r>
            <a:endParaRPr lang="en-US" altLang="ko-KR" sz="600" i="1" dirty="0">
              <a:solidFill>
                <a:srgbClr val="00338D"/>
              </a:solidFill>
              <a:latin typeface="Arial" panose="020B0604020202020204" pitchFamily="34" charset="0"/>
              <a:cs typeface="Arial" panose="020B0604020202020204" pitchFamily="34" charset="0"/>
            </a:endParaRPr>
          </a:p>
        </p:txBody>
      </p:sp>
      <p:graphicFrame>
        <p:nvGraphicFramePr>
          <p:cNvPr id="26" name="Chart3">
            <a:extLst>
              <a:ext uri="{FF2B5EF4-FFF2-40B4-BE49-F238E27FC236}">
                <a16:creationId xmlns:a16="http://schemas.microsoft.com/office/drawing/2014/main" id="{73F55670-1825-47DC-9046-E6400A6498EA}"/>
              </a:ext>
            </a:extLst>
          </p:cNvPr>
          <p:cNvGraphicFramePr>
            <a:graphicFrameLocks/>
          </p:cNvGraphicFramePr>
          <p:nvPr>
            <p:extLst>
              <p:ext uri="{D42A27DB-BD31-4B8C-83A1-F6EECF244321}">
                <p14:modId xmlns:p14="http://schemas.microsoft.com/office/powerpoint/2010/main" val="1392818566"/>
              </p:ext>
            </p:extLst>
          </p:nvPr>
        </p:nvGraphicFramePr>
        <p:xfrm>
          <a:off x="3545867" y="4010810"/>
          <a:ext cx="3374382" cy="277546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7" name="Chart3">
            <a:extLst>
              <a:ext uri="{FF2B5EF4-FFF2-40B4-BE49-F238E27FC236}">
                <a16:creationId xmlns:a16="http://schemas.microsoft.com/office/drawing/2014/main" id="{B5F0AF17-8B60-489E-820B-541FB6B81284}"/>
              </a:ext>
            </a:extLst>
          </p:cNvPr>
          <p:cNvGraphicFramePr>
            <a:graphicFrameLocks/>
          </p:cNvGraphicFramePr>
          <p:nvPr>
            <p:extLst>
              <p:ext uri="{D42A27DB-BD31-4B8C-83A1-F6EECF244321}">
                <p14:modId xmlns:p14="http://schemas.microsoft.com/office/powerpoint/2010/main" val="2636137129"/>
              </p:ext>
            </p:extLst>
          </p:nvPr>
        </p:nvGraphicFramePr>
        <p:xfrm>
          <a:off x="6508201" y="4010810"/>
          <a:ext cx="3301229" cy="277546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Chart3">
            <a:extLst>
              <a:ext uri="{FF2B5EF4-FFF2-40B4-BE49-F238E27FC236}">
                <a16:creationId xmlns:a16="http://schemas.microsoft.com/office/drawing/2014/main" id="{F7C5889E-961A-4400-A9B4-766D9CB5814E}"/>
              </a:ext>
            </a:extLst>
          </p:cNvPr>
          <p:cNvGraphicFramePr>
            <a:graphicFrameLocks/>
          </p:cNvGraphicFramePr>
          <p:nvPr>
            <p:extLst>
              <p:ext uri="{D42A27DB-BD31-4B8C-83A1-F6EECF244321}">
                <p14:modId xmlns:p14="http://schemas.microsoft.com/office/powerpoint/2010/main" val="1084561739"/>
              </p:ext>
            </p:extLst>
          </p:nvPr>
        </p:nvGraphicFramePr>
        <p:xfrm>
          <a:off x="415635" y="4010810"/>
          <a:ext cx="3373200" cy="2775600"/>
        </p:xfrm>
        <a:graphic>
          <a:graphicData uri="http://schemas.openxmlformats.org/drawingml/2006/chart">
            <c:chart xmlns:c="http://schemas.openxmlformats.org/drawingml/2006/chart" xmlns:r="http://schemas.openxmlformats.org/officeDocument/2006/relationships" r:id="rId9"/>
          </a:graphicData>
        </a:graphic>
      </p:graphicFrame>
      <p:sp>
        <p:nvSpPr>
          <p:cNvPr id="32" name="Rounded Rectangle 2">
            <a:extLst>
              <a:ext uri="{FF2B5EF4-FFF2-40B4-BE49-F238E27FC236}">
                <a16:creationId xmlns:a16="http://schemas.microsoft.com/office/drawing/2014/main" id="{BCF8154F-7A16-46C7-A792-A1305AECC066}"/>
              </a:ext>
            </a:extLst>
          </p:cNvPr>
          <p:cNvSpPr/>
          <p:nvPr>
            <p:custDataLst>
              <p:tags r:id="rId1"/>
            </p:custDataLst>
          </p:nvPr>
        </p:nvSpPr>
        <p:spPr>
          <a:xfrm>
            <a:off x="1088572" y="5320936"/>
            <a:ext cx="2457296" cy="722813"/>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t"/>
          <a:lstStyle/>
          <a:p>
            <a:pPr defTabSz="1169988"/>
            <a:r>
              <a:rPr lang="ko-KR" altLang="en-US" sz="700" dirty="0">
                <a:solidFill>
                  <a:schemeClr val="tx1"/>
                </a:solidFill>
              </a:rPr>
              <a:t>대상회사에 따르면</a:t>
            </a:r>
            <a:r>
              <a:rPr lang="en-US" altLang="ko-KR" sz="700" dirty="0">
                <a:solidFill>
                  <a:schemeClr val="tx1"/>
                </a:solidFill>
              </a:rPr>
              <a:t>, </a:t>
            </a:r>
            <a:r>
              <a:rPr lang="ko-KR" altLang="en-US" sz="700" dirty="0">
                <a:solidFill>
                  <a:schemeClr val="tx1"/>
                </a:solidFill>
              </a:rPr>
              <a:t>경찰청 및 도로교통공단의 유지보수 예산 감소로 인해 업체들의 유지보수 단가를 지속 인하하고 있다고 하함</a:t>
            </a:r>
            <a:r>
              <a:rPr lang="en-US" altLang="ko-KR" sz="700" dirty="0">
                <a:solidFill>
                  <a:schemeClr val="tx1"/>
                </a:solidFill>
              </a:rPr>
              <a:t>. </a:t>
            </a:r>
            <a:r>
              <a:rPr lang="ko-KR" altLang="en-US" sz="700" dirty="0">
                <a:solidFill>
                  <a:schemeClr val="tx1"/>
                </a:solidFill>
              </a:rPr>
              <a:t>단</a:t>
            </a:r>
            <a:r>
              <a:rPr lang="en-US" altLang="ko-KR" sz="700" dirty="0">
                <a:solidFill>
                  <a:schemeClr val="tx1"/>
                </a:solidFill>
              </a:rPr>
              <a:t>, 2018</a:t>
            </a:r>
            <a:r>
              <a:rPr lang="ko-KR" altLang="en-US" sz="700" dirty="0">
                <a:solidFill>
                  <a:schemeClr val="tx1"/>
                </a:solidFill>
              </a:rPr>
              <a:t>년 이후부터는 도로교통공단에서 유지보수 단가 인하에 대응하여 과업 수준도 낮춰주고 있기 때문에 유지보수 마진율 수준에서는 큰 훼손은 없는 상황이라고 함</a:t>
            </a:r>
            <a:r>
              <a:rPr lang="en-US" altLang="ko-KR" sz="700" dirty="0">
                <a:solidFill>
                  <a:schemeClr val="tx1"/>
                </a:solidFill>
              </a:rPr>
              <a:t>.</a:t>
            </a:r>
          </a:p>
        </p:txBody>
      </p:sp>
    </p:spTree>
    <p:extLst>
      <p:ext uri="{BB962C8B-B14F-4D97-AF65-F5344CB8AC3E}">
        <p14:creationId xmlns:p14="http://schemas.microsoft.com/office/powerpoint/2010/main" val="1422014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(8) – </a:t>
            </a:r>
            <a:r>
              <a:rPr lang="ko-KR" altLang="en-US" sz="2400" dirty="0">
                <a:solidFill>
                  <a:srgbClr val="00338D"/>
                </a:solidFill>
                <a:cs typeface="KPMG Extralight"/>
              </a:rPr>
              <a:t>공급안정성 및 매입</a:t>
            </a:r>
            <a:endParaRPr lang="en-US" altLang="ko-KR" sz="2400"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1002372"/>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다양한 품종의 원재료들을 다수의 매입처로부터 매입하여 조립</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생산을 진행하고 있어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특정공급업체에 대한 의존도가 높게 나타나지 않음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주요 품목이라고 할 수 있는 렌즈</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카메라</a:t>
            </a:r>
            <a:r>
              <a:rPr lang="en-US" altLang="ko-KR" sz="900" dirty="0">
                <a:solidFill>
                  <a:srgbClr val="00338D"/>
                </a:solidFill>
                <a:latin typeface="Arial" panose="020B0604020202020204" pitchFamily="34" charset="0"/>
                <a:ea typeface="맑은 고딕" panose="020B0503020000020004" pitchFamily="50" charset="-127"/>
              </a:rPr>
              <a:t>, CPU, </a:t>
            </a:r>
            <a:r>
              <a:rPr lang="ko-KR" altLang="en-US" sz="900" dirty="0">
                <a:solidFill>
                  <a:srgbClr val="00338D"/>
                </a:solidFill>
                <a:latin typeface="Arial" panose="020B0604020202020204" pitchFamily="34" charset="0"/>
                <a:ea typeface="맑은 고딕" panose="020B0503020000020004" pitchFamily="50" charset="-127"/>
              </a:rPr>
              <a:t>판금의 경우 개별적으로 주요 매입처가 존재하나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해당 매입처들과는 </a:t>
            </a:r>
            <a:r>
              <a:rPr lang="en-US" altLang="ko-KR" sz="900" dirty="0">
                <a:solidFill>
                  <a:srgbClr val="00338D"/>
                </a:solidFill>
                <a:latin typeface="Arial" panose="020B0604020202020204" pitchFamily="34" charset="0"/>
                <a:ea typeface="맑은 고딕" panose="020B0503020000020004" pitchFamily="50" charset="-127"/>
              </a:rPr>
              <a:t>20</a:t>
            </a:r>
            <a:r>
              <a:rPr lang="ko-KR" altLang="en-US" sz="900" dirty="0">
                <a:solidFill>
                  <a:srgbClr val="00338D"/>
                </a:solidFill>
                <a:latin typeface="Arial" panose="020B0604020202020204" pitchFamily="34" charset="0"/>
                <a:ea typeface="맑은 고딕" panose="020B0503020000020004" pitchFamily="50" charset="-127"/>
              </a:rPr>
              <a:t>년 이상의 협력관계를 유지하고 경우가 대부분이며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과거 공급차질이 발생한 경우도 없다고 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만약 공급차질이 발생할 경우 대체할 수 있는 업체들도 존재하여 향후에도 공급안정성 측면에서 문제가 있을 상황은 아니라고 함</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매입처들과 연간 </a:t>
            </a:r>
            <a:r>
              <a:rPr lang="en-US" altLang="ko-KR" sz="900" dirty="0">
                <a:solidFill>
                  <a:srgbClr val="00338D"/>
                </a:solidFill>
                <a:latin typeface="Arial" panose="020B0604020202020204" pitchFamily="34" charset="0"/>
                <a:ea typeface="맑은 고딕" panose="020B0503020000020004" pitchFamily="50" charset="-127"/>
              </a:rPr>
              <a:t>1~2</a:t>
            </a:r>
            <a:r>
              <a:rPr lang="ko-KR" altLang="en-US" sz="900" dirty="0">
                <a:solidFill>
                  <a:srgbClr val="00338D"/>
                </a:solidFill>
                <a:latin typeface="Arial" panose="020B0604020202020204" pitchFamily="34" charset="0"/>
                <a:ea typeface="맑은 고딕" panose="020B0503020000020004" pitchFamily="50" charset="-127"/>
              </a:rPr>
              <a:t>회 매입단가 협상을 진행한다고 함</a:t>
            </a:r>
            <a:r>
              <a:rPr lang="en-US" altLang="ko-KR" sz="900" dirty="0">
                <a:solidFill>
                  <a:srgbClr val="00338D"/>
                </a:solidFill>
                <a:latin typeface="Arial" panose="020B0604020202020204" pitchFamily="34" charset="0"/>
                <a:ea typeface="맑은 고딕" panose="020B0503020000020004" pitchFamily="50" charset="-127"/>
              </a:rPr>
              <a:t>. ’15~’17</a:t>
            </a:r>
            <a:r>
              <a:rPr lang="ko-KR" altLang="en-US" sz="900" dirty="0">
                <a:solidFill>
                  <a:srgbClr val="00338D"/>
                </a:solidFill>
                <a:latin typeface="Arial" panose="020B0604020202020204" pitchFamily="34" charset="0"/>
                <a:ea typeface="맑은 고딕" panose="020B0503020000020004" pitchFamily="50" charset="-127"/>
              </a:rPr>
              <a:t>년 상반기까지는 회사 상황 악화로 인해 매입대금 지급이 이연되기도 했던 시기로 대상회사의 협상력 약화로 인해 매입단가가 높았으나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이후 매입물량 증가 및 대금지급이 원활히 이루어지며 매입단가 인하를 지속적으로 이룰 수 있었다고 함</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향후 </a:t>
            </a:r>
            <a:r>
              <a:rPr lang="en-US" altLang="ko-KR" sz="900" dirty="0">
                <a:solidFill>
                  <a:srgbClr val="00338D"/>
                </a:solidFill>
                <a:latin typeface="Arial" panose="020B0604020202020204" pitchFamily="34" charset="0"/>
                <a:ea typeface="맑은 고딕" panose="020B0503020000020004" pitchFamily="50" charset="-127"/>
              </a:rPr>
              <a:t>ASP </a:t>
            </a:r>
            <a:r>
              <a:rPr lang="ko-KR" altLang="en-US" sz="900" dirty="0">
                <a:solidFill>
                  <a:srgbClr val="00338D"/>
                </a:solidFill>
                <a:latin typeface="Arial" panose="020B0604020202020204" pitchFamily="34" charset="0"/>
                <a:ea typeface="맑은 고딕" panose="020B0503020000020004" pitchFamily="50" charset="-127"/>
              </a:rPr>
              <a:t>측면에서 소폭 하락이 예상되는 만큼</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주요 제품별 </a:t>
            </a:r>
            <a:r>
              <a:rPr lang="en-US" altLang="ko-KR" sz="900" dirty="0">
                <a:solidFill>
                  <a:srgbClr val="00338D"/>
                </a:solidFill>
                <a:latin typeface="Arial" panose="020B0604020202020204" pitchFamily="34" charset="0"/>
                <a:ea typeface="맑은 고딕" panose="020B0503020000020004" pitchFamily="50" charset="-127"/>
              </a:rPr>
              <a:t>GP%</a:t>
            </a:r>
            <a:r>
              <a:rPr lang="ko-KR" altLang="en-US" sz="900" dirty="0">
                <a:solidFill>
                  <a:srgbClr val="00338D"/>
                </a:solidFill>
                <a:latin typeface="Arial" panose="020B0604020202020204" pitchFamily="34" charset="0"/>
                <a:ea typeface="맑은 고딕" panose="020B0503020000020004" pitchFamily="50" charset="-127"/>
              </a:rPr>
              <a:t>을 유지할 수 있는 수준의 매입단가 인하는 지속 추진할 계획이라고 함</a:t>
            </a:r>
            <a:r>
              <a:rPr lang="en-US" altLang="ko-KR" sz="900" dirty="0">
                <a:solidFill>
                  <a:srgbClr val="00338D"/>
                </a:solidFill>
                <a:latin typeface="Arial" panose="020B0604020202020204" pitchFamily="34" charset="0"/>
                <a:ea typeface="맑은 고딕" panose="020B0503020000020004" pitchFamily="50" charset="-127"/>
              </a:rPr>
              <a:t>.</a:t>
            </a:r>
          </a:p>
        </p:txBody>
      </p:sp>
      <p:graphicFrame>
        <p:nvGraphicFramePr>
          <p:cNvPr id="39" name="Chart19">
            <a:extLst>
              <a:ext uri="{FF2B5EF4-FFF2-40B4-BE49-F238E27FC236}">
                <a16:creationId xmlns:a16="http://schemas.microsoft.com/office/drawing/2014/main" id="{A7BF4349-AA93-4C22-9958-8E7D3FAC7428}"/>
              </a:ext>
            </a:extLst>
          </p:cNvPr>
          <p:cNvGraphicFramePr>
            <a:graphicFrameLocks/>
          </p:cNvGraphicFramePr>
          <p:nvPr>
            <p:extLst>
              <p:ext uri="{D42A27DB-BD31-4B8C-83A1-F6EECF244321}">
                <p14:modId xmlns:p14="http://schemas.microsoft.com/office/powerpoint/2010/main" val="3276848376"/>
              </p:ext>
            </p:extLst>
          </p:nvPr>
        </p:nvGraphicFramePr>
        <p:xfrm>
          <a:off x="3494443" y="1707853"/>
          <a:ext cx="2778369" cy="22948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Chart1">
            <a:extLst>
              <a:ext uri="{FF2B5EF4-FFF2-40B4-BE49-F238E27FC236}">
                <a16:creationId xmlns:a16="http://schemas.microsoft.com/office/drawing/2014/main" id="{A336693D-FC50-430F-B251-439AD900A48A}"/>
              </a:ext>
            </a:extLst>
          </p:cNvPr>
          <p:cNvGraphicFramePr>
            <a:graphicFrameLocks/>
          </p:cNvGraphicFramePr>
          <p:nvPr>
            <p:extLst>
              <p:ext uri="{D42A27DB-BD31-4B8C-83A1-F6EECF244321}">
                <p14:modId xmlns:p14="http://schemas.microsoft.com/office/powerpoint/2010/main" val="6701385"/>
              </p:ext>
            </p:extLst>
          </p:nvPr>
        </p:nvGraphicFramePr>
        <p:xfrm>
          <a:off x="412865" y="1733009"/>
          <a:ext cx="3220325" cy="22948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Chart2">
            <a:extLst>
              <a:ext uri="{FF2B5EF4-FFF2-40B4-BE49-F238E27FC236}">
                <a16:creationId xmlns:a16="http://schemas.microsoft.com/office/drawing/2014/main" id="{ED4576E2-A33F-4ACD-9FA1-F38FDF951249}"/>
              </a:ext>
            </a:extLst>
          </p:cNvPr>
          <p:cNvGraphicFramePr>
            <a:graphicFrameLocks/>
          </p:cNvGraphicFramePr>
          <p:nvPr>
            <p:extLst>
              <p:ext uri="{D42A27DB-BD31-4B8C-83A1-F6EECF244321}">
                <p14:modId xmlns:p14="http://schemas.microsoft.com/office/powerpoint/2010/main" val="1666466256"/>
              </p:ext>
            </p:extLst>
          </p:nvPr>
        </p:nvGraphicFramePr>
        <p:xfrm>
          <a:off x="6152809" y="1733010"/>
          <a:ext cx="3337556" cy="236708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2" name="Chart7">
            <a:extLst>
              <a:ext uri="{FF2B5EF4-FFF2-40B4-BE49-F238E27FC236}">
                <a16:creationId xmlns:a16="http://schemas.microsoft.com/office/drawing/2014/main" id="{ED9611F3-B4F8-488C-8CA2-4D44454AAB20}"/>
              </a:ext>
            </a:extLst>
          </p:cNvPr>
          <p:cNvGraphicFramePr>
            <a:graphicFrameLocks/>
          </p:cNvGraphicFramePr>
          <p:nvPr>
            <p:extLst>
              <p:ext uri="{D42A27DB-BD31-4B8C-83A1-F6EECF244321}">
                <p14:modId xmlns:p14="http://schemas.microsoft.com/office/powerpoint/2010/main" val="235351017"/>
              </p:ext>
            </p:extLst>
          </p:nvPr>
        </p:nvGraphicFramePr>
        <p:xfrm>
          <a:off x="412865" y="4146646"/>
          <a:ext cx="3417677" cy="22301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3" name="Chart9">
            <a:extLst>
              <a:ext uri="{FF2B5EF4-FFF2-40B4-BE49-F238E27FC236}">
                <a16:creationId xmlns:a16="http://schemas.microsoft.com/office/drawing/2014/main" id="{6F0D399E-389E-46E5-AFE7-8BAF21005F1A}"/>
              </a:ext>
            </a:extLst>
          </p:cNvPr>
          <p:cNvGraphicFramePr>
            <a:graphicFrameLocks/>
          </p:cNvGraphicFramePr>
          <p:nvPr>
            <p:extLst>
              <p:ext uri="{D42A27DB-BD31-4B8C-83A1-F6EECF244321}">
                <p14:modId xmlns:p14="http://schemas.microsoft.com/office/powerpoint/2010/main" val="2137737642"/>
              </p:ext>
            </p:extLst>
          </p:nvPr>
        </p:nvGraphicFramePr>
        <p:xfrm>
          <a:off x="3239178" y="4100096"/>
          <a:ext cx="3220325" cy="218306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4" name="Chart11">
            <a:extLst>
              <a:ext uri="{FF2B5EF4-FFF2-40B4-BE49-F238E27FC236}">
                <a16:creationId xmlns:a16="http://schemas.microsoft.com/office/drawing/2014/main" id="{36884331-97F4-42FC-85A5-ED921C4BD65E}"/>
              </a:ext>
            </a:extLst>
          </p:cNvPr>
          <p:cNvGraphicFramePr>
            <a:graphicFrameLocks/>
          </p:cNvGraphicFramePr>
          <p:nvPr>
            <p:extLst>
              <p:ext uri="{D42A27DB-BD31-4B8C-83A1-F6EECF244321}">
                <p14:modId xmlns:p14="http://schemas.microsoft.com/office/powerpoint/2010/main" val="3372474370"/>
              </p:ext>
            </p:extLst>
          </p:nvPr>
        </p:nvGraphicFramePr>
        <p:xfrm>
          <a:off x="6152809" y="4100051"/>
          <a:ext cx="3327000" cy="2157950"/>
        </p:xfrm>
        <a:graphic>
          <a:graphicData uri="http://schemas.openxmlformats.org/drawingml/2006/chart">
            <c:chart xmlns:c="http://schemas.openxmlformats.org/drawingml/2006/chart" xmlns:r="http://schemas.openxmlformats.org/officeDocument/2006/relationships" r:id="rId8"/>
          </a:graphicData>
        </a:graphic>
      </p:graphicFrame>
      <p:sp>
        <p:nvSpPr>
          <p:cNvPr id="45" name="Text Box 51">
            <a:extLst>
              <a:ext uri="{FF2B5EF4-FFF2-40B4-BE49-F238E27FC236}">
                <a16:creationId xmlns:a16="http://schemas.microsoft.com/office/drawing/2014/main" id="{45958EB3-B0AC-4BB5-8736-6460DE3BD6DB}"/>
              </a:ext>
            </a:extLst>
          </p:cNvPr>
          <p:cNvSpPr txBox="1">
            <a:spLocks noChangeArrowheads="1"/>
          </p:cNvSpPr>
          <p:nvPr/>
        </p:nvSpPr>
        <p:spPr bwMode="auto">
          <a:xfrm>
            <a:off x="426191" y="6240776"/>
            <a:ext cx="415636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6758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(9) – Unit cost</a:t>
            </a:r>
            <a:endParaRPr lang="en-US" altLang="ko-KR" sz="3000" b="1"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75841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우수조달 품목 </a:t>
            </a:r>
            <a:endParaRPr lang="en-US" altLang="ko-KR" sz="900" dirty="0">
              <a:solidFill>
                <a:srgbClr val="00338D"/>
              </a:solidFill>
              <a:latin typeface="Arial" panose="020B0604020202020204" pitchFamily="34" charset="0"/>
              <a:ea typeface="맑은 고딕" panose="020B0503020000020004" pitchFamily="50" charset="-127"/>
            </a:endParaRPr>
          </a:p>
          <a:p>
            <a:pPr marL="171450" indent="-171450">
              <a:lnSpc>
                <a:spcPct val="120000"/>
              </a:lnSpc>
              <a:buFont typeface="Arial" panose="020B0604020202020204" pitchFamily="34" charset="0"/>
              <a:buChar char="•"/>
            </a:pPr>
            <a:endParaRPr lang="en-US" altLang="ko-KR" sz="900" dirty="0">
              <a:solidFill>
                <a:srgbClr val="00338D"/>
              </a:solidFill>
              <a:latin typeface="Arial" panose="020B0604020202020204" pitchFamily="34" charset="0"/>
              <a:ea typeface="맑은 고딕" panose="020B0503020000020004" pitchFamily="50" charset="-127"/>
            </a:endParaRPr>
          </a:p>
        </p:txBody>
      </p:sp>
      <p:sp>
        <p:nvSpPr>
          <p:cNvPr id="4" name="직사각형 3">
            <a:extLst>
              <a:ext uri="{FF2B5EF4-FFF2-40B4-BE49-F238E27FC236}">
                <a16:creationId xmlns:a16="http://schemas.microsoft.com/office/drawing/2014/main" id="{3E92E8F0-0002-48E7-A9EC-848051C06027}"/>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Tree>
    <p:extLst>
      <p:ext uri="{BB962C8B-B14F-4D97-AF65-F5344CB8AC3E}">
        <p14:creationId xmlns:p14="http://schemas.microsoft.com/office/powerpoint/2010/main" val="3414940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(11) – Gross Profit % (1/2)</a:t>
            </a:r>
            <a:endParaRPr lang="en-US" altLang="ko-KR" sz="2400"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1002372"/>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제품 </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공정위 제재로 인해 일반기업 중심의 매출을 실현할 수 밖에 없었던 </a:t>
            </a:r>
            <a:r>
              <a:rPr lang="en-US" altLang="ko-KR" sz="900" dirty="0">
                <a:solidFill>
                  <a:srgbClr val="00338D"/>
                </a:solidFill>
                <a:latin typeface="Arial" panose="020B0604020202020204" pitchFamily="34" charset="0"/>
                <a:ea typeface="맑은 고딕" panose="020B0503020000020004" pitchFamily="50" charset="-127"/>
              </a:rPr>
              <a:t>’16</a:t>
            </a:r>
            <a:r>
              <a:rPr lang="ko-KR" altLang="en-US" sz="900" dirty="0">
                <a:solidFill>
                  <a:srgbClr val="00338D"/>
                </a:solidFill>
                <a:latin typeface="Arial" panose="020B0604020202020204" pitchFamily="34" charset="0"/>
                <a:ea typeface="맑은 고딕" panose="020B0503020000020004" pitchFamily="50" charset="-127"/>
              </a:rPr>
              <a:t>년</a:t>
            </a:r>
            <a:r>
              <a:rPr lang="en-US" altLang="ko-KR" sz="900" dirty="0">
                <a:solidFill>
                  <a:srgbClr val="00338D"/>
                </a:solidFill>
                <a:latin typeface="Arial" panose="020B0604020202020204" pitchFamily="34" charset="0"/>
                <a:ea typeface="맑은 고딕" panose="020B0503020000020004" pitchFamily="50" charset="-127"/>
              </a:rPr>
              <a:t>~’17</a:t>
            </a:r>
            <a:r>
              <a:rPr lang="ko-KR" altLang="en-US" sz="900" dirty="0">
                <a:solidFill>
                  <a:srgbClr val="00338D"/>
                </a:solidFill>
                <a:latin typeface="Arial" panose="020B0604020202020204" pitchFamily="34" charset="0"/>
                <a:ea typeface="맑은 고딕" panose="020B0503020000020004" pitchFamily="50" charset="-127"/>
              </a:rPr>
              <a:t>년 상반기에는 낮은 </a:t>
            </a:r>
            <a:r>
              <a:rPr lang="en-US" altLang="ko-KR" sz="900" dirty="0">
                <a:solidFill>
                  <a:srgbClr val="00338D"/>
                </a:solidFill>
                <a:latin typeface="Arial" panose="020B0604020202020204" pitchFamily="34" charset="0"/>
                <a:ea typeface="맑은 고딕" panose="020B0503020000020004" pitchFamily="50" charset="-127"/>
              </a:rPr>
              <a:t>GP%</a:t>
            </a:r>
            <a:r>
              <a:rPr lang="ko-KR" altLang="en-US" sz="900" dirty="0">
                <a:solidFill>
                  <a:srgbClr val="00338D"/>
                </a:solidFill>
                <a:latin typeface="Arial" panose="020B0604020202020204" pitchFamily="34" charset="0"/>
                <a:ea typeface="맑은 고딕" panose="020B0503020000020004" pitchFamily="50" charset="-127"/>
              </a:rPr>
              <a:t>을 기록할 수 밖에 없었으나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이후 우수조달제품 등록</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판가가 높은 공공기관 비중 증가한 가운데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재료비 인하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준고정비 절감 효과로 인한 단위당 원가 감소의 영향이 긍정적으로 작용하며 </a:t>
            </a:r>
            <a:r>
              <a:rPr lang="en-US" altLang="ko-KR" sz="900" dirty="0">
                <a:solidFill>
                  <a:srgbClr val="00338D"/>
                </a:solidFill>
                <a:latin typeface="Arial" panose="020B0604020202020204" pitchFamily="34" charset="0"/>
                <a:ea typeface="맑은 고딕" panose="020B0503020000020004" pitchFamily="50" charset="-127"/>
              </a:rPr>
              <a:t>GP%</a:t>
            </a:r>
            <a:r>
              <a:rPr lang="ko-KR" altLang="en-US" sz="900" dirty="0">
                <a:solidFill>
                  <a:srgbClr val="00338D"/>
                </a:solidFill>
                <a:latin typeface="Arial" panose="020B0604020202020204" pitchFamily="34" charset="0"/>
                <a:ea typeface="맑은 고딕" panose="020B0503020000020004" pitchFamily="50" charset="-127"/>
              </a:rPr>
              <a:t>이 상승하는 추세를 보이고 있음</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ICT </a:t>
            </a:r>
            <a:r>
              <a:rPr lang="ko-KR" altLang="en-US" sz="900" dirty="0">
                <a:solidFill>
                  <a:srgbClr val="00338D"/>
                </a:solidFill>
                <a:latin typeface="Arial" panose="020B0604020202020204" pitchFamily="34" charset="0"/>
                <a:ea typeface="맑은 고딕" panose="020B0503020000020004" pitchFamily="50" charset="-127"/>
              </a:rPr>
              <a:t>제품 </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매 프로젝트마다 발주처에서 요구하는 스펙이 다르기 때문에 프로젝트별 </a:t>
            </a:r>
            <a:r>
              <a:rPr lang="en-US" altLang="ko-KR" sz="900" dirty="0">
                <a:solidFill>
                  <a:srgbClr val="00338D"/>
                </a:solidFill>
                <a:latin typeface="Arial" panose="020B0604020202020204" pitchFamily="34" charset="0"/>
                <a:ea typeface="맑은 고딕" panose="020B0503020000020004" pitchFamily="50" charset="-127"/>
              </a:rPr>
              <a:t>GP%</a:t>
            </a:r>
            <a:r>
              <a:rPr lang="ko-KR" altLang="en-US" sz="900" dirty="0">
                <a:solidFill>
                  <a:srgbClr val="00338D"/>
                </a:solidFill>
                <a:latin typeface="Arial" panose="020B0604020202020204" pitchFamily="34" charset="0"/>
                <a:ea typeface="맑은 고딕" panose="020B0503020000020004" pitchFamily="50" charset="-127"/>
              </a:rPr>
              <a:t>이 다양할 것으로 회사는 예상하고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다만</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a:t>
            </a:r>
            <a:r>
              <a:rPr lang="en-US" altLang="ko-KR" sz="900" dirty="0">
                <a:solidFill>
                  <a:srgbClr val="00338D"/>
                </a:solidFill>
                <a:latin typeface="Arial" panose="020B0604020202020204" pitchFamily="34" charset="0"/>
                <a:ea typeface="맑은 고딕" panose="020B0503020000020004" pitchFamily="50" charset="-127"/>
              </a:rPr>
              <a:t>ICT</a:t>
            </a:r>
            <a:r>
              <a:rPr lang="ko-KR" altLang="en-US" sz="900" dirty="0">
                <a:solidFill>
                  <a:srgbClr val="00338D"/>
                </a:solidFill>
                <a:latin typeface="Arial" panose="020B0604020202020204" pitchFamily="34" charset="0"/>
                <a:ea typeface="맑은 고딕" panose="020B0503020000020004" pitchFamily="50" charset="-127"/>
              </a:rPr>
              <a:t> 제품의 전체 </a:t>
            </a:r>
            <a:r>
              <a:rPr lang="en-US" altLang="ko-KR" sz="900" dirty="0">
                <a:solidFill>
                  <a:srgbClr val="00338D"/>
                </a:solidFill>
                <a:latin typeface="Arial" panose="020B0604020202020204" pitchFamily="34" charset="0"/>
                <a:ea typeface="맑은 고딕" panose="020B0503020000020004" pitchFamily="50" charset="-127"/>
              </a:rPr>
              <a:t>GP% </a:t>
            </a:r>
            <a:r>
              <a:rPr lang="ko-KR" altLang="en-US" sz="900" dirty="0">
                <a:solidFill>
                  <a:srgbClr val="00338D"/>
                </a:solidFill>
                <a:latin typeface="Arial" panose="020B0604020202020204" pitchFamily="34" charset="0"/>
                <a:ea typeface="맑은 고딕" panose="020B0503020000020004" pitchFamily="50" charset="-127"/>
              </a:rPr>
              <a:t>집계 시 </a:t>
            </a:r>
            <a:r>
              <a:rPr lang="en-US" altLang="ko-KR" sz="900" dirty="0">
                <a:solidFill>
                  <a:srgbClr val="00338D"/>
                </a:solidFill>
                <a:latin typeface="Arial" panose="020B0604020202020204" pitchFamily="34" charset="0"/>
                <a:ea typeface="맑은 고딕" panose="020B0503020000020004" pitchFamily="50" charset="-127"/>
              </a:rPr>
              <a:t>24% </a:t>
            </a:r>
            <a:r>
              <a:rPr lang="ko-KR" altLang="en-US" sz="900" dirty="0">
                <a:solidFill>
                  <a:srgbClr val="00338D"/>
                </a:solidFill>
                <a:latin typeface="Arial" panose="020B0604020202020204" pitchFamily="34" charset="0"/>
                <a:ea typeface="맑은 고딕" panose="020B0503020000020004" pitchFamily="50" charset="-127"/>
              </a:rPr>
              <a:t>내외 수준이 어느 정도 일정하게 유지되는 것으로 나타남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내부적으로 프로젝트별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품목별 이익률 집계 및 관리를 하지 않고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용역매출 </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턴키 제공 매출</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의 경우 </a:t>
            </a:r>
            <a:r>
              <a:rPr lang="en-US" altLang="ko-KR" sz="900" dirty="0">
                <a:solidFill>
                  <a:srgbClr val="00338D"/>
                </a:solidFill>
                <a:latin typeface="Arial" panose="020B0604020202020204" pitchFamily="34" charset="0"/>
                <a:ea typeface="맑은 고딕" panose="020B0503020000020004" pitchFamily="50" charset="-127"/>
              </a:rPr>
              <a:t>GP% 23% </a:t>
            </a:r>
            <a:r>
              <a:rPr lang="ko-KR" altLang="en-US" sz="900" dirty="0">
                <a:solidFill>
                  <a:srgbClr val="00338D"/>
                </a:solidFill>
                <a:latin typeface="Arial" panose="020B0604020202020204" pitchFamily="34" charset="0"/>
                <a:ea typeface="맑은 고딕" panose="020B0503020000020004" pitchFamily="50" charset="-127"/>
              </a:rPr>
              <a:t>수준을 유지하는 것으로 나타나고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유지보수</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의 경우 </a:t>
            </a:r>
            <a:r>
              <a:rPr lang="en-US" altLang="ko-KR" sz="900" dirty="0">
                <a:solidFill>
                  <a:srgbClr val="00338D"/>
                </a:solidFill>
                <a:latin typeface="Arial" panose="020B0604020202020204" pitchFamily="34" charset="0"/>
                <a:ea typeface="맑은 고딕" panose="020B0503020000020004" pitchFamily="50" charset="-127"/>
              </a:rPr>
              <a:t>2018</a:t>
            </a:r>
            <a:r>
              <a:rPr lang="ko-KR" altLang="en-US" sz="900" dirty="0">
                <a:solidFill>
                  <a:srgbClr val="00338D"/>
                </a:solidFill>
                <a:latin typeface="Arial" panose="020B0604020202020204" pitchFamily="34" charset="0"/>
                <a:ea typeface="맑은 고딕" panose="020B0503020000020004" pitchFamily="50" charset="-127"/>
              </a:rPr>
              <a:t>년부터 </a:t>
            </a:r>
            <a:r>
              <a:rPr lang="en-US" altLang="ko-KR" sz="900" dirty="0">
                <a:solidFill>
                  <a:srgbClr val="00338D"/>
                </a:solidFill>
                <a:latin typeface="Arial" panose="020B0604020202020204" pitchFamily="34" charset="0"/>
                <a:ea typeface="맑은 고딕" panose="020B0503020000020004" pitchFamily="50" charset="-127"/>
              </a:rPr>
              <a:t>GP%</a:t>
            </a:r>
            <a:r>
              <a:rPr lang="ko-KR" altLang="en-US" sz="900" dirty="0">
                <a:solidFill>
                  <a:srgbClr val="00338D"/>
                </a:solidFill>
                <a:latin typeface="Arial" panose="020B0604020202020204" pitchFamily="34" charset="0"/>
                <a:ea typeface="맑은 고딕" panose="020B0503020000020004" pitchFamily="50" charset="-127"/>
              </a:rPr>
              <a:t>이 </a:t>
            </a:r>
            <a:r>
              <a:rPr lang="en-US" altLang="ko-KR" sz="900" dirty="0">
                <a:solidFill>
                  <a:srgbClr val="00338D"/>
                </a:solidFill>
                <a:latin typeface="Arial" panose="020B0604020202020204" pitchFamily="34" charset="0"/>
                <a:ea typeface="맑은 고딕" panose="020B0503020000020004" pitchFamily="50" charset="-127"/>
              </a:rPr>
              <a:t>30% </a:t>
            </a:r>
            <a:r>
              <a:rPr lang="ko-KR" altLang="en-US" sz="900" dirty="0">
                <a:solidFill>
                  <a:srgbClr val="00338D"/>
                </a:solidFill>
                <a:latin typeface="Arial" panose="020B0604020202020204" pitchFamily="34" charset="0"/>
                <a:ea typeface="맑은 고딕" panose="020B0503020000020004" pitchFamily="50" charset="-127"/>
              </a:rPr>
              <a:t>수준을 유지하고 있음</a:t>
            </a:r>
            <a:r>
              <a:rPr lang="en-US" altLang="ko-KR" sz="900" dirty="0">
                <a:solidFill>
                  <a:srgbClr val="00338D"/>
                </a:solidFill>
                <a:latin typeface="Arial" panose="020B0604020202020204" pitchFamily="34" charset="0"/>
                <a:ea typeface="맑은 고딕" panose="020B0503020000020004" pitchFamily="50" charset="-127"/>
              </a:rPr>
              <a:t>.</a:t>
            </a:r>
          </a:p>
        </p:txBody>
      </p:sp>
      <p:graphicFrame>
        <p:nvGraphicFramePr>
          <p:cNvPr id="11" name="Chart1">
            <a:extLst>
              <a:ext uri="{FF2B5EF4-FFF2-40B4-BE49-F238E27FC236}">
                <a16:creationId xmlns:a16="http://schemas.microsoft.com/office/drawing/2014/main" id="{327A9AC5-869E-482F-BCB3-4EC055056AA8}"/>
              </a:ext>
            </a:extLst>
          </p:cNvPr>
          <p:cNvGraphicFramePr>
            <a:graphicFrameLocks/>
          </p:cNvGraphicFramePr>
          <p:nvPr>
            <p:extLst>
              <p:ext uri="{D42A27DB-BD31-4B8C-83A1-F6EECF244321}">
                <p14:modId xmlns:p14="http://schemas.microsoft.com/office/powerpoint/2010/main" val="3480198228"/>
              </p:ext>
            </p:extLst>
          </p:nvPr>
        </p:nvGraphicFramePr>
        <p:xfrm>
          <a:off x="412866" y="1741714"/>
          <a:ext cx="3218608" cy="2300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1">
            <a:extLst>
              <a:ext uri="{FF2B5EF4-FFF2-40B4-BE49-F238E27FC236}">
                <a16:creationId xmlns:a16="http://schemas.microsoft.com/office/drawing/2014/main" id="{C5EB1A75-2D65-4463-9461-F53D5E663081}"/>
              </a:ext>
            </a:extLst>
          </p:cNvPr>
          <p:cNvGraphicFramePr>
            <a:graphicFrameLocks/>
          </p:cNvGraphicFramePr>
          <p:nvPr>
            <p:extLst>
              <p:ext uri="{D42A27DB-BD31-4B8C-83A1-F6EECF244321}">
                <p14:modId xmlns:p14="http://schemas.microsoft.com/office/powerpoint/2010/main" val="2886434940"/>
              </p:ext>
            </p:extLst>
          </p:nvPr>
        </p:nvGraphicFramePr>
        <p:xfrm>
          <a:off x="436801" y="4154714"/>
          <a:ext cx="3170737" cy="218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3">
            <a:extLst>
              <a:ext uri="{FF2B5EF4-FFF2-40B4-BE49-F238E27FC236}">
                <a16:creationId xmlns:a16="http://schemas.microsoft.com/office/drawing/2014/main" id="{3ECBF951-6186-4030-99AB-99E14EE50000}"/>
              </a:ext>
            </a:extLst>
          </p:cNvPr>
          <p:cNvGraphicFramePr>
            <a:graphicFrameLocks/>
          </p:cNvGraphicFramePr>
          <p:nvPr>
            <p:extLst>
              <p:ext uri="{D42A27DB-BD31-4B8C-83A1-F6EECF244321}">
                <p14:modId xmlns:p14="http://schemas.microsoft.com/office/powerpoint/2010/main" val="888221282"/>
              </p:ext>
            </p:extLst>
          </p:nvPr>
        </p:nvGraphicFramePr>
        <p:xfrm>
          <a:off x="6272201" y="4072320"/>
          <a:ext cx="3350769" cy="22651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3">
            <a:extLst>
              <a:ext uri="{FF2B5EF4-FFF2-40B4-BE49-F238E27FC236}">
                <a16:creationId xmlns:a16="http://schemas.microsoft.com/office/drawing/2014/main" id="{4017109E-BD3C-4EC5-9F44-09935FE02420}"/>
              </a:ext>
            </a:extLst>
          </p:cNvPr>
          <p:cNvGraphicFramePr>
            <a:graphicFrameLocks/>
          </p:cNvGraphicFramePr>
          <p:nvPr>
            <p:extLst>
              <p:ext uri="{D42A27DB-BD31-4B8C-83A1-F6EECF244321}">
                <p14:modId xmlns:p14="http://schemas.microsoft.com/office/powerpoint/2010/main" val="1593715337"/>
              </p:ext>
            </p:extLst>
          </p:nvPr>
        </p:nvGraphicFramePr>
        <p:xfrm>
          <a:off x="3070372" y="1738147"/>
          <a:ext cx="3624044" cy="241656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Chart3">
            <a:extLst>
              <a:ext uri="{FF2B5EF4-FFF2-40B4-BE49-F238E27FC236}">
                <a16:creationId xmlns:a16="http://schemas.microsoft.com/office/drawing/2014/main" id="{25280F15-3346-4C5E-AF20-457C781B5E31}"/>
              </a:ext>
            </a:extLst>
          </p:cNvPr>
          <p:cNvGraphicFramePr>
            <a:graphicFrameLocks/>
          </p:cNvGraphicFramePr>
          <p:nvPr>
            <p:extLst>
              <p:ext uri="{D42A27DB-BD31-4B8C-83A1-F6EECF244321}">
                <p14:modId xmlns:p14="http://schemas.microsoft.com/office/powerpoint/2010/main" val="2658421160"/>
              </p:ext>
            </p:extLst>
          </p:nvPr>
        </p:nvGraphicFramePr>
        <p:xfrm>
          <a:off x="6265045" y="1738146"/>
          <a:ext cx="3471670" cy="227247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Chart3">
            <a:extLst>
              <a:ext uri="{FF2B5EF4-FFF2-40B4-BE49-F238E27FC236}">
                <a16:creationId xmlns:a16="http://schemas.microsoft.com/office/drawing/2014/main" id="{5DFB843C-9406-45EA-866B-FEC95101D41E}"/>
              </a:ext>
            </a:extLst>
          </p:cNvPr>
          <p:cNvGraphicFramePr>
            <a:graphicFrameLocks/>
          </p:cNvGraphicFramePr>
          <p:nvPr>
            <p:extLst>
              <p:ext uri="{D42A27DB-BD31-4B8C-83A1-F6EECF244321}">
                <p14:modId xmlns:p14="http://schemas.microsoft.com/office/powerpoint/2010/main" val="1778094406"/>
              </p:ext>
            </p:extLst>
          </p:nvPr>
        </p:nvGraphicFramePr>
        <p:xfrm>
          <a:off x="3250846" y="4117706"/>
          <a:ext cx="3350769" cy="2185126"/>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310865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(11) – Gross Profit % (2/2)</a:t>
            </a:r>
            <a:endParaRPr lang="en-US" altLang="ko-KR" sz="2400"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667967"/>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세부 품목별 </a:t>
            </a:r>
            <a:r>
              <a:rPr lang="en-US" altLang="ko-KR" sz="900" dirty="0">
                <a:solidFill>
                  <a:srgbClr val="00338D"/>
                </a:solidFill>
                <a:latin typeface="Arial" panose="020B0604020202020204" pitchFamily="34" charset="0"/>
                <a:ea typeface="맑은 고딕" panose="020B0503020000020004" pitchFamily="50" charset="-127"/>
              </a:rPr>
              <a:t>GP%</a:t>
            </a:r>
          </a:p>
        </p:txBody>
      </p:sp>
      <p:sp>
        <p:nvSpPr>
          <p:cNvPr id="10" name="직사각형 9">
            <a:extLst>
              <a:ext uri="{FF2B5EF4-FFF2-40B4-BE49-F238E27FC236}">
                <a16:creationId xmlns:a16="http://schemas.microsoft.com/office/drawing/2014/main" id="{F165FA6F-9588-4932-B172-B6B44252A8B3}"/>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graphicFrame>
        <p:nvGraphicFramePr>
          <p:cNvPr id="12" name="Chart2">
            <a:extLst>
              <a:ext uri="{FF2B5EF4-FFF2-40B4-BE49-F238E27FC236}">
                <a16:creationId xmlns:a16="http://schemas.microsoft.com/office/drawing/2014/main" id="{9ED3B31B-B8B4-419C-901B-BA1AD2AC00F5}"/>
              </a:ext>
            </a:extLst>
          </p:cNvPr>
          <p:cNvGraphicFramePr>
            <a:graphicFrameLocks/>
          </p:cNvGraphicFramePr>
          <p:nvPr>
            <p:extLst>
              <p:ext uri="{D42A27DB-BD31-4B8C-83A1-F6EECF244321}">
                <p14:modId xmlns:p14="http://schemas.microsoft.com/office/powerpoint/2010/main" val="2268767279"/>
              </p:ext>
            </p:extLst>
          </p:nvPr>
        </p:nvGraphicFramePr>
        <p:xfrm>
          <a:off x="3402701" y="1656411"/>
          <a:ext cx="3523179" cy="23804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2">
            <a:extLst>
              <a:ext uri="{FF2B5EF4-FFF2-40B4-BE49-F238E27FC236}">
                <a16:creationId xmlns:a16="http://schemas.microsoft.com/office/drawing/2014/main" id="{831A5C62-67BF-4DED-BEE1-C3F674E57774}"/>
              </a:ext>
            </a:extLst>
          </p:cNvPr>
          <p:cNvGraphicFramePr>
            <a:graphicFrameLocks/>
          </p:cNvGraphicFramePr>
          <p:nvPr>
            <p:extLst>
              <p:ext uri="{D42A27DB-BD31-4B8C-83A1-F6EECF244321}">
                <p14:modId xmlns:p14="http://schemas.microsoft.com/office/powerpoint/2010/main" val="4142580345"/>
              </p:ext>
            </p:extLst>
          </p:nvPr>
        </p:nvGraphicFramePr>
        <p:xfrm>
          <a:off x="6293811" y="1702125"/>
          <a:ext cx="3629773" cy="2219631"/>
        </p:xfrm>
        <a:graphic>
          <a:graphicData uri="http://schemas.openxmlformats.org/drawingml/2006/chart">
            <c:chart xmlns:c="http://schemas.openxmlformats.org/drawingml/2006/chart" xmlns:r="http://schemas.openxmlformats.org/officeDocument/2006/relationships" r:id="rId4"/>
          </a:graphicData>
        </a:graphic>
      </p:graphicFrame>
      <p:sp>
        <p:nvSpPr>
          <p:cNvPr id="19" name="직사각형 18">
            <a:extLst>
              <a:ext uri="{FF2B5EF4-FFF2-40B4-BE49-F238E27FC236}">
                <a16:creationId xmlns:a16="http://schemas.microsoft.com/office/drawing/2014/main" id="{5F1ACB95-BB8C-498D-A0D6-391902B7BFA1}"/>
              </a:ext>
            </a:extLst>
          </p:cNvPr>
          <p:cNvSpPr/>
          <p:nvPr/>
        </p:nvSpPr>
        <p:spPr>
          <a:xfrm>
            <a:off x="4618354" y="2415995"/>
            <a:ext cx="725433" cy="914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graphicFrame>
        <p:nvGraphicFramePr>
          <p:cNvPr id="20" name="Chart1">
            <a:extLst>
              <a:ext uri="{FF2B5EF4-FFF2-40B4-BE49-F238E27FC236}">
                <a16:creationId xmlns:a16="http://schemas.microsoft.com/office/drawing/2014/main" id="{8608BB08-960E-43D2-92E1-AA7FD51EA6F1}"/>
              </a:ext>
            </a:extLst>
          </p:cNvPr>
          <p:cNvGraphicFramePr>
            <a:graphicFrameLocks/>
          </p:cNvGraphicFramePr>
          <p:nvPr>
            <p:extLst>
              <p:ext uri="{D42A27DB-BD31-4B8C-83A1-F6EECF244321}">
                <p14:modId xmlns:p14="http://schemas.microsoft.com/office/powerpoint/2010/main" val="2094611386"/>
              </p:ext>
            </p:extLst>
          </p:nvPr>
        </p:nvGraphicFramePr>
        <p:xfrm>
          <a:off x="343040" y="1522427"/>
          <a:ext cx="3534536" cy="25790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29832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(12) – </a:t>
            </a:r>
            <a:r>
              <a:rPr lang="ko-KR" altLang="en-US" sz="2400" dirty="0">
                <a:solidFill>
                  <a:srgbClr val="00338D"/>
                </a:solidFill>
                <a:cs typeface="KPMG Extralight"/>
              </a:rPr>
              <a:t>인건비 </a:t>
            </a:r>
            <a:r>
              <a:rPr lang="en-US" altLang="ko-KR" sz="3000" b="1" dirty="0">
                <a:solidFill>
                  <a:srgbClr val="00338D"/>
                </a:solidFill>
              </a:rPr>
              <a:t>(1/2)</a:t>
            </a: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1002372"/>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대상회사의 조직구성은 </a:t>
            </a:r>
            <a:r>
              <a:rPr lang="en-US" altLang="ko-KR" sz="900" dirty="0">
                <a:solidFill>
                  <a:srgbClr val="00338D"/>
                </a:solidFill>
                <a:latin typeface="Arial" panose="020B0604020202020204" pitchFamily="34" charset="0"/>
                <a:ea typeface="맑은 고딕" panose="020B0503020000020004" pitchFamily="50" charset="-127"/>
              </a:rPr>
              <a:t>ITS</a:t>
            </a:r>
            <a:r>
              <a:rPr lang="ko-KR" altLang="en-US" sz="900" dirty="0">
                <a:solidFill>
                  <a:srgbClr val="00338D"/>
                </a:solidFill>
                <a:latin typeface="Arial" panose="020B0604020202020204" pitchFamily="34" charset="0"/>
                <a:ea typeface="맑은 고딕" panose="020B0503020000020004" pitchFamily="50" charset="-127"/>
              </a:rPr>
              <a:t>사업본부</a:t>
            </a:r>
            <a:r>
              <a:rPr lang="en-US" altLang="ko-KR" sz="900" dirty="0">
                <a:solidFill>
                  <a:srgbClr val="00338D"/>
                </a:solidFill>
                <a:latin typeface="Arial" panose="020B0604020202020204" pitchFamily="34" charset="0"/>
                <a:ea typeface="맑은 고딕" panose="020B0503020000020004" pitchFamily="50" charset="-127"/>
              </a:rPr>
              <a:t>, ICT</a:t>
            </a:r>
            <a:r>
              <a:rPr lang="ko-KR" altLang="en-US" sz="900" dirty="0">
                <a:solidFill>
                  <a:srgbClr val="00338D"/>
                </a:solidFill>
                <a:latin typeface="Arial" panose="020B0604020202020204" pitchFamily="34" charset="0"/>
                <a:ea typeface="맑은 고딕" panose="020B0503020000020004" pitchFamily="50" charset="-127"/>
              </a:rPr>
              <a:t>사업본부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관리부</a:t>
            </a:r>
            <a:r>
              <a:rPr lang="en-US" altLang="ko-KR" sz="900" dirty="0">
                <a:solidFill>
                  <a:srgbClr val="00338D"/>
                </a:solidFill>
                <a:latin typeface="Arial" panose="020B0604020202020204" pitchFamily="34" charset="0"/>
                <a:ea typeface="맑은 고딕" panose="020B0503020000020004" pitchFamily="50" charset="-127"/>
              </a:rPr>
              <a:t>&amp;</a:t>
            </a:r>
            <a:r>
              <a:rPr lang="ko-KR" altLang="en-US" sz="900" dirty="0">
                <a:solidFill>
                  <a:srgbClr val="00338D"/>
                </a:solidFill>
                <a:latin typeface="Arial" panose="020B0604020202020204" pitchFamily="34" charset="0"/>
                <a:ea typeface="맑은 고딕" panose="020B0503020000020004" pitchFamily="50" charset="-127"/>
              </a:rPr>
              <a:t>재경팀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생산부</a:t>
            </a:r>
            <a:r>
              <a:rPr lang="en-US" altLang="ko-KR" sz="900" dirty="0">
                <a:solidFill>
                  <a:srgbClr val="00338D"/>
                </a:solidFill>
                <a:latin typeface="Arial" panose="020B0604020202020204" pitchFamily="34" charset="0"/>
                <a:ea typeface="맑은 고딕" panose="020B0503020000020004" pitchFamily="50" charset="-127"/>
              </a:rPr>
              <a:t>&amp;</a:t>
            </a:r>
            <a:r>
              <a:rPr lang="ko-KR" altLang="en-US" sz="900" dirty="0">
                <a:solidFill>
                  <a:srgbClr val="00338D"/>
                </a:solidFill>
                <a:latin typeface="Arial" panose="020B0604020202020204" pitchFamily="34" charset="0"/>
                <a:ea typeface="맑은 고딕" panose="020B0503020000020004" pitchFamily="50" charset="-127"/>
              </a:rPr>
              <a:t>품질보증팀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연구소로 이루어져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각 조직 내 인원들의 기능에 따라 인건비를 제조</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용역</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판관</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연구개발비의 인건비로 배부하고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대상회사의 연평균인원수는 </a:t>
            </a:r>
            <a:r>
              <a:rPr lang="en-US" altLang="ko-KR" sz="900" dirty="0">
                <a:solidFill>
                  <a:srgbClr val="00338D"/>
                </a:solidFill>
                <a:latin typeface="Arial" panose="020B0604020202020204" pitchFamily="34" charset="0"/>
                <a:ea typeface="맑은 고딕" panose="020B0503020000020004" pitchFamily="50" charset="-127"/>
              </a:rPr>
              <a:t>2017</a:t>
            </a:r>
            <a:r>
              <a:rPr lang="ko-KR" altLang="en-US" sz="900" dirty="0">
                <a:solidFill>
                  <a:srgbClr val="00338D"/>
                </a:solidFill>
                <a:latin typeface="Arial" panose="020B0604020202020204" pitchFamily="34" charset="0"/>
                <a:ea typeface="맑은 고딕" panose="020B0503020000020004" pitchFamily="50" charset="-127"/>
              </a:rPr>
              <a:t>년 대비 </a:t>
            </a: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17</a:t>
            </a:r>
            <a:r>
              <a:rPr lang="ko-KR" altLang="en-US" sz="900" dirty="0">
                <a:solidFill>
                  <a:srgbClr val="00338D"/>
                </a:solidFill>
                <a:latin typeface="Arial" panose="020B0604020202020204" pitchFamily="34" charset="0"/>
                <a:ea typeface="맑은 고딕" panose="020B0503020000020004" pitchFamily="50" charset="-127"/>
              </a:rPr>
              <a:t>명 증가하였으며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주로 매출 성장 추세를 보이고 있는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사업본부 및 생산부에서 인원들의 증가가 나타나고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관리부의 인원도 </a:t>
            </a:r>
            <a:r>
              <a:rPr lang="en-US" altLang="ko-KR" sz="900" dirty="0">
                <a:solidFill>
                  <a:srgbClr val="00338D"/>
                </a:solidFill>
                <a:latin typeface="Arial" panose="020B0604020202020204" pitchFamily="34" charset="0"/>
                <a:ea typeface="맑은 고딕" panose="020B0503020000020004" pitchFamily="50" charset="-127"/>
              </a:rPr>
              <a:t>5</a:t>
            </a:r>
            <a:r>
              <a:rPr lang="ko-KR" altLang="en-US" sz="900" dirty="0">
                <a:solidFill>
                  <a:srgbClr val="00338D"/>
                </a:solidFill>
                <a:latin typeface="Arial" panose="020B0604020202020204" pitchFamily="34" charset="0"/>
                <a:ea typeface="맑은 고딕" panose="020B0503020000020004" pitchFamily="50" charset="-127"/>
              </a:rPr>
              <a:t>명 증가한 것으로 나타남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반면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매출 감소추세를 보이고 있는 </a:t>
            </a:r>
            <a:r>
              <a:rPr lang="en-US" altLang="ko-KR" sz="900" dirty="0">
                <a:solidFill>
                  <a:srgbClr val="00338D"/>
                </a:solidFill>
                <a:latin typeface="Arial" panose="020B0604020202020204" pitchFamily="34" charset="0"/>
                <a:ea typeface="맑은 고딕" panose="020B0503020000020004" pitchFamily="50" charset="-127"/>
              </a:rPr>
              <a:t>ICT </a:t>
            </a:r>
            <a:r>
              <a:rPr lang="ko-KR" altLang="en-US" sz="900" dirty="0">
                <a:solidFill>
                  <a:srgbClr val="00338D"/>
                </a:solidFill>
                <a:latin typeface="Arial" panose="020B0604020202020204" pitchFamily="34" charset="0"/>
                <a:ea typeface="맑은 고딕" panose="020B0503020000020004" pitchFamily="50" charset="-127"/>
              </a:rPr>
              <a:t>사업부의 인원수는 감소하고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연구소 인원은 </a:t>
            </a:r>
            <a:r>
              <a:rPr lang="en-US" altLang="ko-KR" sz="900" dirty="0">
                <a:solidFill>
                  <a:srgbClr val="00338D"/>
                </a:solidFill>
                <a:latin typeface="Arial" panose="020B0604020202020204" pitchFamily="34" charset="0"/>
                <a:ea typeface="맑은 고딕" panose="020B0503020000020004" pitchFamily="50" charset="-127"/>
              </a:rPr>
              <a:t>9</a:t>
            </a:r>
            <a:r>
              <a:rPr lang="ko-KR" altLang="en-US" sz="900" dirty="0">
                <a:solidFill>
                  <a:srgbClr val="00338D"/>
                </a:solidFill>
                <a:latin typeface="Arial" panose="020B0604020202020204" pitchFamily="34" charset="0"/>
                <a:ea typeface="맑은 고딕" panose="020B0503020000020004" pitchFamily="50" charset="-127"/>
              </a:rPr>
              <a:t>명 내외로 유지되고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2021</a:t>
            </a:r>
            <a:r>
              <a:rPr lang="ko-KR" altLang="en-US" sz="900" dirty="0">
                <a:solidFill>
                  <a:srgbClr val="00338D"/>
                </a:solidFill>
                <a:latin typeface="Arial" panose="020B0604020202020204" pitchFamily="34" charset="0"/>
                <a:ea typeface="맑은 고딕" panose="020B0503020000020004" pitchFamily="50" charset="-127"/>
              </a:rPr>
              <a:t>년 매출 </a:t>
            </a:r>
            <a:r>
              <a:rPr lang="en-US" altLang="ko-KR" sz="900" dirty="0">
                <a:solidFill>
                  <a:srgbClr val="00338D"/>
                </a:solidFill>
                <a:latin typeface="Arial" panose="020B0604020202020204" pitchFamily="34" charset="0"/>
                <a:ea typeface="맑은 고딕" panose="020B0503020000020004" pitchFamily="50" charset="-127"/>
              </a:rPr>
              <a:t>600</a:t>
            </a:r>
            <a:r>
              <a:rPr lang="ko-KR" altLang="en-US" sz="900" dirty="0">
                <a:solidFill>
                  <a:srgbClr val="00338D"/>
                </a:solidFill>
                <a:latin typeface="Arial" panose="020B0604020202020204" pitchFamily="34" charset="0"/>
                <a:ea typeface="맑은 고딕" panose="020B0503020000020004" pitchFamily="50" charset="-127"/>
              </a:rPr>
              <a:t>억원 수준을 목표하고 있는 대상회사는 </a:t>
            </a:r>
            <a:r>
              <a:rPr lang="en-US" altLang="ko-KR" sz="900" dirty="0">
                <a:solidFill>
                  <a:srgbClr val="00338D"/>
                </a:solidFill>
                <a:latin typeface="Arial" panose="020B0604020202020204" pitchFamily="34" charset="0"/>
                <a:ea typeface="맑은 고딕" panose="020B0503020000020004" pitchFamily="50" charset="-127"/>
              </a:rPr>
              <a:t>2021</a:t>
            </a:r>
            <a:r>
              <a:rPr lang="ko-KR" altLang="en-US" sz="900" dirty="0">
                <a:solidFill>
                  <a:srgbClr val="00338D"/>
                </a:solidFill>
                <a:latin typeface="Arial" panose="020B0604020202020204" pitchFamily="34" charset="0"/>
                <a:ea typeface="맑은 고딕" panose="020B0503020000020004" pitchFamily="50" charset="-127"/>
              </a:rPr>
              <a:t>년에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사업부 인원 </a:t>
            </a:r>
            <a:r>
              <a:rPr lang="en-US" altLang="ko-KR" sz="900" dirty="0">
                <a:solidFill>
                  <a:srgbClr val="00338D"/>
                </a:solidFill>
                <a:latin typeface="Arial" panose="020B0604020202020204" pitchFamily="34" charset="0"/>
                <a:ea typeface="맑은 고딕" panose="020B0503020000020004" pitchFamily="50" charset="-127"/>
              </a:rPr>
              <a:t>5</a:t>
            </a:r>
            <a:r>
              <a:rPr lang="ko-KR" altLang="en-US" sz="900" dirty="0">
                <a:solidFill>
                  <a:srgbClr val="00338D"/>
                </a:solidFill>
                <a:latin typeface="Arial" panose="020B0604020202020204" pitchFamily="34" charset="0"/>
                <a:ea typeface="맑은 고딕" panose="020B0503020000020004" pitchFamily="50" charset="-127"/>
              </a:rPr>
              <a:t>명</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생산부 인원 </a:t>
            </a:r>
            <a:r>
              <a:rPr lang="en-US" altLang="ko-KR" sz="900" dirty="0">
                <a:solidFill>
                  <a:srgbClr val="00338D"/>
                </a:solidFill>
                <a:latin typeface="Arial" panose="020B0604020202020204" pitchFamily="34" charset="0"/>
                <a:ea typeface="맑은 고딕" panose="020B0503020000020004" pitchFamily="50" charset="-127"/>
              </a:rPr>
              <a:t>2</a:t>
            </a:r>
            <a:r>
              <a:rPr lang="ko-KR" altLang="en-US" sz="900" dirty="0">
                <a:solidFill>
                  <a:srgbClr val="00338D"/>
                </a:solidFill>
                <a:latin typeface="Arial" panose="020B0604020202020204" pitchFamily="34" charset="0"/>
                <a:ea typeface="맑은 고딕" panose="020B0503020000020004" pitchFamily="50" charset="-127"/>
              </a:rPr>
              <a:t>명을 추가 고용할 예정으로 설명함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기준 인당 평균 급여는 </a:t>
            </a:r>
            <a:r>
              <a:rPr lang="en-US" altLang="ko-KR" sz="900" dirty="0">
                <a:solidFill>
                  <a:srgbClr val="00338D"/>
                </a:solidFill>
                <a:latin typeface="Arial" panose="020B0604020202020204" pitchFamily="34" charset="0"/>
                <a:ea typeface="맑은 고딕" panose="020B0503020000020004" pitchFamily="50" charset="-127"/>
              </a:rPr>
              <a:t>51</a:t>
            </a:r>
            <a:r>
              <a:rPr lang="ko-KR" altLang="en-US" sz="900" dirty="0">
                <a:solidFill>
                  <a:srgbClr val="00338D"/>
                </a:solidFill>
                <a:latin typeface="Arial" panose="020B0604020202020204" pitchFamily="34" charset="0"/>
                <a:ea typeface="맑은 고딕" panose="020B0503020000020004" pitchFamily="50" charset="-127"/>
              </a:rPr>
              <a:t>백만원 수준으로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년부터 상여금을 지급하기 시작하면서 인당 급여 수준이 상승한 것으로 나타남</a:t>
            </a:r>
            <a:r>
              <a:rPr lang="en-US" altLang="ko-KR" sz="900" dirty="0">
                <a:solidFill>
                  <a:srgbClr val="00338D"/>
                </a:solidFill>
                <a:latin typeface="Arial" panose="020B0604020202020204" pitchFamily="34" charset="0"/>
                <a:ea typeface="맑은 고딕" panose="020B0503020000020004" pitchFamily="50" charset="-127"/>
              </a:rPr>
              <a:t>. </a:t>
            </a:r>
          </a:p>
        </p:txBody>
      </p:sp>
      <p:pic>
        <p:nvPicPr>
          <p:cNvPr id="12" name="그림 11">
            <a:extLst>
              <a:ext uri="{FF2B5EF4-FFF2-40B4-BE49-F238E27FC236}">
                <a16:creationId xmlns:a16="http://schemas.microsoft.com/office/drawing/2014/main" id="{C677A623-4294-4380-AA0A-7190EA26A92A}"/>
              </a:ext>
            </a:extLst>
          </p:cNvPr>
          <p:cNvPicPr>
            <a:picLocks noChangeAspect="1" noChangeArrowheads="1"/>
            <a:extLst>
              <a:ext uri="{84589F7E-364E-4C9E-8A38-B11213B215E9}">
                <a14:cameraTool xmlns:a14="http://schemas.microsoft.com/office/drawing/2010/main" cellRange="$R$5:$AL$26"/>
              </a:ext>
            </a:extLst>
          </p:cNvPicPr>
          <p:nvPr/>
        </p:nvPicPr>
        <p:blipFill>
          <a:blip r:embed="rId9"/>
          <a:srcRect/>
          <a:stretch>
            <a:fillRect/>
          </a:stretch>
        </p:blipFill>
        <p:spPr bwMode="auto">
          <a:xfrm>
            <a:off x="229720" y="1785037"/>
            <a:ext cx="9446559" cy="3541059"/>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14" name="Rounded Rectangle 2">
            <a:extLst>
              <a:ext uri="{FF2B5EF4-FFF2-40B4-BE49-F238E27FC236}">
                <a16:creationId xmlns:a16="http://schemas.microsoft.com/office/drawing/2014/main" id="{35252F25-7D18-4F8C-805D-ED04AA1C9780}"/>
              </a:ext>
            </a:extLst>
          </p:cNvPr>
          <p:cNvSpPr/>
          <p:nvPr>
            <p:custDataLst>
              <p:tags r:id="rId1"/>
            </p:custDataLst>
          </p:nvPr>
        </p:nvSpPr>
        <p:spPr>
          <a:xfrm>
            <a:off x="8106408" y="3579367"/>
            <a:ext cx="1565322" cy="776004"/>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endParaRPr lang="en-US" altLang="ko-KR" sz="700" dirty="0">
              <a:solidFill>
                <a:schemeClr val="tx1"/>
              </a:solidFill>
            </a:endParaRPr>
          </a:p>
        </p:txBody>
      </p:sp>
      <p:sp>
        <p:nvSpPr>
          <p:cNvPr id="15" name="Rounded Rectangle 2">
            <a:extLst>
              <a:ext uri="{FF2B5EF4-FFF2-40B4-BE49-F238E27FC236}">
                <a16:creationId xmlns:a16="http://schemas.microsoft.com/office/drawing/2014/main" id="{95EF23DB-A699-47D2-8688-AC73F51944B7}"/>
              </a:ext>
            </a:extLst>
          </p:cNvPr>
          <p:cNvSpPr/>
          <p:nvPr>
            <p:custDataLst>
              <p:tags r:id="rId2"/>
            </p:custDataLst>
          </p:nvPr>
        </p:nvSpPr>
        <p:spPr>
          <a:xfrm>
            <a:off x="3043224" y="5298767"/>
            <a:ext cx="4592466" cy="1103749"/>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en-US" altLang="ko-KR" sz="700" b="1" dirty="0">
                <a:solidFill>
                  <a:schemeClr val="tx1"/>
                </a:solidFill>
              </a:rPr>
              <a:t>[ITS, ICT </a:t>
            </a:r>
            <a:r>
              <a:rPr lang="ko-KR" altLang="en-US" sz="700" b="1" dirty="0">
                <a:solidFill>
                  <a:schemeClr val="tx1"/>
                </a:solidFill>
              </a:rPr>
              <a:t>사업본부 인건비 배부방식</a:t>
            </a:r>
            <a:r>
              <a:rPr lang="en-US" altLang="ko-KR" sz="700" b="1" dirty="0">
                <a:solidFill>
                  <a:schemeClr val="tx1"/>
                </a:solidFill>
              </a:rPr>
              <a:t>]</a:t>
            </a:r>
          </a:p>
          <a:p>
            <a:pPr defTabSz="1169988"/>
            <a:endParaRPr lang="en-US" altLang="ko-KR" sz="700" dirty="0">
              <a:solidFill>
                <a:schemeClr val="tx1"/>
              </a:solidFill>
            </a:endParaRPr>
          </a:p>
          <a:p>
            <a:pPr defTabSz="1169988"/>
            <a:r>
              <a:rPr lang="en-US" altLang="ko-KR" sz="700" dirty="0">
                <a:solidFill>
                  <a:schemeClr val="tx1"/>
                </a:solidFill>
              </a:rPr>
              <a:t>ITS </a:t>
            </a:r>
            <a:r>
              <a:rPr lang="ko-KR" altLang="en-US" sz="700" dirty="0">
                <a:solidFill>
                  <a:schemeClr val="tx1"/>
                </a:solidFill>
              </a:rPr>
              <a:t>사업본부 </a:t>
            </a:r>
            <a:r>
              <a:rPr lang="en-US" altLang="ko-KR" sz="700" dirty="0">
                <a:solidFill>
                  <a:schemeClr val="tx1"/>
                </a:solidFill>
              </a:rPr>
              <a:t>: </a:t>
            </a:r>
          </a:p>
          <a:p>
            <a:pPr marL="171450" indent="-171450" defTabSz="1169988">
              <a:buFontTx/>
              <a:buChar char="-"/>
            </a:pPr>
            <a:r>
              <a:rPr lang="ko-KR" altLang="en-US" sz="700" dirty="0">
                <a:solidFill>
                  <a:schemeClr val="tx1"/>
                </a:solidFill>
              </a:rPr>
              <a:t>설계</a:t>
            </a:r>
            <a:r>
              <a:rPr lang="en-US" altLang="ko-KR" sz="700" dirty="0">
                <a:solidFill>
                  <a:schemeClr val="tx1"/>
                </a:solidFill>
              </a:rPr>
              <a:t>, </a:t>
            </a:r>
            <a:r>
              <a:rPr lang="ko-KR" altLang="en-US" sz="700" dirty="0">
                <a:solidFill>
                  <a:schemeClr val="tx1"/>
                </a:solidFill>
              </a:rPr>
              <a:t>공사이행 등의 업무를 수행하는 사업팀의 인건비를 제조원가로 배부</a:t>
            </a:r>
            <a:endParaRPr lang="en-US" altLang="ko-KR" sz="700" dirty="0">
              <a:solidFill>
                <a:schemeClr val="tx1"/>
              </a:solidFill>
            </a:endParaRPr>
          </a:p>
          <a:p>
            <a:pPr marL="171450" indent="-171450" defTabSz="1169988">
              <a:buFontTx/>
              <a:buChar char="-"/>
            </a:pPr>
            <a:r>
              <a:rPr lang="ko-KR" altLang="en-US" sz="700" dirty="0">
                <a:solidFill>
                  <a:schemeClr val="tx1"/>
                </a:solidFill>
              </a:rPr>
              <a:t>기설치된 제품의 관리 및 유지보수 담당하는 지사 인원들의 인건비를 용역원가로 배부</a:t>
            </a:r>
            <a:endParaRPr lang="en-US" altLang="ko-KR" sz="700" dirty="0">
              <a:solidFill>
                <a:schemeClr val="tx1"/>
              </a:solidFill>
            </a:endParaRPr>
          </a:p>
          <a:p>
            <a:pPr marL="171450" indent="-171450" defTabSz="1169988">
              <a:buFontTx/>
              <a:buChar char="-"/>
            </a:pPr>
            <a:r>
              <a:rPr lang="ko-KR" altLang="en-US" sz="700" dirty="0">
                <a:solidFill>
                  <a:schemeClr val="tx1"/>
                </a:solidFill>
              </a:rPr>
              <a:t>이외 본사에서 영업담당하는 팀장 및 팀원들의 인건비를  판관비로 배부</a:t>
            </a:r>
            <a:endParaRPr lang="en-US" altLang="ko-KR" sz="700" dirty="0">
              <a:solidFill>
                <a:schemeClr val="tx1"/>
              </a:solidFill>
            </a:endParaRPr>
          </a:p>
          <a:p>
            <a:pPr defTabSz="1169988"/>
            <a:r>
              <a:rPr lang="en-US" altLang="ko-KR" sz="700" dirty="0">
                <a:solidFill>
                  <a:schemeClr val="tx1"/>
                </a:solidFill>
              </a:rPr>
              <a:t>ICT </a:t>
            </a:r>
            <a:r>
              <a:rPr lang="ko-KR" altLang="en-US" sz="700" dirty="0">
                <a:solidFill>
                  <a:schemeClr val="tx1"/>
                </a:solidFill>
              </a:rPr>
              <a:t>사업본부 </a:t>
            </a:r>
            <a:r>
              <a:rPr lang="en-US" altLang="ko-KR" sz="700" dirty="0">
                <a:solidFill>
                  <a:schemeClr val="tx1"/>
                </a:solidFill>
              </a:rPr>
              <a:t>(ITS </a:t>
            </a:r>
            <a:r>
              <a:rPr lang="ko-KR" altLang="en-US" sz="700" dirty="0">
                <a:solidFill>
                  <a:schemeClr val="tx1"/>
                </a:solidFill>
              </a:rPr>
              <a:t>사업부와 유사</a:t>
            </a:r>
            <a:r>
              <a:rPr lang="en-US" altLang="ko-KR" sz="700" dirty="0">
                <a:solidFill>
                  <a:schemeClr val="tx1"/>
                </a:solidFill>
              </a:rPr>
              <a:t>) </a:t>
            </a:r>
          </a:p>
          <a:p>
            <a:pPr marL="171450" indent="-171450" defTabSz="1169988">
              <a:buFontTx/>
              <a:buChar char="-"/>
            </a:pPr>
            <a:r>
              <a:rPr lang="ko-KR" altLang="en-US" sz="700" dirty="0">
                <a:solidFill>
                  <a:schemeClr val="tx1"/>
                </a:solidFill>
              </a:rPr>
              <a:t>설계</a:t>
            </a:r>
            <a:r>
              <a:rPr lang="en-US" altLang="ko-KR" sz="700" dirty="0">
                <a:solidFill>
                  <a:schemeClr val="tx1"/>
                </a:solidFill>
              </a:rPr>
              <a:t>, </a:t>
            </a:r>
            <a:r>
              <a:rPr lang="ko-KR" altLang="en-US" sz="700" dirty="0">
                <a:solidFill>
                  <a:schemeClr val="tx1"/>
                </a:solidFill>
              </a:rPr>
              <a:t>공사이행 등의 업무를 수행하는 사업팀의 인건비를 제조원가로 배부</a:t>
            </a:r>
            <a:endParaRPr lang="en-US" altLang="ko-KR" sz="700" dirty="0">
              <a:solidFill>
                <a:schemeClr val="tx1"/>
              </a:solidFill>
            </a:endParaRPr>
          </a:p>
          <a:p>
            <a:pPr marL="171450" indent="-171450" defTabSz="1169988">
              <a:buFontTx/>
              <a:buChar char="-"/>
            </a:pPr>
            <a:r>
              <a:rPr lang="ko-KR" altLang="en-US" sz="700" dirty="0">
                <a:solidFill>
                  <a:schemeClr val="tx1"/>
                </a:solidFill>
              </a:rPr>
              <a:t>기설치된 제품의 관리 및 유지보수 담당하는 공항철도 및 원주청 담당 인력들의 인건비를 용역원가로 배부</a:t>
            </a:r>
            <a:endParaRPr lang="en-US" altLang="ko-KR" sz="700" dirty="0">
              <a:solidFill>
                <a:schemeClr val="tx1"/>
              </a:solidFill>
            </a:endParaRPr>
          </a:p>
          <a:p>
            <a:pPr marL="171450" indent="-171450" defTabSz="1169988">
              <a:buFontTx/>
              <a:buChar char="-"/>
            </a:pPr>
            <a:r>
              <a:rPr lang="ko-KR" altLang="en-US" sz="700" dirty="0">
                <a:solidFill>
                  <a:schemeClr val="tx1"/>
                </a:solidFill>
              </a:rPr>
              <a:t>이외 본사에서 영업담당하는 팀장 및 팀원들의 인건비를 판관비로 배부</a:t>
            </a:r>
            <a:endParaRPr lang="en-US" altLang="ko-KR" sz="700" dirty="0">
              <a:solidFill>
                <a:schemeClr val="tx1"/>
              </a:solidFill>
            </a:endParaRPr>
          </a:p>
        </p:txBody>
      </p:sp>
      <p:sp>
        <p:nvSpPr>
          <p:cNvPr id="16" name="Rounded Rectangle 2">
            <a:extLst>
              <a:ext uri="{FF2B5EF4-FFF2-40B4-BE49-F238E27FC236}">
                <a16:creationId xmlns:a16="http://schemas.microsoft.com/office/drawing/2014/main" id="{E8223AED-9722-4CAD-8462-1500C6E88E67}"/>
              </a:ext>
            </a:extLst>
          </p:cNvPr>
          <p:cNvSpPr/>
          <p:nvPr>
            <p:custDataLst>
              <p:tags r:id="rId3"/>
            </p:custDataLst>
          </p:nvPr>
        </p:nvSpPr>
        <p:spPr>
          <a:xfrm>
            <a:off x="7787922" y="5369419"/>
            <a:ext cx="1318582" cy="515109"/>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ko-KR" altLang="en-US" sz="700" dirty="0">
                <a:solidFill>
                  <a:schemeClr val="tx1"/>
                </a:solidFill>
              </a:rPr>
              <a:t>관리부 인건비에는 회장</a:t>
            </a:r>
            <a:r>
              <a:rPr lang="en-US" altLang="ko-KR" sz="700" dirty="0">
                <a:solidFill>
                  <a:schemeClr val="tx1"/>
                </a:solidFill>
              </a:rPr>
              <a:t>, </a:t>
            </a:r>
            <a:r>
              <a:rPr lang="ko-KR" altLang="en-US" sz="700" dirty="0">
                <a:solidFill>
                  <a:schemeClr val="tx1"/>
                </a:solidFill>
              </a:rPr>
              <a:t>사장</a:t>
            </a:r>
            <a:r>
              <a:rPr lang="en-US" altLang="ko-KR" sz="700" dirty="0">
                <a:solidFill>
                  <a:schemeClr val="tx1"/>
                </a:solidFill>
              </a:rPr>
              <a:t>, </a:t>
            </a:r>
            <a:r>
              <a:rPr lang="ko-KR" altLang="en-US" sz="700" dirty="0">
                <a:solidFill>
                  <a:schemeClr val="tx1"/>
                </a:solidFill>
              </a:rPr>
              <a:t>부사장</a:t>
            </a:r>
            <a:r>
              <a:rPr lang="en-US" altLang="ko-KR" sz="700" dirty="0">
                <a:solidFill>
                  <a:schemeClr val="tx1"/>
                </a:solidFill>
              </a:rPr>
              <a:t>, </a:t>
            </a:r>
            <a:r>
              <a:rPr lang="ko-KR" altLang="en-US" sz="700" dirty="0">
                <a:solidFill>
                  <a:schemeClr val="tx1"/>
                </a:solidFill>
              </a:rPr>
              <a:t>상무</a:t>
            </a:r>
            <a:r>
              <a:rPr lang="en-US" altLang="ko-KR" sz="700" dirty="0">
                <a:solidFill>
                  <a:schemeClr val="tx1"/>
                </a:solidFill>
              </a:rPr>
              <a:t>, </a:t>
            </a:r>
            <a:r>
              <a:rPr lang="ko-KR" altLang="en-US" sz="700" dirty="0">
                <a:solidFill>
                  <a:schemeClr val="tx1"/>
                </a:solidFill>
              </a:rPr>
              <a:t>고문 등 임원 인건비가 포함되어 있음</a:t>
            </a:r>
            <a:r>
              <a:rPr lang="en-US" altLang="ko-KR" sz="700" dirty="0">
                <a:solidFill>
                  <a:schemeClr val="tx1"/>
                </a:solidFill>
              </a:rPr>
              <a:t>.</a:t>
            </a:r>
          </a:p>
        </p:txBody>
      </p:sp>
      <p:sp>
        <p:nvSpPr>
          <p:cNvPr id="17" name="Rounded Rectangle 2">
            <a:extLst>
              <a:ext uri="{FF2B5EF4-FFF2-40B4-BE49-F238E27FC236}">
                <a16:creationId xmlns:a16="http://schemas.microsoft.com/office/drawing/2014/main" id="{41D7D064-ACE8-4F2F-9C36-750CD0E75668}"/>
              </a:ext>
            </a:extLst>
          </p:cNvPr>
          <p:cNvSpPr/>
          <p:nvPr>
            <p:custDataLst>
              <p:tags r:id="rId4"/>
            </p:custDataLst>
          </p:nvPr>
        </p:nvSpPr>
        <p:spPr>
          <a:xfrm>
            <a:off x="8057848" y="4828239"/>
            <a:ext cx="1613882" cy="165463"/>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endParaRPr lang="en-US" altLang="ko-KR" sz="700" dirty="0">
              <a:solidFill>
                <a:schemeClr val="tx1"/>
              </a:solidFill>
            </a:endParaRPr>
          </a:p>
        </p:txBody>
      </p:sp>
      <p:sp>
        <p:nvSpPr>
          <p:cNvPr id="18" name="Oval 12">
            <a:extLst>
              <a:ext uri="{FF2B5EF4-FFF2-40B4-BE49-F238E27FC236}">
                <a16:creationId xmlns:a16="http://schemas.microsoft.com/office/drawing/2014/main" id="{97F8907B-4DB7-45B2-8E49-54FEC244E3BF}"/>
              </a:ext>
            </a:extLst>
          </p:cNvPr>
          <p:cNvSpPr/>
          <p:nvPr/>
        </p:nvSpPr>
        <p:spPr>
          <a:xfrm>
            <a:off x="7989704" y="4764229"/>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1</a:t>
            </a:r>
            <a:endParaRPr lang="ko-KR" altLang="en-US" sz="750" b="1" dirty="0">
              <a:solidFill>
                <a:schemeClr val="bg1"/>
              </a:solidFill>
            </a:endParaRPr>
          </a:p>
        </p:txBody>
      </p:sp>
      <p:sp>
        <p:nvSpPr>
          <p:cNvPr id="19" name="Oval 12">
            <a:extLst>
              <a:ext uri="{FF2B5EF4-FFF2-40B4-BE49-F238E27FC236}">
                <a16:creationId xmlns:a16="http://schemas.microsoft.com/office/drawing/2014/main" id="{DEE65643-E9DC-4274-AF9A-7F685481BFC4}"/>
              </a:ext>
            </a:extLst>
          </p:cNvPr>
          <p:cNvSpPr/>
          <p:nvPr/>
        </p:nvSpPr>
        <p:spPr>
          <a:xfrm>
            <a:off x="7719778" y="5326096"/>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1</a:t>
            </a:r>
            <a:endParaRPr lang="ko-KR" altLang="en-US" sz="750" b="1" dirty="0">
              <a:solidFill>
                <a:schemeClr val="bg1"/>
              </a:solidFill>
            </a:endParaRPr>
          </a:p>
        </p:txBody>
      </p:sp>
      <p:sp>
        <p:nvSpPr>
          <p:cNvPr id="20" name="Text Box 51">
            <a:extLst>
              <a:ext uri="{FF2B5EF4-FFF2-40B4-BE49-F238E27FC236}">
                <a16:creationId xmlns:a16="http://schemas.microsoft.com/office/drawing/2014/main" id="{7A47B29C-693C-4234-8009-6514717B4B2F}"/>
              </a:ext>
            </a:extLst>
          </p:cNvPr>
          <p:cNvSpPr txBox="1">
            <a:spLocks noChangeArrowheads="1"/>
          </p:cNvSpPr>
          <p:nvPr/>
        </p:nvSpPr>
        <p:spPr bwMode="auto">
          <a:xfrm>
            <a:off x="220061" y="5316233"/>
            <a:ext cx="2807208" cy="2258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급여대장</a:t>
            </a:r>
            <a:endParaRPr lang="en-US" altLang="ko-KR" sz="600" i="1" dirty="0">
              <a:solidFill>
                <a:srgbClr val="00338D"/>
              </a:solidFill>
              <a:latin typeface="Arial" panose="020B0604020202020204" pitchFamily="34" charset="0"/>
              <a:cs typeface="Arial" panose="020B0604020202020204" pitchFamily="34" charset="0"/>
            </a:endParaRPr>
          </a:p>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Note : </a:t>
            </a:r>
            <a:r>
              <a:rPr lang="ko-KR" altLang="en-US" sz="600" i="1" dirty="0">
                <a:solidFill>
                  <a:srgbClr val="00338D"/>
                </a:solidFill>
                <a:latin typeface="Arial" panose="020B0604020202020204" pitchFamily="34" charset="0"/>
                <a:cs typeface="Arial" panose="020B0604020202020204" pitchFamily="34" charset="0"/>
              </a:rPr>
              <a:t>급여대장  자료 상 급여 합계와 재무제표 상 급여 합계액에 소폭 차이 존재함</a:t>
            </a:r>
            <a:r>
              <a:rPr lang="en-US" altLang="ko-KR" sz="600" i="1" dirty="0">
                <a:solidFill>
                  <a:srgbClr val="00338D"/>
                </a:solidFill>
                <a:latin typeface="Arial" panose="020B0604020202020204" pitchFamily="34" charset="0"/>
                <a:cs typeface="Arial" panose="020B0604020202020204" pitchFamily="34" charset="0"/>
              </a:rPr>
              <a:t>.</a:t>
            </a:r>
          </a:p>
        </p:txBody>
      </p:sp>
      <p:sp>
        <p:nvSpPr>
          <p:cNvPr id="21" name="Rounded Rectangle 2">
            <a:extLst>
              <a:ext uri="{FF2B5EF4-FFF2-40B4-BE49-F238E27FC236}">
                <a16:creationId xmlns:a16="http://schemas.microsoft.com/office/drawing/2014/main" id="{5CA278A1-640E-4279-9E41-71A34125ED51}"/>
              </a:ext>
            </a:extLst>
          </p:cNvPr>
          <p:cNvSpPr/>
          <p:nvPr>
            <p:custDataLst>
              <p:tags r:id="rId5"/>
            </p:custDataLst>
          </p:nvPr>
        </p:nvSpPr>
        <p:spPr>
          <a:xfrm>
            <a:off x="6502671" y="4679504"/>
            <a:ext cx="372582" cy="148735"/>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endParaRPr lang="en-US" altLang="ko-KR" sz="700" dirty="0">
              <a:solidFill>
                <a:schemeClr val="tx1"/>
              </a:solidFill>
            </a:endParaRPr>
          </a:p>
        </p:txBody>
      </p:sp>
      <p:sp>
        <p:nvSpPr>
          <p:cNvPr id="22" name="Oval 12">
            <a:extLst>
              <a:ext uri="{FF2B5EF4-FFF2-40B4-BE49-F238E27FC236}">
                <a16:creationId xmlns:a16="http://schemas.microsoft.com/office/drawing/2014/main" id="{ED0372B2-5DB6-4633-AF8B-02B9653BAFDF}"/>
              </a:ext>
            </a:extLst>
          </p:cNvPr>
          <p:cNvSpPr/>
          <p:nvPr/>
        </p:nvSpPr>
        <p:spPr>
          <a:xfrm>
            <a:off x="6429698" y="4636181"/>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2</a:t>
            </a:r>
            <a:endParaRPr lang="ko-KR" altLang="en-US" sz="750" b="1" dirty="0">
              <a:solidFill>
                <a:schemeClr val="bg1"/>
              </a:solidFill>
            </a:endParaRPr>
          </a:p>
        </p:txBody>
      </p:sp>
      <p:sp>
        <p:nvSpPr>
          <p:cNvPr id="23" name="Rounded Rectangle 2">
            <a:extLst>
              <a:ext uri="{FF2B5EF4-FFF2-40B4-BE49-F238E27FC236}">
                <a16:creationId xmlns:a16="http://schemas.microsoft.com/office/drawing/2014/main" id="{A6F1BAFD-1C6F-490B-A6D2-64F3FAA86050}"/>
              </a:ext>
            </a:extLst>
          </p:cNvPr>
          <p:cNvSpPr/>
          <p:nvPr>
            <p:custDataLst>
              <p:tags r:id="rId6"/>
            </p:custDataLst>
          </p:nvPr>
        </p:nvSpPr>
        <p:spPr>
          <a:xfrm>
            <a:off x="7787922" y="5931313"/>
            <a:ext cx="1882294" cy="471203"/>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ko-KR" altLang="en-US" sz="700" dirty="0">
                <a:solidFill>
                  <a:schemeClr val="tx1"/>
                </a:solidFill>
              </a:rPr>
              <a:t>연구개발 인건비로 분류되는 </a:t>
            </a:r>
            <a:r>
              <a:rPr lang="en-US" altLang="ko-KR" sz="700" dirty="0">
                <a:solidFill>
                  <a:schemeClr val="tx1"/>
                </a:solidFill>
              </a:rPr>
              <a:t>ICT </a:t>
            </a:r>
            <a:r>
              <a:rPr lang="ko-KR" altLang="en-US" sz="700" dirty="0">
                <a:solidFill>
                  <a:schemeClr val="tx1"/>
                </a:solidFill>
              </a:rPr>
              <a:t>인력은 기중 </a:t>
            </a:r>
            <a:r>
              <a:rPr lang="en-US" altLang="ko-KR" sz="700" dirty="0">
                <a:solidFill>
                  <a:schemeClr val="tx1"/>
                </a:solidFill>
              </a:rPr>
              <a:t>ICT </a:t>
            </a:r>
            <a:r>
              <a:rPr lang="ko-KR" altLang="en-US" sz="700" dirty="0">
                <a:solidFill>
                  <a:schemeClr val="tx1"/>
                </a:solidFill>
              </a:rPr>
              <a:t>사업부에서 연구소로 소속 부서가 변경되었으나 회사에서는 기중 발생한 모든 급여를 연구개발 관련 급여로 분류하였음</a:t>
            </a:r>
            <a:r>
              <a:rPr lang="en-US" altLang="ko-KR" sz="700" dirty="0">
                <a:solidFill>
                  <a:schemeClr val="tx1"/>
                </a:solidFill>
              </a:rPr>
              <a:t>.</a:t>
            </a:r>
          </a:p>
        </p:txBody>
      </p:sp>
      <p:sp>
        <p:nvSpPr>
          <p:cNvPr id="24" name="Oval 12">
            <a:extLst>
              <a:ext uri="{FF2B5EF4-FFF2-40B4-BE49-F238E27FC236}">
                <a16:creationId xmlns:a16="http://schemas.microsoft.com/office/drawing/2014/main" id="{5DFE677C-D3E3-428F-9313-1975EE21B16B}"/>
              </a:ext>
            </a:extLst>
          </p:cNvPr>
          <p:cNvSpPr/>
          <p:nvPr/>
        </p:nvSpPr>
        <p:spPr>
          <a:xfrm>
            <a:off x="7719778" y="5887990"/>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2</a:t>
            </a:r>
            <a:endParaRPr lang="ko-KR" altLang="en-US" sz="750" b="1" dirty="0">
              <a:solidFill>
                <a:schemeClr val="bg1"/>
              </a:solidFill>
            </a:endParaRPr>
          </a:p>
        </p:txBody>
      </p:sp>
    </p:spTree>
    <p:extLst>
      <p:ext uri="{BB962C8B-B14F-4D97-AF65-F5344CB8AC3E}">
        <p14:creationId xmlns:p14="http://schemas.microsoft.com/office/powerpoint/2010/main" val="354626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그림 22">
            <a:extLst>
              <a:ext uri="{FF2B5EF4-FFF2-40B4-BE49-F238E27FC236}">
                <a16:creationId xmlns:a16="http://schemas.microsoft.com/office/drawing/2014/main" id="{DDD1A47C-A001-4F8D-BBED-23AEF9846C84}"/>
              </a:ext>
            </a:extLst>
          </p:cNvPr>
          <p:cNvPicPr>
            <a:picLocks noChangeAspect="1" noChangeArrowheads="1"/>
            <a:extLst>
              <a:ext uri="{84589F7E-364E-4C9E-8A38-B11213B215E9}">
                <a14:cameraTool xmlns:a14="http://schemas.microsoft.com/office/drawing/2010/main" cellRange="$C$32:$K$45"/>
              </a:ext>
            </a:extLst>
          </p:cNvPicPr>
          <p:nvPr/>
        </p:nvPicPr>
        <p:blipFill>
          <a:blip r:embed="rId5"/>
          <a:srcRect/>
          <a:stretch>
            <a:fillRect/>
          </a:stretch>
        </p:blipFill>
        <p:spPr bwMode="auto">
          <a:xfrm>
            <a:off x="4853940" y="1847307"/>
            <a:ext cx="4279392" cy="214884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(12) – </a:t>
            </a:r>
            <a:r>
              <a:rPr lang="ko-KR" altLang="en-US" sz="2400" dirty="0">
                <a:solidFill>
                  <a:srgbClr val="00338D"/>
                </a:solidFill>
                <a:cs typeface="KPMG Extralight"/>
              </a:rPr>
              <a:t>인건비 </a:t>
            </a:r>
            <a:r>
              <a:rPr lang="en-US" altLang="ko-KR" sz="3000" b="1" dirty="0">
                <a:solidFill>
                  <a:srgbClr val="00338D"/>
                </a:solidFill>
              </a:rPr>
              <a:t>(2/2)</a:t>
            </a: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1002372"/>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매년 </a:t>
            </a:r>
            <a:r>
              <a:rPr lang="en-US" altLang="ko-KR" sz="900" dirty="0">
                <a:solidFill>
                  <a:srgbClr val="00338D"/>
                </a:solidFill>
                <a:latin typeface="Arial" panose="020B0604020202020204" pitchFamily="34" charset="0"/>
                <a:ea typeface="맑은 고딕" panose="020B0503020000020004" pitchFamily="50" charset="-127"/>
              </a:rPr>
              <a:t>3</a:t>
            </a:r>
            <a:r>
              <a:rPr lang="ko-KR" altLang="en-US" sz="900" dirty="0">
                <a:solidFill>
                  <a:srgbClr val="00338D"/>
                </a:solidFill>
                <a:latin typeface="Arial" panose="020B0604020202020204" pitchFamily="34" charset="0"/>
                <a:ea typeface="맑은 고딕" panose="020B0503020000020004" pitchFamily="50" charset="-127"/>
              </a:rPr>
              <a:t>월 임원들만 참석하는 인사위원회를 개최하여 임직원의 급여상승률과 연간성과급 수준을 결정하고 있다고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직원에 대한 급여상승률의 경우 매년 평균 </a:t>
            </a:r>
            <a:r>
              <a:rPr lang="en-US" altLang="ko-KR" sz="900" dirty="0">
                <a:solidFill>
                  <a:srgbClr val="00338D"/>
                </a:solidFill>
                <a:latin typeface="Arial" panose="020B0604020202020204" pitchFamily="34" charset="0"/>
                <a:ea typeface="맑은 고딕" panose="020B0503020000020004" pitchFamily="50" charset="-127"/>
              </a:rPr>
              <a:t>3~4% </a:t>
            </a:r>
            <a:r>
              <a:rPr lang="ko-KR" altLang="en-US" sz="900" dirty="0">
                <a:solidFill>
                  <a:srgbClr val="00338D"/>
                </a:solidFill>
                <a:latin typeface="Arial" panose="020B0604020202020204" pitchFamily="34" charset="0"/>
                <a:ea typeface="맑은 고딕" panose="020B0503020000020004" pitchFamily="50" charset="-127"/>
              </a:rPr>
              <a:t>인상하는 수준으로 결정되었다고 하며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인상된 연봉은 </a:t>
            </a:r>
            <a:r>
              <a:rPr lang="en-US" altLang="ko-KR" sz="900" dirty="0">
                <a:solidFill>
                  <a:srgbClr val="00338D"/>
                </a:solidFill>
                <a:latin typeface="Arial" panose="020B0604020202020204" pitchFamily="34" charset="0"/>
                <a:ea typeface="맑은 고딕" panose="020B0503020000020004" pitchFamily="50" charset="-127"/>
              </a:rPr>
              <a:t>4</a:t>
            </a:r>
            <a:r>
              <a:rPr lang="ko-KR" altLang="en-US" sz="900" dirty="0">
                <a:solidFill>
                  <a:srgbClr val="00338D"/>
                </a:solidFill>
                <a:latin typeface="Arial" panose="020B0604020202020204" pitchFamily="34" charset="0"/>
                <a:ea typeface="맑은 고딕" panose="020B0503020000020004" pitchFamily="50" charset="-127"/>
              </a:rPr>
              <a:t>월초부터 적용된다고 함</a:t>
            </a:r>
            <a:r>
              <a:rPr lang="en-US" altLang="ko-KR" sz="900" dirty="0">
                <a:solidFill>
                  <a:srgbClr val="00338D"/>
                </a:solidFill>
                <a:latin typeface="Arial" panose="020B0604020202020204" pitchFamily="34" charset="0"/>
                <a:ea typeface="맑은 고딕" panose="020B0503020000020004" pitchFamily="50" charset="-127"/>
              </a:rPr>
              <a:t>. (2021</a:t>
            </a:r>
            <a:r>
              <a:rPr lang="ko-KR" altLang="en-US" sz="900" dirty="0">
                <a:solidFill>
                  <a:srgbClr val="00338D"/>
                </a:solidFill>
                <a:latin typeface="Arial" panose="020B0604020202020204" pitchFamily="34" charset="0"/>
                <a:ea typeface="맑은 고딕" panose="020B0503020000020004" pitchFamily="50" charset="-127"/>
              </a:rPr>
              <a:t>년에도 </a:t>
            </a:r>
            <a:r>
              <a:rPr lang="en-US" altLang="ko-KR" sz="900" dirty="0">
                <a:solidFill>
                  <a:srgbClr val="00338D"/>
                </a:solidFill>
                <a:latin typeface="Arial" panose="020B0604020202020204" pitchFamily="34" charset="0"/>
                <a:ea typeface="맑은 고딕" panose="020B0503020000020004" pitchFamily="50" charset="-127"/>
              </a:rPr>
              <a:t>3~4% </a:t>
            </a:r>
            <a:r>
              <a:rPr lang="ko-KR" altLang="en-US" sz="900" dirty="0">
                <a:solidFill>
                  <a:srgbClr val="00338D"/>
                </a:solidFill>
                <a:latin typeface="Arial" panose="020B0604020202020204" pitchFamily="34" charset="0"/>
                <a:ea typeface="맑은 고딕" panose="020B0503020000020004" pitchFamily="50" charset="-127"/>
              </a:rPr>
              <a:t>정도의 인상을 예상하고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년부터 성과급을 지급하고 있으며</a:t>
            </a:r>
            <a:r>
              <a:rPr lang="en-US" altLang="ko-KR" sz="900" dirty="0">
                <a:solidFill>
                  <a:srgbClr val="00338D"/>
                </a:solidFill>
                <a:latin typeface="Arial" panose="020B0604020202020204" pitchFamily="34" charset="0"/>
                <a:ea typeface="맑은 고딕" panose="020B0503020000020004" pitchFamily="50" charset="-127"/>
              </a:rPr>
              <a:t>, 2020</a:t>
            </a:r>
            <a:r>
              <a:rPr lang="ko-KR" altLang="en-US" sz="900" dirty="0">
                <a:solidFill>
                  <a:srgbClr val="00338D"/>
                </a:solidFill>
                <a:latin typeface="Arial" panose="020B0604020202020204" pitchFamily="34" charset="0"/>
                <a:ea typeface="맑은 고딕" panose="020B0503020000020004" pitchFamily="50" charset="-127"/>
              </a:rPr>
              <a:t>년에는 급여 대비 약 </a:t>
            </a:r>
            <a:r>
              <a:rPr lang="en-US" altLang="ko-KR" sz="900" dirty="0">
                <a:solidFill>
                  <a:srgbClr val="00338D"/>
                </a:solidFill>
                <a:latin typeface="Arial" panose="020B0604020202020204" pitchFamily="34" charset="0"/>
                <a:ea typeface="맑은 고딕" panose="020B0503020000020004" pitchFamily="50" charset="-127"/>
              </a:rPr>
              <a:t>32% </a:t>
            </a:r>
            <a:r>
              <a:rPr lang="ko-KR" altLang="en-US" sz="900" dirty="0">
                <a:solidFill>
                  <a:srgbClr val="00338D"/>
                </a:solidFill>
                <a:latin typeface="Arial" panose="020B0604020202020204" pitchFamily="34" charset="0"/>
                <a:ea typeface="맑은 고딕" panose="020B0503020000020004" pitchFamily="50" charset="-127"/>
              </a:rPr>
              <a:t>수준의 성과급을 임직원에게 지급하였음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기준으로 임원 및 고문에게 급여를 약 </a:t>
            </a:r>
            <a:r>
              <a:rPr lang="en-US" altLang="ko-KR" sz="900" dirty="0">
                <a:solidFill>
                  <a:srgbClr val="00338D"/>
                </a:solidFill>
                <a:latin typeface="Arial" panose="020B0604020202020204" pitchFamily="34" charset="0"/>
                <a:ea typeface="맑은 고딕" panose="020B0503020000020004" pitchFamily="50" charset="-127"/>
              </a:rPr>
              <a:t>968</a:t>
            </a:r>
            <a:r>
              <a:rPr lang="ko-KR" altLang="en-US" sz="900" dirty="0">
                <a:solidFill>
                  <a:srgbClr val="00338D"/>
                </a:solidFill>
                <a:latin typeface="Arial" panose="020B0604020202020204" pitchFamily="34" charset="0"/>
                <a:ea typeface="맑은 고딕" panose="020B0503020000020004" pitchFamily="50" charset="-127"/>
              </a:rPr>
              <a:t>백만원 지급하였으며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일부 임원에 대해서는 퇴직금 지급배수를 적용하고 있음</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임원 퇴직금 마련을 위해 </a:t>
            </a:r>
            <a:r>
              <a:rPr lang="en-US" altLang="ko-KR" sz="900" dirty="0">
                <a:solidFill>
                  <a:srgbClr val="00338D"/>
                </a:solidFill>
                <a:latin typeface="Arial" panose="020B0604020202020204" pitchFamily="34" charset="0"/>
                <a:ea typeface="맑은 고딕" panose="020B0503020000020004" pitchFamily="50" charset="-127"/>
              </a:rPr>
              <a:t>CEO </a:t>
            </a:r>
            <a:r>
              <a:rPr lang="ko-KR" altLang="en-US" sz="900" dirty="0">
                <a:solidFill>
                  <a:srgbClr val="00338D"/>
                </a:solidFill>
                <a:latin typeface="Arial" panose="020B0604020202020204" pitchFamily="34" charset="0"/>
                <a:ea typeface="맑은 고딕" panose="020B0503020000020004" pitchFamily="50" charset="-127"/>
              </a:rPr>
              <a:t>플랜과 같은 저축성 보험 상품에 가입을 하고 있으며</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 말 기준으로 해당 장기금융상품 잔액은 </a:t>
            </a:r>
            <a:r>
              <a:rPr lang="en-US" altLang="ko-KR" sz="900" dirty="0">
                <a:solidFill>
                  <a:srgbClr val="00338D"/>
                </a:solidFill>
                <a:latin typeface="Arial" panose="020B0604020202020204" pitchFamily="34" charset="0"/>
                <a:ea typeface="맑은 고딕" panose="020B0503020000020004" pitchFamily="50" charset="-127"/>
              </a:rPr>
              <a:t>19.6</a:t>
            </a:r>
            <a:r>
              <a:rPr lang="ko-KR" altLang="en-US" sz="900" dirty="0">
                <a:solidFill>
                  <a:srgbClr val="00338D"/>
                </a:solidFill>
                <a:latin typeface="Arial" panose="020B0604020202020204" pitchFamily="34" charset="0"/>
                <a:ea typeface="맑은 고딕" panose="020B0503020000020004" pitchFamily="50" charset="-127"/>
              </a:rPr>
              <a:t>억원 수준임</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22" name="Rounded Rectangle 2">
            <a:extLst>
              <a:ext uri="{FF2B5EF4-FFF2-40B4-BE49-F238E27FC236}">
                <a16:creationId xmlns:a16="http://schemas.microsoft.com/office/drawing/2014/main" id="{539FF9B0-AB10-42C0-AE25-1D29183EDBAE}"/>
              </a:ext>
            </a:extLst>
          </p:cNvPr>
          <p:cNvSpPr/>
          <p:nvPr>
            <p:custDataLst>
              <p:tags r:id="rId1"/>
            </p:custDataLst>
          </p:nvPr>
        </p:nvSpPr>
        <p:spPr>
          <a:xfrm>
            <a:off x="7869853" y="3303655"/>
            <a:ext cx="1839551" cy="496859"/>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en-US" altLang="ko-KR" sz="700" dirty="0">
                <a:solidFill>
                  <a:schemeClr val="tx1"/>
                </a:solidFill>
              </a:rPr>
              <a:t>ICT</a:t>
            </a:r>
            <a:r>
              <a:rPr lang="ko-KR" altLang="en-US" sz="700" dirty="0">
                <a:solidFill>
                  <a:schemeClr val="tx1"/>
                </a:solidFill>
              </a:rPr>
              <a:t> 부서</a:t>
            </a:r>
            <a:r>
              <a:rPr lang="en-US" altLang="ko-KR" sz="700" dirty="0">
                <a:solidFill>
                  <a:schemeClr val="tx1"/>
                </a:solidFill>
              </a:rPr>
              <a:t>, </a:t>
            </a:r>
            <a:r>
              <a:rPr lang="ko-KR" altLang="en-US" sz="700" dirty="0">
                <a:solidFill>
                  <a:schemeClr val="tx1"/>
                </a:solidFill>
              </a:rPr>
              <a:t>연구개발인원 등 인원 감소가 있었던 부서의 경우 경력자 퇴사로 인해 연평균 인건비는 감소하는 것으로 나타남</a:t>
            </a:r>
            <a:r>
              <a:rPr lang="en-US" altLang="ko-KR" sz="700" dirty="0">
                <a:solidFill>
                  <a:schemeClr val="tx1"/>
                </a:solidFill>
              </a:rPr>
              <a:t>.</a:t>
            </a:r>
          </a:p>
        </p:txBody>
      </p:sp>
      <p:pic>
        <p:nvPicPr>
          <p:cNvPr id="11" name="그림 10">
            <a:extLst>
              <a:ext uri="{FF2B5EF4-FFF2-40B4-BE49-F238E27FC236}">
                <a16:creationId xmlns:a16="http://schemas.microsoft.com/office/drawing/2014/main" id="{8740245B-C2F0-4600-B19C-6B3B69E99D5F}"/>
              </a:ext>
            </a:extLst>
          </p:cNvPr>
          <p:cNvPicPr>
            <a:picLocks noChangeAspect="1" noChangeArrowheads="1"/>
            <a:extLst>
              <a:ext uri="{84589F7E-364E-4C9E-8A38-B11213B215E9}">
                <a14:cameraTool xmlns:a14="http://schemas.microsoft.com/office/drawing/2010/main" cellRange="$AX$5:$BE$28"/>
              </a:ext>
            </a:extLst>
          </p:cNvPicPr>
          <p:nvPr/>
        </p:nvPicPr>
        <p:blipFill>
          <a:blip r:embed="rId6"/>
          <a:srcRect/>
          <a:stretch>
            <a:fillRect/>
          </a:stretch>
        </p:blipFill>
        <p:spPr bwMode="auto">
          <a:xfrm>
            <a:off x="415635" y="1847307"/>
            <a:ext cx="4202206" cy="3854824"/>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12" name="Text Box 51">
            <a:extLst>
              <a:ext uri="{FF2B5EF4-FFF2-40B4-BE49-F238E27FC236}">
                <a16:creationId xmlns:a16="http://schemas.microsoft.com/office/drawing/2014/main" id="{0689B503-9638-480B-8E67-2D52CE89D725}"/>
              </a:ext>
            </a:extLst>
          </p:cNvPr>
          <p:cNvSpPr txBox="1">
            <a:spLocks noChangeArrowheads="1"/>
          </p:cNvSpPr>
          <p:nvPr/>
        </p:nvSpPr>
        <p:spPr bwMode="auto">
          <a:xfrm>
            <a:off x="488950" y="5810156"/>
            <a:ext cx="1653359" cy="447416"/>
          </a:xfrm>
          <a:prstGeom prst="rect">
            <a:avLst/>
          </a:prstGeom>
          <a:noFill/>
          <a:ln w="6350">
            <a:noFill/>
            <a:miter lim="800000"/>
            <a:headEnd/>
            <a:tailEnd/>
          </a:ln>
        </p:spPr>
        <p:txBody>
          <a:bodyPr wrap="square" lIns="7200" tIns="7200" rIns="7200" bIns="7200" anchor="ctr" anchorCtr="0">
            <a:spAutoFit/>
          </a:bodyPr>
          <a:lstStyle/>
          <a:p>
            <a:pPr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2017~2019</a:t>
            </a:r>
            <a:r>
              <a:rPr lang="ko-KR" altLang="en-US" sz="600" i="1" dirty="0">
                <a:solidFill>
                  <a:srgbClr val="00338D"/>
                </a:solidFill>
                <a:latin typeface="Arial" panose="020B0604020202020204" pitchFamily="34" charset="0"/>
                <a:cs typeface="Arial" panose="020B0604020202020204" pitchFamily="34" charset="0"/>
              </a:rPr>
              <a:t>년도</a:t>
            </a:r>
            <a:r>
              <a:rPr lang="en-US" altLang="ko-KR" sz="600" i="1" dirty="0">
                <a:solidFill>
                  <a:srgbClr val="00338D"/>
                </a:solidFill>
                <a:latin typeface="Arial" panose="020B0604020202020204" pitchFamily="34" charset="0"/>
                <a:cs typeface="Arial" panose="020B0604020202020204" pitchFamily="34" charset="0"/>
              </a:rPr>
              <a:t>:</a:t>
            </a:r>
            <a:r>
              <a:rPr lang="ko-KR" altLang="en-US" sz="600" i="1" dirty="0">
                <a:solidFill>
                  <a:srgbClr val="00338D"/>
                </a:solidFill>
                <a:latin typeface="Arial" panose="020B0604020202020204" pitchFamily="34" charset="0"/>
                <a:cs typeface="Arial" panose="020B0604020202020204" pitchFamily="34" charset="0"/>
              </a:rPr>
              <a:t> 재무제표</a:t>
            </a:r>
            <a:r>
              <a:rPr lang="en-US" altLang="ko-KR" sz="600" i="1" dirty="0">
                <a:solidFill>
                  <a:srgbClr val="00338D"/>
                </a:solidFill>
                <a:latin typeface="Arial" panose="020B0604020202020204" pitchFamily="34" charset="0"/>
                <a:cs typeface="Arial" panose="020B0604020202020204" pitchFamily="34" charset="0"/>
              </a:rPr>
              <a:t>, 2020</a:t>
            </a:r>
            <a:r>
              <a:rPr lang="ko-KR" altLang="en-US" sz="600" i="1" dirty="0">
                <a:solidFill>
                  <a:srgbClr val="00338D"/>
                </a:solidFill>
                <a:latin typeface="Arial" panose="020B0604020202020204" pitchFamily="34" charset="0"/>
                <a:cs typeface="Arial" panose="020B0604020202020204" pitchFamily="34" charset="0"/>
              </a:rPr>
              <a:t>년도</a:t>
            </a:r>
            <a:r>
              <a:rPr lang="en-US" altLang="ko-KR" sz="600" i="1" dirty="0">
                <a:solidFill>
                  <a:srgbClr val="00338D"/>
                </a:solidFill>
                <a:latin typeface="Arial" panose="020B0604020202020204" pitchFamily="34" charset="0"/>
                <a:cs typeface="Arial" panose="020B0604020202020204" pitchFamily="34" charset="0"/>
              </a:rPr>
              <a:t>: </a:t>
            </a:r>
            <a:r>
              <a:rPr lang="ko-KR" altLang="en-US" sz="600" i="1" dirty="0">
                <a:solidFill>
                  <a:srgbClr val="00338D"/>
                </a:solidFill>
                <a:latin typeface="Arial" panose="020B0604020202020204" pitchFamily="34" charset="0"/>
                <a:cs typeface="Arial" panose="020B0604020202020204" pitchFamily="34" charset="0"/>
              </a:rPr>
              <a:t>급여대장</a:t>
            </a:r>
            <a:endParaRPr lang="en-US" altLang="ko-KR" sz="600" i="1" dirty="0">
              <a:solidFill>
                <a:srgbClr val="00338D"/>
              </a:solidFill>
              <a:latin typeface="Arial" panose="020B0604020202020204" pitchFamily="34" charset="0"/>
              <a:cs typeface="Arial" panose="020B0604020202020204" pitchFamily="34" charset="0"/>
            </a:endParaRPr>
          </a:p>
          <a:p>
            <a:pPr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Note : </a:t>
            </a:r>
            <a:r>
              <a:rPr lang="ko-KR" altLang="en-US" sz="600" i="1" dirty="0">
                <a:solidFill>
                  <a:srgbClr val="00338D"/>
                </a:solidFill>
                <a:latin typeface="Arial" panose="020B0604020202020204" pitchFamily="34" charset="0"/>
                <a:cs typeface="Arial" panose="020B0604020202020204" pitchFamily="34" charset="0"/>
              </a:rPr>
              <a:t>급여대장  자료 상 급여 합계와 재무제표 상 급여 합계액에 소폭 차이 존재함</a:t>
            </a:r>
            <a:r>
              <a:rPr lang="en-US" altLang="ko-KR" sz="600" i="1" dirty="0">
                <a:solidFill>
                  <a:srgbClr val="00338D"/>
                </a:solidFill>
                <a:latin typeface="Arial" panose="020B0604020202020204" pitchFamily="34" charset="0"/>
                <a:cs typeface="Arial" panose="020B0604020202020204" pitchFamily="34" charset="0"/>
              </a:rPr>
              <a:t>.</a:t>
            </a:r>
          </a:p>
        </p:txBody>
      </p:sp>
      <p:pic>
        <p:nvPicPr>
          <p:cNvPr id="13" name="그림 12">
            <a:extLst>
              <a:ext uri="{FF2B5EF4-FFF2-40B4-BE49-F238E27FC236}">
                <a16:creationId xmlns:a16="http://schemas.microsoft.com/office/drawing/2014/main" id="{7E1A5E55-3F13-411B-9733-78B2182D9C1B}"/>
              </a:ext>
            </a:extLst>
          </p:cNvPr>
          <p:cNvPicPr>
            <a:picLocks noChangeAspect="1" noChangeArrowheads="1"/>
            <a:extLst>
              <a:ext uri="{84589F7E-364E-4C9E-8A38-B11213B215E9}">
                <a14:cameraTool xmlns:a14="http://schemas.microsoft.com/office/drawing/2010/main" cellRange="$BQ$5:$CA$18"/>
              </a:ext>
            </a:extLst>
          </p:cNvPicPr>
          <p:nvPr/>
        </p:nvPicPr>
        <p:blipFill>
          <a:blip r:embed="rId7"/>
          <a:srcRect/>
          <a:stretch>
            <a:fillRect/>
          </a:stretch>
        </p:blipFill>
        <p:spPr bwMode="auto">
          <a:xfrm>
            <a:off x="4853940" y="4079597"/>
            <a:ext cx="4616824" cy="228600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14" name="Rounded Rectangle 2">
            <a:extLst>
              <a:ext uri="{FF2B5EF4-FFF2-40B4-BE49-F238E27FC236}">
                <a16:creationId xmlns:a16="http://schemas.microsoft.com/office/drawing/2014/main" id="{69606A8D-F59F-4A06-8E5F-127CF8CDE59C}"/>
              </a:ext>
            </a:extLst>
          </p:cNvPr>
          <p:cNvSpPr/>
          <p:nvPr>
            <p:custDataLst>
              <p:tags r:id="rId2"/>
            </p:custDataLst>
          </p:nvPr>
        </p:nvSpPr>
        <p:spPr>
          <a:xfrm>
            <a:off x="2378408" y="5768999"/>
            <a:ext cx="2357483" cy="560826"/>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ko-KR" altLang="en-US" sz="700" dirty="0">
                <a:solidFill>
                  <a:schemeClr val="tx1"/>
                </a:solidFill>
              </a:rPr>
              <a:t>임원 퇴직금 규정에 따르면 대상회사는 임원 퇴직금 계산 시 회장 </a:t>
            </a:r>
            <a:r>
              <a:rPr lang="en-US" altLang="ko-KR" sz="700" dirty="0">
                <a:solidFill>
                  <a:schemeClr val="tx1"/>
                </a:solidFill>
              </a:rPr>
              <a:t>4.5</a:t>
            </a:r>
            <a:r>
              <a:rPr lang="ko-KR" altLang="en-US" sz="700" dirty="0">
                <a:solidFill>
                  <a:schemeClr val="tx1"/>
                </a:solidFill>
              </a:rPr>
              <a:t>배</a:t>
            </a:r>
            <a:r>
              <a:rPr lang="en-US" altLang="ko-KR" sz="700" dirty="0">
                <a:solidFill>
                  <a:schemeClr val="tx1"/>
                </a:solidFill>
              </a:rPr>
              <a:t>, </a:t>
            </a:r>
            <a:r>
              <a:rPr lang="ko-KR" altLang="en-US" sz="700" dirty="0">
                <a:solidFill>
                  <a:schemeClr val="tx1"/>
                </a:solidFill>
              </a:rPr>
              <a:t>사장 </a:t>
            </a:r>
            <a:r>
              <a:rPr lang="en-US" altLang="ko-KR" sz="700" dirty="0">
                <a:solidFill>
                  <a:schemeClr val="tx1"/>
                </a:solidFill>
              </a:rPr>
              <a:t>3</a:t>
            </a:r>
            <a:r>
              <a:rPr lang="ko-KR" altLang="en-US" sz="700" dirty="0">
                <a:solidFill>
                  <a:schemeClr val="tx1"/>
                </a:solidFill>
              </a:rPr>
              <a:t>배</a:t>
            </a:r>
            <a:r>
              <a:rPr lang="en-US" altLang="ko-KR" sz="700" dirty="0">
                <a:solidFill>
                  <a:schemeClr val="tx1"/>
                </a:solidFill>
              </a:rPr>
              <a:t>, </a:t>
            </a:r>
            <a:r>
              <a:rPr lang="ko-KR" altLang="en-US" sz="700" dirty="0">
                <a:solidFill>
                  <a:schemeClr val="tx1"/>
                </a:solidFill>
              </a:rPr>
              <a:t>부사장 </a:t>
            </a:r>
            <a:r>
              <a:rPr lang="en-US" altLang="ko-KR" sz="700" dirty="0">
                <a:solidFill>
                  <a:schemeClr val="tx1"/>
                </a:solidFill>
              </a:rPr>
              <a:t>2.5</a:t>
            </a:r>
            <a:r>
              <a:rPr lang="ko-KR" altLang="en-US" sz="700" dirty="0">
                <a:solidFill>
                  <a:schemeClr val="tx1"/>
                </a:solidFill>
              </a:rPr>
              <a:t>배</a:t>
            </a:r>
            <a:r>
              <a:rPr lang="en-US" altLang="ko-KR" sz="700" dirty="0">
                <a:solidFill>
                  <a:schemeClr val="tx1"/>
                </a:solidFill>
              </a:rPr>
              <a:t>, </a:t>
            </a:r>
            <a:r>
              <a:rPr lang="ko-KR" altLang="en-US" sz="700" dirty="0">
                <a:solidFill>
                  <a:schemeClr val="tx1"/>
                </a:solidFill>
              </a:rPr>
              <a:t>이사 </a:t>
            </a:r>
            <a:r>
              <a:rPr lang="en-US" altLang="ko-KR" sz="700" dirty="0">
                <a:solidFill>
                  <a:schemeClr val="tx1"/>
                </a:solidFill>
              </a:rPr>
              <a:t>2</a:t>
            </a:r>
            <a:r>
              <a:rPr lang="ko-KR" altLang="en-US" sz="700" dirty="0">
                <a:solidFill>
                  <a:schemeClr val="tx1"/>
                </a:solidFill>
              </a:rPr>
              <a:t>배의 배수를 적용하고 있으나</a:t>
            </a:r>
            <a:r>
              <a:rPr lang="en-US" altLang="ko-KR" sz="700" dirty="0">
                <a:solidFill>
                  <a:schemeClr val="tx1"/>
                </a:solidFill>
              </a:rPr>
              <a:t>, </a:t>
            </a:r>
            <a:r>
              <a:rPr lang="ko-KR" altLang="en-US" sz="700" dirty="0">
                <a:solidFill>
                  <a:schemeClr val="tx1"/>
                </a:solidFill>
              </a:rPr>
              <a:t>실질적으로 충당금 계상 시 회장은 </a:t>
            </a:r>
            <a:r>
              <a:rPr lang="en-US" altLang="ko-KR" sz="700" dirty="0">
                <a:solidFill>
                  <a:schemeClr val="tx1"/>
                </a:solidFill>
              </a:rPr>
              <a:t>3.5</a:t>
            </a:r>
            <a:r>
              <a:rPr lang="ko-KR" altLang="en-US" sz="700" dirty="0">
                <a:solidFill>
                  <a:schemeClr val="tx1"/>
                </a:solidFill>
              </a:rPr>
              <a:t>배</a:t>
            </a:r>
            <a:r>
              <a:rPr lang="en-US" altLang="ko-KR" sz="700" dirty="0">
                <a:solidFill>
                  <a:schemeClr val="tx1"/>
                </a:solidFill>
              </a:rPr>
              <a:t>, 1.4</a:t>
            </a:r>
            <a:r>
              <a:rPr lang="ko-KR" altLang="en-US" sz="700" dirty="0">
                <a:solidFill>
                  <a:schemeClr val="tx1"/>
                </a:solidFill>
              </a:rPr>
              <a:t>배</a:t>
            </a:r>
            <a:r>
              <a:rPr lang="en-US" altLang="ko-KR" sz="700" dirty="0">
                <a:solidFill>
                  <a:schemeClr val="tx1"/>
                </a:solidFill>
              </a:rPr>
              <a:t>, </a:t>
            </a:r>
            <a:r>
              <a:rPr lang="ko-KR" altLang="en-US" sz="700" dirty="0">
                <a:solidFill>
                  <a:schemeClr val="tx1"/>
                </a:solidFill>
              </a:rPr>
              <a:t>부사장 </a:t>
            </a:r>
            <a:r>
              <a:rPr lang="en-US" altLang="ko-KR" sz="700" dirty="0">
                <a:solidFill>
                  <a:schemeClr val="tx1"/>
                </a:solidFill>
              </a:rPr>
              <a:t>2</a:t>
            </a:r>
            <a:r>
              <a:rPr lang="ko-KR" altLang="en-US" sz="700" dirty="0">
                <a:solidFill>
                  <a:schemeClr val="tx1"/>
                </a:solidFill>
              </a:rPr>
              <a:t>배</a:t>
            </a:r>
            <a:r>
              <a:rPr lang="en-US" altLang="ko-KR" sz="700" dirty="0">
                <a:solidFill>
                  <a:schemeClr val="tx1"/>
                </a:solidFill>
              </a:rPr>
              <a:t>, </a:t>
            </a:r>
            <a:r>
              <a:rPr lang="ko-KR" altLang="en-US" sz="700" dirty="0">
                <a:solidFill>
                  <a:schemeClr val="tx1"/>
                </a:solidFill>
              </a:rPr>
              <a:t>이사 </a:t>
            </a:r>
            <a:r>
              <a:rPr lang="en-US" altLang="ko-KR" sz="700" dirty="0">
                <a:solidFill>
                  <a:schemeClr val="tx1"/>
                </a:solidFill>
              </a:rPr>
              <a:t>1.2 </a:t>
            </a:r>
            <a:r>
              <a:rPr lang="ko-KR" altLang="en-US" sz="700" dirty="0">
                <a:solidFill>
                  <a:schemeClr val="tx1"/>
                </a:solidFill>
              </a:rPr>
              <a:t>배를 쌓고 있는 것으로 보임</a:t>
            </a:r>
            <a:r>
              <a:rPr lang="en-US" altLang="ko-KR" sz="700" dirty="0">
                <a:solidFill>
                  <a:schemeClr val="tx1"/>
                </a:solidFill>
              </a:rPr>
              <a:t>.</a:t>
            </a:r>
          </a:p>
        </p:txBody>
      </p:sp>
      <p:sp>
        <p:nvSpPr>
          <p:cNvPr id="15" name="직사각형 14">
            <a:extLst>
              <a:ext uri="{FF2B5EF4-FFF2-40B4-BE49-F238E27FC236}">
                <a16:creationId xmlns:a16="http://schemas.microsoft.com/office/drawing/2014/main" id="{CCD51BA6-51EF-41E1-8EE9-06D634EE6039}"/>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Tree>
    <p:extLst>
      <p:ext uri="{BB962C8B-B14F-4D97-AF65-F5344CB8AC3E}">
        <p14:creationId xmlns:p14="http://schemas.microsoft.com/office/powerpoint/2010/main" val="298494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(13) – </a:t>
            </a:r>
            <a:r>
              <a:rPr lang="ko-KR" altLang="en-US" sz="2400" dirty="0">
                <a:solidFill>
                  <a:srgbClr val="00338D"/>
                </a:solidFill>
                <a:cs typeface="KPMG Extralight"/>
              </a:rPr>
              <a:t>운전자본</a:t>
            </a:r>
            <a:endParaRPr lang="en-US" altLang="ko-KR" sz="3000" b="1"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698544"/>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공공기관 향 매출 비중 증가로 인해 전사기준 채권회전기일이 감소하는 추세를 보이고 있으며</a:t>
            </a:r>
            <a:r>
              <a:rPr lang="en-US" altLang="ko-KR" sz="900" dirty="0">
                <a:solidFill>
                  <a:srgbClr val="00338D"/>
                </a:solidFill>
                <a:latin typeface="Arial" panose="020B0604020202020204" pitchFamily="34" charset="0"/>
                <a:ea typeface="맑은 고딕" panose="020B0503020000020004" pitchFamily="50" charset="-127"/>
              </a:rPr>
              <a:t>, Asset quality </a:t>
            </a:r>
            <a:r>
              <a:rPr lang="ko-KR" altLang="en-US" sz="900" dirty="0">
                <a:solidFill>
                  <a:srgbClr val="00338D"/>
                </a:solidFill>
                <a:latin typeface="Arial" panose="020B0604020202020204" pitchFamily="34" charset="0"/>
                <a:ea typeface="맑은 고딕" panose="020B0503020000020004" pitchFamily="50" charset="-127"/>
              </a:rPr>
              <a:t>측면에서도 연체채권 비중이 감소하며 개선되는 모습이 관찰됨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대표이사 가지급금과 상계처리한 매입채무 잔액을 추가 고려 시 대상회사의 매입채무 회전기일은 약 </a:t>
            </a:r>
            <a:r>
              <a:rPr lang="en-US" altLang="ko-KR" sz="900" dirty="0">
                <a:solidFill>
                  <a:srgbClr val="00338D"/>
                </a:solidFill>
                <a:latin typeface="Arial" panose="020B0604020202020204" pitchFamily="34" charset="0"/>
                <a:ea typeface="맑은 고딕" panose="020B0503020000020004" pitchFamily="50" charset="-127"/>
              </a:rPr>
              <a:t>41</a:t>
            </a:r>
            <a:r>
              <a:rPr lang="ko-KR" altLang="en-US" sz="900" dirty="0">
                <a:solidFill>
                  <a:srgbClr val="00338D"/>
                </a:solidFill>
                <a:latin typeface="Arial" panose="020B0604020202020204" pitchFamily="34" charset="0"/>
                <a:ea typeface="맑은 고딕" panose="020B0503020000020004" pitchFamily="50" charset="-127"/>
              </a:rPr>
              <a:t>일 수준으로 나타남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채권회수정책이나 채무지급정책을 현재 방식을 유지할 예정이며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매출처</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매입처와의 결제조건 변경 가능성도 낮다고 함</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11" name="직사각형 10">
            <a:extLst>
              <a:ext uri="{FF2B5EF4-FFF2-40B4-BE49-F238E27FC236}">
                <a16:creationId xmlns:a16="http://schemas.microsoft.com/office/drawing/2014/main" id="{C6F7509F-07C7-4A7D-8679-FA03EE27C1A1}"/>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graphicFrame>
        <p:nvGraphicFramePr>
          <p:cNvPr id="13" name="Chart1">
            <a:extLst>
              <a:ext uri="{FF2B5EF4-FFF2-40B4-BE49-F238E27FC236}">
                <a16:creationId xmlns:a16="http://schemas.microsoft.com/office/drawing/2014/main" id="{F236DB17-B359-41F7-86A2-AB7C2A219E67}"/>
              </a:ext>
            </a:extLst>
          </p:cNvPr>
          <p:cNvGraphicFramePr>
            <a:graphicFrameLocks/>
          </p:cNvGraphicFramePr>
          <p:nvPr>
            <p:extLst>
              <p:ext uri="{D42A27DB-BD31-4B8C-83A1-F6EECF244321}">
                <p14:modId xmlns:p14="http://schemas.microsoft.com/office/powerpoint/2010/main" val="3337538565"/>
              </p:ext>
            </p:extLst>
          </p:nvPr>
        </p:nvGraphicFramePr>
        <p:xfrm>
          <a:off x="415634" y="1468611"/>
          <a:ext cx="4537366" cy="256696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1">
            <a:extLst>
              <a:ext uri="{FF2B5EF4-FFF2-40B4-BE49-F238E27FC236}">
                <a16:creationId xmlns:a16="http://schemas.microsoft.com/office/drawing/2014/main" id="{C2B25054-BD1C-4091-9BED-9DA9C7974B4B}"/>
              </a:ext>
            </a:extLst>
          </p:cNvPr>
          <p:cNvGraphicFramePr>
            <a:graphicFrameLocks/>
          </p:cNvGraphicFramePr>
          <p:nvPr>
            <p:extLst>
              <p:ext uri="{D42A27DB-BD31-4B8C-83A1-F6EECF244321}">
                <p14:modId xmlns:p14="http://schemas.microsoft.com/office/powerpoint/2010/main" val="3018091707"/>
              </p:ext>
            </p:extLst>
          </p:nvPr>
        </p:nvGraphicFramePr>
        <p:xfrm>
          <a:off x="4953000" y="1437886"/>
          <a:ext cx="4537365" cy="2743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hart1">
            <a:extLst>
              <a:ext uri="{FF2B5EF4-FFF2-40B4-BE49-F238E27FC236}">
                <a16:creationId xmlns:a16="http://schemas.microsoft.com/office/drawing/2014/main" id="{66E2FE5D-BEAB-49E5-8011-F79A479301C8}"/>
              </a:ext>
            </a:extLst>
          </p:cNvPr>
          <p:cNvGraphicFramePr>
            <a:graphicFrameLocks/>
          </p:cNvGraphicFramePr>
          <p:nvPr>
            <p:extLst>
              <p:ext uri="{D42A27DB-BD31-4B8C-83A1-F6EECF244321}">
                <p14:modId xmlns:p14="http://schemas.microsoft.com/office/powerpoint/2010/main" val="2984298149"/>
              </p:ext>
            </p:extLst>
          </p:nvPr>
        </p:nvGraphicFramePr>
        <p:xfrm>
          <a:off x="4953000" y="3990528"/>
          <a:ext cx="4669971" cy="2267712"/>
        </p:xfrm>
        <a:graphic>
          <a:graphicData uri="http://schemas.openxmlformats.org/drawingml/2006/chart">
            <c:chart xmlns:c="http://schemas.openxmlformats.org/drawingml/2006/chart" xmlns:r="http://schemas.openxmlformats.org/officeDocument/2006/relationships" r:id="rId7"/>
          </a:graphicData>
        </a:graphic>
      </p:graphicFrame>
      <p:sp>
        <p:nvSpPr>
          <p:cNvPr id="16" name="타원 15">
            <a:extLst>
              <a:ext uri="{FF2B5EF4-FFF2-40B4-BE49-F238E27FC236}">
                <a16:creationId xmlns:a16="http://schemas.microsoft.com/office/drawing/2014/main" id="{1FA81D89-6DDF-495A-9D67-2A7FF1B11DC9}"/>
              </a:ext>
            </a:extLst>
          </p:cNvPr>
          <p:cNvSpPr/>
          <p:nvPr/>
        </p:nvSpPr>
        <p:spPr>
          <a:xfrm>
            <a:off x="5881551" y="1775344"/>
            <a:ext cx="518202" cy="176433"/>
          </a:xfrm>
          <a:prstGeom prst="ellipse">
            <a:avLst/>
          </a:prstGeom>
          <a:solidFill>
            <a:schemeClr val="accent5">
              <a:lumMod val="20000"/>
              <a:lumOff val="8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700" dirty="0">
                <a:solidFill>
                  <a:srgbClr val="00338D"/>
                </a:solidFill>
              </a:rPr>
              <a:t>31.1%</a:t>
            </a:r>
            <a:endParaRPr lang="ko-KR" altLang="en-US" sz="700" dirty="0">
              <a:solidFill>
                <a:srgbClr val="00338D"/>
              </a:solidFill>
            </a:endParaRPr>
          </a:p>
        </p:txBody>
      </p:sp>
      <p:sp>
        <p:nvSpPr>
          <p:cNvPr id="18" name="타원 17">
            <a:extLst>
              <a:ext uri="{FF2B5EF4-FFF2-40B4-BE49-F238E27FC236}">
                <a16:creationId xmlns:a16="http://schemas.microsoft.com/office/drawing/2014/main" id="{C8F6CF4B-7941-4165-A3AC-CDE2EE72F913}"/>
              </a:ext>
            </a:extLst>
          </p:cNvPr>
          <p:cNvSpPr/>
          <p:nvPr/>
        </p:nvSpPr>
        <p:spPr>
          <a:xfrm>
            <a:off x="7145442" y="1773845"/>
            <a:ext cx="518202" cy="176433"/>
          </a:xfrm>
          <a:prstGeom prst="ellipse">
            <a:avLst/>
          </a:prstGeom>
          <a:solidFill>
            <a:schemeClr val="accent5">
              <a:lumMod val="20000"/>
              <a:lumOff val="8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700" dirty="0">
                <a:solidFill>
                  <a:srgbClr val="00338D"/>
                </a:solidFill>
              </a:rPr>
              <a:t>59.7%</a:t>
            </a:r>
            <a:endParaRPr lang="ko-KR" altLang="en-US" sz="700" dirty="0">
              <a:solidFill>
                <a:srgbClr val="00338D"/>
              </a:solidFill>
            </a:endParaRPr>
          </a:p>
        </p:txBody>
      </p:sp>
      <p:sp>
        <p:nvSpPr>
          <p:cNvPr id="19" name="타원 18">
            <a:extLst>
              <a:ext uri="{FF2B5EF4-FFF2-40B4-BE49-F238E27FC236}">
                <a16:creationId xmlns:a16="http://schemas.microsoft.com/office/drawing/2014/main" id="{F28E4E55-3A85-402C-BA46-54F17CAEFB3E}"/>
              </a:ext>
            </a:extLst>
          </p:cNvPr>
          <p:cNvSpPr/>
          <p:nvPr/>
        </p:nvSpPr>
        <p:spPr>
          <a:xfrm>
            <a:off x="8409334" y="1773846"/>
            <a:ext cx="518202" cy="176433"/>
          </a:xfrm>
          <a:prstGeom prst="ellipse">
            <a:avLst/>
          </a:prstGeom>
          <a:solidFill>
            <a:schemeClr val="accent5">
              <a:lumMod val="20000"/>
              <a:lumOff val="8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700" dirty="0">
                <a:solidFill>
                  <a:srgbClr val="00338D"/>
                </a:solidFill>
              </a:rPr>
              <a:t>69.7%</a:t>
            </a:r>
            <a:endParaRPr lang="ko-KR" altLang="en-US" sz="700" dirty="0">
              <a:solidFill>
                <a:srgbClr val="00338D"/>
              </a:solidFill>
            </a:endParaRPr>
          </a:p>
        </p:txBody>
      </p:sp>
      <p:sp>
        <p:nvSpPr>
          <p:cNvPr id="24" name="타원 23">
            <a:extLst>
              <a:ext uri="{FF2B5EF4-FFF2-40B4-BE49-F238E27FC236}">
                <a16:creationId xmlns:a16="http://schemas.microsoft.com/office/drawing/2014/main" id="{1486C19E-55B5-4D77-A9BF-0E1CC967A176}"/>
              </a:ext>
            </a:extLst>
          </p:cNvPr>
          <p:cNvSpPr/>
          <p:nvPr/>
        </p:nvSpPr>
        <p:spPr>
          <a:xfrm>
            <a:off x="9020462" y="1667223"/>
            <a:ext cx="751318" cy="389676"/>
          </a:xfrm>
          <a:prstGeom prst="ellipse">
            <a:avLst/>
          </a:prstGeom>
          <a:solidFill>
            <a:schemeClr val="accent5">
              <a:lumMod val="20000"/>
              <a:lumOff val="8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700" dirty="0">
                <a:solidFill>
                  <a:srgbClr val="00338D"/>
                </a:solidFill>
              </a:rPr>
              <a:t>공공기관 매출 비중</a:t>
            </a:r>
          </a:p>
        </p:txBody>
      </p:sp>
      <p:sp>
        <p:nvSpPr>
          <p:cNvPr id="26" name="Rounded Rectangle 2">
            <a:extLst>
              <a:ext uri="{FF2B5EF4-FFF2-40B4-BE49-F238E27FC236}">
                <a16:creationId xmlns:a16="http://schemas.microsoft.com/office/drawing/2014/main" id="{CF286B56-2E87-45D1-88DC-A592E0E2B52C}"/>
              </a:ext>
            </a:extLst>
          </p:cNvPr>
          <p:cNvSpPr/>
          <p:nvPr>
            <p:custDataLst>
              <p:tags r:id="rId1"/>
            </p:custDataLst>
          </p:nvPr>
        </p:nvSpPr>
        <p:spPr>
          <a:xfrm>
            <a:off x="8540496" y="2136430"/>
            <a:ext cx="1231284" cy="515109"/>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ko-KR" altLang="en-US" sz="700" dirty="0">
                <a:solidFill>
                  <a:schemeClr val="tx1"/>
                </a:solidFill>
              </a:rPr>
              <a:t>공공기관 향 채권의 </a:t>
            </a:r>
            <a:r>
              <a:rPr lang="en-US" altLang="ko-KR" sz="700" dirty="0">
                <a:solidFill>
                  <a:schemeClr val="tx1"/>
                </a:solidFill>
              </a:rPr>
              <a:t>DSO</a:t>
            </a:r>
            <a:r>
              <a:rPr lang="ko-KR" altLang="en-US" sz="700" dirty="0">
                <a:solidFill>
                  <a:schemeClr val="tx1"/>
                </a:solidFill>
              </a:rPr>
              <a:t>는 </a:t>
            </a:r>
            <a:r>
              <a:rPr lang="en-US" altLang="ko-KR" sz="700" dirty="0">
                <a:solidFill>
                  <a:schemeClr val="tx1"/>
                </a:solidFill>
              </a:rPr>
              <a:t>7</a:t>
            </a:r>
            <a:r>
              <a:rPr lang="ko-KR" altLang="en-US" sz="700" dirty="0">
                <a:solidFill>
                  <a:schemeClr val="tx1"/>
                </a:solidFill>
              </a:rPr>
              <a:t>일 미만으로 일반기업 향 채권의 </a:t>
            </a:r>
            <a:r>
              <a:rPr lang="en-US" altLang="ko-KR" sz="700" dirty="0">
                <a:solidFill>
                  <a:schemeClr val="tx1"/>
                </a:solidFill>
              </a:rPr>
              <a:t>DSO</a:t>
            </a:r>
            <a:r>
              <a:rPr lang="ko-KR" altLang="en-US" sz="700" dirty="0">
                <a:solidFill>
                  <a:schemeClr val="tx1"/>
                </a:solidFill>
              </a:rPr>
              <a:t>에 비해 짧은 특징을 가지고 있음</a:t>
            </a:r>
            <a:r>
              <a:rPr lang="en-US" altLang="ko-KR" sz="700" dirty="0">
                <a:solidFill>
                  <a:schemeClr val="tx1"/>
                </a:solidFill>
              </a:rPr>
              <a:t>. </a:t>
            </a:r>
          </a:p>
        </p:txBody>
      </p:sp>
      <p:graphicFrame>
        <p:nvGraphicFramePr>
          <p:cNvPr id="30" name="Chart5">
            <a:extLst>
              <a:ext uri="{FF2B5EF4-FFF2-40B4-BE49-F238E27FC236}">
                <a16:creationId xmlns:a16="http://schemas.microsoft.com/office/drawing/2014/main" id="{27BB6F0D-D7C3-42F0-9741-72739C207D7A}"/>
              </a:ext>
            </a:extLst>
          </p:cNvPr>
          <p:cNvGraphicFramePr>
            <a:graphicFrameLocks/>
          </p:cNvGraphicFramePr>
          <p:nvPr>
            <p:extLst>
              <p:ext uri="{D42A27DB-BD31-4B8C-83A1-F6EECF244321}">
                <p14:modId xmlns:p14="http://schemas.microsoft.com/office/powerpoint/2010/main" val="3571382803"/>
              </p:ext>
            </p:extLst>
          </p:nvPr>
        </p:nvGraphicFramePr>
        <p:xfrm>
          <a:off x="283028" y="4023661"/>
          <a:ext cx="4452838" cy="2350807"/>
        </p:xfrm>
        <a:graphic>
          <a:graphicData uri="http://schemas.openxmlformats.org/drawingml/2006/chart">
            <c:chart xmlns:c="http://schemas.openxmlformats.org/drawingml/2006/chart" xmlns:r="http://schemas.openxmlformats.org/officeDocument/2006/relationships" r:id="rId8"/>
          </a:graphicData>
        </a:graphic>
      </p:graphicFrame>
      <p:sp>
        <p:nvSpPr>
          <p:cNvPr id="32" name="Rounded Rectangle 2">
            <a:extLst>
              <a:ext uri="{FF2B5EF4-FFF2-40B4-BE49-F238E27FC236}">
                <a16:creationId xmlns:a16="http://schemas.microsoft.com/office/drawing/2014/main" id="{108FFEE0-60F3-4E51-B7C3-31DE1A34A178}"/>
              </a:ext>
            </a:extLst>
          </p:cNvPr>
          <p:cNvSpPr/>
          <p:nvPr>
            <p:custDataLst>
              <p:tags r:id="rId2"/>
            </p:custDataLst>
          </p:nvPr>
        </p:nvSpPr>
        <p:spPr>
          <a:xfrm>
            <a:off x="8284464" y="4206462"/>
            <a:ext cx="1487316" cy="713043"/>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en-US" altLang="ko-KR" sz="700" dirty="0">
                <a:solidFill>
                  <a:schemeClr val="tx1"/>
                </a:solidFill>
              </a:rPr>
              <a:t>. </a:t>
            </a:r>
            <a:r>
              <a:rPr lang="ko-KR" altLang="en-US" sz="700" dirty="0">
                <a:solidFill>
                  <a:schemeClr val="tx1"/>
                </a:solidFill>
              </a:rPr>
              <a:t>대상회사에 따르면</a:t>
            </a:r>
            <a:r>
              <a:rPr lang="en-US" altLang="ko-KR" sz="700" dirty="0">
                <a:solidFill>
                  <a:schemeClr val="tx1"/>
                </a:solidFill>
              </a:rPr>
              <a:t>, </a:t>
            </a:r>
            <a:r>
              <a:rPr lang="ko-KR" altLang="en-US" sz="700" dirty="0">
                <a:solidFill>
                  <a:schemeClr val="tx1"/>
                </a:solidFill>
              </a:rPr>
              <a:t>원재료 매입 이후 공급업체에 매입대금을 다음달 말이나 다다음달 말 지급하는 </a:t>
            </a:r>
            <a:r>
              <a:rPr lang="en-US" altLang="ko-KR" sz="700" dirty="0">
                <a:solidFill>
                  <a:schemeClr val="tx1"/>
                </a:solidFill>
              </a:rPr>
              <a:t>2</a:t>
            </a:r>
            <a:r>
              <a:rPr lang="ko-KR" altLang="en-US" sz="700" dirty="0">
                <a:solidFill>
                  <a:schemeClr val="tx1"/>
                </a:solidFill>
              </a:rPr>
              <a:t>가지 지급유형으로 결제를 실시하고 있다고 함</a:t>
            </a:r>
            <a:r>
              <a:rPr lang="en-US" altLang="ko-KR" sz="700" dirty="0">
                <a:solidFill>
                  <a:schemeClr val="tx1"/>
                </a:solidFill>
              </a:rPr>
              <a:t>.</a:t>
            </a:r>
          </a:p>
        </p:txBody>
      </p:sp>
    </p:spTree>
    <p:extLst>
      <p:ext uri="{BB962C8B-B14F-4D97-AF65-F5344CB8AC3E}">
        <p14:creationId xmlns:p14="http://schemas.microsoft.com/office/powerpoint/2010/main" val="269417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Organization chart</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72000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대상회사의 조직은 </a:t>
            </a:r>
            <a:r>
              <a:rPr lang="en-US" altLang="ko-KR" sz="900" dirty="0">
                <a:solidFill>
                  <a:srgbClr val="00338D"/>
                </a:solidFill>
                <a:latin typeface="Arial" panose="020B0604020202020204" pitchFamily="34" charset="0"/>
                <a:ea typeface="맑은 고딕" panose="020B0503020000020004" pitchFamily="50" charset="-127"/>
              </a:rPr>
              <a:t>ITS</a:t>
            </a:r>
            <a:r>
              <a:rPr lang="ko-KR" altLang="en-US" sz="900" dirty="0">
                <a:solidFill>
                  <a:srgbClr val="00338D"/>
                </a:solidFill>
                <a:latin typeface="Arial" panose="020B0604020202020204" pitchFamily="34" charset="0"/>
                <a:ea typeface="맑은 고딕" panose="020B0503020000020004" pitchFamily="50" charset="-127"/>
              </a:rPr>
              <a:t>사업본부</a:t>
            </a:r>
            <a:r>
              <a:rPr lang="en-US" altLang="ko-KR" sz="900" dirty="0">
                <a:solidFill>
                  <a:srgbClr val="00338D"/>
                </a:solidFill>
                <a:latin typeface="Arial" panose="020B0604020202020204" pitchFamily="34" charset="0"/>
                <a:ea typeface="맑은 고딕" panose="020B0503020000020004" pitchFamily="50" charset="-127"/>
              </a:rPr>
              <a:t>, ICT</a:t>
            </a:r>
            <a:r>
              <a:rPr lang="ko-KR" altLang="en-US" sz="900" dirty="0">
                <a:solidFill>
                  <a:srgbClr val="00338D"/>
                </a:solidFill>
                <a:latin typeface="Arial" panose="020B0604020202020204" pitchFamily="34" charset="0"/>
                <a:ea typeface="맑은 고딕" panose="020B0503020000020004" pitchFamily="50" charset="-127"/>
              </a:rPr>
              <a:t>사업본부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생산부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연구소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관리부 등으로 구성되어 있으며</a:t>
            </a:r>
            <a:r>
              <a:rPr lang="en-US" altLang="ko-KR" sz="900" dirty="0">
                <a:solidFill>
                  <a:srgbClr val="00338D"/>
                </a:solidFill>
                <a:latin typeface="Arial" panose="020B0604020202020204" pitchFamily="34" charset="0"/>
                <a:ea typeface="맑은 고딕" panose="020B0503020000020004" pitchFamily="50" charset="-127"/>
              </a:rPr>
              <a:t>, 2020</a:t>
            </a:r>
            <a:r>
              <a:rPr lang="ko-KR" altLang="en-US" sz="900" dirty="0">
                <a:solidFill>
                  <a:srgbClr val="00338D"/>
                </a:solidFill>
                <a:latin typeface="Arial" panose="020B0604020202020204" pitchFamily="34" charset="0"/>
                <a:ea typeface="맑은 고딕" panose="020B0503020000020004" pitchFamily="50" charset="-127"/>
              </a:rPr>
              <a:t>년 말 기준 총 인원 수는 </a:t>
            </a:r>
            <a:r>
              <a:rPr lang="en-US" altLang="ko-KR" sz="900" dirty="0">
                <a:solidFill>
                  <a:srgbClr val="00338D"/>
                </a:solidFill>
                <a:latin typeface="Arial" panose="020B0604020202020204" pitchFamily="34" charset="0"/>
                <a:ea typeface="맑은 고딕" panose="020B0503020000020004" pitchFamily="50" charset="-127"/>
              </a:rPr>
              <a:t>118</a:t>
            </a:r>
            <a:r>
              <a:rPr lang="ko-KR" altLang="en-US" sz="900" dirty="0">
                <a:solidFill>
                  <a:srgbClr val="00338D"/>
                </a:solidFill>
                <a:latin typeface="Arial" panose="020B0604020202020204" pitchFamily="34" charset="0"/>
                <a:ea typeface="맑은 고딕" panose="020B0503020000020004" pitchFamily="50" charset="-127"/>
              </a:rPr>
              <a:t>명임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특수관계사인 보다텍은 임원 </a:t>
            </a:r>
            <a:r>
              <a:rPr lang="en-US" altLang="ko-KR" sz="900" dirty="0">
                <a:solidFill>
                  <a:srgbClr val="00338D"/>
                </a:solidFill>
                <a:latin typeface="Arial" panose="020B0604020202020204" pitchFamily="34" charset="0"/>
                <a:ea typeface="맑은 고딕" panose="020B0503020000020004" pitchFamily="50" charset="-127"/>
              </a:rPr>
              <a:t>3</a:t>
            </a:r>
            <a:r>
              <a:rPr lang="ko-KR" altLang="en-US" sz="900" dirty="0">
                <a:solidFill>
                  <a:srgbClr val="00338D"/>
                </a:solidFill>
                <a:latin typeface="Arial" panose="020B0604020202020204" pitchFamily="34" charset="0"/>
                <a:ea typeface="맑은 고딕" panose="020B0503020000020004" pitchFamily="50" charset="-127"/>
              </a:rPr>
              <a:t>명 포함 총 </a:t>
            </a:r>
            <a:r>
              <a:rPr lang="en-US" altLang="ko-KR" sz="900" dirty="0">
                <a:solidFill>
                  <a:srgbClr val="00338D"/>
                </a:solidFill>
                <a:latin typeface="Arial" panose="020B0604020202020204" pitchFamily="34" charset="0"/>
                <a:ea typeface="맑은 고딕" panose="020B0503020000020004" pitchFamily="50" charset="-127"/>
              </a:rPr>
              <a:t>13</a:t>
            </a:r>
            <a:r>
              <a:rPr lang="ko-KR" altLang="en-US" sz="900" dirty="0">
                <a:solidFill>
                  <a:srgbClr val="00338D"/>
                </a:solidFill>
                <a:latin typeface="Arial" panose="020B0604020202020204" pitchFamily="34" charset="0"/>
                <a:ea typeface="맑은 고딕" panose="020B0503020000020004" pitchFamily="50" charset="-127"/>
              </a:rPr>
              <a:t>명으로 구성되어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 중 </a:t>
            </a:r>
            <a:r>
              <a:rPr lang="en-US" altLang="ko-KR" sz="900" dirty="0">
                <a:solidFill>
                  <a:srgbClr val="00338D"/>
                </a:solidFill>
                <a:latin typeface="Arial" panose="020B0604020202020204" pitchFamily="34" charset="0"/>
                <a:ea typeface="맑은 고딕" panose="020B0503020000020004" pitchFamily="50" charset="-127"/>
              </a:rPr>
              <a:t>5</a:t>
            </a:r>
            <a:r>
              <a:rPr lang="ko-KR" altLang="en-US" sz="900" dirty="0">
                <a:solidFill>
                  <a:srgbClr val="00338D"/>
                </a:solidFill>
                <a:latin typeface="Arial" panose="020B0604020202020204" pitchFamily="34" charset="0"/>
                <a:ea typeface="맑은 고딕" panose="020B0503020000020004" pitchFamily="50" charset="-127"/>
              </a:rPr>
              <a:t>명은 대상회사의 생산부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연구소 등에 파견되어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금번 딜 이후 보다텍에서 파견 중인 </a:t>
            </a:r>
            <a:r>
              <a:rPr lang="en-US" altLang="ko-KR" sz="900" dirty="0">
                <a:solidFill>
                  <a:srgbClr val="00338D"/>
                </a:solidFill>
                <a:latin typeface="Arial" panose="020B0604020202020204" pitchFamily="34" charset="0"/>
                <a:ea typeface="맑은 고딕" panose="020B0503020000020004" pitchFamily="50" charset="-127"/>
              </a:rPr>
              <a:t>5</a:t>
            </a:r>
            <a:r>
              <a:rPr lang="ko-KR" altLang="en-US" sz="900" dirty="0">
                <a:solidFill>
                  <a:srgbClr val="00338D"/>
                </a:solidFill>
                <a:latin typeface="Arial" panose="020B0604020202020204" pitchFamily="34" charset="0"/>
                <a:ea typeface="맑은 고딕" panose="020B0503020000020004" pitchFamily="50" charset="-127"/>
              </a:rPr>
              <a:t>명의 인원은 대상회사가 직접 고용할 예정이며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보다텍은 해당 인원 제외 시 총원 </a:t>
            </a:r>
            <a:r>
              <a:rPr lang="en-US" altLang="ko-KR" sz="900" dirty="0">
                <a:solidFill>
                  <a:srgbClr val="00338D"/>
                </a:solidFill>
                <a:latin typeface="Arial" panose="020B0604020202020204" pitchFamily="34" charset="0"/>
                <a:ea typeface="맑은 고딕" panose="020B0503020000020004" pitchFamily="50" charset="-127"/>
              </a:rPr>
              <a:t>8</a:t>
            </a:r>
            <a:r>
              <a:rPr lang="ko-KR" altLang="en-US" sz="900" dirty="0">
                <a:solidFill>
                  <a:srgbClr val="00338D"/>
                </a:solidFill>
                <a:latin typeface="Arial" panose="020B0604020202020204" pitchFamily="34" charset="0"/>
                <a:ea typeface="맑은 고딕" panose="020B0503020000020004" pitchFamily="50" charset="-127"/>
              </a:rPr>
              <a:t>명으로 향후 사업 추진을 위해서는 영업팀 및 사업팀 각각 </a:t>
            </a:r>
            <a:r>
              <a:rPr lang="en-US" altLang="ko-KR" sz="900" dirty="0">
                <a:solidFill>
                  <a:srgbClr val="00338D"/>
                </a:solidFill>
                <a:latin typeface="Arial" panose="020B0604020202020204" pitchFamily="34" charset="0"/>
                <a:ea typeface="맑은 고딕" panose="020B0503020000020004" pitchFamily="50" charset="-127"/>
              </a:rPr>
              <a:t>1</a:t>
            </a:r>
            <a:r>
              <a:rPr lang="ko-KR" altLang="en-US" sz="900" dirty="0">
                <a:solidFill>
                  <a:srgbClr val="00338D"/>
                </a:solidFill>
                <a:latin typeface="Arial" panose="020B0604020202020204" pitchFamily="34" charset="0"/>
                <a:ea typeface="맑은 고딕" panose="020B0503020000020004" pitchFamily="50" charset="-127"/>
              </a:rPr>
              <a:t>명의 인원 추가 채용이 필요하다고 함</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5" name="Rounded Rectangle 2">
            <a:extLst>
              <a:ext uri="{FF2B5EF4-FFF2-40B4-BE49-F238E27FC236}">
                <a16:creationId xmlns:a16="http://schemas.microsoft.com/office/drawing/2014/main" id="{E5F53CFD-6965-4B11-A96D-DC7DECA5501C}"/>
              </a:ext>
            </a:extLst>
          </p:cNvPr>
          <p:cNvSpPr/>
          <p:nvPr>
            <p:custDataLst>
              <p:tags r:id="rId1"/>
            </p:custDataLst>
          </p:nvPr>
        </p:nvSpPr>
        <p:spPr>
          <a:xfrm>
            <a:off x="1893294" y="5778655"/>
            <a:ext cx="4860000" cy="477109"/>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t"/>
          <a:lstStyle/>
          <a:p>
            <a:pPr defTabSz="1169988"/>
            <a:endParaRPr lang="en-US" altLang="ko-KR" sz="700" dirty="0">
              <a:solidFill>
                <a:schemeClr val="tx1"/>
              </a:solidFill>
            </a:endParaRPr>
          </a:p>
        </p:txBody>
      </p:sp>
      <p:sp>
        <p:nvSpPr>
          <p:cNvPr id="6" name="사각형: 둥근 모서리 5">
            <a:extLst>
              <a:ext uri="{FF2B5EF4-FFF2-40B4-BE49-F238E27FC236}">
                <a16:creationId xmlns:a16="http://schemas.microsoft.com/office/drawing/2014/main" id="{D74DC470-39DB-42F5-9D7A-1412B546D46E}"/>
              </a:ext>
            </a:extLst>
          </p:cNvPr>
          <p:cNvSpPr/>
          <p:nvPr/>
        </p:nvSpPr>
        <p:spPr>
          <a:xfrm>
            <a:off x="4233000" y="4332803"/>
            <a:ext cx="1440000" cy="304073"/>
          </a:xfrm>
          <a:prstGeom prst="roundRect">
            <a:avLst/>
          </a:prstGeom>
          <a:solidFill>
            <a:srgbClr val="0091DA"/>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보다텍</a:t>
            </a:r>
            <a:r>
              <a:rPr lang="en-US" altLang="ko-KR" sz="800" b="1" dirty="0">
                <a:solidFill>
                  <a:schemeClr val="bg1"/>
                </a:solidFill>
                <a:ea typeface="맑은 고딕" panose="020B0503020000020004" pitchFamily="50" charset="-127"/>
              </a:rPr>
              <a:t> </a:t>
            </a:r>
          </a:p>
        </p:txBody>
      </p:sp>
      <p:sp>
        <p:nvSpPr>
          <p:cNvPr id="7" name="모서리가 둥근 직사각형 136">
            <a:extLst>
              <a:ext uri="{FF2B5EF4-FFF2-40B4-BE49-F238E27FC236}">
                <a16:creationId xmlns:a16="http://schemas.microsoft.com/office/drawing/2014/main" id="{4B80D116-E01D-4D97-8DD4-79CF3C3C116D}"/>
              </a:ext>
            </a:extLst>
          </p:cNvPr>
          <p:cNvSpPr/>
          <p:nvPr/>
        </p:nvSpPr>
        <p:spPr>
          <a:xfrm>
            <a:off x="4228164" y="5081675"/>
            <a:ext cx="1440000" cy="216000"/>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rgbClr val="00338D"/>
                </a:solidFill>
                <a:ea typeface="맑은 고딕" panose="020B0503020000020004" pitchFamily="50" charset="-127"/>
              </a:rPr>
              <a:t>사장 송영도</a:t>
            </a:r>
          </a:p>
        </p:txBody>
      </p:sp>
      <p:grpSp>
        <p:nvGrpSpPr>
          <p:cNvPr id="8" name="그룹 7">
            <a:extLst>
              <a:ext uri="{FF2B5EF4-FFF2-40B4-BE49-F238E27FC236}">
                <a16:creationId xmlns:a16="http://schemas.microsoft.com/office/drawing/2014/main" id="{12AE404C-0F67-447E-9C69-1910451F8ECB}"/>
              </a:ext>
            </a:extLst>
          </p:cNvPr>
          <p:cNvGrpSpPr/>
          <p:nvPr/>
        </p:nvGrpSpPr>
        <p:grpSpPr>
          <a:xfrm>
            <a:off x="1953301" y="5445469"/>
            <a:ext cx="5989872" cy="311566"/>
            <a:chOff x="1958064" y="4590378"/>
            <a:chExt cx="5989872" cy="311566"/>
          </a:xfrm>
        </p:grpSpPr>
        <p:sp>
          <p:nvSpPr>
            <p:cNvPr id="9" name="사각형: 둥근 모서리 8">
              <a:extLst>
                <a:ext uri="{FF2B5EF4-FFF2-40B4-BE49-F238E27FC236}">
                  <a16:creationId xmlns:a16="http://schemas.microsoft.com/office/drawing/2014/main" id="{106267E0-C3C6-4633-9737-87ED3024896C}"/>
                </a:ext>
              </a:extLst>
            </p:cNvPr>
            <p:cNvSpPr/>
            <p:nvPr/>
          </p:nvSpPr>
          <p:spPr>
            <a:xfrm>
              <a:off x="1958064" y="4597871"/>
              <a:ext cx="1080000" cy="304073"/>
            </a:xfrm>
            <a:prstGeom prst="roundRect">
              <a:avLst/>
            </a:prstGeom>
            <a:solidFill>
              <a:srgbClr val="0091DA"/>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부설연구소</a:t>
              </a:r>
              <a:r>
                <a:rPr lang="en-US" altLang="ko-KR" sz="800" b="1" dirty="0">
                  <a:solidFill>
                    <a:schemeClr val="bg1"/>
                  </a:solidFill>
                  <a:ea typeface="맑은 고딕" panose="020B0503020000020004" pitchFamily="50" charset="-127"/>
                </a:rPr>
                <a:t>(5)</a:t>
              </a:r>
              <a:endParaRPr lang="ko-KR" altLang="en-US" sz="800" b="1" dirty="0">
                <a:solidFill>
                  <a:schemeClr val="bg1"/>
                </a:solidFill>
                <a:ea typeface="맑은 고딕" panose="020B0503020000020004" pitchFamily="50" charset="-127"/>
              </a:endParaRPr>
            </a:p>
          </p:txBody>
        </p:sp>
        <p:sp>
          <p:nvSpPr>
            <p:cNvPr id="10" name="사각형: 둥근 모서리 9">
              <a:extLst>
                <a:ext uri="{FF2B5EF4-FFF2-40B4-BE49-F238E27FC236}">
                  <a16:creationId xmlns:a16="http://schemas.microsoft.com/office/drawing/2014/main" id="{B6C853F4-4F63-41DB-8E67-D1C910CA384E}"/>
                </a:ext>
              </a:extLst>
            </p:cNvPr>
            <p:cNvSpPr/>
            <p:nvPr/>
          </p:nvSpPr>
          <p:spPr>
            <a:xfrm>
              <a:off x="3185532" y="4590378"/>
              <a:ext cx="1080000" cy="304073"/>
            </a:xfrm>
            <a:prstGeom prst="roundRect">
              <a:avLst/>
            </a:prstGeom>
            <a:solidFill>
              <a:srgbClr val="0091DA"/>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영업팀</a:t>
              </a:r>
              <a:r>
                <a:rPr lang="en-US" altLang="ko-KR" sz="800" b="1" dirty="0">
                  <a:solidFill>
                    <a:schemeClr val="bg1"/>
                  </a:solidFill>
                  <a:ea typeface="맑은 고딕" panose="020B0503020000020004" pitchFamily="50" charset="-127"/>
                </a:rPr>
                <a:t>(1)</a:t>
              </a:r>
              <a:endParaRPr lang="ko-KR" altLang="en-US" sz="800" b="1" dirty="0">
                <a:solidFill>
                  <a:schemeClr val="bg1"/>
                </a:solidFill>
                <a:ea typeface="맑은 고딕" panose="020B0503020000020004" pitchFamily="50" charset="-127"/>
              </a:endParaRPr>
            </a:p>
          </p:txBody>
        </p:sp>
        <p:sp>
          <p:nvSpPr>
            <p:cNvPr id="11" name="사각형: 둥근 모서리 10">
              <a:extLst>
                <a:ext uri="{FF2B5EF4-FFF2-40B4-BE49-F238E27FC236}">
                  <a16:creationId xmlns:a16="http://schemas.microsoft.com/office/drawing/2014/main" id="{652BF737-77C2-4443-8F6C-FB9A3945B73E}"/>
                </a:ext>
              </a:extLst>
            </p:cNvPr>
            <p:cNvSpPr/>
            <p:nvPr/>
          </p:nvSpPr>
          <p:spPr>
            <a:xfrm>
              <a:off x="4413000" y="4592251"/>
              <a:ext cx="1080000" cy="304073"/>
            </a:xfrm>
            <a:prstGeom prst="roundRect">
              <a:avLst/>
            </a:prstGeom>
            <a:solidFill>
              <a:srgbClr val="0091DA"/>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사업팀</a:t>
              </a:r>
              <a:r>
                <a:rPr lang="en-US" altLang="ko-KR" sz="800" b="1" dirty="0">
                  <a:solidFill>
                    <a:schemeClr val="bg1"/>
                  </a:solidFill>
                  <a:ea typeface="맑은 고딕" panose="020B0503020000020004" pitchFamily="50" charset="-127"/>
                </a:rPr>
                <a:t>(1)</a:t>
              </a:r>
              <a:endParaRPr lang="ko-KR" altLang="en-US" sz="800" b="1" dirty="0">
                <a:solidFill>
                  <a:schemeClr val="bg1"/>
                </a:solidFill>
                <a:ea typeface="맑은 고딕" panose="020B0503020000020004" pitchFamily="50" charset="-127"/>
              </a:endParaRPr>
            </a:p>
          </p:txBody>
        </p:sp>
        <p:sp>
          <p:nvSpPr>
            <p:cNvPr id="12" name="사각형: 둥근 모서리 11">
              <a:extLst>
                <a:ext uri="{FF2B5EF4-FFF2-40B4-BE49-F238E27FC236}">
                  <a16:creationId xmlns:a16="http://schemas.microsoft.com/office/drawing/2014/main" id="{5819AF70-BE67-4866-B066-DA250AB8A3D6}"/>
                </a:ext>
              </a:extLst>
            </p:cNvPr>
            <p:cNvSpPr/>
            <p:nvPr/>
          </p:nvSpPr>
          <p:spPr>
            <a:xfrm>
              <a:off x="5640468" y="4594124"/>
              <a:ext cx="1080000" cy="304073"/>
            </a:xfrm>
            <a:prstGeom prst="roundRect">
              <a:avLst/>
            </a:prstGeom>
            <a:solidFill>
              <a:srgbClr val="0091DA"/>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생산팀</a:t>
              </a:r>
              <a:r>
                <a:rPr lang="en-US" altLang="ko-KR" sz="800" b="1" dirty="0">
                  <a:solidFill>
                    <a:schemeClr val="bg1"/>
                  </a:solidFill>
                  <a:ea typeface="맑은 고딕" panose="020B0503020000020004" pitchFamily="50" charset="-127"/>
                </a:rPr>
                <a:t>(1)</a:t>
              </a:r>
              <a:endParaRPr lang="ko-KR" altLang="en-US" sz="800" b="1" dirty="0">
                <a:solidFill>
                  <a:schemeClr val="bg1"/>
                </a:solidFill>
                <a:ea typeface="맑은 고딕" panose="020B0503020000020004" pitchFamily="50" charset="-127"/>
              </a:endParaRPr>
            </a:p>
          </p:txBody>
        </p:sp>
        <p:sp>
          <p:nvSpPr>
            <p:cNvPr id="13" name="사각형: 둥근 모서리 12">
              <a:extLst>
                <a:ext uri="{FF2B5EF4-FFF2-40B4-BE49-F238E27FC236}">
                  <a16:creationId xmlns:a16="http://schemas.microsoft.com/office/drawing/2014/main" id="{75715FB8-A4EB-4098-AD20-67AC514559F2}"/>
                </a:ext>
              </a:extLst>
            </p:cNvPr>
            <p:cNvSpPr/>
            <p:nvPr/>
          </p:nvSpPr>
          <p:spPr>
            <a:xfrm>
              <a:off x="6867936" y="4595997"/>
              <a:ext cx="1080000" cy="304073"/>
            </a:xfrm>
            <a:prstGeom prst="roundRect">
              <a:avLst/>
            </a:prstGeom>
            <a:solidFill>
              <a:srgbClr val="0091DA"/>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경영지원팀</a:t>
              </a:r>
              <a:r>
                <a:rPr lang="en-US" altLang="ko-KR" sz="800" b="1" dirty="0">
                  <a:solidFill>
                    <a:schemeClr val="bg1"/>
                  </a:solidFill>
                  <a:ea typeface="맑은 고딕" panose="020B0503020000020004" pitchFamily="50" charset="-127"/>
                </a:rPr>
                <a:t>(2)</a:t>
              </a:r>
              <a:endParaRPr lang="ko-KR" altLang="en-US" sz="800" b="1" dirty="0">
                <a:solidFill>
                  <a:schemeClr val="bg1"/>
                </a:solidFill>
                <a:ea typeface="맑은 고딕" panose="020B0503020000020004" pitchFamily="50" charset="-127"/>
              </a:endParaRPr>
            </a:p>
          </p:txBody>
        </p:sp>
      </p:grpSp>
      <p:sp>
        <p:nvSpPr>
          <p:cNvPr id="14" name="모서리가 둥근 직사각형 136">
            <a:extLst>
              <a:ext uri="{FF2B5EF4-FFF2-40B4-BE49-F238E27FC236}">
                <a16:creationId xmlns:a16="http://schemas.microsoft.com/office/drawing/2014/main" id="{58086B2B-E890-4184-8447-2B6F7B8ABA62}"/>
              </a:ext>
            </a:extLst>
          </p:cNvPr>
          <p:cNvSpPr/>
          <p:nvPr/>
        </p:nvSpPr>
        <p:spPr>
          <a:xfrm>
            <a:off x="1958064" y="5808791"/>
            <a:ext cx="1080000" cy="427148"/>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차장 임상훈 </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과장 강종태</a:t>
            </a:r>
            <a:endParaRPr lang="en-US" altLang="ko-KR" sz="750" b="1" dirty="0">
              <a:solidFill>
                <a:srgbClr val="00338D"/>
              </a:solidFill>
              <a:ea typeface="맑은 고딕" panose="020B0503020000020004" pitchFamily="50" charset="-127"/>
            </a:endParaRPr>
          </a:p>
        </p:txBody>
      </p:sp>
      <p:sp>
        <p:nvSpPr>
          <p:cNvPr id="15" name="모서리가 둥근 직사각형 136">
            <a:extLst>
              <a:ext uri="{FF2B5EF4-FFF2-40B4-BE49-F238E27FC236}">
                <a16:creationId xmlns:a16="http://schemas.microsoft.com/office/drawing/2014/main" id="{A1DE0C72-A9F8-47D1-B11A-3EF615B05F3D}"/>
              </a:ext>
            </a:extLst>
          </p:cNvPr>
          <p:cNvSpPr/>
          <p:nvPr/>
        </p:nvSpPr>
        <p:spPr>
          <a:xfrm>
            <a:off x="3183114" y="5808791"/>
            <a:ext cx="1080000" cy="427148"/>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차장 박성권</a:t>
            </a:r>
            <a:endParaRPr lang="en-US" altLang="ko-KR" sz="750" b="1" dirty="0">
              <a:solidFill>
                <a:srgbClr val="00338D"/>
              </a:solidFill>
              <a:ea typeface="맑은 고딕" panose="020B0503020000020004" pitchFamily="50" charset="-127"/>
            </a:endParaRPr>
          </a:p>
        </p:txBody>
      </p:sp>
      <p:sp>
        <p:nvSpPr>
          <p:cNvPr id="16" name="모서리가 둥근 직사각형 136">
            <a:extLst>
              <a:ext uri="{FF2B5EF4-FFF2-40B4-BE49-F238E27FC236}">
                <a16:creationId xmlns:a16="http://schemas.microsoft.com/office/drawing/2014/main" id="{621C46E5-C700-4E20-A996-FAB16E4E9941}"/>
              </a:ext>
            </a:extLst>
          </p:cNvPr>
          <p:cNvSpPr/>
          <p:nvPr/>
        </p:nvSpPr>
        <p:spPr>
          <a:xfrm>
            <a:off x="4408164" y="5808791"/>
            <a:ext cx="1080000" cy="427148"/>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차장 황해운</a:t>
            </a:r>
            <a:endParaRPr lang="en-US" altLang="ko-KR" sz="750" b="1" dirty="0">
              <a:solidFill>
                <a:srgbClr val="00338D"/>
              </a:solidFill>
              <a:ea typeface="맑은 고딕" panose="020B0503020000020004" pitchFamily="50" charset="-127"/>
            </a:endParaRPr>
          </a:p>
        </p:txBody>
      </p:sp>
      <p:sp>
        <p:nvSpPr>
          <p:cNvPr id="17" name="모서리가 둥근 직사각형 136">
            <a:extLst>
              <a:ext uri="{FF2B5EF4-FFF2-40B4-BE49-F238E27FC236}">
                <a16:creationId xmlns:a16="http://schemas.microsoft.com/office/drawing/2014/main" id="{8030DF0E-484E-4DC0-B8D3-DEDC57789B9F}"/>
              </a:ext>
            </a:extLst>
          </p:cNvPr>
          <p:cNvSpPr/>
          <p:nvPr/>
        </p:nvSpPr>
        <p:spPr>
          <a:xfrm>
            <a:off x="5633214" y="5808791"/>
            <a:ext cx="1080000" cy="427148"/>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대리 임준형</a:t>
            </a:r>
            <a:endParaRPr lang="en-US" altLang="ko-KR" sz="750" b="1" dirty="0">
              <a:solidFill>
                <a:srgbClr val="00338D"/>
              </a:solidFill>
              <a:ea typeface="맑은 고딕" panose="020B0503020000020004" pitchFamily="50" charset="-127"/>
            </a:endParaRPr>
          </a:p>
        </p:txBody>
      </p:sp>
      <p:cxnSp>
        <p:nvCxnSpPr>
          <p:cNvPr id="18" name="연결선: 꺾임 17">
            <a:extLst>
              <a:ext uri="{FF2B5EF4-FFF2-40B4-BE49-F238E27FC236}">
                <a16:creationId xmlns:a16="http://schemas.microsoft.com/office/drawing/2014/main" id="{2D8237DF-73F0-4B04-86BB-214F82BAC34A}"/>
              </a:ext>
            </a:extLst>
          </p:cNvPr>
          <p:cNvCxnSpPr>
            <a:cxnSpLocks/>
            <a:stCxn id="13" idx="0"/>
            <a:endCxn id="7" idx="2"/>
          </p:cNvCxnSpPr>
          <p:nvPr/>
        </p:nvCxnSpPr>
        <p:spPr>
          <a:xfrm rot="16200000" flipV="1">
            <a:off x="6098963" y="4146877"/>
            <a:ext cx="153413" cy="2455009"/>
          </a:xfrm>
          <a:prstGeom prst="bentConnector3">
            <a:avLst>
              <a:gd name="adj1" fmla="val 50000"/>
            </a:avLst>
          </a:prstGeom>
          <a:ln w="12700">
            <a:solidFill>
              <a:srgbClr val="0091D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E7C32FDB-32FB-48DF-9943-AE017A01356F}"/>
              </a:ext>
            </a:extLst>
          </p:cNvPr>
          <p:cNvCxnSpPr>
            <a:cxnSpLocks/>
            <a:stCxn id="12" idx="0"/>
            <a:endCxn id="7" idx="2"/>
          </p:cNvCxnSpPr>
          <p:nvPr/>
        </p:nvCxnSpPr>
        <p:spPr>
          <a:xfrm rot="16200000" flipV="1">
            <a:off x="5486165" y="4759674"/>
            <a:ext cx="151540" cy="1227541"/>
          </a:xfrm>
          <a:prstGeom prst="bentConnector3">
            <a:avLst>
              <a:gd name="adj1" fmla="val 50000"/>
            </a:avLst>
          </a:prstGeom>
          <a:ln w="12700">
            <a:solidFill>
              <a:srgbClr val="0091D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0AE745A3-E97F-4A32-B9F0-7B6D4AAF163E}"/>
              </a:ext>
            </a:extLst>
          </p:cNvPr>
          <p:cNvCxnSpPr>
            <a:cxnSpLocks/>
            <a:stCxn id="11" idx="0"/>
            <a:endCxn id="7" idx="2"/>
          </p:cNvCxnSpPr>
          <p:nvPr/>
        </p:nvCxnSpPr>
        <p:spPr>
          <a:xfrm rot="16200000" flipV="1">
            <a:off x="4873368" y="5372472"/>
            <a:ext cx="149667" cy="73"/>
          </a:xfrm>
          <a:prstGeom prst="bentConnector3">
            <a:avLst>
              <a:gd name="adj1" fmla="val 50000"/>
            </a:avLst>
          </a:prstGeom>
          <a:ln w="12700">
            <a:solidFill>
              <a:srgbClr val="0091D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연결선: 꺾임 20">
            <a:extLst>
              <a:ext uri="{FF2B5EF4-FFF2-40B4-BE49-F238E27FC236}">
                <a16:creationId xmlns:a16="http://schemas.microsoft.com/office/drawing/2014/main" id="{29DDF979-F39E-4DEB-845C-81F73DEA4BB9}"/>
              </a:ext>
            </a:extLst>
          </p:cNvPr>
          <p:cNvCxnSpPr>
            <a:cxnSpLocks/>
            <a:stCxn id="10" idx="0"/>
            <a:endCxn id="7" idx="2"/>
          </p:cNvCxnSpPr>
          <p:nvPr/>
        </p:nvCxnSpPr>
        <p:spPr>
          <a:xfrm rot="5400000" flipH="1" flipV="1">
            <a:off x="4260569" y="4757875"/>
            <a:ext cx="147794" cy="1227395"/>
          </a:xfrm>
          <a:prstGeom prst="bentConnector3">
            <a:avLst>
              <a:gd name="adj1" fmla="val 50000"/>
            </a:avLst>
          </a:prstGeom>
          <a:ln w="12700">
            <a:solidFill>
              <a:srgbClr val="0091D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연결선: 꺾임 21">
            <a:extLst>
              <a:ext uri="{FF2B5EF4-FFF2-40B4-BE49-F238E27FC236}">
                <a16:creationId xmlns:a16="http://schemas.microsoft.com/office/drawing/2014/main" id="{C5D9F819-F24A-4F2E-91C7-65D0978577E4}"/>
              </a:ext>
            </a:extLst>
          </p:cNvPr>
          <p:cNvCxnSpPr>
            <a:cxnSpLocks/>
            <a:stCxn id="9" idx="0"/>
            <a:endCxn id="7" idx="2"/>
          </p:cNvCxnSpPr>
          <p:nvPr/>
        </p:nvCxnSpPr>
        <p:spPr>
          <a:xfrm rot="5400000" flipH="1" flipV="1">
            <a:off x="3643089" y="4147888"/>
            <a:ext cx="155287" cy="2454863"/>
          </a:xfrm>
          <a:prstGeom prst="bentConnector3">
            <a:avLst>
              <a:gd name="adj1" fmla="val 50000"/>
            </a:avLst>
          </a:prstGeom>
          <a:ln w="12700">
            <a:solidFill>
              <a:srgbClr val="0091D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사각형: 둥근 모서리 22">
            <a:extLst>
              <a:ext uri="{FF2B5EF4-FFF2-40B4-BE49-F238E27FC236}">
                <a16:creationId xmlns:a16="http://schemas.microsoft.com/office/drawing/2014/main" id="{CFCE3DD8-6AB4-4136-B60B-5507444D2DE1}"/>
              </a:ext>
            </a:extLst>
          </p:cNvPr>
          <p:cNvSpPr/>
          <p:nvPr/>
        </p:nvSpPr>
        <p:spPr>
          <a:xfrm>
            <a:off x="4233000" y="1491286"/>
            <a:ext cx="1440000" cy="270000"/>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토페스</a:t>
            </a:r>
          </a:p>
        </p:txBody>
      </p:sp>
      <p:sp>
        <p:nvSpPr>
          <p:cNvPr id="24" name="모서리가 둥근 직사각형 136">
            <a:extLst>
              <a:ext uri="{FF2B5EF4-FFF2-40B4-BE49-F238E27FC236}">
                <a16:creationId xmlns:a16="http://schemas.microsoft.com/office/drawing/2014/main" id="{5FD72B91-8E6B-4A60-83EB-F20D8C90E16D}"/>
              </a:ext>
            </a:extLst>
          </p:cNvPr>
          <p:cNvSpPr/>
          <p:nvPr/>
        </p:nvSpPr>
        <p:spPr>
          <a:xfrm>
            <a:off x="4233002" y="2527538"/>
            <a:ext cx="1439998" cy="216111"/>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rgbClr val="00338D"/>
                </a:solidFill>
                <a:ea typeface="맑은 고딕" panose="020B0503020000020004" pitchFamily="50" charset="-127"/>
              </a:rPr>
              <a:t>상 무 박태원</a:t>
            </a:r>
          </a:p>
        </p:txBody>
      </p:sp>
      <p:grpSp>
        <p:nvGrpSpPr>
          <p:cNvPr id="25" name="그룹 24">
            <a:extLst>
              <a:ext uri="{FF2B5EF4-FFF2-40B4-BE49-F238E27FC236}">
                <a16:creationId xmlns:a16="http://schemas.microsoft.com/office/drawing/2014/main" id="{B8DB3ED2-7620-4FF2-A757-7B0CB4C53278}"/>
              </a:ext>
            </a:extLst>
          </p:cNvPr>
          <p:cNvGrpSpPr/>
          <p:nvPr/>
        </p:nvGrpSpPr>
        <p:grpSpPr>
          <a:xfrm>
            <a:off x="730596" y="2988385"/>
            <a:ext cx="8444808" cy="846709"/>
            <a:chOff x="786091" y="2568865"/>
            <a:chExt cx="8444808" cy="846709"/>
          </a:xfrm>
        </p:grpSpPr>
        <p:sp>
          <p:nvSpPr>
            <p:cNvPr id="26" name="사각형: 둥근 모서리 25">
              <a:extLst>
                <a:ext uri="{FF2B5EF4-FFF2-40B4-BE49-F238E27FC236}">
                  <a16:creationId xmlns:a16="http://schemas.microsoft.com/office/drawing/2014/main" id="{FA392B00-C09B-47B7-B41C-AC13EB920ACE}"/>
                </a:ext>
              </a:extLst>
            </p:cNvPr>
            <p:cNvSpPr/>
            <p:nvPr/>
          </p:nvSpPr>
          <p:spPr>
            <a:xfrm>
              <a:off x="6923431" y="2568865"/>
              <a:ext cx="1080000" cy="304073"/>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재경팀</a:t>
              </a:r>
              <a:r>
                <a:rPr lang="en-US" altLang="ko-KR" sz="800" b="1" dirty="0">
                  <a:solidFill>
                    <a:schemeClr val="bg1"/>
                  </a:solidFill>
                  <a:ea typeface="맑은 고딕" panose="020B0503020000020004" pitchFamily="50" charset="-127"/>
                </a:rPr>
                <a:t>(2)</a:t>
              </a:r>
              <a:endParaRPr lang="ko-KR" altLang="en-US" sz="800" b="1" dirty="0">
                <a:solidFill>
                  <a:schemeClr val="bg1"/>
                </a:solidFill>
                <a:ea typeface="맑은 고딕" panose="020B0503020000020004" pitchFamily="50" charset="-127"/>
              </a:endParaRPr>
            </a:p>
          </p:txBody>
        </p:sp>
        <p:sp>
          <p:nvSpPr>
            <p:cNvPr id="27" name="사각형: 둥근 모서리 26">
              <a:extLst>
                <a:ext uri="{FF2B5EF4-FFF2-40B4-BE49-F238E27FC236}">
                  <a16:creationId xmlns:a16="http://schemas.microsoft.com/office/drawing/2014/main" id="{69B7CA4A-1F13-453A-A2A0-C16627A41348}"/>
                </a:ext>
              </a:extLst>
            </p:cNvPr>
            <p:cNvSpPr/>
            <p:nvPr/>
          </p:nvSpPr>
          <p:spPr>
            <a:xfrm>
              <a:off x="8150899" y="2568865"/>
              <a:ext cx="1080000" cy="306000"/>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품질보증팀</a:t>
              </a:r>
              <a:r>
                <a:rPr lang="en-US" altLang="ko-KR" sz="800" b="1" dirty="0">
                  <a:solidFill>
                    <a:schemeClr val="bg1"/>
                  </a:solidFill>
                  <a:ea typeface="맑은 고딕" panose="020B0503020000020004" pitchFamily="50" charset="-127"/>
                </a:rPr>
                <a:t>(2)</a:t>
              </a:r>
              <a:endParaRPr lang="ko-KR" altLang="en-US" sz="800" b="1" dirty="0">
                <a:solidFill>
                  <a:schemeClr val="bg1"/>
                </a:solidFill>
                <a:ea typeface="맑은 고딕" panose="020B0503020000020004" pitchFamily="50" charset="-127"/>
              </a:endParaRPr>
            </a:p>
          </p:txBody>
        </p:sp>
        <p:grpSp>
          <p:nvGrpSpPr>
            <p:cNvPr id="29" name="그룹 28">
              <a:extLst>
                <a:ext uri="{FF2B5EF4-FFF2-40B4-BE49-F238E27FC236}">
                  <a16:creationId xmlns:a16="http://schemas.microsoft.com/office/drawing/2014/main" id="{D8F3FF61-38E7-4442-B881-4B521687C1FB}"/>
                </a:ext>
              </a:extLst>
            </p:cNvPr>
            <p:cNvGrpSpPr/>
            <p:nvPr/>
          </p:nvGrpSpPr>
          <p:grpSpPr>
            <a:xfrm>
              <a:off x="786091" y="2568865"/>
              <a:ext cx="1080000" cy="846707"/>
              <a:chOff x="745200" y="2536060"/>
              <a:chExt cx="900000" cy="846707"/>
            </a:xfrm>
          </p:grpSpPr>
          <p:sp>
            <p:nvSpPr>
              <p:cNvPr id="43" name="사각형: 둥근 모서리 42">
                <a:extLst>
                  <a:ext uri="{FF2B5EF4-FFF2-40B4-BE49-F238E27FC236}">
                    <a16:creationId xmlns:a16="http://schemas.microsoft.com/office/drawing/2014/main" id="{8A610A54-FE34-4583-B3A3-76DBDBC58AE8}"/>
                  </a:ext>
                </a:extLst>
              </p:cNvPr>
              <p:cNvSpPr/>
              <p:nvPr/>
            </p:nvSpPr>
            <p:spPr>
              <a:xfrm>
                <a:off x="745200" y="2536060"/>
                <a:ext cx="900000" cy="305938"/>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bg1"/>
                    </a:solidFill>
                    <a:ea typeface="맑은 고딕" panose="020B0503020000020004" pitchFamily="50" charset="-127"/>
                  </a:rPr>
                  <a:t>ITS </a:t>
                </a:r>
                <a:r>
                  <a:rPr lang="ko-KR" altLang="en-US" sz="800" b="1" dirty="0">
                    <a:solidFill>
                      <a:schemeClr val="bg1"/>
                    </a:solidFill>
                    <a:ea typeface="맑은 고딕" panose="020B0503020000020004" pitchFamily="50" charset="-127"/>
                  </a:rPr>
                  <a:t>사업본부</a:t>
                </a:r>
                <a:r>
                  <a:rPr lang="en-US" altLang="ko-KR" sz="800" b="1" dirty="0">
                    <a:solidFill>
                      <a:schemeClr val="bg1"/>
                    </a:solidFill>
                    <a:ea typeface="맑은 고딕" panose="020B0503020000020004" pitchFamily="50" charset="-127"/>
                  </a:rPr>
                  <a:t>(54)</a:t>
                </a:r>
              </a:p>
            </p:txBody>
          </p:sp>
          <p:sp>
            <p:nvSpPr>
              <p:cNvPr id="44" name="모서리가 둥근 직사각형 136">
                <a:extLst>
                  <a:ext uri="{FF2B5EF4-FFF2-40B4-BE49-F238E27FC236}">
                    <a16:creationId xmlns:a16="http://schemas.microsoft.com/office/drawing/2014/main" id="{B091ACF2-EFBB-4525-907B-34A9322E1D8B}"/>
                  </a:ext>
                </a:extLst>
              </p:cNvPr>
              <p:cNvSpPr/>
              <p:nvPr/>
            </p:nvSpPr>
            <p:spPr>
              <a:xfrm>
                <a:off x="745200" y="2896767"/>
                <a:ext cx="900000" cy="486000"/>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본부장 </a:t>
                </a:r>
                <a:r>
                  <a:rPr lang="en-US" altLang="ko-KR" sz="750" b="1" dirty="0">
                    <a:solidFill>
                      <a:srgbClr val="00338D"/>
                    </a:solidFill>
                    <a:ea typeface="맑은 고딕" panose="020B0503020000020004" pitchFamily="50" charset="-127"/>
                  </a:rPr>
                  <a:t>1</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영업팀 </a:t>
                </a:r>
                <a:r>
                  <a:rPr lang="en-US" altLang="ko-KR" sz="750" b="1" dirty="0">
                    <a:solidFill>
                      <a:srgbClr val="00338D"/>
                    </a:solidFill>
                    <a:ea typeface="맑은 고딕" panose="020B0503020000020004" pitchFamily="50" charset="-127"/>
                  </a:rPr>
                  <a:t>3</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사업팀 </a:t>
                </a:r>
                <a:r>
                  <a:rPr lang="en-US" altLang="ko-KR" sz="750" b="1" dirty="0">
                    <a:solidFill>
                      <a:srgbClr val="00338D"/>
                    </a:solidFill>
                    <a:ea typeface="맑은 고딕" panose="020B0503020000020004" pitchFamily="50" charset="-127"/>
                  </a:rPr>
                  <a:t>8</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지사 </a:t>
                </a:r>
                <a:r>
                  <a:rPr lang="en-US" altLang="ko-KR" sz="750" b="1" dirty="0">
                    <a:solidFill>
                      <a:srgbClr val="00338D"/>
                    </a:solidFill>
                    <a:ea typeface="맑은 고딕" panose="020B0503020000020004" pitchFamily="50" charset="-127"/>
                  </a:rPr>
                  <a:t>42</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p:txBody>
          </p:sp>
        </p:grpSp>
        <p:grpSp>
          <p:nvGrpSpPr>
            <p:cNvPr id="30" name="그룹 29">
              <a:extLst>
                <a:ext uri="{FF2B5EF4-FFF2-40B4-BE49-F238E27FC236}">
                  <a16:creationId xmlns:a16="http://schemas.microsoft.com/office/drawing/2014/main" id="{68653D1B-8487-4EB2-BE0C-70A1A7F1FA2C}"/>
                </a:ext>
              </a:extLst>
            </p:cNvPr>
            <p:cNvGrpSpPr/>
            <p:nvPr/>
          </p:nvGrpSpPr>
          <p:grpSpPr>
            <a:xfrm>
              <a:off x="2013559" y="2568865"/>
              <a:ext cx="1080000" cy="846709"/>
              <a:chOff x="1865002" y="2541647"/>
              <a:chExt cx="900000" cy="846709"/>
            </a:xfrm>
          </p:grpSpPr>
          <p:sp>
            <p:nvSpPr>
              <p:cNvPr id="41" name="사각형: 둥근 모서리 40">
                <a:extLst>
                  <a:ext uri="{FF2B5EF4-FFF2-40B4-BE49-F238E27FC236}">
                    <a16:creationId xmlns:a16="http://schemas.microsoft.com/office/drawing/2014/main" id="{3067F0F0-F73F-4F47-A2E2-DF56F46E0BE2}"/>
                  </a:ext>
                </a:extLst>
              </p:cNvPr>
              <p:cNvSpPr/>
              <p:nvPr/>
            </p:nvSpPr>
            <p:spPr>
              <a:xfrm>
                <a:off x="1865002" y="2541647"/>
                <a:ext cx="900000" cy="304073"/>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1" dirty="0">
                    <a:solidFill>
                      <a:schemeClr val="bg1"/>
                    </a:solidFill>
                    <a:ea typeface="맑은 고딕" panose="020B0503020000020004" pitchFamily="50" charset="-127"/>
                  </a:rPr>
                  <a:t>ICT </a:t>
                </a:r>
                <a:r>
                  <a:rPr lang="ko-KR" altLang="en-US" sz="800" b="1" dirty="0">
                    <a:solidFill>
                      <a:schemeClr val="bg1"/>
                    </a:solidFill>
                    <a:ea typeface="맑은 고딕" panose="020B0503020000020004" pitchFamily="50" charset="-127"/>
                  </a:rPr>
                  <a:t>사업본부</a:t>
                </a:r>
                <a:r>
                  <a:rPr lang="en-US" altLang="ko-KR" sz="800" b="1" dirty="0">
                    <a:solidFill>
                      <a:schemeClr val="bg1"/>
                    </a:solidFill>
                    <a:ea typeface="맑은 고딕" panose="020B0503020000020004" pitchFamily="50" charset="-127"/>
                  </a:rPr>
                  <a:t>(15)</a:t>
                </a:r>
                <a:endParaRPr lang="ko-KR" altLang="en-US" sz="800" b="1" dirty="0">
                  <a:solidFill>
                    <a:schemeClr val="bg1"/>
                  </a:solidFill>
                  <a:ea typeface="맑은 고딕" panose="020B0503020000020004" pitchFamily="50" charset="-127"/>
                </a:endParaRPr>
              </a:p>
            </p:txBody>
          </p:sp>
          <p:sp>
            <p:nvSpPr>
              <p:cNvPr id="42" name="모서리가 둥근 직사각형 136">
                <a:extLst>
                  <a:ext uri="{FF2B5EF4-FFF2-40B4-BE49-F238E27FC236}">
                    <a16:creationId xmlns:a16="http://schemas.microsoft.com/office/drawing/2014/main" id="{C1D27A8A-8611-4FD3-A1DA-C99743A3A8E8}"/>
                  </a:ext>
                </a:extLst>
              </p:cNvPr>
              <p:cNvSpPr/>
              <p:nvPr/>
            </p:nvSpPr>
            <p:spPr>
              <a:xfrm>
                <a:off x="1865002" y="2902356"/>
                <a:ext cx="900000" cy="486000"/>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본부장 </a:t>
                </a:r>
                <a:r>
                  <a:rPr lang="en-US" altLang="ko-KR" sz="750" b="1" dirty="0">
                    <a:solidFill>
                      <a:srgbClr val="00338D"/>
                    </a:solidFill>
                    <a:ea typeface="맑은 고딕" panose="020B0503020000020004" pitchFamily="50" charset="-127"/>
                  </a:rPr>
                  <a:t>1</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영업팀 </a:t>
                </a:r>
                <a:r>
                  <a:rPr lang="en-US" altLang="ko-KR" sz="750" b="1" dirty="0">
                    <a:solidFill>
                      <a:srgbClr val="00338D"/>
                    </a:solidFill>
                    <a:ea typeface="맑은 고딕" panose="020B0503020000020004" pitchFamily="50" charset="-127"/>
                  </a:rPr>
                  <a:t>3</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사업팀 </a:t>
                </a:r>
                <a:r>
                  <a:rPr lang="en-US" altLang="ko-KR" sz="750" b="1" dirty="0">
                    <a:solidFill>
                      <a:srgbClr val="00338D"/>
                    </a:solidFill>
                    <a:ea typeface="맑은 고딕" panose="020B0503020000020004" pitchFamily="50" charset="-127"/>
                  </a:rPr>
                  <a:t>5</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영업지원 </a:t>
                </a:r>
                <a:r>
                  <a:rPr lang="en-US" altLang="ko-KR" sz="750" b="1" dirty="0">
                    <a:solidFill>
                      <a:srgbClr val="00338D"/>
                    </a:solidFill>
                    <a:ea typeface="맑은 고딕" panose="020B0503020000020004" pitchFamily="50" charset="-127"/>
                  </a:rPr>
                  <a:t>6</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p:txBody>
          </p:sp>
        </p:grpSp>
        <p:grpSp>
          <p:nvGrpSpPr>
            <p:cNvPr id="32" name="그룹 31">
              <a:extLst>
                <a:ext uri="{FF2B5EF4-FFF2-40B4-BE49-F238E27FC236}">
                  <a16:creationId xmlns:a16="http://schemas.microsoft.com/office/drawing/2014/main" id="{4EBB15BA-48FA-44FD-AD04-D712B99D0B71}"/>
                </a:ext>
              </a:extLst>
            </p:cNvPr>
            <p:cNvGrpSpPr/>
            <p:nvPr/>
          </p:nvGrpSpPr>
          <p:grpSpPr>
            <a:xfrm>
              <a:off x="3241027" y="2568865"/>
              <a:ext cx="1080000" cy="846709"/>
              <a:chOff x="2975602" y="2549083"/>
              <a:chExt cx="900000" cy="846709"/>
            </a:xfrm>
          </p:grpSpPr>
          <p:sp>
            <p:nvSpPr>
              <p:cNvPr id="39" name="사각형: 둥근 모서리 38">
                <a:extLst>
                  <a:ext uri="{FF2B5EF4-FFF2-40B4-BE49-F238E27FC236}">
                    <a16:creationId xmlns:a16="http://schemas.microsoft.com/office/drawing/2014/main" id="{0A15B9AD-752A-4ECA-875A-66B825B33168}"/>
                  </a:ext>
                </a:extLst>
              </p:cNvPr>
              <p:cNvSpPr/>
              <p:nvPr/>
            </p:nvSpPr>
            <p:spPr>
              <a:xfrm>
                <a:off x="2975602" y="2549083"/>
                <a:ext cx="900000" cy="304073"/>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생산부</a:t>
                </a:r>
                <a:r>
                  <a:rPr lang="en-US" altLang="ko-KR" sz="800" b="1" dirty="0">
                    <a:solidFill>
                      <a:schemeClr val="bg1"/>
                    </a:solidFill>
                    <a:ea typeface="맑은 고딕" panose="020B0503020000020004" pitchFamily="50" charset="-127"/>
                  </a:rPr>
                  <a:t>(22)</a:t>
                </a:r>
                <a:endParaRPr lang="ko-KR" altLang="en-US" sz="800" b="1" dirty="0">
                  <a:solidFill>
                    <a:schemeClr val="bg1"/>
                  </a:solidFill>
                  <a:ea typeface="맑은 고딕" panose="020B0503020000020004" pitchFamily="50" charset="-127"/>
                </a:endParaRPr>
              </a:p>
            </p:txBody>
          </p:sp>
          <p:sp>
            <p:nvSpPr>
              <p:cNvPr id="40" name="모서리가 둥근 직사각형 136">
                <a:extLst>
                  <a:ext uri="{FF2B5EF4-FFF2-40B4-BE49-F238E27FC236}">
                    <a16:creationId xmlns:a16="http://schemas.microsoft.com/office/drawing/2014/main" id="{52C87D1F-8878-42B1-86E3-0C970A0777D2}"/>
                  </a:ext>
                </a:extLst>
              </p:cNvPr>
              <p:cNvSpPr/>
              <p:nvPr/>
            </p:nvSpPr>
            <p:spPr>
              <a:xfrm>
                <a:off x="2975602" y="2909792"/>
                <a:ext cx="900000" cy="486000"/>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부장 </a:t>
                </a:r>
                <a:r>
                  <a:rPr lang="en-US" altLang="ko-KR" sz="750" b="1" dirty="0">
                    <a:solidFill>
                      <a:srgbClr val="00338D"/>
                    </a:solidFill>
                    <a:ea typeface="맑은 고딕" panose="020B0503020000020004" pitchFamily="50" charset="-127"/>
                  </a:rPr>
                  <a:t>1</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생산팀 </a:t>
                </a:r>
                <a:r>
                  <a:rPr lang="en-US" altLang="ko-KR" sz="750" b="1" dirty="0">
                    <a:solidFill>
                      <a:srgbClr val="00338D"/>
                    </a:solidFill>
                    <a:ea typeface="맑은 고딕" panose="020B0503020000020004" pitchFamily="50" charset="-127"/>
                  </a:rPr>
                  <a:t>17</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구조물팀 </a:t>
                </a:r>
                <a:r>
                  <a:rPr lang="en-US" altLang="ko-KR" sz="750" b="1" dirty="0">
                    <a:solidFill>
                      <a:srgbClr val="00338D"/>
                    </a:solidFill>
                    <a:ea typeface="맑은 고딕" panose="020B0503020000020004" pitchFamily="50" charset="-127"/>
                  </a:rPr>
                  <a:t>4</a:t>
                </a:r>
                <a:r>
                  <a:rPr lang="ko-KR" altLang="en-US" sz="750" b="1" dirty="0">
                    <a:solidFill>
                      <a:srgbClr val="00338D"/>
                    </a:solidFill>
                    <a:ea typeface="맑은 고딕" panose="020B0503020000020004" pitchFamily="50" charset="-127"/>
                  </a:rPr>
                  <a:t>명</a:t>
                </a:r>
              </a:p>
            </p:txBody>
          </p:sp>
        </p:grpSp>
        <p:grpSp>
          <p:nvGrpSpPr>
            <p:cNvPr id="33" name="그룹 32">
              <a:extLst>
                <a:ext uri="{FF2B5EF4-FFF2-40B4-BE49-F238E27FC236}">
                  <a16:creationId xmlns:a16="http://schemas.microsoft.com/office/drawing/2014/main" id="{8429E612-8393-4F9F-A90A-07E39CF64EFC}"/>
                </a:ext>
              </a:extLst>
            </p:cNvPr>
            <p:cNvGrpSpPr/>
            <p:nvPr/>
          </p:nvGrpSpPr>
          <p:grpSpPr>
            <a:xfrm>
              <a:off x="4468495" y="2568865"/>
              <a:ext cx="1080000" cy="846707"/>
              <a:chOff x="4502999" y="2568865"/>
              <a:chExt cx="1080000" cy="846707"/>
            </a:xfrm>
          </p:grpSpPr>
          <p:sp>
            <p:nvSpPr>
              <p:cNvPr id="37" name="사각형: 둥근 모서리 36">
                <a:extLst>
                  <a:ext uri="{FF2B5EF4-FFF2-40B4-BE49-F238E27FC236}">
                    <a16:creationId xmlns:a16="http://schemas.microsoft.com/office/drawing/2014/main" id="{538528EA-24A8-4AE5-A176-C4D55DDF1A00}"/>
                  </a:ext>
                </a:extLst>
              </p:cNvPr>
              <p:cNvSpPr/>
              <p:nvPr/>
            </p:nvSpPr>
            <p:spPr>
              <a:xfrm>
                <a:off x="4502999" y="2568865"/>
                <a:ext cx="1080000" cy="304073"/>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연구소</a:t>
                </a:r>
                <a:r>
                  <a:rPr lang="en-US" altLang="ko-KR" sz="800" b="1" dirty="0">
                    <a:solidFill>
                      <a:schemeClr val="bg1"/>
                    </a:solidFill>
                    <a:ea typeface="맑은 고딕" panose="020B0503020000020004" pitchFamily="50" charset="-127"/>
                  </a:rPr>
                  <a:t>(10)</a:t>
                </a:r>
                <a:endParaRPr lang="ko-KR" altLang="en-US" sz="800" b="1" dirty="0">
                  <a:solidFill>
                    <a:schemeClr val="bg1"/>
                  </a:solidFill>
                  <a:ea typeface="맑은 고딕" panose="020B0503020000020004" pitchFamily="50" charset="-127"/>
                </a:endParaRPr>
              </a:p>
            </p:txBody>
          </p:sp>
          <p:sp>
            <p:nvSpPr>
              <p:cNvPr id="38" name="모서리가 둥근 직사각형 136">
                <a:extLst>
                  <a:ext uri="{FF2B5EF4-FFF2-40B4-BE49-F238E27FC236}">
                    <a16:creationId xmlns:a16="http://schemas.microsoft.com/office/drawing/2014/main" id="{95E93C2D-7771-40E4-96BB-7749FC8FDA8A}"/>
                  </a:ext>
                </a:extLst>
              </p:cNvPr>
              <p:cNvSpPr/>
              <p:nvPr/>
            </p:nvSpPr>
            <p:spPr>
              <a:xfrm>
                <a:off x="4502999" y="2929572"/>
                <a:ext cx="1080000" cy="486000"/>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연구소장 </a:t>
                </a:r>
                <a:r>
                  <a:rPr lang="en-US" altLang="ko-KR" sz="750" b="1" dirty="0">
                    <a:solidFill>
                      <a:srgbClr val="00338D"/>
                    </a:solidFill>
                    <a:ea typeface="맑은 고딕" panose="020B0503020000020004" pitchFamily="50" charset="-127"/>
                  </a:rPr>
                  <a:t>1</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en-US" altLang="ko-KR" sz="750" b="1" dirty="0">
                    <a:solidFill>
                      <a:srgbClr val="00338D"/>
                    </a:solidFill>
                    <a:ea typeface="맑은 고딕" panose="020B0503020000020004" pitchFamily="50" charset="-127"/>
                  </a:rPr>
                  <a:t>H/W 3</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en-US" altLang="ko-KR" sz="750" b="1" dirty="0">
                    <a:solidFill>
                      <a:srgbClr val="00338D"/>
                    </a:solidFill>
                    <a:ea typeface="맑은 고딕" panose="020B0503020000020004" pitchFamily="50" charset="-127"/>
                  </a:rPr>
                  <a:t>S/W 6</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p:txBody>
          </p:sp>
        </p:grpSp>
        <p:grpSp>
          <p:nvGrpSpPr>
            <p:cNvPr id="34" name="그룹 33">
              <a:extLst>
                <a:ext uri="{FF2B5EF4-FFF2-40B4-BE49-F238E27FC236}">
                  <a16:creationId xmlns:a16="http://schemas.microsoft.com/office/drawing/2014/main" id="{1AB64BD2-D660-4687-98A7-5BAAE29BC046}"/>
                </a:ext>
              </a:extLst>
            </p:cNvPr>
            <p:cNvGrpSpPr/>
            <p:nvPr/>
          </p:nvGrpSpPr>
          <p:grpSpPr>
            <a:xfrm>
              <a:off x="5695963" y="2568865"/>
              <a:ext cx="1080000" cy="846709"/>
              <a:chOff x="5187964" y="2549139"/>
              <a:chExt cx="900000" cy="846709"/>
            </a:xfrm>
          </p:grpSpPr>
          <p:sp>
            <p:nvSpPr>
              <p:cNvPr id="35" name="사각형: 둥근 모서리 34">
                <a:extLst>
                  <a:ext uri="{FF2B5EF4-FFF2-40B4-BE49-F238E27FC236}">
                    <a16:creationId xmlns:a16="http://schemas.microsoft.com/office/drawing/2014/main" id="{D48DD429-59E3-4489-AF84-9DD308FC2E9A}"/>
                  </a:ext>
                </a:extLst>
              </p:cNvPr>
              <p:cNvSpPr/>
              <p:nvPr/>
            </p:nvSpPr>
            <p:spPr>
              <a:xfrm>
                <a:off x="5187964" y="2549139"/>
                <a:ext cx="900000" cy="304073"/>
              </a:xfrm>
              <a:prstGeom prst="roundRect">
                <a:avLst/>
              </a:prstGeom>
              <a:solidFill>
                <a:srgbClr val="00338D"/>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ko-KR" altLang="en-US" sz="800" b="1" dirty="0">
                    <a:solidFill>
                      <a:schemeClr val="bg1"/>
                    </a:solidFill>
                    <a:ea typeface="맑은 고딕" panose="020B0503020000020004" pitchFamily="50" charset="-127"/>
                  </a:rPr>
                  <a:t>관리부</a:t>
                </a:r>
                <a:r>
                  <a:rPr lang="en-US" altLang="ko-KR" sz="800" b="1" dirty="0">
                    <a:solidFill>
                      <a:schemeClr val="bg1"/>
                    </a:solidFill>
                    <a:ea typeface="맑은 고딕" panose="020B0503020000020004" pitchFamily="50" charset="-127"/>
                  </a:rPr>
                  <a:t>(8)</a:t>
                </a:r>
                <a:endParaRPr lang="ko-KR" altLang="en-US" sz="800" b="1" dirty="0">
                  <a:solidFill>
                    <a:schemeClr val="bg1"/>
                  </a:solidFill>
                  <a:ea typeface="맑은 고딕" panose="020B0503020000020004" pitchFamily="50" charset="-127"/>
                </a:endParaRPr>
              </a:p>
            </p:txBody>
          </p:sp>
          <p:sp>
            <p:nvSpPr>
              <p:cNvPr id="36" name="모서리가 둥근 직사각형 136">
                <a:extLst>
                  <a:ext uri="{FF2B5EF4-FFF2-40B4-BE49-F238E27FC236}">
                    <a16:creationId xmlns:a16="http://schemas.microsoft.com/office/drawing/2014/main" id="{834D8EA2-897C-4196-9CBC-2FC10FFA6AE7}"/>
                  </a:ext>
                </a:extLst>
              </p:cNvPr>
              <p:cNvSpPr/>
              <p:nvPr/>
            </p:nvSpPr>
            <p:spPr>
              <a:xfrm>
                <a:off x="5187964" y="2909848"/>
                <a:ext cx="900000" cy="486000"/>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관리부장 </a:t>
                </a:r>
                <a:r>
                  <a:rPr lang="en-US" altLang="ko-KR" sz="750" b="1" dirty="0">
                    <a:solidFill>
                      <a:srgbClr val="00338D"/>
                    </a:solidFill>
                    <a:ea typeface="맑은 고딕" panose="020B0503020000020004" pitchFamily="50" charset="-127"/>
                  </a:rPr>
                  <a:t>1</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총무팀 </a:t>
                </a:r>
                <a:r>
                  <a:rPr lang="en-US" altLang="ko-KR" sz="750" b="1" dirty="0">
                    <a:solidFill>
                      <a:srgbClr val="00338D"/>
                    </a:solidFill>
                    <a:ea typeface="맑은 고딕" panose="020B0503020000020004" pitchFamily="50" charset="-127"/>
                  </a:rPr>
                  <a:t>4</a:t>
                </a:r>
                <a:r>
                  <a:rPr lang="ko-KR" altLang="en-US" sz="750" b="1" dirty="0">
                    <a:solidFill>
                      <a:srgbClr val="00338D"/>
                    </a:solidFill>
                    <a:ea typeface="맑은 고딕" panose="020B0503020000020004" pitchFamily="50" charset="-127"/>
                  </a:rPr>
                  <a:t>명</a:t>
                </a:r>
                <a:endParaRPr lang="en-US" altLang="ko-KR" sz="750" b="1" dirty="0">
                  <a:solidFill>
                    <a:srgbClr val="00338D"/>
                  </a:solidFill>
                  <a:ea typeface="맑은 고딕" panose="020B0503020000020004" pitchFamily="50" charset="-127"/>
                </a:endParaRPr>
              </a:p>
              <a:p>
                <a:pPr marL="171450" indent="-171450">
                  <a:buFont typeface="Arial" panose="020B0604020202020204" pitchFamily="34" charset="0"/>
                  <a:buChar char="•"/>
                </a:pPr>
                <a:r>
                  <a:rPr lang="ko-KR" altLang="en-US" sz="750" b="1" dirty="0">
                    <a:solidFill>
                      <a:srgbClr val="00338D"/>
                    </a:solidFill>
                    <a:ea typeface="맑은 고딕" panose="020B0503020000020004" pitchFamily="50" charset="-127"/>
                  </a:rPr>
                  <a:t>구매자재팀 </a:t>
                </a:r>
                <a:r>
                  <a:rPr lang="en-US" altLang="ko-KR" sz="750" b="1" dirty="0">
                    <a:solidFill>
                      <a:srgbClr val="00338D"/>
                    </a:solidFill>
                    <a:ea typeface="맑은 고딕" panose="020B0503020000020004" pitchFamily="50" charset="-127"/>
                  </a:rPr>
                  <a:t>3</a:t>
                </a:r>
                <a:r>
                  <a:rPr lang="ko-KR" altLang="en-US" sz="750" b="1" dirty="0">
                    <a:solidFill>
                      <a:srgbClr val="00338D"/>
                    </a:solidFill>
                    <a:ea typeface="맑은 고딕" panose="020B0503020000020004" pitchFamily="50" charset="-127"/>
                  </a:rPr>
                  <a:t>명</a:t>
                </a:r>
              </a:p>
            </p:txBody>
          </p:sp>
        </p:grpSp>
      </p:grpSp>
      <p:cxnSp>
        <p:nvCxnSpPr>
          <p:cNvPr id="45" name="연결선: 꺾임 44">
            <a:extLst>
              <a:ext uri="{FF2B5EF4-FFF2-40B4-BE49-F238E27FC236}">
                <a16:creationId xmlns:a16="http://schemas.microsoft.com/office/drawing/2014/main" id="{86CCFBCD-C607-43B8-8B6D-F8B883C26D17}"/>
              </a:ext>
            </a:extLst>
          </p:cNvPr>
          <p:cNvCxnSpPr>
            <a:cxnSpLocks/>
            <a:stCxn id="43" idx="0"/>
            <a:endCxn id="24" idx="2"/>
          </p:cNvCxnSpPr>
          <p:nvPr/>
        </p:nvCxnSpPr>
        <p:spPr>
          <a:xfrm rot="5400000" flipH="1" flipV="1">
            <a:off x="2989430" y="1024815"/>
            <a:ext cx="244736" cy="3682405"/>
          </a:xfrm>
          <a:prstGeom prst="bentConnector3">
            <a:avLst/>
          </a:prstGeom>
          <a:ln w="12700">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연결선: 꺾임 45">
            <a:extLst>
              <a:ext uri="{FF2B5EF4-FFF2-40B4-BE49-F238E27FC236}">
                <a16:creationId xmlns:a16="http://schemas.microsoft.com/office/drawing/2014/main" id="{F4846C79-8AE6-4CC0-AD98-9062C7DB35F3}"/>
              </a:ext>
            </a:extLst>
          </p:cNvPr>
          <p:cNvCxnSpPr>
            <a:cxnSpLocks/>
            <a:stCxn id="41" idx="0"/>
            <a:endCxn id="24" idx="2"/>
          </p:cNvCxnSpPr>
          <p:nvPr/>
        </p:nvCxnSpPr>
        <p:spPr>
          <a:xfrm rot="5400000" flipH="1" flipV="1">
            <a:off x="3603164" y="1638549"/>
            <a:ext cx="244736" cy="2454937"/>
          </a:xfrm>
          <a:prstGeom prst="bentConnector3">
            <a:avLst>
              <a:gd name="adj1" fmla="val 50000"/>
            </a:avLst>
          </a:prstGeom>
          <a:ln w="12700">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연결선: 꺾임 46">
            <a:extLst>
              <a:ext uri="{FF2B5EF4-FFF2-40B4-BE49-F238E27FC236}">
                <a16:creationId xmlns:a16="http://schemas.microsoft.com/office/drawing/2014/main" id="{23106D4C-28E2-4541-9381-A6A2FC237C77}"/>
              </a:ext>
            </a:extLst>
          </p:cNvPr>
          <p:cNvCxnSpPr>
            <a:cxnSpLocks/>
            <a:stCxn id="39" idx="0"/>
            <a:endCxn id="24" idx="2"/>
          </p:cNvCxnSpPr>
          <p:nvPr/>
        </p:nvCxnSpPr>
        <p:spPr>
          <a:xfrm rot="5400000" flipH="1" flipV="1">
            <a:off x="4216898" y="2252283"/>
            <a:ext cx="244736" cy="1227469"/>
          </a:xfrm>
          <a:prstGeom prst="bentConnector3">
            <a:avLst>
              <a:gd name="adj1" fmla="val 50000"/>
            </a:avLst>
          </a:prstGeom>
          <a:ln w="12700">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DC183EE3-7497-4CDC-8047-1817511636F7}"/>
              </a:ext>
            </a:extLst>
          </p:cNvPr>
          <p:cNvCxnSpPr>
            <a:cxnSpLocks/>
            <a:stCxn id="37" idx="0"/>
            <a:endCxn id="24" idx="2"/>
          </p:cNvCxnSpPr>
          <p:nvPr/>
        </p:nvCxnSpPr>
        <p:spPr>
          <a:xfrm rot="5400000" flipH="1" flipV="1">
            <a:off x="4830632" y="2866017"/>
            <a:ext cx="244736" cy="1"/>
          </a:xfrm>
          <a:prstGeom prst="bentConnector3">
            <a:avLst>
              <a:gd name="adj1" fmla="val 50000"/>
            </a:avLst>
          </a:prstGeom>
          <a:ln w="12700">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연결선: 꺾임 48">
            <a:extLst>
              <a:ext uri="{FF2B5EF4-FFF2-40B4-BE49-F238E27FC236}">
                <a16:creationId xmlns:a16="http://schemas.microsoft.com/office/drawing/2014/main" id="{3F855023-816D-421A-966D-A9DF46D32178}"/>
              </a:ext>
            </a:extLst>
          </p:cNvPr>
          <p:cNvCxnSpPr>
            <a:cxnSpLocks/>
            <a:stCxn id="35" idx="0"/>
            <a:endCxn id="24" idx="2"/>
          </p:cNvCxnSpPr>
          <p:nvPr/>
        </p:nvCxnSpPr>
        <p:spPr>
          <a:xfrm rot="16200000" flipV="1">
            <a:off x="5444367" y="2252283"/>
            <a:ext cx="244736" cy="1227467"/>
          </a:xfrm>
          <a:prstGeom prst="bentConnector3">
            <a:avLst>
              <a:gd name="adj1" fmla="val 50000"/>
            </a:avLst>
          </a:prstGeom>
          <a:ln w="12700">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연결선: 꺾임 49">
            <a:extLst>
              <a:ext uri="{FF2B5EF4-FFF2-40B4-BE49-F238E27FC236}">
                <a16:creationId xmlns:a16="http://schemas.microsoft.com/office/drawing/2014/main" id="{1D870F1B-FAA4-425C-B564-86642173438E}"/>
              </a:ext>
            </a:extLst>
          </p:cNvPr>
          <p:cNvCxnSpPr>
            <a:cxnSpLocks/>
            <a:stCxn id="26" idx="0"/>
            <a:endCxn id="24" idx="2"/>
          </p:cNvCxnSpPr>
          <p:nvPr/>
        </p:nvCxnSpPr>
        <p:spPr>
          <a:xfrm rot="16200000" flipV="1">
            <a:off x="6058101" y="1638549"/>
            <a:ext cx="244736" cy="2454935"/>
          </a:xfrm>
          <a:prstGeom prst="bentConnector3">
            <a:avLst>
              <a:gd name="adj1" fmla="val 50000"/>
            </a:avLst>
          </a:prstGeom>
          <a:ln w="12700">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연결선: 꺾임 50">
            <a:extLst>
              <a:ext uri="{FF2B5EF4-FFF2-40B4-BE49-F238E27FC236}">
                <a16:creationId xmlns:a16="http://schemas.microsoft.com/office/drawing/2014/main" id="{9A385F5C-28DF-455A-B495-F65ECABB9FA3}"/>
              </a:ext>
            </a:extLst>
          </p:cNvPr>
          <p:cNvCxnSpPr>
            <a:cxnSpLocks/>
            <a:stCxn id="27" idx="0"/>
            <a:endCxn id="24" idx="2"/>
          </p:cNvCxnSpPr>
          <p:nvPr/>
        </p:nvCxnSpPr>
        <p:spPr>
          <a:xfrm rot="16200000" flipV="1">
            <a:off x="6671835" y="1024815"/>
            <a:ext cx="244736" cy="3682403"/>
          </a:xfrm>
          <a:prstGeom prst="bentConnector3">
            <a:avLst>
              <a:gd name="adj1" fmla="val 50000"/>
            </a:avLst>
          </a:prstGeom>
          <a:ln w="12700">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모서리가 둥근 직사각형 136">
            <a:extLst>
              <a:ext uri="{FF2B5EF4-FFF2-40B4-BE49-F238E27FC236}">
                <a16:creationId xmlns:a16="http://schemas.microsoft.com/office/drawing/2014/main" id="{A2370314-2654-490B-A44F-520BD0A81BCA}"/>
              </a:ext>
            </a:extLst>
          </p:cNvPr>
          <p:cNvSpPr/>
          <p:nvPr/>
        </p:nvSpPr>
        <p:spPr>
          <a:xfrm>
            <a:off x="4233002" y="2286439"/>
            <a:ext cx="1439998" cy="216111"/>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rgbClr val="00338D"/>
                </a:solidFill>
                <a:ea typeface="맑은 고딕" panose="020B0503020000020004" pitchFamily="50" charset="-127"/>
              </a:rPr>
              <a:t>부사장 임민혜</a:t>
            </a:r>
          </a:p>
        </p:txBody>
      </p:sp>
      <p:sp>
        <p:nvSpPr>
          <p:cNvPr id="53" name="모서리가 둥근 직사각형 136">
            <a:extLst>
              <a:ext uri="{FF2B5EF4-FFF2-40B4-BE49-F238E27FC236}">
                <a16:creationId xmlns:a16="http://schemas.microsoft.com/office/drawing/2014/main" id="{3D431AF8-A1B8-4CD0-97CB-DE7BFFFCE3B4}"/>
              </a:ext>
            </a:extLst>
          </p:cNvPr>
          <p:cNvSpPr/>
          <p:nvPr/>
        </p:nvSpPr>
        <p:spPr>
          <a:xfrm>
            <a:off x="4233002" y="2045340"/>
            <a:ext cx="1439998" cy="216111"/>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rgbClr val="00338D"/>
                </a:solidFill>
                <a:ea typeface="맑은 고딕" panose="020B0503020000020004" pitchFamily="50" charset="-127"/>
              </a:rPr>
              <a:t>사장 김채희</a:t>
            </a:r>
          </a:p>
        </p:txBody>
      </p:sp>
      <p:sp>
        <p:nvSpPr>
          <p:cNvPr id="54" name="모서리가 둥근 직사각형 136">
            <a:extLst>
              <a:ext uri="{FF2B5EF4-FFF2-40B4-BE49-F238E27FC236}">
                <a16:creationId xmlns:a16="http://schemas.microsoft.com/office/drawing/2014/main" id="{803BA869-11FF-48F7-9930-6091B9EAD836}"/>
              </a:ext>
            </a:extLst>
          </p:cNvPr>
          <p:cNvSpPr/>
          <p:nvPr/>
        </p:nvSpPr>
        <p:spPr>
          <a:xfrm>
            <a:off x="4233002" y="1804241"/>
            <a:ext cx="1439998" cy="216111"/>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rgbClr val="00338D"/>
                </a:solidFill>
                <a:ea typeface="맑은 고딕" panose="020B0503020000020004" pitchFamily="50" charset="-127"/>
              </a:rPr>
              <a:t>회장 임철규</a:t>
            </a:r>
          </a:p>
        </p:txBody>
      </p:sp>
      <p:sp>
        <p:nvSpPr>
          <p:cNvPr id="55" name="모서리가 둥근 직사각형 136">
            <a:extLst>
              <a:ext uri="{FF2B5EF4-FFF2-40B4-BE49-F238E27FC236}">
                <a16:creationId xmlns:a16="http://schemas.microsoft.com/office/drawing/2014/main" id="{67BCC523-033F-4C1F-A5B7-E64AB0B9B8E2}"/>
              </a:ext>
            </a:extLst>
          </p:cNvPr>
          <p:cNvSpPr/>
          <p:nvPr/>
        </p:nvSpPr>
        <p:spPr>
          <a:xfrm>
            <a:off x="5775598" y="2045340"/>
            <a:ext cx="977696" cy="216111"/>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rgbClr val="00338D"/>
                </a:solidFill>
                <a:ea typeface="맑은 고딕" panose="020B0503020000020004" pitchFamily="50" charset="-127"/>
              </a:rPr>
              <a:t>고문 송영도</a:t>
            </a:r>
          </a:p>
        </p:txBody>
      </p:sp>
      <p:cxnSp>
        <p:nvCxnSpPr>
          <p:cNvPr id="56" name="직선 연결선 55">
            <a:extLst>
              <a:ext uri="{FF2B5EF4-FFF2-40B4-BE49-F238E27FC236}">
                <a16:creationId xmlns:a16="http://schemas.microsoft.com/office/drawing/2014/main" id="{7C97E418-FE5E-4365-9B2F-44A4194EA4AA}"/>
              </a:ext>
            </a:extLst>
          </p:cNvPr>
          <p:cNvCxnSpPr>
            <a:stCxn id="55" idx="1"/>
            <a:endCxn id="53" idx="3"/>
          </p:cNvCxnSpPr>
          <p:nvPr/>
        </p:nvCxnSpPr>
        <p:spPr>
          <a:xfrm flipH="1">
            <a:off x="5673000" y="2153396"/>
            <a:ext cx="102598" cy="0"/>
          </a:xfrm>
          <a:prstGeom prst="line">
            <a:avLst/>
          </a:prstGeom>
          <a:ln w="12700">
            <a:solidFill>
              <a:srgbClr val="00338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모서리가 둥근 직사각형 136">
            <a:extLst>
              <a:ext uri="{FF2B5EF4-FFF2-40B4-BE49-F238E27FC236}">
                <a16:creationId xmlns:a16="http://schemas.microsoft.com/office/drawing/2014/main" id="{9A369AC6-82E5-4A03-BED3-7334B52E6F5F}"/>
              </a:ext>
            </a:extLst>
          </p:cNvPr>
          <p:cNvSpPr/>
          <p:nvPr/>
        </p:nvSpPr>
        <p:spPr>
          <a:xfrm>
            <a:off x="4228164" y="4698939"/>
            <a:ext cx="1440000" cy="216000"/>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rgbClr val="00338D"/>
                </a:solidFill>
                <a:ea typeface="맑은 고딕" panose="020B0503020000020004" pitchFamily="50" charset="-127"/>
              </a:rPr>
              <a:t>대표이사 임민혜</a:t>
            </a:r>
          </a:p>
        </p:txBody>
      </p:sp>
      <p:cxnSp>
        <p:nvCxnSpPr>
          <p:cNvPr id="58" name="직선 연결선 57">
            <a:extLst>
              <a:ext uri="{FF2B5EF4-FFF2-40B4-BE49-F238E27FC236}">
                <a16:creationId xmlns:a16="http://schemas.microsoft.com/office/drawing/2014/main" id="{BB78C216-46B5-464E-9C36-C10C4399AE22}"/>
              </a:ext>
            </a:extLst>
          </p:cNvPr>
          <p:cNvCxnSpPr>
            <a:stCxn id="57" idx="2"/>
            <a:endCxn id="7" idx="0"/>
          </p:cNvCxnSpPr>
          <p:nvPr/>
        </p:nvCxnSpPr>
        <p:spPr>
          <a:xfrm>
            <a:off x="4948164" y="4914939"/>
            <a:ext cx="0" cy="166736"/>
          </a:xfrm>
          <a:prstGeom prst="line">
            <a:avLst/>
          </a:prstGeom>
          <a:ln w="12700">
            <a:solidFill>
              <a:srgbClr val="0091D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모서리가 둥근 직사각형 136">
            <a:extLst>
              <a:ext uri="{FF2B5EF4-FFF2-40B4-BE49-F238E27FC236}">
                <a16:creationId xmlns:a16="http://schemas.microsoft.com/office/drawing/2014/main" id="{7BC6EDE7-182C-4390-9E40-D4D0430DFD93}"/>
              </a:ext>
            </a:extLst>
          </p:cNvPr>
          <p:cNvSpPr/>
          <p:nvPr/>
        </p:nvSpPr>
        <p:spPr>
          <a:xfrm>
            <a:off x="5775598" y="4890715"/>
            <a:ext cx="977696" cy="216111"/>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dirty="0">
                <a:solidFill>
                  <a:srgbClr val="00338D"/>
                </a:solidFill>
                <a:ea typeface="맑은 고딕" panose="020B0503020000020004" pitchFamily="50" charset="-127"/>
              </a:rPr>
              <a:t>감사 오성숙</a:t>
            </a:r>
          </a:p>
        </p:txBody>
      </p:sp>
      <p:cxnSp>
        <p:nvCxnSpPr>
          <p:cNvPr id="60" name="직선 연결선 59">
            <a:extLst>
              <a:ext uri="{FF2B5EF4-FFF2-40B4-BE49-F238E27FC236}">
                <a16:creationId xmlns:a16="http://schemas.microsoft.com/office/drawing/2014/main" id="{E5FF3EA6-DBE0-42ED-B72A-60020141637B}"/>
              </a:ext>
            </a:extLst>
          </p:cNvPr>
          <p:cNvCxnSpPr>
            <a:cxnSpLocks/>
            <a:endCxn id="59" idx="1"/>
          </p:cNvCxnSpPr>
          <p:nvPr/>
        </p:nvCxnSpPr>
        <p:spPr>
          <a:xfrm>
            <a:off x="4948164" y="4998770"/>
            <a:ext cx="827434" cy="1"/>
          </a:xfrm>
          <a:prstGeom prst="line">
            <a:avLst/>
          </a:prstGeom>
          <a:ln w="12700">
            <a:solidFill>
              <a:srgbClr val="0091D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Rounded Rectangle 2">
            <a:extLst>
              <a:ext uri="{FF2B5EF4-FFF2-40B4-BE49-F238E27FC236}">
                <a16:creationId xmlns:a16="http://schemas.microsoft.com/office/drawing/2014/main" id="{BE5D8C47-E37D-4C16-9FB3-1C941D63B637}"/>
              </a:ext>
            </a:extLst>
          </p:cNvPr>
          <p:cNvSpPr/>
          <p:nvPr>
            <p:custDataLst>
              <p:tags r:id="rId2"/>
            </p:custDataLst>
          </p:nvPr>
        </p:nvSpPr>
        <p:spPr>
          <a:xfrm>
            <a:off x="530753" y="5571716"/>
            <a:ext cx="1285230" cy="685745"/>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t"/>
          <a:lstStyle/>
          <a:p>
            <a:pPr defTabSz="1169988"/>
            <a:r>
              <a:rPr lang="ko-KR" altLang="en-US" sz="750" dirty="0">
                <a:solidFill>
                  <a:schemeClr val="tx1"/>
                </a:solidFill>
                <a:latin typeface="맑은 고딕" panose="020B0503020000020004" pitchFamily="50" charset="-127"/>
                <a:ea typeface="맑은 고딕" panose="020B0503020000020004" pitchFamily="50" charset="-127"/>
              </a:rPr>
              <a:t>부설연구소 소속 인원 </a:t>
            </a:r>
            <a:r>
              <a:rPr lang="en-US" altLang="ko-KR" sz="750" dirty="0">
                <a:solidFill>
                  <a:schemeClr val="tx1"/>
                </a:solidFill>
                <a:latin typeface="맑은 고딕" panose="020B0503020000020004" pitchFamily="50" charset="-127"/>
                <a:ea typeface="맑은 고딕" panose="020B0503020000020004" pitchFamily="50" charset="-127"/>
              </a:rPr>
              <a:t>2</a:t>
            </a:r>
            <a:r>
              <a:rPr lang="ko-KR" altLang="en-US" sz="750" dirty="0">
                <a:solidFill>
                  <a:schemeClr val="tx1"/>
                </a:solidFill>
                <a:latin typeface="맑은 고딕" panose="020B0503020000020004" pitchFamily="50" charset="-127"/>
                <a:ea typeface="맑은 고딕" panose="020B0503020000020004" pitchFamily="50" charset="-127"/>
              </a:rPr>
              <a:t>명</a:t>
            </a:r>
            <a:r>
              <a:rPr lang="en-US" altLang="ko-KR" sz="750" dirty="0">
                <a:solidFill>
                  <a:schemeClr val="tx1"/>
                </a:solidFill>
                <a:latin typeface="맑은 고딕" panose="020B0503020000020004" pitchFamily="50" charset="-127"/>
                <a:ea typeface="맑은 고딕" panose="020B0503020000020004" pitchFamily="50" charset="-127"/>
              </a:rPr>
              <a:t>, </a:t>
            </a:r>
            <a:r>
              <a:rPr lang="ko-KR" altLang="en-US" sz="750" dirty="0">
                <a:solidFill>
                  <a:schemeClr val="tx1"/>
                </a:solidFill>
                <a:latin typeface="맑은 고딕" panose="020B0503020000020004" pitchFamily="50" charset="-127"/>
                <a:ea typeface="맑은 고딕" panose="020B0503020000020004" pitchFamily="50" charset="-127"/>
              </a:rPr>
              <a:t>영업팀</a:t>
            </a:r>
            <a:r>
              <a:rPr lang="en-US" altLang="ko-KR" sz="750" dirty="0">
                <a:solidFill>
                  <a:schemeClr val="tx1"/>
                </a:solidFill>
                <a:latin typeface="맑은 고딕" panose="020B0503020000020004" pitchFamily="50" charset="-127"/>
                <a:ea typeface="맑은 고딕" panose="020B0503020000020004" pitchFamily="50" charset="-127"/>
              </a:rPr>
              <a:t>, </a:t>
            </a:r>
            <a:r>
              <a:rPr lang="ko-KR" altLang="en-US" sz="750" dirty="0">
                <a:solidFill>
                  <a:schemeClr val="tx1"/>
                </a:solidFill>
                <a:latin typeface="맑은 고딕" panose="020B0503020000020004" pitchFamily="50" charset="-127"/>
                <a:ea typeface="맑은 고딕" panose="020B0503020000020004" pitchFamily="50" charset="-127"/>
              </a:rPr>
              <a:t>사업팀</a:t>
            </a:r>
            <a:r>
              <a:rPr lang="en-US" altLang="ko-KR" sz="750" dirty="0">
                <a:solidFill>
                  <a:schemeClr val="tx1"/>
                </a:solidFill>
                <a:latin typeface="맑은 고딕" panose="020B0503020000020004" pitchFamily="50" charset="-127"/>
                <a:ea typeface="맑은 고딕" panose="020B0503020000020004" pitchFamily="50" charset="-127"/>
              </a:rPr>
              <a:t>, </a:t>
            </a:r>
            <a:r>
              <a:rPr lang="ko-KR" altLang="en-US" sz="750" dirty="0">
                <a:solidFill>
                  <a:schemeClr val="tx1"/>
                </a:solidFill>
                <a:latin typeface="맑은 고딕" panose="020B0503020000020004" pitchFamily="50" charset="-127"/>
                <a:ea typeface="맑은 고딕" panose="020B0503020000020004" pitchFamily="50" charset="-127"/>
              </a:rPr>
              <a:t>생산팀 소속 각 </a:t>
            </a:r>
            <a:r>
              <a:rPr lang="en-US" altLang="ko-KR" sz="750" dirty="0">
                <a:solidFill>
                  <a:schemeClr val="tx1"/>
                </a:solidFill>
                <a:latin typeface="맑은 고딕" panose="020B0503020000020004" pitchFamily="50" charset="-127"/>
                <a:ea typeface="맑은 고딕" panose="020B0503020000020004" pitchFamily="50" charset="-127"/>
              </a:rPr>
              <a:t>1</a:t>
            </a:r>
            <a:r>
              <a:rPr lang="ko-KR" altLang="en-US" sz="750" dirty="0">
                <a:solidFill>
                  <a:schemeClr val="tx1"/>
                </a:solidFill>
                <a:latin typeface="맑은 고딕" panose="020B0503020000020004" pitchFamily="50" charset="-127"/>
                <a:ea typeface="맑은 고딕" panose="020B0503020000020004" pitchFamily="50" charset="-127"/>
              </a:rPr>
              <a:t>명</a:t>
            </a:r>
            <a:r>
              <a:rPr lang="en-US" altLang="ko-KR" sz="750" dirty="0">
                <a:solidFill>
                  <a:schemeClr val="tx1"/>
                </a:solidFill>
                <a:latin typeface="맑은 고딕" panose="020B0503020000020004" pitchFamily="50" charset="-127"/>
                <a:ea typeface="맑은 고딕" panose="020B0503020000020004" pitchFamily="50" charset="-127"/>
              </a:rPr>
              <a:t>, </a:t>
            </a:r>
            <a:r>
              <a:rPr lang="ko-KR" altLang="en-US" sz="750" dirty="0">
                <a:solidFill>
                  <a:schemeClr val="tx1"/>
                </a:solidFill>
                <a:latin typeface="맑은 고딕" panose="020B0503020000020004" pitchFamily="50" charset="-127"/>
                <a:ea typeface="맑은 고딕" panose="020B0503020000020004" pitchFamily="50" charset="-127"/>
              </a:rPr>
              <a:t>총 </a:t>
            </a:r>
            <a:r>
              <a:rPr lang="en-US" altLang="ko-KR" sz="750" dirty="0">
                <a:solidFill>
                  <a:schemeClr val="tx1"/>
                </a:solidFill>
                <a:latin typeface="맑은 고딕" panose="020B0503020000020004" pitchFamily="50" charset="-127"/>
                <a:ea typeface="맑은 고딕" panose="020B0503020000020004" pitchFamily="50" charset="-127"/>
              </a:rPr>
              <a:t>5</a:t>
            </a:r>
            <a:r>
              <a:rPr lang="ko-KR" altLang="en-US" sz="750" dirty="0">
                <a:solidFill>
                  <a:schemeClr val="tx1"/>
                </a:solidFill>
                <a:latin typeface="맑은 고딕" panose="020B0503020000020004" pitchFamily="50" charset="-127"/>
                <a:ea typeface="맑은 고딕" panose="020B0503020000020004" pitchFamily="50" charset="-127"/>
              </a:rPr>
              <a:t>명은 토페스에 파견되어 근무하고 있음</a:t>
            </a:r>
            <a:r>
              <a:rPr lang="en-US" altLang="ko-KR" sz="750" dirty="0">
                <a:solidFill>
                  <a:schemeClr val="tx1"/>
                </a:solidFill>
                <a:latin typeface="맑은 고딕" panose="020B0503020000020004" pitchFamily="50" charset="-127"/>
                <a:ea typeface="맑은 고딕" panose="020B0503020000020004" pitchFamily="50" charset="-127"/>
              </a:rPr>
              <a:t>.</a:t>
            </a:r>
          </a:p>
        </p:txBody>
      </p:sp>
      <p:sp>
        <p:nvSpPr>
          <p:cNvPr id="62" name="모서리가 둥근 직사각형 136">
            <a:extLst>
              <a:ext uri="{FF2B5EF4-FFF2-40B4-BE49-F238E27FC236}">
                <a16:creationId xmlns:a16="http://schemas.microsoft.com/office/drawing/2014/main" id="{01FCD36A-9A1E-4C41-8F14-9C8573CF70DD}"/>
              </a:ext>
            </a:extLst>
          </p:cNvPr>
          <p:cNvSpPr/>
          <p:nvPr/>
        </p:nvSpPr>
        <p:spPr>
          <a:xfrm>
            <a:off x="730595" y="3948286"/>
            <a:ext cx="2593621" cy="1200603"/>
          </a:xfrm>
          <a:prstGeom prst="roundRect">
            <a:avLst>
              <a:gd name="adj" fmla="val 0"/>
            </a:avLst>
          </a:prstGeom>
          <a:solidFill>
            <a:srgbClr val="D0E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ko-KR" sz="750" b="1" dirty="0">
                <a:solidFill>
                  <a:schemeClr val="tx1"/>
                </a:solidFill>
                <a:ea typeface="맑은 고딕" panose="020B0503020000020004" pitchFamily="50" charset="-127"/>
              </a:rPr>
              <a:t>ITS </a:t>
            </a:r>
            <a:r>
              <a:rPr lang="ko-KR" altLang="en-US" sz="750" b="1" dirty="0">
                <a:solidFill>
                  <a:schemeClr val="tx1"/>
                </a:solidFill>
                <a:ea typeface="맑은 고딕" panose="020B0503020000020004" pitchFamily="50" charset="-127"/>
              </a:rPr>
              <a:t>사업본부 및 </a:t>
            </a:r>
            <a:r>
              <a:rPr lang="en-US" altLang="ko-KR" sz="750" b="1" dirty="0">
                <a:solidFill>
                  <a:schemeClr val="tx1"/>
                </a:solidFill>
                <a:ea typeface="맑은 고딕" panose="020B0503020000020004" pitchFamily="50" charset="-127"/>
              </a:rPr>
              <a:t>ICT </a:t>
            </a:r>
            <a:r>
              <a:rPr lang="ko-KR" altLang="en-US" sz="750" b="1" dirty="0">
                <a:solidFill>
                  <a:schemeClr val="tx1"/>
                </a:solidFill>
                <a:ea typeface="맑은 고딕" panose="020B0503020000020004" pitchFamily="50" charset="-127"/>
              </a:rPr>
              <a:t>사업본부</a:t>
            </a:r>
            <a:endParaRPr lang="en-US" altLang="ko-KR" sz="750" b="1" dirty="0">
              <a:solidFill>
                <a:schemeClr val="tx1"/>
              </a:solidFill>
              <a:ea typeface="맑은 고딕" panose="020B0503020000020004" pitchFamily="50" charset="-127"/>
            </a:endParaRPr>
          </a:p>
          <a:p>
            <a:pPr marL="171450" indent="-171450">
              <a:lnSpc>
                <a:spcPct val="120000"/>
              </a:lnSpc>
              <a:buFont typeface="Arial" panose="020B0604020202020204" pitchFamily="34" charset="0"/>
              <a:buChar char="•"/>
            </a:pPr>
            <a:r>
              <a:rPr lang="ko-KR" altLang="en-US" sz="750" dirty="0">
                <a:solidFill>
                  <a:schemeClr val="tx1"/>
                </a:solidFill>
                <a:ea typeface="맑은 고딕" panose="020B0503020000020004" pitchFamily="50" charset="-127"/>
              </a:rPr>
              <a:t>영업팀</a:t>
            </a:r>
            <a:r>
              <a:rPr lang="en-US" altLang="ko-KR" sz="750" dirty="0">
                <a:solidFill>
                  <a:schemeClr val="tx1"/>
                </a:solidFill>
                <a:ea typeface="맑은 고딕" panose="020B0503020000020004" pitchFamily="50" charset="-127"/>
              </a:rPr>
              <a:t>: </a:t>
            </a:r>
            <a:r>
              <a:rPr lang="ko-KR" altLang="en-US" sz="750" dirty="0">
                <a:solidFill>
                  <a:schemeClr val="tx1"/>
                </a:solidFill>
                <a:ea typeface="맑은 고딕" panose="020B0503020000020004" pitchFamily="50" charset="-127"/>
              </a:rPr>
              <a:t>수주</a:t>
            </a:r>
            <a:r>
              <a:rPr lang="en-US" altLang="ko-KR" sz="750" dirty="0">
                <a:solidFill>
                  <a:schemeClr val="tx1"/>
                </a:solidFill>
                <a:ea typeface="맑은 고딕" panose="020B0503020000020004" pitchFamily="50" charset="-127"/>
              </a:rPr>
              <a:t> </a:t>
            </a:r>
            <a:r>
              <a:rPr lang="ko-KR" altLang="en-US" sz="750" dirty="0">
                <a:solidFill>
                  <a:schemeClr val="tx1"/>
                </a:solidFill>
                <a:ea typeface="맑은 고딕" panose="020B0503020000020004" pitchFamily="50" charset="-127"/>
              </a:rPr>
              <a:t>활동</a:t>
            </a:r>
            <a:r>
              <a:rPr lang="en-US" altLang="ko-KR" sz="750" dirty="0">
                <a:solidFill>
                  <a:schemeClr val="tx1"/>
                </a:solidFill>
                <a:ea typeface="맑은 고딕" panose="020B0503020000020004" pitchFamily="50" charset="-127"/>
              </a:rPr>
              <a:t>, </a:t>
            </a:r>
            <a:r>
              <a:rPr lang="ko-KR" altLang="en-US" sz="750" dirty="0">
                <a:solidFill>
                  <a:schemeClr val="tx1"/>
                </a:solidFill>
                <a:ea typeface="맑은 고딕" panose="020B0503020000020004" pitchFamily="50" charset="-127"/>
              </a:rPr>
              <a:t>준공 처리</a:t>
            </a:r>
            <a:r>
              <a:rPr lang="en-US" altLang="ko-KR" sz="750" dirty="0">
                <a:solidFill>
                  <a:schemeClr val="tx1"/>
                </a:solidFill>
                <a:ea typeface="맑은 고딕" panose="020B0503020000020004" pitchFamily="50" charset="-127"/>
              </a:rPr>
              <a:t>, </a:t>
            </a:r>
            <a:r>
              <a:rPr lang="ko-KR" altLang="en-US" sz="750" dirty="0">
                <a:solidFill>
                  <a:schemeClr val="tx1"/>
                </a:solidFill>
                <a:ea typeface="맑은 고딕" panose="020B0503020000020004" pitchFamily="50" charset="-127"/>
              </a:rPr>
              <a:t>수금 및 계산서 발급</a:t>
            </a:r>
            <a:endParaRPr lang="en-US" altLang="ko-KR" sz="750" dirty="0">
              <a:solidFill>
                <a:schemeClr val="tx1"/>
              </a:solidFill>
              <a:ea typeface="맑은 고딕" panose="020B0503020000020004" pitchFamily="50" charset="-127"/>
            </a:endParaRPr>
          </a:p>
          <a:p>
            <a:pPr marL="171450" indent="-171450">
              <a:lnSpc>
                <a:spcPct val="120000"/>
              </a:lnSpc>
              <a:buFont typeface="Arial" panose="020B0604020202020204" pitchFamily="34" charset="0"/>
              <a:buChar char="•"/>
            </a:pPr>
            <a:r>
              <a:rPr lang="ko-KR" altLang="en-US" sz="750" dirty="0">
                <a:solidFill>
                  <a:schemeClr val="tx1"/>
                </a:solidFill>
                <a:ea typeface="맑은 고딕" panose="020B0503020000020004" pitchFamily="50" charset="-127"/>
              </a:rPr>
              <a:t>사업팀</a:t>
            </a:r>
            <a:r>
              <a:rPr lang="en-US" altLang="ko-KR" sz="750" dirty="0">
                <a:solidFill>
                  <a:schemeClr val="tx1"/>
                </a:solidFill>
                <a:ea typeface="맑은 고딕" panose="020B0503020000020004" pitchFamily="50" charset="-127"/>
              </a:rPr>
              <a:t>: </a:t>
            </a:r>
            <a:r>
              <a:rPr lang="ko-KR" altLang="en-US" sz="750" dirty="0">
                <a:solidFill>
                  <a:schemeClr val="tx1"/>
                </a:solidFill>
                <a:ea typeface="맑은 고딕" panose="020B0503020000020004" pitchFamily="50" charset="-127"/>
              </a:rPr>
              <a:t>외주 관리 감독</a:t>
            </a:r>
            <a:r>
              <a:rPr lang="en-US" altLang="ko-KR" sz="750" dirty="0">
                <a:solidFill>
                  <a:schemeClr val="tx1"/>
                </a:solidFill>
                <a:ea typeface="맑은 고딕" panose="020B0503020000020004" pitchFamily="50" charset="-127"/>
              </a:rPr>
              <a:t>, </a:t>
            </a:r>
            <a:r>
              <a:rPr lang="ko-KR" altLang="en-US" sz="750" dirty="0">
                <a:solidFill>
                  <a:schemeClr val="tx1"/>
                </a:solidFill>
                <a:ea typeface="맑은 고딕" panose="020B0503020000020004" pitchFamily="50" charset="-127"/>
              </a:rPr>
              <a:t>현장 장비 세팅</a:t>
            </a:r>
            <a:endParaRPr lang="en-US" altLang="ko-KR" sz="750" dirty="0">
              <a:solidFill>
                <a:schemeClr val="tx1"/>
              </a:solidFill>
              <a:ea typeface="맑은 고딕" panose="020B0503020000020004" pitchFamily="50" charset="-127"/>
            </a:endParaRPr>
          </a:p>
          <a:p>
            <a:pPr marL="171450" indent="-171450">
              <a:lnSpc>
                <a:spcPct val="120000"/>
              </a:lnSpc>
              <a:buFont typeface="Arial" panose="020B0604020202020204" pitchFamily="34" charset="0"/>
              <a:buChar char="•"/>
            </a:pPr>
            <a:r>
              <a:rPr lang="ko-KR" altLang="en-US" sz="750" dirty="0">
                <a:solidFill>
                  <a:schemeClr val="tx1"/>
                </a:solidFill>
                <a:ea typeface="맑은 고딕" panose="020B0503020000020004" pitchFamily="50" charset="-127"/>
              </a:rPr>
              <a:t>지사</a:t>
            </a:r>
            <a:r>
              <a:rPr lang="en-US" altLang="ko-KR" sz="750" dirty="0">
                <a:solidFill>
                  <a:schemeClr val="tx1"/>
                </a:solidFill>
                <a:ea typeface="맑은 고딕" panose="020B0503020000020004" pitchFamily="50" charset="-127"/>
              </a:rPr>
              <a:t>/</a:t>
            </a:r>
            <a:r>
              <a:rPr lang="ko-KR" altLang="en-US" sz="750" dirty="0">
                <a:solidFill>
                  <a:schemeClr val="tx1"/>
                </a:solidFill>
                <a:ea typeface="맑은 고딕" panose="020B0503020000020004" pitchFamily="50" charset="-127"/>
              </a:rPr>
              <a:t>영업지원</a:t>
            </a:r>
            <a:r>
              <a:rPr lang="en-US" altLang="ko-KR" sz="750" dirty="0">
                <a:solidFill>
                  <a:schemeClr val="tx1"/>
                </a:solidFill>
                <a:ea typeface="맑은 고딕" panose="020B0503020000020004" pitchFamily="50" charset="-127"/>
              </a:rPr>
              <a:t>: </a:t>
            </a:r>
            <a:r>
              <a:rPr lang="ko-KR" altLang="en-US" sz="750" dirty="0">
                <a:solidFill>
                  <a:schemeClr val="tx1"/>
                </a:solidFill>
                <a:ea typeface="맑은 고딕" panose="020B0503020000020004" pitchFamily="50" charset="-127"/>
              </a:rPr>
              <a:t>유지보수 업무</a:t>
            </a:r>
            <a:endParaRPr lang="en-US" altLang="ko-KR" sz="750" dirty="0">
              <a:solidFill>
                <a:schemeClr val="tx1"/>
              </a:solidFill>
              <a:ea typeface="맑은 고딕" panose="020B0503020000020004" pitchFamily="50" charset="-127"/>
            </a:endParaRPr>
          </a:p>
          <a:p>
            <a:pPr>
              <a:lnSpc>
                <a:spcPct val="120000"/>
              </a:lnSpc>
            </a:pPr>
            <a:endParaRPr lang="en-US" altLang="ko-KR" sz="750" dirty="0">
              <a:solidFill>
                <a:schemeClr val="tx1"/>
              </a:solidFill>
              <a:ea typeface="맑은 고딕" panose="020B0503020000020004" pitchFamily="50" charset="-127"/>
            </a:endParaRPr>
          </a:p>
          <a:p>
            <a:pPr>
              <a:lnSpc>
                <a:spcPct val="120000"/>
              </a:lnSpc>
            </a:pPr>
            <a:r>
              <a:rPr lang="ko-KR" altLang="en-US" sz="750" b="1" dirty="0">
                <a:solidFill>
                  <a:schemeClr val="tx1"/>
                </a:solidFill>
                <a:ea typeface="맑은 고딕" panose="020B0503020000020004" pitchFamily="50" charset="-127"/>
              </a:rPr>
              <a:t>생산부</a:t>
            </a:r>
            <a:endParaRPr lang="en-US" altLang="ko-KR" sz="750" b="1" dirty="0">
              <a:solidFill>
                <a:schemeClr val="tx1"/>
              </a:solidFill>
              <a:ea typeface="맑은 고딕" panose="020B0503020000020004" pitchFamily="50" charset="-127"/>
            </a:endParaRPr>
          </a:p>
          <a:p>
            <a:pPr marL="171450" indent="-171450">
              <a:lnSpc>
                <a:spcPct val="120000"/>
              </a:lnSpc>
              <a:buFont typeface="Arial" panose="020B0604020202020204" pitchFamily="34" charset="0"/>
              <a:buChar char="•"/>
            </a:pPr>
            <a:r>
              <a:rPr lang="ko-KR" altLang="en-US" sz="750" dirty="0">
                <a:solidFill>
                  <a:schemeClr val="tx1"/>
                </a:solidFill>
                <a:ea typeface="맑은 고딕" panose="020B0503020000020004" pitchFamily="50" charset="-127"/>
              </a:rPr>
              <a:t>생산팀</a:t>
            </a:r>
            <a:r>
              <a:rPr lang="en-US" altLang="ko-KR" sz="750" dirty="0">
                <a:solidFill>
                  <a:schemeClr val="tx1"/>
                </a:solidFill>
                <a:ea typeface="맑은 고딕" panose="020B0503020000020004" pitchFamily="50" charset="-127"/>
              </a:rPr>
              <a:t>: </a:t>
            </a:r>
            <a:r>
              <a:rPr lang="ko-KR" altLang="en-US" sz="750" dirty="0">
                <a:solidFill>
                  <a:schemeClr val="tx1"/>
                </a:solidFill>
                <a:ea typeface="맑은 고딕" panose="020B0503020000020004" pitchFamily="50" charset="-127"/>
              </a:rPr>
              <a:t>철주 외 제품 생산팀</a:t>
            </a:r>
            <a:endParaRPr lang="en-US" altLang="ko-KR" sz="750" dirty="0">
              <a:solidFill>
                <a:schemeClr val="tx1"/>
              </a:solidFill>
              <a:ea typeface="맑은 고딕" panose="020B0503020000020004" pitchFamily="50" charset="-127"/>
            </a:endParaRPr>
          </a:p>
          <a:p>
            <a:pPr marL="171450" indent="-171450">
              <a:lnSpc>
                <a:spcPct val="120000"/>
              </a:lnSpc>
              <a:buFont typeface="Arial" panose="020B0604020202020204" pitchFamily="34" charset="0"/>
              <a:buChar char="•"/>
            </a:pPr>
            <a:r>
              <a:rPr lang="ko-KR" altLang="en-US" sz="750" dirty="0">
                <a:solidFill>
                  <a:schemeClr val="tx1"/>
                </a:solidFill>
                <a:ea typeface="맑은 고딕" panose="020B0503020000020004" pitchFamily="50" charset="-127"/>
              </a:rPr>
              <a:t>구조물팀</a:t>
            </a:r>
            <a:r>
              <a:rPr lang="en-US" altLang="ko-KR" sz="750" dirty="0">
                <a:solidFill>
                  <a:schemeClr val="tx1"/>
                </a:solidFill>
                <a:ea typeface="맑은 고딕" panose="020B0503020000020004" pitchFamily="50" charset="-127"/>
              </a:rPr>
              <a:t>: </a:t>
            </a:r>
            <a:r>
              <a:rPr lang="ko-KR" altLang="en-US" sz="750" dirty="0">
                <a:solidFill>
                  <a:schemeClr val="tx1"/>
                </a:solidFill>
                <a:ea typeface="맑은 고딕" panose="020B0503020000020004" pitchFamily="50" charset="-127"/>
              </a:rPr>
              <a:t>철주 생산 전담팀</a:t>
            </a:r>
            <a:endParaRPr lang="en-US" altLang="ko-KR" sz="750" dirty="0">
              <a:solidFill>
                <a:schemeClr val="tx1"/>
              </a:solidFill>
              <a:ea typeface="맑은 고딕" panose="020B0503020000020004" pitchFamily="50" charset="-127"/>
            </a:endParaRPr>
          </a:p>
        </p:txBody>
      </p:sp>
      <p:sp>
        <p:nvSpPr>
          <p:cNvPr id="63" name="Text Box 51">
            <a:extLst>
              <a:ext uri="{FF2B5EF4-FFF2-40B4-BE49-F238E27FC236}">
                <a16:creationId xmlns:a16="http://schemas.microsoft.com/office/drawing/2014/main" id="{67326EAF-5CC0-4AC9-AF65-3A300ABD9EFB}"/>
              </a:ext>
            </a:extLst>
          </p:cNvPr>
          <p:cNvSpPr txBox="1">
            <a:spLocks noChangeArrowheads="1"/>
          </p:cNvSpPr>
          <p:nvPr/>
        </p:nvSpPr>
        <p:spPr bwMode="auto">
          <a:xfrm>
            <a:off x="7717147" y="4007981"/>
            <a:ext cx="1699903" cy="115017"/>
          </a:xfrm>
          <a:prstGeom prst="rect">
            <a:avLst/>
          </a:prstGeom>
          <a:noFill/>
          <a:ln w="6350">
            <a:noFill/>
            <a:miter lim="800000"/>
            <a:headEnd/>
            <a:tailEnd/>
          </a:ln>
        </p:spPr>
        <p:txBody>
          <a:bodyPr wrap="square" lIns="7200" tIns="7200" rIns="7200" bIns="7200" anchor="ctr" anchorCtr="0">
            <a:spAutoFit/>
          </a:bodyPr>
          <a:lstStyle/>
          <a:p>
            <a:pPr marL="476250" marR="0" lvl="0" indent="-476250" defTabSz="762000" fontAlgn="auto">
              <a:lnSpc>
                <a:spcPct val="120000"/>
              </a:lnSpc>
              <a:spcAft>
                <a:spcPts val="0"/>
              </a:spcAft>
              <a:buClrTx/>
              <a:buSzTx/>
              <a:buFontTx/>
              <a:buNone/>
              <a:tabLst>
                <a:tab pos="676275" algn="l"/>
              </a:tabLst>
              <a:defRPr/>
            </a:pPr>
            <a:r>
              <a:rPr lang="en-US" altLang="ko-KR" sz="600" i="1" dirty="0">
                <a:solidFill>
                  <a:srgbClr val="00338D"/>
                </a:solidFill>
                <a:ea typeface="맑은 고딕" panose="020B0503020000020004" pitchFamily="50" charset="-127"/>
                <a:cs typeface="Arial" panose="020B0604020202020204" pitchFamily="34" charset="0"/>
              </a:rPr>
              <a:t>Source: </a:t>
            </a:r>
            <a:r>
              <a:rPr lang="ko-KR" altLang="en-US" sz="600" i="1" dirty="0">
                <a:solidFill>
                  <a:srgbClr val="00338D"/>
                </a:solidFill>
                <a:ea typeface="맑은 고딕" panose="020B0503020000020004" pitchFamily="50" charset="-127"/>
                <a:cs typeface="Arial" panose="020B0604020202020204" pitchFamily="34" charset="0"/>
              </a:rPr>
              <a:t>회사제공자료</a:t>
            </a:r>
            <a:r>
              <a:rPr lang="en-US" altLang="ko-KR" sz="600" i="1" dirty="0">
                <a:solidFill>
                  <a:srgbClr val="00338D"/>
                </a:solidFill>
                <a:ea typeface="맑은 고딕" panose="020B0503020000020004" pitchFamily="50" charset="-127"/>
                <a:cs typeface="Arial" panose="020B0604020202020204" pitchFamily="34" charset="0"/>
              </a:rPr>
              <a:t>, 2020</a:t>
            </a:r>
            <a:r>
              <a:rPr lang="ko-KR" altLang="en-US" sz="600" i="1" dirty="0">
                <a:solidFill>
                  <a:srgbClr val="00338D"/>
                </a:solidFill>
                <a:ea typeface="맑은 고딕" panose="020B0503020000020004" pitchFamily="50" charset="-127"/>
                <a:cs typeface="Arial" panose="020B0604020202020204" pitchFamily="34" charset="0"/>
              </a:rPr>
              <a:t>년 </a:t>
            </a:r>
            <a:r>
              <a:rPr lang="en-US" altLang="ko-KR" sz="600" i="1" dirty="0">
                <a:solidFill>
                  <a:srgbClr val="00338D"/>
                </a:solidFill>
                <a:ea typeface="맑은 고딕" panose="020B0503020000020004" pitchFamily="50" charset="-127"/>
                <a:cs typeface="Arial" panose="020B0604020202020204" pitchFamily="34" charset="0"/>
              </a:rPr>
              <a:t>12</a:t>
            </a:r>
            <a:r>
              <a:rPr lang="ko-KR" altLang="en-US" sz="600" i="1" dirty="0">
                <a:solidFill>
                  <a:srgbClr val="00338D"/>
                </a:solidFill>
                <a:ea typeface="맑은 고딕" panose="020B0503020000020004" pitchFamily="50" charset="-127"/>
                <a:cs typeface="Arial" panose="020B0604020202020204" pitchFamily="34" charset="0"/>
              </a:rPr>
              <a:t>월 </a:t>
            </a:r>
            <a:r>
              <a:rPr lang="en-US" altLang="ko-KR" sz="600" i="1" dirty="0">
                <a:solidFill>
                  <a:srgbClr val="00338D"/>
                </a:solidFill>
                <a:ea typeface="맑은 고딕" panose="020B0503020000020004" pitchFamily="50" charset="-127"/>
                <a:cs typeface="Arial" panose="020B0604020202020204" pitchFamily="34" charset="0"/>
              </a:rPr>
              <a:t>28</a:t>
            </a:r>
            <a:r>
              <a:rPr lang="ko-KR" altLang="en-US" sz="600" i="1" dirty="0">
                <a:solidFill>
                  <a:srgbClr val="00338D"/>
                </a:solidFill>
                <a:ea typeface="맑은 고딕" panose="020B0503020000020004" pitchFamily="50" charset="-127"/>
                <a:cs typeface="Arial" panose="020B0604020202020204" pitchFamily="34" charset="0"/>
              </a:rPr>
              <a:t>일 기준</a:t>
            </a:r>
            <a:endParaRPr lang="en-US" altLang="ko-KR" sz="600" i="1" dirty="0">
              <a:solidFill>
                <a:srgbClr val="00338D"/>
              </a:solidFill>
              <a:ea typeface="맑은 고딕" panose="020B0503020000020004" pitchFamily="50" charset="-127"/>
              <a:cs typeface="Arial" panose="020B0604020202020204" pitchFamily="34" charset="0"/>
            </a:endParaRPr>
          </a:p>
        </p:txBody>
      </p:sp>
      <p:sp>
        <p:nvSpPr>
          <p:cNvPr id="64" name="Text Box 51">
            <a:extLst>
              <a:ext uri="{FF2B5EF4-FFF2-40B4-BE49-F238E27FC236}">
                <a16:creationId xmlns:a16="http://schemas.microsoft.com/office/drawing/2014/main" id="{9969C201-6585-4C38-85E4-1D79CD087E01}"/>
              </a:ext>
            </a:extLst>
          </p:cNvPr>
          <p:cNvSpPr txBox="1">
            <a:spLocks noChangeArrowheads="1"/>
          </p:cNvSpPr>
          <p:nvPr/>
        </p:nvSpPr>
        <p:spPr bwMode="auto">
          <a:xfrm>
            <a:off x="7717147" y="6255047"/>
            <a:ext cx="1699903" cy="115017"/>
          </a:xfrm>
          <a:prstGeom prst="rect">
            <a:avLst/>
          </a:prstGeom>
          <a:noFill/>
          <a:ln w="6350">
            <a:noFill/>
            <a:miter lim="800000"/>
            <a:headEnd/>
            <a:tailEnd/>
          </a:ln>
        </p:spPr>
        <p:txBody>
          <a:bodyPr wrap="square" lIns="7200" tIns="7200" rIns="7200" bIns="7200" anchor="ctr" anchorCtr="0">
            <a:spAutoFit/>
          </a:bodyPr>
          <a:lstStyle/>
          <a:p>
            <a:pPr marL="476250" marR="0" lvl="0" indent="-476250" defTabSz="762000" fontAlgn="auto">
              <a:lnSpc>
                <a:spcPct val="120000"/>
              </a:lnSpc>
              <a:spcAft>
                <a:spcPts val="0"/>
              </a:spcAft>
              <a:buClrTx/>
              <a:buSzTx/>
              <a:buFontTx/>
              <a:buNone/>
              <a:tabLst>
                <a:tab pos="676275" algn="l"/>
              </a:tabLst>
              <a:defRPr/>
            </a:pPr>
            <a:r>
              <a:rPr lang="en-US" altLang="ko-KR" sz="600" i="1" dirty="0">
                <a:solidFill>
                  <a:srgbClr val="00338D"/>
                </a:solidFill>
                <a:ea typeface="맑은 고딕" panose="020B0503020000020004" pitchFamily="50" charset="-127"/>
                <a:cs typeface="Arial" panose="020B0604020202020204" pitchFamily="34" charset="0"/>
              </a:rPr>
              <a:t>Source: </a:t>
            </a:r>
            <a:r>
              <a:rPr lang="ko-KR" altLang="en-US" sz="600" i="1" dirty="0">
                <a:solidFill>
                  <a:srgbClr val="00338D"/>
                </a:solidFill>
                <a:ea typeface="맑은 고딕" panose="020B0503020000020004" pitchFamily="50" charset="-127"/>
                <a:cs typeface="Arial" panose="020B0604020202020204" pitchFamily="34" charset="0"/>
              </a:rPr>
              <a:t>회사제공자료</a:t>
            </a:r>
            <a:endParaRPr lang="en-US" altLang="ko-KR" sz="600" i="1" dirty="0">
              <a:solidFill>
                <a:srgbClr val="00338D"/>
              </a:solidFill>
              <a:ea typeface="맑은 고딕" panose="020B0503020000020004" pitchFamily="50" charset="-127"/>
              <a:cs typeface="Arial" panose="020B0604020202020204" pitchFamily="34" charset="0"/>
            </a:endParaRPr>
          </a:p>
        </p:txBody>
      </p:sp>
      <p:sp>
        <p:nvSpPr>
          <p:cNvPr id="66" name="직사각형 65">
            <a:extLst>
              <a:ext uri="{FF2B5EF4-FFF2-40B4-BE49-F238E27FC236}">
                <a16:creationId xmlns:a16="http://schemas.microsoft.com/office/drawing/2014/main" id="{912C352F-34D2-47FE-A413-0C3F30BED426}"/>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Tree>
    <p:extLst>
      <p:ext uri="{BB962C8B-B14F-4D97-AF65-F5344CB8AC3E}">
        <p14:creationId xmlns:p14="http://schemas.microsoft.com/office/powerpoint/2010/main" val="350921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(14) – </a:t>
            </a:r>
            <a:r>
              <a:rPr lang="en-US" altLang="ko-KR" sz="3000" b="1" dirty="0">
                <a:solidFill>
                  <a:srgbClr val="00338D"/>
                </a:solidFill>
              </a:rPr>
              <a:t>CAPEX, Utilization </a:t>
            </a: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1"/>
            <a:ext cx="9077499" cy="700991"/>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제 </a:t>
            </a:r>
            <a:r>
              <a:rPr lang="en-US" altLang="ko-KR" sz="900" dirty="0">
                <a:solidFill>
                  <a:srgbClr val="00338D"/>
                </a:solidFill>
                <a:latin typeface="Arial" panose="020B0604020202020204" pitchFamily="34" charset="0"/>
                <a:ea typeface="맑은 고딕" panose="020B0503020000020004" pitchFamily="50" charset="-127"/>
              </a:rPr>
              <a:t>3</a:t>
            </a:r>
            <a:r>
              <a:rPr lang="ko-KR" altLang="en-US" sz="900" dirty="0">
                <a:solidFill>
                  <a:srgbClr val="00338D"/>
                </a:solidFill>
                <a:latin typeface="Arial" panose="020B0604020202020204" pitchFamily="34" charset="0"/>
                <a:ea typeface="맑은 고딕" panose="020B0503020000020004" pitchFamily="50" charset="-127"/>
              </a:rPr>
              <a:t>공장 이전까지 대상회사의 </a:t>
            </a:r>
            <a:r>
              <a:rPr lang="en-US" altLang="ko-KR" sz="900" dirty="0">
                <a:solidFill>
                  <a:srgbClr val="00338D"/>
                </a:solidFill>
                <a:latin typeface="Arial" panose="020B0604020202020204" pitchFamily="34" charset="0"/>
                <a:ea typeface="맑은 고딕" panose="020B0503020000020004" pitchFamily="50" charset="-127"/>
              </a:rPr>
              <a:t>CAPEX</a:t>
            </a:r>
            <a:r>
              <a:rPr lang="ko-KR" altLang="en-US" sz="900" dirty="0">
                <a:solidFill>
                  <a:srgbClr val="00338D"/>
                </a:solidFill>
                <a:latin typeface="Arial" panose="020B0604020202020204" pitchFamily="34" charset="0"/>
                <a:ea typeface="맑은 고딕" panose="020B0503020000020004" pitchFamily="50" charset="-127"/>
              </a:rPr>
              <a:t>는 주로 공장</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사무실 유지보수 </a:t>
            </a:r>
            <a:r>
              <a:rPr lang="en-US" altLang="ko-KR" sz="900" dirty="0">
                <a:solidFill>
                  <a:srgbClr val="00338D"/>
                </a:solidFill>
                <a:latin typeface="Arial" panose="020B0604020202020204" pitchFamily="34" charset="0"/>
                <a:ea typeface="맑은 고딕" panose="020B0503020000020004" pitchFamily="50" charset="-127"/>
              </a:rPr>
              <a:t>CAPEX </a:t>
            </a:r>
            <a:r>
              <a:rPr lang="ko-KR" altLang="en-US" sz="900" dirty="0">
                <a:solidFill>
                  <a:srgbClr val="00338D"/>
                </a:solidFill>
                <a:latin typeface="Arial" panose="020B0604020202020204" pitchFamily="34" charset="0"/>
                <a:ea typeface="맑은 고딕" panose="020B0503020000020004" pitchFamily="50" charset="-127"/>
              </a:rPr>
              <a:t>및 임원 차량 구입 </a:t>
            </a:r>
            <a:r>
              <a:rPr lang="en-US" altLang="ko-KR" sz="900" dirty="0">
                <a:solidFill>
                  <a:srgbClr val="00338D"/>
                </a:solidFill>
                <a:latin typeface="Arial" panose="020B0604020202020204" pitchFamily="34" charset="0"/>
                <a:ea typeface="맑은 고딕" panose="020B0503020000020004" pitchFamily="50" charset="-127"/>
              </a:rPr>
              <a:t>CAPEX </a:t>
            </a:r>
            <a:r>
              <a:rPr lang="ko-KR" altLang="en-US" sz="900" dirty="0">
                <a:solidFill>
                  <a:srgbClr val="00338D"/>
                </a:solidFill>
                <a:latin typeface="Arial" panose="020B0604020202020204" pitchFamily="34" charset="0"/>
                <a:ea typeface="맑은 고딕" panose="020B0503020000020004" pitchFamily="50" charset="-127"/>
              </a:rPr>
              <a:t>등으로 구성되어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2021</a:t>
            </a:r>
            <a:r>
              <a:rPr lang="ko-KR" altLang="en-US" sz="900" dirty="0">
                <a:solidFill>
                  <a:srgbClr val="00338D"/>
                </a:solidFill>
                <a:latin typeface="Arial" panose="020B0604020202020204" pitchFamily="34" charset="0"/>
                <a:ea typeface="맑은 고딕" panose="020B0503020000020004" pitchFamily="50" charset="-127"/>
              </a:rPr>
              <a:t>년 현재 제 </a:t>
            </a:r>
            <a:r>
              <a:rPr lang="en-US" altLang="ko-KR" sz="900" dirty="0">
                <a:solidFill>
                  <a:srgbClr val="00338D"/>
                </a:solidFill>
                <a:latin typeface="Arial" panose="020B0604020202020204" pitchFamily="34" charset="0"/>
                <a:ea typeface="맑은 고딕" panose="020B0503020000020004" pitchFamily="50" charset="-127"/>
              </a:rPr>
              <a:t>3</a:t>
            </a:r>
            <a:r>
              <a:rPr lang="ko-KR" altLang="en-US" sz="900" dirty="0">
                <a:solidFill>
                  <a:srgbClr val="00338D"/>
                </a:solidFill>
                <a:latin typeface="Arial" panose="020B0604020202020204" pitchFamily="34" charset="0"/>
                <a:ea typeface="맑은 고딕" panose="020B0503020000020004" pitchFamily="50" charset="-127"/>
              </a:rPr>
              <a:t>공장 신축은 완료된 상태이며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이후 기간동안은 유지보수 성격의 </a:t>
            </a:r>
            <a:r>
              <a:rPr lang="en-US" altLang="ko-KR" sz="900" dirty="0">
                <a:solidFill>
                  <a:srgbClr val="00338D"/>
                </a:solidFill>
                <a:latin typeface="Arial" panose="020B0604020202020204" pitchFamily="34" charset="0"/>
                <a:ea typeface="맑은 고딕" panose="020B0503020000020004" pitchFamily="50" charset="-127"/>
              </a:rPr>
              <a:t>CAPEX </a:t>
            </a:r>
            <a:r>
              <a:rPr lang="ko-KR" altLang="en-US" sz="900" dirty="0">
                <a:solidFill>
                  <a:srgbClr val="00338D"/>
                </a:solidFill>
                <a:latin typeface="Arial" panose="020B0604020202020204" pitchFamily="34" charset="0"/>
                <a:ea typeface="맑은 고딕" panose="020B0503020000020004" pitchFamily="50" charset="-127"/>
              </a:rPr>
              <a:t>만 발생할 예정으로 이외 특별히 확장 </a:t>
            </a:r>
            <a:r>
              <a:rPr lang="en-US" altLang="ko-KR" sz="900" dirty="0">
                <a:solidFill>
                  <a:srgbClr val="00338D"/>
                </a:solidFill>
                <a:latin typeface="Arial" panose="020B0604020202020204" pitchFamily="34" charset="0"/>
                <a:ea typeface="맑은 고딕" panose="020B0503020000020004" pitchFamily="50" charset="-127"/>
              </a:rPr>
              <a:t>CAPEX </a:t>
            </a:r>
            <a:r>
              <a:rPr lang="ko-KR" altLang="en-US" sz="900" dirty="0">
                <a:solidFill>
                  <a:srgbClr val="00338D"/>
                </a:solidFill>
                <a:latin typeface="Arial" panose="020B0604020202020204" pitchFamily="34" charset="0"/>
                <a:ea typeface="맑은 고딕" panose="020B0503020000020004" pitchFamily="50" charset="-127"/>
              </a:rPr>
              <a:t>를 지출할 계획은 없다고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대상회사의 </a:t>
            </a:r>
            <a:r>
              <a:rPr lang="en-US" altLang="ko-KR" sz="900" dirty="0">
                <a:solidFill>
                  <a:srgbClr val="00338D"/>
                </a:solidFill>
                <a:latin typeface="Arial" panose="020B0604020202020204" pitchFamily="34" charset="0"/>
                <a:ea typeface="맑은 고딕" panose="020B0503020000020004" pitchFamily="50" charset="-127"/>
              </a:rPr>
              <a:t>Capacity </a:t>
            </a:r>
            <a:r>
              <a:rPr lang="ko-KR" altLang="en-US" sz="900" dirty="0">
                <a:solidFill>
                  <a:srgbClr val="00338D"/>
                </a:solidFill>
                <a:latin typeface="Arial" panose="020B0604020202020204" pitchFamily="34" charset="0"/>
                <a:ea typeface="맑은 고딕" panose="020B0503020000020004" pitchFamily="50" charset="-127"/>
              </a:rPr>
              <a:t>를 결정하는 기준은 설비</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장비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등이 아닌 인원 수이며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인당 최대 생산가능수량은 </a:t>
            </a:r>
            <a:r>
              <a:rPr lang="en-US" altLang="ko-KR" sz="900" dirty="0">
                <a:solidFill>
                  <a:srgbClr val="00338D"/>
                </a:solidFill>
                <a:latin typeface="Arial" panose="020B0604020202020204" pitchFamily="34" charset="0"/>
                <a:ea typeface="맑은 고딕" panose="020B0503020000020004" pitchFamily="50" charset="-127"/>
              </a:rPr>
              <a:t>86.5</a:t>
            </a:r>
            <a:r>
              <a:rPr lang="ko-KR" altLang="en-US" sz="900" dirty="0">
                <a:solidFill>
                  <a:srgbClr val="00338D"/>
                </a:solidFill>
                <a:latin typeface="Arial" panose="020B0604020202020204" pitchFamily="34" charset="0"/>
                <a:ea typeface="맑은 고딕" panose="020B0503020000020004" pitchFamily="50" charset="-127"/>
              </a:rPr>
              <a:t>대임</a:t>
            </a:r>
            <a:r>
              <a:rPr lang="en-US" altLang="ko-KR" sz="900" dirty="0">
                <a:solidFill>
                  <a:srgbClr val="00338D"/>
                </a:solidFill>
                <a:latin typeface="Arial" panose="020B0604020202020204" pitchFamily="34" charset="0"/>
                <a:ea typeface="맑은 고딕" panose="020B0503020000020004" pitchFamily="50" charset="-127"/>
              </a:rPr>
              <a:t>. ITS </a:t>
            </a:r>
            <a:r>
              <a:rPr lang="ko-KR" altLang="en-US" sz="900" dirty="0">
                <a:solidFill>
                  <a:srgbClr val="00338D"/>
                </a:solidFill>
                <a:latin typeface="Arial" panose="020B0604020202020204" pitchFamily="34" charset="0"/>
                <a:ea typeface="맑은 고딕" panose="020B0503020000020004" pitchFamily="50" charset="-127"/>
              </a:rPr>
              <a:t>사업부의 </a:t>
            </a:r>
            <a:r>
              <a:rPr lang="en-US" altLang="ko-KR" sz="900" dirty="0">
                <a:solidFill>
                  <a:srgbClr val="00338D"/>
                </a:solidFill>
                <a:latin typeface="Arial" panose="020B0604020202020204" pitchFamily="34" charset="0"/>
                <a:ea typeface="맑은 고딕" panose="020B0503020000020004" pitchFamily="50" charset="-127"/>
              </a:rPr>
              <a:t>2021</a:t>
            </a:r>
            <a:r>
              <a:rPr lang="ko-KR" altLang="en-US" sz="900" dirty="0">
                <a:solidFill>
                  <a:srgbClr val="00338D"/>
                </a:solidFill>
                <a:latin typeface="Arial" panose="020B0604020202020204" pitchFamily="34" charset="0"/>
                <a:ea typeface="맑은 고딕" panose="020B0503020000020004" pitchFamily="50" charset="-127"/>
              </a:rPr>
              <a:t>년 생산목표는 </a:t>
            </a:r>
            <a:r>
              <a:rPr lang="en-US" altLang="ko-KR" sz="900" dirty="0">
                <a:solidFill>
                  <a:srgbClr val="00338D"/>
                </a:solidFill>
                <a:latin typeface="Arial" panose="020B0604020202020204" pitchFamily="34" charset="0"/>
                <a:ea typeface="맑은 고딕" panose="020B0503020000020004" pitchFamily="50" charset="-127"/>
              </a:rPr>
              <a:t>1720</a:t>
            </a:r>
            <a:r>
              <a:rPr lang="ko-KR" altLang="en-US" sz="900" dirty="0">
                <a:solidFill>
                  <a:srgbClr val="00338D"/>
                </a:solidFill>
                <a:latin typeface="Arial" panose="020B0604020202020204" pitchFamily="34" charset="0"/>
                <a:ea typeface="맑은 고딕" panose="020B0503020000020004" pitchFamily="50" charset="-127"/>
              </a:rPr>
              <a:t>대</a:t>
            </a:r>
            <a:r>
              <a:rPr lang="en-US" altLang="ko-KR" sz="900" dirty="0">
                <a:solidFill>
                  <a:srgbClr val="00338D"/>
                </a:solidFill>
                <a:latin typeface="Arial" panose="020B0604020202020204" pitchFamily="34" charset="0"/>
                <a:ea typeface="맑은 고딕" panose="020B0503020000020004" pitchFamily="50" charset="-127"/>
              </a:rPr>
              <a:t>, ICT </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190</a:t>
            </a:r>
            <a:r>
              <a:rPr lang="ko-KR" altLang="en-US" sz="900" dirty="0">
                <a:solidFill>
                  <a:srgbClr val="00338D"/>
                </a:solidFill>
                <a:latin typeface="Arial" panose="020B0604020202020204" pitchFamily="34" charset="0"/>
                <a:ea typeface="맑은 고딕" panose="020B0503020000020004" pitchFamily="50" charset="-127"/>
              </a:rPr>
              <a:t>대 가량으로 </a:t>
            </a:r>
            <a:r>
              <a:rPr lang="en-US" altLang="ko-KR" sz="900" dirty="0">
                <a:solidFill>
                  <a:srgbClr val="00338D"/>
                </a:solidFill>
                <a:latin typeface="Arial" panose="020B0604020202020204" pitchFamily="34" charset="0"/>
                <a:ea typeface="맑은 고딕" panose="020B0503020000020004" pitchFamily="50" charset="-127"/>
              </a:rPr>
              <a:t>2</a:t>
            </a:r>
            <a:r>
              <a:rPr lang="ko-KR" altLang="en-US" sz="900" dirty="0">
                <a:solidFill>
                  <a:srgbClr val="00338D"/>
                </a:solidFill>
                <a:latin typeface="Arial" panose="020B0604020202020204" pitchFamily="34" charset="0"/>
                <a:ea typeface="맑은 고딕" panose="020B0503020000020004" pitchFamily="50" charset="-127"/>
              </a:rPr>
              <a:t>명의 생산부 인원을 추가 채용할 예정이라고 함</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11" name="직사각형 10">
            <a:extLst>
              <a:ext uri="{FF2B5EF4-FFF2-40B4-BE49-F238E27FC236}">
                <a16:creationId xmlns:a16="http://schemas.microsoft.com/office/drawing/2014/main" id="{D680DCDD-87D9-4C1D-8FA2-8C2B8BCC85DA}"/>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12" name="타원 11">
            <a:extLst>
              <a:ext uri="{FF2B5EF4-FFF2-40B4-BE49-F238E27FC236}">
                <a16:creationId xmlns:a16="http://schemas.microsoft.com/office/drawing/2014/main" id="{F8D044CE-293B-43DE-BF0F-5806E4BE243A}"/>
              </a:ext>
            </a:extLst>
          </p:cNvPr>
          <p:cNvSpPr/>
          <p:nvPr/>
        </p:nvSpPr>
        <p:spPr>
          <a:xfrm>
            <a:off x="3830822" y="3948527"/>
            <a:ext cx="625705" cy="274989"/>
          </a:xfrm>
          <a:prstGeom prst="ellipse">
            <a:avLst/>
          </a:prstGeom>
          <a:noFill/>
          <a:ln>
            <a:solidFill>
              <a:srgbClr val="BC20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700" dirty="0">
              <a:solidFill>
                <a:srgbClr val="00338D"/>
              </a:solidFill>
            </a:endParaRPr>
          </a:p>
        </p:txBody>
      </p:sp>
      <p:graphicFrame>
        <p:nvGraphicFramePr>
          <p:cNvPr id="13" name="차트 12">
            <a:extLst>
              <a:ext uri="{FF2B5EF4-FFF2-40B4-BE49-F238E27FC236}">
                <a16:creationId xmlns:a16="http://schemas.microsoft.com/office/drawing/2014/main" id="{5E9299F8-9479-4D1B-8527-6E2481C82278}"/>
              </a:ext>
            </a:extLst>
          </p:cNvPr>
          <p:cNvGraphicFramePr>
            <a:graphicFrameLocks/>
          </p:cNvGraphicFramePr>
          <p:nvPr>
            <p:extLst>
              <p:ext uri="{D42A27DB-BD31-4B8C-83A1-F6EECF244321}">
                <p14:modId xmlns:p14="http://schemas.microsoft.com/office/powerpoint/2010/main" val="2138337943"/>
              </p:ext>
            </p:extLst>
          </p:nvPr>
        </p:nvGraphicFramePr>
        <p:xfrm>
          <a:off x="449776" y="1492540"/>
          <a:ext cx="4113515" cy="22671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2">
            <a:extLst>
              <a:ext uri="{FF2B5EF4-FFF2-40B4-BE49-F238E27FC236}">
                <a16:creationId xmlns:a16="http://schemas.microsoft.com/office/drawing/2014/main" id="{FD31537C-CB80-46AF-BEE8-6299667A185B}"/>
              </a:ext>
            </a:extLst>
          </p:cNvPr>
          <p:cNvGraphicFramePr>
            <a:graphicFrameLocks/>
          </p:cNvGraphicFramePr>
          <p:nvPr>
            <p:extLst>
              <p:ext uri="{D42A27DB-BD31-4B8C-83A1-F6EECF244321}">
                <p14:modId xmlns:p14="http://schemas.microsoft.com/office/powerpoint/2010/main" val="2378165945"/>
              </p:ext>
            </p:extLst>
          </p:nvPr>
        </p:nvGraphicFramePr>
        <p:xfrm>
          <a:off x="5176056" y="4013139"/>
          <a:ext cx="4265735" cy="243528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2">
            <a:extLst>
              <a:ext uri="{FF2B5EF4-FFF2-40B4-BE49-F238E27FC236}">
                <a16:creationId xmlns:a16="http://schemas.microsoft.com/office/drawing/2014/main" id="{A16CCC55-0811-49C2-AB7D-BBDA6B42491E}"/>
              </a:ext>
            </a:extLst>
          </p:cNvPr>
          <p:cNvGraphicFramePr>
            <a:graphicFrameLocks/>
          </p:cNvGraphicFramePr>
          <p:nvPr>
            <p:extLst>
              <p:ext uri="{D42A27DB-BD31-4B8C-83A1-F6EECF244321}">
                <p14:modId xmlns:p14="http://schemas.microsoft.com/office/powerpoint/2010/main" val="2156944344"/>
              </p:ext>
            </p:extLst>
          </p:nvPr>
        </p:nvGraphicFramePr>
        <p:xfrm>
          <a:off x="499941" y="3965515"/>
          <a:ext cx="4453059" cy="2482910"/>
        </p:xfrm>
        <a:graphic>
          <a:graphicData uri="http://schemas.openxmlformats.org/drawingml/2006/chart">
            <c:chart xmlns:c="http://schemas.openxmlformats.org/drawingml/2006/chart" xmlns:r="http://schemas.openxmlformats.org/officeDocument/2006/relationships" r:id="rId6"/>
          </a:graphicData>
        </a:graphic>
      </p:graphicFrame>
      <p:sp>
        <p:nvSpPr>
          <p:cNvPr id="16" name="타원 15">
            <a:extLst>
              <a:ext uri="{FF2B5EF4-FFF2-40B4-BE49-F238E27FC236}">
                <a16:creationId xmlns:a16="http://schemas.microsoft.com/office/drawing/2014/main" id="{B1698542-ECC0-4972-ABC9-7CF60B45B1DD}"/>
              </a:ext>
            </a:extLst>
          </p:cNvPr>
          <p:cNvSpPr/>
          <p:nvPr/>
        </p:nvSpPr>
        <p:spPr>
          <a:xfrm>
            <a:off x="1115955" y="4943668"/>
            <a:ext cx="518238" cy="176434"/>
          </a:xfrm>
          <a:prstGeom prst="ellipse">
            <a:avLst/>
          </a:prstGeom>
          <a:solidFill>
            <a:schemeClr val="accent5">
              <a:lumMod val="20000"/>
              <a:lumOff val="8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600" dirty="0">
                <a:solidFill>
                  <a:srgbClr val="00338D"/>
                </a:solidFill>
              </a:rPr>
              <a:t>23.2</a:t>
            </a:r>
            <a:r>
              <a:rPr lang="ko-KR" altLang="en-US" sz="600" dirty="0">
                <a:solidFill>
                  <a:srgbClr val="00338D"/>
                </a:solidFill>
              </a:rPr>
              <a:t>대</a:t>
            </a:r>
          </a:p>
        </p:txBody>
      </p:sp>
      <p:sp>
        <p:nvSpPr>
          <p:cNvPr id="18" name="타원 17">
            <a:extLst>
              <a:ext uri="{FF2B5EF4-FFF2-40B4-BE49-F238E27FC236}">
                <a16:creationId xmlns:a16="http://schemas.microsoft.com/office/drawing/2014/main" id="{988D0D96-8A4B-47E1-9D99-D7FA7A5F3F29}"/>
              </a:ext>
            </a:extLst>
          </p:cNvPr>
          <p:cNvSpPr/>
          <p:nvPr/>
        </p:nvSpPr>
        <p:spPr>
          <a:xfrm>
            <a:off x="1811389" y="4881091"/>
            <a:ext cx="518238" cy="176434"/>
          </a:xfrm>
          <a:prstGeom prst="ellipse">
            <a:avLst/>
          </a:prstGeom>
          <a:solidFill>
            <a:schemeClr val="accent5">
              <a:lumMod val="20000"/>
              <a:lumOff val="8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600" dirty="0">
                <a:solidFill>
                  <a:srgbClr val="00338D"/>
                </a:solidFill>
              </a:rPr>
              <a:t>26.7</a:t>
            </a:r>
            <a:r>
              <a:rPr lang="ko-KR" altLang="en-US" sz="600" dirty="0">
                <a:solidFill>
                  <a:srgbClr val="00338D"/>
                </a:solidFill>
              </a:rPr>
              <a:t>대</a:t>
            </a:r>
          </a:p>
        </p:txBody>
      </p:sp>
      <p:sp>
        <p:nvSpPr>
          <p:cNvPr id="19" name="타원 18">
            <a:extLst>
              <a:ext uri="{FF2B5EF4-FFF2-40B4-BE49-F238E27FC236}">
                <a16:creationId xmlns:a16="http://schemas.microsoft.com/office/drawing/2014/main" id="{55CC2523-63DE-47BB-871C-835754A75A1E}"/>
              </a:ext>
            </a:extLst>
          </p:cNvPr>
          <p:cNvSpPr/>
          <p:nvPr/>
        </p:nvSpPr>
        <p:spPr>
          <a:xfrm>
            <a:off x="2512955" y="4537555"/>
            <a:ext cx="518238" cy="176434"/>
          </a:xfrm>
          <a:prstGeom prst="ellipse">
            <a:avLst/>
          </a:prstGeom>
          <a:solidFill>
            <a:schemeClr val="accent5">
              <a:lumMod val="20000"/>
              <a:lumOff val="8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600" dirty="0">
                <a:solidFill>
                  <a:srgbClr val="00338D"/>
                </a:solidFill>
              </a:rPr>
              <a:t>54.4</a:t>
            </a:r>
            <a:r>
              <a:rPr lang="ko-KR" altLang="en-US" sz="600" dirty="0">
                <a:solidFill>
                  <a:srgbClr val="00338D"/>
                </a:solidFill>
              </a:rPr>
              <a:t>대</a:t>
            </a:r>
          </a:p>
        </p:txBody>
      </p:sp>
      <p:sp>
        <p:nvSpPr>
          <p:cNvPr id="24" name="타원 23">
            <a:extLst>
              <a:ext uri="{FF2B5EF4-FFF2-40B4-BE49-F238E27FC236}">
                <a16:creationId xmlns:a16="http://schemas.microsoft.com/office/drawing/2014/main" id="{0CE7BA45-852A-4931-811D-EC3C9A76B0C5}"/>
              </a:ext>
            </a:extLst>
          </p:cNvPr>
          <p:cNvSpPr/>
          <p:nvPr/>
        </p:nvSpPr>
        <p:spPr>
          <a:xfrm>
            <a:off x="3185279" y="4400827"/>
            <a:ext cx="518238" cy="176434"/>
          </a:xfrm>
          <a:prstGeom prst="ellipse">
            <a:avLst/>
          </a:prstGeom>
          <a:solidFill>
            <a:schemeClr val="accent5">
              <a:lumMod val="20000"/>
              <a:lumOff val="8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600" dirty="0">
                <a:solidFill>
                  <a:srgbClr val="00338D"/>
                </a:solidFill>
              </a:rPr>
              <a:t>55.5</a:t>
            </a:r>
            <a:r>
              <a:rPr lang="ko-KR" altLang="en-US" sz="600" dirty="0">
                <a:solidFill>
                  <a:srgbClr val="00338D"/>
                </a:solidFill>
              </a:rPr>
              <a:t>대</a:t>
            </a:r>
          </a:p>
        </p:txBody>
      </p:sp>
      <p:sp>
        <p:nvSpPr>
          <p:cNvPr id="26" name="타원 25">
            <a:extLst>
              <a:ext uri="{FF2B5EF4-FFF2-40B4-BE49-F238E27FC236}">
                <a16:creationId xmlns:a16="http://schemas.microsoft.com/office/drawing/2014/main" id="{5D4C94FF-25F5-4529-8D7F-CC279B6192EE}"/>
              </a:ext>
            </a:extLst>
          </p:cNvPr>
          <p:cNvSpPr/>
          <p:nvPr/>
        </p:nvSpPr>
        <p:spPr>
          <a:xfrm>
            <a:off x="3884555" y="3997805"/>
            <a:ext cx="518238" cy="176434"/>
          </a:xfrm>
          <a:prstGeom prst="ellipse">
            <a:avLst/>
          </a:prstGeom>
          <a:solidFill>
            <a:schemeClr val="accent5">
              <a:lumMod val="20000"/>
              <a:lumOff val="80000"/>
            </a:schemeClr>
          </a:solidFill>
          <a:ln w="63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600" dirty="0">
                <a:solidFill>
                  <a:srgbClr val="00338D"/>
                </a:solidFill>
              </a:rPr>
              <a:t>86.5</a:t>
            </a:r>
            <a:r>
              <a:rPr lang="ko-KR" altLang="en-US" sz="600" dirty="0">
                <a:solidFill>
                  <a:srgbClr val="00338D"/>
                </a:solidFill>
              </a:rPr>
              <a:t>대</a:t>
            </a:r>
          </a:p>
        </p:txBody>
      </p:sp>
      <p:graphicFrame>
        <p:nvGraphicFramePr>
          <p:cNvPr id="27" name="차트 26">
            <a:extLst>
              <a:ext uri="{FF2B5EF4-FFF2-40B4-BE49-F238E27FC236}">
                <a16:creationId xmlns:a16="http://schemas.microsoft.com/office/drawing/2014/main" id="{5DC957A9-0B49-4D43-A558-B7ED3D877897}"/>
              </a:ext>
            </a:extLst>
          </p:cNvPr>
          <p:cNvGraphicFramePr>
            <a:graphicFrameLocks/>
          </p:cNvGraphicFramePr>
          <p:nvPr>
            <p:extLst>
              <p:ext uri="{D42A27DB-BD31-4B8C-83A1-F6EECF244321}">
                <p14:modId xmlns:p14="http://schemas.microsoft.com/office/powerpoint/2010/main" val="3244198682"/>
              </p:ext>
            </p:extLst>
          </p:nvPr>
        </p:nvGraphicFramePr>
        <p:xfrm>
          <a:off x="4988732" y="1492539"/>
          <a:ext cx="4467492" cy="2267169"/>
        </p:xfrm>
        <a:graphic>
          <a:graphicData uri="http://schemas.openxmlformats.org/drawingml/2006/chart">
            <c:chart xmlns:c="http://schemas.openxmlformats.org/drawingml/2006/chart" xmlns:r="http://schemas.openxmlformats.org/officeDocument/2006/relationships" r:id="rId7"/>
          </a:graphicData>
        </a:graphic>
      </p:graphicFrame>
      <p:sp>
        <p:nvSpPr>
          <p:cNvPr id="29" name="Text Box 51">
            <a:extLst>
              <a:ext uri="{FF2B5EF4-FFF2-40B4-BE49-F238E27FC236}">
                <a16:creationId xmlns:a16="http://schemas.microsoft.com/office/drawing/2014/main" id="{337C86F7-B2FF-4628-B1CA-DB40D637D8E5}"/>
              </a:ext>
            </a:extLst>
          </p:cNvPr>
          <p:cNvSpPr txBox="1">
            <a:spLocks noChangeArrowheads="1"/>
          </p:cNvSpPr>
          <p:nvPr/>
        </p:nvSpPr>
        <p:spPr bwMode="auto">
          <a:xfrm>
            <a:off x="499941" y="3791999"/>
            <a:ext cx="3784700"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r>
              <a:rPr lang="en-US" altLang="ko-KR" sz="600" i="1" dirty="0">
                <a:solidFill>
                  <a:srgbClr val="00338D"/>
                </a:solidFill>
                <a:latin typeface="Arial" panose="020B0604020202020204" pitchFamily="34" charset="0"/>
                <a:cs typeface="Arial" panose="020B0604020202020204" pitchFamily="34" charset="0"/>
              </a:rPr>
              <a:t>, Note. Capex </a:t>
            </a:r>
            <a:r>
              <a:rPr lang="ko-KR" altLang="en-US" sz="600" i="1" dirty="0">
                <a:solidFill>
                  <a:srgbClr val="00338D"/>
                </a:solidFill>
                <a:latin typeface="Arial" panose="020B0604020202020204" pitchFamily="34" charset="0"/>
                <a:cs typeface="Arial" panose="020B0604020202020204" pitchFamily="34" charset="0"/>
              </a:rPr>
              <a:t>분석을 위해 유형자산 감가상각 자료 중취득 내역을 이용하였음</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32" name="Rounded Rectangle 2">
            <a:extLst>
              <a:ext uri="{FF2B5EF4-FFF2-40B4-BE49-F238E27FC236}">
                <a16:creationId xmlns:a16="http://schemas.microsoft.com/office/drawing/2014/main" id="{B9CD01A3-8EA7-4976-8C0A-BE80B5B42C70}"/>
              </a:ext>
            </a:extLst>
          </p:cNvPr>
          <p:cNvSpPr/>
          <p:nvPr>
            <p:custDataLst>
              <p:tags r:id="rId1"/>
            </p:custDataLst>
          </p:nvPr>
        </p:nvSpPr>
        <p:spPr>
          <a:xfrm>
            <a:off x="5587637" y="1743078"/>
            <a:ext cx="3032487" cy="778379"/>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r>
              <a:rPr lang="ko-KR" altLang="en-US" sz="700" dirty="0">
                <a:solidFill>
                  <a:schemeClr val="tx1"/>
                </a:solidFill>
              </a:rPr>
              <a:t>확장 </a:t>
            </a:r>
            <a:r>
              <a:rPr lang="en-US" altLang="ko-KR" sz="700" dirty="0">
                <a:solidFill>
                  <a:schemeClr val="tx1"/>
                </a:solidFill>
              </a:rPr>
              <a:t>Capex</a:t>
            </a:r>
            <a:r>
              <a:rPr lang="ko-KR" altLang="en-US" sz="700" dirty="0">
                <a:solidFill>
                  <a:schemeClr val="tx1"/>
                </a:solidFill>
              </a:rPr>
              <a:t>는 제</a:t>
            </a:r>
            <a:r>
              <a:rPr lang="en-US" altLang="ko-KR" sz="700" dirty="0">
                <a:solidFill>
                  <a:schemeClr val="tx1"/>
                </a:solidFill>
              </a:rPr>
              <a:t>3</a:t>
            </a:r>
            <a:r>
              <a:rPr lang="ko-KR" altLang="en-US" sz="700" dirty="0">
                <a:solidFill>
                  <a:schemeClr val="tx1"/>
                </a:solidFill>
              </a:rPr>
              <a:t>공장 증축과 관련</a:t>
            </a:r>
            <a:r>
              <a:rPr lang="en-US" altLang="ko-KR" sz="700" dirty="0">
                <a:solidFill>
                  <a:schemeClr val="tx1"/>
                </a:solidFill>
              </a:rPr>
              <a:t>, </a:t>
            </a:r>
            <a:r>
              <a:rPr lang="ko-KR" altLang="en-US" sz="700" dirty="0">
                <a:solidFill>
                  <a:schemeClr val="tx1"/>
                </a:solidFill>
              </a:rPr>
              <a:t>유지보수 </a:t>
            </a:r>
            <a:r>
              <a:rPr lang="en-US" altLang="ko-KR" sz="700" dirty="0">
                <a:solidFill>
                  <a:schemeClr val="tx1"/>
                </a:solidFill>
              </a:rPr>
              <a:t>Capex</a:t>
            </a:r>
            <a:r>
              <a:rPr lang="ko-KR" altLang="en-US" sz="700" dirty="0">
                <a:solidFill>
                  <a:schemeClr val="tx1"/>
                </a:solidFill>
              </a:rPr>
              <a:t>는</a:t>
            </a:r>
            <a:r>
              <a:rPr lang="en-US" altLang="ko-KR" sz="700" dirty="0">
                <a:solidFill>
                  <a:schemeClr val="tx1"/>
                </a:solidFill>
              </a:rPr>
              <a:t> </a:t>
            </a:r>
            <a:r>
              <a:rPr lang="ko-KR" altLang="en-US" sz="700" dirty="0">
                <a:solidFill>
                  <a:schemeClr val="tx1"/>
                </a:solidFill>
              </a:rPr>
              <a:t>기계 장치</a:t>
            </a:r>
            <a:r>
              <a:rPr lang="en-US" altLang="ko-KR" sz="700" dirty="0">
                <a:solidFill>
                  <a:schemeClr val="tx1"/>
                </a:solidFill>
              </a:rPr>
              <a:t>, </a:t>
            </a:r>
            <a:r>
              <a:rPr lang="ko-KR" altLang="en-US" sz="700" dirty="0">
                <a:solidFill>
                  <a:schemeClr val="tx1"/>
                </a:solidFill>
              </a:rPr>
              <a:t>설비</a:t>
            </a:r>
            <a:r>
              <a:rPr lang="en-US" altLang="ko-KR" sz="700" dirty="0">
                <a:solidFill>
                  <a:schemeClr val="tx1"/>
                </a:solidFill>
              </a:rPr>
              <a:t>, </a:t>
            </a:r>
            <a:r>
              <a:rPr lang="ko-KR" altLang="en-US" sz="700" dirty="0">
                <a:solidFill>
                  <a:schemeClr val="tx1"/>
                </a:solidFill>
              </a:rPr>
              <a:t>업무용 차량</a:t>
            </a:r>
            <a:r>
              <a:rPr lang="en-US" altLang="ko-KR" sz="700" dirty="0">
                <a:solidFill>
                  <a:schemeClr val="tx1"/>
                </a:solidFill>
              </a:rPr>
              <a:t>, </a:t>
            </a:r>
            <a:r>
              <a:rPr lang="ko-KR" altLang="en-US" sz="700" dirty="0">
                <a:solidFill>
                  <a:schemeClr val="tx1"/>
                </a:solidFill>
              </a:rPr>
              <a:t>사무실 비품 관련</a:t>
            </a:r>
            <a:r>
              <a:rPr lang="en-US" altLang="ko-KR" sz="700" dirty="0">
                <a:solidFill>
                  <a:schemeClr val="tx1"/>
                </a:solidFill>
              </a:rPr>
              <a:t>, </a:t>
            </a:r>
            <a:r>
              <a:rPr lang="ko-KR" altLang="en-US" sz="700" dirty="0">
                <a:solidFill>
                  <a:schemeClr val="tx1"/>
                </a:solidFill>
              </a:rPr>
              <a:t>임원 관련 </a:t>
            </a:r>
            <a:r>
              <a:rPr lang="en-US" altLang="ko-KR" sz="700" dirty="0">
                <a:solidFill>
                  <a:schemeClr val="tx1"/>
                </a:solidFill>
              </a:rPr>
              <a:t>Capex</a:t>
            </a:r>
            <a:r>
              <a:rPr lang="ko-KR" altLang="en-US" sz="700" dirty="0">
                <a:solidFill>
                  <a:schemeClr val="tx1"/>
                </a:solidFill>
              </a:rPr>
              <a:t>는 대표이사</a:t>
            </a:r>
            <a:r>
              <a:rPr lang="en-US" altLang="ko-KR" sz="700" dirty="0">
                <a:solidFill>
                  <a:schemeClr val="tx1"/>
                </a:solidFill>
              </a:rPr>
              <a:t>, </a:t>
            </a:r>
            <a:r>
              <a:rPr lang="ko-KR" altLang="en-US" sz="700" dirty="0">
                <a:solidFill>
                  <a:schemeClr val="tx1"/>
                </a:solidFill>
              </a:rPr>
              <a:t>고문 운행 차량을 위해 지출 내역이 포함되었음</a:t>
            </a:r>
            <a:r>
              <a:rPr lang="en-US" altLang="ko-KR" sz="700" dirty="0">
                <a:solidFill>
                  <a:schemeClr val="tx1"/>
                </a:solidFill>
              </a:rPr>
              <a:t>. </a:t>
            </a:r>
            <a:r>
              <a:rPr lang="ko-KR" altLang="en-US" sz="700" dirty="0">
                <a:solidFill>
                  <a:schemeClr val="tx1"/>
                </a:solidFill>
              </a:rPr>
              <a:t>일회성 </a:t>
            </a:r>
            <a:r>
              <a:rPr lang="en-US" altLang="ko-KR" sz="700" dirty="0">
                <a:solidFill>
                  <a:schemeClr val="tx1"/>
                </a:solidFill>
              </a:rPr>
              <a:t>Capex</a:t>
            </a:r>
            <a:r>
              <a:rPr lang="ko-KR" altLang="en-US" sz="700" dirty="0">
                <a:solidFill>
                  <a:schemeClr val="tx1"/>
                </a:solidFill>
              </a:rPr>
              <a:t>는 </a:t>
            </a:r>
            <a:r>
              <a:rPr lang="en-US" altLang="ko-KR" sz="700" dirty="0">
                <a:solidFill>
                  <a:schemeClr val="tx1"/>
                </a:solidFill>
              </a:rPr>
              <a:t>2019</a:t>
            </a:r>
            <a:r>
              <a:rPr lang="ko-KR" altLang="en-US" sz="700" dirty="0">
                <a:solidFill>
                  <a:schemeClr val="tx1"/>
                </a:solidFill>
              </a:rPr>
              <a:t>년 시행된 </a:t>
            </a:r>
            <a:r>
              <a:rPr lang="en-US" altLang="ko-KR" sz="700" dirty="0">
                <a:solidFill>
                  <a:schemeClr val="tx1"/>
                </a:solidFill>
              </a:rPr>
              <a:t>CI </a:t>
            </a:r>
            <a:r>
              <a:rPr lang="ko-KR" altLang="en-US" sz="700" dirty="0">
                <a:solidFill>
                  <a:schemeClr val="tx1"/>
                </a:solidFill>
              </a:rPr>
              <a:t>교체 작업으로 인한 사인물 설치를 위해 지출 내역임</a:t>
            </a:r>
            <a:r>
              <a:rPr lang="en-US" altLang="ko-KR" sz="700" dirty="0">
                <a:solidFill>
                  <a:schemeClr val="tx1"/>
                </a:solidFill>
              </a:rPr>
              <a:t>. 2020</a:t>
            </a:r>
            <a:r>
              <a:rPr lang="ko-KR" altLang="en-US" sz="700" dirty="0">
                <a:solidFill>
                  <a:schemeClr val="tx1"/>
                </a:solidFill>
              </a:rPr>
              <a:t>년의 경우 세부 내역이 없는 관계로 제</a:t>
            </a:r>
            <a:r>
              <a:rPr lang="en-US" altLang="ko-KR" sz="700" dirty="0">
                <a:solidFill>
                  <a:schemeClr val="tx1"/>
                </a:solidFill>
              </a:rPr>
              <a:t>3</a:t>
            </a:r>
            <a:r>
              <a:rPr lang="ko-KR" altLang="en-US" sz="700" dirty="0">
                <a:solidFill>
                  <a:schemeClr val="tx1"/>
                </a:solidFill>
              </a:rPr>
              <a:t>공장 증축 관련 </a:t>
            </a:r>
            <a:r>
              <a:rPr lang="en-US" altLang="ko-KR" sz="700" dirty="0">
                <a:solidFill>
                  <a:schemeClr val="tx1"/>
                </a:solidFill>
              </a:rPr>
              <a:t>Capex</a:t>
            </a:r>
            <a:r>
              <a:rPr lang="ko-KR" altLang="en-US" sz="700" dirty="0">
                <a:solidFill>
                  <a:schemeClr val="tx1"/>
                </a:solidFill>
              </a:rPr>
              <a:t>를 제외한 나머지 금액은 기타 내역으로 분류하였음</a:t>
            </a:r>
            <a:r>
              <a:rPr lang="en-US" altLang="ko-KR" sz="700" dirty="0">
                <a:solidFill>
                  <a:schemeClr val="tx1"/>
                </a:solidFill>
              </a:rPr>
              <a:t>.</a:t>
            </a:r>
            <a:r>
              <a:rPr lang="ko-KR" altLang="en-US" sz="700" dirty="0">
                <a:solidFill>
                  <a:schemeClr val="tx1"/>
                </a:solidFill>
              </a:rPr>
              <a:t> </a:t>
            </a:r>
            <a:endParaRPr lang="en-US" altLang="ko-KR" sz="700" dirty="0">
              <a:solidFill>
                <a:schemeClr val="tx1"/>
              </a:solidFill>
            </a:endParaRPr>
          </a:p>
        </p:txBody>
      </p:sp>
      <p:sp>
        <p:nvSpPr>
          <p:cNvPr id="33" name="Text Box 51">
            <a:extLst>
              <a:ext uri="{FF2B5EF4-FFF2-40B4-BE49-F238E27FC236}">
                <a16:creationId xmlns:a16="http://schemas.microsoft.com/office/drawing/2014/main" id="{37CD2578-12E3-40DC-A78A-B2831CF1B8B2}"/>
              </a:ext>
            </a:extLst>
          </p:cNvPr>
          <p:cNvSpPr txBox="1">
            <a:spLocks noChangeArrowheads="1"/>
          </p:cNvSpPr>
          <p:nvPr/>
        </p:nvSpPr>
        <p:spPr bwMode="auto">
          <a:xfrm>
            <a:off x="5076296" y="3791998"/>
            <a:ext cx="3784700"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r>
              <a:rPr lang="en-US" altLang="ko-KR" sz="600" i="1" dirty="0">
                <a:solidFill>
                  <a:srgbClr val="00338D"/>
                </a:solidFill>
                <a:latin typeface="Arial" panose="020B0604020202020204" pitchFamily="34" charset="0"/>
                <a:cs typeface="Arial" panose="020B0604020202020204" pitchFamily="34" charset="0"/>
              </a:rPr>
              <a:t>, Note. Capex </a:t>
            </a:r>
            <a:r>
              <a:rPr lang="ko-KR" altLang="en-US" sz="600" i="1" dirty="0">
                <a:solidFill>
                  <a:srgbClr val="00338D"/>
                </a:solidFill>
                <a:latin typeface="Arial" panose="020B0604020202020204" pitchFamily="34" charset="0"/>
                <a:cs typeface="Arial" panose="020B0604020202020204" pitchFamily="34" charset="0"/>
              </a:rPr>
              <a:t>분석을 위해 유형자산 감가상각 자료 중취득 내역을 이용하였음</a:t>
            </a:r>
            <a:endParaRPr lang="en-US" altLang="ko-KR" sz="600" i="1" dirty="0">
              <a:solidFill>
                <a:srgbClr val="00338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6029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(15) </a:t>
            </a:r>
            <a:r>
              <a:rPr lang="en-US" altLang="ko-KR" sz="3000" b="1" dirty="0">
                <a:solidFill>
                  <a:srgbClr val="00338D"/>
                </a:solidFill>
              </a:rPr>
              <a:t>– Seasonality, </a:t>
            </a:r>
            <a:r>
              <a:rPr lang="ko-KR" altLang="en-US" sz="2400" dirty="0">
                <a:solidFill>
                  <a:srgbClr val="00338D"/>
                </a:solidFill>
                <a:cs typeface="KPMG Extralight"/>
              </a:rPr>
              <a:t>자금수지 </a:t>
            </a:r>
            <a:r>
              <a:rPr lang="en-US" altLang="ko-KR" sz="3000" b="1" dirty="0">
                <a:solidFill>
                  <a:srgbClr val="00338D"/>
                </a:solidFill>
              </a:rPr>
              <a:t>(1/2)</a:t>
            </a:r>
          </a:p>
        </p:txBody>
      </p:sp>
      <p:sp>
        <p:nvSpPr>
          <p:cNvPr id="11" name="직사각형 10">
            <a:extLst>
              <a:ext uri="{FF2B5EF4-FFF2-40B4-BE49-F238E27FC236}">
                <a16:creationId xmlns:a16="http://schemas.microsoft.com/office/drawing/2014/main" id="{7258470C-53B4-439F-8252-4C82CCA391C0}"/>
              </a:ext>
            </a:extLst>
          </p:cNvPr>
          <p:cNvSpPr/>
          <p:nvPr/>
        </p:nvSpPr>
        <p:spPr>
          <a:xfrm>
            <a:off x="415635" y="756761"/>
            <a:ext cx="9077499" cy="680777"/>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대상회사의 월별 매출액 및 수금 금액 추이를 볼 경우 </a:t>
            </a:r>
            <a:r>
              <a:rPr lang="en-US" altLang="ko-KR" sz="900" dirty="0">
                <a:solidFill>
                  <a:srgbClr val="00338D"/>
                </a:solidFill>
                <a:latin typeface="Arial" panose="020B0604020202020204" pitchFamily="34" charset="0"/>
                <a:ea typeface="맑은 고딕" panose="020B0503020000020004" pitchFamily="50" charset="-127"/>
              </a:rPr>
              <a:t>6</a:t>
            </a:r>
            <a:r>
              <a:rPr lang="ko-KR" altLang="en-US" sz="900" dirty="0">
                <a:solidFill>
                  <a:srgbClr val="00338D"/>
                </a:solidFill>
                <a:latin typeface="Arial" panose="020B0604020202020204" pitchFamily="34" charset="0"/>
                <a:ea typeface="맑은 고딕" panose="020B0503020000020004" pitchFamily="50" charset="-127"/>
              </a:rPr>
              <a:t>월 또는 </a:t>
            </a:r>
            <a:r>
              <a:rPr lang="en-US" altLang="ko-KR" sz="900" dirty="0">
                <a:solidFill>
                  <a:srgbClr val="00338D"/>
                </a:solidFill>
                <a:latin typeface="Arial" panose="020B0604020202020204" pitchFamily="34" charset="0"/>
                <a:ea typeface="맑은 고딕" panose="020B0503020000020004" pitchFamily="50" charset="-127"/>
              </a:rPr>
              <a:t>12</a:t>
            </a:r>
            <a:r>
              <a:rPr lang="ko-KR" altLang="en-US" sz="900" dirty="0">
                <a:solidFill>
                  <a:srgbClr val="00338D"/>
                </a:solidFill>
                <a:latin typeface="Arial" panose="020B0604020202020204" pitchFamily="34" charset="0"/>
                <a:ea typeface="맑은 고딕" panose="020B0503020000020004" pitchFamily="50" charset="-127"/>
              </a:rPr>
              <a:t>월에 집중도가 높은 것을 볼 수가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공공기관들은 일반적으로 반기말 또는 연말 시점에 예산집행을 위해 업체들에게 공사 준공을 독촉한다고 하며 이로 인해 해당 시기에 매출액 인식 및 수금 금액이 높아진다고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2020</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4</a:t>
            </a:r>
            <a:r>
              <a:rPr lang="ko-KR" altLang="en-US" sz="900" dirty="0">
                <a:solidFill>
                  <a:srgbClr val="00338D"/>
                </a:solidFill>
                <a:latin typeface="Arial" panose="020B0604020202020204" pitchFamily="34" charset="0"/>
                <a:ea typeface="맑은 고딕" panose="020B0503020000020004" pitchFamily="50" charset="-127"/>
              </a:rPr>
              <a:t>분기 동안 대상회사가 인식한 매출액은 </a:t>
            </a:r>
            <a:r>
              <a:rPr lang="en-US" altLang="ko-KR" sz="900" dirty="0">
                <a:solidFill>
                  <a:srgbClr val="00338D"/>
                </a:solidFill>
                <a:latin typeface="Arial" panose="020B0604020202020204" pitchFamily="34" charset="0"/>
                <a:ea typeface="맑은 고딕" panose="020B0503020000020004" pitchFamily="50" charset="-127"/>
              </a:rPr>
              <a:t>25,954</a:t>
            </a:r>
            <a:r>
              <a:rPr lang="ko-KR" altLang="en-US" sz="900" dirty="0">
                <a:solidFill>
                  <a:srgbClr val="00338D"/>
                </a:solidFill>
                <a:latin typeface="Arial" panose="020B0604020202020204" pitchFamily="34" charset="0"/>
                <a:ea typeface="맑은 고딕" panose="020B0503020000020004" pitchFamily="50" charset="-127"/>
              </a:rPr>
              <a:t>백만원이며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수금액은 </a:t>
            </a:r>
            <a:r>
              <a:rPr lang="en-US" altLang="ko-KR" sz="900" dirty="0">
                <a:solidFill>
                  <a:srgbClr val="00338D"/>
                </a:solidFill>
                <a:latin typeface="Arial" panose="020B0604020202020204" pitchFamily="34" charset="0"/>
                <a:ea typeface="맑은 고딕" panose="020B0503020000020004" pitchFamily="50" charset="-127"/>
              </a:rPr>
              <a:t>25,556 </a:t>
            </a:r>
            <a:r>
              <a:rPr lang="ko-KR" altLang="en-US" sz="900" dirty="0">
                <a:solidFill>
                  <a:srgbClr val="00338D"/>
                </a:solidFill>
                <a:latin typeface="Arial" panose="020B0604020202020204" pitchFamily="34" charset="0"/>
                <a:ea typeface="맑은 고딕" panose="020B0503020000020004" pitchFamily="50" charset="-127"/>
              </a:rPr>
              <a:t>백만원으로 차이금액이 크지는 않은 것으로 보임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기중</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세금계산서 발행 기준으로 매출액을 인식하고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공공기관의 경우 세금계산서 발행 시 </a:t>
            </a:r>
            <a:r>
              <a:rPr lang="en-US" altLang="ko-KR" sz="900" dirty="0">
                <a:solidFill>
                  <a:srgbClr val="00338D"/>
                </a:solidFill>
                <a:latin typeface="Arial" panose="020B0604020202020204" pitchFamily="34" charset="0"/>
                <a:ea typeface="맑은 고딕" panose="020B0503020000020004" pitchFamily="50" charset="-127"/>
              </a:rPr>
              <a:t>1</a:t>
            </a:r>
            <a:r>
              <a:rPr lang="ko-KR" altLang="en-US" sz="900" dirty="0">
                <a:solidFill>
                  <a:srgbClr val="00338D"/>
                </a:solidFill>
                <a:latin typeface="Arial" panose="020B0604020202020204" pitchFamily="34" charset="0"/>
                <a:ea typeface="맑은 고딕" panose="020B0503020000020004" pitchFamily="50" charset="-127"/>
              </a:rPr>
              <a:t>주일 이내 입금된다고 함</a:t>
            </a:r>
            <a:r>
              <a:rPr lang="en-US" altLang="ko-KR" sz="900" dirty="0">
                <a:solidFill>
                  <a:srgbClr val="00338D"/>
                </a:solidFill>
                <a:latin typeface="Arial" panose="020B0604020202020204" pitchFamily="34" charset="0"/>
                <a:ea typeface="맑은 고딕" panose="020B0503020000020004" pitchFamily="50" charset="-127"/>
              </a:rPr>
              <a:t>. (2020</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4</a:t>
            </a:r>
            <a:r>
              <a:rPr lang="ko-KR" altLang="en-US" sz="900" dirty="0">
                <a:solidFill>
                  <a:srgbClr val="00338D"/>
                </a:solidFill>
                <a:latin typeface="Arial" panose="020B0604020202020204" pitchFamily="34" charset="0"/>
                <a:ea typeface="맑은 고딕" panose="020B0503020000020004" pitchFamily="50" charset="-127"/>
              </a:rPr>
              <a:t>분기 매출액의 실재성을 위해 </a:t>
            </a:r>
            <a:r>
              <a:rPr lang="en-US" altLang="ko-KR" sz="900" dirty="0">
                <a:solidFill>
                  <a:srgbClr val="00338D"/>
                </a:solidFill>
                <a:latin typeface="Arial" panose="020B0604020202020204" pitchFamily="34" charset="0"/>
                <a:ea typeface="맑은 고딕" panose="020B0503020000020004" pitchFamily="50" charset="-127"/>
              </a:rPr>
              <a:t>sample test </a:t>
            </a:r>
            <a:r>
              <a:rPr lang="ko-KR" altLang="en-US" sz="900" dirty="0">
                <a:solidFill>
                  <a:srgbClr val="00338D"/>
                </a:solidFill>
                <a:latin typeface="Arial" panose="020B0604020202020204" pitchFamily="34" charset="0"/>
                <a:ea typeface="맑은 고딕" panose="020B0503020000020004" pitchFamily="50" charset="-127"/>
              </a:rPr>
              <a:t>진행 예정</a:t>
            </a:r>
            <a:r>
              <a:rPr lang="en-US" altLang="ko-KR" sz="900" dirty="0">
                <a:solidFill>
                  <a:srgbClr val="00338D"/>
                </a:solidFill>
                <a:latin typeface="Arial" panose="020B0604020202020204" pitchFamily="34" charset="0"/>
                <a:ea typeface="맑은 고딕" panose="020B0503020000020004" pitchFamily="50" charset="-127"/>
              </a:rPr>
              <a:t>)</a:t>
            </a:r>
          </a:p>
        </p:txBody>
      </p:sp>
      <p:graphicFrame>
        <p:nvGraphicFramePr>
          <p:cNvPr id="12" name="Chart1">
            <a:extLst>
              <a:ext uri="{FF2B5EF4-FFF2-40B4-BE49-F238E27FC236}">
                <a16:creationId xmlns:a16="http://schemas.microsoft.com/office/drawing/2014/main" id="{B51AAC15-4877-41D9-B35A-F69D0CD71BA0}"/>
              </a:ext>
            </a:extLst>
          </p:cNvPr>
          <p:cNvGraphicFramePr>
            <a:graphicFrameLocks/>
          </p:cNvGraphicFramePr>
          <p:nvPr/>
        </p:nvGraphicFramePr>
        <p:xfrm>
          <a:off x="414251" y="1437538"/>
          <a:ext cx="9077498" cy="172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1">
            <a:extLst>
              <a:ext uri="{FF2B5EF4-FFF2-40B4-BE49-F238E27FC236}">
                <a16:creationId xmlns:a16="http://schemas.microsoft.com/office/drawing/2014/main" id="{2D13A46D-3A10-477B-90F1-CE30B112E924}"/>
              </a:ext>
            </a:extLst>
          </p:cNvPr>
          <p:cNvGraphicFramePr>
            <a:graphicFrameLocks/>
          </p:cNvGraphicFramePr>
          <p:nvPr/>
        </p:nvGraphicFramePr>
        <p:xfrm>
          <a:off x="414251" y="3030459"/>
          <a:ext cx="9077498" cy="172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1">
            <a:extLst>
              <a:ext uri="{FF2B5EF4-FFF2-40B4-BE49-F238E27FC236}">
                <a16:creationId xmlns:a16="http://schemas.microsoft.com/office/drawing/2014/main" id="{1A470E4C-BFB4-41AD-A769-0F0198DFC159}"/>
              </a:ext>
            </a:extLst>
          </p:cNvPr>
          <p:cNvGraphicFramePr>
            <a:graphicFrameLocks/>
          </p:cNvGraphicFramePr>
          <p:nvPr/>
        </p:nvGraphicFramePr>
        <p:xfrm>
          <a:off x="414251" y="4601247"/>
          <a:ext cx="9077498" cy="195318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54435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(15) </a:t>
            </a:r>
            <a:r>
              <a:rPr lang="en-US" altLang="ko-KR" sz="3000" b="1" dirty="0">
                <a:solidFill>
                  <a:srgbClr val="00338D"/>
                </a:solidFill>
              </a:rPr>
              <a:t>– Seasonality, </a:t>
            </a:r>
            <a:r>
              <a:rPr lang="ko-KR" altLang="en-US" sz="2400" dirty="0">
                <a:solidFill>
                  <a:srgbClr val="00338D"/>
                </a:solidFill>
                <a:cs typeface="KPMG Extralight"/>
              </a:rPr>
              <a:t>자금수지 </a:t>
            </a:r>
            <a:r>
              <a:rPr lang="en-US" altLang="ko-KR" sz="3000" b="1" dirty="0">
                <a:solidFill>
                  <a:srgbClr val="00338D"/>
                </a:solidFill>
              </a:rPr>
              <a:t>(2/2)</a:t>
            </a:r>
          </a:p>
        </p:txBody>
      </p:sp>
      <p:sp>
        <p:nvSpPr>
          <p:cNvPr id="11" name="직사각형 10">
            <a:extLst>
              <a:ext uri="{FF2B5EF4-FFF2-40B4-BE49-F238E27FC236}">
                <a16:creationId xmlns:a16="http://schemas.microsoft.com/office/drawing/2014/main" id="{7258470C-53B4-439F-8252-4C82CCA391C0}"/>
              </a:ext>
            </a:extLst>
          </p:cNvPr>
          <p:cNvSpPr/>
          <p:nvPr/>
        </p:nvSpPr>
        <p:spPr>
          <a:xfrm>
            <a:off x="415635" y="756761"/>
            <a:ext cx="9077499" cy="680777"/>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우수조달품목 매출이 상승하기 시작한 </a:t>
            </a:r>
            <a:r>
              <a:rPr lang="en-US" altLang="ko-KR" sz="900" dirty="0">
                <a:solidFill>
                  <a:srgbClr val="00338D"/>
                </a:solidFill>
                <a:latin typeface="Arial" panose="020B0604020202020204" pitchFamily="34" charset="0"/>
                <a:ea typeface="맑은 고딕" panose="020B0503020000020004" pitchFamily="50" charset="-127"/>
              </a:rPr>
              <a:t>2018</a:t>
            </a:r>
            <a:r>
              <a:rPr lang="ko-KR" altLang="en-US" sz="900" dirty="0">
                <a:solidFill>
                  <a:srgbClr val="00338D"/>
                </a:solidFill>
                <a:latin typeface="Arial" panose="020B0604020202020204" pitchFamily="34" charset="0"/>
                <a:ea typeface="맑은 고딕" panose="020B0503020000020004" pitchFamily="50" charset="-127"/>
              </a:rPr>
              <a:t>년도부터 예측 생산을 실시하고 있다고 하며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이를 위해 주기적으로 원재료 매입 및 구매대금을 지급하고 있음</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공공기관들로부터 수금하는 금액이 반기말 또는 연말에 집중됨에 따라 기중 </a:t>
            </a:r>
            <a:r>
              <a:rPr lang="en-US" altLang="ko-KR" sz="900" dirty="0">
                <a:solidFill>
                  <a:srgbClr val="00338D"/>
                </a:solidFill>
                <a:latin typeface="Arial" panose="020B0604020202020204" pitchFamily="34" charset="0"/>
                <a:ea typeface="맑은 고딕" panose="020B0503020000020004" pitchFamily="50" charset="-127"/>
              </a:rPr>
              <a:t>(-) cash flow </a:t>
            </a:r>
            <a:r>
              <a:rPr lang="ko-KR" altLang="en-US" sz="900" dirty="0">
                <a:solidFill>
                  <a:srgbClr val="00338D"/>
                </a:solidFill>
                <a:latin typeface="Arial" panose="020B0604020202020204" pitchFamily="34" charset="0"/>
                <a:ea typeface="맑은 고딕" panose="020B0503020000020004" pitchFamily="50" charset="-127"/>
              </a:rPr>
              <a:t>를 보이는 월들이 나타나고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다만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대상회사의 누적 </a:t>
            </a:r>
            <a:r>
              <a:rPr lang="en-US" altLang="ko-KR" sz="900" dirty="0">
                <a:solidFill>
                  <a:srgbClr val="00338D"/>
                </a:solidFill>
                <a:latin typeface="Arial" panose="020B0604020202020204" pitchFamily="34" charset="0"/>
                <a:ea typeface="맑은 고딕" panose="020B0503020000020004" pitchFamily="50" charset="-127"/>
              </a:rPr>
              <a:t>cash </a:t>
            </a:r>
            <a:r>
              <a:rPr lang="ko-KR" altLang="en-US" sz="900" dirty="0">
                <a:solidFill>
                  <a:srgbClr val="00338D"/>
                </a:solidFill>
                <a:latin typeface="Arial" panose="020B0604020202020204" pitchFamily="34" charset="0"/>
                <a:ea typeface="맑은 고딕" panose="020B0503020000020004" pitchFamily="50" charset="-127"/>
              </a:rPr>
              <a:t>가 지속적으로 증가하고 있어 </a:t>
            </a:r>
            <a:r>
              <a:rPr lang="en-US" altLang="ko-KR" sz="900" dirty="0">
                <a:solidFill>
                  <a:srgbClr val="00338D"/>
                </a:solidFill>
                <a:latin typeface="Arial" panose="020B0604020202020204" pitchFamily="34" charset="0"/>
                <a:ea typeface="맑은 고딕" panose="020B0503020000020004" pitchFamily="50" charset="-127"/>
              </a:rPr>
              <a:t>2018</a:t>
            </a:r>
            <a:r>
              <a:rPr lang="ko-KR" altLang="en-US" sz="900" dirty="0">
                <a:solidFill>
                  <a:srgbClr val="00338D"/>
                </a:solidFill>
                <a:latin typeface="Arial" panose="020B0604020202020204" pitchFamily="34" charset="0"/>
                <a:ea typeface="맑은 고딕" panose="020B0503020000020004" pitchFamily="50" charset="-127"/>
              </a:rPr>
              <a:t>년 이후 </a:t>
            </a:r>
            <a:r>
              <a:rPr lang="en-US" altLang="ko-KR" sz="900" dirty="0">
                <a:solidFill>
                  <a:srgbClr val="00338D"/>
                </a:solidFill>
                <a:latin typeface="Arial" panose="020B0604020202020204" pitchFamily="34" charset="0"/>
                <a:ea typeface="맑은 고딕" panose="020B0503020000020004" pitchFamily="50" charset="-127"/>
              </a:rPr>
              <a:t>cash shortage </a:t>
            </a:r>
            <a:r>
              <a:rPr lang="ko-KR" altLang="en-US" sz="900" dirty="0">
                <a:solidFill>
                  <a:srgbClr val="00338D"/>
                </a:solidFill>
                <a:latin typeface="Arial" panose="020B0604020202020204" pitchFamily="34" charset="0"/>
                <a:ea typeface="맑은 고딕" panose="020B0503020000020004" pitchFamily="50" charset="-127"/>
              </a:rPr>
              <a:t>가 발생한 경우는 없다고 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최소보유 현금 수준을 약 </a:t>
            </a:r>
            <a:r>
              <a:rPr lang="en-US" altLang="ko-KR" sz="900" dirty="0">
                <a:solidFill>
                  <a:srgbClr val="00338D"/>
                </a:solidFill>
                <a:latin typeface="Arial" panose="020B0604020202020204" pitchFamily="34" charset="0"/>
                <a:ea typeface="맑은 고딕" panose="020B0503020000020004" pitchFamily="50" charset="-127"/>
              </a:rPr>
              <a:t>20</a:t>
            </a:r>
            <a:r>
              <a:rPr lang="ko-KR" altLang="en-US" sz="900" dirty="0">
                <a:solidFill>
                  <a:srgbClr val="00338D"/>
                </a:solidFill>
                <a:latin typeface="Arial" panose="020B0604020202020204" pitchFamily="34" charset="0"/>
                <a:ea typeface="맑은 고딕" panose="020B0503020000020004" pitchFamily="50" charset="-127"/>
              </a:rPr>
              <a:t>억원 수준으로 판단하고 있음</a:t>
            </a:r>
            <a:r>
              <a:rPr lang="en-US" altLang="ko-KR" sz="900" dirty="0">
                <a:solidFill>
                  <a:srgbClr val="00338D"/>
                </a:solidFill>
                <a:latin typeface="Arial" panose="020B0604020202020204" pitchFamily="34" charset="0"/>
                <a:ea typeface="맑은 고딕" panose="020B0503020000020004" pitchFamily="50" charset="-127"/>
              </a:rPr>
              <a:t>.</a:t>
            </a:r>
          </a:p>
        </p:txBody>
      </p:sp>
      <p:graphicFrame>
        <p:nvGraphicFramePr>
          <p:cNvPr id="7" name="Chart1">
            <a:extLst>
              <a:ext uri="{FF2B5EF4-FFF2-40B4-BE49-F238E27FC236}">
                <a16:creationId xmlns:a16="http://schemas.microsoft.com/office/drawing/2014/main" id="{FE05CC44-5636-4867-814F-4D5275230F0A}"/>
              </a:ext>
            </a:extLst>
          </p:cNvPr>
          <p:cNvGraphicFramePr>
            <a:graphicFrameLocks/>
          </p:cNvGraphicFramePr>
          <p:nvPr>
            <p:extLst>
              <p:ext uri="{D42A27DB-BD31-4B8C-83A1-F6EECF244321}">
                <p14:modId xmlns:p14="http://schemas.microsoft.com/office/powerpoint/2010/main" val="1754869468"/>
              </p:ext>
            </p:extLst>
          </p:nvPr>
        </p:nvGraphicFramePr>
        <p:xfrm>
          <a:off x="415634" y="1489766"/>
          <a:ext cx="9158133" cy="18745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1">
            <a:extLst>
              <a:ext uri="{FF2B5EF4-FFF2-40B4-BE49-F238E27FC236}">
                <a16:creationId xmlns:a16="http://schemas.microsoft.com/office/drawing/2014/main" id="{16DA72ED-DF2D-4BDF-B90F-0DBC0CEAE1AB}"/>
              </a:ext>
            </a:extLst>
          </p:cNvPr>
          <p:cNvGraphicFramePr>
            <a:graphicFrameLocks/>
          </p:cNvGraphicFramePr>
          <p:nvPr>
            <p:extLst>
              <p:ext uri="{D42A27DB-BD31-4B8C-83A1-F6EECF244321}">
                <p14:modId xmlns:p14="http://schemas.microsoft.com/office/powerpoint/2010/main" val="992522773"/>
              </p:ext>
            </p:extLst>
          </p:nvPr>
        </p:nvGraphicFramePr>
        <p:xfrm>
          <a:off x="415634" y="3207390"/>
          <a:ext cx="9158133" cy="18745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1">
            <a:extLst>
              <a:ext uri="{FF2B5EF4-FFF2-40B4-BE49-F238E27FC236}">
                <a16:creationId xmlns:a16="http://schemas.microsoft.com/office/drawing/2014/main" id="{CF93E693-EA4E-446E-BC60-9A7F217326D1}"/>
              </a:ext>
            </a:extLst>
          </p:cNvPr>
          <p:cNvGraphicFramePr>
            <a:graphicFrameLocks/>
          </p:cNvGraphicFramePr>
          <p:nvPr>
            <p:extLst>
              <p:ext uri="{D42A27DB-BD31-4B8C-83A1-F6EECF244321}">
                <p14:modId xmlns:p14="http://schemas.microsoft.com/office/powerpoint/2010/main" val="239707514"/>
              </p:ext>
            </p:extLst>
          </p:nvPr>
        </p:nvGraphicFramePr>
        <p:xfrm>
          <a:off x="305352" y="4924532"/>
          <a:ext cx="9378696" cy="170486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07299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(16) - </a:t>
            </a:r>
            <a:r>
              <a:rPr lang="ko-KR" altLang="en-US" sz="2400" dirty="0">
                <a:solidFill>
                  <a:srgbClr val="00338D"/>
                </a:solidFill>
                <a:cs typeface="KPMG Extralight"/>
              </a:rPr>
              <a:t>지급보증</a:t>
            </a:r>
            <a:r>
              <a:rPr lang="ko-KR" altLang="en-US" sz="3000" b="1" dirty="0">
                <a:solidFill>
                  <a:srgbClr val="00338D"/>
                </a:solidFill>
                <a:cs typeface="KPMG Extralight"/>
              </a:rPr>
              <a:t> </a:t>
            </a:r>
            <a:r>
              <a:rPr lang="en-US" altLang="ko-KR" sz="3000" b="1" dirty="0">
                <a:solidFill>
                  <a:srgbClr val="00338D"/>
                </a:solidFill>
                <a:cs typeface="KPMG Extralight"/>
              </a:rPr>
              <a:t>(1/4)</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0"/>
            <a:ext cx="9077499" cy="75600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대상회사가 속한 산업의 특성 상 발주처는 계약 체결 시 계약이행</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하자보수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선급금 등에 대한 보증을 요구하고 있으며</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대상회사는 이를 보증기관의 보증서로 대체하고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대상회사가 주로 이용하는 보증처는 정보통신공제조합이며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정보통신공제조합은 보증서 발행을 위해서는 조합원이 연대보증인을 입보시킬 것을 요구하고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따라서 정보통신공제조합에 가입한 조합원들은 연대보증인 입보를 위해서 업체들끼리 서로 간의 맞보증을 계약을 맺고 있는 상태임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정보통신공제조합으로부터의 보증한도는 연대보증인 출자지분가액 포함한 지분가액의 일정배수를 곱해서 결정이 되고 있으며</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 말 기준 보증한도는 </a:t>
            </a:r>
            <a:r>
              <a:rPr lang="en-US" altLang="ko-KR" sz="900" dirty="0">
                <a:solidFill>
                  <a:srgbClr val="00338D"/>
                </a:solidFill>
                <a:latin typeface="Arial" panose="020B0604020202020204" pitchFamily="34" charset="0"/>
                <a:ea typeface="맑은 고딕" panose="020B0503020000020004" pitchFamily="50" charset="-127"/>
              </a:rPr>
              <a:t>214</a:t>
            </a:r>
            <a:r>
              <a:rPr lang="ko-KR" altLang="en-US" sz="900" dirty="0">
                <a:solidFill>
                  <a:srgbClr val="00338D"/>
                </a:solidFill>
                <a:latin typeface="Arial" panose="020B0604020202020204" pitchFamily="34" charset="0"/>
                <a:ea typeface="맑은 고딕" panose="020B0503020000020004" pitchFamily="50" charset="-127"/>
              </a:rPr>
              <a:t>억원임</a:t>
            </a:r>
            <a:r>
              <a:rPr lang="en-US" altLang="ko-KR" sz="900" dirty="0">
                <a:solidFill>
                  <a:srgbClr val="00338D"/>
                </a:solidFill>
                <a:latin typeface="Arial" panose="020B0604020202020204" pitchFamily="34" charset="0"/>
                <a:ea typeface="맑은 고딕" panose="020B0503020000020004" pitchFamily="50" charset="-127"/>
              </a:rPr>
              <a:t>.</a:t>
            </a:r>
          </a:p>
        </p:txBody>
      </p:sp>
      <p:pic>
        <p:nvPicPr>
          <p:cNvPr id="8" name="그림 7">
            <a:extLst>
              <a:ext uri="{FF2B5EF4-FFF2-40B4-BE49-F238E27FC236}">
                <a16:creationId xmlns:a16="http://schemas.microsoft.com/office/drawing/2014/main" id="{269E9FF6-6D90-4087-8F47-E9972C490BF8}"/>
              </a:ext>
            </a:extLst>
          </p:cNvPr>
          <p:cNvPicPr>
            <a:picLocks noChangeAspect="1" noChangeArrowheads="1"/>
            <a:extLst>
              <a:ext uri="{84589F7E-364E-4C9E-8A38-B11213B215E9}">
                <a14:cameraTool xmlns:a14="http://schemas.microsoft.com/office/drawing/2010/main" cellRange="$B$6:$E$13"/>
              </a:ext>
            </a:extLst>
          </p:cNvPicPr>
          <p:nvPr/>
        </p:nvPicPr>
        <p:blipFill>
          <a:blip r:embed="rId4"/>
          <a:srcRect/>
          <a:stretch>
            <a:fillRect/>
          </a:stretch>
        </p:blipFill>
        <p:spPr bwMode="auto">
          <a:xfrm>
            <a:off x="415635" y="1560903"/>
            <a:ext cx="8650224" cy="128016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9" name="그림 8">
            <a:extLst>
              <a:ext uri="{FF2B5EF4-FFF2-40B4-BE49-F238E27FC236}">
                <a16:creationId xmlns:a16="http://schemas.microsoft.com/office/drawing/2014/main" id="{F1C44AB5-E228-4F6E-BFC8-960BCF652AA8}"/>
              </a:ext>
            </a:extLst>
          </p:cNvPr>
          <p:cNvPicPr>
            <a:picLocks noChangeAspect="1" noChangeArrowheads="1"/>
            <a:extLst>
              <a:ext uri="{84589F7E-364E-4C9E-8A38-B11213B215E9}">
                <a14:cameraTool xmlns:a14="http://schemas.microsoft.com/office/drawing/2010/main" cellRange="$G$4:$K$52"/>
              </a:ext>
            </a:extLst>
          </p:cNvPicPr>
          <p:nvPr/>
        </p:nvPicPr>
        <p:blipFill>
          <a:blip r:embed="rId5"/>
          <a:srcRect/>
          <a:stretch>
            <a:fillRect/>
          </a:stretch>
        </p:blipFill>
        <p:spPr bwMode="auto">
          <a:xfrm>
            <a:off x="418404" y="4940481"/>
            <a:ext cx="5742432" cy="128016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17" name="Text Box 51">
            <a:extLst>
              <a:ext uri="{FF2B5EF4-FFF2-40B4-BE49-F238E27FC236}">
                <a16:creationId xmlns:a16="http://schemas.microsoft.com/office/drawing/2014/main" id="{60AB1654-A17E-4850-8E34-1BD0CFD9614D}"/>
              </a:ext>
            </a:extLst>
          </p:cNvPr>
          <p:cNvSpPr txBox="1">
            <a:spLocks noChangeArrowheads="1"/>
          </p:cNvSpPr>
          <p:nvPr/>
        </p:nvSpPr>
        <p:spPr bwMode="auto">
          <a:xfrm>
            <a:off x="415635" y="2841063"/>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18" name="Text Box 51">
            <a:extLst>
              <a:ext uri="{FF2B5EF4-FFF2-40B4-BE49-F238E27FC236}">
                <a16:creationId xmlns:a16="http://schemas.microsoft.com/office/drawing/2014/main" id="{479790B1-15A9-48FC-9BF9-3542E90417AD}"/>
              </a:ext>
            </a:extLst>
          </p:cNvPr>
          <p:cNvSpPr txBox="1">
            <a:spLocks noChangeArrowheads="1"/>
          </p:cNvSpPr>
          <p:nvPr/>
        </p:nvSpPr>
        <p:spPr bwMode="auto">
          <a:xfrm>
            <a:off x="418404" y="4767955"/>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감사보고서</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19" name="Text Box 51">
            <a:extLst>
              <a:ext uri="{FF2B5EF4-FFF2-40B4-BE49-F238E27FC236}">
                <a16:creationId xmlns:a16="http://schemas.microsoft.com/office/drawing/2014/main" id="{3756764F-C4C4-4CD8-8D56-7865A56BC246}"/>
              </a:ext>
            </a:extLst>
          </p:cNvPr>
          <p:cNvSpPr txBox="1">
            <a:spLocks noChangeArrowheads="1"/>
          </p:cNvSpPr>
          <p:nvPr/>
        </p:nvSpPr>
        <p:spPr bwMode="auto">
          <a:xfrm>
            <a:off x="418404" y="6220641"/>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감사보고서</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20" name="Text Box 51">
            <a:extLst>
              <a:ext uri="{FF2B5EF4-FFF2-40B4-BE49-F238E27FC236}">
                <a16:creationId xmlns:a16="http://schemas.microsoft.com/office/drawing/2014/main" id="{1353700E-12E3-4B34-892D-CEA5CBC9AAF3}"/>
              </a:ext>
            </a:extLst>
          </p:cNvPr>
          <p:cNvSpPr txBox="1">
            <a:spLocks noChangeArrowheads="1"/>
          </p:cNvSpPr>
          <p:nvPr/>
        </p:nvSpPr>
        <p:spPr bwMode="auto">
          <a:xfrm>
            <a:off x="6265302" y="4767955"/>
            <a:ext cx="32369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정보통신공제조합 홈페이지</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21" name="Rounded Rectangle 2">
            <a:extLst>
              <a:ext uri="{FF2B5EF4-FFF2-40B4-BE49-F238E27FC236}">
                <a16:creationId xmlns:a16="http://schemas.microsoft.com/office/drawing/2014/main" id="{5C0AE4ED-74FA-426D-8F06-A5B6934BA990}"/>
              </a:ext>
            </a:extLst>
          </p:cNvPr>
          <p:cNvSpPr/>
          <p:nvPr>
            <p:custDataLst>
              <p:tags r:id="rId1"/>
            </p:custDataLst>
          </p:nvPr>
        </p:nvSpPr>
        <p:spPr>
          <a:xfrm>
            <a:off x="6075771" y="2898571"/>
            <a:ext cx="2990088" cy="399050"/>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ko-KR" altLang="en-US" sz="700" dirty="0">
                <a:solidFill>
                  <a:schemeClr val="tx1"/>
                </a:solidFill>
              </a:rPr>
              <a:t>대상회사에 따르면</a:t>
            </a:r>
            <a:r>
              <a:rPr lang="en-US" altLang="ko-KR" sz="700" dirty="0">
                <a:solidFill>
                  <a:schemeClr val="tx1"/>
                </a:solidFill>
              </a:rPr>
              <a:t>, </a:t>
            </a:r>
            <a:r>
              <a:rPr lang="ko-KR" altLang="en-US" sz="700" dirty="0">
                <a:solidFill>
                  <a:schemeClr val="tx1"/>
                </a:solidFill>
              </a:rPr>
              <a:t>이행보증의 경우 계약금액의 </a:t>
            </a:r>
            <a:r>
              <a:rPr lang="en-US" altLang="ko-KR" sz="700" dirty="0">
                <a:solidFill>
                  <a:schemeClr val="tx1"/>
                </a:solidFill>
              </a:rPr>
              <a:t>10%</a:t>
            </a:r>
            <a:r>
              <a:rPr lang="ko-KR" altLang="en-US" sz="700" dirty="0">
                <a:solidFill>
                  <a:schemeClr val="tx1"/>
                </a:solidFill>
              </a:rPr>
              <a:t> 로 결정되는 경우가 일반적이라고 하며</a:t>
            </a:r>
            <a:r>
              <a:rPr lang="en-US" altLang="ko-KR" sz="700" dirty="0">
                <a:solidFill>
                  <a:schemeClr val="tx1"/>
                </a:solidFill>
              </a:rPr>
              <a:t>, </a:t>
            </a:r>
            <a:r>
              <a:rPr lang="ko-KR" altLang="en-US" sz="700" dirty="0">
                <a:solidFill>
                  <a:schemeClr val="tx1"/>
                </a:solidFill>
              </a:rPr>
              <a:t>하자보증의 경우 공공기관은 계약금액의 </a:t>
            </a:r>
            <a:r>
              <a:rPr lang="en-US" altLang="ko-KR" sz="700" dirty="0">
                <a:solidFill>
                  <a:schemeClr val="tx1"/>
                </a:solidFill>
              </a:rPr>
              <a:t>2%, </a:t>
            </a:r>
            <a:r>
              <a:rPr lang="ko-KR" altLang="en-US" sz="700" dirty="0">
                <a:solidFill>
                  <a:schemeClr val="tx1"/>
                </a:solidFill>
              </a:rPr>
              <a:t>일반기업은 계약금액의 </a:t>
            </a:r>
            <a:r>
              <a:rPr lang="en-US" altLang="ko-KR" sz="700" dirty="0">
                <a:solidFill>
                  <a:schemeClr val="tx1"/>
                </a:solidFill>
              </a:rPr>
              <a:t>5%, 10% </a:t>
            </a:r>
            <a:r>
              <a:rPr lang="ko-KR" altLang="en-US" sz="700" dirty="0">
                <a:solidFill>
                  <a:schemeClr val="tx1"/>
                </a:solidFill>
              </a:rPr>
              <a:t>등을 요구한다고 함</a:t>
            </a:r>
            <a:r>
              <a:rPr lang="en-US" altLang="ko-KR" sz="700" dirty="0">
                <a:solidFill>
                  <a:schemeClr val="tx1"/>
                </a:solidFill>
              </a:rPr>
              <a:t>.</a:t>
            </a:r>
          </a:p>
        </p:txBody>
      </p:sp>
      <p:pic>
        <p:nvPicPr>
          <p:cNvPr id="22" name="그림 21">
            <a:extLst>
              <a:ext uri="{FF2B5EF4-FFF2-40B4-BE49-F238E27FC236}">
                <a16:creationId xmlns:a16="http://schemas.microsoft.com/office/drawing/2014/main" id="{C1D15274-9777-4033-8FC5-D52F258FA4DE}"/>
              </a:ext>
            </a:extLst>
          </p:cNvPr>
          <p:cNvPicPr>
            <a:picLocks noChangeAspect="1" noChangeArrowheads="1"/>
            <a:extLst>
              <a:ext uri="{84589F7E-364E-4C9E-8A38-B11213B215E9}">
                <a14:cameraTool xmlns:a14="http://schemas.microsoft.com/office/drawing/2010/main" cellRange="$M$4:$U$52"/>
              </a:ext>
            </a:extLst>
          </p:cNvPicPr>
          <p:nvPr/>
        </p:nvPicPr>
        <p:blipFill>
          <a:blip r:embed="rId6"/>
          <a:srcRect/>
          <a:stretch>
            <a:fillRect/>
          </a:stretch>
        </p:blipFill>
        <p:spPr bwMode="auto">
          <a:xfrm>
            <a:off x="412866" y="3486585"/>
            <a:ext cx="5650992" cy="128016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25" name="그림 24">
            <a:extLst>
              <a:ext uri="{FF2B5EF4-FFF2-40B4-BE49-F238E27FC236}">
                <a16:creationId xmlns:a16="http://schemas.microsoft.com/office/drawing/2014/main" id="{EA85F8DC-0F67-4329-9259-80534F17B3DE}"/>
              </a:ext>
            </a:extLst>
          </p:cNvPr>
          <p:cNvPicPr>
            <a:picLocks noChangeAspect="1" noChangeArrowheads="1"/>
            <a:extLst>
              <a:ext uri="{84589F7E-364E-4C9E-8A38-B11213B215E9}">
                <a14:cameraTool xmlns:a14="http://schemas.microsoft.com/office/drawing/2010/main" cellRange="$H$17:$H$24"/>
              </a:ext>
            </a:extLst>
          </p:cNvPicPr>
          <p:nvPr/>
        </p:nvPicPr>
        <p:blipFill>
          <a:blip r:embed="rId7"/>
          <a:srcRect/>
          <a:stretch>
            <a:fillRect/>
          </a:stretch>
        </p:blipFill>
        <p:spPr bwMode="auto">
          <a:xfrm>
            <a:off x="6265302" y="3491157"/>
            <a:ext cx="3227832" cy="1271016"/>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1815923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(16) - </a:t>
            </a:r>
            <a:r>
              <a:rPr lang="ko-KR" altLang="en-US" sz="2400" dirty="0">
                <a:solidFill>
                  <a:srgbClr val="00338D"/>
                </a:solidFill>
                <a:cs typeface="KPMG Extralight"/>
              </a:rPr>
              <a:t>지급보증</a:t>
            </a:r>
            <a:r>
              <a:rPr lang="ko-KR" altLang="en-US" sz="3000" b="1" dirty="0">
                <a:solidFill>
                  <a:srgbClr val="00338D"/>
                </a:solidFill>
                <a:cs typeface="KPMG Extralight"/>
              </a:rPr>
              <a:t> </a:t>
            </a:r>
            <a:r>
              <a:rPr lang="en-US" altLang="ko-KR" sz="3000" b="1" dirty="0">
                <a:solidFill>
                  <a:srgbClr val="00338D"/>
                </a:solidFill>
                <a:cs typeface="KPMG Extralight"/>
              </a:rPr>
              <a:t>(2/4)</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0"/>
            <a:ext cx="9077499" cy="75600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엔토스정보통신</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보다텍과 연대보증계약을 체결하고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반대로 엔토스정보통신</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보다텍도 보증서 발행을 위해서 대상회사를 연대보증업체로 입보시킨 상태임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일반적으로 연대보증인 약정은 </a:t>
            </a:r>
            <a:r>
              <a:rPr lang="en-US" altLang="ko-KR" sz="900" dirty="0">
                <a:solidFill>
                  <a:srgbClr val="00338D"/>
                </a:solidFill>
                <a:latin typeface="Arial" panose="020B0604020202020204" pitchFamily="34" charset="0"/>
                <a:ea typeface="맑은 고딕" panose="020B0503020000020004" pitchFamily="50" charset="-127"/>
              </a:rPr>
              <a:t>3</a:t>
            </a:r>
            <a:r>
              <a:rPr lang="ko-KR" altLang="en-US" sz="900" dirty="0">
                <a:solidFill>
                  <a:srgbClr val="00338D"/>
                </a:solidFill>
                <a:latin typeface="Arial" panose="020B0604020202020204" pitchFamily="34" charset="0"/>
                <a:ea typeface="맑은 고딕" panose="020B0503020000020004" pitchFamily="50" charset="-127"/>
              </a:rPr>
              <a:t>년이며</a:t>
            </a:r>
            <a:r>
              <a:rPr lang="en-US" altLang="ko-KR" sz="900" dirty="0">
                <a:solidFill>
                  <a:srgbClr val="00338D"/>
                </a:solidFill>
                <a:latin typeface="Arial" panose="020B0604020202020204" pitchFamily="34" charset="0"/>
                <a:ea typeface="맑은 고딕" panose="020B0503020000020004" pitchFamily="50" charset="-127"/>
              </a:rPr>
              <a:t>, 2021</a:t>
            </a:r>
            <a:r>
              <a:rPr lang="ko-KR" altLang="en-US" sz="900" dirty="0">
                <a:solidFill>
                  <a:srgbClr val="00338D"/>
                </a:solidFill>
                <a:latin typeface="Arial" panose="020B0604020202020204" pitchFamily="34" charset="0"/>
                <a:ea typeface="맑은 고딕" panose="020B0503020000020004" pitchFamily="50" charset="-127"/>
              </a:rPr>
              <a:t>년 현재도 엔토스정보통신</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보다텍과 맞보증을 맺고 있는 상태라고 함</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a:t>
            </a:r>
            <a:endParaRPr lang="en-US" altLang="ko-KR" sz="900" dirty="0">
              <a:solidFill>
                <a:srgbClr val="00338D"/>
              </a:solidFill>
              <a:latin typeface="Arial" panose="020B0604020202020204" pitchFamily="34" charset="0"/>
              <a:ea typeface="맑은 고딕" panose="020B0503020000020004" pitchFamily="50" charset="-127"/>
            </a:endParaRP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말 기준 대상회사가 정보통신공제조합으로부터 제공받고 있는 보증액은 </a:t>
            </a:r>
            <a:r>
              <a:rPr lang="en-US" altLang="ko-KR" sz="900" dirty="0">
                <a:solidFill>
                  <a:srgbClr val="00338D"/>
                </a:solidFill>
                <a:latin typeface="Arial" panose="020B0604020202020204" pitchFamily="34" charset="0"/>
                <a:ea typeface="맑은 고딕" panose="020B0503020000020004" pitchFamily="50" charset="-127"/>
              </a:rPr>
              <a:t>99.2</a:t>
            </a:r>
            <a:r>
              <a:rPr lang="ko-KR" altLang="en-US" sz="900" dirty="0">
                <a:solidFill>
                  <a:srgbClr val="00338D"/>
                </a:solidFill>
                <a:latin typeface="Arial" panose="020B0604020202020204" pitchFamily="34" charset="0"/>
                <a:ea typeface="맑은 고딕" panose="020B0503020000020004" pitchFamily="50" charset="-127"/>
              </a:rPr>
              <a:t>억원 가량이며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반대로 엔토스정보통신</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보다텍을 위해서 연대보증을 제공하고 있는 금액은 각각 </a:t>
            </a:r>
            <a:r>
              <a:rPr lang="en-US" altLang="ko-KR" sz="900" dirty="0">
                <a:solidFill>
                  <a:srgbClr val="00338D"/>
                </a:solidFill>
                <a:latin typeface="Arial" panose="020B0604020202020204" pitchFamily="34" charset="0"/>
                <a:ea typeface="맑은 고딕" panose="020B0503020000020004" pitchFamily="50" charset="-127"/>
              </a:rPr>
              <a:t>57.3</a:t>
            </a:r>
            <a:r>
              <a:rPr lang="ko-KR" altLang="en-US" sz="900" dirty="0">
                <a:solidFill>
                  <a:srgbClr val="00338D"/>
                </a:solidFill>
                <a:latin typeface="Arial" panose="020B0604020202020204" pitchFamily="34" charset="0"/>
                <a:ea typeface="맑은 고딕" panose="020B0503020000020004" pitchFamily="50" charset="-127"/>
              </a:rPr>
              <a:t>억원</a:t>
            </a:r>
            <a:r>
              <a:rPr lang="en-US" altLang="ko-KR" sz="900" dirty="0">
                <a:solidFill>
                  <a:srgbClr val="00338D"/>
                </a:solidFill>
                <a:latin typeface="Arial" panose="020B0604020202020204" pitchFamily="34" charset="0"/>
                <a:ea typeface="맑은 고딕" panose="020B0503020000020004" pitchFamily="50" charset="-127"/>
              </a:rPr>
              <a:t>, 14.8</a:t>
            </a:r>
            <a:r>
              <a:rPr lang="ko-KR" altLang="en-US" sz="900" dirty="0">
                <a:solidFill>
                  <a:srgbClr val="00338D"/>
                </a:solidFill>
                <a:latin typeface="Arial" panose="020B0604020202020204" pitchFamily="34" charset="0"/>
                <a:ea typeface="맑은 고딕" panose="020B0503020000020004" pitchFamily="50" charset="-127"/>
              </a:rPr>
              <a:t>억원 수준임</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13" name="직사각형 12">
            <a:extLst>
              <a:ext uri="{FF2B5EF4-FFF2-40B4-BE49-F238E27FC236}">
                <a16:creationId xmlns:a16="http://schemas.microsoft.com/office/drawing/2014/main" id="{808356D7-32C0-4581-AF8D-901A81B823E4}"/>
              </a:ext>
            </a:extLst>
          </p:cNvPr>
          <p:cNvSpPr/>
          <p:nvPr/>
        </p:nvSpPr>
        <p:spPr>
          <a:xfrm>
            <a:off x="437870" y="1880347"/>
            <a:ext cx="9063086" cy="2029363"/>
          </a:xfrm>
          <a:prstGeom prst="rect">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4" name="직사각형 13">
            <a:extLst>
              <a:ext uri="{FF2B5EF4-FFF2-40B4-BE49-F238E27FC236}">
                <a16:creationId xmlns:a16="http://schemas.microsoft.com/office/drawing/2014/main" id="{B8C2850E-3D83-4D5F-8928-E267BE1C8C5B}"/>
              </a:ext>
            </a:extLst>
          </p:cNvPr>
          <p:cNvSpPr/>
          <p:nvPr/>
        </p:nvSpPr>
        <p:spPr>
          <a:xfrm>
            <a:off x="415635" y="4319720"/>
            <a:ext cx="9064800" cy="1499616"/>
          </a:xfrm>
          <a:prstGeom prst="rect">
            <a:avLst/>
          </a:prstGeom>
          <a:solidFill>
            <a:srgbClr val="00B05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5" name="Rechteck 61">
            <a:extLst>
              <a:ext uri="{FF2B5EF4-FFF2-40B4-BE49-F238E27FC236}">
                <a16:creationId xmlns:a16="http://schemas.microsoft.com/office/drawing/2014/main" id="{532463FA-4313-4566-A15C-5E07BFCBBCF9}"/>
              </a:ext>
            </a:extLst>
          </p:cNvPr>
          <p:cNvSpPr/>
          <p:nvPr/>
        </p:nvSpPr>
        <p:spPr>
          <a:xfrm>
            <a:off x="7504750" y="2495238"/>
            <a:ext cx="1086559" cy="678467"/>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endParaRPr lang="de-DE" sz="1000" u="none" baseline="0" dirty="0">
              <a:solidFill>
                <a:schemeClr val="tx1"/>
              </a:solidFill>
              <a:latin typeface="Arial" panose="020B0604020202020204" pitchFamily="34" charset="0"/>
            </a:endParaRPr>
          </a:p>
        </p:txBody>
      </p:sp>
      <p:sp>
        <p:nvSpPr>
          <p:cNvPr id="16" name="Rechteck 61">
            <a:extLst>
              <a:ext uri="{FF2B5EF4-FFF2-40B4-BE49-F238E27FC236}">
                <a16:creationId xmlns:a16="http://schemas.microsoft.com/office/drawing/2014/main" id="{BEC1D340-B8D0-404A-A322-65385F595D25}"/>
              </a:ext>
            </a:extLst>
          </p:cNvPr>
          <p:cNvSpPr/>
          <p:nvPr/>
        </p:nvSpPr>
        <p:spPr>
          <a:xfrm>
            <a:off x="4489224" y="1958267"/>
            <a:ext cx="972000"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정보통신공제조합</a:t>
            </a:r>
            <a:endParaRPr lang="en-US" altLang="ko-KR" sz="700" b="1" u="none" baseline="0" dirty="0">
              <a:solidFill>
                <a:schemeClr val="bg1"/>
              </a:solidFill>
              <a:latin typeface="Arial" panose="020B0604020202020204" pitchFamily="34" charset="0"/>
            </a:endParaRPr>
          </a:p>
        </p:txBody>
      </p:sp>
      <p:cxnSp>
        <p:nvCxnSpPr>
          <p:cNvPr id="23" name="꺾인 연결선 287">
            <a:extLst>
              <a:ext uri="{FF2B5EF4-FFF2-40B4-BE49-F238E27FC236}">
                <a16:creationId xmlns:a16="http://schemas.microsoft.com/office/drawing/2014/main" id="{0EABD471-EF26-43C1-B779-3432970E0297}"/>
              </a:ext>
            </a:extLst>
          </p:cNvPr>
          <p:cNvCxnSpPr>
            <a:cxnSpLocks/>
            <a:stCxn id="16" idx="1"/>
            <a:endCxn id="29" idx="0"/>
          </p:cNvCxnSpPr>
          <p:nvPr/>
        </p:nvCxnSpPr>
        <p:spPr>
          <a:xfrm rot="10800000" flipV="1">
            <a:off x="1645588" y="2084266"/>
            <a:ext cx="2843637" cy="362511"/>
          </a:xfrm>
          <a:prstGeom prst="bentConnector2">
            <a:avLst/>
          </a:prstGeom>
          <a:ln w="19050">
            <a:solidFill>
              <a:srgbClr val="0091DA"/>
            </a:solidFill>
            <a:headEnd type="triangle" w="sm" len="med"/>
            <a:tailEnd type="none"/>
          </a:ln>
        </p:spPr>
        <p:style>
          <a:lnRef idx="1">
            <a:schemeClr val="accent1"/>
          </a:lnRef>
          <a:fillRef idx="0">
            <a:schemeClr val="accent1"/>
          </a:fillRef>
          <a:effectRef idx="0">
            <a:schemeClr val="accent1"/>
          </a:effectRef>
          <a:fontRef idx="minor">
            <a:schemeClr val="tx1"/>
          </a:fontRef>
        </p:style>
      </p:cxnSp>
      <p:sp>
        <p:nvSpPr>
          <p:cNvPr id="24" name="Rechteck 61">
            <a:extLst>
              <a:ext uri="{FF2B5EF4-FFF2-40B4-BE49-F238E27FC236}">
                <a16:creationId xmlns:a16="http://schemas.microsoft.com/office/drawing/2014/main" id="{EFE274DB-197D-4767-A680-F8F6D2B7D586}"/>
              </a:ext>
            </a:extLst>
          </p:cNvPr>
          <p:cNvSpPr/>
          <p:nvPr/>
        </p:nvSpPr>
        <p:spPr>
          <a:xfrm>
            <a:off x="7632247" y="2845234"/>
            <a:ext cx="873229"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보다텍</a:t>
            </a:r>
            <a:endParaRPr lang="de-DE" sz="700" b="1" u="none" baseline="0" dirty="0">
              <a:solidFill>
                <a:schemeClr val="bg1"/>
              </a:solidFill>
              <a:latin typeface="Arial" panose="020B0604020202020204" pitchFamily="34" charset="0"/>
            </a:endParaRPr>
          </a:p>
        </p:txBody>
      </p:sp>
      <p:sp>
        <p:nvSpPr>
          <p:cNvPr id="25" name="Rechteck 61">
            <a:extLst>
              <a:ext uri="{FF2B5EF4-FFF2-40B4-BE49-F238E27FC236}">
                <a16:creationId xmlns:a16="http://schemas.microsoft.com/office/drawing/2014/main" id="{B28103AB-ADCC-4438-A911-EB862E3E4417}"/>
              </a:ext>
            </a:extLst>
          </p:cNvPr>
          <p:cNvSpPr/>
          <p:nvPr/>
        </p:nvSpPr>
        <p:spPr>
          <a:xfrm>
            <a:off x="7630058" y="2542017"/>
            <a:ext cx="873229"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엔토스정보통신</a:t>
            </a:r>
            <a:endParaRPr lang="de-DE" sz="700" b="1" u="none" baseline="0" dirty="0">
              <a:solidFill>
                <a:schemeClr val="bg1"/>
              </a:solidFill>
              <a:latin typeface="Arial" panose="020B0604020202020204" pitchFamily="34" charset="0"/>
            </a:endParaRPr>
          </a:p>
        </p:txBody>
      </p:sp>
      <p:cxnSp>
        <p:nvCxnSpPr>
          <p:cNvPr id="26" name="꺾인 연결선 287">
            <a:extLst>
              <a:ext uri="{FF2B5EF4-FFF2-40B4-BE49-F238E27FC236}">
                <a16:creationId xmlns:a16="http://schemas.microsoft.com/office/drawing/2014/main" id="{7C35A0A4-B626-4080-9F26-697780D34701}"/>
              </a:ext>
            </a:extLst>
          </p:cNvPr>
          <p:cNvCxnSpPr>
            <a:cxnSpLocks/>
            <a:stCxn id="15" idx="0"/>
            <a:endCxn id="16" idx="3"/>
          </p:cNvCxnSpPr>
          <p:nvPr/>
        </p:nvCxnSpPr>
        <p:spPr>
          <a:xfrm rot="16200000" flipV="1">
            <a:off x="6549142" y="996350"/>
            <a:ext cx="410971" cy="2586806"/>
          </a:xfrm>
          <a:prstGeom prst="bentConnector2">
            <a:avLst/>
          </a:prstGeom>
          <a:ln w="19050">
            <a:solidFill>
              <a:srgbClr val="0091DA"/>
            </a:solidFill>
            <a:headEnd type="triangle" w="sm" len="med"/>
            <a:tailEnd type="none"/>
          </a:ln>
        </p:spPr>
        <p:style>
          <a:lnRef idx="1">
            <a:schemeClr val="accent1"/>
          </a:lnRef>
          <a:fillRef idx="0">
            <a:schemeClr val="accent1"/>
          </a:fillRef>
          <a:effectRef idx="0">
            <a:schemeClr val="accent1"/>
          </a:effectRef>
          <a:fontRef idx="minor">
            <a:schemeClr val="tx1"/>
          </a:fontRef>
        </p:style>
      </p:cxnSp>
      <p:sp>
        <p:nvSpPr>
          <p:cNvPr id="27" name="Rechteck 61">
            <a:extLst>
              <a:ext uri="{FF2B5EF4-FFF2-40B4-BE49-F238E27FC236}">
                <a16:creationId xmlns:a16="http://schemas.microsoft.com/office/drawing/2014/main" id="{2CA11F2B-37FB-4A07-BEEC-F0005C4479B6}"/>
              </a:ext>
            </a:extLst>
          </p:cNvPr>
          <p:cNvSpPr/>
          <p:nvPr/>
        </p:nvSpPr>
        <p:spPr>
          <a:xfrm>
            <a:off x="2423146" y="2139989"/>
            <a:ext cx="610690" cy="252000"/>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연대보증</a:t>
            </a:r>
            <a:endParaRPr lang="en-US" altLang="ko-KR" sz="700" b="1" u="none" baseline="0" dirty="0">
              <a:solidFill>
                <a:schemeClr val="bg1"/>
              </a:solidFill>
              <a:latin typeface="Arial" panose="020B0604020202020204" pitchFamily="34" charset="0"/>
            </a:endParaRPr>
          </a:p>
        </p:txBody>
      </p:sp>
      <p:sp>
        <p:nvSpPr>
          <p:cNvPr id="29" name="Rechteck 61">
            <a:extLst>
              <a:ext uri="{FF2B5EF4-FFF2-40B4-BE49-F238E27FC236}">
                <a16:creationId xmlns:a16="http://schemas.microsoft.com/office/drawing/2014/main" id="{6FD9AB46-DFEA-4E8E-B718-EB46A4CB08B3}"/>
              </a:ext>
            </a:extLst>
          </p:cNvPr>
          <p:cNvSpPr/>
          <p:nvPr/>
        </p:nvSpPr>
        <p:spPr>
          <a:xfrm>
            <a:off x="1208972" y="2446778"/>
            <a:ext cx="873229"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30" name="꺾인 연결선 287">
            <a:extLst>
              <a:ext uri="{FF2B5EF4-FFF2-40B4-BE49-F238E27FC236}">
                <a16:creationId xmlns:a16="http://schemas.microsoft.com/office/drawing/2014/main" id="{65BEFD3C-FDFC-407E-BB2C-A1960F058303}"/>
              </a:ext>
            </a:extLst>
          </p:cNvPr>
          <p:cNvCxnSpPr>
            <a:cxnSpLocks/>
            <a:stCxn id="15" idx="2"/>
            <a:endCxn id="57" idx="3"/>
          </p:cNvCxnSpPr>
          <p:nvPr/>
        </p:nvCxnSpPr>
        <p:spPr>
          <a:xfrm rot="5400000">
            <a:off x="6545475" y="2089454"/>
            <a:ext cx="418305" cy="2586806"/>
          </a:xfrm>
          <a:prstGeom prst="bentConnector2">
            <a:avLst/>
          </a:prstGeom>
          <a:ln w="19050">
            <a:solidFill>
              <a:srgbClr val="0091DA"/>
            </a:solidFill>
            <a:headEnd type="none" w="sm" len="med"/>
            <a:tailEnd type="triangle"/>
          </a:ln>
        </p:spPr>
        <p:style>
          <a:lnRef idx="1">
            <a:schemeClr val="accent1"/>
          </a:lnRef>
          <a:fillRef idx="0">
            <a:schemeClr val="accent1"/>
          </a:fillRef>
          <a:effectRef idx="0">
            <a:schemeClr val="accent1"/>
          </a:effectRef>
          <a:fontRef idx="minor">
            <a:schemeClr val="tx1"/>
          </a:fontRef>
        </p:style>
      </p:cxnSp>
      <p:sp>
        <p:nvSpPr>
          <p:cNvPr id="32" name="Rechteck 61">
            <a:extLst>
              <a:ext uri="{FF2B5EF4-FFF2-40B4-BE49-F238E27FC236}">
                <a16:creationId xmlns:a16="http://schemas.microsoft.com/office/drawing/2014/main" id="{CEC5BFFB-24CF-4F3A-B4A1-56AEA0CEC297}"/>
              </a:ext>
            </a:extLst>
          </p:cNvPr>
          <p:cNvSpPr/>
          <p:nvPr/>
        </p:nvSpPr>
        <p:spPr>
          <a:xfrm>
            <a:off x="4438410" y="5457479"/>
            <a:ext cx="972000"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소프트웨어</a:t>
            </a:r>
            <a:r>
              <a:rPr lang="ko-KR" altLang="en-US" sz="700" b="1" u="none" baseline="0" dirty="0">
                <a:solidFill>
                  <a:schemeClr val="bg1"/>
                </a:solidFill>
                <a:latin typeface="Arial" panose="020B0604020202020204" pitchFamily="34" charset="0"/>
              </a:rPr>
              <a:t>공제조합</a:t>
            </a:r>
            <a:endParaRPr lang="en-US" altLang="ko-KR" sz="700" b="1" u="none" baseline="0" dirty="0">
              <a:solidFill>
                <a:schemeClr val="bg1"/>
              </a:solidFill>
              <a:latin typeface="Arial" panose="020B0604020202020204" pitchFamily="34" charset="0"/>
            </a:endParaRPr>
          </a:p>
        </p:txBody>
      </p:sp>
      <p:sp>
        <p:nvSpPr>
          <p:cNvPr id="33" name="Rechteck 61">
            <a:extLst>
              <a:ext uri="{FF2B5EF4-FFF2-40B4-BE49-F238E27FC236}">
                <a16:creationId xmlns:a16="http://schemas.microsoft.com/office/drawing/2014/main" id="{0BE5BDDC-937A-4B64-9F1E-747EC6AEB1BE}"/>
              </a:ext>
            </a:extLst>
          </p:cNvPr>
          <p:cNvSpPr/>
          <p:nvPr/>
        </p:nvSpPr>
        <p:spPr>
          <a:xfrm>
            <a:off x="7649818" y="4457762"/>
            <a:ext cx="873229"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대표이사</a:t>
            </a:r>
            <a:endParaRPr lang="de-DE" sz="700" b="1" u="none" baseline="0" dirty="0">
              <a:solidFill>
                <a:schemeClr val="bg1"/>
              </a:solidFill>
              <a:latin typeface="Arial" panose="020B0604020202020204" pitchFamily="34" charset="0"/>
            </a:endParaRPr>
          </a:p>
        </p:txBody>
      </p:sp>
      <p:cxnSp>
        <p:nvCxnSpPr>
          <p:cNvPr id="34" name="꺾인 연결선 287">
            <a:extLst>
              <a:ext uri="{FF2B5EF4-FFF2-40B4-BE49-F238E27FC236}">
                <a16:creationId xmlns:a16="http://schemas.microsoft.com/office/drawing/2014/main" id="{FC73BFDF-79BD-458F-A54F-8CA14EFED10C}"/>
              </a:ext>
            </a:extLst>
          </p:cNvPr>
          <p:cNvCxnSpPr>
            <a:cxnSpLocks/>
            <a:stCxn id="33" idx="2"/>
            <a:endCxn id="32" idx="3"/>
          </p:cNvCxnSpPr>
          <p:nvPr/>
        </p:nvCxnSpPr>
        <p:spPr>
          <a:xfrm rot="5400000">
            <a:off x="6311564" y="3808609"/>
            <a:ext cx="873717" cy="2676023"/>
          </a:xfrm>
          <a:prstGeom prst="bentConnector2">
            <a:avLst/>
          </a:prstGeom>
          <a:ln w="19050">
            <a:solidFill>
              <a:srgbClr val="0091DA"/>
            </a:solidFill>
            <a:headEnd type="none" w="sm" len="med"/>
            <a:tailEnd type="triangle"/>
          </a:ln>
        </p:spPr>
        <p:style>
          <a:lnRef idx="1">
            <a:schemeClr val="accent1"/>
          </a:lnRef>
          <a:fillRef idx="0">
            <a:schemeClr val="accent1"/>
          </a:fillRef>
          <a:effectRef idx="0">
            <a:schemeClr val="accent1"/>
          </a:effectRef>
          <a:fontRef idx="minor">
            <a:schemeClr val="tx1"/>
          </a:fontRef>
        </p:style>
      </p:cxnSp>
      <p:sp>
        <p:nvSpPr>
          <p:cNvPr id="35" name="Rechteck 61">
            <a:extLst>
              <a:ext uri="{FF2B5EF4-FFF2-40B4-BE49-F238E27FC236}">
                <a16:creationId xmlns:a16="http://schemas.microsoft.com/office/drawing/2014/main" id="{ABFB9843-21D7-4F36-8B0F-1EC713B15DDD}"/>
              </a:ext>
            </a:extLst>
          </p:cNvPr>
          <p:cNvSpPr/>
          <p:nvPr/>
        </p:nvSpPr>
        <p:spPr>
          <a:xfrm>
            <a:off x="6344048" y="5248475"/>
            <a:ext cx="610690" cy="252000"/>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연대보증</a:t>
            </a:r>
            <a:endParaRPr lang="en-US" altLang="ko-KR" sz="700" b="1" u="none" baseline="0" dirty="0">
              <a:solidFill>
                <a:schemeClr val="bg1"/>
              </a:solidFill>
              <a:latin typeface="Arial" panose="020B0604020202020204" pitchFamily="34" charset="0"/>
            </a:endParaRPr>
          </a:p>
        </p:txBody>
      </p:sp>
      <p:sp>
        <p:nvSpPr>
          <p:cNvPr id="36" name="Rechteck 61">
            <a:extLst>
              <a:ext uri="{FF2B5EF4-FFF2-40B4-BE49-F238E27FC236}">
                <a16:creationId xmlns:a16="http://schemas.microsoft.com/office/drawing/2014/main" id="{A174AAAC-0B3C-4F8D-8CF1-D00F64F5EF74}"/>
              </a:ext>
            </a:extLst>
          </p:cNvPr>
          <p:cNvSpPr/>
          <p:nvPr/>
        </p:nvSpPr>
        <p:spPr>
          <a:xfrm>
            <a:off x="1300300" y="4457762"/>
            <a:ext cx="873229"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sp>
        <p:nvSpPr>
          <p:cNvPr id="37" name="Rechteck 61">
            <a:extLst>
              <a:ext uri="{FF2B5EF4-FFF2-40B4-BE49-F238E27FC236}">
                <a16:creationId xmlns:a16="http://schemas.microsoft.com/office/drawing/2014/main" id="{824D9827-C10D-4B38-B186-5481E3172F65}"/>
              </a:ext>
            </a:extLst>
          </p:cNvPr>
          <p:cNvSpPr/>
          <p:nvPr/>
        </p:nvSpPr>
        <p:spPr>
          <a:xfrm>
            <a:off x="6224134" y="2136232"/>
            <a:ext cx="1177200" cy="395574"/>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계약</a:t>
            </a:r>
            <a:r>
              <a:rPr lang="en-US" altLang="ko-KR" sz="700" b="1" dirty="0">
                <a:solidFill>
                  <a:schemeClr val="bg1"/>
                </a:solidFill>
                <a:latin typeface="Arial" panose="020B0604020202020204" pitchFamily="34" charset="0"/>
              </a:rPr>
              <a:t>, </a:t>
            </a:r>
            <a:r>
              <a:rPr lang="ko-KR" altLang="en-US" sz="700" b="1" dirty="0">
                <a:solidFill>
                  <a:schemeClr val="bg1"/>
                </a:solidFill>
                <a:latin typeface="Arial" panose="020B0604020202020204" pitchFamily="34" charset="0"/>
              </a:rPr>
              <a:t>하자</a:t>
            </a:r>
            <a:r>
              <a:rPr lang="en-US" altLang="ko-KR" sz="700" b="1" dirty="0">
                <a:solidFill>
                  <a:schemeClr val="bg1"/>
                </a:solidFill>
                <a:latin typeface="Arial" panose="020B0604020202020204" pitchFamily="34" charset="0"/>
              </a:rPr>
              <a:t>, </a:t>
            </a:r>
            <a:r>
              <a:rPr lang="ko-KR" altLang="en-US" sz="700" b="1" dirty="0">
                <a:solidFill>
                  <a:schemeClr val="bg1"/>
                </a:solidFill>
                <a:latin typeface="Arial" panose="020B0604020202020204" pitchFamily="34" charset="0"/>
              </a:rPr>
              <a:t>입찰 및 선급금 지급보증</a:t>
            </a:r>
            <a:endParaRPr lang="en-US" altLang="ko-KR" sz="700" b="1" dirty="0">
              <a:solidFill>
                <a:schemeClr val="bg1"/>
              </a:solidFill>
              <a:latin typeface="Arial" panose="020B0604020202020204" pitchFamily="34" charset="0"/>
            </a:endParaRPr>
          </a:p>
        </p:txBody>
      </p:sp>
      <p:sp>
        <p:nvSpPr>
          <p:cNvPr id="38" name="Rechteck 61">
            <a:extLst>
              <a:ext uri="{FF2B5EF4-FFF2-40B4-BE49-F238E27FC236}">
                <a16:creationId xmlns:a16="http://schemas.microsoft.com/office/drawing/2014/main" id="{F4329515-9E67-46DF-AE31-4B4EA3D06D40}"/>
              </a:ext>
            </a:extLst>
          </p:cNvPr>
          <p:cNvSpPr/>
          <p:nvPr/>
        </p:nvSpPr>
        <p:spPr>
          <a:xfrm>
            <a:off x="6367834" y="3258765"/>
            <a:ext cx="612000" cy="252000"/>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연대</a:t>
            </a:r>
            <a:r>
              <a:rPr lang="ko-KR" altLang="en-US" sz="700" b="1" u="none" baseline="0" dirty="0">
                <a:solidFill>
                  <a:schemeClr val="bg1"/>
                </a:solidFill>
                <a:latin typeface="Arial" panose="020B0604020202020204" pitchFamily="34" charset="0"/>
              </a:rPr>
              <a:t>보증</a:t>
            </a:r>
            <a:endParaRPr lang="en-US" altLang="ko-KR" sz="700" b="1" u="none" baseline="0" dirty="0">
              <a:solidFill>
                <a:schemeClr val="bg1"/>
              </a:solidFill>
              <a:latin typeface="Arial" panose="020B0604020202020204" pitchFamily="34" charset="0"/>
            </a:endParaRPr>
          </a:p>
        </p:txBody>
      </p:sp>
      <p:grpSp>
        <p:nvGrpSpPr>
          <p:cNvPr id="39" name="그룹 38">
            <a:extLst>
              <a:ext uri="{FF2B5EF4-FFF2-40B4-BE49-F238E27FC236}">
                <a16:creationId xmlns:a16="http://schemas.microsoft.com/office/drawing/2014/main" id="{7D43AA02-86D4-4282-9ADE-25E6807E1F42}"/>
              </a:ext>
            </a:extLst>
          </p:cNvPr>
          <p:cNvGrpSpPr/>
          <p:nvPr/>
        </p:nvGrpSpPr>
        <p:grpSpPr>
          <a:xfrm>
            <a:off x="6228369" y="2557737"/>
            <a:ext cx="1175823" cy="379821"/>
            <a:chOff x="524731" y="3270141"/>
            <a:chExt cx="1175823" cy="379821"/>
          </a:xfrm>
        </p:grpSpPr>
        <p:sp>
          <p:nvSpPr>
            <p:cNvPr id="40" name="사각형: 둥근 모서리 39">
              <a:extLst>
                <a:ext uri="{FF2B5EF4-FFF2-40B4-BE49-F238E27FC236}">
                  <a16:creationId xmlns:a16="http://schemas.microsoft.com/office/drawing/2014/main" id="{7BAC7427-AE0C-4745-AE32-BEED3311440A}"/>
                </a:ext>
              </a:extLst>
            </p:cNvPr>
            <p:cNvSpPr/>
            <p:nvPr/>
          </p:nvSpPr>
          <p:spPr>
            <a:xfrm>
              <a:off x="524731" y="3270141"/>
              <a:ext cx="1175823" cy="379821"/>
            </a:xfrm>
            <a:prstGeom prst="roundRect">
              <a:avLst/>
            </a:prstGeom>
            <a:solidFill>
              <a:srgbClr val="0091DA"/>
            </a:solidFill>
          </p:spPr>
          <p:txBody>
            <a:bodyPr wrap="square" lIns="0" tIns="0" rIns="0" bIns="0" rtlCol="0"/>
            <a:lstStyle/>
            <a:p>
              <a:endParaRPr lang="ko-KR" altLang="en-US" sz="1632" b="1" dirty="0">
                <a:solidFill>
                  <a:schemeClr val="tx1"/>
                </a:solidFill>
                <a:ea typeface="맑은 고딕" panose="020B0503020000020004" pitchFamily="50" charset="-127"/>
              </a:endParaRPr>
            </a:p>
          </p:txBody>
        </p:sp>
        <p:sp>
          <p:nvSpPr>
            <p:cNvPr id="41" name="object 14">
              <a:extLst>
                <a:ext uri="{FF2B5EF4-FFF2-40B4-BE49-F238E27FC236}">
                  <a16:creationId xmlns:a16="http://schemas.microsoft.com/office/drawing/2014/main" id="{DD34E181-D597-44C9-961B-626D0727BB68}"/>
                </a:ext>
              </a:extLst>
            </p:cNvPr>
            <p:cNvSpPr txBox="1"/>
            <p:nvPr/>
          </p:nvSpPr>
          <p:spPr>
            <a:xfrm>
              <a:off x="579071" y="3348287"/>
              <a:ext cx="687600" cy="223138"/>
            </a:xfrm>
            <a:prstGeom prst="rect">
              <a:avLst/>
            </a:prstGeom>
            <a:solidFill>
              <a:srgbClr val="0091DA"/>
            </a:solidFill>
          </p:spPr>
          <p:txBody>
            <a:bodyPr vert="horz" wrap="square" lIns="0" tIns="0" rIns="0" bIns="0" rtlCol="0">
              <a:spAutoFit/>
            </a:bodyPr>
            <a:lstStyle/>
            <a:p>
              <a:pPr marL="95010" indent="-83494">
                <a:buFont typeface="Arial"/>
                <a:buChar char="•"/>
                <a:tabLst>
                  <a:tab pos="95586" algn="l"/>
                </a:tabLst>
              </a:pPr>
              <a:r>
                <a:rPr lang="ko-KR" altLang="en-US" sz="725" b="1" spc="-5" dirty="0">
                  <a:solidFill>
                    <a:srgbClr val="FFFFFF"/>
                  </a:solidFill>
                  <a:ea typeface="맑은 고딕" panose="020B0503020000020004" pitchFamily="50" charset="-127"/>
                  <a:cs typeface="맑은 고딕"/>
                </a:rPr>
                <a:t>엔토스</a:t>
              </a:r>
              <a:r>
                <a:rPr sz="725" b="1" spc="-5" dirty="0">
                  <a:solidFill>
                    <a:srgbClr val="FFFFFF"/>
                  </a:solidFill>
                  <a:ea typeface="맑은 고딕" panose="020B0503020000020004" pitchFamily="50" charset="-127"/>
                  <a:cs typeface="맑은 고딕"/>
                </a:rPr>
                <a:t>:</a:t>
              </a:r>
              <a:endParaRPr sz="725" b="1" dirty="0">
                <a:ea typeface="맑은 고딕" panose="020B0503020000020004" pitchFamily="50" charset="-127"/>
                <a:cs typeface="맑은 고딕"/>
              </a:endParaRPr>
            </a:p>
            <a:p>
              <a:pPr marL="95010" indent="-83494">
                <a:buFont typeface="Arial"/>
                <a:buChar char="•"/>
                <a:tabLst>
                  <a:tab pos="95586" algn="l"/>
                </a:tabLst>
              </a:pPr>
              <a:r>
                <a:rPr lang="ko-KR" altLang="en-US" sz="725" b="1" spc="-5" dirty="0">
                  <a:solidFill>
                    <a:srgbClr val="FFFFFF"/>
                  </a:solidFill>
                  <a:ea typeface="맑은 고딕" panose="020B0503020000020004" pitchFamily="50" charset="-127"/>
                  <a:cs typeface="맑은 고딕"/>
                </a:rPr>
                <a:t>보다텍</a:t>
              </a:r>
              <a:r>
                <a:rPr lang="en-US" altLang="ko-KR" sz="725" b="1" spc="-5" dirty="0">
                  <a:solidFill>
                    <a:srgbClr val="FFFFFF"/>
                  </a:solidFill>
                  <a:ea typeface="맑은 고딕" panose="020B0503020000020004" pitchFamily="50" charset="-127"/>
                  <a:cs typeface="맑은 고딕"/>
                </a:rPr>
                <a:t>: </a:t>
              </a:r>
              <a:endParaRPr sz="725" b="1" dirty="0">
                <a:ea typeface="맑은 고딕" panose="020B0503020000020004" pitchFamily="50" charset="-127"/>
                <a:cs typeface="맑은 고딕"/>
              </a:endParaRPr>
            </a:p>
          </p:txBody>
        </p:sp>
        <p:sp>
          <p:nvSpPr>
            <p:cNvPr id="42" name="object 15">
              <a:extLst>
                <a:ext uri="{FF2B5EF4-FFF2-40B4-BE49-F238E27FC236}">
                  <a16:creationId xmlns:a16="http://schemas.microsoft.com/office/drawing/2014/main" id="{61311779-6012-47DD-A945-436BAA2FCE9D}"/>
                </a:ext>
              </a:extLst>
            </p:cNvPr>
            <p:cNvSpPr txBox="1"/>
            <p:nvPr/>
          </p:nvSpPr>
          <p:spPr>
            <a:xfrm>
              <a:off x="1038423" y="3348287"/>
              <a:ext cx="577555" cy="223138"/>
            </a:xfrm>
            <a:prstGeom prst="rect">
              <a:avLst/>
            </a:prstGeom>
            <a:solidFill>
              <a:srgbClr val="0091DA"/>
            </a:solidFill>
          </p:spPr>
          <p:txBody>
            <a:bodyPr vert="horz" wrap="square" lIns="0" tIns="0" rIns="0" bIns="0" rtlCol="0">
              <a:spAutoFit/>
            </a:bodyPr>
            <a:lstStyle/>
            <a:p>
              <a:pPr marR="1727" algn="r"/>
              <a:r>
                <a:rPr lang="en-US" altLang="ko-KR" sz="725" b="1" dirty="0">
                  <a:solidFill>
                    <a:schemeClr val="bg1"/>
                  </a:solidFill>
                  <a:ea typeface="맑은 고딕" panose="020B0503020000020004" pitchFamily="50" charset="-127"/>
                  <a:cs typeface="맑은 고딕"/>
                </a:rPr>
                <a:t>5.738</a:t>
              </a:r>
              <a:r>
                <a:rPr lang="ko-KR" altLang="en-US" sz="725" b="1" dirty="0">
                  <a:solidFill>
                    <a:schemeClr val="bg1"/>
                  </a:solidFill>
                  <a:ea typeface="맑은 고딕" panose="020B0503020000020004" pitchFamily="50" charset="-127"/>
                  <a:cs typeface="맑은 고딕"/>
                </a:rPr>
                <a:t>백만원</a:t>
              </a:r>
              <a:endParaRPr lang="en-US" sz="725" b="1" dirty="0">
                <a:solidFill>
                  <a:schemeClr val="bg1"/>
                </a:solidFill>
                <a:ea typeface="맑은 고딕" panose="020B0503020000020004" pitchFamily="50" charset="-127"/>
                <a:cs typeface="맑은 고딕"/>
              </a:endParaRPr>
            </a:p>
            <a:p>
              <a:pPr marR="1727" algn="r"/>
              <a:r>
                <a:rPr lang="en-US" altLang="ko-KR" sz="725" b="1" dirty="0">
                  <a:solidFill>
                    <a:schemeClr val="bg1"/>
                  </a:solidFill>
                  <a:ea typeface="맑은 고딕" panose="020B0503020000020004" pitchFamily="50" charset="-127"/>
                  <a:cs typeface="맑은 고딕"/>
                </a:rPr>
                <a:t>1,480</a:t>
              </a:r>
              <a:r>
                <a:rPr lang="ko-KR" altLang="en-US" sz="725" b="1" dirty="0">
                  <a:solidFill>
                    <a:schemeClr val="bg1"/>
                  </a:solidFill>
                  <a:ea typeface="맑은 고딕" panose="020B0503020000020004" pitchFamily="50" charset="-127"/>
                  <a:cs typeface="맑은 고딕"/>
                </a:rPr>
                <a:t>백만원</a:t>
              </a:r>
              <a:endParaRPr lang="en-US" sz="725" b="1" dirty="0">
                <a:solidFill>
                  <a:schemeClr val="bg1"/>
                </a:solidFill>
                <a:ea typeface="맑은 고딕" panose="020B0503020000020004" pitchFamily="50" charset="-127"/>
                <a:cs typeface="맑은 고딕"/>
              </a:endParaRPr>
            </a:p>
          </p:txBody>
        </p:sp>
      </p:grpSp>
      <p:grpSp>
        <p:nvGrpSpPr>
          <p:cNvPr id="43" name="그룹 42">
            <a:extLst>
              <a:ext uri="{FF2B5EF4-FFF2-40B4-BE49-F238E27FC236}">
                <a16:creationId xmlns:a16="http://schemas.microsoft.com/office/drawing/2014/main" id="{4A4251D2-F2B6-4AA2-9BE2-C4B3F6DA9ADC}"/>
              </a:ext>
            </a:extLst>
          </p:cNvPr>
          <p:cNvGrpSpPr/>
          <p:nvPr/>
        </p:nvGrpSpPr>
        <p:grpSpPr>
          <a:xfrm>
            <a:off x="8197569" y="2037648"/>
            <a:ext cx="1175823" cy="321002"/>
            <a:chOff x="2189772" y="2739172"/>
            <a:chExt cx="1175823" cy="302729"/>
          </a:xfrm>
        </p:grpSpPr>
        <p:sp>
          <p:nvSpPr>
            <p:cNvPr id="44" name="사각형: 둥근 모서리 43">
              <a:extLst>
                <a:ext uri="{FF2B5EF4-FFF2-40B4-BE49-F238E27FC236}">
                  <a16:creationId xmlns:a16="http://schemas.microsoft.com/office/drawing/2014/main" id="{81F4CA54-C171-4CAA-B6BA-2C951C7F6B29}"/>
                </a:ext>
              </a:extLst>
            </p:cNvPr>
            <p:cNvSpPr/>
            <p:nvPr/>
          </p:nvSpPr>
          <p:spPr>
            <a:xfrm>
              <a:off x="2189772" y="2739172"/>
              <a:ext cx="1175823" cy="302729"/>
            </a:xfrm>
            <a:prstGeom prst="roundRect">
              <a:avLst/>
            </a:prstGeom>
            <a:solidFill>
              <a:srgbClr val="0091DA"/>
            </a:solidFill>
          </p:spPr>
          <p:txBody>
            <a:bodyPr wrap="square" lIns="0" tIns="0" rIns="0" bIns="0" rtlCol="0"/>
            <a:lstStyle/>
            <a:p>
              <a:endParaRPr lang="ko-KR" altLang="en-US" sz="1632" b="1" dirty="0">
                <a:solidFill>
                  <a:schemeClr val="tx1"/>
                </a:solidFill>
                <a:ea typeface="맑은 고딕" panose="020B0503020000020004" pitchFamily="50" charset="-127"/>
              </a:endParaRPr>
            </a:p>
          </p:txBody>
        </p:sp>
        <p:sp>
          <p:nvSpPr>
            <p:cNvPr id="45" name="object 15">
              <a:extLst>
                <a:ext uri="{FF2B5EF4-FFF2-40B4-BE49-F238E27FC236}">
                  <a16:creationId xmlns:a16="http://schemas.microsoft.com/office/drawing/2014/main" id="{FA5CAB5F-A1E3-44EC-9708-445745873011}"/>
                </a:ext>
              </a:extLst>
            </p:cNvPr>
            <p:cNvSpPr txBox="1"/>
            <p:nvPr/>
          </p:nvSpPr>
          <p:spPr>
            <a:xfrm>
              <a:off x="2792142" y="2857893"/>
              <a:ext cx="525805" cy="105218"/>
            </a:xfrm>
            <a:prstGeom prst="rect">
              <a:avLst/>
            </a:prstGeom>
            <a:solidFill>
              <a:srgbClr val="0091DA"/>
            </a:solidFill>
          </p:spPr>
          <p:txBody>
            <a:bodyPr vert="horz" wrap="square" lIns="0" tIns="0" rIns="0" bIns="0" rtlCol="0">
              <a:spAutoFit/>
            </a:bodyPr>
            <a:lstStyle/>
            <a:p>
              <a:pPr marR="1727" algn="r"/>
              <a:r>
                <a:rPr lang="en-US" altLang="ko-KR" sz="725" b="1" dirty="0">
                  <a:solidFill>
                    <a:schemeClr val="bg1"/>
                  </a:solidFill>
                  <a:ea typeface="맑은 고딕" panose="020B0503020000020004" pitchFamily="50" charset="-127"/>
                  <a:cs typeface="맑은 고딕"/>
                </a:rPr>
                <a:t>70</a:t>
              </a:r>
              <a:r>
                <a:rPr lang="ko-KR" altLang="en-US" sz="725" b="1" dirty="0">
                  <a:solidFill>
                    <a:schemeClr val="bg1"/>
                  </a:solidFill>
                  <a:ea typeface="맑은 고딕" panose="020B0503020000020004" pitchFamily="50" charset="-127"/>
                  <a:cs typeface="맑은 고딕"/>
                </a:rPr>
                <a:t>백만원</a:t>
              </a:r>
              <a:endParaRPr lang="en-US" sz="725" b="1" dirty="0">
                <a:solidFill>
                  <a:schemeClr val="bg1"/>
                </a:solidFill>
                <a:ea typeface="맑은 고딕" panose="020B0503020000020004" pitchFamily="50" charset="-127"/>
                <a:cs typeface="맑은 고딕"/>
              </a:endParaRPr>
            </a:p>
          </p:txBody>
        </p:sp>
        <p:sp>
          <p:nvSpPr>
            <p:cNvPr id="46" name="object 14">
              <a:extLst>
                <a:ext uri="{FF2B5EF4-FFF2-40B4-BE49-F238E27FC236}">
                  <a16:creationId xmlns:a16="http://schemas.microsoft.com/office/drawing/2014/main" id="{721019AC-C0A9-473E-89DD-D5484D404F4B}"/>
                </a:ext>
              </a:extLst>
            </p:cNvPr>
            <p:cNvSpPr txBox="1"/>
            <p:nvPr/>
          </p:nvSpPr>
          <p:spPr>
            <a:xfrm>
              <a:off x="2245386" y="2764658"/>
              <a:ext cx="687600" cy="268057"/>
            </a:xfrm>
            <a:prstGeom prst="rect">
              <a:avLst/>
            </a:prstGeom>
            <a:solidFill>
              <a:srgbClr val="0091DA"/>
            </a:solidFill>
          </p:spPr>
          <p:txBody>
            <a:bodyPr vert="horz" wrap="square" lIns="0" tIns="0" rIns="0" bIns="0" rtlCol="0">
              <a:spAutoFit/>
            </a:bodyPr>
            <a:lstStyle/>
            <a:p>
              <a:pPr marL="11516">
                <a:tabLst>
                  <a:tab pos="95586" algn="l"/>
                </a:tabLst>
              </a:pPr>
              <a:r>
                <a:rPr lang="ko-KR" altLang="en-US" sz="725" b="1" spc="-5" dirty="0">
                  <a:solidFill>
                    <a:srgbClr val="FFFFFF"/>
                  </a:solidFill>
                  <a:ea typeface="맑은 고딕" panose="020B0503020000020004" pitchFamily="50" charset="-127"/>
                  <a:cs typeface="맑은 고딕"/>
                </a:rPr>
                <a:t>보다텍</a:t>
              </a:r>
              <a:r>
                <a:rPr lang="en-US" altLang="ko-KR" sz="725" b="1" spc="-5" dirty="0">
                  <a:solidFill>
                    <a:srgbClr val="FFFFFF"/>
                  </a:solidFill>
                  <a:ea typeface="맑은 고딕" panose="020B0503020000020004" pitchFamily="50" charset="-127"/>
                  <a:cs typeface="맑은 고딕"/>
                </a:rPr>
                <a:t> </a:t>
              </a:r>
              <a:r>
                <a:rPr lang="ko-KR" altLang="en-US" sz="725" b="1" spc="-5" dirty="0">
                  <a:solidFill>
                    <a:srgbClr val="FFFFFF"/>
                  </a:solidFill>
                  <a:ea typeface="맑은 고딕" panose="020B0503020000020004" pitchFamily="50" charset="-127"/>
                  <a:cs typeface="맑은 고딕"/>
                </a:rPr>
                <a:t>대출지급보증</a:t>
              </a:r>
              <a:r>
                <a:rPr sz="725" b="1" spc="-5" dirty="0">
                  <a:solidFill>
                    <a:srgbClr val="FFFFFF"/>
                  </a:solidFill>
                  <a:ea typeface="맑은 고딕" panose="020B0503020000020004" pitchFamily="50" charset="-127"/>
                  <a:cs typeface="맑은 고딕"/>
                </a:rPr>
                <a:t>:</a:t>
              </a:r>
              <a:endParaRPr sz="725" b="1" dirty="0">
                <a:ea typeface="맑은 고딕" panose="020B0503020000020004" pitchFamily="50" charset="-127"/>
                <a:cs typeface="맑은 고딕"/>
              </a:endParaRPr>
            </a:p>
          </p:txBody>
        </p:sp>
      </p:grpSp>
      <p:grpSp>
        <p:nvGrpSpPr>
          <p:cNvPr id="47" name="그룹 46">
            <a:extLst>
              <a:ext uri="{FF2B5EF4-FFF2-40B4-BE49-F238E27FC236}">
                <a16:creationId xmlns:a16="http://schemas.microsoft.com/office/drawing/2014/main" id="{AAD1C0E2-15D2-4204-BDC9-DF0CA6AE7421}"/>
              </a:ext>
            </a:extLst>
          </p:cNvPr>
          <p:cNvGrpSpPr/>
          <p:nvPr/>
        </p:nvGrpSpPr>
        <p:grpSpPr>
          <a:xfrm>
            <a:off x="1762695" y="3228690"/>
            <a:ext cx="1175823" cy="252000"/>
            <a:chOff x="4461420" y="2186633"/>
            <a:chExt cx="1175823" cy="379821"/>
          </a:xfrm>
        </p:grpSpPr>
        <p:sp>
          <p:nvSpPr>
            <p:cNvPr id="48" name="사각형: 둥근 모서리 47">
              <a:extLst>
                <a:ext uri="{FF2B5EF4-FFF2-40B4-BE49-F238E27FC236}">
                  <a16:creationId xmlns:a16="http://schemas.microsoft.com/office/drawing/2014/main" id="{D4BB79E1-3F0E-4815-9997-A6EB798FCEE7}"/>
                </a:ext>
              </a:extLst>
            </p:cNvPr>
            <p:cNvSpPr/>
            <p:nvPr/>
          </p:nvSpPr>
          <p:spPr>
            <a:xfrm>
              <a:off x="4461420" y="2186633"/>
              <a:ext cx="1175823" cy="379821"/>
            </a:xfrm>
            <a:prstGeom prst="roundRect">
              <a:avLst/>
            </a:prstGeom>
            <a:solidFill>
              <a:srgbClr val="0091DA"/>
            </a:solidFill>
          </p:spPr>
          <p:txBody>
            <a:bodyPr wrap="square" lIns="0" tIns="0" rIns="0" bIns="0" rtlCol="0"/>
            <a:lstStyle/>
            <a:p>
              <a:endParaRPr lang="ko-KR" altLang="en-US" sz="1632" b="1" dirty="0">
                <a:solidFill>
                  <a:schemeClr val="tx1"/>
                </a:solidFill>
                <a:ea typeface="맑은 고딕" panose="020B0503020000020004" pitchFamily="50" charset="-127"/>
              </a:endParaRPr>
            </a:p>
          </p:txBody>
        </p:sp>
        <p:sp>
          <p:nvSpPr>
            <p:cNvPr id="49" name="object 14">
              <a:extLst>
                <a:ext uri="{FF2B5EF4-FFF2-40B4-BE49-F238E27FC236}">
                  <a16:creationId xmlns:a16="http://schemas.microsoft.com/office/drawing/2014/main" id="{D6700BC1-8221-47D4-8F05-137A8C8D9402}"/>
                </a:ext>
              </a:extLst>
            </p:cNvPr>
            <p:cNvSpPr txBox="1"/>
            <p:nvPr/>
          </p:nvSpPr>
          <p:spPr>
            <a:xfrm>
              <a:off x="4525336" y="2303744"/>
              <a:ext cx="687600" cy="111569"/>
            </a:xfrm>
            <a:prstGeom prst="rect">
              <a:avLst/>
            </a:prstGeom>
            <a:solidFill>
              <a:srgbClr val="0091DA"/>
            </a:solidFill>
          </p:spPr>
          <p:txBody>
            <a:bodyPr vert="horz" wrap="square" lIns="0" tIns="0" rIns="0" bIns="0" rtlCol="0">
              <a:spAutoFit/>
            </a:bodyPr>
            <a:lstStyle/>
            <a:p>
              <a:pPr marL="95010" indent="-83494">
                <a:buFont typeface="Arial"/>
                <a:buChar char="•"/>
                <a:tabLst>
                  <a:tab pos="95586" algn="l"/>
                </a:tabLst>
              </a:pPr>
              <a:r>
                <a:rPr lang="ko-KR" altLang="en-US" sz="725" b="1" dirty="0">
                  <a:solidFill>
                    <a:schemeClr val="bg1"/>
                  </a:solidFill>
                  <a:ea typeface="맑은 고딕" panose="020B0503020000020004" pitchFamily="50" charset="-127"/>
                  <a:cs typeface="맑은 고딕"/>
                </a:rPr>
                <a:t>보증액</a:t>
              </a:r>
              <a:r>
                <a:rPr lang="en-US" altLang="ko-KR" sz="725" b="1" dirty="0">
                  <a:solidFill>
                    <a:schemeClr val="bg1"/>
                  </a:solidFill>
                  <a:ea typeface="맑은 고딕" panose="020B0503020000020004" pitchFamily="50" charset="-127"/>
                  <a:cs typeface="맑은 고딕"/>
                </a:rPr>
                <a:t>: </a:t>
              </a:r>
              <a:endParaRPr sz="725" b="1" dirty="0">
                <a:ea typeface="맑은 고딕" panose="020B0503020000020004" pitchFamily="50" charset="-127"/>
                <a:cs typeface="맑은 고딕"/>
              </a:endParaRPr>
            </a:p>
          </p:txBody>
        </p:sp>
        <p:sp>
          <p:nvSpPr>
            <p:cNvPr id="50" name="object 15">
              <a:extLst>
                <a:ext uri="{FF2B5EF4-FFF2-40B4-BE49-F238E27FC236}">
                  <a16:creationId xmlns:a16="http://schemas.microsoft.com/office/drawing/2014/main" id="{C65ADA15-1C27-4A68-838C-B33D738A199D}"/>
                </a:ext>
              </a:extLst>
            </p:cNvPr>
            <p:cNvSpPr txBox="1"/>
            <p:nvPr/>
          </p:nvSpPr>
          <p:spPr>
            <a:xfrm>
              <a:off x="4976562" y="2306137"/>
              <a:ext cx="581315" cy="111569"/>
            </a:xfrm>
            <a:prstGeom prst="rect">
              <a:avLst/>
            </a:prstGeom>
            <a:solidFill>
              <a:srgbClr val="0091DA"/>
            </a:solidFill>
          </p:spPr>
          <p:txBody>
            <a:bodyPr vert="horz" wrap="square" lIns="0" tIns="0" rIns="0" bIns="0" rtlCol="0">
              <a:spAutoFit/>
            </a:bodyPr>
            <a:lstStyle/>
            <a:p>
              <a:pPr marR="1727" algn="r"/>
              <a:r>
                <a:rPr lang="en-US" sz="725" b="1" dirty="0">
                  <a:solidFill>
                    <a:schemeClr val="bg1"/>
                  </a:solidFill>
                  <a:ea typeface="맑은 고딕" panose="020B0503020000020004" pitchFamily="50" charset="-127"/>
                  <a:cs typeface="맑은 고딕"/>
                </a:rPr>
                <a:t>9,924</a:t>
              </a:r>
              <a:r>
                <a:rPr lang="ko-KR" altLang="en-US" sz="725" b="1" dirty="0">
                  <a:solidFill>
                    <a:schemeClr val="bg1"/>
                  </a:solidFill>
                  <a:ea typeface="맑은 고딕" panose="020B0503020000020004" pitchFamily="50" charset="-127"/>
                  <a:cs typeface="맑은 고딕"/>
                </a:rPr>
                <a:t>백만원</a:t>
              </a:r>
              <a:endParaRPr lang="en-US" sz="725" b="1" dirty="0">
                <a:solidFill>
                  <a:schemeClr val="bg1"/>
                </a:solidFill>
                <a:ea typeface="맑은 고딕" panose="020B0503020000020004" pitchFamily="50" charset="-127"/>
                <a:cs typeface="맑은 고딕"/>
              </a:endParaRPr>
            </a:p>
          </p:txBody>
        </p:sp>
      </p:grpSp>
      <p:grpSp>
        <p:nvGrpSpPr>
          <p:cNvPr id="51" name="그룹 50">
            <a:extLst>
              <a:ext uri="{FF2B5EF4-FFF2-40B4-BE49-F238E27FC236}">
                <a16:creationId xmlns:a16="http://schemas.microsoft.com/office/drawing/2014/main" id="{9C67BD08-C3D4-4D2B-8E70-B93CCE27232F}"/>
              </a:ext>
            </a:extLst>
          </p:cNvPr>
          <p:cNvGrpSpPr/>
          <p:nvPr/>
        </p:nvGrpSpPr>
        <p:grpSpPr>
          <a:xfrm>
            <a:off x="1809450" y="5239060"/>
            <a:ext cx="1175823" cy="252000"/>
            <a:chOff x="4080600" y="4463136"/>
            <a:chExt cx="1175823" cy="370047"/>
          </a:xfrm>
        </p:grpSpPr>
        <p:sp>
          <p:nvSpPr>
            <p:cNvPr id="52" name="사각형: 둥근 모서리 51">
              <a:extLst>
                <a:ext uri="{FF2B5EF4-FFF2-40B4-BE49-F238E27FC236}">
                  <a16:creationId xmlns:a16="http://schemas.microsoft.com/office/drawing/2014/main" id="{21C1D588-0020-4D90-9298-179D4E8A5B45}"/>
                </a:ext>
              </a:extLst>
            </p:cNvPr>
            <p:cNvSpPr/>
            <p:nvPr/>
          </p:nvSpPr>
          <p:spPr>
            <a:xfrm>
              <a:off x="4080600" y="4463136"/>
              <a:ext cx="1175823" cy="370047"/>
            </a:xfrm>
            <a:prstGeom prst="roundRect">
              <a:avLst/>
            </a:prstGeom>
            <a:solidFill>
              <a:srgbClr val="0091DA"/>
            </a:solidFill>
          </p:spPr>
          <p:txBody>
            <a:bodyPr wrap="square" lIns="0" tIns="0" rIns="0" bIns="0" rtlCol="0"/>
            <a:lstStyle/>
            <a:p>
              <a:endParaRPr lang="ko-KR" altLang="en-US" sz="1632" b="1" dirty="0">
                <a:solidFill>
                  <a:schemeClr val="tx1"/>
                </a:solidFill>
                <a:ea typeface="맑은 고딕" panose="020B0503020000020004" pitchFamily="50" charset="-127"/>
              </a:endParaRPr>
            </a:p>
          </p:txBody>
        </p:sp>
        <p:sp>
          <p:nvSpPr>
            <p:cNvPr id="53" name="object 14">
              <a:extLst>
                <a:ext uri="{FF2B5EF4-FFF2-40B4-BE49-F238E27FC236}">
                  <a16:creationId xmlns:a16="http://schemas.microsoft.com/office/drawing/2014/main" id="{2BC39C08-5DF5-45A3-BBB3-48106E851260}"/>
                </a:ext>
              </a:extLst>
            </p:cNvPr>
            <p:cNvSpPr txBox="1"/>
            <p:nvPr/>
          </p:nvSpPr>
          <p:spPr>
            <a:xfrm>
              <a:off x="4155523" y="4576096"/>
              <a:ext cx="687600" cy="163832"/>
            </a:xfrm>
            <a:prstGeom prst="rect">
              <a:avLst/>
            </a:prstGeom>
            <a:solidFill>
              <a:srgbClr val="0091DA"/>
            </a:solidFill>
          </p:spPr>
          <p:txBody>
            <a:bodyPr vert="horz" wrap="square" lIns="0" tIns="0" rIns="0" bIns="0" rtlCol="0">
              <a:spAutoFit/>
            </a:bodyPr>
            <a:lstStyle/>
            <a:p>
              <a:pPr marL="95010" indent="-83494">
                <a:buFont typeface="Arial"/>
                <a:buChar char="•"/>
                <a:tabLst>
                  <a:tab pos="95586" algn="l"/>
                </a:tabLst>
              </a:pPr>
              <a:r>
                <a:rPr lang="ko-KR" altLang="en-US" sz="725" b="1" dirty="0">
                  <a:solidFill>
                    <a:schemeClr val="bg1"/>
                  </a:solidFill>
                  <a:ea typeface="맑은 고딕" panose="020B0503020000020004" pitchFamily="50" charset="-127"/>
                  <a:cs typeface="맑은 고딕"/>
                </a:rPr>
                <a:t>보증액</a:t>
              </a:r>
              <a:r>
                <a:rPr lang="en-US" altLang="ko-KR" sz="725" b="1" dirty="0">
                  <a:solidFill>
                    <a:schemeClr val="bg1"/>
                  </a:solidFill>
                  <a:ea typeface="맑은 고딕" panose="020B0503020000020004" pitchFamily="50" charset="-127"/>
                  <a:cs typeface="맑은 고딕"/>
                </a:rPr>
                <a:t>:</a:t>
              </a:r>
              <a:endParaRPr sz="725" b="1" dirty="0">
                <a:ea typeface="맑은 고딕" panose="020B0503020000020004" pitchFamily="50" charset="-127"/>
                <a:cs typeface="맑은 고딕"/>
              </a:endParaRPr>
            </a:p>
          </p:txBody>
        </p:sp>
        <p:sp>
          <p:nvSpPr>
            <p:cNvPr id="54" name="object 15">
              <a:extLst>
                <a:ext uri="{FF2B5EF4-FFF2-40B4-BE49-F238E27FC236}">
                  <a16:creationId xmlns:a16="http://schemas.microsoft.com/office/drawing/2014/main" id="{15814C1D-B90A-4706-B354-3580AEC48F29}"/>
                </a:ext>
              </a:extLst>
            </p:cNvPr>
            <p:cNvSpPr txBox="1"/>
            <p:nvPr/>
          </p:nvSpPr>
          <p:spPr>
            <a:xfrm>
              <a:off x="4559649" y="4576096"/>
              <a:ext cx="623621" cy="111569"/>
            </a:xfrm>
            <a:prstGeom prst="rect">
              <a:avLst/>
            </a:prstGeom>
            <a:solidFill>
              <a:srgbClr val="0091DA"/>
            </a:solidFill>
          </p:spPr>
          <p:txBody>
            <a:bodyPr vert="horz" wrap="square" lIns="0" tIns="0" rIns="0" bIns="0" rtlCol="0">
              <a:spAutoFit/>
            </a:bodyPr>
            <a:lstStyle/>
            <a:p>
              <a:pPr marR="1727" algn="r"/>
              <a:r>
                <a:rPr lang="en-US" sz="725" b="1" dirty="0">
                  <a:solidFill>
                    <a:schemeClr val="bg1"/>
                  </a:solidFill>
                  <a:ea typeface="맑은 고딕" panose="020B0503020000020004" pitchFamily="50" charset="-127"/>
                  <a:cs typeface="맑은 고딕"/>
                </a:rPr>
                <a:t>356</a:t>
              </a:r>
              <a:r>
                <a:rPr lang="ko-KR" altLang="en-US" sz="725" b="1" dirty="0">
                  <a:solidFill>
                    <a:schemeClr val="bg1"/>
                  </a:solidFill>
                  <a:ea typeface="맑은 고딕" panose="020B0503020000020004" pitchFamily="50" charset="-127"/>
                  <a:cs typeface="맑은 고딕"/>
                </a:rPr>
                <a:t>백만원</a:t>
              </a:r>
              <a:endParaRPr lang="en-US" sz="725" b="1" dirty="0">
                <a:solidFill>
                  <a:schemeClr val="bg1"/>
                </a:solidFill>
                <a:ea typeface="맑은 고딕" panose="020B0503020000020004" pitchFamily="50" charset="-127"/>
                <a:cs typeface="맑은 고딕"/>
              </a:endParaRPr>
            </a:p>
          </p:txBody>
        </p:sp>
      </p:grpSp>
      <p:cxnSp>
        <p:nvCxnSpPr>
          <p:cNvPr id="55" name="연결선: 꺾임 54">
            <a:extLst>
              <a:ext uri="{FF2B5EF4-FFF2-40B4-BE49-F238E27FC236}">
                <a16:creationId xmlns:a16="http://schemas.microsoft.com/office/drawing/2014/main" id="{E4FA3816-C276-4417-BDBF-8C5F68970A2E}"/>
              </a:ext>
            </a:extLst>
          </p:cNvPr>
          <p:cNvCxnSpPr>
            <a:cxnSpLocks/>
            <a:stCxn id="57" idx="1"/>
            <a:endCxn id="29" idx="2"/>
          </p:cNvCxnSpPr>
          <p:nvPr/>
        </p:nvCxnSpPr>
        <p:spPr>
          <a:xfrm rot="10800000">
            <a:off x="1645588" y="2698778"/>
            <a:ext cx="2843637" cy="893232"/>
          </a:xfrm>
          <a:prstGeom prst="bentConnector2">
            <a:avLst/>
          </a:prstGeom>
          <a:ln w="19050">
            <a:solidFill>
              <a:srgbClr val="0091DA"/>
            </a:solidFill>
            <a:headEnd type="none" w="sm" len="med"/>
            <a:tailEnd type="triangle"/>
          </a:ln>
        </p:spPr>
        <p:style>
          <a:lnRef idx="1">
            <a:schemeClr val="accent1"/>
          </a:lnRef>
          <a:fillRef idx="0">
            <a:schemeClr val="accent1"/>
          </a:fillRef>
          <a:effectRef idx="0">
            <a:schemeClr val="accent1"/>
          </a:effectRef>
          <a:fontRef idx="minor">
            <a:schemeClr val="tx1"/>
          </a:fontRef>
        </p:style>
      </p:cxnSp>
      <p:sp>
        <p:nvSpPr>
          <p:cNvPr id="56" name="Text Box 51">
            <a:extLst>
              <a:ext uri="{FF2B5EF4-FFF2-40B4-BE49-F238E27FC236}">
                <a16:creationId xmlns:a16="http://schemas.microsoft.com/office/drawing/2014/main" id="{AC9C3B5D-5028-4E65-8ABF-4F3024932B5A}"/>
              </a:ext>
            </a:extLst>
          </p:cNvPr>
          <p:cNvSpPr txBox="1">
            <a:spLocks noChangeArrowheads="1"/>
          </p:cNvSpPr>
          <p:nvPr/>
        </p:nvSpPr>
        <p:spPr bwMode="auto">
          <a:xfrm>
            <a:off x="412773" y="5838049"/>
            <a:ext cx="7610162" cy="225817"/>
          </a:xfrm>
          <a:prstGeom prst="rect">
            <a:avLst/>
          </a:prstGeom>
          <a:noFill/>
          <a:ln w="6350">
            <a:noFill/>
            <a:miter lim="800000"/>
            <a:headEnd/>
            <a:tailEnd/>
          </a:ln>
        </p:spPr>
        <p:txBody>
          <a:bodyPr wrap="square" lIns="7200" tIns="7200" rIns="7200" bIns="7200" anchor="ctr" anchorCtr="0">
            <a:spAutoFit/>
          </a:bodyPr>
          <a:lstStyle/>
          <a:p>
            <a:pPr marL="476250" marR="0" lvl="0" indent="-476250" algn="l" defTabSz="762000" rtl="0" eaLnBrk="1" fontAlgn="auto" latinLnBrk="0" hangingPunct="1">
              <a:lnSpc>
                <a:spcPct val="120000"/>
              </a:lnSpc>
              <a:spcBef>
                <a:spcPts val="0"/>
              </a:spcBef>
              <a:spcAft>
                <a:spcPts val="0"/>
              </a:spcAft>
              <a:buClrTx/>
              <a:buSzTx/>
              <a:buFontTx/>
              <a:buNone/>
              <a:tabLst>
                <a:tab pos="676275" algn="l"/>
              </a:tabLst>
              <a:defRPr/>
            </a:pPr>
            <a:r>
              <a:rPr kumimoji="0" lang="en-US" altLang="ko-KR" sz="600" b="0" i="1" u="none" strike="noStrike" kern="1200" cap="none" spc="0" normalizeH="0" baseline="0" noProof="0" dirty="0">
                <a:ln>
                  <a:noFill/>
                </a:ln>
                <a:solidFill>
                  <a:srgbClr val="00338D"/>
                </a:solidFill>
                <a:effectLst/>
                <a:uLnTx/>
                <a:uFillTx/>
                <a:latin typeface="Arial" panose="020B0604020202020204" pitchFamily="34" charset="0"/>
                <a:ea typeface="+mn-ea"/>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감사보고서</a:t>
            </a:r>
            <a:endParaRPr lang="en-US" altLang="ko-KR" sz="600" i="1" dirty="0">
              <a:solidFill>
                <a:srgbClr val="00338D"/>
              </a:solidFill>
              <a:latin typeface="Arial" panose="020B0604020202020204" pitchFamily="34" charset="0"/>
              <a:cs typeface="Arial" panose="020B0604020202020204" pitchFamily="34" charset="0"/>
            </a:endParaRPr>
          </a:p>
          <a:p>
            <a:pPr marL="476250" marR="0" lvl="0" indent="-476250" algn="l" defTabSz="762000" rtl="0" eaLnBrk="1" fontAlgn="auto" latinLnBrk="0" hangingPunct="1">
              <a:lnSpc>
                <a:spcPct val="120000"/>
              </a:lnSpc>
              <a:spcBef>
                <a:spcPts val="0"/>
              </a:spcBef>
              <a:spcAft>
                <a:spcPts val="0"/>
              </a:spcAft>
              <a:buClrTx/>
              <a:buSzTx/>
              <a:buFontTx/>
              <a:buNone/>
              <a:tabLst>
                <a:tab pos="676275" algn="l"/>
              </a:tabLst>
              <a:defRPr/>
            </a:pPr>
            <a:r>
              <a:rPr lang="en-US" altLang="ko-KR" sz="600" i="1" dirty="0">
                <a:solidFill>
                  <a:srgbClr val="00338D"/>
                </a:solidFill>
                <a:latin typeface="Arial" panose="020B0604020202020204" pitchFamily="34" charset="0"/>
                <a:cs typeface="Arial" panose="020B0604020202020204" pitchFamily="34" charset="0"/>
              </a:rPr>
              <a:t>Note: </a:t>
            </a:r>
            <a:r>
              <a:rPr lang="ko-KR" altLang="en-US" sz="600" i="1" dirty="0">
                <a:solidFill>
                  <a:srgbClr val="00338D"/>
                </a:solidFill>
                <a:latin typeface="Arial" panose="020B0604020202020204" pitchFamily="34" charset="0"/>
                <a:cs typeface="Arial" panose="020B0604020202020204" pitchFamily="34" charset="0"/>
              </a:rPr>
              <a:t>대상회사는 정보통신공제조합</a:t>
            </a:r>
            <a:r>
              <a:rPr lang="en-US" altLang="ko-KR" sz="600" i="1" dirty="0">
                <a:solidFill>
                  <a:srgbClr val="00338D"/>
                </a:solidFill>
                <a:latin typeface="Arial" panose="020B0604020202020204" pitchFamily="34" charset="0"/>
                <a:cs typeface="Arial" panose="020B0604020202020204" pitchFamily="34" charset="0"/>
              </a:rPr>
              <a:t>, </a:t>
            </a:r>
            <a:r>
              <a:rPr lang="ko-KR" altLang="en-US" sz="600" i="1" dirty="0">
                <a:solidFill>
                  <a:srgbClr val="00338D"/>
                </a:solidFill>
                <a:latin typeface="Arial" panose="020B0604020202020204" pitchFamily="34" charset="0"/>
                <a:cs typeface="Arial" panose="020B0604020202020204" pitchFamily="34" charset="0"/>
              </a:rPr>
              <a:t>소프트웨어공제조합 외에 서울보증보험으로부터 </a:t>
            </a:r>
            <a:r>
              <a:rPr lang="en-US" altLang="ko-KR" sz="600" i="1" dirty="0">
                <a:solidFill>
                  <a:srgbClr val="00338D"/>
                </a:solidFill>
                <a:latin typeface="Arial" panose="020B0604020202020204" pitchFamily="34" charset="0"/>
                <a:cs typeface="Arial" panose="020B0604020202020204" pitchFamily="34" charset="0"/>
              </a:rPr>
              <a:t>453</a:t>
            </a:r>
            <a:r>
              <a:rPr lang="ko-KR" altLang="en-US" sz="600" i="1" dirty="0">
                <a:solidFill>
                  <a:srgbClr val="00338D"/>
                </a:solidFill>
                <a:latin typeface="Arial" panose="020B0604020202020204" pitchFamily="34" charset="0"/>
                <a:cs typeface="Arial" panose="020B0604020202020204" pitchFamily="34" charset="0"/>
              </a:rPr>
              <a:t>백만원</a:t>
            </a:r>
            <a:r>
              <a:rPr lang="en-US" altLang="ko-KR" sz="600" i="1" dirty="0">
                <a:solidFill>
                  <a:srgbClr val="00338D"/>
                </a:solidFill>
                <a:latin typeface="Arial" panose="020B0604020202020204" pitchFamily="34" charset="0"/>
                <a:cs typeface="Arial" panose="020B0604020202020204" pitchFamily="34" charset="0"/>
              </a:rPr>
              <a:t>, </a:t>
            </a:r>
            <a:r>
              <a:rPr lang="ko-KR" altLang="en-US" sz="600" i="1" dirty="0">
                <a:solidFill>
                  <a:srgbClr val="00338D"/>
                </a:solidFill>
                <a:latin typeface="Arial" panose="020B0604020202020204" pitchFamily="34" charset="0"/>
                <a:cs typeface="Arial" panose="020B0604020202020204" pitchFamily="34" charset="0"/>
              </a:rPr>
              <a:t>신용보증기금으로부터 </a:t>
            </a:r>
            <a:r>
              <a:rPr lang="en-US" altLang="ko-KR" sz="600" i="1" dirty="0">
                <a:solidFill>
                  <a:srgbClr val="00338D"/>
                </a:solidFill>
                <a:latin typeface="Arial" panose="020B0604020202020204" pitchFamily="34" charset="0"/>
                <a:cs typeface="Arial" panose="020B0604020202020204" pitchFamily="34" charset="0"/>
              </a:rPr>
              <a:t>2,310</a:t>
            </a:r>
            <a:r>
              <a:rPr lang="ko-KR" altLang="en-US" sz="600" i="1" dirty="0">
                <a:solidFill>
                  <a:srgbClr val="00338D"/>
                </a:solidFill>
                <a:latin typeface="Arial" panose="020B0604020202020204" pitchFamily="34" charset="0"/>
                <a:cs typeface="Arial" panose="020B0604020202020204" pitchFamily="34" charset="0"/>
              </a:rPr>
              <a:t>백만원의 보증을 제공받고 있음</a:t>
            </a:r>
            <a:r>
              <a:rPr lang="en-US" altLang="ko-KR" sz="600" i="1" dirty="0">
                <a:solidFill>
                  <a:srgbClr val="00338D"/>
                </a:solidFill>
                <a:latin typeface="Arial" panose="020B0604020202020204" pitchFamily="34" charset="0"/>
                <a:cs typeface="Arial" panose="020B0604020202020204" pitchFamily="34" charset="0"/>
              </a:rPr>
              <a:t>.</a:t>
            </a:r>
          </a:p>
        </p:txBody>
      </p:sp>
      <p:sp>
        <p:nvSpPr>
          <p:cNvPr id="57" name="Rechteck 61">
            <a:extLst>
              <a:ext uri="{FF2B5EF4-FFF2-40B4-BE49-F238E27FC236}">
                <a16:creationId xmlns:a16="http://schemas.microsoft.com/office/drawing/2014/main" id="{0C9BA0D2-7879-4B41-92BA-DAD5045BDA0A}"/>
              </a:ext>
            </a:extLst>
          </p:cNvPr>
          <p:cNvSpPr/>
          <p:nvPr/>
        </p:nvSpPr>
        <p:spPr>
          <a:xfrm>
            <a:off x="4489224" y="3466010"/>
            <a:ext cx="972000"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정보통신공제조합</a:t>
            </a:r>
            <a:endParaRPr lang="en-US" altLang="ko-KR" sz="700" b="1" u="none" baseline="0" dirty="0">
              <a:solidFill>
                <a:schemeClr val="bg1"/>
              </a:solidFill>
              <a:latin typeface="Arial" panose="020B0604020202020204" pitchFamily="34" charset="0"/>
            </a:endParaRPr>
          </a:p>
        </p:txBody>
      </p:sp>
      <p:sp>
        <p:nvSpPr>
          <p:cNvPr id="58" name="Rechteck 61">
            <a:extLst>
              <a:ext uri="{FF2B5EF4-FFF2-40B4-BE49-F238E27FC236}">
                <a16:creationId xmlns:a16="http://schemas.microsoft.com/office/drawing/2014/main" id="{9B290414-E49A-460E-B077-1FADAEE747E2}"/>
              </a:ext>
            </a:extLst>
          </p:cNvPr>
          <p:cNvSpPr/>
          <p:nvPr/>
        </p:nvSpPr>
        <p:spPr>
          <a:xfrm>
            <a:off x="1758346" y="2782962"/>
            <a:ext cx="1177200" cy="395574"/>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계약</a:t>
            </a:r>
            <a:r>
              <a:rPr lang="en-US" altLang="ko-KR" sz="700" b="1" dirty="0">
                <a:solidFill>
                  <a:schemeClr val="bg1"/>
                </a:solidFill>
                <a:latin typeface="Arial" panose="020B0604020202020204" pitchFamily="34" charset="0"/>
              </a:rPr>
              <a:t>, </a:t>
            </a:r>
            <a:r>
              <a:rPr lang="ko-KR" altLang="en-US" sz="700" b="1" dirty="0">
                <a:solidFill>
                  <a:schemeClr val="bg1"/>
                </a:solidFill>
                <a:latin typeface="Arial" panose="020B0604020202020204" pitchFamily="34" charset="0"/>
              </a:rPr>
              <a:t>하자</a:t>
            </a:r>
            <a:r>
              <a:rPr lang="en-US" altLang="ko-KR" sz="700" b="1" dirty="0">
                <a:solidFill>
                  <a:schemeClr val="bg1"/>
                </a:solidFill>
                <a:latin typeface="Arial" panose="020B0604020202020204" pitchFamily="34" charset="0"/>
              </a:rPr>
              <a:t>, </a:t>
            </a:r>
            <a:r>
              <a:rPr lang="ko-KR" altLang="en-US" sz="700" b="1" dirty="0">
                <a:solidFill>
                  <a:schemeClr val="bg1"/>
                </a:solidFill>
                <a:latin typeface="Arial" panose="020B0604020202020204" pitchFamily="34" charset="0"/>
              </a:rPr>
              <a:t>입찰 및 선급금 지급보증</a:t>
            </a:r>
            <a:endParaRPr lang="en-US" altLang="ko-KR" sz="700" b="1" dirty="0">
              <a:solidFill>
                <a:schemeClr val="bg1"/>
              </a:solidFill>
              <a:latin typeface="Arial" panose="020B0604020202020204" pitchFamily="34" charset="0"/>
            </a:endParaRPr>
          </a:p>
        </p:txBody>
      </p:sp>
      <p:cxnSp>
        <p:nvCxnSpPr>
          <p:cNvPr id="59" name="꺾인 연결선 287">
            <a:extLst>
              <a:ext uri="{FF2B5EF4-FFF2-40B4-BE49-F238E27FC236}">
                <a16:creationId xmlns:a16="http://schemas.microsoft.com/office/drawing/2014/main" id="{096886F0-668C-4C2C-BAEE-7B446C4B1371}"/>
              </a:ext>
            </a:extLst>
          </p:cNvPr>
          <p:cNvCxnSpPr>
            <a:cxnSpLocks/>
            <a:stCxn id="32" idx="1"/>
            <a:endCxn id="36" idx="2"/>
          </p:cNvCxnSpPr>
          <p:nvPr/>
        </p:nvCxnSpPr>
        <p:spPr>
          <a:xfrm rot="10800000">
            <a:off x="1736916" y="4709763"/>
            <a:ext cx="2701495" cy="873717"/>
          </a:xfrm>
          <a:prstGeom prst="bentConnector2">
            <a:avLst/>
          </a:prstGeom>
          <a:ln w="19050">
            <a:solidFill>
              <a:srgbClr val="0091DA"/>
            </a:solidFill>
            <a:headEnd type="none" w="sm" len="med"/>
            <a:tailEnd type="triangle"/>
          </a:ln>
        </p:spPr>
        <p:style>
          <a:lnRef idx="1">
            <a:schemeClr val="accent1"/>
          </a:lnRef>
          <a:fillRef idx="0">
            <a:schemeClr val="accent1"/>
          </a:fillRef>
          <a:effectRef idx="0">
            <a:schemeClr val="accent1"/>
          </a:effectRef>
          <a:fontRef idx="minor">
            <a:schemeClr val="tx1"/>
          </a:fontRef>
        </p:style>
      </p:cxnSp>
      <p:sp>
        <p:nvSpPr>
          <p:cNvPr id="60" name="Rechteck 61">
            <a:extLst>
              <a:ext uri="{FF2B5EF4-FFF2-40B4-BE49-F238E27FC236}">
                <a16:creationId xmlns:a16="http://schemas.microsoft.com/office/drawing/2014/main" id="{B8A4FF5C-566E-46AA-97AB-CC516BD3DB36}"/>
              </a:ext>
            </a:extLst>
          </p:cNvPr>
          <p:cNvSpPr/>
          <p:nvPr/>
        </p:nvSpPr>
        <p:spPr>
          <a:xfrm>
            <a:off x="1809450" y="4809645"/>
            <a:ext cx="1177200" cy="395574"/>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계약</a:t>
            </a:r>
            <a:r>
              <a:rPr lang="en-US" altLang="ko-KR" sz="700" b="1" dirty="0">
                <a:solidFill>
                  <a:schemeClr val="bg1"/>
                </a:solidFill>
                <a:latin typeface="Arial" panose="020B0604020202020204" pitchFamily="34" charset="0"/>
              </a:rPr>
              <a:t>, </a:t>
            </a:r>
            <a:r>
              <a:rPr lang="ko-KR" altLang="en-US" sz="700" b="1" dirty="0">
                <a:solidFill>
                  <a:schemeClr val="bg1"/>
                </a:solidFill>
                <a:latin typeface="Arial" panose="020B0604020202020204" pitchFamily="34" charset="0"/>
              </a:rPr>
              <a:t>하자</a:t>
            </a:r>
            <a:r>
              <a:rPr lang="en-US" altLang="ko-KR" sz="700" b="1" dirty="0">
                <a:solidFill>
                  <a:schemeClr val="bg1"/>
                </a:solidFill>
                <a:latin typeface="Arial" panose="020B0604020202020204" pitchFamily="34" charset="0"/>
              </a:rPr>
              <a:t>, </a:t>
            </a:r>
            <a:r>
              <a:rPr lang="ko-KR" altLang="en-US" sz="700" b="1" dirty="0">
                <a:solidFill>
                  <a:schemeClr val="bg1"/>
                </a:solidFill>
                <a:latin typeface="Arial" panose="020B0604020202020204" pitchFamily="34" charset="0"/>
              </a:rPr>
              <a:t>입찰 및 선급금 지급보증</a:t>
            </a:r>
            <a:endParaRPr lang="en-US" altLang="ko-KR" sz="700" b="1" dirty="0">
              <a:solidFill>
                <a:schemeClr val="bg1"/>
              </a:solidFill>
              <a:latin typeface="Arial" panose="020B0604020202020204" pitchFamily="34" charset="0"/>
            </a:endParaRPr>
          </a:p>
        </p:txBody>
      </p:sp>
      <p:sp>
        <p:nvSpPr>
          <p:cNvPr id="62" name="Rechteck 61">
            <a:extLst>
              <a:ext uri="{FF2B5EF4-FFF2-40B4-BE49-F238E27FC236}">
                <a16:creationId xmlns:a16="http://schemas.microsoft.com/office/drawing/2014/main" id="{196F7E59-3747-4228-AF42-C499BE41DDDA}"/>
              </a:ext>
            </a:extLst>
          </p:cNvPr>
          <p:cNvSpPr/>
          <p:nvPr/>
        </p:nvSpPr>
        <p:spPr>
          <a:xfrm>
            <a:off x="412773" y="1618903"/>
            <a:ext cx="2160000"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정보통신공제조합 관련 보증현황 </a:t>
            </a:r>
            <a:r>
              <a:rPr lang="en-US" altLang="ko-KR" sz="700" b="1" dirty="0">
                <a:solidFill>
                  <a:schemeClr val="bg1"/>
                </a:solidFill>
                <a:latin typeface="Arial" panose="020B0604020202020204" pitchFamily="34" charset="0"/>
              </a:rPr>
              <a:t>(2019</a:t>
            </a:r>
            <a:r>
              <a:rPr lang="ko-KR" altLang="en-US" sz="700" b="1" dirty="0">
                <a:solidFill>
                  <a:schemeClr val="bg1"/>
                </a:solidFill>
                <a:latin typeface="Arial" panose="020B0604020202020204" pitchFamily="34" charset="0"/>
              </a:rPr>
              <a:t>년 말 기준</a:t>
            </a:r>
            <a:r>
              <a:rPr lang="en-US" altLang="ko-KR" sz="700" b="1" dirty="0">
                <a:solidFill>
                  <a:schemeClr val="bg1"/>
                </a:solidFill>
                <a:latin typeface="Arial" panose="020B0604020202020204" pitchFamily="34" charset="0"/>
              </a:rPr>
              <a:t>)</a:t>
            </a:r>
            <a:endParaRPr lang="en-US" altLang="ko-KR" sz="700" b="1" u="none" baseline="0" dirty="0">
              <a:solidFill>
                <a:schemeClr val="bg1"/>
              </a:solidFill>
              <a:latin typeface="Arial" panose="020B0604020202020204" pitchFamily="34" charset="0"/>
            </a:endParaRPr>
          </a:p>
        </p:txBody>
      </p:sp>
      <p:sp>
        <p:nvSpPr>
          <p:cNvPr id="63" name="Rechteck 61">
            <a:extLst>
              <a:ext uri="{FF2B5EF4-FFF2-40B4-BE49-F238E27FC236}">
                <a16:creationId xmlns:a16="http://schemas.microsoft.com/office/drawing/2014/main" id="{5D849AC8-C2CB-4700-A2D4-C953E6CA6648}"/>
              </a:ext>
            </a:extLst>
          </p:cNvPr>
          <p:cNvSpPr/>
          <p:nvPr/>
        </p:nvSpPr>
        <p:spPr>
          <a:xfrm>
            <a:off x="408494" y="4118188"/>
            <a:ext cx="2160000"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소프트웨어공제조합 관련 보증현황 </a:t>
            </a:r>
            <a:r>
              <a:rPr lang="en-US" altLang="ko-KR" sz="700" b="1" dirty="0">
                <a:solidFill>
                  <a:schemeClr val="bg1"/>
                </a:solidFill>
                <a:latin typeface="Arial" panose="020B0604020202020204" pitchFamily="34" charset="0"/>
              </a:rPr>
              <a:t>(2019</a:t>
            </a:r>
            <a:r>
              <a:rPr lang="ko-KR" altLang="en-US" sz="700" b="1" dirty="0">
                <a:solidFill>
                  <a:schemeClr val="bg1"/>
                </a:solidFill>
                <a:latin typeface="Arial" panose="020B0604020202020204" pitchFamily="34" charset="0"/>
              </a:rPr>
              <a:t>년 말 기준</a:t>
            </a:r>
            <a:r>
              <a:rPr lang="en-US" altLang="ko-KR" sz="700" b="1" dirty="0">
                <a:solidFill>
                  <a:schemeClr val="bg1"/>
                </a:solidFill>
                <a:latin typeface="Arial" panose="020B0604020202020204" pitchFamily="34" charset="0"/>
              </a:rPr>
              <a:t>)</a:t>
            </a:r>
            <a:endParaRPr lang="en-US" altLang="ko-KR" sz="700" b="1" u="none" baseline="0" dirty="0">
              <a:solidFill>
                <a:schemeClr val="bg1"/>
              </a:solidFill>
              <a:latin typeface="Arial" panose="020B0604020202020204" pitchFamily="34" charset="0"/>
            </a:endParaRPr>
          </a:p>
        </p:txBody>
      </p:sp>
    </p:spTree>
    <p:extLst>
      <p:ext uri="{BB962C8B-B14F-4D97-AF65-F5344CB8AC3E}">
        <p14:creationId xmlns:p14="http://schemas.microsoft.com/office/powerpoint/2010/main" val="2815809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(16) - </a:t>
            </a:r>
            <a:r>
              <a:rPr lang="ko-KR" altLang="en-US" sz="2400" dirty="0">
                <a:solidFill>
                  <a:srgbClr val="00338D"/>
                </a:solidFill>
                <a:cs typeface="KPMG Extralight"/>
              </a:rPr>
              <a:t>지급보증</a:t>
            </a:r>
            <a:r>
              <a:rPr lang="ko-KR" altLang="en-US" sz="3000" b="1" dirty="0">
                <a:solidFill>
                  <a:srgbClr val="00338D"/>
                </a:solidFill>
                <a:cs typeface="KPMG Extralight"/>
              </a:rPr>
              <a:t> </a:t>
            </a:r>
            <a:r>
              <a:rPr lang="en-US" altLang="ko-KR" sz="3000" b="1" dirty="0">
                <a:solidFill>
                  <a:srgbClr val="00338D"/>
                </a:solidFill>
                <a:cs typeface="KPMG Extralight"/>
              </a:rPr>
              <a:t>(3/4)</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0"/>
            <a:ext cx="9077499" cy="75600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a:solidFill>
                  <a:srgbClr val="00338D"/>
                </a:solidFill>
                <a:latin typeface="Arial" panose="020B0604020202020204" pitchFamily="34" charset="0"/>
                <a:ea typeface="맑은 고딕" panose="020B0503020000020004" pitchFamily="50" charset="-127"/>
              </a:rPr>
              <a:t>대상회사는</a:t>
            </a:r>
            <a:endParaRPr lang="en-US" altLang="ko-KR" sz="900" dirty="0">
              <a:solidFill>
                <a:srgbClr val="00338D"/>
              </a:solidFill>
              <a:latin typeface="Arial" panose="020B0604020202020204" pitchFamily="34" charset="0"/>
              <a:ea typeface="맑은 고딕" panose="020B0503020000020004" pitchFamily="50" charset="-127"/>
            </a:endParaRPr>
          </a:p>
        </p:txBody>
      </p:sp>
      <p:sp>
        <p:nvSpPr>
          <p:cNvPr id="61" name="직사각형 60">
            <a:extLst>
              <a:ext uri="{FF2B5EF4-FFF2-40B4-BE49-F238E27FC236}">
                <a16:creationId xmlns:a16="http://schemas.microsoft.com/office/drawing/2014/main" id="{E0424946-49A0-4A9C-ABC6-3569C1EB4D3C}"/>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Tree>
    <p:extLst>
      <p:ext uri="{BB962C8B-B14F-4D97-AF65-F5344CB8AC3E}">
        <p14:creationId xmlns:p14="http://schemas.microsoft.com/office/powerpoint/2010/main" val="1676545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(16) - </a:t>
            </a:r>
            <a:r>
              <a:rPr lang="ko-KR" altLang="en-US" sz="2400" dirty="0">
                <a:solidFill>
                  <a:srgbClr val="00338D"/>
                </a:solidFill>
                <a:cs typeface="KPMG Extralight"/>
              </a:rPr>
              <a:t>지급보증</a:t>
            </a:r>
            <a:r>
              <a:rPr lang="ko-KR" altLang="en-US" sz="3000" b="1" dirty="0">
                <a:solidFill>
                  <a:srgbClr val="00338D"/>
                </a:solidFill>
                <a:cs typeface="KPMG Extralight"/>
              </a:rPr>
              <a:t> </a:t>
            </a:r>
            <a:r>
              <a:rPr lang="en-US" altLang="ko-KR" sz="3000" b="1" dirty="0">
                <a:solidFill>
                  <a:srgbClr val="00338D"/>
                </a:solidFill>
                <a:cs typeface="KPMG Extralight"/>
              </a:rPr>
              <a:t>(4/4)</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59"/>
            <a:ext cx="9077499" cy="1054887"/>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대상회사의 주요 맞보증 업체인 엔토스정보통신은 보안장비</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감시기기제조업체로</a:t>
            </a:r>
            <a:r>
              <a:rPr lang="en-US" altLang="ko-KR" sz="900" dirty="0">
                <a:solidFill>
                  <a:srgbClr val="00338D"/>
                </a:solidFill>
                <a:latin typeface="Arial" panose="020B0604020202020204" pitchFamily="34" charset="0"/>
                <a:ea typeface="맑은 고딕" panose="020B0503020000020004" pitchFamily="50" charset="-127"/>
              </a:rPr>
              <a:t>, 2017</a:t>
            </a:r>
            <a:r>
              <a:rPr lang="ko-KR" altLang="en-US" sz="900" dirty="0">
                <a:solidFill>
                  <a:srgbClr val="00338D"/>
                </a:solidFill>
                <a:latin typeface="Arial" panose="020B0604020202020204" pitchFamily="34" charset="0"/>
                <a:ea typeface="맑은 고딕" panose="020B0503020000020004" pitchFamily="50" charset="-127"/>
              </a:rPr>
              <a:t>년부터 당기순손실 상황이 지속되고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부채비율이 매년 상승하는 모습을 보임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엔토스정보통신 감사보고서에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외부감사인은 계속기업에 대한 불확실성 관련 의견을 표명하였으며</a:t>
            </a:r>
            <a:r>
              <a:rPr lang="en-US" altLang="ko-KR" sz="900" dirty="0">
                <a:solidFill>
                  <a:srgbClr val="00338D"/>
                </a:solidFill>
                <a:latin typeface="Arial" panose="020B0604020202020204" pitchFamily="34" charset="0"/>
                <a:ea typeface="맑은 고딕" panose="020B0503020000020004" pitchFamily="50" charset="-127"/>
              </a:rPr>
              <a:t>, 2018</a:t>
            </a:r>
            <a:r>
              <a:rPr lang="ko-KR" altLang="en-US" sz="900" dirty="0">
                <a:solidFill>
                  <a:srgbClr val="00338D"/>
                </a:solidFill>
                <a:latin typeface="Arial" panose="020B0604020202020204" pitchFamily="34" charset="0"/>
                <a:ea typeface="맑은 고딕" panose="020B0503020000020004" pitchFamily="50" charset="-127"/>
              </a:rPr>
              <a:t>년</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 감사의견을 한정으로 제시하였음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엔토스정보통신의 영업</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재무적인 어려움으로 인해 계약이행</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하자보수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선급금 등 관련 보증사고 발생할 가능성이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 경우 연대보증인인 대상회사가 채무를 부담해야 하는 </a:t>
            </a:r>
            <a:r>
              <a:rPr lang="en-US" altLang="ko-KR" sz="900" dirty="0">
                <a:solidFill>
                  <a:srgbClr val="00338D"/>
                </a:solidFill>
                <a:latin typeface="Arial" panose="020B0604020202020204" pitchFamily="34" charset="0"/>
                <a:ea typeface="맑은 고딕" panose="020B0503020000020004" pitchFamily="50" charset="-127"/>
              </a:rPr>
              <a:t>risk </a:t>
            </a:r>
            <a:r>
              <a:rPr lang="ko-KR" altLang="en-US" sz="900" dirty="0">
                <a:solidFill>
                  <a:srgbClr val="00338D"/>
                </a:solidFill>
                <a:latin typeface="Arial" panose="020B0604020202020204" pitchFamily="34" charset="0"/>
                <a:ea typeface="맑은 고딕" panose="020B0503020000020004" pitchFamily="50" charset="-127"/>
              </a:rPr>
              <a:t>가 발생할 수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따라서 엔토스정보통신에 대한 연대보증 입보로 인해 대상회사에게 발생가능한 우발채무에 대해 법률적인 검토가 필요할 것으로 보이며</a:t>
            </a:r>
            <a:r>
              <a:rPr lang="en-US" altLang="ko-KR" sz="900" dirty="0">
                <a:solidFill>
                  <a:srgbClr val="00338D"/>
                </a:solidFill>
                <a:latin typeface="Arial" panose="020B0604020202020204" pitchFamily="34" charset="0"/>
                <a:ea typeface="맑은 고딕" panose="020B0503020000020004" pitchFamily="50" charset="-127"/>
              </a:rPr>
              <a:t>, SPA </a:t>
            </a:r>
            <a:r>
              <a:rPr lang="ko-KR" altLang="en-US" sz="900" dirty="0">
                <a:solidFill>
                  <a:srgbClr val="00338D"/>
                </a:solidFill>
                <a:latin typeface="Arial" panose="020B0604020202020204" pitchFamily="34" charset="0"/>
                <a:ea typeface="맑은 고딕" panose="020B0503020000020004" pitchFamily="50" charset="-127"/>
              </a:rPr>
              <a:t>상 안전장치 마련하는 것이 필요해 보임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엔토스정보통신과 연대보증 계약기간은 </a:t>
            </a:r>
            <a:r>
              <a:rPr lang="en-US" altLang="ko-KR" sz="900" dirty="0">
                <a:solidFill>
                  <a:srgbClr val="00338D"/>
                </a:solidFill>
                <a:latin typeface="Arial" panose="020B0604020202020204" pitchFamily="34" charset="0"/>
                <a:ea typeface="맑은 고딕" panose="020B0503020000020004" pitchFamily="50" charset="-127"/>
              </a:rPr>
              <a:t>3</a:t>
            </a:r>
            <a:r>
              <a:rPr lang="ko-KR" altLang="en-US" sz="900" dirty="0">
                <a:solidFill>
                  <a:srgbClr val="00338D"/>
                </a:solidFill>
                <a:latin typeface="Arial" panose="020B0604020202020204" pitchFamily="34" charset="0"/>
                <a:ea typeface="맑은 고딕" panose="020B0503020000020004" pitchFamily="50" charset="-127"/>
              </a:rPr>
              <a:t>년이라고 하며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계약기간 종료 이후에는 맞보증 업체를 교체할 예정이라고 함</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a:t>
            </a:r>
            <a:endParaRPr lang="en-US" altLang="ko-KR" sz="900" dirty="0">
              <a:solidFill>
                <a:srgbClr val="00338D"/>
              </a:solidFill>
              <a:latin typeface="Arial" panose="020B0604020202020204" pitchFamily="34" charset="0"/>
              <a:ea typeface="맑은 고딕" panose="020B0503020000020004" pitchFamily="50" charset="-127"/>
            </a:endParaRPr>
          </a:p>
        </p:txBody>
      </p:sp>
      <p:pic>
        <p:nvPicPr>
          <p:cNvPr id="65" name="그림 64">
            <a:extLst>
              <a:ext uri="{FF2B5EF4-FFF2-40B4-BE49-F238E27FC236}">
                <a16:creationId xmlns:a16="http://schemas.microsoft.com/office/drawing/2014/main" id="{ED33E38F-2D8C-470F-8D75-70F22C59AF92}"/>
              </a:ext>
            </a:extLst>
          </p:cNvPr>
          <p:cNvPicPr>
            <a:picLocks noChangeAspect="1" noChangeArrowheads="1"/>
            <a:extLst>
              <a:ext uri="{84589F7E-364E-4C9E-8A38-B11213B215E9}">
                <a14:cameraTool xmlns:a14="http://schemas.microsoft.com/office/drawing/2010/main" cellRange="$B$4:$G$75"/>
              </a:ext>
            </a:extLst>
          </p:cNvPicPr>
          <p:nvPr/>
        </p:nvPicPr>
        <p:blipFill>
          <a:blip r:embed="rId3"/>
          <a:srcRect/>
          <a:stretch>
            <a:fillRect/>
          </a:stretch>
        </p:blipFill>
        <p:spPr bwMode="auto">
          <a:xfrm>
            <a:off x="415635" y="1926663"/>
            <a:ext cx="2770632" cy="201168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66" name="그림 65">
            <a:extLst>
              <a:ext uri="{FF2B5EF4-FFF2-40B4-BE49-F238E27FC236}">
                <a16:creationId xmlns:a16="http://schemas.microsoft.com/office/drawing/2014/main" id="{014A2989-7E68-4CE0-B0C3-428DD70EE759}"/>
              </a:ext>
            </a:extLst>
          </p:cNvPr>
          <p:cNvPicPr>
            <a:picLocks noChangeAspect="1" noChangeArrowheads="1"/>
            <a:extLst>
              <a:ext uri="{84589F7E-364E-4C9E-8A38-B11213B215E9}">
                <a14:cameraTool xmlns:a14="http://schemas.microsoft.com/office/drawing/2010/main" cellRange="$B$4:$G$75"/>
              </a:ext>
            </a:extLst>
          </p:cNvPicPr>
          <p:nvPr/>
        </p:nvPicPr>
        <p:blipFill>
          <a:blip r:embed="rId4"/>
          <a:srcRect/>
          <a:stretch>
            <a:fillRect/>
          </a:stretch>
        </p:blipFill>
        <p:spPr bwMode="auto">
          <a:xfrm>
            <a:off x="3303270" y="1926663"/>
            <a:ext cx="2805684" cy="2002536"/>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67" name="Rechteck 61">
            <a:extLst>
              <a:ext uri="{FF2B5EF4-FFF2-40B4-BE49-F238E27FC236}">
                <a16:creationId xmlns:a16="http://schemas.microsoft.com/office/drawing/2014/main" id="{00D13301-99A9-4AE8-A0FB-E663B49CEBAF}"/>
              </a:ext>
            </a:extLst>
          </p:cNvPr>
          <p:cNvSpPr/>
          <p:nvPr/>
        </p:nvSpPr>
        <p:spPr>
          <a:xfrm>
            <a:off x="6368106" y="1926662"/>
            <a:ext cx="3229010" cy="3585863"/>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92075">
              <a:lnSpc>
                <a:spcPct val="110000"/>
              </a:lnSpc>
              <a:spcAft>
                <a:spcPts val="600"/>
              </a:spcAft>
            </a:pPr>
            <a:r>
              <a:rPr lang="en-US" altLang="ko-KR" sz="800" b="1" dirty="0">
                <a:solidFill>
                  <a:schemeClr val="bg1"/>
                </a:solidFill>
                <a:latin typeface="Arial" panose="020B0604020202020204" pitchFamily="34" charset="0"/>
                <a:ea typeface="맑은 고딕" panose="020B0503020000020004" pitchFamily="50" charset="-127"/>
              </a:rPr>
              <a:t>[</a:t>
            </a:r>
            <a:r>
              <a:rPr lang="ko-KR" altLang="en-US" sz="800" b="1" dirty="0">
                <a:solidFill>
                  <a:schemeClr val="bg1"/>
                </a:solidFill>
                <a:latin typeface="Arial" panose="020B0604020202020204" pitchFamily="34" charset="0"/>
                <a:ea typeface="맑은 고딕" panose="020B0503020000020004" pitchFamily="50" charset="-127"/>
              </a:rPr>
              <a:t>엔토스정보통신</a:t>
            </a:r>
            <a:r>
              <a:rPr lang="en-US" altLang="ko-KR" sz="800" b="1" dirty="0">
                <a:solidFill>
                  <a:schemeClr val="bg1"/>
                </a:solidFill>
                <a:latin typeface="Arial" panose="020B0604020202020204" pitchFamily="34" charset="0"/>
                <a:ea typeface="맑은 고딕" panose="020B0503020000020004" pitchFamily="50" charset="-127"/>
              </a:rPr>
              <a:t>] 2019</a:t>
            </a:r>
            <a:r>
              <a:rPr lang="ko-KR" altLang="en-US" sz="800" b="1" dirty="0">
                <a:solidFill>
                  <a:schemeClr val="bg1"/>
                </a:solidFill>
                <a:latin typeface="Arial" panose="020B0604020202020204" pitchFamily="34" charset="0"/>
                <a:ea typeface="맑은 고딕" panose="020B0503020000020004" pitchFamily="50" charset="-127"/>
              </a:rPr>
              <a:t>년 감사보고서 </a:t>
            </a:r>
            <a:endParaRPr lang="en-US" altLang="ko-KR" sz="800" b="1" dirty="0">
              <a:solidFill>
                <a:schemeClr val="bg1"/>
              </a:solidFill>
              <a:latin typeface="Arial" panose="020B0604020202020204" pitchFamily="34" charset="0"/>
              <a:ea typeface="맑은 고딕" panose="020B0503020000020004" pitchFamily="50" charset="-127"/>
            </a:endParaRPr>
          </a:p>
          <a:p>
            <a:pPr marL="263525" indent="-171450">
              <a:lnSpc>
                <a:spcPct val="110000"/>
              </a:lnSpc>
              <a:spcAft>
                <a:spcPts val="600"/>
              </a:spcAft>
              <a:buFont typeface="Arial" panose="020B0604020202020204" pitchFamily="34" charset="0"/>
              <a:buChar char="•"/>
            </a:pPr>
            <a:r>
              <a:rPr lang="ko-KR" altLang="en-US" sz="800" b="1" u="sng" dirty="0">
                <a:solidFill>
                  <a:schemeClr val="bg1"/>
                </a:solidFill>
                <a:latin typeface="Arial" panose="020B0604020202020204" pitchFamily="34" charset="0"/>
                <a:ea typeface="맑은 고딕" panose="020B0503020000020004" pitchFamily="50" charset="-127"/>
              </a:rPr>
              <a:t>계속기업에 대한 불확실성</a:t>
            </a:r>
            <a:endParaRPr lang="en-US" altLang="ko-KR" sz="800" b="1" u="sng" dirty="0">
              <a:solidFill>
                <a:schemeClr val="bg1"/>
              </a:solidFill>
              <a:latin typeface="Arial" panose="020B0604020202020204" pitchFamily="34" charset="0"/>
              <a:ea typeface="맑은 고딕" panose="020B0503020000020004" pitchFamily="50" charset="-127"/>
            </a:endParaRPr>
          </a:p>
          <a:p>
            <a:pPr marL="265113">
              <a:lnSpc>
                <a:spcPct val="110000"/>
              </a:lnSpc>
              <a:spcAft>
                <a:spcPts val="600"/>
              </a:spcAft>
            </a:pPr>
            <a:r>
              <a:rPr lang="ko-KR" altLang="en-US" sz="800" dirty="0">
                <a:latin typeface="Arial" panose="020B0604020202020204" pitchFamily="34" charset="0"/>
                <a:ea typeface="맑은 고딕" panose="020B0503020000020004" pitchFamily="50" charset="-127"/>
              </a:rPr>
              <a:t>당사는  당기까지 </a:t>
            </a:r>
            <a:r>
              <a:rPr lang="en-US" altLang="ko-KR" sz="800" dirty="0">
                <a:latin typeface="Arial" panose="020B0604020202020204" pitchFamily="34" charset="0"/>
                <a:ea typeface="맑은 고딕" panose="020B0503020000020004" pitchFamily="50" charset="-127"/>
              </a:rPr>
              <a:t>2</a:t>
            </a:r>
            <a:r>
              <a:rPr lang="ko-KR" altLang="en-US" sz="800" dirty="0">
                <a:latin typeface="Arial" panose="020B0604020202020204" pitchFamily="34" charset="0"/>
                <a:ea typeface="맑은 고딕" panose="020B0503020000020004" pitchFamily="50" charset="-127"/>
              </a:rPr>
              <a:t>년 연속 큰폭의 당기순손실이 발생하고 있으며 당기에 </a:t>
            </a:r>
            <a:r>
              <a:rPr lang="en-US" altLang="ko-KR" sz="800" dirty="0">
                <a:latin typeface="Arial" panose="020B0604020202020204" pitchFamily="34" charset="0"/>
                <a:ea typeface="맑은 고딕" panose="020B0503020000020004" pitchFamily="50" charset="-127"/>
              </a:rPr>
              <a:t>1,244</a:t>
            </a:r>
            <a:r>
              <a:rPr lang="ko-KR" altLang="en-US" sz="800" dirty="0">
                <a:latin typeface="Arial" panose="020B0604020202020204" pitchFamily="34" charset="0"/>
                <a:ea typeface="맑은 고딕" panose="020B0503020000020004" pitchFamily="50" charset="-127"/>
              </a:rPr>
              <a:t>백만원의 당기순손실이 발생하였습니다</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또한</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당기  영업활동으로 인한 순현금 흐름이 </a:t>
            </a:r>
            <a:r>
              <a:rPr lang="en-US" altLang="ko-KR" sz="800" dirty="0">
                <a:latin typeface="Arial" panose="020B0604020202020204" pitchFamily="34" charset="0"/>
                <a:ea typeface="맑은 고딕" panose="020B0503020000020004" pitchFamily="50" charset="-127"/>
              </a:rPr>
              <a:t>1,522</a:t>
            </a:r>
            <a:r>
              <a:rPr lang="ko-KR" altLang="en-US" sz="800" dirty="0">
                <a:latin typeface="Arial" panose="020B0604020202020204" pitchFamily="34" charset="0"/>
                <a:ea typeface="맑은 고딕" panose="020B0503020000020004" pitchFamily="50" charset="-127"/>
              </a:rPr>
              <a:t>백만원 순 유출을 나타내고 있으며</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당기까지 </a:t>
            </a:r>
            <a:r>
              <a:rPr lang="en-US" altLang="ko-KR" sz="800" dirty="0">
                <a:latin typeface="Arial" panose="020B0604020202020204" pitchFamily="34" charset="0"/>
                <a:ea typeface="맑은 고딕" panose="020B0503020000020004" pitchFamily="50" charset="-127"/>
              </a:rPr>
              <a:t>2</a:t>
            </a:r>
            <a:r>
              <a:rPr lang="ko-KR" altLang="en-US" sz="800" dirty="0">
                <a:latin typeface="Arial" panose="020B0604020202020204" pitchFamily="34" charset="0"/>
                <a:ea typeface="맑은 고딕" panose="020B0503020000020004" pitchFamily="50" charset="-127"/>
              </a:rPr>
              <a:t>년 연속으로 큰 폭의 매출 감소를기록하고 있습니다</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이와같은 사항은 회사의 계속기업으로서의 존속능력에 유의적인의문을 제기할 만한 중요한 불확실성이 존재함을 나타냅니다</a:t>
            </a:r>
            <a:r>
              <a:rPr lang="en-US" altLang="ko-KR" sz="800" dirty="0">
                <a:latin typeface="Arial" panose="020B0604020202020204" pitchFamily="34" charset="0"/>
                <a:ea typeface="맑은 고딕" panose="020B0503020000020004" pitchFamily="50" charset="-127"/>
              </a:rPr>
              <a:t>….</a:t>
            </a:r>
            <a:endParaRPr lang="en-US" altLang="ko-KR" sz="800" b="1" dirty="0">
              <a:solidFill>
                <a:schemeClr val="bg1"/>
              </a:solidFill>
              <a:latin typeface="Arial" panose="020B0604020202020204" pitchFamily="34" charset="0"/>
              <a:ea typeface="맑은 고딕" panose="020B0503020000020004" pitchFamily="50" charset="-127"/>
            </a:endParaRPr>
          </a:p>
          <a:p>
            <a:pPr marL="263525" indent="-171450">
              <a:lnSpc>
                <a:spcPct val="110000"/>
              </a:lnSpc>
              <a:spcAft>
                <a:spcPts val="600"/>
              </a:spcAft>
              <a:buFont typeface="Arial" panose="020B0604020202020204" pitchFamily="34" charset="0"/>
              <a:buChar char="•"/>
            </a:pPr>
            <a:r>
              <a:rPr lang="ko-KR" altLang="en-US" sz="800" b="1" u="sng" dirty="0">
                <a:solidFill>
                  <a:schemeClr val="bg1"/>
                </a:solidFill>
                <a:latin typeface="Arial" panose="020B0604020202020204" pitchFamily="34" charset="0"/>
                <a:ea typeface="맑은 고딕" panose="020B0503020000020004" pitchFamily="50" charset="-127"/>
              </a:rPr>
              <a:t>감사의견 한정</a:t>
            </a:r>
            <a:endParaRPr lang="en-US" altLang="ko-KR" sz="800" b="1" u="sng" dirty="0">
              <a:solidFill>
                <a:schemeClr val="bg1"/>
              </a:solidFill>
              <a:latin typeface="Arial" panose="020B0604020202020204" pitchFamily="34" charset="0"/>
              <a:ea typeface="맑은 고딕" panose="020B0503020000020004" pitchFamily="50" charset="-127"/>
            </a:endParaRPr>
          </a:p>
          <a:p>
            <a:pPr marL="265113">
              <a:lnSpc>
                <a:spcPct val="110000"/>
              </a:lnSpc>
              <a:spcAft>
                <a:spcPts val="600"/>
              </a:spcAft>
            </a:pPr>
            <a:r>
              <a:rPr lang="ko-KR" altLang="en-US" sz="800" dirty="0">
                <a:latin typeface="Arial" panose="020B0604020202020204" pitchFamily="34" charset="0"/>
                <a:ea typeface="맑은 고딕" panose="020B0503020000020004" pitchFamily="50" charset="-127"/>
              </a:rPr>
              <a:t>우리는 회사의 재무상태표에 계상된 </a:t>
            </a:r>
            <a:r>
              <a:rPr lang="en-US" altLang="ko-KR" sz="800" dirty="0">
                <a:latin typeface="Arial" panose="020B0604020202020204" pitchFamily="34" charset="0"/>
                <a:ea typeface="맑은 고딕" panose="020B0503020000020004" pitchFamily="50" charset="-127"/>
              </a:rPr>
              <a:t>2019</a:t>
            </a:r>
            <a:r>
              <a:rPr lang="ko-KR" altLang="en-US" sz="800" dirty="0">
                <a:latin typeface="Arial" panose="020B0604020202020204" pitchFamily="34" charset="0"/>
                <a:ea typeface="맑은 고딕" panose="020B0503020000020004" pitchFamily="50" charset="-127"/>
              </a:rPr>
              <a:t>년 </a:t>
            </a:r>
            <a:r>
              <a:rPr lang="en-US" altLang="ko-KR" sz="800" dirty="0">
                <a:latin typeface="Arial" panose="020B0604020202020204" pitchFamily="34" charset="0"/>
                <a:ea typeface="맑은 고딕" panose="020B0503020000020004" pitchFamily="50" charset="-127"/>
              </a:rPr>
              <a:t>12</a:t>
            </a:r>
            <a:r>
              <a:rPr lang="ko-KR" altLang="en-US" sz="800" dirty="0">
                <a:latin typeface="Arial" panose="020B0604020202020204" pitchFamily="34" charset="0"/>
                <a:ea typeface="맑은 고딕" panose="020B0503020000020004" pitchFamily="50" charset="-127"/>
              </a:rPr>
              <a:t>월 </a:t>
            </a:r>
            <a:r>
              <a:rPr lang="en-US" altLang="ko-KR" sz="800" dirty="0">
                <a:latin typeface="Arial" panose="020B0604020202020204" pitchFamily="34" charset="0"/>
                <a:ea typeface="맑은 고딕" panose="020B0503020000020004" pitchFamily="50" charset="-127"/>
              </a:rPr>
              <a:t>31</a:t>
            </a:r>
            <a:r>
              <a:rPr lang="ko-KR" altLang="en-US" sz="800" dirty="0">
                <a:latin typeface="Arial" panose="020B0604020202020204" pitchFamily="34" charset="0"/>
                <a:ea typeface="맑은 고딕" panose="020B0503020000020004" pitchFamily="50" charset="-127"/>
              </a:rPr>
              <a:t>일 현재의 매출채권과 선급금 잔액 중 </a:t>
            </a:r>
            <a:r>
              <a:rPr lang="en-US" altLang="ko-KR" sz="800" dirty="0">
                <a:latin typeface="Arial" panose="020B0604020202020204" pitchFamily="34" charset="0"/>
                <a:ea typeface="맑은 고딕" panose="020B0503020000020004" pitchFamily="50" charset="-127"/>
              </a:rPr>
              <a:t>940</a:t>
            </a:r>
            <a:r>
              <a:rPr lang="ko-KR" altLang="en-US" sz="800" dirty="0">
                <a:latin typeface="Arial" panose="020B0604020202020204" pitchFamily="34" charset="0"/>
                <a:ea typeface="맑은 고딕" panose="020B0503020000020004" pitchFamily="50" charset="-127"/>
              </a:rPr>
              <a:t>백만원의 회수가능성에 대하여 충분하고 적합한 감사증거를 입수할 수 없었습니다</a:t>
            </a:r>
            <a:r>
              <a:rPr lang="en-US" altLang="ko-KR" sz="800" dirty="0">
                <a:latin typeface="Arial" panose="020B0604020202020204" pitchFamily="34" charset="0"/>
                <a:ea typeface="맑은 고딕" panose="020B0503020000020004" pitchFamily="50" charset="-127"/>
              </a:rPr>
              <a:t>….</a:t>
            </a:r>
          </a:p>
          <a:p>
            <a:pPr marL="265113">
              <a:lnSpc>
                <a:spcPct val="110000"/>
              </a:lnSpc>
              <a:spcAft>
                <a:spcPts val="600"/>
              </a:spcAft>
            </a:pPr>
            <a:r>
              <a:rPr lang="en-US" altLang="ko-KR" sz="800" dirty="0">
                <a:latin typeface="Arial" panose="020B0604020202020204" pitchFamily="34" charset="0"/>
                <a:ea typeface="맑은 고딕" panose="020B0503020000020004" pitchFamily="50" charset="-127"/>
              </a:rPr>
              <a:t>….</a:t>
            </a:r>
            <a:r>
              <a:rPr lang="ko-KR" altLang="en-US" sz="800" dirty="0">
                <a:latin typeface="Arial" panose="020B0604020202020204" pitchFamily="34" charset="0"/>
                <a:ea typeface="맑은 고딕" panose="020B0503020000020004" pitchFamily="50" charset="-127"/>
              </a:rPr>
              <a:t> 보고기간 개시일 현재의 재고자산 실사에 입회하지 못하였습니다</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대체적인 방법에 의해서도 해당 </a:t>
            </a:r>
            <a:r>
              <a:rPr lang="en-US" altLang="ko-KR" sz="800" dirty="0">
                <a:latin typeface="Arial" panose="020B0604020202020204" pitchFamily="34" charset="0"/>
                <a:ea typeface="맑은 고딕" panose="020B0503020000020004" pitchFamily="50" charset="-127"/>
              </a:rPr>
              <a:t>2017</a:t>
            </a:r>
            <a:r>
              <a:rPr lang="ko-KR" altLang="en-US" sz="800" dirty="0">
                <a:latin typeface="Arial" panose="020B0604020202020204" pitchFamily="34" charset="0"/>
                <a:ea typeface="맑은 고딕" panose="020B0503020000020004" pitchFamily="50" charset="-127"/>
              </a:rPr>
              <a:t>년 </a:t>
            </a:r>
            <a:r>
              <a:rPr lang="en-US" altLang="ko-KR" sz="800" dirty="0">
                <a:latin typeface="Arial" panose="020B0604020202020204" pitchFamily="34" charset="0"/>
                <a:ea typeface="맑은 고딕" panose="020B0503020000020004" pitchFamily="50" charset="-127"/>
              </a:rPr>
              <a:t>12</a:t>
            </a:r>
            <a:r>
              <a:rPr lang="ko-KR" altLang="en-US" sz="800" dirty="0">
                <a:latin typeface="Arial" panose="020B0604020202020204" pitchFamily="34" charset="0"/>
                <a:ea typeface="맑은 고딕" panose="020B0503020000020004" pitchFamily="50" charset="-127"/>
              </a:rPr>
              <a:t>월</a:t>
            </a:r>
            <a:r>
              <a:rPr lang="en-US" altLang="ko-KR" sz="800" dirty="0">
                <a:latin typeface="Arial" panose="020B0604020202020204" pitchFamily="34" charset="0"/>
                <a:ea typeface="맑은 고딕" panose="020B0503020000020004" pitchFamily="50" charset="-127"/>
              </a:rPr>
              <a:t>31</a:t>
            </a:r>
            <a:r>
              <a:rPr lang="ko-KR" altLang="en-US" sz="800" dirty="0">
                <a:latin typeface="Arial" panose="020B0604020202020204" pitchFamily="34" charset="0"/>
                <a:ea typeface="맑은 고딕" panose="020B0503020000020004" pitchFamily="50" charset="-127"/>
              </a:rPr>
              <a:t>일 현재 보유 중인 재고자산 수량에 대해 만족할 만한 결과를 얻지 못하였습니다</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기초 재고자산이 재무성과와 현금흐름의 결정에 영향을 미치기 때문에  우리는 손익계산서에 보고된 연간 손익과 현금흐름표에 보고된 영업활동으로부터의 순현금흐름에 수정을 요하는 사항이 있는지 여부를 결정할 수없었습니다</a:t>
            </a:r>
            <a:r>
              <a:rPr lang="en-US" altLang="ko-KR" sz="800" dirty="0">
                <a:latin typeface="Arial" panose="020B0604020202020204" pitchFamily="34" charset="0"/>
                <a:ea typeface="맑은 고딕" panose="020B0503020000020004" pitchFamily="50" charset="-127"/>
              </a:rPr>
              <a:t>.</a:t>
            </a:r>
          </a:p>
        </p:txBody>
      </p:sp>
      <p:sp>
        <p:nvSpPr>
          <p:cNvPr id="69" name="Text Box 51">
            <a:extLst>
              <a:ext uri="{FF2B5EF4-FFF2-40B4-BE49-F238E27FC236}">
                <a16:creationId xmlns:a16="http://schemas.microsoft.com/office/drawing/2014/main" id="{70AF0652-115D-42D1-AFD0-8E5D0C12247C}"/>
              </a:ext>
            </a:extLst>
          </p:cNvPr>
          <p:cNvSpPr txBox="1">
            <a:spLocks noChangeArrowheads="1"/>
          </p:cNvSpPr>
          <p:nvPr/>
        </p:nvSpPr>
        <p:spPr bwMode="auto">
          <a:xfrm>
            <a:off x="415635" y="3959919"/>
            <a:ext cx="763941"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감사보고서</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70" name="Text Box 51">
            <a:extLst>
              <a:ext uri="{FF2B5EF4-FFF2-40B4-BE49-F238E27FC236}">
                <a16:creationId xmlns:a16="http://schemas.microsoft.com/office/drawing/2014/main" id="{BA5BE8EB-7257-426E-BEB8-DF775391EA08}"/>
              </a:ext>
            </a:extLst>
          </p:cNvPr>
          <p:cNvSpPr txBox="1">
            <a:spLocks noChangeArrowheads="1"/>
          </p:cNvSpPr>
          <p:nvPr/>
        </p:nvSpPr>
        <p:spPr bwMode="auto">
          <a:xfrm>
            <a:off x="3303270" y="3929199"/>
            <a:ext cx="763941"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감사보고서</a:t>
            </a:r>
            <a:endParaRPr lang="en-US" altLang="ko-KR" sz="600" i="1" dirty="0">
              <a:solidFill>
                <a:srgbClr val="00338D"/>
              </a:solidFill>
              <a:latin typeface="Arial" panose="020B0604020202020204" pitchFamily="34" charset="0"/>
              <a:cs typeface="Arial" panose="020B0604020202020204" pitchFamily="34" charset="0"/>
            </a:endParaRPr>
          </a:p>
        </p:txBody>
      </p:sp>
      <p:pic>
        <p:nvPicPr>
          <p:cNvPr id="71" name="그림 70">
            <a:extLst>
              <a:ext uri="{FF2B5EF4-FFF2-40B4-BE49-F238E27FC236}">
                <a16:creationId xmlns:a16="http://schemas.microsoft.com/office/drawing/2014/main" id="{D8B9FC3E-9A0F-4BB7-A545-4DAFC4FE2625}"/>
              </a:ext>
            </a:extLst>
          </p:cNvPr>
          <p:cNvPicPr>
            <a:picLocks noChangeAspect="1" noChangeArrowheads="1"/>
            <a:extLst>
              <a:ext uri="{84589F7E-364E-4C9E-8A38-B11213B215E9}">
                <a14:cameraTool xmlns:a14="http://schemas.microsoft.com/office/drawing/2010/main" cellRange="$B$5:$G$70"/>
              </a:ext>
            </a:extLst>
          </p:cNvPicPr>
          <p:nvPr/>
        </p:nvPicPr>
        <p:blipFill>
          <a:blip r:embed="rId5"/>
          <a:srcRect/>
          <a:stretch>
            <a:fillRect/>
          </a:stretch>
        </p:blipFill>
        <p:spPr bwMode="auto">
          <a:xfrm>
            <a:off x="415635" y="4219956"/>
            <a:ext cx="2770632" cy="2002536"/>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72" name="Text Box 51">
            <a:extLst>
              <a:ext uri="{FF2B5EF4-FFF2-40B4-BE49-F238E27FC236}">
                <a16:creationId xmlns:a16="http://schemas.microsoft.com/office/drawing/2014/main" id="{F7247FEB-7AB6-4085-B8D5-8A2E989C71B1}"/>
              </a:ext>
            </a:extLst>
          </p:cNvPr>
          <p:cNvSpPr txBox="1">
            <a:spLocks noChangeArrowheads="1"/>
          </p:cNvSpPr>
          <p:nvPr/>
        </p:nvSpPr>
        <p:spPr bwMode="auto">
          <a:xfrm>
            <a:off x="433923" y="6235755"/>
            <a:ext cx="145888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pic>
        <p:nvPicPr>
          <p:cNvPr id="73" name="그림 72">
            <a:extLst>
              <a:ext uri="{FF2B5EF4-FFF2-40B4-BE49-F238E27FC236}">
                <a16:creationId xmlns:a16="http://schemas.microsoft.com/office/drawing/2014/main" id="{EBE4FCC0-8636-4238-88E5-1FFFA595D7C1}"/>
              </a:ext>
            </a:extLst>
          </p:cNvPr>
          <p:cNvPicPr>
            <a:picLocks noChangeAspect="1" noChangeArrowheads="1"/>
            <a:extLst>
              <a:ext uri="{84589F7E-364E-4C9E-8A38-B11213B215E9}">
                <a14:cameraTool xmlns:a14="http://schemas.microsoft.com/office/drawing/2010/main" cellRange="$B$4:$G$50" spid="_x0000_s49160"/>
              </a:ext>
            </a:extLst>
          </p:cNvPicPr>
          <p:nvPr/>
        </p:nvPicPr>
        <p:blipFill>
          <a:blip r:embed="rId6"/>
          <a:srcRect/>
          <a:stretch>
            <a:fillRect/>
          </a:stretch>
        </p:blipFill>
        <p:spPr bwMode="auto">
          <a:xfrm>
            <a:off x="3303270" y="4210431"/>
            <a:ext cx="2958084" cy="2012061"/>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74" name="Text Box 51">
            <a:extLst>
              <a:ext uri="{FF2B5EF4-FFF2-40B4-BE49-F238E27FC236}">
                <a16:creationId xmlns:a16="http://schemas.microsoft.com/office/drawing/2014/main" id="{2A1CFDDF-ED77-4732-8B61-2C2D409E3B0C}"/>
              </a:ext>
            </a:extLst>
          </p:cNvPr>
          <p:cNvSpPr txBox="1">
            <a:spLocks noChangeArrowheads="1"/>
          </p:cNvSpPr>
          <p:nvPr/>
        </p:nvSpPr>
        <p:spPr bwMode="auto">
          <a:xfrm>
            <a:off x="3303270" y="6235755"/>
            <a:ext cx="145888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4941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(17) – </a:t>
            </a:r>
            <a:r>
              <a:rPr lang="ko-KR" altLang="en-US" sz="2400" dirty="0">
                <a:solidFill>
                  <a:srgbClr val="00338D"/>
                </a:solidFill>
                <a:cs typeface="KPMG Extralight"/>
              </a:rPr>
              <a:t>대표이사 단기대여금</a:t>
            </a:r>
            <a:endParaRPr lang="en-US" altLang="ko-KR" sz="3000" dirty="0">
              <a:solidFill>
                <a:srgbClr val="00338D"/>
              </a:solidFill>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1"/>
            <a:ext cx="9077499" cy="1351087"/>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2000</a:t>
            </a:r>
            <a:r>
              <a:rPr lang="ko-KR" altLang="en-US" sz="900" dirty="0">
                <a:solidFill>
                  <a:srgbClr val="00338D"/>
                </a:solidFill>
                <a:latin typeface="Arial" panose="020B0604020202020204" pitchFamily="34" charset="0"/>
                <a:ea typeface="맑은 고딕" panose="020B0503020000020004" pitchFamily="50" charset="-127"/>
              </a:rPr>
              <a:t>년 대 초반 실적 악화로 인해 자금 운영 측면에서 어려움이 존재하였으며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금융기관과의 차입약정을 준수하기 위해서는 적자가 발생하면 안되는 상황이었다고 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2005</a:t>
            </a:r>
            <a:r>
              <a:rPr lang="ko-KR" altLang="en-US" sz="900" dirty="0">
                <a:solidFill>
                  <a:srgbClr val="00338D"/>
                </a:solidFill>
                <a:latin typeface="Arial" panose="020B0604020202020204" pitchFamily="34" charset="0"/>
                <a:ea typeface="맑은 고딕" panose="020B0503020000020004" pitchFamily="50" charset="-127"/>
              </a:rPr>
              <a:t>년</a:t>
            </a:r>
            <a:r>
              <a:rPr lang="en-US" altLang="ko-KR" sz="900" dirty="0">
                <a:solidFill>
                  <a:srgbClr val="00338D"/>
                </a:solidFill>
                <a:latin typeface="Arial" panose="020B0604020202020204" pitchFamily="34" charset="0"/>
                <a:ea typeface="맑은 고딕" panose="020B0503020000020004" pitchFamily="50" charset="-127"/>
              </a:rPr>
              <a:t>~2006</a:t>
            </a:r>
            <a:r>
              <a:rPr lang="ko-KR" altLang="en-US" sz="900" dirty="0">
                <a:solidFill>
                  <a:srgbClr val="00338D"/>
                </a:solidFill>
                <a:latin typeface="Arial" panose="020B0604020202020204" pitchFamily="34" charset="0"/>
                <a:ea typeface="맑은 고딕" panose="020B0503020000020004" pitchFamily="50" charset="-127"/>
              </a:rPr>
              <a:t>년 무렵 적자 발생을 막고자</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비용으로 인식해야 할 현금지출액을 단기대여금</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가지급금</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자산 증가로 회계처리 하였다고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이후 가지급금 인정이자 부담이 생긴 대표이사는 기말 시점 단기대여금 잔액을 감소시키기 위해 대상회사에 일시적으로 현금 입금시킨 후 차기연도에 다시 인출하는 방식을 반복하였다고 함</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또한</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일시적 현금 입금 이외에 단기대여금 잔액과 매입채무 잔액을 상계시킨 후 계정원장 상 관련 내용을 삭제하였다고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 이후 단기대여금 잔액 변동을 보면</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기말 시점에 대표이사의 현금 입금</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매입채무 상계조정을 통해 단기대여금 잔액이 감소한 것을 볼 수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차기연도가 되면 기중 대표이사는 다시 현금 인출을 하고</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매입채무 잔액을 원복 시키는 것을 확인할 수가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기말 감사 시 매입채무 잔액 과소 계상 여부가 외부감사인으로부터 지적되어 일부 매입채무 잔액은 원복 시키기도 하였음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2020</a:t>
            </a:r>
            <a:r>
              <a:rPr lang="ko-KR" altLang="en-US" sz="900" dirty="0">
                <a:solidFill>
                  <a:srgbClr val="00338D"/>
                </a:solidFill>
                <a:latin typeface="Arial" panose="020B0604020202020204" pitchFamily="34" charset="0"/>
                <a:ea typeface="맑은 고딕" panose="020B0503020000020004" pitchFamily="50" charset="-127"/>
              </a:rPr>
              <a:t>년 말 재무제표 상에서도 단기대여금 감소를 위한 조정은 필요하다는 입장이며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해당 조정 수행 후 가결산 재무제표 제공하겠다고 함</a:t>
            </a:r>
            <a:r>
              <a:rPr lang="en-US" altLang="ko-KR" sz="900" dirty="0">
                <a:solidFill>
                  <a:srgbClr val="00338D"/>
                </a:solidFill>
                <a:latin typeface="Arial" panose="020B0604020202020204" pitchFamily="34" charset="0"/>
                <a:ea typeface="맑은 고딕" panose="020B0503020000020004" pitchFamily="50" charset="-127"/>
              </a:rPr>
              <a:t>.</a:t>
            </a:r>
          </a:p>
        </p:txBody>
      </p:sp>
      <p:pic>
        <p:nvPicPr>
          <p:cNvPr id="11" name="그림 10">
            <a:extLst>
              <a:ext uri="{FF2B5EF4-FFF2-40B4-BE49-F238E27FC236}">
                <a16:creationId xmlns:a16="http://schemas.microsoft.com/office/drawing/2014/main" id="{D36870C7-6940-4DED-AB61-D6BB77564B69}"/>
              </a:ext>
            </a:extLst>
          </p:cNvPr>
          <p:cNvPicPr>
            <a:picLocks noChangeAspect="1" noChangeArrowheads="1"/>
            <a:extLst>
              <a:ext uri="{84589F7E-364E-4C9E-8A38-B11213B215E9}">
                <a14:cameraTool xmlns:a14="http://schemas.microsoft.com/office/drawing/2010/main" cellRange="$C$5:$H$17"/>
              </a:ext>
            </a:extLst>
          </p:cNvPicPr>
          <p:nvPr/>
        </p:nvPicPr>
        <p:blipFill>
          <a:blip r:embed="rId3"/>
          <a:srcRect/>
          <a:stretch>
            <a:fillRect/>
          </a:stretch>
        </p:blipFill>
        <p:spPr bwMode="auto">
          <a:xfrm>
            <a:off x="415635" y="2205446"/>
            <a:ext cx="5193792" cy="201168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12" name="그림 11">
            <a:extLst>
              <a:ext uri="{FF2B5EF4-FFF2-40B4-BE49-F238E27FC236}">
                <a16:creationId xmlns:a16="http://schemas.microsoft.com/office/drawing/2014/main" id="{77790CF0-B908-48D5-911C-DB9DE074FFB9}"/>
              </a:ext>
            </a:extLst>
          </p:cNvPr>
          <p:cNvPicPr>
            <a:picLocks noChangeAspect="1" noChangeArrowheads="1"/>
            <a:extLst>
              <a:ext uri="{84589F7E-364E-4C9E-8A38-B11213B215E9}">
                <a14:cameraTool xmlns:a14="http://schemas.microsoft.com/office/drawing/2010/main" cellRange="$J$5:$W$10"/>
              </a:ext>
            </a:extLst>
          </p:cNvPicPr>
          <p:nvPr/>
        </p:nvPicPr>
        <p:blipFill>
          <a:blip r:embed="rId4"/>
          <a:srcRect/>
          <a:stretch>
            <a:fillRect/>
          </a:stretch>
        </p:blipFill>
        <p:spPr bwMode="auto">
          <a:xfrm>
            <a:off x="415635" y="4659522"/>
            <a:ext cx="8814816" cy="987552"/>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13" name="Text Box 51">
            <a:extLst>
              <a:ext uri="{FF2B5EF4-FFF2-40B4-BE49-F238E27FC236}">
                <a16:creationId xmlns:a16="http://schemas.microsoft.com/office/drawing/2014/main" id="{BC7AA88D-3096-4556-8F39-387FC7F9F23C}"/>
              </a:ext>
            </a:extLst>
          </p:cNvPr>
          <p:cNvSpPr txBox="1">
            <a:spLocks noChangeArrowheads="1"/>
          </p:cNvSpPr>
          <p:nvPr/>
        </p:nvSpPr>
        <p:spPr bwMode="auto">
          <a:xfrm>
            <a:off x="415635" y="4217126"/>
            <a:ext cx="2162102"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15" name="Text Box 51">
            <a:extLst>
              <a:ext uri="{FF2B5EF4-FFF2-40B4-BE49-F238E27FC236}">
                <a16:creationId xmlns:a16="http://schemas.microsoft.com/office/drawing/2014/main" id="{87A75E81-C491-4AC3-AE01-312DC4E034EA}"/>
              </a:ext>
            </a:extLst>
          </p:cNvPr>
          <p:cNvSpPr txBox="1">
            <a:spLocks noChangeArrowheads="1"/>
          </p:cNvSpPr>
          <p:nvPr/>
        </p:nvSpPr>
        <p:spPr bwMode="auto">
          <a:xfrm>
            <a:off x="415635" y="5647074"/>
            <a:ext cx="2162102"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graphicFrame>
        <p:nvGraphicFramePr>
          <p:cNvPr id="18" name="Chart2">
            <a:extLst>
              <a:ext uri="{FF2B5EF4-FFF2-40B4-BE49-F238E27FC236}">
                <a16:creationId xmlns:a16="http://schemas.microsoft.com/office/drawing/2014/main" id="{CBD0906C-7D12-4000-A74C-326366EC8102}"/>
              </a:ext>
            </a:extLst>
          </p:cNvPr>
          <p:cNvGraphicFramePr>
            <a:graphicFrameLocks/>
          </p:cNvGraphicFramePr>
          <p:nvPr>
            <p:extLst>
              <p:ext uri="{D42A27DB-BD31-4B8C-83A1-F6EECF244321}">
                <p14:modId xmlns:p14="http://schemas.microsoft.com/office/powerpoint/2010/main" val="2136971609"/>
              </p:ext>
            </p:extLst>
          </p:nvPr>
        </p:nvGraphicFramePr>
        <p:xfrm>
          <a:off x="5609427" y="2138666"/>
          <a:ext cx="4048379" cy="234970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16926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(18) – </a:t>
            </a:r>
            <a:r>
              <a:rPr lang="ko-KR" altLang="en-US" sz="2400" dirty="0">
                <a:solidFill>
                  <a:srgbClr val="00338D"/>
                </a:solidFill>
                <a:cs typeface="KPMG Extralight"/>
              </a:rPr>
              <a:t>보다텍과의 거래관계</a:t>
            </a:r>
            <a:r>
              <a:rPr lang="en-US" altLang="ko-KR" sz="3000" b="1" dirty="0">
                <a:solidFill>
                  <a:srgbClr val="00338D"/>
                </a:solidFill>
              </a:rPr>
              <a:t>(1/4)</a:t>
            </a: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2"/>
            <a:ext cx="9077499" cy="1024936"/>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보다텍 향 매출액 </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보다텍이 여성기업 가점을 이용해 도로공사 등으로부터 계약을 수주한 이후 대상회사에 재하청을 주고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보다텍으로부터 수주한 계약을 이행하며 제품매출액 및 용역매출액을 인식하고 있음</a:t>
            </a:r>
            <a:r>
              <a:rPr lang="en-US" altLang="ko-KR" sz="900" dirty="0">
                <a:solidFill>
                  <a:srgbClr val="00338D"/>
                </a:solidFill>
                <a:latin typeface="Arial" panose="020B0604020202020204" pitchFamily="34" charset="0"/>
                <a:ea typeface="맑은 고딕" panose="020B0503020000020004" pitchFamily="50" charset="-127"/>
              </a:rPr>
              <a:t>. 2018</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 2020</a:t>
            </a:r>
            <a:r>
              <a:rPr lang="ko-KR" altLang="en-US" sz="900" dirty="0">
                <a:solidFill>
                  <a:srgbClr val="00338D"/>
                </a:solidFill>
                <a:latin typeface="Arial" panose="020B0604020202020204" pitchFamily="34" charset="0"/>
                <a:ea typeface="맑은 고딕" panose="020B0503020000020004" pitchFamily="50" charset="-127"/>
              </a:rPr>
              <a:t>년 기간동안 대상회사가 보다텍 향 인식한 매출액은 연간 </a:t>
            </a:r>
            <a:r>
              <a:rPr lang="en-US" altLang="ko-KR" sz="900" dirty="0">
                <a:solidFill>
                  <a:srgbClr val="00338D"/>
                </a:solidFill>
                <a:latin typeface="Arial" panose="020B0604020202020204" pitchFamily="34" charset="0"/>
                <a:ea typeface="맑은 고딕" panose="020B0503020000020004" pitchFamily="50" charset="-127"/>
              </a:rPr>
              <a:t>10</a:t>
            </a:r>
            <a:r>
              <a:rPr lang="ko-KR" altLang="en-US" sz="900" dirty="0">
                <a:solidFill>
                  <a:srgbClr val="00338D"/>
                </a:solidFill>
                <a:latin typeface="Arial" panose="020B0604020202020204" pitchFamily="34" charset="0"/>
                <a:ea typeface="맑은 고딕" panose="020B0503020000020004" pitchFamily="50" charset="-127"/>
              </a:rPr>
              <a:t>억원 내외 수준임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보다텍으로부터의 매입액 </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대상회사에 파견되어 있는 보다텍 인원에 대한 인건비에 일정 마진을 가산하여 용역대금으로 보다텍에 지급을 하고 있으며</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연간 </a:t>
            </a:r>
            <a:r>
              <a:rPr lang="en-US" altLang="ko-KR" sz="900" dirty="0">
                <a:solidFill>
                  <a:srgbClr val="00338D"/>
                </a:solidFill>
                <a:latin typeface="Arial" panose="020B0604020202020204" pitchFamily="34" charset="0"/>
                <a:ea typeface="맑은 고딕" panose="020B0503020000020004" pitchFamily="50" charset="-127"/>
              </a:rPr>
              <a:t>10</a:t>
            </a:r>
            <a:r>
              <a:rPr lang="ko-KR" altLang="en-US" sz="900" dirty="0">
                <a:solidFill>
                  <a:srgbClr val="00338D"/>
                </a:solidFill>
                <a:latin typeface="Arial" panose="020B0604020202020204" pitchFamily="34" charset="0"/>
                <a:ea typeface="맑은 고딕" panose="020B0503020000020004" pitchFamily="50" charset="-127"/>
              </a:rPr>
              <a:t>억원 수준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이외 일부 원재료를 보다텍을 통해 매입을 하고 있음</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한편</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보다텍은 도로공사 등으로부터 계약을 수주 시 자체적으로 생산</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용역 기능이 미비하기 때문에 대부분의 물량을 대상회사로 재하청을 주거나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대상회사가 생산하기 어려운 품목의 경우 타 업체에 재하청을 주고 있다고 함</a:t>
            </a:r>
            <a:r>
              <a:rPr lang="en-US" altLang="ko-KR" sz="900" dirty="0">
                <a:solidFill>
                  <a:srgbClr val="00338D"/>
                </a:solidFill>
                <a:latin typeface="Arial" panose="020B0604020202020204" pitchFamily="34" charset="0"/>
                <a:ea typeface="맑은 고딕" panose="020B0503020000020004" pitchFamily="50" charset="-127"/>
              </a:rPr>
              <a:t>. </a:t>
            </a:r>
          </a:p>
        </p:txBody>
      </p:sp>
      <p:sp>
        <p:nvSpPr>
          <p:cNvPr id="4" name="Rectangle 7">
            <a:extLst>
              <a:ext uri="{FF2B5EF4-FFF2-40B4-BE49-F238E27FC236}">
                <a16:creationId xmlns:a16="http://schemas.microsoft.com/office/drawing/2014/main" id="{F08FE1A5-644A-40FA-B934-253BA2121765}"/>
              </a:ext>
            </a:extLst>
          </p:cNvPr>
          <p:cNvSpPr/>
          <p:nvPr/>
        </p:nvSpPr>
        <p:spPr>
          <a:xfrm>
            <a:off x="5590737" y="1792732"/>
            <a:ext cx="3078092" cy="1390789"/>
          </a:xfrm>
          <a:prstGeom prst="rect">
            <a:avLst/>
          </a:prstGeom>
          <a:solidFill>
            <a:srgbClr val="0091D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graphicFrame>
        <p:nvGraphicFramePr>
          <p:cNvPr id="5" name="Chart1">
            <a:extLst>
              <a:ext uri="{FF2B5EF4-FFF2-40B4-BE49-F238E27FC236}">
                <a16:creationId xmlns:a16="http://schemas.microsoft.com/office/drawing/2014/main" id="{11B7F344-D7C3-44E1-BDA9-27491ED3D6D6}"/>
              </a:ext>
            </a:extLst>
          </p:cNvPr>
          <p:cNvGraphicFramePr>
            <a:graphicFrameLocks/>
          </p:cNvGraphicFramePr>
          <p:nvPr>
            <p:extLst>
              <p:ext uri="{D42A27DB-BD31-4B8C-83A1-F6EECF244321}">
                <p14:modId xmlns:p14="http://schemas.microsoft.com/office/powerpoint/2010/main" val="2260094246"/>
              </p:ext>
            </p:extLst>
          </p:nvPr>
        </p:nvGraphicFramePr>
        <p:xfrm>
          <a:off x="5754979" y="1792732"/>
          <a:ext cx="3607225" cy="1344000"/>
        </p:xfrm>
        <a:graphic>
          <a:graphicData uri="http://schemas.openxmlformats.org/drawingml/2006/chart">
            <c:chart xmlns:c="http://schemas.openxmlformats.org/drawingml/2006/chart" xmlns:r="http://schemas.openxmlformats.org/officeDocument/2006/relationships" r:id="rId5"/>
          </a:graphicData>
        </a:graphic>
      </p:graphicFrame>
      <p:sp>
        <p:nvSpPr>
          <p:cNvPr id="6" name="Right Triangle 8">
            <a:extLst>
              <a:ext uri="{FF2B5EF4-FFF2-40B4-BE49-F238E27FC236}">
                <a16:creationId xmlns:a16="http://schemas.microsoft.com/office/drawing/2014/main" id="{37221FF9-B216-4970-8D47-B4872FAEF37F}"/>
              </a:ext>
            </a:extLst>
          </p:cNvPr>
          <p:cNvSpPr/>
          <p:nvPr/>
        </p:nvSpPr>
        <p:spPr>
          <a:xfrm flipH="1">
            <a:off x="5295108" y="1782372"/>
            <a:ext cx="295629" cy="1402698"/>
          </a:xfrm>
          <a:prstGeom prst="r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7" name="Rectangle 7">
            <a:extLst>
              <a:ext uri="{FF2B5EF4-FFF2-40B4-BE49-F238E27FC236}">
                <a16:creationId xmlns:a16="http://schemas.microsoft.com/office/drawing/2014/main" id="{306A2967-7D1D-4367-A9F6-594EA31FED7E}"/>
              </a:ext>
            </a:extLst>
          </p:cNvPr>
          <p:cNvSpPr/>
          <p:nvPr/>
        </p:nvSpPr>
        <p:spPr>
          <a:xfrm>
            <a:off x="2256188" y="3777889"/>
            <a:ext cx="2553112" cy="1040465"/>
          </a:xfrm>
          <a:prstGeom prst="rect">
            <a:avLst/>
          </a:prstGeom>
          <a:solidFill>
            <a:srgbClr val="B797C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8" name="꺾인 연결선 287">
            <a:extLst>
              <a:ext uri="{FF2B5EF4-FFF2-40B4-BE49-F238E27FC236}">
                <a16:creationId xmlns:a16="http://schemas.microsoft.com/office/drawing/2014/main" id="{ADEAB1A1-B373-4DEC-AB12-2F2A5622C20A}"/>
              </a:ext>
            </a:extLst>
          </p:cNvPr>
          <p:cNvCxnSpPr>
            <a:cxnSpLocks/>
            <a:stCxn id="11" idx="0"/>
            <a:endCxn id="13" idx="0"/>
          </p:cNvCxnSpPr>
          <p:nvPr/>
        </p:nvCxnSpPr>
        <p:spPr>
          <a:xfrm rot="16200000" flipH="1" flipV="1">
            <a:off x="4634349" y="-77384"/>
            <a:ext cx="75155" cy="6799263"/>
          </a:xfrm>
          <a:prstGeom prst="bentConnector3">
            <a:avLst>
              <a:gd name="adj1" fmla="val -141947"/>
            </a:avLst>
          </a:prstGeom>
          <a:ln w="19050">
            <a:solidFill>
              <a:srgbClr val="0091DA"/>
            </a:solidFill>
            <a:headEnd type="triangle" w="sm" len="med"/>
            <a:tailEnd type="none"/>
          </a:ln>
        </p:spPr>
        <p:style>
          <a:lnRef idx="1">
            <a:schemeClr val="accent1"/>
          </a:lnRef>
          <a:fillRef idx="0">
            <a:schemeClr val="accent1"/>
          </a:fillRef>
          <a:effectRef idx="0">
            <a:schemeClr val="accent1"/>
          </a:effectRef>
          <a:fontRef idx="minor">
            <a:schemeClr val="tx1"/>
          </a:fontRef>
        </p:style>
      </p:cxnSp>
      <p:pic>
        <p:nvPicPr>
          <p:cNvPr id="9" name="그림 8">
            <a:extLst>
              <a:ext uri="{FF2B5EF4-FFF2-40B4-BE49-F238E27FC236}">
                <a16:creationId xmlns:a16="http://schemas.microsoft.com/office/drawing/2014/main" id="{303859AF-B687-44C8-BDEA-82FC0E75B69C}"/>
              </a:ext>
            </a:extLst>
          </p:cNvPr>
          <p:cNvPicPr>
            <a:picLocks noChangeAspect="1" noChangeArrowheads="1"/>
            <a:extLst>
              <a:ext uri="{84589F7E-364E-4C9E-8A38-B11213B215E9}">
                <a14:cameraTool xmlns:a14="http://schemas.microsoft.com/office/drawing/2010/main" cellRange="$R$23:$AG$31"/>
              </a:ext>
            </a:extLst>
          </p:cNvPicPr>
          <p:nvPr/>
        </p:nvPicPr>
        <p:blipFill>
          <a:blip r:embed="rId6"/>
          <a:srcRect/>
          <a:stretch>
            <a:fillRect/>
          </a:stretch>
        </p:blipFill>
        <p:spPr bwMode="auto">
          <a:xfrm>
            <a:off x="461398" y="4910174"/>
            <a:ext cx="9028967" cy="1413364"/>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10" name="Rechteck 61">
            <a:extLst>
              <a:ext uri="{FF2B5EF4-FFF2-40B4-BE49-F238E27FC236}">
                <a16:creationId xmlns:a16="http://schemas.microsoft.com/office/drawing/2014/main" id="{829081FB-9E83-465F-A4EA-90006F628263}"/>
              </a:ext>
            </a:extLst>
          </p:cNvPr>
          <p:cNvSpPr/>
          <p:nvPr/>
        </p:nvSpPr>
        <p:spPr>
          <a:xfrm>
            <a:off x="714201" y="3281330"/>
            <a:ext cx="1086559" cy="395574"/>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endParaRPr lang="de-DE" sz="1000" u="none" baseline="0" dirty="0">
              <a:solidFill>
                <a:schemeClr val="tx1"/>
              </a:solidFill>
              <a:latin typeface="Arial" panose="020B0604020202020204" pitchFamily="34" charset="0"/>
            </a:endParaRPr>
          </a:p>
        </p:txBody>
      </p:sp>
      <p:sp>
        <p:nvSpPr>
          <p:cNvPr id="11" name="Rechteck 61">
            <a:extLst>
              <a:ext uri="{FF2B5EF4-FFF2-40B4-BE49-F238E27FC236}">
                <a16:creationId xmlns:a16="http://schemas.microsoft.com/office/drawing/2014/main" id="{DCF01E16-6B6E-4091-A72E-DA0259F0D4BC}"/>
              </a:ext>
            </a:extLst>
          </p:cNvPr>
          <p:cNvSpPr/>
          <p:nvPr/>
        </p:nvSpPr>
        <p:spPr>
          <a:xfrm>
            <a:off x="7528278" y="3284671"/>
            <a:ext cx="1086559" cy="395574"/>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endParaRPr lang="de-DE" sz="1000" u="none" baseline="0" dirty="0">
              <a:solidFill>
                <a:schemeClr val="tx1"/>
              </a:solidFill>
              <a:latin typeface="Arial" panose="020B0604020202020204" pitchFamily="34" charset="0"/>
            </a:endParaRPr>
          </a:p>
        </p:txBody>
      </p:sp>
      <p:sp>
        <p:nvSpPr>
          <p:cNvPr id="12" name="Rechteck 61">
            <a:extLst>
              <a:ext uri="{FF2B5EF4-FFF2-40B4-BE49-F238E27FC236}">
                <a16:creationId xmlns:a16="http://schemas.microsoft.com/office/drawing/2014/main" id="{798767FE-8488-4566-A7AA-DE9BEDBD6ACD}"/>
              </a:ext>
            </a:extLst>
          </p:cNvPr>
          <p:cNvSpPr/>
          <p:nvPr/>
        </p:nvSpPr>
        <p:spPr>
          <a:xfrm>
            <a:off x="7634942" y="3351573"/>
            <a:ext cx="873229"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보다텍</a:t>
            </a:r>
            <a:endParaRPr lang="de-DE" sz="700" b="1" u="none" baseline="0" dirty="0">
              <a:solidFill>
                <a:schemeClr val="bg1"/>
              </a:solidFill>
              <a:latin typeface="Arial" panose="020B0604020202020204" pitchFamily="34" charset="0"/>
            </a:endParaRPr>
          </a:p>
        </p:txBody>
      </p:sp>
      <p:sp>
        <p:nvSpPr>
          <p:cNvPr id="13" name="Rechteck 61">
            <a:extLst>
              <a:ext uri="{FF2B5EF4-FFF2-40B4-BE49-F238E27FC236}">
                <a16:creationId xmlns:a16="http://schemas.microsoft.com/office/drawing/2014/main" id="{4A5486E4-9A12-4FF3-9A2C-8F57FF475618}"/>
              </a:ext>
            </a:extLst>
          </p:cNvPr>
          <p:cNvSpPr/>
          <p:nvPr/>
        </p:nvSpPr>
        <p:spPr>
          <a:xfrm>
            <a:off x="835680" y="3359826"/>
            <a:ext cx="873229"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14" name="꺾인 연결선 287">
            <a:extLst>
              <a:ext uri="{FF2B5EF4-FFF2-40B4-BE49-F238E27FC236}">
                <a16:creationId xmlns:a16="http://schemas.microsoft.com/office/drawing/2014/main" id="{2340FC93-B9BC-4F59-A22A-A32A23ACB4C1}"/>
              </a:ext>
            </a:extLst>
          </p:cNvPr>
          <p:cNvCxnSpPr>
            <a:cxnSpLocks/>
            <a:stCxn id="11" idx="2"/>
            <a:endCxn id="10" idx="2"/>
          </p:cNvCxnSpPr>
          <p:nvPr/>
        </p:nvCxnSpPr>
        <p:spPr>
          <a:xfrm rot="5400000" flipH="1">
            <a:off x="4662849" y="271537"/>
            <a:ext cx="3341" cy="6814077"/>
          </a:xfrm>
          <a:prstGeom prst="bentConnector3">
            <a:avLst>
              <a:gd name="adj1" fmla="val -3193056"/>
            </a:avLst>
          </a:prstGeom>
          <a:ln w="19050">
            <a:solidFill>
              <a:srgbClr val="0091DA"/>
            </a:solidFill>
            <a:headEnd type="none" w="sm" len="med"/>
            <a:tailEnd type="triangle"/>
          </a:ln>
        </p:spPr>
        <p:style>
          <a:lnRef idx="1">
            <a:schemeClr val="accent1"/>
          </a:lnRef>
          <a:fillRef idx="0">
            <a:schemeClr val="accent1"/>
          </a:fillRef>
          <a:effectRef idx="0">
            <a:schemeClr val="accent1"/>
          </a:effectRef>
          <a:fontRef idx="minor">
            <a:schemeClr val="tx1"/>
          </a:fontRef>
        </p:style>
      </p:cxnSp>
      <p:sp>
        <p:nvSpPr>
          <p:cNvPr id="15" name="Rechteck 61">
            <a:extLst>
              <a:ext uri="{FF2B5EF4-FFF2-40B4-BE49-F238E27FC236}">
                <a16:creationId xmlns:a16="http://schemas.microsoft.com/office/drawing/2014/main" id="{A416A0F9-8337-4F66-8BCC-94F7D235C84D}"/>
              </a:ext>
            </a:extLst>
          </p:cNvPr>
          <p:cNvSpPr/>
          <p:nvPr/>
        </p:nvSpPr>
        <p:spPr>
          <a:xfrm>
            <a:off x="4131688" y="2765087"/>
            <a:ext cx="1177200" cy="395574"/>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제품</a:t>
            </a:r>
            <a:r>
              <a:rPr lang="en-US" altLang="ko-KR" sz="700" b="1" dirty="0">
                <a:solidFill>
                  <a:schemeClr val="bg1"/>
                </a:solidFill>
                <a:latin typeface="Arial" panose="020B0604020202020204" pitchFamily="34" charset="0"/>
              </a:rPr>
              <a:t>, </a:t>
            </a:r>
            <a:r>
              <a:rPr lang="ko-KR" altLang="en-US" sz="700" b="1" dirty="0">
                <a:solidFill>
                  <a:schemeClr val="bg1"/>
                </a:solidFill>
                <a:latin typeface="Arial" panose="020B0604020202020204" pitchFamily="34" charset="0"/>
              </a:rPr>
              <a:t>용역 및 상품 매출</a:t>
            </a:r>
            <a:endParaRPr lang="en-US" altLang="ko-KR" sz="700" b="1" dirty="0">
              <a:solidFill>
                <a:schemeClr val="bg1"/>
              </a:solidFill>
              <a:latin typeface="Arial" panose="020B0604020202020204" pitchFamily="34" charset="0"/>
            </a:endParaRPr>
          </a:p>
        </p:txBody>
      </p:sp>
      <p:sp>
        <p:nvSpPr>
          <p:cNvPr id="16" name="Rechteck 61">
            <a:extLst>
              <a:ext uri="{FF2B5EF4-FFF2-40B4-BE49-F238E27FC236}">
                <a16:creationId xmlns:a16="http://schemas.microsoft.com/office/drawing/2014/main" id="{1F5E836F-2ADF-446E-93C6-58B602B8A8DA}"/>
              </a:ext>
            </a:extLst>
          </p:cNvPr>
          <p:cNvSpPr/>
          <p:nvPr/>
        </p:nvSpPr>
        <p:spPr>
          <a:xfrm>
            <a:off x="5064722" y="3938602"/>
            <a:ext cx="2095030" cy="406406"/>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228600" indent="-228600" rtl="0" eaLnBrk="1" fontAlgn="auto" hangingPunct="1">
              <a:lnSpc>
                <a:spcPct val="100000"/>
              </a:lnSpc>
              <a:spcBef>
                <a:spcPts val="0"/>
              </a:spcBef>
              <a:spcAft>
                <a:spcPts val="600"/>
              </a:spcAft>
              <a:buAutoNum type="arabicPeriod"/>
            </a:pPr>
            <a:r>
              <a:rPr lang="ko-KR" altLang="en-US" sz="700" b="1" u="none" baseline="0" dirty="0">
                <a:solidFill>
                  <a:schemeClr val="bg1"/>
                </a:solidFill>
                <a:latin typeface="Arial" panose="020B0604020202020204" pitchFamily="34" charset="0"/>
              </a:rPr>
              <a:t>연구소 및 생산부 파견인원에 대한 인건비</a:t>
            </a:r>
            <a:endParaRPr lang="en-US" altLang="ko-KR" sz="700" b="1" u="none" baseline="0" dirty="0">
              <a:solidFill>
                <a:schemeClr val="bg1"/>
              </a:solidFill>
              <a:latin typeface="Arial" panose="020B0604020202020204" pitchFamily="34" charset="0"/>
            </a:endParaRPr>
          </a:p>
          <a:p>
            <a:pPr marL="228600" indent="-228600" rtl="0" eaLnBrk="1" fontAlgn="auto" hangingPunct="1">
              <a:lnSpc>
                <a:spcPct val="100000"/>
              </a:lnSpc>
              <a:spcBef>
                <a:spcPts val="0"/>
              </a:spcBef>
              <a:spcAft>
                <a:spcPts val="600"/>
              </a:spcAft>
              <a:buAutoNum type="arabicPeriod"/>
            </a:pPr>
            <a:r>
              <a:rPr lang="en-US" altLang="ko-KR" sz="700" b="1" u="none" baseline="0" dirty="0">
                <a:solidFill>
                  <a:schemeClr val="bg1"/>
                </a:solidFill>
                <a:latin typeface="Arial" panose="020B0604020202020204" pitchFamily="34" charset="0"/>
              </a:rPr>
              <a:t> </a:t>
            </a:r>
            <a:r>
              <a:rPr lang="ko-KR" altLang="en-US" sz="700" b="1" u="none" baseline="0" dirty="0">
                <a:solidFill>
                  <a:schemeClr val="bg1"/>
                </a:solidFill>
                <a:latin typeface="Arial" panose="020B0604020202020204" pitchFamily="34" charset="0"/>
              </a:rPr>
              <a:t>원재료 매입액</a:t>
            </a:r>
            <a:endParaRPr lang="en-US" altLang="ko-KR" sz="700" b="1" u="none" baseline="0" dirty="0">
              <a:solidFill>
                <a:schemeClr val="bg1"/>
              </a:solidFill>
              <a:latin typeface="Arial" panose="020B0604020202020204" pitchFamily="34" charset="0"/>
            </a:endParaRPr>
          </a:p>
        </p:txBody>
      </p:sp>
      <p:graphicFrame>
        <p:nvGraphicFramePr>
          <p:cNvPr id="17" name="Chart2">
            <a:extLst>
              <a:ext uri="{FF2B5EF4-FFF2-40B4-BE49-F238E27FC236}">
                <a16:creationId xmlns:a16="http://schemas.microsoft.com/office/drawing/2014/main" id="{9F91C7F0-70B2-4996-831A-B1DF0C8CB38B}"/>
              </a:ext>
            </a:extLst>
          </p:cNvPr>
          <p:cNvGraphicFramePr>
            <a:graphicFrameLocks/>
          </p:cNvGraphicFramePr>
          <p:nvPr>
            <p:extLst>
              <p:ext uri="{D42A27DB-BD31-4B8C-83A1-F6EECF244321}">
                <p14:modId xmlns:p14="http://schemas.microsoft.com/office/powerpoint/2010/main" val="3786974571"/>
              </p:ext>
            </p:extLst>
          </p:nvPr>
        </p:nvGraphicFramePr>
        <p:xfrm>
          <a:off x="2340256" y="3708699"/>
          <a:ext cx="2632778" cy="1102035"/>
        </p:xfrm>
        <a:graphic>
          <a:graphicData uri="http://schemas.openxmlformats.org/drawingml/2006/chart">
            <c:chart xmlns:c="http://schemas.openxmlformats.org/drawingml/2006/chart" xmlns:r="http://schemas.openxmlformats.org/officeDocument/2006/relationships" r:id="rId7"/>
          </a:graphicData>
        </a:graphic>
      </p:graphicFrame>
      <p:sp>
        <p:nvSpPr>
          <p:cNvPr id="18" name="Right Triangle 8">
            <a:extLst>
              <a:ext uri="{FF2B5EF4-FFF2-40B4-BE49-F238E27FC236}">
                <a16:creationId xmlns:a16="http://schemas.microsoft.com/office/drawing/2014/main" id="{9BE99D8E-0570-4002-94E0-2DBA4D33BBB9}"/>
              </a:ext>
            </a:extLst>
          </p:cNvPr>
          <p:cNvSpPr/>
          <p:nvPr/>
        </p:nvSpPr>
        <p:spPr>
          <a:xfrm rot="10800000" flipH="1">
            <a:off x="4809300" y="3806343"/>
            <a:ext cx="295629" cy="1040465"/>
          </a:xfrm>
          <a:prstGeom prst="rtTriangle">
            <a:avLst/>
          </a:prstGeom>
          <a:solidFill>
            <a:srgbClr val="B797C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19" name="Rounded Rectangle 2">
            <a:extLst>
              <a:ext uri="{FF2B5EF4-FFF2-40B4-BE49-F238E27FC236}">
                <a16:creationId xmlns:a16="http://schemas.microsoft.com/office/drawing/2014/main" id="{6F5838C4-B487-47CB-B2F5-3BF821041D8F}"/>
              </a:ext>
            </a:extLst>
          </p:cNvPr>
          <p:cNvSpPr/>
          <p:nvPr>
            <p:custDataLst>
              <p:tags r:id="rId1"/>
            </p:custDataLst>
          </p:nvPr>
        </p:nvSpPr>
        <p:spPr>
          <a:xfrm>
            <a:off x="7682273" y="1856098"/>
            <a:ext cx="1865128" cy="399050"/>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ko-KR" altLang="en-US" sz="700" dirty="0">
                <a:solidFill>
                  <a:schemeClr val="tx1"/>
                </a:solidFill>
              </a:rPr>
              <a:t>대상회사에서는 보다텍과 분리 시 </a:t>
            </a:r>
            <a:r>
              <a:rPr lang="en-US" altLang="ko-KR" sz="700" dirty="0">
                <a:solidFill>
                  <a:schemeClr val="tx1"/>
                </a:solidFill>
              </a:rPr>
              <a:t>10</a:t>
            </a:r>
            <a:r>
              <a:rPr lang="ko-KR" altLang="en-US" sz="700" dirty="0">
                <a:solidFill>
                  <a:schemeClr val="tx1"/>
                </a:solidFill>
              </a:rPr>
              <a:t>억원 정도의 매출 감소가 예상된다고 함</a:t>
            </a:r>
            <a:r>
              <a:rPr lang="en-US" altLang="ko-KR" sz="700" dirty="0">
                <a:solidFill>
                  <a:schemeClr val="tx1"/>
                </a:solidFill>
              </a:rPr>
              <a:t>.</a:t>
            </a:r>
          </a:p>
        </p:txBody>
      </p:sp>
      <p:sp>
        <p:nvSpPr>
          <p:cNvPr id="20" name="Rounded Rectangle 2">
            <a:extLst>
              <a:ext uri="{FF2B5EF4-FFF2-40B4-BE49-F238E27FC236}">
                <a16:creationId xmlns:a16="http://schemas.microsoft.com/office/drawing/2014/main" id="{E7497C91-5032-44F3-86C3-5F738EA1D85A}"/>
              </a:ext>
            </a:extLst>
          </p:cNvPr>
          <p:cNvSpPr/>
          <p:nvPr>
            <p:custDataLst>
              <p:tags r:id="rId2"/>
            </p:custDataLst>
          </p:nvPr>
        </p:nvSpPr>
        <p:spPr>
          <a:xfrm>
            <a:off x="7370064" y="3960056"/>
            <a:ext cx="1755648" cy="850678"/>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en-US" altLang="ko-KR" sz="700" dirty="0">
                <a:solidFill>
                  <a:schemeClr val="tx1"/>
                </a:solidFill>
              </a:rPr>
              <a:t>1. </a:t>
            </a:r>
            <a:r>
              <a:rPr lang="ko-KR" altLang="en-US" sz="700" dirty="0">
                <a:solidFill>
                  <a:schemeClr val="tx1"/>
                </a:solidFill>
              </a:rPr>
              <a:t>대상회사에 파견한 인원이 </a:t>
            </a:r>
            <a:r>
              <a:rPr lang="en-US" altLang="ko-KR" sz="700" dirty="0">
                <a:solidFill>
                  <a:schemeClr val="tx1"/>
                </a:solidFill>
              </a:rPr>
              <a:t>5</a:t>
            </a:r>
            <a:r>
              <a:rPr lang="ko-KR" altLang="en-US" sz="700" dirty="0">
                <a:solidFill>
                  <a:schemeClr val="tx1"/>
                </a:solidFill>
              </a:rPr>
              <a:t>명 수준임을 감안하면</a:t>
            </a:r>
            <a:r>
              <a:rPr lang="en-US" altLang="ko-KR" sz="700" dirty="0">
                <a:solidFill>
                  <a:schemeClr val="tx1"/>
                </a:solidFill>
              </a:rPr>
              <a:t>, </a:t>
            </a:r>
            <a:r>
              <a:rPr lang="ko-KR" altLang="en-US" sz="700" dirty="0">
                <a:solidFill>
                  <a:schemeClr val="tx1"/>
                </a:solidFill>
              </a:rPr>
              <a:t>용역대금 지급 시 가산하는 마진 수준이 높은 것으로 보임</a:t>
            </a:r>
            <a:r>
              <a:rPr lang="en-US" altLang="ko-KR" sz="700" dirty="0">
                <a:solidFill>
                  <a:schemeClr val="tx1"/>
                </a:solidFill>
              </a:rPr>
              <a:t>.</a:t>
            </a:r>
          </a:p>
          <a:p>
            <a:pPr defTabSz="1169988"/>
            <a:r>
              <a:rPr lang="en-US" altLang="ko-KR" sz="700" dirty="0">
                <a:solidFill>
                  <a:schemeClr val="tx1"/>
                </a:solidFill>
              </a:rPr>
              <a:t>2. </a:t>
            </a:r>
            <a:r>
              <a:rPr lang="ko-KR" altLang="en-US" sz="700" dirty="0">
                <a:solidFill>
                  <a:schemeClr val="tx1"/>
                </a:solidFill>
              </a:rPr>
              <a:t>대상회사에 따르면</a:t>
            </a:r>
            <a:r>
              <a:rPr lang="en-US" altLang="ko-KR" sz="700" dirty="0">
                <a:solidFill>
                  <a:schemeClr val="tx1"/>
                </a:solidFill>
              </a:rPr>
              <a:t>, </a:t>
            </a:r>
            <a:r>
              <a:rPr lang="ko-KR" altLang="en-US" sz="700" dirty="0">
                <a:solidFill>
                  <a:schemeClr val="tx1"/>
                </a:solidFill>
              </a:rPr>
              <a:t>보다텍으로부터의 원재료 매입단가는 제 </a:t>
            </a:r>
            <a:r>
              <a:rPr lang="en-US" altLang="ko-KR" sz="700" dirty="0">
                <a:solidFill>
                  <a:schemeClr val="tx1"/>
                </a:solidFill>
              </a:rPr>
              <a:t>3</a:t>
            </a:r>
            <a:r>
              <a:rPr lang="ko-KR" altLang="en-US" sz="700" dirty="0">
                <a:solidFill>
                  <a:schemeClr val="tx1"/>
                </a:solidFill>
              </a:rPr>
              <a:t>자 매입단가와 유사한 수준으로 매입하고 있다고 함</a:t>
            </a:r>
            <a:r>
              <a:rPr lang="en-US" altLang="ko-KR" sz="700" dirty="0">
                <a:solidFill>
                  <a:schemeClr val="tx1"/>
                </a:solidFill>
              </a:rPr>
              <a:t>.</a:t>
            </a:r>
          </a:p>
        </p:txBody>
      </p:sp>
    </p:spTree>
    <p:extLst>
      <p:ext uri="{BB962C8B-B14F-4D97-AF65-F5344CB8AC3E}">
        <p14:creationId xmlns:p14="http://schemas.microsoft.com/office/powerpoint/2010/main" val="343819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(18) – </a:t>
            </a:r>
            <a:r>
              <a:rPr lang="ko-KR" altLang="en-US" sz="2400" dirty="0">
                <a:solidFill>
                  <a:srgbClr val="00338D"/>
                </a:solidFill>
                <a:cs typeface="KPMG Extralight"/>
              </a:rPr>
              <a:t>보다텍과의 거래관계</a:t>
            </a:r>
            <a:r>
              <a:rPr lang="en-US" altLang="ko-KR" sz="3000" b="1" dirty="0">
                <a:solidFill>
                  <a:srgbClr val="00338D"/>
                </a:solidFill>
              </a:rPr>
              <a:t>(2/4)</a:t>
            </a: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1"/>
            <a:ext cx="9077499" cy="68400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대상회사에 따르면</a:t>
            </a:r>
            <a:r>
              <a:rPr lang="en-US" altLang="ko-KR" sz="900" dirty="0">
                <a:solidFill>
                  <a:srgbClr val="00338D"/>
                </a:solidFill>
                <a:latin typeface="Arial" panose="020B0604020202020204" pitchFamily="34" charset="0"/>
                <a:ea typeface="맑은 고딕" panose="020B0503020000020004" pitchFamily="50" charset="-127"/>
              </a:rPr>
              <a:t>, 2020</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5</a:t>
            </a:r>
            <a:r>
              <a:rPr lang="ko-KR" altLang="en-US" sz="900" dirty="0">
                <a:solidFill>
                  <a:srgbClr val="00338D"/>
                </a:solidFill>
                <a:latin typeface="Arial" panose="020B0604020202020204" pitchFamily="34" charset="0"/>
                <a:ea typeface="맑은 고딕" panose="020B0503020000020004" pitchFamily="50" charset="-127"/>
              </a:rPr>
              <a:t>월부터 바이다 </a:t>
            </a:r>
            <a:r>
              <a:rPr lang="en-US" altLang="ko-KR" sz="900" dirty="0">
                <a:solidFill>
                  <a:srgbClr val="00338D"/>
                </a:solidFill>
                <a:latin typeface="Arial" panose="020B0604020202020204" pitchFamily="34" charset="0"/>
                <a:ea typeface="맑은 고딕" panose="020B0503020000020004" pitchFamily="50" charset="-127"/>
              </a:rPr>
              <a:t>Radar sensor </a:t>
            </a:r>
            <a:r>
              <a:rPr lang="ko-KR" altLang="en-US" sz="900" dirty="0">
                <a:solidFill>
                  <a:srgbClr val="00338D"/>
                </a:solidFill>
                <a:latin typeface="Arial" panose="020B0604020202020204" pitchFamily="34" charset="0"/>
                <a:ea typeface="맑은 고딕" panose="020B0503020000020004" pitchFamily="50" charset="-127"/>
              </a:rPr>
              <a:t>제품을 보다텍을 통해 우회매입하고 있다고 하며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이는 바이다와 건아 간의 경쟁사 납품 금지 조항</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유텔과 대상회사 간의 독점공급 계약 등이 존재하여</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건아</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유텔 등의 </a:t>
            </a:r>
            <a:r>
              <a:rPr lang="en-US" altLang="ko-KR" sz="900" dirty="0">
                <a:solidFill>
                  <a:srgbClr val="00338D"/>
                </a:solidFill>
                <a:latin typeface="Arial" panose="020B0604020202020204" pitchFamily="34" charset="0"/>
                <a:ea typeface="맑은 고딕" panose="020B0503020000020004" pitchFamily="50" charset="-127"/>
              </a:rPr>
              <a:t>claim </a:t>
            </a:r>
            <a:r>
              <a:rPr lang="ko-KR" altLang="en-US" sz="900" dirty="0">
                <a:solidFill>
                  <a:srgbClr val="00338D"/>
                </a:solidFill>
                <a:latin typeface="Arial" panose="020B0604020202020204" pitchFamily="34" charset="0"/>
                <a:ea typeface="맑은 고딕" panose="020B0503020000020004" pitchFamily="50" charset="-127"/>
              </a:rPr>
              <a:t>을 회피하기 위해서는 보다텍을 통한 우회 매입을 필요하기 때문이라고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보다텍은 바이다로부터 </a:t>
            </a:r>
            <a:r>
              <a:rPr lang="en-US" altLang="ko-KR" sz="900" dirty="0">
                <a:solidFill>
                  <a:srgbClr val="00338D"/>
                </a:solidFill>
                <a:latin typeface="Arial" panose="020B0604020202020204" pitchFamily="34" charset="0"/>
                <a:ea typeface="맑은 고딕" panose="020B0503020000020004" pitchFamily="50" charset="-127"/>
              </a:rPr>
              <a:t>Radar sensor </a:t>
            </a:r>
            <a:r>
              <a:rPr lang="ko-KR" altLang="en-US" sz="900" dirty="0">
                <a:solidFill>
                  <a:srgbClr val="00338D"/>
                </a:solidFill>
                <a:latin typeface="Arial" panose="020B0604020202020204" pitchFamily="34" charset="0"/>
                <a:ea typeface="맑은 고딕" panose="020B0503020000020004" pitchFamily="50" charset="-127"/>
              </a:rPr>
              <a:t>를 </a:t>
            </a:r>
            <a:r>
              <a:rPr lang="en-US" altLang="ko-KR" sz="900" dirty="0">
                <a:solidFill>
                  <a:srgbClr val="00338D"/>
                </a:solidFill>
                <a:latin typeface="Arial" panose="020B0604020202020204" pitchFamily="34" charset="0"/>
                <a:ea typeface="맑은 고딕" panose="020B0503020000020004" pitchFamily="50" charset="-127"/>
              </a:rPr>
              <a:t>220</a:t>
            </a:r>
            <a:r>
              <a:rPr lang="ko-KR" altLang="en-US" sz="900" dirty="0">
                <a:solidFill>
                  <a:srgbClr val="00338D"/>
                </a:solidFill>
                <a:latin typeface="Arial" panose="020B0604020202020204" pitchFamily="34" charset="0"/>
                <a:ea typeface="맑은 고딕" panose="020B0503020000020004" pitchFamily="50" charset="-127"/>
              </a:rPr>
              <a:t>만원에 매입 후 </a:t>
            </a:r>
            <a:r>
              <a:rPr lang="en-US" altLang="ko-KR" sz="900" dirty="0">
                <a:solidFill>
                  <a:srgbClr val="00338D"/>
                </a:solidFill>
                <a:latin typeface="Arial" panose="020B0604020202020204" pitchFamily="34" charset="0"/>
                <a:ea typeface="맑은 고딕" panose="020B0503020000020004" pitchFamily="50" charset="-127"/>
              </a:rPr>
              <a:t>12% </a:t>
            </a:r>
            <a:r>
              <a:rPr lang="ko-KR" altLang="en-US" sz="900" dirty="0">
                <a:solidFill>
                  <a:srgbClr val="00338D"/>
                </a:solidFill>
                <a:latin typeface="Arial" panose="020B0604020202020204" pitchFamily="34" charset="0"/>
                <a:ea typeface="맑은 고딕" panose="020B0503020000020004" pitchFamily="50" charset="-127"/>
              </a:rPr>
              <a:t>마진을 가산하여 </a:t>
            </a:r>
            <a:r>
              <a:rPr lang="en-US" altLang="ko-KR" sz="900" dirty="0">
                <a:solidFill>
                  <a:srgbClr val="00338D"/>
                </a:solidFill>
                <a:latin typeface="Arial" panose="020B0604020202020204" pitchFamily="34" charset="0"/>
                <a:ea typeface="맑은 고딕" panose="020B0503020000020004" pitchFamily="50" charset="-127"/>
              </a:rPr>
              <a:t>250</a:t>
            </a:r>
            <a:r>
              <a:rPr lang="ko-KR" altLang="en-US" sz="900" dirty="0">
                <a:solidFill>
                  <a:srgbClr val="00338D"/>
                </a:solidFill>
                <a:latin typeface="Arial" panose="020B0604020202020204" pitchFamily="34" charset="0"/>
                <a:ea typeface="맑은 고딕" panose="020B0503020000020004" pitchFamily="50" charset="-127"/>
              </a:rPr>
              <a:t>만원에 대상회사에 판매를 하고 있는 구조라고 함</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바이다 </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건아 간의 독점계약이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종료 됨에 따라 </a:t>
            </a:r>
            <a:r>
              <a:rPr lang="en-US" altLang="ko-KR" sz="900" dirty="0">
                <a:solidFill>
                  <a:srgbClr val="00338D"/>
                </a:solidFill>
                <a:latin typeface="Arial" panose="020B0604020202020204" pitchFamily="34" charset="0"/>
                <a:ea typeface="맑은 고딕" panose="020B0503020000020004" pitchFamily="50" charset="-127"/>
              </a:rPr>
              <a:t>2021</a:t>
            </a:r>
            <a:r>
              <a:rPr lang="ko-KR" altLang="en-US" sz="900" dirty="0">
                <a:solidFill>
                  <a:srgbClr val="00338D"/>
                </a:solidFill>
                <a:latin typeface="Arial" panose="020B0604020202020204" pitchFamily="34" charset="0"/>
                <a:ea typeface="맑은 고딕" panose="020B0503020000020004" pitchFamily="50" charset="-127"/>
              </a:rPr>
              <a:t>년부터는 대상회사가 바이다로부터 직매입하는 구조로 전환할 예정이며 이로 인해 원가절감이 예상되고 있음</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21" name="Rectangle 5">
            <a:extLst>
              <a:ext uri="{FF2B5EF4-FFF2-40B4-BE49-F238E27FC236}">
                <a16:creationId xmlns:a16="http://schemas.microsoft.com/office/drawing/2014/main" id="{8399E77E-7EAE-4915-A18C-70C8146CD57A}"/>
              </a:ext>
            </a:extLst>
          </p:cNvPr>
          <p:cNvSpPr/>
          <p:nvPr/>
        </p:nvSpPr>
        <p:spPr>
          <a:xfrm>
            <a:off x="5785979" y="4132393"/>
            <a:ext cx="3586886" cy="2041182"/>
          </a:xfrm>
          <a:prstGeom prst="rect">
            <a:avLst/>
          </a:prstGeom>
          <a:solidFill>
            <a:srgbClr val="B797CF">
              <a:alpha val="10000"/>
            </a:srgbClr>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23" name="Rectangle 7">
            <a:extLst>
              <a:ext uri="{FF2B5EF4-FFF2-40B4-BE49-F238E27FC236}">
                <a16:creationId xmlns:a16="http://schemas.microsoft.com/office/drawing/2014/main" id="{1020C7EC-C989-4B9A-AB19-E7C8F19E0418}"/>
              </a:ext>
            </a:extLst>
          </p:cNvPr>
          <p:cNvSpPr/>
          <p:nvPr/>
        </p:nvSpPr>
        <p:spPr>
          <a:xfrm>
            <a:off x="430371" y="5249404"/>
            <a:ext cx="4770000" cy="932476"/>
          </a:xfrm>
          <a:prstGeom prst="rect">
            <a:avLst/>
          </a:prstGeom>
          <a:solidFill>
            <a:srgbClr val="B797C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24" name="Rectangle 5">
            <a:extLst>
              <a:ext uri="{FF2B5EF4-FFF2-40B4-BE49-F238E27FC236}">
                <a16:creationId xmlns:a16="http://schemas.microsoft.com/office/drawing/2014/main" id="{7600B008-0C9F-49E3-BAD8-C6189D3B636D}"/>
              </a:ext>
            </a:extLst>
          </p:cNvPr>
          <p:cNvSpPr/>
          <p:nvPr/>
        </p:nvSpPr>
        <p:spPr>
          <a:xfrm>
            <a:off x="430371" y="1594528"/>
            <a:ext cx="4769157" cy="4579047"/>
          </a:xfrm>
          <a:prstGeom prst="rect">
            <a:avLst/>
          </a:prstGeom>
          <a:solidFill>
            <a:schemeClr val="bg1">
              <a:alpha val="10000"/>
            </a:schemeClr>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25" name="직사각형 24">
            <a:extLst>
              <a:ext uri="{FF2B5EF4-FFF2-40B4-BE49-F238E27FC236}">
                <a16:creationId xmlns:a16="http://schemas.microsoft.com/office/drawing/2014/main" id="{7E221748-5CFE-4143-A857-C7E63E15CD26}"/>
              </a:ext>
            </a:extLst>
          </p:cNvPr>
          <p:cNvSpPr/>
          <p:nvPr/>
        </p:nvSpPr>
        <p:spPr>
          <a:xfrm>
            <a:off x="438586" y="1604653"/>
            <a:ext cx="4769157" cy="3638905"/>
          </a:xfrm>
          <a:prstGeom prst="rect">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grpSp>
        <p:nvGrpSpPr>
          <p:cNvPr id="26" name="그룹 25">
            <a:extLst>
              <a:ext uri="{FF2B5EF4-FFF2-40B4-BE49-F238E27FC236}">
                <a16:creationId xmlns:a16="http://schemas.microsoft.com/office/drawing/2014/main" id="{4AE9D23A-E300-49CA-AB9D-5C7E0EAE4E08}"/>
              </a:ext>
            </a:extLst>
          </p:cNvPr>
          <p:cNvGrpSpPr/>
          <p:nvPr/>
        </p:nvGrpSpPr>
        <p:grpSpPr>
          <a:xfrm>
            <a:off x="845888" y="2692030"/>
            <a:ext cx="3908910" cy="203055"/>
            <a:chOff x="586535" y="2160721"/>
            <a:chExt cx="3908910" cy="203055"/>
          </a:xfrm>
        </p:grpSpPr>
        <p:sp>
          <p:nvSpPr>
            <p:cNvPr id="27" name="Rechteck 61">
              <a:extLst>
                <a:ext uri="{FF2B5EF4-FFF2-40B4-BE49-F238E27FC236}">
                  <a16:creationId xmlns:a16="http://schemas.microsoft.com/office/drawing/2014/main" id="{F61EACEF-CB92-4EDA-8023-251E5FFEA9FD}"/>
                </a:ext>
              </a:extLst>
            </p:cNvPr>
            <p:cNvSpPr/>
            <p:nvPr/>
          </p:nvSpPr>
          <p:spPr>
            <a:xfrm>
              <a:off x="586535" y="2160721"/>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바이다</a:t>
              </a:r>
              <a:endParaRPr lang="de-DE" sz="700" b="1" u="none" baseline="0" dirty="0">
                <a:solidFill>
                  <a:schemeClr val="bg1"/>
                </a:solidFill>
                <a:latin typeface="Arial" panose="020B0604020202020204" pitchFamily="34" charset="0"/>
              </a:endParaRPr>
            </a:p>
          </p:txBody>
        </p:sp>
        <p:sp>
          <p:nvSpPr>
            <p:cNvPr id="29" name="Rechteck 61">
              <a:extLst>
                <a:ext uri="{FF2B5EF4-FFF2-40B4-BE49-F238E27FC236}">
                  <a16:creationId xmlns:a16="http://schemas.microsoft.com/office/drawing/2014/main" id="{5429BB5F-75DA-4E8A-9ACB-31F2C629DD81}"/>
                </a:ext>
              </a:extLst>
            </p:cNvPr>
            <p:cNvSpPr/>
            <p:nvPr/>
          </p:nvSpPr>
          <p:spPr>
            <a:xfrm>
              <a:off x="2049445" y="2160721"/>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건아</a:t>
              </a:r>
              <a:endParaRPr lang="de-DE" sz="700" b="1" u="none" baseline="0" dirty="0">
                <a:solidFill>
                  <a:schemeClr val="bg1"/>
                </a:solidFill>
                <a:latin typeface="Arial" panose="020B0604020202020204" pitchFamily="34" charset="0"/>
              </a:endParaRPr>
            </a:p>
          </p:txBody>
        </p:sp>
        <p:sp>
          <p:nvSpPr>
            <p:cNvPr id="30" name="Rechteck 61">
              <a:extLst>
                <a:ext uri="{FF2B5EF4-FFF2-40B4-BE49-F238E27FC236}">
                  <a16:creationId xmlns:a16="http://schemas.microsoft.com/office/drawing/2014/main" id="{E31C1F60-60FA-4C49-8209-10939C510158}"/>
                </a:ext>
              </a:extLst>
            </p:cNvPr>
            <p:cNvSpPr/>
            <p:nvPr/>
          </p:nvSpPr>
          <p:spPr>
            <a:xfrm>
              <a:off x="3622216" y="2160721"/>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32" name="직선 화살표 연결선 31">
              <a:extLst>
                <a:ext uri="{FF2B5EF4-FFF2-40B4-BE49-F238E27FC236}">
                  <a16:creationId xmlns:a16="http://schemas.microsoft.com/office/drawing/2014/main" id="{3BC2FC90-1078-43D9-B782-705EE10A6E9A}"/>
                </a:ext>
              </a:extLst>
            </p:cNvPr>
            <p:cNvCxnSpPr>
              <a:cxnSpLocks/>
            </p:cNvCxnSpPr>
            <p:nvPr/>
          </p:nvCxnSpPr>
          <p:spPr>
            <a:xfrm flipV="1">
              <a:off x="1459764" y="2260189"/>
              <a:ext cx="589681" cy="4119"/>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4FBD4AA2-795D-47C6-B196-9432D9DF888E}"/>
                </a:ext>
              </a:extLst>
            </p:cNvPr>
            <p:cNvCxnSpPr>
              <a:cxnSpLocks/>
            </p:cNvCxnSpPr>
            <p:nvPr/>
          </p:nvCxnSpPr>
          <p:spPr>
            <a:xfrm>
              <a:off x="2922674" y="2260190"/>
              <a:ext cx="699542" cy="4116"/>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그룹 33">
            <a:extLst>
              <a:ext uri="{FF2B5EF4-FFF2-40B4-BE49-F238E27FC236}">
                <a16:creationId xmlns:a16="http://schemas.microsoft.com/office/drawing/2014/main" id="{D93ACE76-87D4-44A1-AD1F-67D800F49CB6}"/>
              </a:ext>
            </a:extLst>
          </p:cNvPr>
          <p:cNvGrpSpPr/>
          <p:nvPr/>
        </p:nvGrpSpPr>
        <p:grpSpPr>
          <a:xfrm>
            <a:off x="845888" y="3682220"/>
            <a:ext cx="3908911" cy="211294"/>
            <a:chOff x="586534" y="2606509"/>
            <a:chExt cx="3908911" cy="211294"/>
          </a:xfrm>
        </p:grpSpPr>
        <p:sp>
          <p:nvSpPr>
            <p:cNvPr id="35" name="Rechteck 61">
              <a:extLst>
                <a:ext uri="{FF2B5EF4-FFF2-40B4-BE49-F238E27FC236}">
                  <a16:creationId xmlns:a16="http://schemas.microsoft.com/office/drawing/2014/main" id="{C914A75B-8688-4130-9039-631B41B32805}"/>
                </a:ext>
              </a:extLst>
            </p:cNvPr>
            <p:cNvSpPr/>
            <p:nvPr/>
          </p:nvSpPr>
          <p:spPr>
            <a:xfrm>
              <a:off x="586534" y="2614748"/>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유텔</a:t>
              </a:r>
              <a:endParaRPr lang="de-DE" sz="700" b="1" u="none" baseline="0" dirty="0">
                <a:solidFill>
                  <a:schemeClr val="bg1"/>
                </a:solidFill>
                <a:latin typeface="Arial" panose="020B0604020202020204" pitchFamily="34" charset="0"/>
              </a:endParaRPr>
            </a:p>
          </p:txBody>
        </p:sp>
        <p:sp>
          <p:nvSpPr>
            <p:cNvPr id="36" name="Rechteck 61">
              <a:extLst>
                <a:ext uri="{FF2B5EF4-FFF2-40B4-BE49-F238E27FC236}">
                  <a16:creationId xmlns:a16="http://schemas.microsoft.com/office/drawing/2014/main" id="{9669DCAA-E59D-4FA4-8CA9-A8C798244692}"/>
                </a:ext>
              </a:extLst>
            </p:cNvPr>
            <p:cNvSpPr/>
            <p:nvPr/>
          </p:nvSpPr>
          <p:spPr>
            <a:xfrm>
              <a:off x="3622216" y="2606509"/>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37" name="직선 화살표 연결선 36">
              <a:extLst>
                <a:ext uri="{FF2B5EF4-FFF2-40B4-BE49-F238E27FC236}">
                  <a16:creationId xmlns:a16="http://schemas.microsoft.com/office/drawing/2014/main" id="{B2522843-DCE4-47B3-AD18-530510A1BA81}"/>
                </a:ext>
              </a:extLst>
            </p:cNvPr>
            <p:cNvCxnSpPr>
              <a:cxnSpLocks/>
              <a:stCxn id="35" idx="3"/>
              <a:endCxn id="36" idx="1"/>
            </p:cNvCxnSpPr>
            <p:nvPr/>
          </p:nvCxnSpPr>
          <p:spPr>
            <a:xfrm flipV="1">
              <a:off x="1459763" y="2708037"/>
              <a:ext cx="2162453" cy="8239"/>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8" name="그룹 37">
            <a:extLst>
              <a:ext uri="{FF2B5EF4-FFF2-40B4-BE49-F238E27FC236}">
                <a16:creationId xmlns:a16="http://schemas.microsoft.com/office/drawing/2014/main" id="{407F3FDF-5439-4B35-A569-3006B8417F26}"/>
              </a:ext>
            </a:extLst>
          </p:cNvPr>
          <p:cNvGrpSpPr/>
          <p:nvPr/>
        </p:nvGrpSpPr>
        <p:grpSpPr>
          <a:xfrm>
            <a:off x="845888" y="4875515"/>
            <a:ext cx="3908910" cy="203055"/>
            <a:chOff x="612799" y="4119783"/>
            <a:chExt cx="3908910" cy="203055"/>
          </a:xfrm>
        </p:grpSpPr>
        <p:sp>
          <p:nvSpPr>
            <p:cNvPr id="39" name="Rechteck 61">
              <a:extLst>
                <a:ext uri="{FF2B5EF4-FFF2-40B4-BE49-F238E27FC236}">
                  <a16:creationId xmlns:a16="http://schemas.microsoft.com/office/drawing/2014/main" id="{BB2F8CBD-56EC-48D3-9B16-A3758128D10D}"/>
                </a:ext>
              </a:extLst>
            </p:cNvPr>
            <p:cNvSpPr/>
            <p:nvPr/>
          </p:nvSpPr>
          <p:spPr>
            <a:xfrm>
              <a:off x="612799" y="4119783"/>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바이다</a:t>
              </a:r>
              <a:endParaRPr lang="de-DE" sz="700" b="1" u="none" baseline="0" dirty="0">
                <a:solidFill>
                  <a:schemeClr val="bg1"/>
                </a:solidFill>
                <a:latin typeface="Arial" panose="020B0604020202020204" pitchFamily="34" charset="0"/>
              </a:endParaRPr>
            </a:p>
          </p:txBody>
        </p:sp>
        <p:sp>
          <p:nvSpPr>
            <p:cNvPr id="40" name="Rechteck 61">
              <a:extLst>
                <a:ext uri="{FF2B5EF4-FFF2-40B4-BE49-F238E27FC236}">
                  <a16:creationId xmlns:a16="http://schemas.microsoft.com/office/drawing/2014/main" id="{9F57A6C8-9B8E-45E0-96BF-E7061245801F}"/>
                </a:ext>
              </a:extLst>
            </p:cNvPr>
            <p:cNvSpPr/>
            <p:nvPr/>
          </p:nvSpPr>
          <p:spPr>
            <a:xfrm>
              <a:off x="3648480" y="4119783"/>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sp>
          <p:nvSpPr>
            <p:cNvPr id="41" name="Rechteck 61">
              <a:extLst>
                <a:ext uri="{FF2B5EF4-FFF2-40B4-BE49-F238E27FC236}">
                  <a16:creationId xmlns:a16="http://schemas.microsoft.com/office/drawing/2014/main" id="{9AE2C8DA-6D39-4EB6-B92A-526714734160}"/>
                </a:ext>
              </a:extLst>
            </p:cNvPr>
            <p:cNvSpPr/>
            <p:nvPr/>
          </p:nvSpPr>
          <p:spPr>
            <a:xfrm>
              <a:off x="2147944" y="4119783"/>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보다텍</a:t>
              </a:r>
              <a:endParaRPr lang="de-DE" sz="700" b="1" u="none" baseline="0" dirty="0">
                <a:solidFill>
                  <a:schemeClr val="bg1"/>
                </a:solidFill>
                <a:latin typeface="Arial" panose="020B0604020202020204" pitchFamily="34" charset="0"/>
              </a:endParaRPr>
            </a:p>
          </p:txBody>
        </p:sp>
        <p:cxnSp>
          <p:nvCxnSpPr>
            <p:cNvPr id="42" name="직선 화살표 연결선 41">
              <a:extLst>
                <a:ext uri="{FF2B5EF4-FFF2-40B4-BE49-F238E27FC236}">
                  <a16:creationId xmlns:a16="http://schemas.microsoft.com/office/drawing/2014/main" id="{348F5B83-2BD9-4407-AB7C-A8E60C06C56C}"/>
                </a:ext>
              </a:extLst>
            </p:cNvPr>
            <p:cNvCxnSpPr>
              <a:cxnSpLocks/>
              <a:stCxn id="39" idx="3"/>
              <a:endCxn id="41" idx="1"/>
            </p:cNvCxnSpPr>
            <p:nvPr/>
          </p:nvCxnSpPr>
          <p:spPr>
            <a:xfrm>
              <a:off x="1486028" y="4221311"/>
              <a:ext cx="661916"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C845982F-EA2C-42A2-8265-CDB52596FD50}"/>
                </a:ext>
              </a:extLst>
            </p:cNvPr>
            <p:cNvCxnSpPr>
              <a:cxnSpLocks/>
              <a:stCxn id="41" idx="3"/>
              <a:endCxn id="40" idx="1"/>
            </p:cNvCxnSpPr>
            <p:nvPr/>
          </p:nvCxnSpPr>
          <p:spPr>
            <a:xfrm>
              <a:off x="3021173" y="4221311"/>
              <a:ext cx="627307"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4" name="그룹 43">
            <a:extLst>
              <a:ext uri="{FF2B5EF4-FFF2-40B4-BE49-F238E27FC236}">
                <a16:creationId xmlns:a16="http://schemas.microsoft.com/office/drawing/2014/main" id="{C96C0E1C-C66E-4AE9-9135-7BA9FF58A420}"/>
              </a:ext>
            </a:extLst>
          </p:cNvPr>
          <p:cNvGrpSpPr/>
          <p:nvPr/>
        </p:nvGrpSpPr>
        <p:grpSpPr>
          <a:xfrm>
            <a:off x="944500" y="5731633"/>
            <a:ext cx="3911614" cy="203055"/>
            <a:chOff x="583829" y="3427592"/>
            <a:chExt cx="3911614" cy="203055"/>
          </a:xfrm>
        </p:grpSpPr>
        <p:sp>
          <p:nvSpPr>
            <p:cNvPr id="45" name="Rechteck 61">
              <a:extLst>
                <a:ext uri="{FF2B5EF4-FFF2-40B4-BE49-F238E27FC236}">
                  <a16:creationId xmlns:a16="http://schemas.microsoft.com/office/drawing/2014/main" id="{5879FA0D-13FD-4577-86D9-8BB76292C4A0}"/>
                </a:ext>
              </a:extLst>
            </p:cNvPr>
            <p:cNvSpPr/>
            <p:nvPr/>
          </p:nvSpPr>
          <p:spPr>
            <a:xfrm>
              <a:off x="583829" y="3427592"/>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바이다</a:t>
              </a:r>
              <a:endParaRPr lang="de-DE" sz="700" b="1" u="none" baseline="0" dirty="0">
                <a:solidFill>
                  <a:schemeClr val="bg1"/>
                </a:solidFill>
                <a:latin typeface="Arial" panose="020B0604020202020204" pitchFamily="34" charset="0"/>
              </a:endParaRPr>
            </a:p>
          </p:txBody>
        </p:sp>
        <p:sp>
          <p:nvSpPr>
            <p:cNvPr id="46" name="Rechteck 61">
              <a:extLst>
                <a:ext uri="{FF2B5EF4-FFF2-40B4-BE49-F238E27FC236}">
                  <a16:creationId xmlns:a16="http://schemas.microsoft.com/office/drawing/2014/main" id="{E96C0E3A-FAA3-424A-A1DA-35D636258609}"/>
                </a:ext>
              </a:extLst>
            </p:cNvPr>
            <p:cNvSpPr/>
            <p:nvPr/>
          </p:nvSpPr>
          <p:spPr>
            <a:xfrm>
              <a:off x="3622214" y="3427592"/>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47" name="직선 화살표 연결선 46">
              <a:extLst>
                <a:ext uri="{FF2B5EF4-FFF2-40B4-BE49-F238E27FC236}">
                  <a16:creationId xmlns:a16="http://schemas.microsoft.com/office/drawing/2014/main" id="{B7B0E2D0-1D53-451C-B5D9-823179DADDAF}"/>
                </a:ext>
              </a:extLst>
            </p:cNvPr>
            <p:cNvCxnSpPr>
              <a:cxnSpLocks/>
              <a:stCxn id="45" idx="3"/>
              <a:endCxn id="46" idx="1"/>
            </p:cNvCxnSpPr>
            <p:nvPr/>
          </p:nvCxnSpPr>
          <p:spPr>
            <a:xfrm>
              <a:off x="1457058" y="3529120"/>
              <a:ext cx="2165156"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48" name="Rechteck 61">
            <a:extLst>
              <a:ext uri="{FF2B5EF4-FFF2-40B4-BE49-F238E27FC236}">
                <a16:creationId xmlns:a16="http://schemas.microsoft.com/office/drawing/2014/main" id="{4FF34377-386E-4DC6-9C27-89A5B2CDBBFE}"/>
              </a:ext>
            </a:extLst>
          </p:cNvPr>
          <p:cNvSpPr/>
          <p:nvPr/>
        </p:nvSpPr>
        <p:spPr>
          <a:xfrm>
            <a:off x="3244615" y="2573982"/>
            <a:ext cx="610690" cy="141728"/>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en-US" altLang="ko-KR" sz="700" b="1" u="none" baseline="0" dirty="0">
                <a:solidFill>
                  <a:schemeClr val="bg1"/>
                </a:solidFill>
              </a:rPr>
              <a:t>385</a:t>
            </a:r>
            <a:r>
              <a:rPr lang="ko-KR" altLang="en-US" sz="700" b="1" u="none" baseline="0" dirty="0">
                <a:solidFill>
                  <a:schemeClr val="bg1"/>
                </a:solidFill>
              </a:rPr>
              <a:t>만원</a:t>
            </a:r>
            <a:endParaRPr lang="en-US" altLang="ko-KR" sz="700" b="1" u="none" baseline="0" dirty="0">
              <a:solidFill>
                <a:schemeClr val="bg1"/>
              </a:solidFill>
            </a:endParaRPr>
          </a:p>
        </p:txBody>
      </p:sp>
      <p:grpSp>
        <p:nvGrpSpPr>
          <p:cNvPr id="49" name="그룹 48">
            <a:extLst>
              <a:ext uri="{FF2B5EF4-FFF2-40B4-BE49-F238E27FC236}">
                <a16:creationId xmlns:a16="http://schemas.microsoft.com/office/drawing/2014/main" id="{EAACDFC0-0313-4172-836A-CA0A86E864B8}"/>
              </a:ext>
            </a:extLst>
          </p:cNvPr>
          <p:cNvGrpSpPr/>
          <p:nvPr/>
        </p:nvGrpSpPr>
        <p:grpSpPr>
          <a:xfrm>
            <a:off x="541143" y="2171065"/>
            <a:ext cx="4514849" cy="201347"/>
            <a:chOff x="447541" y="1962545"/>
            <a:chExt cx="4514849" cy="201347"/>
          </a:xfrm>
        </p:grpSpPr>
        <p:sp>
          <p:nvSpPr>
            <p:cNvPr id="50" name="Oval 23">
              <a:extLst>
                <a:ext uri="{FF2B5EF4-FFF2-40B4-BE49-F238E27FC236}">
                  <a16:creationId xmlns:a16="http://schemas.microsoft.com/office/drawing/2014/main" id="{52911FB1-A6C6-4955-991E-6795536EBB35}"/>
                </a:ext>
              </a:extLst>
            </p:cNvPr>
            <p:cNvSpPr/>
            <p:nvPr/>
          </p:nvSpPr>
          <p:spPr>
            <a:xfrm>
              <a:off x="447541" y="1995074"/>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1</a:t>
              </a:r>
              <a:endParaRPr lang="ko-KR" altLang="en-US" sz="750" b="1" dirty="0">
                <a:solidFill>
                  <a:schemeClr val="bg1"/>
                </a:solidFill>
              </a:endParaRPr>
            </a:p>
          </p:txBody>
        </p:sp>
        <p:sp>
          <p:nvSpPr>
            <p:cNvPr id="51" name="직사각형 50">
              <a:extLst>
                <a:ext uri="{FF2B5EF4-FFF2-40B4-BE49-F238E27FC236}">
                  <a16:creationId xmlns:a16="http://schemas.microsoft.com/office/drawing/2014/main" id="{B50893AD-B8FE-492E-BA6F-006C1FE7FB5E}"/>
                </a:ext>
              </a:extLst>
            </p:cNvPr>
            <p:cNvSpPr/>
            <p:nvPr/>
          </p:nvSpPr>
          <p:spPr>
            <a:xfrm>
              <a:off x="642390" y="1962545"/>
              <a:ext cx="4320000" cy="201347"/>
            </a:xfrm>
            <a:prstGeom prst="rect">
              <a:avLst/>
            </a:prstGeom>
            <a:no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800" b="1" dirty="0">
                  <a:solidFill>
                    <a:srgbClr val="00338D"/>
                  </a:solidFill>
                </a:rPr>
                <a:t>[2018.10 ~ 2020.04] </a:t>
              </a:r>
              <a:r>
                <a:rPr lang="ko-KR" altLang="en-US" sz="800" b="1" dirty="0">
                  <a:solidFill>
                    <a:srgbClr val="00338D"/>
                  </a:solidFill>
                </a:rPr>
                <a:t>바이다 </a:t>
              </a:r>
              <a:r>
                <a:rPr lang="en-US" altLang="ko-KR" sz="800" b="1" dirty="0">
                  <a:solidFill>
                    <a:srgbClr val="00338D"/>
                  </a:solidFill>
                </a:rPr>
                <a:t>- </a:t>
              </a:r>
              <a:r>
                <a:rPr lang="ko-KR" altLang="en-US" sz="800" b="1" dirty="0">
                  <a:solidFill>
                    <a:srgbClr val="00338D"/>
                  </a:solidFill>
                </a:rPr>
                <a:t>건아 간의 경쟁사 납품금지 계약</a:t>
              </a:r>
              <a:r>
                <a:rPr lang="en-US" altLang="ko-KR" sz="800" b="1" dirty="0">
                  <a:solidFill>
                    <a:srgbClr val="00338D"/>
                  </a:solidFill>
                </a:rPr>
                <a:t>, </a:t>
              </a:r>
              <a:r>
                <a:rPr lang="ko-KR" altLang="en-US" sz="800" b="1" dirty="0">
                  <a:solidFill>
                    <a:srgbClr val="00338D"/>
                  </a:solidFill>
                </a:rPr>
                <a:t>토페스는 건아 통해 고가 매입</a:t>
              </a:r>
              <a:endParaRPr lang="en-US" altLang="ko-KR" sz="800" b="1" dirty="0">
                <a:solidFill>
                  <a:srgbClr val="00338D"/>
                </a:solidFill>
              </a:endParaRPr>
            </a:p>
          </p:txBody>
        </p:sp>
      </p:grpSp>
      <p:grpSp>
        <p:nvGrpSpPr>
          <p:cNvPr id="52" name="그룹 51">
            <a:extLst>
              <a:ext uri="{FF2B5EF4-FFF2-40B4-BE49-F238E27FC236}">
                <a16:creationId xmlns:a16="http://schemas.microsoft.com/office/drawing/2014/main" id="{60B09087-36EE-42AF-8D36-D245F6898596}"/>
              </a:ext>
            </a:extLst>
          </p:cNvPr>
          <p:cNvGrpSpPr/>
          <p:nvPr/>
        </p:nvGrpSpPr>
        <p:grpSpPr>
          <a:xfrm>
            <a:off x="541143" y="3080654"/>
            <a:ext cx="4514849" cy="201600"/>
            <a:chOff x="447541" y="2421039"/>
            <a:chExt cx="4514849" cy="201600"/>
          </a:xfrm>
        </p:grpSpPr>
        <p:sp>
          <p:nvSpPr>
            <p:cNvPr id="53" name="Oval 23">
              <a:extLst>
                <a:ext uri="{FF2B5EF4-FFF2-40B4-BE49-F238E27FC236}">
                  <a16:creationId xmlns:a16="http://schemas.microsoft.com/office/drawing/2014/main" id="{2817D46A-C5A3-4F46-80B4-9B8FA0CBCAA3}"/>
                </a:ext>
              </a:extLst>
            </p:cNvPr>
            <p:cNvSpPr/>
            <p:nvPr/>
          </p:nvSpPr>
          <p:spPr>
            <a:xfrm>
              <a:off x="447541" y="2453695"/>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2</a:t>
              </a:r>
              <a:endParaRPr lang="ko-KR" altLang="en-US" sz="750" b="1" dirty="0">
                <a:solidFill>
                  <a:schemeClr val="bg1"/>
                </a:solidFill>
              </a:endParaRPr>
            </a:p>
          </p:txBody>
        </p:sp>
        <p:sp>
          <p:nvSpPr>
            <p:cNvPr id="54" name="직사각형 53">
              <a:extLst>
                <a:ext uri="{FF2B5EF4-FFF2-40B4-BE49-F238E27FC236}">
                  <a16:creationId xmlns:a16="http://schemas.microsoft.com/office/drawing/2014/main" id="{E2F995E8-EB3E-4616-A85E-B89FAD867FB5}"/>
                </a:ext>
              </a:extLst>
            </p:cNvPr>
            <p:cNvSpPr/>
            <p:nvPr/>
          </p:nvSpPr>
          <p:spPr>
            <a:xfrm>
              <a:off x="642390" y="2421039"/>
              <a:ext cx="4320000" cy="201600"/>
            </a:xfrm>
            <a:prstGeom prst="rect">
              <a:avLst/>
            </a:prstGeom>
            <a:no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800" b="1" dirty="0">
                  <a:solidFill>
                    <a:srgbClr val="00338D"/>
                  </a:solidFill>
                </a:rPr>
                <a:t>[2019.05~2020.06] </a:t>
              </a:r>
              <a:r>
                <a:rPr lang="ko-KR" altLang="en-US" sz="800" b="1" dirty="0">
                  <a:solidFill>
                    <a:srgbClr val="00338D"/>
                  </a:solidFill>
                </a:rPr>
                <a:t>원가절감 및 건아 종속관계를 우려하여 유텔에 개발 요청</a:t>
              </a:r>
              <a:r>
                <a:rPr lang="en-US" altLang="ko-KR" sz="800" b="1" dirty="0">
                  <a:solidFill>
                    <a:srgbClr val="00338D"/>
                  </a:solidFill>
                </a:rPr>
                <a:t>, </a:t>
              </a:r>
              <a:r>
                <a:rPr lang="ko-KR" altLang="en-US" sz="800" b="1" dirty="0">
                  <a:solidFill>
                    <a:srgbClr val="00338D"/>
                  </a:solidFill>
                </a:rPr>
                <a:t>독점계약 체결</a:t>
              </a:r>
              <a:endParaRPr lang="en-US" altLang="ko-KR" sz="800" b="1" dirty="0">
                <a:solidFill>
                  <a:srgbClr val="00338D"/>
                </a:solidFill>
              </a:endParaRPr>
            </a:p>
          </p:txBody>
        </p:sp>
      </p:grpSp>
      <p:grpSp>
        <p:nvGrpSpPr>
          <p:cNvPr id="55" name="그룹 54">
            <a:extLst>
              <a:ext uri="{FF2B5EF4-FFF2-40B4-BE49-F238E27FC236}">
                <a16:creationId xmlns:a16="http://schemas.microsoft.com/office/drawing/2014/main" id="{4C9741A7-E94A-4F83-B30D-2150CA3808AF}"/>
              </a:ext>
            </a:extLst>
          </p:cNvPr>
          <p:cNvGrpSpPr/>
          <p:nvPr/>
        </p:nvGrpSpPr>
        <p:grpSpPr>
          <a:xfrm>
            <a:off x="529605" y="4214234"/>
            <a:ext cx="4514849" cy="201347"/>
            <a:chOff x="447541" y="2867361"/>
            <a:chExt cx="4514849" cy="201347"/>
          </a:xfrm>
        </p:grpSpPr>
        <p:sp>
          <p:nvSpPr>
            <p:cNvPr id="56" name="Oval 23">
              <a:extLst>
                <a:ext uri="{FF2B5EF4-FFF2-40B4-BE49-F238E27FC236}">
                  <a16:creationId xmlns:a16="http://schemas.microsoft.com/office/drawing/2014/main" id="{BFCD5A5D-5825-4F5E-A151-0AEA44EF7AD0}"/>
                </a:ext>
              </a:extLst>
            </p:cNvPr>
            <p:cNvSpPr/>
            <p:nvPr/>
          </p:nvSpPr>
          <p:spPr>
            <a:xfrm>
              <a:off x="447541" y="2899890"/>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3</a:t>
              </a:r>
              <a:endParaRPr lang="ko-KR" altLang="en-US" sz="750" b="1" dirty="0">
                <a:solidFill>
                  <a:schemeClr val="bg1"/>
                </a:solidFill>
              </a:endParaRPr>
            </a:p>
          </p:txBody>
        </p:sp>
        <p:sp>
          <p:nvSpPr>
            <p:cNvPr id="57" name="직사각형 56">
              <a:extLst>
                <a:ext uri="{FF2B5EF4-FFF2-40B4-BE49-F238E27FC236}">
                  <a16:creationId xmlns:a16="http://schemas.microsoft.com/office/drawing/2014/main" id="{8B847C1B-7426-4ABC-A626-58595268BA72}"/>
                </a:ext>
              </a:extLst>
            </p:cNvPr>
            <p:cNvSpPr/>
            <p:nvPr/>
          </p:nvSpPr>
          <p:spPr>
            <a:xfrm>
              <a:off x="642390" y="2867361"/>
              <a:ext cx="4320000" cy="201347"/>
            </a:xfrm>
            <a:prstGeom prst="rect">
              <a:avLst/>
            </a:prstGeom>
            <a:no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800" b="1" dirty="0">
                  <a:solidFill>
                    <a:srgbClr val="00338D"/>
                  </a:solidFill>
                </a:rPr>
                <a:t>[2020.05~2020.12] </a:t>
              </a:r>
              <a:r>
                <a:rPr lang="ko-KR" altLang="en-US" sz="800" b="1" dirty="0">
                  <a:solidFill>
                    <a:srgbClr val="00338D"/>
                  </a:solidFill>
                </a:rPr>
                <a:t>유텔 제품의 성능 문제로 보다텍을 통한 바이다 제품 우회매입</a:t>
              </a:r>
              <a:endParaRPr lang="en-US" altLang="ko-KR" sz="800" b="1" dirty="0">
                <a:solidFill>
                  <a:srgbClr val="00338D"/>
                </a:solidFill>
              </a:endParaRPr>
            </a:p>
          </p:txBody>
        </p:sp>
      </p:grpSp>
      <p:grpSp>
        <p:nvGrpSpPr>
          <p:cNvPr id="58" name="그룹 57">
            <a:extLst>
              <a:ext uri="{FF2B5EF4-FFF2-40B4-BE49-F238E27FC236}">
                <a16:creationId xmlns:a16="http://schemas.microsoft.com/office/drawing/2014/main" id="{81792FDB-FB17-4570-A725-A390754C94E5}"/>
              </a:ext>
            </a:extLst>
          </p:cNvPr>
          <p:cNvGrpSpPr/>
          <p:nvPr/>
        </p:nvGrpSpPr>
        <p:grpSpPr>
          <a:xfrm>
            <a:off x="541143" y="5336192"/>
            <a:ext cx="4514849" cy="201600"/>
            <a:chOff x="447541" y="4420237"/>
            <a:chExt cx="4514849" cy="201600"/>
          </a:xfrm>
        </p:grpSpPr>
        <p:sp>
          <p:nvSpPr>
            <p:cNvPr id="59" name="Oval 23">
              <a:extLst>
                <a:ext uri="{FF2B5EF4-FFF2-40B4-BE49-F238E27FC236}">
                  <a16:creationId xmlns:a16="http://schemas.microsoft.com/office/drawing/2014/main" id="{B1538758-7F7F-4ABC-8DA1-D86922C8E9EB}"/>
                </a:ext>
              </a:extLst>
            </p:cNvPr>
            <p:cNvSpPr/>
            <p:nvPr/>
          </p:nvSpPr>
          <p:spPr>
            <a:xfrm>
              <a:off x="447541" y="4452893"/>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4</a:t>
              </a:r>
              <a:endParaRPr lang="ko-KR" altLang="en-US" sz="750" b="1" dirty="0">
                <a:solidFill>
                  <a:schemeClr val="bg1"/>
                </a:solidFill>
              </a:endParaRPr>
            </a:p>
          </p:txBody>
        </p:sp>
        <p:sp>
          <p:nvSpPr>
            <p:cNvPr id="60" name="직사각형 59">
              <a:extLst>
                <a:ext uri="{FF2B5EF4-FFF2-40B4-BE49-F238E27FC236}">
                  <a16:creationId xmlns:a16="http://schemas.microsoft.com/office/drawing/2014/main" id="{2914A2EF-2D01-41E9-A849-EAE25F79A981}"/>
                </a:ext>
              </a:extLst>
            </p:cNvPr>
            <p:cNvSpPr/>
            <p:nvPr/>
          </p:nvSpPr>
          <p:spPr>
            <a:xfrm>
              <a:off x="642390" y="4420237"/>
              <a:ext cx="4320000" cy="201600"/>
            </a:xfrm>
            <a:prstGeom prst="rect">
              <a:avLst/>
            </a:prstGeom>
            <a:no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800" b="1" dirty="0">
                  <a:solidFill>
                    <a:srgbClr val="00338D"/>
                  </a:solidFill>
                </a:rPr>
                <a:t>[2021</a:t>
              </a:r>
              <a:r>
                <a:rPr lang="ko-KR" altLang="en-US" sz="800" b="1" dirty="0">
                  <a:solidFill>
                    <a:srgbClr val="00338D"/>
                  </a:solidFill>
                </a:rPr>
                <a:t> 이후</a:t>
              </a:r>
              <a:r>
                <a:rPr lang="en-US" altLang="ko-KR" sz="800" b="1" dirty="0">
                  <a:solidFill>
                    <a:srgbClr val="00338D"/>
                  </a:solidFill>
                </a:rPr>
                <a:t>] </a:t>
              </a:r>
              <a:r>
                <a:rPr lang="ko-KR" altLang="en-US" sz="800" b="1" dirty="0">
                  <a:solidFill>
                    <a:srgbClr val="00338D"/>
                  </a:solidFill>
                </a:rPr>
                <a:t>바이다와 건아 간의 독점 계약이 </a:t>
              </a:r>
              <a:r>
                <a:rPr lang="en-US" altLang="ko-KR" sz="800" b="1" dirty="0">
                  <a:solidFill>
                    <a:srgbClr val="00338D"/>
                  </a:solidFill>
                </a:rPr>
                <a:t>2019</a:t>
              </a:r>
              <a:r>
                <a:rPr lang="ko-KR" altLang="en-US" sz="800" b="1" dirty="0">
                  <a:solidFill>
                    <a:srgbClr val="00338D"/>
                  </a:solidFill>
                </a:rPr>
                <a:t>년 종료</a:t>
              </a:r>
              <a:r>
                <a:rPr lang="en-US" altLang="ko-KR" sz="800" b="1" dirty="0">
                  <a:solidFill>
                    <a:srgbClr val="00338D"/>
                  </a:solidFill>
                </a:rPr>
                <a:t>, </a:t>
              </a:r>
              <a:r>
                <a:rPr lang="ko-KR" altLang="en-US" sz="800" b="1" dirty="0">
                  <a:solidFill>
                    <a:srgbClr val="00338D"/>
                  </a:solidFill>
                </a:rPr>
                <a:t>바이다로부터 직접 매입이 가능</a:t>
              </a:r>
              <a:endParaRPr lang="en-US" altLang="ko-KR" sz="800" b="1" dirty="0">
                <a:solidFill>
                  <a:srgbClr val="00338D"/>
                </a:solidFill>
              </a:endParaRPr>
            </a:p>
          </p:txBody>
        </p:sp>
      </p:grpSp>
      <p:sp>
        <p:nvSpPr>
          <p:cNvPr id="61" name="Rechteck 61">
            <a:extLst>
              <a:ext uri="{FF2B5EF4-FFF2-40B4-BE49-F238E27FC236}">
                <a16:creationId xmlns:a16="http://schemas.microsoft.com/office/drawing/2014/main" id="{0103E08B-7AF0-4845-AF8F-6784E2931203}"/>
              </a:ext>
            </a:extLst>
          </p:cNvPr>
          <p:cNvSpPr/>
          <p:nvPr/>
        </p:nvSpPr>
        <p:spPr>
          <a:xfrm>
            <a:off x="2513798" y="3600378"/>
            <a:ext cx="610690" cy="141728"/>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en-US" altLang="ko-KR" sz="700" b="1" u="none" baseline="0" dirty="0">
                <a:solidFill>
                  <a:schemeClr val="bg1"/>
                </a:solidFill>
              </a:rPr>
              <a:t>155</a:t>
            </a:r>
            <a:r>
              <a:rPr lang="ko-KR" altLang="en-US" sz="700" b="1" u="none" baseline="0" dirty="0">
                <a:solidFill>
                  <a:schemeClr val="bg1"/>
                </a:solidFill>
              </a:rPr>
              <a:t>만원</a:t>
            </a:r>
            <a:endParaRPr lang="en-US" altLang="ko-KR" sz="700" b="1" u="none" baseline="0" dirty="0">
              <a:solidFill>
                <a:schemeClr val="bg1"/>
              </a:solidFill>
            </a:endParaRPr>
          </a:p>
        </p:txBody>
      </p:sp>
      <p:sp>
        <p:nvSpPr>
          <p:cNvPr id="62" name="Rechteck 61">
            <a:extLst>
              <a:ext uri="{FF2B5EF4-FFF2-40B4-BE49-F238E27FC236}">
                <a16:creationId xmlns:a16="http://schemas.microsoft.com/office/drawing/2014/main" id="{9F788A6F-EFF5-4F07-B80D-6F42EFE4E0E2}"/>
              </a:ext>
            </a:extLst>
          </p:cNvPr>
          <p:cNvSpPr/>
          <p:nvPr/>
        </p:nvSpPr>
        <p:spPr>
          <a:xfrm>
            <a:off x="1757017" y="4769647"/>
            <a:ext cx="610690" cy="141728"/>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en-US" altLang="ko-KR" sz="700" b="1" dirty="0">
                <a:solidFill>
                  <a:schemeClr val="bg1"/>
                </a:solidFill>
              </a:rPr>
              <a:t>220</a:t>
            </a:r>
            <a:r>
              <a:rPr lang="ko-KR" altLang="en-US" sz="700" b="1" u="none" baseline="0" dirty="0">
                <a:solidFill>
                  <a:schemeClr val="bg1"/>
                </a:solidFill>
              </a:rPr>
              <a:t>만원</a:t>
            </a:r>
            <a:endParaRPr lang="en-US" altLang="ko-KR" sz="700" b="1" u="none" baseline="0" dirty="0">
              <a:solidFill>
                <a:schemeClr val="bg1"/>
              </a:solidFill>
            </a:endParaRPr>
          </a:p>
        </p:txBody>
      </p:sp>
      <p:sp>
        <p:nvSpPr>
          <p:cNvPr id="63" name="Rechteck 61">
            <a:extLst>
              <a:ext uri="{FF2B5EF4-FFF2-40B4-BE49-F238E27FC236}">
                <a16:creationId xmlns:a16="http://schemas.microsoft.com/office/drawing/2014/main" id="{72811874-1BB9-42AA-B0A0-35B71503376A}"/>
              </a:ext>
            </a:extLst>
          </p:cNvPr>
          <p:cNvSpPr/>
          <p:nvPr/>
        </p:nvSpPr>
        <p:spPr>
          <a:xfrm>
            <a:off x="3283854" y="4769647"/>
            <a:ext cx="610690" cy="141728"/>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en-US" altLang="ko-KR" sz="700" b="1" dirty="0">
                <a:solidFill>
                  <a:schemeClr val="bg1"/>
                </a:solidFill>
              </a:rPr>
              <a:t>250</a:t>
            </a:r>
            <a:r>
              <a:rPr lang="ko-KR" altLang="en-US" sz="700" b="1" u="none" baseline="0" dirty="0">
                <a:solidFill>
                  <a:schemeClr val="bg1"/>
                </a:solidFill>
              </a:rPr>
              <a:t>만원</a:t>
            </a:r>
            <a:endParaRPr lang="en-US" altLang="ko-KR" sz="700" b="1" u="none" baseline="0" dirty="0">
              <a:solidFill>
                <a:schemeClr val="bg1"/>
              </a:solidFill>
            </a:endParaRPr>
          </a:p>
        </p:txBody>
      </p:sp>
      <p:sp>
        <p:nvSpPr>
          <p:cNvPr id="64" name="Rechteck 61">
            <a:extLst>
              <a:ext uri="{FF2B5EF4-FFF2-40B4-BE49-F238E27FC236}">
                <a16:creationId xmlns:a16="http://schemas.microsoft.com/office/drawing/2014/main" id="{0851044F-76C1-47E9-AEA8-DCDB3DA03974}"/>
              </a:ext>
            </a:extLst>
          </p:cNvPr>
          <p:cNvSpPr/>
          <p:nvPr/>
        </p:nvSpPr>
        <p:spPr>
          <a:xfrm>
            <a:off x="2492023" y="5621483"/>
            <a:ext cx="610690" cy="141728"/>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en-US" altLang="ko-KR" sz="700" b="1" u="none" baseline="0" dirty="0">
                <a:solidFill>
                  <a:schemeClr val="bg1"/>
                </a:solidFill>
              </a:rPr>
              <a:t>220</a:t>
            </a:r>
            <a:r>
              <a:rPr lang="ko-KR" altLang="en-US" sz="700" b="1" u="none" baseline="0" dirty="0">
                <a:solidFill>
                  <a:schemeClr val="bg1"/>
                </a:solidFill>
              </a:rPr>
              <a:t>만원</a:t>
            </a:r>
            <a:endParaRPr lang="en-US" altLang="ko-KR" sz="700" b="1" u="none" baseline="0" dirty="0">
              <a:solidFill>
                <a:schemeClr val="bg1"/>
              </a:solidFill>
            </a:endParaRPr>
          </a:p>
        </p:txBody>
      </p:sp>
      <p:sp>
        <p:nvSpPr>
          <p:cNvPr id="65" name="TextBox 64">
            <a:extLst>
              <a:ext uri="{FF2B5EF4-FFF2-40B4-BE49-F238E27FC236}">
                <a16:creationId xmlns:a16="http://schemas.microsoft.com/office/drawing/2014/main" id="{9B3BE9F1-D7CC-45BD-BD6E-7996758311BF}"/>
              </a:ext>
            </a:extLst>
          </p:cNvPr>
          <p:cNvSpPr txBox="1"/>
          <p:nvPr/>
        </p:nvSpPr>
        <p:spPr>
          <a:xfrm>
            <a:off x="494686" y="1693188"/>
            <a:ext cx="1778766" cy="283139"/>
          </a:xfrm>
          <a:prstGeom prst="rect">
            <a:avLst/>
          </a:prstGeom>
          <a:solidFill>
            <a:schemeClr val="bg1"/>
          </a:solidFill>
          <a:ln>
            <a:solidFill>
              <a:srgbClr val="00338D"/>
            </a:solidFill>
          </a:ln>
        </p:spPr>
        <p:txBody>
          <a:bodyPr wrap="square" lIns="54610" tIns="54610" rIns="54610" bIns="54610" rtlCol="0">
            <a:noAutofit/>
          </a:bodyPr>
          <a:lstStyle/>
          <a:p>
            <a:pPr>
              <a:spcAft>
                <a:spcPts val="600"/>
              </a:spcAft>
            </a:pPr>
            <a:r>
              <a:rPr lang="ko-KR" altLang="en-US" sz="800" b="1" dirty="0">
                <a:solidFill>
                  <a:schemeClr val="tx2"/>
                </a:solidFill>
              </a:rPr>
              <a:t>          </a:t>
            </a:r>
            <a:r>
              <a:rPr lang="en-US" altLang="ko-KR" sz="800" b="1" dirty="0">
                <a:solidFill>
                  <a:schemeClr val="tx2"/>
                </a:solidFill>
              </a:rPr>
              <a:t>Radar Sensor </a:t>
            </a:r>
            <a:r>
              <a:rPr lang="ko-KR" altLang="en-US" sz="800" b="1" dirty="0">
                <a:solidFill>
                  <a:schemeClr val="tx2"/>
                </a:solidFill>
              </a:rPr>
              <a:t>매입 </a:t>
            </a:r>
            <a:r>
              <a:rPr lang="en-US" altLang="ko-KR" sz="800" b="1" dirty="0">
                <a:solidFill>
                  <a:schemeClr val="tx2"/>
                </a:solidFill>
              </a:rPr>
              <a:t>History </a:t>
            </a:r>
          </a:p>
        </p:txBody>
      </p:sp>
      <p:grpSp>
        <p:nvGrpSpPr>
          <p:cNvPr id="66" name="Group 293">
            <a:extLst>
              <a:ext uri="{FF2B5EF4-FFF2-40B4-BE49-F238E27FC236}">
                <a16:creationId xmlns:a16="http://schemas.microsoft.com/office/drawing/2014/main" id="{B0AD09AA-1429-4029-97CE-5BB8B8530888}"/>
              </a:ext>
            </a:extLst>
          </p:cNvPr>
          <p:cNvGrpSpPr/>
          <p:nvPr/>
        </p:nvGrpSpPr>
        <p:grpSpPr>
          <a:xfrm>
            <a:off x="541264" y="1748204"/>
            <a:ext cx="199858" cy="170293"/>
            <a:chOff x="3390901" y="4092598"/>
            <a:chExt cx="395288" cy="269875"/>
          </a:xfrm>
          <a:solidFill>
            <a:srgbClr val="00338D"/>
          </a:solidFill>
        </p:grpSpPr>
        <p:sp>
          <p:nvSpPr>
            <p:cNvPr id="67" name="Freeform 1840">
              <a:extLst>
                <a:ext uri="{FF2B5EF4-FFF2-40B4-BE49-F238E27FC236}">
                  <a16:creationId xmlns:a16="http://schemas.microsoft.com/office/drawing/2014/main" id="{62E83E62-5133-4281-9B44-E1EBB780CC8D}"/>
                </a:ext>
              </a:extLst>
            </p:cNvPr>
            <p:cNvSpPr>
              <a:spLocks noEditPoints="1"/>
            </p:cNvSpPr>
            <p:nvPr/>
          </p:nvSpPr>
          <p:spPr bwMode="auto">
            <a:xfrm>
              <a:off x="3390901" y="4092598"/>
              <a:ext cx="395288" cy="269875"/>
            </a:xfrm>
            <a:custGeom>
              <a:avLst/>
              <a:gdLst>
                <a:gd name="T0" fmla="*/ 249 w 249"/>
                <a:gd name="T1" fmla="*/ 104 h 170"/>
                <a:gd name="T2" fmla="*/ 232 w 249"/>
                <a:gd name="T3" fmla="*/ 0 h 170"/>
                <a:gd name="T4" fmla="*/ 17 w 249"/>
                <a:gd name="T5" fmla="*/ 0 h 170"/>
                <a:gd name="T6" fmla="*/ 0 w 249"/>
                <a:gd name="T7" fmla="*/ 104 h 170"/>
                <a:gd name="T8" fmla="*/ 0 w 249"/>
                <a:gd name="T9" fmla="*/ 104 h 170"/>
                <a:gd name="T10" fmla="*/ 0 w 249"/>
                <a:gd name="T11" fmla="*/ 170 h 170"/>
                <a:gd name="T12" fmla="*/ 249 w 249"/>
                <a:gd name="T13" fmla="*/ 170 h 170"/>
                <a:gd name="T14" fmla="*/ 249 w 249"/>
                <a:gd name="T15" fmla="*/ 104 h 170"/>
                <a:gd name="T16" fmla="*/ 249 w 249"/>
                <a:gd name="T17" fmla="*/ 104 h 170"/>
                <a:gd name="T18" fmla="*/ 239 w 249"/>
                <a:gd name="T19" fmla="*/ 160 h 170"/>
                <a:gd name="T20" fmla="*/ 7 w 249"/>
                <a:gd name="T21" fmla="*/ 160 h 170"/>
                <a:gd name="T22" fmla="*/ 7 w 249"/>
                <a:gd name="T23" fmla="*/ 111 h 170"/>
                <a:gd name="T24" fmla="*/ 239 w 249"/>
                <a:gd name="T25" fmla="*/ 111 h 170"/>
                <a:gd name="T26" fmla="*/ 239 w 249"/>
                <a:gd name="T27" fmla="*/ 16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9" h="170">
                  <a:moveTo>
                    <a:pt x="249" y="104"/>
                  </a:moveTo>
                  <a:lnTo>
                    <a:pt x="232" y="0"/>
                  </a:lnTo>
                  <a:lnTo>
                    <a:pt x="17" y="0"/>
                  </a:lnTo>
                  <a:lnTo>
                    <a:pt x="0" y="104"/>
                  </a:lnTo>
                  <a:lnTo>
                    <a:pt x="0" y="104"/>
                  </a:lnTo>
                  <a:lnTo>
                    <a:pt x="0" y="170"/>
                  </a:lnTo>
                  <a:lnTo>
                    <a:pt x="249" y="170"/>
                  </a:lnTo>
                  <a:lnTo>
                    <a:pt x="249" y="104"/>
                  </a:lnTo>
                  <a:lnTo>
                    <a:pt x="249" y="104"/>
                  </a:lnTo>
                  <a:close/>
                  <a:moveTo>
                    <a:pt x="239" y="160"/>
                  </a:moveTo>
                  <a:lnTo>
                    <a:pt x="7" y="160"/>
                  </a:lnTo>
                  <a:lnTo>
                    <a:pt x="7" y="111"/>
                  </a:lnTo>
                  <a:lnTo>
                    <a:pt x="239" y="111"/>
                  </a:lnTo>
                  <a:lnTo>
                    <a:pt x="239"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8" name="Rectangle 1841">
              <a:extLst>
                <a:ext uri="{FF2B5EF4-FFF2-40B4-BE49-F238E27FC236}">
                  <a16:creationId xmlns:a16="http://schemas.microsoft.com/office/drawing/2014/main" id="{E90B5BB2-3361-4C5E-93B0-FC39F705A453}"/>
                </a:ext>
              </a:extLst>
            </p:cNvPr>
            <p:cNvSpPr>
              <a:spLocks noChangeArrowheads="1"/>
            </p:cNvSpPr>
            <p:nvPr/>
          </p:nvSpPr>
          <p:spPr bwMode="auto">
            <a:xfrm>
              <a:off x="3722688" y="4291036"/>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9" name="Rectangle 1842">
              <a:extLst>
                <a:ext uri="{FF2B5EF4-FFF2-40B4-BE49-F238E27FC236}">
                  <a16:creationId xmlns:a16="http://schemas.microsoft.com/office/drawing/2014/main" id="{903A4F8B-6822-4BD2-BFD3-DD156967D6F5}"/>
                </a:ext>
              </a:extLst>
            </p:cNvPr>
            <p:cNvSpPr>
              <a:spLocks noChangeArrowheads="1"/>
            </p:cNvSpPr>
            <p:nvPr/>
          </p:nvSpPr>
          <p:spPr bwMode="auto">
            <a:xfrm>
              <a:off x="3436938" y="4291036"/>
              <a:ext cx="3333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0" name="Rectangle 1843">
              <a:extLst>
                <a:ext uri="{FF2B5EF4-FFF2-40B4-BE49-F238E27FC236}">
                  <a16:creationId xmlns:a16="http://schemas.microsoft.com/office/drawing/2014/main" id="{B8E578D3-48DA-422F-B5F1-D996F96BA130}"/>
                </a:ext>
              </a:extLst>
            </p:cNvPr>
            <p:cNvSpPr>
              <a:spLocks noChangeArrowheads="1"/>
            </p:cNvSpPr>
            <p:nvPr/>
          </p:nvSpPr>
          <p:spPr bwMode="auto">
            <a:xfrm>
              <a:off x="3489326" y="4291036"/>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71" name="Rectangle 1844">
              <a:extLst>
                <a:ext uri="{FF2B5EF4-FFF2-40B4-BE49-F238E27FC236}">
                  <a16:creationId xmlns:a16="http://schemas.microsoft.com/office/drawing/2014/main" id="{72F9EA46-0CA9-4142-AA5A-F8E98442D344}"/>
                </a:ext>
              </a:extLst>
            </p:cNvPr>
            <p:cNvSpPr>
              <a:spLocks noChangeArrowheads="1"/>
            </p:cNvSpPr>
            <p:nvPr/>
          </p:nvSpPr>
          <p:spPr bwMode="auto">
            <a:xfrm>
              <a:off x="3544888" y="4291036"/>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72" name="Text Box 51">
            <a:extLst>
              <a:ext uri="{FF2B5EF4-FFF2-40B4-BE49-F238E27FC236}">
                <a16:creationId xmlns:a16="http://schemas.microsoft.com/office/drawing/2014/main" id="{B6B368FB-510C-4177-B943-94897DFC7A0B}"/>
              </a:ext>
            </a:extLst>
          </p:cNvPr>
          <p:cNvSpPr txBox="1">
            <a:spLocks noChangeArrowheads="1"/>
          </p:cNvSpPr>
          <p:nvPr/>
        </p:nvSpPr>
        <p:spPr bwMode="auto">
          <a:xfrm>
            <a:off x="422596" y="6221200"/>
            <a:ext cx="415636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cxnSp>
        <p:nvCxnSpPr>
          <p:cNvPr id="73" name="연결선: 꺾임 72">
            <a:extLst>
              <a:ext uri="{FF2B5EF4-FFF2-40B4-BE49-F238E27FC236}">
                <a16:creationId xmlns:a16="http://schemas.microsoft.com/office/drawing/2014/main" id="{713EF974-4D15-4B1F-B7F7-0FD640A19E24}"/>
              </a:ext>
            </a:extLst>
          </p:cNvPr>
          <p:cNvCxnSpPr>
            <a:stCxn id="62" idx="0"/>
            <a:endCxn id="63" idx="0"/>
          </p:cNvCxnSpPr>
          <p:nvPr/>
        </p:nvCxnSpPr>
        <p:spPr>
          <a:xfrm rot="5400000" flipH="1" flipV="1">
            <a:off x="2825780" y="4006229"/>
            <a:ext cx="12700" cy="1526837"/>
          </a:xfrm>
          <a:prstGeom prst="bentConnector3">
            <a:avLst>
              <a:gd name="adj1" fmla="val 1107677"/>
            </a:avLst>
          </a:prstGeom>
          <a:ln w="6350">
            <a:solidFill>
              <a:srgbClr val="C00000"/>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74" name="사각형: 둥근 모서리 73">
            <a:extLst>
              <a:ext uri="{FF2B5EF4-FFF2-40B4-BE49-F238E27FC236}">
                <a16:creationId xmlns:a16="http://schemas.microsoft.com/office/drawing/2014/main" id="{59F2AC2C-B2BE-4539-8C53-CB41BD86A255}"/>
              </a:ext>
            </a:extLst>
          </p:cNvPr>
          <p:cNvSpPr/>
          <p:nvPr/>
        </p:nvSpPr>
        <p:spPr>
          <a:xfrm>
            <a:off x="2422186" y="4463206"/>
            <a:ext cx="793915" cy="126372"/>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700" dirty="0">
                <a:solidFill>
                  <a:srgbClr val="C00000"/>
                </a:solidFill>
              </a:rPr>
              <a:t>Margin 12%</a:t>
            </a:r>
            <a:endParaRPr lang="ko-KR" altLang="en-US" sz="700" dirty="0">
              <a:solidFill>
                <a:srgbClr val="C00000"/>
              </a:solidFill>
            </a:endParaRPr>
          </a:p>
        </p:txBody>
      </p:sp>
      <p:cxnSp>
        <p:nvCxnSpPr>
          <p:cNvPr id="75" name="연결선: 꺾임 74">
            <a:extLst>
              <a:ext uri="{FF2B5EF4-FFF2-40B4-BE49-F238E27FC236}">
                <a16:creationId xmlns:a16="http://schemas.microsoft.com/office/drawing/2014/main" id="{AC99F1A4-310D-49AB-A626-1E8C96D40CE0}"/>
              </a:ext>
            </a:extLst>
          </p:cNvPr>
          <p:cNvCxnSpPr>
            <a:cxnSpLocks/>
            <a:stCxn id="27" idx="0"/>
            <a:endCxn id="29" idx="0"/>
          </p:cNvCxnSpPr>
          <p:nvPr/>
        </p:nvCxnSpPr>
        <p:spPr>
          <a:xfrm rot="5400000" flipH="1" flipV="1">
            <a:off x="2013958" y="1960575"/>
            <a:ext cx="12700" cy="1462910"/>
          </a:xfrm>
          <a:prstGeom prst="bentConnector3">
            <a:avLst>
              <a:gd name="adj1" fmla="val 952945"/>
            </a:avLst>
          </a:prstGeom>
          <a:ln w="6350">
            <a:solidFill>
              <a:srgbClr val="C00000"/>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76" name="사각형: 둥근 모서리 75">
            <a:extLst>
              <a:ext uri="{FF2B5EF4-FFF2-40B4-BE49-F238E27FC236}">
                <a16:creationId xmlns:a16="http://schemas.microsoft.com/office/drawing/2014/main" id="{32823A28-0AC5-4C15-BA2D-C56DB70A0EE5}"/>
              </a:ext>
            </a:extLst>
          </p:cNvPr>
          <p:cNvSpPr/>
          <p:nvPr/>
        </p:nvSpPr>
        <p:spPr>
          <a:xfrm>
            <a:off x="1591583" y="2428225"/>
            <a:ext cx="793915" cy="126372"/>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700" dirty="0">
                <a:solidFill>
                  <a:srgbClr val="C00000"/>
                </a:solidFill>
              </a:rPr>
              <a:t>독점계약</a:t>
            </a:r>
          </a:p>
        </p:txBody>
      </p:sp>
      <p:cxnSp>
        <p:nvCxnSpPr>
          <p:cNvPr id="77" name="연결선: 꺾임 76">
            <a:extLst>
              <a:ext uri="{FF2B5EF4-FFF2-40B4-BE49-F238E27FC236}">
                <a16:creationId xmlns:a16="http://schemas.microsoft.com/office/drawing/2014/main" id="{873CCAA8-B925-477A-929A-DCCB01DCA5E6}"/>
              </a:ext>
            </a:extLst>
          </p:cNvPr>
          <p:cNvCxnSpPr>
            <a:cxnSpLocks/>
            <a:stCxn id="35" idx="2"/>
            <a:endCxn id="36" idx="2"/>
          </p:cNvCxnSpPr>
          <p:nvPr/>
        </p:nvCxnSpPr>
        <p:spPr>
          <a:xfrm rot="5400000" flipH="1" flipV="1">
            <a:off x="2796224" y="2371554"/>
            <a:ext cx="8239" cy="3035682"/>
          </a:xfrm>
          <a:prstGeom prst="bentConnector3">
            <a:avLst>
              <a:gd name="adj1" fmla="val -1033669"/>
            </a:avLst>
          </a:prstGeom>
          <a:ln w="6350">
            <a:solidFill>
              <a:srgbClr val="C00000"/>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78" name="사각형: 둥근 모서리 77">
            <a:extLst>
              <a:ext uri="{FF2B5EF4-FFF2-40B4-BE49-F238E27FC236}">
                <a16:creationId xmlns:a16="http://schemas.microsoft.com/office/drawing/2014/main" id="{F1E24027-DEBD-492E-B985-C00D41BDB834}"/>
              </a:ext>
            </a:extLst>
          </p:cNvPr>
          <p:cNvSpPr/>
          <p:nvPr/>
        </p:nvSpPr>
        <p:spPr>
          <a:xfrm>
            <a:off x="2422186" y="4006021"/>
            <a:ext cx="793915" cy="126372"/>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700" dirty="0">
                <a:solidFill>
                  <a:srgbClr val="C00000"/>
                </a:solidFill>
              </a:rPr>
              <a:t>개발요청</a:t>
            </a:r>
          </a:p>
        </p:txBody>
      </p:sp>
      <p:sp>
        <p:nvSpPr>
          <p:cNvPr id="79" name="Rechteck 61">
            <a:extLst>
              <a:ext uri="{FF2B5EF4-FFF2-40B4-BE49-F238E27FC236}">
                <a16:creationId xmlns:a16="http://schemas.microsoft.com/office/drawing/2014/main" id="{7AC83665-DF72-4CB1-9431-31DE44276BDE}"/>
              </a:ext>
            </a:extLst>
          </p:cNvPr>
          <p:cNvSpPr/>
          <p:nvPr/>
        </p:nvSpPr>
        <p:spPr>
          <a:xfrm>
            <a:off x="4105974" y="1687016"/>
            <a:ext cx="709665" cy="247266"/>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rPr>
              <a:t>대당 단가</a:t>
            </a:r>
            <a:endParaRPr lang="en-US" altLang="ko-KR" sz="700" b="1" u="none" baseline="0" dirty="0">
              <a:solidFill>
                <a:schemeClr val="bg1"/>
              </a:solidFill>
            </a:endParaRPr>
          </a:p>
        </p:txBody>
      </p:sp>
      <p:cxnSp>
        <p:nvCxnSpPr>
          <p:cNvPr id="80" name="연결선: 꺾임 79">
            <a:extLst>
              <a:ext uri="{FF2B5EF4-FFF2-40B4-BE49-F238E27FC236}">
                <a16:creationId xmlns:a16="http://schemas.microsoft.com/office/drawing/2014/main" id="{162AE7B3-97BD-43B5-A659-22719CB7AEED}"/>
              </a:ext>
            </a:extLst>
          </p:cNvPr>
          <p:cNvCxnSpPr>
            <a:cxnSpLocks/>
            <a:endCxn id="36" idx="0"/>
          </p:cNvCxnSpPr>
          <p:nvPr/>
        </p:nvCxnSpPr>
        <p:spPr>
          <a:xfrm flipV="1">
            <a:off x="1232127" y="3682220"/>
            <a:ext cx="3086058" cy="10356"/>
          </a:xfrm>
          <a:prstGeom prst="bentConnector4">
            <a:avLst>
              <a:gd name="adj1" fmla="val -67"/>
              <a:gd name="adj2" fmla="val 1268627"/>
            </a:avLst>
          </a:prstGeom>
          <a:ln w="6350">
            <a:solidFill>
              <a:srgbClr val="C00000"/>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81" name="사각형: 둥근 모서리 80">
            <a:extLst>
              <a:ext uri="{FF2B5EF4-FFF2-40B4-BE49-F238E27FC236}">
                <a16:creationId xmlns:a16="http://schemas.microsoft.com/office/drawing/2014/main" id="{ACCD75D1-A516-4D04-84DF-B84D59F954E0}"/>
              </a:ext>
            </a:extLst>
          </p:cNvPr>
          <p:cNvSpPr/>
          <p:nvPr/>
        </p:nvSpPr>
        <p:spPr>
          <a:xfrm>
            <a:off x="2422186" y="3377123"/>
            <a:ext cx="793915" cy="126372"/>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700" dirty="0">
                <a:solidFill>
                  <a:srgbClr val="C00000"/>
                </a:solidFill>
              </a:rPr>
              <a:t>독점계약</a:t>
            </a:r>
          </a:p>
        </p:txBody>
      </p:sp>
      <p:sp>
        <p:nvSpPr>
          <p:cNvPr id="82" name="Rectangle 5">
            <a:extLst>
              <a:ext uri="{FF2B5EF4-FFF2-40B4-BE49-F238E27FC236}">
                <a16:creationId xmlns:a16="http://schemas.microsoft.com/office/drawing/2014/main" id="{02DD9689-FAD0-4558-AFEA-44A45A17207C}"/>
              </a:ext>
            </a:extLst>
          </p:cNvPr>
          <p:cNvSpPr/>
          <p:nvPr/>
        </p:nvSpPr>
        <p:spPr>
          <a:xfrm>
            <a:off x="872087" y="5593469"/>
            <a:ext cx="4156366" cy="453484"/>
          </a:xfrm>
          <a:prstGeom prst="rect">
            <a:avLst/>
          </a:prstGeom>
          <a:no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83" name="Straight Connector 2">
            <a:extLst>
              <a:ext uri="{FF2B5EF4-FFF2-40B4-BE49-F238E27FC236}">
                <a16:creationId xmlns:a16="http://schemas.microsoft.com/office/drawing/2014/main" id="{4A5A121E-3718-4D97-BD9E-9085479DBDD8}"/>
              </a:ext>
            </a:extLst>
          </p:cNvPr>
          <p:cNvCxnSpPr>
            <a:cxnSpLocks/>
          </p:cNvCxnSpPr>
          <p:nvPr/>
        </p:nvCxnSpPr>
        <p:spPr>
          <a:xfrm flipV="1">
            <a:off x="5048438" y="4174914"/>
            <a:ext cx="728243" cy="1434716"/>
          </a:xfrm>
          <a:prstGeom prst="line">
            <a:avLst/>
          </a:prstGeom>
          <a:ln w="12700">
            <a:solidFill>
              <a:srgbClr val="00338D"/>
            </a:solidFill>
            <a:prstDash val="sysDot"/>
            <a:headEnd type="none" w="med" len="sm"/>
          </a:ln>
        </p:spPr>
        <p:style>
          <a:lnRef idx="1">
            <a:schemeClr val="accent1"/>
          </a:lnRef>
          <a:fillRef idx="0">
            <a:schemeClr val="accent1"/>
          </a:fillRef>
          <a:effectRef idx="0">
            <a:schemeClr val="accent1"/>
          </a:effectRef>
          <a:fontRef idx="minor">
            <a:schemeClr val="tx1"/>
          </a:fontRef>
        </p:style>
      </p:cxnSp>
      <p:cxnSp>
        <p:nvCxnSpPr>
          <p:cNvPr id="84" name="Straight Connector 17">
            <a:extLst>
              <a:ext uri="{FF2B5EF4-FFF2-40B4-BE49-F238E27FC236}">
                <a16:creationId xmlns:a16="http://schemas.microsoft.com/office/drawing/2014/main" id="{40DA603D-1F7A-434F-BB1A-DA2E5ED0597B}"/>
              </a:ext>
            </a:extLst>
          </p:cNvPr>
          <p:cNvCxnSpPr>
            <a:cxnSpLocks/>
          </p:cNvCxnSpPr>
          <p:nvPr/>
        </p:nvCxnSpPr>
        <p:spPr>
          <a:xfrm>
            <a:off x="5028453" y="6046953"/>
            <a:ext cx="748228" cy="116870"/>
          </a:xfrm>
          <a:prstGeom prst="line">
            <a:avLst/>
          </a:prstGeom>
          <a:ln w="12700">
            <a:solidFill>
              <a:srgbClr val="00338D"/>
            </a:solidFill>
            <a:prstDash val="sysDot"/>
            <a:headEnd type="none" w="med" len="sm"/>
          </a:ln>
        </p:spPr>
        <p:style>
          <a:lnRef idx="1">
            <a:schemeClr val="accent1"/>
          </a:lnRef>
          <a:fillRef idx="0">
            <a:schemeClr val="accent1"/>
          </a:fillRef>
          <a:effectRef idx="0">
            <a:schemeClr val="accent1"/>
          </a:effectRef>
          <a:fontRef idx="minor">
            <a:schemeClr val="tx1"/>
          </a:fontRef>
        </p:style>
      </p:cxnSp>
      <p:pic>
        <p:nvPicPr>
          <p:cNvPr id="86" name="그림 85">
            <a:extLst>
              <a:ext uri="{FF2B5EF4-FFF2-40B4-BE49-F238E27FC236}">
                <a16:creationId xmlns:a16="http://schemas.microsoft.com/office/drawing/2014/main" id="{FC2F42F8-78DF-4A63-8FA5-F428CF3EAF53}"/>
              </a:ext>
            </a:extLst>
          </p:cNvPr>
          <p:cNvPicPr>
            <a:picLocks noChangeAspect="1" noChangeArrowheads="1"/>
            <a:extLst>
              <a:ext uri="{84589F7E-364E-4C9E-8A38-B11213B215E9}">
                <a14:cameraTool xmlns:a14="http://schemas.microsoft.com/office/drawing/2010/main" cellRange="$B$4:$E$15"/>
              </a:ext>
            </a:extLst>
          </p:cNvPicPr>
          <p:nvPr/>
        </p:nvPicPr>
        <p:blipFill>
          <a:blip r:embed="rId4"/>
          <a:srcRect/>
          <a:stretch>
            <a:fillRect/>
          </a:stretch>
        </p:blipFill>
        <p:spPr bwMode="auto">
          <a:xfrm>
            <a:off x="5929925" y="4236392"/>
            <a:ext cx="3346704" cy="1856232"/>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87" name="Rounded Rectangle 2">
            <a:extLst>
              <a:ext uri="{FF2B5EF4-FFF2-40B4-BE49-F238E27FC236}">
                <a16:creationId xmlns:a16="http://schemas.microsoft.com/office/drawing/2014/main" id="{E6179C58-6604-4DBD-939D-7F5233AABB10}"/>
              </a:ext>
            </a:extLst>
          </p:cNvPr>
          <p:cNvSpPr/>
          <p:nvPr>
            <p:custDataLst>
              <p:tags r:id="rId1"/>
            </p:custDataLst>
          </p:nvPr>
        </p:nvSpPr>
        <p:spPr>
          <a:xfrm>
            <a:off x="5813074" y="1618635"/>
            <a:ext cx="3356934" cy="2387385"/>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nchorCtr="0"/>
          <a:lstStyle/>
          <a:p>
            <a:pPr defTabSz="1169988">
              <a:lnSpc>
                <a:spcPct val="120000"/>
              </a:lnSpc>
            </a:pPr>
            <a:r>
              <a:rPr lang="en-US" altLang="ko-KR" sz="700" dirty="0">
                <a:solidFill>
                  <a:schemeClr val="tx1"/>
                </a:solidFill>
              </a:rPr>
              <a:t>[1] </a:t>
            </a:r>
            <a:r>
              <a:rPr lang="ko-KR" altLang="en-US" sz="700" dirty="0">
                <a:solidFill>
                  <a:schemeClr val="tx1"/>
                </a:solidFill>
              </a:rPr>
              <a:t>대상회사는 </a:t>
            </a:r>
            <a:r>
              <a:rPr lang="en-US" altLang="ko-KR" sz="700" dirty="0">
                <a:solidFill>
                  <a:schemeClr val="tx1"/>
                </a:solidFill>
              </a:rPr>
              <a:t>2018</a:t>
            </a:r>
            <a:r>
              <a:rPr lang="ko-KR" altLang="en-US" sz="700" dirty="0">
                <a:solidFill>
                  <a:schemeClr val="tx1"/>
                </a:solidFill>
              </a:rPr>
              <a:t>년부터 </a:t>
            </a:r>
            <a:r>
              <a:rPr lang="en-US" altLang="ko-KR" sz="700" dirty="0">
                <a:solidFill>
                  <a:schemeClr val="tx1"/>
                </a:solidFill>
              </a:rPr>
              <a:t>ITS </a:t>
            </a:r>
            <a:r>
              <a:rPr lang="ko-KR" altLang="en-US" sz="700" dirty="0">
                <a:solidFill>
                  <a:schemeClr val="tx1"/>
                </a:solidFill>
              </a:rPr>
              <a:t>우수조달품목에 필수 투입되는 </a:t>
            </a:r>
            <a:r>
              <a:rPr lang="en-US" altLang="ko-KR" sz="700" dirty="0">
                <a:solidFill>
                  <a:schemeClr val="tx1"/>
                </a:solidFill>
              </a:rPr>
              <a:t>Radar sensor </a:t>
            </a:r>
            <a:r>
              <a:rPr lang="ko-KR" altLang="en-US" sz="700" dirty="0">
                <a:solidFill>
                  <a:schemeClr val="tx1"/>
                </a:solidFill>
              </a:rPr>
              <a:t>를 경쟁사인 건아를 통해 고가에 공급받고 있었으며</a:t>
            </a:r>
            <a:r>
              <a:rPr lang="en-US" altLang="ko-KR" sz="700" dirty="0">
                <a:solidFill>
                  <a:schemeClr val="tx1"/>
                </a:solidFill>
              </a:rPr>
              <a:t>, </a:t>
            </a:r>
            <a:r>
              <a:rPr lang="ko-KR" altLang="en-US" sz="700" dirty="0">
                <a:solidFill>
                  <a:schemeClr val="tx1"/>
                </a:solidFill>
              </a:rPr>
              <a:t>이는 원천 공급사인 바이다와 건아 간의 독점계약이 체결되어 있음에 따라 대상회사가 바이다로부터 직매입할 수 없는 구조였기 때문이라고 함</a:t>
            </a:r>
            <a:r>
              <a:rPr lang="en-US" altLang="ko-KR" sz="700" dirty="0">
                <a:solidFill>
                  <a:schemeClr val="tx1"/>
                </a:solidFill>
              </a:rPr>
              <a:t>.</a:t>
            </a:r>
          </a:p>
          <a:p>
            <a:pPr defTabSz="1169988">
              <a:lnSpc>
                <a:spcPct val="120000"/>
              </a:lnSpc>
            </a:pPr>
            <a:endParaRPr lang="en-US" altLang="ko-KR" sz="700" dirty="0">
              <a:solidFill>
                <a:schemeClr val="tx1"/>
              </a:solidFill>
            </a:endParaRPr>
          </a:p>
          <a:p>
            <a:pPr defTabSz="1169988">
              <a:lnSpc>
                <a:spcPct val="120000"/>
              </a:lnSpc>
            </a:pPr>
            <a:r>
              <a:rPr lang="en-US" altLang="ko-KR" sz="700" dirty="0">
                <a:solidFill>
                  <a:schemeClr val="tx1"/>
                </a:solidFill>
              </a:rPr>
              <a:t>[2] </a:t>
            </a:r>
            <a:r>
              <a:rPr lang="ko-KR" altLang="en-US" sz="700" dirty="0">
                <a:solidFill>
                  <a:schemeClr val="tx1"/>
                </a:solidFill>
              </a:rPr>
              <a:t>대상회사는 원가절감을 위해 바이다의 경쟁사인 유텔과 독점계약을 체결하고 대체품 매입도 시도해 보았으나</a:t>
            </a:r>
            <a:r>
              <a:rPr lang="en-US" altLang="ko-KR" sz="700" dirty="0">
                <a:solidFill>
                  <a:schemeClr val="tx1"/>
                </a:solidFill>
              </a:rPr>
              <a:t>, </a:t>
            </a:r>
            <a:r>
              <a:rPr lang="ko-KR" altLang="en-US" sz="700" dirty="0">
                <a:solidFill>
                  <a:schemeClr val="tx1"/>
                </a:solidFill>
              </a:rPr>
              <a:t>성능 문제로 인해 건아로부터 바이다 제품 우회매입은 지속하였다고 함</a:t>
            </a:r>
            <a:r>
              <a:rPr lang="en-US" altLang="ko-KR" sz="700" dirty="0">
                <a:solidFill>
                  <a:schemeClr val="tx1"/>
                </a:solidFill>
              </a:rPr>
              <a:t>. (Legal </a:t>
            </a:r>
            <a:r>
              <a:rPr lang="ko-KR" altLang="en-US" sz="700" dirty="0">
                <a:solidFill>
                  <a:schemeClr val="tx1"/>
                </a:solidFill>
              </a:rPr>
              <a:t>체크 필요 </a:t>
            </a:r>
            <a:r>
              <a:rPr lang="en-US" altLang="ko-KR" sz="700" dirty="0">
                <a:solidFill>
                  <a:schemeClr val="tx1"/>
                </a:solidFill>
              </a:rPr>
              <a:t>: </a:t>
            </a:r>
            <a:r>
              <a:rPr lang="ko-KR" altLang="en-US" sz="700" dirty="0">
                <a:solidFill>
                  <a:schemeClr val="tx1"/>
                </a:solidFill>
              </a:rPr>
              <a:t>유텔과의 독점계약 상황에서 타사 제품 우회매입이 향후 법정소송으로 번질 가능성</a:t>
            </a:r>
            <a:r>
              <a:rPr lang="en-US" altLang="ko-KR" sz="700" dirty="0">
                <a:solidFill>
                  <a:schemeClr val="tx1"/>
                </a:solidFill>
              </a:rPr>
              <a:t>)</a:t>
            </a:r>
          </a:p>
          <a:p>
            <a:pPr defTabSz="1169988">
              <a:lnSpc>
                <a:spcPct val="120000"/>
              </a:lnSpc>
            </a:pPr>
            <a:endParaRPr lang="en-US" altLang="ko-KR" sz="700" dirty="0">
              <a:solidFill>
                <a:schemeClr val="tx1"/>
              </a:solidFill>
            </a:endParaRPr>
          </a:p>
          <a:p>
            <a:pPr defTabSz="1169988">
              <a:lnSpc>
                <a:spcPct val="120000"/>
              </a:lnSpc>
            </a:pPr>
            <a:r>
              <a:rPr lang="en-US" altLang="ko-KR" sz="700" dirty="0">
                <a:solidFill>
                  <a:schemeClr val="tx1"/>
                </a:solidFill>
              </a:rPr>
              <a:t>[3] 2020</a:t>
            </a:r>
            <a:r>
              <a:rPr lang="ko-KR" altLang="en-US" sz="700" dirty="0">
                <a:solidFill>
                  <a:schemeClr val="tx1"/>
                </a:solidFill>
              </a:rPr>
              <a:t>년 </a:t>
            </a:r>
            <a:r>
              <a:rPr lang="en-US" altLang="ko-KR" sz="700" dirty="0">
                <a:solidFill>
                  <a:schemeClr val="tx1"/>
                </a:solidFill>
              </a:rPr>
              <a:t>5</a:t>
            </a:r>
            <a:r>
              <a:rPr lang="ko-KR" altLang="en-US" sz="700" dirty="0">
                <a:solidFill>
                  <a:schemeClr val="tx1"/>
                </a:solidFill>
              </a:rPr>
              <a:t>월부터는 원가절감을 위해 보다텍이 바이다 제품을 매입 후 대상회사에 납품하는 구조로 바이다와 협의하여 </a:t>
            </a:r>
            <a:r>
              <a:rPr lang="en-US" altLang="ko-KR" sz="700" dirty="0">
                <a:solidFill>
                  <a:schemeClr val="tx1"/>
                </a:solidFill>
              </a:rPr>
              <a:t>Radar sensor </a:t>
            </a:r>
            <a:r>
              <a:rPr lang="ko-KR" altLang="en-US" sz="700" dirty="0">
                <a:solidFill>
                  <a:schemeClr val="tx1"/>
                </a:solidFill>
              </a:rPr>
              <a:t>매입을 진행 중이라고 함</a:t>
            </a:r>
            <a:r>
              <a:rPr lang="en-US" altLang="ko-KR" sz="700" dirty="0">
                <a:solidFill>
                  <a:schemeClr val="tx1"/>
                </a:solidFill>
              </a:rPr>
              <a:t>. </a:t>
            </a:r>
            <a:r>
              <a:rPr lang="ko-KR" altLang="en-US" sz="700" dirty="0">
                <a:solidFill>
                  <a:schemeClr val="tx1"/>
                </a:solidFill>
              </a:rPr>
              <a:t>이 거래구조에서 보다텍이 중간에서 수취하는 마진은 약 </a:t>
            </a:r>
            <a:r>
              <a:rPr lang="en-US" altLang="ko-KR" sz="700" dirty="0">
                <a:solidFill>
                  <a:schemeClr val="tx1"/>
                </a:solidFill>
              </a:rPr>
              <a:t>12% </a:t>
            </a:r>
            <a:r>
              <a:rPr lang="ko-KR" altLang="en-US" sz="700" dirty="0">
                <a:solidFill>
                  <a:schemeClr val="tx1"/>
                </a:solidFill>
              </a:rPr>
              <a:t>수준임</a:t>
            </a:r>
            <a:r>
              <a:rPr lang="en-US" altLang="ko-KR" sz="700" dirty="0">
                <a:solidFill>
                  <a:schemeClr val="tx1"/>
                </a:solidFill>
              </a:rPr>
              <a:t>.</a:t>
            </a:r>
          </a:p>
          <a:p>
            <a:pPr defTabSz="1169988">
              <a:lnSpc>
                <a:spcPct val="120000"/>
              </a:lnSpc>
            </a:pPr>
            <a:endParaRPr lang="en-US" altLang="ko-KR" sz="700" dirty="0">
              <a:solidFill>
                <a:schemeClr val="tx1"/>
              </a:solidFill>
            </a:endParaRPr>
          </a:p>
          <a:p>
            <a:pPr defTabSz="1169988">
              <a:lnSpc>
                <a:spcPct val="120000"/>
              </a:lnSpc>
            </a:pPr>
            <a:r>
              <a:rPr lang="en-US" altLang="ko-KR" sz="700" dirty="0">
                <a:solidFill>
                  <a:schemeClr val="tx1"/>
                </a:solidFill>
              </a:rPr>
              <a:t>[4] 2021</a:t>
            </a:r>
            <a:r>
              <a:rPr lang="ko-KR" altLang="en-US" sz="700" dirty="0">
                <a:solidFill>
                  <a:schemeClr val="tx1"/>
                </a:solidFill>
              </a:rPr>
              <a:t>년 이후부터는 건아와 바이다 간의 독점계약이 종료됨에 따라 대상회사가 직접 바이다 제품을 매입할 수 있으며</a:t>
            </a:r>
            <a:r>
              <a:rPr lang="en-US" altLang="ko-KR" sz="700" dirty="0">
                <a:solidFill>
                  <a:schemeClr val="tx1"/>
                </a:solidFill>
              </a:rPr>
              <a:t>, </a:t>
            </a:r>
            <a:r>
              <a:rPr lang="ko-KR" altLang="en-US" sz="700" dirty="0">
                <a:solidFill>
                  <a:schemeClr val="tx1"/>
                </a:solidFill>
              </a:rPr>
              <a:t>이로 인해 재료비 절감이 추가적으로 있을 것으로 예상하고 있음</a:t>
            </a:r>
            <a:r>
              <a:rPr lang="en-US" altLang="ko-KR" sz="700" dirty="0">
                <a:solidFill>
                  <a:schemeClr val="tx1"/>
                </a:solidFill>
              </a:rPr>
              <a:t>.</a:t>
            </a:r>
          </a:p>
        </p:txBody>
      </p:sp>
      <p:sp>
        <p:nvSpPr>
          <p:cNvPr id="88" name="직사각형 87">
            <a:extLst>
              <a:ext uri="{FF2B5EF4-FFF2-40B4-BE49-F238E27FC236}">
                <a16:creationId xmlns:a16="http://schemas.microsoft.com/office/drawing/2014/main" id="{B999D6E8-F73C-447C-9EA0-994170FA1338}"/>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Tree>
    <p:extLst>
      <p:ext uri="{BB962C8B-B14F-4D97-AF65-F5344CB8AC3E}">
        <p14:creationId xmlns:p14="http://schemas.microsoft.com/office/powerpoint/2010/main" val="10805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Income</a:t>
            </a:r>
            <a:r>
              <a:rPr lang="ko-KR" altLang="en-US" sz="3000" b="1" dirty="0">
                <a:solidFill>
                  <a:srgbClr val="00338D"/>
                </a:solidFill>
                <a:cs typeface="KPMG Extralight"/>
              </a:rPr>
              <a:t> </a:t>
            </a:r>
            <a:r>
              <a:rPr lang="en-US" altLang="ko-KR" sz="3000" b="1" dirty="0">
                <a:solidFill>
                  <a:srgbClr val="00338D"/>
                </a:solidFill>
                <a:cs typeface="KPMG Extralight"/>
              </a:rPr>
              <a:t>statement</a:t>
            </a:r>
            <a:r>
              <a:rPr lang="ko-KR" altLang="en-US" sz="3000" b="1" dirty="0">
                <a:solidFill>
                  <a:srgbClr val="00338D"/>
                </a:solidFill>
                <a:cs typeface="KPMG Extralight"/>
              </a:rPr>
              <a:t> </a:t>
            </a:r>
            <a:r>
              <a:rPr lang="en-US" altLang="ko-KR" sz="3000" b="1" dirty="0">
                <a:solidFill>
                  <a:srgbClr val="00338D"/>
                </a:solidFill>
                <a:cs typeface="KPMG Extralight"/>
              </a:rPr>
              <a:t>overview (1/3)</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0"/>
            <a:ext cx="9077499" cy="75600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주요 사업인 </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사업의 제품판매량 증가로 인해 </a:t>
            </a: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년부터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년까지 매출액은 </a:t>
            </a:r>
            <a:r>
              <a:rPr lang="en-US" altLang="ko-KR" sz="900" dirty="0">
                <a:solidFill>
                  <a:srgbClr val="00338D"/>
                </a:solidFill>
                <a:latin typeface="Arial" panose="020B0604020202020204" pitchFamily="34" charset="0"/>
                <a:ea typeface="맑은 고딕" panose="020B0503020000020004" pitchFamily="50" charset="-127"/>
              </a:rPr>
              <a:t>CAGR 12.5% </a:t>
            </a:r>
            <a:r>
              <a:rPr lang="ko-KR" altLang="en-US" sz="900" dirty="0">
                <a:solidFill>
                  <a:srgbClr val="00338D"/>
                </a:solidFill>
                <a:latin typeface="Arial" panose="020B0604020202020204" pitchFamily="34" charset="0"/>
                <a:ea typeface="맑은 고딕" panose="020B0503020000020004" pitchFamily="50" charset="-127"/>
              </a:rPr>
              <a:t>수준의 성장률을 보임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년의 경우 </a:t>
            </a:r>
            <a:r>
              <a:rPr lang="en-US" altLang="ko-KR" sz="900" dirty="0">
                <a:solidFill>
                  <a:srgbClr val="00338D"/>
                </a:solidFill>
                <a:latin typeface="Arial" panose="020B0604020202020204" pitchFamily="34" charset="0"/>
                <a:ea typeface="맑은 고딕" panose="020B0503020000020004" pitchFamily="50" charset="-127"/>
              </a:rPr>
              <a:t>3</a:t>
            </a:r>
            <a:r>
              <a:rPr lang="ko-KR" altLang="en-US" sz="900" dirty="0">
                <a:solidFill>
                  <a:srgbClr val="00338D"/>
                </a:solidFill>
                <a:latin typeface="Arial" panose="020B0604020202020204" pitchFamily="34" charset="0"/>
                <a:ea typeface="맑은 고딕" panose="020B0503020000020004" pitchFamily="50" charset="-127"/>
              </a:rPr>
              <a:t>월 </a:t>
            </a:r>
            <a:r>
              <a:rPr lang="en-US" altLang="ko-KR" sz="900" dirty="0">
                <a:solidFill>
                  <a:srgbClr val="00338D"/>
                </a:solidFill>
                <a:latin typeface="Arial" panose="020B0604020202020204" pitchFamily="34" charset="0"/>
                <a:ea typeface="맑은 고딕" panose="020B0503020000020004" pitchFamily="50" charset="-127"/>
              </a:rPr>
              <a:t>25</a:t>
            </a:r>
            <a:r>
              <a:rPr lang="ko-KR" altLang="en-US" sz="900" dirty="0">
                <a:solidFill>
                  <a:srgbClr val="00338D"/>
                </a:solidFill>
                <a:latin typeface="Arial" panose="020B0604020202020204" pitchFamily="34" charset="0"/>
                <a:ea typeface="맑은 고딕" panose="020B0503020000020004" pitchFamily="50" charset="-127"/>
              </a:rPr>
              <a:t>일부터 시행된 민식이법</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도로교통법 개정안</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의 영향으로 어린이보호구역 내 교통단속장비</a:t>
            </a:r>
            <a:r>
              <a:rPr lang="en-US" altLang="ko-KR" sz="900" dirty="0">
                <a:solidFill>
                  <a:srgbClr val="00338D"/>
                </a:solidFill>
                <a:latin typeface="Arial" panose="020B0604020202020204" pitchFamily="34" charset="0"/>
                <a:ea typeface="맑은 고딕" panose="020B0503020000020004" pitchFamily="50" charset="-127"/>
              </a:rPr>
              <a:t>(ITS </a:t>
            </a:r>
            <a:r>
              <a:rPr lang="ko-KR" altLang="en-US" sz="900" dirty="0">
                <a:solidFill>
                  <a:srgbClr val="00338D"/>
                </a:solidFill>
                <a:latin typeface="Arial" panose="020B0604020202020204" pitchFamily="34" charset="0"/>
                <a:ea typeface="맑은 고딕" panose="020B0503020000020004" pitchFamily="50" charset="-127"/>
              </a:rPr>
              <a:t>제품</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설치 수요가 크게 증가하였고</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이로 인해 </a:t>
            </a:r>
            <a:r>
              <a:rPr lang="en-US" altLang="ko-KR" sz="900" dirty="0">
                <a:solidFill>
                  <a:srgbClr val="00338D"/>
                </a:solidFill>
                <a:latin typeface="Arial" panose="020B0604020202020204" pitchFamily="34" charset="0"/>
                <a:ea typeface="맑은 고딕" panose="020B0503020000020004" pitchFamily="50" charset="-127"/>
              </a:rPr>
              <a:t>2020</a:t>
            </a:r>
            <a:r>
              <a:rPr lang="ko-KR" altLang="en-US" sz="900" dirty="0">
                <a:solidFill>
                  <a:srgbClr val="00338D"/>
                </a:solidFill>
                <a:latin typeface="Arial" panose="020B0604020202020204" pitchFamily="34" charset="0"/>
                <a:ea typeface="맑은 고딕" panose="020B0503020000020004" pitchFamily="50" charset="-127"/>
              </a:rPr>
              <a:t>년 매출액은 </a:t>
            </a:r>
            <a:r>
              <a:rPr lang="en-US" altLang="ko-KR" sz="900" dirty="0">
                <a:solidFill>
                  <a:srgbClr val="00338D"/>
                </a:solidFill>
                <a:latin typeface="Arial" panose="020B0604020202020204" pitchFamily="34" charset="0"/>
                <a:ea typeface="맑은 고딕" panose="020B0503020000020004" pitchFamily="50" charset="-127"/>
              </a:rPr>
              <a:t>560</a:t>
            </a:r>
            <a:r>
              <a:rPr lang="ko-KR" altLang="en-US" sz="900" dirty="0">
                <a:solidFill>
                  <a:srgbClr val="00338D"/>
                </a:solidFill>
                <a:latin typeface="Arial" panose="020B0604020202020204" pitchFamily="34" charset="0"/>
                <a:ea typeface="맑은 고딕" panose="020B0503020000020004" pitchFamily="50" charset="-127"/>
              </a:rPr>
              <a:t>억원 수준</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대비 </a:t>
            </a:r>
            <a:r>
              <a:rPr lang="en-US" altLang="ko-KR" sz="900" dirty="0">
                <a:solidFill>
                  <a:srgbClr val="00338D"/>
                </a:solidFill>
                <a:latin typeface="Arial" panose="020B0604020202020204" pitchFamily="34" charset="0"/>
                <a:ea typeface="맑은 고딕" panose="020B0503020000020004" pitchFamily="50" charset="-127"/>
              </a:rPr>
              <a:t>110% </a:t>
            </a:r>
            <a:r>
              <a:rPr lang="ko-KR" altLang="en-US" sz="900" dirty="0">
                <a:solidFill>
                  <a:srgbClr val="00338D"/>
                </a:solidFill>
                <a:latin typeface="Arial" panose="020B0604020202020204" pitchFamily="34" charset="0"/>
                <a:ea typeface="맑은 고딕" panose="020B0503020000020004" pitchFamily="50" charset="-127"/>
              </a:rPr>
              <a:t>성장</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을 달성할 것으로 대상회사는 추정하고 있음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현재 가결산 재무제표 미수령 상태이며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추가 자료 수령 후 업데이트 예정임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민식이법 시행에 따른 물량 증가가 </a:t>
            </a:r>
            <a:r>
              <a:rPr lang="en-US" altLang="ko-KR" sz="900" dirty="0">
                <a:solidFill>
                  <a:srgbClr val="00338D"/>
                </a:solidFill>
                <a:latin typeface="Arial" panose="020B0604020202020204" pitchFamily="34" charset="0"/>
                <a:ea typeface="맑은 고딕" panose="020B0503020000020004" pitchFamily="50" charset="-127"/>
              </a:rPr>
              <a:t>2022</a:t>
            </a:r>
            <a:r>
              <a:rPr lang="ko-KR" altLang="en-US" sz="900" dirty="0">
                <a:solidFill>
                  <a:srgbClr val="00338D"/>
                </a:solidFill>
                <a:latin typeface="Arial" panose="020B0604020202020204" pitchFamily="34" charset="0"/>
                <a:ea typeface="맑은 고딕" panose="020B0503020000020004" pitchFamily="50" charset="-127"/>
              </a:rPr>
              <a:t>년까지 이어질 것으로 예상하고 있는 가운데</a:t>
            </a:r>
            <a:r>
              <a:rPr lang="en-US" altLang="ko-KR" sz="900" dirty="0">
                <a:solidFill>
                  <a:srgbClr val="00338D"/>
                </a:solidFill>
                <a:latin typeface="Arial" panose="020B0604020202020204" pitchFamily="34" charset="0"/>
                <a:ea typeface="맑은 고딕" panose="020B0503020000020004" pitchFamily="50" charset="-127"/>
              </a:rPr>
              <a:t>, 2021</a:t>
            </a:r>
            <a:r>
              <a:rPr lang="ko-KR" altLang="en-US" sz="900" dirty="0">
                <a:solidFill>
                  <a:srgbClr val="00338D"/>
                </a:solidFill>
                <a:latin typeface="Arial" panose="020B0604020202020204" pitchFamily="34" charset="0"/>
                <a:ea typeface="맑은 고딕" panose="020B0503020000020004" pitchFamily="50" charset="-127"/>
              </a:rPr>
              <a:t>년 사업계획 상 목표매출액을 </a:t>
            </a:r>
            <a:r>
              <a:rPr lang="en-US" altLang="ko-KR" sz="900" dirty="0">
                <a:solidFill>
                  <a:srgbClr val="00338D"/>
                </a:solidFill>
                <a:latin typeface="Arial" panose="020B0604020202020204" pitchFamily="34" charset="0"/>
                <a:ea typeface="맑은 고딕" panose="020B0503020000020004" pitchFamily="50" charset="-127"/>
              </a:rPr>
              <a:t>601</a:t>
            </a:r>
            <a:r>
              <a:rPr lang="ko-KR" altLang="en-US" sz="900" dirty="0">
                <a:solidFill>
                  <a:srgbClr val="00338D"/>
                </a:solidFill>
                <a:latin typeface="Arial" panose="020B0604020202020204" pitchFamily="34" charset="0"/>
                <a:ea typeface="맑은 고딕" panose="020B0503020000020004" pitchFamily="50" charset="-127"/>
              </a:rPr>
              <a:t>억원 수준으로 설정함</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6" name="텍스트 개체 틀 1">
            <a:extLst>
              <a:ext uri="{FF2B5EF4-FFF2-40B4-BE49-F238E27FC236}">
                <a16:creationId xmlns:a16="http://schemas.microsoft.com/office/drawing/2014/main" id="{797FE88A-5C5B-4CDC-BC85-B1E36EBD1DF3}"/>
              </a:ext>
            </a:extLst>
          </p:cNvPr>
          <p:cNvSpPr txBox="1">
            <a:spLocks/>
          </p:cNvSpPr>
          <p:nvPr/>
        </p:nvSpPr>
        <p:spPr bwMode="gray">
          <a:xfrm>
            <a:off x="4688931" y="3533626"/>
            <a:ext cx="4801434" cy="2798450"/>
          </a:xfrm>
          <a:prstGeom prst="rect">
            <a:avLst/>
          </a:prstGeom>
          <a:solidFill>
            <a:schemeClr val="bg2">
              <a:alpha val="40000"/>
            </a:schemeClr>
          </a:solidFill>
        </p:spPr>
        <p:txBody>
          <a:bodyPr vert="horz" lIns="36000" tIns="36000" rIns="36000" bIns="3600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총매출액 </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대상회사의 총매출은 제품매출</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용역매출</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상품매출로 구성되어 있음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용역매출이 전반적으로 하락하는 모습을 보이는 반면</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제품매출의 경우 상승 추세를 보임에 따라 전사기준 매출액은 </a:t>
            </a:r>
            <a:r>
              <a:rPr lang="en-US" altLang="ko-KR" sz="800" b="0" dirty="0">
                <a:solidFill>
                  <a:schemeClr val="tx1"/>
                </a:solidFill>
                <a:latin typeface="Arial" panose="020B0604020202020204" pitchFamily="34" charset="0"/>
                <a:ea typeface="맑은 고딕" panose="020B0503020000020004" pitchFamily="50" charset="-127"/>
              </a:rPr>
              <a:t>CAGR(‘16~’19) 12.5% </a:t>
            </a:r>
            <a:r>
              <a:rPr lang="ko-KR" altLang="en-US" sz="800" b="0" dirty="0">
                <a:solidFill>
                  <a:schemeClr val="tx1"/>
                </a:solidFill>
                <a:latin typeface="Arial" panose="020B0604020202020204" pitchFamily="34" charset="0"/>
                <a:ea typeface="맑은 고딕" panose="020B0503020000020004" pitchFamily="50" charset="-127"/>
              </a:rPr>
              <a:t>의 성장수준을 보임</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특히 제품매출 내 </a:t>
            </a:r>
            <a:r>
              <a:rPr lang="en-US" altLang="ko-KR" sz="800" b="0" dirty="0">
                <a:solidFill>
                  <a:schemeClr val="tx1"/>
                </a:solidFill>
                <a:latin typeface="Arial" panose="020B0604020202020204" pitchFamily="34" charset="0"/>
                <a:ea typeface="맑은 고딕" panose="020B0503020000020004" pitchFamily="50" charset="-127"/>
              </a:rPr>
              <a:t>ITS </a:t>
            </a:r>
            <a:r>
              <a:rPr lang="ko-KR" altLang="en-US" sz="800" b="0" dirty="0">
                <a:solidFill>
                  <a:schemeClr val="tx1"/>
                </a:solidFill>
                <a:latin typeface="Arial" panose="020B0604020202020204" pitchFamily="34" charset="0"/>
                <a:ea typeface="맑은 고딕" panose="020B0503020000020004" pitchFamily="50" charset="-127"/>
              </a:rPr>
              <a:t>매출액의 성장이 전사기준 매출 성장을 견인하고 있음</a:t>
            </a:r>
            <a:r>
              <a:rPr lang="en-US" altLang="ko-KR" sz="800" b="0" dirty="0">
                <a:solidFill>
                  <a:schemeClr val="tx1"/>
                </a:solidFill>
                <a:latin typeface="Arial" panose="020B0604020202020204" pitchFamily="34" charset="0"/>
                <a:ea typeface="맑은 고딕" panose="020B0503020000020004" pitchFamily="50" charset="-127"/>
              </a:rPr>
              <a:t>.</a:t>
            </a:r>
          </a:p>
          <a:p>
            <a:pPr marL="182563" indent="-182563">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제품매출액 </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대상회사에서 가공</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제작한 신규 교통단속</a:t>
            </a:r>
            <a:r>
              <a:rPr lang="en-US" altLang="ko-KR" sz="800" b="0" dirty="0">
                <a:solidFill>
                  <a:schemeClr val="tx1"/>
                </a:solidFill>
                <a:latin typeface="Arial" panose="020B0604020202020204" pitchFamily="34" charset="0"/>
                <a:ea typeface="맑은 고딕" panose="020B0503020000020004" pitchFamily="50" charset="-127"/>
              </a:rPr>
              <a:t>(ITS)/</a:t>
            </a:r>
            <a:r>
              <a:rPr lang="ko-KR" altLang="en-US" sz="800" b="0" dirty="0">
                <a:solidFill>
                  <a:schemeClr val="tx1"/>
                </a:solidFill>
                <a:latin typeface="Arial" panose="020B0604020202020204" pitchFamily="34" charset="0"/>
                <a:ea typeface="맑은 고딕" panose="020B0503020000020004" pitchFamily="50" charset="-127"/>
              </a:rPr>
              <a:t>교통정보수집</a:t>
            </a:r>
            <a:r>
              <a:rPr lang="en-US" altLang="ko-KR" sz="800" b="0" dirty="0">
                <a:solidFill>
                  <a:schemeClr val="tx1"/>
                </a:solidFill>
                <a:latin typeface="Arial" panose="020B0604020202020204" pitchFamily="34" charset="0"/>
                <a:ea typeface="맑은 고딕" panose="020B0503020000020004" pitchFamily="50" charset="-127"/>
              </a:rPr>
              <a:t>(ICT) </a:t>
            </a:r>
            <a:r>
              <a:rPr lang="ko-KR" altLang="en-US" sz="800" b="0" dirty="0">
                <a:solidFill>
                  <a:schemeClr val="tx1"/>
                </a:solidFill>
                <a:latin typeface="Arial" panose="020B0604020202020204" pitchFamily="34" charset="0"/>
                <a:ea typeface="맑은 고딕" panose="020B0503020000020004" pitchFamily="50" charset="-127"/>
              </a:rPr>
              <a:t>장비를 설치함에 따라 발생하는 매출액</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대상회사의 주요 고객은 경찰청</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지자체 등의 공공기관</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고객군과  일반기업 고객군으로 구분되며</a:t>
            </a:r>
            <a:r>
              <a:rPr lang="en-US" altLang="ko-KR" sz="800" b="0" dirty="0">
                <a:solidFill>
                  <a:schemeClr val="tx1"/>
                </a:solidFill>
                <a:latin typeface="Arial" panose="020B0604020202020204" pitchFamily="34" charset="0"/>
                <a:ea typeface="맑은 고딕" panose="020B0503020000020004" pitchFamily="50" charset="-127"/>
              </a:rPr>
              <a:t>, 2016</a:t>
            </a:r>
            <a:r>
              <a:rPr lang="ko-KR" altLang="en-US" sz="800" b="0" dirty="0">
                <a:solidFill>
                  <a:schemeClr val="tx1"/>
                </a:solidFill>
                <a:latin typeface="Arial" panose="020B0604020202020204" pitchFamily="34" charset="0"/>
                <a:ea typeface="맑은 고딕" panose="020B0503020000020004" pitchFamily="50" charset="-127"/>
              </a:rPr>
              <a:t>년 이후 공공기관 고객군 향 매출비중이 지속적으로 증가하는 추세를 보이고 있음</a:t>
            </a:r>
            <a:r>
              <a:rPr lang="en-US" altLang="ko-KR" sz="800" b="0" dirty="0">
                <a:solidFill>
                  <a:schemeClr val="tx1"/>
                </a:solidFill>
                <a:latin typeface="Arial" panose="020B0604020202020204" pitchFamily="34" charset="0"/>
                <a:ea typeface="맑은 고딕" panose="020B0503020000020004" pitchFamily="50" charset="-127"/>
              </a:rPr>
              <a:t>. </a:t>
            </a:r>
          </a:p>
          <a:p>
            <a:pPr marL="182563" indent="-182563">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용역매출액 </a:t>
            </a:r>
            <a:r>
              <a:rPr lang="en-US" altLang="ko-KR" sz="800" dirty="0">
                <a:latin typeface="Arial" panose="020B0604020202020204" pitchFamily="34" charset="0"/>
                <a:ea typeface="맑은 고딕" panose="020B0503020000020004" pitchFamily="50" charset="-127"/>
              </a:rPr>
              <a:t>: </a:t>
            </a:r>
            <a:r>
              <a:rPr lang="en-US" altLang="ko-KR" sz="800" b="0" dirty="0">
                <a:solidFill>
                  <a:schemeClr val="tx1"/>
                </a:solidFill>
                <a:latin typeface="Arial" panose="020B0604020202020204" pitchFamily="34" charset="0"/>
                <a:ea typeface="맑은 고딕" panose="020B0503020000020004" pitchFamily="50" charset="-127"/>
              </a:rPr>
              <a:t>ITS, ICT </a:t>
            </a:r>
            <a:r>
              <a:rPr lang="ko-KR" altLang="en-US" sz="800" b="0" dirty="0">
                <a:solidFill>
                  <a:schemeClr val="tx1"/>
                </a:solidFill>
                <a:latin typeface="Arial" panose="020B0604020202020204" pitchFamily="34" charset="0"/>
                <a:ea typeface="맑은 고딕" panose="020B0503020000020004" pitchFamily="50" charset="-127"/>
              </a:rPr>
              <a:t>장비에 대한 유지보수 관련 매출액</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턴키로 타업체에 외주를 맡기는 프로젝트 관련 매출액으로 구성되어 있음</a:t>
            </a:r>
            <a:r>
              <a:rPr lang="en-US" altLang="ko-KR" sz="800" b="0" dirty="0">
                <a:solidFill>
                  <a:schemeClr val="tx1"/>
                </a:solidFill>
                <a:latin typeface="Arial" panose="020B0604020202020204" pitchFamily="34" charset="0"/>
                <a:ea typeface="맑은 고딕" panose="020B0503020000020004" pitchFamily="50" charset="-127"/>
              </a:rPr>
              <a:t>.  ITS </a:t>
            </a:r>
            <a:r>
              <a:rPr lang="ko-KR" altLang="en-US" sz="800" b="0" dirty="0">
                <a:solidFill>
                  <a:schemeClr val="tx1"/>
                </a:solidFill>
                <a:latin typeface="Arial" panose="020B0604020202020204" pitchFamily="34" charset="0"/>
                <a:ea typeface="맑은 고딕" panose="020B0503020000020004" pitchFamily="50" charset="-127"/>
              </a:rPr>
              <a:t>제품 유지보수 관련하여 대상회사는 신규 설치 이후 </a:t>
            </a:r>
            <a:r>
              <a:rPr lang="en-US" altLang="ko-KR" sz="800" b="0" dirty="0">
                <a:solidFill>
                  <a:schemeClr val="tx1"/>
                </a:solidFill>
                <a:latin typeface="Arial" panose="020B0604020202020204" pitchFamily="34" charset="0"/>
                <a:ea typeface="맑은 고딕" panose="020B0503020000020004" pitchFamily="50" charset="-127"/>
              </a:rPr>
              <a:t>2</a:t>
            </a:r>
            <a:r>
              <a:rPr lang="ko-KR" altLang="en-US" sz="800" b="0" dirty="0">
                <a:solidFill>
                  <a:schemeClr val="tx1"/>
                </a:solidFill>
                <a:latin typeface="Arial" panose="020B0604020202020204" pitchFamily="34" charset="0"/>
                <a:ea typeface="맑은 고딕" panose="020B0503020000020004" pitchFamily="50" charset="-127"/>
              </a:rPr>
              <a:t>년간 무상 유지보수를 진행하며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이후 유지보수하는 건에 대해 대당 약 </a:t>
            </a:r>
            <a:r>
              <a:rPr lang="en-US" altLang="ko-KR" sz="800" b="0" dirty="0">
                <a:solidFill>
                  <a:schemeClr val="tx1"/>
                </a:solidFill>
                <a:latin typeface="Arial" panose="020B0604020202020204" pitchFamily="34" charset="0"/>
                <a:ea typeface="맑은 고딕" panose="020B0503020000020004" pitchFamily="50" charset="-127"/>
              </a:rPr>
              <a:t>28</a:t>
            </a:r>
            <a:r>
              <a:rPr lang="ko-KR" altLang="en-US" sz="800" b="0" dirty="0">
                <a:solidFill>
                  <a:schemeClr val="tx1"/>
                </a:solidFill>
                <a:latin typeface="Arial" panose="020B0604020202020204" pitchFamily="34" charset="0"/>
                <a:ea typeface="맑은 고딕" panose="020B0503020000020004" pitchFamily="50" charset="-127"/>
              </a:rPr>
              <a:t>만원의 보수금액을 수취하며 유지보수를 진행함</a:t>
            </a:r>
            <a:r>
              <a:rPr lang="en-US" altLang="ko-KR" sz="800" b="0" dirty="0">
                <a:solidFill>
                  <a:schemeClr val="tx1"/>
                </a:solidFill>
                <a:latin typeface="Arial" panose="020B0604020202020204" pitchFamily="34" charset="0"/>
                <a:ea typeface="맑은 고딕" panose="020B0503020000020004" pitchFamily="50" charset="-127"/>
              </a:rPr>
              <a:t>. ICT </a:t>
            </a:r>
            <a:r>
              <a:rPr lang="ko-KR" altLang="en-US" sz="800" b="0" dirty="0">
                <a:solidFill>
                  <a:schemeClr val="tx1"/>
                </a:solidFill>
                <a:latin typeface="Arial" panose="020B0604020202020204" pitchFamily="34" charset="0"/>
                <a:ea typeface="맑은 고딕" panose="020B0503020000020004" pitchFamily="50" charset="-127"/>
              </a:rPr>
              <a:t>제품 유지보수 관련하여 대상회사는 </a:t>
            </a:r>
            <a:r>
              <a:rPr lang="en-US" altLang="ko-KR" sz="800" b="0" dirty="0">
                <a:solidFill>
                  <a:schemeClr val="tx1"/>
                </a:solidFill>
                <a:latin typeface="Arial" panose="020B0604020202020204" pitchFamily="34" charset="0"/>
                <a:ea typeface="맑은 고딕" panose="020B0503020000020004" pitchFamily="50" charset="-127"/>
              </a:rPr>
              <a:t>2</a:t>
            </a:r>
            <a:r>
              <a:rPr lang="ko-KR" altLang="en-US" sz="800" b="0" dirty="0">
                <a:solidFill>
                  <a:schemeClr val="tx1"/>
                </a:solidFill>
                <a:latin typeface="Arial" panose="020B0604020202020204" pitchFamily="34" charset="0"/>
                <a:ea typeface="맑은 고딕" panose="020B0503020000020004" pitchFamily="50" charset="-127"/>
              </a:rPr>
              <a:t>년간 무상 유지보수 진행하며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이후에는 공개입찰을 통해 유지보수 담당업체가 결정이 됨</a:t>
            </a:r>
            <a:r>
              <a:rPr lang="en-US" altLang="ko-KR" sz="800" b="0" dirty="0">
                <a:solidFill>
                  <a:schemeClr val="tx1"/>
                </a:solidFill>
                <a:latin typeface="Arial" panose="020B0604020202020204" pitchFamily="34" charset="0"/>
                <a:ea typeface="맑은 고딕" panose="020B0503020000020004" pitchFamily="50" charset="-127"/>
              </a:rPr>
              <a:t>. </a:t>
            </a:r>
          </a:p>
          <a:p>
            <a:pPr marL="182563" indent="-182563">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상품매출액 </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주로 부품 판매 관련 매출액으로 대상회사에서 가공</a:t>
            </a:r>
            <a:r>
              <a:rPr lang="en-US" altLang="ko-KR" sz="800" b="0" dirty="0">
                <a:solidFill>
                  <a:schemeClr val="tx1"/>
                </a:solidFill>
                <a:latin typeface="Arial" panose="020B0604020202020204" pitchFamily="34" charset="0"/>
                <a:ea typeface="맑은 고딕" panose="020B0503020000020004" pitchFamily="50" charset="-127"/>
              </a:rPr>
              <a:t>/</a:t>
            </a:r>
            <a:r>
              <a:rPr lang="ko-KR" altLang="en-US" sz="800" b="0" dirty="0">
                <a:solidFill>
                  <a:schemeClr val="tx1"/>
                </a:solidFill>
                <a:latin typeface="Arial" panose="020B0604020202020204" pitchFamily="34" charset="0"/>
                <a:ea typeface="맑은 고딕" panose="020B0503020000020004" pitchFamily="50" charset="-127"/>
              </a:rPr>
              <a:t>제작하는 것이 아닌 공급업체로부터 부품 매입 후 타사 판매 시 발생하는 매출액</a:t>
            </a:r>
            <a:endParaRPr lang="en-US" altLang="ko-KR" sz="800" dirty="0">
              <a:latin typeface="Arial" panose="020B0604020202020204" pitchFamily="34" charset="0"/>
              <a:ea typeface="맑은 고딕" panose="020B0503020000020004" pitchFamily="50" charset="-127"/>
            </a:endParaRPr>
          </a:p>
        </p:txBody>
      </p:sp>
      <p:sp>
        <p:nvSpPr>
          <p:cNvPr id="16" name="Text Box 51">
            <a:extLst>
              <a:ext uri="{FF2B5EF4-FFF2-40B4-BE49-F238E27FC236}">
                <a16:creationId xmlns:a16="http://schemas.microsoft.com/office/drawing/2014/main" id="{EA53D9E0-0C40-4B6A-A483-F23736EA8028}"/>
              </a:ext>
            </a:extLst>
          </p:cNvPr>
          <p:cNvSpPr txBox="1">
            <a:spLocks noChangeArrowheads="1"/>
          </p:cNvSpPr>
          <p:nvPr/>
        </p:nvSpPr>
        <p:spPr bwMode="auto">
          <a:xfrm>
            <a:off x="415635" y="6167467"/>
            <a:ext cx="4151376" cy="225945"/>
          </a:xfrm>
          <a:prstGeom prst="rect">
            <a:avLst/>
          </a:prstGeom>
          <a:noFill/>
          <a:ln w="6350">
            <a:noFill/>
            <a:miter lim="800000"/>
            <a:headEnd/>
            <a:tailEnd/>
          </a:ln>
        </p:spPr>
        <p:txBody>
          <a:bodyPr wrap="square" lIns="7200" tIns="7200" rIns="7200" bIns="7200" anchor="ctr" anchorCtr="0">
            <a:spAutoFit/>
          </a:bodyPr>
          <a:lstStyle/>
          <a:p>
            <a:pPr marL="176213" indent="-176213"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Note: </a:t>
            </a:r>
            <a:r>
              <a:rPr lang="ko-KR" altLang="en-US" sz="600" i="1" dirty="0">
                <a:solidFill>
                  <a:srgbClr val="00338D"/>
                </a:solidFill>
                <a:latin typeface="Arial" panose="020B0604020202020204" pitchFamily="34" charset="0"/>
                <a:cs typeface="Arial" panose="020B0604020202020204" pitchFamily="34" charset="0"/>
              </a:rPr>
              <a:t>대상회사는 </a:t>
            </a:r>
            <a:r>
              <a:rPr lang="en-US" altLang="ko-KR" sz="600" i="1" dirty="0">
                <a:solidFill>
                  <a:srgbClr val="00338D"/>
                </a:solidFill>
                <a:latin typeface="Arial" panose="020B0604020202020204" pitchFamily="34" charset="0"/>
                <a:cs typeface="Arial" panose="020B0604020202020204" pitchFamily="34" charset="0"/>
              </a:rPr>
              <a:t>2017</a:t>
            </a:r>
            <a:r>
              <a:rPr lang="ko-KR" altLang="en-US" sz="600" i="1" dirty="0">
                <a:solidFill>
                  <a:srgbClr val="00338D"/>
                </a:solidFill>
                <a:latin typeface="Arial" panose="020B0604020202020204" pitchFamily="34" charset="0"/>
                <a:cs typeface="Arial" panose="020B0604020202020204" pitchFamily="34" charset="0"/>
              </a:rPr>
              <a:t>년 공시재무제표 상 유지보수 매출액 </a:t>
            </a:r>
            <a:r>
              <a:rPr lang="en-US" altLang="ko-KR" sz="600" i="1" dirty="0">
                <a:solidFill>
                  <a:srgbClr val="00338D"/>
                </a:solidFill>
                <a:latin typeface="Arial" panose="020B0604020202020204" pitchFamily="34" charset="0"/>
                <a:cs typeface="Arial" panose="020B0604020202020204" pitchFamily="34" charset="0"/>
              </a:rPr>
              <a:t>2,866</a:t>
            </a:r>
            <a:r>
              <a:rPr lang="ko-KR" altLang="en-US" sz="600" i="1" dirty="0">
                <a:solidFill>
                  <a:srgbClr val="00338D"/>
                </a:solidFill>
                <a:latin typeface="Arial" panose="020B0604020202020204" pitchFamily="34" charset="0"/>
                <a:cs typeface="Arial" panose="020B0604020202020204" pitchFamily="34" charset="0"/>
              </a:rPr>
              <a:t>백만원을 제품매출액으로 분류함에 따라 왜곡 존재하여 </a:t>
            </a:r>
            <a:r>
              <a:rPr lang="en-US" altLang="ko-KR" sz="600" i="1" dirty="0">
                <a:solidFill>
                  <a:srgbClr val="00338D"/>
                </a:solidFill>
                <a:latin typeface="Arial" panose="020B0604020202020204" pitchFamily="34" charset="0"/>
                <a:cs typeface="Arial" panose="020B0604020202020204" pitchFamily="34" charset="0"/>
              </a:rPr>
              <a:t>KPMG</a:t>
            </a:r>
            <a:r>
              <a:rPr lang="ko-KR" altLang="en-US" sz="600" i="1" dirty="0">
                <a:solidFill>
                  <a:srgbClr val="00338D"/>
                </a:solidFill>
                <a:latin typeface="Arial" panose="020B0604020202020204" pitchFamily="34" charset="0"/>
                <a:cs typeface="Arial" panose="020B0604020202020204" pitchFamily="34" charset="0"/>
              </a:rPr>
              <a:t>에서는 이를 용역매출액으로 분류하는 조정을 수행함</a:t>
            </a:r>
            <a:r>
              <a:rPr lang="en-US" altLang="ko-KR" sz="600" i="1" dirty="0">
                <a:solidFill>
                  <a:srgbClr val="00338D"/>
                </a:solidFill>
                <a:latin typeface="Arial" panose="020B0604020202020204" pitchFamily="34" charset="0"/>
                <a:cs typeface="Arial" panose="020B0604020202020204" pitchFamily="34" charset="0"/>
              </a:rPr>
              <a:t>.</a:t>
            </a:r>
          </a:p>
        </p:txBody>
      </p:sp>
      <p:pic>
        <p:nvPicPr>
          <p:cNvPr id="17" name="그림 16">
            <a:extLst>
              <a:ext uri="{FF2B5EF4-FFF2-40B4-BE49-F238E27FC236}">
                <a16:creationId xmlns:a16="http://schemas.microsoft.com/office/drawing/2014/main" id="{47CD5308-25EA-48AD-8605-9C6C03D94CCE}"/>
              </a:ext>
            </a:extLst>
          </p:cNvPr>
          <p:cNvPicPr>
            <a:picLocks noChangeAspect="1" noChangeArrowheads="1"/>
            <a:extLst>
              <a:ext uri="{84589F7E-364E-4C9E-8A38-B11213B215E9}">
                <a14:cameraTool xmlns:a14="http://schemas.microsoft.com/office/drawing/2010/main" cellRange="$B$2:$G$43"/>
              </a:ext>
            </a:extLst>
          </p:cNvPicPr>
          <p:nvPr/>
        </p:nvPicPr>
        <p:blipFill>
          <a:blip r:embed="rId3"/>
          <a:srcRect/>
          <a:stretch>
            <a:fillRect/>
          </a:stretch>
        </p:blipFill>
        <p:spPr bwMode="auto">
          <a:xfrm>
            <a:off x="415635" y="1539223"/>
            <a:ext cx="4151376" cy="463600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18" name="그림 17">
            <a:extLst>
              <a:ext uri="{FF2B5EF4-FFF2-40B4-BE49-F238E27FC236}">
                <a16:creationId xmlns:a16="http://schemas.microsoft.com/office/drawing/2014/main" id="{EC5D6CEA-7D97-425E-8D7E-92FA650A9490}"/>
              </a:ext>
            </a:extLst>
          </p:cNvPr>
          <p:cNvPicPr>
            <a:picLocks noChangeAspect="1" noChangeArrowheads="1"/>
            <a:extLst>
              <a:ext uri="{84589F7E-364E-4C9E-8A38-B11213B215E9}">
                <a14:cameraTool xmlns:a14="http://schemas.microsoft.com/office/drawing/2010/main" cellRange="$C$4:$L$28" spid="_x0000_s3171"/>
              </a:ext>
            </a:extLst>
          </p:cNvPicPr>
          <p:nvPr/>
        </p:nvPicPr>
        <p:blipFill>
          <a:blip r:embed="rId4"/>
          <a:srcRect/>
          <a:stretch>
            <a:fillRect/>
          </a:stretch>
        </p:blipFill>
        <p:spPr bwMode="auto">
          <a:xfrm>
            <a:off x="4688931" y="1539223"/>
            <a:ext cx="4639338" cy="1936485"/>
          </a:xfrm>
          <a:prstGeom prst="rect">
            <a:avLst/>
          </a:prstGeom>
          <a:noFill/>
          <a:ln w="9525">
            <a:noFill/>
            <a:miter lim="800000"/>
            <a:headEnd/>
            <a:tailEnd/>
          </a:ln>
        </p:spPr>
      </p:pic>
    </p:spTree>
    <p:extLst>
      <p:ext uri="{BB962C8B-B14F-4D97-AF65-F5344CB8AC3E}">
        <p14:creationId xmlns:p14="http://schemas.microsoft.com/office/powerpoint/2010/main" val="43826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(18) – </a:t>
            </a:r>
            <a:r>
              <a:rPr lang="ko-KR" altLang="en-US" sz="2400" dirty="0">
                <a:solidFill>
                  <a:srgbClr val="00338D"/>
                </a:solidFill>
                <a:cs typeface="KPMG Extralight"/>
              </a:rPr>
              <a:t>보다텍과의 거래관계</a:t>
            </a:r>
            <a:r>
              <a:rPr lang="en-US" altLang="ko-KR" sz="3000" b="1" dirty="0">
                <a:solidFill>
                  <a:srgbClr val="00338D"/>
                </a:solidFill>
              </a:rPr>
              <a:t>(3/4)</a:t>
            </a: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0"/>
            <a:ext cx="9077499" cy="973142"/>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7</a:t>
            </a:r>
            <a:r>
              <a:rPr lang="ko-KR" altLang="en-US" sz="900" dirty="0">
                <a:solidFill>
                  <a:srgbClr val="00338D"/>
                </a:solidFill>
                <a:latin typeface="Arial" panose="020B0604020202020204" pitchFamily="34" charset="0"/>
                <a:ea typeface="맑은 고딕" panose="020B0503020000020004" pitchFamily="50" charset="-127"/>
              </a:rPr>
              <a:t>월 이전까지 철주</a:t>
            </a:r>
            <a:r>
              <a:rPr lang="en-US" altLang="ko-KR" sz="900" dirty="0">
                <a:solidFill>
                  <a:srgbClr val="00338D"/>
                </a:solidFill>
                <a:latin typeface="Arial" panose="020B0604020202020204" pitchFamily="34" charset="0"/>
                <a:ea typeface="맑은 고딕" panose="020B0503020000020004" pitchFamily="50" charset="-127"/>
              </a:rPr>
              <a:t>(Pole)</a:t>
            </a:r>
            <a:r>
              <a:rPr lang="ko-KR" altLang="en-US" sz="900" dirty="0">
                <a:solidFill>
                  <a:srgbClr val="00338D"/>
                </a:solidFill>
                <a:latin typeface="Arial" panose="020B0604020202020204" pitchFamily="34" charset="0"/>
                <a:ea typeface="맑은 고딕" panose="020B0503020000020004" pitchFamily="50" charset="-127"/>
              </a:rPr>
              <a:t>를 전량 외주업체로부터 매입하였으나</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8</a:t>
            </a:r>
            <a:r>
              <a:rPr lang="ko-KR" altLang="en-US" sz="900" dirty="0">
                <a:solidFill>
                  <a:srgbClr val="00338D"/>
                </a:solidFill>
                <a:latin typeface="Arial" panose="020B0604020202020204" pitchFamily="34" charset="0"/>
                <a:ea typeface="맑은 고딕" panose="020B0503020000020004" pitchFamily="50" charset="-127"/>
              </a:rPr>
              <a:t>월부터 </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금속기둥</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이 중소벤처기업부가 고시한 행정규칙에 따라 자체생산해야 하는 품목으로 변경됨에 따라 철주 자체 생산을 시작하였다고 함</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다만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1, 2</a:t>
            </a:r>
            <a:r>
              <a:rPr lang="ko-KR" altLang="en-US" sz="900" dirty="0">
                <a:solidFill>
                  <a:srgbClr val="00338D"/>
                </a:solidFill>
                <a:latin typeface="Arial" panose="020B0604020202020204" pitchFamily="34" charset="0"/>
                <a:ea typeface="맑은 고딕" panose="020B0503020000020004" pitchFamily="50" charset="-127"/>
              </a:rPr>
              <a:t>공장 가동으로 철주 전량을 자체생산하기엔 </a:t>
            </a:r>
            <a:r>
              <a:rPr lang="en-US" altLang="ko-KR" sz="900" dirty="0">
                <a:solidFill>
                  <a:srgbClr val="00338D"/>
                </a:solidFill>
                <a:latin typeface="Arial" panose="020B0604020202020204" pitchFamily="34" charset="0"/>
                <a:ea typeface="맑은 고딕" panose="020B0503020000020004" pitchFamily="50" charset="-127"/>
              </a:rPr>
              <a:t>Capacity </a:t>
            </a:r>
            <a:r>
              <a:rPr lang="ko-KR" altLang="en-US" sz="900" dirty="0">
                <a:solidFill>
                  <a:srgbClr val="00338D"/>
                </a:solidFill>
                <a:latin typeface="Arial" panose="020B0604020202020204" pitchFamily="34" charset="0"/>
                <a:ea typeface="맑은 고딕" panose="020B0503020000020004" pitchFamily="50" charset="-127"/>
              </a:rPr>
              <a:t>가 부족함에 따라</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외주업체로부터 대부분의 제작이 완료된 철주를 보다텍을 통해 우회매입을 하였으며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대상회사는 해당 철주를 원재료 매입으로 가공처리하였다고 함</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자체생산 </a:t>
            </a:r>
            <a:r>
              <a:rPr lang="en-US" altLang="ko-KR" sz="900" dirty="0">
                <a:solidFill>
                  <a:srgbClr val="00338D"/>
                </a:solidFill>
                <a:latin typeface="Arial" panose="020B0604020202020204" pitchFamily="34" charset="0"/>
                <a:ea typeface="맑은 고딕" panose="020B0503020000020004" pitchFamily="50" charset="-127"/>
              </a:rPr>
              <a:t>30%, </a:t>
            </a:r>
            <a:r>
              <a:rPr lang="ko-KR" altLang="en-US" sz="900" dirty="0">
                <a:solidFill>
                  <a:srgbClr val="00338D"/>
                </a:solidFill>
                <a:latin typeface="Arial" panose="020B0604020202020204" pitchFamily="34" charset="0"/>
                <a:ea typeface="맑은 고딕" panose="020B0503020000020004" pitchFamily="50" charset="-127"/>
              </a:rPr>
              <a:t>외주매입 </a:t>
            </a:r>
            <a:r>
              <a:rPr lang="en-US" altLang="ko-KR" sz="900" dirty="0">
                <a:solidFill>
                  <a:srgbClr val="00338D"/>
                </a:solidFill>
                <a:latin typeface="Arial" panose="020B0604020202020204" pitchFamily="34" charset="0"/>
                <a:ea typeface="맑은 고딕" panose="020B0503020000020004" pitchFamily="50" charset="-127"/>
              </a:rPr>
              <a:t>70%). </a:t>
            </a:r>
            <a:r>
              <a:rPr lang="ko-KR" altLang="en-US" sz="900" dirty="0">
                <a:solidFill>
                  <a:srgbClr val="00338D"/>
                </a:solidFill>
                <a:latin typeface="Arial" panose="020B0604020202020204" pitchFamily="34" charset="0"/>
                <a:ea typeface="맑은 고딕" panose="020B0503020000020004" pitchFamily="50" charset="-127"/>
              </a:rPr>
              <a:t>해당 거래에서 보다텍이 가져가는 마진은 약 </a:t>
            </a:r>
            <a:r>
              <a:rPr lang="en-US" altLang="ko-KR" sz="900" dirty="0">
                <a:solidFill>
                  <a:srgbClr val="00338D"/>
                </a:solidFill>
                <a:latin typeface="Arial" panose="020B0604020202020204" pitchFamily="34" charset="0"/>
                <a:ea typeface="맑은 고딕" panose="020B0503020000020004" pitchFamily="50" charset="-127"/>
              </a:rPr>
              <a:t>11% </a:t>
            </a:r>
            <a:r>
              <a:rPr lang="ko-KR" altLang="en-US" sz="900" dirty="0">
                <a:solidFill>
                  <a:srgbClr val="00338D"/>
                </a:solidFill>
                <a:latin typeface="Arial" panose="020B0604020202020204" pitchFamily="34" charset="0"/>
                <a:ea typeface="맑은 고딕" panose="020B0503020000020004" pitchFamily="50" charset="-127"/>
              </a:rPr>
              <a:t>수준이라고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2021</a:t>
            </a:r>
            <a:r>
              <a:rPr lang="ko-KR" altLang="en-US" sz="900" dirty="0">
                <a:solidFill>
                  <a:srgbClr val="00338D"/>
                </a:solidFill>
                <a:latin typeface="Arial" panose="020B0604020202020204" pitchFamily="34" charset="0"/>
                <a:ea typeface="맑은 고딕" panose="020B0503020000020004" pitchFamily="50" charset="-127"/>
              </a:rPr>
              <a:t>년 초 </a:t>
            </a:r>
            <a:r>
              <a:rPr lang="en-US" altLang="ko-KR" sz="900" dirty="0">
                <a:solidFill>
                  <a:srgbClr val="00338D"/>
                </a:solidFill>
                <a:latin typeface="Arial" panose="020B0604020202020204" pitchFamily="34" charset="0"/>
                <a:ea typeface="맑은 고딕" panose="020B0503020000020004" pitchFamily="50" charset="-127"/>
              </a:rPr>
              <a:t>3</a:t>
            </a:r>
            <a:r>
              <a:rPr lang="ko-KR" altLang="en-US" sz="900" dirty="0">
                <a:solidFill>
                  <a:srgbClr val="00338D"/>
                </a:solidFill>
                <a:latin typeface="Arial" panose="020B0604020202020204" pitchFamily="34" charset="0"/>
                <a:ea typeface="맑은 고딕" panose="020B0503020000020004" pitchFamily="50" charset="-127"/>
              </a:rPr>
              <a:t>공장이 완공됨에 따라 철주를 전량 자체생산할 수 있는 구조를 갖추었다고 하며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이로 인해 기존 보다텍을 통한 우회매입 방식은 중단할 예정이라고 함</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88" name="직사각형 87">
            <a:extLst>
              <a:ext uri="{FF2B5EF4-FFF2-40B4-BE49-F238E27FC236}">
                <a16:creationId xmlns:a16="http://schemas.microsoft.com/office/drawing/2014/main" id="{B999D6E8-F73C-447C-9EA0-994170FA1338}"/>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85" name="Rectangle 5">
            <a:extLst>
              <a:ext uri="{FF2B5EF4-FFF2-40B4-BE49-F238E27FC236}">
                <a16:creationId xmlns:a16="http://schemas.microsoft.com/office/drawing/2014/main" id="{5C72E087-84B4-4BDE-9439-84A47FA55AC1}"/>
              </a:ext>
            </a:extLst>
          </p:cNvPr>
          <p:cNvSpPr/>
          <p:nvPr/>
        </p:nvSpPr>
        <p:spPr>
          <a:xfrm>
            <a:off x="424380" y="1822104"/>
            <a:ext cx="4770000" cy="4212577"/>
          </a:xfrm>
          <a:prstGeom prst="rect">
            <a:avLst/>
          </a:prstGeom>
          <a:solidFill>
            <a:schemeClr val="bg1">
              <a:alpha val="10000"/>
            </a:schemeClr>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89" name="직사각형 88">
            <a:extLst>
              <a:ext uri="{FF2B5EF4-FFF2-40B4-BE49-F238E27FC236}">
                <a16:creationId xmlns:a16="http://schemas.microsoft.com/office/drawing/2014/main" id="{46056F57-0DFE-48F6-B026-4A20C9FCC803}"/>
              </a:ext>
            </a:extLst>
          </p:cNvPr>
          <p:cNvSpPr/>
          <p:nvPr/>
        </p:nvSpPr>
        <p:spPr>
          <a:xfrm>
            <a:off x="432000" y="1832904"/>
            <a:ext cx="4748202" cy="3183447"/>
          </a:xfrm>
          <a:prstGeom prst="rect">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grpSp>
        <p:nvGrpSpPr>
          <p:cNvPr id="90" name="그룹 89">
            <a:extLst>
              <a:ext uri="{FF2B5EF4-FFF2-40B4-BE49-F238E27FC236}">
                <a16:creationId xmlns:a16="http://schemas.microsoft.com/office/drawing/2014/main" id="{58A69D41-E1EA-458C-A970-62B24EF5C897}"/>
              </a:ext>
            </a:extLst>
          </p:cNvPr>
          <p:cNvGrpSpPr/>
          <p:nvPr/>
        </p:nvGrpSpPr>
        <p:grpSpPr>
          <a:xfrm>
            <a:off x="5415679" y="3906051"/>
            <a:ext cx="4041666" cy="2172604"/>
            <a:chOff x="5308999" y="3531147"/>
            <a:chExt cx="4041666" cy="2172604"/>
          </a:xfrm>
        </p:grpSpPr>
        <p:sp>
          <p:nvSpPr>
            <p:cNvPr id="91" name="Rectangle 5">
              <a:extLst>
                <a:ext uri="{FF2B5EF4-FFF2-40B4-BE49-F238E27FC236}">
                  <a16:creationId xmlns:a16="http://schemas.microsoft.com/office/drawing/2014/main" id="{D950C267-083B-4252-AD80-F2C9C49295EA}"/>
                </a:ext>
              </a:extLst>
            </p:cNvPr>
            <p:cNvSpPr/>
            <p:nvPr/>
          </p:nvSpPr>
          <p:spPr>
            <a:xfrm>
              <a:off x="5308999" y="3531147"/>
              <a:ext cx="4041666" cy="2172604"/>
            </a:xfrm>
            <a:prstGeom prst="rect">
              <a:avLst/>
            </a:prstGeom>
            <a:solidFill>
              <a:srgbClr val="B797CF">
                <a:alpha val="10000"/>
              </a:srgbClr>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pic>
          <p:nvPicPr>
            <p:cNvPr id="92" name="그림 91">
              <a:extLst>
                <a:ext uri="{FF2B5EF4-FFF2-40B4-BE49-F238E27FC236}">
                  <a16:creationId xmlns:a16="http://schemas.microsoft.com/office/drawing/2014/main" id="{0ADBDEAF-5ED4-49A1-B64F-91F9A79D8EA8}"/>
                </a:ext>
              </a:extLst>
            </p:cNvPr>
            <p:cNvPicPr>
              <a:picLocks noChangeAspect="1" noChangeArrowheads="1"/>
              <a:extLst>
                <a:ext uri="{84589F7E-364E-4C9E-8A38-B11213B215E9}">
                  <a14:cameraTool xmlns:a14="http://schemas.microsoft.com/office/drawing/2010/main" cellRange="$Q$71:$W$82"/>
                </a:ext>
              </a:extLst>
            </p:cNvPicPr>
            <p:nvPr/>
          </p:nvPicPr>
          <p:blipFill>
            <a:blip r:embed="rId6"/>
            <a:srcRect/>
            <a:stretch>
              <a:fillRect/>
            </a:stretch>
          </p:blipFill>
          <p:spPr bwMode="auto">
            <a:xfrm>
              <a:off x="5372445" y="3598474"/>
              <a:ext cx="3914775" cy="2047875"/>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grpSp>
      <p:sp>
        <p:nvSpPr>
          <p:cNvPr id="93" name="Rectangle 7">
            <a:extLst>
              <a:ext uri="{FF2B5EF4-FFF2-40B4-BE49-F238E27FC236}">
                <a16:creationId xmlns:a16="http://schemas.microsoft.com/office/drawing/2014/main" id="{B1E40E07-B031-4EF5-A989-D1F2F431F71F}"/>
              </a:ext>
            </a:extLst>
          </p:cNvPr>
          <p:cNvSpPr/>
          <p:nvPr/>
        </p:nvSpPr>
        <p:spPr>
          <a:xfrm>
            <a:off x="419237" y="5019055"/>
            <a:ext cx="4770000" cy="1020418"/>
          </a:xfrm>
          <a:prstGeom prst="rect">
            <a:avLst/>
          </a:prstGeom>
          <a:solidFill>
            <a:srgbClr val="B797C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sp>
        <p:nvSpPr>
          <p:cNvPr id="94" name="Oval 23">
            <a:extLst>
              <a:ext uri="{FF2B5EF4-FFF2-40B4-BE49-F238E27FC236}">
                <a16:creationId xmlns:a16="http://schemas.microsoft.com/office/drawing/2014/main" id="{A9A02812-AE77-4D84-A984-EA8566646A02}"/>
              </a:ext>
            </a:extLst>
          </p:cNvPr>
          <p:cNvSpPr/>
          <p:nvPr/>
        </p:nvSpPr>
        <p:spPr>
          <a:xfrm>
            <a:off x="532380" y="2441525"/>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1</a:t>
            </a:r>
            <a:endParaRPr lang="ko-KR" altLang="en-US" sz="750" b="1" dirty="0">
              <a:solidFill>
                <a:schemeClr val="bg1"/>
              </a:solidFill>
            </a:endParaRPr>
          </a:p>
        </p:txBody>
      </p:sp>
      <p:sp>
        <p:nvSpPr>
          <p:cNvPr id="95" name="직사각형 94">
            <a:extLst>
              <a:ext uri="{FF2B5EF4-FFF2-40B4-BE49-F238E27FC236}">
                <a16:creationId xmlns:a16="http://schemas.microsoft.com/office/drawing/2014/main" id="{BDF66898-1745-4C92-88FC-B5A9E6E51BD2}"/>
              </a:ext>
            </a:extLst>
          </p:cNvPr>
          <p:cNvSpPr/>
          <p:nvPr/>
        </p:nvSpPr>
        <p:spPr>
          <a:xfrm>
            <a:off x="726780" y="2408995"/>
            <a:ext cx="4320000" cy="201600"/>
          </a:xfrm>
          <a:prstGeom prst="rect">
            <a:avLst/>
          </a:prstGeom>
          <a:no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800" b="1" dirty="0">
                <a:solidFill>
                  <a:srgbClr val="00338D"/>
                </a:solidFill>
              </a:rPr>
              <a:t>[2019.7</a:t>
            </a:r>
            <a:r>
              <a:rPr lang="ko-KR" altLang="en-US" sz="800" b="1" dirty="0">
                <a:solidFill>
                  <a:srgbClr val="00338D"/>
                </a:solidFill>
              </a:rPr>
              <a:t> 이전</a:t>
            </a:r>
            <a:r>
              <a:rPr lang="en-US" altLang="ko-KR" sz="800" b="1" dirty="0">
                <a:solidFill>
                  <a:srgbClr val="00338D"/>
                </a:solidFill>
              </a:rPr>
              <a:t>] </a:t>
            </a:r>
            <a:r>
              <a:rPr lang="ko-KR" altLang="en-US" sz="800" b="1" dirty="0">
                <a:solidFill>
                  <a:srgbClr val="00338D"/>
                </a:solidFill>
              </a:rPr>
              <a:t>전량 외주업체 생산</a:t>
            </a:r>
            <a:r>
              <a:rPr lang="en-US" altLang="ko-KR" sz="800" b="1" dirty="0">
                <a:solidFill>
                  <a:srgbClr val="00338D"/>
                </a:solidFill>
              </a:rPr>
              <a:t> </a:t>
            </a:r>
          </a:p>
        </p:txBody>
      </p:sp>
      <p:sp>
        <p:nvSpPr>
          <p:cNvPr id="96" name="Oval 23">
            <a:extLst>
              <a:ext uri="{FF2B5EF4-FFF2-40B4-BE49-F238E27FC236}">
                <a16:creationId xmlns:a16="http://schemas.microsoft.com/office/drawing/2014/main" id="{3A3FECD3-A3BF-4B62-A804-279F645632E5}"/>
              </a:ext>
            </a:extLst>
          </p:cNvPr>
          <p:cNvSpPr/>
          <p:nvPr/>
        </p:nvSpPr>
        <p:spPr>
          <a:xfrm>
            <a:off x="532380" y="3316279"/>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2</a:t>
            </a:r>
            <a:endParaRPr lang="ko-KR" altLang="en-US" sz="750" b="1" dirty="0">
              <a:solidFill>
                <a:schemeClr val="bg1"/>
              </a:solidFill>
            </a:endParaRPr>
          </a:p>
        </p:txBody>
      </p:sp>
      <p:sp>
        <p:nvSpPr>
          <p:cNvPr id="97" name="직사각형 96">
            <a:extLst>
              <a:ext uri="{FF2B5EF4-FFF2-40B4-BE49-F238E27FC236}">
                <a16:creationId xmlns:a16="http://schemas.microsoft.com/office/drawing/2014/main" id="{1FD668DD-8AFD-4C7E-84A7-043E3332AB8D}"/>
              </a:ext>
            </a:extLst>
          </p:cNvPr>
          <p:cNvSpPr/>
          <p:nvPr/>
        </p:nvSpPr>
        <p:spPr>
          <a:xfrm>
            <a:off x="742564" y="3283623"/>
            <a:ext cx="4320000" cy="201600"/>
          </a:xfrm>
          <a:prstGeom prst="rect">
            <a:avLst/>
          </a:prstGeom>
          <a:no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800" b="1" dirty="0">
                <a:solidFill>
                  <a:srgbClr val="00338D"/>
                </a:solidFill>
              </a:rPr>
              <a:t>[2019.8</a:t>
            </a:r>
            <a:r>
              <a:rPr lang="ko-KR" altLang="en-US" sz="800" b="1" dirty="0">
                <a:solidFill>
                  <a:srgbClr val="00338D"/>
                </a:solidFill>
              </a:rPr>
              <a:t> </a:t>
            </a:r>
            <a:r>
              <a:rPr lang="en-US" altLang="ko-KR" sz="800" b="1" dirty="0">
                <a:solidFill>
                  <a:srgbClr val="00338D"/>
                </a:solidFill>
              </a:rPr>
              <a:t>~ 2020.12] </a:t>
            </a:r>
            <a:r>
              <a:rPr lang="ko-KR" altLang="en-US" sz="800" b="1" dirty="0">
                <a:solidFill>
                  <a:srgbClr val="00338D"/>
                </a:solidFill>
              </a:rPr>
              <a:t>행정규칙 개정으로 금속기둥 직접생산 의무화 </a:t>
            </a:r>
            <a:r>
              <a:rPr lang="en-US" altLang="ko-KR" sz="800" b="1" dirty="0">
                <a:solidFill>
                  <a:srgbClr val="00338D"/>
                </a:solidFill>
              </a:rPr>
              <a:t>   </a:t>
            </a:r>
          </a:p>
        </p:txBody>
      </p:sp>
      <p:sp>
        <p:nvSpPr>
          <p:cNvPr id="98" name="Oval 23">
            <a:extLst>
              <a:ext uri="{FF2B5EF4-FFF2-40B4-BE49-F238E27FC236}">
                <a16:creationId xmlns:a16="http://schemas.microsoft.com/office/drawing/2014/main" id="{E804742F-8819-444A-B28B-564B0CA791B7}"/>
              </a:ext>
            </a:extLst>
          </p:cNvPr>
          <p:cNvSpPr/>
          <p:nvPr/>
        </p:nvSpPr>
        <p:spPr>
          <a:xfrm>
            <a:off x="532380" y="5289141"/>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3</a:t>
            </a:r>
            <a:endParaRPr lang="ko-KR" altLang="en-US" sz="750" b="1" dirty="0">
              <a:solidFill>
                <a:schemeClr val="bg1"/>
              </a:solidFill>
            </a:endParaRPr>
          </a:p>
        </p:txBody>
      </p:sp>
      <p:sp>
        <p:nvSpPr>
          <p:cNvPr id="99" name="직사각형 98">
            <a:extLst>
              <a:ext uri="{FF2B5EF4-FFF2-40B4-BE49-F238E27FC236}">
                <a16:creationId xmlns:a16="http://schemas.microsoft.com/office/drawing/2014/main" id="{31478288-6763-413E-A41E-0550DF16375C}"/>
              </a:ext>
            </a:extLst>
          </p:cNvPr>
          <p:cNvSpPr/>
          <p:nvPr/>
        </p:nvSpPr>
        <p:spPr>
          <a:xfrm>
            <a:off x="742562" y="5256485"/>
            <a:ext cx="4320000" cy="201600"/>
          </a:xfrm>
          <a:prstGeom prst="rect">
            <a:avLst/>
          </a:prstGeom>
          <a:no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800" b="1" dirty="0">
                <a:solidFill>
                  <a:srgbClr val="00338D"/>
                </a:solidFill>
              </a:rPr>
              <a:t>[2021</a:t>
            </a:r>
            <a:r>
              <a:rPr lang="ko-KR" altLang="en-US" sz="800" b="1" dirty="0">
                <a:solidFill>
                  <a:srgbClr val="00338D"/>
                </a:solidFill>
              </a:rPr>
              <a:t>년 이후</a:t>
            </a:r>
            <a:r>
              <a:rPr lang="en-US" altLang="ko-KR" sz="800" b="1" dirty="0">
                <a:solidFill>
                  <a:srgbClr val="00338D"/>
                </a:solidFill>
              </a:rPr>
              <a:t>] 3</a:t>
            </a:r>
            <a:r>
              <a:rPr lang="ko-KR" altLang="en-US" sz="800" b="1" dirty="0">
                <a:solidFill>
                  <a:srgbClr val="00338D"/>
                </a:solidFill>
              </a:rPr>
              <a:t>공장 건설로 금속기둥 전액 직접생산 가능</a:t>
            </a:r>
            <a:endParaRPr lang="en-US" altLang="ko-KR" sz="800" b="1" dirty="0">
              <a:solidFill>
                <a:srgbClr val="00338D"/>
              </a:solidFill>
            </a:endParaRPr>
          </a:p>
        </p:txBody>
      </p:sp>
      <p:sp>
        <p:nvSpPr>
          <p:cNvPr id="100" name="Rechteck 61">
            <a:extLst>
              <a:ext uri="{FF2B5EF4-FFF2-40B4-BE49-F238E27FC236}">
                <a16:creationId xmlns:a16="http://schemas.microsoft.com/office/drawing/2014/main" id="{BD9C978E-C4FA-4B24-BF52-EBD94E97312C}"/>
              </a:ext>
            </a:extLst>
          </p:cNvPr>
          <p:cNvSpPr/>
          <p:nvPr/>
        </p:nvSpPr>
        <p:spPr>
          <a:xfrm>
            <a:off x="760695" y="2867478"/>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외주업체</a:t>
            </a:r>
            <a:endParaRPr lang="de-DE" sz="700" b="1" u="none" baseline="0" dirty="0">
              <a:solidFill>
                <a:schemeClr val="bg1"/>
              </a:solidFill>
              <a:latin typeface="Arial" panose="020B0604020202020204" pitchFamily="34" charset="0"/>
            </a:endParaRPr>
          </a:p>
        </p:txBody>
      </p:sp>
      <p:sp>
        <p:nvSpPr>
          <p:cNvPr id="101" name="Rechteck 61">
            <a:extLst>
              <a:ext uri="{FF2B5EF4-FFF2-40B4-BE49-F238E27FC236}">
                <a16:creationId xmlns:a16="http://schemas.microsoft.com/office/drawing/2014/main" id="{86D50E88-CCA6-4211-9815-1232219C6E8A}"/>
              </a:ext>
            </a:extLst>
          </p:cNvPr>
          <p:cNvSpPr/>
          <p:nvPr/>
        </p:nvSpPr>
        <p:spPr>
          <a:xfrm>
            <a:off x="2718615" y="2874812"/>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102" name="직선 화살표 연결선 101">
            <a:extLst>
              <a:ext uri="{FF2B5EF4-FFF2-40B4-BE49-F238E27FC236}">
                <a16:creationId xmlns:a16="http://schemas.microsoft.com/office/drawing/2014/main" id="{3D98BA68-F65C-4BA4-9C55-3B82ED4D12BD}"/>
              </a:ext>
            </a:extLst>
          </p:cNvPr>
          <p:cNvCxnSpPr>
            <a:cxnSpLocks/>
          </p:cNvCxnSpPr>
          <p:nvPr/>
        </p:nvCxnSpPr>
        <p:spPr>
          <a:xfrm>
            <a:off x="3594190" y="2961771"/>
            <a:ext cx="1080000"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직선 화살표 연결선 102">
            <a:extLst>
              <a:ext uri="{FF2B5EF4-FFF2-40B4-BE49-F238E27FC236}">
                <a16:creationId xmlns:a16="http://schemas.microsoft.com/office/drawing/2014/main" id="{8C629867-E9B0-4119-BAFD-2C1422C9FBAC}"/>
              </a:ext>
            </a:extLst>
          </p:cNvPr>
          <p:cNvCxnSpPr>
            <a:cxnSpLocks/>
          </p:cNvCxnSpPr>
          <p:nvPr/>
        </p:nvCxnSpPr>
        <p:spPr>
          <a:xfrm>
            <a:off x="1636270" y="2961771"/>
            <a:ext cx="1080000"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 name="Rechteck 61">
            <a:extLst>
              <a:ext uri="{FF2B5EF4-FFF2-40B4-BE49-F238E27FC236}">
                <a16:creationId xmlns:a16="http://schemas.microsoft.com/office/drawing/2014/main" id="{5D559640-0A83-4047-8044-E2F2524209E0}"/>
              </a:ext>
            </a:extLst>
          </p:cNvPr>
          <p:cNvSpPr/>
          <p:nvPr/>
        </p:nvSpPr>
        <p:spPr>
          <a:xfrm>
            <a:off x="1705149" y="2685566"/>
            <a:ext cx="873230" cy="185442"/>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외주생산 후 납품</a:t>
            </a:r>
            <a:endParaRPr lang="en-US" altLang="ko-KR" sz="700" b="1" dirty="0">
              <a:solidFill>
                <a:schemeClr val="bg1"/>
              </a:solidFill>
              <a:latin typeface="Arial" panose="020B0604020202020204" pitchFamily="34" charset="0"/>
            </a:endParaRPr>
          </a:p>
        </p:txBody>
      </p:sp>
      <p:sp>
        <p:nvSpPr>
          <p:cNvPr id="105" name="Rechteck 61">
            <a:extLst>
              <a:ext uri="{FF2B5EF4-FFF2-40B4-BE49-F238E27FC236}">
                <a16:creationId xmlns:a16="http://schemas.microsoft.com/office/drawing/2014/main" id="{658EB581-C095-4A5C-998A-7B5866D5EC86}"/>
              </a:ext>
            </a:extLst>
          </p:cNvPr>
          <p:cNvSpPr/>
          <p:nvPr/>
        </p:nvSpPr>
        <p:spPr>
          <a:xfrm>
            <a:off x="1781535" y="3946616"/>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보다텍</a:t>
            </a:r>
            <a:endParaRPr lang="de-DE" sz="700" b="1" u="none" baseline="0" dirty="0">
              <a:solidFill>
                <a:schemeClr val="bg1"/>
              </a:solidFill>
              <a:latin typeface="Arial" panose="020B0604020202020204" pitchFamily="34" charset="0"/>
            </a:endParaRPr>
          </a:p>
        </p:txBody>
      </p:sp>
      <p:sp>
        <p:nvSpPr>
          <p:cNvPr id="106" name="Rechteck 61">
            <a:extLst>
              <a:ext uri="{FF2B5EF4-FFF2-40B4-BE49-F238E27FC236}">
                <a16:creationId xmlns:a16="http://schemas.microsoft.com/office/drawing/2014/main" id="{901F9604-4E3F-423A-B965-70840E404F64}"/>
              </a:ext>
            </a:extLst>
          </p:cNvPr>
          <p:cNvSpPr/>
          <p:nvPr/>
        </p:nvSpPr>
        <p:spPr>
          <a:xfrm>
            <a:off x="3038002" y="3946616"/>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107" name="직선 화살표 연결선 106">
            <a:extLst>
              <a:ext uri="{FF2B5EF4-FFF2-40B4-BE49-F238E27FC236}">
                <a16:creationId xmlns:a16="http://schemas.microsoft.com/office/drawing/2014/main" id="{7FF3F6D5-9674-4FE6-B77D-BBE222287026}"/>
              </a:ext>
            </a:extLst>
          </p:cNvPr>
          <p:cNvCxnSpPr>
            <a:cxnSpLocks/>
            <a:stCxn id="105" idx="3"/>
            <a:endCxn id="106" idx="1"/>
          </p:cNvCxnSpPr>
          <p:nvPr/>
        </p:nvCxnSpPr>
        <p:spPr>
          <a:xfrm>
            <a:off x="2654764" y="4048144"/>
            <a:ext cx="383238"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F510109F-AB6B-495D-ABD6-E84F6B17EC8D}"/>
              </a:ext>
            </a:extLst>
          </p:cNvPr>
          <p:cNvSpPr txBox="1"/>
          <p:nvPr/>
        </p:nvSpPr>
        <p:spPr>
          <a:xfrm>
            <a:off x="489603" y="1940107"/>
            <a:ext cx="1384917" cy="283139"/>
          </a:xfrm>
          <a:prstGeom prst="rect">
            <a:avLst/>
          </a:prstGeom>
          <a:solidFill>
            <a:schemeClr val="bg1"/>
          </a:solidFill>
          <a:ln>
            <a:solidFill>
              <a:srgbClr val="00338D"/>
            </a:solidFill>
          </a:ln>
        </p:spPr>
        <p:txBody>
          <a:bodyPr wrap="square" lIns="54610" tIns="54610" rIns="54610" bIns="54610" rtlCol="0">
            <a:noAutofit/>
          </a:bodyPr>
          <a:lstStyle/>
          <a:p>
            <a:pPr>
              <a:spcAft>
                <a:spcPts val="600"/>
              </a:spcAft>
            </a:pPr>
            <a:r>
              <a:rPr lang="ko-KR" altLang="en-US" sz="800" b="1" dirty="0">
                <a:solidFill>
                  <a:schemeClr val="tx2"/>
                </a:solidFill>
              </a:rPr>
              <a:t>          </a:t>
            </a:r>
            <a:r>
              <a:rPr lang="en-US" altLang="ko-KR" sz="800" b="1" dirty="0">
                <a:solidFill>
                  <a:schemeClr val="tx2"/>
                </a:solidFill>
              </a:rPr>
              <a:t>Pole</a:t>
            </a:r>
            <a:r>
              <a:rPr lang="ko-KR" altLang="en-US" sz="800" b="1" dirty="0">
                <a:solidFill>
                  <a:schemeClr val="tx2"/>
                </a:solidFill>
              </a:rPr>
              <a:t>대 생산 </a:t>
            </a:r>
            <a:r>
              <a:rPr lang="en-US" altLang="ko-KR" sz="800" b="1" dirty="0">
                <a:solidFill>
                  <a:schemeClr val="tx2"/>
                </a:solidFill>
              </a:rPr>
              <a:t>History </a:t>
            </a:r>
          </a:p>
        </p:txBody>
      </p:sp>
      <p:grpSp>
        <p:nvGrpSpPr>
          <p:cNvPr id="109" name="Group 608">
            <a:extLst>
              <a:ext uri="{FF2B5EF4-FFF2-40B4-BE49-F238E27FC236}">
                <a16:creationId xmlns:a16="http://schemas.microsoft.com/office/drawing/2014/main" id="{63793396-BB9D-48A0-9B30-E5EF2F9AFDAE}"/>
              </a:ext>
            </a:extLst>
          </p:cNvPr>
          <p:cNvGrpSpPr/>
          <p:nvPr/>
        </p:nvGrpSpPr>
        <p:grpSpPr>
          <a:xfrm>
            <a:off x="576069" y="1987191"/>
            <a:ext cx="201600" cy="169200"/>
            <a:chOff x="5272088" y="1125538"/>
            <a:chExt cx="252413" cy="333375"/>
          </a:xfrm>
          <a:solidFill>
            <a:srgbClr val="00338D"/>
          </a:solidFill>
        </p:grpSpPr>
        <p:sp>
          <p:nvSpPr>
            <p:cNvPr id="110" name="Rectangle 113">
              <a:extLst>
                <a:ext uri="{FF2B5EF4-FFF2-40B4-BE49-F238E27FC236}">
                  <a16:creationId xmlns:a16="http://schemas.microsoft.com/office/drawing/2014/main" id="{3F38D169-ADFD-47B8-B532-179EA529A270}"/>
                </a:ext>
              </a:extLst>
            </p:cNvPr>
            <p:cNvSpPr>
              <a:spLocks noChangeArrowheads="1"/>
            </p:cNvSpPr>
            <p:nvPr/>
          </p:nvSpPr>
          <p:spPr bwMode="auto">
            <a:xfrm>
              <a:off x="5272088" y="1293813"/>
              <a:ext cx="60325" cy="150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1" name="Rectangle 114">
              <a:extLst>
                <a:ext uri="{FF2B5EF4-FFF2-40B4-BE49-F238E27FC236}">
                  <a16:creationId xmlns:a16="http://schemas.microsoft.com/office/drawing/2014/main" id="{B6CA0946-A33C-4B7F-8D37-0B657F442068}"/>
                </a:ext>
              </a:extLst>
            </p:cNvPr>
            <p:cNvSpPr>
              <a:spLocks noChangeArrowheads="1"/>
            </p:cNvSpPr>
            <p:nvPr/>
          </p:nvSpPr>
          <p:spPr bwMode="auto">
            <a:xfrm>
              <a:off x="5272088" y="1450975"/>
              <a:ext cx="6032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2" name="Freeform 115">
              <a:extLst>
                <a:ext uri="{FF2B5EF4-FFF2-40B4-BE49-F238E27FC236}">
                  <a16:creationId xmlns:a16="http://schemas.microsoft.com/office/drawing/2014/main" id="{69544A8B-746D-46A4-AAB1-FB29D65897B1}"/>
                </a:ext>
              </a:extLst>
            </p:cNvPr>
            <p:cNvSpPr>
              <a:spLocks/>
            </p:cNvSpPr>
            <p:nvPr/>
          </p:nvSpPr>
          <p:spPr bwMode="auto">
            <a:xfrm>
              <a:off x="5280026" y="1222375"/>
              <a:ext cx="49213" cy="68263"/>
            </a:xfrm>
            <a:custGeom>
              <a:avLst/>
              <a:gdLst>
                <a:gd name="T0" fmla="*/ 0 w 13"/>
                <a:gd name="T1" fmla="*/ 18 h 18"/>
                <a:gd name="T2" fmla="*/ 0 w 13"/>
                <a:gd name="T3" fmla="*/ 9 h 18"/>
                <a:gd name="T4" fmla="*/ 6 w 13"/>
                <a:gd name="T5" fmla="*/ 0 h 18"/>
                <a:gd name="T6" fmla="*/ 13 w 13"/>
                <a:gd name="T7" fmla="*/ 9 h 18"/>
                <a:gd name="T8" fmla="*/ 13 w 13"/>
                <a:gd name="T9" fmla="*/ 18 h 18"/>
              </a:gdLst>
              <a:ahLst/>
              <a:cxnLst>
                <a:cxn ang="0">
                  <a:pos x="T0" y="T1"/>
                </a:cxn>
                <a:cxn ang="0">
                  <a:pos x="T2" y="T3"/>
                </a:cxn>
                <a:cxn ang="0">
                  <a:pos x="T4" y="T5"/>
                </a:cxn>
                <a:cxn ang="0">
                  <a:pos x="T6" y="T7"/>
                </a:cxn>
                <a:cxn ang="0">
                  <a:pos x="T8" y="T9"/>
                </a:cxn>
              </a:cxnLst>
              <a:rect l="0" t="0" r="r" b="b"/>
              <a:pathLst>
                <a:path w="13" h="18">
                  <a:moveTo>
                    <a:pt x="0" y="18"/>
                  </a:moveTo>
                  <a:cubicBezTo>
                    <a:pt x="0" y="9"/>
                    <a:pt x="0" y="9"/>
                    <a:pt x="0" y="9"/>
                  </a:cubicBezTo>
                  <a:cubicBezTo>
                    <a:pt x="0" y="5"/>
                    <a:pt x="3" y="0"/>
                    <a:pt x="6" y="0"/>
                  </a:cubicBezTo>
                  <a:cubicBezTo>
                    <a:pt x="10" y="0"/>
                    <a:pt x="13" y="5"/>
                    <a:pt x="13" y="9"/>
                  </a:cubicBezTo>
                  <a:cubicBezTo>
                    <a:pt x="13" y="18"/>
                    <a:pt x="13" y="18"/>
                    <a:pt x="13"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3" name="Rectangle 116">
              <a:extLst>
                <a:ext uri="{FF2B5EF4-FFF2-40B4-BE49-F238E27FC236}">
                  <a16:creationId xmlns:a16="http://schemas.microsoft.com/office/drawing/2014/main" id="{8F454505-0F1A-48E5-8653-D6BDEFF86615}"/>
                </a:ext>
              </a:extLst>
            </p:cNvPr>
            <p:cNvSpPr>
              <a:spLocks noChangeArrowheads="1"/>
            </p:cNvSpPr>
            <p:nvPr/>
          </p:nvSpPr>
          <p:spPr bwMode="auto">
            <a:xfrm>
              <a:off x="5351463" y="1252538"/>
              <a:ext cx="74613"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4" name="Rectangle 117">
              <a:extLst>
                <a:ext uri="{FF2B5EF4-FFF2-40B4-BE49-F238E27FC236}">
                  <a16:creationId xmlns:a16="http://schemas.microsoft.com/office/drawing/2014/main" id="{6FBFFA02-B72E-49CF-B6CD-94FD5828D446}"/>
                </a:ext>
              </a:extLst>
            </p:cNvPr>
            <p:cNvSpPr>
              <a:spLocks noChangeArrowheads="1"/>
            </p:cNvSpPr>
            <p:nvPr/>
          </p:nvSpPr>
          <p:spPr bwMode="auto">
            <a:xfrm>
              <a:off x="5351463" y="1447800"/>
              <a:ext cx="746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5" name="Freeform 118">
              <a:extLst>
                <a:ext uri="{FF2B5EF4-FFF2-40B4-BE49-F238E27FC236}">
                  <a16:creationId xmlns:a16="http://schemas.microsoft.com/office/drawing/2014/main" id="{CAB4ADA6-B16D-4E5F-921F-A1BA68B2273C}"/>
                </a:ext>
              </a:extLst>
            </p:cNvPr>
            <p:cNvSpPr>
              <a:spLocks/>
            </p:cNvSpPr>
            <p:nvPr/>
          </p:nvSpPr>
          <p:spPr bwMode="auto">
            <a:xfrm>
              <a:off x="5359401" y="1162050"/>
              <a:ext cx="58738" cy="87313"/>
            </a:xfrm>
            <a:custGeom>
              <a:avLst/>
              <a:gdLst>
                <a:gd name="T0" fmla="*/ 0 w 16"/>
                <a:gd name="T1" fmla="*/ 23 h 23"/>
                <a:gd name="T2" fmla="*/ 0 w 16"/>
                <a:gd name="T3" fmla="*/ 11 h 23"/>
                <a:gd name="T4" fmla="*/ 8 w 16"/>
                <a:gd name="T5" fmla="*/ 0 h 23"/>
                <a:gd name="T6" fmla="*/ 16 w 16"/>
                <a:gd name="T7" fmla="*/ 11 h 23"/>
                <a:gd name="T8" fmla="*/ 16 w 16"/>
                <a:gd name="T9" fmla="*/ 23 h 23"/>
              </a:gdLst>
              <a:ahLst/>
              <a:cxnLst>
                <a:cxn ang="0">
                  <a:pos x="T0" y="T1"/>
                </a:cxn>
                <a:cxn ang="0">
                  <a:pos x="T2" y="T3"/>
                </a:cxn>
                <a:cxn ang="0">
                  <a:pos x="T4" y="T5"/>
                </a:cxn>
                <a:cxn ang="0">
                  <a:pos x="T6" y="T7"/>
                </a:cxn>
                <a:cxn ang="0">
                  <a:pos x="T8" y="T9"/>
                </a:cxn>
              </a:cxnLst>
              <a:rect l="0" t="0" r="r" b="b"/>
              <a:pathLst>
                <a:path w="16" h="23">
                  <a:moveTo>
                    <a:pt x="0" y="23"/>
                  </a:moveTo>
                  <a:cubicBezTo>
                    <a:pt x="0" y="11"/>
                    <a:pt x="0" y="11"/>
                    <a:pt x="0" y="11"/>
                  </a:cubicBezTo>
                  <a:cubicBezTo>
                    <a:pt x="0" y="7"/>
                    <a:pt x="4" y="0"/>
                    <a:pt x="8" y="0"/>
                  </a:cubicBezTo>
                  <a:cubicBezTo>
                    <a:pt x="13" y="0"/>
                    <a:pt x="16" y="7"/>
                    <a:pt x="16" y="11"/>
                  </a:cubicBezTo>
                  <a:cubicBezTo>
                    <a:pt x="16" y="23"/>
                    <a:pt x="16" y="23"/>
                    <a:pt x="16"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6" name="Rectangle 119">
              <a:extLst>
                <a:ext uri="{FF2B5EF4-FFF2-40B4-BE49-F238E27FC236}">
                  <a16:creationId xmlns:a16="http://schemas.microsoft.com/office/drawing/2014/main" id="{64FF8C78-6A4A-4362-B93B-EA58A79AB19E}"/>
                </a:ext>
              </a:extLst>
            </p:cNvPr>
            <p:cNvSpPr>
              <a:spLocks noChangeArrowheads="1"/>
            </p:cNvSpPr>
            <p:nvPr/>
          </p:nvSpPr>
          <p:spPr bwMode="auto">
            <a:xfrm>
              <a:off x="5445126" y="1227138"/>
              <a:ext cx="79375" cy="209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7" name="Rectangle 120">
              <a:extLst>
                <a:ext uri="{FF2B5EF4-FFF2-40B4-BE49-F238E27FC236}">
                  <a16:creationId xmlns:a16="http://schemas.microsoft.com/office/drawing/2014/main" id="{3E224F31-A2AE-4529-8F02-906819C583C2}"/>
                </a:ext>
              </a:extLst>
            </p:cNvPr>
            <p:cNvSpPr>
              <a:spLocks noChangeArrowheads="1"/>
            </p:cNvSpPr>
            <p:nvPr/>
          </p:nvSpPr>
          <p:spPr bwMode="auto">
            <a:xfrm>
              <a:off x="5445126" y="1447800"/>
              <a:ext cx="793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8" name="Freeform 121">
              <a:extLst>
                <a:ext uri="{FF2B5EF4-FFF2-40B4-BE49-F238E27FC236}">
                  <a16:creationId xmlns:a16="http://schemas.microsoft.com/office/drawing/2014/main" id="{F462DE93-8041-45A1-8C4A-B2DE21455480}"/>
                </a:ext>
              </a:extLst>
            </p:cNvPr>
            <p:cNvSpPr>
              <a:spLocks/>
            </p:cNvSpPr>
            <p:nvPr/>
          </p:nvSpPr>
          <p:spPr bwMode="auto">
            <a:xfrm>
              <a:off x="5448301" y="1125538"/>
              <a:ext cx="71438" cy="93663"/>
            </a:xfrm>
            <a:custGeom>
              <a:avLst/>
              <a:gdLst>
                <a:gd name="T0" fmla="*/ 0 w 19"/>
                <a:gd name="T1" fmla="*/ 25 h 25"/>
                <a:gd name="T2" fmla="*/ 0 w 19"/>
                <a:gd name="T3" fmla="*/ 15 h 25"/>
                <a:gd name="T4" fmla="*/ 10 w 19"/>
                <a:gd name="T5" fmla="*/ 0 h 25"/>
                <a:gd name="T6" fmla="*/ 19 w 19"/>
                <a:gd name="T7" fmla="*/ 15 h 25"/>
                <a:gd name="T8" fmla="*/ 19 w 19"/>
                <a:gd name="T9" fmla="*/ 25 h 25"/>
              </a:gdLst>
              <a:ahLst/>
              <a:cxnLst>
                <a:cxn ang="0">
                  <a:pos x="T0" y="T1"/>
                </a:cxn>
                <a:cxn ang="0">
                  <a:pos x="T2" y="T3"/>
                </a:cxn>
                <a:cxn ang="0">
                  <a:pos x="T4" y="T5"/>
                </a:cxn>
                <a:cxn ang="0">
                  <a:pos x="T6" y="T7"/>
                </a:cxn>
                <a:cxn ang="0">
                  <a:pos x="T8" y="T9"/>
                </a:cxn>
              </a:cxnLst>
              <a:rect l="0" t="0" r="r" b="b"/>
              <a:pathLst>
                <a:path w="19" h="25">
                  <a:moveTo>
                    <a:pt x="0" y="25"/>
                  </a:moveTo>
                  <a:cubicBezTo>
                    <a:pt x="0" y="15"/>
                    <a:pt x="0" y="15"/>
                    <a:pt x="0" y="15"/>
                  </a:cubicBezTo>
                  <a:cubicBezTo>
                    <a:pt x="0" y="10"/>
                    <a:pt x="4" y="0"/>
                    <a:pt x="10" y="0"/>
                  </a:cubicBezTo>
                  <a:cubicBezTo>
                    <a:pt x="15" y="0"/>
                    <a:pt x="19" y="10"/>
                    <a:pt x="19" y="15"/>
                  </a:cubicBezTo>
                  <a:cubicBezTo>
                    <a:pt x="19" y="25"/>
                    <a:pt x="19" y="25"/>
                    <a:pt x="19"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19" name="Rectangle 122">
              <a:extLst>
                <a:ext uri="{FF2B5EF4-FFF2-40B4-BE49-F238E27FC236}">
                  <a16:creationId xmlns:a16="http://schemas.microsoft.com/office/drawing/2014/main" id="{1EA9BAFB-BD96-4A96-B3DE-9698F314F5EE}"/>
                </a:ext>
              </a:extLst>
            </p:cNvPr>
            <p:cNvSpPr>
              <a:spLocks noChangeArrowheads="1"/>
            </p:cNvSpPr>
            <p:nvPr/>
          </p:nvSpPr>
          <p:spPr bwMode="auto">
            <a:xfrm>
              <a:off x="5448301" y="1433513"/>
              <a:ext cx="714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0" name="Rectangle 123">
              <a:extLst>
                <a:ext uri="{FF2B5EF4-FFF2-40B4-BE49-F238E27FC236}">
                  <a16:creationId xmlns:a16="http://schemas.microsoft.com/office/drawing/2014/main" id="{C90B8EF6-10E3-499E-995A-5E09FD1CC251}"/>
                </a:ext>
              </a:extLst>
            </p:cNvPr>
            <p:cNvSpPr>
              <a:spLocks noChangeArrowheads="1"/>
            </p:cNvSpPr>
            <p:nvPr/>
          </p:nvSpPr>
          <p:spPr bwMode="auto">
            <a:xfrm>
              <a:off x="5359401" y="1433513"/>
              <a:ext cx="587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1" name="Rectangle 124">
              <a:extLst>
                <a:ext uri="{FF2B5EF4-FFF2-40B4-BE49-F238E27FC236}">
                  <a16:creationId xmlns:a16="http://schemas.microsoft.com/office/drawing/2014/main" id="{0FF5EA62-3192-45EE-A5B8-0C89EC157E26}"/>
                </a:ext>
              </a:extLst>
            </p:cNvPr>
            <p:cNvSpPr>
              <a:spLocks noChangeArrowheads="1"/>
            </p:cNvSpPr>
            <p:nvPr/>
          </p:nvSpPr>
          <p:spPr bwMode="auto">
            <a:xfrm>
              <a:off x="5280026" y="1433513"/>
              <a:ext cx="49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22" name="Rounded Rectangle 2">
            <a:extLst>
              <a:ext uri="{FF2B5EF4-FFF2-40B4-BE49-F238E27FC236}">
                <a16:creationId xmlns:a16="http://schemas.microsoft.com/office/drawing/2014/main" id="{784F4262-DE47-4FF0-B203-7D736F81D1C2}"/>
              </a:ext>
            </a:extLst>
          </p:cNvPr>
          <p:cNvSpPr/>
          <p:nvPr>
            <p:custDataLst>
              <p:tags r:id="rId1"/>
            </p:custDataLst>
          </p:nvPr>
        </p:nvSpPr>
        <p:spPr>
          <a:xfrm>
            <a:off x="5432587" y="2900240"/>
            <a:ext cx="1914514" cy="850678"/>
          </a:xfrm>
          <a:prstGeom prst="roundRect">
            <a:avLst>
              <a:gd name="adj" fmla="val 11759"/>
            </a:avLst>
          </a:prstGeom>
          <a:solidFill>
            <a:schemeClr val="accent5">
              <a:alpha val="5000"/>
            </a:schemeClr>
          </a:solidFill>
          <a:ln w="127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pPr defTabSz="1169988"/>
            <a:r>
              <a:rPr lang="en-US" altLang="ko-KR" sz="700" dirty="0">
                <a:solidFill>
                  <a:schemeClr val="tx1"/>
                </a:solidFill>
              </a:rPr>
              <a:t>2019</a:t>
            </a:r>
            <a:r>
              <a:rPr lang="ko-KR" altLang="en-US" sz="700" dirty="0">
                <a:solidFill>
                  <a:schemeClr val="tx1"/>
                </a:solidFill>
              </a:rPr>
              <a:t>년 </a:t>
            </a:r>
            <a:r>
              <a:rPr lang="en-US" altLang="ko-KR" sz="700" dirty="0">
                <a:solidFill>
                  <a:schemeClr val="tx1"/>
                </a:solidFill>
              </a:rPr>
              <a:t>8</a:t>
            </a:r>
            <a:r>
              <a:rPr lang="ko-KR" altLang="en-US" sz="700" dirty="0">
                <a:solidFill>
                  <a:schemeClr val="tx1"/>
                </a:solidFill>
              </a:rPr>
              <a:t>월 금속기둥이 중소벤처기업부가 고시하는 </a:t>
            </a:r>
            <a:r>
              <a:rPr lang="en-US" altLang="ko-KR" sz="700" dirty="0">
                <a:solidFill>
                  <a:schemeClr val="tx1"/>
                </a:solidFill>
              </a:rPr>
              <a:t>“</a:t>
            </a:r>
            <a:r>
              <a:rPr lang="ko-KR" altLang="en-US" sz="700" dirty="0">
                <a:solidFill>
                  <a:schemeClr val="tx1"/>
                </a:solidFill>
              </a:rPr>
              <a:t>중소기업자간 경쟁제품 직접생산 확인기준</a:t>
            </a:r>
            <a:r>
              <a:rPr lang="en-US" altLang="ko-KR" sz="700" dirty="0">
                <a:solidFill>
                  <a:schemeClr val="tx1"/>
                </a:solidFill>
              </a:rPr>
              <a:t>”</a:t>
            </a:r>
            <a:r>
              <a:rPr lang="ko-KR" altLang="en-US" sz="700" dirty="0">
                <a:solidFill>
                  <a:schemeClr val="tx1"/>
                </a:solidFill>
              </a:rPr>
              <a:t>내 중소기업자간 경쟁제품으로 지정되면서 직접생산에 대해 한국감시기기협동조합의 확인을 받아야 함</a:t>
            </a:r>
            <a:r>
              <a:rPr lang="en-US" altLang="ko-KR" sz="700" dirty="0">
                <a:solidFill>
                  <a:schemeClr val="tx1"/>
                </a:solidFill>
              </a:rPr>
              <a:t>.</a:t>
            </a:r>
          </a:p>
        </p:txBody>
      </p:sp>
      <p:grpSp>
        <p:nvGrpSpPr>
          <p:cNvPr id="123" name="Group 608">
            <a:extLst>
              <a:ext uri="{FF2B5EF4-FFF2-40B4-BE49-F238E27FC236}">
                <a16:creationId xmlns:a16="http://schemas.microsoft.com/office/drawing/2014/main" id="{3DFBD860-2A06-4111-B31A-E870365BB5DD}"/>
              </a:ext>
            </a:extLst>
          </p:cNvPr>
          <p:cNvGrpSpPr/>
          <p:nvPr/>
        </p:nvGrpSpPr>
        <p:grpSpPr>
          <a:xfrm>
            <a:off x="4622310" y="3828364"/>
            <a:ext cx="229977" cy="303743"/>
            <a:chOff x="5272088" y="1125538"/>
            <a:chExt cx="252413" cy="333375"/>
          </a:xfrm>
          <a:solidFill>
            <a:srgbClr val="00338D"/>
          </a:solidFill>
        </p:grpSpPr>
        <p:sp>
          <p:nvSpPr>
            <p:cNvPr id="124" name="Rectangle 113">
              <a:extLst>
                <a:ext uri="{FF2B5EF4-FFF2-40B4-BE49-F238E27FC236}">
                  <a16:creationId xmlns:a16="http://schemas.microsoft.com/office/drawing/2014/main" id="{AFCFDB52-1B95-41B3-9D77-21B059A244FF}"/>
                </a:ext>
              </a:extLst>
            </p:cNvPr>
            <p:cNvSpPr>
              <a:spLocks noChangeArrowheads="1"/>
            </p:cNvSpPr>
            <p:nvPr/>
          </p:nvSpPr>
          <p:spPr bwMode="auto">
            <a:xfrm>
              <a:off x="5272088" y="1293813"/>
              <a:ext cx="60325" cy="150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5" name="Rectangle 114">
              <a:extLst>
                <a:ext uri="{FF2B5EF4-FFF2-40B4-BE49-F238E27FC236}">
                  <a16:creationId xmlns:a16="http://schemas.microsoft.com/office/drawing/2014/main" id="{9044B58E-74B6-4ADC-ACC9-061A6991669C}"/>
                </a:ext>
              </a:extLst>
            </p:cNvPr>
            <p:cNvSpPr>
              <a:spLocks noChangeArrowheads="1"/>
            </p:cNvSpPr>
            <p:nvPr/>
          </p:nvSpPr>
          <p:spPr bwMode="auto">
            <a:xfrm>
              <a:off x="5272088" y="1450975"/>
              <a:ext cx="6032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6" name="Freeform 115">
              <a:extLst>
                <a:ext uri="{FF2B5EF4-FFF2-40B4-BE49-F238E27FC236}">
                  <a16:creationId xmlns:a16="http://schemas.microsoft.com/office/drawing/2014/main" id="{201D8B80-015B-4A83-96C3-9634258F331D}"/>
                </a:ext>
              </a:extLst>
            </p:cNvPr>
            <p:cNvSpPr>
              <a:spLocks/>
            </p:cNvSpPr>
            <p:nvPr/>
          </p:nvSpPr>
          <p:spPr bwMode="auto">
            <a:xfrm>
              <a:off x="5280026" y="1222375"/>
              <a:ext cx="49213" cy="68263"/>
            </a:xfrm>
            <a:custGeom>
              <a:avLst/>
              <a:gdLst>
                <a:gd name="T0" fmla="*/ 0 w 13"/>
                <a:gd name="T1" fmla="*/ 18 h 18"/>
                <a:gd name="T2" fmla="*/ 0 w 13"/>
                <a:gd name="T3" fmla="*/ 9 h 18"/>
                <a:gd name="T4" fmla="*/ 6 w 13"/>
                <a:gd name="T5" fmla="*/ 0 h 18"/>
                <a:gd name="T6" fmla="*/ 13 w 13"/>
                <a:gd name="T7" fmla="*/ 9 h 18"/>
                <a:gd name="T8" fmla="*/ 13 w 13"/>
                <a:gd name="T9" fmla="*/ 18 h 18"/>
              </a:gdLst>
              <a:ahLst/>
              <a:cxnLst>
                <a:cxn ang="0">
                  <a:pos x="T0" y="T1"/>
                </a:cxn>
                <a:cxn ang="0">
                  <a:pos x="T2" y="T3"/>
                </a:cxn>
                <a:cxn ang="0">
                  <a:pos x="T4" y="T5"/>
                </a:cxn>
                <a:cxn ang="0">
                  <a:pos x="T6" y="T7"/>
                </a:cxn>
                <a:cxn ang="0">
                  <a:pos x="T8" y="T9"/>
                </a:cxn>
              </a:cxnLst>
              <a:rect l="0" t="0" r="r" b="b"/>
              <a:pathLst>
                <a:path w="13" h="18">
                  <a:moveTo>
                    <a:pt x="0" y="18"/>
                  </a:moveTo>
                  <a:cubicBezTo>
                    <a:pt x="0" y="9"/>
                    <a:pt x="0" y="9"/>
                    <a:pt x="0" y="9"/>
                  </a:cubicBezTo>
                  <a:cubicBezTo>
                    <a:pt x="0" y="5"/>
                    <a:pt x="3" y="0"/>
                    <a:pt x="6" y="0"/>
                  </a:cubicBezTo>
                  <a:cubicBezTo>
                    <a:pt x="10" y="0"/>
                    <a:pt x="13" y="5"/>
                    <a:pt x="13" y="9"/>
                  </a:cubicBezTo>
                  <a:cubicBezTo>
                    <a:pt x="13" y="18"/>
                    <a:pt x="13" y="18"/>
                    <a:pt x="13"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7" name="Rectangle 116">
              <a:extLst>
                <a:ext uri="{FF2B5EF4-FFF2-40B4-BE49-F238E27FC236}">
                  <a16:creationId xmlns:a16="http://schemas.microsoft.com/office/drawing/2014/main" id="{4184C41A-A3E4-4742-B7C5-B3CB4B673216}"/>
                </a:ext>
              </a:extLst>
            </p:cNvPr>
            <p:cNvSpPr>
              <a:spLocks noChangeArrowheads="1"/>
            </p:cNvSpPr>
            <p:nvPr/>
          </p:nvSpPr>
          <p:spPr bwMode="auto">
            <a:xfrm>
              <a:off x="5351463" y="1252538"/>
              <a:ext cx="74613"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8" name="Rectangle 117">
              <a:extLst>
                <a:ext uri="{FF2B5EF4-FFF2-40B4-BE49-F238E27FC236}">
                  <a16:creationId xmlns:a16="http://schemas.microsoft.com/office/drawing/2014/main" id="{6D682BE2-9398-436D-B1FA-358B17A51A9D}"/>
                </a:ext>
              </a:extLst>
            </p:cNvPr>
            <p:cNvSpPr>
              <a:spLocks noChangeArrowheads="1"/>
            </p:cNvSpPr>
            <p:nvPr/>
          </p:nvSpPr>
          <p:spPr bwMode="auto">
            <a:xfrm>
              <a:off x="5351463" y="1447800"/>
              <a:ext cx="746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9" name="Freeform 118">
              <a:extLst>
                <a:ext uri="{FF2B5EF4-FFF2-40B4-BE49-F238E27FC236}">
                  <a16:creationId xmlns:a16="http://schemas.microsoft.com/office/drawing/2014/main" id="{25352247-A862-420E-A983-2AE3AE81E0D7}"/>
                </a:ext>
              </a:extLst>
            </p:cNvPr>
            <p:cNvSpPr>
              <a:spLocks/>
            </p:cNvSpPr>
            <p:nvPr/>
          </p:nvSpPr>
          <p:spPr bwMode="auto">
            <a:xfrm>
              <a:off x="5359401" y="1162050"/>
              <a:ext cx="58738" cy="87313"/>
            </a:xfrm>
            <a:custGeom>
              <a:avLst/>
              <a:gdLst>
                <a:gd name="T0" fmla="*/ 0 w 16"/>
                <a:gd name="T1" fmla="*/ 23 h 23"/>
                <a:gd name="T2" fmla="*/ 0 w 16"/>
                <a:gd name="T3" fmla="*/ 11 h 23"/>
                <a:gd name="T4" fmla="*/ 8 w 16"/>
                <a:gd name="T5" fmla="*/ 0 h 23"/>
                <a:gd name="T6" fmla="*/ 16 w 16"/>
                <a:gd name="T7" fmla="*/ 11 h 23"/>
                <a:gd name="T8" fmla="*/ 16 w 16"/>
                <a:gd name="T9" fmla="*/ 23 h 23"/>
              </a:gdLst>
              <a:ahLst/>
              <a:cxnLst>
                <a:cxn ang="0">
                  <a:pos x="T0" y="T1"/>
                </a:cxn>
                <a:cxn ang="0">
                  <a:pos x="T2" y="T3"/>
                </a:cxn>
                <a:cxn ang="0">
                  <a:pos x="T4" y="T5"/>
                </a:cxn>
                <a:cxn ang="0">
                  <a:pos x="T6" y="T7"/>
                </a:cxn>
                <a:cxn ang="0">
                  <a:pos x="T8" y="T9"/>
                </a:cxn>
              </a:cxnLst>
              <a:rect l="0" t="0" r="r" b="b"/>
              <a:pathLst>
                <a:path w="16" h="23">
                  <a:moveTo>
                    <a:pt x="0" y="23"/>
                  </a:moveTo>
                  <a:cubicBezTo>
                    <a:pt x="0" y="11"/>
                    <a:pt x="0" y="11"/>
                    <a:pt x="0" y="11"/>
                  </a:cubicBezTo>
                  <a:cubicBezTo>
                    <a:pt x="0" y="7"/>
                    <a:pt x="4" y="0"/>
                    <a:pt x="8" y="0"/>
                  </a:cubicBezTo>
                  <a:cubicBezTo>
                    <a:pt x="13" y="0"/>
                    <a:pt x="16" y="7"/>
                    <a:pt x="16" y="11"/>
                  </a:cubicBezTo>
                  <a:cubicBezTo>
                    <a:pt x="16" y="23"/>
                    <a:pt x="16" y="23"/>
                    <a:pt x="16"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0" name="Rectangle 119">
              <a:extLst>
                <a:ext uri="{FF2B5EF4-FFF2-40B4-BE49-F238E27FC236}">
                  <a16:creationId xmlns:a16="http://schemas.microsoft.com/office/drawing/2014/main" id="{8D3FC599-41BA-4F7A-819E-37A93249749B}"/>
                </a:ext>
              </a:extLst>
            </p:cNvPr>
            <p:cNvSpPr>
              <a:spLocks noChangeArrowheads="1"/>
            </p:cNvSpPr>
            <p:nvPr/>
          </p:nvSpPr>
          <p:spPr bwMode="auto">
            <a:xfrm>
              <a:off x="5445126" y="1227138"/>
              <a:ext cx="79375" cy="209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1" name="Rectangle 120">
              <a:extLst>
                <a:ext uri="{FF2B5EF4-FFF2-40B4-BE49-F238E27FC236}">
                  <a16:creationId xmlns:a16="http://schemas.microsoft.com/office/drawing/2014/main" id="{73E4CE04-946D-4823-AEA7-7FCB638EC9C4}"/>
                </a:ext>
              </a:extLst>
            </p:cNvPr>
            <p:cNvSpPr>
              <a:spLocks noChangeArrowheads="1"/>
            </p:cNvSpPr>
            <p:nvPr/>
          </p:nvSpPr>
          <p:spPr bwMode="auto">
            <a:xfrm>
              <a:off x="5445126" y="1447800"/>
              <a:ext cx="793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2" name="Freeform 121">
              <a:extLst>
                <a:ext uri="{FF2B5EF4-FFF2-40B4-BE49-F238E27FC236}">
                  <a16:creationId xmlns:a16="http://schemas.microsoft.com/office/drawing/2014/main" id="{3BE59C34-D275-4CFD-818A-FC934549DFA9}"/>
                </a:ext>
              </a:extLst>
            </p:cNvPr>
            <p:cNvSpPr>
              <a:spLocks/>
            </p:cNvSpPr>
            <p:nvPr/>
          </p:nvSpPr>
          <p:spPr bwMode="auto">
            <a:xfrm>
              <a:off x="5448301" y="1125538"/>
              <a:ext cx="71438" cy="93663"/>
            </a:xfrm>
            <a:custGeom>
              <a:avLst/>
              <a:gdLst>
                <a:gd name="T0" fmla="*/ 0 w 19"/>
                <a:gd name="T1" fmla="*/ 25 h 25"/>
                <a:gd name="T2" fmla="*/ 0 w 19"/>
                <a:gd name="T3" fmla="*/ 15 h 25"/>
                <a:gd name="T4" fmla="*/ 10 w 19"/>
                <a:gd name="T5" fmla="*/ 0 h 25"/>
                <a:gd name="T6" fmla="*/ 19 w 19"/>
                <a:gd name="T7" fmla="*/ 15 h 25"/>
                <a:gd name="T8" fmla="*/ 19 w 19"/>
                <a:gd name="T9" fmla="*/ 25 h 25"/>
              </a:gdLst>
              <a:ahLst/>
              <a:cxnLst>
                <a:cxn ang="0">
                  <a:pos x="T0" y="T1"/>
                </a:cxn>
                <a:cxn ang="0">
                  <a:pos x="T2" y="T3"/>
                </a:cxn>
                <a:cxn ang="0">
                  <a:pos x="T4" y="T5"/>
                </a:cxn>
                <a:cxn ang="0">
                  <a:pos x="T6" y="T7"/>
                </a:cxn>
                <a:cxn ang="0">
                  <a:pos x="T8" y="T9"/>
                </a:cxn>
              </a:cxnLst>
              <a:rect l="0" t="0" r="r" b="b"/>
              <a:pathLst>
                <a:path w="19" h="25">
                  <a:moveTo>
                    <a:pt x="0" y="25"/>
                  </a:moveTo>
                  <a:cubicBezTo>
                    <a:pt x="0" y="15"/>
                    <a:pt x="0" y="15"/>
                    <a:pt x="0" y="15"/>
                  </a:cubicBezTo>
                  <a:cubicBezTo>
                    <a:pt x="0" y="10"/>
                    <a:pt x="4" y="0"/>
                    <a:pt x="10" y="0"/>
                  </a:cubicBezTo>
                  <a:cubicBezTo>
                    <a:pt x="15" y="0"/>
                    <a:pt x="19" y="10"/>
                    <a:pt x="19" y="15"/>
                  </a:cubicBezTo>
                  <a:cubicBezTo>
                    <a:pt x="19" y="25"/>
                    <a:pt x="19" y="25"/>
                    <a:pt x="19"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3" name="Rectangle 122">
              <a:extLst>
                <a:ext uri="{FF2B5EF4-FFF2-40B4-BE49-F238E27FC236}">
                  <a16:creationId xmlns:a16="http://schemas.microsoft.com/office/drawing/2014/main" id="{84949136-0577-4EFE-9D17-6DC271764BCE}"/>
                </a:ext>
              </a:extLst>
            </p:cNvPr>
            <p:cNvSpPr>
              <a:spLocks noChangeArrowheads="1"/>
            </p:cNvSpPr>
            <p:nvPr/>
          </p:nvSpPr>
          <p:spPr bwMode="auto">
            <a:xfrm>
              <a:off x="5448301" y="1433513"/>
              <a:ext cx="714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4" name="Rectangle 123">
              <a:extLst>
                <a:ext uri="{FF2B5EF4-FFF2-40B4-BE49-F238E27FC236}">
                  <a16:creationId xmlns:a16="http://schemas.microsoft.com/office/drawing/2014/main" id="{7C7A0BFF-D088-45A9-9B6C-978C94D5C4DF}"/>
                </a:ext>
              </a:extLst>
            </p:cNvPr>
            <p:cNvSpPr>
              <a:spLocks noChangeArrowheads="1"/>
            </p:cNvSpPr>
            <p:nvPr/>
          </p:nvSpPr>
          <p:spPr bwMode="auto">
            <a:xfrm>
              <a:off x="5359401" y="1433513"/>
              <a:ext cx="587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5" name="Rectangle 124">
              <a:extLst>
                <a:ext uri="{FF2B5EF4-FFF2-40B4-BE49-F238E27FC236}">
                  <a16:creationId xmlns:a16="http://schemas.microsoft.com/office/drawing/2014/main" id="{C8C779D7-797F-4A76-A7C5-776CB5B55562}"/>
                </a:ext>
              </a:extLst>
            </p:cNvPr>
            <p:cNvSpPr>
              <a:spLocks noChangeArrowheads="1"/>
            </p:cNvSpPr>
            <p:nvPr/>
          </p:nvSpPr>
          <p:spPr bwMode="auto">
            <a:xfrm>
              <a:off x="5280026" y="1433513"/>
              <a:ext cx="49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cxnSp>
        <p:nvCxnSpPr>
          <p:cNvPr id="136" name="직선 화살표 연결선 135">
            <a:extLst>
              <a:ext uri="{FF2B5EF4-FFF2-40B4-BE49-F238E27FC236}">
                <a16:creationId xmlns:a16="http://schemas.microsoft.com/office/drawing/2014/main" id="{208D6A5C-EBAF-4850-B9AF-2D53BEC851AE}"/>
              </a:ext>
            </a:extLst>
          </p:cNvPr>
          <p:cNvCxnSpPr>
            <a:cxnSpLocks/>
          </p:cNvCxnSpPr>
          <p:nvPr/>
        </p:nvCxnSpPr>
        <p:spPr>
          <a:xfrm>
            <a:off x="3911231" y="4039449"/>
            <a:ext cx="661916"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id="{E61D7AF8-598E-4F52-B1BC-3C7B113E4BB6}"/>
              </a:ext>
            </a:extLst>
          </p:cNvPr>
          <p:cNvCxnSpPr>
            <a:cxnSpLocks/>
          </p:cNvCxnSpPr>
          <p:nvPr/>
        </p:nvCxnSpPr>
        <p:spPr>
          <a:xfrm>
            <a:off x="1239306" y="4033959"/>
            <a:ext cx="540000"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8" name="연결선: 꺾임 137">
            <a:extLst>
              <a:ext uri="{FF2B5EF4-FFF2-40B4-BE49-F238E27FC236}">
                <a16:creationId xmlns:a16="http://schemas.microsoft.com/office/drawing/2014/main" id="{F92FDCC9-F5B6-437E-9447-F5509262575A}"/>
              </a:ext>
            </a:extLst>
          </p:cNvPr>
          <p:cNvCxnSpPr>
            <a:cxnSpLocks/>
          </p:cNvCxnSpPr>
          <p:nvPr/>
        </p:nvCxnSpPr>
        <p:spPr>
          <a:xfrm rot="5400000" flipH="1" flipV="1">
            <a:off x="2232058" y="3245892"/>
            <a:ext cx="12700" cy="1526837"/>
          </a:xfrm>
          <a:prstGeom prst="bentConnector3">
            <a:avLst>
              <a:gd name="adj1" fmla="val 1315354"/>
            </a:avLst>
          </a:prstGeom>
          <a:ln w="6350">
            <a:solidFill>
              <a:srgbClr val="C00000"/>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139" name="사각형: 둥근 모서리 138">
            <a:extLst>
              <a:ext uri="{FF2B5EF4-FFF2-40B4-BE49-F238E27FC236}">
                <a16:creationId xmlns:a16="http://schemas.microsoft.com/office/drawing/2014/main" id="{C1508834-6336-4756-B6E8-3DE5E72954D7}"/>
              </a:ext>
            </a:extLst>
          </p:cNvPr>
          <p:cNvSpPr/>
          <p:nvPr/>
        </p:nvSpPr>
        <p:spPr>
          <a:xfrm>
            <a:off x="1852105" y="3666989"/>
            <a:ext cx="793915" cy="126372"/>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700" dirty="0">
                <a:solidFill>
                  <a:srgbClr val="C00000"/>
                </a:solidFill>
              </a:rPr>
              <a:t>Margin 11%</a:t>
            </a:r>
            <a:endParaRPr lang="ko-KR" altLang="en-US" sz="700" dirty="0">
              <a:solidFill>
                <a:srgbClr val="C00000"/>
              </a:solidFill>
            </a:endParaRPr>
          </a:p>
        </p:txBody>
      </p:sp>
      <p:grpSp>
        <p:nvGrpSpPr>
          <p:cNvPr id="140" name="Group 608">
            <a:extLst>
              <a:ext uri="{FF2B5EF4-FFF2-40B4-BE49-F238E27FC236}">
                <a16:creationId xmlns:a16="http://schemas.microsoft.com/office/drawing/2014/main" id="{A03AB7A9-9377-44D5-849C-B8CC04466C19}"/>
              </a:ext>
            </a:extLst>
          </p:cNvPr>
          <p:cNvGrpSpPr/>
          <p:nvPr/>
        </p:nvGrpSpPr>
        <p:grpSpPr>
          <a:xfrm>
            <a:off x="4712381" y="2763101"/>
            <a:ext cx="229977" cy="303743"/>
            <a:chOff x="5272088" y="1125538"/>
            <a:chExt cx="252413" cy="333375"/>
          </a:xfrm>
          <a:solidFill>
            <a:srgbClr val="00338D"/>
          </a:solidFill>
        </p:grpSpPr>
        <p:sp>
          <p:nvSpPr>
            <p:cNvPr id="141" name="Rectangle 113">
              <a:extLst>
                <a:ext uri="{FF2B5EF4-FFF2-40B4-BE49-F238E27FC236}">
                  <a16:creationId xmlns:a16="http://schemas.microsoft.com/office/drawing/2014/main" id="{EF5DDB22-8717-4242-A4C3-21C53FFFFCAD}"/>
                </a:ext>
              </a:extLst>
            </p:cNvPr>
            <p:cNvSpPr>
              <a:spLocks noChangeArrowheads="1"/>
            </p:cNvSpPr>
            <p:nvPr/>
          </p:nvSpPr>
          <p:spPr bwMode="auto">
            <a:xfrm>
              <a:off x="5272088" y="1293813"/>
              <a:ext cx="60325" cy="150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2" name="Rectangle 114">
              <a:extLst>
                <a:ext uri="{FF2B5EF4-FFF2-40B4-BE49-F238E27FC236}">
                  <a16:creationId xmlns:a16="http://schemas.microsoft.com/office/drawing/2014/main" id="{6021B123-E20D-4A48-AABC-9C0239AB28D5}"/>
                </a:ext>
              </a:extLst>
            </p:cNvPr>
            <p:cNvSpPr>
              <a:spLocks noChangeArrowheads="1"/>
            </p:cNvSpPr>
            <p:nvPr/>
          </p:nvSpPr>
          <p:spPr bwMode="auto">
            <a:xfrm>
              <a:off x="5272088" y="1450975"/>
              <a:ext cx="6032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3" name="Freeform 115">
              <a:extLst>
                <a:ext uri="{FF2B5EF4-FFF2-40B4-BE49-F238E27FC236}">
                  <a16:creationId xmlns:a16="http://schemas.microsoft.com/office/drawing/2014/main" id="{E38E8D6C-61F4-4352-B6CB-39B8FE6DD51B}"/>
                </a:ext>
              </a:extLst>
            </p:cNvPr>
            <p:cNvSpPr>
              <a:spLocks/>
            </p:cNvSpPr>
            <p:nvPr/>
          </p:nvSpPr>
          <p:spPr bwMode="auto">
            <a:xfrm>
              <a:off x="5280026" y="1222375"/>
              <a:ext cx="49213" cy="68263"/>
            </a:xfrm>
            <a:custGeom>
              <a:avLst/>
              <a:gdLst>
                <a:gd name="T0" fmla="*/ 0 w 13"/>
                <a:gd name="T1" fmla="*/ 18 h 18"/>
                <a:gd name="T2" fmla="*/ 0 w 13"/>
                <a:gd name="T3" fmla="*/ 9 h 18"/>
                <a:gd name="T4" fmla="*/ 6 w 13"/>
                <a:gd name="T5" fmla="*/ 0 h 18"/>
                <a:gd name="T6" fmla="*/ 13 w 13"/>
                <a:gd name="T7" fmla="*/ 9 h 18"/>
                <a:gd name="T8" fmla="*/ 13 w 13"/>
                <a:gd name="T9" fmla="*/ 18 h 18"/>
              </a:gdLst>
              <a:ahLst/>
              <a:cxnLst>
                <a:cxn ang="0">
                  <a:pos x="T0" y="T1"/>
                </a:cxn>
                <a:cxn ang="0">
                  <a:pos x="T2" y="T3"/>
                </a:cxn>
                <a:cxn ang="0">
                  <a:pos x="T4" y="T5"/>
                </a:cxn>
                <a:cxn ang="0">
                  <a:pos x="T6" y="T7"/>
                </a:cxn>
                <a:cxn ang="0">
                  <a:pos x="T8" y="T9"/>
                </a:cxn>
              </a:cxnLst>
              <a:rect l="0" t="0" r="r" b="b"/>
              <a:pathLst>
                <a:path w="13" h="18">
                  <a:moveTo>
                    <a:pt x="0" y="18"/>
                  </a:moveTo>
                  <a:cubicBezTo>
                    <a:pt x="0" y="9"/>
                    <a:pt x="0" y="9"/>
                    <a:pt x="0" y="9"/>
                  </a:cubicBezTo>
                  <a:cubicBezTo>
                    <a:pt x="0" y="5"/>
                    <a:pt x="3" y="0"/>
                    <a:pt x="6" y="0"/>
                  </a:cubicBezTo>
                  <a:cubicBezTo>
                    <a:pt x="10" y="0"/>
                    <a:pt x="13" y="5"/>
                    <a:pt x="13" y="9"/>
                  </a:cubicBezTo>
                  <a:cubicBezTo>
                    <a:pt x="13" y="18"/>
                    <a:pt x="13" y="18"/>
                    <a:pt x="13"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4" name="Rectangle 116">
              <a:extLst>
                <a:ext uri="{FF2B5EF4-FFF2-40B4-BE49-F238E27FC236}">
                  <a16:creationId xmlns:a16="http://schemas.microsoft.com/office/drawing/2014/main" id="{5D9DB97C-B226-4D2D-A984-680C8EBE0871}"/>
                </a:ext>
              </a:extLst>
            </p:cNvPr>
            <p:cNvSpPr>
              <a:spLocks noChangeArrowheads="1"/>
            </p:cNvSpPr>
            <p:nvPr/>
          </p:nvSpPr>
          <p:spPr bwMode="auto">
            <a:xfrm>
              <a:off x="5351463" y="1252538"/>
              <a:ext cx="74613"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5" name="Rectangle 117">
              <a:extLst>
                <a:ext uri="{FF2B5EF4-FFF2-40B4-BE49-F238E27FC236}">
                  <a16:creationId xmlns:a16="http://schemas.microsoft.com/office/drawing/2014/main" id="{A3C06719-3107-4227-AA3E-84E7EDC6F9A8}"/>
                </a:ext>
              </a:extLst>
            </p:cNvPr>
            <p:cNvSpPr>
              <a:spLocks noChangeArrowheads="1"/>
            </p:cNvSpPr>
            <p:nvPr/>
          </p:nvSpPr>
          <p:spPr bwMode="auto">
            <a:xfrm>
              <a:off x="5351463" y="1447800"/>
              <a:ext cx="746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6" name="Freeform 118">
              <a:extLst>
                <a:ext uri="{FF2B5EF4-FFF2-40B4-BE49-F238E27FC236}">
                  <a16:creationId xmlns:a16="http://schemas.microsoft.com/office/drawing/2014/main" id="{2991B0C1-6B22-4DAE-8EB1-28AE655DE876}"/>
                </a:ext>
              </a:extLst>
            </p:cNvPr>
            <p:cNvSpPr>
              <a:spLocks/>
            </p:cNvSpPr>
            <p:nvPr/>
          </p:nvSpPr>
          <p:spPr bwMode="auto">
            <a:xfrm>
              <a:off x="5359401" y="1162050"/>
              <a:ext cx="58738" cy="87313"/>
            </a:xfrm>
            <a:custGeom>
              <a:avLst/>
              <a:gdLst>
                <a:gd name="T0" fmla="*/ 0 w 16"/>
                <a:gd name="T1" fmla="*/ 23 h 23"/>
                <a:gd name="T2" fmla="*/ 0 w 16"/>
                <a:gd name="T3" fmla="*/ 11 h 23"/>
                <a:gd name="T4" fmla="*/ 8 w 16"/>
                <a:gd name="T5" fmla="*/ 0 h 23"/>
                <a:gd name="T6" fmla="*/ 16 w 16"/>
                <a:gd name="T7" fmla="*/ 11 h 23"/>
                <a:gd name="T8" fmla="*/ 16 w 16"/>
                <a:gd name="T9" fmla="*/ 23 h 23"/>
              </a:gdLst>
              <a:ahLst/>
              <a:cxnLst>
                <a:cxn ang="0">
                  <a:pos x="T0" y="T1"/>
                </a:cxn>
                <a:cxn ang="0">
                  <a:pos x="T2" y="T3"/>
                </a:cxn>
                <a:cxn ang="0">
                  <a:pos x="T4" y="T5"/>
                </a:cxn>
                <a:cxn ang="0">
                  <a:pos x="T6" y="T7"/>
                </a:cxn>
                <a:cxn ang="0">
                  <a:pos x="T8" y="T9"/>
                </a:cxn>
              </a:cxnLst>
              <a:rect l="0" t="0" r="r" b="b"/>
              <a:pathLst>
                <a:path w="16" h="23">
                  <a:moveTo>
                    <a:pt x="0" y="23"/>
                  </a:moveTo>
                  <a:cubicBezTo>
                    <a:pt x="0" y="11"/>
                    <a:pt x="0" y="11"/>
                    <a:pt x="0" y="11"/>
                  </a:cubicBezTo>
                  <a:cubicBezTo>
                    <a:pt x="0" y="7"/>
                    <a:pt x="4" y="0"/>
                    <a:pt x="8" y="0"/>
                  </a:cubicBezTo>
                  <a:cubicBezTo>
                    <a:pt x="13" y="0"/>
                    <a:pt x="16" y="7"/>
                    <a:pt x="16" y="11"/>
                  </a:cubicBezTo>
                  <a:cubicBezTo>
                    <a:pt x="16" y="23"/>
                    <a:pt x="16" y="23"/>
                    <a:pt x="16"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7" name="Rectangle 119">
              <a:extLst>
                <a:ext uri="{FF2B5EF4-FFF2-40B4-BE49-F238E27FC236}">
                  <a16:creationId xmlns:a16="http://schemas.microsoft.com/office/drawing/2014/main" id="{C49B79D5-3EF7-4D8E-8FD5-E6011F927D23}"/>
                </a:ext>
              </a:extLst>
            </p:cNvPr>
            <p:cNvSpPr>
              <a:spLocks noChangeArrowheads="1"/>
            </p:cNvSpPr>
            <p:nvPr/>
          </p:nvSpPr>
          <p:spPr bwMode="auto">
            <a:xfrm>
              <a:off x="5445126" y="1227138"/>
              <a:ext cx="79375" cy="209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8" name="Rectangle 120">
              <a:extLst>
                <a:ext uri="{FF2B5EF4-FFF2-40B4-BE49-F238E27FC236}">
                  <a16:creationId xmlns:a16="http://schemas.microsoft.com/office/drawing/2014/main" id="{C2AF792E-9BC5-4E57-81C9-48A3EBDE1FE5}"/>
                </a:ext>
              </a:extLst>
            </p:cNvPr>
            <p:cNvSpPr>
              <a:spLocks noChangeArrowheads="1"/>
            </p:cNvSpPr>
            <p:nvPr/>
          </p:nvSpPr>
          <p:spPr bwMode="auto">
            <a:xfrm>
              <a:off x="5445126" y="1447800"/>
              <a:ext cx="793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9" name="Freeform 121">
              <a:extLst>
                <a:ext uri="{FF2B5EF4-FFF2-40B4-BE49-F238E27FC236}">
                  <a16:creationId xmlns:a16="http://schemas.microsoft.com/office/drawing/2014/main" id="{11DD4E5D-3147-40C8-9CA4-8C87788269C6}"/>
                </a:ext>
              </a:extLst>
            </p:cNvPr>
            <p:cNvSpPr>
              <a:spLocks/>
            </p:cNvSpPr>
            <p:nvPr/>
          </p:nvSpPr>
          <p:spPr bwMode="auto">
            <a:xfrm>
              <a:off x="5448301" y="1125538"/>
              <a:ext cx="71438" cy="93663"/>
            </a:xfrm>
            <a:custGeom>
              <a:avLst/>
              <a:gdLst>
                <a:gd name="T0" fmla="*/ 0 w 19"/>
                <a:gd name="T1" fmla="*/ 25 h 25"/>
                <a:gd name="T2" fmla="*/ 0 w 19"/>
                <a:gd name="T3" fmla="*/ 15 h 25"/>
                <a:gd name="T4" fmla="*/ 10 w 19"/>
                <a:gd name="T5" fmla="*/ 0 h 25"/>
                <a:gd name="T6" fmla="*/ 19 w 19"/>
                <a:gd name="T7" fmla="*/ 15 h 25"/>
                <a:gd name="T8" fmla="*/ 19 w 19"/>
                <a:gd name="T9" fmla="*/ 25 h 25"/>
              </a:gdLst>
              <a:ahLst/>
              <a:cxnLst>
                <a:cxn ang="0">
                  <a:pos x="T0" y="T1"/>
                </a:cxn>
                <a:cxn ang="0">
                  <a:pos x="T2" y="T3"/>
                </a:cxn>
                <a:cxn ang="0">
                  <a:pos x="T4" y="T5"/>
                </a:cxn>
                <a:cxn ang="0">
                  <a:pos x="T6" y="T7"/>
                </a:cxn>
                <a:cxn ang="0">
                  <a:pos x="T8" y="T9"/>
                </a:cxn>
              </a:cxnLst>
              <a:rect l="0" t="0" r="r" b="b"/>
              <a:pathLst>
                <a:path w="19" h="25">
                  <a:moveTo>
                    <a:pt x="0" y="25"/>
                  </a:moveTo>
                  <a:cubicBezTo>
                    <a:pt x="0" y="15"/>
                    <a:pt x="0" y="15"/>
                    <a:pt x="0" y="15"/>
                  </a:cubicBezTo>
                  <a:cubicBezTo>
                    <a:pt x="0" y="10"/>
                    <a:pt x="4" y="0"/>
                    <a:pt x="10" y="0"/>
                  </a:cubicBezTo>
                  <a:cubicBezTo>
                    <a:pt x="15" y="0"/>
                    <a:pt x="19" y="10"/>
                    <a:pt x="19" y="15"/>
                  </a:cubicBezTo>
                  <a:cubicBezTo>
                    <a:pt x="19" y="25"/>
                    <a:pt x="19" y="25"/>
                    <a:pt x="19"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50" name="Rectangle 122">
              <a:extLst>
                <a:ext uri="{FF2B5EF4-FFF2-40B4-BE49-F238E27FC236}">
                  <a16:creationId xmlns:a16="http://schemas.microsoft.com/office/drawing/2014/main" id="{E34ABE35-5CE0-47CD-AF28-D71263302208}"/>
                </a:ext>
              </a:extLst>
            </p:cNvPr>
            <p:cNvSpPr>
              <a:spLocks noChangeArrowheads="1"/>
            </p:cNvSpPr>
            <p:nvPr/>
          </p:nvSpPr>
          <p:spPr bwMode="auto">
            <a:xfrm>
              <a:off x="5448301" y="1433513"/>
              <a:ext cx="714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51" name="Rectangle 123">
              <a:extLst>
                <a:ext uri="{FF2B5EF4-FFF2-40B4-BE49-F238E27FC236}">
                  <a16:creationId xmlns:a16="http://schemas.microsoft.com/office/drawing/2014/main" id="{6354B616-3F32-40CF-A461-DEEA1E0D0575}"/>
                </a:ext>
              </a:extLst>
            </p:cNvPr>
            <p:cNvSpPr>
              <a:spLocks noChangeArrowheads="1"/>
            </p:cNvSpPr>
            <p:nvPr/>
          </p:nvSpPr>
          <p:spPr bwMode="auto">
            <a:xfrm>
              <a:off x="5359401" y="1433513"/>
              <a:ext cx="587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52" name="Rectangle 124">
              <a:extLst>
                <a:ext uri="{FF2B5EF4-FFF2-40B4-BE49-F238E27FC236}">
                  <a16:creationId xmlns:a16="http://schemas.microsoft.com/office/drawing/2014/main" id="{DE0B9B35-D157-42F1-A258-A62F78A49283}"/>
                </a:ext>
              </a:extLst>
            </p:cNvPr>
            <p:cNvSpPr>
              <a:spLocks noChangeArrowheads="1"/>
            </p:cNvSpPr>
            <p:nvPr/>
          </p:nvSpPr>
          <p:spPr bwMode="auto">
            <a:xfrm>
              <a:off x="5280026" y="1433513"/>
              <a:ext cx="49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53" name="Rechteck 61">
            <a:extLst>
              <a:ext uri="{FF2B5EF4-FFF2-40B4-BE49-F238E27FC236}">
                <a16:creationId xmlns:a16="http://schemas.microsoft.com/office/drawing/2014/main" id="{FFEEDA26-2F52-456D-BAC2-9C0D3F56F20E}"/>
              </a:ext>
            </a:extLst>
          </p:cNvPr>
          <p:cNvSpPr/>
          <p:nvPr/>
        </p:nvSpPr>
        <p:spPr>
          <a:xfrm>
            <a:off x="2716537" y="3582094"/>
            <a:ext cx="880679" cy="226046"/>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금속기둥을 원재료 형태로 매입</a:t>
            </a:r>
            <a:endParaRPr lang="en-US" altLang="ko-KR" sz="700" b="1" dirty="0">
              <a:solidFill>
                <a:schemeClr val="bg1"/>
              </a:solidFill>
              <a:latin typeface="Arial" panose="020B0604020202020204" pitchFamily="34" charset="0"/>
            </a:endParaRPr>
          </a:p>
        </p:txBody>
      </p:sp>
      <p:sp>
        <p:nvSpPr>
          <p:cNvPr id="154" name="Rechteck 61">
            <a:extLst>
              <a:ext uri="{FF2B5EF4-FFF2-40B4-BE49-F238E27FC236}">
                <a16:creationId xmlns:a16="http://schemas.microsoft.com/office/drawing/2014/main" id="{4B0A5D7E-1B3C-4FEC-B718-821EF1E8726B}"/>
              </a:ext>
            </a:extLst>
          </p:cNvPr>
          <p:cNvSpPr/>
          <p:nvPr/>
        </p:nvSpPr>
        <p:spPr>
          <a:xfrm>
            <a:off x="1754005" y="5726585"/>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155" name="직선 화살표 연결선 154">
            <a:extLst>
              <a:ext uri="{FF2B5EF4-FFF2-40B4-BE49-F238E27FC236}">
                <a16:creationId xmlns:a16="http://schemas.microsoft.com/office/drawing/2014/main" id="{2CC70359-0CCF-4E9F-B1DA-23608B1E6B7F}"/>
              </a:ext>
            </a:extLst>
          </p:cNvPr>
          <p:cNvCxnSpPr>
            <a:cxnSpLocks/>
            <a:stCxn id="154" idx="3"/>
          </p:cNvCxnSpPr>
          <p:nvPr/>
        </p:nvCxnSpPr>
        <p:spPr>
          <a:xfrm>
            <a:off x="2627233" y="5828113"/>
            <a:ext cx="1080000"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6" name="직선 화살표 연결선 155">
            <a:extLst>
              <a:ext uri="{FF2B5EF4-FFF2-40B4-BE49-F238E27FC236}">
                <a16:creationId xmlns:a16="http://schemas.microsoft.com/office/drawing/2014/main" id="{A9192C41-FFEC-49AC-A621-B8A273ED3F27}"/>
              </a:ext>
            </a:extLst>
          </p:cNvPr>
          <p:cNvCxnSpPr>
            <a:cxnSpLocks/>
          </p:cNvCxnSpPr>
          <p:nvPr/>
        </p:nvCxnSpPr>
        <p:spPr>
          <a:xfrm flipV="1">
            <a:off x="842567" y="5828113"/>
            <a:ext cx="900000" cy="64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57" name="Group 608">
            <a:extLst>
              <a:ext uri="{FF2B5EF4-FFF2-40B4-BE49-F238E27FC236}">
                <a16:creationId xmlns:a16="http://schemas.microsoft.com/office/drawing/2014/main" id="{C08A837B-D95D-4707-BA3C-66CD2BA8EBA1}"/>
              </a:ext>
            </a:extLst>
          </p:cNvPr>
          <p:cNvGrpSpPr/>
          <p:nvPr/>
        </p:nvGrpSpPr>
        <p:grpSpPr>
          <a:xfrm>
            <a:off x="4678463" y="5623729"/>
            <a:ext cx="229977" cy="303743"/>
            <a:chOff x="5272088" y="1125538"/>
            <a:chExt cx="252413" cy="333375"/>
          </a:xfrm>
          <a:solidFill>
            <a:srgbClr val="00338D"/>
          </a:solidFill>
        </p:grpSpPr>
        <p:sp>
          <p:nvSpPr>
            <p:cNvPr id="158" name="Rectangle 113">
              <a:extLst>
                <a:ext uri="{FF2B5EF4-FFF2-40B4-BE49-F238E27FC236}">
                  <a16:creationId xmlns:a16="http://schemas.microsoft.com/office/drawing/2014/main" id="{6592EED3-FA83-4007-B11D-FB3AC95F0BFA}"/>
                </a:ext>
              </a:extLst>
            </p:cNvPr>
            <p:cNvSpPr>
              <a:spLocks noChangeArrowheads="1"/>
            </p:cNvSpPr>
            <p:nvPr/>
          </p:nvSpPr>
          <p:spPr bwMode="auto">
            <a:xfrm>
              <a:off x="5272088" y="1293813"/>
              <a:ext cx="60325" cy="150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59" name="Rectangle 114">
              <a:extLst>
                <a:ext uri="{FF2B5EF4-FFF2-40B4-BE49-F238E27FC236}">
                  <a16:creationId xmlns:a16="http://schemas.microsoft.com/office/drawing/2014/main" id="{6DB82D33-9A7E-47F2-BF07-DEAA8735DCD8}"/>
                </a:ext>
              </a:extLst>
            </p:cNvPr>
            <p:cNvSpPr>
              <a:spLocks noChangeArrowheads="1"/>
            </p:cNvSpPr>
            <p:nvPr/>
          </p:nvSpPr>
          <p:spPr bwMode="auto">
            <a:xfrm>
              <a:off x="5272088" y="1450975"/>
              <a:ext cx="6032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0" name="Freeform 115">
              <a:extLst>
                <a:ext uri="{FF2B5EF4-FFF2-40B4-BE49-F238E27FC236}">
                  <a16:creationId xmlns:a16="http://schemas.microsoft.com/office/drawing/2014/main" id="{12C3A76E-E8E6-4969-8E17-D9066F6B92C2}"/>
                </a:ext>
              </a:extLst>
            </p:cNvPr>
            <p:cNvSpPr>
              <a:spLocks/>
            </p:cNvSpPr>
            <p:nvPr/>
          </p:nvSpPr>
          <p:spPr bwMode="auto">
            <a:xfrm>
              <a:off x="5280026" y="1222375"/>
              <a:ext cx="49213" cy="68263"/>
            </a:xfrm>
            <a:custGeom>
              <a:avLst/>
              <a:gdLst>
                <a:gd name="T0" fmla="*/ 0 w 13"/>
                <a:gd name="T1" fmla="*/ 18 h 18"/>
                <a:gd name="T2" fmla="*/ 0 w 13"/>
                <a:gd name="T3" fmla="*/ 9 h 18"/>
                <a:gd name="T4" fmla="*/ 6 w 13"/>
                <a:gd name="T5" fmla="*/ 0 h 18"/>
                <a:gd name="T6" fmla="*/ 13 w 13"/>
                <a:gd name="T7" fmla="*/ 9 h 18"/>
                <a:gd name="T8" fmla="*/ 13 w 13"/>
                <a:gd name="T9" fmla="*/ 18 h 18"/>
              </a:gdLst>
              <a:ahLst/>
              <a:cxnLst>
                <a:cxn ang="0">
                  <a:pos x="T0" y="T1"/>
                </a:cxn>
                <a:cxn ang="0">
                  <a:pos x="T2" y="T3"/>
                </a:cxn>
                <a:cxn ang="0">
                  <a:pos x="T4" y="T5"/>
                </a:cxn>
                <a:cxn ang="0">
                  <a:pos x="T6" y="T7"/>
                </a:cxn>
                <a:cxn ang="0">
                  <a:pos x="T8" y="T9"/>
                </a:cxn>
              </a:cxnLst>
              <a:rect l="0" t="0" r="r" b="b"/>
              <a:pathLst>
                <a:path w="13" h="18">
                  <a:moveTo>
                    <a:pt x="0" y="18"/>
                  </a:moveTo>
                  <a:cubicBezTo>
                    <a:pt x="0" y="9"/>
                    <a:pt x="0" y="9"/>
                    <a:pt x="0" y="9"/>
                  </a:cubicBezTo>
                  <a:cubicBezTo>
                    <a:pt x="0" y="5"/>
                    <a:pt x="3" y="0"/>
                    <a:pt x="6" y="0"/>
                  </a:cubicBezTo>
                  <a:cubicBezTo>
                    <a:pt x="10" y="0"/>
                    <a:pt x="13" y="5"/>
                    <a:pt x="13" y="9"/>
                  </a:cubicBezTo>
                  <a:cubicBezTo>
                    <a:pt x="13" y="18"/>
                    <a:pt x="13" y="18"/>
                    <a:pt x="13"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1" name="Rectangle 116">
              <a:extLst>
                <a:ext uri="{FF2B5EF4-FFF2-40B4-BE49-F238E27FC236}">
                  <a16:creationId xmlns:a16="http://schemas.microsoft.com/office/drawing/2014/main" id="{502AD8D2-E43B-496B-BF37-2C0551C46EE8}"/>
                </a:ext>
              </a:extLst>
            </p:cNvPr>
            <p:cNvSpPr>
              <a:spLocks noChangeArrowheads="1"/>
            </p:cNvSpPr>
            <p:nvPr/>
          </p:nvSpPr>
          <p:spPr bwMode="auto">
            <a:xfrm>
              <a:off x="5351463" y="1252538"/>
              <a:ext cx="74613"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2" name="Rectangle 117">
              <a:extLst>
                <a:ext uri="{FF2B5EF4-FFF2-40B4-BE49-F238E27FC236}">
                  <a16:creationId xmlns:a16="http://schemas.microsoft.com/office/drawing/2014/main" id="{F14884F4-114A-46E0-B8A4-1F9871A9F1A7}"/>
                </a:ext>
              </a:extLst>
            </p:cNvPr>
            <p:cNvSpPr>
              <a:spLocks noChangeArrowheads="1"/>
            </p:cNvSpPr>
            <p:nvPr/>
          </p:nvSpPr>
          <p:spPr bwMode="auto">
            <a:xfrm>
              <a:off x="5351463" y="1447800"/>
              <a:ext cx="746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3" name="Freeform 118">
              <a:extLst>
                <a:ext uri="{FF2B5EF4-FFF2-40B4-BE49-F238E27FC236}">
                  <a16:creationId xmlns:a16="http://schemas.microsoft.com/office/drawing/2014/main" id="{2D82817A-9C4B-457A-989B-6BA72C00B4BE}"/>
                </a:ext>
              </a:extLst>
            </p:cNvPr>
            <p:cNvSpPr>
              <a:spLocks/>
            </p:cNvSpPr>
            <p:nvPr/>
          </p:nvSpPr>
          <p:spPr bwMode="auto">
            <a:xfrm>
              <a:off x="5359401" y="1162050"/>
              <a:ext cx="58738" cy="87313"/>
            </a:xfrm>
            <a:custGeom>
              <a:avLst/>
              <a:gdLst>
                <a:gd name="T0" fmla="*/ 0 w 16"/>
                <a:gd name="T1" fmla="*/ 23 h 23"/>
                <a:gd name="T2" fmla="*/ 0 w 16"/>
                <a:gd name="T3" fmla="*/ 11 h 23"/>
                <a:gd name="T4" fmla="*/ 8 w 16"/>
                <a:gd name="T5" fmla="*/ 0 h 23"/>
                <a:gd name="T6" fmla="*/ 16 w 16"/>
                <a:gd name="T7" fmla="*/ 11 h 23"/>
                <a:gd name="T8" fmla="*/ 16 w 16"/>
                <a:gd name="T9" fmla="*/ 23 h 23"/>
              </a:gdLst>
              <a:ahLst/>
              <a:cxnLst>
                <a:cxn ang="0">
                  <a:pos x="T0" y="T1"/>
                </a:cxn>
                <a:cxn ang="0">
                  <a:pos x="T2" y="T3"/>
                </a:cxn>
                <a:cxn ang="0">
                  <a:pos x="T4" y="T5"/>
                </a:cxn>
                <a:cxn ang="0">
                  <a:pos x="T6" y="T7"/>
                </a:cxn>
                <a:cxn ang="0">
                  <a:pos x="T8" y="T9"/>
                </a:cxn>
              </a:cxnLst>
              <a:rect l="0" t="0" r="r" b="b"/>
              <a:pathLst>
                <a:path w="16" h="23">
                  <a:moveTo>
                    <a:pt x="0" y="23"/>
                  </a:moveTo>
                  <a:cubicBezTo>
                    <a:pt x="0" y="11"/>
                    <a:pt x="0" y="11"/>
                    <a:pt x="0" y="11"/>
                  </a:cubicBezTo>
                  <a:cubicBezTo>
                    <a:pt x="0" y="7"/>
                    <a:pt x="4" y="0"/>
                    <a:pt x="8" y="0"/>
                  </a:cubicBezTo>
                  <a:cubicBezTo>
                    <a:pt x="13" y="0"/>
                    <a:pt x="16" y="7"/>
                    <a:pt x="16" y="11"/>
                  </a:cubicBezTo>
                  <a:cubicBezTo>
                    <a:pt x="16" y="23"/>
                    <a:pt x="16" y="23"/>
                    <a:pt x="16"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4" name="Rectangle 119">
              <a:extLst>
                <a:ext uri="{FF2B5EF4-FFF2-40B4-BE49-F238E27FC236}">
                  <a16:creationId xmlns:a16="http://schemas.microsoft.com/office/drawing/2014/main" id="{B9476725-66A4-43D5-9767-6621B41910E3}"/>
                </a:ext>
              </a:extLst>
            </p:cNvPr>
            <p:cNvSpPr>
              <a:spLocks noChangeArrowheads="1"/>
            </p:cNvSpPr>
            <p:nvPr/>
          </p:nvSpPr>
          <p:spPr bwMode="auto">
            <a:xfrm>
              <a:off x="5445126" y="1227138"/>
              <a:ext cx="79375" cy="209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5" name="Rectangle 120">
              <a:extLst>
                <a:ext uri="{FF2B5EF4-FFF2-40B4-BE49-F238E27FC236}">
                  <a16:creationId xmlns:a16="http://schemas.microsoft.com/office/drawing/2014/main" id="{16F67E8D-6D1E-46C1-82ED-2F33B6439D93}"/>
                </a:ext>
              </a:extLst>
            </p:cNvPr>
            <p:cNvSpPr>
              <a:spLocks noChangeArrowheads="1"/>
            </p:cNvSpPr>
            <p:nvPr/>
          </p:nvSpPr>
          <p:spPr bwMode="auto">
            <a:xfrm>
              <a:off x="5445126" y="1447800"/>
              <a:ext cx="793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6" name="Freeform 121">
              <a:extLst>
                <a:ext uri="{FF2B5EF4-FFF2-40B4-BE49-F238E27FC236}">
                  <a16:creationId xmlns:a16="http://schemas.microsoft.com/office/drawing/2014/main" id="{DD671446-17D3-4E18-A8FA-EB6D35F6E28D}"/>
                </a:ext>
              </a:extLst>
            </p:cNvPr>
            <p:cNvSpPr>
              <a:spLocks/>
            </p:cNvSpPr>
            <p:nvPr/>
          </p:nvSpPr>
          <p:spPr bwMode="auto">
            <a:xfrm>
              <a:off x="5448301" y="1125538"/>
              <a:ext cx="71438" cy="93663"/>
            </a:xfrm>
            <a:custGeom>
              <a:avLst/>
              <a:gdLst>
                <a:gd name="T0" fmla="*/ 0 w 19"/>
                <a:gd name="T1" fmla="*/ 25 h 25"/>
                <a:gd name="T2" fmla="*/ 0 w 19"/>
                <a:gd name="T3" fmla="*/ 15 h 25"/>
                <a:gd name="T4" fmla="*/ 10 w 19"/>
                <a:gd name="T5" fmla="*/ 0 h 25"/>
                <a:gd name="T6" fmla="*/ 19 w 19"/>
                <a:gd name="T7" fmla="*/ 15 h 25"/>
                <a:gd name="T8" fmla="*/ 19 w 19"/>
                <a:gd name="T9" fmla="*/ 25 h 25"/>
              </a:gdLst>
              <a:ahLst/>
              <a:cxnLst>
                <a:cxn ang="0">
                  <a:pos x="T0" y="T1"/>
                </a:cxn>
                <a:cxn ang="0">
                  <a:pos x="T2" y="T3"/>
                </a:cxn>
                <a:cxn ang="0">
                  <a:pos x="T4" y="T5"/>
                </a:cxn>
                <a:cxn ang="0">
                  <a:pos x="T6" y="T7"/>
                </a:cxn>
                <a:cxn ang="0">
                  <a:pos x="T8" y="T9"/>
                </a:cxn>
              </a:cxnLst>
              <a:rect l="0" t="0" r="r" b="b"/>
              <a:pathLst>
                <a:path w="19" h="25">
                  <a:moveTo>
                    <a:pt x="0" y="25"/>
                  </a:moveTo>
                  <a:cubicBezTo>
                    <a:pt x="0" y="15"/>
                    <a:pt x="0" y="15"/>
                    <a:pt x="0" y="15"/>
                  </a:cubicBezTo>
                  <a:cubicBezTo>
                    <a:pt x="0" y="10"/>
                    <a:pt x="4" y="0"/>
                    <a:pt x="10" y="0"/>
                  </a:cubicBezTo>
                  <a:cubicBezTo>
                    <a:pt x="15" y="0"/>
                    <a:pt x="19" y="10"/>
                    <a:pt x="19" y="15"/>
                  </a:cubicBezTo>
                  <a:cubicBezTo>
                    <a:pt x="19" y="25"/>
                    <a:pt x="19" y="25"/>
                    <a:pt x="19"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7" name="Rectangle 122">
              <a:extLst>
                <a:ext uri="{FF2B5EF4-FFF2-40B4-BE49-F238E27FC236}">
                  <a16:creationId xmlns:a16="http://schemas.microsoft.com/office/drawing/2014/main" id="{F37D295A-8F80-4976-BF22-01DA11D5EA33}"/>
                </a:ext>
              </a:extLst>
            </p:cNvPr>
            <p:cNvSpPr>
              <a:spLocks noChangeArrowheads="1"/>
            </p:cNvSpPr>
            <p:nvPr/>
          </p:nvSpPr>
          <p:spPr bwMode="auto">
            <a:xfrm>
              <a:off x="5448301" y="1433513"/>
              <a:ext cx="714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8" name="Rectangle 123">
              <a:extLst>
                <a:ext uri="{FF2B5EF4-FFF2-40B4-BE49-F238E27FC236}">
                  <a16:creationId xmlns:a16="http://schemas.microsoft.com/office/drawing/2014/main" id="{B29FDBA6-13E5-4F23-8E8C-C69DB63B693A}"/>
                </a:ext>
              </a:extLst>
            </p:cNvPr>
            <p:cNvSpPr>
              <a:spLocks noChangeArrowheads="1"/>
            </p:cNvSpPr>
            <p:nvPr/>
          </p:nvSpPr>
          <p:spPr bwMode="auto">
            <a:xfrm>
              <a:off x="5359401" y="1433513"/>
              <a:ext cx="587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69" name="Rectangle 124">
              <a:extLst>
                <a:ext uri="{FF2B5EF4-FFF2-40B4-BE49-F238E27FC236}">
                  <a16:creationId xmlns:a16="http://schemas.microsoft.com/office/drawing/2014/main" id="{301AA964-B73C-48C6-8242-446FF1B2EA96}"/>
                </a:ext>
              </a:extLst>
            </p:cNvPr>
            <p:cNvSpPr>
              <a:spLocks noChangeArrowheads="1"/>
            </p:cNvSpPr>
            <p:nvPr/>
          </p:nvSpPr>
          <p:spPr bwMode="auto">
            <a:xfrm>
              <a:off x="5280026" y="1433513"/>
              <a:ext cx="49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70" name="Rechteck 61">
            <a:extLst>
              <a:ext uri="{FF2B5EF4-FFF2-40B4-BE49-F238E27FC236}">
                <a16:creationId xmlns:a16="http://schemas.microsoft.com/office/drawing/2014/main" id="{EB808F2F-242E-4C4C-B2BB-3BD61026111A}"/>
              </a:ext>
            </a:extLst>
          </p:cNvPr>
          <p:cNvSpPr/>
          <p:nvPr/>
        </p:nvSpPr>
        <p:spPr>
          <a:xfrm>
            <a:off x="2938016" y="5532541"/>
            <a:ext cx="622901" cy="237285"/>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금속기둥 직접생산</a:t>
            </a:r>
            <a:endParaRPr lang="en-US" altLang="ko-KR" sz="700" b="1" dirty="0">
              <a:solidFill>
                <a:schemeClr val="bg1"/>
              </a:solidFill>
              <a:latin typeface="Arial" panose="020B0604020202020204" pitchFamily="34" charset="0"/>
            </a:endParaRPr>
          </a:p>
        </p:txBody>
      </p:sp>
      <p:grpSp>
        <p:nvGrpSpPr>
          <p:cNvPr id="171" name="Group 1042">
            <a:extLst>
              <a:ext uri="{FF2B5EF4-FFF2-40B4-BE49-F238E27FC236}">
                <a16:creationId xmlns:a16="http://schemas.microsoft.com/office/drawing/2014/main" id="{31157E65-10BF-477A-90EE-4EE45669A5D4}"/>
              </a:ext>
            </a:extLst>
          </p:cNvPr>
          <p:cNvGrpSpPr/>
          <p:nvPr/>
        </p:nvGrpSpPr>
        <p:grpSpPr>
          <a:xfrm>
            <a:off x="2674199" y="5524451"/>
            <a:ext cx="218669" cy="247975"/>
            <a:chOff x="5138739" y="2485877"/>
            <a:chExt cx="307975" cy="349250"/>
          </a:xfrm>
          <a:solidFill>
            <a:srgbClr val="00338D"/>
          </a:solidFill>
        </p:grpSpPr>
        <p:sp>
          <p:nvSpPr>
            <p:cNvPr id="172" name="Freeform 2559">
              <a:extLst>
                <a:ext uri="{FF2B5EF4-FFF2-40B4-BE49-F238E27FC236}">
                  <a16:creationId xmlns:a16="http://schemas.microsoft.com/office/drawing/2014/main" id="{A64ED81A-C0C4-47FD-B164-FD518568DA5F}"/>
                </a:ext>
              </a:extLst>
            </p:cNvPr>
            <p:cNvSpPr>
              <a:spLocks/>
            </p:cNvSpPr>
            <p:nvPr/>
          </p:nvSpPr>
          <p:spPr bwMode="auto">
            <a:xfrm>
              <a:off x="5191126" y="2519214"/>
              <a:ext cx="41275" cy="115888"/>
            </a:xfrm>
            <a:custGeom>
              <a:avLst/>
              <a:gdLst>
                <a:gd name="T0" fmla="*/ 26 w 26"/>
                <a:gd name="T1" fmla="*/ 61 h 73"/>
                <a:gd name="T2" fmla="*/ 0 w 26"/>
                <a:gd name="T3" fmla="*/ 73 h 73"/>
                <a:gd name="T4" fmla="*/ 0 w 26"/>
                <a:gd name="T5" fmla="*/ 0 h 73"/>
                <a:gd name="T6" fmla="*/ 26 w 26"/>
                <a:gd name="T7" fmla="*/ 0 h 73"/>
                <a:gd name="T8" fmla="*/ 26 w 26"/>
                <a:gd name="T9" fmla="*/ 61 h 73"/>
              </a:gdLst>
              <a:ahLst/>
              <a:cxnLst>
                <a:cxn ang="0">
                  <a:pos x="T0" y="T1"/>
                </a:cxn>
                <a:cxn ang="0">
                  <a:pos x="T2" y="T3"/>
                </a:cxn>
                <a:cxn ang="0">
                  <a:pos x="T4" y="T5"/>
                </a:cxn>
                <a:cxn ang="0">
                  <a:pos x="T6" y="T7"/>
                </a:cxn>
                <a:cxn ang="0">
                  <a:pos x="T8" y="T9"/>
                </a:cxn>
              </a:cxnLst>
              <a:rect l="0" t="0" r="r" b="b"/>
              <a:pathLst>
                <a:path w="26" h="73">
                  <a:moveTo>
                    <a:pt x="26" y="61"/>
                  </a:moveTo>
                  <a:lnTo>
                    <a:pt x="0" y="73"/>
                  </a:lnTo>
                  <a:lnTo>
                    <a:pt x="0" y="0"/>
                  </a:lnTo>
                  <a:lnTo>
                    <a:pt x="26" y="0"/>
                  </a:lnTo>
                  <a:lnTo>
                    <a:pt x="2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173" name="Freeform 2560">
              <a:extLst>
                <a:ext uri="{FF2B5EF4-FFF2-40B4-BE49-F238E27FC236}">
                  <a16:creationId xmlns:a16="http://schemas.microsoft.com/office/drawing/2014/main" id="{0594FEFE-6D16-4FFC-B38E-0858F9DDB1EB}"/>
                </a:ext>
              </a:extLst>
            </p:cNvPr>
            <p:cNvSpPr>
              <a:spLocks/>
            </p:cNvSpPr>
            <p:nvPr/>
          </p:nvSpPr>
          <p:spPr bwMode="auto">
            <a:xfrm>
              <a:off x="5191126" y="2519214"/>
              <a:ext cx="41275" cy="115888"/>
            </a:xfrm>
            <a:custGeom>
              <a:avLst/>
              <a:gdLst>
                <a:gd name="T0" fmla="*/ 26 w 26"/>
                <a:gd name="T1" fmla="*/ 61 h 73"/>
                <a:gd name="T2" fmla="*/ 0 w 26"/>
                <a:gd name="T3" fmla="*/ 73 h 73"/>
                <a:gd name="T4" fmla="*/ 0 w 26"/>
                <a:gd name="T5" fmla="*/ 0 h 73"/>
                <a:gd name="T6" fmla="*/ 26 w 26"/>
                <a:gd name="T7" fmla="*/ 0 h 73"/>
                <a:gd name="T8" fmla="*/ 26 w 26"/>
                <a:gd name="T9" fmla="*/ 61 h 73"/>
              </a:gdLst>
              <a:ahLst/>
              <a:cxnLst>
                <a:cxn ang="0">
                  <a:pos x="T0" y="T1"/>
                </a:cxn>
                <a:cxn ang="0">
                  <a:pos x="T2" y="T3"/>
                </a:cxn>
                <a:cxn ang="0">
                  <a:pos x="T4" y="T5"/>
                </a:cxn>
                <a:cxn ang="0">
                  <a:pos x="T6" y="T7"/>
                </a:cxn>
                <a:cxn ang="0">
                  <a:pos x="T8" y="T9"/>
                </a:cxn>
              </a:cxnLst>
              <a:rect l="0" t="0" r="r" b="b"/>
              <a:pathLst>
                <a:path w="26" h="73">
                  <a:moveTo>
                    <a:pt x="26" y="61"/>
                  </a:moveTo>
                  <a:lnTo>
                    <a:pt x="0" y="73"/>
                  </a:lnTo>
                  <a:lnTo>
                    <a:pt x="0" y="0"/>
                  </a:lnTo>
                  <a:lnTo>
                    <a:pt x="26" y="0"/>
                  </a:lnTo>
                  <a:lnTo>
                    <a:pt x="26" y="6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174" name="Freeform 2561">
              <a:extLst>
                <a:ext uri="{FF2B5EF4-FFF2-40B4-BE49-F238E27FC236}">
                  <a16:creationId xmlns:a16="http://schemas.microsoft.com/office/drawing/2014/main" id="{8A1E4DC1-47E6-4976-802A-DC5A7DB703B5}"/>
                </a:ext>
              </a:extLst>
            </p:cNvPr>
            <p:cNvSpPr>
              <a:spLocks/>
            </p:cNvSpPr>
            <p:nvPr/>
          </p:nvSpPr>
          <p:spPr bwMode="auto">
            <a:xfrm>
              <a:off x="5308601" y="2519214"/>
              <a:ext cx="44450" cy="115888"/>
            </a:xfrm>
            <a:custGeom>
              <a:avLst/>
              <a:gdLst>
                <a:gd name="T0" fmla="*/ 28 w 28"/>
                <a:gd name="T1" fmla="*/ 61 h 73"/>
                <a:gd name="T2" fmla="*/ 0 w 28"/>
                <a:gd name="T3" fmla="*/ 73 h 73"/>
                <a:gd name="T4" fmla="*/ 0 w 28"/>
                <a:gd name="T5" fmla="*/ 0 h 73"/>
                <a:gd name="T6" fmla="*/ 28 w 28"/>
                <a:gd name="T7" fmla="*/ 0 h 73"/>
                <a:gd name="T8" fmla="*/ 28 w 28"/>
                <a:gd name="T9" fmla="*/ 61 h 73"/>
              </a:gdLst>
              <a:ahLst/>
              <a:cxnLst>
                <a:cxn ang="0">
                  <a:pos x="T0" y="T1"/>
                </a:cxn>
                <a:cxn ang="0">
                  <a:pos x="T2" y="T3"/>
                </a:cxn>
                <a:cxn ang="0">
                  <a:pos x="T4" y="T5"/>
                </a:cxn>
                <a:cxn ang="0">
                  <a:pos x="T6" y="T7"/>
                </a:cxn>
                <a:cxn ang="0">
                  <a:pos x="T8" y="T9"/>
                </a:cxn>
              </a:cxnLst>
              <a:rect l="0" t="0" r="r" b="b"/>
              <a:pathLst>
                <a:path w="28" h="73">
                  <a:moveTo>
                    <a:pt x="28" y="61"/>
                  </a:moveTo>
                  <a:lnTo>
                    <a:pt x="0" y="73"/>
                  </a:lnTo>
                  <a:lnTo>
                    <a:pt x="0" y="0"/>
                  </a:lnTo>
                  <a:lnTo>
                    <a:pt x="28" y="0"/>
                  </a:lnTo>
                  <a:lnTo>
                    <a:pt x="28"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175" name="Freeform 2562">
              <a:extLst>
                <a:ext uri="{FF2B5EF4-FFF2-40B4-BE49-F238E27FC236}">
                  <a16:creationId xmlns:a16="http://schemas.microsoft.com/office/drawing/2014/main" id="{E22CD8C0-D112-4317-B333-3416D173A55D}"/>
                </a:ext>
              </a:extLst>
            </p:cNvPr>
            <p:cNvSpPr>
              <a:spLocks/>
            </p:cNvSpPr>
            <p:nvPr/>
          </p:nvSpPr>
          <p:spPr bwMode="auto">
            <a:xfrm>
              <a:off x="5308601" y="2519214"/>
              <a:ext cx="44450" cy="115888"/>
            </a:xfrm>
            <a:custGeom>
              <a:avLst/>
              <a:gdLst>
                <a:gd name="T0" fmla="*/ 28 w 28"/>
                <a:gd name="T1" fmla="*/ 61 h 73"/>
                <a:gd name="T2" fmla="*/ 0 w 28"/>
                <a:gd name="T3" fmla="*/ 73 h 73"/>
                <a:gd name="T4" fmla="*/ 0 w 28"/>
                <a:gd name="T5" fmla="*/ 0 h 73"/>
                <a:gd name="T6" fmla="*/ 28 w 28"/>
                <a:gd name="T7" fmla="*/ 0 h 73"/>
                <a:gd name="T8" fmla="*/ 28 w 28"/>
                <a:gd name="T9" fmla="*/ 61 h 73"/>
              </a:gdLst>
              <a:ahLst/>
              <a:cxnLst>
                <a:cxn ang="0">
                  <a:pos x="T0" y="T1"/>
                </a:cxn>
                <a:cxn ang="0">
                  <a:pos x="T2" y="T3"/>
                </a:cxn>
                <a:cxn ang="0">
                  <a:pos x="T4" y="T5"/>
                </a:cxn>
                <a:cxn ang="0">
                  <a:pos x="T6" y="T7"/>
                </a:cxn>
                <a:cxn ang="0">
                  <a:pos x="T8" y="T9"/>
                </a:cxn>
              </a:cxnLst>
              <a:rect l="0" t="0" r="r" b="b"/>
              <a:pathLst>
                <a:path w="28" h="73">
                  <a:moveTo>
                    <a:pt x="28" y="61"/>
                  </a:moveTo>
                  <a:lnTo>
                    <a:pt x="0" y="73"/>
                  </a:lnTo>
                  <a:lnTo>
                    <a:pt x="0" y="0"/>
                  </a:lnTo>
                  <a:lnTo>
                    <a:pt x="28" y="0"/>
                  </a:lnTo>
                  <a:lnTo>
                    <a:pt x="28" y="6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176" name="Rectangle 2563">
              <a:extLst>
                <a:ext uri="{FF2B5EF4-FFF2-40B4-BE49-F238E27FC236}">
                  <a16:creationId xmlns:a16="http://schemas.microsoft.com/office/drawing/2014/main" id="{39B90954-B1CE-40A3-9164-7C695395BACB}"/>
                </a:ext>
              </a:extLst>
            </p:cNvPr>
            <p:cNvSpPr>
              <a:spLocks noChangeArrowheads="1"/>
            </p:cNvSpPr>
            <p:nvPr/>
          </p:nvSpPr>
          <p:spPr bwMode="auto">
            <a:xfrm>
              <a:off x="5138739" y="2728764"/>
              <a:ext cx="307975"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177" name="Freeform 2564">
              <a:extLst>
                <a:ext uri="{FF2B5EF4-FFF2-40B4-BE49-F238E27FC236}">
                  <a16:creationId xmlns:a16="http://schemas.microsoft.com/office/drawing/2014/main" id="{5F2F850B-1B92-4CEB-9438-F3A3F8D0EF79}"/>
                </a:ext>
              </a:extLst>
            </p:cNvPr>
            <p:cNvSpPr>
              <a:spLocks/>
            </p:cNvSpPr>
            <p:nvPr/>
          </p:nvSpPr>
          <p:spPr bwMode="auto">
            <a:xfrm>
              <a:off x="5138739" y="2623989"/>
              <a:ext cx="307975" cy="90488"/>
            </a:xfrm>
            <a:custGeom>
              <a:avLst/>
              <a:gdLst>
                <a:gd name="T0" fmla="*/ 142 w 194"/>
                <a:gd name="T1" fmla="*/ 0 h 57"/>
                <a:gd name="T2" fmla="*/ 76 w 194"/>
                <a:gd name="T3" fmla="*/ 29 h 57"/>
                <a:gd name="T4" fmla="*/ 66 w 194"/>
                <a:gd name="T5" fmla="*/ 0 h 57"/>
                <a:gd name="T6" fmla="*/ 0 w 194"/>
                <a:gd name="T7" fmla="*/ 29 h 57"/>
                <a:gd name="T8" fmla="*/ 0 w 194"/>
                <a:gd name="T9" fmla="*/ 57 h 57"/>
                <a:gd name="T10" fmla="*/ 194 w 194"/>
                <a:gd name="T11" fmla="*/ 57 h 57"/>
                <a:gd name="T12" fmla="*/ 194 w 194"/>
                <a:gd name="T13" fmla="*/ 29 h 57"/>
                <a:gd name="T14" fmla="*/ 149 w 194"/>
                <a:gd name="T15" fmla="*/ 29 h 57"/>
                <a:gd name="T16" fmla="*/ 142 w 194"/>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57">
                  <a:moveTo>
                    <a:pt x="142" y="0"/>
                  </a:moveTo>
                  <a:lnTo>
                    <a:pt x="76" y="29"/>
                  </a:lnTo>
                  <a:lnTo>
                    <a:pt x="66" y="0"/>
                  </a:lnTo>
                  <a:lnTo>
                    <a:pt x="0" y="29"/>
                  </a:lnTo>
                  <a:lnTo>
                    <a:pt x="0" y="57"/>
                  </a:lnTo>
                  <a:lnTo>
                    <a:pt x="194" y="57"/>
                  </a:lnTo>
                  <a:lnTo>
                    <a:pt x="194" y="29"/>
                  </a:lnTo>
                  <a:lnTo>
                    <a:pt x="149" y="29"/>
                  </a:lnTo>
                  <a:lnTo>
                    <a:pt x="1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178" name="Freeform 2565">
              <a:extLst>
                <a:ext uri="{FF2B5EF4-FFF2-40B4-BE49-F238E27FC236}">
                  <a16:creationId xmlns:a16="http://schemas.microsoft.com/office/drawing/2014/main" id="{0F36ABCD-82C0-49BA-A6B9-2FCA9BC95B67}"/>
                </a:ext>
              </a:extLst>
            </p:cNvPr>
            <p:cNvSpPr>
              <a:spLocks/>
            </p:cNvSpPr>
            <p:nvPr/>
          </p:nvSpPr>
          <p:spPr bwMode="auto">
            <a:xfrm>
              <a:off x="5138739" y="2623989"/>
              <a:ext cx="307975" cy="90488"/>
            </a:xfrm>
            <a:custGeom>
              <a:avLst/>
              <a:gdLst>
                <a:gd name="T0" fmla="*/ 142 w 194"/>
                <a:gd name="T1" fmla="*/ 0 h 57"/>
                <a:gd name="T2" fmla="*/ 76 w 194"/>
                <a:gd name="T3" fmla="*/ 29 h 57"/>
                <a:gd name="T4" fmla="*/ 66 w 194"/>
                <a:gd name="T5" fmla="*/ 0 h 57"/>
                <a:gd name="T6" fmla="*/ 0 w 194"/>
                <a:gd name="T7" fmla="*/ 29 h 57"/>
                <a:gd name="T8" fmla="*/ 0 w 194"/>
                <a:gd name="T9" fmla="*/ 57 h 57"/>
                <a:gd name="T10" fmla="*/ 194 w 194"/>
                <a:gd name="T11" fmla="*/ 57 h 57"/>
                <a:gd name="T12" fmla="*/ 194 w 194"/>
                <a:gd name="T13" fmla="*/ 29 h 57"/>
                <a:gd name="T14" fmla="*/ 149 w 194"/>
                <a:gd name="T15" fmla="*/ 29 h 57"/>
                <a:gd name="T16" fmla="*/ 142 w 194"/>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57">
                  <a:moveTo>
                    <a:pt x="142" y="0"/>
                  </a:moveTo>
                  <a:lnTo>
                    <a:pt x="76" y="29"/>
                  </a:lnTo>
                  <a:lnTo>
                    <a:pt x="66" y="0"/>
                  </a:lnTo>
                  <a:lnTo>
                    <a:pt x="0" y="29"/>
                  </a:lnTo>
                  <a:lnTo>
                    <a:pt x="0" y="57"/>
                  </a:lnTo>
                  <a:lnTo>
                    <a:pt x="194" y="57"/>
                  </a:lnTo>
                  <a:lnTo>
                    <a:pt x="194" y="29"/>
                  </a:lnTo>
                  <a:lnTo>
                    <a:pt x="149" y="29"/>
                  </a:lnTo>
                  <a:lnTo>
                    <a:pt x="14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179" name="Freeform 2566">
              <a:extLst>
                <a:ext uri="{FF2B5EF4-FFF2-40B4-BE49-F238E27FC236}">
                  <a16:creationId xmlns:a16="http://schemas.microsoft.com/office/drawing/2014/main" id="{D9465922-E354-4195-A21A-0956767706D5}"/>
                </a:ext>
              </a:extLst>
            </p:cNvPr>
            <p:cNvSpPr>
              <a:spLocks/>
            </p:cNvSpPr>
            <p:nvPr/>
          </p:nvSpPr>
          <p:spPr bwMode="auto">
            <a:xfrm>
              <a:off x="5273676" y="2485877"/>
              <a:ext cx="68263" cy="25400"/>
            </a:xfrm>
            <a:custGeom>
              <a:avLst/>
              <a:gdLst>
                <a:gd name="T0" fmla="*/ 16 w 18"/>
                <a:gd name="T1" fmla="*/ 7 h 7"/>
                <a:gd name="T2" fmla="*/ 13 w 18"/>
                <a:gd name="T3" fmla="*/ 4 h 7"/>
                <a:gd name="T4" fmla="*/ 11 w 18"/>
                <a:gd name="T5" fmla="*/ 5 h 7"/>
                <a:gd name="T6" fmla="*/ 6 w 18"/>
                <a:gd name="T7" fmla="*/ 6 h 7"/>
                <a:gd name="T8" fmla="*/ 0 w 18"/>
                <a:gd name="T9" fmla="*/ 1 h 7"/>
                <a:gd name="T10" fmla="*/ 2 w 18"/>
                <a:gd name="T11" fmla="*/ 0 h 7"/>
                <a:gd name="T12" fmla="*/ 6 w 18"/>
                <a:gd name="T13" fmla="*/ 4 h 7"/>
                <a:gd name="T14" fmla="*/ 9 w 18"/>
                <a:gd name="T15" fmla="*/ 3 h 7"/>
                <a:gd name="T16" fmla="*/ 14 w 18"/>
                <a:gd name="T17" fmla="*/ 2 h 7"/>
                <a:gd name="T18" fmla="*/ 18 w 18"/>
                <a:gd name="T19" fmla="*/ 7 h 7"/>
                <a:gd name="T20" fmla="*/ 16 w 18"/>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7">
                  <a:moveTo>
                    <a:pt x="16" y="7"/>
                  </a:moveTo>
                  <a:cubicBezTo>
                    <a:pt x="16" y="6"/>
                    <a:pt x="15" y="4"/>
                    <a:pt x="13" y="4"/>
                  </a:cubicBezTo>
                  <a:cubicBezTo>
                    <a:pt x="13" y="4"/>
                    <a:pt x="12" y="4"/>
                    <a:pt x="11" y="5"/>
                  </a:cubicBezTo>
                  <a:cubicBezTo>
                    <a:pt x="9" y="6"/>
                    <a:pt x="7" y="7"/>
                    <a:pt x="6" y="6"/>
                  </a:cubicBezTo>
                  <a:cubicBezTo>
                    <a:pt x="2" y="5"/>
                    <a:pt x="0" y="1"/>
                    <a:pt x="0" y="1"/>
                  </a:cubicBezTo>
                  <a:cubicBezTo>
                    <a:pt x="2" y="0"/>
                    <a:pt x="2" y="0"/>
                    <a:pt x="2" y="0"/>
                  </a:cubicBezTo>
                  <a:cubicBezTo>
                    <a:pt x="3" y="1"/>
                    <a:pt x="4" y="3"/>
                    <a:pt x="6" y="4"/>
                  </a:cubicBezTo>
                  <a:cubicBezTo>
                    <a:pt x="7" y="4"/>
                    <a:pt x="8" y="4"/>
                    <a:pt x="9" y="3"/>
                  </a:cubicBezTo>
                  <a:cubicBezTo>
                    <a:pt x="11" y="2"/>
                    <a:pt x="13" y="1"/>
                    <a:pt x="14" y="2"/>
                  </a:cubicBezTo>
                  <a:cubicBezTo>
                    <a:pt x="17" y="2"/>
                    <a:pt x="18" y="6"/>
                    <a:pt x="18" y="7"/>
                  </a:cubicBezTo>
                  <a:lnTo>
                    <a:pt x="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180" name="Freeform 2567">
              <a:extLst>
                <a:ext uri="{FF2B5EF4-FFF2-40B4-BE49-F238E27FC236}">
                  <a16:creationId xmlns:a16="http://schemas.microsoft.com/office/drawing/2014/main" id="{22468B1B-A946-4E55-A41F-E1821BF3A705}"/>
                </a:ext>
              </a:extLst>
            </p:cNvPr>
            <p:cNvSpPr>
              <a:spLocks/>
            </p:cNvSpPr>
            <p:nvPr/>
          </p:nvSpPr>
          <p:spPr bwMode="auto">
            <a:xfrm>
              <a:off x="5149851" y="2485877"/>
              <a:ext cx="68263" cy="25400"/>
            </a:xfrm>
            <a:custGeom>
              <a:avLst/>
              <a:gdLst>
                <a:gd name="T0" fmla="*/ 16 w 18"/>
                <a:gd name="T1" fmla="*/ 7 h 7"/>
                <a:gd name="T2" fmla="*/ 13 w 18"/>
                <a:gd name="T3" fmla="*/ 4 h 7"/>
                <a:gd name="T4" fmla="*/ 10 w 18"/>
                <a:gd name="T5" fmla="*/ 5 h 7"/>
                <a:gd name="T6" fmla="*/ 6 w 18"/>
                <a:gd name="T7" fmla="*/ 6 h 7"/>
                <a:gd name="T8" fmla="*/ 0 w 18"/>
                <a:gd name="T9" fmla="*/ 1 h 7"/>
                <a:gd name="T10" fmla="*/ 2 w 18"/>
                <a:gd name="T11" fmla="*/ 0 h 7"/>
                <a:gd name="T12" fmla="*/ 6 w 18"/>
                <a:gd name="T13" fmla="*/ 4 h 7"/>
                <a:gd name="T14" fmla="*/ 9 w 18"/>
                <a:gd name="T15" fmla="*/ 3 h 7"/>
                <a:gd name="T16" fmla="*/ 14 w 18"/>
                <a:gd name="T17" fmla="*/ 2 h 7"/>
                <a:gd name="T18" fmla="*/ 18 w 18"/>
                <a:gd name="T19" fmla="*/ 7 h 7"/>
                <a:gd name="T20" fmla="*/ 16 w 18"/>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7">
                  <a:moveTo>
                    <a:pt x="16" y="7"/>
                  </a:moveTo>
                  <a:cubicBezTo>
                    <a:pt x="15" y="6"/>
                    <a:pt x="15" y="4"/>
                    <a:pt x="13" y="4"/>
                  </a:cubicBezTo>
                  <a:cubicBezTo>
                    <a:pt x="12" y="4"/>
                    <a:pt x="11" y="4"/>
                    <a:pt x="10" y="5"/>
                  </a:cubicBezTo>
                  <a:cubicBezTo>
                    <a:pt x="9" y="6"/>
                    <a:pt x="7" y="7"/>
                    <a:pt x="6" y="6"/>
                  </a:cubicBezTo>
                  <a:cubicBezTo>
                    <a:pt x="2" y="5"/>
                    <a:pt x="0" y="1"/>
                    <a:pt x="0" y="1"/>
                  </a:cubicBezTo>
                  <a:cubicBezTo>
                    <a:pt x="2" y="0"/>
                    <a:pt x="2" y="0"/>
                    <a:pt x="2" y="0"/>
                  </a:cubicBezTo>
                  <a:cubicBezTo>
                    <a:pt x="3" y="1"/>
                    <a:pt x="4" y="3"/>
                    <a:pt x="6" y="4"/>
                  </a:cubicBezTo>
                  <a:cubicBezTo>
                    <a:pt x="7" y="4"/>
                    <a:pt x="8" y="4"/>
                    <a:pt x="9" y="3"/>
                  </a:cubicBezTo>
                  <a:cubicBezTo>
                    <a:pt x="11" y="2"/>
                    <a:pt x="12" y="1"/>
                    <a:pt x="14" y="2"/>
                  </a:cubicBezTo>
                  <a:cubicBezTo>
                    <a:pt x="17" y="2"/>
                    <a:pt x="18" y="6"/>
                    <a:pt x="18" y="7"/>
                  </a:cubicBezTo>
                  <a:lnTo>
                    <a:pt x="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grpSp>
      <p:sp>
        <p:nvSpPr>
          <p:cNvPr id="181" name="Rechteck 61">
            <a:extLst>
              <a:ext uri="{FF2B5EF4-FFF2-40B4-BE49-F238E27FC236}">
                <a16:creationId xmlns:a16="http://schemas.microsoft.com/office/drawing/2014/main" id="{196262C6-1F1D-41C5-90F3-9B971FCB0055}"/>
              </a:ext>
            </a:extLst>
          </p:cNvPr>
          <p:cNvSpPr/>
          <p:nvPr/>
        </p:nvSpPr>
        <p:spPr>
          <a:xfrm>
            <a:off x="918674" y="5645772"/>
            <a:ext cx="608598" cy="152973"/>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원재료</a:t>
            </a:r>
            <a:endParaRPr lang="en-US" altLang="ko-KR" sz="700" b="1" dirty="0">
              <a:solidFill>
                <a:schemeClr val="bg1"/>
              </a:solidFill>
              <a:latin typeface="Arial" panose="020B0604020202020204" pitchFamily="34" charset="0"/>
            </a:endParaRPr>
          </a:p>
        </p:txBody>
      </p:sp>
      <p:cxnSp>
        <p:nvCxnSpPr>
          <p:cNvPr id="182" name="직선 화살표 연결선 181">
            <a:extLst>
              <a:ext uri="{FF2B5EF4-FFF2-40B4-BE49-F238E27FC236}">
                <a16:creationId xmlns:a16="http://schemas.microsoft.com/office/drawing/2014/main" id="{02994962-E036-44AF-AD2B-2C2EFDCEACAC}"/>
              </a:ext>
            </a:extLst>
          </p:cNvPr>
          <p:cNvCxnSpPr>
            <a:cxnSpLocks/>
          </p:cNvCxnSpPr>
          <p:nvPr/>
        </p:nvCxnSpPr>
        <p:spPr>
          <a:xfrm>
            <a:off x="3979681" y="5817140"/>
            <a:ext cx="661916"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83" name="Group 369">
            <a:extLst>
              <a:ext uri="{FF2B5EF4-FFF2-40B4-BE49-F238E27FC236}">
                <a16:creationId xmlns:a16="http://schemas.microsoft.com/office/drawing/2014/main" id="{76306BFF-F3AF-4015-9CA0-E98F19714F46}"/>
              </a:ext>
            </a:extLst>
          </p:cNvPr>
          <p:cNvGrpSpPr/>
          <p:nvPr/>
        </p:nvGrpSpPr>
        <p:grpSpPr>
          <a:xfrm>
            <a:off x="596022" y="5714968"/>
            <a:ext cx="251797" cy="248754"/>
            <a:chOff x="2954338" y="2274926"/>
            <a:chExt cx="360363" cy="315912"/>
          </a:xfrm>
          <a:solidFill>
            <a:srgbClr val="00338D"/>
          </a:solidFill>
        </p:grpSpPr>
        <p:sp>
          <p:nvSpPr>
            <p:cNvPr id="184" name="Rectangle 141">
              <a:extLst>
                <a:ext uri="{FF2B5EF4-FFF2-40B4-BE49-F238E27FC236}">
                  <a16:creationId xmlns:a16="http://schemas.microsoft.com/office/drawing/2014/main" id="{BBDAA717-4A6D-4F8E-837D-D7BD397BAD28}"/>
                </a:ext>
              </a:extLst>
            </p:cNvPr>
            <p:cNvSpPr>
              <a:spLocks noChangeArrowheads="1"/>
            </p:cNvSpPr>
            <p:nvPr/>
          </p:nvSpPr>
          <p:spPr bwMode="auto">
            <a:xfrm>
              <a:off x="3270250" y="2544801"/>
              <a:ext cx="158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5" name="Rectangle 142">
              <a:extLst>
                <a:ext uri="{FF2B5EF4-FFF2-40B4-BE49-F238E27FC236}">
                  <a16:creationId xmlns:a16="http://schemas.microsoft.com/office/drawing/2014/main" id="{B449CD83-6DCD-4A0F-A9F2-35DC1DAEBD74}"/>
                </a:ext>
              </a:extLst>
            </p:cNvPr>
            <p:cNvSpPr>
              <a:spLocks noChangeArrowheads="1"/>
            </p:cNvSpPr>
            <p:nvPr/>
          </p:nvSpPr>
          <p:spPr bwMode="auto">
            <a:xfrm>
              <a:off x="3270250" y="2544801"/>
              <a:ext cx="158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6" name="Freeform 143">
              <a:extLst>
                <a:ext uri="{FF2B5EF4-FFF2-40B4-BE49-F238E27FC236}">
                  <a16:creationId xmlns:a16="http://schemas.microsoft.com/office/drawing/2014/main" id="{50B45371-B6AC-4470-9381-C6598BB71D60}"/>
                </a:ext>
              </a:extLst>
            </p:cNvPr>
            <p:cNvSpPr>
              <a:spLocks noEditPoints="1"/>
            </p:cNvSpPr>
            <p:nvPr/>
          </p:nvSpPr>
          <p:spPr bwMode="auto">
            <a:xfrm>
              <a:off x="2962275" y="2274926"/>
              <a:ext cx="341313" cy="228600"/>
            </a:xfrm>
            <a:custGeom>
              <a:avLst/>
              <a:gdLst>
                <a:gd name="T0" fmla="*/ 86 w 91"/>
                <a:gd name="T1" fmla="*/ 60 h 61"/>
                <a:gd name="T2" fmla="*/ 91 w 91"/>
                <a:gd name="T3" fmla="*/ 61 h 61"/>
                <a:gd name="T4" fmla="*/ 78 w 91"/>
                <a:gd name="T5" fmla="*/ 3 h 61"/>
                <a:gd name="T6" fmla="*/ 73 w 91"/>
                <a:gd name="T7" fmla="*/ 0 h 61"/>
                <a:gd name="T8" fmla="*/ 19 w 91"/>
                <a:gd name="T9" fmla="*/ 0 h 61"/>
                <a:gd name="T10" fmla="*/ 14 w 91"/>
                <a:gd name="T11" fmla="*/ 3 h 61"/>
                <a:gd name="T12" fmla="*/ 0 w 91"/>
                <a:gd name="T13" fmla="*/ 61 h 61"/>
                <a:gd name="T14" fmla="*/ 6 w 91"/>
                <a:gd name="T15" fmla="*/ 60 h 61"/>
                <a:gd name="T16" fmla="*/ 86 w 91"/>
                <a:gd name="T17" fmla="*/ 60 h 61"/>
                <a:gd name="T18" fmla="*/ 18 w 91"/>
                <a:gd name="T19" fmla="*/ 4 h 61"/>
                <a:gd name="T20" fmla="*/ 19 w 91"/>
                <a:gd name="T21" fmla="*/ 4 h 61"/>
                <a:gd name="T22" fmla="*/ 22 w 91"/>
                <a:gd name="T23" fmla="*/ 4 h 61"/>
                <a:gd name="T24" fmla="*/ 21 w 91"/>
                <a:gd name="T25" fmla="*/ 4 h 61"/>
                <a:gd name="T26" fmla="*/ 9 w 91"/>
                <a:gd name="T27" fmla="*/ 56 h 61"/>
                <a:gd name="T28" fmla="*/ 6 w 91"/>
                <a:gd name="T29" fmla="*/ 56 h 61"/>
                <a:gd name="T30" fmla="*/ 18 w 91"/>
                <a:gd name="T31"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61">
                  <a:moveTo>
                    <a:pt x="86" y="60"/>
                  </a:moveTo>
                  <a:cubicBezTo>
                    <a:pt x="88" y="60"/>
                    <a:pt x="90" y="60"/>
                    <a:pt x="91" y="61"/>
                  </a:cubicBezTo>
                  <a:cubicBezTo>
                    <a:pt x="78" y="3"/>
                    <a:pt x="78" y="3"/>
                    <a:pt x="78" y="3"/>
                  </a:cubicBezTo>
                  <a:cubicBezTo>
                    <a:pt x="77" y="1"/>
                    <a:pt x="75" y="0"/>
                    <a:pt x="73" y="0"/>
                  </a:cubicBezTo>
                  <a:cubicBezTo>
                    <a:pt x="19" y="0"/>
                    <a:pt x="19" y="0"/>
                    <a:pt x="19" y="0"/>
                  </a:cubicBezTo>
                  <a:cubicBezTo>
                    <a:pt x="17" y="0"/>
                    <a:pt x="14" y="1"/>
                    <a:pt x="14" y="3"/>
                  </a:cubicBezTo>
                  <a:cubicBezTo>
                    <a:pt x="0" y="61"/>
                    <a:pt x="0" y="61"/>
                    <a:pt x="0" y="61"/>
                  </a:cubicBezTo>
                  <a:cubicBezTo>
                    <a:pt x="2" y="60"/>
                    <a:pt x="4" y="60"/>
                    <a:pt x="6" y="60"/>
                  </a:cubicBezTo>
                  <a:lnTo>
                    <a:pt x="86" y="60"/>
                  </a:lnTo>
                  <a:close/>
                  <a:moveTo>
                    <a:pt x="18" y="4"/>
                  </a:moveTo>
                  <a:cubicBezTo>
                    <a:pt x="18" y="4"/>
                    <a:pt x="18" y="4"/>
                    <a:pt x="19" y="4"/>
                  </a:cubicBezTo>
                  <a:cubicBezTo>
                    <a:pt x="22" y="4"/>
                    <a:pt x="22" y="4"/>
                    <a:pt x="22" y="4"/>
                  </a:cubicBezTo>
                  <a:cubicBezTo>
                    <a:pt x="22" y="4"/>
                    <a:pt x="21" y="4"/>
                    <a:pt x="21" y="4"/>
                  </a:cubicBezTo>
                  <a:cubicBezTo>
                    <a:pt x="9" y="56"/>
                    <a:pt x="9" y="56"/>
                    <a:pt x="9" y="56"/>
                  </a:cubicBezTo>
                  <a:cubicBezTo>
                    <a:pt x="7" y="56"/>
                    <a:pt x="6" y="56"/>
                    <a:pt x="6" y="56"/>
                  </a:cubicBezTo>
                  <a:lnTo>
                    <a:pt x="1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87" name="Freeform 144">
              <a:extLst>
                <a:ext uri="{FF2B5EF4-FFF2-40B4-BE49-F238E27FC236}">
                  <a16:creationId xmlns:a16="http://schemas.microsoft.com/office/drawing/2014/main" id="{1577D19B-75B8-4AD3-8402-E4C526E46920}"/>
                </a:ext>
              </a:extLst>
            </p:cNvPr>
            <p:cNvSpPr>
              <a:spLocks noEditPoints="1"/>
            </p:cNvSpPr>
            <p:nvPr/>
          </p:nvSpPr>
          <p:spPr bwMode="auto">
            <a:xfrm>
              <a:off x="2954338" y="2514638"/>
              <a:ext cx="360363" cy="76200"/>
            </a:xfrm>
            <a:custGeom>
              <a:avLst/>
              <a:gdLst>
                <a:gd name="T0" fmla="*/ 88 w 96"/>
                <a:gd name="T1" fmla="*/ 0 h 20"/>
                <a:gd name="T2" fmla="*/ 8 w 96"/>
                <a:gd name="T3" fmla="*/ 0 h 20"/>
                <a:gd name="T4" fmla="*/ 0 w 96"/>
                <a:gd name="T5" fmla="*/ 8 h 20"/>
                <a:gd name="T6" fmla="*/ 0 w 96"/>
                <a:gd name="T7" fmla="*/ 12 h 20"/>
                <a:gd name="T8" fmla="*/ 8 w 96"/>
                <a:gd name="T9" fmla="*/ 20 h 20"/>
                <a:gd name="T10" fmla="*/ 88 w 96"/>
                <a:gd name="T11" fmla="*/ 20 h 20"/>
                <a:gd name="T12" fmla="*/ 96 w 96"/>
                <a:gd name="T13" fmla="*/ 12 h 20"/>
                <a:gd name="T14" fmla="*/ 96 w 96"/>
                <a:gd name="T15" fmla="*/ 8 h 20"/>
                <a:gd name="T16" fmla="*/ 88 w 96"/>
                <a:gd name="T17" fmla="*/ 0 h 20"/>
                <a:gd name="T18" fmla="*/ 80 w 96"/>
                <a:gd name="T19" fmla="*/ 12 h 20"/>
                <a:gd name="T20" fmla="*/ 76 w 96"/>
                <a:gd name="T21" fmla="*/ 12 h 20"/>
                <a:gd name="T22" fmla="*/ 76 w 96"/>
                <a:gd name="T23" fmla="*/ 8 h 20"/>
                <a:gd name="T24" fmla="*/ 80 w 96"/>
                <a:gd name="T25" fmla="*/ 8 h 20"/>
                <a:gd name="T26" fmla="*/ 80 w 96"/>
                <a:gd name="T27" fmla="*/ 12 h 20"/>
                <a:gd name="T28" fmla="*/ 88 w 96"/>
                <a:gd name="T29" fmla="*/ 12 h 20"/>
                <a:gd name="T30" fmla="*/ 84 w 96"/>
                <a:gd name="T31" fmla="*/ 12 h 20"/>
                <a:gd name="T32" fmla="*/ 84 w 96"/>
                <a:gd name="T33" fmla="*/ 8 h 20"/>
                <a:gd name="T34" fmla="*/ 88 w 96"/>
                <a:gd name="T35" fmla="*/ 8 h 20"/>
                <a:gd name="T36" fmla="*/ 88 w 96"/>
                <a:gd name="T3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20">
                  <a:moveTo>
                    <a:pt x="88" y="0"/>
                  </a:moveTo>
                  <a:cubicBezTo>
                    <a:pt x="8" y="0"/>
                    <a:pt x="8" y="0"/>
                    <a:pt x="8" y="0"/>
                  </a:cubicBezTo>
                  <a:cubicBezTo>
                    <a:pt x="3" y="0"/>
                    <a:pt x="0" y="3"/>
                    <a:pt x="0" y="8"/>
                  </a:cubicBezTo>
                  <a:cubicBezTo>
                    <a:pt x="0" y="12"/>
                    <a:pt x="0" y="12"/>
                    <a:pt x="0" y="12"/>
                  </a:cubicBezTo>
                  <a:cubicBezTo>
                    <a:pt x="0" y="16"/>
                    <a:pt x="3" y="20"/>
                    <a:pt x="8" y="20"/>
                  </a:cubicBezTo>
                  <a:cubicBezTo>
                    <a:pt x="88" y="20"/>
                    <a:pt x="88" y="20"/>
                    <a:pt x="88" y="20"/>
                  </a:cubicBezTo>
                  <a:cubicBezTo>
                    <a:pt x="92" y="20"/>
                    <a:pt x="96" y="16"/>
                    <a:pt x="96" y="12"/>
                  </a:cubicBezTo>
                  <a:cubicBezTo>
                    <a:pt x="96" y="8"/>
                    <a:pt x="96" y="8"/>
                    <a:pt x="96" y="8"/>
                  </a:cubicBezTo>
                  <a:cubicBezTo>
                    <a:pt x="96" y="3"/>
                    <a:pt x="92" y="0"/>
                    <a:pt x="88" y="0"/>
                  </a:cubicBezTo>
                  <a:close/>
                  <a:moveTo>
                    <a:pt x="80" y="12"/>
                  </a:moveTo>
                  <a:cubicBezTo>
                    <a:pt x="76" y="12"/>
                    <a:pt x="76" y="12"/>
                    <a:pt x="76" y="12"/>
                  </a:cubicBezTo>
                  <a:cubicBezTo>
                    <a:pt x="76" y="8"/>
                    <a:pt x="76" y="8"/>
                    <a:pt x="76" y="8"/>
                  </a:cubicBezTo>
                  <a:cubicBezTo>
                    <a:pt x="80" y="8"/>
                    <a:pt x="80" y="8"/>
                    <a:pt x="80" y="8"/>
                  </a:cubicBezTo>
                  <a:lnTo>
                    <a:pt x="80" y="12"/>
                  </a:lnTo>
                  <a:close/>
                  <a:moveTo>
                    <a:pt x="88" y="12"/>
                  </a:moveTo>
                  <a:cubicBezTo>
                    <a:pt x="84" y="12"/>
                    <a:pt x="84" y="12"/>
                    <a:pt x="84" y="12"/>
                  </a:cubicBezTo>
                  <a:cubicBezTo>
                    <a:pt x="84" y="8"/>
                    <a:pt x="84" y="8"/>
                    <a:pt x="84" y="8"/>
                  </a:cubicBezTo>
                  <a:cubicBezTo>
                    <a:pt x="88" y="8"/>
                    <a:pt x="88" y="8"/>
                    <a:pt x="88" y="8"/>
                  </a:cubicBezTo>
                  <a:lnTo>
                    <a:pt x="8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88" name="Group 552">
            <a:extLst>
              <a:ext uri="{FF2B5EF4-FFF2-40B4-BE49-F238E27FC236}">
                <a16:creationId xmlns:a16="http://schemas.microsoft.com/office/drawing/2014/main" id="{21BBBCD0-97D7-4E79-BA28-B95FC64D163B}"/>
              </a:ext>
            </a:extLst>
          </p:cNvPr>
          <p:cNvGrpSpPr/>
          <p:nvPr/>
        </p:nvGrpSpPr>
        <p:grpSpPr>
          <a:xfrm>
            <a:off x="3743209" y="5637708"/>
            <a:ext cx="205223" cy="286148"/>
            <a:chOff x="6977064" y="4525813"/>
            <a:chExt cx="266700" cy="406400"/>
          </a:xfrm>
          <a:solidFill>
            <a:srgbClr val="00338D"/>
          </a:solidFill>
        </p:grpSpPr>
        <p:sp>
          <p:nvSpPr>
            <p:cNvPr id="189" name="Freeform 461">
              <a:extLst>
                <a:ext uri="{FF2B5EF4-FFF2-40B4-BE49-F238E27FC236}">
                  <a16:creationId xmlns:a16="http://schemas.microsoft.com/office/drawing/2014/main" id="{0F5E4965-D50B-4E38-BB5A-7804192A2568}"/>
                </a:ext>
              </a:extLst>
            </p:cNvPr>
            <p:cNvSpPr>
              <a:spLocks/>
            </p:cNvSpPr>
            <p:nvPr/>
          </p:nvSpPr>
          <p:spPr bwMode="auto">
            <a:xfrm>
              <a:off x="6977064" y="4624238"/>
              <a:ext cx="96838" cy="307975"/>
            </a:xfrm>
            <a:custGeom>
              <a:avLst/>
              <a:gdLst>
                <a:gd name="T0" fmla="*/ 13 w 26"/>
                <a:gd name="T1" fmla="*/ 0 h 82"/>
                <a:gd name="T2" fmla="*/ 3 w 26"/>
                <a:gd name="T3" fmla="*/ 11 h 82"/>
                <a:gd name="T4" fmla="*/ 3 w 26"/>
                <a:gd name="T5" fmla="*/ 70 h 82"/>
                <a:gd name="T6" fmla="*/ 0 w 26"/>
                <a:gd name="T7" fmla="*/ 82 h 82"/>
                <a:gd name="T8" fmla="*/ 26 w 26"/>
                <a:gd name="T9" fmla="*/ 82 h 82"/>
                <a:gd name="T10" fmla="*/ 24 w 26"/>
                <a:gd name="T11" fmla="*/ 70 h 82"/>
                <a:gd name="T12" fmla="*/ 23 w 26"/>
                <a:gd name="T13" fmla="*/ 11 h 82"/>
                <a:gd name="T14" fmla="*/ 13 w 26"/>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82">
                  <a:moveTo>
                    <a:pt x="13" y="0"/>
                  </a:moveTo>
                  <a:cubicBezTo>
                    <a:pt x="7" y="0"/>
                    <a:pt x="3" y="5"/>
                    <a:pt x="3" y="11"/>
                  </a:cubicBezTo>
                  <a:cubicBezTo>
                    <a:pt x="3" y="11"/>
                    <a:pt x="3" y="70"/>
                    <a:pt x="3" y="70"/>
                  </a:cubicBezTo>
                  <a:cubicBezTo>
                    <a:pt x="3" y="77"/>
                    <a:pt x="0" y="82"/>
                    <a:pt x="0" y="82"/>
                  </a:cubicBezTo>
                  <a:cubicBezTo>
                    <a:pt x="26" y="82"/>
                    <a:pt x="26" y="82"/>
                    <a:pt x="26" y="82"/>
                  </a:cubicBezTo>
                  <a:cubicBezTo>
                    <a:pt x="26" y="82"/>
                    <a:pt x="24" y="77"/>
                    <a:pt x="24" y="70"/>
                  </a:cubicBezTo>
                  <a:cubicBezTo>
                    <a:pt x="24" y="70"/>
                    <a:pt x="23" y="11"/>
                    <a:pt x="23" y="11"/>
                  </a:cubicBezTo>
                  <a:cubicBezTo>
                    <a:pt x="23" y="5"/>
                    <a:pt x="19"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90" name="Freeform 462">
              <a:extLst>
                <a:ext uri="{FF2B5EF4-FFF2-40B4-BE49-F238E27FC236}">
                  <a16:creationId xmlns:a16="http://schemas.microsoft.com/office/drawing/2014/main" id="{4D2C4708-E92C-4216-8DA0-9128184DA822}"/>
                </a:ext>
              </a:extLst>
            </p:cNvPr>
            <p:cNvSpPr>
              <a:spLocks/>
            </p:cNvSpPr>
            <p:nvPr/>
          </p:nvSpPr>
          <p:spPr bwMode="auto">
            <a:xfrm>
              <a:off x="7145339" y="4624238"/>
              <a:ext cx="98425" cy="307975"/>
            </a:xfrm>
            <a:custGeom>
              <a:avLst/>
              <a:gdLst>
                <a:gd name="T0" fmla="*/ 13 w 26"/>
                <a:gd name="T1" fmla="*/ 0 h 82"/>
                <a:gd name="T2" fmla="*/ 3 w 26"/>
                <a:gd name="T3" fmla="*/ 11 h 82"/>
                <a:gd name="T4" fmla="*/ 3 w 26"/>
                <a:gd name="T5" fmla="*/ 70 h 82"/>
                <a:gd name="T6" fmla="*/ 0 w 26"/>
                <a:gd name="T7" fmla="*/ 82 h 82"/>
                <a:gd name="T8" fmla="*/ 26 w 26"/>
                <a:gd name="T9" fmla="*/ 82 h 82"/>
                <a:gd name="T10" fmla="*/ 23 w 26"/>
                <a:gd name="T11" fmla="*/ 70 h 82"/>
                <a:gd name="T12" fmla="*/ 23 w 26"/>
                <a:gd name="T13" fmla="*/ 11 h 82"/>
                <a:gd name="T14" fmla="*/ 13 w 26"/>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82">
                  <a:moveTo>
                    <a:pt x="13" y="0"/>
                  </a:moveTo>
                  <a:cubicBezTo>
                    <a:pt x="7" y="0"/>
                    <a:pt x="3" y="5"/>
                    <a:pt x="3" y="11"/>
                  </a:cubicBezTo>
                  <a:cubicBezTo>
                    <a:pt x="3" y="11"/>
                    <a:pt x="2" y="70"/>
                    <a:pt x="3" y="70"/>
                  </a:cubicBezTo>
                  <a:cubicBezTo>
                    <a:pt x="3" y="77"/>
                    <a:pt x="0" y="82"/>
                    <a:pt x="0" y="82"/>
                  </a:cubicBezTo>
                  <a:cubicBezTo>
                    <a:pt x="26" y="82"/>
                    <a:pt x="26" y="82"/>
                    <a:pt x="26" y="82"/>
                  </a:cubicBezTo>
                  <a:cubicBezTo>
                    <a:pt x="26" y="82"/>
                    <a:pt x="23" y="77"/>
                    <a:pt x="23" y="70"/>
                  </a:cubicBezTo>
                  <a:cubicBezTo>
                    <a:pt x="23" y="70"/>
                    <a:pt x="23" y="11"/>
                    <a:pt x="23" y="11"/>
                  </a:cubicBezTo>
                  <a:cubicBezTo>
                    <a:pt x="23" y="5"/>
                    <a:pt x="19"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91" name="Freeform 463">
              <a:extLst>
                <a:ext uri="{FF2B5EF4-FFF2-40B4-BE49-F238E27FC236}">
                  <a16:creationId xmlns:a16="http://schemas.microsoft.com/office/drawing/2014/main" id="{9CF508D2-8C1C-4E5F-AC90-385BE7320655}"/>
                </a:ext>
              </a:extLst>
            </p:cNvPr>
            <p:cNvSpPr>
              <a:spLocks/>
            </p:cNvSpPr>
            <p:nvPr/>
          </p:nvSpPr>
          <p:spPr bwMode="auto">
            <a:xfrm>
              <a:off x="7070726" y="4525813"/>
              <a:ext cx="79375" cy="180975"/>
            </a:xfrm>
            <a:custGeom>
              <a:avLst/>
              <a:gdLst>
                <a:gd name="T0" fmla="*/ 11 w 21"/>
                <a:gd name="T1" fmla="*/ 0 h 48"/>
                <a:gd name="T2" fmla="*/ 1 w 21"/>
                <a:gd name="T3" fmla="*/ 14 h 48"/>
                <a:gd name="T4" fmla="*/ 0 w 21"/>
                <a:gd name="T5" fmla="*/ 48 h 48"/>
                <a:gd name="T6" fmla="*/ 21 w 21"/>
                <a:gd name="T7" fmla="*/ 48 h 48"/>
                <a:gd name="T8" fmla="*/ 21 w 21"/>
                <a:gd name="T9" fmla="*/ 14 h 48"/>
                <a:gd name="T10" fmla="*/ 11 w 21"/>
                <a:gd name="T11" fmla="*/ 0 h 48"/>
              </a:gdLst>
              <a:ahLst/>
              <a:cxnLst>
                <a:cxn ang="0">
                  <a:pos x="T0" y="T1"/>
                </a:cxn>
                <a:cxn ang="0">
                  <a:pos x="T2" y="T3"/>
                </a:cxn>
                <a:cxn ang="0">
                  <a:pos x="T4" y="T5"/>
                </a:cxn>
                <a:cxn ang="0">
                  <a:pos x="T6" y="T7"/>
                </a:cxn>
                <a:cxn ang="0">
                  <a:pos x="T8" y="T9"/>
                </a:cxn>
                <a:cxn ang="0">
                  <a:pos x="T10" y="T11"/>
                </a:cxn>
              </a:cxnLst>
              <a:rect l="0" t="0" r="r" b="b"/>
              <a:pathLst>
                <a:path w="21" h="48">
                  <a:moveTo>
                    <a:pt x="11" y="0"/>
                  </a:moveTo>
                  <a:cubicBezTo>
                    <a:pt x="5" y="0"/>
                    <a:pt x="1" y="7"/>
                    <a:pt x="1" y="14"/>
                  </a:cubicBezTo>
                  <a:cubicBezTo>
                    <a:pt x="1" y="14"/>
                    <a:pt x="0" y="47"/>
                    <a:pt x="0" y="48"/>
                  </a:cubicBezTo>
                  <a:cubicBezTo>
                    <a:pt x="21" y="48"/>
                    <a:pt x="21" y="48"/>
                    <a:pt x="21" y="48"/>
                  </a:cubicBezTo>
                  <a:cubicBezTo>
                    <a:pt x="21" y="47"/>
                    <a:pt x="21" y="14"/>
                    <a:pt x="21" y="14"/>
                  </a:cubicBezTo>
                  <a:cubicBezTo>
                    <a:pt x="21" y="7"/>
                    <a:pt x="17"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92" name="Freeform 464">
              <a:extLst>
                <a:ext uri="{FF2B5EF4-FFF2-40B4-BE49-F238E27FC236}">
                  <a16:creationId xmlns:a16="http://schemas.microsoft.com/office/drawing/2014/main" id="{91E9210F-FB2D-4D9E-8872-AFF81BCA6414}"/>
                </a:ext>
              </a:extLst>
            </p:cNvPr>
            <p:cNvSpPr>
              <a:spLocks noEditPoints="1"/>
            </p:cNvSpPr>
            <p:nvPr/>
          </p:nvSpPr>
          <p:spPr bwMode="auto">
            <a:xfrm>
              <a:off x="6991351" y="4605188"/>
              <a:ext cx="241300" cy="269875"/>
            </a:xfrm>
            <a:custGeom>
              <a:avLst/>
              <a:gdLst>
                <a:gd name="T0" fmla="*/ 42 w 64"/>
                <a:gd name="T1" fmla="*/ 32 h 72"/>
                <a:gd name="T2" fmla="*/ 42 w 64"/>
                <a:gd name="T3" fmla="*/ 32 h 72"/>
                <a:gd name="T4" fmla="*/ 42 w 64"/>
                <a:gd name="T5" fmla="*/ 13 h 72"/>
                <a:gd name="T6" fmla="*/ 32 w 64"/>
                <a:gd name="T7" fmla="*/ 0 h 72"/>
                <a:gd name="T8" fmla="*/ 22 w 64"/>
                <a:gd name="T9" fmla="*/ 13 h 72"/>
                <a:gd name="T10" fmla="*/ 22 w 64"/>
                <a:gd name="T11" fmla="*/ 32 h 72"/>
                <a:gd name="T12" fmla="*/ 21 w 64"/>
                <a:gd name="T13" fmla="*/ 32 h 72"/>
                <a:gd name="T14" fmla="*/ 3 w 64"/>
                <a:gd name="T15" fmla="*/ 55 h 72"/>
                <a:gd name="T16" fmla="*/ 22 w 64"/>
                <a:gd name="T17" fmla="*/ 58 h 72"/>
                <a:gd name="T18" fmla="*/ 22 w 64"/>
                <a:gd name="T19" fmla="*/ 72 h 72"/>
                <a:gd name="T20" fmla="*/ 42 w 64"/>
                <a:gd name="T21" fmla="*/ 72 h 72"/>
                <a:gd name="T22" fmla="*/ 42 w 64"/>
                <a:gd name="T23" fmla="*/ 58 h 72"/>
                <a:gd name="T24" fmla="*/ 61 w 64"/>
                <a:gd name="T25" fmla="*/ 55 h 72"/>
                <a:gd name="T26" fmla="*/ 42 w 64"/>
                <a:gd name="T27" fmla="*/ 32 h 72"/>
                <a:gd name="T28" fmla="*/ 27 w 64"/>
                <a:gd name="T29" fmla="*/ 11 h 72"/>
                <a:gd name="T30" fmla="*/ 32 w 64"/>
                <a:gd name="T31" fmla="*/ 6 h 72"/>
                <a:gd name="T32" fmla="*/ 36 w 64"/>
                <a:gd name="T33" fmla="*/ 11 h 72"/>
                <a:gd name="T34" fmla="*/ 36 w 64"/>
                <a:gd name="T35" fmla="*/ 22 h 72"/>
                <a:gd name="T36" fmla="*/ 32 w 64"/>
                <a:gd name="T37" fmla="*/ 26 h 72"/>
                <a:gd name="T38" fmla="*/ 27 w 64"/>
                <a:gd name="T39" fmla="*/ 22 h 72"/>
                <a:gd name="T40" fmla="*/ 27 w 64"/>
                <a:gd name="T4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72">
                  <a:moveTo>
                    <a:pt x="42" y="32"/>
                  </a:moveTo>
                  <a:cubicBezTo>
                    <a:pt x="42" y="32"/>
                    <a:pt x="42" y="32"/>
                    <a:pt x="42" y="32"/>
                  </a:cubicBezTo>
                  <a:cubicBezTo>
                    <a:pt x="42" y="22"/>
                    <a:pt x="42" y="13"/>
                    <a:pt x="42" y="13"/>
                  </a:cubicBezTo>
                  <a:cubicBezTo>
                    <a:pt x="42" y="7"/>
                    <a:pt x="38" y="0"/>
                    <a:pt x="32" y="0"/>
                  </a:cubicBezTo>
                  <a:cubicBezTo>
                    <a:pt x="26" y="0"/>
                    <a:pt x="22" y="7"/>
                    <a:pt x="22" y="13"/>
                  </a:cubicBezTo>
                  <a:cubicBezTo>
                    <a:pt x="22" y="13"/>
                    <a:pt x="22" y="22"/>
                    <a:pt x="22" y="32"/>
                  </a:cubicBezTo>
                  <a:cubicBezTo>
                    <a:pt x="21" y="32"/>
                    <a:pt x="21" y="32"/>
                    <a:pt x="21" y="32"/>
                  </a:cubicBezTo>
                  <a:cubicBezTo>
                    <a:pt x="21" y="32"/>
                    <a:pt x="0" y="51"/>
                    <a:pt x="3" y="55"/>
                  </a:cubicBezTo>
                  <a:cubicBezTo>
                    <a:pt x="4" y="57"/>
                    <a:pt x="12" y="58"/>
                    <a:pt x="22" y="58"/>
                  </a:cubicBezTo>
                  <a:cubicBezTo>
                    <a:pt x="22" y="66"/>
                    <a:pt x="22" y="72"/>
                    <a:pt x="22" y="72"/>
                  </a:cubicBezTo>
                  <a:cubicBezTo>
                    <a:pt x="42" y="72"/>
                    <a:pt x="42" y="72"/>
                    <a:pt x="42" y="72"/>
                  </a:cubicBezTo>
                  <a:cubicBezTo>
                    <a:pt x="42" y="72"/>
                    <a:pt x="42" y="66"/>
                    <a:pt x="42" y="58"/>
                  </a:cubicBezTo>
                  <a:cubicBezTo>
                    <a:pt x="52" y="58"/>
                    <a:pt x="60" y="57"/>
                    <a:pt x="61" y="55"/>
                  </a:cubicBezTo>
                  <a:cubicBezTo>
                    <a:pt x="64" y="51"/>
                    <a:pt x="42" y="32"/>
                    <a:pt x="42" y="32"/>
                  </a:cubicBezTo>
                  <a:close/>
                  <a:moveTo>
                    <a:pt x="27" y="11"/>
                  </a:moveTo>
                  <a:cubicBezTo>
                    <a:pt x="27" y="8"/>
                    <a:pt x="29" y="6"/>
                    <a:pt x="32" y="6"/>
                  </a:cubicBezTo>
                  <a:cubicBezTo>
                    <a:pt x="34" y="6"/>
                    <a:pt x="36" y="8"/>
                    <a:pt x="36" y="11"/>
                  </a:cubicBezTo>
                  <a:cubicBezTo>
                    <a:pt x="36" y="22"/>
                    <a:pt x="36" y="22"/>
                    <a:pt x="36" y="22"/>
                  </a:cubicBezTo>
                  <a:cubicBezTo>
                    <a:pt x="36" y="24"/>
                    <a:pt x="34" y="26"/>
                    <a:pt x="32" y="26"/>
                  </a:cubicBezTo>
                  <a:cubicBezTo>
                    <a:pt x="29" y="26"/>
                    <a:pt x="27" y="24"/>
                    <a:pt x="27" y="22"/>
                  </a:cubicBezTo>
                  <a:lnTo>
                    <a:pt x="2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193" name="Rechteck 61">
            <a:extLst>
              <a:ext uri="{FF2B5EF4-FFF2-40B4-BE49-F238E27FC236}">
                <a16:creationId xmlns:a16="http://schemas.microsoft.com/office/drawing/2014/main" id="{210BCDF9-08FC-4C81-BB09-653C99DD9DB9}"/>
              </a:ext>
            </a:extLst>
          </p:cNvPr>
          <p:cNvSpPr/>
          <p:nvPr/>
        </p:nvSpPr>
        <p:spPr>
          <a:xfrm>
            <a:off x="3963557" y="5599460"/>
            <a:ext cx="688920" cy="142270"/>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en-US" altLang="ko-KR" sz="700" b="1" dirty="0">
                <a:solidFill>
                  <a:schemeClr val="bg1"/>
                </a:solidFill>
                <a:latin typeface="Arial" panose="020B0604020202020204" pitchFamily="34" charset="0"/>
              </a:rPr>
              <a:t>Pole</a:t>
            </a:r>
            <a:r>
              <a:rPr lang="ko-KR" altLang="en-US" sz="700" b="1" dirty="0">
                <a:solidFill>
                  <a:schemeClr val="bg1"/>
                </a:solidFill>
                <a:latin typeface="Arial" panose="020B0604020202020204" pitchFamily="34" charset="0"/>
              </a:rPr>
              <a:t>대 조립</a:t>
            </a:r>
            <a:endParaRPr lang="en-US" altLang="ko-KR" sz="700" b="1" dirty="0">
              <a:solidFill>
                <a:schemeClr val="bg1"/>
              </a:solidFill>
              <a:latin typeface="Arial" panose="020B0604020202020204" pitchFamily="34" charset="0"/>
            </a:endParaRPr>
          </a:p>
        </p:txBody>
      </p:sp>
      <p:sp>
        <p:nvSpPr>
          <p:cNvPr id="194" name="Rechteck 61">
            <a:extLst>
              <a:ext uri="{FF2B5EF4-FFF2-40B4-BE49-F238E27FC236}">
                <a16:creationId xmlns:a16="http://schemas.microsoft.com/office/drawing/2014/main" id="{3E89F9CF-DC06-4346-8FD3-B21FB5F640EA}"/>
              </a:ext>
            </a:extLst>
          </p:cNvPr>
          <p:cNvSpPr/>
          <p:nvPr/>
        </p:nvSpPr>
        <p:spPr>
          <a:xfrm>
            <a:off x="1776865" y="4618424"/>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195" name="직선 화살표 연결선 194">
            <a:extLst>
              <a:ext uri="{FF2B5EF4-FFF2-40B4-BE49-F238E27FC236}">
                <a16:creationId xmlns:a16="http://schemas.microsoft.com/office/drawing/2014/main" id="{9BB9466B-126A-4FAE-93CD-D92EE3FBA496}"/>
              </a:ext>
            </a:extLst>
          </p:cNvPr>
          <p:cNvCxnSpPr>
            <a:cxnSpLocks/>
            <a:stCxn id="194" idx="3"/>
          </p:cNvCxnSpPr>
          <p:nvPr/>
        </p:nvCxnSpPr>
        <p:spPr>
          <a:xfrm>
            <a:off x="2650093" y="4719952"/>
            <a:ext cx="1080000"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6" name="직선 화살표 연결선 195">
            <a:extLst>
              <a:ext uri="{FF2B5EF4-FFF2-40B4-BE49-F238E27FC236}">
                <a16:creationId xmlns:a16="http://schemas.microsoft.com/office/drawing/2014/main" id="{599E0C64-E1F7-4CBD-AE18-71AA4A7E39A6}"/>
              </a:ext>
            </a:extLst>
          </p:cNvPr>
          <p:cNvCxnSpPr>
            <a:cxnSpLocks/>
          </p:cNvCxnSpPr>
          <p:nvPr/>
        </p:nvCxnSpPr>
        <p:spPr>
          <a:xfrm flipV="1">
            <a:off x="865427" y="4719952"/>
            <a:ext cx="900000" cy="64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97" name="Group 608">
            <a:extLst>
              <a:ext uri="{FF2B5EF4-FFF2-40B4-BE49-F238E27FC236}">
                <a16:creationId xmlns:a16="http://schemas.microsoft.com/office/drawing/2014/main" id="{1DBA09DD-2814-4FD7-9069-2D33249EB015}"/>
              </a:ext>
            </a:extLst>
          </p:cNvPr>
          <p:cNvGrpSpPr/>
          <p:nvPr/>
        </p:nvGrpSpPr>
        <p:grpSpPr>
          <a:xfrm>
            <a:off x="4701323" y="4515568"/>
            <a:ext cx="229977" cy="303743"/>
            <a:chOff x="5272088" y="1125538"/>
            <a:chExt cx="252413" cy="333375"/>
          </a:xfrm>
          <a:solidFill>
            <a:srgbClr val="00338D"/>
          </a:solidFill>
        </p:grpSpPr>
        <p:sp>
          <p:nvSpPr>
            <p:cNvPr id="198" name="Rectangle 113">
              <a:extLst>
                <a:ext uri="{FF2B5EF4-FFF2-40B4-BE49-F238E27FC236}">
                  <a16:creationId xmlns:a16="http://schemas.microsoft.com/office/drawing/2014/main" id="{BF843F39-C03C-40A6-8D16-F3B255B8D4BD}"/>
                </a:ext>
              </a:extLst>
            </p:cNvPr>
            <p:cNvSpPr>
              <a:spLocks noChangeArrowheads="1"/>
            </p:cNvSpPr>
            <p:nvPr/>
          </p:nvSpPr>
          <p:spPr bwMode="auto">
            <a:xfrm>
              <a:off x="5272088" y="1293813"/>
              <a:ext cx="60325" cy="150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99" name="Rectangle 114">
              <a:extLst>
                <a:ext uri="{FF2B5EF4-FFF2-40B4-BE49-F238E27FC236}">
                  <a16:creationId xmlns:a16="http://schemas.microsoft.com/office/drawing/2014/main" id="{4F2346D8-58EA-428A-A837-A741C23F6E56}"/>
                </a:ext>
              </a:extLst>
            </p:cNvPr>
            <p:cNvSpPr>
              <a:spLocks noChangeArrowheads="1"/>
            </p:cNvSpPr>
            <p:nvPr/>
          </p:nvSpPr>
          <p:spPr bwMode="auto">
            <a:xfrm>
              <a:off x="5272088" y="1450975"/>
              <a:ext cx="6032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0" name="Freeform 115">
              <a:extLst>
                <a:ext uri="{FF2B5EF4-FFF2-40B4-BE49-F238E27FC236}">
                  <a16:creationId xmlns:a16="http://schemas.microsoft.com/office/drawing/2014/main" id="{C581A25C-4FF4-45C8-96CD-93AEBC41ABA5}"/>
                </a:ext>
              </a:extLst>
            </p:cNvPr>
            <p:cNvSpPr>
              <a:spLocks/>
            </p:cNvSpPr>
            <p:nvPr/>
          </p:nvSpPr>
          <p:spPr bwMode="auto">
            <a:xfrm>
              <a:off x="5280026" y="1222375"/>
              <a:ext cx="49213" cy="68263"/>
            </a:xfrm>
            <a:custGeom>
              <a:avLst/>
              <a:gdLst>
                <a:gd name="T0" fmla="*/ 0 w 13"/>
                <a:gd name="T1" fmla="*/ 18 h 18"/>
                <a:gd name="T2" fmla="*/ 0 w 13"/>
                <a:gd name="T3" fmla="*/ 9 h 18"/>
                <a:gd name="T4" fmla="*/ 6 w 13"/>
                <a:gd name="T5" fmla="*/ 0 h 18"/>
                <a:gd name="T6" fmla="*/ 13 w 13"/>
                <a:gd name="T7" fmla="*/ 9 h 18"/>
                <a:gd name="T8" fmla="*/ 13 w 13"/>
                <a:gd name="T9" fmla="*/ 18 h 18"/>
              </a:gdLst>
              <a:ahLst/>
              <a:cxnLst>
                <a:cxn ang="0">
                  <a:pos x="T0" y="T1"/>
                </a:cxn>
                <a:cxn ang="0">
                  <a:pos x="T2" y="T3"/>
                </a:cxn>
                <a:cxn ang="0">
                  <a:pos x="T4" y="T5"/>
                </a:cxn>
                <a:cxn ang="0">
                  <a:pos x="T6" y="T7"/>
                </a:cxn>
                <a:cxn ang="0">
                  <a:pos x="T8" y="T9"/>
                </a:cxn>
              </a:cxnLst>
              <a:rect l="0" t="0" r="r" b="b"/>
              <a:pathLst>
                <a:path w="13" h="18">
                  <a:moveTo>
                    <a:pt x="0" y="18"/>
                  </a:moveTo>
                  <a:cubicBezTo>
                    <a:pt x="0" y="9"/>
                    <a:pt x="0" y="9"/>
                    <a:pt x="0" y="9"/>
                  </a:cubicBezTo>
                  <a:cubicBezTo>
                    <a:pt x="0" y="5"/>
                    <a:pt x="3" y="0"/>
                    <a:pt x="6" y="0"/>
                  </a:cubicBezTo>
                  <a:cubicBezTo>
                    <a:pt x="10" y="0"/>
                    <a:pt x="13" y="5"/>
                    <a:pt x="13" y="9"/>
                  </a:cubicBezTo>
                  <a:cubicBezTo>
                    <a:pt x="13" y="18"/>
                    <a:pt x="13" y="18"/>
                    <a:pt x="13"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1" name="Rectangle 116">
              <a:extLst>
                <a:ext uri="{FF2B5EF4-FFF2-40B4-BE49-F238E27FC236}">
                  <a16:creationId xmlns:a16="http://schemas.microsoft.com/office/drawing/2014/main" id="{8DCF8F3E-96BC-4C47-9663-E01D6FA8B98C}"/>
                </a:ext>
              </a:extLst>
            </p:cNvPr>
            <p:cNvSpPr>
              <a:spLocks noChangeArrowheads="1"/>
            </p:cNvSpPr>
            <p:nvPr/>
          </p:nvSpPr>
          <p:spPr bwMode="auto">
            <a:xfrm>
              <a:off x="5351463" y="1252538"/>
              <a:ext cx="74613"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2" name="Rectangle 117">
              <a:extLst>
                <a:ext uri="{FF2B5EF4-FFF2-40B4-BE49-F238E27FC236}">
                  <a16:creationId xmlns:a16="http://schemas.microsoft.com/office/drawing/2014/main" id="{7FB50EA2-13D2-4FB8-BDEE-5287611E41F0}"/>
                </a:ext>
              </a:extLst>
            </p:cNvPr>
            <p:cNvSpPr>
              <a:spLocks noChangeArrowheads="1"/>
            </p:cNvSpPr>
            <p:nvPr/>
          </p:nvSpPr>
          <p:spPr bwMode="auto">
            <a:xfrm>
              <a:off x="5351463" y="1447800"/>
              <a:ext cx="746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3" name="Freeform 118">
              <a:extLst>
                <a:ext uri="{FF2B5EF4-FFF2-40B4-BE49-F238E27FC236}">
                  <a16:creationId xmlns:a16="http://schemas.microsoft.com/office/drawing/2014/main" id="{F8AB89AF-3E2B-41FC-8025-B66B34536ABF}"/>
                </a:ext>
              </a:extLst>
            </p:cNvPr>
            <p:cNvSpPr>
              <a:spLocks/>
            </p:cNvSpPr>
            <p:nvPr/>
          </p:nvSpPr>
          <p:spPr bwMode="auto">
            <a:xfrm>
              <a:off x="5359401" y="1162050"/>
              <a:ext cx="58738" cy="87313"/>
            </a:xfrm>
            <a:custGeom>
              <a:avLst/>
              <a:gdLst>
                <a:gd name="T0" fmla="*/ 0 w 16"/>
                <a:gd name="T1" fmla="*/ 23 h 23"/>
                <a:gd name="T2" fmla="*/ 0 w 16"/>
                <a:gd name="T3" fmla="*/ 11 h 23"/>
                <a:gd name="T4" fmla="*/ 8 w 16"/>
                <a:gd name="T5" fmla="*/ 0 h 23"/>
                <a:gd name="T6" fmla="*/ 16 w 16"/>
                <a:gd name="T7" fmla="*/ 11 h 23"/>
                <a:gd name="T8" fmla="*/ 16 w 16"/>
                <a:gd name="T9" fmla="*/ 23 h 23"/>
              </a:gdLst>
              <a:ahLst/>
              <a:cxnLst>
                <a:cxn ang="0">
                  <a:pos x="T0" y="T1"/>
                </a:cxn>
                <a:cxn ang="0">
                  <a:pos x="T2" y="T3"/>
                </a:cxn>
                <a:cxn ang="0">
                  <a:pos x="T4" y="T5"/>
                </a:cxn>
                <a:cxn ang="0">
                  <a:pos x="T6" y="T7"/>
                </a:cxn>
                <a:cxn ang="0">
                  <a:pos x="T8" y="T9"/>
                </a:cxn>
              </a:cxnLst>
              <a:rect l="0" t="0" r="r" b="b"/>
              <a:pathLst>
                <a:path w="16" h="23">
                  <a:moveTo>
                    <a:pt x="0" y="23"/>
                  </a:moveTo>
                  <a:cubicBezTo>
                    <a:pt x="0" y="11"/>
                    <a:pt x="0" y="11"/>
                    <a:pt x="0" y="11"/>
                  </a:cubicBezTo>
                  <a:cubicBezTo>
                    <a:pt x="0" y="7"/>
                    <a:pt x="4" y="0"/>
                    <a:pt x="8" y="0"/>
                  </a:cubicBezTo>
                  <a:cubicBezTo>
                    <a:pt x="13" y="0"/>
                    <a:pt x="16" y="7"/>
                    <a:pt x="16" y="11"/>
                  </a:cubicBezTo>
                  <a:cubicBezTo>
                    <a:pt x="16" y="23"/>
                    <a:pt x="16" y="23"/>
                    <a:pt x="16"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4" name="Rectangle 119">
              <a:extLst>
                <a:ext uri="{FF2B5EF4-FFF2-40B4-BE49-F238E27FC236}">
                  <a16:creationId xmlns:a16="http://schemas.microsoft.com/office/drawing/2014/main" id="{596A35C6-44ED-4108-91DE-487788608634}"/>
                </a:ext>
              </a:extLst>
            </p:cNvPr>
            <p:cNvSpPr>
              <a:spLocks noChangeArrowheads="1"/>
            </p:cNvSpPr>
            <p:nvPr/>
          </p:nvSpPr>
          <p:spPr bwMode="auto">
            <a:xfrm>
              <a:off x="5445126" y="1227138"/>
              <a:ext cx="79375" cy="209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5" name="Rectangle 120">
              <a:extLst>
                <a:ext uri="{FF2B5EF4-FFF2-40B4-BE49-F238E27FC236}">
                  <a16:creationId xmlns:a16="http://schemas.microsoft.com/office/drawing/2014/main" id="{0FD0EBBB-11D5-4DE7-B118-0ACB32780AB9}"/>
                </a:ext>
              </a:extLst>
            </p:cNvPr>
            <p:cNvSpPr>
              <a:spLocks noChangeArrowheads="1"/>
            </p:cNvSpPr>
            <p:nvPr/>
          </p:nvSpPr>
          <p:spPr bwMode="auto">
            <a:xfrm>
              <a:off x="5445126" y="1447800"/>
              <a:ext cx="793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6" name="Freeform 121">
              <a:extLst>
                <a:ext uri="{FF2B5EF4-FFF2-40B4-BE49-F238E27FC236}">
                  <a16:creationId xmlns:a16="http://schemas.microsoft.com/office/drawing/2014/main" id="{18639FD8-517A-44D7-A51C-B5994EB94F1E}"/>
                </a:ext>
              </a:extLst>
            </p:cNvPr>
            <p:cNvSpPr>
              <a:spLocks/>
            </p:cNvSpPr>
            <p:nvPr/>
          </p:nvSpPr>
          <p:spPr bwMode="auto">
            <a:xfrm>
              <a:off x="5448301" y="1125538"/>
              <a:ext cx="71438" cy="93663"/>
            </a:xfrm>
            <a:custGeom>
              <a:avLst/>
              <a:gdLst>
                <a:gd name="T0" fmla="*/ 0 w 19"/>
                <a:gd name="T1" fmla="*/ 25 h 25"/>
                <a:gd name="T2" fmla="*/ 0 w 19"/>
                <a:gd name="T3" fmla="*/ 15 h 25"/>
                <a:gd name="T4" fmla="*/ 10 w 19"/>
                <a:gd name="T5" fmla="*/ 0 h 25"/>
                <a:gd name="T6" fmla="*/ 19 w 19"/>
                <a:gd name="T7" fmla="*/ 15 h 25"/>
                <a:gd name="T8" fmla="*/ 19 w 19"/>
                <a:gd name="T9" fmla="*/ 25 h 25"/>
              </a:gdLst>
              <a:ahLst/>
              <a:cxnLst>
                <a:cxn ang="0">
                  <a:pos x="T0" y="T1"/>
                </a:cxn>
                <a:cxn ang="0">
                  <a:pos x="T2" y="T3"/>
                </a:cxn>
                <a:cxn ang="0">
                  <a:pos x="T4" y="T5"/>
                </a:cxn>
                <a:cxn ang="0">
                  <a:pos x="T6" y="T7"/>
                </a:cxn>
                <a:cxn ang="0">
                  <a:pos x="T8" y="T9"/>
                </a:cxn>
              </a:cxnLst>
              <a:rect l="0" t="0" r="r" b="b"/>
              <a:pathLst>
                <a:path w="19" h="25">
                  <a:moveTo>
                    <a:pt x="0" y="25"/>
                  </a:moveTo>
                  <a:cubicBezTo>
                    <a:pt x="0" y="15"/>
                    <a:pt x="0" y="15"/>
                    <a:pt x="0" y="15"/>
                  </a:cubicBezTo>
                  <a:cubicBezTo>
                    <a:pt x="0" y="10"/>
                    <a:pt x="4" y="0"/>
                    <a:pt x="10" y="0"/>
                  </a:cubicBezTo>
                  <a:cubicBezTo>
                    <a:pt x="15" y="0"/>
                    <a:pt x="19" y="10"/>
                    <a:pt x="19" y="15"/>
                  </a:cubicBezTo>
                  <a:cubicBezTo>
                    <a:pt x="19" y="25"/>
                    <a:pt x="19" y="25"/>
                    <a:pt x="19"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7" name="Rectangle 122">
              <a:extLst>
                <a:ext uri="{FF2B5EF4-FFF2-40B4-BE49-F238E27FC236}">
                  <a16:creationId xmlns:a16="http://schemas.microsoft.com/office/drawing/2014/main" id="{8A498EF6-460F-49E5-BBCA-5A0C0DEC89AA}"/>
                </a:ext>
              </a:extLst>
            </p:cNvPr>
            <p:cNvSpPr>
              <a:spLocks noChangeArrowheads="1"/>
            </p:cNvSpPr>
            <p:nvPr/>
          </p:nvSpPr>
          <p:spPr bwMode="auto">
            <a:xfrm>
              <a:off x="5448301" y="1433513"/>
              <a:ext cx="714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8" name="Rectangle 123">
              <a:extLst>
                <a:ext uri="{FF2B5EF4-FFF2-40B4-BE49-F238E27FC236}">
                  <a16:creationId xmlns:a16="http://schemas.microsoft.com/office/drawing/2014/main" id="{5EA00FEF-9C22-4C5C-A825-2F50152C880E}"/>
                </a:ext>
              </a:extLst>
            </p:cNvPr>
            <p:cNvSpPr>
              <a:spLocks noChangeArrowheads="1"/>
            </p:cNvSpPr>
            <p:nvPr/>
          </p:nvSpPr>
          <p:spPr bwMode="auto">
            <a:xfrm>
              <a:off x="5359401" y="1433513"/>
              <a:ext cx="587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09" name="Rectangle 124">
              <a:extLst>
                <a:ext uri="{FF2B5EF4-FFF2-40B4-BE49-F238E27FC236}">
                  <a16:creationId xmlns:a16="http://schemas.microsoft.com/office/drawing/2014/main" id="{85D20BB4-E406-4C3E-8C05-98223002FBEC}"/>
                </a:ext>
              </a:extLst>
            </p:cNvPr>
            <p:cNvSpPr>
              <a:spLocks noChangeArrowheads="1"/>
            </p:cNvSpPr>
            <p:nvPr/>
          </p:nvSpPr>
          <p:spPr bwMode="auto">
            <a:xfrm>
              <a:off x="5280026" y="1433513"/>
              <a:ext cx="49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210" name="Rechteck 61">
            <a:extLst>
              <a:ext uri="{FF2B5EF4-FFF2-40B4-BE49-F238E27FC236}">
                <a16:creationId xmlns:a16="http://schemas.microsoft.com/office/drawing/2014/main" id="{6674FE7F-8684-40CE-B5A9-45AA12E20983}"/>
              </a:ext>
            </a:extLst>
          </p:cNvPr>
          <p:cNvSpPr/>
          <p:nvPr/>
        </p:nvSpPr>
        <p:spPr>
          <a:xfrm>
            <a:off x="2960876" y="4424380"/>
            <a:ext cx="622901" cy="237285"/>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금속기둥 직접생산</a:t>
            </a:r>
            <a:endParaRPr lang="en-US" altLang="ko-KR" sz="700" b="1" dirty="0">
              <a:solidFill>
                <a:schemeClr val="bg1"/>
              </a:solidFill>
              <a:latin typeface="Arial" panose="020B0604020202020204" pitchFamily="34" charset="0"/>
            </a:endParaRPr>
          </a:p>
        </p:txBody>
      </p:sp>
      <p:grpSp>
        <p:nvGrpSpPr>
          <p:cNvPr id="211" name="Group 1042">
            <a:extLst>
              <a:ext uri="{FF2B5EF4-FFF2-40B4-BE49-F238E27FC236}">
                <a16:creationId xmlns:a16="http://schemas.microsoft.com/office/drawing/2014/main" id="{E4D41766-3FE6-4BBB-9860-22CD1A57E76B}"/>
              </a:ext>
            </a:extLst>
          </p:cNvPr>
          <p:cNvGrpSpPr/>
          <p:nvPr/>
        </p:nvGrpSpPr>
        <p:grpSpPr>
          <a:xfrm>
            <a:off x="2697059" y="4416290"/>
            <a:ext cx="218669" cy="247975"/>
            <a:chOff x="5138739" y="2485877"/>
            <a:chExt cx="307975" cy="349250"/>
          </a:xfrm>
          <a:solidFill>
            <a:srgbClr val="00338D"/>
          </a:solidFill>
        </p:grpSpPr>
        <p:sp>
          <p:nvSpPr>
            <p:cNvPr id="212" name="Freeform 2559">
              <a:extLst>
                <a:ext uri="{FF2B5EF4-FFF2-40B4-BE49-F238E27FC236}">
                  <a16:creationId xmlns:a16="http://schemas.microsoft.com/office/drawing/2014/main" id="{0134D0D8-5084-4F57-A13D-A8964A98DA67}"/>
                </a:ext>
              </a:extLst>
            </p:cNvPr>
            <p:cNvSpPr>
              <a:spLocks/>
            </p:cNvSpPr>
            <p:nvPr/>
          </p:nvSpPr>
          <p:spPr bwMode="auto">
            <a:xfrm>
              <a:off x="5191126" y="2519214"/>
              <a:ext cx="41275" cy="115888"/>
            </a:xfrm>
            <a:custGeom>
              <a:avLst/>
              <a:gdLst>
                <a:gd name="T0" fmla="*/ 26 w 26"/>
                <a:gd name="T1" fmla="*/ 61 h 73"/>
                <a:gd name="T2" fmla="*/ 0 w 26"/>
                <a:gd name="T3" fmla="*/ 73 h 73"/>
                <a:gd name="T4" fmla="*/ 0 w 26"/>
                <a:gd name="T5" fmla="*/ 0 h 73"/>
                <a:gd name="T6" fmla="*/ 26 w 26"/>
                <a:gd name="T7" fmla="*/ 0 h 73"/>
                <a:gd name="T8" fmla="*/ 26 w 26"/>
                <a:gd name="T9" fmla="*/ 61 h 73"/>
              </a:gdLst>
              <a:ahLst/>
              <a:cxnLst>
                <a:cxn ang="0">
                  <a:pos x="T0" y="T1"/>
                </a:cxn>
                <a:cxn ang="0">
                  <a:pos x="T2" y="T3"/>
                </a:cxn>
                <a:cxn ang="0">
                  <a:pos x="T4" y="T5"/>
                </a:cxn>
                <a:cxn ang="0">
                  <a:pos x="T6" y="T7"/>
                </a:cxn>
                <a:cxn ang="0">
                  <a:pos x="T8" y="T9"/>
                </a:cxn>
              </a:cxnLst>
              <a:rect l="0" t="0" r="r" b="b"/>
              <a:pathLst>
                <a:path w="26" h="73">
                  <a:moveTo>
                    <a:pt x="26" y="61"/>
                  </a:moveTo>
                  <a:lnTo>
                    <a:pt x="0" y="73"/>
                  </a:lnTo>
                  <a:lnTo>
                    <a:pt x="0" y="0"/>
                  </a:lnTo>
                  <a:lnTo>
                    <a:pt x="26" y="0"/>
                  </a:lnTo>
                  <a:lnTo>
                    <a:pt x="2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213" name="Freeform 2560">
              <a:extLst>
                <a:ext uri="{FF2B5EF4-FFF2-40B4-BE49-F238E27FC236}">
                  <a16:creationId xmlns:a16="http://schemas.microsoft.com/office/drawing/2014/main" id="{4AE1C24D-D60B-4926-AFEB-CF970ED2D102}"/>
                </a:ext>
              </a:extLst>
            </p:cNvPr>
            <p:cNvSpPr>
              <a:spLocks/>
            </p:cNvSpPr>
            <p:nvPr/>
          </p:nvSpPr>
          <p:spPr bwMode="auto">
            <a:xfrm>
              <a:off x="5191126" y="2519214"/>
              <a:ext cx="41275" cy="115888"/>
            </a:xfrm>
            <a:custGeom>
              <a:avLst/>
              <a:gdLst>
                <a:gd name="T0" fmla="*/ 26 w 26"/>
                <a:gd name="T1" fmla="*/ 61 h 73"/>
                <a:gd name="T2" fmla="*/ 0 w 26"/>
                <a:gd name="T3" fmla="*/ 73 h 73"/>
                <a:gd name="T4" fmla="*/ 0 w 26"/>
                <a:gd name="T5" fmla="*/ 0 h 73"/>
                <a:gd name="T6" fmla="*/ 26 w 26"/>
                <a:gd name="T7" fmla="*/ 0 h 73"/>
                <a:gd name="T8" fmla="*/ 26 w 26"/>
                <a:gd name="T9" fmla="*/ 61 h 73"/>
              </a:gdLst>
              <a:ahLst/>
              <a:cxnLst>
                <a:cxn ang="0">
                  <a:pos x="T0" y="T1"/>
                </a:cxn>
                <a:cxn ang="0">
                  <a:pos x="T2" y="T3"/>
                </a:cxn>
                <a:cxn ang="0">
                  <a:pos x="T4" y="T5"/>
                </a:cxn>
                <a:cxn ang="0">
                  <a:pos x="T6" y="T7"/>
                </a:cxn>
                <a:cxn ang="0">
                  <a:pos x="T8" y="T9"/>
                </a:cxn>
              </a:cxnLst>
              <a:rect l="0" t="0" r="r" b="b"/>
              <a:pathLst>
                <a:path w="26" h="73">
                  <a:moveTo>
                    <a:pt x="26" y="61"/>
                  </a:moveTo>
                  <a:lnTo>
                    <a:pt x="0" y="73"/>
                  </a:lnTo>
                  <a:lnTo>
                    <a:pt x="0" y="0"/>
                  </a:lnTo>
                  <a:lnTo>
                    <a:pt x="26" y="0"/>
                  </a:lnTo>
                  <a:lnTo>
                    <a:pt x="26" y="6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214" name="Freeform 2561">
              <a:extLst>
                <a:ext uri="{FF2B5EF4-FFF2-40B4-BE49-F238E27FC236}">
                  <a16:creationId xmlns:a16="http://schemas.microsoft.com/office/drawing/2014/main" id="{B9335BC8-13C8-400B-BF44-80310341D7EB}"/>
                </a:ext>
              </a:extLst>
            </p:cNvPr>
            <p:cNvSpPr>
              <a:spLocks/>
            </p:cNvSpPr>
            <p:nvPr/>
          </p:nvSpPr>
          <p:spPr bwMode="auto">
            <a:xfrm>
              <a:off x="5308601" y="2519214"/>
              <a:ext cx="44450" cy="115888"/>
            </a:xfrm>
            <a:custGeom>
              <a:avLst/>
              <a:gdLst>
                <a:gd name="T0" fmla="*/ 28 w 28"/>
                <a:gd name="T1" fmla="*/ 61 h 73"/>
                <a:gd name="T2" fmla="*/ 0 w 28"/>
                <a:gd name="T3" fmla="*/ 73 h 73"/>
                <a:gd name="T4" fmla="*/ 0 w 28"/>
                <a:gd name="T5" fmla="*/ 0 h 73"/>
                <a:gd name="T6" fmla="*/ 28 w 28"/>
                <a:gd name="T7" fmla="*/ 0 h 73"/>
                <a:gd name="T8" fmla="*/ 28 w 28"/>
                <a:gd name="T9" fmla="*/ 61 h 73"/>
              </a:gdLst>
              <a:ahLst/>
              <a:cxnLst>
                <a:cxn ang="0">
                  <a:pos x="T0" y="T1"/>
                </a:cxn>
                <a:cxn ang="0">
                  <a:pos x="T2" y="T3"/>
                </a:cxn>
                <a:cxn ang="0">
                  <a:pos x="T4" y="T5"/>
                </a:cxn>
                <a:cxn ang="0">
                  <a:pos x="T6" y="T7"/>
                </a:cxn>
                <a:cxn ang="0">
                  <a:pos x="T8" y="T9"/>
                </a:cxn>
              </a:cxnLst>
              <a:rect l="0" t="0" r="r" b="b"/>
              <a:pathLst>
                <a:path w="28" h="73">
                  <a:moveTo>
                    <a:pt x="28" y="61"/>
                  </a:moveTo>
                  <a:lnTo>
                    <a:pt x="0" y="73"/>
                  </a:lnTo>
                  <a:lnTo>
                    <a:pt x="0" y="0"/>
                  </a:lnTo>
                  <a:lnTo>
                    <a:pt x="28" y="0"/>
                  </a:lnTo>
                  <a:lnTo>
                    <a:pt x="28"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215" name="Freeform 2562">
              <a:extLst>
                <a:ext uri="{FF2B5EF4-FFF2-40B4-BE49-F238E27FC236}">
                  <a16:creationId xmlns:a16="http://schemas.microsoft.com/office/drawing/2014/main" id="{382CE6EE-1E1A-4D3F-9715-6ED44729CD16}"/>
                </a:ext>
              </a:extLst>
            </p:cNvPr>
            <p:cNvSpPr>
              <a:spLocks/>
            </p:cNvSpPr>
            <p:nvPr/>
          </p:nvSpPr>
          <p:spPr bwMode="auto">
            <a:xfrm>
              <a:off x="5308601" y="2519214"/>
              <a:ext cx="44450" cy="115888"/>
            </a:xfrm>
            <a:custGeom>
              <a:avLst/>
              <a:gdLst>
                <a:gd name="T0" fmla="*/ 28 w 28"/>
                <a:gd name="T1" fmla="*/ 61 h 73"/>
                <a:gd name="T2" fmla="*/ 0 w 28"/>
                <a:gd name="T3" fmla="*/ 73 h 73"/>
                <a:gd name="T4" fmla="*/ 0 w 28"/>
                <a:gd name="T5" fmla="*/ 0 h 73"/>
                <a:gd name="T6" fmla="*/ 28 w 28"/>
                <a:gd name="T7" fmla="*/ 0 h 73"/>
                <a:gd name="T8" fmla="*/ 28 w 28"/>
                <a:gd name="T9" fmla="*/ 61 h 73"/>
              </a:gdLst>
              <a:ahLst/>
              <a:cxnLst>
                <a:cxn ang="0">
                  <a:pos x="T0" y="T1"/>
                </a:cxn>
                <a:cxn ang="0">
                  <a:pos x="T2" y="T3"/>
                </a:cxn>
                <a:cxn ang="0">
                  <a:pos x="T4" y="T5"/>
                </a:cxn>
                <a:cxn ang="0">
                  <a:pos x="T6" y="T7"/>
                </a:cxn>
                <a:cxn ang="0">
                  <a:pos x="T8" y="T9"/>
                </a:cxn>
              </a:cxnLst>
              <a:rect l="0" t="0" r="r" b="b"/>
              <a:pathLst>
                <a:path w="28" h="73">
                  <a:moveTo>
                    <a:pt x="28" y="61"/>
                  </a:moveTo>
                  <a:lnTo>
                    <a:pt x="0" y="73"/>
                  </a:lnTo>
                  <a:lnTo>
                    <a:pt x="0" y="0"/>
                  </a:lnTo>
                  <a:lnTo>
                    <a:pt x="28" y="0"/>
                  </a:lnTo>
                  <a:lnTo>
                    <a:pt x="28" y="6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216" name="Rectangle 2563">
              <a:extLst>
                <a:ext uri="{FF2B5EF4-FFF2-40B4-BE49-F238E27FC236}">
                  <a16:creationId xmlns:a16="http://schemas.microsoft.com/office/drawing/2014/main" id="{75C67EBB-6E36-4EB6-9FA4-365BDD26D6C6}"/>
                </a:ext>
              </a:extLst>
            </p:cNvPr>
            <p:cNvSpPr>
              <a:spLocks noChangeArrowheads="1"/>
            </p:cNvSpPr>
            <p:nvPr/>
          </p:nvSpPr>
          <p:spPr bwMode="auto">
            <a:xfrm>
              <a:off x="5138739" y="2728764"/>
              <a:ext cx="307975"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217" name="Freeform 2564">
              <a:extLst>
                <a:ext uri="{FF2B5EF4-FFF2-40B4-BE49-F238E27FC236}">
                  <a16:creationId xmlns:a16="http://schemas.microsoft.com/office/drawing/2014/main" id="{2D272BA7-A653-46F9-9E29-20B1B8518173}"/>
                </a:ext>
              </a:extLst>
            </p:cNvPr>
            <p:cNvSpPr>
              <a:spLocks/>
            </p:cNvSpPr>
            <p:nvPr/>
          </p:nvSpPr>
          <p:spPr bwMode="auto">
            <a:xfrm>
              <a:off x="5138739" y="2623989"/>
              <a:ext cx="307975" cy="90488"/>
            </a:xfrm>
            <a:custGeom>
              <a:avLst/>
              <a:gdLst>
                <a:gd name="T0" fmla="*/ 142 w 194"/>
                <a:gd name="T1" fmla="*/ 0 h 57"/>
                <a:gd name="T2" fmla="*/ 76 w 194"/>
                <a:gd name="T3" fmla="*/ 29 h 57"/>
                <a:gd name="T4" fmla="*/ 66 w 194"/>
                <a:gd name="T5" fmla="*/ 0 h 57"/>
                <a:gd name="T6" fmla="*/ 0 w 194"/>
                <a:gd name="T7" fmla="*/ 29 h 57"/>
                <a:gd name="T8" fmla="*/ 0 w 194"/>
                <a:gd name="T9" fmla="*/ 57 h 57"/>
                <a:gd name="T10" fmla="*/ 194 w 194"/>
                <a:gd name="T11" fmla="*/ 57 h 57"/>
                <a:gd name="T12" fmla="*/ 194 w 194"/>
                <a:gd name="T13" fmla="*/ 29 h 57"/>
                <a:gd name="T14" fmla="*/ 149 w 194"/>
                <a:gd name="T15" fmla="*/ 29 h 57"/>
                <a:gd name="T16" fmla="*/ 142 w 194"/>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57">
                  <a:moveTo>
                    <a:pt x="142" y="0"/>
                  </a:moveTo>
                  <a:lnTo>
                    <a:pt x="76" y="29"/>
                  </a:lnTo>
                  <a:lnTo>
                    <a:pt x="66" y="0"/>
                  </a:lnTo>
                  <a:lnTo>
                    <a:pt x="0" y="29"/>
                  </a:lnTo>
                  <a:lnTo>
                    <a:pt x="0" y="57"/>
                  </a:lnTo>
                  <a:lnTo>
                    <a:pt x="194" y="57"/>
                  </a:lnTo>
                  <a:lnTo>
                    <a:pt x="194" y="29"/>
                  </a:lnTo>
                  <a:lnTo>
                    <a:pt x="149" y="29"/>
                  </a:lnTo>
                  <a:lnTo>
                    <a:pt x="1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218" name="Freeform 2565">
              <a:extLst>
                <a:ext uri="{FF2B5EF4-FFF2-40B4-BE49-F238E27FC236}">
                  <a16:creationId xmlns:a16="http://schemas.microsoft.com/office/drawing/2014/main" id="{5E164534-0BEE-473B-8FA2-10C1AB0579D4}"/>
                </a:ext>
              </a:extLst>
            </p:cNvPr>
            <p:cNvSpPr>
              <a:spLocks/>
            </p:cNvSpPr>
            <p:nvPr/>
          </p:nvSpPr>
          <p:spPr bwMode="auto">
            <a:xfrm>
              <a:off x="5138739" y="2623989"/>
              <a:ext cx="307975" cy="90488"/>
            </a:xfrm>
            <a:custGeom>
              <a:avLst/>
              <a:gdLst>
                <a:gd name="T0" fmla="*/ 142 w 194"/>
                <a:gd name="T1" fmla="*/ 0 h 57"/>
                <a:gd name="T2" fmla="*/ 76 w 194"/>
                <a:gd name="T3" fmla="*/ 29 h 57"/>
                <a:gd name="T4" fmla="*/ 66 w 194"/>
                <a:gd name="T5" fmla="*/ 0 h 57"/>
                <a:gd name="T6" fmla="*/ 0 w 194"/>
                <a:gd name="T7" fmla="*/ 29 h 57"/>
                <a:gd name="T8" fmla="*/ 0 w 194"/>
                <a:gd name="T9" fmla="*/ 57 h 57"/>
                <a:gd name="T10" fmla="*/ 194 w 194"/>
                <a:gd name="T11" fmla="*/ 57 h 57"/>
                <a:gd name="T12" fmla="*/ 194 w 194"/>
                <a:gd name="T13" fmla="*/ 29 h 57"/>
                <a:gd name="T14" fmla="*/ 149 w 194"/>
                <a:gd name="T15" fmla="*/ 29 h 57"/>
                <a:gd name="T16" fmla="*/ 142 w 194"/>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57">
                  <a:moveTo>
                    <a:pt x="142" y="0"/>
                  </a:moveTo>
                  <a:lnTo>
                    <a:pt x="76" y="29"/>
                  </a:lnTo>
                  <a:lnTo>
                    <a:pt x="66" y="0"/>
                  </a:lnTo>
                  <a:lnTo>
                    <a:pt x="0" y="29"/>
                  </a:lnTo>
                  <a:lnTo>
                    <a:pt x="0" y="57"/>
                  </a:lnTo>
                  <a:lnTo>
                    <a:pt x="194" y="57"/>
                  </a:lnTo>
                  <a:lnTo>
                    <a:pt x="194" y="29"/>
                  </a:lnTo>
                  <a:lnTo>
                    <a:pt x="149" y="29"/>
                  </a:lnTo>
                  <a:lnTo>
                    <a:pt x="14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219" name="Freeform 2566">
              <a:extLst>
                <a:ext uri="{FF2B5EF4-FFF2-40B4-BE49-F238E27FC236}">
                  <a16:creationId xmlns:a16="http://schemas.microsoft.com/office/drawing/2014/main" id="{272BA71F-3A53-43F8-98BF-DD2FB8C2A6FE}"/>
                </a:ext>
              </a:extLst>
            </p:cNvPr>
            <p:cNvSpPr>
              <a:spLocks/>
            </p:cNvSpPr>
            <p:nvPr/>
          </p:nvSpPr>
          <p:spPr bwMode="auto">
            <a:xfrm>
              <a:off x="5273676" y="2485877"/>
              <a:ext cx="68263" cy="25400"/>
            </a:xfrm>
            <a:custGeom>
              <a:avLst/>
              <a:gdLst>
                <a:gd name="T0" fmla="*/ 16 w 18"/>
                <a:gd name="T1" fmla="*/ 7 h 7"/>
                <a:gd name="T2" fmla="*/ 13 w 18"/>
                <a:gd name="T3" fmla="*/ 4 h 7"/>
                <a:gd name="T4" fmla="*/ 11 w 18"/>
                <a:gd name="T5" fmla="*/ 5 h 7"/>
                <a:gd name="T6" fmla="*/ 6 w 18"/>
                <a:gd name="T7" fmla="*/ 6 h 7"/>
                <a:gd name="T8" fmla="*/ 0 w 18"/>
                <a:gd name="T9" fmla="*/ 1 h 7"/>
                <a:gd name="T10" fmla="*/ 2 w 18"/>
                <a:gd name="T11" fmla="*/ 0 h 7"/>
                <a:gd name="T12" fmla="*/ 6 w 18"/>
                <a:gd name="T13" fmla="*/ 4 h 7"/>
                <a:gd name="T14" fmla="*/ 9 w 18"/>
                <a:gd name="T15" fmla="*/ 3 h 7"/>
                <a:gd name="T16" fmla="*/ 14 w 18"/>
                <a:gd name="T17" fmla="*/ 2 h 7"/>
                <a:gd name="T18" fmla="*/ 18 w 18"/>
                <a:gd name="T19" fmla="*/ 7 h 7"/>
                <a:gd name="T20" fmla="*/ 16 w 18"/>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7">
                  <a:moveTo>
                    <a:pt x="16" y="7"/>
                  </a:moveTo>
                  <a:cubicBezTo>
                    <a:pt x="16" y="6"/>
                    <a:pt x="15" y="4"/>
                    <a:pt x="13" y="4"/>
                  </a:cubicBezTo>
                  <a:cubicBezTo>
                    <a:pt x="13" y="4"/>
                    <a:pt x="12" y="4"/>
                    <a:pt x="11" y="5"/>
                  </a:cubicBezTo>
                  <a:cubicBezTo>
                    <a:pt x="9" y="6"/>
                    <a:pt x="7" y="7"/>
                    <a:pt x="6" y="6"/>
                  </a:cubicBezTo>
                  <a:cubicBezTo>
                    <a:pt x="2" y="5"/>
                    <a:pt x="0" y="1"/>
                    <a:pt x="0" y="1"/>
                  </a:cubicBezTo>
                  <a:cubicBezTo>
                    <a:pt x="2" y="0"/>
                    <a:pt x="2" y="0"/>
                    <a:pt x="2" y="0"/>
                  </a:cubicBezTo>
                  <a:cubicBezTo>
                    <a:pt x="3" y="1"/>
                    <a:pt x="4" y="3"/>
                    <a:pt x="6" y="4"/>
                  </a:cubicBezTo>
                  <a:cubicBezTo>
                    <a:pt x="7" y="4"/>
                    <a:pt x="8" y="4"/>
                    <a:pt x="9" y="3"/>
                  </a:cubicBezTo>
                  <a:cubicBezTo>
                    <a:pt x="11" y="2"/>
                    <a:pt x="13" y="1"/>
                    <a:pt x="14" y="2"/>
                  </a:cubicBezTo>
                  <a:cubicBezTo>
                    <a:pt x="17" y="2"/>
                    <a:pt x="18" y="6"/>
                    <a:pt x="18" y="7"/>
                  </a:cubicBezTo>
                  <a:lnTo>
                    <a:pt x="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sp>
          <p:nvSpPr>
            <p:cNvPr id="220" name="Freeform 2567">
              <a:extLst>
                <a:ext uri="{FF2B5EF4-FFF2-40B4-BE49-F238E27FC236}">
                  <a16:creationId xmlns:a16="http://schemas.microsoft.com/office/drawing/2014/main" id="{DA6836AF-48AF-4406-827F-92DE84865D72}"/>
                </a:ext>
              </a:extLst>
            </p:cNvPr>
            <p:cNvSpPr>
              <a:spLocks/>
            </p:cNvSpPr>
            <p:nvPr/>
          </p:nvSpPr>
          <p:spPr bwMode="auto">
            <a:xfrm>
              <a:off x="5149851" y="2485877"/>
              <a:ext cx="68263" cy="25400"/>
            </a:xfrm>
            <a:custGeom>
              <a:avLst/>
              <a:gdLst>
                <a:gd name="T0" fmla="*/ 16 w 18"/>
                <a:gd name="T1" fmla="*/ 7 h 7"/>
                <a:gd name="T2" fmla="*/ 13 w 18"/>
                <a:gd name="T3" fmla="*/ 4 h 7"/>
                <a:gd name="T4" fmla="*/ 10 w 18"/>
                <a:gd name="T5" fmla="*/ 5 h 7"/>
                <a:gd name="T6" fmla="*/ 6 w 18"/>
                <a:gd name="T7" fmla="*/ 6 h 7"/>
                <a:gd name="T8" fmla="*/ 0 w 18"/>
                <a:gd name="T9" fmla="*/ 1 h 7"/>
                <a:gd name="T10" fmla="*/ 2 w 18"/>
                <a:gd name="T11" fmla="*/ 0 h 7"/>
                <a:gd name="T12" fmla="*/ 6 w 18"/>
                <a:gd name="T13" fmla="*/ 4 h 7"/>
                <a:gd name="T14" fmla="*/ 9 w 18"/>
                <a:gd name="T15" fmla="*/ 3 h 7"/>
                <a:gd name="T16" fmla="*/ 14 w 18"/>
                <a:gd name="T17" fmla="*/ 2 h 7"/>
                <a:gd name="T18" fmla="*/ 18 w 18"/>
                <a:gd name="T19" fmla="*/ 7 h 7"/>
                <a:gd name="T20" fmla="*/ 16 w 18"/>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7">
                  <a:moveTo>
                    <a:pt x="16" y="7"/>
                  </a:moveTo>
                  <a:cubicBezTo>
                    <a:pt x="15" y="6"/>
                    <a:pt x="15" y="4"/>
                    <a:pt x="13" y="4"/>
                  </a:cubicBezTo>
                  <a:cubicBezTo>
                    <a:pt x="12" y="4"/>
                    <a:pt x="11" y="4"/>
                    <a:pt x="10" y="5"/>
                  </a:cubicBezTo>
                  <a:cubicBezTo>
                    <a:pt x="9" y="6"/>
                    <a:pt x="7" y="7"/>
                    <a:pt x="6" y="6"/>
                  </a:cubicBezTo>
                  <a:cubicBezTo>
                    <a:pt x="2" y="5"/>
                    <a:pt x="0" y="1"/>
                    <a:pt x="0" y="1"/>
                  </a:cubicBezTo>
                  <a:cubicBezTo>
                    <a:pt x="2" y="0"/>
                    <a:pt x="2" y="0"/>
                    <a:pt x="2" y="0"/>
                  </a:cubicBezTo>
                  <a:cubicBezTo>
                    <a:pt x="3" y="1"/>
                    <a:pt x="4" y="3"/>
                    <a:pt x="6" y="4"/>
                  </a:cubicBezTo>
                  <a:cubicBezTo>
                    <a:pt x="7" y="4"/>
                    <a:pt x="8" y="4"/>
                    <a:pt x="9" y="3"/>
                  </a:cubicBezTo>
                  <a:cubicBezTo>
                    <a:pt x="11" y="2"/>
                    <a:pt x="12" y="1"/>
                    <a:pt x="14" y="2"/>
                  </a:cubicBezTo>
                  <a:cubicBezTo>
                    <a:pt x="17" y="2"/>
                    <a:pt x="18" y="6"/>
                    <a:pt x="18" y="7"/>
                  </a:cubicBezTo>
                  <a:lnTo>
                    <a:pt x="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1745" tIns="35873" rIns="71745" bIns="35873" numCol="1" anchor="t" anchorCtr="0" compatLnSpc="1">
              <a:prstTxWarp prst="textNoShape">
                <a:avLst/>
              </a:prstTxWarp>
            </a:bodyPr>
            <a:lstStyle/>
            <a:p>
              <a:endParaRPr lang="en-AU" sz="1412" dirty="0"/>
            </a:p>
          </p:txBody>
        </p:sp>
      </p:grpSp>
      <p:sp>
        <p:nvSpPr>
          <p:cNvPr id="221" name="Rechteck 61">
            <a:extLst>
              <a:ext uri="{FF2B5EF4-FFF2-40B4-BE49-F238E27FC236}">
                <a16:creationId xmlns:a16="http://schemas.microsoft.com/office/drawing/2014/main" id="{8C1E5E77-21E2-4565-989C-18A4134C60C7}"/>
              </a:ext>
            </a:extLst>
          </p:cNvPr>
          <p:cNvSpPr/>
          <p:nvPr/>
        </p:nvSpPr>
        <p:spPr>
          <a:xfrm>
            <a:off x="941534" y="4537611"/>
            <a:ext cx="608598" cy="152973"/>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원재료</a:t>
            </a:r>
            <a:endParaRPr lang="en-US" altLang="ko-KR" sz="700" b="1" dirty="0">
              <a:solidFill>
                <a:schemeClr val="bg1"/>
              </a:solidFill>
              <a:latin typeface="Arial" panose="020B0604020202020204" pitchFamily="34" charset="0"/>
            </a:endParaRPr>
          </a:p>
        </p:txBody>
      </p:sp>
      <p:cxnSp>
        <p:nvCxnSpPr>
          <p:cNvPr id="222" name="직선 화살표 연결선 221">
            <a:extLst>
              <a:ext uri="{FF2B5EF4-FFF2-40B4-BE49-F238E27FC236}">
                <a16:creationId xmlns:a16="http://schemas.microsoft.com/office/drawing/2014/main" id="{2AF69B56-1F5C-4C12-BBB7-4E7FDE8DFB42}"/>
              </a:ext>
            </a:extLst>
          </p:cNvPr>
          <p:cNvCxnSpPr>
            <a:cxnSpLocks/>
          </p:cNvCxnSpPr>
          <p:nvPr/>
        </p:nvCxnSpPr>
        <p:spPr>
          <a:xfrm>
            <a:off x="4002541" y="4708979"/>
            <a:ext cx="661916" cy="0"/>
          </a:xfrm>
          <a:prstGeom prst="straightConnector1">
            <a:avLst/>
          </a:prstGeom>
          <a:ln w="25400">
            <a:solidFill>
              <a:srgbClr val="00338D"/>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23" name="Group 369">
            <a:extLst>
              <a:ext uri="{FF2B5EF4-FFF2-40B4-BE49-F238E27FC236}">
                <a16:creationId xmlns:a16="http://schemas.microsoft.com/office/drawing/2014/main" id="{09734986-918E-477C-A829-E0B91554CB72}"/>
              </a:ext>
            </a:extLst>
          </p:cNvPr>
          <p:cNvGrpSpPr/>
          <p:nvPr/>
        </p:nvGrpSpPr>
        <p:grpSpPr>
          <a:xfrm>
            <a:off x="618882" y="4606807"/>
            <a:ext cx="251797" cy="248754"/>
            <a:chOff x="2954338" y="2274926"/>
            <a:chExt cx="360363" cy="315912"/>
          </a:xfrm>
          <a:solidFill>
            <a:srgbClr val="00338D"/>
          </a:solidFill>
        </p:grpSpPr>
        <p:sp>
          <p:nvSpPr>
            <p:cNvPr id="224" name="Rectangle 141">
              <a:extLst>
                <a:ext uri="{FF2B5EF4-FFF2-40B4-BE49-F238E27FC236}">
                  <a16:creationId xmlns:a16="http://schemas.microsoft.com/office/drawing/2014/main" id="{65B65241-0C83-4A08-B3C5-441476C030E6}"/>
                </a:ext>
              </a:extLst>
            </p:cNvPr>
            <p:cNvSpPr>
              <a:spLocks noChangeArrowheads="1"/>
            </p:cNvSpPr>
            <p:nvPr/>
          </p:nvSpPr>
          <p:spPr bwMode="auto">
            <a:xfrm>
              <a:off x="3270250" y="2544801"/>
              <a:ext cx="158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5" name="Rectangle 142">
              <a:extLst>
                <a:ext uri="{FF2B5EF4-FFF2-40B4-BE49-F238E27FC236}">
                  <a16:creationId xmlns:a16="http://schemas.microsoft.com/office/drawing/2014/main" id="{86B9084A-CDD6-4D9C-916B-BF916E750278}"/>
                </a:ext>
              </a:extLst>
            </p:cNvPr>
            <p:cNvSpPr>
              <a:spLocks noChangeArrowheads="1"/>
            </p:cNvSpPr>
            <p:nvPr/>
          </p:nvSpPr>
          <p:spPr bwMode="auto">
            <a:xfrm>
              <a:off x="3270250" y="2544801"/>
              <a:ext cx="158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6" name="Freeform 143">
              <a:extLst>
                <a:ext uri="{FF2B5EF4-FFF2-40B4-BE49-F238E27FC236}">
                  <a16:creationId xmlns:a16="http://schemas.microsoft.com/office/drawing/2014/main" id="{0E538C73-E07A-407C-AC6C-5E16F0D2C8C9}"/>
                </a:ext>
              </a:extLst>
            </p:cNvPr>
            <p:cNvSpPr>
              <a:spLocks noEditPoints="1"/>
            </p:cNvSpPr>
            <p:nvPr/>
          </p:nvSpPr>
          <p:spPr bwMode="auto">
            <a:xfrm>
              <a:off x="2962275" y="2274926"/>
              <a:ext cx="341313" cy="228600"/>
            </a:xfrm>
            <a:custGeom>
              <a:avLst/>
              <a:gdLst>
                <a:gd name="T0" fmla="*/ 86 w 91"/>
                <a:gd name="T1" fmla="*/ 60 h 61"/>
                <a:gd name="T2" fmla="*/ 91 w 91"/>
                <a:gd name="T3" fmla="*/ 61 h 61"/>
                <a:gd name="T4" fmla="*/ 78 w 91"/>
                <a:gd name="T5" fmla="*/ 3 h 61"/>
                <a:gd name="T6" fmla="*/ 73 w 91"/>
                <a:gd name="T7" fmla="*/ 0 h 61"/>
                <a:gd name="T8" fmla="*/ 19 w 91"/>
                <a:gd name="T9" fmla="*/ 0 h 61"/>
                <a:gd name="T10" fmla="*/ 14 w 91"/>
                <a:gd name="T11" fmla="*/ 3 h 61"/>
                <a:gd name="T12" fmla="*/ 0 w 91"/>
                <a:gd name="T13" fmla="*/ 61 h 61"/>
                <a:gd name="T14" fmla="*/ 6 w 91"/>
                <a:gd name="T15" fmla="*/ 60 h 61"/>
                <a:gd name="T16" fmla="*/ 86 w 91"/>
                <a:gd name="T17" fmla="*/ 60 h 61"/>
                <a:gd name="T18" fmla="*/ 18 w 91"/>
                <a:gd name="T19" fmla="*/ 4 h 61"/>
                <a:gd name="T20" fmla="*/ 19 w 91"/>
                <a:gd name="T21" fmla="*/ 4 h 61"/>
                <a:gd name="T22" fmla="*/ 22 w 91"/>
                <a:gd name="T23" fmla="*/ 4 h 61"/>
                <a:gd name="T24" fmla="*/ 21 w 91"/>
                <a:gd name="T25" fmla="*/ 4 h 61"/>
                <a:gd name="T26" fmla="*/ 9 w 91"/>
                <a:gd name="T27" fmla="*/ 56 h 61"/>
                <a:gd name="T28" fmla="*/ 6 w 91"/>
                <a:gd name="T29" fmla="*/ 56 h 61"/>
                <a:gd name="T30" fmla="*/ 18 w 91"/>
                <a:gd name="T31"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61">
                  <a:moveTo>
                    <a:pt x="86" y="60"/>
                  </a:moveTo>
                  <a:cubicBezTo>
                    <a:pt x="88" y="60"/>
                    <a:pt x="90" y="60"/>
                    <a:pt x="91" y="61"/>
                  </a:cubicBezTo>
                  <a:cubicBezTo>
                    <a:pt x="78" y="3"/>
                    <a:pt x="78" y="3"/>
                    <a:pt x="78" y="3"/>
                  </a:cubicBezTo>
                  <a:cubicBezTo>
                    <a:pt x="77" y="1"/>
                    <a:pt x="75" y="0"/>
                    <a:pt x="73" y="0"/>
                  </a:cubicBezTo>
                  <a:cubicBezTo>
                    <a:pt x="19" y="0"/>
                    <a:pt x="19" y="0"/>
                    <a:pt x="19" y="0"/>
                  </a:cubicBezTo>
                  <a:cubicBezTo>
                    <a:pt x="17" y="0"/>
                    <a:pt x="14" y="1"/>
                    <a:pt x="14" y="3"/>
                  </a:cubicBezTo>
                  <a:cubicBezTo>
                    <a:pt x="0" y="61"/>
                    <a:pt x="0" y="61"/>
                    <a:pt x="0" y="61"/>
                  </a:cubicBezTo>
                  <a:cubicBezTo>
                    <a:pt x="2" y="60"/>
                    <a:pt x="4" y="60"/>
                    <a:pt x="6" y="60"/>
                  </a:cubicBezTo>
                  <a:lnTo>
                    <a:pt x="86" y="60"/>
                  </a:lnTo>
                  <a:close/>
                  <a:moveTo>
                    <a:pt x="18" y="4"/>
                  </a:moveTo>
                  <a:cubicBezTo>
                    <a:pt x="18" y="4"/>
                    <a:pt x="18" y="4"/>
                    <a:pt x="19" y="4"/>
                  </a:cubicBezTo>
                  <a:cubicBezTo>
                    <a:pt x="22" y="4"/>
                    <a:pt x="22" y="4"/>
                    <a:pt x="22" y="4"/>
                  </a:cubicBezTo>
                  <a:cubicBezTo>
                    <a:pt x="22" y="4"/>
                    <a:pt x="21" y="4"/>
                    <a:pt x="21" y="4"/>
                  </a:cubicBezTo>
                  <a:cubicBezTo>
                    <a:pt x="9" y="56"/>
                    <a:pt x="9" y="56"/>
                    <a:pt x="9" y="56"/>
                  </a:cubicBezTo>
                  <a:cubicBezTo>
                    <a:pt x="7" y="56"/>
                    <a:pt x="6" y="56"/>
                    <a:pt x="6" y="56"/>
                  </a:cubicBezTo>
                  <a:lnTo>
                    <a:pt x="1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27" name="Freeform 144">
              <a:extLst>
                <a:ext uri="{FF2B5EF4-FFF2-40B4-BE49-F238E27FC236}">
                  <a16:creationId xmlns:a16="http://schemas.microsoft.com/office/drawing/2014/main" id="{142EB353-5DF0-48D7-915C-2653C6AE77B2}"/>
                </a:ext>
              </a:extLst>
            </p:cNvPr>
            <p:cNvSpPr>
              <a:spLocks noEditPoints="1"/>
            </p:cNvSpPr>
            <p:nvPr/>
          </p:nvSpPr>
          <p:spPr bwMode="auto">
            <a:xfrm>
              <a:off x="2954338" y="2514638"/>
              <a:ext cx="360363" cy="76200"/>
            </a:xfrm>
            <a:custGeom>
              <a:avLst/>
              <a:gdLst>
                <a:gd name="T0" fmla="*/ 88 w 96"/>
                <a:gd name="T1" fmla="*/ 0 h 20"/>
                <a:gd name="T2" fmla="*/ 8 w 96"/>
                <a:gd name="T3" fmla="*/ 0 h 20"/>
                <a:gd name="T4" fmla="*/ 0 w 96"/>
                <a:gd name="T5" fmla="*/ 8 h 20"/>
                <a:gd name="T6" fmla="*/ 0 w 96"/>
                <a:gd name="T7" fmla="*/ 12 h 20"/>
                <a:gd name="T8" fmla="*/ 8 w 96"/>
                <a:gd name="T9" fmla="*/ 20 h 20"/>
                <a:gd name="T10" fmla="*/ 88 w 96"/>
                <a:gd name="T11" fmla="*/ 20 h 20"/>
                <a:gd name="T12" fmla="*/ 96 w 96"/>
                <a:gd name="T13" fmla="*/ 12 h 20"/>
                <a:gd name="T14" fmla="*/ 96 w 96"/>
                <a:gd name="T15" fmla="*/ 8 h 20"/>
                <a:gd name="T16" fmla="*/ 88 w 96"/>
                <a:gd name="T17" fmla="*/ 0 h 20"/>
                <a:gd name="T18" fmla="*/ 80 w 96"/>
                <a:gd name="T19" fmla="*/ 12 h 20"/>
                <a:gd name="T20" fmla="*/ 76 w 96"/>
                <a:gd name="T21" fmla="*/ 12 h 20"/>
                <a:gd name="T22" fmla="*/ 76 w 96"/>
                <a:gd name="T23" fmla="*/ 8 h 20"/>
                <a:gd name="T24" fmla="*/ 80 w 96"/>
                <a:gd name="T25" fmla="*/ 8 h 20"/>
                <a:gd name="T26" fmla="*/ 80 w 96"/>
                <a:gd name="T27" fmla="*/ 12 h 20"/>
                <a:gd name="T28" fmla="*/ 88 w 96"/>
                <a:gd name="T29" fmla="*/ 12 h 20"/>
                <a:gd name="T30" fmla="*/ 84 w 96"/>
                <a:gd name="T31" fmla="*/ 12 h 20"/>
                <a:gd name="T32" fmla="*/ 84 w 96"/>
                <a:gd name="T33" fmla="*/ 8 h 20"/>
                <a:gd name="T34" fmla="*/ 88 w 96"/>
                <a:gd name="T35" fmla="*/ 8 h 20"/>
                <a:gd name="T36" fmla="*/ 88 w 96"/>
                <a:gd name="T3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20">
                  <a:moveTo>
                    <a:pt x="88" y="0"/>
                  </a:moveTo>
                  <a:cubicBezTo>
                    <a:pt x="8" y="0"/>
                    <a:pt x="8" y="0"/>
                    <a:pt x="8" y="0"/>
                  </a:cubicBezTo>
                  <a:cubicBezTo>
                    <a:pt x="3" y="0"/>
                    <a:pt x="0" y="3"/>
                    <a:pt x="0" y="8"/>
                  </a:cubicBezTo>
                  <a:cubicBezTo>
                    <a:pt x="0" y="12"/>
                    <a:pt x="0" y="12"/>
                    <a:pt x="0" y="12"/>
                  </a:cubicBezTo>
                  <a:cubicBezTo>
                    <a:pt x="0" y="16"/>
                    <a:pt x="3" y="20"/>
                    <a:pt x="8" y="20"/>
                  </a:cubicBezTo>
                  <a:cubicBezTo>
                    <a:pt x="88" y="20"/>
                    <a:pt x="88" y="20"/>
                    <a:pt x="88" y="20"/>
                  </a:cubicBezTo>
                  <a:cubicBezTo>
                    <a:pt x="92" y="20"/>
                    <a:pt x="96" y="16"/>
                    <a:pt x="96" y="12"/>
                  </a:cubicBezTo>
                  <a:cubicBezTo>
                    <a:pt x="96" y="8"/>
                    <a:pt x="96" y="8"/>
                    <a:pt x="96" y="8"/>
                  </a:cubicBezTo>
                  <a:cubicBezTo>
                    <a:pt x="96" y="3"/>
                    <a:pt x="92" y="0"/>
                    <a:pt x="88" y="0"/>
                  </a:cubicBezTo>
                  <a:close/>
                  <a:moveTo>
                    <a:pt x="80" y="12"/>
                  </a:moveTo>
                  <a:cubicBezTo>
                    <a:pt x="76" y="12"/>
                    <a:pt x="76" y="12"/>
                    <a:pt x="76" y="12"/>
                  </a:cubicBezTo>
                  <a:cubicBezTo>
                    <a:pt x="76" y="8"/>
                    <a:pt x="76" y="8"/>
                    <a:pt x="76" y="8"/>
                  </a:cubicBezTo>
                  <a:cubicBezTo>
                    <a:pt x="80" y="8"/>
                    <a:pt x="80" y="8"/>
                    <a:pt x="80" y="8"/>
                  </a:cubicBezTo>
                  <a:lnTo>
                    <a:pt x="80" y="12"/>
                  </a:lnTo>
                  <a:close/>
                  <a:moveTo>
                    <a:pt x="88" y="12"/>
                  </a:moveTo>
                  <a:cubicBezTo>
                    <a:pt x="84" y="12"/>
                    <a:pt x="84" y="12"/>
                    <a:pt x="84" y="12"/>
                  </a:cubicBezTo>
                  <a:cubicBezTo>
                    <a:pt x="84" y="8"/>
                    <a:pt x="84" y="8"/>
                    <a:pt x="84" y="8"/>
                  </a:cubicBezTo>
                  <a:cubicBezTo>
                    <a:pt x="88" y="8"/>
                    <a:pt x="88" y="8"/>
                    <a:pt x="88" y="8"/>
                  </a:cubicBezTo>
                  <a:lnTo>
                    <a:pt x="8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228" name="Group 552">
            <a:extLst>
              <a:ext uri="{FF2B5EF4-FFF2-40B4-BE49-F238E27FC236}">
                <a16:creationId xmlns:a16="http://schemas.microsoft.com/office/drawing/2014/main" id="{B497E714-385D-41E6-9751-2D91E148BA42}"/>
              </a:ext>
            </a:extLst>
          </p:cNvPr>
          <p:cNvGrpSpPr/>
          <p:nvPr/>
        </p:nvGrpSpPr>
        <p:grpSpPr>
          <a:xfrm>
            <a:off x="3766069" y="4529547"/>
            <a:ext cx="205223" cy="286148"/>
            <a:chOff x="6977064" y="4525813"/>
            <a:chExt cx="266700" cy="406400"/>
          </a:xfrm>
          <a:solidFill>
            <a:srgbClr val="00338D"/>
          </a:solidFill>
        </p:grpSpPr>
        <p:sp>
          <p:nvSpPr>
            <p:cNvPr id="229" name="Freeform 461">
              <a:extLst>
                <a:ext uri="{FF2B5EF4-FFF2-40B4-BE49-F238E27FC236}">
                  <a16:creationId xmlns:a16="http://schemas.microsoft.com/office/drawing/2014/main" id="{229BEF4A-384F-41C4-8366-6175093F98FF}"/>
                </a:ext>
              </a:extLst>
            </p:cNvPr>
            <p:cNvSpPr>
              <a:spLocks/>
            </p:cNvSpPr>
            <p:nvPr/>
          </p:nvSpPr>
          <p:spPr bwMode="auto">
            <a:xfrm>
              <a:off x="6977064" y="4624238"/>
              <a:ext cx="96838" cy="307975"/>
            </a:xfrm>
            <a:custGeom>
              <a:avLst/>
              <a:gdLst>
                <a:gd name="T0" fmla="*/ 13 w 26"/>
                <a:gd name="T1" fmla="*/ 0 h 82"/>
                <a:gd name="T2" fmla="*/ 3 w 26"/>
                <a:gd name="T3" fmla="*/ 11 h 82"/>
                <a:gd name="T4" fmla="*/ 3 w 26"/>
                <a:gd name="T5" fmla="*/ 70 h 82"/>
                <a:gd name="T6" fmla="*/ 0 w 26"/>
                <a:gd name="T7" fmla="*/ 82 h 82"/>
                <a:gd name="T8" fmla="*/ 26 w 26"/>
                <a:gd name="T9" fmla="*/ 82 h 82"/>
                <a:gd name="T10" fmla="*/ 24 w 26"/>
                <a:gd name="T11" fmla="*/ 70 h 82"/>
                <a:gd name="T12" fmla="*/ 23 w 26"/>
                <a:gd name="T13" fmla="*/ 11 h 82"/>
                <a:gd name="T14" fmla="*/ 13 w 26"/>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82">
                  <a:moveTo>
                    <a:pt x="13" y="0"/>
                  </a:moveTo>
                  <a:cubicBezTo>
                    <a:pt x="7" y="0"/>
                    <a:pt x="3" y="5"/>
                    <a:pt x="3" y="11"/>
                  </a:cubicBezTo>
                  <a:cubicBezTo>
                    <a:pt x="3" y="11"/>
                    <a:pt x="3" y="70"/>
                    <a:pt x="3" y="70"/>
                  </a:cubicBezTo>
                  <a:cubicBezTo>
                    <a:pt x="3" y="77"/>
                    <a:pt x="0" y="82"/>
                    <a:pt x="0" y="82"/>
                  </a:cubicBezTo>
                  <a:cubicBezTo>
                    <a:pt x="26" y="82"/>
                    <a:pt x="26" y="82"/>
                    <a:pt x="26" y="82"/>
                  </a:cubicBezTo>
                  <a:cubicBezTo>
                    <a:pt x="26" y="82"/>
                    <a:pt x="24" y="77"/>
                    <a:pt x="24" y="70"/>
                  </a:cubicBezTo>
                  <a:cubicBezTo>
                    <a:pt x="24" y="70"/>
                    <a:pt x="23" y="11"/>
                    <a:pt x="23" y="11"/>
                  </a:cubicBezTo>
                  <a:cubicBezTo>
                    <a:pt x="23" y="5"/>
                    <a:pt x="19"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30" name="Freeform 462">
              <a:extLst>
                <a:ext uri="{FF2B5EF4-FFF2-40B4-BE49-F238E27FC236}">
                  <a16:creationId xmlns:a16="http://schemas.microsoft.com/office/drawing/2014/main" id="{A13B7960-263A-4B1E-8994-9C75C4A38CFB}"/>
                </a:ext>
              </a:extLst>
            </p:cNvPr>
            <p:cNvSpPr>
              <a:spLocks/>
            </p:cNvSpPr>
            <p:nvPr/>
          </p:nvSpPr>
          <p:spPr bwMode="auto">
            <a:xfrm>
              <a:off x="7145339" y="4624238"/>
              <a:ext cx="98425" cy="307975"/>
            </a:xfrm>
            <a:custGeom>
              <a:avLst/>
              <a:gdLst>
                <a:gd name="T0" fmla="*/ 13 w 26"/>
                <a:gd name="T1" fmla="*/ 0 h 82"/>
                <a:gd name="T2" fmla="*/ 3 w 26"/>
                <a:gd name="T3" fmla="*/ 11 h 82"/>
                <a:gd name="T4" fmla="*/ 3 w 26"/>
                <a:gd name="T5" fmla="*/ 70 h 82"/>
                <a:gd name="T6" fmla="*/ 0 w 26"/>
                <a:gd name="T7" fmla="*/ 82 h 82"/>
                <a:gd name="T8" fmla="*/ 26 w 26"/>
                <a:gd name="T9" fmla="*/ 82 h 82"/>
                <a:gd name="T10" fmla="*/ 23 w 26"/>
                <a:gd name="T11" fmla="*/ 70 h 82"/>
                <a:gd name="T12" fmla="*/ 23 w 26"/>
                <a:gd name="T13" fmla="*/ 11 h 82"/>
                <a:gd name="T14" fmla="*/ 13 w 26"/>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82">
                  <a:moveTo>
                    <a:pt x="13" y="0"/>
                  </a:moveTo>
                  <a:cubicBezTo>
                    <a:pt x="7" y="0"/>
                    <a:pt x="3" y="5"/>
                    <a:pt x="3" y="11"/>
                  </a:cubicBezTo>
                  <a:cubicBezTo>
                    <a:pt x="3" y="11"/>
                    <a:pt x="2" y="70"/>
                    <a:pt x="3" y="70"/>
                  </a:cubicBezTo>
                  <a:cubicBezTo>
                    <a:pt x="3" y="77"/>
                    <a:pt x="0" y="82"/>
                    <a:pt x="0" y="82"/>
                  </a:cubicBezTo>
                  <a:cubicBezTo>
                    <a:pt x="26" y="82"/>
                    <a:pt x="26" y="82"/>
                    <a:pt x="26" y="82"/>
                  </a:cubicBezTo>
                  <a:cubicBezTo>
                    <a:pt x="26" y="82"/>
                    <a:pt x="23" y="77"/>
                    <a:pt x="23" y="70"/>
                  </a:cubicBezTo>
                  <a:cubicBezTo>
                    <a:pt x="23" y="70"/>
                    <a:pt x="23" y="11"/>
                    <a:pt x="23" y="11"/>
                  </a:cubicBezTo>
                  <a:cubicBezTo>
                    <a:pt x="23" y="5"/>
                    <a:pt x="19"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31" name="Freeform 463">
              <a:extLst>
                <a:ext uri="{FF2B5EF4-FFF2-40B4-BE49-F238E27FC236}">
                  <a16:creationId xmlns:a16="http://schemas.microsoft.com/office/drawing/2014/main" id="{C26E4B57-073F-4DAE-A4D7-8A8205A4F4BE}"/>
                </a:ext>
              </a:extLst>
            </p:cNvPr>
            <p:cNvSpPr>
              <a:spLocks/>
            </p:cNvSpPr>
            <p:nvPr/>
          </p:nvSpPr>
          <p:spPr bwMode="auto">
            <a:xfrm>
              <a:off x="7070726" y="4525813"/>
              <a:ext cx="79375" cy="180975"/>
            </a:xfrm>
            <a:custGeom>
              <a:avLst/>
              <a:gdLst>
                <a:gd name="T0" fmla="*/ 11 w 21"/>
                <a:gd name="T1" fmla="*/ 0 h 48"/>
                <a:gd name="T2" fmla="*/ 1 w 21"/>
                <a:gd name="T3" fmla="*/ 14 h 48"/>
                <a:gd name="T4" fmla="*/ 0 w 21"/>
                <a:gd name="T5" fmla="*/ 48 h 48"/>
                <a:gd name="T6" fmla="*/ 21 w 21"/>
                <a:gd name="T7" fmla="*/ 48 h 48"/>
                <a:gd name="T8" fmla="*/ 21 w 21"/>
                <a:gd name="T9" fmla="*/ 14 h 48"/>
                <a:gd name="T10" fmla="*/ 11 w 21"/>
                <a:gd name="T11" fmla="*/ 0 h 48"/>
              </a:gdLst>
              <a:ahLst/>
              <a:cxnLst>
                <a:cxn ang="0">
                  <a:pos x="T0" y="T1"/>
                </a:cxn>
                <a:cxn ang="0">
                  <a:pos x="T2" y="T3"/>
                </a:cxn>
                <a:cxn ang="0">
                  <a:pos x="T4" y="T5"/>
                </a:cxn>
                <a:cxn ang="0">
                  <a:pos x="T6" y="T7"/>
                </a:cxn>
                <a:cxn ang="0">
                  <a:pos x="T8" y="T9"/>
                </a:cxn>
                <a:cxn ang="0">
                  <a:pos x="T10" y="T11"/>
                </a:cxn>
              </a:cxnLst>
              <a:rect l="0" t="0" r="r" b="b"/>
              <a:pathLst>
                <a:path w="21" h="48">
                  <a:moveTo>
                    <a:pt x="11" y="0"/>
                  </a:moveTo>
                  <a:cubicBezTo>
                    <a:pt x="5" y="0"/>
                    <a:pt x="1" y="7"/>
                    <a:pt x="1" y="14"/>
                  </a:cubicBezTo>
                  <a:cubicBezTo>
                    <a:pt x="1" y="14"/>
                    <a:pt x="0" y="47"/>
                    <a:pt x="0" y="48"/>
                  </a:cubicBezTo>
                  <a:cubicBezTo>
                    <a:pt x="21" y="48"/>
                    <a:pt x="21" y="48"/>
                    <a:pt x="21" y="48"/>
                  </a:cubicBezTo>
                  <a:cubicBezTo>
                    <a:pt x="21" y="47"/>
                    <a:pt x="21" y="14"/>
                    <a:pt x="21" y="14"/>
                  </a:cubicBezTo>
                  <a:cubicBezTo>
                    <a:pt x="21" y="7"/>
                    <a:pt x="17"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32" name="Freeform 464">
              <a:extLst>
                <a:ext uri="{FF2B5EF4-FFF2-40B4-BE49-F238E27FC236}">
                  <a16:creationId xmlns:a16="http://schemas.microsoft.com/office/drawing/2014/main" id="{7D13541B-84B2-472A-90E4-E3BDC7C23297}"/>
                </a:ext>
              </a:extLst>
            </p:cNvPr>
            <p:cNvSpPr>
              <a:spLocks noEditPoints="1"/>
            </p:cNvSpPr>
            <p:nvPr/>
          </p:nvSpPr>
          <p:spPr bwMode="auto">
            <a:xfrm>
              <a:off x="6991351" y="4605188"/>
              <a:ext cx="241300" cy="269875"/>
            </a:xfrm>
            <a:custGeom>
              <a:avLst/>
              <a:gdLst>
                <a:gd name="T0" fmla="*/ 42 w 64"/>
                <a:gd name="T1" fmla="*/ 32 h 72"/>
                <a:gd name="T2" fmla="*/ 42 w 64"/>
                <a:gd name="T3" fmla="*/ 32 h 72"/>
                <a:gd name="T4" fmla="*/ 42 w 64"/>
                <a:gd name="T5" fmla="*/ 13 h 72"/>
                <a:gd name="T6" fmla="*/ 32 w 64"/>
                <a:gd name="T7" fmla="*/ 0 h 72"/>
                <a:gd name="T8" fmla="*/ 22 w 64"/>
                <a:gd name="T9" fmla="*/ 13 h 72"/>
                <a:gd name="T10" fmla="*/ 22 w 64"/>
                <a:gd name="T11" fmla="*/ 32 h 72"/>
                <a:gd name="T12" fmla="*/ 21 w 64"/>
                <a:gd name="T13" fmla="*/ 32 h 72"/>
                <a:gd name="T14" fmla="*/ 3 w 64"/>
                <a:gd name="T15" fmla="*/ 55 h 72"/>
                <a:gd name="T16" fmla="*/ 22 w 64"/>
                <a:gd name="T17" fmla="*/ 58 h 72"/>
                <a:gd name="T18" fmla="*/ 22 w 64"/>
                <a:gd name="T19" fmla="*/ 72 h 72"/>
                <a:gd name="T20" fmla="*/ 42 w 64"/>
                <a:gd name="T21" fmla="*/ 72 h 72"/>
                <a:gd name="T22" fmla="*/ 42 w 64"/>
                <a:gd name="T23" fmla="*/ 58 h 72"/>
                <a:gd name="T24" fmla="*/ 61 w 64"/>
                <a:gd name="T25" fmla="*/ 55 h 72"/>
                <a:gd name="T26" fmla="*/ 42 w 64"/>
                <a:gd name="T27" fmla="*/ 32 h 72"/>
                <a:gd name="T28" fmla="*/ 27 w 64"/>
                <a:gd name="T29" fmla="*/ 11 h 72"/>
                <a:gd name="T30" fmla="*/ 32 w 64"/>
                <a:gd name="T31" fmla="*/ 6 h 72"/>
                <a:gd name="T32" fmla="*/ 36 w 64"/>
                <a:gd name="T33" fmla="*/ 11 h 72"/>
                <a:gd name="T34" fmla="*/ 36 w 64"/>
                <a:gd name="T35" fmla="*/ 22 h 72"/>
                <a:gd name="T36" fmla="*/ 32 w 64"/>
                <a:gd name="T37" fmla="*/ 26 h 72"/>
                <a:gd name="T38" fmla="*/ 27 w 64"/>
                <a:gd name="T39" fmla="*/ 22 h 72"/>
                <a:gd name="T40" fmla="*/ 27 w 64"/>
                <a:gd name="T4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72">
                  <a:moveTo>
                    <a:pt x="42" y="32"/>
                  </a:moveTo>
                  <a:cubicBezTo>
                    <a:pt x="42" y="32"/>
                    <a:pt x="42" y="32"/>
                    <a:pt x="42" y="32"/>
                  </a:cubicBezTo>
                  <a:cubicBezTo>
                    <a:pt x="42" y="22"/>
                    <a:pt x="42" y="13"/>
                    <a:pt x="42" y="13"/>
                  </a:cubicBezTo>
                  <a:cubicBezTo>
                    <a:pt x="42" y="7"/>
                    <a:pt x="38" y="0"/>
                    <a:pt x="32" y="0"/>
                  </a:cubicBezTo>
                  <a:cubicBezTo>
                    <a:pt x="26" y="0"/>
                    <a:pt x="22" y="7"/>
                    <a:pt x="22" y="13"/>
                  </a:cubicBezTo>
                  <a:cubicBezTo>
                    <a:pt x="22" y="13"/>
                    <a:pt x="22" y="22"/>
                    <a:pt x="22" y="32"/>
                  </a:cubicBezTo>
                  <a:cubicBezTo>
                    <a:pt x="21" y="32"/>
                    <a:pt x="21" y="32"/>
                    <a:pt x="21" y="32"/>
                  </a:cubicBezTo>
                  <a:cubicBezTo>
                    <a:pt x="21" y="32"/>
                    <a:pt x="0" y="51"/>
                    <a:pt x="3" y="55"/>
                  </a:cubicBezTo>
                  <a:cubicBezTo>
                    <a:pt x="4" y="57"/>
                    <a:pt x="12" y="58"/>
                    <a:pt x="22" y="58"/>
                  </a:cubicBezTo>
                  <a:cubicBezTo>
                    <a:pt x="22" y="66"/>
                    <a:pt x="22" y="72"/>
                    <a:pt x="22" y="72"/>
                  </a:cubicBezTo>
                  <a:cubicBezTo>
                    <a:pt x="42" y="72"/>
                    <a:pt x="42" y="72"/>
                    <a:pt x="42" y="72"/>
                  </a:cubicBezTo>
                  <a:cubicBezTo>
                    <a:pt x="42" y="72"/>
                    <a:pt x="42" y="66"/>
                    <a:pt x="42" y="58"/>
                  </a:cubicBezTo>
                  <a:cubicBezTo>
                    <a:pt x="52" y="58"/>
                    <a:pt x="60" y="57"/>
                    <a:pt x="61" y="55"/>
                  </a:cubicBezTo>
                  <a:cubicBezTo>
                    <a:pt x="64" y="51"/>
                    <a:pt x="42" y="32"/>
                    <a:pt x="42" y="32"/>
                  </a:cubicBezTo>
                  <a:close/>
                  <a:moveTo>
                    <a:pt x="27" y="11"/>
                  </a:moveTo>
                  <a:cubicBezTo>
                    <a:pt x="27" y="8"/>
                    <a:pt x="29" y="6"/>
                    <a:pt x="32" y="6"/>
                  </a:cubicBezTo>
                  <a:cubicBezTo>
                    <a:pt x="34" y="6"/>
                    <a:pt x="36" y="8"/>
                    <a:pt x="36" y="11"/>
                  </a:cubicBezTo>
                  <a:cubicBezTo>
                    <a:pt x="36" y="22"/>
                    <a:pt x="36" y="22"/>
                    <a:pt x="36" y="22"/>
                  </a:cubicBezTo>
                  <a:cubicBezTo>
                    <a:pt x="36" y="24"/>
                    <a:pt x="34" y="26"/>
                    <a:pt x="32" y="26"/>
                  </a:cubicBezTo>
                  <a:cubicBezTo>
                    <a:pt x="29" y="26"/>
                    <a:pt x="27" y="24"/>
                    <a:pt x="27" y="22"/>
                  </a:cubicBezTo>
                  <a:lnTo>
                    <a:pt x="2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233" name="Rechteck 61">
            <a:extLst>
              <a:ext uri="{FF2B5EF4-FFF2-40B4-BE49-F238E27FC236}">
                <a16:creationId xmlns:a16="http://schemas.microsoft.com/office/drawing/2014/main" id="{D3F23ACE-935F-42C7-B427-9316B47CADF8}"/>
              </a:ext>
            </a:extLst>
          </p:cNvPr>
          <p:cNvSpPr/>
          <p:nvPr/>
        </p:nvSpPr>
        <p:spPr>
          <a:xfrm>
            <a:off x="3986417" y="4491299"/>
            <a:ext cx="688920" cy="142270"/>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en-US" altLang="ko-KR" sz="700" b="1" dirty="0">
                <a:solidFill>
                  <a:schemeClr val="bg1"/>
                </a:solidFill>
                <a:latin typeface="Arial" panose="020B0604020202020204" pitchFamily="34" charset="0"/>
              </a:rPr>
              <a:t>Pole</a:t>
            </a:r>
            <a:r>
              <a:rPr lang="ko-KR" altLang="en-US" sz="700" b="1" dirty="0">
                <a:solidFill>
                  <a:schemeClr val="bg1"/>
                </a:solidFill>
                <a:latin typeface="Arial" panose="020B0604020202020204" pitchFamily="34" charset="0"/>
              </a:rPr>
              <a:t>대 조립</a:t>
            </a:r>
            <a:endParaRPr lang="en-US" altLang="ko-KR" sz="700" b="1" dirty="0">
              <a:solidFill>
                <a:schemeClr val="bg1"/>
              </a:solidFill>
              <a:latin typeface="Arial" panose="020B0604020202020204" pitchFamily="34" charset="0"/>
            </a:endParaRPr>
          </a:p>
        </p:txBody>
      </p:sp>
      <p:sp>
        <p:nvSpPr>
          <p:cNvPr id="234" name="Text Box 51">
            <a:extLst>
              <a:ext uri="{FF2B5EF4-FFF2-40B4-BE49-F238E27FC236}">
                <a16:creationId xmlns:a16="http://schemas.microsoft.com/office/drawing/2014/main" id="{B0BF3930-F983-416C-9E87-CDF9AB3B9906}"/>
              </a:ext>
            </a:extLst>
          </p:cNvPr>
          <p:cNvSpPr txBox="1">
            <a:spLocks noChangeArrowheads="1"/>
          </p:cNvSpPr>
          <p:nvPr/>
        </p:nvSpPr>
        <p:spPr bwMode="auto">
          <a:xfrm>
            <a:off x="415635" y="6072152"/>
            <a:ext cx="415636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sp>
        <p:nvSpPr>
          <p:cNvPr id="235" name="Oval 23">
            <a:extLst>
              <a:ext uri="{FF2B5EF4-FFF2-40B4-BE49-F238E27FC236}">
                <a16:creationId xmlns:a16="http://schemas.microsoft.com/office/drawing/2014/main" id="{E225DE51-9ACE-456F-A718-7ED5DD62E7A3}"/>
              </a:ext>
            </a:extLst>
          </p:cNvPr>
          <p:cNvSpPr/>
          <p:nvPr/>
        </p:nvSpPr>
        <p:spPr>
          <a:xfrm>
            <a:off x="5346696" y="2845040"/>
            <a:ext cx="136288" cy="136288"/>
          </a:xfrm>
          <a:prstGeom prst="ellipse">
            <a:avLst/>
          </a:prstGeom>
          <a:solidFill>
            <a:schemeClr val="bg1"/>
          </a:solidFill>
          <a:ln w="254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750" b="1" dirty="0">
                <a:solidFill>
                  <a:srgbClr val="00338D"/>
                </a:solidFill>
              </a:rPr>
              <a:t>2</a:t>
            </a:r>
            <a:endParaRPr lang="ko-KR" altLang="en-US" sz="750" b="1" dirty="0">
              <a:solidFill>
                <a:schemeClr val="bg1"/>
              </a:solidFill>
            </a:endParaRPr>
          </a:p>
        </p:txBody>
      </p:sp>
      <p:cxnSp>
        <p:nvCxnSpPr>
          <p:cNvPr id="236" name="Straight Connector 2">
            <a:extLst>
              <a:ext uri="{FF2B5EF4-FFF2-40B4-BE49-F238E27FC236}">
                <a16:creationId xmlns:a16="http://schemas.microsoft.com/office/drawing/2014/main" id="{1C73F05F-82DC-4F6F-9015-72E67C4C9CF7}"/>
              </a:ext>
            </a:extLst>
          </p:cNvPr>
          <p:cNvCxnSpPr>
            <a:cxnSpLocks/>
          </p:cNvCxnSpPr>
          <p:nvPr/>
        </p:nvCxnSpPr>
        <p:spPr>
          <a:xfrm flipV="1">
            <a:off x="5218543" y="3909133"/>
            <a:ext cx="183177" cy="1080064"/>
          </a:xfrm>
          <a:prstGeom prst="line">
            <a:avLst/>
          </a:prstGeom>
          <a:ln w="12700">
            <a:solidFill>
              <a:srgbClr val="00338D"/>
            </a:solidFill>
            <a:prstDash val="sysDot"/>
            <a:headEnd type="none" w="med" len="sm"/>
          </a:ln>
        </p:spPr>
        <p:style>
          <a:lnRef idx="1">
            <a:schemeClr val="accent1"/>
          </a:lnRef>
          <a:fillRef idx="0">
            <a:schemeClr val="accent1"/>
          </a:fillRef>
          <a:effectRef idx="0">
            <a:schemeClr val="accent1"/>
          </a:effectRef>
          <a:fontRef idx="minor">
            <a:schemeClr val="tx1"/>
          </a:fontRef>
        </p:style>
      </p:cxnSp>
      <p:cxnSp>
        <p:nvCxnSpPr>
          <p:cNvPr id="237" name="Straight Connector 17">
            <a:extLst>
              <a:ext uri="{FF2B5EF4-FFF2-40B4-BE49-F238E27FC236}">
                <a16:creationId xmlns:a16="http://schemas.microsoft.com/office/drawing/2014/main" id="{3012C643-9836-4D80-BB90-50B8054505D2}"/>
              </a:ext>
            </a:extLst>
          </p:cNvPr>
          <p:cNvCxnSpPr>
            <a:cxnSpLocks/>
          </p:cNvCxnSpPr>
          <p:nvPr/>
        </p:nvCxnSpPr>
        <p:spPr>
          <a:xfrm>
            <a:off x="5218543" y="6045481"/>
            <a:ext cx="206424" cy="40804"/>
          </a:xfrm>
          <a:prstGeom prst="line">
            <a:avLst/>
          </a:prstGeom>
          <a:ln w="12700">
            <a:solidFill>
              <a:srgbClr val="00338D"/>
            </a:solidFill>
            <a:prstDash val="sysDot"/>
            <a:headEnd type="none" w="med" len="sm"/>
          </a:ln>
        </p:spPr>
        <p:style>
          <a:lnRef idx="1">
            <a:schemeClr val="accent1"/>
          </a:lnRef>
          <a:fillRef idx="0">
            <a:schemeClr val="accent1"/>
          </a:fillRef>
          <a:effectRef idx="0">
            <a:schemeClr val="accent1"/>
          </a:effectRef>
          <a:fontRef idx="minor">
            <a:schemeClr val="tx1"/>
          </a:fontRef>
        </p:style>
      </p:cxnSp>
      <p:sp>
        <p:nvSpPr>
          <p:cNvPr id="238" name="Rounded Rectangle 2">
            <a:extLst>
              <a:ext uri="{FF2B5EF4-FFF2-40B4-BE49-F238E27FC236}">
                <a16:creationId xmlns:a16="http://schemas.microsoft.com/office/drawing/2014/main" id="{48910A6C-9DB9-4DAB-B458-AE5343EAD7B7}"/>
              </a:ext>
            </a:extLst>
          </p:cNvPr>
          <p:cNvSpPr/>
          <p:nvPr>
            <p:custDataLst>
              <p:tags r:id="rId2"/>
            </p:custDataLst>
          </p:nvPr>
        </p:nvSpPr>
        <p:spPr>
          <a:xfrm>
            <a:off x="573423" y="4324162"/>
            <a:ext cx="693058" cy="157635"/>
          </a:xfrm>
          <a:prstGeom prst="roundRect">
            <a:avLst>
              <a:gd name="adj" fmla="val 11759"/>
            </a:avLst>
          </a:prstGeom>
          <a:solidFill>
            <a:srgbClr val="B797CF">
              <a:alpha val="5000"/>
            </a:srgbClr>
          </a:solidFill>
          <a:ln w="12700">
            <a:solidFill>
              <a:srgbClr val="BC204B"/>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r>
              <a:rPr lang="en-US" altLang="ko-KR" sz="700" dirty="0">
                <a:solidFill>
                  <a:schemeClr val="tx1"/>
                </a:solidFill>
              </a:rPr>
              <a:t>[</a:t>
            </a:r>
            <a:r>
              <a:rPr lang="ko-KR" altLang="en-US" sz="700" dirty="0">
                <a:solidFill>
                  <a:schemeClr val="tx1"/>
                </a:solidFill>
              </a:rPr>
              <a:t>직접생산 </a:t>
            </a:r>
            <a:r>
              <a:rPr lang="en-US" altLang="ko-KR" sz="700" dirty="0">
                <a:solidFill>
                  <a:schemeClr val="tx1"/>
                </a:solidFill>
              </a:rPr>
              <a:t>flow]</a:t>
            </a:r>
          </a:p>
        </p:txBody>
      </p:sp>
      <p:sp>
        <p:nvSpPr>
          <p:cNvPr id="239" name="Rounded Rectangle 2">
            <a:extLst>
              <a:ext uri="{FF2B5EF4-FFF2-40B4-BE49-F238E27FC236}">
                <a16:creationId xmlns:a16="http://schemas.microsoft.com/office/drawing/2014/main" id="{0C407982-8618-4684-A946-6073812A1E4B}"/>
              </a:ext>
            </a:extLst>
          </p:cNvPr>
          <p:cNvSpPr/>
          <p:nvPr>
            <p:custDataLst>
              <p:tags r:id="rId3"/>
            </p:custDataLst>
          </p:nvPr>
        </p:nvSpPr>
        <p:spPr>
          <a:xfrm>
            <a:off x="573423" y="3531556"/>
            <a:ext cx="540000" cy="135128"/>
          </a:xfrm>
          <a:prstGeom prst="roundRect">
            <a:avLst>
              <a:gd name="adj" fmla="val 11759"/>
            </a:avLst>
          </a:prstGeom>
          <a:solidFill>
            <a:srgbClr val="B797CF">
              <a:alpha val="5000"/>
            </a:srgbClr>
          </a:solidFill>
          <a:ln w="12700">
            <a:solidFill>
              <a:srgbClr val="BC204B"/>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54610" tIns="54610" rIns="54610" bIns="54610" rtlCol="0" anchor="ctr"/>
          <a:lstStyle/>
          <a:p>
            <a:r>
              <a:rPr lang="en-US" altLang="ko-KR" sz="700" dirty="0">
                <a:solidFill>
                  <a:schemeClr val="tx1"/>
                </a:solidFill>
              </a:rPr>
              <a:t>[</a:t>
            </a:r>
            <a:r>
              <a:rPr lang="ko-KR" altLang="en-US" sz="700" dirty="0">
                <a:solidFill>
                  <a:schemeClr val="tx1"/>
                </a:solidFill>
              </a:rPr>
              <a:t>외주 </a:t>
            </a:r>
            <a:r>
              <a:rPr lang="en-US" altLang="ko-KR" sz="700" dirty="0">
                <a:solidFill>
                  <a:schemeClr val="tx1"/>
                </a:solidFill>
              </a:rPr>
              <a:t>flow]</a:t>
            </a:r>
          </a:p>
        </p:txBody>
      </p:sp>
      <p:sp>
        <p:nvSpPr>
          <p:cNvPr id="240" name="Rechteck 61">
            <a:extLst>
              <a:ext uri="{FF2B5EF4-FFF2-40B4-BE49-F238E27FC236}">
                <a16:creationId xmlns:a16="http://schemas.microsoft.com/office/drawing/2014/main" id="{C7C788A8-0D49-404C-BE25-56F91F550270}"/>
              </a:ext>
            </a:extLst>
          </p:cNvPr>
          <p:cNvSpPr/>
          <p:nvPr/>
        </p:nvSpPr>
        <p:spPr>
          <a:xfrm>
            <a:off x="512475" y="3934412"/>
            <a:ext cx="873229" cy="203055"/>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외주업체</a:t>
            </a:r>
            <a:endParaRPr lang="de-DE" sz="700" b="1" u="none" baseline="0" dirty="0">
              <a:solidFill>
                <a:schemeClr val="bg1"/>
              </a:solidFill>
              <a:latin typeface="Arial" panose="020B0604020202020204" pitchFamily="34" charset="0"/>
            </a:endParaRPr>
          </a:p>
        </p:txBody>
      </p:sp>
      <p:sp>
        <p:nvSpPr>
          <p:cNvPr id="241" name="Rechteck 61">
            <a:extLst>
              <a:ext uri="{FF2B5EF4-FFF2-40B4-BE49-F238E27FC236}">
                <a16:creationId xmlns:a16="http://schemas.microsoft.com/office/drawing/2014/main" id="{4CA87F60-AEB3-44C9-B449-1AB3FB2D560E}"/>
              </a:ext>
            </a:extLst>
          </p:cNvPr>
          <p:cNvSpPr/>
          <p:nvPr/>
        </p:nvSpPr>
        <p:spPr>
          <a:xfrm>
            <a:off x="3904487" y="2688336"/>
            <a:ext cx="497667" cy="186476"/>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설치</a:t>
            </a:r>
            <a:endParaRPr lang="en-US" altLang="ko-KR" sz="7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46747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Weekly update (18) – </a:t>
            </a:r>
            <a:r>
              <a:rPr lang="ko-KR" altLang="en-US" sz="2400" dirty="0">
                <a:solidFill>
                  <a:srgbClr val="00338D"/>
                </a:solidFill>
                <a:cs typeface="KPMG Extralight"/>
              </a:rPr>
              <a:t>보다텍과의 거래관계</a:t>
            </a:r>
            <a:r>
              <a:rPr lang="en-US" altLang="ko-KR" sz="3000" b="1" dirty="0">
                <a:solidFill>
                  <a:srgbClr val="00338D"/>
                </a:solidFill>
              </a:rPr>
              <a:t>(4/4)</a:t>
            </a: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39340"/>
            <a:ext cx="9077499" cy="815140"/>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보다텍은 연평균 </a:t>
            </a:r>
            <a:r>
              <a:rPr lang="en-US" altLang="ko-KR" sz="900" dirty="0">
                <a:solidFill>
                  <a:srgbClr val="00338D"/>
                </a:solidFill>
                <a:latin typeface="Arial" panose="020B0604020202020204" pitchFamily="34" charset="0"/>
                <a:ea typeface="맑은 고딕" panose="020B0503020000020004" pitchFamily="50" charset="-127"/>
              </a:rPr>
              <a:t>5 ~ 6</a:t>
            </a:r>
            <a:r>
              <a:rPr lang="ko-KR" altLang="en-US" sz="900" dirty="0">
                <a:solidFill>
                  <a:srgbClr val="00338D"/>
                </a:solidFill>
                <a:latin typeface="Arial" panose="020B0604020202020204" pitchFamily="34" charset="0"/>
                <a:ea typeface="맑은 고딕" panose="020B0503020000020004" pitchFamily="50" charset="-127"/>
              </a:rPr>
              <a:t>명을 대상회사에 파견하고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파견된 인원은 대상회사의 생산부</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연구소 등에 소속되어 업무를 진행하고 있음</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해당 파견인원 관련하여 인건비성 용역대금을 보다텍에 지급하고 있으며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연간 지급액은 약 </a:t>
            </a:r>
            <a:r>
              <a:rPr lang="en-US" altLang="ko-KR" sz="900" dirty="0">
                <a:solidFill>
                  <a:srgbClr val="00338D"/>
                </a:solidFill>
                <a:latin typeface="Arial" panose="020B0604020202020204" pitchFamily="34" charset="0"/>
                <a:ea typeface="맑은 고딕" panose="020B0503020000020004" pitchFamily="50" charset="-127"/>
              </a:rPr>
              <a:t>10</a:t>
            </a:r>
            <a:r>
              <a:rPr lang="ko-KR" altLang="en-US" sz="900" dirty="0">
                <a:solidFill>
                  <a:srgbClr val="00338D"/>
                </a:solidFill>
                <a:latin typeface="Arial" panose="020B0604020202020204" pitchFamily="34" charset="0"/>
                <a:ea typeface="맑은 고딕" panose="020B0503020000020004" pitchFamily="50" charset="-127"/>
              </a:rPr>
              <a:t>억원 내외임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금번 딜 이후 해당 파견인원을 직접고용할 예정이며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보다텍은 자체 운영을 위해 인원 </a:t>
            </a:r>
            <a:r>
              <a:rPr lang="en-US" altLang="ko-KR" sz="900" dirty="0">
                <a:solidFill>
                  <a:srgbClr val="00338D"/>
                </a:solidFill>
                <a:latin typeface="Arial" panose="020B0604020202020204" pitchFamily="34" charset="0"/>
                <a:ea typeface="맑은 고딕" panose="020B0503020000020004" pitchFamily="50" charset="-127"/>
              </a:rPr>
              <a:t>2</a:t>
            </a:r>
            <a:r>
              <a:rPr lang="ko-KR" altLang="en-US" sz="900" dirty="0">
                <a:solidFill>
                  <a:srgbClr val="00338D"/>
                </a:solidFill>
                <a:latin typeface="Arial" panose="020B0604020202020204" pitchFamily="34" charset="0"/>
                <a:ea typeface="맑은 고딕" panose="020B0503020000020004" pitchFamily="50" charset="-127"/>
              </a:rPr>
              <a:t>명</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영업팀 및 사업팀</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추가 고용할 예정이라고 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대상회사가 해당 파견인원 직접 고용 가정 시 연간 절감할 수 있는 비용은 약 </a:t>
            </a:r>
            <a:r>
              <a:rPr lang="en-US" altLang="ko-KR" sz="900" dirty="0">
                <a:solidFill>
                  <a:srgbClr val="00338D"/>
                </a:solidFill>
                <a:latin typeface="Arial" panose="020B0604020202020204" pitchFamily="34" charset="0"/>
                <a:ea typeface="맑은 고딕" panose="020B0503020000020004" pitchFamily="50" charset="-127"/>
              </a:rPr>
              <a:t>8</a:t>
            </a:r>
            <a:r>
              <a:rPr lang="ko-KR" altLang="en-US" sz="900" dirty="0">
                <a:solidFill>
                  <a:srgbClr val="00338D"/>
                </a:solidFill>
                <a:latin typeface="Arial" panose="020B0604020202020204" pitchFamily="34" charset="0"/>
                <a:ea typeface="맑은 고딕" panose="020B0503020000020004" pitchFamily="50" charset="-127"/>
              </a:rPr>
              <a:t>억원 내외일 것으로 추정됨</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88" name="직사각형 87">
            <a:extLst>
              <a:ext uri="{FF2B5EF4-FFF2-40B4-BE49-F238E27FC236}">
                <a16:creationId xmlns:a16="http://schemas.microsoft.com/office/drawing/2014/main" id="{B999D6E8-F73C-447C-9EA0-994170FA1338}"/>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312" name="직사각형 311">
            <a:extLst>
              <a:ext uri="{FF2B5EF4-FFF2-40B4-BE49-F238E27FC236}">
                <a16:creationId xmlns:a16="http://schemas.microsoft.com/office/drawing/2014/main" id="{CDEB9F15-209D-4673-86B4-2A08B532587B}"/>
              </a:ext>
            </a:extLst>
          </p:cNvPr>
          <p:cNvSpPr/>
          <p:nvPr/>
        </p:nvSpPr>
        <p:spPr>
          <a:xfrm>
            <a:off x="5219702" y="3922613"/>
            <a:ext cx="3368037" cy="977047"/>
          </a:xfrm>
          <a:prstGeom prst="rect">
            <a:avLst/>
          </a:prstGeom>
          <a:solidFill>
            <a:srgbClr val="C00000">
              <a:alpha val="13000"/>
            </a:srgbClr>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sz="900" dirty="0">
              <a:solidFill>
                <a:schemeClr val="bg1"/>
              </a:solidFill>
            </a:endParaRPr>
          </a:p>
        </p:txBody>
      </p:sp>
      <p:pic>
        <p:nvPicPr>
          <p:cNvPr id="313" name="그림 312">
            <a:extLst>
              <a:ext uri="{FF2B5EF4-FFF2-40B4-BE49-F238E27FC236}">
                <a16:creationId xmlns:a16="http://schemas.microsoft.com/office/drawing/2014/main" id="{3C86C2AA-CC0C-4024-8A49-DEE383034E4C}"/>
              </a:ext>
            </a:extLst>
          </p:cNvPr>
          <p:cNvPicPr>
            <a:picLocks noChangeAspect="1" noChangeArrowheads="1"/>
            <a:extLst>
              <a:ext uri="{84589F7E-364E-4C9E-8A38-B11213B215E9}">
                <a14:cameraTool xmlns:a14="http://schemas.microsoft.com/office/drawing/2010/main" cellRange="$BA$119:$BF$123"/>
              </a:ext>
            </a:extLst>
          </p:cNvPicPr>
          <p:nvPr/>
        </p:nvPicPr>
        <p:blipFill>
          <a:blip r:embed="rId3"/>
          <a:srcRect/>
          <a:stretch>
            <a:fillRect/>
          </a:stretch>
        </p:blipFill>
        <p:spPr bwMode="auto">
          <a:xfrm>
            <a:off x="5262059" y="3982511"/>
            <a:ext cx="3283323" cy="893669"/>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grpSp>
        <p:nvGrpSpPr>
          <p:cNvPr id="314" name="그룹 313">
            <a:extLst>
              <a:ext uri="{FF2B5EF4-FFF2-40B4-BE49-F238E27FC236}">
                <a16:creationId xmlns:a16="http://schemas.microsoft.com/office/drawing/2014/main" id="{193B7550-97C5-4D0B-9C4D-E353993F00F6}"/>
              </a:ext>
            </a:extLst>
          </p:cNvPr>
          <p:cNvGrpSpPr/>
          <p:nvPr/>
        </p:nvGrpSpPr>
        <p:grpSpPr>
          <a:xfrm>
            <a:off x="1069436" y="3839189"/>
            <a:ext cx="2687578" cy="2143895"/>
            <a:chOff x="1069436" y="3839189"/>
            <a:chExt cx="2687578" cy="2143895"/>
          </a:xfrm>
        </p:grpSpPr>
        <p:sp>
          <p:nvSpPr>
            <p:cNvPr id="315" name="Rectangle 5">
              <a:extLst>
                <a:ext uri="{FF2B5EF4-FFF2-40B4-BE49-F238E27FC236}">
                  <a16:creationId xmlns:a16="http://schemas.microsoft.com/office/drawing/2014/main" id="{10649862-B251-4660-BAFC-CE2D88E23AF9}"/>
                </a:ext>
              </a:extLst>
            </p:cNvPr>
            <p:cNvSpPr/>
            <p:nvPr/>
          </p:nvSpPr>
          <p:spPr>
            <a:xfrm>
              <a:off x="1069436" y="3839189"/>
              <a:ext cx="2687578" cy="2143895"/>
            </a:xfrm>
            <a:prstGeom prst="rect">
              <a:avLst/>
            </a:prstGeom>
            <a:solidFill>
              <a:srgbClr val="0091DA">
                <a:alpha val="13000"/>
              </a:srgbClr>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pic>
          <p:nvPicPr>
            <p:cNvPr id="316" name="그림 315">
              <a:extLst>
                <a:ext uri="{FF2B5EF4-FFF2-40B4-BE49-F238E27FC236}">
                  <a16:creationId xmlns:a16="http://schemas.microsoft.com/office/drawing/2014/main" id="{690EE919-45A4-443D-9E2B-AAC50F293B13}"/>
                </a:ext>
              </a:extLst>
            </p:cNvPr>
            <p:cNvPicPr>
              <a:picLocks noChangeAspect="1" noChangeArrowheads="1"/>
              <a:extLst>
                <a:ext uri="{84589F7E-364E-4C9E-8A38-B11213B215E9}">
                  <a14:cameraTool xmlns:a14="http://schemas.microsoft.com/office/drawing/2010/main" cellRange="$Y$105:$AD$116"/>
                </a:ext>
              </a:extLst>
            </p:cNvPicPr>
            <p:nvPr/>
          </p:nvPicPr>
          <p:blipFill>
            <a:blip r:embed="rId4"/>
            <a:srcRect/>
            <a:stretch>
              <a:fillRect/>
            </a:stretch>
          </p:blipFill>
          <p:spPr bwMode="auto">
            <a:xfrm>
              <a:off x="1160632" y="3961764"/>
              <a:ext cx="2505075" cy="192405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grpSp>
      <p:sp>
        <p:nvSpPr>
          <p:cNvPr id="317" name="Rectangle 5">
            <a:extLst>
              <a:ext uri="{FF2B5EF4-FFF2-40B4-BE49-F238E27FC236}">
                <a16:creationId xmlns:a16="http://schemas.microsoft.com/office/drawing/2014/main" id="{9FE5A8E4-3D2D-494A-9651-87D7BFADE990}"/>
              </a:ext>
            </a:extLst>
          </p:cNvPr>
          <p:cNvSpPr/>
          <p:nvPr/>
        </p:nvSpPr>
        <p:spPr>
          <a:xfrm>
            <a:off x="5280655" y="1827439"/>
            <a:ext cx="2705615" cy="1633997"/>
          </a:xfrm>
          <a:prstGeom prst="rect">
            <a:avLst/>
          </a:prstGeom>
          <a:solidFill>
            <a:srgbClr val="0091DA">
              <a:alpha val="13000"/>
            </a:srgbClr>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cxnSp>
        <p:nvCxnSpPr>
          <p:cNvPr id="318" name="꺾인 연결선 287">
            <a:extLst>
              <a:ext uri="{FF2B5EF4-FFF2-40B4-BE49-F238E27FC236}">
                <a16:creationId xmlns:a16="http://schemas.microsoft.com/office/drawing/2014/main" id="{AAE84E1A-B766-41E1-B4D1-658EE7E20118}"/>
              </a:ext>
            </a:extLst>
          </p:cNvPr>
          <p:cNvCxnSpPr>
            <a:cxnSpLocks/>
            <a:stCxn id="319" idx="0"/>
            <a:endCxn id="320" idx="0"/>
          </p:cNvCxnSpPr>
          <p:nvPr/>
        </p:nvCxnSpPr>
        <p:spPr>
          <a:xfrm rot="16200000" flipV="1">
            <a:off x="2196719" y="1486588"/>
            <a:ext cx="12700" cy="2512036"/>
          </a:xfrm>
          <a:prstGeom prst="bentConnector3">
            <a:avLst>
              <a:gd name="adj1" fmla="val 1800000"/>
            </a:avLst>
          </a:prstGeom>
          <a:ln w="19050">
            <a:solidFill>
              <a:srgbClr val="0091DA"/>
            </a:solidFill>
            <a:headEnd type="triangle" w="sm" len="med"/>
            <a:tailEnd type="none"/>
          </a:ln>
        </p:spPr>
        <p:style>
          <a:lnRef idx="1">
            <a:schemeClr val="accent1"/>
          </a:lnRef>
          <a:fillRef idx="0">
            <a:schemeClr val="accent1"/>
          </a:fillRef>
          <a:effectRef idx="0">
            <a:schemeClr val="accent1"/>
          </a:effectRef>
          <a:fontRef idx="minor">
            <a:schemeClr val="tx1"/>
          </a:fontRef>
        </p:style>
      </p:cxnSp>
      <p:sp>
        <p:nvSpPr>
          <p:cNvPr id="319" name="Rechteck 61">
            <a:extLst>
              <a:ext uri="{FF2B5EF4-FFF2-40B4-BE49-F238E27FC236}">
                <a16:creationId xmlns:a16="http://schemas.microsoft.com/office/drawing/2014/main" id="{8B59CEF9-F895-4BF1-BF7E-2CBF9FA33E8E}"/>
              </a:ext>
            </a:extLst>
          </p:cNvPr>
          <p:cNvSpPr/>
          <p:nvPr/>
        </p:nvSpPr>
        <p:spPr>
          <a:xfrm>
            <a:off x="3016122" y="2742606"/>
            <a:ext cx="873229"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u="none" baseline="0" dirty="0">
                <a:solidFill>
                  <a:schemeClr val="bg1"/>
                </a:solidFill>
                <a:latin typeface="Arial" panose="020B0604020202020204" pitchFamily="34" charset="0"/>
              </a:rPr>
              <a:t>보다텍</a:t>
            </a:r>
            <a:endParaRPr lang="de-DE" sz="700" b="1" u="none" baseline="0" dirty="0">
              <a:solidFill>
                <a:schemeClr val="bg1"/>
              </a:solidFill>
              <a:latin typeface="Arial" panose="020B0604020202020204" pitchFamily="34" charset="0"/>
            </a:endParaRPr>
          </a:p>
        </p:txBody>
      </p:sp>
      <p:sp>
        <p:nvSpPr>
          <p:cNvPr id="320" name="Rechteck 61">
            <a:extLst>
              <a:ext uri="{FF2B5EF4-FFF2-40B4-BE49-F238E27FC236}">
                <a16:creationId xmlns:a16="http://schemas.microsoft.com/office/drawing/2014/main" id="{64EDC9CC-3B40-4A21-AE6E-2F646053C5E2}"/>
              </a:ext>
            </a:extLst>
          </p:cNvPr>
          <p:cNvSpPr/>
          <p:nvPr/>
        </p:nvSpPr>
        <p:spPr>
          <a:xfrm>
            <a:off x="504086" y="2742606"/>
            <a:ext cx="873229" cy="252000"/>
          </a:xfrm>
          <a:prstGeom prst="rect">
            <a:avLst/>
          </a:prstGeom>
          <a:solidFill>
            <a:srgbClr val="00338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600"/>
              </a:spcAft>
            </a:pPr>
            <a:r>
              <a:rPr lang="ko-KR" altLang="en-US" sz="700" b="1" dirty="0">
                <a:solidFill>
                  <a:schemeClr val="bg1"/>
                </a:solidFill>
                <a:latin typeface="Arial" panose="020B0604020202020204" pitchFamily="34" charset="0"/>
              </a:rPr>
              <a:t>토페스</a:t>
            </a:r>
            <a:endParaRPr lang="de-DE" sz="700" b="1" u="none" baseline="0" dirty="0">
              <a:solidFill>
                <a:schemeClr val="bg1"/>
              </a:solidFill>
              <a:latin typeface="Arial" panose="020B0604020202020204" pitchFamily="34" charset="0"/>
            </a:endParaRPr>
          </a:p>
        </p:txBody>
      </p:sp>
      <p:cxnSp>
        <p:nvCxnSpPr>
          <p:cNvPr id="321" name="꺾인 연결선 287">
            <a:extLst>
              <a:ext uri="{FF2B5EF4-FFF2-40B4-BE49-F238E27FC236}">
                <a16:creationId xmlns:a16="http://schemas.microsoft.com/office/drawing/2014/main" id="{1D2EA545-E8A5-4F88-B3E7-B27731FC6A59}"/>
              </a:ext>
            </a:extLst>
          </p:cNvPr>
          <p:cNvCxnSpPr>
            <a:cxnSpLocks/>
            <a:stCxn id="319" idx="2"/>
            <a:endCxn id="320" idx="2"/>
          </p:cNvCxnSpPr>
          <p:nvPr/>
        </p:nvCxnSpPr>
        <p:spPr>
          <a:xfrm rot="5400000">
            <a:off x="2196719" y="1738588"/>
            <a:ext cx="12700" cy="2512036"/>
          </a:xfrm>
          <a:prstGeom prst="bentConnector3">
            <a:avLst>
              <a:gd name="adj1" fmla="val 1800000"/>
            </a:avLst>
          </a:prstGeom>
          <a:ln w="19050">
            <a:solidFill>
              <a:srgbClr val="0091DA"/>
            </a:solidFill>
            <a:headEnd type="none" w="sm" len="med"/>
            <a:tailEnd type="triangle"/>
          </a:ln>
        </p:spPr>
        <p:style>
          <a:lnRef idx="1">
            <a:schemeClr val="accent1"/>
          </a:lnRef>
          <a:fillRef idx="0">
            <a:schemeClr val="accent1"/>
          </a:fillRef>
          <a:effectRef idx="0">
            <a:schemeClr val="accent1"/>
          </a:effectRef>
          <a:fontRef idx="minor">
            <a:schemeClr val="tx1"/>
          </a:fontRef>
        </p:style>
      </p:cxnSp>
      <p:sp>
        <p:nvSpPr>
          <p:cNvPr id="322" name="Rechteck 61">
            <a:extLst>
              <a:ext uri="{FF2B5EF4-FFF2-40B4-BE49-F238E27FC236}">
                <a16:creationId xmlns:a16="http://schemas.microsoft.com/office/drawing/2014/main" id="{305BE7C4-44E0-4865-9564-D7A10A22221A}"/>
              </a:ext>
            </a:extLst>
          </p:cNvPr>
          <p:cNvSpPr/>
          <p:nvPr/>
        </p:nvSpPr>
        <p:spPr>
          <a:xfrm>
            <a:off x="1753069" y="2265316"/>
            <a:ext cx="900000" cy="180000"/>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인건비성 대금</a:t>
            </a:r>
            <a:endParaRPr lang="en-US" altLang="ko-KR" sz="700" b="1" dirty="0">
              <a:solidFill>
                <a:schemeClr val="bg1"/>
              </a:solidFill>
              <a:latin typeface="Arial" panose="020B0604020202020204" pitchFamily="34" charset="0"/>
            </a:endParaRPr>
          </a:p>
        </p:txBody>
      </p:sp>
      <p:sp>
        <p:nvSpPr>
          <p:cNvPr id="323" name="Rechteck 61">
            <a:extLst>
              <a:ext uri="{FF2B5EF4-FFF2-40B4-BE49-F238E27FC236}">
                <a16:creationId xmlns:a16="http://schemas.microsoft.com/office/drawing/2014/main" id="{D8F5D60D-5C6A-444A-979D-B26EC0F170FF}"/>
              </a:ext>
            </a:extLst>
          </p:cNvPr>
          <p:cNvSpPr/>
          <p:nvPr/>
        </p:nvSpPr>
        <p:spPr>
          <a:xfrm>
            <a:off x="1753069" y="3281436"/>
            <a:ext cx="900000" cy="180000"/>
          </a:xfrm>
          <a:prstGeom prst="rect">
            <a:avLst/>
          </a:prstGeom>
          <a:solidFill>
            <a:srgbClr val="00A3A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Aft>
                <a:spcPts val="600"/>
              </a:spcAft>
            </a:pPr>
            <a:r>
              <a:rPr lang="ko-KR" altLang="en-US" sz="700" b="1" dirty="0">
                <a:solidFill>
                  <a:schemeClr val="bg1"/>
                </a:solidFill>
                <a:latin typeface="Arial" panose="020B0604020202020204" pitchFamily="34" charset="0"/>
              </a:rPr>
              <a:t>연 </a:t>
            </a:r>
            <a:r>
              <a:rPr lang="en-US" altLang="ko-KR" sz="700" b="1" dirty="0">
                <a:solidFill>
                  <a:schemeClr val="bg1"/>
                </a:solidFill>
                <a:latin typeface="Arial" panose="020B0604020202020204" pitchFamily="34" charset="0"/>
              </a:rPr>
              <a:t>5</a:t>
            </a:r>
            <a:r>
              <a:rPr lang="ko-KR" altLang="en-US" sz="700" b="1" dirty="0">
                <a:solidFill>
                  <a:schemeClr val="bg1"/>
                </a:solidFill>
                <a:latin typeface="Arial" panose="020B0604020202020204" pitchFamily="34" charset="0"/>
              </a:rPr>
              <a:t>명</a:t>
            </a:r>
            <a:r>
              <a:rPr lang="en-US" altLang="ko-KR" sz="700" b="1" dirty="0">
                <a:solidFill>
                  <a:schemeClr val="bg1"/>
                </a:solidFill>
                <a:latin typeface="Arial" panose="020B0604020202020204" pitchFamily="34" charset="0"/>
              </a:rPr>
              <a:t>~6</a:t>
            </a:r>
            <a:r>
              <a:rPr lang="ko-KR" altLang="en-US" sz="700" b="1" dirty="0">
                <a:solidFill>
                  <a:schemeClr val="bg1"/>
                </a:solidFill>
                <a:latin typeface="Arial" panose="020B0604020202020204" pitchFamily="34" charset="0"/>
              </a:rPr>
              <a:t>명 파견</a:t>
            </a:r>
            <a:endParaRPr lang="en-US" altLang="ko-KR" sz="700" b="1" dirty="0">
              <a:solidFill>
                <a:schemeClr val="bg1"/>
              </a:solidFill>
              <a:latin typeface="Arial" panose="020B0604020202020204" pitchFamily="34" charset="0"/>
            </a:endParaRPr>
          </a:p>
        </p:txBody>
      </p:sp>
      <p:cxnSp>
        <p:nvCxnSpPr>
          <p:cNvPr id="324" name="Straight Connector 2">
            <a:extLst>
              <a:ext uri="{FF2B5EF4-FFF2-40B4-BE49-F238E27FC236}">
                <a16:creationId xmlns:a16="http://schemas.microsoft.com/office/drawing/2014/main" id="{D5D1F3A7-01D6-44AD-A3E8-029BD04534E0}"/>
              </a:ext>
            </a:extLst>
          </p:cNvPr>
          <p:cNvCxnSpPr>
            <a:cxnSpLocks/>
            <a:stCxn id="322" idx="3"/>
          </p:cNvCxnSpPr>
          <p:nvPr/>
        </p:nvCxnSpPr>
        <p:spPr>
          <a:xfrm flipV="1">
            <a:off x="2653069" y="1847358"/>
            <a:ext cx="2627586" cy="507958"/>
          </a:xfrm>
          <a:prstGeom prst="line">
            <a:avLst/>
          </a:prstGeom>
          <a:ln w="12700">
            <a:solidFill>
              <a:srgbClr val="00338D"/>
            </a:solidFill>
            <a:prstDash val="sysDot"/>
            <a:headEnd type="none" w="med" len="sm"/>
          </a:ln>
        </p:spPr>
        <p:style>
          <a:lnRef idx="1">
            <a:schemeClr val="accent1"/>
          </a:lnRef>
          <a:fillRef idx="0">
            <a:schemeClr val="accent1"/>
          </a:fillRef>
          <a:effectRef idx="0">
            <a:schemeClr val="accent1"/>
          </a:effectRef>
          <a:fontRef idx="minor">
            <a:schemeClr val="tx1"/>
          </a:fontRef>
        </p:style>
      </p:cxnSp>
      <p:cxnSp>
        <p:nvCxnSpPr>
          <p:cNvPr id="325" name="Straight Connector 2">
            <a:extLst>
              <a:ext uri="{FF2B5EF4-FFF2-40B4-BE49-F238E27FC236}">
                <a16:creationId xmlns:a16="http://schemas.microsoft.com/office/drawing/2014/main" id="{A6497E6F-2147-4547-9EA5-CAFC980751CA}"/>
              </a:ext>
            </a:extLst>
          </p:cNvPr>
          <p:cNvCxnSpPr>
            <a:cxnSpLocks/>
            <a:stCxn id="322" idx="3"/>
          </p:cNvCxnSpPr>
          <p:nvPr/>
        </p:nvCxnSpPr>
        <p:spPr>
          <a:xfrm>
            <a:off x="2653069" y="2355316"/>
            <a:ext cx="2627586" cy="1073684"/>
          </a:xfrm>
          <a:prstGeom prst="line">
            <a:avLst/>
          </a:prstGeom>
          <a:ln w="12700">
            <a:solidFill>
              <a:srgbClr val="00338D"/>
            </a:solidFill>
            <a:prstDash val="sysDot"/>
            <a:headEnd type="none" w="med" len="sm"/>
          </a:ln>
        </p:spPr>
        <p:style>
          <a:lnRef idx="1">
            <a:schemeClr val="accent1"/>
          </a:lnRef>
          <a:fillRef idx="0">
            <a:schemeClr val="accent1"/>
          </a:fillRef>
          <a:effectRef idx="0">
            <a:schemeClr val="accent1"/>
          </a:effectRef>
          <a:fontRef idx="minor">
            <a:schemeClr val="tx1"/>
          </a:fontRef>
        </p:style>
      </p:cxnSp>
      <p:cxnSp>
        <p:nvCxnSpPr>
          <p:cNvPr id="326" name="Straight Connector 2">
            <a:extLst>
              <a:ext uri="{FF2B5EF4-FFF2-40B4-BE49-F238E27FC236}">
                <a16:creationId xmlns:a16="http://schemas.microsoft.com/office/drawing/2014/main" id="{1CB784E3-6685-4DF3-A7BE-6D53141C74FF}"/>
              </a:ext>
            </a:extLst>
          </p:cNvPr>
          <p:cNvCxnSpPr>
            <a:cxnSpLocks/>
            <a:stCxn id="323" idx="2"/>
          </p:cNvCxnSpPr>
          <p:nvPr/>
        </p:nvCxnSpPr>
        <p:spPr>
          <a:xfrm>
            <a:off x="2203069" y="3461436"/>
            <a:ext cx="1531979" cy="360032"/>
          </a:xfrm>
          <a:prstGeom prst="line">
            <a:avLst/>
          </a:prstGeom>
          <a:ln w="12700">
            <a:solidFill>
              <a:srgbClr val="00338D"/>
            </a:solidFill>
            <a:prstDash val="sysDot"/>
            <a:headEnd type="none" w="med" len="sm"/>
          </a:ln>
        </p:spPr>
        <p:style>
          <a:lnRef idx="1">
            <a:schemeClr val="accent1"/>
          </a:lnRef>
          <a:fillRef idx="0">
            <a:schemeClr val="accent1"/>
          </a:fillRef>
          <a:effectRef idx="0">
            <a:schemeClr val="accent1"/>
          </a:effectRef>
          <a:fontRef idx="minor">
            <a:schemeClr val="tx1"/>
          </a:fontRef>
        </p:style>
      </p:cxnSp>
      <p:cxnSp>
        <p:nvCxnSpPr>
          <p:cNvPr id="327" name="Straight Connector 2">
            <a:extLst>
              <a:ext uri="{FF2B5EF4-FFF2-40B4-BE49-F238E27FC236}">
                <a16:creationId xmlns:a16="http://schemas.microsoft.com/office/drawing/2014/main" id="{6DEC1D0C-2D13-4840-AC02-2F5E2904059B}"/>
              </a:ext>
            </a:extLst>
          </p:cNvPr>
          <p:cNvCxnSpPr>
            <a:cxnSpLocks/>
            <a:stCxn id="323" idx="2"/>
          </p:cNvCxnSpPr>
          <p:nvPr/>
        </p:nvCxnSpPr>
        <p:spPr>
          <a:xfrm flipH="1">
            <a:off x="1112126" y="3461436"/>
            <a:ext cx="1090943" cy="371402"/>
          </a:xfrm>
          <a:prstGeom prst="line">
            <a:avLst/>
          </a:prstGeom>
          <a:ln w="12700">
            <a:solidFill>
              <a:srgbClr val="00338D"/>
            </a:solidFill>
            <a:prstDash val="sysDot"/>
            <a:headEnd type="none" w="med" len="sm"/>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2C9BD04D-2B8B-4668-B71F-E6F4F715A421}"/>
              </a:ext>
            </a:extLst>
          </p:cNvPr>
          <p:cNvCxnSpPr>
            <a:cxnSpLocks/>
          </p:cNvCxnSpPr>
          <p:nvPr/>
        </p:nvCxnSpPr>
        <p:spPr>
          <a:xfrm>
            <a:off x="6703624" y="3462353"/>
            <a:ext cx="0" cy="460260"/>
          </a:xfrm>
          <a:prstGeom prst="line">
            <a:avLst/>
          </a:prstGeom>
          <a:ln w="127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9" name="직선 연결선 328">
            <a:extLst>
              <a:ext uri="{FF2B5EF4-FFF2-40B4-BE49-F238E27FC236}">
                <a16:creationId xmlns:a16="http://schemas.microsoft.com/office/drawing/2014/main" id="{97745EF9-2E6D-41C1-8E74-209E8E0F05C7}"/>
              </a:ext>
            </a:extLst>
          </p:cNvPr>
          <p:cNvCxnSpPr>
            <a:cxnSpLocks/>
            <a:stCxn id="315" idx="3"/>
            <a:endCxn id="312" idx="1"/>
          </p:cNvCxnSpPr>
          <p:nvPr/>
        </p:nvCxnSpPr>
        <p:spPr>
          <a:xfrm flipV="1">
            <a:off x="3757014" y="4411137"/>
            <a:ext cx="1462688" cy="500000"/>
          </a:xfrm>
          <a:prstGeom prst="line">
            <a:avLst/>
          </a:prstGeom>
          <a:ln w="12700">
            <a:solidFill>
              <a:srgbClr val="C0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0" name="Group 1092">
            <a:extLst>
              <a:ext uri="{FF2B5EF4-FFF2-40B4-BE49-F238E27FC236}">
                <a16:creationId xmlns:a16="http://schemas.microsoft.com/office/drawing/2014/main" id="{BF7AE8E3-F911-44FA-A527-1ACC7A2163B1}"/>
              </a:ext>
            </a:extLst>
          </p:cNvPr>
          <p:cNvGrpSpPr/>
          <p:nvPr/>
        </p:nvGrpSpPr>
        <p:grpSpPr>
          <a:xfrm>
            <a:off x="2694198" y="3246570"/>
            <a:ext cx="321924" cy="339231"/>
            <a:chOff x="2266951" y="3189387"/>
            <a:chExt cx="304800" cy="333375"/>
          </a:xfrm>
          <a:solidFill>
            <a:srgbClr val="00338D"/>
          </a:solidFill>
        </p:grpSpPr>
        <p:sp>
          <p:nvSpPr>
            <p:cNvPr id="331" name="Oval 2580">
              <a:extLst>
                <a:ext uri="{FF2B5EF4-FFF2-40B4-BE49-F238E27FC236}">
                  <a16:creationId xmlns:a16="http://schemas.microsoft.com/office/drawing/2014/main" id="{BC7A16C2-1A2E-46DB-978D-0CA94DE448D8}"/>
                </a:ext>
              </a:extLst>
            </p:cNvPr>
            <p:cNvSpPr>
              <a:spLocks noChangeArrowheads="1"/>
            </p:cNvSpPr>
            <p:nvPr/>
          </p:nvSpPr>
          <p:spPr bwMode="auto">
            <a:xfrm>
              <a:off x="2390776" y="3189387"/>
              <a:ext cx="60325" cy="58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2" name="Freeform 2581">
              <a:extLst>
                <a:ext uri="{FF2B5EF4-FFF2-40B4-BE49-F238E27FC236}">
                  <a16:creationId xmlns:a16="http://schemas.microsoft.com/office/drawing/2014/main" id="{9258BCE6-EE8B-4375-B26B-8B73A4B12685}"/>
                </a:ext>
              </a:extLst>
            </p:cNvPr>
            <p:cNvSpPr>
              <a:spLocks/>
            </p:cNvSpPr>
            <p:nvPr/>
          </p:nvSpPr>
          <p:spPr bwMode="auto">
            <a:xfrm>
              <a:off x="2346326" y="3256062"/>
              <a:ext cx="142875" cy="266700"/>
            </a:xfrm>
            <a:custGeom>
              <a:avLst/>
              <a:gdLst>
                <a:gd name="T0" fmla="*/ 38 w 38"/>
                <a:gd name="T1" fmla="*/ 28 h 71"/>
                <a:gd name="T2" fmla="*/ 38 w 38"/>
                <a:gd name="T3" fmla="*/ 28 h 71"/>
                <a:gd name="T4" fmla="*/ 35 w 38"/>
                <a:gd name="T5" fmla="*/ 31 h 71"/>
                <a:gd name="T6" fmla="*/ 31 w 38"/>
                <a:gd name="T7" fmla="*/ 28 h 71"/>
                <a:gd name="T8" fmla="*/ 31 w 38"/>
                <a:gd name="T9" fmla="*/ 28 h 71"/>
                <a:gd name="T10" fmla="*/ 31 w 38"/>
                <a:gd name="T11" fmla="*/ 28 h 71"/>
                <a:gd name="T12" fmla="*/ 31 w 38"/>
                <a:gd name="T13" fmla="*/ 10 h 71"/>
                <a:gd name="T14" fmla="*/ 29 w 38"/>
                <a:gd name="T15" fmla="*/ 10 h 71"/>
                <a:gd name="T16" fmla="*/ 29 w 38"/>
                <a:gd name="T17" fmla="*/ 66 h 71"/>
                <a:gd name="T18" fmla="*/ 25 w 38"/>
                <a:gd name="T19" fmla="*/ 71 h 71"/>
                <a:gd name="T20" fmla="*/ 20 w 38"/>
                <a:gd name="T21" fmla="*/ 66 h 71"/>
                <a:gd name="T22" fmla="*/ 20 w 38"/>
                <a:gd name="T23" fmla="*/ 66 h 71"/>
                <a:gd name="T24" fmla="*/ 20 w 38"/>
                <a:gd name="T25" fmla="*/ 30 h 71"/>
                <a:gd name="T26" fmla="*/ 18 w 38"/>
                <a:gd name="T27" fmla="*/ 30 h 71"/>
                <a:gd name="T28" fmla="*/ 18 w 38"/>
                <a:gd name="T29" fmla="*/ 66 h 71"/>
                <a:gd name="T30" fmla="*/ 14 w 38"/>
                <a:gd name="T31" fmla="*/ 71 h 71"/>
                <a:gd name="T32" fmla="*/ 9 w 38"/>
                <a:gd name="T33" fmla="*/ 66 h 71"/>
                <a:gd name="T34" fmla="*/ 9 w 38"/>
                <a:gd name="T35" fmla="*/ 10 h 71"/>
                <a:gd name="T36" fmla="*/ 7 w 38"/>
                <a:gd name="T37" fmla="*/ 10 h 71"/>
                <a:gd name="T38" fmla="*/ 7 w 38"/>
                <a:gd name="T39" fmla="*/ 28 h 71"/>
                <a:gd name="T40" fmla="*/ 7 w 38"/>
                <a:gd name="T41" fmla="*/ 28 h 71"/>
                <a:gd name="T42" fmla="*/ 7 w 38"/>
                <a:gd name="T43" fmla="*/ 28 h 71"/>
                <a:gd name="T44" fmla="*/ 4 w 38"/>
                <a:gd name="T45" fmla="*/ 31 h 71"/>
                <a:gd name="T46" fmla="*/ 1 w 38"/>
                <a:gd name="T47" fmla="*/ 28 h 71"/>
                <a:gd name="T48" fmla="*/ 1 w 38"/>
                <a:gd name="T49" fmla="*/ 28 h 71"/>
                <a:gd name="T50" fmla="*/ 1 w 38"/>
                <a:gd name="T51" fmla="*/ 28 h 71"/>
                <a:gd name="T52" fmla="*/ 1 w 38"/>
                <a:gd name="T53" fmla="*/ 9 h 71"/>
                <a:gd name="T54" fmla="*/ 12 w 38"/>
                <a:gd name="T55" fmla="*/ 0 h 71"/>
                <a:gd name="T56" fmla="*/ 16 w 38"/>
                <a:gd name="T57" fmla="*/ 0 h 71"/>
                <a:gd name="T58" fmla="*/ 19 w 38"/>
                <a:gd name="T59" fmla="*/ 6 h 71"/>
                <a:gd name="T60" fmla="*/ 23 w 38"/>
                <a:gd name="T61" fmla="*/ 0 h 71"/>
                <a:gd name="T62" fmla="*/ 27 w 38"/>
                <a:gd name="T63" fmla="*/ 0 h 71"/>
                <a:gd name="T64" fmla="*/ 38 w 38"/>
                <a:gd name="T65" fmla="*/ 9 h 71"/>
                <a:gd name="T66" fmla="*/ 38 w 38"/>
                <a:gd name="T67"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 h="71">
                  <a:moveTo>
                    <a:pt x="38" y="28"/>
                  </a:moveTo>
                  <a:cubicBezTo>
                    <a:pt x="38" y="28"/>
                    <a:pt x="38" y="28"/>
                    <a:pt x="38" y="28"/>
                  </a:cubicBezTo>
                  <a:cubicBezTo>
                    <a:pt x="38" y="30"/>
                    <a:pt x="36" y="31"/>
                    <a:pt x="35" y="31"/>
                  </a:cubicBezTo>
                  <a:cubicBezTo>
                    <a:pt x="33" y="31"/>
                    <a:pt x="31" y="30"/>
                    <a:pt x="31" y="28"/>
                  </a:cubicBezTo>
                  <a:cubicBezTo>
                    <a:pt x="31" y="28"/>
                    <a:pt x="31" y="28"/>
                    <a:pt x="31" y="28"/>
                  </a:cubicBezTo>
                  <a:cubicBezTo>
                    <a:pt x="31" y="28"/>
                    <a:pt x="31" y="28"/>
                    <a:pt x="31" y="28"/>
                  </a:cubicBezTo>
                  <a:cubicBezTo>
                    <a:pt x="31" y="10"/>
                    <a:pt x="31" y="10"/>
                    <a:pt x="31" y="10"/>
                  </a:cubicBezTo>
                  <a:cubicBezTo>
                    <a:pt x="29" y="10"/>
                    <a:pt x="29" y="10"/>
                    <a:pt x="29" y="10"/>
                  </a:cubicBezTo>
                  <a:cubicBezTo>
                    <a:pt x="29" y="66"/>
                    <a:pt x="29" y="66"/>
                    <a:pt x="29" y="66"/>
                  </a:cubicBezTo>
                  <a:cubicBezTo>
                    <a:pt x="29" y="69"/>
                    <a:pt x="27" y="71"/>
                    <a:pt x="25" y="71"/>
                  </a:cubicBezTo>
                  <a:cubicBezTo>
                    <a:pt x="22" y="71"/>
                    <a:pt x="20" y="69"/>
                    <a:pt x="20" y="66"/>
                  </a:cubicBezTo>
                  <a:cubicBezTo>
                    <a:pt x="20" y="66"/>
                    <a:pt x="20" y="66"/>
                    <a:pt x="20" y="66"/>
                  </a:cubicBezTo>
                  <a:cubicBezTo>
                    <a:pt x="20" y="30"/>
                    <a:pt x="20" y="30"/>
                    <a:pt x="20" y="30"/>
                  </a:cubicBezTo>
                  <a:cubicBezTo>
                    <a:pt x="18" y="30"/>
                    <a:pt x="18" y="30"/>
                    <a:pt x="18" y="30"/>
                  </a:cubicBezTo>
                  <a:cubicBezTo>
                    <a:pt x="18" y="66"/>
                    <a:pt x="18" y="66"/>
                    <a:pt x="18" y="66"/>
                  </a:cubicBezTo>
                  <a:cubicBezTo>
                    <a:pt x="18" y="69"/>
                    <a:pt x="16" y="71"/>
                    <a:pt x="14" y="71"/>
                  </a:cubicBezTo>
                  <a:cubicBezTo>
                    <a:pt x="11" y="71"/>
                    <a:pt x="9" y="69"/>
                    <a:pt x="9" y="66"/>
                  </a:cubicBezTo>
                  <a:cubicBezTo>
                    <a:pt x="9" y="10"/>
                    <a:pt x="9" y="10"/>
                    <a:pt x="9" y="10"/>
                  </a:cubicBezTo>
                  <a:cubicBezTo>
                    <a:pt x="7" y="10"/>
                    <a:pt x="7" y="10"/>
                    <a:pt x="7" y="10"/>
                  </a:cubicBezTo>
                  <a:cubicBezTo>
                    <a:pt x="7" y="28"/>
                    <a:pt x="7" y="28"/>
                    <a:pt x="7" y="28"/>
                  </a:cubicBezTo>
                  <a:cubicBezTo>
                    <a:pt x="7" y="28"/>
                    <a:pt x="7" y="28"/>
                    <a:pt x="7" y="28"/>
                  </a:cubicBezTo>
                  <a:cubicBezTo>
                    <a:pt x="7" y="28"/>
                    <a:pt x="7" y="28"/>
                    <a:pt x="7" y="28"/>
                  </a:cubicBezTo>
                  <a:cubicBezTo>
                    <a:pt x="7" y="30"/>
                    <a:pt x="6" y="31"/>
                    <a:pt x="4" y="31"/>
                  </a:cubicBezTo>
                  <a:cubicBezTo>
                    <a:pt x="2" y="31"/>
                    <a:pt x="1" y="30"/>
                    <a:pt x="1" y="28"/>
                  </a:cubicBezTo>
                  <a:cubicBezTo>
                    <a:pt x="1" y="28"/>
                    <a:pt x="1" y="28"/>
                    <a:pt x="1" y="28"/>
                  </a:cubicBezTo>
                  <a:cubicBezTo>
                    <a:pt x="1" y="28"/>
                    <a:pt x="1" y="28"/>
                    <a:pt x="1" y="28"/>
                  </a:cubicBezTo>
                  <a:cubicBezTo>
                    <a:pt x="1" y="9"/>
                    <a:pt x="1" y="9"/>
                    <a:pt x="1" y="9"/>
                  </a:cubicBezTo>
                  <a:cubicBezTo>
                    <a:pt x="1" y="9"/>
                    <a:pt x="0" y="0"/>
                    <a:pt x="12" y="0"/>
                  </a:cubicBezTo>
                  <a:cubicBezTo>
                    <a:pt x="16" y="0"/>
                    <a:pt x="16" y="0"/>
                    <a:pt x="16" y="0"/>
                  </a:cubicBezTo>
                  <a:cubicBezTo>
                    <a:pt x="19" y="6"/>
                    <a:pt x="19" y="6"/>
                    <a:pt x="19" y="6"/>
                  </a:cubicBezTo>
                  <a:cubicBezTo>
                    <a:pt x="23" y="0"/>
                    <a:pt x="23" y="0"/>
                    <a:pt x="23" y="0"/>
                  </a:cubicBezTo>
                  <a:cubicBezTo>
                    <a:pt x="27" y="0"/>
                    <a:pt x="27" y="0"/>
                    <a:pt x="27" y="0"/>
                  </a:cubicBezTo>
                  <a:cubicBezTo>
                    <a:pt x="27" y="0"/>
                    <a:pt x="37" y="0"/>
                    <a:pt x="38" y="9"/>
                  </a:cubicBezTo>
                  <a:cubicBezTo>
                    <a:pt x="38" y="28"/>
                    <a:pt x="38" y="28"/>
                    <a:pt x="38"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3" name="Oval 2582">
              <a:extLst>
                <a:ext uri="{FF2B5EF4-FFF2-40B4-BE49-F238E27FC236}">
                  <a16:creationId xmlns:a16="http://schemas.microsoft.com/office/drawing/2014/main" id="{AD4E543E-2B6E-4DE5-A3B4-C4E8EA5563D4}"/>
                </a:ext>
              </a:extLst>
            </p:cNvPr>
            <p:cNvSpPr>
              <a:spLocks noChangeArrowheads="1"/>
            </p:cNvSpPr>
            <p:nvPr/>
          </p:nvSpPr>
          <p:spPr bwMode="auto">
            <a:xfrm>
              <a:off x="2506664" y="3248125"/>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4" name="Freeform 2583">
              <a:extLst>
                <a:ext uri="{FF2B5EF4-FFF2-40B4-BE49-F238E27FC236}">
                  <a16:creationId xmlns:a16="http://schemas.microsoft.com/office/drawing/2014/main" id="{1951A10E-BF68-419E-A097-9B258AE99B70}"/>
                </a:ext>
              </a:extLst>
            </p:cNvPr>
            <p:cNvSpPr>
              <a:spLocks/>
            </p:cNvSpPr>
            <p:nvPr/>
          </p:nvSpPr>
          <p:spPr bwMode="auto">
            <a:xfrm>
              <a:off x="2495551" y="3294162"/>
              <a:ext cx="76200" cy="171450"/>
            </a:xfrm>
            <a:custGeom>
              <a:avLst/>
              <a:gdLst>
                <a:gd name="T0" fmla="*/ 13 w 20"/>
                <a:gd name="T1" fmla="*/ 0 h 46"/>
                <a:gd name="T2" fmla="*/ 10 w 20"/>
                <a:gd name="T3" fmla="*/ 0 h 46"/>
                <a:gd name="T4" fmla="*/ 7 w 20"/>
                <a:gd name="T5" fmla="*/ 4 h 46"/>
                <a:gd name="T6" fmla="*/ 5 w 20"/>
                <a:gd name="T7" fmla="*/ 0 h 46"/>
                <a:gd name="T8" fmla="*/ 2 w 20"/>
                <a:gd name="T9" fmla="*/ 0 h 46"/>
                <a:gd name="T10" fmla="*/ 0 w 20"/>
                <a:gd name="T11" fmla="*/ 0 h 46"/>
                <a:gd name="T12" fmla="*/ 0 w 20"/>
                <a:gd name="T13" fmla="*/ 6 h 46"/>
                <a:gd name="T14" fmla="*/ 1 w 20"/>
                <a:gd name="T15" fmla="*/ 6 h 46"/>
                <a:gd name="T16" fmla="*/ 1 w 20"/>
                <a:gd name="T17" fmla="*/ 44 h 46"/>
                <a:gd name="T18" fmla="*/ 4 w 20"/>
                <a:gd name="T19" fmla="*/ 46 h 46"/>
                <a:gd name="T20" fmla="*/ 7 w 20"/>
                <a:gd name="T21" fmla="*/ 44 h 46"/>
                <a:gd name="T22" fmla="*/ 7 w 20"/>
                <a:gd name="T23" fmla="*/ 19 h 46"/>
                <a:gd name="T24" fmla="*/ 8 w 20"/>
                <a:gd name="T25" fmla="*/ 19 h 46"/>
                <a:gd name="T26" fmla="*/ 8 w 20"/>
                <a:gd name="T27" fmla="*/ 44 h 46"/>
                <a:gd name="T28" fmla="*/ 8 w 20"/>
                <a:gd name="T29" fmla="*/ 44 h 46"/>
                <a:gd name="T30" fmla="*/ 11 w 20"/>
                <a:gd name="T31" fmla="*/ 46 h 46"/>
                <a:gd name="T32" fmla="*/ 14 w 20"/>
                <a:gd name="T33" fmla="*/ 44 h 46"/>
                <a:gd name="T34" fmla="*/ 14 w 20"/>
                <a:gd name="T35" fmla="*/ 6 h 46"/>
                <a:gd name="T36" fmla="*/ 15 w 20"/>
                <a:gd name="T37" fmla="*/ 6 h 46"/>
                <a:gd name="T38" fmla="*/ 15 w 20"/>
                <a:gd name="T39" fmla="*/ 18 h 46"/>
                <a:gd name="T40" fmla="*/ 15 w 20"/>
                <a:gd name="T41" fmla="*/ 18 h 46"/>
                <a:gd name="T42" fmla="*/ 15 w 20"/>
                <a:gd name="T43" fmla="*/ 18 h 46"/>
                <a:gd name="T44" fmla="*/ 18 w 20"/>
                <a:gd name="T45" fmla="*/ 20 h 46"/>
                <a:gd name="T46" fmla="*/ 20 w 20"/>
                <a:gd name="T47" fmla="*/ 18 h 46"/>
                <a:gd name="T48" fmla="*/ 20 w 20"/>
                <a:gd name="T49" fmla="*/ 18 h 46"/>
                <a:gd name="T50" fmla="*/ 20 w 20"/>
                <a:gd name="T51" fmla="*/ 5 h 46"/>
                <a:gd name="T52" fmla="*/ 13 w 20"/>
                <a:gd name="T5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46">
                  <a:moveTo>
                    <a:pt x="13" y="0"/>
                  </a:moveTo>
                  <a:cubicBezTo>
                    <a:pt x="10" y="0"/>
                    <a:pt x="10" y="0"/>
                    <a:pt x="10" y="0"/>
                  </a:cubicBezTo>
                  <a:cubicBezTo>
                    <a:pt x="7" y="4"/>
                    <a:pt x="7" y="4"/>
                    <a:pt x="7" y="4"/>
                  </a:cubicBezTo>
                  <a:cubicBezTo>
                    <a:pt x="5" y="0"/>
                    <a:pt x="5" y="0"/>
                    <a:pt x="5" y="0"/>
                  </a:cubicBezTo>
                  <a:cubicBezTo>
                    <a:pt x="2" y="0"/>
                    <a:pt x="2" y="0"/>
                    <a:pt x="2" y="0"/>
                  </a:cubicBezTo>
                  <a:cubicBezTo>
                    <a:pt x="1" y="0"/>
                    <a:pt x="0" y="0"/>
                    <a:pt x="0" y="0"/>
                  </a:cubicBezTo>
                  <a:cubicBezTo>
                    <a:pt x="0" y="6"/>
                    <a:pt x="0" y="6"/>
                    <a:pt x="0" y="6"/>
                  </a:cubicBezTo>
                  <a:cubicBezTo>
                    <a:pt x="1" y="6"/>
                    <a:pt x="1" y="6"/>
                    <a:pt x="1" y="6"/>
                  </a:cubicBezTo>
                  <a:cubicBezTo>
                    <a:pt x="1" y="44"/>
                    <a:pt x="1" y="44"/>
                    <a:pt x="1" y="44"/>
                  </a:cubicBezTo>
                  <a:cubicBezTo>
                    <a:pt x="1" y="45"/>
                    <a:pt x="2" y="46"/>
                    <a:pt x="4" y="46"/>
                  </a:cubicBezTo>
                  <a:cubicBezTo>
                    <a:pt x="5" y="46"/>
                    <a:pt x="7" y="45"/>
                    <a:pt x="7" y="44"/>
                  </a:cubicBezTo>
                  <a:cubicBezTo>
                    <a:pt x="7" y="19"/>
                    <a:pt x="7" y="19"/>
                    <a:pt x="7" y="19"/>
                  </a:cubicBezTo>
                  <a:cubicBezTo>
                    <a:pt x="8" y="19"/>
                    <a:pt x="8" y="19"/>
                    <a:pt x="8" y="19"/>
                  </a:cubicBezTo>
                  <a:cubicBezTo>
                    <a:pt x="8" y="44"/>
                    <a:pt x="8" y="44"/>
                    <a:pt x="8" y="44"/>
                  </a:cubicBezTo>
                  <a:cubicBezTo>
                    <a:pt x="8" y="44"/>
                    <a:pt x="8" y="44"/>
                    <a:pt x="8" y="44"/>
                  </a:cubicBezTo>
                  <a:cubicBezTo>
                    <a:pt x="8" y="45"/>
                    <a:pt x="9" y="46"/>
                    <a:pt x="11" y="46"/>
                  </a:cubicBezTo>
                  <a:cubicBezTo>
                    <a:pt x="13" y="46"/>
                    <a:pt x="14" y="45"/>
                    <a:pt x="14" y="44"/>
                  </a:cubicBezTo>
                  <a:cubicBezTo>
                    <a:pt x="14" y="6"/>
                    <a:pt x="14" y="6"/>
                    <a:pt x="14" y="6"/>
                  </a:cubicBezTo>
                  <a:cubicBezTo>
                    <a:pt x="15" y="6"/>
                    <a:pt x="15" y="6"/>
                    <a:pt x="15" y="6"/>
                  </a:cubicBezTo>
                  <a:cubicBezTo>
                    <a:pt x="15" y="18"/>
                    <a:pt x="15" y="18"/>
                    <a:pt x="15" y="18"/>
                  </a:cubicBezTo>
                  <a:cubicBezTo>
                    <a:pt x="15" y="18"/>
                    <a:pt x="15" y="18"/>
                    <a:pt x="15" y="18"/>
                  </a:cubicBezTo>
                  <a:cubicBezTo>
                    <a:pt x="15" y="18"/>
                    <a:pt x="15" y="18"/>
                    <a:pt x="15" y="18"/>
                  </a:cubicBezTo>
                  <a:cubicBezTo>
                    <a:pt x="15" y="19"/>
                    <a:pt x="16" y="20"/>
                    <a:pt x="18" y="20"/>
                  </a:cubicBezTo>
                  <a:cubicBezTo>
                    <a:pt x="19" y="20"/>
                    <a:pt x="20" y="19"/>
                    <a:pt x="20" y="18"/>
                  </a:cubicBezTo>
                  <a:cubicBezTo>
                    <a:pt x="20" y="18"/>
                    <a:pt x="20" y="18"/>
                    <a:pt x="20" y="18"/>
                  </a:cubicBezTo>
                  <a:cubicBezTo>
                    <a:pt x="20" y="5"/>
                    <a:pt x="20" y="5"/>
                    <a:pt x="20" y="5"/>
                  </a:cubicBezTo>
                  <a:cubicBezTo>
                    <a:pt x="19" y="0"/>
                    <a:pt x="13"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5" name="Oval 2584">
              <a:extLst>
                <a:ext uri="{FF2B5EF4-FFF2-40B4-BE49-F238E27FC236}">
                  <a16:creationId xmlns:a16="http://schemas.microsoft.com/office/drawing/2014/main" id="{6266CAD8-EDB0-4A62-9B73-6D2F43B283AA}"/>
                </a:ext>
              </a:extLst>
            </p:cNvPr>
            <p:cNvSpPr>
              <a:spLocks noChangeArrowheads="1"/>
            </p:cNvSpPr>
            <p:nvPr/>
          </p:nvSpPr>
          <p:spPr bwMode="auto">
            <a:xfrm>
              <a:off x="2293939" y="3244950"/>
              <a:ext cx="36513"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6" name="Freeform 2585">
              <a:extLst>
                <a:ext uri="{FF2B5EF4-FFF2-40B4-BE49-F238E27FC236}">
                  <a16:creationId xmlns:a16="http://schemas.microsoft.com/office/drawing/2014/main" id="{D362696B-9D2E-429A-977B-09BD7469AC22}"/>
                </a:ext>
              </a:extLst>
            </p:cNvPr>
            <p:cNvSpPr>
              <a:spLocks/>
            </p:cNvSpPr>
            <p:nvPr/>
          </p:nvSpPr>
          <p:spPr bwMode="auto">
            <a:xfrm>
              <a:off x="2266951" y="3289400"/>
              <a:ext cx="74613" cy="176213"/>
            </a:xfrm>
            <a:custGeom>
              <a:avLst/>
              <a:gdLst>
                <a:gd name="T0" fmla="*/ 7 w 20"/>
                <a:gd name="T1" fmla="*/ 0 h 47"/>
                <a:gd name="T2" fmla="*/ 10 w 20"/>
                <a:gd name="T3" fmla="*/ 0 h 47"/>
                <a:gd name="T4" fmla="*/ 13 w 20"/>
                <a:gd name="T5" fmla="*/ 4 h 47"/>
                <a:gd name="T6" fmla="*/ 15 w 20"/>
                <a:gd name="T7" fmla="*/ 0 h 47"/>
                <a:gd name="T8" fmla="*/ 18 w 20"/>
                <a:gd name="T9" fmla="*/ 0 h 47"/>
                <a:gd name="T10" fmla="*/ 20 w 20"/>
                <a:gd name="T11" fmla="*/ 1 h 47"/>
                <a:gd name="T12" fmla="*/ 20 w 20"/>
                <a:gd name="T13" fmla="*/ 7 h 47"/>
                <a:gd name="T14" fmla="*/ 19 w 20"/>
                <a:gd name="T15" fmla="*/ 7 h 47"/>
                <a:gd name="T16" fmla="*/ 19 w 20"/>
                <a:gd name="T17" fmla="*/ 44 h 47"/>
                <a:gd name="T18" fmla="*/ 16 w 20"/>
                <a:gd name="T19" fmla="*/ 47 h 47"/>
                <a:gd name="T20" fmla="*/ 13 w 20"/>
                <a:gd name="T21" fmla="*/ 44 h 47"/>
                <a:gd name="T22" fmla="*/ 13 w 20"/>
                <a:gd name="T23" fmla="*/ 20 h 47"/>
                <a:gd name="T24" fmla="*/ 12 w 20"/>
                <a:gd name="T25" fmla="*/ 20 h 47"/>
                <a:gd name="T26" fmla="*/ 12 w 20"/>
                <a:gd name="T27" fmla="*/ 44 h 47"/>
                <a:gd name="T28" fmla="*/ 12 w 20"/>
                <a:gd name="T29" fmla="*/ 44 h 47"/>
                <a:gd name="T30" fmla="*/ 9 w 20"/>
                <a:gd name="T31" fmla="*/ 47 h 47"/>
                <a:gd name="T32" fmla="*/ 6 w 20"/>
                <a:gd name="T33" fmla="*/ 44 h 47"/>
                <a:gd name="T34" fmla="*/ 6 w 20"/>
                <a:gd name="T35" fmla="*/ 7 h 47"/>
                <a:gd name="T36" fmla="*/ 5 w 20"/>
                <a:gd name="T37" fmla="*/ 7 h 47"/>
                <a:gd name="T38" fmla="*/ 5 w 20"/>
                <a:gd name="T39" fmla="*/ 19 h 47"/>
                <a:gd name="T40" fmla="*/ 5 w 20"/>
                <a:gd name="T41" fmla="*/ 19 h 47"/>
                <a:gd name="T42" fmla="*/ 5 w 20"/>
                <a:gd name="T43" fmla="*/ 19 h 47"/>
                <a:gd name="T44" fmla="*/ 2 w 20"/>
                <a:gd name="T45" fmla="*/ 21 h 47"/>
                <a:gd name="T46" fmla="*/ 0 w 20"/>
                <a:gd name="T47" fmla="*/ 19 h 47"/>
                <a:gd name="T48" fmla="*/ 0 w 20"/>
                <a:gd name="T49" fmla="*/ 19 h 47"/>
                <a:gd name="T50" fmla="*/ 0 w 20"/>
                <a:gd name="T51" fmla="*/ 6 h 47"/>
                <a:gd name="T52" fmla="*/ 7 w 20"/>
                <a:gd name="T5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47">
                  <a:moveTo>
                    <a:pt x="7" y="0"/>
                  </a:moveTo>
                  <a:cubicBezTo>
                    <a:pt x="10" y="0"/>
                    <a:pt x="10" y="0"/>
                    <a:pt x="10" y="0"/>
                  </a:cubicBezTo>
                  <a:cubicBezTo>
                    <a:pt x="13" y="4"/>
                    <a:pt x="13" y="4"/>
                    <a:pt x="13" y="4"/>
                  </a:cubicBezTo>
                  <a:cubicBezTo>
                    <a:pt x="15" y="0"/>
                    <a:pt x="15" y="0"/>
                    <a:pt x="15" y="0"/>
                  </a:cubicBezTo>
                  <a:cubicBezTo>
                    <a:pt x="18" y="0"/>
                    <a:pt x="18" y="0"/>
                    <a:pt x="18" y="0"/>
                  </a:cubicBezTo>
                  <a:cubicBezTo>
                    <a:pt x="19" y="0"/>
                    <a:pt x="20" y="1"/>
                    <a:pt x="20" y="1"/>
                  </a:cubicBezTo>
                  <a:cubicBezTo>
                    <a:pt x="20" y="7"/>
                    <a:pt x="20" y="7"/>
                    <a:pt x="20" y="7"/>
                  </a:cubicBezTo>
                  <a:cubicBezTo>
                    <a:pt x="19" y="7"/>
                    <a:pt x="19" y="7"/>
                    <a:pt x="19" y="7"/>
                  </a:cubicBezTo>
                  <a:cubicBezTo>
                    <a:pt x="19" y="44"/>
                    <a:pt x="19" y="44"/>
                    <a:pt x="19" y="44"/>
                  </a:cubicBezTo>
                  <a:cubicBezTo>
                    <a:pt x="19" y="46"/>
                    <a:pt x="18" y="47"/>
                    <a:pt x="16" y="47"/>
                  </a:cubicBezTo>
                  <a:cubicBezTo>
                    <a:pt x="15" y="47"/>
                    <a:pt x="13" y="46"/>
                    <a:pt x="13" y="44"/>
                  </a:cubicBezTo>
                  <a:cubicBezTo>
                    <a:pt x="13" y="20"/>
                    <a:pt x="13" y="20"/>
                    <a:pt x="13" y="20"/>
                  </a:cubicBezTo>
                  <a:cubicBezTo>
                    <a:pt x="12" y="20"/>
                    <a:pt x="12" y="20"/>
                    <a:pt x="12" y="20"/>
                  </a:cubicBezTo>
                  <a:cubicBezTo>
                    <a:pt x="12" y="44"/>
                    <a:pt x="12" y="44"/>
                    <a:pt x="12" y="44"/>
                  </a:cubicBezTo>
                  <a:cubicBezTo>
                    <a:pt x="12" y="44"/>
                    <a:pt x="12" y="44"/>
                    <a:pt x="12" y="44"/>
                  </a:cubicBezTo>
                  <a:cubicBezTo>
                    <a:pt x="12" y="46"/>
                    <a:pt x="11" y="47"/>
                    <a:pt x="9" y="47"/>
                  </a:cubicBezTo>
                  <a:cubicBezTo>
                    <a:pt x="7" y="47"/>
                    <a:pt x="6" y="46"/>
                    <a:pt x="6" y="44"/>
                  </a:cubicBezTo>
                  <a:cubicBezTo>
                    <a:pt x="6" y="7"/>
                    <a:pt x="6" y="7"/>
                    <a:pt x="6" y="7"/>
                  </a:cubicBezTo>
                  <a:cubicBezTo>
                    <a:pt x="5" y="7"/>
                    <a:pt x="5" y="7"/>
                    <a:pt x="5" y="7"/>
                  </a:cubicBezTo>
                  <a:cubicBezTo>
                    <a:pt x="5" y="19"/>
                    <a:pt x="5" y="19"/>
                    <a:pt x="5" y="19"/>
                  </a:cubicBezTo>
                  <a:cubicBezTo>
                    <a:pt x="5" y="19"/>
                    <a:pt x="5" y="19"/>
                    <a:pt x="5" y="19"/>
                  </a:cubicBezTo>
                  <a:cubicBezTo>
                    <a:pt x="5" y="19"/>
                    <a:pt x="5" y="19"/>
                    <a:pt x="5" y="19"/>
                  </a:cubicBezTo>
                  <a:cubicBezTo>
                    <a:pt x="5" y="20"/>
                    <a:pt x="4" y="21"/>
                    <a:pt x="2" y="21"/>
                  </a:cubicBezTo>
                  <a:cubicBezTo>
                    <a:pt x="1" y="21"/>
                    <a:pt x="0" y="20"/>
                    <a:pt x="0" y="19"/>
                  </a:cubicBezTo>
                  <a:cubicBezTo>
                    <a:pt x="0" y="19"/>
                    <a:pt x="0" y="19"/>
                    <a:pt x="0" y="19"/>
                  </a:cubicBezTo>
                  <a:cubicBezTo>
                    <a:pt x="0" y="6"/>
                    <a:pt x="0" y="6"/>
                    <a:pt x="0" y="6"/>
                  </a:cubicBezTo>
                  <a:cubicBezTo>
                    <a:pt x="1" y="0"/>
                    <a:pt x="7"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37" name="Group 789">
            <a:extLst>
              <a:ext uri="{FF2B5EF4-FFF2-40B4-BE49-F238E27FC236}">
                <a16:creationId xmlns:a16="http://schemas.microsoft.com/office/drawing/2014/main" id="{209BC60B-6354-4C29-903E-32F6D1ABC21D}"/>
              </a:ext>
            </a:extLst>
          </p:cNvPr>
          <p:cNvGrpSpPr/>
          <p:nvPr/>
        </p:nvGrpSpPr>
        <p:grpSpPr>
          <a:xfrm>
            <a:off x="1391255" y="2239214"/>
            <a:ext cx="323570" cy="206313"/>
            <a:chOff x="3286126" y="1319064"/>
            <a:chExt cx="346076" cy="220663"/>
          </a:xfrm>
          <a:solidFill>
            <a:srgbClr val="00338D"/>
          </a:solidFill>
        </p:grpSpPr>
        <p:sp>
          <p:nvSpPr>
            <p:cNvPr id="338" name="Freeform 2436">
              <a:extLst>
                <a:ext uri="{FF2B5EF4-FFF2-40B4-BE49-F238E27FC236}">
                  <a16:creationId xmlns:a16="http://schemas.microsoft.com/office/drawing/2014/main" id="{08AC28F1-DBD2-4CF2-B07B-CD4CBEE74F92}"/>
                </a:ext>
              </a:extLst>
            </p:cNvPr>
            <p:cNvSpPr>
              <a:spLocks/>
            </p:cNvSpPr>
            <p:nvPr/>
          </p:nvSpPr>
          <p:spPr bwMode="auto">
            <a:xfrm>
              <a:off x="3330576" y="1360339"/>
              <a:ext cx="255588" cy="138113"/>
            </a:xfrm>
            <a:custGeom>
              <a:avLst/>
              <a:gdLst>
                <a:gd name="T0" fmla="*/ 0 w 161"/>
                <a:gd name="T1" fmla="*/ 21 h 87"/>
                <a:gd name="T2" fmla="*/ 15 w 161"/>
                <a:gd name="T3" fmla="*/ 21 h 87"/>
                <a:gd name="T4" fmla="*/ 15 w 161"/>
                <a:gd name="T5" fmla="*/ 12 h 87"/>
                <a:gd name="T6" fmla="*/ 147 w 161"/>
                <a:gd name="T7" fmla="*/ 12 h 87"/>
                <a:gd name="T8" fmla="*/ 147 w 161"/>
                <a:gd name="T9" fmla="*/ 76 h 87"/>
                <a:gd name="T10" fmla="*/ 138 w 161"/>
                <a:gd name="T11" fmla="*/ 76 h 87"/>
                <a:gd name="T12" fmla="*/ 138 w 161"/>
                <a:gd name="T13" fmla="*/ 87 h 87"/>
                <a:gd name="T14" fmla="*/ 161 w 161"/>
                <a:gd name="T15" fmla="*/ 87 h 87"/>
                <a:gd name="T16" fmla="*/ 161 w 161"/>
                <a:gd name="T17" fmla="*/ 0 h 87"/>
                <a:gd name="T18" fmla="*/ 0 w 161"/>
                <a:gd name="T19" fmla="*/ 0 h 87"/>
                <a:gd name="T20" fmla="*/ 0 w 161"/>
                <a:gd name="T21" fmla="*/ 2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87">
                  <a:moveTo>
                    <a:pt x="0" y="21"/>
                  </a:moveTo>
                  <a:lnTo>
                    <a:pt x="15" y="21"/>
                  </a:lnTo>
                  <a:lnTo>
                    <a:pt x="15" y="12"/>
                  </a:lnTo>
                  <a:lnTo>
                    <a:pt x="147" y="12"/>
                  </a:lnTo>
                  <a:lnTo>
                    <a:pt x="147" y="76"/>
                  </a:lnTo>
                  <a:lnTo>
                    <a:pt x="138" y="76"/>
                  </a:lnTo>
                  <a:lnTo>
                    <a:pt x="138" y="87"/>
                  </a:lnTo>
                  <a:lnTo>
                    <a:pt x="161" y="87"/>
                  </a:lnTo>
                  <a:lnTo>
                    <a:pt x="161" y="0"/>
                  </a:lnTo>
                  <a:lnTo>
                    <a:pt x="0" y="0"/>
                  </a:lnTo>
                  <a:lnTo>
                    <a:pt x="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9" name="Freeform 2437">
              <a:extLst>
                <a:ext uri="{FF2B5EF4-FFF2-40B4-BE49-F238E27FC236}">
                  <a16:creationId xmlns:a16="http://schemas.microsoft.com/office/drawing/2014/main" id="{33BECE5E-41F3-41EA-ACA9-29B17A7E9E6E}"/>
                </a:ext>
              </a:extLst>
            </p:cNvPr>
            <p:cNvSpPr>
              <a:spLocks/>
            </p:cNvSpPr>
            <p:nvPr/>
          </p:nvSpPr>
          <p:spPr bwMode="auto">
            <a:xfrm>
              <a:off x="3376614" y="1319064"/>
              <a:ext cx="255588" cy="138113"/>
            </a:xfrm>
            <a:custGeom>
              <a:avLst/>
              <a:gdLst>
                <a:gd name="T0" fmla="*/ 0 w 161"/>
                <a:gd name="T1" fmla="*/ 0 h 87"/>
                <a:gd name="T2" fmla="*/ 0 w 161"/>
                <a:gd name="T3" fmla="*/ 21 h 87"/>
                <a:gd name="T4" fmla="*/ 14 w 161"/>
                <a:gd name="T5" fmla="*/ 21 h 87"/>
                <a:gd name="T6" fmla="*/ 14 w 161"/>
                <a:gd name="T7" fmla="*/ 12 h 87"/>
                <a:gd name="T8" fmla="*/ 147 w 161"/>
                <a:gd name="T9" fmla="*/ 12 h 87"/>
                <a:gd name="T10" fmla="*/ 147 w 161"/>
                <a:gd name="T11" fmla="*/ 78 h 87"/>
                <a:gd name="T12" fmla="*/ 137 w 161"/>
                <a:gd name="T13" fmla="*/ 78 h 87"/>
                <a:gd name="T14" fmla="*/ 137 w 161"/>
                <a:gd name="T15" fmla="*/ 87 h 87"/>
                <a:gd name="T16" fmla="*/ 161 w 161"/>
                <a:gd name="T17" fmla="*/ 87 h 87"/>
                <a:gd name="T18" fmla="*/ 161 w 161"/>
                <a:gd name="T19" fmla="*/ 0 h 87"/>
                <a:gd name="T20" fmla="*/ 0 w 161"/>
                <a:gd name="T2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87">
                  <a:moveTo>
                    <a:pt x="0" y="0"/>
                  </a:moveTo>
                  <a:lnTo>
                    <a:pt x="0" y="21"/>
                  </a:lnTo>
                  <a:lnTo>
                    <a:pt x="14" y="21"/>
                  </a:lnTo>
                  <a:lnTo>
                    <a:pt x="14" y="12"/>
                  </a:lnTo>
                  <a:lnTo>
                    <a:pt x="147" y="12"/>
                  </a:lnTo>
                  <a:lnTo>
                    <a:pt x="147" y="78"/>
                  </a:lnTo>
                  <a:lnTo>
                    <a:pt x="137" y="78"/>
                  </a:lnTo>
                  <a:lnTo>
                    <a:pt x="137" y="87"/>
                  </a:lnTo>
                  <a:lnTo>
                    <a:pt x="161" y="87"/>
                  </a:lnTo>
                  <a:lnTo>
                    <a:pt x="16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0" name="Freeform 2438">
              <a:extLst>
                <a:ext uri="{FF2B5EF4-FFF2-40B4-BE49-F238E27FC236}">
                  <a16:creationId xmlns:a16="http://schemas.microsoft.com/office/drawing/2014/main" id="{393AD234-FC34-46C5-B6A6-FBABE7D915FE}"/>
                </a:ext>
              </a:extLst>
            </p:cNvPr>
            <p:cNvSpPr>
              <a:spLocks noEditPoints="1"/>
            </p:cNvSpPr>
            <p:nvPr/>
          </p:nvSpPr>
          <p:spPr bwMode="auto">
            <a:xfrm>
              <a:off x="3387726" y="1442889"/>
              <a:ext cx="52388" cy="52388"/>
            </a:xfrm>
            <a:custGeom>
              <a:avLst/>
              <a:gdLst>
                <a:gd name="T0" fmla="*/ 7 w 14"/>
                <a:gd name="T1" fmla="*/ 14 h 14"/>
                <a:gd name="T2" fmla="*/ 14 w 14"/>
                <a:gd name="T3" fmla="*/ 7 h 14"/>
                <a:gd name="T4" fmla="*/ 7 w 14"/>
                <a:gd name="T5" fmla="*/ 0 h 14"/>
                <a:gd name="T6" fmla="*/ 0 w 14"/>
                <a:gd name="T7" fmla="*/ 7 h 14"/>
                <a:gd name="T8" fmla="*/ 7 w 14"/>
                <a:gd name="T9" fmla="*/ 14 h 14"/>
                <a:gd name="T10" fmla="*/ 7 w 14"/>
                <a:gd name="T11" fmla="*/ 1 h 14"/>
                <a:gd name="T12" fmla="*/ 13 w 14"/>
                <a:gd name="T13" fmla="*/ 7 h 14"/>
                <a:gd name="T14" fmla="*/ 7 w 14"/>
                <a:gd name="T15" fmla="*/ 14 h 14"/>
                <a:gd name="T16" fmla="*/ 1 w 14"/>
                <a:gd name="T17" fmla="*/ 7 h 14"/>
                <a:gd name="T18" fmla="*/ 7 w 14"/>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11" y="14"/>
                    <a:pt x="14" y="11"/>
                    <a:pt x="14" y="7"/>
                  </a:cubicBezTo>
                  <a:cubicBezTo>
                    <a:pt x="14" y="3"/>
                    <a:pt x="11" y="0"/>
                    <a:pt x="7" y="0"/>
                  </a:cubicBezTo>
                  <a:cubicBezTo>
                    <a:pt x="3" y="0"/>
                    <a:pt x="0" y="3"/>
                    <a:pt x="0" y="7"/>
                  </a:cubicBezTo>
                  <a:cubicBezTo>
                    <a:pt x="0" y="11"/>
                    <a:pt x="3" y="14"/>
                    <a:pt x="7" y="14"/>
                  </a:cubicBezTo>
                  <a:close/>
                  <a:moveTo>
                    <a:pt x="7" y="1"/>
                  </a:moveTo>
                  <a:cubicBezTo>
                    <a:pt x="10" y="1"/>
                    <a:pt x="13" y="4"/>
                    <a:pt x="13" y="7"/>
                  </a:cubicBezTo>
                  <a:cubicBezTo>
                    <a:pt x="13" y="11"/>
                    <a:pt x="10" y="14"/>
                    <a:pt x="7" y="14"/>
                  </a:cubicBezTo>
                  <a:cubicBezTo>
                    <a:pt x="3" y="14"/>
                    <a:pt x="1" y="11"/>
                    <a:pt x="1" y="7"/>
                  </a:cubicBezTo>
                  <a:cubicBezTo>
                    <a:pt x="1" y="4"/>
                    <a:pt x="3"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1" name="Freeform 2439">
              <a:extLst>
                <a:ext uri="{FF2B5EF4-FFF2-40B4-BE49-F238E27FC236}">
                  <a16:creationId xmlns:a16="http://schemas.microsoft.com/office/drawing/2014/main" id="{A05CBA3D-C2F5-4FE0-A22D-4D3A50476891}"/>
                </a:ext>
              </a:extLst>
            </p:cNvPr>
            <p:cNvSpPr>
              <a:spLocks/>
            </p:cNvSpPr>
            <p:nvPr/>
          </p:nvSpPr>
          <p:spPr bwMode="auto">
            <a:xfrm>
              <a:off x="3402014" y="1454002"/>
              <a:ext cx="19050" cy="30163"/>
            </a:xfrm>
            <a:custGeom>
              <a:avLst/>
              <a:gdLst>
                <a:gd name="T0" fmla="*/ 2 w 5"/>
                <a:gd name="T1" fmla="*/ 8 h 8"/>
                <a:gd name="T2" fmla="*/ 2 w 5"/>
                <a:gd name="T3" fmla="*/ 8 h 8"/>
                <a:gd name="T4" fmla="*/ 3 w 5"/>
                <a:gd name="T5" fmla="*/ 8 h 8"/>
                <a:gd name="T6" fmla="*/ 3 w 5"/>
                <a:gd name="T7" fmla="*/ 8 h 8"/>
                <a:gd name="T8" fmla="*/ 4 w 5"/>
                <a:gd name="T9" fmla="*/ 7 h 8"/>
                <a:gd name="T10" fmla="*/ 5 w 5"/>
                <a:gd name="T11" fmla="*/ 6 h 8"/>
                <a:gd name="T12" fmla="*/ 5 w 5"/>
                <a:gd name="T13" fmla="*/ 4 h 8"/>
                <a:gd name="T14" fmla="*/ 3 w 5"/>
                <a:gd name="T15" fmla="*/ 4 h 8"/>
                <a:gd name="T16" fmla="*/ 2 w 5"/>
                <a:gd name="T17" fmla="*/ 3 h 8"/>
                <a:gd name="T18" fmla="*/ 2 w 5"/>
                <a:gd name="T19" fmla="*/ 3 h 8"/>
                <a:gd name="T20" fmla="*/ 2 w 5"/>
                <a:gd name="T21" fmla="*/ 2 h 8"/>
                <a:gd name="T22" fmla="*/ 3 w 5"/>
                <a:gd name="T23" fmla="*/ 2 h 8"/>
                <a:gd name="T24" fmla="*/ 4 w 5"/>
                <a:gd name="T25" fmla="*/ 2 h 8"/>
                <a:gd name="T26" fmla="*/ 4 w 5"/>
                <a:gd name="T27" fmla="*/ 3 h 8"/>
                <a:gd name="T28" fmla="*/ 4 w 5"/>
                <a:gd name="T29" fmla="*/ 3 h 8"/>
                <a:gd name="T30" fmla="*/ 5 w 5"/>
                <a:gd name="T31" fmla="*/ 3 h 8"/>
                <a:gd name="T32" fmla="*/ 5 w 5"/>
                <a:gd name="T33" fmla="*/ 3 h 8"/>
                <a:gd name="T34" fmla="*/ 4 w 5"/>
                <a:gd name="T35" fmla="*/ 1 h 8"/>
                <a:gd name="T36" fmla="*/ 3 w 5"/>
                <a:gd name="T37" fmla="*/ 1 h 8"/>
                <a:gd name="T38" fmla="*/ 3 w 5"/>
                <a:gd name="T39" fmla="*/ 0 h 8"/>
                <a:gd name="T40" fmla="*/ 2 w 5"/>
                <a:gd name="T41" fmla="*/ 0 h 8"/>
                <a:gd name="T42" fmla="*/ 2 w 5"/>
                <a:gd name="T43" fmla="*/ 1 h 8"/>
                <a:gd name="T44" fmla="*/ 1 w 5"/>
                <a:gd name="T45" fmla="*/ 1 h 8"/>
                <a:gd name="T46" fmla="*/ 1 w 5"/>
                <a:gd name="T47" fmla="*/ 3 h 8"/>
                <a:gd name="T48" fmla="*/ 1 w 5"/>
                <a:gd name="T49" fmla="*/ 4 h 8"/>
                <a:gd name="T50" fmla="*/ 3 w 5"/>
                <a:gd name="T51" fmla="*/ 4 h 8"/>
                <a:gd name="T52" fmla="*/ 4 w 5"/>
                <a:gd name="T53" fmla="*/ 5 h 8"/>
                <a:gd name="T54" fmla="*/ 4 w 5"/>
                <a:gd name="T55" fmla="*/ 6 h 8"/>
                <a:gd name="T56" fmla="*/ 4 w 5"/>
                <a:gd name="T57" fmla="*/ 6 h 8"/>
                <a:gd name="T58" fmla="*/ 3 w 5"/>
                <a:gd name="T59" fmla="*/ 7 h 8"/>
                <a:gd name="T60" fmla="*/ 2 w 5"/>
                <a:gd name="T61" fmla="*/ 6 h 8"/>
                <a:gd name="T62" fmla="*/ 1 w 5"/>
                <a:gd name="T63" fmla="*/ 6 h 8"/>
                <a:gd name="T64" fmla="*/ 1 w 5"/>
                <a:gd name="T65" fmla="*/ 6 h 8"/>
                <a:gd name="T66" fmla="*/ 1 w 5"/>
                <a:gd name="T67" fmla="*/ 6 h 8"/>
                <a:gd name="T68" fmla="*/ 0 w 5"/>
                <a:gd name="T69" fmla="*/ 6 h 8"/>
                <a:gd name="T70" fmla="*/ 1 w 5"/>
                <a:gd name="T71" fmla="*/ 7 h 8"/>
                <a:gd name="T72" fmla="*/ 2 w 5"/>
                <a:gd name="T7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2" y="8"/>
                  </a:moveTo>
                  <a:cubicBezTo>
                    <a:pt x="2" y="8"/>
                    <a:pt x="2" y="8"/>
                    <a:pt x="2" y="8"/>
                  </a:cubicBezTo>
                  <a:cubicBezTo>
                    <a:pt x="3" y="8"/>
                    <a:pt x="3" y="8"/>
                    <a:pt x="3" y="8"/>
                  </a:cubicBezTo>
                  <a:cubicBezTo>
                    <a:pt x="3" y="8"/>
                    <a:pt x="3" y="8"/>
                    <a:pt x="3" y="8"/>
                  </a:cubicBezTo>
                  <a:cubicBezTo>
                    <a:pt x="4" y="7"/>
                    <a:pt x="4" y="7"/>
                    <a:pt x="4" y="7"/>
                  </a:cubicBezTo>
                  <a:cubicBezTo>
                    <a:pt x="5" y="7"/>
                    <a:pt x="5" y="6"/>
                    <a:pt x="5" y="6"/>
                  </a:cubicBezTo>
                  <a:cubicBezTo>
                    <a:pt x="5" y="5"/>
                    <a:pt x="5" y="5"/>
                    <a:pt x="5" y="4"/>
                  </a:cubicBezTo>
                  <a:cubicBezTo>
                    <a:pt x="4" y="4"/>
                    <a:pt x="4" y="4"/>
                    <a:pt x="3" y="4"/>
                  </a:cubicBezTo>
                  <a:cubicBezTo>
                    <a:pt x="3" y="4"/>
                    <a:pt x="2" y="3"/>
                    <a:pt x="2" y="3"/>
                  </a:cubicBezTo>
                  <a:cubicBezTo>
                    <a:pt x="2" y="3"/>
                    <a:pt x="2" y="3"/>
                    <a:pt x="2" y="3"/>
                  </a:cubicBezTo>
                  <a:cubicBezTo>
                    <a:pt x="2" y="2"/>
                    <a:pt x="2" y="2"/>
                    <a:pt x="2" y="2"/>
                  </a:cubicBezTo>
                  <a:cubicBezTo>
                    <a:pt x="2" y="2"/>
                    <a:pt x="3" y="2"/>
                    <a:pt x="3" y="2"/>
                  </a:cubicBezTo>
                  <a:cubicBezTo>
                    <a:pt x="3" y="2"/>
                    <a:pt x="4" y="2"/>
                    <a:pt x="4" y="2"/>
                  </a:cubicBezTo>
                  <a:cubicBezTo>
                    <a:pt x="4" y="3"/>
                    <a:pt x="4" y="3"/>
                    <a:pt x="4" y="3"/>
                  </a:cubicBezTo>
                  <a:cubicBezTo>
                    <a:pt x="4" y="3"/>
                    <a:pt x="4" y="3"/>
                    <a:pt x="4" y="3"/>
                  </a:cubicBezTo>
                  <a:cubicBezTo>
                    <a:pt x="5" y="3"/>
                    <a:pt x="5" y="3"/>
                    <a:pt x="5" y="3"/>
                  </a:cubicBezTo>
                  <a:cubicBezTo>
                    <a:pt x="5" y="3"/>
                    <a:pt x="5" y="3"/>
                    <a:pt x="5" y="3"/>
                  </a:cubicBezTo>
                  <a:cubicBezTo>
                    <a:pt x="5" y="2"/>
                    <a:pt x="5" y="2"/>
                    <a:pt x="4" y="1"/>
                  </a:cubicBezTo>
                  <a:cubicBezTo>
                    <a:pt x="4" y="1"/>
                    <a:pt x="4" y="1"/>
                    <a:pt x="3" y="1"/>
                  </a:cubicBezTo>
                  <a:cubicBezTo>
                    <a:pt x="3" y="0"/>
                    <a:pt x="3" y="0"/>
                    <a:pt x="3" y="0"/>
                  </a:cubicBezTo>
                  <a:cubicBezTo>
                    <a:pt x="2" y="0"/>
                    <a:pt x="2" y="0"/>
                    <a:pt x="2" y="0"/>
                  </a:cubicBezTo>
                  <a:cubicBezTo>
                    <a:pt x="2" y="1"/>
                    <a:pt x="2" y="1"/>
                    <a:pt x="2" y="1"/>
                  </a:cubicBezTo>
                  <a:cubicBezTo>
                    <a:pt x="2" y="1"/>
                    <a:pt x="2" y="1"/>
                    <a:pt x="1" y="1"/>
                  </a:cubicBezTo>
                  <a:cubicBezTo>
                    <a:pt x="1" y="2"/>
                    <a:pt x="1" y="2"/>
                    <a:pt x="1" y="3"/>
                  </a:cubicBezTo>
                  <a:cubicBezTo>
                    <a:pt x="1" y="3"/>
                    <a:pt x="1" y="3"/>
                    <a:pt x="1" y="4"/>
                  </a:cubicBezTo>
                  <a:cubicBezTo>
                    <a:pt x="2" y="4"/>
                    <a:pt x="2" y="4"/>
                    <a:pt x="3" y="4"/>
                  </a:cubicBezTo>
                  <a:cubicBezTo>
                    <a:pt x="3" y="5"/>
                    <a:pt x="4" y="5"/>
                    <a:pt x="4" y="5"/>
                  </a:cubicBezTo>
                  <a:cubicBezTo>
                    <a:pt x="4" y="6"/>
                    <a:pt x="4" y="6"/>
                    <a:pt x="4" y="6"/>
                  </a:cubicBezTo>
                  <a:cubicBezTo>
                    <a:pt x="4" y="6"/>
                    <a:pt x="4" y="6"/>
                    <a:pt x="4" y="6"/>
                  </a:cubicBezTo>
                  <a:cubicBezTo>
                    <a:pt x="4" y="7"/>
                    <a:pt x="3" y="7"/>
                    <a:pt x="3" y="7"/>
                  </a:cubicBezTo>
                  <a:cubicBezTo>
                    <a:pt x="2" y="7"/>
                    <a:pt x="2" y="7"/>
                    <a:pt x="2" y="6"/>
                  </a:cubicBezTo>
                  <a:cubicBezTo>
                    <a:pt x="2" y="6"/>
                    <a:pt x="1" y="6"/>
                    <a:pt x="1" y="6"/>
                  </a:cubicBezTo>
                  <a:cubicBezTo>
                    <a:pt x="1" y="6"/>
                    <a:pt x="1" y="6"/>
                    <a:pt x="1" y="6"/>
                  </a:cubicBezTo>
                  <a:cubicBezTo>
                    <a:pt x="1" y="6"/>
                    <a:pt x="1" y="6"/>
                    <a:pt x="1" y="6"/>
                  </a:cubicBezTo>
                  <a:cubicBezTo>
                    <a:pt x="0" y="6"/>
                    <a:pt x="0" y="6"/>
                    <a:pt x="0" y="6"/>
                  </a:cubicBezTo>
                  <a:cubicBezTo>
                    <a:pt x="0" y="6"/>
                    <a:pt x="1" y="7"/>
                    <a:pt x="1" y="7"/>
                  </a:cubicBezTo>
                  <a:cubicBezTo>
                    <a:pt x="1" y="7"/>
                    <a:pt x="2" y="7"/>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2" name="Freeform 2440">
              <a:extLst>
                <a:ext uri="{FF2B5EF4-FFF2-40B4-BE49-F238E27FC236}">
                  <a16:creationId xmlns:a16="http://schemas.microsoft.com/office/drawing/2014/main" id="{E8A6435F-AD5C-410A-9C16-731DBA9A7130}"/>
                </a:ext>
              </a:extLst>
            </p:cNvPr>
            <p:cNvSpPr>
              <a:spLocks noEditPoints="1"/>
            </p:cNvSpPr>
            <p:nvPr/>
          </p:nvSpPr>
          <p:spPr bwMode="auto">
            <a:xfrm>
              <a:off x="3330576" y="1434952"/>
              <a:ext cx="166688" cy="71438"/>
            </a:xfrm>
            <a:custGeom>
              <a:avLst/>
              <a:gdLst>
                <a:gd name="T0" fmla="*/ 5 w 44"/>
                <a:gd name="T1" fmla="*/ 19 h 19"/>
                <a:gd name="T2" fmla="*/ 39 w 44"/>
                <a:gd name="T3" fmla="*/ 19 h 19"/>
                <a:gd name="T4" fmla="*/ 44 w 44"/>
                <a:gd name="T5" fmla="*/ 14 h 19"/>
                <a:gd name="T6" fmla="*/ 44 w 44"/>
                <a:gd name="T7" fmla="*/ 5 h 19"/>
                <a:gd name="T8" fmla="*/ 39 w 44"/>
                <a:gd name="T9" fmla="*/ 0 h 19"/>
                <a:gd name="T10" fmla="*/ 6 w 44"/>
                <a:gd name="T11" fmla="*/ 0 h 19"/>
                <a:gd name="T12" fmla="*/ 0 w 44"/>
                <a:gd name="T13" fmla="*/ 5 h 19"/>
                <a:gd name="T14" fmla="*/ 0 w 44"/>
                <a:gd name="T15" fmla="*/ 14 h 19"/>
                <a:gd name="T16" fmla="*/ 5 w 44"/>
                <a:gd name="T17" fmla="*/ 19 h 19"/>
                <a:gd name="T18" fmla="*/ 22 w 44"/>
                <a:gd name="T19" fmla="*/ 1 h 19"/>
                <a:gd name="T20" fmla="*/ 30 w 44"/>
                <a:gd name="T21" fmla="*/ 9 h 19"/>
                <a:gd name="T22" fmla="*/ 22 w 44"/>
                <a:gd name="T23" fmla="*/ 17 h 19"/>
                <a:gd name="T24" fmla="*/ 14 w 44"/>
                <a:gd name="T25" fmla="*/ 9 h 19"/>
                <a:gd name="T26" fmla="*/ 22 w 44"/>
                <a:gd name="T2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19">
                  <a:moveTo>
                    <a:pt x="5" y="19"/>
                  </a:moveTo>
                  <a:cubicBezTo>
                    <a:pt x="39" y="19"/>
                    <a:pt x="39" y="19"/>
                    <a:pt x="39" y="19"/>
                  </a:cubicBezTo>
                  <a:cubicBezTo>
                    <a:pt x="39" y="13"/>
                    <a:pt x="44" y="14"/>
                    <a:pt x="44" y="14"/>
                  </a:cubicBezTo>
                  <a:cubicBezTo>
                    <a:pt x="44" y="5"/>
                    <a:pt x="44" y="5"/>
                    <a:pt x="44" y="5"/>
                  </a:cubicBezTo>
                  <a:cubicBezTo>
                    <a:pt x="38" y="5"/>
                    <a:pt x="39" y="0"/>
                    <a:pt x="39" y="0"/>
                  </a:cubicBezTo>
                  <a:cubicBezTo>
                    <a:pt x="6" y="0"/>
                    <a:pt x="6" y="0"/>
                    <a:pt x="6" y="0"/>
                  </a:cubicBezTo>
                  <a:cubicBezTo>
                    <a:pt x="6" y="0"/>
                    <a:pt x="6" y="5"/>
                    <a:pt x="0" y="5"/>
                  </a:cubicBezTo>
                  <a:cubicBezTo>
                    <a:pt x="0" y="14"/>
                    <a:pt x="0" y="14"/>
                    <a:pt x="0" y="14"/>
                  </a:cubicBezTo>
                  <a:cubicBezTo>
                    <a:pt x="0" y="14"/>
                    <a:pt x="5" y="14"/>
                    <a:pt x="5" y="19"/>
                  </a:cubicBezTo>
                  <a:close/>
                  <a:moveTo>
                    <a:pt x="22" y="1"/>
                  </a:moveTo>
                  <a:cubicBezTo>
                    <a:pt x="26" y="1"/>
                    <a:pt x="30" y="5"/>
                    <a:pt x="30" y="9"/>
                  </a:cubicBezTo>
                  <a:cubicBezTo>
                    <a:pt x="30" y="14"/>
                    <a:pt x="26" y="17"/>
                    <a:pt x="22" y="17"/>
                  </a:cubicBezTo>
                  <a:cubicBezTo>
                    <a:pt x="18" y="17"/>
                    <a:pt x="14" y="14"/>
                    <a:pt x="14" y="9"/>
                  </a:cubicBezTo>
                  <a:cubicBezTo>
                    <a:pt x="14" y="5"/>
                    <a:pt x="18" y="1"/>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3" name="Freeform 2441">
              <a:extLst>
                <a:ext uri="{FF2B5EF4-FFF2-40B4-BE49-F238E27FC236}">
                  <a16:creationId xmlns:a16="http://schemas.microsoft.com/office/drawing/2014/main" id="{2A0DC15B-0C9C-4407-9DCC-F84E96BE8C47}"/>
                </a:ext>
              </a:extLst>
            </p:cNvPr>
            <p:cNvSpPr>
              <a:spLocks noEditPoints="1"/>
            </p:cNvSpPr>
            <p:nvPr/>
          </p:nvSpPr>
          <p:spPr bwMode="auto">
            <a:xfrm>
              <a:off x="3286126" y="1401614"/>
              <a:ext cx="255588" cy="138113"/>
            </a:xfrm>
            <a:custGeom>
              <a:avLst/>
              <a:gdLst>
                <a:gd name="T0" fmla="*/ 0 w 161"/>
                <a:gd name="T1" fmla="*/ 0 h 87"/>
                <a:gd name="T2" fmla="*/ 0 w 161"/>
                <a:gd name="T3" fmla="*/ 87 h 87"/>
                <a:gd name="T4" fmla="*/ 161 w 161"/>
                <a:gd name="T5" fmla="*/ 87 h 87"/>
                <a:gd name="T6" fmla="*/ 161 w 161"/>
                <a:gd name="T7" fmla="*/ 0 h 87"/>
                <a:gd name="T8" fmla="*/ 0 w 161"/>
                <a:gd name="T9" fmla="*/ 0 h 87"/>
                <a:gd name="T10" fmla="*/ 147 w 161"/>
                <a:gd name="T11" fmla="*/ 76 h 87"/>
                <a:gd name="T12" fmla="*/ 14 w 161"/>
                <a:gd name="T13" fmla="*/ 76 h 87"/>
                <a:gd name="T14" fmla="*/ 14 w 161"/>
                <a:gd name="T15" fmla="*/ 9 h 87"/>
                <a:gd name="T16" fmla="*/ 147 w 161"/>
                <a:gd name="T17" fmla="*/ 9 h 87"/>
                <a:gd name="T18" fmla="*/ 147 w 161"/>
                <a:gd name="T19"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87">
                  <a:moveTo>
                    <a:pt x="0" y="0"/>
                  </a:moveTo>
                  <a:lnTo>
                    <a:pt x="0" y="87"/>
                  </a:lnTo>
                  <a:lnTo>
                    <a:pt x="161" y="87"/>
                  </a:lnTo>
                  <a:lnTo>
                    <a:pt x="161" y="0"/>
                  </a:lnTo>
                  <a:lnTo>
                    <a:pt x="0" y="0"/>
                  </a:lnTo>
                  <a:close/>
                  <a:moveTo>
                    <a:pt x="147" y="76"/>
                  </a:moveTo>
                  <a:lnTo>
                    <a:pt x="14" y="76"/>
                  </a:lnTo>
                  <a:lnTo>
                    <a:pt x="14" y="9"/>
                  </a:lnTo>
                  <a:lnTo>
                    <a:pt x="147" y="9"/>
                  </a:lnTo>
                  <a:lnTo>
                    <a:pt x="147"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344" name="Text Box 51">
            <a:extLst>
              <a:ext uri="{FF2B5EF4-FFF2-40B4-BE49-F238E27FC236}">
                <a16:creationId xmlns:a16="http://schemas.microsoft.com/office/drawing/2014/main" id="{271FE325-9174-4D99-BE2F-1DC876A7F022}"/>
              </a:ext>
            </a:extLst>
          </p:cNvPr>
          <p:cNvSpPr txBox="1">
            <a:spLocks noChangeArrowheads="1"/>
          </p:cNvSpPr>
          <p:nvPr/>
        </p:nvSpPr>
        <p:spPr bwMode="auto">
          <a:xfrm>
            <a:off x="5219703" y="3479380"/>
            <a:ext cx="4156365"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Note: 2020</a:t>
            </a:r>
            <a:r>
              <a:rPr lang="ko-KR" altLang="en-US" sz="600" i="1" dirty="0">
                <a:solidFill>
                  <a:srgbClr val="00338D"/>
                </a:solidFill>
                <a:latin typeface="Arial" panose="020B0604020202020204" pitchFamily="34" charset="0"/>
                <a:cs typeface="Arial" panose="020B0604020202020204" pitchFamily="34" charset="0"/>
              </a:rPr>
              <a:t>년은 반기 금액을 온기로 환산함</a:t>
            </a:r>
            <a:endParaRPr lang="en-US" altLang="ko-KR" sz="600" i="1" dirty="0">
              <a:solidFill>
                <a:srgbClr val="00338D"/>
              </a:solidFill>
              <a:latin typeface="Arial" panose="020B0604020202020204" pitchFamily="34" charset="0"/>
              <a:cs typeface="Arial" panose="020B0604020202020204" pitchFamily="34" charset="0"/>
            </a:endParaRPr>
          </a:p>
        </p:txBody>
      </p:sp>
      <p:graphicFrame>
        <p:nvGraphicFramePr>
          <p:cNvPr id="345" name="Chart1">
            <a:extLst>
              <a:ext uri="{FF2B5EF4-FFF2-40B4-BE49-F238E27FC236}">
                <a16:creationId xmlns:a16="http://schemas.microsoft.com/office/drawing/2014/main" id="{4874120A-53FA-4885-B3AC-CE7B9D9960E4}"/>
              </a:ext>
            </a:extLst>
          </p:cNvPr>
          <p:cNvGraphicFramePr>
            <a:graphicFrameLocks/>
          </p:cNvGraphicFramePr>
          <p:nvPr>
            <p:extLst>
              <p:ext uri="{D42A27DB-BD31-4B8C-83A1-F6EECF244321}">
                <p14:modId xmlns:p14="http://schemas.microsoft.com/office/powerpoint/2010/main" val="1993251298"/>
              </p:ext>
            </p:extLst>
          </p:nvPr>
        </p:nvGraphicFramePr>
        <p:xfrm>
          <a:off x="5304091" y="1891492"/>
          <a:ext cx="2669992" cy="15917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81872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1"/>
          </p:nvPr>
        </p:nvSpPr>
        <p:spPr/>
        <p:txBody>
          <a:bodyPr/>
          <a:lstStyle/>
          <a:p>
            <a:r>
              <a:rPr lang="en-US" altLang="ko-KR" dirty="0"/>
              <a:t>© 2021 KPMG Samjong Accounting Corp., the Korean member firm of the KPMG network of independent member firms affiliated with KPMG International Cooperative (“KPMG International”), a Swiss entity. All rights reserved. Printed in Korea.</a:t>
            </a:r>
            <a:endParaRPr lang="ko-KR" altLang="en-US" dirty="0"/>
          </a:p>
          <a:p>
            <a:endParaRPr lang="ko-KR" altLang="en-US" dirty="0"/>
          </a:p>
        </p:txBody>
      </p:sp>
      <p:sp>
        <p:nvSpPr>
          <p:cNvPr id="6" name="텍스트 개체 틀 5"/>
          <p:cNvSpPr>
            <a:spLocks noGrp="1"/>
          </p:cNvSpPr>
          <p:nvPr>
            <p:ph type="body" sz="quarter" idx="12"/>
          </p:nvPr>
        </p:nvSpPr>
        <p:spPr/>
        <p:txBody>
          <a:bodyPr/>
          <a:lstStyle/>
          <a:p>
            <a:r>
              <a:rPr lang="en-US" altLang="ko-KR" dirty="0"/>
              <a:t>The KPMG name and logo are registered trademarks or trademarks of KPMG International.</a:t>
            </a:r>
            <a:endParaRPr lang="ko-KR" altLang="en-US" dirty="0"/>
          </a:p>
          <a:p>
            <a:endParaRPr lang="ko-KR" altLang="en-US" dirty="0"/>
          </a:p>
        </p:txBody>
      </p:sp>
      <p:sp>
        <p:nvSpPr>
          <p:cNvPr id="7" name="텍스트 개체 틀 6"/>
          <p:cNvSpPr>
            <a:spLocks noGrp="1"/>
          </p:cNvSpPr>
          <p:nvPr>
            <p:ph type="body" sz="quarter" idx="13"/>
          </p:nvPr>
        </p:nvSpPr>
        <p:spPr/>
        <p:txBody>
          <a:bodyPr/>
          <a:lstStyle/>
          <a:p>
            <a:r>
              <a:rPr lang="en-US" altLang="ko-KR"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endParaRPr lang="ko-KR" altLang="en-US" dirty="0"/>
          </a:p>
          <a:p>
            <a:endParaRPr lang="ko-KR" altLang="en-US" dirty="0"/>
          </a:p>
        </p:txBody>
      </p:sp>
      <p:sp>
        <p:nvSpPr>
          <p:cNvPr id="8" name="텍스트 개체 틀 7"/>
          <p:cNvSpPr>
            <a:spLocks noGrp="1"/>
          </p:cNvSpPr>
          <p:nvPr>
            <p:ph type="body" sz="quarter" idx="14"/>
          </p:nvPr>
        </p:nvSpPr>
        <p:spPr/>
        <p:txBody>
          <a:bodyPr/>
          <a:lstStyle/>
          <a:p>
            <a:r>
              <a:rPr lang="en-US" altLang="ko-KR" dirty="0"/>
              <a:t>kpmg.com/socialmedia</a:t>
            </a:r>
            <a:endParaRPr lang="ko-KR" altLang="en-US" dirty="0"/>
          </a:p>
        </p:txBody>
      </p:sp>
      <p:sp>
        <p:nvSpPr>
          <p:cNvPr id="9" name="텍스트 개체 틀 8"/>
          <p:cNvSpPr>
            <a:spLocks noGrp="1"/>
          </p:cNvSpPr>
          <p:nvPr>
            <p:ph type="body" sz="quarter" idx="15"/>
          </p:nvPr>
        </p:nvSpPr>
        <p:spPr/>
        <p:txBody>
          <a:bodyPr/>
          <a:lstStyle/>
          <a:p>
            <a:r>
              <a:rPr lang="en-US" altLang="ko-KR" dirty="0"/>
              <a:t>kpmg.com/app</a:t>
            </a:r>
            <a:endParaRPr lang="ko-KR" altLang="en-US" dirty="0"/>
          </a:p>
        </p:txBody>
      </p:sp>
    </p:spTree>
    <p:extLst>
      <p:ext uri="{BB962C8B-B14F-4D97-AF65-F5344CB8AC3E}">
        <p14:creationId xmlns:p14="http://schemas.microsoft.com/office/powerpoint/2010/main" val="364809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Income statement</a:t>
            </a:r>
            <a:r>
              <a:rPr lang="ko-KR" altLang="en-US" sz="3000" b="1" dirty="0">
                <a:solidFill>
                  <a:srgbClr val="00338D"/>
                </a:solidFill>
                <a:cs typeface="KPMG Extralight"/>
              </a:rPr>
              <a:t> </a:t>
            </a:r>
            <a:r>
              <a:rPr lang="en-US" altLang="ko-KR" sz="3000" b="1" dirty="0">
                <a:solidFill>
                  <a:srgbClr val="00338D"/>
                </a:solidFill>
                <a:cs typeface="KPMG Extralight"/>
              </a:rPr>
              <a:t>overview (2/3)</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1"/>
            <a:ext cx="9077499" cy="680777"/>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대상회사는 </a:t>
            </a:r>
            <a:r>
              <a:rPr lang="en-US" altLang="ko-KR" sz="900" dirty="0">
                <a:solidFill>
                  <a:srgbClr val="00338D"/>
                </a:solidFill>
                <a:latin typeface="Arial" panose="020B0604020202020204" pitchFamily="34" charset="0"/>
                <a:ea typeface="맑은 고딕" panose="020B0503020000020004" pitchFamily="50" charset="-127"/>
              </a:rPr>
              <a:t>2017</a:t>
            </a:r>
            <a:r>
              <a:rPr lang="ko-KR" altLang="en-US" sz="900" dirty="0">
                <a:solidFill>
                  <a:srgbClr val="00338D"/>
                </a:solidFill>
                <a:latin typeface="Arial" panose="020B0604020202020204" pitchFamily="34" charset="0"/>
                <a:ea typeface="맑은 고딕" panose="020B0503020000020004" pitchFamily="50" charset="-127"/>
              </a:rPr>
              <a:t>년 유지보수 매출액 </a:t>
            </a:r>
            <a:r>
              <a:rPr lang="en-US" altLang="ko-KR" sz="900" dirty="0">
                <a:solidFill>
                  <a:srgbClr val="00338D"/>
                </a:solidFill>
                <a:latin typeface="Arial" panose="020B0604020202020204" pitchFamily="34" charset="0"/>
                <a:ea typeface="맑은 고딕" panose="020B0503020000020004" pitchFamily="50" charset="-127"/>
              </a:rPr>
              <a:t>2,866</a:t>
            </a:r>
            <a:r>
              <a:rPr lang="ko-KR" altLang="en-US" sz="900" dirty="0">
                <a:solidFill>
                  <a:srgbClr val="00338D"/>
                </a:solidFill>
                <a:latin typeface="Arial" panose="020B0604020202020204" pitchFamily="34" charset="0"/>
                <a:ea typeface="맑은 고딕" panose="020B0503020000020004" pitchFamily="50" charset="-127"/>
              </a:rPr>
              <a:t>백만원을 제품매출로 분류</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원가는 용역원가로 분류</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함에 따라 항목별 매출총이익에 왜곡이 존재하였으며</a:t>
            </a:r>
            <a:r>
              <a:rPr lang="en-US" altLang="ko-KR" sz="900" dirty="0">
                <a:solidFill>
                  <a:srgbClr val="00338D"/>
                </a:solidFill>
                <a:latin typeface="Arial" panose="020B0604020202020204" pitchFamily="34" charset="0"/>
                <a:ea typeface="맑은 고딕" panose="020B0503020000020004" pitchFamily="50" charset="-127"/>
              </a:rPr>
              <a:t>, KPMG </a:t>
            </a:r>
            <a:r>
              <a:rPr lang="ko-KR" altLang="en-US" sz="900" dirty="0">
                <a:solidFill>
                  <a:srgbClr val="00338D"/>
                </a:solidFill>
                <a:latin typeface="Arial" panose="020B0604020202020204" pitchFamily="34" charset="0"/>
                <a:ea typeface="맑은 고딕" panose="020B0503020000020004" pitchFamily="50" charset="-127"/>
              </a:rPr>
              <a:t>는 이를 보정함</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전사기준 </a:t>
            </a:r>
            <a:r>
              <a:rPr lang="en-US" altLang="ko-KR" sz="900" dirty="0">
                <a:solidFill>
                  <a:srgbClr val="00338D"/>
                </a:solidFill>
                <a:latin typeface="Arial" panose="020B0604020202020204" pitchFamily="34" charset="0"/>
                <a:ea typeface="맑은 고딕" panose="020B0503020000020004" pitchFamily="50" charset="-127"/>
              </a:rPr>
              <a:t>GP%</a:t>
            </a:r>
            <a:r>
              <a:rPr lang="ko-KR" altLang="en-US" sz="900" dirty="0">
                <a:solidFill>
                  <a:srgbClr val="00338D"/>
                </a:solidFill>
                <a:latin typeface="Arial" panose="020B0604020202020204" pitchFamily="34" charset="0"/>
                <a:ea typeface="맑은 고딕" panose="020B0503020000020004" pitchFamily="50" charset="-127"/>
              </a:rPr>
              <a:t>은 </a:t>
            </a:r>
            <a:r>
              <a:rPr lang="en-US" altLang="ko-KR" sz="900" dirty="0">
                <a:solidFill>
                  <a:srgbClr val="00338D"/>
                </a:solidFill>
                <a:latin typeface="Arial" panose="020B0604020202020204" pitchFamily="34" charset="0"/>
                <a:ea typeface="맑은 고딕" panose="020B0503020000020004" pitchFamily="50" charset="-127"/>
              </a:rPr>
              <a:t>2017</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27.8% </a:t>
            </a:r>
            <a:r>
              <a:rPr lang="ko-KR" altLang="en-US" sz="900" dirty="0">
                <a:solidFill>
                  <a:srgbClr val="00338D"/>
                </a:solidFill>
                <a:latin typeface="Arial" panose="020B0604020202020204" pitchFamily="34" charset="0"/>
                <a:ea typeface="맑은 고딕" panose="020B0503020000020004" pitchFamily="50" charset="-127"/>
              </a:rPr>
              <a:t>수준으로 상승</a:t>
            </a: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 대비 </a:t>
            </a:r>
            <a:r>
              <a:rPr lang="en-US" altLang="ko-KR" sz="900" dirty="0">
                <a:solidFill>
                  <a:srgbClr val="00338D"/>
                </a:solidFill>
                <a:latin typeface="Arial" panose="020B0604020202020204" pitchFamily="34" charset="0"/>
                <a:ea typeface="맑은 고딕" panose="020B0503020000020004" pitchFamily="50" charset="-127"/>
              </a:rPr>
              <a:t>4%pt </a:t>
            </a:r>
            <a:r>
              <a:rPr lang="ko-KR" altLang="en-US" sz="900" dirty="0">
                <a:solidFill>
                  <a:srgbClr val="00338D"/>
                </a:solidFill>
                <a:latin typeface="Arial" panose="020B0604020202020204" pitchFamily="34" charset="0"/>
                <a:ea typeface="맑은 고딕" panose="020B0503020000020004" pitchFamily="50" charset="-127"/>
              </a:rPr>
              <a:t>상승</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한 이후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년까지 유사한 수준을 유지하고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매출 성장 추세를 보이고 있는 제품 매출의 경우 재료비 부담 감소</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준고정비 성격의 노무비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제조경비에서 효율화 발생하며 </a:t>
            </a:r>
            <a:r>
              <a:rPr lang="en-US" altLang="ko-KR" sz="900" dirty="0">
                <a:solidFill>
                  <a:srgbClr val="00338D"/>
                </a:solidFill>
                <a:latin typeface="Arial" panose="020B0604020202020204" pitchFamily="34" charset="0"/>
                <a:ea typeface="맑은 고딕" panose="020B0503020000020004" pitchFamily="50" charset="-127"/>
              </a:rPr>
              <a:t>GP%</a:t>
            </a:r>
            <a:r>
              <a:rPr lang="ko-KR" altLang="en-US" sz="900" dirty="0">
                <a:solidFill>
                  <a:srgbClr val="00338D"/>
                </a:solidFill>
                <a:latin typeface="Arial" panose="020B0604020202020204" pitchFamily="34" charset="0"/>
                <a:ea typeface="맑은 고딕" panose="020B0503020000020004" pitchFamily="50" charset="-127"/>
              </a:rPr>
              <a:t>이 </a:t>
            </a:r>
            <a:r>
              <a:rPr lang="en-US" altLang="ko-KR" sz="900" dirty="0">
                <a:solidFill>
                  <a:srgbClr val="00338D"/>
                </a:solidFill>
                <a:latin typeface="Arial" panose="020B0604020202020204" pitchFamily="34" charset="0"/>
                <a:ea typeface="맑은 고딕" panose="020B0503020000020004" pitchFamily="50" charset="-127"/>
              </a:rPr>
              <a:t>28% </a:t>
            </a:r>
            <a:r>
              <a:rPr lang="ko-KR" altLang="en-US" sz="900" dirty="0">
                <a:solidFill>
                  <a:srgbClr val="00338D"/>
                </a:solidFill>
                <a:latin typeface="Arial" panose="020B0604020202020204" pitchFamily="34" charset="0"/>
                <a:ea typeface="맑은 고딕" panose="020B0503020000020004" pitchFamily="50" charset="-127"/>
              </a:rPr>
              <a:t>수준으로 상승한 모습을 보임</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반면</a:t>
            </a:r>
            <a:r>
              <a:rPr lang="en-US" altLang="ko-KR" sz="900" dirty="0">
                <a:solidFill>
                  <a:srgbClr val="00338D"/>
                </a:solidFill>
                <a:latin typeface="Arial" panose="020B0604020202020204" pitchFamily="34" charset="0"/>
                <a:ea typeface="맑은 고딕" panose="020B0503020000020004" pitchFamily="50" charset="-127"/>
              </a:rPr>
              <a:t>, 2019</a:t>
            </a:r>
            <a:r>
              <a:rPr lang="ko-KR" altLang="en-US" sz="900" dirty="0">
                <a:solidFill>
                  <a:srgbClr val="00338D"/>
                </a:solidFill>
                <a:latin typeface="Arial" panose="020B0604020202020204" pitchFamily="34" charset="0"/>
                <a:ea typeface="맑은 고딕" panose="020B0503020000020004" pitchFamily="50" charset="-127"/>
              </a:rPr>
              <a:t>년까지 매출 하락 추세에 있는 용역매출의 경우 재료비 부담 감소하였으나</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노무비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제조경비 부담 증가하며 </a:t>
            </a:r>
            <a:r>
              <a:rPr lang="en-US" altLang="ko-KR" sz="900" dirty="0">
                <a:solidFill>
                  <a:srgbClr val="00338D"/>
                </a:solidFill>
                <a:latin typeface="Arial" panose="020B0604020202020204" pitchFamily="34" charset="0"/>
                <a:ea typeface="맑은 고딕" panose="020B0503020000020004" pitchFamily="50" charset="-127"/>
              </a:rPr>
              <a:t>GP%</a:t>
            </a:r>
            <a:r>
              <a:rPr lang="ko-KR" altLang="en-US" sz="900" dirty="0">
                <a:solidFill>
                  <a:srgbClr val="00338D"/>
                </a:solidFill>
                <a:latin typeface="Arial" panose="020B0604020202020204" pitchFamily="34" charset="0"/>
                <a:ea typeface="맑은 고딕" panose="020B0503020000020004" pitchFamily="50" charset="-127"/>
              </a:rPr>
              <a:t>은 </a:t>
            </a:r>
            <a:r>
              <a:rPr lang="en-US" altLang="ko-KR" sz="900" dirty="0">
                <a:solidFill>
                  <a:srgbClr val="00338D"/>
                </a:solidFill>
                <a:latin typeface="Arial" panose="020B0604020202020204" pitchFamily="34" charset="0"/>
                <a:ea typeface="맑은 고딕" panose="020B0503020000020004" pitchFamily="50" charset="-127"/>
              </a:rPr>
              <a:t>26% </a:t>
            </a:r>
            <a:r>
              <a:rPr lang="ko-KR" altLang="en-US" sz="900" dirty="0">
                <a:solidFill>
                  <a:srgbClr val="00338D"/>
                </a:solidFill>
                <a:latin typeface="Arial" panose="020B0604020202020204" pitchFamily="34" charset="0"/>
                <a:ea typeface="맑은 고딕" panose="020B0503020000020004" pitchFamily="50" charset="-127"/>
              </a:rPr>
              <a:t>수준으로 </a:t>
            </a:r>
            <a:r>
              <a:rPr lang="en-US" altLang="ko-KR" sz="900" dirty="0">
                <a:solidFill>
                  <a:srgbClr val="00338D"/>
                </a:solidFill>
                <a:latin typeface="Arial" panose="020B0604020202020204" pitchFamily="34" charset="0"/>
                <a:ea typeface="맑은 고딕" panose="020B0503020000020004" pitchFamily="50" charset="-127"/>
              </a:rPr>
              <a:t>2016</a:t>
            </a:r>
            <a:r>
              <a:rPr lang="ko-KR" altLang="en-US" sz="900" dirty="0">
                <a:solidFill>
                  <a:srgbClr val="00338D"/>
                </a:solidFill>
                <a:latin typeface="Arial" panose="020B0604020202020204" pitchFamily="34" charset="0"/>
                <a:ea typeface="맑은 고딕" panose="020B0503020000020004" pitchFamily="50" charset="-127"/>
              </a:rPr>
              <a:t>년 대비 소폭 감소함</a:t>
            </a:r>
            <a:r>
              <a:rPr lang="en-US" altLang="ko-KR" sz="900" dirty="0">
                <a:solidFill>
                  <a:srgbClr val="00338D"/>
                </a:solidFill>
                <a:latin typeface="Arial" panose="020B0604020202020204" pitchFamily="34" charset="0"/>
                <a:ea typeface="맑은 고딕" panose="020B0503020000020004" pitchFamily="50" charset="-127"/>
              </a:rPr>
              <a:t>.</a:t>
            </a:r>
            <a:r>
              <a:rPr lang="ko-KR" altLang="en-US" sz="900" dirty="0">
                <a:solidFill>
                  <a:srgbClr val="00338D"/>
                </a:solidFill>
                <a:latin typeface="Arial" panose="020B0604020202020204" pitchFamily="34" charset="0"/>
                <a:ea typeface="맑은 고딕" panose="020B0503020000020004" pitchFamily="50" charset="-127"/>
              </a:rPr>
              <a:t> </a:t>
            </a:r>
            <a:endParaRPr lang="en-US" altLang="ko-KR" sz="900" dirty="0">
              <a:solidFill>
                <a:srgbClr val="00338D"/>
              </a:solidFill>
              <a:latin typeface="Arial" panose="020B0604020202020204" pitchFamily="34" charset="0"/>
              <a:ea typeface="맑은 고딕" panose="020B0503020000020004" pitchFamily="50" charset="-127"/>
            </a:endParaRPr>
          </a:p>
        </p:txBody>
      </p:sp>
      <p:sp>
        <p:nvSpPr>
          <p:cNvPr id="6" name="텍스트 개체 틀 1">
            <a:extLst>
              <a:ext uri="{FF2B5EF4-FFF2-40B4-BE49-F238E27FC236}">
                <a16:creationId xmlns:a16="http://schemas.microsoft.com/office/drawing/2014/main" id="{797FE88A-5C5B-4CDC-BC85-B1E36EBD1DF3}"/>
              </a:ext>
            </a:extLst>
          </p:cNvPr>
          <p:cNvSpPr txBox="1">
            <a:spLocks/>
          </p:cNvSpPr>
          <p:nvPr/>
        </p:nvSpPr>
        <p:spPr bwMode="gray">
          <a:xfrm>
            <a:off x="412866" y="3673751"/>
            <a:ext cx="4735206" cy="2672684"/>
          </a:xfrm>
          <a:prstGeom prst="rect">
            <a:avLst/>
          </a:prstGeom>
          <a:solidFill>
            <a:schemeClr val="bg2">
              <a:alpha val="40000"/>
            </a:schemeClr>
          </a:solidFill>
        </p:spPr>
        <p:txBody>
          <a:bodyPr vert="horz" lIns="36000" tIns="36000" rIns="36000" bIns="3600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제조원가 구성</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제품매출원가에서 재료비</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노무비</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제조경비</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기타비용이 차지하는 비중은 </a:t>
            </a:r>
            <a:r>
              <a:rPr lang="en-US" altLang="ko-KR" sz="800" b="0" dirty="0">
                <a:solidFill>
                  <a:schemeClr val="tx1"/>
                </a:solidFill>
                <a:latin typeface="Arial" panose="020B0604020202020204" pitchFamily="34" charset="0"/>
                <a:ea typeface="맑은 고딕" panose="020B0503020000020004" pitchFamily="50" charset="-127"/>
              </a:rPr>
              <a:t>2019</a:t>
            </a:r>
            <a:r>
              <a:rPr lang="ko-KR" altLang="en-US" sz="800" b="0" dirty="0">
                <a:solidFill>
                  <a:schemeClr val="tx1"/>
                </a:solidFill>
                <a:latin typeface="Arial" panose="020B0604020202020204" pitchFamily="34" charset="0"/>
                <a:ea typeface="맑은 고딕" panose="020B0503020000020004" pitchFamily="50" charset="-127"/>
              </a:rPr>
              <a:t>년 기준으로 각각 </a:t>
            </a:r>
            <a:r>
              <a:rPr lang="en-US" altLang="ko-KR" sz="800" b="0" dirty="0">
                <a:solidFill>
                  <a:schemeClr val="tx1"/>
                </a:solidFill>
                <a:latin typeface="Arial" panose="020B0604020202020204" pitchFamily="34" charset="0"/>
                <a:ea typeface="맑은 고딕" panose="020B0503020000020004" pitchFamily="50" charset="-127"/>
              </a:rPr>
              <a:t>81%, 10%, 8%, 1% </a:t>
            </a:r>
            <a:r>
              <a:rPr lang="ko-KR" altLang="en-US" sz="800" b="0" dirty="0">
                <a:solidFill>
                  <a:schemeClr val="tx1"/>
                </a:solidFill>
                <a:latin typeface="Arial" panose="020B0604020202020204" pitchFamily="34" charset="0"/>
                <a:ea typeface="맑은 고딕" panose="020B0503020000020004" pitchFamily="50" charset="-127"/>
              </a:rPr>
              <a:t>수준으로 재료비가 가장 큰 비중을 차지하고 있음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용역매출원가에서 재료비</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노무비</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제조경비가 차지하는 비중은 각각 </a:t>
            </a:r>
            <a:r>
              <a:rPr lang="en-US" altLang="ko-KR" sz="800" b="0" dirty="0">
                <a:solidFill>
                  <a:schemeClr val="tx1"/>
                </a:solidFill>
                <a:latin typeface="Arial" panose="020B0604020202020204" pitchFamily="34" charset="0"/>
                <a:ea typeface="맑은 고딕" panose="020B0503020000020004" pitchFamily="50" charset="-127"/>
              </a:rPr>
              <a:t>66%, 25%, 9%</a:t>
            </a:r>
            <a:r>
              <a:rPr lang="ko-KR" altLang="en-US" sz="800" b="0" dirty="0">
                <a:solidFill>
                  <a:schemeClr val="tx1"/>
                </a:solidFill>
                <a:latin typeface="Arial" panose="020B0604020202020204" pitchFamily="34" charset="0"/>
                <a:ea typeface="맑은 고딕" panose="020B0503020000020004" pitchFamily="50" charset="-127"/>
              </a:rPr>
              <a:t>로 역시 재료비가 가장 큰 비중을 차지하고 있는 것으로 나타남</a:t>
            </a:r>
            <a:r>
              <a:rPr lang="en-US" altLang="ko-KR" sz="800" b="0" dirty="0">
                <a:solidFill>
                  <a:schemeClr val="tx1"/>
                </a:solidFill>
                <a:latin typeface="Arial" panose="020B0604020202020204" pitchFamily="34" charset="0"/>
                <a:ea typeface="맑은 고딕" panose="020B0503020000020004" pitchFamily="50" charset="-127"/>
              </a:rPr>
              <a:t>. </a:t>
            </a:r>
          </a:p>
          <a:p>
            <a:pPr marL="266700" indent="-180975">
              <a:lnSpc>
                <a:spcPct val="140000"/>
              </a:lnSpc>
              <a:spcAft>
                <a:spcPts val="400"/>
              </a:spcAft>
              <a:buFont typeface="Wingdings" panose="05000000000000000000" pitchFamily="2" charset="2"/>
              <a:buChar char="§"/>
              <a:tabLst>
                <a:tab pos="4037013" algn="l"/>
              </a:tabLst>
            </a:pPr>
            <a:r>
              <a:rPr lang="ko-KR" altLang="en-US" sz="800" b="0" dirty="0">
                <a:solidFill>
                  <a:schemeClr val="tx1"/>
                </a:solidFill>
                <a:latin typeface="Arial" panose="020B0604020202020204" pitchFamily="34" charset="0"/>
                <a:ea typeface="맑은 고딕" panose="020B0503020000020004" pitchFamily="50" charset="-127"/>
              </a:rPr>
              <a:t>대상회사의 생산</a:t>
            </a:r>
            <a:r>
              <a:rPr lang="en-US" altLang="ko-KR" sz="800" b="0" dirty="0">
                <a:solidFill>
                  <a:schemeClr val="tx1"/>
                </a:solidFill>
                <a:latin typeface="Arial" panose="020B0604020202020204" pitchFamily="34" charset="0"/>
                <a:ea typeface="맑은 고딕" panose="020B0503020000020004" pitchFamily="50" charset="-127"/>
              </a:rPr>
              <a:t>ERP</a:t>
            </a:r>
            <a:r>
              <a:rPr lang="ko-KR" altLang="en-US" sz="800" b="0" dirty="0">
                <a:solidFill>
                  <a:schemeClr val="tx1"/>
                </a:solidFill>
                <a:latin typeface="Arial" panose="020B0604020202020204" pitchFamily="34" charset="0"/>
                <a:ea typeface="맑은 고딕" panose="020B0503020000020004" pitchFamily="50" charset="-127"/>
              </a:rPr>
              <a:t>와 재무</a:t>
            </a:r>
            <a:r>
              <a:rPr lang="en-US" altLang="ko-KR" sz="800" b="0" dirty="0">
                <a:solidFill>
                  <a:schemeClr val="tx1"/>
                </a:solidFill>
                <a:latin typeface="Arial" panose="020B0604020202020204" pitchFamily="34" charset="0"/>
                <a:ea typeface="맑은 고딕" panose="020B0503020000020004" pitchFamily="50" charset="-127"/>
              </a:rPr>
              <a:t>ERP</a:t>
            </a:r>
            <a:r>
              <a:rPr lang="ko-KR" altLang="en-US" sz="800" b="0" dirty="0">
                <a:solidFill>
                  <a:schemeClr val="tx1"/>
                </a:solidFill>
                <a:latin typeface="Arial" panose="020B0604020202020204" pitchFamily="34" charset="0"/>
                <a:ea typeface="맑은 고딕" panose="020B0503020000020004" pitchFamily="50" charset="-127"/>
              </a:rPr>
              <a:t>는 연동되어 있어 원재료비는 개별 제품품목별로 직접 배부되고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노무비 및 간접경비는 예정원가로 품목별 원가 집계 이후 연말 실제원가와 비교하여 차이금액에 대해서는 품목별 금액 비중으로 배부하고 있음</a:t>
            </a:r>
            <a:r>
              <a:rPr lang="en-US" altLang="ko-KR" sz="800" b="0" dirty="0">
                <a:solidFill>
                  <a:schemeClr val="tx1"/>
                </a:solidFill>
                <a:latin typeface="Arial" panose="020B0604020202020204" pitchFamily="34" charset="0"/>
                <a:ea typeface="맑은 고딕" panose="020B0503020000020004" pitchFamily="50" charset="-127"/>
              </a:rPr>
              <a:t>.</a:t>
            </a:r>
            <a:endParaRPr lang="en-US" altLang="ko-KR" sz="800" dirty="0">
              <a:latin typeface="Arial" panose="020B0604020202020204" pitchFamily="34" charset="0"/>
              <a:ea typeface="맑은 고딕" panose="020B0503020000020004" pitchFamily="50" charset="-127"/>
            </a:endParaRPr>
          </a:p>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재료비</a:t>
            </a:r>
            <a:r>
              <a:rPr lang="en-US" altLang="ko-KR" sz="800" dirty="0">
                <a:latin typeface="Arial" panose="020B0604020202020204" pitchFamily="34" charset="0"/>
                <a:ea typeface="맑은 고딕" panose="020B0503020000020004" pitchFamily="50" charset="-127"/>
              </a:rPr>
              <a:t> : </a:t>
            </a:r>
            <a:r>
              <a:rPr lang="ko-KR" altLang="en-US" sz="800" b="0" dirty="0">
                <a:solidFill>
                  <a:schemeClr val="tx1"/>
                </a:solidFill>
                <a:latin typeface="Arial" panose="020B0604020202020204" pitchFamily="34" charset="0"/>
                <a:ea typeface="맑은 고딕" panose="020B0503020000020004" pitchFamily="50" charset="-127"/>
              </a:rPr>
              <a:t>주요 원재료 매입처로는 보다텍</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대신</a:t>
            </a:r>
            <a:r>
              <a:rPr lang="en-US" altLang="ko-KR" sz="800" b="0" dirty="0">
                <a:solidFill>
                  <a:schemeClr val="tx1"/>
                </a:solidFill>
                <a:latin typeface="Arial" panose="020B0604020202020204" pitchFamily="34" charset="0"/>
                <a:ea typeface="맑은 고딕" panose="020B0503020000020004" pitchFamily="50" charset="-127"/>
              </a:rPr>
              <a:t>N.C.T, </a:t>
            </a:r>
            <a:r>
              <a:rPr lang="ko-KR" altLang="en-US" sz="800" b="0" dirty="0">
                <a:solidFill>
                  <a:schemeClr val="tx1"/>
                </a:solidFill>
                <a:latin typeface="Arial" panose="020B0604020202020204" pitchFamily="34" charset="0"/>
                <a:ea typeface="맑은 고딕" panose="020B0503020000020004" pitchFamily="50" charset="-127"/>
              </a:rPr>
              <a:t>싸이로드</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두레옵트로닉스</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영창엔지니어링</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등이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특수관계자인 보다텍을 제외 시 매입액 비중이 </a:t>
            </a:r>
            <a:r>
              <a:rPr lang="en-US" altLang="ko-KR" sz="800" b="0" dirty="0">
                <a:solidFill>
                  <a:schemeClr val="tx1"/>
                </a:solidFill>
                <a:latin typeface="Arial" panose="020B0604020202020204" pitchFamily="34" charset="0"/>
                <a:ea typeface="맑은 고딕" panose="020B0503020000020004" pitchFamily="50" charset="-127"/>
              </a:rPr>
              <a:t>10%</a:t>
            </a:r>
            <a:r>
              <a:rPr lang="ko-KR" altLang="en-US" sz="800" b="0" dirty="0">
                <a:solidFill>
                  <a:schemeClr val="tx1"/>
                </a:solidFill>
                <a:latin typeface="Arial" panose="020B0604020202020204" pitchFamily="34" charset="0"/>
                <a:ea typeface="맑은 고딕" panose="020B0503020000020004" pitchFamily="50" charset="-127"/>
              </a:rPr>
              <a:t>를 초과하는 거래처는 존재하지 않음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대상회사는 주요 매입처와는 </a:t>
            </a:r>
            <a:r>
              <a:rPr lang="en-US" altLang="ko-KR" sz="800" b="0" dirty="0">
                <a:solidFill>
                  <a:schemeClr val="tx1"/>
                </a:solidFill>
                <a:latin typeface="Arial" panose="020B0604020202020204" pitchFamily="34" charset="0"/>
                <a:ea typeface="맑은 고딕" panose="020B0503020000020004" pitchFamily="50" charset="-127"/>
              </a:rPr>
              <a:t>20</a:t>
            </a:r>
            <a:r>
              <a:rPr lang="ko-KR" altLang="en-US" sz="800" b="0" dirty="0">
                <a:solidFill>
                  <a:schemeClr val="tx1"/>
                </a:solidFill>
                <a:latin typeface="Arial" panose="020B0604020202020204" pitchFamily="34" charset="0"/>
                <a:ea typeface="맑은 고딕" panose="020B0503020000020004" pitchFamily="50" charset="-127"/>
              </a:rPr>
              <a:t>년 이상의 협력관계를 맺고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과거 공급차질로 인한 생산 지연 경험은 존재하지 않는다고 함</a:t>
            </a:r>
            <a:r>
              <a:rPr lang="en-US" altLang="ko-KR" sz="800" b="0" dirty="0">
                <a:solidFill>
                  <a:schemeClr val="tx1"/>
                </a:solidFill>
                <a:latin typeface="Arial" panose="020B0604020202020204" pitchFamily="34" charset="0"/>
                <a:ea typeface="맑은 고딕" panose="020B0503020000020004" pitchFamily="50" charset="-127"/>
              </a:rPr>
              <a:t>.</a:t>
            </a:r>
          </a:p>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인건비</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제품매출원가의 인건비는 주로 생산인원 인건비이며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용역원가의 인건비는 주로 지사 인원의 인건비로 구성되어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매출액 변동 추세에 따라 인원수가 조정되고 있음</a:t>
            </a:r>
            <a:r>
              <a:rPr lang="en-US" altLang="ko-KR" sz="800" b="0" dirty="0">
                <a:solidFill>
                  <a:schemeClr val="tx1"/>
                </a:solidFill>
                <a:latin typeface="Arial" panose="020B0604020202020204" pitchFamily="34" charset="0"/>
                <a:ea typeface="맑은 고딕" panose="020B0503020000020004" pitchFamily="50" charset="-127"/>
              </a:rPr>
              <a:t>.</a:t>
            </a:r>
            <a:endParaRPr lang="en-US" altLang="ko-KR" sz="800" dirty="0">
              <a:latin typeface="Arial" panose="020B0604020202020204" pitchFamily="34" charset="0"/>
              <a:ea typeface="맑은 고딕" panose="020B0503020000020004" pitchFamily="50" charset="-127"/>
            </a:endParaRPr>
          </a:p>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경비</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의뢰시험비</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소모품비 등으로 구성되어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대부분 준고정비 성격을 보이고 있음</a:t>
            </a:r>
            <a:r>
              <a:rPr lang="en-US" altLang="ko-KR" sz="800" b="0" dirty="0">
                <a:solidFill>
                  <a:schemeClr val="tx1"/>
                </a:solidFill>
                <a:latin typeface="Arial" panose="020B0604020202020204" pitchFamily="34" charset="0"/>
                <a:ea typeface="맑은 고딕" panose="020B0503020000020004" pitchFamily="50" charset="-127"/>
              </a:rPr>
              <a:t>.</a:t>
            </a:r>
          </a:p>
        </p:txBody>
      </p:sp>
      <p:sp>
        <p:nvSpPr>
          <p:cNvPr id="11" name="Text Box 51">
            <a:extLst>
              <a:ext uri="{FF2B5EF4-FFF2-40B4-BE49-F238E27FC236}">
                <a16:creationId xmlns:a16="http://schemas.microsoft.com/office/drawing/2014/main" id="{4A38D5CD-D6BB-490B-B2B2-E56CEE53FE4A}"/>
              </a:ext>
            </a:extLst>
          </p:cNvPr>
          <p:cNvSpPr txBox="1">
            <a:spLocks noChangeArrowheads="1"/>
          </p:cNvSpPr>
          <p:nvPr/>
        </p:nvSpPr>
        <p:spPr bwMode="auto">
          <a:xfrm>
            <a:off x="5350902" y="6257545"/>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Note:</a:t>
            </a:r>
            <a:r>
              <a:rPr lang="ko-KR" altLang="en-US" sz="600" i="1" dirty="0">
                <a:solidFill>
                  <a:srgbClr val="00338D"/>
                </a:solidFill>
                <a:latin typeface="Arial" panose="020B0604020202020204" pitchFamily="34" charset="0"/>
                <a:cs typeface="Arial" panose="020B0604020202020204" pitchFamily="34" charset="0"/>
              </a:rPr>
              <a:t>제조 및 용역원가명세서 상 경비로 분류되었던 복리후생비를 노무비에 포함시킴</a:t>
            </a:r>
            <a:r>
              <a:rPr lang="en-US" altLang="ko-KR" sz="600" i="1" dirty="0">
                <a:solidFill>
                  <a:srgbClr val="00338D"/>
                </a:solidFill>
                <a:latin typeface="Arial" panose="020B0604020202020204" pitchFamily="34" charset="0"/>
                <a:cs typeface="Arial" panose="020B0604020202020204" pitchFamily="34" charset="0"/>
              </a:rPr>
              <a:t>.</a:t>
            </a:r>
          </a:p>
        </p:txBody>
      </p:sp>
      <p:pic>
        <p:nvPicPr>
          <p:cNvPr id="24" name="그림 23">
            <a:extLst>
              <a:ext uri="{FF2B5EF4-FFF2-40B4-BE49-F238E27FC236}">
                <a16:creationId xmlns:a16="http://schemas.microsoft.com/office/drawing/2014/main" id="{37FCEEA6-0ABE-4ED6-9221-0F10E2562D21}"/>
              </a:ext>
            </a:extLst>
          </p:cNvPr>
          <p:cNvPicPr>
            <a:picLocks noChangeAspect="1" noChangeArrowheads="1"/>
            <a:extLst>
              <a:ext uri="{84589F7E-364E-4C9E-8A38-B11213B215E9}">
                <a14:cameraTool xmlns:a14="http://schemas.microsoft.com/office/drawing/2010/main" cellRange="$B$52:$G$66" spid="_x0000_s12911"/>
              </a:ext>
            </a:extLst>
          </p:cNvPicPr>
          <p:nvPr/>
        </p:nvPicPr>
        <p:blipFill>
          <a:blip r:embed="rId3"/>
          <a:srcRect/>
          <a:stretch>
            <a:fillRect/>
          </a:stretch>
        </p:blipFill>
        <p:spPr bwMode="auto">
          <a:xfrm>
            <a:off x="412866" y="1485682"/>
            <a:ext cx="4160520" cy="2176272"/>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26" name="그림 25">
            <a:extLst>
              <a:ext uri="{FF2B5EF4-FFF2-40B4-BE49-F238E27FC236}">
                <a16:creationId xmlns:a16="http://schemas.microsoft.com/office/drawing/2014/main" id="{CDFAABA4-BF30-4713-802C-2BE8626F3A70}"/>
              </a:ext>
            </a:extLst>
          </p:cNvPr>
          <p:cNvPicPr>
            <a:picLocks noChangeAspect="1" noChangeArrowheads="1"/>
            <a:extLst>
              <a:ext uri="{84589F7E-364E-4C9E-8A38-B11213B215E9}">
                <a14:cameraTool xmlns:a14="http://schemas.microsoft.com/office/drawing/2010/main" cellRange="$B$76:$G$92"/>
              </a:ext>
            </a:extLst>
          </p:cNvPicPr>
          <p:nvPr/>
        </p:nvPicPr>
        <p:blipFill>
          <a:blip r:embed="rId4"/>
          <a:srcRect/>
          <a:stretch>
            <a:fillRect/>
          </a:stretch>
        </p:blipFill>
        <p:spPr bwMode="auto">
          <a:xfrm>
            <a:off x="5350902" y="1485682"/>
            <a:ext cx="4151376" cy="244144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27" name="그림 26">
            <a:extLst>
              <a:ext uri="{FF2B5EF4-FFF2-40B4-BE49-F238E27FC236}">
                <a16:creationId xmlns:a16="http://schemas.microsoft.com/office/drawing/2014/main" id="{A0DBD65C-A938-4AFA-A110-3586A03D8FD0}"/>
              </a:ext>
            </a:extLst>
          </p:cNvPr>
          <p:cNvPicPr>
            <a:picLocks noChangeAspect="1" noChangeArrowheads="1"/>
            <a:extLst>
              <a:ext uri="{84589F7E-364E-4C9E-8A38-B11213B215E9}">
                <a14:cameraTool xmlns:a14="http://schemas.microsoft.com/office/drawing/2010/main" cellRange="$B$99:$G$115" spid="_x0000_s12910"/>
              </a:ext>
            </a:extLst>
          </p:cNvPicPr>
          <p:nvPr/>
        </p:nvPicPr>
        <p:blipFill>
          <a:blip r:embed="rId5"/>
          <a:srcRect/>
          <a:stretch>
            <a:fillRect/>
          </a:stretch>
        </p:blipFill>
        <p:spPr bwMode="auto">
          <a:xfrm>
            <a:off x="5350902" y="3931114"/>
            <a:ext cx="4151376" cy="244144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183469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Income statement</a:t>
            </a:r>
            <a:r>
              <a:rPr lang="ko-KR" altLang="en-US" sz="3000" b="1" dirty="0">
                <a:solidFill>
                  <a:srgbClr val="00338D"/>
                </a:solidFill>
                <a:cs typeface="KPMG Extralight"/>
              </a:rPr>
              <a:t> </a:t>
            </a:r>
            <a:r>
              <a:rPr lang="en-US" altLang="ko-KR" sz="3000" b="1" dirty="0">
                <a:solidFill>
                  <a:srgbClr val="00338D"/>
                </a:solidFill>
                <a:cs typeface="KPMG Extralight"/>
              </a:rPr>
              <a:t>overview (3/3)</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1"/>
            <a:ext cx="9077499" cy="680777"/>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주로 준고정비 성격의 비용으로 구성된 판매관리비의 경우 전사기준 매출액이 상승함에 따라 매출액 대비 판관비 부담은 감소하는 추세를 보이고 있음</a:t>
            </a:r>
            <a:r>
              <a:rPr lang="en-US" altLang="ko-KR" sz="900" dirty="0">
                <a:solidFill>
                  <a:srgbClr val="00338D"/>
                </a:solidFill>
                <a:latin typeface="Arial" panose="020B0604020202020204" pitchFamily="34" charset="0"/>
                <a:ea typeface="맑은 고딕" panose="020B0503020000020004" pitchFamily="50" charset="-127"/>
              </a:rPr>
              <a:t>. </a:t>
            </a:r>
          </a:p>
          <a:p>
            <a:pPr marL="171450" indent="-171450">
              <a:lnSpc>
                <a:spcPct val="120000"/>
              </a:lnSpc>
              <a:buFont typeface="Arial" panose="020B0604020202020204" pitchFamily="34" charset="0"/>
              <a:buChar char="•"/>
            </a:pPr>
            <a:r>
              <a:rPr lang="en-US" altLang="ko-KR" sz="900" dirty="0">
                <a:solidFill>
                  <a:srgbClr val="00338D"/>
                </a:solidFill>
                <a:latin typeface="Arial" panose="020B0604020202020204" pitchFamily="34" charset="0"/>
                <a:ea typeface="맑은 고딕" panose="020B0503020000020004" pitchFamily="50" charset="-127"/>
              </a:rPr>
              <a:t>2017</a:t>
            </a:r>
            <a:r>
              <a:rPr lang="ko-KR" altLang="en-US" sz="900" dirty="0">
                <a:solidFill>
                  <a:srgbClr val="00338D"/>
                </a:solidFill>
                <a:latin typeface="Arial" panose="020B0604020202020204" pitchFamily="34" charset="0"/>
                <a:ea typeface="맑은 고딕" panose="020B0503020000020004" pitchFamily="50" charset="-127"/>
              </a:rPr>
              <a:t>년의 경우는 고문 </a:t>
            </a:r>
            <a:r>
              <a:rPr lang="en-US" altLang="ko-KR" sz="900" dirty="0">
                <a:solidFill>
                  <a:srgbClr val="00338D"/>
                </a:solidFill>
                <a:latin typeface="Arial" panose="020B0604020202020204" pitchFamily="34" charset="0"/>
                <a:ea typeface="맑은 고딕" panose="020B0503020000020004" pitchFamily="50" charset="-127"/>
              </a:rPr>
              <a:t>2</a:t>
            </a:r>
            <a:r>
              <a:rPr lang="ko-KR" altLang="en-US" sz="900" dirty="0">
                <a:solidFill>
                  <a:srgbClr val="00338D"/>
                </a:solidFill>
                <a:latin typeface="Arial" panose="020B0604020202020204" pitchFamily="34" charset="0"/>
                <a:ea typeface="맑은 고딕" panose="020B0503020000020004" pitchFamily="50" charset="-127"/>
              </a:rPr>
              <a:t>인에 대한 퇴직금이 일시적으로 발생함에 따라 인건비 부담 수준 상승하였으며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이로 인해 판매관리비</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이 높게 나타나고 있음</a:t>
            </a:r>
            <a:r>
              <a:rPr lang="en-US" altLang="ko-KR" sz="900" dirty="0">
                <a:solidFill>
                  <a:srgbClr val="00338D"/>
                </a:solidFill>
                <a:latin typeface="Arial" panose="020B0604020202020204" pitchFamily="34" charset="0"/>
                <a:ea typeface="맑은 고딕" panose="020B0503020000020004" pitchFamily="50" charset="-127"/>
              </a:rPr>
              <a:t>.</a:t>
            </a:r>
          </a:p>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전사기준 매출총이익률이 </a:t>
            </a:r>
            <a:r>
              <a:rPr lang="en-US" altLang="ko-KR" sz="900" dirty="0">
                <a:solidFill>
                  <a:srgbClr val="00338D"/>
                </a:solidFill>
                <a:latin typeface="Arial" panose="020B0604020202020204" pitchFamily="34" charset="0"/>
                <a:ea typeface="맑은 고딕" panose="020B0503020000020004" pitchFamily="50" charset="-127"/>
              </a:rPr>
              <a:t>28% </a:t>
            </a:r>
            <a:r>
              <a:rPr lang="ko-KR" altLang="en-US" sz="900" dirty="0">
                <a:solidFill>
                  <a:srgbClr val="00338D"/>
                </a:solidFill>
                <a:latin typeface="Arial" panose="020B0604020202020204" pitchFamily="34" charset="0"/>
                <a:ea typeface="맑은 고딕" panose="020B0503020000020004" pitchFamily="50" charset="-127"/>
              </a:rPr>
              <a:t>수준을 유지하는 가운데</a:t>
            </a:r>
            <a:r>
              <a:rPr lang="en-US" altLang="ko-KR" sz="900" dirty="0">
                <a:solidFill>
                  <a:srgbClr val="00338D"/>
                </a:solidFill>
                <a:latin typeface="Arial" panose="020B0604020202020204" pitchFamily="34" charset="0"/>
                <a:ea typeface="맑은 고딕" panose="020B0503020000020004" pitchFamily="50" charset="-127"/>
              </a:rPr>
              <a:t> </a:t>
            </a:r>
            <a:r>
              <a:rPr lang="ko-KR" altLang="en-US" sz="900" dirty="0">
                <a:solidFill>
                  <a:srgbClr val="00338D"/>
                </a:solidFill>
                <a:latin typeface="Arial" panose="020B0604020202020204" pitchFamily="34" charset="0"/>
                <a:ea typeface="맑은 고딕" panose="020B0503020000020004" pitchFamily="50" charset="-127"/>
              </a:rPr>
              <a:t>매출액 대비 판매관리비 부담이 감소함에 따라 대상회사의 </a:t>
            </a:r>
            <a:r>
              <a:rPr lang="en-US" altLang="ko-KR" sz="900" dirty="0">
                <a:solidFill>
                  <a:srgbClr val="00338D"/>
                </a:solidFill>
                <a:latin typeface="Arial" panose="020B0604020202020204" pitchFamily="34" charset="0"/>
                <a:ea typeface="맑은 고딕" panose="020B0503020000020004" pitchFamily="50" charset="-127"/>
              </a:rPr>
              <a:t>EBITDA% </a:t>
            </a:r>
            <a:r>
              <a:rPr lang="ko-KR" altLang="en-US" sz="900" dirty="0">
                <a:solidFill>
                  <a:srgbClr val="00338D"/>
                </a:solidFill>
                <a:latin typeface="Arial" panose="020B0604020202020204" pitchFamily="34" charset="0"/>
                <a:ea typeface="맑은 고딕" panose="020B0503020000020004" pitchFamily="50" charset="-127"/>
              </a:rPr>
              <a:t>은 지속적으로 상승하는 추세를 보이고 있음</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9" name="텍스트 개체 틀 1">
            <a:extLst>
              <a:ext uri="{FF2B5EF4-FFF2-40B4-BE49-F238E27FC236}">
                <a16:creationId xmlns:a16="http://schemas.microsoft.com/office/drawing/2014/main" id="{94A9F2C0-84F1-4813-AC84-2A96E0A19765}"/>
              </a:ext>
            </a:extLst>
          </p:cNvPr>
          <p:cNvSpPr txBox="1">
            <a:spLocks/>
          </p:cNvSpPr>
          <p:nvPr/>
        </p:nvSpPr>
        <p:spPr bwMode="gray">
          <a:xfrm>
            <a:off x="4704806" y="1567978"/>
            <a:ext cx="4785559" cy="4748734"/>
          </a:xfrm>
          <a:prstGeom prst="rect">
            <a:avLst/>
          </a:prstGeom>
          <a:solidFill>
            <a:schemeClr val="bg2">
              <a:alpha val="40000"/>
            </a:schemeClr>
          </a:solidFill>
        </p:spPr>
        <p:txBody>
          <a:bodyPr vert="horz" lIns="36000" tIns="36000" rIns="36000" bIns="3600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인건비 및 경상연구개발비</a:t>
            </a:r>
            <a:endParaRPr lang="en-US" altLang="ko-KR" sz="800" dirty="0">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endParaRPr lang="en-US" altLang="ko-KR" sz="800" b="0" dirty="0">
              <a:solidFill>
                <a:schemeClr val="tx1"/>
              </a:solidFill>
              <a:latin typeface="Arial" panose="020B0604020202020204" pitchFamily="34" charset="0"/>
              <a:ea typeface="맑은 고딕" panose="020B0503020000020004" pitchFamily="50" charset="-127"/>
            </a:endParaRPr>
          </a:p>
          <a:p>
            <a:pPr marL="269875">
              <a:lnSpc>
                <a:spcPct val="140000"/>
              </a:lnSpc>
              <a:spcAft>
                <a:spcPts val="400"/>
              </a:spcAft>
              <a:tabLst>
                <a:tab pos="4037013" algn="l"/>
              </a:tabLst>
            </a:pPr>
            <a:r>
              <a:rPr lang="en-US" altLang="ko-KR" sz="800" b="0" dirty="0">
                <a:solidFill>
                  <a:schemeClr val="tx1"/>
                </a:solidFill>
                <a:latin typeface="Arial" panose="020B0604020202020204" pitchFamily="34" charset="0"/>
                <a:ea typeface="맑은 고딕" panose="020B0503020000020004" pitchFamily="50" charset="-127"/>
              </a:rPr>
              <a:t>2020</a:t>
            </a:r>
            <a:r>
              <a:rPr lang="ko-KR" altLang="en-US" sz="800" b="0" dirty="0">
                <a:solidFill>
                  <a:schemeClr val="tx1"/>
                </a:solidFill>
                <a:latin typeface="Arial" panose="020B0604020202020204" pitchFamily="34" charset="0"/>
                <a:ea typeface="맑은 고딕" panose="020B0503020000020004" pitchFamily="50" charset="-127"/>
              </a:rPr>
              <a:t>년 말 기준 대상회사의 총인원은 </a:t>
            </a:r>
            <a:r>
              <a:rPr lang="en-US" altLang="ko-KR" sz="800" b="0" dirty="0">
                <a:solidFill>
                  <a:schemeClr val="tx1"/>
                </a:solidFill>
                <a:latin typeface="Arial" panose="020B0604020202020204" pitchFamily="34" charset="0"/>
                <a:ea typeface="맑은 고딕" panose="020B0503020000020004" pitchFamily="50" charset="-127"/>
              </a:rPr>
              <a:t>118</a:t>
            </a:r>
            <a:r>
              <a:rPr lang="ko-KR" altLang="en-US" sz="800" b="0" dirty="0">
                <a:solidFill>
                  <a:schemeClr val="tx1"/>
                </a:solidFill>
                <a:latin typeface="Arial" panose="020B0604020202020204" pitchFamily="34" charset="0"/>
                <a:ea typeface="맑은 고딕" panose="020B0503020000020004" pitchFamily="50" charset="-127"/>
              </a:rPr>
              <a:t>명으로 </a:t>
            </a:r>
            <a:r>
              <a:rPr lang="en-US" altLang="ko-KR" sz="800" b="0" dirty="0">
                <a:solidFill>
                  <a:schemeClr val="tx1"/>
                </a:solidFill>
                <a:latin typeface="Arial" panose="020B0604020202020204" pitchFamily="34" charset="0"/>
                <a:ea typeface="맑은 고딕" panose="020B0503020000020004" pitchFamily="50" charset="-127"/>
              </a:rPr>
              <a:t>ITS </a:t>
            </a:r>
            <a:r>
              <a:rPr lang="ko-KR" altLang="en-US" sz="800" b="0" dirty="0">
                <a:solidFill>
                  <a:schemeClr val="tx1"/>
                </a:solidFill>
                <a:latin typeface="Arial" panose="020B0604020202020204" pitchFamily="34" charset="0"/>
                <a:ea typeface="맑은 고딕" panose="020B0503020000020004" pitchFamily="50" charset="-127"/>
              </a:rPr>
              <a:t>사업본부 </a:t>
            </a:r>
            <a:r>
              <a:rPr lang="en-US" altLang="ko-KR" sz="800" b="0" dirty="0">
                <a:solidFill>
                  <a:schemeClr val="tx1"/>
                </a:solidFill>
                <a:latin typeface="Arial" panose="020B0604020202020204" pitchFamily="34" charset="0"/>
                <a:ea typeface="맑은 고딕" panose="020B0503020000020004" pitchFamily="50" charset="-127"/>
              </a:rPr>
              <a:t>53</a:t>
            </a:r>
            <a:r>
              <a:rPr lang="ko-KR" altLang="en-US" sz="800" b="0" dirty="0">
                <a:solidFill>
                  <a:schemeClr val="tx1"/>
                </a:solidFill>
                <a:latin typeface="Arial" panose="020B0604020202020204" pitchFamily="34" charset="0"/>
                <a:ea typeface="맑은 고딕" panose="020B0503020000020004" pitchFamily="50" charset="-127"/>
              </a:rPr>
              <a:t>명</a:t>
            </a:r>
            <a:r>
              <a:rPr lang="en-US" altLang="ko-KR" sz="800" b="0" dirty="0">
                <a:solidFill>
                  <a:schemeClr val="tx1"/>
                </a:solidFill>
                <a:latin typeface="Arial" panose="020B0604020202020204" pitchFamily="34" charset="0"/>
                <a:ea typeface="맑은 고딕" panose="020B0503020000020004" pitchFamily="50" charset="-127"/>
              </a:rPr>
              <a:t>, ICT </a:t>
            </a:r>
            <a:r>
              <a:rPr lang="ko-KR" altLang="en-US" sz="800" b="0" dirty="0">
                <a:solidFill>
                  <a:schemeClr val="tx1"/>
                </a:solidFill>
                <a:latin typeface="Arial" panose="020B0604020202020204" pitchFamily="34" charset="0"/>
                <a:ea typeface="맑은 고딕" panose="020B0503020000020004" pitchFamily="50" charset="-127"/>
              </a:rPr>
              <a:t>사업본부 </a:t>
            </a:r>
            <a:r>
              <a:rPr lang="en-US" altLang="ko-KR" sz="800" b="0" dirty="0">
                <a:solidFill>
                  <a:schemeClr val="tx1"/>
                </a:solidFill>
                <a:latin typeface="Arial" panose="020B0604020202020204" pitchFamily="34" charset="0"/>
                <a:ea typeface="맑은 고딕" panose="020B0503020000020004" pitchFamily="50" charset="-127"/>
              </a:rPr>
              <a:t>14</a:t>
            </a:r>
            <a:r>
              <a:rPr lang="ko-KR" altLang="en-US" sz="800" b="0" dirty="0">
                <a:solidFill>
                  <a:schemeClr val="tx1"/>
                </a:solidFill>
                <a:latin typeface="Arial" panose="020B0604020202020204" pitchFamily="34" charset="0"/>
                <a:ea typeface="맑은 고딕" panose="020B0503020000020004" pitchFamily="50" charset="-127"/>
              </a:rPr>
              <a:t>명</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관리부 및 재경팀 </a:t>
            </a:r>
            <a:r>
              <a:rPr lang="en-US" altLang="ko-KR" sz="800" b="0" dirty="0">
                <a:solidFill>
                  <a:schemeClr val="tx1"/>
                </a:solidFill>
                <a:latin typeface="Arial" panose="020B0604020202020204" pitchFamily="34" charset="0"/>
                <a:ea typeface="맑은 고딕" panose="020B0503020000020004" pitchFamily="50" charset="-127"/>
              </a:rPr>
              <a:t>17</a:t>
            </a:r>
            <a:r>
              <a:rPr lang="ko-KR" altLang="en-US" sz="800" b="0" dirty="0">
                <a:solidFill>
                  <a:schemeClr val="tx1"/>
                </a:solidFill>
                <a:latin typeface="Arial" panose="020B0604020202020204" pitchFamily="34" charset="0"/>
                <a:ea typeface="맑은 고딕" panose="020B0503020000020004" pitchFamily="50" charset="-127"/>
              </a:rPr>
              <a:t>명</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품질보증팀 </a:t>
            </a:r>
            <a:r>
              <a:rPr lang="en-US" altLang="ko-KR" sz="800" b="0" dirty="0">
                <a:solidFill>
                  <a:schemeClr val="tx1"/>
                </a:solidFill>
                <a:latin typeface="Arial" panose="020B0604020202020204" pitchFamily="34" charset="0"/>
                <a:ea typeface="맑은 고딕" panose="020B0503020000020004" pitchFamily="50" charset="-127"/>
              </a:rPr>
              <a:t>2</a:t>
            </a:r>
            <a:r>
              <a:rPr lang="ko-KR" altLang="en-US" sz="800" b="0" dirty="0">
                <a:solidFill>
                  <a:schemeClr val="tx1"/>
                </a:solidFill>
                <a:latin typeface="Arial" panose="020B0604020202020204" pitchFamily="34" charset="0"/>
                <a:ea typeface="맑은 고딕" panose="020B0503020000020004" pitchFamily="50" charset="-127"/>
              </a:rPr>
              <a:t>명</a:t>
            </a:r>
            <a:r>
              <a:rPr lang="en-US" altLang="ko-KR" sz="800" b="0" dirty="0">
                <a:solidFill>
                  <a:schemeClr val="tx1"/>
                </a:solidFill>
                <a:latin typeface="Arial" panose="020B0604020202020204" pitchFamily="34" charset="0"/>
                <a:ea typeface="맑은 고딕" panose="020B0503020000020004" pitchFamily="50" charset="-127"/>
              </a:rPr>
              <a:t>,</a:t>
            </a:r>
            <a:r>
              <a:rPr lang="ko-KR" altLang="en-US" sz="800" b="0" dirty="0">
                <a:solidFill>
                  <a:schemeClr val="tx1"/>
                </a:solidFill>
                <a:latin typeface="Arial" panose="020B0604020202020204" pitchFamily="34" charset="0"/>
                <a:ea typeface="맑은 고딕" panose="020B0503020000020004" pitchFamily="50" charset="-127"/>
              </a:rPr>
              <a:t> 생산부 </a:t>
            </a:r>
            <a:r>
              <a:rPr lang="en-US" altLang="ko-KR" sz="800" b="0" dirty="0">
                <a:solidFill>
                  <a:schemeClr val="tx1"/>
                </a:solidFill>
                <a:latin typeface="Arial" panose="020B0604020202020204" pitchFamily="34" charset="0"/>
                <a:ea typeface="맑은 고딕" panose="020B0503020000020004" pitchFamily="50" charset="-127"/>
              </a:rPr>
              <a:t>22</a:t>
            </a:r>
            <a:r>
              <a:rPr lang="ko-KR" altLang="en-US" sz="800" b="0" dirty="0">
                <a:solidFill>
                  <a:schemeClr val="tx1"/>
                </a:solidFill>
                <a:latin typeface="Arial" panose="020B0604020202020204" pitchFamily="34" charset="0"/>
                <a:ea typeface="맑은 고딕" panose="020B0503020000020004" pitchFamily="50" charset="-127"/>
              </a:rPr>
              <a:t>명</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연구소 </a:t>
            </a:r>
            <a:r>
              <a:rPr lang="en-US" altLang="ko-KR" sz="800" b="0" dirty="0">
                <a:solidFill>
                  <a:schemeClr val="tx1"/>
                </a:solidFill>
                <a:latin typeface="Arial" panose="020B0604020202020204" pitchFamily="34" charset="0"/>
                <a:ea typeface="맑은 고딕" panose="020B0503020000020004" pitchFamily="50" charset="-127"/>
              </a:rPr>
              <a:t>10</a:t>
            </a:r>
            <a:r>
              <a:rPr lang="ko-KR" altLang="en-US" sz="800" b="0" dirty="0">
                <a:solidFill>
                  <a:schemeClr val="tx1"/>
                </a:solidFill>
                <a:latin typeface="Arial" panose="020B0604020202020204" pitchFamily="34" charset="0"/>
                <a:ea typeface="맑은 고딕" panose="020B0503020000020004" pitchFamily="50" charset="-127"/>
              </a:rPr>
              <a:t>명으로 구성되어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관리부에 임원 </a:t>
            </a:r>
            <a:r>
              <a:rPr lang="en-US" altLang="ko-KR" sz="800" b="0" dirty="0">
                <a:solidFill>
                  <a:schemeClr val="tx1"/>
                </a:solidFill>
                <a:latin typeface="Arial" panose="020B0604020202020204" pitchFamily="34" charset="0"/>
                <a:ea typeface="맑은 고딕" panose="020B0503020000020004" pitchFamily="50" charset="-127"/>
              </a:rPr>
              <a:t>5</a:t>
            </a:r>
            <a:r>
              <a:rPr lang="ko-KR" altLang="en-US" sz="800" b="0" dirty="0">
                <a:solidFill>
                  <a:schemeClr val="tx1"/>
                </a:solidFill>
                <a:latin typeface="Arial" panose="020B0604020202020204" pitchFamily="34" charset="0"/>
                <a:ea typeface="맑은 고딕" panose="020B0503020000020004" pitchFamily="50" charset="-127"/>
              </a:rPr>
              <a:t>명이 포함되어 있음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한편</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판매관리비 상 인건비에는 관리부</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및 재경팀</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품질보증팀</a:t>
            </a:r>
            <a:r>
              <a:rPr lang="en-US" altLang="ko-KR" sz="800" b="0" dirty="0">
                <a:solidFill>
                  <a:schemeClr val="tx1"/>
                </a:solidFill>
                <a:latin typeface="Arial" panose="020B0604020202020204" pitchFamily="34" charset="0"/>
                <a:ea typeface="맑은 고딕" panose="020B0503020000020004" pitchFamily="50" charset="-127"/>
              </a:rPr>
              <a:t>, ITS </a:t>
            </a:r>
            <a:r>
              <a:rPr lang="ko-KR" altLang="en-US" sz="800" b="0" dirty="0">
                <a:solidFill>
                  <a:schemeClr val="tx1"/>
                </a:solidFill>
                <a:latin typeface="Arial" panose="020B0604020202020204" pitchFamily="34" charset="0"/>
                <a:ea typeface="맑은 고딕" panose="020B0503020000020004" pitchFamily="50" charset="-127"/>
              </a:rPr>
              <a:t>사업본부 및 </a:t>
            </a:r>
            <a:r>
              <a:rPr lang="en-US" altLang="ko-KR" sz="800" b="0" dirty="0">
                <a:solidFill>
                  <a:schemeClr val="tx1"/>
                </a:solidFill>
                <a:latin typeface="Arial" panose="020B0604020202020204" pitchFamily="34" charset="0"/>
                <a:ea typeface="맑은 고딕" panose="020B0503020000020004" pitchFamily="50" charset="-127"/>
              </a:rPr>
              <a:t>ICT</a:t>
            </a:r>
            <a:r>
              <a:rPr lang="ko-KR" altLang="en-US" sz="800" b="0" dirty="0">
                <a:solidFill>
                  <a:schemeClr val="tx1"/>
                </a:solidFill>
                <a:latin typeface="Arial" panose="020B0604020202020204" pitchFamily="34" charset="0"/>
                <a:ea typeface="맑은 고딕" panose="020B0503020000020004" pitchFamily="50" charset="-127"/>
              </a:rPr>
              <a:t>사업본부의 영업인원의 인건비가 포함되어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경상연구개발비 상 인건비에는 연구소 인원 인건비가 포함되어 있음</a:t>
            </a:r>
            <a:r>
              <a:rPr lang="en-US" altLang="ko-KR" sz="800" b="0" dirty="0">
                <a:solidFill>
                  <a:schemeClr val="tx1"/>
                </a:solidFill>
                <a:latin typeface="Arial" panose="020B0604020202020204" pitchFamily="34" charset="0"/>
                <a:ea typeface="맑은 고딕" panose="020B0503020000020004" pitchFamily="50" charset="-127"/>
              </a:rPr>
              <a:t>. </a:t>
            </a:r>
          </a:p>
          <a:p>
            <a:pPr marL="269875">
              <a:lnSpc>
                <a:spcPct val="140000"/>
              </a:lnSpc>
              <a:spcAft>
                <a:spcPts val="400"/>
              </a:spcAft>
              <a:tabLst>
                <a:tab pos="4037013" algn="l"/>
              </a:tabLst>
            </a:pPr>
            <a:r>
              <a:rPr lang="ko-KR" altLang="en-US" sz="800" b="0" dirty="0">
                <a:solidFill>
                  <a:schemeClr val="tx1"/>
                </a:solidFill>
                <a:latin typeface="Arial" panose="020B0604020202020204" pitchFamily="34" charset="0"/>
                <a:ea typeface="맑은 고딕" panose="020B0503020000020004" pitchFamily="50" charset="-127"/>
              </a:rPr>
              <a:t>전사기준 인건비 수준은 </a:t>
            </a:r>
            <a:r>
              <a:rPr lang="en-US" altLang="ko-KR" sz="800" b="0" dirty="0">
                <a:solidFill>
                  <a:schemeClr val="tx1"/>
                </a:solidFill>
                <a:latin typeface="Arial" panose="020B0604020202020204" pitchFamily="34" charset="0"/>
                <a:ea typeface="맑은 고딕" panose="020B0503020000020004" pitchFamily="50" charset="-127"/>
              </a:rPr>
              <a:t>40</a:t>
            </a:r>
            <a:r>
              <a:rPr lang="ko-KR" altLang="en-US" sz="800" b="0" dirty="0">
                <a:solidFill>
                  <a:schemeClr val="tx1"/>
                </a:solidFill>
                <a:latin typeface="Arial" panose="020B0604020202020204" pitchFamily="34" charset="0"/>
                <a:ea typeface="맑은 고딕" panose="020B0503020000020004" pitchFamily="50" charset="-127"/>
              </a:rPr>
              <a:t>억원 내외 수준을 유지하다</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성과급을 지급하기 시작한 </a:t>
            </a:r>
            <a:r>
              <a:rPr lang="en-US" altLang="ko-KR" sz="800" b="0" dirty="0">
                <a:solidFill>
                  <a:schemeClr val="tx1"/>
                </a:solidFill>
                <a:latin typeface="Arial" panose="020B0604020202020204" pitchFamily="34" charset="0"/>
                <a:ea typeface="맑은 고딕" panose="020B0503020000020004" pitchFamily="50" charset="-127"/>
              </a:rPr>
              <a:t>2019</a:t>
            </a:r>
            <a:r>
              <a:rPr lang="ko-KR" altLang="en-US" sz="800" b="0" dirty="0">
                <a:solidFill>
                  <a:schemeClr val="tx1"/>
                </a:solidFill>
                <a:latin typeface="Arial" panose="020B0604020202020204" pitchFamily="34" charset="0"/>
                <a:ea typeface="맑은 고딕" panose="020B0503020000020004" pitchFamily="50" charset="-127"/>
              </a:rPr>
              <a:t>년부터 인건비 총액이 약 </a:t>
            </a:r>
            <a:r>
              <a:rPr lang="en-US" altLang="ko-KR" sz="800" b="0" dirty="0">
                <a:solidFill>
                  <a:schemeClr val="tx1"/>
                </a:solidFill>
                <a:latin typeface="Arial" panose="020B0604020202020204" pitchFamily="34" charset="0"/>
                <a:ea typeface="맑은 고딕" panose="020B0503020000020004" pitchFamily="50" charset="-127"/>
              </a:rPr>
              <a:t>45</a:t>
            </a:r>
            <a:r>
              <a:rPr lang="ko-KR" altLang="en-US" sz="800" b="0" dirty="0">
                <a:solidFill>
                  <a:schemeClr val="tx1"/>
                </a:solidFill>
                <a:latin typeface="Arial" panose="020B0604020202020204" pitchFamily="34" charset="0"/>
                <a:ea typeface="맑은 고딕" panose="020B0503020000020004" pitchFamily="50" charset="-127"/>
              </a:rPr>
              <a:t>억원 수준으로 상승함</a:t>
            </a:r>
            <a:r>
              <a:rPr lang="en-US" altLang="ko-KR" sz="800" b="0" dirty="0">
                <a:solidFill>
                  <a:schemeClr val="tx1"/>
                </a:solidFill>
                <a:latin typeface="Arial" panose="020B0604020202020204" pitchFamily="34" charset="0"/>
                <a:ea typeface="맑은 고딕" panose="020B0503020000020004" pitchFamily="50" charset="-127"/>
              </a:rPr>
              <a:t>. 2019</a:t>
            </a:r>
            <a:r>
              <a:rPr lang="ko-KR" altLang="en-US" sz="800" b="0" dirty="0">
                <a:solidFill>
                  <a:schemeClr val="tx1"/>
                </a:solidFill>
                <a:latin typeface="Arial" panose="020B0604020202020204" pitchFamily="34" charset="0"/>
                <a:ea typeface="맑은 고딕" panose="020B0503020000020004" pitchFamily="50" charset="-127"/>
              </a:rPr>
              <a:t>년 기준 성과급은 </a:t>
            </a:r>
            <a:r>
              <a:rPr lang="en-US" altLang="ko-KR" sz="800" b="0" dirty="0">
                <a:solidFill>
                  <a:schemeClr val="tx1"/>
                </a:solidFill>
                <a:latin typeface="Arial" panose="020B0604020202020204" pitchFamily="34" charset="0"/>
                <a:ea typeface="맑은 고딕" panose="020B0503020000020004" pitchFamily="50" charset="-127"/>
              </a:rPr>
              <a:t>4.3</a:t>
            </a:r>
            <a:r>
              <a:rPr lang="ko-KR" altLang="en-US" sz="800" b="0" dirty="0">
                <a:solidFill>
                  <a:schemeClr val="tx1"/>
                </a:solidFill>
                <a:latin typeface="Arial" panose="020B0604020202020204" pitchFamily="34" charset="0"/>
                <a:ea typeface="맑은 고딕" panose="020B0503020000020004" pitchFamily="50" charset="-127"/>
              </a:rPr>
              <a:t>억원 수준임</a:t>
            </a:r>
            <a:r>
              <a:rPr lang="en-US" altLang="ko-KR" sz="800" b="0" dirty="0">
                <a:solidFill>
                  <a:schemeClr val="tx1"/>
                </a:solidFill>
                <a:latin typeface="Arial" panose="020B0604020202020204" pitchFamily="34" charset="0"/>
                <a:ea typeface="맑은 고딕" panose="020B0503020000020004" pitchFamily="50" charset="-127"/>
              </a:rPr>
              <a:t>.</a:t>
            </a:r>
          </a:p>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지급수수료</a:t>
            </a:r>
            <a:r>
              <a:rPr lang="en-US" altLang="ko-KR" sz="800" dirty="0">
                <a:latin typeface="Arial" panose="020B0604020202020204" pitchFamily="34" charset="0"/>
                <a:ea typeface="맑은 고딕" panose="020B0503020000020004" pitchFamily="50" charset="-127"/>
              </a:rPr>
              <a:t>, </a:t>
            </a:r>
            <a:r>
              <a:rPr lang="ko-KR" altLang="en-US" sz="800" dirty="0">
                <a:latin typeface="Arial" panose="020B0604020202020204" pitchFamily="34" charset="0"/>
                <a:ea typeface="맑은 고딕" panose="020B0503020000020004" pitchFamily="50" charset="-127"/>
              </a:rPr>
              <a:t>하자보수비 </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지급수수료는 조달청 우수조달제품 수수료</a:t>
            </a:r>
            <a:r>
              <a:rPr lang="en-US" altLang="ko-KR" sz="800" b="0" dirty="0">
                <a:solidFill>
                  <a:schemeClr val="tx1"/>
                </a:solidFill>
                <a:latin typeface="Arial" panose="020B0604020202020204" pitchFamily="34" charset="0"/>
                <a:ea typeface="맑은 고딕" panose="020B0503020000020004" pitchFamily="50" charset="-127"/>
              </a:rPr>
              <a:t>(0.153%),</a:t>
            </a:r>
            <a:r>
              <a:rPr lang="ko-KR" altLang="en-US" sz="800" b="0" dirty="0">
                <a:solidFill>
                  <a:schemeClr val="tx1"/>
                </a:solidFill>
                <a:latin typeface="Arial" panose="020B0604020202020204" pitchFamily="34" charset="0"/>
                <a:ea typeface="맑은 고딕" panose="020B0503020000020004" pitchFamily="50" charset="-127"/>
              </a:rPr>
              <a:t> 회계감사비용</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법률비용</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경영자문료 등으로 구성되어 있음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주요 구성 항목인 조달청 우수조달제품 수수료 구조로 인해 매출 상승 구간에서 지급수수료 비용도 증가하는 추세를 보임</a:t>
            </a:r>
            <a:r>
              <a:rPr lang="en-US" altLang="ko-KR" sz="800" b="0" dirty="0">
                <a:solidFill>
                  <a:schemeClr val="tx1"/>
                </a:solidFill>
                <a:latin typeface="Arial" panose="020B0604020202020204" pitchFamily="34" charset="0"/>
                <a:ea typeface="맑은 고딕" panose="020B0503020000020004" pitchFamily="50" charset="-127"/>
              </a:rPr>
              <a:t>.</a:t>
            </a:r>
          </a:p>
          <a:p>
            <a:pPr marL="269875">
              <a:lnSpc>
                <a:spcPct val="140000"/>
              </a:lnSpc>
              <a:spcAft>
                <a:spcPts val="400"/>
              </a:spcAft>
              <a:tabLst>
                <a:tab pos="4037013" algn="l"/>
              </a:tabLst>
            </a:pPr>
            <a:r>
              <a:rPr lang="ko-KR" altLang="en-US" sz="800" b="0" dirty="0">
                <a:solidFill>
                  <a:schemeClr val="tx1"/>
                </a:solidFill>
                <a:latin typeface="Arial" panose="020B0604020202020204" pitchFamily="34" charset="0"/>
                <a:ea typeface="맑은 고딕" panose="020B0503020000020004" pitchFamily="50" charset="-127"/>
              </a:rPr>
              <a:t>대상회사는 </a:t>
            </a:r>
            <a:r>
              <a:rPr lang="en-US" altLang="ko-KR" sz="800" b="0" dirty="0">
                <a:solidFill>
                  <a:schemeClr val="tx1"/>
                </a:solidFill>
                <a:latin typeface="Arial" panose="020B0604020202020204" pitchFamily="34" charset="0"/>
                <a:ea typeface="맑은 고딕" panose="020B0503020000020004" pitchFamily="50" charset="-127"/>
              </a:rPr>
              <a:t>ITS, ICT </a:t>
            </a:r>
            <a:r>
              <a:rPr lang="ko-KR" altLang="en-US" sz="800" b="0" dirty="0">
                <a:solidFill>
                  <a:schemeClr val="tx1"/>
                </a:solidFill>
                <a:latin typeface="Arial" panose="020B0604020202020204" pitchFamily="34" charset="0"/>
                <a:ea typeface="맑은 고딕" panose="020B0503020000020004" pitchFamily="50" charset="-127"/>
              </a:rPr>
              <a:t>장비 신규 설치 이후 </a:t>
            </a:r>
            <a:r>
              <a:rPr lang="en-US" altLang="ko-KR" sz="800" b="0" dirty="0">
                <a:solidFill>
                  <a:schemeClr val="tx1"/>
                </a:solidFill>
                <a:latin typeface="Arial" panose="020B0604020202020204" pitchFamily="34" charset="0"/>
                <a:ea typeface="맑은 고딕" panose="020B0503020000020004" pitchFamily="50" charset="-127"/>
              </a:rPr>
              <a:t>2</a:t>
            </a:r>
            <a:r>
              <a:rPr lang="ko-KR" altLang="en-US" sz="800" b="0" dirty="0">
                <a:solidFill>
                  <a:schemeClr val="tx1"/>
                </a:solidFill>
                <a:latin typeface="Arial" panose="020B0604020202020204" pitchFamily="34" charset="0"/>
                <a:ea typeface="맑은 고딕" panose="020B0503020000020004" pitchFamily="50" charset="-127"/>
              </a:rPr>
              <a:t>년간 무상 유지보수 의무가 있어</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이와 관련한 하자보수충당부채를 설정하고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이에 따라 계산된 하자보수비를 판매관리비 상 비용으로 인식하고 있음</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하자보수충당부채 설정 </a:t>
            </a:r>
            <a:r>
              <a:rPr lang="en-US" altLang="ko-KR" sz="800" b="0" dirty="0">
                <a:solidFill>
                  <a:schemeClr val="tx1"/>
                </a:solidFill>
                <a:latin typeface="Arial" panose="020B0604020202020204" pitchFamily="34" charset="0"/>
                <a:ea typeface="맑은 고딕" panose="020B0503020000020004" pitchFamily="50" charset="-127"/>
              </a:rPr>
              <a:t>logic</a:t>
            </a:r>
            <a:r>
              <a:rPr lang="ko-KR" altLang="en-US" sz="800" b="0" dirty="0">
                <a:solidFill>
                  <a:schemeClr val="tx1"/>
                </a:solidFill>
                <a:latin typeface="Arial" panose="020B0604020202020204" pitchFamily="34" charset="0"/>
                <a:ea typeface="맑은 고딕" panose="020B0503020000020004" pitchFamily="50" charset="-127"/>
              </a:rPr>
              <a:t>에 대해서는 추가 검토 예정임</a:t>
            </a:r>
            <a:r>
              <a:rPr lang="en-US" altLang="ko-KR" sz="800" b="0" dirty="0">
                <a:solidFill>
                  <a:schemeClr val="tx1"/>
                </a:solidFill>
                <a:latin typeface="Arial" panose="020B0604020202020204" pitchFamily="34" charset="0"/>
                <a:ea typeface="맑은 고딕" panose="020B0503020000020004" pitchFamily="50" charset="-127"/>
              </a:rPr>
              <a:t>.</a:t>
            </a:r>
          </a:p>
          <a:p>
            <a:pPr marL="266700" indent="-180975">
              <a:lnSpc>
                <a:spcPct val="140000"/>
              </a:lnSpc>
              <a:spcAft>
                <a:spcPts val="400"/>
              </a:spcAft>
              <a:buFont typeface="Wingdings" panose="05000000000000000000" pitchFamily="2" charset="2"/>
              <a:buChar char="§"/>
              <a:tabLst>
                <a:tab pos="4037013" algn="l"/>
              </a:tabLst>
            </a:pPr>
            <a:r>
              <a:rPr lang="ko-KR" altLang="en-US" sz="800" dirty="0">
                <a:latin typeface="Arial" panose="020B0604020202020204" pitchFamily="34" charset="0"/>
                <a:ea typeface="맑은 고딕" panose="020B0503020000020004" pitchFamily="50" charset="-127"/>
              </a:rPr>
              <a:t>영업외손익 </a:t>
            </a:r>
            <a:r>
              <a:rPr lang="en-US" altLang="ko-KR" sz="800" dirty="0">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영업외수익은 주로 잡이익 등으로 구성되어 있으며</a:t>
            </a:r>
            <a:r>
              <a:rPr lang="en-US" altLang="ko-KR" sz="800" b="0" dirty="0">
                <a:solidFill>
                  <a:schemeClr val="tx1"/>
                </a:solidFill>
                <a:latin typeface="Arial" panose="020B0604020202020204" pitchFamily="34" charset="0"/>
                <a:ea typeface="맑은 고딕" panose="020B0503020000020004" pitchFamily="50" charset="-127"/>
              </a:rPr>
              <a:t>, </a:t>
            </a:r>
            <a:r>
              <a:rPr lang="ko-KR" altLang="en-US" sz="800" b="0" dirty="0">
                <a:solidFill>
                  <a:schemeClr val="tx1"/>
                </a:solidFill>
                <a:latin typeface="Arial" panose="020B0604020202020204" pitchFamily="34" charset="0"/>
                <a:ea typeface="맑은 고딕" panose="020B0503020000020004" pitchFamily="50" charset="-127"/>
              </a:rPr>
              <a:t>영업외손실은 주로 차입금 및 사채에 대한 이자비용으로 구성되어 있으며</a:t>
            </a:r>
            <a:r>
              <a:rPr lang="en-US" altLang="ko-KR" sz="800" b="0" dirty="0">
                <a:solidFill>
                  <a:schemeClr val="tx1"/>
                </a:solidFill>
                <a:latin typeface="Arial" panose="020B0604020202020204" pitchFamily="34" charset="0"/>
                <a:ea typeface="맑은 고딕" panose="020B0503020000020004" pitchFamily="50" charset="-127"/>
              </a:rPr>
              <a:t>, 2017</a:t>
            </a:r>
            <a:r>
              <a:rPr lang="ko-KR" altLang="en-US" sz="800" b="0" dirty="0">
                <a:solidFill>
                  <a:schemeClr val="tx1"/>
                </a:solidFill>
                <a:latin typeface="Arial" panose="020B0604020202020204" pitchFamily="34" charset="0"/>
                <a:ea typeface="맑은 고딕" panose="020B0503020000020004" pitchFamily="50" charset="-127"/>
              </a:rPr>
              <a:t>년 일시적으로 무형자산에 대한 손상차손 </a:t>
            </a:r>
            <a:r>
              <a:rPr lang="en-US" altLang="ko-KR" sz="800" b="0" dirty="0">
                <a:solidFill>
                  <a:schemeClr val="tx1"/>
                </a:solidFill>
                <a:latin typeface="Arial" panose="020B0604020202020204" pitchFamily="34" charset="0"/>
                <a:ea typeface="맑은 고딕" panose="020B0503020000020004" pitchFamily="50" charset="-127"/>
              </a:rPr>
              <a:t>3.3</a:t>
            </a:r>
            <a:r>
              <a:rPr lang="ko-KR" altLang="en-US" sz="800" b="0" dirty="0">
                <a:solidFill>
                  <a:schemeClr val="tx1"/>
                </a:solidFill>
                <a:latin typeface="Arial" panose="020B0604020202020204" pitchFamily="34" charset="0"/>
                <a:ea typeface="맑은 고딕" panose="020B0503020000020004" pitchFamily="50" charset="-127"/>
              </a:rPr>
              <a:t>억원이 발생함</a:t>
            </a:r>
            <a:r>
              <a:rPr lang="en-US" altLang="ko-KR" sz="800" b="0" dirty="0">
                <a:solidFill>
                  <a:schemeClr val="tx1"/>
                </a:solidFill>
                <a:latin typeface="Arial" panose="020B0604020202020204" pitchFamily="34" charset="0"/>
                <a:ea typeface="맑은 고딕" panose="020B0503020000020004" pitchFamily="50" charset="-127"/>
              </a:rPr>
              <a:t>. 2019</a:t>
            </a:r>
            <a:r>
              <a:rPr lang="ko-KR" altLang="en-US" sz="800" b="0" dirty="0">
                <a:solidFill>
                  <a:schemeClr val="tx1"/>
                </a:solidFill>
                <a:latin typeface="Arial" panose="020B0604020202020204" pitchFamily="34" charset="0"/>
                <a:ea typeface="맑은 고딕" panose="020B0503020000020004" pitchFamily="50" charset="-127"/>
              </a:rPr>
              <a:t>년까지 차입금 잔액이 매년 감소함에 따라 이자비용 수준이 감소추세를 보이고 있음</a:t>
            </a:r>
            <a:r>
              <a:rPr lang="en-US" altLang="ko-KR" sz="800" b="0" dirty="0">
                <a:solidFill>
                  <a:schemeClr val="tx1"/>
                </a:solidFill>
                <a:latin typeface="Arial" panose="020B0604020202020204" pitchFamily="34" charset="0"/>
                <a:ea typeface="맑은 고딕" panose="020B0503020000020004" pitchFamily="50" charset="-127"/>
              </a:rPr>
              <a:t>.</a:t>
            </a:r>
          </a:p>
        </p:txBody>
      </p:sp>
      <p:sp>
        <p:nvSpPr>
          <p:cNvPr id="10" name="Text Box 51">
            <a:extLst>
              <a:ext uri="{FF2B5EF4-FFF2-40B4-BE49-F238E27FC236}">
                <a16:creationId xmlns:a16="http://schemas.microsoft.com/office/drawing/2014/main" id="{606A26E3-E2E6-473C-9653-5FA79CC221B0}"/>
              </a:ext>
            </a:extLst>
          </p:cNvPr>
          <p:cNvSpPr txBox="1">
            <a:spLocks noChangeArrowheads="1"/>
          </p:cNvSpPr>
          <p:nvPr/>
        </p:nvSpPr>
        <p:spPr bwMode="auto">
          <a:xfrm>
            <a:off x="415635" y="6167467"/>
            <a:ext cx="4151376" cy="225945"/>
          </a:xfrm>
          <a:prstGeom prst="rect">
            <a:avLst/>
          </a:prstGeom>
          <a:noFill/>
          <a:ln w="6350">
            <a:noFill/>
            <a:miter lim="800000"/>
            <a:headEnd/>
            <a:tailEnd/>
          </a:ln>
        </p:spPr>
        <p:txBody>
          <a:bodyPr wrap="square" lIns="7200" tIns="7200" rIns="7200" bIns="7200" anchor="ctr" anchorCtr="0">
            <a:spAutoFit/>
          </a:bodyPr>
          <a:lstStyle/>
          <a:p>
            <a:pPr marL="176213" indent="-176213"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Note: </a:t>
            </a:r>
            <a:r>
              <a:rPr lang="ko-KR" altLang="en-US" sz="600" i="1" dirty="0">
                <a:solidFill>
                  <a:srgbClr val="00338D"/>
                </a:solidFill>
                <a:latin typeface="Arial" panose="020B0604020202020204" pitchFamily="34" charset="0"/>
                <a:cs typeface="Arial" panose="020B0604020202020204" pitchFamily="34" charset="0"/>
              </a:rPr>
              <a:t>대상회사는 </a:t>
            </a:r>
            <a:r>
              <a:rPr lang="en-US" altLang="ko-KR" sz="600" i="1" dirty="0">
                <a:solidFill>
                  <a:srgbClr val="00338D"/>
                </a:solidFill>
                <a:latin typeface="Arial" panose="020B0604020202020204" pitchFamily="34" charset="0"/>
                <a:cs typeface="Arial" panose="020B0604020202020204" pitchFamily="34" charset="0"/>
              </a:rPr>
              <a:t>2017</a:t>
            </a:r>
            <a:r>
              <a:rPr lang="ko-KR" altLang="en-US" sz="600" i="1" dirty="0">
                <a:solidFill>
                  <a:srgbClr val="00338D"/>
                </a:solidFill>
                <a:latin typeface="Arial" panose="020B0604020202020204" pitchFamily="34" charset="0"/>
                <a:cs typeface="Arial" panose="020B0604020202020204" pitchFamily="34" charset="0"/>
              </a:rPr>
              <a:t>년 공시재무제표 상 유지보수 매출액 </a:t>
            </a:r>
            <a:r>
              <a:rPr lang="en-US" altLang="ko-KR" sz="600" i="1" dirty="0">
                <a:solidFill>
                  <a:srgbClr val="00338D"/>
                </a:solidFill>
                <a:latin typeface="Arial" panose="020B0604020202020204" pitchFamily="34" charset="0"/>
                <a:cs typeface="Arial" panose="020B0604020202020204" pitchFamily="34" charset="0"/>
              </a:rPr>
              <a:t>2,866</a:t>
            </a:r>
            <a:r>
              <a:rPr lang="ko-KR" altLang="en-US" sz="600" i="1" dirty="0">
                <a:solidFill>
                  <a:srgbClr val="00338D"/>
                </a:solidFill>
                <a:latin typeface="Arial" panose="020B0604020202020204" pitchFamily="34" charset="0"/>
                <a:cs typeface="Arial" panose="020B0604020202020204" pitchFamily="34" charset="0"/>
              </a:rPr>
              <a:t>백만원을 제품매출액으로 분류함에 따라 왜곡 존재하여 </a:t>
            </a:r>
            <a:r>
              <a:rPr lang="en-US" altLang="ko-KR" sz="600" i="1" dirty="0">
                <a:solidFill>
                  <a:srgbClr val="00338D"/>
                </a:solidFill>
                <a:latin typeface="Arial" panose="020B0604020202020204" pitchFamily="34" charset="0"/>
                <a:cs typeface="Arial" panose="020B0604020202020204" pitchFamily="34" charset="0"/>
              </a:rPr>
              <a:t>KPMG</a:t>
            </a:r>
            <a:r>
              <a:rPr lang="ko-KR" altLang="en-US" sz="600" i="1" dirty="0">
                <a:solidFill>
                  <a:srgbClr val="00338D"/>
                </a:solidFill>
                <a:latin typeface="Arial" panose="020B0604020202020204" pitchFamily="34" charset="0"/>
                <a:cs typeface="Arial" panose="020B0604020202020204" pitchFamily="34" charset="0"/>
              </a:rPr>
              <a:t>에서는 이를 용역매출액으로 분류하는 조정을 수행함</a:t>
            </a:r>
            <a:r>
              <a:rPr lang="en-US" altLang="ko-KR" sz="600" i="1" dirty="0">
                <a:solidFill>
                  <a:srgbClr val="00338D"/>
                </a:solidFill>
                <a:latin typeface="Arial" panose="020B0604020202020204" pitchFamily="34" charset="0"/>
                <a:cs typeface="Arial" panose="020B0604020202020204" pitchFamily="34" charset="0"/>
              </a:rPr>
              <a:t>.</a:t>
            </a:r>
          </a:p>
        </p:txBody>
      </p:sp>
      <p:pic>
        <p:nvPicPr>
          <p:cNvPr id="11" name="그림 10">
            <a:extLst>
              <a:ext uri="{FF2B5EF4-FFF2-40B4-BE49-F238E27FC236}">
                <a16:creationId xmlns:a16="http://schemas.microsoft.com/office/drawing/2014/main" id="{CD803465-4F9D-4D99-A43F-93478896D357}"/>
              </a:ext>
            </a:extLst>
          </p:cNvPr>
          <p:cNvPicPr>
            <a:picLocks noChangeAspect="1" noChangeArrowheads="1"/>
            <a:extLst>
              <a:ext uri="{84589F7E-364E-4C9E-8A38-B11213B215E9}">
                <a14:cameraTool xmlns:a14="http://schemas.microsoft.com/office/drawing/2010/main" cellRange="$B$2:$G$43"/>
              </a:ext>
            </a:extLst>
          </p:cNvPicPr>
          <p:nvPr/>
        </p:nvPicPr>
        <p:blipFill>
          <a:blip r:embed="rId3"/>
          <a:srcRect/>
          <a:stretch>
            <a:fillRect/>
          </a:stretch>
        </p:blipFill>
        <p:spPr bwMode="auto">
          <a:xfrm>
            <a:off x="415635" y="1539223"/>
            <a:ext cx="4151376" cy="463600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12" name="그림 11">
            <a:extLst>
              <a:ext uri="{FF2B5EF4-FFF2-40B4-BE49-F238E27FC236}">
                <a16:creationId xmlns:a16="http://schemas.microsoft.com/office/drawing/2014/main" id="{1EF6425F-6335-4C26-AAEC-C1E1F1AD1172}"/>
              </a:ext>
            </a:extLst>
          </p:cNvPr>
          <p:cNvPicPr>
            <a:picLocks noChangeAspect="1" noChangeArrowheads="1"/>
            <a:extLst>
              <a:ext uri="{84589F7E-364E-4C9E-8A38-B11213B215E9}">
                <a14:cameraTool xmlns:a14="http://schemas.microsoft.com/office/drawing/2010/main" cellRange="$C$5:$H$13"/>
              </a:ext>
            </a:extLst>
          </p:cNvPicPr>
          <p:nvPr/>
        </p:nvPicPr>
        <p:blipFill>
          <a:blip r:embed="rId4"/>
          <a:srcRect/>
          <a:stretch>
            <a:fillRect/>
          </a:stretch>
        </p:blipFill>
        <p:spPr bwMode="auto">
          <a:xfrm>
            <a:off x="4972237" y="1787643"/>
            <a:ext cx="4444813" cy="1515596"/>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4888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Quality</a:t>
            </a:r>
            <a:r>
              <a:rPr lang="ko-KR" altLang="en-US" sz="3000" b="1" dirty="0">
                <a:solidFill>
                  <a:srgbClr val="00338D"/>
                </a:solidFill>
                <a:cs typeface="KPMG Extralight"/>
              </a:rPr>
              <a:t> </a:t>
            </a:r>
            <a:r>
              <a:rPr lang="en-US" altLang="ko-KR" sz="3000" b="1" dirty="0">
                <a:solidFill>
                  <a:srgbClr val="00338D"/>
                </a:solidFill>
                <a:cs typeface="KPMG Extralight"/>
              </a:rPr>
              <a:t>of</a:t>
            </a:r>
            <a:r>
              <a:rPr lang="ko-KR" altLang="en-US" sz="3000" b="1" dirty="0">
                <a:solidFill>
                  <a:srgbClr val="00338D"/>
                </a:solidFill>
                <a:cs typeface="KPMG Extralight"/>
              </a:rPr>
              <a:t> </a:t>
            </a:r>
            <a:r>
              <a:rPr lang="en-US" altLang="ko-KR" sz="3000" b="1" dirty="0">
                <a:solidFill>
                  <a:srgbClr val="00338D"/>
                </a:solidFill>
                <a:cs typeface="KPMG Extralight"/>
              </a:rPr>
              <a:t>Earnings</a:t>
            </a:r>
            <a:r>
              <a:rPr lang="ko-KR" altLang="en-US" sz="3000" b="1" dirty="0">
                <a:solidFill>
                  <a:srgbClr val="00338D"/>
                </a:solidFill>
                <a:cs typeface="KPMG Extralight"/>
              </a:rPr>
              <a:t> </a:t>
            </a:r>
            <a:r>
              <a:rPr lang="en-US" altLang="ko-KR" sz="3000" b="1" dirty="0">
                <a:solidFill>
                  <a:srgbClr val="00338D"/>
                </a:solidFill>
                <a:cs typeface="KPMG Extralight"/>
              </a:rPr>
              <a:t>(1/5)</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2"/>
            <a:ext cx="9077499" cy="471148"/>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잠재적 조정사항을 반영한 대상회사의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EBITDA</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4,956</a:t>
            </a:r>
            <a:r>
              <a:rPr lang="ko-KR" altLang="en-US" sz="900" dirty="0">
                <a:solidFill>
                  <a:srgbClr val="00338D"/>
                </a:solidFill>
                <a:latin typeface="Arial" panose="020B0604020202020204" pitchFamily="34" charset="0"/>
                <a:ea typeface="맑은 고딕" panose="020B0503020000020004" pitchFamily="50" charset="-127"/>
              </a:rPr>
              <a:t>백만원</a:t>
            </a:r>
            <a:r>
              <a:rPr lang="en-US" altLang="ko-KR" sz="900" dirty="0">
                <a:solidFill>
                  <a:srgbClr val="00338D"/>
                </a:solidFill>
                <a:latin typeface="Arial" panose="020B0604020202020204" pitchFamily="34" charset="0"/>
                <a:ea typeface="맑은 고딕" panose="020B0503020000020004" pitchFamily="50" charset="-127"/>
              </a:rPr>
              <a:t>, EBITDA% </a:t>
            </a:r>
            <a:r>
              <a:rPr lang="ko-KR" altLang="en-US" sz="900" dirty="0">
                <a:solidFill>
                  <a:srgbClr val="00338D"/>
                </a:solidFill>
                <a:latin typeface="Arial" panose="020B0604020202020204" pitchFamily="34" charset="0"/>
                <a:ea typeface="맑은 고딕" panose="020B0503020000020004" pitchFamily="50" charset="-127"/>
              </a:rPr>
              <a:t>은 </a:t>
            </a:r>
            <a:r>
              <a:rPr lang="en-US" altLang="ko-KR" sz="900" dirty="0">
                <a:solidFill>
                  <a:srgbClr val="00338D"/>
                </a:solidFill>
                <a:latin typeface="Arial" panose="020B0604020202020204" pitchFamily="34" charset="0"/>
                <a:ea typeface="맑은 고딕" panose="020B0503020000020004" pitchFamily="50" charset="-127"/>
              </a:rPr>
              <a:t>18.6% </a:t>
            </a:r>
            <a:r>
              <a:rPr lang="ko-KR" altLang="en-US" sz="900" dirty="0">
                <a:solidFill>
                  <a:srgbClr val="00338D"/>
                </a:solidFill>
                <a:latin typeface="Arial" panose="020B0604020202020204" pitchFamily="34" charset="0"/>
                <a:ea typeface="맑은 고딕" panose="020B0503020000020004" pitchFamily="50" charset="-127"/>
              </a:rPr>
              <a:t>수준임</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5" name="직사각형 4">
            <a:extLst>
              <a:ext uri="{FF2B5EF4-FFF2-40B4-BE49-F238E27FC236}">
                <a16:creationId xmlns:a16="http://schemas.microsoft.com/office/drawing/2014/main" id="{90C29B26-46B8-4DB4-B1AD-C60F75C63862}"/>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9" name="텍스트 개체 틀 1">
            <a:extLst>
              <a:ext uri="{FF2B5EF4-FFF2-40B4-BE49-F238E27FC236}">
                <a16:creationId xmlns:a16="http://schemas.microsoft.com/office/drawing/2014/main" id="{51E60FC1-24F4-4566-8F94-A40AA5422544}"/>
              </a:ext>
            </a:extLst>
          </p:cNvPr>
          <p:cNvSpPr txBox="1">
            <a:spLocks/>
          </p:cNvSpPr>
          <p:nvPr/>
        </p:nvSpPr>
        <p:spPr bwMode="gray">
          <a:xfrm>
            <a:off x="5618571" y="1276055"/>
            <a:ext cx="3871795" cy="4741569"/>
          </a:xfrm>
          <a:prstGeom prst="rect">
            <a:avLst/>
          </a:prstGeom>
          <a:solidFill>
            <a:schemeClr val="bg2">
              <a:alpha val="40000"/>
            </a:schemeClr>
          </a:solidFill>
        </p:spPr>
        <p:txBody>
          <a:bodyPr vert="horz" lIns="36000" tIns="36000" rIns="36000" bIns="3600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a:lnSpc>
                <a:spcPct val="120000"/>
              </a:lnSpc>
              <a:spcAft>
                <a:spcPts val="300"/>
              </a:spcAft>
            </a:pPr>
            <a:r>
              <a:rPr lang="en-US" altLang="ko-KR" sz="850" i="1" dirty="0">
                <a:ea typeface="맑은 고딕" panose="020B0503020000020004" pitchFamily="50" charset="-127"/>
              </a:rPr>
              <a:t>I. Potential adjustment identified</a:t>
            </a:r>
          </a:p>
          <a:p>
            <a:pPr marL="314325" indent="-228600">
              <a:lnSpc>
                <a:spcPct val="120000"/>
              </a:lnSpc>
              <a:spcAft>
                <a:spcPts val="300"/>
              </a:spcAft>
              <a:buFont typeface="+mj-lt"/>
              <a:buAutoNum type="alphaUcPeriod"/>
              <a:tabLst>
                <a:tab pos="4037013" algn="l"/>
              </a:tabLst>
            </a:pPr>
            <a:r>
              <a:rPr lang="ko-KR" altLang="en-US" sz="800" dirty="0">
                <a:solidFill>
                  <a:schemeClr val="tx1"/>
                </a:solidFill>
                <a:ea typeface="맑은 고딕" panose="020B0503020000020004" pitchFamily="50" charset="-127"/>
              </a:rPr>
              <a:t>임원퇴직급여 </a:t>
            </a:r>
            <a:r>
              <a:rPr lang="en-US" altLang="ko-KR" sz="800" dirty="0">
                <a:solidFill>
                  <a:schemeClr val="tx1"/>
                </a:solidFill>
                <a:ea typeface="맑은 고딕" panose="020B0503020000020004" pitchFamily="50" charset="-127"/>
              </a:rPr>
              <a:t>: </a:t>
            </a:r>
            <a:r>
              <a:rPr lang="en-US" altLang="ko-KR" sz="800" b="0" dirty="0">
                <a:solidFill>
                  <a:schemeClr val="tx1"/>
                </a:solidFill>
                <a:ea typeface="맑은 고딕" panose="020B0503020000020004" pitchFamily="50" charset="-127"/>
              </a:rPr>
              <a:t>2015</a:t>
            </a:r>
            <a:r>
              <a:rPr lang="ko-KR" altLang="en-US" sz="800" b="0" dirty="0">
                <a:solidFill>
                  <a:schemeClr val="tx1"/>
                </a:solidFill>
                <a:ea typeface="맑은 고딕" panose="020B0503020000020004" pitchFamily="50" charset="-127"/>
              </a:rPr>
              <a:t>년 </a:t>
            </a:r>
            <a:r>
              <a:rPr lang="en-US" altLang="ko-KR" sz="800" b="0" dirty="0">
                <a:solidFill>
                  <a:schemeClr val="tx1"/>
                </a:solidFill>
                <a:ea typeface="맑은 고딕" panose="020B0503020000020004" pitchFamily="50" charset="-127"/>
              </a:rPr>
              <a:t>3</a:t>
            </a:r>
            <a:r>
              <a:rPr lang="ko-KR" altLang="en-US" sz="800" b="0" dirty="0">
                <a:solidFill>
                  <a:schemeClr val="tx1"/>
                </a:solidFill>
                <a:ea typeface="맑은 고딕" panose="020B0503020000020004" pitchFamily="50" charset="-127"/>
              </a:rPr>
              <a:t>월 승인된 임원 퇴직금 지급규정에 따르면</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임원의 퇴직금은 </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직전 </a:t>
            </a:r>
            <a:r>
              <a:rPr lang="en-US" altLang="ko-KR" sz="800" b="0" dirty="0">
                <a:solidFill>
                  <a:schemeClr val="tx1"/>
                </a:solidFill>
                <a:ea typeface="맑은 고딕" panose="020B0503020000020004" pitchFamily="50" charset="-127"/>
              </a:rPr>
              <a:t>1</a:t>
            </a:r>
            <a:r>
              <a:rPr lang="ko-KR" altLang="en-US" sz="800" b="0" dirty="0">
                <a:solidFill>
                  <a:schemeClr val="tx1"/>
                </a:solidFill>
                <a:ea typeface="맑은 고딕" panose="020B0503020000020004" pitchFamily="50" charset="-127"/>
              </a:rPr>
              <a:t>년간 총급여 </a:t>
            </a:r>
            <a:r>
              <a:rPr lang="en-US" altLang="ko-KR" sz="800" b="0" dirty="0">
                <a:solidFill>
                  <a:schemeClr val="tx1"/>
                </a:solidFill>
                <a:ea typeface="맑은 고딕" panose="020B0503020000020004" pitchFamily="50" charset="-127"/>
              </a:rPr>
              <a:t>x  1/10 x </a:t>
            </a:r>
            <a:r>
              <a:rPr lang="ko-KR" altLang="en-US" sz="800" b="0" dirty="0">
                <a:solidFill>
                  <a:schemeClr val="tx1"/>
                </a:solidFill>
                <a:ea typeface="맑은 고딕" panose="020B0503020000020004" pitchFamily="50" charset="-127"/>
              </a:rPr>
              <a:t>재임기간 </a:t>
            </a:r>
            <a:r>
              <a:rPr lang="en-US" altLang="ko-KR" sz="800" b="0" dirty="0">
                <a:solidFill>
                  <a:schemeClr val="tx1"/>
                </a:solidFill>
                <a:ea typeface="맑은 고딕" panose="020B0503020000020004" pitchFamily="50" charset="-127"/>
              </a:rPr>
              <a:t>x </a:t>
            </a:r>
            <a:r>
              <a:rPr lang="ko-KR" altLang="en-US" sz="800" b="0" dirty="0">
                <a:solidFill>
                  <a:schemeClr val="tx1"/>
                </a:solidFill>
                <a:ea typeface="맑은 고딕" panose="020B0503020000020004" pitchFamily="50" charset="-127"/>
              </a:rPr>
              <a:t>지급배수</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로 산정해야 하며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임원 직급별 지급배수는 아래와 같음</a:t>
            </a:r>
            <a:r>
              <a:rPr lang="en-US" altLang="ko-KR" sz="800" b="0" dirty="0">
                <a:solidFill>
                  <a:schemeClr val="tx1"/>
                </a:solidFill>
                <a:ea typeface="맑은 고딕" panose="020B0503020000020004" pitchFamily="50" charset="-127"/>
              </a:rPr>
              <a:t>.</a:t>
            </a:r>
          </a:p>
          <a:p>
            <a:pPr marL="314325" indent="-228600">
              <a:lnSpc>
                <a:spcPct val="120000"/>
              </a:lnSpc>
              <a:spcAft>
                <a:spcPts val="300"/>
              </a:spcAft>
              <a:buFont typeface="+mj-lt"/>
              <a:buAutoNum type="alphaUcPeriod"/>
              <a:tabLst>
                <a:tab pos="4037013" algn="l"/>
              </a:tabLst>
            </a:pPr>
            <a:endParaRPr lang="en-US" altLang="ko-KR" sz="800" b="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a:tabLst>
                <a:tab pos="4037013" algn="l"/>
              </a:tabLst>
            </a:pPr>
            <a:endParaRPr lang="en-US" altLang="ko-KR" sz="800" b="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a:tabLst>
                <a:tab pos="4037013" algn="l"/>
              </a:tabLst>
            </a:pPr>
            <a:endParaRPr lang="en-US" altLang="ko-KR" sz="800" b="0" dirty="0">
              <a:solidFill>
                <a:schemeClr val="tx1"/>
              </a:solidFill>
              <a:ea typeface="맑은 고딕" panose="020B0503020000020004" pitchFamily="50" charset="-127"/>
            </a:endParaRPr>
          </a:p>
          <a:p>
            <a:pPr marL="304800" indent="-7938">
              <a:lnSpc>
                <a:spcPct val="120000"/>
              </a:lnSpc>
              <a:spcAft>
                <a:spcPts val="300"/>
              </a:spcAft>
              <a:tabLst>
                <a:tab pos="4037013" algn="l"/>
              </a:tabLst>
            </a:pPr>
            <a:r>
              <a:rPr lang="ko-KR" altLang="en-US" sz="800" b="0" dirty="0">
                <a:solidFill>
                  <a:schemeClr val="tx1"/>
                </a:solidFill>
                <a:ea typeface="맑은 고딕" panose="020B0503020000020004" pitchFamily="50" charset="-127"/>
              </a:rPr>
              <a:t>다만</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임원퇴직금 지급규정에 따라 퇴직급여충당부채를 설정하고 있지 아니하며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일부 인원에 대해서는 과소한 지급배수를</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 일부 인원에 대해서는 과대한 지급배수를 적용하고 있는 것으로 나타남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예를 들어</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대표이사</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사장</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부사장에 대해서는 각각 </a:t>
            </a:r>
            <a:r>
              <a:rPr lang="en-US" altLang="ko-KR" sz="800" b="0" dirty="0">
                <a:solidFill>
                  <a:schemeClr val="tx1"/>
                </a:solidFill>
                <a:ea typeface="맑은 고딕" panose="020B0503020000020004" pitchFamily="50" charset="-127"/>
              </a:rPr>
              <a:t>3.5</a:t>
            </a:r>
            <a:r>
              <a:rPr lang="ko-KR" altLang="en-US" sz="800" b="0" dirty="0">
                <a:solidFill>
                  <a:schemeClr val="tx1"/>
                </a:solidFill>
                <a:ea typeface="맑은 고딕" panose="020B0503020000020004" pitchFamily="50" charset="-127"/>
              </a:rPr>
              <a:t>배</a:t>
            </a:r>
            <a:r>
              <a:rPr lang="en-US" altLang="ko-KR" sz="800" b="0" dirty="0">
                <a:solidFill>
                  <a:schemeClr val="tx1"/>
                </a:solidFill>
                <a:ea typeface="맑은 고딕" panose="020B0503020000020004" pitchFamily="50" charset="-127"/>
              </a:rPr>
              <a:t>, 1.4</a:t>
            </a:r>
            <a:r>
              <a:rPr lang="ko-KR" altLang="en-US" sz="800" b="0" dirty="0">
                <a:solidFill>
                  <a:schemeClr val="tx1"/>
                </a:solidFill>
                <a:ea typeface="맑은 고딕" panose="020B0503020000020004" pitchFamily="50" charset="-127"/>
              </a:rPr>
              <a:t>배</a:t>
            </a:r>
            <a:r>
              <a:rPr lang="en-US" altLang="ko-KR" sz="800" b="0" dirty="0">
                <a:solidFill>
                  <a:schemeClr val="tx1"/>
                </a:solidFill>
                <a:ea typeface="맑은 고딕" panose="020B0503020000020004" pitchFamily="50" charset="-127"/>
              </a:rPr>
              <a:t>, 1</a:t>
            </a:r>
            <a:r>
              <a:rPr lang="ko-KR" altLang="en-US" sz="800" b="0" dirty="0">
                <a:solidFill>
                  <a:schemeClr val="tx1"/>
                </a:solidFill>
                <a:ea typeface="맑은 고딕" panose="020B0503020000020004" pitchFamily="50" charset="-127"/>
              </a:rPr>
              <a:t>배를 적용하여 규정보다 과소하게</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이사에 대해서는 </a:t>
            </a:r>
            <a:r>
              <a:rPr lang="en-US" altLang="ko-KR" sz="800" b="0" dirty="0">
                <a:solidFill>
                  <a:schemeClr val="tx1"/>
                </a:solidFill>
                <a:ea typeface="맑은 고딕" panose="020B0503020000020004" pitchFamily="50" charset="-127"/>
              </a:rPr>
              <a:t>2.5</a:t>
            </a:r>
            <a:r>
              <a:rPr lang="ko-KR" altLang="en-US" sz="800" b="0" dirty="0">
                <a:solidFill>
                  <a:schemeClr val="tx1"/>
                </a:solidFill>
                <a:ea typeface="맑은 고딕" panose="020B0503020000020004" pitchFamily="50" charset="-127"/>
              </a:rPr>
              <a:t>배로 규정보다 과대하게 적용하고 있는 것으로 나타남</a:t>
            </a:r>
            <a:r>
              <a:rPr lang="en-US" altLang="ko-KR" sz="800" b="0" dirty="0">
                <a:solidFill>
                  <a:schemeClr val="tx1"/>
                </a:solidFill>
                <a:ea typeface="맑은 고딕" panose="020B0503020000020004" pitchFamily="50" charset="-127"/>
              </a:rPr>
              <a:t>. </a:t>
            </a:r>
          </a:p>
          <a:p>
            <a:pPr marL="304800" indent="-7938">
              <a:lnSpc>
                <a:spcPct val="120000"/>
              </a:lnSpc>
              <a:spcAft>
                <a:spcPts val="300"/>
              </a:spcAft>
              <a:tabLst>
                <a:tab pos="4037013" algn="l"/>
              </a:tabLst>
            </a:pPr>
            <a:r>
              <a:rPr lang="ko-KR" altLang="en-US" sz="800" b="0" dirty="0">
                <a:solidFill>
                  <a:schemeClr val="tx1"/>
                </a:solidFill>
                <a:ea typeface="맑은 고딕" panose="020B0503020000020004" pitchFamily="50" charset="-127"/>
              </a:rPr>
              <a:t>임원퇴직금 지급규정 상 지급배수는 최대 지급배수를 의미하는 것이 아니며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직급별로 해당 지급배수를 적용해야 하는 것으로 기재되어 있음</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대상회사에 따르면</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충당부채 과소 계상 목적에서 지급배수를 낮게 적용해 왔다고 하며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실제 퇴직금 지급이 이루어질 경우에는 퇴직금 지급규정에 따를 것으로 설명함</a:t>
            </a:r>
            <a:r>
              <a:rPr lang="en-US" altLang="ko-KR" sz="800" b="0" dirty="0">
                <a:solidFill>
                  <a:schemeClr val="tx1"/>
                </a:solidFill>
                <a:ea typeface="맑은 고딕" panose="020B0503020000020004" pitchFamily="50" charset="-127"/>
              </a:rPr>
              <a:t>. </a:t>
            </a:r>
          </a:p>
          <a:p>
            <a:pPr marL="304800" indent="-7938">
              <a:lnSpc>
                <a:spcPct val="120000"/>
              </a:lnSpc>
              <a:spcAft>
                <a:spcPts val="300"/>
              </a:spcAft>
              <a:tabLst>
                <a:tab pos="4037013" algn="l"/>
              </a:tabLst>
            </a:pPr>
            <a:r>
              <a:rPr lang="ko-KR" altLang="en-US" sz="800" b="0" dirty="0">
                <a:solidFill>
                  <a:schemeClr val="tx1"/>
                </a:solidFill>
                <a:ea typeface="맑은 고딕" panose="020B0503020000020004" pitchFamily="50" charset="-127"/>
              </a:rPr>
              <a:t>따라서 퇴직금 지급규정에 따라 임원퇴직충당부채 재계산 시 증가할 퇴직급여를 조정사항으로 반영함</a:t>
            </a:r>
            <a:r>
              <a:rPr lang="en-US" altLang="ko-KR" sz="800" b="0" dirty="0">
                <a:solidFill>
                  <a:schemeClr val="tx1"/>
                </a:solidFill>
                <a:ea typeface="맑은 고딕" panose="020B0503020000020004" pitchFamily="50" charset="-127"/>
              </a:rPr>
              <a:t>.</a:t>
            </a: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buFont typeface="+mj-lt"/>
              <a:buAutoNum type="alphaUcPeriod" startAt="10"/>
              <a:tabLst>
                <a:tab pos="4037013" algn="l"/>
              </a:tabLst>
            </a:pPr>
            <a:endParaRPr lang="en-US" altLang="ko-KR" sz="850" b="0" dirty="0">
              <a:solidFill>
                <a:schemeClr val="tx1"/>
              </a:solidFill>
              <a:ea typeface="맑은 고딕" panose="020B0503020000020004" pitchFamily="50" charset="-127"/>
            </a:endParaRPr>
          </a:p>
          <a:p>
            <a:pPr marL="314325" indent="-228600">
              <a:lnSpc>
                <a:spcPct val="120000"/>
              </a:lnSpc>
              <a:buFont typeface="+mj-lt"/>
              <a:buAutoNum type="alphaUcPeriod" startAt="10"/>
              <a:tabLst>
                <a:tab pos="4037013" algn="l"/>
              </a:tabLst>
            </a:pPr>
            <a:endParaRPr lang="en-US" altLang="ko-KR" sz="850" b="0" dirty="0">
              <a:solidFill>
                <a:schemeClr val="tx1"/>
              </a:solidFill>
              <a:ea typeface="맑은 고딕" panose="020B0503020000020004" pitchFamily="50" charset="-127"/>
            </a:endParaRPr>
          </a:p>
        </p:txBody>
      </p:sp>
      <p:pic>
        <p:nvPicPr>
          <p:cNvPr id="7" name="그림 6">
            <a:extLst>
              <a:ext uri="{FF2B5EF4-FFF2-40B4-BE49-F238E27FC236}">
                <a16:creationId xmlns:a16="http://schemas.microsoft.com/office/drawing/2014/main" id="{78CE2075-A2CB-4F3F-9B7B-285828A36513}"/>
              </a:ext>
            </a:extLst>
          </p:cNvPr>
          <p:cNvPicPr>
            <a:picLocks noChangeAspect="1" noChangeArrowheads="1"/>
            <a:extLst>
              <a:ext uri="{84589F7E-364E-4C9E-8A38-B11213B215E9}">
                <a14:cameraTool xmlns:a14="http://schemas.microsoft.com/office/drawing/2010/main" cellRange="$K$2:$O$4"/>
              </a:ext>
            </a:extLst>
          </p:cNvPicPr>
          <p:nvPr/>
        </p:nvPicPr>
        <p:blipFill>
          <a:blip r:embed="rId3"/>
          <a:srcRect/>
          <a:stretch>
            <a:fillRect/>
          </a:stretch>
        </p:blipFill>
        <p:spPr bwMode="auto">
          <a:xfrm>
            <a:off x="5965807" y="1952897"/>
            <a:ext cx="3310128" cy="548640"/>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8" name="Text Box 51">
            <a:extLst>
              <a:ext uri="{FF2B5EF4-FFF2-40B4-BE49-F238E27FC236}">
                <a16:creationId xmlns:a16="http://schemas.microsoft.com/office/drawing/2014/main" id="{B371E08D-657E-45FA-BB09-C6922A983230}"/>
              </a:ext>
            </a:extLst>
          </p:cNvPr>
          <p:cNvSpPr txBox="1">
            <a:spLocks noChangeArrowheads="1"/>
          </p:cNvSpPr>
          <p:nvPr/>
        </p:nvSpPr>
        <p:spPr bwMode="auto">
          <a:xfrm>
            <a:off x="415634" y="5765759"/>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KPMG Analysis</a:t>
            </a:r>
          </a:p>
        </p:txBody>
      </p:sp>
      <p:pic>
        <p:nvPicPr>
          <p:cNvPr id="12" name="그림 11">
            <a:extLst>
              <a:ext uri="{FF2B5EF4-FFF2-40B4-BE49-F238E27FC236}">
                <a16:creationId xmlns:a16="http://schemas.microsoft.com/office/drawing/2014/main" id="{552CD9A7-6FF7-485D-B2E4-94D00CA9A146}"/>
              </a:ext>
            </a:extLst>
          </p:cNvPr>
          <p:cNvPicPr>
            <a:picLocks noChangeAspect="1" noChangeArrowheads="1"/>
            <a:extLst>
              <a:ext uri="{84589F7E-364E-4C9E-8A38-B11213B215E9}">
                <a14:cameraTool xmlns:a14="http://schemas.microsoft.com/office/drawing/2010/main" cellRange="$C$6:$H$19"/>
              </a:ext>
            </a:extLst>
          </p:cNvPicPr>
          <p:nvPr/>
        </p:nvPicPr>
        <p:blipFill>
          <a:blip r:embed="rId4"/>
          <a:srcRect/>
          <a:stretch>
            <a:fillRect/>
          </a:stretch>
        </p:blipFill>
        <p:spPr bwMode="auto">
          <a:xfrm>
            <a:off x="5965807" y="4264369"/>
            <a:ext cx="3429000" cy="2039112"/>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14" name="그림 13">
            <a:extLst>
              <a:ext uri="{FF2B5EF4-FFF2-40B4-BE49-F238E27FC236}">
                <a16:creationId xmlns:a16="http://schemas.microsoft.com/office/drawing/2014/main" id="{E792C4B3-03CD-48C1-BD92-25911291A79C}"/>
              </a:ext>
            </a:extLst>
          </p:cNvPr>
          <p:cNvPicPr>
            <a:picLocks noChangeAspect="1" noChangeArrowheads="1"/>
            <a:extLst>
              <a:ext uri="{84589F7E-364E-4C9E-8A38-B11213B215E9}">
                <a14:cameraTool xmlns:a14="http://schemas.microsoft.com/office/drawing/2010/main" cellRange="$B$2:$I$31"/>
              </a:ext>
            </a:extLst>
          </p:cNvPicPr>
          <p:nvPr/>
        </p:nvPicPr>
        <p:blipFill>
          <a:blip r:embed="rId5"/>
          <a:srcRect/>
          <a:stretch>
            <a:fillRect/>
          </a:stretch>
        </p:blipFill>
        <p:spPr bwMode="auto">
          <a:xfrm>
            <a:off x="415635" y="1276055"/>
            <a:ext cx="5202936" cy="4489704"/>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247853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Quality</a:t>
            </a:r>
            <a:r>
              <a:rPr lang="ko-KR" altLang="en-US" sz="3000" b="1" dirty="0">
                <a:solidFill>
                  <a:srgbClr val="00338D"/>
                </a:solidFill>
                <a:cs typeface="KPMG Extralight"/>
              </a:rPr>
              <a:t> </a:t>
            </a:r>
            <a:r>
              <a:rPr lang="en-US" altLang="ko-KR" sz="3000" b="1" dirty="0">
                <a:solidFill>
                  <a:srgbClr val="00338D"/>
                </a:solidFill>
                <a:cs typeface="KPMG Extralight"/>
              </a:rPr>
              <a:t>of</a:t>
            </a:r>
            <a:r>
              <a:rPr lang="ko-KR" altLang="en-US" sz="3000" b="1" dirty="0">
                <a:solidFill>
                  <a:srgbClr val="00338D"/>
                </a:solidFill>
                <a:cs typeface="KPMG Extralight"/>
              </a:rPr>
              <a:t> </a:t>
            </a:r>
            <a:r>
              <a:rPr lang="en-US" altLang="ko-KR" sz="3000" b="1" dirty="0">
                <a:solidFill>
                  <a:srgbClr val="00338D"/>
                </a:solidFill>
                <a:cs typeface="KPMG Extralight"/>
              </a:rPr>
              <a:t>Earnings</a:t>
            </a:r>
            <a:r>
              <a:rPr lang="ko-KR" altLang="en-US" sz="3000" b="1" dirty="0">
                <a:solidFill>
                  <a:srgbClr val="00338D"/>
                </a:solidFill>
                <a:cs typeface="KPMG Extralight"/>
              </a:rPr>
              <a:t> </a:t>
            </a:r>
            <a:r>
              <a:rPr lang="en-US" altLang="ko-KR" sz="3000" b="1" dirty="0">
                <a:solidFill>
                  <a:srgbClr val="00338D"/>
                </a:solidFill>
                <a:cs typeface="KPMG Extralight"/>
              </a:rPr>
              <a:t>(2/5)</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2"/>
            <a:ext cx="9077499" cy="471148"/>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잠재적 조정사항을 반영한 대상회사의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EBITDA</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4,956</a:t>
            </a:r>
            <a:r>
              <a:rPr lang="ko-KR" altLang="en-US" sz="900" dirty="0">
                <a:solidFill>
                  <a:srgbClr val="00338D"/>
                </a:solidFill>
                <a:latin typeface="Arial" panose="020B0604020202020204" pitchFamily="34" charset="0"/>
                <a:ea typeface="맑은 고딕" panose="020B0503020000020004" pitchFamily="50" charset="-127"/>
              </a:rPr>
              <a:t>백만원</a:t>
            </a:r>
            <a:r>
              <a:rPr lang="en-US" altLang="ko-KR" sz="900" dirty="0">
                <a:solidFill>
                  <a:srgbClr val="00338D"/>
                </a:solidFill>
                <a:latin typeface="Arial" panose="020B0604020202020204" pitchFamily="34" charset="0"/>
                <a:ea typeface="맑은 고딕" panose="020B0503020000020004" pitchFamily="50" charset="-127"/>
              </a:rPr>
              <a:t>, EBITDA% </a:t>
            </a:r>
            <a:r>
              <a:rPr lang="ko-KR" altLang="en-US" sz="900" dirty="0">
                <a:solidFill>
                  <a:srgbClr val="00338D"/>
                </a:solidFill>
                <a:latin typeface="Arial" panose="020B0604020202020204" pitchFamily="34" charset="0"/>
                <a:ea typeface="맑은 고딕" panose="020B0503020000020004" pitchFamily="50" charset="-127"/>
              </a:rPr>
              <a:t>은 </a:t>
            </a:r>
            <a:r>
              <a:rPr lang="en-US" altLang="ko-KR" sz="900" dirty="0">
                <a:solidFill>
                  <a:srgbClr val="00338D"/>
                </a:solidFill>
                <a:latin typeface="Arial" panose="020B0604020202020204" pitchFamily="34" charset="0"/>
                <a:ea typeface="맑은 고딕" panose="020B0503020000020004" pitchFamily="50" charset="-127"/>
              </a:rPr>
              <a:t>18.6% </a:t>
            </a:r>
            <a:r>
              <a:rPr lang="ko-KR" altLang="en-US" sz="900" dirty="0">
                <a:solidFill>
                  <a:srgbClr val="00338D"/>
                </a:solidFill>
                <a:latin typeface="Arial" panose="020B0604020202020204" pitchFamily="34" charset="0"/>
                <a:ea typeface="맑은 고딕" panose="020B0503020000020004" pitchFamily="50" charset="-127"/>
              </a:rPr>
              <a:t>수준임</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5" name="직사각형 4">
            <a:extLst>
              <a:ext uri="{FF2B5EF4-FFF2-40B4-BE49-F238E27FC236}">
                <a16:creationId xmlns:a16="http://schemas.microsoft.com/office/drawing/2014/main" id="{90C29B26-46B8-4DB4-B1AD-C60F75C63862}"/>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9" name="텍스트 개체 틀 1">
            <a:extLst>
              <a:ext uri="{FF2B5EF4-FFF2-40B4-BE49-F238E27FC236}">
                <a16:creationId xmlns:a16="http://schemas.microsoft.com/office/drawing/2014/main" id="{51E60FC1-24F4-4566-8F94-A40AA5422544}"/>
              </a:ext>
            </a:extLst>
          </p:cNvPr>
          <p:cNvSpPr txBox="1">
            <a:spLocks/>
          </p:cNvSpPr>
          <p:nvPr/>
        </p:nvSpPr>
        <p:spPr bwMode="gray">
          <a:xfrm>
            <a:off x="5738950" y="1276055"/>
            <a:ext cx="3751416" cy="4741569"/>
          </a:xfrm>
          <a:prstGeom prst="rect">
            <a:avLst/>
          </a:prstGeom>
          <a:solidFill>
            <a:schemeClr val="bg2">
              <a:alpha val="40000"/>
            </a:schemeClr>
          </a:solidFill>
        </p:spPr>
        <p:txBody>
          <a:bodyPr vert="horz" lIns="36000" tIns="36000" rIns="36000" bIns="3600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a:lnSpc>
                <a:spcPct val="120000"/>
              </a:lnSpc>
              <a:spcAft>
                <a:spcPts val="300"/>
              </a:spcAft>
            </a:pPr>
            <a:r>
              <a:rPr lang="en-US" altLang="ko-KR" sz="850" i="1" dirty="0">
                <a:ea typeface="맑은 고딕" panose="020B0503020000020004" pitchFamily="50" charset="-127"/>
              </a:rPr>
              <a:t>I. Potential adjustment identified</a:t>
            </a:r>
          </a:p>
          <a:p>
            <a:pPr marL="314325" indent="-228600">
              <a:lnSpc>
                <a:spcPct val="120000"/>
              </a:lnSpc>
              <a:spcAft>
                <a:spcPts val="300"/>
              </a:spcAft>
              <a:buFont typeface="+mj-lt"/>
              <a:buAutoNum type="alphaUcPeriod" startAt="2"/>
              <a:tabLst>
                <a:tab pos="4037013" algn="l"/>
              </a:tabLst>
            </a:pPr>
            <a:r>
              <a:rPr lang="ko-KR" altLang="en-US" sz="800" dirty="0">
                <a:solidFill>
                  <a:schemeClr val="tx1"/>
                </a:solidFill>
                <a:ea typeface="맑은 고딕" panose="020B0503020000020004" pitchFamily="50" charset="-127"/>
              </a:rPr>
              <a:t>성과급 기간귀속 </a:t>
            </a:r>
            <a:r>
              <a:rPr lang="en-US" altLang="ko-KR" sz="80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대상회사에 따르면</a:t>
            </a:r>
            <a:r>
              <a:rPr lang="en-US" altLang="ko-KR" sz="800" b="0" dirty="0">
                <a:solidFill>
                  <a:schemeClr val="tx1"/>
                </a:solidFill>
                <a:ea typeface="맑은 고딕" panose="020B0503020000020004" pitchFamily="50" charset="-127"/>
              </a:rPr>
              <a:t>,</a:t>
            </a:r>
            <a:r>
              <a:rPr lang="en-US" altLang="ko-KR" sz="800" dirty="0">
                <a:solidFill>
                  <a:schemeClr val="tx1"/>
                </a:solidFill>
                <a:ea typeface="맑은 고딕" panose="020B0503020000020004" pitchFamily="50" charset="-127"/>
              </a:rPr>
              <a:t> </a:t>
            </a:r>
            <a:r>
              <a:rPr lang="en-US" altLang="ko-KR" sz="800" b="0" dirty="0">
                <a:solidFill>
                  <a:schemeClr val="tx1"/>
                </a:solidFill>
                <a:ea typeface="맑은 고딕" panose="020B0503020000020004" pitchFamily="50" charset="-127"/>
              </a:rPr>
              <a:t>2018</a:t>
            </a:r>
            <a:r>
              <a:rPr lang="ko-KR" altLang="en-US" sz="800" b="0" dirty="0">
                <a:solidFill>
                  <a:schemeClr val="tx1"/>
                </a:solidFill>
                <a:ea typeface="맑은 고딕" panose="020B0503020000020004" pitchFamily="50" charset="-127"/>
              </a:rPr>
              <a:t>년 실적 개선에 대한 보상으로 </a:t>
            </a:r>
            <a:r>
              <a:rPr lang="en-US" altLang="ko-KR" sz="800" b="0" dirty="0">
                <a:solidFill>
                  <a:schemeClr val="tx1"/>
                </a:solidFill>
                <a:ea typeface="맑은 고딕" panose="020B0503020000020004" pitchFamily="50" charset="-127"/>
              </a:rPr>
              <a:t>2019</a:t>
            </a:r>
            <a:r>
              <a:rPr lang="ko-KR" altLang="en-US" sz="800" b="0" dirty="0">
                <a:solidFill>
                  <a:schemeClr val="tx1"/>
                </a:solidFill>
                <a:ea typeface="맑은 고딕" panose="020B0503020000020004" pitchFamily="50" charset="-127"/>
              </a:rPr>
              <a:t>년 </a:t>
            </a:r>
            <a:r>
              <a:rPr lang="en-US" altLang="ko-KR" sz="800" b="0" dirty="0">
                <a:solidFill>
                  <a:schemeClr val="tx1"/>
                </a:solidFill>
                <a:ea typeface="맑은 고딕" panose="020B0503020000020004" pitchFamily="50" charset="-127"/>
              </a:rPr>
              <a:t>3</a:t>
            </a:r>
            <a:r>
              <a:rPr lang="ko-KR" altLang="en-US" sz="800" b="0" dirty="0">
                <a:solidFill>
                  <a:schemeClr val="tx1"/>
                </a:solidFill>
                <a:ea typeface="맑은 고딕" panose="020B0503020000020004" pitchFamily="50" charset="-127"/>
              </a:rPr>
              <a:t>월</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임원협의를 거쳐 임직원에게 성과급을 지급할 것을 확정하였으며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해당 성과급을 </a:t>
            </a:r>
            <a:r>
              <a:rPr lang="en-US" altLang="ko-KR" sz="800" b="0" dirty="0">
                <a:solidFill>
                  <a:schemeClr val="tx1"/>
                </a:solidFill>
                <a:ea typeface="맑은 고딕" panose="020B0503020000020004" pitchFamily="50" charset="-127"/>
              </a:rPr>
              <a:t>2019</a:t>
            </a:r>
            <a:r>
              <a:rPr lang="ko-KR" altLang="en-US" sz="800" b="0" dirty="0">
                <a:solidFill>
                  <a:schemeClr val="tx1"/>
                </a:solidFill>
                <a:ea typeface="맑은 고딕" panose="020B0503020000020004" pitchFamily="50" charset="-127"/>
              </a:rPr>
              <a:t>년 비용으로 인식함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다만</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해당 성과급은 </a:t>
            </a:r>
            <a:r>
              <a:rPr lang="en-US" altLang="ko-KR" sz="800" b="0" dirty="0">
                <a:solidFill>
                  <a:schemeClr val="tx1"/>
                </a:solidFill>
                <a:ea typeface="맑은 고딕" panose="020B0503020000020004" pitchFamily="50" charset="-127"/>
              </a:rPr>
              <a:t>2018</a:t>
            </a:r>
            <a:r>
              <a:rPr lang="ko-KR" altLang="en-US" sz="800" b="0" dirty="0">
                <a:solidFill>
                  <a:schemeClr val="tx1"/>
                </a:solidFill>
                <a:ea typeface="맑은 고딕" panose="020B0503020000020004" pitchFamily="50" charset="-127"/>
              </a:rPr>
              <a:t>년 실적에 연동하여 발생한 비용으로 회계기준을 보수적으로 적용하였을 경우 </a:t>
            </a:r>
            <a:r>
              <a:rPr lang="en-US" altLang="ko-KR" sz="800" b="0" dirty="0">
                <a:solidFill>
                  <a:schemeClr val="tx1"/>
                </a:solidFill>
                <a:ea typeface="맑은 고딕" panose="020B0503020000020004" pitchFamily="50" charset="-127"/>
              </a:rPr>
              <a:t>2018</a:t>
            </a:r>
            <a:r>
              <a:rPr lang="ko-KR" altLang="en-US" sz="800" b="0" dirty="0">
                <a:solidFill>
                  <a:schemeClr val="tx1"/>
                </a:solidFill>
                <a:ea typeface="맑은 고딕" panose="020B0503020000020004" pitchFamily="50" charset="-127"/>
              </a:rPr>
              <a:t>년 말 재무제표에 상여충당금을 인식하고 해당 비용을 </a:t>
            </a:r>
            <a:r>
              <a:rPr lang="en-US" altLang="ko-KR" sz="800" b="0" dirty="0">
                <a:solidFill>
                  <a:schemeClr val="tx1"/>
                </a:solidFill>
                <a:ea typeface="맑은 고딕" panose="020B0503020000020004" pitchFamily="50" charset="-127"/>
              </a:rPr>
              <a:t>2018</a:t>
            </a:r>
            <a:r>
              <a:rPr lang="ko-KR" altLang="en-US" sz="800" b="0" dirty="0">
                <a:solidFill>
                  <a:schemeClr val="tx1"/>
                </a:solidFill>
                <a:ea typeface="맑은 고딕" panose="020B0503020000020004" pitchFamily="50" charset="-127"/>
              </a:rPr>
              <a:t>년 비용으로 인식하는 회계처리를 수행했었어야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따라서 </a:t>
            </a:r>
            <a:r>
              <a:rPr lang="en-US" altLang="ko-KR" sz="800" b="0" dirty="0">
                <a:solidFill>
                  <a:schemeClr val="tx1"/>
                </a:solidFill>
                <a:ea typeface="맑은 고딕" panose="020B0503020000020004" pitchFamily="50" charset="-127"/>
              </a:rPr>
              <a:t>2019</a:t>
            </a:r>
            <a:r>
              <a:rPr lang="ko-KR" altLang="en-US" sz="800" b="0" dirty="0">
                <a:solidFill>
                  <a:schemeClr val="tx1"/>
                </a:solidFill>
                <a:ea typeface="맑은 고딕" panose="020B0503020000020004" pitchFamily="50" charset="-127"/>
              </a:rPr>
              <a:t>년 비용화된 성과급을 </a:t>
            </a:r>
            <a:r>
              <a:rPr lang="en-US" altLang="ko-KR" sz="800" b="0" dirty="0">
                <a:solidFill>
                  <a:schemeClr val="tx1"/>
                </a:solidFill>
                <a:ea typeface="맑은 고딕" panose="020B0503020000020004" pitchFamily="50" charset="-127"/>
              </a:rPr>
              <a:t>2018</a:t>
            </a:r>
            <a:r>
              <a:rPr lang="ko-KR" altLang="en-US" sz="800" b="0" dirty="0">
                <a:solidFill>
                  <a:schemeClr val="tx1"/>
                </a:solidFill>
                <a:ea typeface="맑은 고딕" panose="020B0503020000020004" pitchFamily="50" charset="-127"/>
              </a:rPr>
              <a:t>년 비용으로 기간귀속시키는 조정사항을 반영함</a:t>
            </a:r>
            <a:r>
              <a:rPr lang="en-US" altLang="ko-KR" sz="800" b="0" dirty="0">
                <a:solidFill>
                  <a:schemeClr val="tx1"/>
                </a:solidFill>
                <a:ea typeface="맑은 고딕" panose="020B0503020000020004" pitchFamily="50" charset="-127"/>
              </a:rPr>
              <a:t>.</a:t>
            </a:r>
          </a:p>
          <a:p>
            <a:pPr marL="304800" indent="-7938">
              <a:lnSpc>
                <a:spcPct val="120000"/>
              </a:lnSpc>
              <a:spcAft>
                <a:spcPts val="300"/>
              </a:spcAft>
              <a:tabLst>
                <a:tab pos="304800" algn="l"/>
                <a:tab pos="4037013" algn="l"/>
              </a:tabLst>
            </a:pPr>
            <a:r>
              <a:rPr lang="ko-KR" altLang="en-US" sz="800" b="0" dirty="0">
                <a:solidFill>
                  <a:schemeClr val="tx1"/>
                </a:solidFill>
                <a:ea typeface="맑은 고딕" panose="020B0503020000020004" pitchFamily="50" charset="-127"/>
              </a:rPr>
              <a:t>한편</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성과급 지급규정을 별도 존재하지 않으며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필요시점에 임원협의를 거쳐 성과급 지급여부를 결정하게 된다고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성과급 지급 시 부서별 성과에 따라 차등을 두어 지급수준을 결정하고 있다고 하며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부서 내에서의 개인별 성과급 수준은 큰 차이가 없다고 함</a:t>
            </a:r>
            <a:r>
              <a:rPr lang="en-US" altLang="ko-KR" sz="800" b="0" dirty="0">
                <a:solidFill>
                  <a:schemeClr val="tx1"/>
                </a:solidFill>
                <a:ea typeface="맑은 고딕" panose="020B0503020000020004" pitchFamily="50" charset="-127"/>
              </a:rPr>
              <a:t>.</a:t>
            </a: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3"/>
              <a:tabLst>
                <a:tab pos="4037013" algn="l"/>
              </a:tabLst>
            </a:pPr>
            <a:r>
              <a:rPr lang="en-US" altLang="ko-KR" sz="800" dirty="0">
                <a:solidFill>
                  <a:schemeClr val="tx1"/>
                </a:solidFill>
                <a:ea typeface="맑은 고딕" panose="020B0503020000020004" pitchFamily="50" charset="-127"/>
              </a:rPr>
              <a:t>One-off or Non-operating expense : </a:t>
            </a:r>
            <a:r>
              <a:rPr lang="ko-KR" altLang="en-US" sz="800" b="0" dirty="0">
                <a:solidFill>
                  <a:schemeClr val="tx1"/>
                </a:solidFill>
                <a:ea typeface="맑은 고딕" panose="020B0503020000020004" pitchFamily="50" charset="-127"/>
              </a:rPr>
              <a:t>대상회사가 영위하는 주요 사업과 관련하여 지속적으로 발생한다고 볼 수 없는 영업비용</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또는 일회성비용</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은 아래와 같음</a:t>
            </a:r>
            <a:r>
              <a:rPr lang="en-US" altLang="ko-KR" sz="800" b="0" dirty="0">
                <a:solidFill>
                  <a:schemeClr val="tx1"/>
                </a:solidFill>
                <a:ea typeface="맑은 고딕" panose="020B0503020000020004" pitchFamily="50" charset="-127"/>
              </a:rPr>
              <a:t>. </a:t>
            </a:r>
          </a:p>
          <a:p>
            <a:pPr marL="304800">
              <a:lnSpc>
                <a:spcPct val="120000"/>
              </a:lnSpc>
              <a:spcAft>
                <a:spcPts val="300"/>
              </a:spcAft>
              <a:tabLst>
                <a:tab pos="4037013" algn="l"/>
              </a:tabLst>
            </a:pPr>
            <a:r>
              <a:rPr lang="ko-KR" altLang="en-US" sz="800" b="0" dirty="0">
                <a:solidFill>
                  <a:schemeClr val="tx1"/>
                </a:solidFill>
                <a:ea typeface="맑은 고딕" panose="020B0503020000020004" pitchFamily="50" charset="-127"/>
              </a:rPr>
              <a:t>특허등록 관련 일회성 자문료는 대표이사 가지급금 잔액 감소를 위해 대표이사 개인이 특허등록 후 대상회사에 이를 양도하는 것과 관련하여 자문을 받으며 발생한 비용이라고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대상회사에 따르면</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특허등록 및 양도는 진행하지 않기로 한 상태이며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관련하여 발생한 자문료는 일회성 비용으로 볼 수 있으므로 조정사항으로 반영함</a:t>
            </a:r>
            <a:r>
              <a:rPr lang="en-US" altLang="ko-KR" sz="800" b="0" dirty="0">
                <a:solidFill>
                  <a:schemeClr val="tx1"/>
                </a:solidFill>
                <a:ea typeface="맑은 고딕" panose="020B0503020000020004" pitchFamily="50" charset="-127"/>
              </a:rPr>
              <a:t>. </a:t>
            </a:r>
          </a:p>
          <a:p>
            <a:pPr marL="304800">
              <a:lnSpc>
                <a:spcPct val="120000"/>
              </a:lnSpc>
              <a:spcAft>
                <a:spcPts val="300"/>
              </a:spcAft>
              <a:tabLst>
                <a:tab pos="304800" algn="l"/>
                <a:tab pos="4037013" algn="l"/>
              </a:tabLst>
            </a:pPr>
            <a:r>
              <a:rPr lang="ko-KR" altLang="en-US" sz="800" b="0" dirty="0">
                <a:solidFill>
                  <a:schemeClr val="tx1"/>
                </a:solidFill>
                <a:ea typeface="맑은 고딕" panose="020B0503020000020004" pitchFamily="50" charset="-127"/>
              </a:rPr>
              <a:t>이외 대상회사는 소송</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관련하여 변호사 비용 등이 발생하였으며</a:t>
            </a:r>
            <a:r>
              <a:rPr lang="en-US" altLang="ko-KR" sz="800" b="0" dirty="0">
                <a:solidFill>
                  <a:schemeClr val="tx1"/>
                </a:solidFill>
                <a:ea typeface="맑은 고딕" panose="020B0503020000020004" pitchFamily="50" charset="-127"/>
              </a:rPr>
              <a:t>, 2017</a:t>
            </a:r>
            <a:r>
              <a:rPr lang="ko-KR" altLang="en-US" sz="800" b="0" dirty="0">
                <a:solidFill>
                  <a:schemeClr val="tx1"/>
                </a:solidFill>
                <a:ea typeface="맑은 고딕" panose="020B0503020000020004" pitchFamily="50" charset="-127"/>
              </a:rPr>
              <a:t>년에 발생한 일시적 퇴직급여는 과거 사장</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부사장으로 근무하였던 송영도</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김길수 퇴사 시 일시 퇴직금 지급을 하며 발생한 비용임</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해당 비용 역시 지속적으로 발생하는 비용으로 볼 수 없으므로 조정사항으로 반영함</a:t>
            </a:r>
            <a:r>
              <a:rPr lang="en-US" altLang="ko-KR" sz="800" b="0" dirty="0">
                <a:solidFill>
                  <a:schemeClr val="tx1"/>
                </a:solidFill>
                <a:ea typeface="맑은 고딕" panose="020B0503020000020004" pitchFamily="50" charset="-127"/>
              </a:rPr>
              <a:t>.</a:t>
            </a:r>
            <a:endParaRPr lang="en-US" altLang="ko-KR" sz="850" b="0" dirty="0">
              <a:solidFill>
                <a:schemeClr val="tx1"/>
              </a:solidFill>
              <a:ea typeface="맑은 고딕" panose="020B0503020000020004" pitchFamily="50" charset="-127"/>
            </a:endParaRPr>
          </a:p>
        </p:txBody>
      </p:sp>
      <p:sp>
        <p:nvSpPr>
          <p:cNvPr id="15" name="Text Box 51">
            <a:extLst>
              <a:ext uri="{FF2B5EF4-FFF2-40B4-BE49-F238E27FC236}">
                <a16:creationId xmlns:a16="http://schemas.microsoft.com/office/drawing/2014/main" id="{06843E3D-B005-47D2-86FA-8914370CC8DD}"/>
              </a:ext>
            </a:extLst>
          </p:cNvPr>
          <p:cNvSpPr txBox="1">
            <a:spLocks noChangeArrowheads="1"/>
          </p:cNvSpPr>
          <p:nvPr/>
        </p:nvSpPr>
        <p:spPr bwMode="auto">
          <a:xfrm>
            <a:off x="6107085" y="6210859"/>
            <a:ext cx="3383280" cy="115146"/>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pic>
        <p:nvPicPr>
          <p:cNvPr id="16" name="그림 15">
            <a:extLst>
              <a:ext uri="{FF2B5EF4-FFF2-40B4-BE49-F238E27FC236}">
                <a16:creationId xmlns:a16="http://schemas.microsoft.com/office/drawing/2014/main" id="{7A9A0DDC-527D-4BB9-956F-D3C5B134032A}"/>
              </a:ext>
            </a:extLst>
          </p:cNvPr>
          <p:cNvPicPr>
            <a:picLocks noChangeAspect="1" noChangeArrowheads="1"/>
            <a:extLst>
              <a:ext uri="{84589F7E-364E-4C9E-8A38-B11213B215E9}">
                <a14:cameraTool xmlns:a14="http://schemas.microsoft.com/office/drawing/2010/main" cellRange="$H$2:$M$8"/>
              </a:ext>
            </a:extLst>
          </p:cNvPicPr>
          <p:nvPr/>
        </p:nvPicPr>
        <p:blipFill>
          <a:blip r:embed="rId3"/>
          <a:srcRect/>
          <a:stretch>
            <a:fillRect/>
          </a:stretch>
        </p:blipFill>
        <p:spPr bwMode="auto">
          <a:xfrm>
            <a:off x="6107085" y="5086147"/>
            <a:ext cx="3383280" cy="1124712"/>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19" name="Text Box 51">
            <a:extLst>
              <a:ext uri="{FF2B5EF4-FFF2-40B4-BE49-F238E27FC236}">
                <a16:creationId xmlns:a16="http://schemas.microsoft.com/office/drawing/2014/main" id="{460CB50B-CD27-4E27-A3E8-E093E50E7238}"/>
              </a:ext>
            </a:extLst>
          </p:cNvPr>
          <p:cNvSpPr txBox="1">
            <a:spLocks noChangeArrowheads="1"/>
          </p:cNvSpPr>
          <p:nvPr/>
        </p:nvSpPr>
        <p:spPr bwMode="auto">
          <a:xfrm>
            <a:off x="415634" y="5765759"/>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KPMG Analysis</a:t>
            </a:r>
          </a:p>
        </p:txBody>
      </p:sp>
      <p:pic>
        <p:nvPicPr>
          <p:cNvPr id="20" name="그림 19">
            <a:extLst>
              <a:ext uri="{FF2B5EF4-FFF2-40B4-BE49-F238E27FC236}">
                <a16:creationId xmlns:a16="http://schemas.microsoft.com/office/drawing/2014/main" id="{E4644908-964B-462B-8D77-7B4F75AFAA22}"/>
              </a:ext>
            </a:extLst>
          </p:cNvPr>
          <p:cNvPicPr>
            <a:picLocks noChangeAspect="1" noChangeArrowheads="1"/>
            <a:extLst>
              <a:ext uri="{84589F7E-364E-4C9E-8A38-B11213B215E9}">
                <a14:cameraTool xmlns:a14="http://schemas.microsoft.com/office/drawing/2010/main" cellRange="$B$2:$I$31"/>
              </a:ext>
            </a:extLst>
          </p:cNvPicPr>
          <p:nvPr/>
        </p:nvPicPr>
        <p:blipFill>
          <a:blip r:embed="rId4"/>
          <a:srcRect/>
          <a:stretch>
            <a:fillRect/>
          </a:stretch>
        </p:blipFill>
        <p:spPr bwMode="auto">
          <a:xfrm>
            <a:off x="415635" y="1276055"/>
            <a:ext cx="5202936" cy="4489704"/>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60105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bwMode="gray">
          <a:xfrm>
            <a:off x="415636" y="132553"/>
            <a:ext cx="9077498" cy="576064"/>
          </a:xfrm>
          <a:prstGeom prst="rect">
            <a:avLst/>
          </a:prstGeom>
        </p:spPr>
        <p:txBody>
          <a:bodyPr vert="horz" lIns="0" tIns="0" rIns="0" bIns="0" rtlCol="0" anchor="ctr" anchorCtr="0">
            <a:noAutofit/>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marL="266700" indent="-266700">
              <a:lnSpc>
                <a:spcPct val="100000"/>
              </a:lnSpc>
            </a:pPr>
            <a:r>
              <a:rPr lang="en-US" altLang="ko-KR" sz="3000" b="1" dirty="0">
                <a:solidFill>
                  <a:srgbClr val="00338D"/>
                </a:solidFill>
                <a:cs typeface="KPMG Extralight"/>
              </a:rPr>
              <a:t>Quality</a:t>
            </a:r>
            <a:r>
              <a:rPr lang="ko-KR" altLang="en-US" sz="3000" b="1" dirty="0">
                <a:solidFill>
                  <a:srgbClr val="00338D"/>
                </a:solidFill>
                <a:cs typeface="KPMG Extralight"/>
              </a:rPr>
              <a:t> </a:t>
            </a:r>
            <a:r>
              <a:rPr lang="en-US" altLang="ko-KR" sz="3000" b="1" dirty="0">
                <a:solidFill>
                  <a:srgbClr val="00338D"/>
                </a:solidFill>
                <a:cs typeface="KPMG Extralight"/>
              </a:rPr>
              <a:t>of</a:t>
            </a:r>
            <a:r>
              <a:rPr lang="ko-KR" altLang="en-US" sz="3000" b="1" dirty="0">
                <a:solidFill>
                  <a:srgbClr val="00338D"/>
                </a:solidFill>
                <a:cs typeface="KPMG Extralight"/>
              </a:rPr>
              <a:t> </a:t>
            </a:r>
            <a:r>
              <a:rPr lang="en-US" altLang="ko-KR" sz="3000" b="1" dirty="0">
                <a:solidFill>
                  <a:srgbClr val="00338D"/>
                </a:solidFill>
                <a:cs typeface="KPMG Extralight"/>
              </a:rPr>
              <a:t>Earnings</a:t>
            </a:r>
            <a:r>
              <a:rPr lang="ko-KR" altLang="en-US" sz="3000" b="1" dirty="0">
                <a:solidFill>
                  <a:srgbClr val="00338D"/>
                </a:solidFill>
                <a:cs typeface="KPMG Extralight"/>
              </a:rPr>
              <a:t> </a:t>
            </a:r>
            <a:r>
              <a:rPr lang="en-US" altLang="ko-KR" sz="3000" b="1" dirty="0">
                <a:solidFill>
                  <a:srgbClr val="00338D"/>
                </a:solidFill>
                <a:cs typeface="KPMG Extralight"/>
              </a:rPr>
              <a:t>(3/5)</a:t>
            </a:r>
            <a:endParaRPr lang="en-US" altLang="ko-KR" sz="2300" dirty="0">
              <a:solidFill>
                <a:srgbClr val="00338D"/>
              </a:solidFill>
              <a:cs typeface="KPMG Extralight"/>
            </a:endParaRPr>
          </a:p>
        </p:txBody>
      </p:sp>
      <p:sp>
        <p:nvSpPr>
          <p:cNvPr id="31" name="직사각형 30">
            <a:extLst>
              <a:ext uri="{FF2B5EF4-FFF2-40B4-BE49-F238E27FC236}">
                <a16:creationId xmlns:a16="http://schemas.microsoft.com/office/drawing/2014/main" id="{849415A6-6C16-42DA-9BAA-DE343B45FE45}"/>
              </a:ext>
            </a:extLst>
          </p:cNvPr>
          <p:cNvSpPr/>
          <p:nvPr/>
        </p:nvSpPr>
        <p:spPr>
          <a:xfrm>
            <a:off x="415635" y="756762"/>
            <a:ext cx="9077499" cy="471148"/>
          </a:xfrm>
          <a:prstGeom prst="rect">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nSpc>
                <a:spcPct val="120000"/>
              </a:lnSpc>
              <a:buFont typeface="Arial" panose="020B0604020202020204" pitchFamily="34" charset="0"/>
              <a:buChar char="•"/>
            </a:pPr>
            <a:r>
              <a:rPr lang="ko-KR" altLang="en-US" sz="900" dirty="0">
                <a:solidFill>
                  <a:srgbClr val="00338D"/>
                </a:solidFill>
                <a:latin typeface="Arial" panose="020B0604020202020204" pitchFamily="34" charset="0"/>
                <a:ea typeface="맑은 고딕" panose="020B0503020000020004" pitchFamily="50" charset="-127"/>
              </a:rPr>
              <a:t>잠재적 조정사항을 반영한 대상회사의 </a:t>
            </a:r>
            <a:r>
              <a:rPr lang="en-US" altLang="ko-KR" sz="900" dirty="0">
                <a:solidFill>
                  <a:srgbClr val="00338D"/>
                </a:solidFill>
                <a:latin typeface="Arial" panose="020B0604020202020204" pitchFamily="34" charset="0"/>
                <a:ea typeface="맑은 고딕" panose="020B0503020000020004" pitchFamily="50" charset="-127"/>
              </a:rPr>
              <a:t>2019</a:t>
            </a:r>
            <a:r>
              <a:rPr lang="ko-KR" altLang="en-US" sz="900" dirty="0">
                <a:solidFill>
                  <a:srgbClr val="00338D"/>
                </a:solidFill>
                <a:latin typeface="Arial" panose="020B0604020202020204" pitchFamily="34" charset="0"/>
                <a:ea typeface="맑은 고딕" panose="020B0503020000020004" pitchFamily="50" charset="-127"/>
              </a:rPr>
              <a:t>년 </a:t>
            </a:r>
            <a:r>
              <a:rPr lang="en-US" altLang="ko-KR" sz="900" dirty="0">
                <a:solidFill>
                  <a:srgbClr val="00338D"/>
                </a:solidFill>
                <a:latin typeface="Arial" panose="020B0604020202020204" pitchFamily="34" charset="0"/>
                <a:ea typeface="맑은 고딕" panose="020B0503020000020004" pitchFamily="50" charset="-127"/>
              </a:rPr>
              <a:t>EBITDA</a:t>
            </a:r>
            <a:r>
              <a:rPr lang="ko-KR" altLang="en-US" sz="900" dirty="0">
                <a:solidFill>
                  <a:srgbClr val="00338D"/>
                </a:solidFill>
                <a:latin typeface="Arial" panose="020B0604020202020204" pitchFamily="34" charset="0"/>
                <a:ea typeface="맑은 고딕" panose="020B0503020000020004" pitchFamily="50" charset="-127"/>
              </a:rPr>
              <a:t>는 </a:t>
            </a:r>
            <a:r>
              <a:rPr lang="en-US" altLang="ko-KR" sz="900" dirty="0">
                <a:solidFill>
                  <a:srgbClr val="00338D"/>
                </a:solidFill>
                <a:latin typeface="Arial" panose="020B0604020202020204" pitchFamily="34" charset="0"/>
                <a:ea typeface="맑은 고딕" panose="020B0503020000020004" pitchFamily="50" charset="-127"/>
              </a:rPr>
              <a:t>4,956</a:t>
            </a:r>
            <a:r>
              <a:rPr lang="ko-KR" altLang="en-US" sz="900" dirty="0">
                <a:solidFill>
                  <a:srgbClr val="00338D"/>
                </a:solidFill>
                <a:latin typeface="Arial" panose="020B0604020202020204" pitchFamily="34" charset="0"/>
                <a:ea typeface="맑은 고딕" panose="020B0503020000020004" pitchFamily="50" charset="-127"/>
              </a:rPr>
              <a:t>백만원</a:t>
            </a:r>
            <a:r>
              <a:rPr lang="en-US" altLang="ko-KR" sz="900" dirty="0">
                <a:solidFill>
                  <a:srgbClr val="00338D"/>
                </a:solidFill>
                <a:latin typeface="Arial" panose="020B0604020202020204" pitchFamily="34" charset="0"/>
                <a:ea typeface="맑은 고딕" panose="020B0503020000020004" pitchFamily="50" charset="-127"/>
              </a:rPr>
              <a:t>, EBITDA% </a:t>
            </a:r>
            <a:r>
              <a:rPr lang="ko-KR" altLang="en-US" sz="900" dirty="0">
                <a:solidFill>
                  <a:srgbClr val="00338D"/>
                </a:solidFill>
                <a:latin typeface="Arial" panose="020B0604020202020204" pitchFamily="34" charset="0"/>
                <a:ea typeface="맑은 고딕" panose="020B0503020000020004" pitchFamily="50" charset="-127"/>
              </a:rPr>
              <a:t>은 </a:t>
            </a:r>
            <a:r>
              <a:rPr lang="en-US" altLang="ko-KR" sz="900" dirty="0">
                <a:solidFill>
                  <a:srgbClr val="00338D"/>
                </a:solidFill>
                <a:latin typeface="Arial" panose="020B0604020202020204" pitchFamily="34" charset="0"/>
                <a:ea typeface="맑은 고딕" panose="020B0503020000020004" pitchFamily="50" charset="-127"/>
              </a:rPr>
              <a:t>18.6% </a:t>
            </a:r>
            <a:r>
              <a:rPr lang="ko-KR" altLang="en-US" sz="900" dirty="0">
                <a:solidFill>
                  <a:srgbClr val="00338D"/>
                </a:solidFill>
                <a:latin typeface="Arial" panose="020B0604020202020204" pitchFamily="34" charset="0"/>
                <a:ea typeface="맑은 고딕" panose="020B0503020000020004" pitchFamily="50" charset="-127"/>
              </a:rPr>
              <a:t>수준임</a:t>
            </a:r>
            <a:r>
              <a:rPr lang="en-US" altLang="ko-KR" sz="900" dirty="0">
                <a:solidFill>
                  <a:srgbClr val="00338D"/>
                </a:solidFill>
                <a:latin typeface="Arial" panose="020B0604020202020204" pitchFamily="34" charset="0"/>
                <a:ea typeface="맑은 고딕" panose="020B0503020000020004" pitchFamily="50" charset="-127"/>
              </a:rPr>
              <a:t>.</a:t>
            </a:r>
          </a:p>
        </p:txBody>
      </p:sp>
      <p:sp>
        <p:nvSpPr>
          <p:cNvPr id="5" name="직사각형 4">
            <a:extLst>
              <a:ext uri="{FF2B5EF4-FFF2-40B4-BE49-F238E27FC236}">
                <a16:creationId xmlns:a16="http://schemas.microsoft.com/office/drawing/2014/main" id="{90C29B26-46B8-4DB4-B1AD-C60F75C63862}"/>
              </a:ext>
            </a:extLst>
          </p:cNvPr>
          <p:cNvSpPr/>
          <p:nvPr/>
        </p:nvSpPr>
        <p:spPr>
          <a:xfrm>
            <a:off x="7642582" y="72504"/>
            <a:ext cx="1980389" cy="389676"/>
          </a:xfrm>
          <a:prstGeom prst="rect">
            <a:avLst/>
          </a:prstGeom>
          <a:solidFill>
            <a:schemeClr val="bg1"/>
          </a:solidFill>
          <a:ln w="3810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dirty="0">
                <a:solidFill>
                  <a:srgbClr val="C00000"/>
                </a:solidFill>
              </a:rPr>
              <a:t>Update</a:t>
            </a:r>
            <a:endParaRPr lang="ko-KR" altLang="en-US" sz="1100" b="1" dirty="0">
              <a:solidFill>
                <a:srgbClr val="C00000"/>
              </a:solidFill>
            </a:endParaRPr>
          </a:p>
        </p:txBody>
      </p:sp>
      <p:sp>
        <p:nvSpPr>
          <p:cNvPr id="9" name="텍스트 개체 틀 1">
            <a:extLst>
              <a:ext uri="{FF2B5EF4-FFF2-40B4-BE49-F238E27FC236}">
                <a16:creationId xmlns:a16="http://schemas.microsoft.com/office/drawing/2014/main" id="{51E60FC1-24F4-4566-8F94-A40AA5422544}"/>
              </a:ext>
            </a:extLst>
          </p:cNvPr>
          <p:cNvSpPr txBox="1">
            <a:spLocks/>
          </p:cNvSpPr>
          <p:nvPr/>
        </p:nvSpPr>
        <p:spPr bwMode="gray">
          <a:xfrm>
            <a:off x="5738950" y="1276055"/>
            <a:ext cx="3751416" cy="4741569"/>
          </a:xfrm>
          <a:prstGeom prst="rect">
            <a:avLst/>
          </a:prstGeom>
          <a:solidFill>
            <a:schemeClr val="bg2">
              <a:alpha val="40000"/>
            </a:schemeClr>
          </a:solidFill>
        </p:spPr>
        <p:txBody>
          <a:bodyPr vert="horz" lIns="36000" tIns="36000" rIns="36000" bIns="36000" rtlCol="0" anchor="t" anchorCtr="0">
            <a:noAutofit/>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a:lnSpc>
                <a:spcPct val="120000"/>
              </a:lnSpc>
              <a:spcAft>
                <a:spcPts val="300"/>
              </a:spcAft>
            </a:pPr>
            <a:r>
              <a:rPr lang="en-US" altLang="ko-KR" sz="850" i="1" dirty="0">
                <a:ea typeface="맑은 고딕" panose="020B0503020000020004" pitchFamily="50" charset="-127"/>
              </a:rPr>
              <a:t>I. Potential adjustment identified</a:t>
            </a:r>
          </a:p>
          <a:p>
            <a:pPr marL="314325" indent="-228600">
              <a:lnSpc>
                <a:spcPct val="120000"/>
              </a:lnSpc>
              <a:spcAft>
                <a:spcPts val="300"/>
              </a:spcAft>
              <a:buFont typeface="+mj-lt"/>
              <a:buAutoNum type="alphaUcPeriod" startAt="4"/>
              <a:tabLst>
                <a:tab pos="4037013" algn="l"/>
              </a:tabLst>
            </a:pPr>
            <a:r>
              <a:rPr lang="ko-KR" altLang="en-US" sz="800" dirty="0">
                <a:solidFill>
                  <a:schemeClr val="tx1"/>
                </a:solidFill>
                <a:ea typeface="맑은 고딕" panose="020B0503020000020004" pitchFamily="50" charset="-127"/>
              </a:rPr>
              <a:t>보다텍 거래관계 정리 </a:t>
            </a:r>
            <a:r>
              <a:rPr lang="en-US" altLang="ko-KR" sz="800" dirty="0">
                <a:solidFill>
                  <a:schemeClr val="tx1"/>
                </a:solidFill>
                <a:ea typeface="맑은 고딕" panose="020B0503020000020004" pitchFamily="50" charset="-127"/>
              </a:rPr>
              <a:t>– </a:t>
            </a:r>
            <a:r>
              <a:rPr lang="ko-KR" altLang="en-US" sz="800" dirty="0">
                <a:solidFill>
                  <a:schemeClr val="tx1"/>
                </a:solidFill>
                <a:ea typeface="맑은 고딕" panose="020B0503020000020004" pitchFamily="50" charset="-127"/>
              </a:rPr>
              <a:t>파견인원 인건비 </a:t>
            </a:r>
            <a:r>
              <a:rPr lang="en-US" altLang="ko-KR" sz="80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보다텍은 연평균 </a:t>
            </a:r>
            <a:r>
              <a:rPr lang="en-US" altLang="ko-KR" sz="800" b="0" dirty="0">
                <a:solidFill>
                  <a:schemeClr val="tx1"/>
                </a:solidFill>
                <a:ea typeface="맑은 고딕" panose="020B0503020000020004" pitchFamily="50" charset="-127"/>
              </a:rPr>
              <a:t>5 ~ 6</a:t>
            </a:r>
            <a:r>
              <a:rPr lang="ko-KR" altLang="en-US" sz="800" b="0" dirty="0">
                <a:solidFill>
                  <a:schemeClr val="tx1"/>
                </a:solidFill>
                <a:ea typeface="맑은 고딕" panose="020B0503020000020004" pitchFamily="50" charset="-127"/>
              </a:rPr>
              <a:t>명을 대상회사에 파견하고 있으며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파견된 인원은 대상회사의 생산부</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연구소 등에 소속되어 업무를 진행하고 있음</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해당 파견인원 관련하여 인건비성 용역대금을 보다텍에 지급하고 있으며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연간 지급액은 약 </a:t>
            </a:r>
            <a:r>
              <a:rPr lang="en-US" altLang="ko-KR" sz="800" b="0" dirty="0">
                <a:solidFill>
                  <a:schemeClr val="tx1"/>
                </a:solidFill>
                <a:ea typeface="맑은 고딕" panose="020B0503020000020004" pitchFamily="50" charset="-127"/>
              </a:rPr>
              <a:t>10</a:t>
            </a:r>
            <a:r>
              <a:rPr lang="ko-KR" altLang="en-US" sz="800" b="0" dirty="0">
                <a:solidFill>
                  <a:schemeClr val="tx1"/>
                </a:solidFill>
                <a:ea typeface="맑은 고딕" panose="020B0503020000020004" pitchFamily="50" charset="-127"/>
              </a:rPr>
              <a:t>억원 내외임</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대상회사는 금번 딜 이후 해당 파견인원을 직접고용할 예정이며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보다텍은 자체 운영을 위해 인원 </a:t>
            </a:r>
            <a:r>
              <a:rPr lang="en-US" altLang="ko-KR" sz="800" b="0" dirty="0">
                <a:solidFill>
                  <a:schemeClr val="tx1"/>
                </a:solidFill>
                <a:ea typeface="맑은 고딕" panose="020B0503020000020004" pitchFamily="50" charset="-127"/>
              </a:rPr>
              <a:t>2</a:t>
            </a:r>
            <a:r>
              <a:rPr lang="ko-KR" altLang="en-US" sz="800" b="0" dirty="0">
                <a:solidFill>
                  <a:schemeClr val="tx1"/>
                </a:solidFill>
                <a:ea typeface="맑은 고딕" panose="020B0503020000020004" pitchFamily="50" charset="-127"/>
              </a:rPr>
              <a:t>명</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영업팀 및 사업팀</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추가 고용할 예정이라고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대상회사가 해당 파견인원 직접 고용 가정 시 연간 절감할 수 있는 비용은 약 </a:t>
            </a:r>
            <a:r>
              <a:rPr lang="en-US" altLang="ko-KR" sz="800" b="0" dirty="0">
                <a:solidFill>
                  <a:schemeClr val="tx1"/>
                </a:solidFill>
                <a:ea typeface="맑은 고딕" panose="020B0503020000020004" pitchFamily="50" charset="-127"/>
              </a:rPr>
              <a:t>8</a:t>
            </a:r>
            <a:r>
              <a:rPr lang="ko-KR" altLang="en-US" sz="800" b="0" dirty="0">
                <a:solidFill>
                  <a:schemeClr val="tx1"/>
                </a:solidFill>
                <a:ea typeface="맑은 고딕" panose="020B0503020000020004" pitchFamily="50" charset="-127"/>
              </a:rPr>
              <a:t>억원 내외일 것으로 추정됨</a:t>
            </a:r>
            <a:r>
              <a:rPr lang="en-US" altLang="ko-KR" sz="800" b="0" dirty="0">
                <a:solidFill>
                  <a:schemeClr val="tx1"/>
                </a:solidFill>
                <a:ea typeface="맑은 고딕" panose="020B0503020000020004" pitchFamily="50" charset="-127"/>
              </a:rPr>
              <a:t>. (Weekly update – 18 </a:t>
            </a:r>
            <a:r>
              <a:rPr lang="ko-KR" altLang="en-US" sz="800" b="0" dirty="0">
                <a:solidFill>
                  <a:schemeClr val="tx1"/>
                </a:solidFill>
                <a:ea typeface="맑은 고딕" panose="020B0503020000020004" pitchFamily="50" charset="-127"/>
              </a:rPr>
              <a:t>참고</a:t>
            </a:r>
            <a:r>
              <a:rPr lang="en-US" altLang="ko-KR" sz="800" b="0" dirty="0">
                <a:solidFill>
                  <a:schemeClr val="tx1"/>
                </a:solidFill>
                <a:ea typeface="맑은 고딕" panose="020B0503020000020004" pitchFamily="50" charset="-127"/>
              </a:rPr>
              <a:t>)</a:t>
            </a:r>
          </a:p>
          <a:p>
            <a:pPr marL="314325" indent="-228600">
              <a:lnSpc>
                <a:spcPct val="120000"/>
              </a:lnSpc>
              <a:spcAft>
                <a:spcPts val="300"/>
              </a:spcAft>
              <a:buFont typeface="+mj-lt"/>
              <a:buAutoNum type="alphaUcPeriod" startAt="4"/>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4"/>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4"/>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4"/>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4"/>
              <a:tabLst>
                <a:tab pos="4037013" algn="l"/>
              </a:tabLst>
            </a:pPr>
            <a:endParaRPr lang="en-US" altLang="ko-KR" sz="800" dirty="0">
              <a:solidFill>
                <a:schemeClr val="tx1"/>
              </a:solidFill>
              <a:ea typeface="맑은 고딕" panose="020B0503020000020004" pitchFamily="50" charset="-127"/>
            </a:endParaRPr>
          </a:p>
          <a:p>
            <a:pPr marL="314325" indent="-228600">
              <a:lnSpc>
                <a:spcPct val="120000"/>
              </a:lnSpc>
              <a:spcAft>
                <a:spcPts val="300"/>
              </a:spcAft>
              <a:buFont typeface="+mj-lt"/>
              <a:buAutoNum type="alphaUcPeriod" startAt="5"/>
              <a:tabLst>
                <a:tab pos="4037013" algn="l"/>
              </a:tabLst>
            </a:pPr>
            <a:r>
              <a:rPr lang="ko-KR" altLang="en-US" sz="800" dirty="0">
                <a:solidFill>
                  <a:schemeClr val="tx1"/>
                </a:solidFill>
                <a:ea typeface="맑은 고딕" panose="020B0503020000020004" pitchFamily="50" charset="-127"/>
              </a:rPr>
              <a:t>보다텍 거래관계 정리 </a:t>
            </a:r>
            <a:r>
              <a:rPr lang="en-US" altLang="ko-KR" sz="800" dirty="0">
                <a:solidFill>
                  <a:schemeClr val="tx1"/>
                </a:solidFill>
                <a:ea typeface="맑은 고딕" panose="020B0503020000020004" pitchFamily="50" charset="-127"/>
              </a:rPr>
              <a:t>– Radar sensor </a:t>
            </a:r>
            <a:r>
              <a:rPr lang="ko-KR" altLang="en-US" sz="800" dirty="0">
                <a:solidFill>
                  <a:schemeClr val="tx1"/>
                </a:solidFill>
                <a:ea typeface="맑은 고딕" panose="020B0503020000020004" pitchFamily="50" charset="-127"/>
              </a:rPr>
              <a:t>매입</a:t>
            </a:r>
            <a:r>
              <a:rPr lang="en-US" altLang="ko-KR" sz="800" dirty="0">
                <a:solidFill>
                  <a:schemeClr val="tx1"/>
                </a:solidFill>
                <a:ea typeface="맑은 고딕" panose="020B0503020000020004" pitchFamily="50" charset="-127"/>
              </a:rPr>
              <a:t> : </a:t>
            </a:r>
            <a:r>
              <a:rPr lang="ko-KR" altLang="en-US" sz="800" b="0" dirty="0">
                <a:solidFill>
                  <a:schemeClr val="tx1"/>
                </a:solidFill>
                <a:ea typeface="맑은 고딕" panose="020B0503020000020004" pitchFamily="50" charset="-127"/>
              </a:rPr>
              <a:t>대상회사에 따르면</a:t>
            </a:r>
            <a:r>
              <a:rPr lang="en-US" altLang="ko-KR" sz="800" b="0" dirty="0">
                <a:solidFill>
                  <a:schemeClr val="tx1"/>
                </a:solidFill>
                <a:ea typeface="맑은 고딕" panose="020B0503020000020004" pitchFamily="50" charset="-127"/>
              </a:rPr>
              <a:t>, 2020</a:t>
            </a:r>
            <a:r>
              <a:rPr lang="ko-KR" altLang="en-US" sz="800" b="0" dirty="0">
                <a:solidFill>
                  <a:schemeClr val="tx1"/>
                </a:solidFill>
                <a:ea typeface="맑은 고딕" panose="020B0503020000020004" pitchFamily="50" charset="-127"/>
              </a:rPr>
              <a:t>년 </a:t>
            </a:r>
            <a:r>
              <a:rPr lang="en-US" altLang="ko-KR" sz="800" b="0" dirty="0">
                <a:solidFill>
                  <a:schemeClr val="tx1"/>
                </a:solidFill>
                <a:ea typeface="맑은 고딕" panose="020B0503020000020004" pitchFamily="50" charset="-127"/>
              </a:rPr>
              <a:t>5</a:t>
            </a:r>
            <a:r>
              <a:rPr lang="ko-KR" altLang="en-US" sz="800" b="0" dirty="0">
                <a:solidFill>
                  <a:schemeClr val="tx1"/>
                </a:solidFill>
                <a:ea typeface="맑은 고딕" panose="020B0503020000020004" pitchFamily="50" charset="-127"/>
              </a:rPr>
              <a:t>월부터 바이다 </a:t>
            </a:r>
            <a:r>
              <a:rPr lang="en-US" altLang="ko-KR" sz="800" b="0" dirty="0">
                <a:solidFill>
                  <a:schemeClr val="tx1"/>
                </a:solidFill>
                <a:ea typeface="맑은 고딕" panose="020B0503020000020004" pitchFamily="50" charset="-127"/>
              </a:rPr>
              <a:t>Radar sensor </a:t>
            </a:r>
            <a:r>
              <a:rPr lang="ko-KR" altLang="en-US" sz="800" b="0" dirty="0">
                <a:solidFill>
                  <a:schemeClr val="tx1"/>
                </a:solidFill>
                <a:ea typeface="맑은 고딕" panose="020B0503020000020004" pitchFamily="50" charset="-127"/>
              </a:rPr>
              <a:t>제품을 보다텍을 통해 우회매입하고 있다고 하며</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이는 바이다와 건아 간의 경쟁사 납품 금지 조항</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유텔과 대상회사 간의 독점공급 계약 등이 존재하여 건아</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유텔 등의 </a:t>
            </a:r>
            <a:r>
              <a:rPr lang="en-US" altLang="ko-KR" sz="800" b="0" dirty="0">
                <a:solidFill>
                  <a:schemeClr val="tx1"/>
                </a:solidFill>
                <a:ea typeface="맑은 고딕" panose="020B0503020000020004" pitchFamily="50" charset="-127"/>
              </a:rPr>
              <a:t>claim </a:t>
            </a:r>
            <a:r>
              <a:rPr lang="ko-KR" altLang="en-US" sz="800" b="0" dirty="0">
                <a:solidFill>
                  <a:schemeClr val="tx1"/>
                </a:solidFill>
                <a:ea typeface="맑은 고딕" panose="020B0503020000020004" pitchFamily="50" charset="-127"/>
              </a:rPr>
              <a:t>을 회피하기 위해서는 보다텍을 통한 우회 매입을 필요하기 때문이라고 함</a:t>
            </a:r>
            <a:r>
              <a:rPr lang="en-US" altLang="ko-KR" sz="800" b="0" dirty="0">
                <a:solidFill>
                  <a:schemeClr val="tx1"/>
                </a:solidFill>
                <a:ea typeface="맑은 고딕" panose="020B0503020000020004" pitchFamily="50" charset="-127"/>
              </a:rPr>
              <a:t>.</a:t>
            </a:r>
            <a:r>
              <a:rPr lang="ko-KR" altLang="en-US" sz="800" b="0" dirty="0">
                <a:solidFill>
                  <a:schemeClr val="tx1"/>
                </a:solidFill>
                <a:ea typeface="맑은 고딕" panose="020B0503020000020004" pitchFamily="50" charset="-127"/>
              </a:rPr>
              <a:t>보다텍은 바이다로부터 </a:t>
            </a:r>
            <a:r>
              <a:rPr lang="en-US" altLang="ko-KR" sz="800" b="0" dirty="0">
                <a:solidFill>
                  <a:schemeClr val="tx1"/>
                </a:solidFill>
                <a:ea typeface="맑은 고딕" panose="020B0503020000020004" pitchFamily="50" charset="-127"/>
              </a:rPr>
              <a:t>Radar sensor </a:t>
            </a:r>
            <a:r>
              <a:rPr lang="ko-KR" altLang="en-US" sz="800" b="0" dirty="0">
                <a:solidFill>
                  <a:schemeClr val="tx1"/>
                </a:solidFill>
                <a:ea typeface="맑은 고딕" panose="020B0503020000020004" pitchFamily="50" charset="-127"/>
              </a:rPr>
              <a:t>를 </a:t>
            </a:r>
            <a:r>
              <a:rPr lang="en-US" altLang="ko-KR" sz="800" b="0" dirty="0">
                <a:solidFill>
                  <a:schemeClr val="tx1"/>
                </a:solidFill>
                <a:ea typeface="맑은 고딕" panose="020B0503020000020004" pitchFamily="50" charset="-127"/>
              </a:rPr>
              <a:t>220</a:t>
            </a:r>
            <a:r>
              <a:rPr lang="ko-KR" altLang="en-US" sz="800" b="0" dirty="0">
                <a:solidFill>
                  <a:schemeClr val="tx1"/>
                </a:solidFill>
                <a:ea typeface="맑은 고딕" panose="020B0503020000020004" pitchFamily="50" charset="-127"/>
              </a:rPr>
              <a:t>만원에 매입 후 </a:t>
            </a:r>
            <a:r>
              <a:rPr lang="en-US" altLang="ko-KR" sz="800" b="0" dirty="0">
                <a:solidFill>
                  <a:schemeClr val="tx1"/>
                </a:solidFill>
                <a:ea typeface="맑은 고딕" panose="020B0503020000020004" pitchFamily="50" charset="-127"/>
              </a:rPr>
              <a:t>12% </a:t>
            </a:r>
            <a:r>
              <a:rPr lang="ko-KR" altLang="en-US" sz="800" b="0" dirty="0">
                <a:solidFill>
                  <a:schemeClr val="tx1"/>
                </a:solidFill>
                <a:ea typeface="맑은 고딕" panose="020B0503020000020004" pitchFamily="50" charset="-127"/>
              </a:rPr>
              <a:t>마진을 가산하여 </a:t>
            </a:r>
            <a:r>
              <a:rPr lang="en-US" altLang="ko-KR" sz="800" b="0" dirty="0">
                <a:solidFill>
                  <a:schemeClr val="tx1"/>
                </a:solidFill>
                <a:ea typeface="맑은 고딕" panose="020B0503020000020004" pitchFamily="50" charset="-127"/>
              </a:rPr>
              <a:t>250</a:t>
            </a:r>
            <a:r>
              <a:rPr lang="ko-KR" altLang="en-US" sz="800" b="0" dirty="0">
                <a:solidFill>
                  <a:schemeClr val="tx1"/>
                </a:solidFill>
                <a:ea typeface="맑은 고딕" panose="020B0503020000020004" pitchFamily="50" charset="-127"/>
              </a:rPr>
              <a:t>만원에 대상회사에 판매를 하고 있는 구조라고 함</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바이다 </a:t>
            </a:r>
            <a:r>
              <a:rPr lang="en-US" altLang="ko-KR" sz="800" b="0" dirty="0">
                <a:solidFill>
                  <a:schemeClr val="tx1"/>
                </a:solidFill>
                <a:ea typeface="맑은 고딕" panose="020B0503020000020004" pitchFamily="50" charset="-127"/>
              </a:rPr>
              <a:t>- </a:t>
            </a:r>
            <a:r>
              <a:rPr lang="ko-KR" altLang="en-US" sz="800" b="0" dirty="0">
                <a:solidFill>
                  <a:schemeClr val="tx1"/>
                </a:solidFill>
                <a:ea typeface="맑은 고딕" panose="020B0503020000020004" pitchFamily="50" charset="-127"/>
              </a:rPr>
              <a:t>건아 간의 독점계약이 </a:t>
            </a:r>
            <a:r>
              <a:rPr lang="en-US" altLang="ko-KR" sz="800" b="0" dirty="0">
                <a:solidFill>
                  <a:schemeClr val="tx1"/>
                </a:solidFill>
                <a:ea typeface="맑은 고딕" panose="020B0503020000020004" pitchFamily="50" charset="-127"/>
              </a:rPr>
              <a:t>2019</a:t>
            </a:r>
            <a:r>
              <a:rPr lang="ko-KR" altLang="en-US" sz="800" b="0" dirty="0">
                <a:solidFill>
                  <a:schemeClr val="tx1"/>
                </a:solidFill>
                <a:ea typeface="맑은 고딕" panose="020B0503020000020004" pitchFamily="50" charset="-127"/>
              </a:rPr>
              <a:t>년 종료 됨에 따라 </a:t>
            </a:r>
            <a:r>
              <a:rPr lang="en-US" altLang="ko-KR" sz="800" b="0" dirty="0">
                <a:solidFill>
                  <a:schemeClr val="tx1"/>
                </a:solidFill>
                <a:ea typeface="맑은 고딕" panose="020B0503020000020004" pitchFamily="50" charset="-127"/>
              </a:rPr>
              <a:t>2021</a:t>
            </a:r>
            <a:r>
              <a:rPr lang="ko-KR" altLang="en-US" sz="800" b="0" dirty="0">
                <a:solidFill>
                  <a:schemeClr val="tx1"/>
                </a:solidFill>
                <a:ea typeface="맑은 고딕" panose="020B0503020000020004" pitchFamily="50" charset="-127"/>
              </a:rPr>
              <a:t>년부터는 대상회사가 바이다로부터 직매입하는 구조로 전환할 예정이며 이로 인해 원가절감이 예상되고 있음</a:t>
            </a:r>
            <a:r>
              <a:rPr lang="en-US" altLang="ko-KR" sz="800" b="0" dirty="0">
                <a:solidFill>
                  <a:schemeClr val="tx1"/>
                </a:solidFill>
                <a:ea typeface="맑은 고딕" panose="020B0503020000020004" pitchFamily="50" charset="-127"/>
              </a:rPr>
              <a:t>. (Weekly update – 18 </a:t>
            </a:r>
            <a:r>
              <a:rPr lang="ko-KR" altLang="en-US" sz="800" b="0" dirty="0">
                <a:solidFill>
                  <a:schemeClr val="tx1"/>
                </a:solidFill>
                <a:ea typeface="맑은 고딕" panose="020B0503020000020004" pitchFamily="50" charset="-127"/>
              </a:rPr>
              <a:t>참고</a:t>
            </a:r>
            <a:r>
              <a:rPr lang="en-US" altLang="ko-KR" sz="800" b="0" dirty="0">
                <a:solidFill>
                  <a:schemeClr val="tx1"/>
                </a:solidFill>
                <a:ea typeface="맑은 고딕" panose="020B0503020000020004" pitchFamily="50" charset="-127"/>
              </a:rPr>
              <a:t>)</a:t>
            </a:r>
          </a:p>
        </p:txBody>
      </p:sp>
      <p:sp>
        <p:nvSpPr>
          <p:cNvPr id="15" name="Text Box 51">
            <a:extLst>
              <a:ext uri="{FF2B5EF4-FFF2-40B4-BE49-F238E27FC236}">
                <a16:creationId xmlns:a16="http://schemas.microsoft.com/office/drawing/2014/main" id="{06843E3D-B005-47D2-86FA-8914370CC8DD}"/>
              </a:ext>
            </a:extLst>
          </p:cNvPr>
          <p:cNvSpPr txBox="1">
            <a:spLocks noChangeArrowheads="1"/>
          </p:cNvSpPr>
          <p:nvPr/>
        </p:nvSpPr>
        <p:spPr bwMode="auto">
          <a:xfrm>
            <a:off x="8531589" y="6250256"/>
            <a:ext cx="101652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a:t>
            </a:r>
            <a:r>
              <a:rPr lang="ko-KR" altLang="en-US" sz="600" i="1" dirty="0">
                <a:solidFill>
                  <a:srgbClr val="00338D"/>
                </a:solidFill>
                <a:latin typeface="Arial" panose="020B0604020202020204" pitchFamily="34" charset="0"/>
                <a:cs typeface="Arial" panose="020B0604020202020204" pitchFamily="34" charset="0"/>
              </a:rPr>
              <a:t>대상회사 제공자료</a:t>
            </a:r>
            <a:endParaRPr lang="en-US" altLang="ko-KR" sz="600" i="1" dirty="0">
              <a:solidFill>
                <a:srgbClr val="00338D"/>
              </a:solidFill>
              <a:latin typeface="Arial" panose="020B0604020202020204" pitchFamily="34" charset="0"/>
              <a:cs typeface="Arial" panose="020B0604020202020204" pitchFamily="34" charset="0"/>
            </a:endParaRPr>
          </a:p>
        </p:txBody>
      </p:sp>
      <p:pic>
        <p:nvPicPr>
          <p:cNvPr id="18" name="그림 17">
            <a:extLst>
              <a:ext uri="{FF2B5EF4-FFF2-40B4-BE49-F238E27FC236}">
                <a16:creationId xmlns:a16="http://schemas.microsoft.com/office/drawing/2014/main" id="{06218204-2363-4A6D-BE42-EC6DE5BF50E0}"/>
              </a:ext>
            </a:extLst>
          </p:cNvPr>
          <p:cNvPicPr>
            <a:picLocks noChangeAspect="1" noChangeArrowheads="1"/>
            <a:extLst>
              <a:ext uri="{84589F7E-364E-4C9E-8A38-B11213B215E9}">
                <a14:cameraTool xmlns:a14="http://schemas.microsoft.com/office/drawing/2010/main" cellRange="$I$16:$L$26"/>
              </a:ext>
            </a:extLst>
          </p:cNvPicPr>
          <p:nvPr/>
        </p:nvPicPr>
        <p:blipFill>
          <a:blip r:embed="rId3"/>
          <a:srcRect/>
          <a:stretch>
            <a:fillRect/>
          </a:stretch>
        </p:blipFill>
        <p:spPr bwMode="auto">
          <a:xfrm>
            <a:off x="6109205" y="5166310"/>
            <a:ext cx="3345628" cy="1226372"/>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pic>
        <p:nvPicPr>
          <p:cNvPr id="19" name="그림 18">
            <a:extLst>
              <a:ext uri="{FF2B5EF4-FFF2-40B4-BE49-F238E27FC236}">
                <a16:creationId xmlns:a16="http://schemas.microsoft.com/office/drawing/2014/main" id="{6238C8FF-8E81-4D7F-8234-63BA12224680}"/>
              </a:ext>
            </a:extLst>
          </p:cNvPr>
          <p:cNvPicPr>
            <a:picLocks noChangeAspect="1" noChangeArrowheads="1"/>
            <a:extLst>
              <a:ext uri="{84589F7E-364E-4C9E-8A38-B11213B215E9}">
                <a14:cameraTool xmlns:a14="http://schemas.microsoft.com/office/drawing/2010/main" cellRange="$AI$119:$AN$123"/>
              </a:ext>
            </a:extLst>
          </p:cNvPicPr>
          <p:nvPr/>
        </p:nvPicPr>
        <p:blipFill>
          <a:blip r:embed="rId4"/>
          <a:srcRect/>
          <a:stretch>
            <a:fillRect/>
          </a:stretch>
        </p:blipFill>
        <p:spPr bwMode="auto">
          <a:xfrm>
            <a:off x="6098319" y="2688861"/>
            <a:ext cx="3209544" cy="841248"/>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22" name="Text Box 51">
            <a:extLst>
              <a:ext uri="{FF2B5EF4-FFF2-40B4-BE49-F238E27FC236}">
                <a16:creationId xmlns:a16="http://schemas.microsoft.com/office/drawing/2014/main" id="{79799EF7-86BD-4071-AFB9-888D339CF3C8}"/>
              </a:ext>
            </a:extLst>
          </p:cNvPr>
          <p:cNvSpPr txBox="1">
            <a:spLocks noChangeArrowheads="1"/>
          </p:cNvSpPr>
          <p:nvPr/>
        </p:nvSpPr>
        <p:spPr bwMode="auto">
          <a:xfrm>
            <a:off x="415634" y="5765759"/>
            <a:ext cx="4151376" cy="115017"/>
          </a:xfrm>
          <a:prstGeom prst="rect">
            <a:avLst/>
          </a:prstGeom>
          <a:noFill/>
          <a:ln w="6350">
            <a:noFill/>
            <a:miter lim="800000"/>
            <a:headEnd/>
            <a:tailEnd/>
          </a:ln>
        </p:spPr>
        <p:txBody>
          <a:bodyPr wrap="square" lIns="7200" tIns="7200" rIns="7200" bIns="7200" anchor="ctr" anchorCtr="0">
            <a:spAutoFit/>
          </a:bodyPr>
          <a:lstStyle/>
          <a:p>
            <a:pPr marL="476250" indent="-476250" defTabSz="762000">
              <a:lnSpc>
                <a:spcPct val="120000"/>
              </a:lnSpc>
              <a:spcBef>
                <a:spcPts val="0"/>
              </a:spcBef>
              <a:tabLst>
                <a:tab pos="676275" algn="l"/>
              </a:tabLst>
            </a:pPr>
            <a:r>
              <a:rPr lang="en-US" altLang="ko-KR" sz="600" i="1" dirty="0">
                <a:solidFill>
                  <a:srgbClr val="00338D"/>
                </a:solidFill>
                <a:latin typeface="Arial" panose="020B0604020202020204" pitchFamily="34" charset="0"/>
                <a:cs typeface="Arial" panose="020B0604020202020204" pitchFamily="34" charset="0"/>
              </a:rPr>
              <a:t>Source : KPMG Analysis</a:t>
            </a:r>
          </a:p>
        </p:txBody>
      </p:sp>
      <p:pic>
        <p:nvPicPr>
          <p:cNvPr id="23" name="그림 22">
            <a:extLst>
              <a:ext uri="{FF2B5EF4-FFF2-40B4-BE49-F238E27FC236}">
                <a16:creationId xmlns:a16="http://schemas.microsoft.com/office/drawing/2014/main" id="{49CCFC56-3025-4198-89EB-BF2F335C3A00}"/>
              </a:ext>
            </a:extLst>
          </p:cNvPr>
          <p:cNvPicPr>
            <a:picLocks noChangeAspect="1" noChangeArrowheads="1"/>
            <a:extLst>
              <a:ext uri="{84589F7E-364E-4C9E-8A38-B11213B215E9}">
                <a14:cameraTool xmlns:a14="http://schemas.microsoft.com/office/drawing/2010/main" cellRange="$B$2:$I$31"/>
              </a:ext>
            </a:extLst>
          </p:cNvPicPr>
          <p:nvPr/>
        </p:nvPicPr>
        <p:blipFill>
          <a:blip r:embed="rId5"/>
          <a:srcRect/>
          <a:stretch>
            <a:fillRect/>
          </a:stretch>
        </p:blipFill>
        <p:spPr bwMode="auto">
          <a:xfrm>
            <a:off x="415635" y="1276055"/>
            <a:ext cx="5202936" cy="4489704"/>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41772097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Report"/>
  <p:tag name="KEYWORD" val="REPORT"/>
  <p:tag name="TEMPLATEVERSION" val="21/03/2016 11:24:40"/>
</p:tagLst>
</file>

<file path=ppt/tags/tag10.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11.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12.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13.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14.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15.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16.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17.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18.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19.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0.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1.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2.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3.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4.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5.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6.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7.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8.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29.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0.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1.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2.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3.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4.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5.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6.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7.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8.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39.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4.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40.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41.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42.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43.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44.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45.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46.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5.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6.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7.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8.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ags/tag9.xml><?xml version="1.0" encoding="utf-8"?>
<p:tagLst xmlns:a="http://schemas.openxmlformats.org/drawingml/2006/main" xmlns:r="http://schemas.openxmlformats.org/officeDocument/2006/relationships" xmlns:p="http://schemas.openxmlformats.org/presentationml/2006/main">
  <p:tag name="ADV_TOP" val="97.93157"/>
  <p:tag name="ADV_LEFT" val="207.154"/>
  <p:tag name="ADV_HEIGHT" val="62.85496"/>
  <p:tag name="ADV_WIDTH" val="34.04685"/>
</p:tagLst>
</file>

<file path=ppt/theme/theme1.xml><?xml version="1.0" encoding="utf-8"?>
<a:theme xmlns:a="http://schemas.openxmlformats.org/drawingml/2006/main" name="KPMG_Report_4x3_050216_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ctr">
          <a:defRPr sz="9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00338D"/>
          </a:solidFill>
          <a:headEnd type="triangle" w="med" len="sm"/>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9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Report Standard Template" id="{56CCF82D-5EF0-4724-ACEE-79F9CBD7000A}" vid="{041F8D7E-82F6-490C-BB8E-F1B846CB7F76}"/>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FB8F4AC52B259641BE62E3A32AC663D5" ma:contentTypeVersion="0" ma:contentTypeDescription="새 문서를 만듭니다." ma:contentTypeScope="" ma:versionID="2b20d8835c4c23da34b40c39c69aa2d7">
  <xsd:schema xmlns:xsd="http://www.w3.org/2001/XMLSchema" xmlns:xs="http://www.w3.org/2001/XMLSchema" xmlns:p="http://schemas.microsoft.com/office/2006/metadata/properties" targetNamespace="http://schemas.microsoft.com/office/2006/metadata/properties" ma:root="true" ma:fieldsID="dd8f6c9257034a6ffde9c3b3e5e5b8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337C7D-F62C-4446-9238-6D5B53583BC4}">
  <ds:schemaRefs>
    <ds:schemaRef ds:uri="http://purl.org/dc/terms/"/>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elements/1.1/"/>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C5E23FC3-5E35-4A5C-97BF-51456161C57B}">
  <ds:schemaRefs>
    <ds:schemaRef ds:uri="http://schemas.microsoft.com/sharepoint/v3/contenttype/forms"/>
  </ds:schemaRefs>
</ds:datastoreItem>
</file>

<file path=customXml/itemProps3.xml><?xml version="1.0" encoding="utf-8"?>
<ds:datastoreItem xmlns:ds="http://schemas.openxmlformats.org/officeDocument/2006/customXml" ds:itemID="{A9EFC8D3-8E61-4BC0-944C-02A86A92AA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166672</TotalTime>
  <Words>8808</Words>
  <Application>Microsoft Office PowerPoint</Application>
  <PresentationFormat>A4 용지(210x297mm)</PresentationFormat>
  <Paragraphs>992</Paragraphs>
  <Slides>42</Slides>
  <Notes>41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42</vt:i4>
      </vt:variant>
    </vt:vector>
  </HeadingPairs>
  <TitlesOfParts>
    <vt:vector size="50" baseType="lpstr">
      <vt:lpstr>맑은 고딕</vt:lpstr>
      <vt:lpstr>Arial</vt:lpstr>
      <vt:lpstr>KPMG Extralight</vt:lpstr>
      <vt:lpstr>Univers 45 Light</vt:lpstr>
      <vt:lpstr>Univers for KPMG</vt:lpstr>
      <vt:lpstr>Univers for KPMG Light</vt:lpstr>
      <vt:lpstr>Wingdings</vt:lpstr>
      <vt:lpstr>KPMG_Report_4x3_050216_2016</vt:lpstr>
      <vt:lpstr>Project Light  2nd Weekly update Draft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template</dc:title>
  <dc:creator>Park, Kyung Sang [KR]</dc:creator>
  <cp:lastModifiedBy>Jung, Jae-Hoon (KR/Deal Adv1)</cp:lastModifiedBy>
  <cp:revision>12666</cp:revision>
  <cp:lastPrinted>2020-11-09T02:38:29Z</cp:lastPrinted>
  <dcterms:created xsi:type="dcterms:W3CDTF">2016-06-16T02:21:14Z</dcterms:created>
  <dcterms:modified xsi:type="dcterms:W3CDTF">2021-02-17T07:53:28Z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PMG_LayoutGrid">
    <vt:lpwstr>1</vt:lpwstr>
  </property>
  <property fmtid="{D5CDD505-2E9C-101B-9397-08002B2CF9AE}" pid="3" name="ContentTypeId">
    <vt:lpwstr>0x010100FB8F4AC52B259641BE62E3A32AC663D5</vt:lpwstr>
  </property>
</Properties>
</file>