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FCCFF0-2C58-4405-BCC4-9721E70511A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8457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FF0-2C58-4405-BCC4-9721E70511A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3591735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FF0-2C58-4405-BCC4-9721E70511A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4187030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FCCFF0-2C58-4405-BCC4-9721E70511A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1136706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FCCFF0-2C58-4405-BCC4-9721E70511A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272499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FCCFF0-2C58-4405-BCC4-9721E70511A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204895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FCCFF0-2C58-4405-BCC4-9721E70511AF}" type="datetimeFigureOut">
              <a:rPr lang="en-US" smtClean="0"/>
              <a:t>11/16/2024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92679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FCCFF0-2C58-4405-BCC4-9721E70511AF}" type="datetimeFigureOut">
              <a:rPr lang="en-US" smtClean="0"/>
              <a:t>11/16/2024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1145848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CCFF0-2C58-4405-BCC4-9721E70511AF}" type="datetimeFigureOut">
              <a:rPr lang="en-US" smtClean="0"/>
              <a:t>11/16/2024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115383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CCFF0-2C58-4405-BCC4-9721E70511A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3277203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FCCFF0-2C58-4405-BCC4-9721E70511AF}" type="datetimeFigureOut">
              <a:rPr lang="en-US" smtClean="0"/>
              <a:t>11/16/2024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FDDF4-8271-4E3A-B0B0-2C9F522C38E7}" type="slidenum">
              <a:rPr lang="en-US" smtClean="0"/>
              <a:t>‹#›</a:t>
            </a:fld>
            <a:endParaRPr lang="en-US"/>
          </a:p>
        </p:txBody>
      </p:sp>
    </p:spTree>
    <p:extLst>
      <p:ext uri="{BB962C8B-B14F-4D97-AF65-F5344CB8AC3E}">
        <p14:creationId xmlns:p14="http://schemas.microsoft.com/office/powerpoint/2010/main" val="108732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CCFF0-2C58-4405-BCC4-9721E70511AF}" type="datetimeFigureOut">
              <a:rPr lang="en-US" smtClean="0"/>
              <a:t>11/16/2024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FDDF4-8271-4E3A-B0B0-2C9F522C38E7}" type="slidenum">
              <a:rPr lang="en-US" smtClean="0"/>
              <a:t>‹#›</a:t>
            </a:fld>
            <a:endParaRPr lang="en-US"/>
          </a:p>
        </p:txBody>
      </p:sp>
    </p:spTree>
    <p:extLst>
      <p:ext uri="{BB962C8B-B14F-4D97-AF65-F5344CB8AC3E}">
        <p14:creationId xmlns:p14="http://schemas.microsoft.com/office/powerpoint/2010/main" val="253957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rogramming_language" TargetMode="External" /><Relationship Id="rId13" Type="http://schemas.openxmlformats.org/officeDocument/2006/relationships/hyperlink" Target="https://en.wikipedia.org/wiki/Library_(computing)" TargetMode="External" /><Relationship Id="rId3" Type="http://schemas.openxmlformats.org/officeDocument/2006/relationships/hyperlink" Target="https://en.wikipedia.org/wiki/Computer" TargetMode="External" /><Relationship Id="rId7" Type="http://schemas.openxmlformats.org/officeDocument/2006/relationships/hyperlink" Target="https://en.wikipedia.org/wiki/Source_code" TargetMode="External" /><Relationship Id="rId12" Type="http://schemas.openxmlformats.org/officeDocument/2006/relationships/hyperlink" Target="https://en.wikipedia.org/wiki/Domain_(software_engineering)" TargetMode="External" /><Relationship Id="rId2" Type="http://schemas.openxmlformats.org/officeDocument/2006/relationships/hyperlink" Target="https://en.wikipedia.org/wiki/Computer_program" TargetMode="External" /><Relationship Id="rId1" Type="http://schemas.openxmlformats.org/officeDocument/2006/relationships/slideLayout" Target="../slideLayouts/slideLayout1.xml" /><Relationship Id="rId6" Type="http://schemas.openxmlformats.org/officeDocument/2006/relationships/hyperlink" Target="https://en.wikipedia.org/wiki/Algorithm" TargetMode="External" /><Relationship Id="rId11" Type="http://schemas.openxmlformats.org/officeDocument/2006/relationships/hyperlink" Target="https://en.wikipedia.org/wiki/Central_processing_unit" TargetMode="External" /><Relationship Id="rId5" Type="http://schemas.openxmlformats.org/officeDocument/2006/relationships/hyperlink" Target="https://en.wikipedia.org/wiki/Computer_programming#cite_note-2" TargetMode="External" /><Relationship Id="rId10" Type="http://schemas.openxmlformats.org/officeDocument/2006/relationships/hyperlink" Target="https://en.wikipedia.org/wiki/Machine_code" TargetMode="External" /><Relationship Id="rId4" Type="http://schemas.openxmlformats.org/officeDocument/2006/relationships/hyperlink" Target="https://en.wikipedia.org/wiki/Computer_programming#cite_note-1" TargetMode="External" /><Relationship Id="rId9" Type="http://schemas.openxmlformats.org/officeDocument/2006/relationships/hyperlink" Target="https://en.wikipedia.org/wiki/High-level_programming_language" TargetMode="External" /><Relationship Id="rId14" Type="http://schemas.openxmlformats.org/officeDocument/2006/relationships/hyperlink" Target="https://en.wikipedia.org/wiki/Logic#Formal_logic" TargetMode="External" /></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Computer_programming#cite_note-4" TargetMode="External" /><Relationship Id="rId13" Type="http://schemas.openxmlformats.org/officeDocument/2006/relationships/hyperlink" Target="https://en.wikipedia.org/wiki/Computer_programming#cite_note-5" TargetMode="External" /><Relationship Id="rId18" Type="http://schemas.openxmlformats.org/officeDocument/2006/relationships/hyperlink" Target="https://en.wikipedia.org/wiki/Mathematics_in_medieval_Islam" TargetMode="External" /><Relationship Id="rId3" Type="http://schemas.openxmlformats.org/officeDocument/2006/relationships/hyperlink" Target="https://en.wikipedia.org/wiki/Music_sequencer" TargetMode="External" /><Relationship Id="rId21" Type="http://schemas.openxmlformats.org/officeDocument/2006/relationships/hyperlink" Target="https://en.wikipedia.org/wiki/Cryptanalysis" TargetMode="External" /><Relationship Id="rId7" Type="http://schemas.openxmlformats.org/officeDocument/2006/relationships/hyperlink" Target="https://en.wikipedia.org/wiki/Computer_programming#cite_note-Koetsier-3" TargetMode="External" /><Relationship Id="rId12" Type="http://schemas.openxmlformats.org/officeDocument/2006/relationships/hyperlink" Target="https://en.wikipedia.org/wiki/Cam_(mechanism)" TargetMode="External" /><Relationship Id="rId17" Type="http://schemas.openxmlformats.org/officeDocument/2006/relationships/hyperlink" Target="https://en.wikipedia.org/wiki/Code-breaking" TargetMode="External" /><Relationship Id="rId2" Type="http://schemas.openxmlformats.org/officeDocument/2006/relationships/hyperlink" Target="https://en.wikipedia.org/wiki/Program_(machine)" TargetMode="External" /><Relationship Id="rId16" Type="http://schemas.openxmlformats.org/officeDocument/2006/relationships/hyperlink" Target="https://en.wikipedia.org/wiki/Card_stock" TargetMode="External" /><Relationship Id="rId20" Type="http://schemas.openxmlformats.org/officeDocument/2006/relationships/hyperlink" Target="https://en.wikipedia.org/wiki/Cryptographic" TargetMode="External" /><Relationship Id="rId1" Type="http://schemas.openxmlformats.org/officeDocument/2006/relationships/slideLayout" Target="../slideLayouts/slideLayout2.xml" /><Relationship Id="rId6" Type="http://schemas.openxmlformats.org/officeDocument/2006/relationships/hyperlink" Target="https://en.wikipedia.org/wiki/Book_of_Ingenious_Devices" TargetMode="External" /><Relationship Id="rId11" Type="http://schemas.openxmlformats.org/officeDocument/2006/relationships/hyperlink" Target="https://en.wikipedia.org/wiki/Automaton" TargetMode="External" /><Relationship Id="rId5" Type="http://schemas.openxmlformats.org/officeDocument/2006/relationships/hyperlink" Target="https://en.wikipedia.org/wiki/Flute" TargetMode="External" /><Relationship Id="rId15" Type="http://schemas.openxmlformats.org/officeDocument/2006/relationships/hyperlink" Target="https://en.wikipedia.org/wiki/Jacquard_loom" TargetMode="External" /><Relationship Id="rId23" Type="http://schemas.openxmlformats.org/officeDocument/2006/relationships/hyperlink" Target="https://en.wikipedia.org/wiki/Computer_programming#cite_note-7" TargetMode="External" /><Relationship Id="rId10" Type="http://schemas.openxmlformats.org/officeDocument/2006/relationships/hyperlink" Target="https://en.wikipedia.org/wiki/Drum_machine" TargetMode="External" /><Relationship Id="rId19" Type="http://schemas.openxmlformats.org/officeDocument/2006/relationships/hyperlink" Target="https://en.wikipedia.org/wiki/Al-Kindi" TargetMode="External" /><Relationship Id="rId4" Type="http://schemas.openxmlformats.org/officeDocument/2006/relationships/hyperlink" Target="https://en.wikipedia.org/wiki/Banu_Musa" TargetMode="External" /><Relationship Id="rId9" Type="http://schemas.openxmlformats.org/officeDocument/2006/relationships/hyperlink" Target="https://en.wikipedia.org/wiki/Al-Jazari" TargetMode="External" /><Relationship Id="rId14" Type="http://schemas.openxmlformats.org/officeDocument/2006/relationships/hyperlink" Target="https://en.wikipedia.org/wiki/Computer_programming#cite_note-Sharkey-6" TargetMode="External" /><Relationship Id="rId22" Type="http://schemas.openxmlformats.org/officeDocument/2006/relationships/hyperlink" Target="https://en.wikipedia.org/wiki/Frequency_analysis" TargetMode="External" /></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Instruction_set_architecture" TargetMode="External" /><Relationship Id="rId2" Type="http://schemas.openxmlformats.org/officeDocument/2006/relationships/hyperlink" Target="https://en.wikipedia.org/wiki/Machine_code" TargetMode="External" /><Relationship Id="rId1" Type="http://schemas.openxmlformats.org/officeDocument/2006/relationships/slideLayout" Target="../slideLayouts/slideLayout2.xml" /><Relationship Id="rId6" Type="http://schemas.openxmlformats.org/officeDocument/2006/relationships/hyperlink" Target="https://en.wikipedia.org/wiki/Comparison_of_instruction_set_architectures" TargetMode="External" /><Relationship Id="rId5" Type="http://schemas.openxmlformats.org/officeDocument/2006/relationships/hyperlink" Target="https://en.wikipedia.org/wiki/Assembly_language" TargetMode="External" /><Relationship Id="rId4" Type="http://schemas.openxmlformats.org/officeDocument/2006/relationships/hyperlink" Target="https://en.wikipedia.org/wiki/Binary_numeral_system" TargetMode="External" /></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Computer_programming#cite_note-wikles1968-14" TargetMode="External" /><Relationship Id="rId13" Type="http://schemas.openxmlformats.org/officeDocument/2006/relationships/hyperlink" Target="https://en.wikipedia.org/wiki/Lisp_(programming_language)" TargetMode="External" /><Relationship Id="rId3" Type="http://schemas.openxmlformats.org/officeDocument/2006/relationships/hyperlink" Target="https://en.wikipedia.org/wiki/High-level_language" TargetMode="External" /><Relationship Id="rId7" Type="http://schemas.openxmlformats.org/officeDocument/2006/relationships/hyperlink" Target="https://en.wikipedia.org/wiki/Grace_Hopper" TargetMode="External" /><Relationship Id="rId12" Type="http://schemas.openxmlformats.org/officeDocument/2006/relationships/hyperlink" Target="https://en.wikipedia.org/wiki/COBOL" TargetMode="External" /><Relationship Id="rId2" Type="http://schemas.openxmlformats.org/officeDocument/2006/relationships/hyperlink" Target="https://en.wikipedia.org/wiki/Compiler" TargetMode="External" /><Relationship Id="rId1" Type="http://schemas.openxmlformats.org/officeDocument/2006/relationships/slideLayout" Target="../slideLayouts/slideLayout2.xml" /><Relationship Id="rId6" Type="http://schemas.openxmlformats.org/officeDocument/2006/relationships/hyperlink" Target="https://en.wikipedia.org/wiki/Computer_programming#cite_note-13" TargetMode="External" /><Relationship Id="rId11" Type="http://schemas.openxmlformats.org/officeDocument/2006/relationships/hyperlink" Target="https://en.wikipedia.org/wiki/Computer_programming#cite_note-bergstein-16" TargetMode="External" /><Relationship Id="rId5" Type="http://schemas.openxmlformats.org/officeDocument/2006/relationships/hyperlink" Target="https://en.wikipedia.org/wiki/A-0_System" TargetMode="External" /><Relationship Id="rId10" Type="http://schemas.openxmlformats.org/officeDocument/2006/relationships/hyperlink" Target="https://en.wikipedia.org/wiki/FORTRAN" TargetMode="External" /><Relationship Id="rId4" Type="http://schemas.openxmlformats.org/officeDocument/2006/relationships/hyperlink" Target="https://en.wikipedia.org/wiki/Computer_hardware" TargetMode="External" /><Relationship Id="rId9" Type="http://schemas.openxmlformats.org/officeDocument/2006/relationships/hyperlink" Target="https://en.wikipedia.org/wiki/Computer_programming#cite_note-computerhistory.org-15" TargetMode="External" /></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Paper_tape" TargetMode="External" /><Relationship Id="rId7" Type="http://schemas.openxmlformats.org/officeDocument/2006/relationships/hyperlink" Target="https://en.wikipedia.org/wiki/Punched_card_sorter" TargetMode="External" /><Relationship Id="rId2" Type="http://schemas.openxmlformats.org/officeDocument/2006/relationships/hyperlink" Target="https://en.wikipedia.org/wiki/Computer_programming_in_the_punched_card_era" TargetMode="External" /><Relationship Id="rId1" Type="http://schemas.openxmlformats.org/officeDocument/2006/relationships/slideLayout" Target="../slideLayouts/slideLayout2.xml" /><Relationship Id="rId6" Type="http://schemas.openxmlformats.org/officeDocument/2006/relationships/hyperlink" Target="https://en.wikipedia.org/wiki/Text_editor" TargetMode="External" /><Relationship Id="rId5" Type="http://schemas.openxmlformats.org/officeDocument/2006/relationships/hyperlink" Target="https://en.wikipedia.org/wiki/Computer_terminal" TargetMode="External" /><Relationship Id="rId4" Type="http://schemas.openxmlformats.org/officeDocument/2006/relationships/hyperlink" Target="https://en.wikipedia.org/wiki/Data_storage_device" TargetMode="External" /></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Off-by-one_error" TargetMode="External" /><Relationship Id="rId13" Type="http://schemas.openxmlformats.org/officeDocument/2006/relationships/hyperlink" Target="https://en.wikipedia.org/wiki/Computer_hardware" TargetMode="External" /><Relationship Id="rId3" Type="http://schemas.openxmlformats.org/officeDocument/2006/relationships/hyperlink" Target="https://en.wikipedia.org/wiki/Computer_programming#cite_note-17" TargetMode="External" /><Relationship Id="rId7" Type="http://schemas.openxmlformats.org/officeDocument/2006/relationships/hyperlink" Target="https://en.wikipedia.org/wiki/Race_condition" TargetMode="External" /><Relationship Id="rId12" Type="http://schemas.openxmlformats.org/officeDocument/2006/relationships/hyperlink" Target="https://en.wikipedia.org/wiki/Software_portability" TargetMode="External" /><Relationship Id="rId2" Type="http://schemas.openxmlformats.org/officeDocument/2006/relationships/hyperlink" Target="https://en.wikipedia.org/wiki/Software_quality" TargetMode="External" /><Relationship Id="rId16" Type="http://schemas.openxmlformats.org/officeDocument/2006/relationships/hyperlink" Target="https://en.wikipedia.org/wiki/Interpreter_(computing)" TargetMode="External" /><Relationship Id="rId1" Type="http://schemas.openxmlformats.org/officeDocument/2006/relationships/slideLayout" Target="../slideLayouts/slideLayout2.xml" /><Relationship Id="rId6" Type="http://schemas.openxmlformats.org/officeDocument/2006/relationships/hyperlink" Target="https://en.wikipedia.org/wiki/Buffer_overflow" TargetMode="External" /><Relationship Id="rId11" Type="http://schemas.openxmlformats.org/officeDocument/2006/relationships/hyperlink" Target="https://en.wikipedia.org/wiki/Ergonomics" TargetMode="External" /><Relationship Id="rId5" Type="http://schemas.openxmlformats.org/officeDocument/2006/relationships/hyperlink" Target="https://en.wikipedia.org/wiki/Reliability_engineering#Software_reliability" TargetMode="External" /><Relationship Id="rId15" Type="http://schemas.openxmlformats.org/officeDocument/2006/relationships/hyperlink" Target="https://en.wikipedia.org/wiki/Compiled" TargetMode="External" /><Relationship Id="rId10" Type="http://schemas.openxmlformats.org/officeDocument/2006/relationships/hyperlink" Target="https://en.wikipedia.org/wiki/Usability" TargetMode="External" /><Relationship Id="rId4" Type="http://schemas.openxmlformats.org/officeDocument/2006/relationships/hyperlink" Target="https://en.wikipedia.org/wiki/Computer_programming#cite_note-18" TargetMode="External" /><Relationship Id="rId9" Type="http://schemas.openxmlformats.org/officeDocument/2006/relationships/hyperlink" Target="https://en.wikipedia.org/wiki/Robustness_(computer_science)" TargetMode="External" /><Relationship Id="rId14" Type="http://schemas.openxmlformats.org/officeDocument/2006/relationships/hyperlink" Target="https://en.wikipedia.org/wiki/Operating_syste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409" y="661339"/>
            <a:ext cx="4983051" cy="2558379"/>
          </a:xfrm>
        </p:spPr>
        <p:txBody>
          <a:bodyPr>
            <a:noAutofit/>
          </a:bodyPr>
          <a:lstStyle/>
          <a:p>
            <a:r>
              <a:rPr lang="en-US" sz="3600" dirty="0" err="1">
                <a:solidFill>
                  <a:srgbClr val="002060"/>
                </a:solidFill>
                <a:latin typeface="Algerian" panose="04020705040A02060702" pitchFamily="82" charset="0"/>
              </a:rPr>
              <a:t>Wellcome</a:t>
            </a:r>
            <a:r>
              <a:rPr lang="en-US" sz="3600" dirty="0">
                <a:solidFill>
                  <a:srgbClr val="002060"/>
                </a:solidFill>
                <a:latin typeface="Algerian" panose="04020705040A02060702" pitchFamily="82" charset="0"/>
              </a:rPr>
              <a:t> </a:t>
            </a:r>
            <a:br>
              <a:rPr lang="en-US" sz="3600" dirty="0">
                <a:solidFill>
                  <a:srgbClr val="002060"/>
                </a:solidFill>
                <a:latin typeface="Algerian" panose="04020705040A02060702" pitchFamily="82" charset="0"/>
              </a:rPr>
            </a:br>
            <a:r>
              <a:rPr lang="en-US" sz="3600" dirty="0">
                <a:solidFill>
                  <a:srgbClr val="002060"/>
                </a:solidFill>
                <a:latin typeface="Algerian" panose="04020705040A02060702" pitchFamily="82" charset="0"/>
              </a:rPr>
              <a:t>       </a:t>
            </a:r>
            <a:r>
              <a:rPr lang="en-US" sz="3600" dirty="0">
                <a:solidFill>
                  <a:srgbClr val="C00000"/>
                </a:solidFill>
                <a:latin typeface="Algerian" panose="04020705040A02060702" pitchFamily="82" charset="0"/>
              </a:rPr>
              <a:t>to </a:t>
            </a:r>
            <a:br>
              <a:rPr lang="en-US" sz="3600" dirty="0">
                <a:solidFill>
                  <a:srgbClr val="002060"/>
                </a:solidFill>
                <a:latin typeface="Algerian" panose="04020705040A02060702" pitchFamily="82" charset="0"/>
              </a:rPr>
            </a:br>
            <a:r>
              <a:rPr lang="en-US" sz="2000" dirty="0">
                <a:solidFill>
                  <a:srgbClr val="002060"/>
                </a:solidFill>
              </a:rPr>
              <a:t>my presentation </a:t>
            </a:r>
            <a:br>
              <a:rPr lang="en-US" sz="2000" dirty="0">
                <a:solidFill>
                  <a:srgbClr val="002060"/>
                </a:solidFill>
              </a:rPr>
            </a:br>
            <a:r>
              <a:rPr lang="en-US" sz="2000" dirty="0">
                <a:solidFill>
                  <a:srgbClr val="002060"/>
                </a:solidFill>
              </a:rPr>
              <a:t>presented </a:t>
            </a:r>
            <a:r>
              <a:rPr lang="en-US" sz="2000" dirty="0" err="1">
                <a:solidFill>
                  <a:srgbClr val="002060"/>
                </a:solidFill>
              </a:rPr>
              <a:t>by:sangjukta</a:t>
            </a:r>
            <a:r>
              <a:rPr lang="en-US" sz="2000" dirty="0">
                <a:solidFill>
                  <a:srgbClr val="002060"/>
                </a:solidFill>
              </a:rPr>
              <a:t> </a:t>
            </a:r>
            <a:r>
              <a:rPr lang="en-US" sz="2000" dirty="0" err="1">
                <a:solidFill>
                  <a:srgbClr val="002060"/>
                </a:solidFill>
              </a:rPr>
              <a:t>paul</a:t>
            </a:r>
            <a:br>
              <a:rPr lang="en-US" sz="2000" dirty="0">
                <a:solidFill>
                  <a:srgbClr val="002060"/>
                </a:solidFill>
              </a:rPr>
            </a:br>
            <a:r>
              <a:rPr lang="en-US" sz="2000" dirty="0">
                <a:solidFill>
                  <a:srgbClr val="002060"/>
                </a:solidFill>
              </a:rPr>
              <a:t>training’s id-01</a:t>
            </a:r>
            <a:br>
              <a:rPr lang="en-US" sz="2000" dirty="0">
                <a:solidFill>
                  <a:srgbClr val="002060"/>
                </a:solidFill>
              </a:rPr>
            </a:br>
            <a:r>
              <a:rPr lang="en-US" sz="2000" dirty="0" err="1">
                <a:solidFill>
                  <a:srgbClr val="002060"/>
                </a:solidFill>
              </a:rPr>
              <a:t>program:edge</a:t>
            </a:r>
            <a:br>
              <a:rPr lang="en-US" sz="2000" dirty="0">
                <a:solidFill>
                  <a:srgbClr val="002060"/>
                </a:solidFill>
              </a:rPr>
            </a:br>
            <a:r>
              <a:rPr lang="en-US" sz="2000" dirty="0">
                <a:solidFill>
                  <a:srgbClr val="002060"/>
                </a:solidFill>
              </a:rPr>
              <a:t>course: it support for office management</a:t>
            </a:r>
            <a:br>
              <a:rPr lang="en-US" sz="3600" dirty="0">
                <a:solidFill>
                  <a:srgbClr val="002060"/>
                </a:solidFill>
                <a:latin typeface="Algerian" panose="04020705040A02060702" pitchFamily="82" charset="0"/>
              </a:rPr>
            </a:br>
            <a:endParaRPr lang="en-US" sz="3600"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5267460" y="3683359"/>
            <a:ext cx="6588616" cy="2846230"/>
          </a:xfrm>
        </p:spPr>
        <p:txBody>
          <a:bodyPr>
            <a:normAutofit/>
          </a:bodyPr>
          <a:lstStyle/>
          <a:p>
            <a:pPr marL="0" indent="0" algn="r">
              <a:buNone/>
            </a:pPr>
            <a:r>
              <a:rPr lang="en-US" sz="2400" dirty="0">
                <a:solidFill>
                  <a:srgbClr val="7030A0"/>
                </a:solidFill>
              </a:rPr>
              <a:t>SUBMITTED TO:</a:t>
            </a:r>
          </a:p>
          <a:p>
            <a:pPr marL="0" indent="0" algn="r">
              <a:buNone/>
            </a:pPr>
            <a:r>
              <a:rPr lang="en-US" sz="2400" dirty="0">
                <a:solidFill>
                  <a:srgbClr val="7030A0"/>
                </a:solidFill>
              </a:rPr>
              <a:t>MD. FAHMIDURB RAHMAN SAKIB </a:t>
            </a:r>
          </a:p>
          <a:p>
            <a:pPr marL="0" indent="0" algn="r">
              <a:buNone/>
            </a:pPr>
            <a:r>
              <a:rPr lang="en-US" sz="2400" dirty="0">
                <a:solidFill>
                  <a:srgbClr val="7030A0"/>
                </a:solidFill>
              </a:rPr>
              <a:t>LECTURER AT DEPARTMENT OF COMPUTER SCINCE </a:t>
            </a:r>
          </a:p>
          <a:p>
            <a:pPr marL="0" indent="0" algn="r">
              <a:buNone/>
            </a:pPr>
            <a:r>
              <a:rPr lang="en-US" sz="2400" dirty="0">
                <a:solidFill>
                  <a:srgbClr val="7030A0"/>
                </a:solidFill>
              </a:rPr>
              <a:t>AND ENGINEERING </a:t>
            </a:r>
          </a:p>
          <a:p>
            <a:pPr marL="0" indent="0" algn="r">
              <a:buNone/>
            </a:pPr>
            <a:r>
              <a:rPr lang="en-US" sz="2400" dirty="0">
                <a:solidFill>
                  <a:srgbClr val="7030A0"/>
                </a:solidFill>
              </a:rPr>
              <a:t>METROPOLITA UNIVERSITY</a:t>
            </a:r>
          </a:p>
        </p:txBody>
      </p:sp>
    </p:spTree>
    <p:extLst>
      <p:ext uri="{BB962C8B-B14F-4D97-AF65-F5344CB8AC3E}">
        <p14:creationId xmlns:p14="http://schemas.microsoft.com/office/powerpoint/2010/main" val="229157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5572259" cy="822347"/>
          </a:xfrm>
        </p:spPr>
        <p:txBody>
          <a:bodyPr>
            <a:normAutofit fontScale="90000"/>
          </a:bodyPr>
          <a:lstStyle/>
          <a:p>
            <a:r>
              <a:rPr lang="en-US" sz="3600" dirty="0">
                <a:solidFill>
                  <a:srgbClr val="C00000"/>
                </a:solidFill>
              </a:rPr>
              <a:t>Computer programming</a:t>
            </a:r>
            <a:br>
              <a:rPr lang="en-US" dirty="0"/>
            </a:br>
            <a:endParaRPr lang="en-US" dirty="0"/>
          </a:p>
        </p:txBody>
      </p:sp>
      <p:sp>
        <p:nvSpPr>
          <p:cNvPr id="3" name="Subtitle 2"/>
          <p:cNvSpPr>
            <a:spLocks noGrp="1"/>
          </p:cNvSpPr>
          <p:nvPr>
            <p:ph type="subTitle" idx="1"/>
          </p:nvPr>
        </p:nvSpPr>
        <p:spPr>
          <a:xfrm>
            <a:off x="592428" y="1738648"/>
            <a:ext cx="10075572" cy="3519152"/>
          </a:xfrm>
        </p:spPr>
        <p:txBody>
          <a:bodyPr>
            <a:normAutofit/>
          </a:bodyPr>
          <a:lstStyle/>
          <a:p>
            <a:pPr algn="just"/>
            <a:r>
              <a:rPr lang="en-US" b="1" dirty="0"/>
              <a:t>Computer programming</a:t>
            </a:r>
            <a:r>
              <a:rPr lang="en-US" dirty="0"/>
              <a:t> or </a:t>
            </a:r>
            <a:r>
              <a:rPr lang="en-US" b="1" dirty="0"/>
              <a:t>coding</a:t>
            </a:r>
            <a:r>
              <a:rPr lang="en-US" dirty="0"/>
              <a:t> is the composition of sequences of instructions, called </a:t>
            </a:r>
            <a:r>
              <a:rPr lang="en-US" dirty="0">
                <a:hlinkClick r:id="rId2" tooltip="Computer program"/>
              </a:rPr>
              <a:t>programs</a:t>
            </a:r>
            <a:r>
              <a:rPr lang="en-US" dirty="0"/>
              <a:t>, that </a:t>
            </a:r>
            <a:r>
              <a:rPr lang="en-US" dirty="0">
                <a:hlinkClick r:id="rId3" tooltip="Computer"/>
              </a:rPr>
              <a:t>computers</a:t>
            </a:r>
            <a:r>
              <a:rPr lang="en-US" dirty="0"/>
              <a:t> can follow to perform tasks.</a:t>
            </a:r>
            <a:r>
              <a:rPr lang="en-US" baseline="30000" dirty="0">
                <a:hlinkClick r:id="rId4"/>
              </a:rPr>
              <a:t>[1]</a:t>
            </a:r>
            <a:r>
              <a:rPr lang="en-US" baseline="30000" dirty="0">
                <a:hlinkClick r:id="rId5"/>
              </a:rPr>
              <a:t>[2]</a:t>
            </a:r>
            <a:r>
              <a:rPr lang="en-US" dirty="0"/>
              <a:t> It involves designing and implementing </a:t>
            </a:r>
            <a:r>
              <a:rPr lang="en-US" dirty="0">
                <a:hlinkClick r:id="rId6" tooltip="Algorithm"/>
              </a:rPr>
              <a:t>algorithms</a:t>
            </a:r>
            <a:r>
              <a:rPr lang="en-US" dirty="0"/>
              <a:t>, step-by-step specifications of procedures, by writing </a:t>
            </a:r>
            <a:r>
              <a:rPr lang="en-US" dirty="0">
                <a:hlinkClick r:id="rId7" tooltip="Source code"/>
              </a:rPr>
              <a:t>code</a:t>
            </a:r>
            <a:r>
              <a:rPr lang="en-US" dirty="0"/>
              <a:t> in one or more </a:t>
            </a:r>
            <a:r>
              <a:rPr lang="en-US" dirty="0">
                <a:hlinkClick r:id="rId8" tooltip="Programming language"/>
              </a:rPr>
              <a:t>programming languages</a:t>
            </a:r>
            <a:r>
              <a:rPr lang="en-US" dirty="0"/>
              <a:t>. Programmers typically use </a:t>
            </a:r>
            <a:r>
              <a:rPr lang="en-US" dirty="0">
                <a:hlinkClick r:id="rId9" tooltip="High-level programming language"/>
              </a:rPr>
              <a:t>high-level programming languages</a:t>
            </a:r>
            <a:r>
              <a:rPr lang="en-US" dirty="0"/>
              <a:t> that are more easily intelligible to humans than </a:t>
            </a:r>
            <a:r>
              <a:rPr lang="en-US" dirty="0">
                <a:hlinkClick r:id="rId10" tooltip="Machine code"/>
              </a:rPr>
              <a:t>machine code</a:t>
            </a:r>
            <a:r>
              <a:rPr lang="en-US" dirty="0"/>
              <a:t>, which is directly executed by the </a:t>
            </a:r>
            <a:r>
              <a:rPr lang="en-US" dirty="0">
                <a:hlinkClick r:id="rId11" tooltip="Central processing unit"/>
              </a:rPr>
              <a:t>central processing unit</a:t>
            </a:r>
            <a:r>
              <a:rPr lang="en-US" dirty="0"/>
              <a:t>. Proficient programming usually requires expertise in several different subjects, including knowledge of the </a:t>
            </a:r>
            <a:r>
              <a:rPr lang="en-US" dirty="0">
                <a:hlinkClick r:id="rId12" tooltip="Domain (software engineering)"/>
              </a:rPr>
              <a:t>application domain</a:t>
            </a:r>
            <a:r>
              <a:rPr lang="en-US" dirty="0"/>
              <a:t>, details of programming languages and generic code </a:t>
            </a:r>
            <a:r>
              <a:rPr lang="en-US" dirty="0">
                <a:hlinkClick r:id="rId13" tooltip="Library (computing)"/>
              </a:rPr>
              <a:t>libraries</a:t>
            </a:r>
            <a:r>
              <a:rPr lang="en-US" dirty="0"/>
              <a:t>, specialized algorithms, and </a:t>
            </a:r>
            <a:r>
              <a:rPr lang="en-US" dirty="0">
                <a:hlinkClick r:id="rId14" tooltip="Logic"/>
              </a:rPr>
              <a:t>formal logic</a:t>
            </a:r>
            <a:r>
              <a:rPr lang="en-US" dirty="0"/>
              <a:t>.</a:t>
            </a:r>
          </a:p>
        </p:txBody>
      </p:sp>
    </p:spTree>
    <p:extLst>
      <p:ext uri="{BB962C8B-B14F-4D97-AF65-F5344CB8AC3E}">
        <p14:creationId xmlns:p14="http://schemas.microsoft.com/office/powerpoint/2010/main" val="193829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C00000"/>
                </a:solidFill>
              </a:rPr>
              <a:t>History</a:t>
            </a:r>
          </a:p>
        </p:txBody>
      </p:sp>
      <p:sp>
        <p:nvSpPr>
          <p:cNvPr id="3" name="Content Placeholder 2"/>
          <p:cNvSpPr>
            <a:spLocks noGrp="1"/>
          </p:cNvSpPr>
          <p:nvPr>
            <p:ph idx="1"/>
          </p:nvPr>
        </p:nvSpPr>
        <p:spPr/>
        <p:txBody>
          <a:bodyPr>
            <a:normAutofit fontScale="85000" lnSpcReduction="10000"/>
          </a:bodyPr>
          <a:lstStyle/>
          <a:p>
            <a:pPr algn="just"/>
            <a:r>
              <a:rPr lang="en-US" dirty="0">
                <a:hlinkClick r:id="rId2" tooltip="Program (machine)"/>
              </a:rPr>
              <a:t>Programmable devices</a:t>
            </a:r>
            <a:r>
              <a:rPr lang="en-US" dirty="0"/>
              <a:t> have existed for centuries. As early as the 9th century, a programmable </a:t>
            </a:r>
            <a:r>
              <a:rPr lang="en-US" dirty="0">
                <a:hlinkClick r:id="rId3" tooltip="Music sequencer"/>
              </a:rPr>
              <a:t>music sequencer</a:t>
            </a:r>
            <a:r>
              <a:rPr lang="en-US" dirty="0"/>
              <a:t> was invented by the Persian </a:t>
            </a:r>
            <a:r>
              <a:rPr lang="en-US" dirty="0" err="1">
                <a:hlinkClick r:id="rId4" tooltip="Banu Musa"/>
              </a:rPr>
              <a:t>Banu</a:t>
            </a:r>
            <a:r>
              <a:rPr lang="en-US" dirty="0">
                <a:hlinkClick r:id="rId4" tooltip="Banu Musa"/>
              </a:rPr>
              <a:t> Musa</a:t>
            </a:r>
            <a:r>
              <a:rPr lang="en-US" dirty="0"/>
              <a:t> brothers, who described an automated mechanical </a:t>
            </a:r>
            <a:r>
              <a:rPr lang="en-US" dirty="0">
                <a:hlinkClick r:id="rId5" tooltip="Flute"/>
              </a:rPr>
              <a:t>flute</a:t>
            </a:r>
            <a:r>
              <a:rPr lang="en-US" dirty="0"/>
              <a:t> player in the </a:t>
            </a:r>
            <a:r>
              <a:rPr lang="en-US" i="1" dirty="0">
                <a:hlinkClick r:id="rId6" tooltip="Book of Ingenious Devices"/>
              </a:rPr>
              <a:t>Book of Ingenious Devices</a:t>
            </a:r>
            <a:r>
              <a:rPr lang="en-US" dirty="0"/>
              <a:t>.</a:t>
            </a:r>
            <a:r>
              <a:rPr lang="en-US" baseline="30000" dirty="0">
                <a:hlinkClick r:id="rId7"/>
              </a:rPr>
              <a:t>[3]</a:t>
            </a:r>
            <a:r>
              <a:rPr lang="en-US" baseline="30000" dirty="0">
                <a:hlinkClick r:id="rId8"/>
              </a:rPr>
              <a:t>[4]</a:t>
            </a:r>
            <a:r>
              <a:rPr lang="en-US" dirty="0"/>
              <a:t> In 1206, the Arab engineer </a:t>
            </a:r>
            <a:r>
              <a:rPr lang="en-US" dirty="0">
                <a:hlinkClick r:id="rId9" tooltip="Al-Jazari"/>
              </a:rPr>
              <a:t>Al-</a:t>
            </a:r>
            <a:r>
              <a:rPr lang="en-US" dirty="0" err="1">
                <a:hlinkClick r:id="rId9" tooltip="Al-Jazari"/>
              </a:rPr>
              <a:t>Jazari</a:t>
            </a:r>
            <a:r>
              <a:rPr lang="en-US" dirty="0"/>
              <a:t> invented a programmable </a:t>
            </a:r>
            <a:r>
              <a:rPr lang="en-US" dirty="0">
                <a:hlinkClick r:id="rId10" tooltip="Drum machine"/>
              </a:rPr>
              <a:t>drum machine</a:t>
            </a:r>
            <a:r>
              <a:rPr lang="en-US" dirty="0"/>
              <a:t> where a musical mechanical </a:t>
            </a:r>
            <a:r>
              <a:rPr lang="en-US" dirty="0">
                <a:hlinkClick r:id="rId11" tooltip="Automaton"/>
              </a:rPr>
              <a:t>automaton</a:t>
            </a:r>
            <a:r>
              <a:rPr lang="en-US" dirty="0"/>
              <a:t> could be made to play different rhythms and drum patterns, via pegs and </a:t>
            </a:r>
            <a:r>
              <a:rPr lang="en-US" dirty="0">
                <a:hlinkClick r:id="rId12" tooltip="Cam (mechanism)"/>
              </a:rPr>
              <a:t>cams</a:t>
            </a:r>
            <a:r>
              <a:rPr lang="en-US" dirty="0"/>
              <a:t>.</a:t>
            </a:r>
            <a:r>
              <a:rPr lang="en-US" baseline="30000" dirty="0">
                <a:hlinkClick r:id="rId13"/>
              </a:rPr>
              <a:t>[5]</a:t>
            </a:r>
            <a:r>
              <a:rPr lang="en-US" baseline="30000" dirty="0">
                <a:hlinkClick r:id="rId14"/>
              </a:rPr>
              <a:t>[6]</a:t>
            </a:r>
            <a:r>
              <a:rPr lang="en-US" dirty="0"/>
              <a:t> In 1801, the </a:t>
            </a:r>
            <a:r>
              <a:rPr lang="en-US" dirty="0">
                <a:hlinkClick r:id="rId15" tooltip="Jacquard loom"/>
              </a:rPr>
              <a:t>Jacquard loom</a:t>
            </a:r>
            <a:r>
              <a:rPr lang="en-US" dirty="0"/>
              <a:t> could produce entirely different weaves by changing the "program" – a series of </a:t>
            </a:r>
            <a:r>
              <a:rPr lang="en-US" dirty="0">
                <a:hlinkClick r:id="rId16" tooltip="Card stock"/>
              </a:rPr>
              <a:t>pasteboard</a:t>
            </a:r>
            <a:r>
              <a:rPr lang="en-US" dirty="0"/>
              <a:t> cards with holes punched in them.</a:t>
            </a:r>
          </a:p>
          <a:p>
            <a:pPr algn="just"/>
            <a:r>
              <a:rPr lang="en-US" dirty="0">
                <a:hlinkClick r:id="rId17" tooltip="Code-breaking"/>
              </a:rPr>
              <a:t>Code-breaking</a:t>
            </a:r>
            <a:r>
              <a:rPr lang="en-US" dirty="0"/>
              <a:t> algorithms have also existed for centuries. In the 9th century, the </a:t>
            </a:r>
            <a:r>
              <a:rPr lang="en-US" dirty="0">
                <a:hlinkClick r:id="rId18" tooltip="Mathematics in medieval Islam"/>
              </a:rPr>
              <a:t>Arab mathematician</a:t>
            </a:r>
            <a:r>
              <a:rPr lang="en-US" dirty="0"/>
              <a:t> </a:t>
            </a:r>
            <a:r>
              <a:rPr lang="en-US" dirty="0">
                <a:hlinkClick r:id="rId19" tooltip="Al-Kindi"/>
              </a:rPr>
              <a:t>Al-</a:t>
            </a:r>
            <a:r>
              <a:rPr lang="en-US" dirty="0" err="1">
                <a:hlinkClick r:id="rId19" tooltip="Al-Kindi"/>
              </a:rPr>
              <a:t>Kindi</a:t>
            </a:r>
            <a:r>
              <a:rPr lang="en-US" dirty="0"/>
              <a:t> described a </a:t>
            </a:r>
            <a:r>
              <a:rPr lang="en-US" dirty="0">
                <a:hlinkClick r:id="rId20" tooltip="Cryptographic"/>
              </a:rPr>
              <a:t>cryptographic</a:t>
            </a:r>
            <a:r>
              <a:rPr lang="en-US" dirty="0"/>
              <a:t> algorithm for deciphering encrypted code, in </a:t>
            </a:r>
            <a:r>
              <a:rPr lang="en-US" i="1" dirty="0"/>
              <a:t>A Manuscript on Deciphering Cryptographic Messages</a:t>
            </a:r>
            <a:r>
              <a:rPr lang="en-US" dirty="0"/>
              <a:t>. He gave the first description of </a:t>
            </a:r>
            <a:r>
              <a:rPr lang="en-US" dirty="0">
                <a:hlinkClick r:id="rId21" tooltip="Cryptanalysis"/>
              </a:rPr>
              <a:t>cryptanalysis</a:t>
            </a:r>
            <a:r>
              <a:rPr lang="en-US" dirty="0"/>
              <a:t> by </a:t>
            </a:r>
            <a:r>
              <a:rPr lang="en-US" dirty="0">
                <a:hlinkClick r:id="rId22" tooltip="Frequency analysis"/>
              </a:rPr>
              <a:t>frequency analysis</a:t>
            </a:r>
            <a:r>
              <a:rPr lang="en-US" dirty="0"/>
              <a:t>, the earliest code-breaking algorithm.</a:t>
            </a:r>
            <a:r>
              <a:rPr lang="en-US" baseline="30000" dirty="0">
                <a:hlinkClick r:id="rId23"/>
              </a:rPr>
              <a:t>[7]</a:t>
            </a:r>
            <a:endParaRPr lang="en-US" dirty="0"/>
          </a:p>
          <a:p>
            <a:endParaRPr lang="en-US" dirty="0"/>
          </a:p>
        </p:txBody>
      </p:sp>
    </p:spTree>
    <p:extLst>
      <p:ext uri="{BB962C8B-B14F-4D97-AF65-F5344CB8AC3E}">
        <p14:creationId xmlns:p14="http://schemas.microsoft.com/office/powerpoint/2010/main" val="419063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504" y="2047741"/>
            <a:ext cx="10515600" cy="3129566"/>
          </a:xfrm>
        </p:spPr>
        <p:txBody>
          <a:bodyPr>
            <a:noAutofit/>
          </a:bodyPr>
          <a:lstStyle/>
          <a:p>
            <a:pPr algn="ctr"/>
            <a:r>
              <a:rPr lang="en-US" sz="2800" b="1" dirty="0" err="1">
                <a:solidFill>
                  <a:srgbClr val="C00000"/>
                </a:solidFill>
              </a:rPr>
              <a:t>Machin</a:t>
            </a:r>
            <a:r>
              <a:rPr lang="en-US" sz="2800" b="1" dirty="0">
                <a:solidFill>
                  <a:srgbClr val="C00000"/>
                </a:solidFill>
              </a:rPr>
              <a:t> language</a:t>
            </a:r>
            <a:br>
              <a:rPr lang="en-US" sz="2800" b="1" dirty="0">
                <a:solidFill>
                  <a:srgbClr val="C00000"/>
                </a:solidFill>
              </a:rPr>
            </a:br>
            <a:br>
              <a:rPr lang="en-US" sz="2800" b="1" dirty="0"/>
            </a:br>
            <a:r>
              <a:rPr lang="en-US" sz="2800" dirty="0">
                <a:hlinkClick r:id="rId2" tooltip="Machine code"/>
              </a:rPr>
              <a:t>Machine code</a:t>
            </a:r>
            <a:r>
              <a:rPr lang="en-US" sz="2800" dirty="0"/>
              <a:t> was the language of early programs, written in the </a:t>
            </a:r>
            <a:r>
              <a:rPr lang="en-US" sz="2800" dirty="0">
                <a:hlinkClick r:id="rId3" tooltip="Instruction set architecture"/>
              </a:rPr>
              <a:t>instruction set</a:t>
            </a:r>
            <a:r>
              <a:rPr lang="en-US" sz="2800" dirty="0"/>
              <a:t> of the particular machine, often in </a:t>
            </a:r>
            <a:r>
              <a:rPr lang="en-US" sz="2800" dirty="0">
                <a:hlinkClick r:id="rId4" tooltip="Binary numeral system"/>
              </a:rPr>
              <a:t>binary</a:t>
            </a:r>
            <a:r>
              <a:rPr lang="en-US" sz="2800" dirty="0"/>
              <a:t> notation. </a:t>
            </a:r>
            <a:r>
              <a:rPr lang="en-US" sz="2800" dirty="0">
                <a:hlinkClick r:id="rId5" tooltip="Assembly language"/>
              </a:rPr>
              <a:t>Assembly languages</a:t>
            </a:r>
            <a:r>
              <a:rPr lang="en-US" sz="2800" dirty="0"/>
              <a:t> were soon developed that let the programmer specify instructions in a text format (e.g., ADD X, TOTAL), with abbreviations for each operation code and meaningful names for specifying addresses. However, because an assembly language is little more than a different notation for a machine language, two machines with </a:t>
            </a:r>
            <a:r>
              <a:rPr lang="en-US" sz="2800" dirty="0">
                <a:hlinkClick r:id="rId6" tooltip="Comparison of instruction set architectures"/>
              </a:rPr>
              <a:t>different instruction sets</a:t>
            </a:r>
            <a:r>
              <a:rPr lang="en-US" sz="2800" dirty="0"/>
              <a:t> also have different assembly languages.</a:t>
            </a:r>
            <a:br>
              <a:rPr lang="en-US" sz="2800" dirty="0"/>
            </a:br>
            <a:endParaRPr lang="en-US" sz="2800" dirty="0"/>
          </a:p>
        </p:txBody>
      </p:sp>
    </p:spTree>
    <p:extLst>
      <p:ext uri="{BB962C8B-B14F-4D97-AF65-F5344CB8AC3E}">
        <p14:creationId xmlns:p14="http://schemas.microsoft.com/office/powerpoint/2010/main" val="379000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580"/>
            <a:ext cx="10515600" cy="5494383"/>
          </a:xfrm>
        </p:spPr>
        <p:txBody>
          <a:bodyPr>
            <a:normAutofit/>
          </a:bodyPr>
          <a:lstStyle/>
          <a:p>
            <a:pPr marL="0" indent="0" algn="ctr">
              <a:buNone/>
            </a:pPr>
            <a:r>
              <a:rPr lang="en-US" b="1" dirty="0">
                <a:solidFill>
                  <a:srgbClr val="C00000"/>
                </a:solidFill>
              </a:rPr>
              <a:t>Compiler languages</a:t>
            </a:r>
          </a:p>
          <a:p>
            <a:r>
              <a:rPr lang="en-US" i="1" dirty="0"/>
              <a:t>See also: </a:t>
            </a:r>
            <a:r>
              <a:rPr lang="en-US" i="1" dirty="0">
                <a:hlinkClick r:id="rId2" tooltip="Compiler"/>
              </a:rPr>
              <a:t>Compiler</a:t>
            </a:r>
            <a:endParaRPr lang="en-US" i="1" dirty="0"/>
          </a:p>
          <a:p>
            <a:r>
              <a:rPr lang="en-US" dirty="0">
                <a:hlinkClick r:id="rId3" tooltip="High-level language"/>
              </a:rPr>
              <a:t>High-level languages</a:t>
            </a:r>
            <a:r>
              <a:rPr lang="en-US" dirty="0"/>
              <a:t> made the process of developing a program simpler and more understandable, and less bound to the underlying </a:t>
            </a:r>
            <a:r>
              <a:rPr lang="en-US" dirty="0">
                <a:hlinkClick r:id="rId4" tooltip="Computer hardware"/>
              </a:rPr>
              <a:t>hardware</a:t>
            </a:r>
            <a:r>
              <a:rPr lang="en-US" dirty="0"/>
              <a:t>. The first compiler related tool, the </a:t>
            </a:r>
            <a:r>
              <a:rPr lang="en-US" dirty="0">
                <a:hlinkClick r:id="rId5" tooltip="A-0 System"/>
              </a:rPr>
              <a:t>A-0 System</a:t>
            </a:r>
            <a:r>
              <a:rPr lang="en-US" dirty="0"/>
              <a:t>, was developed in 1952</a:t>
            </a:r>
            <a:r>
              <a:rPr lang="en-US" baseline="30000" dirty="0">
                <a:hlinkClick r:id="rId6"/>
              </a:rPr>
              <a:t>[13]</a:t>
            </a:r>
            <a:r>
              <a:rPr lang="en-US" dirty="0"/>
              <a:t> by </a:t>
            </a:r>
            <a:r>
              <a:rPr lang="en-US" dirty="0">
                <a:hlinkClick r:id="rId7" tooltip="Grace Hopper"/>
              </a:rPr>
              <a:t>Grace Hopper</a:t>
            </a:r>
            <a:r>
              <a:rPr lang="en-US" dirty="0"/>
              <a:t>, who also coined the term 'compiler'.</a:t>
            </a:r>
            <a:r>
              <a:rPr lang="en-US" baseline="30000" dirty="0">
                <a:hlinkClick r:id="rId8"/>
              </a:rPr>
              <a:t>[14]</a:t>
            </a:r>
            <a:r>
              <a:rPr lang="en-US" baseline="30000" dirty="0">
                <a:hlinkClick r:id="rId9"/>
              </a:rPr>
              <a:t>[15]</a:t>
            </a:r>
            <a:r>
              <a:rPr lang="en-US" dirty="0"/>
              <a:t> </a:t>
            </a:r>
            <a:r>
              <a:rPr lang="en-US" dirty="0">
                <a:hlinkClick r:id="rId10" tooltip="FORTRAN"/>
              </a:rPr>
              <a:t>FORTRAN</a:t>
            </a:r>
            <a:r>
              <a:rPr lang="en-US" dirty="0"/>
              <a:t>, the first widely used high-level language to have a functional implementation, came out in 1957,</a:t>
            </a:r>
            <a:r>
              <a:rPr lang="en-US" baseline="30000" dirty="0">
                <a:hlinkClick r:id="rId11"/>
              </a:rPr>
              <a:t>[16]</a:t>
            </a:r>
            <a:r>
              <a:rPr lang="en-US" dirty="0"/>
              <a:t> and many other languages were soon developed—in particular, </a:t>
            </a:r>
            <a:r>
              <a:rPr lang="en-US" dirty="0">
                <a:hlinkClick r:id="rId12" tooltip="COBOL"/>
              </a:rPr>
              <a:t>COBOL</a:t>
            </a:r>
            <a:r>
              <a:rPr lang="en-US" dirty="0"/>
              <a:t> aimed at commercial data processing, and </a:t>
            </a:r>
            <a:r>
              <a:rPr lang="en-US" dirty="0">
                <a:hlinkClick r:id="rId13" tooltip="Lisp (programming language)"/>
              </a:rPr>
              <a:t>Lisp</a:t>
            </a:r>
            <a:r>
              <a:rPr lang="en-US" dirty="0"/>
              <a:t> for computer research.</a:t>
            </a:r>
          </a:p>
          <a:p>
            <a:endParaRPr lang="en-US" dirty="0"/>
          </a:p>
        </p:txBody>
      </p:sp>
    </p:spTree>
    <p:extLst>
      <p:ext uri="{BB962C8B-B14F-4D97-AF65-F5344CB8AC3E}">
        <p14:creationId xmlns:p14="http://schemas.microsoft.com/office/powerpoint/2010/main" val="272346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7896" y="743799"/>
            <a:ext cx="10515600" cy="4351338"/>
          </a:xfrm>
        </p:spPr>
        <p:txBody>
          <a:bodyPr/>
          <a:lstStyle/>
          <a:p>
            <a:pPr marL="0" indent="0" algn="ctr">
              <a:buNone/>
            </a:pPr>
            <a:r>
              <a:rPr lang="en-US" b="1" dirty="0">
                <a:solidFill>
                  <a:srgbClr val="C00000"/>
                </a:solidFill>
              </a:rPr>
              <a:t>Source code entry</a:t>
            </a:r>
          </a:p>
          <a:p>
            <a:pPr marL="0" indent="0" algn="ctr">
              <a:buNone/>
            </a:pPr>
            <a:endParaRPr lang="en-US" b="1" dirty="0">
              <a:solidFill>
                <a:srgbClr val="C00000"/>
              </a:solidFill>
            </a:endParaRPr>
          </a:p>
          <a:p>
            <a:r>
              <a:rPr lang="en-US" i="1" dirty="0"/>
              <a:t>See also: </a:t>
            </a:r>
            <a:r>
              <a:rPr lang="en-US" i="1" dirty="0">
                <a:hlinkClick r:id="rId2" tooltip="Computer programming in the punched card era"/>
              </a:rPr>
              <a:t>Computer programming in the punched card era</a:t>
            </a:r>
            <a:endParaRPr lang="en-US" i="1" dirty="0"/>
          </a:p>
          <a:p>
            <a:r>
              <a:rPr lang="en-US" dirty="0"/>
              <a:t>Programs were mostly entered using punched cards or </a:t>
            </a:r>
            <a:r>
              <a:rPr lang="en-US" dirty="0">
                <a:hlinkClick r:id="rId3" tooltip="Paper tape"/>
              </a:rPr>
              <a:t>paper tape</a:t>
            </a:r>
            <a:r>
              <a:rPr lang="en-US" dirty="0"/>
              <a:t>. By the late 1960s, </a:t>
            </a:r>
            <a:r>
              <a:rPr lang="en-US" dirty="0">
                <a:hlinkClick r:id="rId4" tooltip="Data storage device"/>
              </a:rPr>
              <a:t>data storage devices</a:t>
            </a:r>
            <a:r>
              <a:rPr lang="en-US" dirty="0"/>
              <a:t> and </a:t>
            </a:r>
            <a:r>
              <a:rPr lang="en-US" dirty="0">
                <a:hlinkClick r:id="rId5" tooltip="Computer terminal"/>
              </a:rPr>
              <a:t>computer terminals</a:t>
            </a:r>
            <a:r>
              <a:rPr lang="en-US" dirty="0"/>
              <a:t> became inexpensive enough that programs could be created by typing directly into the computers. </a:t>
            </a:r>
            <a:r>
              <a:rPr lang="en-US" dirty="0">
                <a:hlinkClick r:id="rId6" tooltip="Text editor"/>
              </a:rPr>
              <a:t>Text editors</a:t>
            </a:r>
            <a:r>
              <a:rPr lang="en-US" dirty="0"/>
              <a:t> were also developed that allowed changes and corrections to be made much more easily than with </a:t>
            </a:r>
            <a:r>
              <a:rPr lang="en-US" dirty="0">
                <a:hlinkClick r:id="rId7" tooltip="Punched card sorter"/>
              </a:rPr>
              <a:t>punched cards</a:t>
            </a:r>
            <a:r>
              <a:rPr lang="en-US" dirty="0"/>
              <a:t>.</a:t>
            </a:r>
          </a:p>
          <a:p>
            <a:endParaRPr lang="en-US" dirty="0"/>
          </a:p>
        </p:txBody>
      </p:sp>
    </p:spTree>
    <p:extLst>
      <p:ext uri="{BB962C8B-B14F-4D97-AF65-F5344CB8AC3E}">
        <p14:creationId xmlns:p14="http://schemas.microsoft.com/office/powerpoint/2010/main" val="4131128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dirty="0">
                <a:solidFill>
                  <a:srgbClr val="C00000"/>
                </a:solidFill>
              </a:rPr>
              <a:t>Modern programming</a:t>
            </a:r>
          </a:p>
        </p:txBody>
      </p:sp>
      <p:sp>
        <p:nvSpPr>
          <p:cNvPr id="3" name="Content Placeholder 2"/>
          <p:cNvSpPr>
            <a:spLocks noGrp="1"/>
          </p:cNvSpPr>
          <p:nvPr>
            <p:ph idx="1"/>
          </p:nvPr>
        </p:nvSpPr>
        <p:spPr>
          <a:xfrm>
            <a:off x="838200" y="1690688"/>
            <a:ext cx="10515600" cy="5032084"/>
          </a:xfrm>
        </p:spPr>
        <p:txBody>
          <a:bodyPr>
            <a:normAutofit fontScale="47500" lnSpcReduction="20000"/>
          </a:bodyPr>
          <a:lstStyle/>
          <a:p>
            <a:pPr algn="just"/>
            <a:r>
              <a:rPr lang="en-US" sz="3800" b="1" dirty="0"/>
              <a:t>Quality requirements</a:t>
            </a:r>
          </a:p>
          <a:p>
            <a:pPr algn="just"/>
            <a:r>
              <a:rPr lang="en-US" sz="3800" i="1" dirty="0"/>
              <a:t>Main article: </a:t>
            </a:r>
            <a:r>
              <a:rPr lang="en-US" sz="3800" i="1" dirty="0">
                <a:hlinkClick r:id="rId2" tooltip="Software quality"/>
              </a:rPr>
              <a:t>Software quality</a:t>
            </a:r>
            <a:endParaRPr lang="en-US" sz="3800" i="1" dirty="0"/>
          </a:p>
          <a:p>
            <a:pPr algn="just"/>
            <a:r>
              <a:rPr lang="en-US" sz="3800" dirty="0"/>
              <a:t>Whatever the approach to development may be, the final program must satisfy some fundamental properties. The following properties are among the most important:</a:t>
            </a:r>
            <a:r>
              <a:rPr lang="en-US" sz="3800" baseline="30000" dirty="0">
                <a:hlinkClick r:id="rId3"/>
              </a:rPr>
              <a:t>[17]</a:t>
            </a:r>
            <a:r>
              <a:rPr lang="en-US" sz="3800" dirty="0"/>
              <a:t> </a:t>
            </a:r>
            <a:r>
              <a:rPr lang="en-US" sz="3800" baseline="30000" dirty="0">
                <a:hlinkClick r:id="rId4"/>
              </a:rPr>
              <a:t>[18]</a:t>
            </a:r>
            <a:endParaRPr lang="en-US" sz="3800" dirty="0"/>
          </a:p>
          <a:p>
            <a:pPr algn="just"/>
            <a:r>
              <a:rPr lang="en-US" sz="3800" dirty="0">
                <a:hlinkClick r:id="rId5" tooltip="Reliability engineering"/>
              </a:rPr>
              <a:t>Reliability</a:t>
            </a:r>
            <a:r>
              <a:rPr lang="en-US" sz="3800" dirty="0"/>
              <a:t>: how often the results of a program are correct. This depends on conceptual correctness of algorithms and minimization of programming mistakes, such as mistakes in resource management (e.g., </a:t>
            </a:r>
            <a:r>
              <a:rPr lang="en-US" sz="3800" dirty="0">
                <a:hlinkClick r:id="rId6" tooltip="Buffer overflow"/>
              </a:rPr>
              <a:t>buffer overflows</a:t>
            </a:r>
            <a:r>
              <a:rPr lang="en-US" sz="3800" dirty="0"/>
              <a:t> and </a:t>
            </a:r>
            <a:r>
              <a:rPr lang="en-US" sz="3800" dirty="0">
                <a:hlinkClick r:id="rId7" tooltip="Race condition"/>
              </a:rPr>
              <a:t>race conditions</a:t>
            </a:r>
            <a:r>
              <a:rPr lang="en-US" sz="3800" dirty="0"/>
              <a:t>) and logic errors (such as division by zero or </a:t>
            </a:r>
            <a:r>
              <a:rPr lang="en-US" sz="3800" dirty="0">
                <a:hlinkClick r:id="rId8" tooltip="Off-by-one error"/>
              </a:rPr>
              <a:t>off-by-one errors</a:t>
            </a:r>
            <a:r>
              <a:rPr lang="en-US" sz="3800" dirty="0"/>
              <a:t>).</a:t>
            </a:r>
          </a:p>
          <a:p>
            <a:pPr algn="just"/>
            <a:r>
              <a:rPr lang="en-US" sz="3800" dirty="0">
                <a:hlinkClick r:id="rId9" tooltip="Robustness (computer science)"/>
              </a:rPr>
              <a:t>Robustness</a:t>
            </a:r>
            <a:r>
              <a:rPr lang="en-US" sz="3800" dirty="0"/>
              <a:t>: how well a program anticipates problems due to errors (not bugs). This includes situations such as incorrect, inappropriate or corrupt data, unavailability of needed resources such as memory, operating system services, and network connections, user error, and unexpected power outages.</a:t>
            </a:r>
          </a:p>
          <a:p>
            <a:pPr algn="just"/>
            <a:r>
              <a:rPr lang="en-US" sz="3800" dirty="0">
                <a:hlinkClick r:id="rId10" tooltip="Usability"/>
              </a:rPr>
              <a:t>Usability</a:t>
            </a:r>
            <a:r>
              <a:rPr lang="en-US" sz="3800" dirty="0"/>
              <a:t>: the </a:t>
            </a:r>
            <a:r>
              <a:rPr lang="en-US" sz="3800" dirty="0">
                <a:hlinkClick r:id="rId11" tooltip="Ergonomics"/>
              </a:rPr>
              <a:t>ergonomics</a:t>
            </a:r>
            <a:r>
              <a:rPr lang="en-US" sz="3800" dirty="0"/>
              <a:t> of a program: the ease with which a person can use the program for its intended purpose or in some cases even unanticipated purposes. Such issues can make or break its success even regardless of other issues. This involves a wide range of textual, graphical, and sometimes hardware elements that improve the clarity, intuitiveness, cohesiveness, and completeness of a program's user interface.</a:t>
            </a:r>
          </a:p>
          <a:p>
            <a:pPr algn="just"/>
            <a:r>
              <a:rPr lang="en-US" sz="3800" dirty="0">
                <a:hlinkClick r:id="rId12" tooltip="Software portability"/>
              </a:rPr>
              <a:t>Portability</a:t>
            </a:r>
            <a:r>
              <a:rPr lang="en-US" sz="3800" dirty="0"/>
              <a:t>: the range of </a:t>
            </a:r>
            <a:r>
              <a:rPr lang="en-US" sz="3800" dirty="0">
                <a:hlinkClick r:id="rId13" tooltip="Computer hardware"/>
              </a:rPr>
              <a:t>computer hardware</a:t>
            </a:r>
            <a:r>
              <a:rPr lang="en-US" sz="3800" dirty="0"/>
              <a:t> and </a:t>
            </a:r>
            <a:r>
              <a:rPr lang="en-US" sz="3800" dirty="0">
                <a:hlinkClick r:id="rId14" tooltip="Operating system"/>
              </a:rPr>
              <a:t>operating system</a:t>
            </a:r>
            <a:r>
              <a:rPr lang="en-US" sz="3800" dirty="0"/>
              <a:t> platforms on which the source code of a program can be </a:t>
            </a:r>
            <a:r>
              <a:rPr lang="en-US" sz="3800" dirty="0">
                <a:hlinkClick r:id="rId15" tooltip="Compiled"/>
              </a:rPr>
              <a:t>compiled</a:t>
            </a:r>
            <a:r>
              <a:rPr lang="en-US" sz="3800" dirty="0"/>
              <a:t>/</a:t>
            </a:r>
            <a:r>
              <a:rPr lang="en-US" sz="3800" dirty="0">
                <a:hlinkClick r:id="rId16" tooltip="Interpreter (computing)"/>
              </a:rPr>
              <a:t>interpreted</a:t>
            </a:r>
            <a:r>
              <a:rPr lang="en-US" sz="3800" dirty="0"/>
              <a:t> and run. This depends on differences in the programming facilities provided by the different platforms, including hardware and operating system resources, expected behavior of the hardware and operating system, and availability of platform-specific compilers (and sometimes libraries) for the language of the source code.</a:t>
            </a:r>
          </a:p>
          <a:p>
            <a:endParaRPr lang="en-US" dirty="0"/>
          </a:p>
        </p:txBody>
      </p:sp>
    </p:spTree>
    <p:extLst>
      <p:ext uri="{BB962C8B-B14F-4D97-AF65-F5344CB8AC3E}">
        <p14:creationId xmlns:p14="http://schemas.microsoft.com/office/powerpoint/2010/main" val="85070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46</Words>
  <Application>Microsoft Office PowerPoint</Application>
  <PresentationFormat>Widescreen</PresentationFormat>
  <Paragraphs>27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Wellcome         to  my presentation  presented by:sangjukta paul training’s id-01 program:edge course: it support for office management </vt:lpstr>
      <vt:lpstr>Computer programming </vt:lpstr>
      <vt:lpstr>History</vt:lpstr>
      <vt:lpstr>Machin language  Machine code was the language of early programs, written in the instruction set of the particular machine, often in binary notation. Assembly languages were soon developed that let the programmer specify instructions in a text format (e.g., ADD X, TOTAL), with abbreviations for each operation code and meaningful names for specifying addresses. However, because an assembly language is little more than a different notation for a machine language, two machines with different instruction sets also have different assembly languages. </vt:lpstr>
      <vt:lpstr>PowerPoint Presentation</vt:lpstr>
      <vt:lpstr>PowerPoint Presentation</vt:lpstr>
      <vt:lpstr>Modern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dc:title>
  <dc:creator>Gcl</dc:creator>
  <cp:lastModifiedBy>Guest User</cp:lastModifiedBy>
  <cp:revision>4</cp:revision>
  <dcterms:created xsi:type="dcterms:W3CDTF">2024-11-16T13:24:24Z</dcterms:created>
  <dcterms:modified xsi:type="dcterms:W3CDTF">2024-11-16T13:50:29Z</dcterms:modified>
</cp:coreProperties>
</file>