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5" r:id="rId3"/>
    <p:sldId id="304" r:id="rId4"/>
    <p:sldId id="259" r:id="rId5"/>
    <p:sldId id="297" r:id="rId6"/>
    <p:sldId id="285" r:id="rId7"/>
    <p:sldId id="308" r:id="rId8"/>
    <p:sldId id="286" r:id="rId9"/>
    <p:sldId id="303" r:id="rId10"/>
    <p:sldId id="302" r:id="rId11"/>
    <p:sldId id="300" r:id="rId12"/>
    <p:sldId id="299" r:id="rId13"/>
    <p:sldId id="298" r:id="rId14"/>
    <p:sldId id="301" r:id="rId15"/>
    <p:sldId id="289" r:id="rId16"/>
    <p:sldId id="309" r:id="rId17"/>
    <p:sldId id="290" r:id="rId18"/>
    <p:sldId id="311" r:id="rId19"/>
    <p:sldId id="312" r:id="rId20"/>
    <p:sldId id="310" r:id="rId21"/>
    <p:sldId id="292" r:id="rId22"/>
    <p:sldId id="291" r:id="rId23"/>
    <p:sldId id="294" r:id="rId24"/>
    <p:sldId id="29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01112"/>
    <a:srgbClr val="76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D079FC-4FF8-437E-9D6C-2BA12EFA9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DF76574-3D1A-420B-A5B7-FB51A3C1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F90CD58-CC8C-4F44-AB77-593114E1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BDFC24B-807F-4E9C-8452-FCDC0FA6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183AAA-2321-469D-A8CA-8F9AC6A5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70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67247D-BA95-4585-923A-354EB45F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AB481EC-A75A-46D3-9A2A-EDB6CD85D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1F964D7-D402-4DCC-A49F-265B4BA0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84C78D3-6919-41E2-9074-17F7382B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39F75DB-495E-4F86-B27C-98E7BE14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81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25D40F7-C8C5-4646-B1B1-6794D5473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113918A-DBBD-4C9C-B3EE-35E60955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24C304C-2F54-4D4A-90E5-72474990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BC6B58-7183-47D6-9F46-F022B96D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699574-6892-4616-B64F-AE5C8288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1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10962E-603D-46B5-A21E-28AED634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786A11-C92F-4CBA-9D6C-D674EE66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2B0227-B783-491C-9B37-40520CA6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7665EA-B1D0-4EB9-B2A5-B2F5BD35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526EE92-5472-4E64-9F45-138435B9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4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7A6D8C-B9CC-423A-996B-1DC1C05B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04AB1F-ACBF-40FB-A583-798A850FB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641CE30-624C-4431-AC85-64EC1A06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DE25B5-7E27-457F-B08C-C068C895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657515A-D12C-4951-BF4C-8B4A7D22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C19821-099C-440B-8E31-DDB8FBAF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76E101-CFDF-4CD4-8059-A65EFB064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7A01DA-5DD5-4E3F-AD02-3F7861AB2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031441C-BBE3-4A18-B4B0-E42B429A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557BBA1-DECB-4B47-A27D-7EABEEF3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D430F7-BD62-4FAD-B061-A1D13D09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75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4EF0A1-7A84-4EB3-AD5E-9BA423A1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6360E6C-6B47-4D68-ACDB-F870B5F82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2A5C67B-6965-4F1A-937B-AEFE88E0D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CF44CE-84E0-4627-BE3C-1D34F81E7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FBC730F-0983-473A-A3C7-69891B0B0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EA56AE5-9192-46F3-8E3F-4D26C822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48F50A6-CD84-486C-B485-03C5F60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4C72235-C72E-421D-A2EB-CC8250E0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7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ABBA06-D4E1-413E-B5BC-A83FA680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A40759E-4B24-409C-A7D9-C534F31E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95ACC8-005F-48CB-B9A4-184A842C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D286939-2AAD-45F0-A0AF-933C7872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45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E312DC6-8769-4225-8734-99B4A4B8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9230AA8-C1B0-4F2A-8CD5-DEA1F3B7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79BDFCA-ABD6-4981-95FF-2DE0DCB2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4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4F2621-D1AB-4DAF-97CA-8EB486F1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4B96B0-0DBB-4C73-9E08-86C325F6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85D77A2-48CA-416E-B95C-F65E07ADD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C92ACDE-1EA3-4725-A3C0-B87054BF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CC2F0CE-4753-470F-AF33-8DDE6C01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93467C-42FD-4120-AB3A-F0116307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35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E52389-86D9-4929-9C4E-E2D4D2A1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1D1BBA8-0747-4159-862A-BBE5EB06E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33B7446-1116-4389-8A85-F38D3B3E1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467C4EC-840F-4642-804D-D97C4C36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2D-090E-48DF-807A-9D83DBF99C4F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CAC99F0-27DC-44AA-909D-A8963BD9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F7878C3-975B-4644-A8F9-37A1AB79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07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5401901-BE5E-40D7-A916-1E0A110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94C9D6-2ADB-489D-BC9A-0960B2AC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310387-CCD9-4E1F-94CD-75FC82467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412D-090E-48DF-807A-9D83DBF99C4F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D98797-B04C-4B4D-89B9-DD3EE92BD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E1B83D-53E8-43AB-BFB1-7AFB2BA95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90C18-747F-4803-BDCE-7883E163E0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24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-851200" y="732630"/>
            <a:ext cx="7772052" cy="999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0" spc="-15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주식 시뮬레이션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6363477" y="3629562"/>
            <a:ext cx="5287937" cy="607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3500" spc="-15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정보통계학과  김은철</a:t>
            </a:r>
            <a:endParaRPr lang="en-US" altLang="ko-KR" sz="3500" spc="-150" dirty="0" smtClean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r"/>
            <a:r>
              <a:rPr lang="ko-KR" altLang="en-US" sz="3500" spc="-15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정보통신공학과  김상준</a:t>
            </a:r>
            <a:endParaRPr lang="en-US" altLang="ko-KR" sz="3500" spc="-150" dirty="0" smtClean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r"/>
            <a:r>
              <a:rPr lang="ko-KR" altLang="en-US" sz="3500" spc="-15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정보통신공학과  이치형</a:t>
            </a:r>
            <a:endParaRPr lang="en-US" altLang="ko-KR" sz="3500" spc="-150" dirty="0" smtClean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r"/>
            <a:r>
              <a:rPr lang="ko-KR" altLang="en-US" sz="3500" spc="-15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기계자동차공학과  민성준</a:t>
            </a:r>
            <a:endParaRPr lang="ko-KR" altLang="en-US" sz="3500" spc="-15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3332718" y="1516241"/>
            <a:ext cx="4153920" cy="482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pc="-15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2800" i="1" spc="-300" dirty="0">
                <a:solidFill>
                  <a:prstClr val="white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</a:t>
            </a:r>
            <a:r>
              <a:rPr lang="ko-KR" altLang="en-US" sz="2800" i="1" spc="-300" dirty="0">
                <a:solidFill>
                  <a:prstClr val="white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조 </a:t>
            </a:r>
            <a:r>
              <a:rPr lang="ko-KR" altLang="en-US" sz="2800" i="1" spc="-300" dirty="0" smtClean="0">
                <a:solidFill>
                  <a:prstClr val="white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프로젝트</a:t>
            </a:r>
            <a:endParaRPr lang="ko-KR" altLang="en-US" sz="2800" i="1" spc="-300" dirty="0">
              <a:solidFill>
                <a:prstClr val="white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3" y="2264573"/>
            <a:ext cx="4930807" cy="394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420908" y="647216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2-2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 다이어그램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4211" y="1012976"/>
            <a:ext cx="3598210" cy="711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9540" t="1" r="38023" b="45795"/>
          <a:stretch/>
        </p:blipFill>
        <p:spPr>
          <a:xfrm>
            <a:off x="3381553" y="1225555"/>
            <a:ext cx="4589253" cy="548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420908" y="647216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2-2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 다이어그램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4211" y="1012976"/>
            <a:ext cx="3598210" cy="711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3751" t="54553" r="6988" b="9998"/>
          <a:stretch/>
        </p:blipFill>
        <p:spPr>
          <a:xfrm>
            <a:off x="92203" y="2494577"/>
            <a:ext cx="12036537" cy="26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420908" y="647216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2-2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 다이어그램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4211" y="1012976"/>
            <a:ext cx="3598210" cy="711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9370" b="58481"/>
          <a:stretch/>
        </p:blipFill>
        <p:spPr>
          <a:xfrm>
            <a:off x="2631055" y="1691380"/>
            <a:ext cx="6624098" cy="44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420908" y="647216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2-2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 다이어그램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4211" y="1012976"/>
            <a:ext cx="3598210" cy="711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4930" b="44579"/>
          <a:stretch/>
        </p:blipFill>
        <p:spPr>
          <a:xfrm>
            <a:off x="2588299" y="1378736"/>
            <a:ext cx="6598833" cy="51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420908" y="647216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2-2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 다이어그램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4211" y="1012976"/>
            <a:ext cx="3598210" cy="711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" y="1449842"/>
            <a:ext cx="10034756" cy="4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-136499" y="601859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2-3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설계 과정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8062" y="967619"/>
            <a:ext cx="2035694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0" y="1333379"/>
            <a:ext cx="4790373" cy="4912121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5942247" y="1061405"/>
            <a:ext cx="5185827" cy="4781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- 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프로젝트 대면 진행</a:t>
            </a:r>
            <a:r>
              <a:rPr lang="en-US" altLang="ko-KR" sz="2500" b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(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방역수칙 준수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5942247" y="1975805"/>
            <a:ext cx="5720665" cy="4781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- 1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일차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(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금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)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: 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주제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선정 및 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역할 분담</a:t>
            </a:r>
            <a:endParaRPr lang="en-US" altLang="ko-KR" sz="2500" b="1" spc="-150" dirty="0" smtClean="0">
              <a:ln w="635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Noto Sans KR Medium" panose="020B0600000000000000" pitchFamily="34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5942245" y="3830427"/>
            <a:ext cx="5720665" cy="4781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- 3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일차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(</a:t>
            </a:r>
            <a:r>
              <a:rPr lang="ko-KR" altLang="en-US" sz="2500" b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일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)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: 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추가 기능 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구현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, 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문제점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모색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5942246" y="4788016"/>
            <a:ext cx="5720665" cy="4781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- 4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일차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(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월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)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: 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최종 단계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진입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, 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PPT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제작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5942246" y="5702416"/>
            <a:ext cx="5720665" cy="4781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- 5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일차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(</a:t>
            </a:r>
            <a:r>
              <a:rPr lang="ko-KR" altLang="en-US" sz="2500" b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화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)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: 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보고서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작성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, 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발표준비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5942246" y="2890205"/>
            <a:ext cx="5720665" cy="4781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- 2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일차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(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토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)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: 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기본 기능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구현</a:t>
            </a:r>
            <a:r>
              <a:rPr lang="en-US" altLang="ko-KR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, 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보완점</a:t>
            </a:r>
            <a:r>
              <a:rPr lang="ko-KR" altLang="en-US" sz="2500" b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KR Medium" panose="020B0600000000000000" pitchFamily="34" charset="-127"/>
              </a:rPr>
              <a:t> 논의</a:t>
            </a:r>
            <a:endParaRPr lang="en-US" altLang="ko-KR" sz="2500" b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99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2917542" y="3111391"/>
            <a:ext cx="6053929" cy="10982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0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en-US" altLang="ko-KR" sz="5000" b="1" i="1" spc="-15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50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주식 시뮬레이션</a:t>
            </a:r>
            <a:endParaRPr lang="en-US" altLang="ko-KR" sz="50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89900" y="3942978"/>
            <a:ext cx="5167504" cy="941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3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44948" y="609731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3 -1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실행결과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5763" y="975491"/>
            <a:ext cx="2463186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013" y="2272957"/>
            <a:ext cx="4695825" cy="43749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19" y="1656191"/>
            <a:ext cx="5467920" cy="3648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13" y="358432"/>
            <a:ext cx="4695825" cy="19145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56519" y="2553730"/>
            <a:ext cx="5700584" cy="14333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44948" y="609731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3 -1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실행결과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5763" y="975491"/>
            <a:ext cx="2463186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4" y="1333940"/>
            <a:ext cx="3546103" cy="2121258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987396" y="11559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21710728" descr="EMB00000af022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1" t="78886" r="40649" b="6715"/>
          <a:stretch>
            <a:fillRect/>
          </a:stretch>
        </p:blipFill>
        <p:spPr bwMode="auto">
          <a:xfrm>
            <a:off x="4410751" y="525976"/>
            <a:ext cx="3164768" cy="217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121038" y="34625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21710728" descr="EMB00000af0226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1" t="27748" r="26073" b="46333"/>
          <a:stretch>
            <a:fillRect/>
          </a:stretch>
        </p:blipFill>
        <p:spPr bwMode="auto">
          <a:xfrm>
            <a:off x="306961" y="3565539"/>
            <a:ext cx="5242419" cy="289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25763" y="12589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5" name="_x147414024" descr="EMB00000af0227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1" t="23344" r="25778" b="31886"/>
          <a:stretch>
            <a:fillRect/>
          </a:stretch>
        </p:blipFill>
        <p:spPr bwMode="auto">
          <a:xfrm>
            <a:off x="6676716" y="1999647"/>
            <a:ext cx="4915303" cy="46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2" y="1343271"/>
            <a:ext cx="3546103" cy="2121258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456651" y="4249591"/>
            <a:ext cx="2997741" cy="14333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878" y="3927996"/>
            <a:ext cx="2673711" cy="14333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2910980" y="4597167"/>
            <a:ext cx="3414319" cy="320894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44948" y="609731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3 -2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시연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5763" y="975491"/>
            <a:ext cx="2463186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987396" y="11559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121038" y="34625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25763" y="12589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85" y="1416222"/>
            <a:ext cx="7184225" cy="49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3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-533400" y="1439897"/>
            <a:ext cx="7505700" cy="48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3000" i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_01_ </a:t>
            </a:r>
            <a:r>
              <a:rPr lang="ko-KR" altLang="en-US" sz="3000" i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개요</a:t>
            </a:r>
            <a:endParaRPr lang="ko-KR" altLang="en-US" sz="3000" i="1" spc="-3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-805366" y="424059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i="1" spc="-150" dirty="0" smtClean="0">
                <a:ln w="635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INDEX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70221" y="796063"/>
            <a:ext cx="873641" cy="457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4092125" y="1433946"/>
            <a:ext cx="7505700" cy="48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3000" i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_02 _</a:t>
            </a:r>
            <a:r>
              <a:rPr lang="ko-KR" altLang="en-US" sz="3000" i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 설계</a:t>
            </a:r>
            <a:endParaRPr lang="ko-KR" altLang="en-US" sz="3000" i="1" spc="-3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146261" y="3886780"/>
            <a:ext cx="7505700" cy="48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3000" i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_03 _</a:t>
            </a:r>
            <a:r>
              <a:rPr lang="ko-KR" altLang="en-US" sz="3000" i="1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ko-KR" altLang="en-US" sz="3000" i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주식 시뮬레이션  </a:t>
            </a:r>
            <a:endParaRPr lang="ko-KR" altLang="en-US" sz="3000" i="1" spc="-3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3580473" y="3835350"/>
            <a:ext cx="7505700" cy="48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3000" i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_04_ </a:t>
            </a:r>
            <a:r>
              <a:rPr lang="ko-KR" altLang="en-US" sz="3000" i="1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마무리</a:t>
            </a:r>
            <a:endParaRPr lang="ko-KR" altLang="en-US" sz="3000" i="1" spc="-3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-533400" y="2036932"/>
            <a:ext cx="7505700" cy="48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_1_   </a:t>
            </a:r>
            <a:r>
              <a:rPr lang="ko-KR" altLang="en-US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주제 정</a:t>
            </a:r>
            <a:r>
              <a:rPr lang="ko-KR" altLang="en-US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/>
              </a:rPr>
              <a:t>의</a:t>
            </a:r>
            <a:endParaRPr lang="ko-KR" altLang="en-US" sz="2000" spc="-300" dirty="0">
              <a:solidFill>
                <a:schemeClr val="tx1">
                  <a:lumMod val="95000"/>
                  <a:lumOff val="5000"/>
                </a:schemeClr>
              </a:solidFill>
              <a:latin typeface="Microsoft PhagsPa" panose="020B0502040204020203" pitchFamily="34" charset="0"/>
              <a:ea typeface="Noto Sans KR Black" panose="020B0A00000000000000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2376000" y="2454016"/>
            <a:ext cx="2174135" cy="48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_2_   </a:t>
            </a:r>
            <a:r>
              <a:rPr lang="ko-KR" altLang="en-US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주제 설정 배경</a:t>
            </a:r>
            <a:endParaRPr lang="ko-KR" altLang="en-US" sz="2000" spc="-300" dirty="0">
              <a:solidFill>
                <a:schemeClr val="tx1">
                  <a:lumMod val="95000"/>
                  <a:lumOff val="5000"/>
                </a:schemeClr>
              </a:solidFill>
              <a:latin typeface="Microsoft PhagsPa" panose="020B0502040204020203" pitchFamily="34" charset="0"/>
              <a:ea typeface="Noto Sans KR Black" panose="020B0A00000000000000" pitchFamily="34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3702084" y="1966858"/>
            <a:ext cx="7505700" cy="48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_1_   </a:t>
            </a:r>
            <a:r>
              <a:rPr lang="ko-KR" altLang="en-US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주요 기능</a:t>
            </a:r>
            <a:endParaRPr lang="ko-KR" altLang="en-US" sz="2000" spc="-300" dirty="0">
              <a:solidFill>
                <a:schemeClr val="tx1">
                  <a:lumMod val="95000"/>
                  <a:lumOff val="5000"/>
                </a:schemeClr>
              </a:solidFill>
              <a:latin typeface="Microsoft PhagsPa" panose="020B0502040204020203" pitchFamily="34" charset="0"/>
              <a:ea typeface="Noto Sans KR Black" panose="020B0A00000000000000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3463068" y="2862171"/>
            <a:ext cx="7505700" cy="48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             _3_  </a:t>
            </a:r>
            <a:r>
              <a:rPr lang="ko-KR" altLang="en-US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설계 과정</a:t>
            </a:r>
            <a:endParaRPr lang="ko-KR" altLang="en-US" sz="2000" spc="-300" dirty="0">
              <a:solidFill>
                <a:schemeClr val="tx1">
                  <a:lumMod val="95000"/>
                  <a:lumOff val="5000"/>
                </a:schemeClr>
              </a:solidFill>
              <a:latin typeface="Microsoft PhagsPa" panose="020B0502040204020203" pitchFamily="34" charset="0"/>
              <a:ea typeface="Noto Sans KR Black" panose="020B0A00000000000000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3571046" y="5007412"/>
            <a:ext cx="7505700" cy="48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                     _2_   </a:t>
            </a:r>
            <a:r>
              <a:rPr lang="ko-KR" altLang="en-US" sz="20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프로젝트 소감</a:t>
            </a:r>
            <a:endParaRPr lang="ko-KR" altLang="en-US" sz="2000" spc="-300" dirty="0">
              <a:solidFill>
                <a:schemeClr val="tx1">
                  <a:lumMod val="95000"/>
                  <a:lumOff val="5000"/>
                </a:schemeClr>
              </a:solidFill>
              <a:latin typeface="Microsoft PhagsPa" panose="020B0502040204020203" pitchFamily="34" charset="0"/>
              <a:ea typeface="Noto Sans KR Black" panose="020B0A00000000000000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4122435" y="2413215"/>
            <a:ext cx="7505700" cy="48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_2_   </a:t>
            </a:r>
            <a:r>
              <a:rPr lang="ko-KR" altLang="en-US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클래스 다이어그램</a:t>
            </a:r>
            <a:endParaRPr lang="ko-KR" altLang="en-US" sz="2000" spc="-300" dirty="0">
              <a:solidFill>
                <a:schemeClr val="tx1">
                  <a:lumMod val="95000"/>
                  <a:lumOff val="5000"/>
                </a:schemeClr>
              </a:solidFill>
              <a:latin typeface="Microsoft PhagsPa" panose="020B0502040204020203" pitchFamily="34" charset="0"/>
              <a:ea typeface="Noto Sans KR Black" panose="020B0A00000000000000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4043252" y="5511258"/>
            <a:ext cx="6823364" cy="544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2000" spc="-300" dirty="0">
              <a:solidFill>
                <a:schemeClr val="tx1">
                  <a:lumMod val="95000"/>
                  <a:lumOff val="5000"/>
                </a:schemeClr>
              </a:solidFill>
              <a:latin typeface="Microsoft PhagsPa" panose="020B0502040204020203" pitchFamily="34" charset="0"/>
              <a:ea typeface="Noto Sans KR Black" panose="020B0A00000000000000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3580473" y="4571684"/>
            <a:ext cx="7505700" cy="48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_1_ </a:t>
            </a:r>
            <a:r>
              <a:rPr lang="ko-KR" altLang="en-US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  보완점</a:t>
            </a:r>
            <a:endParaRPr lang="ko-KR" altLang="en-US" sz="2000" spc="-300" dirty="0">
              <a:solidFill>
                <a:schemeClr val="tx1">
                  <a:lumMod val="95000"/>
                  <a:lumOff val="5000"/>
                </a:schemeClr>
              </a:solidFill>
              <a:latin typeface="Microsoft PhagsPa" panose="020B0502040204020203" pitchFamily="34" charset="0"/>
              <a:ea typeface="Noto Sans KR Black" panose="020B0A00000000000000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-533400" y="5037129"/>
            <a:ext cx="7505700" cy="48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                     _2_   </a:t>
            </a:r>
            <a:r>
              <a:rPr lang="ko-KR" altLang="en-US" sz="20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프로젝트 </a:t>
            </a:r>
            <a:r>
              <a:rPr lang="ko-KR" altLang="en-US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  시연</a:t>
            </a:r>
            <a:endParaRPr lang="ko-KR" altLang="en-US" sz="2000" spc="-300" dirty="0">
              <a:solidFill>
                <a:schemeClr val="tx1">
                  <a:lumMod val="95000"/>
                  <a:lumOff val="5000"/>
                </a:schemeClr>
              </a:solidFill>
              <a:latin typeface="Microsoft PhagsPa" panose="020B0502040204020203" pitchFamily="34" charset="0"/>
              <a:ea typeface="Noto Sans KR Black" panose="020B0A00000000000000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0" y="4592716"/>
            <a:ext cx="7505700" cy="48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_1_ </a:t>
            </a:r>
            <a:r>
              <a:rPr lang="ko-KR" altLang="en-US" sz="20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PhagsPa" panose="020B0502040204020203" pitchFamily="34" charset="0"/>
                <a:ea typeface="Noto Sans KR Black" panose="020B0A00000000000000" pitchFamily="34" charset="-127"/>
              </a:rPr>
              <a:t>  프로젝트  실행결과</a:t>
            </a:r>
            <a:endParaRPr lang="ko-KR" altLang="en-US" sz="2000" spc="-300" dirty="0">
              <a:solidFill>
                <a:schemeClr val="tx1">
                  <a:lumMod val="95000"/>
                  <a:lumOff val="5000"/>
                </a:schemeClr>
              </a:solidFill>
              <a:latin typeface="Microsoft PhagsPa" panose="020B0502040204020203" pitchFamily="34" charset="0"/>
              <a:ea typeface="Noto Sans KR Black" panose="020B0A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749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3297106" y="3145897"/>
            <a:ext cx="4406282" cy="10982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0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</a:t>
            </a:r>
            <a:r>
              <a:rPr lang="en-US" altLang="ko-KR" sz="50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50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마무리</a:t>
            </a:r>
            <a:endParaRPr lang="en-US" altLang="ko-KR" sz="50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72810" y="3934352"/>
            <a:ext cx="2771454" cy="855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-136499" y="601859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4-1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보완점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50595" y="967619"/>
            <a:ext cx="1850628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3691" y="2106118"/>
            <a:ext cx="100656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-</a:t>
            </a:r>
            <a:r>
              <a:rPr lang="en-US" altLang="ko-KR" sz="3000" dirty="0" smtClean="0">
                <a:solidFill>
                  <a:srgbClr val="FF0000"/>
                </a:solidFill>
              </a:rPr>
              <a:t> </a:t>
            </a:r>
            <a:r>
              <a:rPr lang="ko-KR" altLang="en-US" sz="3000" dirty="0" smtClean="0">
                <a:solidFill>
                  <a:srgbClr val="FF0000"/>
                </a:solidFill>
              </a:rPr>
              <a:t>기능을 </a:t>
            </a:r>
            <a:r>
              <a:rPr lang="ko-KR" altLang="en-US" sz="3000" dirty="0">
                <a:solidFill>
                  <a:srgbClr val="FF0000"/>
                </a:solidFill>
              </a:rPr>
              <a:t>추가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할수록 </a:t>
            </a:r>
            <a:r>
              <a:rPr lang="ko-KR" altLang="en-US" sz="3000" dirty="0">
                <a:solidFill>
                  <a:srgbClr val="FF0000"/>
                </a:solidFill>
              </a:rPr>
              <a:t>추가적인 기능이 필요함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을 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느낌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63691" y="4050407"/>
            <a:ext cx="100656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0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3000" dirty="0" smtClean="0">
                <a:solidFill>
                  <a:srgbClr val="FF0000"/>
                </a:solidFill>
              </a:rPr>
              <a:t>가시성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을 위해 </a:t>
            </a:r>
            <a:r>
              <a:rPr lang="ko-KR" altLang="en-US" sz="3000" dirty="0" smtClean="0">
                <a:solidFill>
                  <a:srgbClr val="FF0000"/>
                </a:solidFill>
              </a:rPr>
              <a:t>인터페이스 활용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의 필요를 느낌</a:t>
            </a:r>
            <a:endParaRPr lang="en-US" altLang="ko-KR" sz="3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63691" y="2847430"/>
            <a:ext cx="9244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</a:rPr>
              <a:t>-</a:t>
            </a:r>
            <a:r>
              <a:rPr lang="en-US" altLang="ko-KR" sz="3000" dirty="0" smtClean="0">
                <a:solidFill>
                  <a:srgbClr val="FF0000"/>
                </a:solidFill>
              </a:rPr>
              <a:t> DB</a:t>
            </a:r>
            <a:r>
              <a:rPr lang="ko-KR" altLang="en-US" sz="3000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하여 </a:t>
            </a:r>
            <a:r>
              <a:rPr lang="ko-KR" altLang="en-US" sz="3000" dirty="0" smtClean="0">
                <a:solidFill>
                  <a:srgbClr val="FF0000"/>
                </a:solidFill>
              </a:rPr>
              <a:t>주식정보를 갱신의 필요성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을 느낌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136878" y="609731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4-2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소감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94533" y="975491"/>
            <a:ext cx="2709505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991" y="1748225"/>
            <a:ext cx="100656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- </a:t>
            </a:r>
            <a:r>
              <a:rPr lang="ko-KR" altLang="en-US" sz="3000" dirty="0" smtClean="0">
                <a:solidFill>
                  <a:srgbClr val="FF0000"/>
                </a:solidFill>
              </a:rPr>
              <a:t>협업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을 통한 </a:t>
            </a:r>
            <a:r>
              <a:rPr lang="ko-KR" altLang="en-US" sz="3000" dirty="0" smtClean="0">
                <a:solidFill>
                  <a:srgbClr val="FF0000"/>
                </a:solidFill>
              </a:rPr>
              <a:t>코딩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을 처음 경험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5991" y="4850995"/>
            <a:ext cx="100656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0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3000" dirty="0" smtClean="0">
                <a:solidFill>
                  <a:srgbClr val="FF0000"/>
                </a:solidFill>
              </a:rPr>
              <a:t>추가적인 학습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을 통해 </a:t>
            </a:r>
            <a:r>
              <a:rPr lang="ko-KR" altLang="en-US" sz="3000" dirty="0" smtClean="0">
                <a:solidFill>
                  <a:srgbClr val="FF0000"/>
                </a:solidFill>
              </a:rPr>
              <a:t>보완점 개선</a:t>
            </a:r>
            <a:endParaRPr lang="en-US" altLang="ko-KR" sz="30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5991" y="2474705"/>
            <a:ext cx="100656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0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3000" dirty="0" smtClean="0">
                <a:solidFill>
                  <a:srgbClr val="FF0000"/>
                </a:solidFill>
              </a:rPr>
              <a:t>역할분담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에 따른 </a:t>
            </a:r>
            <a:r>
              <a:rPr lang="ko-KR" altLang="en-US" sz="3000" dirty="0" smtClean="0">
                <a:solidFill>
                  <a:srgbClr val="FF0000"/>
                </a:solidFill>
              </a:rPr>
              <a:t>효율성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을 느낌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35991" y="3662850"/>
            <a:ext cx="100656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0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협업과정 중 </a:t>
            </a:r>
            <a:r>
              <a:rPr lang="ko-KR" altLang="en-US" sz="3000" dirty="0" smtClean="0">
                <a:solidFill>
                  <a:srgbClr val="FF0000"/>
                </a:solidFill>
              </a:rPr>
              <a:t>의사소통의 중요성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을 알게 됨</a:t>
            </a:r>
          </a:p>
        </p:txBody>
      </p:sp>
    </p:spTree>
    <p:extLst>
      <p:ext uri="{BB962C8B-B14F-4D97-AF65-F5344CB8AC3E}">
        <p14:creationId xmlns:p14="http://schemas.microsoft.com/office/powerpoint/2010/main" val="5445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3935879" y="2844994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Q&amp;A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00609" y="3808555"/>
            <a:ext cx="1850631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5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1FEA618B-99D7-4E05-8508-9455A9FCA587}"/>
              </a:ext>
            </a:extLst>
          </p:cNvPr>
          <p:cNvSpPr txBox="1">
            <a:spLocks/>
          </p:cNvSpPr>
          <p:nvPr/>
        </p:nvSpPr>
        <p:spPr>
          <a:xfrm>
            <a:off x="4593407" y="3133183"/>
            <a:ext cx="2717877" cy="709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spc="-15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감사합니다</a:t>
            </a:r>
            <a:endParaRPr lang="ko-KR" altLang="en-US" sz="4000" spc="-15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908126" y="1544288"/>
            <a:ext cx="1574358" cy="20991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422207" y="3260407"/>
            <a:ext cx="1574358" cy="20991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3297106" y="3145897"/>
            <a:ext cx="4406282" cy="10982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0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50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개요</a:t>
            </a:r>
            <a:endParaRPr lang="en-US" altLang="ko-KR" sz="50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83362" y="3925725"/>
            <a:ext cx="2463186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-136499" y="601859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1-1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주제 정의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6278" y="975491"/>
            <a:ext cx="2239260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4" y="2173199"/>
            <a:ext cx="2848313" cy="312619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580208" y="2244448"/>
            <a:ext cx="3279911" cy="2524670"/>
            <a:chOff x="7685075" y="1663416"/>
            <a:chExt cx="4490763" cy="345670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49708">
                          <a14:foregroundMark x1="23392" y1="71765" x2="23392" y2="71765"/>
                          <a14:foregroundMark x1="21442" y1="71471" x2="21442" y2="71471"/>
                          <a14:foregroundMark x1="23197" y1="70588" x2="23197" y2="70588"/>
                          <a14:foregroundMark x1="23392" y1="70588" x2="23392" y2="70588"/>
                          <a14:foregroundMark x1="24172" y1="73824" x2="24172" y2="73824"/>
                          <a14:backgroundMark x1="6388" y1="14815" x2="2948" y2="2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50271" b="-6738"/>
            <a:stretch/>
          </p:blipFill>
          <p:spPr>
            <a:xfrm>
              <a:off x="7685075" y="1663416"/>
              <a:ext cx="2429912" cy="345670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47758" r="100000">
                          <a14:foregroundMark x1="75244" y1="70294" x2="75244" y2="70294"/>
                          <a14:foregroundMark x1="74464" y1="64118" x2="74464" y2="64118"/>
                          <a14:foregroundMark x1="75049" y1="70294" x2="75049" y2="70294"/>
                          <a14:foregroundMark x1="75049" y1="65294" x2="75049" y2="65294"/>
                          <a14:foregroundMark x1="68421" y1="57059" x2="73879" y2="84118"/>
                          <a14:foregroundMark x1="68811" y1="58824" x2="80117" y2="57059"/>
                          <a14:foregroundMark x1="80117" y1="57941" x2="75828" y2="80000"/>
                          <a14:foregroundMark x1="71735" y1="64706" x2="71735" y2="64706"/>
                          <a14:foregroundMark x1="71930" y1="64118" x2="72515" y2="729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78" b="-703"/>
            <a:stretch/>
          </p:blipFill>
          <p:spPr>
            <a:xfrm>
              <a:off x="9765806" y="1795439"/>
              <a:ext cx="2410032" cy="3261274"/>
            </a:xfrm>
            <a:prstGeom prst="rect">
              <a:avLst/>
            </a:prstGeom>
          </p:spPr>
        </p:pic>
      </p:grpSp>
      <p:sp>
        <p:nvSpPr>
          <p:cNvPr id="13" name="오른쪽 화살표 12"/>
          <p:cNvSpPr/>
          <p:nvPr/>
        </p:nvSpPr>
        <p:spPr>
          <a:xfrm>
            <a:off x="4274982" y="3749713"/>
            <a:ext cx="3657599" cy="679629"/>
          </a:xfrm>
          <a:prstGeom prst="rightArrow">
            <a:avLst>
              <a:gd name="adj1" fmla="val 50000"/>
              <a:gd name="adj2" fmla="val 69499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flipH="1">
            <a:off x="4274982" y="2782372"/>
            <a:ext cx="3657599" cy="679629"/>
          </a:xfrm>
          <a:prstGeom prst="rightArrow">
            <a:avLst>
              <a:gd name="adj1" fmla="val 50000"/>
              <a:gd name="adj2" fmla="val 69499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7932581" y="847690"/>
            <a:ext cx="2571495" cy="2283639"/>
            <a:chOff x="7932581" y="847690"/>
            <a:chExt cx="2571495" cy="2283639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7106" y="847690"/>
              <a:ext cx="1646970" cy="164697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2581" y="993776"/>
              <a:ext cx="1646970" cy="164697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1766" y="1484359"/>
              <a:ext cx="1646970" cy="164697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1484914" y="4089527"/>
            <a:ext cx="3234322" cy="2799182"/>
            <a:chOff x="1617436" y="4029757"/>
            <a:chExt cx="3234322" cy="2799182"/>
          </a:xfrm>
        </p:grpSpPr>
        <p:grpSp>
          <p:nvGrpSpPr>
            <p:cNvPr id="40" name="그룹 39"/>
            <p:cNvGrpSpPr/>
            <p:nvPr/>
          </p:nvGrpSpPr>
          <p:grpSpPr>
            <a:xfrm>
              <a:off x="1804244" y="4029757"/>
              <a:ext cx="3047514" cy="2799182"/>
              <a:chOff x="2639131" y="3920175"/>
              <a:chExt cx="3047514" cy="2799182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675" y="4674770"/>
                <a:ext cx="1646970" cy="1646970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3" y="3920175"/>
                <a:ext cx="1646970" cy="1646970"/>
              </a:xfrm>
              <a:prstGeom prst="rect">
                <a:avLst/>
              </a:prstGeom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3088" y="4423238"/>
                <a:ext cx="1646970" cy="1646970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9131" y="4643394"/>
                <a:ext cx="1646970" cy="1646970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1659" y="5072387"/>
                <a:ext cx="1646970" cy="1646970"/>
              </a:xfrm>
              <a:prstGeom prst="rect">
                <a:avLst/>
              </a:prstGeom>
            </p:spPr>
          </p:pic>
        </p:grp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436" y="4099802"/>
              <a:ext cx="1646970" cy="1646970"/>
            </a:xfrm>
            <a:prstGeom prst="rect">
              <a:avLst/>
            </a:prstGeom>
          </p:spPr>
        </p:pic>
      </p:grpSp>
      <p:sp>
        <p:nvSpPr>
          <p:cNvPr id="44" name="오른쪽 화살표 43"/>
          <p:cNvSpPr/>
          <p:nvPr/>
        </p:nvSpPr>
        <p:spPr>
          <a:xfrm rot="16200000">
            <a:off x="-223204" y="3333116"/>
            <a:ext cx="1388719" cy="615778"/>
          </a:xfrm>
          <a:prstGeom prst="rightArrow">
            <a:avLst>
              <a:gd name="adj1" fmla="val 50000"/>
              <a:gd name="adj2" fmla="val 69499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-0.49922 -0.005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6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53125 -0.0057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3" y="-30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-136499" y="601859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1-1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주제 정의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6278" y="975491"/>
            <a:ext cx="2239260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4" y="2173199"/>
            <a:ext cx="2848313" cy="312619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580208" y="2244448"/>
            <a:ext cx="3279911" cy="2524670"/>
            <a:chOff x="7685075" y="1663416"/>
            <a:chExt cx="4490763" cy="345670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49708">
                          <a14:foregroundMark x1="23392" y1="71765" x2="23392" y2="71765"/>
                          <a14:foregroundMark x1="21442" y1="71471" x2="21442" y2="71471"/>
                          <a14:foregroundMark x1="23197" y1="70588" x2="23197" y2="70588"/>
                          <a14:foregroundMark x1="23392" y1="70588" x2="23392" y2="70588"/>
                          <a14:foregroundMark x1="24172" y1="73824" x2="24172" y2="73824"/>
                          <a14:backgroundMark x1="6388" y1="14815" x2="2948" y2="2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50271" b="-6738"/>
            <a:stretch/>
          </p:blipFill>
          <p:spPr>
            <a:xfrm>
              <a:off x="7685075" y="1663416"/>
              <a:ext cx="2429912" cy="345670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47758" r="100000">
                          <a14:foregroundMark x1="75244" y1="70294" x2="75244" y2="70294"/>
                          <a14:foregroundMark x1="74464" y1="64118" x2="74464" y2="64118"/>
                          <a14:foregroundMark x1="75049" y1="70294" x2="75049" y2="70294"/>
                          <a14:foregroundMark x1="75049" y1="65294" x2="75049" y2="65294"/>
                          <a14:foregroundMark x1="68421" y1="57059" x2="73879" y2="84118"/>
                          <a14:foregroundMark x1="68811" y1="58824" x2="80117" y2="57059"/>
                          <a14:foregroundMark x1="80117" y1="57941" x2="75828" y2="80000"/>
                          <a14:foregroundMark x1="71735" y1="64706" x2="71735" y2="64706"/>
                          <a14:foregroundMark x1="71930" y1="64118" x2="72515" y2="729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78" b="-703"/>
            <a:stretch/>
          </p:blipFill>
          <p:spPr>
            <a:xfrm>
              <a:off x="9765806" y="1795439"/>
              <a:ext cx="2410032" cy="3261274"/>
            </a:xfrm>
            <a:prstGeom prst="rect">
              <a:avLst/>
            </a:prstGeom>
          </p:spPr>
        </p:pic>
      </p:grpSp>
      <p:sp>
        <p:nvSpPr>
          <p:cNvPr id="13" name="오른쪽 화살표 12"/>
          <p:cNvSpPr/>
          <p:nvPr/>
        </p:nvSpPr>
        <p:spPr>
          <a:xfrm>
            <a:off x="4274982" y="3749713"/>
            <a:ext cx="3657599" cy="679629"/>
          </a:xfrm>
          <a:prstGeom prst="rightArrow">
            <a:avLst>
              <a:gd name="adj1" fmla="val 50000"/>
              <a:gd name="adj2" fmla="val 69499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flipH="1">
            <a:off x="4274982" y="2782372"/>
            <a:ext cx="3657599" cy="679629"/>
          </a:xfrm>
          <a:prstGeom prst="rightArrow">
            <a:avLst>
              <a:gd name="adj1" fmla="val 50000"/>
              <a:gd name="adj2" fmla="val 69499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7932581" y="847690"/>
            <a:ext cx="2571495" cy="2283639"/>
            <a:chOff x="7932581" y="847690"/>
            <a:chExt cx="2571495" cy="2283639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7106" y="847690"/>
              <a:ext cx="1646970" cy="164697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2581" y="993776"/>
              <a:ext cx="1646970" cy="164697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1766" y="1484359"/>
              <a:ext cx="1646970" cy="1646970"/>
            </a:xfrm>
            <a:prstGeom prst="rect">
              <a:avLst/>
            </a:prstGeom>
          </p:spPr>
        </p:pic>
      </p:grpSp>
      <p:sp>
        <p:nvSpPr>
          <p:cNvPr id="44" name="오른쪽 화살표 43"/>
          <p:cNvSpPr/>
          <p:nvPr/>
        </p:nvSpPr>
        <p:spPr>
          <a:xfrm rot="5400000" flipV="1">
            <a:off x="363052" y="3470140"/>
            <a:ext cx="1388719" cy="615778"/>
          </a:xfrm>
          <a:prstGeom prst="rightArrow">
            <a:avLst>
              <a:gd name="adj1" fmla="val 50000"/>
              <a:gd name="adj2" fmla="val 69499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06" y="4249585"/>
            <a:ext cx="1646970" cy="16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-0.49922 -0.005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6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57123 -0.0023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55" y="-11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212293" y="609732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1-2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주제 선정 배경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6277" y="975492"/>
            <a:ext cx="2948457" cy="80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56609" y="1438808"/>
            <a:ext cx="101275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 근래에 </a:t>
            </a:r>
            <a:r>
              <a:rPr lang="ko-KR" altLang="en-US" sz="3000" dirty="0" smtClean="0">
                <a:solidFill>
                  <a:srgbClr val="FF0000"/>
                </a:solidFill>
              </a:rPr>
              <a:t>주식투자가 </a:t>
            </a:r>
            <a:r>
              <a:rPr lang="ko-KR" altLang="en-US" sz="3000" dirty="0">
                <a:solidFill>
                  <a:srgbClr val="FF0000"/>
                </a:solidFill>
              </a:rPr>
              <a:t>부상함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에 따라 주식을 처음 접하는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사용자가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프로그램을 활용하여 </a:t>
            </a:r>
            <a:r>
              <a:rPr lang="ko-KR" altLang="en-US" sz="3000" dirty="0">
                <a:solidFill>
                  <a:srgbClr val="FF0000"/>
                </a:solidFill>
              </a:rPr>
              <a:t>주식의 흐름을 </a:t>
            </a:r>
            <a:r>
              <a:rPr lang="ko-KR" altLang="en-US" sz="3000" dirty="0" smtClean="0">
                <a:solidFill>
                  <a:srgbClr val="FF0000"/>
                </a:solidFill>
              </a:rPr>
              <a:t>이해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하는데</a:t>
            </a:r>
            <a:endParaRPr lang="en-US" altLang="ko-KR" sz="3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도움을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주고자 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함에</a:t>
            </a:r>
            <a:r>
              <a:rPr lang="en-US" altLang="ko-KR" sz="3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따라 결정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77" y="3181494"/>
            <a:ext cx="8255749" cy="1435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48" y="4882489"/>
            <a:ext cx="6588992" cy="15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2960675" y="3163149"/>
            <a:ext cx="5803762" cy="10982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000" b="1" i="1" spc="-150" dirty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en-US" altLang="ko-KR" sz="50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50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설계</a:t>
            </a:r>
            <a:endParaRPr lang="en-US" altLang="ko-KR" sz="50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65444" y="4003363"/>
            <a:ext cx="4807287" cy="1114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-136499" y="601859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2-1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주요 기능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6279" y="967619"/>
            <a:ext cx="2239260" cy="749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76648" y="1408350"/>
            <a:ext cx="6684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-</a:t>
            </a:r>
            <a:r>
              <a:rPr lang="en-US" altLang="ko-KR" sz="3000" dirty="0" smtClean="0">
                <a:solidFill>
                  <a:srgbClr val="FF0000"/>
                </a:solidFill>
              </a:rPr>
              <a:t> </a:t>
            </a:r>
            <a:r>
              <a:rPr lang="ko-KR" altLang="en-US" sz="3000" dirty="0" smtClean="0">
                <a:solidFill>
                  <a:srgbClr val="FF0000"/>
                </a:solidFill>
              </a:rPr>
              <a:t>실제 </a:t>
            </a:r>
            <a:r>
              <a:rPr lang="ko-KR" altLang="en-US" sz="3000" dirty="0">
                <a:solidFill>
                  <a:srgbClr val="FF0000"/>
                </a:solidFill>
              </a:rPr>
              <a:t>뉴스를 바탕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으로 정보를 </a:t>
            </a:r>
            <a:r>
              <a:rPr lang="ko-KR" altLang="en-US" sz="3000" dirty="0" smtClean="0">
                <a:solidFill>
                  <a:schemeClr val="bg1">
                    <a:lumMod val="95000"/>
                  </a:schemeClr>
                </a:solidFill>
              </a:rPr>
              <a:t>제공</a:t>
            </a:r>
            <a:endParaRPr lang="en-US" altLang="ko-KR" sz="3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76644" y="2200857"/>
            <a:ext cx="99505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chemeClr val="bg1"/>
                </a:solidFill>
              </a:rPr>
              <a:t>주어지는 </a:t>
            </a:r>
            <a:r>
              <a:rPr lang="ko-KR" altLang="en-US" sz="3000" dirty="0" smtClean="0">
                <a:solidFill>
                  <a:srgbClr val="FF0000"/>
                </a:solidFill>
              </a:rPr>
              <a:t>초기금액</a:t>
            </a:r>
            <a:r>
              <a:rPr lang="ko-KR" altLang="en-US" sz="3000" dirty="0" smtClean="0">
                <a:solidFill>
                  <a:schemeClr val="bg1"/>
                </a:solidFill>
              </a:rPr>
              <a:t>은 </a:t>
            </a:r>
            <a:r>
              <a:rPr lang="en-US" altLang="ko-KR" sz="3000" dirty="0">
                <a:solidFill>
                  <a:schemeClr val="bg1"/>
                </a:solidFill>
              </a:rPr>
              <a:t>1,000,000</a:t>
            </a:r>
            <a:r>
              <a:rPr lang="ko-KR" altLang="en-US" sz="3000" dirty="0">
                <a:solidFill>
                  <a:schemeClr val="bg1"/>
                </a:solidFill>
              </a:rPr>
              <a:t>원으로 </a:t>
            </a:r>
            <a:r>
              <a:rPr lang="ko-KR" altLang="en-US" sz="3000" dirty="0">
                <a:solidFill>
                  <a:srgbClr val="FF0000"/>
                </a:solidFill>
              </a:rPr>
              <a:t>고정</a:t>
            </a:r>
            <a:endParaRPr lang="en-US" altLang="ko-KR" sz="3000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6648" y="3045643"/>
            <a:ext cx="87561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chemeClr val="bg1"/>
                </a:solidFill>
              </a:rPr>
              <a:t>매매 활동 종류는 </a:t>
            </a:r>
            <a:r>
              <a:rPr lang="ko-KR" altLang="en-US" sz="3000" dirty="0">
                <a:solidFill>
                  <a:srgbClr val="FF0000"/>
                </a:solidFill>
              </a:rPr>
              <a:t>매수</a:t>
            </a:r>
            <a:r>
              <a:rPr lang="en-US" altLang="ko-KR" sz="3000" dirty="0">
                <a:solidFill>
                  <a:srgbClr val="FF0000"/>
                </a:solidFill>
              </a:rPr>
              <a:t>, </a:t>
            </a:r>
            <a:r>
              <a:rPr lang="ko-KR" altLang="en-US" sz="3000" dirty="0">
                <a:solidFill>
                  <a:srgbClr val="FF0000"/>
                </a:solidFill>
              </a:rPr>
              <a:t>매도 </a:t>
            </a:r>
            <a:r>
              <a:rPr lang="en-US" altLang="ko-KR" sz="3000" dirty="0">
                <a:solidFill>
                  <a:srgbClr val="FF0000"/>
                </a:solidFill>
              </a:rPr>
              <a:t>2</a:t>
            </a:r>
            <a:r>
              <a:rPr lang="ko-KR" altLang="en-US" sz="3000" dirty="0">
                <a:solidFill>
                  <a:srgbClr val="FF0000"/>
                </a:solidFill>
              </a:rPr>
              <a:t>가지</a:t>
            </a:r>
            <a:r>
              <a:rPr lang="ko-KR" altLang="en-US" sz="3000" dirty="0">
                <a:solidFill>
                  <a:schemeClr val="bg1"/>
                </a:solidFill>
              </a:rPr>
              <a:t>로 결정</a:t>
            </a:r>
            <a:endParaRPr lang="en-US" altLang="ko-KR" sz="3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76644" y="3838150"/>
            <a:ext cx="99505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rgbClr val="FF0000"/>
                </a:solidFill>
              </a:rPr>
              <a:t>원할 때 </a:t>
            </a:r>
            <a:r>
              <a:rPr lang="ko-KR" altLang="en-US" sz="3000" dirty="0" smtClean="0">
                <a:solidFill>
                  <a:srgbClr val="FF0000"/>
                </a:solidFill>
              </a:rPr>
              <a:t>다음 날로 </a:t>
            </a:r>
            <a:r>
              <a:rPr lang="ko-KR" altLang="en-US" sz="3000" dirty="0">
                <a:solidFill>
                  <a:srgbClr val="FF0000"/>
                </a:solidFill>
              </a:rPr>
              <a:t>이동 </a:t>
            </a:r>
            <a:r>
              <a:rPr lang="ko-KR" altLang="en-US" sz="3000" dirty="0" smtClean="0">
                <a:solidFill>
                  <a:schemeClr val="bg1"/>
                </a:solidFill>
              </a:rPr>
              <a:t>가능 </a:t>
            </a:r>
            <a:r>
              <a:rPr lang="en-US" altLang="ko-KR" sz="3000" dirty="0" smtClean="0">
                <a:solidFill>
                  <a:schemeClr val="bg1"/>
                </a:solidFill>
              </a:rPr>
              <a:t>(</a:t>
            </a:r>
            <a:r>
              <a:rPr lang="en-US" altLang="ko-KR" sz="3000" dirty="0">
                <a:solidFill>
                  <a:schemeClr val="bg1"/>
                </a:solidFill>
              </a:rPr>
              <a:t>0 </a:t>
            </a:r>
            <a:r>
              <a:rPr lang="ko-KR" altLang="en-US" sz="3000" dirty="0">
                <a:solidFill>
                  <a:schemeClr val="bg1"/>
                </a:solidFill>
              </a:rPr>
              <a:t>입력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en-US" altLang="ko-KR" sz="30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6648" y="4677142"/>
            <a:ext cx="83083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-</a:t>
            </a:r>
            <a:r>
              <a:rPr lang="en-US" altLang="ko-KR" sz="3000" dirty="0" smtClean="0">
                <a:solidFill>
                  <a:srgbClr val="FF0000"/>
                </a:solidFill>
              </a:rPr>
              <a:t> </a:t>
            </a:r>
            <a:r>
              <a:rPr lang="ko-KR" altLang="en-US" sz="3000" dirty="0">
                <a:solidFill>
                  <a:schemeClr val="bg1"/>
                </a:solidFill>
              </a:rPr>
              <a:t>시뮬레이션은 </a:t>
            </a:r>
            <a:r>
              <a:rPr lang="en-US" altLang="ko-KR" sz="3000" dirty="0">
                <a:solidFill>
                  <a:srgbClr val="FF0000"/>
                </a:solidFill>
              </a:rPr>
              <a:t>8</a:t>
            </a:r>
            <a:r>
              <a:rPr lang="ko-KR" altLang="en-US" sz="3000" dirty="0">
                <a:solidFill>
                  <a:srgbClr val="FF0000"/>
                </a:solidFill>
              </a:rPr>
              <a:t>일차 진입</a:t>
            </a:r>
            <a:r>
              <a:rPr lang="ko-KR" altLang="en-US" sz="3000" dirty="0">
                <a:solidFill>
                  <a:schemeClr val="bg1"/>
                </a:solidFill>
              </a:rPr>
              <a:t>하는 날에 </a:t>
            </a:r>
            <a:r>
              <a:rPr lang="ko-KR" altLang="en-US" sz="3000" dirty="0">
                <a:solidFill>
                  <a:srgbClr val="FF0000"/>
                </a:solidFill>
              </a:rPr>
              <a:t>마무리</a:t>
            </a:r>
            <a:endParaRPr lang="en-US" altLang="ko-KR" sz="3000" dirty="0" smtClean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6644" y="5469649"/>
            <a:ext cx="99505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chemeClr val="bg1"/>
                </a:solidFill>
              </a:rPr>
              <a:t>주가의 변동에 따라 </a:t>
            </a:r>
            <a:r>
              <a:rPr lang="ko-KR" altLang="en-US" sz="3000" dirty="0">
                <a:solidFill>
                  <a:srgbClr val="FF0000"/>
                </a:solidFill>
              </a:rPr>
              <a:t>유저의 </a:t>
            </a:r>
            <a:r>
              <a:rPr lang="ko-KR" altLang="en-US" sz="3000" dirty="0" smtClean="0">
                <a:solidFill>
                  <a:srgbClr val="FF0000"/>
                </a:solidFill>
              </a:rPr>
              <a:t>보유주식가치가 </a:t>
            </a:r>
            <a:r>
              <a:rPr lang="ko-KR" altLang="en-US" sz="3000" dirty="0">
                <a:solidFill>
                  <a:srgbClr val="FF0000"/>
                </a:solidFill>
              </a:rPr>
              <a:t>변화</a:t>
            </a:r>
            <a:endParaRPr lang="en-US" altLang="ko-KR" sz="3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5959D89B-B49D-4313-9865-A44D0D16F614}"/>
              </a:ext>
            </a:extLst>
          </p:cNvPr>
          <p:cNvSpPr txBox="1">
            <a:spLocks/>
          </p:cNvSpPr>
          <p:nvPr/>
        </p:nvSpPr>
        <p:spPr>
          <a:xfrm>
            <a:off x="420908" y="647216"/>
            <a:ext cx="4024816" cy="365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2-2 </a:t>
            </a:r>
            <a:r>
              <a:rPr lang="ko-KR" altLang="en-US" sz="2500" b="1" i="1" spc="-150" dirty="0" smtClean="0">
                <a:ln w="63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 다이어그램</a:t>
            </a:r>
            <a:endParaRPr lang="en-US" altLang="ko-KR" sz="2500" b="1" i="1" spc="-150" dirty="0" smtClean="0">
              <a:ln w="63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4211" y="1012976"/>
            <a:ext cx="3598210" cy="711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" y="1449842"/>
            <a:ext cx="10034756" cy="4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333</Words>
  <Application>Microsoft Office PowerPoint</Application>
  <PresentationFormat>와이드스크린</PresentationFormat>
  <Paragraphs>68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Noto Sans KR Black</vt:lpstr>
      <vt:lpstr>Noto Sans KR Medium</vt:lpstr>
      <vt:lpstr>맑은 고딕</vt:lpstr>
      <vt:lpstr>Arial</vt:lpstr>
      <vt:lpstr>Microsoft PhagsPa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신부의 타락과 부도덕</dc:title>
  <dc:creator>고은솔</dc:creator>
  <cp:lastModifiedBy>Admin</cp:lastModifiedBy>
  <cp:revision>264</cp:revision>
  <dcterms:created xsi:type="dcterms:W3CDTF">2020-12-10T09:37:24Z</dcterms:created>
  <dcterms:modified xsi:type="dcterms:W3CDTF">2021-05-11T06:35:13Z</dcterms:modified>
</cp:coreProperties>
</file>