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696a0e9c9aa0bd/Desktop/Covid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696a0e9c9aa0bd/Desktop/Covid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696a0e9c9aa0bd/Desktop/Covid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696a0e9c9aa0bd/Desktop/Covid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696a0e9c9aa0bd/Desktop/Day7/Statistics%20Assignment/Sales%20Data%20Assignment/Dashboard%20Data%20File%20(raw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696a0e9c9aa0bd/Desktop/Covid%20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f696a0e9c9aa0bd/Desktop/Covid%20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027471566054242"/>
          <c:y val="0.25083333333333335"/>
          <c:w val="0.4145393214737047"/>
          <c:h val="0.49702974628171481"/>
        </c:manualLayout>
      </c:layout>
      <c:pieChart>
        <c:varyColors val="1"/>
        <c:ser>
          <c:idx val="0"/>
          <c:order val="0"/>
          <c:tx>
            <c:strRef>
              <c:f>Sheet1!$B$27:$B$28</c:f>
              <c:strCache>
                <c:ptCount val="2"/>
                <c:pt idx="0">
                  <c:v>Top 10 states with highest number of Cured cases</c:v>
                </c:pt>
                <c:pt idx="1">
                  <c:v>Sum of Cured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8-4BB6-983A-6DFFF676B2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8-4BB6-983A-6DFFF676B2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F8-4BB6-983A-6DFFF676B2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F8-4BB6-983A-6DFFF676B2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F8-4BB6-983A-6DFFF676B2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F8-4BB6-983A-6DFFF676B2F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F8-4BB6-983A-6DFFF676B2F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F8-4BB6-983A-6DFFF676B2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F8-4BB6-983A-6DFFF676B2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F8-4BB6-983A-6DFFF676B2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Sheet1!$A$29:$A$38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Odisha</c:v>
                </c:pt>
              </c:strCache>
            </c:strRef>
          </c:cat>
          <c:val>
            <c:numRef>
              <c:f>Sheet1!$B$29:$B$38</c:f>
              <c:numCache>
                <c:formatCode>General</c:formatCode>
                <c:ptCount val="10"/>
                <c:pt idx="0">
                  <c:v>969585013</c:v>
                </c:pt>
                <c:pt idx="1">
                  <c:v>416155734</c:v>
                </c:pt>
                <c:pt idx="2">
                  <c:v>390311164</c:v>
                </c:pt>
                <c:pt idx="3">
                  <c:v>381444416</c:v>
                </c:pt>
                <c:pt idx="4">
                  <c:v>352926995</c:v>
                </c:pt>
                <c:pt idx="5">
                  <c:v>276311742</c:v>
                </c:pt>
                <c:pt idx="6">
                  <c:v>260720476</c:v>
                </c:pt>
                <c:pt idx="7">
                  <c:v>233983721</c:v>
                </c:pt>
                <c:pt idx="8">
                  <c:v>142720847</c:v>
                </c:pt>
                <c:pt idx="9">
                  <c:v>142222495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F8-4BB6-983A-6DFFF676B2F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Sheet1!$B$27:$B$28</c:f>
              <c:strCache>
                <c:ptCount val="2"/>
                <c:pt idx="0">
                  <c:v>Top 10 states with highest number of Cured cases</c:v>
                </c:pt>
                <c:pt idx="1">
                  <c:v>Sum of Cured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05-4BB9-BEBD-F876E0D261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05-4BB9-BEBD-F876E0D261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05-4BB9-BEBD-F876E0D261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05-4BB9-BEBD-F876E0D261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105-4BB9-BEBD-F876E0D2615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105-4BB9-BEBD-F876E0D261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105-4BB9-BEBD-F876E0D2615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105-4BB9-BEBD-F876E0D2615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105-4BB9-BEBD-F876E0D2615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105-4BB9-BEBD-F876E0D261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Sheet1!$A$29:$A$38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Kerala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Delhi</c:v>
                </c:pt>
                <c:pt idx="7">
                  <c:v>West Bengal</c:v>
                </c:pt>
                <c:pt idx="8">
                  <c:v>Chhattisgarh</c:v>
                </c:pt>
                <c:pt idx="9">
                  <c:v>Odisha</c:v>
                </c:pt>
              </c:strCache>
            </c:strRef>
          </c:cat>
          <c:val>
            <c:numRef>
              <c:f>Sheet1!$B$29:$B$38</c:f>
              <c:numCache>
                <c:formatCode>General</c:formatCode>
                <c:ptCount val="10"/>
                <c:pt idx="0">
                  <c:v>969585013</c:v>
                </c:pt>
                <c:pt idx="1">
                  <c:v>416155734</c:v>
                </c:pt>
                <c:pt idx="2">
                  <c:v>390311164</c:v>
                </c:pt>
                <c:pt idx="3">
                  <c:v>381444416</c:v>
                </c:pt>
                <c:pt idx="4">
                  <c:v>352926995</c:v>
                </c:pt>
                <c:pt idx="5">
                  <c:v>276311742</c:v>
                </c:pt>
                <c:pt idx="6">
                  <c:v>260720476</c:v>
                </c:pt>
                <c:pt idx="7">
                  <c:v>233983721</c:v>
                </c:pt>
                <c:pt idx="8">
                  <c:v>142720847</c:v>
                </c:pt>
                <c:pt idx="9">
                  <c:v>142222495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105-4BB9-BEBD-F876E0D261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Sheet1!$B$40:$B$41</c:f>
              <c:strCache>
                <c:ptCount val="2"/>
                <c:pt idx="0">
                  <c:v>Top 10 states with highest number of Negative cases</c:v>
                </c:pt>
                <c:pt idx="1">
                  <c:v>Count of 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Sheet1!$A$42:$A$51</c:f>
              <c:strCache>
                <c:ptCount val="10"/>
                <c:pt idx="0">
                  <c:v>Uttarakhand</c:v>
                </c:pt>
                <c:pt idx="1">
                  <c:v>Jammu and Kashmir</c:v>
                </c:pt>
                <c:pt idx="2">
                  <c:v>Himachal Pradesh</c:v>
                </c:pt>
                <c:pt idx="3">
                  <c:v>Jharkhand</c:v>
                </c:pt>
                <c:pt idx="4">
                  <c:v>Chandigarh</c:v>
                </c:pt>
                <c:pt idx="5">
                  <c:v>Puducherry</c:v>
                </c:pt>
                <c:pt idx="6">
                  <c:v>Arunachal Pradesh</c:v>
                </c:pt>
                <c:pt idx="7">
                  <c:v>Madhya Pradesh</c:v>
                </c:pt>
                <c:pt idx="8">
                  <c:v>Tripura</c:v>
                </c:pt>
                <c:pt idx="9">
                  <c:v>Andhra Pradesh</c:v>
                </c:pt>
              </c:strCache>
            </c:strRef>
          </c:cat>
          <c:val>
            <c:numRef>
              <c:f>Sheet1!$B$42:$B$51</c:f>
              <c:numCache>
                <c:formatCode>General</c:formatCode>
                <c:ptCount val="10"/>
                <c:pt idx="0">
                  <c:v>455</c:v>
                </c:pt>
                <c:pt idx="1">
                  <c:v>454</c:v>
                </c:pt>
                <c:pt idx="2">
                  <c:v>452</c:v>
                </c:pt>
                <c:pt idx="3">
                  <c:v>448</c:v>
                </c:pt>
                <c:pt idx="4">
                  <c:v>444</c:v>
                </c:pt>
                <c:pt idx="5">
                  <c:v>430</c:v>
                </c:pt>
                <c:pt idx="6">
                  <c:v>428</c:v>
                </c:pt>
                <c:pt idx="7">
                  <c:v>411</c:v>
                </c:pt>
                <c:pt idx="8">
                  <c:v>409</c:v>
                </c:pt>
                <c:pt idx="9">
                  <c:v>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8-48D4-A0B7-4E634780D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27681023"/>
        <c:axId val="2027683935"/>
      </c:barChart>
      <c:catAx>
        <c:axId val="2027681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683935"/>
        <c:crosses val="autoZero"/>
        <c:auto val="1"/>
        <c:lblAlgn val="ctr"/>
        <c:lblOffset val="100"/>
        <c:noMultiLvlLbl val="0"/>
      </c:catAx>
      <c:valAx>
        <c:axId val="202768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68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Sheet1!$H$2:$H$3</c:f>
              <c:strCache>
                <c:ptCount val="2"/>
                <c:pt idx="0">
                  <c:v>Bottom 10 states with highest number of Posetive Case</c:v>
                </c:pt>
                <c:pt idx="1">
                  <c:v>Sum of 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Sheet1!$G$4:$G$12</c:f>
              <c:strCache>
                <c:ptCount val="9"/>
                <c:pt idx="0">
                  <c:v>Himachal Pradesh</c:v>
                </c:pt>
                <c:pt idx="1">
                  <c:v>Manipur</c:v>
                </c:pt>
                <c:pt idx="2">
                  <c:v>Nagaland</c:v>
                </c:pt>
                <c:pt idx="3">
                  <c:v>Ladakh</c:v>
                </c:pt>
                <c:pt idx="4">
                  <c:v>Chandigarh</c:v>
                </c:pt>
                <c:pt idx="5">
                  <c:v>Arunachal Pradesh</c:v>
                </c:pt>
                <c:pt idx="6">
                  <c:v>Meghalaya</c:v>
                </c:pt>
                <c:pt idx="7">
                  <c:v>Mizoram</c:v>
                </c:pt>
                <c:pt idx="8">
                  <c:v>Sikkim</c:v>
                </c:pt>
              </c:strCache>
            </c:strRef>
          </c:cat>
          <c:val>
            <c:numRef>
              <c:f>Sheet1!$H$4:$H$12</c:f>
              <c:numCache>
                <c:formatCode>General</c:formatCode>
                <c:ptCount val="9"/>
                <c:pt idx="0">
                  <c:v>119494</c:v>
                </c:pt>
                <c:pt idx="1">
                  <c:v>101501</c:v>
                </c:pt>
                <c:pt idx="2">
                  <c:v>90682</c:v>
                </c:pt>
                <c:pt idx="3">
                  <c:v>89027</c:v>
                </c:pt>
                <c:pt idx="4">
                  <c:v>59195</c:v>
                </c:pt>
                <c:pt idx="5">
                  <c:v>51245</c:v>
                </c:pt>
                <c:pt idx="6">
                  <c:v>33904</c:v>
                </c:pt>
                <c:pt idx="7">
                  <c:v>19785</c:v>
                </c:pt>
                <c:pt idx="8">
                  <c:v>17644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86-45F3-9BA6-E08A1DA10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403535"/>
        <c:axId val="2021401455"/>
      </c:barChart>
      <c:catAx>
        <c:axId val="202140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401455"/>
        <c:crosses val="autoZero"/>
        <c:auto val="1"/>
        <c:lblAlgn val="ctr"/>
        <c:lblOffset val="100"/>
        <c:noMultiLvlLbl val="0"/>
      </c:catAx>
      <c:valAx>
        <c:axId val="202140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40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Data File (raw).xlsx]Sheet2!PivotTable17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2267716535433"/>
          <c:y val="0.15262847013817615"/>
          <c:w val="0.70591996897895293"/>
          <c:h val="0.112109384223243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606759748558613E-2"/>
          <c:y val="8.6214761620612659E-2"/>
          <c:w val="0.92439324025144143"/>
          <c:h val="0.85237800241349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Sheet1!$E$2:$E$3</c:f>
              <c:strCache>
                <c:ptCount val="2"/>
                <c:pt idx="0">
                  <c:v>Top 10 states with highest number of Posetive Case</c:v>
                </c:pt>
                <c:pt idx="1">
                  <c:v>Sum of 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Sheet1!$D$4:$D$13</c:f>
              <c:strCache>
                <c:ptCount val="10"/>
                <c:pt idx="0">
                  <c:v>Maharashtra</c:v>
                </c:pt>
                <c:pt idx="1">
                  <c:v>Kerala</c:v>
                </c:pt>
                <c:pt idx="2">
                  <c:v>Jharkhand</c:v>
                </c:pt>
                <c:pt idx="3">
                  <c:v>Tamil Nadu</c:v>
                </c:pt>
                <c:pt idx="4">
                  <c:v>Tripura</c:v>
                </c:pt>
                <c:pt idx="5">
                  <c:v>Gujarat</c:v>
                </c:pt>
                <c:pt idx="6">
                  <c:v>Delhi</c:v>
                </c:pt>
                <c:pt idx="7">
                  <c:v>Puducherry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96901583</c:v>
                </c:pt>
                <c:pt idx="1">
                  <c:v>79723175</c:v>
                </c:pt>
                <c:pt idx="2">
                  <c:v>46499325</c:v>
                </c:pt>
                <c:pt idx="3">
                  <c:v>12772604</c:v>
                </c:pt>
                <c:pt idx="4">
                  <c:v>10061637</c:v>
                </c:pt>
                <c:pt idx="5">
                  <c:v>8009517</c:v>
                </c:pt>
                <c:pt idx="6">
                  <c:v>6848173</c:v>
                </c:pt>
                <c:pt idx="7">
                  <c:v>6287323</c:v>
                </c:pt>
                <c:pt idx="8">
                  <c:v>4701197</c:v>
                </c:pt>
                <c:pt idx="9">
                  <c:v>3859260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4-44EC-AFC0-A12D0F11A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2998943"/>
        <c:axId val="2022998111"/>
      </c:barChart>
      <c:catAx>
        <c:axId val="202299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998111"/>
        <c:crosses val="autoZero"/>
        <c:auto val="1"/>
        <c:lblAlgn val="ctr"/>
        <c:lblOffset val="100"/>
        <c:noMultiLvlLbl val="0"/>
      </c:catAx>
      <c:valAx>
        <c:axId val="202299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998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C3-4B42-96DE-BFAA122A18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C3-4B42-96DE-BFAA122A18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Sheet1!$A$54:$B$54</c:f>
              <c:strCache>
                <c:ptCount val="2"/>
                <c:pt idx="0">
                  <c:v>Sum of Total Covaxin Administered</c:v>
                </c:pt>
                <c:pt idx="1">
                  <c:v>Sum of Total CoviShield Administered</c:v>
                </c:pt>
              </c:strCache>
            </c:strRef>
          </c:cat>
          <c:val>
            <c:numRef>
              <c:f>Sheet1!$A$55:$B$55</c:f>
              <c:numCache>
                <c:formatCode>General</c:formatCode>
                <c:ptCount val="2"/>
                <c:pt idx="0">
                  <c:v>4408372879</c:v>
                </c:pt>
                <c:pt idx="1">
                  <c:v>36316339316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C3-4B42-96DE-BFAA122A181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4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2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42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04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02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1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2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6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1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6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3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3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B2C8B7-D28D-4C09-AB0D-76E4ADFBCE6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16C7-BC98-4072-A4FC-649DFC56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50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54E3-3B35-41D4-AA4B-EED980281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/>
              <a:t>COVID 19 </a:t>
            </a:r>
            <a:br>
              <a:rPr lang="en-GB" sz="6000" b="1" dirty="0"/>
            </a:br>
            <a:endParaRPr lang="en-IN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505EA-1268-4E79-8CF1-FA57BDAAB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Crisis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4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332D9D1-CE45-4030-9865-AE9EBE278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020635"/>
              </p:ext>
            </p:extLst>
          </p:nvPr>
        </p:nvGraphicFramePr>
        <p:xfrm>
          <a:off x="151610" y="1591909"/>
          <a:ext cx="10920827" cy="5187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41AEEFC-CBE7-459C-8A16-0AEE345B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states with highest number of Cured cases Sum of Cured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51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C63C-A6F0-44C8-805F-EAF3186E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46" y="73692"/>
            <a:ext cx="9404723" cy="1400530"/>
          </a:xfrm>
        </p:spPr>
        <p:txBody>
          <a:bodyPr/>
          <a:lstStyle/>
          <a:p>
            <a:pPr algn="ctr" rtl="0"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2800" b="1" dirty="0"/>
              <a:t>Top 10 states with highest number of Cured cases Sum of Cured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FF599B-1A45-4A9F-83FB-69213D497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496605"/>
              </p:ext>
            </p:extLst>
          </p:nvPr>
        </p:nvGraphicFramePr>
        <p:xfrm>
          <a:off x="938088" y="1407134"/>
          <a:ext cx="10138943" cy="4879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30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424E-2286-4326-8F09-9766F070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Top 10 states with highest number of Negative cases Count of Negative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0F9FA4-4B45-4BE5-92A0-BE61E493E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6006"/>
              </p:ext>
            </p:extLst>
          </p:nvPr>
        </p:nvGraphicFramePr>
        <p:xfrm>
          <a:off x="1103684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14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C720-E0F6-438B-9160-42045621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3200" dirty="0"/>
              <a:t>Bottom 10 states with highest number of Positive Case Sum of Positive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96B4BF-A1CE-44FA-B744-107874DA1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789619"/>
              </p:ext>
            </p:extLst>
          </p:nvPr>
        </p:nvGraphicFramePr>
        <p:xfrm>
          <a:off x="1103684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262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1193-7989-4547-91FA-7656E12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>
              <a:defRPr sz="1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3200" dirty="0"/>
              <a:t>Top 10 states with highest number of Positive Case Sum of Positive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196622-CF8F-421B-8E68-FF328B8F2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0385"/>
              </p:ext>
            </p:extLst>
          </p:nvPr>
        </p:nvGraphicFramePr>
        <p:xfrm>
          <a:off x="1103312" y="1473525"/>
          <a:ext cx="9881135" cy="511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94662F-5F13-4886-AC71-B7FE385FE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59737"/>
              </p:ext>
            </p:extLst>
          </p:nvPr>
        </p:nvGraphicFramePr>
        <p:xfrm>
          <a:off x="1" y="1407133"/>
          <a:ext cx="11872986" cy="518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0706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3AB0-E73D-4FC9-8D41-66A5C4CC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Covaxin</a:t>
            </a:r>
            <a:r>
              <a:rPr lang="en-GB" dirty="0"/>
              <a:t> Vs </a:t>
            </a:r>
            <a:r>
              <a:rPr lang="en-GB" dirty="0" err="1"/>
              <a:t>Covishild</a:t>
            </a:r>
            <a:r>
              <a:rPr lang="en-GB" dirty="0"/>
              <a:t>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7193F1-C62E-4E7E-8238-3DDA7CBD5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1132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358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71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COVID 19  </vt:lpstr>
      <vt:lpstr>Top 10 states with highest number of Cured cases Sum of Cured </vt:lpstr>
      <vt:lpstr>Top 10 states with highest number of Cured cases Sum of Cured</vt:lpstr>
      <vt:lpstr>Top 10 states with highest number of Negative cases Count of Negative </vt:lpstr>
      <vt:lpstr>Bottom 10 states with highest number of Positive Case Sum of Positive</vt:lpstr>
      <vt:lpstr>Top 10 states with highest number of Positive Case Sum of Positive</vt:lpstr>
      <vt:lpstr>Covaxin Vs Covishild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</dc:title>
  <dc:creator>sangmeshshetty@outlook.com</dc:creator>
  <cp:lastModifiedBy>sangmeshshetty@outlook.com</cp:lastModifiedBy>
  <cp:revision>3</cp:revision>
  <dcterms:created xsi:type="dcterms:W3CDTF">2021-11-28T16:21:24Z</dcterms:created>
  <dcterms:modified xsi:type="dcterms:W3CDTF">2021-11-28T17:36:46Z</dcterms:modified>
</cp:coreProperties>
</file>