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0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2FE0-0F52-4B19-B725-7930F521FF6B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6638-D72C-4341-8CE8-41011C04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2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36681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Titanic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도전기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6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1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38200" y="4332033"/>
            <a:ext cx="10515600" cy="213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70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1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38200" y="4332033"/>
            <a:ext cx="10515600" cy="213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4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로드하기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</a:t>
            </a:r>
            <a:r>
              <a:rPr lang="ko-KR" altLang="en-US" dirty="0" err="1" smtClean="0"/>
              <a:t>로드해서</a:t>
            </a:r>
            <a:r>
              <a:rPr lang="ko-KR" altLang="en-US" dirty="0" smtClean="0"/>
              <a:t> 데이터를 살펴보고 이해하는 단계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86970"/>
              </p:ext>
            </p:extLst>
          </p:nvPr>
        </p:nvGraphicFramePr>
        <p:xfrm>
          <a:off x="838200" y="2341129"/>
          <a:ext cx="10515600" cy="3970771"/>
        </p:xfrm>
        <a:graphic>
          <a:graphicData uri="http://schemas.openxmlformats.org/drawingml/2006/table">
            <a:tbl>
              <a:tblPr/>
              <a:tblGrid>
                <a:gridCol w="2078736">
                  <a:extLst>
                    <a:ext uri="{9D8B030D-6E8A-4147-A177-3AD203B41FA5}">
                      <a16:colId xmlns:a16="http://schemas.microsoft.com/office/drawing/2014/main" val="736318531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524829127"/>
                    </a:ext>
                  </a:extLst>
                </a:gridCol>
                <a:gridCol w="4614672">
                  <a:extLst>
                    <a:ext uri="{9D8B030D-6E8A-4147-A177-3AD203B41FA5}">
                      <a16:colId xmlns:a16="http://schemas.microsoft.com/office/drawing/2014/main" val="2889627549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300" b="1" dirty="0" smtClean="0">
                          <a:effectLst/>
                          <a:latin typeface="+mj-lt"/>
                        </a:rPr>
                        <a:t>Survival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생존여부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>
                          <a:effectLst/>
                          <a:latin typeface="+mj-lt"/>
                        </a:rPr>
                        <a:t>0 = No, 1 = Yes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847282"/>
                  </a:ext>
                </a:extLst>
              </a:tr>
              <a:tr h="428704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 err="1">
                          <a:effectLst/>
                          <a:latin typeface="+mj-lt"/>
                        </a:rPr>
                        <a:t>pclass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티켓의 등급</a:t>
                      </a:r>
                      <a:r>
                        <a:rPr lang="en-US" altLang="ko-KR" sz="1300" b="0" dirty="0" smtClean="0">
                          <a:effectLst/>
                          <a:latin typeface="+mj-lt"/>
                        </a:rPr>
                        <a:t>(1</a:t>
                      </a:r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등석</a:t>
                      </a:r>
                      <a:r>
                        <a:rPr lang="en-US" altLang="ko-KR" sz="1300" b="0" dirty="0" smtClean="0">
                          <a:effectLst/>
                          <a:latin typeface="+mj-lt"/>
                        </a:rPr>
                        <a:t>, 2</a:t>
                      </a:r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등석</a:t>
                      </a:r>
                      <a:r>
                        <a:rPr lang="en-US" altLang="ko-KR" sz="1300" b="0" dirty="0" smtClean="0">
                          <a:effectLst/>
                          <a:latin typeface="+mj-lt"/>
                        </a:rPr>
                        <a:t>, 3</a:t>
                      </a:r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등석</a:t>
                      </a:r>
                      <a:r>
                        <a:rPr lang="en-US" altLang="ko-KR" sz="1300" b="0" dirty="0" smtClean="0">
                          <a:effectLst/>
                          <a:latin typeface="+mj-lt"/>
                        </a:rPr>
                        <a:t>)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effectLst/>
                          <a:latin typeface="+mj-lt"/>
                        </a:rPr>
                        <a:t>1 = 1st, 2 = 2nd, 3 = 3rd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10810"/>
                  </a:ext>
                </a:extLst>
              </a:tr>
              <a:tr h="2709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  <a:latin typeface="+mj-lt"/>
                        </a:rPr>
                        <a:t>sex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성별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14128"/>
                  </a:ext>
                </a:extLst>
              </a:tr>
              <a:tr h="2709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나이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50771"/>
                  </a:ext>
                </a:extLst>
              </a:tr>
              <a:tr h="604083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 err="1">
                          <a:effectLst/>
                          <a:latin typeface="+mj-lt"/>
                        </a:rPr>
                        <a:t>sibsp</a:t>
                      </a:r>
                      <a:endParaRPr lang="en-US" sz="1300" b="1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형제자매 </a:t>
                      </a:r>
                      <a:r>
                        <a:rPr lang="en-US" altLang="ko-KR" sz="1300" b="0" dirty="0" smtClean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300" b="0" dirty="0" err="1" smtClean="0">
                          <a:effectLst/>
                          <a:latin typeface="+mj-lt"/>
                        </a:rPr>
                        <a:t>베우자수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402520"/>
                  </a:ext>
                </a:extLst>
              </a:tr>
              <a:tr h="604083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parch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부모 </a:t>
                      </a:r>
                      <a:r>
                        <a:rPr lang="en-US" altLang="ko-KR" sz="1300" b="0" dirty="0" smtClean="0"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아이 수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50652"/>
                  </a:ext>
                </a:extLst>
              </a:tr>
              <a:tr h="2709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ticket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err="1" smtClean="0">
                          <a:effectLst/>
                          <a:latin typeface="+mj-lt"/>
                        </a:rPr>
                        <a:t>티켓넘버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56349"/>
                  </a:ext>
                </a:extLst>
              </a:tr>
              <a:tr h="2709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fare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err="1" smtClean="0">
                          <a:effectLst/>
                          <a:latin typeface="+mj-lt"/>
                        </a:rPr>
                        <a:t>승선비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71144"/>
                  </a:ext>
                </a:extLst>
              </a:tr>
              <a:tr h="2709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cabin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선실 번호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3609"/>
                  </a:ext>
                </a:extLst>
              </a:tr>
              <a:tr h="604083">
                <a:tc>
                  <a:txBody>
                    <a:bodyPr/>
                    <a:lstStyle/>
                    <a:p>
                      <a:pPr fontAlgn="t"/>
                      <a:r>
                        <a:rPr lang="en-US" sz="1300" b="1" dirty="0">
                          <a:effectLst/>
                          <a:latin typeface="+mj-lt"/>
                        </a:rPr>
                        <a:t>embarked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300" b="0" dirty="0" smtClean="0">
                          <a:effectLst/>
                          <a:latin typeface="+mj-lt"/>
                        </a:rPr>
                        <a:t>승선한 항구 이름</a:t>
                      </a:r>
                      <a:endParaRPr lang="en-US" sz="1300" b="0" dirty="0">
                        <a:effectLst/>
                        <a:latin typeface="+mj-lt"/>
                      </a:endParaRP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effectLst/>
                          <a:latin typeface="+mj-lt"/>
                        </a:rPr>
                        <a:t>C = Cherbourg, Q = Queenstown, S = Southampton</a:t>
                      </a:r>
                    </a:p>
                  </a:txBody>
                  <a:tcPr marL="135275" marR="135275" marT="50728" marB="39455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Bind Rows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두 개의 데이터를 합치기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&lt;- </a:t>
            </a:r>
            <a:r>
              <a:rPr lang="en-US" altLang="ko-KR" dirty="0" err="1" smtClean="0"/>
              <a:t>bind_rows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train,test</a:t>
            </a:r>
            <a:r>
              <a:rPr lang="en-US" altLang="ko-KR" dirty="0" smtClean="0"/>
              <a:t>) # </a:t>
            </a:r>
            <a:r>
              <a:rPr lang="ko-KR" altLang="en-US" dirty="0" smtClean="0"/>
              <a:t>두개의 데이터를 합친다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체크하기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(all)</a:t>
            </a:r>
          </a:p>
          <a:p>
            <a:r>
              <a:rPr lang="en-US" altLang="ko-KR" dirty="0" smtClean="0"/>
              <a:t>dim(all)</a:t>
            </a:r>
          </a:p>
          <a:p>
            <a:r>
              <a:rPr lang="en-US" altLang="ko-KR" dirty="0" smtClean="0"/>
              <a:t>summary(all)</a:t>
            </a:r>
          </a:p>
          <a:p>
            <a:r>
              <a:rPr lang="en-US" altLang="ko-KR" dirty="0" smtClean="0"/>
              <a:t>glimpse(all)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7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일부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값 </a:t>
            </a:r>
            <a:r>
              <a:rPr lang="ko-KR" altLang="en-US" dirty="0" err="1" smtClean="0"/>
              <a:t>팩터값으로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1471"/>
          </a:xfrm>
        </p:spPr>
        <p:txBody>
          <a:bodyPr/>
          <a:lstStyle/>
          <a:p>
            <a:r>
              <a:rPr lang="en-US" altLang="ko-KR" dirty="0" smtClean="0"/>
              <a:t>all &lt;- all %&gt;% mutate(Survived = factor(Survived),</a:t>
            </a:r>
          </a:p>
          <a:p>
            <a:r>
              <a:rPr lang="en-US" altLang="ko-KR" dirty="0" smtClean="0"/>
              <a:t>               </a:t>
            </a:r>
            <a:r>
              <a:rPr lang="en-US" altLang="ko-KR" dirty="0" err="1" smtClean="0"/>
              <a:t>Pclass</a:t>
            </a:r>
            <a:r>
              <a:rPr lang="en-US" altLang="ko-KR" dirty="0" smtClean="0"/>
              <a:t> = factor(</a:t>
            </a:r>
            <a:r>
              <a:rPr lang="en-US" altLang="ko-KR" dirty="0" err="1" smtClean="0"/>
              <a:t>Pclass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           Sex = factor(Sex),</a:t>
            </a:r>
          </a:p>
          <a:p>
            <a:r>
              <a:rPr lang="en-US" altLang="ko-KR" dirty="0" smtClean="0"/>
              <a:t>               Embarked = factor(Embarked))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38200" y="4332033"/>
            <a:ext cx="10515600" cy="213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# Survived, </a:t>
            </a:r>
            <a:r>
              <a:rPr lang="en-US" altLang="ko-KR" dirty="0" err="1" smtClean="0"/>
              <a:t>Pclass</a:t>
            </a:r>
            <a:r>
              <a:rPr lang="en-US" altLang="ko-KR" dirty="0" smtClean="0"/>
              <a:t>, Sex, Embarked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의 요소라고 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5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Missing Values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1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900" b="1" dirty="0"/>
              <a:t>1</a:t>
            </a:r>
            <a:r>
              <a:rPr lang="en-US" altLang="ko-KR" sz="1900" b="1" dirty="0" smtClean="0"/>
              <a:t>. </a:t>
            </a:r>
            <a:r>
              <a:rPr lang="ko-KR" altLang="en-US" sz="1900" b="1" dirty="0" err="1" smtClean="0"/>
              <a:t>결측치</a:t>
            </a:r>
            <a:r>
              <a:rPr lang="ko-KR" altLang="en-US" sz="1900" b="1" dirty="0" smtClean="0"/>
              <a:t> </a:t>
            </a:r>
            <a:r>
              <a:rPr lang="ko-KR" altLang="en-US" sz="1900" b="1" dirty="0"/>
              <a:t>유형 </a:t>
            </a:r>
            <a:r>
              <a:rPr lang="ko-KR" altLang="en-US" sz="1900" b="1" dirty="0" smtClean="0"/>
              <a:t>파악</a:t>
            </a:r>
            <a:endParaRPr lang="en-US" altLang="ko-KR" sz="900" b="1" dirty="0" smtClean="0"/>
          </a:p>
          <a:p>
            <a:pPr>
              <a:lnSpc>
                <a:spcPct val="120000"/>
              </a:lnSpc>
            </a:pPr>
            <a:r>
              <a:rPr lang="ko-KR" altLang="en-US" sz="1200" b="1" dirty="0" smtClean="0"/>
              <a:t>완전 </a:t>
            </a:r>
            <a:r>
              <a:rPr lang="ko-KR" altLang="en-US" sz="1200" b="1" dirty="0"/>
              <a:t>무작위 결측</a:t>
            </a:r>
            <a:r>
              <a:rPr lang="en-US" altLang="ko-KR" sz="1200" b="1" dirty="0"/>
              <a:t>(MCAR: Missing Completely At Random)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: X1, X2, X3</a:t>
            </a:r>
            <a:r>
              <a:rPr lang="ko-KR" altLang="en-US" sz="1200" dirty="0"/>
              <a:t>라는 특성이 있다고 가정합시다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X2</a:t>
            </a:r>
            <a:r>
              <a:rPr lang="ko-KR" altLang="en-US" sz="1200" dirty="0"/>
              <a:t>열의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</a:t>
            </a:r>
            <a:r>
              <a:rPr lang="en-US" altLang="ko-KR" sz="1200" dirty="0"/>
              <a:t>X1, X2, X3</a:t>
            </a:r>
            <a:r>
              <a:rPr lang="ko-KR" altLang="en-US" sz="1200" dirty="0"/>
              <a:t>열의 다른 값들과 아무런 상관관계가 없을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완전 무작위 </a:t>
            </a:r>
            <a:r>
              <a:rPr lang="ko-KR" altLang="en-US" sz="1200" dirty="0" err="1"/>
              <a:t>결측이라고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대부분의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처리 패키지는 이러한 유형의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대상으로 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입력한 이가 실수를 했거나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전상상의</a:t>
            </a:r>
            <a:r>
              <a:rPr lang="ko-KR" altLang="en-US" sz="1200" dirty="0"/>
              <a:t> 에러가 난 경우입니다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/>
              <a:t>무작위 결측</a:t>
            </a:r>
            <a:r>
              <a:rPr lang="en-US" altLang="ko-KR" sz="1200" b="1" dirty="0"/>
              <a:t>(MAR: Missing At Random)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: X1, X2, X3</a:t>
            </a:r>
            <a:r>
              <a:rPr lang="ko-KR" altLang="en-US" sz="1200" dirty="0"/>
              <a:t>라는 특성이 있다고 가정합시다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X1</a:t>
            </a:r>
            <a:r>
              <a:rPr lang="ko-KR" altLang="en-US" sz="1200" dirty="0"/>
              <a:t>이 </a:t>
            </a:r>
            <a:r>
              <a:rPr lang="en-US" altLang="ko-KR" sz="1200" dirty="0"/>
              <a:t>True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, X2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갖고</a:t>
            </a:r>
            <a:r>
              <a:rPr lang="en-US" altLang="ko-KR" sz="1200" dirty="0"/>
              <a:t>, X1</a:t>
            </a:r>
            <a:r>
              <a:rPr lang="ko-KR" altLang="en-US" sz="1200" dirty="0"/>
              <a:t>이 </a:t>
            </a:r>
            <a:r>
              <a:rPr lang="en-US" altLang="ko-KR" sz="1200" dirty="0"/>
              <a:t>False</a:t>
            </a:r>
            <a:r>
              <a:rPr lang="ko-KR" altLang="en-US" sz="1200" dirty="0"/>
              <a:t>인 경우</a:t>
            </a:r>
            <a:r>
              <a:rPr lang="en-US" altLang="ko-KR" sz="1200" dirty="0"/>
              <a:t>, X2</a:t>
            </a:r>
            <a:r>
              <a:rPr lang="ko-KR" altLang="en-US" sz="1200" dirty="0"/>
              <a:t>는 값을 가진다면</a:t>
            </a:r>
            <a:r>
              <a:rPr lang="en-US" altLang="ko-KR" sz="1200" dirty="0"/>
              <a:t>, </a:t>
            </a:r>
            <a:r>
              <a:rPr lang="ko-KR" altLang="en-US" sz="1200" dirty="0"/>
              <a:t>다시 말해 다른 특성의 값에 따라 </a:t>
            </a:r>
            <a:r>
              <a:rPr lang="ko-KR" altLang="en-US" sz="1200" dirty="0" err="1"/>
              <a:t>결측치의</a:t>
            </a:r>
            <a:r>
              <a:rPr lang="ko-KR" altLang="en-US" sz="1200" dirty="0"/>
              <a:t> 발생 확률이 계산된다면</a:t>
            </a:r>
            <a:r>
              <a:rPr lang="en-US" altLang="ko-KR" sz="1200" dirty="0"/>
              <a:t>, </a:t>
            </a:r>
            <a:r>
              <a:rPr lang="ko-KR" altLang="en-US" sz="1200" dirty="0"/>
              <a:t>그러나 </a:t>
            </a:r>
            <a:r>
              <a:rPr lang="ko-KR" altLang="en-US" sz="1200" dirty="0" err="1"/>
              <a:t>값자체의</a:t>
            </a:r>
            <a:r>
              <a:rPr lang="ko-KR" altLang="en-US" sz="1200" dirty="0"/>
              <a:t> 상관관계는 알 수 없는 경우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무작위 </a:t>
            </a:r>
            <a:r>
              <a:rPr lang="ko-KR" altLang="en-US" sz="1200" dirty="0" err="1"/>
              <a:t>결측이라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err="1"/>
              <a:t>비무작위</a:t>
            </a:r>
            <a:r>
              <a:rPr lang="ko-KR" altLang="en-US" sz="1200" b="1" dirty="0"/>
              <a:t> 결측</a:t>
            </a:r>
            <a:r>
              <a:rPr lang="en-US" altLang="ko-KR" sz="1200" b="1" dirty="0"/>
              <a:t>(NMAR: Not Missing At Random)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위의 두가지 유형이 아닐 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비무작위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결측이라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경우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일어난 특성</a:t>
            </a:r>
            <a:r>
              <a:rPr lang="en-US" altLang="ko-KR" sz="1200" dirty="0"/>
              <a:t>(X2)</a:t>
            </a:r>
            <a:r>
              <a:rPr lang="ko-KR" altLang="en-US" sz="1200" dirty="0"/>
              <a:t>의 값이 다른 특성</a:t>
            </a:r>
            <a:r>
              <a:rPr lang="en-US" altLang="ko-KR" sz="1200" dirty="0"/>
              <a:t>(X1)</a:t>
            </a:r>
            <a:r>
              <a:rPr lang="ko-KR" altLang="en-US" sz="1200" dirty="0"/>
              <a:t>의 값과 상관관계가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38200" y="4332033"/>
            <a:ext cx="10515600" cy="213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제거해야 하는가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기본적으로 평균과 분산 등에 영향을 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1,2,3,4,NA</a:t>
            </a:r>
            <a:r>
              <a:rPr lang="ko-KR" altLang="en-US" dirty="0" smtClean="0"/>
              <a:t>라는 데이터가 있어서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나누어 평균을 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되지만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로 나누면 </a:t>
            </a:r>
            <a:r>
              <a:rPr lang="en-US" altLang="ko-KR" dirty="0" smtClean="0"/>
              <a:t>2.5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분산도 이와 같은 차이를 빚어낸다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 Missing data can reduce the statistical power of a study and can produce biased estimates, leading to invalid conclusions</a:t>
            </a:r>
            <a:r>
              <a:rPr lang="en-US" altLang="ko-KR" dirty="0" smtClean="0"/>
              <a:t>. * </a:t>
            </a:r>
            <a:r>
              <a:rPr lang="en-US" altLang="ko-KR" dirty="0" smtClean="0">
                <a:hlinkClick r:id="rId2"/>
              </a:rPr>
              <a:t>https://www.ncbi.nlm.nih.gov/pmc/articles/PMC3668100/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527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Missing Values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769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결측치에</a:t>
            </a:r>
            <a:r>
              <a:rPr lang="ko-KR" altLang="en-US" dirty="0"/>
              <a:t> 대한 충분한 해석이 이루어졌다면</a:t>
            </a:r>
            <a:r>
              <a:rPr lang="en-US" altLang="ko-KR" dirty="0"/>
              <a:t>, </a:t>
            </a:r>
            <a:r>
              <a:rPr lang="ko-KR" altLang="en-US" dirty="0"/>
              <a:t>해당 특성을 아예 삭제할 것인지</a:t>
            </a:r>
            <a:r>
              <a:rPr lang="en-US" altLang="ko-KR" dirty="0"/>
              <a:t>, </a:t>
            </a:r>
            <a:r>
              <a:rPr lang="ko-KR" altLang="en-US" dirty="0"/>
              <a:t>새로운 특성으로 변환할 것인지</a:t>
            </a:r>
            <a:r>
              <a:rPr lang="en-US" altLang="ko-KR" dirty="0"/>
              <a:t>, </a:t>
            </a:r>
            <a:r>
              <a:rPr lang="ko-KR" altLang="en-US" dirty="0"/>
              <a:t>기존 특성을 유지하면서 </a:t>
            </a:r>
            <a:r>
              <a:rPr lang="ko-KR" altLang="en-US" dirty="0" err="1"/>
              <a:t>결측치를</a:t>
            </a:r>
            <a:r>
              <a:rPr lang="ko-KR" altLang="en-US" dirty="0"/>
              <a:t> 치환할 것인지를 </a:t>
            </a:r>
            <a:r>
              <a:rPr lang="ko-KR" altLang="en-US" dirty="0" err="1"/>
              <a:t>판단해야하며</a:t>
            </a:r>
            <a:r>
              <a:rPr lang="en-US" altLang="ko-KR" dirty="0"/>
              <a:t>, </a:t>
            </a:r>
            <a:r>
              <a:rPr lang="ko-KR" altLang="en-US" dirty="0"/>
              <a:t>비율에 따라서는 다음 표와 같이 처리할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결측치</a:t>
            </a:r>
            <a:r>
              <a:rPr lang="ko-KR" altLang="en-US" b="1" dirty="0"/>
              <a:t> </a:t>
            </a:r>
            <a:r>
              <a:rPr lang="ko-KR" altLang="en-US" b="1" dirty="0" err="1"/>
              <a:t>비율처리</a:t>
            </a:r>
            <a:r>
              <a:rPr lang="ko-KR" altLang="en-US" b="1" dirty="0"/>
              <a:t> </a:t>
            </a:r>
            <a:r>
              <a:rPr lang="ko-KR" altLang="en-US" b="1" dirty="0" smtClean="0"/>
              <a:t>방법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- </a:t>
            </a:r>
            <a:r>
              <a:rPr lang="ko-KR" altLang="en-US" b="1" dirty="0"/>
              <a:t>제거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결측치가</a:t>
            </a:r>
            <a:r>
              <a:rPr lang="ko-KR" altLang="en-US" dirty="0"/>
              <a:t> 발생한 행 또는 열 삭제해버리는</a:t>
            </a:r>
            <a:r>
              <a:rPr lang="en-US" altLang="ko-KR" dirty="0"/>
              <a:t>, </a:t>
            </a:r>
            <a:r>
              <a:rPr lang="ko-KR" altLang="en-US" dirty="0"/>
              <a:t>가장 쉽고</a:t>
            </a:r>
            <a:r>
              <a:rPr lang="en-US" altLang="ko-KR" dirty="0"/>
              <a:t>, </a:t>
            </a:r>
            <a:r>
              <a:rPr lang="ko-KR" altLang="en-US" dirty="0"/>
              <a:t>단순한 방식입니다</a:t>
            </a:r>
            <a:r>
              <a:rPr lang="en-US" altLang="ko-KR" dirty="0"/>
              <a:t>. </a:t>
            </a:r>
            <a:r>
              <a:rPr lang="ko-KR" altLang="en-US" dirty="0"/>
              <a:t>그러나 당연하게도</a:t>
            </a:r>
            <a:r>
              <a:rPr lang="en-US" altLang="ko-KR" dirty="0"/>
              <a:t>, </a:t>
            </a:r>
            <a:r>
              <a:rPr lang="ko-KR" altLang="en-US" dirty="0"/>
              <a:t>이런 방식은 데이터의 손실</a:t>
            </a:r>
            <a:r>
              <a:rPr lang="en-US" altLang="ko-KR" dirty="0"/>
              <a:t>(=</a:t>
            </a:r>
            <a:r>
              <a:rPr lang="ko-KR" altLang="en-US" dirty="0"/>
              <a:t>표본 크기의 축소</a:t>
            </a:r>
            <a:r>
              <a:rPr lang="en-US" altLang="ko-KR" dirty="0"/>
              <a:t>)</a:t>
            </a:r>
            <a:r>
              <a:rPr lang="ko-KR" altLang="en-US" dirty="0"/>
              <a:t>로 이어집니다</a:t>
            </a:r>
            <a:r>
              <a:rPr lang="en-US" altLang="ko-KR" dirty="0"/>
              <a:t>. </a:t>
            </a:r>
            <a:r>
              <a:rPr lang="ko-KR" altLang="en-US" dirty="0"/>
              <a:t>또한 경우에 따라 </a:t>
            </a:r>
            <a:r>
              <a:rPr lang="ko-KR" altLang="en-US" dirty="0" err="1"/>
              <a:t>결측값을</a:t>
            </a:r>
            <a:r>
              <a:rPr lang="ko-KR" altLang="en-US" dirty="0"/>
              <a:t> 무시하고 관측치만으로 분석을 시행할 경우 통계적 편향이 생길 가능성이 커지기에 </a:t>
            </a:r>
            <a:r>
              <a:rPr lang="ko-KR" altLang="en-US" dirty="0" err="1"/>
              <a:t>조심히</a:t>
            </a:r>
            <a:r>
              <a:rPr lang="ko-KR" altLang="en-US" dirty="0"/>
              <a:t> </a:t>
            </a:r>
            <a:r>
              <a:rPr lang="ko-KR" altLang="en-US" dirty="0" err="1"/>
              <a:t>시행되어야합니다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 </a:t>
            </a:r>
            <a:r>
              <a:rPr lang="ko-KR" altLang="en-US" b="1" dirty="0"/>
              <a:t>치환</a:t>
            </a:r>
            <a:r>
              <a:rPr lang="en-US" altLang="ko-KR" b="1" dirty="0"/>
              <a:t>(</a:t>
            </a:r>
            <a:r>
              <a:rPr lang="ko-KR" altLang="en-US" b="1" dirty="0"/>
              <a:t>합리적 접근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말 그대로 </a:t>
            </a:r>
            <a:r>
              <a:rPr lang="ko-KR" altLang="en-US" dirty="0" err="1"/>
              <a:t>결측치를</a:t>
            </a:r>
            <a:r>
              <a:rPr lang="ko-KR" altLang="en-US" dirty="0"/>
              <a:t> 적당한 방법으로 대체하는 것입니다</a:t>
            </a:r>
            <a:r>
              <a:rPr lang="en-US" altLang="ko-KR" dirty="0"/>
              <a:t>. </a:t>
            </a:r>
            <a:r>
              <a:rPr lang="ko-KR" altLang="en-US" dirty="0"/>
              <a:t>데이터의 특성에 맞게 적당한 평균</a:t>
            </a:r>
            <a:r>
              <a:rPr lang="en-US" altLang="ko-KR" dirty="0"/>
              <a:t>, </a:t>
            </a:r>
            <a:r>
              <a:rPr lang="ko-KR" altLang="en-US" dirty="0" err="1"/>
              <a:t>중간값</a:t>
            </a:r>
            <a:r>
              <a:rPr lang="en-US" altLang="ko-KR" dirty="0"/>
              <a:t>, </a:t>
            </a:r>
            <a:r>
              <a:rPr lang="ko-KR" altLang="en-US" dirty="0" err="1"/>
              <a:t>최빈값</a:t>
            </a:r>
            <a:r>
              <a:rPr lang="ko-KR" altLang="en-US" dirty="0"/>
              <a:t> 등으로 채울 수도 있으며</a:t>
            </a:r>
            <a:r>
              <a:rPr lang="en-US" altLang="ko-KR" dirty="0"/>
              <a:t>, </a:t>
            </a:r>
            <a:r>
              <a:rPr lang="ko-KR" altLang="en-US" dirty="0"/>
              <a:t>다른 특성과 상관관계가 있을 경우 그에 맞는 값을 넣어 줄 수도 있습니다</a:t>
            </a:r>
            <a:r>
              <a:rPr lang="en-US" altLang="ko-KR" dirty="0"/>
              <a:t>. (</a:t>
            </a:r>
            <a:r>
              <a:rPr lang="ko-KR" altLang="en-US" dirty="0"/>
              <a:t>그러나 평균값 등으로 단순 대체하는 방법은 자료의 편향성을 높이고 </a:t>
            </a:r>
            <a:r>
              <a:rPr lang="ko-KR" altLang="en-US" dirty="0" err="1"/>
              <a:t>특성들간의</a:t>
            </a:r>
            <a:r>
              <a:rPr lang="ko-KR" altLang="en-US" dirty="0"/>
              <a:t> 상관관계를 왜곡할 수 있는 가장 안좋은 방법입니다</a:t>
            </a:r>
            <a:r>
              <a:rPr lang="en-US" altLang="ko-KR" dirty="0"/>
              <a:t>.) </a:t>
            </a:r>
            <a:r>
              <a:rPr lang="ko-KR" altLang="en-US" dirty="0"/>
              <a:t>가령 </a:t>
            </a:r>
            <a:r>
              <a:rPr lang="ko-KR" altLang="en-US" dirty="0" err="1"/>
              <a:t>월급특성에</a:t>
            </a:r>
            <a:r>
              <a:rPr lang="ko-KR" altLang="en-US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있는데 연봉특성에는 값이 있는 경우 월급 </a:t>
            </a:r>
            <a:r>
              <a:rPr lang="ko-KR" altLang="en-US" dirty="0" err="1"/>
              <a:t>결측치를</a:t>
            </a:r>
            <a:r>
              <a:rPr lang="ko-KR" altLang="en-US" dirty="0"/>
              <a:t> 채우는 것이 수월할 것입니다</a:t>
            </a:r>
            <a:r>
              <a:rPr lang="en-US" altLang="ko-KR" dirty="0"/>
              <a:t>. </a:t>
            </a:r>
            <a:r>
              <a:rPr lang="ko-KR" altLang="en-US" dirty="0"/>
              <a:t>이런 합리적 접근을 통한 치환 방법은 데이터에 대한 </a:t>
            </a:r>
            <a:r>
              <a:rPr lang="ko-KR" altLang="en-US" dirty="0" err="1"/>
              <a:t>어느정도의</a:t>
            </a:r>
            <a:r>
              <a:rPr lang="ko-KR" altLang="en-US" dirty="0"/>
              <a:t> 도메인 지식이 있는 경우 굉장히 효율적으로</a:t>
            </a:r>
            <a:r>
              <a:rPr lang="en-US" altLang="ko-KR" dirty="0"/>
              <a:t>, </a:t>
            </a:r>
            <a:r>
              <a:rPr lang="ko-KR" altLang="en-US" dirty="0"/>
              <a:t>그리고 정확하게 작동할 수 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빅데이터의 경우 특성 자체가 굉장히 다양하고</a:t>
            </a:r>
            <a:r>
              <a:rPr lang="en-US" altLang="ko-KR" dirty="0"/>
              <a:t>, </a:t>
            </a:r>
            <a:r>
              <a:rPr lang="ko-KR" altLang="en-US" dirty="0"/>
              <a:t>복잡하게 </a:t>
            </a:r>
            <a:r>
              <a:rPr lang="ko-KR" altLang="en-US" dirty="0" err="1"/>
              <a:t>엉켜있기에</a:t>
            </a:r>
            <a:r>
              <a:rPr lang="ko-KR" altLang="en-US" dirty="0"/>
              <a:t> 쉬이 처리할 수는 없습니다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 </a:t>
            </a:r>
            <a:r>
              <a:rPr lang="ko-KR" altLang="en-US" b="1" dirty="0"/>
              <a:t>모델 기반 처리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결측치를</a:t>
            </a:r>
            <a:r>
              <a:rPr lang="ko-KR" altLang="en-US" dirty="0"/>
              <a:t> 예측하는 새로운 모델을 구성하고</a:t>
            </a:r>
            <a:r>
              <a:rPr lang="en-US" altLang="ko-KR" dirty="0"/>
              <a:t>, </a:t>
            </a:r>
            <a:r>
              <a:rPr lang="ko-KR" altLang="en-US" dirty="0"/>
              <a:t>이를 기반으로 </a:t>
            </a:r>
            <a:r>
              <a:rPr lang="ko-KR" altLang="en-US" dirty="0" err="1"/>
              <a:t>결측치를</a:t>
            </a:r>
            <a:r>
              <a:rPr lang="ko-KR" altLang="en-US" dirty="0"/>
              <a:t> 채워나가는 방식입니다</a:t>
            </a:r>
            <a:r>
              <a:rPr lang="en-US" altLang="ko-KR" dirty="0"/>
              <a:t>. </a:t>
            </a:r>
            <a:r>
              <a:rPr lang="ko-KR" altLang="en-US" dirty="0"/>
              <a:t>변수의 특성에 따라 </a:t>
            </a:r>
            <a:r>
              <a:rPr lang="en-US" altLang="ko-KR" dirty="0" err="1"/>
              <a:t>Knn</a:t>
            </a:r>
            <a:r>
              <a:rPr lang="en-US" altLang="ko-KR" dirty="0"/>
              <a:t>, </a:t>
            </a:r>
            <a:r>
              <a:rPr lang="en-US" altLang="ko-KR" dirty="0" err="1"/>
              <a:t>PolyRegression</a:t>
            </a:r>
            <a:r>
              <a:rPr lang="en-US" altLang="ko-KR" dirty="0"/>
              <a:t> </a:t>
            </a:r>
            <a:r>
              <a:rPr lang="ko-KR" altLang="en-US" dirty="0"/>
              <a:t>등의 방법을 시행할 수도 있고</a:t>
            </a:r>
            <a:r>
              <a:rPr lang="en-US" altLang="ko-KR" dirty="0"/>
              <a:t>, R </a:t>
            </a:r>
            <a:r>
              <a:rPr lang="ko-KR" altLang="en-US" dirty="0"/>
              <a:t>프로그램 패키지로 유명한 </a:t>
            </a:r>
            <a:r>
              <a:rPr lang="en-US" altLang="ko-KR" dirty="0"/>
              <a:t>Mice </a:t>
            </a:r>
            <a:r>
              <a:rPr lang="ko-KR" altLang="en-US" dirty="0"/>
              <a:t>함수를 사용할 수 있습니다</a:t>
            </a:r>
            <a:r>
              <a:rPr lang="en-US" altLang="ko-KR" dirty="0"/>
              <a:t>. </a:t>
            </a:r>
            <a:r>
              <a:rPr lang="ko-KR" altLang="en-US" dirty="0"/>
              <a:t>해당 처리 방식의 내용은 굉장히 복잡하기에</a:t>
            </a:r>
            <a:r>
              <a:rPr lang="en-US" altLang="ko-KR" dirty="0"/>
              <a:t>, </a:t>
            </a:r>
            <a:r>
              <a:rPr lang="ko-KR" altLang="en-US" dirty="0"/>
              <a:t>추후 따로 정리할 수 있도록 하겠습니다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1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38200" y="4332033"/>
            <a:ext cx="10515600" cy="213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44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1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838200" y="4332033"/>
            <a:ext cx="10515600" cy="213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0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671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Titanic 분석</vt:lpstr>
      <vt:lpstr>1. 데이터 로드하기</vt:lpstr>
      <vt:lpstr>2. Bind Rows로 두 개의 데이터를 합치기</vt:lpstr>
      <vt:lpstr>3. 데이터 체크하기</vt:lpstr>
      <vt:lpstr>4. 일부 int값 팩터값으로 변환</vt:lpstr>
      <vt:lpstr>5. Missing Values 처리하기</vt:lpstr>
      <vt:lpstr>5. Missing Values 처리하기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Deloitte Anjin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분석</dc:title>
  <dc:creator>Je, Sang Min</dc:creator>
  <cp:lastModifiedBy>Je, Sang Min</cp:lastModifiedBy>
  <cp:revision>6</cp:revision>
  <dcterms:created xsi:type="dcterms:W3CDTF">2021-02-04T21:04:28Z</dcterms:created>
  <dcterms:modified xsi:type="dcterms:W3CDTF">2021-02-04T22:02:56Z</dcterms:modified>
</cp:coreProperties>
</file>