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5" r:id="rId3"/>
    <p:sldId id="268" r:id="rId4"/>
    <p:sldId id="269" r:id="rId5"/>
    <p:sldId id="270" r:id="rId6"/>
    <p:sldId id="264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8EE"/>
    <a:srgbClr val="FEF6F0"/>
    <a:srgbClr val="F9FBF7"/>
    <a:srgbClr val="FFFC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CB5A1-9FB0-4A6D-80F9-01F612A66804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BCD148-FFD6-44FB-BBED-694A8ECCF5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948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BCD148-FFD6-44FB-BBED-694A8ECCF5A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999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7A58B-26EE-4B8C-B2F3-1C44FE9FB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18943"/>
            <a:ext cx="9144000" cy="1235139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C00264-6062-4F62-9E77-035A7CC5E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68909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B3BD05-3522-45DF-83EB-3C242A727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891396-724B-4D32-8214-41E6B3209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321451-6B0F-4E99-92DA-FDFA6F70A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168F72B8-7DD8-41C2-8726-91D5C44FCA9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292100"/>
            <a:ext cx="1719707" cy="36512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17130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0237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6466B1-6A93-44BD-9B4F-1774046BF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ACA5F0-DA57-41FB-9724-4E2FAE195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D082D8-735C-47C6-94AC-4A4F3DDFF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385338-2035-4714-9ED0-1FF580065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DDB25D-8970-4558-97CC-BA9CCBCFC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990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682A3E-023C-461C-B369-62B392F78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218412-001D-41CA-A22E-45CA4EA6B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FC2592-7F93-4F84-B126-EF95D9E49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F989C3-3EB7-44A1-9F05-7E8D6DE0A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73CC5F-8694-4BE6-9DD5-E5ADCB5C5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603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40E05-6934-4B51-A07D-8FCF5092B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437"/>
            <a:ext cx="10515600" cy="890651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9DF547-891D-4D19-A068-4334D7D60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3584"/>
            <a:ext cx="10515600" cy="5477891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C7AD09-82C3-4BCA-B96F-AC9A8E768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248491-ED38-40EE-B55A-37A45179D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AB2C19-C00C-46FB-B687-90D032B39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18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0DE4A-5C1F-49E0-B2DB-C6D687E79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9BE354-C3D5-4E36-B8F9-965ADC661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D93C34-0A7C-4F54-9E79-641FE2779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4D4FA1-1583-4E8B-BA6C-84B3E297A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C32232-01C7-4E68-87FA-D0567EF1D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403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68406-06F2-4DD3-85A6-C79BEA4E7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61CE11-228A-4B2B-8E32-2468BA5CA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1FE3F1-8A36-4C94-BB4B-43477E625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98F305-3D58-4DA6-BDF0-5748CDFDE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2AD800-FD88-4FC1-A7F0-F585D384B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BAFB6E-FDD1-4B1D-B1D2-79EA4E6F7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968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B1963-A87A-4AF2-9EDD-638B248E3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E5FE33-2F2E-40F4-B9F3-141FABB83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1FA00B-3E93-42FE-B432-E5F6E030E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59898E-B7BC-407F-99E9-93F7C25EE3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DB6CAE-CFA3-48A5-AA56-CFAFE812CE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49D461-95D0-408A-ADC7-54696389D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73B3B3D-255A-48A8-90BC-1D257686C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CF2B50-B9FA-4507-B011-843A4FDF2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085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41E0D-FD84-4B78-8F41-271053E06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404F639-359F-4B9C-AE2A-1177CEDC0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5DE043-0DB1-4B64-9083-DB2158165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9AAD81-D4EE-48F1-B57A-E67F28A50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234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3C4A54-520D-4A07-ACB8-B3EBB0A13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46A604D-5D95-40CD-BEC5-AEC318108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881443-BF06-47D1-88ED-5C49F7D09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313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690B12-270A-42F5-90B7-27EA62819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F5CDBE-7272-40CE-AF04-5A71F0D5A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E36862-7BE1-40B3-BED1-0083C05DA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6C16DF-DE10-43F2-A071-A3801078E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C3A282-EA57-4162-9DDD-EBC03A090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770CB8-C44F-4777-B68B-CE6C1022F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373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E49D6-CD47-434D-A67D-E14084691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5F0073-6764-408A-A4F6-BB0B421026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FAE465-E5A1-40D0-9806-B6A0C07BC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FB104C-35E8-4317-92BF-C708618E8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2F58F9-0E2F-495D-B007-64978C1EE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9EC72C-0764-4D13-90A1-6FE789D7C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491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F7E13D-ABCE-4001-BE91-90D146AA6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437"/>
            <a:ext cx="10515600" cy="890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A81409-4B05-440F-978B-DF4917E88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43584"/>
            <a:ext cx="10515600" cy="5477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15D063-8CDF-4C51-8039-764B6B4997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3D85A-A26F-4A09-8477-D66C9BFA3432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B85D5B-C03A-4D5E-8BE0-0204CD320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EE2278-020A-425E-87A8-6A72C8FDB0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556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3224A3-B3C1-4BAA-93D7-7033BB0C99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여왕벌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8F5F1B-476E-4D85-9B7E-AE05DB5CF5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9178" y="5417157"/>
            <a:ext cx="11293643" cy="568909"/>
          </a:xfrm>
        </p:spPr>
        <p:txBody>
          <a:bodyPr/>
          <a:lstStyle/>
          <a:p>
            <a:pPr algn="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201821011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이화경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EEA991-9B16-4BD2-9442-3D3B3C3533B6}"/>
              </a:ext>
            </a:extLst>
          </p:cNvPr>
          <p:cNvSpPr txBox="1"/>
          <p:nvPr/>
        </p:nvSpPr>
        <p:spPr>
          <a:xfrm>
            <a:off x="320841" y="256674"/>
            <a:ext cx="1941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백준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10836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554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745B10D-EA92-867A-823E-0DD20ACA73E8}"/>
              </a:ext>
            </a:extLst>
          </p:cNvPr>
          <p:cNvSpPr txBox="1"/>
          <p:nvPr/>
        </p:nvSpPr>
        <p:spPr>
          <a:xfrm>
            <a:off x="256756" y="181861"/>
            <a:ext cx="11801893" cy="6494278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크기가 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M×M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인 격자 형태의 벌집이 있다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이 벌집의 각 칸에는 여왕벌이 될 애벌레들이 한 </a:t>
            </a:r>
            <a:r>
              <a:rPr lang="ko-KR" altLang="en-US" sz="1400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마리씩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자라고 있다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rgbClr val="555555"/>
                </a:solidFill>
                <a:latin typeface="Open Sans" panose="020B0606030504020204" pitchFamily="34" charset="0"/>
              </a:rPr>
              <a:t>첫날 아침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모든 애벌레들의 크기는 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1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이고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, N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일 동안 하루에 </a:t>
            </a:r>
            <a:r>
              <a:rPr lang="en-US" altLang="ko-KR" sz="1400" dirty="0">
                <a:solidFill>
                  <a:srgbClr val="555555"/>
                </a:solidFill>
                <a:latin typeface="Open Sans" panose="020B0606030504020204" pitchFamily="34" charset="0"/>
              </a:rPr>
              <a:t>0 </a:t>
            </a:r>
            <a:r>
              <a:rPr lang="ko-KR" altLang="en-US" sz="1400" dirty="0">
                <a:solidFill>
                  <a:srgbClr val="555555"/>
                </a:solidFill>
                <a:latin typeface="Open Sans" panose="020B0606030504020204" pitchFamily="34" charset="0"/>
              </a:rPr>
              <a:t>또는 </a:t>
            </a:r>
            <a:r>
              <a:rPr lang="en-US" altLang="ko-KR" sz="1400" dirty="0">
                <a:solidFill>
                  <a:srgbClr val="555555"/>
                </a:solidFill>
                <a:latin typeface="Open Sans" panose="020B0606030504020204" pitchFamily="34" charset="0"/>
              </a:rPr>
              <a:t>1 </a:t>
            </a:r>
            <a:r>
              <a:rPr lang="ko-KR" altLang="en-US" sz="1400" dirty="0">
                <a:solidFill>
                  <a:srgbClr val="555555"/>
                </a:solidFill>
                <a:latin typeface="Open Sans" panose="020B0606030504020204" pitchFamily="34" charset="0"/>
              </a:rPr>
              <a:t>또는 </a:t>
            </a:r>
            <a:r>
              <a:rPr lang="en-US" altLang="ko-KR" sz="1400" dirty="0">
                <a:solidFill>
                  <a:srgbClr val="555555"/>
                </a:solidFill>
                <a:latin typeface="Open Sans" panose="020B0606030504020204" pitchFamily="34" charset="0"/>
              </a:rPr>
              <a:t>2</a:t>
            </a:r>
            <a:r>
              <a:rPr lang="ko-KR" altLang="en-US" sz="1400" dirty="0">
                <a:solidFill>
                  <a:srgbClr val="555555"/>
                </a:solidFill>
                <a:latin typeface="Open Sans" panose="020B0606030504020204" pitchFamily="34" charset="0"/>
              </a:rPr>
              <a:t>만큼 자란다</a:t>
            </a:r>
            <a:r>
              <a:rPr lang="en-US" altLang="ko-KR" sz="1400" dirty="0">
                <a:solidFill>
                  <a:srgbClr val="555555"/>
                </a:solidFill>
                <a:latin typeface="Open Sans" panose="020B0606030504020204" pitchFamily="34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rgbClr val="555555"/>
                </a:solidFill>
                <a:latin typeface="Open Sans" panose="020B0606030504020204" pitchFamily="34" charset="0"/>
              </a:rPr>
              <a:t>제일 왼쪽 열과 제일 위쪽 행의 애벌레들은 자라는 정도를 스스로 결정하고</a:t>
            </a:r>
            <a:r>
              <a:rPr lang="en-US" altLang="ko-KR" sz="1400" dirty="0">
                <a:solidFill>
                  <a:srgbClr val="555555"/>
                </a:solidFill>
                <a:latin typeface="Open Sans" panose="020B0606030504020204" pitchFamily="34" charset="0"/>
              </a:rPr>
              <a:t>, 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rgbClr val="555555"/>
                </a:solidFill>
                <a:latin typeface="Open Sans" panose="020B0606030504020204" pitchFamily="34" charset="0"/>
              </a:rPr>
              <a:t>나머지 애벌레들은 왼쪽</a:t>
            </a:r>
            <a:r>
              <a:rPr lang="en-US" altLang="ko-KR" sz="1400" dirty="0">
                <a:solidFill>
                  <a:srgbClr val="555555"/>
                </a:solidFill>
                <a:latin typeface="Open Sans" panose="020B0606030504020204" pitchFamily="34" charset="0"/>
              </a:rPr>
              <a:t>, </a:t>
            </a:r>
            <a:r>
              <a:rPr lang="ko-KR" altLang="en-US" sz="1400" dirty="0">
                <a:solidFill>
                  <a:srgbClr val="555555"/>
                </a:solidFill>
                <a:latin typeface="Open Sans" panose="020B0606030504020204" pitchFamily="34" charset="0"/>
              </a:rPr>
              <a:t>왼쪽 위</a:t>
            </a:r>
            <a:r>
              <a:rPr lang="en-US" altLang="ko-KR" sz="1400" dirty="0">
                <a:solidFill>
                  <a:srgbClr val="555555"/>
                </a:solidFill>
                <a:latin typeface="Open Sans" panose="020B0606030504020204" pitchFamily="34" charset="0"/>
              </a:rPr>
              <a:t>, </a:t>
            </a:r>
            <a:r>
              <a:rPr lang="ko-KR" altLang="en-US" sz="1400" dirty="0">
                <a:solidFill>
                  <a:srgbClr val="555555"/>
                </a:solidFill>
                <a:latin typeface="Open Sans" panose="020B0606030504020204" pitchFamily="34" charset="0"/>
              </a:rPr>
              <a:t>위쪽의 애벌레들 중에서 가장 많이 자란 애벌레 만큼 자란다</a:t>
            </a:r>
            <a:r>
              <a:rPr lang="en-US" altLang="ko-KR" sz="1400" dirty="0">
                <a:solidFill>
                  <a:srgbClr val="555555"/>
                </a:solidFill>
                <a:latin typeface="Open Sans" panose="020B0606030504020204" pitchFamily="34" charset="0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sz="1400" dirty="0">
              <a:solidFill>
                <a:srgbClr val="555555"/>
              </a:solidFill>
              <a:latin typeface="Open Sans" panose="020B0606030504020204" pitchFamily="34" charset="0"/>
            </a:endParaRPr>
          </a:p>
          <a:p>
            <a:pPr>
              <a:lnSpc>
                <a:spcPct val="200000"/>
              </a:lnSpc>
            </a:pPr>
            <a:endParaRPr lang="en-US" altLang="ko-KR" sz="1400" dirty="0">
              <a:solidFill>
                <a:srgbClr val="555555"/>
              </a:solidFill>
              <a:latin typeface="Open Sans" panose="020B0606030504020204" pitchFamily="34" charset="0"/>
            </a:endParaRPr>
          </a:p>
          <a:p>
            <a:pPr>
              <a:lnSpc>
                <a:spcPct val="200000"/>
              </a:lnSpc>
            </a:pPr>
            <a:endParaRPr lang="en-US" altLang="ko-KR" sz="1400" dirty="0">
              <a:solidFill>
                <a:srgbClr val="555555"/>
              </a:solidFill>
              <a:latin typeface="Open Sans" panose="020B0606030504020204" pitchFamily="34" charset="0"/>
            </a:endParaRPr>
          </a:p>
          <a:p>
            <a:pPr>
              <a:lnSpc>
                <a:spcPct val="200000"/>
              </a:lnSpc>
            </a:pPr>
            <a:endParaRPr lang="en-US" altLang="ko-KR" sz="1400" dirty="0">
              <a:solidFill>
                <a:srgbClr val="555555"/>
              </a:solidFill>
              <a:latin typeface="Open Sans" panose="020B0606030504020204" pitchFamily="34" charset="0"/>
            </a:endParaRPr>
          </a:p>
          <a:p>
            <a:pPr>
              <a:lnSpc>
                <a:spcPct val="200000"/>
              </a:lnSpc>
            </a:pPr>
            <a:endParaRPr lang="en-US" altLang="ko-KR" sz="1400" dirty="0">
              <a:solidFill>
                <a:srgbClr val="555555"/>
              </a:solidFill>
              <a:latin typeface="Open Sans" panose="020B0606030504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rgbClr val="555555"/>
                </a:solidFill>
                <a:latin typeface="Open Sans" panose="020B0606030504020204" pitchFamily="34" charset="0"/>
              </a:rPr>
              <a:t>M</a:t>
            </a:r>
            <a:r>
              <a:rPr lang="ko-KR" altLang="en-US" sz="1400" dirty="0">
                <a:solidFill>
                  <a:srgbClr val="555555"/>
                </a:solidFill>
                <a:latin typeface="Open Sans" panose="020B0606030504020204" pitchFamily="34" charset="0"/>
              </a:rPr>
              <a:t>은 벌집 크기</a:t>
            </a:r>
            <a:r>
              <a:rPr lang="en-US" altLang="ko-KR" sz="1400" dirty="0">
                <a:solidFill>
                  <a:srgbClr val="555555"/>
                </a:solidFill>
                <a:latin typeface="Open Sans" panose="020B0606030504020204" pitchFamily="34" charset="0"/>
              </a:rPr>
              <a:t>, N</a:t>
            </a:r>
            <a:r>
              <a:rPr lang="ko-KR" altLang="en-US" sz="1400" dirty="0">
                <a:solidFill>
                  <a:srgbClr val="555555"/>
                </a:solidFill>
                <a:latin typeface="Open Sans" panose="020B0606030504020204" pitchFamily="34" charset="0"/>
              </a:rPr>
              <a:t>은 날짜 수</a:t>
            </a:r>
            <a:endParaRPr lang="en-US" altLang="ko-KR" sz="1400" dirty="0">
              <a:solidFill>
                <a:srgbClr val="555555"/>
              </a:solidFill>
              <a:latin typeface="Open Sans" panose="020B0606030504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rgbClr val="555555"/>
                </a:solidFill>
                <a:latin typeface="Open Sans" panose="020B0606030504020204" pitchFamily="34" charset="0"/>
              </a:rPr>
              <a:t>i</a:t>
            </a:r>
            <a:r>
              <a:rPr lang="ko-KR" altLang="en-US" sz="1400" dirty="0">
                <a:solidFill>
                  <a:srgbClr val="555555"/>
                </a:solidFill>
                <a:latin typeface="Open Sans" panose="020B0606030504020204" pitchFamily="34" charset="0"/>
              </a:rPr>
              <a:t>일에 </a:t>
            </a:r>
            <a:r>
              <a:rPr lang="en-US" altLang="ko-KR" sz="1400" dirty="0">
                <a:solidFill>
                  <a:srgbClr val="555555"/>
                </a:solidFill>
                <a:latin typeface="Open Sans" panose="020B0606030504020204" pitchFamily="34" charset="0"/>
              </a:rPr>
              <a:t>0,</a:t>
            </a:r>
            <a:r>
              <a:rPr lang="ko-KR" altLang="en-US" sz="1400" dirty="0">
                <a:solidFill>
                  <a:srgbClr val="555555"/>
                </a:solidFill>
                <a:latin typeface="Open Sans" panose="020B0606030504020204" pitchFamily="34" charset="0"/>
              </a:rPr>
              <a:t> </a:t>
            </a:r>
            <a:r>
              <a:rPr lang="en-US" altLang="ko-KR" sz="1400" dirty="0">
                <a:solidFill>
                  <a:srgbClr val="555555"/>
                </a:solidFill>
                <a:latin typeface="Open Sans" panose="020B0606030504020204" pitchFamily="34" charset="0"/>
              </a:rPr>
              <a:t>1, 2</a:t>
            </a:r>
            <a:r>
              <a:rPr lang="ko-KR" altLang="en-US" sz="1400" dirty="0">
                <a:solidFill>
                  <a:srgbClr val="555555"/>
                </a:solidFill>
                <a:latin typeface="Open Sans" panose="020B0606030504020204" pitchFamily="34" charset="0"/>
              </a:rPr>
              <a:t>만큼 자라는 애벌레 수</a:t>
            </a:r>
            <a:r>
              <a:rPr lang="en-US" altLang="ko-KR" sz="1400" dirty="0">
                <a:solidFill>
                  <a:srgbClr val="555555"/>
                </a:solidFill>
                <a:latin typeface="Open Sans" panose="020B0606030504020204" pitchFamily="34" charset="0"/>
              </a:rPr>
              <a:t>. </a:t>
            </a:r>
            <a:r>
              <a:rPr lang="ko-KR" altLang="en-US" sz="1400" dirty="0">
                <a:solidFill>
                  <a:srgbClr val="555555"/>
                </a:solidFill>
                <a:latin typeface="Open Sans" panose="020B0606030504020204" pitchFamily="34" charset="0"/>
              </a:rPr>
              <a:t>다 더하면 </a:t>
            </a:r>
            <a:r>
              <a:rPr lang="en-US" altLang="ko-KR" sz="1400" dirty="0">
                <a:solidFill>
                  <a:srgbClr val="555555"/>
                </a:solidFill>
                <a:latin typeface="Open Sans" panose="020B0606030504020204" pitchFamily="34" charset="0"/>
              </a:rPr>
              <a:t>2M – 1</a:t>
            </a:r>
          </a:p>
          <a:p>
            <a:pPr>
              <a:lnSpc>
                <a:spcPct val="200000"/>
              </a:lnSpc>
            </a:pPr>
            <a:endParaRPr lang="en-US" altLang="ko-KR" sz="1400" dirty="0">
              <a:solidFill>
                <a:srgbClr val="555555"/>
              </a:solidFill>
              <a:latin typeface="Open Sans" panose="020B0606030504020204" pitchFamily="34" charset="0"/>
            </a:endParaRPr>
          </a:p>
          <a:p>
            <a:pPr>
              <a:lnSpc>
                <a:spcPct val="200000"/>
              </a:lnSpc>
            </a:pPr>
            <a:endParaRPr lang="en-US" altLang="ko-KR" sz="1400" dirty="0">
              <a:solidFill>
                <a:srgbClr val="555555"/>
              </a:solidFill>
              <a:latin typeface="Open Sans" panose="020B0606030504020204" pitchFamily="34" charset="0"/>
            </a:endParaRPr>
          </a:p>
          <a:p>
            <a:pPr>
              <a:lnSpc>
                <a:spcPct val="200000"/>
              </a:lnSpc>
            </a:pPr>
            <a:endParaRPr lang="en-US" altLang="ko-KR" sz="1400" dirty="0">
              <a:solidFill>
                <a:srgbClr val="555555"/>
              </a:solidFill>
              <a:latin typeface="Open Sans" panose="020B0606030504020204" pitchFamily="34" charset="0"/>
            </a:endParaRPr>
          </a:p>
          <a:p>
            <a:pPr>
              <a:lnSpc>
                <a:spcPct val="200000"/>
              </a:lnSpc>
            </a:pPr>
            <a:endParaRPr lang="en-US" altLang="ko-KR" sz="1400" dirty="0">
              <a:solidFill>
                <a:srgbClr val="555555"/>
              </a:solidFill>
              <a:latin typeface="Open Sans" panose="020B060603050402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0358405-6010-D179-9BC3-453954B0F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89" y="2076333"/>
            <a:ext cx="1552792" cy="1648055"/>
          </a:xfrm>
          <a:prstGeom prst="rect">
            <a:avLst/>
          </a:prstGeom>
        </p:spPr>
      </p:pic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58D40C79-844D-A56D-60A3-F69C805DDF31}"/>
              </a:ext>
            </a:extLst>
          </p:cNvPr>
          <p:cNvSpPr/>
          <p:nvPr/>
        </p:nvSpPr>
        <p:spPr>
          <a:xfrm>
            <a:off x="564126" y="2136513"/>
            <a:ext cx="1419225" cy="1514475"/>
          </a:xfrm>
          <a:custGeom>
            <a:avLst/>
            <a:gdLst>
              <a:gd name="connsiteX0" fmla="*/ 0 w 1419225"/>
              <a:gd name="connsiteY0" fmla="*/ 9525 h 1514475"/>
              <a:gd name="connsiteX1" fmla="*/ 9525 w 1419225"/>
              <a:gd name="connsiteY1" fmla="*/ 1514475 h 1514475"/>
              <a:gd name="connsiteX2" fmla="*/ 352425 w 1419225"/>
              <a:gd name="connsiteY2" fmla="*/ 1514475 h 1514475"/>
              <a:gd name="connsiteX3" fmla="*/ 352425 w 1419225"/>
              <a:gd name="connsiteY3" fmla="*/ 381000 h 1514475"/>
              <a:gd name="connsiteX4" fmla="*/ 1419225 w 1419225"/>
              <a:gd name="connsiteY4" fmla="*/ 381000 h 1514475"/>
              <a:gd name="connsiteX5" fmla="*/ 1419225 w 1419225"/>
              <a:gd name="connsiteY5" fmla="*/ 0 h 1514475"/>
              <a:gd name="connsiteX6" fmla="*/ 0 w 1419225"/>
              <a:gd name="connsiteY6" fmla="*/ 9525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9225" h="1514475">
                <a:moveTo>
                  <a:pt x="0" y="9525"/>
                </a:moveTo>
                <a:lnTo>
                  <a:pt x="9525" y="1514475"/>
                </a:lnTo>
                <a:lnTo>
                  <a:pt x="352425" y="1514475"/>
                </a:lnTo>
                <a:lnTo>
                  <a:pt x="352425" y="381000"/>
                </a:lnTo>
                <a:lnTo>
                  <a:pt x="1419225" y="381000"/>
                </a:lnTo>
                <a:lnTo>
                  <a:pt x="1419225" y="0"/>
                </a:lnTo>
                <a:lnTo>
                  <a:pt x="0" y="9525"/>
                </a:lnTo>
                <a:close/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E0043FD-EF3B-4E0A-74EB-13BBBF5E75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1" t="32939" r="87026" b="25952"/>
          <a:stretch/>
        </p:blipFill>
        <p:spPr>
          <a:xfrm>
            <a:off x="4548208" y="4021651"/>
            <a:ext cx="723900" cy="83808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611A656-B65B-B8B8-7BD0-6E4513904165}"/>
              </a:ext>
            </a:extLst>
          </p:cNvPr>
          <p:cNvSpPr txBox="1"/>
          <p:nvPr/>
        </p:nvSpPr>
        <p:spPr>
          <a:xfrm>
            <a:off x="256756" y="5070719"/>
            <a:ext cx="9147056" cy="711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자라는 크기를 제일 왼쪽 아래 칸에서 시작해서 위쪽으로 올라가서 제일 위쪽에 도착하면 오른쪽으로 이동하며 읽었다고 하자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이 값들은 감소하지 않는다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따라서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이 수열을 처음부터 읽었을 때 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0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의 개수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, 1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의 개수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, 2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의 개수를 순서대로 입력에 준다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.</a:t>
            </a:r>
            <a:endParaRPr lang="ko-KR" altLang="en-US" sz="1400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9C881981-202D-60F7-B1AC-5106B4557A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870" t="33109" r="9096" b="13162"/>
          <a:stretch/>
        </p:blipFill>
        <p:spPr>
          <a:xfrm>
            <a:off x="6064252" y="3764364"/>
            <a:ext cx="855642" cy="109537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76AF745-B34C-C9D1-B88A-256236FCB10A}"/>
              </a:ext>
            </a:extLst>
          </p:cNvPr>
          <p:cNvSpPr txBox="1"/>
          <p:nvPr/>
        </p:nvSpPr>
        <p:spPr>
          <a:xfrm>
            <a:off x="4548208" y="3744652"/>
            <a:ext cx="723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입력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7089833-017D-8854-4152-F819CBE7D3F4}"/>
              </a:ext>
            </a:extLst>
          </p:cNvPr>
          <p:cNvSpPr txBox="1"/>
          <p:nvPr/>
        </p:nvSpPr>
        <p:spPr>
          <a:xfrm>
            <a:off x="6064252" y="3486971"/>
            <a:ext cx="855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출력</a:t>
            </a:r>
          </a:p>
        </p:txBody>
      </p: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CE9FE832-BA90-9684-9734-2A0689B534C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779785" y="3670527"/>
            <a:ext cx="1136787" cy="371699"/>
          </a:xfrm>
          <a:prstGeom prst="bentConnector3">
            <a:avLst>
              <a:gd name="adj1" fmla="val 5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64862F6-7F2D-BBD7-E756-D3B712931D63}"/>
              </a:ext>
            </a:extLst>
          </p:cNvPr>
          <p:cNvSpPr txBox="1"/>
          <p:nvPr/>
        </p:nvSpPr>
        <p:spPr>
          <a:xfrm>
            <a:off x="4943161" y="2799590"/>
            <a:ext cx="1181734" cy="387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0 0 1 1 1 2 2</a:t>
            </a:r>
            <a:endParaRPr lang="ko-KR" altLang="en-US" sz="1400" dirty="0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24C2F6A4-16F5-3D6D-503D-07E44ABC583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19138" y="2347913"/>
            <a:ext cx="1095375" cy="1066800"/>
          </a:xfrm>
          <a:prstGeom prst="bentConnector3">
            <a:avLst>
              <a:gd name="adj1" fmla="val 1004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483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056C44F-DF69-8AD7-E494-269A04260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04" y="816559"/>
            <a:ext cx="4858937" cy="522488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F70C896-F25B-B4E5-77D2-D01642A2E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110" y="816559"/>
            <a:ext cx="4605665" cy="52596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098F7C0-70D0-F391-5CE8-2BF7E1171CD6}"/>
              </a:ext>
            </a:extLst>
          </p:cNvPr>
          <p:cNvSpPr txBox="1"/>
          <p:nvPr/>
        </p:nvSpPr>
        <p:spPr>
          <a:xfrm>
            <a:off x="2632512" y="2613880"/>
            <a:ext cx="2727029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일단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n + 1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일 동안 자라는 크기를 구하자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4BE409-DB08-A791-3DCE-7D3F783216FC}"/>
              </a:ext>
            </a:extLst>
          </p:cNvPr>
          <p:cNvSpPr txBox="1"/>
          <p:nvPr/>
        </p:nvSpPr>
        <p:spPr>
          <a:xfrm>
            <a:off x="2588703" y="3273241"/>
            <a:ext cx="1523174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첫째 날은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로 초기화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1DA154-2C04-8B24-561C-5E7AFA9121B0}"/>
              </a:ext>
            </a:extLst>
          </p:cNvPr>
          <p:cNvSpPr txBox="1"/>
          <p:nvPr/>
        </p:nvSpPr>
        <p:spPr>
          <a:xfrm>
            <a:off x="3497612" y="3916921"/>
            <a:ext cx="1441420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가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보다 크면 왼쪽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BBDFFA-C460-F942-7CD3-F48D7034BE4E}"/>
              </a:ext>
            </a:extLst>
          </p:cNvPr>
          <p:cNvSpPr txBox="1"/>
          <p:nvPr/>
        </p:nvSpPr>
        <p:spPr>
          <a:xfrm>
            <a:off x="3497612" y="4676391"/>
            <a:ext cx="158408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가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보다 작으면 위쪽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9EE6E8-5997-42BE-9300-7DAA21245324}"/>
              </a:ext>
            </a:extLst>
          </p:cNvPr>
          <p:cNvSpPr txBox="1"/>
          <p:nvPr/>
        </p:nvSpPr>
        <p:spPr>
          <a:xfrm>
            <a:off x="6302671" y="470310"/>
            <a:ext cx="2114681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나머지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n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일 동안 자라는 크기는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7C2BFF-D021-CE1D-EE72-9EE5CCA05877}"/>
              </a:ext>
            </a:extLst>
          </p:cNvPr>
          <p:cNvSpPr txBox="1"/>
          <p:nvPr/>
        </p:nvSpPr>
        <p:spPr>
          <a:xfrm>
            <a:off x="8179096" y="1172333"/>
            <a:ext cx="2786340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포문을 돌면서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0, 1, 2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의 개수를 입력 받고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CF8A3A-AD71-3E3F-1899-0369E73CA037}"/>
              </a:ext>
            </a:extLst>
          </p:cNvPr>
          <p:cNvSpPr txBox="1"/>
          <p:nvPr/>
        </p:nvSpPr>
        <p:spPr>
          <a:xfrm>
            <a:off x="8179096" y="1943463"/>
            <a:ext cx="2095445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은 필요 없으니까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값만 계산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E43421-A861-CD82-6BDF-39EB85F982F7}"/>
              </a:ext>
            </a:extLst>
          </p:cNvPr>
          <p:cNvSpPr txBox="1"/>
          <p:nvPr/>
        </p:nvSpPr>
        <p:spPr>
          <a:xfrm>
            <a:off x="8179096" y="2645486"/>
            <a:ext cx="243848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1, 2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일 때는 개수만큼 애벌레 키우기</a:t>
            </a:r>
          </a:p>
        </p:txBody>
      </p:sp>
    </p:spTree>
    <p:extLst>
      <p:ext uri="{BB962C8B-B14F-4D97-AF65-F5344CB8AC3E}">
        <p14:creationId xmlns:p14="http://schemas.microsoft.com/office/powerpoint/2010/main" val="2768357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1A881EB-FAF4-BCF7-5B16-842A575C0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79" y="328491"/>
            <a:ext cx="9440592" cy="17433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02D69F-0185-2FE8-3DE5-B7D916E0061A}"/>
              </a:ext>
            </a:extLst>
          </p:cNvPr>
          <p:cNvSpPr txBox="1"/>
          <p:nvPr/>
        </p:nvSpPr>
        <p:spPr>
          <a:xfrm>
            <a:off x="3903810" y="489805"/>
            <a:ext cx="3743332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나머지 애벌레는 왼쪽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왼쪽 위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위쪽 값 중에서 큰 값으로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6C7393-F78F-A493-C444-B1ABBE9CA02D}"/>
              </a:ext>
            </a:extLst>
          </p:cNvPr>
          <p:cNvSpPr txBox="1"/>
          <p:nvPr/>
        </p:nvSpPr>
        <p:spPr>
          <a:xfrm>
            <a:off x="3522810" y="987843"/>
            <a:ext cx="460382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출력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BDB650-8236-10F7-A935-61BDCCADEABE}"/>
              </a:ext>
            </a:extLst>
          </p:cNvPr>
          <p:cNvSpPr txBox="1"/>
          <p:nvPr/>
        </p:nvSpPr>
        <p:spPr>
          <a:xfrm>
            <a:off x="299379" y="2251319"/>
            <a:ext cx="1164101" cy="387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83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점 </a:t>
            </a:r>
            <a:r>
              <a:rPr lang="ko-KR" altLang="en-US" sz="1400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킹받아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..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A9854D-6A72-19E5-7217-52691B3C0843}"/>
              </a:ext>
            </a:extLst>
          </p:cNvPr>
          <p:cNvSpPr txBox="1"/>
          <p:nvPr/>
        </p:nvSpPr>
        <p:spPr>
          <a:xfrm>
            <a:off x="299379" y="2908544"/>
            <a:ext cx="9147056" cy="71109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자라는 크기를 제일 왼쪽 아래 칸에서 시작해서 위쪽으로 올라가서 제일 위쪽에 도착하면 오른쪽으로 이동하며 읽었다고 하자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이 값들은 감소하지 않는다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따라서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이 수열을 처음부터 읽었을 때 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0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의 개수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, 1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의 개수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, 2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의 개수를 순서대로 입력에 준다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.</a:t>
            </a:r>
            <a:endParaRPr lang="ko-KR" altLang="en-US" sz="14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5E9A3C0-8B57-2768-6AD5-1A1F08DC5F22}"/>
              </a:ext>
            </a:extLst>
          </p:cNvPr>
          <p:cNvCxnSpPr>
            <a:cxnSpLocks/>
          </p:cNvCxnSpPr>
          <p:nvPr/>
        </p:nvCxnSpPr>
        <p:spPr>
          <a:xfrm>
            <a:off x="881429" y="3800475"/>
            <a:ext cx="0" cy="361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3571041-CAA0-AB25-3297-CAA1436CA716}"/>
              </a:ext>
            </a:extLst>
          </p:cNvPr>
          <p:cNvSpPr txBox="1"/>
          <p:nvPr/>
        </p:nvSpPr>
        <p:spPr>
          <a:xfrm>
            <a:off x="299379" y="4371839"/>
            <a:ext cx="3810659" cy="167372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뒤쪽으로 갈수록 크다 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=&gt; 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제일 위쪽 값이 가장 크다</a:t>
            </a:r>
            <a:endParaRPr lang="en-US" altLang="ko-KR" sz="1400" b="0" i="0" dirty="0">
              <a:solidFill>
                <a:srgbClr val="555555"/>
              </a:solidFill>
              <a:effectLst/>
              <a:latin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555555"/>
              </a:solidFill>
              <a:latin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555555"/>
              </a:solidFill>
              <a:latin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555555"/>
              </a:solidFill>
              <a:latin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555555"/>
              </a:solidFill>
              <a:latin typeface="Open Sans" panose="020B0606030504020204" pitchFamily="34" charset="0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F472B4B9-EAB9-4FBA-A34E-F93DCCCAC5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870" t="33109" r="9096" b="13162"/>
          <a:stretch/>
        </p:blipFill>
        <p:spPr>
          <a:xfrm>
            <a:off x="453608" y="4809716"/>
            <a:ext cx="855642" cy="1095374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4518C8FA-6809-2E68-28BE-956504324272}"/>
              </a:ext>
            </a:extLst>
          </p:cNvPr>
          <p:cNvSpPr/>
          <p:nvPr/>
        </p:nvSpPr>
        <p:spPr>
          <a:xfrm>
            <a:off x="628651" y="4809716"/>
            <a:ext cx="680600" cy="10953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02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 animBg="1"/>
      <p:bldP spid="20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09B8F753-01C8-89D7-98C3-7C533BA0E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78" y="0"/>
            <a:ext cx="4178053" cy="6858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14CF3B7-05E6-3063-4B72-49D5AED5D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329" y="1074179"/>
            <a:ext cx="3705742" cy="177189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D7DB67C-76B0-C686-F27B-6517060D9E62}"/>
              </a:ext>
            </a:extLst>
          </p:cNvPr>
          <p:cNvSpPr txBox="1"/>
          <p:nvPr/>
        </p:nvSpPr>
        <p:spPr>
          <a:xfrm>
            <a:off x="2461154" y="575530"/>
            <a:ext cx="2537874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제일 왼쪽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위쪽 애벌레 값만 저장하기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B0B88D-39D0-B75F-F2F2-61933EEEB872}"/>
              </a:ext>
            </a:extLst>
          </p:cNvPr>
          <p:cNvSpPr txBox="1"/>
          <p:nvPr/>
        </p:nvSpPr>
        <p:spPr>
          <a:xfrm>
            <a:off x="9186604" y="1268500"/>
            <a:ext cx="1754006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제일 왼쪽 값은 먼저 출력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1E907F-CA68-0944-B9A3-215743FF93F8}"/>
              </a:ext>
            </a:extLst>
          </p:cNvPr>
          <p:cNvSpPr txBox="1"/>
          <p:nvPr/>
        </p:nvSpPr>
        <p:spPr>
          <a:xfrm>
            <a:off x="9589731" y="1787002"/>
            <a:ext cx="1906291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제일 위쪽 애벌레 값을 출력</a:t>
            </a:r>
          </a:p>
        </p:txBody>
      </p:sp>
    </p:spTree>
    <p:extLst>
      <p:ext uri="{BB962C8B-B14F-4D97-AF65-F5344CB8AC3E}">
        <p14:creationId xmlns:p14="http://schemas.microsoft.com/office/powerpoint/2010/main" val="1420597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FDF47D-AE20-4768-AE5C-9E6D35BCF4D4}"/>
              </a:ext>
            </a:extLst>
          </p:cNvPr>
          <p:cNvSpPr txBox="1"/>
          <p:nvPr/>
        </p:nvSpPr>
        <p:spPr>
          <a:xfrm>
            <a:off x="0" y="3013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592612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서울남산체 EB"/>
        <a:ea typeface="서울남산체 EB"/>
        <a:cs typeface=""/>
      </a:majorFont>
      <a:minorFont>
        <a:latin typeface="서울남산체 M"/>
        <a:ea typeface="서울남산체 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302</Words>
  <Application>Microsoft Office PowerPoint</Application>
  <PresentationFormat>와이드스크린</PresentationFormat>
  <Paragraphs>42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맑은 고딕</vt:lpstr>
      <vt:lpstr>서울남산체 EB</vt:lpstr>
      <vt:lpstr>서울남산체 M</vt:lpstr>
      <vt:lpstr>Arial</vt:lpstr>
      <vt:lpstr>Open Sans</vt:lpstr>
      <vt:lpstr>Office 테마</vt:lpstr>
      <vt:lpstr>여왕벌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토끼가 정보섬에 올라온 이유</dc:title>
  <dc:creator>이 화경</dc:creator>
  <cp:lastModifiedBy>이화경</cp:lastModifiedBy>
  <cp:revision>9</cp:revision>
  <dcterms:created xsi:type="dcterms:W3CDTF">2022-04-06T16:55:22Z</dcterms:created>
  <dcterms:modified xsi:type="dcterms:W3CDTF">2022-09-15T13:08:38Z</dcterms:modified>
</cp:coreProperties>
</file>