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EF6F0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3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01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51365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토끼가 </a:t>
            </a:r>
            <a:r>
              <a:rPr lang="ko-KR" alt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정보섬에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올라온 이유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/>
              <a:t>201821011 </a:t>
            </a:r>
            <a:r>
              <a:rPr lang="ko-KR" altLang="en-US" dirty="0"/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17130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D757-E1A0-4CB9-A035-08481F95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22"/>
            <a:ext cx="10515600" cy="88178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D100A-D21A-48E7-8C60-B3B07C39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733"/>
            <a:ext cx="10515600" cy="541914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당근이 여기저기 떨어져 있는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정보섬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≤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N, M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≤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1000)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토끼의 왼쪽에서 늑대가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쫗아온다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토끼의 이동 방향은 →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↗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최대한 많은 당근을 주워서 쪽문으로 나가자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쪽문에 도착했을 때 반드시 그 문으로 탈출할 필요는 없다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토끼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쪽문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 공간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CA39B5-E366-45D0-9EB2-4E2D04F5720B}"/>
              </a:ext>
            </a:extLst>
          </p:cNvPr>
          <p:cNvSpPr txBox="1">
            <a:spLocks/>
          </p:cNvSpPr>
          <p:nvPr/>
        </p:nvSpPr>
        <p:spPr>
          <a:xfrm>
            <a:off x="6096000" y="3653996"/>
            <a:ext cx="2152073" cy="270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52DADCE-98EF-46DB-B995-EB3F1C449BC7}"/>
              </a:ext>
            </a:extLst>
          </p:cNvPr>
          <p:cNvSpPr txBox="1">
            <a:spLocks/>
          </p:cNvSpPr>
          <p:nvPr/>
        </p:nvSpPr>
        <p:spPr>
          <a:xfrm>
            <a:off x="8647123" y="3653996"/>
            <a:ext cx="3120004" cy="270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최대 당근 개수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빠져나갈 수 없다면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11EA8E-B9A6-43FD-AE44-48B6424E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3" y="4043659"/>
            <a:ext cx="938524" cy="14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4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934D4-FD1C-47D9-9937-33E8966B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150"/>
            <a:ext cx="10515600" cy="527702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이전에 풀었던 문제</a:t>
            </a:r>
            <a:endParaRPr lang="en-US" altLang="ko-KR" sz="2000" dirty="0"/>
          </a:p>
          <a:p>
            <a:pPr lvl="1"/>
            <a:r>
              <a:rPr lang="ko-KR" altLang="en-US" sz="1600" dirty="0"/>
              <a:t>→</a:t>
            </a:r>
            <a:r>
              <a:rPr lang="en-US" altLang="ko-KR" sz="1600" dirty="0"/>
              <a:t>, </a:t>
            </a:r>
            <a:r>
              <a:rPr lang="ko-KR" altLang="en-US" sz="1600" dirty="0"/>
              <a:t>↓로만 이동해 갈 수 있는 경로 중 값을 찾는 동적프로그래밍 문제</a:t>
            </a:r>
            <a:endParaRPr lang="en-US" altLang="ko-KR" sz="1600" dirty="0"/>
          </a:p>
          <a:p>
            <a:pPr lvl="1"/>
            <a:r>
              <a:rPr lang="ko-KR" altLang="en-US" sz="1600" dirty="0"/>
              <a:t>지나온 경로들 중 큰 값을 찾아 배열에 저장하는 방법</a:t>
            </a:r>
            <a:endParaRPr lang="en-US" altLang="ko-KR" sz="1600" dirty="0"/>
          </a:p>
          <a:p>
            <a:pPr lvl="1"/>
            <a:r>
              <a:rPr lang="ko-KR" altLang="en-US" sz="1600" dirty="0"/>
              <a:t>패딩을 넣어 비슷하게 풀면 되겠다</a:t>
            </a:r>
            <a:r>
              <a:rPr lang="en-US" altLang="ko-KR" sz="1600" dirty="0"/>
              <a:t>!</a:t>
            </a:r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70939A2-FE7D-4888-8C61-8376B4F6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94003"/>
              </p:ext>
            </p:extLst>
          </p:nvPr>
        </p:nvGraphicFramePr>
        <p:xfrm>
          <a:off x="9212743" y="1315150"/>
          <a:ext cx="196606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677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27677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27677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27677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327677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327677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41875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341875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341875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341875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089D6B4-0469-402D-BC60-5DA1F1909217}"/>
              </a:ext>
            </a:extLst>
          </p:cNvPr>
          <p:cNvCxnSpPr>
            <a:cxnSpLocks/>
          </p:cNvCxnSpPr>
          <p:nvPr/>
        </p:nvCxnSpPr>
        <p:spPr>
          <a:xfrm>
            <a:off x="8926127" y="1539658"/>
            <a:ext cx="286616" cy="0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7AE1ED7-6630-4715-B022-CED24448D843}"/>
              </a:ext>
            </a:extLst>
          </p:cNvPr>
          <p:cNvCxnSpPr>
            <a:cxnSpLocks/>
          </p:cNvCxnSpPr>
          <p:nvPr/>
        </p:nvCxnSpPr>
        <p:spPr>
          <a:xfrm>
            <a:off x="11178805" y="2576601"/>
            <a:ext cx="286616" cy="0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DC9437-9D2B-4861-A930-669C3197095E}"/>
              </a:ext>
            </a:extLst>
          </p:cNvPr>
          <p:cNvSpPr txBox="1"/>
          <p:nvPr/>
        </p:nvSpPr>
        <p:spPr>
          <a:xfrm>
            <a:off x="8381899" y="1370381"/>
            <a:ext cx="59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58221-7D03-48A0-B1CC-9F8B25AB498F}"/>
              </a:ext>
            </a:extLst>
          </p:cNvPr>
          <p:cNvSpPr txBox="1"/>
          <p:nvPr/>
        </p:nvSpPr>
        <p:spPr>
          <a:xfrm>
            <a:off x="11465421" y="2439636"/>
            <a:ext cx="59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도착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025B776-A6F0-4B7D-9245-A9A9E05DA937}"/>
              </a:ext>
            </a:extLst>
          </p:cNvPr>
          <p:cNvCxnSpPr>
            <a:cxnSpLocks/>
          </p:cNvCxnSpPr>
          <p:nvPr/>
        </p:nvCxnSpPr>
        <p:spPr>
          <a:xfrm>
            <a:off x="9230896" y="1539658"/>
            <a:ext cx="1938482" cy="1036943"/>
          </a:xfrm>
          <a:prstGeom prst="bentConnector3">
            <a:avLst>
              <a:gd name="adj1" fmla="val 41733"/>
            </a:avLst>
          </a:prstGeom>
          <a:ln w="349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388CD68F-4A7B-4EBF-98DC-D56E4876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22"/>
            <a:ext cx="10515600" cy="88178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동적 프로그래밍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ABCEEC3D-F96D-4F55-A4F0-B2603A510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93620"/>
              </p:ext>
            </p:extLst>
          </p:nvPr>
        </p:nvGraphicFramePr>
        <p:xfrm>
          <a:off x="1414872" y="3112950"/>
          <a:ext cx="2550702" cy="254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86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O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R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O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2151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191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9AC003B-8F19-40BB-8398-CAA2DB4DA282}"/>
              </a:ext>
            </a:extLst>
          </p:cNvPr>
          <p:cNvCxnSpPr>
            <a:cxnSpLocks/>
          </p:cNvCxnSpPr>
          <p:nvPr/>
        </p:nvCxnSpPr>
        <p:spPr>
          <a:xfrm>
            <a:off x="2438400" y="4379485"/>
            <a:ext cx="196850" cy="0"/>
          </a:xfrm>
          <a:prstGeom prst="straightConnector1">
            <a:avLst/>
          </a:prstGeom>
          <a:ln w="15875">
            <a:solidFill>
              <a:schemeClr val="accent1">
                <a:lumMod val="20000"/>
                <a:lumOff val="8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D34D1C-FE53-436D-9630-EB4D946D8147}"/>
              </a:ext>
            </a:extLst>
          </p:cNvPr>
          <p:cNvCxnSpPr>
            <a:cxnSpLocks/>
          </p:cNvCxnSpPr>
          <p:nvPr/>
        </p:nvCxnSpPr>
        <p:spPr>
          <a:xfrm flipV="1">
            <a:off x="2438400" y="4114800"/>
            <a:ext cx="171450" cy="125645"/>
          </a:xfrm>
          <a:prstGeom prst="straightConnector1">
            <a:avLst/>
          </a:prstGeom>
          <a:ln w="15875">
            <a:solidFill>
              <a:schemeClr val="accent1">
                <a:lumMod val="20000"/>
                <a:lumOff val="8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981C85E-AD78-4C01-BDF7-1042E78E5C0C}"/>
              </a:ext>
            </a:extLst>
          </p:cNvPr>
          <p:cNvCxnSpPr>
            <a:cxnSpLocks/>
          </p:cNvCxnSpPr>
          <p:nvPr/>
        </p:nvCxnSpPr>
        <p:spPr>
          <a:xfrm>
            <a:off x="2438400" y="4518526"/>
            <a:ext cx="171450" cy="126499"/>
          </a:xfrm>
          <a:prstGeom prst="straightConnector1">
            <a:avLst/>
          </a:prstGeom>
          <a:ln w="15875">
            <a:solidFill>
              <a:schemeClr val="accent1">
                <a:lumMod val="20000"/>
                <a:lumOff val="8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F938F5B-892B-40AC-9387-8B2807B01EAA}"/>
              </a:ext>
            </a:extLst>
          </p:cNvPr>
          <p:cNvCxnSpPr>
            <a:cxnSpLocks/>
          </p:cNvCxnSpPr>
          <p:nvPr/>
        </p:nvCxnSpPr>
        <p:spPr>
          <a:xfrm>
            <a:off x="2806700" y="4011185"/>
            <a:ext cx="196850" cy="0"/>
          </a:xfrm>
          <a:prstGeom prst="straightConnector1">
            <a:avLst/>
          </a:prstGeom>
          <a:ln w="15875">
            <a:solidFill>
              <a:schemeClr val="accent1">
                <a:lumMod val="20000"/>
                <a:lumOff val="8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D051BD9-149C-4A57-BEC9-0FEB332CA773}"/>
              </a:ext>
            </a:extLst>
          </p:cNvPr>
          <p:cNvCxnSpPr>
            <a:cxnSpLocks/>
          </p:cNvCxnSpPr>
          <p:nvPr/>
        </p:nvCxnSpPr>
        <p:spPr>
          <a:xfrm flipV="1">
            <a:off x="2806700" y="3746500"/>
            <a:ext cx="171450" cy="125645"/>
          </a:xfrm>
          <a:prstGeom prst="straightConnector1">
            <a:avLst/>
          </a:prstGeom>
          <a:ln w="15875">
            <a:solidFill>
              <a:schemeClr val="accent1">
                <a:lumMod val="20000"/>
                <a:lumOff val="8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7FD425-7761-46DC-9034-24B80C0A0EA7}"/>
              </a:ext>
            </a:extLst>
          </p:cNvPr>
          <p:cNvCxnSpPr>
            <a:cxnSpLocks/>
          </p:cNvCxnSpPr>
          <p:nvPr/>
        </p:nvCxnSpPr>
        <p:spPr>
          <a:xfrm>
            <a:off x="2806700" y="4379485"/>
            <a:ext cx="196850" cy="0"/>
          </a:xfrm>
          <a:prstGeom prst="straightConnector1">
            <a:avLst/>
          </a:prstGeom>
          <a:ln w="158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22510D1-CBBB-4DD9-A890-F789E2A0BD0A}"/>
              </a:ext>
            </a:extLst>
          </p:cNvPr>
          <p:cNvCxnSpPr>
            <a:cxnSpLocks/>
          </p:cNvCxnSpPr>
          <p:nvPr/>
        </p:nvCxnSpPr>
        <p:spPr>
          <a:xfrm flipV="1">
            <a:off x="2806700" y="4114800"/>
            <a:ext cx="171450" cy="125645"/>
          </a:xfrm>
          <a:prstGeom prst="straightConnector1">
            <a:avLst/>
          </a:prstGeom>
          <a:ln w="15875">
            <a:solidFill>
              <a:schemeClr val="accent1">
                <a:lumMod val="20000"/>
                <a:lumOff val="8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D5814A-BE81-4A9E-8C5C-EFC733355566}"/>
              </a:ext>
            </a:extLst>
          </p:cNvPr>
          <p:cNvCxnSpPr>
            <a:cxnSpLocks/>
          </p:cNvCxnSpPr>
          <p:nvPr/>
        </p:nvCxnSpPr>
        <p:spPr>
          <a:xfrm>
            <a:off x="2806700" y="4518526"/>
            <a:ext cx="171450" cy="126499"/>
          </a:xfrm>
          <a:prstGeom prst="straightConnector1">
            <a:avLst/>
          </a:prstGeom>
          <a:ln w="15875">
            <a:solidFill>
              <a:schemeClr val="accent1">
                <a:lumMod val="20000"/>
                <a:lumOff val="8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18F91AF-E5A4-405D-9881-19BCEFCD6378}"/>
              </a:ext>
            </a:extLst>
          </p:cNvPr>
          <p:cNvCxnSpPr>
            <a:cxnSpLocks/>
          </p:cNvCxnSpPr>
          <p:nvPr/>
        </p:nvCxnSpPr>
        <p:spPr>
          <a:xfrm>
            <a:off x="2806700" y="4747785"/>
            <a:ext cx="196850" cy="0"/>
          </a:xfrm>
          <a:prstGeom prst="straightConnector1">
            <a:avLst/>
          </a:prstGeom>
          <a:ln w="15875">
            <a:solidFill>
              <a:schemeClr val="accent1">
                <a:lumMod val="20000"/>
                <a:lumOff val="8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CB0BE20-C3B0-4B62-BF76-84934E32B2F4}"/>
              </a:ext>
            </a:extLst>
          </p:cNvPr>
          <p:cNvCxnSpPr>
            <a:cxnSpLocks/>
          </p:cNvCxnSpPr>
          <p:nvPr/>
        </p:nvCxnSpPr>
        <p:spPr>
          <a:xfrm>
            <a:off x="2806700" y="4886826"/>
            <a:ext cx="171450" cy="126499"/>
          </a:xfrm>
          <a:prstGeom prst="straightConnector1">
            <a:avLst/>
          </a:prstGeom>
          <a:ln w="15875">
            <a:solidFill>
              <a:schemeClr val="accent1">
                <a:lumMod val="20000"/>
                <a:lumOff val="8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724A56B-B18B-4A67-99A8-953914837B40}"/>
              </a:ext>
            </a:extLst>
          </p:cNvPr>
          <p:cNvCxnSpPr>
            <a:cxnSpLocks/>
          </p:cNvCxnSpPr>
          <p:nvPr/>
        </p:nvCxnSpPr>
        <p:spPr>
          <a:xfrm>
            <a:off x="2806700" y="4150226"/>
            <a:ext cx="171450" cy="126499"/>
          </a:xfrm>
          <a:prstGeom prst="straightConnector1">
            <a:avLst/>
          </a:prstGeom>
          <a:ln w="158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87B0D6-127E-43CF-8265-DD80A769DCD3}"/>
              </a:ext>
            </a:extLst>
          </p:cNvPr>
          <p:cNvCxnSpPr>
            <a:cxnSpLocks/>
          </p:cNvCxnSpPr>
          <p:nvPr/>
        </p:nvCxnSpPr>
        <p:spPr>
          <a:xfrm flipV="1">
            <a:off x="2806700" y="4483100"/>
            <a:ext cx="171450" cy="125645"/>
          </a:xfrm>
          <a:prstGeom prst="straightConnector1">
            <a:avLst/>
          </a:prstGeom>
          <a:ln w="158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B7EA7ED-FF27-4679-BEA3-E5BA17C4DC92}"/>
              </a:ext>
            </a:extLst>
          </p:cNvPr>
          <p:cNvCxnSpPr>
            <a:cxnSpLocks/>
          </p:cNvCxnSpPr>
          <p:nvPr/>
        </p:nvCxnSpPr>
        <p:spPr>
          <a:xfrm>
            <a:off x="4713288" y="2352397"/>
            <a:ext cx="2678112" cy="201640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F274FE5-D0D5-4B4A-888A-6D9DC071C5B7}"/>
              </a:ext>
            </a:extLst>
          </p:cNvPr>
          <p:cNvSpPr txBox="1"/>
          <p:nvPr/>
        </p:nvSpPr>
        <p:spPr>
          <a:xfrm>
            <a:off x="6813583" y="4427364"/>
            <a:ext cx="43354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차이점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도착 지점이 정해져 있지 않음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왼쪽 세방향에서 올 수 있음</a:t>
            </a:r>
          </a:p>
        </p:txBody>
      </p:sp>
    </p:spTree>
    <p:extLst>
      <p:ext uri="{BB962C8B-B14F-4D97-AF65-F5344CB8AC3E}">
        <p14:creationId xmlns:p14="http://schemas.microsoft.com/office/powerpoint/2010/main" val="101135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D82C0-6830-4E69-9969-6ABF12F9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21"/>
            <a:ext cx="10515600" cy="83559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08798-B69D-4ABF-9782-4E9494C2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727"/>
            <a:ext cx="10515600" cy="55905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err="1"/>
              <a:t>dp</a:t>
            </a:r>
            <a:r>
              <a:rPr lang="ko-KR" altLang="en-US" sz="2000" dirty="0"/>
              <a:t>배열은 </a:t>
            </a:r>
            <a:r>
              <a:rPr lang="en-US" altLang="ko-KR" sz="2000" dirty="0"/>
              <a:t>0</a:t>
            </a:r>
            <a:r>
              <a:rPr lang="ko-KR" altLang="en-US" sz="2000" dirty="0"/>
              <a:t>으로</a:t>
            </a:r>
            <a:r>
              <a:rPr lang="en-US" altLang="ko-KR" sz="2000" dirty="0"/>
              <a:t>, </a:t>
            </a:r>
            <a:r>
              <a:rPr lang="ko-KR" altLang="en-US" sz="2000" dirty="0"/>
              <a:t>당근 최대 개수 </a:t>
            </a:r>
            <a:r>
              <a:rPr lang="en-US" altLang="ko-KR" sz="2000" dirty="0" err="1"/>
              <a:t>cmax</a:t>
            </a:r>
            <a:r>
              <a:rPr lang="ko-KR" altLang="en-US" sz="2000" dirty="0"/>
              <a:t>는 </a:t>
            </a:r>
            <a:r>
              <a:rPr lang="en-US" altLang="ko-KR" sz="2000" dirty="0"/>
              <a:t>-1</a:t>
            </a:r>
            <a:r>
              <a:rPr lang="ko-KR" altLang="en-US" sz="2000" dirty="0"/>
              <a:t>로 초기화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이미 지나온 길에 대한 값을 넣어야 하기 때문에 </a:t>
            </a:r>
            <a:br>
              <a:rPr lang="en-US" altLang="ko-KR" sz="2000" dirty="0"/>
            </a:br>
            <a:r>
              <a:rPr lang="ko-KR" altLang="en-US" sz="2000" dirty="0"/>
              <a:t>행</a:t>
            </a:r>
            <a:r>
              <a:rPr lang="en-US" altLang="ko-KR" sz="2000" dirty="0"/>
              <a:t>-&gt;</a:t>
            </a:r>
            <a:r>
              <a:rPr lang="ko-KR" altLang="en-US" sz="2000" dirty="0"/>
              <a:t>열</a:t>
            </a:r>
            <a:r>
              <a:rPr lang="en-US" altLang="ko-KR" sz="2000" dirty="0"/>
              <a:t>(</a:t>
            </a:r>
            <a:r>
              <a:rPr lang="ko-KR" altLang="en-US" sz="2000" dirty="0"/>
              <a:t>≡</a:t>
            </a:r>
            <a:r>
              <a:rPr lang="en-US" altLang="ko-KR" sz="2000" dirty="0"/>
              <a:t>)</a:t>
            </a:r>
            <a:r>
              <a:rPr lang="ko-KR" altLang="en-US" sz="2000" dirty="0"/>
              <a:t>이 아닌 열</a:t>
            </a:r>
            <a:r>
              <a:rPr lang="en-US" altLang="ko-KR" sz="2000" dirty="0"/>
              <a:t>-&gt;</a:t>
            </a:r>
            <a:r>
              <a:rPr lang="ko-KR" altLang="en-US" sz="2000" dirty="0"/>
              <a:t>행</a:t>
            </a:r>
            <a:r>
              <a:rPr lang="en-US" altLang="ko-KR" sz="2000" dirty="0"/>
              <a:t>(   )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실행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현재 위치가 벽</a:t>
            </a:r>
            <a:r>
              <a:rPr lang="en-US" altLang="ko-KR" sz="2000" dirty="0"/>
              <a:t>#</a:t>
            </a:r>
            <a:r>
              <a:rPr lang="ko-KR" altLang="en-US" sz="2000" dirty="0"/>
              <a:t>이면 </a:t>
            </a:r>
            <a:r>
              <a:rPr lang="en-US" altLang="ko-KR" sz="2000" dirty="0"/>
              <a:t>-1</a:t>
            </a:r>
            <a:r>
              <a:rPr lang="ko-KR" altLang="en-US" sz="2000" dirty="0"/>
              <a:t>로 저장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현재 위치로 올 수 있는 방향이 모두 </a:t>
            </a:r>
            <a:r>
              <a:rPr lang="en-US" altLang="ko-KR" sz="2000" dirty="0"/>
              <a:t>-1</a:t>
            </a:r>
            <a:r>
              <a:rPr lang="ko-KR" altLang="en-US" sz="2000" dirty="0"/>
              <a:t>이면 </a:t>
            </a:r>
            <a:r>
              <a:rPr lang="en-US" altLang="ko-KR" sz="2000" dirty="0"/>
              <a:t>-1</a:t>
            </a:r>
            <a:r>
              <a:rPr lang="ko-KR" altLang="en-US" sz="2000" dirty="0"/>
              <a:t>로 저장</a:t>
            </a:r>
            <a:br>
              <a:rPr lang="en-US" altLang="ko-KR" sz="2400" dirty="0"/>
            </a:br>
            <a:r>
              <a:rPr lang="en-US" altLang="ko-KR" sz="1500" dirty="0"/>
              <a:t>(i-1, j-1) (</a:t>
            </a:r>
            <a:r>
              <a:rPr lang="en-US" altLang="ko-KR" sz="1500" dirty="0" err="1"/>
              <a:t>i</a:t>
            </a:r>
            <a:r>
              <a:rPr lang="en-US" altLang="ko-KR" sz="1500" dirty="0"/>
              <a:t>, j-1) (i+1, j-1)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현재 위치로 올 수 있는 방향 중 가장 큰 값을 가져와</a:t>
            </a:r>
            <a:br>
              <a:rPr lang="en-US" altLang="ko-KR" sz="2000" dirty="0"/>
            </a:br>
            <a:r>
              <a:rPr lang="ko-KR" altLang="en-US" sz="2000" dirty="0"/>
              <a:t>현재 위치가 </a:t>
            </a:r>
            <a:r>
              <a:rPr lang="en-US" altLang="ko-KR" sz="2000" dirty="0"/>
              <a:t>C</a:t>
            </a:r>
            <a:r>
              <a:rPr lang="ko-KR" altLang="en-US" sz="2000" dirty="0"/>
              <a:t>면 </a:t>
            </a:r>
            <a:r>
              <a:rPr lang="en-US" altLang="ko-KR" sz="2000" dirty="0"/>
              <a:t>+1</a:t>
            </a:r>
            <a:r>
              <a:rPr lang="ko-KR" altLang="en-US" sz="2000" dirty="0"/>
              <a:t>을 해서</a:t>
            </a:r>
            <a:r>
              <a:rPr lang="en-US" altLang="ko-KR" sz="2000" dirty="0"/>
              <a:t>, </a:t>
            </a:r>
            <a:r>
              <a:rPr lang="ko-KR" altLang="en-US" sz="2000" dirty="0"/>
              <a:t>그 외에 </a:t>
            </a:r>
            <a:r>
              <a:rPr lang="en-US" altLang="ko-KR" sz="2000" dirty="0"/>
              <a:t>.</a:t>
            </a:r>
            <a:r>
              <a:rPr lang="ko-KR" altLang="en-US" sz="2000" dirty="0"/>
              <a:t>과</a:t>
            </a:r>
            <a:r>
              <a:rPr lang="en-US" altLang="ko-KR" sz="2000" dirty="0"/>
              <a:t> O</a:t>
            </a:r>
            <a:r>
              <a:rPr lang="ko-KR" altLang="en-US" sz="2000" dirty="0"/>
              <a:t>면 그대로 </a:t>
            </a:r>
            <a:r>
              <a:rPr lang="en-US" altLang="ko-KR" sz="2000" dirty="0" err="1"/>
              <a:t>dp</a:t>
            </a:r>
            <a:r>
              <a:rPr lang="ko-KR" altLang="en-US" sz="2000" dirty="0"/>
              <a:t>에 저장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현재 위치가 </a:t>
            </a:r>
            <a:r>
              <a:rPr lang="en-US" altLang="ko-KR" sz="2000" dirty="0"/>
              <a:t>O</a:t>
            </a:r>
            <a:r>
              <a:rPr lang="ko-KR" altLang="en-US" sz="2000" dirty="0"/>
              <a:t>면 </a:t>
            </a:r>
            <a:r>
              <a:rPr lang="en-US" altLang="ko-KR" sz="2000" dirty="0" err="1"/>
              <a:t>cmax</a:t>
            </a:r>
            <a:r>
              <a:rPr lang="ko-KR" altLang="en-US" sz="2000" dirty="0"/>
              <a:t>와 현재 위치의</a:t>
            </a:r>
            <a:r>
              <a:rPr lang="en-US" altLang="ko-KR" sz="2000" dirty="0"/>
              <a:t> </a:t>
            </a:r>
            <a:r>
              <a:rPr lang="ko-KR" altLang="en-US" sz="2000" dirty="0"/>
              <a:t>값을 비교해 갱신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패딩을 넣으면 인덱스 계산이 어려워져서 그냥 첫 행과 마지막행은 </a:t>
            </a:r>
            <a:r>
              <a:rPr lang="en-US" altLang="ko-KR" sz="2000" dirty="0"/>
              <a:t>if</a:t>
            </a:r>
            <a:r>
              <a:rPr lang="ko-KR" altLang="en-US" sz="2000" dirty="0"/>
              <a:t>문으로 따로 빼 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ㅎ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14FDE-C255-459B-936F-4E474C008C1A}"/>
              </a:ext>
            </a:extLst>
          </p:cNvPr>
          <p:cNvSpPr txBox="1"/>
          <p:nvPr/>
        </p:nvSpPr>
        <p:spPr>
          <a:xfrm rot="5400000">
            <a:off x="3666550" y="2103385"/>
            <a:ext cx="4525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127457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30D98-D99B-446F-9D5F-EFE6E3AD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72"/>
            <a:ext cx="10515600" cy="82265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67F9-5BDA-4CBC-B71C-76338A47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96"/>
            <a:ext cx="10515600" cy="351494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</a:t>
            </a:r>
            <a:r>
              <a:rPr lang="ko-KR" altLang="en-US" sz="2000" dirty="0"/>
              <a:t>의 위치를 찾아야함</a:t>
            </a:r>
            <a:endParaRPr lang="en-US" altLang="ko-KR" sz="2000" dirty="0"/>
          </a:p>
          <a:p>
            <a:pPr lvl="1"/>
            <a:r>
              <a:rPr lang="ko-KR" altLang="en-US" sz="1800" dirty="0"/>
              <a:t>입력 값을 받아올 때 </a:t>
            </a:r>
            <a:r>
              <a:rPr lang="en-US" altLang="ko-KR" sz="1800" dirty="0"/>
              <a:t>R</a:t>
            </a:r>
            <a:r>
              <a:rPr lang="ko-KR" altLang="en-US" sz="1800" dirty="0"/>
              <a:t>의 위치를 </a:t>
            </a:r>
            <a:r>
              <a:rPr lang="en-US" altLang="ko-KR" sz="1800" dirty="0" err="1"/>
              <a:t>rx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ry</a:t>
            </a:r>
            <a:r>
              <a:rPr lang="ko-KR" altLang="en-US" sz="1800" dirty="0"/>
              <a:t>에 저장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반복문</a:t>
            </a:r>
            <a:r>
              <a:rPr lang="ko-KR" altLang="en-US" sz="1800" dirty="0"/>
              <a:t> 돌 때 </a:t>
            </a:r>
            <a:r>
              <a:rPr lang="en-US" altLang="ko-KR" sz="1800" dirty="0"/>
              <a:t>rx+1</a:t>
            </a:r>
            <a:r>
              <a:rPr lang="ko-KR" altLang="en-US" sz="1800" dirty="0"/>
              <a:t>부터 시작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3A6161BB-C7A5-4A59-932C-6094723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4399"/>
              </p:ext>
            </p:extLst>
          </p:nvPr>
        </p:nvGraphicFramePr>
        <p:xfrm>
          <a:off x="1516472" y="2257484"/>
          <a:ext cx="2550702" cy="254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86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R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2151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191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3529028-E76D-4D4A-AE47-598A46A11C5F}"/>
              </a:ext>
            </a:extLst>
          </p:cNvPr>
          <p:cNvSpPr/>
          <p:nvPr/>
        </p:nvSpPr>
        <p:spPr>
          <a:xfrm>
            <a:off x="3352801" y="2617687"/>
            <a:ext cx="338137" cy="352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21AA5D-EA20-4182-94F4-686165B55671}"/>
              </a:ext>
            </a:extLst>
          </p:cNvPr>
          <p:cNvSpPr/>
          <p:nvPr/>
        </p:nvSpPr>
        <p:spPr>
          <a:xfrm>
            <a:off x="2991898" y="2617687"/>
            <a:ext cx="338137" cy="352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A77F1F-03C3-4937-A905-4001D227C189}"/>
              </a:ext>
            </a:extLst>
          </p:cNvPr>
          <p:cNvSpPr/>
          <p:nvPr/>
        </p:nvSpPr>
        <p:spPr>
          <a:xfrm>
            <a:off x="2991897" y="2984099"/>
            <a:ext cx="338137" cy="352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D1D4DC-BFD3-487A-AA87-7501CFA3807C}"/>
              </a:ext>
            </a:extLst>
          </p:cNvPr>
          <p:cNvSpPr/>
          <p:nvPr/>
        </p:nvSpPr>
        <p:spPr>
          <a:xfrm>
            <a:off x="2991897" y="4445835"/>
            <a:ext cx="338137" cy="352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B46EE31-BBB5-402B-836C-B59281658F8C}"/>
              </a:ext>
            </a:extLst>
          </p:cNvPr>
          <p:cNvSpPr txBox="1">
            <a:spLocks/>
          </p:cNvSpPr>
          <p:nvPr/>
        </p:nvSpPr>
        <p:spPr>
          <a:xfrm>
            <a:off x="838200" y="5059438"/>
            <a:ext cx="10515600" cy="152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대각선 방향 유효한 위치를 계산</a:t>
            </a:r>
            <a:endParaRPr lang="en-US" altLang="ko-KR" sz="2000" dirty="0"/>
          </a:p>
          <a:p>
            <a:pPr lvl="1"/>
            <a:r>
              <a:rPr lang="en-US" altLang="ko-KR" sz="1800" dirty="0"/>
              <a:t>R</a:t>
            </a:r>
            <a:r>
              <a:rPr lang="ko-KR" altLang="en-US" sz="1800" dirty="0"/>
              <a:t>의 행으로부터 몇 행 떨어져 있음에 따라 유효한 열의 값이 달라짐</a:t>
            </a:r>
            <a:endParaRPr lang="en-US" altLang="ko-KR" sz="1800" dirty="0"/>
          </a:p>
          <a:p>
            <a:pPr lvl="1"/>
            <a:r>
              <a:rPr lang="en-US" altLang="ko-KR" sz="1800" dirty="0"/>
              <a:t>0</a:t>
            </a:r>
            <a:r>
              <a:rPr lang="ko-KR" altLang="en-US" sz="1800" dirty="0"/>
              <a:t>행은 </a:t>
            </a:r>
            <a:r>
              <a:rPr lang="en-US" altLang="ko-KR" sz="1800" dirty="0"/>
              <a:t>5</a:t>
            </a:r>
            <a:r>
              <a:rPr lang="ko-KR" altLang="en-US" sz="1800" dirty="0"/>
              <a:t>열부터 가능</a:t>
            </a:r>
            <a:r>
              <a:rPr lang="en-US" altLang="ko-KR" sz="1800" dirty="0"/>
              <a:t>, 1</a:t>
            </a:r>
            <a:r>
              <a:rPr lang="ko-KR" altLang="en-US" sz="1800" dirty="0"/>
              <a:t>행은 </a:t>
            </a:r>
            <a:r>
              <a:rPr lang="en-US" altLang="ko-KR" sz="1800" dirty="0"/>
              <a:t>4</a:t>
            </a:r>
            <a:r>
              <a:rPr lang="ko-KR" altLang="en-US" sz="1800" dirty="0"/>
              <a:t>열부터 가능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rx</a:t>
            </a:r>
            <a:r>
              <a:rPr lang="en-US" altLang="ko-KR" sz="1800" dirty="0"/>
              <a:t> + | </a:t>
            </a:r>
            <a:r>
              <a:rPr lang="en-US" altLang="ko-KR" sz="1800" dirty="0" err="1"/>
              <a:t>ry</a:t>
            </a:r>
            <a:r>
              <a:rPr lang="en-US" altLang="ko-KR" sz="1800" dirty="0"/>
              <a:t> –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| &lt;= j</a:t>
            </a:r>
          </a:p>
        </p:txBody>
      </p:sp>
    </p:spTree>
    <p:extLst>
      <p:ext uri="{BB962C8B-B14F-4D97-AF65-F5344CB8AC3E}">
        <p14:creationId xmlns:p14="http://schemas.microsoft.com/office/powerpoint/2010/main" val="311112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2F0CE0D-80EF-4482-B9FE-EC138B213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928" y="255862"/>
            <a:ext cx="6563641" cy="321037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B04F8A-AB26-4313-8356-8E61D7B9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31" y="255862"/>
            <a:ext cx="3848637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FA3AE4-C8DE-480A-8513-A79E31A4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83" y="0"/>
            <a:ext cx="5064742" cy="6858000"/>
          </a:xfrm>
          <a:prstGeom prst="rect">
            <a:avLst/>
          </a:prstGeom>
        </p:spPr>
      </p:pic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C47F0F94-9765-49F2-B776-D456FEFF21CD}"/>
              </a:ext>
            </a:extLst>
          </p:cNvPr>
          <p:cNvSpPr/>
          <p:nvPr/>
        </p:nvSpPr>
        <p:spPr>
          <a:xfrm>
            <a:off x="3114675" y="209550"/>
            <a:ext cx="212108" cy="207645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A1F56791-FFF9-4B6B-9A65-1D7089D5E77F}"/>
              </a:ext>
            </a:extLst>
          </p:cNvPr>
          <p:cNvSpPr/>
          <p:nvPr/>
        </p:nvSpPr>
        <p:spPr>
          <a:xfrm>
            <a:off x="3114675" y="2343151"/>
            <a:ext cx="212108" cy="207645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BF709-0512-4C28-9420-D2DA13D953F7}"/>
              </a:ext>
            </a:extLst>
          </p:cNvPr>
          <p:cNvSpPr txBox="1"/>
          <p:nvPr/>
        </p:nvSpPr>
        <p:spPr>
          <a:xfrm>
            <a:off x="2471271" y="1091684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첫 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1BA7B-2D29-4F42-B072-EC530FCD9B92}"/>
              </a:ext>
            </a:extLst>
          </p:cNvPr>
          <p:cNvSpPr txBox="1"/>
          <p:nvPr/>
        </p:nvSpPr>
        <p:spPr>
          <a:xfrm>
            <a:off x="2121494" y="3221624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마지막 행</a:t>
            </a: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4DF43DEC-7C6E-48FB-9701-199A007F481D}"/>
              </a:ext>
            </a:extLst>
          </p:cNvPr>
          <p:cNvSpPr/>
          <p:nvPr/>
        </p:nvSpPr>
        <p:spPr>
          <a:xfrm>
            <a:off x="3114675" y="4572000"/>
            <a:ext cx="212108" cy="207645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BDD42-AB40-4FDD-845D-09A12C0ED475}"/>
              </a:ext>
            </a:extLst>
          </p:cNvPr>
          <p:cNvSpPr txBox="1"/>
          <p:nvPr/>
        </p:nvSpPr>
        <p:spPr>
          <a:xfrm>
            <a:off x="2499983" y="544094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 외</a:t>
            </a:r>
          </a:p>
        </p:txBody>
      </p:sp>
    </p:spTree>
    <p:extLst>
      <p:ext uri="{BB962C8B-B14F-4D97-AF65-F5344CB8AC3E}">
        <p14:creationId xmlns:p14="http://schemas.microsoft.com/office/powerpoint/2010/main" val="342733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362</Words>
  <Application>Microsoft Office PowerPoint</Application>
  <PresentationFormat>와이드스크린</PresentationFormat>
  <Paragraphs>85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서울남산체 EB</vt:lpstr>
      <vt:lpstr>서울남산체 M</vt:lpstr>
      <vt:lpstr>Arial</vt:lpstr>
      <vt:lpstr>Office 테마</vt:lpstr>
      <vt:lpstr>토끼가 정보섬에 올라온 이유</vt:lpstr>
      <vt:lpstr>문제</vt:lpstr>
      <vt:lpstr>동적 프로그래밍</vt:lpstr>
      <vt:lpstr>조건</vt:lpstr>
      <vt:lpstr>조건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 화경</cp:lastModifiedBy>
  <cp:revision>4</cp:revision>
  <dcterms:created xsi:type="dcterms:W3CDTF">2022-04-06T16:55:22Z</dcterms:created>
  <dcterms:modified xsi:type="dcterms:W3CDTF">2022-04-07T13:17:17Z</dcterms:modified>
</cp:coreProperties>
</file>