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4" r:id="rId5"/>
    <p:sldId id="265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1043-A391-C622-D6E9-ADA95B00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F75742-7553-C475-49FB-D9E86A27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91E8B-3DE1-7473-ABCA-BB62DD2C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1314D-95CD-EEB9-43B4-6542DF7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C6038-CA21-7580-8E21-183F8999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0B60E-8F23-5369-2E2F-9BAA803C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05C1A-80C6-150E-DAF9-20AB7E7AA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1B31C-80A0-7FEC-353E-CA49816D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BA03B-4CB2-13A3-2DE7-1B8A1C8D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F54A-8A9B-DBDA-A220-1F551FE3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1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08DE6-E5CC-E19A-7551-9524905A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81CF9-8CB2-F609-DEA4-09775B4C5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E7A1-9763-1219-F3DD-A69FAED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C8A9C-861F-7104-95A3-1F9E25AC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D7CD-856C-829F-09D8-73F53730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391E-2D0F-93C0-FBDF-12843FF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E17DC-8C31-4AD6-5E30-3C049C3A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C3C1E-865B-1048-0385-DA6D8679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DB3F2-7E72-486B-C1B3-83047CA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FD6CC-389C-89FC-F1FC-7765CBE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6C65-D29C-1FA8-E5B8-FDA6FA15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7EA68-DA44-4BEA-5E24-4ABA415E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9B6A-33E5-99C2-1AB6-C9320093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08E65-874B-AC19-988B-83F042E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5C7C3-54DE-B97E-ED3E-FB22289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1F37C-EF26-DF32-9251-63427B5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499CF-65F0-6FE6-AFBB-404FA22F7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97390-62EF-4B07-A71D-DDF57657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550E7-CBE0-7C6E-2A00-9EB2EEB6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466B9-F426-7700-71B0-CFE8EAF8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1D760-2023-158F-15B0-AF59B078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7F79-E785-C1DA-682C-857F6AA1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7237C-6A6A-A0C4-6B38-5C7D100B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E81F6-3301-FAF5-F8C1-CDC2977B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B2F76-6E58-1ACA-8852-352ACE01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A343D-47E3-6ED5-94F1-E97CBCEB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150F5-E724-DE75-ED72-BBABFB7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6EB54-A432-51AB-C00F-BE281AA1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EACE5-DB9A-63A8-9A5E-F240405C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1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0121C-08C2-00AA-0CAF-03199B7F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3B41B1-BD26-7D48-F0E6-E8768690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EF4C3-865D-5C3F-1B3D-D9C1F0AC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936F7-5E85-7F06-88B4-0FFFF1F5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496B6-B3DA-4CCC-AC9F-A48F9871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76F02-4B6D-8D89-DF5F-E17FC775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A6BE29-AACC-EE60-7388-A722F6EA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7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C1CF5-1971-92F3-8BAD-D888F695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45519-EBC9-4836-F64F-798F9652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7FB89-E57B-C571-7D03-865AC10B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AB839-90A4-4BBE-8AAB-445A4D0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E46DC-6163-013A-CCBA-72248B6D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7407A-0849-8119-82AA-FAA44C9A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253C-81B8-72AA-96BD-4D041CE6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45FCD-AE17-6957-D683-5451BE73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60832-6471-3590-85CC-AF34A245F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DC18A-931D-42C2-3691-0A71D083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CDD74-D1CA-C9EA-2122-3CCF5EA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86E7F-0541-E81A-B53F-3E85F91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D55FAD-7C77-8638-FD54-FABCD5DE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C629-03DE-03BB-10DC-37A99346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D8A1E-40B6-E641-F014-4CB5B793E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B530-20CB-467A-8062-78BB2EA83F81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88827-2EC5-1612-444C-09F55048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BBF9-1C53-DE35-BC99-730FD8AB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E88D-0A8D-28B6-0516-26DA38754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620" y="2942982"/>
            <a:ext cx="9144000" cy="972036"/>
          </a:xfrm>
        </p:spPr>
        <p:txBody>
          <a:bodyPr/>
          <a:lstStyle/>
          <a:p>
            <a:r>
              <a:rPr lang="en-US" altLang="ko-KR" dirty="0"/>
              <a:t>  2156. </a:t>
            </a:r>
            <a:r>
              <a:rPr lang="ko-KR" altLang="en-US" dirty="0"/>
              <a:t>포도주 시식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320EA5-3C18-08F9-DDB9-158EACF6B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326" y="3051280"/>
            <a:ext cx="590881" cy="7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A8DD72-5807-8029-294E-D1963363A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2358"/>
            <a:ext cx="12192000" cy="37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9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유리, 용기, 음료, 컵이(가) 표시된 사진&#10;&#10;자동 생성된 설명">
            <a:extLst>
              <a:ext uri="{FF2B5EF4-FFF2-40B4-BE49-F238E27FC236}">
                <a16:creationId xmlns:a16="http://schemas.microsoft.com/office/drawing/2014/main" id="{D8FE51D3-EF17-8B53-EDA3-524059AB9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17" y="1672634"/>
            <a:ext cx="541997" cy="1306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9C7441-BC4E-F489-11FB-2E26CB9FBA1B}"/>
              </a:ext>
            </a:extLst>
          </p:cNvPr>
          <p:cNvSpPr txBox="1"/>
          <p:nvPr/>
        </p:nvSpPr>
        <p:spPr>
          <a:xfrm>
            <a:off x="228600" y="244927"/>
            <a:ext cx="167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조건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21B76-12AF-88C7-856B-E3272FD550AA}"/>
              </a:ext>
            </a:extLst>
          </p:cNvPr>
          <p:cNvSpPr txBox="1"/>
          <p:nvPr/>
        </p:nvSpPr>
        <p:spPr>
          <a:xfrm>
            <a:off x="228600" y="1084036"/>
            <a:ext cx="675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한번 집은 와인은 무조건 다 마시고</a:t>
            </a:r>
            <a:r>
              <a:rPr lang="en-US" altLang="ko-KR" b="1" dirty="0"/>
              <a:t>, </a:t>
            </a:r>
            <a:r>
              <a:rPr lang="ko-KR" altLang="en-US" b="1" dirty="0"/>
              <a:t>제자리에 놓아야 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  <p:pic>
        <p:nvPicPr>
          <p:cNvPr id="14" name="그림 13" descr="유리, 용기이(가) 표시된 사진&#10;&#10;자동 생성된 설명">
            <a:extLst>
              <a:ext uri="{FF2B5EF4-FFF2-40B4-BE49-F238E27FC236}">
                <a16:creationId xmlns:a16="http://schemas.microsoft.com/office/drawing/2014/main" id="{D89DEC34-CD04-DBCE-AD73-08BC4C661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46" y="1705794"/>
            <a:ext cx="541997" cy="1273543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936DD1D-8F4B-D3AA-1283-86CFDBFAA7ED}"/>
              </a:ext>
            </a:extLst>
          </p:cNvPr>
          <p:cNvCxnSpPr>
            <a:cxnSpLocks/>
          </p:cNvCxnSpPr>
          <p:nvPr/>
        </p:nvCxnSpPr>
        <p:spPr>
          <a:xfrm>
            <a:off x="1538514" y="2567285"/>
            <a:ext cx="8490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2B4BC4-B0DE-D139-9205-9B305B197050}"/>
              </a:ext>
            </a:extLst>
          </p:cNvPr>
          <p:cNvSpPr txBox="1"/>
          <p:nvPr/>
        </p:nvSpPr>
        <p:spPr>
          <a:xfrm>
            <a:off x="228600" y="3496537"/>
            <a:ext cx="541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effectLst/>
                <a:latin typeface="Open Sans" panose="020B0606030504020204" pitchFamily="34" charset="0"/>
              </a:rPr>
              <a:t>2. </a:t>
            </a:r>
            <a:r>
              <a:rPr lang="ko-KR" altLang="en-US" b="1" i="0" dirty="0">
                <a:effectLst/>
                <a:latin typeface="Open Sans" panose="020B0606030504020204" pitchFamily="34" charset="0"/>
              </a:rPr>
              <a:t>연속으로 놓여 있는 </a:t>
            </a:r>
            <a:r>
              <a:rPr lang="en-US" altLang="ko-KR" b="1" i="0" dirty="0">
                <a:effectLst/>
                <a:latin typeface="Open Sans" panose="020B0606030504020204" pitchFamily="34" charset="0"/>
              </a:rPr>
              <a:t>3</a:t>
            </a:r>
            <a:r>
              <a:rPr lang="ko-KR" altLang="en-US" b="1" i="0" dirty="0">
                <a:effectLst/>
                <a:latin typeface="Open Sans" panose="020B0606030504020204" pitchFamily="34" charset="0"/>
              </a:rPr>
              <a:t>잔을 모두 마실 수는 없다</a:t>
            </a:r>
            <a:r>
              <a:rPr lang="en-US" altLang="ko-KR" b="1" i="0" dirty="0">
                <a:effectLst/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B09E73-9E61-BCC4-8382-EFF793ADF74B}"/>
              </a:ext>
            </a:extLst>
          </p:cNvPr>
          <p:cNvSpPr txBox="1"/>
          <p:nvPr/>
        </p:nvSpPr>
        <p:spPr>
          <a:xfrm>
            <a:off x="183717" y="4344969"/>
            <a:ext cx="52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" name="그림 19" descr="유리, 용기, 음료, 컵이(가) 표시된 사진&#10;&#10;자동 생성된 설명">
            <a:extLst>
              <a:ext uri="{FF2B5EF4-FFF2-40B4-BE49-F238E27FC236}">
                <a16:creationId xmlns:a16="http://schemas.microsoft.com/office/drawing/2014/main" id="{08571BDB-C21B-F0B1-89A7-4800F2831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66" y="4168899"/>
            <a:ext cx="259745" cy="626221"/>
          </a:xfrm>
          <a:prstGeom prst="rect">
            <a:avLst/>
          </a:prstGeom>
        </p:spPr>
      </p:pic>
      <p:pic>
        <p:nvPicPr>
          <p:cNvPr id="21" name="그림 20" descr="유리, 용기, 음료, 컵이(가) 표시된 사진&#10;&#10;자동 생성된 설명">
            <a:extLst>
              <a:ext uri="{FF2B5EF4-FFF2-40B4-BE49-F238E27FC236}">
                <a16:creationId xmlns:a16="http://schemas.microsoft.com/office/drawing/2014/main" id="{EAB917FB-D758-43BC-999E-A29C08F53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06" y="4168899"/>
            <a:ext cx="259745" cy="626221"/>
          </a:xfrm>
          <a:prstGeom prst="rect">
            <a:avLst/>
          </a:prstGeom>
        </p:spPr>
      </p:pic>
      <p:pic>
        <p:nvPicPr>
          <p:cNvPr id="22" name="그림 21" descr="유리, 용기, 음료, 컵이(가) 표시된 사진&#10;&#10;자동 생성된 설명">
            <a:extLst>
              <a:ext uri="{FF2B5EF4-FFF2-40B4-BE49-F238E27FC236}">
                <a16:creationId xmlns:a16="http://schemas.microsoft.com/office/drawing/2014/main" id="{17ACD25C-82B2-D36E-D19C-39F31ECE8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45" y="4156322"/>
            <a:ext cx="259745" cy="626221"/>
          </a:xfrm>
          <a:prstGeom prst="rect">
            <a:avLst/>
          </a:prstGeom>
        </p:spPr>
      </p:pic>
      <p:pic>
        <p:nvPicPr>
          <p:cNvPr id="23" name="그림 22" descr="유리, 용기, 음료, 컵이(가) 표시된 사진&#10;&#10;자동 생성된 설명">
            <a:extLst>
              <a:ext uri="{FF2B5EF4-FFF2-40B4-BE49-F238E27FC236}">
                <a16:creationId xmlns:a16="http://schemas.microsoft.com/office/drawing/2014/main" id="{87C44CD6-D6CF-DFD8-0506-39164CB8D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92" y="4168899"/>
            <a:ext cx="259745" cy="626221"/>
          </a:xfrm>
          <a:prstGeom prst="rect">
            <a:avLst/>
          </a:prstGeom>
        </p:spPr>
      </p:pic>
      <p:pic>
        <p:nvPicPr>
          <p:cNvPr id="24" name="그림 23" descr="유리, 용기, 음료, 컵이(가) 표시된 사진&#10;&#10;자동 생성된 설명">
            <a:extLst>
              <a:ext uri="{FF2B5EF4-FFF2-40B4-BE49-F238E27FC236}">
                <a16:creationId xmlns:a16="http://schemas.microsoft.com/office/drawing/2014/main" id="{B1BF09C8-DDC6-1CCE-54EA-FD71EEC30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94" y="4156321"/>
            <a:ext cx="259745" cy="626221"/>
          </a:xfrm>
          <a:prstGeom prst="rect">
            <a:avLst/>
          </a:prstGeom>
        </p:spPr>
      </p:pic>
      <p:pic>
        <p:nvPicPr>
          <p:cNvPr id="25" name="그림 24" descr="유리, 용기, 음료, 컵이(가) 표시된 사진&#10;&#10;자동 생성된 설명">
            <a:extLst>
              <a:ext uri="{FF2B5EF4-FFF2-40B4-BE49-F238E27FC236}">
                <a16:creationId xmlns:a16="http://schemas.microsoft.com/office/drawing/2014/main" id="{0E6677D9-8A98-67A0-1740-3B0E79198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43" y="4168899"/>
            <a:ext cx="259745" cy="626221"/>
          </a:xfrm>
          <a:prstGeom prst="rect">
            <a:avLst/>
          </a:prstGeom>
        </p:spPr>
      </p:pic>
      <p:pic>
        <p:nvPicPr>
          <p:cNvPr id="26" name="그림 25" descr="유리, 용기, 음료, 컵이(가) 표시된 사진&#10;&#10;자동 생성된 설명">
            <a:extLst>
              <a:ext uri="{FF2B5EF4-FFF2-40B4-BE49-F238E27FC236}">
                <a16:creationId xmlns:a16="http://schemas.microsoft.com/office/drawing/2014/main" id="{0175C11C-F15E-C42A-E347-E1B296016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66" y="5595927"/>
            <a:ext cx="259745" cy="626221"/>
          </a:xfrm>
          <a:prstGeom prst="rect">
            <a:avLst/>
          </a:prstGeom>
        </p:spPr>
      </p:pic>
      <p:pic>
        <p:nvPicPr>
          <p:cNvPr id="27" name="그림 26" descr="유리, 용기, 음료, 컵이(가) 표시된 사진&#10;&#10;자동 생성된 설명">
            <a:extLst>
              <a:ext uri="{FF2B5EF4-FFF2-40B4-BE49-F238E27FC236}">
                <a16:creationId xmlns:a16="http://schemas.microsoft.com/office/drawing/2014/main" id="{29BE2E44-D2E6-C839-3510-72C714F3D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06" y="5595927"/>
            <a:ext cx="259745" cy="626221"/>
          </a:xfrm>
          <a:prstGeom prst="rect">
            <a:avLst/>
          </a:prstGeom>
        </p:spPr>
      </p:pic>
      <p:pic>
        <p:nvPicPr>
          <p:cNvPr id="29" name="그림 28" descr="유리, 용기, 음료, 컵이(가) 표시된 사진&#10;&#10;자동 생성된 설명">
            <a:extLst>
              <a:ext uri="{FF2B5EF4-FFF2-40B4-BE49-F238E27FC236}">
                <a16:creationId xmlns:a16="http://schemas.microsoft.com/office/drawing/2014/main" id="{0C746321-47DB-7584-0FFD-4ADEEF242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92" y="5595927"/>
            <a:ext cx="259745" cy="626221"/>
          </a:xfrm>
          <a:prstGeom prst="rect">
            <a:avLst/>
          </a:prstGeom>
        </p:spPr>
      </p:pic>
      <p:pic>
        <p:nvPicPr>
          <p:cNvPr id="32" name="그림 31" descr="유리, 용기이(가) 표시된 사진&#10;&#10;자동 생성된 설명">
            <a:extLst>
              <a:ext uri="{FF2B5EF4-FFF2-40B4-BE49-F238E27FC236}">
                <a16:creationId xmlns:a16="http://schemas.microsoft.com/office/drawing/2014/main" id="{5E502160-DCB8-6C79-E63F-1AE581A2C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7446" y="5609122"/>
            <a:ext cx="266509" cy="626222"/>
          </a:xfrm>
          <a:prstGeom prst="rect">
            <a:avLst/>
          </a:prstGeom>
        </p:spPr>
      </p:pic>
      <p:pic>
        <p:nvPicPr>
          <p:cNvPr id="33" name="그림 32" descr="유리, 용기이(가) 표시된 사진&#10;&#10;자동 생성된 설명">
            <a:extLst>
              <a:ext uri="{FF2B5EF4-FFF2-40B4-BE49-F238E27FC236}">
                <a16:creationId xmlns:a16="http://schemas.microsoft.com/office/drawing/2014/main" id="{D6DA81F1-29A4-D03F-143E-D90D9CCBF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09038" y="5595926"/>
            <a:ext cx="266509" cy="626222"/>
          </a:xfrm>
          <a:prstGeom prst="rect">
            <a:avLst/>
          </a:prstGeom>
        </p:spPr>
      </p:pic>
      <p:pic>
        <p:nvPicPr>
          <p:cNvPr id="34" name="그림 33" descr="유리, 용기이(가) 표시된 사진&#10;&#10;자동 생성된 설명">
            <a:extLst>
              <a:ext uri="{FF2B5EF4-FFF2-40B4-BE49-F238E27FC236}">
                <a16:creationId xmlns:a16="http://schemas.microsoft.com/office/drawing/2014/main" id="{70EA2742-9220-5237-3DCE-81E803AC9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8365" y="5609122"/>
            <a:ext cx="266509" cy="626222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FF63F70-728E-4381-1EB9-A03C2403CF37}"/>
              </a:ext>
            </a:extLst>
          </p:cNvPr>
          <p:cNvCxnSpPr>
            <a:cxnSpLocks/>
          </p:cNvCxnSpPr>
          <p:nvPr/>
        </p:nvCxnSpPr>
        <p:spPr>
          <a:xfrm>
            <a:off x="3299837" y="5830408"/>
            <a:ext cx="259745" cy="2349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47C5811-A145-D2BB-80C9-BBA5F351B7D4}"/>
              </a:ext>
            </a:extLst>
          </p:cNvPr>
          <p:cNvCxnSpPr>
            <a:cxnSpLocks/>
          </p:cNvCxnSpPr>
          <p:nvPr/>
        </p:nvCxnSpPr>
        <p:spPr>
          <a:xfrm flipH="1">
            <a:off x="3299837" y="5830408"/>
            <a:ext cx="259745" cy="2349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DC0873A-4839-5EA0-FAA4-580E4E1FD7BF}"/>
              </a:ext>
            </a:extLst>
          </p:cNvPr>
          <p:cNvCxnSpPr>
            <a:cxnSpLocks/>
          </p:cNvCxnSpPr>
          <p:nvPr/>
        </p:nvCxnSpPr>
        <p:spPr>
          <a:xfrm>
            <a:off x="1902279" y="5031085"/>
            <a:ext cx="0" cy="436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2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유리, 용기, 음료, 컵이(가) 표시된 사진&#10;&#10;자동 생성된 설명">
            <a:extLst>
              <a:ext uri="{FF2B5EF4-FFF2-40B4-BE49-F238E27FC236}">
                <a16:creationId xmlns:a16="http://schemas.microsoft.com/office/drawing/2014/main" id="{9FBAF01F-7AA2-632D-9BA0-03B7083D2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45" y="308060"/>
            <a:ext cx="465202" cy="1121558"/>
          </a:xfrm>
          <a:prstGeom prst="rect">
            <a:avLst/>
          </a:prstGeom>
        </p:spPr>
      </p:pic>
      <p:pic>
        <p:nvPicPr>
          <p:cNvPr id="5" name="그림 4" descr="유리, 용기, 음료, 컵이(가) 표시된 사진&#10;&#10;자동 생성된 설명">
            <a:extLst>
              <a:ext uri="{FF2B5EF4-FFF2-40B4-BE49-F238E27FC236}">
                <a16:creationId xmlns:a16="http://schemas.microsoft.com/office/drawing/2014/main" id="{F9C4F09E-AD77-5424-CFF2-F5765D510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24" y="295483"/>
            <a:ext cx="465202" cy="1121558"/>
          </a:xfrm>
          <a:prstGeom prst="rect">
            <a:avLst/>
          </a:prstGeom>
        </p:spPr>
      </p:pic>
      <p:pic>
        <p:nvPicPr>
          <p:cNvPr id="6" name="그림 5" descr="유리, 용기, 음료, 컵이(가) 표시된 사진&#10;&#10;자동 생성된 설명">
            <a:extLst>
              <a:ext uri="{FF2B5EF4-FFF2-40B4-BE49-F238E27FC236}">
                <a16:creationId xmlns:a16="http://schemas.microsoft.com/office/drawing/2014/main" id="{BDFDA5C3-7F2D-EB89-46FF-A56C17299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865" y="295483"/>
            <a:ext cx="465202" cy="1121558"/>
          </a:xfrm>
          <a:prstGeom prst="rect">
            <a:avLst/>
          </a:prstGeom>
        </p:spPr>
      </p:pic>
      <p:pic>
        <p:nvPicPr>
          <p:cNvPr id="7" name="그림 6" descr="유리, 용기, 음료, 컵이(가) 표시된 사진&#10;&#10;자동 생성된 설명">
            <a:extLst>
              <a:ext uri="{FF2B5EF4-FFF2-40B4-BE49-F238E27FC236}">
                <a16:creationId xmlns:a16="http://schemas.microsoft.com/office/drawing/2014/main" id="{CAE6131A-789B-904D-2CC0-FA17B3DCA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88" y="308060"/>
            <a:ext cx="465202" cy="1121558"/>
          </a:xfrm>
          <a:prstGeom prst="rect">
            <a:avLst/>
          </a:prstGeom>
        </p:spPr>
      </p:pic>
      <p:pic>
        <p:nvPicPr>
          <p:cNvPr id="8" name="그림 7" descr="유리, 용기, 음료, 컵이(가) 표시된 사진&#10;&#10;자동 생성된 설명">
            <a:extLst>
              <a:ext uri="{FF2B5EF4-FFF2-40B4-BE49-F238E27FC236}">
                <a16:creationId xmlns:a16="http://schemas.microsoft.com/office/drawing/2014/main" id="{CA185E13-50E0-971D-2BEF-1D3267FE2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68" y="308060"/>
            <a:ext cx="465202" cy="1121558"/>
          </a:xfrm>
          <a:prstGeom prst="rect">
            <a:avLst/>
          </a:prstGeom>
        </p:spPr>
      </p:pic>
      <p:pic>
        <p:nvPicPr>
          <p:cNvPr id="9" name="그림 8" descr="유리, 용기, 음료, 컵이(가) 표시된 사진&#10;&#10;자동 생성된 설명">
            <a:extLst>
              <a:ext uri="{FF2B5EF4-FFF2-40B4-BE49-F238E27FC236}">
                <a16:creationId xmlns:a16="http://schemas.microsoft.com/office/drawing/2014/main" id="{37985B5F-F25E-A835-E88D-C8D54822A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71" y="310618"/>
            <a:ext cx="465202" cy="11215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09D067-0D17-D77B-4B1D-2EF744B62968}"/>
              </a:ext>
            </a:extLst>
          </p:cNvPr>
          <p:cNvSpPr txBox="1"/>
          <p:nvPr/>
        </p:nvSpPr>
        <p:spPr>
          <a:xfrm>
            <a:off x="82419" y="295483"/>
            <a:ext cx="52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BD40E3-3DB5-07F7-1576-B19D6C6FCF03}"/>
              </a:ext>
            </a:extLst>
          </p:cNvPr>
          <p:cNvSpPr txBox="1"/>
          <p:nvPr/>
        </p:nvSpPr>
        <p:spPr>
          <a:xfrm>
            <a:off x="790208" y="308060"/>
            <a:ext cx="34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73F89B-109E-2CD1-84A7-9AC31CB8F119}"/>
              </a:ext>
            </a:extLst>
          </p:cNvPr>
          <p:cNvSpPr txBox="1"/>
          <p:nvPr/>
        </p:nvSpPr>
        <p:spPr>
          <a:xfrm>
            <a:off x="1343408" y="308060"/>
            <a:ext cx="46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F8EBA8-4302-AA8F-FA3F-DA7657B80F5B}"/>
              </a:ext>
            </a:extLst>
          </p:cNvPr>
          <p:cNvSpPr txBox="1"/>
          <p:nvPr/>
        </p:nvSpPr>
        <p:spPr>
          <a:xfrm>
            <a:off x="1984156" y="308060"/>
            <a:ext cx="46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5BB1D-DD91-4772-1BAF-4085433CEF76}"/>
              </a:ext>
            </a:extLst>
          </p:cNvPr>
          <p:cNvSpPr txBox="1"/>
          <p:nvPr/>
        </p:nvSpPr>
        <p:spPr>
          <a:xfrm>
            <a:off x="2677003" y="315671"/>
            <a:ext cx="30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AB406-5758-82EA-F188-07B97CA78391}"/>
              </a:ext>
            </a:extLst>
          </p:cNvPr>
          <p:cNvSpPr txBox="1"/>
          <p:nvPr/>
        </p:nvSpPr>
        <p:spPr>
          <a:xfrm>
            <a:off x="3268922" y="311320"/>
            <a:ext cx="327100" cy="36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E00238-17E8-8E8A-05BD-D25A51310C24}"/>
              </a:ext>
            </a:extLst>
          </p:cNvPr>
          <p:cNvSpPr txBox="1"/>
          <p:nvPr/>
        </p:nvSpPr>
        <p:spPr>
          <a:xfrm>
            <a:off x="3847439" y="317301"/>
            <a:ext cx="327100" cy="36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84B398-97B2-1049-CFEA-BF8650C3F3B3}"/>
              </a:ext>
            </a:extLst>
          </p:cNvPr>
          <p:cNvSpPr txBox="1"/>
          <p:nvPr/>
        </p:nvSpPr>
        <p:spPr>
          <a:xfrm>
            <a:off x="179614" y="1551214"/>
            <a:ext cx="200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A:</a:t>
            </a:r>
            <a:r>
              <a:rPr lang="en-US" altLang="ko-KR" dirty="0"/>
              <a:t> (6, 10, 9, 8) </a:t>
            </a:r>
            <a:r>
              <a:rPr lang="en-US" altLang="ko-KR" b="1" dirty="0"/>
              <a:t>33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86E49-D410-0292-B202-2E855C7D17C5}"/>
              </a:ext>
            </a:extLst>
          </p:cNvPr>
          <p:cNvSpPr txBox="1"/>
          <p:nvPr/>
        </p:nvSpPr>
        <p:spPr>
          <a:xfrm>
            <a:off x="179614" y="2188030"/>
            <a:ext cx="272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내가 </a:t>
            </a:r>
            <a:r>
              <a:rPr lang="en-US" altLang="ko-KR" sz="1400" b="1" dirty="0"/>
              <a:t>N</a:t>
            </a:r>
            <a:r>
              <a:rPr lang="ko-KR" altLang="en-US" sz="1400" b="1" dirty="0"/>
              <a:t>번째 잔을 마신다고 가정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B0D073-D820-330F-CC8A-6414BBE270A2}"/>
              </a:ext>
            </a:extLst>
          </p:cNvPr>
          <p:cNvSpPr txBox="1"/>
          <p:nvPr/>
        </p:nvSpPr>
        <p:spPr>
          <a:xfrm>
            <a:off x="179614" y="2844922"/>
            <a:ext cx="665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N – 1 </a:t>
            </a:r>
            <a:r>
              <a:rPr lang="ko-KR" altLang="en-US" b="1" dirty="0"/>
              <a:t>번째 잔을 </a:t>
            </a:r>
            <a:r>
              <a:rPr lang="ko-KR" altLang="en-US" b="1" dirty="0" err="1"/>
              <a:t>안마신</a:t>
            </a:r>
            <a:r>
              <a:rPr lang="ko-KR" altLang="en-US" b="1" dirty="0"/>
              <a:t> 경우</a:t>
            </a:r>
            <a:r>
              <a:rPr lang="en-US" altLang="ko-KR" b="1" dirty="0"/>
              <a:t> =&gt; N – 2 </a:t>
            </a:r>
            <a:r>
              <a:rPr lang="ko-KR" altLang="en-US" b="1" dirty="0"/>
              <a:t>잔을 선택 가능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E25EB-A76C-8849-56D6-8582D14029B5}"/>
              </a:ext>
            </a:extLst>
          </p:cNvPr>
          <p:cNvSpPr txBox="1"/>
          <p:nvPr/>
        </p:nvSpPr>
        <p:spPr>
          <a:xfrm>
            <a:off x="555776" y="5654691"/>
            <a:ext cx="402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"/>
              </a:rPr>
              <a:t>dp</a:t>
            </a:r>
            <a:r>
              <a:rPr lang="en-US" altLang="ko-KR" dirty="0">
                <a:latin typeface="consol"/>
              </a:rPr>
              <a:t>[N]</a:t>
            </a:r>
            <a:r>
              <a:rPr lang="ko-KR" altLang="en-US" dirty="0">
                <a:solidFill>
                  <a:srgbClr val="00B050"/>
                </a:solidFill>
                <a:latin typeface="consol"/>
              </a:rPr>
              <a:t> </a:t>
            </a:r>
            <a:r>
              <a:rPr lang="en-US" altLang="ko-KR" dirty="0">
                <a:latin typeface="consol"/>
              </a:rPr>
              <a:t>=</a:t>
            </a:r>
            <a:r>
              <a:rPr lang="ko-KR" altLang="en-US" dirty="0">
                <a:solidFill>
                  <a:srgbClr val="00B050"/>
                </a:solidFill>
                <a:latin typeface="consol"/>
              </a:rPr>
              <a:t> </a:t>
            </a:r>
            <a:r>
              <a:rPr lang="en-US" altLang="ko-KR" dirty="0" err="1">
                <a:solidFill>
                  <a:srgbClr val="00B050"/>
                </a:solidFill>
                <a:latin typeface="consol"/>
              </a:rPr>
              <a:t>dp</a:t>
            </a:r>
            <a:r>
              <a:rPr lang="en-US" altLang="ko-KR" dirty="0">
                <a:solidFill>
                  <a:srgbClr val="00B050"/>
                </a:solidFill>
                <a:latin typeface="consol"/>
              </a:rPr>
              <a:t>[N – 3] + wine[N - 1] + wine[N]</a:t>
            </a:r>
            <a:endParaRPr lang="ko-KR" altLang="en-US" dirty="0">
              <a:solidFill>
                <a:srgbClr val="00B050"/>
              </a:solidFill>
              <a:latin typeface="conso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3B7C1-5819-FBE2-4371-6A4AA0D77E61}"/>
              </a:ext>
            </a:extLst>
          </p:cNvPr>
          <p:cNvSpPr txBox="1"/>
          <p:nvPr/>
        </p:nvSpPr>
        <p:spPr>
          <a:xfrm>
            <a:off x="259896" y="4627000"/>
            <a:ext cx="3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N – 1 </a:t>
            </a:r>
            <a:r>
              <a:rPr lang="ko-KR" altLang="en-US" b="1" dirty="0"/>
              <a:t>번째 잔을 마셔버린 경우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32EABC-9E19-5D12-8B23-A9569CB44F6C}"/>
              </a:ext>
            </a:extLst>
          </p:cNvPr>
          <p:cNvSpPr txBox="1"/>
          <p:nvPr/>
        </p:nvSpPr>
        <p:spPr>
          <a:xfrm>
            <a:off x="555776" y="4986957"/>
            <a:ext cx="4590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 – 2</a:t>
            </a:r>
            <a:r>
              <a:rPr lang="ko-KR" altLang="en-US" sz="1400" dirty="0"/>
              <a:t>도 마시고</a:t>
            </a:r>
            <a:r>
              <a:rPr lang="en-US" altLang="ko-KR" sz="1400" dirty="0"/>
              <a:t>, N</a:t>
            </a:r>
            <a:r>
              <a:rPr lang="ko-KR" altLang="en-US" sz="1400" dirty="0"/>
              <a:t>도 마시면 </a:t>
            </a:r>
            <a:r>
              <a:rPr lang="en-US" altLang="ko-KR" sz="1400" dirty="0"/>
              <a:t>3</a:t>
            </a:r>
            <a:r>
              <a:rPr lang="ko-KR" altLang="en-US" sz="1400" dirty="0"/>
              <a:t>잔 연속으로 마시게 됨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601DD-0081-5E29-907D-54007207884B}"/>
              </a:ext>
            </a:extLst>
          </p:cNvPr>
          <p:cNvSpPr txBox="1"/>
          <p:nvPr/>
        </p:nvSpPr>
        <p:spPr>
          <a:xfrm>
            <a:off x="555776" y="3429759"/>
            <a:ext cx="284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"/>
              </a:rPr>
              <a:t>dp</a:t>
            </a:r>
            <a:r>
              <a:rPr lang="en-US" altLang="ko-KR" dirty="0">
                <a:latin typeface="consol"/>
              </a:rPr>
              <a:t>[N]</a:t>
            </a:r>
            <a:r>
              <a:rPr lang="ko-KR" altLang="en-US" dirty="0">
                <a:latin typeface="consol"/>
              </a:rPr>
              <a:t> </a:t>
            </a:r>
            <a:r>
              <a:rPr lang="en-US" altLang="ko-KR" dirty="0">
                <a:latin typeface="consol"/>
              </a:rPr>
              <a:t>=</a:t>
            </a:r>
            <a:r>
              <a:rPr lang="ko-KR" altLang="en-US" dirty="0">
                <a:latin typeface="consol"/>
              </a:rPr>
              <a:t> </a:t>
            </a:r>
            <a:r>
              <a:rPr lang="en-US" altLang="ko-KR" dirty="0" err="1">
                <a:solidFill>
                  <a:srgbClr val="FFC000"/>
                </a:solidFill>
                <a:latin typeface="consol"/>
              </a:rPr>
              <a:t>dp</a:t>
            </a:r>
            <a:r>
              <a:rPr lang="en-US" altLang="ko-KR" dirty="0">
                <a:solidFill>
                  <a:srgbClr val="FFC000"/>
                </a:solidFill>
                <a:latin typeface="consol"/>
              </a:rPr>
              <a:t>[N – 2] + wine[N]</a:t>
            </a:r>
            <a:endParaRPr lang="ko-KR" altLang="en-US" dirty="0">
              <a:solidFill>
                <a:srgbClr val="FFC000"/>
              </a:solidFill>
              <a:latin typeface="conso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3117A-A4D9-7849-A295-DBB615D9B2E5}"/>
              </a:ext>
            </a:extLst>
          </p:cNvPr>
          <p:cNvSpPr txBox="1"/>
          <p:nvPr/>
        </p:nvSpPr>
        <p:spPr>
          <a:xfrm>
            <a:off x="7045478" y="2844922"/>
            <a:ext cx="172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dp</a:t>
            </a:r>
            <a:r>
              <a:rPr lang="en-US" altLang="ko-KR" dirty="0"/>
              <a:t>[1] = 6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5C376D-1A41-CB3B-6BDB-934EBF578309}"/>
              </a:ext>
            </a:extLst>
          </p:cNvPr>
          <p:cNvSpPr txBox="1"/>
          <p:nvPr/>
        </p:nvSpPr>
        <p:spPr>
          <a:xfrm>
            <a:off x="7044443" y="3343587"/>
            <a:ext cx="172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dp</a:t>
            </a:r>
            <a:r>
              <a:rPr lang="en-US" altLang="ko-KR" dirty="0"/>
              <a:t>[2] = 16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0DCD73-600D-B70B-1E4E-5CFB4689183A}"/>
              </a:ext>
            </a:extLst>
          </p:cNvPr>
          <p:cNvSpPr txBox="1"/>
          <p:nvPr/>
        </p:nvSpPr>
        <p:spPr>
          <a:xfrm>
            <a:off x="7044442" y="3815455"/>
            <a:ext cx="172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dp</a:t>
            </a:r>
            <a:r>
              <a:rPr lang="en-US" altLang="ko-KR" dirty="0"/>
              <a:t>[3] = 23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1D67ED-C610-04D4-1EB9-7E1D61ABFA09}"/>
              </a:ext>
            </a:extLst>
          </p:cNvPr>
          <p:cNvSpPr txBox="1"/>
          <p:nvPr/>
        </p:nvSpPr>
        <p:spPr>
          <a:xfrm>
            <a:off x="7044442" y="4323945"/>
            <a:ext cx="172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dp</a:t>
            </a:r>
            <a:r>
              <a:rPr lang="en-US" altLang="ko-KR" dirty="0"/>
              <a:t>[4] = 28 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9D5A02-79D1-9DDE-01C6-A5CBC036E746}"/>
              </a:ext>
            </a:extLst>
          </p:cNvPr>
          <p:cNvSpPr txBox="1"/>
          <p:nvPr/>
        </p:nvSpPr>
        <p:spPr>
          <a:xfrm>
            <a:off x="7044441" y="4832435"/>
            <a:ext cx="228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dp</a:t>
            </a:r>
            <a:r>
              <a:rPr lang="en-US" altLang="ko-KR" dirty="0"/>
              <a:t>[5] = </a:t>
            </a:r>
            <a:r>
              <a:rPr lang="en-US" altLang="ko-KR" b="1" dirty="0"/>
              <a:t>33 </a:t>
            </a:r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0D7537-E2EE-CC76-739C-6B9EE18F8216}"/>
              </a:ext>
            </a:extLst>
          </p:cNvPr>
          <p:cNvSpPr txBox="1"/>
          <p:nvPr/>
        </p:nvSpPr>
        <p:spPr>
          <a:xfrm>
            <a:off x="7044441" y="5304303"/>
            <a:ext cx="160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en-US" altLang="ko-KR" dirty="0" err="1"/>
              <a:t>dp</a:t>
            </a:r>
            <a:r>
              <a:rPr lang="en-US" altLang="ko-KR" dirty="0"/>
              <a:t>[6] = 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84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유리, 용기, 음료, 컵이(가) 표시된 사진&#10;&#10;자동 생성된 설명">
            <a:extLst>
              <a:ext uri="{FF2B5EF4-FFF2-40B4-BE49-F238E27FC236}">
                <a16:creationId xmlns:a16="http://schemas.microsoft.com/office/drawing/2014/main" id="{D29043E7-2F9F-3F06-A235-4933CB94F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45" y="308060"/>
            <a:ext cx="465202" cy="1121558"/>
          </a:xfrm>
          <a:prstGeom prst="rect">
            <a:avLst/>
          </a:prstGeom>
        </p:spPr>
      </p:pic>
      <p:pic>
        <p:nvPicPr>
          <p:cNvPr id="5" name="그림 4" descr="유리, 용기, 음료, 컵이(가) 표시된 사진&#10;&#10;자동 생성된 설명">
            <a:extLst>
              <a:ext uri="{FF2B5EF4-FFF2-40B4-BE49-F238E27FC236}">
                <a16:creationId xmlns:a16="http://schemas.microsoft.com/office/drawing/2014/main" id="{A8AFECA1-20CA-B782-2B93-F74111868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24" y="295483"/>
            <a:ext cx="465202" cy="1121558"/>
          </a:xfrm>
          <a:prstGeom prst="rect">
            <a:avLst/>
          </a:prstGeom>
        </p:spPr>
      </p:pic>
      <p:pic>
        <p:nvPicPr>
          <p:cNvPr id="6" name="그림 5" descr="유리, 용기, 음료, 컵이(가) 표시된 사진&#10;&#10;자동 생성된 설명">
            <a:extLst>
              <a:ext uri="{FF2B5EF4-FFF2-40B4-BE49-F238E27FC236}">
                <a16:creationId xmlns:a16="http://schemas.microsoft.com/office/drawing/2014/main" id="{795B1A29-04F9-035C-C6ED-5EA3EDB5F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865" y="295483"/>
            <a:ext cx="465202" cy="1121558"/>
          </a:xfrm>
          <a:prstGeom prst="rect">
            <a:avLst/>
          </a:prstGeom>
        </p:spPr>
      </p:pic>
      <p:pic>
        <p:nvPicPr>
          <p:cNvPr id="7" name="그림 6" descr="유리, 용기, 음료, 컵이(가) 표시된 사진&#10;&#10;자동 생성된 설명">
            <a:extLst>
              <a:ext uri="{FF2B5EF4-FFF2-40B4-BE49-F238E27FC236}">
                <a16:creationId xmlns:a16="http://schemas.microsoft.com/office/drawing/2014/main" id="{49D11902-5A82-1F4A-C9D9-C01F9F8AA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88" y="308060"/>
            <a:ext cx="465202" cy="1121558"/>
          </a:xfrm>
          <a:prstGeom prst="rect">
            <a:avLst/>
          </a:prstGeom>
        </p:spPr>
      </p:pic>
      <p:pic>
        <p:nvPicPr>
          <p:cNvPr id="8" name="그림 7" descr="유리, 용기, 음료, 컵이(가) 표시된 사진&#10;&#10;자동 생성된 설명">
            <a:extLst>
              <a:ext uri="{FF2B5EF4-FFF2-40B4-BE49-F238E27FC236}">
                <a16:creationId xmlns:a16="http://schemas.microsoft.com/office/drawing/2014/main" id="{B6D37C63-C372-E6E8-C850-7FD981B9E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68" y="308060"/>
            <a:ext cx="465202" cy="1121558"/>
          </a:xfrm>
          <a:prstGeom prst="rect">
            <a:avLst/>
          </a:prstGeom>
        </p:spPr>
      </p:pic>
      <p:pic>
        <p:nvPicPr>
          <p:cNvPr id="9" name="그림 8" descr="유리, 용기, 음료, 컵이(가) 표시된 사진&#10;&#10;자동 생성된 설명">
            <a:extLst>
              <a:ext uri="{FF2B5EF4-FFF2-40B4-BE49-F238E27FC236}">
                <a16:creationId xmlns:a16="http://schemas.microsoft.com/office/drawing/2014/main" id="{9C307AE4-9F1C-9F0C-F95A-7C7628A49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71" y="310618"/>
            <a:ext cx="465202" cy="11215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AD621F-0D4A-3566-CAD1-9226A04759B0}"/>
              </a:ext>
            </a:extLst>
          </p:cNvPr>
          <p:cNvSpPr txBox="1"/>
          <p:nvPr/>
        </p:nvSpPr>
        <p:spPr>
          <a:xfrm>
            <a:off x="82419" y="295483"/>
            <a:ext cx="52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01054-758A-9E31-29B0-DE1B1932B3B7}"/>
              </a:ext>
            </a:extLst>
          </p:cNvPr>
          <p:cNvSpPr txBox="1"/>
          <p:nvPr/>
        </p:nvSpPr>
        <p:spPr>
          <a:xfrm>
            <a:off x="676734" y="308060"/>
            <a:ext cx="59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800B49-2673-F8D1-079B-8743F85D2931}"/>
              </a:ext>
            </a:extLst>
          </p:cNvPr>
          <p:cNvSpPr txBox="1"/>
          <p:nvPr/>
        </p:nvSpPr>
        <p:spPr>
          <a:xfrm>
            <a:off x="2065685" y="308060"/>
            <a:ext cx="28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9224D2-CE04-4B0F-EF78-58B6FEAB50A3}"/>
              </a:ext>
            </a:extLst>
          </p:cNvPr>
          <p:cNvSpPr txBox="1"/>
          <p:nvPr/>
        </p:nvSpPr>
        <p:spPr>
          <a:xfrm>
            <a:off x="2677003" y="315671"/>
            <a:ext cx="30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B15B4A-37E2-7E0F-9441-48B9CA629BF7}"/>
              </a:ext>
            </a:extLst>
          </p:cNvPr>
          <p:cNvSpPr txBox="1"/>
          <p:nvPr/>
        </p:nvSpPr>
        <p:spPr>
          <a:xfrm>
            <a:off x="179614" y="1551214"/>
            <a:ext cx="309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A:</a:t>
            </a:r>
            <a:r>
              <a:rPr lang="en-US" altLang="ko-KR" dirty="0"/>
              <a:t> (100, 100, 100, 100) </a:t>
            </a:r>
            <a:r>
              <a:rPr lang="en-US" altLang="ko-KR" b="1" dirty="0"/>
              <a:t>400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F9245E-FF8B-636A-F13D-C3D1F2AF2E75}"/>
              </a:ext>
            </a:extLst>
          </p:cNvPr>
          <p:cNvSpPr txBox="1"/>
          <p:nvPr/>
        </p:nvSpPr>
        <p:spPr>
          <a:xfrm>
            <a:off x="1295926" y="315671"/>
            <a:ext cx="59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50AC41-5FFA-B230-7FDF-19FB2FBF78D7}"/>
              </a:ext>
            </a:extLst>
          </p:cNvPr>
          <p:cNvSpPr txBox="1"/>
          <p:nvPr/>
        </p:nvSpPr>
        <p:spPr>
          <a:xfrm>
            <a:off x="3125345" y="308060"/>
            <a:ext cx="59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96B1BF-DEB5-8A43-3E4F-BB52ABF518E5}"/>
              </a:ext>
            </a:extLst>
          </p:cNvPr>
          <p:cNvSpPr txBox="1"/>
          <p:nvPr/>
        </p:nvSpPr>
        <p:spPr>
          <a:xfrm>
            <a:off x="3710821" y="315671"/>
            <a:ext cx="59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2CF505-D338-EDE9-1587-0D717C5A59EB}"/>
              </a:ext>
            </a:extLst>
          </p:cNvPr>
          <p:cNvSpPr txBox="1"/>
          <p:nvPr/>
        </p:nvSpPr>
        <p:spPr>
          <a:xfrm>
            <a:off x="336550" y="2317750"/>
            <a:ext cx="172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dp</a:t>
            </a:r>
            <a:r>
              <a:rPr lang="en-US" altLang="ko-KR" dirty="0"/>
              <a:t>[1] = 100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BA7443-3A7B-2FCF-EE61-4E884BA842E3}"/>
              </a:ext>
            </a:extLst>
          </p:cNvPr>
          <p:cNvSpPr txBox="1"/>
          <p:nvPr/>
        </p:nvSpPr>
        <p:spPr>
          <a:xfrm>
            <a:off x="335515" y="2816415"/>
            <a:ext cx="172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dp</a:t>
            </a:r>
            <a:r>
              <a:rPr lang="en-US" altLang="ko-KR" dirty="0"/>
              <a:t>[2] = 200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6B84F2-D61E-BA48-173C-FC1D0DAC8977}"/>
              </a:ext>
            </a:extLst>
          </p:cNvPr>
          <p:cNvSpPr txBox="1"/>
          <p:nvPr/>
        </p:nvSpPr>
        <p:spPr>
          <a:xfrm>
            <a:off x="335514" y="3288283"/>
            <a:ext cx="172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dp</a:t>
            </a:r>
            <a:r>
              <a:rPr lang="en-US" altLang="ko-KR" dirty="0"/>
              <a:t>[3] = 101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33DD42-C201-A9D7-4F35-BA64AE7054FC}"/>
              </a:ext>
            </a:extLst>
          </p:cNvPr>
          <p:cNvSpPr txBox="1"/>
          <p:nvPr/>
        </p:nvSpPr>
        <p:spPr>
          <a:xfrm>
            <a:off x="335514" y="3796773"/>
            <a:ext cx="172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dp</a:t>
            </a:r>
            <a:r>
              <a:rPr lang="en-US" altLang="ko-KR" dirty="0"/>
              <a:t>[4] = 201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AE8321-BE18-9CA3-BCA0-33343384CE5B}"/>
              </a:ext>
            </a:extLst>
          </p:cNvPr>
          <p:cNvSpPr txBox="1"/>
          <p:nvPr/>
        </p:nvSpPr>
        <p:spPr>
          <a:xfrm>
            <a:off x="335513" y="4305263"/>
            <a:ext cx="172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dp</a:t>
            </a:r>
            <a:r>
              <a:rPr lang="en-US" altLang="ko-KR" dirty="0"/>
              <a:t>[5] = 301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5AF504-0B79-27F1-D649-CF7C5F306BD3}"/>
              </a:ext>
            </a:extLst>
          </p:cNvPr>
          <p:cNvSpPr txBox="1"/>
          <p:nvPr/>
        </p:nvSpPr>
        <p:spPr>
          <a:xfrm>
            <a:off x="335513" y="4777131"/>
            <a:ext cx="242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en-US" altLang="ko-KR" dirty="0" err="1"/>
              <a:t>dp</a:t>
            </a:r>
            <a:r>
              <a:rPr lang="en-US" altLang="ko-KR" dirty="0"/>
              <a:t>[6] = 301 (????)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B6B1F-C271-4476-D26B-71CD044159A5}"/>
              </a:ext>
            </a:extLst>
          </p:cNvPr>
          <p:cNvSpPr txBox="1"/>
          <p:nvPr/>
        </p:nvSpPr>
        <p:spPr>
          <a:xfrm>
            <a:off x="4450391" y="295483"/>
            <a:ext cx="5675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점화식</a:t>
            </a:r>
            <a:r>
              <a:rPr lang="en-US" altLang="ko-KR" dirty="0"/>
              <a:t>: </a:t>
            </a:r>
            <a:r>
              <a:rPr lang="en-US" altLang="ko-KR" dirty="0">
                <a:latin typeface="consol"/>
              </a:rPr>
              <a:t>max(</a:t>
            </a:r>
            <a:r>
              <a:rPr lang="en-US" altLang="ko-KR" dirty="0" err="1">
                <a:solidFill>
                  <a:srgbClr val="FFC000"/>
                </a:solidFill>
                <a:latin typeface="consol"/>
              </a:rPr>
              <a:t>dp</a:t>
            </a:r>
            <a:r>
              <a:rPr lang="en-US" altLang="ko-KR" dirty="0">
                <a:solidFill>
                  <a:srgbClr val="FFC000"/>
                </a:solidFill>
                <a:latin typeface="consol"/>
              </a:rPr>
              <a:t>[N – 2], </a:t>
            </a:r>
            <a:r>
              <a:rPr lang="en-US" altLang="ko-KR" dirty="0" err="1">
                <a:solidFill>
                  <a:srgbClr val="00B050"/>
                </a:solidFill>
                <a:latin typeface="consol"/>
              </a:rPr>
              <a:t>dp</a:t>
            </a:r>
            <a:r>
              <a:rPr lang="en-US" altLang="ko-KR" dirty="0">
                <a:solidFill>
                  <a:srgbClr val="00B050"/>
                </a:solidFill>
                <a:latin typeface="consol"/>
              </a:rPr>
              <a:t>[N – 3] + wine[N - 1]</a:t>
            </a:r>
            <a:r>
              <a:rPr lang="en-US" altLang="ko-KR" dirty="0">
                <a:latin typeface="consol"/>
              </a:rPr>
              <a:t>)</a:t>
            </a:r>
            <a:r>
              <a:rPr lang="en-US" altLang="ko-KR" dirty="0">
                <a:solidFill>
                  <a:srgbClr val="00B050"/>
                </a:solidFill>
                <a:latin typeface="consol"/>
              </a:rPr>
              <a:t> </a:t>
            </a:r>
            <a:r>
              <a:rPr lang="en-US" altLang="ko-KR" dirty="0">
                <a:latin typeface="consol"/>
              </a:rPr>
              <a:t>+ wine[N]</a:t>
            </a:r>
            <a:endParaRPr lang="ko-KR" altLang="en-US" dirty="0">
              <a:latin typeface="conso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6403F0-78E5-0C57-6E0A-752180012B66}"/>
              </a:ext>
            </a:extLst>
          </p:cNvPr>
          <p:cNvSpPr txBox="1"/>
          <p:nvPr/>
        </p:nvSpPr>
        <p:spPr>
          <a:xfrm>
            <a:off x="314942" y="5424779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-&gt; </a:t>
            </a:r>
            <a:r>
              <a:rPr lang="ko-KR" altLang="en-US" b="1" dirty="0"/>
              <a:t>두 잔 연속으로 </a:t>
            </a:r>
            <a:r>
              <a:rPr lang="ko-KR" altLang="en-US" b="1" dirty="0" err="1"/>
              <a:t>안먹을</a:t>
            </a:r>
            <a:r>
              <a:rPr lang="ko-KR" altLang="en-US" b="1" dirty="0"/>
              <a:t> 수도 있다</a:t>
            </a:r>
            <a:r>
              <a:rPr lang="en-US" altLang="ko-KR" b="1" dirty="0"/>
              <a:t>.....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BD6ECF-E9A2-E451-F1B6-9EC5160F7F40}"/>
              </a:ext>
            </a:extLst>
          </p:cNvPr>
          <p:cNvSpPr txBox="1"/>
          <p:nvPr/>
        </p:nvSpPr>
        <p:spPr>
          <a:xfrm>
            <a:off x="676734" y="5967323"/>
            <a:ext cx="3111500" cy="378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해결 방법</a:t>
            </a:r>
            <a:r>
              <a:rPr lang="en-US" altLang="ko-KR" dirty="0"/>
              <a:t>: </a:t>
            </a:r>
            <a:r>
              <a:rPr lang="ko-KR" altLang="en-US" dirty="0"/>
              <a:t>최댓값을 넣는다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96BC9B-3107-DD06-95DA-BFCC76E637E7}"/>
              </a:ext>
            </a:extLst>
          </p:cNvPr>
          <p:cNvSpPr txBox="1"/>
          <p:nvPr/>
        </p:nvSpPr>
        <p:spPr>
          <a:xfrm>
            <a:off x="7099300" y="231775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dp</a:t>
            </a:r>
            <a:r>
              <a:rPr lang="en-US" altLang="ko-KR" dirty="0"/>
              <a:t>[1] = 100 </a:t>
            </a:r>
            <a:r>
              <a:rPr lang="ko-KR" altLang="en-US" dirty="0">
                <a:solidFill>
                  <a:schemeClr val="accent1"/>
                </a:solidFill>
              </a:rPr>
              <a:t>최댓값</a:t>
            </a:r>
            <a:r>
              <a:rPr lang="en-US" altLang="ko-KR" dirty="0">
                <a:solidFill>
                  <a:schemeClr val="accent1"/>
                </a:solidFill>
              </a:rPr>
              <a:t>:</a:t>
            </a:r>
            <a:r>
              <a:rPr lang="en-US" altLang="ko-KR" dirty="0"/>
              <a:t> 100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AF4486-605D-7487-AD74-591D537154BA}"/>
              </a:ext>
            </a:extLst>
          </p:cNvPr>
          <p:cNvSpPr txBox="1"/>
          <p:nvPr/>
        </p:nvSpPr>
        <p:spPr>
          <a:xfrm>
            <a:off x="7098265" y="281641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dp</a:t>
            </a:r>
            <a:r>
              <a:rPr lang="en-US" altLang="ko-KR" dirty="0"/>
              <a:t>[2] = 200 </a:t>
            </a:r>
            <a:r>
              <a:rPr lang="ko-KR" altLang="en-US" dirty="0">
                <a:solidFill>
                  <a:schemeClr val="accent1"/>
                </a:solidFill>
              </a:rPr>
              <a:t>최댓값</a:t>
            </a:r>
            <a:r>
              <a:rPr lang="en-US" altLang="ko-KR" dirty="0">
                <a:solidFill>
                  <a:schemeClr val="accent1"/>
                </a:solidFill>
              </a:rPr>
              <a:t>: </a:t>
            </a:r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889B70-331D-B556-B8DA-ED0493324818}"/>
              </a:ext>
            </a:extLst>
          </p:cNvPr>
          <p:cNvSpPr txBox="1"/>
          <p:nvPr/>
        </p:nvSpPr>
        <p:spPr>
          <a:xfrm>
            <a:off x="7098264" y="3288283"/>
            <a:ext cx="302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>
                <a:solidFill>
                  <a:srgbClr val="FF0000"/>
                </a:solidFill>
              </a:rPr>
              <a:t>dp</a:t>
            </a:r>
            <a:r>
              <a:rPr lang="en-US" altLang="ko-KR" dirty="0">
                <a:solidFill>
                  <a:srgbClr val="FF0000"/>
                </a:solidFill>
              </a:rPr>
              <a:t>[3] = 200 </a:t>
            </a:r>
            <a:r>
              <a:rPr lang="en-US" altLang="ko-KR" dirty="0"/>
              <a:t>(101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200)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E0A7DA-EA4C-6AB5-F03E-7CC94EA991D7}"/>
              </a:ext>
            </a:extLst>
          </p:cNvPr>
          <p:cNvSpPr txBox="1"/>
          <p:nvPr/>
        </p:nvSpPr>
        <p:spPr>
          <a:xfrm>
            <a:off x="7098264" y="3796773"/>
            <a:ext cx="297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dp</a:t>
            </a:r>
            <a:r>
              <a:rPr lang="en-US" altLang="ko-KR" dirty="0"/>
              <a:t>[4] = 201 </a:t>
            </a:r>
            <a:r>
              <a:rPr lang="ko-KR" altLang="en-US" dirty="0">
                <a:solidFill>
                  <a:schemeClr val="accent1"/>
                </a:solidFill>
              </a:rPr>
              <a:t>최댓값</a:t>
            </a:r>
            <a:r>
              <a:rPr lang="en-US" altLang="ko-KR" dirty="0">
                <a:solidFill>
                  <a:schemeClr val="accent1"/>
                </a:solidFill>
              </a:rPr>
              <a:t>: </a:t>
            </a:r>
            <a:r>
              <a:rPr lang="en-US" altLang="ko-KR" dirty="0"/>
              <a:t>201 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F1B7F5-7031-91C5-3F38-E5248DA3AD1A}"/>
              </a:ext>
            </a:extLst>
          </p:cNvPr>
          <p:cNvSpPr txBox="1"/>
          <p:nvPr/>
        </p:nvSpPr>
        <p:spPr>
          <a:xfrm>
            <a:off x="7098263" y="430526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dp</a:t>
            </a:r>
            <a:r>
              <a:rPr lang="en-US" altLang="ko-KR" dirty="0"/>
              <a:t>[5] = 301 </a:t>
            </a:r>
            <a:r>
              <a:rPr lang="ko-KR" altLang="en-US" dirty="0">
                <a:solidFill>
                  <a:schemeClr val="accent1"/>
                </a:solidFill>
              </a:rPr>
              <a:t>최댓값</a:t>
            </a:r>
            <a:r>
              <a:rPr lang="en-US" altLang="ko-KR" dirty="0">
                <a:solidFill>
                  <a:schemeClr val="accent1"/>
                </a:solidFill>
              </a:rPr>
              <a:t>: </a:t>
            </a:r>
            <a:r>
              <a:rPr lang="en-US" altLang="ko-KR" dirty="0"/>
              <a:t>301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53D80-712E-5146-943F-77B2E28D4E1C}"/>
              </a:ext>
            </a:extLst>
          </p:cNvPr>
          <p:cNvSpPr txBox="1"/>
          <p:nvPr/>
        </p:nvSpPr>
        <p:spPr>
          <a:xfrm>
            <a:off x="7098263" y="4777131"/>
            <a:ext cx="242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en-US" altLang="ko-KR" dirty="0" err="1"/>
              <a:t>dp</a:t>
            </a:r>
            <a:r>
              <a:rPr lang="en-US" altLang="ko-KR" dirty="0"/>
              <a:t>[6] = 400 (</a:t>
            </a:r>
            <a:r>
              <a:rPr lang="ko-KR" altLang="en-US" dirty="0"/>
              <a:t>정답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6B7BF5-A8D9-A63C-6F96-0F663E5B29B8}"/>
              </a:ext>
            </a:extLst>
          </p:cNvPr>
          <p:cNvSpPr txBox="1"/>
          <p:nvPr/>
        </p:nvSpPr>
        <p:spPr>
          <a:xfrm>
            <a:off x="5891566" y="5834987"/>
            <a:ext cx="609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"/>
              </a:rPr>
              <a:t>max(</a:t>
            </a:r>
            <a:r>
              <a:rPr lang="ko-KR" altLang="en-US" dirty="0">
                <a:solidFill>
                  <a:schemeClr val="accent1"/>
                </a:solidFill>
                <a:latin typeface="consol"/>
              </a:rPr>
              <a:t>최댓값</a:t>
            </a:r>
            <a:r>
              <a:rPr lang="en-US" altLang="ko-KR" dirty="0">
                <a:latin typeface="consol"/>
              </a:rPr>
              <a:t>, max(</a:t>
            </a:r>
            <a:r>
              <a:rPr lang="en-US" altLang="ko-KR" dirty="0" err="1">
                <a:solidFill>
                  <a:srgbClr val="FFC000"/>
                </a:solidFill>
                <a:latin typeface="consol"/>
              </a:rPr>
              <a:t>dp</a:t>
            </a:r>
            <a:r>
              <a:rPr lang="en-US" altLang="ko-KR" dirty="0">
                <a:solidFill>
                  <a:srgbClr val="FFC000"/>
                </a:solidFill>
                <a:latin typeface="consol"/>
              </a:rPr>
              <a:t>[N – 2], </a:t>
            </a:r>
            <a:r>
              <a:rPr lang="en-US" altLang="ko-KR" dirty="0" err="1">
                <a:solidFill>
                  <a:srgbClr val="00B050"/>
                </a:solidFill>
                <a:latin typeface="consol"/>
              </a:rPr>
              <a:t>dp</a:t>
            </a:r>
            <a:r>
              <a:rPr lang="en-US" altLang="ko-KR" dirty="0">
                <a:solidFill>
                  <a:srgbClr val="00B050"/>
                </a:solidFill>
                <a:latin typeface="consol"/>
              </a:rPr>
              <a:t>[N – 3] + wine[N - 1]</a:t>
            </a:r>
            <a:r>
              <a:rPr lang="en-US" altLang="ko-KR" dirty="0">
                <a:latin typeface="consol"/>
              </a:rPr>
              <a:t>) + wine[N])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6978B3-E5FD-3C57-D768-60730D219AB8}"/>
              </a:ext>
            </a:extLst>
          </p:cNvPr>
          <p:cNvSpPr txBox="1"/>
          <p:nvPr/>
        </p:nvSpPr>
        <p:spPr>
          <a:xfrm>
            <a:off x="5891566" y="5486584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점화식</a:t>
            </a:r>
            <a:r>
              <a:rPr lang="en-US" altLang="ko-KR" b="1" dirty="0"/>
              <a:t>: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3871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D27EFB-E68C-DF0C-32B9-D617069A1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55560"/>
            <a:ext cx="7956225" cy="674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5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402</Words>
  <Application>Microsoft Office PowerPoint</Application>
  <PresentationFormat>와이드스크린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consol</vt:lpstr>
      <vt:lpstr>맑은 고딕</vt:lpstr>
      <vt:lpstr>Arial</vt:lpstr>
      <vt:lpstr>Open Sans</vt:lpstr>
      <vt:lpstr>Office 테마</vt:lpstr>
      <vt:lpstr>  2156. 포도주 시식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오현식</dc:creator>
  <cp:lastModifiedBy>오현식</cp:lastModifiedBy>
  <cp:revision>31</cp:revision>
  <dcterms:created xsi:type="dcterms:W3CDTF">2022-08-03T10:00:53Z</dcterms:created>
  <dcterms:modified xsi:type="dcterms:W3CDTF">2023-05-03T12:14:41Z</dcterms:modified>
</cp:coreProperties>
</file>