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3" r:id="rId5"/>
    <p:sldId id="265" r:id="rId6"/>
    <p:sldId id="266" r:id="rId7"/>
    <p:sldId id="267" r:id="rId8"/>
    <p:sldId id="269" r:id="rId9"/>
    <p:sldId id="268" r:id="rId10"/>
    <p:sldId id="271" r:id="rId11"/>
    <p:sldId id="270" r:id="rId12"/>
    <p:sldId id="272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" y="7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44300"/>
            <a:ext cx="12192000" cy="972036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29704. </a:t>
            </a:r>
            <a:r>
              <a:rPr lang="ko-KR" altLang="en-US" dirty="0">
                <a:solidFill>
                  <a:srgbClr val="585F69"/>
                </a:solidFill>
                <a:latin typeface="Open Sans" panose="020B0606030504020204" pitchFamily="34" charset="0"/>
              </a:rPr>
              <a:t>벼락치기</a:t>
            </a:r>
            <a:endParaRPr lang="ko-KR" altLang="en-US" dirty="0"/>
          </a:p>
        </p:txBody>
      </p:sp>
      <p:pic>
        <p:nvPicPr>
          <p:cNvPr id="4" name="그림 3" descr="상징, 그래픽, 로고, 노랑이(가) 표시된 사진&#10;&#10;자동 생성된 설명">
            <a:extLst>
              <a:ext uri="{FF2B5EF4-FFF2-40B4-BE49-F238E27FC236}">
                <a16:creationId xmlns:a16="http://schemas.microsoft.com/office/drawing/2014/main" id="{F5C70AB7-CE9E-59F0-9314-97E7425C2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21" y="2276856"/>
            <a:ext cx="854645" cy="10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A21ED3-F64C-CB30-A71D-AD932589F94E}"/>
              </a:ext>
            </a:extLst>
          </p:cNvPr>
          <p:cNvSpPr txBox="1"/>
          <p:nvPr/>
        </p:nvSpPr>
        <p:spPr>
          <a:xfrm>
            <a:off x="208546" y="268705"/>
            <a:ext cx="172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배낭 알고리즘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CED2A43-26AE-5E3A-6916-61367F020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46964"/>
              </p:ext>
            </p:extLst>
          </p:nvPr>
        </p:nvGraphicFramePr>
        <p:xfrm>
          <a:off x="602246" y="895350"/>
          <a:ext cx="10670733" cy="318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705">
                  <a:extLst>
                    <a:ext uri="{9D8B030D-6E8A-4147-A177-3AD203B41FA5}">
                      <a16:colId xmlns:a16="http://schemas.microsoft.com/office/drawing/2014/main" val="1831788510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1819314120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681253879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533910357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180899786"/>
                    </a:ext>
                  </a:extLst>
                </a:gridCol>
              </a:tblGrid>
              <a:tr h="491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/ j =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76583"/>
                  </a:ext>
                </a:extLst>
              </a:tr>
              <a:tr h="710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문제 </a:t>
                      </a:r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669601"/>
                  </a:ext>
                </a:extLst>
              </a:tr>
              <a:tr h="710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 </a:t>
                      </a:r>
                      <a:r>
                        <a:rPr lang="en-US" altLang="ko-KR" sz="1400" b="1" dirty="0"/>
                        <a:t>1(2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5000\)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558329"/>
                  </a:ext>
                </a:extLst>
              </a:tr>
              <a:tr h="646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 </a:t>
                      </a:r>
                      <a:r>
                        <a:rPr lang="en-US" altLang="ko-KR" sz="1400" b="1" dirty="0"/>
                        <a:t>2(1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1000\)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296569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</a:t>
                      </a:r>
                      <a:r>
                        <a:rPr lang="en-US" altLang="ko-KR" sz="1400" b="1" dirty="0"/>
                        <a:t> 3(1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2000\)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945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9CD78C-51ED-CF92-4126-5E6952673DD3}"/>
              </a:ext>
            </a:extLst>
          </p:cNvPr>
          <p:cNvSpPr txBox="1"/>
          <p:nvPr/>
        </p:nvSpPr>
        <p:spPr>
          <a:xfrm>
            <a:off x="602246" y="4334013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일차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2626B-E1F8-91EB-CD88-6DA1D88DC82D}"/>
              </a:ext>
            </a:extLst>
          </p:cNvPr>
          <p:cNvSpPr txBox="1"/>
          <p:nvPr/>
        </p:nvSpPr>
        <p:spPr>
          <a:xfrm>
            <a:off x="602246" y="4703345"/>
            <a:ext cx="8394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/>
              <a:t>dp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 – 1][j – </a:t>
            </a:r>
            <a:r>
              <a:rPr lang="ko-KR" altLang="en-US" b="1" dirty="0"/>
              <a:t>소요일수</a:t>
            </a:r>
            <a:r>
              <a:rPr lang="en-US" altLang="ko-KR" b="1" dirty="0"/>
              <a:t>] + </a:t>
            </a:r>
            <a:r>
              <a:rPr lang="ko-KR" altLang="en-US" b="1" dirty="0"/>
              <a:t>벌금</a:t>
            </a:r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-&gt; 2000\ </a:t>
            </a:r>
            <a:r>
              <a:rPr lang="ko-KR" altLang="en-US" dirty="0"/>
              <a:t>세이브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b="1" dirty="0" err="1"/>
              <a:t>dp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 – 1][j]</a:t>
            </a:r>
          </a:p>
          <a:p>
            <a:r>
              <a:rPr lang="en-US" altLang="ko-KR" dirty="0"/>
              <a:t>    -&gt; 5000\ </a:t>
            </a:r>
            <a:r>
              <a:rPr lang="ko-KR" altLang="en-US" dirty="0"/>
              <a:t>세이브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611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6D0D0-47C8-84A3-EE8D-7E9C2D4542E8}"/>
              </a:ext>
            </a:extLst>
          </p:cNvPr>
          <p:cNvSpPr txBox="1"/>
          <p:nvPr/>
        </p:nvSpPr>
        <p:spPr>
          <a:xfrm>
            <a:off x="208546" y="268705"/>
            <a:ext cx="172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배낭 알고리즘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46D00C-4E97-F38D-F226-0A354BB45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42087"/>
              </p:ext>
            </p:extLst>
          </p:nvPr>
        </p:nvGraphicFramePr>
        <p:xfrm>
          <a:off x="602246" y="895350"/>
          <a:ext cx="10670733" cy="318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705">
                  <a:extLst>
                    <a:ext uri="{9D8B030D-6E8A-4147-A177-3AD203B41FA5}">
                      <a16:colId xmlns:a16="http://schemas.microsoft.com/office/drawing/2014/main" val="1831788510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1819314120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681253879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533910357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180899786"/>
                    </a:ext>
                  </a:extLst>
                </a:gridCol>
              </a:tblGrid>
              <a:tr h="491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/ j =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76583"/>
                  </a:ext>
                </a:extLst>
              </a:tr>
              <a:tr h="710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문제 </a:t>
                      </a:r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669601"/>
                  </a:ext>
                </a:extLst>
              </a:tr>
              <a:tr h="710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 </a:t>
                      </a:r>
                      <a:r>
                        <a:rPr lang="en-US" altLang="ko-KR" sz="1400" b="1" dirty="0"/>
                        <a:t>1(2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5000\)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558329"/>
                  </a:ext>
                </a:extLst>
              </a:tr>
              <a:tr h="646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 </a:t>
                      </a:r>
                      <a:r>
                        <a:rPr lang="en-US" altLang="ko-KR" sz="1400" b="1" dirty="0"/>
                        <a:t>2(1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1000\)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296569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</a:t>
                      </a:r>
                      <a:r>
                        <a:rPr lang="en-US" altLang="ko-KR" sz="1400" b="1" dirty="0"/>
                        <a:t> 3(1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2000\)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945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37E714-0C66-A088-F872-D282165EAD9B}"/>
              </a:ext>
            </a:extLst>
          </p:cNvPr>
          <p:cNvSpPr txBox="1"/>
          <p:nvPr/>
        </p:nvSpPr>
        <p:spPr>
          <a:xfrm>
            <a:off x="602246" y="4334013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일차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15605-9F60-DF65-E4FC-7D4335567891}"/>
              </a:ext>
            </a:extLst>
          </p:cNvPr>
          <p:cNvSpPr txBox="1"/>
          <p:nvPr/>
        </p:nvSpPr>
        <p:spPr>
          <a:xfrm>
            <a:off x="602246" y="4703345"/>
            <a:ext cx="8394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/>
              <a:t>dp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 – 1][j – </a:t>
            </a:r>
            <a:r>
              <a:rPr lang="ko-KR" altLang="en-US" b="1" dirty="0"/>
              <a:t>소요일수</a:t>
            </a:r>
            <a:r>
              <a:rPr lang="en-US" altLang="ko-KR" b="1" dirty="0"/>
              <a:t>] + </a:t>
            </a:r>
            <a:r>
              <a:rPr lang="ko-KR" altLang="en-US" b="1" dirty="0"/>
              <a:t>벌금</a:t>
            </a:r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-&gt; 7000\ </a:t>
            </a:r>
            <a:r>
              <a:rPr lang="ko-KR" altLang="en-US" dirty="0"/>
              <a:t>세이브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b="1" dirty="0" err="1"/>
              <a:t>dp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 – 1][j]</a:t>
            </a:r>
          </a:p>
          <a:p>
            <a:r>
              <a:rPr lang="en-US" altLang="ko-KR" dirty="0"/>
              <a:t>    -&gt; 6000\ </a:t>
            </a:r>
            <a:r>
              <a:rPr lang="ko-KR" altLang="en-US" dirty="0"/>
              <a:t>세이브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80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3A098E-5739-CB96-0046-A67E4F304D34}"/>
              </a:ext>
            </a:extLst>
          </p:cNvPr>
          <p:cNvSpPr txBox="1"/>
          <p:nvPr/>
        </p:nvSpPr>
        <p:spPr>
          <a:xfrm>
            <a:off x="208546" y="268705"/>
            <a:ext cx="172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배낭 알고리즘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9D05F44-0378-535A-12E3-A44E9BCE2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63735"/>
              </p:ext>
            </p:extLst>
          </p:nvPr>
        </p:nvGraphicFramePr>
        <p:xfrm>
          <a:off x="602246" y="895350"/>
          <a:ext cx="10670733" cy="318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705">
                  <a:extLst>
                    <a:ext uri="{9D8B030D-6E8A-4147-A177-3AD203B41FA5}">
                      <a16:colId xmlns:a16="http://schemas.microsoft.com/office/drawing/2014/main" val="1831788510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1819314120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681253879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533910357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180899786"/>
                    </a:ext>
                  </a:extLst>
                </a:gridCol>
              </a:tblGrid>
              <a:tr h="491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/ j =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76583"/>
                  </a:ext>
                </a:extLst>
              </a:tr>
              <a:tr h="710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문제 </a:t>
                      </a:r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669601"/>
                  </a:ext>
                </a:extLst>
              </a:tr>
              <a:tr h="710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 </a:t>
                      </a:r>
                      <a:r>
                        <a:rPr lang="en-US" altLang="ko-KR" sz="1400" b="1" dirty="0"/>
                        <a:t>1(2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5000\)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558329"/>
                  </a:ext>
                </a:extLst>
              </a:tr>
              <a:tr h="646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 </a:t>
                      </a:r>
                      <a:r>
                        <a:rPr lang="en-US" altLang="ko-KR" sz="1400" b="1" dirty="0"/>
                        <a:t>2(1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1000\)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296569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</a:t>
                      </a:r>
                      <a:r>
                        <a:rPr lang="en-US" altLang="ko-KR" sz="1400" b="1" dirty="0"/>
                        <a:t> 3(1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2000\)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7000\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4945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E7677A-4C2F-6F79-7E06-49CCA72B09D0}"/>
              </a:ext>
            </a:extLst>
          </p:cNvPr>
          <p:cNvSpPr txBox="1"/>
          <p:nvPr/>
        </p:nvSpPr>
        <p:spPr>
          <a:xfrm>
            <a:off x="602246" y="4334013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D5B21-50A5-B97D-93A7-6393CFBC94DE}"/>
              </a:ext>
            </a:extLst>
          </p:cNvPr>
          <p:cNvSpPr txBox="1"/>
          <p:nvPr/>
        </p:nvSpPr>
        <p:spPr>
          <a:xfrm>
            <a:off x="602246" y="4703345"/>
            <a:ext cx="839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벌금 낼 수 있는 금액에서 세이브한 최대 금액 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(1000 + 5000 + 2000) – </a:t>
            </a:r>
            <a:r>
              <a:rPr lang="en-US" altLang="ko-KR" dirty="0">
                <a:solidFill>
                  <a:srgbClr val="FF0000"/>
                </a:solidFill>
              </a:rPr>
              <a:t>7000\ </a:t>
            </a:r>
            <a:r>
              <a:rPr lang="en-US" altLang="ko-KR" dirty="0"/>
              <a:t>= 1000\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31270-91D3-DAF0-C716-A6D328C4AC8F}"/>
              </a:ext>
            </a:extLst>
          </p:cNvPr>
          <p:cNvSpPr txBox="1"/>
          <p:nvPr/>
        </p:nvSpPr>
        <p:spPr>
          <a:xfrm>
            <a:off x="685800" y="6032500"/>
            <a:ext cx="844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점화식</a:t>
            </a:r>
            <a:r>
              <a:rPr lang="en-US" altLang="ko-KR" dirty="0"/>
              <a:t>: </a:t>
            </a:r>
            <a:r>
              <a:rPr lang="en-US" altLang="ko-KR" sz="1800" b="1" dirty="0">
                <a:solidFill>
                  <a:srgbClr val="FFC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dp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b="1" dirty="0" err="1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800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800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8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dp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b="1" dirty="0" err="1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800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800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– </a:t>
            </a:r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소요일수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ko-KR" altLang="en-US" sz="1800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벌금</a:t>
            </a:r>
            <a:r>
              <a:rPr lang="en-US" altLang="ko-KR" sz="18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1493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8108B8-7109-D604-BB2E-566DE4FE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4" y="0"/>
            <a:ext cx="9586452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BCBAAB-2642-CF61-65ED-6B763BCE4F50}"/>
              </a:ext>
            </a:extLst>
          </p:cNvPr>
          <p:cNvSpPr/>
          <p:nvPr/>
        </p:nvSpPr>
        <p:spPr>
          <a:xfrm>
            <a:off x="878974" y="5235742"/>
            <a:ext cx="8999621" cy="6497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94ADC-45CE-0E63-5996-5376C7AEA8EF}"/>
              </a:ext>
            </a:extLst>
          </p:cNvPr>
          <p:cNvSpPr txBox="1"/>
          <p:nvPr/>
        </p:nvSpPr>
        <p:spPr>
          <a:xfrm>
            <a:off x="9955443" y="5329761"/>
            <a:ext cx="115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점화식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074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ED3D81-8657-3F3B-9536-D847A458C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0"/>
            <a:ext cx="10144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AB3786-4562-5075-200F-8724E6DB7B08}"/>
              </a:ext>
            </a:extLst>
          </p:cNvPr>
          <p:cNvSpPr txBox="1"/>
          <p:nvPr/>
        </p:nvSpPr>
        <p:spPr>
          <a:xfrm>
            <a:off x="208546" y="268705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조건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8FADD7-70A4-0164-AF2F-F193ECA57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50499"/>
              </p:ext>
            </p:extLst>
          </p:nvPr>
        </p:nvGraphicFramePr>
        <p:xfrm>
          <a:off x="292101" y="1189566"/>
          <a:ext cx="4434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349925829"/>
                    </a:ext>
                  </a:extLst>
                </a:gridCol>
                <a:gridCol w="1818265">
                  <a:extLst>
                    <a:ext uri="{9D8B030D-6E8A-4147-A177-3AD203B41FA5}">
                      <a16:colId xmlns:a16="http://schemas.microsoft.com/office/drawing/2014/main" val="1714524145"/>
                    </a:ext>
                  </a:extLst>
                </a:gridCol>
                <a:gridCol w="1770202">
                  <a:extLst>
                    <a:ext uri="{9D8B030D-6E8A-4147-A177-3AD203B41FA5}">
                      <a16:colId xmlns:a16="http://schemas.microsoft.com/office/drawing/2014/main" val="92378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소요되는 일수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벌금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47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35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02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274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D462C2-613D-AA08-7603-E307D8D8B115}"/>
              </a:ext>
            </a:extLst>
          </p:cNvPr>
          <p:cNvSpPr txBox="1"/>
          <p:nvPr/>
        </p:nvSpPr>
        <p:spPr>
          <a:xfrm>
            <a:off x="208546" y="821980"/>
            <a:ext cx="368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예</a:t>
            </a:r>
            <a:r>
              <a:rPr lang="en-US" altLang="ko-KR" sz="1400" b="1" dirty="0"/>
              <a:t>) 3</a:t>
            </a:r>
            <a:r>
              <a:rPr lang="ko-KR" altLang="en-US" sz="1400" b="1" dirty="0"/>
              <a:t>일 안에 벌금을 최소한으로 내는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5238E-D477-C48C-ACE7-0B5C131BEA2F}"/>
              </a:ext>
            </a:extLst>
          </p:cNvPr>
          <p:cNvSpPr txBox="1"/>
          <p:nvPr/>
        </p:nvSpPr>
        <p:spPr>
          <a:xfrm>
            <a:off x="5378450" y="2870200"/>
            <a:ext cx="523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문제는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한 번에 한 개의 문제만 해결할 수 있다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C505E-38EE-73D9-0A0B-BF09AF9C71D7}"/>
              </a:ext>
            </a:extLst>
          </p:cNvPr>
          <p:cNvSpPr txBox="1"/>
          <p:nvPr/>
        </p:nvSpPr>
        <p:spPr>
          <a:xfrm>
            <a:off x="5598693" y="3359150"/>
            <a:ext cx="470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-&gt; </a:t>
            </a: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하루에 </a:t>
            </a:r>
            <a:r>
              <a:rPr lang="en-US" altLang="ko-KR" sz="1400" b="1" dirty="0">
                <a:solidFill>
                  <a:srgbClr val="555555"/>
                </a:solidFill>
                <a:latin typeface="Open Sans" panose="020B0606030504020204" pitchFamily="34" charset="0"/>
              </a:rPr>
              <a:t>1</a:t>
            </a:r>
            <a:r>
              <a:rPr lang="ko-KR" altLang="en-US" sz="1400" b="1" dirty="0">
                <a:solidFill>
                  <a:srgbClr val="555555"/>
                </a:solidFill>
                <a:latin typeface="Open Sans" panose="020B0606030504020204" pitchFamily="34" charset="0"/>
              </a:rPr>
              <a:t>번 문제 </a:t>
            </a: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풀면서 </a:t>
            </a:r>
            <a:r>
              <a:rPr lang="en-US" altLang="ko-KR" sz="1400" b="1" dirty="0">
                <a:solidFill>
                  <a:srgbClr val="555555"/>
                </a:solidFill>
                <a:latin typeface="Open Sans" panose="020B0606030504020204" pitchFamily="34" charset="0"/>
              </a:rPr>
              <a:t>2</a:t>
            </a:r>
            <a:r>
              <a:rPr lang="ko-KR" altLang="en-US" sz="1400" b="1" dirty="0">
                <a:solidFill>
                  <a:srgbClr val="555555"/>
                </a:solidFill>
                <a:latin typeface="Open Sans" panose="020B0606030504020204" pitchFamily="34" charset="0"/>
              </a:rPr>
              <a:t>번</a:t>
            </a: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 </a:t>
            </a:r>
            <a:r>
              <a:rPr lang="ko-KR" altLang="en-US" sz="1400" b="1" dirty="0">
                <a:solidFill>
                  <a:srgbClr val="555555"/>
                </a:solidFill>
                <a:latin typeface="Open Sans" panose="020B0606030504020204" pitchFamily="34" charset="0"/>
              </a:rPr>
              <a:t>문제</a:t>
            </a:r>
            <a:r>
              <a:rPr lang="ko-KR" altLang="en-US" sz="1400" dirty="0">
                <a:solidFill>
                  <a:srgbClr val="555555"/>
                </a:solidFill>
                <a:latin typeface="Open Sans" panose="020B0606030504020204" pitchFamily="34" charset="0"/>
              </a:rPr>
              <a:t>는 풀 수 없다는 소리</a:t>
            </a:r>
            <a:r>
              <a:rPr lang="en-US" altLang="ko-KR" sz="1400" dirty="0">
                <a:solidFill>
                  <a:srgbClr val="555555"/>
                </a:solidFill>
                <a:latin typeface="Open Sans" panose="020B0606030504020204" pitchFamily="34" charset="0"/>
              </a:rPr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B4B9B-0FDC-437A-6318-92F9909F3793}"/>
              </a:ext>
            </a:extLst>
          </p:cNvPr>
          <p:cNvSpPr txBox="1"/>
          <p:nvPr/>
        </p:nvSpPr>
        <p:spPr>
          <a:xfrm>
            <a:off x="5378450" y="4178300"/>
            <a:ext cx="479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문제를 해결 못한 만큼 벌금을 내야 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3FFE9-D3C8-1C95-A14A-59FFE8BA6E32}"/>
              </a:ext>
            </a:extLst>
          </p:cNvPr>
          <p:cNvSpPr txBox="1"/>
          <p:nvPr/>
        </p:nvSpPr>
        <p:spPr>
          <a:xfrm>
            <a:off x="5378450" y="4819650"/>
            <a:ext cx="633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b="1" dirty="0"/>
              <a:t>1</a:t>
            </a:r>
            <a:r>
              <a:rPr lang="ko-KR" altLang="en-US" b="1" dirty="0"/>
              <a:t>일차</a:t>
            </a:r>
            <a:r>
              <a:rPr lang="en-US" altLang="ko-KR" dirty="0"/>
              <a:t>: 3</a:t>
            </a:r>
            <a:r>
              <a:rPr lang="ko-KR" altLang="en-US" dirty="0"/>
              <a:t>번 문제 해결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b="1" dirty="0"/>
              <a:t>2 ~ 3</a:t>
            </a:r>
            <a:r>
              <a:rPr lang="ko-KR" altLang="en-US" b="1" dirty="0"/>
              <a:t>일차</a:t>
            </a:r>
            <a:r>
              <a:rPr lang="en-US" altLang="ko-KR" dirty="0"/>
              <a:t>: 1</a:t>
            </a:r>
            <a:r>
              <a:rPr lang="ko-KR" altLang="en-US" dirty="0"/>
              <a:t>번 문제 해결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2</a:t>
            </a:r>
            <a:r>
              <a:rPr lang="ko-KR" altLang="en-US" dirty="0"/>
              <a:t>번 문제만 </a:t>
            </a:r>
            <a:r>
              <a:rPr lang="ko-KR" altLang="en-US" dirty="0" err="1"/>
              <a:t>못풀었으니까</a:t>
            </a:r>
            <a:r>
              <a:rPr lang="en-US" altLang="ko-KR" dirty="0"/>
              <a:t> 1000</a:t>
            </a:r>
            <a:r>
              <a:rPr lang="ko-KR" altLang="en-US" dirty="0"/>
              <a:t>원만 벌금으로 내면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02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81A5E-104A-4B69-343F-C3C500F6FCEA}"/>
              </a:ext>
            </a:extLst>
          </p:cNvPr>
          <p:cNvSpPr txBox="1"/>
          <p:nvPr/>
        </p:nvSpPr>
        <p:spPr>
          <a:xfrm>
            <a:off x="4514348" y="2021304"/>
            <a:ext cx="3163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배낭 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2D49A-CFAC-70FA-20BF-701AB40E264A}"/>
              </a:ext>
            </a:extLst>
          </p:cNvPr>
          <p:cNvSpPr txBox="1"/>
          <p:nvPr/>
        </p:nvSpPr>
        <p:spPr>
          <a:xfrm>
            <a:off x="4492625" y="5289550"/>
            <a:ext cx="32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-&gt; DP</a:t>
            </a:r>
            <a:r>
              <a:rPr lang="ko-KR" altLang="en-US" dirty="0">
                <a:solidFill>
                  <a:schemeClr val="accent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에서 자주 출몰하는 유형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64926-4F0D-8980-596F-C1B1BA9933D5}"/>
              </a:ext>
            </a:extLst>
          </p:cNvPr>
          <p:cNvSpPr txBox="1"/>
          <p:nvPr/>
        </p:nvSpPr>
        <p:spPr>
          <a:xfrm>
            <a:off x="2057400" y="310515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도둑이 보석가게에 배낭을 메고 침입했다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배낭의 </a:t>
            </a:r>
            <a:r>
              <a:rPr lang="ko-KR" altLang="en-US" sz="20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최대 용량은 </a:t>
            </a:r>
            <a:r>
              <a:rPr lang="en-US" altLang="ko-KR" sz="20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W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이며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이를 초과해서 보석을 담으면 배낭이 터진다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</a:t>
            </a:r>
            <a:r>
              <a:rPr lang="ko-KR" altLang="en-US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최대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보석을 담을 수 있는 방법은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255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38026E-53E4-7880-5F67-85C4C2E94D1E}"/>
              </a:ext>
            </a:extLst>
          </p:cNvPr>
          <p:cNvSpPr txBox="1"/>
          <p:nvPr/>
        </p:nvSpPr>
        <p:spPr>
          <a:xfrm>
            <a:off x="208546" y="1079500"/>
            <a:ext cx="49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1. </a:t>
            </a:r>
            <a:r>
              <a:rPr lang="ko-KR" altLang="en-US" b="1" dirty="0">
                <a:solidFill>
                  <a:schemeClr val="accent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모든 경우의 수를 시도해본다</a:t>
            </a:r>
            <a:r>
              <a:rPr lang="en-US" altLang="ko-KR" b="1" dirty="0">
                <a:solidFill>
                  <a:schemeClr val="accent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 (</a:t>
            </a:r>
            <a:r>
              <a:rPr lang="ko-KR" altLang="en-US" b="1" dirty="0" err="1">
                <a:solidFill>
                  <a:schemeClr val="accent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브루트</a:t>
            </a:r>
            <a:r>
              <a:rPr lang="ko-KR" altLang="en-US" b="1" dirty="0">
                <a:solidFill>
                  <a:schemeClr val="accent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포스</a:t>
            </a:r>
            <a:r>
              <a:rPr lang="en-US" altLang="ko-KR" b="1" dirty="0">
                <a:solidFill>
                  <a:schemeClr val="accent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lang="ko-KR" altLang="en-US" b="1" dirty="0">
              <a:solidFill>
                <a:schemeClr val="accent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510E9-4572-5A6F-6158-C0D32ADBDC06}"/>
              </a:ext>
            </a:extLst>
          </p:cNvPr>
          <p:cNvSpPr txBox="1"/>
          <p:nvPr/>
        </p:nvSpPr>
        <p:spPr>
          <a:xfrm>
            <a:off x="278396" y="1448832"/>
            <a:ext cx="513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보석이 있다고 가정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그냥 무식하게 다 계산해봐서 가장 큰 값 골라내면 댐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-&gt; </a:t>
            </a:r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무식하고 </a:t>
            </a:r>
            <a:r>
              <a:rPr lang="ko-KR" altLang="en-US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미친짓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....</a:t>
            </a:r>
            <a:endParaRPr lang="ko-KR" altLang="en-US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04CC4-08BC-01CE-14B2-7C77389B8D8F}"/>
              </a:ext>
            </a:extLst>
          </p:cNvPr>
          <p:cNvSpPr txBox="1"/>
          <p:nvPr/>
        </p:nvSpPr>
        <p:spPr>
          <a:xfrm>
            <a:off x="208546" y="268705"/>
            <a:ext cx="172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배낭 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3519D-D2C3-5318-7643-A9ABA3E673DF}"/>
              </a:ext>
            </a:extLst>
          </p:cNvPr>
          <p:cNvSpPr txBox="1"/>
          <p:nvPr/>
        </p:nvSpPr>
        <p:spPr>
          <a:xfrm>
            <a:off x="278396" y="3695700"/>
            <a:ext cx="607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2. </a:t>
            </a:r>
            <a:r>
              <a:rPr lang="ko-KR" altLang="en-US" b="1" dirty="0">
                <a:solidFill>
                  <a:schemeClr val="accent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가격이 높은 보석 </a:t>
            </a:r>
            <a:r>
              <a:rPr lang="en-US" altLang="ko-KR" b="1" dirty="0">
                <a:solidFill>
                  <a:schemeClr val="accent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or </a:t>
            </a:r>
            <a:r>
              <a:rPr lang="ko-KR" altLang="en-US" b="1" dirty="0">
                <a:solidFill>
                  <a:schemeClr val="accent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제일 가벼운 보석부터 넣는다</a:t>
            </a:r>
            <a:r>
              <a:rPr lang="en-US" altLang="ko-KR" b="1" dirty="0">
                <a:solidFill>
                  <a:schemeClr val="accent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 (Greedy)</a:t>
            </a:r>
            <a:endParaRPr lang="ko-KR" altLang="en-US" b="1" dirty="0">
              <a:solidFill>
                <a:schemeClr val="accent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7F5BA-4A5A-F871-C56B-86DF24A68384}"/>
              </a:ext>
            </a:extLst>
          </p:cNvPr>
          <p:cNvSpPr txBox="1"/>
          <p:nvPr/>
        </p:nvSpPr>
        <p:spPr>
          <a:xfrm>
            <a:off x="278396" y="4261882"/>
            <a:ext cx="574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보석이 있다고 가정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endParaRPr lang="en-US" altLang="ko-KR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어느정도 효율성 있게 가방에 보석을 집어 넣을 수는 있지만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</a:p>
          <a:p>
            <a:r>
              <a:rPr lang="ko-KR" altLang="en-US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최적의 답을 </a:t>
            </a:r>
            <a:r>
              <a:rPr lang="ko-KR" altLang="en-US" dirty="0">
                <a:solidFill>
                  <a:srgbClr val="FF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보장</a:t>
            </a:r>
            <a:r>
              <a:rPr lang="en-US" altLang="ko-KR" dirty="0">
                <a:solidFill>
                  <a:srgbClr val="FF000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X</a:t>
            </a:r>
            <a:endParaRPr lang="en-US" altLang="ko-KR" dirty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12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45DED6-B566-CBAF-B670-B42D0D5B5491}"/>
              </a:ext>
            </a:extLst>
          </p:cNvPr>
          <p:cNvSpPr txBox="1"/>
          <p:nvPr/>
        </p:nvSpPr>
        <p:spPr>
          <a:xfrm>
            <a:off x="208546" y="268705"/>
            <a:ext cx="172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배낭 알고리즘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A821FE9-2C90-F0A5-CE66-93FEA9194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931956"/>
              </p:ext>
            </p:extLst>
          </p:nvPr>
        </p:nvGraphicFramePr>
        <p:xfrm>
          <a:off x="602246" y="895350"/>
          <a:ext cx="10670733" cy="318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705">
                  <a:extLst>
                    <a:ext uri="{9D8B030D-6E8A-4147-A177-3AD203B41FA5}">
                      <a16:colId xmlns:a16="http://schemas.microsoft.com/office/drawing/2014/main" val="1831788510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1819314120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681253879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533910357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180899786"/>
                    </a:ext>
                  </a:extLst>
                </a:gridCol>
              </a:tblGrid>
              <a:tr h="491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/ j =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76583"/>
                  </a:ext>
                </a:extLst>
              </a:tr>
              <a:tr h="710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문제 </a:t>
                      </a:r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669601"/>
                  </a:ext>
                </a:extLst>
              </a:tr>
              <a:tr h="710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 </a:t>
                      </a:r>
                      <a:r>
                        <a:rPr lang="en-US" altLang="ko-KR" sz="1400" b="1" dirty="0"/>
                        <a:t>1(2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5000\)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558329"/>
                  </a:ext>
                </a:extLst>
              </a:tr>
              <a:tr h="646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 </a:t>
                      </a:r>
                      <a:r>
                        <a:rPr lang="en-US" altLang="ko-KR" sz="1400" b="1" dirty="0"/>
                        <a:t>2(1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1000\)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296569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</a:t>
                      </a:r>
                      <a:r>
                        <a:rPr lang="en-US" altLang="ko-KR" sz="1400" b="1" dirty="0"/>
                        <a:t> 3(1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2000\)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4945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0AEF1CE-115F-955B-0313-9B9671AF6364}"/>
              </a:ext>
            </a:extLst>
          </p:cNvPr>
          <p:cNvSpPr txBox="1"/>
          <p:nvPr/>
        </p:nvSpPr>
        <p:spPr>
          <a:xfrm>
            <a:off x="602246" y="4334013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일차</a:t>
            </a:r>
            <a:r>
              <a:rPr lang="en-US" altLang="ko-KR" dirty="0"/>
              <a:t>: </a:t>
            </a:r>
            <a:r>
              <a:rPr lang="ko-KR" altLang="en-US" dirty="0"/>
              <a:t>문제를 해결할 수 없음</a:t>
            </a:r>
            <a:r>
              <a:rPr lang="en-US" altLang="ko-KR" dirty="0"/>
              <a:t>....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6D34DD-5EEE-BCD1-58AF-ACD7E6514B54}"/>
              </a:ext>
            </a:extLst>
          </p:cNvPr>
          <p:cNvSpPr txBox="1"/>
          <p:nvPr/>
        </p:nvSpPr>
        <p:spPr>
          <a:xfrm>
            <a:off x="602246" y="4880629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일차</a:t>
            </a:r>
            <a:r>
              <a:rPr lang="en-US" altLang="ko-KR" dirty="0"/>
              <a:t>: </a:t>
            </a:r>
            <a:r>
              <a:rPr lang="ko-KR" altLang="en-US" dirty="0"/>
              <a:t>문제를 해결함 </a:t>
            </a:r>
            <a:r>
              <a:rPr lang="en-US" altLang="ko-KR" dirty="0"/>
              <a:t>(5000\ </a:t>
            </a:r>
            <a:r>
              <a:rPr lang="ko-KR" altLang="en-US" dirty="0"/>
              <a:t>세이브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28D74-4D47-8592-1C2F-46E0703CE51A}"/>
              </a:ext>
            </a:extLst>
          </p:cNvPr>
          <p:cNvSpPr txBox="1"/>
          <p:nvPr/>
        </p:nvSpPr>
        <p:spPr>
          <a:xfrm>
            <a:off x="602246" y="5427245"/>
            <a:ext cx="522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일차</a:t>
            </a:r>
            <a:r>
              <a:rPr lang="en-US" altLang="ko-KR" dirty="0"/>
              <a:t>: 1</a:t>
            </a:r>
            <a:r>
              <a:rPr lang="ko-KR" altLang="en-US" dirty="0"/>
              <a:t>번문제만 탐색하고 있으니</a:t>
            </a:r>
            <a:r>
              <a:rPr lang="en-US" altLang="ko-KR" dirty="0"/>
              <a:t>, 5000</a:t>
            </a:r>
            <a:r>
              <a:rPr lang="ko-KR" altLang="en-US" dirty="0"/>
              <a:t>이 최대 </a:t>
            </a:r>
            <a:endParaRPr lang="en-US" altLang="ko-KR" dirty="0"/>
          </a:p>
          <a:p>
            <a:r>
              <a:rPr lang="en-US" altLang="ko-KR" dirty="0"/>
              <a:t>         (5000\ </a:t>
            </a:r>
            <a:r>
              <a:rPr lang="ko-KR" altLang="en-US" dirty="0"/>
              <a:t>세이브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35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6E038E-7A46-AC99-28F2-D8327452FACE}"/>
              </a:ext>
            </a:extLst>
          </p:cNvPr>
          <p:cNvSpPr txBox="1"/>
          <p:nvPr/>
        </p:nvSpPr>
        <p:spPr>
          <a:xfrm>
            <a:off x="208546" y="268705"/>
            <a:ext cx="172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배낭 알고리즘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5D77FC6-A7AF-C4C9-7548-773789957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79166"/>
              </p:ext>
            </p:extLst>
          </p:nvPr>
        </p:nvGraphicFramePr>
        <p:xfrm>
          <a:off x="602246" y="895350"/>
          <a:ext cx="10670733" cy="318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705">
                  <a:extLst>
                    <a:ext uri="{9D8B030D-6E8A-4147-A177-3AD203B41FA5}">
                      <a16:colId xmlns:a16="http://schemas.microsoft.com/office/drawing/2014/main" val="1831788510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1819314120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681253879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533910357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180899786"/>
                    </a:ext>
                  </a:extLst>
                </a:gridCol>
              </a:tblGrid>
              <a:tr h="49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/ j =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76583"/>
                  </a:ext>
                </a:extLst>
              </a:tr>
              <a:tr h="710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문제 </a:t>
                      </a:r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669601"/>
                  </a:ext>
                </a:extLst>
              </a:tr>
              <a:tr h="710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 </a:t>
                      </a:r>
                      <a:r>
                        <a:rPr lang="en-US" altLang="ko-KR" sz="1400" b="1" dirty="0"/>
                        <a:t>1(2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5000\)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558329"/>
                  </a:ext>
                </a:extLst>
              </a:tr>
              <a:tr h="646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 </a:t>
                      </a:r>
                      <a:r>
                        <a:rPr lang="en-US" altLang="ko-KR" sz="1400" b="1" dirty="0"/>
                        <a:t>2(1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1000\)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96569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</a:t>
                      </a:r>
                      <a:r>
                        <a:rPr lang="en-US" altLang="ko-KR" sz="1400" b="1" dirty="0"/>
                        <a:t> 3(1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2000\)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4945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BBD481-6646-A5B1-73D9-A8EEBACBB3DD}"/>
              </a:ext>
            </a:extLst>
          </p:cNvPr>
          <p:cNvSpPr txBox="1"/>
          <p:nvPr/>
        </p:nvSpPr>
        <p:spPr>
          <a:xfrm>
            <a:off x="527050" y="4327177"/>
            <a:ext cx="42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일차</a:t>
            </a:r>
            <a:r>
              <a:rPr lang="en-US" altLang="ko-KR" dirty="0"/>
              <a:t>:</a:t>
            </a:r>
            <a:r>
              <a:rPr lang="ko-KR" altLang="en-US" dirty="0"/>
              <a:t> 문제를 해결함 </a:t>
            </a:r>
            <a:r>
              <a:rPr lang="en-US" altLang="ko-KR" dirty="0"/>
              <a:t>(1000\</a:t>
            </a:r>
            <a:r>
              <a:rPr lang="ko-KR" altLang="en-US" dirty="0"/>
              <a:t> 세이브</a:t>
            </a:r>
            <a:r>
              <a:rPr lang="en-US" altLang="ko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ADB70-D752-0BF8-3E75-DC348946A43C}"/>
              </a:ext>
            </a:extLst>
          </p:cNvPr>
          <p:cNvSpPr txBox="1"/>
          <p:nvPr/>
        </p:nvSpPr>
        <p:spPr>
          <a:xfrm>
            <a:off x="527050" y="4750137"/>
            <a:ext cx="7550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일차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만약 내가 </a:t>
            </a:r>
            <a:r>
              <a:rPr lang="en-US" altLang="ko-KR" dirty="0"/>
              <a:t>1</a:t>
            </a:r>
            <a:r>
              <a:rPr lang="ko-KR" altLang="en-US" dirty="0" err="1"/>
              <a:t>일차때</a:t>
            </a:r>
            <a:r>
              <a:rPr lang="ko-KR" altLang="en-US" dirty="0"/>
              <a:t> 문제를 </a:t>
            </a:r>
            <a:r>
              <a:rPr lang="ko-KR" altLang="en-US" dirty="0" err="1"/>
              <a:t>안풀고</a:t>
            </a:r>
            <a:r>
              <a:rPr lang="en-US" altLang="ko-KR" dirty="0"/>
              <a:t>, 2</a:t>
            </a:r>
            <a:r>
              <a:rPr lang="ko-KR" altLang="en-US" dirty="0" err="1"/>
              <a:t>일차때</a:t>
            </a:r>
            <a:r>
              <a:rPr lang="ko-KR" altLang="en-US" dirty="0"/>
              <a:t> 문제 </a:t>
            </a:r>
            <a:r>
              <a:rPr lang="en-US" altLang="ko-KR" dirty="0"/>
              <a:t>2</a:t>
            </a:r>
            <a:r>
              <a:rPr lang="ko-KR" altLang="en-US" dirty="0"/>
              <a:t>번을 풀었다면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2</a:t>
            </a:r>
            <a:r>
              <a:rPr lang="ko-KR" altLang="en-US" dirty="0" err="1"/>
              <a:t>일차때</a:t>
            </a:r>
            <a:r>
              <a:rPr lang="ko-KR" altLang="en-US" dirty="0"/>
              <a:t> </a:t>
            </a:r>
            <a:r>
              <a:rPr lang="en-US" altLang="ko-KR" dirty="0"/>
              <a:t>1000\ </a:t>
            </a:r>
            <a:r>
              <a:rPr lang="ko-KR" altLang="en-US" dirty="0"/>
              <a:t>세이브 </a:t>
            </a:r>
            <a:r>
              <a:rPr lang="en-US" altLang="ko-KR" b="1" dirty="0"/>
              <a:t>(</a:t>
            </a:r>
            <a:r>
              <a:rPr lang="en-US" altLang="ko-KR" b="1" dirty="0" err="1"/>
              <a:t>dp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 – 1][j – </a:t>
            </a:r>
            <a:r>
              <a:rPr lang="ko-KR" altLang="en-US" b="1" dirty="0"/>
              <a:t>소요일수</a:t>
            </a:r>
            <a:r>
              <a:rPr lang="en-US" altLang="ko-KR" b="1" dirty="0"/>
              <a:t>] + </a:t>
            </a:r>
            <a:r>
              <a:rPr lang="ko-KR" altLang="en-US" b="1" dirty="0"/>
              <a:t>벌금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ko-KR" altLang="en-US" dirty="0"/>
              <a:t>그냥 </a:t>
            </a:r>
            <a:r>
              <a:rPr lang="en-US" altLang="ko-KR" dirty="0"/>
              <a:t>2</a:t>
            </a:r>
            <a:r>
              <a:rPr lang="ko-KR" altLang="en-US" dirty="0" err="1"/>
              <a:t>번문제</a:t>
            </a:r>
            <a:r>
              <a:rPr lang="ko-KR" altLang="en-US" dirty="0"/>
              <a:t> </a:t>
            </a:r>
            <a:r>
              <a:rPr lang="ko-KR" altLang="en-US" dirty="0" err="1"/>
              <a:t>안풀고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번문제를 풀 경우</a:t>
            </a:r>
            <a:endParaRPr lang="en-US" altLang="ko-KR" dirty="0"/>
          </a:p>
          <a:p>
            <a:r>
              <a:rPr lang="en-US" altLang="ko-KR" dirty="0"/>
              <a:t>-&gt; 2</a:t>
            </a:r>
            <a:r>
              <a:rPr lang="ko-KR" altLang="en-US" dirty="0" err="1"/>
              <a:t>일차때</a:t>
            </a:r>
            <a:r>
              <a:rPr lang="ko-KR" altLang="en-US" dirty="0"/>
              <a:t> </a:t>
            </a:r>
            <a:r>
              <a:rPr lang="en-US" altLang="ko-KR" dirty="0"/>
              <a:t>5000\ </a:t>
            </a:r>
            <a:r>
              <a:rPr lang="ko-KR" altLang="en-US" dirty="0"/>
              <a:t>세이브 </a:t>
            </a:r>
            <a:r>
              <a:rPr lang="en-US" altLang="ko-KR" b="1" dirty="0"/>
              <a:t>(</a:t>
            </a:r>
            <a:r>
              <a:rPr lang="en-US" altLang="ko-KR" b="1" dirty="0" err="1"/>
              <a:t>dp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 – 1][j])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2421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603876-67BF-E68E-ED14-1EB3E982CEF1}"/>
              </a:ext>
            </a:extLst>
          </p:cNvPr>
          <p:cNvSpPr txBox="1"/>
          <p:nvPr/>
        </p:nvSpPr>
        <p:spPr>
          <a:xfrm>
            <a:off x="208546" y="268705"/>
            <a:ext cx="172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배낭 알고리즘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B2C4B1A-69EE-31A2-CF47-A1C823CD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44960"/>
              </p:ext>
            </p:extLst>
          </p:nvPr>
        </p:nvGraphicFramePr>
        <p:xfrm>
          <a:off x="602246" y="895350"/>
          <a:ext cx="10670733" cy="318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705">
                  <a:extLst>
                    <a:ext uri="{9D8B030D-6E8A-4147-A177-3AD203B41FA5}">
                      <a16:colId xmlns:a16="http://schemas.microsoft.com/office/drawing/2014/main" val="1831788510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1819314120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681253879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533910357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180899786"/>
                    </a:ext>
                  </a:extLst>
                </a:gridCol>
              </a:tblGrid>
              <a:tr h="491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/ j =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76583"/>
                  </a:ext>
                </a:extLst>
              </a:tr>
              <a:tr h="710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문제 </a:t>
                      </a:r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669601"/>
                  </a:ext>
                </a:extLst>
              </a:tr>
              <a:tr h="710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 </a:t>
                      </a:r>
                      <a:r>
                        <a:rPr lang="en-US" altLang="ko-KR" sz="1400" b="1" dirty="0"/>
                        <a:t>1(2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5000\)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558329"/>
                  </a:ext>
                </a:extLst>
              </a:tr>
              <a:tr h="646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 </a:t>
                      </a:r>
                      <a:r>
                        <a:rPr lang="en-US" altLang="ko-KR" sz="1400" b="1" dirty="0"/>
                        <a:t>2(1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1000\)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6000\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96569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</a:t>
                      </a:r>
                      <a:r>
                        <a:rPr lang="en-US" altLang="ko-KR" sz="1400" b="1" dirty="0"/>
                        <a:t> 3(1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2000\)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4945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2DB2F9-35E4-D8C3-6628-BDFDA5F8DB27}"/>
              </a:ext>
            </a:extLst>
          </p:cNvPr>
          <p:cNvSpPr txBox="1"/>
          <p:nvPr/>
        </p:nvSpPr>
        <p:spPr>
          <a:xfrm>
            <a:off x="527050" y="4327177"/>
            <a:ext cx="42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일차</a:t>
            </a:r>
            <a:r>
              <a:rPr lang="en-US" altLang="ko-KR" dirty="0"/>
              <a:t>: </a:t>
            </a:r>
            <a:r>
              <a:rPr lang="ko-KR" altLang="en-US" dirty="0"/>
              <a:t>똑같이 계산해주면 된다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6AEE7B-7849-1F9D-F5DA-8B5F254E3453}"/>
              </a:ext>
            </a:extLst>
          </p:cNvPr>
          <p:cNvSpPr txBox="1"/>
          <p:nvPr/>
        </p:nvSpPr>
        <p:spPr>
          <a:xfrm>
            <a:off x="527050" y="4696509"/>
            <a:ext cx="8388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일차에서 </a:t>
            </a:r>
            <a:r>
              <a:rPr lang="en-US" altLang="ko-KR" dirty="0"/>
              <a:t>1</a:t>
            </a:r>
            <a:r>
              <a:rPr lang="ko-KR" altLang="en-US" dirty="0"/>
              <a:t>번 문제까지 탐색했을 때</a:t>
            </a:r>
            <a:r>
              <a:rPr lang="en-US" altLang="ko-KR" dirty="0"/>
              <a:t>, </a:t>
            </a:r>
            <a:r>
              <a:rPr lang="ko-KR" altLang="en-US" dirty="0"/>
              <a:t>최대가 </a:t>
            </a:r>
            <a:r>
              <a:rPr lang="en-US" altLang="ko-KR" dirty="0"/>
              <a:t>5000\ </a:t>
            </a:r>
            <a:r>
              <a:rPr lang="ko-KR" altLang="en-US" dirty="0"/>
              <a:t>에서 </a:t>
            </a:r>
            <a:r>
              <a:rPr lang="en-US" altLang="ko-KR" dirty="0"/>
              <a:t>1000\</a:t>
            </a:r>
            <a:r>
              <a:rPr lang="ko-KR" altLang="en-US" dirty="0"/>
              <a:t> 더 세이브 </a:t>
            </a:r>
            <a:r>
              <a:rPr lang="en-US" altLang="ko-KR" dirty="0"/>
              <a:t>-&gt; 6000\ </a:t>
            </a:r>
            <a:r>
              <a:rPr lang="ko-KR" altLang="en-US" dirty="0"/>
              <a:t>세이브</a:t>
            </a:r>
            <a:endParaRPr lang="en-US" altLang="ko-KR" dirty="0"/>
          </a:p>
          <a:p>
            <a:r>
              <a:rPr lang="en-US" altLang="ko-KR" dirty="0"/>
              <a:t>    -&gt; </a:t>
            </a:r>
            <a:r>
              <a:rPr lang="en-US" altLang="ko-KR" b="1" dirty="0" err="1"/>
              <a:t>dp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 – 1][j – </a:t>
            </a:r>
            <a:r>
              <a:rPr lang="ko-KR" altLang="en-US" b="1" dirty="0"/>
              <a:t>소요일수</a:t>
            </a:r>
            <a:r>
              <a:rPr lang="en-US" altLang="ko-KR" b="1" dirty="0"/>
              <a:t>] + </a:t>
            </a:r>
            <a:r>
              <a:rPr lang="ko-KR" altLang="en-US" b="1" dirty="0"/>
              <a:t>벌금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지금까지 </a:t>
            </a:r>
            <a:r>
              <a:rPr lang="en-US" altLang="ko-KR" dirty="0"/>
              <a:t>3</a:t>
            </a:r>
            <a:r>
              <a:rPr lang="ko-KR" altLang="en-US" dirty="0"/>
              <a:t>일차까지 푼 벌금 세이브의 최대 가격 </a:t>
            </a:r>
            <a:endParaRPr lang="en-US" altLang="ko-KR" dirty="0"/>
          </a:p>
          <a:p>
            <a:r>
              <a:rPr lang="en-US" altLang="ko-KR" dirty="0"/>
              <a:t>    -&gt; 5000\</a:t>
            </a:r>
          </a:p>
          <a:p>
            <a:r>
              <a:rPr lang="en-US" altLang="ko-KR" dirty="0"/>
              <a:t>    -&gt; </a:t>
            </a:r>
            <a:r>
              <a:rPr lang="en-US" altLang="ko-KR" b="1" dirty="0" err="1"/>
              <a:t>dp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 – 1][j]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04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79021-4141-BC03-7585-6A6B4BA89E90}"/>
              </a:ext>
            </a:extLst>
          </p:cNvPr>
          <p:cNvSpPr txBox="1"/>
          <p:nvPr/>
        </p:nvSpPr>
        <p:spPr>
          <a:xfrm>
            <a:off x="208546" y="268705"/>
            <a:ext cx="172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배낭 알고리즘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D9C759-675F-1632-52C0-AE87225D2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065438"/>
              </p:ext>
            </p:extLst>
          </p:nvPr>
        </p:nvGraphicFramePr>
        <p:xfrm>
          <a:off x="602246" y="895350"/>
          <a:ext cx="10670733" cy="318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705">
                  <a:extLst>
                    <a:ext uri="{9D8B030D-6E8A-4147-A177-3AD203B41FA5}">
                      <a16:colId xmlns:a16="http://schemas.microsoft.com/office/drawing/2014/main" val="1831788510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1819314120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681253879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533910357"/>
                    </a:ext>
                  </a:extLst>
                </a:gridCol>
                <a:gridCol w="2210007">
                  <a:extLst>
                    <a:ext uri="{9D8B030D-6E8A-4147-A177-3AD203B41FA5}">
                      <a16:colId xmlns:a16="http://schemas.microsoft.com/office/drawing/2014/main" val="2180899786"/>
                    </a:ext>
                  </a:extLst>
                </a:gridCol>
              </a:tblGrid>
              <a:tr h="491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/ j =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76583"/>
                  </a:ext>
                </a:extLst>
              </a:tr>
              <a:tr h="710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문제 </a:t>
                      </a:r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669601"/>
                  </a:ext>
                </a:extLst>
              </a:tr>
              <a:tr h="710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 </a:t>
                      </a:r>
                      <a:r>
                        <a:rPr lang="en-US" altLang="ko-KR" sz="1400" b="1" dirty="0"/>
                        <a:t>1(2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5000\)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558329"/>
                  </a:ext>
                </a:extLst>
              </a:tr>
              <a:tr h="646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 </a:t>
                      </a:r>
                      <a:r>
                        <a:rPr lang="en-US" altLang="ko-KR" sz="1400" b="1" dirty="0"/>
                        <a:t>2(1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1000\)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296569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문제</a:t>
                      </a:r>
                      <a:r>
                        <a:rPr lang="en-US" altLang="ko-KR" sz="1400" b="1" dirty="0"/>
                        <a:t> 3(1</a:t>
                      </a:r>
                      <a:r>
                        <a:rPr lang="ko-KR" altLang="en-US" sz="1400" b="1" dirty="0"/>
                        <a:t>일</a:t>
                      </a:r>
                      <a:r>
                        <a:rPr lang="en-US" altLang="ko-KR" sz="1400" b="1" dirty="0"/>
                        <a:t>, 2000\)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0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2000\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945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65362E-6172-7611-5329-45683708B7B7}"/>
              </a:ext>
            </a:extLst>
          </p:cNvPr>
          <p:cNvSpPr txBox="1"/>
          <p:nvPr/>
        </p:nvSpPr>
        <p:spPr>
          <a:xfrm>
            <a:off x="602246" y="4334013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일차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02F84-7F7F-B429-C665-725D3564FB10}"/>
              </a:ext>
            </a:extLst>
          </p:cNvPr>
          <p:cNvSpPr txBox="1"/>
          <p:nvPr/>
        </p:nvSpPr>
        <p:spPr>
          <a:xfrm>
            <a:off x="602246" y="4703345"/>
            <a:ext cx="8394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일차에서 </a:t>
            </a:r>
            <a:r>
              <a:rPr lang="en-US" altLang="ko-KR" dirty="0"/>
              <a:t>2</a:t>
            </a:r>
            <a:r>
              <a:rPr lang="ko-KR" altLang="en-US" dirty="0"/>
              <a:t>번 문제까지 탐색했을 때</a:t>
            </a:r>
            <a:r>
              <a:rPr lang="en-US" altLang="ko-KR" dirty="0"/>
              <a:t>, </a:t>
            </a:r>
            <a:r>
              <a:rPr lang="ko-KR" altLang="en-US" dirty="0"/>
              <a:t>최대가 </a:t>
            </a:r>
            <a:r>
              <a:rPr lang="en-US" altLang="ko-KR" dirty="0"/>
              <a:t>1000\ </a:t>
            </a:r>
            <a:r>
              <a:rPr lang="ko-KR" altLang="en-US" dirty="0"/>
              <a:t>에서 </a:t>
            </a:r>
            <a:r>
              <a:rPr lang="en-US" altLang="ko-KR" dirty="0"/>
              <a:t>1000\</a:t>
            </a:r>
            <a:r>
              <a:rPr lang="ko-KR" altLang="en-US" dirty="0"/>
              <a:t> 더 세이브 </a:t>
            </a:r>
            <a:r>
              <a:rPr lang="en-US" altLang="ko-KR" dirty="0"/>
              <a:t>-&gt; 2000\ </a:t>
            </a:r>
            <a:r>
              <a:rPr lang="ko-KR" altLang="en-US" dirty="0"/>
              <a:t>세이브</a:t>
            </a:r>
            <a:endParaRPr lang="en-US" altLang="ko-KR" dirty="0"/>
          </a:p>
          <a:p>
            <a:r>
              <a:rPr lang="en-US" altLang="ko-KR" dirty="0"/>
              <a:t>    -&gt; </a:t>
            </a:r>
            <a:r>
              <a:rPr lang="en-US" altLang="ko-KR" b="1" dirty="0" err="1"/>
              <a:t>dp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 – 1][j – </a:t>
            </a:r>
            <a:r>
              <a:rPr lang="ko-KR" altLang="en-US" b="1" dirty="0"/>
              <a:t>소요일수</a:t>
            </a:r>
            <a:r>
              <a:rPr lang="en-US" altLang="ko-KR" b="1" dirty="0"/>
              <a:t>] + </a:t>
            </a:r>
            <a:r>
              <a:rPr lang="ko-KR" altLang="en-US" b="1" dirty="0"/>
              <a:t>벌금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지금까지 </a:t>
            </a:r>
            <a:r>
              <a:rPr lang="en-US" altLang="ko-KR" dirty="0"/>
              <a:t>1</a:t>
            </a:r>
            <a:r>
              <a:rPr lang="ko-KR" altLang="en-US" dirty="0"/>
              <a:t>일차까지 푼 벌금 세이브의 최대 가격 </a:t>
            </a:r>
            <a:endParaRPr lang="en-US" altLang="ko-KR" dirty="0"/>
          </a:p>
          <a:p>
            <a:r>
              <a:rPr lang="en-US" altLang="ko-KR" dirty="0"/>
              <a:t>    -&gt; 1000\ </a:t>
            </a:r>
            <a:r>
              <a:rPr lang="ko-KR" altLang="en-US" dirty="0"/>
              <a:t>세이브</a:t>
            </a:r>
            <a:endParaRPr lang="en-US" altLang="ko-KR" dirty="0"/>
          </a:p>
          <a:p>
            <a:r>
              <a:rPr lang="en-US" altLang="ko-KR" dirty="0"/>
              <a:t>    -&gt; </a:t>
            </a:r>
            <a:r>
              <a:rPr lang="en-US" altLang="ko-KR" b="1" dirty="0" err="1"/>
              <a:t>dp</a:t>
            </a:r>
            <a:r>
              <a:rPr lang="en-US" altLang="ko-KR" b="1" dirty="0"/>
              <a:t>[</a:t>
            </a:r>
            <a:r>
              <a:rPr lang="en-US" altLang="ko-KR" b="1" dirty="0" err="1"/>
              <a:t>i</a:t>
            </a:r>
            <a:r>
              <a:rPr lang="en-US" altLang="ko-KR" b="1" dirty="0"/>
              <a:t> – 1][j]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28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940</Words>
  <Application>Microsoft Office PowerPoint</Application>
  <PresentationFormat>와이드스크린</PresentationFormat>
  <Paragraphs>246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나눔스퀘어라운드 Regular</vt:lpstr>
      <vt:lpstr>나눔스퀘어라운드OTF Bold</vt:lpstr>
      <vt:lpstr>돋움체</vt:lpstr>
      <vt:lpstr>맑은 고딕</vt:lpstr>
      <vt:lpstr>Arial</vt:lpstr>
      <vt:lpstr>Open Sans</vt:lpstr>
      <vt:lpstr>Wingdings</vt:lpstr>
      <vt:lpstr>Office 테마</vt:lpstr>
      <vt:lpstr>29704. 벼락치기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45</cp:revision>
  <dcterms:created xsi:type="dcterms:W3CDTF">2022-08-03T10:00:53Z</dcterms:created>
  <dcterms:modified xsi:type="dcterms:W3CDTF">2023-10-09T15:15:50Z</dcterms:modified>
</cp:coreProperties>
</file>