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57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2:06:46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1766. </a:t>
            </a:r>
            <a:r>
              <a:rPr lang="ko-KR" altLang="en-US" dirty="0" err="1"/>
              <a:t>위상정렬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56F51-E388-949D-08B9-9997B379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40" y="3094892"/>
            <a:ext cx="604825" cy="7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63F635-0857-4CEB-2448-64D5C76A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7" y="0"/>
            <a:ext cx="1053600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509B596-A2B2-0C8E-9B7D-A0288546F0AA}"/>
                  </a:ext>
                </a:extLst>
              </p14:cNvPr>
              <p14:cNvContentPartPr/>
              <p14:nvPr/>
            </p14:nvContentPartPr>
            <p14:xfrm>
              <a:off x="3142850" y="1644420"/>
              <a:ext cx="14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509B596-A2B2-0C8E-9B7D-A0288546F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4210" y="1635780"/>
                <a:ext cx="19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4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84365C-FEFB-1F6E-4239-208BB648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605604"/>
            <a:ext cx="9661358" cy="1670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A6405-CA93-BC43-F0E7-841774051F96}"/>
              </a:ext>
            </a:extLst>
          </p:cNvPr>
          <p:cNvSpPr txBox="1"/>
          <p:nvPr/>
        </p:nvSpPr>
        <p:spPr>
          <a:xfrm>
            <a:off x="454727" y="4768065"/>
            <a:ext cx="478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</a:t>
            </a:r>
            <a:r>
              <a:rPr lang="ko-KR" altLang="en-US" dirty="0"/>
              <a:t>번을 풀기 위해서는 </a:t>
            </a:r>
            <a:r>
              <a:rPr lang="en-US" altLang="ko-KR" dirty="0"/>
              <a:t>4</a:t>
            </a:r>
            <a:r>
              <a:rPr lang="ko-KR" altLang="en-US" dirty="0"/>
              <a:t>번부터 풀어야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- 1</a:t>
            </a:r>
            <a:r>
              <a:rPr lang="ko-KR" altLang="en-US" dirty="0"/>
              <a:t>번을 풀기 위해서는 </a:t>
            </a:r>
            <a:r>
              <a:rPr lang="en-US" altLang="ko-KR" dirty="0"/>
              <a:t>3</a:t>
            </a:r>
            <a:r>
              <a:rPr lang="ko-KR" altLang="en-US" dirty="0"/>
              <a:t>번부터 풀어야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F10C91-260F-CD9D-77C0-E6982F632771}"/>
              </a:ext>
            </a:extLst>
          </p:cNvPr>
          <p:cNvSpPr/>
          <p:nvPr/>
        </p:nvSpPr>
        <p:spPr>
          <a:xfrm>
            <a:off x="8228659" y="2963781"/>
            <a:ext cx="376990" cy="364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1A76B6-746A-AD86-1F96-C1FF851DFF12}"/>
              </a:ext>
            </a:extLst>
          </p:cNvPr>
          <p:cNvSpPr/>
          <p:nvPr/>
        </p:nvSpPr>
        <p:spPr>
          <a:xfrm>
            <a:off x="8228659" y="4439656"/>
            <a:ext cx="376990" cy="364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C153E6-6267-AC2A-1323-221D2B3E2753}"/>
              </a:ext>
            </a:extLst>
          </p:cNvPr>
          <p:cNvSpPr/>
          <p:nvPr/>
        </p:nvSpPr>
        <p:spPr>
          <a:xfrm>
            <a:off x="6736746" y="4439656"/>
            <a:ext cx="376990" cy="364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A6CE2E-0D64-2E2D-7DB2-BCA2EC7C7457}"/>
              </a:ext>
            </a:extLst>
          </p:cNvPr>
          <p:cNvSpPr/>
          <p:nvPr/>
        </p:nvSpPr>
        <p:spPr>
          <a:xfrm>
            <a:off x="6736746" y="2963781"/>
            <a:ext cx="376990" cy="364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5A4A93-1D3E-2AFB-7960-1080D6A0F9A2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7058527" y="3275292"/>
            <a:ext cx="1225341" cy="12225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988F90-1EA7-364C-CC10-845C46DD1675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077641" y="3275292"/>
            <a:ext cx="1206227" cy="12225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1EDFF-9DFB-D135-E5AB-343F852529E6}"/>
              </a:ext>
            </a:extLst>
          </p:cNvPr>
          <p:cNvSpPr txBox="1"/>
          <p:nvPr/>
        </p:nvSpPr>
        <p:spPr>
          <a:xfrm>
            <a:off x="6572311" y="5085505"/>
            <a:ext cx="330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들어가는 간선의 개수가 </a:t>
            </a:r>
            <a:r>
              <a:rPr lang="en-US" altLang="ko-KR" sz="1400" dirty="0"/>
              <a:t>0</a:t>
            </a:r>
            <a:r>
              <a:rPr lang="ko-KR" altLang="en-US" sz="1400" dirty="0"/>
              <a:t>개인 것 중에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>
                <a:solidFill>
                  <a:schemeClr val="accent2"/>
                </a:solidFill>
              </a:rPr>
              <a:t>가장 쉬운 </a:t>
            </a:r>
            <a:r>
              <a:rPr lang="en-US" altLang="ko-KR" sz="1400" dirty="0">
                <a:solidFill>
                  <a:schemeClr val="accent2"/>
                </a:solidFill>
              </a:rPr>
              <a:t>3</a:t>
            </a:r>
            <a:r>
              <a:rPr lang="ko-KR" altLang="en-US" sz="1400" dirty="0">
                <a:solidFill>
                  <a:schemeClr val="accent2"/>
                </a:solidFill>
              </a:rPr>
              <a:t>번</a:t>
            </a:r>
            <a:r>
              <a:rPr lang="ko-KR" altLang="en-US" sz="1400" dirty="0"/>
              <a:t>부터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/>
              <a:t>풀어</a:t>
            </a:r>
            <a:r>
              <a:rPr lang="en-US" altLang="ko-KR" sz="1400" dirty="0"/>
              <a:t>(</a:t>
            </a:r>
            <a:r>
              <a:rPr lang="ko-KR" altLang="en-US" sz="1400" dirty="0"/>
              <a:t>탐색</a:t>
            </a:r>
            <a:r>
              <a:rPr lang="en-US" altLang="ko-KR" sz="1400" dirty="0"/>
              <a:t>)</a:t>
            </a:r>
            <a:r>
              <a:rPr lang="ko-KR" altLang="en-US" sz="1400" dirty="0"/>
              <a:t>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71675-3A20-4D6E-3029-2EDDBA2F55BC}"/>
              </a:ext>
            </a:extLst>
          </p:cNvPr>
          <p:cNvSpPr txBox="1"/>
          <p:nvPr/>
        </p:nvSpPr>
        <p:spPr>
          <a:xfrm>
            <a:off x="9010711" y="2951706"/>
            <a:ext cx="234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※ </a:t>
            </a:r>
            <a:r>
              <a:rPr lang="ko-KR" altLang="en-US" sz="1600" b="1" dirty="0"/>
              <a:t>답 </a:t>
            </a:r>
            <a:r>
              <a:rPr lang="en-US" altLang="ko-KR" sz="1600" b="1" dirty="0"/>
              <a:t>: 3 – 1 – 4 – 2 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4D9FF-9D97-B796-D05D-7E5E7EDD67B7}"/>
              </a:ext>
            </a:extLst>
          </p:cNvPr>
          <p:cNvSpPr txBox="1"/>
          <p:nvPr/>
        </p:nvSpPr>
        <p:spPr>
          <a:xfrm>
            <a:off x="489284" y="2598526"/>
            <a:ext cx="52528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1. N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문제는 모두 풀어야 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2.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먼저 푸는 것이 좋은 문제가 있는 문제는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</a:p>
          <a:p>
            <a:pPr algn="l"/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   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먼저 푸는 것이 좋은 문제를 반드시 먼저 풀어야 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sz="16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</a:rPr>
              <a:t>3.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가능하면 쉬운 문제부터 풀어야 한다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A4AB29C-4B19-2A7C-A91C-6302384EE7BD}"/>
              </a:ext>
            </a:extLst>
          </p:cNvPr>
          <p:cNvSpPr/>
          <p:nvPr/>
        </p:nvSpPr>
        <p:spPr>
          <a:xfrm>
            <a:off x="2500672" y="2178596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7A60D7-D39A-44B8-7B26-00A351229FC9}"/>
              </a:ext>
            </a:extLst>
          </p:cNvPr>
          <p:cNvSpPr/>
          <p:nvPr/>
        </p:nvSpPr>
        <p:spPr>
          <a:xfrm>
            <a:off x="3703829" y="4091617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D0D6C0-ACB7-60B7-E949-4C2DAC91AD19}"/>
              </a:ext>
            </a:extLst>
          </p:cNvPr>
          <p:cNvSpPr/>
          <p:nvPr/>
        </p:nvSpPr>
        <p:spPr>
          <a:xfrm>
            <a:off x="3703829" y="3024817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7B4A37-B7A2-1A51-AF32-8E2C48FA175C}"/>
              </a:ext>
            </a:extLst>
          </p:cNvPr>
          <p:cNvSpPr/>
          <p:nvPr/>
        </p:nvSpPr>
        <p:spPr>
          <a:xfrm>
            <a:off x="2500672" y="5018048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3181BA-B2D1-9B09-35D5-E201D7DBE929}"/>
              </a:ext>
            </a:extLst>
          </p:cNvPr>
          <p:cNvSpPr/>
          <p:nvPr/>
        </p:nvSpPr>
        <p:spPr>
          <a:xfrm>
            <a:off x="1369702" y="3024817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F6AA4E-FEC0-D38A-37FE-B9EF25187216}"/>
              </a:ext>
            </a:extLst>
          </p:cNvPr>
          <p:cNvSpPr/>
          <p:nvPr/>
        </p:nvSpPr>
        <p:spPr>
          <a:xfrm>
            <a:off x="1369702" y="4091617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E8F1E6-216A-0396-378F-4739B3143290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1691483" y="2487871"/>
            <a:ext cx="864398" cy="590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7AD80-9758-D007-CD51-4CDFF3A88332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877662" y="4400892"/>
            <a:ext cx="881376" cy="7214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8FCD98-64B7-C581-3E64-3B873B26D9E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558197" y="3387155"/>
            <a:ext cx="0" cy="70446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40888A-DDED-3170-10B9-3836FF4327F0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>
          <a:xfrm flipV="1">
            <a:off x="1691483" y="3205986"/>
            <a:ext cx="2012346" cy="9386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F922F4-60EA-C2C4-C8ED-94956B2C98E8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822453" y="2487871"/>
            <a:ext cx="936585" cy="590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97C844-F939-1CEE-9D0A-318DA9E37D04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2689167" y="2540934"/>
            <a:ext cx="1069871" cy="1603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E05986-72B8-4C58-B503-85533CA673C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822453" y="3388465"/>
            <a:ext cx="994608" cy="16826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B0780E-49BF-9262-5E11-1CBCB7C33CA6}"/>
              </a:ext>
            </a:extLst>
          </p:cNvPr>
          <p:cNvSpPr txBox="1"/>
          <p:nvPr/>
        </p:nvSpPr>
        <p:spPr>
          <a:xfrm>
            <a:off x="256674" y="232610"/>
            <a:ext cx="1592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A </a:t>
            </a:r>
            <a:r>
              <a:rPr lang="en-US" altLang="ko-KR" sz="1600" b="1" dirty="0">
                <a:solidFill>
                  <a:schemeClr val="accent2"/>
                </a:solidFill>
              </a:rPr>
              <a:t>B</a:t>
            </a:r>
          </a:p>
          <a:p>
            <a:r>
              <a:rPr lang="en-US" altLang="ko-KR" dirty="0"/>
              <a:t>5 6</a:t>
            </a:r>
          </a:p>
          <a:p>
            <a:r>
              <a:rPr lang="en-US" altLang="ko-KR" dirty="0"/>
              <a:t>5 2</a:t>
            </a:r>
          </a:p>
          <a:p>
            <a:r>
              <a:rPr lang="en-US" altLang="ko-KR" dirty="0"/>
              <a:t>2 4</a:t>
            </a:r>
          </a:p>
          <a:p>
            <a:r>
              <a:rPr lang="en-US" altLang="ko-KR" dirty="0"/>
              <a:t>4 3</a:t>
            </a:r>
          </a:p>
          <a:p>
            <a:r>
              <a:rPr lang="en-US" altLang="ko-KR" dirty="0"/>
              <a:t>2 1</a:t>
            </a:r>
          </a:p>
          <a:p>
            <a:r>
              <a:rPr lang="en-US" altLang="ko-KR" dirty="0"/>
              <a:t>6 1</a:t>
            </a:r>
          </a:p>
          <a:p>
            <a:r>
              <a:rPr lang="en-US" altLang="ko-KR" dirty="0"/>
              <a:t>1 3  </a:t>
            </a:r>
            <a:r>
              <a:rPr lang="en-US" altLang="ko-KR" sz="1200" dirty="0"/>
              <a:t>(N : 6 M : 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31F72E-A085-89D1-F8B9-6581B705E2DC}"/>
              </a:ext>
            </a:extLst>
          </p:cNvPr>
          <p:cNvSpPr txBox="1"/>
          <p:nvPr/>
        </p:nvSpPr>
        <p:spPr>
          <a:xfrm>
            <a:off x="1207277" y="5663648"/>
            <a:ext cx="296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위상정렬</a:t>
            </a:r>
            <a:r>
              <a:rPr lang="ko-KR" altLang="en-US" sz="1400" dirty="0"/>
              <a:t> 알고리즘 이용</a:t>
            </a:r>
            <a:r>
              <a:rPr lang="en-US" altLang="ko-KR" sz="14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C63F76-02BD-5F32-7392-44FC4D94777D}"/>
              </a:ext>
            </a:extLst>
          </p:cNvPr>
          <p:cNvSpPr txBox="1"/>
          <p:nvPr/>
        </p:nvSpPr>
        <p:spPr>
          <a:xfrm>
            <a:off x="1207277" y="6041668"/>
            <a:ext cx="3618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들어오는 간선의 개수가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인것</a:t>
            </a:r>
            <a:endParaRPr lang="en-US" altLang="ko-KR" sz="1400" dirty="0"/>
          </a:p>
          <a:p>
            <a:r>
              <a:rPr lang="ko-KR" altLang="en-US" sz="1400" dirty="0"/>
              <a:t>중에 </a:t>
            </a:r>
            <a:r>
              <a:rPr lang="ko-KR" altLang="en-US" sz="1400" dirty="0">
                <a:solidFill>
                  <a:schemeClr val="accent2"/>
                </a:solidFill>
              </a:rPr>
              <a:t>가장 쉬운 </a:t>
            </a:r>
            <a:r>
              <a:rPr lang="en-US" altLang="ko-KR" sz="1400" dirty="0">
                <a:solidFill>
                  <a:schemeClr val="accent2"/>
                </a:solidFill>
              </a:rPr>
              <a:t>5</a:t>
            </a:r>
            <a:r>
              <a:rPr lang="ko-KR" altLang="en-US" sz="1400" dirty="0">
                <a:solidFill>
                  <a:schemeClr val="accent2"/>
                </a:solidFill>
              </a:rPr>
              <a:t>번</a:t>
            </a:r>
            <a:r>
              <a:rPr lang="ko-KR" altLang="en-US" sz="1400" dirty="0"/>
              <a:t>부터 문제 풀이</a:t>
            </a:r>
            <a:r>
              <a:rPr lang="en-US" altLang="ko-KR" sz="1400" dirty="0"/>
              <a:t> </a:t>
            </a:r>
            <a:r>
              <a:rPr lang="ko-KR" altLang="en-US" sz="1400" dirty="0"/>
              <a:t>및 탐색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pic>
        <p:nvPicPr>
          <p:cNvPr id="1026" name="Picture 2" descr="Queue Icon #385098 - Free Icons Library">
            <a:extLst>
              <a:ext uri="{FF2B5EF4-FFF2-40B4-BE49-F238E27FC236}">
                <a16:creationId xmlns:a16="http://schemas.microsoft.com/office/drawing/2014/main" id="{BDC3973E-3699-D6E2-3AE0-4A0CFEEE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71" y="47292"/>
            <a:ext cx="1345532" cy="13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66A412D-52DA-6757-2744-4C4847BB0078}"/>
              </a:ext>
            </a:extLst>
          </p:cNvPr>
          <p:cNvSpPr txBox="1"/>
          <p:nvPr/>
        </p:nvSpPr>
        <p:spPr>
          <a:xfrm>
            <a:off x="3817893" y="1376318"/>
            <a:ext cx="431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다음 순번으로 풀 수 있는 문제를 탐색한 다음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>
                <a:solidFill>
                  <a:schemeClr val="accent2"/>
                </a:solidFill>
              </a:rPr>
              <a:t>우선순위 큐</a:t>
            </a:r>
            <a:r>
              <a:rPr lang="ko-KR" altLang="en-US" sz="1400" dirty="0"/>
              <a:t>에 넣는다</a:t>
            </a:r>
            <a:r>
              <a:rPr lang="en-US" altLang="ko-KR" sz="1400" dirty="0"/>
              <a:t>.. (</a:t>
            </a:r>
            <a:r>
              <a:rPr lang="ko-KR" altLang="en-US" sz="1400" dirty="0"/>
              <a:t>오름차순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EAF7EE-7E2C-D2FC-E4E6-EE4AD7F8987C}"/>
              </a:ext>
            </a:extLst>
          </p:cNvPr>
          <p:cNvSpPr/>
          <p:nvPr/>
        </p:nvSpPr>
        <p:spPr>
          <a:xfrm>
            <a:off x="6815831" y="2704638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8614D52-CE5C-FE08-1D75-409864CD1107}"/>
              </a:ext>
            </a:extLst>
          </p:cNvPr>
          <p:cNvSpPr/>
          <p:nvPr/>
        </p:nvSpPr>
        <p:spPr>
          <a:xfrm>
            <a:off x="8018988" y="4617659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C84BF71-43F2-B97D-DD29-F314545249C1}"/>
              </a:ext>
            </a:extLst>
          </p:cNvPr>
          <p:cNvSpPr/>
          <p:nvPr/>
        </p:nvSpPr>
        <p:spPr>
          <a:xfrm>
            <a:off x="8018988" y="3550859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60C97C-EB5F-5562-CC13-BF521857AAAD}"/>
              </a:ext>
            </a:extLst>
          </p:cNvPr>
          <p:cNvSpPr/>
          <p:nvPr/>
        </p:nvSpPr>
        <p:spPr>
          <a:xfrm>
            <a:off x="6815831" y="5544090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EBE18B-B8F3-CF34-57A7-1C1F9B82CBFD}"/>
              </a:ext>
            </a:extLst>
          </p:cNvPr>
          <p:cNvSpPr/>
          <p:nvPr/>
        </p:nvSpPr>
        <p:spPr>
          <a:xfrm>
            <a:off x="5684861" y="3550859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6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45C4465-D6FE-4E21-AB44-593C2292A6BE}"/>
              </a:ext>
            </a:extLst>
          </p:cNvPr>
          <p:cNvSpPr/>
          <p:nvPr/>
        </p:nvSpPr>
        <p:spPr>
          <a:xfrm>
            <a:off x="5684861" y="4617659"/>
            <a:ext cx="376990" cy="3623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5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F5A2A6-30A5-E59B-84FE-839663A93730}"/>
              </a:ext>
            </a:extLst>
          </p:cNvPr>
          <p:cNvCxnSpPr>
            <a:cxnSpLocks/>
            <a:stCxn id="44" idx="7"/>
            <a:endCxn id="40" idx="3"/>
          </p:cNvCxnSpPr>
          <p:nvPr/>
        </p:nvCxnSpPr>
        <p:spPr>
          <a:xfrm flipV="1">
            <a:off x="6006642" y="3013913"/>
            <a:ext cx="864398" cy="590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FE0FEF-5D2E-0B09-F8C0-F0EDBF7E42C9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7192821" y="4926934"/>
            <a:ext cx="881376" cy="7214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5E8B65-57F5-CCF5-21D8-02522E4EAF1D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7137612" y="3013913"/>
            <a:ext cx="936585" cy="590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A59C963-D84B-155F-D7C1-02788B1A0C70}"/>
              </a:ext>
            </a:extLst>
          </p:cNvPr>
          <p:cNvCxnSpPr>
            <a:cxnSpLocks/>
            <a:stCxn id="40" idx="4"/>
            <a:endCxn id="41" idx="1"/>
          </p:cNvCxnSpPr>
          <p:nvPr/>
        </p:nvCxnSpPr>
        <p:spPr>
          <a:xfrm>
            <a:off x="7004326" y="3066976"/>
            <a:ext cx="1069871" cy="1603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0EE61E-A58F-9B09-D89F-EC6010BDEBFB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137612" y="3914507"/>
            <a:ext cx="994608" cy="16826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4D51C1-1B5D-A783-683B-AF2FE8C2DA56}"/>
              </a:ext>
            </a:extLst>
          </p:cNvPr>
          <p:cNvSpPr txBox="1"/>
          <p:nvPr/>
        </p:nvSpPr>
        <p:spPr>
          <a:xfrm>
            <a:off x="8604525" y="2872615"/>
            <a:ext cx="334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큐 </a:t>
            </a:r>
            <a:r>
              <a:rPr lang="en-US" altLang="ko-KR" sz="1400" dirty="0"/>
              <a:t>top() </a:t>
            </a:r>
            <a:r>
              <a:rPr lang="ko-KR" altLang="en-US" sz="1400" dirty="0"/>
              <a:t>에 있는 값을 꺼내서 문제를 꺼내서 </a:t>
            </a:r>
            <a:r>
              <a:rPr lang="en-US" altLang="ko-KR" sz="1400" dirty="0"/>
              <a:t>1</a:t>
            </a:r>
            <a:r>
              <a:rPr lang="ko-KR" altLang="en-US" sz="1400" dirty="0"/>
              <a:t>번과정부터 다시 반복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0126C2-0F18-DC68-EB13-5290F75E0D6D}"/>
              </a:ext>
            </a:extLst>
          </p:cNvPr>
          <p:cNvSpPr txBox="1"/>
          <p:nvPr/>
        </p:nvSpPr>
        <p:spPr>
          <a:xfrm>
            <a:off x="8604525" y="3589037"/>
            <a:ext cx="2434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오름차순 우선순위 큐</a:t>
            </a:r>
            <a:endParaRPr lang="en-US" altLang="ko-KR" sz="1400" b="1" dirty="0"/>
          </a:p>
          <a:p>
            <a:r>
              <a:rPr lang="en-US" altLang="ko-KR" sz="1400" dirty="0"/>
              <a:t>-&gt; top() </a:t>
            </a:r>
            <a:r>
              <a:rPr lang="ko-KR" altLang="en-US" sz="1400" dirty="0"/>
              <a:t>값이 가장 작은 값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작을 수록 난이도 낮음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1FE80F-BA9B-E8BA-2FE4-EFD5D7581C85}"/>
              </a:ext>
            </a:extLst>
          </p:cNvPr>
          <p:cNvSpPr txBox="1"/>
          <p:nvPr/>
        </p:nvSpPr>
        <p:spPr>
          <a:xfrm>
            <a:off x="8552388" y="5249038"/>
            <a:ext cx="359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</a:t>
            </a:r>
            <a:r>
              <a:rPr lang="en-US" altLang="ko-KR" sz="1400" b="1" dirty="0"/>
              <a:t> </a:t>
            </a:r>
            <a:r>
              <a:rPr lang="ko-KR" altLang="en-US" sz="1400" dirty="0"/>
              <a:t>큐의 값이 아무것도 없을 때까지 반복</a:t>
            </a:r>
            <a:r>
              <a:rPr lang="en-US" altLang="ko-KR" sz="1400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72E87-BDCC-F4BA-4D14-51CA795C8AB5}"/>
              </a:ext>
            </a:extLst>
          </p:cNvPr>
          <p:cNvSpPr txBox="1"/>
          <p:nvPr/>
        </p:nvSpPr>
        <p:spPr>
          <a:xfrm>
            <a:off x="6712222" y="4144002"/>
            <a:ext cx="717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highlight>
                  <a:srgbClr val="C0C0C0"/>
                </a:highlight>
              </a:rPr>
              <a:t>다음 순번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51711D-DC4F-1565-B6BD-D11256EAEF46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291825" y="3860134"/>
            <a:ext cx="782372" cy="3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AFBDF65-4DF4-8BCF-1CA1-4FBF7C43A4F2}"/>
              </a:ext>
            </a:extLst>
          </p:cNvPr>
          <p:cNvSpPr txBox="1"/>
          <p:nvPr/>
        </p:nvSpPr>
        <p:spPr>
          <a:xfrm>
            <a:off x="8552388" y="5648364"/>
            <a:ext cx="1968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/>
              <a:t>답 </a:t>
            </a:r>
            <a:r>
              <a:rPr lang="en-US" altLang="ko-KR" sz="1050" b="1" dirty="0"/>
              <a:t>: 5 – 2 – 4 – 3 – 6 – 1 </a:t>
            </a:r>
            <a:endParaRPr lang="ko-KR" altLang="en-US" sz="1050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344021D-F425-DF4D-7E50-6543E05B99BA}"/>
              </a:ext>
            </a:extLst>
          </p:cNvPr>
          <p:cNvSpPr txBox="1"/>
          <p:nvPr/>
        </p:nvSpPr>
        <p:spPr>
          <a:xfrm>
            <a:off x="3817893" y="1949206"/>
            <a:ext cx="4010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※ </a:t>
            </a:r>
            <a:r>
              <a:rPr lang="ko-KR" altLang="en-US" sz="1100" dirty="0"/>
              <a:t>풀 수 있는 문제 </a:t>
            </a:r>
            <a:r>
              <a:rPr lang="en-US" altLang="ko-KR" sz="1100" dirty="0"/>
              <a:t>:  </a:t>
            </a:r>
            <a:r>
              <a:rPr lang="ko-KR" altLang="en-US" sz="1100" dirty="0"/>
              <a:t>들어오는 간선의 개수가 </a:t>
            </a:r>
            <a:r>
              <a:rPr lang="en-US" altLang="ko-KR" sz="1100" dirty="0"/>
              <a:t>0</a:t>
            </a:r>
            <a:r>
              <a:rPr lang="ko-KR" altLang="en-US" sz="1100" dirty="0"/>
              <a:t>인 정점</a:t>
            </a:r>
            <a:r>
              <a:rPr lang="en-US" altLang="ko-KR" sz="1100" dirty="0"/>
              <a:t>!</a:t>
            </a:r>
          </a:p>
          <a:p>
            <a:r>
              <a:rPr lang="en-US" altLang="ko-KR" sz="1100" dirty="0"/>
              <a:t>	         (</a:t>
            </a:r>
            <a:r>
              <a:rPr lang="ko-KR" altLang="en-US" sz="1100" dirty="0"/>
              <a:t>탐색한 간선은 </a:t>
            </a:r>
            <a:r>
              <a:rPr lang="ko-KR" altLang="en-US" sz="1100" dirty="0" err="1"/>
              <a:t>빼야된다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4EEB23-39F6-BBC5-14F7-36C0DA0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2" y="148390"/>
            <a:ext cx="5334068" cy="4639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F47F84-75A5-1E9A-E5DC-353F2901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06" y="1913022"/>
            <a:ext cx="5758874" cy="47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5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246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Open Sans</vt:lpstr>
      <vt:lpstr>Office 테마</vt:lpstr>
      <vt:lpstr> 1766. 위상정렬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38</cp:revision>
  <dcterms:created xsi:type="dcterms:W3CDTF">2022-08-03T10:00:53Z</dcterms:created>
  <dcterms:modified xsi:type="dcterms:W3CDTF">2023-04-05T12:30:01Z</dcterms:modified>
</cp:coreProperties>
</file>