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9/6/2022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8612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1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7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5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3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4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6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6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3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7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2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9/6/2022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2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b="1" spc="20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3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200" b="1" kern="1200" spc="7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 spc="2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 spc="2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36E5D6-94A4-AA3A-E6DC-2441DB2DA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2616" y="1517904"/>
            <a:ext cx="4579288" cy="2796945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20364</a:t>
            </a:r>
            <a:br>
              <a:rPr lang="en-US" altLang="ko-KR" dirty="0"/>
            </a:br>
            <a:r>
              <a:rPr lang="ko-KR" altLang="en-US" dirty="0"/>
              <a:t>부동산 다툼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0125D7-9858-0158-43BA-397F968E4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2616" y="4570807"/>
            <a:ext cx="4579288" cy="942889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소프트웨어 </a:t>
            </a:r>
            <a:r>
              <a:rPr lang="en-US" altLang="ko-KR" dirty="0"/>
              <a:t>20 </a:t>
            </a:r>
            <a:r>
              <a:rPr lang="ko-KR" altLang="en-US" dirty="0"/>
              <a:t>최유진</a:t>
            </a:r>
          </a:p>
        </p:txBody>
      </p:sp>
      <p:pic>
        <p:nvPicPr>
          <p:cNvPr id="4" name="Picture 3" descr="반짝이는 배경에 홀로그램 네온">
            <a:extLst>
              <a:ext uri="{FF2B5EF4-FFF2-40B4-BE49-F238E27FC236}">
                <a16:creationId xmlns:a16="http://schemas.microsoft.com/office/drawing/2014/main" id="{97AC2702-4B80-5BFA-F855-D821221A93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9" r="15339" b="-2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1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B7AA2-8C02-3F33-2B60-793AE5A6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6DE477-7FC6-A6FE-8BAD-6E3A0F200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096" y="2604734"/>
            <a:ext cx="9144000" cy="5193792"/>
          </a:xfrm>
        </p:spPr>
        <p:txBody>
          <a:bodyPr/>
          <a:lstStyle/>
          <a:p>
            <a:pPr marL="0" indent="0" algn="l">
              <a:buNone/>
            </a:pPr>
            <a:r>
              <a:rPr lang="ko-KR" altLang="en-US" sz="15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이진 트리 모양의 땅으로 이루어진 </a:t>
            </a:r>
            <a:r>
              <a:rPr lang="ko-KR" altLang="en-US" sz="15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꽉꽉마을에는</a:t>
            </a:r>
            <a:r>
              <a:rPr lang="ko-KR" altLang="en-US" sz="15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오리들이 살고 있다</a:t>
            </a:r>
            <a:r>
              <a:rPr lang="en-US" altLang="ko-KR" sz="15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sz="15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땅 번호는 다음과 같이 매겨진다</a:t>
            </a:r>
            <a:r>
              <a:rPr lang="en-US" altLang="ko-KR" sz="15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15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루트 땅의 번호는 </a:t>
            </a:r>
            <a:r>
              <a:rPr lang="en-US" altLang="ko-KR" sz="15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ko-KR" altLang="en-US" sz="15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이다</a:t>
            </a:r>
            <a:r>
              <a:rPr lang="en-US" altLang="ko-KR" sz="15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15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어떤 땅의 번호가 </a:t>
            </a:r>
            <a:r>
              <a:rPr lang="en-US" altLang="ko-KR" sz="1500" b="0" i="1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K</a:t>
            </a:r>
            <a:r>
              <a:rPr lang="ko-KR" altLang="en-US" sz="15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라면</a:t>
            </a:r>
            <a:r>
              <a:rPr lang="en-US" altLang="ko-KR" sz="15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5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왼쪽 자식 땅의 번호는 </a:t>
            </a:r>
            <a:r>
              <a:rPr lang="en-US" altLang="ko-KR" sz="15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2 × </a:t>
            </a:r>
            <a:r>
              <a:rPr lang="en-US" altLang="ko-KR" sz="1500" b="0" i="1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K</a:t>
            </a:r>
            <a:r>
              <a:rPr lang="en-US" altLang="ko-KR" sz="15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5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오른쪽 자식 땅의 번호는 </a:t>
            </a:r>
            <a:r>
              <a:rPr lang="en-US" altLang="ko-KR" sz="15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2 × </a:t>
            </a:r>
            <a:r>
              <a:rPr lang="en-US" altLang="ko-KR" sz="1500" b="0" i="1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K </a:t>
            </a:r>
            <a:r>
              <a:rPr lang="en-US" altLang="ko-KR" sz="15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+ 1</a:t>
            </a:r>
            <a:r>
              <a:rPr lang="ko-KR" altLang="en-US" sz="15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이다</a:t>
            </a:r>
            <a:r>
              <a:rPr lang="en-US" altLang="ko-KR" sz="15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ko-KR" altLang="en-US" sz="15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어느날</a:t>
            </a:r>
            <a:r>
              <a:rPr lang="ko-KR" altLang="en-US" sz="15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오리들끼리 부동산 다툼이 일어나서 </a:t>
            </a:r>
            <a:r>
              <a:rPr lang="ko-KR" altLang="en-US" sz="15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꽉꽉마을</a:t>
            </a:r>
            <a:r>
              <a:rPr lang="ko-KR" altLang="en-US" sz="15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촌장 경완이가 해결책을 가져왔고</a:t>
            </a:r>
            <a:r>
              <a:rPr lang="en-US" altLang="ko-KR" sz="15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5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그 내용은 다음과 같다</a:t>
            </a:r>
            <a:r>
              <a:rPr lang="en-US" altLang="ko-KR" sz="15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15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오리들을 한 줄로 대기시킨다</a:t>
            </a:r>
            <a:r>
              <a:rPr lang="en-US" altLang="ko-KR" sz="15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sz="15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맨 처음 오리들은 </a:t>
            </a:r>
            <a:r>
              <a:rPr lang="en-US" altLang="ko-KR" sz="15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ko-KR" altLang="en-US" sz="15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번 땅에 위치해 있다</a:t>
            </a:r>
            <a:r>
              <a:rPr lang="en-US" altLang="ko-KR" sz="15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15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오리들이 서있는 순서대로 원하는 땅을 가지도록 한다</a:t>
            </a:r>
            <a:r>
              <a:rPr lang="en-US" altLang="ko-KR" sz="15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ko-KR" altLang="en-US" sz="15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만약</a:t>
            </a:r>
            <a:r>
              <a:rPr lang="en-US" altLang="ko-KR" sz="15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5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한 오리가 원하는 땅까지 가는 길에 이미 다른 오리가 점유한 땅이 있다면 막대한 세금을 내야 하는 이유로 해당 땅을 지나가지 못해 그 오리는 땅을 가지지 못한다</a:t>
            </a:r>
            <a:r>
              <a:rPr lang="en-US" altLang="ko-KR" sz="15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sz="15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오리가 원하는 땅까지 가는 길에는 오리가 원하는 땅도 포함된다</a:t>
            </a:r>
            <a:r>
              <a:rPr lang="en-US" altLang="ko-KR" sz="15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ko-KR" altLang="en-US" sz="15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경완이의 해결책대로 땅 분배를 했을 때 각 오리별로 원하는 땅을 가질 수 있는지</a:t>
            </a:r>
            <a:r>
              <a:rPr lang="en-US" altLang="ko-KR" sz="15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5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가질 수 없다면 처음 마주치는 점유된 땅의 번호를 구해보자</a:t>
            </a:r>
            <a:r>
              <a:rPr lang="en-US" altLang="ko-KR" sz="15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800" b="0" i="0" dirty="0">
              <a:solidFill>
                <a:srgbClr val="555555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15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2B868-9689-87CA-12CF-B7D4C6D3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E5406BA-11AB-0C49-E199-94BC92A2F59A}"/>
              </a:ext>
            </a:extLst>
          </p:cNvPr>
          <p:cNvSpPr/>
          <p:nvPr/>
        </p:nvSpPr>
        <p:spPr>
          <a:xfrm>
            <a:off x="3496236" y="3061545"/>
            <a:ext cx="959224" cy="86061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K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80788EF-96E1-C576-1D1E-6E8F28D5D3EC}"/>
              </a:ext>
            </a:extLst>
          </p:cNvPr>
          <p:cNvSpPr/>
          <p:nvPr/>
        </p:nvSpPr>
        <p:spPr>
          <a:xfrm>
            <a:off x="4294095" y="4325569"/>
            <a:ext cx="1237130" cy="86061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2K+1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32EEFF-BD70-F80A-21BB-8BEE4CA8541C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3092824" y="3796123"/>
            <a:ext cx="543887" cy="60959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9FF4DDB9-0F0C-D1EF-0326-31E385D353F7}"/>
              </a:ext>
            </a:extLst>
          </p:cNvPr>
          <p:cNvSpPr/>
          <p:nvPr/>
        </p:nvSpPr>
        <p:spPr>
          <a:xfrm>
            <a:off x="2259106" y="4325569"/>
            <a:ext cx="1237130" cy="86061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2K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502C56D-70E2-3078-59F0-2DB849583FC1}"/>
              </a:ext>
            </a:extLst>
          </p:cNvPr>
          <p:cNvCxnSpPr>
            <a:cxnSpLocks/>
          </p:cNvCxnSpPr>
          <p:nvPr/>
        </p:nvCxnSpPr>
        <p:spPr>
          <a:xfrm>
            <a:off x="4338921" y="3760263"/>
            <a:ext cx="519951" cy="56530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BBEA3181-CA75-F751-2F68-483391800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314" y="1933661"/>
            <a:ext cx="3482642" cy="3406435"/>
          </a:xfrm>
          <a:prstGeom prst="rect">
            <a:avLst/>
          </a:prstGeom>
        </p:spPr>
      </p:pic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EAE4D12C-FD8E-669C-9588-428197B0CDE6}"/>
              </a:ext>
            </a:extLst>
          </p:cNvPr>
          <p:cNvSpPr/>
          <p:nvPr/>
        </p:nvSpPr>
        <p:spPr>
          <a:xfrm>
            <a:off x="8373035" y="3666564"/>
            <a:ext cx="286871" cy="546847"/>
          </a:xfrm>
          <a:custGeom>
            <a:avLst/>
            <a:gdLst>
              <a:gd name="connsiteX0" fmla="*/ 0 w 358589"/>
              <a:gd name="connsiteY0" fmla="*/ 0 h 466164"/>
              <a:gd name="connsiteX1" fmla="*/ 62753 w 358589"/>
              <a:gd name="connsiteY1" fmla="*/ 98611 h 466164"/>
              <a:gd name="connsiteX2" fmla="*/ 170330 w 358589"/>
              <a:gd name="connsiteY2" fmla="*/ 206188 h 466164"/>
              <a:gd name="connsiteX3" fmla="*/ 224118 w 358589"/>
              <a:gd name="connsiteY3" fmla="*/ 268941 h 466164"/>
              <a:gd name="connsiteX4" fmla="*/ 286871 w 358589"/>
              <a:gd name="connsiteY4" fmla="*/ 331694 h 466164"/>
              <a:gd name="connsiteX5" fmla="*/ 349624 w 358589"/>
              <a:gd name="connsiteY5" fmla="*/ 430306 h 466164"/>
              <a:gd name="connsiteX6" fmla="*/ 358589 w 358589"/>
              <a:gd name="connsiteY6" fmla="*/ 466164 h 4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589" h="466164">
                <a:moveTo>
                  <a:pt x="0" y="0"/>
                </a:moveTo>
                <a:cubicBezTo>
                  <a:pt x="16744" y="27907"/>
                  <a:pt x="43492" y="74097"/>
                  <a:pt x="62753" y="98611"/>
                </a:cubicBezTo>
                <a:cubicBezTo>
                  <a:pt x="186996" y="256738"/>
                  <a:pt x="71252" y="107110"/>
                  <a:pt x="170330" y="206188"/>
                </a:cubicBezTo>
                <a:cubicBezTo>
                  <a:pt x="189811" y="225669"/>
                  <a:pt x="205372" y="248752"/>
                  <a:pt x="224118" y="268941"/>
                </a:cubicBezTo>
                <a:cubicBezTo>
                  <a:pt x="244247" y="290619"/>
                  <a:pt x="267763" y="309112"/>
                  <a:pt x="286871" y="331694"/>
                </a:cubicBezTo>
                <a:cubicBezTo>
                  <a:pt x="293187" y="339158"/>
                  <a:pt x="343348" y="416186"/>
                  <a:pt x="349624" y="430306"/>
                </a:cubicBezTo>
                <a:cubicBezTo>
                  <a:pt x="354628" y="441565"/>
                  <a:pt x="355601" y="454211"/>
                  <a:pt x="358589" y="466164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74D96D14-34E2-AC43-AD10-7682134F990E}"/>
              </a:ext>
            </a:extLst>
          </p:cNvPr>
          <p:cNvSpPr/>
          <p:nvPr/>
        </p:nvSpPr>
        <p:spPr>
          <a:xfrm>
            <a:off x="7924778" y="3702424"/>
            <a:ext cx="295857" cy="1138517"/>
          </a:xfrm>
          <a:custGeom>
            <a:avLst/>
            <a:gdLst>
              <a:gd name="connsiteX0" fmla="*/ 295857 w 295857"/>
              <a:gd name="connsiteY0" fmla="*/ 0 h 1138517"/>
              <a:gd name="connsiteX1" fmla="*/ 251034 w 295857"/>
              <a:gd name="connsiteY1" fmla="*/ 107576 h 1138517"/>
              <a:gd name="connsiteX2" fmla="*/ 197246 w 295857"/>
              <a:gd name="connsiteY2" fmla="*/ 170329 h 1138517"/>
              <a:gd name="connsiteX3" fmla="*/ 179316 w 295857"/>
              <a:gd name="connsiteY3" fmla="*/ 206188 h 1138517"/>
              <a:gd name="connsiteX4" fmla="*/ 22 w 295857"/>
              <a:gd name="connsiteY4" fmla="*/ 385482 h 1138517"/>
              <a:gd name="connsiteX5" fmla="*/ 22 w 295857"/>
              <a:gd name="connsiteY5" fmla="*/ 618564 h 1138517"/>
              <a:gd name="connsiteX6" fmla="*/ 17951 w 295857"/>
              <a:gd name="connsiteY6" fmla="*/ 887505 h 1138517"/>
              <a:gd name="connsiteX7" fmla="*/ 44846 w 295857"/>
              <a:gd name="connsiteY7" fmla="*/ 977152 h 1138517"/>
              <a:gd name="connsiteX8" fmla="*/ 53810 w 295857"/>
              <a:gd name="connsiteY8" fmla="*/ 1066800 h 1138517"/>
              <a:gd name="connsiteX9" fmla="*/ 71740 w 295857"/>
              <a:gd name="connsiteY9" fmla="*/ 1138517 h 1138517"/>
              <a:gd name="connsiteX10" fmla="*/ 80704 w 295857"/>
              <a:gd name="connsiteY10" fmla="*/ 1138517 h 1138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5857" h="1138517">
                <a:moveTo>
                  <a:pt x="295857" y="0"/>
                </a:moveTo>
                <a:cubicBezTo>
                  <a:pt x="290831" y="13403"/>
                  <a:pt x="266478" y="85954"/>
                  <a:pt x="251034" y="107576"/>
                </a:cubicBezTo>
                <a:cubicBezTo>
                  <a:pt x="177679" y="210275"/>
                  <a:pt x="274051" y="47441"/>
                  <a:pt x="197246" y="170329"/>
                </a:cubicBezTo>
                <a:cubicBezTo>
                  <a:pt x="190163" y="181662"/>
                  <a:pt x="188346" y="196337"/>
                  <a:pt x="179316" y="206188"/>
                </a:cubicBezTo>
                <a:cubicBezTo>
                  <a:pt x="122204" y="268492"/>
                  <a:pt x="22" y="385482"/>
                  <a:pt x="22" y="385482"/>
                </a:cubicBezTo>
                <a:cubicBezTo>
                  <a:pt x="50297" y="486035"/>
                  <a:pt x="5205" y="380120"/>
                  <a:pt x="22" y="618564"/>
                </a:cubicBezTo>
                <a:cubicBezTo>
                  <a:pt x="-105" y="624406"/>
                  <a:pt x="-319" y="820516"/>
                  <a:pt x="17951" y="887505"/>
                </a:cubicBezTo>
                <a:cubicBezTo>
                  <a:pt x="62186" y="1049699"/>
                  <a:pt x="13177" y="818813"/>
                  <a:pt x="44846" y="977152"/>
                </a:cubicBezTo>
                <a:cubicBezTo>
                  <a:pt x="47834" y="1007035"/>
                  <a:pt x="48873" y="1037177"/>
                  <a:pt x="53810" y="1066800"/>
                </a:cubicBezTo>
                <a:cubicBezTo>
                  <a:pt x="57861" y="1091106"/>
                  <a:pt x="47099" y="1138517"/>
                  <a:pt x="71740" y="1138517"/>
                </a:cubicBezTo>
                <a:lnTo>
                  <a:pt x="80704" y="1138517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E4D57A5-4711-509F-C8E0-147D3EF0C484}"/>
              </a:ext>
            </a:extLst>
          </p:cNvPr>
          <p:cNvSpPr/>
          <p:nvPr/>
        </p:nvSpPr>
        <p:spPr>
          <a:xfrm>
            <a:off x="8399929" y="3657600"/>
            <a:ext cx="457671" cy="1264024"/>
          </a:xfrm>
          <a:custGeom>
            <a:avLst/>
            <a:gdLst>
              <a:gd name="connsiteX0" fmla="*/ 0 w 457671"/>
              <a:gd name="connsiteY0" fmla="*/ 0 h 1264024"/>
              <a:gd name="connsiteX1" fmla="*/ 125506 w 457671"/>
              <a:gd name="connsiteY1" fmla="*/ 107576 h 1264024"/>
              <a:gd name="connsiteX2" fmla="*/ 268942 w 457671"/>
              <a:gd name="connsiteY2" fmla="*/ 251012 h 1264024"/>
              <a:gd name="connsiteX3" fmla="*/ 367553 w 457671"/>
              <a:gd name="connsiteY3" fmla="*/ 376518 h 1264024"/>
              <a:gd name="connsiteX4" fmla="*/ 394447 w 457671"/>
              <a:gd name="connsiteY4" fmla="*/ 412376 h 1264024"/>
              <a:gd name="connsiteX5" fmla="*/ 448236 w 457671"/>
              <a:gd name="connsiteY5" fmla="*/ 466165 h 1264024"/>
              <a:gd name="connsiteX6" fmla="*/ 448236 w 457671"/>
              <a:gd name="connsiteY6" fmla="*/ 537882 h 1264024"/>
              <a:gd name="connsiteX7" fmla="*/ 412377 w 457671"/>
              <a:gd name="connsiteY7" fmla="*/ 564776 h 1264024"/>
              <a:gd name="connsiteX8" fmla="*/ 358589 w 457671"/>
              <a:gd name="connsiteY8" fmla="*/ 735106 h 1264024"/>
              <a:gd name="connsiteX9" fmla="*/ 313765 w 457671"/>
              <a:gd name="connsiteY9" fmla="*/ 806824 h 1264024"/>
              <a:gd name="connsiteX10" fmla="*/ 286871 w 457671"/>
              <a:gd name="connsiteY10" fmla="*/ 1004047 h 1264024"/>
              <a:gd name="connsiteX11" fmla="*/ 242047 w 457671"/>
              <a:gd name="connsiteY11" fmla="*/ 1228165 h 1264024"/>
              <a:gd name="connsiteX12" fmla="*/ 242047 w 457671"/>
              <a:gd name="connsiteY12" fmla="*/ 1264024 h 126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671" h="1264024">
                <a:moveTo>
                  <a:pt x="0" y="0"/>
                </a:moveTo>
                <a:cubicBezTo>
                  <a:pt x="50473" y="40379"/>
                  <a:pt x="72738" y="56919"/>
                  <a:pt x="125506" y="107576"/>
                </a:cubicBezTo>
                <a:cubicBezTo>
                  <a:pt x="174284" y="154402"/>
                  <a:pt x="227167" y="197844"/>
                  <a:pt x="268942" y="251012"/>
                </a:cubicBezTo>
                <a:cubicBezTo>
                  <a:pt x="301812" y="292847"/>
                  <a:pt x="335630" y="333955"/>
                  <a:pt x="367553" y="376518"/>
                </a:cubicBezTo>
                <a:cubicBezTo>
                  <a:pt x="376518" y="388471"/>
                  <a:pt x="384452" y="401271"/>
                  <a:pt x="394447" y="412376"/>
                </a:cubicBezTo>
                <a:cubicBezTo>
                  <a:pt x="411410" y="431223"/>
                  <a:pt x="430306" y="448235"/>
                  <a:pt x="448236" y="466165"/>
                </a:cubicBezTo>
                <a:cubicBezTo>
                  <a:pt x="454433" y="490955"/>
                  <a:pt x="465943" y="513092"/>
                  <a:pt x="448236" y="537882"/>
                </a:cubicBezTo>
                <a:cubicBezTo>
                  <a:pt x="439552" y="550040"/>
                  <a:pt x="424330" y="555811"/>
                  <a:pt x="412377" y="564776"/>
                </a:cubicBezTo>
                <a:cubicBezTo>
                  <a:pt x="394448" y="621553"/>
                  <a:pt x="381053" y="679966"/>
                  <a:pt x="358589" y="735106"/>
                </a:cubicBezTo>
                <a:cubicBezTo>
                  <a:pt x="347953" y="761214"/>
                  <a:pt x="321029" y="779585"/>
                  <a:pt x="313765" y="806824"/>
                </a:cubicBezTo>
                <a:cubicBezTo>
                  <a:pt x="296669" y="870933"/>
                  <a:pt x="298308" y="938691"/>
                  <a:pt x="286871" y="1004047"/>
                </a:cubicBezTo>
                <a:cubicBezTo>
                  <a:pt x="270207" y="1099270"/>
                  <a:pt x="249686" y="1144140"/>
                  <a:pt x="242047" y="1228165"/>
                </a:cubicBezTo>
                <a:cubicBezTo>
                  <a:pt x="240965" y="1240069"/>
                  <a:pt x="242047" y="1252071"/>
                  <a:pt x="242047" y="1264024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곱하기 기호 24">
            <a:extLst>
              <a:ext uri="{FF2B5EF4-FFF2-40B4-BE49-F238E27FC236}">
                <a16:creationId xmlns:a16="http://schemas.microsoft.com/office/drawing/2014/main" id="{3038D70D-14BA-D1E9-8A99-3D561BF43709}"/>
              </a:ext>
            </a:extLst>
          </p:cNvPr>
          <p:cNvSpPr/>
          <p:nvPr/>
        </p:nvSpPr>
        <p:spPr>
          <a:xfrm>
            <a:off x="8144384" y="4669223"/>
            <a:ext cx="968760" cy="8801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76D374BC-D9AE-ACD4-E637-9A2DF0F8E1E7}"/>
              </a:ext>
            </a:extLst>
          </p:cNvPr>
          <p:cNvSpPr/>
          <p:nvPr/>
        </p:nvSpPr>
        <p:spPr>
          <a:xfrm>
            <a:off x="7782128" y="3570051"/>
            <a:ext cx="350195" cy="632298"/>
          </a:xfrm>
          <a:custGeom>
            <a:avLst/>
            <a:gdLst>
              <a:gd name="connsiteX0" fmla="*/ 350195 w 350195"/>
              <a:gd name="connsiteY0" fmla="*/ 0 h 632298"/>
              <a:gd name="connsiteX1" fmla="*/ 116732 w 350195"/>
              <a:gd name="connsiteY1" fmla="*/ 389106 h 632298"/>
              <a:gd name="connsiteX2" fmla="*/ 19455 w 350195"/>
              <a:gd name="connsiteY2" fmla="*/ 593387 h 632298"/>
              <a:gd name="connsiteX3" fmla="*/ 0 w 350195"/>
              <a:gd name="connsiteY3" fmla="*/ 632298 h 63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195" h="632298">
                <a:moveTo>
                  <a:pt x="350195" y="0"/>
                </a:moveTo>
                <a:cubicBezTo>
                  <a:pt x="127092" y="401588"/>
                  <a:pt x="288057" y="132120"/>
                  <a:pt x="116732" y="389106"/>
                </a:cubicBezTo>
                <a:cubicBezTo>
                  <a:pt x="44518" y="497427"/>
                  <a:pt x="78541" y="449891"/>
                  <a:pt x="19455" y="593387"/>
                </a:cubicBezTo>
                <a:cubicBezTo>
                  <a:pt x="13934" y="606796"/>
                  <a:pt x="0" y="632298"/>
                  <a:pt x="0" y="632298"/>
                </a:cubicBezTo>
              </a:path>
            </a:pathLst>
          </a:cu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120DC702-4DC0-6F18-FBDC-19F06E6DF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0707" y="3568731"/>
            <a:ext cx="3118386" cy="1064374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6 4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3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5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6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2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56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uild="allAtOnce" animBg="1"/>
      <p:bldP spid="7" grpId="0" build="allAtOnce" animBg="1"/>
      <p:bldP spid="21" grpId="0" animBg="1"/>
      <p:bldP spid="23" grpId="0" animBg="1"/>
      <p:bldP spid="24" grpId="0" animBg="1"/>
      <p:bldP spid="25" grpId="0" animBg="1"/>
      <p:bldP spid="26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F7E47-3764-56B4-08D7-A2168655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9A7643-3F14-DF1D-F4C9-1B949964D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971800"/>
            <a:ext cx="3812853" cy="312724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import sys</a:t>
            </a:r>
          </a:p>
          <a:p>
            <a:pPr marL="0" indent="0">
              <a:buNone/>
            </a:pPr>
            <a:r>
              <a:rPr lang="en-US" altLang="ko-KR" sz="2000" dirty="0"/>
              <a:t>input=</a:t>
            </a:r>
            <a:r>
              <a:rPr lang="en-US" altLang="ko-KR" sz="2000" dirty="0" err="1"/>
              <a:t>sys.stdin.readline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n,q</a:t>
            </a:r>
            <a:r>
              <a:rPr lang="en-US" altLang="ko-KR" sz="2000" dirty="0"/>
              <a:t>=map(</a:t>
            </a:r>
            <a:r>
              <a:rPr lang="en-US" altLang="ko-KR" sz="2000" dirty="0" err="1"/>
              <a:t>int,input</a:t>
            </a:r>
            <a:r>
              <a:rPr lang="en-US" altLang="ko-KR" sz="2000" dirty="0"/>
              <a:t>().split())</a:t>
            </a:r>
          </a:p>
          <a:p>
            <a:pPr marL="0" indent="0">
              <a:buNone/>
            </a:pPr>
            <a:r>
              <a:rPr lang="en-US" altLang="ko-KR" sz="2000" dirty="0"/>
              <a:t>find=[int(input()) for _ in range(q)]</a:t>
            </a:r>
          </a:p>
          <a:p>
            <a:pPr marL="0" indent="0">
              <a:buNone/>
            </a:pPr>
            <a:r>
              <a:rPr lang="en-US" altLang="ko-KR" sz="2000" dirty="0"/>
              <a:t>visit=set()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78884-CEDC-A9DB-374D-8C535BE8C5D6}"/>
              </a:ext>
            </a:extLst>
          </p:cNvPr>
          <p:cNvSpPr txBox="1"/>
          <p:nvPr/>
        </p:nvSpPr>
        <p:spPr>
          <a:xfrm>
            <a:off x="6235430" y="2971800"/>
            <a:ext cx="41731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2000" dirty="0"/>
              <a:t>for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in range(q):</a:t>
            </a:r>
          </a:p>
          <a:p>
            <a:pPr marL="0" indent="0">
              <a:buNone/>
            </a:pPr>
            <a:r>
              <a:rPr lang="en-US" altLang="ko-KR" sz="2000" dirty="0"/>
              <a:t>    result=0</a:t>
            </a:r>
          </a:p>
          <a:p>
            <a:pPr marL="0" indent="0">
              <a:buNone/>
            </a:pPr>
            <a:r>
              <a:rPr lang="en-US" altLang="ko-KR" sz="2000" dirty="0"/>
              <a:t>    f=find[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</a:t>
            </a:r>
          </a:p>
          <a:p>
            <a:pPr marL="0" indent="0">
              <a:buNone/>
            </a:pPr>
            <a:r>
              <a:rPr lang="en-US" altLang="ko-KR" sz="2000" dirty="0"/>
              <a:t>    while f&gt;1:</a:t>
            </a:r>
          </a:p>
          <a:p>
            <a:pPr marL="0" indent="0">
              <a:buNone/>
            </a:pPr>
            <a:r>
              <a:rPr lang="en-US" altLang="ko-KR" sz="2000" dirty="0"/>
              <a:t>        if f in visit:</a:t>
            </a:r>
          </a:p>
          <a:p>
            <a:pPr marL="0" indent="0">
              <a:buNone/>
            </a:pPr>
            <a:r>
              <a:rPr lang="en-US" altLang="ko-KR" sz="2000" dirty="0"/>
              <a:t>            result=f</a:t>
            </a:r>
          </a:p>
          <a:p>
            <a:pPr marL="0" indent="0">
              <a:buNone/>
            </a:pPr>
            <a:r>
              <a:rPr lang="en-US" altLang="ko-KR" sz="2000" dirty="0"/>
              <a:t>        f//=2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visit.add</a:t>
            </a:r>
            <a:r>
              <a:rPr lang="en-US" altLang="ko-KR" sz="2000" dirty="0"/>
              <a:t>(find[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])</a:t>
            </a:r>
          </a:p>
          <a:p>
            <a:pPr marL="0" indent="0">
              <a:buNone/>
            </a:pPr>
            <a:r>
              <a:rPr lang="en-US" altLang="ko-KR" sz="2000" dirty="0"/>
              <a:t>    print(result)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95199-E7B3-1498-9456-302D442B2043}"/>
              </a:ext>
            </a:extLst>
          </p:cNvPr>
          <p:cNvSpPr txBox="1"/>
          <p:nvPr/>
        </p:nvSpPr>
        <p:spPr>
          <a:xfrm>
            <a:off x="1517904" y="5556077"/>
            <a:ext cx="23638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visit=[]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08B303-7F1B-49D7-448F-66E04D390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11" y="3429000"/>
            <a:ext cx="11382837" cy="4355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F0E31B-F932-3528-CAFD-41D559254749}"/>
              </a:ext>
            </a:extLst>
          </p:cNvPr>
          <p:cNvSpPr txBox="1"/>
          <p:nvPr/>
        </p:nvSpPr>
        <p:spPr>
          <a:xfrm>
            <a:off x="3190671" y="3218206"/>
            <a:ext cx="608951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SET:</a:t>
            </a:r>
            <a:r>
              <a:rPr lang="ko-KR" altLang="en-US" dirty="0"/>
              <a:t> 임의의 변수를 숫자로 변환하여 매핑</a:t>
            </a:r>
            <a:endParaRPr lang="en-US" altLang="ko-KR" dirty="0"/>
          </a:p>
          <a:p>
            <a:r>
              <a:rPr lang="en-US" altLang="ko-KR" dirty="0"/>
              <a:t>          </a:t>
            </a:r>
            <a:r>
              <a:rPr lang="ko-KR" altLang="en-US" dirty="0"/>
              <a:t>인덱스처럼 사용해 빠른 검색이 가능</a:t>
            </a:r>
          </a:p>
        </p:txBody>
      </p:sp>
    </p:spTree>
    <p:extLst>
      <p:ext uri="{BB962C8B-B14F-4D97-AF65-F5344CB8AC3E}">
        <p14:creationId xmlns:p14="http://schemas.microsoft.com/office/powerpoint/2010/main" val="293669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208AE-F7A2-77AD-238D-B31D95D2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풀이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4577033-DBC8-CCA3-9F6A-004CE9C5C8A2}"/>
              </a:ext>
            </a:extLst>
          </p:cNvPr>
          <p:cNvSpPr txBox="1">
            <a:spLocks/>
          </p:cNvSpPr>
          <p:nvPr/>
        </p:nvSpPr>
        <p:spPr>
          <a:xfrm>
            <a:off x="1517904" y="2971800"/>
            <a:ext cx="3812853" cy="3127248"/>
          </a:xfrm>
          <a:prstGeom prst="rect">
            <a:avLst/>
          </a:prstGeom>
        </p:spPr>
        <p:txBody>
          <a:bodyPr lIns="109728" tIns="109728" rIns="109728" bIns="91440"/>
          <a:lstStyle>
            <a:lvl1pPr marL="365760" indent="-36576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6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 spc="2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40080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800" i="1" kern="1200" spc="2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86968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venir Next LT Pro" panose="020B0504020202020204" pitchFamily="34" charset="0"/>
              <a:buNone/>
            </a:pPr>
            <a:r>
              <a:rPr lang="en-US" altLang="ko-KR" sz="2000"/>
              <a:t>import sys</a:t>
            </a:r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en-US" altLang="ko-KR" sz="2000"/>
              <a:t>input=sys.stdin.readline</a:t>
            </a:r>
          </a:p>
          <a:p>
            <a:pPr marL="0" indent="0">
              <a:buFont typeface="Avenir Next LT Pro" panose="020B0504020202020204" pitchFamily="34" charset="0"/>
              <a:buNone/>
            </a:pPr>
            <a:endParaRPr lang="en-US" altLang="ko-KR" sz="2000"/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en-US" altLang="ko-KR" sz="2000"/>
              <a:t>n,q=map(int,input().split())</a:t>
            </a:r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en-US" altLang="ko-KR" sz="2000"/>
              <a:t>find=[int(input()) for _ in range(q)]</a:t>
            </a:r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en-US" altLang="ko-KR" sz="2000"/>
              <a:t>visit=set()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431C6A-17E9-5A40-4032-698D2725E711}"/>
              </a:ext>
            </a:extLst>
          </p:cNvPr>
          <p:cNvSpPr txBox="1"/>
          <p:nvPr/>
        </p:nvSpPr>
        <p:spPr>
          <a:xfrm>
            <a:off x="6235430" y="2971800"/>
            <a:ext cx="41731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2000" dirty="0"/>
              <a:t>for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in range(q):</a:t>
            </a:r>
          </a:p>
          <a:p>
            <a:pPr marL="0" indent="0">
              <a:buNone/>
            </a:pPr>
            <a:r>
              <a:rPr lang="en-US" altLang="ko-KR" sz="2000" dirty="0"/>
              <a:t>    result=0</a:t>
            </a:r>
          </a:p>
          <a:p>
            <a:pPr marL="0" indent="0">
              <a:buNone/>
            </a:pPr>
            <a:r>
              <a:rPr lang="en-US" altLang="ko-KR" sz="2000" dirty="0"/>
              <a:t>    f=find[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</a:t>
            </a:r>
          </a:p>
          <a:p>
            <a:pPr marL="0" indent="0">
              <a:buNone/>
            </a:pPr>
            <a:r>
              <a:rPr lang="en-US" altLang="ko-KR" sz="2000" dirty="0"/>
              <a:t>    while f&gt;1:</a:t>
            </a:r>
          </a:p>
          <a:p>
            <a:pPr marL="0" indent="0">
              <a:buNone/>
            </a:pPr>
            <a:r>
              <a:rPr lang="en-US" altLang="ko-KR" sz="2000" dirty="0"/>
              <a:t>        if f in visit:</a:t>
            </a:r>
          </a:p>
          <a:p>
            <a:pPr marL="0" indent="0">
              <a:buNone/>
            </a:pPr>
            <a:r>
              <a:rPr lang="en-US" altLang="ko-KR" sz="2000" dirty="0"/>
              <a:t>            result=f</a:t>
            </a:r>
          </a:p>
          <a:p>
            <a:pPr marL="0" indent="0">
              <a:buNone/>
            </a:pPr>
            <a:r>
              <a:rPr lang="en-US" altLang="ko-KR" sz="2000" dirty="0"/>
              <a:t>        f//=2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visit.add</a:t>
            </a:r>
            <a:r>
              <a:rPr lang="en-US" altLang="ko-KR" sz="2000" dirty="0"/>
              <a:t>(find[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])</a:t>
            </a:r>
          </a:p>
          <a:p>
            <a:pPr marL="0" indent="0">
              <a:buNone/>
            </a:pPr>
            <a:r>
              <a:rPr lang="en-US" altLang="ko-KR" sz="2000" dirty="0"/>
              <a:t>    print(result)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61682417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RightStep">
      <a:dk1>
        <a:srgbClr val="000000"/>
      </a:dk1>
      <a:lt1>
        <a:srgbClr val="FFFFFF"/>
      </a:lt1>
      <a:dk2>
        <a:srgbClr val="412440"/>
      </a:dk2>
      <a:lt2>
        <a:srgbClr val="E8E4E2"/>
      </a:lt2>
      <a:accent1>
        <a:srgbClr val="81A7BB"/>
      </a:accent1>
      <a:accent2>
        <a:srgbClr val="7F8DBA"/>
      </a:accent2>
      <a:accent3>
        <a:srgbClr val="9F96C6"/>
      </a:accent3>
      <a:accent4>
        <a:srgbClr val="A27FBA"/>
      </a:accent4>
      <a:accent5>
        <a:srgbClr val="C492C3"/>
      </a:accent5>
      <a:accent6>
        <a:srgbClr val="BA7FA0"/>
      </a:accent6>
      <a:hlink>
        <a:srgbClr val="A7775C"/>
      </a:hlink>
      <a:folHlink>
        <a:srgbClr val="7F7F7F"/>
      </a:folHlink>
    </a:clrScheme>
    <a:fontScheme name="Custom 166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366</Words>
  <Application>Microsoft Office PowerPoint</Application>
  <PresentationFormat>와이드스크린</PresentationFormat>
  <Paragraphs>55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Arial Unicode MS</vt:lpstr>
      <vt:lpstr>Microsoft GothicNeo</vt:lpstr>
      <vt:lpstr>Microsoft GothicNeo Light</vt:lpstr>
      <vt:lpstr>Arial</vt:lpstr>
      <vt:lpstr>Avenir Next LT Pro</vt:lpstr>
      <vt:lpstr>Open Sans</vt:lpstr>
      <vt:lpstr>PrismaticVTI</vt:lpstr>
      <vt:lpstr>20364 부동산 다툼</vt:lpstr>
      <vt:lpstr>문제</vt:lpstr>
      <vt:lpstr>문제</vt:lpstr>
      <vt:lpstr>풀이</vt:lpstr>
      <vt:lpstr>최종 풀이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20364 부동산 다툼</dc:title>
  <dc:creator>최 유진</dc:creator>
  <cp:lastModifiedBy>최 유진</cp:lastModifiedBy>
  <cp:revision>2</cp:revision>
  <dcterms:created xsi:type="dcterms:W3CDTF">2022-09-06T01:39:45Z</dcterms:created>
  <dcterms:modified xsi:type="dcterms:W3CDTF">2022-09-06T02:06:11Z</dcterms:modified>
</cp:coreProperties>
</file>