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8/24/2022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4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set?sort=ac_desc&amp;algo=12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thhamit.tistory.com/282" TargetMode="External"/><Relationship Id="rId2" Type="http://schemas.openxmlformats.org/officeDocument/2006/relationships/hyperlink" Target="https://gmlwjd9405.github.io/2018/05/10/data-structure-he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lo70825.tistory.com/164" TargetMode="External"/><Relationship Id="rId5" Type="http://schemas.openxmlformats.org/officeDocument/2006/relationships/hyperlink" Target="https://velog.io/@roro/%EC%9E%90%EB%A3%8C%EA%B5%AC%EC%A1%B0%EC%95%8C%EA%B3%A0%EB%A6%AC%EC%A6%98-%ED%8A%B8%EB%A6%AC-%ED%9E%99" TargetMode="External"/><Relationship Id="rId4" Type="http://schemas.openxmlformats.org/officeDocument/2006/relationships/hyperlink" Target="https://code-lab1.tistory.com/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CCE339-0861-52C0-3E8B-F5A93CB5A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ko-KR" altLang="en-US" dirty="0"/>
              <a:t>트리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1292F-4555-CC9F-9A83-D5D277B07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52F51-0312-5705-1993-621F2F0CE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9" r="7278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다음주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10653183" cy="297970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트리 관련 문제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한문제씩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발표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트리 관련 문제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 이상 풀이하고 오기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관련 링크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/>
              </a:rPr>
              <a:t>https://www.acmicpc.net/problemset?sort=ac_desc&amp;algo=120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브론즈 없음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실버부터 존재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예시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실버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-1991, 11725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골드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-4803, 1068, 2250, 4256, 2263, 16437, 2263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10653183" cy="297970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/>
              </a:rPr>
              <a:t>https://gmlwjd9405.github.io/2018/05/10/data-structure-heap.html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3"/>
              </a:rPr>
              <a:t>https://withhamit.tistory.com/282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4"/>
              </a:rPr>
              <a:t>https://code-lab1.tistory.com/10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5"/>
              </a:rPr>
              <a:t>https://velog.io/@roro/%EC%9E%90%EB%A3%8C%EA%B5%AC%EC%A1%B0%EC%95%8C%EA%B3%A0%EB%A6%AC%EC%A6%98-%ED%8A%B8%EB%A6%AC-%ED%9E%99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문제 참고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6"/>
              </a:rPr>
              <a:t>https://hello70825.tistory.com/164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트리란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8267299" cy="29797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폴더에서 폴더로 이동하는 컴퓨터의 디렉토리 구조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계층적인 구조를 가진 형태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배열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힙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),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연결리스트를 이용해 구현 가능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3403699" cy="1446550"/>
          </a:xfrm>
        </p:spPr>
        <p:txBody>
          <a:bodyPr>
            <a:norm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트리 용어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376B092-FCB6-72EA-3974-FA5291A2B49A}"/>
              </a:ext>
            </a:extLst>
          </p:cNvPr>
          <p:cNvSpPr/>
          <p:nvPr/>
        </p:nvSpPr>
        <p:spPr>
          <a:xfrm>
            <a:off x="6032278" y="672661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AB3EE5-9142-9839-77B3-8C656E66A5BD}"/>
              </a:ext>
            </a:extLst>
          </p:cNvPr>
          <p:cNvCxnSpPr>
            <a:cxnSpLocks/>
          </p:cNvCxnSpPr>
          <p:nvPr/>
        </p:nvCxnSpPr>
        <p:spPr>
          <a:xfrm flipH="1">
            <a:off x="4082823" y="1266665"/>
            <a:ext cx="1961475" cy="1472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3213B9-DC5D-12E6-48DF-F5395B3346CC}"/>
              </a:ext>
            </a:extLst>
          </p:cNvPr>
          <p:cNvCxnSpPr>
            <a:cxnSpLocks/>
          </p:cNvCxnSpPr>
          <p:nvPr/>
        </p:nvCxnSpPr>
        <p:spPr>
          <a:xfrm>
            <a:off x="6950278" y="1266665"/>
            <a:ext cx="2049188" cy="1253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5DDE0949-AC75-B05A-6A5A-52B39BE9F382}"/>
              </a:ext>
            </a:extLst>
          </p:cNvPr>
          <p:cNvSpPr/>
          <p:nvPr/>
        </p:nvSpPr>
        <p:spPr>
          <a:xfrm>
            <a:off x="3439276" y="2614794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8758772C-8331-4094-6D74-80B5B2637C0C}"/>
              </a:ext>
            </a:extLst>
          </p:cNvPr>
          <p:cNvSpPr/>
          <p:nvPr/>
        </p:nvSpPr>
        <p:spPr>
          <a:xfrm>
            <a:off x="8789036" y="2429159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53C39FEC-AFC9-D6A9-E6C3-754297EA83A5}"/>
              </a:ext>
            </a:extLst>
          </p:cNvPr>
          <p:cNvSpPr/>
          <p:nvPr/>
        </p:nvSpPr>
        <p:spPr>
          <a:xfrm>
            <a:off x="4581304" y="3824074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3F800-4312-31B2-712D-D643CDA8615B}"/>
              </a:ext>
            </a:extLst>
          </p:cNvPr>
          <p:cNvCxnSpPr>
            <a:cxnSpLocks/>
          </p:cNvCxnSpPr>
          <p:nvPr/>
        </p:nvCxnSpPr>
        <p:spPr>
          <a:xfrm>
            <a:off x="5406275" y="4579049"/>
            <a:ext cx="1041208" cy="89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33F8C465-8AB2-7B75-D763-AEAD1C9795EF}"/>
              </a:ext>
            </a:extLst>
          </p:cNvPr>
          <p:cNvSpPr/>
          <p:nvPr/>
        </p:nvSpPr>
        <p:spPr>
          <a:xfrm>
            <a:off x="6195428" y="5433651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0AAAFB-46B6-88DB-FBA3-FEF3CC254757}"/>
              </a:ext>
            </a:extLst>
          </p:cNvPr>
          <p:cNvCxnSpPr>
            <a:cxnSpLocks/>
          </p:cNvCxnSpPr>
          <p:nvPr/>
        </p:nvCxnSpPr>
        <p:spPr>
          <a:xfrm flipH="1">
            <a:off x="7840857" y="3124972"/>
            <a:ext cx="1010509" cy="95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AFF19F6D-7B5C-3D39-1489-C1DC931D1885}"/>
              </a:ext>
            </a:extLst>
          </p:cNvPr>
          <p:cNvSpPr/>
          <p:nvPr/>
        </p:nvSpPr>
        <p:spPr>
          <a:xfrm>
            <a:off x="-180731" y="3347084"/>
            <a:ext cx="5596531" cy="3507924"/>
          </a:xfrm>
          <a:prstGeom prst="triangle">
            <a:avLst>
              <a:gd name="adj" fmla="val 51144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1118FC-FB5D-8CE7-B26C-77C0348AEC11}"/>
              </a:ext>
            </a:extLst>
          </p:cNvPr>
          <p:cNvCxnSpPr>
            <a:cxnSpLocks/>
          </p:cNvCxnSpPr>
          <p:nvPr/>
        </p:nvCxnSpPr>
        <p:spPr>
          <a:xfrm>
            <a:off x="9578970" y="3170591"/>
            <a:ext cx="1041208" cy="89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61CC91C-8F8E-DE02-4842-9177155B1022}"/>
              </a:ext>
            </a:extLst>
          </p:cNvPr>
          <p:cNvSpPr/>
          <p:nvPr/>
        </p:nvSpPr>
        <p:spPr>
          <a:xfrm>
            <a:off x="7115900" y="3979210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609E244F-9990-118B-6D3B-8E13931F5EC9}"/>
              </a:ext>
            </a:extLst>
          </p:cNvPr>
          <p:cNvSpPr/>
          <p:nvPr/>
        </p:nvSpPr>
        <p:spPr>
          <a:xfrm>
            <a:off x="10331052" y="4012836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320DFB-6594-922D-BDBB-5E54B8C92AF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2942155" y="3398292"/>
            <a:ext cx="631559" cy="614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4ACD41-B32D-F16D-D3D7-060A57267BB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73877" y="3442876"/>
            <a:ext cx="541865" cy="515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B64D590-D3C7-BD8A-7F4D-25D0F3D68962}"/>
              </a:ext>
            </a:extLst>
          </p:cNvPr>
          <p:cNvGrpSpPr/>
          <p:nvPr/>
        </p:nvGrpSpPr>
        <p:grpSpPr>
          <a:xfrm>
            <a:off x="7064253" y="774632"/>
            <a:ext cx="2214127" cy="400110"/>
            <a:chOff x="7064253" y="774632"/>
            <a:chExt cx="2214127" cy="4001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D6E451-6520-06AC-168E-6EDB3A85F462}"/>
                </a:ext>
              </a:extLst>
            </p:cNvPr>
            <p:cNvSpPr txBox="1"/>
            <p:nvPr/>
          </p:nvSpPr>
          <p:spPr>
            <a:xfrm>
              <a:off x="7856196" y="774632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Root Node</a:t>
              </a:r>
              <a:endParaRPr lang="ko-KR" altLang="en-US" sz="20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A8ECECF-F56F-42EB-54E6-4E3BD18BF383}"/>
                </a:ext>
              </a:extLst>
            </p:cNvPr>
            <p:cNvCxnSpPr/>
            <p:nvPr/>
          </p:nvCxnSpPr>
          <p:spPr>
            <a:xfrm flipH="1">
              <a:off x="7064253" y="973694"/>
              <a:ext cx="7729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2B9BA56A-C742-AE19-6F65-D444DCF482C0}"/>
              </a:ext>
            </a:extLst>
          </p:cNvPr>
          <p:cNvSpPr/>
          <p:nvPr/>
        </p:nvSpPr>
        <p:spPr>
          <a:xfrm>
            <a:off x="2149714" y="3908664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2D6578-6DBC-5FCD-BDD5-60DC609CFD4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273643" y="4692162"/>
            <a:ext cx="1010509" cy="95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97515D-711A-61E1-6448-30D437957499}"/>
              </a:ext>
            </a:extLst>
          </p:cNvPr>
          <p:cNvCxnSpPr>
            <a:cxnSpLocks/>
          </p:cNvCxnSpPr>
          <p:nvPr/>
        </p:nvCxnSpPr>
        <p:spPr>
          <a:xfrm>
            <a:off x="2974685" y="4663639"/>
            <a:ext cx="1041208" cy="89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C66F734-541D-B1DA-2873-E5768D8871AC}"/>
              </a:ext>
            </a:extLst>
          </p:cNvPr>
          <p:cNvSpPr/>
          <p:nvPr/>
        </p:nvSpPr>
        <p:spPr>
          <a:xfrm>
            <a:off x="548686" y="5546400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6ECBC381-D656-A944-FA8F-48DFFC59EF21}"/>
              </a:ext>
            </a:extLst>
          </p:cNvPr>
          <p:cNvSpPr/>
          <p:nvPr/>
        </p:nvSpPr>
        <p:spPr>
          <a:xfrm>
            <a:off x="3763838" y="5518241"/>
            <a:ext cx="918000" cy="91792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5C1BC2B-D4A7-DC27-12AD-2679CA0614D3}"/>
              </a:ext>
            </a:extLst>
          </p:cNvPr>
          <p:cNvGrpSpPr/>
          <p:nvPr/>
        </p:nvGrpSpPr>
        <p:grpSpPr>
          <a:xfrm>
            <a:off x="398714" y="3455882"/>
            <a:ext cx="1725975" cy="911744"/>
            <a:chOff x="398714" y="3455882"/>
            <a:chExt cx="1725975" cy="9117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84FC89-6A60-6CF4-7EBD-F369041776C3}"/>
                </a:ext>
              </a:extLst>
            </p:cNvPr>
            <p:cNvSpPr txBox="1"/>
            <p:nvPr/>
          </p:nvSpPr>
          <p:spPr>
            <a:xfrm>
              <a:off x="398714" y="3455882"/>
              <a:ext cx="1635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Parent Node</a:t>
              </a:r>
              <a:endParaRPr lang="ko-KR" altLang="en-US" sz="20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71CA7CA-1265-110B-AE66-C5447FEB9FB5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66" y="3958501"/>
              <a:ext cx="1015823" cy="4091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11E445A-CBAF-CF99-D235-AFAE22CE4444}"/>
              </a:ext>
            </a:extLst>
          </p:cNvPr>
          <p:cNvGrpSpPr/>
          <p:nvPr/>
        </p:nvGrpSpPr>
        <p:grpSpPr>
          <a:xfrm>
            <a:off x="1466686" y="5865992"/>
            <a:ext cx="1621648" cy="694563"/>
            <a:chOff x="1466686" y="5865992"/>
            <a:chExt cx="1621648" cy="69456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C7F136-351B-E4F9-3663-7500357B8B26}"/>
                </a:ext>
              </a:extLst>
            </p:cNvPr>
            <p:cNvSpPr txBox="1"/>
            <p:nvPr/>
          </p:nvSpPr>
          <p:spPr>
            <a:xfrm>
              <a:off x="1653326" y="6160445"/>
              <a:ext cx="1435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Child Node</a:t>
              </a:r>
              <a:endParaRPr lang="ko-KR" altLang="en-US" sz="20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CA16F1D-D0BD-72E6-6F39-8A066F1660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6686" y="5865992"/>
              <a:ext cx="658003" cy="2778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5905A9C-9CAE-E4AC-9FDA-9572B6E72C85}"/>
              </a:ext>
            </a:extLst>
          </p:cNvPr>
          <p:cNvGrpSpPr/>
          <p:nvPr/>
        </p:nvGrpSpPr>
        <p:grpSpPr>
          <a:xfrm>
            <a:off x="5323077" y="6464325"/>
            <a:ext cx="2466040" cy="400110"/>
            <a:chOff x="5323077" y="6464325"/>
            <a:chExt cx="2466040" cy="4001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CBF5AC-5BAE-49CC-36D7-3A89D7ED298D}"/>
                </a:ext>
              </a:extLst>
            </p:cNvPr>
            <p:cNvSpPr txBox="1"/>
            <p:nvPr/>
          </p:nvSpPr>
          <p:spPr>
            <a:xfrm>
              <a:off x="6567308" y="6464325"/>
              <a:ext cx="1221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Sub Tree</a:t>
              </a:r>
              <a:endParaRPr lang="ko-KR" altLang="en-US" sz="20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525BD70-8B78-69E3-6D16-0125B3EEA116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5323077" y="6648884"/>
              <a:ext cx="1244231" cy="154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8933FF6-EE8D-18EE-0A54-F03B5EE74583}"/>
              </a:ext>
            </a:extLst>
          </p:cNvPr>
          <p:cNvGrpSpPr/>
          <p:nvPr/>
        </p:nvGrpSpPr>
        <p:grpSpPr>
          <a:xfrm>
            <a:off x="7821479" y="4647122"/>
            <a:ext cx="1370888" cy="986584"/>
            <a:chOff x="7821479" y="4647122"/>
            <a:chExt cx="1370888" cy="98658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954C622-962E-5604-C5C3-3708F4898C71}"/>
                </a:ext>
              </a:extLst>
            </p:cNvPr>
            <p:cNvSpPr txBox="1"/>
            <p:nvPr/>
          </p:nvSpPr>
          <p:spPr>
            <a:xfrm>
              <a:off x="7821479" y="5233596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Leaf Node</a:t>
              </a:r>
              <a:endParaRPr lang="ko-KR" altLang="en-US" sz="20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945BEC2-97C0-FD17-A072-5AC162C67E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5638" y="4647122"/>
              <a:ext cx="250473" cy="586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D723A42-4BE6-A4DC-A6DC-4C3A946B3015}"/>
              </a:ext>
            </a:extLst>
          </p:cNvPr>
          <p:cNvCxnSpPr>
            <a:cxnSpLocks/>
          </p:cNvCxnSpPr>
          <p:nvPr/>
        </p:nvCxnSpPr>
        <p:spPr>
          <a:xfrm flipV="1">
            <a:off x="3291862" y="1199349"/>
            <a:ext cx="6471812" cy="461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5C4160-CF58-DEF5-B23B-7B376A8B0D99}"/>
              </a:ext>
            </a:extLst>
          </p:cNvPr>
          <p:cNvCxnSpPr>
            <a:cxnSpLocks/>
          </p:cNvCxnSpPr>
          <p:nvPr/>
        </p:nvCxnSpPr>
        <p:spPr>
          <a:xfrm flipV="1">
            <a:off x="3190730" y="3003657"/>
            <a:ext cx="6908844" cy="90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F64FEB5-DE80-A721-227F-A7598CEF00F0}"/>
              </a:ext>
            </a:extLst>
          </p:cNvPr>
          <p:cNvCxnSpPr>
            <a:cxnSpLocks/>
          </p:cNvCxnSpPr>
          <p:nvPr/>
        </p:nvCxnSpPr>
        <p:spPr>
          <a:xfrm>
            <a:off x="2003130" y="4409398"/>
            <a:ext cx="9452867" cy="392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C72BE55-57BD-9A43-560A-C716F1F616D4}"/>
              </a:ext>
            </a:extLst>
          </p:cNvPr>
          <p:cNvCxnSpPr>
            <a:cxnSpLocks/>
          </p:cNvCxnSpPr>
          <p:nvPr/>
        </p:nvCxnSpPr>
        <p:spPr>
          <a:xfrm>
            <a:off x="310807" y="5996470"/>
            <a:ext cx="10414507" cy="868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ECA61B-CEAD-2BD3-ACD1-199821A57CCA}"/>
              </a:ext>
            </a:extLst>
          </p:cNvPr>
          <p:cNvSpPr txBox="1"/>
          <p:nvPr/>
        </p:nvSpPr>
        <p:spPr>
          <a:xfrm>
            <a:off x="9860849" y="1261483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Level 0</a:t>
            </a:r>
            <a:endParaRPr lang="ko-KR" altLang="en-US" sz="2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8C2FB5-D950-2072-B494-CB8998BE4114}"/>
              </a:ext>
            </a:extLst>
          </p:cNvPr>
          <p:cNvSpPr txBox="1"/>
          <p:nvPr/>
        </p:nvSpPr>
        <p:spPr>
          <a:xfrm>
            <a:off x="10358741" y="278543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Level 1</a:t>
            </a:r>
            <a:endParaRPr lang="ko-KR" altLang="en-US" sz="2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EDF45C-E296-E248-29C3-7CA0B58FA673}"/>
              </a:ext>
            </a:extLst>
          </p:cNvPr>
          <p:cNvSpPr txBox="1"/>
          <p:nvPr/>
        </p:nvSpPr>
        <p:spPr>
          <a:xfrm>
            <a:off x="10865450" y="4788449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Level 2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4C17CC-BB56-27DA-F887-52BF66EF09CA}"/>
              </a:ext>
            </a:extLst>
          </p:cNvPr>
          <p:cNvSpPr txBox="1"/>
          <p:nvPr/>
        </p:nvSpPr>
        <p:spPr>
          <a:xfrm>
            <a:off x="10074583" y="6249987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Level 3</a:t>
            </a:r>
            <a:endParaRPr lang="ko-KR" altLang="en-US" sz="20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514758D-282B-440F-A920-48C08397B5D0}"/>
              </a:ext>
            </a:extLst>
          </p:cNvPr>
          <p:cNvGrpSpPr/>
          <p:nvPr/>
        </p:nvGrpSpPr>
        <p:grpSpPr>
          <a:xfrm>
            <a:off x="5563829" y="1759755"/>
            <a:ext cx="910029" cy="939487"/>
            <a:chOff x="5563829" y="1759755"/>
            <a:chExt cx="910029" cy="939487"/>
          </a:xfrm>
        </p:grpSpPr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89941A5-AF25-42AD-97D4-61906FF51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3829" y="1759755"/>
              <a:ext cx="468449" cy="5123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AEED94-7602-3064-7EE5-6D69EFAF3032}"/>
                </a:ext>
              </a:extLst>
            </p:cNvPr>
            <p:cNvSpPr txBox="1"/>
            <p:nvPr/>
          </p:nvSpPr>
          <p:spPr>
            <a:xfrm>
              <a:off x="5715317" y="2299132"/>
              <a:ext cx="758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Edge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84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5" grpId="0" animBg="1"/>
      <p:bldP spid="45" grpId="1" animBg="1"/>
      <p:bldP spid="31" grpId="0" animBg="1"/>
      <p:bldP spid="19" grpId="0" animBg="1"/>
      <p:bldP spid="22" grpId="0" animBg="1"/>
      <p:bldP spid="72" grpId="0"/>
      <p:bldP spid="73" grpId="0"/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트리의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9715673" cy="29797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이진트리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노드가 왼쪽 자식과 오른쪽 자식을 갖는 트리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 노드의 자식은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 이하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포화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이진트리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모든 레벨이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꽉찬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이진트리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완전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이진트리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루트부터 노드가 채워져 있으면서 같은 레벨에서 왼쪽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-&gt;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오른쪽 순으로 노드가 채워져 있는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이진트리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트리의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순회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9715673" cy="29797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전위 순회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/>
              <a:t>노드 방문 → 왼쪽 자식 → 오른쪽 자식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중위 순회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/>
              <a:t>왼쪽 자식 → 노드 방문 → 오른쪽 자식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후위 순회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/>
              <a:t>왼쪽 자식 → 오른쪽 자식 → </a:t>
            </a:r>
            <a:r>
              <a:rPr lang="ko-KR" altLang="en-US" dirty="0" err="1"/>
              <a:t>노드방문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순서 트리 탐색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252F4-03C9-0A7B-FC8B-EB934DD7B460}"/>
              </a:ext>
            </a:extLst>
          </p:cNvPr>
          <p:cNvSpPr txBox="1"/>
          <p:nvPr/>
        </p:nvSpPr>
        <p:spPr>
          <a:xfrm>
            <a:off x="1556951" y="5436973"/>
            <a:ext cx="31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너비 우선 탐색</a:t>
            </a:r>
            <a:endParaRPr lang="en-US" altLang="ko-KR" dirty="0"/>
          </a:p>
          <a:p>
            <a:pPr algn="ctr"/>
            <a:r>
              <a:rPr lang="en-US" altLang="ko-KR" dirty="0"/>
              <a:t>Breadth First Search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3C5FA-C764-1D02-93B5-A96AC8952817}"/>
              </a:ext>
            </a:extLst>
          </p:cNvPr>
          <p:cNvSpPr txBox="1"/>
          <p:nvPr/>
        </p:nvSpPr>
        <p:spPr>
          <a:xfrm>
            <a:off x="7238425" y="5436973"/>
            <a:ext cx="31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깊이 우선 탐색</a:t>
            </a:r>
            <a:endParaRPr lang="en-US" altLang="ko-KR" dirty="0"/>
          </a:p>
          <a:p>
            <a:pPr algn="ctr"/>
            <a:r>
              <a:rPr lang="en-US" altLang="ko-KR" dirty="0"/>
              <a:t>Depth First Search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5BD87F-CDFA-F1A1-AAB0-8C382170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1" y="1715273"/>
            <a:ext cx="4762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090B5C-FEC2-157E-475F-EECE39B1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0" y="1969873"/>
            <a:ext cx="4762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8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이진검색트리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900516"/>
            <a:ext cx="6260040" cy="29797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어떤 노드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을 기준으로 왼쪽 서브 트리 노드의 모든 키 값은 노드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키 값보다 작아야 한다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오른쪽 서브 트리 노드의 키 값은 노드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키 값보다 커야 한다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같은 키 값을 갖는 노드는 없다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6AAD55-581D-4C5A-E1C5-2483A3A5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71" y="1854041"/>
            <a:ext cx="4570315" cy="38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4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8267299" cy="29797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최대값 및 최솟값을 찾아내는 연산을 빠르게 하기 위해 고안된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완전이진트리를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기본으로 한 자료구조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우선순위 큐를 위해 만들어짐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우선순위 큐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우선순위가 높은 데이터가 먼저 나가는 방식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배열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연결리스트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힙으로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구현가능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79756B-FD5F-C031-A35F-19136873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680" y="5178264"/>
            <a:ext cx="3319713" cy="14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9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846CFB-9C5E-E64E-2C7A-04037C59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267299" cy="144655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힙의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CC36F-55B2-2498-C821-E89DF55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900516"/>
            <a:ext cx="5650300" cy="297970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최대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힙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부모 노드의 키 값이 자식 노드의 키 값보다 크거나 같은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완전이진트리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key(</a:t>
            </a:r>
            <a:r>
              <a:rPr lang="ko-KR" altLang="en-US" dirty="0" err="1"/>
              <a:t>부모노드</a:t>
            </a:r>
            <a:r>
              <a:rPr lang="en-US" altLang="ko-KR" dirty="0"/>
              <a:t>) ≥ key(</a:t>
            </a:r>
            <a:r>
              <a:rPr lang="ko-KR" altLang="en-US" dirty="0" err="1"/>
              <a:t>자식노드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en-US" altLang="ko-KR" dirty="0"/>
              <a:t>(min heap)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노드의 키 값이 자식 노드의 키 값보다 작거나 같은 </a:t>
            </a:r>
            <a:r>
              <a:rPr lang="ko-KR" altLang="en-US" dirty="0" err="1"/>
              <a:t>완전이진트리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key(</a:t>
            </a:r>
            <a:r>
              <a:rPr lang="ko-KR" altLang="en-US" dirty="0" err="1"/>
              <a:t>부모노드</a:t>
            </a:r>
            <a:r>
              <a:rPr lang="en-US" altLang="ko-KR" dirty="0"/>
              <a:t>) ≤ key(</a:t>
            </a:r>
            <a:r>
              <a:rPr lang="ko-KR" altLang="en-US" dirty="0" err="1"/>
              <a:t>자식노드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AF561A-3CCD-4AC1-8768-EB8D0D7C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22" y="3201719"/>
            <a:ext cx="5960709" cy="237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0732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43B"/>
      </a:dk2>
      <a:lt2>
        <a:srgbClr val="E2E8E3"/>
      </a:lt2>
      <a:accent1>
        <a:srgbClr val="C493BB"/>
      </a:accent1>
      <a:accent2>
        <a:srgbClr val="BA7F96"/>
      </a:accent2>
      <a:accent3>
        <a:srgbClr val="C69796"/>
      </a:accent3>
      <a:accent4>
        <a:srgbClr val="BA997F"/>
      </a:accent4>
      <a:accent5>
        <a:srgbClr val="AAA481"/>
      </a:accent5>
      <a:accent6>
        <a:srgbClr val="9BAA74"/>
      </a:accent6>
      <a:hlink>
        <a:srgbClr val="568E61"/>
      </a:hlink>
      <a:folHlink>
        <a:srgbClr val="7F7F7F"/>
      </a:folHlink>
    </a:clrScheme>
    <a:fontScheme name="Madri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438</Words>
  <Application>Microsoft Office PowerPoint</Application>
  <PresentationFormat>와이드스크린</PresentationFormat>
  <Paragraphs>58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Malgun Gothic Semilight</vt:lpstr>
      <vt:lpstr>Microsoft GothicNeo</vt:lpstr>
      <vt:lpstr>System Font Regular</vt:lpstr>
      <vt:lpstr>Arial</vt:lpstr>
      <vt:lpstr>MadridVTI</vt:lpstr>
      <vt:lpstr>트리</vt:lpstr>
      <vt:lpstr>트리란?</vt:lpstr>
      <vt:lpstr>트리 용어</vt:lpstr>
      <vt:lpstr>트리의 종류</vt:lpstr>
      <vt:lpstr>트리의 순회 방식</vt:lpstr>
      <vt:lpstr>순서 트리 탐색</vt:lpstr>
      <vt:lpstr>이진검색트리</vt:lpstr>
      <vt:lpstr>힙</vt:lpstr>
      <vt:lpstr>힙의 종류</vt:lpstr>
      <vt:lpstr>다음주 활동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</dc:title>
  <dc:creator>최 유진</dc:creator>
  <cp:lastModifiedBy>최 유진</cp:lastModifiedBy>
  <cp:revision>4</cp:revision>
  <dcterms:created xsi:type="dcterms:W3CDTF">2022-08-23T06:18:06Z</dcterms:created>
  <dcterms:modified xsi:type="dcterms:W3CDTF">2022-08-24T01:21:46Z</dcterms:modified>
</cp:coreProperties>
</file>