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onkeylearn.com/customer-feedback/" TargetMode="External"/><Relationship Id="rId2" Type="http://schemas.openxmlformats.org/officeDocument/2006/relationships/hyperlink" Target="https://monkeylearn.com/natural-language-processing/"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667701-B7C5-4630-8BDB-8F13A8B677E7}"/>
              </a:ext>
            </a:extLst>
          </p:cNvPr>
          <p:cNvPicPr>
            <a:picLocks noChangeAspect="1"/>
          </p:cNvPicPr>
          <p:nvPr/>
        </p:nvPicPr>
        <p:blipFill>
          <a:blip r:embed="rId2"/>
          <a:stretch>
            <a:fillRect/>
          </a:stretch>
        </p:blipFill>
        <p:spPr>
          <a:xfrm>
            <a:off x="1619114" y="977850"/>
            <a:ext cx="7079578" cy="4902300"/>
          </a:xfrm>
          <a:prstGeom prst="rect">
            <a:avLst/>
          </a:prstGeom>
        </p:spPr>
      </p:pic>
    </p:spTree>
    <p:extLst>
      <p:ext uri="{BB962C8B-B14F-4D97-AF65-F5344CB8AC3E}">
        <p14:creationId xmlns:p14="http://schemas.microsoft.com/office/powerpoint/2010/main" val="163705679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8A25B-1C45-43FC-AA30-F23503A1AABC}"/>
              </a:ext>
            </a:extLst>
          </p:cNvPr>
          <p:cNvSpPr>
            <a:spLocks noGrp="1"/>
          </p:cNvSpPr>
          <p:nvPr>
            <p:ph type="title"/>
          </p:nvPr>
        </p:nvSpPr>
        <p:spPr/>
        <p:txBody>
          <a:bodyPr/>
          <a:lstStyle/>
          <a:p>
            <a:r>
              <a:rPr lang="en-US" sz="4800" b="1" dirty="0">
                <a:solidFill>
                  <a:srgbClr val="90C226"/>
                </a:solidFill>
              </a:rPr>
              <a:t>Project Implementation</a:t>
            </a:r>
            <a:endParaRPr lang="en-US" dirty="0"/>
          </a:p>
        </p:txBody>
      </p:sp>
      <p:sp>
        <p:nvSpPr>
          <p:cNvPr id="3" name="Content Placeholder 2">
            <a:extLst>
              <a:ext uri="{FF2B5EF4-FFF2-40B4-BE49-F238E27FC236}">
                <a16:creationId xmlns:a16="http://schemas.microsoft.com/office/drawing/2014/main" id="{4FF76622-0F2E-4778-9FE9-C3575C759F2F}"/>
              </a:ext>
            </a:extLst>
          </p:cNvPr>
          <p:cNvSpPr>
            <a:spLocks noGrp="1"/>
          </p:cNvSpPr>
          <p:nvPr>
            <p:ph idx="1"/>
          </p:nvPr>
        </p:nvSpPr>
        <p:spPr>
          <a:xfrm>
            <a:off x="677334" y="1488613"/>
            <a:ext cx="8596668" cy="3880773"/>
          </a:xfrm>
        </p:spPr>
        <p:txBody>
          <a:bodyPr>
            <a:normAutofit/>
          </a:bodyPr>
          <a:lstStyle/>
          <a:p>
            <a:pPr>
              <a:buFont typeface="Wingdings" panose="05000000000000000000" pitchFamily="2" charset="2"/>
              <a:buChar char="ü"/>
            </a:pPr>
            <a:r>
              <a:rPr lang="en-US" sz="2400" b="1" dirty="0"/>
              <a:t>Review Analysis</a:t>
            </a:r>
          </a:p>
          <a:p>
            <a:pPr>
              <a:buFont typeface="Wingdings" panose="05000000000000000000" pitchFamily="2" charset="2"/>
              <a:buChar char="v"/>
            </a:pPr>
            <a:r>
              <a:rPr lang="en-US" sz="1600" dirty="0"/>
              <a:t>Collect user’s reviews about the product/service in the review area.</a:t>
            </a:r>
          </a:p>
          <a:p>
            <a:pPr>
              <a:buFont typeface="Wingdings" panose="05000000000000000000" pitchFamily="2" charset="2"/>
              <a:buChar char="v"/>
            </a:pPr>
            <a:r>
              <a:rPr lang="en-US" sz="1600" dirty="0"/>
              <a:t>Store the reviews in the database(For future business needs)</a:t>
            </a:r>
          </a:p>
          <a:p>
            <a:pPr>
              <a:buFont typeface="Wingdings" panose="05000000000000000000" pitchFamily="2" charset="2"/>
              <a:buChar char="v"/>
            </a:pPr>
            <a:endParaRPr lang="en-US" sz="1600" dirty="0"/>
          </a:p>
          <a:p>
            <a:pPr>
              <a:buFont typeface="Wingdings" panose="05000000000000000000" pitchFamily="2" charset="2"/>
              <a:buChar char="ü"/>
            </a:pPr>
            <a:endParaRPr lang="en-US" sz="1600" dirty="0"/>
          </a:p>
          <a:p>
            <a:pPr>
              <a:buFont typeface="Wingdings" panose="05000000000000000000" pitchFamily="2" charset="2"/>
              <a:buChar char="ü"/>
            </a:pPr>
            <a:r>
              <a:rPr lang="en-US" sz="2400" b="1" dirty="0"/>
              <a:t>Data Preparation</a:t>
            </a:r>
          </a:p>
          <a:p>
            <a:pPr>
              <a:buFont typeface="Wingdings" panose="05000000000000000000" pitchFamily="2" charset="2"/>
              <a:buChar char="v"/>
            </a:pPr>
            <a:r>
              <a:rPr lang="en-US" sz="1600" dirty="0"/>
              <a:t>Prepare data using </a:t>
            </a:r>
            <a:r>
              <a:rPr lang="en-US" sz="1600" dirty="0" err="1"/>
              <a:t>nltk</a:t>
            </a:r>
            <a:r>
              <a:rPr lang="en-US" sz="1600" dirty="0"/>
              <a:t> library.</a:t>
            </a:r>
          </a:p>
          <a:p>
            <a:pPr>
              <a:buFont typeface="Wingdings" panose="05000000000000000000" pitchFamily="2" charset="2"/>
              <a:buChar char="v"/>
            </a:pPr>
            <a:r>
              <a:rPr lang="en-US" sz="1600" dirty="0"/>
              <a:t>Use Tokenization to convert a sentence to word tokens.</a:t>
            </a:r>
          </a:p>
          <a:p>
            <a:pPr>
              <a:buFont typeface="Wingdings" panose="05000000000000000000" pitchFamily="2" charset="2"/>
              <a:buChar char="v"/>
            </a:pPr>
            <a:r>
              <a:rPr lang="en-US" sz="1600" dirty="0"/>
              <a:t>Use n-grams and lemmatization for data preparation.</a:t>
            </a:r>
            <a:endParaRPr lang="en-US" sz="2400" b="1" dirty="0"/>
          </a:p>
        </p:txBody>
      </p:sp>
    </p:spTree>
    <p:extLst>
      <p:ext uri="{BB962C8B-B14F-4D97-AF65-F5344CB8AC3E}">
        <p14:creationId xmlns:p14="http://schemas.microsoft.com/office/powerpoint/2010/main" val="428596758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6921-4E24-4CFE-808F-62BE6BA68BCE}"/>
              </a:ext>
            </a:extLst>
          </p:cNvPr>
          <p:cNvSpPr>
            <a:spLocks noGrp="1"/>
          </p:cNvSpPr>
          <p:nvPr>
            <p:ph type="title"/>
          </p:nvPr>
        </p:nvSpPr>
        <p:spPr/>
        <p:txBody>
          <a:bodyPr/>
          <a:lstStyle/>
          <a:p>
            <a:r>
              <a:rPr lang="en-US" sz="4800" b="1" dirty="0">
                <a:solidFill>
                  <a:srgbClr val="90C226"/>
                </a:solidFill>
              </a:rPr>
              <a:t>Project Implementation</a:t>
            </a:r>
            <a:endParaRPr lang="en-US" dirty="0"/>
          </a:p>
        </p:txBody>
      </p:sp>
      <p:sp>
        <p:nvSpPr>
          <p:cNvPr id="3" name="Content Placeholder 2">
            <a:extLst>
              <a:ext uri="{FF2B5EF4-FFF2-40B4-BE49-F238E27FC236}">
                <a16:creationId xmlns:a16="http://schemas.microsoft.com/office/drawing/2014/main" id="{A9EA10EF-D9F0-43DE-B92D-D180563E2D46}"/>
              </a:ext>
            </a:extLst>
          </p:cNvPr>
          <p:cNvSpPr>
            <a:spLocks noGrp="1"/>
          </p:cNvSpPr>
          <p:nvPr>
            <p:ph idx="1"/>
          </p:nvPr>
        </p:nvSpPr>
        <p:spPr>
          <a:xfrm>
            <a:off x="677334" y="1488614"/>
            <a:ext cx="8596668" cy="4249578"/>
          </a:xfrm>
        </p:spPr>
        <p:txBody>
          <a:bodyPr>
            <a:normAutofit lnSpcReduction="10000"/>
          </a:bodyPr>
          <a:lstStyle/>
          <a:p>
            <a:pPr>
              <a:buFont typeface="Wingdings" panose="05000000000000000000" pitchFamily="2" charset="2"/>
              <a:buChar char="ü"/>
            </a:pPr>
            <a:r>
              <a:rPr lang="en-US" sz="2400" b="1" dirty="0"/>
              <a:t>Review Analysis</a:t>
            </a:r>
          </a:p>
          <a:p>
            <a:pPr>
              <a:buFont typeface="Wingdings" panose="05000000000000000000" pitchFamily="2" charset="2"/>
              <a:buChar char="q"/>
            </a:pPr>
            <a:r>
              <a:rPr lang="en-US" sz="1600" dirty="0"/>
              <a:t>Analyze all the reviews using </a:t>
            </a:r>
            <a:r>
              <a:rPr lang="en-US" sz="1600" dirty="0" err="1"/>
              <a:t>VaderSentiment</a:t>
            </a:r>
            <a:r>
              <a:rPr lang="en-US" sz="1600" dirty="0"/>
              <a:t>.</a:t>
            </a:r>
          </a:p>
          <a:p>
            <a:pPr>
              <a:buFont typeface="Wingdings" panose="05000000000000000000" pitchFamily="2" charset="2"/>
              <a:buChar char="q"/>
            </a:pPr>
            <a:r>
              <a:rPr lang="en-US" sz="1600" dirty="0"/>
              <a:t>Extract all the sentiment scores from all the tokens.</a:t>
            </a:r>
          </a:p>
          <a:p>
            <a:pPr>
              <a:buFont typeface="Wingdings" panose="05000000000000000000" pitchFamily="2" charset="2"/>
              <a:buChar char="q"/>
            </a:pPr>
            <a:endParaRPr lang="en-US" sz="1600" dirty="0"/>
          </a:p>
          <a:p>
            <a:pPr>
              <a:buFont typeface="Wingdings" panose="05000000000000000000" pitchFamily="2" charset="2"/>
              <a:buChar char="ü"/>
            </a:pPr>
            <a:r>
              <a:rPr lang="en-US" sz="2400" b="1" dirty="0"/>
              <a:t>Sentiment Classification</a:t>
            </a:r>
          </a:p>
          <a:p>
            <a:pPr>
              <a:buFont typeface="Wingdings" panose="05000000000000000000" pitchFamily="2" charset="2"/>
              <a:buChar char="q"/>
            </a:pPr>
            <a:r>
              <a:rPr lang="en-US" sz="1600" dirty="0"/>
              <a:t>Based on the sentiment score it is classified.</a:t>
            </a:r>
          </a:p>
          <a:p>
            <a:pPr>
              <a:buFont typeface="Wingdings" panose="05000000000000000000" pitchFamily="2" charset="2"/>
              <a:buChar char="q"/>
            </a:pPr>
            <a:r>
              <a:rPr lang="en-US" sz="1600" dirty="0"/>
              <a:t>It can be positive, negative and neutral.</a:t>
            </a:r>
          </a:p>
          <a:p>
            <a:pPr>
              <a:buFont typeface="Wingdings" panose="05000000000000000000" pitchFamily="2" charset="2"/>
              <a:buChar char="q"/>
            </a:pPr>
            <a:endParaRPr lang="en-US" sz="1600" dirty="0"/>
          </a:p>
          <a:p>
            <a:pPr>
              <a:buFont typeface="Wingdings" panose="05000000000000000000" pitchFamily="2" charset="2"/>
              <a:buChar char="ü"/>
            </a:pPr>
            <a:r>
              <a:rPr lang="en-US" sz="2400" b="1" dirty="0"/>
              <a:t>Result</a:t>
            </a:r>
          </a:p>
          <a:p>
            <a:pPr marL="457200" lvl="1" indent="0">
              <a:buNone/>
            </a:pPr>
            <a:r>
              <a:rPr lang="en-US" sz="1700" dirty="0"/>
              <a:t>Finally the result is generated. In this project the result is the percentage of positiveness in a review.</a:t>
            </a:r>
          </a:p>
          <a:p>
            <a:pPr lvl="1">
              <a:buFont typeface="Wingdings" panose="05000000000000000000" pitchFamily="2" charset="2"/>
              <a:buChar char="ü"/>
            </a:pPr>
            <a:endParaRPr lang="en-US" dirty="0"/>
          </a:p>
          <a:p>
            <a:pPr>
              <a:buFont typeface="Wingdings" panose="05000000000000000000" pitchFamily="2" charset="2"/>
              <a:buChar char="ü"/>
            </a:pPr>
            <a:endParaRPr lang="en-US" sz="2400" b="1" dirty="0"/>
          </a:p>
          <a:p>
            <a:pPr marL="0" indent="0">
              <a:buNone/>
            </a:pPr>
            <a:endParaRPr lang="en-US" sz="1600" dirty="0"/>
          </a:p>
        </p:txBody>
      </p:sp>
    </p:spTree>
    <p:extLst>
      <p:ext uri="{BB962C8B-B14F-4D97-AF65-F5344CB8AC3E}">
        <p14:creationId xmlns:p14="http://schemas.microsoft.com/office/powerpoint/2010/main" val="262701424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746C1-B678-415C-BF4E-EEE06A3D59B1}"/>
              </a:ext>
            </a:extLst>
          </p:cNvPr>
          <p:cNvSpPr>
            <a:spLocks noGrp="1"/>
          </p:cNvSpPr>
          <p:nvPr>
            <p:ph type="title"/>
          </p:nvPr>
        </p:nvSpPr>
        <p:spPr/>
        <p:txBody>
          <a:bodyPr>
            <a:normAutofit/>
          </a:bodyPr>
          <a:lstStyle/>
          <a:p>
            <a:r>
              <a:rPr lang="en-US" sz="4800" b="1" dirty="0"/>
              <a:t>Advantages</a:t>
            </a:r>
          </a:p>
        </p:txBody>
      </p:sp>
      <p:sp>
        <p:nvSpPr>
          <p:cNvPr id="3" name="Content Placeholder 2">
            <a:extLst>
              <a:ext uri="{FF2B5EF4-FFF2-40B4-BE49-F238E27FC236}">
                <a16:creationId xmlns:a16="http://schemas.microsoft.com/office/drawing/2014/main" id="{657FA005-A697-445B-AF0D-9DD539CFA688}"/>
              </a:ext>
            </a:extLst>
          </p:cNvPr>
          <p:cNvSpPr>
            <a:spLocks noGrp="1"/>
          </p:cNvSpPr>
          <p:nvPr>
            <p:ph idx="1"/>
          </p:nvPr>
        </p:nvSpPr>
        <p:spPr>
          <a:xfrm>
            <a:off x="677334" y="1488613"/>
            <a:ext cx="8596668" cy="3880773"/>
          </a:xfrm>
        </p:spPr>
        <p:txBody>
          <a:bodyPr/>
          <a:lstStyle/>
          <a:p>
            <a:pPr>
              <a:lnSpc>
                <a:spcPct val="200000"/>
              </a:lnSpc>
              <a:buFont typeface="Wingdings" panose="05000000000000000000" pitchFamily="2" charset="2"/>
              <a:buChar char="v"/>
            </a:pPr>
            <a:r>
              <a:rPr lang="en-US" dirty="0"/>
              <a:t>A lower cost than traditional methods of getting customer's insight.</a:t>
            </a:r>
          </a:p>
          <a:p>
            <a:pPr>
              <a:lnSpc>
                <a:spcPct val="200000"/>
              </a:lnSpc>
              <a:buFont typeface="Wingdings" panose="05000000000000000000" pitchFamily="2" charset="2"/>
              <a:buChar char="v"/>
            </a:pPr>
            <a:r>
              <a:rPr lang="en-US" dirty="0"/>
              <a:t>A faster way of getting insight from customer data.</a:t>
            </a:r>
          </a:p>
          <a:p>
            <a:pPr>
              <a:lnSpc>
                <a:spcPct val="200000"/>
              </a:lnSpc>
              <a:buFont typeface="Wingdings" panose="05000000000000000000" pitchFamily="2" charset="2"/>
              <a:buChar char="v"/>
            </a:pPr>
            <a:r>
              <a:rPr lang="en-US" dirty="0"/>
              <a:t>The ability to act on customer suggestions.</a:t>
            </a:r>
          </a:p>
          <a:p>
            <a:pPr>
              <a:lnSpc>
                <a:spcPct val="200000"/>
              </a:lnSpc>
              <a:buFont typeface="Wingdings" panose="05000000000000000000" pitchFamily="2" charset="2"/>
              <a:buChar char="v"/>
            </a:pPr>
            <a:r>
              <a:rPr lang="en-US" dirty="0"/>
              <a:t>Identifies an organization’s Strengths, Weaknesses, Opportunities and Threats.</a:t>
            </a:r>
          </a:p>
          <a:p>
            <a:pPr>
              <a:lnSpc>
                <a:spcPct val="200000"/>
              </a:lnSpc>
              <a:buFont typeface="Wingdings" panose="05000000000000000000" pitchFamily="2" charset="2"/>
              <a:buChar char="v"/>
            </a:pPr>
            <a:r>
              <a:rPr lang="en-US" dirty="0"/>
              <a:t>More accurate and insightful customer perceptions and feedback.</a:t>
            </a:r>
          </a:p>
        </p:txBody>
      </p:sp>
    </p:spTree>
    <p:extLst>
      <p:ext uri="{BB962C8B-B14F-4D97-AF65-F5344CB8AC3E}">
        <p14:creationId xmlns:p14="http://schemas.microsoft.com/office/powerpoint/2010/main" val="19128019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60BC5-45AC-4894-8B5E-43B033012DA5}"/>
              </a:ext>
            </a:extLst>
          </p:cNvPr>
          <p:cNvSpPr>
            <a:spLocks noGrp="1"/>
          </p:cNvSpPr>
          <p:nvPr>
            <p:ph type="title"/>
          </p:nvPr>
        </p:nvSpPr>
        <p:spPr/>
        <p:txBody>
          <a:bodyPr>
            <a:normAutofit/>
          </a:bodyPr>
          <a:lstStyle/>
          <a:p>
            <a:r>
              <a:rPr lang="en-US" sz="4800" b="1" dirty="0"/>
              <a:t>Conclusion</a:t>
            </a:r>
          </a:p>
        </p:txBody>
      </p:sp>
      <p:sp>
        <p:nvSpPr>
          <p:cNvPr id="3" name="Content Placeholder 2">
            <a:extLst>
              <a:ext uri="{FF2B5EF4-FFF2-40B4-BE49-F238E27FC236}">
                <a16:creationId xmlns:a16="http://schemas.microsoft.com/office/drawing/2014/main" id="{9AE19D50-02C4-4E3A-AC9B-25B43F07F53A}"/>
              </a:ext>
            </a:extLst>
          </p:cNvPr>
          <p:cNvSpPr>
            <a:spLocks noGrp="1"/>
          </p:cNvSpPr>
          <p:nvPr>
            <p:ph idx="1"/>
          </p:nvPr>
        </p:nvSpPr>
        <p:spPr>
          <a:xfrm>
            <a:off x="677334" y="1488613"/>
            <a:ext cx="8596668" cy="3880773"/>
          </a:xfrm>
        </p:spPr>
        <p:txBody>
          <a:bodyPr>
            <a:normAutofit/>
          </a:bodyPr>
          <a:lstStyle/>
          <a:p>
            <a:pPr marL="0" indent="0">
              <a:lnSpc>
                <a:spcPct val="150000"/>
              </a:lnSpc>
              <a:buNone/>
            </a:pPr>
            <a:r>
              <a:rPr lang="en-US" sz="1600" dirty="0"/>
              <a:t>﻿ We have seen that Sentiment Analysis can be used for analyzing opinions in blogs, articles, Product reviews, Social Media websites, Movie-review websites where a third person narrates his views. We also studied NLP and Machine Learning approaches for Sentiment Analysis. We have seen that is easy to implement Sentiment Analysis via </a:t>
            </a:r>
            <a:r>
              <a:rPr lang="en-US" sz="1600" dirty="0" err="1"/>
              <a:t>VaderSentiment</a:t>
            </a:r>
            <a:r>
              <a:rPr lang="en-US" sz="1600" dirty="0"/>
              <a:t> approach than via Classier approach. We have seen that sentiment analysis has many applications and it is important field to study. Sentiment analysis has Strong commercial interest because Companies want to know how their products are being perceived and also Prospective consumers want to know what existing users think.</a:t>
            </a:r>
          </a:p>
        </p:txBody>
      </p:sp>
    </p:spTree>
    <p:extLst>
      <p:ext uri="{BB962C8B-B14F-4D97-AF65-F5344CB8AC3E}">
        <p14:creationId xmlns:p14="http://schemas.microsoft.com/office/powerpoint/2010/main" val="338796481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0C3613-7733-4FF3-B207-63DE41DFA02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3170623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44E6D-FFE8-4AA9-BA4C-3B4AE8676AF0}"/>
              </a:ext>
            </a:extLst>
          </p:cNvPr>
          <p:cNvSpPr>
            <a:spLocks noGrp="1"/>
          </p:cNvSpPr>
          <p:nvPr>
            <p:ph type="title"/>
          </p:nvPr>
        </p:nvSpPr>
        <p:spPr/>
        <p:txBody>
          <a:bodyPr>
            <a:normAutofit/>
          </a:bodyPr>
          <a:lstStyle/>
          <a:p>
            <a:r>
              <a:rPr lang="en-US" sz="4800" b="1" dirty="0"/>
              <a:t>Topics Covered</a:t>
            </a:r>
          </a:p>
        </p:txBody>
      </p:sp>
      <p:sp>
        <p:nvSpPr>
          <p:cNvPr id="3" name="Content Placeholder 2">
            <a:extLst>
              <a:ext uri="{FF2B5EF4-FFF2-40B4-BE49-F238E27FC236}">
                <a16:creationId xmlns:a16="http://schemas.microsoft.com/office/drawing/2014/main" id="{299A444E-8CC1-4152-B93B-D46A77FD85C3}"/>
              </a:ext>
            </a:extLst>
          </p:cNvPr>
          <p:cNvSpPr>
            <a:spLocks noGrp="1"/>
          </p:cNvSpPr>
          <p:nvPr>
            <p:ph idx="1"/>
          </p:nvPr>
        </p:nvSpPr>
        <p:spPr>
          <a:xfrm>
            <a:off x="677334" y="1488613"/>
            <a:ext cx="8596668" cy="3880773"/>
          </a:xfrm>
        </p:spPr>
        <p:txBody>
          <a:bodyPr/>
          <a:lstStyle/>
          <a:p>
            <a:r>
              <a:rPr lang="en-US" sz="2400" dirty="0"/>
              <a:t>Introduction</a:t>
            </a:r>
          </a:p>
          <a:p>
            <a:r>
              <a:rPr lang="en-US" sz="2400" dirty="0"/>
              <a:t>Need Of Sentiment Analysis</a:t>
            </a:r>
          </a:p>
          <a:p>
            <a:r>
              <a:rPr lang="en-US" sz="2400" dirty="0"/>
              <a:t>Applications</a:t>
            </a:r>
          </a:p>
          <a:p>
            <a:r>
              <a:rPr lang="en-US" sz="2400" dirty="0"/>
              <a:t>Project Approach</a:t>
            </a:r>
          </a:p>
          <a:p>
            <a:r>
              <a:rPr lang="en-US" sz="2400" dirty="0"/>
              <a:t>Project Implementation</a:t>
            </a:r>
          </a:p>
          <a:p>
            <a:r>
              <a:rPr lang="en-US" sz="2400" dirty="0"/>
              <a:t>Advantages</a:t>
            </a:r>
          </a:p>
          <a:p>
            <a:r>
              <a:rPr lang="en-US" sz="2400" dirty="0"/>
              <a:t>Conclusion</a:t>
            </a:r>
          </a:p>
          <a:p>
            <a:endParaRPr lang="en-US" dirty="0"/>
          </a:p>
        </p:txBody>
      </p:sp>
    </p:spTree>
    <p:extLst>
      <p:ext uri="{BB962C8B-B14F-4D97-AF65-F5344CB8AC3E}">
        <p14:creationId xmlns:p14="http://schemas.microsoft.com/office/powerpoint/2010/main" val="248770386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EFAA-7B53-4BEA-9748-597949EB76F0}"/>
              </a:ext>
            </a:extLst>
          </p:cNvPr>
          <p:cNvSpPr>
            <a:spLocks noGrp="1"/>
          </p:cNvSpPr>
          <p:nvPr>
            <p:ph type="title"/>
          </p:nvPr>
        </p:nvSpPr>
        <p:spPr/>
        <p:txBody>
          <a:bodyPr>
            <a:normAutofit/>
          </a:bodyPr>
          <a:lstStyle/>
          <a:p>
            <a:r>
              <a:rPr lang="en-US" sz="4800" b="1" dirty="0"/>
              <a:t>Introduction</a:t>
            </a:r>
          </a:p>
        </p:txBody>
      </p:sp>
      <p:sp>
        <p:nvSpPr>
          <p:cNvPr id="3" name="Content Placeholder 2">
            <a:extLst>
              <a:ext uri="{FF2B5EF4-FFF2-40B4-BE49-F238E27FC236}">
                <a16:creationId xmlns:a16="http://schemas.microsoft.com/office/drawing/2014/main" id="{7E7A6D1B-9DAF-4EC5-BD9D-98D27936671C}"/>
              </a:ext>
            </a:extLst>
          </p:cNvPr>
          <p:cNvSpPr>
            <a:spLocks noGrp="1"/>
          </p:cNvSpPr>
          <p:nvPr>
            <p:ph idx="1"/>
          </p:nvPr>
        </p:nvSpPr>
        <p:spPr>
          <a:xfrm>
            <a:off x="677334" y="1488613"/>
            <a:ext cx="8596668" cy="3880773"/>
          </a:xfrm>
        </p:spPr>
        <p:txBody>
          <a:bodyPr>
            <a:normAutofit/>
          </a:bodyPr>
          <a:lstStyle/>
          <a:p>
            <a:pPr marL="0" indent="0">
              <a:buNone/>
            </a:pPr>
            <a:r>
              <a:rPr lang="en-US" sz="2800" b="1" dirty="0"/>
              <a:t>Sentiment:</a:t>
            </a:r>
          </a:p>
          <a:p>
            <a:pPr marL="0" indent="0">
              <a:buNone/>
            </a:pPr>
            <a:r>
              <a:rPr lang="en-US" sz="1600" dirty="0">
                <a:latin typeface="Times New Roman" panose="02020603050405020304" pitchFamily="18" charset="0"/>
                <a:cs typeface="Times New Roman" panose="02020603050405020304" pitchFamily="18" charset="0"/>
              </a:rPr>
              <a:t>FEELING, EMOTION, AFFECTION, SENTIMENT, PASSION mean a subjective response to a person, thing, or situation.</a:t>
            </a:r>
          </a:p>
          <a:p>
            <a:pPr marL="0" indent="0">
              <a:buNone/>
            </a:pPr>
            <a:endParaRPr lang="en-US" sz="2800" b="1" dirty="0"/>
          </a:p>
          <a:p>
            <a:pPr marL="0" indent="0">
              <a:buNone/>
            </a:pPr>
            <a:r>
              <a:rPr lang="en-US" sz="2800" b="1" dirty="0"/>
              <a:t>Sentiment Analysis:</a:t>
            </a:r>
          </a:p>
          <a:p>
            <a:pPr marL="0" indent="0">
              <a:buNone/>
            </a:pPr>
            <a:r>
              <a:rPr lang="en-US" dirty="0">
                <a:latin typeface="Times New Roman" panose="02020603050405020304" pitchFamily="18" charset="0"/>
                <a:cs typeface="Times New Roman" panose="02020603050405020304" pitchFamily="18" charset="0"/>
              </a:rPr>
              <a:t>Sentiment analysis (or opinion mining) is a </a:t>
            </a:r>
            <a:r>
              <a:rPr lang="en-US" dirty="0">
                <a:latin typeface="Times New Roman" panose="02020603050405020304" pitchFamily="18" charset="0"/>
                <a:cs typeface="Times New Roman" panose="02020603050405020304" pitchFamily="18" charset="0"/>
                <a:hlinkClick r:id="rId2"/>
              </a:rPr>
              <a:t>natural language processing (NLP)</a:t>
            </a:r>
            <a:r>
              <a:rPr lang="en-US" dirty="0">
                <a:latin typeface="Times New Roman" panose="02020603050405020304" pitchFamily="18" charset="0"/>
                <a:cs typeface="Times New Roman" panose="02020603050405020304" pitchFamily="18" charset="0"/>
              </a:rPr>
              <a:t> technique used to determine whether data is positive, negative or neutral. Sentiment analysis is often performed on textual data to help businesses monitor brand and product sentiment in </a:t>
            </a:r>
            <a:r>
              <a:rPr lang="en-US" dirty="0">
                <a:latin typeface="Times New Roman" panose="02020603050405020304" pitchFamily="18" charset="0"/>
                <a:cs typeface="Times New Roman" panose="02020603050405020304" pitchFamily="18" charset="0"/>
                <a:hlinkClick r:id="rId3"/>
              </a:rPr>
              <a:t>customer feedback</a:t>
            </a:r>
            <a:r>
              <a:rPr lang="en-US" dirty="0">
                <a:latin typeface="Times New Roman" panose="02020603050405020304" pitchFamily="18" charset="0"/>
                <a:cs typeface="Times New Roman" panose="02020603050405020304" pitchFamily="18" charset="0"/>
              </a:rPr>
              <a:t>, and understand customer needs.</a:t>
            </a:r>
            <a:r>
              <a:rPr lang="en-US" sz="2800" b="1"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DF907340-FD5C-4A92-A486-F104AACF8D6C}"/>
              </a:ext>
            </a:extLst>
          </p:cNvPr>
          <p:cNvPicPr>
            <a:picLocks noChangeAspect="1"/>
          </p:cNvPicPr>
          <p:nvPr/>
        </p:nvPicPr>
        <p:blipFill>
          <a:blip r:embed="rId4"/>
          <a:stretch>
            <a:fillRect/>
          </a:stretch>
        </p:blipFill>
        <p:spPr>
          <a:xfrm>
            <a:off x="6528973" y="2435915"/>
            <a:ext cx="2456001" cy="1312001"/>
          </a:xfrm>
          <a:prstGeom prst="rect">
            <a:avLst/>
          </a:prstGeom>
        </p:spPr>
      </p:pic>
    </p:spTree>
    <p:extLst>
      <p:ext uri="{BB962C8B-B14F-4D97-AF65-F5344CB8AC3E}">
        <p14:creationId xmlns:p14="http://schemas.microsoft.com/office/powerpoint/2010/main" val="621529490"/>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DAA4-4C6A-43FD-BF43-0C8AC25CAAA4}"/>
              </a:ext>
            </a:extLst>
          </p:cNvPr>
          <p:cNvSpPr>
            <a:spLocks noGrp="1"/>
          </p:cNvSpPr>
          <p:nvPr>
            <p:ph type="title"/>
          </p:nvPr>
        </p:nvSpPr>
        <p:spPr>
          <a:xfrm>
            <a:off x="677334" y="622852"/>
            <a:ext cx="8596668" cy="1320800"/>
          </a:xfrm>
        </p:spPr>
        <p:txBody>
          <a:bodyPr>
            <a:normAutofit/>
          </a:bodyPr>
          <a:lstStyle/>
          <a:p>
            <a:r>
              <a:rPr lang="en-US" sz="4800" b="1" dirty="0"/>
              <a:t>Need Of Sentiment Analysis</a:t>
            </a:r>
          </a:p>
        </p:txBody>
      </p:sp>
      <p:sp>
        <p:nvSpPr>
          <p:cNvPr id="3" name="Content Placeholder 2">
            <a:extLst>
              <a:ext uri="{FF2B5EF4-FFF2-40B4-BE49-F238E27FC236}">
                <a16:creationId xmlns:a16="http://schemas.microsoft.com/office/drawing/2014/main" id="{217D4B71-760C-4815-9033-34D24381172A}"/>
              </a:ext>
            </a:extLst>
          </p:cNvPr>
          <p:cNvSpPr>
            <a:spLocks noGrp="1"/>
          </p:cNvSpPr>
          <p:nvPr>
            <p:ph idx="1"/>
          </p:nvPr>
        </p:nvSpPr>
        <p:spPr>
          <a:xfrm>
            <a:off x="677334" y="1488613"/>
            <a:ext cx="8596668" cy="3880773"/>
          </a:xfrm>
        </p:spPr>
        <p:txBody>
          <a:bodyPr/>
          <a:lstStyle/>
          <a:p>
            <a:r>
              <a:rPr lang="en-US" dirty="0"/>
              <a:t>To analyze user’s reviews and sentiments for business growth.</a:t>
            </a:r>
          </a:p>
          <a:p>
            <a:r>
              <a:rPr lang="en-US" dirty="0"/>
              <a:t>To make useful decisions in business.</a:t>
            </a:r>
          </a:p>
          <a:p>
            <a:r>
              <a:rPr lang="en-US" dirty="0"/>
              <a:t>To improve product/service quality.</a:t>
            </a:r>
          </a:p>
          <a:p>
            <a:r>
              <a:rPr lang="en-US" dirty="0"/>
              <a:t>To make a relationship between users and product owners</a:t>
            </a:r>
          </a:p>
          <a:p>
            <a:r>
              <a:rPr lang="en-US" dirty="0"/>
              <a:t>For future growth and decision making.</a:t>
            </a:r>
          </a:p>
          <a:p>
            <a:r>
              <a:rPr lang="en-US" dirty="0"/>
              <a:t>To improve marketing strategies.</a:t>
            </a:r>
          </a:p>
          <a:p>
            <a:endParaRPr lang="en-US" dirty="0"/>
          </a:p>
        </p:txBody>
      </p:sp>
      <p:pic>
        <p:nvPicPr>
          <p:cNvPr id="5" name="Picture 4">
            <a:extLst>
              <a:ext uri="{FF2B5EF4-FFF2-40B4-BE49-F238E27FC236}">
                <a16:creationId xmlns:a16="http://schemas.microsoft.com/office/drawing/2014/main" id="{54379A79-6505-4ABE-A1C7-858E24837066}"/>
              </a:ext>
            </a:extLst>
          </p:cNvPr>
          <p:cNvPicPr>
            <a:picLocks noChangeAspect="1"/>
          </p:cNvPicPr>
          <p:nvPr/>
        </p:nvPicPr>
        <p:blipFill>
          <a:blip r:embed="rId2"/>
          <a:stretch>
            <a:fillRect/>
          </a:stretch>
        </p:blipFill>
        <p:spPr>
          <a:xfrm>
            <a:off x="1007165" y="3869918"/>
            <a:ext cx="6096003" cy="2686596"/>
          </a:xfrm>
          <a:prstGeom prst="rect">
            <a:avLst/>
          </a:prstGeom>
        </p:spPr>
      </p:pic>
    </p:spTree>
    <p:extLst>
      <p:ext uri="{BB962C8B-B14F-4D97-AF65-F5344CB8AC3E}">
        <p14:creationId xmlns:p14="http://schemas.microsoft.com/office/powerpoint/2010/main" val="8537821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980D-2ADE-413D-A7C8-23BF624B1973}"/>
              </a:ext>
            </a:extLst>
          </p:cNvPr>
          <p:cNvSpPr>
            <a:spLocks noGrp="1"/>
          </p:cNvSpPr>
          <p:nvPr>
            <p:ph type="title"/>
          </p:nvPr>
        </p:nvSpPr>
        <p:spPr/>
        <p:txBody>
          <a:bodyPr>
            <a:normAutofit/>
          </a:bodyPr>
          <a:lstStyle/>
          <a:p>
            <a:r>
              <a:rPr lang="en-US" sz="4800" b="1" dirty="0"/>
              <a:t>Applications</a:t>
            </a:r>
          </a:p>
        </p:txBody>
      </p:sp>
      <p:sp>
        <p:nvSpPr>
          <p:cNvPr id="3" name="Content Placeholder 2">
            <a:extLst>
              <a:ext uri="{FF2B5EF4-FFF2-40B4-BE49-F238E27FC236}">
                <a16:creationId xmlns:a16="http://schemas.microsoft.com/office/drawing/2014/main" id="{B29C54FA-6D49-4A71-829C-962709A55143}"/>
              </a:ext>
            </a:extLst>
          </p:cNvPr>
          <p:cNvSpPr>
            <a:spLocks noGrp="1"/>
          </p:cNvSpPr>
          <p:nvPr>
            <p:ph idx="1"/>
          </p:nvPr>
        </p:nvSpPr>
        <p:spPr>
          <a:xfrm>
            <a:off x="677334" y="1488613"/>
            <a:ext cx="8596668" cy="3880773"/>
          </a:xfrm>
        </p:spPr>
        <p:txBody>
          <a:bodyPr/>
          <a:lstStyle/>
          <a:p>
            <a:pPr>
              <a:buFont typeface="Wingdings" panose="05000000000000000000" pitchFamily="2" charset="2"/>
              <a:buChar char="ü"/>
            </a:pPr>
            <a:r>
              <a:rPr lang="en-US" b="1" dirty="0"/>
              <a:t>Businesses and Organizations: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Brand Analysis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New product perception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Product and Service Benchmarking</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b="1" dirty="0">
                <a:latin typeface="Trebuchet MS (Body"/>
                <a:cs typeface="Times New Roman" panose="02020603050405020304" pitchFamily="18" charset="0"/>
              </a:rPr>
              <a:t>Social Media:</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Finding general opinions about recent hot topic.</a:t>
            </a:r>
          </a:p>
          <a:p>
            <a:pPr marL="0" indent="0">
              <a:buNone/>
            </a:pPr>
            <a:r>
              <a:rPr lang="en-US" dirty="0">
                <a:latin typeface="Times New Roman" panose="02020603050405020304" pitchFamily="18" charset="0"/>
                <a:cs typeface="Times New Roman" panose="02020603050405020304" pitchFamily="18" charset="0"/>
              </a:rPr>
              <a:t>     	Example: Twitter Data Sentiment Analysis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5384F80-1EB4-4771-8838-48A53B52CF45}"/>
              </a:ext>
            </a:extLst>
          </p:cNvPr>
          <p:cNvPicPr>
            <a:picLocks noChangeAspect="1"/>
          </p:cNvPicPr>
          <p:nvPr/>
        </p:nvPicPr>
        <p:blipFill>
          <a:blip r:embed="rId2"/>
          <a:stretch>
            <a:fillRect/>
          </a:stretch>
        </p:blipFill>
        <p:spPr>
          <a:xfrm>
            <a:off x="5552659" y="1198797"/>
            <a:ext cx="3935895" cy="3228000"/>
          </a:xfrm>
          <a:prstGeom prst="rect">
            <a:avLst/>
          </a:prstGeom>
        </p:spPr>
      </p:pic>
    </p:spTree>
    <p:extLst>
      <p:ext uri="{BB962C8B-B14F-4D97-AF65-F5344CB8AC3E}">
        <p14:creationId xmlns:p14="http://schemas.microsoft.com/office/powerpoint/2010/main" val="34734883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ED48-6D5E-46DC-81A7-171D9E1C929C}"/>
              </a:ext>
            </a:extLst>
          </p:cNvPr>
          <p:cNvSpPr>
            <a:spLocks noGrp="1"/>
          </p:cNvSpPr>
          <p:nvPr>
            <p:ph type="title"/>
          </p:nvPr>
        </p:nvSpPr>
        <p:spPr/>
        <p:txBody>
          <a:bodyPr>
            <a:normAutofit/>
          </a:bodyPr>
          <a:lstStyle/>
          <a:p>
            <a:r>
              <a:rPr lang="en-US" sz="4800" b="1" dirty="0"/>
              <a:t>Applications</a:t>
            </a:r>
            <a:endParaRPr lang="en-US" sz="4800" dirty="0"/>
          </a:p>
        </p:txBody>
      </p:sp>
      <p:sp>
        <p:nvSpPr>
          <p:cNvPr id="3" name="Content Placeholder 2">
            <a:extLst>
              <a:ext uri="{FF2B5EF4-FFF2-40B4-BE49-F238E27FC236}">
                <a16:creationId xmlns:a16="http://schemas.microsoft.com/office/drawing/2014/main" id="{064CBA8B-D4BA-46A1-A531-A405761F1E53}"/>
              </a:ext>
            </a:extLst>
          </p:cNvPr>
          <p:cNvSpPr>
            <a:spLocks noGrp="1"/>
          </p:cNvSpPr>
          <p:nvPr>
            <p:ph idx="1"/>
          </p:nvPr>
        </p:nvSpPr>
        <p:spPr>
          <a:xfrm>
            <a:off x="677334" y="1488613"/>
            <a:ext cx="8596668" cy="3880773"/>
          </a:xfrm>
        </p:spPr>
        <p:txBody>
          <a:bodyPr/>
          <a:lstStyle/>
          <a:p>
            <a:pPr>
              <a:buFont typeface="Wingdings" panose="05000000000000000000" pitchFamily="2" charset="2"/>
              <a:buChar char="ü"/>
            </a:pPr>
            <a:r>
              <a:rPr lang="en-US" b="1" dirty="0"/>
              <a:t>Ads Placement:</a:t>
            </a:r>
          </a:p>
          <a:p>
            <a:pPr marL="0" indent="0">
              <a:buNone/>
            </a:pPr>
            <a:r>
              <a:rPr lang="en-US" b="1" dirty="0"/>
              <a:t>	</a:t>
            </a:r>
            <a:r>
              <a:rPr lang="en-US" dirty="0">
                <a:latin typeface="Times New Roman" panose="02020603050405020304" pitchFamily="18" charset="0"/>
                <a:cs typeface="Times New Roman" panose="02020603050405020304" pitchFamily="18" charset="0"/>
              </a:rPr>
              <a:t>Placing ads in the user-generated content.</a:t>
            </a:r>
          </a:p>
          <a:p>
            <a:pPr lvl="1">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Place an ad when one praises a product</a:t>
            </a:r>
          </a:p>
          <a:p>
            <a:pPr lvl="1">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Place an ad from a competitor if one dislikes a product.</a:t>
            </a:r>
          </a:p>
        </p:txBody>
      </p:sp>
      <p:pic>
        <p:nvPicPr>
          <p:cNvPr id="5" name="Picture 4">
            <a:extLst>
              <a:ext uri="{FF2B5EF4-FFF2-40B4-BE49-F238E27FC236}">
                <a16:creationId xmlns:a16="http://schemas.microsoft.com/office/drawing/2014/main" id="{97387F23-4EA5-4D2A-B272-BCBD7A9A1FE0}"/>
              </a:ext>
            </a:extLst>
          </p:cNvPr>
          <p:cNvPicPr>
            <a:picLocks noChangeAspect="1"/>
          </p:cNvPicPr>
          <p:nvPr/>
        </p:nvPicPr>
        <p:blipFill>
          <a:blip r:embed="rId2"/>
          <a:stretch>
            <a:fillRect/>
          </a:stretch>
        </p:blipFill>
        <p:spPr>
          <a:xfrm>
            <a:off x="953328" y="2637183"/>
            <a:ext cx="5394518" cy="3763617"/>
          </a:xfrm>
          <a:prstGeom prst="rect">
            <a:avLst/>
          </a:prstGeom>
        </p:spPr>
      </p:pic>
    </p:spTree>
    <p:extLst>
      <p:ext uri="{BB962C8B-B14F-4D97-AF65-F5344CB8AC3E}">
        <p14:creationId xmlns:p14="http://schemas.microsoft.com/office/powerpoint/2010/main" val="104692226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82E99-5A9D-4DD1-B370-9D132C6FE28D}"/>
              </a:ext>
            </a:extLst>
          </p:cNvPr>
          <p:cNvSpPr>
            <a:spLocks noGrp="1"/>
          </p:cNvSpPr>
          <p:nvPr>
            <p:ph type="title"/>
          </p:nvPr>
        </p:nvSpPr>
        <p:spPr/>
        <p:txBody>
          <a:bodyPr>
            <a:normAutofit/>
          </a:bodyPr>
          <a:lstStyle/>
          <a:p>
            <a:r>
              <a:rPr lang="en-US" sz="4800" b="1" dirty="0"/>
              <a:t>Project Approach</a:t>
            </a:r>
          </a:p>
        </p:txBody>
      </p:sp>
      <p:sp>
        <p:nvSpPr>
          <p:cNvPr id="3" name="Content Placeholder 2">
            <a:extLst>
              <a:ext uri="{FF2B5EF4-FFF2-40B4-BE49-F238E27FC236}">
                <a16:creationId xmlns:a16="http://schemas.microsoft.com/office/drawing/2014/main" id="{F3FF1143-ABD5-41A5-B21A-0E3AE62AD350}"/>
              </a:ext>
            </a:extLst>
          </p:cNvPr>
          <p:cNvSpPr>
            <a:spLocks noGrp="1"/>
          </p:cNvSpPr>
          <p:nvPr>
            <p:ph idx="1"/>
          </p:nvPr>
        </p:nvSpPr>
        <p:spPr>
          <a:xfrm>
            <a:off x="677334" y="1488613"/>
            <a:ext cx="8596668" cy="3880773"/>
          </a:xfrm>
        </p:spPr>
        <p:txBody>
          <a:bodyPr>
            <a:normAutofit/>
          </a:bodyPr>
          <a:lstStyle/>
          <a:p>
            <a:pPr>
              <a:buFont typeface="Wingdings" panose="05000000000000000000" pitchFamily="2" charset="2"/>
              <a:buChar char="ü"/>
            </a:pPr>
            <a:r>
              <a:rPr lang="en-US" sz="2400" b="1" dirty="0"/>
              <a:t>NLP</a:t>
            </a:r>
          </a:p>
          <a:p>
            <a:pPr>
              <a:buFont typeface="Wingdings" panose="05000000000000000000" pitchFamily="2" charset="2"/>
              <a:buChar char="q"/>
            </a:pPr>
            <a:r>
              <a:rPr lang="en-US" sz="1600" dirty="0"/>
              <a:t>Use Semantics to understand the language.</a:t>
            </a:r>
          </a:p>
          <a:p>
            <a:pPr>
              <a:buFont typeface="Wingdings" panose="05000000000000000000" pitchFamily="2" charset="2"/>
              <a:buChar char="q"/>
            </a:pPr>
            <a:r>
              <a:rPr lang="en-US" sz="1600" dirty="0"/>
              <a:t>Use </a:t>
            </a:r>
            <a:r>
              <a:rPr lang="en-US" sz="1600" dirty="0" err="1"/>
              <a:t>VaderSentiment</a:t>
            </a:r>
            <a:endParaRPr lang="en-US" sz="1600" dirty="0"/>
          </a:p>
          <a:p>
            <a:pPr>
              <a:buFont typeface="Wingdings" panose="05000000000000000000" pitchFamily="2" charset="2"/>
              <a:buChar char="q"/>
            </a:pPr>
            <a:r>
              <a:rPr lang="en-US" sz="1600" dirty="0"/>
              <a:t>Use Word Tokenization</a:t>
            </a:r>
          </a:p>
          <a:p>
            <a:pPr>
              <a:buFont typeface="Wingdings" panose="05000000000000000000" pitchFamily="2" charset="2"/>
              <a:buChar char="q"/>
            </a:pPr>
            <a:r>
              <a:rPr lang="en-US" sz="1600" dirty="0"/>
              <a:t>Use n-grams and Lemmatization</a:t>
            </a:r>
          </a:p>
          <a:p>
            <a:pPr>
              <a:buFont typeface="Wingdings" panose="05000000000000000000" pitchFamily="2" charset="2"/>
              <a:buChar char="q"/>
            </a:pPr>
            <a:endParaRPr lang="en-US" sz="1600" dirty="0"/>
          </a:p>
          <a:p>
            <a:pPr>
              <a:buFont typeface="Wingdings" panose="05000000000000000000" pitchFamily="2" charset="2"/>
              <a:buChar char="ü"/>
            </a:pPr>
            <a:r>
              <a:rPr lang="en-US" sz="2400" b="1" dirty="0"/>
              <a:t>Machine Learning</a:t>
            </a:r>
          </a:p>
          <a:p>
            <a:pPr>
              <a:buFont typeface="Wingdings" panose="05000000000000000000" pitchFamily="2" charset="2"/>
              <a:buChar char="q"/>
            </a:pPr>
            <a:r>
              <a:rPr lang="en-US" sz="1600" dirty="0"/>
              <a:t>Don’t have to understand the meaning</a:t>
            </a:r>
          </a:p>
          <a:p>
            <a:pPr>
              <a:buFont typeface="Wingdings" panose="05000000000000000000" pitchFamily="2" charset="2"/>
              <a:buChar char="q"/>
            </a:pPr>
            <a:r>
              <a:rPr lang="en-US" sz="1600" dirty="0"/>
              <a:t>Use Classifiers such as Native Bias, SVM</a:t>
            </a:r>
          </a:p>
        </p:txBody>
      </p:sp>
      <p:pic>
        <p:nvPicPr>
          <p:cNvPr id="5" name="Picture 4">
            <a:extLst>
              <a:ext uri="{FF2B5EF4-FFF2-40B4-BE49-F238E27FC236}">
                <a16:creationId xmlns:a16="http://schemas.microsoft.com/office/drawing/2014/main" id="{12BEB47A-93BA-42DA-AA95-56B1EEF28183}"/>
              </a:ext>
            </a:extLst>
          </p:cNvPr>
          <p:cNvPicPr>
            <a:picLocks noChangeAspect="1"/>
          </p:cNvPicPr>
          <p:nvPr/>
        </p:nvPicPr>
        <p:blipFill>
          <a:blip r:embed="rId2"/>
          <a:stretch>
            <a:fillRect/>
          </a:stretch>
        </p:blipFill>
        <p:spPr>
          <a:xfrm>
            <a:off x="5263391" y="2171699"/>
            <a:ext cx="3838575" cy="2514600"/>
          </a:xfrm>
          <a:prstGeom prst="rect">
            <a:avLst/>
          </a:prstGeom>
        </p:spPr>
      </p:pic>
    </p:spTree>
    <p:extLst>
      <p:ext uri="{BB962C8B-B14F-4D97-AF65-F5344CB8AC3E}">
        <p14:creationId xmlns:p14="http://schemas.microsoft.com/office/powerpoint/2010/main" val="2909110379"/>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5E60-695C-431A-B61F-0BEE2C4B2133}"/>
              </a:ext>
            </a:extLst>
          </p:cNvPr>
          <p:cNvSpPr>
            <a:spLocks noGrp="1"/>
          </p:cNvSpPr>
          <p:nvPr>
            <p:ph type="title"/>
          </p:nvPr>
        </p:nvSpPr>
        <p:spPr/>
        <p:txBody>
          <a:bodyPr>
            <a:normAutofit/>
          </a:bodyPr>
          <a:lstStyle/>
          <a:p>
            <a:r>
              <a:rPr lang="en-US" sz="4800" b="1" dirty="0"/>
              <a:t>Project Approach</a:t>
            </a:r>
            <a:endParaRPr lang="en-US" sz="4800" dirty="0"/>
          </a:p>
        </p:txBody>
      </p:sp>
      <p:sp>
        <p:nvSpPr>
          <p:cNvPr id="3" name="Content Placeholder 2">
            <a:extLst>
              <a:ext uri="{FF2B5EF4-FFF2-40B4-BE49-F238E27FC236}">
                <a16:creationId xmlns:a16="http://schemas.microsoft.com/office/drawing/2014/main" id="{5CB7402F-3978-40ED-871C-264E12B603AB}"/>
              </a:ext>
            </a:extLst>
          </p:cNvPr>
          <p:cNvSpPr>
            <a:spLocks noGrp="1"/>
          </p:cNvSpPr>
          <p:nvPr>
            <p:ph idx="1"/>
          </p:nvPr>
        </p:nvSpPr>
        <p:spPr>
          <a:xfrm>
            <a:off x="677334" y="1700648"/>
            <a:ext cx="8596668" cy="3880773"/>
          </a:xfrm>
        </p:spPr>
        <p:txBody>
          <a:bodyPr>
            <a:normAutofit/>
          </a:bodyPr>
          <a:lstStyle/>
          <a:p>
            <a:pPr>
              <a:buFont typeface="Wingdings" panose="05000000000000000000" pitchFamily="2" charset="2"/>
              <a:buChar char="ü"/>
            </a:pPr>
            <a:r>
              <a:rPr lang="en-US" sz="2400" b="1" dirty="0"/>
              <a:t>Web UI Development</a:t>
            </a:r>
          </a:p>
          <a:p>
            <a:pPr>
              <a:buFont typeface="Wingdings" panose="05000000000000000000" pitchFamily="2" charset="2"/>
              <a:buChar char="q"/>
            </a:pPr>
            <a:r>
              <a:rPr lang="en-US" sz="1600" dirty="0"/>
              <a:t>Use HTML5 for web elements(such as textbox, button, Lebel etc.)</a:t>
            </a:r>
          </a:p>
          <a:p>
            <a:pPr>
              <a:buFont typeface="Wingdings" panose="05000000000000000000" pitchFamily="2" charset="2"/>
              <a:buChar char="q"/>
            </a:pPr>
            <a:r>
              <a:rPr lang="en-US" sz="1600" dirty="0"/>
              <a:t>Use CSS3 for designing the web portal.</a:t>
            </a:r>
          </a:p>
          <a:p>
            <a:pPr>
              <a:buFont typeface="Wingdings" panose="05000000000000000000" pitchFamily="2" charset="2"/>
              <a:buChar char="q"/>
            </a:pPr>
            <a:r>
              <a:rPr lang="en-US" sz="1600" dirty="0"/>
              <a:t>Use Bootstrap to make it mobile responsive.</a:t>
            </a:r>
          </a:p>
        </p:txBody>
      </p:sp>
    </p:spTree>
    <p:extLst>
      <p:ext uri="{BB962C8B-B14F-4D97-AF65-F5344CB8AC3E}">
        <p14:creationId xmlns:p14="http://schemas.microsoft.com/office/powerpoint/2010/main" val="28450384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639AE-7894-41BF-9F61-CABCA9FFC992}"/>
              </a:ext>
            </a:extLst>
          </p:cNvPr>
          <p:cNvSpPr>
            <a:spLocks noGrp="1"/>
          </p:cNvSpPr>
          <p:nvPr>
            <p:ph type="title"/>
          </p:nvPr>
        </p:nvSpPr>
        <p:spPr/>
        <p:txBody>
          <a:bodyPr>
            <a:normAutofit/>
          </a:bodyPr>
          <a:lstStyle/>
          <a:p>
            <a:r>
              <a:rPr lang="en-US" sz="4800" b="1" dirty="0"/>
              <a:t>Project Implementation</a:t>
            </a:r>
          </a:p>
        </p:txBody>
      </p:sp>
      <p:pic>
        <p:nvPicPr>
          <p:cNvPr id="5" name="Content Placeholder 4">
            <a:extLst>
              <a:ext uri="{FF2B5EF4-FFF2-40B4-BE49-F238E27FC236}">
                <a16:creationId xmlns:a16="http://schemas.microsoft.com/office/drawing/2014/main" id="{42B90C30-B57B-40FF-ABEE-45B5B0075711}"/>
              </a:ext>
            </a:extLst>
          </p:cNvPr>
          <p:cNvPicPr>
            <a:picLocks noGrp="1" noChangeAspect="1"/>
          </p:cNvPicPr>
          <p:nvPr>
            <p:ph idx="1"/>
          </p:nvPr>
        </p:nvPicPr>
        <p:blipFill>
          <a:blip r:embed="rId2"/>
          <a:stretch>
            <a:fillRect/>
          </a:stretch>
        </p:blipFill>
        <p:spPr>
          <a:xfrm>
            <a:off x="3107255" y="1547812"/>
            <a:ext cx="2670693" cy="4566769"/>
          </a:xfrm>
        </p:spPr>
      </p:pic>
    </p:spTree>
    <p:extLst>
      <p:ext uri="{BB962C8B-B14F-4D97-AF65-F5344CB8AC3E}">
        <p14:creationId xmlns:p14="http://schemas.microsoft.com/office/powerpoint/2010/main" val="16102896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323</TotalTime>
  <Words>566</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Times New Roman</vt:lpstr>
      <vt:lpstr>Trebuchet MS</vt:lpstr>
      <vt:lpstr>Trebuchet MS (Body</vt:lpstr>
      <vt:lpstr>Wingdings</vt:lpstr>
      <vt:lpstr>Wingdings 3</vt:lpstr>
      <vt:lpstr>Facet</vt:lpstr>
      <vt:lpstr>PowerPoint Presentation</vt:lpstr>
      <vt:lpstr>Topics Covered</vt:lpstr>
      <vt:lpstr>Introduction</vt:lpstr>
      <vt:lpstr>Need Of Sentiment Analysis</vt:lpstr>
      <vt:lpstr>Applications</vt:lpstr>
      <vt:lpstr>Applications</vt:lpstr>
      <vt:lpstr>Project Approach</vt:lpstr>
      <vt:lpstr>Project Approach</vt:lpstr>
      <vt:lpstr>Project Implementation</vt:lpstr>
      <vt:lpstr>Project Implementation</vt:lpstr>
      <vt:lpstr>Project Implementation</vt:lpstr>
      <vt:lpstr>Advantages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bua</dc:creator>
  <cp:lastModifiedBy>bua</cp:lastModifiedBy>
  <cp:revision>26</cp:revision>
  <dcterms:created xsi:type="dcterms:W3CDTF">2023-01-04T18:35:32Z</dcterms:created>
  <dcterms:modified xsi:type="dcterms:W3CDTF">2023-01-05T19:41:55Z</dcterms:modified>
</cp:coreProperties>
</file>