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Nunito Semi Bold" panose="020B0604020202020204" charset="0"/>
      <p:regular r:id="rId13"/>
    </p:embeddedFont>
    <p:embeddedFont>
      <p:font typeface="PT Sans" panose="020B0503020203020204" pitchFamily="34" charset="0"/>
      <p:regular r:id="rId14"/>
    </p:embeddedFont>
    <p:embeddedFont>
      <p:font typeface="PT Sans Bold" panose="020B0703020203020204" pitchFamily="34"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46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811649"/>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Hospital Readmissions Analysis for Diabetic Patients</a:t>
            </a:r>
            <a:endParaRPr lang="en-US" sz="4400" dirty="0"/>
          </a:p>
        </p:txBody>
      </p:sp>
      <p:sp>
        <p:nvSpPr>
          <p:cNvPr id="4" name="Text 1"/>
          <p:cNvSpPr/>
          <p:nvPr/>
        </p:nvSpPr>
        <p:spPr>
          <a:xfrm>
            <a:off x="837724" y="3282672"/>
            <a:ext cx="7468553" cy="3447217"/>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ea typeface="PT Sans" pitchFamily="34" charset="-122"/>
                <a:cs typeface="PT Sans" pitchFamily="34" charset="-120"/>
              </a:rPr>
              <a:t>This presentation provides an in-depth analysis of hospital readmissions among diabetic patients, a critical area for improving healthcare quality. We aim to identify key risk factors contributing to readmission rates, particularly focusing on those readmitted within 30 days. This metric is vital for assessing the effectiveness of patient care and hospital management. Prepared by Sangram Sonawane on April 30, 2025, this analysis seeks to offer actionable insights and strategies to reduce readmission rates, ultimately enhancing patient outcomes and reducing healthcare costs.</a:t>
            </a:r>
            <a:endParaRPr lang="en-US" sz="1850" dirty="0"/>
          </a:p>
        </p:txBody>
      </p:sp>
      <p:sp>
        <p:nvSpPr>
          <p:cNvPr id="5" name="Shape 2"/>
          <p:cNvSpPr/>
          <p:nvPr/>
        </p:nvSpPr>
        <p:spPr>
          <a:xfrm>
            <a:off x="837724" y="7016948"/>
            <a:ext cx="382905" cy="382905"/>
          </a:xfrm>
          <a:prstGeom prst="roundRect">
            <a:avLst>
              <a:gd name="adj" fmla="val 23878209"/>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45344" y="7024568"/>
            <a:ext cx="367665" cy="367665"/>
          </a:xfrm>
          <a:prstGeom prst="rect">
            <a:avLst/>
          </a:prstGeom>
        </p:spPr>
      </p:pic>
      <p:sp>
        <p:nvSpPr>
          <p:cNvPr id="7" name="Text 3"/>
          <p:cNvSpPr/>
          <p:nvPr/>
        </p:nvSpPr>
        <p:spPr>
          <a:xfrm>
            <a:off x="1340287" y="6999089"/>
            <a:ext cx="2873931" cy="418862"/>
          </a:xfrm>
          <a:prstGeom prst="rect">
            <a:avLst/>
          </a:prstGeom>
          <a:noFill/>
          <a:ln/>
        </p:spPr>
        <p:txBody>
          <a:bodyPr wrap="none" lIns="0" tIns="0" rIns="0" bIns="0" rtlCol="0" anchor="t"/>
          <a:lstStyle/>
          <a:p>
            <a:pPr marL="0" indent="0" algn="l">
              <a:lnSpc>
                <a:spcPts val="3250"/>
              </a:lnSpc>
              <a:buNone/>
            </a:pPr>
            <a:r>
              <a:rPr lang="en-US" sz="2350" b="1" dirty="0">
                <a:solidFill>
                  <a:srgbClr val="00002E"/>
                </a:solidFill>
                <a:latin typeface="PT Sans Bold" pitchFamily="34" charset="0"/>
                <a:ea typeface="PT Sans Bold" pitchFamily="34" charset="-122"/>
                <a:cs typeface="PT Sans Bold" pitchFamily="34" charset="-120"/>
              </a:rPr>
              <a:t>by Sangram Sonawane</a:t>
            </a:r>
            <a:endParaRPr lang="en-US" sz="2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837724" y="3987165"/>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Conclusion</a:t>
            </a:r>
            <a:endParaRPr lang="en-US" sz="4400" dirty="0"/>
          </a:p>
        </p:txBody>
      </p:sp>
      <p:sp>
        <p:nvSpPr>
          <p:cNvPr id="4" name="Text 1"/>
          <p:cNvSpPr/>
          <p:nvPr/>
        </p:nvSpPr>
        <p:spPr>
          <a:xfrm>
            <a:off x="837724" y="5050155"/>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The analysis indicates that insulin usage, high medication count, and inadequate post-discharge care are significant risk factors for 30-day readmissions among diabetic patients. Addressing these areas can enable healthcare providers to decrease avoidable readmissions and enhance patient outcomes.</a:t>
            </a:r>
            <a:endParaRPr lang="en-US" sz="1850" dirty="0"/>
          </a:p>
        </p:txBody>
      </p:sp>
      <p:sp>
        <p:nvSpPr>
          <p:cNvPr id="5" name="Text 2"/>
          <p:cNvSpPr/>
          <p:nvPr/>
        </p:nvSpPr>
        <p:spPr>
          <a:xfrm>
            <a:off x="837724" y="6468428"/>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Targeted interventions and improved support systems are crucial for managing these risks effectively. By prioritizing these key areas, hospitals can improve their quality of care and ensure better health outcomes for diabetic patients.</a:t>
            </a:r>
            <a:endParaRPr lang="en-US" sz="1850" dirty="0"/>
          </a:p>
        </p:txBody>
      </p:sp>
      <p:pic>
        <p:nvPicPr>
          <p:cNvPr id="13" name="Picture 12">
            <a:extLst>
              <a:ext uri="{FF2B5EF4-FFF2-40B4-BE49-F238E27FC236}">
                <a16:creationId xmlns:a16="http://schemas.microsoft.com/office/drawing/2014/main" id="{282951F1-2A15-5928-EC8A-38A361A6B04F}"/>
              </a:ext>
            </a:extLst>
          </p:cNvPr>
          <p:cNvPicPr>
            <a:picLocks noChangeAspect="1"/>
          </p:cNvPicPr>
          <p:nvPr/>
        </p:nvPicPr>
        <p:blipFill>
          <a:blip r:embed="rId3"/>
          <a:stretch>
            <a:fillRect/>
          </a:stretch>
        </p:blipFill>
        <p:spPr>
          <a:xfrm>
            <a:off x="0" y="0"/>
            <a:ext cx="14630400" cy="36281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198007"/>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Problem Statement</a:t>
            </a:r>
            <a:endParaRPr lang="en-US" sz="4400" dirty="0"/>
          </a:p>
        </p:txBody>
      </p:sp>
      <p:sp>
        <p:nvSpPr>
          <p:cNvPr id="3" name="Text 1"/>
          <p:cNvSpPr/>
          <p:nvPr/>
        </p:nvSpPr>
        <p:spPr>
          <a:xfrm>
            <a:off x="837724" y="2476381"/>
            <a:ext cx="6185535" cy="1915120"/>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The primary objective is to analyze hospital readmissions among diabetic patients to pinpoint significant risk factors and propose strategies to lower readmission rates. Emphasis is placed on patients readmitted within 30 days, a crucial metric reflecting healthcare quality.</a:t>
            </a:r>
            <a:endParaRPr lang="en-US" sz="1850" dirty="0"/>
          </a:p>
        </p:txBody>
      </p:sp>
      <p:sp>
        <p:nvSpPr>
          <p:cNvPr id="4" name="Text 2"/>
          <p:cNvSpPr/>
          <p:nvPr/>
        </p:nvSpPr>
        <p:spPr>
          <a:xfrm>
            <a:off x="837724" y="4606885"/>
            <a:ext cx="6185535" cy="1915120"/>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Our approach involves comprehensive data analysis, encompassing data cleaning, outlier detection, visualization, and insightful interpretations. By examining these elements, we aim to uncover underlying patterns and correlations that contribute to the high readmission rates.</a:t>
            </a:r>
            <a:endParaRPr lang="en-US" sz="1850" dirty="0"/>
          </a:p>
        </p:txBody>
      </p:sp>
      <p:pic>
        <p:nvPicPr>
          <p:cNvPr id="5" name="Image 0" descr="preencoded.png"/>
          <p:cNvPicPr>
            <a:picLocks noChangeAspect="1"/>
          </p:cNvPicPr>
          <p:nvPr/>
        </p:nvPicPr>
        <p:blipFill>
          <a:blip r:embed="rId3"/>
          <a:stretch>
            <a:fillRect/>
          </a:stretch>
        </p:blipFill>
        <p:spPr>
          <a:xfrm>
            <a:off x="7614761" y="2530197"/>
            <a:ext cx="6185535" cy="42321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963216"/>
            <a:ext cx="7255193" cy="598408"/>
          </a:xfrm>
          <a:prstGeom prst="rect">
            <a:avLst/>
          </a:prstGeom>
          <a:noFill/>
          <a:ln/>
        </p:spPr>
        <p:txBody>
          <a:bodyPr wrap="none" lIns="0" tIns="0" rIns="0" bIns="0" rtlCol="0" anchor="t"/>
          <a:lstStyle/>
          <a:p>
            <a:pPr marL="0" indent="0" algn="l">
              <a:lnSpc>
                <a:spcPts val="4700"/>
              </a:lnSpc>
              <a:buNone/>
            </a:pPr>
            <a:r>
              <a:rPr lang="en-US" sz="3750" dirty="0">
                <a:solidFill>
                  <a:srgbClr val="00002E"/>
                </a:solidFill>
                <a:latin typeface="Nunito Semi Bold" pitchFamily="34" charset="0"/>
                <a:ea typeface="Nunito Semi Bold" pitchFamily="34" charset="-122"/>
                <a:cs typeface="Nunito Semi Bold" pitchFamily="34" charset="-120"/>
              </a:rPr>
              <a:t>Data Cleaning and Preprocessing</a:t>
            </a:r>
            <a:endParaRPr lang="en-US" sz="3750" dirty="0"/>
          </a:p>
        </p:txBody>
      </p:sp>
      <p:pic>
        <p:nvPicPr>
          <p:cNvPr id="4" name="Image 1" descr="preencoded.png"/>
          <p:cNvPicPr>
            <a:picLocks noChangeAspect="1"/>
          </p:cNvPicPr>
          <p:nvPr/>
        </p:nvPicPr>
        <p:blipFill>
          <a:blip r:embed="rId4"/>
          <a:stretch>
            <a:fillRect/>
          </a:stretch>
        </p:blipFill>
        <p:spPr>
          <a:xfrm>
            <a:off x="6324124" y="1866781"/>
            <a:ext cx="1017270" cy="1220748"/>
          </a:xfrm>
          <a:prstGeom prst="rect">
            <a:avLst/>
          </a:prstGeom>
        </p:spPr>
      </p:pic>
      <p:sp>
        <p:nvSpPr>
          <p:cNvPr id="5" name="Text 1"/>
          <p:cNvSpPr/>
          <p:nvPr/>
        </p:nvSpPr>
        <p:spPr>
          <a:xfrm>
            <a:off x="7646551" y="2070140"/>
            <a:ext cx="2393752" cy="299204"/>
          </a:xfrm>
          <a:prstGeom prst="rect">
            <a:avLst/>
          </a:prstGeom>
          <a:noFill/>
          <a:ln/>
        </p:spPr>
        <p:txBody>
          <a:bodyPr wrap="none" lIns="0" tIns="0" rIns="0" bIns="0" rtlCol="0" anchor="t"/>
          <a:lstStyle/>
          <a:p>
            <a:pPr marL="0" indent="0" algn="l">
              <a:lnSpc>
                <a:spcPts val="2350"/>
              </a:lnSpc>
              <a:buNone/>
            </a:pPr>
            <a:r>
              <a:rPr lang="en-US" sz="1850" dirty="0">
                <a:solidFill>
                  <a:srgbClr val="00002E"/>
                </a:solidFill>
                <a:latin typeface="Nunito Semi Bold" pitchFamily="34" charset="0"/>
                <a:ea typeface="Nunito Semi Bold" pitchFamily="34" charset="-122"/>
                <a:cs typeface="Nunito Semi Bold" pitchFamily="34" charset="-120"/>
              </a:rPr>
              <a:t>Remove Duplicates</a:t>
            </a:r>
            <a:endParaRPr lang="en-US" sz="1850" dirty="0"/>
          </a:p>
        </p:txBody>
      </p:sp>
      <p:sp>
        <p:nvSpPr>
          <p:cNvPr id="6" name="Text 2"/>
          <p:cNvSpPr/>
          <p:nvPr/>
        </p:nvSpPr>
        <p:spPr>
          <a:xfrm>
            <a:off x="7646551" y="2491383"/>
            <a:ext cx="6146125" cy="325517"/>
          </a:xfrm>
          <a:prstGeom prst="rect">
            <a:avLst/>
          </a:prstGeom>
          <a:noFill/>
          <a:ln/>
        </p:spPr>
        <p:txBody>
          <a:bodyPr wrap="none" lIns="0" tIns="0" rIns="0" bIns="0" rtlCol="0" anchor="t"/>
          <a:lstStyle/>
          <a:p>
            <a:pPr marL="0" indent="0" algn="l">
              <a:lnSpc>
                <a:spcPts val="2550"/>
              </a:lnSpc>
              <a:buNone/>
            </a:pPr>
            <a:r>
              <a:rPr lang="en-US" sz="1600" dirty="0">
                <a:solidFill>
                  <a:srgbClr val="00002E"/>
                </a:solidFill>
                <a:latin typeface="PT Sans" pitchFamily="34" charset="0"/>
                <a:ea typeface="PT Sans" pitchFamily="34" charset="-122"/>
                <a:cs typeface="PT Sans" pitchFamily="34" charset="-120"/>
              </a:rPr>
              <a:t>Eliminate redundant data entries to ensure accuracy.</a:t>
            </a:r>
            <a:endParaRPr lang="en-US" sz="1600" dirty="0"/>
          </a:p>
        </p:txBody>
      </p:sp>
      <p:pic>
        <p:nvPicPr>
          <p:cNvPr id="7" name="Image 2" descr="preencoded.png"/>
          <p:cNvPicPr>
            <a:picLocks noChangeAspect="1"/>
          </p:cNvPicPr>
          <p:nvPr/>
        </p:nvPicPr>
        <p:blipFill>
          <a:blip r:embed="rId5"/>
          <a:stretch>
            <a:fillRect/>
          </a:stretch>
        </p:blipFill>
        <p:spPr>
          <a:xfrm>
            <a:off x="6324124" y="3087529"/>
            <a:ext cx="1017270" cy="1220748"/>
          </a:xfrm>
          <a:prstGeom prst="rect">
            <a:avLst/>
          </a:prstGeom>
        </p:spPr>
      </p:pic>
      <p:sp>
        <p:nvSpPr>
          <p:cNvPr id="8" name="Text 3"/>
          <p:cNvSpPr/>
          <p:nvPr/>
        </p:nvSpPr>
        <p:spPr>
          <a:xfrm>
            <a:off x="7646551" y="3290888"/>
            <a:ext cx="2393752" cy="299204"/>
          </a:xfrm>
          <a:prstGeom prst="rect">
            <a:avLst/>
          </a:prstGeom>
          <a:noFill/>
          <a:ln/>
        </p:spPr>
        <p:txBody>
          <a:bodyPr wrap="none" lIns="0" tIns="0" rIns="0" bIns="0" rtlCol="0" anchor="t"/>
          <a:lstStyle/>
          <a:p>
            <a:pPr marL="0" indent="0" algn="l">
              <a:lnSpc>
                <a:spcPts val="2350"/>
              </a:lnSpc>
              <a:buNone/>
            </a:pPr>
            <a:r>
              <a:rPr lang="en-US" sz="1850" dirty="0">
                <a:solidFill>
                  <a:srgbClr val="00002E"/>
                </a:solidFill>
                <a:latin typeface="Nunito Semi Bold" pitchFamily="34" charset="0"/>
                <a:ea typeface="Nunito Semi Bold" pitchFamily="34" charset="-122"/>
                <a:cs typeface="Nunito Semi Bold" pitchFamily="34" charset="-120"/>
              </a:rPr>
              <a:t>Handle Null Values</a:t>
            </a:r>
            <a:endParaRPr lang="en-US" sz="1850" dirty="0"/>
          </a:p>
        </p:txBody>
      </p:sp>
      <p:sp>
        <p:nvSpPr>
          <p:cNvPr id="9" name="Text 4"/>
          <p:cNvSpPr/>
          <p:nvPr/>
        </p:nvSpPr>
        <p:spPr>
          <a:xfrm>
            <a:off x="7646551" y="3712131"/>
            <a:ext cx="6146125" cy="325517"/>
          </a:xfrm>
          <a:prstGeom prst="rect">
            <a:avLst/>
          </a:prstGeom>
          <a:noFill/>
          <a:ln/>
        </p:spPr>
        <p:txBody>
          <a:bodyPr wrap="none" lIns="0" tIns="0" rIns="0" bIns="0" rtlCol="0" anchor="t"/>
          <a:lstStyle/>
          <a:p>
            <a:pPr marL="0" indent="0" algn="l">
              <a:lnSpc>
                <a:spcPts val="2550"/>
              </a:lnSpc>
              <a:buNone/>
            </a:pPr>
            <a:r>
              <a:rPr lang="en-US" sz="1600" dirty="0">
                <a:solidFill>
                  <a:srgbClr val="00002E"/>
                </a:solidFill>
                <a:latin typeface="PT Sans" pitchFamily="34" charset="0"/>
                <a:ea typeface="PT Sans" pitchFamily="34" charset="-122"/>
                <a:cs typeface="PT Sans" pitchFamily="34" charset="-120"/>
              </a:rPr>
              <a:t>Employ suitable imputation techniques to address missing data.</a:t>
            </a:r>
            <a:endParaRPr lang="en-US" sz="1600" dirty="0"/>
          </a:p>
        </p:txBody>
      </p:sp>
      <p:pic>
        <p:nvPicPr>
          <p:cNvPr id="10" name="Image 3" descr="preencoded.png"/>
          <p:cNvPicPr>
            <a:picLocks noChangeAspect="1"/>
          </p:cNvPicPr>
          <p:nvPr/>
        </p:nvPicPr>
        <p:blipFill>
          <a:blip r:embed="rId6"/>
          <a:stretch>
            <a:fillRect/>
          </a:stretch>
        </p:blipFill>
        <p:spPr>
          <a:xfrm>
            <a:off x="6324124" y="4308277"/>
            <a:ext cx="1017270" cy="1478994"/>
          </a:xfrm>
          <a:prstGeom prst="rect">
            <a:avLst/>
          </a:prstGeom>
        </p:spPr>
      </p:pic>
      <p:sp>
        <p:nvSpPr>
          <p:cNvPr id="11" name="Text 5"/>
          <p:cNvSpPr/>
          <p:nvPr/>
        </p:nvSpPr>
        <p:spPr>
          <a:xfrm>
            <a:off x="7646551" y="4511635"/>
            <a:ext cx="2747843" cy="299204"/>
          </a:xfrm>
          <a:prstGeom prst="rect">
            <a:avLst/>
          </a:prstGeom>
          <a:noFill/>
          <a:ln/>
        </p:spPr>
        <p:txBody>
          <a:bodyPr wrap="none" lIns="0" tIns="0" rIns="0" bIns="0" rtlCol="0" anchor="t"/>
          <a:lstStyle/>
          <a:p>
            <a:pPr marL="0" indent="0" algn="l">
              <a:lnSpc>
                <a:spcPts val="2350"/>
              </a:lnSpc>
              <a:buNone/>
            </a:pPr>
            <a:r>
              <a:rPr lang="en-US" sz="1850" dirty="0">
                <a:solidFill>
                  <a:srgbClr val="00002E"/>
                </a:solidFill>
                <a:latin typeface="Nunito Semi Bold" pitchFamily="34" charset="0"/>
                <a:ea typeface="Nunito Semi Bold" pitchFamily="34" charset="-122"/>
                <a:cs typeface="Nunito Semi Bold" pitchFamily="34" charset="-120"/>
              </a:rPr>
              <a:t>Convert Categorical Data</a:t>
            </a:r>
            <a:endParaRPr lang="en-US" sz="1850" dirty="0"/>
          </a:p>
        </p:txBody>
      </p:sp>
      <p:sp>
        <p:nvSpPr>
          <p:cNvPr id="12" name="Text 6"/>
          <p:cNvSpPr/>
          <p:nvPr/>
        </p:nvSpPr>
        <p:spPr>
          <a:xfrm>
            <a:off x="7646551" y="4932878"/>
            <a:ext cx="6146125" cy="651034"/>
          </a:xfrm>
          <a:prstGeom prst="rect">
            <a:avLst/>
          </a:prstGeom>
          <a:noFill/>
          <a:ln/>
        </p:spPr>
        <p:txBody>
          <a:bodyPr wrap="square" lIns="0" tIns="0" rIns="0" bIns="0" rtlCol="0" anchor="t"/>
          <a:lstStyle/>
          <a:p>
            <a:pPr marL="0" indent="0" algn="l">
              <a:lnSpc>
                <a:spcPts val="2550"/>
              </a:lnSpc>
              <a:buNone/>
            </a:pPr>
            <a:r>
              <a:rPr lang="en-US" sz="1600" dirty="0">
                <a:solidFill>
                  <a:srgbClr val="00002E"/>
                </a:solidFill>
                <a:latin typeface="PT Sans" pitchFamily="34" charset="0"/>
                <a:ea typeface="PT Sans" pitchFamily="34" charset="-122"/>
                <a:cs typeface="PT Sans" pitchFamily="34" charset="-120"/>
              </a:rPr>
              <a:t>Transform categorical variables and simplify complex codes for effective analysis.</a:t>
            </a:r>
            <a:endParaRPr lang="en-US" sz="1600" dirty="0"/>
          </a:p>
        </p:txBody>
      </p:sp>
      <p:pic>
        <p:nvPicPr>
          <p:cNvPr id="13" name="Image 4" descr="preencoded.png"/>
          <p:cNvPicPr>
            <a:picLocks noChangeAspect="1"/>
          </p:cNvPicPr>
          <p:nvPr/>
        </p:nvPicPr>
        <p:blipFill>
          <a:blip r:embed="rId7"/>
          <a:stretch>
            <a:fillRect/>
          </a:stretch>
        </p:blipFill>
        <p:spPr>
          <a:xfrm>
            <a:off x="6324124" y="5787271"/>
            <a:ext cx="1017270" cy="1478994"/>
          </a:xfrm>
          <a:prstGeom prst="rect">
            <a:avLst/>
          </a:prstGeom>
        </p:spPr>
      </p:pic>
      <p:sp>
        <p:nvSpPr>
          <p:cNvPr id="14" name="Text 7"/>
          <p:cNvSpPr/>
          <p:nvPr/>
        </p:nvSpPr>
        <p:spPr>
          <a:xfrm>
            <a:off x="7646551" y="5990630"/>
            <a:ext cx="3752969" cy="299204"/>
          </a:xfrm>
          <a:prstGeom prst="rect">
            <a:avLst/>
          </a:prstGeom>
          <a:noFill/>
          <a:ln/>
        </p:spPr>
        <p:txBody>
          <a:bodyPr wrap="none" lIns="0" tIns="0" rIns="0" bIns="0" rtlCol="0" anchor="t"/>
          <a:lstStyle/>
          <a:p>
            <a:pPr marL="0" indent="0" algn="l">
              <a:lnSpc>
                <a:spcPts val="2350"/>
              </a:lnSpc>
              <a:buNone/>
            </a:pPr>
            <a:r>
              <a:rPr lang="en-US" sz="1850" dirty="0">
                <a:solidFill>
                  <a:srgbClr val="00002E"/>
                </a:solidFill>
                <a:latin typeface="Nunito Semi Bold" pitchFamily="34" charset="0"/>
                <a:ea typeface="Nunito Semi Bold" pitchFamily="34" charset="-122"/>
                <a:cs typeface="Nunito Semi Bold" pitchFamily="34" charset="-120"/>
              </a:rPr>
              <a:t>Map Readmission Codes (Replace)</a:t>
            </a:r>
            <a:endParaRPr lang="en-US" sz="1850" dirty="0"/>
          </a:p>
        </p:txBody>
      </p:sp>
      <p:sp>
        <p:nvSpPr>
          <p:cNvPr id="15" name="Text 8"/>
          <p:cNvSpPr/>
          <p:nvPr/>
        </p:nvSpPr>
        <p:spPr>
          <a:xfrm>
            <a:off x="7646551" y="6411873"/>
            <a:ext cx="6146125" cy="651034"/>
          </a:xfrm>
          <a:prstGeom prst="rect">
            <a:avLst/>
          </a:prstGeom>
          <a:noFill/>
          <a:ln/>
        </p:spPr>
        <p:txBody>
          <a:bodyPr wrap="square" lIns="0" tIns="0" rIns="0" bIns="0" rtlCol="0" anchor="t"/>
          <a:lstStyle/>
          <a:p>
            <a:pPr marL="0" indent="0" algn="l">
              <a:lnSpc>
                <a:spcPts val="2550"/>
              </a:lnSpc>
              <a:buNone/>
            </a:pPr>
            <a:r>
              <a:rPr lang="en-US" sz="1600" dirty="0">
                <a:solidFill>
                  <a:srgbClr val="00002E"/>
                </a:solidFill>
                <a:latin typeface="PT Sans" pitchFamily="34" charset="0"/>
                <a:ea typeface="PT Sans" pitchFamily="34" charset="-122"/>
                <a:cs typeface="PT Sans" pitchFamily="34" charset="-120"/>
              </a:rPr>
              <a:t>Use label encoding to categorize readmission statuses (0=less than 30 days, 1=more than 30 days, or 2=no readmission).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386"/>
          </a:xfrm>
          <a:prstGeom prst="rect">
            <a:avLst/>
          </a:prstGeom>
        </p:spPr>
      </p:pic>
      <p:sp>
        <p:nvSpPr>
          <p:cNvPr id="3" name="Text 0"/>
          <p:cNvSpPr/>
          <p:nvPr/>
        </p:nvSpPr>
        <p:spPr>
          <a:xfrm>
            <a:off x="837724" y="658297"/>
            <a:ext cx="4224338" cy="528042"/>
          </a:xfrm>
          <a:prstGeom prst="rect">
            <a:avLst/>
          </a:prstGeom>
          <a:noFill/>
          <a:ln/>
        </p:spPr>
        <p:txBody>
          <a:bodyPr wrap="none" lIns="0" tIns="0" rIns="0" bIns="0" rtlCol="0" anchor="t"/>
          <a:lstStyle/>
          <a:p>
            <a:pPr marL="0" indent="0" algn="l">
              <a:lnSpc>
                <a:spcPts val="4150"/>
              </a:lnSpc>
              <a:buNone/>
            </a:pPr>
            <a:r>
              <a:rPr lang="en-US" sz="3300" dirty="0">
                <a:solidFill>
                  <a:srgbClr val="00002E"/>
                </a:solidFill>
                <a:latin typeface="Nunito Semi Bold" pitchFamily="34" charset="0"/>
                <a:ea typeface="Nunito Semi Bold" pitchFamily="34" charset="-122"/>
                <a:cs typeface="Nunito Semi Bold" pitchFamily="34" charset="-120"/>
              </a:rPr>
              <a:t>Handling Null Values</a:t>
            </a:r>
            <a:endParaRPr lang="en-US" sz="3300" dirty="0"/>
          </a:p>
        </p:txBody>
      </p:sp>
      <p:sp>
        <p:nvSpPr>
          <p:cNvPr id="4" name="Shape 1"/>
          <p:cNvSpPr/>
          <p:nvPr/>
        </p:nvSpPr>
        <p:spPr>
          <a:xfrm>
            <a:off x="837724" y="1455539"/>
            <a:ext cx="403860" cy="403860"/>
          </a:xfrm>
          <a:prstGeom prst="roundRect">
            <a:avLst>
              <a:gd name="adj" fmla="val 66682"/>
            </a:avLst>
          </a:prstGeom>
          <a:solidFill>
            <a:srgbClr val="F3F3FF"/>
          </a:solidFill>
          <a:ln w="15240">
            <a:solidFill>
              <a:srgbClr val="2D4DF2"/>
            </a:solidFill>
            <a:prstDash val="solid"/>
          </a:ln>
        </p:spPr>
      </p:sp>
      <p:sp>
        <p:nvSpPr>
          <p:cNvPr id="5" name="Text 2"/>
          <p:cNvSpPr/>
          <p:nvPr/>
        </p:nvSpPr>
        <p:spPr>
          <a:xfrm>
            <a:off x="1421011" y="1517213"/>
            <a:ext cx="2225635" cy="263962"/>
          </a:xfrm>
          <a:prstGeom prst="rect">
            <a:avLst/>
          </a:prstGeom>
          <a:noFill/>
          <a:ln/>
        </p:spPr>
        <p:txBody>
          <a:bodyPr wrap="none" lIns="0" tIns="0" rIns="0" bIns="0" rtlCol="0" anchor="t"/>
          <a:lstStyle/>
          <a:p>
            <a:pPr marL="0" indent="0" algn="l">
              <a:lnSpc>
                <a:spcPts val="2050"/>
              </a:lnSpc>
              <a:buNone/>
            </a:pPr>
            <a:r>
              <a:rPr lang="en-US" sz="1650" dirty="0">
                <a:solidFill>
                  <a:srgbClr val="00002E"/>
                </a:solidFill>
                <a:latin typeface="Nunito Semi Bold" pitchFamily="34" charset="0"/>
                <a:ea typeface="Nunito Semi Bold" pitchFamily="34" charset="-122"/>
                <a:cs typeface="Nunito Semi Bold" pitchFamily="34" charset="-120"/>
              </a:rPr>
              <a:t>Insufficient Information</a:t>
            </a:r>
            <a:endParaRPr lang="en-US" sz="1650" dirty="0"/>
          </a:p>
        </p:txBody>
      </p:sp>
      <p:sp>
        <p:nvSpPr>
          <p:cNvPr id="6" name="Text 3"/>
          <p:cNvSpPr/>
          <p:nvPr/>
        </p:nvSpPr>
        <p:spPr>
          <a:xfrm>
            <a:off x="1421011" y="1888808"/>
            <a:ext cx="6885265" cy="287179"/>
          </a:xfrm>
          <a:prstGeom prst="rect">
            <a:avLst/>
          </a:prstGeom>
          <a:noFill/>
          <a:ln/>
        </p:spPr>
        <p:txBody>
          <a:bodyPr wrap="none" lIns="0" tIns="0" rIns="0" bIns="0" rtlCol="0" anchor="t"/>
          <a:lstStyle/>
          <a:p>
            <a:pPr marL="0" indent="0" algn="l">
              <a:lnSpc>
                <a:spcPts val="2250"/>
              </a:lnSpc>
              <a:buNone/>
            </a:pPr>
            <a:r>
              <a:rPr lang="en-US" sz="1400" dirty="0">
                <a:solidFill>
                  <a:srgbClr val="00002E"/>
                </a:solidFill>
                <a:latin typeface="PT Sans" pitchFamily="34" charset="0"/>
                <a:ea typeface="PT Sans" pitchFamily="34" charset="-122"/>
                <a:cs typeface="PT Sans" pitchFamily="34" charset="-120"/>
              </a:rPr>
              <a:t>Columns with over 40% null values lack adequate data, leading to unreliable insights.</a:t>
            </a:r>
            <a:endParaRPr lang="en-US" sz="1400" dirty="0"/>
          </a:p>
        </p:txBody>
      </p:sp>
      <p:sp>
        <p:nvSpPr>
          <p:cNvPr id="7" name="Shape 4"/>
          <p:cNvSpPr/>
          <p:nvPr/>
        </p:nvSpPr>
        <p:spPr>
          <a:xfrm>
            <a:off x="837724" y="2534960"/>
            <a:ext cx="403860" cy="403860"/>
          </a:xfrm>
          <a:prstGeom prst="roundRect">
            <a:avLst>
              <a:gd name="adj" fmla="val 66682"/>
            </a:avLst>
          </a:prstGeom>
          <a:solidFill>
            <a:srgbClr val="F3F3FF"/>
          </a:solidFill>
          <a:ln w="15240">
            <a:solidFill>
              <a:srgbClr val="018CE1"/>
            </a:solidFill>
            <a:prstDash val="solid"/>
          </a:ln>
        </p:spPr>
      </p:sp>
      <p:sp>
        <p:nvSpPr>
          <p:cNvPr id="8" name="Text 5"/>
          <p:cNvSpPr/>
          <p:nvPr/>
        </p:nvSpPr>
        <p:spPr>
          <a:xfrm>
            <a:off x="1421011" y="2596634"/>
            <a:ext cx="2112169" cy="263962"/>
          </a:xfrm>
          <a:prstGeom prst="rect">
            <a:avLst/>
          </a:prstGeom>
          <a:noFill/>
          <a:ln/>
        </p:spPr>
        <p:txBody>
          <a:bodyPr wrap="none" lIns="0" tIns="0" rIns="0" bIns="0" rtlCol="0" anchor="t"/>
          <a:lstStyle/>
          <a:p>
            <a:pPr marL="0" indent="0" algn="l">
              <a:lnSpc>
                <a:spcPts val="2050"/>
              </a:lnSpc>
              <a:buNone/>
            </a:pPr>
            <a:r>
              <a:rPr lang="en-US" sz="1650" dirty="0">
                <a:solidFill>
                  <a:srgbClr val="00002E"/>
                </a:solidFill>
                <a:latin typeface="Nunito Semi Bold" pitchFamily="34" charset="0"/>
                <a:ea typeface="Nunito Semi Bold" pitchFamily="34" charset="-122"/>
                <a:cs typeface="Nunito Semi Bold" pitchFamily="34" charset="-120"/>
              </a:rPr>
              <a:t>Bias Introduction</a:t>
            </a:r>
            <a:endParaRPr lang="en-US" sz="1650" dirty="0"/>
          </a:p>
        </p:txBody>
      </p:sp>
      <p:sp>
        <p:nvSpPr>
          <p:cNvPr id="9" name="Text 6"/>
          <p:cNvSpPr/>
          <p:nvPr/>
        </p:nvSpPr>
        <p:spPr>
          <a:xfrm>
            <a:off x="1421011" y="2968228"/>
            <a:ext cx="6885265" cy="287179"/>
          </a:xfrm>
          <a:prstGeom prst="rect">
            <a:avLst/>
          </a:prstGeom>
          <a:noFill/>
          <a:ln/>
        </p:spPr>
        <p:txBody>
          <a:bodyPr wrap="none" lIns="0" tIns="0" rIns="0" bIns="0" rtlCol="0" anchor="t"/>
          <a:lstStyle/>
          <a:p>
            <a:pPr marL="0" indent="0" algn="l">
              <a:lnSpc>
                <a:spcPts val="2250"/>
              </a:lnSpc>
              <a:buNone/>
            </a:pPr>
            <a:r>
              <a:rPr lang="en-US" sz="1400" dirty="0">
                <a:solidFill>
                  <a:srgbClr val="00002E"/>
                </a:solidFill>
                <a:latin typeface="PT Sans" pitchFamily="34" charset="0"/>
                <a:ea typeface="PT Sans" pitchFamily="34" charset="-122"/>
                <a:cs typeface="PT Sans" pitchFamily="34" charset="-120"/>
              </a:rPr>
              <a:t>Numerous missing values can introduce bias and noise, diminishing model accuracy.</a:t>
            </a:r>
            <a:endParaRPr lang="en-US" sz="1400" dirty="0"/>
          </a:p>
        </p:txBody>
      </p:sp>
      <p:sp>
        <p:nvSpPr>
          <p:cNvPr id="10" name="Shape 7"/>
          <p:cNvSpPr/>
          <p:nvPr/>
        </p:nvSpPr>
        <p:spPr>
          <a:xfrm>
            <a:off x="837724" y="3614380"/>
            <a:ext cx="403860" cy="403860"/>
          </a:xfrm>
          <a:prstGeom prst="roundRect">
            <a:avLst>
              <a:gd name="adj" fmla="val 66682"/>
            </a:avLst>
          </a:prstGeom>
          <a:solidFill>
            <a:srgbClr val="F3F3FF"/>
          </a:solidFill>
          <a:ln w="15240">
            <a:solidFill>
              <a:srgbClr val="DA33BF"/>
            </a:solidFill>
            <a:prstDash val="solid"/>
          </a:ln>
        </p:spPr>
      </p:sp>
      <p:sp>
        <p:nvSpPr>
          <p:cNvPr id="11" name="Text 8"/>
          <p:cNvSpPr/>
          <p:nvPr/>
        </p:nvSpPr>
        <p:spPr>
          <a:xfrm>
            <a:off x="1421011" y="3676055"/>
            <a:ext cx="2112169" cy="263962"/>
          </a:xfrm>
          <a:prstGeom prst="rect">
            <a:avLst/>
          </a:prstGeom>
          <a:noFill/>
          <a:ln/>
        </p:spPr>
        <p:txBody>
          <a:bodyPr wrap="none" lIns="0" tIns="0" rIns="0" bIns="0" rtlCol="0" anchor="t"/>
          <a:lstStyle/>
          <a:p>
            <a:pPr marL="0" indent="0" algn="l">
              <a:lnSpc>
                <a:spcPts val="2050"/>
              </a:lnSpc>
              <a:buNone/>
            </a:pPr>
            <a:r>
              <a:rPr lang="en-US" sz="1650" dirty="0">
                <a:solidFill>
                  <a:srgbClr val="00002E"/>
                </a:solidFill>
                <a:latin typeface="Nunito Semi Bold" pitchFamily="34" charset="0"/>
                <a:ea typeface="Nunito Semi Bold" pitchFamily="34" charset="-122"/>
                <a:cs typeface="Nunito Semi Bold" pitchFamily="34" charset="-120"/>
              </a:rPr>
              <a:t>Risk of False Patterns</a:t>
            </a:r>
            <a:endParaRPr lang="en-US" sz="1650" dirty="0"/>
          </a:p>
        </p:txBody>
      </p:sp>
      <p:sp>
        <p:nvSpPr>
          <p:cNvPr id="12" name="Text 9"/>
          <p:cNvSpPr/>
          <p:nvPr/>
        </p:nvSpPr>
        <p:spPr>
          <a:xfrm>
            <a:off x="1421011" y="4047649"/>
            <a:ext cx="6885265" cy="287179"/>
          </a:xfrm>
          <a:prstGeom prst="rect">
            <a:avLst/>
          </a:prstGeom>
          <a:noFill/>
          <a:ln/>
        </p:spPr>
        <p:txBody>
          <a:bodyPr wrap="none" lIns="0" tIns="0" rIns="0" bIns="0" rtlCol="0" anchor="t"/>
          <a:lstStyle/>
          <a:p>
            <a:pPr marL="0" indent="0" algn="l">
              <a:lnSpc>
                <a:spcPts val="2250"/>
              </a:lnSpc>
              <a:buNone/>
            </a:pPr>
            <a:r>
              <a:rPr lang="en-US" sz="1400" dirty="0">
                <a:solidFill>
                  <a:srgbClr val="00002E"/>
                </a:solidFill>
                <a:latin typeface="PT Sans" pitchFamily="34" charset="0"/>
                <a:ea typeface="PT Sans" pitchFamily="34" charset="-122"/>
                <a:cs typeface="PT Sans" pitchFamily="34" charset="-120"/>
              </a:rPr>
              <a:t>Imputing large gaps risks creating false or misleading data patterns.</a:t>
            </a:r>
            <a:endParaRPr lang="en-US" sz="1400" dirty="0"/>
          </a:p>
        </p:txBody>
      </p:sp>
      <p:sp>
        <p:nvSpPr>
          <p:cNvPr id="13" name="Shape 10"/>
          <p:cNvSpPr/>
          <p:nvPr/>
        </p:nvSpPr>
        <p:spPr>
          <a:xfrm>
            <a:off x="837724" y="4693801"/>
            <a:ext cx="403860" cy="403860"/>
          </a:xfrm>
          <a:prstGeom prst="roundRect">
            <a:avLst>
              <a:gd name="adj" fmla="val 66682"/>
            </a:avLst>
          </a:prstGeom>
          <a:solidFill>
            <a:srgbClr val="F3F3FF"/>
          </a:solidFill>
          <a:ln w="15240">
            <a:solidFill>
              <a:srgbClr val="2D4DF2"/>
            </a:solidFill>
            <a:prstDash val="solid"/>
          </a:ln>
        </p:spPr>
      </p:sp>
      <p:sp>
        <p:nvSpPr>
          <p:cNvPr id="14" name="Text 11"/>
          <p:cNvSpPr/>
          <p:nvPr/>
        </p:nvSpPr>
        <p:spPr>
          <a:xfrm>
            <a:off x="1421011" y="4755475"/>
            <a:ext cx="2554724" cy="263962"/>
          </a:xfrm>
          <a:prstGeom prst="rect">
            <a:avLst/>
          </a:prstGeom>
          <a:noFill/>
          <a:ln/>
        </p:spPr>
        <p:txBody>
          <a:bodyPr wrap="none" lIns="0" tIns="0" rIns="0" bIns="0" rtlCol="0" anchor="t"/>
          <a:lstStyle/>
          <a:p>
            <a:pPr marL="0" indent="0" algn="l">
              <a:lnSpc>
                <a:spcPts val="2050"/>
              </a:lnSpc>
              <a:buNone/>
            </a:pPr>
            <a:r>
              <a:rPr lang="en-US" sz="1650" dirty="0">
                <a:solidFill>
                  <a:srgbClr val="00002E"/>
                </a:solidFill>
                <a:latin typeface="Nunito Semi Bold" pitchFamily="34" charset="0"/>
                <a:ea typeface="Nunito Semi Bold" pitchFamily="34" charset="-122"/>
                <a:cs typeface="Nunito Semi Bold" pitchFamily="34" charset="-120"/>
              </a:rPr>
              <a:t>Performance Improvement</a:t>
            </a:r>
            <a:endParaRPr lang="en-US" sz="1650" dirty="0"/>
          </a:p>
        </p:txBody>
      </p:sp>
      <p:sp>
        <p:nvSpPr>
          <p:cNvPr id="15" name="Text 12"/>
          <p:cNvSpPr/>
          <p:nvPr/>
        </p:nvSpPr>
        <p:spPr>
          <a:xfrm>
            <a:off x="1421011" y="5127069"/>
            <a:ext cx="6885265" cy="287179"/>
          </a:xfrm>
          <a:prstGeom prst="rect">
            <a:avLst/>
          </a:prstGeom>
          <a:noFill/>
          <a:ln/>
        </p:spPr>
        <p:txBody>
          <a:bodyPr wrap="none" lIns="0" tIns="0" rIns="0" bIns="0" rtlCol="0" anchor="t"/>
          <a:lstStyle/>
          <a:p>
            <a:pPr marL="0" indent="0" algn="l">
              <a:lnSpc>
                <a:spcPts val="2250"/>
              </a:lnSpc>
              <a:buNone/>
            </a:pPr>
            <a:r>
              <a:rPr lang="en-US" sz="1400" dirty="0">
                <a:solidFill>
                  <a:srgbClr val="00002E"/>
                </a:solidFill>
                <a:latin typeface="PT Sans" pitchFamily="34" charset="0"/>
                <a:ea typeface="PT Sans" pitchFamily="34" charset="-122"/>
                <a:cs typeface="PT Sans" pitchFamily="34" charset="-120"/>
              </a:rPr>
              <a:t>Removing such columns enhances the model's performance and efficiency.</a:t>
            </a:r>
            <a:endParaRPr lang="en-US" sz="1400" dirty="0"/>
          </a:p>
        </p:txBody>
      </p:sp>
      <p:sp>
        <p:nvSpPr>
          <p:cNvPr id="16" name="Shape 13"/>
          <p:cNvSpPr/>
          <p:nvPr/>
        </p:nvSpPr>
        <p:spPr>
          <a:xfrm>
            <a:off x="837724" y="5773222"/>
            <a:ext cx="403860" cy="403860"/>
          </a:xfrm>
          <a:prstGeom prst="roundRect">
            <a:avLst>
              <a:gd name="adj" fmla="val 66682"/>
            </a:avLst>
          </a:prstGeom>
          <a:solidFill>
            <a:srgbClr val="F3F3FF"/>
          </a:solidFill>
          <a:ln w="15240">
            <a:solidFill>
              <a:srgbClr val="018CE1"/>
            </a:solidFill>
            <a:prstDash val="solid"/>
          </a:ln>
        </p:spPr>
      </p:sp>
      <p:sp>
        <p:nvSpPr>
          <p:cNvPr id="17" name="Text 14"/>
          <p:cNvSpPr/>
          <p:nvPr/>
        </p:nvSpPr>
        <p:spPr>
          <a:xfrm>
            <a:off x="1421011" y="5834896"/>
            <a:ext cx="2112169" cy="263962"/>
          </a:xfrm>
          <a:prstGeom prst="rect">
            <a:avLst/>
          </a:prstGeom>
          <a:noFill/>
          <a:ln/>
        </p:spPr>
        <p:txBody>
          <a:bodyPr wrap="none" lIns="0" tIns="0" rIns="0" bIns="0" rtlCol="0" anchor="t"/>
          <a:lstStyle/>
          <a:p>
            <a:pPr marL="0" indent="0" algn="l">
              <a:lnSpc>
                <a:spcPts val="2050"/>
              </a:lnSpc>
              <a:buNone/>
            </a:pPr>
            <a:r>
              <a:rPr lang="en-US" sz="1650" dirty="0">
                <a:solidFill>
                  <a:srgbClr val="00002E"/>
                </a:solidFill>
                <a:latin typeface="Nunito Semi Bold" pitchFamily="34" charset="0"/>
                <a:ea typeface="Nunito Semi Bold" pitchFamily="34" charset="-122"/>
                <a:cs typeface="Nunito Semi Bold" pitchFamily="34" charset="-120"/>
              </a:rPr>
              <a:t>Threshold</a:t>
            </a:r>
            <a:endParaRPr lang="en-US" sz="1650" dirty="0"/>
          </a:p>
        </p:txBody>
      </p:sp>
      <p:sp>
        <p:nvSpPr>
          <p:cNvPr id="18" name="Text 15"/>
          <p:cNvSpPr/>
          <p:nvPr/>
        </p:nvSpPr>
        <p:spPr>
          <a:xfrm>
            <a:off x="1421011" y="6206490"/>
            <a:ext cx="6885265" cy="287179"/>
          </a:xfrm>
          <a:prstGeom prst="rect">
            <a:avLst/>
          </a:prstGeom>
          <a:noFill/>
          <a:ln/>
        </p:spPr>
        <p:txBody>
          <a:bodyPr wrap="none" lIns="0" tIns="0" rIns="0" bIns="0" rtlCol="0" anchor="t"/>
          <a:lstStyle/>
          <a:p>
            <a:pPr marL="0" indent="0" algn="l">
              <a:lnSpc>
                <a:spcPts val="2250"/>
              </a:lnSpc>
              <a:buNone/>
            </a:pPr>
            <a:r>
              <a:rPr lang="en-US" sz="1400" dirty="0">
                <a:solidFill>
                  <a:srgbClr val="00002E"/>
                </a:solidFill>
                <a:latin typeface="PT Sans" pitchFamily="34" charset="0"/>
                <a:ea typeface="PT Sans" pitchFamily="34" charset="-122"/>
                <a:cs typeface="PT Sans" pitchFamily="34" charset="-120"/>
              </a:rPr>
              <a:t>40% is a practical threshold to retain</a:t>
            </a:r>
            <a:endParaRPr lang="en-US" sz="1400" dirty="0"/>
          </a:p>
        </p:txBody>
      </p:sp>
      <p:sp>
        <p:nvSpPr>
          <p:cNvPr id="19" name="Shape 16"/>
          <p:cNvSpPr/>
          <p:nvPr/>
        </p:nvSpPr>
        <p:spPr>
          <a:xfrm>
            <a:off x="837724" y="6852642"/>
            <a:ext cx="403860" cy="403860"/>
          </a:xfrm>
          <a:prstGeom prst="roundRect">
            <a:avLst>
              <a:gd name="adj" fmla="val 66682"/>
            </a:avLst>
          </a:prstGeom>
          <a:solidFill>
            <a:srgbClr val="F3F3FF"/>
          </a:solidFill>
          <a:ln w="15240">
            <a:solidFill>
              <a:srgbClr val="DA33BF"/>
            </a:solidFill>
            <a:prstDash val="solid"/>
          </a:ln>
        </p:spPr>
      </p:sp>
      <p:sp>
        <p:nvSpPr>
          <p:cNvPr id="20" name="Text 17"/>
          <p:cNvSpPr/>
          <p:nvPr/>
        </p:nvSpPr>
        <p:spPr>
          <a:xfrm>
            <a:off x="1421011" y="6914317"/>
            <a:ext cx="2112169" cy="263962"/>
          </a:xfrm>
          <a:prstGeom prst="rect">
            <a:avLst/>
          </a:prstGeom>
          <a:noFill/>
          <a:ln/>
        </p:spPr>
        <p:txBody>
          <a:bodyPr wrap="none" lIns="0" tIns="0" rIns="0" bIns="0" rtlCol="0" anchor="t"/>
          <a:lstStyle/>
          <a:p>
            <a:pPr marL="0" indent="0" algn="l">
              <a:lnSpc>
                <a:spcPts val="2050"/>
              </a:lnSpc>
              <a:buNone/>
            </a:pPr>
            <a:r>
              <a:rPr lang="en-US" sz="1650" dirty="0">
                <a:solidFill>
                  <a:srgbClr val="00002E"/>
                </a:solidFill>
                <a:latin typeface="Nunito Semi Bold" pitchFamily="34" charset="0"/>
                <a:ea typeface="Nunito Semi Bold" pitchFamily="34" charset="-122"/>
                <a:cs typeface="Nunito Semi Bold" pitchFamily="34" charset="-120"/>
              </a:rPr>
              <a:t>Mean, Median, Mode</a:t>
            </a:r>
            <a:endParaRPr lang="en-US" sz="1650" dirty="0"/>
          </a:p>
        </p:txBody>
      </p:sp>
      <p:sp>
        <p:nvSpPr>
          <p:cNvPr id="21" name="Text 18"/>
          <p:cNvSpPr/>
          <p:nvPr/>
        </p:nvSpPr>
        <p:spPr>
          <a:xfrm>
            <a:off x="1421011" y="7285911"/>
            <a:ext cx="6885265" cy="287179"/>
          </a:xfrm>
          <a:prstGeom prst="rect">
            <a:avLst/>
          </a:prstGeom>
          <a:noFill/>
          <a:ln/>
        </p:spPr>
        <p:txBody>
          <a:bodyPr wrap="none" lIns="0" tIns="0" rIns="0" bIns="0" rtlCol="0" anchor="t"/>
          <a:lstStyle/>
          <a:p>
            <a:pPr marL="0" indent="0" algn="l">
              <a:lnSpc>
                <a:spcPts val="2250"/>
              </a:lnSpc>
              <a:buNone/>
            </a:pPr>
            <a:r>
              <a:rPr lang="en-US" sz="1400" dirty="0">
                <a:solidFill>
                  <a:srgbClr val="00002E"/>
                </a:solidFill>
                <a:latin typeface="PT Sans" pitchFamily="34" charset="0"/>
                <a:ea typeface="PT Sans" pitchFamily="34" charset="-122"/>
                <a:cs typeface="PT Sans" pitchFamily="34" charset="-120"/>
              </a:rPr>
              <a:t>•Other columns data replace with mean, median or mode values.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835462" y="656749"/>
            <a:ext cx="7473077" cy="1404223"/>
          </a:xfrm>
          <a:prstGeom prst="rect">
            <a:avLst/>
          </a:prstGeom>
          <a:noFill/>
          <a:ln/>
        </p:spPr>
        <p:txBody>
          <a:bodyPr wrap="squar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Outlier Detection and Handling</a:t>
            </a:r>
            <a:endParaRPr lang="en-US" sz="4400" dirty="0"/>
          </a:p>
        </p:txBody>
      </p:sp>
      <p:pic>
        <p:nvPicPr>
          <p:cNvPr id="4" name="Image 1" descr="preencoded.png"/>
          <p:cNvPicPr>
            <a:picLocks noChangeAspect="1"/>
          </p:cNvPicPr>
          <p:nvPr/>
        </p:nvPicPr>
        <p:blipFill>
          <a:blip r:embed="rId3"/>
          <a:stretch>
            <a:fillRect/>
          </a:stretch>
        </p:blipFill>
        <p:spPr>
          <a:xfrm>
            <a:off x="835462" y="2460665"/>
            <a:ext cx="596741" cy="596741"/>
          </a:xfrm>
          <a:prstGeom prst="rect">
            <a:avLst/>
          </a:prstGeom>
        </p:spPr>
      </p:pic>
      <p:sp>
        <p:nvSpPr>
          <p:cNvPr id="5" name="Text 1"/>
          <p:cNvSpPr/>
          <p:nvPr/>
        </p:nvSpPr>
        <p:spPr>
          <a:xfrm>
            <a:off x="1670804" y="2560677"/>
            <a:ext cx="2808327" cy="350996"/>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Boxplots</a:t>
            </a:r>
            <a:endParaRPr lang="en-US" sz="2200" dirty="0"/>
          </a:p>
        </p:txBody>
      </p:sp>
      <p:sp>
        <p:nvSpPr>
          <p:cNvPr id="6" name="Text 2"/>
          <p:cNvSpPr/>
          <p:nvPr/>
        </p:nvSpPr>
        <p:spPr>
          <a:xfrm>
            <a:off x="1670804" y="3054787"/>
            <a:ext cx="6637734" cy="763905"/>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ea typeface="PT Sans" pitchFamily="34" charset="-122"/>
                <a:cs typeface="PT Sans" pitchFamily="34" charset="-120"/>
              </a:rPr>
              <a:t>Utilized to detect outliers in numerical columns, such as the number of medications.</a:t>
            </a:r>
            <a:endParaRPr lang="en-US" sz="1850" dirty="0"/>
          </a:p>
        </p:txBody>
      </p:sp>
      <p:pic>
        <p:nvPicPr>
          <p:cNvPr id="7" name="Image 2" descr="preencoded.png"/>
          <p:cNvPicPr>
            <a:picLocks noChangeAspect="1"/>
          </p:cNvPicPr>
          <p:nvPr/>
        </p:nvPicPr>
        <p:blipFill>
          <a:blip r:embed="rId4"/>
          <a:stretch>
            <a:fillRect/>
          </a:stretch>
        </p:blipFill>
        <p:spPr>
          <a:xfrm>
            <a:off x="835462" y="4337685"/>
            <a:ext cx="596741" cy="596741"/>
          </a:xfrm>
          <a:prstGeom prst="rect">
            <a:avLst/>
          </a:prstGeom>
        </p:spPr>
      </p:pic>
      <p:sp>
        <p:nvSpPr>
          <p:cNvPr id="8" name="Text 3"/>
          <p:cNvSpPr/>
          <p:nvPr/>
        </p:nvSpPr>
        <p:spPr>
          <a:xfrm>
            <a:off x="1670804" y="4437698"/>
            <a:ext cx="2808327" cy="350996"/>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Analysis</a:t>
            </a:r>
            <a:endParaRPr lang="en-US" sz="2200" dirty="0"/>
          </a:p>
        </p:txBody>
      </p:sp>
      <p:sp>
        <p:nvSpPr>
          <p:cNvPr id="9" name="Text 4"/>
          <p:cNvSpPr/>
          <p:nvPr/>
        </p:nvSpPr>
        <p:spPr>
          <a:xfrm>
            <a:off x="1670804" y="4931807"/>
            <a:ext cx="6637734" cy="763905"/>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ea typeface="PT Sans" pitchFamily="34" charset="-122"/>
                <a:cs typeface="PT Sans" pitchFamily="34" charset="-120"/>
              </a:rPr>
              <a:t>Extreme outliers above the whiskers were analyzed for impact and capped/removed.</a:t>
            </a:r>
            <a:endParaRPr lang="en-US" sz="1850" dirty="0"/>
          </a:p>
        </p:txBody>
      </p:sp>
      <p:pic>
        <p:nvPicPr>
          <p:cNvPr id="10" name="Image 3" descr="preencoded.png"/>
          <p:cNvPicPr>
            <a:picLocks noChangeAspect="1"/>
          </p:cNvPicPr>
          <p:nvPr/>
        </p:nvPicPr>
        <p:blipFill>
          <a:blip r:embed="rId5"/>
          <a:stretch>
            <a:fillRect/>
          </a:stretch>
        </p:blipFill>
        <p:spPr>
          <a:xfrm>
            <a:off x="835462" y="6214705"/>
            <a:ext cx="596741" cy="596741"/>
          </a:xfrm>
          <a:prstGeom prst="rect">
            <a:avLst/>
          </a:prstGeom>
        </p:spPr>
      </p:pic>
      <p:sp>
        <p:nvSpPr>
          <p:cNvPr id="11" name="Text 5"/>
          <p:cNvSpPr/>
          <p:nvPr/>
        </p:nvSpPr>
        <p:spPr>
          <a:xfrm>
            <a:off x="1670804" y="6314718"/>
            <a:ext cx="2808327" cy="350996"/>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Patterns</a:t>
            </a:r>
            <a:endParaRPr lang="en-US" sz="2200" dirty="0"/>
          </a:p>
        </p:txBody>
      </p:sp>
      <p:sp>
        <p:nvSpPr>
          <p:cNvPr id="12" name="Text 6"/>
          <p:cNvSpPr/>
          <p:nvPr/>
        </p:nvSpPr>
        <p:spPr>
          <a:xfrm>
            <a:off x="1670804" y="6808827"/>
            <a:ext cx="6637734" cy="763905"/>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ea typeface="PT Sans" pitchFamily="34" charset="-122"/>
                <a:cs typeface="PT Sans" pitchFamily="34" charset="-120"/>
              </a:rPr>
              <a:t>Outliers revealed patterns in polypharmacy and poor glucose management.</a:t>
            </a:r>
            <a:endParaRPr lang="en-US" sz="1850" dirty="0"/>
          </a:p>
        </p:txBody>
      </p:sp>
      <p:pic>
        <p:nvPicPr>
          <p:cNvPr id="14" name="Picture 13">
            <a:extLst>
              <a:ext uri="{FF2B5EF4-FFF2-40B4-BE49-F238E27FC236}">
                <a16:creationId xmlns:a16="http://schemas.microsoft.com/office/drawing/2014/main" id="{5D28D4A3-D8C7-313E-A2B0-796345B6071C}"/>
              </a:ext>
            </a:extLst>
          </p:cNvPr>
          <p:cNvPicPr>
            <a:picLocks noChangeAspect="1"/>
          </p:cNvPicPr>
          <p:nvPr/>
        </p:nvPicPr>
        <p:blipFill>
          <a:blip r:embed="rId6"/>
          <a:srcRect l="1" r="11308" b="11326"/>
          <a:stretch/>
        </p:blipFill>
        <p:spPr>
          <a:xfrm>
            <a:off x="9946888" y="178419"/>
            <a:ext cx="4594302" cy="79731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324124" y="779145"/>
            <a:ext cx="5069205" cy="633651"/>
          </a:xfrm>
          <a:prstGeom prst="rect">
            <a:avLst/>
          </a:prstGeom>
          <a:noFill/>
          <a:ln/>
        </p:spPr>
        <p:txBody>
          <a:bodyPr wrap="none" lIns="0" tIns="0" rIns="0" bIns="0" rtlCol="0" anchor="t"/>
          <a:lstStyle/>
          <a:p>
            <a:pPr marL="0" indent="0" algn="l">
              <a:lnSpc>
                <a:spcPts val="4950"/>
              </a:lnSpc>
              <a:buNone/>
            </a:pPr>
            <a:r>
              <a:rPr lang="en-US" sz="3950" dirty="0">
                <a:solidFill>
                  <a:srgbClr val="00002E"/>
                </a:solidFill>
                <a:latin typeface="Nunito Semi Bold" pitchFamily="34" charset="0"/>
                <a:ea typeface="Nunito Semi Bold" pitchFamily="34" charset="-122"/>
                <a:cs typeface="Nunito Semi Bold" pitchFamily="34" charset="-120"/>
              </a:rPr>
              <a:t>Key Visualizations</a:t>
            </a:r>
            <a:endParaRPr lang="en-US" sz="3950" dirty="0"/>
          </a:p>
        </p:txBody>
      </p:sp>
      <p:sp>
        <p:nvSpPr>
          <p:cNvPr id="4" name="Shape 1"/>
          <p:cNvSpPr/>
          <p:nvPr/>
        </p:nvSpPr>
        <p:spPr>
          <a:xfrm>
            <a:off x="6324124" y="1735931"/>
            <a:ext cx="7468553" cy="1267063"/>
          </a:xfrm>
          <a:prstGeom prst="roundRect">
            <a:avLst>
              <a:gd name="adj" fmla="val 25505"/>
            </a:avLst>
          </a:prstGeom>
          <a:solidFill>
            <a:srgbClr val="F3F3FF"/>
          </a:solidFill>
          <a:ln w="22860">
            <a:solidFill>
              <a:srgbClr val="2D4DF2"/>
            </a:solidFill>
            <a:prstDash val="solid"/>
          </a:ln>
        </p:spPr>
      </p:sp>
      <p:sp>
        <p:nvSpPr>
          <p:cNvPr id="5" name="Text 2"/>
          <p:cNvSpPr/>
          <p:nvPr/>
        </p:nvSpPr>
        <p:spPr>
          <a:xfrm>
            <a:off x="6562368" y="1974175"/>
            <a:ext cx="2682716" cy="316825"/>
          </a:xfrm>
          <a:prstGeom prst="rect">
            <a:avLst/>
          </a:prstGeom>
          <a:noFill/>
          <a:ln/>
        </p:spPr>
        <p:txBody>
          <a:bodyPr wrap="none" lIns="0" tIns="0" rIns="0" bIns="0" rtlCol="0" anchor="t"/>
          <a:lstStyle/>
          <a:p>
            <a:pPr marL="0" indent="0" algn="l">
              <a:lnSpc>
                <a:spcPts val="2450"/>
              </a:lnSpc>
              <a:buNone/>
            </a:pPr>
            <a:r>
              <a:rPr lang="en-US" sz="1950" dirty="0">
                <a:solidFill>
                  <a:srgbClr val="00002E"/>
                </a:solidFill>
                <a:latin typeface="Nunito Semi Bold" pitchFamily="34" charset="0"/>
                <a:ea typeface="Nunito Semi Bold" pitchFamily="34" charset="-122"/>
                <a:cs typeface="Nunito Semi Bold" pitchFamily="34" charset="-120"/>
              </a:rPr>
              <a:t>Readmission Countplot</a:t>
            </a:r>
            <a:endParaRPr lang="en-US" sz="1950" dirty="0"/>
          </a:p>
        </p:txBody>
      </p:sp>
      <p:sp>
        <p:nvSpPr>
          <p:cNvPr id="6" name="Text 3"/>
          <p:cNvSpPr/>
          <p:nvPr/>
        </p:nvSpPr>
        <p:spPr>
          <a:xfrm>
            <a:off x="6562368" y="2420183"/>
            <a:ext cx="6992064" cy="344567"/>
          </a:xfrm>
          <a:prstGeom prst="rect">
            <a:avLst/>
          </a:prstGeom>
          <a:noFill/>
          <a:ln/>
        </p:spPr>
        <p:txBody>
          <a:bodyPr wrap="none" lIns="0" tIns="0" rIns="0" bIns="0" rtlCol="0" anchor="t"/>
          <a:lstStyle/>
          <a:p>
            <a:pPr marL="0" indent="0" algn="l">
              <a:lnSpc>
                <a:spcPts val="2700"/>
              </a:lnSpc>
              <a:buNone/>
            </a:pPr>
            <a:r>
              <a:rPr lang="en-US" sz="1650" dirty="0">
                <a:solidFill>
                  <a:srgbClr val="00002E"/>
                </a:solidFill>
                <a:latin typeface="PT Sans" pitchFamily="34" charset="0"/>
                <a:ea typeface="PT Sans" pitchFamily="34" charset="-122"/>
                <a:cs typeface="PT Sans" pitchFamily="34" charset="-120"/>
              </a:rPr>
              <a:t>Visual representation of readmission categories (0, 1, 2).</a:t>
            </a:r>
            <a:endParaRPr lang="en-US" sz="1650" dirty="0"/>
          </a:p>
        </p:txBody>
      </p:sp>
      <p:sp>
        <p:nvSpPr>
          <p:cNvPr id="7" name="Shape 4"/>
          <p:cNvSpPr/>
          <p:nvPr/>
        </p:nvSpPr>
        <p:spPr>
          <a:xfrm>
            <a:off x="6324124" y="3218378"/>
            <a:ext cx="7468553" cy="1267063"/>
          </a:xfrm>
          <a:prstGeom prst="roundRect">
            <a:avLst>
              <a:gd name="adj" fmla="val 25505"/>
            </a:avLst>
          </a:prstGeom>
          <a:solidFill>
            <a:srgbClr val="F3F3FF"/>
          </a:solidFill>
          <a:ln w="22860">
            <a:solidFill>
              <a:srgbClr val="018CE1"/>
            </a:solidFill>
            <a:prstDash val="solid"/>
          </a:ln>
        </p:spPr>
      </p:sp>
      <p:sp>
        <p:nvSpPr>
          <p:cNvPr id="8" name="Text 5"/>
          <p:cNvSpPr/>
          <p:nvPr/>
        </p:nvSpPr>
        <p:spPr>
          <a:xfrm>
            <a:off x="6562368" y="3456623"/>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00002E"/>
                </a:solidFill>
                <a:latin typeface="Nunito Semi Bold" pitchFamily="34" charset="0"/>
                <a:ea typeface="Nunito Semi Bold" pitchFamily="34" charset="-122"/>
                <a:cs typeface="Nunito Semi Bold" pitchFamily="34" charset="-120"/>
              </a:rPr>
              <a:t>Medication Boxplot</a:t>
            </a:r>
            <a:endParaRPr lang="en-US" sz="1950" dirty="0"/>
          </a:p>
        </p:txBody>
      </p:sp>
      <p:sp>
        <p:nvSpPr>
          <p:cNvPr id="9" name="Text 6"/>
          <p:cNvSpPr/>
          <p:nvPr/>
        </p:nvSpPr>
        <p:spPr>
          <a:xfrm>
            <a:off x="6562368" y="3902631"/>
            <a:ext cx="6992064" cy="344567"/>
          </a:xfrm>
          <a:prstGeom prst="rect">
            <a:avLst/>
          </a:prstGeom>
          <a:noFill/>
          <a:ln/>
        </p:spPr>
        <p:txBody>
          <a:bodyPr wrap="none" lIns="0" tIns="0" rIns="0" bIns="0" rtlCol="0" anchor="t"/>
          <a:lstStyle/>
          <a:p>
            <a:pPr marL="0" indent="0" algn="l">
              <a:lnSpc>
                <a:spcPts val="2700"/>
              </a:lnSpc>
              <a:buNone/>
            </a:pPr>
            <a:r>
              <a:rPr lang="en-US" sz="1650" dirty="0">
                <a:solidFill>
                  <a:srgbClr val="00002E"/>
                </a:solidFill>
                <a:latin typeface="PT Sans" pitchFamily="34" charset="0"/>
                <a:ea typeface="PT Sans" pitchFamily="34" charset="-122"/>
                <a:cs typeface="PT Sans" pitchFamily="34" charset="-120"/>
              </a:rPr>
              <a:t>Boxplot illustrating the number of medications by readmission status.</a:t>
            </a:r>
            <a:endParaRPr lang="en-US" sz="1650" dirty="0"/>
          </a:p>
        </p:txBody>
      </p:sp>
      <p:sp>
        <p:nvSpPr>
          <p:cNvPr id="10" name="Shape 7"/>
          <p:cNvSpPr/>
          <p:nvPr/>
        </p:nvSpPr>
        <p:spPr>
          <a:xfrm>
            <a:off x="6324124" y="4700826"/>
            <a:ext cx="7468553" cy="1267063"/>
          </a:xfrm>
          <a:prstGeom prst="roundRect">
            <a:avLst>
              <a:gd name="adj" fmla="val 25505"/>
            </a:avLst>
          </a:prstGeom>
          <a:solidFill>
            <a:srgbClr val="F3F3FF"/>
          </a:solidFill>
          <a:ln w="22860">
            <a:solidFill>
              <a:srgbClr val="DA33BF"/>
            </a:solidFill>
            <a:prstDash val="solid"/>
          </a:ln>
        </p:spPr>
      </p:sp>
      <p:sp>
        <p:nvSpPr>
          <p:cNvPr id="11" name="Text 8"/>
          <p:cNvSpPr/>
          <p:nvPr/>
        </p:nvSpPr>
        <p:spPr>
          <a:xfrm>
            <a:off x="6562368" y="4939070"/>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00002E"/>
                </a:solidFill>
                <a:latin typeface="Nunito Semi Bold" pitchFamily="34" charset="0"/>
                <a:ea typeface="Nunito Semi Bold" pitchFamily="34" charset="-122"/>
                <a:cs typeface="Nunito Semi Bold" pitchFamily="34" charset="-120"/>
              </a:rPr>
              <a:t>Insulin Bar Chart</a:t>
            </a:r>
            <a:endParaRPr lang="en-US" sz="1950" dirty="0"/>
          </a:p>
        </p:txBody>
      </p:sp>
      <p:sp>
        <p:nvSpPr>
          <p:cNvPr id="12" name="Text 9"/>
          <p:cNvSpPr/>
          <p:nvPr/>
        </p:nvSpPr>
        <p:spPr>
          <a:xfrm>
            <a:off x="6562368" y="5385078"/>
            <a:ext cx="6992064" cy="344567"/>
          </a:xfrm>
          <a:prstGeom prst="rect">
            <a:avLst/>
          </a:prstGeom>
          <a:noFill/>
          <a:ln/>
        </p:spPr>
        <p:txBody>
          <a:bodyPr wrap="none" lIns="0" tIns="0" rIns="0" bIns="0" rtlCol="0" anchor="t"/>
          <a:lstStyle/>
          <a:p>
            <a:pPr marL="0" indent="0" algn="l">
              <a:lnSpc>
                <a:spcPts val="2700"/>
              </a:lnSpc>
              <a:buNone/>
            </a:pPr>
            <a:r>
              <a:rPr lang="en-US" sz="1650" dirty="0">
                <a:solidFill>
                  <a:srgbClr val="00002E"/>
                </a:solidFill>
                <a:latin typeface="PT Sans" pitchFamily="34" charset="0"/>
                <a:ea typeface="PT Sans" pitchFamily="34" charset="-122"/>
                <a:cs typeface="PT Sans" pitchFamily="34" charset="-120"/>
              </a:rPr>
              <a:t>Bar chart depicting insulin usage versus readmission rate.</a:t>
            </a:r>
            <a:endParaRPr lang="en-US" sz="1650" dirty="0"/>
          </a:p>
        </p:txBody>
      </p:sp>
      <p:sp>
        <p:nvSpPr>
          <p:cNvPr id="13" name="Shape 10"/>
          <p:cNvSpPr/>
          <p:nvPr/>
        </p:nvSpPr>
        <p:spPr>
          <a:xfrm>
            <a:off x="6324124" y="6183273"/>
            <a:ext cx="7468553" cy="1267063"/>
          </a:xfrm>
          <a:prstGeom prst="roundRect">
            <a:avLst>
              <a:gd name="adj" fmla="val 25505"/>
            </a:avLst>
          </a:prstGeom>
          <a:solidFill>
            <a:srgbClr val="F3F3FF"/>
          </a:solidFill>
          <a:ln w="22860">
            <a:solidFill>
              <a:srgbClr val="2D4DF2"/>
            </a:solidFill>
            <a:prstDash val="solid"/>
          </a:ln>
        </p:spPr>
      </p:sp>
      <p:sp>
        <p:nvSpPr>
          <p:cNvPr id="14" name="Text 11"/>
          <p:cNvSpPr/>
          <p:nvPr/>
        </p:nvSpPr>
        <p:spPr>
          <a:xfrm>
            <a:off x="6562368" y="6421517"/>
            <a:ext cx="2895243" cy="316825"/>
          </a:xfrm>
          <a:prstGeom prst="rect">
            <a:avLst/>
          </a:prstGeom>
          <a:noFill/>
          <a:ln/>
        </p:spPr>
        <p:txBody>
          <a:bodyPr wrap="none" lIns="0" tIns="0" rIns="0" bIns="0" rtlCol="0" anchor="t"/>
          <a:lstStyle/>
          <a:p>
            <a:pPr marL="0" indent="0" algn="l">
              <a:lnSpc>
                <a:spcPts val="2450"/>
              </a:lnSpc>
              <a:buNone/>
            </a:pPr>
            <a:r>
              <a:rPr lang="en-US" sz="1950" dirty="0">
                <a:solidFill>
                  <a:srgbClr val="00002E"/>
                </a:solidFill>
                <a:latin typeface="Nunito Semi Bold" pitchFamily="34" charset="0"/>
                <a:ea typeface="Nunito Semi Bold" pitchFamily="34" charset="-122"/>
                <a:cs typeface="Nunito Semi Bold" pitchFamily="34" charset="-120"/>
              </a:rPr>
              <a:t>Readmission Distribution</a:t>
            </a:r>
            <a:endParaRPr lang="en-US" sz="1950" dirty="0"/>
          </a:p>
        </p:txBody>
      </p:sp>
      <p:sp>
        <p:nvSpPr>
          <p:cNvPr id="15" name="Text 12"/>
          <p:cNvSpPr/>
          <p:nvPr/>
        </p:nvSpPr>
        <p:spPr>
          <a:xfrm>
            <a:off x="6562368" y="6867525"/>
            <a:ext cx="6992064" cy="344567"/>
          </a:xfrm>
          <a:prstGeom prst="rect">
            <a:avLst/>
          </a:prstGeom>
          <a:noFill/>
          <a:ln/>
        </p:spPr>
        <p:txBody>
          <a:bodyPr wrap="none" lIns="0" tIns="0" rIns="0" bIns="0" rtlCol="0" anchor="t"/>
          <a:lstStyle/>
          <a:p>
            <a:pPr marL="0" indent="0" algn="l">
              <a:lnSpc>
                <a:spcPts val="2700"/>
              </a:lnSpc>
              <a:buNone/>
            </a:pPr>
            <a:r>
              <a:rPr lang="en-US" sz="1650" dirty="0">
                <a:solidFill>
                  <a:srgbClr val="00002E"/>
                </a:solidFill>
                <a:latin typeface="PT Sans" pitchFamily="34" charset="0"/>
                <a:ea typeface="PT Sans" pitchFamily="34" charset="-122"/>
                <a:cs typeface="PT Sans" pitchFamily="34" charset="-120"/>
              </a:rPr>
              <a:t>Readmission distribution across age groups, gender, and race.</a:t>
            </a:r>
            <a:endParaRPr lang="en-US" sz="1650" dirty="0"/>
          </a:p>
        </p:txBody>
      </p:sp>
      <p:pic>
        <p:nvPicPr>
          <p:cNvPr id="17" name="Picture 16">
            <a:extLst>
              <a:ext uri="{FF2B5EF4-FFF2-40B4-BE49-F238E27FC236}">
                <a16:creationId xmlns:a16="http://schemas.microsoft.com/office/drawing/2014/main" id="{45613758-9C36-0264-0673-FA662880877A}"/>
              </a:ext>
            </a:extLst>
          </p:cNvPr>
          <p:cNvPicPr>
            <a:picLocks noChangeAspect="1"/>
          </p:cNvPicPr>
          <p:nvPr/>
        </p:nvPicPr>
        <p:blipFill>
          <a:blip r:embed="rId3"/>
          <a:stretch>
            <a:fillRect/>
          </a:stretch>
        </p:blipFill>
        <p:spPr>
          <a:xfrm>
            <a:off x="87274" y="667657"/>
            <a:ext cx="6085880" cy="71590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2703552" y="1011138"/>
            <a:ext cx="9660612"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Insights: Insulin Use and Readmission</a:t>
            </a:r>
            <a:endParaRPr lang="en-US" sz="4400" dirty="0"/>
          </a:p>
        </p:txBody>
      </p:sp>
      <p:sp>
        <p:nvSpPr>
          <p:cNvPr id="3" name="Text 1"/>
          <p:cNvSpPr/>
          <p:nvPr/>
        </p:nvSpPr>
        <p:spPr>
          <a:xfrm>
            <a:off x="1753195" y="4075390"/>
            <a:ext cx="2816185" cy="351949"/>
          </a:xfrm>
          <a:prstGeom prst="rect">
            <a:avLst/>
          </a:prstGeom>
          <a:noFill/>
          <a:ln/>
        </p:spPr>
        <p:txBody>
          <a:bodyPr wrap="none" lIns="0" tIns="0" rIns="0" bIns="0" rtlCol="0" anchor="t"/>
          <a:lstStyle/>
          <a:p>
            <a:pPr marL="0" indent="0" algn="r">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Insulin Usage</a:t>
            </a:r>
            <a:endParaRPr lang="en-US" sz="2200" dirty="0"/>
          </a:p>
        </p:txBody>
      </p:sp>
      <p:sp>
        <p:nvSpPr>
          <p:cNvPr id="4" name="Text 2"/>
          <p:cNvSpPr/>
          <p:nvPr/>
        </p:nvSpPr>
        <p:spPr>
          <a:xfrm>
            <a:off x="837724" y="4570928"/>
            <a:ext cx="3731657" cy="766048"/>
          </a:xfrm>
          <a:prstGeom prst="rect">
            <a:avLst/>
          </a:prstGeom>
          <a:noFill/>
          <a:ln/>
        </p:spPr>
        <p:txBody>
          <a:bodyPr wrap="square" lIns="0" tIns="0" rIns="0" bIns="0" rtlCol="0" anchor="t"/>
          <a:lstStyle/>
          <a:p>
            <a:pPr marL="0" indent="0" algn="r">
              <a:lnSpc>
                <a:spcPts val="3000"/>
              </a:lnSpc>
              <a:buNone/>
            </a:pPr>
            <a:r>
              <a:rPr lang="en-US" sz="1850" dirty="0">
                <a:solidFill>
                  <a:srgbClr val="00002E"/>
                </a:solidFill>
                <a:latin typeface="PT Sans" pitchFamily="34" charset="0"/>
                <a:ea typeface="PT Sans" pitchFamily="34" charset="-122"/>
                <a:cs typeface="PT Sans" pitchFamily="34" charset="-120"/>
              </a:rPr>
              <a:t>Indicates severe diabetes or uncontrolled blood sugar levels.</a:t>
            </a:r>
            <a:endParaRPr lang="en-US" sz="1850" dirty="0"/>
          </a:p>
        </p:txBody>
      </p:sp>
      <p:pic>
        <p:nvPicPr>
          <p:cNvPr id="5" name="Image 0" descr="preencoded.png"/>
          <p:cNvPicPr>
            <a:picLocks noChangeAspect="1"/>
          </p:cNvPicPr>
          <p:nvPr/>
        </p:nvPicPr>
        <p:blipFill>
          <a:blip r:embed="rId3"/>
          <a:stretch>
            <a:fillRect/>
          </a:stretch>
        </p:blipFill>
        <p:spPr>
          <a:xfrm>
            <a:off x="5048131" y="2439114"/>
            <a:ext cx="4534138" cy="4534138"/>
          </a:xfrm>
          <a:prstGeom prst="rect">
            <a:avLst/>
          </a:prstGeom>
        </p:spPr>
      </p:pic>
      <p:sp>
        <p:nvSpPr>
          <p:cNvPr id="6" name="Text 3"/>
          <p:cNvSpPr/>
          <p:nvPr/>
        </p:nvSpPr>
        <p:spPr>
          <a:xfrm>
            <a:off x="5572720" y="4209455"/>
            <a:ext cx="358140" cy="447675"/>
          </a:xfrm>
          <a:prstGeom prst="rect">
            <a:avLst/>
          </a:prstGeom>
          <a:noFill/>
          <a:ln/>
        </p:spPr>
        <p:txBody>
          <a:bodyPr wrap="none" lIns="0" tIns="0" rIns="0" bIns="0" rtlCol="0" anchor="t"/>
          <a:lstStyle/>
          <a:p>
            <a:pPr marL="0" indent="0" algn="l">
              <a:lnSpc>
                <a:spcPts val="4500"/>
              </a:lnSpc>
              <a:buNone/>
            </a:pPr>
            <a:r>
              <a:rPr lang="en-US" sz="2800" dirty="0">
                <a:solidFill>
                  <a:srgbClr val="00002E"/>
                </a:solidFill>
                <a:latin typeface="Nunito Semi Bold" pitchFamily="34" charset="0"/>
                <a:ea typeface="Nunito Semi Bold" pitchFamily="34" charset="-122"/>
                <a:cs typeface="Nunito Semi Bold" pitchFamily="34" charset="-120"/>
              </a:rPr>
              <a:t>1</a:t>
            </a:r>
            <a:endParaRPr lang="en-US" sz="2800" dirty="0"/>
          </a:p>
        </p:txBody>
      </p:sp>
      <p:sp>
        <p:nvSpPr>
          <p:cNvPr id="7" name="Text 4"/>
          <p:cNvSpPr/>
          <p:nvPr/>
        </p:nvSpPr>
        <p:spPr>
          <a:xfrm>
            <a:off x="9941243" y="26605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Higher Readmission</a:t>
            </a:r>
            <a:endParaRPr lang="en-US" sz="2200" dirty="0"/>
          </a:p>
        </p:txBody>
      </p:sp>
      <p:sp>
        <p:nvSpPr>
          <p:cNvPr id="8" name="Text 5"/>
          <p:cNvSpPr/>
          <p:nvPr/>
        </p:nvSpPr>
        <p:spPr>
          <a:xfrm>
            <a:off x="9941243" y="3156109"/>
            <a:ext cx="3851434"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Patients with increased or steady insulin levels showed higher readmission rates within 30 days.</a:t>
            </a:r>
            <a:endParaRPr lang="en-US" sz="1850" dirty="0"/>
          </a:p>
        </p:txBody>
      </p:sp>
      <p:pic>
        <p:nvPicPr>
          <p:cNvPr id="9" name="Image 1" descr="preencoded.png"/>
          <p:cNvPicPr>
            <a:picLocks noChangeAspect="1"/>
          </p:cNvPicPr>
          <p:nvPr/>
        </p:nvPicPr>
        <p:blipFill>
          <a:blip r:embed="rId4"/>
          <a:stretch>
            <a:fillRect/>
          </a:stretch>
        </p:blipFill>
        <p:spPr>
          <a:xfrm>
            <a:off x="5048131" y="2439114"/>
            <a:ext cx="4534138" cy="4534138"/>
          </a:xfrm>
          <a:prstGeom prst="rect">
            <a:avLst/>
          </a:prstGeom>
        </p:spPr>
      </p:pic>
      <p:sp>
        <p:nvSpPr>
          <p:cNvPr id="10" name="Text 6"/>
          <p:cNvSpPr/>
          <p:nvPr/>
        </p:nvSpPr>
        <p:spPr>
          <a:xfrm>
            <a:off x="8153995" y="3264813"/>
            <a:ext cx="358140" cy="447675"/>
          </a:xfrm>
          <a:prstGeom prst="rect">
            <a:avLst/>
          </a:prstGeom>
          <a:noFill/>
          <a:ln/>
        </p:spPr>
        <p:txBody>
          <a:bodyPr wrap="none" lIns="0" tIns="0" rIns="0" bIns="0" rtlCol="0" anchor="t"/>
          <a:lstStyle/>
          <a:p>
            <a:pPr marL="0" indent="0" algn="l">
              <a:lnSpc>
                <a:spcPts val="4500"/>
              </a:lnSpc>
              <a:buNone/>
            </a:pPr>
            <a:r>
              <a:rPr lang="en-US" sz="2800" dirty="0">
                <a:solidFill>
                  <a:srgbClr val="00002E"/>
                </a:solidFill>
                <a:latin typeface="Nunito Semi Bold" pitchFamily="34" charset="0"/>
                <a:ea typeface="Nunito Semi Bold" pitchFamily="34" charset="-122"/>
                <a:cs typeface="Nunito Semi Bold" pitchFamily="34" charset="-120"/>
              </a:rPr>
              <a:t>2</a:t>
            </a:r>
            <a:endParaRPr lang="en-US" sz="2800" dirty="0"/>
          </a:p>
        </p:txBody>
      </p:sp>
      <p:sp>
        <p:nvSpPr>
          <p:cNvPr id="11" name="Text 7"/>
          <p:cNvSpPr/>
          <p:nvPr/>
        </p:nvSpPr>
        <p:spPr>
          <a:xfrm>
            <a:off x="9941243" y="510706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Improper Use</a:t>
            </a:r>
            <a:endParaRPr lang="en-US" sz="2200" dirty="0"/>
          </a:p>
        </p:txBody>
      </p:sp>
      <p:sp>
        <p:nvSpPr>
          <p:cNvPr id="12" name="Text 8"/>
          <p:cNvSpPr/>
          <p:nvPr/>
        </p:nvSpPr>
        <p:spPr>
          <a:xfrm>
            <a:off x="9941243" y="5602605"/>
            <a:ext cx="3851434"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Improper insulin use post-discharge may lead to hypoglycemia or readmission.</a:t>
            </a:r>
            <a:endParaRPr lang="en-US" sz="1850" dirty="0"/>
          </a:p>
        </p:txBody>
      </p:sp>
      <p:pic>
        <p:nvPicPr>
          <p:cNvPr id="13" name="Image 2" descr="preencoded.png"/>
          <p:cNvPicPr>
            <a:picLocks noChangeAspect="1"/>
          </p:cNvPicPr>
          <p:nvPr/>
        </p:nvPicPr>
        <p:blipFill>
          <a:blip r:embed="rId5"/>
          <a:stretch>
            <a:fillRect/>
          </a:stretch>
        </p:blipFill>
        <p:spPr>
          <a:xfrm>
            <a:off x="5048131" y="2439114"/>
            <a:ext cx="4534138" cy="4534138"/>
          </a:xfrm>
          <a:prstGeom prst="rect">
            <a:avLst/>
          </a:prstGeom>
        </p:spPr>
      </p:pic>
      <p:sp>
        <p:nvSpPr>
          <p:cNvPr id="14" name="Text 9"/>
          <p:cNvSpPr/>
          <p:nvPr/>
        </p:nvSpPr>
        <p:spPr>
          <a:xfrm>
            <a:off x="7681436" y="5972532"/>
            <a:ext cx="358140" cy="447675"/>
          </a:xfrm>
          <a:prstGeom prst="rect">
            <a:avLst/>
          </a:prstGeom>
          <a:noFill/>
          <a:ln/>
        </p:spPr>
        <p:txBody>
          <a:bodyPr wrap="none" lIns="0" tIns="0" rIns="0" bIns="0" rtlCol="0" anchor="t"/>
          <a:lstStyle/>
          <a:p>
            <a:pPr marL="0" indent="0" algn="l">
              <a:lnSpc>
                <a:spcPts val="4500"/>
              </a:lnSpc>
              <a:buNone/>
            </a:pPr>
            <a:r>
              <a:rPr lang="en-US" sz="2800" dirty="0">
                <a:solidFill>
                  <a:srgbClr val="00002E"/>
                </a:solidFill>
                <a:latin typeface="Nunito Semi Bold" pitchFamily="34" charset="0"/>
                <a:ea typeface="Nunito Semi Bold" pitchFamily="34" charset="-122"/>
                <a:cs typeface="Nunito Semi Bold" pitchFamily="34" charset="-120"/>
              </a:rPr>
              <a:t>3</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419106" y="602932"/>
            <a:ext cx="11792188" cy="69889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Why Patients Are Readmitted Within 30 Days</a:t>
            </a:r>
            <a:endParaRPr lang="en-US" sz="4400" dirty="0"/>
          </a:p>
        </p:txBody>
      </p:sp>
      <p:sp>
        <p:nvSpPr>
          <p:cNvPr id="3" name="Shape 1"/>
          <p:cNvSpPr/>
          <p:nvPr/>
        </p:nvSpPr>
        <p:spPr>
          <a:xfrm>
            <a:off x="831652" y="1829395"/>
            <a:ext cx="1620798" cy="1347192"/>
          </a:xfrm>
          <a:prstGeom prst="roundRect">
            <a:avLst>
              <a:gd name="adj" fmla="val 26457"/>
            </a:avLst>
          </a:prstGeom>
          <a:solidFill>
            <a:srgbClr val="F3F3FF"/>
          </a:solidFill>
          <a:ln w="22860">
            <a:solidFill>
              <a:srgbClr val="2D4DF2"/>
            </a:solidFill>
            <a:prstDash val="solid"/>
          </a:ln>
        </p:spPr>
      </p:sp>
      <p:sp>
        <p:nvSpPr>
          <p:cNvPr id="4" name="Text 2"/>
          <p:cNvSpPr/>
          <p:nvPr/>
        </p:nvSpPr>
        <p:spPr>
          <a:xfrm>
            <a:off x="1474946" y="2294096"/>
            <a:ext cx="334089" cy="417671"/>
          </a:xfrm>
          <a:prstGeom prst="rect">
            <a:avLst/>
          </a:prstGeom>
          <a:noFill/>
          <a:ln/>
        </p:spPr>
        <p:txBody>
          <a:bodyPr wrap="none" lIns="0" tIns="0" rIns="0" bIns="0" rtlCol="0" anchor="t"/>
          <a:lstStyle/>
          <a:p>
            <a:pPr marL="0" indent="0" algn="ctr">
              <a:lnSpc>
                <a:spcPts val="4200"/>
              </a:lnSpc>
              <a:buNone/>
            </a:pPr>
            <a:r>
              <a:rPr lang="en-US" sz="2600" dirty="0">
                <a:solidFill>
                  <a:srgbClr val="00002E"/>
                </a:solidFill>
                <a:latin typeface="Nunito Semi Bold" pitchFamily="34" charset="0"/>
                <a:ea typeface="Nunito Semi Bold" pitchFamily="34" charset="-122"/>
                <a:cs typeface="Nunito Semi Bold" pitchFamily="34" charset="-120"/>
              </a:rPr>
              <a:t>1</a:t>
            </a:r>
            <a:endParaRPr lang="en-US" sz="2600" dirty="0"/>
          </a:p>
        </p:txBody>
      </p:sp>
      <p:sp>
        <p:nvSpPr>
          <p:cNvPr id="5" name="Text 3"/>
          <p:cNvSpPr/>
          <p:nvPr/>
        </p:nvSpPr>
        <p:spPr>
          <a:xfrm>
            <a:off x="2689979" y="2066925"/>
            <a:ext cx="2984778" cy="349448"/>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Infection/Complications</a:t>
            </a:r>
            <a:endParaRPr lang="en-US" sz="2200" dirty="0"/>
          </a:p>
        </p:txBody>
      </p:sp>
      <p:sp>
        <p:nvSpPr>
          <p:cNvPr id="6" name="Text 4"/>
          <p:cNvSpPr/>
          <p:nvPr/>
        </p:nvSpPr>
        <p:spPr>
          <a:xfrm>
            <a:off x="2689979" y="2558891"/>
            <a:ext cx="4868466" cy="380167"/>
          </a:xfrm>
          <a:prstGeom prst="rect">
            <a:avLst/>
          </a:prstGeom>
          <a:noFill/>
          <a:ln/>
        </p:spPr>
        <p:txBody>
          <a:bodyPr wrap="non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Post-hospitalization infections or complications.</a:t>
            </a:r>
            <a:endParaRPr lang="en-US" sz="1850" dirty="0"/>
          </a:p>
        </p:txBody>
      </p:sp>
      <p:sp>
        <p:nvSpPr>
          <p:cNvPr id="7" name="Shape 5"/>
          <p:cNvSpPr/>
          <p:nvPr/>
        </p:nvSpPr>
        <p:spPr>
          <a:xfrm>
            <a:off x="2571155" y="3161348"/>
            <a:ext cx="11108888" cy="15240"/>
          </a:xfrm>
          <a:prstGeom prst="roundRect">
            <a:avLst>
              <a:gd name="adj" fmla="val 2338788"/>
            </a:avLst>
          </a:prstGeom>
          <a:solidFill>
            <a:srgbClr val="2D4DF2"/>
          </a:solidFill>
          <a:ln/>
        </p:spPr>
      </p:sp>
      <p:sp>
        <p:nvSpPr>
          <p:cNvPr id="8" name="Shape 6"/>
          <p:cNvSpPr/>
          <p:nvPr/>
        </p:nvSpPr>
        <p:spPr>
          <a:xfrm>
            <a:off x="831652" y="3295293"/>
            <a:ext cx="3241715" cy="1347192"/>
          </a:xfrm>
          <a:prstGeom prst="roundRect">
            <a:avLst>
              <a:gd name="adj" fmla="val 26457"/>
            </a:avLst>
          </a:prstGeom>
          <a:solidFill>
            <a:srgbClr val="F3F3FF"/>
          </a:solidFill>
          <a:ln w="22860">
            <a:solidFill>
              <a:srgbClr val="018CE1"/>
            </a:solidFill>
            <a:prstDash val="solid"/>
          </a:ln>
        </p:spPr>
      </p:sp>
      <p:sp>
        <p:nvSpPr>
          <p:cNvPr id="9" name="Text 7"/>
          <p:cNvSpPr/>
          <p:nvPr/>
        </p:nvSpPr>
        <p:spPr>
          <a:xfrm>
            <a:off x="2285405" y="3759994"/>
            <a:ext cx="334089" cy="417671"/>
          </a:xfrm>
          <a:prstGeom prst="rect">
            <a:avLst/>
          </a:prstGeom>
          <a:noFill/>
          <a:ln/>
        </p:spPr>
        <p:txBody>
          <a:bodyPr wrap="none" lIns="0" tIns="0" rIns="0" bIns="0" rtlCol="0" anchor="t"/>
          <a:lstStyle/>
          <a:p>
            <a:pPr marL="0" indent="0" algn="ctr">
              <a:lnSpc>
                <a:spcPts val="4200"/>
              </a:lnSpc>
              <a:buNone/>
            </a:pPr>
            <a:r>
              <a:rPr lang="en-US" sz="2600" dirty="0">
                <a:solidFill>
                  <a:srgbClr val="00002E"/>
                </a:solidFill>
                <a:latin typeface="Nunito Semi Bold" pitchFamily="34" charset="0"/>
                <a:ea typeface="Nunito Semi Bold" pitchFamily="34" charset="-122"/>
                <a:cs typeface="Nunito Semi Bold" pitchFamily="34" charset="-120"/>
              </a:rPr>
              <a:t>2</a:t>
            </a:r>
            <a:endParaRPr lang="en-US" sz="2600" dirty="0"/>
          </a:p>
        </p:txBody>
      </p:sp>
      <p:sp>
        <p:nvSpPr>
          <p:cNvPr id="10" name="Text 8"/>
          <p:cNvSpPr/>
          <p:nvPr/>
        </p:nvSpPr>
        <p:spPr>
          <a:xfrm>
            <a:off x="4310896" y="3532823"/>
            <a:ext cx="2795468" cy="349448"/>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Missed Appointments</a:t>
            </a:r>
            <a:endParaRPr lang="en-US" sz="2200" dirty="0"/>
          </a:p>
        </p:txBody>
      </p:sp>
      <p:sp>
        <p:nvSpPr>
          <p:cNvPr id="11" name="Text 9"/>
          <p:cNvSpPr/>
          <p:nvPr/>
        </p:nvSpPr>
        <p:spPr>
          <a:xfrm>
            <a:off x="4310896" y="4024789"/>
            <a:ext cx="4418052" cy="380167"/>
          </a:xfrm>
          <a:prstGeom prst="rect">
            <a:avLst/>
          </a:prstGeom>
          <a:noFill/>
          <a:ln/>
        </p:spPr>
        <p:txBody>
          <a:bodyPr wrap="non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Delayed or missed follow-up appointments.</a:t>
            </a:r>
            <a:endParaRPr lang="en-US" sz="1850" dirty="0"/>
          </a:p>
        </p:txBody>
      </p:sp>
      <p:sp>
        <p:nvSpPr>
          <p:cNvPr id="12" name="Shape 10"/>
          <p:cNvSpPr/>
          <p:nvPr/>
        </p:nvSpPr>
        <p:spPr>
          <a:xfrm>
            <a:off x="4192072" y="4627245"/>
            <a:ext cx="9487972" cy="15240"/>
          </a:xfrm>
          <a:prstGeom prst="roundRect">
            <a:avLst>
              <a:gd name="adj" fmla="val 2338788"/>
            </a:avLst>
          </a:prstGeom>
          <a:solidFill>
            <a:srgbClr val="018CE1"/>
          </a:solidFill>
          <a:ln/>
        </p:spPr>
      </p:sp>
      <p:sp>
        <p:nvSpPr>
          <p:cNvPr id="13" name="Shape 11"/>
          <p:cNvSpPr/>
          <p:nvPr/>
        </p:nvSpPr>
        <p:spPr>
          <a:xfrm>
            <a:off x="831652" y="4761190"/>
            <a:ext cx="4862632" cy="1347192"/>
          </a:xfrm>
          <a:prstGeom prst="roundRect">
            <a:avLst>
              <a:gd name="adj" fmla="val 26457"/>
            </a:avLst>
          </a:prstGeom>
          <a:solidFill>
            <a:srgbClr val="F3F3FF"/>
          </a:solidFill>
          <a:ln w="22860">
            <a:solidFill>
              <a:srgbClr val="DA33BF"/>
            </a:solidFill>
            <a:prstDash val="solid"/>
          </a:ln>
        </p:spPr>
      </p:sp>
      <p:sp>
        <p:nvSpPr>
          <p:cNvPr id="14" name="Text 12"/>
          <p:cNvSpPr/>
          <p:nvPr/>
        </p:nvSpPr>
        <p:spPr>
          <a:xfrm>
            <a:off x="3095863" y="5225891"/>
            <a:ext cx="334089" cy="417671"/>
          </a:xfrm>
          <a:prstGeom prst="rect">
            <a:avLst/>
          </a:prstGeom>
          <a:noFill/>
          <a:ln/>
        </p:spPr>
        <p:txBody>
          <a:bodyPr wrap="none" lIns="0" tIns="0" rIns="0" bIns="0" rtlCol="0" anchor="t"/>
          <a:lstStyle/>
          <a:p>
            <a:pPr marL="0" indent="0" algn="ctr">
              <a:lnSpc>
                <a:spcPts val="4200"/>
              </a:lnSpc>
              <a:buNone/>
            </a:pPr>
            <a:r>
              <a:rPr lang="en-US" sz="2600" dirty="0">
                <a:solidFill>
                  <a:srgbClr val="00002E"/>
                </a:solidFill>
                <a:latin typeface="Nunito Semi Bold" pitchFamily="34" charset="0"/>
                <a:ea typeface="Nunito Semi Bold" pitchFamily="34" charset="-122"/>
                <a:cs typeface="Nunito Semi Bold" pitchFamily="34" charset="-120"/>
              </a:rPr>
              <a:t>3</a:t>
            </a:r>
            <a:endParaRPr lang="en-US" sz="2600" dirty="0"/>
          </a:p>
        </p:txBody>
      </p:sp>
      <p:sp>
        <p:nvSpPr>
          <p:cNvPr id="15" name="Text 13"/>
          <p:cNvSpPr/>
          <p:nvPr/>
        </p:nvSpPr>
        <p:spPr>
          <a:xfrm>
            <a:off x="5931813" y="4998720"/>
            <a:ext cx="2795468" cy="349448"/>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Lack of Support</a:t>
            </a:r>
            <a:endParaRPr lang="en-US" sz="2200" dirty="0"/>
          </a:p>
        </p:txBody>
      </p:sp>
      <p:sp>
        <p:nvSpPr>
          <p:cNvPr id="16" name="Text 14"/>
          <p:cNvSpPr/>
          <p:nvPr/>
        </p:nvSpPr>
        <p:spPr>
          <a:xfrm>
            <a:off x="5931813" y="5490686"/>
            <a:ext cx="3648313" cy="380167"/>
          </a:xfrm>
          <a:prstGeom prst="rect">
            <a:avLst/>
          </a:prstGeom>
          <a:noFill/>
          <a:ln/>
        </p:spPr>
        <p:txBody>
          <a:bodyPr wrap="non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Insufficient family or social support.</a:t>
            </a:r>
            <a:endParaRPr lang="en-US" sz="1850" dirty="0"/>
          </a:p>
        </p:txBody>
      </p:sp>
      <p:sp>
        <p:nvSpPr>
          <p:cNvPr id="17" name="Shape 15"/>
          <p:cNvSpPr/>
          <p:nvPr/>
        </p:nvSpPr>
        <p:spPr>
          <a:xfrm>
            <a:off x="5812988" y="6093142"/>
            <a:ext cx="7867055" cy="15240"/>
          </a:xfrm>
          <a:prstGeom prst="roundRect">
            <a:avLst>
              <a:gd name="adj" fmla="val 2338788"/>
            </a:avLst>
          </a:prstGeom>
          <a:solidFill>
            <a:srgbClr val="DA33BF"/>
          </a:solidFill>
          <a:ln/>
        </p:spPr>
      </p:sp>
      <p:sp>
        <p:nvSpPr>
          <p:cNvPr id="18" name="Shape 16"/>
          <p:cNvSpPr/>
          <p:nvPr/>
        </p:nvSpPr>
        <p:spPr>
          <a:xfrm>
            <a:off x="831652" y="6227088"/>
            <a:ext cx="6483548" cy="1347192"/>
          </a:xfrm>
          <a:prstGeom prst="roundRect">
            <a:avLst>
              <a:gd name="adj" fmla="val 26457"/>
            </a:avLst>
          </a:prstGeom>
          <a:solidFill>
            <a:srgbClr val="F3F3FF"/>
          </a:solidFill>
          <a:ln w="22860">
            <a:solidFill>
              <a:srgbClr val="2D4DF2"/>
            </a:solidFill>
            <a:prstDash val="solid"/>
          </a:ln>
        </p:spPr>
      </p:sp>
      <p:sp>
        <p:nvSpPr>
          <p:cNvPr id="19" name="Text 17"/>
          <p:cNvSpPr/>
          <p:nvPr/>
        </p:nvSpPr>
        <p:spPr>
          <a:xfrm>
            <a:off x="3906322" y="6691789"/>
            <a:ext cx="334089" cy="417671"/>
          </a:xfrm>
          <a:prstGeom prst="rect">
            <a:avLst/>
          </a:prstGeom>
          <a:noFill/>
          <a:ln/>
        </p:spPr>
        <p:txBody>
          <a:bodyPr wrap="none" lIns="0" tIns="0" rIns="0" bIns="0" rtlCol="0" anchor="t"/>
          <a:lstStyle/>
          <a:p>
            <a:pPr marL="0" indent="0" algn="ctr">
              <a:lnSpc>
                <a:spcPts val="4200"/>
              </a:lnSpc>
              <a:buNone/>
            </a:pPr>
            <a:r>
              <a:rPr lang="en-US" sz="2600" dirty="0">
                <a:solidFill>
                  <a:srgbClr val="00002E"/>
                </a:solidFill>
                <a:latin typeface="Nunito Semi Bold" pitchFamily="34" charset="0"/>
                <a:ea typeface="Nunito Semi Bold" pitchFamily="34" charset="-122"/>
                <a:cs typeface="Nunito Semi Bold" pitchFamily="34" charset="-120"/>
              </a:rPr>
              <a:t>4</a:t>
            </a:r>
            <a:endParaRPr lang="en-US" sz="2600" dirty="0"/>
          </a:p>
        </p:txBody>
      </p:sp>
      <p:sp>
        <p:nvSpPr>
          <p:cNvPr id="20" name="Text 18"/>
          <p:cNvSpPr/>
          <p:nvPr/>
        </p:nvSpPr>
        <p:spPr>
          <a:xfrm>
            <a:off x="7552730" y="6464618"/>
            <a:ext cx="2795468" cy="349448"/>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Non-Adherence</a:t>
            </a:r>
            <a:endParaRPr lang="en-US" sz="2200" dirty="0"/>
          </a:p>
        </p:txBody>
      </p:sp>
      <p:sp>
        <p:nvSpPr>
          <p:cNvPr id="21" name="Text 19"/>
          <p:cNvSpPr/>
          <p:nvPr/>
        </p:nvSpPr>
        <p:spPr>
          <a:xfrm>
            <a:off x="7552730" y="6956584"/>
            <a:ext cx="4023598" cy="380167"/>
          </a:xfrm>
          <a:prstGeom prst="rect">
            <a:avLst/>
          </a:prstGeom>
          <a:noFill/>
          <a:ln/>
        </p:spPr>
        <p:txBody>
          <a:bodyPr wrap="non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Failure to adhere to the treatment plan.</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755218" y="644946"/>
            <a:ext cx="11143417"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Recommendations to Reduce Readmissions</a:t>
            </a:r>
            <a:endParaRPr lang="en-US" sz="4400" dirty="0"/>
          </a:p>
        </p:txBody>
      </p:sp>
      <p:pic>
        <p:nvPicPr>
          <p:cNvPr id="3" name="Image 0" descr="preencoded.png"/>
          <p:cNvPicPr>
            <a:picLocks noChangeAspect="1"/>
          </p:cNvPicPr>
          <p:nvPr/>
        </p:nvPicPr>
        <p:blipFill>
          <a:blip r:embed="rId3"/>
          <a:stretch>
            <a:fillRect/>
          </a:stretch>
        </p:blipFill>
        <p:spPr>
          <a:xfrm>
            <a:off x="3274814" y="1902143"/>
            <a:ext cx="1603058" cy="1357193"/>
          </a:xfrm>
          <a:prstGeom prst="rect">
            <a:avLst/>
          </a:prstGeom>
        </p:spPr>
      </p:pic>
      <p:sp>
        <p:nvSpPr>
          <p:cNvPr id="4" name="Text 1"/>
          <p:cNvSpPr/>
          <p:nvPr/>
        </p:nvSpPr>
        <p:spPr>
          <a:xfrm>
            <a:off x="3907988" y="2537936"/>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00002E"/>
                </a:solidFill>
                <a:latin typeface="Nunito Semi Bold" pitchFamily="34" charset="0"/>
                <a:ea typeface="Nunito Semi Bold" pitchFamily="34" charset="-122"/>
                <a:cs typeface="Nunito Semi Bold" pitchFamily="34" charset="-120"/>
              </a:rPr>
              <a:t>1</a:t>
            </a:r>
            <a:endParaRPr lang="en-US" sz="2650" dirty="0"/>
          </a:p>
        </p:txBody>
      </p:sp>
      <p:sp>
        <p:nvSpPr>
          <p:cNvPr id="5" name="Text 2"/>
          <p:cNvSpPr/>
          <p:nvPr/>
        </p:nvSpPr>
        <p:spPr>
          <a:xfrm>
            <a:off x="5117187" y="2141458"/>
            <a:ext cx="3010257"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Monitoring &amp; Education</a:t>
            </a:r>
            <a:endParaRPr lang="en-US" sz="2200" dirty="0"/>
          </a:p>
        </p:txBody>
      </p:sp>
      <p:sp>
        <p:nvSpPr>
          <p:cNvPr id="6" name="Text 3"/>
          <p:cNvSpPr/>
          <p:nvPr/>
        </p:nvSpPr>
        <p:spPr>
          <a:xfrm>
            <a:off x="5117187" y="2636996"/>
            <a:ext cx="5913715"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Improve post-discharge monitoring and insulin education.</a:t>
            </a:r>
            <a:endParaRPr lang="en-US" sz="1850" dirty="0"/>
          </a:p>
        </p:txBody>
      </p:sp>
      <p:sp>
        <p:nvSpPr>
          <p:cNvPr id="7" name="Shape 4"/>
          <p:cNvSpPr/>
          <p:nvPr/>
        </p:nvSpPr>
        <p:spPr>
          <a:xfrm>
            <a:off x="4937641" y="3273981"/>
            <a:ext cx="8795266" cy="15240"/>
          </a:xfrm>
          <a:prstGeom prst="roundRect">
            <a:avLst>
              <a:gd name="adj" fmla="val 2356110"/>
            </a:avLst>
          </a:prstGeom>
          <a:solidFill>
            <a:srgbClr val="2D4DF2"/>
          </a:solidFill>
          <a:ln/>
        </p:spPr>
      </p:sp>
      <p:pic>
        <p:nvPicPr>
          <p:cNvPr id="8" name="Image 1" descr="preencoded.png"/>
          <p:cNvPicPr>
            <a:picLocks noChangeAspect="1"/>
          </p:cNvPicPr>
          <p:nvPr/>
        </p:nvPicPr>
        <p:blipFill>
          <a:blip r:embed="rId4"/>
          <a:stretch>
            <a:fillRect/>
          </a:stretch>
        </p:blipFill>
        <p:spPr>
          <a:xfrm>
            <a:off x="2473285" y="3319105"/>
            <a:ext cx="3206234" cy="1357193"/>
          </a:xfrm>
          <a:prstGeom prst="rect">
            <a:avLst/>
          </a:prstGeom>
        </p:spPr>
      </p:pic>
      <p:sp>
        <p:nvSpPr>
          <p:cNvPr id="9" name="Text 5"/>
          <p:cNvSpPr/>
          <p:nvPr/>
        </p:nvSpPr>
        <p:spPr>
          <a:xfrm>
            <a:off x="3907988" y="3787259"/>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00002E"/>
                </a:solidFill>
                <a:latin typeface="Nunito Semi Bold" pitchFamily="34" charset="0"/>
                <a:ea typeface="Nunito Semi Bold" pitchFamily="34" charset="-122"/>
                <a:cs typeface="Nunito Semi Bold" pitchFamily="34" charset="-120"/>
              </a:rPr>
              <a:t>2</a:t>
            </a:r>
            <a:endParaRPr lang="en-US" sz="2650" dirty="0"/>
          </a:p>
        </p:txBody>
      </p:sp>
      <p:sp>
        <p:nvSpPr>
          <p:cNvPr id="10" name="Text 6"/>
          <p:cNvSpPr/>
          <p:nvPr/>
        </p:nvSpPr>
        <p:spPr>
          <a:xfrm>
            <a:off x="5918835" y="355842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Follow-Up Visits</a:t>
            </a:r>
            <a:endParaRPr lang="en-US" sz="2200" dirty="0"/>
          </a:p>
        </p:txBody>
      </p:sp>
      <p:sp>
        <p:nvSpPr>
          <p:cNvPr id="11" name="Text 7"/>
          <p:cNvSpPr/>
          <p:nvPr/>
        </p:nvSpPr>
        <p:spPr>
          <a:xfrm>
            <a:off x="5918835" y="4053959"/>
            <a:ext cx="4042529"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Schedule follow-up visits within 7 days.</a:t>
            </a:r>
            <a:endParaRPr lang="en-US" sz="1850" dirty="0"/>
          </a:p>
        </p:txBody>
      </p:sp>
      <p:sp>
        <p:nvSpPr>
          <p:cNvPr id="12" name="Shape 8"/>
          <p:cNvSpPr/>
          <p:nvPr/>
        </p:nvSpPr>
        <p:spPr>
          <a:xfrm>
            <a:off x="5739289" y="4690943"/>
            <a:ext cx="7993618" cy="15240"/>
          </a:xfrm>
          <a:prstGeom prst="roundRect">
            <a:avLst>
              <a:gd name="adj" fmla="val 2356110"/>
            </a:avLst>
          </a:prstGeom>
          <a:solidFill>
            <a:srgbClr val="018CE1"/>
          </a:solidFill>
          <a:ln/>
        </p:spPr>
      </p:sp>
      <p:pic>
        <p:nvPicPr>
          <p:cNvPr id="13" name="Image 2" descr="preencoded.png"/>
          <p:cNvPicPr>
            <a:picLocks noChangeAspect="1"/>
          </p:cNvPicPr>
          <p:nvPr/>
        </p:nvPicPr>
        <p:blipFill>
          <a:blip r:embed="rId5"/>
          <a:stretch>
            <a:fillRect/>
          </a:stretch>
        </p:blipFill>
        <p:spPr>
          <a:xfrm>
            <a:off x="1671638" y="4736068"/>
            <a:ext cx="4809411" cy="1357193"/>
          </a:xfrm>
          <a:prstGeom prst="rect">
            <a:avLst/>
          </a:prstGeom>
        </p:spPr>
      </p:pic>
      <p:sp>
        <p:nvSpPr>
          <p:cNvPr id="14" name="Text 9"/>
          <p:cNvSpPr/>
          <p:nvPr/>
        </p:nvSpPr>
        <p:spPr>
          <a:xfrm>
            <a:off x="3907988" y="5204222"/>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00002E"/>
                </a:solidFill>
                <a:latin typeface="Nunito Semi Bold" pitchFamily="34" charset="0"/>
                <a:ea typeface="Nunito Semi Bold" pitchFamily="34" charset="-122"/>
                <a:cs typeface="Nunito Semi Bold" pitchFamily="34" charset="-120"/>
              </a:rPr>
              <a:t>3</a:t>
            </a:r>
            <a:endParaRPr lang="en-US" sz="2650" dirty="0"/>
          </a:p>
        </p:txBody>
      </p:sp>
      <p:sp>
        <p:nvSpPr>
          <p:cNvPr id="15" name="Text 10"/>
          <p:cNvSpPr/>
          <p:nvPr/>
        </p:nvSpPr>
        <p:spPr>
          <a:xfrm>
            <a:off x="6720364" y="497538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Identify High-Risk</a:t>
            </a:r>
            <a:endParaRPr lang="en-US" sz="2200" dirty="0"/>
          </a:p>
        </p:txBody>
      </p:sp>
      <p:sp>
        <p:nvSpPr>
          <p:cNvPr id="16" name="Text 11"/>
          <p:cNvSpPr/>
          <p:nvPr/>
        </p:nvSpPr>
        <p:spPr>
          <a:xfrm>
            <a:off x="6720364" y="5470922"/>
            <a:ext cx="5762030"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Pinpoint patients with many meds or prior readmissions.</a:t>
            </a:r>
            <a:endParaRPr lang="en-US" sz="1850" dirty="0"/>
          </a:p>
        </p:txBody>
      </p:sp>
      <p:sp>
        <p:nvSpPr>
          <p:cNvPr id="17" name="Shape 12"/>
          <p:cNvSpPr/>
          <p:nvPr/>
        </p:nvSpPr>
        <p:spPr>
          <a:xfrm>
            <a:off x="6540818" y="6107906"/>
            <a:ext cx="7192089" cy="15240"/>
          </a:xfrm>
          <a:prstGeom prst="roundRect">
            <a:avLst>
              <a:gd name="adj" fmla="val 2356110"/>
            </a:avLst>
          </a:prstGeom>
          <a:solidFill>
            <a:srgbClr val="DA33BF"/>
          </a:solidFill>
          <a:ln/>
        </p:spPr>
      </p:sp>
      <p:pic>
        <p:nvPicPr>
          <p:cNvPr id="18" name="Image 3" descr="preencoded.png"/>
          <p:cNvPicPr>
            <a:picLocks noChangeAspect="1"/>
          </p:cNvPicPr>
          <p:nvPr/>
        </p:nvPicPr>
        <p:blipFill>
          <a:blip r:embed="rId6"/>
          <a:stretch>
            <a:fillRect/>
          </a:stretch>
        </p:blipFill>
        <p:spPr>
          <a:xfrm>
            <a:off x="870109" y="6153031"/>
            <a:ext cx="6412587" cy="1357193"/>
          </a:xfrm>
          <a:prstGeom prst="rect">
            <a:avLst/>
          </a:prstGeom>
        </p:spPr>
      </p:pic>
      <p:sp>
        <p:nvSpPr>
          <p:cNvPr id="19" name="Text 13"/>
          <p:cNvSpPr/>
          <p:nvPr/>
        </p:nvSpPr>
        <p:spPr>
          <a:xfrm>
            <a:off x="3907988" y="6621185"/>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00002E"/>
                </a:solidFill>
                <a:latin typeface="Nunito Semi Bold" pitchFamily="34" charset="0"/>
                <a:ea typeface="Nunito Semi Bold" pitchFamily="34" charset="-122"/>
                <a:cs typeface="Nunito Semi Bold" pitchFamily="34" charset="-120"/>
              </a:rPr>
              <a:t>4</a:t>
            </a:r>
            <a:endParaRPr lang="en-US" sz="2650" dirty="0"/>
          </a:p>
        </p:txBody>
      </p:sp>
      <p:sp>
        <p:nvSpPr>
          <p:cNvPr id="20" name="Text 14"/>
          <p:cNvSpPr/>
          <p:nvPr/>
        </p:nvSpPr>
        <p:spPr>
          <a:xfrm>
            <a:off x="7522012" y="639234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Predictive Models</a:t>
            </a:r>
            <a:endParaRPr lang="en-US" sz="2200" dirty="0"/>
          </a:p>
        </p:txBody>
      </p:sp>
      <p:sp>
        <p:nvSpPr>
          <p:cNvPr id="21" name="Text 15"/>
          <p:cNvSpPr/>
          <p:nvPr/>
        </p:nvSpPr>
        <p:spPr>
          <a:xfrm>
            <a:off x="7522012" y="6887885"/>
            <a:ext cx="4901208"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Employ predictive models for early intervention.</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677</Words>
  <Application>Microsoft Office PowerPoint</Application>
  <PresentationFormat>Custom</PresentationFormat>
  <Paragraphs>93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 Semi Bold</vt:lpstr>
      <vt:lpstr>PT Sans Bold</vt:lpstr>
      <vt:lpstr>PT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Vikram Sonawane</cp:lastModifiedBy>
  <cp:revision>3</cp:revision>
  <dcterms:created xsi:type="dcterms:W3CDTF">2025-05-02T17:00:26Z</dcterms:created>
  <dcterms:modified xsi:type="dcterms:W3CDTF">2025-05-02T17:23:22Z</dcterms:modified>
</cp:coreProperties>
</file>