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74"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3662-BFDB-4C31-8E81-0DC432D6EC71}" type="datetimeFigureOut">
              <a:rPr lang="en-IN" smtClean="0"/>
              <a:t>04-05-2025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53646-0733-4514-84C4-C1CC196FEFF5}" type="slidenum">
              <a:rPr lang="en-IN" smtClean="0"/>
              <a:t>‹#›</a:t>
            </a:fld>
            <a:endParaRPr lang="en-IN"/>
          </a:p>
        </p:txBody>
      </p:sp>
    </p:spTree>
    <p:extLst>
      <p:ext uri="{BB962C8B-B14F-4D97-AF65-F5344CB8AC3E}">
        <p14:creationId xmlns:p14="http://schemas.microsoft.com/office/powerpoint/2010/main" val="2604687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153646-0733-4514-84C4-C1CC196FEFF5}" type="slidenum">
              <a:rPr lang="en-IN" smtClean="0"/>
              <a:t>1</a:t>
            </a:fld>
            <a:endParaRPr lang="en-IN"/>
          </a:p>
        </p:txBody>
      </p:sp>
    </p:spTree>
    <p:extLst>
      <p:ext uri="{BB962C8B-B14F-4D97-AF65-F5344CB8AC3E}">
        <p14:creationId xmlns:p14="http://schemas.microsoft.com/office/powerpoint/2010/main" val="1453195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153646-0733-4514-84C4-C1CC196FEFF5}" type="slidenum">
              <a:rPr lang="en-IN" smtClean="0"/>
              <a:t>15</a:t>
            </a:fld>
            <a:endParaRPr lang="en-IN"/>
          </a:p>
        </p:txBody>
      </p:sp>
    </p:spTree>
    <p:extLst>
      <p:ext uri="{BB962C8B-B14F-4D97-AF65-F5344CB8AC3E}">
        <p14:creationId xmlns:p14="http://schemas.microsoft.com/office/powerpoint/2010/main" val="60861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CB12B6-F428-4B67-AC6C-90E9C27A6A8A}"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5C9DF9-01B0-4C0A-AAE1-2AD6FDF702A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2276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CB12B6-F428-4B67-AC6C-90E9C27A6A8A}"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5C9DF9-01B0-4C0A-AAE1-2AD6FDF702AC}" type="slidenum">
              <a:rPr lang="en-IN" smtClean="0"/>
              <a:t>‹#›</a:t>
            </a:fld>
            <a:endParaRPr lang="en-IN"/>
          </a:p>
        </p:txBody>
      </p:sp>
    </p:spTree>
    <p:extLst>
      <p:ext uri="{BB962C8B-B14F-4D97-AF65-F5344CB8AC3E}">
        <p14:creationId xmlns:p14="http://schemas.microsoft.com/office/powerpoint/2010/main" val="368971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CB12B6-F428-4B67-AC6C-90E9C27A6A8A}"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5C9DF9-01B0-4C0A-AAE1-2AD6FDF702AC}" type="slidenum">
              <a:rPr lang="en-IN" smtClean="0"/>
              <a:t>‹#›</a:t>
            </a:fld>
            <a:endParaRPr lang="en-IN"/>
          </a:p>
        </p:txBody>
      </p:sp>
    </p:spTree>
    <p:extLst>
      <p:ext uri="{BB962C8B-B14F-4D97-AF65-F5344CB8AC3E}">
        <p14:creationId xmlns:p14="http://schemas.microsoft.com/office/powerpoint/2010/main" val="12209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CB12B6-F428-4B67-AC6C-90E9C27A6A8A}"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5C9DF9-01B0-4C0A-AAE1-2AD6FDF702AC}" type="slidenum">
              <a:rPr lang="en-IN" smtClean="0"/>
              <a:t>‹#›</a:t>
            </a:fld>
            <a:endParaRPr lang="en-IN"/>
          </a:p>
        </p:txBody>
      </p:sp>
    </p:spTree>
    <p:extLst>
      <p:ext uri="{BB962C8B-B14F-4D97-AF65-F5344CB8AC3E}">
        <p14:creationId xmlns:p14="http://schemas.microsoft.com/office/powerpoint/2010/main" val="739643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CB12B6-F428-4B67-AC6C-90E9C27A6A8A}"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5C9DF9-01B0-4C0A-AAE1-2AD6FDF702A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6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CB12B6-F428-4B67-AC6C-90E9C27A6A8A}" type="datetimeFigureOut">
              <a:rPr lang="en-IN" smtClean="0"/>
              <a:t>04-05-2025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5C9DF9-01B0-4C0A-AAE1-2AD6FDF702AC}" type="slidenum">
              <a:rPr lang="en-IN" smtClean="0"/>
              <a:t>‹#›</a:t>
            </a:fld>
            <a:endParaRPr lang="en-IN"/>
          </a:p>
        </p:txBody>
      </p:sp>
    </p:spTree>
    <p:extLst>
      <p:ext uri="{BB962C8B-B14F-4D97-AF65-F5344CB8AC3E}">
        <p14:creationId xmlns:p14="http://schemas.microsoft.com/office/powerpoint/2010/main" val="637244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CB12B6-F428-4B67-AC6C-90E9C27A6A8A}" type="datetimeFigureOut">
              <a:rPr lang="en-IN" smtClean="0"/>
              <a:t>04-05-2025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5C9DF9-01B0-4C0A-AAE1-2AD6FDF702AC}" type="slidenum">
              <a:rPr lang="en-IN" smtClean="0"/>
              <a:t>‹#›</a:t>
            </a:fld>
            <a:endParaRPr lang="en-IN"/>
          </a:p>
        </p:txBody>
      </p:sp>
    </p:spTree>
    <p:extLst>
      <p:ext uri="{BB962C8B-B14F-4D97-AF65-F5344CB8AC3E}">
        <p14:creationId xmlns:p14="http://schemas.microsoft.com/office/powerpoint/2010/main" val="836525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CB12B6-F428-4B67-AC6C-90E9C27A6A8A}" type="datetimeFigureOut">
              <a:rPr lang="en-IN" smtClean="0"/>
              <a:t>04-05-2025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5C9DF9-01B0-4C0A-AAE1-2AD6FDF702AC}" type="slidenum">
              <a:rPr lang="en-IN" smtClean="0"/>
              <a:t>‹#›</a:t>
            </a:fld>
            <a:endParaRPr lang="en-IN"/>
          </a:p>
        </p:txBody>
      </p:sp>
    </p:spTree>
    <p:extLst>
      <p:ext uri="{BB962C8B-B14F-4D97-AF65-F5344CB8AC3E}">
        <p14:creationId xmlns:p14="http://schemas.microsoft.com/office/powerpoint/2010/main" val="3468860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CB12B6-F428-4B67-AC6C-90E9C27A6A8A}" type="datetimeFigureOut">
              <a:rPr lang="en-IN" smtClean="0"/>
              <a:t>04-05-2025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65C9DF9-01B0-4C0A-AAE1-2AD6FDF702AC}" type="slidenum">
              <a:rPr lang="en-IN" smtClean="0"/>
              <a:t>‹#›</a:t>
            </a:fld>
            <a:endParaRPr lang="en-IN"/>
          </a:p>
        </p:txBody>
      </p:sp>
    </p:spTree>
    <p:extLst>
      <p:ext uri="{BB962C8B-B14F-4D97-AF65-F5344CB8AC3E}">
        <p14:creationId xmlns:p14="http://schemas.microsoft.com/office/powerpoint/2010/main" val="2338401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CB12B6-F428-4B67-AC6C-90E9C27A6A8A}" type="datetimeFigureOut">
              <a:rPr lang="en-IN" smtClean="0"/>
              <a:t>04-05-2025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65C9DF9-01B0-4C0A-AAE1-2AD6FDF702AC}" type="slidenum">
              <a:rPr lang="en-IN" smtClean="0"/>
              <a:t>‹#›</a:t>
            </a:fld>
            <a:endParaRPr lang="en-IN"/>
          </a:p>
        </p:txBody>
      </p:sp>
    </p:spTree>
    <p:extLst>
      <p:ext uri="{BB962C8B-B14F-4D97-AF65-F5344CB8AC3E}">
        <p14:creationId xmlns:p14="http://schemas.microsoft.com/office/powerpoint/2010/main" val="3807471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CB12B6-F428-4B67-AC6C-90E9C27A6A8A}" type="datetimeFigureOut">
              <a:rPr lang="en-IN" smtClean="0"/>
              <a:t>04-05-2025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5C9DF9-01B0-4C0A-AAE1-2AD6FDF702AC}" type="slidenum">
              <a:rPr lang="en-IN" smtClean="0"/>
              <a:t>‹#›</a:t>
            </a:fld>
            <a:endParaRPr lang="en-IN"/>
          </a:p>
        </p:txBody>
      </p:sp>
    </p:spTree>
    <p:extLst>
      <p:ext uri="{BB962C8B-B14F-4D97-AF65-F5344CB8AC3E}">
        <p14:creationId xmlns:p14="http://schemas.microsoft.com/office/powerpoint/2010/main" val="3506498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CB12B6-F428-4B67-AC6C-90E9C27A6A8A}" type="datetimeFigureOut">
              <a:rPr lang="en-IN" smtClean="0"/>
              <a:t>04-05-2025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65C9DF9-01B0-4C0A-AAE1-2AD6FDF702A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2572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DBCD37-8EAF-68A6-7139-94258CB344AD}"/>
              </a:ext>
            </a:extLst>
          </p:cNvPr>
          <p:cNvSpPr txBox="1"/>
          <p:nvPr/>
        </p:nvSpPr>
        <p:spPr>
          <a:xfrm>
            <a:off x="737419" y="668594"/>
            <a:ext cx="10864646" cy="861774"/>
          </a:xfrm>
          <a:prstGeom prst="rect">
            <a:avLst/>
          </a:prstGeom>
          <a:noFill/>
        </p:spPr>
        <p:txBody>
          <a:bodyPr wrap="square" rtlCol="0">
            <a:spAutoFit/>
          </a:bodyPr>
          <a:lstStyle/>
          <a:p>
            <a:pPr algn="ctr"/>
            <a:r>
              <a:rPr lang="en-US" sz="3200" b="1" dirty="0">
                <a:solidFill>
                  <a:srgbClr val="00002E"/>
                </a:solidFill>
                <a:latin typeface="Nunito Semi Bold" pitchFamily="34" charset="0"/>
                <a:ea typeface="Nunito Semi Bold" pitchFamily="34" charset="-122"/>
                <a:cs typeface="Nunito Semi Bold" pitchFamily="34" charset="-120"/>
              </a:rPr>
              <a:t>Hospital Readmissions Analysis for Diabetic Patients</a:t>
            </a:r>
            <a:endParaRPr lang="en-US" sz="3200" b="1" dirty="0"/>
          </a:p>
          <a:p>
            <a:endParaRPr lang="en-IN" dirty="0"/>
          </a:p>
        </p:txBody>
      </p:sp>
      <p:sp>
        <p:nvSpPr>
          <p:cNvPr id="5" name="TextBox 4">
            <a:extLst>
              <a:ext uri="{FF2B5EF4-FFF2-40B4-BE49-F238E27FC236}">
                <a16:creationId xmlns:a16="http://schemas.microsoft.com/office/drawing/2014/main" id="{888241A3-19EE-89B9-D4A4-65321335A35F}"/>
              </a:ext>
            </a:extLst>
          </p:cNvPr>
          <p:cNvSpPr txBox="1"/>
          <p:nvPr/>
        </p:nvSpPr>
        <p:spPr>
          <a:xfrm>
            <a:off x="1759974" y="2064774"/>
            <a:ext cx="8888361" cy="2308324"/>
          </a:xfrm>
          <a:prstGeom prst="rect">
            <a:avLst/>
          </a:prstGeom>
          <a:noFill/>
        </p:spPr>
        <p:txBody>
          <a:bodyPr wrap="square" rtlCol="0">
            <a:spAutoFit/>
          </a:bodyPr>
          <a:lstStyle/>
          <a:p>
            <a:r>
              <a:rPr lang="en-US" sz="1800" dirty="0">
                <a:solidFill>
                  <a:srgbClr val="00002E"/>
                </a:solidFill>
                <a:ea typeface="PT Sans" pitchFamily="34" charset="-122"/>
                <a:cs typeface="PT Sans" pitchFamily="34" charset="-120"/>
              </a:rPr>
              <a:t>This presentation provides an in-depth analysis of hospital readmissions among diabetic patients, a critical area for improving healthcare quality. We aim to identify key risk factors contributing to readmission rates, particularly focusing on those readmitted within 30 days. This metric is vital for assessing the effectiveness of patient care and hospital management. Prepared by Sangram Sonawane on April 30, 2025, this analysis seeks to offer actionable insights and strategies to reduce readmission rates, ultimately enhancing patient outcomes and reducing healthcare costs.</a:t>
            </a:r>
            <a:endParaRPr lang="en-US" sz="1800" dirty="0"/>
          </a:p>
          <a:p>
            <a:endParaRPr lang="en-IN" dirty="0"/>
          </a:p>
        </p:txBody>
      </p:sp>
      <p:pic>
        <p:nvPicPr>
          <p:cNvPr id="6" name="Image 1" descr="preencoded.png">
            <a:extLst>
              <a:ext uri="{FF2B5EF4-FFF2-40B4-BE49-F238E27FC236}">
                <a16:creationId xmlns:a16="http://schemas.microsoft.com/office/drawing/2014/main" id="{C0702DEE-23A7-09BD-8767-6670EB61C17F}"/>
              </a:ext>
            </a:extLst>
          </p:cNvPr>
          <p:cNvPicPr>
            <a:picLocks noChangeAspect="1"/>
          </p:cNvPicPr>
          <p:nvPr/>
        </p:nvPicPr>
        <p:blipFill>
          <a:blip r:embed="rId3"/>
          <a:stretch>
            <a:fillRect/>
          </a:stretch>
        </p:blipFill>
        <p:spPr>
          <a:xfrm>
            <a:off x="369754" y="5707045"/>
            <a:ext cx="367665" cy="367665"/>
          </a:xfrm>
          <a:prstGeom prst="rect">
            <a:avLst/>
          </a:prstGeom>
        </p:spPr>
      </p:pic>
      <p:sp>
        <p:nvSpPr>
          <p:cNvPr id="9" name="TextBox 8">
            <a:extLst>
              <a:ext uri="{FF2B5EF4-FFF2-40B4-BE49-F238E27FC236}">
                <a16:creationId xmlns:a16="http://schemas.microsoft.com/office/drawing/2014/main" id="{52808A85-F9F0-DCE4-8603-EEE53DE1DE94}"/>
              </a:ext>
            </a:extLst>
          </p:cNvPr>
          <p:cNvSpPr txBox="1"/>
          <p:nvPr/>
        </p:nvSpPr>
        <p:spPr>
          <a:xfrm>
            <a:off x="884903" y="5605864"/>
            <a:ext cx="2772697" cy="468846"/>
          </a:xfrm>
          <a:prstGeom prst="rect">
            <a:avLst/>
          </a:prstGeom>
          <a:noFill/>
        </p:spPr>
        <p:txBody>
          <a:bodyPr wrap="square">
            <a:spAutoFit/>
          </a:bodyPr>
          <a:lstStyle/>
          <a:p>
            <a:pPr marL="0" indent="0" algn="l">
              <a:lnSpc>
                <a:spcPts val="3250"/>
              </a:lnSpc>
              <a:buNone/>
            </a:pPr>
            <a:r>
              <a:rPr lang="en-US" sz="1800" b="1" dirty="0">
                <a:solidFill>
                  <a:srgbClr val="00002E"/>
                </a:solidFill>
                <a:latin typeface="PT Sans Bold" pitchFamily="34" charset="0"/>
                <a:ea typeface="PT Sans Bold" pitchFamily="34" charset="-122"/>
                <a:cs typeface="PT Sans Bold" pitchFamily="34" charset="-120"/>
              </a:rPr>
              <a:t>by Sangram Sonawane</a:t>
            </a:r>
            <a:endParaRPr lang="en-US" sz="1800" dirty="0"/>
          </a:p>
        </p:txBody>
      </p:sp>
    </p:spTree>
    <p:extLst>
      <p:ext uri="{BB962C8B-B14F-4D97-AF65-F5344CB8AC3E}">
        <p14:creationId xmlns:p14="http://schemas.microsoft.com/office/powerpoint/2010/main" val="1503525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77041E-879B-27B9-015B-6FCC0CC052E6}"/>
              </a:ext>
            </a:extLst>
          </p:cNvPr>
          <p:cNvPicPr>
            <a:picLocks noChangeAspect="1"/>
          </p:cNvPicPr>
          <p:nvPr/>
        </p:nvPicPr>
        <p:blipFill>
          <a:blip r:embed="rId2"/>
          <a:stretch>
            <a:fillRect/>
          </a:stretch>
        </p:blipFill>
        <p:spPr>
          <a:xfrm>
            <a:off x="268315" y="648930"/>
            <a:ext cx="11655370" cy="4470382"/>
          </a:xfrm>
          <a:prstGeom prst="rect">
            <a:avLst/>
          </a:prstGeom>
        </p:spPr>
      </p:pic>
    </p:spTree>
    <p:extLst>
      <p:ext uri="{BB962C8B-B14F-4D97-AF65-F5344CB8AC3E}">
        <p14:creationId xmlns:p14="http://schemas.microsoft.com/office/powerpoint/2010/main" val="1733625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B9610B-65B5-599A-E5CD-F7BF711C470E}"/>
              </a:ext>
            </a:extLst>
          </p:cNvPr>
          <p:cNvPicPr>
            <a:picLocks noChangeAspect="1"/>
          </p:cNvPicPr>
          <p:nvPr/>
        </p:nvPicPr>
        <p:blipFill>
          <a:blip r:embed="rId2"/>
          <a:stretch>
            <a:fillRect/>
          </a:stretch>
        </p:blipFill>
        <p:spPr>
          <a:xfrm>
            <a:off x="1170143" y="0"/>
            <a:ext cx="9851713" cy="6282813"/>
          </a:xfrm>
          <a:prstGeom prst="rect">
            <a:avLst/>
          </a:prstGeom>
        </p:spPr>
      </p:pic>
    </p:spTree>
    <p:extLst>
      <p:ext uri="{BB962C8B-B14F-4D97-AF65-F5344CB8AC3E}">
        <p14:creationId xmlns:p14="http://schemas.microsoft.com/office/powerpoint/2010/main" val="246902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9E5DB8-5050-CFE9-F716-6C749900E4F2}"/>
              </a:ext>
            </a:extLst>
          </p:cNvPr>
          <p:cNvPicPr>
            <a:picLocks noChangeAspect="1"/>
          </p:cNvPicPr>
          <p:nvPr/>
        </p:nvPicPr>
        <p:blipFill>
          <a:blip r:embed="rId2"/>
          <a:stretch>
            <a:fillRect/>
          </a:stretch>
        </p:blipFill>
        <p:spPr>
          <a:xfrm>
            <a:off x="908179" y="0"/>
            <a:ext cx="10375641" cy="6272981"/>
          </a:xfrm>
          <a:prstGeom prst="rect">
            <a:avLst/>
          </a:prstGeom>
        </p:spPr>
      </p:pic>
    </p:spTree>
    <p:extLst>
      <p:ext uri="{BB962C8B-B14F-4D97-AF65-F5344CB8AC3E}">
        <p14:creationId xmlns:p14="http://schemas.microsoft.com/office/powerpoint/2010/main" val="158490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53312E-4A4D-68EC-117A-B643FF1EDD80}"/>
              </a:ext>
            </a:extLst>
          </p:cNvPr>
          <p:cNvPicPr>
            <a:picLocks noChangeAspect="1"/>
          </p:cNvPicPr>
          <p:nvPr/>
        </p:nvPicPr>
        <p:blipFill>
          <a:blip r:embed="rId2"/>
          <a:stretch>
            <a:fillRect/>
          </a:stretch>
        </p:blipFill>
        <p:spPr>
          <a:xfrm>
            <a:off x="808887" y="413916"/>
            <a:ext cx="10574226" cy="5790239"/>
          </a:xfrm>
          <a:prstGeom prst="rect">
            <a:avLst/>
          </a:prstGeom>
        </p:spPr>
      </p:pic>
    </p:spTree>
    <p:extLst>
      <p:ext uri="{BB962C8B-B14F-4D97-AF65-F5344CB8AC3E}">
        <p14:creationId xmlns:p14="http://schemas.microsoft.com/office/powerpoint/2010/main" val="137427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877381-1C58-98C9-B93E-5AAFB67A16FA}"/>
              </a:ext>
            </a:extLst>
          </p:cNvPr>
          <p:cNvPicPr>
            <a:picLocks noChangeAspect="1"/>
          </p:cNvPicPr>
          <p:nvPr/>
        </p:nvPicPr>
        <p:blipFill>
          <a:blip r:embed="rId2"/>
          <a:stretch>
            <a:fillRect/>
          </a:stretch>
        </p:blipFill>
        <p:spPr>
          <a:xfrm>
            <a:off x="856519" y="170996"/>
            <a:ext cx="10478962" cy="6121650"/>
          </a:xfrm>
          <a:prstGeom prst="rect">
            <a:avLst/>
          </a:prstGeom>
        </p:spPr>
      </p:pic>
    </p:spTree>
    <p:extLst>
      <p:ext uri="{BB962C8B-B14F-4D97-AF65-F5344CB8AC3E}">
        <p14:creationId xmlns:p14="http://schemas.microsoft.com/office/powerpoint/2010/main" val="452578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9F1362-5AFB-1CAD-4EF0-D44AC93244D9}"/>
              </a:ext>
            </a:extLst>
          </p:cNvPr>
          <p:cNvPicPr>
            <a:picLocks noChangeAspect="1"/>
          </p:cNvPicPr>
          <p:nvPr/>
        </p:nvPicPr>
        <p:blipFill>
          <a:blip r:embed="rId3"/>
          <a:stretch>
            <a:fillRect/>
          </a:stretch>
        </p:blipFill>
        <p:spPr>
          <a:xfrm>
            <a:off x="804124" y="280548"/>
            <a:ext cx="10583752" cy="5972768"/>
          </a:xfrm>
          <a:prstGeom prst="rect">
            <a:avLst/>
          </a:prstGeom>
        </p:spPr>
      </p:pic>
    </p:spTree>
    <p:extLst>
      <p:ext uri="{BB962C8B-B14F-4D97-AF65-F5344CB8AC3E}">
        <p14:creationId xmlns:p14="http://schemas.microsoft.com/office/powerpoint/2010/main" val="3091799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67BFFD-5282-976B-8A40-CDB4E7A69412}"/>
              </a:ext>
            </a:extLst>
          </p:cNvPr>
          <p:cNvPicPr>
            <a:picLocks noChangeAspect="1"/>
          </p:cNvPicPr>
          <p:nvPr/>
        </p:nvPicPr>
        <p:blipFill>
          <a:blip r:embed="rId2"/>
          <a:stretch>
            <a:fillRect/>
          </a:stretch>
        </p:blipFill>
        <p:spPr>
          <a:xfrm>
            <a:off x="1352408" y="0"/>
            <a:ext cx="9487183" cy="6272981"/>
          </a:xfrm>
          <a:prstGeom prst="rect">
            <a:avLst/>
          </a:prstGeom>
        </p:spPr>
      </p:pic>
    </p:spTree>
    <p:extLst>
      <p:ext uri="{BB962C8B-B14F-4D97-AF65-F5344CB8AC3E}">
        <p14:creationId xmlns:p14="http://schemas.microsoft.com/office/powerpoint/2010/main" val="461228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62BA14-924A-7C1E-76D4-4D8B6E2ABED1}"/>
              </a:ext>
            </a:extLst>
          </p:cNvPr>
          <p:cNvPicPr>
            <a:picLocks noChangeAspect="1"/>
          </p:cNvPicPr>
          <p:nvPr/>
        </p:nvPicPr>
        <p:blipFill>
          <a:blip r:embed="rId2"/>
          <a:stretch>
            <a:fillRect/>
          </a:stretch>
        </p:blipFill>
        <p:spPr>
          <a:xfrm>
            <a:off x="813650" y="256733"/>
            <a:ext cx="10564699" cy="5986752"/>
          </a:xfrm>
          <a:prstGeom prst="rect">
            <a:avLst/>
          </a:prstGeom>
        </p:spPr>
      </p:pic>
    </p:spTree>
    <p:extLst>
      <p:ext uri="{BB962C8B-B14F-4D97-AF65-F5344CB8AC3E}">
        <p14:creationId xmlns:p14="http://schemas.microsoft.com/office/powerpoint/2010/main" val="2058101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33BF45-6116-A97B-5E78-61F9B7991CB9}"/>
              </a:ext>
            </a:extLst>
          </p:cNvPr>
          <p:cNvPicPr>
            <a:picLocks noChangeAspect="1"/>
          </p:cNvPicPr>
          <p:nvPr/>
        </p:nvPicPr>
        <p:blipFill>
          <a:blip r:embed="rId2"/>
          <a:stretch>
            <a:fillRect/>
          </a:stretch>
        </p:blipFill>
        <p:spPr>
          <a:xfrm>
            <a:off x="818413" y="1480865"/>
            <a:ext cx="10555173" cy="3896269"/>
          </a:xfrm>
          <a:prstGeom prst="rect">
            <a:avLst/>
          </a:prstGeom>
        </p:spPr>
      </p:pic>
    </p:spTree>
    <p:extLst>
      <p:ext uri="{BB962C8B-B14F-4D97-AF65-F5344CB8AC3E}">
        <p14:creationId xmlns:p14="http://schemas.microsoft.com/office/powerpoint/2010/main" val="231631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34F04C-4598-8226-4170-033C978A7771}"/>
              </a:ext>
            </a:extLst>
          </p:cNvPr>
          <p:cNvSpPr txBox="1"/>
          <p:nvPr/>
        </p:nvSpPr>
        <p:spPr>
          <a:xfrm>
            <a:off x="835743" y="757083"/>
            <a:ext cx="9861754" cy="4801314"/>
          </a:xfrm>
          <a:prstGeom prst="rect">
            <a:avLst/>
          </a:prstGeom>
          <a:noFill/>
        </p:spPr>
        <p:txBody>
          <a:bodyPr wrap="square" rtlCol="0">
            <a:spAutoFit/>
          </a:bodyPr>
          <a:lstStyle/>
          <a:p>
            <a:pPr algn="ctr"/>
            <a:r>
              <a:rPr lang="en-US" sz="3600" dirty="0"/>
              <a:t>Summary &amp; Insights </a:t>
            </a:r>
          </a:p>
          <a:p>
            <a:pPr marL="571500" indent="-571500">
              <a:lnSpc>
                <a:spcPct val="150000"/>
              </a:lnSpc>
              <a:buFont typeface="Arial" panose="020B0604020202020204" pitchFamily="34" charset="0"/>
              <a:buChar char="•"/>
            </a:pPr>
            <a:endParaRPr lang="en-US" sz="3600" dirty="0"/>
          </a:p>
          <a:p>
            <a:pPr marL="285750" indent="-285750">
              <a:buFont typeface="Arial" panose="020B0604020202020204" pitchFamily="34" charset="0"/>
              <a:buChar char="•"/>
            </a:pPr>
            <a:r>
              <a:rPr lang="en-US" dirty="0"/>
              <a:t> </a:t>
            </a:r>
            <a:r>
              <a:rPr lang="en-US" sz="2400" dirty="0"/>
              <a:t>Patients under age 40 and above 70 have a relatively higher chance of readmission.</a:t>
            </a:r>
          </a:p>
          <a:p>
            <a:pPr marL="342900" indent="-342900">
              <a:buFont typeface="Arial" panose="020B0604020202020204" pitchFamily="34" charset="0"/>
              <a:buChar char="•"/>
            </a:pPr>
            <a:r>
              <a:rPr lang="en-US" sz="2400" dirty="0"/>
              <a:t>Longer hospital stays and higher number of medications are linked with increased readmissions.</a:t>
            </a:r>
          </a:p>
          <a:p>
            <a:pPr marL="342900" indent="-342900">
              <a:buFont typeface="Arial" panose="020B0604020202020204" pitchFamily="34" charset="0"/>
              <a:buChar char="•"/>
            </a:pPr>
            <a:r>
              <a:rPr lang="en-US" sz="2400" dirty="0"/>
              <a:t>Gender shows slight variations in readmission trends.</a:t>
            </a:r>
          </a:p>
          <a:p>
            <a:pPr marL="342900" indent="-342900">
              <a:buFont typeface="Arial" panose="020B0604020202020204" pitchFamily="34" charset="0"/>
              <a:buChar char="•"/>
            </a:pPr>
            <a:r>
              <a:rPr lang="en-US" sz="2400" dirty="0"/>
              <a:t>Patients with insulin changes (Up/Down) tend to have higher readmission chances.</a:t>
            </a:r>
          </a:p>
          <a:p>
            <a:pPr marL="342900" indent="-342900">
              <a:buFont typeface="Arial" panose="020B0604020202020204" pitchFamily="34" charset="0"/>
              <a:buChar char="•"/>
            </a:pPr>
            <a:r>
              <a:rPr lang="en-US" sz="2400" dirty="0"/>
              <a:t>These insights can help hospitals identify at-risk patients and personalize post-discharge care plans.</a:t>
            </a:r>
            <a:endParaRPr lang="en-IN" sz="2400" dirty="0"/>
          </a:p>
        </p:txBody>
      </p:sp>
    </p:spTree>
    <p:extLst>
      <p:ext uri="{BB962C8B-B14F-4D97-AF65-F5344CB8AC3E}">
        <p14:creationId xmlns:p14="http://schemas.microsoft.com/office/powerpoint/2010/main" val="703056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01D28B-7BB8-2055-C19D-68E7635254E5}"/>
              </a:ext>
            </a:extLst>
          </p:cNvPr>
          <p:cNvPicPr>
            <a:picLocks noChangeAspect="1"/>
          </p:cNvPicPr>
          <p:nvPr/>
        </p:nvPicPr>
        <p:blipFill>
          <a:blip r:embed="rId2"/>
          <a:stretch>
            <a:fillRect/>
          </a:stretch>
        </p:blipFill>
        <p:spPr>
          <a:xfrm>
            <a:off x="81240" y="658761"/>
            <a:ext cx="11330452" cy="5218505"/>
          </a:xfrm>
          <a:prstGeom prst="rect">
            <a:avLst/>
          </a:prstGeom>
        </p:spPr>
      </p:pic>
    </p:spTree>
    <p:extLst>
      <p:ext uri="{BB962C8B-B14F-4D97-AF65-F5344CB8AC3E}">
        <p14:creationId xmlns:p14="http://schemas.microsoft.com/office/powerpoint/2010/main" val="3388309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AEB9F3-3639-87B5-FAD8-C5F5AA11C044}"/>
              </a:ext>
            </a:extLst>
          </p:cNvPr>
          <p:cNvPicPr>
            <a:picLocks noChangeAspect="1"/>
          </p:cNvPicPr>
          <p:nvPr/>
        </p:nvPicPr>
        <p:blipFill>
          <a:blip r:embed="rId2"/>
          <a:stretch>
            <a:fillRect/>
          </a:stretch>
        </p:blipFill>
        <p:spPr>
          <a:xfrm>
            <a:off x="773501" y="0"/>
            <a:ext cx="10644997" cy="6125497"/>
          </a:xfrm>
          <a:prstGeom prst="rect">
            <a:avLst/>
          </a:prstGeom>
        </p:spPr>
      </p:pic>
    </p:spTree>
    <p:extLst>
      <p:ext uri="{BB962C8B-B14F-4D97-AF65-F5344CB8AC3E}">
        <p14:creationId xmlns:p14="http://schemas.microsoft.com/office/powerpoint/2010/main" val="395280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34E428-5907-6355-98EE-03E82B6F95C8}"/>
              </a:ext>
            </a:extLst>
          </p:cNvPr>
          <p:cNvPicPr>
            <a:picLocks noChangeAspect="1"/>
          </p:cNvPicPr>
          <p:nvPr/>
        </p:nvPicPr>
        <p:blipFill>
          <a:blip r:embed="rId2"/>
          <a:stretch>
            <a:fillRect/>
          </a:stretch>
        </p:blipFill>
        <p:spPr>
          <a:xfrm>
            <a:off x="308975" y="0"/>
            <a:ext cx="11574050" cy="6204155"/>
          </a:xfrm>
          <a:prstGeom prst="rect">
            <a:avLst/>
          </a:prstGeom>
        </p:spPr>
      </p:pic>
    </p:spTree>
    <p:extLst>
      <p:ext uri="{BB962C8B-B14F-4D97-AF65-F5344CB8AC3E}">
        <p14:creationId xmlns:p14="http://schemas.microsoft.com/office/powerpoint/2010/main" val="3261571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3E5ABF-0A97-BFCE-B6AE-B21755432A5F}"/>
              </a:ext>
            </a:extLst>
          </p:cNvPr>
          <p:cNvPicPr>
            <a:picLocks noChangeAspect="1"/>
          </p:cNvPicPr>
          <p:nvPr/>
        </p:nvPicPr>
        <p:blipFill>
          <a:blip r:embed="rId2"/>
          <a:stretch>
            <a:fillRect/>
          </a:stretch>
        </p:blipFill>
        <p:spPr>
          <a:xfrm>
            <a:off x="246833" y="113838"/>
            <a:ext cx="11698333" cy="6100150"/>
          </a:xfrm>
          <a:prstGeom prst="rect">
            <a:avLst/>
          </a:prstGeom>
        </p:spPr>
      </p:pic>
    </p:spTree>
    <p:extLst>
      <p:ext uri="{BB962C8B-B14F-4D97-AF65-F5344CB8AC3E}">
        <p14:creationId xmlns:p14="http://schemas.microsoft.com/office/powerpoint/2010/main" val="361478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C7050D-DAE2-5669-4C1C-69C22D25F1A1}"/>
              </a:ext>
            </a:extLst>
          </p:cNvPr>
          <p:cNvPicPr>
            <a:picLocks noChangeAspect="1"/>
          </p:cNvPicPr>
          <p:nvPr/>
        </p:nvPicPr>
        <p:blipFill>
          <a:blip r:embed="rId2"/>
          <a:stretch>
            <a:fillRect/>
          </a:stretch>
        </p:blipFill>
        <p:spPr>
          <a:xfrm>
            <a:off x="218254" y="70969"/>
            <a:ext cx="11755491" cy="6093857"/>
          </a:xfrm>
          <a:prstGeom prst="rect">
            <a:avLst/>
          </a:prstGeom>
        </p:spPr>
      </p:pic>
    </p:spTree>
    <p:extLst>
      <p:ext uri="{BB962C8B-B14F-4D97-AF65-F5344CB8AC3E}">
        <p14:creationId xmlns:p14="http://schemas.microsoft.com/office/powerpoint/2010/main" val="1303556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55AC47-2965-9850-D952-6E3A208CF8CF}"/>
              </a:ext>
            </a:extLst>
          </p:cNvPr>
          <p:cNvPicPr>
            <a:picLocks noChangeAspect="1"/>
          </p:cNvPicPr>
          <p:nvPr/>
        </p:nvPicPr>
        <p:blipFill>
          <a:blip r:embed="rId2"/>
          <a:stretch>
            <a:fillRect/>
          </a:stretch>
        </p:blipFill>
        <p:spPr>
          <a:xfrm>
            <a:off x="542150" y="1409418"/>
            <a:ext cx="11107700" cy="4039164"/>
          </a:xfrm>
          <a:prstGeom prst="rect">
            <a:avLst/>
          </a:prstGeom>
        </p:spPr>
      </p:pic>
    </p:spTree>
    <p:extLst>
      <p:ext uri="{BB962C8B-B14F-4D97-AF65-F5344CB8AC3E}">
        <p14:creationId xmlns:p14="http://schemas.microsoft.com/office/powerpoint/2010/main" val="686262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733D87-9597-80AE-1E00-2DF374412491}"/>
              </a:ext>
            </a:extLst>
          </p:cNvPr>
          <p:cNvPicPr>
            <a:picLocks noChangeAspect="1"/>
          </p:cNvPicPr>
          <p:nvPr/>
        </p:nvPicPr>
        <p:blipFill>
          <a:blip r:embed="rId2"/>
          <a:stretch>
            <a:fillRect/>
          </a:stretch>
        </p:blipFill>
        <p:spPr>
          <a:xfrm>
            <a:off x="494355" y="0"/>
            <a:ext cx="11203290" cy="6272981"/>
          </a:xfrm>
          <a:prstGeom prst="rect">
            <a:avLst/>
          </a:prstGeom>
        </p:spPr>
      </p:pic>
    </p:spTree>
    <p:extLst>
      <p:ext uri="{BB962C8B-B14F-4D97-AF65-F5344CB8AC3E}">
        <p14:creationId xmlns:p14="http://schemas.microsoft.com/office/powerpoint/2010/main" val="3046955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907236-3B3E-FE50-1796-80E6B7CC151C}"/>
              </a:ext>
            </a:extLst>
          </p:cNvPr>
          <p:cNvPicPr>
            <a:picLocks noChangeAspect="1"/>
          </p:cNvPicPr>
          <p:nvPr/>
        </p:nvPicPr>
        <p:blipFill>
          <a:blip r:embed="rId2"/>
          <a:stretch>
            <a:fillRect/>
          </a:stretch>
        </p:blipFill>
        <p:spPr>
          <a:xfrm>
            <a:off x="1422368" y="88490"/>
            <a:ext cx="9347263" cy="6164826"/>
          </a:xfrm>
          <a:prstGeom prst="rect">
            <a:avLst/>
          </a:prstGeom>
        </p:spPr>
      </p:pic>
    </p:spTree>
    <p:extLst>
      <p:ext uri="{BB962C8B-B14F-4D97-AF65-F5344CB8AC3E}">
        <p14:creationId xmlns:p14="http://schemas.microsoft.com/office/powerpoint/2010/main" val="34600652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TotalTime>
  <Words>172</Words>
  <Application>Microsoft Office PowerPoint</Application>
  <PresentationFormat>Widescreen</PresentationFormat>
  <Paragraphs>12</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Nunito Semi Bold</vt:lpstr>
      <vt:lpstr>PT Sans</vt:lpstr>
      <vt:lpstr>PT Sans Bold</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Vikram Sonawane</dc:creator>
  <cp:lastModifiedBy>Vikram Sonawane</cp:lastModifiedBy>
  <cp:revision>2</cp:revision>
  <dcterms:created xsi:type="dcterms:W3CDTF">2025-05-03T02:23:18Z</dcterms:created>
  <dcterms:modified xsi:type="dcterms:W3CDTF">2025-05-04T02:36:53Z</dcterms:modified>
</cp:coreProperties>
</file>