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3" r:id="rId3"/>
    <p:sldId id="258" r:id="rId4"/>
    <p:sldId id="259" r:id="rId5"/>
    <p:sldId id="295" r:id="rId6"/>
    <p:sldId id="296" r:id="rId7"/>
    <p:sldId id="297" r:id="rId8"/>
    <p:sldId id="298" r:id="rId9"/>
    <p:sldId id="299" r:id="rId10"/>
    <p:sldId id="300" r:id="rId11"/>
    <p:sldId id="294" r:id="rId12"/>
    <p:sldId id="333" r:id="rId13"/>
    <p:sldId id="292" r:id="rId14"/>
    <p:sldId id="305" r:id="rId15"/>
    <p:sldId id="306" r:id="rId16"/>
    <p:sldId id="307" r:id="rId17"/>
    <p:sldId id="308" r:id="rId18"/>
    <p:sldId id="301" r:id="rId19"/>
    <p:sldId id="313" r:id="rId20"/>
    <p:sldId id="319" r:id="rId21"/>
    <p:sldId id="303" r:id="rId22"/>
    <p:sldId id="310" r:id="rId23"/>
    <p:sldId id="314" r:id="rId24"/>
    <p:sldId id="315" r:id="rId25"/>
    <p:sldId id="320" r:id="rId26"/>
    <p:sldId id="321" r:id="rId27"/>
    <p:sldId id="323" r:id="rId28"/>
    <p:sldId id="332" r:id="rId29"/>
    <p:sldId id="325" r:id="rId30"/>
    <p:sldId id="326" r:id="rId31"/>
    <p:sldId id="331" r:id="rId32"/>
    <p:sldId id="302" r:id="rId33"/>
    <p:sldId id="304" r:id="rId34"/>
    <p:sldId id="328" r:id="rId35"/>
    <p:sldId id="329" r:id="rId36"/>
    <p:sldId id="330" r:id="rId37"/>
    <p:sldId id="311" r:id="rId38"/>
    <p:sldId id="312" r:id="rId39"/>
    <p:sldId id="33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1ACF2-E7A6-4373-9196-23F03A284A03}" v="2600" dt="2023-12-15T08:04:56.635"/>
    <p1510:client id="{340CA371-6548-4341-AABF-03DD1679B276}" v="13" dt="2023-12-15T17:20:27.348"/>
    <p1510:client id="{3FA3628F-FB8A-44F6-AA23-37B77CFB982F}" v="21" dt="2023-12-15T15:58:10.248"/>
    <p1510:client id="{553FA04A-7CA2-47A5-A762-861F89AEB1EB}" v="43" dt="2023-12-15T06:20:33.152"/>
    <p1510:client id="{9B7CC083-F760-4DFB-A644-C2B36A23B9B1}" v="2174" dt="2023-12-15T07:06:01.862"/>
    <p1510:client id="{ADBA2CE2-283B-4672-94F3-661F9606C830}" v="49" dt="2023-12-15T06:15:24.407"/>
    <p1510:client id="{BD8C6B6E-B1A0-4C31-B136-BCC550E56AD0}" v="2806" dt="2023-12-15T09:42:49.6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665FB-0018-40BB-A9F9-7BE6D3C795CF}" type="datetimeFigureOut">
              <a:rPr lang="en-US" smtClean="0"/>
              <a:t>1/18/2025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6E855-DD32-4903-AB0F-177C36A40FE4}" type="slidenum">
              <a:rPr lang="en-US" smtClean="0"/>
              <a:t>‹#›</a:t>
            </a:fld>
            <a:endParaRPr lang="en-US"/>
          </a:p>
        </p:txBody>
      </p:sp>
    </p:spTree>
    <p:extLst>
      <p:ext uri="{BB962C8B-B14F-4D97-AF65-F5344CB8AC3E}">
        <p14:creationId xmlns:p14="http://schemas.microsoft.com/office/powerpoint/2010/main" val="213696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 the High Level Business Understanding focus on the Case Study supplied.</a:t>
            </a:r>
          </a:p>
        </p:txBody>
      </p:sp>
      <p:sp>
        <p:nvSpPr>
          <p:cNvPr id="4" name="Slide Number Placeholder 3"/>
          <p:cNvSpPr>
            <a:spLocks noGrp="1"/>
          </p:cNvSpPr>
          <p:nvPr>
            <p:ph type="sldNum" sz="quarter" idx="5"/>
          </p:nvPr>
        </p:nvSpPr>
        <p:spPr/>
        <p:txBody>
          <a:bodyPr/>
          <a:lstStyle/>
          <a:p>
            <a:fld id="{D7F6E855-DD32-4903-AB0F-177C36A40FE4}" type="slidenum">
              <a:rPr lang="en-US" smtClean="0"/>
              <a:t>2</a:t>
            </a:fld>
            <a:endParaRPr lang="en-US"/>
          </a:p>
        </p:txBody>
      </p:sp>
    </p:spTree>
    <p:extLst>
      <p:ext uri="{BB962C8B-B14F-4D97-AF65-F5344CB8AC3E}">
        <p14:creationId xmlns:p14="http://schemas.microsoft.com/office/powerpoint/2010/main" val="2828939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fld id="{D7F6E855-DD32-4903-AB0F-177C36A40FE4}" type="slidenum">
              <a:rPr lang="en-US" smtClean="0"/>
              <a:t>17</a:t>
            </a:fld>
            <a:endParaRPr lang="en-US"/>
          </a:p>
        </p:txBody>
      </p:sp>
    </p:spTree>
    <p:extLst>
      <p:ext uri="{BB962C8B-B14F-4D97-AF65-F5344CB8AC3E}">
        <p14:creationId xmlns:p14="http://schemas.microsoft.com/office/powerpoint/2010/main" val="2612900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Document any data cleansing that was required, any quality issues encountered with the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6618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Document any data cleansing that was required, any quality issues encountered with the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166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Use the SQL Server Management Studio (SSMS) tool to produce the SQL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In this slide provide the SQL Query in text format, not screen shot format.</a:t>
            </a:r>
          </a:p>
        </p:txBody>
      </p:sp>
      <p:sp>
        <p:nvSpPr>
          <p:cNvPr id="4" name="Slide Number Placeholder 3"/>
          <p:cNvSpPr>
            <a:spLocks noGrp="1"/>
          </p:cNvSpPr>
          <p:nvPr>
            <p:ph type="sldNum" sz="quarter" idx="5"/>
          </p:nvPr>
        </p:nvSpPr>
        <p:spPr/>
        <p:txBody>
          <a:bodyPr/>
          <a:lstStyle/>
          <a:p>
            <a:fld id="{D7F6E855-DD32-4903-AB0F-177C36A40FE4}" type="slidenum">
              <a:rPr lang="en-US" smtClean="0"/>
              <a:t>21</a:t>
            </a:fld>
            <a:endParaRPr lang="en-US"/>
          </a:p>
        </p:txBody>
      </p:sp>
    </p:spTree>
    <p:extLst>
      <p:ext uri="{BB962C8B-B14F-4D97-AF65-F5344CB8AC3E}">
        <p14:creationId xmlns:p14="http://schemas.microsoft.com/office/powerpoint/2010/main" val="429798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fld id="{D7F6E855-DD32-4903-AB0F-177C36A40FE4}" type="slidenum">
              <a:rPr lang="en-US" smtClean="0"/>
              <a:t>22</a:t>
            </a:fld>
            <a:endParaRPr lang="en-US"/>
          </a:p>
        </p:txBody>
      </p:sp>
    </p:spTree>
    <p:extLst>
      <p:ext uri="{BB962C8B-B14F-4D97-AF65-F5344CB8AC3E}">
        <p14:creationId xmlns:p14="http://schemas.microsoft.com/office/powerpoint/2010/main" val="3147191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Use the SQL Server Management Studio (SSMS) tool to produce the SQL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In this slide provide the SQL Query in text format, not screen shot format.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755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8917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664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149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918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3</a:t>
            </a:fld>
            <a:endParaRPr lang="en-US"/>
          </a:p>
        </p:txBody>
      </p:sp>
    </p:spTree>
    <p:extLst>
      <p:ext uri="{BB962C8B-B14F-4D97-AF65-F5344CB8AC3E}">
        <p14:creationId xmlns:p14="http://schemas.microsoft.com/office/powerpoint/2010/main" val="1004174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1907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753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6885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fld id="{D7F6E855-DD32-4903-AB0F-177C36A40FE4}" type="slidenum">
              <a:rPr lang="en-US" smtClean="0"/>
              <a:t>33</a:t>
            </a:fld>
            <a:endParaRPr lang="en-US"/>
          </a:p>
        </p:txBody>
      </p:sp>
    </p:spTree>
    <p:extLst>
      <p:ext uri="{BB962C8B-B14F-4D97-AF65-F5344CB8AC3E}">
        <p14:creationId xmlns:p14="http://schemas.microsoft.com/office/powerpoint/2010/main" val="3998450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fld id="{D7F6E855-DD32-4903-AB0F-177C36A40FE4}" type="slidenum">
              <a:rPr lang="en-US" smtClean="0"/>
              <a:t>38</a:t>
            </a:fld>
            <a:endParaRPr lang="en-US"/>
          </a:p>
        </p:txBody>
      </p:sp>
    </p:spTree>
    <p:extLst>
      <p:ext uri="{BB962C8B-B14F-4D97-AF65-F5344CB8AC3E}">
        <p14:creationId xmlns:p14="http://schemas.microsoft.com/office/powerpoint/2010/main" val="1947682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is involved?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is affected?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will benefit?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will be harmed?</a:t>
            </a:r>
          </a:p>
        </p:txBody>
      </p:sp>
      <p:sp>
        <p:nvSpPr>
          <p:cNvPr id="4" name="Slide Number Placeholder 3"/>
          <p:cNvSpPr>
            <a:spLocks noGrp="1"/>
          </p:cNvSpPr>
          <p:nvPr>
            <p:ph type="sldNum" sz="quarter" idx="5"/>
          </p:nvPr>
        </p:nvSpPr>
        <p:spPr/>
        <p:txBody>
          <a:bodyPr/>
          <a:lstStyle/>
          <a:p>
            <a:fld id="{D7F6E855-DD32-4903-AB0F-177C36A40FE4}" type="slidenum">
              <a:rPr lang="en-US" smtClean="0"/>
              <a:t>5</a:t>
            </a:fld>
            <a:endParaRPr lang="en-US"/>
          </a:p>
        </p:txBody>
      </p:sp>
    </p:spTree>
    <p:extLst>
      <p:ext uri="{BB962C8B-B14F-4D97-AF65-F5344CB8AC3E}">
        <p14:creationId xmlns:p14="http://schemas.microsoft.com/office/powerpoint/2010/main" val="182762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is your topic narrowed down in a simple phrase/sentence?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does your topic involve? (i.e. What are the different parts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is it similar to / different from?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might be affected/changed by your topic?</a:t>
            </a:r>
          </a:p>
        </p:txBody>
      </p:sp>
      <p:sp>
        <p:nvSpPr>
          <p:cNvPr id="4" name="Slide Number Placeholder 3"/>
          <p:cNvSpPr>
            <a:spLocks noGrp="1"/>
          </p:cNvSpPr>
          <p:nvPr>
            <p:ph type="sldNum" sz="quarter" idx="5"/>
          </p:nvPr>
        </p:nvSpPr>
        <p:spPr/>
        <p:txBody>
          <a:bodyPr/>
          <a:lstStyle/>
          <a:p>
            <a:fld id="{D7F6E855-DD32-4903-AB0F-177C36A40FE4}" type="slidenum">
              <a:rPr lang="en-US" smtClean="0"/>
              <a:t>6</a:t>
            </a:fld>
            <a:endParaRPr lang="en-US"/>
          </a:p>
        </p:txBody>
      </p:sp>
    </p:spTree>
    <p:extLst>
      <p:ext uri="{BB962C8B-B14F-4D97-AF65-F5344CB8AC3E}">
        <p14:creationId xmlns:p14="http://schemas.microsoft.com/office/powerpoint/2010/main" val="38195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When does this take place? When did this take place? When will it take place? When should this take place?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Does when this takes place affect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7</a:t>
            </a:fld>
            <a:endParaRPr lang="en-US"/>
          </a:p>
        </p:txBody>
      </p:sp>
    </p:spTree>
    <p:extLst>
      <p:ext uri="{BB962C8B-B14F-4D97-AF65-F5344CB8AC3E}">
        <p14:creationId xmlns:p14="http://schemas.microsoft.com/office/powerpoint/2010/main" val="35403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Where does this take place? (Where did it …. Where will it … Where should 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Does it matter where it takes place? Is it affected by location?</a:t>
            </a:r>
          </a:p>
        </p:txBody>
      </p:sp>
      <p:sp>
        <p:nvSpPr>
          <p:cNvPr id="4" name="Slide Number Placeholder 3"/>
          <p:cNvSpPr>
            <a:spLocks noGrp="1"/>
          </p:cNvSpPr>
          <p:nvPr>
            <p:ph type="sldNum" sz="quarter" idx="5"/>
          </p:nvPr>
        </p:nvSpPr>
        <p:spPr/>
        <p:txBody>
          <a:bodyPr/>
          <a:lstStyle/>
          <a:p>
            <a:fld id="{D7F6E855-DD32-4903-AB0F-177C36A40FE4}" type="slidenum">
              <a:rPr lang="en-US" smtClean="0"/>
              <a:t>8</a:t>
            </a:fld>
            <a:endParaRPr lang="en-US"/>
          </a:p>
        </p:txBody>
      </p:sp>
    </p:spTree>
    <p:extLst>
      <p:ext uri="{BB962C8B-B14F-4D97-AF65-F5344CB8AC3E}">
        <p14:creationId xmlns:p14="http://schemas.microsoft.com/office/powerpoint/2010/main" val="191295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Why is this topic important? Why does it matter?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Why do certain things happen? (What are some causes and effects within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9</a:t>
            </a:fld>
            <a:endParaRPr lang="en-US"/>
          </a:p>
        </p:txBody>
      </p:sp>
    </p:spTree>
    <p:extLst>
      <p:ext uri="{BB962C8B-B14F-4D97-AF65-F5344CB8AC3E}">
        <p14:creationId xmlns:p14="http://schemas.microsoft.com/office/powerpoint/2010/main" val="365339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does this topic work? How does it function? How does it do what it does?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did it come to be?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are those involved affected?</a:t>
            </a:r>
          </a:p>
        </p:txBody>
      </p:sp>
      <p:sp>
        <p:nvSpPr>
          <p:cNvPr id="4" name="Slide Number Placeholder 3"/>
          <p:cNvSpPr>
            <a:spLocks noGrp="1"/>
          </p:cNvSpPr>
          <p:nvPr>
            <p:ph type="sldNum" sz="quarter" idx="5"/>
          </p:nvPr>
        </p:nvSpPr>
        <p:spPr/>
        <p:txBody>
          <a:bodyPr/>
          <a:lstStyle/>
          <a:p>
            <a:fld id="{D7F6E855-DD32-4903-AB0F-177C36A40FE4}" type="slidenum">
              <a:rPr lang="en-US" smtClean="0"/>
              <a:t>10</a:t>
            </a:fld>
            <a:endParaRPr lang="en-US"/>
          </a:p>
        </p:txBody>
      </p:sp>
    </p:spTree>
    <p:extLst>
      <p:ext uri="{BB962C8B-B14F-4D97-AF65-F5344CB8AC3E}">
        <p14:creationId xmlns:p14="http://schemas.microsoft.com/office/powerpoint/2010/main" val="411123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7F6E855-DD32-4903-AB0F-177C36A40FE4}" type="slidenum">
              <a:rPr lang="en-US" smtClean="0"/>
              <a:t>12</a:t>
            </a:fld>
            <a:endParaRPr lang="en-US"/>
          </a:p>
        </p:txBody>
      </p:sp>
    </p:spTree>
    <p:extLst>
      <p:ext uri="{BB962C8B-B14F-4D97-AF65-F5344CB8AC3E}">
        <p14:creationId xmlns:p14="http://schemas.microsoft.com/office/powerpoint/2010/main" val="48099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CEEA-14F5-4039-BF7F-6D8CB33FD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6472FD9-6450-49FE-98AB-30EF2A3783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CB53678-8A7F-4787-A7FC-F3B1642880A8}"/>
              </a:ext>
            </a:extLst>
          </p:cNvPr>
          <p:cNvSpPr>
            <a:spLocks noGrp="1"/>
          </p:cNvSpPr>
          <p:nvPr>
            <p:ph type="dt" sz="half" idx="10"/>
          </p:nvPr>
        </p:nvSpPr>
        <p:spPr/>
        <p:txBody>
          <a:bodyPr/>
          <a:lstStyle/>
          <a:p>
            <a:fld id="{561F96C2-6BBE-47A1-BB80-63240F6DFA28}" type="datetimeFigureOut">
              <a:rPr lang="en-CA" smtClean="0"/>
              <a:t>2025-01-18</a:t>
            </a:fld>
            <a:endParaRPr lang="en-CA"/>
          </a:p>
        </p:txBody>
      </p:sp>
      <p:sp>
        <p:nvSpPr>
          <p:cNvPr id="5" name="Footer Placeholder 4">
            <a:extLst>
              <a:ext uri="{FF2B5EF4-FFF2-40B4-BE49-F238E27FC236}">
                <a16:creationId xmlns:a16="http://schemas.microsoft.com/office/drawing/2014/main" id="{6AFC749A-DC9B-4DB8-82C2-AB8E496F09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1F4E97-13F0-476B-B232-ADEFF96539FD}"/>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06106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9E9F-A3DB-463E-B387-B0423E47C46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6C560EE-A21B-4824-B3B2-E6895F01BA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5E786A-BA8C-4552-80A8-CB94B52D2D27}"/>
              </a:ext>
            </a:extLst>
          </p:cNvPr>
          <p:cNvSpPr>
            <a:spLocks noGrp="1"/>
          </p:cNvSpPr>
          <p:nvPr>
            <p:ph type="dt" sz="half" idx="10"/>
          </p:nvPr>
        </p:nvSpPr>
        <p:spPr/>
        <p:txBody>
          <a:bodyPr/>
          <a:lstStyle/>
          <a:p>
            <a:fld id="{561F96C2-6BBE-47A1-BB80-63240F6DFA28}" type="datetimeFigureOut">
              <a:rPr lang="en-CA" smtClean="0"/>
              <a:t>2025-01-18</a:t>
            </a:fld>
            <a:endParaRPr lang="en-CA"/>
          </a:p>
        </p:txBody>
      </p:sp>
      <p:sp>
        <p:nvSpPr>
          <p:cNvPr id="5" name="Footer Placeholder 4">
            <a:extLst>
              <a:ext uri="{FF2B5EF4-FFF2-40B4-BE49-F238E27FC236}">
                <a16:creationId xmlns:a16="http://schemas.microsoft.com/office/drawing/2014/main" id="{215CC04C-041D-4510-9752-461CE4A4C5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DDAB5E-0ADA-4B0C-9634-C40DB3F01632}"/>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176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AD971-8A95-4A3E-A4BB-5750153576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1D58805-47DA-46FB-9913-D5A6F274FE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021B3F-54EF-48AD-9FC5-C003C1BA780E}"/>
              </a:ext>
            </a:extLst>
          </p:cNvPr>
          <p:cNvSpPr>
            <a:spLocks noGrp="1"/>
          </p:cNvSpPr>
          <p:nvPr>
            <p:ph type="dt" sz="half" idx="10"/>
          </p:nvPr>
        </p:nvSpPr>
        <p:spPr/>
        <p:txBody>
          <a:bodyPr/>
          <a:lstStyle/>
          <a:p>
            <a:fld id="{561F96C2-6BBE-47A1-BB80-63240F6DFA28}" type="datetimeFigureOut">
              <a:rPr lang="en-CA" smtClean="0"/>
              <a:t>2025-01-18</a:t>
            </a:fld>
            <a:endParaRPr lang="en-CA"/>
          </a:p>
        </p:txBody>
      </p:sp>
      <p:sp>
        <p:nvSpPr>
          <p:cNvPr id="5" name="Footer Placeholder 4">
            <a:extLst>
              <a:ext uri="{FF2B5EF4-FFF2-40B4-BE49-F238E27FC236}">
                <a16:creationId xmlns:a16="http://schemas.microsoft.com/office/drawing/2014/main" id="{B01D0694-7FD3-4571-84CD-BD17812255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C295E5-55A7-488A-A282-FDE13B0C4A5F}"/>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67059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055C-A348-4F31-99E5-ED54D2FB03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5A7F52-4A46-4313-8011-E9BA834EB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CC6C17-6F44-4D7D-84E8-FCFC45558B38}"/>
              </a:ext>
            </a:extLst>
          </p:cNvPr>
          <p:cNvSpPr>
            <a:spLocks noGrp="1"/>
          </p:cNvSpPr>
          <p:nvPr>
            <p:ph type="dt" sz="half" idx="10"/>
          </p:nvPr>
        </p:nvSpPr>
        <p:spPr/>
        <p:txBody>
          <a:bodyPr/>
          <a:lstStyle/>
          <a:p>
            <a:fld id="{561F96C2-6BBE-47A1-BB80-63240F6DFA28}" type="datetimeFigureOut">
              <a:rPr lang="en-CA" smtClean="0"/>
              <a:t>2025-01-18</a:t>
            </a:fld>
            <a:endParaRPr lang="en-CA"/>
          </a:p>
        </p:txBody>
      </p:sp>
      <p:sp>
        <p:nvSpPr>
          <p:cNvPr id="5" name="Footer Placeholder 4">
            <a:extLst>
              <a:ext uri="{FF2B5EF4-FFF2-40B4-BE49-F238E27FC236}">
                <a16:creationId xmlns:a16="http://schemas.microsoft.com/office/drawing/2014/main" id="{4F069471-7764-4766-889B-E41EDEC7E3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B7BA9F-8EA5-4667-9F7C-4FE6B6DE04D7}"/>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05067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E2E2-A787-4D20-8408-B1A8068FD5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5C08A8D-581D-4585-8E9D-0B0927C2B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237F8C-662B-422A-B99A-099DED8427AF}"/>
              </a:ext>
            </a:extLst>
          </p:cNvPr>
          <p:cNvSpPr>
            <a:spLocks noGrp="1"/>
          </p:cNvSpPr>
          <p:nvPr>
            <p:ph type="dt" sz="half" idx="10"/>
          </p:nvPr>
        </p:nvSpPr>
        <p:spPr/>
        <p:txBody>
          <a:bodyPr/>
          <a:lstStyle/>
          <a:p>
            <a:fld id="{561F96C2-6BBE-47A1-BB80-63240F6DFA28}" type="datetimeFigureOut">
              <a:rPr lang="en-CA" smtClean="0"/>
              <a:t>2025-01-18</a:t>
            </a:fld>
            <a:endParaRPr lang="en-CA"/>
          </a:p>
        </p:txBody>
      </p:sp>
      <p:sp>
        <p:nvSpPr>
          <p:cNvPr id="5" name="Footer Placeholder 4">
            <a:extLst>
              <a:ext uri="{FF2B5EF4-FFF2-40B4-BE49-F238E27FC236}">
                <a16:creationId xmlns:a16="http://schemas.microsoft.com/office/drawing/2014/main" id="{EA9D1F98-B5F7-4DB2-96FB-667E09363F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ECFC0D-80E4-46B4-8DD7-A496D87D63CA}"/>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22491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3E72-B643-4017-9D0F-DC9F65CF83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A9A5EB3-7494-4011-89FC-2362016CF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980FCAA-4D75-4A96-9F5F-9B5B8A6727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71CC502-1709-4A66-A072-074A0692C16B}"/>
              </a:ext>
            </a:extLst>
          </p:cNvPr>
          <p:cNvSpPr>
            <a:spLocks noGrp="1"/>
          </p:cNvSpPr>
          <p:nvPr>
            <p:ph type="dt" sz="half" idx="10"/>
          </p:nvPr>
        </p:nvSpPr>
        <p:spPr/>
        <p:txBody>
          <a:bodyPr/>
          <a:lstStyle/>
          <a:p>
            <a:fld id="{561F96C2-6BBE-47A1-BB80-63240F6DFA28}" type="datetimeFigureOut">
              <a:rPr lang="en-CA" smtClean="0"/>
              <a:t>2025-01-18</a:t>
            </a:fld>
            <a:endParaRPr lang="en-CA"/>
          </a:p>
        </p:txBody>
      </p:sp>
      <p:sp>
        <p:nvSpPr>
          <p:cNvPr id="6" name="Footer Placeholder 5">
            <a:extLst>
              <a:ext uri="{FF2B5EF4-FFF2-40B4-BE49-F238E27FC236}">
                <a16:creationId xmlns:a16="http://schemas.microsoft.com/office/drawing/2014/main" id="{28F8DFFA-6EBE-4629-B929-1A8DF819E43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6A3D87-3D02-404B-9FBC-4EFF1D799A21}"/>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9513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26F1-309F-42BF-A3FD-875119B1C7B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92E5CB-3057-4A87-90BA-3D9777046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840FE-1423-4FDB-8E23-BF8BC28FE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83E8E5-70B3-4DB7-A8AD-DBCD770BC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4497B-0F58-439F-BE06-523100229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4E28929-2925-471B-A082-57CBEE0E65D9}"/>
              </a:ext>
            </a:extLst>
          </p:cNvPr>
          <p:cNvSpPr>
            <a:spLocks noGrp="1"/>
          </p:cNvSpPr>
          <p:nvPr>
            <p:ph type="dt" sz="half" idx="10"/>
          </p:nvPr>
        </p:nvSpPr>
        <p:spPr/>
        <p:txBody>
          <a:bodyPr/>
          <a:lstStyle/>
          <a:p>
            <a:fld id="{561F96C2-6BBE-47A1-BB80-63240F6DFA28}" type="datetimeFigureOut">
              <a:rPr lang="en-CA" smtClean="0"/>
              <a:t>2025-01-18</a:t>
            </a:fld>
            <a:endParaRPr lang="en-CA"/>
          </a:p>
        </p:txBody>
      </p:sp>
      <p:sp>
        <p:nvSpPr>
          <p:cNvPr id="8" name="Footer Placeholder 7">
            <a:extLst>
              <a:ext uri="{FF2B5EF4-FFF2-40B4-BE49-F238E27FC236}">
                <a16:creationId xmlns:a16="http://schemas.microsoft.com/office/drawing/2014/main" id="{531FBBCE-BC08-4EBD-8950-BD9E1509CB5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395179-D392-4C55-81D7-1DBB9C6E20B2}"/>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53085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577-CBFC-4C55-BDCD-5F62E3061B0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0CEA593-0101-49E9-A39B-40E3C671A216}"/>
              </a:ext>
            </a:extLst>
          </p:cNvPr>
          <p:cNvSpPr>
            <a:spLocks noGrp="1"/>
          </p:cNvSpPr>
          <p:nvPr>
            <p:ph type="dt" sz="half" idx="10"/>
          </p:nvPr>
        </p:nvSpPr>
        <p:spPr/>
        <p:txBody>
          <a:bodyPr/>
          <a:lstStyle/>
          <a:p>
            <a:fld id="{561F96C2-6BBE-47A1-BB80-63240F6DFA28}" type="datetimeFigureOut">
              <a:rPr lang="en-CA" smtClean="0"/>
              <a:t>2025-01-18</a:t>
            </a:fld>
            <a:endParaRPr lang="en-CA"/>
          </a:p>
        </p:txBody>
      </p:sp>
      <p:sp>
        <p:nvSpPr>
          <p:cNvPr id="4" name="Footer Placeholder 3">
            <a:extLst>
              <a:ext uri="{FF2B5EF4-FFF2-40B4-BE49-F238E27FC236}">
                <a16:creationId xmlns:a16="http://schemas.microsoft.com/office/drawing/2014/main" id="{4491ED43-2153-4A46-A068-E22848A46FC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725629E-E5CD-4D28-A9B7-E8BDCECDECF7}"/>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97541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8F396-C65B-4BF9-997E-B896FB3CD2D9}"/>
              </a:ext>
            </a:extLst>
          </p:cNvPr>
          <p:cNvSpPr>
            <a:spLocks noGrp="1"/>
          </p:cNvSpPr>
          <p:nvPr>
            <p:ph type="dt" sz="half" idx="10"/>
          </p:nvPr>
        </p:nvSpPr>
        <p:spPr/>
        <p:txBody>
          <a:bodyPr/>
          <a:lstStyle/>
          <a:p>
            <a:fld id="{561F96C2-6BBE-47A1-BB80-63240F6DFA28}" type="datetimeFigureOut">
              <a:rPr lang="en-CA" smtClean="0"/>
              <a:t>2025-01-18</a:t>
            </a:fld>
            <a:endParaRPr lang="en-CA"/>
          </a:p>
        </p:txBody>
      </p:sp>
      <p:sp>
        <p:nvSpPr>
          <p:cNvPr id="3" name="Footer Placeholder 2">
            <a:extLst>
              <a:ext uri="{FF2B5EF4-FFF2-40B4-BE49-F238E27FC236}">
                <a16:creationId xmlns:a16="http://schemas.microsoft.com/office/drawing/2014/main" id="{0850171C-F3A4-49DE-B772-D6B5E6E4A3D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56420AF-BED4-48D0-B9D2-EC85E9ED0754}"/>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410032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BB1E-1720-4F07-8821-B0CA7AD11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54BB5A3-3B72-430D-88AC-B54C900FB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533C3F3-C443-42FA-A041-B5D52CEFF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9E4C22-7E1C-4AC6-86B9-FD0AC7222858}"/>
              </a:ext>
            </a:extLst>
          </p:cNvPr>
          <p:cNvSpPr>
            <a:spLocks noGrp="1"/>
          </p:cNvSpPr>
          <p:nvPr>
            <p:ph type="dt" sz="half" idx="10"/>
          </p:nvPr>
        </p:nvSpPr>
        <p:spPr/>
        <p:txBody>
          <a:bodyPr/>
          <a:lstStyle/>
          <a:p>
            <a:fld id="{561F96C2-6BBE-47A1-BB80-63240F6DFA28}" type="datetimeFigureOut">
              <a:rPr lang="en-CA" smtClean="0"/>
              <a:t>2025-01-18</a:t>
            </a:fld>
            <a:endParaRPr lang="en-CA"/>
          </a:p>
        </p:txBody>
      </p:sp>
      <p:sp>
        <p:nvSpPr>
          <p:cNvPr id="6" name="Footer Placeholder 5">
            <a:extLst>
              <a:ext uri="{FF2B5EF4-FFF2-40B4-BE49-F238E27FC236}">
                <a16:creationId xmlns:a16="http://schemas.microsoft.com/office/drawing/2014/main" id="{9C150A84-5492-4665-A314-A6101A1AE05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66B0D75-2C5F-4F8B-80EC-F6A887B9AD4F}"/>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96920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172C-0CDF-4CEE-9EA4-3521F1087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354010F-6561-46A0-B33C-B04103C6E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29361BA-A9F1-4ED8-B3DA-18F1BC76D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0B0A4-6E22-4E98-BC46-4B93BE99381C}"/>
              </a:ext>
            </a:extLst>
          </p:cNvPr>
          <p:cNvSpPr>
            <a:spLocks noGrp="1"/>
          </p:cNvSpPr>
          <p:nvPr>
            <p:ph type="dt" sz="half" idx="10"/>
          </p:nvPr>
        </p:nvSpPr>
        <p:spPr/>
        <p:txBody>
          <a:bodyPr/>
          <a:lstStyle/>
          <a:p>
            <a:fld id="{561F96C2-6BBE-47A1-BB80-63240F6DFA28}" type="datetimeFigureOut">
              <a:rPr lang="en-CA" smtClean="0"/>
              <a:t>2025-01-18</a:t>
            </a:fld>
            <a:endParaRPr lang="en-CA"/>
          </a:p>
        </p:txBody>
      </p:sp>
      <p:sp>
        <p:nvSpPr>
          <p:cNvPr id="6" name="Footer Placeholder 5">
            <a:extLst>
              <a:ext uri="{FF2B5EF4-FFF2-40B4-BE49-F238E27FC236}">
                <a16:creationId xmlns:a16="http://schemas.microsoft.com/office/drawing/2014/main" id="{61DF73B5-8A4E-4973-8863-6345571701C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B338AB-4B96-46FA-92B1-F669BA719DFC}"/>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51141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D4AF1-5A86-450B-9A2A-C8E3B7ECC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BD83606-9414-4991-933B-1A7EA4AF1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810FD5-A011-4056-8573-6587EAF4B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F96C2-6BBE-47A1-BB80-63240F6DFA28}" type="datetimeFigureOut">
              <a:rPr lang="en-CA" smtClean="0"/>
              <a:t>2025-01-18</a:t>
            </a:fld>
            <a:endParaRPr lang="en-CA"/>
          </a:p>
        </p:txBody>
      </p:sp>
      <p:sp>
        <p:nvSpPr>
          <p:cNvPr id="5" name="Footer Placeholder 4">
            <a:extLst>
              <a:ext uri="{FF2B5EF4-FFF2-40B4-BE49-F238E27FC236}">
                <a16:creationId xmlns:a16="http://schemas.microsoft.com/office/drawing/2014/main" id="{19FD1CA2-309F-4AAD-963C-F2E401CE3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51A600-2EF9-44B6-BFF8-74E0737392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D016F-BD21-43F2-BF6D-1C9D9BD53FD2}" type="slidenum">
              <a:rPr lang="en-CA" smtClean="0"/>
              <a:t>‹#›</a:t>
            </a:fld>
            <a:endParaRPr lang="en-CA"/>
          </a:p>
        </p:txBody>
      </p:sp>
    </p:spTree>
    <p:extLst>
      <p:ext uri="{BB962C8B-B14F-4D97-AF65-F5344CB8AC3E}">
        <p14:creationId xmlns:p14="http://schemas.microsoft.com/office/powerpoint/2010/main" val="507864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 group of workers working on a pipeline&#10;&#10;Description automatically generated">
            <a:extLst>
              <a:ext uri="{FF2B5EF4-FFF2-40B4-BE49-F238E27FC236}">
                <a16:creationId xmlns:a16="http://schemas.microsoft.com/office/drawing/2014/main" id="{A4A0EBAC-A609-BEBC-4A37-4472939EC022}"/>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3433"/>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841249" y="941832"/>
            <a:ext cx="10506456" cy="2057400"/>
          </a:xfrm>
        </p:spPr>
        <p:style>
          <a:lnRef idx="0">
            <a:scrgbClr r="0" g="0" b="0"/>
          </a:lnRef>
          <a:fillRef idx="0">
            <a:scrgbClr r="0" g="0" b="0"/>
          </a:fillRef>
          <a:effectRef idx="0">
            <a:scrgbClr r="0" g="0" b="0"/>
          </a:effectRef>
          <a:fontRef idx="minor">
            <a:schemeClr val="lt1"/>
          </a:fontRef>
        </p:style>
        <p:txBody>
          <a:bodyPr vert="horz" lIns="91440" tIns="45720" rIns="91440" bIns="45720" rtlCol="0" anchor="b">
            <a:normAutofit/>
          </a:bodyPr>
          <a:lstStyle/>
          <a:p>
            <a:pPr algn="l"/>
            <a:r>
              <a:rPr lang="en-US" sz="4200" b="1" dirty="0">
                <a:solidFill>
                  <a:schemeClr val="bg1"/>
                </a:solidFill>
                <a:latin typeface="+mj-lt"/>
                <a:ea typeface="+mj-ea"/>
                <a:cs typeface="+mj-cs"/>
              </a:rPr>
              <a:t>Data-410 – Final Presentation </a:t>
            </a:r>
            <a:br>
              <a:rPr lang="en-US" sz="3500" b="1" dirty="0">
                <a:latin typeface="+mj-lt"/>
                <a:ea typeface="+mj-ea"/>
                <a:cs typeface="+mj-cs"/>
              </a:rPr>
            </a:br>
            <a:r>
              <a:rPr lang="en-US" sz="3600" dirty="0">
                <a:solidFill>
                  <a:schemeClr val="bg1"/>
                </a:solidFill>
                <a:latin typeface="+mj-lt"/>
                <a:ea typeface="+mj-ea"/>
                <a:cs typeface="+mj-cs"/>
              </a:rPr>
              <a:t>Alberta to British Columbia Trans Mountain Expansion Project</a:t>
            </a:r>
            <a:endParaRPr lang="en-US" sz="3600" b="1" dirty="0">
              <a:solidFill>
                <a:schemeClr val="bg1"/>
              </a:solidFill>
              <a:latin typeface="+mj-lt"/>
              <a:ea typeface="+mj-ea"/>
              <a:cs typeface="Calibri Light" panose="020F0302020204030204"/>
            </a:endParaRPr>
          </a:p>
        </p:txBody>
      </p:sp>
      <p:sp>
        <p:nvSpPr>
          <p:cNvPr id="1046" name="Rectangle 104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8" name="Rectangle 10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2B155461-1E50-4610-96D7-BD5DEDC74BED}"/>
              </a:ext>
            </a:extLst>
          </p:cNvPr>
          <p:cNvSpPr txBox="1"/>
          <p:nvPr/>
        </p:nvSpPr>
        <p:spPr>
          <a:xfrm>
            <a:off x="841248" y="3502152"/>
            <a:ext cx="10506456" cy="2670048"/>
          </a:xfrm>
          <a:prstGeom prst="rect">
            <a:avLst/>
          </a:prstGeom>
        </p:spPr>
        <p:txBody>
          <a:bodyPr vert="horz" lIns="91440" tIns="45720" rIns="91440" bIns="45720" rtlCol="0" anchor="t">
            <a:normAutofit/>
          </a:bodyPr>
          <a:lstStyle/>
          <a:p>
            <a:pPr>
              <a:lnSpc>
                <a:spcPct val="90000"/>
              </a:lnSpc>
              <a:spcAft>
                <a:spcPts val="600"/>
              </a:spcAft>
            </a:pPr>
            <a:endParaRPr lang="en-US" sz="2200" dirty="0">
              <a:solidFill>
                <a:schemeClr val="bg1"/>
              </a:solidFill>
              <a:cs typeface="Calibri"/>
            </a:endParaRPr>
          </a:p>
        </p:txBody>
      </p:sp>
    </p:spTree>
    <p:extLst>
      <p:ext uri="{BB962C8B-B14F-4D97-AF65-F5344CB8AC3E}">
        <p14:creationId xmlns:p14="http://schemas.microsoft.com/office/powerpoint/2010/main" val="264232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6 – </a:t>
            </a:r>
            <a:r>
              <a:rPr lang="en-US" sz="4000">
                <a:solidFill>
                  <a:srgbClr val="FFFFFF"/>
                </a:solidFill>
              </a:rPr>
              <a:t>How</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5">
            <a:extLst>
              <a:ext uri="{FF2B5EF4-FFF2-40B4-BE49-F238E27FC236}">
                <a16:creationId xmlns:a16="http://schemas.microsoft.com/office/drawing/2014/main" id="{E0E6CC0E-3937-442A-7BCD-35B611160499}"/>
              </a:ext>
            </a:extLst>
          </p:cNvPr>
          <p:cNvGraphicFramePr>
            <a:graphicFrameLocks noGrp="1"/>
          </p:cNvGraphicFramePr>
          <p:nvPr>
            <p:ph idx="1"/>
            <p:extLst>
              <p:ext uri="{D42A27DB-BD31-4B8C-83A1-F6EECF244321}">
                <p14:modId xmlns:p14="http://schemas.microsoft.com/office/powerpoint/2010/main" val="1197678943"/>
              </p:ext>
            </p:extLst>
          </p:nvPr>
        </p:nvGraphicFramePr>
        <p:xfrm>
          <a:off x="488830" y="2516037"/>
          <a:ext cx="11203631" cy="3834128"/>
        </p:xfrm>
        <a:graphic>
          <a:graphicData uri="http://schemas.openxmlformats.org/drawingml/2006/table">
            <a:tbl>
              <a:tblPr firstRow="1" bandRow="1">
                <a:tableStyleId>{5C22544A-7EE6-4342-B048-85BDC9FD1C3A}</a:tableStyleId>
              </a:tblPr>
              <a:tblGrid>
                <a:gridCol w="742686">
                  <a:extLst>
                    <a:ext uri="{9D8B030D-6E8A-4147-A177-3AD203B41FA5}">
                      <a16:colId xmlns:a16="http://schemas.microsoft.com/office/drawing/2014/main" val="132850126"/>
                    </a:ext>
                  </a:extLst>
                </a:gridCol>
                <a:gridCol w="2508345">
                  <a:extLst>
                    <a:ext uri="{9D8B030D-6E8A-4147-A177-3AD203B41FA5}">
                      <a16:colId xmlns:a16="http://schemas.microsoft.com/office/drawing/2014/main" val="2577973472"/>
                    </a:ext>
                  </a:extLst>
                </a:gridCol>
                <a:gridCol w="7952600">
                  <a:extLst>
                    <a:ext uri="{9D8B030D-6E8A-4147-A177-3AD203B41FA5}">
                      <a16:colId xmlns:a16="http://schemas.microsoft.com/office/drawing/2014/main" val="3264490754"/>
                    </a:ext>
                  </a:extLst>
                </a:gridCol>
              </a:tblGrid>
              <a:tr h="337409">
                <a:tc>
                  <a:txBody>
                    <a:bodyPr/>
                    <a:lstStyle/>
                    <a:p>
                      <a:r>
                        <a:rPr lang="en-US" sz="1700" dirty="0"/>
                        <a:t>#</a:t>
                      </a:r>
                    </a:p>
                  </a:txBody>
                  <a:tcPr/>
                </a:tc>
                <a:tc>
                  <a:txBody>
                    <a:bodyPr/>
                    <a:lstStyle/>
                    <a:p>
                      <a:r>
                        <a:rPr lang="en-US" sz="1700" dirty="0"/>
                        <a:t>Question</a:t>
                      </a:r>
                    </a:p>
                  </a:txBody>
                  <a:tcPr/>
                </a:tc>
                <a:tc>
                  <a:txBody>
                    <a:bodyPr/>
                    <a:lstStyle/>
                    <a:p>
                      <a:r>
                        <a:rPr lang="en-US" sz="1700" dirty="0"/>
                        <a:t>Answer</a:t>
                      </a:r>
                    </a:p>
                  </a:txBody>
                  <a:tcPr/>
                </a:tc>
                <a:extLst>
                  <a:ext uri="{0D108BD9-81ED-4DB2-BD59-A6C34878D82A}">
                    <a16:rowId xmlns:a16="http://schemas.microsoft.com/office/drawing/2014/main" val="3234149977"/>
                  </a:ext>
                </a:extLst>
              </a:tr>
              <a:tr h="1307464">
                <a:tc>
                  <a:txBody>
                    <a:bodyPr/>
                    <a:lstStyle/>
                    <a:p>
                      <a:r>
                        <a:rPr lang="en-US" sz="1700" dirty="0"/>
                        <a:t>Q6.1</a:t>
                      </a:r>
                    </a:p>
                  </a:txBody>
                  <a:tcPr/>
                </a:tc>
                <a:tc>
                  <a:txBody>
                    <a:bodyPr/>
                    <a:lstStyle/>
                    <a:p>
                      <a:r>
                        <a:rPr lang="en-US" sz="1700" dirty="0"/>
                        <a:t>How does this topic work? How does it function? How does it do what it does?</a:t>
                      </a:r>
                    </a:p>
                  </a:txBody>
                  <a:tcPr/>
                </a:tc>
                <a:tc>
                  <a:txBody>
                    <a:bodyPr/>
                    <a:lstStyle/>
                    <a:p>
                      <a:r>
                        <a:rPr lang="en-US" sz="1700" dirty="0"/>
                        <a:t>This topic was criticized by various individuals including people from three aboriginal tribes along with some environmentalists due to which it got delayed for many years. However, Supreme Court of Canada eventually approved this project due to its significance in building infrastructure and creation of jobs for Canadians.</a:t>
                      </a:r>
                    </a:p>
                  </a:txBody>
                  <a:tcPr/>
                </a:tc>
                <a:extLst>
                  <a:ext uri="{0D108BD9-81ED-4DB2-BD59-A6C34878D82A}">
                    <a16:rowId xmlns:a16="http://schemas.microsoft.com/office/drawing/2014/main" val="1285076396"/>
                  </a:ext>
                </a:extLst>
              </a:tr>
              <a:tr h="843525">
                <a:tc>
                  <a:txBody>
                    <a:bodyPr/>
                    <a:lstStyle/>
                    <a:p>
                      <a:r>
                        <a:rPr lang="en-US" sz="1700" dirty="0"/>
                        <a:t>Q6.2</a:t>
                      </a:r>
                    </a:p>
                  </a:txBody>
                  <a:tcPr/>
                </a:tc>
                <a:tc>
                  <a:txBody>
                    <a:bodyPr/>
                    <a:lstStyle/>
                    <a:p>
                      <a:r>
                        <a:rPr lang="en-US" sz="1700" dirty="0"/>
                        <a:t>How did it come to be?</a:t>
                      </a:r>
                    </a:p>
                  </a:txBody>
                  <a:tcPr/>
                </a:tc>
                <a:tc>
                  <a:txBody>
                    <a:bodyPr/>
                    <a:lstStyle/>
                    <a:p>
                      <a:r>
                        <a:rPr lang="en-US" sz="1700" dirty="0"/>
                        <a:t>It was a very difficult decision to neglect the adverse effects of the project on social and environmental levels regardless of its financial and infrastructural importance for the Federal Government of Canada.</a:t>
                      </a:r>
                    </a:p>
                  </a:txBody>
                  <a:tcPr/>
                </a:tc>
                <a:extLst>
                  <a:ext uri="{0D108BD9-81ED-4DB2-BD59-A6C34878D82A}">
                    <a16:rowId xmlns:a16="http://schemas.microsoft.com/office/drawing/2014/main" val="560721380"/>
                  </a:ext>
                </a:extLst>
              </a:tr>
              <a:tr h="1307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Q6.3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How are those involved affected?</a:t>
                      </a:r>
                    </a:p>
                  </a:txBody>
                  <a:tcPr/>
                </a:tc>
                <a:tc>
                  <a:txBody>
                    <a:bodyPr/>
                    <a:lstStyle/>
                    <a:p>
                      <a:r>
                        <a:rPr lang="en-US" sz="1700" dirty="0"/>
                        <a:t>Kinder Morgan got this project approved, while the three aboriginal tribes is still opposing the project till date. Project completion timeline delayed which made it an expensive project for the company and the Government. On the other hand, it adversely effected the social and environmental interests of First Nation Communities</a:t>
                      </a:r>
                    </a:p>
                  </a:txBody>
                  <a:tcPr/>
                </a:tc>
                <a:extLst>
                  <a:ext uri="{0D108BD9-81ED-4DB2-BD59-A6C34878D82A}">
                    <a16:rowId xmlns:a16="http://schemas.microsoft.com/office/drawing/2014/main" val="1901711666"/>
                  </a:ext>
                </a:extLst>
              </a:tr>
            </a:tbl>
          </a:graphicData>
        </a:graphic>
      </p:graphicFrame>
    </p:spTree>
    <p:extLst>
      <p:ext uri="{BB962C8B-B14F-4D97-AF65-F5344CB8AC3E}">
        <p14:creationId xmlns:p14="http://schemas.microsoft.com/office/powerpoint/2010/main" val="391111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srcRect t="1464" r="23298" b="7627"/>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477981" y="1122363"/>
            <a:ext cx="4023360" cy="3204134"/>
          </a:xfrm>
        </p:spPr>
        <p:txBody>
          <a:bodyPr anchor="b">
            <a:normAutofit/>
          </a:bodyPr>
          <a:lstStyle/>
          <a:p>
            <a:pPr algn="l"/>
            <a:r>
              <a:rPr lang="en-CA" sz="4800">
                <a:solidFill>
                  <a:schemeClr val="bg1"/>
                </a:solidFill>
              </a:rPr>
              <a:t>2 – </a:t>
            </a:r>
            <a:br>
              <a:rPr lang="en-CA" sz="4800">
                <a:solidFill>
                  <a:schemeClr val="bg1"/>
                </a:solidFill>
              </a:rPr>
            </a:br>
            <a:r>
              <a:rPr lang="en-CA" sz="4800">
                <a:solidFill>
                  <a:schemeClr val="bg1"/>
                </a:solidFill>
              </a:rPr>
              <a:t>Data Understanding – High Level</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4943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0515600" cy="1325563"/>
          </a:xfrm>
        </p:spPr>
        <p:txBody>
          <a:bodyPr/>
          <a:lstStyle/>
          <a:p>
            <a:r>
              <a:rPr lang="en-CA"/>
              <a:t>Data Modeling – Conceptual Model </a:t>
            </a:r>
          </a:p>
        </p:txBody>
      </p:sp>
      <p:grpSp>
        <p:nvGrpSpPr>
          <p:cNvPr id="8" name="Group 7">
            <a:extLst>
              <a:ext uri="{FF2B5EF4-FFF2-40B4-BE49-F238E27FC236}">
                <a16:creationId xmlns:a16="http://schemas.microsoft.com/office/drawing/2014/main" id="{763B9FDB-E241-4639-84B6-029BD9E8112E}"/>
              </a:ext>
            </a:extLst>
          </p:cNvPr>
          <p:cNvGrpSpPr/>
          <p:nvPr/>
        </p:nvGrpSpPr>
        <p:grpSpPr>
          <a:xfrm>
            <a:off x="726254" y="1517228"/>
            <a:ext cx="10515599" cy="5206999"/>
            <a:chOff x="618298" y="866397"/>
            <a:chExt cx="9913259" cy="5509201"/>
          </a:xfrm>
        </p:grpSpPr>
        <p:pic>
          <p:nvPicPr>
            <p:cNvPr id="9" name="Picture 8">
              <a:extLst>
                <a:ext uri="{FF2B5EF4-FFF2-40B4-BE49-F238E27FC236}">
                  <a16:creationId xmlns:a16="http://schemas.microsoft.com/office/drawing/2014/main" id="{6090A816-4482-4C96-9B9E-0B7692673FF5}"/>
                </a:ext>
              </a:extLst>
            </p:cNvPr>
            <p:cNvPicPr>
              <a:picLocks noChangeAspect="1"/>
            </p:cNvPicPr>
            <p:nvPr/>
          </p:nvPicPr>
          <p:blipFill>
            <a:blip r:embed="rId3"/>
            <a:stretch>
              <a:fillRect/>
            </a:stretch>
          </p:blipFill>
          <p:spPr>
            <a:xfrm>
              <a:off x="618298" y="866397"/>
              <a:ext cx="9913259" cy="5509201"/>
            </a:xfrm>
            <a:prstGeom prst="rect">
              <a:avLst/>
            </a:prstGeom>
            <a:noFill/>
            <a:ln w="44450">
              <a:solidFill>
                <a:schemeClr val="accent1">
                  <a:lumMod val="75000"/>
                </a:schemeClr>
              </a:solidFill>
            </a:ln>
          </p:spPr>
        </p:pic>
        <p:sp>
          <p:nvSpPr>
            <p:cNvPr id="10" name="Rectangle 9">
              <a:extLst>
                <a:ext uri="{FF2B5EF4-FFF2-40B4-BE49-F238E27FC236}">
                  <a16:creationId xmlns:a16="http://schemas.microsoft.com/office/drawing/2014/main" id="{5566666D-F224-4992-8984-7CD1C4E3B681}"/>
                </a:ext>
              </a:extLst>
            </p:cNvPr>
            <p:cNvSpPr/>
            <p:nvPr/>
          </p:nvSpPr>
          <p:spPr>
            <a:xfrm>
              <a:off x="1206931" y="1074480"/>
              <a:ext cx="2064473" cy="2309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CA" sz="1400" b="1" i="0" u="sng">
                  <a:solidFill>
                    <a:srgbClr val="FFFFFF"/>
                  </a:solidFill>
                  <a:effectLst/>
                  <a:latin typeface="Söhne"/>
                </a:rPr>
                <a:t>Trans Mountain Pipeline Project</a:t>
              </a:r>
              <a:endParaRPr lang="en-CA" sz="1400" b="1" i="0" u="sng">
                <a:solidFill>
                  <a:srgbClr val="FFFFFF"/>
                </a:solidFill>
                <a:effectLst/>
                <a:latin typeface="Calibri" panose="020F0502020204030204"/>
                <a:cs typeface="Calibri" panose="020F0502020204030204"/>
              </a:endParaRPr>
            </a:p>
            <a:p>
              <a:pPr marL="171450" indent="-171450">
                <a:buFont typeface="Arial"/>
                <a:buChar char="•"/>
              </a:pPr>
              <a:endParaRPr lang="en-US" sz="1200">
                <a:solidFill>
                  <a:srgbClr val="FFFFFF"/>
                </a:solidFill>
                <a:latin typeface="Söhne"/>
              </a:endParaRPr>
            </a:p>
            <a:p>
              <a:pPr marL="171450" indent="-171450">
                <a:buFont typeface="Arial"/>
                <a:buChar char="•"/>
              </a:pPr>
              <a:r>
                <a:rPr lang="en-US" sz="1200">
                  <a:solidFill>
                    <a:srgbClr val="FFFFFF"/>
                  </a:solidFill>
                  <a:latin typeface="Söhne"/>
                </a:rPr>
                <a:t>Origin</a:t>
              </a:r>
              <a:endParaRPr lang="en-CA" sz="1200" b="1">
                <a:solidFill>
                  <a:srgbClr val="FFFFFF"/>
                </a:solidFill>
                <a:latin typeface="Calibri" panose="020F0502020204030204"/>
                <a:cs typeface="Calibri" panose="020F0502020204030204"/>
              </a:endParaRPr>
            </a:p>
            <a:p>
              <a:pPr marL="171450" indent="-171450">
                <a:buFont typeface="Arial"/>
                <a:buChar char="•"/>
              </a:pPr>
              <a:r>
                <a:rPr lang="en-US" sz="1200">
                  <a:solidFill>
                    <a:srgbClr val="FFFFFF"/>
                  </a:solidFill>
                  <a:latin typeface="Söhne"/>
                </a:rPr>
                <a:t>Stages</a:t>
              </a:r>
              <a:endParaRPr lang="en-US" sz="1200">
                <a:latin typeface="Söhne"/>
              </a:endParaRPr>
            </a:p>
            <a:p>
              <a:pPr marL="171450" indent="-171450">
                <a:buFont typeface="Arial"/>
                <a:buChar char="•"/>
              </a:pPr>
              <a:r>
                <a:rPr lang="en-US" sz="1200">
                  <a:solidFill>
                    <a:srgbClr val="FFFFFF"/>
                  </a:solidFill>
                  <a:latin typeface="Söhne"/>
                </a:rPr>
                <a:t>Capacity</a:t>
              </a:r>
              <a:endParaRPr lang="en-CA" sz="1200" b="1">
                <a:solidFill>
                  <a:srgbClr val="FFFFFF"/>
                </a:solidFill>
                <a:latin typeface="Calibri" panose="020F0502020204030204"/>
                <a:cs typeface="Calibri" panose="020F0502020204030204"/>
              </a:endParaRPr>
            </a:p>
            <a:p>
              <a:pPr marL="171450" indent="-171450">
                <a:buFont typeface="Arial"/>
                <a:buChar char="•"/>
              </a:pPr>
              <a:r>
                <a:rPr lang="en-US" sz="1200">
                  <a:solidFill>
                    <a:srgbClr val="FFFFFF"/>
                  </a:solidFill>
                  <a:latin typeface="Söhne"/>
                </a:rPr>
                <a:t>Proposed</a:t>
              </a:r>
              <a:r>
                <a:rPr lang="en-US" sz="1200" b="0" i="0">
                  <a:solidFill>
                    <a:srgbClr val="FFFFFF"/>
                  </a:solidFill>
                  <a:effectLst/>
                  <a:latin typeface="Söhne"/>
                </a:rPr>
                <a:t> </a:t>
              </a:r>
              <a:r>
                <a:rPr lang="en-US" sz="1200">
                  <a:solidFill>
                    <a:srgbClr val="FFFFFF"/>
                  </a:solidFill>
                  <a:latin typeface="Söhne"/>
                </a:rPr>
                <a:t>Route</a:t>
              </a:r>
              <a:endParaRPr lang="en-CA" sz="1200" b="1">
                <a:solidFill>
                  <a:srgbClr val="FFFFFF"/>
                </a:solidFill>
                <a:latin typeface="Calibri" panose="020F0502020204030204"/>
                <a:cs typeface="Calibri" panose="020F0502020204030204"/>
              </a:endParaRPr>
            </a:p>
            <a:p>
              <a:pPr marL="171450" indent="-171450">
                <a:buFont typeface="Arial"/>
                <a:buChar char="•"/>
              </a:pPr>
              <a:r>
                <a:rPr lang="en-US" sz="1200">
                  <a:solidFill>
                    <a:srgbClr val="FFFFFF"/>
                  </a:solidFill>
                  <a:latin typeface="Söhne"/>
                </a:rPr>
                <a:t>Expansion</a:t>
              </a:r>
              <a:r>
                <a:rPr lang="en-US" sz="1200" b="0" i="0">
                  <a:solidFill>
                    <a:srgbClr val="FFFFFF"/>
                  </a:solidFill>
                  <a:effectLst/>
                  <a:latin typeface="Söhne"/>
                </a:rPr>
                <a:t> Details</a:t>
              </a:r>
              <a:br>
                <a:rPr lang="en-US" sz="1200" b="0" i="0">
                  <a:effectLst/>
                  <a:latin typeface="Söhne"/>
                </a:rPr>
              </a:br>
              <a:r>
                <a:rPr lang="en-US" sz="1200" b="0" i="0">
                  <a:solidFill>
                    <a:srgbClr val="FFFFFF"/>
                  </a:solidFill>
                  <a:effectLst/>
                  <a:latin typeface="Söhne"/>
                </a:rPr>
                <a:t>(Initiation, Approval, Delay, Approval by Supreme Court</a:t>
              </a:r>
              <a:r>
                <a:rPr lang="en-US" sz="1200">
                  <a:solidFill>
                    <a:srgbClr val="FFFFFF"/>
                  </a:solidFill>
                  <a:latin typeface="Söhne"/>
                </a:rPr>
                <a:t>)</a:t>
              </a:r>
              <a:endParaRPr lang="en-CA" sz="1200" b="1">
                <a:solidFill>
                  <a:srgbClr val="FFFFFF"/>
                </a:solidFill>
                <a:cs typeface="Calibri" panose="020F0502020204030204"/>
              </a:endParaRPr>
            </a:p>
          </p:txBody>
        </p:sp>
        <p:sp>
          <p:nvSpPr>
            <p:cNvPr id="11" name="Rectangle 10">
              <a:extLst>
                <a:ext uri="{FF2B5EF4-FFF2-40B4-BE49-F238E27FC236}">
                  <a16:creationId xmlns:a16="http://schemas.microsoft.com/office/drawing/2014/main" id="{89646E18-B419-40AF-A461-C59BB785195F}"/>
                </a:ext>
              </a:extLst>
            </p:cNvPr>
            <p:cNvSpPr/>
            <p:nvPr/>
          </p:nvSpPr>
          <p:spPr>
            <a:xfrm>
              <a:off x="4080343" y="1039706"/>
              <a:ext cx="2245624" cy="1827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600" b="1" i="0" u="sng">
                  <a:solidFill>
                    <a:srgbClr val="FFFFFF"/>
                  </a:solidFill>
                  <a:effectLst/>
                  <a:latin typeface="Söhne"/>
                </a:rPr>
                <a:t>Stakeholders</a:t>
              </a:r>
              <a:endParaRPr lang="en-CA" sz="1600" b="1" u="sng">
                <a:solidFill>
                  <a:srgbClr val="FFFFFF"/>
                </a:solidFill>
                <a:cs typeface="Calibri" panose="020F0502020204030204"/>
              </a:endParaRPr>
            </a:p>
            <a:p>
              <a:pPr algn="ctr"/>
              <a:endParaRPr lang="en-CA" sz="1600" b="1" u="sng">
                <a:solidFill>
                  <a:srgbClr val="FFFFFF"/>
                </a:solidFill>
                <a:latin typeface="Söhne"/>
              </a:endParaRPr>
            </a:p>
            <a:p>
              <a:pPr marL="171450" indent="-171450">
                <a:buFont typeface="Arial"/>
                <a:buChar char="•"/>
              </a:pPr>
              <a:r>
                <a:rPr lang="en-US" sz="1200" b="0" i="0">
                  <a:solidFill>
                    <a:srgbClr val="FFFFFF"/>
                  </a:solidFill>
                  <a:effectLst/>
                  <a:latin typeface="Söhne"/>
                </a:rPr>
                <a:t>Squamish </a:t>
              </a:r>
              <a:r>
                <a:rPr lang="en-US" sz="1200">
                  <a:solidFill>
                    <a:srgbClr val="FFFFFF"/>
                  </a:solidFill>
                  <a:latin typeface="Söhne"/>
                </a:rPr>
                <a:t>Nation</a:t>
              </a:r>
              <a:endParaRPr lang="en-CA" sz="1200">
                <a:solidFill>
                  <a:srgbClr val="FFFFFF"/>
                </a:solidFill>
                <a:latin typeface="Calibri" panose="020F0502020204030204"/>
                <a:cs typeface="Calibri" panose="020F0502020204030204"/>
              </a:endParaRPr>
            </a:p>
            <a:p>
              <a:pPr marL="171450" indent="-171450">
                <a:buFont typeface="Arial"/>
                <a:buChar char="•"/>
              </a:pPr>
              <a:r>
                <a:rPr lang="en-US" sz="1200">
                  <a:solidFill>
                    <a:srgbClr val="FFFFFF"/>
                  </a:solidFill>
                  <a:latin typeface="Söhne"/>
                </a:rPr>
                <a:t>Kinder</a:t>
              </a:r>
              <a:r>
                <a:rPr lang="en-US" sz="1200" b="0" i="0">
                  <a:solidFill>
                    <a:srgbClr val="FFFFFF"/>
                  </a:solidFill>
                  <a:effectLst/>
                  <a:latin typeface="Söhne"/>
                </a:rPr>
                <a:t> </a:t>
              </a:r>
              <a:r>
                <a:rPr lang="en-US" sz="1200">
                  <a:solidFill>
                    <a:srgbClr val="FFFFFF"/>
                  </a:solidFill>
                  <a:latin typeface="Söhne"/>
                </a:rPr>
                <a:t>Morgan</a:t>
              </a:r>
              <a:endParaRPr lang="en-CA" sz="1200">
                <a:solidFill>
                  <a:srgbClr val="FFFFFF"/>
                </a:solidFill>
                <a:latin typeface="Calibri" panose="020F0502020204030204"/>
                <a:cs typeface="Calibri" panose="020F0502020204030204"/>
              </a:endParaRPr>
            </a:p>
            <a:p>
              <a:pPr marL="171450" indent="-171450">
                <a:buFont typeface="Arial"/>
                <a:buChar char="•"/>
              </a:pPr>
              <a:r>
                <a:rPr lang="en-US" sz="1200">
                  <a:solidFill>
                    <a:srgbClr val="FFFFFF"/>
                  </a:solidFill>
                  <a:latin typeface="Söhne"/>
                </a:rPr>
                <a:t>Federal</a:t>
              </a:r>
              <a:r>
                <a:rPr lang="en-US" sz="1200" b="0" i="0">
                  <a:solidFill>
                    <a:srgbClr val="FFFFFF"/>
                  </a:solidFill>
                  <a:effectLst/>
                  <a:latin typeface="Söhne"/>
                </a:rPr>
                <a:t> </a:t>
              </a:r>
              <a:r>
                <a:rPr lang="en-US" sz="1200">
                  <a:solidFill>
                    <a:srgbClr val="FFFFFF"/>
                  </a:solidFill>
                  <a:latin typeface="Söhne"/>
                </a:rPr>
                <a:t>Government</a:t>
              </a:r>
              <a:endParaRPr lang="en-CA" sz="1200">
                <a:solidFill>
                  <a:srgbClr val="FFFFFF"/>
                </a:solidFill>
                <a:latin typeface="Calibri" panose="020F0502020204030204"/>
                <a:cs typeface="Calibri" panose="020F0502020204030204"/>
              </a:endParaRPr>
            </a:p>
            <a:p>
              <a:pPr marL="171450" indent="-171450">
                <a:buFont typeface="Arial"/>
                <a:buChar char="•"/>
              </a:pPr>
              <a:r>
                <a:rPr lang="en-US" sz="1200">
                  <a:solidFill>
                    <a:srgbClr val="FFFFFF"/>
                  </a:solidFill>
                  <a:latin typeface="Söhne"/>
                </a:rPr>
                <a:t>Tsleil-Waututh</a:t>
              </a:r>
              <a:r>
                <a:rPr lang="en-US" sz="1200" b="0" i="0">
                  <a:solidFill>
                    <a:srgbClr val="FFFFFF"/>
                  </a:solidFill>
                  <a:effectLst/>
                  <a:latin typeface="Söhne"/>
                </a:rPr>
                <a:t> First </a:t>
              </a:r>
              <a:r>
                <a:rPr lang="en-US" sz="1200">
                  <a:solidFill>
                    <a:srgbClr val="FFFFFF"/>
                  </a:solidFill>
                  <a:latin typeface="Söhne"/>
                </a:rPr>
                <a:t>Nation</a:t>
              </a:r>
              <a:endParaRPr lang="en-CA" sz="1200">
                <a:solidFill>
                  <a:srgbClr val="FFFFFF"/>
                </a:solidFill>
                <a:latin typeface="Calibri" panose="020F0502020204030204"/>
                <a:cs typeface="Calibri" panose="020F0502020204030204"/>
              </a:endParaRPr>
            </a:p>
            <a:p>
              <a:pPr marL="171450" indent="-171450">
                <a:buFont typeface="Arial"/>
                <a:buChar char="•"/>
              </a:pPr>
              <a:r>
                <a:rPr lang="en-US" sz="1200">
                  <a:solidFill>
                    <a:srgbClr val="FFFFFF"/>
                  </a:solidFill>
                  <a:latin typeface="Söhne"/>
                </a:rPr>
                <a:t>Environmental</a:t>
              </a:r>
              <a:r>
                <a:rPr lang="en-US" sz="1200" b="0" i="0">
                  <a:solidFill>
                    <a:srgbClr val="FFFFFF"/>
                  </a:solidFill>
                  <a:effectLst/>
                  <a:latin typeface="Söhne"/>
                </a:rPr>
                <a:t> Organizations</a:t>
              </a:r>
              <a:endParaRPr lang="en-US" sz="1200">
                <a:latin typeface="Söhne"/>
              </a:endParaRPr>
            </a:p>
          </p:txBody>
        </p:sp>
        <p:sp>
          <p:nvSpPr>
            <p:cNvPr id="12" name="Rectangle 11">
              <a:extLst>
                <a:ext uri="{FF2B5EF4-FFF2-40B4-BE49-F238E27FC236}">
                  <a16:creationId xmlns:a16="http://schemas.microsoft.com/office/drawing/2014/main" id="{F0DA1D2D-14BF-4B02-929A-EA7B42374380}"/>
                </a:ext>
              </a:extLst>
            </p:cNvPr>
            <p:cNvSpPr/>
            <p:nvPr/>
          </p:nvSpPr>
          <p:spPr>
            <a:xfrm>
              <a:off x="7817109" y="3966892"/>
              <a:ext cx="2402109" cy="20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600" b="1" i="0" u="sng">
                  <a:solidFill>
                    <a:srgbClr val="FFFFFF"/>
                  </a:solidFill>
                  <a:effectLst/>
                  <a:latin typeface="Söhne"/>
                </a:rPr>
                <a:t>Environmental Impact</a:t>
              </a:r>
              <a:br>
                <a:rPr lang="en-CA" sz="1600" b="1" i="0">
                  <a:effectLst/>
                  <a:latin typeface="Söhne"/>
                </a:rPr>
              </a:br>
              <a:endParaRPr lang="en-CA" sz="1600">
                <a:solidFill>
                  <a:srgbClr val="FFFFFF"/>
                </a:solidFill>
                <a:cs typeface="Calibri"/>
              </a:endParaRPr>
            </a:p>
            <a:p>
              <a:pPr marL="171450" indent="-171450">
                <a:buFont typeface="Arial"/>
                <a:buChar char="•"/>
              </a:pPr>
              <a:r>
                <a:rPr lang="en-CA" sz="1200" b="0">
                  <a:solidFill>
                    <a:srgbClr val="FFFFFF"/>
                  </a:solidFill>
                  <a:effectLst/>
                  <a:latin typeface="Söhne"/>
                </a:rPr>
                <a:t>Pipeline </a:t>
              </a:r>
              <a:r>
                <a:rPr lang="en-CA" sz="1200">
                  <a:solidFill>
                    <a:srgbClr val="FFFFFF"/>
                  </a:solidFill>
                  <a:latin typeface="Söhne"/>
                </a:rPr>
                <a:t>Spills</a:t>
              </a:r>
              <a:endParaRPr lang="en-CA" sz="1400">
                <a:solidFill>
                  <a:srgbClr val="FFFFFF"/>
                </a:solidFill>
                <a:latin typeface="Calibri" panose="020F0502020204030204"/>
                <a:cs typeface="Calibri" panose="020F0502020204030204"/>
              </a:endParaRPr>
            </a:p>
            <a:p>
              <a:pPr marL="171450" indent="-171450">
                <a:buFont typeface="Arial"/>
                <a:buChar char="•"/>
              </a:pPr>
              <a:r>
                <a:rPr lang="en-CA" sz="1200">
                  <a:solidFill>
                    <a:srgbClr val="FFFFFF"/>
                  </a:solidFill>
                  <a:latin typeface="Söhne"/>
                </a:rPr>
                <a:t>Food</a:t>
              </a:r>
              <a:r>
                <a:rPr lang="en-CA" sz="1200" b="0" i="0">
                  <a:solidFill>
                    <a:srgbClr val="FFFFFF"/>
                  </a:solidFill>
                  <a:effectLst/>
                  <a:latin typeface="Söhne"/>
                </a:rPr>
                <a:t> </a:t>
              </a:r>
              <a:r>
                <a:rPr lang="en-CA" sz="1200">
                  <a:solidFill>
                    <a:srgbClr val="FFFFFF"/>
                  </a:solidFill>
                  <a:latin typeface="Söhne"/>
                </a:rPr>
                <a:t>Sources</a:t>
              </a:r>
              <a:endParaRPr lang="en-CA" sz="1400">
                <a:solidFill>
                  <a:srgbClr val="FFFFFF"/>
                </a:solidFill>
                <a:latin typeface="Calibri" panose="020F0502020204030204"/>
                <a:cs typeface="Calibri" panose="020F0502020204030204"/>
              </a:endParaRPr>
            </a:p>
            <a:p>
              <a:pPr marL="171450" indent="-171450">
                <a:buFont typeface="Arial"/>
                <a:buChar char="•"/>
              </a:pPr>
              <a:r>
                <a:rPr lang="en-CA" sz="1200">
                  <a:solidFill>
                    <a:srgbClr val="FFFFFF"/>
                  </a:solidFill>
                  <a:latin typeface="Söhne"/>
                </a:rPr>
                <a:t>Climate</a:t>
              </a:r>
              <a:r>
                <a:rPr lang="en-CA" sz="1200" b="0" i="0">
                  <a:solidFill>
                    <a:srgbClr val="FFFFFF"/>
                  </a:solidFill>
                  <a:effectLst/>
                  <a:latin typeface="Söhne"/>
                </a:rPr>
                <a:t> </a:t>
              </a:r>
              <a:r>
                <a:rPr lang="en-CA" sz="1200">
                  <a:solidFill>
                    <a:srgbClr val="FFFFFF"/>
                  </a:solidFill>
                  <a:latin typeface="Söhne"/>
                </a:rPr>
                <a:t>Change</a:t>
              </a:r>
              <a:endParaRPr lang="en-CA" sz="1400">
                <a:solidFill>
                  <a:srgbClr val="FFFFFF"/>
                </a:solidFill>
                <a:latin typeface="Calibri" panose="020F0502020204030204"/>
                <a:cs typeface="Calibri" panose="020F0502020204030204"/>
              </a:endParaRPr>
            </a:p>
            <a:p>
              <a:pPr marL="171450" indent="-171450">
                <a:buFont typeface="Arial"/>
                <a:buChar char="•"/>
              </a:pPr>
              <a:r>
                <a:rPr lang="en-CA" sz="1200">
                  <a:solidFill>
                    <a:srgbClr val="FFFFFF"/>
                  </a:solidFill>
                  <a:latin typeface="Söhne"/>
                </a:rPr>
                <a:t>Fisheries</a:t>
              </a:r>
              <a:r>
                <a:rPr lang="en-CA" sz="1200" b="0" i="0">
                  <a:solidFill>
                    <a:srgbClr val="FFFFFF"/>
                  </a:solidFill>
                  <a:effectLst/>
                  <a:latin typeface="Söhne"/>
                </a:rPr>
                <a:t> and Aquaculture</a:t>
              </a:r>
              <a:endParaRPr lang="en-CA" sz="1400">
                <a:latin typeface="Söhne"/>
              </a:endParaRPr>
            </a:p>
          </p:txBody>
        </p:sp>
        <p:sp>
          <p:nvSpPr>
            <p:cNvPr id="13" name="Rectangle 12">
              <a:extLst>
                <a:ext uri="{FF2B5EF4-FFF2-40B4-BE49-F238E27FC236}">
                  <a16:creationId xmlns:a16="http://schemas.microsoft.com/office/drawing/2014/main" id="{6F57192F-DEFC-446B-896A-86F5E53C7B70}"/>
                </a:ext>
              </a:extLst>
            </p:cNvPr>
            <p:cNvSpPr/>
            <p:nvPr/>
          </p:nvSpPr>
          <p:spPr>
            <a:xfrm>
              <a:off x="7772829" y="1021088"/>
              <a:ext cx="2443979" cy="2333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600" b="1" i="0" u="sng">
                  <a:solidFill>
                    <a:schemeClr val="bg1"/>
                  </a:solidFill>
                  <a:effectLst/>
                  <a:latin typeface="Söhne"/>
                </a:rPr>
                <a:t>Concerns and </a:t>
              </a:r>
              <a:r>
                <a:rPr lang="en-CA" sz="1600" b="1" u="sng">
                  <a:solidFill>
                    <a:schemeClr val="bg1"/>
                  </a:solidFill>
                  <a:latin typeface="Söhne"/>
                </a:rPr>
                <a:t>Impacts</a:t>
              </a:r>
              <a:endParaRPr lang="en-CA" sz="1200" b="1" u="sng">
                <a:solidFill>
                  <a:schemeClr val="bg1"/>
                </a:solidFill>
                <a:latin typeface="Söhne"/>
              </a:endParaRPr>
            </a:p>
            <a:p>
              <a:pPr algn="ctr"/>
              <a:endParaRPr lang="en-CA" sz="1600" b="1">
                <a:solidFill>
                  <a:schemeClr val="bg1"/>
                </a:solidFill>
                <a:latin typeface="Söhne"/>
              </a:endParaRPr>
            </a:p>
            <a:p>
              <a:pPr marL="171450" indent="-171450">
                <a:buFont typeface="Arial"/>
                <a:buChar char="•"/>
              </a:pPr>
              <a:r>
                <a:rPr lang="en-CA" sz="1200">
                  <a:solidFill>
                    <a:schemeClr val="bg1"/>
                  </a:solidFill>
                  <a:latin typeface="Söhne"/>
                </a:rPr>
                <a:t>Health</a:t>
              </a:r>
              <a:endParaRPr lang="en-CA" sz="1200" b="1">
                <a:solidFill>
                  <a:schemeClr val="bg1"/>
                </a:solidFill>
                <a:latin typeface="Söhne"/>
              </a:endParaRPr>
            </a:p>
            <a:p>
              <a:pPr marL="171450" indent="-171450">
                <a:buFont typeface="Arial"/>
                <a:buChar char="•"/>
              </a:pPr>
              <a:r>
                <a:rPr lang="en-CA" sz="1200">
                  <a:solidFill>
                    <a:schemeClr val="bg1"/>
                  </a:solidFill>
                  <a:latin typeface="Söhne"/>
                </a:rPr>
                <a:t>Cultural</a:t>
              </a:r>
              <a:endParaRPr lang="en-CA" sz="1200" b="1" i="0">
                <a:solidFill>
                  <a:schemeClr val="bg1"/>
                </a:solidFill>
                <a:effectLst/>
                <a:latin typeface="Söhne"/>
              </a:endParaRPr>
            </a:p>
            <a:p>
              <a:pPr marL="171450" indent="-171450">
                <a:buFont typeface="Arial"/>
                <a:buChar char="•"/>
              </a:pPr>
              <a:r>
                <a:rPr lang="en-CA" sz="1200">
                  <a:solidFill>
                    <a:schemeClr val="bg1"/>
                  </a:solidFill>
                  <a:latin typeface="Söhne"/>
                </a:rPr>
                <a:t>Environmental</a:t>
              </a:r>
              <a:endParaRPr lang="en-CA" sz="1600">
                <a:solidFill>
                  <a:schemeClr val="bg1"/>
                </a:solidFill>
                <a:latin typeface="Calibri" panose="020F0502020204030204"/>
                <a:cs typeface="Calibri" panose="020F0502020204030204"/>
              </a:endParaRPr>
            </a:p>
            <a:p>
              <a:pPr marL="171450" indent="-171450">
                <a:buFont typeface="Arial"/>
                <a:buChar char="•"/>
              </a:pPr>
              <a:r>
                <a:rPr lang="en-CA" sz="1200">
                  <a:solidFill>
                    <a:schemeClr val="bg1"/>
                  </a:solidFill>
                  <a:latin typeface="Söhne"/>
                </a:rPr>
                <a:t>Socio-Economic</a:t>
              </a:r>
              <a:endParaRPr lang="en-CA" sz="1600">
                <a:solidFill>
                  <a:schemeClr val="bg1"/>
                </a:solidFill>
                <a:latin typeface="Calibri" panose="020F0502020204030204"/>
                <a:cs typeface="Calibri" panose="020F0502020204030204"/>
              </a:endParaRPr>
            </a:p>
            <a:p>
              <a:pPr marL="171450" indent="-171450">
                <a:buFont typeface="Arial"/>
                <a:buChar char="•"/>
              </a:pPr>
              <a:r>
                <a:rPr lang="en-CA" sz="1200">
                  <a:solidFill>
                    <a:schemeClr val="bg1"/>
                  </a:solidFill>
                  <a:latin typeface="Söhne"/>
                </a:rPr>
                <a:t>Impact</a:t>
              </a:r>
              <a:r>
                <a:rPr lang="en-CA" sz="1200" b="0" i="0">
                  <a:solidFill>
                    <a:schemeClr val="bg1"/>
                  </a:solidFill>
                  <a:effectLst/>
                  <a:latin typeface="Söhne"/>
                </a:rPr>
                <a:t> on Indigenous - Territories</a:t>
              </a:r>
              <a:endParaRPr lang="en-CA" sz="1400">
                <a:solidFill>
                  <a:schemeClr val="bg1"/>
                </a:solidFill>
                <a:latin typeface="Söhne"/>
              </a:endParaRPr>
            </a:p>
          </p:txBody>
        </p:sp>
        <p:sp>
          <p:nvSpPr>
            <p:cNvPr id="14" name="Rectangle 13">
              <a:extLst>
                <a:ext uri="{FF2B5EF4-FFF2-40B4-BE49-F238E27FC236}">
                  <a16:creationId xmlns:a16="http://schemas.microsoft.com/office/drawing/2014/main" id="{D9C8DBB4-4B92-4577-86D3-C26BBEDACA79}"/>
                </a:ext>
              </a:extLst>
            </p:cNvPr>
            <p:cNvSpPr/>
            <p:nvPr/>
          </p:nvSpPr>
          <p:spPr>
            <a:xfrm>
              <a:off x="4195255" y="4146826"/>
              <a:ext cx="2399752" cy="1982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600" b="1" u="sng">
                  <a:solidFill>
                    <a:srgbClr val="FFFFFF"/>
                  </a:solidFill>
                  <a:latin typeface="Söhne"/>
                </a:rPr>
                <a:t>Indigenous</a:t>
              </a:r>
              <a:r>
                <a:rPr lang="en-CA" sz="1600" b="1" i="0" u="sng">
                  <a:solidFill>
                    <a:srgbClr val="FFFFFF"/>
                  </a:solidFill>
                  <a:effectLst/>
                  <a:latin typeface="Söhne"/>
                </a:rPr>
                <a:t> Communities</a:t>
              </a:r>
              <a:endParaRPr lang="en-US" u="sng"/>
            </a:p>
            <a:p>
              <a:endParaRPr lang="en-CA" sz="1600" b="1">
                <a:solidFill>
                  <a:srgbClr val="FFFFFF"/>
                </a:solidFill>
              </a:endParaRPr>
            </a:p>
            <a:p>
              <a:pPr marL="171450" indent="-171450">
                <a:buFont typeface="Arial"/>
                <a:buChar char="•"/>
              </a:pPr>
              <a:r>
                <a:rPr lang="en-CA" sz="1200">
                  <a:solidFill>
                    <a:srgbClr val="FFFFFF"/>
                  </a:solidFill>
                  <a:latin typeface="Söhne"/>
                </a:rPr>
                <a:t>L</a:t>
              </a:r>
              <a:r>
                <a:rPr lang="en-CA" sz="1200" b="0" i="0">
                  <a:solidFill>
                    <a:srgbClr val="FFFFFF"/>
                  </a:solidFill>
                  <a:effectLst/>
                  <a:latin typeface="Söhne"/>
                </a:rPr>
                <a:t>and </a:t>
              </a:r>
              <a:r>
                <a:rPr lang="en-CA" sz="1200">
                  <a:solidFill>
                    <a:srgbClr val="FFFFFF"/>
                  </a:solidFill>
                  <a:latin typeface="Söhne"/>
                </a:rPr>
                <a:t>disputes</a:t>
              </a:r>
              <a:endParaRPr lang="en-CA" sz="1400">
                <a:solidFill>
                  <a:srgbClr val="FFFFFF"/>
                </a:solidFill>
                <a:latin typeface="Calibri" panose="020F0502020204030204"/>
                <a:cs typeface="Calibri" panose="020F0502020204030204"/>
              </a:endParaRPr>
            </a:p>
            <a:p>
              <a:pPr marL="171450" indent="-171450">
                <a:buFont typeface="Arial"/>
                <a:buChar char="•"/>
              </a:pPr>
              <a:r>
                <a:rPr lang="en-CA" sz="1200">
                  <a:solidFill>
                    <a:srgbClr val="FFFFFF"/>
                  </a:solidFill>
                  <a:latin typeface="Söhne"/>
                </a:rPr>
                <a:t>Territorial</a:t>
              </a:r>
              <a:r>
                <a:rPr lang="en-CA" sz="1200" b="0" i="0">
                  <a:solidFill>
                    <a:srgbClr val="FFFFFF"/>
                  </a:solidFill>
                  <a:effectLst/>
                  <a:latin typeface="Söhne"/>
                </a:rPr>
                <a:t> </a:t>
              </a:r>
              <a:r>
                <a:rPr lang="en-CA" sz="1200">
                  <a:solidFill>
                    <a:srgbClr val="FFFFFF"/>
                  </a:solidFill>
                  <a:latin typeface="Söhne"/>
                </a:rPr>
                <a:t>rights</a:t>
              </a:r>
              <a:endParaRPr lang="en-CA" sz="1400">
                <a:solidFill>
                  <a:srgbClr val="FFFFFF"/>
                </a:solidFill>
                <a:latin typeface="Calibri" panose="020F0502020204030204"/>
                <a:cs typeface="Calibri" panose="020F0502020204030204"/>
              </a:endParaRPr>
            </a:p>
            <a:p>
              <a:pPr marL="171450" indent="-171450">
                <a:buFont typeface="Arial"/>
                <a:buChar char="•"/>
              </a:pPr>
              <a:r>
                <a:rPr lang="en-CA" sz="1200">
                  <a:solidFill>
                    <a:srgbClr val="FFFFFF"/>
                  </a:solidFill>
                  <a:latin typeface="Söhne"/>
                </a:rPr>
                <a:t>Contamination</a:t>
              </a:r>
              <a:endParaRPr lang="en-CA" sz="1400">
                <a:solidFill>
                  <a:srgbClr val="FFFFFF"/>
                </a:solidFill>
                <a:latin typeface="Calibri" panose="020F0502020204030204"/>
                <a:cs typeface="Calibri" panose="020F0502020204030204"/>
              </a:endParaRPr>
            </a:p>
            <a:p>
              <a:pPr marL="171450" indent="-171450">
                <a:buFont typeface="Arial"/>
                <a:buChar char="•"/>
              </a:pPr>
              <a:r>
                <a:rPr lang="en-CA" sz="1200">
                  <a:solidFill>
                    <a:srgbClr val="FFFFFF"/>
                  </a:solidFill>
                  <a:latin typeface="Söhne"/>
                </a:rPr>
                <a:t>Treaty</a:t>
              </a:r>
              <a:r>
                <a:rPr lang="en-CA" sz="1200" b="0" i="0">
                  <a:solidFill>
                    <a:srgbClr val="FFFFFF"/>
                  </a:solidFill>
                  <a:effectLst/>
                  <a:latin typeface="Söhne"/>
                </a:rPr>
                <a:t> settlements</a:t>
              </a:r>
              <a:endParaRPr lang="en-CA" sz="1400">
                <a:solidFill>
                  <a:srgbClr val="FFFFFF"/>
                </a:solidFill>
                <a:cs typeface="Calibri" panose="020F0502020204030204"/>
              </a:endParaRPr>
            </a:p>
          </p:txBody>
        </p:sp>
        <p:cxnSp>
          <p:nvCxnSpPr>
            <p:cNvPr id="15" name="Straight Arrow Connector 14">
              <a:extLst>
                <a:ext uri="{FF2B5EF4-FFF2-40B4-BE49-F238E27FC236}">
                  <a16:creationId xmlns:a16="http://schemas.microsoft.com/office/drawing/2014/main" id="{ED2A53BF-BBB1-49E4-93B7-B948AD7ECB12}"/>
                </a:ext>
              </a:extLst>
            </p:cNvPr>
            <p:cNvCxnSpPr>
              <a:cxnSpLocks/>
            </p:cNvCxnSpPr>
            <p:nvPr/>
          </p:nvCxnSpPr>
          <p:spPr>
            <a:xfrm flipV="1">
              <a:off x="3178730" y="1911131"/>
              <a:ext cx="905943" cy="13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FC03878-3174-4DD5-A864-4234779734F2}"/>
                </a:ext>
              </a:extLst>
            </p:cNvPr>
            <p:cNvCxnSpPr>
              <a:cxnSpLocks/>
            </p:cNvCxnSpPr>
            <p:nvPr/>
          </p:nvCxnSpPr>
          <p:spPr>
            <a:xfrm>
              <a:off x="6122587" y="1898068"/>
              <a:ext cx="1542129" cy="4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28DF4AB-19C3-4BA4-B2CB-E4911908EAAD}"/>
                </a:ext>
              </a:extLst>
            </p:cNvPr>
            <p:cNvCxnSpPr>
              <a:cxnSpLocks/>
            </p:cNvCxnSpPr>
            <p:nvPr/>
          </p:nvCxnSpPr>
          <p:spPr>
            <a:xfrm flipV="1">
              <a:off x="4621945" y="2435268"/>
              <a:ext cx="3109033" cy="216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B1438F1-A603-4A6F-A4A5-E19AAC222C0C}"/>
                </a:ext>
              </a:extLst>
            </p:cNvPr>
            <p:cNvCxnSpPr>
              <a:cxnSpLocks/>
            </p:cNvCxnSpPr>
            <p:nvPr/>
          </p:nvCxnSpPr>
          <p:spPr>
            <a:xfrm flipH="1">
              <a:off x="6597064" y="5289947"/>
              <a:ext cx="1274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F8DDC57-0C74-4AB7-BC13-0BF211EC4988}"/>
                </a:ext>
              </a:extLst>
            </p:cNvPr>
            <p:cNvCxnSpPr>
              <a:cxnSpLocks/>
            </p:cNvCxnSpPr>
            <p:nvPr/>
          </p:nvCxnSpPr>
          <p:spPr>
            <a:xfrm flipV="1">
              <a:off x="8976078" y="3502957"/>
              <a:ext cx="0" cy="727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84E8BB2-82DB-4F42-85A3-036C0802AA26}"/>
                </a:ext>
              </a:extLst>
            </p:cNvPr>
            <p:cNvSpPr/>
            <p:nvPr/>
          </p:nvSpPr>
          <p:spPr>
            <a:xfrm>
              <a:off x="1165054" y="4298133"/>
              <a:ext cx="2344572" cy="182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600" b="1" i="0" u="sng">
                  <a:solidFill>
                    <a:schemeClr val="bg1"/>
                  </a:solidFill>
                  <a:effectLst/>
                  <a:latin typeface="Söhne"/>
                </a:rPr>
                <a:t>Economic Factors</a:t>
              </a:r>
              <a:endParaRPr lang="en-CA" sz="1200" u="sng">
                <a:solidFill>
                  <a:schemeClr val="bg1"/>
                </a:solidFill>
                <a:latin typeface="Calibri" panose="020F0502020204030204"/>
                <a:cs typeface="Calibri" panose="020F0502020204030204"/>
              </a:endParaRPr>
            </a:p>
            <a:p>
              <a:pPr marL="285750" indent="-285750">
                <a:buFont typeface="Arial"/>
                <a:buChar char="•"/>
              </a:pPr>
              <a:endParaRPr lang="en-CA" sz="1200">
                <a:solidFill>
                  <a:schemeClr val="bg1"/>
                </a:solidFill>
                <a:latin typeface="Söhne"/>
              </a:endParaRPr>
            </a:p>
            <a:p>
              <a:pPr marL="285750" indent="-285750">
                <a:buFont typeface="Arial"/>
                <a:buChar char="•"/>
              </a:pPr>
              <a:r>
                <a:rPr lang="en-CA" sz="1200">
                  <a:solidFill>
                    <a:schemeClr val="bg1"/>
                  </a:solidFill>
                  <a:latin typeface="Söhne"/>
                </a:rPr>
                <a:t>GDP</a:t>
              </a:r>
              <a:endParaRPr lang="en-CA" sz="1200">
                <a:solidFill>
                  <a:schemeClr val="bg1"/>
                </a:solidFill>
                <a:latin typeface="Calibri" panose="020F0502020204030204"/>
                <a:cs typeface="Calibri" panose="020F0502020204030204"/>
              </a:endParaRPr>
            </a:p>
            <a:p>
              <a:pPr marL="285750" indent="-285750">
                <a:buFont typeface="Arial"/>
                <a:buChar char="•"/>
              </a:pPr>
              <a:r>
                <a:rPr lang="en-CA" sz="1200">
                  <a:solidFill>
                    <a:schemeClr val="bg1"/>
                  </a:solidFill>
                  <a:latin typeface="Söhne"/>
                </a:rPr>
                <a:t>Job</a:t>
              </a:r>
              <a:r>
                <a:rPr lang="en-CA" sz="1200" b="0" i="0">
                  <a:solidFill>
                    <a:schemeClr val="bg1"/>
                  </a:solidFill>
                  <a:effectLst/>
                  <a:latin typeface="Söhne"/>
                </a:rPr>
                <a:t> </a:t>
              </a:r>
              <a:r>
                <a:rPr lang="en-CA" sz="1200">
                  <a:solidFill>
                    <a:schemeClr val="bg1"/>
                  </a:solidFill>
                  <a:latin typeface="Söhne"/>
                </a:rPr>
                <a:t>Creation </a:t>
              </a:r>
              <a:endParaRPr lang="en-CA" sz="1200">
                <a:solidFill>
                  <a:schemeClr val="bg1"/>
                </a:solidFill>
                <a:latin typeface="Calibri" panose="020F0502020204030204"/>
                <a:cs typeface="Calibri" panose="020F0502020204030204"/>
              </a:endParaRPr>
            </a:p>
            <a:p>
              <a:pPr marL="285750" indent="-285750">
                <a:buFont typeface="Arial"/>
                <a:buChar char="•"/>
              </a:pPr>
              <a:r>
                <a:rPr lang="en-CA" sz="1200" b="0" i="0">
                  <a:solidFill>
                    <a:schemeClr val="bg1"/>
                  </a:solidFill>
                  <a:effectLst/>
                  <a:latin typeface="Söhne"/>
                </a:rPr>
                <a:t>Energy </a:t>
              </a:r>
              <a:r>
                <a:rPr lang="en-CA" sz="1200">
                  <a:solidFill>
                    <a:schemeClr val="bg1"/>
                  </a:solidFill>
                  <a:latin typeface="Söhne"/>
                </a:rPr>
                <a:t>Security</a:t>
              </a:r>
              <a:endParaRPr lang="en-CA" sz="1200">
                <a:solidFill>
                  <a:schemeClr val="bg1"/>
                </a:solidFill>
                <a:latin typeface="Calibri" panose="020F0502020204030204"/>
                <a:cs typeface="Calibri" panose="020F0502020204030204"/>
              </a:endParaRPr>
            </a:p>
            <a:p>
              <a:pPr marL="285750" indent="-285750">
                <a:buFont typeface="Arial"/>
                <a:buChar char="•"/>
              </a:pPr>
              <a:r>
                <a:rPr lang="en-CA" sz="1200">
                  <a:solidFill>
                    <a:schemeClr val="bg1"/>
                  </a:solidFill>
                  <a:latin typeface="Söhne"/>
                </a:rPr>
                <a:t>Revenue</a:t>
              </a:r>
              <a:r>
                <a:rPr lang="en-CA" sz="1200" i="0">
                  <a:solidFill>
                    <a:schemeClr val="bg1"/>
                  </a:solidFill>
                  <a:effectLst/>
                  <a:latin typeface="Söhne"/>
                </a:rPr>
                <a:t> </a:t>
              </a:r>
              <a:r>
                <a:rPr lang="en-CA" sz="1200">
                  <a:solidFill>
                    <a:schemeClr val="bg1"/>
                  </a:solidFill>
                  <a:latin typeface="Söhne"/>
                </a:rPr>
                <a:t>Generation</a:t>
              </a:r>
              <a:endParaRPr lang="en-CA" sz="1200">
                <a:solidFill>
                  <a:schemeClr val="bg1"/>
                </a:solidFill>
                <a:latin typeface="Calibri" panose="020F0502020204030204"/>
                <a:cs typeface="Calibri" panose="020F0502020204030204"/>
              </a:endParaRPr>
            </a:p>
            <a:p>
              <a:pPr marL="285750" indent="-285750">
                <a:buFont typeface="Arial"/>
                <a:buChar char="•"/>
              </a:pPr>
              <a:r>
                <a:rPr lang="en-CA" sz="1200">
                  <a:solidFill>
                    <a:schemeClr val="bg1"/>
                  </a:solidFill>
                  <a:latin typeface="Söhne"/>
                </a:rPr>
                <a:t>Market</a:t>
              </a:r>
              <a:r>
                <a:rPr lang="en-CA" sz="1200" b="0" i="0">
                  <a:solidFill>
                    <a:schemeClr val="bg1"/>
                  </a:solidFill>
                  <a:effectLst/>
                  <a:latin typeface="Söhne"/>
                </a:rPr>
                <a:t> diversification</a:t>
              </a:r>
              <a:endParaRPr lang="en-CA" sz="1200">
                <a:solidFill>
                  <a:schemeClr val="bg1"/>
                </a:solidFill>
                <a:latin typeface="Söhne"/>
              </a:endParaRPr>
            </a:p>
          </p:txBody>
        </p:sp>
        <p:cxnSp>
          <p:nvCxnSpPr>
            <p:cNvPr id="21" name="Straight Arrow Connector 20">
              <a:extLst>
                <a:ext uri="{FF2B5EF4-FFF2-40B4-BE49-F238E27FC236}">
                  <a16:creationId xmlns:a16="http://schemas.microsoft.com/office/drawing/2014/main" id="{CBBBB353-6096-4AEE-BA02-FABC28AC161C}"/>
                </a:ext>
              </a:extLst>
            </p:cNvPr>
            <p:cNvCxnSpPr>
              <a:cxnSpLocks/>
            </p:cNvCxnSpPr>
            <p:nvPr/>
          </p:nvCxnSpPr>
          <p:spPr>
            <a:xfrm flipV="1">
              <a:off x="2970179" y="5417029"/>
              <a:ext cx="1201962" cy="9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73AC205-78AC-4751-AA1E-BC4A4D43C5D3}"/>
                </a:ext>
              </a:extLst>
            </p:cNvPr>
            <p:cNvCxnSpPr>
              <a:cxnSpLocks/>
            </p:cNvCxnSpPr>
            <p:nvPr/>
          </p:nvCxnSpPr>
          <p:spPr>
            <a:xfrm flipV="1">
              <a:off x="2150729" y="3337739"/>
              <a:ext cx="0" cy="1332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936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22C88-9CD2-4CCF-9BEF-E0AC35718817}"/>
              </a:ext>
            </a:extLst>
          </p:cNvPr>
          <p:cNvSpPr>
            <a:spLocks noGrp="1"/>
          </p:cNvSpPr>
          <p:nvPr>
            <p:ph type="title"/>
          </p:nvPr>
        </p:nvSpPr>
        <p:spPr>
          <a:xfrm>
            <a:off x="466354" y="639193"/>
            <a:ext cx="3553854" cy="3573516"/>
          </a:xfrm>
        </p:spPr>
        <p:txBody>
          <a:bodyPr vert="horz" lIns="91440" tIns="45720" rIns="91440" bIns="45720" rtlCol="0" anchor="b">
            <a:normAutofit/>
          </a:bodyPr>
          <a:lstStyle/>
          <a:p>
            <a:r>
              <a:rPr lang="en-US" sz="5600" b="1" kern="1200">
                <a:solidFill>
                  <a:schemeClr val="tx1"/>
                </a:solidFill>
                <a:latin typeface="+mj-lt"/>
                <a:ea typeface="+mj-ea"/>
                <a:cs typeface="+mj-cs"/>
              </a:rPr>
              <a:t>Data Dictionary </a:t>
            </a: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37410BC7-A91F-B294-ED5D-CBF4FF452950}"/>
              </a:ext>
            </a:extLst>
          </p:cNvPr>
          <p:cNvGraphicFramePr>
            <a:graphicFrameLocks noGrp="1"/>
          </p:cNvGraphicFramePr>
          <p:nvPr>
            <p:extLst>
              <p:ext uri="{D42A27DB-BD31-4B8C-83A1-F6EECF244321}">
                <p14:modId xmlns:p14="http://schemas.microsoft.com/office/powerpoint/2010/main" val="1553654528"/>
              </p:ext>
            </p:extLst>
          </p:nvPr>
        </p:nvGraphicFramePr>
        <p:xfrm>
          <a:off x="3953773" y="244415"/>
          <a:ext cx="7943546" cy="6323598"/>
        </p:xfrm>
        <a:graphic>
          <a:graphicData uri="http://schemas.openxmlformats.org/drawingml/2006/table">
            <a:tbl>
              <a:tblPr firstRow="1" bandRow="1">
                <a:tableStyleId>{5C22544A-7EE6-4342-B048-85BDC9FD1C3A}</a:tableStyleId>
              </a:tblPr>
              <a:tblGrid>
                <a:gridCol w="326641">
                  <a:extLst>
                    <a:ext uri="{9D8B030D-6E8A-4147-A177-3AD203B41FA5}">
                      <a16:colId xmlns:a16="http://schemas.microsoft.com/office/drawing/2014/main" val="2148320567"/>
                    </a:ext>
                  </a:extLst>
                </a:gridCol>
                <a:gridCol w="1721555">
                  <a:extLst>
                    <a:ext uri="{9D8B030D-6E8A-4147-A177-3AD203B41FA5}">
                      <a16:colId xmlns:a16="http://schemas.microsoft.com/office/drawing/2014/main" val="3847202043"/>
                    </a:ext>
                  </a:extLst>
                </a:gridCol>
                <a:gridCol w="5895350">
                  <a:extLst>
                    <a:ext uri="{9D8B030D-6E8A-4147-A177-3AD203B41FA5}">
                      <a16:colId xmlns:a16="http://schemas.microsoft.com/office/drawing/2014/main" val="815670662"/>
                    </a:ext>
                  </a:extLst>
                </a:gridCol>
              </a:tblGrid>
              <a:tr h="280832">
                <a:tc>
                  <a:txBody>
                    <a:bodyPr/>
                    <a:lstStyle/>
                    <a:p>
                      <a:pPr marL="0" algn="ctr" rtl="0" eaLnBrk="1" latinLnBrk="0" hangingPunct="1">
                        <a:spcBef>
                          <a:spcPts val="0"/>
                        </a:spcBef>
                        <a:spcAft>
                          <a:spcPts val="0"/>
                        </a:spcAft>
                      </a:pPr>
                      <a:r>
                        <a:rPr lang="en-CA" sz="1600" kern="1200" dirty="0">
                          <a:effectLst/>
                        </a:rPr>
                        <a:t>No</a:t>
                      </a:r>
                      <a:endParaRPr lang="en-CA" sz="1600" dirty="0">
                        <a:effectLst/>
                      </a:endParaRPr>
                    </a:p>
                  </a:txBody>
                  <a:tcPr marL="0" marR="0" marT="0" marB="0" anchor="ctr"/>
                </a:tc>
                <a:tc>
                  <a:txBody>
                    <a:bodyPr/>
                    <a:lstStyle/>
                    <a:p>
                      <a:pPr marL="0" algn="l" rtl="0" eaLnBrk="1" latinLnBrk="0" hangingPunct="1">
                        <a:spcBef>
                          <a:spcPts val="0"/>
                        </a:spcBef>
                        <a:spcAft>
                          <a:spcPts val="0"/>
                        </a:spcAft>
                      </a:pPr>
                      <a:r>
                        <a:rPr lang="en-CA" sz="1600" kern="1200" dirty="0">
                          <a:effectLst/>
                        </a:rPr>
                        <a:t> Topic</a:t>
                      </a:r>
                      <a:endParaRPr lang="en-CA" sz="1600" dirty="0">
                        <a:effectLst/>
                      </a:endParaRPr>
                    </a:p>
                  </a:txBody>
                  <a:tcPr marL="0" marR="0" marT="0" marB="0" anchor="ctr"/>
                </a:tc>
                <a:tc>
                  <a:txBody>
                    <a:bodyPr/>
                    <a:lstStyle/>
                    <a:p>
                      <a:pPr marL="0" algn="l" rtl="0" eaLnBrk="1" latinLnBrk="0" hangingPunct="1">
                        <a:spcBef>
                          <a:spcPts val="0"/>
                        </a:spcBef>
                        <a:spcAft>
                          <a:spcPts val="0"/>
                        </a:spcAft>
                      </a:pPr>
                      <a:r>
                        <a:rPr lang="en-CA" sz="1600" kern="1200" dirty="0">
                          <a:effectLst/>
                        </a:rPr>
                        <a:t> Definition</a:t>
                      </a:r>
                      <a:endParaRPr lang="en-CA" sz="1600" dirty="0">
                        <a:effectLst/>
                      </a:endParaRPr>
                    </a:p>
                  </a:txBody>
                  <a:tcPr marL="0" marR="0" marT="0" marB="0" anchor="ctr"/>
                </a:tc>
                <a:extLst>
                  <a:ext uri="{0D108BD9-81ED-4DB2-BD59-A6C34878D82A}">
                    <a16:rowId xmlns:a16="http://schemas.microsoft.com/office/drawing/2014/main" val="3989939264"/>
                  </a:ext>
                </a:extLst>
              </a:tr>
              <a:tr h="788187">
                <a:tc>
                  <a:txBody>
                    <a:bodyPr/>
                    <a:lstStyle/>
                    <a:p>
                      <a:pPr marL="0" algn="ctr" rtl="0" eaLnBrk="1" latinLnBrk="0" hangingPunct="1">
                        <a:spcBef>
                          <a:spcPts val="0"/>
                        </a:spcBef>
                        <a:spcAft>
                          <a:spcPts val="0"/>
                        </a:spcAft>
                      </a:pPr>
                      <a:r>
                        <a:rPr lang="en-CA" sz="1600" kern="1200" dirty="0">
                          <a:effectLst/>
                        </a:rPr>
                        <a:t>1</a:t>
                      </a:r>
                      <a:endParaRPr lang="en-CA" sz="1600" dirty="0">
                        <a:effectLst/>
                      </a:endParaRPr>
                    </a:p>
                  </a:txBody>
                  <a:tcPr marL="0" marR="0" marT="0" marB="0" anchor="ctr"/>
                </a:tc>
                <a:tc>
                  <a:txBody>
                    <a:bodyPr/>
                    <a:lstStyle/>
                    <a:p>
                      <a:pPr marL="0" algn="ctr" rtl="0" eaLnBrk="1" latinLnBrk="0" hangingPunct="1">
                        <a:spcBef>
                          <a:spcPts val="0"/>
                        </a:spcBef>
                        <a:spcAft>
                          <a:spcPts val="0"/>
                        </a:spcAft>
                      </a:pPr>
                      <a:r>
                        <a:rPr lang="en-CA" sz="1600" dirty="0">
                          <a:effectLst/>
                        </a:rPr>
                        <a:t> </a:t>
                      </a:r>
                      <a:r>
                        <a:rPr lang="en-US" sz="1600" b="0" i="0" kern="1200" dirty="0">
                          <a:solidFill>
                            <a:schemeClr val="dk1"/>
                          </a:solidFill>
                          <a:effectLst/>
                          <a:latin typeface="+mn-lt"/>
                          <a:ea typeface="+mn-ea"/>
                          <a:cs typeface="+mn-cs"/>
                        </a:rPr>
                        <a:t>First Nations</a:t>
                      </a:r>
                      <a:endParaRPr lang="en-CA" sz="1600" dirty="0">
                        <a:effectLst/>
                      </a:endParaRPr>
                    </a:p>
                    <a:p>
                      <a:pPr marL="0" algn="ctr" rtl="0" eaLnBrk="1" latinLnBrk="0" hangingPunct="1">
                        <a:spcBef>
                          <a:spcPts val="0"/>
                        </a:spcBef>
                        <a:spcAft>
                          <a:spcPts val="0"/>
                        </a:spcAft>
                      </a:pPr>
                      <a:endParaRPr lang="en-CA" sz="1600">
                        <a:effectLst/>
                      </a:endParaRPr>
                    </a:p>
                  </a:txBody>
                  <a:tcPr marL="0" marR="0" marT="0" marB="0" anchor="ctr"/>
                </a:tc>
                <a:tc>
                  <a:txBody>
                    <a:bodyPr/>
                    <a:lstStyle/>
                    <a:p>
                      <a:pPr marL="0" algn="l" rtl="0" eaLnBrk="1" latinLnBrk="0" hangingPunct="1">
                        <a:spcBef>
                          <a:spcPts val="0"/>
                        </a:spcBef>
                        <a:spcAft>
                          <a:spcPts val="0"/>
                        </a:spcAft>
                      </a:pPr>
                      <a:r>
                        <a:rPr lang="en-US" sz="1600" b="0" i="0" kern="1200">
                          <a:solidFill>
                            <a:schemeClr val="dk1"/>
                          </a:solidFill>
                          <a:effectLst/>
                          <a:latin typeface="+mn-lt"/>
                          <a:ea typeface="+mn-ea"/>
                          <a:cs typeface="+mn-cs"/>
                        </a:rPr>
                        <a:t>First Nations refers to the Indigenous peoples of Canada. It is a collective term emphasizing their status as the original inhabitants with diverse cultures and histories.</a:t>
                      </a:r>
                      <a:endParaRPr lang="en-CA" sz="1600">
                        <a:effectLst/>
                      </a:endParaRPr>
                    </a:p>
                  </a:txBody>
                  <a:tcPr marL="0" marR="0" marT="0" marB="0" anchor="ctr"/>
                </a:tc>
                <a:extLst>
                  <a:ext uri="{0D108BD9-81ED-4DB2-BD59-A6C34878D82A}">
                    <a16:rowId xmlns:a16="http://schemas.microsoft.com/office/drawing/2014/main" val="978992996"/>
                  </a:ext>
                </a:extLst>
              </a:tr>
              <a:tr h="788187">
                <a:tc>
                  <a:txBody>
                    <a:bodyPr/>
                    <a:lstStyle/>
                    <a:p>
                      <a:pPr marL="0" algn="ctr" rtl="0" eaLnBrk="1" latinLnBrk="0" hangingPunct="1">
                        <a:spcBef>
                          <a:spcPts val="0"/>
                        </a:spcBef>
                        <a:spcAft>
                          <a:spcPts val="0"/>
                        </a:spcAft>
                      </a:pPr>
                      <a:r>
                        <a:rPr lang="en-CA" sz="1600" kern="1200" dirty="0">
                          <a:effectLst/>
                        </a:rPr>
                        <a:t>2</a:t>
                      </a:r>
                      <a:endParaRPr lang="en-CA" sz="1600" dirty="0">
                        <a:effectLst/>
                      </a:endParaRPr>
                    </a:p>
                  </a:txBody>
                  <a:tcPr marL="0" marR="0" marT="0" marB="0" anchor="ctr"/>
                </a:tc>
                <a:tc>
                  <a:txBody>
                    <a:bodyPr/>
                    <a:lstStyle/>
                    <a:p>
                      <a:pPr marL="0" algn="ctr" rtl="0" eaLnBrk="1" latinLnBrk="0" hangingPunct="1">
                        <a:spcBef>
                          <a:spcPts val="0"/>
                        </a:spcBef>
                        <a:spcAft>
                          <a:spcPts val="0"/>
                        </a:spcAft>
                      </a:pPr>
                      <a:r>
                        <a:rPr lang="en-US" sz="1600" b="0" i="0" kern="1200" dirty="0">
                          <a:solidFill>
                            <a:schemeClr val="dk1"/>
                          </a:solidFill>
                          <a:effectLst/>
                          <a:latin typeface="+mn-lt"/>
                          <a:ea typeface="+mn-ea"/>
                          <a:cs typeface="+mn-cs"/>
                        </a:rPr>
                        <a:t>Oil barrel </a:t>
                      </a:r>
                      <a:endParaRPr lang="en-CA" sz="1600" dirty="0">
                        <a:effectLst/>
                      </a:endParaRPr>
                    </a:p>
                    <a:p>
                      <a:pPr marL="0" algn="ctr" rtl="0" eaLnBrk="1" latinLnBrk="0" hangingPunct="1">
                        <a:spcBef>
                          <a:spcPts val="0"/>
                        </a:spcBef>
                        <a:spcAft>
                          <a:spcPts val="0"/>
                        </a:spcAft>
                      </a:pPr>
                      <a:endParaRPr lang="en-CA" sz="1600">
                        <a:effectLst/>
                      </a:endParaRPr>
                    </a:p>
                  </a:txBody>
                  <a:tcPr marL="0" marR="0" marT="0" marB="0" anchor="ctr"/>
                </a:tc>
                <a:tc>
                  <a:txBody>
                    <a:bodyPr/>
                    <a:lstStyle/>
                    <a:p>
                      <a:pPr marL="0" algn="l" rtl="0" eaLnBrk="1" latinLnBrk="0" hangingPunct="1">
                        <a:spcBef>
                          <a:spcPts val="0"/>
                        </a:spcBef>
                        <a:spcAft>
                          <a:spcPts val="0"/>
                        </a:spcAft>
                      </a:pPr>
                      <a:r>
                        <a:rPr lang="en-US" sz="1600" b="0" i="0" kern="1200">
                          <a:solidFill>
                            <a:schemeClr val="dk1"/>
                          </a:solidFill>
                          <a:effectLst/>
                          <a:latin typeface="+mn-lt"/>
                          <a:ea typeface="+mn-ea"/>
                          <a:cs typeface="+mn-cs"/>
                        </a:rPr>
                        <a:t>An oil barrel is a standard unit of measurement for crude oil and petroleum products, equal to 42 U.S. gallons or approximately 159 liters.</a:t>
                      </a:r>
                      <a:endParaRPr lang="en-CA" sz="1600">
                        <a:effectLst/>
                      </a:endParaRPr>
                    </a:p>
                  </a:txBody>
                  <a:tcPr marL="0" marR="0" marT="0" marB="0" anchor="ctr"/>
                </a:tc>
                <a:extLst>
                  <a:ext uri="{0D108BD9-81ED-4DB2-BD59-A6C34878D82A}">
                    <a16:rowId xmlns:a16="http://schemas.microsoft.com/office/drawing/2014/main" val="2272367187"/>
                  </a:ext>
                </a:extLst>
              </a:tr>
              <a:tr h="525458">
                <a:tc>
                  <a:txBody>
                    <a:bodyPr/>
                    <a:lstStyle/>
                    <a:p>
                      <a:pPr marL="0" algn="ctr" rtl="0" eaLnBrk="1" latinLnBrk="0" hangingPunct="1">
                        <a:spcBef>
                          <a:spcPts val="0"/>
                        </a:spcBef>
                        <a:spcAft>
                          <a:spcPts val="0"/>
                        </a:spcAft>
                      </a:pPr>
                      <a:r>
                        <a:rPr lang="en-CA" sz="1600" kern="1200" dirty="0">
                          <a:effectLst/>
                        </a:rPr>
                        <a:t>3</a:t>
                      </a:r>
                      <a:endParaRPr lang="en-CA" sz="1600" dirty="0">
                        <a:effectLst/>
                      </a:endParaRPr>
                    </a:p>
                  </a:txBody>
                  <a:tcPr marL="0" marR="0" marT="0" marB="0" anchor="ctr"/>
                </a:tc>
                <a:tc>
                  <a:txBody>
                    <a:bodyPr/>
                    <a:lstStyle/>
                    <a:p>
                      <a:pPr marL="0" algn="ctr" rtl="0" eaLnBrk="1" latinLnBrk="0" hangingPunct="1">
                        <a:spcBef>
                          <a:spcPts val="0"/>
                        </a:spcBef>
                        <a:spcAft>
                          <a:spcPts val="0"/>
                        </a:spcAft>
                      </a:pPr>
                      <a:endParaRPr lang="en-CA" sz="1600">
                        <a:effectLst/>
                      </a:endParaRPr>
                    </a:p>
                    <a:p>
                      <a:pPr marL="0" algn="ctr" rtl="0" eaLnBrk="1" latinLnBrk="0" hangingPunct="1">
                        <a:spcBef>
                          <a:spcPts val="0"/>
                        </a:spcBef>
                        <a:spcAft>
                          <a:spcPts val="0"/>
                        </a:spcAft>
                      </a:pPr>
                      <a:r>
                        <a:rPr lang="en-CA" sz="1600" dirty="0">
                          <a:effectLst/>
                        </a:rPr>
                        <a:t> </a:t>
                      </a:r>
                      <a:r>
                        <a:rPr lang="en-US" sz="1600" b="0" i="0" kern="1200" dirty="0">
                          <a:solidFill>
                            <a:schemeClr val="dk1"/>
                          </a:solidFill>
                          <a:effectLst/>
                          <a:latin typeface="+mn-lt"/>
                          <a:ea typeface="+mn-ea"/>
                          <a:cs typeface="+mn-cs"/>
                        </a:rPr>
                        <a:t>Aboriginal tribe</a:t>
                      </a:r>
                      <a:endParaRPr lang="en-CA" sz="1600" dirty="0">
                        <a:effectLst/>
                      </a:endParaRPr>
                    </a:p>
                  </a:txBody>
                  <a:tcPr marL="0" marR="0" marT="0" marB="0" anchor="ctr"/>
                </a:tc>
                <a:tc>
                  <a:txBody>
                    <a:bodyPr/>
                    <a:lstStyle/>
                    <a:p>
                      <a:pPr marL="0" algn="l" rtl="0" eaLnBrk="1" latinLnBrk="0" hangingPunct="1">
                        <a:spcBef>
                          <a:spcPts val="0"/>
                        </a:spcBef>
                        <a:spcAft>
                          <a:spcPts val="0"/>
                        </a:spcAft>
                      </a:pPr>
                      <a:r>
                        <a:rPr lang="en-US" sz="1600" b="0" i="0" kern="1200">
                          <a:solidFill>
                            <a:schemeClr val="dk1"/>
                          </a:solidFill>
                          <a:effectLst/>
                          <a:latin typeface="+mn-lt"/>
                          <a:ea typeface="+mn-ea"/>
                          <a:cs typeface="+mn-cs"/>
                        </a:rPr>
                        <a:t>Aboriginal tribe refers to the original Indigenous ethnic groups or communities in a region.</a:t>
                      </a:r>
                      <a:endParaRPr lang="en-CA" sz="1600">
                        <a:effectLst/>
                      </a:endParaRPr>
                    </a:p>
                  </a:txBody>
                  <a:tcPr marL="0" marR="0" marT="0" marB="0" anchor="ctr"/>
                </a:tc>
                <a:extLst>
                  <a:ext uri="{0D108BD9-81ED-4DB2-BD59-A6C34878D82A}">
                    <a16:rowId xmlns:a16="http://schemas.microsoft.com/office/drawing/2014/main" val="1625055851"/>
                  </a:ext>
                </a:extLst>
              </a:tr>
              <a:tr h="788187">
                <a:tc>
                  <a:txBody>
                    <a:bodyPr/>
                    <a:lstStyle/>
                    <a:p>
                      <a:pPr marL="0" algn="ctr" rtl="0" eaLnBrk="1" latinLnBrk="0" hangingPunct="1">
                        <a:spcBef>
                          <a:spcPts val="0"/>
                        </a:spcBef>
                        <a:spcAft>
                          <a:spcPts val="0"/>
                        </a:spcAft>
                      </a:pPr>
                      <a:r>
                        <a:rPr lang="en-CA" sz="1600" kern="1200" dirty="0">
                          <a:effectLst/>
                        </a:rPr>
                        <a:t>4</a:t>
                      </a:r>
                      <a:endParaRPr lang="en-CA" sz="1600" dirty="0">
                        <a:effectLst/>
                      </a:endParaRPr>
                    </a:p>
                  </a:txBody>
                  <a:tcPr marL="0" marR="0" marT="0" marB="0" anchor="ctr"/>
                </a:tc>
                <a:tc>
                  <a:txBody>
                    <a:bodyPr/>
                    <a:lstStyle/>
                    <a:p>
                      <a:pPr marL="0" algn="ctr" rtl="0" eaLnBrk="1" latinLnBrk="0" hangingPunct="1">
                        <a:spcBef>
                          <a:spcPts val="0"/>
                        </a:spcBef>
                        <a:spcAft>
                          <a:spcPts val="0"/>
                        </a:spcAft>
                      </a:pPr>
                      <a:endParaRPr lang="en-CA" sz="1600">
                        <a:effectLst/>
                      </a:endParaRPr>
                    </a:p>
                    <a:p>
                      <a:pPr marL="0" algn="ctr" rtl="0" eaLnBrk="1" latinLnBrk="0" hangingPunct="1">
                        <a:spcBef>
                          <a:spcPts val="0"/>
                        </a:spcBef>
                        <a:spcAft>
                          <a:spcPts val="0"/>
                        </a:spcAft>
                      </a:pPr>
                      <a:r>
                        <a:rPr lang="en-CA" sz="1600" dirty="0">
                          <a:effectLst/>
                        </a:rPr>
                        <a:t> </a:t>
                      </a:r>
                      <a:r>
                        <a:rPr lang="en-US" sz="1600" b="0" i="0" kern="1200" dirty="0">
                          <a:solidFill>
                            <a:schemeClr val="dk1"/>
                          </a:solidFill>
                          <a:effectLst/>
                          <a:latin typeface="+mn-lt"/>
                          <a:ea typeface="+mn-ea"/>
                          <a:cs typeface="+mn-cs"/>
                        </a:rPr>
                        <a:t>Legal battles</a:t>
                      </a:r>
                      <a:endParaRPr lang="en-CA" sz="1600" dirty="0">
                        <a:effectLst/>
                      </a:endParaRPr>
                    </a:p>
                  </a:txBody>
                  <a:tcPr marL="0" marR="0" marT="0" marB="0" anchor="ctr"/>
                </a:tc>
                <a:tc>
                  <a:txBody>
                    <a:bodyPr/>
                    <a:lstStyle/>
                    <a:p>
                      <a:pPr marL="0" algn="l" rtl="0" eaLnBrk="1" latinLnBrk="0" hangingPunct="1">
                        <a:spcBef>
                          <a:spcPts val="0"/>
                        </a:spcBef>
                        <a:spcAft>
                          <a:spcPts val="0"/>
                        </a:spcAft>
                      </a:pPr>
                      <a:r>
                        <a:rPr lang="en-US" sz="1600" b="0" i="0" kern="1200">
                          <a:solidFill>
                            <a:schemeClr val="dk1"/>
                          </a:solidFill>
                          <a:effectLst/>
                          <a:latin typeface="+mn-lt"/>
                          <a:ea typeface="+mn-ea"/>
                          <a:cs typeface="+mn-cs"/>
                        </a:rPr>
                        <a:t>Legal battles refer to disputes or conflicts that are addressed and resolved through legal processes, such as lawsuits or court proceedings.</a:t>
                      </a:r>
                      <a:endParaRPr lang="en-CA" sz="1600">
                        <a:effectLst/>
                      </a:endParaRPr>
                    </a:p>
                  </a:txBody>
                  <a:tcPr marL="0" marR="0" marT="0" marB="0" anchor="ctr"/>
                </a:tc>
                <a:extLst>
                  <a:ext uri="{0D108BD9-81ED-4DB2-BD59-A6C34878D82A}">
                    <a16:rowId xmlns:a16="http://schemas.microsoft.com/office/drawing/2014/main" val="1588583438"/>
                  </a:ext>
                </a:extLst>
              </a:tr>
              <a:tr h="788187">
                <a:tc>
                  <a:txBody>
                    <a:bodyPr/>
                    <a:lstStyle/>
                    <a:p>
                      <a:pPr marL="0" algn="ctr" rtl="0" eaLnBrk="1" latinLnBrk="0" hangingPunct="1">
                        <a:spcBef>
                          <a:spcPts val="0"/>
                        </a:spcBef>
                        <a:spcAft>
                          <a:spcPts val="0"/>
                        </a:spcAft>
                      </a:pPr>
                      <a:r>
                        <a:rPr lang="en-CA" sz="1600" kern="1200" dirty="0">
                          <a:effectLst/>
                        </a:rPr>
                        <a:t>5</a:t>
                      </a:r>
                      <a:endParaRPr lang="en-CA" sz="1600" dirty="0">
                        <a:effectLst/>
                      </a:endParaRPr>
                    </a:p>
                  </a:txBody>
                  <a:tcPr marL="0" marR="0" marT="0" marB="0" anchor="ctr"/>
                </a:tc>
                <a:tc>
                  <a:txBody>
                    <a:bodyPr/>
                    <a:lstStyle/>
                    <a:p>
                      <a:pPr marL="0" algn="ctr" rtl="0" eaLnBrk="1" latinLnBrk="0" hangingPunct="1">
                        <a:spcBef>
                          <a:spcPts val="0"/>
                        </a:spcBef>
                        <a:spcAft>
                          <a:spcPts val="0"/>
                        </a:spcAft>
                      </a:pPr>
                      <a:r>
                        <a:rPr lang="en-US" sz="1600" b="0" i="0" kern="1200" dirty="0">
                          <a:solidFill>
                            <a:schemeClr val="dk1"/>
                          </a:solidFill>
                          <a:effectLst/>
                          <a:latin typeface="+mn-lt"/>
                          <a:ea typeface="+mn-ea"/>
                          <a:cs typeface="+mn-cs"/>
                        </a:rPr>
                        <a:t>Advocated</a:t>
                      </a:r>
                      <a:endParaRPr lang="en-CA" sz="1600" dirty="0">
                        <a:effectLst/>
                      </a:endParaRPr>
                    </a:p>
                    <a:p>
                      <a:pPr marL="0" algn="ctr" rtl="0" eaLnBrk="1" latinLnBrk="0" hangingPunct="1">
                        <a:spcBef>
                          <a:spcPts val="0"/>
                        </a:spcBef>
                        <a:spcAft>
                          <a:spcPts val="0"/>
                        </a:spcAft>
                      </a:pPr>
                      <a:endParaRPr lang="en-CA" sz="1600">
                        <a:effectLst/>
                      </a:endParaRPr>
                    </a:p>
                  </a:txBody>
                  <a:tcPr marL="0" marR="0" marT="0" marB="0" anchor="ctr"/>
                </a:tc>
                <a:tc>
                  <a:txBody>
                    <a:bodyPr/>
                    <a:lstStyle/>
                    <a:p>
                      <a:pPr algn="l"/>
                      <a:r>
                        <a:rPr lang="en-US" sz="1600" b="0" i="0" kern="1200">
                          <a:solidFill>
                            <a:schemeClr val="dk1"/>
                          </a:solidFill>
                          <a:effectLst/>
                          <a:latin typeface="+mn-lt"/>
                          <a:ea typeface="+mn-ea"/>
                          <a:cs typeface="+mn-cs"/>
                        </a:rPr>
                        <a:t>Advocated means publicly supporting or recommending a cause or idea, often by speaking out or acting on behalf of others.</a:t>
                      </a:r>
                      <a:br>
                        <a:rPr lang="en-US" sz="1600" b="0" i="0" kern="1200" dirty="0">
                          <a:solidFill>
                            <a:srgbClr val="000000"/>
                          </a:solidFill>
                          <a:effectLst/>
                          <a:latin typeface="+mn-lt"/>
                          <a:ea typeface="+mn-ea"/>
                          <a:cs typeface="+mn-cs"/>
                        </a:rPr>
                      </a:br>
                      <a:endParaRPr lang="en-CA" sz="1600" dirty="0">
                        <a:solidFill>
                          <a:srgbClr val="000000"/>
                        </a:solidFill>
                        <a:effectLst/>
                      </a:endParaRPr>
                    </a:p>
                  </a:txBody>
                  <a:tcPr marL="0" marR="0" marT="0" marB="0" anchor="ctr"/>
                </a:tc>
                <a:extLst>
                  <a:ext uri="{0D108BD9-81ED-4DB2-BD59-A6C34878D82A}">
                    <a16:rowId xmlns:a16="http://schemas.microsoft.com/office/drawing/2014/main" val="2567673622"/>
                  </a:ext>
                </a:extLst>
              </a:tr>
              <a:tr h="525458">
                <a:tc>
                  <a:txBody>
                    <a:bodyPr/>
                    <a:lstStyle/>
                    <a:p>
                      <a:pPr marL="0" algn="ctr" rtl="0" eaLnBrk="1" latinLnBrk="0" hangingPunct="1">
                        <a:spcBef>
                          <a:spcPts val="0"/>
                        </a:spcBef>
                        <a:spcAft>
                          <a:spcPts val="0"/>
                        </a:spcAft>
                      </a:pPr>
                      <a:r>
                        <a:rPr lang="en-CA" sz="1600" kern="1200" dirty="0">
                          <a:effectLst/>
                        </a:rPr>
                        <a:t>6</a:t>
                      </a:r>
                      <a:endParaRPr lang="en-CA" sz="1600" dirty="0">
                        <a:effectLst/>
                      </a:endParaRPr>
                    </a:p>
                  </a:txBody>
                  <a:tcPr marL="0" marR="0" marT="0" marB="0" anchor="ctr"/>
                </a:tc>
                <a:tc>
                  <a:txBody>
                    <a:bodyPr/>
                    <a:lstStyle/>
                    <a:p>
                      <a:pPr marL="0" algn="ctr" rtl="0" eaLnBrk="1" latinLnBrk="0" hangingPunct="1">
                        <a:spcBef>
                          <a:spcPts val="0"/>
                        </a:spcBef>
                        <a:spcAft>
                          <a:spcPts val="0"/>
                        </a:spcAft>
                      </a:pPr>
                      <a:r>
                        <a:rPr lang="en-US" sz="1600" b="0" i="0" kern="1200" dirty="0">
                          <a:solidFill>
                            <a:schemeClr val="dk1"/>
                          </a:solidFill>
                          <a:effectLst/>
                          <a:latin typeface="+mn-lt"/>
                          <a:ea typeface="+mn-ea"/>
                          <a:cs typeface="+mn-cs"/>
                        </a:rPr>
                        <a:t>Environmentalists</a:t>
                      </a:r>
                      <a:endParaRPr lang="en-CA" sz="1600" dirty="0">
                        <a:effectLst/>
                      </a:endParaRPr>
                    </a:p>
                    <a:p>
                      <a:pPr marL="0" algn="ctr" rtl="0" eaLnBrk="1" latinLnBrk="0" hangingPunct="1">
                        <a:spcBef>
                          <a:spcPts val="0"/>
                        </a:spcBef>
                        <a:spcAft>
                          <a:spcPts val="0"/>
                        </a:spcAft>
                      </a:pPr>
                      <a:endParaRPr lang="en-CA" sz="1600">
                        <a:effectLst/>
                      </a:endParaRPr>
                    </a:p>
                  </a:txBody>
                  <a:tcPr marL="0" marR="0" marT="0" marB="0" anchor="ctr"/>
                </a:tc>
                <a:tc>
                  <a:txBody>
                    <a:bodyPr/>
                    <a:lstStyle/>
                    <a:p>
                      <a:pPr algn="l"/>
                      <a:r>
                        <a:rPr lang="en-US" sz="1600" b="0" i="0" kern="1200">
                          <a:solidFill>
                            <a:schemeClr val="dk1"/>
                          </a:solidFill>
                          <a:effectLst/>
                          <a:latin typeface="+mn-lt"/>
                          <a:ea typeface="+mn-ea"/>
                          <a:cs typeface="+mn-cs"/>
                        </a:rPr>
                        <a:t>Environmentalists work to protect and preserve the environment through advocacy and sustainable practices.</a:t>
                      </a:r>
                    </a:p>
                  </a:txBody>
                  <a:tcPr marL="0" marR="0" marT="0" marB="0" anchor="ctr"/>
                </a:tc>
                <a:extLst>
                  <a:ext uri="{0D108BD9-81ED-4DB2-BD59-A6C34878D82A}">
                    <a16:rowId xmlns:a16="http://schemas.microsoft.com/office/drawing/2014/main" val="784657479"/>
                  </a:ext>
                </a:extLst>
              </a:tr>
              <a:tr h="788187">
                <a:tc>
                  <a:txBody>
                    <a:bodyPr/>
                    <a:lstStyle/>
                    <a:p>
                      <a:pPr marL="0" algn="ctr" rtl="0" eaLnBrk="1" latinLnBrk="0" hangingPunct="1">
                        <a:spcBef>
                          <a:spcPts val="0"/>
                        </a:spcBef>
                        <a:spcAft>
                          <a:spcPts val="0"/>
                        </a:spcAft>
                      </a:pPr>
                      <a:r>
                        <a:rPr lang="en-CA" sz="1600" kern="1200" dirty="0">
                          <a:effectLst/>
                        </a:rPr>
                        <a:t>7</a:t>
                      </a:r>
                      <a:endParaRPr lang="en-CA" sz="1600" dirty="0">
                        <a:effectLst/>
                      </a:endParaRPr>
                    </a:p>
                  </a:txBody>
                  <a:tcPr marL="0" marR="0" marT="0" marB="0" anchor="ctr"/>
                </a:tc>
                <a:tc>
                  <a:txBody>
                    <a:bodyPr/>
                    <a:lstStyle/>
                    <a:p>
                      <a:pPr marL="0" algn="ctr" rtl="0" eaLnBrk="1" latinLnBrk="0" hangingPunct="1">
                        <a:spcBef>
                          <a:spcPts val="0"/>
                        </a:spcBef>
                        <a:spcAft>
                          <a:spcPts val="0"/>
                        </a:spcAft>
                      </a:pPr>
                      <a:r>
                        <a:rPr lang="en-US" sz="1600" b="0" i="0" kern="1200" dirty="0">
                          <a:solidFill>
                            <a:schemeClr val="dk1"/>
                          </a:solidFill>
                          <a:effectLst/>
                          <a:latin typeface="+mn-lt"/>
                          <a:ea typeface="+mn-ea"/>
                          <a:cs typeface="+mn-cs"/>
                        </a:rPr>
                        <a:t>Squamish Nation </a:t>
                      </a:r>
                      <a:endParaRPr lang="en-CA" sz="1600" dirty="0">
                        <a:effectLst/>
                      </a:endParaRPr>
                    </a:p>
                    <a:p>
                      <a:pPr marL="0" algn="ctr" rtl="0" eaLnBrk="1" latinLnBrk="0" hangingPunct="1">
                        <a:spcBef>
                          <a:spcPts val="0"/>
                        </a:spcBef>
                        <a:spcAft>
                          <a:spcPts val="0"/>
                        </a:spcAft>
                      </a:pPr>
                      <a:endParaRPr lang="en-CA" sz="1600">
                        <a:effectLst/>
                      </a:endParaRPr>
                    </a:p>
                  </a:txBody>
                  <a:tcPr marL="0" marR="0" marT="0" marB="0" anchor="ctr"/>
                </a:tc>
                <a:tc>
                  <a:txBody>
                    <a:bodyPr/>
                    <a:lstStyle/>
                    <a:p>
                      <a:pPr algn="l"/>
                      <a:r>
                        <a:rPr lang="en-US" sz="1600" b="0" i="0" kern="1200">
                          <a:solidFill>
                            <a:schemeClr val="dk1"/>
                          </a:solidFill>
                          <a:effectLst/>
                          <a:latin typeface="+mn-lt"/>
                          <a:ea typeface="+mn-ea"/>
                          <a:cs typeface="+mn-cs"/>
                        </a:rPr>
                        <a:t>The Squamish Nation is a Indigenous community in Canada, specifically in the Vancouver area, with its own distinct culture and traditions.</a:t>
                      </a:r>
                    </a:p>
                  </a:txBody>
                  <a:tcPr marL="0" marR="0" marT="0" marB="0" anchor="ctr"/>
                </a:tc>
                <a:extLst>
                  <a:ext uri="{0D108BD9-81ED-4DB2-BD59-A6C34878D82A}">
                    <a16:rowId xmlns:a16="http://schemas.microsoft.com/office/drawing/2014/main" val="2744134002"/>
                  </a:ext>
                </a:extLst>
              </a:tr>
              <a:tr h="1050915">
                <a:tc>
                  <a:txBody>
                    <a:bodyPr/>
                    <a:lstStyle/>
                    <a:p>
                      <a:pPr marL="0" algn="ctr" rtl="0" eaLnBrk="1" latinLnBrk="0" hangingPunct="1">
                        <a:spcBef>
                          <a:spcPts val="0"/>
                        </a:spcBef>
                        <a:spcAft>
                          <a:spcPts val="0"/>
                        </a:spcAft>
                      </a:pPr>
                      <a:r>
                        <a:rPr lang="en-CA" sz="1600" kern="1200" dirty="0">
                          <a:effectLst/>
                        </a:rPr>
                        <a:t>8</a:t>
                      </a:r>
                      <a:endParaRPr lang="en-CA" sz="1600" dirty="0">
                        <a:effectLst/>
                      </a:endParaRPr>
                    </a:p>
                  </a:txBody>
                  <a:tcPr marL="0" marR="0" marT="0" marB="0" anchor="ctr"/>
                </a:tc>
                <a:tc>
                  <a:txBody>
                    <a:bodyPr/>
                    <a:lstStyle/>
                    <a:p>
                      <a:pPr marL="0" algn="ctr" rtl="0" eaLnBrk="1" latinLnBrk="0" hangingPunct="1">
                        <a:spcBef>
                          <a:spcPts val="0"/>
                        </a:spcBef>
                        <a:spcAft>
                          <a:spcPts val="0"/>
                        </a:spcAft>
                      </a:pPr>
                      <a:r>
                        <a:rPr lang="en-US" sz="1600" b="0" i="0" kern="1200" dirty="0">
                          <a:solidFill>
                            <a:schemeClr val="dk1"/>
                          </a:solidFill>
                          <a:effectLst/>
                          <a:latin typeface="+mn-lt"/>
                          <a:ea typeface="+mn-ea"/>
                          <a:cs typeface="+mn-cs"/>
                        </a:rPr>
                        <a:t>Socio-economic Impacts</a:t>
                      </a:r>
                      <a:endParaRPr lang="en-CA" sz="1600" dirty="0">
                        <a:effectLst/>
                      </a:endParaRPr>
                    </a:p>
                    <a:p>
                      <a:pPr marL="0" algn="ctr" rtl="0" eaLnBrk="1" latinLnBrk="0" hangingPunct="1">
                        <a:spcBef>
                          <a:spcPts val="0"/>
                        </a:spcBef>
                        <a:spcAft>
                          <a:spcPts val="0"/>
                        </a:spcAft>
                      </a:pPr>
                      <a:endParaRPr lang="en-CA" sz="1600">
                        <a:effectLst/>
                      </a:endParaRPr>
                    </a:p>
                  </a:txBody>
                  <a:tcPr marL="0" marR="0" marT="0" marB="0" anchor="ctr"/>
                </a:tc>
                <a:tc>
                  <a:txBody>
                    <a:bodyPr/>
                    <a:lstStyle/>
                    <a:p>
                      <a:pPr marL="0" algn="l" rtl="0" eaLnBrk="1" latinLnBrk="0" hangingPunct="1">
                        <a:spcBef>
                          <a:spcPts val="0"/>
                        </a:spcBef>
                        <a:spcAft>
                          <a:spcPts val="0"/>
                        </a:spcAft>
                      </a:pPr>
                      <a:r>
                        <a:rPr lang="en-US" sz="1600" b="0" i="0" kern="1200">
                          <a:solidFill>
                            <a:schemeClr val="dk1"/>
                          </a:solidFill>
                          <a:effectLst/>
                          <a:latin typeface="+mn-lt"/>
                          <a:ea typeface="+mn-ea"/>
                          <a:cs typeface="+mn-cs"/>
                        </a:rPr>
                        <a:t>Socio-economic impacts are the effects an action or event has on both social and economic aspects of a community or society, including factors like employment, income, education, and overall quality of life.</a:t>
                      </a:r>
                      <a:endParaRPr lang="en-CA" sz="1600">
                        <a:effectLst/>
                      </a:endParaRPr>
                    </a:p>
                  </a:txBody>
                  <a:tcPr marL="0" marR="0" marT="0" marB="0" anchor="ctr"/>
                </a:tc>
                <a:extLst>
                  <a:ext uri="{0D108BD9-81ED-4DB2-BD59-A6C34878D82A}">
                    <a16:rowId xmlns:a16="http://schemas.microsoft.com/office/drawing/2014/main" val="1672253663"/>
                  </a:ext>
                </a:extLst>
              </a:tr>
            </a:tbl>
          </a:graphicData>
        </a:graphic>
      </p:graphicFrame>
    </p:spTree>
    <p:extLst>
      <p:ext uri="{BB962C8B-B14F-4D97-AF65-F5344CB8AC3E}">
        <p14:creationId xmlns:p14="http://schemas.microsoft.com/office/powerpoint/2010/main" val="77426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srcRect t="1464" r="23298" b="7627"/>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477981" y="1122363"/>
            <a:ext cx="4023360" cy="3204134"/>
          </a:xfrm>
        </p:spPr>
        <p:txBody>
          <a:bodyPr anchor="b">
            <a:normAutofit/>
          </a:bodyPr>
          <a:lstStyle/>
          <a:p>
            <a:pPr algn="l"/>
            <a:r>
              <a:rPr lang="en-CA" sz="4800">
                <a:solidFill>
                  <a:schemeClr val="bg1"/>
                </a:solidFill>
              </a:rPr>
              <a:t>1 (Revisited) – </a:t>
            </a:r>
            <a:br>
              <a:rPr lang="en-CA" sz="4800">
                <a:solidFill>
                  <a:schemeClr val="bg1"/>
                </a:solidFill>
              </a:rPr>
            </a:br>
            <a:r>
              <a:rPr lang="en-CA" sz="4800">
                <a:solidFill>
                  <a:schemeClr val="bg1"/>
                </a:solidFill>
              </a:rPr>
              <a:t>Business Understanding – Low Level</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52436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Business Questions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792944" cy="3283260"/>
          </a:xfrm>
        </p:spPr>
        <p:txBody>
          <a:bodyPr anchor="ctr">
            <a:normAutofit/>
          </a:bodyPr>
          <a:lstStyle/>
          <a:p>
            <a:r>
              <a:rPr lang="en-CA" sz="2700" dirty="0">
                <a:latin typeface="Calibri"/>
                <a:cs typeface="Calibri"/>
              </a:rPr>
              <a:t>Considering all years' data, which key point witnesses the best Utilization rate levels as compared to others? For this pipeline, when is it anticipated to hit utilization level of 45%?</a:t>
            </a:r>
          </a:p>
          <a:p>
            <a:r>
              <a:rPr lang="en-CA" sz="2700" dirty="0">
                <a:latin typeface="Calibri"/>
                <a:cs typeface="Calibri"/>
              </a:rPr>
              <a:t>Irrespective of any specific key points, what is the probability that Transmountain Pipeline will hit the overall throughput level (1,000m3/d) of more than 8.0?</a:t>
            </a:r>
          </a:p>
        </p:txBody>
      </p:sp>
    </p:spTree>
    <p:extLst>
      <p:ext uri="{BB962C8B-B14F-4D97-AF65-F5344CB8AC3E}">
        <p14:creationId xmlns:p14="http://schemas.microsoft.com/office/powerpoint/2010/main" val="259447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srcRect t="1464" r="23298" b="7627"/>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477981" y="1122363"/>
            <a:ext cx="4023360" cy="3204134"/>
          </a:xfrm>
        </p:spPr>
        <p:txBody>
          <a:bodyPr anchor="b">
            <a:normAutofit/>
          </a:bodyPr>
          <a:lstStyle/>
          <a:p>
            <a:pPr algn="l"/>
            <a:r>
              <a:rPr lang="en-CA" sz="4400">
                <a:solidFill>
                  <a:schemeClr val="bg1"/>
                </a:solidFill>
              </a:rPr>
              <a:t>2 (Revisited) – </a:t>
            </a:r>
            <a:br>
              <a:rPr lang="en-CA" sz="4400">
                <a:solidFill>
                  <a:schemeClr val="bg1"/>
                </a:solidFill>
              </a:rPr>
            </a:br>
            <a:r>
              <a:rPr lang="en-CA" sz="4400">
                <a:solidFill>
                  <a:schemeClr val="bg1"/>
                </a:solidFill>
              </a:rPr>
              <a:t>Data Understanding – </a:t>
            </a:r>
            <a:br>
              <a:rPr lang="en-CA" sz="4400">
                <a:solidFill>
                  <a:schemeClr val="bg1"/>
                </a:solidFill>
              </a:rPr>
            </a:br>
            <a:r>
              <a:rPr lang="en-CA" sz="4400">
                <a:solidFill>
                  <a:schemeClr val="bg1"/>
                </a:solidFill>
              </a:rPr>
              <a:t>Low Level</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48081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6775E-69FA-44AD-80AF-EFF23856271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latin typeface="Calibri"/>
                <a:cs typeface="Calibri"/>
              </a:rPr>
              <a:t>Data Set(s)</a:t>
            </a:r>
          </a:p>
        </p:txBody>
      </p:sp>
      <p:sp>
        <p:nvSpPr>
          <p:cNvPr id="3" name="Content Placeholder 2">
            <a:extLst>
              <a:ext uri="{FF2B5EF4-FFF2-40B4-BE49-F238E27FC236}">
                <a16:creationId xmlns:a16="http://schemas.microsoft.com/office/drawing/2014/main" id="{F89BA04D-9308-46A3-B4F0-CBC3E675253D}"/>
              </a:ext>
            </a:extLst>
          </p:cNvPr>
          <p:cNvSpPr>
            <a:spLocks noGrp="1"/>
          </p:cNvSpPr>
          <p:nvPr>
            <p:ph idx="1"/>
          </p:nvPr>
        </p:nvSpPr>
        <p:spPr>
          <a:xfrm>
            <a:off x="638882" y="4904330"/>
            <a:ext cx="6504790" cy="1271781"/>
          </a:xfrm>
        </p:spPr>
        <p:txBody>
          <a:bodyPr vert="horz" lIns="91440" tIns="45720" rIns="91440" bIns="45720" rtlCol="0" anchor="t">
            <a:normAutofit/>
          </a:bodyPr>
          <a:lstStyle/>
          <a:p>
            <a:pPr marL="0" indent="0">
              <a:buNone/>
            </a:pPr>
            <a:r>
              <a:rPr lang="en-US" sz="2200">
                <a:ea typeface="+mn-lt"/>
                <a:cs typeface="+mn-lt"/>
              </a:rPr>
              <a:t>trans-mountain-throughput-and-capacity-dataset</a:t>
            </a:r>
            <a:r>
              <a:rPr lang="en-US" sz="2200" kern="1200">
                <a:latin typeface="+mn-lt"/>
                <a:ea typeface="+mn-ea"/>
                <a:cs typeface="+mn-cs"/>
              </a:rPr>
              <a:t>.csv</a:t>
            </a:r>
            <a:endParaRPr lang="en-US" sz="2200">
              <a:cs typeface="Calibri"/>
            </a:endParaRPr>
          </a:p>
        </p:txBody>
      </p:sp>
      <p:sp>
        <p:nvSpPr>
          <p:cNvPr id="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Database">
            <a:extLst>
              <a:ext uri="{FF2B5EF4-FFF2-40B4-BE49-F238E27FC236}">
                <a16:creationId xmlns:a16="http://schemas.microsoft.com/office/drawing/2014/main" id="{D758C266-CBD3-DCA8-CCED-41C5C747EF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2211" y="640080"/>
            <a:ext cx="5550408" cy="5550408"/>
          </a:xfrm>
          <a:prstGeom prst="rect">
            <a:avLst/>
          </a:prstGeom>
        </p:spPr>
      </p:pic>
    </p:spTree>
    <p:extLst>
      <p:ext uri="{BB962C8B-B14F-4D97-AF65-F5344CB8AC3E}">
        <p14:creationId xmlns:p14="http://schemas.microsoft.com/office/powerpoint/2010/main" val="288276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30"/>
                                        </p:tgtEl>
                                        <p:attrNameLst>
                                          <p:attrName>style.visibility</p:attrName>
                                        </p:attrNameLst>
                                      </p:cBhvr>
                                      <p:to>
                                        <p:strVal val="visible"/>
                                      </p:to>
                                    </p:set>
                                    <p:animEffect transition="in" filter="fade">
                                      <p:cBhvr>
                                        <p:cTn id="10" dur="7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srcRect t="1464" r="23298" b="7627"/>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477981" y="1122363"/>
            <a:ext cx="4023360" cy="3204134"/>
          </a:xfrm>
        </p:spPr>
        <p:txBody>
          <a:bodyPr anchor="b">
            <a:normAutofit/>
          </a:bodyPr>
          <a:lstStyle/>
          <a:p>
            <a:pPr algn="l"/>
            <a:r>
              <a:rPr lang="en-CA" sz="4800" dirty="0">
                <a:solidFill>
                  <a:schemeClr val="bg1"/>
                </a:solidFill>
              </a:rPr>
              <a:t>3 – Data Preparation</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80243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Data cleansing – Original Dataset</a:t>
            </a:r>
          </a:p>
        </p:txBody>
      </p:sp>
      <p:sp>
        <p:nvSpPr>
          <p:cNvPr id="30" name="Rectangle 2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0A28D00-DD3D-7441-FD2F-0431ABFC32D3}"/>
              </a:ext>
            </a:extLst>
          </p:cNvPr>
          <p:cNvSpPr txBox="1"/>
          <p:nvPr/>
        </p:nvSpPr>
        <p:spPr>
          <a:xfrm>
            <a:off x="5250106" y="586822"/>
            <a:ext cx="610674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a:t>The dataset comprised of 14 columns and 1218 rows</a:t>
            </a:r>
          </a:p>
        </p:txBody>
      </p:sp>
      <p:pic>
        <p:nvPicPr>
          <p:cNvPr id="7" name="Picture 6">
            <a:extLst>
              <a:ext uri="{FF2B5EF4-FFF2-40B4-BE49-F238E27FC236}">
                <a16:creationId xmlns:a16="http://schemas.microsoft.com/office/drawing/2014/main" id="{CA3EF549-1975-C70C-096E-EFBCBEE0A7B9}"/>
              </a:ext>
            </a:extLst>
          </p:cNvPr>
          <p:cNvPicPr>
            <a:picLocks noChangeAspect="1"/>
          </p:cNvPicPr>
          <p:nvPr/>
        </p:nvPicPr>
        <p:blipFill>
          <a:blip r:embed="rId3"/>
          <a:stretch>
            <a:fillRect/>
          </a:stretch>
        </p:blipFill>
        <p:spPr>
          <a:xfrm>
            <a:off x="490408" y="2545879"/>
            <a:ext cx="11231455" cy="4115481"/>
          </a:xfrm>
          <a:prstGeom prst="rect">
            <a:avLst/>
          </a:prstGeom>
        </p:spPr>
      </p:pic>
    </p:spTree>
    <p:extLst>
      <p:ext uri="{BB962C8B-B14F-4D97-AF65-F5344CB8AC3E}">
        <p14:creationId xmlns:p14="http://schemas.microsoft.com/office/powerpoint/2010/main" val="371204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3"/>
          <a:srcRect t="1464" r="23298" b="7627"/>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477981" y="1122363"/>
            <a:ext cx="4023360" cy="3204134"/>
          </a:xfrm>
        </p:spPr>
        <p:txBody>
          <a:bodyPr anchor="b">
            <a:normAutofit/>
          </a:bodyPr>
          <a:lstStyle/>
          <a:p>
            <a:pPr algn="l"/>
            <a:r>
              <a:rPr lang="en-CA" sz="4800">
                <a:solidFill>
                  <a:schemeClr val="bg1"/>
                </a:solidFill>
              </a:rPr>
              <a:t>1 – </a:t>
            </a:r>
            <a:br>
              <a:rPr lang="en-CA" sz="4800">
                <a:solidFill>
                  <a:schemeClr val="bg1"/>
                </a:solidFill>
              </a:rPr>
            </a:br>
            <a:r>
              <a:rPr lang="en-CA" sz="4800">
                <a:solidFill>
                  <a:schemeClr val="bg1"/>
                </a:solidFill>
              </a:rPr>
              <a:t>Business Understanding –High Level</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258785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Data cleansing – Refined Dataset for further analysis</a:t>
            </a:r>
          </a:p>
        </p:txBody>
      </p:sp>
      <p:sp>
        <p:nvSpPr>
          <p:cNvPr id="40" name="Rectangle 3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F0A28D00-DD3D-7441-FD2F-0431ABFC32D3}"/>
              </a:ext>
            </a:extLst>
          </p:cNvPr>
          <p:cNvSpPr txBox="1"/>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28600" indent="-228600">
              <a:lnSpc>
                <a:spcPct val="90000"/>
              </a:lnSpc>
              <a:spcAft>
                <a:spcPts val="600"/>
              </a:spcAft>
              <a:buFont typeface="Arial" panose="020B0604020202020204" pitchFamily="34" charset="0"/>
              <a:buChar char="•"/>
            </a:pPr>
            <a:r>
              <a:rPr lang="en-US"/>
              <a:t>The refined dataset now comprised of 9 columns and 1218 rows.</a:t>
            </a:r>
          </a:p>
          <a:p>
            <a:pPr indent="-228600">
              <a:lnSpc>
                <a:spcPct val="90000"/>
              </a:lnSpc>
              <a:spcAft>
                <a:spcPts val="600"/>
              </a:spcAft>
              <a:buFont typeface="Arial" panose="020B0604020202020204" pitchFamily="34" charset="0"/>
              <a:buChar char="•"/>
            </a:pPr>
            <a:r>
              <a:rPr lang="en-US"/>
              <a:t>Tool used for refinement – Microsoft Excel</a:t>
            </a:r>
          </a:p>
        </p:txBody>
      </p:sp>
      <p:sp>
        <p:nvSpPr>
          <p:cNvPr id="7" name="TextBox 6">
            <a:extLst>
              <a:ext uri="{FF2B5EF4-FFF2-40B4-BE49-F238E27FC236}">
                <a16:creationId xmlns:a16="http://schemas.microsoft.com/office/drawing/2014/main" id="{1F9622F8-A6F4-22D5-A0EA-7B78E3D043A0}"/>
              </a:ext>
            </a:extLst>
          </p:cNvPr>
          <p:cNvSpPr txBox="1"/>
          <p:nvPr/>
        </p:nvSpPr>
        <p:spPr>
          <a:xfrm>
            <a:off x="490408" y="6271178"/>
            <a:ext cx="90950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The columns with red background are deleted. So, the refined data now constitutes 9 columns.  </a:t>
            </a:r>
            <a:endParaRPr lang="en-US"/>
          </a:p>
        </p:txBody>
      </p:sp>
      <p:graphicFrame>
        <p:nvGraphicFramePr>
          <p:cNvPr id="9" name="Table 8">
            <a:extLst>
              <a:ext uri="{FF2B5EF4-FFF2-40B4-BE49-F238E27FC236}">
                <a16:creationId xmlns:a16="http://schemas.microsoft.com/office/drawing/2014/main" id="{3B1D005A-CF93-F949-4D33-C4F70A7BB524}"/>
              </a:ext>
            </a:extLst>
          </p:cNvPr>
          <p:cNvGraphicFramePr>
            <a:graphicFrameLocks noGrp="1"/>
          </p:cNvGraphicFramePr>
          <p:nvPr>
            <p:extLst>
              <p:ext uri="{D42A27DB-BD31-4B8C-83A1-F6EECF244321}">
                <p14:modId xmlns:p14="http://schemas.microsoft.com/office/powerpoint/2010/main" val="1479324969"/>
              </p:ext>
            </p:extLst>
          </p:nvPr>
        </p:nvGraphicFramePr>
        <p:xfrm>
          <a:off x="9427779" y="2565364"/>
          <a:ext cx="2294083" cy="3916680"/>
        </p:xfrm>
        <a:graphic>
          <a:graphicData uri="http://schemas.openxmlformats.org/drawingml/2006/table">
            <a:tbl>
              <a:tblPr firstRow="1" bandRow="1">
                <a:tableStyleId>{17292A2E-F333-43FB-9621-5CBBE7FDCDCB}</a:tableStyleId>
              </a:tblPr>
              <a:tblGrid>
                <a:gridCol w="2294083">
                  <a:extLst>
                    <a:ext uri="{9D8B030D-6E8A-4147-A177-3AD203B41FA5}">
                      <a16:colId xmlns:a16="http://schemas.microsoft.com/office/drawing/2014/main" val="3226540959"/>
                    </a:ext>
                  </a:extLst>
                </a:gridCol>
              </a:tblGrid>
              <a:tr h="370840">
                <a:tc>
                  <a:txBody>
                    <a:bodyPr/>
                    <a:lstStyle/>
                    <a:p>
                      <a:r>
                        <a:rPr lang="en-US" sz="1600">
                          <a:solidFill>
                            <a:schemeClr val="tx1"/>
                          </a:solidFill>
                        </a:rPr>
                        <a:t>Columns after cleansing</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08750276"/>
                  </a:ext>
                </a:extLst>
              </a:tr>
              <a:tr h="370840">
                <a:tc>
                  <a:txBody>
                    <a:bodyPr/>
                    <a:lstStyle/>
                    <a:p>
                      <a:r>
                        <a:rPr lang="en-US" sz="1600"/>
                        <a:t>Year</a:t>
                      </a:r>
                    </a:p>
                  </a:txBody>
                  <a:tcPr>
                    <a:lnT w="12700">
                      <a:solidFill>
                        <a:schemeClr val="tx1"/>
                      </a:solidFill>
                    </a:lnT>
                  </a:tcPr>
                </a:tc>
                <a:extLst>
                  <a:ext uri="{0D108BD9-81ED-4DB2-BD59-A6C34878D82A}">
                    <a16:rowId xmlns:a16="http://schemas.microsoft.com/office/drawing/2014/main" val="1496013710"/>
                  </a:ext>
                </a:extLst>
              </a:tr>
              <a:tr h="370840">
                <a:tc>
                  <a:txBody>
                    <a:bodyPr/>
                    <a:lstStyle/>
                    <a:p>
                      <a:r>
                        <a:rPr lang="en-US" sz="1600"/>
                        <a:t>Pipeline Name</a:t>
                      </a:r>
                    </a:p>
                  </a:txBody>
                  <a:tcPr/>
                </a:tc>
                <a:extLst>
                  <a:ext uri="{0D108BD9-81ED-4DB2-BD59-A6C34878D82A}">
                    <a16:rowId xmlns:a16="http://schemas.microsoft.com/office/drawing/2014/main" val="2957339161"/>
                  </a:ext>
                </a:extLst>
              </a:tr>
              <a:tr h="370840">
                <a:tc>
                  <a:txBody>
                    <a:bodyPr/>
                    <a:lstStyle/>
                    <a:p>
                      <a:r>
                        <a:rPr lang="en-US" sz="1600"/>
                        <a:t>Key Point</a:t>
                      </a:r>
                    </a:p>
                  </a:txBody>
                  <a:tcPr/>
                </a:tc>
                <a:extLst>
                  <a:ext uri="{0D108BD9-81ED-4DB2-BD59-A6C34878D82A}">
                    <a16:rowId xmlns:a16="http://schemas.microsoft.com/office/drawing/2014/main" val="3926114140"/>
                  </a:ext>
                </a:extLst>
              </a:tr>
              <a:tr h="370840">
                <a:tc>
                  <a:txBody>
                    <a:bodyPr/>
                    <a:lstStyle/>
                    <a:p>
                      <a:r>
                        <a:rPr lang="en-US" sz="1600"/>
                        <a:t>Latitude</a:t>
                      </a:r>
                    </a:p>
                  </a:txBody>
                  <a:tcPr/>
                </a:tc>
                <a:extLst>
                  <a:ext uri="{0D108BD9-81ED-4DB2-BD59-A6C34878D82A}">
                    <a16:rowId xmlns:a16="http://schemas.microsoft.com/office/drawing/2014/main" val="2725152108"/>
                  </a:ext>
                </a:extLst>
              </a:tr>
              <a:tr h="370840">
                <a:tc>
                  <a:txBody>
                    <a:bodyPr/>
                    <a:lstStyle/>
                    <a:p>
                      <a:r>
                        <a:rPr lang="en-US" sz="1600"/>
                        <a:t>Longitude</a:t>
                      </a:r>
                    </a:p>
                  </a:txBody>
                  <a:tcPr/>
                </a:tc>
                <a:extLst>
                  <a:ext uri="{0D108BD9-81ED-4DB2-BD59-A6C34878D82A}">
                    <a16:rowId xmlns:a16="http://schemas.microsoft.com/office/drawing/2014/main" val="1668271193"/>
                  </a:ext>
                </a:extLst>
              </a:tr>
              <a:tr h="370840">
                <a:tc>
                  <a:txBody>
                    <a:bodyPr/>
                    <a:lstStyle/>
                    <a:p>
                      <a:r>
                        <a:rPr lang="en-US" sz="1600"/>
                        <a:t>Trade Type</a:t>
                      </a:r>
                    </a:p>
                  </a:txBody>
                  <a:tcPr/>
                </a:tc>
                <a:extLst>
                  <a:ext uri="{0D108BD9-81ED-4DB2-BD59-A6C34878D82A}">
                    <a16:rowId xmlns:a16="http://schemas.microsoft.com/office/drawing/2014/main" val="3829286099"/>
                  </a:ext>
                </a:extLst>
              </a:tr>
              <a:tr h="370840">
                <a:tc>
                  <a:txBody>
                    <a:bodyPr/>
                    <a:lstStyle/>
                    <a:p>
                      <a:r>
                        <a:rPr lang="en-US" sz="1600"/>
                        <a:t>Product</a:t>
                      </a:r>
                    </a:p>
                  </a:txBody>
                  <a:tcPr/>
                </a:tc>
                <a:extLst>
                  <a:ext uri="{0D108BD9-81ED-4DB2-BD59-A6C34878D82A}">
                    <a16:rowId xmlns:a16="http://schemas.microsoft.com/office/drawing/2014/main" val="3063008"/>
                  </a:ext>
                </a:extLst>
              </a:tr>
              <a:tr h="370840">
                <a:tc>
                  <a:txBody>
                    <a:bodyPr/>
                    <a:lstStyle/>
                    <a:p>
                      <a:r>
                        <a:rPr lang="en-US" sz="1600"/>
                        <a:t>Throughput (1000 m3/d)</a:t>
                      </a:r>
                    </a:p>
                  </a:txBody>
                  <a:tcPr/>
                </a:tc>
                <a:extLst>
                  <a:ext uri="{0D108BD9-81ED-4DB2-BD59-A6C34878D82A}">
                    <a16:rowId xmlns:a16="http://schemas.microsoft.com/office/drawing/2014/main" val="254182175"/>
                  </a:ext>
                </a:extLst>
              </a:tr>
              <a:tr h="370839">
                <a:tc>
                  <a:txBody>
                    <a:bodyPr/>
                    <a:lstStyle/>
                    <a:p>
                      <a:r>
                        <a:rPr lang="en-US" sz="1600"/>
                        <a:t>Available Capacity (1000 m3/d)</a:t>
                      </a:r>
                    </a:p>
                  </a:txBody>
                  <a:tcPr/>
                </a:tc>
                <a:extLst>
                  <a:ext uri="{0D108BD9-81ED-4DB2-BD59-A6C34878D82A}">
                    <a16:rowId xmlns:a16="http://schemas.microsoft.com/office/drawing/2014/main" val="1611808259"/>
                  </a:ext>
                </a:extLst>
              </a:tr>
            </a:tbl>
          </a:graphicData>
        </a:graphic>
      </p:graphicFrame>
      <p:pic>
        <p:nvPicPr>
          <p:cNvPr id="5" name="Picture 4">
            <a:extLst>
              <a:ext uri="{FF2B5EF4-FFF2-40B4-BE49-F238E27FC236}">
                <a16:creationId xmlns:a16="http://schemas.microsoft.com/office/drawing/2014/main" id="{4FDB6F49-3C53-162C-0EAA-56523BA98335}"/>
              </a:ext>
            </a:extLst>
          </p:cNvPr>
          <p:cNvPicPr>
            <a:picLocks noChangeAspect="1"/>
          </p:cNvPicPr>
          <p:nvPr/>
        </p:nvPicPr>
        <p:blipFill>
          <a:blip r:embed="rId3"/>
          <a:stretch>
            <a:fillRect/>
          </a:stretch>
        </p:blipFill>
        <p:spPr>
          <a:xfrm>
            <a:off x="554416" y="2565364"/>
            <a:ext cx="8699943" cy="3673511"/>
          </a:xfrm>
          <a:prstGeom prst="rect">
            <a:avLst/>
          </a:prstGeom>
        </p:spPr>
      </p:pic>
    </p:spTree>
    <p:extLst>
      <p:ext uri="{BB962C8B-B14F-4D97-AF65-F5344CB8AC3E}">
        <p14:creationId xmlns:p14="http://schemas.microsoft.com/office/powerpoint/2010/main" val="1234641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Data Preparation – Importing Excel data in SSMS </a:t>
            </a:r>
          </a:p>
        </p:txBody>
      </p:sp>
      <p:sp>
        <p:nvSpPr>
          <p:cNvPr id="25" name="Rectangle 2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4290D9E-82D6-B6EB-0131-A58F21E1DB29}"/>
              </a:ext>
            </a:extLst>
          </p:cNvPr>
          <p:cNvSpPr txBox="1"/>
          <p:nvPr/>
        </p:nvSpPr>
        <p:spPr>
          <a:xfrm>
            <a:off x="5250106" y="586822"/>
            <a:ext cx="610674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The data is saved as Trans Mountain Pipeline Project OLTP in the SSMS. The data is OLTP data (Transactional data and less refined)</a:t>
            </a:r>
          </a:p>
        </p:txBody>
      </p:sp>
      <p:pic>
        <p:nvPicPr>
          <p:cNvPr id="5" name="Picture 4">
            <a:extLst>
              <a:ext uri="{FF2B5EF4-FFF2-40B4-BE49-F238E27FC236}">
                <a16:creationId xmlns:a16="http://schemas.microsoft.com/office/drawing/2014/main" id="{33FDAFE6-B0DB-FF39-DB34-68859A2BC7BF}"/>
              </a:ext>
            </a:extLst>
          </p:cNvPr>
          <p:cNvPicPr>
            <a:picLocks noChangeAspect="1"/>
          </p:cNvPicPr>
          <p:nvPr/>
        </p:nvPicPr>
        <p:blipFill>
          <a:blip r:embed="rId3"/>
          <a:stretch>
            <a:fillRect/>
          </a:stretch>
        </p:blipFill>
        <p:spPr>
          <a:xfrm>
            <a:off x="490408" y="2676139"/>
            <a:ext cx="7370224" cy="3906440"/>
          </a:xfrm>
          <a:prstGeom prst="rect">
            <a:avLst/>
          </a:prstGeom>
        </p:spPr>
      </p:pic>
      <p:pic>
        <p:nvPicPr>
          <p:cNvPr id="7" name="Picture 6">
            <a:extLst>
              <a:ext uri="{FF2B5EF4-FFF2-40B4-BE49-F238E27FC236}">
                <a16:creationId xmlns:a16="http://schemas.microsoft.com/office/drawing/2014/main" id="{31AC1E62-24BC-5B2F-C24A-B996C1EC8C3B}"/>
              </a:ext>
            </a:extLst>
          </p:cNvPr>
          <p:cNvPicPr>
            <a:picLocks noChangeAspect="1"/>
          </p:cNvPicPr>
          <p:nvPr/>
        </p:nvPicPr>
        <p:blipFill>
          <a:blip r:embed="rId4"/>
          <a:stretch>
            <a:fillRect/>
          </a:stretch>
        </p:blipFill>
        <p:spPr>
          <a:xfrm>
            <a:off x="8021052" y="2676139"/>
            <a:ext cx="3680539" cy="3906438"/>
          </a:xfrm>
          <a:prstGeom prst="rect">
            <a:avLst/>
          </a:prstGeom>
        </p:spPr>
      </p:pic>
    </p:spTree>
    <p:extLst>
      <p:ext uri="{BB962C8B-B14F-4D97-AF65-F5344CB8AC3E}">
        <p14:creationId xmlns:p14="http://schemas.microsoft.com/office/powerpoint/2010/main" val="384594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41248" y="334644"/>
            <a:ext cx="10509504" cy="1076914"/>
          </a:xfrm>
        </p:spPr>
        <p:txBody>
          <a:bodyPr anchor="ctr">
            <a:normAutofit/>
          </a:bodyPr>
          <a:lstStyle/>
          <a:p>
            <a:r>
              <a:rPr lang="en-CA" sz="3700"/>
              <a:t>Data Preparation – Derivation of Dimensions and Facts</a:t>
            </a:r>
            <a:endParaRPr lang="en-CA" sz="3700">
              <a:cs typeface="Calibri Light"/>
            </a:endParaRPr>
          </a:p>
        </p:txBody>
      </p:sp>
      <p:sp>
        <p:nvSpPr>
          <p:cNvPr id="14" name="Rectangle 1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3CD6AF0-00AA-BC28-D159-6FB9C4A39D1A}"/>
              </a:ext>
            </a:extLst>
          </p:cNvPr>
          <p:cNvSpPr txBox="1"/>
          <p:nvPr/>
        </p:nvSpPr>
        <p:spPr>
          <a:xfrm>
            <a:off x="8869230" y="5700866"/>
            <a:ext cx="3023225" cy="330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86384">
              <a:spcAft>
                <a:spcPts val="600"/>
              </a:spcAft>
            </a:pPr>
            <a:r>
              <a:rPr lang="en-US" sz="1548" i="1" kern="1200">
                <a:solidFill>
                  <a:schemeClr val="tx1"/>
                </a:solidFill>
                <a:latin typeface="+mn-lt"/>
                <a:ea typeface="+mn-ea"/>
                <a:cs typeface="Calibri"/>
              </a:rPr>
              <a:t>*BK represents Business Key</a:t>
            </a:r>
            <a:endParaRPr lang="en-US" i="1"/>
          </a:p>
        </p:txBody>
      </p:sp>
      <p:sp>
        <p:nvSpPr>
          <p:cNvPr id="6" name="TextBox 5">
            <a:extLst>
              <a:ext uri="{FF2B5EF4-FFF2-40B4-BE49-F238E27FC236}">
                <a16:creationId xmlns:a16="http://schemas.microsoft.com/office/drawing/2014/main" id="{8DFB34BB-6B2F-D910-28CC-E5F5B83AB402}"/>
              </a:ext>
            </a:extLst>
          </p:cNvPr>
          <p:cNvSpPr txBox="1"/>
          <p:nvPr/>
        </p:nvSpPr>
        <p:spPr>
          <a:xfrm>
            <a:off x="8869229" y="1731610"/>
            <a:ext cx="3023225" cy="39350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86384">
              <a:spcAft>
                <a:spcPts val="600"/>
              </a:spcAft>
            </a:pPr>
            <a:r>
              <a:rPr lang="en-US" sz="1548" kern="1200">
                <a:solidFill>
                  <a:schemeClr val="tx1"/>
                </a:solidFill>
                <a:latin typeface="+mn-lt"/>
                <a:ea typeface="+mn-ea"/>
                <a:cs typeface="Calibri"/>
              </a:rPr>
              <a:t>This step involves identification of Dimensions and Facts:</a:t>
            </a:r>
          </a:p>
          <a:p>
            <a:pPr marL="245745" indent="-245745" defTabSz="786384">
              <a:lnSpc>
                <a:spcPct val="120000"/>
              </a:lnSpc>
              <a:spcAft>
                <a:spcPts val="600"/>
              </a:spcAft>
              <a:buFont typeface="Arial"/>
              <a:buChar char="•"/>
            </a:pPr>
            <a:r>
              <a:rPr lang="en-US" sz="1548" b="1" kern="1200">
                <a:solidFill>
                  <a:schemeClr val="tx1"/>
                </a:solidFill>
                <a:latin typeface="+mn-lt"/>
                <a:ea typeface="+mn-ea"/>
                <a:cs typeface="Calibri"/>
              </a:rPr>
              <a:t>Dimensions</a:t>
            </a:r>
            <a:r>
              <a:rPr lang="en-US" sz="1548" kern="1200">
                <a:solidFill>
                  <a:schemeClr val="tx1"/>
                </a:solidFill>
                <a:latin typeface="+mn-lt"/>
                <a:ea typeface="+mn-ea"/>
                <a:cs typeface="Calibri"/>
              </a:rPr>
              <a:t> (Year, Pipeline Name, Key Point, Latitude, Longitude, Trade Typ</a:t>
            </a:r>
            <a:r>
              <a:rPr lang="en-US" sz="1548">
                <a:cs typeface="Calibri"/>
              </a:rPr>
              <a:t>e and Product</a:t>
            </a:r>
            <a:r>
              <a:rPr lang="en-US" sz="1548" kern="1200">
                <a:solidFill>
                  <a:schemeClr val="tx1"/>
                </a:solidFill>
                <a:latin typeface="+mn-lt"/>
                <a:ea typeface="+mn-ea"/>
                <a:cs typeface="Calibri"/>
              </a:rPr>
              <a:t>). These dimensions would be base components of Data Warehouse (DW). This is OLAP data which is more useful from the analytical perspective</a:t>
            </a:r>
          </a:p>
          <a:p>
            <a:pPr marL="245745" indent="-245745" defTabSz="786384">
              <a:lnSpc>
                <a:spcPct val="120000"/>
              </a:lnSpc>
              <a:spcAft>
                <a:spcPts val="600"/>
              </a:spcAft>
              <a:buFont typeface="Arial"/>
              <a:buChar char="•"/>
            </a:pPr>
            <a:r>
              <a:rPr lang="en-US" sz="1548" b="1" kern="1200">
                <a:solidFill>
                  <a:schemeClr val="tx1"/>
                </a:solidFill>
                <a:latin typeface="+mn-lt"/>
                <a:ea typeface="+mn-ea"/>
                <a:cs typeface="Calibri"/>
              </a:rPr>
              <a:t>Facts</a:t>
            </a:r>
            <a:r>
              <a:rPr lang="en-US" sz="1548" kern="1200">
                <a:solidFill>
                  <a:schemeClr val="tx1"/>
                </a:solidFill>
                <a:latin typeface="+mn-lt"/>
                <a:ea typeface="+mn-ea"/>
                <a:cs typeface="Calibri" panose="020F0502020204030204"/>
              </a:rPr>
              <a:t> (Throughput and Available Capacity)</a:t>
            </a:r>
          </a:p>
          <a:p>
            <a:pPr>
              <a:spcAft>
                <a:spcPts val="600"/>
              </a:spcAft>
            </a:pPr>
            <a:endParaRPr lang="en-US">
              <a:cs typeface="Calibri" panose="020F0502020204030204"/>
            </a:endParaRPr>
          </a:p>
        </p:txBody>
      </p:sp>
      <p:pic>
        <p:nvPicPr>
          <p:cNvPr id="8" name="Picture 7">
            <a:extLst>
              <a:ext uri="{FF2B5EF4-FFF2-40B4-BE49-F238E27FC236}">
                <a16:creationId xmlns:a16="http://schemas.microsoft.com/office/drawing/2014/main" id="{E102405F-66FC-D52B-4859-B65534529DA8}"/>
              </a:ext>
            </a:extLst>
          </p:cNvPr>
          <p:cNvPicPr>
            <a:picLocks noChangeAspect="1"/>
          </p:cNvPicPr>
          <p:nvPr/>
        </p:nvPicPr>
        <p:blipFill>
          <a:blip r:embed="rId3"/>
          <a:stretch>
            <a:fillRect/>
          </a:stretch>
        </p:blipFill>
        <p:spPr>
          <a:xfrm>
            <a:off x="457199" y="1782778"/>
            <a:ext cx="8229601" cy="4384600"/>
          </a:xfrm>
          <a:prstGeom prst="rect">
            <a:avLst/>
          </a:prstGeom>
        </p:spPr>
      </p:pic>
    </p:spTree>
    <p:extLst>
      <p:ext uri="{BB962C8B-B14F-4D97-AF65-F5344CB8AC3E}">
        <p14:creationId xmlns:p14="http://schemas.microsoft.com/office/powerpoint/2010/main" val="4089467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2700"/>
              <a:t>Data Preparation – Creation of Dimensions in SSIS (1 / 3)</a:t>
            </a:r>
          </a:p>
        </p:txBody>
      </p:sp>
      <p:sp>
        <p:nvSpPr>
          <p:cNvPr id="49" name="Rectangle 4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1A7E07E-00BB-97F4-93A1-F0FE0A6CADD7}"/>
              </a:ext>
            </a:extLst>
          </p:cNvPr>
          <p:cNvSpPr txBox="1"/>
          <p:nvPr/>
        </p:nvSpPr>
        <p:spPr>
          <a:xfrm>
            <a:off x="5250106" y="586822"/>
            <a:ext cx="610674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a:t>1 step  - Get_Year</a:t>
            </a:r>
          </a:p>
        </p:txBody>
      </p:sp>
      <p:pic>
        <p:nvPicPr>
          <p:cNvPr id="7" name="Picture 6">
            <a:extLst>
              <a:ext uri="{FF2B5EF4-FFF2-40B4-BE49-F238E27FC236}">
                <a16:creationId xmlns:a16="http://schemas.microsoft.com/office/drawing/2014/main" id="{FB146039-B35C-435D-217A-429A99CD6818}"/>
              </a:ext>
            </a:extLst>
          </p:cNvPr>
          <p:cNvPicPr>
            <a:picLocks noChangeAspect="1"/>
          </p:cNvPicPr>
          <p:nvPr/>
        </p:nvPicPr>
        <p:blipFill>
          <a:blip r:embed="rId3"/>
          <a:stretch>
            <a:fillRect/>
          </a:stretch>
        </p:blipFill>
        <p:spPr>
          <a:xfrm>
            <a:off x="818919" y="2729397"/>
            <a:ext cx="4959236" cy="348386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619585C3-75AC-4F60-3879-E681EF0DE0E4}"/>
              </a:ext>
            </a:extLst>
          </p:cNvPr>
          <p:cNvPicPr>
            <a:picLocks noChangeAspect="1"/>
          </p:cNvPicPr>
          <p:nvPr/>
        </p:nvPicPr>
        <p:blipFill>
          <a:blip r:embed="rId4"/>
          <a:stretch>
            <a:fillRect/>
          </a:stretch>
        </p:blipFill>
        <p:spPr>
          <a:xfrm>
            <a:off x="6198781" y="2768825"/>
            <a:ext cx="5523082" cy="3405007"/>
          </a:xfrm>
          <a:prstGeom prst="rect">
            <a:avLst/>
          </a:prstGeom>
        </p:spPr>
      </p:pic>
    </p:spTree>
    <p:extLst>
      <p:ext uri="{BB962C8B-B14F-4D97-AF65-F5344CB8AC3E}">
        <p14:creationId xmlns:p14="http://schemas.microsoft.com/office/powerpoint/2010/main" val="1891116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115568" y="509521"/>
            <a:ext cx="10232136" cy="1014984"/>
          </a:xfrm>
        </p:spPr>
        <p:txBody>
          <a:bodyPr>
            <a:normAutofit/>
          </a:bodyPr>
          <a:lstStyle/>
          <a:p>
            <a:r>
              <a:rPr lang="en-CA" sz="3400"/>
              <a:t>Data Preparation – Creation of Dimensions in SSIS (2/3)</a:t>
            </a:r>
            <a:endParaRPr lang="en-CA" sz="3400">
              <a:cs typeface="Calibri Light"/>
            </a:endParaRPr>
          </a:p>
        </p:txBody>
      </p:sp>
      <p:sp>
        <p:nvSpPr>
          <p:cNvPr id="19" name="Rectangle 18">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96F265A7-DED2-B01A-C7BC-B8D52DAAFF82}"/>
              </a:ext>
            </a:extLst>
          </p:cNvPr>
          <p:cNvSpPr txBox="1"/>
          <p:nvPr/>
        </p:nvSpPr>
        <p:spPr>
          <a:xfrm>
            <a:off x="1115568" y="1748449"/>
            <a:ext cx="2048822" cy="338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13816">
              <a:spcAft>
                <a:spcPts val="600"/>
              </a:spcAft>
            </a:pPr>
            <a:r>
              <a:rPr lang="en-US" sz="1602" b="1" kern="1200">
                <a:solidFill>
                  <a:schemeClr val="tx1"/>
                </a:solidFill>
                <a:latin typeface="+mn-lt"/>
                <a:ea typeface="+mn-ea"/>
                <a:cs typeface="Calibri"/>
              </a:rPr>
              <a:t>2nd Step - Sort</a:t>
            </a:r>
            <a:endParaRPr lang="en-US" b="1"/>
          </a:p>
        </p:txBody>
      </p:sp>
      <p:sp>
        <p:nvSpPr>
          <p:cNvPr id="9" name="TextBox 8">
            <a:extLst>
              <a:ext uri="{FF2B5EF4-FFF2-40B4-BE49-F238E27FC236}">
                <a16:creationId xmlns:a16="http://schemas.microsoft.com/office/drawing/2014/main" id="{AB53B1DE-B9D4-A38D-3305-7C61DEF3F9D8}"/>
              </a:ext>
            </a:extLst>
          </p:cNvPr>
          <p:cNvSpPr txBox="1"/>
          <p:nvPr/>
        </p:nvSpPr>
        <p:spPr>
          <a:xfrm>
            <a:off x="6002882" y="1748448"/>
            <a:ext cx="2472166" cy="338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13816">
              <a:spcAft>
                <a:spcPts val="600"/>
              </a:spcAft>
            </a:pPr>
            <a:r>
              <a:rPr lang="en-US" sz="1602" b="1" kern="1200">
                <a:solidFill>
                  <a:schemeClr val="tx1"/>
                </a:solidFill>
                <a:latin typeface="+mn-lt"/>
                <a:ea typeface="+mn-ea"/>
                <a:cs typeface="Calibri"/>
              </a:rPr>
              <a:t>3rd Step - Derived Column</a:t>
            </a:r>
            <a:endParaRPr lang="en-US"/>
          </a:p>
        </p:txBody>
      </p:sp>
      <p:pic>
        <p:nvPicPr>
          <p:cNvPr id="7" name="Picture 6">
            <a:extLst>
              <a:ext uri="{FF2B5EF4-FFF2-40B4-BE49-F238E27FC236}">
                <a16:creationId xmlns:a16="http://schemas.microsoft.com/office/drawing/2014/main" id="{CC1DBE67-FE4F-BB3E-702B-02EBEC73E0E7}"/>
              </a:ext>
            </a:extLst>
          </p:cNvPr>
          <p:cNvPicPr>
            <a:picLocks noChangeAspect="1"/>
          </p:cNvPicPr>
          <p:nvPr/>
        </p:nvPicPr>
        <p:blipFill>
          <a:blip r:embed="rId3"/>
          <a:stretch>
            <a:fillRect/>
          </a:stretch>
        </p:blipFill>
        <p:spPr>
          <a:xfrm>
            <a:off x="558209" y="2217788"/>
            <a:ext cx="5249033" cy="3781959"/>
          </a:xfrm>
          <a:prstGeom prst="rect">
            <a:avLst/>
          </a:prstGeom>
        </p:spPr>
      </p:pic>
      <p:pic>
        <p:nvPicPr>
          <p:cNvPr id="11" name="Picture 10">
            <a:extLst>
              <a:ext uri="{FF2B5EF4-FFF2-40B4-BE49-F238E27FC236}">
                <a16:creationId xmlns:a16="http://schemas.microsoft.com/office/drawing/2014/main" id="{DEAB56C7-6865-C56E-B6AB-DB9F7A2D3F91}"/>
              </a:ext>
            </a:extLst>
          </p:cNvPr>
          <p:cNvPicPr>
            <a:picLocks noChangeAspect="1"/>
          </p:cNvPicPr>
          <p:nvPr/>
        </p:nvPicPr>
        <p:blipFill>
          <a:blip r:embed="rId4"/>
          <a:stretch>
            <a:fillRect/>
          </a:stretch>
        </p:blipFill>
        <p:spPr>
          <a:xfrm>
            <a:off x="6002883" y="2217788"/>
            <a:ext cx="5722774" cy="3975243"/>
          </a:xfrm>
          <a:prstGeom prst="rect">
            <a:avLst/>
          </a:prstGeom>
        </p:spPr>
      </p:pic>
    </p:spTree>
    <p:extLst>
      <p:ext uri="{BB962C8B-B14F-4D97-AF65-F5344CB8AC3E}">
        <p14:creationId xmlns:p14="http://schemas.microsoft.com/office/powerpoint/2010/main" val="2400842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41248" y="510047"/>
            <a:ext cx="3300984" cy="1645920"/>
          </a:xfrm>
        </p:spPr>
        <p:txBody>
          <a:bodyPr vert="horz" lIns="91440" tIns="45720" rIns="91440" bIns="45720" rtlCol="0" anchor="ctr">
            <a:normAutofit/>
          </a:bodyPr>
          <a:lstStyle/>
          <a:p>
            <a:r>
              <a:rPr lang="en-US" sz="2800"/>
              <a:t>Data Preparation – Creation of Dimensions in SSIS (3 /3)</a:t>
            </a:r>
          </a:p>
        </p:txBody>
      </p:sp>
      <p:sp>
        <p:nvSpPr>
          <p:cNvPr id="24" name="Rectangle 23">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6F265A7-DED2-B01A-C7BC-B8D52DAAFF82}"/>
              </a:ext>
            </a:extLst>
          </p:cNvPr>
          <p:cNvSpPr txBox="1"/>
          <p:nvPr/>
        </p:nvSpPr>
        <p:spPr>
          <a:xfrm>
            <a:off x="4581144" y="510047"/>
            <a:ext cx="6858000"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a:t>4th Step - </a:t>
            </a:r>
            <a:r>
              <a:rPr lang="en-US" b="1" err="1"/>
              <a:t>Dim_Year</a:t>
            </a:r>
            <a:endParaRPr lang="en-US"/>
          </a:p>
        </p:txBody>
      </p:sp>
      <p:pic>
        <p:nvPicPr>
          <p:cNvPr id="6" name="Picture 5">
            <a:extLst>
              <a:ext uri="{FF2B5EF4-FFF2-40B4-BE49-F238E27FC236}">
                <a16:creationId xmlns:a16="http://schemas.microsoft.com/office/drawing/2014/main" id="{4213C435-74EE-8B90-C970-CDAC9D2142D4}"/>
              </a:ext>
            </a:extLst>
          </p:cNvPr>
          <p:cNvPicPr>
            <a:picLocks noChangeAspect="1"/>
          </p:cNvPicPr>
          <p:nvPr/>
        </p:nvPicPr>
        <p:blipFill>
          <a:blip r:embed="rId3"/>
          <a:stretch>
            <a:fillRect/>
          </a:stretch>
        </p:blipFill>
        <p:spPr>
          <a:xfrm>
            <a:off x="490408" y="2599364"/>
            <a:ext cx="5468958" cy="3742137"/>
          </a:xfrm>
          <a:prstGeom prst="rect">
            <a:avLst/>
          </a:prstGeom>
        </p:spPr>
      </p:pic>
      <p:pic>
        <p:nvPicPr>
          <p:cNvPr id="10" name="Picture 9">
            <a:extLst>
              <a:ext uri="{FF2B5EF4-FFF2-40B4-BE49-F238E27FC236}">
                <a16:creationId xmlns:a16="http://schemas.microsoft.com/office/drawing/2014/main" id="{DC3B4F41-5982-7A76-C3F1-41210DF94EDA}"/>
              </a:ext>
            </a:extLst>
          </p:cNvPr>
          <p:cNvPicPr>
            <a:picLocks noChangeAspect="1"/>
          </p:cNvPicPr>
          <p:nvPr/>
        </p:nvPicPr>
        <p:blipFill>
          <a:blip r:embed="rId4"/>
          <a:stretch>
            <a:fillRect/>
          </a:stretch>
        </p:blipFill>
        <p:spPr>
          <a:xfrm>
            <a:off x="6139816" y="2599364"/>
            <a:ext cx="5582047" cy="3742138"/>
          </a:xfrm>
          <a:prstGeom prst="rect">
            <a:avLst/>
          </a:prstGeom>
        </p:spPr>
      </p:pic>
    </p:spTree>
    <p:extLst>
      <p:ext uri="{BB962C8B-B14F-4D97-AF65-F5344CB8AC3E}">
        <p14:creationId xmlns:p14="http://schemas.microsoft.com/office/powerpoint/2010/main" val="1690242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Data Preparation – Creation of Facts in SSIS </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C12559A9-3680-4CA4-B757-CBCBC58F8CBE}"/>
              </a:ext>
            </a:extLst>
          </p:cNvPr>
          <p:cNvSpPr txBox="1"/>
          <p:nvPr/>
        </p:nvSpPr>
        <p:spPr>
          <a:xfrm>
            <a:off x="5250106" y="586822"/>
            <a:ext cx="610674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a:t>Step1  - Get_Fields</a:t>
            </a:r>
            <a:endParaRPr lang="en-US"/>
          </a:p>
        </p:txBody>
      </p:sp>
      <p:pic>
        <p:nvPicPr>
          <p:cNvPr id="5" name="Picture 4">
            <a:extLst>
              <a:ext uri="{FF2B5EF4-FFF2-40B4-BE49-F238E27FC236}">
                <a16:creationId xmlns:a16="http://schemas.microsoft.com/office/drawing/2014/main" id="{E550DF57-A0A3-07BC-3AD6-D1A937415D3C}"/>
              </a:ext>
            </a:extLst>
          </p:cNvPr>
          <p:cNvPicPr>
            <a:picLocks noChangeAspect="1"/>
          </p:cNvPicPr>
          <p:nvPr/>
        </p:nvPicPr>
        <p:blipFill>
          <a:blip r:embed="rId3"/>
          <a:stretch>
            <a:fillRect/>
          </a:stretch>
        </p:blipFill>
        <p:spPr>
          <a:xfrm>
            <a:off x="554416" y="2676139"/>
            <a:ext cx="5751791" cy="3816736"/>
          </a:xfrm>
          <a:prstGeom prst="rect">
            <a:avLst/>
          </a:prstGeom>
        </p:spPr>
      </p:pic>
      <p:pic>
        <p:nvPicPr>
          <p:cNvPr id="8" name="Picture 7">
            <a:extLst>
              <a:ext uri="{FF2B5EF4-FFF2-40B4-BE49-F238E27FC236}">
                <a16:creationId xmlns:a16="http://schemas.microsoft.com/office/drawing/2014/main" id="{904E52A1-84E8-DF8F-55B8-F74CA1C61C90}"/>
              </a:ext>
            </a:extLst>
          </p:cNvPr>
          <p:cNvPicPr>
            <a:picLocks noChangeAspect="1"/>
          </p:cNvPicPr>
          <p:nvPr/>
        </p:nvPicPr>
        <p:blipFill>
          <a:blip r:embed="rId4"/>
          <a:stretch>
            <a:fillRect/>
          </a:stretch>
        </p:blipFill>
        <p:spPr>
          <a:xfrm>
            <a:off x="6416566" y="2676139"/>
            <a:ext cx="5305297" cy="3816736"/>
          </a:xfrm>
          <a:prstGeom prst="rect">
            <a:avLst/>
          </a:prstGeom>
        </p:spPr>
      </p:pic>
    </p:spTree>
    <p:extLst>
      <p:ext uri="{BB962C8B-B14F-4D97-AF65-F5344CB8AC3E}">
        <p14:creationId xmlns:p14="http://schemas.microsoft.com/office/powerpoint/2010/main" val="2502783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41248" y="256032"/>
            <a:ext cx="10506456" cy="1014984"/>
          </a:xfrm>
        </p:spPr>
        <p:txBody>
          <a:bodyPr anchor="b">
            <a:normAutofit/>
          </a:bodyPr>
          <a:lstStyle/>
          <a:p>
            <a:r>
              <a:rPr lang="en-CA"/>
              <a:t>Data Preparation – Creation of Facts in SSIS </a:t>
            </a:r>
            <a:endParaRPr lang="en-CA">
              <a:cs typeface="Calibri Light"/>
            </a:endParaRPr>
          </a:p>
        </p:txBody>
      </p:sp>
      <p:sp>
        <p:nvSpPr>
          <p:cNvPr id="22" name="Rectangle 2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C12559A9-3680-4CA4-B757-CBCBC58F8CBE}"/>
              </a:ext>
            </a:extLst>
          </p:cNvPr>
          <p:cNvSpPr txBox="1"/>
          <p:nvPr/>
        </p:nvSpPr>
        <p:spPr>
          <a:xfrm>
            <a:off x="841248" y="1926266"/>
            <a:ext cx="2178046" cy="3016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77240">
              <a:spcAft>
                <a:spcPts val="600"/>
              </a:spcAft>
            </a:pPr>
            <a:r>
              <a:rPr lang="en-US" sz="1360" b="1" kern="1200">
                <a:solidFill>
                  <a:schemeClr val="tx1"/>
                </a:solidFill>
                <a:latin typeface="+mn-lt"/>
                <a:ea typeface="+mn-ea"/>
                <a:cs typeface="Calibri"/>
              </a:rPr>
              <a:t>Step2  - Year Look up</a:t>
            </a:r>
            <a:endParaRPr lang="en-US"/>
          </a:p>
        </p:txBody>
      </p:sp>
      <p:sp>
        <p:nvSpPr>
          <p:cNvPr id="5" name="TextBox 4">
            <a:extLst>
              <a:ext uri="{FF2B5EF4-FFF2-40B4-BE49-F238E27FC236}">
                <a16:creationId xmlns:a16="http://schemas.microsoft.com/office/drawing/2014/main" id="{9BDF17C9-A334-BBE3-20B9-DF775CB2E592}"/>
              </a:ext>
            </a:extLst>
          </p:cNvPr>
          <p:cNvSpPr txBox="1"/>
          <p:nvPr/>
        </p:nvSpPr>
        <p:spPr>
          <a:xfrm>
            <a:off x="6348670" y="1926266"/>
            <a:ext cx="2178046" cy="3016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77240">
              <a:spcAft>
                <a:spcPts val="600"/>
              </a:spcAft>
            </a:pPr>
            <a:r>
              <a:rPr lang="en-US" sz="1360" b="1" kern="1200">
                <a:solidFill>
                  <a:schemeClr val="tx1"/>
                </a:solidFill>
                <a:latin typeface="+mn-lt"/>
                <a:ea typeface="+mn-ea"/>
                <a:cs typeface="Calibri"/>
              </a:rPr>
              <a:t>Step3  - Longitude Look up</a:t>
            </a:r>
            <a:endParaRPr lang="en-US"/>
          </a:p>
        </p:txBody>
      </p:sp>
      <p:pic>
        <p:nvPicPr>
          <p:cNvPr id="4" name="Picture 3" descr="A screenshot of a computer&#10;&#10;Description automatically generated">
            <a:extLst>
              <a:ext uri="{FF2B5EF4-FFF2-40B4-BE49-F238E27FC236}">
                <a16:creationId xmlns:a16="http://schemas.microsoft.com/office/drawing/2014/main" id="{229B252B-00F3-51F8-CA70-7546469F5EEE}"/>
              </a:ext>
            </a:extLst>
          </p:cNvPr>
          <p:cNvPicPr>
            <a:picLocks noChangeAspect="1"/>
          </p:cNvPicPr>
          <p:nvPr/>
        </p:nvPicPr>
        <p:blipFill>
          <a:blip r:embed="rId3"/>
          <a:stretch>
            <a:fillRect/>
          </a:stretch>
        </p:blipFill>
        <p:spPr>
          <a:xfrm>
            <a:off x="841249" y="2275205"/>
            <a:ext cx="5254752" cy="4308475"/>
          </a:xfrm>
          <a:prstGeom prst="rect">
            <a:avLst/>
          </a:prstGeom>
        </p:spPr>
      </p:pic>
      <p:pic>
        <p:nvPicPr>
          <p:cNvPr id="17" name="Picture 16">
            <a:extLst>
              <a:ext uri="{FF2B5EF4-FFF2-40B4-BE49-F238E27FC236}">
                <a16:creationId xmlns:a16="http://schemas.microsoft.com/office/drawing/2014/main" id="{E1B5ED10-5224-1F2B-5C13-F8A4A3492CD2}"/>
              </a:ext>
            </a:extLst>
          </p:cNvPr>
          <p:cNvPicPr>
            <a:picLocks noChangeAspect="1"/>
          </p:cNvPicPr>
          <p:nvPr/>
        </p:nvPicPr>
        <p:blipFill>
          <a:blip r:embed="rId4"/>
          <a:stretch>
            <a:fillRect/>
          </a:stretch>
        </p:blipFill>
        <p:spPr>
          <a:xfrm>
            <a:off x="6348670" y="2275205"/>
            <a:ext cx="5254752" cy="4326763"/>
          </a:xfrm>
          <a:prstGeom prst="rect">
            <a:avLst/>
          </a:prstGeom>
        </p:spPr>
      </p:pic>
    </p:spTree>
    <p:extLst>
      <p:ext uri="{BB962C8B-B14F-4D97-AF65-F5344CB8AC3E}">
        <p14:creationId xmlns:p14="http://schemas.microsoft.com/office/powerpoint/2010/main" val="878459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41248" y="256032"/>
            <a:ext cx="10506456" cy="1014984"/>
          </a:xfrm>
        </p:spPr>
        <p:txBody>
          <a:bodyPr anchor="b">
            <a:normAutofit/>
          </a:bodyPr>
          <a:lstStyle/>
          <a:p>
            <a:r>
              <a:rPr lang="en-CA"/>
              <a:t>Data Preparation – Creation of Facts in SSIS </a:t>
            </a:r>
            <a:endParaRPr lang="en-CA">
              <a:cs typeface="Calibri Light"/>
            </a:endParaRPr>
          </a:p>
        </p:txBody>
      </p:sp>
      <p:sp>
        <p:nvSpPr>
          <p:cNvPr id="22" name="Rectangle 2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C12559A9-3680-4CA4-B757-CBCBC58F8CBE}"/>
              </a:ext>
            </a:extLst>
          </p:cNvPr>
          <p:cNvSpPr txBox="1"/>
          <p:nvPr/>
        </p:nvSpPr>
        <p:spPr>
          <a:xfrm>
            <a:off x="841248" y="1926266"/>
            <a:ext cx="217804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Step3  - Product Look up</a:t>
            </a:r>
            <a:endParaRPr lang="en-US" sz="1400"/>
          </a:p>
        </p:txBody>
      </p:sp>
      <p:sp>
        <p:nvSpPr>
          <p:cNvPr id="5" name="TextBox 4">
            <a:extLst>
              <a:ext uri="{FF2B5EF4-FFF2-40B4-BE49-F238E27FC236}">
                <a16:creationId xmlns:a16="http://schemas.microsoft.com/office/drawing/2014/main" id="{9BDF17C9-A334-BBE3-20B9-DF775CB2E592}"/>
              </a:ext>
            </a:extLst>
          </p:cNvPr>
          <p:cNvSpPr txBox="1"/>
          <p:nvPr/>
        </p:nvSpPr>
        <p:spPr>
          <a:xfrm>
            <a:off x="6348669" y="1926266"/>
            <a:ext cx="3678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Step4  - </a:t>
            </a:r>
            <a:r>
              <a:rPr lang="en-US" sz="1400" b="1" err="1">
                <a:cs typeface="Calibri"/>
              </a:rPr>
              <a:t>Facts_TransMountain</a:t>
            </a:r>
            <a:endParaRPr lang="en-US" sz="1400"/>
          </a:p>
        </p:txBody>
      </p:sp>
      <p:pic>
        <p:nvPicPr>
          <p:cNvPr id="7" name="Picture 6">
            <a:extLst>
              <a:ext uri="{FF2B5EF4-FFF2-40B4-BE49-F238E27FC236}">
                <a16:creationId xmlns:a16="http://schemas.microsoft.com/office/drawing/2014/main" id="{D4C5D464-FB67-21FC-F8A9-D923E0EA4AAA}"/>
              </a:ext>
            </a:extLst>
          </p:cNvPr>
          <p:cNvPicPr>
            <a:picLocks noChangeAspect="1"/>
          </p:cNvPicPr>
          <p:nvPr/>
        </p:nvPicPr>
        <p:blipFill>
          <a:blip r:embed="rId3"/>
          <a:stretch>
            <a:fillRect/>
          </a:stretch>
        </p:blipFill>
        <p:spPr>
          <a:xfrm>
            <a:off x="836997" y="2234043"/>
            <a:ext cx="5259004" cy="4367925"/>
          </a:xfrm>
          <a:prstGeom prst="rect">
            <a:avLst/>
          </a:prstGeom>
        </p:spPr>
      </p:pic>
      <p:pic>
        <p:nvPicPr>
          <p:cNvPr id="10" name="Picture 9">
            <a:extLst>
              <a:ext uri="{FF2B5EF4-FFF2-40B4-BE49-F238E27FC236}">
                <a16:creationId xmlns:a16="http://schemas.microsoft.com/office/drawing/2014/main" id="{B4514565-F5B0-61E7-BD73-B598D543709B}"/>
              </a:ext>
            </a:extLst>
          </p:cNvPr>
          <p:cNvPicPr>
            <a:picLocks noChangeAspect="1"/>
          </p:cNvPicPr>
          <p:nvPr/>
        </p:nvPicPr>
        <p:blipFill>
          <a:blip r:embed="rId4"/>
          <a:stretch>
            <a:fillRect/>
          </a:stretch>
        </p:blipFill>
        <p:spPr>
          <a:xfrm>
            <a:off x="6348669" y="2237730"/>
            <a:ext cx="5006335" cy="4364238"/>
          </a:xfrm>
          <a:prstGeom prst="rect">
            <a:avLst/>
          </a:prstGeom>
        </p:spPr>
      </p:pic>
    </p:spTree>
    <p:extLst>
      <p:ext uri="{BB962C8B-B14F-4D97-AF65-F5344CB8AC3E}">
        <p14:creationId xmlns:p14="http://schemas.microsoft.com/office/powerpoint/2010/main" val="2851917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345142" y="135825"/>
            <a:ext cx="11846858" cy="1325563"/>
          </a:xfrm>
        </p:spPr>
        <p:txBody>
          <a:bodyPr/>
          <a:lstStyle/>
          <a:p>
            <a:r>
              <a:rPr lang="en-CA" sz="4000"/>
              <a:t>Data Preparation – Successful execution of different steps in Control Flow step of SSIS</a:t>
            </a:r>
            <a:endParaRPr lang="en-CA" sz="4000">
              <a:cs typeface="Calibri Light"/>
            </a:endParaRPr>
          </a:p>
        </p:txBody>
      </p:sp>
      <p:pic>
        <p:nvPicPr>
          <p:cNvPr id="4" name="Picture 3">
            <a:extLst>
              <a:ext uri="{FF2B5EF4-FFF2-40B4-BE49-F238E27FC236}">
                <a16:creationId xmlns:a16="http://schemas.microsoft.com/office/drawing/2014/main" id="{3F4A71F4-EED3-42FE-5189-499C138AD8EA}"/>
              </a:ext>
            </a:extLst>
          </p:cNvPr>
          <p:cNvPicPr>
            <a:picLocks noChangeAspect="1"/>
          </p:cNvPicPr>
          <p:nvPr/>
        </p:nvPicPr>
        <p:blipFill>
          <a:blip r:embed="rId3"/>
          <a:stretch>
            <a:fillRect/>
          </a:stretch>
        </p:blipFill>
        <p:spPr>
          <a:xfrm>
            <a:off x="409309" y="1516567"/>
            <a:ext cx="11413721" cy="5092262"/>
          </a:xfrm>
          <a:prstGeom prst="rect">
            <a:avLst/>
          </a:prstGeom>
        </p:spPr>
      </p:pic>
    </p:spTree>
    <p:extLst>
      <p:ext uri="{BB962C8B-B14F-4D97-AF65-F5344CB8AC3E}">
        <p14:creationId xmlns:p14="http://schemas.microsoft.com/office/powerpoint/2010/main" val="4199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6775E-69FA-44AD-80AF-EFF23856271D}"/>
              </a:ext>
            </a:extLst>
          </p:cNvPr>
          <p:cNvSpPr>
            <a:spLocks noGrp="1"/>
          </p:cNvSpPr>
          <p:nvPr>
            <p:ph type="title"/>
          </p:nvPr>
        </p:nvSpPr>
        <p:spPr>
          <a:xfrm>
            <a:off x="5297762" y="329184"/>
            <a:ext cx="6251110" cy="1783080"/>
          </a:xfrm>
        </p:spPr>
        <p:txBody>
          <a:bodyPr anchor="b">
            <a:normAutofit/>
          </a:bodyPr>
          <a:lstStyle/>
          <a:p>
            <a:r>
              <a:rPr lang="en-CA" sz="5400"/>
              <a:t>Case Study</a:t>
            </a:r>
          </a:p>
        </p:txBody>
      </p:sp>
      <p:pic>
        <p:nvPicPr>
          <p:cNvPr id="26" name="Picture 25" descr="Snowy alps ranges">
            <a:extLst>
              <a:ext uri="{FF2B5EF4-FFF2-40B4-BE49-F238E27FC236}">
                <a16:creationId xmlns:a16="http://schemas.microsoft.com/office/drawing/2014/main" id="{F2A978CF-8A5F-CF29-AB5E-A3F28A8CA4C4}"/>
              </a:ext>
            </a:extLst>
          </p:cNvPr>
          <p:cNvPicPr>
            <a:picLocks noChangeAspect="1"/>
          </p:cNvPicPr>
          <p:nvPr/>
        </p:nvPicPr>
        <p:blipFill rotWithShape="1">
          <a:blip r:embed="rId3"/>
          <a:srcRect l="31345" r="2332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9BA04D-9308-46A3-B4F0-CBC3E675253D}"/>
              </a:ext>
            </a:extLst>
          </p:cNvPr>
          <p:cNvSpPr>
            <a:spLocks noGrp="1"/>
          </p:cNvSpPr>
          <p:nvPr>
            <p:ph idx="1"/>
          </p:nvPr>
        </p:nvSpPr>
        <p:spPr>
          <a:xfrm>
            <a:off x="5297762" y="2706624"/>
            <a:ext cx="6251110" cy="3483864"/>
          </a:xfrm>
        </p:spPr>
        <p:txBody>
          <a:bodyPr vert="horz" lIns="91440" tIns="45720" rIns="91440" bIns="45720" rtlCol="0" anchor="t">
            <a:normAutofit/>
          </a:bodyPr>
          <a:lstStyle/>
          <a:p>
            <a:pPr marL="0" indent="0">
              <a:buNone/>
            </a:pPr>
            <a:endParaRPr lang="en-US" sz="2200">
              <a:latin typeface="Calibri"/>
              <a:ea typeface="+mn-lt"/>
              <a:cs typeface="Calibri"/>
            </a:endParaRPr>
          </a:p>
          <a:p>
            <a:pPr marL="0" indent="0">
              <a:buNone/>
            </a:pPr>
            <a:r>
              <a:rPr lang="en-US" sz="2400" b="1">
                <a:latin typeface="Calibri"/>
                <a:ea typeface="+mn-lt"/>
                <a:cs typeface="Segoe UI"/>
              </a:rPr>
              <a:t>Case Study – </a:t>
            </a:r>
            <a:r>
              <a:rPr lang="en-US" sz="2400">
                <a:latin typeface="Calibri"/>
                <a:ea typeface="+mn-lt"/>
                <a:cs typeface="Segoe UI"/>
              </a:rPr>
              <a:t>The Alberta To British Columbia Trans Mountain Expansion Project</a:t>
            </a:r>
            <a:endParaRPr lang="en-US" sz="2400">
              <a:latin typeface="Calibri"/>
              <a:cs typeface="Calibri"/>
            </a:endParaRPr>
          </a:p>
          <a:p>
            <a:pPr>
              <a:buFont typeface="Arial"/>
            </a:pPr>
            <a:endParaRPr lang="en-US" sz="2400" b="1">
              <a:latin typeface="Calibri"/>
              <a:ea typeface="+mn-lt"/>
              <a:cs typeface="Segoe UI"/>
            </a:endParaRPr>
          </a:p>
          <a:p>
            <a:pPr marL="0" indent="0">
              <a:buNone/>
            </a:pPr>
            <a:r>
              <a:rPr lang="en-US" sz="2400" b="1">
                <a:latin typeface="Calibri"/>
                <a:ea typeface="+mn-lt"/>
                <a:cs typeface="Segoe UI"/>
              </a:rPr>
              <a:t>Reference Link - </a:t>
            </a:r>
            <a:endParaRPr lang="en-US" sz="2400">
              <a:latin typeface="Calibri"/>
              <a:ea typeface="+mn-lt"/>
              <a:cs typeface="Segoe UI"/>
            </a:endParaRPr>
          </a:p>
          <a:p>
            <a:pPr marL="0" indent="0">
              <a:buNone/>
            </a:pPr>
            <a:r>
              <a:rPr lang="en-US" sz="2400" u="sng">
                <a:solidFill>
                  <a:schemeClr val="accent1"/>
                </a:solidFill>
                <a:latin typeface="Calibri"/>
                <a:ea typeface="+mn-lt"/>
                <a:cs typeface="Segoe UI"/>
              </a:rPr>
              <a:t>https://cases.open.ubc.ca/the-alberta-to-british-columbia-trans-mountain-expansion-project/</a:t>
            </a:r>
            <a:endParaRPr lang="en-US" sz="2400" u="sng">
              <a:solidFill>
                <a:schemeClr val="accent1"/>
              </a:solidFill>
              <a:latin typeface="Calibri"/>
              <a:cs typeface="Segoe UI"/>
            </a:endParaRPr>
          </a:p>
        </p:txBody>
      </p:sp>
    </p:spTree>
    <p:extLst>
      <p:ext uri="{BB962C8B-B14F-4D97-AF65-F5344CB8AC3E}">
        <p14:creationId xmlns:p14="http://schemas.microsoft.com/office/powerpoint/2010/main" val="2608331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345142" y="135825"/>
            <a:ext cx="11846858" cy="1325563"/>
          </a:xfrm>
        </p:spPr>
        <p:txBody>
          <a:bodyPr/>
          <a:lstStyle/>
          <a:p>
            <a:r>
              <a:rPr lang="en-CA" sz="4000"/>
              <a:t>Data Preparation – </a:t>
            </a:r>
            <a:r>
              <a:rPr lang="en-CA" sz="4000" err="1"/>
              <a:t>Facts_TransMountain</a:t>
            </a:r>
            <a:r>
              <a:rPr lang="en-CA" sz="4000"/>
              <a:t> update in SSMS after successful execution of Control Task in SSIS</a:t>
            </a:r>
            <a:endParaRPr lang="en-CA" sz="4000">
              <a:solidFill>
                <a:srgbClr val="FF0000"/>
              </a:solidFill>
              <a:cs typeface="Calibri Light"/>
            </a:endParaRPr>
          </a:p>
        </p:txBody>
      </p:sp>
      <p:pic>
        <p:nvPicPr>
          <p:cNvPr id="5" name="Picture 4">
            <a:extLst>
              <a:ext uri="{FF2B5EF4-FFF2-40B4-BE49-F238E27FC236}">
                <a16:creationId xmlns:a16="http://schemas.microsoft.com/office/drawing/2014/main" id="{2CDE3107-98B0-8D84-6B47-D98AFE9AA854}"/>
              </a:ext>
            </a:extLst>
          </p:cNvPr>
          <p:cNvPicPr>
            <a:picLocks noChangeAspect="1"/>
          </p:cNvPicPr>
          <p:nvPr/>
        </p:nvPicPr>
        <p:blipFill>
          <a:blip r:embed="rId3"/>
          <a:stretch>
            <a:fillRect/>
          </a:stretch>
        </p:blipFill>
        <p:spPr>
          <a:xfrm>
            <a:off x="345142" y="1461388"/>
            <a:ext cx="11501716" cy="5099833"/>
          </a:xfrm>
          <a:prstGeom prst="rect">
            <a:avLst/>
          </a:prstGeom>
        </p:spPr>
      </p:pic>
    </p:spTree>
    <p:extLst>
      <p:ext uri="{BB962C8B-B14F-4D97-AF65-F5344CB8AC3E}">
        <p14:creationId xmlns:p14="http://schemas.microsoft.com/office/powerpoint/2010/main" val="485231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42C0E7-D217-3D36-5319-4BB79B808919}"/>
              </a:ext>
            </a:extLst>
          </p:cNvPr>
          <p:cNvSpPr txBox="1">
            <a:spLocks/>
          </p:cNvSpPr>
          <p:nvPr/>
        </p:nvSpPr>
        <p:spPr>
          <a:xfrm>
            <a:off x="345142" y="265221"/>
            <a:ext cx="118468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4000"/>
              <a:t>Database Diagram – Relationship between Dimensions and Facts</a:t>
            </a:r>
            <a:endParaRPr lang="en-CA" sz="4000">
              <a:cs typeface="Calibri Light"/>
            </a:endParaRPr>
          </a:p>
        </p:txBody>
      </p:sp>
      <p:pic>
        <p:nvPicPr>
          <p:cNvPr id="7" name="Picture 6">
            <a:extLst>
              <a:ext uri="{FF2B5EF4-FFF2-40B4-BE49-F238E27FC236}">
                <a16:creationId xmlns:a16="http://schemas.microsoft.com/office/drawing/2014/main" id="{39F3BB5F-E452-E34B-2D2F-A9BD04F63200}"/>
              </a:ext>
            </a:extLst>
          </p:cNvPr>
          <p:cNvPicPr>
            <a:picLocks noChangeAspect="1"/>
          </p:cNvPicPr>
          <p:nvPr/>
        </p:nvPicPr>
        <p:blipFill>
          <a:blip r:embed="rId2"/>
          <a:stretch>
            <a:fillRect/>
          </a:stretch>
        </p:blipFill>
        <p:spPr>
          <a:xfrm>
            <a:off x="345142" y="1590783"/>
            <a:ext cx="11501716" cy="5001995"/>
          </a:xfrm>
          <a:prstGeom prst="rect">
            <a:avLst/>
          </a:prstGeom>
        </p:spPr>
      </p:pic>
    </p:spTree>
    <p:extLst>
      <p:ext uri="{BB962C8B-B14F-4D97-AF65-F5344CB8AC3E}">
        <p14:creationId xmlns:p14="http://schemas.microsoft.com/office/powerpoint/2010/main" val="3704633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srcRect t="1464" r="23298" b="7627"/>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477981" y="1122363"/>
            <a:ext cx="4023360" cy="3204134"/>
          </a:xfrm>
        </p:spPr>
        <p:txBody>
          <a:bodyPr anchor="b">
            <a:normAutofit/>
          </a:bodyPr>
          <a:lstStyle/>
          <a:p>
            <a:pPr algn="l"/>
            <a:r>
              <a:rPr lang="en-CA" sz="4800">
                <a:solidFill>
                  <a:schemeClr val="bg1"/>
                </a:solidFill>
              </a:rPr>
              <a:t>4 – Modeling</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13278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
            <a:extLst>
              <a:ext uri="{FF2B5EF4-FFF2-40B4-BE49-F238E27FC236}">
                <a16:creationId xmlns:a16="http://schemas.microsoft.com/office/drawing/2014/main" id="{8CAD12BB-0C3D-C56F-DF18-76A15CB68C07}"/>
              </a:ext>
            </a:extLst>
          </p:cNvPr>
          <p:cNvPicPr>
            <a:picLocks noChangeAspect="1"/>
          </p:cNvPicPr>
          <p:nvPr/>
        </p:nvPicPr>
        <p:blipFill>
          <a:blip r:embed="rId3"/>
          <a:stretch>
            <a:fillRect/>
          </a:stretch>
        </p:blipFill>
        <p:spPr>
          <a:xfrm>
            <a:off x="501" y="0"/>
            <a:ext cx="12190997" cy="6858000"/>
          </a:xfrm>
          <a:prstGeom prst="rect">
            <a:avLst/>
          </a:prstGeom>
        </p:spPr>
      </p:pic>
    </p:spTree>
    <p:extLst>
      <p:ext uri="{BB962C8B-B14F-4D97-AF65-F5344CB8AC3E}">
        <p14:creationId xmlns:p14="http://schemas.microsoft.com/office/powerpoint/2010/main" val="743141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10F782-A19F-177A-56E0-B2B09DDCD385}"/>
              </a:ext>
            </a:extLst>
          </p:cNvPr>
          <p:cNvPicPr>
            <a:picLocks noChangeAspect="1"/>
          </p:cNvPicPr>
          <p:nvPr/>
        </p:nvPicPr>
        <p:blipFill>
          <a:blip r:embed="rId2"/>
          <a:stretch>
            <a:fillRect/>
          </a:stretch>
        </p:blipFill>
        <p:spPr>
          <a:xfrm>
            <a:off x="160436" y="87526"/>
            <a:ext cx="11936313" cy="6646650"/>
          </a:xfrm>
          <a:prstGeom prst="rect">
            <a:avLst/>
          </a:prstGeom>
        </p:spPr>
      </p:pic>
    </p:spTree>
    <p:extLst>
      <p:ext uri="{BB962C8B-B14F-4D97-AF65-F5344CB8AC3E}">
        <p14:creationId xmlns:p14="http://schemas.microsoft.com/office/powerpoint/2010/main" val="2591519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3686C1-0694-3467-429B-1CBD1083D545}"/>
              </a:ext>
            </a:extLst>
          </p:cNvPr>
          <p:cNvPicPr>
            <a:picLocks noChangeAspect="1"/>
          </p:cNvPicPr>
          <p:nvPr/>
        </p:nvPicPr>
        <p:blipFill>
          <a:blip r:embed="rId2"/>
          <a:stretch>
            <a:fillRect/>
          </a:stretch>
        </p:blipFill>
        <p:spPr>
          <a:xfrm>
            <a:off x="-2687" y="0"/>
            <a:ext cx="12197374" cy="6857999"/>
          </a:xfrm>
          <a:prstGeom prst="rect">
            <a:avLst/>
          </a:prstGeom>
        </p:spPr>
      </p:pic>
    </p:spTree>
    <p:extLst>
      <p:ext uri="{BB962C8B-B14F-4D97-AF65-F5344CB8AC3E}">
        <p14:creationId xmlns:p14="http://schemas.microsoft.com/office/powerpoint/2010/main" val="3094369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38A0FA-2D92-A77F-B1DD-9DE31CA78C80}"/>
              </a:ext>
            </a:extLst>
          </p:cNvPr>
          <p:cNvPicPr>
            <a:picLocks noChangeAspect="1"/>
          </p:cNvPicPr>
          <p:nvPr/>
        </p:nvPicPr>
        <p:blipFill>
          <a:blip r:embed="rId2"/>
          <a:stretch>
            <a:fillRect/>
          </a:stretch>
        </p:blipFill>
        <p:spPr>
          <a:xfrm>
            <a:off x="0" y="25801"/>
            <a:ext cx="12238213" cy="6832199"/>
          </a:xfrm>
          <a:prstGeom prst="rect">
            <a:avLst/>
          </a:prstGeom>
        </p:spPr>
      </p:pic>
    </p:spTree>
    <p:extLst>
      <p:ext uri="{BB962C8B-B14F-4D97-AF65-F5344CB8AC3E}">
        <p14:creationId xmlns:p14="http://schemas.microsoft.com/office/powerpoint/2010/main" val="2042852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srcRect t="1464" r="23298" b="7627"/>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477981" y="1122363"/>
            <a:ext cx="4023360" cy="3204134"/>
          </a:xfrm>
        </p:spPr>
        <p:txBody>
          <a:bodyPr anchor="b">
            <a:normAutofit/>
          </a:bodyPr>
          <a:lstStyle/>
          <a:p>
            <a:pPr algn="l"/>
            <a:r>
              <a:rPr lang="en-CA" sz="4800">
                <a:solidFill>
                  <a:schemeClr val="bg1"/>
                </a:solidFill>
              </a:rPr>
              <a:t>5 – </a:t>
            </a:r>
            <a:br>
              <a:rPr lang="en-CA" sz="4800">
                <a:solidFill>
                  <a:schemeClr val="bg1"/>
                </a:solidFill>
              </a:rPr>
            </a:br>
            <a:r>
              <a:rPr lang="en-CA" sz="4800">
                <a:solidFill>
                  <a:schemeClr val="bg1"/>
                </a:solidFill>
              </a:rPr>
              <a:t>Evaluation</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08385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Conclusion – </a:t>
            </a:r>
            <a:br>
              <a:rPr lang="en-CA">
                <a:solidFill>
                  <a:srgbClr val="FFFFFF"/>
                </a:solidFill>
              </a:rPr>
            </a:br>
            <a:r>
              <a:rPr lang="en-CA">
                <a:solidFill>
                  <a:srgbClr val="FFFFFF"/>
                </a:solidFill>
              </a:rPr>
              <a:t>Answer to Question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468874" y="2480955"/>
            <a:ext cx="11264206" cy="3915308"/>
          </a:xfrm>
        </p:spPr>
        <p:txBody>
          <a:bodyPr anchor="ctr">
            <a:normAutofit/>
          </a:bodyPr>
          <a:lstStyle/>
          <a:p>
            <a:pPr marL="0" indent="0">
              <a:lnSpc>
                <a:spcPct val="107000"/>
              </a:lnSpc>
              <a:spcAft>
                <a:spcPts val="800"/>
              </a:spcAft>
              <a:buNone/>
            </a:pPr>
            <a:r>
              <a:rPr lang="en-IN" sz="1800" b="1" dirty="0">
                <a:effectLst/>
                <a:latin typeface="Calibri"/>
                <a:ea typeface="Calibri" panose="020F0502020204030204" pitchFamily="34" charset="0"/>
                <a:cs typeface="Times New Roman"/>
              </a:rPr>
              <a:t>Question - </a:t>
            </a:r>
            <a:r>
              <a:rPr lang="en-IN" sz="1800" b="1" dirty="0">
                <a:solidFill>
                  <a:srgbClr val="000000"/>
                </a:solidFill>
                <a:effectLst/>
                <a:latin typeface="Calibri"/>
                <a:ea typeface="Calibri" panose="020F0502020204030204" pitchFamily="34" charset="0"/>
                <a:cs typeface="Times New Roman"/>
              </a:rPr>
              <a:t>Considering </a:t>
            </a:r>
            <a:r>
              <a:rPr lang="en-IN" sz="1800" b="1" dirty="0">
                <a:solidFill>
                  <a:srgbClr val="000000"/>
                </a:solidFill>
                <a:latin typeface="Calibri"/>
                <a:ea typeface="Calibri" panose="020F0502020204030204" pitchFamily="34" charset="0"/>
                <a:cs typeface="Times New Roman"/>
              </a:rPr>
              <a:t>all years' data</a:t>
            </a:r>
            <a:r>
              <a:rPr lang="en-IN" sz="1800" b="1" dirty="0">
                <a:solidFill>
                  <a:srgbClr val="000000"/>
                </a:solidFill>
                <a:effectLst/>
                <a:latin typeface="Calibri"/>
                <a:ea typeface="Calibri" panose="020F0502020204030204" pitchFamily="34" charset="0"/>
                <a:cs typeface="Times New Roman"/>
              </a:rPr>
              <a:t>, </a:t>
            </a:r>
            <a:r>
              <a:rPr lang="en-IN" sz="1800" b="1" dirty="0">
                <a:solidFill>
                  <a:srgbClr val="000000"/>
                </a:solidFill>
                <a:latin typeface="Calibri"/>
                <a:ea typeface="Calibri" panose="020F0502020204030204" pitchFamily="34" charset="0"/>
                <a:cs typeface="Times New Roman"/>
              </a:rPr>
              <a:t>which key point witnesses the best Utilization rate levels as compared to others? For </a:t>
            </a:r>
            <a:r>
              <a:rPr lang="en-IN" sz="1800" b="1" dirty="0">
                <a:solidFill>
                  <a:srgbClr val="000000"/>
                </a:solidFill>
                <a:effectLst/>
                <a:latin typeface="Calibri"/>
                <a:ea typeface="Calibri" panose="020F0502020204030204" pitchFamily="34" charset="0"/>
                <a:cs typeface="Times New Roman"/>
              </a:rPr>
              <a:t>this </a:t>
            </a:r>
            <a:r>
              <a:rPr lang="en-IN" sz="1800" b="1" dirty="0">
                <a:solidFill>
                  <a:srgbClr val="000000"/>
                </a:solidFill>
                <a:latin typeface="Calibri"/>
                <a:ea typeface="Calibri" panose="020F0502020204030204" pitchFamily="34" charset="0"/>
                <a:cs typeface="Times New Roman"/>
              </a:rPr>
              <a:t>pipeline, when is it anticipated to hit utilization level </a:t>
            </a:r>
            <a:r>
              <a:rPr lang="en-IN" sz="1800" b="1" dirty="0">
                <a:solidFill>
                  <a:srgbClr val="000000"/>
                </a:solidFill>
                <a:effectLst/>
                <a:latin typeface="Calibri"/>
                <a:ea typeface="Calibri" panose="020F0502020204030204" pitchFamily="34" charset="0"/>
                <a:cs typeface="Times New Roman"/>
              </a:rPr>
              <a:t>of </a:t>
            </a:r>
            <a:r>
              <a:rPr lang="en-IN" sz="1800" b="1" dirty="0">
                <a:solidFill>
                  <a:srgbClr val="000000"/>
                </a:solidFill>
                <a:latin typeface="Calibri"/>
                <a:ea typeface="Calibri" panose="020F0502020204030204" pitchFamily="34" charset="0"/>
                <a:cs typeface="Times New Roman"/>
              </a:rPr>
              <a:t>45%?</a:t>
            </a:r>
            <a:endParaRPr lang="en-IN" sz="1800" dirty="0">
              <a:effectLst/>
              <a:latin typeface="Calibri"/>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effectLst/>
                <a:latin typeface="Calibri"/>
                <a:ea typeface="Calibri" panose="020F0502020204030204" pitchFamily="34" charset="0"/>
                <a:cs typeface="Times New Roman"/>
              </a:rPr>
              <a:t>Answer</a:t>
            </a:r>
            <a:r>
              <a:rPr lang="en-IN" sz="1800" dirty="0">
                <a:effectLst/>
                <a:latin typeface="Calibri"/>
                <a:ea typeface="Calibri" panose="020F0502020204030204" pitchFamily="34" charset="0"/>
                <a:cs typeface="Times New Roman"/>
              </a:rPr>
              <a:t> – </a:t>
            </a:r>
            <a:r>
              <a:rPr lang="en-IN" sz="1800" dirty="0">
                <a:latin typeface="Calibri"/>
                <a:ea typeface="Calibri" panose="020F0502020204030204" pitchFamily="34" charset="0"/>
                <a:cs typeface="Times New Roman"/>
              </a:rPr>
              <a:t>Based on our analysis, Sumas key point exhibits the best utilisation rate (25.3%) vis-a-vis other two key points. Adding further analysis, it seems this key point is likely to hit target of 45% in 2043. However, there are chances to hit target before in 2035 as upper bound range of prediction is hitting target with confidence level of 95%. So, the company may monitor and evaluate this crucial indicator as well for determining the forecasted year  </a:t>
            </a:r>
            <a:endParaRPr lang="en-IN" sz="1800" dirty="0">
              <a:latin typeface="Calibri"/>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effectLst/>
                <a:latin typeface="Calibri"/>
                <a:ea typeface="Calibri" panose="020F0502020204030204" pitchFamily="34" charset="0"/>
                <a:cs typeface="Times New Roman"/>
              </a:rPr>
              <a:t>Question - </a:t>
            </a:r>
            <a:r>
              <a:rPr lang="en-IN" sz="1800" b="1" dirty="0">
                <a:latin typeface="Calibri"/>
                <a:ea typeface="Calibri" panose="020F0502020204030204" pitchFamily="34" charset="0"/>
                <a:cs typeface="Times New Roman"/>
              </a:rPr>
              <a:t>Irrespective of any specific key points</a:t>
            </a:r>
            <a:r>
              <a:rPr lang="en-IN" sz="1800" b="1" dirty="0">
                <a:effectLst/>
                <a:latin typeface="Calibri"/>
                <a:ea typeface="Calibri" panose="020F0502020204030204" pitchFamily="34" charset="0"/>
                <a:cs typeface="Times New Roman"/>
              </a:rPr>
              <a:t>, </a:t>
            </a:r>
            <a:r>
              <a:rPr lang="en-IN" sz="1800" b="1" dirty="0">
                <a:latin typeface="Calibri"/>
                <a:ea typeface="Calibri" panose="020F0502020204030204" pitchFamily="34" charset="0"/>
                <a:cs typeface="Times New Roman"/>
              </a:rPr>
              <a:t>what is the probability that Transmountain Pipeline will hit </a:t>
            </a:r>
            <a:r>
              <a:rPr lang="en-IN" sz="1800" b="1" dirty="0">
                <a:effectLst/>
                <a:latin typeface="Calibri"/>
                <a:ea typeface="Calibri" panose="020F0502020204030204" pitchFamily="34" charset="0"/>
                <a:cs typeface="Times New Roman"/>
              </a:rPr>
              <a:t>the </a:t>
            </a:r>
            <a:r>
              <a:rPr lang="en-IN" sz="1800" b="1" dirty="0">
                <a:latin typeface="Calibri"/>
                <a:ea typeface="Calibri" panose="020F0502020204030204" pitchFamily="34" charset="0"/>
                <a:cs typeface="Times New Roman"/>
              </a:rPr>
              <a:t>overall throughput level (1,000m3/d) of more than 8.0</a:t>
            </a:r>
            <a:r>
              <a:rPr lang="en-IN" sz="1800" b="1" dirty="0">
                <a:effectLst/>
                <a:latin typeface="Calibri"/>
                <a:ea typeface="Calibri" panose="020F0502020204030204" pitchFamily="34" charset="0"/>
                <a:cs typeface="Times New Roman"/>
              </a:rPr>
              <a:t>?</a:t>
            </a:r>
            <a:endParaRPr lang="en-IN" sz="1800" dirty="0">
              <a:effectLst/>
              <a:latin typeface="Calibri"/>
              <a:ea typeface="Calibri" panose="020F0502020204030204" pitchFamily="34" charset="0"/>
              <a:cs typeface="Times New Roman"/>
            </a:endParaRPr>
          </a:p>
          <a:p>
            <a:pPr marL="0" indent="0">
              <a:lnSpc>
                <a:spcPct val="107000"/>
              </a:lnSpc>
              <a:spcAft>
                <a:spcPts val="800"/>
              </a:spcAft>
              <a:buNone/>
            </a:pPr>
            <a:r>
              <a:rPr lang="en-IN" sz="1800" b="1" dirty="0">
                <a:effectLst/>
                <a:latin typeface="Calibri"/>
                <a:ea typeface="Calibri" panose="020F0502020204030204" pitchFamily="34" charset="0"/>
                <a:cs typeface="Times New Roman"/>
              </a:rPr>
              <a:t>Answer</a:t>
            </a:r>
            <a:r>
              <a:rPr lang="en-IN" sz="1800" dirty="0">
                <a:effectLst/>
                <a:latin typeface="Calibri"/>
                <a:ea typeface="Calibri" panose="020F0502020204030204" pitchFamily="34" charset="0"/>
                <a:cs typeface="Times New Roman"/>
              </a:rPr>
              <a:t> – </a:t>
            </a:r>
            <a:r>
              <a:rPr lang="en-IN" sz="1800" dirty="0">
                <a:latin typeface="Calibri"/>
                <a:ea typeface="Calibri" panose="020F0502020204030204" pitchFamily="34" charset="0"/>
                <a:cs typeface="Times New Roman"/>
              </a:rPr>
              <a:t>Using the Monte Carlo Simulation, our analysis indicates that there is decent probability (~42%) of pipeline capacity hitting the throughput level of 8,000m3/d. So, decision makers may evaluate next course of action accordingly </a:t>
            </a:r>
            <a:endParaRPr lang="en-IN" sz="1800" dirty="0">
              <a:effectLst/>
              <a:latin typeface="Calibri"/>
              <a:ea typeface="Calibri" panose="020F0502020204030204" pitchFamily="34" charset="0"/>
              <a:cs typeface="Times New Roman"/>
            </a:endParaRPr>
          </a:p>
        </p:txBody>
      </p:sp>
    </p:spTree>
    <p:extLst>
      <p:ext uri="{BB962C8B-B14F-4D97-AF65-F5344CB8AC3E}">
        <p14:creationId xmlns:p14="http://schemas.microsoft.com/office/powerpoint/2010/main" val="2198203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E522-795C-FB84-E1D5-2274F2799A3A}"/>
              </a:ext>
            </a:extLst>
          </p:cNvPr>
          <p:cNvSpPr>
            <a:spLocks noGrp="1"/>
          </p:cNvSpPr>
          <p:nvPr>
            <p:ph type="title"/>
          </p:nvPr>
        </p:nvSpPr>
        <p:spPr/>
        <p:txBody>
          <a:bodyPr/>
          <a:lstStyle/>
          <a:p>
            <a:endParaRPr lang="en-GB">
              <a:cs typeface="Calibri Light"/>
            </a:endParaRPr>
          </a:p>
        </p:txBody>
      </p:sp>
      <p:pic>
        <p:nvPicPr>
          <p:cNvPr id="4" name="Content Placeholder 3">
            <a:extLst>
              <a:ext uri="{FF2B5EF4-FFF2-40B4-BE49-F238E27FC236}">
                <a16:creationId xmlns:a16="http://schemas.microsoft.com/office/drawing/2014/main" id="{FE34F4E1-FAA2-DDA2-254D-3565154E04ED}"/>
              </a:ext>
            </a:extLst>
          </p:cNvPr>
          <p:cNvPicPr>
            <a:picLocks noGrp="1" noChangeAspect="1"/>
          </p:cNvPicPr>
          <p:nvPr>
            <p:ph idx="1"/>
          </p:nvPr>
        </p:nvPicPr>
        <p:blipFill>
          <a:blip r:embed="rId2"/>
          <a:stretch>
            <a:fillRect/>
          </a:stretch>
        </p:blipFill>
        <p:spPr>
          <a:xfrm>
            <a:off x="2131" y="-2492"/>
            <a:ext cx="12549302" cy="6853923"/>
          </a:xfrm>
        </p:spPr>
      </p:pic>
      <p:pic>
        <p:nvPicPr>
          <p:cNvPr id="6" name="Picture 5" descr="A yellow text on a black background&#10;&#10;Description automatically generated">
            <a:extLst>
              <a:ext uri="{FF2B5EF4-FFF2-40B4-BE49-F238E27FC236}">
                <a16:creationId xmlns:a16="http://schemas.microsoft.com/office/drawing/2014/main" id="{184FDA7F-03F0-DC3A-1FED-08971A7E99A5}"/>
              </a:ext>
            </a:extLst>
          </p:cNvPr>
          <p:cNvPicPr>
            <a:picLocks noChangeAspect="1"/>
          </p:cNvPicPr>
          <p:nvPr/>
        </p:nvPicPr>
        <p:blipFill>
          <a:blip r:embed="rId3"/>
          <a:stretch>
            <a:fillRect/>
          </a:stretch>
        </p:blipFill>
        <p:spPr>
          <a:xfrm>
            <a:off x="2388627" y="-138706"/>
            <a:ext cx="6904007" cy="6918384"/>
          </a:xfrm>
          <a:prstGeom prst="rect">
            <a:avLst/>
          </a:prstGeom>
        </p:spPr>
      </p:pic>
    </p:spTree>
    <p:extLst>
      <p:ext uri="{BB962C8B-B14F-4D97-AF65-F5344CB8AC3E}">
        <p14:creationId xmlns:p14="http://schemas.microsoft.com/office/powerpoint/2010/main" val="259257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442419" y="1153572"/>
            <a:ext cx="3301042" cy="4461163"/>
          </a:xfrm>
        </p:spPr>
        <p:txBody>
          <a:bodyPr>
            <a:normAutofit/>
          </a:bodyPr>
          <a:lstStyle/>
          <a:p>
            <a:r>
              <a:rPr lang="en-CA" b="1">
                <a:solidFill>
                  <a:srgbClr val="FFFFFF"/>
                </a:solidFill>
              </a:rPr>
              <a:t>Introduction </a:t>
            </a:r>
            <a:endParaRPr lang="en-CA" b="1">
              <a:solidFill>
                <a:srgbClr val="FFFFFF"/>
              </a:solidFill>
              <a:cs typeface="Calibri Light"/>
            </a:endParaRP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4289158" y="591344"/>
            <a:ext cx="7064641" cy="5585619"/>
          </a:xfrm>
        </p:spPr>
        <p:txBody>
          <a:bodyPr anchor="ctr">
            <a:normAutofit/>
          </a:bodyPr>
          <a:lstStyle/>
          <a:p>
            <a:pPr algn="just">
              <a:lnSpc>
                <a:spcPct val="150000"/>
              </a:lnSpc>
            </a:pPr>
            <a:r>
              <a:rPr lang="en-US" sz="2000" b="1" dirty="0">
                <a:latin typeface="Calibri"/>
                <a:cs typeface="Calibri"/>
              </a:rPr>
              <a:t>Perspective –</a:t>
            </a:r>
            <a:r>
              <a:rPr lang="en-US" sz="2000" dirty="0">
                <a:latin typeface="Calibri"/>
                <a:cs typeface="Calibri"/>
              </a:rPr>
              <a:t> The scope of Trans Mountain Pipeline Expansion project is engulfed by Legal, Political, Social and Environmental complications including variety of stakeholders. Our data analysis company, Falcon Analysts, is hired by </a:t>
            </a:r>
            <a:r>
              <a:rPr lang="en-US" sz="2000">
                <a:latin typeface="Calibri"/>
                <a:cs typeface="Calibri"/>
              </a:rPr>
              <a:t>organization </a:t>
            </a:r>
            <a:r>
              <a:rPr lang="en-US" sz="2000" dirty="0">
                <a:latin typeface="Calibri"/>
                <a:cs typeface="Calibri"/>
              </a:rPr>
              <a:t>to share analyst perspective for enabling decision makers' actions. Based on our analysis, we compile our thoughts, and suggest a consulting solution comprising the optimal blend of associated commercial merits of pipeline (Both at </a:t>
            </a:r>
            <a:r>
              <a:rPr lang="en-US" sz="2000">
                <a:latin typeface="Calibri"/>
                <a:cs typeface="Calibri"/>
              </a:rPr>
              <a:t>organizational</a:t>
            </a:r>
            <a:r>
              <a:rPr lang="en-US" sz="2000" dirty="0">
                <a:latin typeface="Calibri"/>
                <a:cs typeface="Calibri"/>
              </a:rPr>
              <a:t> and Federal Level) without compromising the concerns of First Nations, Indigenous people and Environmental groups    </a:t>
            </a:r>
            <a:endParaRPr lang="en-US" sz="2000">
              <a:latin typeface="Calibri"/>
              <a:ea typeface="Calibri"/>
              <a:cs typeface="Calibri"/>
            </a:endParaRPr>
          </a:p>
        </p:txBody>
      </p:sp>
    </p:spTree>
    <p:extLst>
      <p:ext uri="{BB962C8B-B14F-4D97-AF65-F5344CB8AC3E}">
        <p14:creationId xmlns:p14="http://schemas.microsoft.com/office/powerpoint/2010/main" val="358965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1 – </a:t>
            </a:r>
            <a:r>
              <a:rPr lang="en-US" sz="4000">
                <a:solidFill>
                  <a:srgbClr val="FFFFFF"/>
                </a:solidFill>
              </a:rPr>
              <a:t>Who</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5">
            <a:extLst>
              <a:ext uri="{FF2B5EF4-FFF2-40B4-BE49-F238E27FC236}">
                <a16:creationId xmlns:a16="http://schemas.microsoft.com/office/drawing/2014/main" id="{96D46395-48A3-5E65-78F2-92D8ADBDF424}"/>
              </a:ext>
            </a:extLst>
          </p:cNvPr>
          <p:cNvGraphicFramePr>
            <a:graphicFrameLocks noGrp="1"/>
          </p:cNvGraphicFramePr>
          <p:nvPr>
            <p:ph idx="1"/>
            <p:extLst>
              <p:ext uri="{D42A27DB-BD31-4B8C-83A1-F6EECF244321}">
                <p14:modId xmlns:p14="http://schemas.microsoft.com/office/powerpoint/2010/main" val="1010493033"/>
              </p:ext>
            </p:extLst>
          </p:nvPr>
        </p:nvGraphicFramePr>
        <p:xfrm>
          <a:off x="576942" y="2551822"/>
          <a:ext cx="11002348" cy="3781943"/>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412040">
                <a:tc>
                  <a:txBody>
                    <a:bodyPr/>
                    <a:lstStyle/>
                    <a:p>
                      <a:r>
                        <a:rPr lang="en-US" sz="1800" dirty="0"/>
                        <a:t>#</a:t>
                      </a:r>
                    </a:p>
                  </a:txBody>
                  <a:tcPr/>
                </a:tc>
                <a:tc>
                  <a:txBody>
                    <a:bodyPr/>
                    <a:lstStyle/>
                    <a:p>
                      <a:r>
                        <a:rPr lang="en-US" sz="1800" dirty="0"/>
                        <a:t>Question</a:t>
                      </a:r>
                    </a:p>
                  </a:txBody>
                  <a:tcPr/>
                </a:tc>
                <a:tc>
                  <a:txBody>
                    <a:bodyPr/>
                    <a:lstStyle/>
                    <a:p>
                      <a:r>
                        <a:rPr lang="en-US" sz="1800" dirty="0"/>
                        <a:t>Answer</a:t>
                      </a:r>
                    </a:p>
                  </a:txBody>
                  <a:tcPr/>
                </a:tc>
                <a:extLst>
                  <a:ext uri="{0D108BD9-81ED-4DB2-BD59-A6C34878D82A}">
                    <a16:rowId xmlns:a16="http://schemas.microsoft.com/office/drawing/2014/main" val="3234149977"/>
                  </a:ext>
                </a:extLst>
              </a:tr>
              <a:tr h="1280269">
                <a:tc>
                  <a:txBody>
                    <a:bodyPr/>
                    <a:lstStyle/>
                    <a:p>
                      <a:r>
                        <a:rPr lang="en-US" sz="1800" dirty="0"/>
                        <a:t>Q1.1</a:t>
                      </a:r>
                    </a:p>
                  </a:txBody>
                  <a:tcPr/>
                </a:tc>
                <a:tc>
                  <a:txBody>
                    <a:bodyPr/>
                    <a:lstStyle/>
                    <a:p>
                      <a:r>
                        <a:rPr lang="en-US" sz="1800" dirty="0"/>
                        <a:t>Who is involved?</a:t>
                      </a:r>
                    </a:p>
                  </a:txBody>
                  <a:tcPr/>
                </a:tc>
                <a:tc>
                  <a:txBody>
                    <a:bodyPr/>
                    <a:lstStyle/>
                    <a:p>
                      <a:pPr lvl="0">
                        <a:buNone/>
                      </a:pPr>
                      <a:r>
                        <a:rPr lang="en-US" sz="1800" b="0" i="0" u="none" strike="noStrike" baseline="0" noProof="0" dirty="0">
                          <a:solidFill>
                            <a:srgbClr val="000000"/>
                          </a:solidFill>
                          <a:latin typeface="Calibri"/>
                        </a:rPr>
                        <a:t>The Kinder Morgan company</a:t>
                      </a:r>
                      <a:r>
                        <a:rPr lang="en-US" sz="1800" dirty="0"/>
                        <a:t>, The federal government of Canada, Tsleil-Waututh First Nation, Squamish Nation's society, Pro-resource development advocacy groups, Environmental organizations such as Raincoast Conservation Foundation, and National Energy Board are involved.</a:t>
                      </a:r>
                      <a:endParaRPr lang="en-IN" sz="1800" b="0" i="0" kern="1200" dirty="0">
                        <a:effectLst/>
                        <a:latin typeface="+mn-lt"/>
                        <a:ea typeface="+mn-ea"/>
                        <a:cs typeface="+mn-cs"/>
                      </a:endParaRPr>
                    </a:p>
                  </a:txBody>
                  <a:tcPr/>
                </a:tc>
                <a:extLst>
                  <a:ext uri="{0D108BD9-81ED-4DB2-BD59-A6C34878D82A}">
                    <a16:rowId xmlns:a16="http://schemas.microsoft.com/office/drawing/2014/main" val="1285076396"/>
                  </a:ext>
                </a:extLst>
              </a:tr>
              <a:tr h="691640">
                <a:tc>
                  <a:txBody>
                    <a:bodyPr/>
                    <a:lstStyle/>
                    <a:p>
                      <a:r>
                        <a:rPr lang="en-US" sz="1800" dirty="0"/>
                        <a:t>Q1.2</a:t>
                      </a:r>
                    </a:p>
                  </a:txBody>
                  <a:tcPr/>
                </a:tc>
                <a:tc>
                  <a:txBody>
                    <a:bodyPr/>
                    <a:lstStyle/>
                    <a:p>
                      <a:r>
                        <a:rPr lang="en-US" sz="1800" dirty="0"/>
                        <a:t>Who is affected?</a:t>
                      </a:r>
                    </a:p>
                  </a:txBody>
                  <a:tcPr/>
                </a:tc>
                <a:tc>
                  <a:txBody>
                    <a:bodyPr/>
                    <a:lstStyle/>
                    <a:p>
                      <a:pPr lvl="0">
                        <a:buNone/>
                      </a:pPr>
                      <a:r>
                        <a:rPr lang="en-US" sz="1800" b="0" i="0" u="none" strike="noStrike" baseline="0" noProof="0" dirty="0">
                          <a:solidFill>
                            <a:srgbClr val="000000"/>
                          </a:solidFill>
                          <a:latin typeface="Calibri"/>
                        </a:rPr>
                        <a:t>The Tsleil-Waututh First Nation, Squamish Nation's society</a:t>
                      </a:r>
                      <a:r>
                        <a:rPr lang="en-US" sz="1800" dirty="0"/>
                        <a:t> </a:t>
                      </a:r>
                      <a:r>
                        <a:rPr lang="en-GB" sz="1800" dirty="0"/>
                        <a:t>will be affected along with the American Company “Kinder Morgan” which will be majorly affected.</a:t>
                      </a:r>
                      <a:endParaRPr lang="en-US" sz="1800" dirty="0"/>
                    </a:p>
                  </a:txBody>
                  <a:tcPr/>
                </a:tc>
                <a:extLst>
                  <a:ext uri="{0D108BD9-81ED-4DB2-BD59-A6C34878D82A}">
                    <a16:rowId xmlns:a16="http://schemas.microsoft.com/office/drawing/2014/main" val="560721380"/>
                  </a:ext>
                </a:extLst>
              </a:tr>
              <a:tr h="9859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Q1.3</a:t>
                      </a:r>
                    </a:p>
                  </a:txBody>
                  <a:tcPr/>
                </a:tc>
                <a:tc>
                  <a:txBody>
                    <a:bodyPr/>
                    <a:lstStyle/>
                    <a:p>
                      <a:r>
                        <a:rPr lang="en-US" sz="1800" dirty="0"/>
                        <a:t>Who will benefit?</a:t>
                      </a:r>
                    </a:p>
                  </a:txBody>
                  <a:tcPr/>
                </a:tc>
                <a:tc>
                  <a:txBody>
                    <a:bodyPr/>
                    <a:lstStyle/>
                    <a:p>
                      <a:r>
                        <a:rPr lang="en-US" sz="1800" dirty="0"/>
                        <a:t>The provinces of Alberta and British Columbia along with the state of Washington will benefit for usage, while the company Trans Mountain Pipelines will benefit financially by selling oil.</a:t>
                      </a:r>
                    </a:p>
                  </a:txBody>
                  <a:tcPr/>
                </a:tc>
                <a:extLst>
                  <a:ext uri="{0D108BD9-81ED-4DB2-BD59-A6C34878D82A}">
                    <a16:rowId xmlns:a16="http://schemas.microsoft.com/office/drawing/2014/main" val="1901711666"/>
                  </a:ext>
                </a:extLst>
              </a:tr>
              <a:tr h="412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Q1.4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Who will be harmed?</a:t>
                      </a:r>
                    </a:p>
                  </a:txBody>
                  <a:tcPr/>
                </a:tc>
                <a:tc>
                  <a:txBody>
                    <a:bodyPr/>
                    <a:lstStyle/>
                    <a:p>
                      <a:pPr lvl="0">
                        <a:buNone/>
                      </a:pPr>
                      <a:r>
                        <a:rPr lang="en-US" sz="1800" b="0" i="0" u="none" strike="noStrike" noProof="0" dirty="0">
                          <a:solidFill>
                            <a:srgbClr val="000000"/>
                          </a:solidFill>
                          <a:latin typeface="Calibri"/>
                        </a:rPr>
                        <a:t>The Tsleil-Waututh First Nation and Squamish Nation's society</a:t>
                      </a:r>
                      <a:r>
                        <a:rPr lang="en-US" sz="1800" dirty="0"/>
                        <a:t> will be harmed.</a:t>
                      </a:r>
                    </a:p>
                  </a:txBody>
                  <a:tcPr/>
                </a:tc>
                <a:extLst>
                  <a:ext uri="{0D108BD9-81ED-4DB2-BD59-A6C34878D82A}">
                    <a16:rowId xmlns:a16="http://schemas.microsoft.com/office/drawing/2014/main" val="1747657050"/>
                  </a:ext>
                </a:extLst>
              </a:tr>
            </a:tbl>
          </a:graphicData>
        </a:graphic>
      </p:graphicFrame>
    </p:spTree>
    <p:extLst>
      <p:ext uri="{BB962C8B-B14F-4D97-AF65-F5344CB8AC3E}">
        <p14:creationId xmlns:p14="http://schemas.microsoft.com/office/powerpoint/2010/main" val="192487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2 – </a:t>
            </a:r>
            <a:r>
              <a:rPr lang="en-US" sz="4000">
                <a:solidFill>
                  <a:srgbClr val="FFFFFF"/>
                </a:solidFill>
              </a:rPr>
              <a:t>What</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5">
            <a:extLst>
              <a:ext uri="{FF2B5EF4-FFF2-40B4-BE49-F238E27FC236}">
                <a16:creationId xmlns:a16="http://schemas.microsoft.com/office/drawing/2014/main" id="{4580B0EB-AABC-05DA-EBBB-85AFC4D7AA91}"/>
              </a:ext>
            </a:extLst>
          </p:cNvPr>
          <p:cNvGraphicFramePr>
            <a:graphicFrameLocks noGrp="1"/>
          </p:cNvGraphicFramePr>
          <p:nvPr>
            <p:ph idx="1"/>
            <p:extLst>
              <p:ext uri="{D42A27DB-BD31-4B8C-83A1-F6EECF244321}">
                <p14:modId xmlns:p14="http://schemas.microsoft.com/office/powerpoint/2010/main" val="3452002446"/>
              </p:ext>
            </p:extLst>
          </p:nvPr>
        </p:nvGraphicFramePr>
        <p:xfrm>
          <a:off x="468874" y="2480956"/>
          <a:ext cx="11254252" cy="3777953"/>
        </p:xfrm>
        <a:graphic>
          <a:graphicData uri="http://schemas.openxmlformats.org/drawingml/2006/table">
            <a:tbl>
              <a:tblPr firstRow="1" bandRow="1">
                <a:tableStyleId>{5C22544A-7EE6-4342-B048-85BDC9FD1C3A}</a:tableStyleId>
              </a:tblPr>
              <a:tblGrid>
                <a:gridCol w="746043">
                  <a:extLst>
                    <a:ext uri="{9D8B030D-6E8A-4147-A177-3AD203B41FA5}">
                      <a16:colId xmlns:a16="http://schemas.microsoft.com/office/drawing/2014/main" val="132850126"/>
                    </a:ext>
                  </a:extLst>
                </a:gridCol>
                <a:gridCol w="2519679">
                  <a:extLst>
                    <a:ext uri="{9D8B030D-6E8A-4147-A177-3AD203B41FA5}">
                      <a16:colId xmlns:a16="http://schemas.microsoft.com/office/drawing/2014/main" val="2577973472"/>
                    </a:ext>
                  </a:extLst>
                </a:gridCol>
                <a:gridCol w="7988530">
                  <a:extLst>
                    <a:ext uri="{9D8B030D-6E8A-4147-A177-3AD203B41FA5}">
                      <a16:colId xmlns:a16="http://schemas.microsoft.com/office/drawing/2014/main" val="3264490754"/>
                    </a:ext>
                  </a:extLst>
                </a:gridCol>
              </a:tblGrid>
              <a:tr h="409793">
                <a:tc>
                  <a:txBody>
                    <a:bodyPr/>
                    <a:lstStyle/>
                    <a:p>
                      <a:r>
                        <a:rPr lang="en-US" sz="1600" dirty="0"/>
                        <a:t>#</a:t>
                      </a:r>
                    </a:p>
                  </a:txBody>
                  <a:tcPr/>
                </a:tc>
                <a:tc>
                  <a:txBody>
                    <a:bodyPr/>
                    <a:lstStyle/>
                    <a:p>
                      <a:r>
                        <a:rPr lang="en-US" sz="1600" dirty="0"/>
                        <a:t>Question</a:t>
                      </a:r>
                    </a:p>
                  </a:txBody>
                  <a:tcPr/>
                </a:tc>
                <a:tc>
                  <a:txBody>
                    <a:bodyPr/>
                    <a:lstStyle/>
                    <a:p>
                      <a:r>
                        <a:rPr lang="en-US" sz="1600" dirty="0"/>
                        <a:t>Answer</a:t>
                      </a:r>
                    </a:p>
                  </a:txBody>
                  <a:tcPr/>
                </a:tc>
                <a:extLst>
                  <a:ext uri="{0D108BD9-81ED-4DB2-BD59-A6C34878D82A}">
                    <a16:rowId xmlns:a16="http://schemas.microsoft.com/office/drawing/2014/main" val="3234149977"/>
                  </a:ext>
                </a:extLst>
              </a:tr>
              <a:tr h="909403">
                <a:tc>
                  <a:txBody>
                    <a:bodyPr/>
                    <a:lstStyle/>
                    <a:p>
                      <a:r>
                        <a:rPr lang="en-US" sz="1600" dirty="0"/>
                        <a:t>Q2.1</a:t>
                      </a:r>
                    </a:p>
                  </a:txBody>
                  <a:tcPr/>
                </a:tc>
                <a:tc>
                  <a:txBody>
                    <a:bodyPr/>
                    <a:lstStyle/>
                    <a:p>
                      <a:r>
                        <a:rPr lang="en-US" sz="1600" dirty="0"/>
                        <a:t>What is your topic narrowed down in a simple phrase/sentence?</a:t>
                      </a:r>
                    </a:p>
                  </a:txBody>
                  <a:tcPr/>
                </a:tc>
                <a:tc>
                  <a:txBody>
                    <a:bodyPr/>
                    <a:lstStyle/>
                    <a:p>
                      <a:r>
                        <a:rPr lang="en-GB" sz="1600" dirty="0"/>
                        <a:t>The topic comprises the negative effects brought by the "Trans Mountain Pipeline Expansion Project" for the native societies like Tsleil-Waututh. On the other hand, it emphasize the importance of project for Federal Government of Canada financially.</a:t>
                      </a:r>
                    </a:p>
                  </a:txBody>
                  <a:tcPr/>
                </a:tc>
                <a:extLst>
                  <a:ext uri="{0D108BD9-81ED-4DB2-BD59-A6C34878D82A}">
                    <a16:rowId xmlns:a16="http://schemas.microsoft.com/office/drawing/2014/main" val="1285076396"/>
                  </a:ext>
                </a:extLst>
              </a:tr>
              <a:tr h="909403">
                <a:tc>
                  <a:txBody>
                    <a:bodyPr/>
                    <a:lstStyle/>
                    <a:p>
                      <a:r>
                        <a:rPr lang="en-US" sz="1600" dirty="0"/>
                        <a:t>Q2.2</a:t>
                      </a:r>
                    </a:p>
                  </a:txBody>
                  <a:tcPr/>
                </a:tc>
                <a:tc>
                  <a:txBody>
                    <a:bodyPr/>
                    <a:lstStyle/>
                    <a:p>
                      <a:r>
                        <a:rPr lang="en-US" sz="1600" dirty="0"/>
                        <a:t>What does your topic involve? (i.e. What are the different parts to it?)</a:t>
                      </a:r>
                    </a:p>
                  </a:txBody>
                  <a:tcPr/>
                </a:tc>
                <a:tc>
                  <a:txBody>
                    <a:bodyPr/>
                    <a:lstStyle/>
                    <a:p>
                      <a:r>
                        <a:rPr lang="en-US" sz="1600" dirty="0"/>
                        <a:t>Our topic involves the increase in project completion deadline and cost for the "Trans-Mountain Pipeline Expansion Project" along with associated merits as well as adverse effects on Canada's economy, the native societies, environmentalists and other stakeholders.  </a:t>
                      </a:r>
                    </a:p>
                  </a:txBody>
                  <a:tcPr/>
                </a:tc>
                <a:extLst>
                  <a:ext uri="{0D108BD9-81ED-4DB2-BD59-A6C34878D82A}">
                    <a16:rowId xmlns:a16="http://schemas.microsoft.com/office/drawing/2014/main" val="560721380"/>
                  </a:ext>
                </a:extLst>
              </a:tr>
              <a:tr h="6399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Q2.3</a:t>
                      </a:r>
                    </a:p>
                  </a:txBody>
                  <a:tcPr/>
                </a:tc>
                <a:tc>
                  <a:txBody>
                    <a:bodyPr/>
                    <a:lstStyle/>
                    <a:p>
                      <a:r>
                        <a:rPr lang="en-US" sz="1600" dirty="0"/>
                        <a:t>What is it similar to / different from?</a:t>
                      </a:r>
                    </a:p>
                  </a:txBody>
                  <a:tcPr/>
                </a:tc>
                <a:tc>
                  <a:txBody>
                    <a:bodyPr/>
                    <a:lstStyle/>
                    <a:p>
                      <a:r>
                        <a:rPr lang="en-US" sz="1600" dirty="0"/>
                        <a:t>It is similar to some projects that got approved despite environmental concerns like Willow Oil Drilling project in Alaska and </a:t>
                      </a:r>
                      <a:r>
                        <a:rPr lang="en-GB" sz="1600" dirty="0"/>
                        <a:t>Roberts Bank Terminal 2 project in British Columbia.</a:t>
                      </a:r>
                      <a:endParaRPr lang="en-US" sz="1600" dirty="0"/>
                    </a:p>
                  </a:txBody>
                  <a:tcPr/>
                </a:tc>
                <a:extLst>
                  <a:ext uri="{0D108BD9-81ED-4DB2-BD59-A6C34878D82A}">
                    <a16:rowId xmlns:a16="http://schemas.microsoft.com/office/drawing/2014/main" val="1901711666"/>
                  </a:ext>
                </a:extLst>
              </a:tr>
              <a:tr h="9094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Q2.4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What might be affected/changed by your topic?</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600" dirty="0"/>
                        <a:t>The Native Land of Aboriginal tribes will be affected as the pipeline on this project goes through certain areas which are reserved for people of </a:t>
                      </a:r>
                      <a:r>
                        <a:rPr lang="en-IN" sz="1600" b="0" i="0" kern="1200" cap="none" dirty="0">
                          <a:solidFill>
                            <a:schemeClr val="dk1"/>
                          </a:solidFill>
                          <a:effectLst/>
                          <a:latin typeface="+mn-lt"/>
                          <a:ea typeface="+mn-ea"/>
                          <a:cs typeface="+mn-cs"/>
                        </a:rPr>
                        <a:t>TSLEIL-WAUTUTH and SQUAMISH NATION communities hindering their land sovereignty.</a:t>
                      </a:r>
                    </a:p>
                  </a:txBody>
                  <a:tcPr/>
                </a:tc>
                <a:extLst>
                  <a:ext uri="{0D108BD9-81ED-4DB2-BD59-A6C34878D82A}">
                    <a16:rowId xmlns:a16="http://schemas.microsoft.com/office/drawing/2014/main" val="3127282056"/>
                  </a:ext>
                </a:extLst>
              </a:tr>
            </a:tbl>
          </a:graphicData>
        </a:graphic>
      </p:graphicFrame>
    </p:spTree>
    <p:extLst>
      <p:ext uri="{BB962C8B-B14F-4D97-AF65-F5344CB8AC3E}">
        <p14:creationId xmlns:p14="http://schemas.microsoft.com/office/powerpoint/2010/main" val="3018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3 –</a:t>
            </a:r>
            <a:r>
              <a:rPr lang="en-US" sz="4000">
                <a:solidFill>
                  <a:srgbClr val="FFFFFF"/>
                </a:solidFill>
              </a:rPr>
              <a:t>When</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5">
            <a:extLst>
              <a:ext uri="{FF2B5EF4-FFF2-40B4-BE49-F238E27FC236}">
                <a16:creationId xmlns:a16="http://schemas.microsoft.com/office/drawing/2014/main" id="{1C65F1FF-7258-22E9-5420-F15BB75C40DF}"/>
              </a:ext>
            </a:extLst>
          </p:cNvPr>
          <p:cNvGraphicFramePr>
            <a:graphicFrameLocks noGrp="1"/>
          </p:cNvGraphicFramePr>
          <p:nvPr>
            <p:ph idx="1"/>
            <p:extLst>
              <p:ext uri="{D42A27DB-BD31-4B8C-83A1-F6EECF244321}">
                <p14:modId xmlns:p14="http://schemas.microsoft.com/office/powerpoint/2010/main" val="1565386702"/>
              </p:ext>
            </p:extLst>
          </p:nvPr>
        </p:nvGraphicFramePr>
        <p:xfrm>
          <a:off x="576942" y="2609331"/>
          <a:ext cx="11002348" cy="302260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dirty="0"/>
                        <a:t>#</a:t>
                      </a:r>
                    </a:p>
                  </a:txBody>
                  <a:tcPr/>
                </a:tc>
                <a:tc>
                  <a:txBody>
                    <a:bodyPr/>
                    <a:lstStyle/>
                    <a:p>
                      <a:r>
                        <a:rPr lang="en-US" sz="1800" dirty="0"/>
                        <a:t>Question</a:t>
                      </a:r>
                    </a:p>
                  </a:txBody>
                  <a:tcPr/>
                </a:tc>
                <a:tc>
                  <a:txBody>
                    <a:bodyPr/>
                    <a:lstStyle/>
                    <a:p>
                      <a:r>
                        <a:rPr lang="en-US" sz="1800" dirty="0"/>
                        <a:t>Answer</a:t>
                      </a:r>
                    </a:p>
                  </a:txBody>
                  <a:tcPr/>
                </a:tc>
                <a:extLst>
                  <a:ext uri="{0D108BD9-81ED-4DB2-BD59-A6C34878D82A}">
                    <a16:rowId xmlns:a16="http://schemas.microsoft.com/office/drawing/2014/main" val="3234149977"/>
                  </a:ext>
                </a:extLst>
              </a:tr>
              <a:tr h="370840">
                <a:tc>
                  <a:txBody>
                    <a:bodyPr/>
                    <a:lstStyle/>
                    <a:p>
                      <a:r>
                        <a:rPr lang="en-US" sz="1800" dirty="0"/>
                        <a:t>Q3.1</a:t>
                      </a:r>
                    </a:p>
                  </a:txBody>
                  <a:tcPr/>
                </a:tc>
                <a:tc>
                  <a:txBody>
                    <a:bodyPr/>
                    <a:lstStyle/>
                    <a:p>
                      <a:r>
                        <a:rPr lang="en-US" sz="1800" dirty="0"/>
                        <a:t>When does this take place? When did this take place? When will it take place? When should this take place?</a:t>
                      </a:r>
                    </a:p>
                  </a:txBody>
                  <a:tcPr/>
                </a:tc>
                <a:tc>
                  <a:txBody>
                    <a:bodyPr/>
                    <a:lstStyle/>
                    <a:p>
                      <a:pPr lvl="0">
                        <a:buNone/>
                      </a:pPr>
                      <a:r>
                        <a:rPr lang="en-US" sz="1800" b="0" i="0" u="none" strike="noStrike" baseline="0" noProof="0" dirty="0">
                          <a:solidFill>
                            <a:srgbClr val="000000"/>
                          </a:solidFill>
                          <a:latin typeface="Calibri"/>
                        </a:rPr>
                        <a:t>The federal government approved the Trans Mountain Expansion Pipeline on November 29, 2016. So, all the conflicts between the government, Kinder Morgan company, Squamish Nation, Tsleil-Waututh Nation, and Coldwater Indian Band started since then.</a:t>
                      </a:r>
                      <a:endParaRPr lang="en-US" b="0" i="0" u="none" strike="noStrike" baseline="0" noProof="0" dirty="0">
                        <a:solidFill>
                          <a:srgbClr val="000000"/>
                        </a:solidFill>
                        <a:latin typeface="Calibri"/>
                      </a:endParaRPr>
                    </a:p>
                  </a:txBody>
                  <a:tcPr/>
                </a:tc>
                <a:extLst>
                  <a:ext uri="{0D108BD9-81ED-4DB2-BD59-A6C34878D82A}">
                    <a16:rowId xmlns:a16="http://schemas.microsoft.com/office/drawing/2014/main" val="1285076396"/>
                  </a:ext>
                </a:extLst>
              </a:tr>
              <a:tr h="370840">
                <a:tc>
                  <a:txBody>
                    <a:bodyPr/>
                    <a:lstStyle/>
                    <a:p>
                      <a:r>
                        <a:rPr lang="en-US" sz="1800" dirty="0"/>
                        <a:t>Q3.2</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800"/>
                        <a:t>When does this takes </a:t>
                      </a:r>
                      <a:r>
                        <a:rPr lang="en-US" sz="1800" dirty="0"/>
                        <a:t>place affect the topic?</a:t>
                      </a:r>
                    </a:p>
                  </a:txBody>
                  <a:tcPr/>
                </a:tc>
                <a:tc>
                  <a:txBody>
                    <a:bodyPr/>
                    <a:lstStyle/>
                    <a:p>
                      <a:r>
                        <a:rPr lang="en-US" sz="1800"/>
                        <a:t>The project was initiated in 2016 with approval from government , but it  got </a:t>
                      </a:r>
                      <a:r>
                        <a:rPr lang="en-US" sz="1800" dirty="0"/>
                        <a:t>delayed </a:t>
                      </a:r>
                      <a:r>
                        <a:rPr lang="en-US" sz="1800" b="0" i="0" u="none" strike="noStrike" noProof="0" dirty="0">
                          <a:solidFill>
                            <a:srgbClr val="000000"/>
                          </a:solidFill>
                          <a:latin typeface="Calibri"/>
                        </a:rPr>
                        <a:t>due to various legal battles, </a:t>
                      </a:r>
                      <a:r>
                        <a:rPr lang="en-US" sz="1800" dirty="0"/>
                        <a:t>and finally it resumed its functioning in July 2020 a</a:t>
                      </a:r>
                      <a:r>
                        <a:rPr lang="en-US" sz="1800" b="0" i="0" u="none" strike="noStrike" noProof="0" dirty="0">
                          <a:solidFill>
                            <a:srgbClr val="000000"/>
                          </a:solidFill>
                          <a:latin typeface="Calibri"/>
                        </a:rPr>
                        <a:t>fter approval from Supreme Court of Canada</a:t>
                      </a:r>
                      <a:r>
                        <a:rPr lang="en-US" sz="1800" dirty="0"/>
                        <a:t>. In the nutshell, this timeline totally affects the topic. </a:t>
                      </a:r>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6429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4 – </a:t>
            </a:r>
            <a:r>
              <a:rPr lang="en-US" sz="4000">
                <a:solidFill>
                  <a:srgbClr val="FFFFFF"/>
                </a:solidFill>
              </a:rPr>
              <a:t>Where</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1D80C233-66CA-8EDA-2408-E210C8BD0581}"/>
              </a:ext>
            </a:extLst>
          </p:cNvPr>
          <p:cNvGraphicFramePr>
            <a:graphicFrameLocks noGrp="1"/>
          </p:cNvGraphicFramePr>
          <p:nvPr>
            <p:extLst>
              <p:ext uri="{D42A27DB-BD31-4B8C-83A1-F6EECF244321}">
                <p14:modId xmlns:p14="http://schemas.microsoft.com/office/powerpoint/2010/main" val="4215660259"/>
              </p:ext>
            </p:extLst>
          </p:nvPr>
        </p:nvGraphicFramePr>
        <p:xfrm>
          <a:off x="596900" y="2537077"/>
          <a:ext cx="10998200" cy="219964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8630888"/>
                    </a:ext>
                  </a:extLst>
                </a:gridCol>
                <a:gridCol w="2463800">
                  <a:extLst>
                    <a:ext uri="{9D8B030D-6E8A-4147-A177-3AD203B41FA5}">
                      <a16:colId xmlns:a16="http://schemas.microsoft.com/office/drawing/2014/main" val="2090159355"/>
                    </a:ext>
                  </a:extLst>
                </a:gridCol>
                <a:gridCol w="7810500">
                  <a:extLst>
                    <a:ext uri="{9D8B030D-6E8A-4147-A177-3AD203B41FA5}">
                      <a16:colId xmlns:a16="http://schemas.microsoft.com/office/drawing/2014/main" val="2883004014"/>
                    </a:ext>
                  </a:extLst>
                </a:gridCol>
              </a:tblGrid>
              <a:tr h="370840">
                <a:tc>
                  <a:txBody>
                    <a:bodyPr/>
                    <a:lstStyle/>
                    <a:p>
                      <a:pPr marL="0" algn="l" rtl="0" eaLnBrk="1" fontAlgn="t" latinLnBrk="0" hangingPunct="1">
                        <a:spcBef>
                          <a:spcPts val="0"/>
                        </a:spcBef>
                        <a:spcAft>
                          <a:spcPts val="0"/>
                        </a:spcAft>
                      </a:pPr>
                      <a:r>
                        <a:rPr lang="en-US" sz="1800" b="1" i="0" u="none" strike="noStrike" kern="1200" dirty="0">
                          <a:solidFill>
                            <a:srgbClr val="FFFFFF"/>
                          </a:solidFill>
                          <a:effectLst/>
                          <a:latin typeface="Calibri"/>
                        </a:rPr>
                        <a:t>#</a:t>
                      </a:r>
                      <a:endParaRPr lang="en-US" sz="1800" b="0" i="0" u="none" strike="noStrike" dirty="0">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l" rtl="0" eaLnBrk="1" fontAlgn="t" latinLnBrk="0" hangingPunct="1">
                        <a:spcBef>
                          <a:spcPts val="0"/>
                        </a:spcBef>
                        <a:spcAft>
                          <a:spcPts val="0"/>
                        </a:spcAft>
                      </a:pPr>
                      <a:r>
                        <a:rPr lang="en-US" sz="1800" b="1" i="0" u="none" strike="noStrike" kern="1200" dirty="0">
                          <a:solidFill>
                            <a:srgbClr val="FFFFFF"/>
                          </a:solidFill>
                          <a:effectLst/>
                          <a:latin typeface="Calibri"/>
                        </a:rPr>
                        <a:t>Question</a:t>
                      </a:r>
                      <a:endParaRPr lang="en-US" sz="1800" b="0" i="0" u="none" strike="noStrike" dirty="0">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l" rtl="0" eaLnBrk="1" fontAlgn="t" latinLnBrk="0" hangingPunct="1">
                        <a:spcBef>
                          <a:spcPts val="0"/>
                        </a:spcBef>
                        <a:spcAft>
                          <a:spcPts val="0"/>
                        </a:spcAft>
                      </a:pPr>
                      <a:r>
                        <a:rPr lang="en-US" sz="1800" b="1" i="0" u="none" strike="noStrike" kern="1200" dirty="0">
                          <a:solidFill>
                            <a:srgbClr val="FFFFFF"/>
                          </a:solidFill>
                          <a:effectLst/>
                          <a:latin typeface="Calibri"/>
                        </a:rPr>
                        <a:t>Answer</a:t>
                      </a:r>
                      <a:endParaRPr lang="en-US" sz="1800" b="0" i="0" u="none" strike="noStrike" dirty="0">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987737627"/>
                  </a:ext>
                </a:extLst>
              </a:tr>
              <a:tr h="370840">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Calibri"/>
                        </a:rPr>
                        <a:t>Q4.1</a:t>
                      </a:r>
                      <a:endParaRPr lang="en-US" sz="1800" b="0" i="0" u="none" strike="noStrike" dirty="0">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spcBef>
                          <a:spcPts val="0"/>
                        </a:spcBef>
                        <a:spcAft>
                          <a:spcPts val="0"/>
                        </a:spcAft>
                      </a:pPr>
                      <a:r>
                        <a:rPr lang="en-US" sz="1800" b="0" i="0" u="none" strike="noStrike" kern="1200">
                          <a:solidFill>
                            <a:srgbClr val="000000"/>
                          </a:solidFill>
                          <a:effectLst/>
                          <a:latin typeface="Calibri"/>
                        </a:rPr>
                        <a:t>Where does this take place?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Calibri"/>
                        </a:rPr>
                        <a:t>This Pipeline Project took place at Edmonton, Alberta to the </a:t>
                      </a:r>
                      <a:r>
                        <a:rPr lang="en-US" sz="1800" b="0" i="0" u="none" strike="noStrike" kern="1200" dirty="0" err="1">
                          <a:solidFill>
                            <a:srgbClr val="000000"/>
                          </a:solidFill>
                          <a:effectLst/>
                          <a:latin typeface="Calibri"/>
                        </a:rPr>
                        <a:t>WestRidge</a:t>
                      </a:r>
                      <a:r>
                        <a:rPr lang="en-US" sz="1800" b="0" i="0" u="none" strike="noStrike" kern="1200" dirty="0">
                          <a:solidFill>
                            <a:srgbClr val="000000"/>
                          </a:solidFill>
                          <a:effectLst/>
                          <a:latin typeface="Calibri"/>
                        </a:rPr>
                        <a:t> Marine Terminal in Burnaby, British Columbia.</a:t>
                      </a:r>
                      <a:endParaRPr lang="en-US" sz="1800" b="0" i="0" u="none" strike="noStrike" dirty="0">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764026627"/>
                  </a:ext>
                </a:extLst>
              </a:tr>
              <a:tr h="370840">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Calibri"/>
                        </a:rPr>
                        <a:t>Q4.2</a:t>
                      </a:r>
                      <a:endParaRPr lang="en-US" sz="1800" b="0" i="0" u="none" strike="noStrike" dirty="0">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indent="0" algn="l" rtl="0" eaLnBrk="1" fontAlgn="auto" latinLnBrk="0" hangingPunct="1">
                        <a:spcBef>
                          <a:spcPts val="0"/>
                        </a:spcBef>
                        <a:spcAft>
                          <a:spcPts val="0"/>
                        </a:spcAft>
                      </a:pPr>
                      <a:r>
                        <a:rPr lang="en-US" sz="1800" b="0" i="0" u="none" strike="noStrike" kern="1200" dirty="0">
                          <a:solidFill>
                            <a:srgbClr val="000000"/>
                          </a:solidFill>
                          <a:effectLst/>
                          <a:latin typeface="Calibri"/>
                        </a:rPr>
                        <a:t>Does it matter where it takes place? Is it affected by location?</a:t>
                      </a:r>
                      <a:endParaRPr lang="en-US" sz="1800" b="0" i="0" u="none" strike="noStrike" dirty="0">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Calibri"/>
                        </a:rPr>
                        <a:t>The scope of Trans Mountain Pipeline Expansion Project involves the land acquisition of Tsleil-Waututh and Squamish Nation communities for project </a:t>
                      </a:r>
                      <a:r>
                        <a:rPr lang="en-US" sz="1800" b="0" i="0" u="none" strike="noStrike" kern="1200">
                          <a:solidFill>
                            <a:srgbClr val="000000"/>
                          </a:solidFill>
                          <a:effectLst/>
                          <a:latin typeface="Calibri"/>
                        </a:rPr>
                        <a:t>completion, which creates conflicts. This eventually leads to project delay, and </a:t>
                      </a:r>
                      <a:r>
                        <a:rPr lang="en-US" sz="1800" b="0" i="0" u="none" strike="noStrike" kern="1200" dirty="0">
                          <a:solidFill>
                            <a:srgbClr val="000000"/>
                          </a:solidFill>
                          <a:effectLst/>
                          <a:latin typeface="Calibri"/>
                        </a:rPr>
                        <a:t>thus results in exponential increase in project cost of completion. </a:t>
                      </a:r>
                      <a:endParaRPr lang="en-US"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506967653"/>
                  </a:ext>
                </a:extLst>
              </a:tr>
            </a:tbl>
          </a:graphicData>
        </a:graphic>
      </p:graphicFrame>
    </p:spTree>
    <p:extLst>
      <p:ext uri="{BB962C8B-B14F-4D97-AF65-F5344CB8AC3E}">
        <p14:creationId xmlns:p14="http://schemas.microsoft.com/office/powerpoint/2010/main" val="355891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5 – </a:t>
            </a:r>
            <a:r>
              <a:rPr lang="en-US" sz="4000">
                <a:solidFill>
                  <a:srgbClr val="FFFFFF"/>
                </a:solidFill>
              </a:rPr>
              <a:t>Why</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5">
            <a:extLst>
              <a:ext uri="{FF2B5EF4-FFF2-40B4-BE49-F238E27FC236}">
                <a16:creationId xmlns:a16="http://schemas.microsoft.com/office/drawing/2014/main" id="{6ECB38BA-41F6-E2E3-1721-2DFC62CDC262}"/>
              </a:ext>
            </a:extLst>
          </p:cNvPr>
          <p:cNvGraphicFramePr>
            <a:graphicFrameLocks noGrp="1"/>
          </p:cNvGraphicFramePr>
          <p:nvPr>
            <p:ph idx="1"/>
            <p:extLst>
              <p:ext uri="{D42A27DB-BD31-4B8C-83A1-F6EECF244321}">
                <p14:modId xmlns:p14="http://schemas.microsoft.com/office/powerpoint/2010/main" val="4127669890"/>
              </p:ext>
            </p:extLst>
          </p:nvPr>
        </p:nvGraphicFramePr>
        <p:xfrm>
          <a:off x="576942" y="2609331"/>
          <a:ext cx="11002348" cy="302260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dirty="0"/>
                        <a:t>#</a:t>
                      </a:r>
                    </a:p>
                  </a:txBody>
                  <a:tcPr/>
                </a:tc>
                <a:tc>
                  <a:txBody>
                    <a:bodyPr/>
                    <a:lstStyle/>
                    <a:p>
                      <a:r>
                        <a:rPr lang="en-US" sz="1800" dirty="0"/>
                        <a:t>Question</a:t>
                      </a:r>
                    </a:p>
                  </a:txBody>
                  <a:tcPr/>
                </a:tc>
                <a:tc>
                  <a:txBody>
                    <a:bodyPr/>
                    <a:lstStyle/>
                    <a:p>
                      <a:r>
                        <a:rPr lang="en-US" sz="1800" dirty="0"/>
                        <a:t>Answer</a:t>
                      </a:r>
                    </a:p>
                  </a:txBody>
                  <a:tcPr/>
                </a:tc>
                <a:extLst>
                  <a:ext uri="{0D108BD9-81ED-4DB2-BD59-A6C34878D82A}">
                    <a16:rowId xmlns:a16="http://schemas.microsoft.com/office/drawing/2014/main" val="3234149977"/>
                  </a:ext>
                </a:extLst>
              </a:tr>
              <a:tr h="370840">
                <a:tc>
                  <a:txBody>
                    <a:bodyPr/>
                    <a:lstStyle/>
                    <a:p>
                      <a:r>
                        <a:rPr lang="en-US" sz="1800" dirty="0"/>
                        <a:t>Q5.1</a:t>
                      </a:r>
                    </a:p>
                  </a:txBody>
                  <a:tcPr/>
                </a:tc>
                <a:tc>
                  <a:txBody>
                    <a:bodyPr/>
                    <a:lstStyle/>
                    <a:p>
                      <a:r>
                        <a:rPr lang="en-US" sz="1800" dirty="0"/>
                        <a:t>Why is this topic important? Why does it matter?</a:t>
                      </a:r>
                    </a:p>
                  </a:txBody>
                  <a:tcPr/>
                </a:tc>
                <a:tc>
                  <a:txBody>
                    <a:bodyPr/>
                    <a:lstStyle/>
                    <a:p>
                      <a:pPr lvl="0">
                        <a:buNone/>
                      </a:pPr>
                      <a:r>
                        <a:rPr lang="en-US" sz="1800" dirty="0"/>
                        <a:t>This topic is important as it involves the Social &amp; Environmental impacts due to the start of pipeline expansion project </a:t>
                      </a:r>
                      <a:r>
                        <a:rPr lang="en-US" sz="1800" b="0" i="0" u="none" strike="noStrike" noProof="0" dirty="0">
                          <a:solidFill>
                            <a:srgbClr val="000000"/>
                          </a:solidFill>
                          <a:latin typeface="Calibri"/>
                        </a:rPr>
                        <a:t>on the First Nations' Communities, </a:t>
                      </a:r>
                      <a:r>
                        <a:rPr lang="en-US" sz="1800" dirty="0"/>
                        <a:t>and the financial impacts on the Federal Government of Canada as well as Kinder Morgan company </a:t>
                      </a:r>
                      <a:r>
                        <a:rPr lang="en-US" sz="1800" b="0" i="0" u="none" strike="noStrike" noProof="0" dirty="0">
                          <a:solidFill>
                            <a:srgbClr val="000000"/>
                          </a:solidFill>
                          <a:latin typeface="Calibri"/>
                        </a:rPr>
                        <a:t>due to delayed project completion time.</a:t>
                      </a:r>
                      <a:endParaRPr lang="en-US" dirty="0"/>
                    </a:p>
                  </a:txBody>
                  <a:tcPr/>
                </a:tc>
                <a:extLst>
                  <a:ext uri="{0D108BD9-81ED-4DB2-BD59-A6C34878D82A}">
                    <a16:rowId xmlns:a16="http://schemas.microsoft.com/office/drawing/2014/main" val="1285076396"/>
                  </a:ext>
                </a:extLst>
              </a:tr>
              <a:tr h="370840">
                <a:tc>
                  <a:txBody>
                    <a:bodyPr/>
                    <a:lstStyle/>
                    <a:p>
                      <a:r>
                        <a:rPr lang="en-US" sz="1800" dirty="0"/>
                        <a:t>Q5.2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Why do certain things happen? (What are some causes and effects within the topic?)</a:t>
                      </a:r>
                    </a:p>
                  </a:txBody>
                  <a:tcPr/>
                </a:tc>
                <a:tc>
                  <a:txBody>
                    <a:bodyPr/>
                    <a:lstStyle/>
                    <a:p>
                      <a:r>
                        <a:rPr lang="en-US" sz="1800" dirty="0"/>
                        <a:t>The initiation of pipeline expansion project was hindered by First Nations' communities and environmentalists due to their social and environmental interests which ultimately got challenged by Supreme Court of Canada. Finally, project got approved due to its importance </a:t>
                      </a:r>
                      <a:r>
                        <a:rPr lang="en-US" sz="1800" b="0" i="0" u="none" strike="noStrike" noProof="0" dirty="0">
                          <a:solidFill>
                            <a:srgbClr val="000000"/>
                          </a:solidFill>
                          <a:latin typeface="Calibri"/>
                        </a:rPr>
                        <a:t>from the financial perspective</a:t>
                      </a:r>
                      <a:r>
                        <a:rPr lang="en-US" sz="1800" dirty="0"/>
                        <a:t> for the Federal Government of Canada and its people .</a:t>
                      </a:r>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1885209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2673</Words>
  <Application>Microsoft Office PowerPoint</Application>
  <PresentationFormat>Widescreen</PresentationFormat>
  <Paragraphs>290</Paragraphs>
  <Slides>39</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Söhne</vt:lpstr>
      <vt:lpstr>Office Theme</vt:lpstr>
      <vt:lpstr>Data-410 – Final Presentation  Alberta to British Columbia Trans Mountain Expansion Project</vt:lpstr>
      <vt:lpstr>1 –  Business Understanding –High Level</vt:lpstr>
      <vt:lpstr>Case Study</vt:lpstr>
      <vt:lpstr>Introduction </vt:lpstr>
      <vt:lpstr>5W 1H Analysis 1 – Who</vt:lpstr>
      <vt:lpstr>5W 1H Analysis 2 – What</vt:lpstr>
      <vt:lpstr>5W 1H Analysis 3 –When</vt:lpstr>
      <vt:lpstr>5W 1H Analysis 4 – Where</vt:lpstr>
      <vt:lpstr>5W 1H Analysis 5 – Why</vt:lpstr>
      <vt:lpstr>5W 1H Analysis 6 – How</vt:lpstr>
      <vt:lpstr>2 –  Data Understanding – High Level</vt:lpstr>
      <vt:lpstr>Data Modeling – Conceptual Model </vt:lpstr>
      <vt:lpstr>Data Dictionary </vt:lpstr>
      <vt:lpstr>1 (Revisited) –  Business Understanding – Low Level</vt:lpstr>
      <vt:lpstr>Business Questions</vt:lpstr>
      <vt:lpstr>2 (Revisited) –  Data Understanding –  Low Level</vt:lpstr>
      <vt:lpstr>Data Set(s)</vt:lpstr>
      <vt:lpstr>3 – Data Preparation</vt:lpstr>
      <vt:lpstr>Data cleansing – Original Dataset</vt:lpstr>
      <vt:lpstr>Data cleansing – Refined Dataset for further analysis</vt:lpstr>
      <vt:lpstr>Data Preparation – Importing Excel data in SSMS </vt:lpstr>
      <vt:lpstr>Data Preparation – Derivation of Dimensions and Facts</vt:lpstr>
      <vt:lpstr>Data Preparation – Creation of Dimensions in SSIS (1 / 3)</vt:lpstr>
      <vt:lpstr>Data Preparation – Creation of Dimensions in SSIS (2/3)</vt:lpstr>
      <vt:lpstr>Data Preparation – Creation of Dimensions in SSIS (3 /3)</vt:lpstr>
      <vt:lpstr>Data Preparation – Creation of Facts in SSIS </vt:lpstr>
      <vt:lpstr>Data Preparation – Creation of Facts in SSIS </vt:lpstr>
      <vt:lpstr>Data Preparation – Creation of Facts in SSIS </vt:lpstr>
      <vt:lpstr>Data Preparation – Successful execution of different steps in Control Flow step of SSIS</vt:lpstr>
      <vt:lpstr>Data Preparation – Facts_TransMountain update in SSMS after successful execution of Control Task in SSIS</vt:lpstr>
      <vt:lpstr>PowerPoint Presentation</vt:lpstr>
      <vt:lpstr>4 – Modeling</vt:lpstr>
      <vt:lpstr>PowerPoint Presentation</vt:lpstr>
      <vt:lpstr>PowerPoint Presentation</vt:lpstr>
      <vt:lpstr>PowerPoint Presentation</vt:lpstr>
      <vt:lpstr>PowerPoint Presentation</vt:lpstr>
      <vt:lpstr>5 –  Evaluation</vt:lpstr>
      <vt:lpstr>Conclusion –  Answer to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Vision of Business Analysis</dc:title>
  <dc:creator>Lauren X Janzer</dc:creator>
  <cp:lastModifiedBy>Sangram Singh</cp:lastModifiedBy>
  <cp:revision>365</cp:revision>
  <dcterms:created xsi:type="dcterms:W3CDTF">2020-10-02T15:06:04Z</dcterms:created>
  <dcterms:modified xsi:type="dcterms:W3CDTF">2025-01-18T19:00:11Z</dcterms:modified>
</cp:coreProperties>
</file>