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85" r:id="rId2"/>
    <p:sldId id="700" r:id="rId3"/>
    <p:sldId id="722" r:id="rId4"/>
    <p:sldId id="770" r:id="rId5"/>
    <p:sldId id="717" r:id="rId6"/>
    <p:sldId id="721" r:id="rId7"/>
    <p:sldId id="682" r:id="rId8"/>
    <p:sldId id="686" r:id="rId9"/>
    <p:sldId id="773" r:id="rId10"/>
    <p:sldId id="766" r:id="rId11"/>
    <p:sldId id="760" r:id="rId12"/>
    <p:sldId id="761" r:id="rId13"/>
    <p:sldId id="767" r:id="rId14"/>
    <p:sldId id="762" r:id="rId15"/>
    <p:sldId id="768" r:id="rId16"/>
    <p:sldId id="301" r:id="rId17"/>
    <p:sldId id="302" r:id="rId18"/>
    <p:sldId id="689" r:id="rId19"/>
    <p:sldId id="262" r:id="rId20"/>
    <p:sldId id="288" r:id="rId21"/>
    <p:sldId id="261" r:id="rId22"/>
    <p:sldId id="263" r:id="rId23"/>
    <p:sldId id="771" r:id="rId24"/>
    <p:sldId id="775" r:id="rId25"/>
    <p:sldId id="679" r:id="rId26"/>
  </p:sldIdLst>
  <p:sldSz cx="12192000" cy="6858000"/>
  <p:notesSz cx="7315200" cy="9601200"/>
  <p:custDataLst>
    <p:tags r:id="rId29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44" userDrawn="1">
          <p15:clr>
            <a:srgbClr val="A4A3A4"/>
          </p15:clr>
        </p15:guide>
        <p15:guide id="14" orient="horz" pos="337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  <p:cmAuthor id="2" name="Deloitte" initials="D" lastIdx="3" clrIdx="1">
    <p:extLst>
      <p:ext uri="{19B8F6BF-5375-455C-9EA6-DF929625EA0E}">
        <p15:presenceInfo xmlns:p15="http://schemas.microsoft.com/office/powerpoint/2012/main" userId="Deloitte" providerId="None"/>
      </p:ext>
    </p:extLst>
  </p:cmAuthor>
  <p:cmAuthor id="3" name="Administrator" initials="A" lastIdx="1" clrIdx="2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169"/>
    <a:srgbClr val="3C8A2E"/>
    <a:srgbClr val="CCFF66"/>
    <a:srgbClr val="33CCCC"/>
    <a:srgbClr val="FFFFFF"/>
    <a:srgbClr val="ED8B00"/>
    <a:srgbClr val="FFCD00"/>
    <a:srgbClr val="000000"/>
    <a:srgbClr val="DB291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4279" autoAdjust="0"/>
  </p:normalViewPr>
  <p:slideViewPr>
    <p:cSldViewPr snapToGrid="0" showGuides="1">
      <p:cViewPr varScale="1">
        <p:scale>
          <a:sx n="63" d="100"/>
          <a:sy n="63" d="100"/>
        </p:scale>
        <p:origin x="656" y="64"/>
      </p:cViewPr>
      <p:guideLst>
        <p:guide/>
        <p:guide orient="horz" pos="2047"/>
        <p:guide orient="horz" pos="1440"/>
        <p:guide orient="horz" pos="2544"/>
        <p:guide orient="horz" pos="3370"/>
        <p:guide orient="horz" pos="3589"/>
        <p:guide pos="422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3368" y="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12/16/2019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44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8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4425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1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5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6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6413" y="2054925"/>
            <a:ext cx="109728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39935123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548639" y="1154113"/>
            <a:ext cx="11106912" cy="488289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marR="0" indent="0" algn="l" defTabSz="914107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569" marR="0" indent="-172983" algn="l" defTabSz="914107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107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914107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107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107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10"/>
          <p:cNvSpPr>
            <a:spLocks noGrp="1"/>
          </p:cNvSpPr>
          <p:nvPr>
            <p:ph type="title"/>
          </p:nvPr>
        </p:nvSpPr>
        <p:spPr bwMode="gray">
          <a:xfrm>
            <a:off x="552453" y="502465"/>
            <a:ext cx="11106912" cy="276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0931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ubtitle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55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1897603"/>
            <a:ext cx="6171941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" y="2778756"/>
            <a:ext cx="61728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961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4" y="80353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559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0375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2018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vmlDrawing" Target="../drawings/vmlDrawing1.v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ags" Target="../tags/tag2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161685504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7" name="think-cell Slide" r:id="rId49" imgW="270" imgH="270" progId="TCLayout.ActiveDocument.1">
                  <p:embed/>
                </p:oleObj>
              </mc:Choice>
              <mc:Fallback>
                <p:oleObj name="think-cell Slide" r:id="rId4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2018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8" r:id="rId24"/>
    <p:sldLayoutId id="2147483715" r:id="rId25"/>
    <p:sldLayoutId id="2147483716" r:id="rId26"/>
    <p:sldLayoutId id="2147483717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  <p:sldLayoutId id="2147483758" r:id="rId41"/>
    <p:sldLayoutId id="2147483759" r:id="rId42"/>
    <p:sldLayoutId id="2147483760" r:id="rId43"/>
    <p:sldLayoutId id="2147483762" r:id="rId44"/>
    <p:sldLayoutId id="2147483840" r:id="rId45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9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968" userDrawn="1">
          <p15:clr>
            <a:srgbClr val="F26B43"/>
          </p15:clr>
        </p15:guide>
        <p15:guide id="4" pos="296" userDrawn="1">
          <p15:clr>
            <a:srgbClr val="F26B43"/>
          </p15:clr>
        </p15:guide>
        <p15:guide id="5" pos="738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45" userDrawn="1">
          <p15:clr>
            <a:srgbClr val="F26B43"/>
          </p15:clr>
        </p15:guide>
        <p15:guide id="8" orient="horz" pos="4081" userDrawn="1">
          <p15:clr>
            <a:srgbClr val="F26B43"/>
          </p15:clr>
        </p15:guide>
        <p15:guide id="10" pos="4986" userDrawn="1">
          <p15:clr>
            <a:srgbClr val="F26B43"/>
          </p15:clr>
        </p15:guide>
        <p15:guide id="12" pos="1382" userDrawn="1">
          <p15:clr>
            <a:srgbClr val="F26B43"/>
          </p15:clr>
        </p15:guide>
        <p15:guide id="13" pos="1496" userDrawn="1">
          <p15:clr>
            <a:srgbClr val="F26B43"/>
          </p15:clr>
        </p15:guide>
        <p15:guide id="14" pos="2581" userDrawn="1">
          <p15:clr>
            <a:srgbClr val="F26B43"/>
          </p15:clr>
        </p15:guide>
        <p15:guide id="15" pos="2695" userDrawn="1">
          <p15:clr>
            <a:srgbClr val="F26B43"/>
          </p15:clr>
        </p15:guide>
        <p15:guide id="16" pos="6185" userDrawn="1">
          <p15:clr>
            <a:srgbClr val="F26B43"/>
          </p15:clr>
        </p15:guide>
        <p15:guide id="17" pos="3783" userDrawn="1">
          <p15:clr>
            <a:srgbClr val="F26B43"/>
          </p15:clr>
        </p15:guide>
        <p15:guide id="18" pos="389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299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1" userDrawn="1">
          <p15:clr>
            <a:srgbClr val="F26B43"/>
          </p15:clr>
        </p15:guide>
        <p15:guide id="2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wayadav@deloitte.com" TargetMode="External"/><Relationship Id="rId2" Type="http://schemas.openxmlformats.org/officeDocument/2006/relationships/hyperlink" Target="mailto:sanpanchal@deloitte.com" TargetMode="External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23316" y="2119390"/>
            <a:ext cx="7647003" cy="2420337"/>
          </a:xfrm>
        </p:spPr>
        <p:txBody>
          <a:bodyPr anchor="t"/>
          <a:lstStyle/>
          <a:p>
            <a:r>
              <a:rPr lang="en-US" dirty="0"/>
              <a:t>Python  - Django Web Framework 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Deloitte US India</a:t>
            </a:r>
            <a:br>
              <a:rPr lang="en-US" b="1" dirty="0">
                <a:solidFill>
                  <a:schemeClr val="accent2"/>
                </a:solidFill>
              </a:rPr>
            </a:br>
            <a:br>
              <a:rPr lang="en-US" b="1" dirty="0">
                <a:solidFill>
                  <a:schemeClr val="accent2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December 16, 2019</a:t>
            </a:r>
            <a:endParaRPr lang="en-US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Deloitte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16" y="298209"/>
            <a:ext cx="1634110" cy="390765"/>
          </a:xfrm>
          <a:prstGeom prst="rect">
            <a:avLst/>
          </a:prstGeom>
        </p:spPr>
      </p:pic>
      <p:pic>
        <p:nvPicPr>
          <p:cNvPr id="8" name="Picture Placeholder 6" descr="Cover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11" t="-10262" r="-10911" b="-10262"/>
          <a:stretch/>
        </p:blipFill>
        <p:spPr>
          <a:xfrm flipH="1">
            <a:off x="6504532" y="1110723"/>
            <a:ext cx="4996914" cy="44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5192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List Operations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1178560" y="767080"/>
            <a:ext cx="10543540" cy="4836052"/>
          </a:xfrm>
          <a:prstGeom prst="rect">
            <a:avLst/>
          </a:prstGeom>
        </p:spPr>
        <p:txBody>
          <a:bodyPr wrap="square" lIns="91440" tIns="91440" rIns="91440" bIns="91440" rtlCol="0" anchor="t" anchorCtr="0">
            <a:normAutofit/>
          </a:bodyPr>
          <a:lstStyle/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400" dirty="0"/>
              <a:t>&gt;&gt;&gt; a = range(5)		# [0,1,2,3,4]</a:t>
            </a:r>
          </a:p>
          <a:p>
            <a:endParaRPr lang="en-US" altLang="en-US" sz="1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400" dirty="0"/>
              <a:t>&gt;&gt;&gt; </a:t>
            </a:r>
            <a:r>
              <a:rPr lang="en-US" altLang="en-US" sz="1400" dirty="0" err="1"/>
              <a:t>a.append</a:t>
            </a:r>
            <a:r>
              <a:rPr lang="en-US" altLang="en-US" sz="1400" dirty="0"/>
              <a:t>(5)		# [0,1,2,3,4,5]</a:t>
            </a:r>
          </a:p>
          <a:p>
            <a:endParaRPr lang="en-US" altLang="en-US" sz="1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400" dirty="0"/>
              <a:t>&gt;&gt;&gt; </a:t>
            </a:r>
            <a:r>
              <a:rPr lang="en-US" altLang="en-US" sz="1400" dirty="0" err="1"/>
              <a:t>a.pop</a:t>
            </a:r>
            <a:r>
              <a:rPr lang="en-US" altLang="en-US" sz="1400" dirty="0"/>
              <a:t>()		# [0,1,2,3,4]</a:t>
            </a:r>
          </a:p>
          <a:p>
            <a:pPr>
              <a:buFontTx/>
              <a:buNone/>
            </a:pPr>
            <a:r>
              <a:rPr lang="en-US" altLang="en-US" sz="1400" dirty="0"/>
              <a:t>5</a:t>
            </a:r>
          </a:p>
          <a:p>
            <a:pPr>
              <a:buFontTx/>
              <a:buNone/>
            </a:pPr>
            <a:endParaRPr lang="en-US" altLang="en-US" sz="1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400" dirty="0"/>
              <a:t>&gt;&gt;&gt; </a:t>
            </a:r>
            <a:r>
              <a:rPr lang="en-US" altLang="en-US" sz="1400" dirty="0" err="1"/>
              <a:t>a.insert</a:t>
            </a:r>
            <a:r>
              <a:rPr lang="en-US" altLang="en-US" sz="1400" dirty="0"/>
              <a:t>(0, 42)		# [42,0,1,2,3,4]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en-US" sz="1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400" dirty="0"/>
              <a:t>&gt;&gt;&gt; </a:t>
            </a:r>
            <a:r>
              <a:rPr lang="en-US" altLang="en-US" sz="1400" dirty="0" err="1"/>
              <a:t>a.pop</a:t>
            </a:r>
            <a:r>
              <a:rPr lang="en-US" altLang="en-US" sz="1400" dirty="0"/>
              <a:t>(0)		# [0,1,2,3,4]</a:t>
            </a:r>
          </a:p>
          <a:p>
            <a:pPr>
              <a:buFontTx/>
              <a:buNone/>
            </a:pPr>
            <a:endParaRPr lang="en-US" altLang="en-US" sz="1400" dirty="0"/>
          </a:p>
          <a:p>
            <a:pPr>
              <a:buFontTx/>
              <a:buNone/>
            </a:pPr>
            <a:endParaRPr lang="en-US" altLang="en-US" sz="1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400" dirty="0"/>
              <a:t>&gt;&gt;&gt; </a:t>
            </a:r>
            <a:r>
              <a:rPr lang="en-US" altLang="en-US" sz="1400" dirty="0" err="1"/>
              <a:t>a.reverse</a:t>
            </a:r>
            <a:r>
              <a:rPr lang="en-US" altLang="en-US" sz="1400" dirty="0"/>
              <a:t>()		# [4,3,2,1,0]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en-US" sz="1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400" dirty="0"/>
              <a:t>&gt;&gt;&gt; </a:t>
            </a:r>
            <a:r>
              <a:rPr lang="en-US" altLang="en-US" sz="1400" dirty="0" err="1"/>
              <a:t>a.sort</a:t>
            </a:r>
            <a:r>
              <a:rPr lang="en-US" altLang="en-US" sz="1400" dirty="0"/>
              <a:t>()		# [0,1,2,3,4]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2">
              <a:lnSpc>
                <a:spcPct val="114000"/>
              </a:lnSpc>
              <a:spcAft>
                <a:spcPts val="600"/>
              </a:spcAft>
            </a:pPr>
            <a:endParaRPr lang="en-US" sz="12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27740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Tuples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469900" y="844193"/>
            <a:ext cx="11252200" cy="4758939"/>
          </a:xfrm>
          <a:prstGeom prst="rect">
            <a:avLst/>
          </a:prstGeom>
        </p:spPr>
        <p:txBody>
          <a:bodyPr wrap="square" lIns="91440" tIns="91440" rIns="91440" bIns="91440" rtlCol="0" anchor="t" anchorCtr="0">
            <a:normAutofit/>
          </a:bodyPr>
          <a:lstStyle/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key = (</a:t>
            </a:r>
            <a:r>
              <a:rPr lang="en-US" sz="1400" dirty="0" err="1"/>
              <a:t>lastname</a:t>
            </a:r>
            <a:r>
              <a:rPr lang="en-US" sz="1400" dirty="0"/>
              <a:t>, </a:t>
            </a:r>
            <a:r>
              <a:rPr lang="en-US" sz="1400" dirty="0" err="1"/>
              <a:t>firstname</a:t>
            </a:r>
            <a:r>
              <a:rPr lang="en-US" sz="1400" dirty="0"/>
              <a:t>)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point = x, y, z	 # parentheses optional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x, y, z = point   	 # unpack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err="1"/>
              <a:t>lastname</a:t>
            </a:r>
            <a:r>
              <a:rPr lang="en-US" sz="1400" dirty="0"/>
              <a:t> = key[0]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singleton = (1,)	 # trailing comma!!!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empty = ()	 # parentheses!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tuples vs. lists; tuples immutable</a:t>
            </a:r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lnSpc>
                <a:spcPct val="114000"/>
              </a:lnSpc>
              <a:spcAft>
                <a:spcPts val="600"/>
              </a:spcAft>
            </a:pPr>
            <a:endParaRPr lang="en-US" sz="12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8195" name="Picture 3" descr="Image result for Tuples">
            <a:extLst>
              <a:ext uri="{FF2B5EF4-FFF2-40B4-BE49-F238E27FC236}">
                <a16:creationId xmlns:a16="http://schemas.microsoft.com/office/drawing/2014/main" id="{88433FF8-2B4A-4A27-808E-E4CA78AF0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508" y="751836"/>
            <a:ext cx="477202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043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372106"/>
            <a:ext cx="11252200" cy="698501"/>
          </a:xfrm>
        </p:spPr>
        <p:txBody>
          <a:bodyPr/>
          <a:lstStyle/>
          <a:p>
            <a:r>
              <a:rPr lang="en-US" b="1" dirty="0"/>
              <a:t>Dictionary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469900" y="844193"/>
            <a:ext cx="11252200" cy="4758939"/>
          </a:xfrm>
          <a:prstGeom prst="rect">
            <a:avLst/>
          </a:prstGeom>
        </p:spPr>
        <p:txBody>
          <a:bodyPr wrap="square" lIns="91440" tIns="91440" rIns="91440" bIns="91440" rtlCol="0" anchor="t" anchorCtr="0">
            <a:normAutofit/>
          </a:bodyPr>
          <a:lstStyle/>
          <a:p>
            <a:r>
              <a:rPr lang="en-US" altLang="en-US" sz="1400" dirty="0"/>
              <a:t>We can use List, Tuple and Set to represent a group of individual objects as a single entity.</a:t>
            </a:r>
          </a:p>
          <a:p>
            <a:r>
              <a:rPr lang="en-US" altLang="en-US" sz="1400" dirty="0"/>
              <a:t>If we want to represent a group of objects as key-value pairs then we should go for Dictionary.</a:t>
            </a:r>
          </a:p>
          <a:p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Hash tables, "associative arrays“</a:t>
            </a:r>
          </a:p>
          <a:p>
            <a:endParaRPr lang="en-US" altLang="en-US" sz="1400" dirty="0"/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altLang="en-US" sz="1200" dirty="0"/>
              <a:t>d = {"duck": "</a:t>
            </a:r>
            <a:r>
              <a:rPr lang="en-US" altLang="en-US" sz="1200" dirty="0" err="1"/>
              <a:t>eend</a:t>
            </a:r>
            <a:r>
              <a:rPr lang="en-US" altLang="en-US" sz="1200" dirty="0"/>
              <a:t>", "water": "water"}</a:t>
            </a:r>
          </a:p>
          <a:p>
            <a:pPr lvl="2"/>
            <a:endParaRPr lang="en-US" alt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dirty="0"/>
              <a:t>Lookup:</a:t>
            </a:r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altLang="en-US" sz="1200" dirty="0"/>
              <a:t>d["duck"] -&gt; "</a:t>
            </a:r>
            <a:r>
              <a:rPr lang="en-US" altLang="en-US" sz="1200" dirty="0" err="1"/>
              <a:t>eend</a:t>
            </a:r>
            <a:r>
              <a:rPr lang="en-US" altLang="en-US" sz="1200" dirty="0"/>
              <a:t>“</a:t>
            </a:r>
          </a:p>
          <a:p>
            <a:pPr lvl="2"/>
            <a:endParaRPr lang="en-US" altLang="en-US" sz="1200" dirty="0"/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altLang="en-US" sz="1200" dirty="0"/>
              <a:t>d["back"] # raises </a:t>
            </a:r>
            <a:r>
              <a:rPr lang="en-US" altLang="en-US" sz="1200" dirty="0" err="1"/>
              <a:t>KeyError</a:t>
            </a:r>
            <a:r>
              <a:rPr lang="en-US" altLang="en-US" sz="1200" dirty="0"/>
              <a:t> exception</a:t>
            </a:r>
          </a:p>
          <a:p>
            <a:pPr lvl="2"/>
            <a:endParaRPr lang="en-US" alt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dirty="0"/>
              <a:t>Delete, insert, overwrite: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altLang="en-US" sz="1200" dirty="0"/>
              <a:t>del d["water"] # {"duck": "</a:t>
            </a:r>
            <a:r>
              <a:rPr lang="en-US" altLang="en-US" sz="1200" dirty="0" err="1"/>
              <a:t>eend</a:t>
            </a:r>
            <a:r>
              <a:rPr lang="en-US" altLang="en-US" sz="1200" dirty="0"/>
              <a:t>", "back": "rug"}</a:t>
            </a:r>
          </a:p>
          <a:p>
            <a:pPr lvl="2"/>
            <a:endParaRPr lang="en-US" altLang="en-US" sz="1200" dirty="0"/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altLang="en-US" sz="1200" dirty="0"/>
              <a:t>d["back"] = "rug" # {"duck": "</a:t>
            </a:r>
            <a:r>
              <a:rPr lang="en-US" altLang="en-US" sz="1200" dirty="0" err="1"/>
              <a:t>eend</a:t>
            </a:r>
            <a:r>
              <a:rPr lang="en-US" altLang="en-US" sz="1200" dirty="0"/>
              <a:t>", "back": "rug"}</a:t>
            </a:r>
          </a:p>
          <a:p>
            <a:pPr lvl="2"/>
            <a:endParaRPr lang="en-US" altLang="en-US" sz="1200" dirty="0"/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altLang="en-US" sz="1200" dirty="0"/>
              <a:t>d["duck"] = "</a:t>
            </a:r>
            <a:r>
              <a:rPr lang="en-US" altLang="en-US" sz="1200" dirty="0" err="1"/>
              <a:t>duik</a:t>
            </a:r>
            <a:r>
              <a:rPr lang="en-US" altLang="en-US" sz="1200" dirty="0"/>
              <a:t>" # {"duck": "</a:t>
            </a:r>
            <a:r>
              <a:rPr lang="en-US" altLang="en-US" sz="1200" dirty="0" err="1"/>
              <a:t>duik</a:t>
            </a:r>
            <a:r>
              <a:rPr lang="en-US" altLang="en-US" sz="1200" dirty="0"/>
              <a:t>", "back": "rug"}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lvl="1">
              <a:lnSpc>
                <a:spcPct val="114000"/>
              </a:lnSpc>
              <a:spcAft>
                <a:spcPts val="600"/>
              </a:spcAft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222" name="Picture 6" descr="Image result for dictionary in python">
            <a:extLst>
              <a:ext uri="{FF2B5EF4-FFF2-40B4-BE49-F238E27FC236}">
                <a16:creationId xmlns:a16="http://schemas.microsoft.com/office/drawing/2014/main" id="{A48A3BDE-7551-4BBB-9CD0-63D6D08F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241" y="1757045"/>
            <a:ext cx="4874434" cy="28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0736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Dictionary Options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469900" y="844193"/>
            <a:ext cx="11252200" cy="4758939"/>
          </a:xfrm>
          <a:prstGeom prst="rect">
            <a:avLst/>
          </a:prstGeom>
        </p:spPr>
        <p:txBody>
          <a:bodyPr wrap="square" lIns="91440" tIns="91440" rIns="91440" bIns="91440" rtlCol="0" anchor="t" anchorCtr="0">
            <a:normAutofit/>
          </a:bodyPr>
          <a:lstStyle/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Keys, values, items: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endParaRPr lang="en-US" sz="1400" dirty="0"/>
          </a:p>
          <a:p>
            <a:pPr marL="1504920" lvl="2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err="1"/>
              <a:t>d.keys</a:t>
            </a:r>
            <a:r>
              <a:rPr lang="en-US" sz="1200" dirty="0"/>
              <a:t>() -&gt; ["duck", "back"]</a:t>
            </a:r>
          </a:p>
          <a:p>
            <a:pPr marL="1504920" lvl="2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err="1"/>
              <a:t>d.values</a:t>
            </a:r>
            <a:r>
              <a:rPr lang="en-US" sz="1200" dirty="0"/>
              <a:t>() -&gt; ["</a:t>
            </a:r>
            <a:r>
              <a:rPr lang="en-US" sz="1200" dirty="0" err="1"/>
              <a:t>duik</a:t>
            </a:r>
            <a:r>
              <a:rPr lang="en-US" sz="1200" dirty="0"/>
              <a:t>", "rug"]</a:t>
            </a:r>
          </a:p>
          <a:p>
            <a:pPr marL="1504920" lvl="2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err="1"/>
              <a:t>d.items</a:t>
            </a:r>
            <a:r>
              <a:rPr lang="en-US" sz="1200" dirty="0"/>
              <a:t>() -&gt; [("duck","</a:t>
            </a:r>
            <a:r>
              <a:rPr lang="en-US" sz="1200" dirty="0" err="1"/>
              <a:t>duik</a:t>
            </a:r>
            <a:r>
              <a:rPr lang="en-US" sz="1200" dirty="0"/>
              <a:t>"), ("</a:t>
            </a:r>
            <a:r>
              <a:rPr lang="en-US" sz="1200" dirty="0" err="1"/>
              <a:t>back","rug</a:t>
            </a:r>
            <a:r>
              <a:rPr lang="en-US" sz="1200" dirty="0"/>
              <a:t>")]</a:t>
            </a:r>
          </a:p>
          <a:p>
            <a:pPr lvl="2">
              <a:lnSpc>
                <a:spcPct val="114000"/>
              </a:lnSpc>
              <a:spcAft>
                <a:spcPts val="600"/>
              </a:spcAft>
            </a:pPr>
            <a:endParaRPr lang="en-US" sz="12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Presence check: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endParaRPr lang="en-US" sz="1400" dirty="0"/>
          </a:p>
          <a:p>
            <a:pPr marL="1504920" lvl="2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 err="1"/>
              <a:t>d.has_key</a:t>
            </a:r>
            <a:r>
              <a:rPr lang="en-US" sz="1200" dirty="0"/>
              <a:t>("duck") -&gt; 1; </a:t>
            </a:r>
            <a:r>
              <a:rPr lang="en-US" sz="1200" dirty="0" err="1"/>
              <a:t>d.has_key</a:t>
            </a:r>
            <a:r>
              <a:rPr lang="en-US" sz="1200" dirty="0"/>
              <a:t>("spam") -&gt; 0</a:t>
            </a:r>
          </a:p>
          <a:p>
            <a:pPr lvl="2">
              <a:lnSpc>
                <a:spcPct val="114000"/>
              </a:lnSpc>
              <a:spcAft>
                <a:spcPts val="600"/>
              </a:spcAft>
            </a:pPr>
            <a:endParaRPr lang="en-US" sz="12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Values of any type; keys almost any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endParaRPr lang="en-US" sz="1200" dirty="0"/>
          </a:p>
          <a:p>
            <a:pPr marL="1504920" lvl="2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/>
              <a:t>{"</a:t>
            </a:r>
            <a:r>
              <a:rPr lang="en-US" sz="1200" dirty="0" err="1"/>
              <a:t>name":"Guido</a:t>
            </a:r>
            <a:r>
              <a:rPr lang="en-US" sz="1200" dirty="0"/>
              <a:t>", "age":43, ("</a:t>
            </a:r>
            <a:r>
              <a:rPr lang="en-US" sz="1200" dirty="0" err="1"/>
              <a:t>hello","world</a:t>
            </a:r>
            <a:r>
              <a:rPr lang="en-US" sz="1200" dirty="0"/>
              <a:t>"):1,</a:t>
            </a:r>
            <a:br>
              <a:rPr lang="en-US" sz="1200" dirty="0"/>
            </a:br>
            <a:r>
              <a:rPr lang="en-US" sz="1200" dirty="0"/>
              <a:t>  42:"yes", "flag": ["</a:t>
            </a:r>
            <a:r>
              <a:rPr lang="en-US" sz="1200" dirty="0" err="1"/>
              <a:t>red","white","blue</a:t>
            </a:r>
            <a:endParaRPr lang="en-US" sz="12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lnSpc>
                <a:spcPct val="114000"/>
              </a:lnSpc>
              <a:spcAft>
                <a:spcPts val="600"/>
              </a:spcAft>
            </a:pPr>
            <a:endParaRPr lang="en-US" sz="12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14338" name="Picture 2" descr="Image result for dictionary in python">
            <a:extLst>
              <a:ext uri="{FF2B5EF4-FFF2-40B4-BE49-F238E27FC236}">
                <a16:creationId xmlns:a16="http://schemas.microsoft.com/office/drawing/2014/main" id="{41C5AD21-4931-42BF-80BE-EE9092BD6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2694"/>
            <a:ext cx="5403230" cy="264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7528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372106"/>
            <a:ext cx="11252200" cy="698501"/>
          </a:xfrm>
        </p:spPr>
        <p:txBody>
          <a:bodyPr/>
          <a:lstStyle/>
          <a:p>
            <a:r>
              <a:rPr lang="en-US" b="1" dirty="0"/>
              <a:t>Sets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469900" y="844193"/>
            <a:ext cx="11252200" cy="4758939"/>
          </a:xfrm>
          <a:prstGeom prst="rect">
            <a:avLst/>
          </a:prstGeom>
        </p:spPr>
        <p:txBody>
          <a:bodyPr wrap="square" lIns="91440" tIns="91440" rIns="91440" bIns="91440" rtlCol="0" anchor="t" anchorCtr="0">
            <a:normAutofit/>
          </a:bodyPr>
          <a:lstStyle/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 Set is an unordered collection data type that is iterable, mutable, and has no duplicate elements. Python’s set class represents the mathematical notion of a set. The major advantage of using a set, as opposed to a list, is that it has a highly optimized method for checking whether a specific element is contained in the set.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endParaRPr lang="en-US" sz="15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Frozen sets are immutable objects that only support methods and operators that produce a result without ejecting the frozen set or sets to which they are applied</a:t>
            </a:r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504920" lvl="2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A0E941-B3BA-424F-BFD6-AB32985CC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076" y="3832203"/>
            <a:ext cx="6057764" cy="92587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Normal Set set(['a', 'c', 'b', 'd’])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Frozen Set frozenset(['e', 'g', 'f’])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665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372106"/>
            <a:ext cx="11252200" cy="698501"/>
          </a:xfrm>
        </p:spPr>
        <p:txBody>
          <a:bodyPr/>
          <a:lstStyle/>
          <a:p>
            <a:r>
              <a:rPr lang="en-US" b="1" dirty="0"/>
              <a:t>Sets Method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469900" y="844193"/>
            <a:ext cx="11252200" cy="4758939"/>
          </a:xfrm>
          <a:prstGeom prst="rect">
            <a:avLst/>
          </a:prstGeom>
        </p:spPr>
        <p:txBody>
          <a:bodyPr wrap="square" lIns="91440" tIns="91440" rIns="91440" bIns="91440" rtlCol="0" anchor="t" anchorCtr="0">
            <a:normAutofit/>
          </a:bodyPr>
          <a:lstStyle/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add(x) Method:</a:t>
            </a:r>
          </a:p>
          <a:p>
            <a:pPr lvl="2">
              <a:lnSpc>
                <a:spcPct val="114000"/>
              </a:lnSpc>
              <a:spcAft>
                <a:spcPts val="600"/>
              </a:spcAft>
            </a:pPr>
            <a:endParaRPr lang="en-US" sz="1400" dirty="0"/>
          </a:p>
          <a:p>
            <a:pPr marL="1504920" lvl="2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union(s) Method: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intersect(s) Method:</a:t>
            </a:r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difference(s) Method:</a:t>
            </a:r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lnSpc>
                <a:spcPct val="114000"/>
              </a:lnSpc>
              <a:spcAft>
                <a:spcPts val="600"/>
              </a:spcAft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clear() Method:</a:t>
            </a:r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95335" lvl="1" indent="-28575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DD2EEE-6D40-425C-9D86-5CF3BC30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240" y="761558"/>
            <a:ext cx="4815840" cy="61809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people = {"Jay",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Idrish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Archil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"}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people.add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Daxit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4DF440-6615-471F-8BE7-F530ED585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240" y="1605594"/>
            <a:ext cx="4815840" cy="98743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people = {"Jay",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Idrish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Archil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"}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vampires = {"Karan", "Arjun"}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population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people.union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(vampires)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2F87A9A-6A68-4E29-82C9-B095CD2BC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240" y="2795879"/>
            <a:ext cx="4815840" cy="61809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victims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people.intersection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(vampires)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B2509E2-AF16-4BCF-BA44-39E22E89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240" y="3793731"/>
            <a:ext cx="4815840" cy="61809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ssafe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people.difference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(vampires)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E5A3F7A-DE9C-4E51-8278-F9B71FC46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240" y="4763696"/>
            <a:ext cx="4856480" cy="61809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victims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.clear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830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0590" y="1"/>
            <a:ext cx="382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7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ourier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4586" y="205705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003628" y="205705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3749090" y="205705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3376359" y="205705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2614586" y="1682274"/>
            <a:ext cx="372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003628" y="1682274"/>
            <a:ext cx="372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ea typeface="+mj-ea"/>
                <a:cs typeface="+mj-cs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376359" y="1682274"/>
            <a:ext cx="372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ea typeface="+mj-ea"/>
                <a:cs typeface="+mj-cs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3749090" y="1753394"/>
            <a:ext cx="372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ea typeface="+mj-ea"/>
                <a:cs typeface="+mj-cs"/>
              </a:rPr>
              <a:t>d</a:t>
            </a:r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 rot="5400000">
            <a:off x="2155276" y="2467241"/>
            <a:ext cx="869482" cy="40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80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ourier"/>
              </a:rPr>
              <a:t>3.3</a:t>
            </a: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2741708" y="2675406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31395" y="3334614"/>
            <a:ext cx="151651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ourier"/>
              </a:rPr>
              <a:t>'three'</a:t>
            </a:r>
          </a:p>
        </p:txBody>
      </p:sp>
      <p:cxnSp>
        <p:nvCxnSpPr>
          <p:cNvPr id="24" name="Straight Arrow Connector 23"/>
          <p:cNvCxnSpPr>
            <a:cxnSpLocks/>
            <a:endCxn id="23" idx="0"/>
          </p:cNvCxnSpPr>
          <p:nvPr/>
        </p:nvCxnSpPr>
        <p:spPr>
          <a:xfrm>
            <a:off x="3553316" y="2236532"/>
            <a:ext cx="1536335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52815" y="2993022"/>
            <a:ext cx="20696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ourier"/>
              </a:rPr>
              <a:t>[1, 2, 3]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8672192" y="2831462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65449" y="37918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ourier"/>
              </a:rPr>
              <a:t>6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5400000">
            <a:off x="2016408" y="3014173"/>
            <a:ext cx="15552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 bwMode="auto">
          <a:xfrm>
            <a:off x="8706154" y="2820829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850605" y="4556791"/>
            <a:ext cx="638861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The object (3) referred to by variable </a:t>
            </a:r>
            <a:r>
              <a:rPr lang="en-US" sz="1400" kern="0" dirty="0">
                <a:solidFill>
                  <a:srgbClr val="000000"/>
                </a:solidFill>
                <a:ea typeface="+mj-ea"/>
                <a:cs typeface="Courier"/>
              </a:rPr>
              <a:t>a</a:t>
            </a: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 does not change; instead, </a:t>
            </a:r>
            <a:r>
              <a:rPr lang="en-US" sz="1400" kern="0" dirty="0">
                <a:solidFill>
                  <a:srgbClr val="000000"/>
                </a:solidFill>
                <a:ea typeface="+mj-ea"/>
                <a:cs typeface="Courier"/>
              </a:rPr>
              <a:t>a</a:t>
            </a: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 refers to a new object (6)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400" kern="0" dirty="0">
                <a:solidFill>
                  <a:srgbClr val="000000"/>
                </a:solidFill>
                <a:ea typeface="+mj-ea"/>
                <a:cs typeface="+mj-cs"/>
              </a:rPr>
              <a:t>Integers are </a:t>
            </a:r>
            <a:r>
              <a:rPr lang="en-US" sz="1400" kern="0" dirty="0">
                <a:solidFill>
                  <a:srgbClr val="FF0000"/>
                </a:solidFill>
                <a:ea typeface="+mj-ea"/>
                <a:cs typeface="+mj-cs"/>
              </a:rPr>
              <a:t>immutable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8695530" y="2820829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d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850605" y="5869692"/>
            <a:ext cx="63886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The object ([1, 2, 3]) referred to by </a:t>
            </a:r>
            <a:r>
              <a:rPr lang="en-US" sz="1400" kern="0" dirty="0" err="1">
                <a:solidFill>
                  <a:srgbClr val="000000"/>
                </a:solidFill>
                <a:ea typeface="+mj-ea"/>
                <a:cs typeface="Courier"/>
              </a:rPr>
              <a:t>d</a:t>
            </a: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 changes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400" kern="0" dirty="0">
                <a:solidFill>
                  <a:srgbClr val="000000"/>
                </a:solidFill>
                <a:ea typeface="+mj-ea"/>
                <a:cs typeface="+mj-cs"/>
              </a:rPr>
              <a:t>Lists are </a:t>
            </a:r>
            <a:r>
              <a:rPr lang="en-US" sz="1400" kern="0" dirty="0">
                <a:solidFill>
                  <a:srgbClr val="FF0000"/>
                </a:solidFill>
                <a:ea typeface="+mj-ea"/>
                <a:cs typeface="+mj-cs"/>
              </a:rPr>
              <a:t>mutable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69478" y="2971476"/>
            <a:ext cx="219590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ourier"/>
              </a:rPr>
              <a:t>[1, 7, 3]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046585" y="2080446"/>
            <a:ext cx="2822140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8673026" y="2844496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d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d[1] =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d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[1, 7, 3]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934FE27-C754-4108-80C2-780C766DADEE}"/>
              </a:ext>
            </a:extLst>
          </p:cNvPr>
          <p:cNvSpPr txBox="1">
            <a:spLocks/>
          </p:cNvSpPr>
          <p:nvPr/>
        </p:nvSpPr>
        <p:spPr>
          <a:xfrm>
            <a:off x="469900" y="402586"/>
            <a:ext cx="11252200" cy="418127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kern="0" dirty="0"/>
              <a:t>Mutable and immutable types</a:t>
            </a:r>
            <a:endParaRPr lang="en-US" kern="0" dirty="0"/>
          </a:p>
          <a:p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0" grpId="0" animBg="1"/>
      <p:bldP spid="56" grpId="0"/>
      <p:bldP spid="58" grpId="0" animBg="1"/>
      <p:bldP spid="58" grpId="1" animBg="1"/>
      <p:bldP spid="59" grpId="0"/>
      <p:bldP spid="61" grpId="0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 bwMode="auto">
          <a:xfrm>
            <a:off x="1862951" y="5698758"/>
            <a:ext cx="88177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accent1"/>
                </a:solidFill>
                <a:ea typeface="+mj-ea"/>
                <a:cs typeface="Courier"/>
              </a:rPr>
              <a:t>The list that </a:t>
            </a:r>
            <a:r>
              <a:rPr lang="en-US" sz="1400" kern="0" dirty="0" err="1">
                <a:ea typeface="+mj-ea"/>
                <a:cs typeface="Courier"/>
              </a:rPr>
              <a:t>c</a:t>
            </a: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 refers to changes; </a:t>
            </a:r>
            <a:r>
              <a:rPr lang="en-US" sz="1400" kern="0" dirty="0" err="1">
                <a:solidFill>
                  <a:srgbClr val="000000"/>
                </a:solidFill>
                <a:ea typeface="+mj-ea"/>
                <a:cs typeface="Courier"/>
              </a:rPr>
              <a:t>d</a:t>
            </a: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 refers to the same list object, so it changes too</a:t>
            </a:r>
          </a:p>
          <a:p>
            <a:pPr marL="690563" lvl="2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400" kern="0" dirty="0">
                <a:solidFill>
                  <a:srgbClr val="000000"/>
                </a:solidFill>
              </a:rPr>
              <a:t>Because lists are mutable, a change to </a:t>
            </a:r>
            <a:r>
              <a:rPr lang="en-US" sz="1400" kern="0" dirty="0" err="1">
                <a:solidFill>
                  <a:srgbClr val="000000"/>
                </a:solidFill>
                <a:cs typeface="Courier"/>
              </a:rPr>
              <a:t>d</a:t>
            </a:r>
            <a:r>
              <a:rPr lang="en-US" sz="1400" kern="0" dirty="0">
                <a:solidFill>
                  <a:srgbClr val="000000"/>
                </a:solidFill>
              </a:rPr>
              <a:t> affects </a:t>
            </a:r>
            <a:r>
              <a:rPr lang="en-US" sz="1400" kern="0" dirty="0" err="1">
                <a:solidFill>
                  <a:srgbClr val="000000"/>
                </a:solidFill>
                <a:cs typeface="Courier"/>
              </a:rPr>
              <a:t>c</a:t>
            </a:r>
            <a:endParaRPr lang="en-US" sz="1400" kern="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0590" y="1"/>
            <a:ext cx="382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7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ourier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4586" y="205705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003628" y="205705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3749090" y="205705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3376359" y="205705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2614586" y="1682274"/>
            <a:ext cx="372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003628" y="1682274"/>
            <a:ext cx="372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ea typeface="+mj-ea"/>
                <a:cs typeface="+mj-cs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376359" y="1682274"/>
            <a:ext cx="372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ea typeface="+mj-ea"/>
                <a:cs typeface="+mj-cs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3749090" y="1682274"/>
            <a:ext cx="372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ea typeface="+mj-ea"/>
                <a:cs typeface="+mj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80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ourier"/>
              </a:rPr>
              <a:t>3.3</a:t>
            </a: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2741708" y="2675406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11592" y="3661468"/>
            <a:ext cx="156218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ourier"/>
              </a:rPr>
              <a:t>'three'</a:t>
            </a:r>
          </a:p>
        </p:txBody>
      </p:sp>
      <p:cxnSp>
        <p:nvCxnSpPr>
          <p:cNvPr id="24" name="Straight Arrow Connector 23"/>
          <p:cNvCxnSpPr>
            <a:cxnSpLocks/>
            <a:stCxn id="10" idx="2"/>
            <a:endCxn id="23" idx="0"/>
          </p:cNvCxnSpPr>
          <p:nvPr/>
        </p:nvCxnSpPr>
        <p:spPr>
          <a:xfrm>
            <a:off x="3562725" y="2429811"/>
            <a:ext cx="1629961" cy="1231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85054" y="3095831"/>
            <a:ext cx="201016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ourier"/>
              </a:rPr>
              <a:t>[1, 7, 3]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8611138" y="1636110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b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65449" y="37918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ourier"/>
              </a:rPr>
              <a:t>6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5400000">
            <a:off x="2016410" y="3014175"/>
            <a:ext cx="15552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2209678" y="2820909"/>
            <a:ext cx="1555278" cy="386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00185" y="2236532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ourier"/>
              </a:rPr>
              <a:t>9</a:t>
            </a: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rot="10800000" flipV="1">
            <a:off x="2157385" y="2236528"/>
            <a:ext cx="636664" cy="22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8629672" y="1636110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b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cs typeface="Courier"/>
              </a:rPr>
              <a:t>b</a:t>
            </a:r>
            <a:r>
              <a:rPr lang="en-US" sz="1400" dirty="0">
                <a:solidFill>
                  <a:srgbClr val="FF0000"/>
                </a:solidFill>
                <a:cs typeface="Courier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b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8629662" y="1636109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b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b</a:t>
            </a:r>
            <a:r>
              <a:rPr lang="en-US" sz="1400" dirty="0">
                <a:cs typeface="Courier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b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>
                <a:solidFill>
                  <a:srgbClr val="FF0000"/>
                </a:solidFill>
                <a:cs typeface="Courier"/>
              </a:rPr>
              <a:t>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b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8597773" y="1636109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b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b</a:t>
            </a:r>
            <a:r>
              <a:rPr lang="en-US" sz="1400" dirty="0">
                <a:cs typeface="Courier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b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b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cs typeface="Courier"/>
              </a:rPr>
              <a:t>c</a:t>
            </a:r>
            <a:r>
              <a:rPr lang="en-US" sz="1400" dirty="0">
                <a:solidFill>
                  <a:srgbClr val="FF0000"/>
                </a:solidFill>
                <a:cs typeface="Courier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cs typeface="Courier"/>
              </a:rPr>
              <a:t>d</a:t>
            </a:r>
            <a:endParaRPr lang="en-US" sz="1400" dirty="0">
              <a:solidFill>
                <a:srgbClr val="FF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c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[1,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Courier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8619036" y="1636109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b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b</a:t>
            </a:r>
            <a:r>
              <a:rPr lang="en-US" sz="1400" dirty="0">
                <a:cs typeface="Courier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b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b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c</a:t>
            </a:r>
            <a:r>
              <a:rPr lang="en-US" sz="1400" dirty="0">
                <a:cs typeface="Courier"/>
              </a:rPr>
              <a:t> = </a:t>
            </a:r>
            <a:r>
              <a:rPr lang="en-US" sz="1400" dirty="0" err="1">
                <a:cs typeface="Courier"/>
              </a:rPr>
              <a:t>d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c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[1,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>
                <a:solidFill>
                  <a:srgbClr val="FF0000"/>
                </a:solidFill>
                <a:cs typeface="Courier"/>
              </a:rPr>
              <a:t>d[2]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&gt;&gt;&gt; </a:t>
            </a:r>
            <a:r>
              <a:rPr lang="en-US" sz="1400" dirty="0" err="1">
                <a:cs typeface="Courier"/>
              </a:rPr>
              <a:t>c</a:t>
            </a:r>
            <a:endParaRPr lang="en-US" sz="1400" dirty="0"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[1, 7, 9]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63791" y="3094524"/>
            <a:ext cx="20180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cs typeface="Courier"/>
              </a:rPr>
              <a:t>[1, 7, 9]</a:t>
            </a:r>
          </a:p>
        </p:txBody>
      </p:sp>
      <p:cxnSp>
        <p:nvCxnSpPr>
          <p:cNvPr id="28" name="Straight Arrow Connector 27"/>
          <p:cNvCxnSpPr>
            <a:cxnSpLocks/>
            <a:endCxn id="27" idx="0"/>
          </p:cNvCxnSpPr>
          <p:nvPr/>
        </p:nvCxnSpPr>
        <p:spPr>
          <a:xfrm>
            <a:off x="4097758" y="2226347"/>
            <a:ext cx="2792378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endCxn id="27" idx="0"/>
          </p:cNvCxnSpPr>
          <p:nvPr/>
        </p:nvCxnSpPr>
        <p:spPr>
          <a:xfrm>
            <a:off x="3725026" y="2226345"/>
            <a:ext cx="3165110" cy="869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862951" y="4821596"/>
            <a:ext cx="3815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ea typeface="+mj-ea"/>
                <a:cs typeface="Courier"/>
              </a:rPr>
              <a:t>a</a:t>
            </a: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 and </a:t>
            </a:r>
            <a:r>
              <a:rPr lang="en-US" sz="1400" kern="0" dirty="0" err="1">
                <a:solidFill>
                  <a:srgbClr val="000000"/>
                </a:solidFill>
                <a:ea typeface="+mj-ea"/>
                <a:cs typeface="Courier"/>
              </a:rPr>
              <a:t>b</a:t>
            </a: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 refer to the same integer object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1862950" y="5698760"/>
            <a:ext cx="85181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ea typeface="+mj-ea"/>
                <a:cs typeface="Courier"/>
              </a:rPr>
              <a:t>a</a:t>
            </a: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 now refers to a new object (9); </a:t>
            </a:r>
            <a:r>
              <a:rPr lang="en-US" sz="1400" kern="0" dirty="0" err="1">
                <a:solidFill>
                  <a:srgbClr val="000000"/>
                </a:solidFill>
                <a:ea typeface="+mj-ea"/>
                <a:cs typeface="Courier"/>
              </a:rPr>
              <a:t>b</a:t>
            </a: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 still refers to the old object (6)</a:t>
            </a:r>
          </a:p>
          <a:p>
            <a:pPr marL="457200" lvl="2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400" kern="0" dirty="0">
                <a:solidFill>
                  <a:srgbClr val="000000"/>
                </a:solidFill>
              </a:rPr>
              <a:t>Because integers are immutable, a change to </a:t>
            </a:r>
            <a:r>
              <a:rPr lang="en-US" sz="1400" kern="0" dirty="0">
                <a:solidFill>
                  <a:srgbClr val="000000"/>
                </a:solidFill>
                <a:cs typeface="Courier"/>
              </a:rPr>
              <a:t>a</a:t>
            </a:r>
            <a:r>
              <a:rPr lang="en-US" sz="1400" kern="0" dirty="0">
                <a:solidFill>
                  <a:srgbClr val="000000"/>
                </a:solidFill>
              </a:rPr>
              <a:t> does not affect the value of </a:t>
            </a:r>
            <a:r>
              <a:rPr lang="en-US" sz="1400" kern="0" dirty="0" err="1">
                <a:solidFill>
                  <a:srgbClr val="000000"/>
                </a:solidFill>
                <a:cs typeface="Courier"/>
              </a:rPr>
              <a:t>b</a:t>
            </a:r>
            <a:endParaRPr lang="en-US" sz="1400" kern="0" dirty="0">
              <a:solidFill>
                <a:srgbClr val="FF0000"/>
              </a:solidFill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1862952" y="4821596"/>
            <a:ext cx="34259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ea typeface="+mj-ea"/>
                <a:cs typeface="Courier"/>
              </a:rPr>
              <a:t>c</a:t>
            </a: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 and </a:t>
            </a:r>
            <a:r>
              <a:rPr lang="en-US" sz="1400" kern="0" dirty="0" err="1">
                <a:solidFill>
                  <a:srgbClr val="000000"/>
                </a:solidFill>
                <a:ea typeface="+mj-ea"/>
                <a:cs typeface="Courier"/>
              </a:rPr>
              <a:t>d</a:t>
            </a: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 refer to the same list object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0D70FC1-E86F-4CFD-90D8-10289C972D5E}"/>
              </a:ext>
            </a:extLst>
          </p:cNvPr>
          <p:cNvSpPr txBox="1">
            <a:spLocks/>
          </p:cNvSpPr>
          <p:nvPr/>
        </p:nvSpPr>
        <p:spPr>
          <a:xfrm>
            <a:off x="469900" y="402586"/>
            <a:ext cx="11252200" cy="418127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r>
              <a:rPr lang="en-US" b="1" kern="0" dirty="0"/>
              <a:t>Assignment and mutability</a:t>
            </a:r>
            <a:endParaRPr 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/>
      <p:bldP spid="41" grpId="1"/>
      <p:bldP spid="43" grpId="0"/>
      <p:bldP spid="43" grpId="1"/>
      <p:bldP spid="44" grpId="0"/>
      <p:bldP spid="4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 bwMode="auto">
          <a:xfrm>
            <a:off x="7748128" y="1430607"/>
            <a:ext cx="2932572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&gt;&gt;result = f(10)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&gt;&gt;result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  110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0590" y="1"/>
            <a:ext cx="382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32412" y="1389581"/>
            <a:ext cx="3732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accent1"/>
                </a:solidFill>
              </a:rPr>
              <a:t>New functions can be defined using </a:t>
            </a:r>
            <a:r>
              <a:rPr lang="en-US" sz="1400" kern="0" dirty="0">
                <a:solidFill>
                  <a:schemeClr val="accent1"/>
                </a:solidFill>
                <a:cs typeface="Courier"/>
              </a:rPr>
              <a:t>def</a:t>
            </a:r>
            <a:endParaRPr lang="en-US" sz="1400" kern="0" dirty="0">
              <a:solidFill>
                <a:schemeClr val="accent1"/>
              </a:solidFill>
              <a:ea typeface="+mj-ea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134450" y="3695215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cs typeface="Courier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cs typeface="Courier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cs typeface="Courier"/>
              </a:rPr>
              <a:t>x</a:t>
            </a:r>
            <a:r>
              <a:rPr lang="en-US" sz="1400" kern="0" dirty="0">
                <a:solidFill>
                  <a:srgbClr val="000000"/>
                </a:solidFill>
                <a:cs typeface="Courier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    return res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580174" y="2933191"/>
            <a:ext cx="1349768" cy="241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815525" y="1973674"/>
            <a:ext cx="31277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ea typeface="+mj-ea"/>
                <a:cs typeface="Courier"/>
              </a:rPr>
              <a:t>def</a:t>
            </a:r>
            <a:r>
              <a:rPr lang="en-US" sz="1400" kern="0" dirty="0">
                <a:ea typeface="+mj-ea"/>
                <a:cs typeface="+mj-cs"/>
              </a:rPr>
              <a:t>:  </a:t>
            </a:r>
            <a:r>
              <a:rPr lang="en-US" sz="1400" kern="0" dirty="0" err="1">
                <a:ea typeface="+mj-ea"/>
                <a:cs typeface="+mj-cs"/>
              </a:rPr>
              <a:t>f</a:t>
            </a:r>
            <a:r>
              <a:rPr lang="en-US" sz="1400" kern="0" dirty="0">
                <a:ea typeface="+mj-ea"/>
                <a:cs typeface="+mj-cs"/>
              </a:rPr>
              <a:t>unction definition keyword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1277912" y="3323179"/>
            <a:ext cx="8110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1411404" y="2594506"/>
            <a:ext cx="19800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ea typeface="+mj-ea"/>
                <a:cs typeface="Courier"/>
              </a:rPr>
              <a:t>f</a:t>
            </a:r>
            <a:r>
              <a:rPr lang="en-US" sz="1400" kern="0" dirty="0">
                <a:ea typeface="+mj-ea"/>
                <a:cs typeface="+mj-cs"/>
              </a:rPr>
              <a:t>:  name of </a:t>
            </a:r>
            <a:r>
              <a:rPr lang="en-US" sz="1400" kern="0" dirty="0" err="1">
                <a:ea typeface="+mj-ea"/>
                <a:cs typeface="+mj-cs"/>
              </a:rPr>
              <a:t>f</a:t>
            </a:r>
            <a:r>
              <a:rPr lang="en-US" sz="1400" kern="0" dirty="0">
                <a:ea typeface="+mj-ea"/>
                <a:cs typeface="+mj-cs"/>
              </a:rPr>
              <a:t>unction</a:t>
            </a:r>
          </a:p>
        </p:txBody>
      </p:sp>
      <p:cxnSp>
        <p:nvCxnSpPr>
          <p:cNvPr id="54" name="Straight Arrow Connector 53"/>
          <p:cNvCxnSpPr>
            <a:stCxn id="57" idx="1"/>
          </p:cNvCxnSpPr>
          <p:nvPr/>
        </p:nvCxnSpPr>
        <p:spPr>
          <a:xfrm flipH="1">
            <a:off x="1976670" y="3173051"/>
            <a:ext cx="504490" cy="556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 bwMode="auto">
          <a:xfrm>
            <a:off x="2481160" y="2911441"/>
            <a:ext cx="3339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ea typeface="+mj-ea"/>
                <a:cs typeface="Courier"/>
              </a:rPr>
              <a:t>x</a:t>
            </a:r>
            <a:r>
              <a:rPr lang="en-US" sz="1400" kern="0" dirty="0">
                <a:ea typeface="+mj-ea"/>
                <a:cs typeface="+mj-cs"/>
              </a:rPr>
              <a:t>:  variable name for input argument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rot="10800000">
            <a:off x="2339536" y="4433881"/>
            <a:ext cx="816454" cy="348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 bwMode="auto">
          <a:xfrm>
            <a:off x="2892210" y="4802155"/>
            <a:ext cx="33393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ea typeface="+mj-ea"/>
                <a:cs typeface="Courier"/>
              </a:rPr>
              <a:t>return</a:t>
            </a:r>
            <a:r>
              <a:rPr lang="en-US" sz="1400" kern="0" dirty="0">
                <a:ea typeface="+mj-ea"/>
                <a:cs typeface="+mj-cs"/>
              </a:rPr>
              <a:t>:  specifies function output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4680C9-DE70-4DC1-9E35-6487F0ECE2E2}"/>
              </a:ext>
            </a:extLst>
          </p:cNvPr>
          <p:cNvSpPr txBox="1">
            <a:spLocks/>
          </p:cNvSpPr>
          <p:nvPr/>
        </p:nvSpPr>
        <p:spPr>
          <a:xfrm>
            <a:off x="469900" y="331466"/>
            <a:ext cx="11252200" cy="418127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r>
              <a:rPr lang="en-US" b="1" kern="0" dirty="0"/>
              <a:t>Defining new functions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8366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8" grpId="0"/>
      <p:bldP spid="46" grpId="0"/>
      <p:bldP spid="57" grpId="0"/>
      <p:bldP spid="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0590" y="1"/>
            <a:ext cx="382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072705" y="1621722"/>
            <a:ext cx="32736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    </a:t>
            </a:r>
            <a:r>
              <a:rPr lang="en-US" sz="1400" dirty="0" err="1">
                <a:cs typeface="Courier"/>
              </a:rPr>
              <a:t>print('It</a:t>
            </a:r>
            <a:r>
              <a:rPr lang="en-US" sz="1400" dirty="0">
                <a:cs typeface="Courier"/>
              </a:rPr>
              <a:t> is hot!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'</a:t>
            </a:r>
            <a:r>
              <a:rPr lang="en-US" sz="1400" dirty="0"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    </a:t>
            </a:r>
            <a:r>
              <a:rPr lang="en-US" sz="1400" dirty="0" err="1">
                <a:cs typeface="Courier"/>
              </a:rPr>
              <a:t>print('Be</a:t>
            </a:r>
            <a:r>
              <a:rPr lang="en-US" sz="1400" dirty="0">
                <a:cs typeface="Courier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cs typeface="Courier"/>
              </a:rPr>
              <a:t>print('Goodbye</a:t>
            </a:r>
            <a:r>
              <a:rPr lang="en-US" sz="1400" dirty="0">
                <a:cs typeface="Courier"/>
              </a:rPr>
              <a:t>.')</a:t>
            </a:r>
            <a:endParaRPr lang="en-US" sz="1400" kern="0" dirty="0">
              <a:solidFill>
                <a:schemeClr val="accent1"/>
              </a:solidFill>
              <a:ea typeface="+mj-ea"/>
              <a:cs typeface="Courier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4854473" y="5709025"/>
            <a:ext cx="1280684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771454" y="4997567"/>
            <a:ext cx="6447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ea typeface="+mj-ea"/>
                <a:cs typeface="Courier"/>
              </a:rPr>
              <a:t>False</a:t>
            </a:r>
          </a:p>
        </p:txBody>
      </p:sp>
      <p:sp>
        <p:nvSpPr>
          <p:cNvPr id="10" name="Decision 9"/>
          <p:cNvSpPr/>
          <p:nvPr/>
        </p:nvSpPr>
        <p:spPr>
          <a:xfrm>
            <a:off x="4720956" y="353937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ourier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6815471" y="4630473"/>
            <a:ext cx="230699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Courier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cs typeface="Courier"/>
              </a:rPr>
              <a:t>'It</a:t>
            </a:r>
            <a:r>
              <a:rPr lang="en-US" sz="1400" dirty="0">
                <a:solidFill>
                  <a:srgbClr val="505150"/>
                </a:solidFill>
                <a:cs typeface="Courier"/>
              </a:rPr>
              <a:t> is hot!'</a:t>
            </a:r>
            <a:r>
              <a:rPr lang="en-US" sz="1400" dirty="0">
                <a:solidFill>
                  <a:srgbClr val="000000"/>
                </a:solidFill>
                <a:cs typeface="Courier"/>
              </a:rPr>
              <a:t>)</a:t>
            </a:r>
            <a:endParaRPr lang="en-US" sz="1400" dirty="0">
              <a:cs typeface="Courier"/>
            </a:endParaRPr>
          </a:p>
        </p:txBody>
      </p:sp>
      <p:cxnSp>
        <p:nvCxnSpPr>
          <p:cNvPr id="13" name="Shape 12"/>
          <p:cNvCxnSpPr>
            <a:cxnSpLocks/>
            <a:stCxn id="10" idx="3"/>
            <a:endCxn id="11" idx="0"/>
          </p:cNvCxnSpPr>
          <p:nvPr/>
        </p:nvCxnSpPr>
        <p:spPr>
          <a:xfrm>
            <a:off x="6268670" y="4304030"/>
            <a:ext cx="1700297" cy="326443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470194" y="5510830"/>
            <a:ext cx="305282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Courier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cs typeface="Courier"/>
              </a:rPr>
              <a:t>'Be</a:t>
            </a:r>
            <a:r>
              <a:rPr lang="en-US" sz="1400" dirty="0">
                <a:solidFill>
                  <a:srgbClr val="505150"/>
                </a:solidFill>
                <a:cs typeface="Courier"/>
              </a:rPr>
              <a:t> sure to drink liquids.'</a:t>
            </a:r>
            <a:r>
              <a:rPr lang="en-US" sz="1400" dirty="0">
                <a:solidFill>
                  <a:srgbClr val="000000"/>
                </a:solidFill>
                <a:cs typeface="Courier"/>
              </a:rPr>
              <a:t>)</a:t>
            </a:r>
            <a:endParaRPr lang="en-US" sz="1400" dirty="0">
              <a:cs typeface="Courier"/>
            </a:endParaRPr>
          </a:p>
        </p:txBody>
      </p:sp>
      <p:cxnSp>
        <p:nvCxnSpPr>
          <p:cNvPr id="19" name="Elbow Connector 18"/>
          <p:cNvCxnSpPr>
            <a:cxnSpLocks/>
            <a:stCxn id="11" idx="2"/>
            <a:endCxn id="17" idx="0"/>
          </p:cNvCxnSpPr>
          <p:nvPr/>
        </p:nvCxnSpPr>
        <p:spPr>
          <a:xfrm rot="16200000" flipH="1">
            <a:off x="7712868" y="5227091"/>
            <a:ext cx="539838" cy="276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4623316" y="6349369"/>
            <a:ext cx="1743001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Courier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cs typeface="Courier"/>
              </a:rPr>
              <a:t>'Goddbye</a:t>
            </a:r>
            <a:r>
              <a:rPr lang="en-US" sz="1400" dirty="0">
                <a:solidFill>
                  <a:srgbClr val="505150"/>
                </a:solidFill>
                <a:cs typeface="Courier"/>
              </a:rPr>
              <a:t>.'</a:t>
            </a:r>
            <a:r>
              <a:rPr lang="en-US" sz="1400" dirty="0">
                <a:solidFill>
                  <a:srgbClr val="000000"/>
                </a:solidFill>
                <a:cs typeface="Courier"/>
              </a:rPr>
              <a:t>)</a:t>
            </a:r>
            <a:endParaRPr lang="en-US" sz="1400" dirty="0">
              <a:cs typeface="Courier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6496702" y="4849464"/>
            <a:ext cx="498020" cy="2501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6268669" y="3862596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ea typeface="+mj-ea"/>
                <a:cs typeface="Courier"/>
              </a:rPr>
              <a:t>True</a:t>
            </a: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5340989" y="338554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6092455" y="1574302"/>
            <a:ext cx="325390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cs typeface="Courier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cs typeface="Courier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cs typeface="Courier"/>
              </a:rPr>
              <a:t>print('It</a:t>
            </a:r>
            <a:r>
              <a:rPr lang="en-US" sz="1400" dirty="0">
                <a:solidFill>
                  <a:srgbClr val="FF0000"/>
                </a:solidFill>
                <a:cs typeface="Courier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cs typeface="Courier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cs typeface="Courier"/>
              </a:rPr>
              <a:t>print('Be</a:t>
            </a:r>
            <a:r>
              <a:rPr lang="en-US" sz="1400" dirty="0">
                <a:solidFill>
                  <a:srgbClr val="FF0000"/>
                </a:solidFill>
                <a:cs typeface="Courier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cs typeface="Courier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cs typeface="Courier"/>
              </a:rPr>
              <a:t>.')</a:t>
            </a:r>
            <a:endParaRPr lang="en-US" sz="1400" kern="0" dirty="0">
              <a:solidFill>
                <a:srgbClr val="FF0000"/>
              </a:solidFill>
              <a:ea typeface="+mj-ea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072705" y="1585625"/>
            <a:ext cx="32736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cs typeface="Courier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cs typeface="Courier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cs typeface="Courier"/>
              </a:rPr>
              <a:t>print('It</a:t>
            </a:r>
            <a:r>
              <a:rPr lang="en-US" sz="1400" dirty="0">
                <a:solidFill>
                  <a:srgbClr val="7F7F7F"/>
                </a:solidFill>
                <a:cs typeface="Courier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cs typeface="Courier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cs typeface="Courier"/>
              </a:rPr>
              <a:t>print('Be</a:t>
            </a:r>
            <a:r>
              <a:rPr lang="en-US" sz="1400" dirty="0">
                <a:solidFill>
                  <a:srgbClr val="7F7F7F"/>
                </a:solidFill>
                <a:cs typeface="Courier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cs typeface="Courier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cs typeface="Courier"/>
              </a:rPr>
              <a:t>.')</a:t>
            </a:r>
            <a:endParaRPr lang="en-US" sz="1400" kern="0" dirty="0">
              <a:solidFill>
                <a:srgbClr val="FF0000"/>
              </a:solidFill>
              <a:ea typeface="+mj-ea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858281" y="1775610"/>
            <a:ext cx="266290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&lt;non-indented statement&gt;</a:t>
            </a:r>
            <a:endParaRPr lang="en-US" sz="1400" kern="0" dirty="0">
              <a:solidFill>
                <a:srgbClr val="000000"/>
              </a:solidFill>
              <a:ea typeface="+mj-ea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37012" y="3206771"/>
            <a:ext cx="23855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The value of </a:t>
            </a:r>
            <a:r>
              <a:rPr lang="en-US" sz="1400" kern="0" dirty="0">
                <a:solidFill>
                  <a:srgbClr val="000000"/>
                </a:solidFill>
                <a:ea typeface="+mj-ea"/>
                <a:cs typeface="Courier"/>
              </a:rPr>
              <a:t>temp </a:t>
            </a: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is 90.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832285" y="3206771"/>
            <a:ext cx="23855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The value of </a:t>
            </a:r>
            <a:r>
              <a:rPr lang="en-US" sz="1400" kern="0" dirty="0">
                <a:solidFill>
                  <a:srgbClr val="000000"/>
                </a:solidFill>
                <a:ea typeface="+mj-ea"/>
                <a:cs typeface="Courier"/>
              </a:rPr>
              <a:t>temp </a:t>
            </a: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is 50.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3F8CD4A-BDA9-483B-859F-5C27F878CCB4}"/>
              </a:ext>
            </a:extLst>
          </p:cNvPr>
          <p:cNvSpPr txBox="1">
            <a:spLocks/>
          </p:cNvSpPr>
          <p:nvPr/>
        </p:nvSpPr>
        <p:spPr>
          <a:xfrm>
            <a:off x="469900" y="260346"/>
            <a:ext cx="11252200" cy="418127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r>
              <a:rPr lang="en-US" b="1" kern="0" dirty="0"/>
              <a:t>if statement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052553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17" grpId="2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61" grpId="2"/>
      <p:bldP spid="22" grpId="0" animBg="1"/>
      <p:bldP spid="22" grpId="1" animBg="1"/>
      <p:bldP spid="23" grpId="0" animBg="1"/>
      <p:bldP spid="23" grpId="1" animBg="1"/>
      <p:bldP spid="21" grpId="0"/>
      <p:bldP spid="21" grpId="1"/>
      <p:bldP spid="21" grpId="2"/>
      <p:bldP spid="21" grpId="3"/>
      <p:bldP spid="24" grpId="0"/>
      <p:bldP spid="24" grpId="1"/>
      <p:bldP spid="24" grpId="2"/>
      <p:bldP spid="24" grpId="3"/>
      <p:bldP spid="24" grpId="4"/>
      <p:bldP spid="24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Meet the trainers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233066-3E40-4D22-B829-A14E24EDF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24975"/>
              </p:ext>
            </p:extLst>
          </p:nvPr>
        </p:nvGraphicFramePr>
        <p:xfrm>
          <a:off x="469900" y="1101087"/>
          <a:ext cx="6405192" cy="321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5192">
                  <a:extLst>
                    <a:ext uri="{9D8B030D-6E8A-4147-A177-3AD203B41FA5}">
                      <a16:colId xmlns:a16="http://schemas.microsoft.com/office/drawing/2014/main" val="600440524"/>
                    </a:ext>
                  </a:extLst>
                </a:gridCol>
              </a:tblGrid>
              <a:tr h="16068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50085"/>
                  </a:ext>
                </a:extLst>
              </a:tr>
              <a:tr h="16068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383273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6779C93F-BE88-4D12-884A-BE55BD5231F6}"/>
              </a:ext>
            </a:extLst>
          </p:cNvPr>
          <p:cNvSpPr txBox="1">
            <a:spLocks noChangeArrowheads="1"/>
          </p:cNvSpPr>
          <p:nvPr/>
        </p:nvSpPr>
        <p:spPr>
          <a:xfrm>
            <a:off x="1753315" y="1330535"/>
            <a:ext cx="4736594" cy="114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>
            <a:lvl1pPr marL="265113" indent="-265113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lang="fr-FR" sz="2400" kern="120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66688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fr-FR" sz="2000" kern="120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7800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ourier New" pitchFamily="49" charset="0"/>
              <a:buNone/>
              <a:defRPr lang="fr-FR" sz="1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176213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itchFamily="34" charset="0"/>
              <a:buNone/>
              <a:defRPr lang="fr-FR" sz="1600" kern="120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6213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714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BCC"/>
              </a:buClr>
              <a:buSz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Niranjan Patidar(BTA)</a:t>
            </a:r>
          </a:p>
          <a:p>
            <a:pPr marL="0" marR="0" lvl="0" indent="0" algn="just" defTabSz="714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BCC"/>
              </a:buClr>
              <a:buSz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</a:rPr>
              <a:t>Analytics and Cognitive	</a:t>
            </a:r>
          </a:p>
          <a:p>
            <a:pPr marL="0" marR="0" lvl="0" indent="0" algn="just" defTabSz="714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BCC"/>
              </a:buClr>
              <a:buSz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hlinkClick r:id="rId2"/>
              </a:rPr>
              <a:t>npatidar@deloitte.com</a:t>
            </a:r>
            <a:endParaRPr lang="en-US" sz="1400" dirty="0">
              <a:solidFill>
                <a:srgbClr val="000000"/>
              </a:solidFill>
            </a:endParaRPr>
          </a:p>
          <a:p>
            <a:pPr marL="0" marR="0" lvl="0" indent="0" algn="just" defTabSz="7143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BCC"/>
              </a:buClr>
              <a:buSz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</a:rPr>
              <a:t>Mumbai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779C93F-BE88-4D12-884A-BE55BD5231F6}"/>
              </a:ext>
            </a:extLst>
          </p:cNvPr>
          <p:cNvSpPr txBox="1">
            <a:spLocks noChangeArrowheads="1"/>
          </p:cNvSpPr>
          <p:nvPr/>
        </p:nvSpPr>
        <p:spPr>
          <a:xfrm>
            <a:off x="1753315" y="2966684"/>
            <a:ext cx="4736594" cy="114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>
            <a:lvl1pPr marL="265113" indent="-265113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lang="fr-FR" sz="2400" kern="120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-166688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fr-FR" sz="2000" kern="120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177800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ourier New" pitchFamily="49" charset="0"/>
              <a:buNone/>
              <a:defRPr lang="fr-FR" sz="1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176213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itchFamily="34" charset="0"/>
              <a:buNone/>
              <a:defRPr lang="fr-FR" sz="1600" kern="120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6213" algn="l" defTabSz="714375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Clr>
                <a:srgbClr val="009BCC"/>
              </a:buClr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Swatantra Yadav (BTA)</a:t>
            </a:r>
          </a:p>
          <a:p>
            <a:pPr marL="0" lvl="0" indent="0" algn="just">
              <a:buClr>
                <a:srgbClr val="009BCC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Analytics and Cognitive	</a:t>
            </a:r>
          </a:p>
          <a:p>
            <a:pPr marL="0" lvl="0" indent="0" algn="just">
              <a:buClr>
                <a:srgbClr val="009BCC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  <a:hlinkClick r:id="rId3"/>
              </a:rPr>
              <a:t>swayadav@deloitte.com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 algn="just">
              <a:buClr>
                <a:srgbClr val="009BCC"/>
              </a:buClr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Mumbai</a:t>
            </a:r>
          </a:p>
        </p:txBody>
      </p:sp>
    </p:spTree>
    <p:extLst>
      <p:ext uri="{BB962C8B-B14F-4D97-AF65-F5344CB8AC3E}">
        <p14:creationId xmlns:p14="http://schemas.microsoft.com/office/powerpoint/2010/main" val="22981532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0590" y="1"/>
            <a:ext cx="382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577796" y="1470026"/>
            <a:ext cx="231024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    </a:t>
            </a:r>
            <a:r>
              <a:rPr lang="en-US" sz="1400" dirty="0" err="1">
                <a:cs typeface="Courier"/>
              </a:rPr>
              <a:t>print('It</a:t>
            </a:r>
            <a:r>
              <a:rPr lang="en-US" sz="1400" dirty="0">
                <a:cs typeface="Courier"/>
              </a:rPr>
              <a:t> is hot!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'</a:t>
            </a:r>
            <a:r>
              <a:rPr lang="en-US" sz="1400" dirty="0"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    </a:t>
            </a:r>
            <a:r>
              <a:rPr lang="en-US" sz="1400" dirty="0" err="1">
                <a:cs typeface="Courier"/>
              </a:rPr>
              <a:t>print('Drink</a:t>
            </a:r>
            <a:r>
              <a:rPr lang="en-US" sz="1400" dirty="0">
                <a:cs typeface="Courier"/>
              </a:rPr>
              <a:t>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cs typeface="Courier"/>
              </a:rPr>
              <a:t>print('Goodbye</a:t>
            </a:r>
            <a:r>
              <a:rPr lang="en-US" sz="1400" dirty="0">
                <a:cs typeface="Courier"/>
              </a:rPr>
              <a:t>.')</a:t>
            </a:r>
            <a:endParaRPr lang="en-US" sz="1400" kern="0" dirty="0">
              <a:solidFill>
                <a:schemeClr val="accent1"/>
              </a:solidFill>
              <a:ea typeface="+mj-ea"/>
              <a:cs typeface="Courier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6430839" y="5186792"/>
            <a:ext cx="1351804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6383380" y="4510894"/>
            <a:ext cx="6447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ea typeface="+mj-ea"/>
                <a:cs typeface="Courier"/>
              </a:rPr>
              <a:t>False</a:t>
            </a:r>
          </a:p>
        </p:txBody>
      </p:sp>
      <p:sp>
        <p:nvSpPr>
          <p:cNvPr id="10" name="Decision 9"/>
          <p:cNvSpPr/>
          <p:nvPr/>
        </p:nvSpPr>
        <p:spPr>
          <a:xfrm>
            <a:off x="6332882" y="2981582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ourier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8412849" y="4170375"/>
            <a:ext cx="1676820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Courier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cs typeface="Courier"/>
              </a:rPr>
              <a:t>'It</a:t>
            </a:r>
            <a:r>
              <a:rPr lang="en-US" sz="1400" dirty="0">
                <a:solidFill>
                  <a:srgbClr val="505150"/>
                </a:solidFill>
                <a:cs typeface="Courier"/>
              </a:rPr>
              <a:t> is hot!'</a:t>
            </a:r>
            <a:r>
              <a:rPr lang="en-US" sz="1400" dirty="0">
                <a:solidFill>
                  <a:srgbClr val="000000"/>
                </a:solidFill>
                <a:cs typeface="Courier"/>
              </a:rPr>
              <a:t>)</a:t>
            </a:r>
            <a:endParaRPr lang="en-US" sz="1400" dirty="0">
              <a:cs typeface="Courier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7880596" y="3746237"/>
            <a:ext cx="1370663" cy="42413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8227379" y="5024157"/>
            <a:ext cx="208010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Courier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cs typeface="Courier"/>
              </a:rPr>
              <a:t>'Drink</a:t>
            </a:r>
            <a:r>
              <a:rPr lang="en-US" sz="1400" dirty="0">
                <a:solidFill>
                  <a:srgbClr val="505150"/>
                </a:solidFill>
                <a:cs typeface="Courier"/>
              </a:rPr>
              <a:t> liquids.'</a:t>
            </a:r>
            <a:r>
              <a:rPr lang="en-US" sz="1400" dirty="0">
                <a:solidFill>
                  <a:srgbClr val="000000"/>
                </a:solidFill>
                <a:cs typeface="Courier"/>
              </a:rPr>
              <a:t>)</a:t>
            </a:r>
            <a:endParaRPr lang="en-US" sz="1400" dirty="0">
              <a:cs typeface="Courier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9002714" y="4759439"/>
            <a:ext cx="513263" cy="16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6233623" y="5862696"/>
            <a:ext cx="174623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Courier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cs typeface="Courier"/>
              </a:rPr>
              <a:t>'Goddbye</a:t>
            </a:r>
            <a:r>
              <a:rPr lang="en-US" sz="1400" dirty="0">
                <a:solidFill>
                  <a:srgbClr val="505150"/>
                </a:solidFill>
                <a:cs typeface="Courier"/>
              </a:rPr>
              <a:t>.'</a:t>
            </a:r>
            <a:r>
              <a:rPr lang="en-US" sz="1400" dirty="0">
                <a:solidFill>
                  <a:srgbClr val="000000"/>
                </a:solidFill>
                <a:cs typeface="Courier"/>
              </a:rPr>
              <a:t>)</a:t>
            </a:r>
            <a:endParaRPr lang="en-US" sz="1400" dirty="0">
              <a:cs typeface="Courier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7938077" y="4533342"/>
            <a:ext cx="498020" cy="21606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7880595" y="3375923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ea typeface="+mj-ea"/>
                <a:cs typeface="Courier"/>
              </a:rPr>
              <a:t>True</a:t>
            </a: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6952915" y="2827756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98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0" dirty="0">
              <a:ea typeface="+mj-ea"/>
              <a:cs typeface="+mj-cs"/>
            </a:endParaRPr>
          </a:p>
        </p:txBody>
      </p:sp>
      <p:cxnSp>
        <p:nvCxnSpPr>
          <p:cNvPr id="29" name="Shape 42"/>
          <p:cNvCxnSpPr>
            <a:stCxn id="31" idx="2"/>
          </p:cNvCxnSpPr>
          <p:nvPr/>
        </p:nvCxnSpPr>
        <p:spPr>
          <a:xfrm rot="5400000">
            <a:off x="1460519" y="5684049"/>
            <a:ext cx="2347111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911111" y="4510893"/>
            <a:ext cx="6447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ea typeface="+mj-ea"/>
                <a:cs typeface="Courier"/>
              </a:rPr>
              <a:t>False</a:t>
            </a:r>
          </a:p>
        </p:txBody>
      </p:sp>
      <p:sp>
        <p:nvSpPr>
          <p:cNvPr id="31" name="Decision 30"/>
          <p:cNvSpPr/>
          <p:nvPr/>
        </p:nvSpPr>
        <p:spPr>
          <a:xfrm>
            <a:off x="1860613" y="2981581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ourier"/>
              </a:rPr>
              <a:t>temp &gt; 86:</a:t>
            </a:r>
          </a:p>
        </p:txBody>
      </p:sp>
      <p:sp>
        <p:nvSpPr>
          <p:cNvPr id="32" name="Alternate Process 31"/>
          <p:cNvSpPr/>
          <p:nvPr/>
        </p:nvSpPr>
        <p:spPr>
          <a:xfrm>
            <a:off x="3940580" y="4170374"/>
            <a:ext cx="1676820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Courier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cs typeface="Courier"/>
              </a:rPr>
              <a:t>'It</a:t>
            </a:r>
            <a:r>
              <a:rPr lang="en-US" sz="1400" dirty="0">
                <a:solidFill>
                  <a:srgbClr val="505150"/>
                </a:solidFill>
                <a:cs typeface="Courier"/>
              </a:rPr>
              <a:t> is hot!'</a:t>
            </a:r>
            <a:r>
              <a:rPr lang="en-US" sz="1400" dirty="0">
                <a:solidFill>
                  <a:srgbClr val="000000"/>
                </a:solidFill>
                <a:cs typeface="Courier"/>
              </a:rPr>
              <a:t>)</a:t>
            </a:r>
            <a:endParaRPr lang="en-US" sz="1400" dirty="0">
              <a:cs typeface="Courier"/>
            </a:endParaRPr>
          </a:p>
        </p:txBody>
      </p:sp>
      <p:cxnSp>
        <p:nvCxnSpPr>
          <p:cNvPr id="33" name="Shape 32"/>
          <p:cNvCxnSpPr>
            <a:stCxn id="31" idx="3"/>
            <a:endCxn id="32" idx="0"/>
          </p:cNvCxnSpPr>
          <p:nvPr/>
        </p:nvCxnSpPr>
        <p:spPr>
          <a:xfrm>
            <a:off x="3408327" y="3746236"/>
            <a:ext cx="1370663" cy="42413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lternate Process 33"/>
          <p:cNvSpPr/>
          <p:nvPr/>
        </p:nvSpPr>
        <p:spPr>
          <a:xfrm>
            <a:off x="3755110" y="5024156"/>
            <a:ext cx="208010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Courier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cs typeface="Courier"/>
              </a:rPr>
              <a:t>'Drink</a:t>
            </a:r>
            <a:r>
              <a:rPr lang="en-US" sz="1400" dirty="0">
                <a:solidFill>
                  <a:srgbClr val="505150"/>
                </a:solidFill>
                <a:cs typeface="Courier"/>
              </a:rPr>
              <a:t> liquids.'</a:t>
            </a:r>
            <a:r>
              <a:rPr lang="en-US" sz="1400" dirty="0">
                <a:solidFill>
                  <a:srgbClr val="000000"/>
                </a:solidFill>
                <a:cs typeface="Courier"/>
              </a:rPr>
              <a:t>)</a:t>
            </a:r>
            <a:endParaRPr lang="en-US" sz="1400" dirty="0">
              <a:cs typeface="Courier"/>
            </a:endParaRPr>
          </a:p>
        </p:txBody>
      </p:sp>
      <p:cxnSp>
        <p:nvCxnSpPr>
          <p:cNvPr id="35" name="Elbow Connector 34"/>
          <p:cNvCxnSpPr>
            <a:stCxn id="32" idx="2"/>
            <a:endCxn id="34" idx="0"/>
          </p:cNvCxnSpPr>
          <p:nvPr/>
        </p:nvCxnSpPr>
        <p:spPr>
          <a:xfrm rot="16200000" flipH="1">
            <a:off x="4530445" y="4759438"/>
            <a:ext cx="513263" cy="16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lternate Process 35"/>
          <p:cNvSpPr/>
          <p:nvPr/>
        </p:nvSpPr>
        <p:spPr>
          <a:xfrm>
            <a:off x="3922043" y="5862695"/>
            <a:ext cx="174623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Courier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cs typeface="Courier"/>
              </a:rPr>
              <a:t>'Goddbye</a:t>
            </a:r>
            <a:r>
              <a:rPr lang="en-US" sz="1400" dirty="0">
                <a:solidFill>
                  <a:srgbClr val="505150"/>
                </a:solidFill>
                <a:cs typeface="Courier"/>
              </a:rPr>
              <a:t>.'</a:t>
            </a:r>
            <a:r>
              <a:rPr lang="en-US" sz="1400" dirty="0">
                <a:solidFill>
                  <a:srgbClr val="000000"/>
                </a:solidFill>
                <a:cs typeface="Courier"/>
              </a:rPr>
              <a:t>)</a:t>
            </a:r>
            <a:endParaRPr lang="en-US" sz="1400" dirty="0">
              <a:cs typeface="Courier"/>
            </a:endParaRPr>
          </a:p>
        </p:txBody>
      </p:sp>
      <p:cxnSp>
        <p:nvCxnSpPr>
          <p:cNvPr id="37" name="Shape 57"/>
          <p:cNvCxnSpPr>
            <a:stCxn id="34" idx="2"/>
            <a:endCxn id="36" idx="0"/>
          </p:cNvCxnSpPr>
          <p:nvPr/>
        </p:nvCxnSpPr>
        <p:spPr>
          <a:xfrm rot="16200000" flipH="1">
            <a:off x="4546152" y="5613684"/>
            <a:ext cx="49802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3408326" y="3375922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ea typeface="+mj-ea"/>
                <a:cs typeface="Courier"/>
              </a:rPr>
              <a:t>True</a:t>
            </a:r>
          </a:p>
        </p:txBody>
      </p:sp>
      <p:cxnSp>
        <p:nvCxnSpPr>
          <p:cNvPr id="39" name="Shape 62"/>
          <p:cNvCxnSpPr>
            <a:endCxn id="31" idx="0"/>
          </p:cNvCxnSpPr>
          <p:nvPr/>
        </p:nvCxnSpPr>
        <p:spPr>
          <a:xfrm rot="5400000">
            <a:off x="2480646" y="2827755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2089356" y="1470026"/>
            <a:ext cx="231024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    </a:t>
            </a:r>
            <a:r>
              <a:rPr lang="en-US" sz="1400" dirty="0" err="1">
                <a:cs typeface="Courier"/>
              </a:rPr>
              <a:t>print('It</a:t>
            </a:r>
            <a:r>
              <a:rPr lang="en-US" sz="1400" dirty="0">
                <a:cs typeface="Courier"/>
              </a:rPr>
              <a:t> is hot!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'</a:t>
            </a:r>
            <a:r>
              <a:rPr lang="en-US" sz="1400" dirty="0"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    </a:t>
            </a:r>
            <a:r>
              <a:rPr lang="en-US" sz="1400" dirty="0" err="1">
                <a:cs typeface="Courier"/>
              </a:rPr>
              <a:t>print('Drink</a:t>
            </a:r>
            <a:r>
              <a:rPr lang="en-US" sz="1400" dirty="0">
                <a:cs typeface="Courier"/>
              </a:rPr>
              <a:t>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    </a:t>
            </a:r>
            <a:r>
              <a:rPr lang="en-US" sz="1400" dirty="0" err="1">
                <a:cs typeface="Courier"/>
              </a:rPr>
              <a:t>print('Goodbye</a:t>
            </a:r>
            <a:r>
              <a:rPr lang="en-US" sz="1400" dirty="0">
                <a:cs typeface="Courier"/>
              </a:rPr>
              <a:t>.')</a:t>
            </a:r>
            <a:endParaRPr lang="en-US" sz="1400" kern="0" dirty="0">
              <a:solidFill>
                <a:schemeClr val="accent1"/>
              </a:solidFill>
              <a:ea typeface="+mj-ea"/>
              <a:cs typeface="Courier"/>
            </a:endParaRPr>
          </a:p>
        </p:txBody>
      </p:sp>
      <p:cxnSp>
        <p:nvCxnSpPr>
          <p:cNvPr id="45" name="Shape 42"/>
          <p:cNvCxnSpPr>
            <a:stCxn id="36" idx="2"/>
          </p:cNvCxnSpPr>
          <p:nvPr/>
        </p:nvCxnSpPr>
        <p:spPr>
          <a:xfrm rot="5400000">
            <a:off x="3551123" y="5286568"/>
            <a:ext cx="327395" cy="216068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D546F313-7701-47C3-A757-12B770609B77}"/>
              </a:ext>
            </a:extLst>
          </p:cNvPr>
          <p:cNvSpPr txBox="1">
            <a:spLocks/>
          </p:cNvSpPr>
          <p:nvPr/>
        </p:nvSpPr>
        <p:spPr>
          <a:xfrm>
            <a:off x="469900" y="260346"/>
            <a:ext cx="11252200" cy="418127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r>
              <a:rPr lang="en-US" b="1" kern="0" dirty="0"/>
              <a:t>Indentation is critical</a:t>
            </a:r>
            <a:endParaRPr 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" grpId="0" animBg="1"/>
      <p:bldP spid="11" grpId="0" animBg="1"/>
      <p:bldP spid="17" grpId="0" animBg="1"/>
      <p:bldP spid="50" grpId="0" animBg="1"/>
      <p:bldP spid="61" grpId="0"/>
      <p:bldP spid="30" grpId="0"/>
      <p:bldP spid="31" grpId="0" animBg="1"/>
      <p:bldP spid="32" grpId="0" animBg="1"/>
      <p:bldP spid="34" grpId="0" animBg="1"/>
      <p:bldP spid="36" grpId="0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0590" y="1"/>
            <a:ext cx="382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072705" y="1560167"/>
            <a:ext cx="3273653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    </a:t>
            </a:r>
            <a:r>
              <a:rPr lang="en-US" sz="1400" dirty="0" err="1">
                <a:cs typeface="Courier"/>
              </a:rPr>
              <a:t>print('It</a:t>
            </a:r>
            <a:r>
              <a:rPr lang="en-US" sz="1400" dirty="0">
                <a:cs typeface="Courier"/>
              </a:rPr>
              <a:t> is hot!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'</a:t>
            </a:r>
            <a:r>
              <a:rPr lang="en-US" sz="1400" dirty="0"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    </a:t>
            </a:r>
            <a:r>
              <a:rPr lang="en-US" sz="1400" dirty="0" err="1">
                <a:cs typeface="Courier"/>
              </a:rPr>
              <a:t>print('Be</a:t>
            </a:r>
            <a:r>
              <a:rPr lang="en-US" sz="1400" dirty="0">
                <a:cs typeface="Courier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    </a:t>
            </a:r>
            <a:r>
              <a:rPr lang="en-US" sz="1400" dirty="0" err="1">
                <a:cs typeface="Courier"/>
              </a:rPr>
              <a:t>print('It</a:t>
            </a:r>
            <a:r>
              <a:rPr lang="en-US" sz="1400" dirty="0">
                <a:cs typeface="Courier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    </a:t>
            </a:r>
            <a:r>
              <a:rPr lang="en-US" sz="1400" dirty="0" err="1">
                <a:cs typeface="Courier"/>
              </a:rPr>
              <a:t>print('Bring</a:t>
            </a:r>
            <a:r>
              <a:rPr lang="en-US" sz="1400" dirty="0">
                <a:cs typeface="Courier"/>
              </a:rPr>
              <a:t> a jacket.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'</a:t>
            </a:r>
            <a:r>
              <a:rPr lang="en-US" sz="1400" dirty="0"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cs typeface="Courier"/>
              </a:rPr>
              <a:t>print('Goodbye</a:t>
            </a:r>
            <a:r>
              <a:rPr lang="en-US" sz="1400" dirty="0">
                <a:cs typeface="Courier"/>
              </a:rPr>
              <a:t>.')</a:t>
            </a:r>
            <a:endParaRPr lang="en-US" sz="1400" kern="0" dirty="0">
              <a:solidFill>
                <a:schemeClr val="accent1"/>
              </a:solidFill>
              <a:ea typeface="+mj-ea"/>
              <a:cs typeface="Courier"/>
            </a:endParaRPr>
          </a:p>
        </p:txBody>
      </p:sp>
      <p:sp>
        <p:nvSpPr>
          <p:cNvPr id="35" name="Alternate Process 34"/>
          <p:cNvSpPr/>
          <p:nvPr/>
        </p:nvSpPr>
        <p:spPr>
          <a:xfrm>
            <a:off x="2034900" y="4657048"/>
            <a:ext cx="2020220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Courier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cs typeface="Courier"/>
              </a:rPr>
              <a:t>'It</a:t>
            </a:r>
            <a:r>
              <a:rPr lang="en-US" sz="1400" dirty="0">
                <a:solidFill>
                  <a:srgbClr val="505150"/>
                </a:solidFill>
                <a:cs typeface="Courier"/>
              </a:rPr>
              <a:t> is not hot!'</a:t>
            </a:r>
            <a:r>
              <a:rPr lang="en-US" sz="1400" dirty="0">
                <a:solidFill>
                  <a:srgbClr val="000000"/>
                </a:solidFill>
                <a:cs typeface="Courier"/>
              </a:rPr>
              <a:t>)</a:t>
            </a:r>
            <a:endParaRPr lang="en-US" sz="1400" dirty="0">
              <a:cs typeface="Courier"/>
            </a:endParaRPr>
          </a:p>
        </p:txBody>
      </p:sp>
      <p:cxnSp>
        <p:nvCxnSpPr>
          <p:cNvPr id="36" name="Elbow Connector 35"/>
          <p:cNvCxnSpPr>
            <a:stCxn id="35" idx="2"/>
            <a:endCxn id="37" idx="0"/>
          </p:cNvCxnSpPr>
          <p:nvPr/>
        </p:nvCxnSpPr>
        <p:spPr>
          <a:xfrm rot="5400000">
            <a:off x="2788378" y="5254197"/>
            <a:ext cx="513263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/>
          <p:cNvSpPr/>
          <p:nvPr/>
        </p:nvSpPr>
        <p:spPr>
          <a:xfrm>
            <a:off x="1941089" y="5510830"/>
            <a:ext cx="220783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Courier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cs typeface="Courier"/>
              </a:rPr>
              <a:t>'Bring</a:t>
            </a:r>
            <a:r>
              <a:rPr lang="en-US" sz="1400" dirty="0">
                <a:solidFill>
                  <a:srgbClr val="505150"/>
                </a:solidFill>
                <a:cs typeface="Courier"/>
              </a:rPr>
              <a:t> a jacket.'</a:t>
            </a:r>
            <a:r>
              <a:rPr lang="en-US" sz="1400" dirty="0">
                <a:solidFill>
                  <a:srgbClr val="000000"/>
                </a:solidFill>
                <a:cs typeface="Courier"/>
              </a:rPr>
              <a:t>)</a:t>
            </a:r>
            <a:endParaRPr lang="en-US" sz="1400" dirty="0">
              <a:cs typeface="Courier"/>
            </a:endParaRPr>
          </a:p>
        </p:txBody>
      </p:sp>
      <p:cxnSp>
        <p:nvCxnSpPr>
          <p:cNvPr id="43" name="Shape 42"/>
          <p:cNvCxnSpPr>
            <a:stCxn id="10" idx="1"/>
            <a:endCxn id="35" idx="0"/>
          </p:cNvCxnSpPr>
          <p:nvPr/>
        </p:nvCxnSpPr>
        <p:spPr>
          <a:xfrm rot="10800000" flipV="1">
            <a:off x="3045010" y="4232910"/>
            <a:ext cx="1675946" cy="42413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37" idx="2"/>
            <a:endCxn id="50" idx="0"/>
          </p:cNvCxnSpPr>
          <p:nvPr/>
        </p:nvCxnSpPr>
        <p:spPr>
          <a:xfrm rot="16200000" flipH="1">
            <a:off x="4009172" y="4887184"/>
            <a:ext cx="498020" cy="242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027540" y="3862596"/>
            <a:ext cx="6447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ea typeface="+mj-ea"/>
                <a:cs typeface="Courier"/>
              </a:rPr>
              <a:t>False</a:t>
            </a:r>
          </a:p>
        </p:txBody>
      </p:sp>
      <p:sp>
        <p:nvSpPr>
          <p:cNvPr id="10" name="Decision 9"/>
          <p:cNvSpPr/>
          <p:nvPr/>
        </p:nvSpPr>
        <p:spPr>
          <a:xfrm>
            <a:off x="4720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ourier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7157403" y="4657048"/>
            <a:ext cx="1676820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Courier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cs typeface="Courier"/>
              </a:rPr>
              <a:t>'It</a:t>
            </a:r>
            <a:r>
              <a:rPr lang="en-US" sz="1400" dirty="0">
                <a:solidFill>
                  <a:srgbClr val="505150"/>
                </a:solidFill>
                <a:cs typeface="Courier"/>
              </a:rPr>
              <a:t> is hot!'</a:t>
            </a:r>
            <a:r>
              <a:rPr lang="en-US" sz="1400" dirty="0">
                <a:solidFill>
                  <a:srgbClr val="000000"/>
                </a:solidFill>
                <a:cs typeface="Courier"/>
              </a:rPr>
              <a:t>)</a:t>
            </a:r>
            <a:endParaRPr lang="en-US" sz="1400" dirty="0">
              <a:cs typeface="Courier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6268670" y="4232910"/>
            <a:ext cx="1727143" cy="42413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470194" y="5510830"/>
            <a:ext cx="305282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Courier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cs typeface="Courier"/>
              </a:rPr>
              <a:t>'Be</a:t>
            </a:r>
            <a:r>
              <a:rPr lang="en-US" sz="1400" dirty="0">
                <a:solidFill>
                  <a:srgbClr val="505150"/>
                </a:solidFill>
                <a:cs typeface="Courier"/>
              </a:rPr>
              <a:t> sure to drink liquids.'</a:t>
            </a:r>
            <a:r>
              <a:rPr lang="en-US" sz="1400" dirty="0">
                <a:solidFill>
                  <a:srgbClr val="000000"/>
                </a:solidFill>
                <a:cs typeface="Courier"/>
              </a:rPr>
              <a:t>)</a:t>
            </a:r>
            <a:endParaRPr lang="en-US" sz="1400" dirty="0">
              <a:cs typeface="Courier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7739579" y="5253801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4367439" y="6349369"/>
            <a:ext cx="220783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cs typeface="Courier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cs typeface="Courier"/>
              </a:rPr>
              <a:t>'Bring</a:t>
            </a:r>
            <a:r>
              <a:rPr lang="en-US" sz="1400" dirty="0">
                <a:solidFill>
                  <a:srgbClr val="505150"/>
                </a:solidFill>
                <a:cs typeface="Courier"/>
              </a:rPr>
              <a:t> a jacket.'</a:t>
            </a:r>
            <a:r>
              <a:rPr lang="en-US" sz="1400" dirty="0">
                <a:solidFill>
                  <a:srgbClr val="000000"/>
                </a:solidFill>
                <a:cs typeface="Courier"/>
              </a:rPr>
              <a:t>)</a:t>
            </a:r>
            <a:endParaRPr lang="en-US" sz="1400" dirty="0">
              <a:cs typeface="Courier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6484972" y="4837734"/>
            <a:ext cx="498020" cy="2525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6268669" y="3862596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ea typeface="+mj-ea"/>
                <a:cs typeface="Courier"/>
              </a:rPr>
              <a:t>True</a:t>
            </a: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5340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-113649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0" dirty="0"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72705" y="1560167"/>
            <a:ext cx="3273653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cs typeface="Courier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cs typeface="Courier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cs typeface="Courier"/>
              </a:rPr>
              <a:t>print('It</a:t>
            </a:r>
            <a:r>
              <a:rPr lang="en-US" sz="1400" dirty="0">
                <a:solidFill>
                  <a:srgbClr val="FF0000"/>
                </a:solidFill>
                <a:cs typeface="Courier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cs typeface="Courier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cs typeface="Courier"/>
              </a:rPr>
              <a:t>print('Be</a:t>
            </a:r>
            <a:r>
              <a:rPr lang="en-US" sz="1400" dirty="0">
                <a:solidFill>
                  <a:srgbClr val="FF0000"/>
                </a:solidFill>
                <a:cs typeface="Courier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Courier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Courier"/>
              </a:rPr>
              <a:t>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cs typeface="Courier"/>
              </a:rPr>
              <a:t>print('It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Courier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Courier"/>
              </a:rPr>
              <a:t>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cs typeface="Courier"/>
              </a:rPr>
              <a:t>print('Bring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Courier"/>
              </a:rPr>
              <a:t> a jacket.')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cs typeface="Courier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cs typeface="Courier"/>
              </a:rPr>
              <a:t>.')</a:t>
            </a:r>
            <a:endParaRPr lang="en-US" sz="1400" kern="0" dirty="0">
              <a:solidFill>
                <a:srgbClr val="FF0000"/>
              </a:solidFill>
              <a:ea typeface="+mj-ea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072705" y="1560167"/>
            <a:ext cx="3273653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cs typeface="Courier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cs typeface="Courier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cs typeface="Courier"/>
              </a:rPr>
              <a:t>print('It</a:t>
            </a:r>
            <a:r>
              <a:rPr lang="en-US" sz="1400" dirty="0">
                <a:solidFill>
                  <a:srgbClr val="7F7F7F"/>
                </a:solidFill>
                <a:cs typeface="Courier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cs typeface="Courier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cs typeface="Courier"/>
              </a:rPr>
              <a:t>print('Be</a:t>
            </a:r>
            <a:r>
              <a:rPr lang="en-US" sz="1400" dirty="0">
                <a:solidFill>
                  <a:srgbClr val="7F7F7F"/>
                </a:solidFill>
                <a:cs typeface="Courier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cs typeface="Courier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cs typeface="Courier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cs typeface="Courier"/>
              </a:rPr>
              <a:t>print('It</a:t>
            </a:r>
            <a:r>
              <a:rPr lang="en-US" sz="1400" dirty="0">
                <a:solidFill>
                  <a:srgbClr val="FF0000"/>
                </a:solidFill>
                <a:cs typeface="Courier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cs typeface="Courier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cs typeface="Courier"/>
              </a:rPr>
              <a:t>print('Bring</a:t>
            </a:r>
            <a:r>
              <a:rPr lang="en-US" sz="1400" dirty="0">
                <a:solidFill>
                  <a:srgbClr val="FF0000"/>
                </a:solidFill>
                <a:cs typeface="Courier"/>
              </a:rPr>
              <a:t> a jacket.')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cs typeface="Courier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cs typeface="Courier"/>
              </a:rPr>
              <a:t>.')</a:t>
            </a:r>
            <a:endParaRPr lang="en-US" sz="1400" kern="0" dirty="0">
              <a:solidFill>
                <a:srgbClr val="FF0000"/>
              </a:solidFill>
              <a:ea typeface="+mj-ea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1793945" y="1560168"/>
            <a:ext cx="2709396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    &lt;indented code block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    &lt;indented code block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&lt;non-indented statement&gt;</a:t>
            </a:r>
            <a:endParaRPr lang="en-US" sz="1400" kern="0" dirty="0">
              <a:solidFill>
                <a:srgbClr val="000000"/>
              </a:solidFill>
              <a:ea typeface="+mj-ea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793946" y="3206771"/>
            <a:ext cx="23855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The value of </a:t>
            </a:r>
            <a:r>
              <a:rPr lang="en-US" sz="1400" kern="0" dirty="0">
                <a:solidFill>
                  <a:srgbClr val="000000"/>
                </a:solidFill>
                <a:ea typeface="+mj-ea"/>
                <a:cs typeface="Courier"/>
              </a:rPr>
              <a:t>temp </a:t>
            </a: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is 90.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789219" y="3206771"/>
            <a:ext cx="23855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The value of </a:t>
            </a:r>
            <a:r>
              <a:rPr lang="en-US" sz="1400" kern="0" dirty="0">
                <a:solidFill>
                  <a:srgbClr val="000000"/>
                </a:solidFill>
                <a:ea typeface="+mj-ea"/>
                <a:cs typeface="Courier"/>
              </a:rPr>
              <a:t>temp </a:t>
            </a: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is 50.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417AF29-00F2-40CF-B0CC-6491DF222146}"/>
              </a:ext>
            </a:extLst>
          </p:cNvPr>
          <p:cNvSpPr txBox="1">
            <a:spLocks/>
          </p:cNvSpPr>
          <p:nvPr/>
        </p:nvSpPr>
        <p:spPr>
          <a:xfrm>
            <a:off x="469900" y="219706"/>
            <a:ext cx="11252200" cy="418127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r>
              <a:rPr lang="en-US" b="1" kern="0" dirty="0"/>
              <a:t>Two-way if statement</a:t>
            </a:r>
            <a:endParaRPr 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6" grpId="0"/>
      <p:bldP spid="26" grpId="1"/>
      <p:bldP spid="26" grpId="2"/>
      <p:bldP spid="26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0590" y="1"/>
            <a:ext cx="382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76358" y="41538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294171"/>
                </a:solidFill>
                <a:cs typeface="Courier"/>
              </a:rPr>
              <a:t>'A'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32680" y="50682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294171"/>
                </a:solidFill>
                <a:cs typeface="Courier"/>
              </a:rPr>
              <a:t>'</a:t>
            </a:r>
            <a:r>
              <a:rPr lang="en-US" sz="1400" dirty="0" err="1">
                <a:solidFill>
                  <a:srgbClr val="294171"/>
                </a:solidFill>
                <a:cs typeface="Courier"/>
              </a:rPr>
              <a:t>p</a:t>
            </a:r>
            <a:r>
              <a:rPr lang="en-US" sz="1400" dirty="0">
                <a:solidFill>
                  <a:srgbClr val="294171"/>
                </a:solidFill>
                <a:cs typeface="Courier"/>
              </a:rPr>
              <a:t>'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57287" y="46110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cs typeface="Courier"/>
              </a:rPr>
              <a:t>'</a:t>
            </a:r>
            <a:r>
              <a:rPr lang="en-US" sz="1400" dirty="0" err="1">
                <a:solidFill>
                  <a:schemeClr val="accent1"/>
                </a:solidFill>
                <a:cs typeface="Courier"/>
              </a:rPr>
              <a:t>p</a:t>
            </a:r>
            <a:r>
              <a:rPr lang="en-US" sz="1400" dirty="0">
                <a:solidFill>
                  <a:schemeClr val="accent1"/>
                </a:solidFill>
                <a:cs typeface="Courier"/>
              </a:rPr>
              <a:t>'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64523" y="55254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294171"/>
                </a:solidFill>
                <a:cs typeface="Courier"/>
              </a:rPr>
              <a:t>'</a:t>
            </a:r>
            <a:r>
              <a:rPr lang="en-US" sz="1400" dirty="0" err="1">
                <a:solidFill>
                  <a:schemeClr val="accent1"/>
                </a:solidFill>
                <a:cs typeface="Courier"/>
              </a:rPr>
              <a:t>l</a:t>
            </a:r>
            <a:r>
              <a:rPr lang="en-US" sz="1400" dirty="0">
                <a:solidFill>
                  <a:srgbClr val="294171"/>
                </a:solidFill>
                <a:cs typeface="Courier"/>
              </a:rPr>
              <a:t>'</a:t>
            </a:r>
            <a:endParaRPr lang="en-US" sz="1400" dirty="0">
              <a:solidFill>
                <a:schemeClr val="accent1"/>
              </a:solidFill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01349" y="5982680"/>
            <a:ext cx="53870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294171"/>
                </a:solidFill>
                <a:cs typeface="Courier"/>
              </a:rPr>
              <a:t>'</a:t>
            </a:r>
            <a:r>
              <a:rPr lang="en-US" sz="1400" dirty="0" err="1">
                <a:solidFill>
                  <a:srgbClr val="294171"/>
                </a:solidFill>
                <a:cs typeface="Courier"/>
              </a:rPr>
              <a:t>e</a:t>
            </a:r>
            <a:r>
              <a:rPr lang="en-US" sz="1400" dirty="0">
                <a:solidFill>
                  <a:srgbClr val="294171"/>
                </a:solidFill>
                <a:cs typeface="Courier"/>
              </a:rPr>
              <a:t>'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773473" y="4257136"/>
            <a:ext cx="8483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ea typeface="+mj-ea"/>
                <a:cs typeface="Courier"/>
              </a:rPr>
              <a:t>char</a:t>
            </a:r>
            <a:r>
              <a:rPr lang="en-US" sz="1400" kern="0" dirty="0">
                <a:ea typeface="+mj-ea"/>
                <a:cs typeface="Courier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1773473" y="4714336"/>
            <a:ext cx="8483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ea typeface="+mj-ea"/>
                <a:cs typeface="Courier"/>
              </a:rPr>
              <a:t>char</a:t>
            </a:r>
            <a:r>
              <a:rPr lang="en-US" sz="1400" kern="0" dirty="0">
                <a:ea typeface="+mj-ea"/>
                <a:cs typeface="Courier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773473" y="5171536"/>
            <a:ext cx="8483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ea typeface="+mj-ea"/>
                <a:cs typeface="Courier"/>
              </a:rPr>
              <a:t>char</a:t>
            </a:r>
            <a:r>
              <a:rPr lang="en-US" sz="1400" kern="0" dirty="0">
                <a:ea typeface="+mj-ea"/>
                <a:cs typeface="Courier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1773473" y="5628736"/>
            <a:ext cx="8483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ea typeface="+mj-ea"/>
                <a:cs typeface="Courier"/>
              </a:rPr>
              <a:t>char</a:t>
            </a:r>
            <a:r>
              <a:rPr lang="en-US" sz="1400" kern="0" dirty="0">
                <a:ea typeface="+mj-ea"/>
                <a:cs typeface="Courier"/>
              </a:rPr>
              <a:t>  =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1773473" y="6085936"/>
            <a:ext cx="8483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ea typeface="+mj-ea"/>
                <a:cs typeface="Courier"/>
              </a:rPr>
              <a:t>char</a:t>
            </a:r>
            <a:r>
              <a:rPr lang="en-US" sz="1400" kern="0" dirty="0">
                <a:ea typeface="+mj-ea"/>
                <a:cs typeface="Courier"/>
              </a:rPr>
              <a:t>  =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773473" y="3437869"/>
            <a:ext cx="9605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ea typeface="+mj-ea"/>
                <a:cs typeface="Courier"/>
              </a:rPr>
              <a:t>name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719424" y="2668429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cs typeface="Courier"/>
              </a:rPr>
              <a:t>print(char</a:t>
            </a:r>
            <a:r>
              <a:rPr lang="en-US" sz="1400" kern="0" dirty="0">
                <a:solidFill>
                  <a:srgbClr val="000000"/>
                </a:solidFill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719424" y="2668429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cs typeface="Courier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cs typeface="Courier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cs typeface="Courier"/>
              </a:rPr>
              <a:t>print(char</a:t>
            </a:r>
            <a:r>
              <a:rPr lang="en-US" sz="1400" kern="0" dirty="0">
                <a:solidFill>
                  <a:srgbClr val="000000"/>
                </a:solidFill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6732124" y="2668429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cs typeface="Courier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cs typeface="Courier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cs typeface="Courier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732124" y="2668429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cs typeface="Courier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cs typeface="Courier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cs typeface="Courier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cs typeface="Courier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6719424" y="2669617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cs typeface="Courier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cs typeface="Courier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cs typeface="Courier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719424" y="2669617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cs typeface="Courier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cs typeface="Courier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cs typeface="Courier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cs typeface="Courier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cs typeface="Courier"/>
              </a:rPr>
              <a:t>p</a:t>
            </a: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6719424" y="2669617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cs typeface="Courier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cs typeface="Courier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cs typeface="Courier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cs typeface="Courier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cs typeface="Courier"/>
              </a:rPr>
              <a:t>p</a:t>
            </a:r>
            <a:endParaRPr lang="en-US" sz="1400" kern="0" dirty="0">
              <a:solidFill>
                <a:srgbClr val="FF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6719424" y="2668429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cs typeface="Courier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cs typeface="Courier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cs typeface="Courier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cs typeface="Courier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cs typeface="Courier"/>
              </a:rPr>
              <a:t>p</a:t>
            </a: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732124" y="2668429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cs typeface="Courier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cs typeface="Courier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cs typeface="Courier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cs typeface="Courier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cs typeface="Courier"/>
              </a:rPr>
              <a:t>p</a:t>
            </a: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cs typeface="Courier"/>
              </a:rPr>
              <a:t>l</a:t>
            </a:r>
            <a:endParaRPr lang="en-US" sz="1400" kern="0" dirty="0">
              <a:solidFill>
                <a:srgbClr val="FF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6732124" y="2668429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cs typeface="Courier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cs typeface="Courier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cs typeface="Courier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cs typeface="Courier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cs typeface="Courier"/>
              </a:rPr>
              <a:t>p</a:t>
            </a: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cs typeface="Courier"/>
              </a:rPr>
              <a:t>l</a:t>
            </a: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cs typeface="Courier"/>
              </a:rPr>
              <a:t>e</a:t>
            </a:r>
            <a:endParaRPr lang="en-US" sz="1400" kern="0" dirty="0">
              <a:solidFill>
                <a:srgbClr val="FF0000"/>
              </a:solidFill>
              <a:cs typeface="Courier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6732124" y="2669617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cs typeface="Courier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cs typeface="Courier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cs typeface="Courier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cs typeface="Courier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cs typeface="Courier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cs typeface="Courier"/>
              </a:rPr>
              <a:t>p</a:t>
            </a:r>
            <a:endParaRPr lang="en-US" sz="1400" kern="0" dirty="0">
              <a:solidFill>
                <a:srgbClr val="FF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cs typeface="Courier"/>
              </a:rPr>
              <a:t>p</a:t>
            </a: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cs typeface="Courier"/>
              </a:rPr>
              <a:t>l</a:t>
            </a:r>
            <a:endParaRPr lang="en-US" sz="1400" kern="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647746" y="1378687"/>
            <a:ext cx="81698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accent1"/>
                </a:solidFill>
                <a:ea typeface="+mj-ea"/>
                <a:cs typeface="+mj-cs"/>
              </a:rPr>
              <a:t>Executes a block of code for every item of a sequence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1400" dirty="0"/>
              <a:t>If sequence is a string, items are its characters (single-character strings)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28669" y="339170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400" dirty="0">
                <a:solidFill>
                  <a:schemeClr val="accent1"/>
                </a:solidFill>
                <a:cs typeface="Courier"/>
              </a:rPr>
              <a:t>'A </a:t>
            </a:r>
            <a:r>
              <a:rPr lang="en-US" sz="1400" dirty="0" err="1">
                <a:solidFill>
                  <a:schemeClr val="accent1"/>
                </a:solidFill>
                <a:cs typeface="Courier"/>
              </a:rPr>
              <a:t>p</a:t>
            </a:r>
            <a:r>
              <a:rPr lang="en-US" sz="1400" dirty="0">
                <a:solidFill>
                  <a:schemeClr val="accent1"/>
                </a:solidFill>
                <a:cs typeface="Courier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cs typeface="Courier"/>
              </a:rPr>
              <a:t>p</a:t>
            </a:r>
            <a:r>
              <a:rPr lang="en-US" sz="1400" dirty="0">
                <a:solidFill>
                  <a:schemeClr val="accent1"/>
                </a:solidFill>
                <a:cs typeface="Courier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cs typeface="Courier"/>
              </a:rPr>
              <a:t>l</a:t>
            </a:r>
            <a:r>
              <a:rPr lang="en-US" sz="1400" dirty="0">
                <a:solidFill>
                  <a:schemeClr val="accent1"/>
                </a:solidFill>
                <a:cs typeface="Courier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cs typeface="Courier"/>
              </a:rPr>
              <a:t>e</a:t>
            </a:r>
            <a:r>
              <a:rPr lang="en-US" sz="1400" dirty="0">
                <a:solidFill>
                  <a:schemeClr val="accent1"/>
                </a:solidFill>
                <a:cs typeface="Courier"/>
              </a:rPr>
              <a:t>'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50C3784-C6A4-4209-8619-C6EE9FD81B3D}"/>
              </a:ext>
            </a:extLst>
          </p:cNvPr>
          <p:cNvSpPr txBox="1">
            <a:spLocks/>
          </p:cNvSpPr>
          <p:nvPr/>
        </p:nvSpPr>
        <p:spPr>
          <a:xfrm>
            <a:off x="469900" y="219706"/>
            <a:ext cx="11252200" cy="418127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 fontAlgn="base">
              <a:spcAft>
                <a:spcPct val="0"/>
              </a:spcAft>
              <a:defRPr/>
            </a:pPr>
            <a:r>
              <a:rPr lang="en-US" b="1" kern="0" dirty="0">
                <a:cs typeface="Courier"/>
              </a:rPr>
              <a:t>for </a:t>
            </a:r>
            <a:r>
              <a:rPr lang="en-US" b="1" kern="0" dirty="0"/>
              <a:t>loop</a:t>
            </a:r>
            <a:endParaRPr 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 animBg="1"/>
      <p:bldP spid="28" grpId="0" animBg="1"/>
      <p:bldP spid="28" grpId="1" animBg="1"/>
      <p:bldP spid="2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While Statement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657550-C176-42DA-A338-34398411936E}"/>
              </a:ext>
            </a:extLst>
          </p:cNvPr>
          <p:cNvSpPr txBox="1">
            <a:spLocks/>
          </p:cNvSpPr>
          <p:nvPr/>
        </p:nvSpPr>
        <p:spPr>
          <a:xfrm>
            <a:off x="2336800" y="4175760"/>
            <a:ext cx="8915400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sz="1400" dirty="0"/>
              <a:t>Evaluate expression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sz="1400" dirty="0"/>
              <a:t>If TRUE then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sz="1400" dirty="0"/>
              <a:t>execute statement1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sz="1400" dirty="0" err="1"/>
              <a:t>goto</a:t>
            </a:r>
            <a:r>
              <a:rPr lang="en-US" altLang="en-US" sz="1400" dirty="0"/>
              <a:t> step </a:t>
            </a:r>
            <a:r>
              <a:rPr lang="en-US" altLang="en-US" sz="1400" dirty="0">
                <a:solidFill>
                  <a:srgbClr val="C00000"/>
                </a:solidFill>
              </a:rPr>
              <a:t>1.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sz="1400" dirty="0"/>
              <a:t>If FALSE then execute statement2.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0C66F48A-47D4-42BD-83D0-8E53966DD89E}"/>
              </a:ext>
            </a:extLst>
          </p:cNvPr>
          <p:cNvSpPr txBox="1">
            <a:spLocks/>
          </p:cNvSpPr>
          <p:nvPr/>
        </p:nvSpPr>
        <p:spPr>
          <a:xfrm>
            <a:off x="660400" y="518160"/>
            <a:ext cx="0" cy="0"/>
          </a:xfrm>
        </p:spPr>
        <p:txBody>
          <a:bodyPr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400" dirty="0"/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876C8992-3A5A-4C94-AD97-D30A119F8FFE}"/>
              </a:ext>
            </a:extLst>
          </p:cNvPr>
          <p:cNvSpPr/>
          <p:nvPr/>
        </p:nvSpPr>
        <p:spPr bwMode="auto">
          <a:xfrm>
            <a:off x="2641600" y="1661160"/>
            <a:ext cx="3657600" cy="1021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1400" b="1" dirty="0">
                <a:ea typeface="ＭＳ Ｐゴシック" pitchFamily="34" charset="-128"/>
              </a:rPr>
              <a:t>while </a:t>
            </a:r>
            <a:r>
              <a:rPr lang="en-US" sz="1400" dirty="0">
                <a:ea typeface="ＭＳ Ｐゴシック" pitchFamily="34" charset="-128"/>
              </a:rPr>
              <a:t>(expression):</a:t>
            </a:r>
          </a:p>
          <a:p>
            <a:pPr eaLnBrk="0" hangingPunct="0">
              <a:defRPr/>
            </a:pPr>
            <a:r>
              <a:rPr lang="en-US" sz="1400" dirty="0">
                <a:ea typeface="ＭＳ Ｐゴシック" pitchFamily="34" charset="-128"/>
              </a:rPr>
              <a:t>    S1</a:t>
            </a:r>
          </a:p>
          <a:p>
            <a:pPr eaLnBrk="0" hangingPunct="0">
              <a:defRPr/>
            </a:pPr>
            <a:r>
              <a:rPr lang="en-US" sz="1400" dirty="0">
                <a:ea typeface="ＭＳ Ｐゴシック" pitchFamily="34" charset="-128"/>
              </a:rPr>
              <a:t>S2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8F564AD2-D80E-41C0-89F7-979F420EBDF7}"/>
              </a:ext>
            </a:extLst>
          </p:cNvPr>
          <p:cNvSpPr/>
          <p:nvPr/>
        </p:nvSpPr>
        <p:spPr bwMode="auto">
          <a:xfrm>
            <a:off x="7183438" y="1989773"/>
            <a:ext cx="2855912" cy="1276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400" dirty="0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1" name="Down Arrow 6">
            <a:extLst>
              <a:ext uri="{FF2B5EF4-FFF2-40B4-BE49-F238E27FC236}">
                <a16:creationId xmlns:a16="http://schemas.microsoft.com/office/drawing/2014/main" id="{A61B994C-DFBD-4C9A-8FB3-7475479D34B0}"/>
              </a:ext>
            </a:extLst>
          </p:cNvPr>
          <p:cNvSpPr/>
          <p:nvPr/>
        </p:nvSpPr>
        <p:spPr bwMode="auto">
          <a:xfrm>
            <a:off x="8443914" y="3266124"/>
            <a:ext cx="369887" cy="528637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400">
              <a:ea typeface="ＭＳ Ｐゴシック" pitchFamily="34" charset="-128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F25B29E-6325-4ED1-81BC-CB3C82FA6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801" y="2181861"/>
            <a:ext cx="8066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b="1" dirty="0">
                <a:latin typeface="+mn-lt"/>
              </a:rPr>
              <a:t>FALSE</a:t>
            </a:r>
          </a:p>
        </p:txBody>
      </p:sp>
      <p:sp>
        <p:nvSpPr>
          <p:cNvPr id="13" name="Bent-Up Arrow 8">
            <a:extLst>
              <a:ext uri="{FF2B5EF4-FFF2-40B4-BE49-F238E27FC236}">
                <a16:creationId xmlns:a16="http://schemas.microsoft.com/office/drawing/2014/main" id="{F914C341-4E53-40E3-B77E-54611A87C924}"/>
              </a:ext>
            </a:extLst>
          </p:cNvPr>
          <p:cNvSpPr/>
          <p:nvPr/>
        </p:nvSpPr>
        <p:spPr bwMode="auto">
          <a:xfrm>
            <a:off x="6680201" y="1661161"/>
            <a:ext cx="838200" cy="2552305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1400">
              <a:ea typeface="ＭＳ Ｐゴシック" pitchFamily="34" charset="-128"/>
            </a:endParaRPr>
          </a:p>
        </p:txBody>
      </p:sp>
      <p:sp>
        <p:nvSpPr>
          <p:cNvPr id="14" name="Bent-Up Arrow 9">
            <a:extLst>
              <a:ext uri="{FF2B5EF4-FFF2-40B4-BE49-F238E27FC236}">
                <a16:creationId xmlns:a16="http://schemas.microsoft.com/office/drawing/2014/main" id="{BC422596-8676-4C3B-B72D-053615EA9692}"/>
              </a:ext>
            </a:extLst>
          </p:cNvPr>
          <p:cNvSpPr/>
          <p:nvPr/>
        </p:nvSpPr>
        <p:spPr bwMode="auto">
          <a:xfrm>
            <a:off x="6832600" y="1508762"/>
            <a:ext cx="1981201" cy="609599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1400">
              <a:ea typeface="ＭＳ Ｐゴシック" pitchFamily="34" charset="-128"/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E991C35-BAC0-46F0-A57B-E2A60CE7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6" y="3266124"/>
            <a:ext cx="716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b="1" dirty="0">
                <a:latin typeface="+mn-lt"/>
              </a:rPr>
              <a:t>TRUE</a:t>
            </a: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15B134E0-73E0-49AD-A200-27AB3F08DA29}"/>
              </a:ext>
            </a:extLst>
          </p:cNvPr>
          <p:cNvSpPr/>
          <p:nvPr/>
        </p:nvSpPr>
        <p:spPr bwMode="auto">
          <a:xfrm>
            <a:off x="7442200" y="3794760"/>
            <a:ext cx="1828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400" dirty="0">
                <a:ea typeface="ＭＳ Ｐゴシック" pitchFamily="34" charset="-128"/>
              </a:rPr>
              <a:t>S1</a:t>
            </a:r>
          </a:p>
        </p:txBody>
      </p:sp>
      <p:sp>
        <p:nvSpPr>
          <p:cNvPr id="17" name="Bent-Up Arrow 12">
            <a:extLst>
              <a:ext uri="{FF2B5EF4-FFF2-40B4-BE49-F238E27FC236}">
                <a16:creationId xmlns:a16="http://schemas.microsoft.com/office/drawing/2014/main" id="{1C533343-22BE-43BD-94C9-5FE3167DBE44}"/>
              </a:ext>
            </a:extLst>
          </p:cNvPr>
          <p:cNvSpPr/>
          <p:nvPr/>
        </p:nvSpPr>
        <p:spPr bwMode="auto">
          <a:xfrm>
            <a:off x="9955400" y="2500678"/>
            <a:ext cx="687201" cy="1370282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14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1400">
              <a:ea typeface="ＭＳ Ｐゴシック" pitchFamily="34" charset="-128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D8314764-47FF-4966-89AB-5F014A9EE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810" y="2437448"/>
            <a:ext cx="115288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+mn-lt"/>
              </a:rPr>
              <a:t>expression</a:t>
            </a: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228BCC80-D8D4-4C02-891A-EE6FB2A0AED7}"/>
              </a:ext>
            </a:extLst>
          </p:cNvPr>
          <p:cNvSpPr/>
          <p:nvPr/>
        </p:nvSpPr>
        <p:spPr bwMode="auto">
          <a:xfrm>
            <a:off x="9404350" y="3870960"/>
            <a:ext cx="184785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400" dirty="0">
                <a:ea typeface="ＭＳ Ｐゴシック" pitchFamily="34" charset="-128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4637992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bldLvl="0" animBg="1"/>
      <p:bldP spid="11" grpId="0" bldLvl="0" animBg="1"/>
      <p:bldP spid="12" grpId="0"/>
      <p:bldP spid="13" grpId="0" bldLvl="0" animBg="1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Handling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469900" y="844193"/>
            <a:ext cx="11252200" cy="4758939"/>
          </a:xfrm>
          <a:prstGeom prst="rect">
            <a:avLst/>
          </a:prstGeom>
        </p:spPr>
        <p:txBody>
          <a:bodyPr wrap="square" lIns="91440" tIns="91440" rIns="91440" bIns="91440" rtlCol="0" anchor="t" anchorCtr="0">
            <a:normAutofit/>
          </a:bodyPr>
          <a:lstStyle/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We use open () function in Python to open a file in read or write mode.</a:t>
            </a:r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“ r “, for reading.</a:t>
            </a:r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“ w “, for writing.</a:t>
            </a:r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“ a “, for appending.</a:t>
            </a:r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“ r+ “, for both reading and writing</a:t>
            </a:r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Definitions</a:t>
            </a:r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rgbClr val="DC143C"/>
                </a:solidFill>
              </a:rPr>
              <a:t>"r"</a:t>
            </a:r>
            <a:r>
              <a:rPr lang="en-US" altLang="en-US" sz="1400" dirty="0">
                <a:solidFill>
                  <a:srgbClr val="000000"/>
                </a:solidFill>
              </a:rPr>
              <a:t> - Read - Default value. Opens a file for reading, error if the file does not exist</a:t>
            </a:r>
            <a:endParaRPr lang="en-US" altLang="en-US" sz="1400" dirty="0"/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rgbClr val="DC143C"/>
                </a:solidFill>
              </a:rPr>
              <a:t>"a"</a:t>
            </a:r>
            <a:r>
              <a:rPr lang="en-US" altLang="en-US" sz="1400" dirty="0">
                <a:solidFill>
                  <a:srgbClr val="000000"/>
                </a:solidFill>
              </a:rPr>
              <a:t> - Append - Opens a file for appending, creates the file if it does not exist</a:t>
            </a:r>
            <a:endParaRPr lang="en-US" altLang="en-US" sz="1400" dirty="0"/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rgbClr val="DC143C"/>
                </a:solidFill>
              </a:rPr>
              <a:t>"w"</a:t>
            </a:r>
            <a:r>
              <a:rPr lang="en-US" altLang="en-US" sz="1400" dirty="0">
                <a:solidFill>
                  <a:srgbClr val="000000"/>
                </a:solidFill>
              </a:rPr>
              <a:t> - Write - Opens a file for writing, creates the file if it does not exist</a:t>
            </a:r>
            <a:endParaRPr lang="en-US" altLang="en-US" sz="1400" dirty="0"/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rgbClr val="DC143C"/>
                </a:solidFill>
              </a:rPr>
              <a:t>"x"</a:t>
            </a:r>
            <a:r>
              <a:rPr lang="en-US" altLang="en-US" sz="1400" dirty="0">
                <a:solidFill>
                  <a:srgbClr val="000000"/>
                </a:solidFill>
              </a:rPr>
              <a:t> - Create - Creates the specified file, returns an error if the file exists</a:t>
            </a:r>
            <a:endParaRPr lang="en-US" alt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DB0D9E-FAD0-4329-BFCE-2C4505032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3142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LOITTEWHITE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" y="1428750"/>
            <a:ext cx="1135380" cy="231710"/>
          </a:xfrm>
          <a:prstGeom prst="rect">
            <a:avLst/>
          </a:prstGeom>
        </p:spPr>
      </p:pic>
      <p:sp>
        <p:nvSpPr>
          <p:cNvPr id="6" name="Rectangle 4"/>
          <p:cNvSpPr txBox="1">
            <a:spLocks/>
          </p:cNvSpPr>
          <p:nvPr/>
        </p:nvSpPr>
        <p:spPr>
          <a:xfrm>
            <a:off x="613063" y="1606951"/>
            <a:ext cx="11024755" cy="325153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800" dirty="0">
              <a:cs typeface="Century Gothic"/>
            </a:endParaRPr>
          </a:p>
          <a:p>
            <a:pPr marL="0" indent="0">
              <a:buNone/>
            </a:pPr>
            <a:r>
              <a:rPr lang="en-US" sz="4800" dirty="0">
                <a:cs typeface="Century Gothic"/>
              </a:rPr>
              <a:t>Thank You</a:t>
            </a:r>
          </a:p>
        </p:txBody>
      </p:sp>
      <p:pic>
        <p:nvPicPr>
          <p:cNvPr id="4" name="DeloitteW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69180"/>
            <a:ext cx="1634110" cy="3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0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57931"/>
              </p:ext>
            </p:extLst>
          </p:nvPr>
        </p:nvGraphicFramePr>
        <p:xfrm>
          <a:off x="439417" y="1488035"/>
          <a:ext cx="11092184" cy="238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19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Installation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663595"/>
                  </a:ext>
                </a:extLst>
              </a:tr>
              <a:tr h="34407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Variables and functions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833003"/>
                  </a:ext>
                </a:extLst>
              </a:tr>
              <a:tr h="344071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structure and Loops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704492"/>
                  </a:ext>
                </a:extLst>
              </a:tr>
              <a:tr h="34407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Lists, Tuple, Dictionary, 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958412"/>
                  </a:ext>
                </a:extLst>
              </a:tr>
              <a:tr h="344071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488850"/>
                  </a:ext>
                </a:extLst>
              </a:tr>
              <a:tr h="344071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Processing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25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6898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57843"/>
              </p:ext>
            </p:extLst>
          </p:nvPr>
        </p:nvGraphicFramePr>
        <p:xfrm>
          <a:off x="469896" y="1427075"/>
          <a:ext cx="11156047" cy="233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368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9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Classes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50957"/>
                  </a:ext>
                </a:extLst>
              </a:tr>
              <a:tr h="29170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Exception Handling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0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Program Hands-on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287430"/>
                  </a:ext>
                </a:extLst>
              </a:tr>
              <a:tr h="35358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Django Introduction and setup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847567"/>
                  </a:ext>
                </a:extLst>
              </a:tr>
              <a:tr h="35358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Folder Structure and MVT working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848558"/>
                  </a:ext>
                </a:extLst>
              </a:tr>
              <a:tr h="35358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 Routing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69069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BC8552-A196-4187-92E8-893AAD865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76374"/>
              </p:ext>
            </p:extLst>
          </p:nvPr>
        </p:nvGraphicFramePr>
        <p:xfrm>
          <a:off x="517977" y="4369254"/>
          <a:ext cx="11156046" cy="1575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046">
                  <a:extLst>
                    <a:ext uri="{9D8B030D-6E8A-4147-A177-3AD203B41FA5}">
                      <a16:colId xmlns:a16="http://schemas.microsoft.com/office/drawing/2014/main" val="1553227670"/>
                    </a:ext>
                  </a:extLst>
                </a:gridCol>
              </a:tblGrid>
              <a:tr h="28417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Day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648380"/>
                  </a:ext>
                </a:extLst>
              </a:tr>
              <a:tr h="28417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design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849"/>
                  </a:ext>
                </a:extLst>
              </a:tr>
              <a:tr h="28417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Views Scripting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57395"/>
                  </a:ext>
                </a:extLst>
              </a:tr>
              <a:tr h="28417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572861"/>
                  </a:ext>
                </a:extLst>
              </a:tr>
              <a:tr h="38750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Small Data Visualization App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0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59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123" y="1833259"/>
            <a:ext cx="10418233" cy="1592403"/>
          </a:xfrm>
        </p:spPr>
        <p:txBody>
          <a:bodyPr/>
          <a:lstStyle/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41468194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Introduction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469900" y="844193"/>
            <a:ext cx="11252200" cy="4758939"/>
          </a:xfrm>
          <a:prstGeom prst="rect">
            <a:avLst/>
          </a:prstGeom>
        </p:spPr>
        <p:txBody>
          <a:bodyPr wrap="square" lIns="91440" tIns="91440" rIns="91440" bIns="91440" rtlCol="0" anchor="t" anchorCtr="0">
            <a:normAutofit/>
          </a:bodyPr>
          <a:lstStyle/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Python is a high level programming language.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The Python is a strong dynamically typed  language.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The core areas of Python use are scientific / numerical analysis (replacing Fortran), educational tools (Raspberry Pi etc.), config management, and of course web software. 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Written in C – high performance, ability to link to C libraries for extensions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Interpreted script language compiled on the fly into bytecode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Easier to read coding standards – whitespace sensitive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Object Oriented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02103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0590" y="1"/>
            <a:ext cx="2799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70150" y="2882798"/>
            <a:ext cx="569073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</a:rPr>
              <a:t>A Python program is a sequence of Python statements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400" dirty="0"/>
              <a:t>Stored in a text file called a Python module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sz="1400" dirty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400" dirty="0"/>
              <a:t>Executed using an IDE or “from the command line”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64525" y="5340570"/>
            <a:ext cx="3941335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anose="020B0604030504040204" pitchFamily="34" charset="0"/>
                <a:cs typeface="Courier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anose="020B0604030504040204" pitchFamily="34" charset="0"/>
                <a:cs typeface="Courier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anose="020B0604030504040204" pitchFamily="34" charset="0"/>
                <a:cs typeface="Courier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anose="020B0604030504040204" pitchFamily="34" charset="0"/>
                <a:cs typeface="Courier"/>
              </a:rPr>
              <a:t>print(line2)</a:t>
            </a:r>
          </a:p>
        </p:txBody>
      </p:sp>
      <p:sp>
        <p:nvSpPr>
          <p:cNvPr id="15" name="Alternate Process 14"/>
          <p:cNvSpPr/>
          <p:nvPr/>
        </p:nvSpPr>
        <p:spPr>
          <a:xfrm>
            <a:off x="6066022" y="2778020"/>
            <a:ext cx="3941335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urier"/>
              </a:rPr>
              <a:t>line2 = 'Welcome to the world of Python!'</a:t>
            </a:r>
          </a:p>
        </p:txBody>
      </p:sp>
      <p:cxnSp>
        <p:nvCxnSpPr>
          <p:cNvPr id="16" name="Shape 15"/>
          <p:cNvCxnSpPr>
            <a:stCxn id="25" idx="2"/>
            <a:endCxn id="15" idx="0"/>
          </p:cNvCxnSpPr>
          <p:nvPr/>
        </p:nvCxnSpPr>
        <p:spPr>
          <a:xfrm rot="16200000" flipH="1">
            <a:off x="7737813" y="2479142"/>
            <a:ext cx="587717" cy="100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7613954" y="3631804"/>
            <a:ext cx="122910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urier"/>
              </a:rPr>
              <a:t>print(line1)</a:t>
            </a:r>
          </a:p>
        </p:txBody>
      </p:sp>
      <p:cxnSp>
        <p:nvCxnSpPr>
          <p:cNvPr id="18" name="Elbow Connector 17"/>
          <p:cNvCxnSpPr>
            <a:cxnSpLocks/>
          </p:cNvCxnSpPr>
          <p:nvPr/>
        </p:nvCxnSpPr>
        <p:spPr>
          <a:xfrm rot="16200000" flipH="1">
            <a:off x="7884358" y="3260156"/>
            <a:ext cx="513265" cy="1918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lternate Process 18"/>
          <p:cNvSpPr/>
          <p:nvPr/>
        </p:nvSpPr>
        <p:spPr>
          <a:xfrm>
            <a:off x="7613159" y="4470343"/>
            <a:ext cx="122910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urier"/>
              </a:rPr>
              <a:t>print(line2)</a:t>
            </a:r>
          </a:p>
        </p:txBody>
      </p:sp>
      <p:cxnSp>
        <p:nvCxnSpPr>
          <p:cNvPr id="20" name="Shape 57"/>
          <p:cNvCxnSpPr>
            <a:stCxn id="17" idx="2"/>
            <a:endCxn id="19" idx="0"/>
          </p:cNvCxnSpPr>
          <p:nvPr/>
        </p:nvCxnSpPr>
        <p:spPr>
          <a:xfrm rot="5400000">
            <a:off x="7979098" y="4220936"/>
            <a:ext cx="498020" cy="7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lternate Process 24"/>
          <p:cNvSpPr/>
          <p:nvPr/>
        </p:nvSpPr>
        <p:spPr>
          <a:xfrm>
            <a:off x="6389243" y="1849784"/>
            <a:ext cx="3274820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urier"/>
              </a:rPr>
              <a:t>line1 = 'Hello Python developer...'</a:t>
            </a:r>
          </a:p>
        </p:txBody>
      </p:sp>
      <p:cxnSp>
        <p:nvCxnSpPr>
          <p:cNvPr id="27" name="Shape 15"/>
          <p:cNvCxnSpPr>
            <a:cxnSpLocks/>
          </p:cNvCxnSpPr>
          <p:nvPr/>
        </p:nvCxnSpPr>
        <p:spPr>
          <a:xfrm rot="5400000">
            <a:off x="7986721" y="1411663"/>
            <a:ext cx="359449" cy="3403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 bwMode="auto">
          <a:xfrm>
            <a:off x="1857782" y="4933237"/>
            <a:ext cx="8980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ea typeface="+mj-ea"/>
                <a:cs typeface="Courier"/>
              </a:rPr>
              <a:t>hello.py</a:t>
            </a:r>
            <a:endParaRPr lang="en-US" sz="1400" kern="0" dirty="0">
              <a:solidFill>
                <a:srgbClr val="000000"/>
              </a:solidFill>
              <a:ea typeface="+mj-ea"/>
              <a:cs typeface="Courier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6820201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urier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cs typeface="Courier"/>
              </a:rPr>
              <a:t>hello.py</a:t>
            </a:r>
            <a:endParaRPr lang="en-US" sz="140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urier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urier"/>
              </a:rPr>
              <a:t>                  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532625" y="5340570"/>
            <a:ext cx="3941335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anose="020B0604030504040204" pitchFamily="34" charset="0"/>
                <a:cs typeface="Courier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anose="020B0604030504040204" pitchFamily="34" charset="0"/>
                <a:cs typeface="Courier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anose="020B0604030504040204" pitchFamily="34" charset="0"/>
                <a:cs typeface="Courier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cs typeface="Courier"/>
              </a:rPr>
              <a:t>print(line2)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543258" y="5340570"/>
            <a:ext cx="3941335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anose="020B0604030504040204" pitchFamily="34" charset="0"/>
                <a:cs typeface="Courier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anose="020B0604030504040204" pitchFamily="34" charset="0"/>
                <a:cs typeface="Courier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cs typeface="Courier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anose="020B0604030504040204" pitchFamily="34" charset="0"/>
                <a:cs typeface="Courier"/>
              </a:rPr>
              <a:t>print(line2)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543259" y="5340570"/>
            <a:ext cx="3941335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anose="020B0604030504040204" pitchFamily="34" charset="0"/>
                <a:cs typeface="Courier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cs typeface="Courier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anose="020B0604030504040204" pitchFamily="34" charset="0"/>
                <a:cs typeface="Courier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Verdana" panose="020B0604030504040204" pitchFamily="34" charset="0"/>
                <a:cs typeface="Courier"/>
              </a:rPr>
              <a:t>print(line2)</a:t>
            </a:r>
          </a:p>
        </p:txBody>
      </p:sp>
      <p:sp>
        <p:nvSpPr>
          <p:cNvPr id="59" name="TextBox 58"/>
          <p:cNvSpPr txBox="1"/>
          <p:nvPr/>
        </p:nvSpPr>
        <p:spPr bwMode="auto">
          <a:xfrm>
            <a:off x="553892" y="5340570"/>
            <a:ext cx="3941335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cs typeface="Courier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cs typeface="Courier"/>
              </a:rPr>
              <a:t>print(line2)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6841467" y="5333567"/>
            <a:ext cx="3138231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urier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cs typeface="Courier"/>
              </a:rPr>
              <a:t>hello.py</a:t>
            </a:r>
            <a:endParaRPr lang="en-US" sz="140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urier"/>
              </a:rPr>
              <a:t>Hello Python developer…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urier"/>
              </a:rPr>
              <a:t>Welcome to the world of Python!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820201" y="5347571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urier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cs typeface="Courier"/>
              </a:rPr>
              <a:t>hello.py</a:t>
            </a:r>
            <a:endParaRPr lang="en-US" sz="1400" dirty="0">
              <a:solidFill>
                <a:srgbClr val="000000"/>
              </a:solidFill>
              <a:cs typeface="Courier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cs typeface="Courier"/>
              </a:rPr>
              <a:t>Hello Python developer…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170150" y="2882797"/>
            <a:ext cx="569073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</a:rPr>
              <a:t>A Python program is a sequence of Python statements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400" dirty="0"/>
              <a:t>Stored in a text file called a Python module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sz="1400" dirty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1400" dirty="0"/>
              <a:t>Executed using an IDE or </a:t>
            </a:r>
            <a:r>
              <a:rPr lang="en-US" sz="1400" dirty="0">
                <a:solidFill>
                  <a:srgbClr val="FF0000"/>
                </a:solidFill>
              </a:rPr>
              <a:t>“from the command line”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9645F79-B373-4CCC-A825-BC7D70BF9447}"/>
              </a:ext>
            </a:extLst>
          </p:cNvPr>
          <p:cNvSpPr txBox="1">
            <a:spLocks/>
          </p:cNvSpPr>
          <p:nvPr/>
        </p:nvSpPr>
        <p:spPr>
          <a:xfrm>
            <a:off x="469900" y="402586"/>
            <a:ext cx="11252200" cy="418127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Python program</a:t>
            </a:r>
          </a:p>
        </p:txBody>
      </p:sp>
    </p:spTree>
    <p:extLst>
      <p:ext uri="{BB962C8B-B14F-4D97-AF65-F5344CB8AC3E}">
        <p14:creationId xmlns:p14="http://schemas.microsoft.com/office/powerpoint/2010/main" val="15841427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5" grpId="0" animBg="1"/>
      <p:bldP spid="17" grpId="0" animBg="1"/>
      <p:bldP spid="19" grpId="0" animBg="1"/>
      <p:bldP spid="25" grpId="0" animBg="1"/>
      <p:bldP spid="54" grpId="0" animBg="1"/>
      <p:bldP spid="54" grpId="1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gray">
          <a:xfrm>
            <a:off x="10772775" y="0"/>
            <a:ext cx="1419225" cy="447675"/>
          </a:xfrm>
          <a:prstGeom prst="rect">
            <a:avLst/>
          </a:prstGeom>
        </p:spPr>
        <p:txBody>
          <a:bodyPr wrap="squar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9A1607E-0EB6-4DE3-91FC-BD5F193F90DE}"/>
              </a:ext>
            </a:extLst>
          </p:cNvPr>
          <p:cNvSpPr>
            <a:spLocks noGrp="1"/>
          </p:cNvSpPr>
          <p:nvPr/>
        </p:nvSpPr>
        <p:spPr>
          <a:xfrm>
            <a:off x="659219" y="850604"/>
            <a:ext cx="9703981" cy="5245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Arithmetic        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Comparison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Assignment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Logical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Bitwise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Membership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Identity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8D7B0BD6-4CA3-4D75-9B71-347C42116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69" y="1164455"/>
            <a:ext cx="5334000" cy="457200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7A34A68D-2171-4067-BE9B-BC33B0EDC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569" y="1918850"/>
            <a:ext cx="4572000" cy="457200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37EF7F9B-8520-4DDB-AB83-26D1BE4D3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569" y="2849820"/>
            <a:ext cx="5867400" cy="45720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F37BF247-8797-4160-822D-830A46F76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569" y="3661692"/>
            <a:ext cx="2286000" cy="45720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3675EEA3-C676-47BC-9EAE-A84B238B5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8569" y="4358610"/>
            <a:ext cx="4572000" cy="457200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984B56FA-0D54-491E-9FF7-94D9D29998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8569" y="5041263"/>
            <a:ext cx="2209800" cy="457200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4A2CBEDA-FC03-4377-8447-B29227AC40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8569" y="5919406"/>
            <a:ext cx="2209800" cy="4572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CAEABA8-D0BC-4A1C-A79B-C796248C4BB3}"/>
              </a:ext>
            </a:extLst>
          </p:cNvPr>
          <p:cNvSpPr txBox="1">
            <a:spLocks/>
          </p:cNvSpPr>
          <p:nvPr/>
        </p:nvSpPr>
        <p:spPr>
          <a:xfrm>
            <a:off x="469900" y="331466"/>
            <a:ext cx="11252200" cy="418127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6843964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Data Types - Lists</a:t>
            </a:r>
          </a:p>
        </p:txBody>
      </p:sp>
      <p:sp>
        <p:nvSpPr>
          <p:cNvPr id="5" name="TextBox 4"/>
          <p:cNvSpPr txBox="1"/>
          <p:nvPr/>
        </p:nvSpPr>
        <p:spPr bwMode="gray">
          <a:xfrm>
            <a:off x="469900" y="767080"/>
            <a:ext cx="11252200" cy="4836052"/>
          </a:xfrm>
          <a:prstGeom prst="rect">
            <a:avLst/>
          </a:prstGeom>
        </p:spPr>
        <p:txBody>
          <a:bodyPr wrap="square" lIns="91440" tIns="91440" rIns="91440" bIns="91440" rtlCol="0" anchor="t" anchorCtr="0">
            <a:normAutofit lnSpcReduction="10000"/>
          </a:bodyPr>
          <a:lstStyle/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List is a collection which is ordered and changeable. Allows duplicate members.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Tuple is a collection which is ordered and unchangeable. Allows duplicate members.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Set is a collection which is unordered and unindexed. No duplicate members.</a:t>
            </a:r>
          </a:p>
          <a:p>
            <a:pPr marL="781035" lvl="1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Dictionary is a collection which is unordered, changeable and indexed. No duplicate members.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endParaRPr lang="en-US" sz="1400" b="1" dirty="0"/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sz="1400" b="1" dirty="0"/>
              <a:t>Access Item</a:t>
            </a:r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err="1"/>
              <a:t>thislist</a:t>
            </a:r>
            <a:r>
              <a:rPr lang="en-US" sz="1400" dirty="0"/>
              <a:t> = ["apple", "banana", "cherry"]</a:t>
            </a:r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print(</a:t>
            </a:r>
            <a:r>
              <a:rPr lang="en-US" sz="1400" dirty="0" err="1"/>
              <a:t>thislist</a:t>
            </a:r>
            <a:r>
              <a:rPr lang="en-US" sz="1400" dirty="0"/>
              <a:t>[1])  # ["banana“]</a:t>
            </a:r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sz="1400" b="1" dirty="0"/>
              <a:t>Negative Index</a:t>
            </a:r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err="1"/>
              <a:t>thislist</a:t>
            </a:r>
            <a:r>
              <a:rPr lang="en-US" sz="1400" dirty="0"/>
              <a:t> = ["apple", "banana", "cherry"]</a:t>
            </a:r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print(</a:t>
            </a:r>
            <a:r>
              <a:rPr lang="en-US" sz="1400" dirty="0" err="1"/>
              <a:t>thislist</a:t>
            </a:r>
            <a:r>
              <a:rPr lang="en-US" sz="1400" dirty="0"/>
              <a:t>[-1]) # ["cherry"]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US" sz="1400" b="1" dirty="0"/>
              <a:t>Range of  Index</a:t>
            </a:r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err="1"/>
              <a:t>thislist</a:t>
            </a:r>
            <a:r>
              <a:rPr lang="en-US" sz="1400" dirty="0"/>
              <a:t> = ["apple", "banana", "cherry", "orange", "kiwi", "melon", "mango"]</a:t>
            </a:r>
          </a:p>
          <a:p>
            <a:pPr marL="1390620" lvl="2" indent="-171450">
              <a:lnSpc>
                <a:spcPct val="114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print(</a:t>
            </a:r>
            <a:r>
              <a:rPr lang="en-US" sz="1400" dirty="0" err="1"/>
              <a:t>thislist</a:t>
            </a:r>
            <a:r>
              <a:rPr lang="en-US" sz="1400" dirty="0"/>
              <a:t>[2:5]) # ["cherry", "orange", "kiwi“]</a:t>
            </a:r>
          </a:p>
        </p:txBody>
      </p:sp>
    </p:spTree>
    <p:extLst>
      <p:ext uri="{BB962C8B-B14F-4D97-AF65-F5344CB8AC3E}">
        <p14:creationId xmlns:p14="http://schemas.microsoft.com/office/powerpoint/2010/main" val="388684686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D9D60A4-7FEF-4394-BC40-395386A52B23}" vid="{30850DB0-321B-45CC-986F-67B0BBFB8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Deloitte_16_9_Onscreen_US</Template>
  <TotalTime>33341</TotalTime>
  <Words>2194</Words>
  <Application>Microsoft Office PowerPoint</Application>
  <PresentationFormat>Widescreen</PresentationFormat>
  <Paragraphs>644</Paragraphs>
  <Slides>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ＭＳ Ｐゴシック</vt:lpstr>
      <vt:lpstr>Arial</vt:lpstr>
      <vt:lpstr>Arial Narrow</vt:lpstr>
      <vt:lpstr>Century Gothic</vt:lpstr>
      <vt:lpstr>Consolas</vt:lpstr>
      <vt:lpstr>Courier</vt:lpstr>
      <vt:lpstr>Open Sans</vt:lpstr>
      <vt:lpstr>Verdana</vt:lpstr>
      <vt:lpstr>Wingdings</vt:lpstr>
      <vt:lpstr>Deloitte_US_Onscreen</vt:lpstr>
      <vt:lpstr>think-cell Slide</vt:lpstr>
      <vt:lpstr>Python  - Django Web Framework   Deloitte US India  December 16, 2019</vt:lpstr>
      <vt:lpstr>Meet the trainers</vt:lpstr>
      <vt:lpstr>Agenda</vt:lpstr>
      <vt:lpstr>Agenda</vt:lpstr>
      <vt:lpstr>Day 1</vt:lpstr>
      <vt:lpstr>Python Introduction</vt:lpstr>
      <vt:lpstr>PowerPoint Presentation</vt:lpstr>
      <vt:lpstr>PowerPoint Presentation</vt:lpstr>
      <vt:lpstr>Sequence Data Types - Lists</vt:lpstr>
      <vt:lpstr>More List Operations</vt:lpstr>
      <vt:lpstr>Tuples</vt:lpstr>
      <vt:lpstr>Dictionary</vt:lpstr>
      <vt:lpstr>More Dictionary Options</vt:lpstr>
      <vt:lpstr>Sets</vt:lpstr>
      <vt:lpstr>Sets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Statement</vt:lpstr>
      <vt:lpstr>File Handling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Anudeep, Moturi Vijay Krishna</dc:creator>
  <cp:lastModifiedBy>patidar, Niranjan</cp:lastModifiedBy>
  <cp:revision>1630</cp:revision>
  <cp:lastPrinted>2014-06-25T02:16:22Z</cp:lastPrinted>
  <dcterms:created xsi:type="dcterms:W3CDTF">2017-05-26T10:26:11Z</dcterms:created>
  <dcterms:modified xsi:type="dcterms:W3CDTF">2019-12-16T12:17:04Z</dcterms:modified>
</cp:coreProperties>
</file>