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4.jpg" ContentType="image/p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8" r:id="rId5"/>
  </p:sldMasterIdLst>
  <p:notesMasterIdLst>
    <p:notesMasterId r:id="rId30"/>
  </p:notesMasterIdLst>
  <p:handoutMasterIdLst>
    <p:handoutMasterId r:id="rId31"/>
  </p:handoutMasterIdLst>
  <p:sldIdLst>
    <p:sldId id="281" r:id="rId6"/>
    <p:sldId id="293" r:id="rId7"/>
    <p:sldId id="303" r:id="rId8"/>
    <p:sldId id="256" r:id="rId9"/>
    <p:sldId id="259" r:id="rId10"/>
    <p:sldId id="294" r:id="rId11"/>
    <p:sldId id="308" r:id="rId12"/>
    <p:sldId id="310" r:id="rId13"/>
    <p:sldId id="296" r:id="rId14"/>
    <p:sldId id="311" r:id="rId15"/>
    <p:sldId id="320" r:id="rId16"/>
    <p:sldId id="262" r:id="rId17"/>
    <p:sldId id="312" r:id="rId18"/>
    <p:sldId id="313" r:id="rId19"/>
    <p:sldId id="305" r:id="rId20"/>
    <p:sldId id="316" r:id="rId21"/>
    <p:sldId id="295" r:id="rId22"/>
    <p:sldId id="315" r:id="rId23"/>
    <p:sldId id="317" r:id="rId24"/>
    <p:sldId id="319" r:id="rId25"/>
    <p:sldId id="307" r:id="rId26"/>
    <p:sldId id="318" r:id="rId27"/>
    <p:sldId id="302"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79" autoAdjust="0"/>
  </p:normalViewPr>
  <p:slideViewPr>
    <p:cSldViewPr snapToGrid="0">
      <p:cViewPr varScale="1">
        <p:scale>
          <a:sx n="87" d="100"/>
          <a:sy n="87" d="100"/>
        </p:scale>
        <p:origin x="480" y="62"/>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8/10/relationships/authors" Targe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11/24/2024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11/24/2024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32581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85455-C93A-4CFC-758C-DFCE2E6841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781370-59B2-186E-8876-4A344A8A79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147707-41A3-F51E-11AF-AAB9835E97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FE4958D-19CE-64A4-4D82-7A724E0CB9B0}"/>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4203858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397803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E9EAB-40BB-3B81-B35D-762C69561C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D5390B-0827-633E-9F71-6E11D08D97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41CC26-A0D4-D3BB-75AF-8178D53193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9DB4D5-0350-3D74-73E3-CA011989A6A1}"/>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2744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5490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4BC12-988D-C2FB-FF41-4D28205401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08F861-9892-C85C-120E-6C197EDD63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A99979-F2FB-D9CD-5F55-D40BCA4FC0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E49F99B-779C-1223-B5E5-8986ABE39780}"/>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87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98D65-A993-EC10-571C-740B684B3C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2DF787-9E41-9F45-61FF-F4480BC536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431E6D-E0A8-43B9-60C8-3209BD92C6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8BEEBD-CD2A-6D23-718E-E1D9FC3A21B3}"/>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9728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63E11-E3DE-357B-DFAE-4AF2A64EF8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21C7B4-0C8A-FB98-CE9E-78D157EBE1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A8E188-6856-7EF0-9112-267457BB59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D228B2-4E02-8DD3-9EC6-47133592D1DA}"/>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3223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2948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3745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8689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924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438634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88FE6-DAD5-8E02-1DF2-6861FBD461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CC26EA-BBC2-13AB-4FE8-7F13DF5487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D7B232-FA5F-8A1C-4837-4E81DC57A8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E41FCE-4A7C-CA0E-977D-A4B305A30463}"/>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4021386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920641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197144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B9067-01ED-3CEA-E22E-6751C4E93A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6793CF-D2F4-260E-5457-AB9F3BB0BF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00C683-49F1-0F68-EE9C-05AD3DB63F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0BF15B-1954-EE27-C15D-ECB4EEADE4DE}"/>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883900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197144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DB349-CAC9-4820-1FC2-C1648A1181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DE5433-628E-3A7B-E737-E0CECABB9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9663C6-5D85-68BA-2D0C-E02FA92FC60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816702-D380-C06A-2D73-C28E2165789D}"/>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4258936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11/24/2024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11/24/2024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6933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742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11/24/2024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11/24/2024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11/24/2024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11/24/2024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 id="2147483667" r:id="rId13"/>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153186"/>
      </p:ext>
    </p:extLst>
  </p:cSld>
  <p:clrMap bg1="lt1" tx1="dk1" bg2="lt2" tx2="dk2" accent1="accent1" accent2="accent2" accent3="accent3" accent4="accent4" accent5="accent5" accent6="accent6" hlink="hlink" folHlink="folHlink"/>
  <p:sldLayoutIdLst>
    <p:sldLayoutId id="2147483669" r:id="rId1"/>
  </p:sldLayoutIdLst>
  <p:hf sldNum="0" hdr="0" ftr="0" dt="0"/>
  <p:txStyles>
    <p:titleStyle>
      <a:lvl1pPr algn="ctr" defTabSz="761970" rtl="0" eaLnBrk="1" latinLnBrk="0" hangingPunct="1">
        <a:spcBef>
          <a:spcPct val="0"/>
        </a:spcBef>
        <a:buNone/>
        <a:defRPr sz="3667" kern="1200">
          <a:solidFill>
            <a:schemeClr val="tx1"/>
          </a:solidFill>
          <a:latin typeface="+mj-lt"/>
          <a:ea typeface="+mj-ea"/>
          <a:cs typeface="+mj-cs"/>
        </a:defRPr>
      </a:lvl1pPr>
    </p:titleStyle>
    <p:bodyStyle>
      <a:lvl1pPr marL="285739" indent="-285739" algn="l" defTabSz="761970" rtl="0" eaLnBrk="1" latinLnBrk="0" hangingPunct="1">
        <a:spcBef>
          <a:spcPct val="20000"/>
        </a:spcBef>
        <a:buFont typeface="Arial" pitchFamily="34" charset="0"/>
        <a:buChar char="•"/>
        <a:defRPr sz="2667" kern="1200">
          <a:solidFill>
            <a:schemeClr val="tx1"/>
          </a:solidFill>
          <a:latin typeface="+mn-lt"/>
          <a:ea typeface="+mn-ea"/>
          <a:cs typeface="+mn-cs"/>
        </a:defRPr>
      </a:lvl1pPr>
      <a:lvl2pPr marL="619100" indent="-238115" algn="l" defTabSz="761970" rtl="0" eaLnBrk="1" latinLnBrk="0" hangingPunct="1">
        <a:spcBef>
          <a:spcPct val="20000"/>
        </a:spcBef>
        <a:buFont typeface="Arial" pitchFamily="34" charset="0"/>
        <a:buChar char="–"/>
        <a:defRPr sz="2333" kern="1200">
          <a:solidFill>
            <a:schemeClr val="tx1"/>
          </a:solidFill>
          <a:latin typeface="+mn-lt"/>
          <a:ea typeface="+mn-ea"/>
          <a:cs typeface="+mn-cs"/>
        </a:defRPr>
      </a:lvl2pPr>
      <a:lvl3pPr marL="952462" indent="-190492" algn="l" defTabSz="76197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333447"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4pPr>
      <a:lvl5pPr marL="171443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13.jp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691053" y="0"/>
            <a:ext cx="9144000" cy="2286000"/>
          </a:xfrm>
        </p:spPr>
        <p:txBody>
          <a:bodyPr/>
          <a:lstStyle/>
          <a:p>
            <a:r>
              <a:rPr lang="en-US" dirty="0">
                <a:solidFill>
                  <a:schemeClr val="tx1"/>
                </a:solidFill>
              </a:rPr>
              <a:t>MAJOR PROJECT PRESENTATION</a:t>
            </a:r>
          </a:p>
        </p:txBody>
      </p:sp>
      <p:sp>
        <p:nvSpPr>
          <p:cNvPr id="2" name="TextBox 1">
            <a:extLst>
              <a:ext uri="{FF2B5EF4-FFF2-40B4-BE49-F238E27FC236}">
                <a16:creationId xmlns:a16="http://schemas.microsoft.com/office/drawing/2014/main" id="{BD03FCE7-D3BD-2352-2DBB-5BFB8577CC4F}"/>
              </a:ext>
            </a:extLst>
          </p:cNvPr>
          <p:cNvSpPr txBox="1"/>
          <p:nvPr/>
        </p:nvSpPr>
        <p:spPr>
          <a:xfrm>
            <a:off x="1691053" y="3015762"/>
            <a:ext cx="11473962" cy="646331"/>
          </a:xfrm>
          <a:prstGeom prst="rect">
            <a:avLst/>
          </a:prstGeom>
          <a:noFill/>
        </p:spPr>
        <p:txBody>
          <a:bodyPr wrap="square" rtlCol="0">
            <a:spAutoFit/>
          </a:bodyPr>
          <a:lstStyle/>
          <a:p>
            <a:r>
              <a:rPr lang="en-US" sz="3600" dirty="0"/>
              <a:t>Image Forgery Detection using CNN and ELA</a:t>
            </a:r>
            <a:endParaRPr lang="en-IN" sz="3600" dirty="0"/>
          </a:p>
        </p:txBody>
      </p:sp>
      <p:pic>
        <p:nvPicPr>
          <p:cNvPr id="7" name="Picture 6">
            <a:extLst>
              <a:ext uri="{FF2B5EF4-FFF2-40B4-BE49-F238E27FC236}">
                <a16:creationId xmlns:a16="http://schemas.microsoft.com/office/drawing/2014/main" id="{C8B0A51E-BCD2-4EBD-1300-B48776008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73" y="4446793"/>
            <a:ext cx="1789996" cy="2004054"/>
          </a:xfrm>
          <a:prstGeom prst="rect">
            <a:avLst/>
          </a:prstGeom>
        </p:spPr>
      </p:pic>
      <p:sp>
        <p:nvSpPr>
          <p:cNvPr id="8" name="TextBox 7">
            <a:extLst>
              <a:ext uri="{FF2B5EF4-FFF2-40B4-BE49-F238E27FC236}">
                <a16:creationId xmlns:a16="http://schemas.microsoft.com/office/drawing/2014/main" id="{5AB1F153-623F-8E83-A3EE-A26CE2B09C69}"/>
              </a:ext>
            </a:extLst>
          </p:cNvPr>
          <p:cNvSpPr txBox="1"/>
          <p:nvPr/>
        </p:nvSpPr>
        <p:spPr>
          <a:xfrm>
            <a:off x="5099538" y="3923573"/>
            <a:ext cx="6363793" cy="523220"/>
          </a:xfrm>
          <a:prstGeom prst="rect">
            <a:avLst/>
          </a:prstGeom>
          <a:noFill/>
        </p:spPr>
        <p:txBody>
          <a:bodyPr wrap="none" rtlCol="0">
            <a:spAutoFit/>
          </a:bodyPr>
          <a:lstStyle/>
          <a:p>
            <a:r>
              <a:rPr lang="en-IN" sz="2800" dirty="0">
                <a:latin typeface="+mj-lt"/>
              </a:rPr>
              <a:t>UNDER THE GUIDANCE OF – Dr. Anuja Dixit</a:t>
            </a: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558085" y="169011"/>
            <a:ext cx="7995742" cy="5168196"/>
          </a:xfrm>
          <a:prstGeom prst="rect">
            <a:avLst/>
          </a:prstGeom>
          <a:noFill/>
          <a:ln/>
        </p:spPr>
        <p:txBody>
          <a:bodyPr wrap="square" rtlCol="0" anchor="t"/>
          <a:lstStyle/>
          <a:p>
            <a:pPr>
              <a:lnSpc>
                <a:spcPts val="4556"/>
              </a:lnSpc>
            </a:pPr>
            <a:r>
              <a:rPr lang="en-US" sz="3645" b="1" kern="0" spc="-37" dirty="0">
                <a:latin typeface="Montserrat" pitchFamily="34" charset="0"/>
                <a:ea typeface="Montserrat" pitchFamily="34" charset="-122"/>
                <a:cs typeface="Montserrat" pitchFamily="34" charset="-120"/>
              </a:rPr>
              <a:t>Model Training: Sequential CNN</a:t>
            </a:r>
            <a:endParaRPr lang="en-US" sz="3645" dirty="0"/>
          </a:p>
        </p:txBody>
      </p:sp>
      <p:sp>
        <p:nvSpPr>
          <p:cNvPr id="2" name="Rectangle 1"/>
          <p:cNvSpPr/>
          <p:nvPr/>
        </p:nvSpPr>
        <p:spPr>
          <a:xfrm>
            <a:off x="705780" y="976758"/>
            <a:ext cx="4656262" cy="800219"/>
          </a:xfrm>
          <a:prstGeom prst="rect">
            <a:avLst/>
          </a:prstGeom>
        </p:spPr>
        <p:txBody>
          <a:bodyPr wrap="square">
            <a:spAutoFit/>
          </a:bodyPr>
          <a:lstStyle/>
          <a:p>
            <a:r>
              <a:rPr lang="en-IN" dirty="0"/>
              <a:t> </a:t>
            </a:r>
            <a:endParaRPr lang="en-IN" sz="2800" b="1" dirty="0"/>
          </a:p>
          <a:p>
            <a:endParaRPr lang="en-IN" sz="2800" b="1" dirty="0"/>
          </a:p>
        </p:txBody>
      </p:sp>
      <p:sp>
        <p:nvSpPr>
          <p:cNvPr id="15" name="Rectangle 3"/>
          <p:cNvSpPr>
            <a:spLocks noChangeArrowheads="1"/>
          </p:cNvSpPr>
          <p:nvPr/>
        </p:nvSpPr>
        <p:spPr bwMode="auto">
          <a:xfrm>
            <a:off x="2233341" y="1684739"/>
            <a:ext cx="7353837" cy="3930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Input Layer:</a:t>
            </a:r>
            <a:r>
              <a:rPr kumimoji="0" lang="en-US" altLang="en-US" sz="1400" b="0" i="0" u="none" strike="noStrike" cap="none" normalizeH="0" baseline="0" dirty="0">
                <a:ln>
                  <a:noFill/>
                </a:ln>
                <a:solidFill>
                  <a:schemeClr val="tx1"/>
                </a:solidFill>
                <a:effectLst/>
                <a:latin typeface="Arial" panose="020B0604020202020204" pitchFamily="34" charset="0"/>
              </a:rPr>
              <a:t> 	     The image is fed into the network.</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Convolution Layers:</a:t>
            </a:r>
            <a:r>
              <a:rPr kumimoji="0" lang="en-US" altLang="en-US" sz="1400" b="0" i="0" u="none" strike="noStrike" cap="none" normalizeH="0" baseline="0" dirty="0">
                <a:ln>
                  <a:noFill/>
                </a:ln>
                <a:solidFill>
                  <a:schemeClr val="tx1"/>
                </a:solidFill>
                <a:effectLst/>
                <a:latin typeface="Arial" panose="020B0604020202020204" pitchFamily="34" charset="0"/>
              </a:rPr>
              <a:t>      Extract basic features like edges and textures.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Max Pooling Layers:     </a:t>
            </a:r>
            <a:r>
              <a:rPr kumimoji="0" lang="en-US" altLang="en-US" sz="1400" b="0" i="0" u="none" strike="noStrike" cap="none" normalizeH="0" baseline="0" dirty="0">
                <a:ln>
                  <a:noFill/>
                </a:ln>
                <a:solidFill>
                  <a:schemeClr val="tx1"/>
                </a:solidFill>
                <a:effectLst/>
                <a:latin typeface="Arial" panose="020B0604020202020204" pitchFamily="34" charset="0"/>
              </a:rPr>
              <a:t> Reduce dimensions by keeping the most important features.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Additional Convolution </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and Pooling:</a:t>
            </a:r>
            <a:r>
              <a:rPr kumimoji="0" lang="en-US" altLang="en-US" sz="1400" b="0" i="0" u="none" strike="noStrike" cap="none" normalizeH="0" baseline="0" dirty="0">
                <a:ln>
                  <a:noFill/>
                </a:ln>
                <a:solidFill>
                  <a:schemeClr val="tx1"/>
                </a:solidFill>
                <a:effectLst/>
                <a:latin typeface="Arial" panose="020B0604020202020204" pitchFamily="34" charset="0"/>
              </a:rPr>
              <a:t> 	     Detect more complex patterns.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Dropout Layers:</a:t>
            </a:r>
            <a:r>
              <a:rPr kumimoji="0" lang="en-US" altLang="en-US" sz="1400" b="0" i="0" u="none" strike="noStrike" cap="none" normalizeH="0" baseline="0" dirty="0">
                <a:ln>
                  <a:noFill/>
                </a:ln>
                <a:solidFill>
                  <a:schemeClr val="tx1"/>
                </a:solidFill>
                <a:effectLst/>
                <a:latin typeface="Arial" panose="020B0604020202020204" pitchFamily="34" charset="0"/>
              </a:rPr>
              <a:t> 	     Prevent overfitting by randomly disabling some neurons during 		     training.</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Flatten Layer:</a:t>
            </a:r>
            <a:r>
              <a:rPr kumimoji="0" lang="en-US" altLang="en-US" sz="1400" b="0" i="0" u="none" strike="noStrike" cap="none" normalizeH="0" baseline="0" dirty="0">
                <a:ln>
                  <a:noFill/>
                </a:ln>
                <a:solidFill>
                  <a:schemeClr val="tx1"/>
                </a:solidFill>
                <a:effectLst/>
                <a:latin typeface="Arial" panose="020B0604020202020204" pitchFamily="34" charset="0"/>
              </a:rPr>
              <a:t> 	     Convert feature maps into a one-dimensional vector.</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Dense Layers:</a:t>
            </a:r>
            <a:r>
              <a:rPr kumimoji="0" lang="en-US" altLang="en-US" sz="1400" b="0" i="0" u="none" strike="noStrike" cap="none" normalizeH="0" baseline="0" dirty="0">
                <a:ln>
                  <a:noFill/>
                </a:ln>
                <a:solidFill>
                  <a:schemeClr val="tx1"/>
                </a:solidFill>
                <a:effectLst/>
                <a:latin typeface="Arial" panose="020B0604020202020204" pitchFamily="34" charset="0"/>
              </a:rPr>
              <a:t> 	     Learn abstract relationships for classification.</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Output Layer:</a:t>
            </a:r>
            <a:r>
              <a:rPr kumimoji="0" lang="en-US" altLang="en-US" sz="1400" b="0" i="0" u="none" strike="noStrike" cap="none" normalizeH="0" baseline="0" dirty="0">
                <a:ln>
                  <a:noFill/>
                </a:ln>
                <a:solidFill>
                  <a:schemeClr val="tx1"/>
                </a:solidFill>
                <a:effectLst/>
                <a:latin typeface="Arial" panose="020B0604020202020204" pitchFamily="34" charset="0"/>
              </a:rPr>
              <a:t> 	     Using a sigmoid activation, outputs a probability (real or forged). </a:t>
            </a:r>
          </a:p>
          <a:p>
            <a:pPr marL="0" marR="0" lvl="0" indent="0" defTabSz="914400" rtl="0" eaLnBrk="0" fontAlgn="base" latinLnBrk="0" hangingPunct="0">
              <a:lnSpc>
                <a:spcPct val="150000"/>
              </a:lnSpc>
              <a:spcBef>
                <a:spcPct val="0"/>
              </a:spcBef>
              <a:spcAft>
                <a:spcPct val="0"/>
              </a:spcAft>
              <a:buClrTx/>
              <a:buSzTx/>
              <a:buFontTx/>
              <a:buChar char="•"/>
              <a:tabLst/>
            </a:pPr>
            <a:endParaRPr lang="en-US" altLang="en-US" sz="1400" dirty="0">
              <a:latin typeface="Arial" panose="020B0604020202020204" pitchFamily="34" charset="0"/>
            </a:endParaRPr>
          </a:p>
          <a:p>
            <a:pPr marL="0" marR="0" lvl="0" indent="0" defTabSz="914400" rtl="0" eaLnBrk="0" fontAlgn="base" latinLnBrk="0" hangingPunct="0">
              <a:lnSpc>
                <a:spcPct val="15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8875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55B00-FF6B-CEAB-56B0-34D7E0022004}"/>
            </a:ext>
          </a:extLst>
        </p:cNvPr>
        <p:cNvGrpSpPr/>
        <p:nvPr/>
      </p:nvGrpSpPr>
      <p:grpSpPr>
        <a:xfrm>
          <a:off x="0" y="0"/>
          <a:ext cx="0" cy="0"/>
          <a:chOff x="0" y="0"/>
          <a:chExt cx="0" cy="0"/>
        </a:xfrm>
      </p:grpSpPr>
      <p:sp>
        <p:nvSpPr>
          <p:cNvPr id="4" name="Text 2">
            <a:extLst>
              <a:ext uri="{FF2B5EF4-FFF2-40B4-BE49-F238E27FC236}">
                <a16:creationId xmlns:a16="http://schemas.microsoft.com/office/drawing/2014/main" id="{8E8B729A-D45B-862D-D2A9-45E8CA97CC3B}"/>
              </a:ext>
            </a:extLst>
          </p:cNvPr>
          <p:cNvSpPr/>
          <p:nvPr/>
        </p:nvSpPr>
        <p:spPr>
          <a:xfrm>
            <a:off x="558085" y="169011"/>
            <a:ext cx="7995742" cy="5168196"/>
          </a:xfrm>
          <a:prstGeom prst="rect">
            <a:avLst/>
          </a:prstGeom>
          <a:noFill/>
          <a:ln/>
        </p:spPr>
        <p:txBody>
          <a:bodyPr wrap="square" rtlCol="0" anchor="t"/>
          <a:lstStyle/>
          <a:p>
            <a:pPr>
              <a:lnSpc>
                <a:spcPts val="4556"/>
              </a:lnSpc>
            </a:pPr>
            <a:r>
              <a:rPr lang="en-US" sz="3645" b="1" kern="0" spc="-37" dirty="0">
                <a:latin typeface="Montserrat" pitchFamily="34" charset="0"/>
                <a:ea typeface="Montserrat" pitchFamily="34" charset="-122"/>
                <a:cs typeface="Montserrat" pitchFamily="34" charset="-120"/>
              </a:rPr>
              <a:t>Model Training: Sequential CNN</a:t>
            </a:r>
            <a:endParaRPr lang="en-US" sz="3645" dirty="0"/>
          </a:p>
        </p:txBody>
      </p:sp>
      <p:sp>
        <p:nvSpPr>
          <p:cNvPr id="2" name="Rectangle 1">
            <a:extLst>
              <a:ext uri="{FF2B5EF4-FFF2-40B4-BE49-F238E27FC236}">
                <a16:creationId xmlns:a16="http://schemas.microsoft.com/office/drawing/2014/main" id="{A1F5AF29-C2F8-4575-EB89-8AB44D9983E6}"/>
              </a:ext>
            </a:extLst>
          </p:cNvPr>
          <p:cNvSpPr/>
          <p:nvPr/>
        </p:nvSpPr>
        <p:spPr>
          <a:xfrm>
            <a:off x="705780" y="976758"/>
            <a:ext cx="4656262" cy="800219"/>
          </a:xfrm>
          <a:prstGeom prst="rect">
            <a:avLst/>
          </a:prstGeom>
        </p:spPr>
        <p:txBody>
          <a:bodyPr wrap="square">
            <a:spAutoFit/>
          </a:bodyPr>
          <a:lstStyle/>
          <a:p>
            <a:r>
              <a:rPr lang="en-IN" dirty="0"/>
              <a:t> </a:t>
            </a:r>
            <a:endParaRPr lang="en-IN" sz="2800" b="1" dirty="0"/>
          </a:p>
          <a:p>
            <a:endParaRPr lang="en-IN" sz="2800" b="1" dirty="0"/>
          </a:p>
        </p:txBody>
      </p:sp>
      <p:pic>
        <p:nvPicPr>
          <p:cNvPr id="5" name="Picture 4">
            <a:extLst>
              <a:ext uri="{FF2B5EF4-FFF2-40B4-BE49-F238E27FC236}">
                <a16:creationId xmlns:a16="http://schemas.microsoft.com/office/drawing/2014/main" id="{A47FB2F1-D034-AC26-BACC-77738E2CA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528" y="1707454"/>
            <a:ext cx="9232263" cy="3443091"/>
          </a:xfrm>
          <a:prstGeom prst="rect">
            <a:avLst/>
          </a:prstGeom>
        </p:spPr>
      </p:pic>
      <p:sp>
        <p:nvSpPr>
          <p:cNvPr id="6" name="Text 3">
            <a:extLst>
              <a:ext uri="{FF2B5EF4-FFF2-40B4-BE49-F238E27FC236}">
                <a16:creationId xmlns:a16="http://schemas.microsoft.com/office/drawing/2014/main" id="{FA439FF1-4836-43BA-E682-84365F251F3D}"/>
              </a:ext>
            </a:extLst>
          </p:cNvPr>
          <p:cNvSpPr/>
          <p:nvPr/>
        </p:nvSpPr>
        <p:spPr>
          <a:xfrm>
            <a:off x="4746848" y="5141216"/>
            <a:ext cx="3051929" cy="578644"/>
          </a:xfrm>
          <a:prstGeom prst="rect">
            <a:avLst/>
          </a:prstGeom>
          <a:noFill/>
          <a:ln/>
        </p:spPr>
        <p:txBody>
          <a:bodyPr wrap="square" rtlCol="0" anchor="t"/>
          <a:lstStyle/>
          <a:p>
            <a:pPr>
              <a:lnSpc>
                <a:spcPts val="2278"/>
              </a:lnSpc>
            </a:pPr>
            <a:r>
              <a:rPr lang="en-US" sz="1822" b="1" kern="0" spc="-18" dirty="0">
                <a:latin typeface="Montserrat" pitchFamily="34" charset="0"/>
              </a:rPr>
              <a:t>Fig 2 : Sequential CNN</a:t>
            </a:r>
            <a:endParaRPr lang="en-US" sz="1822" dirty="0"/>
          </a:p>
        </p:txBody>
      </p:sp>
    </p:spTree>
    <p:extLst>
      <p:ext uri="{BB962C8B-B14F-4D97-AF65-F5344CB8AC3E}">
        <p14:creationId xmlns:p14="http://schemas.microsoft.com/office/powerpoint/2010/main" val="1719058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874937" y="262438"/>
            <a:ext cx="7995742" cy="1157288"/>
          </a:xfrm>
          <a:prstGeom prst="rect">
            <a:avLst/>
          </a:prstGeom>
          <a:noFill/>
          <a:ln/>
        </p:spPr>
        <p:txBody>
          <a:bodyPr wrap="square" rtlCol="0" anchor="t"/>
          <a:lstStyle/>
          <a:p>
            <a:pPr>
              <a:lnSpc>
                <a:spcPts val="4556"/>
              </a:lnSpc>
            </a:pPr>
            <a:r>
              <a:rPr lang="en-US" sz="3645" b="1" kern="0" spc="-37" dirty="0">
                <a:latin typeface="Montserrat" pitchFamily="34" charset="0"/>
              </a:rPr>
              <a:t>Why Sequential CNN?</a:t>
            </a:r>
            <a:endParaRPr lang="en-US" sz="3645" dirty="0"/>
          </a:p>
        </p:txBody>
      </p:sp>
      <p:sp>
        <p:nvSpPr>
          <p:cNvPr id="6" name="Text 3"/>
          <p:cNvSpPr/>
          <p:nvPr/>
        </p:nvSpPr>
        <p:spPr>
          <a:xfrm>
            <a:off x="1050620" y="1067647"/>
            <a:ext cx="3688434" cy="578644"/>
          </a:xfrm>
          <a:prstGeom prst="rect">
            <a:avLst/>
          </a:prstGeom>
          <a:noFill/>
          <a:ln/>
        </p:spPr>
        <p:txBody>
          <a:bodyPr wrap="square" rtlCol="0" anchor="t"/>
          <a:lstStyle/>
          <a:p>
            <a:pPr marL="342900" indent="-342900">
              <a:lnSpc>
                <a:spcPts val="2278"/>
              </a:lnSpc>
              <a:buFont typeface="Arial" panose="020B0604020202020204" pitchFamily="34" charset="0"/>
              <a:buChar char="•"/>
            </a:pPr>
            <a:r>
              <a:rPr lang="en-US" sz="1822" b="1" kern="0" spc="-18" dirty="0">
                <a:latin typeface="Montserrat" pitchFamily="34" charset="0"/>
              </a:rPr>
              <a:t>Simplicity and Efficiency</a:t>
            </a:r>
            <a:endParaRPr lang="en-US" sz="1822" dirty="0"/>
          </a:p>
        </p:txBody>
      </p:sp>
      <p:sp>
        <p:nvSpPr>
          <p:cNvPr id="7" name="Text 4"/>
          <p:cNvSpPr/>
          <p:nvPr/>
        </p:nvSpPr>
        <p:spPr>
          <a:xfrm>
            <a:off x="1528220" y="1430858"/>
            <a:ext cx="9414879" cy="1388567"/>
          </a:xfrm>
          <a:prstGeom prst="rect">
            <a:avLst/>
          </a:prstGeom>
          <a:noFill/>
          <a:ln/>
        </p:spPr>
        <p:txBody>
          <a:bodyPr wrap="square" rtlCol="0" anchor="t"/>
          <a:lstStyle/>
          <a:p>
            <a:pPr marL="285750" indent="-285750">
              <a:lnSpc>
                <a:spcPts val="2187"/>
              </a:lnSpc>
              <a:buFont typeface="Arial" panose="020B0604020202020204" pitchFamily="34" charset="0"/>
              <a:buChar char="•"/>
            </a:pPr>
            <a:r>
              <a:rPr lang="en-GB" sz="1458" dirty="0">
                <a:latin typeface="Source Sans Pro" pitchFamily="34" charset="0"/>
                <a:ea typeface="Source Sans Pro" pitchFamily="34" charset="-122"/>
                <a:cs typeface="Source Sans Pro" pitchFamily="34" charset="-120"/>
              </a:rPr>
              <a:t>Sequential CNN is easy to implement and requires fewer resources compared to complex models like </a:t>
            </a:r>
            <a:r>
              <a:rPr lang="en-GB" sz="1458" dirty="0" err="1">
                <a:latin typeface="Source Sans Pro" pitchFamily="34" charset="0"/>
                <a:ea typeface="Source Sans Pro" pitchFamily="34" charset="-122"/>
                <a:cs typeface="Source Sans Pro" pitchFamily="34" charset="-120"/>
              </a:rPr>
              <a:t>ResNet</a:t>
            </a:r>
            <a:r>
              <a:rPr lang="en-GB" sz="1458" dirty="0">
                <a:latin typeface="Source Sans Pro" pitchFamily="34" charset="0"/>
                <a:ea typeface="Source Sans Pro" pitchFamily="34" charset="-122"/>
                <a:cs typeface="Source Sans Pro" pitchFamily="34" charset="-120"/>
              </a:rPr>
              <a:t> or Vision Transformers.</a:t>
            </a:r>
            <a:endParaRPr lang="en-US" sz="1458" dirty="0"/>
          </a:p>
        </p:txBody>
      </p:sp>
      <p:sp>
        <p:nvSpPr>
          <p:cNvPr id="9" name="Text 5"/>
          <p:cNvSpPr/>
          <p:nvPr/>
        </p:nvSpPr>
        <p:spPr>
          <a:xfrm>
            <a:off x="1050620" y="2118901"/>
            <a:ext cx="4787472" cy="578644"/>
          </a:xfrm>
          <a:prstGeom prst="rect">
            <a:avLst/>
          </a:prstGeom>
          <a:noFill/>
          <a:ln/>
        </p:spPr>
        <p:txBody>
          <a:bodyPr wrap="square" rtlCol="0" anchor="t"/>
          <a:lstStyle/>
          <a:p>
            <a:pPr marL="342900" indent="-342900">
              <a:lnSpc>
                <a:spcPts val="2278"/>
              </a:lnSpc>
              <a:buFont typeface="Arial" panose="020B0604020202020204" pitchFamily="34" charset="0"/>
              <a:buChar char="•"/>
            </a:pPr>
            <a:r>
              <a:rPr lang="en-US" sz="1822" b="1" kern="0" spc="-18" dirty="0">
                <a:latin typeface="Montserrat" pitchFamily="34" charset="0"/>
              </a:rPr>
              <a:t>Tailored for Binary Classification</a:t>
            </a:r>
            <a:endParaRPr lang="en-US" sz="1822" dirty="0"/>
          </a:p>
        </p:txBody>
      </p:sp>
      <p:sp>
        <p:nvSpPr>
          <p:cNvPr id="10" name="Text 6"/>
          <p:cNvSpPr/>
          <p:nvPr/>
        </p:nvSpPr>
        <p:spPr>
          <a:xfrm>
            <a:off x="1528220" y="2533355"/>
            <a:ext cx="9788841" cy="1388567"/>
          </a:xfrm>
          <a:prstGeom prst="rect">
            <a:avLst/>
          </a:prstGeom>
          <a:noFill/>
          <a:ln/>
        </p:spPr>
        <p:txBody>
          <a:bodyPr wrap="square" rtlCol="0" anchor="t"/>
          <a:lstStyle/>
          <a:p>
            <a:pPr marL="285750" indent="-285750">
              <a:lnSpc>
                <a:spcPts val="2187"/>
              </a:lnSpc>
              <a:buFont typeface="Arial" panose="020B0604020202020204" pitchFamily="34" charset="0"/>
              <a:buChar char="•"/>
            </a:pPr>
            <a:r>
              <a:rPr lang="en-GB" sz="1458" dirty="0">
                <a:latin typeface="Source Sans Pro" pitchFamily="34" charset="0"/>
                <a:ea typeface="Source Sans Pro" pitchFamily="34" charset="-122"/>
                <a:cs typeface="Source Sans Pro" pitchFamily="34" charset="-120"/>
              </a:rPr>
              <a:t>Specifically designed for real vs. forged image classification tasks.</a:t>
            </a:r>
          </a:p>
          <a:p>
            <a:pPr marL="285750" indent="-285750">
              <a:lnSpc>
                <a:spcPts val="2187"/>
              </a:lnSpc>
              <a:buFont typeface="Arial" panose="020B0604020202020204" pitchFamily="34" charset="0"/>
              <a:buChar char="•"/>
            </a:pPr>
            <a:r>
              <a:rPr lang="en-GB" sz="1458" dirty="0">
                <a:latin typeface="Source Sans Pro" pitchFamily="34" charset="0"/>
                <a:ea typeface="Source Sans Pro" pitchFamily="34" charset="-122"/>
                <a:cs typeface="Source Sans Pro" pitchFamily="34" charset="-120"/>
              </a:rPr>
              <a:t>Other models (e.g., GANs) are more complex and not necessary for a binary task, making Sequential CNN more efficient.</a:t>
            </a:r>
            <a:endParaRPr lang="en-US" sz="1458" dirty="0"/>
          </a:p>
        </p:txBody>
      </p:sp>
      <p:sp>
        <p:nvSpPr>
          <p:cNvPr id="12" name="Text 7"/>
          <p:cNvSpPr/>
          <p:nvPr/>
        </p:nvSpPr>
        <p:spPr>
          <a:xfrm>
            <a:off x="1050620" y="3201591"/>
            <a:ext cx="7741688" cy="289322"/>
          </a:xfrm>
          <a:prstGeom prst="rect">
            <a:avLst/>
          </a:prstGeom>
          <a:noFill/>
          <a:ln/>
        </p:spPr>
        <p:txBody>
          <a:bodyPr wrap="none" rtlCol="0" anchor="t"/>
          <a:lstStyle/>
          <a:p>
            <a:pPr marL="342900" indent="-342900">
              <a:lnSpc>
                <a:spcPts val="2278"/>
              </a:lnSpc>
              <a:buFont typeface="Arial" panose="020B0604020202020204" pitchFamily="34" charset="0"/>
              <a:buChar char="•"/>
            </a:pPr>
            <a:r>
              <a:rPr lang="en-GB" sz="1822" b="1" kern="0" spc="-18" dirty="0">
                <a:latin typeface="Montserrat" pitchFamily="34" charset="0"/>
              </a:rPr>
              <a:t>Efficiency for Real-time Applications</a:t>
            </a:r>
            <a:endParaRPr lang="en-US" sz="1822" dirty="0"/>
          </a:p>
        </p:txBody>
      </p:sp>
      <p:sp>
        <p:nvSpPr>
          <p:cNvPr id="13" name="Text 8"/>
          <p:cNvSpPr/>
          <p:nvPr/>
        </p:nvSpPr>
        <p:spPr>
          <a:xfrm>
            <a:off x="1528220" y="3500620"/>
            <a:ext cx="9788841" cy="1110853"/>
          </a:xfrm>
          <a:prstGeom prst="rect">
            <a:avLst/>
          </a:prstGeom>
          <a:noFill/>
          <a:ln/>
        </p:spPr>
        <p:txBody>
          <a:bodyPr wrap="square" rtlCol="0" anchor="t"/>
          <a:lstStyle/>
          <a:p>
            <a:pPr marL="285750" indent="-285750">
              <a:lnSpc>
                <a:spcPts val="2187"/>
              </a:lnSpc>
              <a:buFont typeface="Arial" panose="020B0604020202020204" pitchFamily="34" charset="0"/>
              <a:buChar char="•"/>
            </a:pPr>
            <a:r>
              <a:rPr lang="en-GB" sz="1458" dirty="0">
                <a:latin typeface="Source Sans Pro" pitchFamily="34" charset="0"/>
                <a:ea typeface="Source Sans Pro" pitchFamily="34" charset="-122"/>
                <a:cs typeface="Source Sans Pro" pitchFamily="34" charset="-120"/>
              </a:rPr>
              <a:t>Sequential CNN is faster in both training and inference, making it more suitable for real-time forgery detection.</a:t>
            </a:r>
          </a:p>
          <a:p>
            <a:pPr marL="285750" indent="-285750">
              <a:lnSpc>
                <a:spcPts val="2187"/>
              </a:lnSpc>
              <a:buFont typeface="Arial" panose="020B0604020202020204" pitchFamily="34" charset="0"/>
              <a:buChar char="•"/>
            </a:pPr>
            <a:r>
              <a:rPr lang="en-GB" sz="1458" dirty="0">
                <a:latin typeface="Source Sans Pro" pitchFamily="34" charset="0"/>
                <a:ea typeface="Source Sans Pro" pitchFamily="34" charset="-122"/>
                <a:cs typeface="Source Sans Pro" pitchFamily="34" charset="-120"/>
              </a:rPr>
              <a:t>Complex models, though powerful, are slower and resource-intensive, which may not be ideal for practical deployment.</a:t>
            </a:r>
            <a:endParaRPr lang="en-US" sz="1458" dirty="0"/>
          </a:p>
        </p:txBody>
      </p:sp>
      <p:sp>
        <p:nvSpPr>
          <p:cNvPr id="11" name="Text 3">
            <a:extLst>
              <a:ext uri="{FF2B5EF4-FFF2-40B4-BE49-F238E27FC236}">
                <a16:creationId xmlns:a16="http://schemas.microsoft.com/office/drawing/2014/main" id="{17B41C7B-3BF5-A8F8-FFE5-6436D65F601F}"/>
              </a:ext>
            </a:extLst>
          </p:cNvPr>
          <p:cNvSpPr/>
          <p:nvPr/>
        </p:nvSpPr>
        <p:spPr>
          <a:xfrm>
            <a:off x="1050620" y="4198879"/>
            <a:ext cx="4470949" cy="578644"/>
          </a:xfrm>
          <a:prstGeom prst="rect">
            <a:avLst/>
          </a:prstGeom>
          <a:noFill/>
          <a:ln/>
        </p:spPr>
        <p:txBody>
          <a:bodyPr wrap="square" rtlCol="0" anchor="t"/>
          <a:lstStyle/>
          <a:p>
            <a:pPr marL="342900" indent="-342900">
              <a:lnSpc>
                <a:spcPts val="2278"/>
              </a:lnSpc>
              <a:buFont typeface="Arial" panose="020B0604020202020204" pitchFamily="34" charset="0"/>
              <a:buChar char="•"/>
            </a:pPr>
            <a:r>
              <a:rPr lang="en-US" sz="1822" b="1" kern="0" spc="-18" dirty="0">
                <a:latin typeface="Montserrat" pitchFamily="34" charset="0"/>
              </a:rPr>
              <a:t>Reduced Overfitting</a:t>
            </a:r>
            <a:endParaRPr lang="en-US" sz="1822" dirty="0"/>
          </a:p>
        </p:txBody>
      </p:sp>
      <p:sp>
        <p:nvSpPr>
          <p:cNvPr id="15" name="Text 4">
            <a:extLst>
              <a:ext uri="{FF2B5EF4-FFF2-40B4-BE49-F238E27FC236}">
                <a16:creationId xmlns:a16="http://schemas.microsoft.com/office/drawing/2014/main" id="{C93691E2-459B-AB9E-B903-D4CD33618BE6}"/>
              </a:ext>
            </a:extLst>
          </p:cNvPr>
          <p:cNvSpPr/>
          <p:nvPr/>
        </p:nvSpPr>
        <p:spPr>
          <a:xfrm>
            <a:off x="1528220" y="4488201"/>
            <a:ext cx="9407523" cy="1388567"/>
          </a:xfrm>
          <a:prstGeom prst="rect">
            <a:avLst/>
          </a:prstGeom>
          <a:noFill/>
          <a:ln/>
        </p:spPr>
        <p:txBody>
          <a:bodyPr wrap="square" rtlCol="0" anchor="t"/>
          <a:lstStyle/>
          <a:p>
            <a:pPr marL="285750" indent="-285750">
              <a:lnSpc>
                <a:spcPts val="2187"/>
              </a:lnSpc>
              <a:buFont typeface="Arial" panose="020B0604020202020204" pitchFamily="34" charset="0"/>
              <a:buChar char="•"/>
            </a:pPr>
            <a:r>
              <a:rPr lang="en-GB" sz="1458" dirty="0">
                <a:latin typeface="Source Sans Pro" pitchFamily="34" charset="0"/>
                <a:ea typeface="Source Sans Pro" pitchFamily="34" charset="-122"/>
                <a:cs typeface="Source Sans Pro" pitchFamily="34" charset="-120"/>
              </a:rPr>
              <a:t>Sequential CNN can be effectively trained without overfitting when using techniques like dropout or data augmentation. </a:t>
            </a:r>
          </a:p>
          <a:p>
            <a:pPr marL="285750" indent="-285750">
              <a:lnSpc>
                <a:spcPts val="2187"/>
              </a:lnSpc>
              <a:buFont typeface="Arial" panose="020B0604020202020204" pitchFamily="34" charset="0"/>
              <a:buChar char="•"/>
            </a:pPr>
            <a:r>
              <a:rPr lang="en-GB" sz="1458" dirty="0">
                <a:latin typeface="Source Sans Pro" pitchFamily="34" charset="0"/>
                <a:ea typeface="Source Sans Pro" pitchFamily="34" charset="-122"/>
                <a:cs typeface="Source Sans Pro" pitchFamily="34" charset="-120"/>
              </a:rPr>
              <a:t>More complex models may have a higher tendency to overfit, especially with smaller datasets.</a:t>
            </a:r>
            <a:endParaRPr lang="en-US" sz="1458" dirty="0"/>
          </a:p>
        </p:txBody>
      </p:sp>
      <p:sp>
        <p:nvSpPr>
          <p:cNvPr id="17" name="Text 4">
            <a:extLst>
              <a:ext uri="{FF2B5EF4-FFF2-40B4-BE49-F238E27FC236}">
                <a16:creationId xmlns:a16="http://schemas.microsoft.com/office/drawing/2014/main" id="{9C2469E7-6A62-F6D4-746C-92BC5C2DB43C}"/>
              </a:ext>
            </a:extLst>
          </p:cNvPr>
          <p:cNvSpPr/>
          <p:nvPr/>
        </p:nvSpPr>
        <p:spPr>
          <a:xfrm>
            <a:off x="1535576" y="5807631"/>
            <a:ext cx="9407523" cy="1388567"/>
          </a:xfrm>
          <a:prstGeom prst="rect">
            <a:avLst/>
          </a:prstGeom>
          <a:noFill/>
          <a:ln/>
        </p:spPr>
        <p:txBody>
          <a:bodyPr wrap="square" rtlCol="0" anchor="t"/>
          <a:lstStyle/>
          <a:p>
            <a:pPr marL="285750" indent="-285750">
              <a:lnSpc>
                <a:spcPts val="2187"/>
              </a:lnSpc>
              <a:buFont typeface="Arial" panose="020B0604020202020204" pitchFamily="34" charset="0"/>
              <a:buChar char="•"/>
            </a:pPr>
            <a:r>
              <a:rPr lang="en-GB" sz="1458" dirty="0">
                <a:latin typeface="Source Sans Pro" pitchFamily="34" charset="0"/>
                <a:ea typeface="Source Sans Pro" pitchFamily="34" charset="-122"/>
                <a:cs typeface="Source Sans Pro" pitchFamily="34" charset="-120"/>
              </a:rPr>
              <a:t>Sequential CNN excels at learning general features and can easily generalize to unseen forgeries.</a:t>
            </a:r>
            <a:endParaRPr lang="en-US" sz="1458" dirty="0"/>
          </a:p>
        </p:txBody>
      </p:sp>
      <p:sp>
        <p:nvSpPr>
          <p:cNvPr id="18" name="Text 3">
            <a:extLst>
              <a:ext uri="{FF2B5EF4-FFF2-40B4-BE49-F238E27FC236}">
                <a16:creationId xmlns:a16="http://schemas.microsoft.com/office/drawing/2014/main" id="{7C614883-6ED7-EA44-DF81-732AECDEBB67}"/>
              </a:ext>
            </a:extLst>
          </p:cNvPr>
          <p:cNvSpPr/>
          <p:nvPr/>
        </p:nvSpPr>
        <p:spPr>
          <a:xfrm>
            <a:off x="1050620" y="5395037"/>
            <a:ext cx="4576457" cy="578644"/>
          </a:xfrm>
          <a:prstGeom prst="rect">
            <a:avLst/>
          </a:prstGeom>
          <a:noFill/>
          <a:ln/>
        </p:spPr>
        <p:txBody>
          <a:bodyPr wrap="square" rtlCol="0" anchor="t"/>
          <a:lstStyle/>
          <a:p>
            <a:pPr marL="342900" indent="-342900">
              <a:lnSpc>
                <a:spcPts val="2278"/>
              </a:lnSpc>
              <a:buFont typeface="Arial" panose="020B0604020202020204" pitchFamily="34" charset="0"/>
              <a:buChar char="•"/>
            </a:pPr>
            <a:r>
              <a:rPr lang="en-US" sz="1822" b="1" kern="0" spc="-18" dirty="0">
                <a:latin typeface="Montserrat" pitchFamily="34" charset="0"/>
              </a:rPr>
              <a:t>Generalization Ability</a:t>
            </a:r>
            <a:endParaRPr lang="en-US" sz="1822" dirty="0"/>
          </a:p>
        </p:txBody>
      </p:sp>
    </p:spTree>
    <p:extLst>
      <p:ext uri="{BB962C8B-B14F-4D97-AF65-F5344CB8AC3E}">
        <p14:creationId xmlns:p14="http://schemas.microsoft.com/office/powerpoint/2010/main" val="4225716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0A859-11B1-B2E4-541B-D646AA26692D}"/>
            </a:ext>
          </a:extLst>
        </p:cNvPr>
        <p:cNvGrpSpPr/>
        <p:nvPr/>
      </p:nvGrpSpPr>
      <p:grpSpPr>
        <a:xfrm>
          <a:off x="0" y="0"/>
          <a:ext cx="0" cy="0"/>
          <a:chOff x="0" y="0"/>
          <a:chExt cx="0" cy="0"/>
        </a:xfrm>
      </p:grpSpPr>
      <p:sp>
        <p:nvSpPr>
          <p:cNvPr id="4" name="Text 2">
            <a:extLst>
              <a:ext uri="{FF2B5EF4-FFF2-40B4-BE49-F238E27FC236}">
                <a16:creationId xmlns:a16="http://schemas.microsoft.com/office/drawing/2014/main" id="{449ADDEC-2848-F1DF-9B3B-38D026344CBE}"/>
              </a:ext>
            </a:extLst>
          </p:cNvPr>
          <p:cNvSpPr/>
          <p:nvPr/>
        </p:nvSpPr>
        <p:spPr>
          <a:xfrm>
            <a:off x="1403487" y="298460"/>
            <a:ext cx="9824289" cy="1157288"/>
          </a:xfrm>
          <a:prstGeom prst="rect">
            <a:avLst/>
          </a:prstGeom>
          <a:noFill/>
          <a:ln/>
        </p:spPr>
        <p:txBody>
          <a:bodyPr wrap="square" rtlCol="0" anchor="t"/>
          <a:lstStyle/>
          <a:p>
            <a:pPr>
              <a:lnSpc>
                <a:spcPts val="4556"/>
              </a:lnSpc>
            </a:pPr>
            <a:r>
              <a:rPr lang="en-US" sz="3645" b="1" kern="0" spc="-37" dirty="0">
                <a:latin typeface="Montserrat" pitchFamily="34" charset="0"/>
                <a:ea typeface="Montserrat" pitchFamily="34" charset="-122"/>
                <a:cs typeface="Montserrat" pitchFamily="34" charset="-120"/>
              </a:rPr>
              <a:t>Model Evaluation: Loss v/s Epochs</a:t>
            </a:r>
            <a:endParaRPr lang="en-US" sz="3645" dirty="0"/>
          </a:p>
        </p:txBody>
      </p:sp>
      <p:pic>
        <p:nvPicPr>
          <p:cNvPr id="5" name="Picture 4">
            <a:extLst>
              <a:ext uri="{FF2B5EF4-FFF2-40B4-BE49-F238E27FC236}">
                <a16:creationId xmlns:a16="http://schemas.microsoft.com/office/drawing/2014/main" id="{7B23C341-6E0F-B4FA-34D5-FA489372EE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8" y="1002324"/>
            <a:ext cx="5002044" cy="3648808"/>
          </a:xfrm>
          <a:prstGeom prst="rect">
            <a:avLst/>
          </a:prstGeom>
        </p:spPr>
      </p:pic>
      <p:pic>
        <p:nvPicPr>
          <p:cNvPr id="7" name="Picture 6">
            <a:extLst>
              <a:ext uri="{FF2B5EF4-FFF2-40B4-BE49-F238E27FC236}">
                <a16:creationId xmlns:a16="http://schemas.microsoft.com/office/drawing/2014/main" id="{C584E641-1C11-AA33-4F26-7B1AD9E05A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7319" y="877103"/>
            <a:ext cx="5601198" cy="3774029"/>
          </a:xfrm>
          <a:prstGeom prst="rect">
            <a:avLst/>
          </a:prstGeom>
        </p:spPr>
      </p:pic>
      <p:sp>
        <p:nvSpPr>
          <p:cNvPr id="9" name="Text 3">
            <a:extLst>
              <a:ext uri="{FF2B5EF4-FFF2-40B4-BE49-F238E27FC236}">
                <a16:creationId xmlns:a16="http://schemas.microsoft.com/office/drawing/2014/main" id="{4B3C610C-DEB7-0159-03C5-69543134FEE1}"/>
              </a:ext>
            </a:extLst>
          </p:cNvPr>
          <p:cNvSpPr/>
          <p:nvPr/>
        </p:nvSpPr>
        <p:spPr>
          <a:xfrm>
            <a:off x="2314580" y="4651132"/>
            <a:ext cx="3013558" cy="578644"/>
          </a:xfrm>
          <a:prstGeom prst="rect">
            <a:avLst/>
          </a:prstGeom>
          <a:noFill/>
          <a:ln/>
        </p:spPr>
        <p:txBody>
          <a:bodyPr wrap="square" rtlCol="0" anchor="t"/>
          <a:lstStyle/>
          <a:p>
            <a:pPr>
              <a:lnSpc>
                <a:spcPts val="2278"/>
              </a:lnSpc>
            </a:pPr>
            <a:r>
              <a:rPr lang="en-US" sz="1822" b="1" kern="0" spc="-18" dirty="0">
                <a:latin typeface="Montserrat" pitchFamily="34" charset="0"/>
              </a:rPr>
              <a:t>Fig 3 : Proposed Model</a:t>
            </a:r>
            <a:endParaRPr lang="en-US" sz="1822" dirty="0"/>
          </a:p>
        </p:txBody>
      </p:sp>
      <p:sp>
        <p:nvSpPr>
          <p:cNvPr id="10" name="Text 3">
            <a:extLst>
              <a:ext uri="{FF2B5EF4-FFF2-40B4-BE49-F238E27FC236}">
                <a16:creationId xmlns:a16="http://schemas.microsoft.com/office/drawing/2014/main" id="{B8BA6F83-DF47-4134-DCD1-3414AF6D7882}"/>
              </a:ext>
            </a:extLst>
          </p:cNvPr>
          <p:cNvSpPr/>
          <p:nvPr/>
        </p:nvSpPr>
        <p:spPr>
          <a:xfrm>
            <a:off x="8430461" y="4651132"/>
            <a:ext cx="2698303" cy="578644"/>
          </a:xfrm>
          <a:prstGeom prst="rect">
            <a:avLst/>
          </a:prstGeom>
          <a:noFill/>
          <a:ln/>
        </p:spPr>
        <p:txBody>
          <a:bodyPr wrap="square" rtlCol="0" anchor="t"/>
          <a:lstStyle/>
          <a:p>
            <a:pPr>
              <a:lnSpc>
                <a:spcPts val="2278"/>
              </a:lnSpc>
            </a:pPr>
            <a:r>
              <a:rPr lang="en-US" sz="1822" b="1" kern="0" spc="-18" dirty="0">
                <a:latin typeface="Montserrat" pitchFamily="34" charset="0"/>
              </a:rPr>
              <a:t>Fig 4 : FIDAC-Model</a:t>
            </a:r>
            <a:endParaRPr lang="en-US" sz="1822" dirty="0"/>
          </a:p>
        </p:txBody>
      </p:sp>
      <p:sp>
        <p:nvSpPr>
          <p:cNvPr id="12" name="TextBox 11">
            <a:extLst>
              <a:ext uri="{FF2B5EF4-FFF2-40B4-BE49-F238E27FC236}">
                <a16:creationId xmlns:a16="http://schemas.microsoft.com/office/drawing/2014/main" id="{03E945F6-615B-EEC0-9A8F-2D653E58F574}"/>
              </a:ext>
            </a:extLst>
          </p:cNvPr>
          <p:cNvSpPr txBox="1"/>
          <p:nvPr/>
        </p:nvSpPr>
        <p:spPr>
          <a:xfrm>
            <a:off x="1158387" y="5103734"/>
            <a:ext cx="9330836" cy="1477328"/>
          </a:xfrm>
          <a:prstGeom prst="rect">
            <a:avLst/>
          </a:prstGeom>
          <a:noFill/>
        </p:spPr>
        <p:txBody>
          <a:bodyPr wrap="square">
            <a:spAutoFit/>
          </a:bodyPr>
          <a:lstStyle/>
          <a:p>
            <a:pPr marL="285750" indent="-285750">
              <a:buFont typeface="Arial" panose="020B0604020202020204" pitchFamily="34" charset="0"/>
              <a:buChar char="•"/>
            </a:pPr>
            <a:r>
              <a:rPr lang="en-IN" dirty="0"/>
              <a:t>In FIDAC, the training and validation loss show a relatively slower convergence, with some fluctuations, indicating slight over-fitting or instability in validation performance as epochs progress. </a:t>
            </a:r>
          </a:p>
          <a:p>
            <a:pPr marL="285750" indent="-285750">
              <a:buFont typeface="Arial" panose="020B0604020202020204" pitchFamily="34" charset="0"/>
              <a:buChar char="•"/>
            </a:pPr>
            <a:r>
              <a:rPr lang="en-IN" dirty="0"/>
              <a:t>In comparison, in proposed model the loss decreases more steadily with fewer spikes in validation loss, suggesting better stability and generalization.</a:t>
            </a:r>
          </a:p>
        </p:txBody>
      </p:sp>
    </p:spTree>
    <p:extLst>
      <p:ext uri="{BB962C8B-B14F-4D97-AF65-F5344CB8AC3E}">
        <p14:creationId xmlns:p14="http://schemas.microsoft.com/office/powerpoint/2010/main" val="1237936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9E90F-BE50-79B7-A2CA-E84E83BCABBE}"/>
            </a:ext>
          </a:extLst>
        </p:cNvPr>
        <p:cNvGrpSpPr/>
        <p:nvPr/>
      </p:nvGrpSpPr>
      <p:grpSpPr>
        <a:xfrm>
          <a:off x="0" y="0"/>
          <a:ext cx="0" cy="0"/>
          <a:chOff x="0" y="0"/>
          <a:chExt cx="0" cy="0"/>
        </a:xfrm>
      </p:grpSpPr>
      <p:sp>
        <p:nvSpPr>
          <p:cNvPr id="4" name="Text 2">
            <a:extLst>
              <a:ext uri="{FF2B5EF4-FFF2-40B4-BE49-F238E27FC236}">
                <a16:creationId xmlns:a16="http://schemas.microsoft.com/office/drawing/2014/main" id="{66A2F753-087E-4F9E-FCCA-73E12F548B62}"/>
              </a:ext>
            </a:extLst>
          </p:cNvPr>
          <p:cNvSpPr/>
          <p:nvPr/>
        </p:nvSpPr>
        <p:spPr>
          <a:xfrm>
            <a:off x="1403487" y="298460"/>
            <a:ext cx="9824289" cy="1157288"/>
          </a:xfrm>
          <a:prstGeom prst="rect">
            <a:avLst/>
          </a:prstGeom>
          <a:noFill/>
          <a:ln/>
        </p:spPr>
        <p:txBody>
          <a:bodyPr wrap="square" rtlCol="0" anchor="t"/>
          <a:lstStyle/>
          <a:p>
            <a:pPr>
              <a:lnSpc>
                <a:spcPts val="4556"/>
              </a:lnSpc>
            </a:pPr>
            <a:r>
              <a:rPr lang="en-US" sz="3645" b="1" kern="0" spc="-37" dirty="0">
                <a:latin typeface="Montserrat" pitchFamily="34" charset="0"/>
                <a:ea typeface="Montserrat" pitchFamily="34" charset="-122"/>
                <a:cs typeface="Montserrat" pitchFamily="34" charset="-120"/>
              </a:rPr>
              <a:t>Model Evaluation: Accuracy v/s Epochs</a:t>
            </a:r>
            <a:endParaRPr lang="en-US" sz="3645" dirty="0"/>
          </a:p>
        </p:txBody>
      </p:sp>
      <p:pic>
        <p:nvPicPr>
          <p:cNvPr id="5" name="Picture 4">
            <a:extLst>
              <a:ext uri="{FF2B5EF4-FFF2-40B4-BE49-F238E27FC236}">
                <a16:creationId xmlns:a16="http://schemas.microsoft.com/office/drawing/2014/main" id="{6E89D0E8-62EE-9B66-D86D-F5E81D090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38" y="1002324"/>
            <a:ext cx="5002044" cy="3648808"/>
          </a:xfrm>
          <a:prstGeom prst="rect">
            <a:avLst/>
          </a:prstGeom>
        </p:spPr>
      </p:pic>
      <p:pic>
        <p:nvPicPr>
          <p:cNvPr id="7" name="Picture 6">
            <a:extLst>
              <a:ext uri="{FF2B5EF4-FFF2-40B4-BE49-F238E27FC236}">
                <a16:creationId xmlns:a16="http://schemas.microsoft.com/office/drawing/2014/main" id="{388CBAE4-A3BB-0D19-2339-F351E7215C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7319" y="877103"/>
            <a:ext cx="5601198" cy="3774029"/>
          </a:xfrm>
          <a:prstGeom prst="rect">
            <a:avLst/>
          </a:prstGeom>
        </p:spPr>
      </p:pic>
      <p:sp>
        <p:nvSpPr>
          <p:cNvPr id="9" name="Text 3">
            <a:extLst>
              <a:ext uri="{FF2B5EF4-FFF2-40B4-BE49-F238E27FC236}">
                <a16:creationId xmlns:a16="http://schemas.microsoft.com/office/drawing/2014/main" id="{79DC21C2-58D6-D42B-1B47-79E4B5920D15}"/>
              </a:ext>
            </a:extLst>
          </p:cNvPr>
          <p:cNvSpPr/>
          <p:nvPr/>
        </p:nvSpPr>
        <p:spPr>
          <a:xfrm>
            <a:off x="2314580" y="4651132"/>
            <a:ext cx="2995974" cy="578644"/>
          </a:xfrm>
          <a:prstGeom prst="rect">
            <a:avLst/>
          </a:prstGeom>
          <a:noFill/>
          <a:ln/>
        </p:spPr>
        <p:txBody>
          <a:bodyPr wrap="square" rtlCol="0" anchor="t"/>
          <a:lstStyle/>
          <a:p>
            <a:pPr>
              <a:lnSpc>
                <a:spcPts val="2278"/>
              </a:lnSpc>
            </a:pPr>
            <a:r>
              <a:rPr lang="en-US" sz="1822" b="1" kern="0" spc="-18" dirty="0">
                <a:latin typeface="Montserrat" pitchFamily="34" charset="0"/>
              </a:rPr>
              <a:t>Fig 5 : Proposed Model</a:t>
            </a:r>
            <a:endParaRPr lang="en-US" sz="1822" dirty="0"/>
          </a:p>
        </p:txBody>
      </p:sp>
      <p:sp>
        <p:nvSpPr>
          <p:cNvPr id="10" name="Text 3">
            <a:extLst>
              <a:ext uri="{FF2B5EF4-FFF2-40B4-BE49-F238E27FC236}">
                <a16:creationId xmlns:a16="http://schemas.microsoft.com/office/drawing/2014/main" id="{246BCFC2-63A6-3312-065E-583197401440}"/>
              </a:ext>
            </a:extLst>
          </p:cNvPr>
          <p:cNvSpPr/>
          <p:nvPr/>
        </p:nvSpPr>
        <p:spPr>
          <a:xfrm>
            <a:off x="8430461" y="4651132"/>
            <a:ext cx="2698303" cy="578644"/>
          </a:xfrm>
          <a:prstGeom prst="rect">
            <a:avLst/>
          </a:prstGeom>
          <a:noFill/>
          <a:ln/>
        </p:spPr>
        <p:txBody>
          <a:bodyPr wrap="square" rtlCol="0" anchor="t"/>
          <a:lstStyle/>
          <a:p>
            <a:pPr>
              <a:lnSpc>
                <a:spcPts val="2278"/>
              </a:lnSpc>
            </a:pPr>
            <a:r>
              <a:rPr lang="en-US" sz="1822" b="1" kern="0" spc="-18" dirty="0">
                <a:latin typeface="Montserrat" pitchFamily="34" charset="0"/>
              </a:rPr>
              <a:t>Fig 6 : FIDAC-Model</a:t>
            </a:r>
            <a:endParaRPr lang="en-US" sz="1822" dirty="0"/>
          </a:p>
        </p:txBody>
      </p:sp>
      <p:sp>
        <p:nvSpPr>
          <p:cNvPr id="12" name="TextBox 11">
            <a:extLst>
              <a:ext uri="{FF2B5EF4-FFF2-40B4-BE49-F238E27FC236}">
                <a16:creationId xmlns:a16="http://schemas.microsoft.com/office/drawing/2014/main" id="{51C14573-EE9C-EE7D-B669-DF58AE174A71}"/>
              </a:ext>
            </a:extLst>
          </p:cNvPr>
          <p:cNvSpPr txBox="1"/>
          <p:nvPr/>
        </p:nvSpPr>
        <p:spPr>
          <a:xfrm>
            <a:off x="1158387" y="5103734"/>
            <a:ext cx="9330836" cy="1477328"/>
          </a:xfrm>
          <a:prstGeom prst="rect">
            <a:avLst/>
          </a:prstGeom>
          <a:noFill/>
        </p:spPr>
        <p:txBody>
          <a:bodyPr wrap="square">
            <a:spAutoFit/>
          </a:bodyPr>
          <a:lstStyle/>
          <a:p>
            <a:pPr marL="285750" indent="-285750">
              <a:buFont typeface="Arial" panose="020B0604020202020204" pitchFamily="34" charset="0"/>
              <a:buChar char="•"/>
            </a:pPr>
            <a:r>
              <a:rPr lang="en-GB" dirty="0"/>
              <a:t>In FIDAC, training and validation accuracy improve over epochs but exhibit significant fluctuations in validation accuracy, highlighting possible inconsistency during validation.</a:t>
            </a:r>
          </a:p>
          <a:p>
            <a:pPr marL="285750" indent="-285750">
              <a:buFont typeface="Arial" panose="020B0604020202020204" pitchFamily="34" charset="0"/>
              <a:buChar char="•"/>
            </a:pPr>
            <a:r>
              <a:rPr lang="en-GB" dirty="0"/>
              <a:t>While we can see that proposed model demonstrates smoother and more stable accuracy curves. Training accuracy consistently improves, and validation accuracy aligns closely, indicating better generalization.</a:t>
            </a:r>
            <a:endParaRPr lang="en-IN" dirty="0"/>
          </a:p>
        </p:txBody>
      </p:sp>
      <p:pic>
        <p:nvPicPr>
          <p:cNvPr id="3" name="Picture 2">
            <a:extLst>
              <a:ext uri="{FF2B5EF4-FFF2-40B4-BE49-F238E27FC236}">
                <a16:creationId xmlns:a16="http://schemas.microsoft.com/office/drawing/2014/main" id="{2234C985-7120-2ECA-44FF-35CB90CA00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638" y="1051784"/>
            <a:ext cx="4767388" cy="3550711"/>
          </a:xfrm>
          <a:prstGeom prst="rect">
            <a:avLst/>
          </a:prstGeom>
        </p:spPr>
      </p:pic>
      <p:pic>
        <p:nvPicPr>
          <p:cNvPr id="13" name="Picture 12">
            <a:extLst>
              <a:ext uri="{FF2B5EF4-FFF2-40B4-BE49-F238E27FC236}">
                <a16:creationId xmlns:a16="http://schemas.microsoft.com/office/drawing/2014/main" id="{268D9371-723F-E1DB-2753-EE765D61C6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5915" y="1073889"/>
            <a:ext cx="5390078" cy="3577243"/>
          </a:xfrm>
          <a:prstGeom prst="rect">
            <a:avLst/>
          </a:prstGeom>
        </p:spPr>
      </p:pic>
    </p:spTree>
    <p:extLst>
      <p:ext uri="{BB962C8B-B14F-4D97-AF65-F5344CB8AC3E}">
        <p14:creationId xmlns:p14="http://schemas.microsoft.com/office/powerpoint/2010/main" val="4176722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403488" y="298460"/>
            <a:ext cx="7995742" cy="1157288"/>
          </a:xfrm>
          <a:prstGeom prst="rect">
            <a:avLst/>
          </a:prstGeom>
          <a:noFill/>
          <a:ln/>
        </p:spPr>
        <p:txBody>
          <a:bodyPr wrap="square" rtlCol="0" anchor="t"/>
          <a:lstStyle/>
          <a:p>
            <a:pPr>
              <a:lnSpc>
                <a:spcPts val="4556"/>
              </a:lnSpc>
            </a:pPr>
            <a:r>
              <a:rPr lang="en-US" sz="3645" b="1" kern="0" spc="-37" dirty="0">
                <a:latin typeface="Montserrat" pitchFamily="34" charset="0"/>
                <a:ea typeface="Montserrat" pitchFamily="34" charset="-122"/>
                <a:cs typeface="Montserrat" pitchFamily="34" charset="-120"/>
              </a:rPr>
              <a:t>Model Evaluation</a:t>
            </a:r>
            <a:endParaRPr lang="en-US" sz="3645" dirty="0"/>
          </a:p>
        </p:txBody>
      </p:sp>
      <p:sp>
        <p:nvSpPr>
          <p:cNvPr id="16" name="TextBox 15">
            <a:extLst>
              <a:ext uri="{FF2B5EF4-FFF2-40B4-BE49-F238E27FC236}">
                <a16:creationId xmlns:a16="http://schemas.microsoft.com/office/drawing/2014/main" id="{A88B2B13-A08A-944F-21F2-763EB4733C3B}"/>
              </a:ext>
            </a:extLst>
          </p:cNvPr>
          <p:cNvSpPr txBox="1"/>
          <p:nvPr/>
        </p:nvSpPr>
        <p:spPr>
          <a:xfrm>
            <a:off x="455734" y="5548496"/>
            <a:ext cx="5640266" cy="923330"/>
          </a:xfrm>
          <a:prstGeom prst="rect">
            <a:avLst/>
          </a:prstGeom>
          <a:noFill/>
        </p:spPr>
        <p:txBody>
          <a:bodyPr wrap="square">
            <a:spAutoFit/>
          </a:bodyPr>
          <a:lstStyle/>
          <a:p>
            <a:pPr algn="l"/>
            <a:r>
              <a:rPr lang="en-GB" b="0" i="0" dirty="0">
                <a:solidFill>
                  <a:srgbClr val="0D0D0D"/>
                </a:solidFill>
                <a:effectLst/>
                <a:highlight>
                  <a:srgbClr val="FFFFFF"/>
                </a:highlight>
                <a:latin typeface="Söhne"/>
              </a:rPr>
              <a:t>Recall: The ratio of correctly predicted positive observations to the all observations in actual class.</a:t>
            </a:r>
            <a:br>
              <a:rPr lang="en-GB" b="0" i="0" dirty="0">
                <a:solidFill>
                  <a:srgbClr val="0D0D0D"/>
                </a:solidFill>
                <a:effectLst/>
                <a:highlight>
                  <a:srgbClr val="FFFFFF"/>
                </a:highlight>
                <a:latin typeface="Söhne"/>
              </a:rPr>
            </a:br>
            <a:r>
              <a:rPr lang="en-GB" b="0" i="0" dirty="0">
                <a:solidFill>
                  <a:srgbClr val="0D0D0D"/>
                </a:solidFill>
                <a:effectLst/>
                <a:highlight>
                  <a:srgbClr val="FFFFFF"/>
                </a:highlight>
                <a:latin typeface="Söhne"/>
              </a:rPr>
              <a:t>Formula: TP / (TP + FN)</a:t>
            </a:r>
          </a:p>
        </p:txBody>
      </p:sp>
      <p:sp>
        <p:nvSpPr>
          <p:cNvPr id="18" name="TextBox 17">
            <a:extLst>
              <a:ext uri="{FF2B5EF4-FFF2-40B4-BE49-F238E27FC236}">
                <a16:creationId xmlns:a16="http://schemas.microsoft.com/office/drawing/2014/main" id="{61FC46B5-ADD7-9D1E-F7D9-70C8AF50F492}"/>
              </a:ext>
            </a:extLst>
          </p:cNvPr>
          <p:cNvSpPr txBox="1"/>
          <p:nvPr/>
        </p:nvSpPr>
        <p:spPr>
          <a:xfrm>
            <a:off x="5873554" y="5548496"/>
            <a:ext cx="6097464" cy="923330"/>
          </a:xfrm>
          <a:prstGeom prst="rect">
            <a:avLst/>
          </a:prstGeom>
          <a:noFill/>
        </p:spPr>
        <p:txBody>
          <a:bodyPr wrap="square">
            <a:spAutoFit/>
          </a:bodyPr>
          <a:lstStyle/>
          <a:p>
            <a:pPr algn="l"/>
            <a:r>
              <a:rPr lang="en-GB" b="0" i="0" dirty="0">
                <a:solidFill>
                  <a:srgbClr val="0D0D0D"/>
                </a:solidFill>
                <a:effectLst/>
                <a:highlight>
                  <a:srgbClr val="FFFFFF"/>
                </a:highlight>
                <a:latin typeface="Söhne"/>
              </a:rPr>
              <a:t>F1 Score: The harmonic mean of precision and recall, providing a balance between the two.</a:t>
            </a:r>
            <a:br>
              <a:rPr lang="en-GB" b="0" i="0" dirty="0">
                <a:solidFill>
                  <a:srgbClr val="0D0D0D"/>
                </a:solidFill>
                <a:effectLst/>
                <a:highlight>
                  <a:srgbClr val="FFFFFF"/>
                </a:highlight>
                <a:latin typeface="Söhne"/>
              </a:rPr>
            </a:br>
            <a:r>
              <a:rPr lang="en-GB" b="0" i="0" dirty="0">
                <a:solidFill>
                  <a:srgbClr val="0D0D0D"/>
                </a:solidFill>
                <a:effectLst/>
                <a:highlight>
                  <a:srgbClr val="FFFFFF"/>
                </a:highlight>
                <a:latin typeface="Söhne"/>
              </a:rPr>
              <a:t>Formula: 2 * (Precision * Recall) / (Precision + Recall)</a:t>
            </a:r>
          </a:p>
        </p:txBody>
      </p:sp>
      <p:sp>
        <p:nvSpPr>
          <p:cNvPr id="24" name="TextBox 23">
            <a:extLst>
              <a:ext uri="{FF2B5EF4-FFF2-40B4-BE49-F238E27FC236}">
                <a16:creationId xmlns:a16="http://schemas.microsoft.com/office/drawing/2014/main" id="{EA3D5022-A36A-6869-F284-3A13F1614A57}"/>
              </a:ext>
            </a:extLst>
          </p:cNvPr>
          <p:cNvSpPr txBox="1"/>
          <p:nvPr/>
        </p:nvSpPr>
        <p:spPr>
          <a:xfrm>
            <a:off x="455734" y="4171108"/>
            <a:ext cx="5229517" cy="923330"/>
          </a:xfrm>
          <a:prstGeom prst="rect">
            <a:avLst/>
          </a:prstGeom>
          <a:noFill/>
        </p:spPr>
        <p:txBody>
          <a:bodyPr wrap="square">
            <a:spAutoFit/>
          </a:bodyPr>
          <a:lstStyle/>
          <a:p>
            <a:pPr algn="l"/>
            <a:r>
              <a:rPr lang="en-GB" b="0" i="0" dirty="0">
                <a:solidFill>
                  <a:srgbClr val="0D0D0D"/>
                </a:solidFill>
                <a:effectLst/>
                <a:highlight>
                  <a:srgbClr val="FFFFFF"/>
                </a:highlight>
                <a:latin typeface="Söhne"/>
              </a:rPr>
              <a:t>Accuracy: The ratio of correctly predicted instances to the total instances.</a:t>
            </a:r>
            <a:br>
              <a:rPr lang="en-GB" b="0" i="0" dirty="0">
                <a:solidFill>
                  <a:srgbClr val="0D0D0D"/>
                </a:solidFill>
                <a:effectLst/>
                <a:highlight>
                  <a:srgbClr val="FFFFFF"/>
                </a:highlight>
                <a:latin typeface="Söhne"/>
              </a:rPr>
            </a:br>
            <a:r>
              <a:rPr lang="en-GB" b="0" i="0" dirty="0">
                <a:solidFill>
                  <a:srgbClr val="0D0D0D"/>
                </a:solidFill>
                <a:effectLst/>
                <a:highlight>
                  <a:srgbClr val="FFFFFF"/>
                </a:highlight>
                <a:latin typeface="Söhne"/>
              </a:rPr>
              <a:t>Formula: (TP + TN) / (TP + TN + FP + FN)</a:t>
            </a:r>
          </a:p>
        </p:txBody>
      </p:sp>
      <p:sp>
        <p:nvSpPr>
          <p:cNvPr id="26" name="TextBox 25">
            <a:extLst>
              <a:ext uri="{FF2B5EF4-FFF2-40B4-BE49-F238E27FC236}">
                <a16:creationId xmlns:a16="http://schemas.microsoft.com/office/drawing/2014/main" id="{2EF03628-38AA-5564-D28D-82F80966651B}"/>
              </a:ext>
            </a:extLst>
          </p:cNvPr>
          <p:cNvSpPr txBox="1"/>
          <p:nvPr/>
        </p:nvSpPr>
        <p:spPr>
          <a:xfrm>
            <a:off x="5954458" y="4171108"/>
            <a:ext cx="6097464" cy="923330"/>
          </a:xfrm>
          <a:prstGeom prst="rect">
            <a:avLst/>
          </a:prstGeom>
          <a:noFill/>
        </p:spPr>
        <p:txBody>
          <a:bodyPr wrap="square">
            <a:spAutoFit/>
          </a:bodyPr>
          <a:lstStyle/>
          <a:p>
            <a:pPr algn="l"/>
            <a:r>
              <a:rPr lang="en-GB" b="0" i="0" dirty="0">
                <a:solidFill>
                  <a:srgbClr val="0D0D0D"/>
                </a:solidFill>
                <a:effectLst/>
                <a:highlight>
                  <a:srgbClr val="FFFFFF"/>
                </a:highlight>
                <a:latin typeface="Söhne"/>
              </a:rPr>
              <a:t>Precision: The ratio of correctly predicted positive observations to the total predicted positive observations.</a:t>
            </a:r>
            <a:br>
              <a:rPr lang="en-GB" b="0" i="0" dirty="0">
                <a:solidFill>
                  <a:srgbClr val="0D0D0D"/>
                </a:solidFill>
                <a:effectLst/>
                <a:highlight>
                  <a:srgbClr val="FFFFFF"/>
                </a:highlight>
                <a:latin typeface="Söhne"/>
              </a:rPr>
            </a:br>
            <a:r>
              <a:rPr lang="en-GB" b="0" i="0" dirty="0">
                <a:solidFill>
                  <a:srgbClr val="0D0D0D"/>
                </a:solidFill>
                <a:effectLst/>
                <a:highlight>
                  <a:srgbClr val="FFFFFF"/>
                </a:highlight>
                <a:latin typeface="Söhne"/>
              </a:rPr>
              <a:t>Formula: TP / (TP + FP)</a:t>
            </a:r>
          </a:p>
        </p:txBody>
      </p:sp>
      <p:pic>
        <p:nvPicPr>
          <p:cNvPr id="21" name="Picture 20">
            <a:extLst>
              <a:ext uri="{FF2B5EF4-FFF2-40B4-BE49-F238E27FC236}">
                <a16:creationId xmlns:a16="http://schemas.microsoft.com/office/drawing/2014/main" id="{17E475C7-759F-2769-AAF4-DA0D4980F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4502" y="1344599"/>
            <a:ext cx="5407269" cy="2298089"/>
          </a:xfrm>
          <a:prstGeom prst="rect">
            <a:avLst/>
          </a:prstGeom>
        </p:spPr>
      </p:pic>
      <p:sp>
        <p:nvSpPr>
          <p:cNvPr id="22" name="Text 3">
            <a:extLst>
              <a:ext uri="{FF2B5EF4-FFF2-40B4-BE49-F238E27FC236}">
                <a16:creationId xmlns:a16="http://schemas.microsoft.com/office/drawing/2014/main" id="{90986DA0-D489-70E7-C25C-A49121B953A2}"/>
              </a:ext>
            </a:extLst>
          </p:cNvPr>
          <p:cNvSpPr/>
          <p:nvPr/>
        </p:nvSpPr>
        <p:spPr>
          <a:xfrm>
            <a:off x="3976325" y="3736418"/>
            <a:ext cx="3541097" cy="578644"/>
          </a:xfrm>
          <a:prstGeom prst="rect">
            <a:avLst/>
          </a:prstGeom>
          <a:noFill/>
          <a:ln/>
        </p:spPr>
        <p:txBody>
          <a:bodyPr wrap="square" rtlCol="0" anchor="t"/>
          <a:lstStyle/>
          <a:p>
            <a:pPr>
              <a:lnSpc>
                <a:spcPts val="2278"/>
              </a:lnSpc>
            </a:pPr>
            <a:r>
              <a:rPr lang="en-US" sz="1822" b="1" kern="0" spc="-18" dirty="0">
                <a:latin typeface="Montserrat" pitchFamily="34" charset="0"/>
              </a:rPr>
              <a:t>Fig 7 : Performance Metrics</a:t>
            </a:r>
            <a:endParaRPr lang="en-US" sz="1822" dirty="0"/>
          </a:p>
        </p:txBody>
      </p:sp>
    </p:spTree>
    <p:extLst>
      <p:ext uri="{BB962C8B-B14F-4D97-AF65-F5344CB8AC3E}">
        <p14:creationId xmlns:p14="http://schemas.microsoft.com/office/powerpoint/2010/main" val="163037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E4B40-2A0C-AFCB-1C5D-DF240F235D8D}"/>
            </a:ext>
          </a:extLst>
        </p:cNvPr>
        <p:cNvGrpSpPr/>
        <p:nvPr/>
      </p:nvGrpSpPr>
      <p:grpSpPr>
        <a:xfrm>
          <a:off x="0" y="0"/>
          <a:ext cx="0" cy="0"/>
          <a:chOff x="0" y="0"/>
          <a:chExt cx="0" cy="0"/>
        </a:xfrm>
      </p:grpSpPr>
      <p:sp>
        <p:nvSpPr>
          <p:cNvPr id="4" name="Text 2">
            <a:extLst>
              <a:ext uri="{FF2B5EF4-FFF2-40B4-BE49-F238E27FC236}">
                <a16:creationId xmlns:a16="http://schemas.microsoft.com/office/drawing/2014/main" id="{A6F17739-7326-0115-63AA-700FB024C632}"/>
              </a:ext>
            </a:extLst>
          </p:cNvPr>
          <p:cNvSpPr/>
          <p:nvPr/>
        </p:nvSpPr>
        <p:spPr>
          <a:xfrm>
            <a:off x="1129339" y="527056"/>
            <a:ext cx="7521575" cy="545803"/>
          </a:xfrm>
          <a:prstGeom prst="rect">
            <a:avLst/>
          </a:prstGeom>
          <a:noFill/>
          <a:ln/>
        </p:spPr>
        <p:txBody>
          <a:bodyPr wrap="none" rtlCol="0" anchor="t"/>
          <a:lstStyle/>
          <a:p>
            <a:pPr>
              <a:lnSpc>
                <a:spcPts val="4556"/>
              </a:lnSpc>
            </a:pPr>
            <a:r>
              <a:rPr lang="en-US" sz="3600" b="1" kern="0" spc="-37" dirty="0">
                <a:latin typeface="Montserrat" pitchFamily="34" charset="0"/>
                <a:ea typeface="Montserrat" pitchFamily="34" charset="-122"/>
                <a:cs typeface="Montserrat" pitchFamily="34" charset="-120"/>
              </a:rPr>
              <a:t>Testing the model</a:t>
            </a:r>
          </a:p>
        </p:txBody>
      </p:sp>
      <p:pic>
        <p:nvPicPr>
          <p:cNvPr id="5" name="Picture 4">
            <a:extLst>
              <a:ext uri="{FF2B5EF4-FFF2-40B4-BE49-F238E27FC236}">
                <a16:creationId xmlns:a16="http://schemas.microsoft.com/office/drawing/2014/main" id="{DAFA598A-D719-518D-D2E9-68C66DE1DE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480" y="1463626"/>
            <a:ext cx="11369040" cy="4739640"/>
          </a:xfrm>
          <a:prstGeom prst="rect">
            <a:avLst/>
          </a:prstGeom>
        </p:spPr>
      </p:pic>
      <p:sp>
        <p:nvSpPr>
          <p:cNvPr id="6" name="Text 3">
            <a:extLst>
              <a:ext uri="{FF2B5EF4-FFF2-40B4-BE49-F238E27FC236}">
                <a16:creationId xmlns:a16="http://schemas.microsoft.com/office/drawing/2014/main" id="{CA163943-50BE-C641-2B2A-A66926967D8C}"/>
              </a:ext>
            </a:extLst>
          </p:cNvPr>
          <p:cNvSpPr/>
          <p:nvPr/>
        </p:nvSpPr>
        <p:spPr>
          <a:xfrm>
            <a:off x="3941155" y="6203266"/>
            <a:ext cx="4604968" cy="578644"/>
          </a:xfrm>
          <a:prstGeom prst="rect">
            <a:avLst/>
          </a:prstGeom>
          <a:noFill/>
          <a:ln/>
        </p:spPr>
        <p:txBody>
          <a:bodyPr wrap="square" rtlCol="0" anchor="t"/>
          <a:lstStyle/>
          <a:p>
            <a:pPr>
              <a:lnSpc>
                <a:spcPts val="2278"/>
              </a:lnSpc>
            </a:pPr>
            <a:r>
              <a:rPr lang="en-US" sz="1822" b="1" kern="0" spc="-18" dirty="0">
                <a:latin typeface="Montserrat" pitchFamily="34" charset="0"/>
              </a:rPr>
              <a:t>Fig 8 : Predicting the image content</a:t>
            </a:r>
            <a:endParaRPr lang="en-US" sz="1822" dirty="0"/>
          </a:p>
        </p:txBody>
      </p:sp>
    </p:spTree>
    <p:extLst>
      <p:ext uri="{BB962C8B-B14F-4D97-AF65-F5344CB8AC3E}">
        <p14:creationId xmlns:p14="http://schemas.microsoft.com/office/powerpoint/2010/main" val="2741941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129339" y="527056"/>
            <a:ext cx="7521575" cy="545803"/>
          </a:xfrm>
          <a:prstGeom prst="rect">
            <a:avLst/>
          </a:prstGeom>
          <a:noFill/>
          <a:ln/>
        </p:spPr>
        <p:txBody>
          <a:bodyPr wrap="none" rtlCol="0" anchor="t"/>
          <a:lstStyle/>
          <a:p>
            <a:pPr>
              <a:lnSpc>
                <a:spcPts val="4556"/>
              </a:lnSpc>
            </a:pPr>
            <a:r>
              <a:rPr lang="en-US" sz="3600" b="1" kern="0" spc="-37" dirty="0">
                <a:latin typeface="Montserrat" pitchFamily="34" charset="0"/>
                <a:ea typeface="Montserrat" pitchFamily="34" charset="-122"/>
                <a:cs typeface="Montserrat" pitchFamily="34" charset="-120"/>
              </a:rPr>
              <a:t>Testing the model</a:t>
            </a:r>
          </a:p>
        </p:txBody>
      </p:sp>
      <p:pic>
        <p:nvPicPr>
          <p:cNvPr id="3" name="Picture 2">
            <a:extLst>
              <a:ext uri="{FF2B5EF4-FFF2-40B4-BE49-F238E27FC236}">
                <a16:creationId xmlns:a16="http://schemas.microsoft.com/office/drawing/2014/main" id="{662F250A-3B9F-127B-C436-C9985995DC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 y="1280453"/>
            <a:ext cx="11399520" cy="4701540"/>
          </a:xfrm>
          <a:prstGeom prst="rect">
            <a:avLst/>
          </a:prstGeom>
        </p:spPr>
      </p:pic>
      <p:sp>
        <p:nvSpPr>
          <p:cNvPr id="8" name="Text 3">
            <a:extLst>
              <a:ext uri="{FF2B5EF4-FFF2-40B4-BE49-F238E27FC236}">
                <a16:creationId xmlns:a16="http://schemas.microsoft.com/office/drawing/2014/main" id="{633FEB46-0C91-3E03-E155-7C796314DE6C}"/>
              </a:ext>
            </a:extLst>
          </p:cNvPr>
          <p:cNvSpPr/>
          <p:nvPr/>
        </p:nvSpPr>
        <p:spPr>
          <a:xfrm>
            <a:off x="3941155" y="6203266"/>
            <a:ext cx="4604968" cy="578644"/>
          </a:xfrm>
          <a:prstGeom prst="rect">
            <a:avLst/>
          </a:prstGeom>
          <a:noFill/>
          <a:ln/>
        </p:spPr>
        <p:txBody>
          <a:bodyPr wrap="square" rtlCol="0" anchor="t"/>
          <a:lstStyle/>
          <a:p>
            <a:pPr>
              <a:lnSpc>
                <a:spcPts val="2278"/>
              </a:lnSpc>
            </a:pPr>
            <a:r>
              <a:rPr lang="en-US" sz="1822" b="1" kern="0" spc="-18" dirty="0">
                <a:latin typeface="Montserrat" pitchFamily="34" charset="0"/>
              </a:rPr>
              <a:t>Fig 9 : Predicting the image content</a:t>
            </a:r>
            <a:endParaRPr lang="en-US" sz="1822" dirty="0"/>
          </a:p>
        </p:txBody>
      </p:sp>
    </p:spTree>
    <p:extLst>
      <p:ext uri="{BB962C8B-B14F-4D97-AF65-F5344CB8AC3E}">
        <p14:creationId xmlns:p14="http://schemas.microsoft.com/office/powerpoint/2010/main" val="4021457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048E54-6AE7-5DC6-D6D0-550C071767FD}"/>
            </a:ext>
          </a:extLst>
        </p:cNvPr>
        <p:cNvGrpSpPr/>
        <p:nvPr/>
      </p:nvGrpSpPr>
      <p:grpSpPr>
        <a:xfrm>
          <a:off x="0" y="0"/>
          <a:ext cx="0" cy="0"/>
          <a:chOff x="0" y="0"/>
          <a:chExt cx="0" cy="0"/>
        </a:xfrm>
      </p:grpSpPr>
      <p:sp>
        <p:nvSpPr>
          <p:cNvPr id="4" name="Text 2">
            <a:extLst>
              <a:ext uri="{FF2B5EF4-FFF2-40B4-BE49-F238E27FC236}">
                <a16:creationId xmlns:a16="http://schemas.microsoft.com/office/drawing/2014/main" id="{5DB4EA34-5AEA-6524-84A0-FBA1D897724B}"/>
              </a:ext>
            </a:extLst>
          </p:cNvPr>
          <p:cNvSpPr/>
          <p:nvPr/>
        </p:nvSpPr>
        <p:spPr>
          <a:xfrm>
            <a:off x="1129339" y="527056"/>
            <a:ext cx="7521575" cy="545803"/>
          </a:xfrm>
          <a:prstGeom prst="rect">
            <a:avLst/>
          </a:prstGeom>
          <a:noFill/>
          <a:ln/>
        </p:spPr>
        <p:txBody>
          <a:bodyPr wrap="none" rtlCol="0" anchor="t"/>
          <a:lstStyle/>
          <a:p>
            <a:pPr>
              <a:lnSpc>
                <a:spcPts val="4556"/>
              </a:lnSpc>
            </a:pPr>
            <a:r>
              <a:rPr lang="en-US" sz="3600" b="1" kern="0" spc="-37" dirty="0">
                <a:latin typeface="Montserrat" pitchFamily="34" charset="0"/>
                <a:ea typeface="Montserrat" pitchFamily="34" charset="-122"/>
                <a:cs typeface="Montserrat" pitchFamily="34" charset="-120"/>
              </a:rPr>
              <a:t>Testing the model</a:t>
            </a:r>
          </a:p>
        </p:txBody>
      </p:sp>
      <p:pic>
        <p:nvPicPr>
          <p:cNvPr id="3" name="Picture 2">
            <a:extLst>
              <a:ext uri="{FF2B5EF4-FFF2-40B4-BE49-F238E27FC236}">
                <a16:creationId xmlns:a16="http://schemas.microsoft.com/office/drawing/2014/main" id="{DFD7E0FF-B798-D947-6FB8-79D9791D0F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 y="1280453"/>
            <a:ext cx="11399520" cy="4701540"/>
          </a:xfrm>
          <a:prstGeom prst="rect">
            <a:avLst/>
          </a:prstGeom>
        </p:spPr>
      </p:pic>
      <p:pic>
        <p:nvPicPr>
          <p:cNvPr id="5" name="Picture 4">
            <a:extLst>
              <a:ext uri="{FF2B5EF4-FFF2-40B4-BE49-F238E27FC236}">
                <a16:creationId xmlns:a16="http://schemas.microsoft.com/office/drawing/2014/main" id="{A0E9D5B6-D7C7-C6F3-9204-227FC6896E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 y="1299503"/>
            <a:ext cx="11361420" cy="4663440"/>
          </a:xfrm>
          <a:prstGeom prst="rect">
            <a:avLst/>
          </a:prstGeom>
        </p:spPr>
      </p:pic>
      <p:sp>
        <p:nvSpPr>
          <p:cNvPr id="6" name="Text 3">
            <a:extLst>
              <a:ext uri="{FF2B5EF4-FFF2-40B4-BE49-F238E27FC236}">
                <a16:creationId xmlns:a16="http://schemas.microsoft.com/office/drawing/2014/main" id="{D5AB76BD-EEB2-2B5F-1EAA-AE414C0A22B8}"/>
              </a:ext>
            </a:extLst>
          </p:cNvPr>
          <p:cNvSpPr/>
          <p:nvPr/>
        </p:nvSpPr>
        <p:spPr>
          <a:xfrm>
            <a:off x="3941155" y="6203266"/>
            <a:ext cx="4604968" cy="578644"/>
          </a:xfrm>
          <a:prstGeom prst="rect">
            <a:avLst/>
          </a:prstGeom>
          <a:noFill/>
          <a:ln/>
        </p:spPr>
        <p:txBody>
          <a:bodyPr wrap="square" rtlCol="0" anchor="t"/>
          <a:lstStyle/>
          <a:p>
            <a:pPr>
              <a:lnSpc>
                <a:spcPts val="2278"/>
              </a:lnSpc>
            </a:pPr>
            <a:r>
              <a:rPr lang="en-US" sz="1822" b="1" kern="0" spc="-18" dirty="0">
                <a:latin typeface="Montserrat" pitchFamily="34" charset="0"/>
              </a:rPr>
              <a:t>Fig 10 : Predicting the image content</a:t>
            </a:r>
            <a:endParaRPr lang="en-US" sz="1822" dirty="0"/>
          </a:p>
        </p:txBody>
      </p:sp>
    </p:spTree>
    <p:extLst>
      <p:ext uri="{BB962C8B-B14F-4D97-AF65-F5344CB8AC3E}">
        <p14:creationId xmlns:p14="http://schemas.microsoft.com/office/powerpoint/2010/main" val="895537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DFEC7D-03EE-C512-D394-915B64DF010F}"/>
            </a:ext>
          </a:extLst>
        </p:cNvPr>
        <p:cNvGrpSpPr/>
        <p:nvPr/>
      </p:nvGrpSpPr>
      <p:grpSpPr>
        <a:xfrm>
          <a:off x="0" y="0"/>
          <a:ext cx="0" cy="0"/>
          <a:chOff x="0" y="0"/>
          <a:chExt cx="0" cy="0"/>
        </a:xfrm>
      </p:grpSpPr>
      <p:sp>
        <p:nvSpPr>
          <p:cNvPr id="4" name="Text 2">
            <a:extLst>
              <a:ext uri="{FF2B5EF4-FFF2-40B4-BE49-F238E27FC236}">
                <a16:creationId xmlns:a16="http://schemas.microsoft.com/office/drawing/2014/main" id="{C76672FA-4BA8-A976-0553-E26A378F11BE}"/>
              </a:ext>
            </a:extLst>
          </p:cNvPr>
          <p:cNvSpPr/>
          <p:nvPr/>
        </p:nvSpPr>
        <p:spPr>
          <a:xfrm>
            <a:off x="1129339" y="527056"/>
            <a:ext cx="7521575" cy="545803"/>
          </a:xfrm>
          <a:prstGeom prst="rect">
            <a:avLst/>
          </a:prstGeom>
          <a:noFill/>
          <a:ln/>
        </p:spPr>
        <p:txBody>
          <a:bodyPr wrap="none" rtlCol="0" anchor="t"/>
          <a:lstStyle/>
          <a:p>
            <a:pPr>
              <a:lnSpc>
                <a:spcPts val="4556"/>
              </a:lnSpc>
            </a:pPr>
            <a:r>
              <a:rPr lang="en-US" sz="3600" b="1" kern="0" spc="-37" dirty="0">
                <a:latin typeface="Montserrat" pitchFamily="34" charset="0"/>
                <a:ea typeface="Montserrat" pitchFamily="34" charset="-122"/>
                <a:cs typeface="Montserrat" pitchFamily="34" charset="-120"/>
              </a:rPr>
              <a:t>Testing the model</a:t>
            </a:r>
          </a:p>
        </p:txBody>
      </p:sp>
      <p:pic>
        <p:nvPicPr>
          <p:cNvPr id="3" name="Picture 2">
            <a:extLst>
              <a:ext uri="{FF2B5EF4-FFF2-40B4-BE49-F238E27FC236}">
                <a16:creationId xmlns:a16="http://schemas.microsoft.com/office/drawing/2014/main" id="{084C3E9D-EE05-D6FC-B051-E4F06A7C7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 y="1280453"/>
            <a:ext cx="11399520" cy="4701540"/>
          </a:xfrm>
          <a:prstGeom prst="rect">
            <a:avLst/>
          </a:prstGeom>
        </p:spPr>
      </p:pic>
      <p:pic>
        <p:nvPicPr>
          <p:cNvPr id="5" name="Picture 4">
            <a:extLst>
              <a:ext uri="{FF2B5EF4-FFF2-40B4-BE49-F238E27FC236}">
                <a16:creationId xmlns:a16="http://schemas.microsoft.com/office/drawing/2014/main" id="{1FA4B2A0-A454-79B6-C4CA-55D1EE7F1B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 y="1299503"/>
            <a:ext cx="11361420" cy="4663440"/>
          </a:xfrm>
          <a:prstGeom prst="rect">
            <a:avLst/>
          </a:prstGeom>
        </p:spPr>
      </p:pic>
      <p:pic>
        <p:nvPicPr>
          <p:cNvPr id="6" name="Picture 5">
            <a:extLst>
              <a:ext uri="{FF2B5EF4-FFF2-40B4-BE49-F238E27FC236}">
                <a16:creationId xmlns:a16="http://schemas.microsoft.com/office/drawing/2014/main" id="{B385B01A-DE92-C8D8-5763-AE46E7E81B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240" y="1280453"/>
            <a:ext cx="11407140" cy="4648200"/>
          </a:xfrm>
          <a:prstGeom prst="rect">
            <a:avLst/>
          </a:prstGeom>
        </p:spPr>
      </p:pic>
      <p:sp>
        <p:nvSpPr>
          <p:cNvPr id="7" name="Text 3">
            <a:extLst>
              <a:ext uri="{FF2B5EF4-FFF2-40B4-BE49-F238E27FC236}">
                <a16:creationId xmlns:a16="http://schemas.microsoft.com/office/drawing/2014/main" id="{E00045FF-33A1-D8CC-BD7C-3B4C28F068C7}"/>
              </a:ext>
            </a:extLst>
          </p:cNvPr>
          <p:cNvSpPr/>
          <p:nvPr/>
        </p:nvSpPr>
        <p:spPr>
          <a:xfrm>
            <a:off x="3941155" y="6203266"/>
            <a:ext cx="4604968" cy="578644"/>
          </a:xfrm>
          <a:prstGeom prst="rect">
            <a:avLst/>
          </a:prstGeom>
          <a:noFill/>
          <a:ln/>
        </p:spPr>
        <p:txBody>
          <a:bodyPr wrap="square" rtlCol="0" anchor="t"/>
          <a:lstStyle/>
          <a:p>
            <a:pPr>
              <a:lnSpc>
                <a:spcPts val="2278"/>
              </a:lnSpc>
            </a:pPr>
            <a:r>
              <a:rPr lang="en-US" sz="1822" b="1" kern="0" spc="-18" dirty="0">
                <a:latin typeface="Montserrat" pitchFamily="34" charset="0"/>
              </a:rPr>
              <a:t>Fig 11 : Predicting the image content</a:t>
            </a:r>
            <a:endParaRPr lang="en-US" sz="1822" dirty="0"/>
          </a:p>
        </p:txBody>
      </p:sp>
    </p:spTree>
    <p:extLst>
      <p:ext uri="{BB962C8B-B14F-4D97-AF65-F5344CB8AC3E}">
        <p14:creationId xmlns:p14="http://schemas.microsoft.com/office/powerpoint/2010/main" val="2486058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0DE-B5E8-3FD1-1BA5-68B4F87B9FEA}"/>
              </a:ext>
            </a:extLst>
          </p:cNvPr>
          <p:cNvSpPr>
            <a:spLocks noGrp="1"/>
          </p:cNvSpPr>
          <p:nvPr>
            <p:ph type="ctrTitle"/>
          </p:nvPr>
        </p:nvSpPr>
        <p:spPr>
          <a:xfrm>
            <a:off x="853831" y="-539262"/>
            <a:ext cx="5066250" cy="2900680"/>
          </a:xfrm>
        </p:spPr>
        <p:txBody>
          <a:bodyPr/>
          <a:lstStyle/>
          <a:p>
            <a:r>
              <a:rPr lang="en-IN" dirty="0"/>
              <a:t>Team MEMBERS</a:t>
            </a:r>
            <a:br>
              <a:rPr lang="en-IN" dirty="0"/>
            </a:br>
            <a:r>
              <a:rPr lang="en-IN" sz="2400" dirty="0"/>
              <a:t>CSE-6D Group 10</a:t>
            </a:r>
          </a:p>
        </p:txBody>
      </p:sp>
      <p:sp>
        <p:nvSpPr>
          <p:cNvPr id="14" name="TextBox 13">
            <a:extLst>
              <a:ext uri="{FF2B5EF4-FFF2-40B4-BE49-F238E27FC236}">
                <a16:creationId xmlns:a16="http://schemas.microsoft.com/office/drawing/2014/main" id="{46A5686E-0F20-8578-85AE-AE10A809564E}"/>
              </a:ext>
            </a:extLst>
          </p:cNvPr>
          <p:cNvSpPr txBox="1"/>
          <p:nvPr/>
        </p:nvSpPr>
        <p:spPr>
          <a:xfrm>
            <a:off x="1144996" y="3429000"/>
            <a:ext cx="4483920" cy="1806648"/>
          </a:xfrm>
          <a:prstGeom prst="rect">
            <a:avLst/>
          </a:prstGeom>
          <a:noFill/>
        </p:spPr>
        <p:txBody>
          <a:bodyPr wrap="none" rtlCol="0">
            <a:sp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400" b="0" i="0" u="none" strike="noStrike" kern="1200" cap="all" spc="0" normalizeH="0" baseline="0" noProof="0" dirty="0">
                <a:ln>
                  <a:noFill/>
                </a:ln>
                <a:effectLst/>
                <a:uLnTx/>
                <a:uFillTx/>
                <a:latin typeface="Calibri Light"/>
                <a:ea typeface="+mn-ea"/>
                <a:cs typeface="+mn-cs"/>
              </a:rPr>
              <a:t>1. VIPUL VIBHAS SINGH(20214085)</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400" b="0" i="0" u="none" strike="noStrike" kern="1200" cap="all" spc="0" normalizeH="0" baseline="0" noProof="0" dirty="0">
                <a:ln>
                  <a:noFill/>
                </a:ln>
                <a:effectLst/>
                <a:uLnTx/>
                <a:uFillTx/>
                <a:latin typeface="Calibri Light"/>
                <a:ea typeface="+mn-ea"/>
                <a:cs typeface="+mn-cs"/>
              </a:rPr>
              <a:t>2. Vikas </a:t>
            </a:r>
            <a:r>
              <a:rPr kumimoji="0" lang="en-IN" sz="2400" b="0" i="0" u="none" strike="noStrike" kern="1200" cap="all" spc="0" normalizeH="0" baseline="0" noProof="0" dirty="0" err="1">
                <a:ln>
                  <a:noFill/>
                </a:ln>
                <a:effectLst/>
                <a:uLnTx/>
                <a:uFillTx/>
                <a:latin typeface="Calibri Light"/>
                <a:ea typeface="+mn-ea"/>
                <a:cs typeface="+mn-cs"/>
              </a:rPr>
              <a:t>kumar</a:t>
            </a:r>
            <a:r>
              <a:rPr kumimoji="0" lang="en-IN" sz="2400" b="0" i="0" u="none" strike="noStrike" kern="1200" cap="all" spc="0" normalizeH="0" baseline="0" noProof="0" dirty="0">
                <a:ln>
                  <a:noFill/>
                </a:ln>
                <a:effectLst/>
                <a:uLnTx/>
                <a:uFillTx/>
                <a:latin typeface="Calibri Light"/>
                <a:ea typeface="+mn-ea"/>
                <a:cs typeface="+mn-cs"/>
              </a:rPr>
              <a:t> Patel(20214084)</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400" b="0" i="0" u="none" strike="noStrike" kern="1200" cap="all" spc="0" normalizeH="0" baseline="0" noProof="0" dirty="0">
                <a:ln>
                  <a:noFill/>
                </a:ln>
                <a:effectLst/>
                <a:uLnTx/>
                <a:uFillTx/>
                <a:latin typeface="Calibri Light"/>
                <a:ea typeface="+mn-ea"/>
                <a:cs typeface="+mn-cs"/>
              </a:rPr>
              <a:t>3. </a:t>
            </a:r>
            <a:r>
              <a:rPr kumimoji="0" lang="en-IN" sz="2400" b="0" i="0" u="none" strike="noStrike" kern="1200" cap="all" spc="0" normalizeH="0" baseline="0" noProof="0" dirty="0" err="1">
                <a:ln>
                  <a:noFill/>
                </a:ln>
                <a:effectLst/>
                <a:uLnTx/>
                <a:uFillTx/>
                <a:latin typeface="Calibri Light"/>
                <a:ea typeface="+mn-ea"/>
                <a:cs typeface="+mn-cs"/>
              </a:rPr>
              <a:t>Seemant</a:t>
            </a:r>
            <a:r>
              <a:rPr kumimoji="0" lang="en-IN" sz="2400" b="0" i="0" u="none" strike="noStrike" kern="1200" cap="all" spc="0" normalizeH="0" baseline="0" noProof="0" dirty="0">
                <a:ln>
                  <a:noFill/>
                </a:ln>
                <a:effectLst/>
                <a:uLnTx/>
                <a:uFillTx/>
                <a:latin typeface="Calibri Light"/>
                <a:ea typeface="+mn-ea"/>
                <a:cs typeface="+mn-cs"/>
              </a:rPr>
              <a:t> Singh(20214192)</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400" b="0" i="0" u="none" strike="noStrike" kern="1200" cap="all" spc="0" normalizeH="0" baseline="0" noProof="0" dirty="0">
                <a:ln>
                  <a:noFill/>
                </a:ln>
                <a:effectLst/>
                <a:uLnTx/>
                <a:uFillTx/>
                <a:latin typeface="Calibri Light"/>
                <a:ea typeface="+mn-ea"/>
                <a:cs typeface="+mn-cs"/>
              </a:rPr>
              <a:t>4. SANGRAM SINGH(20214231)</a:t>
            </a:r>
          </a:p>
        </p:txBody>
      </p:sp>
    </p:spTree>
    <p:extLst>
      <p:ext uri="{BB962C8B-B14F-4D97-AF65-F5344CB8AC3E}">
        <p14:creationId xmlns:p14="http://schemas.microsoft.com/office/powerpoint/2010/main" val="2460214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AF321-7379-206A-91EA-01D7A0CFBF88}"/>
            </a:ext>
          </a:extLst>
        </p:cNvPr>
        <p:cNvGrpSpPr/>
        <p:nvPr/>
      </p:nvGrpSpPr>
      <p:grpSpPr>
        <a:xfrm>
          <a:off x="0" y="0"/>
          <a:ext cx="0" cy="0"/>
          <a:chOff x="0" y="0"/>
          <a:chExt cx="0" cy="0"/>
        </a:xfrm>
      </p:grpSpPr>
      <p:sp>
        <p:nvSpPr>
          <p:cNvPr id="4" name="Text 2">
            <a:extLst>
              <a:ext uri="{FF2B5EF4-FFF2-40B4-BE49-F238E27FC236}">
                <a16:creationId xmlns:a16="http://schemas.microsoft.com/office/drawing/2014/main" id="{62CF8C77-9A5D-78F3-FB78-C3F7C3FF689F}"/>
              </a:ext>
            </a:extLst>
          </p:cNvPr>
          <p:cNvSpPr/>
          <p:nvPr/>
        </p:nvSpPr>
        <p:spPr>
          <a:xfrm>
            <a:off x="1129339" y="527056"/>
            <a:ext cx="7521575" cy="545803"/>
          </a:xfrm>
          <a:prstGeom prst="rect">
            <a:avLst/>
          </a:prstGeom>
          <a:noFill/>
          <a:ln/>
        </p:spPr>
        <p:txBody>
          <a:bodyPr wrap="none" rtlCol="0" anchor="t"/>
          <a:lstStyle/>
          <a:p>
            <a:pPr>
              <a:lnSpc>
                <a:spcPts val="4556"/>
              </a:lnSpc>
            </a:pPr>
            <a:r>
              <a:rPr lang="en-US" sz="3600" b="1" kern="0" spc="-37" dirty="0">
                <a:latin typeface="Montserrat" pitchFamily="34" charset="0"/>
                <a:ea typeface="Montserrat" pitchFamily="34" charset="-122"/>
                <a:cs typeface="Montserrat" pitchFamily="34" charset="-120"/>
              </a:rPr>
              <a:t>Testing the model</a:t>
            </a:r>
          </a:p>
        </p:txBody>
      </p:sp>
      <p:pic>
        <p:nvPicPr>
          <p:cNvPr id="3" name="Picture 2">
            <a:extLst>
              <a:ext uri="{FF2B5EF4-FFF2-40B4-BE49-F238E27FC236}">
                <a16:creationId xmlns:a16="http://schemas.microsoft.com/office/drawing/2014/main" id="{565B97A8-905B-2FFE-BFD2-73ADFE96CA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 y="1280453"/>
            <a:ext cx="11399520" cy="4701540"/>
          </a:xfrm>
          <a:prstGeom prst="rect">
            <a:avLst/>
          </a:prstGeom>
        </p:spPr>
      </p:pic>
      <p:pic>
        <p:nvPicPr>
          <p:cNvPr id="5" name="Picture 4">
            <a:extLst>
              <a:ext uri="{FF2B5EF4-FFF2-40B4-BE49-F238E27FC236}">
                <a16:creationId xmlns:a16="http://schemas.microsoft.com/office/drawing/2014/main" id="{4F1348DE-59EA-49C8-E2B0-74D1790782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40" y="1299503"/>
            <a:ext cx="11361420" cy="4663440"/>
          </a:xfrm>
          <a:prstGeom prst="rect">
            <a:avLst/>
          </a:prstGeom>
        </p:spPr>
      </p:pic>
      <p:pic>
        <p:nvPicPr>
          <p:cNvPr id="6" name="Picture 5">
            <a:extLst>
              <a:ext uri="{FF2B5EF4-FFF2-40B4-BE49-F238E27FC236}">
                <a16:creationId xmlns:a16="http://schemas.microsoft.com/office/drawing/2014/main" id="{744934FD-C408-1614-2C02-C32B4A244E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240" y="1280453"/>
            <a:ext cx="11407140" cy="4648200"/>
          </a:xfrm>
          <a:prstGeom prst="rect">
            <a:avLst/>
          </a:prstGeom>
        </p:spPr>
      </p:pic>
      <p:pic>
        <p:nvPicPr>
          <p:cNvPr id="7" name="Picture 6">
            <a:extLst>
              <a:ext uri="{FF2B5EF4-FFF2-40B4-BE49-F238E27FC236}">
                <a16:creationId xmlns:a16="http://schemas.microsoft.com/office/drawing/2014/main" id="{07605D93-6504-8E39-CAD3-BA285DD119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8620" y="1257593"/>
            <a:ext cx="11361420" cy="4693920"/>
          </a:xfrm>
          <a:prstGeom prst="rect">
            <a:avLst/>
          </a:prstGeom>
        </p:spPr>
      </p:pic>
      <p:sp>
        <p:nvSpPr>
          <p:cNvPr id="8" name="Text 3">
            <a:extLst>
              <a:ext uri="{FF2B5EF4-FFF2-40B4-BE49-F238E27FC236}">
                <a16:creationId xmlns:a16="http://schemas.microsoft.com/office/drawing/2014/main" id="{C2A03B0D-52D4-8F84-AE7F-C64F351E2C71}"/>
              </a:ext>
            </a:extLst>
          </p:cNvPr>
          <p:cNvSpPr/>
          <p:nvPr/>
        </p:nvSpPr>
        <p:spPr>
          <a:xfrm>
            <a:off x="3941155" y="6203266"/>
            <a:ext cx="4604968" cy="578644"/>
          </a:xfrm>
          <a:prstGeom prst="rect">
            <a:avLst/>
          </a:prstGeom>
          <a:noFill/>
          <a:ln/>
        </p:spPr>
        <p:txBody>
          <a:bodyPr wrap="square" rtlCol="0" anchor="t"/>
          <a:lstStyle/>
          <a:p>
            <a:pPr>
              <a:lnSpc>
                <a:spcPts val="2278"/>
              </a:lnSpc>
            </a:pPr>
            <a:r>
              <a:rPr lang="en-US" sz="1822" b="1" kern="0" spc="-18" dirty="0">
                <a:latin typeface="Montserrat" pitchFamily="34" charset="0"/>
              </a:rPr>
              <a:t>Fig 12 : Predicting the image content</a:t>
            </a:r>
            <a:endParaRPr lang="en-US" sz="1822" dirty="0"/>
          </a:p>
        </p:txBody>
      </p:sp>
    </p:spTree>
    <p:extLst>
      <p:ext uri="{BB962C8B-B14F-4D97-AF65-F5344CB8AC3E}">
        <p14:creationId xmlns:p14="http://schemas.microsoft.com/office/powerpoint/2010/main" val="3045500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2192192" y="1561370"/>
            <a:ext cx="7521575" cy="545803"/>
          </a:xfrm>
          <a:prstGeom prst="rect">
            <a:avLst/>
          </a:prstGeom>
          <a:noFill/>
          <a:ln/>
        </p:spPr>
        <p:txBody>
          <a:bodyPr wrap="none" rtlCol="0" anchor="t"/>
          <a:lstStyle/>
          <a:p>
            <a:pPr defTabSz="761970">
              <a:lnSpc>
                <a:spcPts val="4297"/>
              </a:lnSpc>
            </a:pPr>
            <a:r>
              <a:rPr lang="en-US" sz="3438" b="1" kern="0" spc="-34" dirty="0">
                <a:latin typeface="Montserrat" pitchFamily="34" charset="0"/>
                <a:ea typeface="Montserrat" pitchFamily="34" charset="-122"/>
                <a:cs typeface="Montserrat" pitchFamily="34" charset="-120"/>
              </a:rPr>
              <a:t>Conclusion</a:t>
            </a:r>
            <a:endParaRPr lang="en-US" sz="3438" dirty="0">
              <a:latin typeface="Calibri" panose="020F0502020204030204"/>
            </a:endParaRPr>
          </a:p>
        </p:txBody>
      </p:sp>
      <p:sp>
        <p:nvSpPr>
          <p:cNvPr id="8" name="Text 6"/>
          <p:cNvSpPr/>
          <p:nvPr/>
        </p:nvSpPr>
        <p:spPr>
          <a:xfrm>
            <a:off x="2130646" y="2503365"/>
            <a:ext cx="7778285" cy="3248269"/>
          </a:xfrm>
          <a:prstGeom prst="rect">
            <a:avLst/>
          </a:prstGeom>
          <a:noFill/>
          <a:ln/>
        </p:spPr>
        <p:txBody>
          <a:bodyPr wrap="square" rtlCol="0" anchor="t"/>
          <a:lstStyle/>
          <a:p>
            <a:pPr marL="285750" indent="-285750" defTabSz="761970">
              <a:lnSpc>
                <a:spcPts val="2062"/>
              </a:lnSpc>
              <a:buFont typeface="Arial" panose="020B0604020202020204" pitchFamily="34" charset="0"/>
              <a:buChar char="•"/>
            </a:pPr>
            <a:r>
              <a:rPr lang="en-US" sz="1700" dirty="0"/>
              <a:t>The model achieves 86% accuracy, excelling in identifying real images (recall: 0.88) but struggles with forged ones (recall: 0.69). </a:t>
            </a:r>
          </a:p>
          <a:p>
            <a:pPr marL="285750" indent="-285750" defTabSz="761970">
              <a:lnSpc>
                <a:spcPts val="2062"/>
              </a:lnSpc>
              <a:buFont typeface="Arial" panose="020B0604020202020204" pitchFamily="34" charset="0"/>
              <a:buChar char="•"/>
            </a:pPr>
            <a:r>
              <a:rPr lang="en-US" sz="1700" dirty="0"/>
              <a:t>Class 0’s(</a:t>
            </a:r>
            <a:r>
              <a:rPr lang="en-US" sz="1700"/>
              <a:t>Forged image) </a:t>
            </a:r>
            <a:r>
              <a:rPr lang="en-US" sz="1700" dirty="0"/>
              <a:t>lower recall suggests the need for more data, tuning, or regularization to improve forged image detection.</a:t>
            </a:r>
          </a:p>
          <a:p>
            <a:pPr marL="285750" indent="-285750" defTabSz="761970">
              <a:lnSpc>
                <a:spcPts val="2062"/>
              </a:lnSpc>
              <a:buFont typeface="Arial" panose="020B0604020202020204" pitchFamily="34" charset="0"/>
              <a:buChar char="•"/>
            </a:pPr>
            <a:r>
              <a:rPr lang="en-US" sz="1700" dirty="0"/>
              <a:t>With Epochs, </a:t>
            </a:r>
            <a:r>
              <a:rPr lang="en-GB" sz="1700" dirty="0"/>
              <a:t>the loss decreases more steadily with fewer spikes in validation loss, suggesting better stability and generalization.</a:t>
            </a:r>
          </a:p>
          <a:p>
            <a:pPr marL="285750" indent="-285750" defTabSz="761970">
              <a:lnSpc>
                <a:spcPts val="2062"/>
              </a:lnSpc>
              <a:buFont typeface="Arial" panose="020B0604020202020204" pitchFamily="34" charset="0"/>
              <a:buChar char="•"/>
            </a:pPr>
            <a:r>
              <a:rPr lang="en-US" sz="1700" dirty="0"/>
              <a:t>Accuracy v/s Epochs graph </a:t>
            </a:r>
            <a:r>
              <a:rPr lang="en-GB" sz="1700" dirty="0"/>
              <a:t>demonstrates smoother and more stable accuracy curves. Training accuracy consistently improves, and validation accuracy aligns closely, indicating better generalization.</a:t>
            </a:r>
            <a:endParaRPr lang="en-US" sz="1700" dirty="0"/>
          </a:p>
        </p:txBody>
      </p:sp>
      <p:sp>
        <p:nvSpPr>
          <p:cNvPr id="10" name="Text 8"/>
          <p:cNvSpPr/>
          <p:nvPr/>
        </p:nvSpPr>
        <p:spPr>
          <a:xfrm>
            <a:off x="6303764" y="1545232"/>
            <a:ext cx="152003" cy="327422"/>
          </a:xfrm>
          <a:prstGeom prst="rect">
            <a:avLst/>
          </a:prstGeom>
          <a:noFill/>
          <a:ln/>
        </p:spPr>
        <p:txBody>
          <a:bodyPr wrap="none" rtlCol="0" anchor="t"/>
          <a:lstStyle/>
          <a:p>
            <a:pPr algn="ctr" defTabSz="761970">
              <a:lnSpc>
                <a:spcPts val="2578"/>
              </a:lnSpc>
            </a:pPr>
            <a:endParaRPr lang="en-US" sz="2062" dirty="0">
              <a:solidFill>
                <a:prstClr val="black"/>
              </a:solidFill>
              <a:latin typeface="Calibri" panose="020F0502020204030204"/>
            </a:endParaRPr>
          </a:p>
        </p:txBody>
      </p:sp>
      <p:sp>
        <p:nvSpPr>
          <p:cNvPr id="14" name="Text 12"/>
          <p:cNvSpPr/>
          <p:nvPr/>
        </p:nvSpPr>
        <p:spPr>
          <a:xfrm>
            <a:off x="2445246" y="4127500"/>
            <a:ext cx="152499" cy="327422"/>
          </a:xfrm>
          <a:prstGeom prst="rect">
            <a:avLst/>
          </a:prstGeom>
          <a:noFill/>
          <a:ln/>
        </p:spPr>
        <p:txBody>
          <a:bodyPr wrap="none" rtlCol="0" anchor="t"/>
          <a:lstStyle/>
          <a:p>
            <a:pPr algn="ctr" defTabSz="761970">
              <a:lnSpc>
                <a:spcPts val="2578"/>
              </a:lnSpc>
            </a:pPr>
            <a:endParaRPr lang="en-US" sz="2062" dirty="0">
              <a:solidFill>
                <a:prstClr val="black"/>
              </a:solidFill>
              <a:latin typeface="Calibri" panose="020F0502020204030204"/>
            </a:endParaRPr>
          </a:p>
        </p:txBody>
      </p:sp>
      <p:sp>
        <p:nvSpPr>
          <p:cNvPr id="18" name="Text 16"/>
          <p:cNvSpPr/>
          <p:nvPr/>
        </p:nvSpPr>
        <p:spPr>
          <a:xfrm>
            <a:off x="6290767" y="4127500"/>
            <a:ext cx="177899" cy="327422"/>
          </a:xfrm>
          <a:prstGeom prst="rect">
            <a:avLst/>
          </a:prstGeom>
          <a:noFill/>
          <a:ln/>
        </p:spPr>
        <p:txBody>
          <a:bodyPr wrap="none" rtlCol="0" anchor="t"/>
          <a:lstStyle/>
          <a:p>
            <a:pPr algn="ctr" defTabSz="761970">
              <a:lnSpc>
                <a:spcPts val="2578"/>
              </a:lnSpc>
            </a:pPr>
            <a:endParaRPr lang="en-US" sz="2062" dirty="0">
              <a:solidFill>
                <a:prstClr val="black"/>
              </a:solidFill>
              <a:latin typeface="Calibri" panose="020F0502020204030204"/>
            </a:endParaRPr>
          </a:p>
        </p:txBody>
      </p:sp>
    </p:spTree>
    <p:extLst>
      <p:ext uri="{BB962C8B-B14F-4D97-AF65-F5344CB8AC3E}">
        <p14:creationId xmlns:p14="http://schemas.microsoft.com/office/powerpoint/2010/main" val="3656233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2325093" y="481013"/>
            <a:ext cx="7521575" cy="545803"/>
          </a:xfrm>
          <a:prstGeom prst="rect">
            <a:avLst/>
          </a:prstGeom>
          <a:noFill/>
          <a:ln/>
        </p:spPr>
        <p:txBody>
          <a:bodyPr wrap="none" rtlCol="0" anchor="t"/>
          <a:lstStyle/>
          <a:p>
            <a:pPr defTabSz="761970">
              <a:lnSpc>
                <a:spcPts val="4297"/>
              </a:lnSpc>
            </a:pPr>
            <a:r>
              <a:rPr lang="en-US" sz="3438" b="1" kern="0" spc="-34" dirty="0">
                <a:latin typeface="Montserrat" pitchFamily="34" charset="0"/>
                <a:ea typeface="Montserrat" pitchFamily="34" charset="-122"/>
                <a:cs typeface="Montserrat" pitchFamily="34" charset="-120"/>
              </a:rPr>
              <a:t>Future Directions</a:t>
            </a:r>
            <a:endParaRPr lang="en-US" sz="3438" dirty="0">
              <a:latin typeface="Calibri" panose="020F0502020204030204"/>
            </a:endParaRPr>
          </a:p>
        </p:txBody>
      </p:sp>
      <p:sp>
        <p:nvSpPr>
          <p:cNvPr id="5" name="Shape 3"/>
          <p:cNvSpPr/>
          <p:nvPr/>
        </p:nvSpPr>
        <p:spPr>
          <a:xfrm>
            <a:off x="1138138" y="1753692"/>
            <a:ext cx="392907" cy="392907"/>
          </a:xfrm>
          <a:prstGeom prst="roundRect">
            <a:avLst>
              <a:gd name="adj" fmla="val 13336"/>
            </a:avLst>
          </a:prstGeom>
          <a:solidFill>
            <a:srgbClr val="232629"/>
          </a:solidFill>
          <a:ln/>
        </p:spPr>
      </p:sp>
      <p:sp>
        <p:nvSpPr>
          <p:cNvPr id="6" name="Text 4"/>
          <p:cNvSpPr/>
          <p:nvPr/>
        </p:nvSpPr>
        <p:spPr>
          <a:xfrm>
            <a:off x="1284486" y="1786433"/>
            <a:ext cx="100112" cy="327422"/>
          </a:xfrm>
          <a:prstGeom prst="rect">
            <a:avLst/>
          </a:prstGeom>
          <a:noFill/>
          <a:ln/>
        </p:spPr>
        <p:txBody>
          <a:bodyPr wrap="none" rtlCol="0" anchor="t"/>
          <a:lstStyle/>
          <a:p>
            <a:pPr algn="ctr" defTabSz="761970">
              <a:lnSpc>
                <a:spcPts val="2578"/>
              </a:lnSpc>
            </a:pPr>
            <a:r>
              <a:rPr lang="en-US" sz="2062" b="1" kern="0" spc="-21" dirty="0">
                <a:solidFill>
                  <a:srgbClr val="FFFFFF"/>
                </a:solidFill>
                <a:latin typeface="Montserrat" pitchFamily="34" charset="0"/>
                <a:ea typeface="Montserrat" pitchFamily="34" charset="-122"/>
                <a:cs typeface="Montserrat" pitchFamily="34" charset="-120"/>
              </a:rPr>
              <a:t>1</a:t>
            </a:r>
            <a:endParaRPr lang="en-US" sz="2062" dirty="0">
              <a:solidFill>
                <a:prstClr val="black"/>
              </a:solidFill>
              <a:latin typeface="Calibri" panose="020F0502020204030204"/>
            </a:endParaRPr>
          </a:p>
        </p:txBody>
      </p:sp>
      <p:sp>
        <p:nvSpPr>
          <p:cNvPr id="7" name="Text 5"/>
          <p:cNvSpPr/>
          <p:nvPr/>
        </p:nvSpPr>
        <p:spPr>
          <a:xfrm>
            <a:off x="1705670" y="1813719"/>
            <a:ext cx="2838351" cy="332880"/>
          </a:xfrm>
          <a:prstGeom prst="rect">
            <a:avLst/>
          </a:prstGeom>
          <a:noFill/>
          <a:ln/>
        </p:spPr>
        <p:txBody>
          <a:bodyPr wrap="none" rtlCol="0" anchor="t"/>
          <a:lstStyle/>
          <a:p>
            <a:pPr defTabSz="761970">
              <a:lnSpc>
                <a:spcPts val="2149"/>
              </a:lnSpc>
            </a:pPr>
            <a:r>
              <a:rPr lang="en-IN" b="1" dirty="0"/>
              <a:t>More Diverse Dataset</a:t>
            </a:r>
            <a:endParaRPr lang="en-US" b="1" dirty="0">
              <a:latin typeface="Calibri" panose="020F0502020204030204"/>
            </a:endParaRPr>
          </a:p>
        </p:txBody>
      </p:sp>
      <p:sp>
        <p:nvSpPr>
          <p:cNvPr id="8" name="Text 6"/>
          <p:cNvSpPr/>
          <p:nvPr/>
        </p:nvSpPr>
        <p:spPr>
          <a:xfrm>
            <a:off x="1705670" y="2191345"/>
            <a:ext cx="4053292" cy="1309688"/>
          </a:xfrm>
          <a:prstGeom prst="rect">
            <a:avLst/>
          </a:prstGeom>
          <a:noFill/>
          <a:ln/>
        </p:spPr>
        <p:txBody>
          <a:bodyPr wrap="square" rtlCol="0" anchor="t"/>
          <a:lstStyle/>
          <a:p>
            <a:pPr marL="285750" indent="-285750" defTabSz="761970">
              <a:lnSpc>
                <a:spcPts val="2062"/>
              </a:lnSpc>
              <a:buFont typeface="Arial" panose="020B0604020202020204" pitchFamily="34" charset="0"/>
              <a:buChar char="•"/>
            </a:pPr>
            <a:r>
              <a:rPr lang="en-US" sz="1400" dirty="0"/>
              <a:t>Expanding the dataset with diverse manipulation techniques and varying image qualities improves the model's accuracy and robustness.</a:t>
            </a:r>
            <a:endParaRPr lang="en-US" sz="1375" dirty="0">
              <a:latin typeface="Calibri" panose="020F0502020204030204"/>
            </a:endParaRPr>
          </a:p>
        </p:txBody>
      </p:sp>
      <p:sp>
        <p:nvSpPr>
          <p:cNvPr id="9" name="Shape 7"/>
          <p:cNvSpPr/>
          <p:nvPr/>
        </p:nvSpPr>
        <p:spPr>
          <a:xfrm>
            <a:off x="6183312" y="1753692"/>
            <a:ext cx="392907" cy="392907"/>
          </a:xfrm>
          <a:prstGeom prst="roundRect">
            <a:avLst>
              <a:gd name="adj" fmla="val 13336"/>
            </a:avLst>
          </a:prstGeom>
          <a:solidFill>
            <a:srgbClr val="232629"/>
          </a:solidFill>
          <a:ln/>
        </p:spPr>
      </p:sp>
      <p:sp>
        <p:nvSpPr>
          <p:cNvPr id="10" name="Text 8"/>
          <p:cNvSpPr/>
          <p:nvPr/>
        </p:nvSpPr>
        <p:spPr>
          <a:xfrm>
            <a:off x="6303764" y="1786433"/>
            <a:ext cx="152003" cy="327422"/>
          </a:xfrm>
          <a:prstGeom prst="rect">
            <a:avLst/>
          </a:prstGeom>
          <a:noFill/>
          <a:ln/>
        </p:spPr>
        <p:txBody>
          <a:bodyPr wrap="none" rtlCol="0" anchor="t"/>
          <a:lstStyle/>
          <a:p>
            <a:pPr algn="ctr" defTabSz="761970">
              <a:lnSpc>
                <a:spcPts val="2578"/>
              </a:lnSpc>
            </a:pPr>
            <a:r>
              <a:rPr lang="en-US" sz="2062" b="1" kern="0" spc="-21" dirty="0">
                <a:solidFill>
                  <a:srgbClr val="FFFFFF"/>
                </a:solidFill>
                <a:latin typeface="Montserrat" pitchFamily="34" charset="0"/>
                <a:ea typeface="Montserrat" pitchFamily="34" charset="-122"/>
                <a:cs typeface="Montserrat" pitchFamily="34" charset="-120"/>
              </a:rPr>
              <a:t>2</a:t>
            </a:r>
            <a:endParaRPr lang="en-US" sz="2062" dirty="0">
              <a:solidFill>
                <a:prstClr val="black"/>
              </a:solidFill>
              <a:latin typeface="Calibri" panose="020F0502020204030204"/>
            </a:endParaRPr>
          </a:p>
        </p:txBody>
      </p:sp>
      <p:sp>
        <p:nvSpPr>
          <p:cNvPr id="11" name="Text 9"/>
          <p:cNvSpPr/>
          <p:nvPr/>
        </p:nvSpPr>
        <p:spPr>
          <a:xfrm>
            <a:off x="6866754" y="1753691"/>
            <a:ext cx="3071515" cy="392907"/>
          </a:xfrm>
          <a:prstGeom prst="rect">
            <a:avLst/>
          </a:prstGeom>
          <a:noFill/>
          <a:ln/>
        </p:spPr>
        <p:txBody>
          <a:bodyPr wrap="none" rtlCol="0" anchor="t"/>
          <a:lstStyle/>
          <a:p>
            <a:pPr defTabSz="761970">
              <a:lnSpc>
                <a:spcPts val="2149"/>
              </a:lnSpc>
            </a:pPr>
            <a:r>
              <a:rPr lang="en-IN" b="1" dirty="0"/>
              <a:t>Synthetic Data Generation</a:t>
            </a:r>
            <a:endParaRPr lang="en-US" b="1" dirty="0">
              <a:latin typeface="Calibri" panose="020F0502020204030204"/>
            </a:endParaRPr>
          </a:p>
        </p:txBody>
      </p:sp>
      <p:sp>
        <p:nvSpPr>
          <p:cNvPr id="12" name="Text 10"/>
          <p:cNvSpPr/>
          <p:nvPr/>
        </p:nvSpPr>
        <p:spPr>
          <a:xfrm>
            <a:off x="6696671" y="2113855"/>
            <a:ext cx="4969301" cy="1833563"/>
          </a:xfrm>
          <a:prstGeom prst="rect">
            <a:avLst/>
          </a:prstGeom>
          <a:noFill/>
          <a:ln/>
        </p:spPr>
        <p:txBody>
          <a:bodyPr wrap="square" rtlCol="0" anchor="t"/>
          <a:lstStyle/>
          <a:p>
            <a:pPr marL="285750" indent="-285750" defTabSz="761970">
              <a:lnSpc>
                <a:spcPts val="2062"/>
              </a:lnSpc>
              <a:buFont typeface="Arial" panose="020B0604020202020204" pitchFamily="34" charset="0"/>
              <a:buChar char="•"/>
            </a:pPr>
            <a:r>
              <a:rPr lang="en-US" sz="1400" dirty="0"/>
              <a:t>Using GANs to create forged images increases dataset diversity, helping the model detect more subtle manipulations effectively.</a:t>
            </a:r>
            <a:endParaRPr lang="en-US" sz="1375" dirty="0">
              <a:latin typeface="Calibri" panose="020F0502020204030204"/>
            </a:endParaRPr>
          </a:p>
        </p:txBody>
      </p:sp>
      <p:sp>
        <p:nvSpPr>
          <p:cNvPr id="13" name="Shape 11"/>
          <p:cNvSpPr/>
          <p:nvPr/>
        </p:nvSpPr>
        <p:spPr>
          <a:xfrm>
            <a:off x="1151135" y="3812618"/>
            <a:ext cx="392907" cy="392907"/>
          </a:xfrm>
          <a:prstGeom prst="roundRect">
            <a:avLst>
              <a:gd name="adj" fmla="val 13336"/>
            </a:avLst>
          </a:prstGeom>
          <a:solidFill>
            <a:srgbClr val="232629"/>
          </a:solidFill>
          <a:ln/>
        </p:spPr>
      </p:sp>
      <p:sp>
        <p:nvSpPr>
          <p:cNvPr id="14" name="Text 12"/>
          <p:cNvSpPr/>
          <p:nvPr/>
        </p:nvSpPr>
        <p:spPr>
          <a:xfrm>
            <a:off x="1271289" y="3845361"/>
            <a:ext cx="152499" cy="327422"/>
          </a:xfrm>
          <a:prstGeom prst="rect">
            <a:avLst/>
          </a:prstGeom>
          <a:noFill/>
          <a:ln/>
        </p:spPr>
        <p:txBody>
          <a:bodyPr wrap="none" rtlCol="0" anchor="t"/>
          <a:lstStyle/>
          <a:p>
            <a:pPr algn="ctr" defTabSz="761970">
              <a:lnSpc>
                <a:spcPts val="2578"/>
              </a:lnSpc>
            </a:pPr>
            <a:r>
              <a:rPr lang="en-US" sz="2062" b="1" kern="0" spc="-21" dirty="0">
                <a:solidFill>
                  <a:srgbClr val="FFFFFF"/>
                </a:solidFill>
                <a:latin typeface="Montserrat" pitchFamily="34" charset="0"/>
                <a:ea typeface="Montserrat" pitchFamily="34" charset="-122"/>
                <a:cs typeface="Montserrat" pitchFamily="34" charset="-120"/>
              </a:rPr>
              <a:t>3</a:t>
            </a:r>
            <a:endParaRPr lang="en-US" sz="2062" dirty="0">
              <a:solidFill>
                <a:prstClr val="black"/>
              </a:solidFill>
              <a:latin typeface="Calibri" panose="020F0502020204030204"/>
            </a:endParaRPr>
          </a:p>
        </p:txBody>
      </p:sp>
      <p:sp>
        <p:nvSpPr>
          <p:cNvPr id="15" name="Text 13"/>
          <p:cNvSpPr/>
          <p:nvPr/>
        </p:nvSpPr>
        <p:spPr>
          <a:xfrm>
            <a:off x="1718667" y="3872646"/>
            <a:ext cx="3116064" cy="545703"/>
          </a:xfrm>
          <a:prstGeom prst="rect">
            <a:avLst/>
          </a:prstGeom>
          <a:noFill/>
          <a:ln/>
        </p:spPr>
        <p:txBody>
          <a:bodyPr wrap="square" rtlCol="0" anchor="t"/>
          <a:lstStyle/>
          <a:p>
            <a:pPr defTabSz="761970">
              <a:lnSpc>
                <a:spcPts val="2149"/>
              </a:lnSpc>
            </a:pPr>
            <a:r>
              <a:rPr lang="en-IN" b="1" dirty="0"/>
              <a:t>Practical Application</a:t>
            </a:r>
            <a:endParaRPr lang="en-US" b="1" dirty="0">
              <a:latin typeface="Calibri" panose="020F0502020204030204"/>
            </a:endParaRPr>
          </a:p>
        </p:txBody>
      </p:sp>
      <p:sp>
        <p:nvSpPr>
          <p:cNvPr id="16" name="Text 14"/>
          <p:cNvSpPr/>
          <p:nvPr/>
        </p:nvSpPr>
        <p:spPr>
          <a:xfrm>
            <a:off x="1718667" y="4523124"/>
            <a:ext cx="4053292" cy="1571625"/>
          </a:xfrm>
          <a:prstGeom prst="rect">
            <a:avLst/>
          </a:prstGeom>
          <a:noFill/>
          <a:ln/>
        </p:spPr>
        <p:txBody>
          <a:bodyPr wrap="square" rtlCol="0" anchor="t"/>
          <a:lstStyle/>
          <a:p>
            <a:pPr marL="285750" indent="-285750" defTabSz="761970">
              <a:lnSpc>
                <a:spcPts val="2062"/>
              </a:lnSpc>
              <a:buFont typeface="Arial" panose="020B0604020202020204" pitchFamily="34" charset="0"/>
              <a:buChar char="•"/>
            </a:pPr>
            <a:r>
              <a:rPr lang="en-US" sz="1400" dirty="0"/>
              <a:t>Deploy models in organizations to detect forged images, ensuring trust and preventing the spread of false information.</a:t>
            </a:r>
            <a:endParaRPr lang="en-US" sz="1375" dirty="0">
              <a:latin typeface="Calibri" panose="020F0502020204030204"/>
            </a:endParaRPr>
          </a:p>
        </p:txBody>
      </p:sp>
      <p:sp>
        <p:nvSpPr>
          <p:cNvPr id="18" name="Text 16"/>
          <p:cNvSpPr/>
          <p:nvPr/>
        </p:nvSpPr>
        <p:spPr>
          <a:xfrm>
            <a:off x="6303764" y="3845361"/>
            <a:ext cx="177899" cy="327422"/>
          </a:xfrm>
          <a:prstGeom prst="rect">
            <a:avLst/>
          </a:prstGeom>
          <a:noFill/>
          <a:ln/>
        </p:spPr>
        <p:txBody>
          <a:bodyPr wrap="none" rtlCol="0" anchor="t"/>
          <a:lstStyle/>
          <a:p>
            <a:pPr algn="ctr" defTabSz="761970">
              <a:lnSpc>
                <a:spcPts val="2578"/>
              </a:lnSpc>
            </a:pPr>
            <a:r>
              <a:rPr lang="en-US" sz="2062" b="1" kern="0" spc="-21" dirty="0">
                <a:solidFill>
                  <a:srgbClr val="FFFFFF"/>
                </a:solidFill>
                <a:latin typeface="Montserrat" pitchFamily="34" charset="0"/>
                <a:ea typeface="Montserrat" pitchFamily="34" charset="-122"/>
                <a:cs typeface="Montserrat" pitchFamily="34" charset="-120"/>
              </a:rPr>
              <a:t>4</a:t>
            </a:r>
            <a:endParaRPr lang="en-US" sz="2062" dirty="0">
              <a:solidFill>
                <a:prstClr val="black"/>
              </a:solidFill>
              <a:latin typeface="Calibri" panose="020F0502020204030204"/>
            </a:endParaRPr>
          </a:p>
        </p:txBody>
      </p:sp>
    </p:spTree>
    <p:extLst>
      <p:ext uri="{BB962C8B-B14F-4D97-AF65-F5344CB8AC3E}">
        <p14:creationId xmlns:p14="http://schemas.microsoft.com/office/powerpoint/2010/main" val="3693641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2192192" y="1561370"/>
            <a:ext cx="7521575" cy="545803"/>
          </a:xfrm>
          <a:prstGeom prst="rect">
            <a:avLst/>
          </a:prstGeom>
          <a:noFill/>
          <a:ln/>
        </p:spPr>
        <p:txBody>
          <a:bodyPr wrap="none" rtlCol="0" anchor="t"/>
          <a:lstStyle/>
          <a:p>
            <a:pPr defTabSz="761970">
              <a:lnSpc>
                <a:spcPts val="4297"/>
              </a:lnSpc>
            </a:pPr>
            <a:r>
              <a:rPr lang="en-US" sz="3438" b="1" kern="0" spc="-34" dirty="0">
                <a:latin typeface="Montserrat" pitchFamily="34" charset="0"/>
                <a:ea typeface="Montserrat" pitchFamily="34" charset="-122"/>
                <a:cs typeface="Montserrat" pitchFamily="34" charset="-120"/>
              </a:rPr>
              <a:t>References</a:t>
            </a:r>
            <a:endParaRPr lang="en-US" sz="3438" dirty="0">
              <a:latin typeface="Calibri" panose="020F0502020204030204"/>
            </a:endParaRPr>
          </a:p>
        </p:txBody>
      </p:sp>
      <p:sp>
        <p:nvSpPr>
          <p:cNvPr id="8" name="Text 6"/>
          <p:cNvSpPr/>
          <p:nvPr/>
        </p:nvSpPr>
        <p:spPr>
          <a:xfrm>
            <a:off x="1875668" y="2273299"/>
            <a:ext cx="9431239" cy="3248269"/>
          </a:xfrm>
          <a:prstGeom prst="rect">
            <a:avLst/>
          </a:prstGeom>
          <a:noFill/>
          <a:ln/>
        </p:spPr>
        <p:txBody>
          <a:bodyPr wrap="square" rtlCol="0" anchor="t"/>
          <a:lstStyle/>
          <a:p>
            <a:pPr marL="342900" indent="-342900" algn="just" defTabSz="761970">
              <a:lnSpc>
                <a:spcPts val="2062"/>
              </a:lnSpc>
              <a:buFont typeface="+mj-lt"/>
              <a:buAutoNum type="arabicPeriod"/>
            </a:pPr>
            <a:r>
              <a:rPr lang="en-GB" sz="1400" dirty="0">
                <a:latin typeface="Source Sans Pro" pitchFamily="34" charset="0"/>
                <a:ea typeface="Source Sans Pro" pitchFamily="34" charset="-122"/>
                <a:cs typeface="Source Sans Pro" pitchFamily="34" charset="-120"/>
              </a:rPr>
              <a:t>M. Kunj and V. Tyagi, "Image forgery detection: Survey and future directions", Data Engineering and Applications, pp. 163-194, 2019.</a:t>
            </a:r>
          </a:p>
          <a:p>
            <a:pPr marL="342900" indent="-342900" algn="just" defTabSz="761970">
              <a:lnSpc>
                <a:spcPts val="2062"/>
              </a:lnSpc>
              <a:buFont typeface="+mj-lt"/>
              <a:buAutoNum type="arabicPeriod"/>
            </a:pPr>
            <a:r>
              <a:rPr lang="en-GB" sz="1400" dirty="0">
                <a:latin typeface="Source Sans Pro" pitchFamily="34" charset="0"/>
                <a:ea typeface="Source Sans Pro" pitchFamily="34" charset="-122"/>
                <a:cs typeface="Source Sans Pro" pitchFamily="34" charset="-120"/>
              </a:rPr>
              <a:t>B. Bayar and M. C. Stamm, "A Deep Learning Approach to Universal Image Manipulation Detection Using a New Convolutional Layer", Proceedings of the 4th ACM Workshop on Information Hiding and Multimedia Security, 2016.</a:t>
            </a:r>
          </a:p>
          <a:p>
            <a:pPr marL="342900" indent="-342900" algn="just" defTabSz="761970">
              <a:lnSpc>
                <a:spcPts val="2062"/>
              </a:lnSpc>
              <a:buFont typeface="+mj-lt"/>
              <a:buAutoNum type="arabicPeriod"/>
            </a:pPr>
            <a:r>
              <a:rPr lang="en-GB" sz="1400" dirty="0">
                <a:latin typeface="Source Sans Pro" pitchFamily="34" charset="0"/>
                <a:ea typeface="Source Sans Pro" pitchFamily="34" charset="-122"/>
                <a:cs typeface="Source Sans Pro" pitchFamily="34" charset="-120"/>
              </a:rPr>
              <a:t>I. B. </a:t>
            </a:r>
            <a:r>
              <a:rPr lang="en-GB" sz="1400" dirty="0" err="1">
                <a:latin typeface="Source Sans Pro" pitchFamily="34" charset="0"/>
                <a:ea typeface="Source Sans Pro" pitchFamily="34" charset="-122"/>
                <a:cs typeface="Source Sans Pro" pitchFamily="34" charset="-120"/>
              </a:rPr>
              <a:t>Sudiatmika</a:t>
            </a:r>
            <a:r>
              <a:rPr lang="en-GB" sz="1400" dirty="0">
                <a:latin typeface="Source Sans Pro" pitchFamily="34" charset="0"/>
                <a:ea typeface="Source Sans Pro" pitchFamily="34" charset="-122"/>
                <a:cs typeface="Source Sans Pro" pitchFamily="34" charset="-120"/>
              </a:rPr>
              <a:t>, F. Rahman, T. Trisno and S. Suyoto, "Image forgery detection using error level analysis and deep learning", TELKOMNIKA (Telecommunication Computing Electronics and Control), vol. 17, no. 2, pp. 653, 2018.</a:t>
            </a:r>
          </a:p>
          <a:p>
            <a:pPr marL="342900" indent="-342900" algn="just" defTabSz="761970">
              <a:lnSpc>
                <a:spcPts val="2062"/>
              </a:lnSpc>
              <a:buFont typeface="+mj-lt"/>
              <a:buAutoNum type="arabicPeriod"/>
            </a:pPr>
            <a:r>
              <a:rPr lang="en-GB" sz="1400" dirty="0">
                <a:latin typeface="Source Sans Pro" pitchFamily="34" charset="0"/>
                <a:ea typeface="Source Sans Pro" pitchFamily="34" charset="-122"/>
                <a:cs typeface="Source Sans Pro" pitchFamily="34" charset="-120"/>
              </a:rPr>
              <a:t>A. Kuznetsov, "Digital image forgery detection using deep learning approach", Journal of Physics: Conference Series, vol. 1368, pp. 032028, 2019.</a:t>
            </a:r>
          </a:p>
          <a:p>
            <a:pPr marL="342900" indent="-342900" algn="just" defTabSz="761970">
              <a:lnSpc>
                <a:spcPts val="2062"/>
              </a:lnSpc>
              <a:buFont typeface="+mj-lt"/>
              <a:buAutoNum type="arabicPeriod"/>
            </a:pPr>
            <a:r>
              <a:rPr lang="en-GB" sz="1400" dirty="0">
                <a:latin typeface="Source Sans Pro" pitchFamily="34" charset="0"/>
                <a:ea typeface="Source Sans Pro" pitchFamily="34" charset="-122"/>
                <a:cs typeface="Source Sans Pro" pitchFamily="34" charset="-120"/>
              </a:rPr>
              <a:t>N </a:t>
            </a:r>
            <a:r>
              <a:rPr lang="en-GB" sz="1400" dirty="0" err="1">
                <a:latin typeface="Source Sans Pro" pitchFamily="34" charset="0"/>
                <a:ea typeface="Source Sans Pro" pitchFamily="34" charset="-122"/>
                <a:cs typeface="Source Sans Pro" pitchFamily="34" charset="-120"/>
              </a:rPr>
              <a:t>Qurat</a:t>
            </a:r>
            <a:r>
              <a:rPr lang="en-GB" sz="1400" dirty="0">
                <a:latin typeface="Source Sans Pro" pitchFamily="34" charset="0"/>
                <a:ea typeface="Source Sans Pro" pitchFamily="34" charset="-122"/>
                <a:cs typeface="Source Sans Pro" pitchFamily="34" charset="-120"/>
              </a:rPr>
              <a:t>-</a:t>
            </a:r>
            <a:r>
              <a:rPr lang="en-GB" sz="1400" dirty="0" err="1">
                <a:latin typeface="Source Sans Pro" pitchFamily="34" charset="0"/>
                <a:ea typeface="Source Sans Pro" pitchFamily="34" charset="-122"/>
                <a:cs typeface="Source Sans Pro" pitchFamily="34" charset="-120"/>
              </a:rPr>
              <a:t>ul</a:t>
            </a:r>
            <a:r>
              <a:rPr lang="en-GB" sz="1400" dirty="0">
                <a:latin typeface="Source Sans Pro" pitchFamily="34" charset="0"/>
                <a:ea typeface="Source Sans Pro" pitchFamily="34" charset="-122"/>
                <a:cs typeface="Source Sans Pro" pitchFamily="34" charset="-120"/>
              </a:rPr>
              <a:t>-ain, A. </a:t>
            </a:r>
            <a:r>
              <a:rPr lang="en-GB" sz="1400" dirty="0" err="1">
                <a:latin typeface="Source Sans Pro" pitchFamily="34" charset="0"/>
                <a:ea typeface="Source Sans Pro" pitchFamily="34" charset="-122"/>
                <a:cs typeface="Source Sans Pro" pitchFamily="34" charset="-120"/>
              </a:rPr>
              <a:t>Irtaza</a:t>
            </a:r>
            <a:r>
              <a:rPr lang="en-GB" sz="1400" dirty="0">
                <a:latin typeface="Source Sans Pro" pitchFamily="34" charset="0"/>
                <a:ea typeface="Source Sans Pro" pitchFamily="34" charset="-122"/>
                <a:cs typeface="Source Sans Pro" pitchFamily="34" charset="-120"/>
              </a:rPr>
              <a:t> Nida and N. Ilyas, "Forged face detection using ELA and Deep Learning Techniques", 2021 International </a:t>
            </a:r>
            <a:r>
              <a:rPr lang="en-GB" sz="1400" dirty="0" err="1">
                <a:latin typeface="Source Sans Pro" pitchFamily="34" charset="0"/>
                <a:ea typeface="Source Sans Pro" pitchFamily="34" charset="-122"/>
                <a:cs typeface="Source Sans Pro" pitchFamily="34" charset="-120"/>
              </a:rPr>
              <a:t>Bhurban</a:t>
            </a:r>
            <a:r>
              <a:rPr lang="en-GB" sz="1400" dirty="0">
                <a:latin typeface="Source Sans Pro" pitchFamily="34" charset="0"/>
                <a:ea typeface="Source Sans Pro" pitchFamily="34" charset="-122"/>
                <a:cs typeface="Source Sans Pro" pitchFamily="34" charset="-120"/>
              </a:rPr>
              <a:t> Conference on Applied Sciences and Technologies (IBCAST), 2021.</a:t>
            </a:r>
          </a:p>
          <a:p>
            <a:pPr marL="342900" indent="-342900" algn="just" defTabSz="761970">
              <a:lnSpc>
                <a:spcPts val="2062"/>
              </a:lnSpc>
              <a:buFont typeface="+mj-lt"/>
              <a:buAutoNum type="arabicPeriod"/>
            </a:pPr>
            <a:r>
              <a:rPr lang="en-GB" sz="1400" dirty="0">
                <a:latin typeface="Source Sans Pro" pitchFamily="34" charset="0"/>
                <a:ea typeface="Source Sans Pro" pitchFamily="34" charset="-122"/>
                <a:cs typeface="Source Sans Pro" pitchFamily="34" charset="-120"/>
              </a:rPr>
              <a:t>S. Pawar, G. Pradhan, B. </a:t>
            </a:r>
            <a:r>
              <a:rPr lang="en-GB" sz="1400" dirty="0" err="1">
                <a:latin typeface="Source Sans Pro" pitchFamily="34" charset="0"/>
                <a:ea typeface="Source Sans Pro" pitchFamily="34" charset="-122"/>
                <a:cs typeface="Source Sans Pro" pitchFamily="34" charset="-120"/>
              </a:rPr>
              <a:t>Gaurangi</a:t>
            </a:r>
            <a:r>
              <a:rPr lang="en-GB" sz="1400" dirty="0">
                <a:latin typeface="Source Sans Pro" pitchFamily="34" charset="0"/>
                <a:ea typeface="Source Sans Pro" pitchFamily="34" charset="-122"/>
                <a:cs typeface="Source Sans Pro" pitchFamily="34" charset="-120"/>
              </a:rPr>
              <a:t> and S. </a:t>
            </a:r>
            <a:r>
              <a:rPr lang="en-GB" sz="1400" dirty="0" err="1">
                <a:latin typeface="Source Sans Pro" pitchFamily="34" charset="0"/>
                <a:ea typeface="Source Sans Pro" pitchFamily="34" charset="-122"/>
                <a:cs typeface="Source Sans Pro" pitchFamily="34" charset="-120"/>
              </a:rPr>
              <a:t>Bhutad</a:t>
            </a:r>
            <a:r>
              <a:rPr lang="en-GB" sz="1400" dirty="0">
                <a:latin typeface="Source Sans Pro" pitchFamily="34" charset="0"/>
                <a:ea typeface="Source Sans Pro" pitchFamily="34" charset="-122"/>
                <a:cs typeface="Source Sans Pro" pitchFamily="34" charset="-120"/>
              </a:rPr>
              <a:t>, "FIDAC- Forged Im- ages Detection And Classification," IEEE </a:t>
            </a:r>
            <a:r>
              <a:rPr lang="en-GB" sz="1400" dirty="0" err="1">
                <a:latin typeface="Source Sans Pro" pitchFamily="34" charset="0"/>
                <a:ea typeface="Source Sans Pro" pitchFamily="34" charset="-122"/>
                <a:cs typeface="Source Sans Pro" pitchFamily="34" charset="-120"/>
              </a:rPr>
              <a:t>Dataport</a:t>
            </a:r>
            <a:r>
              <a:rPr lang="en-GB" sz="1400" dirty="0">
                <a:latin typeface="Source Sans Pro" pitchFamily="34" charset="0"/>
                <a:ea typeface="Source Sans Pro" pitchFamily="34" charset="-122"/>
                <a:cs typeface="Source Sans Pro" pitchFamily="34" charset="-120"/>
              </a:rPr>
              <a:t>, 2022. [Online]. Available: https://dx.doi.org/10.21227/4det-6512.</a:t>
            </a:r>
          </a:p>
          <a:p>
            <a:pPr marL="342900" indent="-342900" algn="just" defTabSz="761970">
              <a:lnSpc>
                <a:spcPts val="2062"/>
              </a:lnSpc>
              <a:buFont typeface="+mj-lt"/>
              <a:buAutoNum type="arabicPeriod"/>
            </a:pPr>
            <a:r>
              <a:rPr lang="en-GB" sz="1400" dirty="0">
                <a:latin typeface="Source Sans Pro" pitchFamily="34" charset="0"/>
                <a:ea typeface="Source Sans Pro" pitchFamily="34" charset="-122"/>
                <a:cs typeface="Source Sans Pro" pitchFamily="34" charset="-120"/>
              </a:rPr>
              <a:t>A. H. Khalil, A. Z. </a:t>
            </a:r>
            <a:r>
              <a:rPr lang="en-GB" sz="1400" dirty="0" err="1">
                <a:latin typeface="Source Sans Pro" pitchFamily="34" charset="0"/>
                <a:ea typeface="Source Sans Pro" pitchFamily="34" charset="-122"/>
                <a:cs typeface="Source Sans Pro" pitchFamily="34" charset="-120"/>
              </a:rPr>
              <a:t>Ghalwash</a:t>
            </a:r>
            <a:r>
              <a:rPr lang="en-GB" sz="1400" dirty="0">
                <a:latin typeface="Source Sans Pro" pitchFamily="34" charset="0"/>
                <a:ea typeface="Source Sans Pro" pitchFamily="34" charset="-122"/>
                <a:cs typeface="Source Sans Pro" pitchFamily="34" charset="-120"/>
              </a:rPr>
              <a:t>, H. A. -G. Elsayed, G. I. Salama and H. A. </a:t>
            </a:r>
            <a:r>
              <a:rPr lang="en-GB" sz="1400" dirty="0" err="1">
                <a:latin typeface="Source Sans Pro" pitchFamily="34" charset="0"/>
                <a:ea typeface="Source Sans Pro" pitchFamily="34" charset="-122"/>
                <a:cs typeface="Source Sans Pro" pitchFamily="34" charset="-120"/>
              </a:rPr>
              <a:t>Ghalwash</a:t>
            </a:r>
            <a:r>
              <a:rPr lang="en-GB" sz="1400" dirty="0">
                <a:latin typeface="Source Sans Pro" pitchFamily="34" charset="0"/>
                <a:ea typeface="Source Sans Pro" pitchFamily="34" charset="-122"/>
                <a:cs typeface="Source Sans Pro" pitchFamily="34" charset="-120"/>
              </a:rPr>
              <a:t>, "Enhancing Digital Image Forgery Detection Using Transfer Learning," in IEEE Access, vol. 11, pp. 91583-91594, 2023, </a:t>
            </a:r>
            <a:r>
              <a:rPr lang="en-GB" sz="1400" dirty="0" err="1">
                <a:latin typeface="Source Sans Pro" pitchFamily="34" charset="0"/>
                <a:ea typeface="Source Sans Pro" pitchFamily="34" charset="-122"/>
                <a:cs typeface="Source Sans Pro" pitchFamily="34" charset="-120"/>
              </a:rPr>
              <a:t>doi</a:t>
            </a:r>
            <a:r>
              <a:rPr lang="en-GB" sz="1400" dirty="0">
                <a:latin typeface="Source Sans Pro" pitchFamily="34" charset="0"/>
                <a:ea typeface="Source Sans Pro" pitchFamily="34" charset="-122"/>
                <a:cs typeface="Source Sans Pro" pitchFamily="34" charset="-120"/>
              </a:rPr>
              <a:t>: 10.1109/ACCESS.2023.3307357</a:t>
            </a:r>
          </a:p>
        </p:txBody>
      </p:sp>
      <p:sp>
        <p:nvSpPr>
          <p:cNvPr id="10" name="Text 8"/>
          <p:cNvSpPr/>
          <p:nvPr/>
        </p:nvSpPr>
        <p:spPr>
          <a:xfrm>
            <a:off x="6303764" y="1545232"/>
            <a:ext cx="152003" cy="327422"/>
          </a:xfrm>
          <a:prstGeom prst="rect">
            <a:avLst/>
          </a:prstGeom>
          <a:noFill/>
          <a:ln/>
        </p:spPr>
        <p:txBody>
          <a:bodyPr wrap="none" rtlCol="0" anchor="t"/>
          <a:lstStyle/>
          <a:p>
            <a:pPr algn="ctr" defTabSz="761970">
              <a:lnSpc>
                <a:spcPts val="2578"/>
              </a:lnSpc>
            </a:pPr>
            <a:endParaRPr lang="en-US" sz="2062" dirty="0">
              <a:solidFill>
                <a:prstClr val="black"/>
              </a:solidFill>
              <a:latin typeface="Calibri" panose="020F0502020204030204"/>
            </a:endParaRPr>
          </a:p>
        </p:txBody>
      </p:sp>
      <p:sp>
        <p:nvSpPr>
          <p:cNvPr id="14" name="Text 12"/>
          <p:cNvSpPr/>
          <p:nvPr/>
        </p:nvSpPr>
        <p:spPr>
          <a:xfrm>
            <a:off x="2445246" y="4127500"/>
            <a:ext cx="152499" cy="327422"/>
          </a:xfrm>
          <a:prstGeom prst="rect">
            <a:avLst/>
          </a:prstGeom>
          <a:noFill/>
          <a:ln/>
        </p:spPr>
        <p:txBody>
          <a:bodyPr wrap="none" rtlCol="0" anchor="t"/>
          <a:lstStyle/>
          <a:p>
            <a:pPr algn="ctr" defTabSz="761970">
              <a:lnSpc>
                <a:spcPts val="2578"/>
              </a:lnSpc>
            </a:pPr>
            <a:endParaRPr lang="en-US" sz="2062" dirty="0">
              <a:solidFill>
                <a:prstClr val="black"/>
              </a:solidFill>
              <a:latin typeface="Calibri" panose="020F0502020204030204"/>
            </a:endParaRPr>
          </a:p>
        </p:txBody>
      </p:sp>
      <p:sp>
        <p:nvSpPr>
          <p:cNvPr id="18" name="Text 16"/>
          <p:cNvSpPr/>
          <p:nvPr/>
        </p:nvSpPr>
        <p:spPr>
          <a:xfrm>
            <a:off x="6290767" y="4127500"/>
            <a:ext cx="177899" cy="327422"/>
          </a:xfrm>
          <a:prstGeom prst="rect">
            <a:avLst/>
          </a:prstGeom>
          <a:noFill/>
          <a:ln/>
        </p:spPr>
        <p:txBody>
          <a:bodyPr wrap="none" rtlCol="0" anchor="t"/>
          <a:lstStyle/>
          <a:p>
            <a:pPr algn="ctr" defTabSz="761970">
              <a:lnSpc>
                <a:spcPts val="2578"/>
              </a:lnSpc>
            </a:pPr>
            <a:endParaRPr lang="en-US" sz="2062" dirty="0">
              <a:solidFill>
                <a:prstClr val="black"/>
              </a:solidFill>
              <a:latin typeface="Calibri" panose="020F0502020204030204"/>
            </a:endParaRPr>
          </a:p>
        </p:txBody>
      </p:sp>
    </p:spTree>
    <p:extLst>
      <p:ext uri="{BB962C8B-B14F-4D97-AF65-F5344CB8AC3E}">
        <p14:creationId xmlns:p14="http://schemas.microsoft.com/office/powerpoint/2010/main" val="1349387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AB1CD4B-2C7F-1593-8E69-B7450F3DCAD6}"/>
              </a:ext>
            </a:extLst>
          </p:cNvPr>
          <p:cNvSpPr>
            <a:spLocks noGrp="1"/>
          </p:cNvSpPr>
          <p:nvPr>
            <p:ph type="title"/>
          </p:nvPr>
        </p:nvSpPr>
        <p:spPr>
          <a:xfrm>
            <a:off x="1239345" y="1306092"/>
            <a:ext cx="9467127" cy="2527911"/>
          </a:xfrm>
        </p:spPr>
        <p:txBody>
          <a:bodyPr/>
          <a:lstStyle/>
          <a:p>
            <a:r>
              <a:rPr lang="en-US" dirty="0">
                <a:solidFill>
                  <a:schemeClr val="tx1"/>
                </a:solidFill>
              </a:rPr>
              <a:t>THANK YOU!!</a:t>
            </a:r>
          </a:p>
        </p:txBody>
      </p:sp>
    </p:spTree>
    <p:extLst>
      <p:ext uri="{BB962C8B-B14F-4D97-AF65-F5344CB8AC3E}">
        <p14:creationId xmlns:p14="http://schemas.microsoft.com/office/powerpoint/2010/main" val="218447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DD419D-7E02-C652-5AF1-FCBFB471D236}"/>
              </a:ext>
            </a:extLst>
          </p:cNvPr>
          <p:cNvSpPr txBox="1"/>
          <p:nvPr/>
        </p:nvSpPr>
        <p:spPr>
          <a:xfrm>
            <a:off x="1318847" y="1186963"/>
            <a:ext cx="2742674" cy="4271041"/>
          </a:xfrm>
          <a:prstGeom prst="rect">
            <a:avLst/>
          </a:prstGeom>
          <a:noFill/>
        </p:spPr>
        <p:txBody>
          <a:bodyPr wrap="none" rtlCol="0">
            <a:spAutoFit/>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800" b="0" i="0" u="none" strike="noStrike" kern="1200" cap="all" spc="300" normalizeH="0" baseline="0" noProof="0" dirty="0">
                <a:ln>
                  <a:noFill/>
                </a:ln>
                <a:solidFill>
                  <a:srgbClr val="000000"/>
                </a:solidFill>
                <a:effectLst/>
                <a:uLnTx/>
                <a:uFillTx/>
                <a:latin typeface="Calibri"/>
                <a:ea typeface="+mn-ea"/>
                <a:cs typeface="+mn-cs"/>
              </a:rPr>
              <a:t>INTRODUCTION</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800" b="0" i="0" u="none" strike="noStrike" kern="1200" cap="all" spc="300" normalizeH="0" baseline="0" noProof="0" dirty="0">
                <a:ln>
                  <a:noFill/>
                </a:ln>
                <a:solidFill>
                  <a:srgbClr val="000000"/>
                </a:solidFill>
                <a:effectLst/>
                <a:uLnTx/>
                <a:uFillTx/>
                <a:latin typeface="Calibri"/>
                <a:ea typeface="+mn-ea"/>
                <a:cs typeface="+mn-cs"/>
              </a:rPr>
              <a:t>OBJECTIVE</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800" b="0" i="0" u="none" strike="noStrike" kern="1200" cap="all" spc="300" normalizeH="0" baseline="0" noProof="0" dirty="0">
                <a:ln>
                  <a:noFill/>
                </a:ln>
                <a:solidFill>
                  <a:srgbClr val="000000"/>
                </a:solidFill>
                <a:effectLst/>
                <a:uLnTx/>
                <a:uFillTx/>
                <a:latin typeface="Calibri"/>
                <a:ea typeface="+mn-ea"/>
                <a:cs typeface="+mn-cs"/>
              </a:rPr>
              <a:t>Proposed work</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cap="all" spc="300" dirty="0">
                <a:solidFill>
                  <a:srgbClr val="000000"/>
                </a:solidFill>
                <a:latin typeface="Calibri"/>
              </a:rPr>
              <a:t>Model evaluation</a:t>
            </a:r>
            <a:endParaRPr kumimoji="0" lang="en-US" sz="1800" b="0" i="0" u="none" strike="noStrike" kern="1200" cap="all" spc="300" normalizeH="0" baseline="0" noProof="0" dirty="0">
              <a:ln>
                <a:noFill/>
              </a:ln>
              <a:solidFill>
                <a:srgbClr val="000000"/>
              </a:solidFill>
              <a:effectLst/>
              <a:uLnTx/>
              <a:uFillTx/>
              <a:latin typeface="Calibri"/>
              <a:ea typeface="+mn-ea"/>
              <a:cs typeface="+mn-cs"/>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800" b="0" i="0" u="none" strike="noStrike" kern="1200" cap="all" spc="300" normalizeH="0" baseline="0" noProof="0" dirty="0">
                <a:ln>
                  <a:noFill/>
                </a:ln>
                <a:solidFill>
                  <a:srgbClr val="000000"/>
                </a:solidFill>
                <a:effectLst/>
                <a:uLnTx/>
                <a:uFillTx/>
                <a:latin typeface="Calibri"/>
                <a:ea typeface="+mn-ea"/>
                <a:cs typeface="+mn-cs"/>
              </a:rPr>
              <a:t>Result analysis</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800" b="0" i="0" u="none" strike="noStrike" kern="1200" cap="all" spc="300" normalizeH="0" baseline="0" noProof="0" dirty="0">
                <a:ln>
                  <a:noFill/>
                </a:ln>
                <a:solidFill>
                  <a:srgbClr val="000000"/>
                </a:solidFill>
                <a:effectLst/>
                <a:uLnTx/>
                <a:uFillTx/>
                <a:latin typeface="Calibri"/>
                <a:ea typeface="+mn-ea"/>
                <a:cs typeface="+mn-cs"/>
              </a:rPr>
              <a:t>Conclusion</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800" b="0" i="0" u="none" strike="noStrike" kern="1200" cap="all" spc="300" normalizeH="0" baseline="0" noProof="0" dirty="0">
                <a:ln>
                  <a:noFill/>
                </a:ln>
                <a:solidFill>
                  <a:srgbClr val="000000"/>
                </a:solidFill>
                <a:effectLst/>
                <a:uLnTx/>
                <a:uFillTx/>
                <a:latin typeface="Calibri"/>
                <a:ea typeface="+mn-ea"/>
                <a:cs typeface="+mn-cs"/>
              </a:rPr>
              <a:t>Future scope</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800" b="0" i="0" u="none" strike="noStrike" kern="1200" cap="all" spc="300" normalizeH="0" baseline="0" noProof="0" dirty="0">
                <a:ln>
                  <a:noFill/>
                </a:ln>
                <a:solidFill>
                  <a:srgbClr val="000000"/>
                </a:solidFill>
                <a:effectLst/>
                <a:uLnTx/>
                <a:uFillTx/>
                <a:latin typeface="Calibri"/>
                <a:ea typeface="+mn-ea"/>
                <a:cs typeface="+mn-cs"/>
              </a:rPr>
              <a:t>references</a:t>
            </a:r>
          </a:p>
        </p:txBody>
      </p:sp>
      <p:sp>
        <p:nvSpPr>
          <p:cNvPr id="4" name="TextBox 3">
            <a:extLst>
              <a:ext uri="{FF2B5EF4-FFF2-40B4-BE49-F238E27FC236}">
                <a16:creationId xmlns:a16="http://schemas.microsoft.com/office/drawing/2014/main" id="{C9F761AC-9243-6795-4702-ECD7F1E792DC}"/>
              </a:ext>
            </a:extLst>
          </p:cNvPr>
          <p:cNvSpPr txBox="1"/>
          <p:nvPr/>
        </p:nvSpPr>
        <p:spPr>
          <a:xfrm>
            <a:off x="979747" y="338418"/>
            <a:ext cx="6097464" cy="584775"/>
          </a:xfrm>
          <a:prstGeom prst="rect">
            <a:avLst/>
          </a:prstGeom>
          <a:noFill/>
        </p:spPr>
        <p:txBody>
          <a:bodyPr wrap="square">
            <a:spAutoFit/>
          </a:bodyPr>
          <a:lstStyle/>
          <a:p>
            <a:r>
              <a:rPr kumimoji="0" lang="en-US" sz="3200" b="0" i="0" u="none" strike="noStrike" kern="1200" cap="all" spc="300" normalizeH="0" baseline="0" noProof="0" dirty="0">
                <a:ln>
                  <a:noFill/>
                </a:ln>
                <a:solidFill>
                  <a:srgbClr val="000000"/>
                </a:solidFill>
                <a:effectLst/>
                <a:uLnTx/>
                <a:uFillTx/>
                <a:latin typeface="Calibri Light"/>
                <a:ea typeface="+mj-ea"/>
                <a:cs typeface="+mj-cs"/>
              </a:rPr>
              <a:t>CONTENTs</a:t>
            </a:r>
            <a:endParaRPr lang="en-IN" dirty="0"/>
          </a:p>
        </p:txBody>
      </p:sp>
    </p:spTree>
    <p:extLst>
      <p:ext uri="{BB962C8B-B14F-4D97-AF65-F5344CB8AC3E}">
        <p14:creationId xmlns:p14="http://schemas.microsoft.com/office/powerpoint/2010/main" val="2704337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2"/>
          <p:cNvSpPr/>
          <p:nvPr/>
        </p:nvSpPr>
        <p:spPr>
          <a:xfrm>
            <a:off x="694333" y="2057698"/>
            <a:ext cx="6388199" cy="798513"/>
          </a:xfrm>
          <a:prstGeom prst="rect">
            <a:avLst/>
          </a:prstGeom>
          <a:noFill/>
          <a:ln/>
        </p:spPr>
        <p:txBody>
          <a:bodyPr wrap="none" rtlCol="0" anchor="t"/>
          <a:lstStyle/>
          <a:p>
            <a:pPr>
              <a:lnSpc>
                <a:spcPts val="6287"/>
              </a:lnSpc>
            </a:pPr>
            <a:r>
              <a:rPr lang="en-US" sz="5030" b="1" kern="0" spc="-50" dirty="0">
                <a:latin typeface="Montserrat" pitchFamily="34" charset="0"/>
                <a:ea typeface="Montserrat" pitchFamily="34" charset="-122"/>
                <a:cs typeface="Montserrat" pitchFamily="34" charset="-120"/>
              </a:rPr>
              <a:t>INTRODUCTION</a:t>
            </a:r>
            <a:endParaRPr lang="en-US" sz="5030" dirty="0"/>
          </a:p>
        </p:txBody>
      </p:sp>
      <p:sp>
        <p:nvSpPr>
          <p:cNvPr id="6" name="Text 3"/>
          <p:cNvSpPr/>
          <p:nvPr/>
        </p:nvSpPr>
        <p:spPr>
          <a:xfrm>
            <a:off x="694333" y="3133923"/>
            <a:ext cx="7755334" cy="1666280"/>
          </a:xfrm>
          <a:prstGeom prst="rect">
            <a:avLst/>
          </a:prstGeom>
          <a:noFill/>
          <a:ln/>
        </p:spPr>
        <p:txBody>
          <a:bodyPr wrap="square" rtlCol="0" anchor="t"/>
          <a:lstStyle/>
          <a:p>
            <a:pPr marL="285750" indent="-285750">
              <a:lnSpc>
                <a:spcPts val="2187"/>
              </a:lnSpc>
              <a:buFont typeface="Arial" panose="020B0604020202020204" pitchFamily="34" charset="0"/>
              <a:buChar char="•"/>
            </a:pPr>
            <a:r>
              <a:rPr lang="en-GB" sz="1458" dirty="0">
                <a:latin typeface="Source Sans Pro" pitchFamily="34" charset="0"/>
                <a:ea typeface="Source Sans Pro" pitchFamily="34" charset="-122"/>
                <a:cs typeface="Source Sans Pro" pitchFamily="34" charset="-120"/>
              </a:rPr>
              <a:t>In today's digital world, images play a crucial role in communication and media. However, with the advancement of technology, it's become easier to edit and manipulate images. </a:t>
            </a:r>
          </a:p>
          <a:p>
            <a:pPr marL="285750" indent="-285750">
              <a:lnSpc>
                <a:spcPts val="2187"/>
              </a:lnSpc>
              <a:buFont typeface="Arial" panose="020B0604020202020204" pitchFamily="34" charset="0"/>
              <a:buChar char="•"/>
            </a:pPr>
            <a:r>
              <a:rPr lang="en-GB" sz="1458" dirty="0">
                <a:latin typeface="Source Sans Pro" pitchFamily="34" charset="0"/>
                <a:ea typeface="Source Sans Pro" pitchFamily="34" charset="-122"/>
                <a:cs typeface="Source Sans Pro" pitchFamily="34" charset="-120"/>
              </a:rPr>
              <a:t>These edited images, called "forged images," can be used to spread false information, commit fraud, or mislead people. Therefore, detecting such image forgery has become crucial.</a:t>
            </a:r>
          </a:p>
          <a:p>
            <a:pPr marL="285750" indent="-285750">
              <a:lnSpc>
                <a:spcPts val="2187"/>
              </a:lnSpc>
              <a:buFont typeface="Arial" panose="020B0604020202020204" pitchFamily="34" charset="0"/>
              <a:buChar char="•"/>
            </a:pPr>
            <a:r>
              <a:rPr lang="en-US" sz="1458" dirty="0">
                <a:latin typeface="Source Sans Pro" pitchFamily="34" charset="0"/>
                <a:ea typeface="Source Sans Pro" pitchFamily="34" charset="-122"/>
                <a:cs typeface="Source Sans Pro" pitchFamily="34" charset="-120"/>
              </a:rPr>
              <a:t>This introduction explores how technology can be leveraged to detect and combat the growing threat of forged images, with the ultimate goal of promoting transparency, honesty, and a more engaged and discerning public.</a:t>
            </a:r>
            <a:endParaRPr lang="en-US" sz="1458" dirty="0"/>
          </a:p>
        </p:txBody>
      </p:sp>
    </p:spTree>
    <p:extLst>
      <p:ext uri="{BB962C8B-B14F-4D97-AF65-F5344CB8AC3E}">
        <p14:creationId xmlns:p14="http://schemas.microsoft.com/office/powerpoint/2010/main" val="1092766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2098080" y="898228"/>
            <a:ext cx="7995742" cy="1157288"/>
          </a:xfrm>
          <a:prstGeom prst="rect">
            <a:avLst/>
          </a:prstGeom>
          <a:noFill/>
          <a:ln/>
        </p:spPr>
        <p:txBody>
          <a:bodyPr wrap="square" rtlCol="0" anchor="t"/>
          <a:lstStyle/>
          <a:p>
            <a:pPr>
              <a:lnSpc>
                <a:spcPts val="4556"/>
              </a:lnSpc>
            </a:pPr>
            <a:r>
              <a:rPr lang="en-US" sz="3645" b="1" kern="0" spc="-37" dirty="0">
                <a:latin typeface="Montserrat" pitchFamily="34" charset="0"/>
                <a:ea typeface="Montserrat" pitchFamily="34" charset="-122"/>
                <a:cs typeface="Montserrat" pitchFamily="34" charset="-120"/>
              </a:rPr>
              <a:t>The Objective: Developing Advanced Detection Capabilities</a:t>
            </a:r>
            <a:endParaRPr lang="en-US" sz="3645" dirty="0"/>
          </a:p>
        </p:txBody>
      </p:sp>
      <p:sp>
        <p:nvSpPr>
          <p:cNvPr id="5" name="Text 3"/>
          <p:cNvSpPr/>
          <p:nvPr/>
        </p:nvSpPr>
        <p:spPr>
          <a:xfrm>
            <a:off x="2098080" y="3139678"/>
            <a:ext cx="2363788" cy="578644"/>
          </a:xfrm>
          <a:prstGeom prst="rect">
            <a:avLst/>
          </a:prstGeom>
          <a:noFill/>
          <a:ln/>
        </p:spPr>
        <p:txBody>
          <a:bodyPr wrap="square" rtlCol="0" anchor="t"/>
          <a:lstStyle/>
          <a:p>
            <a:pPr>
              <a:lnSpc>
                <a:spcPts val="2278"/>
              </a:lnSpc>
            </a:pPr>
            <a:r>
              <a:rPr lang="en-US" sz="1822" b="1" kern="0" spc="-18" dirty="0">
                <a:latin typeface="Montserrat" pitchFamily="34" charset="0"/>
                <a:ea typeface="Montserrat" pitchFamily="34" charset="-122"/>
                <a:cs typeface="Montserrat" pitchFamily="34" charset="-120"/>
              </a:rPr>
              <a:t>1. Leveraging Deep Learning</a:t>
            </a:r>
            <a:endParaRPr lang="en-US" sz="1822" dirty="0"/>
          </a:p>
        </p:txBody>
      </p:sp>
      <p:sp>
        <p:nvSpPr>
          <p:cNvPr id="6" name="Text 4"/>
          <p:cNvSpPr/>
          <p:nvPr/>
        </p:nvSpPr>
        <p:spPr>
          <a:xfrm>
            <a:off x="4539900" y="2976982"/>
            <a:ext cx="7514354" cy="2499419"/>
          </a:xfrm>
          <a:prstGeom prst="rect">
            <a:avLst/>
          </a:prstGeom>
          <a:noFill/>
          <a:ln/>
        </p:spPr>
        <p:txBody>
          <a:bodyPr wrap="square" rtlCol="0" anchor="t"/>
          <a:lstStyle/>
          <a:p>
            <a:pPr>
              <a:lnSpc>
                <a:spcPts val="2187"/>
              </a:lnSpc>
            </a:pPr>
            <a:r>
              <a:rPr lang="en-US" sz="1458" dirty="0">
                <a:latin typeface="Source Sans Pro" pitchFamily="34" charset="0"/>
                <a:ea typeface="Source Sans Pro" pitchFamily="34" charset="-122"/>
                <a:cs typeface="Source Sans Pro" pitchFamily="34" charset="-120"/>
              </a:rPr>
              <a:t>By applying deep learning technique, we aim to develop robust model capable of accurately identifying and classifying forged images.</a:t>
            </a:r>
            <a:endParaRPr lang="en-US" sz="1458" dirty="0"/>
          </a:p>
        </p:txBody>
      </p:sp>
      <p:sp>
        <p:nvSpPr>
          <p:cNvPr id="7" name="Text 5"/>
          <p:cNvSpPr/>
          <p:nvPr/>
        </p:nvSpPr>
        <p:spPr>
          <a:xfrm>
            <a:off x="2098080" y="4226691"/>
            <a:ext cx="2363788" cy="867966"/>
          </a:xfrm>
          <a:prstGeom prst="rect">
            <a:avLst/>
          </a:prstGeom>
          <a:noFill/>
          <a:ln/>
        </p:spPr>
        <p:txBody>
          <a:bodyPr wrap="square" rtlCol="0" anchor="t"/>
          <a:lstStyle/>
          <a:p>
            <a:pPr>
              <a:lnSpc>
                <a:spcPts val="2278"/>
              </a:lnSpc>
            </a:pPr>
            <a:r>
              <a:rPr lang="en-US" sz="1822" b="1" kern="0" spc="-18" dirty="0">
                <a:latin typeface="Montserrat" pitchFamily="34" charset="0"/>
                <a:ea typeface="Montserrat" pitchFamily="34" charset="-122"/>
                <a:cs typeface="Montserrat" pitchFamily="34" charset="-120"/>
              </a:rPr>
              <a:t>2. Extracting Meaningful Features</a:t>
            </a:r>
            <a:endParaRPr lang="en-US" sz="1822" dirty="0"/>
          </a:p>
        </p:txBody>
      </p:sp>
      <p:sp>
        <p:nvSpPr>
          <p:cNvPr id="8" name="Text 6"/>
          <p:cNvSpPr/>
          <p:nvPr/>
        </p:nvSpPr>
        <p:spPr>
          <a:xfrm>
            <a:off x="4539900" y="4226692"/>
            <a:ext cx="7514354" cy="2221707"/>
          </a:xfrm>
          <a:prstGeom prst="rect">
            <a:avLst/>
          </a:prstGeom>
          <a:noFill/>
          <a:ln/>
        </p:spPr>
        <p:txBody>
          <a:bodyPr wrap="square" rtlCol="0" anchor="t"/>
          <a:lstStyle/>
          <a:p>
            <a:pPr>
              <a:lnSpc>
                <a:spcPts val="2187"/>
              </a:lnSpc>
            </a:pPr>
            <a:r>
              <a:rPr lang="en-GB" sz="1458" dirty="0">
                <a:latin typeface="Source Sans Pro" pitchFamily="34" charset="0"/>
                <a:ea typeface="Source Sans Pro" pitchFamily="34" charset="-122"/>
                <a:cs typeface="Source Sans Pro" pitchFamily="34" charset="-120"/>
              </a:rPr>
              <a:t>Through the use of Error Level Analysis (ELA), we can extract meaningful features from images by highlighting differences in compression levels, which can help distinguish authentic images from manipulated or forged content.</a:t>
            </a:r>
            <a:endParaRPr lang="en-US" sz="1458" dirty="0"/>
          </a:p>
        </p:txBody>
      </p:sp>
      <p:sp>
        <p:nvSpPr>
          <p:cNvPr id="9" name="Text 7"/>
          <p:cNvSpPr/>
          <p:nvPr/>
        </p:nvSpPr>
        <p:spPr>
          <a:xfrm>
            <a:off x="2086569" y="5506087"/>
            <a:ext cx="2363788" cy="578644"/>
          </a:xfrm>
          <a:prstGeom prst="rect">
            <a:avLst/>
          </a:prstGeom>
          <a:noFill/>
          <a:ln/>
        </p:spPr>
        <p:txBody>
          <a:bodyPr wrap="square" rtlCol="0" anchor="t"/>
          <a:lstStyle/>
          <a:p>
            <a:pPr>
              <a:lnSpc>
                <a:spcPts val="2278"/>
              </a:lnSpc>
            </a:pPr>
            <a:r>
              <a:rPr lang="en-US" sz="1822" b="1" kern="0" spc="-18" dirty="0">
                <a:latin typeface="Montserrat" pitchFamily="34" charset="0"/>
                <a:ea typeface="Montserrat" pitchFamily="34" charset="-122"/>
                <a:cs typeface="Montserrat" pitchFamily="34" charset="-120"/>
              </a:rPr>
              <a:t>3. Enhancing Reliability</a:t>
            </a:r>
            <a:endParaRPr lang="en-US" sz="1822" dirty="0"/>
          </a:p>
        </p:txBody>
      </p:sp>
      <p:sp>
        <p:nvSpPr>
          <p:cNvPr id="10" name="Text 8"/>
          <p:cNvSpPr/>
          <p:nvPr/>
        </p:nvSpPr>
        <p:spPr>
          <a:xfrm>
            <a:off x="4539900" y="5506087"/>
            <a:ext cx="7741643" cy="2499419"/>
          </a:xfrm>
          <a:prstGeom prst="rect">
            <a:avLst/>
          </a:prstGeom>
          <a:noFill/>
          <a:ln/>
        </p:spPr>
        <p:txBody>
          <a:bodyPr wrap="square" rtlCol="0" anchor="t"/>
          <a:lstStyle/>
          <a:p>
            <a:pPr>
              <a:lnSpc>
                <a:spcPts val="2187"/>
              </a:lnSpc>
            </a:pPr>
            <a:r>
              <a:rPr lang="en-US" sz="1458" dirty="0">
                <a:latin typeface="Source Sans Pro" pitchFamily="34" charset="0"/>
                <a:ea typeface="Source Sans Pro" pitchFamily="34" charset="-122"/>
                <a:cs typeface="Source Sans Pro" pitchFamily="34" charset="-120"/>
              </a:rPr>
              <a:t>Our goal is to create an advanced forged images detection system that can effectively identify </a:t>
            </a:r>
          </a:p>
          <a:p>
            <a:pPr>
              <a:lnSpc>
                <a:spcPts val="2187"/>
              </a:lnSpc>
            </a:pPr>
            <a:r>
              <a:rPr lang="en-US" sz="1458" dirty="0">
                <a:latin typeface="Source Sans Pro" pitchFamily="34" charset="0"/>
                <a:ea typeface="Source Sans Pro" pitchFamily="34" charset="-122"/>
                <a:cs typeface="Source Sans Pro" pitchFamily="34" charset="-120"/>
              </a:rPr>
              <a:t>and debunk tampered images, thereby enhancing the reliability of image content available.</a:t>
            </a:r>
            <a:endParaRPr lang="en-US" sz="1458" dirty="0"/>
          </a:p>
        </p:txBody>
      </p:sp>
    </p:spTree>
    <p:extLst>
      <p:ext uri="{BB962C8B-B14F-4D97-AF65-F5344CB8AC3E}">
        <p14:creationId xmlns:p14="http://schemas.microsoft.com/office/powerpoint/2010/main" val="189729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2"/>
          <p:cNvSpPr/>
          <p:nvPr/>
        </p:nvSpPr>
        <p:spPr>
          <a:xfrm>
            <a:off x="1335287" y="922370"/>
            <a:ext cx="6473329" cy="936823"/>
          </a:xfrm>
          <a:prstGeom prst="rect">
            <a:avLst/>
          </a:prstGeom>
          <a:noFill/>
          <a:ln/>
        </p:spPr>
        <p:txBody>
          <a:bodyPr wrap="square" rtlCol="0" anchor="t"/>
          <a:lstStyle/>
          <a:p>
            <a:pPr>
              <a:lnSpc>
                <a:spcPts val="3688"/>
              </a:lnSpc>
            </a:pPr>
            <a:r>
              <a:rPr lang="en-US" sz="2951" b="1" kern="0" spc="-29" dirty="0">
                <a:latin typeface="Montserrat" pitchFamily="34" charset="0"/>
                <a:ea typeface="Montserrat" pitchFamily="34" charset="-122"/>
                <a:cs typeface="Montserrat" pitchFamily="34" charset="-120"/>
              </a:rPr>
              <a:t>The Proposed Approach</a:t>
            </a:r>
            <a:endParaRPr lang="en-US" sz="2951" dirty="0"/>
          </a:p>
        </p:txBody>
      </p:sp>
      <p:sp>
        <p:nvSpPr>
          <p:cNvPr id="6" name="Shape 3"/>
          <p:cNvSpPr/>
          <p:nvPr/>
        </p:nvSpPr>
        <p:spPr>
          <a:xfrm>
            <a:off x="1550789" y="1575296"/>
            <a:ext cx="18653" cy="4868962"/>
          </a:xfrm>
          <a:prstGeom prst="rect">
            <a:avLst/>
          </a:prstGeom>
          <a:solidFill>
            <a:schemeClr val="tx1"/>
          </a:solidFill>
          <a:ln/>
        </p:spPr>
      </p:sp>
      <p:sp>
        <p:nvSpPr>
          <p:cNvPr id="9" name="Text 6"/>
          <p:cNvSpPr/>
          <p:nvPr/>
        </p:nvSpPr>
        <p:spPr>
          <a:xfrm>
            <a:off x="1517104" y="1720454"/>
            <a:ext cx="85923" cy="280988"/>
          </a:xfrm>
          <a:prstGeom prst="rect">
            <a:avLst/>
          </a:prstGeom>
          <a:noFill/>
          <a:ln/>
        </p:spPr>
        <p:txBody>
          <a:bodyPr wrap="none" rtlCol="0" anchor="t"/>
          <a:lstStyle/>
          <a:p>
            <a:pPr algn="ctr">
              <a:lnSpc>
                <a:spcPts val="2213"/>
              </a:lnSpc>
            </a:pPr>
            <a:endParaRPr lang="en-US" sz="1771" dirty="0"/>
          </a:p>
        </p:txBody>
      </p:sp>
      <p:sp>
        <p:nvSpPr>
          <p:cNvPr id="12" name="Shape 9"/>
          <p:cNvSpPr/>
          <p:nvPr/>
        </p:nvSpPr>
        <p:spPr>
          <a:xfrm>
            <a:off x="1728738" y="3524548"/>
            <a:ext cx="524669" cy="18653"/>
          </a:xfrm>
          <a:prstGeom prst="rect">
            <a:avLst/>
          </a:prstGeom>
          <a:solidFill>
            <a:schemeClr val="tx1"/>
          </a:solidFill>
          <a:ln/>
        </p:spPr>
      </p:sp>
      <p:sp>
        <p:nvSpPr>
          <p:cNvPr id="13" name="Shape 10"/>
          <p:cNvSpPr/>
          <p:nvPr/>
        </p:nvSpPr>
        <p:spPr>
          <a:xfrm>
            <a:off x="1391494" y="3365302"/>
            <a:ext cx="337244" cy="337244"/>
          </a:xfrm>
          <a:prstGeom prst="roundRect">
            <a:avLst>
              <a:gd name="adj" fmla="val 13335"/>
            </a:avLst>
          </a:prstGeom>
          <a:solidFill>
            <a:srgbClr val="232629"/>
          </a:solidFill>
          <a:ln/>
        </p:spPr>
      </p:sp>
      <p:sp>
        <p:nvSpPr>
          <p:cNvPr id="14" name="Text 11"/>
          <p:cNvSpPr/>
          <p:nvPr/>
        </p:nvSpPr>
        <p:spPr>
          <a:xfrm>
            <a:off x="1494879" y="3393381"/>
            <a:ext cx="130473" cy="280988"/>
          </a:xfrm>
          <a:prstGeom prst="rect">
            <a:avLst/>
          </a:prstGeom>
          <a:noFill/>
          <a:ln/>
        </p:spPr>
        <p:txBody>
          <a:bodyPr wrap="none" rtlCol="0" anchor="t"/>
          <a:lstStyle/>
          <a:p>
            <a:pPr algn="ctr">
              <a:lnSpc>
                <a:spcPts val="2213"/>
              </a:lnSpc>
            </a:pPr>
            <a:r>
              <a:rPr lang="en-US" sz="1771" b="1" kern="0" spc="-17" dirty="0">
                <a:solidFill>
                  <a:srgbClr val="FFFFFF"/>
                </a:solidFill>
                <a:latin typeface="Montserrat" pitchFamily="34" charset="0"/>
                <a:ea typeface="Montserrat" pitchFamily="34" charset="-122"/>
                <a:cs typeface="Montserrat" pitchFamily="34" charset="-120"/>
              </a:rPr>
              <a:t>2</a:t>
            </a:r>
            <a:endParaRPr lang="en-US" sz="1771" dirty="0"/>
          </a:p>
        </p:txBody>
      </p:sp>
      <p:sp>
        <p:nvSpPr>
          <p:cNvPr id="15" name="Text 12"/>
          <p:cNvSpPr/>
          <p:nvPr/>
        </p:nvSpPr>
        <p:spPr>
          <a:xfrm>
            <a:off x="2384524" y="3398045"/>
            <a:ext cx="1873845" cy="234256"/>
          </a:xfrm>
          <a:prstGeom prst="rect">
            <a:avLst/>
          </a:prstGeom>
          <a:noFill/>
          <a:ln/>
        </p:spPr>
        <p:txBody>
          <a:bodyPr wrap="none" rtlCol="0" anchor="t"/>
          <a:lstStyle/>
          <a:p>
            <a:pPr>
              <a:lnSpc>
                <a:spcPts val="1844"/>
              </a:lnSpc>
            </a:pPr>
            <a:r>
              <a:rPr lang="en-US" sz="1476" b="1" kern="0" spc="-15" dirty="0">
                <a:latin typeface="Montserrat" pitchFamily="34" charset="0"/>
                <a:ea typeface="Montserrat" pitchFamily="34" charset="-122"/>
                <a:cs typeface="Montserrat" pitchFamily="34" charset="-120"/>
              </a:rPr>
              <a:t>Model Training</a:t>
            </a:r>
            <a:endParaRPr lang="en-US" sz="1476" dirty="0"/>
          </a:p>
        </p:txBody>
      </p:sp>
      <p:sp>
        <p:nvSpPr>
          <p:cNvPr id="16" name="Text 13"/>
          <p:cNvSpPr/>
          <p:nvPr/>
        </p:nvSpPr>
        <p:spPr>
          <a:xfrm>
            <a:off x="2384525" y="3722192"/>
            <a:ext cx="5424091" cy="899319"/>
          </a:xfrm>
          <a:prstGeom prst="rect">
            <a:avLst/>
          </a:prstGeom>
          <a:noFill/>
          <a:ln/>
        </p:spPr>
        <p:txBody>
          <a:bodyPr wrap="square" rtlCol="0" anchor="t"/>
          <a:lstStyle/>
          <a:p>
            <a:pPr marL="285750" indent="-285750">
              <a:lnSpc>
                <a:spcPts val="1771"/>
              </a:lnSpc>
              <a:buFont typeface="+mj-lt"/>
              <a:buAutoNum type="romanLcPeriod"/>
            </a:pPr>
            <a:r>
              <a:rPr lang="en-US" sz="1180" dirty="0">
                <a:latin typeface="Source Sans Pro" pitchFamily="34" charset="0"/>
                <a:ea typeface="Source Sans Pro" pitchFamily="34" charset="-122"/>
                <a:cs typeface="Source Sans Pro" pitchFamily="34" charset="-120"/>
              </a:rPr>
              <a:t>Three distinct machine learning models will be trained and evaluated: Logistic Regression, Decision Tree Classifier, and Random Forest Classifier. </a:t>
            </a:r>
          </a:p>
          <a:p>
            <a:pPr marL="285750" indent="-285750">
              <a:lnSpc>
                <a:spcPts val="1771"/>
              </a:lnSpc>
              <a:buFont typeface="+mj-lt"/>
              <a:buAutoNum type="romanLcPeriod"/>
            </a:pPr>
            <a:r>
              <a:rPr lang="en-US" sz="1180" dirty="0">
                <a:latin typeface="Source Sans Pro" pitchFamily="34" charset="0"/>
                <a:ea typeface="Source Sans Pro" pitchFamily="34" charset="-122"/>
                <a:cs typeface="Source Sans Pro" pitchFamily="34" charset="-120"/>
              </a:rPr>
              <a:t>Each model will be trained on the preprocessed dataset, leveraging ELA  to capture the importance of visual features.</a:t>
            </a:r>
            <a:endParaRPr lang="en-US" sz="1180" dirty="0"/>
          </a:p>
        </p:txBody>
      </p:sp>
      <p:sp>
        <p:nvSpPr>
          <p:cNvPr id="17" name="Shape 14"/>
          <p:cNvSpPr/>
          <p:nvPr/>
        </p:nvSpPr>
        <p:spPr>
          <a:xfrm>
            <a:off x="1728738" y="5197475"/>
            <a:ext cx="524669" cy="18653"/>
          </a:xfrm>
          <a:prstGeom prst="rect">
            <a:avLst/>
          </a:prstGeom>
          <a:solidFill>
            <a:schemeClr val="tx1"/>
          </a:solidFill>
          <a:ln/>
        </p:spPr>
      </p:sp>
      <p:sp>
        <p:nvSpPr>
          <p:cNvPr id="18" name="Shape 15"/>
          <p:cNvSpPr/>
          <p:nvPr/>
        </p:nvSpPr>
        <p:spPr>
          <a:xfrm>
            <a:off x="1391494" y="5038230"/>
            <a:ext cx="337244" cy="337244"/>
          </a:xfrm>
          <a:prstGeom prst="roundRect">
            <a:avLst>
              <a:gd name="adj" fmla="val 13335"/>
            </a:avLst>
          </a:prstGeom>
          <a:solidFill>
            <a:srgbClr val="232629"/>
          </a:solidFill>
          <a:ln/>
        </p:spPr>
      </p:sp>
      <p:sp>
        <p:nvSpPr>
          <p:cNvPr id="19" name="Text 16"/>
          <p:cNvSpPr/>
          <p:nvPr/>
        </p:nvSpPr>
        <p:spPr>
          <a:xfrm>
            <a:off x="1494681" y="5066308"/>
            <a:ext cx="130869" cy="280988"/>
          </a:xfrm>
          <a:prstGeom prst="rect">
            <a:avLst/>
          </a:prstGeom>
          <a:noFill/>
          <a:ln/>
        </p:spPr>
        <p:txBody>
          <a:bodyPr wrap="none" rtlCol="0" anchor="t"/>
          <a:lstStyle/>
          <a:p>
            <a:pPr algn="ctr">
              <a:lnSpc>
                <a:spcPts val="2213"/>
              </a:lnSpc>
            </a:pPr>
            <a:r>
              <a:rPr lang="en-US" sz="1771" b="1" kern="0" spc="-17" dirty="0">
                <a:solidFill>
                  <a:srgbClr val="FFFFFF"/>
                </a:solidFill>
                <a:latin typeface="Montserrat" pitchFamily="34" charset="0"/>
                <a:ea typeface="Montserrat" pitchFamily="34" charset="-122"/>
                <a:cs typeface="Montserrat" pitchFamily="34" charset="-120"/>
              </a:rPr>
              <a:t>3</a:t>
            </a:r>
            <a:endParaRPr lang="en-US" sz="1771" dirty="0"/>
          </a:p>
        </p:txBody>
      </p:sp>
      <p:sp>
        <p:nvSpPr>
          <p:cNvPr id="20" name="Text 17"/>
          <p:cNvSpPr/>
          <p:nvPr/>
        </p:nvSpPr>
        <p:spPr>
          <a:xfrm>
            <a:off x="2384525" y="5070971"/>
            <a:ext cx="3338711" cy="234256"/>
          </a:xfrm>
          <a:prstGeom prst="rect">
            <a:avLst/>
          </a:prstGeom>
          <a:noFill/>
          <a:ln/>
        </p:spPr>
        <p:txBody>
          <a:bodyPr wrap="none" rtlCol="0" anchor="t"/>
          <a:lstStyle/>
          <a:p>
            <a:pPr>
              <a:lnSpc>
                <a:spcPts val="1844"/>
              </a:lnSpc>
            </a:pPr>
            <a:r>
              <a:rPr lang="en-US" sz="1476" b="1" kern="0" spc="-15" dirty="0">
                <a:latin typeface="Montserrat" pitchFamily="34" charset="0"/>
                <a:ea typeface="Montserrat" pitchFamily="34" charset="-122"/>
                <a:cs typeface="Montserrat" pitchFamily="34" charset="-120"/>
              </a:rPr>
              <a:t>Model Evaluation and Deployment</a:t>
            </a:r>
            <a:endParaRPr lang="en-US" sz="1476" dirty="0"/>
          </a:p>
        </p:txBody>
      </p:sp>
      <p:sp>
        <p:nvSpPr>
          <p:cNvPr id="21" name="Text 18"/>
          <p:cNvSpPr/>
          <p:nvPr/>
        </p:nvSpPr>
        <p:spPr>
          <a:xfrm>
            <a:off x="2384525" y="5395120"/>
            <a:ext cx="5424091" cy="899319"/>
          </a:xfrm>
          <a:prstGeom prst="rect">
            <a:avLst/>
          </a:prstGeom>
          <a:noFill/>
          <a:ln/>
        </p:spPr>
        <p:txBody>
          <a:bodyPr wrap="square" rtlCol="0" anchor="t"/>
          <a:lstStyle/>
          <a:p>
            <a:pPr marL="285750" indent="-285750">
              <a:lnSpc>
                <a:spcPts val="1771"/>
              </a:lnSpc>
              <a:buFont typeface="+mj-lt"/>
              <a:buAutoNum type="romanLcPeriod"/>
            </a:pPr>
            <a:r>
              <a:rPr lang="en-GB" sz="1180" dirty="0"/>
              <a:t>We will examine the Loss vs. Epoch and Accuracy vs. Epoch graphs to evaluate the model's performance.</a:t>
            </a:r>
            <a:endParaRPr lang="en-US" sz="1180" dirty="0"/>
          </a:p>
          <a:p>
            <a:pPr marL="285750" indent="-285750">
              <a:lnSpc>
                <a:spcPts val="1771"/>
              </a:lnSpc>
              <a:buFont typeface="+mj-lt"/>
              <a:buAutoNum type="romanLcPeriod"/>
            </a:pPr>
            <a:r>
              <a:rPr lang="en-US" sz="1180" dirty="0">
                <a:latin typeface="Source Sans Pro" pitchFamily="34" charset="0"/>
                <a:ea typeface="Source Sans Pro" pitchFamily="34" charset="-122"/>
                <a:cs typeface="Source Sans Pro" pitchFamily="34" charset="-120"/>
              </a:rPr>
              <a:t>The performance of the trained model will also be assessed using various other metrics, such as accuracy, precision, recall, and F1-score. </a:t>
            </a:r>
          </a:p>
        </p:txBody>
      </p:sp>
      <p:pic>
        <p:nvPicPr>
          <p:cNvPr id="26" name="Picture 25">
            <a:extLst>
              <a:ext uri="{FF2B5EF4-FFF2-40B4-BE49-F238E27FC236}">
                <a16:creationId xmlns:a16="http://schemas.microsoft.com/office/drawing/2014/main" id="{880C0D67-50C7-7553-623B-0F343607E919}"/>
              </a:ext>
            </a:extLst>
          </p:cNvPr>
          <p:cNvPicPr>
            <a:picLocks noChangeAspect="1"/>
          </p:cNvPicPr>
          <p:nvPr/>
        </p:nvPicPr>
        <p:blipFill rotWithShape="1">
          <a:blip r:embed="rId3">
            <a:extLst>
              <a:ext uri="{28A0092B-C50C-407E-A947-70E740481C1C}">
                <a14:useLocalDpi xmlns:a14="http://schemas.microsoft.com/office/drawing/2010/main" val="0"/>
              </a:ext>
            </a:extLst>
          </a:blip>
          <a:srcRect l="31084" r="29523"/>
          <a:stretch/>
        </p:blipFill>
        <p:spPr>
          <a:xfrm>
            <a:off x="8138888" y="-82296"/>
            <a:ext cx="4086798" cy="6951708"/>
          </a:xfrm>
          <a:prstGeom prst="rect">
            <a:avLst/>
          </a:prstGeom>
        </p:spPr>
      </p:pic>
      <p:sp>
        <p:nvSpPr>
          <p:cNvPr id="24" name="Shape 4">
            <a:extLst>
              <a:ext uri="{FF2B5EF4-FFF2-40B4-BE49-F238E27FC236}">
                <a16:creationId xmlns:a16="http://schemas.microsoft.com/office/drawing/2014/main" id="{59C04B09-437E-76B3-E57D-F95C461CC3D4}"/>
              </a:ext>
            </a:extLst>
          </p:cNvPr>
          <p:cNvSpPr/>
          <p:nvPr/>
        </p:nvSpPr>
        <p:spPr>
          <a:xfrm>
            <a:off x="1728738" y="2308653"/>
            <a:ext cx="524669" cy="18653"/>
          </a:xfrm>
          <a:prstGeom prst="rect">
            <a:avLst/>
          </a:prstGeom>
          <a:solidFill>
            <a:schemeClr val="tx1"/>
          </a:solidFill>
          <a:ln/>
        </p:spPr>
      </p:sp>
      <p:sp>
        <p:nvSpPr>
          <p:cNvPr id="25" name="Shape 5">
            <a:extLst>
              <a:ext uri="{FF2B5EF4-FFF2-40B4-BE49-F238E27FC236}">
                <a16:creationId xmlns:a16="http://schemas.microsoft.com/office/drawing/2014/main" id="{106630B4-9CF1-272B-6216-E02088D53399}"/>
              </a:ext>
            </a:extLst>
          </p:cNvPr>
          <p:cNvSpPr/>
          <p:nvPr/>
        </p:nvSpPr>
        <p:spPr>
          <a:xfrm>
            <a:off x="1391494" y="2149408"/>
            <a:ext cx="337244" cy="337244"/>
          </a:xfrm>
          <a:prstGeom prst="roundRect">
            <a:avLst>
              <a:gd name="adj" fmla="val 13335"/>
            </a:avLst>
          </a:prstGeom>
          <a:solidFill>
            <a:srgbClr val="232629"/>
          </a:solidFill>
          <a:ln/>
        </p:spPr>
      </p:sp>
      <p:sp>
        <p:nvSpPr>
          <p:cNvPr id="27" name="Text 6">
            <a:extLst>
              <a:ext uri="{FF2B5EF4-FFF2-40B4-BE49-F238E27FC236}">
                <a16:creationId xmlns:a16="http://schemas.microsoft.com/office/drawing/2014/main" id="{41D3FB7D-0D37-6A3D-14E8-DAEAD5193B4B}"/>
              </a:ext>
            </a:extLst>
          </p:cNvPr>
          <p:cNvSpPr/>
          <p:nvPr/>
        </p:nvSpPr>
        <p:spPr>
          <a:xfrm>
            <a:off x="1517104" y="2177487"/>
            <a:ext cx="85923" cy="280988"/>
          </a:xfrm>
          <a:prstGeom prst="rect">
            <a:avLst/>
          </a:prstGeom>
          <a:noFill/>
          <a:ln/>
        </p:spPr>
        <p:txBody>
          <a:bodyPr wrap="none" rtlCol="0" anchor="t"/>
          <a:lstStyle/>
          <a:p>
            <a:pPr algn="ctr">
              <a:lnSpc>
                <a:spcPts val="2213"/>
              </a:lnSpc>
            </a:pPr>
            <a:r>
              <a:rPr lang="en-US" sz="1771" b="1" kern="0" spc="-17" dirty="0">
                <a:solidFill>
                  <a:srgbClr val="FFFFFF"/>
                </a:solidFill>
                <a:latin typeface="Montserrat" pitchFamily="34" charset="0"/>
                <a:ea typeface="Montserrat" pitchFamily="34" charset="-122"/>
                <a:cs typeface="Montserrat" pitchFamily="34" charset="-120"/>
              </a:rPr>
              <a:t>1</a:t>
            </a:r>
            <a:endParaRPr lang="en-US" sz="1771" dirty="0"/>
          </a:p>
        </p:txBody>
      </p:sp>
      <p:sp>
        <p:nvSpPr>
          <p:cNvPr id="28" name="Text 7">
            <a:extLst>
              <a:ext uri="{FF2B5EF4-FFF2-40B4-BE49-F238E27FC236}">
                <a16:creationId xmlns:a16="http://schemas.microsoft.com/office/drawing/2014/main" id="{B44EF1F0-C8DD-C17B-7DDC-F3713964ADBE}"/>
              </a:ext>
            </a:extLst>
          </p:cNvPr>
          <p:cNvSpPr/>
          <p:nvPr/>
        </p:nvSpPr>
        <p:spPr>
          <a:xfrm>
            <a:off x="2384524" y="2182150"/>
            <a:ext cx="2810868" cy="234256"/>
          </a:xfrm>
          <a:prstGeom prst="rect">
            <a:avLst/>
          </a:prstGeom>
          <a:noFill/>
          <a:ln/>
        </p:spPr>
        <p:txBody>
          <a:bodyPr wrap="none" rtlCol="0" anchor="t"/>
          <a:lstStyle/>
          <a:p>
            <a:pPr>
              <a:lnSpc>
                <a:spcPts val="1844"/>
              </a:lnSpc>
            </a:pPr>
            <a:r>
              <a:rPr lang="en-US" sz="1476" b="1" kern="0" spc="-15" dirty="0">
                <a:latin typeface="Montserrat" pitchFamily="34" charset="0"/>
                <a:ea typeface="Montserrat" pitchFamily="34" charset="-122"/>
                <a:cs typeface="Montserrat" pitchFamily="34" charset="-120"/>
              </a:rPr>
              <a:t>Data Collection and Transformation</a:t>
            </a:r>
            <a:endParaRPr lang="en-US" sz="1476" dirty="0"/>
          </a:p>
        </p:txBody>
      </p:sp>
      <p:sp>
        <p:nvSpPr>
          <p:cNvPr id="29" name="Text 8">
            <a:extLst>
              <a:ext uri="{FF2B5EF4-FFF2-40B4-BE49-F238E27FC236}">
                <a16:creationId xmlns:a16="http://schemas.microsoft.com/office/drawing/2014/main" id="{341A7FC8-E2B5-E661-48DC-B129F40765B9}"/>
              </a:ext>
            </a:extLst>
          </p:cNvPr>
          <p:cNvSpPr/>
          <p:nvPr/>
        </p:nvSpPr>
        <p:spPr>
          <a:xfrm>
            <a:off x="2384525" y="2506298"/>
            <a:ext cx="5424091" cy="899319"/>
          </a:xfrm>
          <a:prstGeom prst="rect">
            <a:avLst/>
          </a:prstGeom>
          <a:noFill/>
          <a:ln/>
        </p:spPr>
        <p:txBody>
          <a:bodyPr wrap="square" rtlCol="0" anchor="t"/>
          <a:lstStyle/>
          <a:p>
            <a:pPr marL="285750" indent="-285750">
              <a:lnSpc>
                <a:spcPts val="1771"/>
              </a:lnSpc>
              <a:buFont typeface="+mj-lt"/>
              <a:buAutoNum type="romanLcPeriod"/>
            </a:pPr>
            <a:r>
              <a:rPr lang="en-US" sz="1180" dirty="0">
                <a:latin typeface="Source Sans Pro" pitchFamily="34" charset="0"/>
                <a:ea typeface="Source Sans Pro" pitchFamily="34" charset="-122"/>
                <a:cs typeface="Source Sans Pro" pitchFamily="34" charset="-120"/>
              </a:rPr>
              <a:t>This includes collecting the necessary dataset, and preparing the image data into a format suitable for machine learning algorithm.</a:t>
            </a:r>
            <a:endParaRPr lang="en-US" sz="1180" dirty="0"/>
          </a:p>
        </p:txBody>
      </p:sp>
    </p:spTree>
    <p:extLst>
      <p:ext uri="{BB962C8B-B14F-4D97-AF65-F5344CB8AC3E}">
        <p14:creationId xmlns:p14="http://schemas.microsoft.com/office/powerpoint/2010/main" val="4045092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7E63D6C-8C56-E317-F8F4-24F67A8737F4}"/>
              </a:ext>
            </a:extLst>
          </p:cNvPr>
          <p:cNvSpPr txBox="1"/>
          <p:nvPr/>
        </p:nvSpPr>
        <p:spPr>
          <a:xfrm>
            <a:off x="4004897" y="5556663"/>
            <a:ext cx="6097464" cy="369332"/>
          </a:xfrm>
          <a:prstGeom prst="rect">
            <a:avLst/>
          </a:prstGeom>
          <a:noFill/>
        </p:spPr>
        <p:txBody>
          <a:bodyPr wrap="square">
            <a:spAutoFit/>
          </a:bodyPr>
          <a:lstStyle/>
          <a:p>
            <a:r>
              <a:rPr lang="en-IN" b="1" dirty="0"/>
              <a:t>Fig 1 : Flowchart for Image Forgery Detection</a:t>
            </a:r>
          </a:p>
        </p:txBody>
      </p:sp>
      <p:pic>
        <p:nvPicPr>
          <p:cNvPr id="3" name="Picture 2">
            <a:extLst>
              <a:ext uri="{FF2B5EF4-FFF2-40B4-BE49-F238E27FC236}">
                <a16:creationId xmlns:a16="http://schemas.microsoft.com/office/drawing/2014/main" id="{A5781424-C34F-5519-2319-26EDD8EDD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031" y="572672"/>
            <a:ext cx="9852660" cy="4815840"/>
          </a:xfrm>
          <a:prstGeom prst="rect">
            <a:avLst/>
          </a:prstGeom>
        </p:spPr>
      </p:pic>
    </p:spTree>
    <p:extLst>
      <p:ext uri="{BB962C8B-B14F-4D97-AF65-F5344CB8AC3E}">
        <p14:creationId xmlns:p14="http://schemas.microsoft.com/office/powerpoint/2010/main" val="1280621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C16CB-82BA-C7AA-47DC-1A706EB0ABFA}"/>
            </a:ext>
          </a:extLst>
        </p:cNvPr>
        <p:cNvGrpSpPr/>
        <p:nvPr/>
      </p:nvGrpSpPr>
      <p:grpSpPr>
        <a:xfrm>
          <a:off x="0" y="0"/>
          <a:ext cx="0" cy="0"/>
          <a:chOff x="0" y="0"/>
          <a:chExt cx="0" cy="0"/>
        </a:xfrm>
      </p:grpSpPr>
      <p:sp>
        <p:nvSpPr>
          <p:cNvPr id="4" name="Text 2">
            <a:extLst>
              <a:ext uri="{FF2B5EF4-FFF2-40B4-BE49-F238E27FC236}">
                <a16:creationId xmlns:a16="http://schemas.microsoft.com/office/drawing/2014/main" id="{E18D6F71-617C-5FF1-D3F9-E2BF82F05F20}"/>
              </a:ext>
            </a:extLst>
          </p:cNvPr>
          <p:cNvSpPr/>
          <p:nvPr/>
        </p:nvSpPr>
        <p:spPr>
          <a:xfrm>
            <a:off x="2098080" y="898228"/>
            <a:ext cx="7995742" cy="1157288"/>
          </a:xfrm>
          <a:prstGeom prst="rect">
            <a:avLst/>
          </a:prstGeom>
          <a:noFill/>
          <a:ln/>
        </p:spPr>
        <p:txBody>
          <a:bodyPr wrap="square" rtlCol="0" anchor="t"/>
          <a:lstStyle/>
          <a:p>
            <a:pPr>
              <a:lnSpc>
                <a:spcPts val="4556"/>
              </a:lnSpc>
            </a:pPr>
            <a:r>
              <a:rPr lang="en-US" sz="3645" b="1" kern="0" spc="-37" dirty="0">
                <a:latin typeface="Montserrat" pitchFamily="34" charset="0"/>
                <a:ea typeface="Montserrat" pitchFamily="34" charset="-122"/>
                <a:cs typeface="Montserrat" pitchFamily="34" charset="-120"/>
              </a:rPr>
              <a:t>About the Dataset</a:t>
            </a:r>
            <a:endParaRPr lang="en-US" sz="3645" dirty="0"/>
          </a:p>
        </p:txBody>
      </p:sp>
      <p:sp>
        <p:nvSpPr>
          <p:cNvPr id="8" name="Text 6">
            <a:extLst>
              <a:ext uri="{FF2B5EF4-FFF2-40B4-BE49-F238E27FC236}">
                <a16:creationId xmlns:a16="http://schemas.microsoft.com/office/drawing/2014/main" id="{00AA695C-174A-E998-1467-9555A2554496}"/>
              </a:ext>
            </a:extLst>
          </p:cNvPr>
          <p:cNvSpPr/>
          <p:nvPr/>
        </p:nvSpPr>
        <p:spPr>
          <a:xfrm>
            <a:off x="2098080" y="2222045"/>
            <a:ext cx="7514354" cy="2221707"/>
          </a:xfrm>
          <a:prstGeom prst="rect">
            <a:avLst/>
          </a:prstGeom>
          <a:noFill/>
          <a:ln/>
        </p:spPr>
        <p:txBody>
          <a:bodyPr wrap="square" rtlCol="0" anchor="t"/>
          <a:lstStyle/>
          <a:p>
            <a:pPr marL="342900" indent="-342900">
              <a:lnSpc>
                <a:spcPts val="2187"/>
              </a:lnSpc>
              <a:buFont typeface="+mj-lt"/>
              <a:buAutoNum type="arabicPeriod"/>
            </a:pPr>
            <a:r>
              <a:rPr lang="en-GB" sz="1600" dirty="0"/>
              <a:t>The </a:t>
            </a:r>
            <a:r>
              <a:rPr lang="en-GB" sz="1600" b="1" dirty="0"/>
              <a:t>CASIA Image Forgery Detection Dataset</a:t>
            </a:r>
            <a:r>
              <a:rPr lang="en-GB" sz="1600" dirty="0"/>
              <a:t> is a widely-used resource for identifying fake or altered images. </a:t>
            </a:r>
          </a:p>
          <a:p>
            <a:pPr marL="342900" indent="-342900">
              <a:lnSpc>
                <a:spcPts val="2187"/>
              </a:lnSpc>
              <a:buFont typeface="+mj-lt"/>
              <a:buAutoNum type="arabicPeriod"/>
            </a:pPr>
            <a:r>
              <a:rPr lang="en-GB" sz="1600" dirty="0"/>
              <a:t>CASIA Dataset includes both authentic, untouched images and manipulated ones created using techniques like splicing, retouching, and adding fabricated details, providing a robust foundation for research in forgery detection.</a:t>
            </a:r>
          </a:p>
          <a:p>
            <a:pPr marL="342900" indent="-342900">
              <a:lnSpc>
                <a:spcPts val="2187"/>
              </a:lnSpc>
              <a:buFont typeface="+mj-lt"/>
              <a:buAutoNum type="arabicPeriod"/>
            </a:pPr>
            <a:r>
              <a:rPr lang="en-GB" sz="1600" dirty="0"/>
              <a:t>The dataset at hand is unlabelled and is organized into two distinct folders, containing real and forged images.</a:t>
            </a:r>
          </a:p>
          <a:p>
            <a:pPr marL="342900" indent="-342900">
              <a:lnSpc>
                <a:spcPts val="2187"/>
              </a:lnSpc>
              <a:buFont typeface="+mj-lt"/>
              <a:buAutoNum type="arabicPeriod"/>
            </a:pPr>
            <a:r>
              <a:rPr lang="en-GB" sz="1600" dirty="0"/>
              <a:t>There are about 7,396 real images and 5,134 forged images present in the dataset. </a:t>
            </a:r>
          </a:p>
        </p:txBody>
      </p:sp>
    </p:spTree>
    <p:extLst>
      <p:ext uri="{BB962C8B-B14F-4D97-AF65-F5344CB8AC3E}">
        <p14:creationId xmlns:p14="http://schemas.microsoft.com/office/powerpoint/2010/main" val="2134793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1873618" y="396825"/>
            <a:ext cx="6459934" cy="469900"/>
          </a:xfrm>
          <a:prstGeom prst="rect">
            <a:avLst/>
          </a:prstGeom>
          <a:noFill/>
          <a:ln/>
        </p:spPr>
        <p:txBody>
          <a:bodyPr wrap="none" rtlCol="0" anchor="t"/>
          <a:lstStyle/>
          <a:p>
            <a:pPr>
              <a:lnSpc>
                <a:spcPts val="3700"/>
              </a:lnSpc>
            </a:pPr>
            <a:r>
              <a:rPr lang="en-US" sz="3200" b="1" kern="0" spc="-15" dirty="0">
                <a:latin typeface="Montserrat" pitchFamily="34" charset="0"/>
                <a:ea typeface="Montserrat" pitchFamily="34" charset="-122"/>
                <a:cs typeface="Montserrat" pitchFamily="34" charset="-120"/>
              </a:rPr>
              <a:t>Error Level Analysis</a:t>
            </a:r>
            <a:endParaRPr lang="en-US" sz="2960" dirty="0"/>
          </a:p>
        </p:txBody>
      </p:sp>
      <p:sp>
        <p:nvSpPr>
          <p:cNvPr id="8" name="Text 6"/>
          <p:cNvSpPr/>
          <p:nvPr/>
        </p:nvSpPr>
        <p:spPr>
          <a:xfrm>
            <a:off x="3031976" y="1254720"/>
            <a:ext cx="86122" cy="281881"/>
          </a:xfrm>
          <a:prstGeom prst="rect">
            <a:avLst/>
          </a:prstGeom>
          <a:noFill/>
          <a:ln/>
        </p:spPr>
        <p:txBody>
          <a:bodyPr wrap="none" rtlCol="0" anchor="t"/>
          <a:lstStyle/>
          <a:p>
            <a:pPr algn="ctr">
              <a:lnSpc>
                <a:spcPts val="2220"/>
              </a:lnSpc>
            </a:pPr>
            <a:endParaRPr lang="en-US" sz="1776" dirty="0"/>
          </a:p>
        </p:txBody>
      </p:sp>
      <p:sp>
        <p:nvSpPr>
          <p:cNvPr id="2" name="Text 6">
            <a:extLst>
              <a:ext uri="{FF2B5EF4-FFF2-40B4-BE49-F238E27FC236}">
                <a16:creationId xmlns:a16="http://schemas.microsoft.com/office/drawing/2014/main" id="{F142BD1C-6B88-CC9E-5244-0EA059850879}"/>
              </a:ext>
            </a:extLst>
          </p:cNvPr>
          <p:cNvSpPr/>
          <p:nvPr/>
        </p:nvSpPr>
        <p:spPr>
          <a:xfrm>
            <a:off x="2338823" y="4370532"/>
            <a:ext cx="7514354" cy="2221707"/>
          </a:xfrm>
          <a:prstGeom prst="rect">
            <a:avLst/>
          </a:prstGeom>
          <a:noFill/>
          <a:ln/>
        </p:spPr>
        <p:txBody>
          <a:bodyPr wrap="square" rtlCol="0" anchor="t"/>
          <a:lstStyle/>
          <a:p>
            <a:pPr marL="285750" indent="-285750">
              <a:lnSpc>
                <a:spcPts val="2187"/>
              </a:lnSpc>
              <a:buFont typeface="Arial" panose="020B0604020202020204" pitchFamily="34" charset="0"/>
              <a:buChar char="•"/>
            </a:pPr>
            <a:r>
              <a:rPr lang="en-GB" sz="1600" b="1" dirty="0"/>
              <a:t>Real Images: </a:t>
            </a:r>
            <a:r>
              <a:rPr lang="en-GB" sz="1600" dirty="0"/>
              <a:t>Typically, real images will show consistent error levels throughout the image after re-saving.</a:t>
            </a:r>
          </a:p>
          <a:p>
            <a:pPr marL="285750" indent="-285750">
              <a:lnSpc>
                <a:spcPts val="2187"/>
              </a:lnSpc>
              <a:buFont typeface="Arial" panose="020B0604020202020204" pitchFamily="34" charset="0"/>
              <a:buChar char="•"/>
            </a:pPr>
            <a:r>
              <a:rPr lang="en-GB" sz="1600" b="1" dirty="0"/>
              <a:t>Forged Images:</a:t>
            </a:r>
            <a:r>
              <a:rPr lang="en-GB" sz="1600" dirty="0"/>
              <a:t> Tampered or forged parts of the image will often show a higher ELA value due to mismatched compression characteristics. These discrepancies indicate possible manipulations, such as image splicing, copy-move, or cloning.</a:t>
            </a:r>
          </a:p>
        </p:txBody>
      </p:sp>
      <p:sp>
        <p:nvSpPr>
          <p:cNvPr id="5" name="Text 3">
            <a:extLst>
              <a:ext uri="{FF2B5EF4-FFF2-40B4-BE49-F238E27FC236}">
                <a16:creationId xmlns:a16="http://schemas.microsoft.com/office/drawing/2014/main" id="{8F6A6D15-2EAB-6C3B-1709-7B61C0856F66}"/>
              </a:ext>
            </a:extLst>
          </p:cNvPr>
          <p:cNvSpPr/>
          <p:nvPr/>
        </p:nvSpPr>
        <p:spPr>
          <a:xfrm>
            <a:off x="1873618" y="1254720"/>
            <a:ext cx="2698303" cy="578644"/>
          </a:xfrm>
          <a:prstGeom prst="rect">
            <a:avLst/>
          </a:prstGeom>
          <a:noFill/>
          <a:ln/>
        </p:spPr>
        <p:txBody>
          <a:bodyPr wrap="square" rtlCol="0" anchor="t"/>
          <a:lstStyle/>
          <a:p>
            <a:pPr>
              <a:lnSpc>
                <a:spcPts val="2278"/>
              </a:lnSpc>
            </a:pPr>
            <a:r>
              <a:rPr lang="en-US" sz="1822" b="1" kern="0" spc="-18" dirty="0">
                <a:latin typeface="Montserrat" pitchFamily="34" charset="0"/>
              </a:rPr>
              <a:t>What is ELA?</a:t>
            </a:r>
            <a:endParaRPr lang="en-US" sz="1822" dirty="0"/>
          </a:p>
        </p:txBody>
      </p:sp>
      <p:sp>
        <p:nvSpPr>
          <p:cNvPr id="7" name="Text 3">
            <a:extLst>
              <a:ext uri="{FF2B5EF4-FFF2-40B4-BE49-F238E27FC236}">
                <a16:creationId xmlns:a16="http://schemas.microsoft.com/office/drawing/2014/main" id="{4968DB17-74C2-3F56-E7AF-8DE82D21D9EA}"/>
              </a:ext>
            </a:extLst>
          </p:cNvPr>
          <p:cNvSpPr/>
          <p:nvPr/>
        </p:nvSpPr>
        <p:spPr>
          <a:xfrm>
            <a:off x="1873618" y="3877900"/>
            <a:ext cx="4179643" cy="578644"/>
          </a:xfrm>
          <a:prstGeom prst="rect">
            <a:avLst/>
          </a:prstGeom>
          <a:noFill/>
          <a:ln/>
        </p:spPr>
        <p:txBody>
          <a:bodyPr wrap="square" rtlCol="0" anchor="t"/>
          <a:lstStyle/>
          <a:p>
            <a:pPr>
              <a:lnSpc>
                <a:spcPts val="2278"/>
              </a:lnSpc>
            </a:pPr>
            <a:r>
              <a:rPr lang="en-US" sz="1822" b="1" kern="0" spc="-18" dirty="0">
                <a:latin typeface="Montserrat" pitchFamily="34" charset="0"/>
              </a:rPr>
              <a:t>How ELA Detects Forgeries:</a:t>
            </a:r>
            <a:endParaRPr lang="en-US" sz="1822" dirty="0"/>
          </a:p>
        </p:txBody>
      </p:sp>
      <p:sp>
        <p:nvSpPr>
          <p:cNvPr id="10" name="Text 6">
            <a:extLst>
              <a:ext uri="{FF2B5EF4-FFF2-40B4-BE49-F238E27FC236}">
                <a16:creationId xmlns:a16="http://schemas.microsoft.com/office/drawing/2014/main" id="{E10522F5-5841-6A43-FC01-34945411F395}"/>
              </a:ext>
            </a:extLst>
          </p:cNvPr>
          <p:cNvSpPr/>
          <p:nvPr/>
        </p:nvSpPr>
        <p:spPr>
          <a:xfrm>
            <a:off x="2342542" y="1703181"/>
            <a:ext cx="7514354" cy="2221707"/>
          </a:xfrm>
          <a:prstGeom prst="rect">
            <a:avLst/>
          </a:prstGeom>
          <a:noFill/>
          <a:ln/>
        </p:spPr>
        <p:txBody>
          <a:bodyPr wrap="square" rtlCol="0" anchor="t"/>
          <a:lstStyle/>
          <a:p>
            <a:pPr marL="285750" indent="-285750">
              <a:lnSpc>
                <a:spcPts val="2187"/>
              </a:lnSpc>
              <a:buFont typeface="Arial" panose="020B0604020202020204" pitchFamily="34" charset="0"/>
              <a:buChar char="•"/>
            </a:pPr>
            <a:r>
              <a:rPr lang="en-GB" sz="1600" dirty="0"/>
              <a:t>Error Level Analysis (ELA) is a technique used to identify tampered or forged regions in digital images.</a:t>
            </a:r>
          </a:p>
          <a:p>
            <a:pPr marL="285750" indent="-285750">
              <a:lnSpc>
                <a:spcPts val="2187"/>
              </a:lnSpc>
              <a:buFont typeface="Arial" panose="020B0604020202020204" pitchFamily="34" charset="0"/>
              <a:buChar char="•"/>
            </a:pPr>
            <a:r>
              <a:rPr lang="en-GB" sz="1600" dirty="0"/>
              <a:t> By comparing the differences between an original image and a re-saved version of it (at a reduced quality), ELA helps highlight areas where manipulation has likely occurred.</a:t>
            </a:r>
          </a:p>
          <a:p>
            <a:pPr marL="285750" indent="-285750">
              <a:lnSpc>
                <a:spcPts val="2187"/>
              </a:lnSpc>
              <a:buFont typeface="Arial" panose="020B0604020202020204" pitchFamily="34" charset="0"/>
              <a:buChar char="•"/>
            </a:pPr>
            <a:r>
              <a:rPr lang="en-GB" sz="1600" dirty="0"/>
              <a:t>Forged regions often show up as discrepancies in the error levels when compared to the rest of the image.</a:t>
            </a:r>
          </a:p>
        </p:txBody>
      </p:sp>
    </p:spTree>
    <p:extLst>
      <p:ext uri="{BB962C8B-B14F-4D97-AF65-F5344CB8AC3E}">
        <p14:creationId xmlns:p14="http://schemas.microsoft.com/office/powerpoint/2010/main" val="650071645"/>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3.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Template>
  <TotalTime>2129</TotalTime>
  <Words>1743</Words>
  <Application>Microsoft Office PowerPoint</Application>
  <PresentationFormat>Widescreen</PresentationFormat>
  <Paragraphs>153</Paragraphs>
  <Slides>24</Slides>
  <Notes>19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Aptos</vt:lpstr>
      <vt:lpstr>Arial</vt:lpstr>
      <vt:lpstr>Calibri</vt:lpstr>
      <vt:lpstr>Calibri Light</vt:lpstr>
      <vt:lpstr>Montserrat</vt:lpstr>
      <vt:lpstr>Söhne</vt:lpstr>
      <vt:lpstr>Source Sans Pro</vt:lpstr>
      <vt:lpstr>Wingdings</vt:lpstr>
      <vt:lpstr>Custom</vt:lpstr>
      <vt:lpstr>Office Theme</vt:lpstr>
      <vt:lpstr>MAJOR PROJECT PRESENTATION</vt:lpstr>
      <vt:lpstr>Team MEMBERS CSE-6D Group 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PRESENTATION</dc:title>
  <dc:creator>VIPUL VIBHAS SINGH</dc:creator>
  <cp:lastModifiedBy>VIPUL VIBHAS SINGH</cp:lastModifiedBy>
  <cp:revision>20</cp:revision>
  <dcterms:created xsi:type="dcterms:W3CDTF">2024-05-07T19:12:04Z</dcterms:created>
  <dcterms:modified xsi:type="dcterms:W3CDTF">2024-11-24T16:31:23Z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