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7" r:id="rId2"/>
    <p:sldId id="262" r:id="rId3"/>
    <p:sldId id="274" r:id="rId4"/>
    <p:sldId id="299" r:id="rId5"/>
    <p:sldId id="296" r:id="rId6"/>
    <p:sldId id="275" r:id="rId7"/>
    <p:sldId id="276" r:id="rId8"/>
    <p:sldId id="309" r:id="rId9"/>
    <p:sldId id="300" r:id="rId10"/>
    <p:sldId id="301" r:id="rId11"/>
    <p:sldId id="277" r:id="rId12"/>
    <p:sldId id="285" r:id="rId13"/>
    <p:sldId id="282" r:id="rId14"/>
    <p:sldId id="291" r:id="rId15"/>
    <p:sldId id="267" r:id="rId16"/>
    <p:sldId id="289" r:id="rId17"/>
    <p:sldId id="294" r:id="rId18"/>
    <p:sldId id="293" r:id="rId19"/>
    <p:sldId id="280" r:id="rId20"/>
    <p:sldId id="278" r:id="rId21"/>
    <p:sldId id="279" r:id="rId22"/>
    <p:sldId id="269" r:id="rId23"/>
    <p:sldId id="270" r:id="rId24"/>
    <p:sldId id="286" r:id="rId25"/>
    <p:sldId id="287" r:id="rId26"/>
    <p:sldId id="288" r:id="rId27"/>
    <p:sldId id="259" r:id="rId28"/>
    <p:sldId id="292" r:id="rId29"/>
    <p:sldId id="266" r:id="rId30"/>
    <p:sldId id="304" r:id="rId31"/>
    <p:sldId id="305" r:id="rId32"/>
    <p:sldId id="306" r:id="rId33"/>
    <p:sldId id="307" r:id="rId34"/>
    <p:sldId id="295" r:id="rId35"/>
    <p:sldId id="261" r:id="rId36"/>
    <p:sldId id="281" r:id="rId37"/>
    <p:sldId id="297" r:id="rId38"/>
    <p:sldId id="298" r:id="rId39"/>
    <p:sldId id="28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C09B4-2A35-4F14-B0FF-C20E538D83B6}" type="datetimeFigureOut">
              <a:rPr lang="en-IN" smtClean="0"/>
              <a:t>26-04-2025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F7E82-5BBD-4464-9B44-BD29C6B27AC6}" type="slidenum">
              <a:rPr lang="en-IN" smtClean="0"/>
              <a:t>‹#›</a:t>
            </a:fld>
            <a:endParaRPr lang="en-IN"/>
          </a:p>
        </p:txBody>
      </p:sp>
    </p:spTree>
    <p:extLst>
      <p:ext uri="{BB962C8B-B14F-4D97-AF65-F5344CB8AC3E}">
        <p14:creationId xmlns:p14="http://schemas.microsoft.com/office/powerpoint/2010/main" val="100732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t>4/26/2025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4/26/2025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4/26/2025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58257/IJPREMS33160"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54954" y="2346384"/>
            <a:ext cx="9981748" cy="1199073"/>
          </a:xfrm>
        </p:spPr>
        <p:txBody>
          <a:bodyPr/>
          <a:lstStyle/>
          <a:p>
            <a:pPr algn="ctr"/>
            <a:r>
              <a:rPr lang="en-GB" sz="2800" b="1" u="sng" dirty="0">
                <a:solidFill>
                  <a:srgbClr val="0070C0"/>
                </a:solidFill>
                <a:latin typeface="Arial Black" panose="020B0A04020102020204" pitchFamily="34" charset="0"/>
              </a:rPr>
              <a:t>Gesture-Voice Hybrid Interface</a:t>
            </a:r>
          </a:p>
        </p:txBody>
      </p:sp>
      <p:sp>
        <p:nvSpPr>
          <p:cNvPr id="13" name="Content Placeholder 12"/>
          <p:cNvSpPr>
            <a:spLocks noGrp="1"/>
          </p:cNvSpPr>
          <p:nvPr>
            <p:ph sz="half" idx="2"/>
          </p:nvPr>
        </p:nvSpPr>
        <p:spPr>
          <a:xfrm>
            <a:off x="4941951" y="3722299"/>
            <a:ext cx="3244218" cy="836761"/>
          </a:xfrm>
        </p:spPr>
        <p:txBody>
          <a:bodyPr>
            <a:normAutofit fontScale="85000" lnSpcReduction="10000"/>
          </a:bodyPr>
          <a:lstStyle/>
          <a:p>
            <a:pPr marL="0" indent="0">
              <a:buNone/>
            </a:pPr>
            <a:r>
              <a:rPr lang="en-GB" sz="2000" b="1" dirty="0">
                <a:solidFill>
                  <a:schemeClr val="tx1">
                    <a:lumMod val="95000"/>
                    <a:lumOff val="5000"/>
                  </a:schemeClr>
                </a:solidFill>
              </a:rPr>
              <a:t>             Guided By</a:t>
            </a:r>
          </a:p>
          <a:p>
            <a:pPr marL="0" indent="0">
              <a:buNone/>
            </a:pPr>
            <a:r>
              <a:rPr lang="en-GB" sz="2000" b="1" dirty="0">
                <a:solidFill>
                  <a:schemeClr val="accent2"/>
                </a:solidFill>
              </a:rPr>
              <a:t>      </a:t>
            </a:r>
            <a:r>
              <a:rPr lang="en-GB" sz="2000" b="1" dirty="0" err="1">
                <a:solidFill>
                  <a:schemeClr val="accent2"/>
                </a:solidFill>
                <a:latin typeface="Arial Black" panose="020B0A04020102020204" pitchFamily="34" charset="0"/>
              </a:rPr>
              <a:t>Prof.S.G.Kamble</a:t>
            </a:r>
            <a:endParaRPr lang="en-GB" sz="2000" b="1" dirty="0">
              <a:solidFill>
                <a:schemeClr val="accent2"/>
              </a:solidFill>
              <a:latin typeface="Arial Black" panose="020B0A04020102020204" pitchFamily="34" charset="0"/>
            </a:endParaRPr>
          </a:p>
        </p:txBody>
      </p:sp>
      <p:sp>
        <p:nvSpPr>
          <p:cNvPr id="14" name="Content Placeholder 13"/>
          <p:cNvSpPr>
            <a:spLocks noGrp="1"/>
          </p:cNvSpPr>
          <p:nvPr>
            <p:ph sz="half" idx="1"/>
          </p:nvPr>
        </p:nvSpPr>
        <p:spPr>
          <a:xfrm>
            <a:off x="8289985" y="5037829"/>
            <a:ext cx="3384430" cy="1820171"/>
          </a:xfrm>
        </p:spPr>
        <p:txBody>
          <a:bodyPr>
            <a:normAutofit fontScale="85000" lnSpcReduction="10000"/>
          </a:bodyPr>
          <a:lstStyle/>
          <a:p>
            <a:pPr marL="0" indent="0">
              <a:spcBef>
                <a:spcPts val="50"/>
              </a:spcBef>
              <a:buNone/>
            </a:pPr>
            <a:r>
              <a:rPr lang="en-GB" sz="1900" b="1" dirty="0">
                <a:solidFill>
                  <a:srgbClr val="0070C0"/>
                </a:solidFill>
              </a:rPr>
              <a:t>Group No.10</a:t>
            </a:r>
          </a:p>
          <a:p>
            <a:pPr marL="0" indent="0">
              <a:spcBef>
                <a:spcPts val="50"/>
              </a:spcBef>
              <a:buNone/>
            </a:pPr>
            <a:endParaRPr lang="en-GB" sz="2200" b="1" dirty="0">
              <a:solidFill>
                <a:srgbClr val="0070C0"/>
              </a:solidFill>
            </a:endParaRPr>
          </a:p>
          <a:p>
            <a:pPr marL="0" indent="0">
              <a:spcBef>
                <a:spcPts val="50"/>
              </a:spcBef>
              <a:buNone/>
            </a:pPr>
            <a:r>
              <a:rPr lang="en-GB" b="1" dirty="0">
                <a:solidFill>
                  <a:schemeClr val="tx1">
                    <a:lumMod val="95000"/>
                    <a:lumOff val="5000"/>
                  </a:schemeClr>
                </a:solidFill>
              </a:rPr>
              <a:t>Sagar </a:t>
            </a:r>
            <a:r>
              <a:rPr lang="en-GB" b="1" dirty="0" err="1">
                <a:solidFill>
                  <a:schemeClr val="tx1">
                    <a:lumMod val="95000"/>
                    <a:lumOff val="5000"/>
                  </a:schemeClr>
                </a:solidFill>
              </a:rPr>
              <a:t>Sadake</a:t>
            </a:r>
            <a:r>
              <a:rPr lang="en-GB" b="1" dirty="0">
                <a:solidFill>
                  <a:schemeClr val="tx1">
                    <a:lumMod val="95000"/>
                    <a:lumOff val="5000"/>
                  </a:schemeClr>
                </a:solidFill>
              </a:rPr>
              <a:t>            </a:t>
            </a:r>
            <a:r>
              <a:rPr lang="en-IN" b="1" dirty="0"/>
              <a:t>B400070550</a:t>
            </a:r>
          </a:p>
          <a:p>
            <a:pPr marL="0" indent="0">
              <a:spcBef>
                <a:spcPts val="50"/>
              </a:spcBef>
              <a:buNone/>
            </a:pPr>
            <a:r>
              <a:rPr lang="en-GB" b="1" dirty="0" err="1">
                <a:solidFill>
                  <a:schemeClr val="tx1">
                    <a:lumMod val="95000"/>
                    <a:lumOff val="5000"/>
                  </a:schemeClr>
                </a:solidFill>
              </a:rPr>
              <a:t>Sangram</a:t>
            </a:r>
            <a:r>
              <a:rPr lang="en-GB" b="1" dirty="0">
                <a:solidFill>
                  <a:schemeClr val="tx1">
                    <a:lumMod val="95000"/>
                    <a:lumOff val="5000"/>
                  </a:schemeClr>
                </a:solidFill>
              </a:rPr>
              <a:t> </a:t>
            </a:r>
            <a:r>
              <a:rPr lang="en-GB" b="1" dirty="0" err="1">
                <a:solidFill>
                  <a:schemeClr val="tx1">
                    <a:lumMod val="95000"/>
                    <a:lumOff val="5000"/>
                  </a:schemeClr>
                </a:solidFill>
              </a:rPr>
              <a:t>Wabale</a:t>
            </a:r>
            <a:r>
              <a:rPr lang="en-GB" b="1" dirty="0">
                <a:solidFill>
                  <a:schemeClr val="tx1">
                    <a:lumMod val="95000"/>
                    <a:lumOff val="5000"/>
                  </a:schemeClr>
                </a:solidFill>
              </a:rPr>
              <a:t>  </a:t>
            </a:r>
            <a:r>
              <a:rPr lang="en-IN" b="1" dirty="0">
                <a:solidFill>
                  <a:schemeClr val="tx1">
                    <a:lumMod val="95000"/>
                    <a:lumOff val="5000"/>
                  </a:schemeClr>
                </a:solidFill>
              </a:rPr>
              <a:t>    </a:t>
            </a:r>
            <a:r>
              <a:rPr lang="en-IN" b="1" dirty="0"/>
              <a:t>B400070562 </a:t>
            </a:r>
            <a:endParaRPr lang="en-GB" b="1" dirty="0">
              <a:solidFill>
                <a:schemeClr val="tx1">
                  <a:lumMod val="95000"/>
                  <a:lumOff val="5000"/>
                </a:schemeClr>
              </a:solidFill>
            </a:endParaRPr>
          </a:p>
          <a:p>
            <a:pPr marL="0" indent="0">
              <a:spcBef>
                <a:spcPts val="50"/>
              </a:spcBef>
              <a:buNone/>
            </a:pPr>
            <a:r>
              <a:rPr lang="en-GB" b="1" dirty="0">
                <a:solidFill>
                  <a:schemeClr val="tx1">
                    <a:lumMod val="95000"/>
                    <a:lumOff val="5000"/>
                  </a:schemeClr>
                </a:solidFill>
              </a:rPr>
              <a:t>Mohit </a:t>
            </a:r>
            <a:r>
              <a:rPr lang="en-GB" b="1" dirty="0" err="1">
                <a:solidFill>
                  <a:schemeClr val="tx1">
                    <a:lumMod val="95000"/>
                    <a:lumOff val="5000"/>
                  </a:schemeClr>
                </a:solidFill>
              </a:rPr>
              <a:t>Chinni</a:t>
            </a:r>
            <a:r>
              <a:rPr lang="en-GB" b="1" dirty="0">
                <a:solidFill>
                  <a:schemeClr val="tx1">
                    <a:lumMod val="95000"/>
                    <a:lumOff val="5000"/>
                  </a:schemeClr>
                </a:solidFill>
              </a:rPr>
              <a:t>              </a:t>
            </a:r>
            <a:r>
              <a:rPr lang="en-IN" b="1" dirty="0"/>
              <a:t>B400070527 </a:t>
            </a:r>
            <a:r>
              <a:rPr lang="en-GB" b="1" dirty="0" err="1">
                <a:solidFill>
                  <a:schemeClr val="tx1">
                    <a:lumMod val="95000"/>
                    <a:lumOff val="5000"/>
                  </a:schemeClr>
                </a:solidFill>
              </a:rPr>
              <a:t>Kanchi</a:t>
            </a:r>
            <a:r>
              <a:rPr lang="en-GB" b="1" dirty="0">
                <a:solidFill>
                  <a:schemeClr val="tx1">
                    <a:lumMod val="95000"/>
                    <a:lumOff val="5000"/>
                  </a:schemeClr>
                </a:solidFill>
              </a:rPr>
              <a:t> </a:t>
            </a:r>
            <a:r>
              <a:rPr lang="en-GB" b="1" dirty="0" err="1">
                <a:solidFill>
                  <a:schemeClr val="tx1">
                    <a:lumMod val="95000"/>
                    <a:lumOff val="5000"/>
                  </a:schemeClr>
                </a:solidFill>
              </a:rPr>
              <a:t>Sonkule</a:t>
            </a:r>
            <a:r>
              <a:rPr lang="en-GB" b="1" dirty="0">
                <a:solidFill>
                  <a:schemeClr val="tx1">
                    <a:lumMod val="95000"/>
                    <a:lumOff val="5000"/>
                  </a:schemeClr>
                </a:solidFill>
              </a:rPr>
              <a:t>         </a:t>
            </a:r>
            <a:r>
              <a:rPr lang="en-IN" b="1" dirty="0"/>
              <a:t>B400070559</a:t>
            </a:r>
            <a:endParaRPr lang="en-GB" b="1" dirty="0">
              <a:solidFill>
                <a:schemeClr val="tx1">
                  <a:lumMod val="95000"/>
                  <a:lumOff val="5000"/>
                </a:schemeClr>
              </a:solidFill>
            </a:endParaRPr>
          </a:p>
          <a:p>
            <a:pPr marL="0" indent="0">
              <a:spcBef>
                <a:spcPts val="50"/>
              </a:spcBef>
              <a:buNone/>
            </a:pPr>
            <a:endParaRPr lang="en-GB" b="1" dirty="0">
              <a:solidFill>
                <a:schemeClr val="tx1">
                  <a:lumMod val="95000"/>
                  <a:lumOff val="5000"/>
                </a:schemeClr>
              </a:solidFill>
            </a:endParaRPr>
          </a:p>
        </p:txBody>
      </p:sp>
      <p:pic>
        <p:nvPicPr>
          <p:cNvPr id="1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988" y="721921"/>
            <a:ext cx="7979433" cy="11990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03190777"/>
              </p:ext>
            </p:extLst>
          </p:nvPr>
        </p:nvGraphicFramePr>
        <p:xfrm>
          <a:off x="0" y="780584"/>
          <a:ext cx="12192000" cy="7046703"/>
        </p:xfrm>
        <a:graphic>
          <a:graphicData uri="http://schemas.openxmlformats.org/drawingml/2006/table">
            <a:tbl>
              <a:tblPr firstRow="1" bandRow="1">
                <a:tableStyleId>{5C22544A-7EE6-4342-B048-85BDC9FD1C3A}</a:tableStyleId>
              </a:tblPr>
              <a:tblGrid>
                <a:gridCol w="807024">
                  <a:extLst>
                    <a:ext uri="{9D8B030D-6E8A-4147-A177-3AD203B41FA5}">
                      <a16:colId xmlns:a16="http://schemas.microsoft.com/office/drawing/2014/main" val="20000"/>
                    </a:ext>
                  </a:extLst>
                </a:gridCol>
                <a:gridCol w="4185133">
                  <a:extLst>
                    <a:ext uri="{9D8B030D-6E8A-4147-A177-3AD203B41FA5}">
                      <a16:colId xmlns:a16="http://schemas.microsoft.com/office/drawing/2014/main" val="20001"/>
                    </a:ext>
                  </a:extLst>
                </a:gridCol>
                <a:gridCol w="4151844">
                  <a:extLst>
                    <a:ext uri="{9D8B030D-6E8A-4147-A177-3AD203B41FA5}">
                      <a16:colId xmlns:a16="http://schemas.microsoft.com/office/drawing/2014/main" val="20002"/>
                    </a:ext>
                  </a:extLst>
                </a:gridCol>
                <a:gridCol w="3047999">
                  <a:extLst>
                    <a:ext uri="{9D8B030D-6E8A-4147-A177-3AD203B41FA5}">
                      <a16:colId xmlns:a16="http://schemas.microsoft.com/office/drawing/2014/main" val="20003"/>
                    </a:ext>
                  </a:extLst>
                </a:gridCol>
              </a:tblGrid>
              <a:tr h="463023">
                <a:tc>
                  <a:txBody>
                    <a:bodyPr/>
                    <a:lstStyle/>
                    <a:p>
                      <a:r>
                        <a:rPr lang="en-IN" sz="1600" dirty="0" err="1"/>
                        <a:t>Sr.No</a:t>
                      </a:r>
                      <a:r>
                        <a:rPr lang="en-IN" sz="1600" dirty="0"/>
                        <a:t>.</a:t>
                      </a:r>
                    </a:p>
                  </a:txBody>
                  <a:tcPr/>
                </a:tc>
                <a:tc>
                  <a:txBody>
                    <a:bodyPr/>
                    <a:lstStyle/>
                    <a:p>
                      <a:r>
                        <a:rPr lang="en-IN" dirty="0"/>
                        <a:t>                   Reference Name</a:t>
                      </a:r>
                    </a:p>
                  </a:txBody>
                  <a:tcPr/>
                </a:tc>
                <a:tc>
                  <a:txBody>
                    <a:bodyPr/>
                    <a:lstStyle/>
                    <a:p>
                      <a:r>
                        <a:rPr lang="en-IN" dirty="0"/>
                        <a:t>                           Key Points</a:t>
                      </a:r>
                    </a:p>
                  </a:txBody>
                  <a:tcPr/>
                </a:tc>
                <a:tc>
                  <a:txBody>
                    <a:bodyPr/>
                    <a:lstStyle/>
                    <a:p>
                      <a:r>
                        <a:rPr lang="en-IN" dirty="0"/>
                        <a:t>              Challenges</a:t>
                      </a:r>
                    </a:p>
                  </a:txBody>
                  <a:tcPr/>
                </a:tc>
                <a:extLst>
                  <a:ext uri="{0D108BD9-81ED-4DB2-BD59-A6C34878D82A}">
                    <a16:rowId xmlns:a16="http://schemas.microsoft.com/office/drawing/2014/main" val="10000"/>
                  </a:ext>
                </a:extLst>
              </a:tr>
              <a:tr h="3483102">
                <a:tc>
                  <a:txBody>
                    <a:bodyPr/>
                    <a:lstStyle/>
                    <a:p>
                      <a:r>
                        <a:rPr lang="en-IN" dirty="0"/>
                        <a:t>3.</a:t>
                      </a:r>
                    </a:p>
                  </a:txBody>
                  <a:tcPr/>
                </a:tc>
                <a:tc>
                  <a:txBody>
                    <a:bodyPr/>
                    <a:lstStyle/>
                    <a:p>
                      <a:r>
                        <a:rPr lang="en-IN" sz="1400" b="0" dirty="0"/>
                        <a:t>M. Raja., P. Nagaraj, P. </a:t>
                      </a:r>
                      <a:r>
                        <a:rPr lang="en-IN" sz="1400" b="0" dirty="0" err="1"/>
                        <a:t>Sathwik</a:t>
                      </a:r>
                      <a:r>
                        <a:rPr lang="en-IN" sz="1400" b="0" dirty="0"/>
                        <a:t>, K. M. A. Khan, N. M. Kumar and U. S. Prasad</a:t>
                      </a:r>
                      <a:r>
                        <a:rPr lang="en-IN" sz="1400" b="1" dirty="0"/>
                        <a:t>, "Voice Assistant and Gesture Controlled Virtual Mouse using Deep Learning Technique,</a:t>
                      </a:r>
                      <a:r>
                        <a:rPr lang="en-IN" sz="1400" b="0" dirty="0"/>
                        <a:t>" 2023 International Conference on Sustainable Computing and Data Communication Systems (ICSCDS), Erode, India, 2023, pp. 156-161, </a:t>
                      </a:r>
                      <a:r>
                        <a:rPr lang="en-IN" sz="1400" b="0" dirty="0" err="1"/>
                        <a:t>doi</a:t>
                      </a:r>
                      <a:r>
                        <a:rPr lang="en-IN" sz="1400" b="0" dirty="0"/>
                        <a:t>: 10.1109/ICSCDS56580.2023.10104619. </a:t>
                      </a:r>
                    </a:p>
                  </a:txBody>
                  <a:tcPr/>
                </a:tc>
                <a:tc>
                  <a:txBody>
                    <a:bodyPr/>
                    <a:lstStyle/>
                    <a:p>
                      <a:pPr marL="285750" indent="-285750">
                        <a:buFont typeface="Arial" panose="020B0604020202020204" pitchFamily="34" charset="0"/>
                        <a:buChar char="•"/>
                      </a:pPr>
                      <a:r>
                        <a:rPr lang="en-US" sz="1400" b="0" dirty="0"/>
                        <a:t>The study integrates voice instructions with both static and dynamic hand gestures to manage input and output processes digitally, removing the need for hardware-based interactions.</a:t>
                      </a:r>
                    </a:p>
                    <a:p>
                      <a:pPr marL="285750" indent="-285750">
                        <a:buFont typeface="Arial" panose="020B0604020202020204" pitchFamily="34" charset="0"/>
                        <a:buChar char="•"/>
                      </a:pPr>
                      <a:r>
                        <a:rPr lang="en-US" sz="1400" b="0" dirty="0"/>
                        <a:t>The study utilizes CNN-like models and employs </a:t>
                      </a:r>
                      <a:r>
                        <a:rPr lang="en-US" sz="1400" b="0" dirty="0" err="1"/>
                        <a:t>MediaPipe</a:t>
                      </a:r>
                      <a:r>
                        <a:rPr lang="en-US" sz="1400" b="0" dirty="0"/>
                        <a:t>—a framework built on pybind11—to process and interpret hand gestures.</a:t>
                      </a:r>
                      <a:endParaRPr lang="en-IN" sz="1400" b="0" dirty="0"/>
                    </a:p>
                  </a:txBody>
                  <a:tcPr/>
                </a:tc>
                <a:tc>
                  <a:txBody>
                    <a:bodyPr/>
                    <a:lstStyle/>
                    <a:p>
                      <a:pPr marL="285750" indent="-285750">
                        <a:buFont typeface="Arial" panose="020B0604020202020204" pitchFamily="34" charset="0"/>
                        <a:buChar char="•"/>
                      </a:pPr>
                      <a:r>
                        <a:rPr lang="en-US" sz="1400" b="0" dirty="0"/>
                        <a:t>The lack of specialized hardware (e.g., sensors) could limit the system’s accuracy and performance, making it highly reliant on the quality of software algorithms and the webcam.</a:t>
                      </a:r>
                    </a:p>
                    <a:p>
                      <a:pPr marL="285750" indent="-285750">
                        <a:buFont typeface="Arial" panose="020B0604020202020204" pitchFamily="34" charset="0"/>
                        <a:buChar char="•"/>
                      </a:pPr>
                      <a:r>
                        <a:rPr lang="en-US" sz="1400" b="0" dirty="0"/>
                        <a:t>Achieving real-time recognition of gestures and voice commands while maintaining low latency is a technical challenge, especially when using machine learning models that demand processing power.</a:t>
                      </a:r>
                      <a:endParaRPr lang="en-IN" sz="1400" b="0" dirty="0"/>
                    </a:p>
                  </a:txBody>
                  <a:tcPr/>
                </a:tc>
                <a:extLst>
                  <a:ext uri="{0D108BD9-81ED-4DB2-BD59-A6C34878D82A}">
                    <a16:rowId xmlns:a16="http://schemas.microsoft.com/office/drawing/2014/main" val="10001"/>
                  </a:ext>
                </a:extLst>
              </a:tr>
              <a:tr h="3059073">
                <a:tc>
                  <a:txBody>
                    <a:bodyPr/>
                    <a:lstStyle/>
                    <a:p>
                      <a:r>
                        <a:rPr lang="en-IN" dirty="0"/>
                        <a:t>4.</a:t>
                      </a:r>
                    </a:p>
                  </a:txBody>
                  <a:tcPr/>
                </a:tc>
                <a:tc>
                  <a:txBody>
                    <a:bodyPr/>
                    <a:lstStyle/>
                    <a:p>
                      <a:r>
                        <a:rPr lang="en-IN" sz="1400" dirty="0"/>
                        <a:t>S. Srivastava, R. Tiwari, A. Garg, </a:t>
                      </a:r>
                      <a:r>
                        <a:rPr lang="en-IN" sz="1400" dirty="0" err="1"/>
                        <a:t>Rishu</a:t>
                      </a:r>
                      <a:r>
                        <a:rPr lang="en-IN" sz="1400" dirty="0"/>
                        <a:t> and R. Tiwari, </a:t>
                      </a:r>
                      <a:r>
                        <a:rPr lang="en-IN" sz="1400" b="1" dirty="0"/>
                        <a:t>"Design and Development of Gesture Recognition Based Virtual Mouse System,</a:t>
                      </a:r>
                      <a:r>
                        <a:rPr lang="en-IN" sz="1400" dirty="0"/>
                        <a:t>" 2023 International Conference on Computational Intelligence, Communication Technology and Networking (CICTN), Ghaziabad, India, 2023, pp. 835-839, </a:t>
                      </a:r>
                      <a:r>
                        <a:rPr lang="en-IN" sz="1400" dirty="0" err="1"/>
                        <a:t>doi</a:t>
                      </a:r>
                      <a:r>
                        <a:rPr lang="en-IN" sz="1400" dirty="0"/>
                        <a:t>: 10.1109/CICTN57981.2023.10140390</a:t>
                      </a:r>
                    </a:p>
                    <a:p>
                      <a:endParaRPr lang="en-IN" dirty="0"/>
                    </a:p>
                  </a:txBody>
                  <a:tcPr/>
                </a:tc>
                <a:tc>
                  <a:txBody>
                    <a:bodyPr/>
                    <a:lstStyle/>
                    <a:p>
                      <a:pPr marL="285750" indent="-285750">
                        <a:buFont typeface="Arial" panose="020B0604020202020204" pitchFamily="34" charset="0"/>
                        <a:buChar char="•"/>
                      </a:pPr>
                      <a:r>
                        <a:rPr lang="en-US" sz="1400" b="0" dirty="0"/>
                        <a:t>The study introduces an artificial intelligence-based virtual mouse system that allows for device-free computer control by utilizing computer vision and machine learning technologies</a:t>
                      </a:r>
                    </a:p>
                    <a:p>
                      <a:pPr marL="285750" indent="-285750">
                        <a:buFont typeface="Arial" panose="020B0604020202020204" pitchFamily="34" charset="0"/>
                        <a:buChar char="•"/>
                      </a:pPr>
                      <a:r>
                        <a:rPr lang="en-US" sz="1400" b="0" dirty="0"/>
                        <a:t>The study highlights the system's potential role in preventing the spread of COVID-19 by reducing physical contact with external devices in public spaces, such as airports.</a:t>
                      </a:r>
                    </a:p>
                    <a:p>
                      <a:pPr marL="285750" indent="-285750">
                        <a:buFont typeface="Arial" panose="020B0604020202020204" pitchFamily="34" charset="0"/>
                        <a:buChar char="•"/>
                      </a:pPr>
                      <a:r>
                        <a:rPr lang="en-US" sz="1400" b="0" dirty="0"/>
                        <a:t>The system is particularly useful in environments where minimizing contact with external devices is important, such as in medical facilities or public spaces.</a:t>
                      </a:r>
                      <a:endParaRPr lang="en-IN" sz="1400" b="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t>The accuracy of hand gesture recognition can be challenging, especially in different lighting conditions, varying hand positions, or when users have different hand sizes.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t>Adapting the system to different public and medical environments may present challenges, particularly if existing hardware is not optimized for computer vision tasks.</a:t>
                      </a:r>
                      <a:endParaRPr lang="en-IN" sz="1400" b="0" dirty="0"/>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28B54494-B93D-A197-9014-6C6468ADBE29}"/>
              </a:ext>
            </a:extLst>
          </p:cNvPr>
          <p:cNvSpPr/>
          <p:nvPr/>
        </p:nvSpPr>
        <p:spPr>
          <a:xfrm>
            <a:off x="0" y="18288"/>
            <a:ext cx="12191999" cy="762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Literature Survey</a:t>
            </a:r>
            <a:endParaRPr lang="en-IN" sz="4400" dirty="0"/>
          </a:p>
        </p:txBody>
      </p:sp>
    </p:spTree>
    <p:extLst>
      <p:ext uri="{BB962C8B-B14F-4D97-AF65-F5344CB8AC3E}">
        <p14:creationId xmlns:p14="http://schemas.microsoft.com/office/powerpoint/2010/main" val="91024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955" y="973668"/>
            <a:ext cx="8619412" cy="706964"/>
          </a:xfrm>
        </p:spPr>
        <p:txBody>
          <a:bodyPr/>
          <a:lstStyle/>
          <a:p>
            <a:pPr algn="ctr"/>
            <a:r>
              <a:rPr lang="en-GB" b="1" dirty="0"/>
              <a:t> </a:t>
            </a:r>
            <a:r>
              <a:rPr lang="en-US" b="1" dirty="0"/>
              <a:t>Objectives</a:t>
            </a:r>
            <a:endParaRPr lang="en-GB" b="1" dirty="0"/>
          </a:p>
        </p:txBody>
      </p:sp>
      <p:sp>
        <p:nvSpPr>
          <p:cNvPr id="3" name="Content Placeholder 2"/>
          <p:cNvSpPr>
            <a:spLocks noGrp="1"/>
          </p:cNvSpPr>
          <p:nvPr>
            <p:ph idx="1"/>
          </p:nvPr>
        </p:nvSpPr>
        <p:spPr>
          <a:xfrm>
            <a:off x="766765" y="2441275"/>
            <a:ext cx="10895162" cy="4321833"/>
          </a:xfrm>
        </p:spPr>
        <p:txBody>
          <a:bodyPr>
            <a:noAutofit/>
          </a:bodyPr>
          <a:lstStyle/>
          <a:p>
            <a:r>
              <a:rPr lang="en-GB" sz="1700" dirty="0">
                <a:solidFill>
                  <a:schemeClr val="tx1">
                    <a:lumMod val="85000"/>
                    <a:lumOff val="15000"/>
                  </a:schemeClr>
                </a:solidFill>
              </a:rPr>
              <a:t>The objectives of the </a:t>
            </a:r>
            <a:r>
              <a:rPr lang="en-GB" sz="1700" b="1" dirty="0">
                <a:solidFill>
                  <a:schemeClr val="tx1">
                    <a:lumMod val="85000"/>
                    <a:lumOff val="15000"/>
                  </a:schemeClr>
                </a:solidFill>
              </a:rPr>
              <a:t>"Gesture Voice Hybrid Interface" </a:t>
            </a:r>
            <a:r>
              <a:rPr lang="en-GB" sz="1700" dirty="0">
                <a:solidFill>
                  <a:schemeClr val="tx1">
                    <a:lumMod val="85000"/>
                    <a:lumOff val="15000"/>
                  </a:schemeClr>
                </a:solidFill>
              </a:rPr>
              <a:t>project are:</a:t>
            </a:r>
          </a:p>
          <a:p>
            <a:pPr marL="540000" indent="-400050">
              <a:lnSpc>
                <a:spcPct val="120000"/>
              </a:lnSpc>
              <a:buFont typeface="+mj-lt"/>
              <a:buAutoNum type="romanUcPeriod"/>
            </a:pPr>
            <a:r>
              <a:rPr lang="en-GB" sz="1700" b="1" dirty="0">
                <a:solidFill>
                  <a:schemeClr val="tx1">
                    <a:lumMod val="85000"/>
                    <a:lumOff val="15000"/>
                  </a:schemeClr>
                </a:solidFill>
              </a:rPr>
              <a:t>Replace Traditional Inputs</a:t>
            </a:r>
            <a:r>
              <a:rPr lang="en-GB" sz="1700" dirty="0">
                <a:solidFill>
                  <a:schemeClr val="tx1">
                    <a:lumMod val="85000"/>
                    <a:lumOff val="15000"/>
                  </a:schemeClr>
                </a:solidFill>
              </a:rPr>
              <a:t>: </a:t>
            </a:r>
            <a:r>
              <a:rPr lang="en-GB" sz="1700" dirty="0">
                <a:solidFill>
                  <a:schemeClr val="tx1">
                    <a:lumMod val="95000"/>
                    <a:lumOff val="5000"/>
                  </a:schemeClr>
                </a:solidFill>
              </a:rPr>
              <a:t>Develop a system that replaces the mouse and keyboard with hand gestures and voice commands for </a:t>
            </a:r>
            <a:r>
              <a:rPr lang="en-GB" sz="1700" dirty="0">
                <a:solidFill>
                  <a:schemeClr val="tx1">
                    <a:lumMod val="85000"/>
                    <a:lumOff val="15000"/>
                  </a:schemeClr>
                </a:solidFill>
              </a:rPr>
              <a:t>computer operation.</a:t>
            </a:r>
          </a:p>
          <a:p>
            <a:pPr marL="540000" indent="-400050">
              <a:lnSpc>
                <a:spcPct val="120000"/>
              </a:lnSpc>
              <a:buFont typeface="+mj-lt"/>
              <a:buAutoNum type="romanUcPeriod"/>
            </a:pPr>
            <a:r>
              <a:rPr lang="en-GB" sz="1700" b="1" dirty="0">
                <a:solidFill>
                  <a:schemeClr val="tx1">
                    <a:lumMod val="85000"/>
                    <a:lumOff val="15000"/>
                  </a:schemeClr>
                </a:solidFill>
              </a:rPr>
              <a:t>Increase Accessibility</a:t>
            </a:r>
            <a:r>
              <a:rPr lang="en-GB" sz="1700" dirty="0">
                <a:solidFill>
                  <a:schemeClr val="tx1">
                    <a:lumMod val="85000"/>
                    <a:lumOff val="15000"/>
                  </a:schemeClr>
                </a:solidFill>
              </a:rPr>
              <a:t>: Create an accessible interface for individuals with physical disabilities or those unable to use traditional input methods.</a:t>
            </a:r>
          </a:p>
          <a:p>
            <a:pPr marL="540000" indent="-400050">
              <a:lnSpc>
                <a:spcPct val="120000"/>
              </a:lnSpc>
              <a:buFont typeface="+mj-lt"/>
              <a:buAutoNum type="romanUcPeriod"/>
            </a:pPr>
            <a:r>
              <a:rPr lang="en-GB" sz="1700" b="1" dirty="0">
                <a:solidFill>
                  <a:schemeClr val="tx1">
                    <a:lumMod val="85000"/>
                    <a:lumOff val="15000"/>
                  </a:schemeClr>
                </a:solidFill>
              </a:rPr>
              <a:t>Enable </a:t>
            </a:r>
            <a:r>
              <a:rPr lang="en-GB" sz="1700" b="1" dirty="0" err="1">
                <a:solidFill>
                  <a:schemeClr val="tx1">
                    <a:lumMod val="85000"/>
                    <a:lumOff val="15000"/>
                  </a:schemeClr>
                </a:solidFill>
              </a:rPr>
              <a:t>Touchless</a:t>
            </a:r>
            <a:r>
              <a:rPr lang="en-GB" sz="1700" b="1" dirty="0">
                <a:solidFill>
                  <a:schemeClr val="tx1">
                    <a:lumMod val="85000"/>
                    <a:lumOff val="15000"/>
                  </a:schemeClr>
                </a:solidFill>
              </a:rPr>
              <a:t> Control</a:t>
            </a:r>
            <a:r>
              <a:rPr lang="en-GB" sz="1700" dirty="0">
                <a:solidFill>
                  <a:schemeClr val="tx1">
                    <a:lumMod val="85000"/>
                    <a:lumOff val="15000"/>
                  </a:schemeClr>
                </a:solidFill>
              </a:rPr>
              <a:t>: Implement </a:t>
            </a:r>
            <a:r>
              <a:rPr lang="en-GB" sz="1700" dirty="0" err="1">
                <a:solidFill>
                  <a:schemeClr val="tx1">
                    <a:lumMod val="85000"/>
                    <a:lumOff val="15000"/>
                  </a:schemeClr>
                </a:solidFill>
              </a:rPr>
              <a:t>touchless</a:t>
            </a:r>
            <a:r>
              <a:rPr lang="en-GB" sz="1700" dirty="0">
                <a:solidFill>
                  <a:schemeClr val="tx1">
                    <a:lumMod val="85000"/>
                    <a:lumOff val="15000"/>
                  </a:schemeClr>
                </a:solidFill>
              </a:rPr>
              <a:t> interaction for users, enhancing usability in environments where non-contact is necessary.</a:t>
            </a:r>
          </a:p>
          <a:p>
            <a:pPr marL="540000" indent="-400050">
              <a:lnSpc>
                <a:spcPct val="120000"/>
              </a:lnSpc>
              <a:buFont typeface="+mj-lt"/>
              <a:buAutoNum type="romanUcPeriod"/>
            </a:pPr>
            <a:r>
              <a:rPr lang="en-GB" sz="1700" b="1" dirty="0">
                <a:solidFill>
                  <a:schemeClr val="tx1">
                    <a:lumMod val="85000"/>
                    <a:lumOff val="15000"/>
                  </a:schemeClr>
                </a:solidFill>
              </a:rPr>
              <a:t>Boost Productivity</a:t>
            </a:r>
            <a:r>
              <a:rPr lang="en-GB" sz="1700" dirty="0">
                <a:solidFill>
                  <a:schemeClr val="tx1">
                    <a:lumMod val="85000"/>
                    <a:lumOff val="15000"/>
                  </a:schemeClr>
                </a:solidFill>
              </a:rPr>
              <a:t>: Simplify computing tasks to increase efficiency and reduce the reliance on physical input devices.</a:t>
            </a:r>
          </a:p>
          <a:p>
            <a:pPr marL="540000" indent="-400050">
              <a:lnSpc>
                <a:spcPct val="120000"/>
              </a:lnSpc>
              <a:buFont typeface="+mj-lt"/>
              <a:buAutoNum type="romanUcPeriod"/>
            </a:pPr>
            <a:r>
              <a:rPr lang="en-GB" sz="1700" b="1" dirty="0">
                <a:solidFill>
                  <a:schemeClr val="tx1">
                    <a:lumMod val="85000"/>
                    <a:lumOff val="15000"/>
                  </a:schemeClr>
                </a:solidFill>
              </a:rPr>
              <a:t>Develop a Scalable System</a:t>
            </a:r>
            <a:r>
              <a:rPr lang="en-GB" sz="1700" dirty="0">
                <a:solidFill>
                  <a:schemeClr val="tx1">
                    <a:lumMod val="85000"/>
                    <a:lumOff val="15000"/>
                  </a:schemeClr>
                </a:solidFill>
              </a:rPr>
              <a:t>: Build a system that can be expanded for future enhancements, including AI integration and advanced gesture recognition.</a:t>
            </a:r>
          </a:p>
        </p:txBody>
      </p:sp>
    </p:spTree>
    <p:extLst>
      <p:ext uri="{BB962C8B-B14F-4D97-AF65-F5344CB8AC3E}">
        <p14:creationId xmlns:p14="http://schemas.microsoft.com/office/powerpoint/2010/main" val="234241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7FCB-955B-5FCD-653E-C8CAA3ABC561}"/>
              </a:ext>
            </a:extLst>
          </p:cNvPr>
          <p:cNvSpPr>
            <a:spLocks noGrp="1"/>
          </p:cNvSpPr>
          <p:nvPr>
            <p:ph type="title"/>
          </p:nvPr>
        </p:nvSpPr>
        <p:spPr>
          <a:xfrm>
            <a:off x="1238929" y="675088"/>
            <a:ext cx="8761413" cy="706964"/>
          </a:xfrm>
        </p:spPr>
        <p:txBody>
          <a:bodyPr/>
          <a:lstStyle/>
          <a:p>
            <a:r>
              <a:rPr lang="en-IN" b="1" dirty="0"/>
              <a:t>                         Methodology</a:t>
            </a:r>
          </a:p>
        </p:txBody>
      </p:sp>
      <p:sp>
        <p:nvSpPr>
          <p:cNvPr id="12" name="Rectangle: Rounded Corners 11">
            <a:extLst>
              <a:ext uri="{FF2B5EF4-FFF2-40B4-BE49-F238E27FC236}">
                <a16:creationId xmlns:a16="http://schemas.microsoft.com/office/drawing/2014/main" id="{6647B2C6-D40B-174E-98A1-3CD46A944BA2}"/>
              </a:ext>
            </a:extLst>
          </p:cNvPr>
          <p:cNvSpPr/>
          <p:nvPr/>
        </p:nvSpPr>
        <p:spPr>
          <a:xfrm>
            <a:off x="514350" y="2174034"/>
            <a:ext cx="1743075" cy="793102"/>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Input Captures</a:t>
            </a:r>
          </a:p>
        </p:txBody>
      </p:sp>
      <p:sp>
        <p:nvSpPr>
          <p:cNvPr id="20" name="Rectangle: Rounded Corners 19">
            <a:extLst>
              <a:ext uri="{FF2B5EF4-FFF2-40B4-BE49-F238E27FC236}">
                <a16:creationId xmlns:a16="http://schemas.microsoft.com/office/drawing/2014/main" id="{90DD45EF-3C3B-7F4A-05C9-902D8D1C66D0}"/>
              </a:ext>
            </a:extLst>
          </p:cNvPr>
          <p:cNvSpPr/>
          <p:nvPr/>
        </p:nvSpPr>
        <p:spPr>
          <a:xfrm>
            <a:off x="1894893" y="3097763"/>
            <a:ext cx="1838908" cy="793102"/>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Preprocessing</a:t>
            </a:r>
          </a:p>
        </p:txBody>
      </p:sp>
      <p:sp>
        <p:nvSpPr>
          <p:cNvPr id="21" name="Rectangle: Rounded Corners 20">
            <a:extLst>
              <a:ext uri="{FF2B5EF4-FFF2-40B4-BE49-F238E27FC236}">
                <a16:creationId xmlns:a16="http://schemas.microsoft.com/office/drawing/2014/main" id="{8C528B4C-8876-0FA6-D401-AC4E6C925EA9}"/>
              </a:ext>
            </a:extLst>
          </p:cNvPr>
          <p:cNvSpPr/>
          <p:nvPr/>
        </p:nvSpPr>
        <p:spPr>
          <a:xfrm>
            <a:off x="3285736" y="4041982"/>
            <a:ext cx="1968759" cy="793102"/>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Gesture Recognition</a:t>
            </a:r>
          </a:p>
        </p:txBody>
      </p:sp>
      <p:sp>
        <p:nvSpPr>
          <p:cNvPr id="22" name="Rectangle: Rounded Corners 21">
            <a:extLst>
              <a:ext uri="{FF2B5EF4-FFF2-40B4-BE49-F238E27FC236}">
                <a16:creationId xmlns:a16="http://schemas.microsoft.com/office/drawing/2014/main" id="{FA1BC668-D4F9-84B8-B3E1-008CF3EA1DDA}"/>
              </a:ext>
            </a:extLst>
          </p:cNvPr>
          <p:cNvSpPr/>
          <p:nvPr/>
        </p:nvSpPr>
        <p:spPr>
          <a:xfrm>
            <a:off x="4655685" y="4959925"/>
            <a:ext cx="1968759" cy="793102"/>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Mapping To Commands</a:t>
            </a:r>
          </a:p>
        </p:txBody>
      </p:sp>
      <p:sp>
        <p:nvSpPr>
          <p:cNvPr id="23" name="Rectangle: Rounded Corners 22">
            <a:extLst>
              <a:ext uri="{FF2B5EF4-FFF2-40B4-BE49-F238E27FC236}">
                <a16:creationId xmlns:a16="http://schemas.microsoft.com/office/drawing/2014/main" id="{DD166D73-092E-B37E-71BB-0F9DAEFEDCA2}"/>
              </a:ext>
            </a:extLst>
          </p:cNvPr>
          <p:cNvSpPr/>
          <p:nvPr/>
        </p:nvSpPr>
        <p:spPr>
          <a:xfrm>
            <a:off x="6144211" y="5921930"/>
            <a:ext cx="1968759" cy="70696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Commands Execution</a:t>
            </a:r>
          </a:p>
        </p:txBody>
      </p:sp>
      <p:sp>
        <p:nvSpPr>
          <p:cNvPr id="26" name="TextBox 25">
            <a:extLst>
              <a:ext uri="{FF2B5EF4-FFF2-40B4-BE49-F238E27FC236}">
                <a16:creationId xmlns:a16="http://schemas.microsoft.com/office/drawing/2014/main" id="{0004283F-E31E-75BE-0E36-5A4A8F0CC73B}"/>
              </a:ext>
            </a:extLst>
          </p:cNvPr>
          <p:cNvSpPr txBox="1"/>
          <p:nvPr/>
        </p:nvSpPr>
        <p:spPr>
          <a:xfrm>
            <a:off x="2168590" y="2365157"/>
            <a:ext cx="5318060" cy="369332"/>
          </a:xfrm>
          <a:prstGeom prst="rect">
            <a:avLst/>
          </a:prstGeom>
          <a:noFill/>
        </p:spPr>
        <p:txBody>
          <a:bodyPr wrap="square" rtlCol="0">
            <a:spAutoFit/>
          </a:bodyPr>
          <a:lstStyle/>
          <a:p>
            <a:pPr marL="285750" indent="-285750">
              <a:buFont typeface="Arial" panose="020B0604020202020204" pitchFamily="34" charset="0"/>
              <a:buChar char="•"/>
            </a:pPr>
            <a:r>
              <a:rPr lang="en-IN" dirty="0"/>
              <a:t>Input can be through camera or webcam  </a:t>
            </a:r>
          </a:p>
        </p:txBody>
      </p:sp>
      <p:sp>
        <p:nvSpPr>
          <p:cNvPr id="27" name="TextBox 26">
            <a:extLst>
              <a:ext uri="{FF2B5EF4-FFF2-40B4-BE49-F238E27FC236}">
                <a16:creationId xmlns:a16="http://schemas.microsoft.com/office/drawing/2014/main" id="{94ECE61C-2E66-FA89-D172-F4ECE0252E4E}"/>
              </a:ext>
            </a:extLst>
          </p:cNvPr>
          <p:cNvSpPr txBox="1"/>
          <p:nvPr/>
        </p:nvSpPr>
        <p:spPr>
          <a:xfrm>
            <a:off x="3688510" y="3130639"/>
            <a:ext cx="5022589" cy="646331"/>
          </a:xfrm>
          <a:prstGeom prst="rect">
            <a:avLst/>
          </a:prstGeom>
          <a:noFill/>
        </p:spPr>
        <p:txBody>
          <a:bodyPr wrap="square" rtlCol="0">
            <a:spAutoFit/>
          </a:bodyPr>
          <a:lstStyle/>
          <a:p>
            <a:pPr marL="285750" indent="-285750">
              <a:buFont typeface="Arial" panose="020B0604020202020204" pitchFamily="34" charset="0"/>
              <a:buChar char="•"/>
            </a:pPr>
            <a:r>
              <a:rPr lang="en-IN" dirty="0"/>
              <a:t>Frame Extraction</a:t>
            </a:r>
          </a:p>
          <a:p>
            <a:pPr marL="285750" indent="-285750">
              <a:buFont typeface="Arial" panose="020B0604020202020204" pitchFamily="34" charset="0"/>
              <a:buChar char="•"/>
            </a:pPr>
            <a:r>
              <a:rPr lang="en-IN" dirty="0"/>
              <a:t>Noise Reduction</a:t>
            </a:r>
          </a:p>
        </p:txBody>
      </p:sp>
      <p:sp>
        <p:nvSpPr>
          <p:cNvPr id="28" name="TextBox 27">
            <a:extLst>
              <a:ext uri="{FF2B5EF4-FFF2-40B4-BE49-F238E27FC236}">
                <a16:creationId xmlns:a16="http://schemas.microsoft.com/office/drawing/2014/main" id="{3051AEE1-FC66-EA3D-441F-A71C18EDF59B}"/>
              </a:ext>
            </a:extLst>
          </p:cNvPr>
          <p:cNvSpPr txBox="1"/>
          <p:nvPr/>
        </p:nvSpPr>
        <p:spPr>
          <a:xfrm>
            <a:off x="5187820" y="4244277"/>
            <a:ext cx="5203955" cy="369332"/>
          </a:xfrm>
          <a:prstGeom prst="rect">
            <a:avLst/>
          </a:prstGeom>
          <a:noFill/>
        </p:spPr>
        <p:txBody>
          <a:bodyPr wrap="square" rtlCol="0">
            <a:spAutoFit/>
          </a:bodyPr>
          <a:lstStyle/>
          <a:p>
            <a:pPr marL="285750" indent="-285750">
              <a:buFont typeface="Arial" panose="020B0604020202020204" pitchFamily="34" charset="0"/>
              <a:buChar char="•"/>
            </a:pPr>
            <a:r>
              <a:rPr lang="en-IN" dirty="0"/>
              <a:t>Gesture Recognition using </a:t>
            </a:r>
            <a:r>
              <a:rPr lang="en-IN" dirty="0" err="1"/>
              <a:t>Mediapipe</a:t>
            </a:r>
            <a:r>
              <a:rPr lang="en-IN" dirty="0"/>
              <a:t> </a:t>
            </a:r>
          </a:p>
        </p:txBody>
      </p:sp>
      <p:sp>
        <p:nvSpPr>
          <p:cNvPr id="29" name="TextBox 28">
            <a:extLst>
              <a:ext uri="{FF2B5EF4-FFF2-40B4-BE49-F238E27FC236}">
                <a16:creationId xmlns:a16="http://schemas.microsoft.com/office/drawing/2014/main" id="{14BB8819-AC67-D201-54C7-F4FA1609E0A5}"/>
              </a:ext>
            </a:extLst>
          </p:cNvPr>
          <p:cNvSpPr txBox="1"/>
          <p:nvPr/>
        </p:nvSpPr>
        <p:spPr>
          <a:xfrm>
            <a:off x="6534538" y="5033310"/>
            <a:ext cx="5362187" cy="646331"/>
          </a:xfrm>
          <a:prstGeom prst="rect">
            <a:avLst/>
          </a:prstGeom>
          <a:noFill/>
        </p:spPr>
        <p:txBody>
          <a:bodyPr wrap="square" rtlCol="0">
            <a:spAutoFit/>
          </a:bodyPr>
          <a:lstStyle/>
          <a:p>
            <a:pPr marL="285750" indent="-285750">
              <a:buFont typeface="Arial" panose="020B0604020202020204" pitchFamily="34" charset="0"/>
              <a:buChar char="•"/>
            </a:pPr>
            <a:r>
              <a:rPr lang="en-IN" dirty="0"/>
              <a:t>Gesture-Action Mapping using python libraries </a:t>
            </a:r>
          </a:p>
        </p:txBody>
      </p:sp>
      <p:sp>
        <p:nvSpPr>
          <p:cNvPr id="30" name="TextBox 29">
            <a:extLst>
              <a:ext uri="{FF2B5EF4-FFF2-40B4-BE49-F238E27FC236}">
                <a16:creationId xmlns:a16="http://schemas.microsoft.com/office/drawing/2014/main" id="{FAAE6253-3386-C794-5808-456F0724C4DE}"/>
              </a:ext>
            </a:extLst>
          </p:cNvPr>
          <p:cNvSpPr txBox="1"/>
          <p:nvPr/>
        </p:nvSpPr>
        <p:spPr>
          <a:xfrm>
            <a:off x="8042792" y="6042916"/>
            <a:ext cx="8604380" cy="369332"/>
          </a:xfrm>
          <a:prstGeom prst="rect">
            <a:avLst/>
          </a:prstGeom>
          <a:noFill/>
        </p:spPr>
        <p:txBody>
          <a:bodyPr wrap="square" rtlCol="0">
            <a:spAutoFit/>
          </a:bodyPr>
          <a:lstStyle/>
          <a:p>
            <a:pPr marL="285750" indent="-285750">
              <a:buFont typeface="Arial" panose="020B0604020202020204" pitchFamily="34" charset="0"/>
              <a:buChar char="•"/>
            </a:pPr>
            <a:r>
              <a:rPr lang="en-IN" dirty="0"/>
              <a:t>Uses </a:t>
            </a:r>
            <a:r>
              <a:rPr lang="en-IN" dirty="0" err="1"/>
              <a:t>Pynput,PyAutoGUI</a:t>
            </a:r>
            <a:r>
              <a:rPr lang="en-IN" dirty="0"/>
              <a:t>,</a:t>
            </a:r>
          </a:p>
        </p:txBody>
      </p:sp>
      <p:sp>
        <p:nvSpPr>
          <p:cNvPr id="32" name="Oval 31">
            <a:extLst>
              <a:ext uri="{FF2B5EF4-FFF2-40B4-BE49-F238E27FC236}">
                <a16:creationId xmlns:a16="http://schemas.microsoft.com/office/drawing/2014/main" id="{7BF9C5FF-87C0-071E-4CF7-3C63D2C1F018}"/>
              </a:ext>
            </a:extLst>
          </p:cNvPr>
          <p:cNvSpPr/>
          <p:nvPr/>
        </p:nvSpPr>
        <p:spPr>
          <a:xfrm>
            <a:off x="8999610" y="3022680"/>
            <a:ext cx="1543958" cy="727564"/>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OpenCV</a:t>
            </a:r>
            <a:r>
              <a:rPr lang="en-IN" sz="1400" dirty="0"/>
              <a:t> </a:t>
            </a:r>
            <a:r>
              <a:rPr lang="en-IN" dirty="0"/>
              <a:t>  </a:t>
            </a:r>
          </a:p>
        </p:txBody>
      </p:sp>
      <p:sp>
        <p:nvSpPr>
          <p:cNvPr id="33" name="TextBox 32">
            <a:extLst>
              <a:ext uri="{FF2B5EF4-FFF2-40B4-BE49-F238E27FC236}">
                <a16:creationId xmlns:a16="http://schemas.microsoft.com/office/drawing/2014/main" id="{6FC08915-C7F6-56C5-DD2E-5BEA4DF5B7F0}"/>
              </a:ext>
            </a:extLst>
          </p:cNvPr>
          <p:cNvSpPr txBox="1"/>
          <p:nvPr/>
        </p:nvSpPr>
        <p:spPr>
          <a:xfrm>
            <a:off x="7296150" y="3201796"/>
            <a:ext cx="1287532" cy="369332"/>
          </a:xfrm>
          <a:prstGeom prst="rect">
            <a:avLst/>
          </a:prstGeom>
          <a:noFill/>
        </p:spPr>
        <p:txBody>
          <a:bodyPr wrap="none" rtlCol="0">
            <a:spAutoFit/>
          </a:bodyPr>
          <a:lstStyle/>
          <a:p>
            <a:r>
              <a:rPr lang="en-IN" dirty="0"/>
              <a:t>Is used for</a:t>
            </a:r>
          </a:p>
        </p:txBody>
      </p:sp>
      <p:sp>
        <p:nvSpPr>
          <p:cNvPr id="36" name="Arrow: Bent-Up 35">
            <a:extLst>
              <a:ext uri="{FF2B5EF4-FFF2-40B4-BE49-F238E27FC236}">
                <a16:creationId xmlns:a16="http://schemas.microsoft.com/office/drawing/2014/main" id="{9B9DD9B2-0053-E73E-B5E7-3D01E600C2D1}"/>
              </a:ext>
            </a:extLst>
          </p:cNvPr>
          <p:cNvSpPr/>
          <p:nvPr/>
        </p:nvSpPr>
        <p:spPr>
          <a:xfrm rot="5400000">
            <a:off x="1215613" y="2979413"/>
            <a:ext cx="661355" cy="672582"/>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Bent-Up 36">
            <a:extLst>
              <a:ext uri="{FF2B5EF4-FFF2-40B4-BE49-F238E27FC236}">
                <a16:creationId xmlns:a16="http://schemas.microsoft.com/office/drawing/2014/main" id="{B06F2069-7A41-CACB-2930-E4805EE29054}"/>
              </a:ext>
            </a:extLst>
          </p:cNvPr>
          <p:cNvSpPr/>
          <p:nvPr/>
        </p:nvSpPr>
        <p:spPr>
          <a:xfrm rot="5400000">
            <a:off x="2610528" y="3897086"/>
            <a:ext cx="677834" cy="672582"/>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Bent-Up 37">
            <a:extLst>
              <a:ext uri="{FF2B5EF4-FFF2-40B4-BE49-F238E27FC236}">
                <a16:creationId xmlns:a16="http://schemas.microsoft.com/office/drawing/2014/main" id="{DB762767-9E0B-E92A-CD69-B3EB3949E2F9}"/>
              </a:ext>
            </a:extLst>
          </p:cNvPr>
          <p:cNvSpPr/>
          <p:nvPr/>
        </p:nvSpPr>
        <p:spPr>
          <a:xfrm rot="5400000">
            <a:off x="3980477" y="4855885"/>
            <a:ext cx="677834" cy="672582"/>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Bent-Up 38">
            <a:extLst>
              <a:ext uri="{FF2B5EF4-FFF2-40B4-BE49-F238E27FC236}">
                <a16:creationId xmlns:a16="http://schemas.microsoft.com/office/drawing/2014/main" id="{6E1EDFFF-8BF4-6382-EF8D-B60D0B02E67C}"/>
              </a:ext>
            </a:extLst>
          </p:cNvPr>
          <p:cNvSpPr/>
          <p:nvPr/>
        </p:nvSpPr>
        <p:spPr>
          <a:xfrm rot="5400000">
            <a:off x="5469003" y="5773952"/>
            <a:ext cx="677834" cy="672582"/>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3" name="Straight Arrow Connector 42">
            <a:extLst>
              <a:ext uri="{FF2B5EF4-FFF2-40B4-BE49-F238E27FC236}">
                <a16:creationId xmlns:a16="http://schemas.microsoft.com/office/drawing/2014/main" id="{7CA6B29C-991E-5037-F4C9-57CF04DF12B4}"/>
              </a:ext>
            </a:extLst>
          </p:cNvPr>
          <p:cNvCxnSpPr>
            <a:cxnSpLocks/>
            <a:stCxn id="32" idx="2"/>
            <a:endCxn id="33" idx="3"/>
          </p:cNvCxnSpPr>
          <p:nvPr/>
        </p:nvCxnSpPr>
        <p:spPr>
          <a:xfrm flipH="1">
            <a:off x="8583682" y="3386462"/>
            <a:ext cx="415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768E9EF-E77C-AD75-A99B-02CF37C708D0}"/>
              </a:ext>
            </a:extLst>
          </p:cNvPr>
          <p:cNvCxnSpPr/>
          <p:nvPr/>
        </p:nvCxnSpPr>
        <p:spPr>
          <a:xfrm flipH="1" flipV="1">
            <a:off x="7128590" y="2734489"/>
            <a:ext cx="281860" cy="46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E364472-D755-75CB-742C-804392E61FD3}"/>
              </a:ext>
            </a:extLst>
          </p:cNvPr>
          <p:cNvCxnSpPr>
            <a:cxnSpLocks/>
          </p:cNvCxnSpPr>
          <p:nvPr/>
        </p:nvCxnSpPr>
        <p:spPr>
          <a:xfrm flipH="1" flipV="1">
            <a:off x="6343650" y="3369091"/>
            <a:ext cx="925870" cy="1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5D11593-66B5-C5F2-E6D3-6CB8ED6A5B16}"/>
              </a:ext>
            </a:extLst>
          </p:cNvPr>
          <p:cNvCxnSpPr/>
          <p:nvPr/>
        </p:nvCxnSpPr>
        <p:spPr>
          <a:xfrm flipH="1">
            <a:off x="7410450" y="3571128"/>
            <a:ext cx="76200" cy="662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A35A85C6-B718-BB40-4C52-2F55EA3BD7FD}"/>
              </a:ext>
            </a:extLst>
          </p:cNvPr>
          <p:cNvSpPr/>
          <p:nvPr/>
        </p:nvSpPr>
        <p:spPr>
          <a:xfrm>
            <a:off x="242742" y="4254139"/>
            <a:ext cx="2370412" cy="254930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100" dirty="0">
                <a:solidFill>
                  <a:srgbClr val="FF0000"/>
                </a:solidFill>
              </a:rPr>
              <a:t>pyttsx3==2.98</a:t>
            </a:r>
          </a:p>
          <a:p>
            <a:r>
              <a:rPr lang="en-IN" sz="1100" dirty="0" err="1">
                <a:solidFill>
                  <a:srgbClr val="FF0000"/>
                </a:solidFill>
              </a:rPr>
              <a:t>SpeechRecognition</a:t>
            </a:r>
            <a:r>
              <a:rPr lang="en-IN" sz="1100" dirty="0">
                <a:solidFill>
                  <a:srgbClr val="FF0000"/>
                </a:solidFill>
              </a:rPr>
              <a:t>==3.10.4</a:t>
            </a:r>
          </a:p>
          <a:p>
            <a:r>
              <a:rPr lang="en-IN" sz="1100" dirty="0" err="1">
                <a:solidFill>
                  <a:srgbClr val="FF0000"/>
                </a:solidFill>
              </a:rPr>
              <a:t>pynput</a:t>
            </a:r>
            <a:r>
              <a:rPr lang="en-IN" sz="1100" dirty="0">
                <a:solidFill>
                  <a:srgbClr val="FF0000"/>
                </a:solidFill>
              </a:rPr>
              <a:t>==1.7.7</a:t>
            </a:r>
          </a:p>
          <a:p>
            <a:r>
              <a:rPr lang="en-IN" sz="1100" dirty="0" err="1">
                <a:solidFill>
                  <a:srgbClr val="FF0000"/>
                </a:solidFill>
              </a:rPr>
              <a:t>pyautogui</a:t>
            </a:r>
            <a:r>
              <a:rPr lang="en-IN" sz="1100" dirty="0">
                <a:solidFill>
                  <a:srgbClr val="FF0000"/>
                </a:solidFill>
              </a:rPr>
              <a:t>==0.9.54</a:t>
            </a:r>
          </a:p>
          <a:p>
            <a:r>
              <a:rPr lang="en-IN" sz="1100" dirty="0" err="1">
                <a:solidFill>
                  <a:srgbClr val="FF0000"/>
                </a:solidFill>
              </a:rPr>
              <a:t>wikipedia</a:t>
            </a:r>
            <a:r>
              <a:rPr lang="en-IN" sz="1100" dirty="0">
                <a:solidFill>
                  <a:srgbClr val="FF0000"/>
                </a:solidFill>
              </a:rPr>
              <a:t>==1.4.0</a:t>
            </a:r>
          </a:p>
          <a:p>
            <a:r>
              <a:rPr lang="en-IN" sz="1100" dirty="0" err="1">
                <a:solidFill>
                  <a:srgbClr val="FF0000"/>
                </a:solidFill>
              </a:rPr>
              <a:t>opencvpython</a:t>
            </a:r>
            <a:r>
              <a:rPr lang="en-IN" sz="1100" dirty="0">
                <a:solidFill>
                  <a:srgbClr val="FF0000"/>
                </a:solidFill>
              </a:rPr>
              <a:t>==4.5.3.56</a:t>
            </a:r>
          </a:p>
          <a:p>
            <a:r>
              <a:rPr lang="en-IN" sz="1100" dirty="0" err="1">
                <a:solidFill>
                  <a:srgbClr val="FF0000"/>
                </a:solidFill>
              </a:rPr>
              <a:t>mediapipe</a:t>
            </a:r>
            <a:r>
              <a:rPr lang="en-IN" sz="1100" dirty="0">
                <a:solidFill>
                  <a:srgbClr val="FF0000"/>
                </a:solidFill>
              </a:rPr>
              <a:t>==0.10.11</a:t>
            </a:r>
          </a:p>
          <a:p>
            <a:r>
              <a:rPr lang="en-IN" sz="1100" dirty="0" err="1">
                <a:solidFill>
                  <a:srgbClr val="FF0000"/>
                </a:solidFill>
              </a:rPr>
              <a:t>comtypes</a:t>
            </a:r>
            <a:r>
              <a:rPr lang="en-IN" sz="1100" dirty="0">
                <a:solidFill>
                  <a:srgbClr val="FF0000"/>
                </a:solidFill>
              </a:rPr>
              <a:t>==1.1.11</a:t>
            </a:r>
          </a:p>
          <a:p>
            <a:r>
              <a:rPr lang="en-IN" sz="1100" dirty="0" err="1">
                <a:solidFill>
                  <a:srgbClr val="FF0000"/>
                </a:solidFill>
              </a:rPr>
              <a:t>pycaw</a:t>
            </a:r>
            <a:r>
              <a:rPr lang="en-IN" sz="1100" dirty="0">
                <a:solidFill>
                  <a:srgbClr val="FF0000"/>
                </a:solidFill>
              </a:rPr>
              <a:t>==20240210</a:t>
            </a:r>
          </a:p>
          <a:p>
            <a:r>
              <a:rPr lang="en-IN" sz="1100" dirty="0">
                <a:solidFill>
                  <a:srgbClr val="FF0000"/>
                </a:solidFill>
              </a:rPr>
              <a:t>screen-brightness-control==0.24.0</a:t>
            </a:r>
          </a:p>
          <a:p>
            <a:r>
              <a:rPr lang="en-IN" sz="1100" dirty="0">
                <a:solidFill>
                  <a:srgbClr val="FF0000"/>
                </a:solidFill>
              </a:rPr>
              <a:t>eel==0.14.0</a:t>
            </a:r>
          </a:p>
          <a:p>
            <a:r>
              <a:rPr lang="en-IN" sz="1100" dirty="0">
                <a:solidFill>
                  <a:srgbClr val="FF0000"/>
                </a:solidFill>
              </a:rPr>
              <a:t>Anaconda==1.12.3</a:t>
            </a:r>
          </a:p>
        </p:txBody>
      </p:sp>
    </p:spTree>
    <p:extLst>
      <p:ext uri="{BB962C8B-B14F-4D97-AF65-F5344CB8AC3E}">
        <p14:creationId xmlns:p14="http://schemas.microsoft.com/office/powerpoint/2010/main" val="306960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372" y="655608"/>
            <a:ext cx="8761413" cy="748979"/>
          </a:xfrm>
        </p:spPr>
        <p:txBody>
          <a:bodyPr/>
          <a:lstStyle/>
          <a:p>
            <a:pPr algn="ctr"/>
            <a:r>
              <a:rPr lang="en-US" b="1" dirty="0"/>
              <a:t>System</a:t>
            </a:r>
            <a:r>
              <a:rPr lang="en-GB" b="1" dirty="0"/>
              <a:t> </a:t>
            </a:r>
            <a:r>
              <a:rPr lang="en-US" b="1" dirty="0"/>
              <a:t>Architecture</a:t>
            </a:r>
            <a:r>
              <a:rPr lang="en-GB" b="1" dirty="0"/>
              <a:t> </a:t>
            </a:r>
            <a:r>
              <a:rPr lang="en-US" b="1" dirty="0"/>
              <a:t>Diagram </a:t>
            </a:r>
            <a:endParaRPr lang="en-GB" b="1" dirty="0"/>
          </a:p>
        </p:txBody>
      </p:sp>
      <p:pic>
        <p:nvPicPr>
          <p:cNvPr id="7" name="Content Placeholder 6">
            <a:extLst>
              <a:ext uri="{FF2B5EF4-FFF2-40B4-BE49-F238E27FC236}">
                <a16:creationId xmlns:a16="http://schemas.microsoft.com/office/drawing/2014/main" id="{965C8039-3DF8-EE9C-0E49-38D32AE56F5E}"/>
              </a:ext>
            </a:extLst>
          </p:cNvPr>
          <p:cNvPicPr>
            <a:picLocks noGrp="1" noChangeAspect="1"/>
          </p:cNvPicPr>
          <p:nvPr>
            <p:ph sz="half" idx="2"/>
          </p:nvPr>
        </p:nvPicPr>
        <p:blipFill rotWithShape="1">
          <a:blip r:embed="rId2"/>
          <a:srcRect t="2402" b="6247"/>
          <a:stretch/>
        </p:blipFill>
        <p:spPr>
          <a:xfrm>
            <a:off x="970731" y="2191108"/>
            <a:ext cx="10043503" cy="4666892"/>
          </a:xfrm>
        </p:spPr>
      </p:pic>
    </p:spTree>
    <p:extLst>
      <p:ext uri="{BB962C8B-B14F-4D97-AF65-F5344CB8AC3E}">
        <p14:creationId xmlns:p14="http://schemas.microsoft.com/office/powerpoint/2010/main" val="1502040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372" y="655608"/>
            <a:ext cx="8761413" cy="748979"/>
          </a:xfrm>
        </p:spPr>
        <p:txBody>
          <a:bodyPr/>
          <a:lstStyle/>
          <a:p>
            <a:pPr algn="ctr"/>
            <a:r>
              <a:rPr lang="en-GB" b="1" dirty="0"/>
              <a:t>Use Case </a:t>
            </a:r>
            <a:r>
              <a:rPr lang="en-US" b="1" dirty="0"/>
              <a:t>Diagram </a:t>
            </a:r>
            <a:endParaRPr lang="en-GB"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731" b="6727"/>
          <a:stretch/>
        </p:blipFill>
        <p:spPr>
          <a:xfrm>
            <a:off x="2013729" y="1742535"/>
            <a:ext cx="7905750" cy="5115465"/>
          </a:xfrm>
          <a:prstGeom prst="rect">
            <a:avLst/>
          </a:prstGeom>
        </p:spPr>
      </p:pic>
    </p:spTree>
    <p:extLst>
      <p:ext uri="{BB962C8B-B14F-4D97-AF65-F5344CB8AC3E}">
        <p14:creationId xmlns:p14="http://schemas.microsoft.com/office/powerpoint/2010/main" val="408003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372" y="655608"/>
            <a:ext cx="8761413" cy="748979"/>
          </a:xfrm>
        </p:spPr>
        <p:txBody>
          <a:bodyPr/>
          <a:lstStyle/>
          <a:p>
            <a:pPr algn="ctr"/>
            <a:r>
              <a:rPr lang="en-US" b="1" dirty="0"/>
              <a:t>Class</a:t>
            </a:r>
            <a:r>
              <a:rPr lang="en-GB" b="1" dirty="0"/>
              <a:t> </a:t>
            </a:r>
            <a:r>
              <a:rPr lang="en-US" b="1" dirty="0"/>
              <a:t>Diagram </a:t>
            </a:r>
            <a:endParaRPr lang="en-GB" b="1" dirty="0"/>
          </a:p>
        </p:txBody>
      </p:sp>
      <p:pic>
        <p:nvPicPr>
          <p:cNvPr id="15" name="Content Placeholder 14">
            <a:extLst>
              <a:ext uri="{FF2B5EF4-FFF2-40B4-BE49-F238E27FC236}">
                <a16:creationId xmlns:a16="http://schemas.microsoft.com/office/drawing/2014/main" id="{3FB5B49D-C413-BF42-E171-30EF5696CA5F}"/>
              </a:ext>
            </a:extLst>
          </p:cNvPr>
          <p:cNvPicPr>
            <a:picLocks noGrp="1" noChangeAspect="1"/>
          </p:cNvPicPr>
          <p:nvPr>
            <p:ph sz="half" idx="2"/>
          </p:nvPr>
        </p:nvPicPr>
        <p:blipFill>
          <a:blip r:embed="rId2"/>
          <a:stretch>
            <a:fillRect/>
          </a:stretch>
        </p:blipFill>
        <p:spPr>
          <a:xfrm>
            <a:off x="1607095" y="1605569"/>
            <a:ext cx="8761413" cy="514733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14C6EAF-96E0-D993-2F9E-F753E3355FA9}"/>
              </a:ext>
            </a:extLst>
          </p:cNvPr>
          <p:cNvSpPr txBox="1">
            <a:spLocks noGrp="1"/>
          </p:cNvSpPr>
          <p:nvPr>
            <p:ph type="title"/>
          </p:nvPr>
        </p:nvSpPr>
        <p:spPr bwMode="gray">
          <a:xfrm>
            <a:off x="3357725" y="833179"/>
            <a:ext cx="5319745" cy="659719"/>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Sequence Diagram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94" r="1172" b="670"/>
          <a:stretch/>
        </p:blipFill>
        <p:spPr>
          <a:xfrm>
            <a:off x="1587932" y="1897811"/>
            <a:ext cx="8980099" cy="4885068"/>
          </a:xfrm>
          <a:prstGeom prst="rect">
            <a:avLst/>
          </a:prstGeom>
        </p:spPr>
      </p:pic>
    </p:spTree>
    <p:extLst>
      <p:ext uri="{BB962C8B-B14F-4D97-AF65-F5344CB8AC3E}">
        <p14:creationId xmlns:p14="http://schemas.microsoft.com/office/powerpoint/2010/main" val="1870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              </a:t>
            </a:r>
            <a:r>
              <a:rPr lang="en-US" b="1" dirty="0"/>
              <a:t>Activity</a:t>
            </a:r>
            <a:r>
              <a:rPr lang="en-GB" b="1" dirty="0"/>
              <a:t> </a:t>
            </a:r>
            <a:r>
              <a:rPr lang="en-US" b="1" dirty="0"/>
              <a:t>Diagram </a:t>
            </a:r>
            <a:endParaRPr lang="en-GB"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855" y="1897810"/>
            <a:ext cx="3655623" cy="4977441"/>
          </a:xfrm>
          <a:prstGeom prst="rect">
            <a:avLst/>
          </a:prstGeom>
        </p:spPr>
      </p:pic>
    </p:spTree>
    <p:extLst>
      <p:ext uri="{BB962C8B-B14F-4D97-AF65-F5344CB8AC3E}">
        <p14:creationId xmlns:p14="http://schemas.microsoft.com/office/powerpoint/2010/main" val="3778538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           </a:t>
            </a:r>
            <a:r>
              <a:rPr lang="en-US" b="1" dirty="0"/>
              <a:t>Flowchart</a:t>
            </a:r>
            <a:r>
              <a:rPr lang="en-GB" b="1" dirty="0"/>
              <a:t> </a:t>
            </a:r>
            <a:r>
              <a:rPr lang="en-US" b="1" dirty="0"/>
              <a:t>Diagram </a:t>
            </a:r>
            <a:endParaRPr lang="en-GB"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557"/>
          <a:stretch/>
        </p:blipFill>
        <p:spPr>
          <a:xfrm>
            <a:off x="3700732" y="1680632"/>
            <a:ext cx="5037825" cy="5177368"/>
          </a:xfrm>
          <a:prstGeom prst="rect">
            <a:avLst/>
          </a:prstGeom>
        </p:spPr>
      </p:pic>
      <p:sp>
        <p:nvSpPr>
          <p:cNvPr id="5" name="Rectangle: Rounded Corners 4">
            <a:extLst>
              <a:ext uri="{FF2B5EF4-FFF2-40B4-BE49-F238E27FC236}">
                <a16:creationId xmlns:a16="http://schemas.microsoft.com/office/drawing/2014/main" id="{FFF5D63C-B2DB-6C40-3AA1-3BA203D2DD09}"/>
              </a:ext>
            </a:extLst>
          </p:cNvPr>
          <p:cNvSpPr/>
          <p:nvPr/>
        </p:nvSpPr>
        <p:spPr>
          <a:xfrm>
            <a:off x="6095999" y="1751162"/>
            <a:ext cx="994913" cy="2329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Aptos" panose="020B0004020202020204" pitchFamily="34" charset="0"/>
                <a:cs typeface="Aharoni" panose="02010803020104030203" pitchFamily="2" charset="-79"/>
              </a:rPr>
              <a:t>START</a:t>
            </a:r>
          </a:p>
        </p:txBody>
      </p:sp>
      <p:sp>
        <p:nvSpPr>
          <p:cNvPr id="6" name="Rectangle: Rounded Corners 5">
            <a:extLst>
              <a:ext uri="{FF2B5EF4-FFF2-40B4-BE49-F238E27FC236}">
                <a16:creationId xmlns:a16="http://schemas.microsoft.com/office/drawing/2014/main" id="{2415DE38-061E-8202-33E2-367A8A417AB0}"/>
              </a:ext>
            </a:extLst>
          </p:cNvPr>
          <p:cNvSpPr/>
          <p:nvPr/>
        </p:nvSpPr>
        <p:spPr>
          <a:xfrm>
            <a:off x="6096000" y="6558716"/>
            <a:ext cx="851432" cy="2992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END</a:t>
            </a:r>
          </a:p>
        </p:txBody>
      </p:sp>
    </p:spTree>
    <p:extLst>
      <p:ext uri="{BB962C8B-B14F-4D97-AF65-F5344CB8AC3E}">
        <p14:creationId xmlns:p14="http://schemas.microsoft.com/office/powerpoint/2010/main" val="2596207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1016800"/>
            <a:ext cx="8761413" cy="706964"/>
          </a:xfrm>
        </p:spPr>
        <p:txBody>
          <a:bodyPr/>
          <a:lstStyle/>
          <a:p>
            <a:pPr algn="ctr"/>
            <a:r>
              <a:rPr lang="en-GB" b="1" dirty="0"/>
              <a:t>Data Flow </a:t>
            </a:r>
            <a:r>
              <a:rPr lang="en-US" b="1" dirty="0"/>
              <a:t>Diagram </a:t>
            </a:r>
            <a:endParaRPr lang="en-GB"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321" r="4321"/>
          <a:stretch/>
        </p:blipFill>
        <p:spPr>
          <a:xfrm>
            <a:off x="2110594" y="2406769"/>
            <a:ext cx="7970809" cy="4270076"/>
          </a:xfrm>
          <a:prstGeom prst="rect">
            <a:avLst/>
          </a:prstGeom>
        </p:spPr>
      </p:pic>
    </p:spTree>
    <p:extLst>
      <p:ext uri="{BB962C8B-B14F-4D97-AF65-F5344CB8AC3E}">
        <p14:creationId xmlns:p14="http://schemas.microsoft.com/office/powerpoint/2010/main" val="358807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CONTENTS</a:t>
            </a:r>
          </a:p>
        </p:txBody>
      </p:sp>
      <p:sp>
        <p:nvSpPr>
          <p:cNvPr id="3" name="Content Placeholder 2"/>
          <p:cNvSpPr>
            <a:spLocks noGrp="1"/>
          </p:cNvSpPr>
          <p:nvPr>
            <p:ph idx="1"/>
          </p:nvPr>
        </p:nvSpPr>
        <p:spPr>
          <a:xfrm>
            <a:off x="491705" y="1992702"/>
            <a:ext cx="9424662" cy="4865298"/>
          </a:xfrm>
        </p:spPr>
        <p:txBody>
          <a:bodyPr>
            <a:noAutofit/>
          </a:bodyPr>
          <a:lstStyle/>
          <a:p>
            <a:pPr marL="324000" indent="-324000">
              <a:buFont typeface="Wingdings" panose="05000000000000000000" pitchFamily="2" charset="2"/>
              <a:buChar char="Ø"/>
            </a:pPr>
            <a:r>
              <a:rPr lang="en-GB" sz="1500" b="1" dirty="0">
                <a:solidFill>
                  <a:schemeClr val="tx1">
                    <a:lumMod val="85000"/>
                    <a:lumOff val="15000"/>
                  </a:schemeClr>
                </a:solidFill>
              </a:rPr>
              <a:t>Problem Statement</a:t>
            </a:r>
          </a:p>
          <a:p>
            <a:pPr marL="324000" indent="-324000">
              <a:buFont typeface="Wingdings" panose="05000000000000000000" pitchFamily="2" charset="2"/>
              <a:buChar char="Ø"/>
            </a:pPr>
            <a:r>
              <a:rPr lang="en-GB" sz="1500" b="1" dirty="0">
                <a:solidFill>
                  <a:schemeClr val="tx1">
                    <a:lumMod val="85000"/>
                    <a:lumOff val="15000"/>
                  </a:schemeClr>
                </a:solidFill>
              </a:rPr>
              <a:t>Introduction</a:t>
            </a:r>
          </a:p>
          <a:p>
            <a:pPr marL="324000" indent="-324000">
              <a:buFont typeface="Wingdings" panose="05000000000000000000" pitchFamily="2" charset="2"/>
              <a:buChar char="Ø"/>
            </a:pPr>
            <a:r>
              <a:rPr lang="en-GB" sz="1500" b="1" dirty="0">
                <a:solidFill>
                  <a:schemeClr val="tx1">
                    <a:lumMod val="85000"/>
                    <a:lumOff val="15000"/>
                  </a:schemeClr>
                </a:solidFill>
              </a:rPr>
              <a:t>Motivation</a:t>
            </a:r>
          </a:p>
          <a:p>
            <a:pPr marL="324000" indent="-324000">
              <a:buFont typeface="Wingdings" panose="05000000000000000000" pitchFamily="2" charset="2"/>
              <a:buChar char="Ø"/>
            </a:pPr>
            <a:r>
              <a:rPr lang="en-GB" sz="1500" b="1" dirty="0">
                <a:solidFill>
                  <a:schemeClr val="tx1">
                    <a:lumMod val="85000"/>
                    <a:lumOff val="15000"/>
                  </a:schemeClr>
                </a:solidFill>
              </a:rPr>
              <a:t>Project Scope</a:t>
            </a:r>
          </a:p>
          <a:p>
            <a:pPr marL="324000" indent="-324000">
              <a:buFont typeface="Wingdings" panose="05000000000000000000" pitchFamily="2" charset="2"/>
              <a:buChar char="Ø"/>
            </a:pPr>
            <a:r>
              <a:rPr lang="en-GB" sz="1500" b="1" dirty="0">
                <a:solidFill>
                  <a:schemeClr val="tx1">
                    <a:lumMod val="85000"/>
                    <a:lumOff val="15000"/>
                  </a:schemeClr>
                </a:solidFill>
              </a:rPr>
              <a:t>Literature Survey</a:t>
            </a:r>
          </a:p>
          <a:p>
            <a:pPr marL="324000" indent="-324000">
              <a:buFont typeface="Wingdings" panose="05000000000000000000" pitchFamily="2" charset="2"/>
              <a:buChar char="Ø"/>
            </a:pPr>
            <a:r>
              <a:rPr lang="en-GB" sz="1500" b="1" dirty="0">
                <a:solidFill>
                  <a:schemeClr val="tx1">
                    <a:lumMod val="85000"/>
                    <a:lumOff val="15000"/>
                  </a:schemeClr>
                </a:solidFill>
              </a:rPr>
              <a:t>Methodology</a:t>
            </a:r>
          </a:p>
          <a:p>
            <a:pPr marL="324000" indent="-324000">
              <a:buFont typeface="Wingdings" panose="05000000000000000000" pitchFamily="2" charset="2"/>
              <a:buChar char="Ø"/>
            </a:pPr>
            <a:r>
              <a:rPr lang="en-GB" sz="1500" b="1" dirty="0">
                <a:solidFill>
                  <a:schemeClr val="tx1">
                    <a:lumMod val="85000"/>
                    <a:lumOff val="15000"/>
                  </a:schemeClr>
                </a:solidFill>
              </a:rPr>
              <a:t>Hardware and Software Requirement</a:t>
            </a:r>
          </a:p>
          <a:p>
            <a:pPr marL="324000" indent="-324000">
              <a:buFont typeface="Wingdings" panose="05000000000000000000" pitchFamily="2" charset="2"/>
              <a:buChar char="Ø"/>
            </a:pPr>
            <a:r>
              <a:rPr lang="en-GB" sz="1500" b="1" dirty="0">
                <a:solidFill>
                  <a:schemeClr val="tx1">
                    <a:lumMod val="85000"/>
                    <a:lumOff val="15000"/>
                  </a:schemeClr>
                </a:solidFill>
              </a:rPr>
              <a:t>Technical Details</a:t>
            </a:r>
          </a:p>
          <a:p>
            <a:pPr marL="324000" indent="-324000">
              <a:buFont typeface="Wingdings" panose="05000000000000000000" pitchFamily="2" charset="2"/>
              <a:buChar char="Ø"/>
            </a:pPr>
            <a:r>
              <a:rPr lang="en-GB" sz="1500" b="1" dirty="0">
                <a:solidFill>
                  <a:schemeClr val="tx1">
                    <a:lumMod val="85000"/>
                    <a:lumOff val="15000"/>
                  </a:schemeClr>
                </a:solidFill>
              </a:rPr>
              <a:t>Implementation Details</a:t>
            </a:r>
          </a:p>
          <a:p>
            <a:pPr marL="324000" indent="-324000">
              <a:buFont typeface="Wingdings" panose="05000000000000000000" pitchFamily="2" charset="2"/>
              <a:buChar char="Ø"/>
            </a:pPr>
            <a:r>
              <a:rPr lang="en-GB" sz="1500" b="1" dirty="0">
                <a:solidFill>
                  <a:schemeClr val="tx1">
                    <a:lumMod val="85000"/>
                    <a:lumOff val="15000"/>
                  </a:schemeClr>
                </a:solidFill>
              </a:rPr>
              <a:t>Project Plan</a:t>
            </a:r>
          </a:p>
          <a:p>
            <a:pPr marL="324000" indent="-324000">
              <a:buFont typeface="Wingdings" panose="05000000000000000000" pitchFamily="2" charset="2"/>
              <a:buChar char="Ø"/>
            </a:pPr>
            <a:r>
              <a:rPr lang="en-GB" sz="1500" b="1" dirty="0">
                <a:solidFill>
                  <a:schemeClr val="tx1">
                    <a:lumMod val="85000"/>
                    <a:lumOff val="15000"/>
                  </a:schemeClr>
                </a:solidFill>
              </a:rPr>
              <a:t>Advantages</a:t>
            </a:r>
          </a:p>
          <a:p>
            <a:pPr marL="324000" indent="-324000">
              <a:buFont typeface="Wingdings" panose="05000000000000000000" pitchFamily="2" charset="2"/>
              <a:buChar char="Ø"/>
            </a:pPr>
            <a:r>
              <a:rPr lang="en-GB" sz="1500" b="1" dirty="0">
                <a:solidFill>
                  <a:schemeClr val="tx1">
                    <a:lumMod val="85000"/>
                    <a:lumOff val="15000"/>
                  </a:schemeClr>
                </a:solidFill>
              </a:rPr>
              <a:t>Conclusion</a:t>
            </a:r>
          </a:p>
          <a:p>
            <a:pPr marL="324000" indent="-324000">
              <a:buFont typeface="Wingdings" panose="05000000000000000000" pitchFamily="2" charset="2"/>
              <a:buChar char="Ø"/>
            </a:pPr>
            <a:r>
              <a:rPr lang="en-GB" sz="1500" b="1" dirty="0">
                <a:solidFill>
                  <a:schemeClr val="tx1">
                    <a:lumMod val="85000"/>
                    <a:lumOff val="15000"/>
                  </a:schemeClr>
                </a:solidFill>
              </a:rPr>
              <a:t>Future Scope</a:t>
            </a:r>
          </a:p>
          <a:p>
            <a:pPr marL="324000" indent="-324000">
              <a:buFont typeface="Wingdings" panose="05000000000000000000" pitchFamily="2" charset="2"/>
              <a:buChar char="Ø"/>
            </a:pPr>
            <a:r>
              <a:rPr lang="en-GB" sz="1500" b="1" dirty="0">
                <a:solidFill>
                  <a:schemeClr val="tx1">
                    <a:lumMod val="85000"/>
                    <a:lumOff val="15000"/>
                  </a:schemeClr>
                </a:solidFill>
              </a:rPr>
              <a:t>References</a:t>
            </a:r>
          </a:p>
          <a:p>
            <a:pPr>
              <a:buFont typeface="Wingdings" panose="05000000000000000000" pitchFamily="2" charset="2"/>
              <a:buChar char="Ø"/>
            </a:pPr>
            <a:endParaRPr lang="en-GB" sz="1500" b="1" dirty="0">
              <a:solidFill>
                <a:schemeClr val="tx1">
                  <a:lumMod val="85000"/>
                  <a:lumOff val="15000"/>
                </a:schemeClr>
              </a:solidFill>
            </a:endParaRPr>
          </a:p>
        </p:txBody>
      </p:sp>
      <p:pic>
        <p:nvPicPr>
          <p:cNvPr id="5" name="Picture 4">
            <a:extLst>
              <a:ext uri="{FF2B5EF4-FFF2-40B4-BE49-F238E27FC236}">
                <a16:creationId xmlns:a16="http://schemas.microsoft.com/office/drawing/2014/main" id="{17ECE80B-4970-09F5-53DD-B8266607A266}"/>
              </a:ext>
            </a:extLst>
          </p:cNvPr>
          <p:cNvPicPr>
            <a:picLocks noChangeAspect="1"/>
          </p:cNvPicPr>
          <p:nvPr/>
        </p:nvPicPr>
        <p:blipFill>
          <a:blip r:embed="rId2"/>
          <a:stretch>
            <a:fillRect/>
          </a:stretch>
        </p:blipFill>
        <p:spPr>
          <a:xfrm>
            <a:off x="6679328" y="2841944"/>
            <a:ext cx="5045734" cy="35502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Hardware</a:t>
            </a:r>
            <a:r>
              <a:rPr lang="en-GB" b="1" dirty="0"/>
              <a:t> </a:t>
            </a:r>
            <a:r>
              <a:rPr lang="en-US" b="1" dirty="0"/>
              <a:t>Requirements </a:t>
            </a:r>
            <a:endParaRPr lang="en-GB" b="1" dirty="0"/>
          </a:p>
        </p:txBody>
      </p:sp>
      <p:sp>
        <p:nvSpPr>
          <p:cNvPr id="3" name="Content Placeholder 2"/>
          <p:cNvSpPr>
            <a:spLocks noGrp="1"/>
          </p:cNvSpPr>
          <p:nvPr>
            <p:ph idx="1"/>
          </p:nvPr>
        </p:nvSpPr>
        <p:spPr>
          <a:xfrm>
            <a:off x="1154953" y="2424023"/>
            <a:ext cx="10206035" cy="4106173"/>
          </a:xfrm>
        </p:spPr>
        <p:txBody>
          <a:bodyPr>
            <a:normAutofit/>
          </a:bodyPr>
          <a:lstStyle/>
          <a:p>
            <a:pPr>
              <a:buFont typeface="Wingdings" panose="05000000000000000000" pitchFamily="2" charset="2"/>
              <a:buChar char="v"/>
            </a:pPr>
            <a:r>
              <a:rPr lang="en-GB" b="1" dirty="0"/>
              <a:t>Hardware requirements :</a:t>
            </a:r>
          </a:p>
          <a:p>
            <a:pPr lvl="1">
              <a:buFont typeface="Wingdings" panose="05000000000000000000" pitchFamily="2" charset="2"/>
              <a:buChar char="Ø"/>
            </a:pPr>
            <a:r>
              <a:rPr lang="en-GB" sz="1700" b="1" dirty="0"/>
              <a:t>Processor Needed</a:t>
            </a:r>
            <a:r>
              <a:rPr lang="en-GB" sz="1700" dirty="0"/>
              <a:t>: Intel Core i3 or above</a:t>
            </a:r>
          </a:p>
          <a:p>
            <a:pPr lvl="1">
              <a:buFont typeface="Wingdings" panose="05000000000000000000" pitchFamily="2" charset="2"/>
              <a:buChar char="Ø"/>
            </a:pPr>
            <a:r>
              <a:rPr lang="en-GB" sz="1700" b="1" dirty="0"/>
              <a:t>RAM</a:t>
            </a:r>
            <a:r>
              <a:rPr lang="en-GB" sz="1700" dirty="0"/>
              <a:t>: 8GB or more for handling real-time processing and multitasking between object detection and gesture control.</a:t>
            </a:r>
          </a:p>
          <a:p>
            <a:pPr lvl="1">
              <a:buFont typeface="Wingdings" panose="05000000000000000000" pitchFamily="2" charset="2"/>
              <a:buChar char="Ø"/>
            </a:pPr>
            <a:r>
              <a:rPr lang="en-GB" sz="1700" b="1" dirty="0"/>
              <a:t>Webcam</a:t>
            </a:r>
            <a:r>
              <a:rPr lang="en-GB" sz="1700" dirty="0"/>
              <a:t>: 720p HD Webcam for basic hand gesture recognition</a:t>
            </a:r>
          </a:p>
          <a:p>
            <a:pPr lvl="1">
              <a:buFont typeface="Wingdings" panose="05000000000000000000" pitchFamily="2" charset="2"/>
              <a:buChar char="Ø"/>
            </a:pPr>
            <a:r>
              <a:rPr lang="en-GB" sz="1700" b="1" dirty="0"/>
              <a:t>Screen Resolution</a:t>
            </a:r>
            <a:r>
              <a:rPr lang="en-GB" sz="1700" dirty="0"/>
              <a:t>: 1920 x 1080 (Full HD) resolution for better display of real-time streams and user interfaces.</a:t>
            </a:r>
          </a:p>
          <a:p>
            <a:pPr lvl="1">
              <a:buFont typeface="Wingdings" panose="05000000000000000000" pitchFamily="2" charset="2"/>
              <a:buChar char="Ø"/>
            </a:pPr>
            <a:r>
              <a:rPr lang="en-GB" sz="1700" b="1" dirty="0"/>
              <a:t>GPU</a:t>
            </a:r>
            <a:r>
              <a:rPr lang="en-GB" sz="1700" dirty="0"/>
              <a:t>: A powerful GPU like NVIDIA GTX 1080 or RTX 3090 for real-time detection and gesture tracking.</a:t>
            </a:r>
          </a:p>
          <a:p>
            <a:pPr lvl="1">
              <a:buFont typeface="Wingdings" panose="05000000000000000000" pitchFamily="2" charset="2"/>
              <a:buChar char="Ø"/>
            </a:pPr>
            <a:r>
              <a:rPr lang="en-GB" sz="1700" b="1" dirty="0"/>
              <a:t>Cameras</a:t>
            </a:r>
            <a:r>
              <a:rPr lang="en-GB" sz="1700" dirty="0"/>
              <a:t>: High-definition cameras (1080p or 4K) to capture detailed footage for better gesture recognition and precise object detection</a:t>
            </a:r>
          </a:p>
        </p:txBody>
      </p:sp>
    </p:spTree>
    <p:extLst>
      <p:ext uri="{BB962C8B-B14F-4D97-AF65-F5344CB8AC3E}">
        <p14:creationId xmlns:p14="http://schemas.microsoft.com/office/powerpoint/2010/main" val="95455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Software</a:t>
            </a:r>
            <a:r>
              <a:rPr lang="en-GB" b="1" dirty="0"/>
              <a:t> </a:t>
            </a:r>
            <a:r>
              <a:rPr lang="en-US" b="1" dirty="0"/>
              <a:t>Requirements </a:t>
            </a:r>
            <a:endParaRPr lang="en-GB" b="1" dirty="0"/>
          </a:p>
        </p:txBody>
      </p:sp>
      <p:sp>
        <p:nvSpPr>
          <p:cNvPr id="3" name="Content Placeholder 2"/>
          <p:cNvSpPr>
            <a:spLocks noGrp="1"/>
          </p:cNvSpPr>
          <p:nvPr>
            <p:ph idx="1"/>
          </p:nvPr>
        </p:nvSpPr>
        <p:spPr>
          <a:xfrm>
            <a:off x="897147" y="2467155"/>
            <a:ext cx="10239555" cy="4028536"/>
          </a:xfrm>
        </p:spPr>
        <p:txBody>
          <a:bodyPr>
            <a:normAutofit/>
          </a:bodyPr>
          <a:lstStyle/>
          <a:p>
            <a:pPr>
              <a:buFont typeface="Wingdings" panose="05000000000000000000" pitchFamily="2" charset="2"/>
              <a:buChar char="v"/>
            </a:pPr>
            <a:r>
              <a:rPr lang="en-GB" b="1" dirty="0"/>
              <a:t>Software requirements </a:t>
            </a:r>
          </a:p>
          <a:p>
            <a:pPr lvl="1">
              <a:buFont typeface="Wingdings" panose="05000000000000000000" pitchFamily="2" charset="2"/>
              <a:buChar char="Ø"/>
            </a:pPr>
            <a:r>
              <a:rPr lang="en-GB" sz="1700" b="1" dirty="0"/>
              <a:t>Operating System</a:t>
            </a:r>
            <a:r>
              <a:rPr lang="en-GB" sz="1700" dirty="0"/>
              <a:t>: Windows or Linux </a:t>
            </a:r>
          </a:p>
          <a:p>
            <a:pPr lvl="1">
              <a:buFont typeface="Wingdings" panose="05000000000000000000" pitchFamily="2" charset="2"/>
              <a:buChar char="Ø"/>
            </a:pPr>
            <a:r>
              <a:rPr lang="en-GB" sz="1700" b="1" dirty="0"/>
              <a:t>YOLOv8 </a:t>
            </a:r>
            <a:r>
              <a:rPr lang="en-GB" sz="1700" dirty="0"/>
              <a:t>: Pre-trained YOLO (You Only Look Once) model for real-time hand gesture detection.</a:t>
            </a:r>
          </a:p>
          <a:p>
            <a:pPr lvl="1">
              <a:buFont typeface="Wingdings" panose="05000000000000000000" pitchFamily="2" charset="2"/>
              <a:buChar char="Ø"/>
            </a:pPr>
            <a:r>
              <a:rPr lang="en-GB" sz="1700" b="1" dirty="0"/>
              <a:t>Programming Language </a:t>
            </a:r>
            <a:r>
              <a:rPr lang="en-GB" sz="1700" dirty="0"/>
              <a:t>: Python and Packages in Python (</a:t>
            </a:r>
            <a:r>
              <a:rPr lang="en-GB" sz="1700" dirty="0" err="1"/>
              <a:t>OpenCV</a:t>
            </a:r>
            <a:r>
              <a:rPr lang="en-GB" sz="1700" dirty="0"/>
              <a:t>, </a:t>
            </a:r>
            <a:r>
              <a:rPr lang="en-GB" sz="1700" dirty="0" err="1"/>
              <a:t>Mediapipe</a:t>
            </a:r>
            <a:r>
              <a:rPr lang="en-GB" sz="1700" dirty="0"/>
              <a:t>)</a:t>
            </a:r>
          </a:p>
          <a:p>
            <a:pPr lvl="1">
              <a:buFont typeface="Wingdings" panose="05000000000000000000" pitchFamily="2" charset="2"/>
              <a:buChar char="Ø"/>
            </a:pPr>
            <a:r>
              <a:rPr lang="en-GB" sz="1700" b="1" dirty="0"/>
              <a:t>Development Tool </a:t>
            </a:r>
            <a:r>
              <a:rPr lang="en-GB" sz="1700" dirty="0"/>
              <a:t>: IDE( </a:t>
            </a:r>
            <a:r>
              <a:rPr lang="en-GB" sz="1700" dirty="0" err="1"/>
              <a:t>PyCharm</a:t>
            </a:r>
            <a:r>
              <a:rPr lang="en-GB" sz="1700" dirty="0"/>
              <a:t> or Visual Studio Code)</a:t>
            </a:r>
          </a:p>
          <a:p>
            <a:pPr lvl="1">
              <a:buFont typeface="Wingdings" panose="05000000000000000000" pitchFamily="2" charset="2"/>
              <a:buChar char="Ø"/>
            </a:pPr>
            <a:r>
              <a:rPr lang="en-GB" sz="1700" b="1" dirty="0"/>
              <a:t>Deep Learning Frameworks </a:t>
            </a:r>
            <a:r>
              <a:rPr lang="en-GB" sz="1700" dirty="0"/>
              <a:t>: </a:t>
            </a:r>
            <a:r>
              <a:rPr lang="en-GB" sz="1700" dirty="0" err="1"/>
              <a:t>PyTorch</a:t>
            </a:r>
            <a:r>
              <a:rPr lang="en-GB" sz="1700" dirty="0"/>
              <a:t> or </a:t>
            </a:r>
            <a:r>
              <a:rPr lang="en-GB" sz="1700" dirty="0" err="1"/>
              <a:t>TensorFlow</a:t>
            </a:r>
            <a:endParaRPr lang="en-GB" sz="1700" dirty="0"/>
          </a:p>
          <a:p>
            <a:pPr lvl="1">
              <a:buFont typeface="Wingdings" panose="05000000000000000000" pitchFamily="2" charset="2"/>
              <a:buChar char="Ø"/>
            </a:pPr>
            <a:r>
              <a:rPr lang="en-GB" sz="1700" b="1" dirty="0"/>
              <a:t>Webcam Interface</a:t>
            </a:r>
            <a:r>
              <a:rPr lang="en-GB" sz="1700" dirty="0"/>
              <a:t>: For real-time streaming and video input from the webcam for gesture recognition and object detection.</a:t>
            </a:r>
          </a:p>
          <a:p>
            <a:pPr lvl="1">
              <a:buFont typeface="Wingdings" panose="05000000000000000000" pitchFamily="2" charset="2"/>
              <a:buChar char="Ø"/>
            </a:pPr>
            <a:r>
              <a:rPr lang="en-GB" sz="1700" b="1" dirty="0"/>
              <a:t>Voice Assistant Integration </a:t>
            </a:r>
            <a:r>
              <a:rPr lang="en-GB" sz="1700" dirty="0"/>
              <a:t>: Speech Recognition and Python libraries for voice input and output functionalities.</a:t>
            </a:r>
          </a:p>
        </p:txBody>
      </p:sp>
    </p:spTree>
    <p:extLst>
      <p:ext uri="{BB962C8B-B14F-4D97-AF65-F5344CB8AC3E}">
        <p14:creationId xmlns:p14="http://schemas.microsoft.com/office/powerpoint/2010/main" val="3571830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Classification Model</a:t>
            </a:r>
          </a:p>
        </p:txBody>
      </p:sp>
      <p:sp>
        <p:nvSpPr>
          <p:cNvPr id="3" name="Content Placeholder 2"/>
          <p:cNvSpPr>
            <a:spLocks noGrp="1"/>
          </p:cNvSpPr>
          <p:nvPr>
            <p:ph idx="1"/>
          </p:nvPr>
        </p:nvSpPr>
        <p:spPr>
          <a:xfrm>
            <a:off x="707367" y="2406770"/>
            <a:ext cx="10739886" cy="4252822"/>
          </a:xfrm>
        </p:spPr>
        <p:txBody>
          <a:bodyPr/>
          <a:lstStyle/>
          <a:p>
            <a:pPr marL="0" indent="0">
              <a:buNone/>
            </a:pPr>
            <a:r>
              <a:rPr lang="en-GB" b="1" dirty="0"/>
              <a:t>Deep Learning</a:t>
            </a:r>
          </a:p>
          <a:p>
            <a:r>
              <a:rPr lang="en-GB" dirty="0"/>
              <a:t>Deep Learning is a subset of machine learning. It is basically learning and improving on its own by examining other algorithm.</a:t>
            </a:r>
          </a:p>
          <a:p>
            <a:r>
              <a:rPr lang="en-GB" dirty="0"/>
              <a:t>It works on artificial neural network that was designed to imitate human think and learn capabilities.</a:t>
            </a:r>
          </a:p>
          <a:p>
            <a:pPr marL="0" indent="0">
              <a:buNone/>
            </a:pPr>
            <a:endParaRPr lang="en-GB" dirty="0"/>
          </a:p>
          <a:p>
            <a:pPr marL="0" indent="0">
              <a:buNone/>
            </a:pPr>
            <a:r>
              <a:rPr lang="en-GB" b="1" dirty="0" err="1"/>
              <a:t>Mediapipe</a:t>
            </a:r>
            <a:endParaRPr lang="en-GB" b="1" dirty="0"/>
          </a:p>
          <a:p>
            <a:r>
              <a:rPr lang="en-GB" dirty="0" err="1"/>
              <a:t>MediaPipe</a:t>
            </a:r>
            <a:r>
              <a:rPr lang="en-GB" dirty="0"/>
              <a:t> to recognize the hand and the hand key points.</a:t>
            </a:r>
          </a:p>
          <a:p>
            <a:r>
              <a:rPr lang="en-GB" dirty="0" err="1"/>
              <a:t>MediaPipe</a:t>
            </a:r>
            <a:r>
              <a:rPr lang="en-GB" dirty="0"/>
              <a:t> returns a total of 21 key points for each detected hand.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77"/>
          <a:stretch>
            <a:fillRect/>
          </a:stretch>
        </p:blipFill>
        <p:spPr>
          <a:xfrm>
            <a:off x="1595887" y="1912770"/>
            <a:ext cx="8652294" cy="32987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5082-B933-91F7-9AF9-E7B4132DC5D2}"/>
              </a:ext>
            </a:extLst>
          </p:cNvPr>
          <p:cNvSpPr>
            <a:spLocks noGrp="1"/>
          </p:cNvSpPr>
          <p:nvPr>
            <p:ph type="title"/>
          </p:nvPr>
        </p:nvSpPr>
        <p:spPr>
          <a:xfrm>
            <a:off x="3801979" y="759064"/>
            <a:ext cx="4989095" cy="706964"/>
          </a:xfrm>
        </p:spPr>
        <p:txBody>
          <a:bodyPr/>
          <a:lstStyle/>
          <a:p>
            <a:r>
              <a:rPr lang="en-US" b="1" dirty="0"/>
              <a:t>T</a:t>
            </a:r>
            <a:r>
              <a:rPr lang="en-IN" b="1" dirty="0" err="1"/>
              <a:t>echnical</a:t>
            </a:r>
            <a:r>
              <a:rPr lang="en-IN" b="1" dirty="0"/>
              <a:t> Details</a:t>
            </a:r>
            <a:endParaRPr lang="en-IN" sz="3600" b="1" dirty="0"/>
          </a:p>
        </p:txBody>
      </p:sp>
      <p:sp>
        <p:nvSpPr>
          <p:cNvPr id="8" name="TextBox 7">
            <a:extLst>
              <a:ext uri="{FF2B5EF4-FFF2-40B4-BE49-F238E27FC236}">
                <a16:creationId xmlns:a16="http://schemas.microsoft.com/office/drawing/2014/main" id="{3C684E60-0C32-A7D1-61F1-6EA6D9F31B3F}"/>
              </a:ext>
            </a:extLst>
          </p:cNvPr>
          <p:cNvSpPr txBox="1"/>
          <p:nvPr/>
        </p:nvSpPr>
        <p:spPr>
          <a:xfrm>
            <a:off x="850232" y="2646947"/>
            <a:ext cx="3481136" cy="400110"/>
          </a:xfrm>
          <a:prstGeom prst="rect">
            <a:avLst/>
          </a:prstGeom>
          <a:noFill/>
        </p:spPr>
        <p:txBody>
          <a:bodyPr wrap="square" rtlCol="0">
            <a:spAutoFit/>
          </a:bodyPr>
          <a:lstStyle/>
          <a:p>
            <a:r>
              <a:rPr lang="en-IN" sz="2000" b="1" dirty="0"/>
              <a:t>1. Initialize Libraries</a:t>
            </a:r>
            <a:r>
              <a:rPr lang="en-IN" sz="2000" dirty="0"/>
              <a:t>:</a:t>
            </a:r>
          </a:p>
        </p:txBody>
      </p:sp>
      <p:sp>
        <p:nvSpPr>
          <p:cNvPr id="9" name="TextBox 8">
            <a:extLst>
              <a:ext uri="{FF2B5EF4-FFF2-40B4-BE49-F238E27FC236}">
                <a16:creationId xmlns:a16="http://schemas.microsoft.com/office/drawing/2014/main" id="{DF5DBE66-DBCF-D747-126B-6193AD8BC83F}"/>
              </a:ext>
            </a:extLst>
          </p:cNvPr>
          <p:cNvSpPr txBox="1"/>
          <p:nvPr/>
        </p:nvSpPr>
        <p:spPr>
          <a:xfrm>
            <a:off x="1403683" y="3124654"/>
            <a:ext cx="10355179" cy="923330"/>
          </a:xfrm>
          <a:prstGeom prst="rect">
            <a:avLst/>
          </a:prstGeom>
          <a:noFill/>
        </p:spPr>
        <p:txBody>
          <a:bodyPr wrap="square" rtlCol="0">
            <a:spAutoFit/>
          </a:bodyPr>
          <a:lstStyle/>
          <a:p>
            <a:pPr marL="342900" indent="-342900">
              <a:buFont typeface="Arial" panose="020B0604020202020204" pitchFamily="34" charset="0"/>
              <a:buChar char="•"/>
            </a:pPr>
            <a:r>
              <a:rPr lang="en-US" dirty="0"/>
              <a:t>Import necessary libraries: OpenCV, </a:t>
            </a:r>
            <a:r>
              <a:rPr lang="en-US" dirty="0" err="1"/>
              <a:t>MediaPipe</a:t>
            </a:r>
            <a:r>
              <a:rPr lang="en-US" dirty="0"/>
              <a:t>.</a:t>
            </a:r>
          </a:p>
          <a:p>
            <a:pPr marL="342900" indent="-342900">
              <a:buFont typeface="Arial" panose="020B0604020202020204" pitchFamily="34" charset="0"/>
              <a:buChar char="•"/>
            </a:pPr>
            <a:r>
              <a:rPr lang="en-US" dirty="0"/>
              <a:t>Initialize the webcam for video capture using OpenCV.</a:t>
            </a:r>
          </a:p>
          <a:p>
            <a:pPr marL="342900" indent="-342900">
              <a:buFont typeface="Arial" panose="020B0604020202020204" pitchFamily="34" charset="0"/>
              <a:buChar char="•"/>
            </a:pPr>
            <a:r>
              <a:rPr lang="en-US" dirty="0"/>
              <a:t>Load the </a:t>
            </a:r>
            <a:r>
              <a:rPr lang="en-US" dirty="0" err="1"/>
              <a:t>MediaPipe</a:t>
            </a:r>
            <a:r>
              <a:rPr lang="en-US" dirty="0"/>
              <a:t> hand tracking model.</a:t>
            </a:r>
            <a:endParaRPr lang="en-IN" dirty="0"/>
          </a:p>
        </p:txBody>
      </p:sp>
      <p:sp>
        <p:nvSpPr>
          <p:cNvPr id="10" name="TextBox 9">
            <a:extLst>
              <a:ext uri="{FF2B5EF4-FFF2-40B4-BE49-F238E27FC236}">
                <a16:creationId xmlns:a16="http://schemas.microsoft.com/office/drawing/2014/main" id="{3ACA11D3-0BAE-207C-1061-B065BA0F7E73}"/>
              </a:ext>
            </a:extLst>
          </p:cNvPr>
          <p:cNvSpPr txBox="1"/>
          <p:nvPr/>
        </p:nvSpPr>
        <p:spPr>
          <a:xfrm>
            <a:off x="850232" y="4002379"/>
            <a:ext cx="4940968" cy="400110"/>
          </a:xfrm>
          <a:prstGeom prst="rect">
            <a:avLst/>
          </a:prstGeom>
          <a:noFill/>
        </p:spPr>
        <p:txBody>
          <a:bodyPr wrap="square" rtlCol="0">
            <a:spAutoFit/>
          </a:bodyPr>
          <a:lstStyle/>
          <a:p>
            <a:r>
              <a:rPr lang="en-IN" sz="2000" b="1" dirty="0"/>
              <a:t>2. Capture Video Input</a:t>
            </a:r>
            <a:r>
              <a:rPr lang="en-IN" sz="2000" dirty="0"/>
              <a:t>:</a:t>
            </a:r>
          </a:p>
        </p:txBody>
      </p:sp>
      <p:sp>
        <p:nvSpPr>
          <p:cNvPr id="11" name="TextBox 10">
            <a:extLst>
              <a:ext uri="{FF2B5EF4-FFF2-40B4-BE49-F238E27FC236}">
                <a16:creationId xmlns:a16="http://schemas.microsoft.com/office/drawing/2014/main" id="{FF33F76B-8465-02DB-85A7-55B9198755A4}"/>
              </a:ext>
            </a:extLst>
          </p:cNvPr>
          <p:cNvSpPr txBox="1"/>
          <p:nvPr/>
        </p:nvSpPr>
        <p:spPr>
          <a:xfrm>
            <a:off x="1403682" y="4413028"/>
            <a:ext cx="10355179" cy="646331"/>
          </a:xfrm>
          <a:prstGeom prst="rect">
            <a:avLst/>
          </a:prstGeom>
          <a:noFill/>
        </p:spPr>
        <p:txBody>
          <a:bodyPr wrap="square" rtlCol="0">
            <a:spAutoFit/>
          </a:bodyPr>
          <a:lstStyle/>
          <a:p>
            <a:pPr marL="342900" indent="-342900">
              <a:buFont typeface="Arial" panose="020B0604020202020204" pitchFamily="34" charset="0"/>
              <a:buChar char="•"/>
            </a:pPr>
            <a:r>
              <a:rPr lang="en-IN" dirty="0"/>
              <a:t>Start the webcam feed.</a:t>
            </a:r>
          </a:p>
          <a:p>
            <a:pPr marL="342900" indent="-342900">
              <a:buFont typeface="Arial" panose="020B0604020202020204" pitchFamily="34" charset="0"/>
              <a:buChar char="•"/>
            </a:pPr>
            <a:r>
              <a:rPr lang="en-US" dirty="0"/>
              <a:t>Continuously read video frames from the webcam.</a:t>
            </a:r>
            <a:endParaRPr lang="en-IN" dirty="0"/>
          </a:p>
        </p:txBody>
      </p:sp>
      <p:sp>
        <p:nvSpPr>
          <p:cNvPr id="12" name="TextBox 11">
            <a:extLst>
              <a:ext uri="{FF2B5EF4-FFF2-40B4-BE49-F238E27FC236}">
                <a16:creationId xmlns:a16="http://schemas.microsoft.com/office/drawing/2014/main" id="{11E06A0D-187E-3341-8DA6-E2F1926B0769}"/>
              </a:ext>
            </a:extLst>
          </p:cNvPr>
          <p:cNvSpPr txBox="1"/>
          <p:nvPr/>
        </p:nvSpPr>
        <p:spPr>
          <a:xfrm>
            <a:off x="850232" y="5096201"/>
            <a:ext cx="4940968" cy="400110"/>
          </a:xfrm>
          <a:prstGeom prst="rect">
            <a:avLst/>
          </a:prstGeom>
          <a:noFill/>
        </p:spPr>
        <p:txBody>
          <a:bodyPr wrap="square" rtlCol="0">
            <a:spAutoFit/>
          </a:bodyPr>
          <a:lstStyle/>
          <a:p>
            <a:r>
              <a:rPr lang="en-IN" sz="2000" b="1" dirty="0"/>
              <a:t>3. Convert Image for Processing</a:t>
            </a:r>
            <a:r>
              <a:rPr lang="en-IN" sz="2000" dirty="0"/>
              <a:t>:</a:t>
            </a:r>
          </a:p>
        </p:txBody>
      </p:sp>
      <p:sp>
        <p:nvSpPr>
          <p:cNvPr id="13" name="TextBox 12">
            <a:extLst>
              <a:ext uri="{FF2B5EF4-FFF2-40B4-BE49-F238E27FC236}">
                <a16:creationId xmlns:a16="http://schemas.microsoft.com/office/drawing/2014/main" id="{FCD5609E-E041-B60B-8FB9-3AED8DAF6838}"/>
              </a:ext>
            </a:extLst>
          </p:cNvPr>
          <p:cNvSpPr txBox="1"/>
          <p:nvPr/>
        </p:nvSpPr>
        <p:spPr>
          <a:xfrm>
            <a:off x="1403681" y="5458404"/>
            <a:ext cx="10355179" cy="646331"/>
          </a:xfrm>
          <a:prstGeom prst="rect">
            <a:avLst/>
          </a:prstGeom>
          <a:noFill/>
        </p:spPr>
        <p:txBody>
          <a:bodyPr wrap="square" rtlCol="0">
            <a:spAutoFit/>
          </a:bodyPr>
          <a:lstStyle/>
          <a:p>
            <a:pPr marL="342900" indent="-342900">
              <a:buFont typeface="Arial" panose="020B0604020202020204" pitchFamily="34" charset="0"/>
              <a:buChar char="•"/>
            </a:pPr>
            <a:r>
              <a:rPr lang="en-US" dirty="0"/>
              <a:t>Convert each captured frame from BGR (OpenCV default) to RGB format (required by </a:t>
            </a:r>
            <a:r>
              <a:rPr lang="en-US" dirty="0" err="1"/>
              <a:t>MediaPipe</a:t>
            </a:r>
            <a:r>
              <a:rPr lang="en-US" dirty="0"/>
              <a:t>).</a:t>
            </a:r>
            <a:endParaRPr lang="en-IN" dirty="0"/>
          </a:p>
        </p:txBody>
      </p:sp>
    </p:spTree>
    <p:extLst>
      <p:ext uri="{BB962C8B-B14F-4D97-AF65-F5344CB8AC3E}">
        <p14:creationId xmlns:p14="http://schemas.microsoft.com/office/powerpoint/2010/main" val="1970308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E67EC9-24C4-4ED1-1264-DB83EC67955B}"/>
              </a:ext>
            </a:extLst>
          </p:cNvPr>
          <p:cNvSpPr txBox="1"/>
          <p:nvPr/>
        </p:nvSpPr>
        <p:spPr>
          <a:xfrm>
            <a:off x="850231" y="2646947"/>
            <a:ext cx="7827237" cy="400110"/>
          </a:xfrm>
          <a:prstGeom prst="rect">
            <a:avLst/>
          </a:prstGeom>
          <a:noFill/>
        </p:spPr>
        <p:txBody>
          <a:bodyPr wrap="square" rtlCol="0">
            <a:spAutoFit/>
          </a:bodyPr>
          <a:lstStyle/>
          <a:p>
            <a:r>
              <a:rPr lang="en-IN" sz="2000" b="1" dirty="0"/>
              <a:t>4. </a:t>
            </a:r>
            <a:r>
              <a:rPr lang="en-US" sz="2000" b="1" dirty="0"/>
              <a:t>Apply Hand Detection (Using </a:t>
            </a:r>
            <a:r>
              <a:rPr lang="en-US" sz="2000" b="1" dirty="0" err="1"/>
              <a:t>MediaPipe</a:t>
            </a:r>
            <a:r>
              <a:rPr lang="en-US" sz="2000" b="1" dirty="0"/>
              <a:t>)</a:t>
            </a:r>
            <a:r>
              <a:rPr lang="en-US" sz="2000" dirty="0"/>
              <a:t>:</a:t>
            </a:r>
            <a:endParaRPr lang="en-IN" sz="2000" dirty="0"/>
          </a:p>
        </p:txBody>
      </p:sp>
      <p:sp>
        <p:nvSpPr>
          <p:cNvPr id="10" name="TextBox 9">
            <a:extLst>
              <a:ext uri="{FF2B5EF4-FFF2-40B4-BE49-F238E27FC236}">
                <a16:creationId xmlns:a16="http://schemas.microsoft.com/office/drawing/2014/main" id="{017CE2F2-9FBE-3E97-7856-565A1B845487}"/>
              </a:ext>
            </a:extLst>
          </p:cNvPr>
          <p:cNvSpPr txBox="1"/>
          <p:nvPr/>
        </p:nvSpPr>
        <p:spPr>
          <a:xfrm>
            <a:off x="850232" y="3677435"/>
            <a:ext cx="4940968" cy="400110"/>
          </a:xfrm>
          <a:prstGeom prst="rect">
            <a:avLst/>
          </a:prstGeom>
          <a:noFill/>
        </p:spPr>
        <p:txBody>
          <a:bodyPr wrap="square" rtlCol="0">
            <a:spAutoFit/>
          </a:bodyPr>
          <a:lstStyle/>
          <a:p>
            <a:r>
              <a:rPr lang="en-IN" sz="2000" b="1" dirty="0"/>
              <a:t>5. Process Landmarks</a:t>
            </a:r>
            <a:r>
              <a:rPr lang="en-IN" sz="2000" dirty="0"/>
              <a:t>:</a:t>
            </a:r>
          </a:p>
        </p:txBody>
      </p:sp>
      <p:sp>
        <p:nvSpPr>
          <p:cNvPr id="11" name="TextBox 10">
            <a:extLst>
              <a:ext uri="{FF2B5EF4-FFF2-40B4-BE49-F238E27FC236}">
                <a16:creationId xmlns:a16="http://schemas.microsoft.com/office/drawing/2014/main" id="{08B780F1-B771-1B8F-91A4-A2EA5061E59D}"/>
              </a:ext>
            </a:extLst>
          </p:cNvPr>
          <p:cNvSpPr txBox="1"/>
          <p:nvPr/>
        </p:nvSpPr>
        <p:spPr>
          <a:xfrm>
            <a:off x="850232" y="5184617"/>
            <a:ext cx="4940968" cy="400110"/>
          </a:xfrm>
          <a:prstGeom prst="rect">
            <a:avLst/>
          </a:prstGeom>
          <a:noFill/>
        </p:spPr>
        <p:txBody>
          <a:bodyPr wrap="square" rtlCol="0">
            <a:spAutoFit/>
          </a:bodyPr>
          <a:lstStyle/>
          <a:p>
            <a:r>
              <a:rPr lang="en-IN" sz="2000" b="1" dirty="0"/>
              <a:t>6. Classify Gesture</a:t>
            </a:r>
            <a:r>
              <a:rPr lang="en-IN" sz="2000" dirty="0"/>
              <a:t>:</a:t>
            </a:r>
          </a:p>
        </p:txBody>
      </p:sp>
      <p:sp>
        <p:nvSpPr>
          <p:cNvPr id="13" name="TextBox 12">
            <a:extLst>
              <a:ext uri="{FF2B5EF4-FFF2-40B4-BE49-F238E27FC236}">
                <a16:creationId xmlns:a16="http://schemas.microsoft.com/office/drawing/2014/main" id="{F42FCA08-4250-A792-6E42-DF8E0D0665BD}"/>
              </a:ext>
            </a:extLst>
          </p:cNvPr>
          <p:cNvSpPr txBox="1"/>
          <p:nvPr/>
        </p:nvSpPr>
        <p:spPr>
          <a:xfrm>
            <a:off x="1441170" y="3028890"/>
            <a:ext cx="1049268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t>
            </a:r>
            <a:r>
              <a:rPr lang="en-US" sz="2000" dirty="0" err="1"/>
              <a:t>MediaPipe’s</a:t>
            </a:r>
            <a:r>
              <a:rPr lang="en-US" sz="2000" dirty="0"/>
              <a:t> hand detection model to detect hands in the current frame.</a:t>
            </a:r>
          </a:p>
          <a:p>
            <a:pPr marL="342900" indent="-342900">
              <a:buFont typeface="Arial" panose="020B0604020202020204" pitchFamily="34" charset="0"/>
              <a:buChar char="•"/>
            </a:pPr>
            <a:r>
              <a:rPr lang="en-US" sz="2000" dirty="0"/>
              <a:t>If a hand is detected, extract the 21 key hand landmarks (joints).</a:t>
            </a:r>
            <a:endParaRPr lang="en-IN" sz="2000" dirty="0"/>
          </a:p>
        </p:txBody>
      </p:sp>
      <p:sp>
        <p:nvSpPr>
          <p:cNvPr id="14" name="TextBox 13">
            <a:extLst>
              <a:ext uri="{FF2B5EF4-FFF2-40B4-BE49-F238E27FC236}">
                <a16:creationId xmlns:a16="http://schemas.microsoft.com/office/drawing/2014/main" id="{E4474ED7-F0F2-8915-09B6-A321720E6562}"/>
              </a:ext>
            </a:extLst>
          </p:cNvPr>
          <p:cNvSpPr txBox="1"/>
          <p:nvPr/>
        </p:nvSpPr>
        <p:spPr>
          <a:xfrm>
            <a:off x="1441170" y="4223277"/>
            <a:ext cx="1075083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Normalize hand landmark coordinates based on the size of the frame.</a:t>
            </a:r>
          </a:p>
          <a:p>
            <a:pPr marL="342900" indent="-342900">
              <a:buFont typeface="Arial" panose="020B0604020202020204" pitchFamily="34" charset="0"/>
              <a:buChar char="•"/>
            </a:pPr>
            <a:r>
              <a:rPr lang="en-US" sz="2000" dirty="0"/>
              <a:t>Calculate relative distances between key landmarks (e.g., distance between thumb tip and index finger tip).</a:t>
            </a:r>
            <a:endParaRPr lang="en-IN" sz="2000" dirty="0"/>
          </a:p>
        </p:txBody>
      </p:sp>
      <p:sp>
        <p:nvSpPr>
          <p:cNvPr id="17" name="TextBox 16">
            <a:extLst>
              <a:ext uri="{FF2B5EF4-FFF2-40B4-BE49-F238E27FC236}">
                <a16:creationId xmlns:a16="http://schemas.microsoft.com/office/drawing/2014/main" id="{B00EBC08-48E7-8E7C-FAD7-D93FC1320085}"/>
              </a:ext>
            </a:extLst>
          </p:cNvPr>
          <p:cNvSpPr txBox="1"/>
          <p:nvPr/>
        </p:nvSpPr>
        <p:spPr>
          <a:xfrm>
            <a:off x="1441170" y="5659128"/>
            <a:ext cx="1075083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Compare the detected hand landmarks with predefined gestures using conditions or a machine learning model (e.g., open hand, closed fist, pinch).</a:t>
            </a:r>
          </a:p>
          <a:p>
            <a:pPr marL="342900" indent="-342900">
              <a:buFont typeface="Arial" panose="020B0604020202020204" pitchFamily="34" charset="0"/>
              <a:buChar char="•"/>
            </a:pPr>
            <a:r>
              <a:rPr lang="en-US" sz="2000" dirty="0"/>
              <a:t>Optionally, use angles between finger joints to improve classification accuracy.</a:t>
            </a:r>
            <a:endParaRPr lang="en-IN" sz="2000" dirty="0"/>
          </a:p>
        </p:txBody>
      </p:sp>
    </p:spTree>
    <p:extLst>
      <p:ext uri="{BB962C8B-B14F-4D97-AF65-F5344CB8AC3E}">
        <p14:creationId xmlns:p14="http://schemas.microsoft.com/office/powerpoint/2010/main" val="3529558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6A43B2-937C-F284-8DC2-01A7C3FE5C5D}"/>
              </a:ext>
            </a:extLst>
          </p:cNvPr>
          <p:cNvSpPr txBox="1">
            <a:spLocks/>
          </p:cNvSpPr>
          <p:nvPr/>
        </p:nvSpPr>
        <p:spPr bwMode="gray">
          <a:xfrm>
            <a:off x="4523872" y="775106"/>
            <a:ext cx="2623944"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1" dirty="0"/>
          </a:p>
        </p:txBody>
      </p:sp>
      <p:sp>
        <p:nvSpPr>
          <p:cNvPr id="5" name="TextBox 4">
            <a:extLst>
              <a:ext uri="{FF2B5EF4-FFF2-40B4-BE49-F238E27FC236}">
                <a16:creationId xmlns:a16="http://schemas.microsoft.com/office/drawing/2014/main" id="{3FDCD8C0-6C1E-A89E-0542-1D72150A45EB}"/>
              </a:ext>
            </a:extLst>
          </p:cNvPr>
          <p:cNvSpPr txBox="1"/>
          <p:nvPr/>
        </p:nvSpPr>
        <p:spPr>
          <a:xfrm>
            <a:off x="544372" y="3654886"/>
            <a:ext cx="7893775" cy="707886"/>
          </a:xfrm>
          <a:prstGeom prst="rect">
            <a:avLst/>
          </a:prstGeom>
          <a:noFill/>
        </p:spPr>
        <p:txBody>
          <a:bodyPr wrap="square" rtlCol="0">
            <a:spAutoFit/>
          </a:bodyPr>
          <a:lstStyle/>
          <a:p>
            <a:r>
              <a:rPr lang="en-IN" sz="2000" b="1" dirty="0"/>
              <a:t>7. Apply Gesture Recognition Logic</a:t>
            </a:r>
            <a:r>
              <a:rPr lang="en-IN" sz="2000" dirty="0"/>
              <a:t>:</a:t>
            </a:r>
          </a:p>
          <a:p>
            <a:endParaRPr lang="en-IN" sz="2000" dirty="0"/>
          </a:p>
        </p:txBody>
      </p:sp>
      <p:sp>
        <p:nvSpPr>
          <p:cNvPr id="6" name="TextBox 5">
            <a:extLst>
              <a:ext uri="{FF2B5EF4-FFF2-40B4-BE49-F238E27FC236}">
                <a16:creationId xmlns:a16="http://schemas.microsoft.com/office/drawing/2014/main" id="{D3D1A2F3-EE89-BC94-8820-B5B9A6CF8453}"/>
              </a:ext>
            </a:extLst>
          </p:cNvPr>
          <p:cNvSpPr txBox="1"/>
          <p:nvPr/>
        </p:nvSpPr>
        <p:spPr>
          <a:xfrm>
            <a:off x="1377001" y="2499509"/>
            <a:ext cx="1049268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 If the distance between the thumb and index finger tip is small, classify it as a "pinch".</a:t>
            </a:r>
          </a:p>
          <a:p>
            <a:pPr marL="342900" indent="-342900">
              <a:buFont typeface="Arial" panose="020B0604020202020204" pitchFamily="34" charset="0"/>
              <a:buChar char="•"/>
            </a:pPr>
            <a:r>
              <a:rPr lang="en-US" sz="2000" dirty="0"/>
              <a:t>Example: If all finger tips are spread apart, classify it as an "open hand".</a:t>
            </a:r>
            <a:endParaRPr lang="en-IN" sz="2000" dirty="0"/>
          </a:p>
        </p:txBody>
      </p:sp>
      <p:sp>
        <p:nvSpPr>
          <p:cNvPr id="7" name="TextBox 6">
            <a:extLst>
              <a:ext uri="{FF2B5EF4-FFF2-40B4-BE49-F238E27FC236}">
                <a16:creationId xmlns:a16="http://schemas.microsoft.com/office/drawing/2014/main" id="{1D1B28D4-82AC-3CF6-0226-042DB3F3B6A6}"/>
              </a:ext>
            </a:extLst>
          </p:cNvPr>
          <p:cNvSpPr txBox="1"/>
          <p:nvPr/>
        </p:nvSpPr>
        <p:spPr>
          <a:xfrm>
            <a:off x="1377000" y="4083648"/>
            <a:ext cx="1049268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Store recognized gestures in a variable for further processing or use.</a:t>
            </a:r>
          </a:p>
          <a:p>
            <a:pPr marL="342900" indent="-342900">
              <a:buFont typeface="Arial" panose="020B0604020202020204" pitchFamily="34" charset="0"/>
              <a:buChar char="•"/>
            </a:pPr>
            <a:r>
              <a:rPr lang="en-US" sz="2000" dirty="0"/>
              <a:t>Implement logic to handle continuous gesture recognition, including handling fluctuations between frames.</a:t>
            </a:r>
            <a:endParaRPr lang="en-IN" sz="2000" dirty="0"/>
          </a:p>
        </p:txBody>
      </p:sp>
      <p:sp>
        <p:nvSpPr>
          <p:cNvPr id="10" name="TextBox 9">
            <a:extLst>
              <a:ext uri="{FF2B5EF4-FFF2-40B4-BE49-F238E27FC236}">
                <a16:creationId xmlns:a16="http://schemas.microsoft.com/office/drawing/2014/main" id="{26E29852-2EDE-B9CC-B3B0-337E841C5EC8}"/>
              </a:ext>
            </a:extLst>
          </p:cNvPr>
          <p:cNvSpPr txBox="1"/>
          <p:nvPr/>
        </p:nvSpPr>
        <p:spPr>
          <a:xfrm>
            <a:off x="544372" y="5051281"/>
            <a:ext cx="7893775" cy="400110"/>
          </a:xfrm>
          <a:prstGeom prst="rect">
            <a:avLst/>
          </a:prstGeom>
          <a:noFill/>
        </p:spPr>
        <p:txBody>
          <a:bodyPr wrap="square" rtlCol="0">
            <a:spAutoFit/>
          </a:bodyPr>
          <a:lstStyle/>
          <a:p>
            <a:r>
              <a:rPr lang="en-IN" sz="2000" b="1" dirty="0"/>
              <a:t>8. Display the Results</a:t>
            </a:r>
            <a:r>
              <a:rPr lang="en-IN" sz="2000" dirty="0"/>
              <a:t> </a:t>
            </a:r>
          </a:p>
        </p:txBody>
      </p:sp>
      <p:sp>
        <p:nvSpPr>
          <p:cNvPr id="11" name="TextBox 10">
            <a:extLst>
              <a:ext uri="{FF2B5EF4-FFF2-40B4-BE49-F238E27FC236}">
                <a16:creationId xmlns:a16="http://schemas.microsoft.com/office/drawing/2014/main" id="{65C403A0-7730-A8CA-6953-E236967C0CB5}"/>
              </a:ext>
            </a:extLst>
          </p:cNvPr>
          <p:cNvSpPr txBox="1"/>
          <p:nvPr/>
        </p:nvSpPr>
        <p:spPr>
          <a:xfrm>
            <a:off x="1377000" y="5456959"/>
            <a:ext cx="1049268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Draw hand landmarks and the gesture label (e.g., "open hand") on the video frame using OpenCV.</a:t>
            </a:r>
          </a:p>
          <a:p>
            <a:pPr marL="342900" indent="-342900">
              <a:buFont typeface="Arial" panose="020B0604020202020204" pitchFamily="34" charset="0"/>
              <a:buChar char="•"/>
            </a:pPr>
            <a:r>
              <a:rPr lang="en-US" sz="2000" dirty="0"/>
              <a:t>Show the video with landmarks and labels in real-time.</a:t>
            </a:r>
            <a:endParaRPr lang="en-IN" sz="2000" dirty="0"/>
          </a:p>
        </p:txBody>
      </p:sp>
    </p:spTree>
    <p:extLst>
      <p:ext uri="{BB962C8B-B14F-4D97-AF65-F5344CB8AC3E}">
        <p14:creationId xmlns:p14="http://schemas.microsoft.com/office/powerpoint/2010/main" val="605742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HAND GESTURES</a:t>
            </a:r>
          </a:p>
        </p:txBody>
      </p:sp>
      <p:sp>
        <p:nvSpPr>
          <p:cNvPr id="4" name="Text Placeholder 3"/>
          <p:cNvSpPr>
            <a:spLocks noGrp="1"/>
          </p:cNvSpPr>
          <p:nvPr>
            <p:ph type="body" idx="1"/>
          </p:nvPr>
        </p:nvSpPr>
        <p:spPr/>
        <p:txBody>
          <a:bodyPr/>
          <a:lstStyle/>
          <a:p>
            <a:r>
              <a:rPr lang="en-GB" dirty="0"/>
              <a:t>NEUTRAL GESTURE</a:t>
            </a:r>
          </a:p>
        </p:txBody>
      </p:sp>
      <p:pic>
        <p:nvPicPr>
          <p:cNvPr id="13" name="Picture Placeholder 12"/>
          <p:cNvPicPr>
            <a:picLocks noGrp="1" noChangeAspect="1"/>
          </p:cNvPicPr>
          <p:nvPr>
            <p:ph type="pic" idx="15"/>
          </p:nvPr>
        </p:nvPicPr>
        <p:blipFill>
          <a:blip r:embed="rId2">
            <a:extLst>
              <a:ext uri="{28A0092B-C50C-407E-A947-70E740481C1C}">
                <a14:useLocalDpi xmlns:a14="http://schemas.microsoft.com/office/drawing/2010/main" val="0"/>
              </a:ext>
            </a:extLst>
          </a:blip>
          <a:srcRect t="10134" b="10134"/>
          <a:stretch>
            <a:fillRect/>
          </a:stretch>
        </p:blipFill>
        <p:spPr/>
      </p:pic>
      <p:sp>
        <p:nvSpPr>
          <p:cNvPr id="8" name="Text Placeholder 7"/>
          <p:cNvSpPr>
            <a:spLocks noGrp="1"/>
          </p:cNvSpPr>
          <p:nvPr>
            <p:ph type="body" sz="half" idx="18"/>
          </p:nvPr>
        </p:nvSpPr>
        <p:spPr/>
        <p:txBody>
          <a:bodyPr>
            <a:normAutofit/>
          </a:bodyPr>
          <a:lstStyle/>
          <a:p>
            <a:r>
              <a:rPr lang="en-GB" sz="1500" dirty="0"/>
              <a:t>Used to halt/stop the execution of the current gesture.</a:t>
            </a:r>
          </a:p>
        </p:txBody>
      </p:sp>
      <p:sp>
        <p:nvSpPr>
          <p:cNvPr id="5" name="Text Placeholder 4"/>
          <p:cNvSpPr>
            <a:spLocks noGrp="1"/>
          </p:cNvSpPr>
          <p:nvPr>
            <p:ph type="body" sz="quarter" idx="3"/>
          </p:nvPr>
        </p:nvSpPr>
        <p:spPr/>
        <p:txBody>
          <a:bodyPr/>
          <a:lstStyle/>
          <a:p>
            <a:r>
              <a:rPr lang="en-GB" dirty="0"/>
              <a:t>DYNAMIC GESTURE</a:t>
            </a:r>
          </a:p>
        </p:txBody>
      </p:sp>
      <p:pic>
        <p:nvPicPr>
          <p:cNvPr id="14" name="Picture Placeholder 13"/>
          <p:cNvPicPr>
            <a:picLocks noGrp="1" noChangeAspect="1"/>
          </p:cNvPicPr>
          <p:nvPr>
            <p:ph type="pic" idx="21"/>
          </p:nvPr>
        </p:nvPicPr>
        <p:blipFill>
          <a:blip r:embed="rId3">
            <a:extLst>
              <a:ext uri="{28A0092B-C50C-407E-A947-70E740481C1C}">
                <a14:useLocalDpi xmlns:a14="http://schemas.microsoft.com/office/drawing/2010/main" val="0"/>
              </a:ext>
            </a:extLst>
          </a:blip>
          <a:srcRect t="10891" b="10891"/>
          <a:stretch>
            <a:fillRect/>
          </a:stretch>
        </p:blipFill>
        <p:spPr/>
      </p:pic>
      <p:sp>
        <p:nvSpPr>
          <p:cNvPr id="9" name="Text Placeholder 8"/>
          <p:cNvSpPr>
            <a:spLocks noGrp="1"/>
          </p:cNvSpPr>
          <p:nvPr>
            <p:ph type="body" sz="half" idx="19"/>
          </p:nvPr>
        </p:nvSpPr>
        <p:spPr/>
        <p:txBody>
          <a:bodyPr>
            <a:normAutofit/>
          </a:bodyPr>
          <a:lstStyle/>
          <a:p>
            <a:r>
              <a:rPr lang="en-GB" sz="1500" dirty="0"/>
              <a:t>Used for the movement of the mouse.</a:t>
            </a:r>
          </a:p>
        </p:txBody>
      </p:sp>
      <p:sp>
        <p:nvSpPr>
          <p:cNvPr id="6" name="Text Placeholder 5"/>
          <p:cNvSpPr>
            <a:spLocks noGrp="1"/>
          </p:cNvSpPr>
          <p:nvPr>
            <p:ph type="body" sz="quarter" idx="13"/>
          </p:nvPr>
        </p:nvSpPr>
        <p:spPr/>
        <p:txBody>
          <a:bodyPr/>
          <a:lstStyle/>
          <a:p>
            <a:r>
              <a:rPr lang="en-GB" sz="2100" dirty="0"/>
              <a:t>LEFT CLICK GESTURE</a:t>
            </a:r>
          </a:p>
        </p:txBody>
      </p:sp>
      <p:sp>
        <p:nvSpPr>
          <p:cNvPr id="10" name="Text Placeholder 9"/>
          <p:cNvSpPr>
            <a:spLocks noGrp="1"/>
          </p:cNvSpPr>
          <p:nvPr>
            <p:ph type="body" sz="half" idx="20"/>
          </p:nvPr>
        </p:nvSpPr>
        <p:spPr/>
        <p:txBody>
          <a:bodyPr>
            <a:normAutofit/>
          </a:bodyPr>
          <a:lstStyle/>
          <a:p>
            <a:r>
              <a:rPr lang="en-GB" sz="1500" dirty="0"/>
              <a:t>Used to implement the use of the left mouse button.</a:t>
            </a:r>
          </a:p>
        </p:txBody>
      </p:sp>
      <p:pic>
        <p:nvPicPr>
          <p:cNvPr id="7" name="Picture 6">
            <a:extLst>
              <a:ext uri="{FF2B5EF4-FFF2-40B4-BE49-F238E27FC236}">
                <a16:creationId xmlns:a16="http://schemas.microsoft.com/office/drawing/2014/main" id="{4DDBB516-204F-48D2-B319-149D33638316}"/>
              </a:ext>
            </a:extLst>
          </p:cNvPr>
          <p:cNvPicPr>
            <a:picLocks noChangeAspect="1"/>
          </p:cNvPicPr>
          <p:nvPr/>
        </p:nvPicPr>
        <p:blipFill>
          <a:blip r:embed="rId4"/>
          <a:stretch>
            <a:fillRect/>
          </a:stretch>
        </p:blipFill>
        <p:spPr>
          <a:xfrm>
            <a:off x="8194729" y="2653522"/>
            <a:ext cx="2688569" cy="159119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3"/>
          <p:cNvPicPr>
            <a:picLocks noChangeAspect="1"/>
          </p:cNvPicPr>
          <p:nvPr/>
        </p:nvPicPr>
        <p:blipFill>
          <a:blip r:embed="rId2">
            <a:extLst>
              <a:ext uri="{28A0092B-C50C-407E-A947-70E740481C1C}">
                <a14:useLocalDpi xmlns:a14="http://schemas.microsoft.com/office/drawing/2010/main" val="0"/>
              </a:ext>
            </a:extLst>
          </a:blip>
          <a:srcRect t="9679" b="9679"/>
          <a:stretch>
            <a:fillRect/>
          </a:stretch>
        </p:blipFill>
        <p:spPr>
          <a:xfrm>
            <a:off x="7447728" y="2463110"/>
            <a:ext cx="2691242" cy="1591510"/>
          </a:xfrm>
          <a:prstGeom prst="roundRect">
            <a:avLst>
              <a:gd name="adj" fmla="val 1858"/>
            </a:avLst>
          </a:prstGeom>
        </p:spPr>
      </p:pic>
      <p:sp>
        <p:nvSpPr>
          <p:cNvPr id="6" name="Text Placeholder 2"/>
          <p:cNvSpPr txBox="1">
            <a:spLocks/>
          </p:cNvSpPr>
          <p:nvPr/>
        </p:nvSpPr>
        <p:spPr>
          <a:xfrm>
            <a:off x="1587260" y="4420700"/>
            <a:ext cx="3161596"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indent="0" algn="ctr">
              <a:buNone/>
            </a:pPr>
            <a:r>
              <a:rPr lang="en-GB" sz="2200" dirty="0">
                <a:solidFill>
                  <a:schemeClr val="accent1">
                    <a:lumMod val="60000"/>
                    <a:lumOff val="40000"/>
                  </a:schemeClr>
                </a:solidFill>
              </a:rPr>
              <a:t>RIGHT CLICK GESTURE</a:t>
            </a:r>
          </a:p>
        </p:txBody>
      </p:sp>
      <p:sp>
        <p:nvSpPr>
          <p:cNvPr id="7" name="Text Placeholder 4"/>
          <p:cNvSpPr txBox="1">
            <a:spLocks/>
          </p:cNvSpPr>
          <p:nvPr/>
        </p:nvSpPr>
        <p:spPr>
          <a:xfrm>
            <a:off x="1750176" y="5134985"/>
            <a:ext cx="3050438" cy="91795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indent="0">
              <a:buNone/>
            </a:pPr>
            <a:r>
              <a:rPr lang="en-GB" sz="1500" dirty="0"/>
              <a:t>Used to implement the use of the right mouse button.</a:t>
            </a:r>
          </a:p>
        </p:txBody>
      </p:sp>
      <p:sp>
        <p:nvSpPr>
          <p:cNvPr id="8" name="Text Placeholder 5"/>
          <p:cNvSpPr txBox="1">
            <a:spLocks/>
          </p:cNvSpPr>
          <p:nvPr/>
        </p:nvSpPr>
        <p:spPr>
          <a:xfrm>
            <a:off x="6305910" y="4295955"/>
            <a:ext cx="4606506" cy="70100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indent="0" algn="ctr">
              <a:buNone/>
            </a:pPr>
            <a:r>
              <a:rPr lang="en-GB" sz="2200" dirty="0"/>
              <a:t>	</a:t>
            </a:r>
            <a:r>
              <a:rPr lang="en-GB" sz="2200" dirty="0">
                <a:solidFill>
                  <a:schemeClr val="accent1">
                    <a:lumMod val="60000"/>
                    <a:lumOff val="40000"/>
                  </a:schemeClr>
                </a:solidFill>
              </a:rPr>
              <a:t>Increasing and Decreasing Gesture      </a:t>
            </a:r>
          </a:p>
        </p:txBody>
      </p:sp>
      <p:sp>
        <p:nvSpPr>
          <p:cNvPr id="9" name="Text Placeholder 7"/>
          <p:cNvSpPr txBox="1">
            <a:spLocks/>
          </p:cNvSpPr>
          <p:nvPr/>
        </p:nvSpPr>
        <p:spPr>
          <a:xfrm>
            <a:off x="6538823" y="5238297"/>
            <a:ext cx="4615132" cy="87783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indent="0" algn="ctr">
              <a:buNone/>
            </a:pPr>
            <a:r>
              <a:rPr lang="en-GB" sz="1500" dirty="0"/>
              <a:t>Used for increasing and decrease the volume,  brightness and more on the screen.</a:t>
            </a:r>
          </a:p>
        </p:txBody>
      </p:sp>
      <p:cxnSp>
        <p:nvCxnSpPr>
          <p:cNvPr id="11" name="Straight Connector 10"/>
          <p:cNvCxnSpPr/>
          <p:nvPr/>
        </p:nvCxnSpPr>
        <p:spPr>
          <a:xfrm>
            <a:off x="6003985" y="235501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36566" y="2490909"/>
            <a:ext cx="21023" cy="3633846"/>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5732477-FEAD-2677-0156-79B2730E729F}"/>
              </a:ext>
            </a:extLst>
          </p:cNvPr>
          <p:cNvPicPr>
            <a:picLocks noChangeAspect="1"/>
          </p:cNvPicPr>
          <p:nvPr/>
        </p:nvPicPr>
        <p:blipFill>
          <a:blip r:embed="rId3"/>
          <a:stretch>
            <a:fillRect/>
          </a:stretch>
        </p:blipFill>
        <p:spPr>
          <a:xfrm>
            <a:off x="1765856" y="2523721"/>
            <a:ext cx="2804403" cy="1694835"/>
          </a:xfrm>
          <a:prstGeom prst="rect">
            <a:avLst/>
          </a:prstGeom>
        </p:spPr>
      </p:pic>
    </p:spTree>
    <p:extLst>
      <p:ext uri="{BB962C8B-B14F-4D97-AF65-F5344CB8AC3E}">
        <p14:creationId xmlns:p14="http://schemas.microsoft.com/office/powerpoint/2010/main" val="1269083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lstStyle/>
          <a:p>
            <a:pPr algn="ctr"/>
            <a:r>
              <a:rPr lang="en-GB" altLang="en-US" b="1" dirty="0"/>
              <a:t>Voice Assistant Features</a:t>
            </a:r>
          </a:p>
        </p:txBody>
      </p:sp>
      <p:sp>
        <p:nvSpPr>
          <p:cNvPr id="3" name="Content Placeholder 2"/>
          <p:cNvSpPr>
            <a:spLocks noGrp="1"/>
          </p:cNvSpPr>
          <p:nvPr>
            <p:ph idx="1"/>
          </p:nvPr>
        </p:nvSpPr>
        <p:spPr>
          <a:xfrm>
            <a:off x="1155065" y="2362200"/>
            <a:ext cx="9606280" cy="3879215"/>
          </a:xfrm>
        </p:spPr>
        <p:txBody>
          <a:bodyPr/>
          <a:lstStyle/>
          <a:p>
            <a:pPr marL="0" indent="0">
              <a:buNone/>
            </a:pPr>
            <a:endParaRPr lang="en-GB" altLang="en-US" dirty="0"/>
          </a:p>
          <a:p>
            <a:r>
              <a:rPr lang="en-GB" altLang="en-US" b="1" dirty="0"/>
              <a:t>Launch / Stop Gesture Recognition </a:t>
            </a:r>
            <a:r>
              <a:rPr lang="en-GB" altLang="en-US" dirty="0"/>
              <a:t>: Enable or disable gesture-based controls.</a:t>
            </a:r>
          </a:p>
          <a:p>
            <a:r>
              <a:rPr lang="en-GB" altLang="en-US" b="1" dirty="0"/>
              <a:t>Google Search </a:t>
            </a:r>
            <a:r>
              <a:rPr lang="en-GB" altLang="en-US" dirty="0"/>
              <a:t>: Perform web searches using Google.</a:t>
            </a:r>
          </a:p>
          <a:p>
            <a:r>
              <a:rPr lang="en-GB" altLang="en-US" b="1" dirty="0"/>
              <a:t>File Navigation </a:t>
            </a:r>
            <a:r>
              <a:rPr lang="en-GB" altLang="en-US" dirty="0"/>
              <a:t>: Access and manage files.</a:t>
            </a:r>
          </a:p>
          <a:p>
            <a:r>
              <a:rPr lang="en-GB" altLang="en-US" b="1" dirty="0"/>
              <a:t>Find a Location on Google Maps </a:t>
            </a:r>
            <a:r>
              <a:rPr lang="en-GB" altLang="en-US" dirty="0"/>
              <a:t>: Search for and view locations on Google Maps.</a:t>
            </a:r>
          </a:p>
          <a:p>
            <a:r>
              <a:rPr lang="en-GB" altLang="en-US" b="1" dirty="0"/>
              <a:t>Current Date and Time</a:t>
            </a:r>
            <a:r>
              <a:rPr lang="en-GB" altLang="en-US" dirty="0"/>
              <a:t> : Retrieve the current date and time.</a:t>
            </a:r>
          </a:p>
          <a:p>
            <a:r>
              <a:rPr lang="en-GB" altLang="en-US" b="1" dirty="0"/>
              <a:t>Copy and Paste </a:t>
            </a:r>
            <a:r>
              <a:rPr lang="en-GB" altLang="en-US" dirty="0"/>
              <a:t>: Manage text copying and pasting functions.</a:t>
            </a:r>
          </a:p>
          <a:p>
            <a:r>
              <a:rPr lang="en-GB" altLang="en-US" b="1" dirty="0"/>
              <a:t>Sleep/Wake Up Voice Assistant </a:t>
            </a:r>
            <a:r>
              <a:rPr lang="en-GB" altLang="en-US" dirty="0"/>
              <a:t>: Put the voice assistant to sleep or wake it 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Problem Statement</a:t>
            </a:r>
          </a:p>
        </p:txBody>
      </p:sp>
      <p:sp>
        <p:nvSpPr>
          <p:cNvPr id="3" name="Content Placeholder 2"/>
          <p:cNvSpPr>
            <a:spLocks noGrp="1"/>
          </p:cNvSpPr>
          <p:nvPr>
            <p:ph idx="1"/>
          </p:nvPr>
        </p:nvSpPr>
        <p:spPr>
          <a:xfrm>
            <a:off x="1405121" y="2689765"/>
            <a:ext cx="9653943" cy="3547134"/>
          </a:xfrm>
        </p:spPr>
        <p:txBody>
          <a:bodyPr>
            <a:normAutofit/>
          </a:bodyPr>
          <a:lstStyle/>
          <a:p>
            <a:pPr marL="0" indent="0">
              <a:lnSpc>
                <a:spcPct val="150000"/>
              </a:lnSpc>
              <a:buNone/>
            </a:pPr>
            <a:r>
              <a:rPr lang="en-GB" dirty="0"/>
              <a:t>Design a "Gesture Voice Hybrid Interface" that replaces traditional mouse and keyboard inputs with hand gestures and voice commands, enabling device-free control of a computer using only a webcam. The system should utilize </a:t>
            </a:r>
            <a:r>
              <a:rPr lang="en-GB" dirty="0" err="1"/>
              <a:t>OpenCV</a:t>
            </a:r>
            <a:r>
              <a:rPr lang="en-GB" dirty="0"/>
              <a:t>, </a:t>
            </a:r>
            <a:r>
              <a:rPr lang="en-GB" dirty="0" err="1"/>
              <a:t>MediaPipe</a:t>
            </a:r>
            <a:r>
              <a:rPr lang="en-GB" dirty="0"/>
              <a:t>, and Python to interpret gestures for mouse functions (clicking, dragging, scrolling) and voice commands for keyboard inputs, offering an intuitive, hands-free human-computer interaction experience.</a:t>
            </a:r>
            <a:endParaRPr lang="en-GB" sz="1800" dirty="0">
              <a:solidFill>
                <a:schemeClr val="tx1">
                  <a:lumMod val="95000"/>
                  <a:lumOff val="5000"/>
                </a:schemeClr>
              </a:solidFill>
            </a:endParaRPr>
          </a:p>
        </p:txBody>
      </p:sp>
    </p:spTree>
    <p:extLst>
      <p:ext uri="{BB962C8B-B14F-4D97-AF65-F5344CB8AC3E}">
        <p14:creationId xmlns:p14="http://schemas.microsoft.com/office/powerpoint/2010/main" val="1369621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21102"/>
            <a:ext cx="9093227" cy="1207698"/>
          </a:xfrm>
        </p:spPr>
        <p:txBody>
          <a:bodyPr/>
          <a:lstStyle/>
          <a:p>
            <a:pPr algn="ctr"/>
            <a:r>
              <a:rPr lang="en-GB" sz="2400" b="1" dirty="0"/>
              <a:t>Fifteenth International Conference on Advances in Information Technology and Mobile Communication  </a:t>
            </a:r>
            <a:br>
              <a:rPr lang="en-GB" sz="2400" b="1" dirty="0"/>
            </a:br>
            <a:r>
              <a:rPr lang="en-GB" sz="2400" b="1" dirty="0"/>
              <a:t>AIM 2025</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725" t="2244" r="4531"/>
          <a:stretch/>
        </p:blipFill>
        <p:spPr>
          <a:xfrm>
            <a:off x="2130724" y="2294626"/>
            <a:ext cx="8117457" cy="4304581"/>
          </a:xfrm>
        </p:spPr>
      </p:pic>
    </p:spTree>
    <p:extLst>
      <p:ext uri="{BB962C8B-B14F-4D97-AF65-F5344CB8AC3E}">
        <p14:creationId xmlns:p14="http://schemas.microsoft.com/office/powerpoint/2010/main" val="1864687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Certificate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140" t="5634" r="3729" b="5634"/>
          <a:stretch/>
        </p:blipFill>
        <p:spPr>
          <a:xfrm>
            <a:off x="1984075" y="1931543"/>
            <a:ext cx="8186468" cy="4831568"/>
          </a:xfrm>
        </p:spPr>
      </p:pic>
    </p:spTree>
    <p:extLst>
      <p:ext uri="{BB962C8B-B14F-4D97-AF65-F5344CB8AC3E}">
        <p14:creationId xmlns:p14="http://schemas.microsoft.com/office/powerpoint/2010/main" val="3801753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Result Analysis</a:t>
            </a:r>
          </a:p>
        </p:txBody>
      </p:sp>
      <p:sp>
        <p:nvSpPr>
          <p:cNvPr id="3" name="Content Placeholder 2"/>
          <p:cNvSpPr>
            <a:spLocks noGrp="1"/>
          </p:cNvSpPr>
          <p:nvPr>
            <p:ph idx="1"/>
          </p:nvPr>
        </p:nvSpPr>
        <p:spPr>
          <a:xfrm>
            <a:off x="1154954" y="2268746"/>
            <a:ext cx="10240540" cy="621103"/>
          </a:xfrm>
        </p:spPr>
        <p:txBody>
          <a:bodyPr>
            <a:normAutofit lnSpcReduction="10000"/>
          </a:bodyPr>
          <a:lstStyle/>
          <a:p>
            <a:r>
              <a:rPr lang="en-GB" dirty="0"/>
              <a:t>The Gesture Voice Hybrid Interface was tested across multiple user interactions to evaluate its performance in terms of </a:t>
            </a:r>
            <a:r>
              <a:rPr lang="en-GB" b="1" dirty="0"/>
              <a:t>accuracy</a:t>
            </a:r>
            <a:r>
              <a:rPr lang="en-GB" dirty="0"/>
              <a:t>, </a:t>
            </a:r>
            <a:r>
              <a:rPr lang="en-GB" b="1" dirty="0"/>
              <a:t>responsiveness</a:t>
            </a:r>
            <a:r>
              <a:rPr lang="en-GB" dirty="0"/>
              <a:t>, and </a:t>
            </a:r>
            <a:r>
              <a:rPr lang="en-GB" b="1" dirty="0"/>
              <a:t>user satisfaction</a:t>
            </a:r>
            <a:r>
              <a:rPr lang="en-GB" dirty="0"/>
              <a:t>.</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1655649773"/>
              </p:ext>
            </p:extLst>
          </p:nvPr>
        </p:nvGraphicFramePr>
        <p:xfrm>
          <a:off x="1816678" y="2984739"/>
          <a:ext cx="7525732" cy="3502320"/>
        </p:xfrm>
        <a:graphic>
          <a:graphicData uri="http://schemas.openxmlformats.org/drawingml/2006/table">
            <a:tbl>
              <a:tblPr/>
              <a:tblGrid>
                <a:gridCol w="1881433">
                  <a:extLst>
                    <a:ext uri="{9D8B030D-6E8A-4147-A177-3AD203B41FA5}">
                      <a16:colId xmlns:a16="http://schemas.microsoft.com/office/drawing/2014/main" val="20000"/>
                    </a:ext>
                  </a:extLst>
                </a:gridCol>
                <a:gridCol w="1881433">
                  <a:extLst>
                    <a:ext uri="{9D8B030D-6E8A-4147-A177-3AD203B41FA5}">
                      <a16:colId xmlns:a16="http://schemas.microsoft.com/office/drawing/2014/main" val="20001"/>
                    </a:ext>
                  </a:extLst>
                </a:gridCol>
                <a:gridCol w="1881433">
                  <a:extLst>
                    <a:ext uri="{9D8B030D-6E8A-4147-A177-3AD203B41FA5}">
                      <a16:colId xmlns:a16="http://schemas.microsoft.com/office/drawing/2014/main" val="20002"/>
                    </a:ext>
                  </a:extLst>
                </a:gridCol>
                <a:gridCol w="1881433">
                  <a:extLst>
                    <a:ext uri="{9D8B030D-6E8A-4147-A177-3AD203B41FA5}">
                      <a16:colId xmlns:a16="http://schemas.microsoft.com/office/drawing/2014/main" val="20003"/>
                    </a:ext>
                  </a:extLst>
                </a:gridCol>
              </a:tblGrid>
              <a:tr h="557187">
                <a:tc>
                  <a:txBody>
                    <a:bodyPr/>
                    <a:lstStyle/>
                    <a:p>
                      <a:endParaRPr lang="en-GB" dirty="0"/>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extLst>
                  <a:ext uri="{0D108BD9-81ED-4DB2-BD59-A6C34878D82A}">
                    <a16:rowId xmlns:a16="http://schemas.microsoft.com/office/drawing/2014/main" val="10000"/>
                  </a:ext>
                </a:extLst>
              </a:tr>
              <a:tr h="557187">
                <a:tc>
                  <a:txBody>
                    <a:bodyPr/>
                    <a:lstStyle/>
                    <a:p>
                      <a:endParaRPr lang="en-GB"/>
                    </a:p>
                  </a:txBody>
                  <a:tcPr marL="77643" marR="77643" marT="38822" marB="38822" anchor="ctr">
                    <a:lnL>
                      <a:noFill/>
                    </a:lnL>
                    <a:lnR>
                      <a:noFill/>
                    </a:lnR>
                    <a:lnT>
                      <a:noFill/>
                    </a:lnT>
                    <a:lnB>
                      <a:noFill/>
                    </a:lnB>
                  </a:tcPr>
                </a:tc>
                <a:tc>
                  <a:txBody>
                    <a:bodyPr/>
                    <a:lstStyle/>
                    <a:p>
                      <a:endParaRPr lang="en-GB" dirty="0"/>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extLst>
                  <a:ext uri="{0D108BD9-81ED-4DB2-BD59-A6C34878D82A}">
                    <a16:rowId xmlns:a16="http://schemas.microsoft.com/office/drawing/2014/main" val="10001"/>
                  </a:ext>
                </a:extLst>
              </a:tr>
              <a:tr h="795982">
                <a:tc>
                  <a:txBody>
                    <a:bodyPr/>
                    <a:lstStyle/>
                    <a:p>
                      <a:endParaRPr lang="en-GB"/>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extLst>
                  <a:ext uri="{0D108BD9-81ED-4DB2-BD59-A6C34878D82A}">
                    <a16:rowId xmlns:a16="http://schemas.microsoft.com/office/drawing/2014/main" val="10002"/>
                  </a:ext>
                </a:extLst>
              </a:tr>
              <a:tr h="795982">
                <a:tc>
                  <a:txBody>
                    <a:bodyPr/>
                    <a:lstStyle/>
                    <a:p>
                      <a:endParaRPr lang="en-GB"/>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extLst>
                  <a:ext uri="{0D108BD9-81ED-4DB2-BD59-A6C34878D82A}">
                    <a16:rowId xmlns:a16="http://schemas.microsoft.com/office/drawing/2014/main" val="10003"/>
                  </a:ext>
                </a:extLst>
              </a:tr>
              <a:tr h="795982">
                <a:tc>
                  <a:txBody>
                    <a:bodyPr/>
                    <a:lstStyle/>
                    <a:p>
                      <a:endParaRPr lang="en-GB"/>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tc>
                  <a:txBody>
                    <a:bodyPr/>
                    <a:lstStyle/>
                    <a:p>
                      <a:endParaRPr lang="en-GB"/>
                    </a:p>
                  </a:txBody>
                  <a:tcPr marL="77643" marR="77643" marT="38822" marB="38822" anchor="ctr">
                    <a:lnL>
                      <a:noFill/>
                    </a:lnL>
                    <a:lnR>
                      <a:noFill/>
                    </a:lnR>
                    <a:lnT>
                      <a:noFill/>
                    </a:lnT>
                    <a:lnB>
                      <a:noFill/>
                    </a:lnB>
                  </a:tcPr>
                </a:tc>
                <a:tc>
                  <a:txBody>
                    <a:bodyPr/>
                    <a:lstStyle/>
                    <a:p>
                      <a:endParaRPr lang="en-GB" dirty="0"/>
                    </a:p>
                  </a:txBody>
                  <a:tcPr marL="77643" marR="77643" marT="38822" marB="38822" anchor="ctr">
                    <a:lnL>
                      <a:noFill/>
                    </a:lnL>
                    <a:lnR>
                      <a:noFill/>
                    </a:lnR>
                    <a:lnT>
                      <a:noFill/>
                    </a:lnT>
                    <a:lnB>
                      <a:noFill/>
                    </a:lnB>
                  </a:tcPr>
                </a:tc>
                <a:extLst>
                  <a:ext uri="{0D108BD9-81ED-4DB2-BD59-A6C34878D82A}">
                    <a16:rowId xmlns:a16="http://schemas.microsoft.com/office/drawing/2014/main" val="10004"/>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013023524"/>
              </p:ext>
            </p:extLst>
          </p:nvPr>
        </p:nvGraphicFramePr>
        <p:xfrm>
          <a:off x="1155700" y="3010618"/>
          <a:ext cx="10205288" cy="3579960"/>
        </p:xfrm>
        <a:graphic>
          <a:graphicData uri="http://schemas.openxmlformats.org/drawingml/2006/table">
            <a:tbl>
              <a:tblPr firstRow="1" bandRow="1">
                <a:tableStyleId>{5C22544A-7EE6-4342-B048-85BDC9FD1C3A}</a:tableStyleId>
              </a:tblPr>
              <a:tblGrid>
                <a:gridCol w="2551322">
                  <a:extLst>
                    <a:ext uri="{9D8B030D-6E8A-4147-A177-3AD203B41FA5}">
                      <a16:colId xmlns:a16="http://schemas.microsoft.com/office/drawing/2014/main" val="20000"/>
                    </a:ext>
                  </a:extLst>
                </a:gridCol>
                <a:gridCol w="2551322">
                  <a:extLst>
                    <a:ext uri="{9D8B030D-6E8A-4147-A177-3AD203B41FA5}">
                      <a16:colId xmlns:a16="http://schemas.microsoft.com/office/drawing/2014/main" val="20001"/>
                    </a:ext>
                  </a:extLst>
                </a:gridCol>
                <a:gridCol w="2551322">
                  <a:extLst>
                    <a:ext uri="{9D8B030D-6E8A-4147-A177-3AD203B41FA5}">
                      <a16:colId xmlns:a16="http://schemas.microsoft.com/office/drawing/2014/main" val="20002"/>
                    </a:ext>
                  </a:extLst>
                </a:gridCol>
                <a:gridCol w="2551322">
                  <a:extLst>
                    <a:ext uri="{9D8B030D-6E8A-4147-A177-3AD203B41FA5}">
                      <a16:colId xmlns:a16="http://schemas.microsoft.com/office/drawing/2014/main" val="20003"/>
                    </a:ext>
                  </a:extLst>
                </a:gridCol>
              </a:tblGrid>
              <a:tr h="715992">
                <a:tc>
                  <a:txBody>
                    <a:bodyPr/>
                    <a:lstStyle/>
                    <a:p>
                      <a:pPr algn="ctr"/>
                      <a:r>
                        <a:rPr lang="en-GB" sz="1500" dirty="0"/>
                        <a:t>Feature</a:t>
                      </a:r>
                    </a:p>
                  </a:txBody>
                  <a:tcPr marL="77643" marR="77643" marT="38822" marB="38822" anchor="ctr"/>
                </a:tc>
                <a:tc>
                  <a:txBody>
                    <a:bodyPr/>
                    <a:lstStyle/>
                    <a:p>
                      <a:pPr algn="ctr"/>
                      <a:r>
                        <a:rPr lang="en-GB" sz="1500" dirty="0"/>
                        <a:t>Accuracy</a:t>
                      </a:r>
                    </a:p>
                  </a:txBody>
                  <a:tcPr marL="77643" marR="77643" marT="38822" marB="38822" anchor="ctr"/>
                </a:tc>
                <a:tc>
                  <a:txBody>
                    <a:bodyPr/>
                    <a:lstStyle/>
                    <a:p>
                      <a:pPr algn="ctr"/>
                      <a:r>
                        <a:rPr lang="en-GB" sz="1500" dirty="0"/>
                        <a:t>Average Response Time</a:t>
                      </a:r>
                    </a:p>
                  </a:txBody>
                  <a:tcPr marL="77643" marR="77643" marT="38822" marB="38822" anchor="ctr"/>
                </a:tc>
                <a:tc>
                  <a:txBody>
                    <a:bodyPr/>
                    <a:lstStyle/>
                    <a:p>
                      <a:pPr algn="ctr"/>
                      <a:r>
                        <a:rPr lang="en-GB" sz="1500"/>
                        <a:t>User Feedback</a:t>
                      </a:r>
                    </a:p>
                  </a:txBody>
                  <a:tcPr marL="77643" marR="77643" marT="38822" marB="38822" anchor="ctr"/>
                </a:tc>
                <a:extLst>
                  <a:ext uri="{0D108BD9-81ED-4DB2-BD59-A6C34878D82A}">
                    <a16:rowId xmlns:a16="http://schemas.microsoft.com/office/drawing/2014/main" val="10000"/>
                  </a:ext>
                </a:extLst>
              </a:tr>
              <a:tr h="715992">
                <a:tc>
                  <a:txBody>
                    <a:bodyPr/>
                    <a:lstStyle/>
                    <a:p>
                      <a:pPr algn="ctr"/>
                      <a:r>
                        <a:rPr lang="en-GB" sz="1500"/>
                        <a:t>Cursor Movement via Gesture</a:t>
                      </a:r>
                      <a:endParaRPr lang="en-GB" sz="1500" dirty="0"/>
                    </a:p>
                  </a:txBody>
                  <a:tcPr marL="77643" marR="77643" marT="38822" marB="38822" anchor="ctr"/>
                </a:tc>
                <a:tc>
                  <a:txBody>
                    <a:bodyPr/>
                    <a:lstStyle/>
                    <a:p>
                      <a:pPr algn="ctr"/>
                      <a:r>
                        <a:rPr lang="en-GB" sz="1500"/>
                        <a:t>92%</a:t>
                      </a:r>
                      <a:endParaRPr lang="en-GB" sz="1500" dirty="0"/>
                    </a:p>
                  </a:txBody>
                  <a:tcPr marL="77643" marR="77643" marT="38822" marB="38822" anchor="ctr"/>
                </a:tc>
                <a:tc>
                  <a:txBody>
                    <a:bodyPr/>
                    <a:lstStyle/>
                    <a:p>
                      <a:pPr algn="ctr"/>
                      <a:r>
                        <a:rPr lang="en-GB" sz="1500" dirty="0"/>
                        <a:t>0.3s</a:t>
                      </a:r>
                    </a:p>
                  </a:txBody>
                  <a:tcPr marL="77643" marR="77643" marT="38822" marB="38822" anchor="ctr"/>
                </a:tc>
                <a:tc>
                  <a:txBody>
                    <a:bodyPr/>
                    <a:lstStyle/>
                    <a:p>
                      <a:pPr algn="ctr"/>
                      <a:r>
                        <a:rPr lang="en-GB" sz="1500" dirty="0"/>
                        <a:t>Smooth and intuitive</a:t>
                      </a:r>
                    </a:p>
                  </a:txBody>
                  <a:tcPr marL="77643" marR="77643" marT="38822" marB="38822" anchor="ctr"/>
                </a:tc>
                <a:extLst>
                  <a:ext uri="{0D108BD9-81ED-4DB2-BD59-A6C34878D82A}">
                    <a16:rowId xmlns:a16="http://schemas.microsoft.com/office/drawing/2014/main" val="10001"/>
                  </a:ext>
                </a:extLst>
              </a:tr>
              <a:tr h="715992">
                <a:tc>
                  <a:txBody>
                    <a:bodyPr/>
                    <a:lstStyle/>
                    <a:p>
                      <a:pPr algn="ctr"/>
                      <a:r>
                        <a:rPr lang="en-GB" sz="1500"/>
                        <a:t>Click/Scroll Actions</a:t>
                      </a:r>
                      <a:endParaRPr lang="en-GB" sz="1500" dirty="0"/>
                    </a:p>
                  </a:txBody>
                  <a:tcPr marL="77643" marR="77643" marT="38822" marB="38822" anchor="ctr"/>
                </a:tc>
                <a:tc>
                  <a:txBody>
                    <a:bodyPr/>
                    <a:lstStyle/>
                    <a:p>
                      <a:pPr algn="ctr"/>
                      <a:r>
                        <a:rPr lang="en-GB" sz="1500" dirty="0"/>
                        <a:t>87%</a:t>
                      </a:r>
                    </a:p>
                  </a:txBody>
                  <a:tcPr marL="77643" marR="77643" marT="38822" marB="38822" anchor="ctr"/>
                </a:tc>
                <a:tc>
                  <a:txBody>
                    <a:bodyPr/>
                    <a:lstStyle/>
                    <a:p>
                      <a:pPr algn="ctr"/>
                      <a:r>
                        <a:rPr lang="en-GB" sz="1500"/>
                        <a:t>0.4s</a:t>
                      </a:r>
                      <a:endParaRPr lang="en-GB" sz="1500" dirty="0"/>
                    </a:p>
                  </a:txBody>
                  <a:tcPr marL="77643" marR="77643" marT="38822" marB="38822" anchor="ctr"/>
                </a:tc>
                <a:tc>
                  <a:txBody>
                    <a:bodyPr/>
                    <a:lstStyle/>
                    <a:p>
                      <a:pPr algn="ctr"/>
                      <a:r>
                        <a:rPr lang="en-GB" sz="1500" dirty="0"/>
                        <a:t>Sometimes misinterprets gesture</a:t>
                      </a:r>
                    </a:p>
                  </a:txBody>
                  <a:tcPr marL="77643" marR="77643" marT="38822" marB="38822" anchor="ctr"/>
                </a:tc>
                <a:extLst>
                  <a:ext uri="{0D108BD9-81ED-4DB2-BD59-A6C34878D82A}">
                    <a16:rowId xmlns:a16="http://schemas.microsoft.com/office/drawing/2014/main" val="10002"/>
                  </a:ext>
                </a:extLst>
              </a:tr>
              <a:tr h="715992">
                <a:tc>
                  <a:txBody>
                    <a:bodyPr/>
                    <a:lstStyle/>
                    <a:p>
                      <a:pPr algn="ctr"/>
                      <a:r>
                        <a:rPr lang="en-GB" sz="1500"/>
                        <a:t>Voice Commands (English)</a:t>
                      </a:r>
                    </a:p>
                  </a:txBody>
                  <a:tcPr marL="77643" marR="77643" marT="38822" marB="38822" anchor="ctr"/>
                </a:tc>
                <a:tc>
                  <a:txBody>
                    <a:bodyPr/>
                    <a:lstStyle/>
                    <a:p>
                      <a:pPr algn="ctr"/>
                      <a:r>
                        <a:rPr lang="en-GB" sz="1500"/>
                        <a:t>95%</a:t>
                      </a:r>
                      <a:endParaRPr lang="en-GB" sz="1500" dirty="0"/>
                    </a:p>
                  </a:txBody>
                  <a:tcPr marL="77643" marR="77643" marT="38822" marB="38822" anchor="ctr"/>
                </a:tc>
                <a:tc>
                  <a:txBody>
                    <a:bodyPr/>
                    <a:lstStyle/>
                    <a:p>
                      <a:pPr algn="ctr"/>
                      <a:r>
                        <a:rPr lang="en-GB" sz="1500"/>
                        <a:t>0.5s</a:t>
                      </a:r>
                      <a:endParaRPr lang="en-GB" sz="1500" dirty="0"/>
                    </a:p>
                  </a:txBody>
                  <a:tcPr marL="77643" marR="77643" marT="38822" marB="38822" anchor="ctr"/>
                </a:tc>
                <a:tc>
                  <a:txBody>
                    <a:bodyPr/>
                    <a:lstStyle/>
                    <a:p>
                      <a:pPr algn="ctr"/>
                      <a:r>
                        <a:rPr lang="en-GB" sz="1500" dirty="0"/>
                        <a:t>Very responsive</a:t>
                      </a:r>
                    </a:p>
                  </a:txBody>
                  <a:tcPr marL="77643" marR="77643" marT="38822" marB="38822" anchor="ctr"/>
                </a:tc>
                <a:extLst>
                  <a:ext uri="{0D108BD9-81ED-4DB2-BD59-A6C34878D82A}">
                    <a16:rowId xmlns:a16="http://schemas.microsoft.com/office/drawing/2014/main" val="10003"/>
                  </a:ext>
                </a:extLst>
              </a:tr>
              <a:tr h="715992">
                <a:tc>
                  <a:txBody>
                    <a:bodyPr/>
                    <a:lstStyle/>
                    <a:p>
                      <a:pPr algn="ctr"/>
                      <a:r>
                        <a:rPr lang="en-GB" sz="1500"/>
                        <a:t>Hybrid Mode (Gesture + Voice)</a:t>
                      </a:r>
                    </a:p>
                  </a:txBody>
                  <a:tcPr marL="77643" marR="77643" marT="38822" marB="38822" anchor="ctr"/>
                </a:tc>
                <a:tc>
                  <a:txBody>
                    <a:bodyPr/>
                    <a:lstStyle/>
                    <a:p>
                      <a:pPr algn="ctr"/>
                      <a:r>
                        <a:rPr lang="en-GB" sz="1500" dirty="0"/>
                        <a:t>90%</a:t>
                      </a:r>
                    </a:p>
                  </a:txBody>
                  <a:tcPr marL="77643" marR="77643" marT="38822" marB="38822" anchor="ctr"/>
                </a:tc>
                <a:tc>
                  <a:txBody>
                    <a:bodyPr/>
                    <a:lstStyle/>
                    <a:p>
                      <a:pPr algn="ctr"/>
                      <a:r>
                        <a:rPr lang="en-GB" sz="1500"/>
                        <a:t>0.6s</a:t>
                      </a:r>
                      <a:endParaRPr lang="en-GB" sz="1500" dirty="0"/>
                    </a:p>
                  </a:txBody>
                  <a:tcPr marL="77643" marR="77643" marT="38822" marB="38822" anchor="ctr"/>
                </a:tc>
                <a:tc>
                  <a:txBody>
                    <a:bodyPr/>
                    <a:lstStyle/>
                    <a:p>
                      <a:pPr algn="ctr"/>
                      <a:r>
                        <a:rPr lang="en-GB" sz="1500" dirty="0"/>
                        <a:t>Seamless integration, futuristic feel</a:t>
                      </a:r>
                    </a:p>
                  </a:txBody>
                  <a:tcPr marL="77643" marR="77643" marT="38822" marB="38822"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2311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219" y="775727"/>
            <a:ext cx="8761413" cy="547424"/>
          </a:xfrm>
        </p:spPr>
        <p:txBody>
          <a:bodyPr/>
          <a:lstStyle/>
          <a:p>
            <a:pPr algn="ctr"/>
            <a:r>
              <a:rPr lang="en-GB" b="1" dirty="0"/>
              <a:t>Project Cost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41090910"/>
              </p:ext>
            </p:extLst>
          </p:nvPr>
        </p:nvGraphicFramePr>
        <p:xfrm>
          <a:off x="1154954" y="1682235"/>
          <a:ext cx="9704718" cy="4525901"/>
        </p:xfrm>
        <a:graphic>
          <a:graphicData uri="http://schemas.openxmlformats.org/drawingml/2006/table">
            <a:tbl>
              <a:tblPr firstRow="1" bandRow="1">
                <a:tableStyleId>{5C22544A-7EE6-4342-B048-85BDC9FD1C3A}</a:tableStyleId>
              </a:tblPr>
              <a:tblGrid>
                <a:gridCol w="3234906">
                  <a:extLst>
                    <a:ext uri="{9D8B030D-6E8A-4147-A177-3AD203B41FA5}">
                      <a16:colId xmlns:a16="http://schemas.microsoft.com/office/drawing/2014/main" val="20000"/>
                    </a:ext>
                  </a:extLst>
                </a:gridCol>
                <a:gridCol w="3660349">
                  <a:extLst>
                    <a:ext uri="{9D8B030D-6E8A-4147-A177-3AD203B41FA5}">
                      <a16:colId xmlns:a16="http://schemas.microsoft.com/office/drawing/2014/main" val="20001"/>
                    </a:ext>
                  </a:extLst>
                </a:gridCol>
                <a:gridCol w="2809463">
                  <a:extLst>
                    <a:ext uri="{9D8B030D-6E8A-4147-A177-3AD203B41FA5}">
                      <a16:colId xmlns:a16="http://schemas.microsoft.com/office/drawing/2014/main" val="20002"/>
                    </a:ext>
                  </a:extLst>
                </a:gridCol>
              </a:tblGrid>
              <a:tr h="368409">
                <a:tc>
                  <a:txBody>
                    <a:bodyPr/>
                    <a:lstStyle/>
                    <a:p>
                      <a:pPr algn="ctr"/>
                      <a:r>
                        <a:rPr lang="en-GB" dirty="0"/>
                        <a:t>Component</a:t>
                      </a:r>
                    </a:p>
                  </a:txBody>
                  <a:tcPr anchor="ctr"/>
                </a:tc>
                <a:tc>
                  <a:txBody>
                    <a:bodyPr/>
                    <a:lstStyle/>
                    <a:p>
                      <a:pPr algn="ctr"/>
                      <a:r>
                        <a:rPr lang="en-GB" dirty="0"/>
                        <a:t>Description</a:t>
                      </a:r>
                    </a:p>
                  </a:txBody>
                  <a:tcPr anchor="ctr"/>
                </a:tc>
                <a:tc>
                  <a:txBody>
                    <a:bodyPr/>
                    <a:lstStyle/>
                    <a:p>
                      <a:pPr algn="ctr"/>
                      <a:r>
                        <a:rPr lang="en-GB"/>
                        <a:t>Estimated Cost (INR)</a:t>
                      </a:r>
                    </a:p>
                  </a:txBody>
                  <a:tcPr anchor="ctr"/>
                </a:tc>
                <a:extLst>
                  <a:ext uri="{0D108BD9-81ED-4DB2-BD59-A6C34878D82A}">
                    <a16:rowId xmlns:a16="http://schemas.microsoft.com/office/drawing/2014/main" val="10000"/>
                  </a:ext>
                </a:extLst>
              </a:tr>
              <a:tr h="553529">
                <a:tc>
                  <a:txBody>
                    <a:bodyPr/>
                    <a:lstStyle/>
                    <a:p>
                      <a:pPr algn="ctr"/>
                      <a:r>
                        <a:rPr lang="en-GB" dirty="0"/>
                        <a:t>Laptop/PC</a:t>
                      </a:r>
                    </a:p>
                  </a:txBody>
                  <a:tcPr anchor="ctr"/>
                </a:tc>
                <a:tc>
                  <a:txBody>
                    <a:bodyPr/>
                    <a:lstStyle/>
                    <a:p>
                      <a:pPr algn="ctr"/>
                      <a:r>
                        <a:rPr lang="en-GB" dirty="0"/>
                        <a:t>Already available for development</a:t>
                      </a:r>
                    </a:p>
                  </a:txBody>
                  <a:tcPr anchor="ctr"/>
                </a:tc>
                <a:tc>
                  <a:txBody>
                    <a:bodyPr/>
                    <a:lstStyle/>
                    <a:p>
                      <a:pPr algn="ctr"/>
                      <a:r>
                        <a:rPr lang="en-GB" dirty="0"/>
                        <a:t>—</a:t>
                      </a:r>
                    </a:p>
                  </a:txBody>
                  <a:tcPr anchor="ctr"/>
                </a:tc>
                <a:extLst>
                  <a:ext uri="{0D108BD9-81ED-4DB2-BD59-A6C34878D82A}">
                    <a16:rowId xmlns:a16="http://schemas.microsoft.com/office/drawing/2014/main" val="10001"/>
                  </a:ext>
                </a:extLst>
              </a:tr>
              <a:tr h="316302">
                <a:tc>
                  <a:txBody>
                    <a:bodyPr/>
                    <a:lstStyle/>
                    <a:p>
                      <a:pPr algn="ctr"/>
                      <a:r>
                        <a:rPr lang="en-GB"/>
                        <a:t>Webcam</a:t>
                      </a:r>
                    </a:p>
                  </a:txBody>
                  <a:tcPr anchor="ctr"/>
                </a:tc>
                <a:tc>
                  <a:txBody>
                    <a:bodyPr/>
                    <a:lstStyle/>
                    <a:p>
                      <a:pPr algn="ctr"/>
                      <a:r>
                        <a:rPr lang="en-GB"/>
                        <a:t>Built-in or external</a:t>
                      </a:r>
                    </a:p>
                  </a:txBody>
                  <a:tcPr anchor="ctr"/>
                </a:tc>
                <a:tc>
                  <a:txBody>
                    <a:bodyPr/>
                    <a:lstStyle/>
                    <a:p>
                      <a:pPr algn="ctr"/>
                      <a:r>
                        <a:rPr lang="en-GB" dirty="0"/>
                        <a:t>2,000 </a:t>
                      </a:r>
                    </a:p>
                  </a:txBody>
                  <a:tcPr anchor="ctr"/>
                </a:tc>
                <a:extLst>
                  <a:ext uri="{0D108BD9-81ED-4DB2-BD59-A6C34878D82A}">
                    <a16:rowId xmlns:a16="http://schemas.microsoft.com/office/drawing/2014/main" val="10002"/>
                  </a:ext>
                </a:extLst>
              </a:tr>
              <a:tr h="553529">
                <a:tc>
                  <a:txBody>
                    <a:bodyPr/>
                    <a:lstStyle/>
                    <a:p>
                      <a:pPr algn="ctr"/>
                      <a:r>
                        <a:rPr lang="en-GB"/>
                        <a:t>Microphone</a:t>
                      </a:r>
                    </a:p>
                  </a:txBody>
                  <a:tcPr anchor="ctr"/>
                </a:tc>
                <a:tc>
                  <a:txBody>
                    <a:bodyPr/>
                    <a:lstStyle/>
                    <a:p>
                      <a:pPr algn="ctr"/>
                      <a:r>
                        <a:rPr lang="en-GB"/>
                        <a:t>For capturing voice commands</a:t>
                      </a:r>
                    </a:p>
                  </a:txBody>
                  <a:tcPr anchor="ctr"/>
                </a:tc>
                <a:tc>
                  <a:txBody>
                    <a:bodyPr/>
                    <a:lstStyle/>
                    <a:p>
                      <a:pPr algn="ctr"/>
                      <a:r>
                        <a:rPr lang="en-GB" dirty="0"/>
                        <a:t>1,000</a:t>
                      </a:r>
                    </a:p>
                  </a:txBody>
                  <a:tcPr anchor="ctr"/>
                </a:tc>
                <a:extLst>
                  <a:ext uri="{0D108BD9-81ED-4DB2-BD59-A6C34878D82A}">
                    <a16:rowId xmlns:a16="http://schemas.microsoft.com/office/drawing/2014/main" val="10003"/>
                  </a:ext>
                </a:extLst>
              </a:tr>
              <a:tr h="1265210">
                <a:tc>
                  <a:txBody>
                    <a:bodyPr/>
                    <a:lstStyle/>
                    <a:p>
                      <a:pPr algn="ctr"/>
                      <a:r>
                        <a:rPr lang="en-GB" dirty="0"/>
                        <a:t>Paper Publication </a:t>
                      </a:r>
                    </a:p>
                  </a:txBody>
                  <a:tcPr anchor="ctr"/>
                </a:tc>
                <a:tc>
                  <a:txBody>
                    <a:bodyPr/>
                    <a:lstStyle/>
                    <a:p>
                      <a:pPr algn="ctr"/>
                      <a:r>
                        <a:rPr lang="en-GB" sz="1800" b="0" dirty="0"/>
                        <a:t>Fifteenth International Conference on Advances in Information Technology and Mobile Communication  </a:t>
                      </a:r>
                      <a:br>
                        <a:rPr lang="en-GB" sz="1800" b="0" dirty="0"/>
                      </a:br>
                      <a:r>
                        <a:rPr lang="en-GB" sz="1800" b="0" dirty="0"/>
                        <a:t>AIM 2025</a:t>
                      </a:r>
                      <a:endParaRPr lang="en-GB" b="0" dirty="0"/>
                    </a:p>
                  </a:txBody>
                  <a:tcPr anchor="ctr"/>
                </a:tc>
                <a:tc>
                  <a:txBody>
                    <a:bodyPr/>
                    <a:lstStyle/>
                    <a:p>
                      <a:pPr algn="ctr"/>
                      <a:r>
                        <a:rPr lang="en-GB" dirty="0"/>
                        <a:t>9,500</a:t>
                      </a:r>
                    </a:p>
                  </a:txBody>
                  <a:tcPr anchor="ctr"/>
                </a:tc>
                <a:extLst>
                  <a:ext uri="{0D108BD9-81ED-4DB2-BD59-A6C34878D82A}">
                    <a16:rowId xmlns:a16="http://schemas.microsoft.com/office/drawing/2014/main" val="10004"/>
                  </a:ext>
                </a:extLst>
              </a:tr>
              <a:tr h="553529">
                <a:tc>
                  <a:txBody>
                    <a:bodyPr/>
                    <a:lstStyle/>
                    <a:p>
                      <a:pPr algn="ctr"/>
                      <a:r>
                        <a:rPr lang="en-GB" dirty="0"/>
                        <a:t>Internet</a:t>
                      </a:r>
                    </a:p>
                  </a:txBody>
                  <a:tcPr anchor="ctr"/>
                </a:tc>
                <a:tc>
                  <a:txBody>
                    <a:bodyPr/>
                    <a:lstStyle/>
                    <a:p>
                      <a:pPr algn="ctr"/>
                      <a:r>
                        <a:rPr lang="en-GB"/>
                        <a:t>During development (3 months)</a:t>
                      </a:r>
                    </a:p>
                  </a:txBody>
                  <a:tcPr anchor="ctr"/>
                </a:tc>
                <a:tc>
                  <a:txBody>
                    <a:bodyPr/>
                    <a:lstStyle/>
                    <a:p>
                      <a:pPr algn="ctr"/>
                      <a:r>
                        <a:rPr lang="en-GB"/>
                        <a:t>1,000</a:t>
                      </a:r>
                    </a:p>
                  </a:txBody>
                  <a:tcPr anchor="ctr"/>
                </a:tc>
                <a:extLst>
                  <a:ext uri="{0D108BD9-81ED-4DB2-BD59-A6C34878D82A}">
                    <a16:rowId xmlns:a16="http://schemas.microsoft.com/office/drawing/2014/main" val="10005"/>
                  </a:ext>
                </a:extLst>
              </a:tr>
              <a:tr h="408452">
                <a:tc>
                  <a:txBody>
                    <a:bodyPr/>
                    <a:lstStyle/>
                    <a:p>
                      <a:pPr algn="ctr"/>
                      <a:r>
                        <a:rPr lang="en-GB" dirty="0"/>
                        <a:t>Miscellaneous </a:t>
                      </a:r>
                    </a:p>
                  </a:txBody>
                  <a:tcPr anchor="ctr"/>
                </a:tc>
                <a:tc>
                  <a:txBody>
                    <a:bodyPr/>
                    <a:lstStyle/>
                    <a:p>
                      <a:pPr algn="ctr"/>
                      <a:r>
                        <a:rPr lang="en-GB" dirty="0"/>
                        <a:t>Printing, reports, testing utilities</a:t>
                      </a:r>
                    </a:p>
                  </a:txBody>
                  <a:tcPr anchor="ctr"/>
                </a:tc>
                <a:tc>
                  <a:txBody>
                    <a:bodyPr/>
                    <a:lstStyle/>
                    <a:p>
                      <a:pPr algn="ctr"/>
                      <a:r>
                        <a:rPr lang="en-GB" dirty="0"/>
                        <a:t>500</a:t>
                      </a:r>
                    </a:p>
                  </a:txBody>
                  <a:tcPr anchor="ctr"/>
                </a:tc>
                <a:extLst>
                  <a:ext uri="{0D108BD9-81ED-4DB2-BD59-A6C34878D82A}">
                    <a16:rowId xmlns:a16="http://schemas.microsoft.com/office/drawing/2014/main" val="10006"/>
                  </a:ext>
                </a:extLst>
              </a:tr>
            </a:tbl>
          </a:graphicData>
        </a:graphic>
      </p:graphicFrame>
      <p:sp>
        <p:nvSpPr>
          <p:cNvPr id="3" name="TextBox 2">
            <a:extLst>
              <a:ext uri="{FF2B5EF4-FFF2-40B4-BE49-F238E27FC236}">
                <a16:creationId xmlns:a16="http://schemas.microsoft.com/office/drawing/2014/main" id="{9984ED52-FD52-D807-5939-E5651D487558}"/>
              </a:ext>
            </a:extLst>
          </p:cNvPr>
          <p:cNvSpPr txBox="1"/>
          <p:nvPr/>
        </p:nvSpPr>
        <p:spPr>
          <a:xfrm>
            <a:off x="4273826" y="6378881"/>
            <a:ext cx="5976730" cy="369332"/>
          </a:xfrm>
          <a:prstGeom prst="rect">
            <a:avLst/>
          </a:prstGeom>
          <a:noFill/>
        </p:spPr>
        <p:txBody>
          <a:bodyPr wrap="square" rtlCol="0">
            <a:spAutoFit/>
          </a:bodyPr>
          <a:lstStyle/>
          <a:p>
            <a:r>
              <a:rPr lang="en-US" b="1" dirty="0"/>
              <a:t>Total Estimated Cost :  14,000 INR</a:t>
            </a:r>
            <a:endParaRPr lang="en-IN" b="1" dirty="0"/>
          </a:p>
        </p:txBody>
      </p:sp>
    </p:spTree>
    <p:extLst>
      <p:ext uri="{BB962C8B-B14F-4D97-AF65-F5344CB8AC3E}">
        <p14:creationId xmlns:p14="http://schemas.microsoft.com/office/powerpoint/2010/main" val="77087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Project Plan</a:t>
            </a:r>
          </a:p>
        </p:txBody>
      </p:sp>
      <p:pic>
        <p:nvPicPr>
          <p:cNvPr id="4" name="Picture 3"/>
          <p:cNvPicPr>
            <a:picLocks noChangeAspect="1"/>
          </p:cNvPicPr>
          <p:nvPr/>
        </p:nvPicPr>
        <p:blipFill rotWithShape="1">
          <a:blip r:embed="rId2"/>
          <a:srcRect l="2153" t="21882" r="11915" b="28565"/>
          <a:stretch/>
        </p:blipFill>
        <p:spPr>
          <a:xfrm>
            <a:off x="192156" y="2406927"/>
            <a:ext cx="11807687" cy="3967369"/>
          </a:xfrm>
          <a:prstGeom prst="rect">
            <a:avLst/>
          </a:prstGeom>
        </p:spPr>
      </p:pic>
    </p:spTree>
    <p:extLst>
      <p:ext uri="{BB962C8B-B14F-4D97-AF65-F5344CB8AC3E}">
        <p14:creationId xmlns:p14="http://schemas.microsoft.com/office/powerpoint/2010/main" val="718360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Advantages</a:t>
            </a:r>
            <a:endParaRPr lang="en-GB" b="1" dirty="0"/>
          </a:p>
        </p:txBody>
      </p:sp>
      <p:sp>
        <p:nvSpPr>
          <p:cNvPr id="3" name="Content Placeholder 2"/>
          <p:cNvSpPr>
            <a:spLocks noGrp="1"/>
          </p:cNvSpPr>
          <p:nvPr>
            <p:ph idx="1"/>
          </p:nvPr>
        </p:nvSpPr>
        <p:spPr>
          <a:xfrm>
            <a:off x="1154954" y="2603499"/>
            <a:ext cx="9904110" cy="3564387"/>
          </a:xfrm>
        </p:spPr>
        <p:txBody>
          <a:bodyPr/>
          <a:lstStyle/>
          <a:p>
            <a:r>
              <a:rPr lang="en-GB" b="1" dirty="0"/>
              <a:t>Improved Accessibility </a:t>
            </a:r>
            <a:r>
              <a:rPr lang="en-GB" dirty="0"/>
              <a:t>: Makes technology usable for individuals with disabilities.</a:t>
            </a:r>
          </a:p>
          <a:p>
            <a:r>
              <a:rPr lang="en-GB" b="1" dirty="0"/>
              <a:t>Enhanced User Experience </a:t>
            </a:r>
            <a:r>
              <a:rPr lang="en-GB" dirty="0"/>
              <a:t>: Provides a more natural and engaging interaction with devices.</a:t>
            </a:r>
          </a:p>
          <a:p>
            <a:r>
              <a:rPr lang="en-GB" b="1" dirty="0"/>
              <a:t>Convenience</a:t>
            </a:r>
            <a:r>
              <a:rPr lang="en-GB" dirty="0"/>
              <a:t> : Allows for hands-free control, freeing users to perform other tasks simultaneously.</a:t>
            </a:r>
          </a:p>
          <a:p>
            <a:r>
              <a:rPr lang="en-GB" b="1" dirty="0"/>
              <a:t>Increased Efficiency </a:t>
            </a:r>
            <a:r>
              <a:rPr lang="en-GB" dirty="0"/>
              <a:t>: Speeds up interactions and commands, reducing the need for traditional input devices.</a:t>
            </a:r>
          </a:p>
          <a:p>
            <a:r>
              <a:rPr lang="en-GB" b="1" dirty="0"/>
              <a:t>Innovation</a:t>
            </a:r>
            <a:r>
              <a:rPr lang="en-GB" dirty="0"/>
              <a:t> : Drives development of new applications and tools that leverage gesture and voice inputs.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Conclusion</a:t>
            </a:r>
          </a:p>
        </p:txBody>
      </p:sp>
      <p:sp>
        <p:nvSpPr>
          <p:cNvPr id="3" name="Content Placeholder 2"/>
          <p:cNvSpPr>
            <a:spLocks noGrp="1"/>
          </p:cNvSpPr>
          <p:nvPr>
            <p:ph idx="1"/>
          </p:nvPr>
        </p:nvSpPr>
        <p:spPr>
          <a:xfrm>
            <a:off x="1154954" y="2441275"/>
            <a:ext cx="9904110" cy="3959525"/>
          </a:xfrm>
        </p:spPr>
        <p:txBody>
          <a:bodyPr/>
          <a:lstStyle/>
          <a:p>
            <a:r>
              <a:rPr lang="en-US" dirty="0"/>
              <a:t>The </a:t>
            </a:r>
            <a:r>
              <a:rPr lang="en-US" b="1" dirty="0"/>
              <a:t>"Gesture-Voice Hybrid Interface" </a:t>
            </a:r>
            <a:r>
              <a:rPr lang="en-US" dirty="0"/>
              <a:t>project will showcase the potential to replace traditional input methods with hand gestures and voice commands. </a:t>
            </a:r>
          </a:p>
          <a:p>
            <a:r>
              <a:rPr lang="en-US" dirty="0"/>
              <a:t>This innovative approach is expected to bring several key benefits, such as enhanced accessibility by eliminating the need for physical devices like keyboards and mice, making digital systems more accessible to users.</a:t>
            </a:r>
          </a:p>
          <a:p>
            <a:r>
              <a:rPr lang="en-US" dirty="0"/>
              <a:t>The ability to control systems more naturally and efficiently is anticipated to boost productivity, reducing the time spent on manual input.</a:t>
            </a:r>
          </a:p>
          <a:p>
            <a:r>
              <a:rPr lang="en-US" dirty="0"/>
              <a:t>As this technology continues to evolve and undergo refinement, it holds the promise of transforming digital interaction by offering a more intuitive, natural, and inclusive user experience across a broad range of applications.</a:t>
            </a:r>
            <a:endParaRPr lang="en-GB" dirty="0"/>
          </a:p>
        </p:txBody>
      </p:sp>
    </p:spTree>
    <p:extLst>
      <p:ext uri="{BB962C8B-B14F-4D97-AF65-F5344CB8AC3E}">
        <p14:creationId xmlns:p14="http://schemas.microsoft.com/office/powerpoint/2010/main" val="96764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F4971-874D-8452-5F56-B6B825416F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98A17-C613-A1F2-B39B-FC4E6088CC9F}"/>
              </a:ext>
            </a:extLst>
          </p:cNvPr>
          <p:cNvSpPr>
            <a:spLocks noGrp="1"/>
          </p:cNvSpPr>
          <p:nvPr>
            <p:ph type="title"/>
          </p:nvPr>
        </p:nvSpPr>
        <p:spPr/>
        <p:txBody>
          <a:bodyPr/>
          <a:lstStyle/>
          <a:p>
            <a:pPr algn="ctr"/>
            <a:r>
              <a:rPr lang="en-GB" b="1" dirty="0"/>
              <a:t>Future Scope</a:t>
            </a:r>
          </a:p>
        </p:txBody>
      </p:sp>
      <p:sp>
        <p:nvSpPr>
          <p:cNvPr id="3" name="Content Placeholder 2">
            <a:extLst>
              <a:ext uri="{FF2B5EF4-FFF2-40B4-BE49-F238E27FC236}">
                <a16:creationId xmlns:a16="http://schemas.microsoft.com/office/drawing/2014/main" id="{22E86D61-6941-B57C-D0F4-BFDDE59F6BE2}"/>
              </a:ext>
            </a:extLst>
          </p:cNvPr>
          <p:cNvSpPr>
            <a:spLocks noGrp="1"/>
          </p:cNvSpPr>
          <p:nvPr>
            <p:ph idx="1"/>
          </p:nvPr>
        </p:nvSpPr>
        <p:spPr>
          <a:xfrm>
            <a:off x="1293962" y="2579297"/>
            <a:ext cx="9782354" cy="3795623"/>
          </a:xfrm>
        </p:spPr>
        <p:txBody>
          <a:bodyPr>
            <a:normAutofit/>
          </a:bodyPr>
          <a:lstStyle/>
          <a:p>
            <a:pPr>
              <a:buFont typeface="Wingdings" panose="05000000000000000000" pitchFamily="2" charset="2"/>
              <a:buChar char="v"/>
            </a:pPr>
            <a:r>
              <a:rPr lang="en-GB" sz="1900" b="1" dirty="0"/>
              <a:t>AI-Driven Personalization</a:t>
            </a:r>
            <a:r>
              <a:rPr lang="en-GB" sz="1900" dirty="0"/>
              <a:t>: Use machine learning to improve gesture accuracy, customize commands, and adapt to individual user patterns.</a:t>
            </a:r>
          </a:p>
          <a:p>
            <a:pPr>
              <a:buFont typeface="Wingdings" panose="05000000000000000000" pitchFamily="2" charset="2"/>
              <a:buChar char="v"/>
            </a:pPr>
            <a:r>
              <a:rPr lang="en-GB" sz="1900" b="1" dirty="0"/>
              <a:t>AR/VR and </a:t>
            </a:r>
            <a:r>
              <a:rPr lang="en-GB" sz="1900" b="1" dirty="0" err="1"/>
              <a:t>IoT</a:t>
            </a:r>
            <a:r>
              <a:rPr lang="en-GB" sz="1900" b="1" dirty="0"/>
              <a:t> Integration</a:t>
            </a:r>
            <a:r>
              <a:rPr lang="en-GB" sz="1900" dirty="0"/>
              <a:t>: Expand to AR/VR applications and smart home control for immersive, hands-free interactions.</a:t>
            </a:r>
          </a:p>
          <a:p>
            <a:pPr>
              <a:buFont typeface="Wingdings" panose="05000000000000000000" pitchFamily="2" charset="2"/>
              <a:buChar char="v"/>
            </a:pPr>
            <a:r>
              <a:rPr lang="en-GB" sz="1900" b="1" dirty="0"/>
              <a:t>Assistive Technology</a:t>
            </a:r>
            <a:r>
              <a:rPr lang="en-GB" sz="1900" dirty="0"/>
              <a:t>: Enhance accessibility for individuals with disabilities, enabling seamless computer control via gestures and voice.</a:t>
            </a:r>
          </a:p>
          <a:p>
            <a:pPr>
              <a:buFont typeface="Wingdings" panose="05000000000000000000" pitchFamily="2" charset="2"/>
              <a:buChar char="v"/>
            </a:pPr>
            <a:r>
              <a:rPr lang="en-GB" sz="1900" b="1" dirty="0"/>
              <a:t>Enhanced Voice Command Processing</a:t>
            </a:r>
            <a:r>
              <a:rPr lang="en-GB" sz="1900" dirty="0"/>
              <a:t>: Integrate advanced natural language processing (NLP) to interpret complex, multi-step voice commands, making the system more conversational and adaptable to various tasks.</a:t>
            </a:r>
          </a:p>
        </p:txBody>
      </p:sp>
    </p:spTree>
    <p:extLst>
      <p:ext uri="{BB962C8B-B14F-4D97-AF65-F5344CB8AC3E}">
        <p14:creationId xmlns:p14="http://schemas.microsoft.com/office/powerpoint/2010/main" val="2068782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B54DC-B5FD-9E85-55BB-DF5C2744E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699E7F-B2AF-9AED-0E65-8E2942ABFFC9}"/>
              </a:ext>
            </a:extLst>
          </p:cNvPr>
          <p:cNvSpPr>
            <a:spLocks noGrp="1"/>
          </p:cNvSpPr>
          <p:nvPr>
            <p:ph type="title"/>
          </p:nvPr>
        </p:nvSpPr>
        <p:spPr/>
        <p:txBody>
          <a:bodyPr/>
          <a:lstStyle/>
          <a:p>
            <a:pPr algn="ctr"/>
            <a:r>
              <a:rPr lang="en-US" b="1" dirty="0"/>
              <a:t>References </a:t>
            </a:r>
            <a:endParaRPr lang="en-GB" b="1" dirty="0"/>
          </a:p>
        </p:txBody>
      </p:sp>
      <p:sp>
        <p:nvSpPr>
          <p:cNvPr id="3" name="Content Placeholder 2">
            <a:extLst>
              <a:ext uri="{FF2B5EF4-FFF2-40B4-BE49-F238E27FC236}">
                <a16:creationId xmlns:a16="http://schemas.microsoft.com/office/drawing/2014/main" id="{D1610553-1DB6-AB13-82DD-3A4F31B13E28}"/>
              </a:ext>
            </a:extLst>
          </p:cNvPr>
          <p:cNvSpPr>
            <a:spLocks noGrp="1"/>
          </p:cNvSpPr>
          <p:nvPr>
            <p:ph idx="1"/>
          </p:nvPr>
        </p:nvSpPr>
        <p:spPr>
          <a:xfrm>
            <a:off x="491706" y="2087592"/>
            <a:ext cx="11188460" cy="4770407"/>
          </a:xfrm>
        </p:spPr>
        <p:txBody>
          <a:bodyPr>
            <a:normAutofit/>
          </a:bodyPr>
          <a:lstStyle/>
          <a:p>
            <a:pPr>
              <a:buFont typeface="Wingdings" panose="05000000000000000000" pitchFamily="2" charset="2"/>
              <a:buChar char="v"/>
            </a:pPr>
            <a:r>
              <a:rPr lang="en-IN" dirty="0" err="1">
                <a:solidFill>
                  <a:schemeClr val="tx1"/>
                </a:solidFill>
              </a:rPr>
              <a:t>Anuj</a:t>
            </a:r>
            <a:r>
              <a:rPr lang="en-IN" dirty="0">
                <a:solidFill>
                  <a:schemeClr val="tx1"/>
                </a:solidFill>
              </a:rPr>
              <a:t> Kumar; </a:t>
            </a:r>
            <a:r>
              <a:rPr lang="en-IN" dirty="0" err="1">
                <a:solidFill>
                  <a:schemeClr val="tx1"/>
                </a:solidFill>
              </a:rPr>
              <a:t>Anishkha</a:t>
            </a:r>
            <a:r>
              <a:rPr lang="en-IN" dirty="0">
                <a:solidFill>
                  <a:schemeClr val="tx1"/>
                </a:solidFill>
              </a:rPr>
              <a:t> Chaudhary; </a:t>
            </a:r>
            <a:r>
              <a:rPr lang="en-IN" dirty="0" err="1">
                <a:solidFill>
                  <a:schemeClr val="tx1"/>
                </a:solidFill>
              </a:rPr>
              <a:t>Anjani</a:t>
            </a:r>
            <a:r>
              <a:rPr lang="en-IN" dirty="0">
                <a:solidFill>
                  <a:schemeClr val="tx1"/>
                </a:solidFill>
              </a:rPr>
              <a:t> </a:t>
            </a:r>
            <a:r>
              <a:rPr lang="en-IN" dirty="0" err="1">
                <a:solidFill>
                  <a:schemeClr val="tx1"/>
                </a:solidFill>
              </a:rPr>
              <a:t>Singhal</a:t>
            </a:r>
            <a:r>
              <a:rPr lang="en-IN" dirty="0">
                <a:solidFill>
                  <a:schemeClr val="tx1"/>
                </a:solidFill>
              </a:rPr>
              <a:t>; </a:t>
            </a:r>
            <a:r>
              <a:rPr lang="en-IN" dirty="0" err="1">
                <a:solidFill>
                  <a:schemeClr val="tx1"/>
                </a:solidFill>
              </a:rPr>
              <a:t>Abhinav</a:t>
            </a:r>
            <a:r>
              <a:rPr lang="en-IN" dirty="0">
                <a:solidFill>
                  <a:schemeClr val="tx1"/>
                </a:solidFill>
              </a:rPr>
              <a:t> </a:t>
            </a:r>
            <a:r>
              <a:rPr lang="en-IN" dirty="0" err="1">
                <a:solidFill>
                  <a:schemeClr val="tx1"/>
                </a:solidFill>
              </a:rPr>
              <a:t>Dev</a:t>
            </a:r>
            <a:r>
              <a:rPr lang="en-IN" dirty="0">
                <a:solidFill>
                  <a:schemeClr val="tx1"/>
                </a:solidFill>
              </a:rPr>
              <a:t>; </a:t>
            </a:r>
            <a:r>
              <a:rPr lang="en-IN" dirty="0" err="1">
                <a:solidFill>
                  <a:schemeClr val="tx1"/>
                </a:solidFill>
              </a:rPr>
              <a:t>Arpit</a:t>
            </a:r>
            <a:r>
              <a:rPr lang="en-IN" dirty="0">
                <a:solidFill>
                  <a:schemeClr val="tx1"/>
                </a:solidFill>
              </a:rPr>
              <a:t> </a:t>
            </a:r>
            <a:r>
              <a:rPr lang="en-IN" dirty="0" err="1">
                <a:solidFill>
                  <a:schemeClr val="tx1"/>
                </a:solidFill>
              </a:rPr>
              <a:t>Jaiswal</a:t>
            </a:r>
            <a:r>
              <a:rPr lang="en-IN" dirty="0">
                <a:solidFill>
                  <a:schemeClr val="tx1"/>
                </a:solidFill>
              </a:rPr>
              <a:t>;”</a:t>
            </a:r>
            <a:r>
              <a:rPr lang="en-GB" sz="2400" b="1" dirty="0">
                <a:solidFill>
                  <a:schemeClr val="dk1"/>
                </a:solidFill>
              </a:rPr>
              <a:t> </a:t>
            </a:r>
            <a:r>
              <a:rPr lang="en-GB" b="1" dirty="0">
                <a:solidFill>
                  <a:schemeClr val="dk1"/>
                </a:solidFill>
              </a:rPr>
              <a:t>Gesture and Voice Controlled Virtual Mouse: A Review” Publisher: </a:t>
            </a:r>
            <a:r>
              <a:rPr lang="en-GB" dirty="0">
                <a:solidFill>
                  <a:schemeClr val="dk1"/>
                </a:solidFill>
              </a:rPr>
              <a:t>IEEE (Institute of Electrical and Electronics Engineers) April 2024</a:t>
            </a:r>
          </a:p>
          <a:p>
            <a:pPr>
              <a:buFont typeface="Wingdings" panose="05000000000000000000" pitchFamily="2" charset="2"/>
              <a:buChar char="v"/>
            </a:pPr>
            <a:r>
              <a:rPr lang="en-IN" dirty="0"/>
              <a:t>M. </a:t>
            </a:r>
            <a:r>
              <a:rPr lang="en-IN" dirty="0" err="1"/>
              <a:t>Nazeer</a:t>
            </a:r>
            <a:r>
              <a:rPr lang="en-IN" dirty="0"/>
              <a:t>, S. A. G, A. </a:t>
            </a:r>
            <a:r>
              <a:rPr lang="en-IN" dirty="0" err="1"/>
              <a:t>Priyadarshini</a:t>
            </a:r>
            <a:r>
              <a:rPr lang="en-IN" dirty="0"/>
              <a:t>, C. C. B. Krishna, A. </a:t>
            </a:r>
            <a:r>
              <a:rPr lang="en-IN" dirty="0" err="1"/>
              <a:t>Anusha</a:t>
            </a:r>
            <a:r>
              <a:rPr lang="en-IN" dirty="0"/>
              <a:t> and A. </a:t>
            </a:r>
            <a:r>
              <a:rPr lang="en-IN" dirty="0" err="1"/>
              <a:t>Amreen</a:t>
            </a:r>
            <a:r>
              <a:rPr lang="en-IN" dirty="0"/>
              <a:t>, </a:t>
            </a:r>
            <a:r>
              <a:rPr lang="en-IN" b="1" dirty="0"/>
              <a:t>"Gesture Controlled Virtual Mouse and Keyboard Using </a:t>
            </a:r>
            <a:r>
              <a:rPr lang="en-IN" b="1" dirty="0" err="1"/>
              <a:t>OpenCV</a:t>
            </a:r>
            <a:r>
              <a:rPr lang="en-IN" b="1" dirty="0"/>
              <a:t>" </a:t>
            </a:r>
            <a:r>
              <a:rPr lang="en-IN" dirty="0"/>
              <a:t>2023, International Conference on Emerging Techniques in Computational Intelligence (ICETCI), Hyderabad, India, 2023</a:t>
            </a:r>
          </a:p>
          <a:p>
            <a:pPr>
              <a:buFont typeface="Wingdings" panose="05000000000000000000" pitchFamily="2" charset="2"/>
              <a:buChar char="v"/>
            </a:pPr>
            <a:r>
              <a:rPr lang="en-GB" dirty="0">
                <a:solidFill>
                  <a:schemeClr val="dk1"/>
                </a:solidFill>
              </a:rPr>
              <a:t>C </a:t>
            </a:r>
            <a:r>
              <a:rPr lang="en-GB" dirty="0" err="1">
                <a:solidFill>
                  <a:schemeClr val="dk1"/>
                </a:solidFill>
              </a:rPr>
              <a:t>Saritha,Y</a:t>
            </a:r>
            <a:r>
              <a:rPr lang="en-GB" dirty="0">
                <a:solidFill>
                  <a:schemeClr val="dk1"/>
                </a:solidFill>
              </a:rPr>
              <a:t> </a:t>
            </a:r>
            <a:r>
              <a:rPr lang="en-GB" dirty="0" err="1">
                <a:solidFill>
                  <a:schemeClr val="dk1"/>
                </a:solidFill>
              </a:rPr>
              <a:t>Phanitha,A</a:t>
            </a:r>
            <a:r>
              <a:rPr lang="en-GB" dirty="0">
                <a:solidFill>
                  <a:schemeClr val="dk1"/>
                </a:solidFill>
              </a:rPr>
              <a:t> </a:t>
            </a:r>
            <a:r>
              <a:rPr lang="en-GB" dirty="0" err="1">
                <a:solidFill>
                  <a:schemeClr val="dk1"/>
                </a:solidFill>
              </a:rPr>
              <a:t>Ramya</a:t>
            </a:r>
            <a:r>
              <a:rPr lang="en-GB" dirty="0">
                <a:solidFill>
                  <a:schemeClr val="dk1"/>
                </a:solidFill>
              </a:rPr>
              <a:t> Krishna, “</a:t>
            </a:r>
            <a:r>
              <a:rPr lang="en-GB" b="1" dirty="0">
                <a:solidFill>
                  <a:schemeClr val="dk1"/>
                </a:solidFill>
              </a:rPr>
              <a:t>Virtual Mouse Operations Using Webcam</a:t>
            </a:r>
            <a:r>
              <a:rPr lang="en-GB" dirty="0">
                <a:solidFill>
                  <a:schemeClr val="dk1"/>
                </a:solidFill>
              </a:rPr>
              <a:t>” ,June 2023 International Journal of Scientific Research in Science Engineering and Technology</a:t>
            </a:r>
          </a:p>
          <a:p>
            <a:pPr>
              <a:buFont typeface="Wingdings" panose="05000000000000000000" pitchFamily="2" charset="2"/>
              <a:buChar char="v"/>
            </a:pPr>
            <a:r>
              <a:rPr lang="en-IN" dirty="0"/>
              <a:t>S. </a:t>
            </a:r>
            <a:r>
              <a:rPr lang="en-IN" dirty="0" err="1"/>
              <a:t>Patil</a:t>
            </a:r>
            <a:r>
              <a:rPr lang="en-IN" dirty="0"/>
              <a:t>, S. </a:t>
            </a:r>
            <a:r>
              <a:rPr lang="en-IN" dirty="0" err="1"/>
              <a:t>Kanganolli</a:t>
            </a:r>
            <a:r>
              <a:rPr lang="en-IN" dirty="0"/>
              <a:t>, J. </a:t>
            </a:r>
            <a:r>
              <a:rPr lang="en-IN" dirty="0" err="1"/>
              <a:t>Deore</a:t>
            </a:r>
            <a:r>
              <a:rPr lang="en-IN" dirty="0"/>
              <a:t>, and K. </a:t>
            </a:r>
            <a:r>
              <a:rPr lang="en-IN" dirty="0" err="1"/>
              <a:t>Vartak</a:t>
            </a:r>
            <a:r>
              <a:rPr lang="en-IN" b="1" dirty="0"/>
              <a:t>, "Review on </a:t>
            </a:r>
            <a:r>
              <a:rPr lang="en-IN" b="1" dirty="0" err="1"/>
              <a:t>Touchless</a:t>
            </a:r>
            <a:r>
              <a:rPr lang="en-IN" b="1" dirty="0"/>
              <a:t> Virtual Mouse Technologies and A.I. Voice Assistants," </a:t>
            </a:r>
            <a:r>
              <a:rPr lang="en-IN" i="1" dirty="0"/>
              <a:t>International Journal of Progressive Research in Engineering and Management Science (IJPREMS)</a:t>
            </a:r>
            <a:r>
              <a:rPr lang="en-IN" dirty="0"/>
              <a:t>, vol. 3, no. 3, pp. 160-167, 2023.</a:t>
            </a:r>
          </a:p>
          <a:p>
            <a:pPr>
              <a:buFont typeface="Wingdings" panose="05000000000000000000" pitchFamily="2" charset="2"/>
              <a:buChar char="v"/>
            </a:pPr>
            <a:r>
              <a:rPr lang="en-GB" dirty="0">
                <a:solidFill>
                  <a:schemeClr val="dk1"/>
                </a:solidFill>
              </a:rPr>
              <a:t>A. </a:t>
            </a:r>
            <a:r>
              <a:rPr lang="en-GB" dirty="0" err="1">
                <a:solidFill>
                  <a:schemeClr val="dk1"/>
                </a:solidFill>
              </a:rPr>
              <a:t>Mujahid</a:t>
            </a:r>
            <a:r>
              <a:rPr lang="en-GB" dirty="0">
                <a:solidFill>
                  <a:schemeClr val="dk1"/>
                </a:solidFill>
              </a:rPr>
              <a:t>, M.J. </a:t>
            </a:r>
            <a:r>
              <a:rPr lang="en-GB" dirty="0" err="1">
                <a:solidFill>
                  <a:schemeClr val="dk1"/>
                </a:solidFill>
              </a:rPr>
              <a:t>Awan</a:t>
            </a:r>
            <a:r>
              <a:rPr lang="en-GB" dirty="0">
                <a:solidFill>
                  <a:schemeClr val="dk1"/>
                </a:solidFill>
              </a:rPr>
              <a:t>, A. </a:t>
            </a:r>
            <a:r>
              <a:rPr lang="en-GB" dirty="0" err="1">
                <a:solidFill>
                  <a:schemeClr val="dk1"/>
                </a:solidFill>
              </a:rPr>
              <a:t>Yasin</a:t>
            </a:r>
            <a:r>
              <a:rPr lang="en-GB" dirty="0">
                <a:solidFill>
                  <a:schemeClr val="dk1"/>
                </a:solidFill>
              </a:rPr>
              <a:t>, M.A. Mohammed, R. </a:t>
            </a:r>
            <a:r>
              <a:rPr lang="en-GB" dirty="0" err="1">
                <a:solidFill>
                  <a:schemeClr val="dk1"/>
                </a:solidFill>
              </a:rPr>
              <a:t>Damasevicius</a:t>
            </a:r>
            <a:r>
              <a:rPr lang="en-GB" dirty="0">
                <a:solidFill>
                  <a:schemeClr val="dk1"/>
                </a:solidFill>
              </a:rPr>
              <a:t>, R. </a:t>
            </a:r>
            <a:r>
              <a:rPr lang="en-GB" dirty="0" err="1">
                <a:solidFill>
                  <a:schemeClr val="dk1"/>
                </a:solidFill>
              </a:rPr>
              <a:t>Maskeliunas</a:t>
            </a:r>
            <a:r>
              <a:rPr lang="en-GB" dirty="0">
                <a:solidFill>
                  <a:schemeClr val="dk1"/>
                </a:solidFill>
              </a:rPr>
              <a:t>, et al., "</a:t>
            </a:r>
            <a:r>
              <a:rPr lang="en-GB" b="1" dirty="0">
                <a:solidFill>
                  <a:schemeClr val="dk1"/>
                </a:solidFill>
              </a:rPr>
              <a:t>Real-Time </a:t>
            </a:r>
            <a:r>
              <a:rPr lang="en-GB" b="1" dirty="0" err="1">
                <a:solidFill>
                  <a:schemeClr val="dk1"/>
                </a:solidFill>
              </a:rPr>
              <a:t>HandGesture</a:t>
            </a:r>
            <a:r>
              <a:rPr lang="en-GB" b="1" dirty="0">
                <a:solidFill>
                  <a:schemeClr val="dk1"/>
                </a:solidFill>
              </a:rPr>
              <a:t> Recognition Based on </a:t>
            </a:r>
            <a:r>
              <a:rPr lang="en-GB" b="1" dirty="0" err="1">
                <a:solidFill>
                  <a:schemeClr val="dk1"/>
                </a:solidFill>
              </a:rPr>
              <a:t>DeepLearning</a:t>
            </a:r>
            <a:r>
              <a:rPr lang="en-GB" b="1" dirty="0">
                <a:solidFill>
                  <a:schemeClr val="dk1"/>
                </a:solidFill>
              </a:rPr>
              <a:t> </a:t>
            </a:r>
            <a:r>
              <a:rPr lang="en-GB" dirty="0">
                <a:solidFill>
                  <a:schemeClr val="dk1"/>
                </a:solidFill>
              </a:rPr>
              <a:t>", </a:t>
            </a:r>
            <a:r>
              <a:rPr lang="en-GB" i="1" dirty="0">
                <a:solidFill>
                  <a:schemeClr val="dk1"/>
                </a:solidFill>
              </a:rPr>
              <a:t>Appl. </a:t>
            </a:r>
            <a:r>
              <a:rPr lang="en-GB" i="1" dirty="0" err="1">
                <a:solidFill>
                  <a:schemeClr val="dk1"/>
                </a:solidFill>
              </a:rPr>
              <a:t>Sci</a:t>
            </a:r>
            <a:r>
              <a:rPr lang="en-GB" dirty="0">
                <a:solidFill>
                  <a:schemeClr val="dk1"/>
                </a:solidFill>
              </a:rPr>
              <a:t>, pp. 11 4164, 2021.Available “https://www.mdpi.com/2076-3417/11/9/4164</a:t>
            </a:r>
            <a:endParaRPr lang="en-GB" u="sng" dirty="0">
              <a:solidFill>
                <a:schemeClr val="accent1">
                  <a:lumMod val="75000"/>
                </a:schemeClr>
              </a:solidFill>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691311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534AF-48F3-8EC9-21A7-28913DA4E805}"/>
              </a:ext>
            </a:extLst>
          </p:cNvPr>
          <p:cNvSpPr>
            <a:spLocks noGrp="1"/>
          </p:cNvSpPr>
          <p:nvPr>
            <p:ph type="title"/>
          </p:nvPr>
        </p:nvSpPr>
        <p:spPr/>
        <p:txBody>
          <a:bodyPr/>
          <a:lstStyle/>
          <a:p>
            <a:r>
              <a:rPr lang="en-US" sz="4800" b="1" dirty="0"/>
              <a:t>Thank You …</a:t>
            </a:r>
            <a:endParaRPr lang="en-IN" sz="4800" b="1" dirty="0"/>
          </a:p>
        </p:txBody>
      </p:sp>
      <p:pic>
        <p:nvPicPr>
          <p:cNvPr id="7" name="Picture 6">
            <a:extLst>
              <a:ext uri="{FF2B5EF4-FFF2-40B4-BE49-F238E27FC236}">
                <a16:creationId xmlns:a16="http://schemas.microsoft.com/office/drawing/2014/main" id="{F7D347A3-AD88-0211-4282-85FA831CFBC0}"/>
              </a:ext>
            </a:extLst>
          </p:cNvPr>
          <p:cNvPicPr>
            <a:picLocks noChangeAspect="1"/>
          </p:cNvPicPr>
          <p:nvPr/>
        </p:nvPicPr>
        <p:blipFill>
          <a:blip r:embed="rId2"/>
          <a:stretch>
            <a:fillRect/>
          </a:stretch>
        </p:blipFill>
        <p:spPr>
          <a:xfrm>
            <a:off x="6477000" y="1716657"/>
            <a:ext cx="5552874" cy="3407434"/>
          </a:xfrm>
          <a:prstGeom prst="rect">
            <a:avLst/>
          </a:prstGeom>
        </p:spPr>
      </p:pic>
    </p:spTree>
    <p:extLst>
      <p:ext uri="{BB962C8B-B14F-4D97-AF65-F5344CB8AC3E}">
        <p14:creationId xmlns:p14="http://schemas.microsoft.com/office/powerpoint/2010/main" val="182705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10F7D-292A-3122-E8B7-3588641050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B31ACC-9066-264E-E431-3355412440D4}"/>
              </a:ext>
            </a:extLst>
          </p:cNvPr>
          <p:cNvSpPr>
            <a:spLocks noGrp="1"/>
          </p:cNvSpPr>
          <p:nvPr>
            <p:ph type="title"/>
          </p:nvPr>
        </p:nvSpPr>
        <p:spPr/>
        <p:txBody>
          <a:bodyPr/>
          <a:lstStyle/>
          <a:p>
            <a:pPr algn="ctr"/>
            <a:r>
              <a:rPr lang="en-GB" b="1" dirty="0"/>
              <a:t>Introduction</a:t>
            </a:r>
          </a:p>
        </p:txBody>
      </p:sp>
      <p:sp>
        <p:nvSpPr>
          <p:cNvPr id="3" name="Content Placeholder 2">
            <a:extLst>
              <a:ext uri="{FF2B5EF4-FFF2-40B4-BE49-F238E27FC236}">
                <a16:creationId xmlns:a16="http://schemas.microsoft.com/office/drawing/2014/main" id="{6A2BBAA2-D92D-F550-D7FE-3BC3D8FF5CA1}"/>
              </a:ext>
            </a:extLst>
          </p:cNvPr>
          <p:cNvSpPr>
            <a:spLocks noGrp="1"/>
          </p:cNvSpPr>
          <p:nvPr>
            <p:ph idx="1"/>
          </p:nvPr>
        </p:nvSpPr>
        <p:spPr>
          <a:xfrm>
            <a:off x="940280" y="2346385"/>
            <a:ext cx="10170544" cy="4196372"/>
          </a:xfrm>
        </p:spPr>
        <p:txBody>
          <a:bodyPr>
            <a:noAutofit/>
          </a:bodyPr>
          <a:lstStyle/>
          <a:p>
            <a:pPr>
              <a:lnSpc>
                <a:spcPct val="150000"/>
              </a:lnSpc>
              <a:buFont typeface="Wingdings" panose="05000000000000000000" pitchFamily="2" charset="2"/>
              <a:buChar char="v"/>
            </a:pPr>
            <a:r>
              <a:rPr lang="en-US" sz="1600" dirty="0"/>
              <a:t>The </a:t>
            </a:r>
            <a:r>
              <a:rPr lang="en-US" sz="1600" b="1" dirty="0"/>
              <a:t>”Gesture Voice Hybrid Interface” </a:t>
            </a:r>
            <a:r>
              <a:rPr lang="en-US" sz="1600" dirty="0"/>
              <a:t>project aims to replace traditional input devices, such as the mouse and keyboard, with a more intuitive and natural system that uses hand gestures and voice commands. </a:t>
            </a:r>
          </a:p>
          <a:p>
            <a:pPr>
              <a:lnSpc>
                <a:spcPct val="150000"/>
              </a:lnSpc>
              <a:buFont typeface="Wingdings" panose="05000000000000000000" pitchFamily="2" charset="2"/>
              <a:buChar char="v"/>
            </a:pPr>
            <a:r>
              <a:rPr lang="en-US" sz="1600" dirty="0"/>
              <a:t>By utilizing a webcam and advanced technologies like OpenCV and </a:t>
            </a:r>
            <a:r>
              <a:rPr lang="en-US" sz="1600" dirty="0" err="1"/>
              <a:t>MediaPipe</a:t>
            </a:r>
            <a:r>
              <a:rPr lang="en-US" sz="1600" dirty="0"/>
              <a:t>, the system enables real-time gesture recognition for actions like cursor movement, clicking, and scrolling, while voice commands handle additional operations. </a:t>
            </a:r>
          </a:p>
          <a:p>
            <a:pPr>
              <a:lnSpc>
                <a:spcPct val="150000"/>
              </a:lnSpc>
              <a:buFont typeface="Wingdings" panose="05000000000000000000" pitchFamily="2" charset="2"/>
              <a:buChar char="v"/>
            </a:pPr>
            <a:r>
              <a:rPr lang="en-US" sz="1600" dirty="0"/>
              <a:t>This hybrid approach not only enhances the user experience but also improves accessibility for individuals with disabilities and allows for touchless interaction, making it ideal for hygiene-sensitive environments.</a:t>
            </a:r>
          </a:p>
          <a:p>
            <a:pPr>
              <a:lnSpc>
                <a:spcPct val="150000"/>
              </a:lnSpc>
              <a:buFont typeface="Wingdings" panose="05000000000000000000" pitchFamily="2" charset="2"/>
              <a:buChar char="v"/>
            </a:pPr>
            <a:r>
              <a:rPr lang="en-US" sz="1600" dirty="0"/>
              <a:t> Ultimately, the project seeks to simplify computer operations, boosting productivity and efficiency through a seamless, hands-free interface</a:t>
            </a:r>
            <a:endParaRPr lang="en-GB" sz="1600" dirty="0">
              <a:solidFill>
                <a:schemeClr val="tx1">
                  <a:lumMod val="95000"/>
                  <a:lumOff val="5000"/>
                </a:schemeClr>
              </a:solidFill>
            </a:endParaRPr>
          </a:p>
        </p:txBody>
      </p:sp>
    </p:spTree>
    <p:extLst>
      <p:ext uri="{BB962C8B-B14F-4D97-AF65-F5344CB8AC3E}">
        <p14:creationId xmlns:p14="http://schemas.microsoft.com/office/powerpoint/2010/main" val="395507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41E45-DC05-CA0C-A0E6-0DAA8B2EB1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2E0D32-0AFA-75EF-5EA5-53DDE59DF79F}"/>
              </a:ext>
            </a:extLst>
          </p:cNvPr>
          <p:cNvSpPr>
            <a:spLocks noGrp="1"/>
          </p:cNvSpPr>
          <p:nvPr>
            <p:ph type="title"/>
          </p:nvPr>
        </p:nvSpPr>
        <p:spPr/>
        <p:txBody>
          <a:bodyPr/>
          <a:lstStyle/>
          <a:p>
            <a:pPr algn="ctr"/>
            <a:r>
              <a:rPr lang="en-GB" b="1" dirty="0"/>
              <a:t>Motivation</a:t>
            </a:r>
          </a:p>
        </p:txBody>
      </p:sp>
      <p:sp>
        <p:nvSpPr>
          <p:cNvPr id="3" name="Content Placeholder 2">
            <a:extLst>
              <a:ext uri="{FF2B5EF4-FFF2-40B4-BE49-F238E27FC236}">
                <a16:creationId xmlns:a16="http://schemas.microsoft.com/office/drawing/2014/main" id="{0151F572-6019-A690-98C5-E69F91B748C8}"/>
              </a:ext>
            </a:extLst>
          </p:cNvPr>
          <p:cNvSpPr>
            <a:spLocks noGrp="1"/>
          </p:cNvSpPr>
          <p:nvPr>
            <p:ph idx="1"/>
          </p:nvPr>
        </p:nvSpPr>
        <p:spPr>
          <a:xfrm>
            <a:off x="561474" y="2499983"/>
            <a:ext cx="11325726" cy="4061238"/>
          </a:xfrm>
        </p:spPr>
        <p:txBody>
          <a:bodyPr>
            <a:normAutofit fontScale="92500"/>
          </a:bodyPr>
          <a:lstStyle/>
          <a:p>
            <a:pPr>
              <a:lnSpc>
                <a:spcPct val="150000"/>
              </a:lnSpc>
              <a:buFont typeface="Wingdings" panose="05000000000000000000" pitchFamily="2" charset="2"/>
              <a:buChar char="v"/>
            </a:pPr>
            <a:r>
              <a:rPr lang="en-US" dirty="0"/>
              <a:t>The motivation behind the ”Gesture Voice Hybrid Interface” project stems from the growing need for more intuitive, inclusive, and hygienic methods of interacting with technology. </a:t>
            </a:r>
          </a:p>
          <a:p>
            <a:pPr>
              <a:lnSpc>
                <a:spcPct val="150000"/>
              </a:lnSpc>
              <a:buFont typeface="Wingdings" panose="05000000000000000000" pitchFamily="2" charset="2"/>
              <a:buChar char="v"/>
            </a:pPr>
            <a:r>
              <a:rPr lang="en-US" dirty="0"/>
              <a:t>Traditional input devices like keyboards and mice can be cumbersome, limiting in terms of accessibility, and often depend on physical contact, which may not be ideal in hygiene-sensitive environments.</a:t>
            </a:r>
          </a:p>
          <a:p>
            <a:pPr>
              <a:lnSpc>
                <a:spcPct val="150000"/>
              </a:lnSpc>
              <a:buFont typeface="Wingdings" panose="05000000000000000000" pitchFamily="2" charset="2"/>
              <a:buChar char="v"/>
            </a:pPr>
            <a:r>
              <a:rPr lang="en-US" dirty="0"/>
              <a:t> With the rise of touchless technologies and the increasing importance of accessibility in digital spaces, there is a clear demand for a more natural, hands-free way to interact with computers. </a:t>
            </a:r>
          </a:p>
          <a:p>
            <a:pPr>
              <a:lnSpc>
                <a:spcPct val="150000"/>
              </a:lnSpc>
              <a:buFont typeface="Wingdings" panose="05000000000000000000" pitchFamily="2" charset="2"/>
              <a:buChar char="v"/>
            </a:pPr>
            <a:r>
              <a:rPr lang="en-US" dirty="0"/>
              <a:t>The motivation is to enhance the user experience, improve accessibility, and create a more efficient and streamlined way to interact with computers, ultimately driving innovation in human-computer interaction. </a:t>
            </a:r>
            <a:endParaRPr lang="en-GB" sz="1800" dirty="0">
              <a:solidFill>
                <a:schemeClr val="tx1">
                  <a:lumMod val="95000"/>
                  <a:lumOff val="5000"/>
                </a:schemeClr>
              </a:solidFill>
            </a:endParaRPr>
          </a:p>
        </p:txBody>
      </p:sp>
    </p:spTree>
    <p:extLst>
      <p:ext uri="{BB962C8B-B14F-4D97-AF65-F5344CB8AC3E}">
        <p14:creationId xmlns:p14="http://schemas.microsoft.com/office/powerpoint/2010/main" val="363274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Project Scope</a:t>
            </a:r>
          </a:p>
        </p:txBody>
      </p:sp>
      <p:sp>
        <p:nvSpPr>
          <p:cNvPr id="3" name="Content Placeholder 2"/>
          <p:cNvSpPr>
            <a:spLocks noGrp="1"/>
          </p:cNvSpPr>
          <p:nvPr>
            <p:ph idx="1"/>
          </p:nvPr>
        </p:nvSpPr>
        <p:spPr>
          <a:xfrm>
            <a:off x="1154954" y="2544793"/>
            <a:ext cx="9938616" cy="3968150"/>
          </a:xfrm>
        </p:spPr>
        <p:txBody>
          <a:bodyPr>
            <a:noAutofit/>
          </a:bodyPr>
          <a:lstStyle/>
          <a:p>
            <a:r>
              <a:rPr lang="en-GB" sz="1700" dirty="0"/>
              <a:t>The scope of the "</a:t>
            </a:r>
            <a:r>
              <a:rPr lang="en-GB" sz="1700" b="1" dirty="0"/>
              <a:t>Gesture Voice Hybrid Interface</a:t>
            </a:r>
            <a:r>
              <a:rPr lang="en-GB" sz="1700" dirty="0"/>
              <a:t>" project includes:</a:t>
            </a:r>
          </a:p>
          <a:p>
            <a:pPr>
              <a:buFont typeface="Wingdings" panose="05000000000000000000" pitchFamily="2" charset="2"/>
              <a:buChar char="ü"/>
            </a:pPr>
            <a:r>
              <a:rPr lang="en-GB" sz="1700" b="1" dirty="0"/>
              <a:t>Development of Gesture Recognition </a:t>
            </a:r>
            <a:r>
              <a:rPr lang="en-GB" sz="1700" b="1" dirty="0" err="1"/>
              <a:t>System</a:t>
            </a:r>
            <a:r>
              <a:rPr lang="en-GB" sz="1700" dirty="0" err="1"/>
              <a:t>:Use</a:t>
            </a:r>
            <a:r>
              <a:rPr lang="en-GB" sz="1700" dirty="0"/>
              <a:t> computer vision techniques to detect and interpret hand gestures in real-time using a webcam.</a:t>
            </a:r>
          </a:p>
          <a:p>
            <a:pPr>
              <a:buFont typeface="Wingdings" panose="05000000000000000000" pitchFamily="2" charset="2"/>
              <a:buChar char="ü"/>
            </a:pPr>
            <a:r>
              <a:rPr lang="en-GB" sz="1700" b="1" dirty="0"/>
              <a:t>Integration of Voice Command </a:t>
            </a:r>
            <a:r>
              <a:rPr lang="en-GB" sz="1700" b="1" dirty="0" err="1"/>
              <a:t>System</a:t>
            </a:r>
            <a:r>
              <a:rPr lang="en-GB" sz="1700" dirty="0" err="1"/>
              <a:t>:Implement</a:t>
            </a:r>
            <a:r>
              <a:rPr lang="en-GB" sz="1700" dirty="0"/>
              <a:t> speech recognition to execute commands based on voice inputs for a hands-free user experience.</a:t>
            </a:r>
          </a:p>
          <a:p>
            <a:pPr>
              <a:buFont typeface="Wingdings" panose="05000000000000000000" pitchFamily="2" charset="2"/>
              <a:buChar char="ü"/>
            </a:pPr>
            <a:r>
              <a:rPr lang="en-GB" sz="1700" b="1" dirty="0"/>
              <a:t>Seamless Hybrid </a:t>
            </a:r>
            <a:r>
              <a:rPr lang="en-GB" sz="1700" b="1" dirty="0" err="1"/>
              <a:t>Interaction</a:t>
            </a:r>
            <a:r>
              <a:rPr lang="en-GB" sz="1700" dirty="0" err="1"/>
              <a:t>:Combine</a:t>
            </a:r>
            <a:r>
              <a:rPr lang="en-GB" sz="1700" dirty="0"/>
              <a:t> gesture and voice inputs for efficient and versatile control of computer functions.</a:t>
            </a:r>
          </a:p>
          <a:p>
            <a:pPr>
              <a:buFont typeface="Wingdings" panose="05000000000000000000" pitchFamily="2" charset="2"/>
              <a:buChar char="ü"/>
            </a:pPr>
            <a:r>
              <a:rPr lang="en-GB" sz="1700" b="1" dirty="0"/>
              <a:t>Cross-Platform </a:t>
            </a:r>
            <a:r>
              <a:rPr lang="en-GB" sz="1700" b="1" dirty="0" err="1"/>
              <a:t>Compatibility</a:t>
            </a:r>
            <a:r>
              <a:rPr lang="en-GB" sz="1700" dirty="0" err="1"/>
              <a:t>:Design</a:t>
            </a:r>
            <a:r>
              <a:rPr lang="en-GB" sz="1700" dirty="0"/>
              <a:t> the system to work across multiple operating systems (e.g., Windows, Linux, </a:t>
            </a:r>
            <a:r>
              <a:rPr lang="en-GB" sz="1700" dirty="0" err="1"/>
              <a:t>macOS</a:t>
            </a:r>
            <a:r>
              <a:rPr lang="en-GB" sz="1700" dirty="0"/>
              <a:t>) and applications.</a:t>
            </a:r>
          </a:p>
          <a:p>
            <a:pPr>
              <a:buFont typeface="Wingdings" panose="05000000000000000000" pitchFamily="2" charset="2"/>
              <a:buChar char="ü"/>
            </a:pPr>
            <a:r>
              <a:rPr lang="en-GB" sz="1700" b="1" dirty="0"/>
              <a:t>User Interface </a:t>
            </a:r>
            <a:r>
              <a:rPr lang="en-GB" sz="1700" b="1" dirty="0" err="1"/>
              <a:t>Design</a:t>
            </a:r>
            <a:r>
              <a:rPr lang="en-GB" sz="1700" dirty="0" err="1"/>
              <a:t>:Create</a:t>
            </a:r>
            <a:r>
              <a:rPr lang="en-GB" sz="1700" dirty="0"/>
              <a:t> an intuitive, user-friendly interface that integrates with various software applications.</a:t>
            </a:r>
          </a:p>
        </p:txBody>
      </p:sp>
    </p:spTree>
    <p:extLst>
      <p:ext uri="{BB962C8B-B14F-4D97-AF65-F5344CB8AC3E}">
        <p14:creationId xmlns:p14="http://schemas.microsoft.com/office/powerpoint/2010/main" val="20849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                         Project Scope</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GB" b="1" dirty="0"/>
              <a:t>Accessibility Features </a:t>
            </a:r>
            <a:r>
              <a:rPr lang="en-GB" dirty="0"/>
              <a:t>: Ensure that the system provides accessible input options for individuals with physical disabilities.</a:t>
            </a:r>
          </a:p>
          <a:p>
            <a:pPr>
              <a:buFont typeface="Wingdings" panose="05000000000000000000" pitchFamily="2" charset="2"/>
              <a:buChar char="ü"/>
            </a:pPr>
            <a:r>
              <a:rPr lang="en-GB" b="1" dirty="0"/>
              <a:t>Testing and Validation </a:t>
            </a:r>
            <a:r>
              <a:rPr lang="en-GB" dirty="0"/>
              <a:t>: Conduct performance testing to ensure accuracy, responsiveness, and reliability of the gesture and voice recognition systems.</a:t>
            </a:r>
          </a:p>
          <a:p>
            <a:pPr>
              <a:buFont typeface="Wingdings" panose="05000000000000000000" pitchFamily="2" charset="2"/>
              <a:buChar char="ü"/>
            </a:pPr>
            <a:r>
              <a:rPr lang="en-GB" b="1" dirty="0"/>
              <a:t>Potential for Future Enhancements </a:t>
            </a:r>
            <a:r>
              <a:rPr lang="en-GB" dirty="0"/>
              <a:t>: Allow for future development of more complex gestures, multi-language support, and integration with AI for intelligent contextual responses.</a:t>
            </a:r>
          </a:p>
          <a:p>
            <a:pPr marL="0" indent="0">
              <a:buNone/>
            </a:pPr>
            <a:endParaRPr lang="en-GB" dirty="0"/>
          </a:p>
        </p:txBody>
      </p:sp>
    </p:spTree>
    <p:extLst>
      <p:ext uri="{BB962C8B-B14F-4D97-AF65-F5344CB8AC3E}">
        <p14:creationId xmlns:p14="http://schemas.microsoft.com/office/powerpoint/2010/main" val="169927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Performance Evaluation</a:t>
            </a:r>
          </a:p>
        </p:txBody>
      </p:sp>
      <p:sp>
        <p:nvSpPr>
          <p:cNvPr id="3" name="Content Placeholder 2"/>
          <p:cNvSpPr>
            <a:spLocks noGrp="1"/>
          </p:cNvSpPr>
          <p:nvPr>
            <p:ph idx="1"/>
          </p:nvPr>
        </p:nvSpPr>
        <p:spPr>
          <a:xfrm>
            <a:off x="913414" y="2303253"/>
            <a:ext cx="10585597" cy="4442604"/>
          </a:xfrm>
        </p:spPr>
        <p:txBody>
          <a:bodyPr>
            <a:noAutofit/>
          </a:bodyPr>
          <a:lstStyle/>
          <a:p>
            <a:r>
              <a:rPr lang="en-GB" b="1" dirty="0"/>
              <a:t>Latency</a:t>
            </a:r>
          </a:p>
          <a:p>
            <a:pPr lvl="1">
              <a:buFont typeface="Wingdings" panose="05000000000000000000" pitchFamily="2" charset="2"/>
              <a:buChar char="Ø"/>
            </a:pPr>
            <a:r>
              <a:rPr lang="en-GB" sz="1800" dirty="0"/>
              <a:t>Average delay: </a:t>
            </a:r>
            <a:r>
              <a:rPr lang="en-GB" sz="1800" b="1" dirty="0"/>
              <a:t>200ms</a:t>
            </a:r>
            <a:r>
              <a:rPr lang="en-GB" sz="1800" dirty="0"/>
              <a:t> from gesture/voice input to action execution.</a:t>
            </a:r>
          </a:p>
          <a:p>
            <a:pPr lvl="1">
              <a:buFont typeface="Wingdings" panose="05000000000000000000" pitchFamily="2" charset="2"/>
              <a:buChar char="Ø"/>
            </a:pPr>
            <a:r>
              <a:rPr lang="en-GB" sz="1800" dirty="0"/>
              <a:t>Sufficient for real-time interaction.</a:t>
            </a:r>
          </a:p>
          <a:p>
            <a:r>
              <a:rPr lang="en-GB" b="1" dirty="0"/>
              <a:t>Resource Usage</a:t>
            </a:r>
          </a:p>
          <a:p>
            <a:pPr lvl="1">
              <a:buFont typeface="Wingdings" panose="05000000000000000000" pitchFamily="2" charset="2"/>
              <a:buChar char="Ø"/>
            </a:pPr>
            <a:r>
              <a:rPr lang="en-GB" sz="1800" b="1" dirty="0"/>
              <a:t>CPU Usage:</a:t>
            </a:r>
            <a:r>
              <a:rPr lang="en-GB" sz="1800" dirty="0"/>
              <a:t> ~40%</a:t>
            </a:r>
          </a:p>
          <a:p>
            <a:pPr lvl="1">
              <a:buFont typeface="Wingdings" panose="05000000000000000000" pitchFamily="2" charset="2"/>
              <a:buChar char="Ø"/>
            </a:pPr>
            <a:r>
              <a:rPr lang="en-GB" sz="1800" b="1" dirty="0"/>
              <a:t>RAM Consumption:</a:t>
            </a:r>
            <a:r>
              <a:rPr lang="en-GB" sz="1800" dirty="0"/>
              <a:t> ~1.2GB</a:t>
            </a:r>
          </a:p>
          <a:p>
            <a:pPr lvl="1">
              <a:buFont typeface="Wingdings" panose="05000000000000000000" pitchFamily="2" charset="2"/>
              <a:buChar char="Ø"/>
            </a:pPr>
            <a:r>
              <a:rPr lang="en-GB" sz="1800" b="1" dirty="0"/>
              <a:t>Tested On:</a:t>
            </a:r>
            <a:r>
              <a:rPr lang="en-GB" sz="1800" dirty="0"/>
              <a:t> Intel i5 Processor, 8GB RAM</a:t>
            </a:r>
          </a:p>
          <a:p>
            <a:pPr lvl="1">
              <a:buFont typeface="Wingdings" panose="05000000000000000000" pitchFamily="2" charset="2"/>
              <a:buChar char="Ø"/>
            </a:pPr>
            <a:r>
              <a:rPr lang="en-GB" sz="1800" dirty="0"/>
              <a:t>Efficient for mid-range systems.</a:t>
            </a:r>
          </a:p>
          <a:p>
            <a:r>
              <a:rPr lang="en-GB" b="1" dirty="0"/>
              <a:t>Limitations</a:t>
            </a:r>
          </a:p>
          <a:p>
            <a:pPr lvl="1">
              <a:buFont typeface="Wingdings" panose="05000000000000000000" pitchFamily="2" charset="2"/>
              <a:buChar char="Ø"/>
            </a:pPr>
            <a:r>
              <a:rPr lang="en-GB" sz="1800" b="1" dirty="0"/>
              <a:t>Gesture Accuracy drops by ~20%</a:t>
            </a:r>
            <a:r>
              <a:rPr lang="en-GB" sz="1800" dirty="0"/>
              <a:t> in </a:t>
            </a:r>
            <a:r>
              <a:rPr lang="en-GB" sz="1800" b="1" dirty="0"/>
              <a:t>poor lighting conditions</a:t>
            </a:r>
            <a:r>
              <a:rPr lang="en-GB" sz="1800" dirty="0"/>
              <a:t>.</a:t>
            </a:r>
          </a:p>
          <a:p>
            <a:pPr lvl="1">
              <a:buFont typeface="Wingdings" panose="05000000000000000000" pitchFamily="2" charset="2"/>
              <a:buChar char="Ø"/>
            </a:pPr>
            <a:r>
              <a:rPr lang="en-GB" sz="1800" b="1" dirty="0"/>
              <a:t>Voice Recognition</a:t>
            </a:r>
            <a:r>
              <a:rPr lang="en-GB" sz="1800" dirty="0"/>
              <a:t> is affected by </a:t>
            </a:r>
            <a:r>
              <a:rPr lang="en-GB" sz="1800" b="1" dirty="0"/>
              <a:t>background noise</a:t>
            </a:r>
            <a:r>
              <a:rPr lang="en-GB" sz="1800" dirty="0"/>
              <a:t> (ambient sounds, fan noise, etc.).</a:t>
            </a:r>
          </a:p>
          <a:p>
            <a:pPr marL="0" indent="0">
              <a:buNone/>
            </a:pPr>
            <a:endParaRPr lang="en-GB" dirty="0"/>
          </a:p>
          <a:p>
            <a:endParaRPr lang="en-GB" dirty="0"/>
          </a:p>
        </p:txBody>
      </p:sp>
    </p:spTree>
    <p:extLst>
      <p:ext uri="{BB962C8B-B14F-4D97-AF65-F5344CB8AC3E}">
        <p14:creationId xmlns:p14="http://schemas.microsoft.com/office/powerpoint/2010/main" val="102736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B54494-B93D-A197-9014-6C6468ADBE29}"/>
              </a:ext>
            </a:extLst>
          </p:cNvPr>
          <p:cNvSpPr/>
          <p:nvPr/>
        </p:nvSpPr>
        <p:spPr>
          <a:xfrm>
            <a:off x="0" y="-111042"/>
            <a:ext cx="12142447" cy="1030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Literature Survey</a:t>
            </a:r>
            <a:endParaRPr lang="en-IN" sz="4400" dirty="0"/>
          </a:p>
        </p:txBody>
      </p:sp>
      <p:graphicFrame>
        <p:nvGraphicFramePr>
          <p:cNvPr id="3" name="Table 2">
            <a:extLst>
              <a:ext uri="{FF2B5EF4-FFF2-40B4-BE49-F238E27FC236}">
                <a16:creationId xmlns:a16="http://schemas.microsoft.com/office/drawing/2014/main" id="{1F243474-5688-E403-7375-49C1CA37846A}"/>
              </a:ext>
            </a:extLst>
          </p:cNvPr>
          <p:cNvGraphicFramePr>
            <a:graphicFrameLocks noGrp="1"/>
          </p:cNvGraphicFramePr>
          <p:nvPr>
            <p:extLst>
              <p:ext uri="{D42A27DB-BD31-4B8C-83A1-F6EECF244321}">
                <p14:modId xmlns:p14="http://schemas.microsoft.com/office/powerpoint/2010/main" val="3824987539"/>
              </p:ext>
            </p:extLst>
          </p:nvPr>
        </p:nvGraphicFramePr>
        <p:xfrm>
          <a:off x="0" y="765651"/>
          <a:ext cx="12192000" cy="7657762"/>
        </p:xfrm>
        <a:graphic>
          <a:graphicData uri="http://schemas.openxmlformats.org/drawingml/2006/table">
            <a:tbl>
              <a:tblPr firstRow="1" bandRow="1">
                <a:tableStyleId>{5C22544A-7EE6-4342-B048-85BDC9FD1C3A}</a:tableStyleId>
              </a:tblPr>
              <a:tblGrid>
                <a:gridCol w="807024">
                  <a:extLst>
                    <a:ext uri="{9D8B030D-6E8A-4147-A177-3AD203B41FA5}">
                      <a16:colId xmlns:a16="http://schemas.microsoft.com/office/drawing/2014/main" val="3846866920"/>
                    </a:ext>
                  </a:extLst>
                </a:gridCol>
                <a:gridCol w="4185133">
                  <a:extLst>
                    <a:ext uri="{9D8B030D-6E8A-4147-A177-3AD203B41FA5}">
                      <a16:colId xmlns:a16="http://schemas.microsoft.com/office/drawing/2014/main" val="2751752800"/>
                    </a:ext>
                  </a:extLst>
                </a:gridCol>
                <a:gridCol w="4042115">
                  <a:extLst>
                    <a:ext uri="{9D8B030D-6E8A-4147-A177-3AD203B41FA5}">
                      <a16:colId xmlns:a16="http://schemas.microsoft.com/office/drawing/2014/main" val="4244264252"/>
                    </a:ext>
                  </a:extLst>
                </a:gridCol>
                <a:gridCol w="3157728">
                  <a:extLst>
                    <a:ext uri="{9D8B030D-6E8A-4147-A177-3AD203B41FA5}">
                      <a16:colId xmlns:a16="http://schemas.microsoft.com/office/drawing/2014/main" val="4111836726"/>
                    </a:ext>
                  </a:extLst>
                </a:gridCol>
              </a:tblGrid>
              <a:tr h="434002">
                <a:tc>
                  <a:txBody>
                    <a:bodyPr/>
                    <a:lstStyle/>
                    <a:p>
                      <a:r>
                        <a:rPr lang="en-IN" sz="1600" dirty="0"/>
                        <a:t>Sr.No.</a:t>
                      </a:r>
                    </a:p>
                  </a:txBody>
                  <a:tcPr/>
                </a:tc>
                <a:tc>
                  <a:txBody>
                    <a:bodyPr/>
                    <a:lstStyle/>
                    <a:p>
                      <a:r>
                        <a:rPr lang="en-IN" dirty="0"/>
                        <a:t>                  Reference Paper</a:t>
                      </a:r>
                    </a:p>
                  </a:txBody>
                  <a:tcPr/>
                </a:tc>
                <a:tc>
                  <a:txBody>
                    <a:bodyPr/>
                    <a:lstStyle/>
                    <a:p>
                      <a:r>
                        <a:rPr lang="en-IN" dirty="0"/>
                        <a:t>                            Key Points</a:t>
                      </a:r>
                    </a:p>
                  </a:txBody>
                  <a:tcPr/>
                </a:tc>
                <a:tc>
                  <a:txBody>
                    <a:bodyPr/>
                    <a:lstStyle/>
                    <a:p>
                      <a:r>
                        <a:rPr lang="en-IN" dirty="0"/>
                        <a:t>                 Challenges</a:t>
                      </a:r>
                    </a:p>
                  </a:txBody>
                  <a:tcPr/>
                </a:tc>
                <a:extLst>
                  <a:ext uri="{0D108BD9-81ED-4DB2-BD59-A6C34878D82A}">
                    <a16:rowId xmlns:a16="http://schemas.microsoft.com/office/drawing/2014/main" val="3798531258"/>
                  </a:ext>
                </a:extLst>
              </a:tr>
              <a:tr h="2109161">
                <a:tc>
                  <a:txBody>
                    <a:bodyPr/>
                    <a:lstStyle/>
                    <a:p>
                      <a:r>
                        <a:rPr lang="en-IN" dirty="0"/>
                        <a:t>1.</a:t>
                      </a:r>
                    </a:p>
                  </a:txBody>
                  <a:tcPr/>
                </a:tc>
                <a:tc>
                  <a:txBody>
                    <a:bodyPr/>
                    <a:lstStyle/>
                    <a:p>
                      <a:r>
                        <a:rPr lang="en-IN" sz="1400" b="0" dirty="0"/>
                        <a:t>S. Patil, S. </a:t>
                      </a:r>
                      <a:r>
                        <a:rPr lang="en-IN" sz="1400" b="0" dirty="0" err="1"/>
                        <a:t>Kanganolli</a:t>
                      </a:r>
                      <a:r>
                        <a:rPr lang="en-IN" sz="1400" b="0" dirty="0"/>
                        <a:t>, J. </a:t>
                      </a:r>
                      <a:r>
                        <a:rPr lang="en-IN" sz="1400" b="0" dirty="0" err="1"/>
                        <a:t>Deore</a:t>
                      </a:r>
                      <a:r>
                        <a:rPr lang="en-IN" sz="1400" b="0" dirty="0"/>
                        <a:t>, and K. </a:t>
                      </a:r>
                      <a:r>
                        <a:rPr lang="en-IN" sz="1400" b="0" dirty="0" err="1"/>
                        <a:t>Vartak</a:t>
                      </a:r>
                      <a:r>
                        <a:rPr lang="en-IN" sz="1400" b="1" dirty="0"/>
                        <a:t>, "Review on Touchless Virtual Mouse Technologies and A.I. Voice Assistants," </a:t>
                      </a:r>
                      <a:r>
                        <a:rPr lang="en-IN" sz="1400" b="0" i="1" dirty="0"/>
                        <a:t>International Journal of Progressive Research in Engineering and Management Science (IJPREMS)</a:t>
                      </a:r>
                      <a:r>
                        <a:rPr lang="en-IN" sz="1400" b="0" dirty="0"/>
                        <a:t>, vol. 3, no. 3, pp. 160-167, 2023. DOI: </a:t>
                      </a:r>
                      <a:r>
                        <a:rPr lang="en-IN" sz="1400" b="0" dirty="0">
                          <a:hlinkClick r:id="rId2"/>
                        </a:rPr>
                        <a:t>https://doi.org/10.58257/IJPREMS33160</a:t>
                      </a:r>
                      <a:r>
                        <a:rPr lang="en-IN" sz="1400" b="0" dirty="0"/>
                        <a:t>.</a:t>
                      </a:r>
                    </a:p>
                  </a:txBody>
                  <a:tcPr/>
                </a:tc>
                <a:tc>
                  <a:txBody>
                    <a:bodyPr/>
                    <a:lstStyle/>
                    <a:p>
                      <a:pPr marL="285750" indent="-285750">
                        <a:buFont typeface="Arial" panose="020B0604020202020204" pitchFamily="34" charset="0"/>
                        <a:buChar char="•"/>
                      </a:pPr>
                      <a:r>
                        <a:rPr lang="en-US" sz="1400" b="0" dirty="0"/>
                        <a:t>The paper explores innovations in Human-Computer Interaction (HCI), specifically on two fronts: virtual mouse systems and AI-driven voice assistants.</a:t>
                      </a:r>
                    </a:p>
                    <a:p>
                      <a:pPr marL="285750" indent="-285750">
                        <a:buFont typeface="Arial" panose="020B0604020202020204" pitchFamily="34" charset="0"/>
                        <a:buChar char="•"/>
                      </a:pPr>
                      <a:r>
                        <a:rPr lang="en-US" sz="1400" b="0" dirty="0"/>
                        <a:t>The highlight is the Mouse less system, which utilizes infrared cameras and lasers to interpret hand gestures, allowing for mouse control without physical devices.</a:t>
                      </a:r>
                      <a:endParaRPr lang="en-IN" sz="1400" b="0" dirty="0"/>
                    </a:p>
                  </a:txBody>
                  <a:tcPr/>
                </a:tc>
                <a:tc>
                  <a:txBody>
                    <a:bodyPr/>
                    <a:lstStyle/>
                    <a:p>
                      <a:pPr marL="285750" indent="-285750">
                        <a:buFont typeface="Arial" panose="020B0604020202020204" pitchFamily="34" charset="0"/>
                        <a:buChar char="•"/>
                      </a:pPr>
                      <a:r>
                        <a:rPr lang="en-US" sz="1400" dirty="0"/>
                        <a:t>The reliance on real-time camera technology for touchless interactions may require precise calibration, which can be difficult across different devices and environments.</a:t>
                      </a:r>
                    </a:p>
                    <a:p>
                      <a:pPr marL="285750" indent="-285750">
                        <a:buFont typeface="Arial" panose="020B0604020202020204" pitchFamily="34" charset="0"/>
                        <a:buChar char="•"/>
                      </a:pPr>
                      <a:r>
                        <a:rPr lang="en-US" sz="1400" dirty="0"/>
                        <a:t>Both virtual mouse systems and voice assistants may encounter delays in real-time processing, affecting user experience in fast-paced environments.</a:t>
                      </a:r>
                      <a:endParaRPr lang="en-IN" sz="1400" dirty="0"/>
                    </a:p>
                  </a:txBody>
                  <a:tcPr/>
                </a:tc>
                <a:extLst>
                  <a:ext uri="{0D108BD9-81ED-4DB2-BD59-A6C34878D82A}">
                    <a16:rowId xmlns:a16="http://schemas.microsoft.com/office/drawing/2014/main" val="1608871497"/>
                  </a:ext>
                </a:extLst>
              </a:tr>
              <a:tr h="3001283">
                <a:tc>
                  <a:txBody>
                    <a:bodyPr/>
                    <a:lstStyle/>
                    <a:p>
                      <a:r>
                        <a:rPr lang="en-IN" dirty="0"/>
                        <a:t>2.</a:t>
                      </a:r>
                    </a:p>
                  </a:txBody>
                  <a:tcPr/>
                </a:tc>
                <a:tc>
                  <a:txBody>
                    <a:bodyPr/>
                    <a:lstStyle/>
                    <a:p>
                      <a:r>
                        <a:rPr lang="en-IN" sz="1400" dirty="0"/>
                        <a:t>M. Nazeer, S. A. G, A. Priyadarshini, C. C. B. Krishna, A. Anusha and A. Amreen, </a:t>
                      </a:r>
                      <a:r>
                        <a:rPr lang="en-IN" sz="1400" b="1" dirty="0"/>
                        <a:t>"Gesture Controlled Virtual Mouse and Keyboard Using OpenCV" </a:t>
                      </a:r>
                      <a:r>
                        <a:rPr lang="en-IN" sz="1400" dirty="0"/>
                        <a:t>2023, International Conference on Emerging Techniques in Computational Intelligence (ICETCI), Hyderabad, India, 2023</a:t>
                      </a:r>
                    </a:p>
                    <a:p>
                      <a:endParaRPr lang="en-IN" dirty="0"/>
                    </a:p>
                  </a:txBody>
                  <a:tcPr/>
                </a:tc>
                <a:tc>
                  <a:txBody>
                    <a:bodyPr/>
                    <a:lstStyle/>
                    <a:p>
                      <a:pPr marL="285750" indent="-285750">
                        <a:buFont typeface="Arial" panose="020B0604020202020204" pitchFamily="34" charset="0"/>
                        <a:buChar char="•"/>
                      </a:pPr>
                      <a:r>
                        <a:rPr lang="en-US" sz="1400" b="0" dirty="0"/>
                        <a:t>The research focuses on developing a gesture-controlled interface that leverages hand gestures, voice commands, and eye movements to interact with computers, reducing the need for physical contact.</a:t>
                      </a:r>
                    </a:p>
                    <a:p>
                      <a:pPr marL="285750" indent="-285750">
                        <a:buFont typeface="Arial" panose="020B0604020202020204" pitchFamily="34" charset="0"/>
                        <a:buChar char="•"/>
                      </a:pPr>
                      <a:r>
                        <a:rPr lang="en-US" sz="1400" b="0" dirty="0"/>
                        <a:t>The proposed system integrates a hybrid model for gesture control that combines voice, hand gestures, and eye movements to manage computer operations virtually.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t>A Convolutional Neural Network (CNN) is implemented using </a:t>
                      </a:r>
                      <a:r>
                        <a:rPr lang="en-US" sz="1400" b="0" dirty="0" err="1"/>
                        <a:t>MediaPipe</a:t>
                      </a:r>
                      <a:r>
                        <a:rPr lang="en-US" sz="1400" b="0" dirty="0"/>
                        <a:t> on top of Pybind11 to analyze inputs from hand and eye movements.</a:t>
                      </a:r>
                    </a:p>
                    <a:p>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t>Ensuring accurate interpretation of hand gestures and eye movements through a webcam may face challenges, especially in variable lighting conditions and diverse environments.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t>Since a webcam is the only required hardware, its limitations in resolution and response time may impact the accuracy and performance of gesture and eye movement recognition.</a:t>
                      </a:r>
                    </a:p>
                    <a:p>
                      <a:pPr marL="285750" indent="-285750">
                        <a:buFont typeface="Arial" panose="020B0604020202020204" pitchFamily="34" charset="0"/>
                        <a:buChar char="•"/>
                      </a:pPr>
                      <a:r>
                        <a:rPr lang="en-US" sz="1400" b="0" dirty="0"/>
                        <a:t>Managing real-time recognition of multiple gestures and voice commands simultaneously, while ensuring low latency, can be complex and resource-intensive.</a:t>
                      </a:r>
                      <a:endParaRPr lang="en-IN" sz="1400" b="0" dirty="0"/>
                    </a:p>
                  </a:txBody>
                  <a:tcPr/>
                </a:tc>
                <a:extLst>
                  <a:ext uri="{0D108BD9-81ED-4DB2-BD59-A6C34878D82A}">
                    <a16:rowId xmlns:a16="http://schemas.microsoft.com/office/drawing/2014/main" val="3406903550"/>
                  </a:ext>
                </a:extLst>
              </a:tr>
            </a:tbl>
          </a:graphicData>
        </a:graphic>
      </p:graphicFrame>
    </p:spTree>
    <p:extLst>
      <p:ext uri="{BB962C8B-B14F-4D97-AF65-F5344CB8AC3E}">
        <p14:creationId xmlns:p14="http://schemas.microsoft.com/office/powerpoint/2010/main" val="1365584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1125</TotalTime>
  <Words>3095</Words>
  <Application>Microsoft Office PowerPoint</Application>
  <PresentationFormat>Widescreen</PresentationFormat>
  <Paragraphs>280</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Aptos</vt:lpstr>
      <vt:lpstr>Arial</vt:lpstr>
      <vt:lpstr>Arial Black</vt:lpstr>
      <vt:lpstr>Calibri</vt:lpstr>
      <vt:lpstr>Century Gothic</vt:lpstr>
      <vt:lpstr>Wingdings</vt:lpstr>
      <vt:lpstr>Wingdings 3</vt:lpstr>
      <vt:lpstr>Ion Boardroom</vt:lpstr>
      <vt:lpstr>Gesture-Voice Hybrid Interface</vt:lpstr>
      <vt:lpstr>CONTENTS</vt:lpstr>
      <vt:lpstr>Problem Statement</vt:lpstr>
      <vt:lpstr>Introduction</vt:lpstr>
      <vt:lpstr>Motivation</vt:lpstr>
      <vt:lpstr>Project Scope</vt:lpstr>
      <vt:lpstr>                         Project Scope</vt:lpstr>
      <vt:lpstr>Performance Evaluation</vt:lpstr>
      <vt:lpstr>PowerPoint Presentation</vt:lpstr>
      <vt:lpstr>PowerPoint Presentation</vt:lpstr>
      <vt:lpstr> Objectives</vt:lpstr>
      <vt:lpstr>                         Methodology</vt:lpstr>
      <vt:lpstr>System Architecture Diagram </vt:lpstr>
      <vt:lpstr>Use Case Diagram </vt:lpstr>
      <vt:lpstr>Class Diagram </vt:lpstr>
      <vt:lpstr>Sequence Diagram </vt:lpstr>
      <vt:lpstr>              Activity Diagram </vt:lpstr>
      <vt:lpstr>           Flowchart Diagram </vt:lpstr>
      <vt:lpstr>Data Flow Diagram </vt:lpstr>
      <vt:lpstr>Hardware Requirements </vt:lpstr>
      <vt:lpstr>Software Requirements </vt:lpstr>
      <vt:lpstr>Classification Model</vt:lpstr>
      <vt:lpstr>PowerPoint Presentation</vt:lpstr>
      <vt:lpstr>Technical Details</vt:lpstr>
      <vt:lpstr>PowerPoint Presentation</vt:lpstr>
      <vt:lpstr>PowerPoint Presentation</vt:lpstr>
      <vt:lpstr>HAND GESTURES</vt:lpstr>
      <vt:lpstr>PowerPoint Presentation</vt:lpstr>
      <vt:lpstr>Voice Assistant Features</vt:lpstr>
      <vt:lpstr>Fifteenth International Conference on Advances in Information Technology and Mobile Communication   AIM 2025</vt:lpstr>
      <vt:lpstr>Certificate</vt:lpstr>
      <vt:lpstr>Result Analysis</vt:lpstr>
      <vt:lpstr>Project Cost</vt:lpstr>
      <vt:lpstr>Project Plan</vt:lpstr>
      <vt:lpstr>Advantages</vt:lpstr>
      <vt:lpstr>Conclusion</vt:lpstr>
      <vt:lpstr>Future Scope</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Mouse Using Hand and Voice Gesture</dc:title>
  <dc:creator>Dell</dc:creator>
  <cp:lastModifiedBy>student</cp:lastModifiedBy>
  <cp:revision>130</cp:revision>
  <dcterms:created xsi:type="dcterms:W3CDTF">2024-07-28T18:27:00Z</dcterms:created>
  <dcterms:modified xsi:type="dcterms:W3CDTF">2025-04-26T05:04:18Z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AB4A08CEAF4D43C7A7BEF24491FD3CE6_12</vt:lpwstr>
  </property>
  <property fmtid="{D5CDD505-2E9C-101B-9397-08002B2CF9AE}" pid="3" name="KSOProductBuildVer">
    <vt:lpwstr>2057-12.2.0.17153</vt:lpwstr>
  </property>
</Properties>
</file>