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>
        <p:scale>
          <a:sx n="100" d="100"/>
          <a:sy n="100" d="100"/>
        </p:scale>
        <p:origin x="15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A51E-FA12-47FE-8258-925841F8E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100B9-DCCE-44BF-88B2-1D21DBB8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1A718-F7E9-4EE0-8756-A5EA8C9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91D65-95AC-4C39-9059-599F5C7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FE1D-1BE1-485D-A307-08B16AC2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6708-85CC-4563-A39F-ECB4C94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4D02A-A455-49AF-9210-D74C7512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2437-243A-4C04-8A47-A6DABBBF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CD6B-A2D1-4A85-9BAF-B19E94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5AA91-520A-4012-9DED-43D43DA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4AF0B-BB0E-4497-8F72-44CBF8E3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1608C-C633-4539-B5EB-07ED8D5A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E28D-79E0-45AC-B174-484C10C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AA06E-1345-4630-84E2-A98C18D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F2108-D731-4E96-B6E9-742197B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26DF-F511-4E82-8C21-8F9D2E88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B75A-B856-45FE-91EE-F16306AA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62E7D-DF6C-4FA1-87DD-33C3E13B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061B5-B85F-41AB-922B-6C51586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85CFA-1B06-4984-9903-7C4FA2E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F0462-A54A-4995-ABC5-1FA777DC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23665-83DF-4FF0-AC89-73A604D1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3CA34-51E4-4251-9D2B-618F3538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A87C-5BC8-432F-8FC7-D7E91E0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5C759-5084-4115-9293-B761F7C3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AE96-A860-4F49-A7DF-4962AC6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6C9D-E4FF-4914-848E-2BE6F4C5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6823-1299-41D2-BFC5-D5B7A59C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5AE51-5769-4BBC-8E15-B154FE3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CEDF6-670E-49AC-8419-35F005B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44811-BFCF-4503-AAA2-6E93BBD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58B2-C9DC-4657-8E06-3F98282E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77F2D-0570-4F47-A7B4-3C6B6D73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74235-7037-4169-BDED-6B1734E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19B5E-0DB2-4140-8726-BC6EDA3D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B415E-E79F-4831-9292-C2B7C87C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0B2A0-97E5-4679-A0F4-6066F1A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95A61F-EB7D-4320-BB94-E2711E4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3478A6-145B-4C7F-9BEA-A917CFF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9B63-129C-450C-A1A4-EBD095A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D813B-3F95-4F26-9334-880D5FCC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B27DB-7BF0-4147-9B84-11B6084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258F7-CCFE-4E25-A1F1-237D2F3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59933A-DD09-44CD-AECC-6519165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35681-7460-4534-A356-A6D3973D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DF1F6-6790-43AA-A169-7CABD573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7E24-4A36-4DBC-932C-E5EDA7A7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F13C1-6DA4-4D7A-8FA5-853C5AC8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CE2A2-AD42-4AD5-B97A-24BE2EDA6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E202C-892B-4C3E-85B4-58398F0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ED1A-B992-4593-92F1-CEFB50D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3F095-EF9A-4E2D-9D1E-5161F8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1773-88C9-4F8E-8FEE-F926BD71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8716B-CD4F-45C2-B2B2-F5CF8B2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BB1ED-17AA-48FE-AAFD-722A1F92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57C1E-65CD-4314-A58E-59FAC301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C27DC-5C39-4594-9B0E-3C73522C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C9C9B-1856-44FC-AF2F-7B5F620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83A17-D135-4148-AEA1-CC0F0709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0AA8A-B553-4D0B-8977-DABBAC9E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F4F9-A91E-4141-8B30-10C6CAA1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E15-F819-44F4-9755-8CF78C8D9A0A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09F1A-1970-4395-A863-5A12228D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D9AE-2CEB-42F7-B3BF-14C01A57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D537-59D3-4C5F-A472-766ED9331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microsoft.com/office/2007/relationships/hdphoto" Target="../media/hdphoto1.wdp"/><Relationship Id="rId21" Type="http://schemas.openxmlformats.org/officeDocument/2006/relationships/image" Target="../media/image14.jpg"/><Relationship Id="rId7" Type="http://schemas.microsoft.com/office/2007/relationships/hdphoto" Target="../media/hdphoto3.wdp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143006-642E-40E7-901A-6F27184C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96" b="99256" l="3807" r="93119">
                        <a14:foregroundMark x1="32650" y1="16129" x2="32650" y2="16129"/>
                        <a14:foregroundMark x1="36603" y1="13151" x2="31625" y2="16873"/>
                        <a14:foregroundMark x1="3953" y1="8685" x2="3953" y2="48883"/>
                        <a14:foregroundMark x1="6003" y1="16129" x2="19473" y2="14144"/>
                        <a14:foregroundMark x1="23865" y1="12407" x2="51391" y2="10422"/>
                        <a14:foregroundMark x1="51391" y1="10422" x2="55344" y2="10918"/>
                        <a14:foregroundMark x1="38507" y1="10422" x2="62225" y2="11414"/>
                        <a14:foregroundMark x1="42313" y1="9429" x2="55344" y2="10422"/>
                        <a14:foregroundMark x1="42020" y1="8685" x2="57394" y2="8437"/>
                        <a14:foregroundMark x1="57394" y1="8437" x2="59444" y2="8933"/>
                        <a14:foregroundMark x1="64714" y1="9429" x2="92607" y2="9917"/>
                        <a14:foregroundMark x1="9199" y1="73917" x2="10102" y2="74938"/>
                        <a14:foregroundMark x1="4245" y1="68320" x2="5733" y2="70002"/>
                        <a14:foregroundMark x1="42020" y1="6948" x2="56076" y2="9429"/>
                        <a14:foregroundMark x1="56076" y1="9429" x2="45534" y2="7196"/>
                        <a14:foregroundMark x1="45534" y1="7196" x2="56515" y2="8437"/>
                        <a14:foregroundMark x1="38360" y1="75931" x2="45827" y2="75682"/>
                        <a14:foregroundMark x1="45827" y1="75682" x2="56076" y2="76179"/>
                        <a14:foregroundMark x1="56076" y1="76179" x2="60469" y2="75931"/>
                        <a14:foregroundMark x1="56300" y1="77818" x2="56514" y2="81665"/>
                        <a14:foregroundMark x1="56223" y1="76427" x2="56296" y2="77737"/>
                        <a14:foregroundMark x1="50952" y1="76427" x2="51098" y2="94293"/>
                        <a14:foregroundMark x1="45681" y1="76675" x2="46559" y2="92308"/>
                        <a14:foregroundMark x1="46559" y1="92308" x2="46413" y2="93548"/>
                        <a14:foregroundMark x1="40703" y1="76923" x2="40849" y2="92308"/>
                        <a14:backgroundMark x1="43485" y1="83871" x2="43485" y2="83871"/>
                        <a14:backgroundMark x1="43777" y1="87312" x2="43777" y2="98759"/>
                        <a14:backgroundMark x1="43902" y1="89530" x2="43777" y2="90819"/>
                        <a14:backgroundMark x1="48809" y1="94346" x2="49048" y2="97022"/>
                        <a14:backgroundMark x1="48539" y1="91989" x2="48503" y2="92958"/>
                        <a14:backgroundMark x1="52809" y1="94252" x2="52855" y2="95037"/>
                        <a14:backgroundMark x1="57525" y1="94430" x2="57247" y2="96526"/>
                        <a14:backgroundMark x1="58196" y1="89380" x2="58079" y2="90261"/>
                        <a14:backgroundMark x1="56079" y1="93550" x2="53880" y2="99256"/>
                        <a14:backgroundMark x1="57652" y1="89467" x2="57485" y2="89900"/>
                        <a14:backgroundMark x1="7028" y1="73201" x2="7028" y2="73201"/>
                        <a14:backgroundMark x1="7906" y1="71216" x2="6442" y2="70223"/>
                        <a14:backgroundMark x1="6003" y1="70720" x2="9663" y2="72953"/>
                        <a14:backgroundMark x1="6881" y1="70471" x2="6442" y2="70720"/>
                        <a14:backgroundMark x1="3075" y1="66749" x2="3807" y2="68734"/>
                        <a14:backgroundMark x1="6149" y1="70720" x2="6003" y2="70720"/>
                        <a14:backgroundMark x1="90922" y1="12159" x2="91215" y2="12655"/>
                        <a14:backgroundMark x1="43245" y1="82382" x2="43500" y2="82382"/>
                        <a14:backgroundMark x1="53477" y1="80677" x2="53943" y2="80409"/>
                        <a14:backgroundMark x1="58712" y1="88586" x2="56955" y2="80893"/>
                        <a14:backgroundMark x1="56955" y1="81638" x2="57247" y2="95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6" y="928414"/>
            <a:ext cx="836828" cy="493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463440-B289-4F68-B214-3CCC11FA1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50" b="90625" l="19000" r="81625">
                        <a14:foregroundMark x1="81625" y1="21500" x2="81625" y2="21500"/>
                        <a14:foregroundMark x1="76500" y1="15250" x2="76500" y2="15250"/>
                        <a14:foregroundMark x1="19000" y1="83875" x2="19000" y2="8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6942" r="12859" b="33999"/>
          <a:stretch/>
        </p:blipFill>
        <p:spPr>
          <a:xfrm>
            <a:off x="2711940" y="863484"/>
            <a:ext cx="657984" cy="529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C7413F-AEE8-4AA1-AB4F-A80ECB84D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6" b="82544" l="23077" r="86600">
                        <a14:foregroundMark x1="41191" y1="12469" x2="41191" y2="12469"/>
                        <a14:foregroundMark x1="50372" y1="11222" x2="50372" y2="11222"/>
                        <a14:foregroundMark x1="41191" y1="9975" x2="41191" y2="9975"/>
                        <a14:foregroundMark x1="42680" y1="53117" x2="42680" y2="53117"/>
                        <a14:foregroundMark x1="44417" y1="45636" x2="44417" y2="45636"/>
                        <a14:foregroundMark x1="85856" y1="67830" x2="85856" y2="67830"/>
                        <a14:foregroundMark x1="86600" y1="63591" x2="86600" y2="63591"/>
                        <a14:foregroundMark x1="48635" y1="9726" x2="48635" y2="9726"/>
                        <a14:foregroundMark x1="45161" y1="12469" x2="45161" y2="12469"/>
                        <a14:foregroundMark x1="45409" y1="18454" x2="45409" y2="18454"/>
                        <a14:foregroundMark x1="45161" y1="9726" x2="46154" y2="24439"/>
                        <a14:foregroundMark x1="46154" y1="24439" x2="42928" y2="11222"/>
                        <a14:foregroundMark x1="42928" y1="11222" x2="50124" y2="26185"/>
                        <a14:foregroundMark x1="50124" y1="26185" x2="50124" y2="25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4" t="7154" r="6568" b="8525"/>
          <a:stretch/>
        </p:blipFill>
        <p:spPr>
          <a:xfrm>
            <a:off x="1781181" y="863484"/>
            <a:ext cx="569416" cy="619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6F4C2D-9238-46A9-B5A1-D974C2B52F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 b="18547"/>
          <a:stretch/>
        </p:blipFill>
        <p:spPr>
          <a:xfrm>
            <a:off x="678228" y="5106551"/>
            <a:ext cx="952699" cy="6481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9EAC9A-62AB-4E57-9BDB-842BF725E2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705" y="1650580"/>
            <a:ext cx="872136" cy="5969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8C492A-DAAE-4544-B2D3-23B1D4A33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13" y="1570982"/>
            <a:ext cx="1123888" cy="721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5992AA-74C2-48CE-8EBE-DC7442652F9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542" b="90417" l="6667" r="93958">
                        <a14:foregroundMark x1="14583" y1="29167" x2="17917" y2="31458"/>
                        <a14:foregroundMark x1="20625" y1="23542" x2="25208" y2="20625"/>
                        <a14:foregroundMark x1="17083" y1="24167" x2="24375" y2="18542"/>
                        <a14:foregroundMark x1="31042" y1="18750" x2="31458" y2="18542"/>
                        <a14:foregroundMark x1="12500" y1="30000" x2="6667" y2="33958"/>
                        <a14:foregroundMark x1="6667" y1="33958" x2="9375" y2="38125"/>
                        <a14:foregroundMark x1="36250" y1="43542" x2="38125" y2="45000"/>
                        <a14:foregroundMark x1="65833" y1="82292" x2="65175" y2="87559"/>
                        <a14:foregroundMark x1="62219" y1="87046" x2="58333" y2="84375"/>
                        <a14:foregroundMark x1="38333" y1="67292" x2="38414" y2="67614"/>
                        <a14:foregroundMark x1="14375" y1="44583" x2="15060" y2="46379"/>
                        <a14:foregroundMark x1="15417" y1="45000" x2="15886" y2="47970"/>
                        <a14:foregroundMark x1="15208" y1="45417" x2="15208" y2="46245"/>
                        <a14:foregroundMark x1="60745" y1="88129" x2="60903" y2="88281"/>
                        <a14:foregroundMark x1="65831" y1="88040" x2="93958" y2="63333"/>
                        <a14:foregroundMark x1="60208" y1="88125" x2="67660" y2="87794"/>
                        <a14:foregroundMark x1="69583" y1="87708" x2="92917" y2="65208"/>
                        <a14:foregroundMark x1="60208" y1="87708" x2="67120" y2="88268"/>
                        <a14:foregroundMark x1="58750" y1="87083" x2="61042" y2="89167"/>
                        <a14:foregroundMark x1="56250" y1="84792" x2="60417" y2="87500"/>
                        <a14:foregroundMark x1="59792" y1="87708" x2="65651" y2="90052"/>
                        <a14:backgroundMark x1="53542" y1="87083" x2="53542" y2="87083"/>
                        <a14:backgroundMark x1="53125" y1="86250" x2="53125" y2="86250"/>
                        <a14:backgroundMark x1="49167" y1="82708" x2="50208" y2="84583"/>
                        <a14:backgroundMark x1="43542" y1="76875" x2="44375" y2="80208"/>
                        <a14:backgroundMark x1="41250" y1="73542" x2="41250" y2="76875"/>
                        <a14:backgroundMark x1="38125" y1="71458" x2="37917" y2="74167"/>
                        <a14:backgroundMark x1="12708" y1="48958" x2="54252" y2="86779"/>
                        <a14:backgroundMark x1="13125" y1="48125" x2="17083" y2="51250"/>
                        <a14:backgroundMark x1="15417" y1="48958" x2="16250" y2="49375"/>
                        <a14:backgroundMark x1="16250" y1="48542" x2="15625" y2="48542"/>
                        <a14:backgroundMark x1="64583" y1="92500" x2="86875" y2="7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43" b="6629"/>
          <a:stretch/>
        </p:blipFill>
        <p:spPr>
          <a:xfrm>
            <a:off x="455783" y="2557583"/>
            <a:ext cx="861373" cy="70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10A32F-CF82-6B64-94BF-41682B418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77917" y1="36049" x2="84583" y2="49630"/>
                        <a14:foregroundMark x1="85556" y1="48395" x2="78056" y2="38272"/>
                        <a14:foregroundMark x1="78056" y1="38272" x2="77222" y2="37778"/>
                        <a14:foregroundMark x1="84861" y1="44938" x2="78333" y2="36543"/>
                        <a14:foregroundMark x1="19306" y1="30123" x2="16528" y2="44938"/>
                        <a14:foregroundMark x1="16528" y1="44938" x2="18056" y2="50864"/>
                        <a14:foregroundMark x1="20139" y1="31111" x2="16250" y2="44198"/>
                        <a14:foregroundMark x1="18611" y1="31852" x2="16528" y2="43704"/>
                        <a14:foregroundMark x1="17778" y1="33580" x2="15972" y2="43457"/>
                        <a14:foregroundMark x1="18750" y1="29877" x2="18333" y2="31111"/>
                        <a14:foregroundMark x1="18333" y1="31111" x2="16806" y2="48642"/>
                        <a14:foregroundMark x1="16806" y1="48642" x2="17778" y2="51605"/>
                        <a14:foregroundMark x1="16528" y1="42963" x2="20972" y2="54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21158" r="8023" b="28238"/>
          <a:stretch/>
        </p:blipFill>
        <p:spPr bwMode="auto">
          <a:xfrm>
            <a:off x="6282615" y="1443006"/>
            <a:ext cx="1724296" cy="6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51A1BC-7377-FD93-C203-94144B6E48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15" y="2488608"/>
            <a:ext cx="747375" cy="920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FC188B-E6E9-A386-ACCB-0781A85C3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52" y="5482155"/>
            <a:ext cx="676407" cy="496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6A11A9-1A4E-2BE8-5D6F-532226ABF86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052" b="58833" l="1196" r="99783">
                        <a14:foregroundMark x1="38587" y1="45867" x2="38587" y2="45867"/>
                        <a14:foregroundMark x1="16196" y1="45057" x2="16196" y2="45057"/>
                        <a14:foregroundMark x1="14783" y1="46353" x2="14783" y2="46353"/>
                        <a14:foregroundMark x1="12717" y1="43112" x2="18587" y2="39870"/>
                        <a14:foregroundMark x1="8913" y1="27553" x2="8152" y2="28687"/>
                        <a14:foregroundMark x1="7391" y1="6483" x2="7609" y2="16045"/>
                        <a14:foregroundMark x1="7609" y1="16045" x2="9022" y2="13290"/>
                        <a14:foregroundMark x1="13370" y1="4052" x2="13696" y2="16207"/>
                        <a14:foregroundMark x1="13696" y1="16207" x2="14022" y2="7131"/>
                        <a14:foregroundMark x1="14022" y1="7131" x2="14348" y2="15883"/>
                        <a14:foregroundMark x1="14348" y1="15883" x2="14674" y2="16370"/>
                        <a14:foregroundMark x1="20217" y1="5997" x2="19565" y2="19773"/>
                        <a14:foregroundMark x1="24891" y1="13128" x2="25978" y2="20259"/>
                        <a14:foregroundMark x1="1304" y1="33874" x2="2283" y2="33063"/>
                        <a14:foregroundMark x1="3696" y1="38574" x2="5326" y2="43274"/>
                        <a14:foregroundMark x1="59891" y1="56564" x2="66304" y2="57861"/>
                        <a14:foregroundMark x1="66304" y1="57861" x2="66630" y2="57699"/>
                        <a14:foregroundMark x1="85109" y1="36791" x2="87283" y2="47326"/>
                        <a14:foregroundMark x1="87283" y1="47326" x2="85652" y2="44408"/>
                        <a14:foregroundMark x1="93261" y1="33063" x2="95978" y2="47488"/>
                        <a14:foregroundMark x1="95978" y1="47488" x2="95978" y2="48136"/>
                        <a14:foregroundMark x1="98696" y1="39546" x2="99783" y2="45543"/>
                        <a14:foregroundMark x1="85543" y1="56888" x2="91522" y2="5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260"/>
          <a:stretch/>
        </p:blipFill>
        <p:spPr>
          <a:xfrm>
            <a:off x="9574026" y="4920050"/>
            <a:ext cx="800280" cy="342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F9CC1-C1B9-F353-9581-CC9CA84DA5D4}"/>
              </a:ext>
            </a:extLst>
          </p:cNvPr>
          <p:cNvSpPr txBox="1"/>
          <p:nvPr/>
        </p:nvSpPr>
        <p:spPr>
          <a:xfrm>
            <a:off x="362811" y="1548505"/>
            <a:ext cx="110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초음파센서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9E64C-5051-6E45-AFCB-26D66CE5B9E0}"/>
              </a:ext>
            </a:extLst>
          </p:cNvPr>
          <p:cNvSpPr txBox="1"/>
          <p:nvPr/>
        </p:nvSpPr>
        <p:spPr>
          <a:xfrm>
            <a:off x="1611656" y="1548504"/>
            <a:ext cx="84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가변저항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A392F-F9C1-317F-F1FF-F119431434AA}"/>
              </a:ext>
            </a:extLst>
          </p:cNvPr>
          <p:cNvSpPr txBox="1"/>
          <p:nvPr/>
        </p:nvSpPr>
        <p:spPr>
          <a:xfrm>
            <a:off x="2828227" y="1550342"/>
            <a:ext cx="589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LED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CD70D-A420-845B-F5C8-92BF2EF0C58C}"/>
              </a:ext>
            </a:extLst>
          </p:cNvPr>
          <p:cNvSpPr txBox="1"/>
          <p:nvPr/>
        </p:nvSpPr>
        <p:spPr>
          <a:xfrm>
            <a:off x="1065674" y="2644338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ESP8266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8996C-3E81-0471-412A-CCD4CD586B4A}"/>
              </a:ext>
            </a:extLst>
          </p:cNvPr>
          <p:cNvSpPr txBox="1"/>
          <p:nvPr/>
        </p:nvSpPr>
        <p:spPr>
          <a:xfrm>
            <a:off x="5981215" y="2062592"/>
            <a:ext cx="2211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Intel </a:t>
            </a:r>
            <a:r>
              <a:rPr lang="en-US" altLang="ko-KR" sz="1200" b="1" dirty="0" err="1"/>
              <a:t>Realsense</a:t>
            </a:r>
            <a:r>
              <a:rPr lang="en-US" altLang="ko-KR" sz="1200" b="1" dirty="0"/>
              <a:t> D435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6A20D-DFE1-0297-D0B4-67D8FA92ECBD}"/>
              </a:ext>
            </a:extLst>
          </p:cNvPr>
          <p:cNvSpPr txBox="1"/>
          <p:nvPr/>
        </p:nvSpPr>
        <p:spPr>
          <a:xfrm>
            <a:off x="9276156" y="2260173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Dynamixel</a:t>
            </a:r>
            <a:endParaRPr lang="en-US" altLang="ko-KR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F3430-B204-F161-C89E-D4E4F4ECAF72}"/>
              </a:ext>
            </a:extLst>
          </p:cNvPr>
          <p:cNvSpPr txBox="1"/>
          <p:nvPr/>
        </p:nvSpPr>
        <p:spPr>
          <a:xfrm>
            <a:off x="10661263" y="2266690"/>
            <a:ext cx="113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OpenCR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4503-7317-A26C-C1AF-4FBBE4667202}"/>
              </a:ext>
            </a:extLst>
          </p:cNvPr>
          <p:cNvSpPr txBox="1"/>
          <p:nvPr/>
        </p:nvSpPr>
        <p:spPr>
          <a:xfrm>
            <a:off x="418819" y="190122"/>
            <a:ext cx="3691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Arduino (client)	</a:t>
            </a:r>
            <a:r>
              <a:rPr lang="ko-KR" altLang="en-US" sz="1000" b="1" dirty="0"/>
              <a:t>차량 존재 및 상태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FDCA0B-F32E-BF2D-1B28-7796D2143DA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4" t="11084" r="28847" b="10743"/>
          <a:stretch/>
        </p:blipFill>
        <p:spPr>
          <a:xfrm>
            <a:off x="5287667" y="79229"/>
            <a:ext cx="599083" cy="5859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23A0A6-B638-FF5E-3780-3449C9567E7F}"/>
              </a:ext>
            </a:extLst>
          </p:cNvPr>
          <p:cNvSpPr txBox="1"/>
          <p:nvPr/>
        </p:nvSpPr>
        <p:spPr>
          <a:xfrm>
            <a:off x="301645" y="1824832"/>
            <a:ext cx="110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 유무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563C7-65B9-DD03-0484-B763AB2C198A}"/>
              </a:ext>
            </a:extLst>
          </p:cNvPr>
          <p:cNvSpPr txBox="1"/>
          <p:nvPr/>
        </p:nvSpPr>
        <p:spPr>
          <a:xfrm>
            <a:off x="2609508" y="1825635"/>
            <a:ext cx="11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 유무와 배터리 상태 알림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8B59BC-956F-95EE-B66B-078057E5826A}"/>
              </a:ext>
            </a:extLst>
          </p:cNvPr>
          <p:cNvSpPr txBox="1"/>
          <p:nvPr/>
        </p:nvSpPr>
        <p:spPr>
          <a:xfrm>
            <a:off x="1513273" y="1800283"/>
            <a:ext cx="11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차량의 배터리 잔량 나타냄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2F8B16-9FC4-00FD-E9E8-941CB23C5467}"/>
              </a:ext>
            </a:extLst>
          </p:cNvPr>
          <p:cNvSpPr txBox="1"/>
          <p:nvPr/>
        </p:nvSpPr>
        <p:spPr>
          <a:xfrm>
            <a:off x="1174984" y="2864609"/>
            <a:ext cx="179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Raspberry </a:t>
            </a:r>
            <a:r>
              <a:rPr lang="ko-KR" altLang="en-US" sz="1000" dirty="0"/>
              <a:t>와 </a:t>
            </a:r>
            <a:r>
              <a:rPr lang="en-US" altLang="ko-KR" sz="1000" dirty="0"/>
              <a:t>socket</a:t>
            </a:r>
            <a:r>
              <a:rPr lang="ko-KR" altLang="en-US" sz="1000" dirty="0"/>
              <a:t>통신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1CBD4EF-5F32-A169-5EC9-6DE82DFE6621}"/>
              </a:ext>
            </a:extLst>
          </p:cNvPr>
          <p:cNvSpPr/>
          <p:nvPr/>
        </p:nvSpPr>
        <p:spPr>
          <a:xfrm>
            <a:off x="174171" y="461553"/>
            <a:ext cx="3576280" cy="287071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F45E96-D47D-6249-C924-B90DA35395F7}"/>
              </a:ext>
            </a:extLst>
          </p:cNvPr>
          <p:cNvSpPr txBox="1"/>
          <p:nvPr/>
        </p:nvSpPr>
        <p:spPr>
          <a:xfrm>
            <a:off x="613211" y="5813902"/>
            <a:ext cx="221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 충전기를 담당하는 서버 역할</a:t>
            </a:r>
            <a:endParaRPr lang="en-US" altLang="ko-KR" sz="1000" dirty="0"/>
          </a:p>
          <a:p>
            <a:r>
              <a:rPr lang="ko-KR" altLang="en-US" sz="1000" dirty="0"/>
              <a:t>각 충전기의 </a:t>
            </a:r>
            <a:r>
              <a:rPr lang="en-US" altLang="ko-KR" sz="1000" dirty="0"/>
              <a:t>log </a:t>
            </a:r>
            <a:r>
              <a:rPr lang="ko-KR" altLang="en-US" sz="1000" dirty="0"/>
              <a:t>파일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BDF815-3D0F-A2B2-6D7B-77F73CA47CE5}"/>
              </a:ext>
            </a:extLst>
          </p:cNvPr>
          <p:cNvSpPr txBox="1"/>
          <p:nvPr/>
        </p:nvSpPr>
        <p:spPr>
          <a:xfrm>
            <a:off x="418820" y="4568104"/>
            <a:ext cx="136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Raspberry Pi 4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0BA7F6B-DFB3-037D-F779-BAA7172C3E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00" y="4510229"/>
            <a:ext cx="243111" cy="31040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F1E698-06C0-5C67-A146-2681D0607E33}"/>
              </a:ext>
            </a:extLst>
          </p:cNvPr>
          <p:cNvSpPr/>
          <p:nvPr/>
        </p:nvSpPr>
        <p:spPr>
          <a:xfrm>
            <a:off x="301645" y="4895335"/>
            <a:ext cx="3448806" cy="153681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0286B5-619B-8A74-1D01-5C16FB3CE8BF}"/>
              </a:ext>
            </a:extLst>
          </p:cNvPr>
          <p:cNvSpPr txBox="1"/>
          <p:nvPr/>
        </p:nvSpPr>
        <p:spPr>
          <a:xfrm>
            <a:off x="9232184" y="2606053"/>
            <a:ext cx="126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Manipulator </a:t>
            </a:r>
            <a:r>
              <a:rPr lang="ko-KR" altLang="en-US" sz="1000" dirty="0"/>
              <a:t>구동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F7EE8D5-98FE-837B-A81C-58984EF0A0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38" y="502640"/>
            <a:ext cx="748404" cy="334607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FA087E-021F-8A18-37D2-8E6BB7E606A0}"/>
              </a:ext>
            </a:extLst>
          </p:cNvPr>
          <p:cNvSpPr/>
          <p:nvPr/>
        </p:nvSpPr>
        <p:spPr>
          <a:xfrm>
            <a:off x="6093065" y="837247"/>
            <a:ext cx="5797290" cy="315204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13413D-197F-7357-FDDC-006045C06E94}"/>
              </a:ext>
            </a:extLst>
          </p:cNvPr>
          <p:cNvSpPr txBox="1"/>
          <p:nvPr/>
        </p:nvSpPr>
        <p:spPr>
          <a:xfrm>
            <a:off x="10652621" y="2555311"/>
            <a:ext cx="1265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Dynamixel</a:t>
            </a:r>
            <a:r>
              <a:rPr lang="en-US" altLang="ko-KR" sz="1000" dirty="0"/>
              <a:t> </a:t>
            </a:r>
            <a:r>
              <a:rPr lang="ko-KR" altLang="en-US" sz="1000" dirty="0"/>
              <a:t>제어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6A779D6-F55B-1ED9-AC6B-3AA1BFD28C8E}"/>
              </a:ext>
            </a:extLst>
          </p:cNvPr>
          <p:cNvSpPr/>
          <p:nvPr/>
        </p:nvSpPr>
        <p:spPr>
          <a:xfrm>
            <a:off x="9517047" y="5343486"/>
            <a:ext cx="2114794" cy="111204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7960C19-DC33-1377-A762-70D95D04B0D4}"/>
              </a:ext>
            </a:extLst>
          </p:cNvPr>
          <p:cNvSpPr/>
          <p:nvPr/>
        </p:nvSpPr>
        <p:spPr>
          <a:xfrm>
            <a:off x="5878285" y="387656"/>
            <a:ext cx="6139543" cy="38365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8079459-CD98-5696-481E-9E57C9B47691}"/>
              </a:ext>
            </a:extLst>
          </p:cNvPr>
          <p:cNvSpPr/>
          <p:nvPr/>
        </p:nvSpPr>
        <p:spPr>
          <a:xfrm>
            <a:off x="6254189" y="1443006"/>
            <a:ext cx="1724296" cy="196611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D6330D-A30C-4EF0-1727-5C0C848742CD}"/>
              </a:ext>
            </a:extLst>
          </p:cNvPr>
          <p:cNvSpPr txBox="1"/>
          <p:nvPr/>
        </p:nvSpPr>
        <p:spPr>
          <a:xfrm>
            <a:off x="6974041" y="521222"/>
            <a:ext cx="3449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ROS</a:t>
            </a:r>
            <a:r>
              <a:rPr lang="ko-KR" altLang="en-US" sz="1000" b="1" dirty="0"/>
              <a:t>를 이용한 </a:t>
            </a:r>
            <a:r>
              <a:rPr lang="en-US" altLang="ko-KR" sz="1000" b="1" dirty="0"/>
              <a:t>Camera, </a:t>
            </a:r>
            <a:r>
              <a:rPr lang="en-US" altLang="ko-KR" sz="1000" b="1" dirty="0" err="1"/>
              <a:t>Dynamixel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제어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DD0B26-E92A-4FB8-B1DA-EE8B1873581C}"/>
              </a:ext>
            </a:extLst>
          </p:cNvPr>
          <p:cNvSpPr txBox="1"/>
          <p:nvPr/>
        </p:nvSpPr>
        <p:spPr>
          <a:xfrm>
            <a:off x="5750438" y="76381"/>
            <a:ext cx="26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충전구</a:t>
            </a:r>
            <a:r>
              <a:rPr lang="ko-KR" altLang="en-US" sz="1000" b="1" dirty="0"/>
              <a:t> 자동 탐색 후 자동 충전</a:t>
            </a:r>
            <a:r>
              <a:rPr lang="en-US" altLang="ko-KR" sz="1000" b="1" dirty="0"/>
              <a:t> (client)</a:t>
            </a:r>
            <a:endParaRPr lang="ko-KR" altLang="en-US" sz="10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28E7FB7-5631-65FE-AF07-F897D191C478}"/>
              </a:ext>
            </a:extLst>
          </p:cNvPr>
          <p:cNvSpPr/>
          <p:nvPr/>
        </p:nvSpPr>
        <p:spPr>
          <a:xfrm>
            <a:off x="9178974" y="1443006"/>
            <a:ext cx="2612795" cy="16163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0D5D4D-38A3-5DEC-8E27-4B8C74EA8CA8}"/>
              </a:ext>
            </a:extLst>
          </p:cNvPr>
          <p:cNvSpPr txBox="1"/>
          <p:nvPr/>
        </p:nvSpPr>
        <p:spPr>
          <a:xfrm>
            <a:off x="9541841" y="6054926"/>
            <a:ext cx="211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충전소 전체 데이터 조회 및 제어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67E004-8B21-8DD7-4E61-85AB57347FE8}"/>
              </a:ext>
            </a:extLst>
          </p:cNvPr>
          <p:cNvCxnSpPr/>
          <p:nvPr/>
        </p:nvCxnSpPr>
        <p:spPr>
          <a:xfrm>
            <a:off x="3187338" y="3429000"/>
            <a:ext cx="0" cy="1364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B85A10-DDA7-27A3-EDA9-CF4DB6A76503}"/>
              </a:ext>
            </a:extLst>
          </p:cNvPr>
          <p:cNvCxnSpPr>
            <a:cxnSpLocks/>
          </p:cNvCxnSpPr>
          <p:nvPr/>
        </p:nvCxnSpPr>
        <p:spPr>
          <a:xfrm flipV="1">
            <a:off x="2463579" y="3429000"/>
            <a:ext cx="0" cy="1352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E5A784-C30B-9465-D551-ED13CEBF3117}"/>
              </a:ext>
            </a:extLst>
          </p:cNvPr>
          <p:cNvSpPr txBox="1"/>
          <p:nvPr/>
        </p:nvSpPr>
        <p:spPr>
          <a:xfrm>
            <a:off x="3119175" y="3589827"/>
            <a:ext cx="87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 유무</a:t>
            </a:r>
            <a:endParaRPr lang="en-US" altLang="ko-KR" sz="1000" dirty="0"/>
          </a:p>
          <a:p>
            <a:r>
              <a:rPr lang="ko-KR" altLang="en-US" sz="1000" dirty="0"/>
              <a:t>배터리 잔량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830E91-4371-73B0-6645-38A3CA0269E6}"/>
              </a:ext>
            </a:extLst>
          </p:cNvPr>
          <p:cNvSpPr txBox="1"/>
          <p:nvPr/>
        </p:nvSpPr>
        <p:spPr>
          <a:xfrm>
            <a:off x="5360755" y="6202338"/>
            <a:ext cx="1167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file </a:t>
            </a:r>
            <a:r>
              <a:rPr lang="ko-KR" altLang="en-US" sz="1000" dirty="0"/>
              <a:t>전송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C60E60-0912-624F-3924-07319652BB0C}"/>
              </a:ext>
            </a:extLst>
          </p:cNvPr>
          <p:cNvSpPr txBox="1"/>
          <p:nvPr/>
        </p:nvSpPr>
        <p:spPr>
          <a:xfrm>
            <a:off x="4526006" y="2222640"/>
            <a:ext cx="123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차량이 있을 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제어 시그널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4DA74D-BAD3-1493-6DCF-8300890BB4E7}"/>
              </a:ext>
            </a:extLst>
          </p:cNvPr>
          <p:cNvCxnSpPr>
            <a:cxnSpLocks/>
          </p:cNvCxnSpPr>
          <p:nvPr/>
        </p:nvCxnSpPr>
        <p:spPr>
          <a:xfrm flipV="1">
            <a:off x="3909015" y="2543689"/>
            <a:ext cx="1857492" cy="256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E03DD09-8556-5927-163B-D7AB5D50AC28}"/>
              </a:ext>
            </a:extLst>
          </p:cNvPr>
          <p:cNvCxnSpPr/>
          <p:nvPr/>
        </p:nvCxnSpPr>
        <p:spPr>
          <a:xfrm>
            <a:off x="3838575" y="6178036"/>
            <a:ext cx="5437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BE1AC48-FC03-F75A-50CA-D6DC45139E3A}"/>
              </a:ext>
            </a:extLst>
          </p:cNvPr>
          <p:cNvCxnSpPr>
            <a:cxnSpLocks/>
          </p:cNvCxnSpPr>
          <p:nvPr/>
        </p:nvCxnSpPr>
        <p:spPr>
          <a:xfrm flipH="1">
            <a:off x="3838575" y="5482155"/>
            <a:ext cx="5437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D6204A-51F1-E7A3-E8F7-45A8780A2417}"/>
              </a:ext>
            </a:extLst>
          </p:cNvPr>
          <p:cNvSpPr txBox="1"/>
          <p:nvPr/>
        </p:nvSpPr>
        <p:spPr>
          <a:xfrm>
            <a:off x="5285315" y="5489631"/>
            <a:ext cx="236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file </a:t>
            </a:r>
            <a:r>
              <a:rPr lang="ko-KR" altLang="en-US" sz="1000" dirty="0"/>
              <a:t>요청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Jetson Nano, Arduino </a:t>
            </a:r>
            <a:r>
              <a:rPr lang="ko-KR" altLang="en-US" sz="1000" dirty="0"/>
              <a:t>제어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9F6651-4C9C-7FEA-17AA-3451CA041229}"/>
              </a:ext>
            </a:extLst>
          </p:cNvPr>
          <p:cNvSpPr txBox="1"/>
          <p:nvPr/>
        </p:nvSpPr>
        <p:spPr>
          <a:xfrm>
            <a:off x="1585520" y="3576607"/>
            <a:ext cx="87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전원 </a:t>
            </a:r>
            <a:r>
              <a:rPr lang="en-US" altLang="ko-KR" sz="1000" dirty="0"/>
              <a:t>off</a:t>
            </a:r>
          </a:p>
          <a:p>
            <a:r>
              <a:rPr lang="ko-KR" altLang="en-US" sz="1000" dirty="0"/>
              <a:t>시그널</a:t>
            </a:r>
          </a:p>
        </p:txBody>
      </p:sp>
    </p:spTree>
    <p:extLst>
      <p:ext uri="{BB962C8B-B14F-4D97-AF65-F5344CB8AC3E}">
        <p14:creationId xmlns:p14="http://schemas.microsoft.com/office/powerpoint/2010/main" val="392664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100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KCCI27</cp:lastModifiedBy>
  <cp:revision>24</cp:revision>
  <dcterms:created xsi:type="dcterms:W3CDTF">2022-07-10T04:39:18Z</dcterms:created>
  <dcterms:modified xsi:type="dcterms:W3CDTF">2022-07-10T08:04:12Z</dcterms:modified>
</cp:coreProperties>
</file>