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9" r:id="rId14"/>
    <p:sldId id="270" r:id="rId15"/>
    <p:sldId id="271" r:id="rId16"/>
    <p:sldId id="272" r:id="rId17"/>
    <p:sldId id="273" r:id="rId18"/>
    <p:sldId id="27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C488B8-BC5E-413A-933E-76C201EA27FD}" type="datetimeFigureOut">
              <a:rPr lang="es-MX" smtClean="0"/>
              <a:t>11/11/2019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8756515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C488B8-BC5E-413A-933E-76C201EA27FD}" type="datetimeFigureOut">
              <a:rPr lang="es-MX" smtClean="0"/>
              <a:t>11/11/2019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22950746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C488B8-BC5E-413A-933E-76C201EA27FD}" type="datetimeFigureOut">
              <a:rPr lang="es-MX" smtClean="0"/>
              <a:t>11/11/2019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3861515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C488B8-BC5E-413A-933E-76C201EA27FD}" type="datetimeFigureOut">
              <a:rPr lang="es-MX" smtClean="0"/>
              <a:t>11/11/2019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42537132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DC488B8-BC5E-413A-933E-76C201EA27FD}" type="datetimeFigureOut">
              <a:rPr lang="es-MX" smtClean="0"/>
              <a:t>11/11/2019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12772821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4DC488B8-BC5E-413A-933E-76C201EA27FD}" type="datetimeFigureOut">
              <a:rPr lang="es-MX" smtClean="0"/>
              <a:t>11/11/2019</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40430199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DC488B8-BC5E-413A-933E-76C201EA27FD}" type="datetimeFigureOut">
              <a:rPr lang="es-MX" smtClean="0"/>
              <a:t>11/11/2019</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20287998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4DC488B8-BC5E-413A-933E-76C201EA27FD}" type="datetimeFigureOut">
              <a:rPr lang="es-MX" smtClean="0"/>
              <a:t>11/11/2019</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20787519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C488B8-BC5E-413A-933E-76C201EA27FD}" type="datetimeFigureOut">
              <a:rPr lang="es-MX" smtClean="0"/>
              <a:t>11/11/2019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355347459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4DC488B8-BC5E-413A-933E-76C201EA27FD}" type="datetimeFigureOut">
              <a:rPr lang="es-MX" smtClean="0"/>
              <a:t>11/11/2019</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242318340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4DC488B8-BC5E-413A-933E-76C201EA27FD}" type="datetimeFigureOut">
              <a:rPr lang="es-MX" smtClean="0"/>
              <a:t>11/11/2019</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487C6987-BAE1-4450-B60E-6FE85D88CB20}" type="slidenum">
              <a:rPr lang="es-MX" smtClean="0"/>
              <a:t>‹Nº›</a:t>
            </a:fld>
            <a:endParaRPr lang="es-MX"/>
          </a:p>
        </p:txBody>
      </p:sp>
    </p:spTree>
    <p:extLst>
      <p:ext uri="{BB962C8B-B14F-4D97-AF65-F5344CB8AC3E}">
        <p14:creationId xmlns:p14="http://schemas.microsoft.com/office/powerpoint/2010/main" val="39113988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DC488B8-BC5E-413A-933E-76C201EA27FD}" type="datetimeFigureOut">
              <a:rPr lang="es-MX" smtClean="0"/>
              <a:t>11/11/2019</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87C6987-BAE1-4450-B60E-6FE85D88CB20}" type="slidenum">
              <a:rPr lang="es-MX" smtClean="0"/>
              <a:t>‹Nº›</a:t>
            </a:fld>
            <a:endParaRPr lang="es-MX"/>
          </a:p>
        </p:txBody>
      </p:sp>
    </p:spTree>
    <p:extLst>
      <p:ext uri="{BB962C8B-B14F-4D97-AF65-F5344CB8AC3E}">
        <p14:creationId xmlns:p14="http://schemas.microsoft.com/office/powerpoint/2010/main" val="3115365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Desarrollo_de_fractales_mediante_el_m%C3%A9todo_de_Mandelbrot" TargetMode="External"/><Relationship Id="rId2" Type="http://schemas.openxmlformats.org/officeDocument/2006/relationships/hyperlink" Target="https://www.gaussianos.com/%C2%BFque-es-el-conjunto-de-mandelbrot-historia-y-construcc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1C1B1-7206-4EA7-961D-FC7D40D496AE}"/>
              </a:ext>
            </a:extLst>
          </p:cNvPr>
          <p:cNvSpPr>
            <a:spLocks noGrp="1"/>
          </p:cNvSpPr>
          <p:nvPr>
            <p:ph type="ctrTitle"/>
          </p:nvPr>
        </p:nvSpPr>
        <p:spPr/>
        <p:txBody>
          <a:bodyPr>
            <a:normAutofit/>
          </a:bodyPr>
          <a:lstStyle/>
          <a:p>
            <a:r>
              <a:rPr lang="es-MX" b="1" dirty="0">
                <a:latin typeface="Agency FB" panose="020B0503020202020204" pitchFamily="34" charset="0"/>
              </a:rPr>
              <a:t>Desarrollo de fractales mediante el método de Mandelbrot</a:t>
            </a:r>
            <a:endParaRPr lang="es-MX" dirty="0">
              <a:latin typeface="Agency FB" panose="020B0503020202020204" pitchFamily="34" charset="0"/>
            </a:endParaRPr>
          </a:p>
        </p:txBody>
      </p:sp>
      <p:sp>
        <p:nvSpPr>
          <p:cNvPr id="3" name="Subtítulo 2">
            <a:extLst>
              <a:ext uri="{FF2B5EF4-FFF2-40B4-BE49-F238E27FC236}">
                <a16:creationId xmlns:a16="http://schemas.microsoft.com/office/drawing/2014/main" id="{A68B04D3-A762-4C98-A2E4-6ECA38AA77D9}"/>
              </a:ext>
            </a:extLst>
          </p:cNvPr>
          <p:cNvSpPr>
            <a:spLocks noGrp="1"/>
          </p:cNvSpPr>
          <p:nvPr>
            <p:ph type="subTitle" idx="1"/>
          </p:nvPr>
        </p:nvSpPr>
        <p:spPr/>
        <p:txBody>
          <a:bodyPr/>
          <a:lstStyle/>
          <a:p>
            <a:endParaRPr lang="es-MX" dirty="0"/>
          </a:p>
        </p:txBody>
      </p:sp>
      <p:sp>
        <p:nvSpPr>
          <p:cNvPr id="5" name="Rectángulo 4">
            <a:extLst>
              <a:ext uri="{FF2B5EF4-FFF2-40B4-BE49-F238E27FC236}">
                <a16:creationId xmlns:a16="http://schemas.microsoft.com/office/drawing/2014/main" id="{401F95DA-F8F8-4BF4-8386-94CA34FB45E3}"/>
              </a:ext>
            </a:extLst>
          </p:cNvPr>
          <p:cNvSpPr/>
          <p:nvPr/>
        </p:nvSpPr>
        <p:spPr>
          <a:xfrm>
            <a:off x="9303027" y="986784"/>
            <a:ext cx="3167270" cy="2862322"/>
          </a:xfrm>
          <a:prstGeom prst="rect">
            <a:avLst/>
          </a:prstGeom>
        </p:spPr>
        <p:txBody>
          <a:bodyPr wrap="square">
            <a:spAutoFit/>
          </a:bodyPr>
          <a:lstStyle/>
          <a:p>
            <a:r>
              <a:rPr lang="es-MX" sz="2000" b="1" dirty="0">
                <a:latin typeface="Agency FB" panose="020B0503020202020204" pitchFamily="34" charset="0"/>
              </a:rPr>
              <a:t>Integrantes:</a:t>
            </a:r>
          </a:p>
          <a:p>
            <a:endParaRPr lang="es-MX" sz="2000" dirty="0">
              <a:latin typeface="Agency FB" panose="020B0503020202020204" pitchFamily="34" charset="0"/>
            </a:endParaRPr>
          </a:p>
          <a:p>
            <a:r>
              <a:rPr lang="es-MX" sz="2000" dirty="0">
                <a:latin typeface="Agency FB" panose="020B0503020202020204" pitchFamily="34" charset="0"/>
              </a:rPr>
              <a:t>Juan Berumen </a:t>
            </a:r>
          </a:p>
          <a:p>
            <a:endParaRPr lang="es-MX" sz="2000" dirty="0">
              <a:latin typeface="Agency FB" panose="020B0503020202020204" pitchFamily="34" charset="0"/>
            </a:endParaRPr>
          </a:p>
          <a:p>
            <a:r>
              <a:rPr lang="es-MX" sz="2000" dirty="0">
                <a:latin typeface="Agency FB" panose="020B0503020202020204" pitchFamily="34" charset="0"/>
              </a:rPr>
              <a:t>Santiago Aguilar</a:t>
            </a:r>
          </a:p>
          <a:p>
            <a:endParaRPr lang="es-MX" sz="2000" dirty="0">
              <a:latin typeface="Agency FB" panose="020B0503020202020204" pitchFamily="34" charset="0"/>
            </a:endParaRPr>
          </a:p>
          <a:p>
            <a:r>
              <a:rPr lang="es-MX" sz="2000" dirty="0">
                <a:latin typeface="Agency FB" panose="020B0503020202020204" pitchFamily="34" charset="0"/>
              </a:rPr>
              <a:t>Rodrigo Padilla</a:t>
            </a:r>
          </a:p>
          <a:p>
            <a:endParaRPr lang="es-MX" sz="2000" dirty="0">
              <a:latin typeface="Agency FB" panose="020B0503020202020204" pitchFamily="34" charset="0"/>
            </a:endParaRPr>
          </a:p>
          <a:p>
            <a:r>
              <a:rPr lang="es-MX" sz="2000" dirty="0">
                <a:latin typeface="Agency FB" panose="020B0503020202020204" pitchFamily="34" charset="0"/>
              </a:rPr>
              <a:t>Wenceslao Peña</a:t>
            </a:r>
          </a:p>
        </p:txBody>
      </p:sp>
    </p:spTree>
    <p:extLst>
      <p:ext uri="{BB962C8B-B14F-4D97-AF65-F5344CB8AC3E}">
        <p14:creationId xmlns:p14="http://schemas.microsoft.com/office/powerpoint/2010/main" val="33792815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9F74A-0306-43DF-9A4B-38E935916A6E}"/>
              </a:ext>
            </a:extLst>
          </p:cNvPr>
          <p:cNvSpPr>
            <a:spLocks noGrp="1"/>
          </p:cNvSpPr>
          <p:nvPr>
            <p:ph type="title"/>
          </p:nvPr>
        </p:nvSpPr>
        <p:spPr>
          <a:xfrm>
            <a:off x="252919" y="1123837"/>
            <a:ext cx="2947482" cy="922677"/>
          </a:xfrm>
        </p:spPr>
        <p:txBody>
          <a:bodyPr>
            <a:normAutofit/>
          </a:bodyPr>
          <a:lstStyle/>
          <a:p>
            <a:r>
              <a:rPr lang="es-MX" sz="4000" dirty="0">
                <a:latin typeface="Agency FB" panose="020B0503020202020204" pitchFamily="34" charset="0"/>
              </a:rPr>
              <a:t>FRACTAL 3</a:t>
            </a:r>
          </a:p>
        </p:txBody>
      </p:sp>
      <p:sp>
        <p:nvSpPr>
          <p:cNvPr id="3" name="Marcador de contenido 2">
            <a:extLst>
              <a:ext uri="{FF2B5EF4-FFF2-40B4-BE49-F238E27FC236}">
                <a16:creationId xmlns:a16="http://schemas.microsoft.com/office/drawing/2014/main" id="{97D2E79F-531E-4F08-920E-AC113FEE87DB}"/>
              </a:ext>
            </a:extLst>
          </p:cNvPr>
          <p:cNvSpPr>
            <a:spLocks noGrp="1"/>
          </p:cNvSpPr>
          <p:nvPr>
            <p:ph idx="1"/>
          </p:nvPr>
        </p:nvSpPr>
        <p:spPr>
          <a:xfrm>
            <a:off x="3666068" y="145143"/>
            <a:ext cx="2067075" cy="529263"/>
          </a:xfrm>
        </p:spPr>
        <p:txBody>
          <a:bodyPr>
            <a:normAutofit/>
          </a:bodyPr>
          <a:lstStyle/>
          <a:p>
            <a:r>
              <a:rPr lang="es-MX" sz="2800" b="1" dirty="0">
                <a:latin typeface="Agency FB" panose="020B0503020202020204" pitchFamily="34" charset="0"/>
              </a:rPr>
              <a:t>z**2 + 1/c</a:t>
            </a:r>
            <a:endParaRPr lang="es-MX" sz="2800" dirty="0">
              <a:latin typeface="Agency FB" panose="020B0503020202020204" pitchFamily="34" charset="0"/>
            </a:endParaRPr>
          </a:p>
        </p:txBody>
      </p:sp>
      <p:pic>
        <p:nvPicPr>
          <p:cNvPr id="5" name="Imagen 4">
            <a:extLst>
              <a:ext uri="{FF2B5EF4-FFF2-40B4-BE49-F238E27FC236}">
                <a16:creationId xmlns:a16="http://schemas.microsoft.com/office/drawing/2014/main" id="{33C01EFA-D952-4C0E-9AFE-AA21D4AD25A0}"/>
              </a:ext>
            </a:extLst>
          </p:cNvPr>
          <p:cNvPicPr>
            <a:picLocks noChangeAspect="1"/>
          </p:cNvPicPr>
          <p:nvPr/>
        </p:nvPicPr>
        <p:blipFill>
          <a:blip r:embed="rId2"/>
          <a:stretch>
            <a:fillRect/>
          </a:stretch>
        </p:blipFill>
        <p:spPr>
          <a:xfrm>
            <a:off x="4553460" y="1577733"/>
            <a:ext cx="6384471" cy="4154719"/>
          </a:xfrm>
          <a:prstGeom prst="rect">
            <a:avLst/>
          </a:prstGeom>
        </p:spPr>
      </p:pic>
      <p:pic>
        <p:nvPicPr>
          <p:cNvPr id="8194" name="Picture 2" descr="https://upload.wikimedia.org/wikipedia/commons/1/1b/MANDEL_Z2_1_C.jpg">
            <a:extLst>
              <a:ext uri="{FF2B5EF4-FFF2-40B4-BE49-F238E27FC236}">
                <a16:creationId xmlns:a16="http://schemas.microsoft.com/office/drawing/2014/main" id="{3070B873-3C0B-4B6B-B7DC-645F4DBF3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19" y="2322923"/>
            <a:ext cx="2918277" cy="212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5610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D9B8F33-55CD-4A06-82BB-7DFA23B67F85}"/>
              </a:ext>
            </a:extLst>
          </p:cNvPr>
          <p:cNvSpPr>
            <a:spLocks noGrp="1"/>
          </p:cNvSpPr>
          <p:nvPr>
            <p:ph idx="1"/>
          </p:nvPr>
        </p:nvSpPr>
        <p:spPr/>
        <p:txBody>
          <a:bodyPr/>
          <a:lstStyle/>
          <a:p>
            <a:pPr marL="0" indent="0">
              <a:buNone/>
            </a:pPr>
            <a:r>
              <a:rPr lang="es-MX" b="1" dirty="0">
                <a:latin typeface="Agency FB" panose="020B0503020202020204" pitchFamily="34" charset="0"/>
              </a:rPr>
              <a:t>Un breve viaje a las profundidades del fractal de Mandelbrot</a:t>
            </a:r>
          </a:p>
          <a:p>
            <a:pPr marL="0" indent="0">
              <a:buNone/>
            </a:pPr>
            <a:r>
              <a:rPr lang="es-MX" dirty="0">
                <a:latin typeface="Agency FB" panose="020B0503020202020204" pitchFamily="34" charset="0"/>
              </a:rPr>
              <a:t>A continuación vamos a adentrarnos en el fractal clásico de Mandelbrot, utilizando el microscopio de altísima resolución que nos proporciona el cálculo iterativo. Todas las ampliaciones vienen precedidas de una imagen del fractal a escala 1:1 en donde podemos apreciar la zona ampliada                 </a:t>
            </a:r>
            <a:r>
              <a:rPr lang="es-MX" b="1" dirty="0">
                <a:latin typeface="Agency FB" panose="020B0503020202020204" pitchFamily="34" charset="0"/>
              </a:rPr>
              <a:t>Z = Z^2 + C</a:t>
            </a: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pPr marL="0" indent="0">
              <a:buNone/>
            </a:pPr>
            <a:endParaRPr lang="es-MX" b="1" dirty="0">
              <a:latin typeface="Agency FB" panose="020B0503020202020204" pitchFamily="34" charset="0"/>
            </a:endParaRPr>
          </a:p>
          <a:p>
            <a:endParaRPr lang="es-MX" b="1" dirty="0"/>
          </a:p>
          <a:p>
            <a:endParaRPr lang="es-MX" dirty="0"/>
          </a:p>
        </p:txBody>
      </p:sp>
      <p:pic>
        <p:nvPicPr>
          <p:cNvPr id="4" name="Imagen 3">
            <a:extLst>
              <a:ext uri="{FF2B5EF4-FFF2-40B4-BE49-F238E27FC236}">
                <a16:creationId xmlns:a16="http://schemas.microsoft.com/office/drawing/2014/main" id="{EF42CDBA-E2B0-4F6D-9C3A-20B8453C516D}"/>
              </a:ext>
            </a:extLst>
          </p:cNvPr>
          <p:cNvPicPr>
            <a:picLocks noChangeAspect="1"/>
          </p:cNvPicPr>
          <p:nvPr/>
        </p:nvPicPr>
        <p:blipFill>
          <a:blip r:embed="rId2"/>
          <a:stretch>
            <a:fillRect/>
          </a:stretch>
        </p:blipFill>
        <p:spPr>
          <a:xfrm>
            <a:off x="3754416" y="2339751"/>
            <a:ext cx="6932808" cy="552486"/>
          </a:xfrm>
          <a:prstGeom prst="rect">
            <a:avLst/>
          </a:prstGeom>
        </p:spPr>
      </p:pic>
      <p:pic>
        <p:nvPicPr>
          <p:cNvPr id="6" name="Imagen 5">
            <a:extLst>
              <a:ext uri="{FF2B5EF4-FFF2-40B4-BE49-F238E27FC236}">
                <a16:creationId xmlns:a16="http://schemas.microsoft.com/office/drawing/2014/main" id="{0A786C5B-D2D7-46D6-BF85-1F603F331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7" y="2875722"/>
            <a:ext cx="3882571" cy="2849298"/>
          </a:xfrm>
          <a:prstGeom prst="rect">
            <a:avLst/>
          </a:prstGeom>
        </p:spPr>
      </p:pic>
      <p:pic>
        <p:nvPicPr>
          <p:cNvPr id="8" name="Imagen 7">
            <a:extLst>
              <a:ext uri="{FF2B5EF4-FFF2-40B4-BE49-F238E27FC236}">
                <a16:creationId xmlns:a16="http://schemas.microsoft.com/office/drawing/2014/main" id="{2B6ED424-6A1F-441F-8819-FAA8DED32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3438" y="2875722"/>
            <a:ext cx="3723030" cy="2683248"/>
          </a:xfrm>
          <a:prstGeom prst="rect">
            <a:avLst/>
          </a:prstGeom>
        </p:spPr>
      </p:pic>
      <p:pic>
        <p:nvPicPr>
          <p:cNvPr id="9" name="Imagen 8">
            <a:extLst>
              <a:ext uri="{FF2B5EF4-FFF2-40B4-BE49-F238E27FC236}">
                <a16:creationId xmlns:a16="http://schemas.microsoft.com/office/drawing/2014/main" id="{2C256C65-EFE9-4CF4-89D3-B5712388C2A9}"/>
              </a:ext>
            </a:extLst>
          </p:cNvPr>
          <p:cNvPicPr>
            <a:picLocks noChangeAspect="1"/>
          </p:cNvPicPr>
          <p:nvPr/>
        </p:nvPicPr>
        <p:blipFill>
          <a:blip r:embed="rId5"/>
          <a:stretch>
            <a:fillRect/>
          </a:stretch>
        </p:blipFill>
        <p:spPr>
          <a:xfrm>
            <a:off x="5277540" y="5844582"/>
            <a:ext cx="5151796" cy="432924"/>
          </a:xfrm>
          <a:prstGeom prst="rect">
            <a:avLst/>
          </a:prstGeom>
        </p:spPr>
      </p:pic>
    </p:spTree>
    <p:extLst>
      <p:ext uri="{BB962C8B-B14F-4D97-AF65-F5344CB8AC3E}">
        <p14:creationId xmlns:p14="http://schemas.microsoft.com/office/powerpoint/2010/main" val="90751248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CD640-E5E8-44E1-B090-2A7EE83BD202}"/>
              </a:ext>
            </a:extLst>
          </p:cNvPr>
          <p:cNvSpPr>
            <a:spLocks noGrp="1"/>
          </p:cNvSpPr>
          <p:nvPr>
            <p:ph type="title"/>
          </p:nvPr>
        </p:nvSpPr>
        <p:spPr/>
        <p:txBody>
          <a:bodyPr/>
          <a:lstStyle/>
          <a:p>
            <a:r>
              <a:rPr lang="es-MX" dirty="0">
                <a:latin typeface="Agency FB" panose="020B0503020202020204" pitchFamily="34" charset="0"/>
              </a:rPr>
              <a:t>CONCLUSIONES</a:t>
            </a:r>
          </a:p>
        </p:txBody>
      </p:sp>
      <p:sp>
        <p:nvSpPr>
          <p:cNvPr id="3" name="Marcador de contenido 2">
            <a:extLst>
              <a:ext uri="{FF2B5EF4-FFF2-40B4-BE49-F238E27FC236}">
                <a16:creationId xmlns:a16="http://schemas.microsoft.com/office/drawing/2014/main" id="{EFC0CEC3-39F0-46E6-A801-75314AE2114E}"/>
              </a:ext>
            </a:extLst>
          </p:cNvPr>
          <p:cNvSpPr>
            <a:spLocks noGrp="1"/>
          </p:cNvSpPr>
          <p:nvPr>
            <p:ph idx="1"/>
          </p:nvPr>
        </p:nvSpPr>
        <p:spPr/>
        <p:txBody>
          <a:bodyPr/>
          <a:lstStyle/>
          <a:p>
            <a:r>
              <a:rPr lang="es-MX" dirty="0"/>
              <a:t>Nosotros concluimos que la simulación de un fractal por el método de Mandelbrot es una manera muy compleja por la cual se pueden simular distintas figuras irregulares utilizando un método iterativo donde no tienda a infinito. Pudimos realizar estas figuras fractales pero sin embargo tenemos muchas posibilidades de figuras resultantes con este método. Sin duda alguna cumplimos con los objetivos planteados.</a:t>
            </a:r>
          </a:p>
          <a:p>
            <a:endParaRPr lang="es-MX" dirty="0"/>
          </a:p>
        </p:txBody>
      </p:sp>
    </p:spTree>
    <p:extLst>
      <p:ext uri="{BB962C8B-B14F-4D97-AF65-F5344CB8AC3E}">
        <p14:creationId xmlns:p14="http://schemas.microsoft.com/office/powerpoint/2010/main" val="14041735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5B707-F390-49C9-B751-4B3BAC85FC75}"/>
              </a:ext>
            </a:extLst>
          </p:cNvPr>
          <p:cNvSpPr>
            <a:spLocks noGrp="1"/>
          </p:cNvSpPr>
          <p:nvPr>
            <p:ph type="ctrTitle"/>
          </p:nvPr>
        </p:nvSpPr>
        <p:spPr/>
        <p:txBody>
          <a:bodyPr/>
          <a:lstStyle/>
          <a:p>
            <a:r>
              <a:rPr lang="es-MX" dirty="0"/>
              <a:t>ANÁLISIS DE DATOS DE LA NASA </a:t>
            </a:r>
          </a:p>
        </p:txBody>
      </p:sp>
      <p:sp>
        <p:nvSpPr>
          <p:cNvPr id="3" name="Subtítulo 2">
            <a:extLst>
              <a:ext uri="{FF2B5EF4-FFF2-40B4-BE49-F238E27FC236}">
                <a16:creationId xmlns:a16="http://schemas.microsoft.com/office/drawing/2014/main" id="{9F46C199-BE43-461C-A982-16C590F21F77}"/>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75805678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0BFF7-86A3-42FD-BC13-BB7EDCB3D29E}"/>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A1364B02-97F1-40FA-A019-2B8055554A85}"/>
              </a:ext>
            </a:extLst>
          </p:cNvPr>
          <p:cNvSpPr>
            <a:spLocks noGrp="1"/>
          </p:cNvSpPr>
          <p:nvPr>
            <p:ph idx="1"/>
          </p:nvPr>
        </p:nvSpPr>
        <p:spPr/>
        <p:txBody>
          <a:bodyPr/>
          <a:lstStyle/>
          <a:p>
            <a:r>
              <a:rPr lang="es-MX" sz="2800" dirty="0"/>
              <a:t>Interpretar los datos de una sonda espacial, la cual arrojó datos de temperatura, latitud, longitud y peso. Con la finalidad de  poder determinar si existen cuerpos celestes en base a su temperatura y peso.</a:t>
            </a:r>
          </a:p>
        </p:txBody>
      </p:sp>
    </p:spTree>
    <p:extLst>
      <p:ext uri="{BB962C8B-B14F-4D97-AF65-F5344CB8AC3E}">
        <p14:creationId xmlns:p14="http://schemas.microsoft.com/office/powerpoint/2010/main" val="26105399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2B69E1B-AC62-47C2-9683-00A9D71B68BA}"/>
              </a:ext>
            </a:extLst>
          </p:cNvPr>
          <p:cNvSpPr>
            <a:spLocks noGrp="1"/>
          </p:cNvSpPr>
          <p:nvPr>
            <p:ph type="title"/>
          </p:nvPr>
        </p:nvSpPr>
        <p:spPr>
          <a:xfrm>
            <a:off x="128645" y="1028700"/>
            <a:ext cx="4642228" cy="4791456"/>
          </a:xfrm>
        </p:spPr>
        <p:txBody>
          <a:bodyPr vert="horz" lIns="91440" tIns="45720" rIns="91440" bIns="45720" rtlCol="0" anchor="b">
            <a:noAutofit/>
          </a:bodyPr>
          <a:lstStyle/>
          <a:p>
            <a:r>
              <a:rPr lang="en-US" sz="4800">
                <a:solidFill>
                  <a:srgbClr val="FFFFFF"/>
                </a:solidFill>
              </a:rPr>
              <a:t>Gráfica que muestra la temperatura máxima y mínima registrada en la esfera celeste. </a:t>
            </a:r>
            <a:endParaRPr lang="en-US" sz="4800" dirty="0">
              <a:solidFill>
                <a:srgbClr val="FFFFFF"/>
              </a:solidFill>
            </a:endParaRPr>
          </a:p>
        </p:txBody>
      </p:sp>
      <p:pic>
        <p:nvPicPr>
          <p:cNvPr id="1026" name="Picture 2">
            <a:extLst>
              <a:ext uri="{FF2B5EF4-FFF2-40B4-BE49-F238E27FC236}">
                <a16:creationId xmlns:a16="http://schemas.microsoft.com/office/drawing/2014/main" id="{F9B4D362-2C5A-45D5-8BD4-9D777C89BB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8356" y="762000"/>
            <a:ext cx="7724999" cy="532485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69053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FF2A1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0904BF2-59FC-4C9B-8055-DE4D21A55E33}"/>
              </a:ext>
            </a:extLst>
          </p:cNvPr>
          <p:cNvPicPr>
            <a:picLocks noChangeAspect="1"/>
          </p:cNvPicPr>
          <p:nvPr/>
        </p:nvPicPr>
        <p:blipFill>
          <a:blip r:embed="rId2"/>
          <a:stretch>
            <a:fillRect/>
          </a:stretch>
        </p:blipFill>
        <p:spPr>
          <a:xfrm>
            <a:off x="162377" y="225197"/>
            <a:ext cx="11840937" cy="6466232"/>
          </a:xfrm>
          <a:prstGeom prst="rect">
            <a:avLst/>
          </a:prstGeom>
        </p:spPr>
      </p:pic>
    </p:spTree>
    <p:extLst>
      <p:ext uri="{BB962C8B-B14F-4D97-AF65-F5344CB8AC3E}">
        <p14:creationId xmlns:p14="http://schemas.microsoft.com/office/powerpoint/2010/main" val="2020363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4ED1E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56B4EB0-1F82-4EED-BD55-553914D95612}"/>
              </a:ext>
            </a:extLst>
          </p:cNvPr>
          <p:cNvPicPr>
            <a:picLocks noChangeAspect="1"/>
          </p:cNvPicPr>
          <p:nvPr/>
        </p:nvPicPr>
        <p:blipFill>
          <a:blip r:embed="rId2"/>
          <a:stretch>
            <a:fillRect/>
          </a:stretch>
        </p:blipFill>
        <p:spPr>
          <a:xfrm>
            <a:off x="229221" y="179525"/>
            <a:ext cx="11716036" cy="6536852"/>
          </a:xfrm>
          <a:prstGeom prst="rect">
            <a:avLst/>
          </a:prstGeom>
        </p:spPr>
      </p:pic>
    </p:spTree>
    <p:extLst>
      <p:ext uri="{BB962C8B-B14F-4D97-AF65-F5344CB8AC3E}">
        <p14:creationId xmlns:p14="http://schemas.microsoft.com/office/powerpoint/2010/main" val="173570154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FA75F-626B-410F-8CFA-DB0D3D80FCBC}"/>
              </a:ext>
            </a:extLst>
          </p:cNvPr>
          <p:cNvSpPr>
            <a:spLocks noGrp="1"/>
          </p:cNvSpPr>
          <p:nvPr>
            <p:ph type="title"/>
          </p:nvPr>
        </p:nvSpPr>
        <p:spPr/>
        <p:txBody>
          <a:bodyPr/>
          <a:lstStyle/>
          <a:p>
            <a:r>
              <a:rPr lang="es-MX" dirty="0"/>
              <a:t>Conclusión del proyecto</a:t>
            </a:r>
          </a:p>
        </p:txBody>
      </p:sp>
      <p:sp>
        <p:nvSpPr>
          <p:cNvPr id="4" name="CuadroTexto 3">
            <a:extLst>
              <a:ext uri="{FF2B5EF4-FFF2-40B4-BE49-F238E27FC236}">
                <a16:creationId xmlns:a16="http://schemas.microsoft.com/office/drawing/2014/main" id="{771AFA37-953E-4814-A860-859496534190}"/>
              </a:ext>
            </a:extLst>
          </p:cNvPr>
          <p:cNvSpPr txBox="1"/>
          <p:nvPr/>
        </p:nvSpPr>
        <p:spPr>
          <a:xfrm>
            <a:off x="3432313" y="1046969"/>
            <a:ext cx="8309113" cy="4601183"/>
          </a:xfrm>
          <a:prstGeom prst="rect">
            <a:avLst/>
          </a:prstGeom>
          <a:noFill/>
        </p:spPr>
        <p:txBody>
          <a:bodyPr wrap="square" rtlCol="0">
            <a:spAutoFit/>
          </a:bodyPr>
          <a:lstStyle/>
          <a:p>
            <a:r>
              <a:rPr lang="es-ES" sz="2400" dirty="0"/>
              <a:t>Analizamos datos de la Nasa (Datos de Sondas en el espacio) lo que hizo esta sonda fue tomar datos de la temperatura en el espacio, así que teníamos datos acerca de la latitud y longitud espacial, el tamaño del pixel, que esto significa el área en donde fue captada esa temperatura, así como la temperatura del área.</a:t>
            </a:r>
          </a:p>
          <a:p>
            <a:endParaRPr lang="es-ES" sz="2400" dirty="0"/>
          </a:p>
          <a:p>
            <a:r>
              <a:rPr lang="es-ES" sz="2400" dirty="0"/>
              <a:t>Se graficó con </a:t>
            </a:r>
            <a:r>
              <a:rPr lang="es-ES" sz="2400" dirty="0" err="1"/>
              <a:t>matplotlib</a:t>
            </a:r>
            <a:r>
              <a:rPr lang="es-ES" sz="2400" dirty="0"/>
              <a:t> primero en un plano, latitud, longitud (en grados), así mismo se graficó el tamaño del pixel en el espacio simulando con puntos y su diámetro iba aumentando dependiendo el pixel, así mismo se creó una escala para medir la temperatura, cabe mencionar que se graficó de igual forma el máximo y el mínimo dependiendo la temperatura. </a:t>
            </a:r>
          </a:p>
        </p:txBody>
      </p:sp>
    </p:spTree>
    <p:extLst>
      <p:ext uri="{BB962C8B-B14F-4D97-AF65-F5344CB8AC3E}">
        <p14:creationId xmlns:p14="http://schemas.microsoft.com/office/powerpoint/2010/main" val="26446024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C0CEC3-39F0-46E6-A801-75314AE2114E}"/>
              </a:ext>
            </a:extLst>
          </p:cNvPr>
          <p:cNvSpPr>
            <a:spLocks noGrp="1"/>
          </p:cNvSpPr>
          <p:nvPr>
            <p:ph idx="1"/>
          </p:nvPr>
        </p:nvSpPr>
        <p:spPr/>
        <p:txBody>
          <a:bodyPr>
            <a:normAutofit fontScale="92500" lnSpcReduction="20000"/>
          </a:bodyPr>
          <a:lstStyle/>
          <a:p>
            <a:r>
              <a:rPr lang="es-MX" sz="2800" b="1" dirty="0">
                <a:latin typeface="Agency FB" panose="020B0503020202020204" pitchFamily="34" charset="0"/>
              </a:rPr>
              <a:t>Referencias: Bibliografía</a:t>
            </a:r>
          </a:p>
          <a:p>
            <a:endParaRPr lang="es-MX" dirty="0">
              <a:latin typeface="Agency FB" panose="020B0503020202020204" pitchFamily="34" charset="0"/>
            </a:endParaRPr>
          </a:p>
          <a:p>
            <a:pPr marL="0" indent="0">
              <a:buNone/>
            </a:pPr>
            <a:endParaRPr lang="es-MX" dirty="0">
              <a:latin typeface="Agency FB" panose="020B0503020202020204" pitchFamily="34" charset="0"/>
            </a:endParaRPr>
          </a:p>
          <a:p>
            <a:r>
              <a:rPr lang="es-MX" dirty="0">
                <a:latin typeface="Agency FB" panose="020B0503020202020204" pitchFamily="34" charset="0"/>
              </a:rPr>
              <a:t>Gaussianos. (s.f.). ¿Qué es el conjunto de Mandelbrot?: historia y construcción. Obtenido de </a:t>
            </a:r>
            <a:r>
              <a:rPr lang="es-MX" dirty="0">
                <a:latin typeface="Agency FB" panose="020B0503020202020204" pitchFamily="34" charset="0"/>
                <a:hlinkClick r:id="rId2"/>
              </a:rPr>
              <a:t>https://www.gaussianos.com/%C2%BFque-es-el-conjunto-de-mandelbrot-historia-y-construccion/</a:t>
            </a:r>
            <a:endParaRPr lang="es-MX" dirty="0">
              <a:latin typeface="Agency FB" panose="020B0503020202020204" pitchFamily="34" charset="0"/>
            </a:endParaRPr>
          </a:p>
          <a:p>
            <a:r>
              <a:rPr lang="es-MX" dirty="0">
                <a:latin typeface="Agency FB" panose="020B0503020202020204" pitchFamily="34" charset="0"/>
              </a:rPr>
              <a:t>Wikipedia. (s.f.). Desarrollo de fractales mediante el método de Mandelbrot. Obtenido de</a:t>
            </a:r>
            <a:br>
              <a:rPr lang="es-MX" dirty="0">
                <a:latin typeface="Agency FB" panose="020B0503020202020204" pitchFamily="34" charset="0"/>
              </a:rPr>
            </a:br>
            <a:r>
              <a:rPr lang="es-MX" dirty="0">
                <a:latin typeface="Agency FB" panose="020B0503020202020204" pitchFamily="34" charset="0"/>
              </a:rPr>
              <a:t> </a:t>
            </a:r>
            <a:r>
              <a:rPr lang="es-MX" dirty="0">
                <a:latin typeface="Agency FB" panose="020B0503020202020204" pitchFamily="34" charset="0"/>
                <a:hlinkClick r:id="rId3"/>
              </a:rPr>
              <a:t>https://es.wikipedia.org/wiki/Desarrollo_de_fractales_mediante_el_m%C3%A9todo_de_Mandelbrot</a:t>
            </a:r>
            <a:endParaRPr lang="es-MX" dirty="0">
              <a:latin typeface="Agency FB" panose="020B0503020202020204" pitchFamily="34" charset="0"/>
            </a:endParaRPr>
          </a:p>
          <a:p>
            <a:r>
              <a:rPr lang="es-MX" dirty="0"/>
              <a:t>http://matplotlib.org/  </a:t>
            </a:r>
          </a:p>
          <a:p>
            <a:r>
              <a:rPr lang="es-MX" dirty="0"/>
              <a:t>https://www.nasa.gov/  </a:t>
            </a:r>
          </a:p>
          <a:p>
            <a:r>
              <a:rPr lang="es-MX" dirty="0"/>
              <a:t>https://pypi.python.org/pypi/sdeint  </a:t>
            </a:r>
          </a:p>
          <a:p>
            <a:r>
              <a:rPr lang="es-MX" dirty="0"/>
              <a:t>https://www.astropy.org/  </a:t>
            </a:r>
          </a:p>
          <a:p>
            <a:r>
              <a:rPr lang="es-MX" dirty="0"/>
              <a:t>https://pandas.pydata.org/  </a:t>
            </a:r>
          </a:p>
          <a:p>
            <a:r>
              <a:rPr lang="es-MX" dirty="0"/>
              <a:t>https://www.numpy.org/ </a:t>
            </a:r>
          </a:p>
        </p:txBody>
      </p:sp>
    </p:spTree>
    <p:extLst>
      <p:ext uri="{BB962C8B-B14F-4D97-AF65-F5344CB8AC3E}">
        <p14:creationId xmlns:p14="http://schemas.microsoft.com/office/powerpoint/2010/main" val="11558901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0CF8D-23E2-4C0A-8B28-C3C0EF8DBB4E}"/>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76ADC0A3-BB81-486E-9967-653BDD365800}"/>
              </a:ext>
            </a:extLst>
          </p:cNvPr>
          <p:cNvSpPr>
            <a:spLocks noGrp="1"/>
          </p:cNvSpPr>
          <p:nvPr>
            <p:ph idx="1"/>
          </p:nvPr>
        </p:nvSpPr>
        <p:spPr/>
        <p:txBody>
          <a:bodyPr/>
          <a:lstStyle/>
          <a:p>
            <a:endParaRPr lang="es-MX" sz="2400" dirty="0">
              <a:latin typeface="Agency FB" panose="020B0503020202020204" pitchFamily="34" charset="0"/>
            </a:endParaRPr>
          </a:p>
          <a:p>
            <a:r>
              <a:rPr lang="es-MX" sz="2400" dirty="0">
                <a:latin typeface="Agency FB" panose="020B0503020202020204" pitchFamily="34" charset="0"/>
              </a:rPr>
              <a:t>El método de Mandelbrot : este método para desarrollar "objetos fractales" fue creado por </a:t>
            </a:r>
            <a:r>
              <a:rPr lang="es-MX" sz="2400" dirty="0" err="1">
                <a:latin typeface="Agency FB" panose="020B0503020202020204" pitchFamily="34" charset="0"/>
              </a:rPr>
              <a:t>Benoît</a:t>
            </a:r>
            <a:r>
              <a:rPr lang="es-MX" sz="2400" dirty="0">
                <a:latin typeface="Agency FB" panose="020B0503020202020204" pitchFamily="34" charset="0"/>
              </a:rPr>
              <a:t> Mandelbrot en la década de los años 70, mientras trabajaba en IBM.</a:t>
            </a:r>
          </a:p>
          <a:p>
            <a:endParaRPr lang="es-MX" dirty="0"/>
          </a:p>
          <a:p>
            <a:endParaRPr lang="es-MX" dirty="0"/>
          </a:p>
        </p:txBody>
      </p:sp>
      <p:pic>
        <p:nvPicPr>
          <p:cNvPr id="21" name="Imagen 20">
            <a:extLst>
              <a:ext uri="{FF2B5EF4-FFF2-40B4-BE49-F238E27FC236}">
                <a16:creationId xmlns:a16="http://schemas.microsoft.com/office/drawing/2014/main" id="{2692EA66-90EE-43AF-82A9-DFAEC1E5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5" y="1709928"/>
            <a:ext cx="2913136" cy="3429000"/>
          </a:xfrm>
          <a:prstGeom prst="rect">
            <a:avLst/>
          </a:prstGeom>
        </p:spPr>
      </p:pic>
    </p:spTree>
    <p:extLst>
      <p:ext uri="{BB962C8B-B14F-4D97-AF65-F5344CB8AC3E}">
        <p14:creationId xmlns:p14="http://schemas.microsoft.com/office/powerpoint/2010/main" val="5465205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6ABEF-F6FF-4231-8288-18FC6B7A8F30}"/>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DB2EBFB3-B4D7-49E2-941E-47EBCB126768}"/>
              </a:ext>
            </a:extLst>
          </p:cNvPr>
          <p:cNvSpPr>
            <a:spLocks noGrp="1"/>
          </p:cNvSpPr>
          <p:nvPr>
            <p:ph idx="1"/>
          </p:nvPr>
        </p:nvSpPr>
        <p:spPr>
          <a:xfrm>
            <a:off x="3869268" y="864108"/>
            <a:ext cx="7315200" cy="2364060"/>
          </a:xfrm>
        </p:spPr>
        <p:txBody>
          <a:bodyPr>
            <a:normAutofit/>
          </a:bodyPr>
          <a:lstStyle/>
          <a:p>
            <a:endParaRPr lang="es-MX" sz="2400" dirty="0">
              <a:solidFill>
                <a:schemeClr val="tx1"/>
              </a:solidFill>
              <a:latin typeface="Agency FB" panose="020B0503020202020204" pitchFamily="34" charset="0"/>
            </a:endParaRPr>
          </a:p>
          <a:p>
            <a:r>
              <a:rPr lang="es-MX" sz="2400" dirty="0">
                <a:solidFill>
                  <a:schemeClr val="tx1"/>
                </a:solidFill>
                <a:latin typeface="Agency FB" panose="020B0503020202020204" pitchFamily="34" charset="0"/>
              </a:rPr>
              <a:t>El fractal derivado por este método cuando se toma la función F(z)=z2 se llama conjunto de Mandelbrot. En lo que sigue, en lugar de zn+1=F(</a:t>
            </a:r>
            <a:r>
              <a:rPr lang="es-MX" sz="2400" dirty="0" err="1">
                <a:solidFill>
                  <a:schemeClr val="tx1"/>
                </a:solidFill>
                <a:latin typeface="Agency FB" panose="020B0503020202020204" pitchFamily="34" charset="0"/>
              </a:rPr>
              <a:t>zn</a:t>
            </a:r>
            <a:r>
              <a:rPr lang="es-MX" sz="2400" dirty="0">
                <a:solidFill>
                  <a:schemeClr val="tx1"/>
                </a:solidFill>
                <a:latin typeface="Agency FB" panose="020B0503020202020204" pitchFamily="34" charset="0"/>
              </a:rPr>
              <a:t>)+c se utilizará la notación Z=F(Z)+C, como si se tratara de una asignación en algún lenguaje de programación.</a:t>
            </a:r>
          </a:p>
        </p:txBody>
      </p:sp>
      <p:pic>
        <p:nvPicPr>
          <p:cNvPr id="9" name="Imagen 8">
            <a:extLst>
              <a:ext uri="{FF2B5EF4-FFF2-40B4-BE49-F238E27FC236}">
                <a16:creationId xmlns:a16="http://schemas.microsoft.com/office/drawing/2014/main" id="{D0F3F9F5-AEAF-4B61-B9CC-DFE7DA801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152" y="3228168"/>
            <a:ext cx="5541432" cy="2905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72345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D81A2-65BF-443D-9306-6EA089574DFB}"/>
              </a:ext>
            </a:extLst>
          </p:cNvPr>
          <p:cNvSpPr>
            <a:spLocks noGrp="1"/>
          </p:cNvSpPr>
          <p:nvPr>
            <p:ph type="title"/>
          </p:nvPr>
        </p:nvSpPr>
        <p:spPr/>
        <p:txBody>
          <a:bodyPr/>
          <a:lstStyle/>
          <a:p>
            <a:pPr algn="ctr"/>
            <a:r>
              <a:rPr lang="es-MX" b="1" dirty="0">
                <a:latin typeface="Agency FB" panose="020B0503020202020204" pitchFamily="34" charset="0"/>
              </a:rPr>
              <a:t>Objetivos</a:t>
            </a:r>
            <a:endParaRPr lang="es-MX" dirty="0">
              <a:latin typeface="Agency FB" panose="020B0503020202020204" pitchFamily="34" charset="0"/>
            </a:endParaRPr>
          </a:p>
        </p:txBody>
      </p:sp>
      <p:sp>
        <p:nvSpPr>
          <p:cNvPr id="3" name="Marcador de contenido 2">
            <a:extLst>
              <a:ext uri="{FF2B5EF4-FFF2-40B4-BE49-F238E27FC236}">
                <a16:creationId xmlns:a16="http://schemas.microsoft.com/office/drawing/2014/main" id="{5EAD5C28-0671-4FD4-B54A-B7D0C5F367E6}"/>
              </a:ext>
            </a:extLst>
          </p:cNvPr>
          <p:cNvSpPr>
            <a:spLocks noGrp="1"/>
          </p:cNvSpPr>
          <p:nvPr>
            <p:ph idx="1"/>
          </p:nvPr>
        </p:nvSpPr>
        <p:spPr/>
        <p:txBody>
          <a:bodyPr>
            <a:normAutofit lnSpcReduction="10000"/>
          </a:bodyPr>
          <a:lstStyle/>
          <a:p>
            <a:pPr marL="0" indent="0">
              <a:buNone/>
            </a:pPr>
            <a:r>
              <a:rPr lang="es-MX" sz="2400" b="1" dirty="0">
                <a:latin typeface="Agency FB" panose="020B0503020202020204" pitchFamily="34" charset="0"/>
              </a:rPr>
              <a:t>1.1</a:t>
            </a:r>
          </a:p>
          <a:p>
            <a:r>
              <a:rPr lang="es-MX" sz="2400" dirty="0">
                <a:latin typeface="Agency FB" panose="020B0503020202020204" pitchFamily="34" charset="0"/>
              </a:rPr>
              <a:t>El objetivo es desarrollar tres objetos fractales (figura geométrica irregular) mediante el método de Benoit Mandelbrot.</a:t>
            </a:r>
          </a:p>
          <a:p>
            <a:endParaRPr lang="es-MX" sz="2400" dirty="0">
              <a:latin typeface="Agency FB" panose="020B0503020202020204" pitchFamily="34" charset="0"/>
            </a:endParaRPr>
          </a:p>
          <a:p>
            <a:pPr marL="0" indent="0">
              <a:buNone/>
            </a:pPr>
            <a:r>
              <a:rPr lang="es-MX" sz="2400" b="1" dirty="0">
                <a:latin typeface="Agency FB" panose="020B0503020202020204" pitchFamily="34" charset="0"/>
              </a:rPr>
              <a:t>1.2</a:t>
            </a:r>
          </a:p>
          <a:p>
            <a:r>
              <a:rPr lang="es-MX" sz="2400" dirty="0">
                <a:latin typeface="Agency FB" panose="020B0503020202020204" pitchFamily="34" charset="0"/>
              </a:rPr>
              <a:t>Nos decidimos por 3 fractales distintos ya que tienen una forma peculiar e interesante.</a:t>
            </a:r>
          </a:p>
          <a:p>
            <a:r>
              <a:rPr lang="es-MX" sz="2400" dirty="0">
                <a:latin typeface="Agency FB" panose="020B0503020202020204" pitchFamily="34" charset="0"/>
              </a:rPr>
              <a:t>Sus estructuras o sus formas hacen que el trabajo sea más complejo más no difícil, ya que son distintos a los vistos en clase, por lo cual nos llevó a investigar más a fondo sobre este tema de fractales de Benoit Mandelbrot.</a:t>
            </a:r>
          </a:p>
          <a:p>
            <a:r>
              <a:rPr lang="es-MX" sz="2400" dirty="0">
                <a:latin typeface="Agency FB" panose="020B0503020202020204" pitchFamily="34" charset="0"/>
              </a:rPr>
              <a:t>La forma de simularlo en </a:t>
            </a:r>
            <a:r>
              <a:rPr lang="es-MX" sz="2400" dirty="0" err="1">
                <a:latin typeface="Agency FB" panose="020B0503020202020204" pitchFamily="34" charset="0"/>
              </a:rPr>
              <a:t>python</a:t>
            </a:r>
            <a:r>
              <a:rPr lang="es-MX" sz="2400" dirty="0">
                <a:latin typeface="Agency FB" panose="020B0503020202020204" pitchFamily="34" charset="0"/>
              </a:rPr>
              <a:t> es diferente a la analizada en clase por lo que pensamos que sería un buen proyecto </a:t>
            </a:r>
          </a:p>
        </p:txBody>
      </p:sp>
    </p:spTree>
    <p:extLst>
      <p:ext uri="{BB962C8B-B14F-4D97-AF65-F5344CB8AC3E}">
        <p14:creationId xmlns:p14="http://schemas.microsoft.com/office/powerpoint/2010/main" val="36695228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8E33F-FFED-4CC1-BEBD-A7025AD3EF8E}"/>
              </a:ext>
            </a:extLst>
          </p:cNvPr>
          <p:cNvSpPr>
            <a:spLocks noGrp="1"/>
          </p:cNvSpPr>
          <p:nvPr>
            <p:ph type="title"/>
          </p:nvPr>
        </p:nvSpPr>
        <p:spPr/>
        <p:txBody>
          <a:bodyPr/>
          <a:lstStyle/>
          <a:p>
            <a:r>
              <a:rPr lang="es-MX" b="1" u="sng" dirty="0">
                <a:effectLst>
                  <a:outerShdw blurRad="38100" dist="38100" dir="2700000" algn="tl">
                    <a:srgbClr val="000000">
                      <a:alpha val="43137"/>
                    </a:srgbClr>
                  </a:outerShdw>
                </a:effectLst>
                <a:latin typeface="Agency FB" panose="020B0503020202020204" pitchFamily="34" charset="0"/>
              </a:rPr>
              <a:t>1.3 </a:t>
            </a:r>
            <a:br>
              <a:rPr lang="es-MX" dirty="0">
                <a:latin typeface="Agency FB" panose="020B0503020202020204" pitchFamily="34" charset="0"/>
              </a:rPr>
            </a:br>
            <a:r>
              <a:rPr lang="es-MX" dirty="0">
                <a:latin typeface="Agency FB" panose="020B0503020202020204" pitchFamily="34" charset="0"/>
              </a:rPr>
              <a:t>Modelo que representa el problema</a:t>
            </a:r>
            <a:br>
              <a:rPr lang="es-MX" dirty="0"/>
            </a:br>
            <a:endParaRPr lang="es-MX" dirty="0"/>
          </a:p>
        </p:txBody>
      </p:sp>
      <p:sp>
        <p:nvSpPr>
          <p:cNvPr id="3" name="Marcador de contenido 2">
            <a:extLst>
              <a:ext uri="{FF2B5EF4-FFF2-40B4-BE49-F238E27FC236}">
                <a16:creationId xmlns:a16="http://schemas.microsoft.com/office/drawing/2014/main" id="{6F39E5E8-978F-4C21-AE4F-232B0371D70F}"/>
              </a:ext>
            </a:extLst>
          </p:cNvPr>
          <p:cNvSpPr>
            <a:spLocks noGrp="1"/>
          </p:cNvSpPr>
          <p:nvPr>
            <p:ph idx="1"/>
          </p:nvPr>
        </p:nvSpPr>
        <p:spPr>
          <a:xfrm>
            <a:off x="3869268" y="864108"/>
            <a:ext cx="7315200" cy="5120640"/>
          </a:xfrm>
        </p:spPr>
        <p:txBody>
          <a:bodyPr/>
          <a:lstStyle/>
          <a:p>
            <a:pPr algn="just"/>
            <a:r>
              <a:rPr lang="es-MX" sz="2400" dirty="0">
                <a:latin typeface="Agency FB" panose="020B0503020202020204" pitchFamily="34" charset="0"/>
              </a:rPr>
              <a:t>¿Cómo se generan estos conjuntos? Veamos. </a:t>
            </a:r>
            <a:r>
              <a:rPr lang="es-MX" sz="2400" dirty="0" err="1">
                <a:latin typeface="Agency FB" panose="020B0503020202020204" pitchFamily="34" charset="0"/>
              </a:rPr>
              <a:t>Gaston</a:t>
            </a:r>
            <a:r>
              <a:rPr lang="es-MX" sz="2400" dirty="0">
                <a:latin typeface="Agency FB" panose="020B0503020202020204" pitchFamily="34" charset="0"/>
              </a:rPr>
              <a:t> Julia estudió el método iterativo </a:t>
            </a:r>
          </a:p>
          <a:p>
            <a:pPr algn="just"/>
            <a:endParaRPr lang="es-MX" sz="2400" dirty="0">
              <a:latin typeface="Agency FB" panose="020B0503020202020204" pitchFamily="34" charset="0"/>
            </a:endParaRPr>
          </a:p>
          <a:p>
            <a:pPr marL="0" indent="0" algn="just">
              <a:buNone/>
            </a:pPr>
            <a:endParaRPr lang="es-MX" sz="2400" dirty="0">
              <a:latin typeface="Agency FB" panose="020B0503020202020204" pitchFamily="34" charset="0"/>
            </a:endParaRPr>
          </a:p>
          <a:p>
            <a:pPr marL="0" indent="0" algn="just">
              <a:buNone/>
            </a:pPr>
            <a:r>
              <a:rPr lang="es-MX" sz="2400" dirty="0">
                <a:latin typeface="Agency FB" panose="020B0503020202020204" pitchFamily="34" charset="0"/>
              </a:rPr>
              <a:t>Por ejemplo, para c=-1, la órbita de Z0= 2 es: </a:t>
            </a:r>
          </a:p>
          <a:p>
            <a:pPr marL="0" indent="0" algn="just">
              <a:buNone/>
            </a:pPr>
            <a:endParaRPr lang="es-MX" sz="2400" dirty="0">
              <a:latin typeface="Agency FB" panose="020B0503020202020204" pitchFamily="34" charset="0"/>
            </a:endParaRPr>
          </a:p>
          <a:p>
            <a:pPr marL="0" indent="0" algn="just">
              <a:buNone/>
            </a:pPr>
            <a:endParaRPr lang="es-MX" sz="2400" dirty="0">
              <a:latin typeface="Agency FB" panose="020B0503020202020204" pitchFamily="34" charset="0"/>
            </a:endParaRPr>
          </a:p>
          <a:p>
            <a:pPr marL="0" indent="0" algn="just">
              <a:buNone/>
            </a:pPr>
            <a:endParaRPr lang="es-MX" sz="2400" dirty="0">
              <a:latin typeface="Agency FB" panose="020B0503020202020204" pitchFamily="34" charset="0"/>
            </a:endParaRPr>
          </a:p>
          <a:p>
            <a:pPr marL="0" indent="0" algn="just">
              <a:buNone/>
            </a:pPr>
            <a:r>
              <a:rPr lang="es-MX" sz="2400" dirty="0">
                <a:latin typeface="Agency FB" panose="020B0503020202020204" pitchFamily="34" charset="0"/>
              </a:rPr>
              <a:t>Esto es, 2,3,8,63,...,. Si analizamos esta sucesión de número complejos, vemos que le aleja hacia infinito.</a:t>
            </a:r>
          </a:p>
          <a:p>
            <a:pPr algn="just"/>
            <a:endParaRPr lang="es-MX" dirty="0"/>
          </a:p>
        </p:txBody>
      </p:sp>
      <p:pic>
        <p:nvPicPr>
          <p:cNvPr id="4105" name="Picture 9" descr="https://s0.wp.com/latex.php?latex=z_%7Bn%2B1%7D%3Dz_n%5E2%2Bc&amp;bg=ffffff&amp;fg=000000&amp;s=0!%5bimage.png%5d(attachment:image.png">
            <a:extLst>
              <a:ext uri="{FF2B5EF4-FFF2-40B4-BE49-F238E27FC236}">
                <a16:creationId xmlns:a16="http://schemas.microsoft.com/office/drawing/2014/main" id="{475B2405-FE72-4E95-91AE-8224CD8D0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8" y="1943889"/>
            <a:ext cx="1371600" cy="54864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https://s0.wp.com/latex.php?latex=%5Cbegin%7Bmatrix%7D+z_0%3D2+%5C%5C+z_1%3D2%5E2-1%3D3+%5C%5C+z_2%3D3%5E2-1%3D8+%5C%5C+z_3%3D8%5E2-1%3D63+%5C%5C+%5Cldots+%5Cend%7Bmatrix%7D&amp;bg=ffffff&amp;fg=000000&amp;s=0!%5bimage.png%5d(attachment:image.png)">
            <a:extLst>
              <a:ext uri="{FF2B5EF4-FFF2-40B4-BE49-F238E27FC236}">
                <a16:creationId xmlns:a16="http://schemas.microsoft.com/office/drawing/2014/main" id="{F886E191-3FFF-486C-A54D-477D528FA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9" y="3572310"/>
            <a:ext cx="2499225" cy="99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706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07983-C44E-461D-A51B-0A00D78940B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91710092-BF07-46FE-A40B-E16B23BF7CDD}"/>
              </a:ext>
            </a:extLst>
          </p:cNvPr>
          <p:cNvSpPr>
            <a:spLocks noGrp="1"/>
          </p:cNvSpPr>
          <p:nvPr>
            <p:ph idx="1"/>
          </p:nvPr>
        </p:nvSpPr>
        <p:spPr/>
        <p:txBody>
          <a:bodyPr/>
          <a:lstStyle/>
          <a:p>
            <a:r>
              <a:rPr lang="es-MX" dirty="0">
                <a:latin typeface="Agency FB" panose="020B0503020202020204" pitchFamily="34" charset="0"/>
              </a:rPr>
              <a:t>Aquí entra Mandelbrot, pues Mandelbrot utilizó los  hechos siguientes</a:t>
            </a:r>
          </a:p>
          <a:p>
            <a:r>
              <a:rPr lang="es-MX" dirty="0">
                <a:latin typeface="Agency FB" panose="020B0503020202020204" pitchFamily="34" charset="0"/>
              </a:rPr>
              <a:t>La órbita del 0 es la que determina si el conjunto de </a:t>
            </a:r>
            <a:r>
              <a:rPr lang="es-MX" dirty="0" err="1">
                <a:latin typeface="Agency FB" panose="020B0503020202020204" pitchFamily="34" charset="0"/>
              </a:rPr>
              <a:t>Gaston</a:t>
            </a:r>
            <a:r>
              <a:rPr lang="es-MX" dirty="0">
                <a:latin typeface="Agency FB" panose="020B0503020202020204" pitchFamily="34" charset="0"/>
              </a:rPr>
              <a:t> Julia asociado a un número complejo es conexo o no.</a:t>
            </a:r>
          </a:p>
          <a:p>
            <a:r>
              <a:rPr lang="es-MX" dirty="0">
                <a:latin typeface="Agency FB" panose="020B0503020202020204" pitchFamily="34" charset="0"/>
              </a:rPr>
              <a:t>Sabemos cuándo una órbita tiende a infinito. para encontrar los valores de para los que el conjunto de Julia era conexo, y encontró que la disposición de estos números complejos en el plano tenía una estructura realmente interesante. De aquí salió el conocido conjunto de Mandelbrot o conjunto M:</a:t>
            </a:r>
          </a:p>
        </p:txBody>
      </p:sp>
      <p:pic>
        <p:nvPicPr>
          <p:cNvPr id="5" name="Imagen 4">
            <a:extLst>
              <a:ext uri="{FF2B5EF4-FFF2-40B4-BE49-F238E27FC236}">
                <a16:creationId xmlns:a16="http://schemas.microsoft.com/office/drawing/2014/main" id="{982478C3-76BA-47AA-8DF9-1459B72EE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20" y="2286190"/>
            <a:ext cx="2947482" cy="2276475"/>
          </a:xfrm>
          <a:prstGeom prst="rect">
            <a:avLst/>
          </a:prstGeom>
        </p:spPr>
      </p:pic>
    </p:spTree>
    <p:extLst>
      <p:ext uri="{BB962C8B-B14F-4D97-AF65-F5344CB8AC3E}">
        <p14:creationId xmlns:p14="http://schemas.microsoft.com/office/powerpoint/2010/main" val="25388500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069BD-480A-4D72-8EAD-D64D0C77AEFE}"/>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FA24B77D-F2F5-44B6-BF3F-C7BC003A7B77}"/>
              </a:ext>
            </a:extLst>
          </p:cNvPr>
          <p:cNvSpPr>
            <a:spLocks noGrp="1"/>
          </p:cNvSpPr>
          <p:nvPr>
            <p:ph idx="1"/>
          </p:nvPr>
        </p:nvSpPr>
        <p:spPr>
          <a:xfrm>
            <a:off x="3869268" y="864108"/>
            <a:ext cx="7315200" cy="5120640"/>
          </a:xfrm>
        </p:spPr>
        <p:txBody>
          <a:bodyPr>
            <a:normAutofit/>
          </a:bodyPr>
          <a:lstStyle/>
          <a:p>
            <a:r>
              <a:rPr lang="es-MX" sz="2400" dirty="0">
                <a:latin typeface="Agency FB" panose="020B0503020202020204" pitchFamily="34" charset="0"/>
              </a:rPr>
              <a:t>El conjunto de Mandelbrot es el conjunto de números complejos para los cuales el método iterativo  no tiende a infinito, es decir, no es divergente.</a:t>
            </a:r>
          </a:p>
          <a:p>
            <a:endParaRPr lang="es-MX" sz="2400" dirty="0">
              <a:latin typeface="Agency FB" panose="020B0503020202020204" pitchFamily="34" charset="0"/>
            </a:endParaRPr>
          </a:p>
        </p:txBody>
      </p:sp>
      <p:pic>
        <p:nvPicPr>
          <p:cNvPr id="5124" name="Picture 4" descr="https://s0.wp.com/latex.php?latex=%5Cbegin%7Bmatrix%7D+z_0%3D0+%5C%5C+z_%7Bn%2B1%7D%3Dz_n%5E2%2Bc+%5Cend%7Bmatrix%7D&amp;bg=ffffff&amp;fg=000000&amp;s=0!%5bimage.png%5d(attachment:image.png)">
            <a:extLst>
              <a:ext uri="{FF2B5EF4-FFF2-40B4-BE49-F238E27FC236}">
                <a16:creationId xmlns:a16="http://schemas.microsoft.com/office/drawing/2014/main" id="{C1023B38-5E9B-4E24-8970-FA30F170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128" y="3672114"/>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582A6774-C82A-4CE5-A3D5-A117B3E46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2223502"/>
            <a:ext cx="2947482" cy="2210612"/>
          </a:xfrm>
          <a:prstGeom prst="rect">
            <a:avLst/>
          </a:prstGeom>
        </p:spPr>
      </p:pic>
    </p:spTree>
    <p:extLst>
      <p:ext uri="{BB962C8B-B14F-4D97-AF65-F5344CB8AC3E}">
        <p14:creationId xmlns:p14="http://schemas.microsoft.com/office/powerpoint/2010/main" val="17006254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6D715-858D-4A4D-9833-617A893F78D1}"/>
              </a:ext>
            </a:extLst>
          </p:cNvPr>
          <p:cNvSpPr>
            <a:spLocks noGrp="1"/>
          </p:cNvSpPr>
          <p:nvPr>
            <p:ph type="title"/>
          </p:nvPr>
        </p:nvSpPr>
        <p:spPr>
          <a:xfrm>
            <a:off x="252919" y="1123837"/>
            <a:ext cx="2947482" cy="2011249"/>
          </a:xfrm>
        </p:spPr>
        <p:txBody>
          <a:bodyPr>
            <a:normAutofit fontScale="90000"/>
          </a:bodyPr>
          <a:lstStyle/>
          <a:p>
            <a:r>
              <a:rPr lang="es-MX" sz="4000" dirty="0">
                <a:latin typeface="Agency FB" panose="020B0503020202020204" pitchFamily="34" charset="0"/>
              </a:rPr>
              <a:t>Fractal 1</a:t>
            </a:r>
            <a:br>
              <a:rPr lang="es-MX" sz="4000" b="1" dirty="0">
                <a:latin typeface="Agency FB" panose="020B0503020202020204" pitchFamily="34" charset="0"/>
              </a:rPr>
            </a:br>
            <a:br>
              <a:rPr lang="es-MX" sz="4000" b="1" dirty="0">
                <a:latin typeface="Agency FB" panose="020B0503020202020204" pitchFamily="34" charset="0"/>
              </a:rPr>
            </a:br>
            <a:br>
              <a:rPr lang="es-MX" sz="4000" b="1" dirty="0">
                <a:latin typeface="Agency FB" panose="020B0503020202020204" pitchFamily="34" charset="0"/>
              </a:rPr>
            </a:br>
            <a:endParaRPr lang="es-MX" sz="4000" dirty="0">
              <a:latin typeface="Agency FB" panose="020B0503020202020204" pitchFamily="34" charset="0"/>
            </a:endParaRPr>
          </a:p>
        </p:txBody>
      </p:sp>
      <p:sp>
        <p:nvSpPr>
          <p:cNvPr id="3" name="Marcador de contenido 2">
            <a:extLst>
              <a:ext uri="{FF2B5EF4-FFF2-40B4-BE49-F238E27FC236}">
                <a16:creationId xmlns:a16="http://schemas.microsoft.com/office/drawing/2014/main" id="{0CC77667-BBBD-4230-8E07-306BB0F6EF6A}"/>
              </a:ext>
            </a:extLst>
          </p:cNvPr>
          <p:cNvSpPr>
            <a:spLocks noGrp="1"/>
          </p:cNvSpPr>
          <p:nvPr>
            <p:ph idx="1"/>
          </p:nvPr>
        </p:nvSpPr>
        <p:spPr>
          <a:xfrm>
            <a:off x="3742268" y="114808"/>
            <a:ext cx="1718732" cy="558292"/>
          </a:xfrm>
        </p:spPr>
        <p:txBody>
          <a:bodyPr>
            <a:normAutofit/>
          </a:bodyPr>
          <a:lstStyle/>
          <a:p>
            <a:r>
              <a:rPr lang="es-MX" sz="2400" b="1" dirty="0">
                <a:latin typeface="Agency FB" panose="020B0503020202020204" pitchFamily="34" charset="0"/>
              </a:rPr>
              <a:t>Z = Z**6 + C</a:t>
            </a:r>
            <a:endParaRPr lang="es-MX" sz="2400" dirty="0">
              <a:latin typeface="Agency FB" panose="020B0503020202020204" pitchFamily="34" charset="0"/>
            </a:endParaRPr>
          </a:p>
        </p:txBody>
      </p:sp>
      <p:pic>
        <p:nvPicPr>
          <p:cNvPr id="7170" name="Picture 2" descr="https://upload.wikimedia.org/wikipedia/commons/3/30/MANDEL_Z6%2BC.jpg">
            <a:extLst>
              <a:ext uri="{FF2B5EF4-FFF2-40B4-BE49-F238E27FC236}">
                <a16:creationId xmlns:a16="http://schemas.microsoft.com/office/drawing/2014/main" id="{FB44527A-D75C-4ACA-8156-2FED97AD9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93" y="2129461"/>
            <a:ext cx="3061608" cy="322631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F613474-F887-44BB-816E-DE6DC86C882E}"/>
              </a:ext>
            </a:extLst>
          </p:cNvPr>
          <p:cNvPicPr>
            <a:picLocks noChangeAspect="1"/>
          </p:cNvPicPr>
          <p:nvPr/>
        </p:nvPicPr>
        <p:blipFill>
          <a:blip r:embed="rId3"/>
          <a:stretch>
            <a:fillRect/>
          </a:stretch>
        </p:blipFill>
        <p:spPr>
          <a:xfrm>
            <a:off x="4717368" y="841922"/>
            <a:ext cx="5887131" cy="5174156"/>
          </a:xfrm>
          <a:prstGeom prst="rect">
            <a:avLst/>
          </a:prstGeom>
        </p:spPr>
      </p:pic>
    </p:spTree>
    <p:extLst>
      <p:ext uri="{BB962C8B-B14F-4D97-AF65-F5344CB8AC3E}">
        <p14:creationId xmlns:p14="http://schemas.microsoft.com/office/powerpoint/2010/main" val="42037889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C36B59-30C8-4917-98D3-CBB74DF8E1CB}"/>
              </a:ext>
            </a:extLst>
          </p:cNvPr>
          <p:cNvSpPr>
            <a:spLocks noGrp="1"/>
          </p:cNvSpPr>
          <p:nvPr>
            <p:ph type="title"/>
          </p:nvPr>
        </p:nvSpPr>
        <p:spPr>
          <a:xfrm>
            <a:off x="252919" y="1123837"/>
            <a:ext cx="2947482" cy="1430677"/>
          </a:xfrm>
        </p:spPr>
        <p:txBody>
          <a:bodyPr>
            <a:normAutofit/>
          </a:bodyPr>
          <a:lstStyle/>
          <a:p>
            <a:r>
              <a:rPr lang="es-MX" sz="4000" dirty="0">
                <a:latin typeface="Agency FB" panose="020B0503020202020204" pitchFamily="34" charset="0"/>
              </a:rPr>
              <a:t>FRACTAL 2.</a:t>
            </a:r>
          </a:p>
        </p:txBody>
      </p:sp>
      <p:pic>
        <p:nvPicPr>
          <p:cNvPr id="6148" name="Picture 4" descr="https://upload.wikimedia.org/wikipedia/commons/0/0c/MANDEL_Z2%2BC.jpg">
            <a:extLst>
              <a:ext uri="{FF2B5EF4-FFF2-40B4-BE49-F238E27FC236}">
                <a16:creationId xmlns:a16="http://schemas.microsoft.com/office/drawing/2014/main" id="{63BCE0FB-8FA6-4284-B210-1C3125C51F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546" y="2706916"/>
            <a:ext cx="3118228" cy="241662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33F8B84-E006-4D1C-B485-BF85DDD9512B}"/>
              </a:ext>
            </a:extLst>
          </p:cNvPr>
          <p:cNvSpPr/>
          <p:nvPr/>
        </p:nvSpPr>
        <p:spPr>
          <a:xfrm>
            <a:off x="3657601" y="0"/>
            <a:ext cx="7852228" cy="738664"/>
          </a:xfrm>
          <a:prstGeom prst="rect">
            <a:avLst/>
          </a:prstGeom>
        </p:spPr>
        <p:txBody>
          <a:bodyPr wrap="square">
            <a:spAutoFit/>
          </a:bodyPr>
          <a:lstStyle/>
          <a:p>
            <a:r>
              <a:rPr lang="es-MX" dirty="0">
                <a:latin typeface="Agency FB" panose="020B0503020202020204" pitchFamily="34" charset="0"/>
              </a:rPr>
              <a:t>La primera función que satisface el fractal que realizaremos en el primer código es la siguiente:</a:t>
            </a:r>
          </a:p>
          <a:p>
            <a:r>
              <a:rPr lang="es-MX" sz="2400" b="1" dirty="0">
                <a:latin typeface="Agency FB" panose="020B0503020202020204" pitchFamily="34" charset="0"/>
              </a:rPr>
              <a:t>z**2 + c</a:t>
            </a:r>
            <a:endParaRPr lang="es-MX" sz="2400" b="1" dirty="0">
              <a:effectLst/>
              <a:latin typeface="Agency FB" panose="020B0503020202020204" pitchFamily="34" charset="0"/>
            </a:endParaRPr>
          </a:p>
        </p:txBody>
      </p:sp>
      <p:pic>
        <p:nvPicPr>
          <p:cNvPr id="9" name="Imagen 8">
            <a:extLst>
              <a:ext uri="{FF2B5EF4-FFF2-40B4-BE49-F238E27FC236}">
                <a16:creationId xmlns:a16="http://schemas.microsoft.com/office/drawing/2014/main" id="{DA73683E-78DD-43FE-8FD9-D3CA597E9ACA}"/>
              </a:ext>
            </a:extLst>
          </p:cNvPr>
          <p:cNvPicPr>
            <a:picLocks noChangeAspect="1"/>
          </p:cNvPicPr>
          <p:nvPr/>
        </p:nvPicPr>
        <p:blipFill>
          <a:blip r:embed="rId3"/>
          <a:stretch>
            <a:fillRect/>
          </a:stretch>
        </p:blipFill>
        <p:spPr>
          <a:xfrm>
            <a:off x="4619170" y="885159"/>
            <a:ext cx="5845629" cy="5267264"/>
          </a:xfrm>
          <a:prstGeom prst="rect">
            <a:avLst/>
          </a:prstGeom>
        </p:spPr>
      </p:pic>
    </p:spTree>
    <p:extLst>
      <p:ext uri="{BB962C8B-B14F-4D97-AF65-F5344CB8AC3E}">
        <p14:creationId xmlns:p14="http://schemas.microsoft.com/office/powerpoint/2010/main" val="375006829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70</TotalTime>
  <Words>893</Words>
  <Application>Microsoft Office PowerPoint</Application>
  <PresentationFormat>Panorámica</PresentationFormat>
  <Paragraphs>72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Agency FB</vt:lpstr>
      <vt:lpstr>Arial</vt:lpstr>
      <vt:lpstr>Corbel</vt:lpstr>
      <vt:lpstr>Wingdings 2</vt:lpstr>
      <vt:lpstr>Marco</vt:lpstr>
      <vt:lpstr>Desarrollo de fractales mediante el método de Mandelbrot</vt:lpstr>
      <vt:lpstr>Presentación de PowerPoint</vt:lpstr>
      <vt:lpstr>Presentación de PowerPoint</vt:lpstr>
      <vt:lpstr>Objetivos</vt:lpstr>
      <vt:lpstr>1.3  Modelo que representa el problema </vt:lpstr>
      <vt:lpstr>Presentación de PowerPoint</vt:lpstr>
      <vt:lpstr>Presentación de PowerPoint</vt:lpstr>
      <vt:lpstr>Fractal 1   </vt:lpstr>
      <vt:lpstr>FRACTAL 2.</vt:lpstr>
      <vt:lpstr>FRACTAL 3</vt:lpstr>
      <vt:lpstr>Presentación de PowerPoint</vt:lpstr>
      <vt:lpstr>CONCLUSIONES</vt:lpstr>
      <vt:lpstr>ANÁLISIS DE DATOS DE LA NASA </vt:lpstr>
      <vt:lpstr>OBJETIVO:</vt:lpstr>
      <vt:lpstr>Gráfica que muestra la temperatura máxima y mínima registrada en la esfera celeste. </vt:lpstr>
      <vt:lpstr>Presentación de PowerPoint</vt:lpstr>
      <vt:lpstr>Presentación de PowerPoint</vt:lpstr>
      <vt:lpstr>Conclusión del proyecto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fractales mediante el método de Mandelbrot Y Análisis de Datos de una Sonda espacial de la NASA</dc:title>
  <dc:creator>Juan Emanuel Berumen Pelayo</dc:creator>
  <cp:lastModifiedBy>Juan Emanuel Berumen Pelayo</cp:lastModifiedBy>
  <cp:revision>6</cp:revision>
  <dcterms:created xsi:type="dcterms:W3CDTF">2019-11-11T17:19:28Z</dcterms:created>
  <dcterms:modified xsi:type="dcterms:W3CDTF">2019-11-11T18:30:11Z</dcterms:modified>
</cp:coreProperties>
</file>