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5" r:id="rId7"/>
    <p:sldId id="258" r:id="rId8"/>
    <p:sldId id="259" r:id="rId9"/>
    <p:sldId id="260" r:id="rId10"/>
    <p:sldId id="261" r:id="rId11"/>
    <p:sldId id="262" r:id="rId12"/>
    <p:sldId id="263"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5164E-671E-3805-58F6-B37E36F0F719}" v="10" dt="2019-10-03T18:18:33.169"/>
    <p1510:client id="{59937F9C-D2F7-1789-16AB-13872AF2753C}" v="6" dt="2019-10-03T16:50:37.117"/>
    <p1510:client id="{CB229F54-189D-E3AC-AA20-FDD0B5B8938E}" v="21" dt="2019-10-03T18:07:55.17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482499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0AF514-AA02-447C-85DC-42B4541144CB}" type="datetimeFigureOut">
              <a:rPr lang="es-MX" smtClean="0"/>
              <a:t>03/10/2019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40353604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3533227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1281788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25797995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3047640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978050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39764104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12626580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4121618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0AF514-AA02-447C-85DC-42B4541144CB}" type="datetimeFigureOut">
              <a:rPr lang="es-MX" smtClean="0"/>
              <a:t>03/10/2019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32346854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1D0AF514-AA02-447C-85DC-42B4541144CB}" type="datetimeFigureOut">
              <a:rPr lang="es-MX" smtClean="0"/>
              <a:t>03/10/2019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174703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D0AF514-AA02-447C-85DC-42B4541144CB}" type="datetimeFigureOut">
              <a:rPr lang="es-MX" smtClean="0"/>
              <a:t>03/10/2019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1025911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D0AF514-AA02-447C-85DC-42B4541144CB}" type="datetimeFigureOut">
              <a:rPr lang="es-MX" smtClean="0"/>
              <a:t>03/10/2019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2169775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AF514-AA02-447C-85DC-42B4541144CB}" type="datetimeFigureOut">
              <a:rPr lang="es-MX" smtClean="0"/>
              <a:t>03/10/2019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4715049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0AF514-AA02-447C-85DC-42B4541144CB}" type="datetimeFigureOut">
              <a:rPr lang="es-MX" smtClean="0"/>
              <a:t>03/10/2019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4139075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1D0AF514-AA02-447C-85DC-42B4541144CB}" type="datetimeFigureOut">
              <a:rPr lang="es-MX" smtClean="0"/>
              <a:t>03/10/2019</a:t>
            </a:fld>
            <a:endParaRPr lang="es-MX"/>
          </a:p>
        </p:txBody>
      </p:sp>
      <p:sp>
        <p:nvSpPr>
          <p:cNvPr id="6" name="Footer Placeholder 5"/>
          <p:cNvSpPr>
            <a:spLocks noGrp="1"/>
          </p:cNvSpPr>
          <p:nvPr>
            <p:ph type="ftr" sz="quarter" idx="11"/>
          </p:nvPr>
        </p:nvSpPr>
        <p:spPr>
          <a:xfrm>
            <a:off x="1141412" y="5883275"/>
            <a:ext cx="5105400" cy="365125"/>
          </a:xfrm>
        </p:spPr>
        <p:txBody>
          <a:bodyPr/>
          <a:lstStyle/>
          <a:p>
            <a:endParaRPr lang="es-MX"/>
          </a:p>
        </p:txBody>
      </p:sp>
      <p:sp>
        <p:nvSpPr>
          <p:cNvPr id="7" name="Slide Number Placeholder 6"/>
          <p:cNvSpPr>
            <a:spLocks noGrp="1"/>
          </p:cNvSpPr>
          <p:nvPr>
            <p:ph type="sldNum" sz="quarter" idx="12"/>
          </p:nvPr>
        </p:nvSpPr>
        <p:spPr>
          <a:xfrm>
            <a:off x="10742612" y="5883275"/>
            <a:ext cx="322567" cy="365125"/>
          </a:xfrm>
        </p:spPr>
        <p:txBody>
          <a:bodyPr/>
          <a:lstStyle/>
          <a:p>
            <a:fld id="{BB4D9756-DBA2-4F4B-91FE-C01C991C3765}" type="slidenum">
              <a:rPr lang="es-MX" smtClean="0"/>
              <a:t>‹Nº›</a:t>
            </a:fld>
            <a:endParaRPr lang="es-MX"/>
          </a:p>
        </p:txBody>
      </p:sp>
    </p:spTree>
    <p:extLst>
      <p:ext uri="{BB962C8B-B14F-4D97-AF65-F5344CB8AC3E}">
        <p14:creationId xmlns:p14="http://schemas.microsoft.com/office/powerpoint/2010/main" val="1273742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0AF514-AA02-447C-85DC-42B4541144CB}" type="datetimeFigureOut">
              <a:rPr lang="es-MX" smtClean="0"/>
              <a:t>03/10/2019</a:t>
            </a:fld>
            <a:endParaRPr lang="es-MX"/>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B4D9756-DBA2-4F4B-91FE-C01C991C3765}" type="slidenum">
              <a:rPr lang="es-MX" smtClean="0"/>
              <a:t>‹Nº›</a:t>
            </a:fld>
            <a:endParaRPr lang="es-MX"/>
          </a:p>
        </p:txBody>
      </p:sp>
    </p:spTree>
    <p:extLst>
      <p:ext uri="{BB962C8B-B14F-4D97-AF65-F5344CB8AC3E}">
        <p14:creationId xmlns:p14="http://schemas.microsoft.com/office/powerpoint/2010/main" val="2567412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0A989A-D5AB-4C48-AD5F-68C4C1A5FF30}"/>
              </a:ext>
            </a:extLst>
          </p:cNvPr>
          <p:cNvSpPr>
            <a:spLocks noGrp="1"/>
          </p:cNvSpPr>
          <p:nvPr>
            <p:ph type="ctrTitle"/>
          </p:nvPr>
        </p:nvSpPr>
        <p:spPr>
          <a:xfrm>
            <a:off x="962022" y="643467"/>
            <a:ext cx="4340023" cy="5571064"/>
          </a:xfrm>
        </p:spPr>
        <p:txBody>
          <a:bodyPr vert="horz" lIns="91440" tIns="45720" rIns="91440" bIns="45720" rtlCol="0" anchor="ctr">
            <a:normAutofit/>
          </a:bodyPr>
          <a:lstStyle/>
          <a:p>
            <a:pPr algn="l"/>
            <a:r>
              <a:rPr lang="en-US" sz="4400" err="1">
                <a:effectLst>
                  <a:glow rad="38100">
                    <a:schemeClr val="bg1">
                      <a:lumMod val="65000"/>
                      <a:lumOff val="35000"/>
                      <a:alpha val="40000"/>
                    </a:schemeClr>
                  </a:glow>
                  <a:outerShdw blurRad="28575" dist="38100" dir="14040000" algn="tl" rotWithShape="0">
                    <a:srgbClr val="000000">
                      <a:alpha val="25000"/>
                    </a:srgbClr>
                  </a:outerShdw>
                </a:effectLst>
              </a:rPr>
              <a:t>OPTIMIzACIÓN</a:t>
            </a:r>
            <a:r>
              <a:rPr lang="en-US" sz="4400">
                <a:effectLst>
                  <a:glow rad="38100">
                    <a:schemeClr val="bg1">
                      <a:lumMod val="65000"/>
                      <a:lumOff val="35000"/>
                      <a:alpha val="40000"/>
                    </a:schemeClr>
                  </a:glow>
                  <a:outerShdw blurRad="28575" dist="38100" dir="14040000" algn="tl" rotWithShape="0">
                    <a:srgbClr val="000000">
                      <a:alpha val="25000"/>
                    </a:srgbClr>
                  </a:outerShdw>
                </a:effectLst>
              </a:rPr>
              <a:t> SOLIDO DE REVOLUCIÓN</a:t>
            </a:r>
          </a:p>
        </p:txBody>
      </p:sp>
      <p:sp>
        <p:nvSpPr>
          <p:cNvPr id="3" name="Subtítulo 2">
            <a:extLst>
              <a:ext uri="{FF2B5EF4-FFF2-40B4-BE49-F238E27FC236}">
                <a16:creationId xmlns:a16="http://schemas.microsoft.com/office/drawing/2014/main" id="{9C0D939D-4D2E-431A-A178-21F1707FB7FE}"/>
              </a:ext>
            </a:extLst>
          </p:cNvPr>
          <p:cNvSpPr>
            <a:spLocks noGrp="1"/>
          </p:cNvSpPr>
          <p:nvPr>
            <p:ph type="subTitle" idx="1"/>
          </p:nvPr>
        </p:nvSpPr>
        <p:spPr>
          <a:xfrm>
            <a:off x="6708499" y="643467"/>
            <a:ext cx="4521480" cy="5571064"/>
          </a:xfrm>
        </p:spPr>
        <p:txBody>
          <a:bodyPr vert="horz" lIns="91440" tIns="45720" rIns="91440" bIns="45720" rtlCol="0" anchor="ctr">
            <a:normAutofit/>
          </a:bodyPr>
          <a:lstStyle/>
          <a:p>
            <a:pPr lvl="0" algn="l">
              <a:buFont typeface="Arial"/>
              <a:buChar char="•"/>
            </a:pPr>
            <a:r>
              <a:rPr lang="en-US">
                <a:gradFill flip="none" rotWithShape="1">
                  <a:gsLst>
                    <a:gs pos="0">
                      <a:schemeClr val="tx1"/>
                    </a:gs>
                    <a:gs pos="100000">
                      <a:schemeClr val="tx1">
                        <a:lumMod val="75000"/>
                      </a:schemeClr>
                    </a:gs>
                  </a:gsLst>
                  <a:lin ang="5580000" scaled="0"/>
                  <a:tileRect/>
                </a:gradFill>
              </a:rPr>
              <a:t>Juan Emanuel Berumen Pelayo</a:t>
            </a:r>
          </a:p>
          <a:p>
            <a:pPr lvl="0" algn="l">
              <a:buFont typeface="Arial"/>
              <a:buChar char="•"/>
            </a:pPr>
            <a:r>
              <a:rPr lang="en-US">
                <a:gradFill flip="none" rotWithShape="1">
                  <a:gsLst>
                    <a:gs pos="0">
                      <a:schemeClr val="tx1"/>
                    </a:gs>
                    <a:gs pos="100000">
                      <a:schemeClr val="tx1">
                        <a:lumMod val="75000"/>
                      </a:schemeClr>
                    </a:gs>
                  </a:gsLst>
                  <a:lin ang="5580000" scaled="0"/>
                  <a:tileRect/>
                </a:gradFill>
              </a:rPr>
              <a:t>Santiago Aguilar Gómez</a:t>
            </a:r>
          </a:p>
          <a:p>
            <a:pPr lvl="0" algn="l">
              <a:buFont typeface="Arial"/>
              <a:buChar char="•"/>
            </a:pPr>
            <a:r>
              <a:rPr lang="en-US">
                <a:gradFill flip="none" rotWithShape="1">
                  <a:gsLst>
                    <a:gs pos="0">
                      <a:schemeClr val="tx1"/>
                    </a:gs>
                    <a:gs pos="100000">
                      <a:schemeClr val="tx1">
                        <a:lumMod val="75000"/>
                      </a:schemeClr>
                    </a:gs>
                  </a:gsLst>
                  <a:lin ang="5580000" scaled="0"/>
                  <a:tileRect/>
                </a:gradFill>
              </a:rPr>
              <a:t>Rodrigo Padilla Arregui</a:t>
            </a:r>
          </a:p>
          <a:p>
            <a:pPr algn="l">
              <a:buFont typeface="Arial"/>
              <a:buChar char="•"/>
            </a:pPr>
            <a:endParaRPr lang="en-US">
              <a:gradFill flip="none" rotWithShape="1">
                <a:gsLst>
                  <a:gs pos="0">
                    <a:schemeClr val="tx1"/>
                  </a:gs>
                  <a:gs pos="100000">
                    <a:schemeClr val="tx1">
                      <a:lumMod val="75000"/>
                    </a:schemeClr>
                  </a:gs>
                </a:gsLst>
                <a:lin ang="5580000" scaled="0"/>
                <a:tileRect/>
              </a:gradFill>
            </a:endParaRPr>
          </a:p>
        </p:txBody>
      </p:sp>
    </p:spTree>
    <p:extLst>
      <p:ext uri="{BB962C8B-B14F-4D97-AF65-F5344CB8AC3E}">
        <p14:creationId xmlns:p14="http://schemas.microsoft.com/office/powerpoint/2010/main" val="2148839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0CFCD-2C58-471E-979B-A6F6E8EFA1E5}"/>
              </a:ext>
            </a:extLst>
          </p:cNvPr>
          <p:cNvSpPr>
            <a:spLocks noGrp="1"/>
          </p:cNvSpPr>
          <p:nvPr>
            <p:ph type="title"/>
          </p:nvPr>
        </p:nvSpPr>
        <p:spPr/>
        <p:txBody>
          <a:bodyPr/>
          <a:lstStyle/>
          <a:p>
            <a:r>
              <a:rPr lang="es-MX"/>
              <a:t>resultados</a:t>
            </a:r>
          </a:p>
        </p:txBody>
      </p:sp>
      <p:sp>
        <p:nvSpPr>
          <p:cNvPr id="3" name="Marcador de contenido 2">
            <a:extLst>
              <a:ext uri="{FF2B5EF4-FFF2-40B4-BE49-F238E27FC236}">
                <a16:creationId xmlns:a16="http://schemas.microsoft.com/office/drawing/2014/main" id="{02AC258E-3C96-46B9-822B-8F01F10FE1C7}"/>
              </a:ext>
            </a:extLst>
          </p:cNvPr>
          <p:cNvSpPr>
            <a:spLocks noGrp="1"/>
          </p:cNvSpPr>
          <p:nvPr>
            <p:ph idx="1"/>
          </p:nvPr>
        </p:nvSpPr>
        <p:spPr>
          <a:xfrm>
            <a:off x="419878" y="2015413"/>
            <a:ext cx="10627533" cy="3775788"/>
          </a:xfrm>
        </p:spPr>
        <p:txBody>
          <a:bodyPr/>
          <a:lstStyle/>
          <a:p>
            <a:r>
              <a:rPr lang="es-MX" sz="2800">
                <a:effectLst/>
              </a:rPr>
              <a:t>El algoritmo de optimización condujo a obtener el menor desperdicio de material, en este caso hablando del prisma. Así quedan los resultados:</a:t>
            </a:r>
          </a:p>
          <a:p>
            <a:r>
              <a:rPr lang="es-MX" sz="2800" i="1">
                <a:effectLst/>
              </a:rPr>
              <a:t>v=47.61739 cm</a:t>
            </a:r>
            <a:r>
              <a:rPr lang="es-MX" sz="2800" i="1" baseline="30000">
                <a:effectLst/>
              </a:rPr>
              <a:t>3</a:t>
            </a:r>
            <a:r>
              <a:rPr lang="es-MX" sz="2800" i="1">
                <a:effectLst/>
              </a:rPr>
              <a:t> </a:t>
            </a:r>
            <a:r>
              <a:rPr lang="es-MX" sz="2800">
                <a:effectLst/>
              </a:rPr>
              <a:t>= Volumen del prisma</a:t>
            </a:r>
          </a:p>
          <a:p>
            <a:r>
              <a:rPr lang="es-MX" sz="2800" i="1">
                <a:effectLst/>
              </a:rPr>
              <a:t>𝑉</a:t>
            </a:r>
            <a:r>
              <a:rPr lang="es-MX" sz="2800">
                <a:effectLst/>
              </a:rPr>
              <a:t>=20.42</a:t>
            </a:r>
            <a:r>
              <a:rPr lang="es-MX" sz="2800" i="1">
                <a:effectLst/>
              </a:rPr>
              <a:t>𝑐𝑚</a:t>
            </a:r>
            <a:r>
              <a:rPr lang="es-MX" sz="2800" i="1" baseline="30000">
                <a:effectLst/>
              </a:rPr>
              <a:t>3 </a:t>
            </a:r>
            <a:r>
              <a:rPr lang="es-MX" sz="2800">
                <a:effectLst/>
              </a:rPr>
              <a:t>= Volumen de Solido de Revolución</a:t>
            </a:r>
          </a:p>
          <a:p>
            <a:endParaRPr lang="es-MX"/>
          </a:p>
        </p:txBody>
      </p:sp>
    </p:spTree>
    <p:extLst>
      <p:ext uri="{BB962C8B-B14F-4D97-AF65-F5344CB8AC3E}">
        <p14:creationId xmlns:p14="http://schemas.microsoft.com/office/powerpoint/2010/main" val="2919732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56C05-F516-4EE2-97C9-E36EB17BE618}"/>
              </a:ext>
            </a:extLst>
          </p:cNvPr>
          <p:cNvSpPr>
            <a:spLocks noGrp="1"/>
          </p:cNvSpPr>
          <p:nvPr>
            <p:ph type="title"/>
          </p:nvPr>
        </p:nvSpPr>
        <p:spPr>
          <a:xfrm>
            <a:off x="1076099" y="236375"/>
            <a:ext cx="9905998" cy="1905000"/>
          </a:xfrm>
        </p:spPr>
        <p:txBody>
          <a:bodyPr>
            <a:normAutofit/>
          </a:bodyPr>
          <a:lstStyle/>
          <a:p>
            <a:r>
              <a:rPr lang="es-MX" sz="3600"/>
              <a:t>conclusiones</a:t>
            </a:r>
          </a:p>
        </p:txBody>
      </p:sp>
      <p:sp>
        <p:nvSpPr>
          <p:cNvPr id="3" name="Marcador de contenido 2">
            <a:extLst>
              <a:ext uri="{FF2B5EF4-FFF2-40B4-BE49-F238E27FC236}">
                <a16:creationId xmlns:a16="http://schemas.microsoft.com/office/drawing/2014/main" id="{74239A1D-E97A-4055-8141-B609ECFDE8A0}"/>
              </a:ext>
            </a:extLst>
          </p:cNvPr>
          <p:cNvSpPr>
            <a:spLocks noGrp="1"/>
          </p:cNvSpPr>
          <p:nvPr>
            <p:ph idx="1"/>
          </p:nvPr>
        </p:nvSpPr>
        <p:spPr/>
        <p:txBody>
          <a:bodyPr>
            <a:normAutofit fontScale="92500"/>
          </a:bodyPr>
          <a:lstStyle/>
          <a:p>
            <a:pPr marL="0" indent="0" algn="just">
              <a:buNone/>
            </a:pPr>
            <a:r>
              <a:rPr lang="es-MX" sz="3200">
                <a:effectLst/>
              </a:rPr>
              <a:t>En la actualidad el cálculo integral y la simulación matemática son una herramienta indispensable, con esto me refiero a que para la innovación en cualquier área ha sido fundamental la parte de modelado, dicho modelado sirve para anticipar errores y darles una solución antes de crear algún producto.</a:t>
            </a:r>
          </a:p>
          <a:p>
            <a:pPr marL="0" indent="0" algn="just">
              <a:buNone/>
            </a:pPr>
            <a:endParaRPr lang="es-MX" sz="4400"/>
          </a:p>
        </p:txBody>
      </p:sp>
    </p:spTree>
    <p:extLst>
      <p:ext uri="{BB962C8B-B14F-4D97-AF65-F5344CB8AC3E}">
        <p14:creationId xmlns:p14="http://schemas.microsoft.com/office/powerpoint/2010/main" val="151358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A9C5F-CAE3-4210-A076-823A9D165F63}"/>
              </a:ext>
            </a:extLst>
          </p:cNvPr>
          <p:cNvSpPr>
            <a:spLocks noGrp="1"/>
          </p:cNvSpPr>
          <p:nvPr>
            <p:ph type="title"/>
          </p:nvPr>
        </p:nvSpPr>
        <p:spPr/>
        <p:txBody>
          <a:bodyPr>
            <a:normAutofit fontScale="90000"/>
          </a:bodyPr>
          <a:lstStyle/>
          <a:p>
            <a:r>
              <a:rPr lang="es-ES" sz="4100">
                <a:solidFill>
                  <a:srgbClr val="FFFFFF"/>
                </a:solidFill>
              </a:rPr>
              <a:t>Sólidos de revolución: el métodos de los discos</a:t>
            </a:r>
            <a:br>
              <a:rPr lang="es-ES" sz="4100">
                <a:solidFill>
                  <a:srgbClr val="FFFFFF"/>
                </a:solidFill>
              </a:rPr>
            </a:br>
            <a:endParaRPr lang="es-MX" sz="4100">
              <a:solidFill>
                <a:srgbClr val="FFFFFF"/>
              </a:solidFill>
            </a:endParaRPr>
          </a:p>
        </p:txBody>
      </p:sp>
      <p:sp>
        <p:nvSpPr>
          <p:cNvPr id="3" name="Marcador de contenido 2">
            <a:extLst>
              <a:ext uri="{FF2B5EF4-FFF2-40B4-BE49-F238E27FC236}">
                <a16:creationId xmlns:a16="http://schemas.microsoft.com/office/drawing/2014/main" id="{3B14A2C8-2689-423B-835B-AD19BE4B3F1E}"/>
              </a:ext>
            </a:extLst>
          </p:cNvPr>
          <p:cNvSpPr>
            <a:spLocks noGrp="1"/>
          </p:cNvSpPr>
          <p:nvPr>
            <p:ph idx="1"/>
          </p:nvPr>
        </p:nvSpPr>
        <p:spPr>
          <a:xfrm>
            <a:off x="838200" y="2021249"/>
            <a:ext cx="5707565" cy="4155713"/>
          </a:xfrm>
        </p:spPr>
        <p:txBody>
          <a:bodyPr>
            <a:normAutofit/>
          </a:bodyPr>
          <a:lstStyle/>
          <a:p>
            <a:pPr marL="0" indent="0">
              <a:buNone/>
            </a:pPr>
            <a:r>
              <a:rPr lang="es-ES" sz="2400">
                <a:solidFill>
                  <a:srgbClr val="FFFFFF"/>
                </a:solidFill>
              </a:rPr>
              <a:t>“El sólido generado al hacer girar una región plana alrededor de un eje se denomina sólido de revolución. Para determinar el volumen de un sólido sólo necesitamos observar que el área de la sección transversal A(x) es el área de un disco de radio R(x), la distancia de la frontera de la región plana al eje de revolución.</a:t>
            </a:r>
          </a:p>
          <a:p>
            <a:endParaRPr lang="es-MX" sz="2400">
              <a:solidFill>
                <a:srgbClr val="FFFFFF"/>
              </a:solidFill>
            </a:endParaRPr>
          </a:p>
        </p:txBody>
      </p:sp>
      <p:pic>
        <p:nvPicPr>
          <p:cNvPr id="12" name="Imagen 11">
            <a:extLst>
              <a:ext uri="{FF2B5EF4-FFF2-40B4-BE49-F238E27FC236}">
                <a16:creationId xmlns:a16="http://schemas.microsoft.com/office/drawing/2014/main" id="{69990B8D-35F0-4BD3-A218-F05E59600AA1}"/>
              </a:ext>
            </a:extLst>
          </p:cNvPr>
          <p:cNvPicPr/>
          <p:nvPr/>
        </p:nvPicPr>
        <p:blipFill rotWithShape="1">
          <a:blip r:embed="rId2" cstate="print">
            <a:extLst>
              <a:ext uri="{28A0092B-C50C-407E-A947-70E740481C1C}">
                <a14:useLocalDpi xmlns:a14="http://schemas.microsoft.com/office/drawing/2010/main" val="0"/>
              </a:ext>
            </a:extLst>
          </a:blip>
          <a:srcRect l="26352" t="15374" r="26882" b="11273"/>
          <a:stretch/>
        </p:blipFill>
        <p:spPr bwMode="auto">
          <a:xfrm>
            <a:off x="7931888" y="1851555"/>
            <a:ext cx="2834961" cy="2101055"/>
          </a:xfrm>
          <a:prstGeom prst="rect">
            <a:avLst/>
          </a:prstGeom>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CBB2F9C2-1C4F-4559-B327-4438C767872B}"/>
              </a:ext>
            </a:extLst>
          </p:cNvPr>
          <p:cNvPicPr>
            <a:picLocks noChangeAspect="1"/>
          </p:cNvPicPr>
          <p:nvPr/>
        </p:nvPicPr>
        <p:blipFill>
          <a:blip r:embed="rId3"/>
          <a:stretch>
            <a:fillRect/>
          </a:stretch>
        </p:blipFill>
        <p:spPr>
          <a:xfrm>
            <a:off x="7192537" y="4377126"/>
            <a:ext cx="4313663" cy="1876442"/>
          </a:xfrm>
          <a:prstGeom prst="rect">
            <a:avLst/>
          </a:prstGeom>
        </p:spPr>
      </p:pic>
    </p:spTree>
    <p:extLst>
      <p:ext uri="{BB962C8B-B14F-4D97-AF65-F5344CB8AC3E}">
        <p14:creationId xmlns:p14="http://schemas.microsoft.com/office/powerpoint/2010/main" val="2102171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141A3-7280-4CE4-85F8-159F3E9A09AA}"/>
              </a:ext>
            </a:extLst>
          </p:cNvPr>
          <p:cNvSpPr>
            <a:spLocks noGrp="1"/>
          </p:cNvSpPr>
          <p:nvPr>
            <p:ph type="title"/>
          </p:nvPr>
        </p:nvSpPr>
        <p:spPr>
          <a:xfrm>
            <a:off x="1141413" y="124408"/>
            <a:ext cx="9905998" cy="1905000"/>
          </a:xfrm>
        </p:spPr>
        <p:txBody>
          <a:bodyPr/>
          <a:lstStyle/>
          <a:p>
            <a:pPr algn="just"/>
            <a:r>
              <a:rPr lang="es-MX"/>
              <a:t>Presentación del problema</a:t>
            </a:r>
          </a:p>
        </p:txBody>
      </p:sp>
      <p:sp>
        <p:nvSpPr>
          <p:cNvPr id="3" name="Marcador de contenido 2">
            <a:extLst>
              <a:ext uri="{FF2B5EF4-FFF2-40B4-BE49-F238E27FC236}">
                <a16:creationId xmlns:a16="http://schemas.microsoft.com/office/drawing/2014/main" id="{A7AF5AA7-AEAB-4C74-BBB8-F0CD3478DD15}"/>
              </a:ext>
            </a:extLst>
          </p:cNvPr>
          <p:cNvSpPr>
            <a:spLocks noGrp="1"/>
          </p:cNvSpPr>
          <p:nvPr>
            <p:ph idx="1"/>
          </p:nvPr>
        </p:nvSpPr>
        <p:spPr>
          <a:xfrm>
            <a:off x="1141413" y="1704392"/>
            <a:ext cx="9905998" cy="3124201"/>
          </a:xfrm>
        </p:spPr>
        <p:txBody>
          <a:bodyPr>
            <a:normAutofit/>
          </a:bodyPr>
          <a:lstStyle/>
          <a:p>
            <a:pPr marL="0" indent="0" algn="just">
              <a:buNone/>
            </a:pPr>
            <a:r>
              <a:rPr lang="es-MX" sz="3200">
                <a:effectLst/>
              </a:rPr>
              <a:t>Se busca optimizar la producción de un sólido de revolución mediante el método de máximos y mínimos obtenidos de la ecuación de la función que igualmente fue dada por puntos analizados.</a:t>
            </a:r>
          </a:p>
          <a:p>
            <a:pPr marL="0" indent="0" algn="just">
              <a:buNone/>
            </a:pPr>
            <a:endParaRPr lang="es-MX" sz="3200"/>
          </a:p>
        </p:txBody>
      </p:sp>
    </p:spTree>
    <p:extLst>
      <p:ext uri="{BB962C8B-B14F-4D97-AF65-F5344CB8AC3E}">
        <p14:creationId xmlns:p14="http://schemas.microsoft.com/office/powerpoint/2010/main" val="1126069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E75DB9E-A513-4A1E-BA9A-E13FBAB32277}"/>
              </a:ext>
            </a:extLst>
          </p:cNvPr>
          <p:cNvSpPr>
            <a:spLocks noGrp="1"/>
          </p:cNvSpPr>
          <p:nvPr>
            <p:ph type="title"/>
          </p:nvPr>
        </p:nvSpPr>
        <p:spPr>
          <a:xfrm>
            <a:off x="1141413" y="609600"/>
            <a:ext cx="9905998" cy="1173480"/>
          </a:xfrm>
        </p:spPr>
        <p:txBody>
          <a:bodyPr>
            <a:normAutofit/>
          </a:bodyPr>
          <a:lstStyle/>
          <a:p>
            <a:pPr algn="ctr"/>
            <a:r>
              <a:rPr lang="es-MX"/>
              <a:t>Objetivos</a:t>
            </a:r>
          </a:p>
        </p:txBody>
      </p:sp>
      <p:sp>
        <p:nvSpPr>
          <p:cNvPr id="3" name="Marcador de contenido 2">
            <a:extLst>
              <a:ext uri="{FF2B5EF4-FFF2-40B4-BE49-F238E27FC236}">
                <a16:creationId xmlns:a16="http://schemas.microsoft.com/office/drawing/2014/main" id="{14127CA7-EF1E-4F92-AE0E-C4291F703DB0}"/>
              </a:ext>
            </a:extLst>
          </p:cNvPr>
          <p:cNvSpPr>
            <a:spLocks noGrp="1"/>
          </p:cNvSpPr>
          <p:nvPr>
            <p:ph idx="1"/>
          </p:nvPr>
        </p:nvSpPr>
        <p:spPr>
          <a:xfrm>
            <a:off x="1141413" y="2666999"/>
            <a:ext cx="9905998" cy="3124201"/>
          </a:xfrm>
        </p:spPr>
        <p:txBody>
          <a:bodyPr>
            <a:normAutofit/>
          </a:bodyPr>
          <a:lstStyle/>
          <a:p>
            <a:pPr lvl="0"/>
            <a:r>
              <a:rPr lang="es-MX"/>
              <a:t>Como </a:t>
            </a:r>
            <a:r>
              <a:rPr lang="es-MX" b="1"/>
              <a:t>objetivo general</a:t>
            </a:r>
            <a:r>
              <a:rPr lang="es-MX"/>
              <a:t> se tiene la utilización de los códigos aprendidos en clase, para analizar un problema de solido de revolución.</a:t>
            </a:r>
          </a:p>
          <a:p>
            <a:r>
              <a:rPr lang="es-MX"/>
              <a:t>Objetivos específicos</a:t>
            </a:r>
          </a:p>
          <a:p>
            <a:r>
              <a:rPr lang="es-MX"/>
              <a:t> -Involucra máximos y mínimos de una función</a:t>
            </a:r>
          </a:p>
          <a:p>
            <a:r>
              <a:rPr lang="es-MX"/>
              <a:t>- Ajuste de curvas</a:t>
            </a:r>
          </a:p>
          <a:p>
            <a:r>
              <a:rPr lang="es-MX"/>
              <a:t>- Encontrar datos ocultos</a:t>
            </a:r>
          </a:p>
          <a:p>
            <a:r>
              <a:rPr lang="es-MX"/>
              <a:t>- Utilizar las fórmulas para sólidos de revolución</a:t>
            </a:r>
          </a:p>
          <a:p>
            <a:endParaRPr lang="es-MX"/>
          </a:p>
        </p:txBody>
      </p:sp>
    </p:spTree>
    <p:extLst>
      <p:ext uri="{BB962C8B-B14F-4D97-AF65-F5344CB8AC3E}">
        <p14:creationId xmlns:p14="http://schemas.microsoft.com/office/powerpoint/2010/main" val="377629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6C1D8-D614-4A66-9718-B420735653F9}"/>
              </a:ext>
            </a:extLst>
          </p:cNvPr>
          <p:cNvSpPr>
            <a:spLocks noGrp="1"/>
          </p:cNvSpPr>
          <p:nvPr>
            <p:ph type="title"/>
          </p:nvPr>
        </p:nvSpPr>
        <p:spPr>
          <a:xfrm>
            <a:off x="838200" y="0"/>
            <a:ext cx="10515600" cy="1325563"/>
          </a:xfrm>
        </p:spPr>
        <p:txBody>
          <a:bodyPr/>
          <a:lstStyle/>
          <a:p>
            <a:r>
              <a:rPr lang="es-MX"/>
              <a:t>Inicio de proceso</a:t>
            </a:r>
          </a:p>
        </p:txBody>
      </p:sp>
      <p:graphicFrame>
        <p:nvGraphicFramePr>
          <p:cNvPr id="4" name="Marcador de contenido 3">
            <a:extLst>
              <a:ext uri="{FF2B5EF4-FFF2-40B4-BE49-F238E27FC236}">
                <a16:creationId xmlns:a16="http://schemas.microsoft.com/office/drawing/2014/main" id="{5ECD7C39-4628-41D4-AEDD-E4F67282D774}"/>
              </a:ext>
            </a:extLst>
          </p:cNvPr>
          <p:cNvGraphicFramePr>
            <a:graphicFrameLocks noGrp="1"/>
          </p:cNvGraphicFramePr>
          <p:nvPr>
            <p:ph idx="1"/>
            <p:extLst>
              <p:ext uri="{D42A27DB-BD31-4B8C-83A1-F6EECF244321}">
                <p14:modId xmlns:p14="http://schemas.microsoft.com/office/powerpoint/2010/main" val="2614571738"/>
              </p:ext>
            </p:extLst>
          </p:nvPr>
        </p:nvGraphicFramePr>
        <p:xfrm>
          <a:off x="555948" y="3429000"/>
          <a:ext cx="2597798" cy="2069023"/>
        </p:xfrm>
        <a:graphic>
          <a:graphicData uri="http://schemas.openxmlformats.org/drawingml/2006/table">
            <a:tbl>
              <a:tblPr firstRow="1" firstCol="1" bandRow="1">
                <a:tableStyleId>{5C22544A-7EE6-4342-B048-85BDC9FD1C3A}</a:tableStyleId>
              </a:tblPr>
              <a:tblGrid>
                <a:gridCol w="680488">
                  <a:extLst>
                    <a:ext uri="{9D8B030D-6E8A-4147-A177-3AD203B41FA5}">
                      <a16:colId xmlns:a16="http://schemas.microsoft.com/office/drawing/2014/main" val="41408664"/>
                    </a:ext>
                  </a:extLst>
                </a:gridCol>
                <a:gridCol w="919712">
                  <a:extLst>
                    <a:ext uri="{9D8B030D-6E8A-4147-A177-3AD203B41FA5}">
                      <a16:colId xmlns:a16="http://schemas.microsoft.com/office/drawing/2014/main" val="941839580"/>
                    </a:ext>
                  </a:extLst>
                </a:gridCol>
                <a:gridCol w="997598">
                  <a:extLst>
                    <a:ext uri="{9D8B030D-6E8A-4147-A177-3AD203B41FA5}">
                      <a16:colId xmlns:a16="http://schemas.microsoft.com/office/drawing/2014/main" val="3299770384"/>
                    </a:ext>
                  </a:extLst>
                </a:gridCol>
              </a:tblGrid>
              <a:tr h="0">
                <a:tc>
                  <a:txBody>
                    <a:bodyPr/>
                    <a:lstStyle/>
                    <a:p>
                      <a:pPr algn="r">
                        <a:lnSpc>
                          <a:spcPct val="150000"/>
                        </a:lnSpc>
                        <a:spcBef>
                          <a:spcPts val="900"/>
                        </a:spcBef>
                        <a:spcAft>
                          <a:spcPts val="0"/>
                        </a:spcAft>
                      </a:pPr>
                      <a:r>
                        <a:rPr lang="es-MX" sz="1200">
                          <a:effectLst/>
                        </a:rPr>
                        <a:t>PUNTOS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X</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Y</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949728128"/>
                  </a:ext>
                </a:extLst>
              </a:tr>
              <a:tr h="0">
                <a:tc>
                  <a:txBody>
                    <a:bodyPr/>
                    <a:lstStyle/>
                    <a:p>
                      <a:pPr algn="r">
                        <a:lnSpc>
                          <a:spcPct val="150000"/>
                        </a:lnSpc>
                        <a:spcBef>
                          <a:spcPts val="900"/>
                        </a:spcBef>
                        <a:spcAft>
                          <a:spcPts val="0"/>
                        </a:spcAft>
                      </a:pPr>
                      <a:r>
                        <a:rPr lang="es-MX" sz="1200">
                          <a:effectLst/>
                        </a:rPr>
                        <a:t>P0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0.164105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3095225313"/>
                  </a:ext>
                </a:extLst>
              </a:tr>
              <a:tr h="0">
                <a:tc>
                  <a:txBody>
                    <a:bodyPr/>
                    <a:lstStyle/>
                    <a:p>
                      <a:pPr algn="r">
                        <a:lnSpc>
                          <a:spcPct val="150000"/>
                        </a:lnSpc>
                        <a:spcBef>
                          <a:spcPts val="900"/>
                        </a:spcBef>
                        <a:spcAft>
                          <a:spcPts val="0"/>
                        </a:spcAft>
                      </a:pPr>
                      <a:r>
                        <a:rPr lang="es-MX" sz="1200">
                          <a:effectLst/>
                        </a:rPr>
                        <a:t>P1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1.203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2289473146"/>
                  </a:ext>
                </a:extLst>
              </a:tr>
              <a:tr h="0">
                <a:tc>
                  <a:txBody>
                    <a:bodyPr/>
                    <a:lstStyle/>
                    <a:p>
                      <a:pPr algn="r">
                        <a:lnSpc>
                          <a:spcPct val="150000"/>
                        </a:lnSpc>
                        <a:spcBef>
                          <a:spcPts val="900"/>
                        </a:spcBef>
                        <a:spcAft>
                          <a:spcPts val="0"/>
                        </a:spcAft>
                      </a:pPr>
                      <a:r>
                        <a:rPr lang="es-MX" sz="1200">
                          <a:effectLst/>
                        </a:rPr>
                        <a:t>P2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6.02564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0.5618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2001024835"/>
                  </a:ext>
                </a:extLst>
              </a:tr>
              <a:tr h="0">
                <a:tc>
                  <a:txBody>
                    <a:bodyPr/>
                    <a:lstStyle/>
                    <a:p>
                      <a:pPr algn="r">
                        <a:lnSpc>
                          <a:spcPct val="150000"/>
                        </a:lnSpc>
                        <a:spcBef>
                          <a:spcPts val="900"/>
                        </a:spcBef>
                        <a:spcAft>
                          <a:spcPts val="0"/>
                        </a:spcAft>
                      </a:pPr>
                      <a:r>
                        <a:rPr lang="es-MX" sz="1200">
                          <a:effectLst/>
                        </a:rPr>
                        <a:t>P3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7.62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tc>
                  <a:txBody>
                    <a:bodyPr/>
                    <a:lstStyle/>
                    <a:p>
                      <a:pPr algn="r">
                        <a:lnSpc>
                          <a:spcPct val="150000"/>
                        </a:lnSpc>
                        <a:spcBef>
                          <a:spcPts val="900"/>
                        </a:spcBef>
                        <a:spcAft>
                          <a:spcPts val="0"/>
                        </a:spcAft>
                      </a:pPr>
                      <a:r>
                        <a:rPr lang="es-MX" sz="1200">
                          <a:effectLst/>
                        </a:rPr>
                        <a:t>0.85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57150" marB="57150" anchor="ctr"/>
                </a:tc>
                <a:extLst>
                  <a:ext uri="{0D108BD9-81ED-4DB2-BD59-A6C34878D82A}">
                    <a16:rowId xmlns:a16="http://schemas.microsoft.com/office/drawing/2014/main" val="1427320036"/>
                  </a:ext>
                </a:extLst>
              </a:tr>
            </a:tbl>
          </a:graphicData>
        </a:graphic>
      </p:graphicFrame>
      <p:sp>
        <p:nvSpPr>
          <p:cNvPr id="5" name="CuadroTexto 4">
            <a:extLst>
              <a:ext uri="{FF2B5EF4-FFF2-40B4-BE49-F238E27FC236}">
                <a16:creationId xmlns:a16="http://schemas.microsoft.com/office/drawing/2014/main" id="{B0341FC1-1474-44F8-8DE9-77F2AF6E7F1E}"/>
              </a:ext>
            </a:extLst>
          </p:cNvPr>
          <p:cNvSpPr txBox="1"/>
          <p:nvPr/>
        </p:nvSpPr>
        <p:spPr>
          <a:xfrm>
            <a:off x="242402" y="1325563"/>
            <a:ext cx="4618653" cy="1815882"/>
          </a:xfrm>
          <a:prstGeom prst="rect">
            <a:avLst/>
          </a:prstGeom>
          <a:noFill/>
        </p:spPr>
        <p:txBody>
          <a:bodyPr wrap="square" rtlCol="0">
            <a:spAutoFit/>
          </a:bodyPr>
          <a:lstStyle/>
          <a:p>
            <a:r>
              <a:rPr lang="es-MX" sz="2800"/>
              <a:t>La función ha sido formulada a partir de los puntos de la siguiente tabla:</a:t>
            </a:r>
          </a:p>
          <a:p>
            <a:endParaRPr lang="es-MX" sz="2800"/>
          </a:p>
        </p:txBody>
      </p:sp>
      <p:sp>
        <p:nvSpPr>
          <p:cNvPr id="7" name="CuadroTexto 6">
            <a:extLst>
              <a:ext uri="{FF2B5EF4-FFF2-40B4-BE49-F238E27FC236}">
                <a16:creationId xmlns:a16="http://schemas.microsoft.com/office/drawing/2014/main" id="{CA8D396D-EFF8-473C-9329-0B4D6FDBA013}"/>
              </a:ext>
            </a:extLst>
          </p:cNvPr>
          <p:cNvSpPr txBox="1"/>
          <p:nvPr/>
        </p:nvSpPr>
        <p:spPr>
          <a:xfrm>
            <a:off x="5752322" y="475058"/>
            <a:ext cx="5100735" cy="2246769"/>
          </a:xfrm>
          <a:prstGeom prst="rect">
            <a:avLst/>
          </a:prstGeom>
          <a:noFill/>
        </p:spPr>
        <p:txBody>
          <a:bodyPr wrap="square" rtlCol="0">
            <a:spAutoFit/>
          </a:bodyPr>
          <a:lstStyle/>
          <a:p>
            <a:r>
              <a:rPr lang="es-MX" sz="2800"/>
              <a:t>A partir de estos puntos llegamos a una ecuación de tercer grado que describe el modelo del solido de revolución que queremos estudiar</a:t>
            </a:r>
          </a:p>
        </p:txBody>
      </p:sp>
      <p:pic>
        <p:nvPicPr>
          <p:cNvPr id="3" name="Imagen 7">
            <a:extLst>
              <a:ext uri="{FF2B5EF4-FFF2-40B4-BE49-F238E27FC236}">
                <a16:creationId xmlns:a16="http://schemas.microsoft.com/office/drawing/2014/main" id="{0D69834E-1793-4825-AA51-A8D6837D46AC}"/>
              </a:ext>
            </a:extLst>
          </p:cNvPr>
          <p:cNvPicPr>
            <a:picLocks noChangeAspect="1"/>
          </p:cNvPicPr>
          <p:nvPr/>
        </p:nvPicPr>
        <p:blipFill>
          <a:blip r:embed="rId2"/>
          <a:stretch>
            <a:fillRect/>
          </a:stretch>
        </p:blipFill>
        <p:spPr>
          <a:xfrm>
            <a:off x="4048125" y="3312449"/>
            <a:ext cx="7686675" cy="2671503"/>
          </a:xfrm>
          <a:prstGeom prst="rect">
            <a:avLst/>
          </a:prstGeom>
        </p:spPr>
      </p:pic>
    </p:spTree>
    <p:extLst>
      <p:ext uri="{BB962C8B-B14F-4D97-AF65-F5344CB8AC3E}">
        <p14:creationId xmlns:p14="http://schemas.microsoft.com/office/powerpoint/2010/main" val="4094148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302FF-E57C-4C19-B11D-0509C5C78DB3}"/>
              </a:ext>
            </a:extLst>
          </p:cNvPr>
          <p:cNvSpPr>
            <a:spLocks noGrp="1"/>
          </p:cNvSpPr>
          <p:nvPr>
            <p:ph type="title"/>
          </p:nvPr>
        </p:nvSpPr>
        <p:spPr>
          <a:xfrm>
            <a:off x="1143001" y="0"/>
            <a:ext cx="9905998" cy="1905000"/>
          </a:xfrm>
        </p:spPr>
        <p:txBody>
          <a:bodyPr/>
          <a:lstStyle/>
          <a:p>
            <a:r>
              <a:rPr lang="es-MX"/>
              <a:t>Máximos y mínimos</a:t>
            </a:r>
          </a:p>
        </p:txBody>
      </p:sp>
      <p:sp>
        <p:nvSpPr>
          <p:cNvPr id="3" name="Marcador de contenido 2">
            <a:extLst>
              <a:ext uri="{FF2B5EF4-FFF2-40B4-BE49-F238E27FC236}">
                <a16:creationId xmlns:a16="http://schemas.microsoft.com/office/drawing/2014/main" id="{E0B0C2E8-B082-4B95-8ECF-3A4CEFD162B1}"/>
              </a:ext>
            </a:extLst>
          </p:cNvPr>
          <p:cNvSpPr>
            <a:spLocks noGrp="1"/>
          </p:cNvSpPr>
          <p:nvPr>
            <p:ph idx="1"/>
          </p:nvPr>
        </p:nvSpPr>
        <p:spPr>
          <a:xfrm>
            <a:off x="593409" y="0"/>
            <a:ext cx="10515600" cy="4486275"/>
          </a:xfrm>
        </p:spPr>
        <p:txBody>
          <a:bodyPr/>
          <a:lstStyle/>
          <a:p>
            <a:pPr marL="0" indent="0">
              <a:buNone/>
            </a:pPr>
            <a:r>
              <a:rPr lang="es-MX"/>
              <a:t>En este caso el sólido de revolución será fabricado a partir de un prisma solido de acero y lo que se requiere saber es cual es el volumen mínimo del prisma para realizar el sólido de revolución.</a:t>
            </a:r>
          </a:p>
        </p:txBody>
      </p:sp>
      <p:pic>
        <p:nvPicPr>
          <p:cNvPr id="4" name="Imagen 3">
            <a:extLst>
              <a:ext uri="{FF2B5EF4-FFF2-40B4-BE49-F238E27FC236}">
                <a16:creationId xmlns:a16="http://schemas.microsoft.com/office/drawing/2014/main" id="{AE4E5A0F-7B72-46BF-BF05-DB1594F9E63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77017" y="3015679"/>
            <a:ext cx="3604533" cy="26421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Imagen 5">
            <a:extLst>
              <a:ext uri="{FF2B5EF4-FFF2-40B4-BE49-F238E27FC236}">
                <a16:creationId xmlns:a16="http://schemas.microsoft.com/office/drawing/2014/main" id="{0FFEC91B-5C55-42CA-8377-552A50E16F4F}"/>
              </a:ext>
            </a:extLst>
          </p:cNvPr>
          <p:cNvPicPr/>
          <p:nvPr/>
        </p:nvPicPr>
        <p:blipFill>
          <a:blip r:embed="rId3">
            <a:extLst>
              <a:ext uri="{28A0092B-C50C-407E-A947-70E740481C1C}">
                <a14:useLocalDpi xmlns:a14="http://schemas.microsoft.com/office/drawing/2010/main" val="0"/>
              </a:ext>
            </a:extLst>
          </a:blip>
          <a:stretch>
            <a:fillRect/>
          </a:stretch>
        </p:blipFill>
        <p:spPr>
          <a:xfrm>
            <a:off x="6920868" y="3090863"/>
            <a:ext cx="4547232" cy="3086100"/>
          </a:xfrm>
          <a:prstGeom prst="rect">
            <a:avLst/>
          </a:prstGeom>
        </p:spPr>
      </p:pic>
    </p:spTree>
    <p:extLst>
      <p:ext uri="{BB962C8B-B14F-4D97-AF65-F5344CB8AC3E}">
        <p14:creationId xmlns:p14="http://schemas.microsoft.com/office/powerpoint/2010/main" val="24645571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10557-68B5-4EA9-BDE5-1C82645CF136}"/>
              </a:ext>
            </a:extLst>
          </p:cNvPr>
          <p:cNvSpPr>
            <a:spLocks noGrp="1"/>
          </p:cNvSpPr>
          <p:nvPr>
            <p:ph type="title"/>
          </p:nvPr>
        </p:nvSpPr>
        <p:spPr>
          <a:xfrm>
            <a:off x="1439197" y="209550"/>
            <a:ext cx="9619327" cy="1928351"/>
          </a:xfrm>
        </p:spPr>
        <p:txBody>
          <a:bodyPr vert="horz" lIns="91440" tIns="45720" rIns="91440" bIns="45720" rtlCol="0" anchor="b">
            <a:normAutofit/>
          </a:bodyPr>
          <a:lstStyle/>
          <a:p>
            <a:pPr algn="ctr"/>
            <a:r>
              <a:rPr lang="en-US" sz="3600" err="1">
                <a:effectLst>
                  <a:glow rad="38100">
                    <a:schemeClr val="bg1">
                      <a:lumMod val="65000"/>
                      <a:lumOff val="35000"/>
                      <a:alpha val="50000"/>
                    </a:schemeClr>
                  </a:glow>
                  <a:outerShdw blurRad="28575" dist="31750" dir="13200000" algn="tl" rotWithShape="0">
                    <a:srgbClr val="000000">
                      <a:alpha val="25000"/>
                    </a:srgbClr>
                  </a:outerShdw>
                </a:effectLst>
              </a:rPr>
              <a:t>Obtener</a:t>
            </a:r>
            <a:r>
              <a:rPr lang="en-US" sz="3600">
                <a:effectLst>
                  <a:glow rad="38100">
                    <a:schemeClr val="bg1">
                      <a:lumMod val="65000"/>
                      <a:lumOff val="35000"/>
                      <a:alpha val="50000"/>
                    </a:schemeClr>
                  </a:glow>
                  <a:outerShdw blurRad="28575" dist="31750" dir="13200000" algn="tl" rotWithShape="0">
                    <a:srgbClr val="000000">
                      <a:alpha val="25000"/>
                    </a:srgbClr>
                  </a:outerShdw>
                </a:effectLst>
              </a:rPr>
              <a:t> </a:t>
            </a:r>
            <a:r>
              <a:rPr lang="en-US" sz="3600" err="1">
                <a:effectLst>
                  <a:glow rad="38100">
                    <a:schemeClr val="bg1">
                      <a:lumMod val="65000"/>
                      <a:lumOff val="35000"/>
                      <a:alpha val="50000"/>
                    </a:schemeClr>
                  </a:glow>
                  <a:outerShdw blurRad="28575" dist="31750" dir="13200000" algn="tl" rotWithShape="0">
                    <a:srgbClr val="000000">
                      <a:alpha val="25000"/>
                    </a:srgbClr>
                  </a:outerShdw>
                </a:effectLst>
              </a:rPr>
              <a:t>máximos</a:t>
            </a:r>
            <a:r>
              <a:rPr lang="en-US" sz="3600">
                <a:effectLst>
                  <a:glow rad="38100">
                    <a:schemeClr val="bg1">
                      <a:lumMod val="65000"/>
                      <a:lumOff val="35000"/>
                      <a:alpha val="50000"/>
                    </a:schemeClr>
                  </a:glow>
                  <a:outerShdw blurRad="28575" dist="31750" dir="13200000" algn="tl" rotWithShape="0">
                    <a:srgbClr val="000000">
                      <a:alpha val="25000"/>
                    </a:srgbClr>
                  </a:outerShdw>
                </a:effectLst>
              </a:rPr>
              <a:t> y </a:t>
            </a:r>
            <a:r>
              <a:rPr lang="en-US" sz="3600" err="1">
                <a:effectLst>
                  <a:glow rad="38100">
                    <a:schemeClr val="bg1">
                      <a:lumMod val="65000"/>
                      <a:lumOff val="35000"/>
                      <a:alpha val="50000"/>
                    </a:schemeClr>
                  </a:glow>
                  <a:outerShdw blurRad="28575" dist="31750" dir="13200000" algn="tl" rotWithShape="0">
                    <a:srgbClr val="000000">
                      <a:alpha val="25000"/>
                    </a:srgbClr>
                  </a:outerShdw>
                </a:effectLst>
              </a:rPr>
              <a:t>mínimos</a:t>
            </a:r>
            <a:r>
              <a:rPr lang="en-US" sz="3600">
                <a:effectLst>
                  <a:glow rad="38100">
                    <a:schemeClr val="bg1">
                      <a:lumMod val="65000"/>
                      <a:lumOff val="35000"/>
                      <a:alpha val="50000"/>
                    </a:schemeClr>
                  </a:glow>
                  <a:outerShdw blurRad="28575" dist="31750" dir="13200000" algn="tl" rotWithShape="0">
                    <a:srgbClr val="000000">
                      <a:alpha val="25000"/>
                    </a:srgbClr>
                  </a:outerShdw>
                </a:effectLst>
              </a:rPr>
              <a:t> con matrices</a:t>
            </a:r>
          </a:p>
        </p:txBody>
      </p:sp>
      <p:pic>
        <p:nvPicPr>
          <p:cNvPr id="4" name="Marcador de contenido 3">
            <a:extLst>
              <a:ext uri="{FF2B5EF4-FFF2-40B4-BE49-F238E27FC236}">
                <a16:creationId xmlns:a16="http://schemas.microsoft.com/office/drawing/2014/main" id="{2039B6E1-A37D-4EE5-BAFA-F4218A3F42F5}"/>
              </a:ext>
            </a:extLst>
          </p:cNvPr>
          <p:cNvPicPr>
            <a:picLocks noChangeAspect="1"/>
          </p:cNvPicPr>
          <p:nvPr/>
        </p:nvPicPr>
        <p:blipFill>
          <a:blip r:embed="rId3"/>
          <a:stretch>
            <a:fillRect/>
          </a:stretch>
        </p:blipFill>
        <p:spPr>
          <a:xfrm>
            <a:off x="3267093" y="2137901"/>
            <a:ext cx="6246168" cy="430985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40059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1130828-B324-4608-88BB-97E7BFE00970}"/>
              </a:ext>
            </a:extLst>
          </p:cNvPr>
          <p:cNvSpPr>
            <a:spLocks noGrp="1"/>
          </p:cNvSpPr>
          <p:nvPr>
            <p:ph type="title"/>
          </p:nvPr>
        </p:nvSpPr>
        <p:spPr>
          <a:xfrm>
            <a:off x="1141413" y="609600"/>
            <a:ext cx="9905998" cy="1173480"/>
          </a:xfrm>
        </p:spPr>
        <p:txBody>
          <a:bodyPr>
            <a:normAutofit/>
          </a:bodyPr>
          <a:lstStyle/>
          <a:p>
            <a:pPr algn="ctr"/>
            <a:r>
              <a:rPr lang="es-MX"/>
              <a:t>Datos obtenidos del prisma</a:t>
            </a:r>
          </a:p>
        </p:txBody>
      </p:sp>
      <p:sp>
        <p:nvSpPr>
          <p:cNvPr id="3" name="Marcador de contenido 2">
            <a:extLst>
              <a:ext uri="{FF2B5EF4-FFF2-40B4-BE49-F238E27FC236}">
                <a16:creationId xmlns:a16="http://schemas.microsoft.com/office/drawing/2014/main" id="{92B309AA-C089-41EE-9F72-1A3D0CF870A1}"/>
              </a:ext>
            </a:extLst>
          </p:cNvPr>
          <p:cNvSpPr>
            <a:spLocks noGrp="1"/>
          </p:cNvSpPr>
          <p:nvPr>
            <p:ph idx="1"/>
          </p:nvPr>
        </p:nvSpPr>
        <p:spPr>
          <a:xfrm>
            <a:off x="1141413" y="2666999"/>
            <a:ext cx="9905998" cy="3124201"/>
          </a:xfrm>
        </p:spPr>
        <p:txBody>
          <a:bodyPr>
            <a:normAutofit/>
          </a:bodyPr>
          <a:lstStyle/>
          <a:p>
            <a:pPr lvl="0">
              <a:lnSpc>
                <a:spcPct val="90000"/>
              </a:lnSpc>
            </a:pPr>
            <a:r>
              <a:rPr lang="es-MX" sz="1600"/>
              <a:t>7.62 cm de base</a:t>
            </a:r>
          </a:p>
          <a:p>
            <a:pPr lvl="0">
              <a:lnSpc>
                <a:spcPct val="90000"/>
              </a:lnSpc>
            </a:pPr>
            <a:r>
              <a:rPr lang="es-MX" sz="1600"/>
              <a:t>2.4998...cm de ancho</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lvl="0">
              <a:lnSpc>
                <a:spcPct val="90000"/>
              </a:lnSpc>
            </a:pPr>
            <a:r>
              <a:rPr lang="es-MX" sz="1600"/>
              <a:t>2.4998... cm de altura</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s-MX" sz="1600"/>
              <a:t>Por lo tanto, la altura y el ancho de la figura son de la misma dimensión</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s-MX" sz="1600"/>
              <a:t>El volumen del prisma está dado por la siguiente fórmula: </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s-MX" sz="1600"/>
              <a:t>𝑣=(ℎ</a:t>
            </a:r>
            <a:r>
              <a:rPr lang="es-MX" sz="1600" baseline="30000"/>
              <a:t>2</a:t>
            </a:r>
            <a:r>
              <a:rPr lang="es-MX" sz="1600"/>
              <a:t>)(𝑏)</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s-MX" sz="1600"/>
              <a:t>h= comprende el valor de la altura y el ancho de la figura</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s-MX" sz="1600"/>
              <a:t>b= longitud del prisma</a:t>
            </a:r>
            <a:endParaRPr lang="es-MX" sz="1600">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s-MX" sz="1600" i="1">
                <a:effectLst/>
              </a:rPr>
              <a:t>v=47.61739 cm</a:t>
            </a:r>
            <a:r>
              <a:rPr lang="es-MX" sz="1600" i="1" baseline="30000">
                <a:effectLst/>
              </a:rPr>
              <a:t>3</a:t>
            </a:r>
            <a:r>
              <a:rPr lang="es-MX" sz="1600" i="1">
                <a:effectLst/>
              </a:rPr>
              <a:t> </a:t>
            </a:r>
            <a:r>
              <a:rPr lang="es-MX" sz="1600">
                <a:effectLst/>
              </a:rPr>
              <a:t>= Volumen del prisma</a:t>
            </a:r>
          </a:p>
        </p:txBody>
      </p:sp>
    </p:spTree>
    <p:extLst>
      <p:ext uri="{BB962C8B-B14F-4D97-AF65-F5344CB8AC3E}">
        <p14:creationId xmlns:p14="http://schemas.microsoft.com/office/powerpoint/2010/main" val="879550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944DA-A54A-4A47-8248-703D6EF9A21E}"/>
              </a:ext>
            </a:extLst>
          </p:cNvPr>
          <p:cNvSpPr>
            <a:spLocks noGrp="1"/>
          </p:cNvSpPr>
          <p:nvPr>
            <p:ph type="title"/>
          </p:nvPr>
        </p:nvSpPr>
        <p:spPr>
          <a:xfrm>
            <a:off x="609568" y="208383"/>
            <a:ext cx="9905998" cy="1905000"/>
          </a:xfrm>
        </p:spPr>
        <p:txBody>
          <a:bodyPr/>
          <a:lstStyle/>
          <a:p>
            <a:r>
              <a:rPr lang="es-MX"/>
              <a:t>Ecuación para sólido de revolución optimizada</a:t>
            </a:r>
          </a:p>
        </p:txBody>
      </p:sp>
      <p:sp>
        <p:nvSpPr>
          <p:cNvPr id="3" name="Marcador de contenido 2">
            <a:extLst>
              <a:ext uri="{FF2B5EF4-FFF2-40B4-BE49-F238E27FC236}">
                <a16:creationId xmlns:a16="http://schemas.microsoft.com/office/drawing/2014/main" id="{F3D85AFA-436D-4B5D-AD8E-554CB204F677}"/>
              </a:ext>
            </a:extLst>
          </p:cNvPr>
          <p:cNvSpPr>
            <a:spLocks noGrp="1"/>
          </p:cNvSpPr>
          <p:nvPr>
            <p:ph idx="1"/>
          </p:nvPr>
        </p:nvSpPr>
        <p:spPr/>
        <p:txBody>
          <a:bodyPr/>
          <a:lstStyle/>
          <a:p>
            <a:endParaRPr lang="es-MX"/>
          </a:p>
          <a:p>
            <a:endParaRPr lang="es-MX"/>
          </a:p>
          <a:p>
            <a:endParaRPr lang="es-MX"/>
          </a:p>
          <a:p>
            <a:r>
              <a:rPr lang="es-MX"/>
              <a:t>𝑣 =20.42</a:t>
            </a:r>
            <a:r>
              <a:rPr lang="es-MX" i="1"/>
              <a:t>𝑐𝑚</a:t>
            </a:r>
            <a:r>
              <a:rPr lang="es-MX" i="1" baseline="30000"/>
              <a:t>3 </a:t>
            </a:r>
            <a:r>
              <a:rPr lang="es-MX"/>
              <a:t>= Volumen de Solido de Revolución</a:t>
            </a:r>
          </a:p>
          <a:p>
            <a:endParaRPr lang="es-MX"/>
          </a:p>
        </p:txBody>
      </p:sp>
      <p:pic>
        <p:nvPicPr>
          <p:cNvPr id="4" name="Imagen 3">
            <a:extLst>
              <a:ext uri="{FF2B5EF4-FFF2-40B4-BE49-F238E27FC236}">
                <a16:creationId xmlns:a16="http://schemas.microsoft.com/office/drawing/2014/main" id="{F66589D5-456E-4952-92D7-045811AB6AD2}"/>
              </a:ext>
            </a:extLst>
          </p:cNvPr>
          <p:cNvPicPr>
            <a:picLocks noChangeAspect="1"/>
          </p:cNvPicPr>
          <p:nvPr/>
        </p:nvPicPr>
        <p:blipFill>
          <a:blip r:embed="rId2"/>
          <a:stretch>
            <a:fillRect/>
          </a:stretch>
        </p:blipFill>
        <p:spPr>
          <a:xfrm>
            <a:off x="1141413" y="2754019"/>
            <a:ext cx="6878369" cy="919568"/>
          </a:xfrm>
          <a:prstGeom prst="rect">
            <a:avLst/>
          </a:prstGeom>
        </p:spPr>
      </p:pic>
    </p:spTree>
    <p:extLst>
      <p:ext uri="{BB962C8B-B14F-4D97-AF65-F5344CB8AC3E}">
        <p14:creationId xmlns:p14="http://schemas.microsoft.com/office/powerpoint/2010/main" val="3755503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B834C3648D9FB45B7C97E12CC94DDFB" ma:contentTypeVersion="7" ma:contentTypeDescription="Crear nuevo documento." ma:contentTypeScope="" ma:versionID="df2b9442b7b15fc6ec6234e4ba4846f8">
  <xsd:schema xmlns:xsd="http://www.w3.org/2001/XMLSchema" xmlns:xs="http://www.w3.org/2001/XMLSchema" xmlns:p="http://schemas.microsoft.com/office/2006/metadata/properties" xmlns:ns3="5e6da689-6c91-4f32-9196-34932fbf62fd" xmlns:ns4="051fc2e0-6f49-4e66-8289-8da4b4c89d1a" targetNamespace="http://schemas.microsoft.com/office/2006/metadata/properties" ma:root="true" ma:fieldsID="69875504cd3c9047ca249a82f4ae3725" ns3:_="" ns4:_="">
    <xsd:import namespace="5e6da689-6c91-4f32-9196-34932fbf62fd"/>
    <xsd:import namespace="051fc2e0-6f49-4e66-8289-8da4b4c89d1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6da689-6c91-4f32-9196-34932fbf62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1fc2e0-6f49-4e66-8289-8da4b4c89d1a"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8F8219-8C26-47D3-81FA-DC28E153B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6da689-6c91-4f32-9196-34932fbf62fd"/>
    <ds:schemaRef ds:uri="051fc2e0-6f49-4e66-8289-8da4b4c89d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D221C8-6E47-43BC-971E-D3D16E814F8C}">
  <ds:schemaRefs>
    <ds:schemaRef ds:uri="http://schemas.microsoft.com/sharepoint/v3/contenttype/forms"/>
  </ds:schemaRefs>
</ds:datastoreItem>
</file>

<file path=customXml/itemProps3.xml><?xml version="1.0" encoding="utf-8"?>
<ds:datastoreItem xmlns:ds="http://schemas.openxmlformats.org/officeDocument/2006/customXml" ds:itemID="{90891C90-F5BA-49EC-863F-A68D78B1010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11</Slides>
  <Notes>0</Notes>
  <HiddenSlides>0</HiddenSlide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Malla</vt:lpstr>
      <vt:lpstr>OPTIMIzACIÓN SOLIDO DE REVOLUCIÓN</vt:lpstr>
      <vt:lpstr>Sólidos de revolución: el métodos de los discos </vt:lpstr>
      <vt:lpstr>Presentación del problema</vt:lpstr>
      <vt:lpstr>Objetivos</vt:lpstr>
      <vt:lpstr>Inicio de proceso</vt:lpstr>
      <vt:lpstr>Máximos y mínimos</vt:lpstr>
      <vt:lpstr>Obtener máximos y mínimos con matrices</vt:lpstr>
      <vt:lpstr>Datos obtenidos del prisma</vt:lpstr>
      <vt:lpstr>Ecuación para sólido de revolución optimizada</vt:lpstr>
      <vt:lpstr>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OPTIMISACIÓN SOLIDO DE REVOLUCIÓN</dc:title>
  <dc:creator>PADILLA ARREGUI, RODRIGO</dc:creator>
  <cp:revision>2</cp:revision>
  <dcterms:created xsi:type="dcterms:W3CDTF">2019-10-03T14:35:27Z</dcterms:created>
  <dcterms:modified xsi:type="dcterms:W3CDTF">2019-10-03T19:41:52Z</dcterms:modified>
</cp:coreProperties>
</file>