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60" r:id="rId4"/>
    <p:sldId id="273" r:id="rId5"/>
    <p:sldId id="262" r:id="rId6"/>
    <p:sldId id="259" r:id="rId7"/>
    <p:sldId id="261" r:id="rId8"/>
    <p:sldId id="276" r:id="rId9"/>
    <p:sldId id="264" r:id="rId10"/>
    <p:sldId id="267" r:id="rId11"/>
    <p:sldId id="274" r:id="rId12"/>
    <p:sldId id="275" r:id="rId13"/>
    <p:sldId id="272" r:id="rId14"/>
    <p:sldId id="265" r:id="rId15"/>
    <p:sldId id="271" r:id="rId16"/>
    <p:sldId id="266" r:id="rId17"/>
    <p:sldId id="269" r:id="rId18"/>
    <p:sldId id="268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53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469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3848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062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850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219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49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4606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79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966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697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media-sciences.com/es/media/216-sol-tierra-lun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sicalab.com/apartado/movimiento-parabolico#contenidos" TargetMode="External"/><Relationship Id="rId7" Type="http://schemas.openxmlformats.org/officeDocument/2006/relationships/hyperlink" Target="https://phet.colorado.edu/sims/html/projectile-motion/latest/projectile-motion_es.html" TargetMode="External"/><Relationship Id="rId2" Type="http://schemas.openxmlformats.org/officeDocument/2006/relationships/hyperlink" Target="http://www.sc.ehu.es/sbweb/fisica/dinamica/stokes2/stokes2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hree-body_problem" TargetMode="External"/><Relationship Id="rId5" Type="http://schemas.openxmlformats.org/officeDocument/2006/relationships/hyperlink" Target="http://www.inta.es/WEB/DESCUBRE_Y_APRENDE/es/3-2-1-Accion/Astronomia/la-tierra-la-luna-y-el-sol/" TargetMode="External"/><Relationship Id="rId4" Type="http://schemas.openxmlformats.org/officeDocument/2006/relationships/hyperlink" Target="https://www.edumedia-sciences.com/es/media/216-sol-tierra-lun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het.colorado.edu/sims/html/projectile-motion/latest/projectile-motion_e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AF8CB1-490E-47E2-93C0-4FE18700F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3" b="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7F3988-C2CA-45AD-8DBC-DFD1D43EF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Tiro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parabólico</a:t>
            </a:r>
            <a:r>
              <a:rPr lang="en-US" dirty="0">
                <a:solidFill>
                  <a:srgbClr val="FFFFFF"/>
                </a:solidFill>
              </a:rPr>
              <a:t> con y sin </a:t>
            </a:r>
            <a:r>
              <a:rPr lang="en-US" dirty="0" err="1">
                <a:solidFill>
                  <a:srgbClr val="FFFFFF"/>
                </a:solidFill>
              </a:rPr>
              <a:t>rozamiento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02E3E6-0D83-4C5D-B0C9-7EFA2D866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7115" y="4248442"/>
            <a:ext cx="3994521" cy="213828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Integrates:</a:t>
            </a:r>
          </a:p>
          <a:p>
            <a:pPr marL="342900" indent="-342900">
              <a:buFont typeface="Wingdings 2" charset="2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Juan Berumen </a:t>
            </a:r>
          </a:p>
          <a:p>
            <a:pPr marL="342900" indent="-342900">
              <a:buFont typeface="Wingdings 2" charset="2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Rodrigo Padilla </a:t>
            </a:r>
          </a:p>
          <a:p>
            <a:pPr marL="342900" indent="-342900">
              <a:buFont typeface="Wingdings 2" charset="2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Santiago Aguilar </a:t>
            </a:r>
          </a:p>
          <a:p>
            <a:pPr marL="342900" indent="-342900">
              <a:buFont typeface="Wingdings 2" charset="2"/>
              <a:buChar char="•"/>
            </a:pPr>
            <a:r>
              <a:rPr lang="en-US" sz="1800" dirty="0" err="1">
                <a:solidFill>
                  <a:srgbClr val="FFFFFF"/>
                </a:solidFill>
              </a:rPr>
              <a:t>Wenceslao</a:t>
            </a:r>
            <a:r>
              <a:rPr lang="en-US" sz="1800" dirty="0">
                <a:solidFill>
                  <a:srgbClr val="FFFFFF"/>
                </a:solidFill>
              </a:rPr>
              <a:t> Peña </a:t>
            </a:r>
          </a:p>
        </p:txBody>
      </p:sp>
    </p:spTree>
    <p:extLst>
      <p:ext uri="{BB962C8B-B14F-4D97-AF65-F5344CB8AC3E}">
        <p14:creationId xmlns:p14="http://schemas.microsoft.com/office/powerpoint/2010/main" val="3795221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06F52-00F2-4393-97D0-5E8B8CAE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E9293-A5BF-4CB9-8F7D-06BCFA1BB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/>
              <a:t>Resolver por medio de programación las ecuaciones diferenciales utilizadas para describir el movimiento de rotación de el Sol, la Tierra y la Luna.</a:t>
            </a:r>
          </a:p>
          <a:p>
            <a:r>
              <a:rPr lang="es-ES" sz="2800" dirty="0"/>
              <a:t>Graficar por medio de programación los resultados.</a:t>
            </a:r>
          </a:p>
          <a:p>
            <a:r>
              <a:rPr lang="es-ES" sz="2800" dirty="0"/>
              <a:t>Distinguir los movimientos de rotación y de traslación orbital.</a:t>
            </a:r>
          </a:p>
          <a:p>
            <a:r>
              <a:rPr lang="es-ES" sz="2800" dirty="0"/>
              <a:t>Ilustrar por qué la Luna siempre muestra la misma cara hacia la Tierra.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044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8C177-6199-46A9-B78D-DF6F0298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Ecuación de rotación para cada cuerpo a analizar.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B4577D-EEA4-4AD7-A92D-C1E5768A8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6D0AB0-CEE9-4C71-9897-70951688C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403" y="1929091"/>
            <a:ext cx="9011778" cy="390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0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0BCEE-E2E5-4A8D-BB4A-171CA4BE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800" dirty="0"/>
              <a:t>Sustituir los valores con la posición en </a:t>
            </a:r>
            <a:r>
              <a:rPr lang="es-MX" sz="4800" dirty="0" err="1"/>
              <a:t>x,y</a:t>
            </a:r>
            <a:endParaRPr lang="es-MX" sz="4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53DA82-604A-4C5F-BAE3-B17ECAF8F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2310630"/>
            <a:ext cx="53911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03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C5769-E723-4A1E-B4F6-F6BB27AE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4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78380D-0E99-4278-9939-702074B8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B72C55-C8C4-4FC5-927F-1BEB72B6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6"/>
            <a:ext cx="3682727" cy="5571067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s-MX" sz="2400" dirty="0"/>
            </a:br>
            <a:r>
              <a:rPr lang="es-MX" sz="2400" dirty="0"/>
              <a:t>Condiciones para que el sistema funcione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M1 = 16#sol</a:t>
            </a:r>
            <a:br>
              <a:rPr lang="es-MX" sz="2400" dirty="0"/>
            </a:br>
            <a:r>
              <a:rPr lang="es-MX" sz="2400" dirty="0"/>
              <a:t>m2 = 0.1001#tierra</a:t>
            </a:r>
            <a:br>
              <a:rPr lang="es-MX" sz="2400" dirty="0"/>
            </a:br>
            <a:r>
              <a:rPr lang="es-MX" sz="2400" dirty="0"/>
              <a:t>m3 = .00101#luna</a:t>
            </a:r>
            <a:br>
              <a:rPr lang="es-MX" sz="2400" dirty="0"/>
            </a:br>
            <a:r>
              <a:rPr lang="es-MX" sz="2400" dirty="0"/>
              <a:t>G = 1</a:t>
            </a:r>
            <a:br>
              <a:rPr lang="es-MX" sz="2400" dirty="0"/>
            </a:b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A92D53-A461-451B-87E6-8746F6FC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743FB3-851D-4132-9590-356840AF8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32557" y="643465"/>
            <a:ext cx="6469168" cy="55862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03ABC2-0D2A-42E5-9778-D9E8DBB54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2AA31E7-E889-4154-81AD-0885B51C9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405" y="643464"/>
            <a:ext cx="6623819" cy="446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204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A2DF5-363F-4A13-A1C0-1B57D564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0"/>
            <a:ext cx="3200400" cy="2423160"/>
          </a:xfrm>
        </p:spPr>
        <p:txBody>
          <a:bodyPr>
            <a:normAutofit/>
          </a:bodyPr>
          <a:lstStyle/>
          <a:p>
            <a:r>
              <a:rPr lang="es-MX" dirty="0"/>
              <a:t>Animación con estos parámetros:</a:t>
            </a:r>
            <a:br>
              <a:rPr lang="es-MX" dirty="0"/>
            </a:br>
            <a:br>
              <a:rPr lang="es-MX" dirty="0"/>
            </a:br>
            <a:endParaRPr lang="es-MX" dirty="0"/>
          </a:p>
        </p:txBody>
      </p:sp>
      <p:pic>
        <p:nvPicPr>
          <p:cNvPr id="6" name="Marcador de posición de imagen 5" descr="Imagen que contiene hombre, blanco, competencia de atletismo, flor&#10;&#10;Descripción generada automáticamente">
            <a:extLst>
              <a:ext uri="{FF2B5EF4-FFF2-40B4-BE49-F238E27FC236}">
                <a16:creationId xmlns:a16="http://schemas.microsoft.com/office/drawing/2014/main" id="{664AFFCD-1BCB-421E-9B8E-5E1FA3100FA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8" b="8708"/>
          <a:stretch>
            <a:fillRect/>
          </a:stretch>
        </p:blipFill>
        <p:spPr/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07CC91-C921-46BB-B28E-8A6C0417B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MX" sz="1800" dirty="0"/>
              <a:t>m1 = 16#sol</a:t>
            </a:r>
          </a:p>
          <a:p>
            <a:r>
              <a:rPr lang="es-MX" sz="1800" dirty="0"/>
              <a:t>m2 = 0.1001#tierra</a:t>
            </a:r>
          </a:p>
          <a:p>
            <a:r>
              <a:rPr lang="es-MX" sz="1800" dirty="0"/>
              <a:t>m3 = .00101#luna</a:t>
            </a:r>
          </a:p>
          <a:p>
            <a:r>
              <a:rPr lang="es-MX" sz="1800" dirty="0"/>
              <a:t>G = 1</a:t>
            </a:r>
          </a:p>
        </p:txBody>
      </p:sp>
    </p:spTree>
    <p:extLst>
      <p:ext uri="{BB962C8B-B14F-4D97-AF65-F5344CB8AC3E}">
        <p14:creationId xmlns:p14="http://schemas.microsoft.com/office/powerpoint/2010/main" val="463607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C5769-E723-4A1E-B4F6-F6BB27AE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4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78380D-0E99-4278-9939-702074B8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B72C55-C8C4-4FC5-927F-1BEB72B6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6"/>
            <a:ext cx="3682727" cy="5571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dirty="0"/>
              <a:t>Se cambia una condición, lo que genera el desplazamiento de la Luna</a:t>
            </a:r>
            <a:br>
              <a:rPr lang="es-MX" dirty="0"/>
            </a:br>
            <a:br>
              <a:rPr lang="es-MX" dirty="0"/>
            </a:br>
            <a:r>
              <a:rPr lang="es-MX" dirty="0"/>
              <a:t>m1 = 15#sol</a:t>
            </a:r>
            <a:br>
              <a:rPr lang="es-MX" dirty="0"/>
            </a:br>
            <a:r>
              <a:rPr lang="es-MX" dirty="0"/>
              <a:t>m2 = 0.100#tierra</a:t>
            </a:r>
            <a:br>
              <a:rPr lang="es-MX" dirty="0"/>
            </a:br>
            <a:r>
              <a:rPr lang="es-MX" dirty="0"/>
              <a:t>m3 = .0010#luna</a:t>
            </a:r>
            <a:br>
              <a:rPr lang="es-MX" dirty="0"/>
            </a:br>
            <a:r>
              <a:rPr lang="es-MX" dirty="0"/>
              <a:t>G = 1</a:t>
            </a:r>
            <a:br>
              <a:rPr lang="es-MX" dirty="0"/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A92D53-A461-451B-87E6-8746F6FC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743FB3-851D-4132-9590-356840AF8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32557" y="643465"/>
            <a:ext cx="6469168" cy="55862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03ABC2-0D2A-42E5-9778-D9E8DBB54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DC8A94F-9DD7-404C-9FAE-311542EC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13" y="1120072"/>
            <a:ext cx="6853480" cy="461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646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A2DF5-363F-4A13-A1C0-1B57D564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0"/>
            <a:ext cx="3200400" cy="2423160"/>
          </a:xfrm>
        </p:spPr>
        <p:txBody>
          <a:bodyPr>
            <a:normAutofit/>
          </a:bodyPr>
          <a:lstStyle/>
          <a:p>
            <a:r>
              <a:rPr lang="es-MX" dirty="0"/>
              <a:t>Animación con estos parámetros:</a:t>
            </a:r>
            <a:br>
              <a:rPr lang="es-MX" dirty="0"/>
            </a:br>
            <a:br>
              <a:rPr lang="es-MX" dirty="0"/>
            </a:b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07CC91-C921-46BB-B28E-8A6C0417B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MX" sz="1800" dirty="0"/>
              <a:t>m1 = 15#sol</a:t>
            </a:r>
          </a:p>
          <a:p>
            <a:r>
              <a:rPr lang="es-MX" sz="1800" dirty="0"/>
              <a:t>m2 = 0.100#tierra</a:t>
            </a:r>
          </a:p>
          <a:p>
            <a:r>
              <a:rPr lang="es-MX" sz="1800" dirty="0"/>
              <a:t>m3 = .0010#luna</a:t>
            </a:r>
          </a:p>
          <a:p>
            <a:r>
              <a:rPr lang="es-MX" sz="1800" dirty="0"/>
              <a:t>G = 1</a:t>
            </a:r>
          </a:p>
        </p:txBody>
      </p:sp>
      <p:pic>
        <p:nvPicPr>
          <p:cNvPr id="16" name="Marcador de posición de imagen 15" descr="Imagen que contiene hombre, blanco, competencia de atletismo, flor&#10;&#10;Descripción generada automáticamente">
            <a:extLst>
              <a:ext uri="{FF2B5EF4-FFF2-40B4-BE49-F238E27FC236}">
                <a16:creationId xmlns:a16="http://schemas.microsoft.com/office/drawing/2014/main" id="{25C9502C-443F-4896-BC42-300BC79254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8" b="87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051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5FBAB-24CD-4B79-B9FC-59C47B2B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AD7EBF-4E45-45EA-BF37-3D8809C58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Comparar resultados con otro programa de animación:</a:t>
            </a:r>
          </a:p>
          <a:p>
            <a:r>
              <a:rPr lang="es-MX" dirty="0">
                <a:hlinkClick r:id="rId2"/>
              </a:rPr>
              <a:t>https://www.edumedia-sciences.com/es/media/216-sol-tierra-luna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33850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88A1F-9776-430E-97D8-370FA394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B8B5A8-D4CC-4EA5-92A1-70160EF5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Después de realizar ambos proyectos, pudimos como equipo mejorar nuestras habilidades en la programación de ecuaciones diferenciales, así mismo conocimos diferentes campos en los cuales las ecuaciones diferenciales y la programación  pueden ser aplicadas para resolver problemas de grado avanzado de una manera sencilla y precisa si se sabe programar.</a:t>
            </a:r>
          </a:p>
        </p:txBody>
      </p:sp>
    </p:spTree>
    <p:extLst>
      <p:ext uri="{BB962C8B-B14F-4D97-AF65-F5344CB8AC3E}">
        <p14:creationId xmlns:p14="http://schemas.microsoft.com/office/powerpoint/2010/main" val="674521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DDEEF-0E5B-4A77-99C1-DD8DE5F9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384483-C854-44C0-AB10-CD2F468C7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http://www.sc.ehu.es/sbweb/fisica/dinamica/stokes2/stokes2.htm</a:t>
            </a:r>
            <a:endParaRPr lang="es-MX" dirty="0"/>
          </a:p>
          <a:p>
            <a:r>
              <a:rPr lang="es-MX" dirty="0">
                <a:hlinkClick r:id="rId3"/>
              </a:rPr>
              <a:t>https://www.fisicalab.com/apartado/movimiento-parabolico#contenidos</a:t>
            </a:r>
            <a:endParaRPr lang="es-MX" dirty="0"/>
          </a:p>
          <a:p>
            <a:r>
              <a:rPr lang="es-MX" dirty="0">
                <a:hlinkClick r:id="rId4"/>
              </a:rPr>
              <a:t>https://www.edumedia-sciences.com/es/media/216-sol-tierra-luna</a:t>
            </a:r>
            <a:endParaRPr lang="es-MX" dirty="0"/>
          </a:p>
          <a:p>
            <a:r>
              <a:rPr lang="es-MX" dirty="0">
                <a:hlinkClick r:id="rId5"/>
              </a:rPr>
              <a:t>http://www.inta.es/WEB/DESCUBRE_Y_APRENDE/es/3-2-1-Accion/Astronomia/la-tierra-la-luna-y-el-sol/</a:t>
            </a:r>
            <a:endParaRPr lang="es-MX" dirty="0"/>
          </a:p>
          <a:p>
            <a:r>
              <a:rPr lang="es-MX" dirty="0">
                <a:hlinkClick r:id="rId6"/>
              </a:rPr>
              <a:t>https://en.wikipedia.org/wiki/Three-body_problem</a:t>
            </a:r>
            <a:endParaRPr lang="es-MX" dirty="0"/>
          </a:p>
          <a:p>
            <a:r>
              <a:rPr lang="es-MX" dirty="0">
                <a:hlinkClick r:id="rId7"/>
              </a:rPr>
              <a:t>https://phet.colorado.edu/sims/html/projectile-motion/latest/projectile-motion_es.html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405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E15DA-69BF-488F-A4D8-1E01AE3C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78" y="5978"/>
            <a:ext cx="10058400" cy="1609344"/>
          </a:xfrm>
        </p:spPr>
        <p:txBody>
          <a:bodyPr/>
          <a:lstStyle/>
          <a:p>
            <a:r>
              <a:rPr lang="es-MX" dirty="0"/>
              <a:t>MOVIMIENTO: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0A3024-8B10-4D01-9DE8-20F131BB3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12" y="1403604"/>
            <a:ext cx="10058400" cy="4050792"/>
          </a:xfrm>
        </p:spPr>
        <p:txBody>
          <a:bodyPr>
            <a:normAutofit/>
          </a:bodyPr>
          <a:lstStyle/>
          <a:p>
            <a:pPr algn="just"/>
            <a:r>
              <a:rPr lang="es-ES" sz="2800" dirty="0"/>
              <a:t>El </a:t>
            </a:r>
            <a:r>
              <a:rPr lang="es-ES" sz="2800" b="1" dirty="0"/>
              <a:t>movimiento parabólico</a:t>
            </a:r>
            <a:r>
              <a:rPr lang="es-ES" sz="2800" dirty="0"/>
              <a:t>, también conocido como </a:t>
            </a:r>
            <a:r>
              <a:rPr lang="es-ES" sz="2800" b="1" dirty="0"/>
              <a:t>tiro oblicuo</a:t>
            </a:r>
            <a:r>
              <a:rPr lang="es-ES" sz="2800" dirty="0"/>
              <a:t>, consiste en </a:t>
            </a:r>
            <a:r>
              <a:rPr lang="es-ES" sz="2800" i="1" dirty="0"/>
              <a:t>lanzar un cuerpo con una velocidad que forma un ángulo α con la horizontal</a:t>
            </a:r>
            <a:r>
              <a:rPr lang="es-ES" sz="2800" dirty="0"/>
              <a:t>.</a:t>
            </a:r>
          </a:p>
          <a:p>
            <a:pPr algn="just"/>
            <a:r>
              <a:rPr lang="es-ES" sz="2800" dirty="0"/>
              <a:t>El movimiento parabólico se corresponde con la trayectoria ideal de un proyectil que se mueve en un medio que ofrece o no resistencia al avance y que está sujeto a un campo gravitatorio uniforme.</a:t>
            </a:r>
          </a:p>
          <a:p>
            <a:pPr algn="just"/>
            <a:r>
              <a:rPr lang="es-ES" sz="2800" dirty="0"/>
              <a:t>Gravedad= -9.81</a:t>
            </a:r>
            <a:endParaRPr lang="es-MX" sz="2800" dirty="0"/>
          </a:p>
        </p:txBody>
      </p:sp>
      <p:pic>
        <p:nvPicPr>
          <p:cNvPr id="2050" name="Picture 2" descr="Gráfica del Movimiento Parabólico">
            <a:extLst>
              <a:ext uri="{FF2B5EF4-FFF2-40B4-BE49-F238E27FC236}">
                <a16:creationId xmlns:a16="http://schemas.microsoft.com/office/drawing/2014/main" id="{082B39C4-F21F-440F-ADCB-A070F07F8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46"/>
          <a:stretch/>
        </p:blipFill>
        <p:spPr bwMode="auto">
          <a:xfrm>
            <a:off x="6217270" y="4036033"/>
            <a:ext cx="4314825" cy="267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39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06F52-00F2-4393-97D0-5E8B8CAE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E9293-A5BF-4CB9-8F7D-06BCFA1BB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Utilizar las diferentes formas de resolver ecuaciones diferenciales.</a:t>
            </a:r>
          </a:p>
          <a:p>
            <a:r>
              <a:rPr lang="es-MX" dirty="0"/>
              <a:t>Resolver las ecuaciones diferenciales del movimiento de tiro parabólico por medio de la simulación matemática.</a:t>
            </a:r>
          </a:p>
          <a:p>
            <a:r>
              <a:rPr lang="es-MX" dirty="0"/>
              <a:t> Modelar por gráficos animados la trayectoria del tiro parabólico simulado en nuestro proyecto.</a:t>
            </a:r>
          </a:p>
          <a:p>
            <a:r>
              <a:rPr lang="es-MX" dirty="0"/>
              <a:t>Realizar dos pruebas de tiro parabólico, sin resistencia al aire y con resistencia al aire.</a:t>
            </a:r>
          </a:p>
          <a:p>
            <a:r>
              <a:rPr lang="es-MX" dirty="0"/>
              <a:t>Comprobar los resultados con programas animados del movimiento</a:t>
            </a:r>
          </a:p>
        </p:txBody>
      </p:sp>
    </p:spTree>
    <p:extLst>
      <p:ext uri="{BB962C8B-B14F-4D97-AF65-F5344CB8AC3E}">
        <p14:creationId xmlns:p14="http://schemas.microsoft.com/office/powerpoint/2010/main" val="235435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376C8-0F58-4251-8392-F97E9ADA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B257D38-0529-4B71-975D-2E6497FE9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9598" y="1695450"/>
            <a:ext cx="2976627" cy="16376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01C56F3-3AE4-40FB-920A-00477E6120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442"/>
          <a:stretch/>
        </p:blipFill>
        <p:spPr>
          <a:xfrm>
            <a:off x="952500" y="3429000"/>
            <a:ext cx="3114675" cy="20955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3CEB238-FE84-49A3-BE49-56E597F6FB45}"/>
              </a:ext>
            </a:extLst>
          </p:cNvPr>
          <p:cNvSpPr txBox="1"/>
          <p:nvPr/>
        </p:nvSpPr>
        <p:spPr>
          <a:xfrm>
            <a:off x="1063752" y="1743624"/>
            <a:ext cx="9467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Ecuaciones de </a:t>
            </a:r>
          </a:p>
          <a:p>
            <a:r>
              <a:rPr lang="es-MX" dirty="0"/>
              <a:t>tiro parabólico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Descomponemos los vectores para cada eje x, y: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01A0AC-9858-4134-9415-1D81DD3EA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027" y="3944440"/>
            <a:ext cx="5181600" cy="12954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34E5BB0-F513-47C8-8DBE-CF73FD118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2002" y="3497950"/>
            <a:ext cx="1504950" cy="189547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4043381-4D26-4131-840B-FE570B50DDCE}"/>
              </a:ext>
            </a:extLst>
          </p:cNvPr>
          <p:cNvSpPr txBox="1"/>
          <p:nvPr/>
        </p:nvSpPr>
        <p:spPr>
          <a:xfrm>
            <a:off x="952500" y="5239840"/>
            <a:ext cx="3260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g=Gravedad</a:t>
            </a:r>
          </a:p>
          <a:p>
            <a:r>
              <a:rPr lang="es-MX" dirty="0"/>
              <a:t>c=Factor de rozamiento</a:t>
            </a:r>
          </a:p>
          <a:p>
            <a:r>
              <a:rPr lang="es-MX" dirty="0"/>
              <a:t>m=Masa</a:t>
            </a:r>
          </a:p>
          <a:p>
            <a:r>
              <a:rPr lang="es-MX" dirty="0"/>
              <a:t>z=Velocidad</a:t>
            </a:r>
          </a:p>
        </p:txBody>
      </p:sp>
    </p:spTree>
    <p:extLst>
      <p:ext uri="{BB962C8B-B14F-4D97-AF65-F5344CB8AC3E}">
        <p14:creationId xmlns:p14="http://schemas.microsoft.com/office/powerpoint/2010/main" val="357722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0125B-2BCF-411C-BAD5-42A58CB2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33" y="76193"/>
            <a:ext cx="10058400" cy="1179576"/>
          </a:xfrm>
        </p:spPr>
        <p:txBody>
          <a:bodyPr/>
          <a:lstStyle/>
          <a:p>
            <a:pPr algn="ctr"/>
            <a:r>
              <a:rPr lang="es-MX" dirty="0"/>
              <a:t>RESULTADOS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B313C5-8A90-4A8A-A944-47C6244F3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SIN ROZAMIENTO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EEB20AA-2A73-440D-890B-FD41B1CDA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6015" y="2048256"/>
            <a:ext cx="4754880" cy="640080"/>
          </a:xfrm>
        </p:spPr>
        <p:txBody>
          <a:bodyPr/>
          <a:lstStyle/>
          <a:p>
            <a:r>
              <a:rPr lang="es-MX" dirty="0"/>
              <a:t>CON ROZAMIENTO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A0FE4B7-7C23-457A-AD52-1FDE74C60DE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066799" y="2475870"/>
            <a:ext cx="3147015" cy="2734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8700" rIns="91440" bIns="8093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lang="es-MX" altLang="es-MX" sz="2400" dirty="0"/>
              <a:t>Resistencia aire: 0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Altura máxima: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Main"/>
              </a:rPr>
              <a:t> 10.20 </a:t>
            </a:r>
            <a:r>
              <a:rPr kumimoji="0" lang="es-MX" altLang="es-MX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Normal"/>
              </a:rPr>
              <a:t>𝑚𝑒𝑡𝑟𝑜𝑠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&amp;quo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Longitud recorrida: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Main"/>
              </a:rPr>
              <a:t> 40.8</a:t>
            </a:r>
            <a:r>
              <a:rPr kumimoji="0" lang="es-MX" altLang="es-MX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STIXMathJax_Main"/>
              </a:rPr>
              <a:t> </a:t>
            </a:r>
            <a:r>
              <a:rPr kumimoji="0" lang="es-MX" altLang="es-MX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Normal"/>
              </a:rPr>
              <a:t>𝑚𝑒𝑡𝑟𝑜𝑠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&amp;quo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EDEEE25-B424-4665-BCAE-9606DB3D72CB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616015" y="2475871"/>
            <a:ext cx="3147015" cy="2734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8093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400" dirty="0"/>
              <a:t>Resistencia aire: 0.47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Altura máxima: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MX" altLang="es-MX" sz="2400" i="1" dirty="0">
                <a:solidFill>
                  <a:srgbClr val="000000"/>
                </a:solidFill>
                <a:latin typeface="&amp;quot"/>
              </a:rPr>
              <a:t> 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Main"/>
              </a:rPr>
              <a:t>9.31</a:t>
            </a:r>
            <a:r>
              <a:rPr kumimoji="0" lang="es-MX" altLang="es-MX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Normal"/>
              </a:rPr>
              <a:t>𝑚𝑒𝑡𝑟𝑜𝑠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&amp;quo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Longitud recorrida: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Main"/>
              </a:rPr>
              <a:t>  34.16 </a:t>
            </a:r>
            <a:r>
              <a:rPr kumimoji="0" lang="es-MX" altLang="es-MX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Normal"/>
              </a:rPr>
              <a:t>𝑚𝑒𝑡𝑟𝑜𝑠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&amp;quo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EA700A7-1C2B-4163-BCFF-5592653F7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835" y="1255768"/>
            <a:ext cx="2615207" cy="7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C6FC14E-6F24-4F3E-80B6-79AD446CD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852" y="1126435"/>
            <a:ext cx="2722985" cy="92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62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C7FEF-DD52-4D8E-A93D-57443039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164547"/>
            <a:ext cx="3200400" cy="1102848"/>
          </a:xfrm>
        </p:spPr>
        <p:txBody>
          <a:bodyPr/>
          <a:lstStyle/>
          <a:p>
            <a:r>
              <a:rPr lang="es-MX" dirty="0"/>
              <a:t>Tiro parabólico sin rozamiento </a:t>
            </a:r>
          </a:p>
        </p:txBody>
      </p:sp>
      <p:pic>
        <p:nvPicPr>
          <p:cNvPr id="12" name="Marcador de posición de imagen 11" descr="Imagen que contiene pájaro&#10;&#10;Descripción generada automáticamente">
            <a:extLst>
              <a:ext uri="{FF2B5EF4-FFF2-40B4-BE49-F238E27FC236}">
                <a16:creationId xmlns:a16="http://schemas.microsoft.com/office/drawing/2014/main" id="{C93E1245-B964-486A-98A4-BA17D80C81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8" b="8708"/>
          <a:stretch>
            <a:fillRect/>
          </a:stretch>
        </p:blipFill>
        <p:spPr>
          <a:xfrm>
            <a:off x="0" y="0"/>
            <a:ext cx="8303740" cy="6858000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03C3755-9951-4A28-B0E0-397806DE7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640" y="1199841"/>
            <a:ext cx="3200400" cy="131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402D90F-0994-4FC5-9A44-AC4B681978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613"/>
          <a:stretch/>
        </p:blipFill>
        <p:spPr>
          <a:xfrm>
            <a:off x="8594774" y="2978594"/>
            <a:ext cx="1776046" cy="152986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8043308-0930-49DD-9A99-993AFD066BC1}"/>
              </a:ext>
            </a:extLst>
          </p:cNvPr>
          <p:cNvSpPr txBox="1"/>
          <p:nvPr/>
        </p:nvSpPr>
        <p:spPr>
          <a:xfrm>
            <a:off x="8549640" y="2542683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Sustituyendo para “x” y “y”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904DE25-0D3C-4E27-AFA1-C00A1D868D17}"/>
              </a:ext>
            </a:extLst>
          </p:cNvPr>
          <p:cNvSpPr txBox="1"/>
          <p:nvPr/>
        </p:nvSpPr>
        <p:spPr>
          <a:xfrm>
            <a:off x="8549640" y="4508456"/>
            <a:ext cx="364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 terminando las componentes del vector velocidad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2D7049C-5A15-43F2-BAFA-2E4FC3A64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9640" y="5069237"/>
            <a:ext cx="3642360" cy="103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4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C7FEF-DD52-4D8E-A93D-57443039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164547"/>
            <a:ext cx="3200400" cy="1102848"/>
          </a:xfrm>
        </p:spPr>
        <p:txBody>
          <a:bodyPr/>
          <a:lstStyle/>
          <a:p>
            <a:r>
              <a:rPr lang="es-MX" dirty="0"/>
              <a:t>Tiro parabólico con rozamiento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3C3755-9951-4A28-B0E0-397806DE7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640" y="1199841"/>
            <a:ext cx="3200400" cy="131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402D90F-0994-4FC5-9A44-AC4B681978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613"/>
          <a:stretch/>
        </p:blipFill>
        <p:spPr>
          <a:xfrm>
            <a:off x="8594774" y="2978594"/>
            <a:ext cx="1776046" cy="152986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8043308-0930-49DD-9A99-993AFD066BC1}"/>
              </a:ext>
            </a:extLst>
          </p:cNvPr>
          <p:cNvSpPr txBox="1"/>
          <p:nvPr/>
        </p:nvSpPr>
        <p:spPr>
          <a:xfrm>
            <a:off x="8549640" y="2542683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Sustituyendo para “x” y “y”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904DE25-0D3C-4E27-AFA1-C00A1D868D17}"/>
              </a:ext>
            </a:extLst>
          </p:cNvPr>
          <p:cNvSpPr txBox="1"/>
          <p:nvPr/>
        </p:nvSpPr>
        <p:spPr>
          <a:xfrm>
            <a:off x="8549640" y="4508456"/>
            <a:ext cx="364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 terminando las componentes del vector velocidad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2D7049C-5A15-43F2-BAFA-2E4FC3A64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640" y="5069237"/>
            <a:ext cx="3642360" cy="1035660"/>
          </a:xfrm>
          <a:prstGeom prst="rect">
            <a:avLst/>
          </a:prstGeom>
        </p:spPr>
      </p:pic>
      <p:pic>
        <p:nvPicPr>
          <p:cNvPr id="8" name="Marcador de posición de imagen 7" descr="Imagen que contiene pájaro&#10;&#10;Descripción generada automáticamente">
            <a:extLst>
              <a:ext uri="{FF2B5EF4-FFF2-40B4-BE49-F238E27FC236}">
                <a16:creationId xmlns:a16="http://schemas.microsoft.com/office/drawing/2014/main" id="{377134EB-B787-4B62-8B37-CCE84E59D6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8" b="87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691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84665-8B31-4524-8F80-911C6B87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 tiro parabólico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0ADA23-D461-4623-9CF1-DD843592C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Comprobar resultados </a:t>
            </a:r>
          </a:p>
          <a:p>
            <a:r>
              <a:rPr lang="es-MX" dirty="0">
                <a:hlinkClick r:id="rId2"/>
              </a:rPr>
              <a:t>https://phet.colorado.edu/sims/html/projectile-motion/latest/projectile-motion_es.html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741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celular, teléfono, pantalla, control&#10;&#10;Descripción generada automáticamente">
            <a:extLst>
              <a:ext uri="{FF2B5EF4-FFF2-40B4-BE49-F238E27FC236}">
                <a16:creationId xmlns:a16="http://schemas.microsoft.com/office/drawing/2014/main" id="{7476DA70-AAEE-4C9A-9268-60C8CA9B46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1" b="2233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233188-36AE-4A23-9162-97642660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45" y="4227979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dirty="0" err="1">
                <a:solidFill>
                  <a:srgbClr val="FFFFFF"/>
                </a:solidFill>
              </a:rPr>
              <a:t>Problema</a:t>
            </a:r>
            <a:r>
              <a:rPr lang="en-US" sz="7400" dirty="0">
                <a:solidFill>
                  <a:srgbClr val="FFFFFF"/>
                </a:solidFill>
              </a:rPr>
              <a:t> de </a:t>
            </a:r>
            <a:r>
              <a:rPr lang="en-US" sz="7400" dirty="0" err="1">
                <a:solidFill>
                  <a:srgbClr val="FFFFFF"/>
                </a:solidFill>
              </a:rPr>
              <a:t>tres</a:t>
            </a:r>
            <a:r>
              <a:rPr lang="en-US" sz="7400" dirty="0">
                <a:solidFill>
                  <a:srgbClr val="FFFFFF"/>
                </a:solidFill>
              </a:rPr>
              <a:t> </a:t>
            </a:r>
            <a:r>
              <a:rPr lang="en-US" sz="7400" dirty="0" err="1">
                <a:solidFill>
                  <a:srgbClr val="FFFFFF"/>
                </a:solidFill>
              </a:rPr>
              <a:t>cuerpos</a:t>
            </a:r>
            <a:r>
              <a:rPr lang="en-US" sz="7400" dirty="0">
                <a:solidFill>
                  <a:srgbClr val="FFFFFF"/>
                </a:solidFill>
              </a:rPr>
              <a:t> (sol, tierra, </a:t>
            </a:r>
            <a:r>
              <a:rPr lang="en-US" sz="7400" dirty="0" err="1">
                <a:solidFill>
                  <a:srgbClr val="FFFFFF"/>
                </a:solidFill>
              </a:rPr>
              <a:t>luna</a:t>
            </a:r>
            <a:r>
              <a:rPr lang="en-US" sz="7400" dirty="0">
                <a:solidFill>
                  <a:srgbClr val="FFFFFF"/>
                </a:solidFill>
              </a:rPr>
              <a:t>)</a:t>
            </a:r>
            <a:br>
              <a:rPr lang="en-US" sz="7400" dirty="0">
                <a:solidFill>
                  <a:srgbClr val="FFFFFF"/>
                </a:solidFill>
              </a:rPr>
            </a:br>
            <a:endParaRPr lang="en-US" sz="7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816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679</Words>
  <Application>Microsoft Office PowerPoint</Application>
  <PresentationFormat>Panorámica</PresentationFormat>
  <Paragraphs>86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30" baseType="lpstr">
      <vt:lpstr>&amp;quot</vt:lpstr>
      <vt:lpstr>Arial</vt:lpstr>
      <vt:lpstr>Calibri</vt:lpstr>
      <vt:lpstr>Rockwell</vt:lpstr>
      <vt:lpstr>Rockwell Condensed</vt:lpstr>
      <vt:lpstr>Rockwell Extra Bold</vt:lpstr>
      <vt:lpstr>STIXMathJax_Main</vt:lpstr>
      <vt:lpstr>STIXMathJax_Normal</vt:lpstr>
      <vt:lpstr>Wingdings</vt:lpstr>
      <vt:lpstr>Wingdings 2</vt:lpstr>
      <vt:lpstr>Letras en madera</vt:lpstr>
      <vt:lpstr>Tiro parabólico con y sin rozamiento </vt:lpstr>
      <vt:lpstr>MOVIMIENTO:</vt:lpstr>
      <vt:lpstr>Objetivos:</vt:lpstr>
      <vt:lpstr>Metodología</vt:lpstr>
      <vt:lpstr>RESULTADOS</vt:lpstr>
      <vt:lpstr>Tiro parabólico sin rozamiento </vt:lpstr>
      <vt:lpstr>Tiro parabólico con rozamiento </vt:lpstr>
      <vt:lpstr>Resultados tiro parabólico</vt:lpstr>
      <vt:lpstr>Problema de tres cuerpos (sol, tierra, luna) </vt:lpstr>
      <vt:lpstr>Objetivos:</vt:lpstr>
      <vt:lpstr>Ecuación de rotación para cada cuerpo a analizar. </vt:lpstr>
      <vt:lpstr>Sustituir los valores con la posición en x,y</vt:lpstr>
      <vt:lpstr> Condiciones para que el sistema funcione  M1 = 16#sol m2 = 0.1001#tierra m3 = .00101#luna G = 1 </vt:lpstr>
      <vt:lpstr>Animación con estos parámetros:  </vt:lpstr>
      <vt:lpstr>Se cambia una condición, lo que genera el desplazamiento de la Luna  m1 = 15#sol m2 = 0.100#tierra m3 = .0010#luna G = 1 </vt:lpstr>
      <vt:lpstr>Animación con estos parámetros:  </vt:lpstr>
      <vt:lpstr>Resultados</vt:lpstr>
      <vt:lpstr>Conclusiones</vt:lpstr>
      <vt:lpstr>Referencias: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Tiro parabólico con y sin rozamiento</dc:title>
  <dc:creator>Juan Emanuel Berumen Pelayo</dc:creator>
  <cp:lastModifiedBy>Laptop Padilla</cp:lastModifiedBy>
  <cp:revision>10</cp:revision>
  <dcterms:created xsi:type="dcterms:W3CDTF">2019-12-02T18:23:10Z</dcterms:created>
  <dcterms:modified xsi:type="dcterms:W3CDTF">2019-12-02T20:27:09Z</dcterms:modified>
</cp:coreProperties>
</file>