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307" r:id="rId5"/>
    <p:sldId id="360" r:id="rId6"/>
    <p:sldId id="361" r:id="rId7"/>
    <p:sldId id="257" r:id="rId8"/>
    <p:sldId id="339" r:id="rId9"/>
    <p:sldId id="362" r:id="rId10"/>
    <p:sldId id="322" r:id="rId11"/>
    <p:sldId id="323" r:id="rId12"/>
    <p:sldId id="363" r:id="rId13"/>
    <p:sldId id="364" r:id="rId14"/>
    <p:sldId id="337" r:id="rId15"/>
    <p:sldId id="365" r:id="rId16"/>
    <p:sldId id="366" r:id="rId17"/>
    <p:sldId id="367" r:id="rId18"/>
    <p:sldId id="368" r:id="rId19"/>
    <p:sldId id="370" r:id="rId20"/>
    <p:sldId id="371" r:id="rId21"/>
    <p:sldId id="389" r:id="rId22"/>
    <p:sldId id="390" r:id="rId23"/>
    <p:sldId id="391" r:id="rId24"/>
    <p:sldId id="392" r:id="rId25"/>
    <p:sldId id="393" r:id="rId26"/>
    <p:sldId id="394" r:id="rId27"/>
    <p:sldId id="395" r:id="rId28"/>
    <p:sldId id="396" r:id="rId29"/>
    <p:sldId id="399" r:id="rId30"/>
    <p:sldId id="400" r:id="rId31"/>
    <p:sldId id="407" r:id="rId32"/>
    <p:sldId id="417" r:id="rId33"/>
    <p:sldId id="397" r:id="rId34"/>
    <p:sldId id="401" r:id="rId35"/>
    <p:sldId id="402" r:id="rId36"/>
    <p:sldId id="403" r:id="rId37"/>
    <p:sldId id="340" r:id="rId38"/>
    <p:sldId id="280" r:id="rId39"/>
  </p:sldIdLst>
  <p:sldSz cx="9144000" cy="5143500" type="screen16x9"/>
  <p:notesSz cx="6858000" cy="9144000"/>
  <p:embeddedFontLst>
    <p:embeddedFont>
      <p:font typeface="SimSun" panose="02010600030101010101" pitchFamily="2" charset="-122"/>
      <p:regular r:id="rId43"/>
    </p:embeddedFont>
    <p:embeddedFont>
      <p:font typeface="Roboto Slab"/>
      <p:regular r:id="rId44"/>
    </p:embeddedFont>
    <p:embeddedFont>
      <p:font typeface="Source Sans Pro" panose="020B0503030403020204"/>
      <p:regular r:id="rId45"/>
    </p:embeddedFont>
    <p:embeddedFont>
      <p:font typeface="Cambria" panose="0204050305040603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91" d="100"/>
          <a:sy n="91" d="100"/>
        </p:scale>
        <p:origin x="3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font" Target="fonts/font7.fntdata"/><Relationship Id="rId48" Type="http://schemas.openxmlformats.org/officeDocument/2006/relationships/font" Target="fonts/font6.fntdata"/><Relationship Id="rId47" Type="http://schemas.openxmlformats.org/officeDocument/2006/relationships/font" Target="fonts/font5.fntdata"/><Relationship Id="rId46" Type="http://schemas.openxmlformats.org/officeDocument/2006/relationships/font" Target="fonts/font4.fntdata"/><Relationship Id="rId45" Type="http://schemas.openxmlformats.org/officeDocument/2006/relationships/font" Target="fonts/font3.fntdata"/><Relationship Id="rId44" Type="http://schemas.openxmlformats.org/officeDocument/2006/relationships/font" Target="fonts/font2.fntdata"/><Relationship Id="rId43" Type="http://schemas.openxmlformats.org/officeDocument/2006/relationships/font" Target="fonts/font1.fntdata"/><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62"/>
        <p:cNvGrpSpPr/>
        <p:nvPr/>
      </p:nvGrpSpPr>
      <p:grpSpPr>
        <a:xfrm>
          <a:off x="0" y="0"/>
          <a:ext cx="0" cy="0"/>
          <a:chOff x="0" y="0"/>
          <a:chExt cx="0" cy="0"/>
        </a:xfrm>
      </p:grpSpPr>
      <p:sp>
        <p:nvSpPr>
          <p:cNvPr id="2363" name="Google Shape;2363;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64" name="Google Shape;2364;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62"/>
        <p:cNvGrpSpPr/>
        <p:nvPr/>
      </p:nvGrpSpPr>
      <p:grpSpPr>
        <a:xfrm>
          <a:off x="0" y="0"/>
          <a:ext cx="0" cy="0"/>
          <a:chOff x="0" y="0"/>
          <a:chExt cx="0" cy="0"/>
        </a:xfrm>
      </p:grpSpPr>
      <p:sp>
        <p:nvSpPr>
          <p:cNvPr id="2363" name="Google Shape;2363;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64" name="Google Shape;2364;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62"/>
        <p:cNvGrpSpPr/>
        <p:nvPr/>
      </p:nvGrpSpPr>
      <p:grpSpPr>
        <a:xfrm>
          <a:off x="0" y="0"/>
          <a:ext cx="0" cy="0"/>
          <a:chOff x="0" y="0"/>
          <a:chExt cx="0" cy="0"/>
        </a:xfrm>
      </p:grpSpPr>
      <p:sp>
        <p:nvSpPr>
          <p:cNvPr id="2363" name="Google Shape;2363;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64" name="Google Shape;2364;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62"/>
        <p:cNvGrpSpPr/>
        <p:nvPr/>
      </p:nvGrpSpPr>
      <p:grpSpPr>
        <a:xfrm>
          <a:off x="0" y="0"/>
          <a:ext cx="0" cy="0"/>
          <a:chOff x="0" y="0"/>
          <a:chExt cx="0" cy="0"/>
        </a:xfrm>
      </p:grpSpPr>
      <p:sp>
        <p:nvSpPr>
          <p:cNvPr id="2363" name="Google Shape;2363;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64" name="Google Shape;2364;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blipFill>
          <a:blip r:embed="rId2"/>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srcRect l="19" r="19"/>
          <a:stretch>
            <a:fillRect/>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6000" b="1">
                  <a:solidFill>
                    <a:schemeClr val="accent1"/>
                  </a:solidFill>
                  <a:latin typeface="Source Sans Pro" panose="020B0503030403020204"/>
                  <a:ea typeface="Source Sans Pro" panose="020B0503030403020204"/>
                  <a:cs typeface="Source Sans Pro" panose="020B0503030403020204"/>
                  <a:sym typeface="Source Sans Pro" panose="020B0503030403020204"/>
                </a:rPr>
                <a:t>“</a:t>
              </a:r>
              <a:endParaRPr sz="6000" b="1">
                <a:solidFill>
                  <a:schemeClr val="accen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blipFill>
          <a:blip r:embed="rId2"/>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bg>
      <p:bgPr>
        <a:blipFill>
          <a:blip r:embed="rId2"/>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1"/>
        <p:cNvGrpSpPr/>
        <p:nvPr/>
      </p:nvGrpSpPr>
      <p:grpSpPr>
        <a:xfrm>
          <a:off x="0" y="0"/>
          <a:ext cx="0" cy="0"/>
          <a:chOff x="0" y="0"/>
          <a:chExt cx="0" cy="0"/>
        </a:xfrm>
      </p:grpSpPr>
      <p:sp>
        <p:nvSpPr>
          <p:cNvPr id="92" name="Google Shape;92;p59"/>
          <p:cNvSpPr txBox="1">
            <a:spLocks noGrp="1"/>
          </p:cNvSpPr>
          <p:nvPr>
            <p:ph type="title"/>
          </p:nvPr>
        </p:nvSpPr>
        <p:spPr>
          <a:xfrm>
            <a:off x="628650" y="273846"/>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59"/>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p:txBody>
      </p:sp>
      <p:sp>
        <p:nvSpPr>
          <p:cNvPr id="94" name="Google Shape;94;p59"/>
          <p:cNvSpPr txBox="1">
            <a:spLocks noGrp="1"/>
          </p:cNvSpPr>
          <p:nvPr>
            <p:ph type="dt" idx="10"/>
          </p:nvPr>
        </p:nvSpPr>
        <p:spPr>
          <a:xfrm>
            <a:off x="628650" y="4767264"/>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9"/>
          <p:cNvSpPr txBox="1">
            <a:spLocks noGrp="1"/>
          </p:cNvSpPr>
          <p:nvPr>
            <p:ph type="ftr" idx="11"/>
          </p:nvPr>
        </p:nvSpPr>
        <p:spPr>
          <a:xfrm>
            <a:off x="3028950" y="4767264"/>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9"/>
          <p:cNvSpPr txBox="1">
            <a:spLocks noGrp="1"/>
          </p:cNvSpPr>
          <p:nvPr>
            <p:ph type="sldNum" idx="12"/>
          </p:nvPr>
        </p:nvSpPr>
        <p:spPr>
          <a:xfrm>
            <a:off x="6996173" y="4827437"/>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panose="020B0503030403020204"/>
              <a:buChar char="◎"/>
              <a:defRPr sz="3000">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lvl="1" indent="-381000">
              <a:spcBef>
                <a:spcPts val="0"/>
              </a:spcBef>
              <a:spcAft>
                <a:spcPts val="0"/>
              </a:spcAft>
              <a:buClr>
                <a:schemeClr val="accent4"/>
              </a:buClr>
              <a:buSzPts val="2400"/>
              <a:buFont typeface="Source Sans Pro" panose="020B0503030403020204"/>
              <a:buChar char="○"/>
              <a:defRPr sz="2400">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lvl="2" indent="-381000">
              <a:spcBef>
                <a:spcPts val="0"/>
              </a:spcBef>
              <a:spcAft>
                <a:spcPts val="0"/>
              </a:spcAft>
              <a:buClr>
                <a:schemeClr val="accent4"/>
              </a:buClr>
              <a:buSzPts val="2400"/>
              <a:buFont typeface="Source Sans Pro" panose="020B0503030403020204"/>
              <a:buChar char="◉"/>
              <a:defRPr sz="2400">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lvl="3"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lvl="4"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lvl="5"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lvl="6"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lvl="7"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lvl="8"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1pPr>
            <a:lvl2pPr lvl="1"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2pPr>
            <a:lvl3pPr lvl="2"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3pPr>
            <a:lvl4pPr lvl="3"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4pPr>
            <a:lvl5pPr lvl="4"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5pPr>
            <a:lvl6pPr lvl="5"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6pPr>
            <a:lvl7pPr lvl="6"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7pPr>
            <a:lvl8pPr lvl="7"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8pPr>
            <a:lvl9pPr lvl="8"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lgn="r" rtl="0">
              <a:spcBef>
                <a:spcPts val="0"/>
              </a:spcBef>
              <a:spcAft>
                <a:spcPts val="0"/>
              </a:spcAft>
              <a:buNone/>
            </a:pPr>
            <a:fld id="{00000000-1234-1234-1234-123412341234}" type="slidenum">
              <a:rPr lang="en-GB"/>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8.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8.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8.xml"/><Relationship Id="rId2" Type="http://schemas.openxmlformats.org/officeDocument/2006/relationships/image" Target="../media/image11.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8.xml"/><Relationship Id="rId2" Type="http://schemas.openxmlformats.org/officeDocument/2006/relationships/image" Target="../media/image1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8.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8.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8.xml"/><Relationship Id="rId2" Type="http://schemas.openxmlformats.org/officeDocument/2006/relationships/image" Target="../media/image19.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 name="Picture 6" descr="Logo"/>
          <p:cNvPicPr>
            <a:picLocks noChangeAspect="1"/>
          </p:cNvPicPr>
          <p:nvPr/>
        </p:nvPicPr>
        <p:blipFill>
          <a:blip r:embed="rId1"/>
          <a:stretch>
            <a:fillRect/>
          </a:stretch>
        </p:blipFill>
        <p:spPr>
          <a:xfrm>
            <a:off x="-200721" y="0"/>
            <a:ext cx="4170556" cy="1222967"/>
          </a:xfrm>
          <a:prstGeom prst="rect">
            <a:avLst/>
          </a:prstGeom>
        </p:spPr>
      </p:pic>
      <p:sp>
        <p:nvSpPr>
          <p:cNvPr id="8" name="TextBox 7"/>
          <p:cNvSpPr txBox="1"/>
          <p:nvPr/>
        </p:nvSpPr>
        <p:spPr>
          <a:xfrm>
            <a:off x="2677347" y="1500745"/>
            <a:ext cx="5590478" cy="521970"/>
          </a:xfrm>
          <a:prstGeom prst="rect">
            <a:avLst/>
          </a:prstGeom>
          <a:noFill/>
        </p:spPr>
        <p:txBody>
          <a:bodyPr wrap="square" rtlCol="0">
            <a:spAutoFit/>
          </a:bodyPr>
          <a:lstStyle/>
          <a:p>
            <a:r>
              <a:rPr lang="vi-VN" altLang="en-US" sz="2800" b="1" dirty="0">
                <a:solidFill>
                  <a:srgbClr val="FF0000"/>
                </a:solidFill>
              </a:rPr>
              <a:t>CƠ SỞ DỮ LIỆU NÂNG CAO</a:t>
            </a:r>
            <a:endParaRPr lang="vi-VN" altLang="en-US" sz="2800" b="1" dirty="0">
              <a:solidFill>
                <a:srgbClr val="FF0000"/>
              </a:solidFill>
            </a:endParaRPr>
          </a:p>
        </p:txBody>
      </p:sp>
      <p:sp>
        <p:nvSpPr>
          <p:cNvPr id="9" name="TextBox 8"/>
          <p:cNvSpPr txBox="1"/>
          <p:nvPr/>
        </p:nvSpPr>
        <p:spPr>
          <a:xfrm>
            <a:off x="1485265" y="2308225"/>
            <a:ext cx="5904230" cy="521970"/>
          </a:xfrm>
          <a:prstGeom prst="rect">
            <a:avLst/>
          </a:prstGeom>
          <a:noFill/>
        </p:spPr>
        <p:txBody>
          <a:bodyPr wrap="square" rtlCol="0">
            <a:spAutoFit/>
          </a:bodyPr>
          <a:lstStyle/>
          <a:p>
            <a:pPr algn="ctr"/>
            <a:r>
              <a:rPr lang="vi-VN" sz="2800" dirty="0">
                <a:solidFill>
                  <a:schemeClr val="accent1"/>
                </a:solidFill>
              </a:rPr>
              <a:t>Chủ đề : Quản lý thư viện Hutech</a:t>
            </a:r>
            <a:endParaRPr lang="vi-VN" sz="2800" dirty="0">
              <a:solidFill>
                <a:schemeClr val="accent1"/>
              </a:solidFill>
            </a:endParaRPr>
          </a:p>
        </p:txBody>
      </p:sp>
      <p:grpSp>
        <p:nvGrpSpPr>
          <p:cNvPr id="12" name="Google Shape;261;p2"/>
          <p:cNvGrpSpPr/>
          <p:nvPr/>
        </p:nvGrpSpPr>
        <p:grpSpPr>
          <a:xfrm>
            <a:off x="639336" y="1509841"/>
            <a:ext cx="1685487" cy="448546"/>
            <a:chOff x="1941540" y="4044910"/>
            <a:chExt cx="1685705" cy="448604"/>
          </a:xfrm>
        </p:grpSpPr>
        <p:sp>
          <p:nvSpPr>
            <p:cNvPr id="13" name="Google Shape;262;p2"/>
            <p:cNvSpPr/>
            <p:nvPr/>
          </p:nvSpPr>
          <p:spPr>
            <a:xfrm>
              <a:off x="1999200" y="4044910"/>
              <a:ext cx="1556886" cy="448604"/>
            </a:xfrm>
            <a:prstGeom prst="roundRect">
              <a:avLst>
                <a:gd name="adj" fmla="val 50000"/>
              </a:avLst>
            </a:prstGeom>
            <a:solidFill>
              <a:schemeClr val="lt2"/>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4" name="Google Shape;263;p2"/>
            <p:cNvSpPr/>
            <p:nvPr/>
          </p:nvSpPr>
          <p:spPr>
            <a:xfrm>
              <a:off x="2046987" y="4075642"/>
              <a:ext cx="1486800" cy="38714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5" name="Google Shape;264;p2"/>
            <p:cNvSpPr txBox="1"/>
            <p:nvPr/>
          </p:nvSpPr>
          <p:spPr>
            <a:xfrm>
              <a:off x="1941540" y="4075642"/>
              <a:ext cx="1685705" cy="39756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1" u="none" strike="noStrike" cap="none" dirty="0">
                  <a:solidFill>
                    <a:schemeClr val="lt2"/>
                  </a:solidFill>
                  <a:latin typeface="Arial" panose="020B0604020202020204"/>
                  <a:ea typeface="Arial" panose="020B0604020202020204"/>
                  <a:cs typeface="Arial" panose="020B0604020202020204"/>
                  <a:sym typeface="Arial" panose="020B0604020202020204"/>
                </a:rPr>
                <a:t>NHÓM </a:t>
              </a:r>
              <a:r>
                <a:rPr lang="vi-VN" sz="2000" b="1" i="1" dirty="0">
                  <a:solidFill>
                    <a:schemeClr val="lt2"/>
                  </a:solidFill>
                </a:rPr>
                <a:t>1</a:t>
              </a:r>
              <a:r>
                <a:rPr lang="vi-VN" sz="2000" b="1" i="1" dirty="0">
                  <a:solidFill>
                    <a:schemeClr val="lt2"/>
                  </a:solidFill>
                </a:rPr>
                <a:t>5</a:t>
              </a:r>
              <a:endParaRPr lang="vi-VN" sz="2000" b="1" i="1" dirty="0">
                <a:solidFill>
                  <a:schemeClr val="lt2"/>
                </a:solidFill>
              </a:endParaRPr>
            </a:p>
          </p:txBody>
        </p:sp>
      </p:grpSp>
      <p:pic>
        <p:nvPicPr>
          <p:cNvPr id="16" name="Google Shape;269;p2"/>
          <p:cNvPicPr preferRelativeResize="0"/>
          <p:nvPr/>
        </p:nvPicPr>
        <p:blipFill rotWithShape="1">
          <a:blip r:embed="rId2"/>
          <a:srcRect/>
          <a:stretch>
            <a:fillRect/>
          </a:stretch>
        </p:blipFill>
        <p:spPr>
          <a:xfrm>
            <a:off x="5875099" y="2563001"/>
            <a:ext cx="3358110" cy="3449031"/>
          </a:xfrm>
          <a:prstGeom prst="rect">
            <a:avLst/>
          </a:prstGeom>
          <a:noFill/>
          <a:ln>
            <a:noFill/>
          </a:ln>
        </p:spPr>
      </p:pic>
      <p:sp>
        <p:nvSpPr>
          <p:cNvPr id="2" name="TextBox 8"/>
          <p:cNvSpPr txBox="1"/>
          <p:nvPr/>
        </p:nvSpPr>
        <p:spPr>
          <a:xfrm>
            <a:off x="1508760" y="3458210"/>
            <a:ext cx="3698240" cy="1190625"/>
          </a:xfrm>
          <a:prstGeom prst="rect">
            <a:avLst/>
          </a:prstGeom>
          <a:noFill/>
        </p:spPr>
        <p:txBody>
          <a:bodyPr wrap="square" rtlCol="0">
            <a:noAutofit/>
          </a:bodyPr>
          <a:p>
            <a:r>
              <a:rPr lang="vi-VN" sz="1200" b="1" dirty="0">
                <a:solidFill>
                  <a:schemeClr val="tx1"/>
                </a:solidFill>
              </a:rPr>
              <a:t>Sinh viên thực hiện:</a:t>
            </a:r>
            <a:r>
              <a:rPr lang="vi-VN" sz="1200" dirty="0">
                <a:solidFill>
                  <a:schemeClr val="tx1"/>
                </a:solidFill>
              </a:rPr>
              <a:t>	</a:t>
            </a:r>
            <a:endParaRPr lang="vi-VN" sz="1200" dirty="0">
              <a:solidFill>
                <a:schemeClr val="tx1"/>
              </a:solidFill>
            </a:endParaRPr>
          </a:p>
          <a:p>
            <a:pPr>
              <a:lnSpc>
                <a:spcPct val="110000"/>
              </a:lnSpc>
            </a:pPr>
            <a:r>
              <a:rPr lang="vi-VN" sz="1200" dirty="0">
                <a:solidFill>
                  <a:schemeClr val="tx1"/>
                </a:solidFill>
              </a:rPr>
              <a:t>Tên: Nguyễn Ngọc Sang      Mssv: 2011068714</a:t>
            </a:r>
            <a:endParaRPr lang="vi-VN" sz="1200" dirty="0">
              <a:solidFill>
                <a:schemeClr val="tx1"/>
              </a:solidFill>
            </a:endParaRPr>
          </a:p>
          <a:p>
            <a:pPr>
              <a:lnSpc>
                <a:spcPct val="110000"/>
              </a:lnSpc>
            </a:pPr>
            <a:r>
              <a:rPr lang="vi-VN" sz="1200" dirty="0">
                <a:solidFill>
                  <a:schemeClr val="tx1"/>
                </a:solidFill>
                <a:sym typeface="+mn-ea"/>
              </a:rPr>
              <a:t>Tên: Phan Xuân Hoài Nam  Mssv: 2011064274</a:t>
            </a:r>
            <a:endParaRPr lang="vi-VN" sz="1200" dirty="0">
              <a:solidFill>
                <a:schemeClr val="tx1"/>
              </a:solidFill>
              <a:sym typeface="+mn-ea"/>
            </a:endParaRPr>
          </a:p>
          <a:p>
            <a:pPr>
              <a:lnSpc>
                <a:spcPct val="110000"/>
              </a:lnSpc>
            </a:pPr>
            <a:r>
              <a:rPr lang="vi-VN" sz="1200" dirty="0">
                <a:solidFill>
                  <a:schemeClr val="tx1"/>
                </a:solidFill>
                <a:sym typeface="+mn-ea"/>
              </a:rPr>
              <a:t>Tên: Trần Đinh Trọng 	  Mssv: 2011061190</a:t>
            </a:r>
            <a:endParaRPr lang="vi-VN" sz="1200" dirty="0">
              <a:solidFill>
                <a:schemeClr val="tx1"/>
              </a:solidFill>
              <a:sym typeface="+mn-ea"/>
            </a:endParaRPr>
          </a:p>
          <a:p>
            <a:pPr>
              <a:lnSpc>
                <a:spcPct val="110000"/>
              </a:lnSpc>
            </a:pPr>
            <a:r>
              <a:rPr lang="vi-VN" sz="1200" dirty="0">
                <a:solidFill>
                  <a:schemeClr val="tx1"/>
                </a:solidFill>
                <a:sym typeface="+mn-ea"/>
              </a:rPr>
              <a:t>Tên: Nguyễn Chí Dũng        Mssv: 2011060126</a:t>
            </a:r>
            <a:endParaRPr lang="vi-VN" sz="1200" dirty="0">
              <a:solidFill>
                <a:schemeClr val="tx1"/>
              </a:solidFill>
              <a:sym typeface="+mn-ea"/>
            </a:endParaRPr>
          </a:p>
          <a:p>
            <a:endParaRPr lang="vi-VN" sz="1200" dirty="0">
              <a:solidFill>
                <a:schemeClr val="tx1"/>
              </a:solidFill>
            </a:endParaRPr>
          </a:p>
        </p:txBody>
      </p:sp>
      <p:sp>
        <p:nvSpPr>
          <p:cNvPr id="3" name="TextBox 11"/>
          <p:cNvSpPr txBox="1"/>
          <p:nvPr/>
        </p:nvSpPr>
        <p:spPr>
          <a:xfrm>
            <a:off x="3561715" y="262255"/>
            <a:ext cx="5353685" cy="915035"/>
          </a:xfrm>
          <a:prstGeom prst="rect">
            <a:avLst/>
          </a:prstGeom>
          <a:noFill/>
        </p:spPr>
        <p:txBody>
          <a:bodyPr wrap="square">
            <a:noAutofit/>
          </a:bodyPr>
          <a:p>
            <a:pPr marL="0" marR="0" algn="ctr">
              <a:lnSpc>
                <a:spcPct val="150000"/>
              </a:lnSpc>
              <a:spcBef>
                <a:spcPts val="0"/>
              </a:spcBef>
              <a:spcAft>
                <a:spcPts val="0"/>
              </a:spcAft>
            </a:pPr>
            <a:r>
              <a:rPr lang="en-US" sz="1600" dirty="0">
                <a:effectLst/>
                <a:latin typeface="Times New Roman" panose="02020603050405020304" pitchFamily="18" charset="0"/>
                <a:ea typeface="SimSun" panose="02010600030101010101" pitchFamily="2" charset="-122"/>
              </a:rPr>
              <a:t>BỘ GIÁO DỤC VÀ ĐÀO TẠO</a:t>
            </a:r>
            <a:endParaRPr lang="en-US" dirty="0">
              <a:effectLst/>
              <a:latin typeface="Times New Roman" panose="02020603050405020304" pitchFamily="18" charset="0"/>
              <a:ea typeface="SimSun" panose="02010600030101010101" pitchFamily="2" charset="-122"/>
            </a:endParaRPr>
          </a:p>
          <a:p>
            <a:r>
              <a:rPr lang="en-US" sz="1600" b="1" dirty="0">
                <a:effectLst/>
                <a:latin typeface="Times New Roman" panose="02020603050405020304" pitchFamily="18" charset="0"/>
                <a:ea typeface="SimSun" panose="02010600030101010101" pitchFamily="2" charset="-122"/>
              </a:rPr>
              <a:t>                 TRƯỜNG ĐẠI HỌC CÔNG NGHỆ TP. HCM</a:t>
            </a:r>
            <a:endParaRPr lang="en-US" sz="1600" b="1" dirty="0">
              <a:effectLst/>
              <a:latin typeface="Times New Roman" panose="02020603050405020304" pitchFamily="18" charset="0"/>
              <a:ea typeface="SimSun"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2.2 Mô tả Đề </a:t>
            </a:r>
            <a:r>
              <a:rPr lang="vi-VN" altLang="en-US" sz="1800" b="1" dirty="0">
                <a:solidFill>
                  <a:schemeClr val="accent1"/>
                </a:solidFill>
                <a:latin typeface="+mn-lt"/>
                <a:cs typeface="Times New Roman" panose="02020603050405020304" pitchFamily="18" charset="0"/>
              </a:rPr>
              <a:t>tài  </a:t>
            </a:r>
            <a:r>
              <a:rPr lang="vi-VN" sz="1800" dirty="0">
                <a:solidFill>
                  <a:schemeClr val="accent1"/>
                </a:solidFill>
                <a:latin typeface="+mn-lt"/>
                <a:cs typeface="Times New Roman" panose="02020603050405020304" pitchFamily="18" charset="0"/>
              </a:rPr>
              <a:t> </a:t>
            </a:r>
            <a:endParaRPr lang="en-US" sz="1800" dirty="0">
              <a:solidFill>
                <a:schemeClr val="accent1"/>
              </a:solidFill>
              <a:latin typeface="+mn-lt"/>
              <a:cs typeface="Times New Roman" panose="02020603050405020304" pitchFamily="18" charset="0"/>
            </a:endParaRPr>
          </a:p>
        </p:txBody>
      </p:sp>
      <p:sp>
        <p:nvSpPr>
          <p:cNvPr id="4" name="Text Box 3"/>
          <p:cNvSpPr txBox="1"/>
          <p:nvPr/>
        </p:nvSpPr>
        <p:spPr>
          <a:xfrm>
            <a:off x="597535" y="995045"/>
            <a:ext cx="8097520" cy="3992245"/>
          </a:xfrm>
          <a:prstGeom prst="rect">
            <a:avLst/>
          </a:prstGeom>
          <a:noFill/>
        </p:spPr>
        <p:txBody>
          <a:bodyPr wrap="square" rtlCol="0" anchor="t">
            <a:spAutoFit/>
          </a:bodyPr>
          <a:p>
            <a:pPr marL="514350" indent="0" algn="just">
              <a:lnSpc>
                <a:spcPct val="150000"/>
              </a:lnSpc>
              <a:buNone/>
            </a:pPr>
            <a:r>
              <a:rPr lang="en-US" sz="1300">
                <a:effectLst/>
                <a:latin typeface="Times New Roman" panose="02020603050405020304" pitchFamily="18" charset="0"/>
                <a:ea typeface="SimSun" panose="02010600030101010101" pitchFamily="2" charset="-122"/>
                <a:cs typeface="Times New Roman" panose="02020603050405020304" pitchFamily="18" charset="0"/>
                <a:sym typeface="+mn-ea"/>
              </a:rPr>
              <a:t>Một đầu sách được sản xuất bởi nhiều nhà xuất bản. Một nhà xuất bản thì xuất bản nhiều đầu sách. Thông tin của nhà xuất bản bao gồm: mã nhà xuất bản, tên , địa</a:t>
            </a:r>
            <a:r>
              <a:rPr lang="vi-VN" altLang="en-US" sz="1300">
                <a:effectLst/>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1300">
                <a:effectLst/>
                <a:latin typeface="Times New Roman" panose="02020603050405020304" pitchFamily="18" charset="0"/>
                <a:ea typeface="SimSun" panose="02010600030101010101" pitchFamily="2" charset="-122"/>
                <a:cs typeface="Times New Roman" panose="02020603050405020304" pitchFamily="18" charset="0"/>
                <a:sym typeface="+mn-ea"/>
              </a:rPr>
              <a:t>chỉ, số điện thoại, email</a:t>
            </a:r>
            <a:endParaRPr lang="en-US" sz="1300" b="1">
              <a:effectLst/>
              <a:latin typeface="Arial" panose="020B0604020202020204" pitchFamily="34" charset="0"/>
              <a:ea typeface="SimSun" panose="02010600030101010101" pitchFamily="2" charset="-122"/>
              <a:cs typeface="Times New Roman" panose="02020603050405020304" pitchFamily="18" charset="0"/>
            </a:endParaRPr>
          </a:p>
          <a:p>
            <a:pPr marL="514350" indent="0" algn="just">
              <a:lnSpc>
                <a:spcPct val="150000"/>
              </a:lnSpc>
              <a:buNone/>
            </a:pPr>
            <a:r>
              <a:rPr lang="en-US" sz="1300">
                <a:effectLst/>
                <a:latin typeface="Times New Roman" panose="02020603050405020304" pitchFamily="18" charset="0"/>
                <a:ea typeface="SimSun" panose="02010600030101010101" pitchFamily="2" charset="-122"/>
                <a:cs typeface="Times New Roman" panose="02020603050405020304" pitchFamily="18" charset="0"/>
                <a:sym typeface="+mn-ea"/>
              </a:rPr>
              <a:t>Một sinh viên được quyền mượn tối đa về nhà 3 cuốn và độc giả được quyền gia hạn những sách chưa đọc thêm 1 tuần sau và chỉ gia hạn được tối đa 1 lần cho mỗi cuốn sách,</a:t>
            </a:r>
            <a:r>
              <a:rPr lang="vi-VN" altLang="en-US" sz="1300">
                <a:effectLst/>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1300">
                <a:effectLst/>
                <a:latin typeface="Times New Roman" panose="02020603050405020304" pitchFamily="18" charset="0"/>
                <a:ea typeface="SimSun" panose="02010600030101010101" pitchFamily="2" charset="-122"/>
                <a:cs typeface="Times New Roman" panose="02020603050405020304" pitchFamily="18" charset="0"/>
                <a:sym typeface="+mn-ea"/>
              </a:rPr>
              <a:t>nếu có 1 sách quá hạn thì sẽ không được mượn thêm. Mỗi lần mượn , độc giả phải lập phiếu mượn sách, nhưng có thể trả vào các thời điểm khác nhau. Mỗi lần mượn hay trả sách ta đều phải ghi nhận nhân viên thư .</a:t>
            </a:r>
            <a:endParaRPr lang="en-US" sz="1300" b="1">
              <a:effectLst/>
              <a:latin typeface="Arial" panose="020B0604020202020204" pitchFamily="34" charset="0"/>
              <a:ea typeface="SimSun" panose="02010600030101010101" pitchFamily="2" charset="-122"/>
              <a:cs typeface="Times New Roman" panose="02020603050405020304" pitchFamily="18" charset="0"/>
            </a:endParaRPr>
          </a:p>
          <a:p>
            <a:pPr marL="514350" indent="0" algn="just">
              <a:lnSpc>
                <a:spcPct val="150000"/>
              </a:lnSpc>
              <a:buNone/>
            </a:pPr>
            <a:r>
              <a:rPr lang="en-US" sz="1300">
                <a:effectLst/>
                <a:latin typeface="Times New Roman" panose="02020603050405020304" pitchFamily="18" charset="0"/>
                <a:ea typeface="SimSun" panose="02010600030101010101" pitchFamily="2" charset="-122"/>
                <a:cs typeface="Times New Roman" panose="02020603050405020304" pitchFamily="18" charset="0"/>
                <a:sym typeface="+mn-ea"/>
              </a:rPr>
              <a:t>Sinh viên muốn mượn sách thì phải có thẻ Đọc giả nếu không có không được mượn sách , sinh viên phải tạo thẻ đọc giả ở nhân viên thư viện</a:t>
            </a:r>
            <a:r>
              <a:rPr lang="vi-VN" altLang="en-US" sz="1300">
                <a:effectLst/>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1300">
                <a:effectLst/>
                <a:latin typeface="Times New Roman" panose="02020603050405020304" pitchFamily="18" charset="0"/>
                <a:ea typeface="SimSun" panose="02010600030101010101" pitchFamily="2" charset="-122"/>
                <a:cs typeface="Times New Roman" panose="02020603050405020304" pitchFamily="18" charset="0"/>
                <a:sym typeface="+mn-ea"/>
              </a:rPr>
              <a:t>.Sinh Viên phải đóng lệ phí thẻ theo năm, hết năm thì phải đóng thêm năm tiếp theo, nếu không đóng sẽ không thì thẻ hết hạn và không được mượn sách nữa. Mỗi lần đóng lệ phí thì nhân viên thư viện phải lập phiếu thu để lưu trữ.</a:t>
            </a:r>
            <a:endParaRPr lang="en-US" sz="1300" b="1">
              <a:effectLst/>
              <a:latin typeface="Arial" panose="020B0604020202020204" pitchFamily="34" charset="0"/>
              <a:ea typeface="SimSun" panose="02010600030101010101" pitchFamily="2" charset="-122"/>
              <a:cs typeface="Times New Roman" panose="02020603050405020304" pitchFamily="18" charset="0"/>
            </a:endParaRPr>
          </a:p>
          <a:p>
            <a:pPr marL="514350" indent="0" algn="just">
              <a:lnSpc>
                <a:spcPct val="150000"/>
              </a:lnSpc>
              <a:buNone/>
            </a:pPr>
            <a:r>
              <a:rPr lang="en-US" sz="1300">
                <a:effectLst/>
                <a:latin typeface="Times New Roman" panose="02020603050405020304" pitchFamily="18" charset="0"/>
                <a:ea typeface="SimSun" panose="02010600030101010101" pitchFamily="2" charset="-122"/>
                <a:cs typeface="Times New Roman" panose="02020603050405020304" pitchFamily="18" charset="0"/>
                <a:sym typeface="+mn-ea"/>
              </a:rPr>
              <a:t>Một</a:t>
            </a:r>
            <a:r>
              <a:rPr lang="vi-VN" sz="1300">
                <a:effectLst/>
                <a:latin typeface="Times New Roman" panose="02020603050405020304" pitchFamily="18" charset="0"/>
                <a:ea typeface="SimSun" panose="02010600030101010101" pitchFamily="2" charset="-122"/>
                <a:cs typeface="Times New Roman" panose="02020603050405020304" pitchFamily="18" charset="0"/>
                <a:sym typeface="+mn-ea"/>
              </a:rPr>
              <a:t> khu vực thì có nhiều kệ sách ,</a:t>
            </a:r>
            <a:r>
              <a:rPr lang="en-US" sz="1300">
                <a:effectLst/>
                <a:latin typeface="Times New Roman" panose="02020603050405020304" pitchFamily="18" charset="0"/>
                <a:ea typeface="SimSun" panose="02010600030101010101" pitchFamily="2" charset="-122"/>
                <a:cs typeface="Times New Roman" panose="02020603050405020304" pitchFamily="18" charset="0"/>
                <a:sym typeface="+mn-ea"/>
              </a:rPr>
              <a:t>một loại sách được đặt trong một ngăn. Một ngăn có thể chứa nhiều loại sách và mỗi ngăn được đánh số thứ tự từ trái qua phải.  và thuộc 1 kệ sách và cũng được đánh số thứ tự. Sách có thể cho mượn về hoặc chỉ cho mượn đọc tại chỗ hoặc không cho mượn.</a:t>
            </a:r>
            <a:endParaRPr lang="en-US" sz="1300">
              <a:effectLst/>
              <a:latin typeface="Times New Roman" panose="02020603050405020304" pitchFamily="18" charset="0"/>
              <a:ea typeface="SimSun" panose="02010600030101010101" pitchFamily="2" charset="-122"/>
              <a:cs typeface="Times New Roman" panose="02020603050405020304" pitchFamily="18" charset="0"/>
              <a:sym typeface="+mn-ea"/>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2.2 Mô tả Đề </a:t>
            </a:r>
            <a:r>
              <a:rPr lang="vi-VN" altLang="en-US" sz="1800" b="1" dirty="0">
                <a:solidFill>
                  <a:schemeClr val="accent1"/>
                </a:solidFill>
                <a:latin typeface="+mn-lt"/>
                <a:cs typeface="Times New Roman" panose="02020603050405020304" pitchFamily="18" charset="0"/>
              </a:rPr>
              <a:t>tài  </a:t>
            </a:r>
            <a:r>
              <a:rPr lang="vi-VN" sz="1800" dirty="0">
                <a:solidFill>
                  <a:schemeClr val="accent1"/>
                </a:solidFill>
                <a:latin typeface="+mn-lt"/>
                <a:cs typeface="Times New Roman" panose="02020603050405020304" pitchFamily="18" charset="0"/>
              </a:rPr>
              <a:t> </a:t>
            </a:r>
            <a:endParaRPr lang="en-US" sz="1800" dirty="0">
              <a:solidFill>
                <a:schemeClr val="accent1"/>
              </a:solidFill>
              <a:latin typeface="+mn-lt"/>
              <a:cs typeface="Times New Roman" panose="02020603050405020304" pitchFamily="18" charset="0"/>
            </a:endParaRPr>
          </a:p>
        </p:txBody>
      </p:sp>
      <p:sp>
        <p:nvSpPr>
          <p:cNvPr id="5" name="TextBox 4"/>
          <p:cNvSpPr txBox="1"/>
          <p:nvPr/>
        </p:nvSpPr>
        <p:spPr>
          <a:xfrm>
            <a:off x="534216" y="1014316"/>
            <a:ext cx="7922623" cy="2315570"/>
          </a:xfrm>
          <a:prstGeom prst="rect">
            <a:avLst/>
          </a:prstGeom>
          <a:noFill/>
        </p:spPr>
        <p:txBody>
          <a:bodyPr wrap="square">
            <a:spAutoFit/>
          </a:bodyPr>
          <a:lstStyle/>
          <a:p>
            <a:pPr marL="514350" indent="0" algn="just">
              <a:lnSpc>
                <a:spcPct val="150000"/>
              </a:lnSpc>
              <a:buNone/>
            </a:pPr>
            <a:r>
              <a:rPr lang="en-US" b="0">
                <a:effectLst/>
                <a:latin typeface="Times New Roman" panose="02020603050405020304" pitchFamily="18" charset="0"/>
                <a:ea typeface="SimSun" panose="02010600030101010101" pitchFamily="2" charset="-122"/>
                <a:cs typeface="Times New Roman" panose="02020603050405020304" pitchFamily="18" charset="0"/>
              </a:rPr>
              <a:t>Nhân viên thư viện có nhiệm vụ sau đây: nhập sách, thống kê sách, quản lý độc giả,thông báo và áp dụng mức hình phạt  cho độc giả nếu quá trễ hạn , quản lý chomượn/trả sách, tạo độc giả mới, hủy độc giả, …</a:t>
            </a:r>
            <a:endParaRPr lang="en-US" b="1">
              <a:effectLst/>
              <a:latin typeface="Arial" panose="020B0604020202020204" pitchFamily="34" charset="0"/>
              <a:ea typeface="SimSun" panose="02010600030101010101" pitchFamily="2" charset="-122"/>
              <a:cs typeface="Times New Roman" panose="02020603050405020304" pitchFamily="18" charset="0"/>
            </a:endParaRPr>
          </a:p>
          <a:p>
            <a:pPr marL="514350" indent="0" algn="just">
              <a:lnSpc>
                <a:spcPct val="150000"/>
              </a:lnSpc>
              <a:buNone/>
            </a:pPr>
            <a:r>
              <a:rPr lang="en-US" b="0">
                <a:effectLst/>
                <a:latin typeface="Times New Roman" panose="02020603050405020304" pitchFamily="18" charset="0"/>
                <a:ea typeface="SimSun" panose="02010600030101010101" pitchFamily="2" charset="-122"/>
                <a:cs typeface="Times New Roman" panose="02020603050405020304" pitchFamily="18" charset="0"/>
              </a:rPr>
              <a:t>Sinh Viên thì được phép mượn sách, trả sách, đọc và tham khảo tài liệu báochí, … (tạp chí bắt buộc đọc tại Thư viện chứ không cho mượn về nhà).</a:t>
            </a:r>
            <a:endParaRPr lang="en-US" b="1">
              <a:effectLst/>
              <a:latin typeface="Arial" panose="020B0604020202020204" pitchFamily="34" charset="0"/>
              <a:ea typeface="SimSun" panose="02010600030101010101" pitchFamily="2" charset="-122"/>
              <a:cs typeface="Times New Roman" panose="02020603050405020304" pitchFamily="18" charset="0"/>
            </a:endParaRPr>
          </a:p>
          <a:p>
            <a:pPr marL="514350" indent="0" algn="just">
              <a:lnSpc>
                <a:spcPct val="150000"/>
              </a:lnSpc>
              <a:buNone/>
            </a:pPr>
            <a:r>
              <a:rPr lang="en-US" b="0">
                <a:effectLst/>
                <a:latin typeface="Times New Roman" panose="02020603050405020304" pitchFamily="18" charset="0"/>
                <a:ea typeface="SimSun" panose="02010600030101010101" pitchFamily="2" charset="-122"/>
                <a:cs typeface="Times New Roman" panose="02020603050405020304" pitchFamily="18" charset="0"/>
              </a:rPr>
              <a:t>Những Sinh Viên trả sách muộn, làm mất, rách sách thư viện hay cố tình vi phạm nội quy của Thư viện thì sẽ bị xử phạt tùy theo hình thức sử phạt của thư viện theo quy định của Thư viện.</a:t>
            </a:r>
            <a:endParaRPr lang="en-US" b="1">
              <a:effectLst/>
              <a:latin typeface="Arial" panose="020B0604020202020204" pitchFamily="34" charset="0"/>
              <a:ea typeface="SimSun" panose="02010600030101010101" pitchFamily="2" charset="-122"/>
              <a:cs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2.3</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Phân tích thiết </a:t>
            </a:r>
            <a:r>
              <a:rPr lang="vi-VN" altLang="en-US" sz="1800" b="1" dirty="0">
                <a:solidFill>
                  <a:schemeClr val="accent1"/>
                </a:solidFill>
                <a:latin typeface="+mn-lt"/>
                <a:cs typeface="Times New Roman" panose="02020603050405020304" pitchFamily="18" charset="0"/>
              </a:rPr>
              <a:t>kế</a:t>
            </a:r>
            <a:endParaRPr lang="en-US" sz="1800" dirty="0">
              <a:solidFill>
                <a:schemeClr val="accent1"/>
              </a:solidFill>
              <a:latin typeface="+mn-lt"/>
              <a:cs typeface="Times New Roman" panose="02020603050405020304" pitchFamily="18" charset="0"/>
            </a:endParaRPr>
          </a:p>
        </p:txBody>
      </p:sp>
      <p:sp>
        <p:nvSpPr>
          <p:cNvPr id="5" name="TextBox 4"/>
          <p:cNvSpPr txBox="1"/>
          <p:nvPr/>
        </p:nvSpPr>
        <p:spPr>
          <a:xfrm>
            <a:off x="534216" y="1014316"/>
            <a:ext cx="7922623" cy="2722880"/>
          </a:xfrm>
          <a:prstGeom prst="rect">
            <a:avLst/>
          </a:prstGeom>
          <a:noFill/>
        </p:spPr>
        <p:txBody>
          <a:bodyPr wrap="square">
            <a:spAutoFit/>
          </a:bodyPr>
          <a:p>
            <a:pPr marL="800100" indent="-285750" algn="just">
              <a:lnSpc>
                <a:spcPct val="150000"/>
              </a:lnSpc>
              <a:buFont typeface="Arial" panose="020B0604020202020204" pitchFamily="34" charset="0"/>
              <a:buChar char="•"/>
            </a:pPr>
            <a:r>
              <a:rPr lang="vi-VN" altLang="en-US" sz="1600">
                <a:effectLst/>
                <a:latin typeface="Times New Roman" panose="02020603050405020304" pitchFamily="18" charset="0"/>
                <a:ea typeface="SimSun" panose="02010600030101010101" pitchFamily="2" charset="-122"/>
                <a:cs typeface="Times New Roman" panose="02020603050405020304" pitchFamily="18" charset="0"/>
              </a:rPr>
              <a:t>Xác định các thực thể</a:t>
            </a:r>
            <a:endParaRPr lang="vi-VN" altLang="en-US" sz="1600">
              <a:effectLst/>
              <a:latin typeface="Times New Roman" panose="02020603050405020304" pitchFamily="18" charset="0"/>
              <a:ea typeface="SimSun" panose="02010600030101010101" pitchFamily="2" charset="-122"/>
              <a:cs typeface="Times New Roman" panose="02020603050405020304" pitchFamily="18" charset="0"/>
            </a:endParaRPr>
          </a:p>
          <a:p>
            <a:pPr marL="514350" indent="0" algn="just">
              <a:lnSpc>
                <a:spcPct val="150000"/>
              </a:lnSpc>
              <a:buNone/>
            </a:pPr>
            <a:r>
              <a:rPr lang="vi-VN" altLang="en-US">
                <a:effectLst/>
                <a:latin typeface="Arial" panose="020B0604020202020204" pitchFamily="34" charset="0"/>
                <a:ea typeface="SimSun" panose="02010600030101010101" pitchFamily="2" charset="-122"/>
                <a:cs typeface="Times New Roman" panose="02020603050405020304" pitchFamily="18" charset="0"/>
              </a:rPr>
              <a:t>Phòng: Khu vực, kệ sách , ngăn sách, sách, loại </a:t>
            </a:r>
            <a:r>
              <a:rPr lang="vi-VN" altLang="en-US">
                <a:effectLst/>
                <a:latin typeface="Arial" panose="020B0604020202020204" pitchFamily="34" charset="0"/>
                <a:ea typeface="SimSun" panose="02010600030101010101" pitchFamily="2" charset="-122"/>
                <a:cs typeface="Times New Roman" panose="02020603050405020304" pitchFamily="18" charset="0"/>
              </a:rPr>
              <a:t>sách</a:t>
            </a:r>
            <a:endParaRPr lang="vi-VN" altLang="en-US">
              <a:effectLst/>
              <a:latin typeface="Arial" panose="020B0604020202020204" pitchFamily="34" charset="0"/>
              <a:ea typeface="SimSun" panose="02010600030101010101" pitchFamily="2" charset="-122"/>
              <a:cs typeface="Times New Roman" panose="02020603050405020304" pitchFamily="18" charset="0"/>
            </a:endParaRPr>
          </a:p>
          <a:p>
            <a:pPr marL="514350" indent="0" algn="just">
              <a:lnSpc>
                <a:spcPct val="150000"/>
              </a:lnSpc>
              <a:buNone/>
            </a:pPr>
            <a:r>
              <a:rPr lang="vi-VN" altLang="en-US">
                <a:effectLst/>
                <a:latin typeface="Arial" panose="020B0604020202020204" pitchFamily="34" charset="0"/>
                <a:ea typeface="SimSun" panose="02010600030101010101" pitchFamily="2" charset="-122"/>
                <a:cs typeface="Times New Roman" panose="02020603050405020304" pitchFamily="18" charset="0"/>
              </a:rPr>
              <a:t>Con người : Nhân viên, sinh viên, tác </a:t>
            </a:r>
            <a:r>
              <a:rPr lang="vi-VN" altLang="en-US">
                <a:effectLst/>
                <a:latin typeface="Arial" panose="020B0604020202020204" pitchFamily="34" charset="0"/>
                <a:ea typeface="SimSun" panose="02010600030101010101" pitchFamily="2" charset="-122"/>
                <a:cs typeface="Times New Roman" panose="02020603050405020304" pitchFamily="18" charset="0"/>
              </a:rPr>
              <a:t>giả.</a:t>
            </a:r>
            <a:endParaRPr lang="vi-VN" altLang="en-US">
              <a:effectLst/>
              <a:latin typeface="Arial" panose="020B0604020202020204" pitchFamily="34" charset="0"/>
              <a:ea typeface="SimSun" panose="02010600030101010101" pitchFamily="2" charset="-122"/>
              <a:cs typeface="Times New Roman" panose="02020603050405020304" pitchFamily="18" charset="0"/>
            </a:endParaRPr>
          </a:p>
          <a:p>
            <a:pPr marL="514350" indent="0" algn="just">
              <a:lnSpc>
                <a:spcPct val="150000"/>
              </a:lnSpc>
              <a:buNone/>
            </a:pPr>
            <a:r>
              <a:rPr lang="vi-VN" altLang="en-US">
                <a:effectLst/>
                <a:latin typeface="Arial" panose="020B0604020202020204" pitchFamily="34" charset="0"/>
                <a:ea typeface="SimSun" panose="02010600030101010101" pitchFamily="2" charset="-122"/>
                <a:cs typeface="Times New Roman" panose="02020603050405020304" pitchFamily="18" charset="0"/>
              </a:rPr>
              <a:t>Nghiệp vụ: Phiếu mượn, phiếu phạt ,phiếu </a:t>
            </a:r>
            <a:r>
              <a:rPr lang="vi-VN" altLang="en-US">
                <a:effectLst/>
                <a:latin typeface="Arial" panose="020B0604020202020204" pitchFamily="34" charset="0"/>
                <a:ea typeface="SimSun" panose="02010600030101010101" pitchFamily="2" charset="-122"/>
                <a:cs typeface="Times New Roman" panose="02020603050405020304" pitchFamily="18" charset="0"/>
              </a:rPr>
              <a:t>thu</a:t>
            </a:r>
            <a:endParaRPr lang="vi-VN" altLang="en-US">
              <a:effectLst/>
              <a:latin typeface="Arial" panose="020B0604020202020204" pitchFamily="34" charset="0"/>
              <a:ea typeface="SimSun" panose="02010600030101010101" pitchFamily="2" charset="-122"/>
              <a:cs typeface="Times New Roman" panose="02020603050405020304" pitchFamily="18" charset="0"/>
            </a:endParaRPr>
          </a:p>
          <a:p>
            <a:pPr marL="514350" indent="0" algn="just">
              <a:lnSpc>
                <a:spcPct val="150000"/>
              </a:lnSpc>
              <a:buNone/>
            </a:pPr>
            <a:r>
              <a:rPr lang="vi-VN" altLang="en-US">
                <a:effectLst/>
                <a:latin typeface="Arial" panose="020B0604020202020204" pitchFamily="34" charset="0"/>
                <a:ea typeface="SimSun" panose="02010600030101010101" pitchFamily="2" charset="-122"/>
                <a:cs typeface="Times New Roman" panose="02020603050405020304" pitchFamily="18" charset="0"/>
              </a:rPr>
              <a:t>khác : Thẻ đọc giả , hình thức phạt, nhà xuất </a:t>
            </a:r>
            <a:r>
              <a:rPr lang="vi-VN" altLang="en-US">
                <a:effectLst/>
                <a:latin typeface="Arial" panose="020B0604020202020204" pitchFamily="34" charset="0"/>
                <a:ea typeface="SimSun" panose="02010600030101010101" pitchFamily="2" charset="-122"/>
                <a:cs typeface="Times New Roman" panose="02020603050405020304" pitchFamily="18" charset="0"/>
              </a:rPr>
              <a:t>bản.</a:t>
            </a:r>
            <a:endParaRPr lang="vi-VN" altLang="en-US">
              <a:effectLst/>
              <a:latin typeface="Arial" panose="020B0604020202020204" pitchFamily="34" charset="0"/>
              <a:ea typeface="SimSun" panose="02010600030101010101" pitchFamily="2" charset="-122"/>
              <a:cs typeface="Times New Roman" panose="02020603050405020304" pitchFamily="18" charset="0"/>
            </a:endParaRPr>
          </a:p>
          <a:p>
            <a:pPr marL="514350" indent="0" algn="just">
              <a:lnSpc>
                <a:spcPct val="150000"/>
              </a:lnSpc>
              <a:buNone/>
            </a:pPr>
            <a:r>
              <a:rPr lang="vi-VN" altLang="en-US">
                <a:effectLst/>
                <a:latin typeface="Arial" panose="020B0604020202020204" pitchFamily="34" charset="0"/>
                <a:ea typeface="SimSun" panose="02010600030101010101" pitchFamily="2" charset="-122"/>
                <a:cs typeface="Times New Roman" panose="02020603050405020304" pitchFamily="18" charset="0"/>
              </a:rPr>
              <a:t>Sinh ra trong quá trình tạo bảng: Chi tiết phiếu mượn, chi tiết tác giả sách, chi tiết nhà xuất bản </a:t>
            </a:r>
            <a:r>
              <a:rPr lang="vi-VN" altLang="en-US">
                <a:effectLst/>
                <a:latin typeface="Arial" panose="020B0604020202020204" pitchFamily="34" charset="0"/>
                <a:ea typeface="SimSun" panose="02010600030101010101" pitchFamily="2" charset="-122"/>
                <a:cs typeface="Times New Roman" panose="02020603050405020304" pitchFamily="18" charset="0"/>
              </a:rPr>
              <a:t>sách.</a:t>
            </a:r>
            <a:endParaRPr lang="vi-VN" altLang="en-US">
              <a:effectLst/>
              <a:latin typeface="Arial" panose="020B0604020202020204" pitchFamily="34" charset="0"/>
              <a:ea typeface="SimSun" panose="02010600030101010101" pitchFamily="2" charset="-122"/>
              <a:cs typeface="Times New Roman" panose="02020603050405020304" pitchFamily="18" charset="0"/>
            </a:endParaRPr>
          </a:p>
          <a:p>
            <a:pPr marL="514350" indent="0" algn="just">
              <a:lnSpc>
                <a:spcPct val="150000"/>
              </a:lnSpc>
              <a:buNone/>
            </a:pPr>
            <a:endParaRPr lang="vi-VN" altLang="en-US">
              <a:effectLst/>
              <a:latin typeface="Arial" panose="020B0604020202020204" pitchFamily="34" charset="0"/>
              <a:ea typeface="SimSun" panose="02010600030101010101" pitchFamily="2" charset="-122"/>
              <a:cs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2.3</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Phân tích thiết </a:t>
            </a:r>
            <a:r>
              <a:rPr lang="vi-VN" altLang="en-US" sz="1800" b="1" dirty="0">
                <a:solidFill>
                  <a:schemeClr val="accent1"/>
                </a:solidFill>
                <a:latin typeface="+mn-lt"/>
                <a:cs typeface="Times New Roman" panose="02020603050405020304" pitchFamily="18" charset="0"/>
              </a:rPr>
              <a:t>kế</a:t>
            </a:r>
            <a:endParaRPr lang="en-US" sz="1800" dirty="0">
              <a:solidFill>
                <a:schemeClr val="accent1"/>
              </a:solidFill>
              <a:latin typeface="+mn-lt"/>
              <a:cs typeface="Times New Roman" panose="02020603050405020304" pitchFamily="18" charset="0"/>
            </a:endParaRPr>
          </a:p>
        </p:txBody>
      </p:sp>
      <p:sp>
        <p:nvSpPr>
          <p:cNvPr id="5" name="TextBox 4"/>
          <p:cNvSpPr txBox="1"/>
          <p:nvPr/>
        </p:nvSpPr>
        <p:spPr>
          <a:xfrm>
            <a:off x="527231" y="897476"/>
            <a:ext cx="7922623" cy="414020"/>
          </a:xfrm>
          <a:prstGeom prst="rect">
            <a:avLst/>
          </a:prstGeom>
          <a:noFill/>
        </p:spPr>
        <p:txBody>
          <a:bodyPr wrap="square">
            <a:spAutoFit/>
          </a:bodyPr>
          <a:p>
            <a:pPr marL="800100" indent="-285750" algn="just">
              <a:lnSpc>
                <a:spcPct val="150000"/>
              </a:lnSpc>
              <a:buFont typeface="Arial" panose="020B0604020202020204" pitchFamily="34" charset="0"/>
              <a:buChar char="•"/>
            </a:pPr>
            <a:r>
              <a:rPr lang="vi-VN" altLang="en-US">
                <a:effectLst/>
                <a:latin typeface="Arial" panose="020B0604020202020204" pitchFamily="34" charset="0"/>
                <a:ea typeface="SimSun" panose="02010600030101010101" pitchFamily="2" charset="-122"/>
                <a:cs typeface="Times New Roman" panose="02020603050405020304" pitchFamily="18" charset="0"/>
              </a:rPr>
              <a:t>Đặc tả thực thể </a:t>
            </a:r>
            <a:endParaRPr lang="vi-VN" altLang="en-US">
              <a:effectLst/>
              <a:latin typeface="Arial" panose="020B0604020202020204" pitchFamily="34" charset="0"/>
              <a:ea typeface="SimSun" panose="02010600030101010101" pitchFamily="2" charset="-122"/>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25495" y="1370965"/>
            <a:ext cx="2418080" cy="3596640"/>
          </a:xfrm>
          <a:prstGeom prst="rect">
            <a:avLst/>
          </a:prstGeom>
        </p:spPr>
      </p:pic>
      <p:pic>
        <p:nvPicPr>
          <p:cNvPr id="6" name="Picture 5"/>
          <p:cNvPicPr>
            <a:picLocks noChangeAspect="1"/>
          </p:cNvPicPr>
          <p:nvPr/>
        </p:nvPicPr>
        <p:blipFill>
          <a:blip r:embed="rId3"/>
          <a:stretch>
            <a:fillRect/>
          </a:stretch>
        </p:blipFill>
        <p:spPr>
          <a:xfrm>
            <a:off x="5942965" y="1362075"/>
            <a:ext cx="2446655" cy="3608070"/>
          </a:xfrm>
          <a:prstGeom prst="rect">
            <a:avLst/>
          </a:prstGeom>
        </p:spPr>
      </p:pic>
      <p:pic>
        <p:nvPicPr>
          <p:cNvPr id="7" name="Picture 6"/>
          <p:cNvPicPr>
            <a:picLocks noChangeAspect="1"/>
          </p:cNvPicPr>
          <p:nvPr/>
        </p:nvPicPr>
        <p:blipFill>
          <a:blip r:embed="rId4"/>
          <a:stretch>
            <a:fillRect/>
          </a:stretch>
        </p:blipFill>
        <p:spPr>
          <a:xfrm>
            <a:off x="757555" y="1355725"/>
            <a:ext cx="2413000" cy="3575685"/>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2.3</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Phân tích thiết </a:t>
            </a:r>
            <a:r>
              <a:rPr lang="vi-VN" altLang="en-US" sz="1800" b="1" dirty="0">
                <a:solidFill>
                  <a:schemeClr val="accent1"/>
                </a:solidFill>
                <a:latin typeface="+mn-lt"/>
                <a:cs typeface="Times New Roman" panose="02020603050405020304" pitchFamily="18" charset="0"/>
              </a:rPr>
              <a:t>kế</a:t>
            </a:r>
            <a:endParaRPr lang="en-US" sz="1800" dirty="0">
              <a:solidFill>
                <a:schemeClr val="accent1"/>
              </a:solidFill>
              <a:latin typeface="+mn-lt"/>
              <a:cs typeface="Times New Roman" panose="02020603050405020304" pitchFamily="18" charset="0"/>
            </a:endParaRPr>
          </a:p>
        </p:txBody>
      </p:sp>
      <p:sp>
        <p:nvSpPr>
          <p:cNvPr id="5" name="TextBox 4"/>
          <p:cNvSpPr txBox="1"/>
          <p:nvPr/>
        </p:nvSpPr>
        <p:spPr>
          <a:xfrm>
            <a:off x="527231" y="897476"/>
            <a:ext cx="7922623" cy="414020"/>
          </a:xfrm>
          <a:prstGeom prst="rect">
            <a:avLst/>
          </a:prstGeom>
          <a:noFill/>
        </p:spPr>
        <p:txBody>
          <a:bodyPr wrap="square">
            <a:spAutoFit/>
          </a:bodyPr>
          <a:p>
            <a:pPr marL="800100" indent="-285750" algn="just">
              <a:lnSpc>
                <a:spcPct val="150000"/>
              </a:lnSpc>
              <a:buFont typeface="Arial" panose="020B0604020202020204" pitchFamily="34" charset="0"/>
              <a:buChar char="•"/>
            </a:pPr>
            <a:r>
              <a:rPr lang="vi-VN" altLang="en-US">
                <a:effectLst/>
                <a:latin typeface="Arial" panose="020B0604020202020204" pitchFamily="34" charset="0"/>
                <a:ea typeface="SimSun" panose="02010600030101010101" pitchFamily="2" charset="-122"/>
                <a:cs typeface="Times New Roman" panose="02020603050405020304" pitchFamily="18" charset="0"/>
              </a:rPr>
              <a:t>Đặc tả thực thể </a:t>
            </a:r>
            <a:endParaRPr lang="vi-VN" altLang="en-US">
              <a:effectLst/>
              <a:latin typeface="Arial" panose="020B0604020202020204" pitchFamily="34" charset="0"/>
              <a:ea typeface="SimSun" panose="02010600030101010101" pitchFamily="2" charset="-122"/>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262380" y="1364615"/>
            <a:ext cx="2999105" cy="3425190"/>
          </a:xfrm>
          <a:prstGeom prst="rect">
            <a:avLst/>
          </a:prstGeom>
        </p:spPr>
      </p:pic>
      <p:pic>
        <p:nvPicPr>
          <p:cNvPr id="8" name="Picture 7"/>
          <p:cNvPicPr>
            <a:picLocks noChangeAspect="1"/>
          </p:cNvPicPr>
          <p:nvPr/>
        </p:nvPicPr>
        <p:blipFill>
          <a:blip r:embed="rId3"/>
          <a:stretch>
            <a:fillRect/>
          </a:stretch>
        </p:blipFill>
        <p:spPr>
          <a:xfrm>
            <a:off x="4482465" y="2263140"/>
            <a:ext cx="3275330" cy="1273175"/>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2.3</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Phân tích thiết </a:t>
            </a:r>
            <a:r>
              <a:rPr lang="vi-VN" altLang="en-US" sz="1800" b="1" dirty="0">
                <a:solidFill>
                  <a:schemeClr val="accent1"/>
                </a:solidFill>
                <a:latin typeface="+mn-lt"/>
                <a:cs typeface="Times New Roman" panose="02020603050405020304" pitchFamily="18" charset="0"/>
              </a:rPr>
              <a:t>kế</a:t>
            </a:r>
            <a:endParaRPr lang="en-US" sz="1800" dirty="0">
              <a:solidFill>
                <a:schemeClr val="accent1"/>
              </a:solidFill>
              <a:latin typeface="+mn-lt"/>
              <a:cs typeface="Times New Roman" panose="02020603050405020304" pitchFamily="18" charset="0"/>
            </a:endParaRPr>
          </a:p>
        </p:txBody>
      </p:sp>
      <p:sp>
        <p:nvSpPr>
          <p:cNvPr id="5" name="TextBox 4"/>
          <p:cNvSpPr txBox="1"/>
          <p:nvPr/>
        </p:nvSpPr>
        <p:spPr>
          <a:xfrm>
            <a:off x="527231" y="897476"/>
            <a:ext cx="7922623" cy="414020"/>
          </a:xfrm>
          <a:prstGeom prst="rect">
            <a:avLst/>
          </a:prstGeom>
          <a:noFill/>
        </p:spPr>
        <p:txBody>
          <a:bodyPr wrap="square">
            <a:spAutoFit/>
          </a:bodyPr>
          <a:p>
            <a:pPr marL="800100" indent="-285750" algn="just">
              <a:lnSpc>
                <a:spcPct val="150000"/>
              </a:lnSpc>
              <a:buFont typeface="Arial" panose="020B0604020202020204" pitchFamily="34" charset="0"/>
              <a:buChar char="•"/>
            </a:pPr>
            <a:r>
              <a:rPr lang="vi-VN" altLang="en-US">
                <a:effectLst/>
                <a:latin typeface="Arial" panose="020B0604020202020204" pitchFamily="34" charset="0"/>
                <a:ea typeface="SimSun" panose="02010600030101010101" pitchFamily="2" charset="-122"/>
                <a:cs typeface="Times New Roman" panose="02020603050405020304" pitchFamily="18" charset="0"/>
              </a:rPr>
              <a:t>Vẽ ERD </a:t>
            </a:r>
            <a:endParaRPr lang="vi-VN" altLang="en-US">
              <a:effectLst/>
              <a:latin typeface="Arial" panose="020B0604020202020204" pitchFamily="34" charset="0"/>
              <a:ea typeface="SimSun" panose="02010600030101010101" pitchFamily="2" charset="-122"/>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73150" y="1270635"/>
            <a:ext cx="4947920" cy="362331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2.3</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Phân tích thiết </a:t>
            </a:r>
            <a:r>
              <a:rPr lang="vi-VN" altLang="en-US" sz="1800" b="1" dirty="0">
                <a:solidFill>
                  <a:schemeClr val="accent1"/>
                </a:solidFill>
                <a:latin typeface="+mn-lt"/>
                <a:cs typeface="Times New Roman" panose="02020603050405020304" pitchFamily="18" charset="0"/>
              </a:rPr>
              <a:t>kế</a:t>
            </a:r>
            <a:endParaRPr lang="en-US" sz="1800" dirty="0">
              <a:solidFill>
                <a:schemeClr val="accent1"/>
              </a:solidFill>
              <a:latin typeface="+mn-lt"/>
              <a:cs typeface="Times New Roman" panose="02020603050405020304" pitchFamily="18" charset="0"/>
            </a:endParaRPr>
          </a:p>
        </p:txBody>
      </p:sp>
      <p:sp>
        <p:nvSpPr>
          <p:cNvPr id="5" name="TextBox 4"/>
          <p:cNvSpPr txBox="1"/>
          <p:nvPr/>
        </p:nvSpPr>
        <p:spPr>
          <a:xfrm>
            <a:off x="527231" y="897476"/>
            <a:ext cx="7922623" cy="414020"/>
          </a:xfrm>
          <a:prstGeom prst="rect">
            <a:avLst/>
          </a:prstGeom>
          <a:noFill/>
        </p:spPr>
        <p:txBody>
          <a:bodyPr wrap="square">
            <a:spAutoFit/>
          </a:bodyPr>
          <a:p>
            <a:pPr marL="800100" indent="-285750" algn="just">
              <a:lnSpc>
                <a:spcPct val="150000"/>
              </a:lnSpc>
              <a:buFont typeface="Arial" panose="020B0604020202020204" pitchFamily="34" charset="0"/>
              <a:buChar char="•"/>
            </a:pPr>
            <a:r>
              <a:rPr lang="vi-VN" altLang="en-US">
                <a:effectLst/>
                <a:latin typeface="Arial" panose="020B0604020202020204" pitchFamily="34" charset="0"/>
                <a:ea typeface="SimSun" panose="02010600030101010101" pitchFamily="2" charset="-122"/>
                <a:cs typeface="Times New Roman" panose="02020603050405020304" pitchFamily="18" charset="0"/>
              </a:rPr>
              <a:t>Sơ đồ </a:t>
            </a:r>
            <a:r>
              <a:rPr lang="vi-VN" altLang="en-US">
                <a:effectLst/>
                <a:latin typeface="Arial" panose="020B0604020202020204" pitchFamily="34" charset="0"/>
                <a:ea typeface="SimSun" panose="02010600030101010101" pitchFamily="2" charset="-122"/>
                <a:cs typeface="Times New Roman" panose="02020603050405020304" pitchFamily="18" charset="0"/>
              </a:rPr>
              <a:t>Logic </a:t>
            </a:r>
            <a:endParaRPr lang="vi-VN" altLang="en-US">
              <a:effectLst/>
              <a:latin typeface="Arial" panose="020B0604020202020204" pitchFamily="34" charset="0"/>
              <a:ea typeface="SimSun" panose="02010600030101010101" pitchFamily="2" charset="-122"/>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35405" y="1343660"/>
            <a:ext cx="5972175" cy="349885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2.3</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Phân tích thiết kế</a:t>
            </a:r>
            <a:endParaRPr lang="en-US" sz="1800" dirty="0">
              <a:solidFill>
                <a:schemeClr val="accent1"/>
              </a:solidFill>
              <a:latin typeface="+mn-lt"/>
              <a:cs typeface="Times New Roman" panose="02020603050405020304" pitchFamily="18" charset="0"/>
            </a:endParaRPr>
          </a:p>
        </p:txBody>
      </p:sp>
      <p:sp>
        <p:nvSpPr>
          <p:cNvPr id="5" name="TextBox 4"/>
          <p:cNvSpPr txBox="1"/>
          <p:nvPr/>
        </p:nvSpPr>
        <p:spPr>
          <a:xfrm>
            <a:off x="527231" y="897476"/>
            <a:ext cx="7922623" cy="414020"/>
          </a:xfrm>
          <a:prstGeom prst="rect">
            <a:avLst/>
          </a:prstGeom>
          <a:noFill/>
        </p:spPr>
        <p:txBody>
          <a:bodyPr wrap="square">
            <a:spAutoFit/>
          </a:bodyPr>
          <a:p>
            <a:pPr marL="800100" indent="-285750" algn="just">
              <a:lnSpc>
                <a:spcPct val="150000"/>
              </a:lnSpc>
              <a:buFont typeface="Arial" panose="020B0604020202020204" pitchFamily="34" charset="0"/>
              <a:buChar char="•"/>
            </a:pPr>
            <a:r>
              <a:rPr lang="vi-VN" altLang="en-US">
                <a:latin typeface="Arial" panose="020B0604020202020204" pitchFamily="34" charset="0"/>
                <a:ea typeface="SimSun" panose="02010600030101010101" pitchFamily="2" charset="-122"/>
                <a:cs typeface="Times New Roman" panose="02020603050405020304" pitchFamily="18" charset="0"/>
              </a:rPr>
              <a:t>Chuyển mô hình ERD sang mô hình quan hệ </a:t>
            </a:r>
            <a:endParaRPr lang="vi-VN" altLang="en-US">
              <a:latin typeface="Arial" panose="020B0604020202020204" pitchFamily="34" charset="0"/>
              <a:ea typeface="SimSun" panose="02010600030101010101" pitchFamily="2" charset="-122"/>
              <a:cs typeface="Times New Roman" panose="02020603050405020304" pitchFamily="18" charset="0"/>
            </a:endParaRPr>
          </a:p>
        </p:txBody>
      </p:sp>
      <p:sp>
        <p:nvSpPr>
          <p:cNvPr id="100" name="Text Box 99"/>
          <p:cNvSpPr txBox="1"/>
          <p:nvPr/>
        </p:nvSpPr>
        <p:spPr>
          <a:xfrm>
            <a:off x="993775" y="1310640"/>
            <a:ext cx="6870065" cy="3693160"/>
          </a:xfrm>
          <a:prstGeom prst="rect">
            <a:avLst/>
          </a:prstGeom>
          <a:noFill/>
          <a:ln w="9525">
            <a:noFill/>
          </a:ln>
        </p:spPr>
        <p:txBody>
          <a:bodyPr wrap="square">
            <a:noAutofit/>
          </a:bodyPr>
          <a:p>
            <a:pPr marL="0" indent="0">
              <a:buFont typeface="Arial" panose="020B0604020202020204" pitchFamily="34" charset="0"/>
              <a:buNone/>
            </a:pPr>
            <a:r>
              <a:rPr lang="en-US" b="1">
                <a:latin typeface="Cambria" panose="02040503050406030204" charset="0"/>
                <a:cs typeface="Times New Roman" panose="02020603050405020304" pitchFamily="18" charset="0"/>
              </a:rPr>
              <a:t>KHUVUC</a:t>
            </a:r>
            <a:r>
              <a:rPr lang="en-US">
                <a:latin typeface="Cambria" panose="02040503050406030204" charset="0"/>
                <a:cs typeface="Times New Roman" panose="02020603050405020304" pitchFamily="18" charset="0"/>
              </a:rPr>
              <a:t>(</a:t>
            </a:r>
            <a:r>
              <a:rPr lang="en-US" b="1" u="sng">
                <a:latin typeface="Cambria" panose="02040503050406030204" charset="0"/>
                <a:cs typeface="Times New Roman" panose="02020603050405020304" pitchFamily="18" charset="0"/>
              </a:rPr>
              <a:t>MAKHU</a:t>
            </a:r>
            <a:r>
              <a:rPr lang="en-US">
                <a:latin typeface="Cambria" panose="02040503050406030204" charset="0"/>
                <a:cs typeface="Times New Roman" panose="02020603050405020304" pitchFamily="18" charset="0"/>
              </a:rPr>
              <a:t>, TENKHU)</a:t>
            </a:r>
            <a:endParaRPr lang="en-US">
              <a:latin typeface="Cambria" panose="02040503050406030204" charset="0"/>
              <a:cs typeface="Times New Roman" panose="02020603050405020304" pitchFamily="18" charset="0"/>
            </a:endParaRPr>
          </a:p>
          <a:p>
            <a:pPr marL="0" indent="0">
              <a:buFont typeface="Arial" panose="020B0604020202020204" pitchFamily="34" charset="0"/>
              <a:buNone/>
            </a:pPr>
            <a:r>
              <a:rPr lang="en-US" b="1">
                <a:latin typeface="Cambria" panose="02040503050406030204" charset="0"/>
                <a:cs typeface="Times New Roman" panose="02020603050405020304" pitchFamily="18" charset="0"/>
              </a:rPr>
              <a:t>KESACH</a:t>
            </a:r>
            <a:r>
              <a:rPr lang="en-US">
                <a:latin typeface="Cambria" panose="02040503050406030204" charset="0"/>
                <a:cs typeface="Times New Roman" panose="02020603050405020304" pitchFamily="18" charset="0"/>
              </a:rPr>
              <a:t>(</a:t>
            </a:r>
            <a:r>
              <a:rPr lang="en-US" b="1" u="sng">
                <a:latin typeface="Cambria" panose="02040503050406030204" charset="0"/>
                <a:cs typeface="Times New Roman" panose="02020603050405020304" pitchFamily="18" charset="0"/>
              </a:rPr>
              <a:t>MAKE</a:t>
            </a:r>
            <a:r>
              <a:rPr lang="en-US">
                <a:latin typeface="Cambria" panose="02040503050406030204" charset="0"/>
                <a:cs typeface="Times New Roman" panose="02020603050405020304" pitchFamily="18" charset="0"/>
              </a:rPr>
              <a:t>, MAKHU, TENKESACH)</a:t>
            </a:r>
            <a:endParaRPr lang="en-US">
              <a:latin typeface="Cambria" panose="02040503050406030204" charset="0"/>
              <a:cs typeface="Times New Roman" panose="02020603050405020304" pitchFamily="18" charset="0"/>
            </a:endParaRPr>
          </a:p>
          <a:p>
            <a:pPr marL="0" indent="0">
              <a:buFont typeface="Arial" panose="020B0604020202020204" pitchFamily="34" charset="0"/>
              <a:buNone/>
            </a:pPr>
            <a:r>
              <a:rPr lang="en-US" b="1">
                <a:latin typeface="Cambria" panose="02040503050406030204" charset="0"/>
                <a:cs typeface="Times New Roman" panose="02020603050405020304" pitchFamily="18" charset="0"/>
              </a:rPr>
              <a:t>NGANSACH</a:t>
            </a:r>
            <a:r>
              <a:rPr lang="en-US">
                <a:latin typeface="Cambria" panose="02040503050406030204" charset="0"/>
                <a:cs typeface="Times New Roman" panose="02020603050405020304" pitchFamily="18" charset="0"/>
              </a:rPr>
              <a:t>(</a:t>
            </a:r>
            <a:r>
              <a:rPr lang="en-US" b="1" u="sng">
                <a:latin typeface="Cambria" panose="02040503050406030204" charset="0"/>
                <a:cs typeface="Times New Roman" panose="02020603050405020304" pitchFamily="18" charset="0"/>
              </a:rPr>
              <a:t>MANGAN</a:t>
            </a:r>
            <a:r>
              <a:rPr lang="en-US">
                <a:latin typeface="Cambria" panose="02040503050406030204" charset="0"/>
                <a:cs typeface="Times New Roman" panose="02020603050405020304" pitchFamily="18" charset="0"/>
              </a:rPr>
              <a:t>, MAKE, STT)</a:t>
            </a:r>
            <a:endParaRPr lang="en-US">
              <a:latin typeface="Cambria" panose="02040503050406030204" charset="0"/>
              <a:cs typeface="Times New Roman" panose="02020603050405020304" pitchFamily="18" charset="0"/>
            </a:endParaRPr>
          </a:p>
          <a:p>
            <a:pPr marL="0" indent="0">
              <a:buFont typeface="Arial" panose="020B0604020202020204" pitchFamily="34" charset="0"/>
              <a:buNone/>
            </a:pPr>
            <a:r>
              <a:rPr lang="en-US" b="1">
                <a:latin typeface="Cambria" panose="02040503050406030204" charset="0"/>
                <a:cs typeface="Times New Roman" panose="02020603050405020304" pitchFamily="18" charset="0"/>
              </a:rPr>
              <a:t>LOAISACH</a:t>
            </a:r>
            <a:r>
              <a:rPr lang="en-US">
                <a:latin typeface="Cambria" panose="02040503050406030204" charset="0"/>
                <a:cs typeface="Times New Roman" panose="02020603050405020304" pitchFamily="18" charset="0"/>
              </a:rPr>
              <a:t>(</a:t>
            </a:r>
            <a:r>
              <a:rPr lang="en-US" b="1" u="sng">
                <a:latin typeface="Cambria" panose="02040503050406030204" charset="0"/>
                <a:cs typeface="Times New Roman" panose="02020603050405020304" pitchFamily="18" charset="0"/>
              </a:rPr>
              <a:t>MALOAI</a:t>
            </a:r>
            <a:r>
              <a:rPr lang="en-US">
                <a:latin typeface="Cambria" panose="02040503050406030204" charset="0"/>
                <a:cs typeface="Times New Roman" panose="02020603050405020304" pitchFamily="18" charset="0"/>
              </a:rPr>
              <a:t>, MANGAN, TENLOAI)</a:t>
            </a:r>
            <a:endParaRPr lang="en-US">
              <a:latin typeface="Cambria" panose="02040503050406030204" charset="0"/>
              <a:cs typeface="Times New Roman" panose="02020603050405020304" pitchFamily="18" charset="0"/>
            </a:endParaRPr>
          </a:p>
          <a:p>
            <a:pPr marL="0" indent="0">
              <a:buFont typeface="Arial" panose="020B0604020202020204" pitchFamily="34" charset="0"/>
              <a:buNone/>
            </a:pPr>
            <a:r>
              <a:rPr lang="en-US" b="1">
                <a:latin typeface="Cambria" panose="02040503050406030204" charset="0"/>
                <a:cs typeface="Times New Roman" panose="02020603050405020304" pitchFamily="18" charset="0"/>
              </a:rPr>
              <a:t>NXB</a:t>
            </a:r>
            <a:r>
              <a:rPr lang="en-US">
                <a:latin typeface="Cambria" panose="02040503050406030204" charset="0"/>
                <a:cs typeface="Times New Roman" panose="02020603050405020304" pitchFamily="18" charset="0"/>
              </a:rPr>
              <a:t>(</a:t>
            </a:r>
            <a:r>
              <a:rPr lang="en-US" b="1" u="sng">
                <a:latin typeface="Cambria" panose="02040503050406030204" charset="0"/>
                <a:cs typeface="Times New Roman" panose="02020603050405020304" pitchFamily="18" charset="0"/>
              </a:rPr>
              <a:t>MANXB</a:t>
            </a:r>
            <a:r>
              <a:rPr lang="en-US">
                <a:latin typeface="Cambria" panose="02040503050406030204" charset="0"/>
                <a:cs typeface="Times New Roman" panose="02020603050405020304" pitchFamily="18" charset="0"/>
              </a:rPr>
              <a:t>, TENNXB, DIACHI, SDT, GMAIL)</a:t>
            </a:r>
            <a:endParaRPr lang="en-US">
              <a:latin typeface="Cambria" panose="02040503050406030204" charset="0"/>
              <a:cs typeface="Times New Roman" panose="02020603050405020304" pitchFamily="18" charset="0"/>
            </a:endParaRPr>
          </a:p>
          <a:p>
            <a:pPr marL="0" indent="0">
              <a:buFont typeface="Arial" panose="020B0604020202020204" pitchFamily="34" charset="0"/>
              <a:buNone/>
            </a:pPr>
            <a:r>
              <a:rPr lang="en-US" b="1">
                <a:latin typeface="Cambria" panose="02040503050406030204" charset="0"/>
                <a:cs typeface="Times New Roman" panose="02020603050405020304" pitchFamily="18" charset="0"/>
              </a:rPr>
              <a:t>SACH</a:t>
            </a:r>
            <a:r>
              <a:rPr lang="en-US">
                <a:latin typeface="Cambria" panose="02040503050406030204" charset="0"/>
                <a:cs typeface="Times New Roman" panose="02020603050405020304" pitchFamily="18" charset="0"/>
              </a:rPr>
              <a:t>(</a:t>
            </a:r>
            <a:r>
              <a:rPr lang="en-US" u="sng">
                <a:latin typeface="Cambria" panose="02040503050406030204" charset="0"/>
                <a:cs typeface="Times New Roman" panose="02020603050405020304" pitchFamily="18" charset="0"/>
              </a:rPr>
              <a:t>M</a:t>
            </a:r>
            <a:r>
              <a:rPr lang="en-US" b="1" u="sng">
                <a:latin typeface="Cambria" panose="02040503050406030204" charset="0"/>
                <a:cs typeface="Times New Roman" panose="02020603050405020304" pitchFamily="18" charset="0"/>
              </a:rPr>
              <a:t>ASACH</a:t>
            </a:r>
            <a:r>
              <a:rPr lang="en-US">
                <a:latin typeface="Cambria" panose="02040503050406030204" charset="0"/>
                <a:cs typeface="Times New Roman" panose="02020603050405020304" pitchFamily="18" charset="0"/>
              </a:rPr>
              <a:t>, MALOAI, TENSACH, NXB, BIA, GIA, SOTRANG, SL)</a:t>
            </a:r>
            <a:endParaRPr lang="en-US">
              <a:latin typeface="Cambria" panose="02040503050406030204" charset="0"/>
              <a:cs typeface="Times New Roman" panose="02020603050405020304" pitchFamily="18" charset="0"/>
            </a:endParaRPr>
          </a:p>
          <a:p>
            <a:pPr marL="0" indent="0">
              <a:buFont typeface="Arial" panose="020B0604020202020204" pitchFamily="34" charset="0"/>
              <a:buNone/>
            </a:pPr>
            <a:r>
              <a:rPr lang="en-US" b="1">
                <a:latin typeface="Cambria" panose="02040503050406030204" charset="0"/>
                <a:cs typeface="Times New Roman" panose="02020603050405020304" pitchFamily="18" charset="0"/>
              </a:rPr>
              <a:t>CT_NXB_SACH</a:t>
            </a:r>
            <a:r>
              <a:rPr lang="en-US">
                <a:latin typeface="Cambria" panose="02040503050406030204" charset="0"/>
                <a:cs typeface="Times New Roman" panose="02020603050405020304" pitchFamily="18" charset="0"/>
              </a:rPr>
              <a:t>(</a:t>
            </a:r>
            <a:r>
              <a:rPr lang="en-US" b="1" u="sng">
                <a:latin typeface="Cambria" panose="02040503050406030204" charset="0"/>
                <a:cs typeface="Times New Roman" panose="02020603050405020304" pitchFamily="18" charset="0"/>
              </a:rPr>
              <a:t>MASACH</a:t>
            </a:r>
            <a:r>
              <a:rPr lang="en-US">
                <a:latin typeface="Cambria" panose="02040503050406030204" charset="0"/>
                <a:cs typeface="Times New Roman" panose="02020603050405020304" pitchFamily="18" charset="0"/>
              </a:rPr>
              <a:t>, </a:t>
            </a:r>
            <a:r>
              <a:rPr lang="en-US" u="sng">
                <a:latin typeface="Cambria" panose="02040503050406030204" charset="0"/>
                <a:cs typeface="Times New Roman" panose="02020603050405020304" pitchFamily="18" charset="0"/>
              </a:rPr>
              <a:t>MANXB</a:t>
            </a:r>
            <a:r>
              <a:rPr lang="en-US">
                <a:latin typeface="Cambria" panose="02040503050406030204" charset="0"/>
                <a:cs typeface="Times New Roman" panose="02020603050405020304" pitchFamily="18" charset="0"/>
              </a:rPr>
              <a:t>, SOLUONG)</a:t>
            </a:r>
            <a:endParaRPr lang="en-US">
              <a:latin typeface="Cambria" panose="02040503050406030204" charset="0"/>
              <a:cs typeface="Times New Roman" panose="02020603050405020304" pitchFamily="18" charset="0"/>
            </a:endParaRPr>
          </a:p>
          <a:p>
            <a:pPr marL="0" indent="0">
              <a:buFont typeface="Arial" panose="020B0604020202020204" pitchFamily="34" charset="0"/>
              <a:buNone/>
            </a:pPr>
            <a:r>
              <a:rPr lang="en-US" b="1">
                <a:latin typeface="Cambria" panose="02040503050406030204" charset="0"/>
                <a:cs typeface="Times New Roman" panose="02020603050405020304" pitchFamily="18" charset="0"/>
              </a:rPr>
              <a:t>NHANVIENTHUVIEN</a:t>
            </a:r>
            <a:r>
              <a:rPr lang="en-US">
                <a:latin typeface="Cambria" panose="02040503050406030204" charset="0"/>
                <a:cs typeface="Times New Roman" panose="02020603050405020304" pitchFamily="18" charset="0"/>
              </a:rPr>
              <a:t>(</a:t>
            </a:r>
            <a:r>
              <a:rPr lang="en-US" b="1" u="sng">
                <a:latin typeface="Cambria" panose="02040503050406030204" charset="0"/>
                <a:cs typeface="Times New Roman" panose="02020603050405020304" pitchFamily="18" charset="0"/>
              </a:rPr>
              <a:t>MANV</a:t>
            </a:r>
            <a:r>
              <a:rPr lang="en-US">
                <a:latin typeface="Cambria" panose="02040503050406030204" charset="0"/>
                <a:cs typeface="Times New Roman" panose="02020603050405020304" pitchFamily="18" charset="0"/>
              </a:rPr>
              <a:t>, TENNV, NGAYSINH, GIOITINH, SDT, GMAIL)</a:t>
            </a:r>
            <a:endParaRPr lang="en-US">
              <a:latin typeface="Cambria" panose="02040503050406030204" charset="0"/>
              <a:cs typeface="Times New Roman" panose="02020603050405020304" pitchFamily="18" charset="0"/>
            </a:endParaRPr>
          </a:p>
          <a:p>
            <a:pPr marL="0" indent="0">
              <a:buFont typeface="Arial" panose="020B0604020202020204" pitchFamily="34" charset="0"/>
              <a:buNone/>
            </a:pPr>
            <a:r>
              <a:rPr lang="en-US" b="1">
                <a:latin typeface="Cambria" panose="02040503050406030204" charset="0"/>
                <a:cs typeface="Times New Roman" panose="02020603050405020304" pitchFamily="18" charset="0"/>
              </a:rPr>
              <a:t>SINHVIEN</a:t>
            </a:r>
            <a:r>
              <a:rPr lang="en-US">
                <a:latin typeface="Cambria" panose="02040503050406030204" charset="0"/>
                <a:cs typeface="Times New Roman" panose="02020603050405020304" pitchFamily="18" charset="0"/>
              </a:rPr>
              <a:t>(</a:t>
            </a:r>
            <a:r>
              <a:rPr lang="en-US" b="1" u="sng">
                <a:latin typeface="Cambria" panose="02040503050406030204" charset="0"/>
                <a:cs typeface="Times New Roman" panose="02020603050405020304" pitchFamily="18" charset="0"/>
              </a:rPr>
              <a:t>MASV</a:t>
            </a:r>
            <a:r>
              <a:rPr lang="en-US">
                <a:latin typeface="Cambria" panose="02040503050406030204" charset="0"/>
                <a:cs typeface="Times New Roman" panose="02020603050405020304" pitchFamily="18" charset="0"/>
              </a:rPr>
              <a:t>, TENSV, DIACHI, SDT, GMAIL, NGAYSINH, GIOITINH, HINHANH)</a:t>
            </a:r>
            <a:endParaRPr lang="en-US">
              <a:latin typeface="Cambria" panose="02040503050406030204" charset="0"/>
              <a:cs typeface="Times New Roman" panose="02020603050405020304" pitchFamily="18" charset="0"/>
            </a:endParaRPr>
          </a:p>
          <a:p>
            <a:pPr marL="0" indent="0">
              <a:buFont typeface="Arial" panose="020B0604020202020204" pitchFamily="34" charset="0"/>
              <a:buNone/>
            </a:pPr>
            <a:r>
              <a:rPr lang="en-US" b="1">
                <a:latin typeface="Cambria" panose="02040503050406030204" charset="0"/>
                <a:cs typeface="Times New Roman" panose="02020603050405020304" pitchFamily="18" charset="0"/>
              </a:rPr>
              <a:t>THEDG</a:t>
            </a:r>
            <a:r>
              <a:rPr lang="en-US">
                <a:latin typeface="Cambria" panose="02040503050406030204" charset="0"/>
                <a:cs typeface="Times New Roman" panose="02020603050405020304" pitchFamily="18" charset="0"/>
              </a:rPr>
              <a:t>(</a:t>
            </a:r>
            <a:r>
              <a:rPr lang="en-US" u="sng">
                <a:latin typeface="Cambria" panose="02040503050406030204" charset="0"/>
                <a:cs typeface="Times New Roman" panose="02020603050405020304" pitchFamily="18" charset="0"/>
              </a:rPr>
              <a:t>M</a:t>
            </a:r>
            <a:r>
              <a:rPr lang="en-US" b="1" u="sng">
                <a:latin typeface="Cambria" panose="02040503050406030204" charset="0"/>
                <a:cs typeface="Times New Roman" panose="02020603050405020304" pitchFamily="18" charset="0"/>
              </a:rPr>
              <a:t>ADG</a:t>
            </a:r>
            <a:r>
              <a:rPr lang="en-US">
                <a:latin typeface="Cambria" panose="02040503050406030204" charset="0"/>
                <a:cs typeface="Times New Roman" panose="02020603050405020304" pitchFamily="18" charset="0"/>
              </a:rPr>
              <a:t>,MASV,TENSV,HINHANHNGAYCAP, NGAYHETHAN)</a:t>
            </a:r>
            <a:endParaRPr lang="en-US">
              <a:latin typeface="Cambria" panose="02040503050406030204" charset="0"/>
              <a:cs typeface="Times New Roman" panose="02020603050405020304" pitchFamily="18" charset="0"/>
            </a:endParaRPr>
          </a:p>
          <a:p>
            <a:pPr marL="0" indent="0">
              <a:buFont typeface="Arial" panose="020B0604020202020204" pitchFamily="34" charset="0"/>
              <a:buNone/>
            </a:pPr>
            <a:r>
              <a:rPr lang="en-US" b="1">
                <a:latin typeface="Cambria" panose="02040503050406030204" charset="0"/>
                <a:cs typeface="Times New Roman" panose="02020603050405020304" pitchFamily="18" charset="0"/>
              </a:rPr>
              <a:t>PHIEUTHU</a:t>
            </a:r>
            <a:r>
              <a:rPr lang="en-US">
                <a:latin typeface="Cambria" panose="02040503050406030204" charset="0"/>
                <a:cs typeface="Times New Roman" panose="02020603050405020304" pitchFamily="18" charset="0"/>
              </a:rPr>
              <a:t>(</a:t>
            </a:r>
            <a:r>
              <a:rPr lang="en-US" b="1" u="sng">
                <a:latin typeface="Cambria" panose="02040503050406030204" charset="0"/>
                <a:cs typeface="Times New Roman" panose="02020603050405020304" pitchFamily="18" charset="0"/>
              </a:rPr>
              <a:t>MA</a:t>
            </a:r>
            <a:r>
              <a:rPr lang="vi-VN" altLang="en-US" b="1" u="sng">
                <a:latin typeface="Cambria" panose="02040503050406030204" charset="0"/>
                <a:cs typeface="Times New Roman" panose="02020603050405020304" pitchFamily="18" charset="0"/>
              </a:rPr>
              <a:t>PT</a:t>
            </a:r>
            <a:r>
              <a:rPr lang="en-US">
                <a:latin typeface="Cambria" panose="02040503050406030204" charset="0"/>
                <a:cs typeface="Times New Roman" panose="02020603050405020304" pitchFamily="18" charset="0"/>
              </a:rPr>
              <a:t>, MANV, MATHEDG, THOIGIAN, NGAYLAP, SOTIEN)</a:t>
            </a:r>
            <a:endParaRPr lang="en-US">
              <a:latin typeface="Cambria" panose="02040503050406030204" charset="0"/>
              <a:cs typeface="Times New Roman" panose="02020603050405020304" pitchFamily="18" charset="0"/>
            </a:endParaRPr>
          </a:p>
          <a:p>
            <a:pPr marL="0" indent="0">
              <a:buFont typeface="Arial" panose="020B0604020202020204" pitchFamily="34" charset="0"/>
              <a:buNone/>
            </a:pPr>
            <a:r>
              <a:rPr lang="en-US" b="1">
                <a:latin typeface="Cambria" panose="02040503050406030204" charset="0"/>
                <a:cs typeface="Times New Roman" panose="02020603050405020304" pitchFamily="18" charset="0"/>
              </a:rPr>
              <a:t>PHEUMUON</a:t>
            </a:r>
            <a:r>
              <a:rPr lang="en-US">
                <a:latin typeface="Cambria" panose="02040503050406030204" charset="0"/>
                <a:cs typeface="Times New Roman" panose="02020603050405020304" pitchFamily="18" charset="0"/>
              </a:rPr>
              <a:t>(</a:t>
            </a:r>
            <a:r>
              <a:rPr lang="en-US" u="sng">
                <a:latin typeface="Cambria" panose="02040503050406030204" charset="0"/>
                <a:cs typeface="Times New Roman" panose="02020603050405020304" pitchFamily="18" charset="0"/>
              </a:rPr>
              <a:t>M</a:t>
            </a:r>
            <a:r>
              <a:rPr lang="en-US" b="1" u="sng">
                <a:latin typeface="Cambria" panose="02040503050406030204" charset="0"/>
                <a:cs typeface="Times New Roman" panose="02020603050405020304" pitchFamily="18" charset="0"/>
              </a:rPr>
              <a:t>APM</a:t>
            </a:r>
            <a:r>
              <a:rPr lang="en-US">
                <a:latin typeface="Cambria" panose="02040503050406030204" charset="0"/>
                <a:cs typeface="Times New Roman" panose="02020603050405020304" pitchFamily="18" charset="0"/>
              </a:rPr>
              <a:t>,MANV,</a:t>
            </a:r>
            <a:r>
              <a:rPr lang="en-US">
                <a:latin typeface="Cambria" panose="02040503050406030204" charset="0"/>
                <a:ea typeface="SimSun" panose="02010600030101010101" pitchFamily="2" charset="-122"/>
                <a:sym typeface="+mn-ea"/>
              </a:rPr>
              <a:t>MATHEDG</a:t>
            </a:r>
            <a:r>
              <a:rPr lang="en-US">
                <a:latin typeface="Cambria" panose="02040503050406030204" charset="0"/>
                <a:cs typeface="Times New Roman" panose="02020603050405020304" pitchFamily="18" charset="0"/>
              </a:rPr>
              <a:t>,NGAYMUON,NGAYTRA, GHICHU)</a:t>
            </a:r>
            <a:endParaRPr lang="en-US">
              <a:latin typeface="Cambria" panose="02040503050406030204" charset="0"/>
              <a:cs typeface="Times New Roman" panose="02020603050405020304" pitchFamily="18" charset="0"/>
            </a:endParaRPr>
          </a:p>
          <a:p>
            <a:pPr marL="0" indent="0">
              <a:buFont typeface="Arial" panose="020B0604020202020204" pitchFamily="34" charset="0"/>
              <a:buNone/>
            </a:pPr>
            <a:r>
              <a:rPr lang="en-US" b="1">
                <a:latin typeface="Cambria" panose="02040503050406030204" charset="0"/>
                <a:cs typeface="Times New Roman" panose="02020603050405020304" pitchFamily="18" charset="0"/>
              </a:rPr>
              <a:t>CT_PM</a:t>
            </a:r>
            <a:r>
              <a:rPr lang="en-US">
                <a:latin typeface="Cambria" panose="02040503050406030204" charset="0"/>
                <a:cs typeface="Times New Roman" panose="02020603050405020304" pitchFamily="18" charset="0"/>
              </a:rPr>
              <a:t>(</a:t>
            </a:r>
            <a:r>
              <a:rPr lang="en-US" b="1" u="sng">
                <a:latin typeface="Cambria" panose="02040503050406030204" charset="0"/>
                <a:cs typeface="Times New Roman" panose="02020603050405020304" pitchFamily="18" charset="0"/>
              </a:rPr>
              <a:t>MASACH</a:t>
            </a:r>
            <a:r>
              <a:rPr lang="en-US">
                <a:latin typeface="Cambria" panose="02040503050406030204" charset="0"/>
                <a:cs typeface="Times New Roman" panose="02020603050405020304" pitchFamily="18" charset="0"/>
              </a:rPr>
              <a:t>, </a:t>
            </a:r>
            <a:r>
              <a:rPr lang="en-US" b="1" u="sng">
                <a:latin typeface="Cambria" panose="02040503050406030204" charset="0"/>
                <a:cs typeface="Times New Roman" panose="02020603050405020304" pitchFamily="18" charset="0"/>
              </a:rPr>
              <a:t>MAPM</a:t>
            </a:r>
            <a:r>
              <a:rPr lang="en-US">
                <a:latin typeface="Cambria" panose="02040503050406030204" charset="0"/>
                <a:cs typeface="Times New Roman" panose="02020603050405020304" pitchFamily="18" charset="0"/>
              </a:rPr>
              <a:t>, NGAYTRATHUC)</a:t>
            </a:r>
            <a:endParaRPr lang="en-US">
              <a:latin typeface="Cambria" panose="02040503050406030204" charset="0"/>
              <a:cs typeface="Times New Roman" panose="02020603050405020304" pitchFamily="18" charset="0"/>
            </a:endParaRPr>
          </a:p>
          <a:p>
            <a:pPr marL="0" indent="0">
              <a:buFont typeface="Arial" panose="020B0604020202020204" pitchFamily="34" charset="0"/>
              <a:buNone/>
            </a:pPr>
            <a:r>
              <a:rPr lang="en-US" b="1">
                <a:latin typeface="Cambria" panose="02040503050406030204" charset="0"/>
                <a:cs typeface="Times New Roman" panose="02020603050405020304" pitchFamily="18" charset="0"/>
              </a:rPr>
              <a:t>TACGIA</a:t>
            </a:r>
            <a:r>
              <a:rPr lang="en-US">
                <a:latin typeface="Cambria" panose="02040503050406030204" charset="0"/>
                <a:cs typeface="Times New Roman" panose="02020603050405020304" pitchFamily="18" charset="0"/>
              </a:rPr>
              <a:t>(</a:t>
            </a:r>
            <a:r>
              <a:rPr lang="en-US" b="1" u="sng">
                <a:latin typeface="Cambria" panose="02040503050406030204" charset="0"/>
                <a:cs typeface="Times New Roman" panose="02020603050405020304" pitchFamily="18" charset="0"/>
              </a:rPr>
              <a:t>MATG</a:t>
            </a:r>
            <a:r>
              <a:rPr lang="en-US">
                <a:latin typeface="Cambria" panose="02040503050406030204" charset="0"/>
                <a:cs typeface="Times New Roman" panose="02020603050405020304" pitchFamily="18" charset="0"/>
              </a:rPr>
              <a:t>, TENTG, BUTDANH, NGAYSINH, QUEQUAN, HINHANH)</a:t>
            </a:r>
            <a:endParaRPr lang="en-US">
              <a:latin typeface="Cambria" panose="02040503050406030204" charset="0"/>
              <a:cs typeface="Times New Roman" panose="02020603050405020304" pitchFamily="18" charset="0"/>
            </a:endParaRPr>
          </a:p>
          <a:p>
            <a:pPr marL="0" indent="0">
              <a:buFont typeface="Arial" panose="020B0604020202020204" pitchFamily="34" charset="0"/>
              <a:buNone/>
            </a:pPr>
            <a:r>
              <a:rPr lang="en-US" b="1">
                <a:latin typeface="Cambria" panose="02040503050406030204" charset="0"/>
                <a:cs typeface="Times New Roman" panose="02020603050405020304" pitchFamily="18" charset="0"/>
              </a:rPr>
              <a:t>CT_TACGIA_SACH</a:t>
            </a:r>
            <a:r>
              <a:rPr lang="en-US">
                <a:latin typeface="Cambria" panose="02040503050406030204" charset="0"/>
                <a:cs typeface="Times New Roman" panose="02020603050405020304" pitchFamily="18" charset="0"/>
              </a:rPr>
              <a:t>(</a:t>
            </a:r>
            <a:r>
              <a:rPr lang="en-US" b="1" u="sng">
                <a:latin typeface="Cambria" panose="02040503050406030204" charset="0"/>
                <a:cs typeface="Times New Roman" panose="02020603050405020304" pitchFamily="18" charset="0"/>
              </a:rPr>
              <a:t>MATG</a:t>
            </a:r>
            <a:r>
              <a:rPr lang="en-US">
                <a:latin typeface="Cambria" panose="02040503050406030204" charset="0"/>
                <a:cs typeface="Times New Roman" panose="02020603050405020304" pitchFamily="18" charset="0"/>
              </a:rPr>
              <a:t>, </a:t>
            </a:r>
            <a:r>
              <a:rPr lang="en-US" b="1" u="sng">
                <a:latin typeface="Cambria" panose="02040503050406030204" charset="0"/>
                <a:cs typeface="Times New Roman" panose="02020603050405020304" pitchFamily="18" charset="0"/>
              </a:rPr>
              <a:t>MASACH</a:t>
            </a:r>
            <a:r>
              <a:rPr lang="en-US">
                <a:latin typeface="Cambria" panose="02040503050406030204" charset="0"/>
                <a:cs typeface="Times New Roman" panose="02020603050405020304" pitchFamily="18" charset="0"/>
              </a:rPr>
              <a:t>, NAMVIET)</a:t>
            </a:r>
            <a:endParaRPr lang="en-US">
              <a:latin typeface="Cambria" panose="02040503050406030204" charset="0"/>
              <a:cs typeface="Times New Roman" panose="02020603050405020304" pitchFamily="18" charset="0"/>
            </a:endParaRPr>
          </a:p>
          <a:p>
            <a:pPr marL="0" indent="0">
              <a:buFont typeface="Arial" panose="020B0604020202020204" pitchFamily="34" charset="0"/>
              <a:buNone/>
            </a:pPr>
            <a:r>
              <a:rPr lang="en-US" b="1">
                <a:latin typeface="Cambria" panose="02040503050406030204" charset="0"/>
                <a:cs typeface="Times New Roman" panose="02020603050405020304" pitchFamily="18" charset="0"/>
              </a:rPr>
              <a:t>HINHTHUCPHAT</a:t>
            </a:r>
            <a:r>
              <a:rPr lang="en-US">
                <a:latin typeface="Cambria" panose="02040503050406030204" charset="0"/>
                <a:cs typeface="Times New Roman" panose="02020603050405020304" pitchFamily="18" charset="0"/>
              </a:rPr>
              <a:t>(</a:t>
            </a:r>
            <a:r>
              <a:rPr lang="en-US" b="1" u="sng">
                <a:latin typeface="Cambria" panose="02040503050406030204" charset="0"/>
                <a:cs typeface="Times New Roman" panose="02020603050405020304" pitchFamily="18" charset="0"/>
              </a:rPr>
              <a:t>MAHT</a:t>
            </a:r>
            <a:r>
              <a:rPr lang="en-US">
                <a:latin typeface="Cambria" panose="02040503050406030204" charset="0"/>
                <a:cs typeface="Times New Roman" panose="02020603050405020304" pitchFamily="18" charset="0"/>
              </a:rPr>
              <a:t>, HINHTHUC)</a:t>
            </a:r>
            <a:endParaRPr lang="en-US">
              <a:latin typeface="Cambria" panose="02040503050406030204" charset="0"/>
              <a:cs typeface="Times New Roman" panose="02020603050405020304" pitchFamily="18" charset="0"/>
            </a:endParaRPr>
          </a:p>
          <a:p>
            <a:pPr marL="0" indent="0">
              <a:buFont typeface="Arial" panose="020B0604020202020204" pitchFamily="34" charset="0"/>
              <a:buNone/>
            </a:pPr>
            <a:r>
              <a:rPr lang="en-US" b="1">
                <a:latin typeface="Cambria" panose="02040503050406030204" charset="0"/>
                <a:cs typeface="Times New Roman" panose="02020603050405020304" pitchFamily="18" charset="0"/>
              </a:rPr>
              <a:t>PHIEUPHAT</a:t>
            </a:r>
            <a:r>
              <a:rPr lang="en-US">
                <a:latin typeface="Cambria" panose="02040503050406030204" charset="0"/>
                <a:cs typeface="Times New Roman" panose="02020603050405020304" pitchFamily="18" charset="0"/>
              </a:rPr>
              <a:t>(</a:t>
            </a:r>
            <a:r>
              <a:rPr lang="en-US" b="1" u="sng">
                <a:latin typeface="Cambria" panose="02040503050406030204" charset="0"/>
                <a:cs typeface="Times New Roman" panose="02020603050405020304" pitchFamily="18" charset="0"/>
              </a:rPr>
              <a:t>MAPP</a:t>
            </a:r>
            <a:r>
              <a:rPr lang="en-US">
                <a:latin typeface="Cambria" panose="02040503050406030204" charset="0"/>
                <a:cs typeface="Times New Roman" panose="02020603050405020304" pitchFamily="18" charset="0"/>
              </a:rPr>
              <a:t>, MAHT, MASACH, MAPM, GHICHU, NGAYLAP)</a:t>
            </a:r>
            <a:endParaRPr lang="en-US">
              <a:latin typeface="Cambria" panose="02040503050406030204" charset="0"/>
              <a:cs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2.4</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Phụ thuộc hàm và khóa và dạng chuẩn.</a:t>
            </a:r>
            <a:endParaRPr lang="vi-VN" altLang="en-US" sz="1800" b="1" dirty="0">
              <a:solidFill>
                <a:schemeClr val="accent1"/>
              </a:solidFill>
              <a:latin typeface="+mn-lt"/>
              <a:cs typeface="Times New Roman" panose="02020603050405020304" pitchFamily="18" charset="0"/>
            </a:endParaRPr>
          </a:p>
        </p:txBody>
      </p:sp>
      <p:sp>
        <p:nvSpPr>
          <p:cNvPr id="4" name="Text Box 3"/>
          <p:cNvSpPr txBox="1"/>
          <p:nvPr/>
        </p:nvSpPr>
        <p:spPr>
          <a:xfrm>
            <a:off x="555625" y="1135380"/>
            <a:ext cx="4117975" cy="3138170"/>
          </a:xfrm>
          <a:prstGeom prst="rect">
            <a:avLst/>
          </a:prstGeom>
          <a:noFill/>
          <a:ln w="9525">
            <a:noFill/>
          </a:ln>
        </p:spPr>
        <p:txBody>
          <a:bodyPr wrap="square">
            <a:spAutoFit/>
          </a:bodyPr>
          <a:p>
            <a:pPr marL="228600" indent="-228600"/>
            <a:r>
              <a:rPr lang="en-US" sz="1800">
                <a:latin typeface="Cambria" panose="02040503050406030204" charset="0"/>
                <a:ea typeface="SimSun" panose="02010600030101010101" pitchFamily="2" charset="-122"/>
              </a:rPr>
              <a:t>1. </a:t>
            </a:r>
            <a:r>
              <a:rPr lang="en-US" sz="1800" b="1">
                <a:latin typeface="Cambria" panose="02040503050406030204" charset="0"/>
                <a:ea typeface="SimSun" panose="02010600030101010101" pitchFamily="2" charset="-122"/>
              </a:rPr>
              <a:t>Lược đồ quan hệ cho bảng SACH (Sách):</a:t>
            </a:r>
            <a:endParaRPr lang="en-US" sz="1800">
              <a:latin typeface="Cambria" panose="02040503050406030204" charset="0"/>
              <a:cs typeface="Times New Roman" panose="02020603050405020304" pitchFamily="18" charset="0"/>
            </a:endParaRPr>
          </a:p>
          <a:p>
            <a:pPr marL="228600" indent="-228600"/>
            <a:r>
              <a:rPr lang="en-US" sz="1800" b="1">
                <a:latin typeface="Cambria" panose="02040503050406030204" charset="0"/>
                <a:cs typeface="Times New Roman" panose="02020603050405020304" pitchFamily="18" charset="0"/>
                <a:sym typeface="+mn-ea"/>
              </a:rPr>
              <a:t>SACH</a:t>
            </a:r>
            <a:r>
              <a:rPr lang="en-US" sz="1800">
                <a:latin typeface="Cambria" panose="02040503050406030204" charset="0"/>
                <a:cs typeface="Times New Roman" panose="02020603050405020304" pitchFamily="18" charset="0"/>
                <a:sym typeface="+mn-ea"/>
              </a:rPr>
              <a:t>(</a:t>
            </a:r>
            <a:r>
              <a:rPr lang="en-US" sz="1800" u="sng">
                <a:latin typeface="Cambria" panose="02040503050406030204" charset="0"/>
                <a:cs typeface="Times New Roman" panose="02020603050405020304" pitchFamily="18" charset="0"/>
                <a:sym typeface="+mn-ea"/>
              </a:rPr>
              <a:t>M</a:t>
            </a:r>
            <a:r>
              <a:rPr lang="en-US" sz="1800" b="1" u="sng">
                <a:latin typeface="Cambria" panose="02040503050406030204" charset="0"/>
                <a:cs typeface="Times New Roman" panose="02020603050405020304" pitchFamily="18" charset="0"/>
                <a:sym typeface="+mn-ea"/>
              </a:rPr>
              <a:t>ASACH</a:t>
            </a:r>
            <a:r>
              <a:rPr lang="en-US" sz="1800">
                <a:latin typeface="Cambria" panose="02040503050406030204" charset="0"/>
                <a:cs typeface="Times New Roman" panose="02020603050405020304" pitchFamily="18" charset="0"/>
                <a:sym typeface="+mn-ea"/>
              </a:rPr>
              <a:t>, MALOAI, TENSACH, NXB, BIA, GIA, SOTRANG, SL)</a:t>
            </a:r>
            <a:r>
              <a:rPr lang="en-US" sz="1800">
                <a:latin typeface="Cambria" panose="02040503050406030204" charset="0"/>
                <a:cs typeface="Times New Roman" panose="02020603050405020304" pitchFamily="18" charset="0"/>
              </a:rPr>
              <a:t>K ={MASACH}F = {MASACH → TENSACH</a:t>
            </a:r>
            <a:r>
              <a:rPr lang="vi-VN" altLang="en-US" sz="1800">
                <a:latin typeface="Cambria" panose="02040503050406030204" charset="0"/>
                <a:cs typeface="Times New Roman" panose="02020603050405020304" pitchFamily="18" charset="0"/>
              </a:rPr>
              <a:t>,</a:t>
            </a:r>
            <a:r>
              <a:rPr lang="en-US" sz="1800">
                <a:latin typeface="Cambria" panose="02040503050406030204" charset="0"/>
                <a:cs typeface="Times New Roman" panose="02020603050405020304" pitchFamily="18" charset="0"/>
              </a:rPr>
              <a:t>S</a:t>
            </a:r>
            <a:r>
              <a:rPr lang="vi-VN" altLang="en-US" sz="1800">
                <a:latin typeface="Cambria" panose="02040503050406030204" charset="0"/>
                <a:cs typeface="Times New Roman" panose="02020603050405020304" pitchFamily="18" charset="0"/>
              </a:rPr>
              <a:t>L,</a:t>
            </a:r>
            <a:r>
              <a:rPr lang="en-US" sz="1800">
                <a:latin typeface="Cambria" panose="02040503050406030204" charset="0"/>
                <a:cs typeface="Times New Roman" panose="02020603050405020304" pitchFamily="18" charset="0"/>
              </a:rPr>
              <a:t>BIA</a:t>
            </a:r>
            <a:r>
              <a:rPr lang="vi-VN" altLang="en-US" sz="1800">
                <a:latin typeface="Cambria" panose="02040503050406030204" charset="0"/>
                <a:cs typeface="Times New Roman" panose="02020603050405020304" pitchFamily="18" charset="0"/>
              </a:rPr>
              <a:t>,</a:t>
            </a:r>
            <a:r>
              <a:rPr lang="en-US" sz="1800">
                <a:latin typeface="Cambria" panose="02040503050406030204" charset="0"/>
                <a:cs typeface="Times New Roman" panose="02020603050405020304" pitchFamily="18" charset="0"/>
              </a:rPr>
              <a:t>NXB; GIA</a:t>
            </a:r>
            <a:r>
              <a:rPr lang="vi-VN" altLang="en-US" sz="1800">
                <a:latin typeface="Cambria" panose="02040503050406030204" charset="0"/>
                <a:cs typeface="Times New Roman" panose="02020603050405020304" pitchFamily="18" charset="0"/>
              </a:rPr>
              <a:t>,</a:t>
            </a:r>
            <a:r>
              <a:rPr lang="en-US" sz="1800">
                <a:latin typeface="Cambria" panose="02040503050406030204" charset="0"/>
                <a:cs typeface="Times New Roman" panose="02020603050405020304" pitchFamily="18" charset="0"/>
                <a:sym typeface="+mn-ea"/>
              </a:rPr>
              <a:t>SOTRANG</a:t>
            </a:r>
            <a:r>
              <a:rPr lang="vi-VN" altLang="en-US" sz="1800">
                <a:latin typeface="Cambria" panose="02040503050406030204" charset="0"/>
                <a:cs typeface="Times New Roman" panose="02020603050405020304" pitchFamily="18" charset="0"/>
                <a:sym typeface="+mn-ea"/>
              </a:rPr>
              <a:t>;</a:t>
            </a:r>
            <a:r>
              <a:rPr lang="en-US" sz="1800">
                <a:latin typeface="Cambria" panose="02040503050406030204" charset="0"/>
                <a:cs typeface="Times New Roman" panose="02020603050405020304" pitchFamily="18" charset="0"/>
              </a:rPr>
              <a:t>MASACH → MALOAI;}=&gt; ĐẠT BCNF</a:t>
            </a:r>
            <a:endParaRPr lang="en-US" sz="1800">
              <a:latin typeface="Cambria" panose="02040503050406030204" charset="0"/>
              <a:cs typeface="Times New Roman" panose="02020603050405020304" pitchFamily="18" charset="0"/>
            </a:endParaRPr>
          </a:p>
        </p:txBody>
      </p:sp>
      <p:sp>
        <p:nvSpPr>
          <p:cNvPr id="7" name="Text Box 6"/>
          <p:cNvSpPr txBox="1"/>
          <p:nvPr/>
        </p:nvSpPr>
        <p:spPr>
          <a:xfrm>
            <a:off x="4787900" y="1129030"/>
            <a:ext cx="4013835" cy="2306955"/>
          </a:xfrm>
          <a:prstGeom prst="rect">
            <a:avLst/>
          </a:prstGeom>
          <a:noFill/>
          <a:ln w="9525">
            <a:noFill/>
          </a:ln>
        </p:spPr>
        <p:txBody>
          <a:bodyPr wrap="square">
            <a:spAutoFit/>
          </a:bodyPr>
          <a:p>
            <a:pPr marL="228600" indent="-228600"/>
            <a:r>
              <a:rPr lang="en-US" sz="1800" b="1">
                <a:latin typeface="Cambria" panose="02040503050406030204" charset="0"/>
                <a:ea typeface="SimSun" panose="02010600030101010101" pitchFamily="2" charset="-122"/>
              </a:rPr>
              <a:t>2.Lược đồ quan hệ cho bảng PHANKHU (Phân khu):</a:t>
            </a:r>
            <a:endParaRPr lang="en-US" sz="1800" b="1">
              <a:latin typeface="Cambria" panose="02040503050406030204" charset="0"/>
              <a:ea typeface="SimSun" panose="02010600030101010101" pitchFamily="2" charset="-122"/>
            </a:endParaRPr>
          </a:p>
          <a:p>
            <a:pPr marL="228600" indent="-228600"/>
            <a:r>
              <a:rPr lang="en-US" sz="1800" b="1">
                <a:latin typeface="Cambria" panose="02040503050406030204" charset="0"/>
                <a:cs typeface="Times New Roman" panose="02020603050405020304" pitchFamily="18" charset="0"/>
                <a:sym typeface="+mn-ea"/>
              </a:rPr>
              <a:t>KHUVUC</a:t>
            </a:r>
            <a:r>
              <a:rPr lang="en-US" sz="1800">
                <a:latin typeface="Cambria" panose="02040503050406030204" charset="0"/>
                <a:cs typeface="Times New Roman" panose="02020603050405020304" pitchFamily="18" charset="0"/>
                <a:sym typeface="+mn-ea"/>
              </a:rPr>
              <a:t>(</a:t>
            </a:r>
            <a:r>
              <a:rPr lang="en-US" sz="1800" b="1" u="sng">
                <a:latin typeface="Cambria" panose="02040503050406030204" charset="0"/>
                <a:cs typeface="Times New Roman" panose="02020603050405020304" pitchFamily="18" charset="0"/>
                <a:sym typeface="+mn-ea"/>
              </a:rPr>
              <a:t>MAKHU</a:t>
            </a:r>
            <a:r>
              <a:rPr lang="en-US" sz="1800">
                <a:latin typeface="Cambria" panose="02040503050406030204" charset="0"/>
                <a:cs typeface="Times New Roman" panose="02020603050405020304" pitchFamily="18" charset="0"/>
                <a:sym typeface="+mn-ea"/>
              </a:rPr>
              <a:t>, TENKHU)</a:t>
            </a:r>
            <a:endParaRPr lang="en-US" sz="1800">
              <a:latin typeface="Cambria" panose="02040503050406030204" charset="0"/>
              <a:cs typeface="Times New Roman" panose="02020603050405020304" pitchFamily="18" charset="0"/>
              <a:sym typeface="+mn-ea"/>
            </a:endParaRPr>
          </a:p>
          <a:p>
            <a:pPr marL="228600" indent="-228600"/>
            <a:r>
              <a:rPr lang="en-US" sz="1800">
                <a:latin typeface="Cambria" panose="02040503050406030204" charset="0"/>
                <a:ea typeface="SimSun" panose="02010600030101010101" pitchFamily="2" charset="-122"/>
              </a:rPr>
              <a:t>K ={MAKHU}</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F =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MAKHU → TENKHU;</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=&gt; ĐẠT BCNF</a:t>
            </a:r>
            <a:endParaRPr lang="en-US" sz="1800">
              <a:latin typeface="Cambria" panose="02040503050406030204" charset="0"/>
              <a:ea typeface="SimSun"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2.4</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Phụ thuộc hàm và khóa và dạng chuẩn.</a:t>
            </a:r>
            <a:endParaRPr lang="vi-VN" altLang="en-US" sz="1800" b="1" dirty="0">
              <a:solidFill>
                <a:schemeClr val="accent1"/>
              </a:solidFill>
              <a:latin typeface="+mn-lt"/>
              <a:cs typeface="Times New Roman" panose="02020603050405020304" pitchFamily="18" charset="0"/>
            </a:endParaRPr>
          </a:p>
        </p:txBody>
      </p:sp>
      <p:sp>
        <p:nvSpPr>
          <p:cNvPr id="4" name="Text Box 3"/>
          <p:cNvSpPr txBox="1"/>
          <p:nvPr/>
        </p:nvSpPr>
        <p:spPr>
          <a:xfrm>
            <a:off x="555625" y="1135380"/>
            <a:ext cx="4117975" cy="3692525"/>
          </a:xfrm>
          <a:prstGeom prst="rect">
            <a:avLst/>
          </a:prstGeom>
          <a:noFill/>
          <a:ln w="9525">
            <a:noFill/>
          </a:ln>
        </p:spPr>
        <p:txBody>
          <a:bodyPr wrap="square">
            <a:spAutoFit/>
          </a:bodyPr>
          <a:p>
            <a:pPr marL="228600" indent="-228600"/>
            <a:r>
              <a:rPr lang="en-US" sz="1800">
                <a:latin typeface="Cambria" panose="02040503050406030204" charset="0"/>
                <a:ea typeface="SimSun" panose="02010600030101010101" pitchFamily="2" charset="-122"/>
              </a:rPr>
              <a:t>3.Lược đồ quan hệ cho bảng TACGIA (Tác giả):</a:t>
            </a:r>
            <a:endParaRPr lang="en-US" sz="1800">
              <a:latin typeface="Cambria" panose="02040503050406030204" charset="0"/>
              <a:ea typeface="SimSun" panose="02010600030101010101" pitchFamily="2" charset="-122"/>
            </a:endParaRPr>
          </a:p>
          <a:p>
            <a:pPr marL="228600" indent="-228600"/>
            <a:r>
              <a:rPr lang="en-US" sz="1800" b="1">
                <a:latin typeface="Cambria" panose="02040503050406030204" charset="0"/>
                <a:cs typeface="Times New Roman" panose="02020603050405020304" pitchFamily="18" charset="0"/>
                <a:sym typeface="+mn-ea"/>
              </a:rPr>
              <a:t>TACGIA</a:t>
            </a:r>
            <a:r>
              <a:rPr lang="en-US" sz="1800">
                <a:latin typeface="Cambria" panose="02040503050406030204" charset="0"/>
                <a:cs typeface="Times New Roman" panose="02020603050405020304" pitchFamily="18" charset="0"/>
                <a:sym typeface="+mn-ea"/>
              </a:rPr>
              <a:t>(</a:t>
            </a:r>
            <a:r>
              <a:rPr lang="en-US" sz="1800" b="1" u="sng">
                <a:latin typeface="Cambria" panose="02040503050406030204" charset="0"/>
                <a:cs typeface="Times New Roman" panose="02020603050405020304" pitchFamily="18" charset="0"/>
                <a:sym typeface="+mn-ea"/>
              </a:rPr>
              <a:t>MATG</a:t>
            </a:r>
            <a:r>
              <a:rPr lang="en-US" sz="1800">
                <a:latin typeface="Cambria" panose="02040503050406030204" charset="0"/>
                <a:cs typeface="Times New Roman" panose="02020603050405020304" pitchFamily="18" charset="0"/>
                <a:sym typeface="+mn-ea"/>
              </a:rPr>
              <a:t>, TENTG, BUTDANH, NGAYSINH, QUEQUAN, HINHANH)</a:t>
            </a:r>
            <a:endParaRPr lang="en-US" sz="1800">
              <a:latin typeface="Cambria" panose="02040503050406030204" charset="0"/>
              <a:cs typeface="Times New Roman" panose="02020603050405020304" pitchFamily="18" charset="0"/>
              <a:sym typeface="+mn-ea"/>
            </a:endParaRPr>
          </a:p>
          <a:p>
            <a:pPr marL="228600" indent="-228600"/>
            <a:r>
              <a:rPr lang="en-US" sz="1800">
                <a:latin typeface="Cambria" panose="02040503050406030204" charset="0"/>
                <a:ea typeface="SimSun" panose="02010600030101010101" pitchFamily="2" charset="-122"/>
              </a:rPr>
              <a:t>K ={ MATACGIA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F =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MATACGIA → TENTG;</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MATACGIA → BUTDANH;</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MATACGIA → NGAYSINH;</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MATACGIA → QUEQUAN;</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MATACGIA → HINHANH;</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=&gt; ĐẠT BCNF</a:t>
            </a:r>
            <a:endParaRPr lang="en-US" sz="1800">
              <a:latin typeface="Cambria" panose="02040503050406030204" charset="0"/>
              <a:ea typeface="SimSun" panose="02010600030101010101" pitchFamily="2" charset="-122"/>
            </a:endParaRPr>
          </a:p>
        </p:txBody>
      </p:sp>
      <p:sp>
        <p:nvSpPr>
          <p:cNvPr id="7" name="Text Box 6"/>
          <p:cNvSpPr txBox="1"/>
          <p:nvPr/>
        </p:nvSpPr>
        <p:spPr>
          <a:xfrm>
            <a:off x="4787900" y="1129030"/>
            <a:ext cx="4013835" cy="2861310"/>
          </a:xfrm>
          <a:prstGeom prst="rect">
            <a:avLst/>
          </a:prstGeom>
          <a:noFill/>
          <a:ln w="9525">
            <a:noFill/>
          </a:ln>
        </p:spPr>
        <p:txBody>
          <a:bodyPr wrap="square">
            <a:spAutoFit/>
          </a:bodyPr>
          <a:p>
            <a:pPr marL="228600" indent="-228600"/>
            <a:r>
              <a:rPr lang="en-US" sz="1800">
                <a:latin typeface="Cambria" panose="02040503050406030204" charset="0"/>
                <a:ea typeface="SimSun" panose="02010600030101010101" pitchFamily="2" charset="-122"/>
              </a:rPr>
              <a:t>4.Lược đồ quan hệ cho bảng LOAISACH (Loại sách):</a:t>
            </a:r>
            <a:endParaRPr lang="en-US" sz="1800">
              <a:latin typeface="Cambria" panose="02040503050406030204" charset="0"/>
              <a:ea typeface="SimSun" panose="02010600030101010101" pitchFamily="2" charset="-122"/>
            </a:endParaRPr>
          </a:p>
          <a:p>
            <a:pPr marL="228600" indent="-228600"/>
            <a:r>
              <a:rPr lang="en-US" sz="1800" b="1">
                <a:latin typeface="Cambria" panose="02040503050406030204" charset="0"/>
                <a:cs typeface="Times New Roman" panose="02020603050405020304" pitchFamily="18" charset="0"/>
                <a:sym typeface="+mn-ea"/>
              </a:rPr>
              <a:t>LOAISACH</a:t>
            </a:r>
            <a:r>
              <a:rPr lang="en-US" sz="1800">
                <a:latin typeface="Cambria" panose="02040503050406030204" charset="0"/>
                <a:cs typeface="Times New Roman" panose="02020603050405020304" pitchFamily="18" charset="0"/>
                <a:sym typeface="+mn-ea"/>
              </a:rPr>
              <a:t>(</a:t>
            </a:r>
            <a:r>
              <a:rPr lang="en-US" sz="1800" b="1" u="sng">
                <a:latin typeface="Cambria" panose="02040503050406030204" charset="0"/>
                <a:cs typeface="Times New Roman" panose="02020603050405020304" pitchFamily="18" charset="0"/>
                <a:sym typeface="+mn-ea"/>
              </a:rPr>
              <a:t>MALOAI</a:t>
            </a:r>
            <a:r>
              <a:rPr lang="en-US" sz="1800">
                <a:latin typeface="Cambria" panose="02040503050406030204" charset="0"/>
                <a:cs typeface="Times New Roman" panose="02020603050405020304" pitchFamily="18" charset="0"/>
                <a:sym typeface="+mn-ea"/>
              </a:rPr>
              <a:t>, MANGAN, TENLOAI)</a:t>
            </a:r>
            <a:endParaRPr lang="en-US" sz="1800">
              <a:latin typeface="Cambria" panose="02040503050406030204" charset="0"/>
              <a:cs typeface="Times New Roman" panose="02020603050405020304" pitchFamily="18" charset="0"/>
              <a:sym typeface="+mn-ea"/>
            </a:endParaRPr>
          </a:p>
          <a:p>
            <a:pPr marL="228600" indent="-228600"/>
            <a:r>
              <a:rPr lang="en-US" sz="1800">
                <a:latin typeface="Cambria" panose="02040503050406030204" charset="0"/>
                <a:ea typeface="SimSun" panose="02010600030101010101" pitchFamily="2" charset="-122"/>
              </a:rPr>
              <a:t>K ={ MALOAISACH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F =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MALOAISACH → TENLOAI;</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MALOAISACH → MANGANKE;</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=&gt; ĐẠT BCNF</a:t>
            </a:r>
            <a:endParaRPr lang="en-US" sz="1800">
              <a:latin typeface="Cambria" panose="02040503050406030204" charset="0"/>
              <a:ea typeface="SimSun"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5"/>
        <p:cNvGrpSpPr/>
        <p:nvPr/>
      </p:nvGrpSpPr>
      <p:grpSpPr>
        <a:xfrm>
          <a:off x="0" y="0"/>
          <a:ext cx="0" cy="0"/>
          <a:chOff x="0" y="0"/>
          <a:chExt cx="0" cy="0"/>
        </a:xfrm>
      </p:grpSpPr>
      <p:sp>
        <p:nvSpPr>
          <p:cNvPr id="2" name="Google Shape;467;p4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dirty="0"/>
              <a:t>Nội dung</a:t>
            </a:r>
            <a:endParaRPr lang="vi-VN" sz="2400" b="1" dirty="0"/>
          </a:p>
        </p:txBody>
      </p:sp>
      <p:sp>
        <p:nvSpPr>
          <p:cNvPr id="11" name="Google Shape;2408;p52"/>
          <p:cNvSpPr txBox="1"/>
          <p:nvPr/>
        </p:nvSpPr>
        <p:spPr>
          <a:xfrm>
            <a:off x="1034415" y="1404620"/>
            <a:ext cx="6979920" cy="1576070"/>
          </a:xfrm>
          <a:prstGeom prst="rect">
            <a:avLst/>
          </a:prstGeom>
          <a:noFill/>
          <a:ln>
            <a:noFill/>
          </a:ln>
        </p:spPr>
        <p:txBody>
          <a:bodyPr spcFirstLastPara="1" wrap="square" lIns="0" tIns="0" rIns="0" bIns="0" anchor="t" anchorCtr="0">
            <a:noAutofit/>
          </a:bodyPr>
          <a:p>
            <a:pPr marL="285750" indent="-285750" algn="l">
              <a:lnSpc>
                <a:spcPct val="120000"/>
              </a:lnSpc>
              <a:buFont typeface="Arial" panose="020B0604020202020204" pitchFamily="34" charset="0"/>
              <a:buChar char="•"/>
            </a:pPr>
            <a:r>
              <a:rPr lang="vi-VN" sz="2800" dirty="0">
                <a:solidFill>
                  <a:schemeClr val="accent1"/>
                </a:solidFill>
              </a:rPr>
              <a:t>Chương I: Tổng Quan đề tài </a:t>
            </a:r>
            <a:endParaRPr lang="vi-VN" sz="2800" dirty="0">
              <a:solidFill>
                <a:schemeClr val="accent1"/>
              </a:solidFill>
            </a:endParaRPr>
          </a:p>
          <a:p>
            <a:pPr marL="285750" indent="-285750" algn="l">
              <a:lnSpc>
                <a:spcPct val="120000"/>
              </a:lnSpc>
              <a:buFont typeface="Arial" panose="020B0604020202020204" pitchFamily="34" charset="0"/>
              <a:buChar char="•"/>
            </a:pPr>
            <a:r>
              <a:rPr lang="vi-VN" sz="2800" dirty="0">
                <a:solidFill>
                  <a:schemeClr val="accent1"/>
                </a:solidFill>
              </a:rPr>
              <a:t>Chương II: Cơ Sở lý thuyết </a:t>
            </a:r>
            <a:endParaRPr lang="vi-VN" sz="2800" dirty="0">
              <a:solidFill>
                <a:schemeClr val="accent1"/>
              </a:solidFill>
            </a:endParaRPr>
          </a:p>
          <a:p>
            <a:pPr marL="285750" indent="-285750" algn="l">
              <a:lnSpc>
                <a:spcPct val="120000"/>
              </a:lnSpc>
              <a:buFont typeface="Arial" panose="020B0604020202020204" pitchFamily="34" charset="0"/>
              <a:buChar char="•"/>
            </a:pPr>
            <a:r>
              <a:rPr lang="vi-VN" sz="2800" dirty="0">
                <a:solidFill>
                  <a:schemeClr val="accent1"/>
                </a:solidFill>
              </a:rPr>
              <a:t>Chương III: Kết quả và Hướng phát triển</a:t>
            </a:r>
            <a:endParaRPr lang="vi-VN" sz="2800" dirty="0">
              <a:solidFill>
                <a:schemeClr val="accent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2.4</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Phụ thuộc hàm và khóa và dạng chuẩn.</a:t>
            </a:r>
            <a:endParaRPr lang="vi-VN" altLang="en-US" sz="1800" b="1" dirty="0">
              <a:solidFill>
                <a:schemeClr val="accent1"/>
              </a:solidFill>
              <a:latin typeface="+mn-lt"/>
              <a:cs typeface="Times New Roman" panose="02020603050405020304" pitchFamily="18" charset="0"/>
            </a:endParaRPr>
          </a:p>
        </p:txBody>
      </p:sp>
      <p:sp>
        <p:nvSpPr>
          <p:cNvPr id="4" name="Text Box 3"/>
          <p:cNvSpPr txBox="1"/>
          <p:nvPr/>
        </p:nvSpPr>
        <p:spPr>
          <a:xfrm>
            <a:off x="555625" y="1135380"/>
            <a:ext cx="4117975" cy="2861310"/>
          </a:xfrm>
          <a:prstGeom prst="rect">
            <a:avLst/>
          </a:prstGeom>
          <a:noFill/>
          <a:ln w="9525">
            <a:noFill/>
          </a:ln>
        </p:spPr>
        <p:txBody>
          <a:bodyPr wrap="square">
            <a:spAutoFit/>
          </a:bodyPr>
          <a:p>
            <a:pPr marL="228600" indent="-228600"/>
            <a:r>
              <a:rPr lang="en-US" sz="1800">
                <a:latin typeface="Cambria" panose="02040503050406030204" charset="0"/>
                <a:ea typeface="SimSun" panose="02010600030101010101" pitchFamily="2" charset="-122"/>
              </a:rPr>
              <a:t>5.Lược đồ quan hệ cho bảng CT_TACGIA_SACH (Chi tiết tác giả sách):</a:t>
            </a:r>
            <a:endParaRPr lang="en-US" sz="1800">
              <a:latin typeface="Cambria" panose="02040503050406030204" charset="0"/>
              <a:ea typeface="SimSun" panose="02010600030101010101" pitchFamily="2" charset="-122"/>
            </a:endParaRPr>
          </a:p>
          <a:p>
            <a:pPr marL="228600" indent="-228600"/>
            <a:r>
              <a:rPr lang="en-US" sz="1800" b="1">
                <a:latin typeface="Cambria" panose="02040503050406030204" charset="0"/>
                <a:cs typeface="Times New Roman" panose="02020603050405020304" pitchFamily="18" charset="0"/>
                <a:sym typeface="+mn-ea"/>
              </a:rPr>
              <a:t>CT_TACGIA_SACH</a:t>
            </a:r>
            <a:r>
              <a:rPr lang="en-US" sz="1800">
                <a:latin typeface="Cambria" panose="02040503050406030204" charset="0"/>
                <a:cs typeface="Times New Roman" panose="02020603050405020304" pitchFamily="18" charset="0"/>
                <a:sym typeface="+mn-ea"/>
              </a:rPr>
              <a:t>(</a:t>
            </a:r>
            <a:r>
              <a:rPr lang="en-US" sz="1800" b="1" u="sng">
                <a:latin typeface="Cambria" panose="02040503050406030204" charset="0"/>
                <a:cs typeface="Times New Roman" panose="02020603050405020304" pitchFamily="18" charset="0"/>
                <a:sym typeface="+mn-ea"/>
              </a:rPr>
              <a:t>MATG</a:t>
            </a:r>
            <a:r>
              <a:rPr lang="en-US" sz="1800">
                <a:latin typeface="Cambria" panose="02040503050406030204" charset="0"/>
                <a:cs typeface="Times New Roman" panose="02020603050405020304" pitchFamily="18" charset="0"/>
                <a:sym typeface="+mn-ea"/>
              </a:rPr>
              <a:t>, </a:t>
            </a:r>
            <a:r>
              <a:rPr lang="en-US" sz="1800" b="1" u="sng">
                <a:latin typeface="Cambria" panose="02040503050406030204" charset="0"/>
                <a:cs typeface="Times New Roman" panose="02020603050405020304" pitchFamily="18" charset="0"/>
                <a:sym typeface="+mn-ea"/>
              </a:rPr>
              <a:t>MASACH</a:t>
            </a:r>
            <a:r>
              <a:rPr lang="en-US" sz="1800">
                <a:latin typeface="Cambria" panose="02040503050406030204" charset="0"/>
                <a:cs typeface="Times New Roman" panose="02020603050405020304" pitchFamily="18" charset="0"/>
                <a:sym typeface="+mn-ea"/>
              </a:rPr>
              <a:t>, NAMVIET)</a:t>
            </a:r>
            <a:endParaRPr lang="en-US" sz="1800">
              <a:latin typeface="Cambria" panose="02040503050406030204" charset="0"/>
              <a:cs typeface="Times New Roman" panose="02020603050405020304" pitchFamily="18" charset="0"/>
              <a:sym typeface="+mn-ea"/>
            </a:endParaRPr>
          </a:p>
          <a:p>
            <a:pPr marL="228600" indent="-228600"/>
            <a:r>
              <a:rPr lang="en-US" sz="1800">
                <a:latin typeface="Cambria" panose="02040503050406030204" charset="0"/>
                <a:ea typeface="SimSun" panose="02010600030101010101" pitchFamily="2" charset="-122"/>
              </a:rPr>
              <a:t>K ={ MATACGIA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F =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MATACGIA, MASACH → NAMVIET;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=&gt; ĐẠT BCNF</a:t>
            </a:r>
            <a:endParaRPr lang="en-US" sz="1800">
              <a:latin typeface="Cambria" panose="02040503050406030204" charset="0"/>
              <a:ea typeface="SimSun" panose="02010600030101010101" pitchFamily="2" charset="-122"/>
            </a:endParaRPr>
          </a:p>
        </p:txBody>
      </p:sp>
      <p:sp>
        <p:nvSpPr>
          <p:cNvPr id="7" name="Text Box 6"/>
          <p:cNvSpPr txBox="1"/>
          <p:nvPr/>
        </p:nvSpPr>
        <p:spPr>
          <a:xfrm>
            <a:off x="4787900" y="1129030"/>
            <a:ext cx="4013835" cy="3415030"/>
          </a:xfrm>
          <a:prstGeom prst="rect">
            <a:avLst/>
          </a:prstGeom>
          <a:noFill/>
          <a:ln w="9525">
            <a:noFill/>
          </a:ln>
        </p:spPr>
        <p:txBody>
          <a:bodyPr wrap="square">
            <a:spAutoFit/>
          </a:bodyPr>
          <a:p>
            <a:pPr marL="228600" indent="-228600"/>
            <a:r>
              <a:rPr lang="en-US" sz="1800">
                <a:latin typeface="Cambria" panose="02040503050406030204" charset="0"/>
                <a:ea typeface="SimSun" panose="02010600030101010101" pitchFamily="2" charset="-122"/>
              </a:rPr>
              <a:t>6.Lược đồ quan hệ cho bảng NXB (Nhà xuất bản):</a:t>
            </a:r>
            <a:endParaRPr lang="en-US" sz="1800">
              <a:latin typeface="Cambria" panose="02040503050406030204" charset="0"/>
              <a:ea typeface="SimSun" panose="02010600030101010101" pitchFamily="2" charset="-122"/>
            </a:endParaRPr>
          </a:p>
          <a:p>
            <a:pPr marL="228600" indent="-228600"/>
            <a:r>
              <a:rPr lang="en-US" sz="1800" b="1">
                <a:latin typeface="Cambria" panose="02040503050406030204" charset="0"/>
                <a:cs typeface="Times New Roman" panose="02020603050405020304" pitchFamily="18" charset="0"/>
                <a:sym typeface="+mn-ea"/>
              </a:rPr>
              <a:t>NXB</a:t>
            </a:r>
            <a:r>
              <a:rPr lang="en-US" sz="1800">
                <a:latin typeface="Cambria" panose="02040503050406030204" charset="0"/>
                <a:cs typeface="Times New Roman" panose="02020603050405020304" pitchFamily="18" charset="0"/>
                <a:sym typeface="+mn-ea"/>
              </a:rPr>
              <a:t>(</a:t>
            </a:r>
            <a:r>
              <a:rPr lang="en-US" sz="1800" b="1" u="sng">
                <a:latin typeface="Cambria" panose="02040503050406030204" charset="0"/>
                <a:cs typeface="Times New Roman" panose="02020603050405020304" pitchFamily="18" charset="0"/>
                <a:sym typeface="+mn-ea"/>
              </a:rPr>
              <a:t>MANXB</a:t>
            </a:r>
            <a:r>
              <a:rPr lang="en-US" sz="1800">
                <a:latin typeface="Cambria" panose="02040503050406030204" charset="0"/>
                <a:cs typeface="Times New Roman" panose="02020603050405020304" pitchFamily="18" charset="0"/>
                <a:sym typeface="+mn-ea"/>
              </a:rPr>
              <a:t>, TENNXB, DIACHI, SDT, GMAIL)</a:t>
            </a:r>
            <a:endParaRPr lang="en-US" sz="1800">
              <a:latin typeface="Cambria" panose="02040503050406030204" charset="0"/>
              <a:cs typeface="Times New Roman" panose="02020603050405020304" pitchFamily="18" charset="0"/>
              <a:sym typeface="+mn-ea"/>
            </a:endParaRPr>
          </a:p>
          <a:p>
            <a:pPr marL="228600" indent="-228600"/>
            <a:r>
              <a:rPr lang="en-US" sz="1800">
                <a:latin typeface="Cambria" panose="02040503050406030204" charset="0"/>
                <a:ea typeface="SimSun" panose="02010600030101010101" pitchFamily="2" charset="-122"/>
              </a:rPr>
              <a:t>K ={ MANXB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F =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MANXB → TENNXB;</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MANXB → DIACHI;</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MANXB → SDT;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MANXB → GMAIL;</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=&gt; ĐẠT BCNF</a:t>
            </a:r>
            <a:endParaRPr lang="en-US" sz="1800">
              <a:latin typeface="Cambria" panose="02040503050406030204" charset="0"/>
              <a:ea typeface="SimSun"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2.4</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Phụ thuộc hàm và khóa và dạng chuẩn.</a:t>
            </a:r>
            <a:endParaRPr lang="vi-VN" altLang="en-US" sz="1800" b="1" dirty="0">
              <a:solidFill>
                <a:schemeClr val="accent1"/>
              </a:solidFill>
              <a:latin typeface="+mn-lt"/>
              <a:cs typeface="Times New Roman" panose="02020603050405020304" pitchFamily="18" charset="0"/>
            </a:endParaRPr>
          </a:p>
        </p:txBody>
      </p:sp>
      <p:sp>
        <p:nvSpPr>
          <p:cNvPr id="4" name="Text Box 3"/>
          <p:cNvSpPr txBox="1"/>
          <p:nvPr/>
        </p:nvSpPr>
        <p:spPr>
          <a:xfrm>
            <a:off x="555625" y="1135380"/>
            <a:ext cx="4004310" cy="2861310"/>
          </a:xfrm>
          <a:prstGeom prst="rect">
            <a:avLst/>
          </a:prstGeom>
          <a:noFill/>
          <a:ln w="9525">
            <a:noFill/>
          </a:ln>
        </p:spPr>
        <p:txBody>
          <a:bodyPr wrap="square">
            <a:spAutoFit/>
          </a:bodyPr>
          <a:p>
            <a:pPr marL="228600" indent="-228600"/>
            <a:r>
              <a:rPr lang="en-US" sz="1800">
                <a:latin typeface="Cambria" panose="02040503050406030204" charset="0"/>
                <a:ea typeface="SimSun" panose="02010600030101010101" pitchFamily="2" charset="-122"/>
              </a:rPr>
              <a:t>7.Lược đồ quan hệ cho bảng CT_NXB_SACH (Chi tiết Nhà xuất bản Sách):</a:t>
            </a:r>
            <a:endParaRPr lang="en-US" sz="1800">
              <a:latin typeface="Cambria" panose="02040503050406030204" charset="0"/>
              <a:ea typeface="SimSun" panose="02010600030101010101" pitchFamily="2" charset="-122"/>
            </a:endParaRPr>
          </a:p>
          <a:p>
            <a:pPr marL="228600" indent="-228600"/>
            <a:r>
              <a:rPr lang="en-US" sz="1800" b="1">
                <a:latin typeface="Cambria" panose="02040503050406030204" charset="0"/>
                <a:cs typeface="Times New Roman" panose="02020603050405020304" pitchFamily="18" charset="0"/>
                <a:sym typeface="+mn-ea"/>
              </a:rPr>
              <a:t>CT_NXB_SACH</a:t>
            </a:r>
            <a:r>
              <a:rPr lang="en-US" sz="1800">
                <a:latin typeface="Cambria" panose="02040503050406030204" charset="0"/>
                <a:cs typeface="Times New Roman" panose="02020603050405020304" pitchFamily="18" charset="0"/>
                <a:sym typeface="+mn-ea"/>
              </a:rPr>
              <a:t>(</a:t>
            </a:r>
            <a:r>
              <a:rPr lang="en-US" sz="1800" b="1" u="sng">
                <a:latin typeface="Cambria" panose="02040503050406030204" charset="0"/>
                <a:cs typeface="Times New Roman" panose="02020603050405020304" pitchFamily="18" charset="0"/>
                <a:sym typeface="+mn-ea"/>
              </a:rPr>
              <a:t>MASACH</a:t>
            </a:r>
            <a:r>
              <a:rPr lang="en-US" sz="1800">
                <a:latin typeface="Cambria" panose="02040503050406030204" charset="0"/>
                <a:cs typeface="Times New Roman" panose="02020603050405020304" pitchFamily="18" charset="0"/>
                <a:sym typeface="+mn-ea"/>
              </a:rPr>
              <a:t>, </a:t>
            </a:r>
            <a:r>
              <a:rPr lang="en-US" sz="1800" u="sng">
                <a:latin typeface="Cambria" panose="02040503050406030204" charset="0"/>
                <a:cs typeface="Times New Roman" panose="02020603050405020304" pitchFamily="18" charset="0"/>
                <a:sym typeface="+mn-ea"/>
              </a:rPr>
              <a:t>MANXB</a:t>
            </a:r>
            <a:r>
              <a:rPr lang="en-US" sz="1800">
                <a:latin typeface="Cambria" panose="02040503050406030204" charset="0"/>
                <a:cs typeface="Times New Roman" panose="02020603050405020304" pitchFamily="18" charset="0"/>
                <a:sym typeface="+mn-ea"/>
              </a:rPr>
              <a:t>, SOLUONG)</a:t>
            </a:r>
            <a:endParaRPr lang="en-US" sz="1800">
              <a:latin typeface="Cambria" panose="02040503050406030204" charset="0"/>
              <a:cs typeface="Times New Roman" panose="02020603050405020304" pitchFamily="18" charset="0"/>
              <a:sym typeface="+mn-ea"/>
            </a:endParaRPr>
          </a:p>
          <a:p>
            <a:pPr marL="228600" indent="-228600"/>
            <a:r>
              <a:rPr lang="en-US" sz="1800">
                <a:latin typeface="Cambria" panose="02040503050406030204" charset="0"/>
                <a:ea typeface="SimSun" panose="02010600030101010101" pitchFamily="2" charset="-122"/>
              </a:rPr>
              <a:t>K ={ MASACH, MANXB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F =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MASACH, MANXB → SOLUONGNHAP;</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=&gt; ĐẠT BCNF</a:t>
            </a:r>
            <a:endParaRPr lang="en-US" sz="1800">
              <a:latin typeface="Cambria" panose="02040503050406030204" charset="0"/>
              <a:ea typeface="SimSun" panose="02010600030101010101" pitchFamily="2" charset="-122"/>
            </a:endParaRPr>
          </a:p>
        </p:txBody>
      </p:sp>
      <p:sp>
        <p:nvSpPr>
          <p:cNvPr id="7" name="Text Box 6"/>
          <p:cNvSpPr txBox="1"/>
          <p:nvPr/>
        </p:nvSpPr>
        <p:spPr>
          <a:xfrm>
            <a:off x="4445635" y="1129030"/>
            <a:ext cx="4356100" cy="3969385"/>
          </a:xfrm>
          <a:prstGeom prst="rect">
            <a:avLst/>
          </a:prstGeom>
          <a:noFill/>
          <a:ln w="9525">
            <a:noFill/>
          </a:ln>
        </p:spPr>
        <p:txBody>
          <a:bodyPr wrap="square">
            <a:spAutoFit/>
          </a:bodyPr>
          <a:p>
            <a:pPr marL="228600" indent="-228600"/>
            <a:r>
              <a:rPr lang="en-US" sz="1800">
                <a:latin typeface="Cambria" panose="02040503050406030204" charset="0"/>
                <a:ea typeface="SimSun" panose="02010600030101010101" pitchFamily="2" charset="-122"/>
              </a:rPr>
              <a:t>8.Lược đồ quan hệ cho bảng SINHVIEN (Sinh viên):</a:t>
            </a:r>
            <a:endParaRPr lang="en-US" sz="1800">
              <a:latin typeface="Cambria" panose="02040503050406030204" charset="0"/>
              <a:ea typeface="SimSun" panose="02010600030101010101" pitchFamily="2" charset="-122"/>
            </a:endParaRPr>
          </a:p>
          <a:p>
            <a:pPr marL="228600" indent="-228600"/>
            <a:r>
              <a:rPr lang="en-US" sz="1800" b="1">
                <a:latin typeface="Cambria" panose="02040503050406030204" charset="0"/>
                <a:cs typeface="Times New Roman" panose="02020603050405020304" pitchFamily="18" charset="0"/>
                <a:sym typeface="+mn-ea"/>
              </a:rPr>
              <a:t>SINHVIEN</a:t>
            </a:r>
            <a:r>
              <a:rPr lang="en-US" sz="1800">
                <a:latin typeface="Cambria" panose="02040503050406030204" charset="0"/>
                <a:cs typeface="Times New Roman" panose="02020603050405020304" pitchFamily="18" charset="0"/>
                <a:sym typeface="+mn-ea"/>
              </a:rPr>
              <a:t>(</a:t>
            </a:r>
            <a:r>
              <a:rPr lang="en-US" sz="1800" b="1" u="sng">
                <a:latin typeface="Cambria" panose="02040503050406030204" charset="0"/>
                <a:cs typeface="Times New Roman" panose="02020603050405020304" pitchFamily="18" charset="0"/>
                <a:sym typeface="+mn-ea"/>
              </a:rPr>
              <a:t>MASV</a:t>
            </a:r>
            <a:r>
              <a:rPr lang="en-US" sz="1800">
                <a:latin typeface="Cambria" panose="02040503050406030204" charset="0"/>
                <a:cs typeface="Times New Roman" panose="02020603050405020304" pitchFamily="18" charset="0"/>
                <a:sym typeface="+mn-ea"/>
              </a:rPr>
              <a:t>, TENSV, DIACHI, SDT, GMAIL, NGAYSINH, GIOITINH, HINHANH)</a:t>
            </a:r>
            <a:r>
              <a:rPr lang="vi-VN" altLang="en-US" sz="1800">
                <a:latin typeface="Cambria" panose="02040503050406030204" charset="0"/>
                <a:cs typeface="Times New Roman" panose="02020603050405020304" pitchFamily="18" charset="0"/>
                <a:sym typeface="+mn-ea"/>
              </a:rPr>
              <a:t>      </a:t>
            </a:r>
            <a:r>
              <a:rPr lang="en-US" sz="1800">
                <a:latin typeface="Cambria" panose="02040503050406030204" charset="0"/>
                <a:ea typeface="SimSun" panose="02010600030101010101" pitchFamily="2" charset="-122"/>
              </a:rPr>
              <a:t>K ={ MASV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F =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MASV → TENSV;</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MASV → DIACHI;</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MASV → GMAIL;</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MASV → SDT;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MASV → NGAYSINH;</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MASV → GIOITINH;</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MASV → HINHANH;</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a:t>
            </a:r>
            <a:r>
              <a:rPr lang="vi-VN" altLang="en-US" sz="1800">
                <a:latin typeface="Cambria" panose="02040503050406030204" charset="0"/>
                <a:ea typeface="SimSun" panose="02010600030101010101" pitchFamily="2" charset="-122"/>
              </a:rPr>
              <a:t> </a:t>
            </a:r>
            <a:r>
              <a:rPr lang="en-US" sz="1800">
                <a:latin typeface="Cambria" panose="02040503050406030204" charset="0"/>
                <a:ea typeface="SimSun" panose="02010600030101010101" pitchFamily="2" charset="-122"/>
              </a:rPr>
              <a:t>=&gt; ĐẠT BCNF</a:t>
            </a:r>
            <a:endParaRPr lang="en-US" sz="1800">
              <a:latin typeface="Cambria" panose="02040503050406030204" charset="0"/>
              <a:ea typeface="SimSun"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2.4</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Phụ thuộc hàm và khóa và dạng chuẩn.</a:t>
            </a:r>
            <a:endParaRPr lang="vi-VN" altLang="en-US" sz="1800" b="1" dirty="0">
              <a:solidFill>
                <a:schemeClr val="accent1"/>
              </a:solidFill>
              <a:latin typeface="+mn-lt"/>
              <a:cs typeface="Times New Roman" panose="02020603050405020304" pitchFamily="18" charset="0"/>
            </a:endParaRPr>
          </a:p>
        </p:txBody>
      </p:sp>
      <p:sp>
        <p:nvSpPr>
          <p:cNvPr id="4" name="Text Box 3"/>
          <p:cNvSpPr txBox="1"/>
          <p:nvPr/>
        </p:nvSpPr>
        <p:spPr>
          <a:xfrm>
            <a:off x="555625" y="1135380"/>
            <a:ext cx="4117975" cy="3692525"/>
          </a:xfrm>
          <a:prstGeom prst="rect">
            <a:avLst/>
          </a:prstGeom>
          <a:noFill/>
          <a:ln w="9525">
            <a:noFill/>
          </a:ln>
        </p:spPr>
        <p:txBody>
          <a:bodyPr wrap="square">
            <a:spAutoFit/>
          </a:bodyPr>
          <a:p>
            <a:pPr marL="228600" indent="-228600"/>
            <a:r>
              <a:rPr lang="en-US" sz="1800">
                <a:latin typeface="Cambria" panose="02040503050406030204" charset="0"/>
                <a:ea typeface="SimSun" panose="02010600030101010101" pitchFamily="2" charset="-122"/>
              </a:rPr>
              <a:t>9.Lược đồ quan hệ cho bảng THEDG (Thẻ độc giả):</a:t>
            </a:r>
            <a:endParaRPr lang="en-US" sz="1800">
              <a:latin typeface="Cambria" panose="02040503050406030204" charset="0"/>
              <a:ea typeface="SimSun" panose="02010600030101010101" pitchFamily="2" charset="-122"/>
            </a:endParaRPr>
          </a:p>
          <a:p>
            <a:pPr marL="228600" indent="-228600"/>
            <a:r>
              <a:rPr lang="en-US" sz="1800" b="1">
                <a:latin typeface="Cambria" panose="02040503050406030204" charset="0"/>
                <a:cs typeface="Times New Roman" panose="02020603050405020304" pitchFamily="18" charset="0"/>
                <a:sym typeface="+mn-ea"/>
              </a:rPr>
              <a:t>THEDG</a:t>
            </a:r>
            <a:r>
              <a:rPr lang="en-US" sz="1800">
                <a:latin typeface="Cambria" panose="02040503050406030204" charset="0"/>
                <a:cs typeface="Times New Roman" panose="02020603050405020304" pitchFamily="18" charset="0"/>
                <a:sym typeface="+mn-ea"/>
              </a:rPr>
              <a:t>(</a:t>
            </a:r>
            <a:r>
              <a:rPr lang="en-US" sz="1800" u="sng">
                <a:latin typeface="Cambria" panose="02040503050406030204" charset="0"/>
                <a:cs typeface="Times New Roman" panose="02020603050405020304" pitchFamily="18" charset="0"/>
                <a:sym typeface="+mn-ea"/>
              </a:rPr>
              <a:t>M</a:t>
            </a:r>
            <a:r>
              <a:rPr lang="en-US" sz="1800" b="1" u="sng">
                <a:latin typeface="Cambria" panose="02040503050406030204" charset="0"/>
                <a:cs typeface="Times New Roman" panose="02020603050405020304" pitchFamily="18" charset="0"/>
                <a:sym typeface="+mn-ea"/>
              </a:rPr>
              <a:t>ADG</a:t>
            </a:r>
            <a:r>
              <a:rPr lang="en-US" sz="1800">
                <a:latin typeface="Cambria" panose="02040503050406030204" charset="0"/>
                <a:cs typeface="Times New Roman" panose="02020603050405020304" pitchFamily="18" charset="0"/>
                <a:sym typeface="+mn-ea"/>
              </a:rPr>
              <a:t>,MASV,TENSV,HINHANHNGAYCAP, NGAYHETHAN)</a:t>
            </a:r>
            <a:endParaRPr lang="en-US" sz="1800">
              <a:latin typeface="Cambria" panose="02040503050406030204" charset="0"/>
              <a:cs typeface="Times New Roman" panose="02020603050405020304" pitchFamily="18" charset="0"/>
              <a:sym typeface="+mn-ea"/>
            </a:endParaRPr>
          </a:p>
          <a:p>
            <a:pPr marL="228600" indent="-228600"/>
            <a:r>
              <a:rPr lang="en-US" sz="1800">
                <a:latin typeface="Cambria" panose="02040503050406030204" charset="0"/>
                <a:ea typeface="SimSun" panose="02010600030101010101" pitchFamily="2" charset="-122"/>
              </a:rPr>
              <a:t>K ={ MATHEDG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F =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MATHEDG → MASV;</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MATHEDG → TENSV;</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MATHEDG → HINHANH;</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MATHEDG → NGAYCAP;</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MATHEDG → NGAYHETHAN;</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=&gt; ĐẠT BCNF</a:t>
            </a:r>
            <a:endParaRPr lang="en-US" sz="1800">
              <a:latin typeface="Cambria" panose="02040503050406030204" charset="0"/>
              <a:ea typeface="SimSun" panose="02010600030101010101" pitchFamily="2" charset="-122"/>
            </a:endParaRPr>
          </a:p>
        </p:txBody>
      </p:sp>
      <p:sp>
        <p:nvSpPr>
          <p:cNvPr id="7" name="Text Box 6"/>
          <p:cNvSpPr txBox="1"/>
          <p:nvPr/>
        </p:nvSpPr>
        <p:spPr>
          <a:xfrm>
            <a:off x="4787900" y="1129030"/>
            <a:ext cx="4013835" cy="3969385"/>
          </a:xfrm>
          <a:prstGeom prst="rect">
            <a:avLst/>
          </a:prstGeom>
          <a:noFill/>
          <a:ln w="9525">
            <a:noFill/>
          </a:ln>
        </p:spPr>
        <p:txBody>
          <a:bodyPr wrap="square">
            <a:spAutoFit/>
          </a:bodyPr>
          <a:p>
            <a:pPr marL="228600" indent="-228600"/>
            <a:r>
              <a:rPr lang="en-US" sz="1800">
                <a:latin typeface="Cambria" panose="02040503050406030204" charset="0"/>
                <a:ea typeface="SimSun" panose="02010600030101010101" pitchFamily="2" charset="-122"/>
              </a:rPr>
              <a:t>10.Lược đồ quan hệ cho bảng NHANVIENTHUVIEN (Nhân viên thư viện):</a:t>
            </a:r>
            <a:endParaRPr lang="en-US" sz="1800">
              <a:latin typeface="Cambria" panose="02040503050406030204" charset="0"/>
              <a:ea typeface="SimSun" panose="02010600030101010101" pitchFamily="2" charset="-122"/>
            </a:endParaRPr>
          </a:p>
          <a:p>
            <a:pPr marL="228600" indent="-228600"/>
            <a:r>
              <a:rPr lang="en-US" sz="1800" b="1">
                <a:latin typeface="Cambria" panose="02040503050406030204" charset="0"/>
                <a:cs typeface="Times New Roman" panose="02020603050405020304" pitchFamily="18" charset="0"/>
                <a:sym typeface="+mn-ea"/>
              </a:rPr>
              <a:t>NHANVIENTHUVIEN</a:t>
            </a:r>
            <a:r>
              <a:rPr lang="en-US" sz="1800">
                <a:latin typeface="Cambria" panose="02040503050406030204" charset="0"/>
                <a:cs typeface="Times New Roman" panose="02020603050405020304" pitchFamily="18" charset="0"/>
                <a:sym typeface="+mn-ea"/>
              </a:rPr>
              <a:t>(</a:t>
            </a:r>
            <a:r>
              <a:rPr lang="en-US" sz="1800" b="1" u="sng">
                <a:latin typeface="Cambria" panose="02040503050406030204" charset="0"/>
                <a:cs typeface="Times New Roman" panose="02020603050405020304" pitchFamily="18" charset="0"/>
                <a:sym typeface="+mn-ea"/>
              </a:rPr>
              <a:t>MANV</a:t>
            </a:r>
            <a:r>
              <a:rPr lang="en-US" sz="1800">
                <a:latin typeface="Cambria" panose="02040503050406030204" charset="0"/>
                <a:cs typeface="Times New Roman" panose="02020603050405020304" pitchFamily="18" charset="0"/>
                <a:sym typeface="+mn-ea"/>
              </a:rPr>
              <a:t>, TENNV, NGAYSINH, GIOITINH, SDT, GMAIL)</a:t>
            </a:r>
            <a:r>
              <a:rPr lang="vi-VN" altLang="en-US" sz="1800">
                <a:latin typeface="Cambria" panose="02040503050406030204" charset="0"/>
                <a:cs typeface="Times New Roman" panose="02020603050405020304" pitchFamily="18" charset="0"/>
                <a:sym typeface="+mn-ea"/>
              </a:rPr>
              <a:t>   </a:t>
            </a:r>
            <a:r>
              <a:rPr lang="en-US" sz="1800">
                <a:latin typeface="Cambria" panose="02040503050406030204" charset="0"/>
                <a:ea typeface="SimSun" panose="02010600030101010101" pitchFamily="2" charset="-122"/>
              </a:rPr>
              <a:t>K ={ MANV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F =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MANV → TENNV;</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MANV → </a:t>
            </a:r>
            <a:r>
              <a:rPr lang="en-US" sz="1800">
                <a:latin typeface="Cambria" panose="02040503050406030204" charset="0"/>
                <a:cs typeface="Times New Roman" panose="02020603050405020304" pitchFamily="18" charset="0"/>
                <a:sym typeface="+mn-ea"/>
              </a:rPr>
              <a:t>NGAYSINH</a:t>
            </a:r>
            <a:r>
              <a:rPr lang="en-US" sz="1800">
                <a:latin typeface="Cambria" panose="02040503050406030204" charset="0"/>
                <a:ea typeface="SimSun" panose="02010600030101010101" pitchFamily="2" charset="-122"/>
              </a:rPr>
              <a: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MANV → GIOITINH;</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MANV → SDT;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MANV → GMAIL;</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=&gt; ĐẠT BCNF</a:t>
            </a:r>
            <a:endParaRPr lang="en-US" sz="1800">
              <a:latin typeface="Cambria" panose="02040503050406030204" charset="0"/>
              <a:ea typeface="SimSun"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2.4</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Phụ thuộc hàm và khóa và dạng chuẩn.</a:t>
            </a:r>
            <a:endParaRPr lang="vi-VN" altLang="en-US" sz="1800" b="1" dirty="0">
              <a:solidFill>
                <a:schemeClr val="accent1"/>
              </a:solidFill>
              <a:latin typeface="+mn-lt"/>
              <a:cs typeface="Times New Roman" panose="02020603050405020304" pitchFamily="18" charset="0"/>
            </a:endParaRPr>
          </a:p>
        </p:txBody>
      </p:sp>
      <p:sp>
        <p:nvSpPr>
          <p:cNvPr id="4" name="Text Box 3"/>
          <p:cNvSpPr txBox="1"/>
          <p:nvPr/>
        </p:nvSpPr>
        <p:spPr>
          <a:xfrm>
            <a:off x="555625" y="1135380"/>
            <a:ext cx="4117975" cy="3692525"/>
          </a:xfrm>
          <a:prstGeom prst="rect">
            <a:avLst/>
          </a:prstGeom>
          <a:noFill/>
          <a:ln w="9525">
            <a:noFill/>
          </a:ln>
        </p:spPr>
        <p:txBody>
          <a:bodyPr wrap="square">
            <a:spAutoFit/>
          </a:bodyPr>
          <a:p>
            <a:pPr marL="228600" indent="-228600"/>
            <a:r>
              <a:rPr lang="en-US" sz="1800">
                <a:latin typeface="Cambria" panose="02040503050406030204" charset="0"/>
                <a:ea typeface="SimSun" panose="02010600030101010101" pitchFamily="2" charset="-122"/>
              </a:rPr>
              <a:t>11.Lược đồ quan hệ cho bảng PHIEUTHU (Phiếu thu):</a:t>
            </a:r>
            <a:endParaRPr lang="en-US" sz="1800">
              <a:latin typeface="Cambria" panose="02040503050406030204" charset="0"/>
              <a:ea typeface="SimSun" panose="02010600030101010101" pitchFamily="2" charset="-122"/>
            </a:endParaRPr>
          </a:p>
          <a:p>
            <a:pPr marL="228600" indent="-228600"/>
            <a:r>
              <a:rPr lang="en-US" sz="1800" b="1">
                <a:latin typeface="Cambria" panose="02040503050406030204" charset="0"/>
                <a:cs typeface="Times New Roman" panose="02020603050405020304" pitchFamily="18" charset="0"/>
                <a:sym typeface="+mn-ea"/>
              </a:rPr>
              <a:t>PHIEUTHU</a:t>
            </a:r>
            <a:r>
              <a:rPr lang="en-US" sz="1800">
                <a:latin typeface="Cambria" panose="02040503050406030204" charset="0"/>
                <a:cs typeface="Times New Roman" panose="02020603050405020304" pitchFamily="18" charset="0"/>
                <a:sym typeface="+mn-ea"/>
              </a:rPr>
              <a:t>(</a:t>
            </a:r>
            <a:r>
              <a:rPr lang="en-US" sz="1800" b="1" u="sng">
                <a:latin typeface="Cambria" panose="02040503050406030204" charset="0"/>
                <a:cs typeface="Times New Roman" panose="02020603050405020304" pitchFamily="18" charset="0"/>
                <a:sym typeface="+mn-ea"/>
              </a:rPr>
              <a:t>MA</a:t>
            </a:r>
            <a:r>
              <a:rPr lang="vi-VN" altLang="en-US" sz="1800" b="1" u="sng">
                <a:latin typeface="Cambria" panose="02040503050406030204" charset="0"/>
                <a:cs typeface="Times New Roman" panose="02020603050405020304" pitchFamily="18" charset="0"/>
                <a:sym typeface="+mn-ea"/>
              </a:rPr>
              <a:t>PT</a:t>
            </a:r>
            <a:r>
              <a:rPr lang="en-US" sz="1800">
                <a:latin typeface="Cambria" panose="02040503050406030204" charset="0"/>
                <a:cs typeface="Times New Roman" panose="02020603050405020304" pitchFamily="18" charset="0"/>
                <a:sym typeface="+mn-ea"/>
              </a:rPr>
              <a:t>, MANV, MA</a:t>
            </a:r>
            <a:r>
              <a:rPr lang="vi-VN" altLang="en-US" sz="1800">
                <a:latin typeface="Cambria" panose="02040503050406030204" charset="0"/>
                <a:cs typeface="Times New Roman" panose="02020603050405020304" pitchFamily="18" charset="0"/>
                <a:sym typeface="+mn-ea"/>
              </a:rPr>
              <a:t>THE</a:t>
            </a:r>
            <a:r>
              <a:rPr lang="en-US" sz="1800">
                <a:latin typeface="Cambria" panose="02040503050406030204" charset="0"/>
                <a:cs typeface="Times New Roman" panose="02020603050405020304" pitchFamily="18" charset="0"/>
                <a:sym typeface="+mn-ea"/>
              </a:rPr>
              <a:t>DG, THOIGIAN, NGAYNOP, SOTIEN)</a:t>
            </a:r>
            <a:endParaRPr lang="en-US" sz="1800">
              <a:latin typeface="Cambria" panose="02040503050406030204" charset="0"/>
              <a:cs typeface="Times New Roman" panose="02020603050405020304" pitchFamily="18" charset="0"/>
              <a:sym typeface="+mn-ea"/>
            </a:endParaRPr>
          </a:p>
          <a:p>
            <a:pPr marL="228600" indent="-228600"/>
            <a:r>
              <a:rPr lang="en-US" sz="1800">
                <a:latin typeface="Cambria" panose="02040503050406030204" charset="0"/>
                <a:ea typeface="SimSun" panose="02010600030101010101" pitchFamily="2" charset="-122"/>
              </a:rPr>
              <a:t>K ={ MAPT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F =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MAPT → MANV;</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MAPT → MATHEDG;</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MAPT → THOIGIAN;</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MAPT → </a:t>
            </a:r>
            <a:r>
              <a:rPr lang="en-US" sz="1800">
                <a:latin typeface="Cambria" panose="02040503050406030204" charset="0"/>
                <a:cs typeface="Times New Roman" panose="02020603050405020304" pitchFamily="18" charset="0"/>
                <a:sym typeface="+mn-ea"/>
              </a:rPr>
              <a:t>NGAYNOP</a:t>
            </a:r>
            <a:r>
              <a:rPr lang="en-US" sz="1800">
                <a:latin typeface="Cambria" panose="02040503050406030204" charset="0"/>
                <a:ea typeface="SimSun" panose="02010600030101010101" pitchFamily="2" charset="-122"/>
              </a:rPr>
              <a: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MAPT → SOTIEN;</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=&gt; ĐẠT BCNF</a:t>
            </a:r>
            <a:endParaRPr lang="en-US" sz="1800">
              <a:latin typeface="Cambria" panose="02040503050406030204" charset="0"/>
              <a:ea typeface="SimSun" panose="02010600030101010101" pitchFamily="2" charset="-122"/>
            </a:endParaRPr>
          </a:p>
        </p:txBody>
      </p:sp>
      <p:sp>
        <p:nvSpPr>
          <p:cNvPr id="7" name="Text Box 6"/>
          <p:cNvSpPr txBox="1"/>
          <p:nvPr/>
        </p:nvSpPr>
        <p:spPr>
          <a:xfrm>
            <a:off x="4787900" y="1129030"/>
            <a:ext cx="4013835" cy="3415030"/>
          </a:xfrm>
          <a:prstGeom prst="rect">
            <a:avLst/>
          </a:prstGeom>
          <a:noFill/>
          <a:ln w="9525">
            <a:noFill/>
          </a:ln>
        </p:spPr>
        <p:txBody>
          <a:bodyPr wrap="square">
            <a:spAutoFit/>
          </a:bodyPr>
          <a:p>
            <a:pPr marL="228600" indent="-228600"/>
            <a:r>
              <a:rPr lang="en-US" sz="1800">
                <a:latin typeface="Cambria" panose="02040503050406030204" charset="0"/>
                <a:ea typeface="SimSun" panose="02010600030101010101" pitchFamily="2" charset="-122"/>
              </a:rPr>
              <a:t>12.Lược đồ quan hệ cho bảng </a:t>
            </a:r>
            <a:r>
              <a:rPr lang="en-US" sz="1800" b="1">
                <a:latin typeface="Cambria" panose="02040503050406030204" charset="0"/>
                <a:cs typeface="Times New Roman" panose="02020603050405020304" pitchFamily="18" charset="0"/>
                <a:sym typeface="+mn-ea"/>
              </a:rPr>
              <a:t>PHEUMUON</a:t>
            </a:r>
            <a:r>
              <a:rPr lang="en-US" sz="1800">
                <a:latin typeface="Cambria" panose="02040503050406030204" charset="0"/>
                <a:cs typeface="Times New Roman" panose="02020603050405020304" pitchFamily="18" charset="0"/>
                <a:sym typeface="+mn-ea"/>
              </a:rPr>
              <a:t>(</a:t>
            </a:r>
            <a:r>
              <a:rPr lang="en-US" sz="1800" u="sng">
                <a:latin typeface="Cambria" panose="02040503050406030204" charset="0"/>
                <a:cs typeface="Times New Roman" panose="02020603050405020304" pitchFamily="18" charset="0"/>
                <a:sym typeface="+mn-ea"/>
              </a:rPr>
              <a:t>M</a:t>
            </a:r>
            <a:r>
              <a:rPr lang="en-US" sz="1800" b="1" u="sng">
                <a:latin typeface="Cambria" panose="02040503050406030204" charset="0"/>
                <a:cs typeface="Times New Roman" panose="02020603050405020304" pitchFamily="18" charset="0"/>
                <a:sym typeface="+mn-ea"/>
              </a:rPr>
              <a:t>APM</a:t>
            </a:r>
            <a:r>
              <a:rPr lang="en-US" sz="1800">
                <a:latin typeface="Cambria" panose="02040503050406030204" charset="0"/>
                <a:cs typeface="Times New Roman" panose="02020603050405020304" pitchFamily="18" charset="0"/>
                <a:sym typeface="+mn-ea"/>
              </a:rPr>
              <a:t>,MANV,</a:t>
            </a:r>
            <a:r>
              <a:rPr lang="en-US" sz="1800">
                <a:latin typeface="Cambria" panose="02040503050406030204" charset="0"/>
                <a:ea typeface="SimSun" panose="02010600030101010101" pitchFamily="2" charset="-122"/>
                <a:sym typeface="+mn-ea"/>
              </a:rPr>
              <a:t>MATHEDG</a:t>
            </a:r>
            <a:r>
              <a:rPr lang="en-US" sz="1800">
                <a:latin typeface="Cambria" panose="02040503050406030204" charset="0"/>
                <a:cs typeface="Times New Roman" panose="02020603050405020304" pitchFamily="18" charset="0"/>
                <a:sym typeface="+mn-ea"/>
              </a:rPr>
              <a:t>,NGAYMUON,NGAYTRA, GHICHU)</a:t>
            </a:r>
            <a:endParaRPr lang="en-US" sz="1800">
              <a:latin typeface="Cambria" panose="02040503050406030204" charset="0"/>
              <a:cs typeface="Times New Roman" panose="02020603050405020304" pitchFamily="18" charset="0"/>
              <a:sym typeface="+mn-ea"/>
            </a:endParaRPr>
          </a:p>
          <a:p>
            <a:pPr marL="228600" indent="-228600"/>
            <a:r>
              <a:rPr lang="en-US" sz="1800">
                <a:latin typeface="Cambria" panose="02040503050406030204" charset="0"/>
                <a:ea typeface="SimSun" panose="02010600030101010101" pitchFamily="2" charset="-122"/>
              </a:rPr>
              <a:t>K ={ MAPM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F =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MAPM → MANV;</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MAPM → MATHEDG;</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MAPM → NGAYMUON;</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MAPM → NGAYTRA;</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MAPM → GHICHU;</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=&gt; ĐẠT BCNF</a:t>
            </a:r>
            <a:endParaRPr lang="en-US" sz="1800">
              <a:latin typeface="Cambria" panose="02040503050406030204" charset="0"/>
              <a:ea typeface="SimSun"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2.4</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Phụ thuộc hàm và khóa và dạng chuẩn.</a:t>
            </a:r>
            <a:endParaRPr lang="vi-VN" altLang="en-US" sz="1800" b="1" dirty="0">
              <a:solidFill>
                <a:schemeClr val="accent1"/>
              </a:solidFill>
              <a:latin typeface="+mn-lt"/>
              <a:cs typeface="Times New Roman" panose="02020603050405020304" pitchFamily="18" charset="0"/>
            </a:endParaRPr>
          </a:p>
        </p:txBody>
      </p:sp>
      <p:sp>
        <p:nvSpPr>
          <p:cNvPr id="4" name="Text Box 3"/>
          <p:cNvSpPr txBox="1"/>
          <p:nvPr/>
        </p:nvSpPr>
        <p:spPr>
          <a:xfrm>
            <a:off x="555625" y="1135380"/>
            <a:ext cx="4117975" cy="2584450"/>
          </a:xfrm>
          <a:prstGeom prst="rect">
            <a:avLst/>
          </a:prstGeom>
          <a:noFill/>
          <a:ln w="9525">
            <a:noFill/>
          </a:ln>
        </p:spPr>
        <p:txBody>
          <a:bodyPr wrap="square">
            <a:spAutoFit/>
          </a:bodyPr>
          <a:p>
            <a:pPr marL="228600" indent="-228600"/>
            <a:r>
              <a:rPr lang="en-US" sz="1800">
                <a:latin typeface="Cambria" panose="02040503050406030204" charset="0"/>
                <a:ea typeface="SimSun" panose="02010600030101010101" pitchFamily="2" charset="-122"/>
              </a:rPr>
              <a:t>13.Lược đồ quan hệ cho bảng CT_PM (Chi tiết phiếu mượn):</a:t>
            </a:r>
            <a:endParaRPr lang="en-US" sz="1800">
              <a:latin typeface="Cambria" panose="02040503050406030204" charset="0"/>
              <a:ea typeface="SimSun" panose="02010600030101010101" pitchFamily="2" charset="-122"/>
            </a:endParaRPr>
          </a:p>
          <a:p>
            <a:pPr marL="228600" indent="-228600"/>
            <a:r>
              <a:rPr lang="en-US" sz="1800" b="1">
                <a:latin typeface="Cambria" panose="02040503050406030204" charset="0"/>
                <a:cs typeface="Times New Roman" panose="02020603050405020304" pitchFamily="18" charset="0"/>
                <a:sym typeface="+mn-ea"/>
              </a:rPr>
              <a:t>CT_PM</a:t>
            </a:r>
            <a:r>
              <a:rPr lang="en-US" sz="1800">
                <a:latin typeface="Cambria" panose="02040503050406030204" charset="0"/>
                <a:cs typeface="Times New Roman" panose="02020603050405020304" pitchFamily="18" charset="0"/>
                <a:sym typeface="+mn-ea"/>
              </a:rPr>
              <a:t>(</a:t>
            </a:r>
            <a:r>
              <a:rPr lang="en-US" sz="1800" b="1" u="sng">
                <a:latin typeface="Cambria" panose="02040503050406030204" charset="0"/>
                <a:cs typeface="Times New Roman" panose="02020603050405020304" pitchFamily="18" charset="0"/>
                <a:sym typeface="+mn-ea"/>
              </a:rPr>
              <a:t>MASACH</a:t>
            </a:r>
            <a:r>
              <a:rPr lang="en-US" sz="1800">
                <a:latin typeface="Cambria" panose="02040503050406030204" charset="0"/>
                <a:cs typeface="Times New Roman" panose="02020603050405020304" pitchFamily="18" charset="0"/>
                <a:sym typeface="+mn-ea"/>
              </a:rPr>
              <a:t>, </a:t>
            </a:r>
            <a:r>
              <a:rPr lang="en-US" sz="1800" b="1" u="sng">
                <a:latin typeface="Cambria" panose="02040503050406030204" charset="0"/>
                <a:cs typeface="Times New Roman" panose="02020603050405020304" pitchFamily="18" charset="0"/>
                <a:sym typeface="+mn-ea"/>
              </a:rPr>
              <a:t>MAPM</a:t>
            </a:r>
            <a:r>
              <a:rPr lang="en-US" sz="1800">
                <a:latin typeface="Cambria" panose="02040503050406030204" charset="0"/>
                <a:cs typeface="Times New Roman" panose="02020603050405020304" pitchFamily="18" charset="0"/>
                <a:sym typeface="+mn-ea"/>
              </a:rPr>
              <a:t>, NGAYTRATHUC)</a:t>
            </a:r>
            <a:r>
              <a:rPr lang="en-US" sz="1800">
                <a:latin typeface="Cambria" panose="02040503050406030204" charset="0"/>
                <a:ea typeface="SimSun" panose="02010600030101010101" pitchFamily="2" charset="-122"/>
              </a:rPr>
              <a:t>K ={MASACH, MAPM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F =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MASACH , MAPM → NGAYTRATHUC;</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=&gt; ĐẠT BCNF</a:t>
            </a:r>
            <a:endParaRPr lang="en-US" sz="1800">
              <a:latin typeface="Cambria" panose="02040503050406030204" charset="0"/>
              <a:ea typeface="SimSun" panose="02010600030101010101" pitchFamily="2" charset="-122"/>
            </a:endParaRPr>
          </a:p>
        </p:txBody>
      </p:sp>
      <p:sp>
        <p:nvSpPr>
          <p:cNvPr id="7" name="Text Box 6"/>
          <p:cNvSpPr txBox="1"/>
          <p:nvPr/>
        </p:nvSpPr>
        <p:spPr>
          <a:xfrm>
            <a:off x="4787900" y="1129030"/>
            <a:ext cx="4013835" cy="2584450"/>
          </a:xfrm>
          <a:prstGeom prst="rect">
            <a:avLst/>
          </a:prstGeom>
          <a:noFill/>
          <a:ln w="9525">
            <a:noFill/>
          </a:ln>
        </p:spPr>
        <p:txBody>
          <a:bodyPr wrap="square">
            <a:spAutoFit/>
          </a:bodyPr>
          <a:p>
            <a:pPr marL="228600" indent="-228600"/>
            <a:r>
              <a:rPr lang="en-US" sz="1800">
                <a:latin typeface="Cambria" panose="02040503050406030204" charset="0"/>
                <a:ea typeface="SimSun" panose="02010600030101010101" pitchFamily="2" charset="-122"/>
              </a:rPr>
              <a:t>14.Lược đồ quan hệ cho bảng HINHTHUCPHAT (Hình thức phạt):</a:t>
            </a:r>
            <a:endParaRPr lang="en-US" sz="1800">
              <a:latin typeface="Cambria" panose="02040503050406030204" charset="0"/>
              <a:ea typeface="SimSun" panose="02010600030101010101" pitchFamily="2" charset="-122"/>
            </a:endParaRPr>
          </a:p>
          <a:p>
            <a:pPr marL="228600" indent="-228600"/>
            <a:r>
              <a:rPr lang="en-US" sz="1800" b="1">
                <a:latin typeface="Cambria" panose="02040503050406030204" charset="0"/>
                <a:ea typeface="SimSun" panose="02010600030101010101" pitchFamily="2" charset="-122"/>
              </a:rPr>
              <a:t>HINHTHUCPHAT</a:t>
            </a:r>
            <a:r>
              <a:rPr lang="en-US" sz="1800">
                <a:latin typeface="Cambria" panose="02040503050406030204" charset="0"/>
                <a:ea typeface="SimSun" panose="02010600030101010101" pitchFamily="2" charset="-122"/>
              </a:rPr>
              <a:t>( </a:t>
            </a:r>
            <a:r>
              <a:rPr lang="en-US" sz="1800" b="1" u="sng">
                <a:latin typeface="Cambria" panose="02040503050406030204" charset="0"/>
                <a:ea typeface="SimSun" panose="02010600030101010101" pitchFamily="2" charset="-122"/>
              </a:rPr>
              <a:t>MAHT</a:t>
            </a:r>
            <a:r>
              <a:rPr lang="en-US" sz="1800">
                <a:latin typeface="Cambria" panose="02040503050406030204" charset="0"/>
                <a:ea typeface="SimSun" panose="02010600030101010101" pitchFamily="2" charset="-122"/>
              </a:rPr>
              <a:t>,</a:t>
            </a:r>
            <a:r>
              <a:rPr lang="vi-VN" altLang="en-US" sz="1800">
                <a:latin typeface="Cambria" panose="02040503050406030204" charset="0"/>
                <a:ea typeface="SimSun" panose="02010600030101010101" pitchFamily="2" charset="-122"/>
              </a:rPr>
              <a:t> </a:t>
            </a:r>
            <a:r>
              <a:rPr lang="en-US" sz="1800">
                <a:latin typeface="Cambria" panose="02040503050406030204" charset="0"/>
                <a:ea typeface="SimSun" panose="02010600030101010101" pitchFamily="2" charset="-122"/>
              </a:rPr>
              <a:t>TENHINHTHUC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K ={ MAHT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F =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MAHT → TENHINHTHUC;</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=&gt; ĐẠT BCNF</a:t>
            </a:r>
            <a:endParaRPr lang="en-US" sz="1800">
              <a:latin typeface="Cambria" panose="02040503050406030204" charset="0"/>
              <a:ea typeface="SimSun"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2.4</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Phụ thuộc hàm và khóa và dạng chuẩn.</a:t>
            </a:r>
            <a:endParaRPr lang="vi-VN" altLang="en-US" sz="1800" b="1" dirty="0">
              <a:solidFill>
                <a:schemeClr val="accent1"/>
              </a:solidFill>
              <a:latin typeface="+mn-lt"/>
              <a:cs typeface="Times New Roman" panose="02020603050405020304" pitchFamily="18" charset="0"/>
            </a:endParaRPr>
          </a:p>
        </p:txBody>
      </p:sp>
      <p:sp>
        <p:nvSpPr>
          <p:cNvPr id="4" name="Text Box 3"/>
          <p:cNvSpPr txBox="1"/>
          <p:nvPr/>
        </p:nvSpPr>
        <p:spPr>
          <a:xfrm>
            <a:off x="555625" y="1135380"/>
            <a:ext cx="4117975" cy="3692525"/>
          </a:xfrm>
          <a:prstGeom prst="rect">
            <a:avLst/>
          </a:prstGeom>
          <a:noFill/>
          <a:ln w="9525">
            <a:noFill/>
          </a:ln>
        </p:spPr>
        <p:txBody>
          <a:bodyPr wrap="square">
            <a:spAutoFit/>
          </a:bodyPr>
          <a:p>
            <a:pPr marL="228600" indent="-228600"/>
            <a:r>
              <a:rPr lang="en-US" sz="1800">
                <a:latin typeface="Cambria" panose="02040503050406030204" charset="0"/>
                <a:ea typeface="SimSun" panose="02010600030101010101" pitchFamily="2" charset="-122"/>
              </a:rPr>
              <a:t>15.Lược đồ quan hệ cho bảng PHIEUPHAT (Phiếu phạt):</a:t>
            </a:r>
            <a:endParaRPr lang="en-US" sz="1800">
              <a:latin typeface="Cambria" panose="02040503050406030204" charset="0"/>
              <a:ea typeface="SimSun" panose="02010600030101010101" pitchFamily="2" charset="-122"/>
            </a:endParaRPr>
          </a:p>
          <a:p>
            <a:pPr marL="228600" indent="-228600"/>
            <a:r>
              <a:rPr lang="en-US" sz="1800" b="1">
                <a:latin typeface="Cambria" panose="02040503050406030204" charset="0"/>
                <a:cs typeface="Times New Roman" panose="02020603050405020304" pitchFamily="18" charset="0"/>
                <a:sym typeface="+mn-ea"/>
              </a:rPr>
              <a:t>PHIEUPHAT</a:t>
            </a:r>
            <a:r>
              <a:rPr lang="en-US" sz="1800">
                <a:latin typeface="Cambria" panose="02040503050406030204" charset="0"/>
                <a:cs typeface="Times New Roman" panose="02020603050405020304" pitchFamily="18" charset="0"/>
                <a:sym typeface="+mn-ea"/>
              </a:rPr>
              <a:t>(</a:t>
            </a:r>
            <a:r>
              <a:rPr lang="en-US" sz="1800" b="1" u="sng">
                <a:latin typeface="Cambria" panose="02040503050406030204" charset="0"/>
                <a:cs typeface="Times New Roman" panose="02020603050405020304" pitchFamily="18" charset="0"/>
                <a:sym typeface="+mn-ea"/>
              </a:rPr>
              <a:t>MAPP</a:t>
            </a:r>
            <a:r>
              <a:rPr lang="en-US" sz="1800">
                <a:latin typeface="Cambria" panose="02040503050406030204" charset="0"/>
                <a:cs typeface="Times New Roman" panose="02020603050405020304" pitchFamily="18" charset="0"/>
                <a:sym typeface="+mn-ea"/>
              </a:rPr>
              <a:t>, MAHT, MASACH, MAPM, GHICHU, NGAYLAP)</a:t>
            </a:r>
            <a:endParaRPr lang="en-US" sz="1800">
              <a:latin typeface="Cambria" panose="02040503050406030204" charset="0"/>
              <a:cs typeface="Times New Roman" panose="02020603050405020304" pitchFamily="18" charset="0"/>
            </a:endParaRPr>
          </a:p>
          <a:p>
            <a:pPr marL="228600" indent="-228600"/>
            <a:r>
              <a:rPr lang="en-US" sz="1800">
                <a:latin typeface="Cambria" panose="02040503050406030204" charset="0"/>
                <a:ea typeface="SimSun" panose="02010600030101010101" pitchFamily="2" charset="-122"/>
              </a:rPr>
              <a:t>K ={ MAPP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F =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MAPP → MASACH;</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MAPP → MAHT;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MAPP → GHICHU;</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MAPP → MAPM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MAPP → NGAYLAP;</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=&gt; ĐẠT BCNF</a:t>
            </a:r>
            <a:endParaRPr lang="en-US" sz="1800">
              <a:latin typeface="Cambria" panose="02040503050406030204" charset="0"/>
              <a:ea typeface="SimSun" panose="02010600030101010101" pitchFamily="2" charset="-122"/>
            </a:endParaRPr>
          </a:p>
        </p:txBody>
      </p:sp>
      <p:sp>
        <p:nvSpPr>
          <p:cNvPr id="7" name="Text Box 6"/>
          <p:cNvSpPr txBox="1"/>
          <p:nvPr/>
        </p:nvSpPr>
        <p:spPr>
          <a:xfrm>
            <a:off x="4787900" y="1129030"/>
            <a:ext cx="4013835" cy="2861310"/>
          </a:xfrm>
          <a:prstGeom prst="rect">
            <a:avLst/>
          </a:prstGeom>
          <a:noFill/>
          <a:ln w="9525">
            <a:noFill/>
          </a:ln>
        </p:spPr>
        <p:txBody>
          <a:bodyPr wrap="square">
            <a:spAutoFit/>
          </a:bodyPr>
          <a:p>
            <a:pPr marL="228600" indent="-228600"/>
            <a:r>
              <a:rPr lang="en-US" sz="1800">
                <a:latin typeface="Cambria" panose="02040503050406030204" charset="0"/>
                <a:ea typeface="SimSun" panose="02010600030101010101" pitchFamily="2" charset="-122"/>
              </a:rPr>
              <a:t>16.Lược đồ quan hệ cho bảng KESACH (Kệ sách):</a:t>
            </a:r>
            <a:endParaRPr lang="en-US" sz="1800">
              <a:latin typeface="Cambria" panose="02040503050406030204" charset="0"/>
              <a:ea typeface="SimSun" panose="02010600030101010101" pitchFamily="2" charset="-122"/>
            </a:endParaRPr>
          </a:p>
          <a:p>
            <a:pPr marL="228600" indent="-228600"/>
            <a:r>
              <a:rPr lang="en-US" sz="1800" b="1">
                <a:latin typeface="Cambria" panose="02040503050406030204" charset="0"/>
                <a:ea typeface="SimSun" panose="02010600030101010101" pitchFamily="2" charset="-122"/>
              </a:rPr>
              <a:t>KESACH</a:t>
            </a:r>
            <a:r>
              <a:rPr lang="en-US" sz="1800">
                <a:latin typeface="Cambria" panose="02040503050406030204" charset="0"/>
                <a:ea typeface="SimSun" panose="02010600030101010101" pitchFamily="2" charset="-122"/>
              </a:rPr>
              <a:t>( </a:t>
            </a:r>
            <a:r>
              <a:rPr lang="en-US" sz="1800" b="1" u="sng">
                <a:latin typeface="Cambria" panose="02040503050406030204" charset="0"/>
                <a:ea typeface="SimSun" panose="02010600030101010101" pitchFamily="2" charset="-122"/>
              </a:rPr>
              <a:t>MAKE</a:t>
            </a:r>
            <a:r>
              <a:rPr lang="en-US" sz="1800">
                <a:latin typeface="Cambria" panose="02040503050406030204" charset="0"/>
                <a:ea typeface="SimSun" panose="02010600030101010101" pitchFamily="2" charset="-122"/>
              </a:rPr>
              <a:t> , TENKESACH, MAKHU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K ={ MAKE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F =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MAKE → TENKESACH;</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MAKE → MAKHU;</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=&gt; ĐẠT BCNF</a:t>
            </a:r>
            <a:endParaRPr lang="en-US" sz="1800">
              <a:latin typeface="Cambria" panose="02040503050406030204" charset="0"/>
              <a:ea typeface="SimSun"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2.4</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Phụ thuộc hàm và khóa và dạng chuẩn.</a:t>
            </a:r>
            <a:endParaRPr lang="vi-VN" altLang="en-US" sz="1800" b="1" dirty="0">
              <a:solidFill>
                <a:schemeClr val="accent1"/>
              </a:solidFill>
              <a:latin typeface="+mn-lt"/>
              <a:cs typeface="Times New Roman" panose="02020603050405020304" pitchFamily="18" charset="0"/>
            </a:endParaRPr>
          </a:p>
        </p:txBody>
      </p:sp>
      <p:sp>
        <p:nvSpPr>
          <p:cNvPr id="4" name="Text Box 3"/>
          <p:cNvSpPr txBox="1"/>
          <p:nvPr/>
        </p:nvSpPr>
        <p:spPr>
          <a:xfrm>
            <a:off x="555625" y="1135380"/>
            <a:ext cx="4029075" cy="2306955"/>
          </a:xfrm>
          <a:prstGeom prst="rect">
            <a:avLst/>
          </a:prstGeom>
          <a:noFill/>
          <a:ln w="9525">
            <a:noFill/>
          </a:ln>
        </p:spPr>
        <p:txBody>
          <a:bodyPr wrap="square">
            <a:spAutoFit/>
          </a:bodyPr>
          <a:p>
            <a:pPr marL="228600" indent="-228600"/>
            <a:r>
              <a:rPr lang="en-US" sz="1800" b="1">
                <a:latin typeface="Cambria" panose="02040503050406030204" charset="0"/>
                <a:ea typeface="SimSun" panose="02010600030101010101" pitchFamily="2" charset="-122"/>
              </a:rPr>
              <a:t>NGANSACH</a:t>
            </a:r>
            <a:r>
              <a:rPr lang="en-US" sz="1800">
                <a:latin typeface="Cambria" panose="02040503050406030204" charset="0"/>
                <a:ea typeface="SimSun" panose="02010600030101010101" pitchFamily="2" charset="-122"/>
              </a:rPr>
              <a:t>( </a:t>
            </a:r>
            <a:r>
              <a:rPr lang="en-US" sz="1800" b="1" u="sng">
                <a:latin typeface="Cambria" panose="02040503050406030204" charset="0"/>
                <a:ea typeface="SimSun" panose="02010600030101010101" pitchFamily="2" charset="-122"/>
              </a:rPr>
              <a:t>MANGANKE</a:t>
            </a:r>
            <a:r>
              <a:rPr lang="en-US" sz="1800">
                <a:latin typeface="Cambria" panose="02040503050406030204" charset="0"/>
                <a:ea typeface="SimSun" panose="02010600030101010101" pitchFamily="2" charset="-122"/>
              </a:rPr>
              <a:t>, STT, MAKE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K ={ MANGANKE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F = {</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MANGANKE → STT;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MANGANKE → MAKE;</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a:t>
            </a:r>
            <a:endParaRPr lang="en-US" sz="1800">
              <a:latin typeface="Cambria" panose="02040503050406030204" charset="0"/>
              <a:ea typeface="SimSun" panose="02010600030101010101" pitchFamily="2" charset="-122"/>
            </a:endParaRPr>
          </a:p>
          <a:p>
            <a:pPr marL="228600" indent="-228600"/>
            <a:r>
              <a:rPr lang="en-US" sz="1800">
                <a:latin typeface="Cambria" panose="02040503050406030204" charset="0"/>
                <a:ea typeface="SimSun" panose="02010600030101010101" pitchFamily="2" charset="-122"/>
              </a:rPr>
              <a:t>=&gt; ĐẠT BCNF</a:t>
            </a:r>
            <a:endParaRPr lang="en-US" sz="1800">
              <a:latin typeface="Cambria" panose="02040503050406030204" charset="0"/>
              <a:ea typeface="SimSun" panose="02010600030101010101" pitchFamily="2" charset="-122"/>
            </a:endParaRPr>
          </a:p>
        </p:txBody>
      </p:sp>
      <p:sp>
        <p:nvSpPr>
          <p:cNvPr id="7" name="Text Box 6"/>
          <p:cNvSpPr txBox="1"/>
          <p:nvPr/>
        </p:nvSpPr>
        <p:spPr>
          <a:xfrm>
            <a:off x="4293235" y="1129030"/>
            <a:ext cx="4508500" cy="2748280"/>
          </a:xfrm>
          <a:prstGeom prst="rect">
            <a:avLst/>
          </a:prstGeom>
          <a:noFill/>
          <a:ln w="9525">
            <a:noFill/>
          </a:ln>
        </p:spPr>
        <p:txBody>
          <a:bodyPr wrap="square">
            <a:spAutoFit/>
          </a:bodyPr>
          <a:p>
            <a:pPr marL="228600" indent="-228600">
              <a:lnSpc>
                <a:spcPct val="120000"/>
              </a:lnSpc>
            </a:pPr>
            <a:r>
              <a:rPr lang="en-US" sz="1800">
                <a:latin typeface="Cambria" panose="02040503050406030204" charset="0"/>
                <a:ea typeface="SimSun" panose="02010600030101010101" pitchFamily="2" charset="-122"/>
              </a:rPr>
              <a:t>Tất cả các bảng trên đều đạt chuẩn BCNF vì: </a:t>
            </a:r>
            <a:endParaRPr lang="en-US" sz="1800">
              <a:latin typeface="Cambria" panose="02040503050406030204" charset="0"/>
              <a:ea typeface="SimSun" panose="02010600030101010101" pitchFamily="2" charset="-122"/>
            </a:endParaRPr>
          </a:p>
          <a:p>
            <a:pPr marL="228600" indent="-228600">
              <a:lnSpc>
                <a:spcPct val="120000"/>
              </a:lnSpc>
            </a:pPr>
            <a:r>
              <a:rPr lang="en-US" sz="1800">
                <a:latin typeface="Cambria" panose="02040503050406030204" charset="0"/>
                <a:ea typeface="SimSun" panose="02010600030101010101" pitchFamily="2" charset="-122"/>
              </a:rPr>
              <a:t>- 1NF mọi thuộc tính đều là thuộc tính đơn </a:t>
            </a:r>
            <a:endParaRPr lang="en-US" sz="1800">
              <a:latin typeface="Cambria" panose="02040503050406030204" charset="0"/>
              <a:ea typeface="SimSun" panose="02010600030101010101" pitchFamily="2" charset="-122"/>
            </a:endParaRPr>
          </a:p>
          <a:p>
            <a:pPr marL="228600" indent="-228600">
              <a:lnSpc>
                <a:spcPct val="120000"/>
              </a:lnSpc>
            </a:pPr>
            <a:r>
              <a:rPr lang="en-US" sz="1800">
                <a:latin typeface="Cambria" panose="02040503050406030204" charset="0"/>
                <a:ea typeface="SimSun" panose="02010600030101010101" pitchFamily="2" charset="-122"/>
              </a:rPr>
              <a:t>- 2NF mọi thuộc tính không khóa đều phụ thuộc đầy đủ vào các khóa</a:t>
            </a:r>
            <a:endParaRPr lang="en-US" sz="1800">
              <a:latin typeface="Cambria" panose="02040503050406030204" charset="0"/>
              <a:ea typeface="SimSun" panose="02010600030101010101" pitchFamily="2" charset="-122"/>
            </a:endParaRPr>
          </a:p>
          <a:p>
            <a:pPr marL="228600" indent="-228600">
              <a:lnSpc>
                <a:spcPct val="120000"/>
              </a:lnSpc>
            </a:pPr>
            <a:r>
              <a:rPr lang="en-US" sz="1800">
                <a:latin typeface="Cambria" panose="02040503050406030204" charset="0"/>
                <a:ea typeface="SimSun" panose="02010600030101010101" pitchFamily="2" charset="-122"/>
              </a:rPr>
              <a:t> - 3NF mọi thuộc tính không khóa đều không phụ thuộc bắc cầu vào khóa</a:t>
            </a:r>
            <a:endParaRPr lang="en-US" sz="1800">
              <a:latin typeface="Cambria" panose="02040503050406030204" charset="0"/>
              <a:ea typeface="SimSun" panose="02010600030101010101" pitchFamily="2" charset="-122"/>
            </a:endParaRPr>
          </a:p>
          <a:p>
            <a:pPr marL="228600" indent="-228600">
              <a:lnSpc>
                <a:spcPct val="120000"/>
              </a:lnSpc>
            </a:pPr>
            <a:r>
              <a:rPr lang="en-US" sz="1800">
                <a:latin typeface="Cambria" panose="02040503050406030204" charset="0"/>
                <a:ea typeface="SimSun" panose="02010600030101010101" pitchFamily="2" charset="-122"/>
              </a:rPr>
              <a:t> - BCNF mọi phụ thuộc hàm không hiển nhiên đều có vế trái chứa khóa</a:t>
            </a:r>
            <a:endParaRPr lang="en-US" sz="1800">
              <a:latin typeface="Cambria" panose="02040503050406030204" charset="0"/>
              <a:ea typeface="SimSun"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2.5</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Đồ thị quan </a:t>
            </a:r>
            <a:r>
              <a:rPr lang="vi-VN" altLang="en-US" sz="1800" b="1" dirty="0">
                <a:solidFill>
                  <a:schemeClr val="accent1"/>
                </a:solidFill>
                <a:latin typeface="+mn-lt"/>
                <a:cs typeface="Times New Roman" panose="02020603050405020304" pitchFamily="18" charset="0"/>
              </a:rPr>
              <a:t>hệ</a:t>
            </a:r>
            <a:endParaRPr lang="vi-VN" altLang="en-US" sz="1800" b="1" dirty="0">
              <a:solidFill>
                <a:schemeClr val="accent1"/>
              </a:solidFill>
              <a:latin typeface="+mn-lt"/>
              <a:cs typeface="Times New Roman" panose="02020603050405020304" pitchFamily="18" charset="0"/>
            </a:endParaRPr>
          </a:p>
        </p:txBody>
      </p:sp>
      <p:pic>
        <p:nvPicPr>
          <p:cNvPr id="3" name="Hình ảnh 4" descr="Ảnh có chứa văn bản, ảnh chụp màn hình, Phông chữ, tài liệu&#10;&#10;Mô tả được tạo tự động"/>
          <p:cNvPicPr>
            <a:picLocks noChangeAspect="1"/>
          </p:cNvPicPr>
          <p:nvPr/>
        </p:nvPicPr>
        <p:blipFill>
          <a:blip r:embed="rId2"/>
          <a:stretch>
            <a:fillRect/>
          </a:stretch>
        </p:blipFill>
        <p:spPr>
          <a:xfrm>
            <a:off x="562610" y="1165225"/>
            <a:ext cx="3585210" cy="3479165"/>
          </a:xfrm>
          <a:prstGeom prst="rect">
            <a:avLst/>
          </a:prstGeom>
        </p:spPr>
      </p:pic>
      <p:pic>
        <p:nvPicPr>
          <p:cNvPr id="7" name="Hình ảnh 6" descr="Ảnh có chứa văn bản, Phông chữ, ảnh chụp màn hình, tài liệu&#10;&#10;Mô tả được tạo tự động"/>
          <p:cNvPicPr>
            <a:picLocks noChangeAspect="1"/>
          </p:cNvPicPr>
          <p:nvPr/>
        </p:nvPicPr>
        <p:blipFill>
          <a:blip r:embed="rId3"/>
          <a:stretch>
            <a:fillRect/>
          </a:stretch>
        </p:blipFill>
        <p:spPr>
          <a:xfrm>
            <a:off x="4690763" y="582358"/>
            <a:ext cx="3589637" cy="4181984"/>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2.5</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Đồ thị quan </a:t>
            </a:r>
            <a:r>
              <a:rPr lang="vi-VN" altLang="en-US" sz="1800" b="1" dirty="0">
                <a:solidFill>
                  <a:schemeClr val="accent1"/>
                </a:solidFill>
                <a:latin typeface="+mn-lt"/>
                <a:cs typeface="Times New Roman" panose="02020603050405020304" pitchFamily="18" charset="0"/>
              </a:rPr>
              <a:t>hệ</a:t>
            </a:r>
            <a:endParaRPr lang="vi-VN" altLang="en-US" sz="1800" b="1" dirty="0">
              <a:solidFill>
                <a:schemeClr val="accent1"/>
              </a:solidFill>
              <a:latin typeface="+mn-lt"/>
              <a:cs typeface="Times New Roman" panose="02020603050405020304" pitchFamily="18" charset="0"/>
            </a:endParaRPr>
          </a:p>
        </p:txBody>
      </p:sp>
      <p:pic>
        <p:nvPicPr>
          <p:cNvPr id="9" name="Hình ảnh 8" descr="Ảnh có chứa văn bản, số, Phông chữ, Song song&#10;&#10;Mô tả được tạo tự động"/>
          <p:cNvPicPr>
            <a:picLocks noChangeAspect="1"/>
          </p:cNvPicPr>
          <p:nvPr/>
        </p:nvPicPr>
        <p:blipFill>
          <a:blip r:embed="rId2"/>
          <a:stretch>
            <a:fillRect/>
          </a:stretch>
        </p:blipFill>
        <p:spPr>
          <a:xfrm>
            <a:off x="723900" y="887095"/>
            <a:ext cx="3527425" cy="4080510"/>
          </a:xfrm>
          <a:prstGeom prst="rect">
            <a:avLst/>
          </a:prstGeom>
        </p:spPr>
      </p:pic>
      <p:pic>
        <p:nvPicPr>
          <p:cNvPr id="4" name="Hình ảnh 3" descr="Ảnh có chứa văn bản, ảnh chụp màn hình, vòng tròn, biểu đồ&#10;&#10;Mô tả được tạo tự động"/>
          <p:cNvPicPr>
            <a:picLocks noChangeAspect="1"/>
          </p:cNvPicPr>
          <p:nvPr/>
        </p:nvPicPr>
        <p:blipFill>
          <a:blip r:embed="rId3"/>
          <a:stretch>
            <a:fillRect/>
          </a:stretch>
        </p:blipFill>
        <p:spPr>
          <a:xfrm>
            <a:off x="4136390" y="1129030"/>
            <a:ext cx="3830955" cy="3660775"/>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2.5</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Truy vấn trên </a:t>
            </a:r>
            <a:r>
              <a:rPr lang="vi-VN" altLang="en-US" sz="1800" b="1" dirty="0">
                <a:solidFill>
                  <a:schemeClr val="accent1"/>
                </a:solidFill>
                <a:latin typeface="+mn-lt"/>
                <a:cs typeface="Times New Roman" panose="02020603050405020304" pitchFamily="18" charset="0"/>
              </a:rPr>
              <a:t>SQL </a:t>
            </a:r>
            <a:endParaRPr lang="vi-VN" altLang="en-US" sz="1800" b="1" dirty="0">
              <a:solidFill>
                <a:schemeClr val="accent1"/>
              </a:solidFill>
              <a:latin typeface="+mn-lt"/>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75970" y="1638935"/>
            <a:ext cx="4212590" cy="2602230"/>
          </a:xfrm>
          <a:prstGeom prst="rect">
            <a:avLst/>
          </a:prstGeom>
        </p:spPr>
      </p:pic>
      <p:sp>
        <p:nvSpPr>
          <p:cNvPr id="6" name="TextBox 1"/>
          <p:cNvSpPr txBox="1"/>
          <p:nvPr/>
        </p:nvSpPr>
        <p:spPr>
          <a:xfrm>
            <a:off x="792480" y="1129665"/>
            <a:ext cx="6287770" cy="337185"/>
          </a:xfrm>
          <a:prstGeom prst="rect">
            <a:avLst/>
          </a:prstGeom>
          <a:noFill/>
        </p:spPr>
        <p:txBody>
          <a:bodyPr wrap="square" rtlCol="0">
            <a:spAutoFit/>
          </a:bodyPr>
          <a:p>
            <a:pPr marL="285750" indent="-285750">
              <a:buFont typeface="Arial" panose="020B0604020202020204" pitchFamily="34" charset="0"/>
              <a:buChar char="•"/>
            </a:pPr>
            <a:r>
              <a:rPr lang="vi-VN" altLang="en-US" sz="1600" dirty="0">
                <a:solidFill>
                  <a:schemeClr val="tx1"/>
                </a:solidFill>
                <a:latin typeface="+mn-lt"/>
                <a:cs typeface="Times New Roman" panose="02020603050405020304" pitchFamily="18" charset="0"/>
              </a:rPr>
              <a:t>Truy vấn thông  tin thể loại sách  chi tiết về chỗ để của sách</a:t>
            </a:r>
            <a:endParaRPr lang="vi-VN" altLang="en-US" sz="1600" dirty="0">
              <a:solidFill>
                <a:schemeClr val="tx1"/>
              </a:solidFill>
              <a:latin typeface="+mn-lt"/>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4937125" y="1632585"/>
            <a:ext cx="3948430" cy="149225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5"/>
        <p:cNvGrpSpPr/>
        <p:nvPr/>
      </p:nvGrpSpPr>
      <p:grpSpPr>
        <a:xfrm>
          <a:off x="0" y="0"/>
          <a:ext cx="0" cy="0"/>
          <a:chOff x="0" y="0"/>
          <a:chExt cx="0" cy="0"/>
        </a:xfrm>
      </p:grpSpPr>
      <p:sp>
        <p:nvSpPr>
          <p:cNvPr id="2" name="Google Shape;467;p40"/>
          <p:cNvSpPr txBox="1">
            <a:spLocks noGrp="1"/>
          </p:cNvSpPr>
          <p:nvPr>
            <p:ph type="title"/>
          </p:nvPr>
        </p:nvSpPr>
        <p:spPr>
          <a:xfrm>
            <a:off x="526435" y="1886095"/>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400" b="1" dirty="0"/>
              <a:t>CHƯƠNG I TỔNG QUAN ĐỀ </a:t>
            </a:r>
            <a:r>
              <a:rPr lang="vi-VN" sz="2400" b="1" dirty="0"/>
              <a:t>TÀI</a:t>
            </a:r>
            <a:endParaRPr lang="vi-VN" sz="2400" b="1" dirty="0"/>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2.5</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Truy vấn trên </a:t>
            </a:r>
            <a:r>
              <a:rPr lang="vi-VN" altLang="en-US" sz="1800" b="1" dirty="0">
                <a:solidFill>
                  <a:schemeClr val="accent1"/>
                </a:solidFill>
                <a:latin typeface="+mn-lt"/>
                <a:cs typeface="Times New Roman" panose="02020603050405020304" pitchFamily="18" charset="0"/>
              </a:rPr>
              <a:t>SQL </a:t>
            </a:r>
            <a:endParaRPr lang="vi-VN" altLang="en-US" sz="1800" b="1" dirty="0">
              <a:solidFill>
                <a:schemeClr val="accent1"/>
              </a:solidFill>
              <a:latin typeface="+mn-lt"/>
              <a:cs typeface="Times New Roman" panose="02020603050405020304" pitchFamily="18" charset="0"/>
            </a:endParaRPr>
          </a:p>
        </p:txBody>
      </p:sp>
      <p:sp>
        <p:nvSpPr>
          <p:cNvPr id="6" name="TextBox 1"/>
          <p:cNvSpPr txBox="1"/>
          <p:nvPr/>
        </p:nvSpPr>
        <p:spPr>
          <a:xfrm>
            <a:off x="792480" y="1129665"/>
            <a:ext cx="6287770" cy="291465"/>
          </a:xfrm>
          <a:prstGeom prst="rect">
            <a:avLst/>
          </a:prstGeom>
          <a:noFill/>
        </p:spPr>
        <p:txBody>
          <a:bodyPr wrap="square" rtlCol="0">
            <a:spAutoFit/>
          </a:bodyPr>
          <a:p>
            <a:pPr marL="285750" indent="-285750">
              <a:buFont typeface="Arial" panose="020B0604020202020204" pitchFamily="34" charset="0"/>
              <a:buChar char="•"/>
            </a:pPr>
            <a:r>
              <a:rPr lang="vi-VN" altLang="en-US" sz="1300" dirty="0">
                <a:solidFill>
                  <a:schemeClr val="tx1"/>
                </a:solidFill>
                <a:latin typeface="+mn-lt"/>
                <a:cs typeface="Times New Roman" panose="02020603050405020304" pitchFamily="18" charset="0"/>
              </a:rPr>
              <a:t>SỐ LƯỢNG SÁCH CÒN LẠI TRONG KHO</a:t>
            </a:r>
            <a:endParaRPr lang="vi-VN" altLang="en-US" sz="1300" dirty="0">
              <a:solidFill>
                <a:schemeClr val="tx1"/>
              </a:solidFill>
              <a:latin typeface="+mn-lt"/>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00100" y="1517650"/>
            <a:ext cx="5973445" cy="336042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65"/>
        <p:cNvGrpSpPr/>
        <p:nvPr/>
      </p:nvGrpSpPr>
      <p:grpSpPr>
        <a:xfrm>
          <a:off x="0" y="0"/>
          <a:ext cx="0" cy="0"/>
          <a:chOff x="0" y="0"/>
          <a:chExt cx="0" cy="0"/>
        </a:xfrm>
      </p:grpSpPr>
      <p:sp>
        <p:nvSpPr>
          <p:cNvPr id="2" name="Google Shape;467;p40"/>
          <p:cNvSpPr txBox="1">
            <a:spLocks noGrp="1"/>
          </p:cNvSpPr>
          <p:nvPr>
            <p:ph type="title"/>
          </p:nvPr>
        </p:nvSpPr>
        <p:spPr>
          <a:xfrm>
            <a:off x="526435" y="1886095"/>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400" b="1" dirty="0"/>
              <a:t>CHƯƠNG III KẾT QUẢ VÀ HƯỚNG PHÁT </a:t>
            </a:r>
            <a:r>
              <a:rPr lang="vi-VN" sz="2400" b="1" dirty="0"/>
              <a:t>TRIỂN</a:t>
            </a:r>
            <a:endParaRPr lang="vi-VN" sz="2400" b="1" dirty="0"/>
          </a:p>
        </p:txBody>
      </p:sp>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3.1 Kết quả thu được</a:t>
            </a:r>
            <a:endParaRPr lang="vi-VN" altLang="en-US" sz="1800" b="1" dirty="0">
              <a:solidFill>
                <a:schemeClr val="accent1"/>
              </a:solidFill>
              <a:latin typeface="+mn-lt"/>
              <a:cs typeface="Times New Roman" panose="02020603050405020304" pitchFamily="18" charset="0"/>
            </a:endParaRPr>
          </a:p>
        </p:txBody>
      </p:sp>
      <p:sp>
        <p:nvSpPr>
          <p:cNvPr id="100" name="Text Box 99"/>
          <p:cNvSpPr txBox="1"/>
          <p:nvPr/>
        </p:nvSpPr>
        <p:spPr>
          <a:xfrm>
            <a:off x="953135" y="1134110"/>
            <a:ext cx="6260465" cy="3415030"/>
          </a:xfrm>
          <a:prstGeom prst="rect">
            <a:avLst/>
          </a:prstGeom>
          <a:noFill/>
          <a:ln w="9525">
            <a:noFill/>
          </a:ln>
        </p:spPr>
        <p:txBody>
          <a:bodyPr wrap="square">
            <a:spAutoFit/>
          </a:bodyPr>
          <a:p>
            <a:pPr marL="228600" indent="-228600"/>
            <a:r>
              <a:rPr lang="en-US" sz="1800">
                <a:latin typeface="Wingdings" panose="05000000000000000000" charset="0"/>
                <a:ea typeface="SimSun" panose="02010600030101010101" pitchFamily="2" charset="-122"/>
              </a:rPr>
              <a:t>Ø </a:t>
            </a:r>
            <a:r>
              <a:rPr lang="en-US" sz="1800">
                <a:latin typeface="Cambria" panose="02040503050406030204" charset="0"/>
                <a:ea typeface="SimSun" panose="02010600030101010101" pitchFamily="2" charset="-122"/>
              </a:rPr>
              <a:t>Thiết kế Cơ Sở Dữ Liệu (CSDL): đã thiết kế một CSDL chặt chẽ với các bảng được liên kết thông qua khóa ngoại. Điều này giúp bảo đảm tính toàn vẹn dữ liệu và quan hệ giữa các đối tượng trong hệ thống.</a:t>
            </a:r>
            <a:r>
              <a:rPr lang="en-US" sz="1800">
                <a:latin typeface="Wingdings" panose="05000000000000000000" charset="0"/>
                <a:ea typeface="SimSun" panose="02010600030101010101" pitchFamily="2" charset="-122"/>
              </a:rPr>
              <a:t>Ø </a:t>
            </a:r>
            <a:r>
              <a:rPr lang="en-US" sz="1800">
                <a:latin typeface="Cambria" panose="02040503050406030204" charset="0"/>
                <a:ea typeface="SimSun" panose="02010600030101010101" pitchFamily="2" charset="-122"/>
              </a:rPr>
              <a:t>Ràng Buộc Khóa Chính: Mỗi bảng đều có khóa chính duy nhất, đảm bảo tính duy nhất của mỗi bản ghi trong bảng.</a:t>
            </a:r>
            <a:r>
              <a:rPr lang="en-US" sz="1800">
                <a:latin typeface="Wingdings" panose="05000000000000000000" charset="0"/>
                <a:ea typeface="SimSun" panose="02010600030101010101" pitchFamily="2" charset="-122"/>
              </a:rPr>
              <a:t>Ø </a:t>
            </a:r>
            <a:r>
              <a:rPr lang="en-US" sz="1800">
                <a:latin typeface="Cambria" panose="02040503050406030204" charset="0"/>
                <a:ea typeface="SimSun" panose="02010600030101010101" pitchFamily="2" charset="-122"/>
              </a:rPr>
              <a:t>Sử Dụng Kiểu Dữ Liệu Phù Hợp: Bạn đã sử dụng các kiểu dữ liệu phù hợp với mục đích, ví dụ như Datetime cho ngày tháng, Decimal cho giá cả.</a:t>
            </a:r>
            <a:r>
              <a:rPr lang="en-US" sz="1800">
                <a:latin typeface="Wingdings" panose="05000000000000000000" charset="0"/>
                <a:ea typeface="SimSun" panose="02010600030101010101" pitchFamily="2" charset="-122"/>
              </a:rPr>
              <a:t>Ø </a:t>
            </a:r>
            <a:r>
              <a:rPr lang="en-US" sz="1800">
                <a:latin typeface="Cambria" panose="02040503050406030204" charset="0"/>
                <a:ea typeface="SimSun" panose="02010600030101010101" pitchFamily="2" charset="-122"/>
              </a:rPr>
              <a:t>Liên Kết Ngoại: đã sử dụng liên kết ngoại (foreign key) để tạo quan hệ giữa các bảng, giúp duy trì mối quan hệ giữa chúng</a:t>
            </a:r>
            <a:endParaRPr lang="en-US" sz="1800">
              <a:latin typeface="Cambria" panose="02040503050406030204" charset="0"/>
              <a:ea typeface="SimSun"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3.1 Hạn Chế</a:t>
            </a:r>
            <a:endParaRPr lang="vi-VN" altLang="en-US" sz="1800" b="1" dirty="0">
              <a:solidFill>
                <a:schemeClr val="accent1"/>
              </a:solidFill>
              <a:latin typeface="+mn-lt"/>
              <a:cs typeface="Times New Roman" panose="02020603050405020304" pitchFamily="18" charset="0"/>
            </a:endParaRPr>
          </a:p>
        </p:txBody>
      </p:sp>
      <p:sp>
        <p:nvSpPr>
          <p:cNvPr id="3" name="Text Box 2"/>
          <p:cNvSpPr txBox="1"/>
          <p:nvPr/>
        </p:nvSpPr>
        <p:spPr>
          <a:xfrm>
            <a:off x="990600" y="1130935"/>
            <a:ext cx="6921500" cy="2914015"/>
          </a:xfrm>
          <a:prstGeom prst="rect">
            <a:avLst/>
          </a:prstGeom>
          <a:noFill/>
          <a:ln w="9525">
            <a:noFill/>
          </a:ln>
        </p:spPr>
        <p:txBody>
          <a:bodyPr wrap="square">
            <a:noAutofit/>
          </a:bodyPr>
          <a:p>
            <a:pPr marL="0" indent="0" algn="l">
              <a:buNone/>
            </a:pPr>
            <a:r>
              <a:rPr lang="en-US" sz="1800">
                <a:latin typeface="Wingdings" panose="05000000000000000000" charset="0"/>
                <a:ea typeface="SimSun" panose="02010600030101010101" pitchFamily="2" charset="-122"/>
              </a:rPr>
              <a:t>Ø </a:t>
            </a:r>
            <a:r>
              <a:rPr lang="en-US" sz="1800">
                <a:latin typeface="Cambria" panose="02040503050406030204" charset="0"/>
                <a:ea typeface="SimSun" panose="02010600030101010101" pitchFamily="2" charset="-122"/>
              </a:rPr>
              <a:t>Thiếu Mô Tả Chi Tiết: Các bảng và trường có tên rõ ràng, nhưng một số mô tả chi tiết về mục đích và nội dung của chúng có thể giúp người đọc hiểu rõ hơn về mô hình dữ liệu.</a:t>
            </a:r>
            <a:r>
              <a:rPr lang="en-US" sz="1800">
                <a:latin typeface="Wingdings" panose="05000000000000000000" charset="0"/>
                <a:ea typeface="SimSun" panose="02010600030101010101" pitchFamily="2" charset="-122"/>
              </a:rPr>
              <a:t>Ø </a:t>
            </a:r>
            <a:r>
              <a:rPr lang="en-US" sz="1800">
                <a:latin typeface="Cambria" panose="02040503050406030204" charset="0"/>
                <a:ea typeface="SimSun" panose="02010600030101010101" pitchFamily="2" charset="-122"/>
              </a:rPr>
              <a:t>Kiểm Soát Dữ Liệu Rỗng (NULL): Một số trường được đặt là NULL, điều này có thể gây khó khăn khi thực hiện các truy vấn hoặc xử lý dữ liệu. </a:t>
            </a:r>
            <a:endParaRPr lang="en-US" sz="1800">
              <a:latin typeface="Cambria" panose="02040503050406030204" charset="0"/>
              <a:ea typeface="SimSun" panose="02010600030101010101" pitchFamily="2" charset="-122"/>
            </a:endParaRPr>
          </a:p>
          <a:p>
            <a:pPr marL="0" indent="0" algn="l">
              <a:buNone/>
            </a:pPr>
            <a:r>
              <a:rPr lang="en-US" sz="1800">
                <a:latin typeface="Wingdings" panose="05000000000000000000" charset="0"/>
                <a:ea typeface="SimSun" panose="02010600030101010101" pitchFamily="2" charset="-122"/>
              </a:rPr>
              <a:t>Ø </a:t>
            </a:r>
            <a:r>
              <a:rPr lang="en-US" sz="1800">
                <a:latin typeface="Cambria" panose="02040503050406030204" charset="0"/>
                <a:ea typeface="SimSun" panose="02010600030101010101" pitchFamily="2" charset="-122"/>
              </a:rPr>
              <a:t>Quy ước Đặt Tên: Có thể cần kiểm tra lại quy ước đặt tên để đảm bảo sự nhất quán và dễ hiểu.</a:t>
            </a:r>
            <a:endParaRPr lang="en-US" sz="1800">
              <a:latin typeface="Cambria" panose="02040503050406030204" charset="0"/>
              <a:ea typeface="SimSun"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3.3 </a:t>
            </a:r>
            <a:r>
              <a:rPr lang="vi-VN" altLang="en-US" sz="1800" b="1" dirty="0">
                <a:solidFill>
                  <a:schemeClr val="accent1"/>
                </a:solidFill>
                <a:latin typeface="+mn-lt"/>
                <a:cs typeface="Times New Roman" panose="02020603050405020304" pitchFamily="18" charset="0"/>
              </a:rPr>
              <a:t>hướng phát triển đề tài</a:t>
            </a:r>
            <a:endParaRPr lang="vi-VN" altLang="en-US" sz="1800" b="1" dirty="0">
              <a:solidFill>
                <a:schemeClr val="accent1"/>
              </a:solidFill>
              <a:latin typeface="+mn-lt"/>
              <a:cs typeface="Times New Roman" panose="02020603050405020304" pitchFamily="18" charset="0"/>
            </a:endParaRPr>
          </a:p>
        </p:txBody>
      </p:sp>
      <p:sp>
        <p:nvSpPr>
          <p:cNvPr id="3" name="Text Box 2"/>
          <p:cNvSpPr txBox="1"/>
          <p:nvPr/>
        </p:nvSpPr>
        <p:spPr>
          <a:xfrm>
            <a:off x="990600" y="1130935"/>
            <a:ext cx="6921500" cy="2914015"/>
          </a:xfrm>
          <a:prstGeom prst="rect">
            <a:avLst/>
          </a:prstGeom>
          <a:noFill/>
          <a:ln w="9525">
            <a:noFill/>
          </a:ln>
        </p:spPr>
        <p:txBody>
          <a:bodyPr wrap="square">
            <a:noAutofit/>
          </a:bodyPr>
          <a:p>
            <a:pPr marL="285750" indent="-285750" algn="l">
              <a:buFont typeface="Arial" panose="020B0604020202020204" pitchFamily="34" charset="0"/>
              <a:buChar char="•"/>
            </a:pPr>
            <a:r>
              <a:rPr lang="en-US" sz="1800">
                <a:ea typeface="SimSun" panose="02010600030101010101" pitchFamily="2" charset="-122"/>
              </a:rPr>
              <a:t>Mở Rộng Chức Năng: Nếu hệ thống phát triển, bạn có thể cần thêm các bảng hoặc trường để hỗ trợ các tính năng mới.</a:t>
            </a:r>
            <a:endParaRPr lang="en-US" sz="1800">
              <a:ea typeface="SimSun" panose="02010600030101010101" pitchFamily="2" charset="-122"/>
            </a:endParaRPr>
          </a:p>
          <a:p>
            <a:pPr marL="285750" indent="-285750" algn="l">
              <a:buFont typeface="Arial" panose="020B0604020202020204" pitchFamily="34" charset="0"/>
              <a:buChar char="•"/>
            </a:pPr>
            <a:r>
              <a:rPr lang="en-US" sz="1800">
                <a:ea typeface="SimSun" panose="02010600030101010101" pitchFamily="2" charset="-122"/>
              </a:rPr>
              <a:t>Bảo mật Dữ Liệu: Xem xét và triển khai các biện pháp bảo mật dữ liệu để đảm bảo an toàn và riêng tư.</a:t>
            </a:r>
            <a:endParaRPr lang="en-US" sz="1800">
              <a:ea typeface="SimSun" panose="02010600030101010101" pitchFamily="2" charset="-122"/>
            </a:endParaRPr>
          </a:p>
          <a:p>
            <a:pPr marL="285750" indent="-285750" algn="l">
              <a:buFont typeface="Arial" panose="020B0604020202020204" pitchFamily="34" charset="0"/>
              <a:buChar char="•"/>
            </a:pPr>
            <a:r>
              <a:rPr lang="en-US" sz="1800">
                <a:ea typeface="SimSun" panose="02010600030101010101" pitchFamily="2" charset="-122"/>
              </a:rPr>
              <a:t>Tối Ưu Hóa Hiệu Suất: Khi dữ liệu tăng, cần xem xét tối ưu hóa hiệu suất bằng cách sử dụng các chỉ số (indexes) và các biện pháp khác.</a:t>
            </a:r>
            <a:endParaRPr lang="en-US" sz="1800">
              <a:ea typeface="SimSun" panose="02010600030101010101" pitchFamily="2" charset="-122"/>
            </a:endParaRPr>
          </a:p>
          <a:p>
            <a:pPr marL="285750" indent="-285750" algn="l">
              <a:buFont typeface="Arial" panose="020B0604020202020204" pitchFamily="34" charset="0"/>
              <a:buChar char="•"/>
            </a:pPr>
            <a:r>
              <a:rPr lang="en-US" sz="1800">
                <a:ea typeface="SimSun" panose="02010600030101010101" pitchFamily="2" charset="-122"/>
              </a:rPr>
              <a:t>Giao Diện Người Dùng: Phát triển giao diện người dùng (UI) để tương tác với hệ thống, cung cấp chức năng thân thiện với người dùng.</a:t>
            </a:r>
            <a:endParaRPr lang="en-US" sz="1800">
              <a:ea typeface="SimSun" panose="02010600030101010101" pitchFamily="2" charset="-122"/>
            </a:endParaRPr>
          </a:p>
          <a:p>
            <a:pPr marL="285750" indent="-285750" algn="l">
              <a:buFont typeface="Arial" panose="020B0604020202020204" pitchFamily="34" charset="0"/>
              <a:buChar char="•"/>
            </a:pPr>
            <a:r>
              <a:rPr lang="en-US" sz="1800">
                <a:ea typeface="SimSun" panose="02010600030101010101" pitchFamily="2" charset="-122"/>
              </a:rPr>
              <a:t>Quản Lý Phiên Bản: Đối với các thay đổi trong cấu trúc CSDL, xem xét quản lý phiên bản để theo dõi và quản lý các phiên bản của cơ sở dữ liệu.</a:t>
            </a:r>
            <a:endParaRPr lang="en-US" sz="1800">
              <a:ea typeface="SimSun"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4195" y="1826895"/>
            <a:ext cx="7571740" cy="2654935"/>
          </a:xfrm>
        </p:spPr>
        <p:txBody>
          <a:bodyPr/>
          <a:p>
            <a:pPr marL="0" indent="0" algn="l">
              <a:lnSpc>
                <a:spcPct val="80000"/>
              </a:lnSpc>
            </a:pPr>
            <a:r>
              <a:rPr sz="1600">
                <a:solidFill>
                  <a:schemeClr val="tx1"/>
                </a:solidFill>
              </a:rPr>
              <a:t>[1] Phan Đức Trí. Bài giảng thiết kế CSDL nâng cao. Khoa CNTT, ĐH Hutech TP. HCM.</a:t>
            </a:r>
            <a:br>
              <a:rPr sz="1600">
                <a:solidFill>
                  <a:schemeClr val="tx1"/>
                </a:solidFill>
              </a:rPr>
            </a:br>
            <a:r>
              <a:rPr sz="1600">
                <a:solidFill>
                  <a:schemeClr val="tx1"/>
                </a:solidFill>
              </a:rPr>
              <a:t>[2] Văn Như Bích B (2018), Cơ sở dữ liệu nâng cao. Khoa CNTT, ĐH Hutech TP. HCM.</a:t>
            </a:r>
            <a:br>
              <a:rPr sz="1600">
                <a:solidFill>
                  <a:schemeClr val="tx1"/>
                </a:solidFill>
              </a:rPr>
            </a:br>
            <a:r>
              <a:rPr sz="1600">
                <a:solidFill>
                  <a:schemeClr val="tx1"/>
                </a:solidFill>
              </a:rPr>
              <a:t>[3] M. Chapple. “The Basics of Database Normalization”. Lifewire. https://www.lifewire.com/database-normalization-basics-1019735 </a:t>
            </a:r>
            <a:br>
              <a:rPr sz="1600">
                <a:solidFill>
                  <a:schemeClr val="tx1"/>
                </a:solidFill>
              </a:rPr>
            </a:br>
            <a:r>
              <a:rPr sz="1600">
                <a:solidFill>
                  <a:schemeClr val="tx1"/>
                </a:solidFill>
              </a:rPr>
              <a:t>[4] Microsoft. “Release notes - Azure Cognitive Services - Microsoft Docs” Microsoft. https://docs.microsoft.com/en-us/azure/cognitive-services/speech-service/releasenotes </a:t>
            </a:r>
            <a:br>
              <a:rPr sz="1600">
                <a:solidFill>
                  <a:schemeClr val="tx1"/>
                </a:solidFill>
              </a:rPr>
            </a:br>
            <a:r>
              <a:rPr sz="1600">
                <a:solidFill>
                  <a:schemeClr val="tx1"/>
                </a:solidFill>
              </a:rPr>
              <a:t>[5] Mikehillyer. “An Introduction to Database Normalization — Mike Hillyer”. Wikipedia. http://mikehillyer.com/articles/an-introduction-to-database-normalization/ </a:t>
            </a:r>
            <a:br>
              <a:rPr sz="1600">
                <a:solidFill>
                  <a:schemeClr val="tx1"/>
                </a:solidFill>
              </a:rPr>
            </a:br>
            <a:r>
              <a:rPr sz="1600">
                <a:solidFill>
                  <a:schemeClr val="tx1"/>
                </a:solidFill>
              </a:rPr>
              <a:t>[6] Wikipedia. “Third normal form - Wikipedia”. Wikipedia. https://en.wikipedia.org/wiki/Third_normal_form </a:t>
            </a:r>
            <a:br>
              <a:rPr sz="1600">
                <a:solidFill>
                  <a:schemeClr val="tx1"/>
                </a:solidFill>
              </a:rPr>
            </a:br>
            <a:r>
              <a:rPr sz="1600">
                <a:solidFill>
                  <a:schemeClr val="tx1"/>
                </a:solidFill>
              </a:rPr>
              <a:t>[7] “Mô hình dữ liệu quan hệ - khóa và các đặc tính của quan hệ ...” hoadm. https://hoadm.net/mo-hinh-du-lieu-quan-he-khoa-va-cac-dac-tinh-cua-quan-he/  </a:t>
            </a:r>
            <a:endParaRPr sz="1600">
              <a:solidFill>
                <a:schemeClr val="tx1"/>
              </a:solidFill>
            </a:endParaRPr>
          </a:p>
        </p:txBody>
      </p:sp>
      <p:sp>
        <p:nvSpPr>
          <p:cNvPr id="3" name="Slide Number Placeholder 2"/>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214" name="Google Shape;214;p25"/>
          <p:cNvSpPr txBox="1">
            <a:spLocks noGrp="1"/>
          </p:cNvSpPr>
          <p:nvPr/>
        </p:nvSpPr>
        <p:spPr>
          <a:xfrm>
            <a:off x="388620" y="386715"/>
            <a:ext cx="6238875" cy="53213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vi-VN" sz="1800" b="1" dirty="0">
                <a:solidFill>
                  <a:schemeClr val="accent1"/>
                </a:solidFill>
                <a:latin typeface="+mn-lt"/>
                <a:ea typeface="Roboto Slab"/>
                <a:cs typeface="Roboto Slab"/>
                <a:sym typeface="Roboto Slab"/>
              </a:rPr>
              <a:t>Tài liệu tham </a:t>
            </a:r>
            <a:r>
              <a:rPr lang="vi-VN" sz="1800" b="1" dirty="0">
                <a:solidFill>
                  <a:schemeClr val="accent1"/>
                </a:solidFill>
                <a:latin typeface="+mn-lt"/>
                <a:ea typeface="Roboto Slab"/>
                <a:cs typeface="Roboto Slab"/>
                <a:sym typeface="Roboto Slab"/>
              </a:rPr>
              <a:t>khảo  </a:t>
            </a:r>
            <a:endParaRPr sz="1800" dirty="0">
              <a:latin typeface="+mn-lt"/>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4"/>
                                        </p:tgtEl>
                                        <p:attrNameLst>
                                          <p:attrName>style.visibility</p:attrName>
                                        </p:attrNameLst>
                                      </p:cBhvr>
                                      <p:to>
                                        <p:strVal val="visible"/>
                                      </p:to>
                                    </p:set>
                                    <p:anim calcmode="lin" valueType="num">
                                      <p:cBhvr additive="base">
                                        <p:cTn id="7" dur="500" fill="hold"/>
                                        <p:tgtEl>
                                          <p:spTgt spid="214"/>
                                        </p:tgtEl>
                                        <p:attrNameLst>
                                          <p:attrName>ppt_x</p:attrName>
                                        </p:attrNameLst>
                                      </p:cBhvr>
                                      <p:tavLst>
                                        <p:tav tm="0">
                                          <p:val>
                                            <p:strVal val="#ppt_x"/>
                                          </p:val>
                                        </p:tav>
                                        <p:tav tm="100000">
                                          <p:val>
                                            <p:strVal val="#ppt_x"/>
                                          </p:val>
                                        </p:tav>
                                      </p:tavLst>
                                    </p:anim>
                                    <p:anim calcmode="lin" valueType="num">
                                      <p:cBhvr additive="base">
                                        <p:cTn id="8"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536386" y="1786237"/>
            <a:ext cx="7772400" cy="1159800"/>
          </a:xfrm>
          <a:prstGeom prst="rect">
            <a:avLst/>
          </a:prstGeom>
        </p:spPr>
        <p:txBody>
          <a:bodyPr spcFirstLastPara="1" wrap="square" lIns="91425" tIns="91425" rIns="91425" bIns="91425" anchor="b" anchorCtr="0">
            <a:noAutofit/>
          </a:bodyPr>
          <a:lstStyle/>
          <a:p>
            <a:r>
              <a:rPr lang="vi-VN" sz="6000" dirty="0">
                <a:solidFill>
                  <a:srgbClr val="0070C0"/>
                </a:solidFill>
                <a:latin typeface="+mj-lt"/>
              </a:rPr>
              <a:t>Cảm ơn thầy và các bạn đã lắng nghe</a:t>
            </a:r>
            <a:endParaRPr lang="en-US" sz="6000" dirty="0">
              <a:solidFill>
                <a:srgbClr val="0070C0"/>
              </a:solidFill>
              <a:latin typeface="+mj-lt"/>
            </a:endParaRPr>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stretch>
            <a:fillRect/>
          </a:stretch>
        </p:blipFill>
        <p:spPr>
          <a:xfrm>
            <a:off x="4271275" y="2580621"/>
            <a:ext cx="4872725" cy="256283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3"/>
                                        </p:tgtEl>
                                        <p:attrNameLst>
                                          <p:attrName>style.visibility</p:attrName>
                                        </p:attrNameLst>
                                      </p:cBhvr>
                                      <p:to>
                                        <p:strVal val="visible"/>
                                      </p:to>
                                    </p:set>
                                    <p:animEffect transition="in" filter="fade">
                                      <p:cBhvr>
                                        <p:cTn id="12" dur="500"/>
                                        <p:tgtEl>
                                          <p:spTgt spid="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TextBox 1"/>
          <p:cNvSpPr txBox="1"/>
          <p:nvPr/>
        </p:nvSpPr>
        <p:spPr>
          <a:xfrm>
            <a:off x="468630" y="513080"/>
            <a:ext cx="6021070" cy="368300"/>
          </a:xfrm>
          <a:prstGeom prst="rect">
            <a:avLst/>
          </a:prstGeom>
          <a:noFill/>
        </p:spPr>
        <p:txBody>
          <a:bodyPr wrap="square" rtlCol="0">
            <a:spAutoFit/>
          </a:bodyPr>
          <a:lstStyle/>
          <a:p>
            <a:r>
              <a:rPr lang="vi-VN" sz="1800" b="1" dirty="0">
                <a:solidFill>
                  <a:schemeClr val="accent1"/>
                </a:solidFill>
                <a:latin typeface="+mn-lt"/>
              </a:rPr>
              <a:t>1.1 Phạm vi, đối tượng và phương pháp nghiêm </a:t>
            </a:r>
            <a:r>
              <a:rPr lang="vi-VN" sz="1800" b="1" dirty="0">
                <a:solidFill>
                  <a:schemeClr val="accent1"/>
                </a:solidFill>
                <a:latin typeface="+mn-lt"/>
              </a:rPr>
              <a:t>cứu.</a:t>
            </a:r>
            <a:endParaRPr lang="vi-VN" sz="1800" b="1" dirty="0">
              <a:solidFill>
                <a:schemeClr val="accent1"/>
              </a:solidFill>
              <a:latin typeface="+mn-lt"/>
            </a:endParaRPr>
          </a:p>
        </p:txBody>
      </p:sp>
      <p:sp>
        <p:nvSpPr>
          <p:cNvPr id="7" name="TextBox 3"/>
          <p:cNvSpPr txBox="1"/>
          <p:nvPr/>
        </p:nvSpPr>
        <p:spPr>
          <a:xfrm>
            <a:off x="739594" y="804118"/>
            <a:ext cx="7420820" cy="4677410"/>
          </a:xfrm>
          <a:prstGeom prst="rect">
            <a:avLst/>
          </a:prstGeom>
          <a:noFill/>
        </p:spPr>
        <p:txBody>
          <a:bodyPr wrap="square">
            <a:spAutoFit/>
          </a:bodyPr>
          <a:p>
            <a:pPr marL="285750" indent="-285750" algn="just" defTabSz="0">
              <a:lnSpc>
                <a:spcPct val="150000"/>
              </a:lnSpc>
              <a:spcAft>
                <a:spcPts val="1000"/>
              </a:spcAft>
              <a:buFont typeface="Arial" panose="020B0604020202020204" pitchFamily="34" charset="0"/>
              <a:buChar char="•"/>
              <a:tabLst>
                <a:tab pos="48006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Đề tài "Quản lý Thư viện Trường HUTECH" phạm vi nghiên cứu sẽ tập trung vào việc thiết kế và quản lý cơ sở dữ liệu cho hệ thống quản lý thư viện, bao gồm các bảng dữ liệu. Thông qua việc tập trung vào cơ sở dữ liệu, đề tài sẽ không đi sâu vào các khía cạnh khác như giao diện người dùng, công nghệ thông tin, hoặc các vấn đề hệ thống khác.</a:t>
            </a:r>
            <a:endParaRPr lang="en-US">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Aft>
                <a:spcPts val="1000"/>
              </a:spcAft>
              <a:buFont typeface="Arial" panose="020B0604020202020204" pitchFamily="34" charset="0"/>
              <a:buChar char="•"/>
            </a:pPr>
            <a:r>
              <a:rPr lang="en-US">
                <a:effectLst/>
                <a:latin typeface="Times New Roman" panose="02020603050405020304" pitchFamily="18" charset="0"/>
                <a:ea typeface="Times New Roman" panose="02020603050405020304" pitchFamily="18" charset="0"/>
                <a:cs typeface="Times New Roman" panose="02020603050405020304" pitchFamily="18" charset="0"/>
                <a:sym typeface="+mn-ea"/>
              </a:rPr>
              <a:t>Đối tượng nghiên cứu của đề tài là hệ thống quản lý thư viện của Trường HUTECH, đặc biệt là cơ sở dữ liệu của nó. Nghiên cứu sẽ tập trung vào cấu trúc và quan hệ giữa các bảng dữ liệu như sách, tác giả, độc giả, và các sự kiện như mượn sách, trả sách. Đối tượng nghiên cứu cũng sẽ bao gồm các quy trình và quy tắc trong quản lý thư viện liên quan đến cơ sở dữ liệu.</a:t>
            </a:r>
            <a:endParaRPr lang="en-US">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285750" indent="-285750" algn="just">
              <a:lnSpc>
                <a:spcPct val="150000"/>
              </a:lnSpc>
              <a:spcAft>
                <a:spcPts val="1000"/>
              </a:spcAft>
              <a:buFont typeface="Arial" panose="020B0604020202020204" pitchFamily="34" charset="0"/>
              <a:buChar char="•"/>
            </a:pPr>
            <a:r>
              <a:rPr lang="en-US">
                <a:effectLst/>
                <a:latin typeface="Times New Roman" panose="02020603050405020304" pitchFamily="18" charset="0"/>
                <a:ea typeface="Times New Roman" panose="02020603050405020304" pitchFamily="18" charset="0"/>
                <a:cs typeface="Times New Roman" panose="02020603050405020304" pitchFamily="18" charset="0"/>
                <a:sym typeface="+mn-ea"/>
              </a:rPr>
              <a:t>Phương pháp nghiên cứu sẽ sử dụng phương pháp thiết kế cơ sở dữ liệu, bao gồm việc xác định yêu cầu, thiết kế bảng, quan hệ, và các ràng buộc. Đồng thời, phương pháp này sẽ kết hợp với việc áp dụng các nguyên tắc của quản lý cơ sở dữ liệu để đảm bảo tính hiệu quả, an toàn và đồng nhất của hệ thống. </a:t>
            </a:r>
            <a:endParaRPr lang="en-US">
              <a:effectLst/>
              <a:latin typeface="Times New Roman" panose="02020603050405020304" pitchFamily="18" charset="0"/>
              <a:ea typeface="Times New Roman" panose="02020603050405020304" pitchFamily="18" charset="0"/>
            </a:endParaRPr>
          </a:p>
          <a:p>
            <a:pPr marL="285750" indent="-285750" algn="just">
              <a:lnSpc>
                <a:spcPct val="150000"/>
              </a:lnSpc>
              <a:spcAft>
                <a:spcPts val="1000"/>
              </a:spcAft>
              <a:buFont typeface="Arial" panose="020B0604020202020204" pitchFamily="34" charset="0"/>
              <a:buChar char="•"/>
            </a:pPr>
            <a:endParaRPr lang="en-US">
              <a:effectLst/>
              <a:latin typeface="Times New Roman" panose="02020603050405020304" pitchFamily="18" charset="0"/>
              <a:ea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TextBox 1"/>
          <p:cNvSpPr txBox="1"/>
          <p:nvPr/>
        </p:nvSpPr>
        <p:spPr>
          <a:xfrm>
            <a:off x="468350" y="512956"/>
            <a:ext cx="4534829" cy="368300"/>
          </a:xfrm>
          <a:prstGeom prst="rect">
            <a:avLst/>
          </a:prstGeom>
          <a:noFill/>
        </p:spPr>
        <p:txBody>
          <a:bodyPr wrap="square" rtlCol="0">
            <a:spAutoFit/>
          </a:bodyPr>
          <a:lstStyle/>
          <a:p>
            <a:r>
              <a:rPr lang="vi-VN" sz="1800" b="1" dirty="0">
                <a:solidFill>
                  <a:schemeClr val="accent1"/>
                </a:solidFill>
                <a:latin typeface="+mn-lt"/>
              </a:rPr>
              <a:t>1.</a:t>
            </a:r>
            <a:r>
              <a:rPr lang="vi-VN" sz="1800" b="1" dirty="0">
                <a:solidFill>
                  <a:schemeClr val="accent1"/>
                </a:solidFill>
                <a:latin typeface="+mn-lt"/>
              </a:rPr>
              <a:t>3 Khảo sát thực trạng</a:t>
            </a:r>
            <a:endParaRPr lang="vi-VN" sz="1800" b="1" dirty="0">
              <a:solidFill>
                <a:schemeClr val="accent1"/>
              </a:solidFill>
              <a:latin typeface="+mn-lt"/>
            </a:endParaRPr>
          </a:p>
        </p:txBody>
      </p:sp>
      <p:sp>
        <p:nvSpPr>
          <p:cNvPr id="3" name="TextBox 2"/>
          <p:cNvSpPr txBox="1"/>
          <p:nvPr/>
        </p:nvSpPr>
        <p:spPr>
          <a:xfrm>
            <a:off x="519151" y="966783"/>
            <a:ext cx="7724078" cy="3553460"/>
          </a:xfrm>
          <a:prstGeom prst="rect">
            <a:avLst/>
          </a:prstGeom>
          <a:noFill/>
        </p:spPr>
        <p:txBody>
          <a:bodyPr wrap="square" rtlCol="0">
            <a:spAutoFit/>
          </a:bodyPr>
          <a:lstStyle/>
          <a:p>
            <a:pPr indent="457200" algn="just">
              <a:lnSpc>
                <a:spcPct val="150000"/>
              </a:lnSpc>
              <a:tabLst>
                <a:tab pos="5541645" algn="l"/>
              </a:tabLst>
            </a:pPr>
            <a:r>
              <a:rPr lang="vi-VN" sz="1500" dirty="0">
                <a:effectLst/>
                <a:latin typeface="Times New Roman" panose="02020603050405020304" pitchFamily="18" charset="0"/>
                <a:ea typeface="Times New Roman" panose="02020603050405020304" pitchFamily="18" charset="0"/>
              </a:rPr>
              <a:t>Sau khi tiến hành khảo sát thực tế, chúng tôi nhận thấy một số điểm quan trọng về thực trạng quản lý thư viện:</a:t>
            </a:r>
            <a:endParaRPr lang="vi-VN" sz="1500" dirty="0">
              <a:effectLst/>
              <a:latin typeface="Times New Roman" panose="02020603050405020304" pitchFamily="18" charset="0"/>
              <a:ea typeface="Times New Roman" panose="02020603050405020304" pitchFamily="18" charset="0"/>
            </a:endParaRPr>
          </a:p>
          <a:p>
            <a:pPr indent="457200" algn="just">
              <a:lnSpc>
                <a:spcPct val="150000"/>
              </a:lnSpc>
              <a:tabLst>
                <a:tab pos="5541645" algn="l"/>
              </a:tabLst>
            </a:pPr>
            <a:r>
              <a:rPr lang="vi-VN" sz="1500" dirty="0">
                <a:effectLst/>
                <a:latin typeface="Times New Roman" panose="02020603050405020304" pitchFamily="18" charset="0"/>
                <a:ea typeface="Times New Roman" panose="02020603050405020304" pitchFamily="18" charset="0"/>
              </a:rPr>
              <a:t>Quản lý Thủ Thư: Hệ thống hiện có 5 nhân viên thư viện, thông tin về họ, tên, phái, địa chỉ, ngày sinh, và email được nhập đầy đủ. Tuy nhiên, có một số trường email còn thiếu.</a:t>
            </a:r>
            <a:endParaRPr lang="vi-VN" sz="1500" dirty="0">
              <a:effectLst/>
              <a:latin typeface="Times New Roman" panose="02020603050405020304" pitchFamily="18" charset="0"/>
              <a:ea typeface="Times New Roman" panose="02020603050405020304" pitchFamily="18" charset="0"/>
            </a:endParaRPr>
          </a:p>
          <a:p>
            <a:pPr indent="457200" algn="just">
              <a:lnSpc>
                <a:spcPct val="150000"/>
              </a:lnSpc>
              <a:tabLst>
                <a:tab pos="5541645" algn="l"/>
              </a:tabLst>
            </a:pPr>
            <a:r>
              <a:rPr lang="vi-VN" sz="1500" dirty="0">
                <a:effectLst/>
                <a:latin typeface="Times New Roman" panose="02020603050405020304" pitchFamily="18" charset="0"/>
                <a:ea typeface="Times New Roman" panose="02020603050405020304" pitchFamily="18" charset="0"/>
              </a:rPr>
              <a:t>Quản lý Độc Giả: Tính đến thời điểm hiện tại, có 200 độc giả đã đăng ký. Dữ liệu như mã độc giả, họ, tên, phái, địa chỉ, ngày sinh, email, và số điện thoại được nhập chính xác và đầy đủ.</a:t>
            </a:r>
            <a:endParaRPr lang="vi-VN" sz="1500" dirty="0">
              <a:effectLst/>
              <a:latin typeface="Times New Roman" panose="02020603050405020304" pitchFamily="18" charset="0"/>
              <a:ea typeface="Times New Roman" panose="02020603050405020304" pitchFamily="18" charset="0"/>
            </a:endParaRPr>
          </a:p>
          <a:p>
            <a:pPr indent="457200" algn="just">
              <a:lnSpc>
                <a:spcPct val="150000"/>
              </a:lnSpc>
              <a:tabLst>
                <a:tab pos="5541645" algn="l"/>
              </a:tabLst>
            </a:pPr>
            <a:r>
              <a:rPr lang="vi-VN" sz="1500" dirty="0">
                <a:effectLst/>
                <a:latin typeface="Times New Roman" panose="02020603050405020304" pitchFamily="18" charset="0"/>
                <a:ea typeface="Times New Roman" panose="02020603050405020304" pitchFamily="18" charset="0"/>
              </a:rPr>
              <a:t>Quản lý Đầu Sách: Có tổng cộng 1000 đầu sách trong thư viện, được phân loại vào các thể loại khác nhau. </a:t>
            </a:r>
            <a:endParaRPr lang="vi-VN" sz="1500" dirty="0">
              <a:effectLst/>
              <a:latin typeface="Times New Roman" panose="02020603050405020304" pitchFamily="18" charset="0"/>
              <a:ea typeface="Times New Roman" panose="02020603050405020304" pitchFamily="18" charset="0"/>
            </a:endParaRPr>
          </a:p>
          <a:p>
            <a:pPr indent="457200" algn="just">
              <a:lnSpc>
                <a:spcPct val="150000"/>
              </a:lnSpc>
              <a:tabLst>
                <a:tab pos="5541645" algn="l"/>
              </a:tabLst>
            </a:pPr>
            <a:r>
              <a:rPr lang="vi-VN" sz="1500" dirty="0">
                <a:effectLst/>
                <a:latin typeface="Times New Roman" panose="02020603050405020304" pitchFamily="18" charset="0"/>
                <a:ea typeface="Times New Roman" panose="02020603050405020304" pitchFamily="18" charset="0"/>
              </a:rPr>
              <a:t>Quản lý Mượn/Trả Sách: Có 500 phiếu mượn sách đã được lập, và quy trình mượn/trả sách diễn ra đúng theo quy định. </a:t>
            </a:r>
            <a:endParaRPr lang="vi-VN" sz="1500" dirty="0">
              <a:effectLst/>
              <a:latin typeface="Times New Roman" panose="02020603050405020304" pitchFamily="18" charset="0"/>
              <a:ea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TextBox 1"/>
          <p:cNvSpPr txBox="1"/>
          <p:nvPr/>
        </p:nvSpPr>
        <p:spPr>
          <a:xfrm>
            <a:off x="468350" y="512956"/>
            <a:ext cx="4534829" cy="368300"/>
          </a:xfrm>
          <a:prstGeom prst="rect">
            <a:avLst/>
          </a:prstGeom>
          <a:noFill/>
        </p:spPr>
        <p:txBody>
          <a:bodyPr wrap="square" rtlCol="0">
            <a:spAutoFit/>
          </a:bodyPr>
          <a:lstStyle/>
          <a:p>
            <a:r>
              <a:rPr lang="vi-VN" sz="1800" b="1" dirty="0">
                <a:solidFill>
                  <a:schemeClr val="accent1"/>
                </a:solidFill>
                <a:latin typeface="+mn-lt"/>
              </a:rPr>
              <a:t>1.</a:t>
            </a:r>
            <a:r>
              <a:rPr lang="vi-VN" sz="1800" b="1" dirty="0">
                <a:solidFill>
                  <a:schemeClr val="accent1"/>
                </a:solidFill>
                <a:latin typeface="+mn-lt"/>
              </a:rPr>
              <a:t>3 Khảo sát thực tế</a:t>
            </a:r>
            <a:endParaRPr lang="vi-VN" sz="1800" b="1" dirty="0">
              <a:solidFill>
                <a:schemeClr val="accent1"/>
              </a:solidFill>
              <a:latin typeface="+mn-lt"/>
            </a:endParaRPr>
          </a:p>
        </p:txBody>
      </p:sp>
      <p:sp>
        <p:nvSpPr>
          <p:cNvPr id="3" name="TextBox 2"/>
          <p:cNvSpPr txBox="1"/>
          <p:nvPr/>
        </p:nvSpPr>
        <p:spPr>
          <a:xfrm>
            <a:off x="519151" y="966783"/>
            <a:ext cx="7724078" cy="2676525"/>
          </a:xfrm>
          <a:prstGeom prst="rect">
            <a:avLst/>
          </a:prstGeom>
          <a:noFill/>
        </p:spPr>
        <p:txBody>
          <a:bodyPr wrap="square" rtlCol="0">
            <a:spAutoFit/>
          </a:bodyPr>
          <a:lstStyle/>
          <a:p>
            <a:pPr indent="457200" algn="l">
              <a:lnSpc>
                <a:spcPct val="150000"/>
              </a:lnSpc>
              <a:tabLst>
                <a:tab pos="5541645" algn="l"/>
              </a:tabLst>
            </a:pPr>
            <a:r>
              <a:rPr lang="vi-VN" sz="1600" dirty="0">
                <a:effectLst/>
                <a:latin typeface="Times New Roman" panose="02020603050405020304" pitchFamily="18" charset="0"/>
                <a:ea typeface="Times New Roman" panose="02020603050405020304" pitchFamily="18" charset="0"/>
              </a:rPr>
              <a:t>Quy trình Mượn/Trả Sách: Độc giả thực hiện quy trình mượn và trả sách thông qua giao diện người dùng trực tuyến và cũng có sự hỗ trợ từ thủ thư. Thủ thư thực hiện ghi nhận đầy đủ thông tin và hỗ trợ độc giả khi cần.</a:t>
            </a:r>
            <a:endParaRPr lang="vi-VN" sz="1600" dirty="0">
              <a:effectLst/>
              <a:latin typeface="Times New Roman" panose="02020603050405020304" pitchFamily="18" charset="0"/>
              <a:ea typeface="Times New Roman" panose="02020603050405020304" pitchFamily="18" charset="0"/>
            </a:endParaRPr>
          </a:p>
          <a:p>
            <a:pPr indent="457200" algn="l">
              <a:lnSpc>
                <a:spcPct val="150000"/>
              </a:lnSpc>
              <a:tabLst>
                <a:tab pos="5541645" algn="l"/>
              </a:tabLst>
            </a:pPr>
            <a:r>
              <a:rPr lang="vi-VN" sz="1600" dirty="0">
                <a:effectLst/>
                <a:latin typeface="Times New Roman" panose="02020603050405020304" pitchFamily="18" charset="0"/>
                <a:ea typeface="Times New Roman" panose="02020603050405020304" pitchFamily="18" charset="0"/>
              </a:rPr>
              <a:t>Gia Hạn Sách: Độc giả có thể gia hạn sách thông qua giao diện trực tuyến một cách dễ dàng. </a:t>
            </a:r>
            <a:endParaRPr lang="vi-VN" sz="1600" dirty="0">
              <a:effectLst/>
              <a:latin typeface="Times New Roman" panose="02020603050405020304" pitchFamily="18" charset="0"/>
              <a:ea typeface="Times New Roman" panose="02020603050405020304" pitchFamily="18" charset="0"/>
            </a:endParaRPr>
          </a:p>
          <a:p>
            <a:pPr indent="457200" algn="l">
              <a:lnSpc>
                <a:spcPct val="150000"/>
              </a:lnSpc>
              <a:tabLst>
                <a:tab pos="5541645" algn="l"/>
              </a:tabLst>
            </a:pPr>
            <a:r>
              <a:rPr lang="vi-VN" sz="1600" dirty="0">
                <a:effectLst/>
                <a:latin typeface="Times New Roman" panose="02020603050405020304" pitchFamily="18" charset="0"/>
                <a:ea typeface="Times New Roman" panose="02020603050405020304" pitchFamily="18" charset="0"/>
              </a:rPr>
              <a:t>Phí và Hạn Đóng Lệ Phí: Hệ thống tự động tính phí và áp dụng hạn đóng lệ phí theo quy định. Độc giả được thông báo rõ ràng về nghĩa vụ tài chính của mình.</a:t>
            </a:r>
            <a:endParaRPr lang="vi-VN" sz="1600" dirty="0">
              <a:effectLst/>
              <a:latin typeface="Times New Roman" panose="02020603050405020304" pitchFamily="18" charset="0"/>
              <a:ea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5"/>
        <p:cNvGrpSpPr/>
        <p:nvPr/>
      </p:nvGrpSpPr>
      <p:grpSpPr>
        <a:xfrm>
          <a:off x="0" y="0"/>
          <a:ext cx="0" cy="0"/>
          <a:chOff x="0" y="0"/>
          <a:chExt cx="0" cy="0"/>
        </a:xfrm>
      </p:grpSpPr>
      <p:sp>
        <p:nvSpPr>
          <p:cNvPr id="2" name="Google Shape;467;p40"/>
          <p:cNvSpPr txBox="1">
            <a:spLocks noGrp="1"/>
          </p:cNvSpPr>
          <p:nvPr>
            <p:ph type="title"/>
          </p:nvPr>
        </p:nvSpPr>
        <p:spPr>
          <a:xfrm>
            <a:off x="526435" y="1886095"/>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400" b="1" dirty="0"/>
              <a:t>CHƯƠNG II CƠ SỞ LÝ </a:t>
            </a:r>
            <a:r>
              <a:rPr lang="vi-VN" sz="2400" b="1" dirty="0"/>
              <a:t>THUYẾT</a:t>
            </a:r>
            <a:endParaRPr lang="vi-VN" sz="2400" b="1"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vi-VN" sz="1800" b="1" dirty="0">
                <a:solidFill>
                  <a:schemeClr val="accent1"/>
                </a:solidFill>
                <a:latin typeface="+mn-lt"/>
                <a:cs typeface="Times New Roman" panose="02020603050405020304" pitchFamily="18" charset="0"/>
              </a:rPr>
              <a:t>2.1 </a:t>
            </a:r>
            <a:r>
              <a:rPr sz="1800" b="1" dirty="0">
                <a:solidFill>
                  <a:schemeClr val="accent1"/>
                </a:solidFill>
                <a:latin typeface="+mn-lt"/>
                <a:cs typeface="Times New Roman" panose="02020603050405020304" pitchFamily="18" charset="0"/>
              </a:rPr>
              <a:t>Đối tượng của ứng dụng</a:t>
            </a:r>
            <a:endParaRPr lang="en-US" sz="1800" dirty="0">
              <a:solidFill>
                <a:schemeClr val="accent1"/>
              </a:solidFill>
              <a:latin typeface="+mn-lt"/>
              <a:cs typeface="Times New Roman" panose="02020603050405020304" pitchFamily="18" charset="0"/>
            </a:endParaRPr>
          </a:p>
        </p:txBody>
      </p:sp>
      <p:sp>
        <p:nvSpPr>
          <p:cNvPr id="4" name="TextBox 3"/>
          <p:cNvSpPr txBox="1"/>
          <p:nvPr/>
        </p:nvSpPr>
        <p:spPr>
          <a:xfrm>
            <a:off x="548404" y="1065392"/>
            <a:ext cx="7039348" cy="2999740"/>
          </a:xfrm>
          <a:prstGeom prst="rect">
            <a:avLst/>
          </a:prstGeom>
          <a:noFill/>
        </p:spPr>
        <p:txBody>
          <a:bodyPr wrap="square">
            <a:spAutoFit/>
          </a:bodyPr>
          <a:p>
            <a:pPr marL="514350" indent="0" algn="just">
              <a:lnSpc>
                <a:spcPct val="150000"/>
              </a:lnSpc>
              <a:buFont typeface="Wingdings" panose="05000000000000000000" pitchFamily="2" charset="2"/>
              <a:buNone/>
            </a:pPr>
            <a:r>
              <a:rPr lang="vi-VN" b="0">
                <a:effectLst/>
                <a:latin typeface="Times New Roman" panose="02020603050405020304" pitchFamily="18" charset="0"/>
                <a:ea typeface="SimSun" panose="02010600030101010101" pitchFamily="2" charset="-122"/>
                <a:cs typeface="Times New Roman" panose="02020603050405020304" pitchFamily="18" charset="0"/>
              </a:rPr>
              <a:t>Đối tượng của ứng dụng là cả hai nhóm chính là Sinh viên và Quản lý Thư viện.</a:t>
            </a:r>
            <a:endParaRPr lang="en-US" b="1">
              <a:effectLst/>
              <a:latin typeface="Arial" panose="020B0604020202020204" pitchFamily="34" charset="0"/>
              <a:ea typeface="SimSun" panose="02010600030101010101" pitchFamily="2" charset="-122"/>
              <a:cs typeface="Times New Roman" panose="02020603050405020304" pitchFamily="18" charset="0"/>
            </a:endParaRPr>
          </a:p>
          <a:p>
            <a:pPr marL="800100" indent="-285750" algn="just">
              <a:lnSpc>
                <a:spcPct val="150000"/>
              </a:lnSpc>
              <a:buFont typeface="Wingdings" panose="05000000000000000000" pitchFamily="2" charset="2"/>
              <a:buChar char="Ø"/>
            </a:pPr>
            <a:r>
              <a:rPr lang="vi-VN" b="0">
                <a:effectLst/>
                <a:latin typeface="Times New Roman" panose="02020603050405020304" pitchFamily="18" charset="0"/>
                <a:ea typeface="SimSun" panose="02010600030101010101" pitchFamily="2" charset="-122"/>
                <a:cs typeface="Times New Roman" panose="02020603050405020304" pitchFamily="18" charset="0"/>
              </a:rPr>
              <a:t>Sinh viên: Đối tượng này sử dụng ứng dụng để mượn sách, trả sách, đọc sách và tham khảo tài liệu. Sinh viên cũng có quyền gia hạn mượn sách và phải tuân thủ các quy tắc và nội quy của Thư viện.</a:t>
            </a:r>
            <a:endParaRPr lang="en-US" b="1">
              <a:effectLst/>
              <a:latin typeface="Arial" panose="020B0604020202020204" pitchFamily="34" charset="0"/>
              <a:ea typeface="SimSun" panose="02010600030101010101" pitchFamily="2" charset="-122"/>
              <a:cs typeface="Times New Roman" panose="02020603050405020304" pitchFamily="18" charset="0"/>
            </a:endParaRPr>
          </a:p>
          <a:p>
            <a:pPr marL="800100" indent="-285750" algn="just">
              <a:lnSpc>
                <a:spcPct val="150000"/>
              </a:lnSpc>
              <a:buFont typeface="Wingdings" panose="05000000000000000000" pitchFamily="2" charset="2"/>
              <a:buChar char="Ø"/>
            </a:pPr>
            <a:r>
              <a:rPr lang="vi-VN" b="0">
                <a:effectLst/>
                <a:latin typeface="Times New Roman" panose="02020603050405020304" pitchFamily="18" charset="0"/>
                <a:ea typeface="SimSun" panose="02010600030101010101" pitchFamily="2" charset="-122"/>
                <a:cs typeface="Times New Roman" panose="02020603050405020304" pitchFamily="18" charset="0"/>
              </a:rPr>
              <a:t>Quản lý Thư viện: Đối tượng này sử dụng ứng dụng để thực hiện các công việc quản lý như nhập sách, thống kê sách, quản lý độc giả, thông báo và áp dụng mức hình phạt cho độc giả vi phạm nội quy. Quản lý cũng có trách nhiệm quản lý quá trình mượn/trả sách, tạo độc giả mới, hủy độc giả, và các nhiệm vụ khác liên quan đến quản lý Thư viện.</a:t>
            </a:r>
            <a:endParaRPr lang="en-US" b="1">
              <a:effectLst/>
              <a:latin typeface="Arial" panose="020B0604020202020204" pitchFamily="34" charset="0"/>
              <a:ea typeface="SimSun" panose="02010600030101010101" pitchFamily="2" charset="-122"/>
              <a:cs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2.2 Mô tả Đề </a:t>
            </a:r>
            <a:r>
              <a:rPr lang="vi-VN" altLang="en-US" sz="1800" b="1" dirty="0">
                <a:solidFill>
                  <a:schemeClr val="accent1"/>
                </a:solidFill>
                <a:latin typeface="+mn-lt"/>
                <a:cs typeface="Times New Roman" panose="02020603050405020304" pitchFamily="18" charset="0"/>
              </a:rPr>
              <a:t>tài  </a:t>
            </a:r>
            <a:r>
              <a:rPr lang="vi-VN" sz="1800" dirty="0">
                <a:solidFill>
                  <a:schemeClr val="accent1"/>
                </a:solidFill>
                <a:latin typeface="+mn-lt"/>
                <a:cs typeface="Times New Roman" panose="02020603050405020304" pitchFamily="18" charset="0"/>
              </a:rPr>
              <a:t> </a:t>
            </a:r>
            <a:endParaRPr lang="en-US" sz="1800" dirty="0">
              <a:solidFill>
                <a:schemeClr val="accent1"/>
              </a:solidFill>
              <a:latin typeface="+mn-lt"/>
              <a:cs typeface="Times New Roman" panose="02020603050405020304" pitchFamily="18" charset="0"/>
            </a:endParaRPr>
          </a:p>
        </p:txBody>
      </p:sp>
      <p:sp>
        <p:nvSpPr>
          <p:cNvPr id="3" name="TextBox 2"/>
          <p:cNvSpPr txBox="1"/>
          <p:nvPr/>
        </p:nvSpPr>
        <p:spPr>
          <a:xfrm>
            <a:off x="713679" y="1092819"/>
            <a:ext cx="7932233" cy="3646170"/>
          </a:xfrm>
          <a:prstGeom prst="rect">
            <a:avLst/>
          </a:prstGeom>
          <a:noFill/>
        </p:spPr>
        <p:txBody>
          <a:bodyPr wrap="square" rtlCol="0">
            <a:spAutoFit/>
          </a:bodyPr>
          <a:lstStyle/>
          <a:p>
            <a:pPr marL="514350" indent="0" algn="just">
              <a:lnSpc>
                <a:spcPct val="150000"/>
              </a:lnSpc>
              <a:buNone/>
            </a:pP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Thư viện  có nhiều nhân viên thư viện. Thông tin của một nhân</a:t>
            </a:r>
            <a:r>
              <a:rPr lang="vi-VN">
                <a:effectLst/>
                <a:latin typeface="Times New Roman" panose="02020603050405020304" pitchFamily="18" charset="0"/>
                <a:ea typeface="SimSun" panose="02010600030101010101" pitchFamily="2" charset="-122"/>
                <a:cs typeface="Times New Roman" panose="02020603050405020304" pitchFamily="18" charset="0"/>
                <a:sym typeface="+mn-ea"/>
              </a:rPr>
              <a:t> viên thư viện </a:t>
            </a: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có thông tin như sau: mã nhân viên , tên, </a:t>
            </a:r>
            <a:r>
              <a:rPr lang="vi-VN" altLang="en-US">
                <a:effectLst/>
                <a:latin typeface="Times New Roman" panose="02020603050405020304" pitchFamily="18" charset="0"/>
                <a:ea typeface="SimSun" panose="02010600030101010101" pitchFamily="2" charset="-122"/>
                <a:cs typeface="Times New Roman" panose="02020603050405020304" pitchFamily="18" charset="0"/>
                <a:sym typeface="+mn-ea"/>
              </a:rPr>
              <a:t>giới tính </a:t>
            </a: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 </a:t>
            </a:r>
            <a:r>
              <a:rPr lang="vi-VN" altLang="en-US">
                <a:effectLst/>
                <a:latin typeface="Times New Roman" panose="02020603050405020304" pitchFamily="18" charset="0"/>
                <a:ea typeface="SimSun" panose="02010600030101010101" pitchFamily="2" charset="-122"/>
                <a:cs typeface="Times New Roman" panose="02020603050405020304" pitchFamily="18" charset="0"/>
                <a:sym typeface="+mn-ea"/>
              </a:rPr>
              <a:t>số điện thoại,</a:t>
            </a: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 email(có hoặc không).</a:t>
            </a:r>
            <a:endParaRPr lang="en-US" b="1">
              <a:effectLst/>
              <a:latin typeface="Arial" panose="020B0604020202020204" pitchFamily="34" charset="0"/>
              <a:ea typeface="SimSun" panose="02010600030101010101" pitchFamily="2" charset="-122"/>
              <a:cs typeface="Times New Roman" panose="02020603050405020304" pitchFamily="18" charset="0"/>
            </a:endParaRPr>
          </a:p>
          <a:p>
            <a:pPr marL="514350" indent="0" algn="just">
              <a:lnSpc>
                <a:spcPct val="150000"/>
              </a:lnSpc>
              <a:buNone/>
            </a:pP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Thư viện có nhiếu</a:t>
            </a:r>
            <a:r>
              <a:rPr lang="vi-VN">
                <a:effectLst/>
                <a:latin typeface="Times New Roman" panose="02020603050405020304" pitchFamily="18" charset="0"/>
                <a:ea typeface="SimSun" panose="02010600030101010101" pitchFamily="2" charset="-122"/>
                <a:cs typeface="Times New Roman" panose="02020603050405020304" pitchFamily="18" charset="0"/>
                <a:sym typeface="+mn-ea"/>
              </a:rPr>
              <a:t> sinh viên</a:t>
            </a: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 Mỗi </a:t>
            </a:r>
            <a:r>
              <a:rPr lang="vi-VN" altLang="en-US">
                <a:effectLst/>
                <a:latin typeface="Times New Roman" panose="02020603050405020304" pitchFamily="18" charset="0"/>
                <a:ea typeface="SimSun" panose="02010600030101010101" pitchFamily="2" charset="-122"/>
                <a:cs typeface="Times New Roman" panose="02020603050405020304" pitchFamily="18" charset="0"/>
                <a:sym typeface="+mn-ea"/>
              </a:rPr>
              <a:t>sinh viên</a:t>
            </a: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 có thông tin sau đây: Mã </a:t>
            </a:r>
            <a:r>
              <a:rPr lang="vi-VN" altLang="en-US">
                <a:effectLst/>
                <a:latin typeface="Times New Roman" panose="02020603050405020304" pitchFamily="18" charset="0"/>
                <a:ea typeface="SimSun" panose="02010600030101010101" pitchFamily="2" charset="-122"/>
                <a:cs typeface="Times New Roman" panose="02020603050405020304" pitchFamily="18" charset="0"/>
                <a:sym typeface="+mn-ea"/>
              </a:rPr>
              <a:t>sinh viên</a:t>
            </a: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a:t>
            </a:r>
            <a:r>
              <a:rPr lang="vi-VN" altLang="en-US">
                <a:effectLst/>
                <a:latin typeface="Times New Roman" panose="02020603050405020304" pitchFamily="18" charset="0"/>
                <a:ea typeface="SimSun" panose="02010600030101010101" pitchFamily="2" charset="-122"/>
                <a:cs typeface="Times New Roman" panose="02020603050405020304" pitchFamily="18" charset="0"/>
                <a:sym typeface="+mn-ea"/>
              </a:rPr>
              <a:t> </a:t>
            </a: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tên, </a:t>
            </a:r>
            <a:r>
              <a:rPr lang="vi-VN" altLang="en-US">
                <a:effectLst/>
                <a:latin typeface="Times New Roman" panose="02020603050405020304" pitchFamily="18" charset="0"/>
                <a:ea typeface="SimSun" panose="02010600030101010101" pitchFamily="2" charset="-122"/>
                <a:cs typeface="Times New Roman" panose="02020603050405020304" pitchFamily="18" charset="0"/>
                <a:sym typeface="+mn-ea"/>
              </a:rPr>
              <a:t>giới tính</a:t>
            </a: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 địa chỉ, ngày sinh,</a:t>
            </a:r>
            <a:r>
              <a:rPr lang="vi-VN" altLang="en-US">
                <a:effectLst/>
                <a:latin typeface="Times New Roman" panose="02020603050405020304" pitchFamily="18" charset="0"/>
                <a:ea typeface="SimSun" panose="02010600030101010101" pitchFamily="2" charset="-122"/>
                <a:cs typeface="Times New Roman" panose="02020603050405020304" pitchFamily="18" charset="0"/>
                <a:sym typeface="+mn-ea"/>
              </a:rPr>
              <a:t>hình ảnh,</a:t>
            </a: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 email(có hoặc không), số điện thoại</a:t>
            </a:r>
            <a:r>
              <a:rPr lang="vi-VN" altLang="en-US">
                <a:effectLst/>
                <a:latin typeface="Times New Roman" panose="02020603050405020304" pitchFamily="18" charset="0"/>
                <a:ea typeface="SimSun" panose="02010600030101010101" pitchFamily="2" charset="-122"/>
                <a:cs typeface="Times New Roman" panose="02020603050405020304" pitchFamily="18" charset="0"/>
                <a:sym typeface="+mn-ea"/>
              </a:rPr>
              <a:t>.</a:t>
            </a:r>
            <a:endParaRPr lang="en-US" b="1">
              <a:effectLst/>
              <a:latin typeface="Arial" panose="020B0604020202020204" pitchFamily="34" charset="0"/>
              <a:ea typeface="SimSun" panose="02010600030101010101" pitchFamily="2" charset="-122"/>
              <a:cs typeface="Times New Roman" panose="02020603050405020304" pitchFamily="18" charset="0"/>
            </a:endParaRPr>
          </a:p>
          <a:p>
            <a:pPr marL="514350" indent="0" algn="just">
              <a:lnSpc>
                <a:spcPct val="150000"/>
              </a:lnSpc>
              <a:buNone/>
            </a:pP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Thư viện có rất nhiều đầu sách. Một đầu sách có những thông tin sau đây :mã đầu sách , tên sách, số trang, đơn giá, năm xuất bản</a:t>
            </a:r>
            <a:r>
              <a:rPr lang="vi-VN" altLang="en-US">
                <a:effectLst/>
                <a:latin typeface="Times New Roman" panose="02020603050405020304" pitchFamily="18" charset="0"/>
                <a:ea typeface="SimSun" panose="02010600030101010101" pitchFamily="2" charset="-122"/>
                <a:cs typeface="Times New Roman" panose="02020603050405020304" pitchFamily="18" charset="0"/>
                <a:sym typeface="+mn-ea"/>
              </a:rPr>
              <a:t>,trang bìa ,số lượng.</a:t>
            </a:r>
            <a:endParaRPr lang="en-US" b="1">
              <a:effectLst/>
              <a:latin typeface="Arial" panose="020B0604020202020204" pitchFamily="34" charset="0"/>
              <a:ea typeface="SimSun" panose="02010600030101010101" pitchFamily="2" charset="-122"/>
              <a:cs typeface="Times New Roman" panose="02020603050405020304" pitchFamily="18" charset="0"/>
            </a:endParaRPr>
          </a:p>
          <a:p>
            <a:pPr marL="514350" indent="0" algn="just">
              <a:lnSpc>
                <a:spcPct val="150000"/>
              </a:lnSpc>
              <a:buNone/>
            </a:pP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Một 1 đầu sách thuộc một trong các thể loại sách. Thể Loại sách có các</a:t>
            </a:r>
            <a:r>
              <a:rPr lang="vi-VN" altLang="en-US">
                <a:effectLst/>
                <a:latin typeface="Times New Roman" panose="02020603050405020304" pitchFamily="18" charset="0"/>
                <a:ea typeface="SimSun" panose="02010600030101010101" pitchFamily="2" charset="-122"/>
                <a:cs typeface="Times New Roman" panose="02020603050405020304" pitchFamily="18" charset="0"/>
                <a:sym typeface="+mn-ea"/>
              </a:rPr>
              <a:t> </a:t>
            </a: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thông tin sau đây: Mã thể loại, tên thể loại. Tên thể loại thuộc một trong các thể loại sau đây: sách khoa học, sách nghệ  thuật, sách công nghệ thông tin, sách văn học, v..v.</a:t>
            </a:r>
            <a:endParaRPr lang="en-US" b="0">
              <a:effectLst/>
              <a:latin typeface="Times New Roman" panose="02020603050405020304" pitchFamily="18" charset="0"/>
              <a:ea typeface="SimSun" panose="02010600030101010101" pitchFamily="2" charset="-122"/>
              <a:cs typeface="Times New Roman" panose="02020603050405020304" pitchFamily="18" charset="0"/>
            </a:endParaRPr>
          </a:p>
          <a:p>
            <a:pPr marL="514350" indent="0" algn="just">
              <a:lnSpc>
                <a:spcPct val="150000"/>
              </a:lnSpc>
              <a:buNone/>
            </a:pP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Đầu Sách được sáng tác bởi một hoặc nhiều tác giả, và một tác giả sángt</a:t>
            </a:r>
            <a:r>
              <a:rPr lang="vi-VN" altLang="en-US">
                <a:effectLst/>
                <a:latin typeface="Times New Roman" panose="02020603050405020304" pitchFamily="18" charset="0"/>
                <a:ea typeface="SimSun" panose="02010600030101010101" pitchFamily="2" charset="-122"/>
                <a:cs typeface="Times New Roman" panose="02020603050405020304" pitchFamily="18" charset="0"/>
                <a:sym typeface="+mn-ea"/>
              </a:rPr>
              <a:t> </a:t>
            </a: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ác một hoặc nhiều đầu sách. Thông tin tác giả có những nội dung sau đây: Mã tác giả,tên, </a:t>
            </a:r>
            <a:r>
              <a:rPr lang="vi-VN" altLang="en-US">
                <a:effectLst/>
                <a:latin typeface="Times New Roman" panose="02020603050405020304" pitchFamily="18" charset="0"/>
                <a:ea typeface="SimSun" panose="02010600030101010101" pitchFamily="2" charset="-122"/>
                <a:cs typeface="Times New Roman" panose="02020603050405020304" pitchFamily="18" charset="0"/>
                <a:sym typeface="+mn-ea"/>
              </a:rPr>
              <a:t>quê quán</a:t>
            </a: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 ngày sinh</a:t>
            </a:r>
            <a:r>
              <a:rPr lang="vi-VN" altLang="en-US">
                <a:effectLst/>
                <a:latin typeface="Times New Roman" panose="02020603050405020304" pitchFamily="18" charset="0"/>
                <a:ea typeface="SimSun" panose="02010600030101010101" pitchFamily="2" charset="-122"/>
                <a:cs typeface="Times New Roman" panose="02020603050405020304" pitchFamily="18" charset="0"/>
                <a:sym typeface="+mn-ea"/>
              </a:rPr>
              <a:t>, bút danh</a:t>
            </a:r>
            <a:r>
              <a:rPr lang="en-US">
                <a:effectLst/>
                <a:latin typeface="Times New Roman" panose="02020603050405020304" pitchFamily="18" charset="0"/>
                <a:ea typeface="SimSun" panose="02010600030101010101" pitchFamily="2" charset="-122"/>
                <a:cs typeface="Times New Roman" panose="02020603050405020304" pitchFamily="18" charset="0"/>
                <a:sym typeface="+mn-ea"/>
              </a:rPr>
              <a:t>.</a:t>
            </a:r>
            <a:endParaRPr lang="vi-VN" dirty="0">
              <a:effectLst/>
              <a:latin typeface="Times New Roman" panose="02020603050405020304" pitchFamily="18" charset="0"/>
              <a:ea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13794</Words>
  <Application>WPS Presentation</Application>
  <PresentationFormat>On-screen Show (16:9)</PresentationFormat>
  <Paragraphs>410</Paragraphs>
  <Slides>36</Slides>
  <Notes>16</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Arial</vt:lpstr>
      <vt:lpstr>SimSun</vt:lpstr>
      <vt:lpstr>Wingdings</vt:lpstr>
      <vt:lpstr>Arial</vt:lpstr>
      <vt:lpstr>Roboto Slab</vt:lpstr>
      <vt:lpstr>Source Sans Pro</vt:lpstr>
      <vt:lpstr>Times New Roman</vt:lpstr>
      <vt:lpstr>Microsoft YaHei</vt:lpstr>
      <vt:lpstr>Arial Unicode MS</vt:lpstr>
      <vt:lpstr>Cambria</vt:lpstr>
      <vt:lpstr>Wingdings</vt:lpstr>
      <vt:lpstr>Cordelia template</vt:lpstr>
      <vt:lpstr>PowerPoint 演示文稿</vt:lpstr>
      <vt:lpstr>Nội dung</vt:lpstr>
      <vt:lpstr>CHƯƠNG I TỔNG QUAN ĐỀ TÀI</vt:lpstr>
      <vt:lpstr>PowerPoint 演示文稿</vt:lpstr>
      <vt:lpstr>PowerPoint 演示文稿</vt:lpstr>
      <vt:lpstr>PowerPoint 演示文稿</vt:lpstr>
      <vt:lpstr>CHƯƠNG II CƠ SỞ LÝ THUYẾT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CHƯƠNG III KẾT QUẢ VÀ HƯỚNG PHÁT TRIỂN</vt:lpstr>
      <vt:lpstr>PowerPoint 演示文稿</vt:lpstr>
      <vt:lpstr>PowerPoint 演示文稿</vt:lpstr>
      <vt:lpstr>PowerPoint 演示文稿</vt:lpstr>
      <vt:lpstr>[1] Phan Đức Trí. Bài giảng thiết kế CSDL nâng cao. Khoa CNTT, ĐH Hutech TP. HCM. [2] Văn Như Bích B (2018), Cơ sở dữ liệu nâng cao. Khoa CNTT, ĐH Hutech TP. HCM. [3] M. Chapple. “The Basics of Database Normalization”. Lifewire. https://www.lifewire.com/database-normalization-basics-1019735  [4] Microsoft. “Release notes - Azure Cognitive Services - Microsoft Docs” Microsoft. https://docs.microsoft.com/en-us/azure/cognitive-services/speech-service/releasenotes  [5] Mikehillyer. “An Introduction to Database Normalization — Mike Hillyer”. Wikipedia. http://mikehillyer.com/articles/an-introduction-to-database-normalization/  [6] Wikipedia. “Third normal form - Wikipedia”. Wikipedia. https://en.wikipedia.org/wiki/Third_normal_form  [7] “Mô hình dữ liệu quan hệ - khóa và các đặc tính của quan hệ ...” hoadm. https://hoadm.net/mo-hinh-du-lieu-quan-he-khoa-va-cac-dac-tinh-cua-quan-he/  </vt:lpstr>
      <vt:lpstr>Cảm ơn thầy và các bạn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for use</dc:title>
  <dc:creator/>
  <cp:lastModifiedBy>8714_Nguyễn Ngọc Sang</cp:lastModifiedBy>
  <cp:revision>18</cp:revision>
  <dcterms:created xsi:type="dcterms:W3CDTF">2023-03-28T22:51:00Z</dcterms:created>
  <dcterms:modified xsi:type="dcterms:W3CDTF">2024-01-10T12:42:40Z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F7537B4D7D964FE48D3CF4295755E9A8_13</vt:lpwstr>
  </property>
  <property fmtid="{D5CDD505-2E9C-101B-9397-08002B2CF9AE}" pid="3" name="KSOProductBuildVer">
    <vt:lpwstr>1033-12.2.0.13412</vt:lpwstr>
  </property>
</Properties>
</file>