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288" r:id="rId5"/>
    <p:sldId id="258" r:id="rId6"/>
    <p:sldId id="309" r:id="rId7"/>
    <p:sldId id="310" r:id="rId8"/>
    <p:sldId id="307" r:id="rId9"/>
    <p:sldId id="306" r:id="rId10"/>
    <p:sldId id="269" r:id="rId11"/>
    <p:sldId id="259" r:id="rId12"/>
    <p:sldId id="270" r:id="rId13"/>
    <p:sldId id="291" r:id="rId14"/>
    <p:sldId id="338" r:id="rId15"/>
    <p:sldId id="337" r:id="rId16"/>
    <p:sldId id="336" r:id="rId17"/>
    <p:sldId id="292" r:id="rId18"/>
    <p:sldId id="294" r:id="rId20"/>
    <p:sldId id="295" r:id="rId21"/>
    <p:sldId id="318" r:id="rId22"/>
    <p:sldId id="335" r:id="rId23"/>
    <p:sldId id="322" r:id="rId24"/>
    <p:sldId id="329" r:id="rId25"/>
    <p:sldId id="313" r:id="rId26"/>
    <p:sldId id="314" r:id="rId27"/>
    <p:sldId id="315" r:id="rId28"/>
    <p:sldId id="316" r:id="rId29"/>
    <p:sldId id="308" r:id="rId30"/>
    <p:sldId id="298" r:id="rId31"/>
    <p:sldId id="299" r:id="rId32"/>
    <p:sldId id="300" r:id="rId33"/>
    <p:sldId id="301" r:id="rId34"/>
    <p:sldId id="302" r:id="rId35"/>
    <p:sldId id="311" r:id="rId36"/>
    <p:sldId id="332" r:id="rId37"/>
    <p:sldId id="305" r:id="rId38"/>
    <p:sldId id="281" r:id="rId39"/>
    <p:sldId id="33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3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3A9-28B5-45BB-9BF7-F49AB741FFD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D7E3-0E15-49DB-9044-099FBD7AABE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3A9-28B5-45BB-9BF7-F49AB741FFD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D7E3-0E15-49DB-9044-099FBD7AABE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3A9-28B5-45BB-9BF7-F49AB741FFD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D7E3-0E15-49DB-9044-099FBD7AABE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3A9-28B5-45BB-9BF7-F49AB741FFD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D7E3-0E15-49DB-9044-099FBD7AABE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3A9-28B5-45BB-9BF7-F49AB741FFD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D7E3-0E15-49DB-9044-099FBD7AABE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3A9-28B5-45BB-9BF7-F49AB741FFD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D7E3-0E15-49DB-9044-099FBD7AABE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3A9-28B5-45BB-9BF7-F49AB741FFD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D7E3-0E15-49DB-9044-099FBD7AABE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3A9-28B5-45BB-9BF7-F49AB741FFD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D7E3-0E15-49DB-9044-099FBD7AABE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3A9-28B5-45BB-9BF7-F49AB741FFD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D7E3-0E15-49DB-9044-099FBD7AABE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3A9-28B5-45BB-9BF7-F49AB741FFD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D7E3-0E15-49DB-9044-099FBD7AABE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3A9-28B5-45BB-9BF7-F49AB741FFD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D7E3-0E15-49DB-9044-099FBD7AABE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3A9-28B5-45BB-9BF7-F49AB741FFD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D7E3-0E15-49DB-9044-099FBD7AABE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3A9-28B5-45BB-9BF7-F49AB741FFD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D7E3-0E15-49DB-9044-099FBD7AABE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</a:ln>
          <a:effectLst/>
        </p:spPr>
        <p:txBody>
          <a:bodyPr wrap="square" numCol="1" anchor="t" anchorCtr="0" compatLnSpc="1"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D18D3A9-28B5-45BB-9BF7-F49AB741FFD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A8BD7E3-0E15-49DB-9044-099FBD7AABE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D18D3A9-28B5-45BB-9BF7-F49AB741FFD5}" type="datetimeFigureOut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A8BD7E3-0E15-49DB-9044-099FBD7AABE8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896" y="767027"/>
            <a:ext cx="11388956" cy="2971051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BUMFOOD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15" y="152469"/>
            <a:ext cx="3544617" cy="11442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/>
          <p:nvPr/>
        </p:nvSpPr>
        <p:spPr>
          <a:xfrm>
            <a:off x="4650232" y="0"/>
            <a:ext cx="7246620" cy="11442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vi-VN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CÔNG NGHỆ TP.HCM</a:t>
            </a:r>
            <a:endParaRPr lang="vi-VN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vi-VN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CÔNG NGHỆ THÔNG TIN</a:t>
            </a:r>
            <a:endParaRPr lang="vi-VN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165501"/>
            <a:ext cx="7668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20DTHC1 - </a:t>
            </a:r>
            <a:r>
              <a:rPr lang="vi-V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 học: </a:t>
            </a:r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vi-VN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iảng</a:t>
            </a:r>
            <a:r>
              <a:rPr lang="vi-V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47462" y="942813"/>
            <a:ext cx="113606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XÁC ĐỊNH YÊU CẦU PHI CHỨC NĂNG</a:t>
            </a:r>
            <a:endParaRPr lang="en-US" sz="4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18862" y="-320382"/>
            <a:ext cx="10571998" cy="970450"/>
          </a:xfrm>
        </p:spPr>
        <p:txBody>
          <a:bodyPr/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YÊU CẦU HỆ THỐNG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158728" y="6563749"/>
            <a:ext cx="4879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BUMFOOD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525593" y="3676449"/>
            <a:ext cx="259398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Yêu cầu</a:t>
            </a:r>
            <a:endParaRPr lang="en-US" sz="4800" b="1" cap="none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05135" y="2086493"/>
            <a:ext cx="2358339" cy="6155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Dễ sửa lỗi</a:t>
            </a:r>
            <a:endParaRPr lang="en-US" sz="3400" b="1" cap="none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84297" y="4393824"/>
            <a:ext cx="2751074" cy="6155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Tái sử dụng</a:t>
            </a:r>
            <a:endParaRPr lang="en-US" sz="3400" b="1" cap="none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72274" y="5576542"/>
            <a:ext cx="2951450" cy="6155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Dễ thích ứng</a:t>
            </a:r>
            <a:endParaRPr lang="en-US" sz="3400" b="1" cap="none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10746" y="3211106"/>
            <a:ext cx="2260555" cy="6155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Dễ bảo trì</a:t>
            </a:r>
            <a:endParaRPr lang="en-US" sz="3400" b="1" cap="none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>
            <a:stCxn id="4" idx="3"/>
            <a:endCxn id="17" idx="1"/>
          </p:cNvCxnSpPr>
          <p:nvPr/>
        </p:nvCxnSpPr>
        <p:spPr>
          <a:xfrm flipV="1">
            <a:off x="3119573" y="2394270"/>
            <a:ext cx="2285562" cy="16976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  <a:endCxn id="22" idx="1"/>
          </p:cNvCxnSpPr>
          <p:nvPr/>
        </p:nvCxnSpPr>
        <p:spPr>
          <a:xfrm flipV="1">
            <a:off x="3119573" y="3518883"/>
            <a:ext cx="2291173" cy="573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3"/>
            <a:endCxn id="19" idx="1"/>
          </p:cNvCxnSpPr>
          <p:nvPr/>
        </p:nvCxnSpPr>
        <p:spPr>
          <a:xfrm>
            <a:off x="3119573" y="4091948"/>
            <a:ext cx="2264724" cy="609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3"/>
            <a:endCxn id="20" idx="1"/>
          </p:cNvCxnSpPr>
          <p:nvPr/>
        </p:nvCxnSpPr>
        <p:spPr>
          <a:xfrm>
            <a:off x="3119573" y="4091948"/>
            <a:ext cx="2252701" cy="1792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6533198"/>
            <a:ext cx="3664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iảng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/>
          <p:nvPr/>
        </p:nvSpPr>
        <p:spPr>
          <a:xfrm>
            <a:off x="1856232" y="3307568"/>
            <a:ext cx="9943344" cy="82327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MÔ TẢ HỆ THỐNG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03864" y="6546724"/>
            <a:ext cx="4879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BUMFOOD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0" y="6533198"/>
            <a:ext cx="3664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iảng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8560" y="950283"/>
            <a:ext cx="72362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MÔ TẢ CHỨC NĂNG HỆ THỐNG</a:t>
            </a:r>
            <a:endParaRPr lang="vi-V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0" y="-267736"/>
            <a:ext cx="9943344" cy="82327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MÔ TẢ HỆ THỐNG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149584" y="6533197"/>
            <a:ext cx="4879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BUMFOOD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5601966" y="2305082"/>
            <a:ext cx="4705739" cy="41331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kí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en-US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tin.</a:t>
            </a:r>
            <a:endParaRPr lang="en-US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giỏ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Thanh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en-US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ưa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en-US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Lọc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22674" y="4048477"/>
            <a:ext cx="291297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36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gười</a:t>
            </a:r>
            <a:r>
              <a:rPr lang="en-US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3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>
            <a:stCxn id="10" idx="3"/>
            <a:endCxn id="4" idx="1"/>
          </p:cNvCxnSpPr>
          <p:nvPr/>
        </p:nvCxnSpPr>
        <p:spPr>
          <a:xfrm flipV="1">
            <a:off x="4035651" y="4371642"/>
            <a:ext cx="15663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6533198"/>
            <a:ext cx="3664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iảng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8560" y="950283"/>
            <a:ext cx="72362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MÔ TẢ CHỨC NĂNG HỆ THỐNG</a:t>
            </a:r>
            <a:endParaRPr lang="vi-V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0" y="-267736"/>
            <a:ext cx="9943344" cy="82327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MÔ TẢ HỆ THỐNG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149584" y="6533197"/>
            <a:ext cx="4879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BUMFOOD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5847183" y="2261386"/>
            <a:ext cx="4705739" cy="44256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tin.</a:t>
            </a:r>
            <a:endParaRPr lang="en-US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en-US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en-US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hang (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giờ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…)</a:t>
            </a:r>
            <a:endParaRPr lang="en-US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7791" y="4151069"/>
            <a:ext cx="362952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>
            <a:stCxn id="10" idx="3"/>
            <a:endCxn id="4" idx="1"/>
          </p:cNvCxnSpPr>
          <p:nvPr/>
        </p:nvCxnSpPr>
        <p:spPr>
          <a:xfrm>
            <a:off x="4037311" y="4474235"/>
            <a:ext cx="1809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6533198"/>
            <a:ext cx="3664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iảng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8560" y="950283"/>
            <a:ext cx="72362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MÔ TẢ CHỨC NĂNG HỆ THỐNG</a:t>
            </a:r>
            <a:endParaRPr lang="vi-VN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0" y="-267736"/>
            <a:ext cx="9943344" cy="82327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MÔ TẢ HỆ THỐNG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149584" y="6533197"/>
            <a:ext cx="4879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BUMFOOD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1650313" y="3603256"/>
            <a:ext cx="165301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en-US" sz="3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44508" y="2511514"/>
            <a:ext cx="4705739" cy="28298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tin.</a:t>
            </a:r>
            <a:endParaRPr lang="en-US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/ Blog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en-US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en-US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en-US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>
            <a:stCxn id="15" idx="3"/>
            <a:endCxn id="16" idx="1"/>
          </p:cNvCxnSpPr>
          <p:nvPr/>
        </p:nvCxnSpPr>
        <p:spPr>
          <a:xfrm flipV="1">
            <a:off x="3303330" y="3926421"/>
            <a:ext cx="24411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6533198"/>
            <a:ext cx="3664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iảng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/>
          <p:nvPr/>
        </p:nvSpPr>
        <p:spPr>
          <a:xfrm>
            <a:off x="1856232" y="3307568"/>
            <a:ext cx="9943344" cy="82327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03864" y="6546724"/>
            <a:ext cx="4879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BUMFOOD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0" y="6533198"/>
            <a:ext cx="3664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iảng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/>
          <p:nvPr/>
        </p:nvSpPr>
        <p:spPr>
          <a:xfrm>
            <a:off x="0" y="-267736"/>
            <a:ext cx="9943344" cy="82327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PHÂN TÍCH HỆ THỐNG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102184" y="6554605"/>
            <a:ext cx="4879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BUMFOOD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0" y="6533198"/>
            <a:ext cx="3664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iảng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696" y="592080"/>
            <a:ext cx="9881395" cy="59045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2847" y="3143157"/>
            <a:ext cx="2036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vi-V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08712" y="2551837"/>
            <a:ext cx="24445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3600" b="1" dirty="0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USE CASE</a:t>
            </a:r>
            <a:endParaRPr lang="vi-V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122152" y="6550223"/>
            <a:ext cx="4879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BUMFOOD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0" y="6533198"/>
            <a:ext cx="3664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iảng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31620" y="216535"/>
            <a:ext cx="10419715" cy="6214110"/>
          </a:xfrm>
          <a:prstGeom prst="rect">
            <a:avLst/>
          </a:prstGeom>
        </p:spPr>
      </p:pic>
      <p:sp>
        <p:nvSpPr>
          <p:cNvPr id="14" name="Content Placeholder 13"/>
          <p:cNvSpPr/>
          <p:nvPr>
            <p:ph sz="half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94" y="2879126"/>
            <a:ext cx="24445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3600" b="1" dirty="0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  <a:endParaRPr lang="vi-V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102184" y="6540506"/>
            <a:ext cx="4879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BUMFOOD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0" y="6533198"/>
            <a:ext cx="3664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iảng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9657" y="530352"/>
            <a:ext cx="10055000" cy="58978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94" y="2829892"/>
            <a:ext cx="24445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3600" b="1" dirty="0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Sequence 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endParaRPr lang="vi-V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102184" y="6550223"/>
            <a:ext cx="4879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BUMFOOD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0" y="6533198"/>
            <a:ext cx="3664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iảng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1819" y="562063"/>
            <a:ext cx="9671685" cy="58271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912" y="523886"/>
            <a:ext cx="10571998" cy="97045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DANH SÁCH THÀNH VIÊN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33198"/>
            <a:ext cx="3664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iảng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22152" y="6533197"/>
            <a:ext cx="4879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BUMFOOD</a:t>
            </a:r>
            <a:endParaRPr lang="en-US" sz="1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2463281"/>
          <a:ext cx="10272752" cy="25849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2412"/>
                <a:gridCol w="5835529"/>
                <a:gridCol w="3464811"/>
              </a:tblGrid>
              <a:tr h="82618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 và Tên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MSSV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81055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 Ngọc Sang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2011068714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94826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 Hoàng Minh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2011060626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94" y="2829892"/>
            <a:ext cx="26489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3600" b="1" dirty="0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Sequence 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vi-V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102184" y="6546724"/>
            <a:ext cx="4879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BUMFOOD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0" y="6533198"/>
            <a:ext cx="3664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iảng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2032" y="650655"/>
            <a:ext cx="9454896" cy="57894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94" y="2829892"/>
            <a:ext cx="24445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3600" b="1" dirty="0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Sequence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endParaRPr lang="vi-V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102184" y="6550223"/>
            <a:ext cx="4879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BUMFOOD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0" y="6533198"/>
            <a:ext cx="3664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iảng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5611" y="613374"/>
            <a:ext cx="9572625" cy="5724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94" y="2829892"/>
            <a:ext cx="25728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3600" b="1" dirty="0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Sequence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vi-V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140440" y="6550223"/>
            <a:ext cx="4879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BUMFOOD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0" y="6533198"/>
            <a:ext cx="3664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iảng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5611" y="97399"/>
            <a:ext cx="9403301" cy="63582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/>
          <p:nvPr/>
        </p:nvSpPr>
        <p:spPr>
          <a:xfrm>
            <a:off x="1582534" y="3354221"/>
            <a:ext cx="10609466" cy="82327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>
                <a:latin typeface="Arial" panose="020B0604020202020204" pitchFamily="34" charset="0"/>
                <a:cs typeface="Arial" panose="020B0604020202020204" pitchFamily="34" charset="0"/>
              </a:rPr>
              <a:t>CÔNG CỤ SỬ DỤNG</a:t>
            </a:r>
            <a:endParaRPr lang="en-US" sz="7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22152" y="6550223"/>
            <a:ext cx="4879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BUMFOOD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0" y="6533198"/>
            <a:ext cx="3664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iảng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/>
          <p:nvPr/>
        </p:nvSpPr>
        <p:spPr>
          <a:xfrm>
            <a:off x="654987" y="418077"/>
            <a:ext cx="9943344" cy="82327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CÔNG CỤ SỬ DỤNG</a:t>
            </a:r>
            <a:endParaRPr 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113008" y="6550223"/>
            <a:ext cx="4879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BUMFOOD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496366" y="2691828"/>
            <a:ext cx="1186358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: Visual Studio 2022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: Visual Studio Code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CSDL: SQL sever 2019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StarUML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vi-V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33198"/>
            <a:ext cx="3664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iảng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/>
          <p:nvPr/>
        </p:nvSpPr>
        <p:spPr>
          <a:xfrm>
            <a:off x="792542" y="3344891"/>
            <a:ext cx="10609466" cy="82327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>
                <a:latin typeface="Arial" panose="020B0604020202020204" pitchFamily="34" charset="0"/>
                <a:cs typeface="Arial" panose="020B0604020202020204" pitchFamily="34" charset="0"/>
              </a:rPr>
              <a:t>CÁC BƯỚC THỰC HIỆN</a:t>
            </a:r>
            <a:endParaRPr lang="en-US" sz="7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40440" y="6550223"/>
            <a:ext cx="4879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BUMFOOD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0" y="6533198"/>
            <a:ext cx="3664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iảng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/>
          <p:nvPr/>
        </p:nvSpPr>
        <p:spPr>
          <a:xfrm>
            <a:off x="654987" y="418077"/>
            <a:ext cx="9943344" cy="82327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CÁC BƯỚC THỰC HIỆN</a:t>
            </a:r>
            <a:endParaRPr 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113008" y="6563749"/>
            <a:ext cx="4879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BUMFOOD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561680" y="2271950"/>
            <a:ext cx="1186358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4: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5: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33198"/>
            <a:ext cx="3664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iảng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94720" y="6528436"/>
            <a:ext cx="4879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BUMFOOD</a:t>
            </a:r>
            <a:endParaRPr lang="en-US" sz="14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98578" y="3694875"/>
            <a:ext cx="11725471" cy="970450"/>
          </a:xfrm>
        </p:spPr>
        <p:txBody>
          <a:bodyPr/>
          <a:lstStyle/>
          <a:p>
            <a:pPr algn="ctr"/>
            <a:r>
              <a:rPr lang="en-US" sz="6000">
                <a:latin typeface="Arial" panose="020B0604020202020204" pitchFamily="34" charset="0"/>
                <a:cs typeface="Arial" panose="020B0604020202020204" pitchFamily="34" charset="0"/>
              </a:rPr>
              <a:t>CHƯƠNG III: KẾT QUẢ THỰC NGHIỆM</a:t>
            </a:r>
            <a:endParaRPr lang="en-US" sz="6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33198"/>
            <a:ext cx="3664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iảng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102184" y="6550223"/>
            <a:ext cx="4879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BUMFOOD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-472398" y="3429000"/>
            <a:ext cx="113049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algn="just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Trang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endParaRPr lang="vi-V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533198"/>
            <a:ext cx="3664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iảng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783" y="612648"/>
            <a:ext cx="10241279" cy="576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128092" y="6550223"/>
            <a:ext cx="4879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BUMFOOD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-307806" y="3313537"/>
            <a:ext cx="113049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algn="just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Giỏ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vi-V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533198"/>
            <a:ext cx="3664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iảng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548" y="535781"/>
            <a:ext cx="10287000" cy="578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536" y="346604"/>
            <a:ext cx="10571998" cy="970450"/>
          </a:xfrm>
        </p:spPr>
        <p:txBody>
          <a:bodyPr/>
          <a:lstStyle/>
          <a:p>
            <a:r>
              <a:rPr lang="en-US" sz="4400">
                <a:latin typeface="Arial" panose="020B0604020202020204" pitchFamily="34" charset="0"/>
                <a:cs typeface="Arial" panose="020B0604020202020204" pitchFamily="34" charset="0"/>
              </a:rPr>
              <a:t>NỘI DUNG </a:t>
            </a:r>
            <a:endParaRPr lang="en-US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158" y="2220498"/>
            <a:ext cx="11140462" cy="42380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400">
                <a:latin typeface="Arial" panose="020B0604020202020204" pitchFamily="34" charset="0"/>
                <a:cs typeface="Arial" panose="020B0604020202020204" pitchFamily="34" charset="0"/>
              </a:rPr>
              <a:t>Chương I: Tổng quan</a:t>
            </a:r>
            <a:endParaRPr lang="en-US" sz="4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4400">
                <a:latin typeface="Arial" panose="020B0604020202020204" pitchFamily="34" charset="0"/>
                <a:cs typeface="Arial" panose="020B0604020202020204" pitchFamily="34" charset="0"/>
              </a:rPr>
              <a:t>Chương II: Cơ sở lý thuyết</a:t>
            </a:r>
            <a:endParaRPr lang="en-US" sz="4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4400">
                <a:latin typeface="Arial" panose="020B0604020202020204" pitchFamily="34" charset="0"/>
                <a:cs typeface="Arial" panose="020B0604020202020204" pitchFamily="34" charset="0"/>
              </a:rPr>
              <a:t>Chương III: Kết quả thực nghiệm</a:t>
            </a:r>
            <a:endParaRPr lang="en-US" sz="4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4400">
                <a:latin typeface="Arial" panose="020B0604020202020204" pitchFamily="34" charset="0"/>
                <a:cs typeface="Arial" panose="020B0604020202020204" pitchFamily="34" charset="0"/>
              </a:rPr>
              <a:t>Chương IV: Kết luận và hướng phát triển</a:t>
            </a:r>
            <a:endParaRPr lang="en-US" sz="4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098534" y="6550223"/>
            <a:ext cx="4879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BUMFOOD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0" y="6533198"/>
            <a:ext cx="3664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iảng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105232" y="6550223"/>
            <a:ext cx="4879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BUMFOOD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172493" y="3238892"/>
            <a:ext cx="17073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endParaRPr lang="vi-V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533198"/>
            <a:ext cx="3664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iảng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890" y="594360"/>
            <a:ext cx="10078717" cy="566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102184" y="6550223"/>
            <a:ext cx="4879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BUMFOOD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67015" y="3304391"/>
            <a:ext cx="18660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Chi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vi-V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533198"/>
            <a:ext cx="3664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iảng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032" y="649283"/>
            <a:ext cx="10049256" cy="565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102184" y="6533197"/>
            <a:ext cx="4879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BUMFOOD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72800" y="3300817"/>
            <a:ext cx="18660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vi-V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533198"/>
            <a:ext cx="3664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iảng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817" y="669857"/>
            <a:ext cx="9976104" cy="561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76432" y="6550223"/>
            <a:ext cx="4879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BUMFOOD</a:t>
            </a:r>
            <a:endParaRPr lang="en-US" sz="14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75861" y="3554916"/>
            <a:ext cx="11019454" cy="970450"/>
          </a:xfrm>
        </p:spPr>
        <p:txBody>
          <a:bodyPr/>
          <a:lstStyle/>
          <a:p>
            <a:pPr algn="ctr"/>
            <a:r>
              <a:rPr lang="en-US" sz="6000">
                <a:latin typeface="Arial" panose="020B0604020202020204" pitchFamily="34" charset="0"/>
                <a:cs typeface="Arial" panose="020B0604020202020204" pitchFamily="34" charset="0"/>
              </a:rPr>
              <a:t>CHƯƠNG IV: KẾT LUẬN VÀ HƯỚNG PHÁT TRIỂN</a:t>
            </a:r>
            <a:endParaRPr lang="en-US" sz="6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33198"/>
            <a:ext cx="3664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iảng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/>
          <p:nvPr/>
        </p:nvSpPr>
        <p:spPr>
          <a:xfrm>
            <a:off x="654987" y="418077"/>
            <a:ext cx="9943344" cy="82327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HƯỚNG PHÁT TRIỂN</a:t>
            </a:r>
            <a:endParaRPr 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102184" y="6550223"/>
            <a:ext cx="4879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BUMFOOD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0" y="6533198"/>
            <a:ext cx="3664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iảng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6366" y="2224325"/>
            <a:ext cx="1113890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Để chương trình hoàn thiện hơn và áp dụng được vào hệ thống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thì chương trình thực nghiệm nên sử dụng kết hợp nhiều thuật toán khác để tăng tính khả thi. Ở trong phạm vi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nhóm em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hẹp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Sử dụng phần mềm quản lý mang lại nhiều lợi thế hơn so với cách thức quản lý truyền thống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algn="just"/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Quản lý dễ dàng hơn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algn="just"/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Tiết kiệm thời gian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algn="just"/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Dễ sử dụng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/>
          <p:nvPr/>
        </p:nvSpPr>
        <p:spPr>
          <a:xfrm>
            <a:off x="654987" y="418077"/>
            <a:ext cx="9943344" cy="82327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066043" y="6550223"/>
            <a:ext cx="4879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BUMFOOD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97787" y="2365257"/>
            <a:ext cx="1186358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Website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còn một số chức năng chưa cài đặt.</a:t>
            </a:r>
            <a:endParaRPr lang="vi-V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Về mặt lưu trữ: đã lưu trữ đầy đủ các thông tin cần thiết cho 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Về bảo mật: tương đối.</a:t>
            </a:r>
            <a:endParaRPr lang="vi-V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Về mặt chức năng: thực hiện được một số chức năng cơ bản cần thiết cho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Về mặt giao diện: do sự tiếp thu kiến thức còn hạn hẹp nên phần giao diện chưa bắt mắt, đây cũng là mặt hạn chế của chương trình.</a:t>
            </a:r>
            <a:endParaRPr lang="vi-V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33198"/>
            <a:ext cx="3664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iảng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https://www.ischool.vn/editor/upload/Image/ischool/finger/hinh2.png"/>
          <p:cNvSpPr>
            <a:spLocks noChangeAspect="1" noChangeArrowheads="1"/>
          </p:cNvSpPr>
          <p:nvPr/>
        </p:nvSpPr>
        <p:spPr bwMode="auto">
          <a:xfrm>
            <a:off x="692087" y="2709100"/>
            <a:ext cx="4810125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Title 1"/>
          <p:cNvSpPr txBox="1"/>
          <p:nvPr/>
        </p:nvSpPr>
        <p:spPr>
          <a:xfrm>
            <a:off x="352800" y="86792"/>
            <a:ext cx="9943344" cy="82327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/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58358" y="3480625"/>
            <a:ext cx="10571998" cy="970450"/>
          </a:xfrm>
        </p:spPr>
        <p:txBody>
          <a:bodyPr/>
          <a:lstStyle/>
          <a:p>
            <a:pPr algn="ctr"/>
            <a:r>
              <a:rPr lang="en-US" sz="880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US" sz="6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102184" y="6537580"/>
            <a:ext cx="4879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BUMFOOD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0" y="6533198"/>
            <a:ext cx="3664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iảng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https://www.ischool.vn/editor/upload/Image/ischool/finger/hinh2.png"/>
          <p:cNvSpPr>
            <a:spLocks noChangeAspect="1" noChangeArrowheads="1"/>
          </p:cNvSpPr>
          <p:nvPr/>
        </p:nvSpPr>
        <p:spPr bwMode="auto">
          <a:xfrm>
            <a:off x="692087" y="2709100"/>
            <a:ext cx="4810125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Title 1"/>
          <p:cNvSpPr txBox="1"/>
          <p:nvPr/>
        </p:nvSpPr>
        <p:spPr>
          <a:xfrm>
            <a:off x="352800" y="86792"/>
            <a:ext cx="9943344" cy="82327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/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21036" y="3657907"/>
            <a:ext cx="10571998" cy="970450"/>
          </a:xfrm>
        </p:spPr>
        <p:txBody>
          <a:bodyPr/>
          <a:lstStyle/>
          <a:p>
            <a:pPr algn="ctr"/>
            <a:r>
              <a:rPr lang="en-US" sz="7200">
                <a:latin typeface="Arial" panose="020B0604020202020204" pitchFamily="34" charset="0"/>
                <a:cs typeface="Arial" panose="020B0604020202020204" pitchFamily="34" charset="0"/>
              </a:rPr>
              <a:t>Cảm ơn Thầy và các bạn đã lắng nghe</a:t>
            </a:r>
            <a:endParaRPr lang="en-US" sz="7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102184" y="6533197"/>
            <a:ext cx="4879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BUMFOOD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0" y="6533198"/>
            <a:ext cx="3664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iảng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40440" y="6533195"/>
            <a:ext cx="4879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BUMFOOD</a:t>
            </a:r>
            <a:endParaRPr lang="en-US" sz="14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8538" y="3125706"/>
            <a:ext cx="11504676" cy="970450"/>
          </a:xfrm>
        </p:spPr>
        <p:txBody>
          <a:bodyPr/>
          <a:lstStyle/>
          <a:p>
            <a:r>
              <a:rPr lang="en-US" sz="7200">
                <a:latin typeface="Arial" panose="020B0604020202020204" pitchFamily="34" charset="0"/>
                <a:cs typeface="Arial" panose="020B0604020202020204" pitchFamily="34" charset="0"/>
              </a:rPr>
              <a:t>CHƯƠNG I: TỔNG QUAN</a:t>
            </a:r>
            <a:endParaRPr lang="en-US" sz="7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33196"/>
            <a:ext cx="3664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iảng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47462" y="942813"/>
            <a:ext cx="113606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TỔNG QUAN ĐỀ TÀI</a:t>
            </a:r>
            <a:endParaRPr lang="en-US" sz="4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18862" y="-320382"/>
            <a:ext cx="10571998" cy="970450"/>
          </a:xfrm>
        </p:spPr>
        <p:txBody>
          <a:bodyPr/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TỔNG QUAN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113008" y="6533197"/>
            <a:ext cx="4879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BUMFOOD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0" y="6533198"/>
            <a:ext cx="3664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iảng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9751" y="2424023"/>
            <a:ext cx="113240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Trong xã hội hiện đại, để đáp ứng nhu cầu phát triển các hoạt động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kinh tế, v.v…, việc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càng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trờ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cấp thiết.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iệc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buôn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 việc xây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dựng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website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online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. Từ đó giúp cho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đời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47462" y="942813"/>
            <a:ext cx="113606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MỤC TIÊU</a:t>
            </a:r>
            <a:endParaRPr lang="en-US" sz="4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18862" y="-320382"/>
            <a:ext cx="10571998" cy="970450"/>
          </a:xfrm>
        </p:spPr>
        <p:txBody>
          <a:bodyPr/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TỔNG QUAN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112418" y="6562357"/>
            <a:ext cx="4879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BUMFOOD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0" y="6533198"/>
            <a:ext cx="3664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iảng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7462" y="2408701"/>
            <a:ext cx="1149308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Tiết kiệm tối đa nguồn lực và thời gian.</a:t>
            </a:r>
            <a:endParaRPr lang="vi-V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Giao diện đơn giản dễ cài đặt và sử dụng.</a:t>
            </a:r>
            <a:endParaRPr lang="vi-V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Thông tin về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món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ăn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được quản lý tập trung giúp dễ dàng tìm kiếm và phân loại.</a:t>
            </a:r>
            <a:endParaRPr lang="vi-V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Quản 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khuyến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mãi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Dễ dàng trao đổi và hỗ trợ xử 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Dễ dàng tùy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nh phần mềm.</a:t>
            </a:r>
            <a:endParaRPr lang="vi-V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22152" y="6550223"/>
            <a:ext cx="4879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BUMFOOD</a:t>
            </a:r>
            <a:endParaRPr lang="en-US" sz="14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4602" y="3200352"/>
            <a:ext cx="13492067" cy="970450"/>
          </a:xfrm>
        </p:spPr>
        <p:txBody>
          <a:bodyPr/>
          <a:lstStyle/>
          <a:p>
            <a:r>
              <a:rPr lang="en-US" sz="6000">
                <a:latin typeface="Arial" panose="020B0604020202020204" pitchFamily="34" charset="0"/>
                <a:cs typeface="Arial" panose="020B0604020202020204" pitchFamily="34" charset="0"/>
              </a:rPr>
              <a:t>CHƯƠNG II: CƠ SỞ LÝ THUYẾT</a:t>
            </a:r>
            <a:endParaRPr lang="en-US" sz="6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33198"/>
            <a:ext cx="3664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iảng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03864" y="6554605"/>
            <a:ext cx="4879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BUMFOOD</a:t>
            </a:r>
            <a:endParaRPr lang="en-US" sz="14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389878" y="3337218"/>
            <a:ext cx="10571998" cy="970450"/>
          </a:xfrm>
        </p:spPr>
        <p:txBody>
          <a:bodyPr/>
          <a:lstStyle/>
          <a:p>
            <a:r>
              <a:rPr lang="en-US" sz="7200">
                <a:latin typeface="Arial" panose="020B0604020202020204" pitchFamily="34" charset="0"/>
                <a:cs typeface="Arial" panose="020B0604020202020204" pitchFamily="34" charset="0"/>
              </a:rPr>
              <a:t>YÊU CẦU HỆ THỐNG</a:t>
            </a:r>
            <a:endParaRPr lang="en-US" sz="7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33198"/>
            <a:ext cx="3664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iảng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23989" y="866837"/>
            <a:ext cx="84340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XÁC ĐỊNH YÊU CẦU CHỨC NĂNG</a:t>
            </a:r>
            <a:endParaRPr lang="en-US" sz="4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8862" y="-320382"/>
            <a:ext cx="10571998" cy="970450"/>
          </a:xfrm>
        </p:spPr>
        <p:txBody>
          <a:bodyPr/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YÊU CẦU HỆ THỐNG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31296" y="6550108"/>
            <a:ext cx="4879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BUMFOOD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8276607" y="3230964"/>
            <a:ext cx="3416320" cy="5078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7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7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7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7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  <a:endParaRPr lang="en-US" sz="27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86846" y="2183624"/>
            <a:ext cx="3589444" cy="5078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7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7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7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7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7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7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7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14029" y="2198279"/>
            <a:ext cx="3409908" cy="5078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7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7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7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27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7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20199" y="4461767"/>
            <a:ext cx="2929136" cy="5078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7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Trao </a:t>
            </a:r>
            <a:r>
              <a:rPr lang="en-US" sz="27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7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7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7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endParaRPr lang="en-US" sz="27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83199" y="5658961"/>
            <a:ext cx="2371163" cy="5078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7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7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sz="27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7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02620" y="5956862"/>
            <a:ext cx="4211409" cy="5078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7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7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7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7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27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7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7292" y="4986223"/>
            <a:ext cx="3358612" cy="5078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7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7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nhậ</a:t>
            </a:r>
            <a:r>
              <a:rPr lang="en-US" sz="27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7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7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  <a:endParaRPr lang="en-US" sz="27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32485" y="3887605"/>
            <a:ext cx="1774845" cy="5078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7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7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endParaRPr lang="en-US" sz="27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68189" y="2906079"/>
            <a:ext cx="1736373" cy="5078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7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7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endParaRPr lang="en-US" sz="27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>
            <a:endCxn id="13" idx="2"/>
          </p:cNvCxnSpPr>
          <p:nvPr/>
        </p:nvCxnSpPr>
        <p:spPr>
          <a:xfrm flipH="1" flipV="1">
            <a:off x="4281568" y="2691455"/>
            <a:ext cx="1085573" cy="897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004880" y="2639972"/>
            <a:ext cx="955757" cy="1237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8" idx="1"/>
            <a:endCxn id="22" idx="3"/>
          </p:cNvCxnSpPr>
          <p:nvPr/>
        </p:nvCxnSpPr>
        <p:spPr>
          <a:xfrm flipH="1" flipV="1">
            <a:off x="3804562" y="3159995"/>
            <a:ext cx="954011" cy="4552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8" idx="2"/>
            <a:endCxn id="21" idx="3"/>
          </p:cNvCxnSpPr>
          <p:nvPr/>
        </p:nvCxnSpPr>
        <p:spPr>
          <a:xfrm flipH="1">
            <a:off x="3007330" y="4139226"/>
            <a:ext cx="1276401" cy="2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8" idx="3"/>
            <a:endCxn id="20" idx="3"/>
          </p:cNvCxnSpPr>
          <p:nvPr/>
        </p:nvCxnSpPr>
        <p:spPr>
          <a:xfrm flipH="1">
            <a:off x="3885904" y="4663167"/>
            <a:ext cx="872669" cy="576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118063" y="4560492"/>
            <a:ext cx="477928" cy="1374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352094" y="4461767"/>
            <a:ext cx="1183160" cy="14732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8" idx="7"/>
            <a:endCxn id="11" idx="1"/>
          </p:cNvCxnSpPr>
          <p:nvPr/>
        </p:nvCxnSpPr>
        <p:spPr>
          <a:xfrm flipV="1">
            <a:off x="7051312" y="3484880"/>
            <a:ext cx="1225295" cy="130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8" idx="6"/>
            <a:endCxn id="16" idx="1"/>
          </p:cNvCxnSpPr>
          <p:nvPr/>
        </p:nvCxnSpPr>
        <p:spPr>
          <a:xfrm>
            <a:off x="7526154" y="4139226"/>
            <a:ext cx="994045" cy="576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83731" y="3398261"/>
            <a:ext cx="3242423" cy="1481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Yêu Cầu Chức Năng</a:t>
            </a:r>
            <a:endParaRPr lang="en-US" sz="3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533198"/>
            <a:ext cx="3664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iảng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5127</Words>
  <Application>WPS Presentation</Application>
  <PresentationFormat>Widescreen</PresentationFormat>
  <Paragraphs>366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Arial</vt:lpstr>
      <vt:lpstr>SimSun</vt:lpstr>
      <vt:lpstr>Wingdings</vt:lpstr>
      <vt:lpstr>Wingdings 2</vt:lpstr>
      <vt:lpstr>Calibri</vt:lpstr>
      <vt:lpstr>Microsoft YaHei</vt:lpstr>
      <vt:lpstr>Arial Unicode MS</vt:lpstr>
      <vt:lpstr>Century Gothic</vt:lpstr>
      <vt:lpstr>Quotable</vt:lpstr>
      <vt:lpstr>BUMFOOD</vt:lpstr>
      <vt:lpstr>DANH SÁCH THÀNH VIÊN</vt:lpstr>
      <vt:lpstr>NỘI DUNG </vt:lpstr>
      <vt:lpstr>CHƯƠNG I: TỔNG QUAN</vt:lpstr>
      <vt:lpstr>TỔNG QUAN</vt:lpstr>
      <vt:lpstr>TỔNG QUAN</vt:lpstr>
      <vt:lpstr>CHƯƠNG II: CƠ SỞ LÝ THUYẾT</vt:lpstr>
      <vt:lpstr>YÊU CẦU HỆ THỐNG</vt:lpstr>
      <vt:lpstr>YÊU CẦU HỆ THỐNG</vt:lpstr>
      <vt:lpstr>YÊU CẦU HỆ THỐNG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CHƯƠNG III: KẾT QUẢ THỰC NGHIỆM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CHƯƠNG IV: KẾT LUẬN VÀ HƯỚNG PHÁT TRIỂN</vt:lpstr>
      <vt:lpstr>PowerPoint 演示文稿</vt:lpstr>
      <vt:lpstr>PowerPoint 演示文稿</vt:lpstr>
      <vt:lpstr>DEMO</vt:lpstr>
      <vt:lpstr>Cảm ơn Thầy và các bạn đã lắng nghe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admin</cp:lastModifiedBy>
  <cp:revision>159</cp:revision>
  <dcterms:created xsi:type="dcterms:W3CDTF">2022-10-04T15:06:00Z</dcterms:created>
  <dcterms:modified xsi:type="dcterms:W3CDTF">2023-06-21T03:15:01Z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3323C5C6BE50421FBE9CB0193804F4D9</vt:lpwstr>
  </property>
  <property fmtid="{D5CDD505-2E9C-101B-9397-08002B2CF9AE}" pid="3" name="KSOProductBuildVer">
    <vt:lpwstr>1033-11.2.0.11537</vt:lpwstr>
  </property>
</Properties>
</file>