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ucedemo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1446-D44D-288B-26D4-B8ED866512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Sauce Demo Automation Framework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26A2E-FB54-4D2C-276E-8308F83F34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Selenium - Java - Maven - TestNG - Jenkins</a:t>
            </a:r>
          </a:p>
          <a:p>
            <a:r>
              <a:rPr lang="en-US" dirty="0"/>
              <a:t>Presented By: Aryan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9310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3980-C393-BCFC-B39E-81EBF4AA1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422E-7F52-50C3-5E0F-60C306EA8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Project  Overview</a:t>
            </a:r>
          </a:p>
          <a:p>
            <a:r>
              <a:rPr lang="en-IN" dirty="0"/>
              <a:t>Tools and Technologies Used</a:t>
            </a:r>
          </a:p>
          <a:p>
            <a:r>
              <a:rPr lang="en-IN" dirty="0"/>
              <a:t>Project Structure</a:t>
            </a:r>
          </a:p>
          <a:p>
            <a:r>
              <a:rPr lang="en-IN" dirty="0"/>
              <a:t>Key Test Scenarios</a:t>
            </a:r>
          </a:p>
          <a:p>
            <a:r>
              <a:rPr lang="en-IN" dirty="0"/>
              <a:t>Maven Setup</a:t>
            </a:r>
          </a:p>
          <a:p>
            <a:r>
              <a:rPr lang="en-IN" dirty="0"/>
              <a:t>TestNG</a:t>
            </a:r>
          </a:p>
          <a:p>
            <a:r>
              <a:rPr lang="en-IN" dirty="0"/>
              <a:t>Jenkins</a:t>
            </a:r>
          </a:p>
          <a:p>
            <a:r>
              <a:rPr lang="en-IN" dirty="0"/>
              <a:t>Output</a:t>
            </a:r>
          </a:p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17008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4E05-8D23-627A-3E31-D11CA071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14C1F-608E-42AC-5899-2B407E4AD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Tested Website URL: </a:t>
            </a:r>
            <a:r>
              <a:rPr lang="en-IN" sz="2400" b="1" dirty="0">
                <a:solidFill>
                  <a:schemeClr val="tx2">
                    <a:lumMod val="1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https://www.saucedemo.com</a:t>
            </a:r>
            <a:endParaRPr lang="en-IN" sz="2400" b="1" dirty="0">
              <a:solidFill>
                <a:schemeClr val="tx2">
                  <a:lumMod val="10000"/>
                </a:schemeClr>
              </a:solidFill>
            </a:endParaRPr>
          </a:p>
          <a:p>
            <a:r>
              <a:rPr lang="en-IN" dirty="0"/>
              <a:t>Objective: Automate end-to-end login and purchase flow</a:t>
            </a:r>
          </a:p>
          <a:p>
            <a:r>
              <a:rPr lang="en-IN" dirty="0"/>
              <a:t>Why this?</a:t>
            </a:r>
          </a:p>
          <a:p>
            <a:pPr lvl="1"/>
            <a:r>
              <a:rPr lang="en-IN" dirty="0"/>
              <a:t>Simple and UI-Driven Test Cases</a:t>
            </a:r>
          </a:p>
          <a:p>
            <a:pPr lvl="1"/>
            <a:r>
              <a:rPr lang="en-IN" dirty="0"/>
              <a:t>Good for demonstrating automation framework design</a:t>
            </a:r>
          </a:p>
          <a:p>
            <a:r>
              <a:rPr lang="en-IN" dirty="0"/>
              <a:t>Benefits:</a:t>
            </a:r>
          </a:p>
          <a:p>
            <a:pPr lvl="1"/>
            <a:r>
              <a:rPr lang="en-IN" dirty="0"/>
              <a:t>Faster feedback through automation</a:t>
            </a:r>
          </a:p>
          <a:p>
            <a:pPr lvl="1"/>
            <a:r>
              <a:rPr lang="en-IN" dirty="0"/>
              <a:t>CI/CD ready</a:t>
            </a:r>
          </a:p>
          <a:p>
            <a:pPr lvl="1"/>
            <a:r>
              <a:rPr lang="en-IN" dirty="0"/>
              <a:t>Reusable and scalable codebase</a:t>
            </a:r>
          </a:p>
        </p:txBody>
      </p:sp>
    </p:spTree>
    <p:extLst>
      <p:ext uri="{BB962C8B-B14F-4D97-AF65-F5344CB8AC3E}">
        <p14:creationId xmlns:p14="http://schemas.microsoft.com/office/powerpoint/2010/main" val="301682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C97F7-4682-BCE2-B36D-FBC480C0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and technologies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368E7FF-6AE8-9A04-F24E-152C7BCE2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524945"/>
              </p:ext>
            </p:extLst>
          </p:nvPr>
        </p:nvGraphicFramePr>
        <p:xfrm>
          <a:off x="1203324" y="2011362"/>
          <a:ext cx="10119996" cy="4358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9998">
                  <a:extLst>
                    <a:ext uri="{9D8B030D-6E8A-4147-A177-3AD203B41FA5}">
                      <a16:colId xmlns:a16="http://schemas.microsoft.com/office/drawing/2014/main" val="641214246"/>
                    </a:ext>
                  </a:extLst>
                </a:gridCol>
                <a:gridCol w="5059998">
                  <a:extLst>
                    <a:ext uri="{9D8B030D-6E8A-4147-A177-3AD203B41FA5}">
                      <a16:colId xmlns:a16="http://schemas.microsoft.com/office/drawing/2014/main" val="3411517109"/>
                    </a:ext>
                  </a:extLst>
                </a:gridCol>
              </a:tblGrid>
              <a:tr h="726493">
                <a:tc>
                  <a:txBody>
                    <a:bodyPr/>
                    <a:lstStyle/>
                    <a:p>
                      <a:r>
                        <a:rPr lang="en-IN" dirty="0"/>
                        <a:t>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505743"/>
                  </a:ext>
                </a:extLst>
              </a:tr>
              <a:tr h="726493">
                <a:tc>
                  <a:txBody>
                    <a:bodyPr/>
                    <a:lstStyle/>
                    <a:p>
                      <a:r>
                        <a:rPr lang="en-IN" dirty="0"/>
                        <a:t>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502948"/>
                  </a:ext>
                </a:extLst>
              </a:tr>
              <a:tr h="726493">
                <a:tc>
                  <a:txBody>
                    <a:bodyPr/>
                    <a:lstStyle/>
                    <a:p>
                      <a:r>
                        <a:rPr lang="en-IN" dirty="0"/>
                        <a:t>WEB AUTOMATION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SELENIUM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172814"/>
                  </a:ext>
                </a:extLst>
              </a:tr>
              <a:tr h="726493">
                <a:tc>
                  <a:txBody>
                    <a:bodyPr/>
                    <a:lstStyle/>
                    <a:p>
                      <a:r>
                        <a:rPr lang="en-IN" dirty="0"/>
                        <a:t>BUILD AND DEPENDENDCY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301136"/>
                  </a:ext>
                </a:extLst>
              </a:tr>
              <a:tr h="726493">
                <a:tc>
                  <a:txBody>
                    <a:bodyPr/>
                    <a:lstStyle/>
                    <a:p>
                      <a:r>
                        <a:rPr lang="en-IN" dirty="0"/>
                        <a:t>TEST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TESTNG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101486"/>
                  </a:ext>
                </a:extLst>
              </a:tr>
              <a:tr h="726493">
                <a:tc>
                  <a:txBody>
                    <a:bodyPr/>
                    <a:lstStyle/>
                    <a:p>
                      <a:r>
                        <a:rPr lang="en-IN" dirty="0"/>
                        <a:t>CI/CD AUTOMATION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JENKINS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268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743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DA75-F7CD-49DA-92A7-2D215048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029F4-66AF-BBE4-AC9D-DFA675892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err="1"/>
              <a:t>src</a:t>
            </a:r>
            <a:r>
              <a:rPr lang="en-IN" sz="2800" dirty="0"/>
              <a:t>/main/java – Page Object Model (POM) classes</a:t>
            </a:r>
          </a:p>
          <a:p>
            <a:r>
              <a:rPr lang="en-IN" sz="2800" dirty="0" err="1"/>
              <a:t>src</a:t>
            </a:r>
            <a:r>
              <a:rPr lang="en-IN" sz="2800" dirty="0"/>
              <a:t>/test/java – TestNG test classes</a:t>
            </a:r>
          </a:p>
          <a:p>
            <a:r>
              <a:rPr lang="en-IN" sz="2800" dirty="0"/>
              <a:t>testng.xml – Suite configuration</a:t>
            </a:r>
          </a:p>
          <a:p>
            <a:r>
              <a:rPr lang="en-IN" sz="2800" dirty="0"/>
              <a:t>pom.xml – Maven dependency file</a:t>
            </a:r>
          </a:p>
          <a:p>
            <a:r>
              <a:rPr lang="en-IN" sz="2800" dirty="0" err="1"/>
              <a:t>Jenkinsfile</a:t>
            </a:r>
            <a:r>
              <a:rPr lang="en-IN" sz="2800" dirty="0"/>
              <a:t> (Optional) – Jenkins pipeline script</a:t>
            </a:r>
          </a:p>
          <a:p>
            <a:r>
              <a:rPr lang="en-IN" sz="2800" dirty="0"/>
              <a:t>resources/ – Test data, config files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0670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5666-B4A4-E686-33AC-7DDED6FB9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Test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3C6B2-E3E4-5A78-AF3D-78A2FC814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Login Functionality</a:t>
            </a:r>
          </a:p>
          <a:p>
            <a:r>
              <a:rPr lang="en-IN" dirty="0"/>
              <a:t>Product Page</a:t>
            </a:r>
          </a:p>
          <a:p>
            <a:r>
              <a:rPr lang="en-IN" dirty="0"/>
              <a:t>Cart Page</a:t>
            </a:r>
          </a:p>
          <a:p>
            <a:r>
              <a:rPr lang="en-IN" dirty="0"/>
              <a:t>Checkout Process</a:t>
            </a:r>
          </a:p>
          <a:p>
            <a:r>
              <a:rPr lang="en-IN" dirty="0"/>
              <a:t>Logout</a:t>
            </a:r>
          </a:p>
          <a:p>
            <a:r>
              <a:rPr lang="en-IN" dirty="0"/>
              <a:t>Error Handling &amp; Edge Cases</a:t>
            </a:r>
          </a:p>
        </p:txBody>
      </p:sp>
    </p:spTree>
    <p:extLst>
      <p:ext uri="{BB962C8B-B14F-4D97-AF65-F5344CB8AC3E}">
        <p14:creationId xmlns:p14="http://schemas.microsoft.com/office/powerpoint/2010/main" val="60502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3721B-FD79-CF97-5648-D4E27FA25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SELENIUM + </a:t>
            </a:r>
            <a:r>
              <a:rPr lang="en-IN" dirty="0" err="1"/>
              <a:t>tESTng</a:t>
            </a:r>
            <a:r>
              <a:rPr lang="en-IN" dirty="0"/>
              <a:t> INTERGATION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3733E-99FD-F905-3EDA-3EAF5D3FF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Design Pattern Used: Page Object Model (POM)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TestNG Annotations:</a:t>
            </a:r>
          </a:p>
          <a:p>
            <a:pPr lvl="1"/>
            <a:r>
              <a:rPr lang="en-US" dirty="0"/>
              <a:t>@BeforeClass – Setup browser</a:t>
            </a:r>
          </a:p>
          <a:p>
            <a:pPr lvl="1"/>
            <a:r>
              <a:rPr lang="en-US" dirty="0"/>
              <a:t>@Test – Test cases</a:t>
            </a:r>
          </a:p>
          <a:p>
            <a:pPr lvl="1"/>
            <a:r>
              <a:rPr lang="en-US" dirty="0"/>
              <a:t>@AfterClass – Teardown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Example Test Case:</a:t>
            </a:r>
          </a:p>
          <a:p>
            <a:pPr marL="0" indent="0">
              <a:buNone/>
            </a:pPr>
            <a:r>
              <a:rPr lang="en-IN" sz="2100" dirty="0"/>
              <a:t>public void login(String user, String pass) {</a:t>
            </a:r>
          </a:p>
          <a:p>
            <a:pPr marL="0" indent="0">
              <a:buNone/>
            </a:pPr>
            <a:r>
              <a:rPr lang="en-IN" sz="2100" dirty="0" err="1"/>
              <a:t>driver.findElement</a:t>
            </a:r>
            <a:r>
              <a:rPr lang="en-IN" sz="2100" dirty="0"/>
              <a:t>(username).clear();</a:t>
            </a:r>
          </a:p>
          <a:p>
            <a:pPr marL="0" indent="0">
              <a:buNone/>
            </a:pPr>
            <a:r>
              <a:rPr lang="en-IN" sz="2100" dirty="0" err="1"/>
              <a:t>driver.findElement</a:t>
            </a:r>
            <a:r>
              <a:rPr lang="en-IN" sz="2100" dirty="0"/>
              <a:t>(username).</a:t>
            </a:r>
            <a:r>
              <a:rPr lang="en-IN" sz="2100" dirty="0" err="1"/>
              <a:t>sendKeys</a:t>
            </a:r>
            <a:r>
              <a:rPr lang="en-IN" sz="2100" dirty="0"/>
              <a:t>(user);</a:t>
            </a:r>
          </a:p>
          <a:p>
            <a:pPr marL="0" indent="0">
              <a:buNone/>
            </a:pPr>
            <a:r>
              <a:rPr lang="en-IN" sz="2100" dirty="0" err="1"/>
              <a:t>driver.findElement</a:t>
            </a:r>
            <a:r>
              <a:rPr lang="en-IN" sz="2100" dirty="0"/>
              <a:t>(password).clear();</a:t>
            </a:r>
          </a:p>
          <a:p>
            <a:pPr marL="0" indent="0">
              <a:buNone/>
            </a:pPr>
            <a:r>
              <a:rPr lang="en-IN" sz="2100" dirty="0" err="1"/>
              <a:t>driver.findElement</a:t>
            </a:r>
            <a:r>
              <a:rPr lang="en-IN" sz="2100" dirty="0"/>
              <a:t>(password).</a:t>
            </a:r>
            <a:r>
              <a:rPr lang="en-IN" sz="2100" dirty="0" err="1"/>
              <a:t>sendKeys</a:t>
            </a:r>
            <a:r>
              <a:rPr lang="en-IN" sz="2100" dirty="0"/>
              <a:t>(pass);</a:t>
            </a:r>
          </a:p>
          <a:p>
            <a:pPr marL="0" indent="0">
              <a:buNone/>
            </a:pPr>
            <a:r>
              <a:rPr lang="en-IN" sz="2100" dirty="0" err="1"/>
              <a:t>driver.findElement</a:t>
            </a:r>
            <a:r>
              <a:rPr lang="en-IN" sz="2100" dirty="0"/>
              <a:t>(</a:t>
            </a:r>
            <a:r>
              <a:rPr lang="en-IN" sz="2100" dirty="0" err="1"/>
              <a:t>loginBtn</a:t>
            </a:r>
            <a:r>
              <a:rPr lang="en-IN" sz="2100" dirty="0"/>
              <a:t>).click();}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8129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C10B-C45A-29BA-FC25-DA9305239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execution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4194E-D732-6D10-9CAC-39728A982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1. Test execution triggered via TestNG (testng.xml)</a:t>
            </a:r>
          </a:p>
          <a:p>
            <a:pPr marL="0" indent="0">
              <a:buNone/>
            </a:pPr>
            <a:r>
              <a:rPr lang="en-IN" sz="2800" dirty="0"/>
              <a:t>2. TestNG calls Cucumber Runner (</a:t>
            </a:r>
            <a:r>
              <a:rPr lang="en-IN" sz="2800" dirty="0" err="1"/>
              <a:t>TestRunner</a:t>
            </a:r>
            <a:r>
              <a:rPr lang="en-IN" sz="2800" dirty="0"/>
              <a:t>)</a:t>
            </a:r>
          </a:p>
          <a:p>
            <a:pPr marL="0" indent="0">
              <a:buNone/>
            </a:pPr>
            <a:r>
              <a:rPr lang="en-IN" sz="2800" dirty="0"/>
              <a:t>3. Cucumber executes feature files → step definitions → Selenium actions</a:t>
            </a:r>
          </a:p>
          <a:p>
            <a:pPr marL="0" indent="0">
              <a:buNone/>
            </a:pPr>
            <a:r>
              <a:rPr lang="en-IN" sz="2800" dirty="0"/>
              <a:t>4. Reports generated by TestNG + Cucumber plugins</a:t>
            </a:r>
          </a:p>
          <a:p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1331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7411-4787-5685-70E2-DB0AF5CA6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F5B01-8BCC-CE57-5D9A-8535E100E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Successfully built an automation framework using:</a:t>
            </a:r>
          </a:p>
          <a:p>
            <a:pPr lvl="1"/>
            <a:r>
              <a:rPr lang="en-IN" sz="2800" dirty="0"/>
              <a:t>Java, Selenium, Maven, TestNG &amp; Jenkins</a:t>
            </a:r>
          </a:p>
          <a:p>
            <a:r>
              <a:rPr lang="en-IN" sz="2800" dirty="0"/>
              <a:t>Achieved:</a:t>
            </a:r>
          </a:p>
          <a:p>
            <a:pPr lvl="1"/>
            <a:r>
              <a:rPr lang="en-IN" sz="2800" dirty="0"/>
              <a:t>Reliable and repeatable testing</a:t>
            </a:r>
          </a:p>
          <a:p>
            <a:pPr lvl="1"/>
            <a:r>
              <a:rPr lang="en-IN" sz="2800" dirty="0"/>
              <a:t>Full CI pipeline using Jenkins</a:t>
            </a:r>
          </a:p>
          <a:p>
            <a:r>
              <a:rPr lang="en-IN" sz="2800" dirty="0"/>
              <a:t>Ready for real-world scaling and modularization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067281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278</TotalTime>
  <Words>347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Wingdings</vt:lpstr>
      <vt:lpstr>Banded</vt:lpstr>
      <vt:lpstr>Sauce Demo Automation Framework</vt:lpstr>
      <vt:lpstr>Agenda</vt:lpstr>
      <vt:lpstr>Project Overview</vt:lpstr>
      <vt:lpstr>Tools and technologies</vt:lpstr>
      <vt:lpstr>Project Structure</vt:lpstr>
      <vt:lpstr>Key Test Scenarios</vt:lpstr>
      <vt:lpstr>SELENIUM + tESTng INTERGATION</vt:lpstr>
      <vt:lpstr>Test execution flow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Aryan Sangwan</dc:creator>
  <cp:lastModifiedBy>Aryan Sangwan</cp:lastModifiedBy>
  <cp:revision>1</cp:revision>
  <dcterms:created xsi:type="dcterms:W3CDTF">2025-09-08T06:51:39Z</dcterms:created>
  <dcterms:modified xsi:type="dcterms:W3CDTF">2025-09-08T11:33:51Z</dcterms:modified>
</cp:coreProperties>
</file>