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8" r:id="rId2"/>
    <p:sldId id="292" r:id="rId3"/>
    <p:sldId id="291" r:id="rId4"/>
    <p:sldId id="282" r:id="rId5"/>
    <p:sldId id="283" r:id="rId6"/>
    <p:sldId id="284" r:id="rId7"/>
    <p:sldId id="285" r:id="rId8"/>
    <p:sldId id="286" r:id="rId9"/>
    <p:sldId id="287" r:id="rId10"/>
    <p:sldId id="260" r:id="rId11"/>
    <p:sldId id="257" r:id="rId12"/>
    <p:sldId id="258" r:id="rId13"/>
    <p:sldId id="256" r:id="rId14"/>
    <p:sldId id="259" r:id="rId15"/>
    <p:sldId id="261" r:id="rId16"/>
    <p:sldId id="262" r:id="rId17"/>
    <p:sldId id="268" r:id="rId18"/>
    <p:sldId id="269" r:id="rId19"/>
    <p:sldId id="270" r:id="rId20"/>
    <p:sldId id="271" r:id="rId21"/>
    <p:sldId id="263" r:id="rId22"/>
    <p:sldId id="266" r:id="rId23"/>
    <p:sldId id="267" r:id="rId24"/>
    <p:sldId id="265" r:id="rId25"/>
    <p:sldId id="272" r:id="rId26"/>
    <p:sldId id="273" r:id="rId27"/>
    <p:sldId id="274" r:id="rId28"/>
    <p:sldId id="275" r:id="rId29"/>
    <p:sldId id="276" r:id="rId30"/>
    <p:sldId id="277" r:id="rId31"/>
    <p:sldId id="281" r:id="rId32"/>
    <p:sldId id="278" r:id="rId33"/>
    <p:sldId id="279" r:id="rId34"/>
    <p:sldId id="280" r:id="rId3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0147" autoAdjust="0"/>
    <p:restoredTop sz="94660"/>
  </p:normalViewPr>
  <p:slideViewPr>
    <p:cSldViewPr>
      <p:cViewPr varScale="1">
        <p:scale>
          <a:sx n="69" d="100"/>
          <a:sy n="69" d="100"/>
        </p:scale>
        <p:origin x="-163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017E7-FFA6-4E13-9123-0EA74BA24A97}" type="datetimeFigureOut">
              <a:rPr lang="ko-KR" altLang="en-US" smtClean="0"/>
              <a:pPr/>
              <a:t>2014-11-28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2B35F-D4D4-47B0-8177-A5CA955C8E1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017E7-FFA6-4E13-9123-0EA74BA24A97}" type="datetimeFigureOut">
              <a:rPr lang="ko-KR" altLang="en-US" smtClean="0"/>
              <a:pPr/>
              <a:t>2014-11-28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2B35F-D4D4-47B0-8177-A5CA955C8E1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017E7-FFA6-4E13-9123-0EA74BA24A97}" type="datetimeFigureOut">
              <a:rPr lang="ko-KR" altLang="en-US" smtClean="0"/>
              <a:pPr/>
              <a:t>2014-11-28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2B35F-D4D4-47B0-8177-A5CA955C8E1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017E7-FFA6-4E13-9123-0EA74BA24A97}" type="datetimeFigureOut">
              <a:rPr lang="ko-KR" altLang="en-US" smtClean="0"/>
              <a:pPr/>
              <a:t>2014-11-28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2B35F-D4D4-47B0-8177-A5CA955C8E1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017E7-FFA6-4E13-9123-0EA74BA24A97}" type="datetimeFigureOut">
              <a:rPr lang="ko-KR" altLang="en-US" smtClean="0"/>
              <a:pPr/>
              <a:t>2014-11-28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2B35F-D4D4-47B0-8177-A5CA955C8E1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017E7-FFA6-4E13-9123-0EA74BA24A97}" type="datetimeFigureOut">
              <a:rPr lang="ko-KR" altLang="en-US" smtClean="0"/>
              <a:pPr/>
              <a:t>2014-11-28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2B35F-D4D4-47B0-8177-A5CA955C8E1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017E7-FFA6-4E13-9123-0EA74BA24A97}" type="datetimeFigureOut">
              <a:rPr lang="ko-KR" altLang="en-US" smtClean="0"/>
              <a:pPr/>
              <a:t>2014-11-28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2B35F-D4D4-47B0-8177-A5CA955C8E1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017E7-FFA6-4E13-9123-0EA74BA24A97}" type="datetimeFigureOut">
              <a:rPr lang="ko-KR" altLang="en-US" smtClean="0"/>
              <a:pPr/>
              <a:t>2014-11-28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2B35F-D4D4-47B0-8177-A5CA955C8E1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017E7-FFA6-4E13-9123-0EA74BA24A97}" type="datetimeFigureOut">
              <a:rPr lang="ko-KR" altLang="en-US" smtClean="0"/>
              <a:pPr/>
              <a:t>2014-11-28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2B35F-D4D4-47B0-8177-A5CA955C8E1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017E7-FFA6-4E13-9123-0EA74BA24A97}" type="datetimeFigureOut">
              <a:rPr lang="ko-KR" altLang="en-US" smtClean="0"/>
              <a:pPr/>
              <a:t>2014-11-28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2B35F-D4D4-47B0-8177-A5CA955C8E1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017E7-FFA6-4E13-9123-0EA74BA24A97}" type="datetimeFigureOut">
              <a:rPr lang="ko-KR" altLang="en-US" smtClean="0"/>
              <a:pPr/>
              <a:t>2014-11-28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2B35F-D4D4-47B0-8177-A5CA955C8E1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D017E7-FFA6-4E13-9123-0EA74BA24A97}" type="datetimeFigureOut">
              <a:rPr lang="ko-KR" altLang="en-US" smtClean="0"/>
              <a:pPr/>
              <a:t>2014-11-28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42B35F-D4D4-47B0-8177-A5CA955C8E1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00166" y="0"/>
            <a:ext cx="6215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mtClean="0"/>
              <a:t>Intent </a:t>
            </a:r>
            <a:r>
              <a:rPr lang="ko-KR" altLang="en-US" b="1" smtClean="0"/>
              <a:t>를 이용한 카메라 찍기 </a:t>
            </a:r>
            <a:endParaRPr lang="ko-KR" altLang="en-US" b="1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52" y="928670"/>
            <a:ext cx="5524500" cy="27146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5720" y="1071546"/>
            <a:ext cx="5786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mtClean="0"/>
              <a:t>더블 버퍼링</a:t>
            </a:r>
            <a:r>
              <a:rPr lang="en-US" altLang="ko-KR" b="1" smtClean="0"/>
              <a:t>(Double Buffering) </a:t>
            </a:r>
            <a:r>
              <a:rPr lang="ko-KR" altLang="en-US" b="1" smtClean="0"/>
              <a:t>개념</a:t>
            </a:r>
            <a:endParaRPr lang="ko-KR" altLang="en-US" b="1"/>
          </a:p>
        </p:txBody>
      </p:sp>
      <p:sp>
        <p:nvSpPr>
          <p:cNvPr id="4" name="TextBox 3"/>
          <p:cNvSpPr txBox="1"/>
          <p:nvPr/>
        </p:nvSpPr>
        <p:spPr>
          <a:xfrm>
            <a:off x="428596" y="1500174"/>
            <a:ext cx="8715404" cy="258532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b="1" smtClean="0"/>
              <a:t>-</a:t>
            </a:r>
            <a:r>
              <a:rPr lang="ko-KR" altLang="en-US" b="1" smtClean="0"/>
              <a:t>이미지를 캔버스에 한 번에 출력하면 화면이 깜빡 거리는 현상이 발생</a:t>
            </a:r>
            <a:endParaRPr lang="en-US" altLang="ko-KR" b="1" smtClean="0"/>
          </a:p>
          <a:p>
            <a:endParaRPr lang="en-US" altLang="ko-KR" b="1"/>
          </a:p>
          <a:p>
            <a:r>
              <a:rPr lang="en-US" altLang="ko-KR" b="1" smtClean="0"/>
              <a:t>-</a:t>
            </a:r>
            <a:r>
              <a:rPr lang="ko-KR" altLang="en-US" b="1" smtClean="0"/>
              <a:t>더블 버퍼링은 메모리의 버퍼에 우선 이미지를 출력해 놓고 다시 화면에 출력하는 기법이다</a:t>
            </a:r>
            <a:r>
              <a:rPr lang="en-US" altLang="ko-KR" b="1" smtClean="0"/>
              <a:t>.</a:t>
            </a:r>
          </a:p>
          <a:p>
            <a:endParaRPr lang="en-US" altLang="ko-KR" b="1" smtClean="0"/>
          </a:p>
          <a:p>
            <a:r>
              <a:rPr lang="en-US" altLang="ko-KR" b="1" smtClean="0"/>
              <a:t>-</a:t>
            </a:r>
            <a:r>
              <a:rPr lang="ko-KR" altLang="en-US" b="1" smtClean="0"/>
              <a:t>화면의 깜빡 거림이 발생하지 않는다</a:t>
            </a:r>
            <a:r>
              <a:rPr lang="en-US" altLang="ko-KR" b="1" smtClean="0"/>
              <a:t>.</a:t>
            </a:r>
          </a:p>
          <a:p>
            <a:endParaRPr lang="en-US" altLang="ko-KR" b="1"/>
          </a:p>
          <a:p>
            <a:r>
              <a:rPr lang="en-US" altLang="ko-KR" b="1" smtClean="0"/>
              <a:t>-</a:t>
            </a:r>
            <a:r>
              <a:rPr lang="ko-KR" altLang="en-US" b="1" smtClean="0"/>
              <a:t>모바일 폰은 화면이 상대적으로 작아서 기존에는 잘 쓰지 않았는데 고 성능을 요구하는 앱이 나오면서부터 더블 버퍼링이 쓰이고 있다</a:t>
            </a:r>
            <a:r>
              <a:rPr lang="en-US" altLang="ko-KR" b="1" smtClean="0"/>
              <a:t>.</a:t>
            </a:r>
            <a:endParaRPr lang="ko-KR" altLang="en-US" b="1"/>
          </a:p>
        </p:txBody>
      </p:sp>
      <p:sp>
        <p:nvSpPr>
          <p:cNvPr id="5" name="TextBox 4"/>
          <p:cNvSpPr txBox="1"/>
          <p:nvPr/>
        </p:nvSpPr>
        <p:spPr>
          <a:xfrm>
            <a:off x="1285852" y="142852"/>
            <a:ext cx="70009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mtClean="0"/>
              <a:t>사용자앱에 카메라 기능 구현하기</a:t>
            </a:r>
            <a:endParaRPr lang="ko-KR" altLang="en-US" sz="2000" b="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3286148" y="857232"/>
            <a:ext cx="2714644" cy="485778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357158" y="1571612"/>
            <a:ext cx="1643074" cy="271464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0" y="1142984"/>
            <a:ext cx="2000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mtClean="0"/>
              <a:t>휴대폰</a:t>
            </a:r>
            <a:endParaRPr lang="ko-KR" altLang="en-US" b="1"/>
          </a:p>
        </p:txBody>
      </p:sp>
      <p:sp>
        <p:nvSpPr>
          <p:cNvPr id="4" name="직사각형 3"/>
          <p:cNvSpPr/>
          <p:nvPr/>
        </p:nvSpPr>
        <p:spPr>
          <a:xfrm>
            <a:off x="3786214" y="1571612"/>
            <a:ext cx="1643074" cy="271464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786214" y="428604"/>
            <a:ext cx="2000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mtClean="0"/>
              <a:t>메모리</a:t>
            </a:r>
            <a:endParaRPr lang="ko-KR" altLang="en-US" b="1"/>
          </a:p>
        </p:txBody>
      </p:sp>
      <p:sp>
        <p:nvSpPr>
          <p:cNvPr id="8" name="모서리가 둥근 직사각형 7"/>
          <p:cNvSpPr/>
          <p:nvPr/>
        </p:nvSpPr>
        <p:spPr>
          <a:xfrm>
            <a:off x="7286644" y="2214554"/>
            <a:ext cx="1500230" cy="857256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572264" y="3214686"/>
            <a:ext cx="2786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mtClean="0"/>
              <a:t>cache Canvas</a:t>
            </a:r>
            <a:endParaRPr lang="ko-KR" altLang="en-US" b="1"/>
          </a:p>
        </p:txBody>
      </p:sp>
      <p:sp>
        <p:nvSpPr>
          <p:cNvPr id="10" name="TextBox 9"/>
          <p:cNvSpPr txBox="1"/>
          <p:nvPr/>
        </p:nvSpPr>
        <p:spPr>
          <a:xfrm>
            <a:off x="3428992" y="4286256"/>
            <a:ext cx="2571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mtClean="0"/>
              <a:t>cache Bitmap</a:t>
            </a:r>
            <a:endParaRPr lang="ko-KR" altLang="en-US" b="1"/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2000232" y="2143116"/>
            <a:ext cx="1714512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928794" y="1643050"/>
            <a:ext cx="2928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>
                <a:solidFill>
                  <a:srgbClr val="C00000"/>
                </a:solidFill>
              </a:rPr>
              <a:t>1.createBitmap()</a:t>
            </a:r>
            <a:endParaRPr lang="ko-KR" altLang="en-US" b="1">
              <a:solidFill>
                <a:srgbClr val="C00000"/>
              </a:solidFill>
            </a:endParaRPr>
          </a:p>
        </p:txBody>
      </p:sp>
      <p:cxnSp>
        <p:nvCxnSpPr>
          <p:cNvPr id="16" name="직선 화살표 연결선 15"/>
          <p:cNvCxnSpPr/>
          <p:nvPr/>
        </p:nvCxnSpPr>
        <p:spPr>
          <a:xfrm>
            <a:off x="2000232" y="3214686"/>
            <a:ext cx="1714512" cy="1588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928794" y="2786058"/>
            <a:ext cx="2928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>
                <a:solidFill>
                  <a:srgbClr val="C00000"/>
                </a:solidFill>
              </a:rPr>
              <a:t>4.drawBitmap()</a:t>
            </a:r>
            <a:endParaRPr lang="ko-KR" altLang="en-US" b="1">
              <a:solidFill>
                <a:srgbClr val="C00000"/>
              </a:solidFill>
            </a:endParaRPr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5500694" y="2643182"/>
            <a:ext cx="1714512" cy="1588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572132" y="2214554"/>
            <a:ext cx="2928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>
                <a:solidFill>
                  <a:srgbClr val="C00000"/>
                </a:solidFill>
              </a:rPr>
              <a:t>3.drawLine()</a:t>
            </a:r>
            <a:endParaRPr lang="ko-KR" altLang="en-US" b="1">
              <a:solidFill>
                <a:srgbClr val="C0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71538" y="0"/>
            <a:ext cx="7715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mtClean="0"/>
              <a:t>android </a:t>
            </a:r>
            <a:r>
              <a:rPr lang="ko-KR" altLang="en-US" b="1" smtClean="0"/>
              <a:t>더블 버퍼링 수행 과정</a:t>
            </a:r>
            <a:endParaRPr lang="ko-KR" altLang="en-US" b="1"/>
          </a:p>
        </p:txBody>
      </p:sp>
      <p:sp>
        <p:nvSpPr>
          <p:cNvPr id="22" name="TextBox 21"/>
          <p:cNvSpPr txBox="1"/>
          <p:nvPr/>
        </p:nvSpPr>
        <p:spPr>
          <a:xfrm>
            <a:off x="7072330" y="1571612"/>
            <a:ext cx="2928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>
                <a:solidFill>
                  <a:srgbClr val="C00000"/>
                </a:solidFill>
              </a:rPr>
              <a:t>2.cache Canvas </a:t>
            </a:r>
            <a:r>
              <a:rPr lang="ko-KR" altLang="en-US" b="1" smtClean="0">
                <a:solidFill>
                  <a:srgbClr val="C00000"/>
                </a:solidFill>
              </a:rPr>
              <a:t>생성</a:t>
            </a:r>
            <a:endParaRPr lang="ko-KR" altLang="en-US" b="1">
              <a:solidFill>
                <a:srgbClr val="C00000"/>
              </a:solidFill>
            </a:endParaRPr>
          </a:p>
        </p:txBody>
      </p:sp>
      <p:cxnSp>
        <p:nvCxnSpPr>
          <p:cNvPr id="24" name="꺾인 연결선 23"/>
          <p:cNvCxnSpPr/>
          <p:nvPr/>
        </p:nvCxnSpPr>
        <p:spPr>
          <a:xfrm rot="16200000" flipH="1">
            <a:off x="535753" y="2321711"/>
            <a:ext cx="1143008" cy="928694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00100" y="0"/>
            <a:ext cx="7286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mtClean="0"/>
              <a:t>더블 버퍼링 사용 하기 전 예제</a:t>
            </a:r>
            <a:endParaRPr lang="ko-KR" altLang="en-US" b="1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28" y="714356"/>
            <a:ext cx="5724525" cy="23336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785794"/>
            <a:ext cx="11096625" cy="5029200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6" name="직사각형 5"/>
          <p:cNvSpPr/>
          <p:nvPr/>
        </p:nvSpPr>
        <p:spPr>
          <a:xfrm>
            <a:off x="785786" y="2428868"/>
            <a:ext cx="4786346" cy="1143008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00034" y="357166"/>
            <a:ext cx="8215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/>
              <a:t>onDraw() </a:t>
            </a:r>
            <a:r>
              <a:rPr lang="ko-KR" altLang="en-US" b="1" smtClean="0"/>
              <a:t>메소드에서 화면에 그린다</a:t>
            </a:r>
            <a:r>
              <a:rPr lang="en-US" altLang="ko-KR" b="1" smtClean="0"/>
              <a:t>.</a:t>
            </a:r>
            <a:endParaRPr lang="ko-KR" altLang="en-US" b="1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42976" y="0"/>
            <a:ext cx="6357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mtClean="0"/>
              <a:t>더블 버퍼링을 사용해서 그리기</a:t>
            </a:r>
            <a:endParaRPr lang="ko-KR" altLang="en-US" b="1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1604" y="1000108"/>
            <a:ext cx="6296025" cy="2324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0" y="214290"/>
            <a:ext cx="9639300" cy="7448577"/>
            <a:chOff x="0" y="214290"/>
            <a:chExt cx="9639300" cy="7448577"/>
          </a:xfrm>
        </p:grpSpPr>
        <p:pic>
          <p:nvPicPr>
            <p:cNvPr id="5122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0" y="214290"/>
              <a:ext cx="9639300" cy="3819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5" name="Picture 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0" y="4071942"/>
              <a:ext cx="9048750" cy="3590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3" name="직사각형 2"/>
          <p:cNvSpPr/>
          <p:nvPr/>
        </p:nvSpPr>
        <p:spPr>
          <a:xfrm>
            <a:off x="500034" y="3143248"/>
            <a:ext cx="6572296" cy="785818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571472" y="571480"/>
            <a:ext cx="3071834" cy="571504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000100" y="4500570"/>
            <a:ext cx="6786610" cy="642942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928662" y="6572272"/>
            <a:ext cx="4929222" cy="285728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000100" y="7429528"/>
            <a:ext cx="4929222" cy="285728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714356"/>
            <a:ext cx="5886450" cy="12668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4" name="직사각형 3"/>
          <p:cNvSpPr/>
          <p:nvPr/>
        </p:nvSpPr>
        <p:spPr>
          <a:xfrm>
            <a:off x="2071670" y="1357298"/>
            <a:ext cx="4500594" cy="214314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14348" y="285728"/>
            <a:ext cx="7929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/>
              <a:t>뷰가 생성되는 호출되어서 </a:t>
            </a:r>
            <a:r>
              <a:rPr lang="en-US" altLang="ko-KR" b="1" smtClean="0"/>
              <a:t>cacheBitmap</a:t>
            </a:r>
            <a:r>
              <a:rPr lang="ko-KR" altLang="en-US" b="1" smtClean="0"/>
              <a:t>의 내용을 화면에 표시한다</a:t>
            </a:r>
            <a:r>
              <a:rPr lang="en-US" altLang="ko-KR" b="1" smtClean="0"/>
              <a:t>.</a:t>
            </a:r>
            <a:endParaRPr lang="ko-KR" altLang="en-US" b="1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57356" y="0"/>
            <a:ext cx="5072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mtClean="0"/>
              <a:t>더블 버퍼링을 이용해서 터치 시 그리기</a:t>
            </a:r>
            <a:endParaRPr lang="ko-KR" altLang="en-US" b="1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1604" y="857232"/>
            <a:ext cx="5505450" cy="2133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4" name="직사각형 3"/>
          <p:cNvSpPr/>
          <p:nvPr/>
        </p:nvSpPr>
        <p:spPr>
          <a:xfrm>
            <a:off x="2428860" y="2285992"/>
            <a:ext cx="2714644" cy="2857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214290"/>
            <a:ext cx="6981825" cy="462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71538" y="4786322"/>
            <a:ext cx="7715250" cy="298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직사각형 4"/>
          <p:cNvSpPr/>
          <p:nvPr/>
        </p:nvSpPr>
        <p:spPr>
          <a:xfrm>
            <a:off x="1285852" y="714356"/>
            <a:ext cx="2714644" cy="857256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428728" y="4786322"/>
            <a:ext cx="7286676" cy="1071570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857356" y="6858000"/>
            <a:ext cx="4929222" cy="571528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357166"/>
            <a:ext cx="7553325" cy="526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직사각형 2"/>
          <p:cNvSpPr/>
          <p:nvPr/>
        </p:nvSpPr>
        <p:spPr>
          <a:xfrm>
            <a:off x="2786050" y="4143380"/>
            <a:ext cx="5000660" cy="285752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450" y="357166"/>
            <a:ext cx="8972550" cy="2305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282" y="2643182"/>
            <a:ext cx="9458326" cy="460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직사각형 3"/>
          <p:cNvSpPr/>
          <p:nvPr/>
        </p:nvSpPr>
        <p:spPr>
          <a:xfrm>
            <a:off x="642910" y="714356"/>
            <a:ext cx="5143536" cy="785818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000100" y="6143644"/>
            <a:ext cx="6429420" cy="714356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14290"/>
            <a:ext cx="8677275" cy="32194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5" name="직사각형 4"/>
          <p:cNvSpPr/>
          <p:nvPr/>
        </p:nvSpPr>
        <p:spPr>
          <a:xfrm>
            <a:off x="2000232" y="857232"/>
            <a:ext cx="5072098" cy="142876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42976" y="0"/>
            <a:ext cx="6929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mtClean="0"/>
              <a:t>SurfaceView </a:t>
            </a:r>
            <a:r>
              <a:rPr lang="ko-KR" altLang="en-US" b="1" smtClean="0"/>
              <a:t>개념</a:t>
            </a:r>
            <a:endParaRPr lang="ko-KR" altLang="en-US" b="1"/>
          </a:p>
        </p:txBody>
      </p:sp>
      <p:sp>
        <p:nvSpPr>
          <p:cNvPr id="3" name="TextBox 2"/>
          <p:cNvSpPr txBox="1"/>
          <p:nvPr/>
        </p:nvSpPr>
        <p:spPr>
          <a:xfrm>
            <a:off x="214282" y="428604"/>
            <a:ext cx="8643966" cy="203132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b="1" smtClean="0"/>
              <a:t>-Draw </a:t>
            </a:r>
            <a:r>
              <a:rPr lang="ko-KR" altLang="en-US" b="1" smtClean="0"/>
              <a:t>공간에 직접적인 접근을 제공하는 뷰의 특수한 서브 클래스</a:t>
            </a:r>
            <a:endParaRPr lang="en-US" altLang="ko-KR" b="1" smtClean="0"/>
          </a:p>
          <a:p>
            <a:endParaRPr lang="en-US" altLang="ko-KR" b="1"/>
          </a:p>
          <a:p>
            <a:r>
              <a:rPr lang="en-US" altLang="ko-KR" b="1" smtClean="0"/>
              <a:t>-</a:t>
            </a:r>
            <a:r>
              <a:rPr lang="ko-KR" altLang="en-US" b="1" smtClean="0"/>
              <a:t>화면 업데이트를 위한 별도의 백그라운드 프로세스가 드로잉을 수행한다</a:t>
            </a:r>
            <a:r>
              <a:rPr lang="en-US" altLang="ko-KR" b="1" smtClean="0"/>
              <a:t>.</a:t>
            </a:r>
          </a:p>
          <a:p>
            <a:endParaRPr lang="en-US" altLang="ko-KR" b="1"/>
          </a:p>
          <a:p>
            <a:r>
              <a:rPr lang="en-US" altLang="ko-KR" b="1" smtClean="0"/>
              <a:t>-SurfaceHolder </a:t>
            </a:r>
            <a:r>
              <a:rPr lang="ko-KR" altLang="en-US" b="1" smtClean="0"/>
              <a:t>클래스를 통핸 </a:t>
            </a:r>
            <a:r>
              <a:rPr lang="en-US" altLang="ko-KR" b="1" smtClean="0"/>
              <a:t>Draw </a:t>
            </a:r>
            <a:r>
              <a:rPr lang="ko-KR" altLang="en-US" b="1" smtClean="0"/>
              <a:t>처리</a:t>
            </a:r>
            <a:endParaRPr lang="en-US" altLang="ko-KR" b="1" smtClean="0"/>
          </a:p>
          <a:p>
            <a:endParaRPr lang="en-US" altLang="ko-KR" b="1"/>
          </a:p>
          <a:p>
            <a:r>
              <a:rPr lang="en-US" altLang="ko-KR" b="1" smtClean="0"/>
              <a:t>-Double Buffering </a:t>
            </a:r>
            <a:r>
              <a:rPr lang="ko-KR" altLang="en-US" b="1" smtClean="0"/>
              <a:t>지원</a:t>
            </a:r>
            <a:endParaRPr lang="ko-KR" altLang="en-US" b="1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43042" y="0"/>
            <a:ext cx="5500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mtClean="0"/>
              <a:t>서비스 뷰 구조</a:t>
            </a:r>
            <a:endParaRPr lang="ko-KR" altLang="en-US" b="1"/>
          </a:p>
        </p:txBody>
      </p:sp>
      <p:sp>
        <p:nvSpPr>
          <p:cNvPr id="4" name="TextBox 3"/>
          <p:cNvSpPr txBox="1"/>
          <p:nvPr/>
        </p:nvSpPr>
        <p:spPr>
          <a:xfrm>
            <a:off x="214250" y="642918"/>
            <a:ext cx="8644030" cy="92333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/>
              <a:t>SurfaceHolder </a:t>
            </a:r>
            <a:r>
              <a:rPr lang="ko-KR" altLang="en-US" b="1"/>
              <a:t>를 이용해서 </a:t>
            </a:r>
            <a:r>
              <a:rPr lang="en-US" b="1"/>
              <a:t>Surface </a:t>
            </a:r>
            <a:r>
              <a:rPr lang="ko-KR" altLang="en-US" b="1"/>
              <a:t>라는 그래픽 버퍼에 그림을 그리면 그것이</a:t>
            </a:r>
            <a:r>
              <a:rPr lang="en-US" b="1"/>
              <a:t> </a:t>
            </a:r>
            <a:endParaRPr lang="en-US" b="1" smtClean="0"/>
          </a:p>
          <a:p>
            <a:r>
              <a:rPr lang="en-US" b="1" smtClean="0"/>
              <a:t>SurfaceView </a:t>
            </a:r>
            <a:r>
              <a:rPr lang="ko-KR" altLang="en-US" b="1"/>
              <a:t>에 반영이 되고</a:t>
            </a:r>
            <a:r>
              <a:rPr lang="en-US" b="1"/>
              <a:t>, </a:t>
            </a:r>
            <a:r>
              <a:rPr lang="ko-KR" altLang="en-US" b="1"/>
              <a:t>그 결과가 사용자의</a:t>
            </a:r>
            <a:r>
              <a:rPr lang="en-US" b="1"/>
              <a:t> View </a:t>
            </a:r>
            <a:r>
              <a:rPr lang="ko-KR" altLang="en-US" b="1"/>
              <a:t>에 표시되는 것을 </a:t>
            </a:r>
            <a:endParaRPr lang="en-US" altLang="ko-KR" b="1" smtClean="0"/>
          </a:p>
          <a:p>
            <a:r>
              <a:rPr lang="ko-KR" altLang="en-US" b="1" smtClean="0"/>
              <a:t>나타낸다</a:t>
            </a:r>
            <a:r>
              <a:rPr lang="en-US" altLang="ko-KR" b="1" smtClean="0"/>
              <a:t>.</a:t>
            </a:r>
            <a:endParaRPr lang="ko-KR" altLang="en-US" b="1"/>
          </a:p>
        </p:txBody>
      </p:sp>
      <p:sp>
        <p:nvSpPr>
          <p:cNvPr id="6" name="평행 사변형 5"/>
          <p:cNvSpPr/>
          <p:nvPr/>
        </p:nvSpPr>
        <p:spPr>
          <a:xfrm>
            <a:off x="2714612" y="2643182"/>
            <a:ext cx="5000660" cy="500066"/>
          </a:xfrm>
          <a:prstGeom prst="parallelogram">
            <a:avLst>
              <a:gd name="adj" fmla="val 222369"/>
            </a:avLst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평행 사변형 6"/>
          <p:cNvSpPr/>
          <p:nvPr/>
        </p:nvSpPr>
        <p:spPr>
          <a:xfrm>
            <a:off x="3143240" y="3786190"/>
            <a:ext cx="2714644" cy="500066"/>
          </a:xfrm>
          <a:prstGeom prst="parallelogram">
            <a:avLst>
              <a:gd name="adj" fmla="val 222369"/>
            </a:avLst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평행 사변형 7"/>
          <p:cNvSpPr/>
          <p:nvPr/>
        </p:nvSpPr>
        <p:spPr>
          <a:xfrm>
            <a:off x="3214678" y="2643182"/>
            <a:ext cx="2714644" cy="500066"/>
          </a:xfrm>
          <a:prstGeom prst="parallelogram">
            <a:avLst>
              <a:gd name="adj" fmla="val 222369"/>
            </a:avLst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평행 사변형 8"/>
          <p:cNvSpPr/>
          <p:nvPr/>
        </p:nvSpPr>
        <p:spPr>
          <a:xfrm>
            <a:off x="1714480" y="4429132"/>
            <a:ext cx="6572296" cy="500066"/>
          </a:xfrm>
          <a:prstGeom prst="parallelogram">
            <a:avLst>
              <a:gd name="adj" fmla="val 222369"/>
            </a:avLst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85720" y="4643446"/>
            <a:ext cx="2071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/>
              <a:t>Activity</a:t>
            </a:r>
            <a:endParaRPr lang="ko-KR" altLang="en-US" b="1"/>
          </a:p>
        </p:txBody>
      </p:sp>
      <p:sp>
        <p:nvSpPr>
          <p:cNvPr id="11" name="TextBox 10"/>
          <p:cNvSpPr txBox="1"/>
          <p:nvPr/>
        </p:nvSpPr>
        <p:spPr>
          <a:xfrm>
            <a:off x="285720" y="3714752"/>
            <a:ext cx="2071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/>
              <a:t>SurfaceView</a:t>
            </a:r>
            <a:endParaRPr lang="ko-KR" altLang="en-US" b="1"/>
          </a:p>
        </p:txBody>
      </p:sp>
      <p:sp>
        <p:nvSpPr>
          <p:cNvPr id="12" name="TextBox 11"/>
          <p:cNvSpPr txBox="1"/>
          <p:nvPr/>
        </p:nvSpPr>
        <p:spPr>
          <a:xfrm>
            <a:off x="285720" y="2714620"/>
            <a:ext cx="2071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/>
              <a:t>Surface</a:t>
            </a:r>
            <a:endParaRPr lang="ko-KR" altLang="en-US" b="1"/>
          </a:p>
        </p:txBody>
      </p:sp>
      <p:cxnSp>
        <p:nvCxnSpPr>
          <p:cNvPr id="13" name="직선 연결선 12"/>
          <p:cNvCxnSpPr/>
          <p:nvPr/>
        </p:nvCxnSpPr>
        <p:spPr>
          <a:xfrm rot="16200000" flipH="1">
            <a:off x="6822297" y="3536157"/>
            <a:ext cx="1785952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 rot="16200000" flipH="1">
            <a:off x="5786446" y="4000505"/>
            <a:ext cx="171451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rot="16200000" flipH="1">
            <a:off x="5322099" y="3250406"/>
            <a:ext cx="107157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rot="5400000">
            <a:off x="4215603" y="3713959"/>
            <a:ext cx="1143009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rot="5400000">
            <a:off x="2643967" y="3713958"/>
            <a:ext cx="1143009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/>
          <p:cNvSpPr/>
          <p:nvPr/>
        </p:nvSpPr>
        <p:spPr>
          <a:xfrm>
            <a:off x="785786" y="1142984"/>
            <a:ext cx="7072362" cy="3429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1428728" y="928670"/>
            <a:ext cx="5572164" cy="500066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1500166" y="1571612"/>
            <a:ext cx="5500726" cy="121444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2428860" y="1857364"/>
            <a:ext cx="37862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smtClean="0"/>
              <a:t>Surface</a:t>
            </a:r>
            <a:endParaRPr lang="ko-KR" altLang="en-US" sz="2400" b="1"/>
          </a:p>
        </p:txBody>
      </p:sp>
      <p:sp>
        <p:nvSpPr>
          <p:cNvPr id="28" name="TextBox 27"/>
          <p:cNvSpPr txBox="1"/>
          <p:nvPr/>
        </p:nvSpPr>
        <p:spPr>
          <a:xfrm>
            <a:off x="2357422" y="928670"/>
            <a:ext cx="37862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smtClean="0"/>
              <a:t>SurfaceView</a:t>
            </a:r>
            <a:endParaRPr lang="ko-KR" altLang="en-US" sz="2400" b="1"/>
          </a:p>
        </p:txBody>
      </p:sp>
      <p:sp>
        <p:nvSpPr>
          <p:cNvPr id="29" name="직사각형 28"/>
          <p:cNvSpPr/>
          <p:nvPr/>
        </p:nvSpPr>
        <p:spPr>
          <a:xfrm>
            <a:off x="1500166" y="3643314"/>
            <a:ext cx="5786478" cy="642942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2571736" y="3786190"/>
            <a:ext cx="37862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smtClean="0"/>
              <a:t>SurfaceHolder</a:t>
            </a:r>
            <a:endParaRPr lang="ko-KR" altLang="en-US" sz="2400" b="1"/>
          </a:p>
        </p:txBody>
      </p:sp>
      <p:sp>
        <p:nvSpPr>
          <p:cNvPr id="31" name="아래쪽 화살표 30"/>
          <p:cNvSpPr/>
          <p:nvPr/>
        </p:nvSpPr>
        <p:spPr>
          <a:xfrm flipV="1">
            <a:off x="3428992" y="2857496"/>
            <a:ext cx="642942" cy="642942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아래쪽 화살표 31"/>
          <p:cNvSpPr/>
          <p:nvPr/>
        </p:nvSpPr>
        <p:spPr>
          <a:xfrm flipV="1">
            <a:off x="5000628" y="2857496"/>
            <a:ext cx="642942" cy="642942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928662" y="0"/>
            <a:ext cx="5929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mtClean="0"/>
              <a:t>서피스뷰 제어 방법</a:t>
            </a:r>
            <a:endParaRPr lang="ko-KR" altLang="en-US" b="1"/>
          </a:p>
        </p:txBody>
      </p:sp>
      <p:sp>
        <p:nvSpPr>
          <p:cNvPr id="34" name="TextBox 33"/>
          <p:cNvSpPr txBox="1"/>
          <p:nvPr/>
        </p:nvSpPr>
        <p:spPr>
          <a:xfrm>
            <a:off x="1785918" y="2857496"/>
            <a:ext cx="221457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smtClean="0">
                <a:solidFill>
                  <a:srgbClr val="FF0000"/>
                </a:solidFill>
              </a:rPr>
              <a:t>콜백 메소드 호출</a:t>
            </a:r>
            <a:endParaRPr lang="en-US" altLang="ko-KR" sz="1600" b="1" smtClean="0">
              <a:solidFill>
                <a:srgbClr val="FF0000"/>
              </a:solidFill>
            </a:endParaRPr>
          </a:p>
          <a:p>
            <a:r>
              <a:rPr lang="ko-KR" altLang="en-US" sz="1600" b="1" smtClean="0">
                <a:solidFill>
                  <a:srgbClr val="FF0000"/>
                </a:solidFill>
              </a:rPr>
              <a:t>캔버스 락 제어</a:t>
            </a:r>
            <a:endParaRPr lang="en-US" altLang="ko-KR" sz="1600" b="1" smtClean="0">
              <a:solidFill>
                <a:srgbClr val="FF0000"/>
              </a:solidFill>
            </a:endParaRPr>
          </a:p>
          <a:p>
            <a:endParaRPr lang="ko-KR" altLang="en-US" sz="1600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1950" y="500042"/>
            <a:ext cx="8782050" cy="548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1285852" y="0"/>
            <a:ext cx="6357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mtClean="0"/>
              <a:t>간단한 </a:t>
            </a:r>
            <a:r>
              <a:rPr lang="en-US" altLang="ko-KR" b="1" smtClean="0"/>
              <a:t>SurfaceView </a:t>
            </a:r>
            <a:r>
              <a:rPr lang="ko-KR" altLang="en-US" b="1" smtClean="0"/>
              <a:t>예제</a:t>
            </a:r>
            <a:endParaRPr lang="ko-KR" altLang="en-US" b="1"/>
          </a:p>
        </p:txBody>
      </p:sp>
      <p:sp>
        <p:nvSpPr>
          <p:cNvPr id="4" name="직사각형 3"/>
          <p:cNvSpPr/>
          <p:nvPr/>
        </p:nvSpPr>
        <p:spPr>
          <a:xfrm>
            <a:off x="4929190" y="428604"/>
            <a:ext cx="3500462" cy="500066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071538" y="2214554"/>
            <a:ext cx="7358114" cy="571504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85720" y="3429000"/>
            <a:ext cx="9072626" cy="2000264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571480"/>
            <a:ext cx="8086725" cy="34004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3" name="직사각형 2"/>
          <p:cNvSpPr/>
          <p:nvPr/>
        </p:nvSpPr>
        <p:spPr>
          <a:xfrm>
            <a:off x="928662" y="1428736"/>
            <a:ext cx="7643866" cy="428628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928662" y="2857496"/>
            <a:ext cx="5072098" cy="285752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00100" y="0"/>
            <a:ext cx="6715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mtClean="0"/>
              <a:t>SurfaceView</a:t>
            </a:r>
            <a:r>
              <a:rPr lang="ko-KR" altLang="en-US" b="1" smtClean="0"/>
              <a:t>를 이용해서 터치 시 선 그리기</a:t>
            </a:r>
            <a:endParaRPr lang="ko-KR" altLang="en-US" b="1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928670"/>
            <a:ext cx="6762797" cy="228601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4" name="직사각형 3"/>
          <p:cNvSpPr/>
          <p:nvPr/>
        </p:nvSpPr>
        <p:spPr>
          <a:xfrm>
            <a:off x="1928794" y="2214554"/>
            <a:ext cx="5786478" cy="6429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571480"/>
            <a:ext cx="8553450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직사각형 2"/>
          <p:cNvSpPr/>
          <p:nvPr/>
        </p:nvSpPr>
        <p:spPr>
          <a:xfrm>
            <a:off x="928662" y="1142984"/>
            <a:ext cx="2571768" cy="857256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5500694" y="428604"/>
            <a:ext cx="3143272" cy="428628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285852" y="3857628"/>
            <a:ext cx="3000396" cy="500066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357166"/>
            <a:ext cx="7515225" cy="543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357166"/>
            <a:ext cx="71247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500174"/>
            <a:ext cx="8562975" cy="4000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3" name="직사각형 2"/>
          <p:cNvSpPr/>
          <p:nvPr/>
        </p:nvSpPr>
        <p:spPr>
          <a:xfrm>
            <a:off x="4929190" y="2500306"/>
            <a:ext cx="3286148" cy="4286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142976" y="0"/>
            <a:ext cx="714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mtClean="0"/>
              <a:t>카메라 기능 사용하기</a:t>
            </a:r>
            <a:endParaRPr lang="ko-KR" altLang="en-US" b="1"/>
          </a:p>
        </p:txBody>
      </p:sp>
      <p:sp>
        <p:nvSpPr>
          <p:cNvPr id="5" name="TextBox 4"/>
          <p:cNvSpPr txBox="1"/>
          <p:nvPr/>
        </p:nvSpPr>
        <p:spPr>
          <a:xfrm>
            <a:off x="500034" y="642918"/>
            <a:ext cx="8358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/>
              <a:t>앱에서 카메라 기능을 사용할려면 권한을 설정해야 한다</a:t>
            </a:r>
            <a:r>
              <a:rPr lang="en-US" altLang="ko-KR" b="1" smtClean="0"/>
              <a:t>.</a:t>
            </a:r>
            <a:endParaRPr lang="ko-KR" altLang="en-US" b="1"/>
          </a:p>
        </p:txBody>
      </p:sp>
      <p:sp>
        <p:nvSpPr>
          <p:cNvPr id="6" name="TextBox 5"/>
          <p:cNvSpPr txBox="1"/>
          <p:nvPr/>
        </p:nvSpPr>
        <p:spPr>
          <a:xfrm>
            <a:off x="357158" y="5643578"/>
            <a:ext cx="7429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/>
              <a:t>외부 장치 저장 권한 도 설정해 주어야 한다</a:t>
            </a:r>
            <a:r>
              <a:rPr lang="en-US" altLang="ko-KR" b="1" smtClean="0"/>
              <a:t>.</a:t>
            </a:r>
            <a:endParaRPr lang="ko-KR" altLang="en-US" b="1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428596" y="0"/>
            <a:ext cx="8324850" cy="8415343"/>
            <a:chOff x="428596" y="0"/>
            <a:chExt cx="8324850" cy="8415343"/>
          </a:xfrm>
        </p:grpSpPr>
        <p:pic>
          <p:nvPicPr>
            <p:cNvPr id="19460" name="Picture 4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428596" y="4214818"/>
              <a:ext cx="7248525" cy="4200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9458" name="Picture 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28596" y="0"/>
              <a:ext cx="8324850" cy="4257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3" name="직사각형 2"/>
          <p:cNvSpPr/>
          <p:nvPr/>
        </p:nvSpPr>
        <p:spPr>
          <a:xfrm>
            <a:off x="1428728" y="928670"/>
            <a:ext cx="6429420" cy="1357322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500166" y="4857760"/>
            <a:ext cx="5000660" cy="2786082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500174"/>
            <a:ext cx="8562975" cy="4000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3" name="직사각형 2"/>
          <p:cNvSpPr/>
          <p:nvPr/>
        </p:nvSpPr>
        <p:spPr>
          <a:xfrm>
            <a:off x="4929190" y="2500306"/>
            <a:ext cx="3286148" cy="4286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142976" y="0"/>
            <a:ext cx="714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mtClean="0"/>
              <a:t>카메라 기능 사용하기</a:t>
            </a:r>
            <a:endParaRPr lang="ko-KR" altLang="en-US" b="1"/>
          </a:p>
        </p:txBody>
      </p:sp>
      <p:sp>
        <p:nvSpPr>
          <p:cNvPr id="5" name="TextBox 4"/>
          <p:cNvSpPr txBox="1"/>
          <p:nvPr/>
        </p:nvSpPr>
        <p:spPr>
          <a:xfrm>
            <a:off x="500034" y="642918"/>
            <a:ext cx="8358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/>
              <a:t>앱에서 카메라 기능을 사용할려면 권한을 설정해야 한다</a:t>
            </a:r>
            <a:r>
              <a:rPr lang="en-US" altLang="ko-KR" b="1" smtClean="0"/>
              <a:t>.</a:t>
            </a:r>
            <a:endParaRPr lang="ko-KR" altLang="en-US" b="1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57290" y="0"/>
            <a:ext cx="6429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mtClean="0"/>
              <a:t>카메라 기능</a:t>
            </a:r>
            <a:endParaRPr lang="ko-KR" altLang="en-US" b="1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1000108"/>
            <a:ext cx="7162800" cy="44005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928662" y="500042"/>
            <a:ext cx="5357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/>
              <a:t>camera_main.xml</a:t>
            </a:r>
            <a:endParaRPr lang="ko-KR" altLang="en-US" b="1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14290"/>
            <a:ext cx="9210675" cy="2266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직사각형 3"/>
          <p:cNvSpPr/>
          <p:nvPr/>
        </p:nvSpPr>
        <p:spPr>
          <a:xfrm>
            <a:off x="1071538" y="1857364"/>
            <a:ext cx="8072462" cy="214314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2643182"/>
            <a:ext cx="11496675" cy="546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직사각형 5"/>
          <p:cNvSpPr/>
          <p:nvPr/>
        </p:nvSpPr>
        <p:spPr>
          <a:xfrm>
            <a:off x="2714612" y="4071942"/>
            <a:ext cx="7643866" cy="785818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286116" y="6143644"/>
            <a:ext cx="7358114" cy="500066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857488" y="7429528"/>
            <a:ext cx="2357454" cy="500066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14290"/>
            <a:ext cx="9220200" cy="442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4786322"/>
            <a:ext cx="9458326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직사각형 4"/>
          <p:cNvSpPr/>
          <p:nvPr/>
        </p:nvSpPr>
        <p:spPr>
          <a:xfrm>
            <a:off x="928662" y="428604"/>
            <a:ext cx="3286148" cy="428628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285852" y="5143512"/>
            <a:ext cx="3786214" cy="285752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4500562" y="142852"/>
            <a:ext cx="4643438" cy="285728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071538" y="2071678"/>
            <a:ext cx="5786478" cy="214314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43042" y="857232"/>
            <a:ext cx="5295900" cy="3990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1500166" y="500042"/>
            <a:ext cx="4572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/>
              <a:t>camera_intent.xml</a:t>
            </a:r>
            <a:endParaRPr lang="ko-KR" altLang="en-US" b="1"/>
          </a:p>
        </p:txBody>
      </p:sp>
      <p:sp>
        <p:nvSpPr>
          <p:cNvPr id="5" name="TextBox 4"/>
          <p:cNvSpPr txBox="1"/>
          <p:nvPr/>
        </p:nvSpPr>
        <p:spPr>
          <a:xfrm>
            <a:off x="1571604" y="0"/>
            <a:ext cx="7858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/>
              <a:t>내장 카메라를 이용해서  찍은 사진 메모리에 저장하기</a:t>
            </a:r>
            <a:endParaRPr lang="ko-KR" altLang="en-US" b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85728"/>
            <a:ext cx="10601326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직사각형 3"/>
          <p:cNvSpPr/>
          <p:nvPr/>
        </p:nvSpPr>
        <p:spPr>
          <a:xfrm>
            <a:off x="642910" y="1714488"/>
            <a:ext cx="5072098" cy="928694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85728"/>
            <a:ext cx="10601325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직사각형 2"/>
          <p:cNvSpPr/>
          <p:nvPr/>
        </p:nvSpPr>
        <p:spPr>
          <a:xfrm>
            <a:off x="500034" y="2143116"/>
            <a:ext cx="5286412" cy="500066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0353675" cy="401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직사각형 2"/>
          <p:cNvSpPr/>
          <p:nvPr/>
        </p:nvSpPr>
        <p:spPr>
          <a:xfrm>
            <a:off x="1214414" y="2643182"/>
            <a:ext cx="9144064" cy="1428760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4071942"/>
            <a:ext cx="9477376" cy="523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직사각형 4"/>
          <p:cNvSpPr/>
          <p:nvPr/>
        </p:nvSpPr>
        <p:spPr>
          <a:xfrm>
            <a:off x="1214414" y="4357694"/>
            <a:ext cx="7429552" cy="500066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214414" y="7643842"/>
            <a:ext cx="6215106" cy="1071570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85728"/>
            <a:ext cx="8382000" cy="280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직사각형 2"/>
          <p:cNvSpPr/>
          <p:nvPr/>
        </p:nvSpPr>
        <p:spPr>
          <a:xfrm>
            <a:off x="1357290" y="928670"/>
            <a:ext cx="6858048" cy="1428760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57166"/>
            <a:ext cx="11582400" cy="48291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1448</TotalTime>
  <Words>245</Words>
  <Application>Microsoft Office PowerPoint</Application>
  <PresentationFormat>화면 슬라이드 쇼(4:3)</PresentationFormat>
  <Paragraphs>56</Paragraphs>
  <Slides>34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35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슬라이드 32</vt:lpstr>
      <vt:lpstr>슬라이드 33</vt:lpstr>
      <vt:lpstr>슬라이드 34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SENS</dc:creator>
  <cp:lastModifiedBy>SENS</cp:lastModifiedBy>
  <cp:revision>62</cp:revision>
  <dcterms:created xsi:type="dcterms:W3CDTF">2014-11-26T03:29:47Z</dcterms:created>
  <dcterms:modified xsi:type="dcterms:W3CDTF">2014-11-28T03:15:46Z</dcterms:modified>
</cp:coreProperties>
</file>