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456" autoAdjust="0"/>
    <p:restoredTop sz="94660"/>
  </p:normalViewPr>
  <p:slideViewPr>
    <p:cSldViewPr>
      <p:cViewPr varScale="1">
        <p:scale>
          <a:sx n="69" d="100"/>
          <a:sy n="69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9D22-222B-4756-A0B7-67AFED8CF51C}" type="datetimeFigureOut">
              <a:rPr lang="ko-KR" altLang="en-US" smtClean="0"/>
              <a:pPr/>
              <a:t>2014-11-24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A940-D917-4D0A-8EFC-5A100529B8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9D22-222B-4756-A0B7-67AFED8CF51C}" type="datetimeFigureOut">
              <a:rPr lang="ko-KR" altLang="en-US" smtClean="0"/>
              <a:pPr/>
              <a:t>2014-11-24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A940-D917-4D0A-8EFC-5A100529B8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9D22-222B-4756-A0B7-67AFED8CF51C}" type="datetimeFigureOut">
              <a:rPr lang="ko-KR" altLang="en-US" smtClean="0"/>
              <a:pPr/>
              <a:t>2014-11-24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A940-D917-4D0A-8EFC-5A100529B8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9D22-222B-4756-A0B7-67AFED8CF51C}" type="datetimeFigureOut">
              <a:rPr lang="ko-KR" altLang="en-US" smtClean="0"/>
              <a:pPr/>
              <a:t>2014-11-24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A940-D917-4D0A-8EFC-5A100529B8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9D22-222B-4756-A0B7-67AFED8CF51C}" type="datetimeFigureOut">
              <a:rPr lang="ko-KR" altLang="en-US" smtClean="0"/>
              <a:pPr/>
              <a:t>2014-11-24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A940-D917-4D0A-8EFC-5A100529B8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9D22-222B-4756-A0B7-67AFED8CF51C}" type="datetimeFigureOut">
              <a:rPr lang="ko-KR" altLang="en-US" smtClean="0"/>
              <a:pPr/>
              <a:t>2014-11-24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A940-D917-4D0A-8EFC-5A100529B8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9D22-222B-4756-A0B7-67AFED8CF51C}" type="datetimeFigureOut">
              <a:rPr lang="ko-KR" altLang="en-US" smtClean="0"/>
              <a:pPr/>
              <a:t>2014-11-24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A940-D917-4D0A-8EFC-5A100529B8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9D22-222B-4756-A0B7-67AFED8CF51C}" type="datetimeFigureOut">
              <a:rPr lang="ko-KR" altLang="en-US" smtClean="0"/>
              <a:pPr/>
              <a:t>2014-11-24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A940-D917-4D0A-8EFC-5A100529B8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9D22-222B-4756-A0B7-67AFED8CF51C}" type="datetimeFigureOut">
              <a:rPr lang="ko-KR" altLang="en-US" smtClean="0"/>
              <a:pPr/>
              <a:t>2014-11-24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A940-D917-4D0A-8EFC-5A100529B8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9D22-222B-4756-A0B7-67AFED8CF51C}" type="datetimeFigureOut">
              <a:rPr lang="ko-KR" altLang="en-US" smtClean="0"/>
              <a:pPr/>
              <a:t>2014-11-24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A940-D917-4D0A-8EFC-5A100529B8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9D22-222B-4756-A0B7-67AFED8CF51C}" type="datetimeFigureOut">
              <a:rPr lang="ko-KR" altLang="en-US" smtClean="0"/>
              <a:pPr/>
              <a:t>2014-11-24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A940-D917-4D0A-8EFC-5A100529B8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A9D22-222B-4756-A0B7-67AFED8CF51C}" type="datetimeFigureOut">
              <a:rPr lang="ko-KR" altLang="en-US" smtClean="0"/>
              <a:pPr/>
              <a:t>2014-11-24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8A940-D917-4D0A-8EFC-5A100529B8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0"/>
            <a:ext cx="600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/>
              <a:t>Fragment </a:t>
            </a:r>
            <a:r>
              <a:rPr lang="ko-KR" altLang="en-US" sz="2400" b="1" smtClean="0"/>
              <a:t>기능</a:t>
            </a:r>
            <a:endParaRPr lang="ko-KR" alt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0" y="1785926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프래그먼트</a:t>
            </a:r>
            <a:r>
              <a:rPr lang="en-US" b="1"/>
              <a:t>(Fragment)</a:t>
            </a:r>
            <a:r>
              <a:rPr lang="ko-KR" altLang="en-US" b="1"/>
              <a:t>의 등장 </a:t>
            </a:r>
            <a:r>
              <a:rPr lang="ko-KR" altLang="en-US" b="1" smtClean="0"/>
              <a:t>배경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4282" y="571480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프래그먼트</a:t>
            </a:r>
            <a:r>
              <a:rPr lang="en-US" altLang="ko-KR" b="1" smtClean="0"/>
              <a:t>(Fragment)</a:t>
            </a:r>
            <a:r>
              <a:rPr lang="ko-KR" altLang="en-US" b="1" smtClean="0"/>
              <a:t>정의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428596" y="1000108"/>
            <a:ext cx="785818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기존의 스마트폰 화면 뿐만 아니라 태블릿과 같은 기기에서도 화면을 효율적으로 사용할 수 있게 하는 기능 </a:t>
            </a:r>
            <a:endParaRPr lang="ko-KR" alt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214282" y="5103674"/>
            <a:ext cx="8715436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-</a:t>
            </a:r>
            <a:r>
              <a:rPr lang="ko-KR" altLang="en-US" smtClean="0"/>
              <a:t>안드로이드</a:t>
            </a:r>
            <a:r>
              <a:rPr lang="en-US" smtClean="0"/>
              <a:t> </a:t>
            </a:r>
            <a:r>
              <a:rPr lang="en-US"/>
              <a:t>3.0(</a:t>
            </a:r>
            <a:r>
              <a:rPr lang="ko-KR" altLang="en-US"/>
              <a:t>허니컴</a:t>
            </a:r>
            <a:r>
              <a:rPr lang="en-US"/>
              <a:t>)</a:t>
            </a:r>
            <a:r>
              <a:rPr lang="ko-KR" altLang="en-US"/>
              <a:t>이 공개되면서 태블릿에 </a:t>
            </a:r>
            <a:r>
              <a:rPr lang="ko-KR" altLang="en-US" smtClean="0"/>
              <a:t>적합한 </a:t>
            </a:r>
            <a:r>
              <a:rPr lang="ko-KR" altLang="en-US"/>
              <a:t>여러</a:t>
            </a:r>
            <a:r>
              <a:rPr lang="en-US"/>
              <a:t> UI</a:t>
            </a:r>
            <a:r>
              <a:rPr lang="ko-KR" altLang="en-US"/>
              <a:t>들이 </a:t>
            </a:r>
            <a:r>
              <a:rPr lang="ko-KR" altLang="en-US" smtClean="0"/>
              <a:t>공개</a:t>
            </a:r>
            <a:endParaRPr lang="en-US" altLang="ko-KR" smtClean="0"/>
          </a:p>
          <a:p>
            <a:pPr>
              <a:buFontTx/>
              <a:buChar char="-"/>
            </a:pPr>
            <a:r>
              <a:rPr lang="ko-KR" altLang="en-US" smtClean="0"/>
              <a:t>그 </a:t>
            </a:r>
            <a:r>
              <a:rPr lang="ko-KR" altLang="en-US"/>
              <a:t>중에서 대표적인 것이 바로 프래그먼트</a:t>
            </a:r>
            <a:r>
              <a:rPr lang="en-US"/>
              <a:t>(Fragment) </a:t>
            </a:r>
            <a:endParaRPr lang="en-US" smtClean="0"/>
          </a:p>
          <a:p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 altLang="ko-KR" smtClean="0"/>
              <a:t>-</a:t>
            </a:r>
            <a:r>
              <a:rPr lang="ko-KR" altLang="en-US" smtClean="0"/>
              <a:t>프래그먼트는 </a:t>
            </a:r>
            <a:r>
              <a:rPr lang="ko-KR" altLang="en-US"/>
              <a:t>태블릿과 같은 큰 화면을 가지는 단말에서 애플리케이션이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</a:t>
            </a:r>
            <a:r>
              <a:rPr lang="ko-KR" altLang="en-US" smtClean="0"/>
              <a:t>화면을 </a:t>
            </a:r>
            <a:r>
              <a:rPr lang="ko-KR" altLang="en-US"/>
              <a:t>더 효율적으로 활용할 수  </a:t>
            </a:r>
            <a:r>
              <a:rPr lang="ko-KR" altLang="en-US" smtClean="0"/>
              <a:t>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4282" y="2214554"/>
            <a:ext cx="8715404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-</a:t>
            </a:r>
            <a:r>
              <a:rPr lang="ko-KR" altLang="en-US" smtClean="0"/>
              <a:t> 기존에는 애플리케이션 화면을 구성하는 큰 틀이 액티비티</a:t>
            </a:r>
            <a:r>
              <a:rPr lang="en-US" smtClean="0"/>
              <a:t>(Activity) </a:t>
            </a:r>
            <a:r>
              <a:rPr lang="ko-KR" altLang="en-US" smtClean="0"/>
              <a:t>하나였고</a:t>
            </a:r>
            <a:r>
              <a:rPr lang="en-US" smtClean="0"/>
              <a:t>, </a:t>
            </a:r>
            <a:r>
              <a:rPr lang="ko-KR" altLang="en-US" smtClean="0"/>
              <a:t>이 안을 </a:t>
            </a:r>
            <a:r>
              <a:rPr lang="en-US" altLang="ko-KR" smtClean="0"/>
              <a:t> </a:t>
            </a:r>
            <a:r>
              <a:rPr lang="ko-KR" altLang="en-US" smtClean="0"/>
              <a:t> 여러 뷰로 구성하여 정보를 표시하고</a:t>
            </a:r>
            <a:r>
              <a:rPr lang="en-US" smtClean="0"/>
              <a:t>, </a:t>
            </a:r>
            <a:r>
              <a:rPr lang="ko-KR" altLang="en-US" smtClean="0"/>
              <a:t>상호작용을 수행했음</a:t>
            </a:r>
            <a:endParaRPr lang="en-US" altLang="ko-KR" smtClean="0"/>
          </a:p>
          <a:p>
            <a:endParaRPr lang="en-US" altLang="ko-KR"/>
          </a:p>
          <a:p>
            <a:r>
              <a:rPr lang="en-US" smtClean="0"/>
              <a:t>-UI </a:t>
            </a:r>
            <a:r>
              <a:rPr lang="ko-KR" altLang="en-US"/>
              <a:t>틀은 고정되어 있으면서 특정 부분만 변화하며 다른 내용을 표시하도록 하려면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</a:t>
            </a:r>
            <a:r>
              <a:rPr lang="ko-KR" altLang="en-US" smtClean="0"/>
              <a:t>매우 </a:t>
            </a:r>
            <a:r>
              <a:rPr lang="ko-KR" altLang="en-US"/>
              <a:t>복잡한 구성이 </a:t>
            </a:r>
            <a:r>
              <a:rPr lang="ko-KR" altLang="en-US" smtClean="0"/>
              <a:t>필요함</a:t>
            </a:r>
            <a:r>
              <a:rPr lang="en-US" smtClean="0"/>
              <a:t>.</a:t>
            </a:r>
            <a:br>
              <a:rPr lang="en-US" smtClean="0"/>
            </a:br>
            <a:endParaRPr lang="en-US" smtClean="0"/>
          </a:p>
          <a:p>
            <a:r>
              <a:rPr lang="en-US"/>
              <a:t>-</a:t>
            </a:r>
            <a:r>
              <a:rPr lang="en-US" smtClean="0"/>
              <a:t> </a:t>
            </a:r>
            <a:r>
              <a:rPr lang="ko-KR" altLang="en-US"/>
              <a:t>또한</a:t>
            </a:r>
            <a:r>
              <a:rPr lang="en-US"/>
              <a:t>, </a:t>
            </a:r>
            <a:r>
              <a:rPr lang="ko-KR" altLang="en-US"/>
              <a:t>서로 다른 역할을 하는 코드들이 같은 곳에 있게 되어서 가독성도 떨어지고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</a:t>
            </a:r>
            <a:r>
              <a:rPr lang="ko-KR" altLang="en-US" smtClean="0"/>
              <a:t>유지보수도 어려움</a:t>
            </a:r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4000496" y="4572008"/>
            <a:ext cx="571504" cy="4286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00042"/>
            <a:ext cx="7496175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42910" y="0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frag_one.xml</a:t>
            </a:r>
            <a:endParaRPr lang="ko-KR" alt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000108"/>
            <a:ext cx="58674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1928802"/>
            <a:ext cx="5731510" cy="2421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142976" y="0"/>
            <a:ext cx="642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여러 프래그먼트를 사용하는 예제</a:t>
            </a:r>
            <a:endParaRPr lang="ko-KR" altLang="en-US" b="1"/>
          </a:p>
        </p:txBody>
      </p:sp>
      <p:pic>
        <p:nvPicPr>
          <p:cNvPr id="5" name="그림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00108"/>
            <a:ext cx="518160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428604"/>
            <a:ext cx="5838825" cy="529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285852" y="0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activity_main.xml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00232" y="1928802"/>
            <a:ext cx="4143404" cy="142876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57166"/>
            <a:ext cx="5276850" cy="292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357290" y="0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first_fragment.xml</a:t>
            </a:r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1000100" y="3500438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second_fragment.xml</a:t>
            </a:r>
            <a:endParaRPr lang="ko-KR" altLang="en-US" b="1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962400"/>
            <a:ext cx="5500726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0"/>
            <a:ext cx="60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M</a:t>
            </a:r>
            <a:r>
              <a:rPr lang="en-US" altLang="ko-KR" b="1" smtClean="0"/>
              <a:t>ainActivity.java</a:t>
            </a:r>
            <a:endParaRPr lang="ko-KR" altLang="en-US" b="1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71480"/>
            <a:ext cx="8048625" cy="5276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1214414" y="5286388"/>
            <a:ext cx="3857652" cy="35719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84201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786190"/>
            <a:ext cx="550545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1071538" y="1428736"/>
            <a:ext cx="7715304" cy="207170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642918"/>
            <a:ext cx="7810500" cy="530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57224" y="214290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FirstFragment.java</a:t>
            </a:r>
            <a:endParaRPr lang="ko-KR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14356"/>
            <a:ext cx="5731510" cy="3870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285984" y="0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기존 방식</a:t>
            </a:r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642910" y="357166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항목 클릭시 다른 화면에 상세 정보를 보여 주는 구조</a:t>
            </a:r>
            <a:endParaRPr lang="ko-KR" altLang="en-US" b="1"/>
          </a:p>
        </p:txBody>
      </p:sp>
      <p:pic>
        <p:nvPicPr>
          <p:cNvPr id="5" name="그림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572008"/>
            <a:ext cx="5731510" cy="3731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929322" y="4857760"/>
            <a:ext cx="4357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태블릿 의 경우 </a:t>
            </a:r>
            <a:endParaRPr lang="en-US" altLang="ko-KR" b="1" smtClean="0"/>
          </a:p>
          <a:p>
            <a:r>
              <a:rPr lang="ko-KR" altLang="en-US" b="1" smtClean="0"/>
              <a:t>넓은 화면을 효율적으로 </a:t>
            </a:r>
            <a:endParaRPr lang="en-US" altLang="ko-KR" b="1" smtClean="0"/>
          </a:p>
          <a:p>
            <a:r>
              <a:rPr lang="ko-KR" altLang="en-US" b="1" smtClean="0"/>
              <a:t>이용하지 못함</a:t>
            </a:r>
            <a:endParaRPr lang="ko-KR" alt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8794" y="0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프레그먼트를 이용한 화면</a:t>
            </a:r>
            <a:endParaRPr lang="ko-KR" altLang="en-US" b="1"/>
          </a:p>
        </p:txBody>
      </p:sp>
      <p:pic>
        <p:nvPicPr>
          <p:cNvPr id="3" name="그림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785794"/>
            <a:ext cx="6786610" cy="39290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428596" y="500042"/>
            <a:ext cx="2143140" cy="4429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14612" y="571480"/>
            <a:ext cx="5072098" cy="435771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1472" y="5214950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좌측의 항목 클릭 시 화면 전환 없이 바로 우측에 내용 표시함</a:t>
            </a: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000108"/>
            <a:ext cx="742955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0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프래그먼트 특징</a:t>
            </a:r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0" y="500042"/>
            <a:ext cx="9001188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-</a:t>
            </a:r>
            <a:r>
              <a:rPr lang="ko-KR" altLang="en-US" b="1" smtClean="0"/>
              <a:t>프래그먼트를 </a:t>
            </a:r>
            <a:r>
              <a:rPr lang="ko-KR" altLang="en-US" b="1"/>
              <a:t>가장 간단하게 </a:t>
            </a:r>
            <a:r>
              <a:rPr lang="ko-KR" altLang="en-US" b="1" smtClean="0"/>
              <a:t>표현하면</a:t>
            </a:r>
            <a:r>
              <a:rPr lang="en-US" b="1" smtClean="0"/>
              <a:t> </a:t>
            </a:r>
            <a:r>
              <a:rPr lang="en-US" b="1"/>
              <a:t>'</a:t>
            </a:r>
            <a:r>
              <a:rPr lang="ko-KR" altLang="en-US" b="1"/>
              <a:t>뷰</a:t>
            </a:r>
            <a:r>
              <a:rPr lang="en-US" b="1"/>
              <a:t>(View)</a:t>
            </a:r>
            <a:r>
              <a:rPr lang="ko-KR" altLang="en-US" b="1"/>
              <a:t>처럼 사용할 수 있는 </a:t>
            </a:r>
            <a:r>
              <a:rPr lang="en-US" altLang="ko-KR" b="1" smtClean="0"/>
              <a:t/>
            </a:r>
            <a:br>
              <a:rPr lang="en-US" altLang="ko-KR" b="1" smtClean="0"/>
            </a:br>
            <a:r>
              <a:rPr lang="en-US" altLang="ko-KR" b="1" smtClean="0"/>
              <a:t>  </a:t>
            </a:r>
            <a:r>
              <a:rPr lang="ko-KR" altLang="en-US" b="1" smtClean="0"/>
              <a:t>액티비티</a:t>
            </a:r>
            <a:r>
              <a:rPr lang="en-US" b="1"/>
              <a:t>(Activity</a:t>
            </a:r>
            <a:r>
              <a:rPr lang="en-US" b="1" smtClean="0"/>
              <a:t>)‘</a:t>
            </a:r>
            <a:r>
              <a:rPr lang="ko-KR" altLang="en-US" b="1" smtClean="0"/>
              <a:t>이다</a:t>
            </a:r>
            <a:r>
              <a:rPr lang="en-US" altLang="ko-KR" b="1" smtClean="0"/>
              <a:t>.</a:t>
            </a:r>
            <a:endParaRPr lang="en-US" b="1" smtClean="0"/>
          </a:p>
          <a:p>
            <a:endParaRPr lang="en-US" b="1" smtClean="0"/>
          </a:p>
          <a:p>
            <a:r>
              <a:rPr lang="en-US" altLang="ko-KR" b="1" smtClean="0"/>
              <a:t>-</a:t>
            </a:r>
            <a:r>
              <a:rPr lang="ko-KR" altLang="en-US" b="1" smtClean="0"/>
              <a:t>프래그먼트는 뷰처럼 </a:t>
            </a:r>
            <a:r>
              <a:rPr lang="ko-KR" altLang="en-US" b="1"/>
              <a:t>레이아웃 내에 자유롭게 배치될 수 있는 특징을 물려받았는데</a:t>
            </a:r>
            <a:r>
              <a:rPr lang="en-US" b="1"/>
              <a:t>, </a:t>
            </a:r>
            <a:endParaRPr lang="en-US" b="1" smtClean="0"/>
          </a:p>
          <a:p>
            <a:r>
              <a:rPr lang="en-US" altLang="ko-KR" b="1" smtClean="0"/>
              <a:t>- </a:t>
            </a:r>
            <a:r>
              <a:rPr lang="ko-KR" altLang="en-US" b="1" smtClean="0"/>
              <a:t>라이프 사이클을 가지고 있다</a:t>
            </a:r>
            <a:r>
              <a:rPr lang="en-US" altLang="ko-KR" b="1" smtClean="0"/>
              <a:t>.</a:t>
            </a:r>
            <a:endParaRPr lang="ko-KR" altLang="en-US" b="1"/>
          </a:p>
          <a:p>
            <a:endParaRPr lang="ko-KR" altLang="en-US" b="1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00372"/>
            <a:ext cx="12394777" cy="50486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04890" y="2376932"/>
            <a:ext cx="9218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http://developer.android.com/reference/android/app/Fragment.html</a:t>
            </a:r>
            <a:endParaRPr lang="ko-KR" altLang="en-US" sz="2000" b="1"/>
          </a:p>
        </p:txBody>
      </p:sp>
      <p:sp>
        <p:nvSpPr>
          <p:cNvPr id="7" name="직사각형 6"/>
          <p:cNvSpPr/>
          <p:nvPr/>
        </p:nvSpPr>
        <p:spPr>
          <a:xfrm>
            <a:off x="2693552" y="5748778"/>
            <a:ext cx="9572692" cy="10001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642918"/>
            <a:ext cx="4286280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28662" y="0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프래그먼트 라이프 싸이클</a:t>
            </a:r>
            <a:endParaRPr lang="ko-KR" alt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0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각 라이프 싸이클 메소드 특징</a:t>
            </a:r>
            <a:endParaRPr lang="ko-KR" altLang="en-US" b="1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0" y="928670"/>
          <a:ext cx="9144000" cy="7169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12"/>
                <a:gridCol w="6429388"/>
              </a:tblGrid>
              <a:tr h="4025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메소드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특징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02592">
                <a:tc>
                  <a:txBody>
                    <a:bodyPr/>
                    <a:lstStyle/>
                    <a:p>
                      <a:pPr latinLnBrk="1"/>
                      <a:r>
                        <a:rPr lang="en-US" sz="14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onAttach(Activity)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프래그먼트가 액티비티 레이아웃에 포함되는 순간 호출됩니다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액티비티 레이아웃에 프래그먼트를 정적으로 배치했다면 액티비티가 시작될 때 같이 호출되며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동적으로 레이아웃에 추가할 땐 프래그먼트를 레이아웃에 추가하는 순간 호출됩니다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2592">
                <a:tc>
                  <a:txBody>
                    <a:bodyPr/>
                    <a:lstStyle/>
                    <a:p>
                      <a:pPr latinLnBrk="1"/>
                      <a:r>
                        <a:rPr lang="en-US" sz="14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onCreate(Bundle)</a:t>
                      </a:r>
                      <a:r>
                        <a:rPr lang="en-US" sz="1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액티비티의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onCreate() </a:t>
                      </a: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콜백 메서드와 유사하게 프래그먼트가 최초로 생성될 때 호출됩니다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2592">
                <a:tc>
                  <a:txBody>
                    <a:bodyPr/>
                    <a:lstStyle/>
                    <a:p>
                      <a:pPr latinLnBrk="1"/>
                      <a:r>
                        <a:rPr lang="en-US" sz="14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onCreateView(LayoutInflater, ViewGroup, Bundle)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프래그먼트의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UI</a:t>
                      </a: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를 구성하는 뷰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(View)</a:t>
                      </a: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를 반환합니다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UI</a:t>
                      </a: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를 가지지 않는 프래그먼트일 경우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null</a:t>
                      </a: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을 반환할 수도 있습니다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2592">
                <a:tc>
                  <a:txBody>
                    <a:bodyPr/>
                    <a:lstStyle/>
                    <a:p>
                      <a:pPr latinLnBrk="1"/>
                      <a:r>
                        <a:rPr lang="en-US" sz="14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onStart()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프래그먼트가 화면에 표시될 때 호출됩니다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하지만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아직 사용자와 상호작용은 할 수 없는 상태입니다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2592">
                <a:tc>
                  <a:txBody>
                    <a:bodyPr/>
                    <a:lstStyle/>
                    <a:p>
                      <a:pPr latinLnBrk="1"/>
                      <a:r>
                        <a:rPr lang="en-US" sz="14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onResume()</a:t>
                      </a:r>
                      <a:r>
                        <a:rPr lang="en-US" sz="1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프래그먼트가 사용자와 상호작용을 할 수 있게 되었을 때 호출됩니다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즉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프래그먼트가 완전히 화면에 표시되어 제 역할을 수행할 수 있게 된 상태입니다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2592">
                <a:tc>
                  <a:txBody>
                    <a:bodyPr/>
                    <a:lstStyle/>
                    <a:p>
                      <a:pPr latinLnBrk="1"/>
                      <a:r>
                        <a:rPr lang="en-US" sz="14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onPause()</a:t>
                      </a:r>
                      <a:r>
                        <a:rPr lang="en-US" sz="1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액티비티의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onPause()</a:t>
                      </a: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와 유사하게 프래그먼트가 사용자와 상호작용을 할 수 없게 될 때 호출됩니다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프래그먼트가 아직 화면에 표시되고 있는 상태이나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다른 요소에 의해 프래그먼트가 가려져 상호작용을 하지 못하는 상태입니다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357166"/>
            <a:ext cx="835824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액티비티의 라이프 싸이클과 유사하다</a:t>
            </a:r>
            <a:r>
              <a:rPr lang="en-US" altLang="ko-KR" b="1" smtClean="0"/>
              <a:t>.</a:t>
            </a:r>
            <a:endParaRPr lang="ko-KR" alt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00002" y="357166"/>
          <a:ext cx="8643998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206"/>
                <a:gridCol w="600079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sz="14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onStop()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프래그먼트가 화면에서 보이지 않게 될 때 호출됩니다</a:t>
                      </a:r>
                      <a:r>
                        <a:rPr lang="en-US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액티비티가 화면에서 보이지 않게 될 때</a:t>
                      </a:r>
                      <a:r>
                        <a:rPr lang="en-US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onStop() </a:t>
                      </a:r>
                      <a:r>
                        <a:rPr lang="ko-KR" altLang="en-US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메서드가 호출되는 것과 유사합니다</a:t>
                      </a:r>
                      <a:r>
                        <a:rPr lang="en-US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8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sz="14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onDestroyView()</a:t>
                      </a:r>
                      <a:r>
                        <a:rPr lang="en-US" sz="1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프래그먼트가 화면에서 사라진 후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뷰의 현재 상태가 저장된 후 호출됩니다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여기에서 저장된 뷰의 상태는 액티비티와 유사하게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Bundle </a:t>
                      </a: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형태로 저장되며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저장된 뷰의 상태는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onCreate() </a:t>
                      </a: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및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onCreateView()</a:t>
                      </a: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에서 다시 불러들일 수 있습니다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sz="14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onDestroy()</a:t>
                      </a:r>
                      <a:r>
                        <a:rPr lang="en-US" sz="1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프래그먼트가 더 이상 사용되지 않을 때 호출됩니다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sz="1400" b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onDetach()</a:t>
                      </a:r>
                      <a:r>
                        <a:rPr lang="en-US" sz="1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프래그먼트가 액티비티 레이아웃에서 제거될 때 호출됩니다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b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5852" y="0"/>
            <a:ext cx="650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프래그먼트 예제</a:t>
            </a:r>
            <a:endParaRPr lang="ko-KR" altLang="en-US" b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84"/>
            <a:ext cx="73152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71472" y="785794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frag_main.xml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428596" y="357166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Activity</a:t>
            </a:r>
            <a:r>
              <a:rPr lang="ko-KR" altLang="en-US" smtClean="0"/>
              <a:t>에 프래그먼트를 지정한다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7158" y="2285992"/>
            <a:ext cx="7072362" cy="10001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143380"/>
            <a:ext cx="8172450" cy="3409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71472" y="3786190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MainActivity.java</a:t>
            </a:r>
            <a:endParaRPr lang="ko-KR" altLang="en-US" b="1"/>
          </a:p>
        </p:txBody>
      </p:sp>
      <p:sp>
        <p:nvSpPr>
          <p:cNvPr id="10" name="직사각형 9"/>
          <p:cNvSpPr/>
          <p:nvPr/>
        </p:nvSpPr>
        <p:spPr>
          <a:xfrm>
            <a:off x="928662" y="5786454"/>
            <a:ext cx="7500990" cy="135732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3685309" y="2826327"/>
            <a:ext cx="2433781" cy="3006437"/>
          </a:xfrm>
          <a:custGeom>
            <a:avLst/>
            <a:gdLst>
              <a:gd name="connsiteX0" fmla="*/ 0 w 2433781"/>
              <a:gd name="connsiteY0" fmla="*/ 3006437 h 3006437"/>
              <a:gd name="connsiteX1" fmla="*/ 2092036 w 2433781"/>
              <a:gd name="connsiteY1" fmla="*/ 1731818 h 3006437"/>
              <a:gd name="connsiteX2" fmla="*/ 2050473 w 2433781"/>
              <a:gd name="connsiteY2" fmla="*/ 0 h 3006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3781" h="3006437">
                <a:moveTo>
                  <a:pt x="0" y="3006437"/>
                </a:moveTo>
                <a:cubicBezTo>
                  <a:pt x="875145" y="2619664"/>
                  <a:pt x="1750291" y="2232891"/>
                  <a:pt x="2092036" y="1731818"/>
                </a:cubicBezTo>
                <a:cubicBezTo>
                  <a:pt x="2433781" y="1230745"/>
                  <a:pt x="2242127" y="615372"/>
                  <a:pt x="2050473" y="0"/>
                </a:cubicBezTo>
              </a:path>
            </a:pathLst>
          </a:cu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357290" y="2571744"/>
            <a:ext cx="485778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85918" y="6572272"/>
            <a:ext cx="5072098" cy="285728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404</Words>
  <Application>Microsoft Office PowerPoint</Application>
  <PresentationFormat>화면 슬라이드 쇼(4:3)</PresentationFormat>
  <Paragraphs>61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SENS</dc:creator>
  <cp:lastModifiedBy>SENS</cp:lastModifiedBy>
  <cp:revision>30</cp:revision>
  <dcterms:created xsi:type="dcterms:W3CDTF">2014-11-24T08:14:16Z</dcterms:created>
  <dcterms:modified xsi:type="dcterms:W3CDTF">2014-11-24T09:36:06Z</dcterms:modified>
</cp:coreProperties>
</file>