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6" r:id="rId2"/>
    <p:sldId id="267" r:id="rId3"/>
    <p:sldId id="268" r:id="rId4"/>
    <p:sldId id="298" r:id="rId5"/>
    <p:sldId id="299" r:id="rId6"/>
    <p:sldId id="300" r:id="rId7"/>
    <p:sldId id="309" r:id="rId8"/>
    <p:sldId id="308" r:id="rId9"/>
    <p:sldId id="303" r:id="rId10"/>
    <p:sldId id="304" r:id="rId11"/>
    <p:sldId id="305" r:id="rId12"/>
    <p:sldId id="306" r:id="rId13"/>
    <p:sldId id="307" r:id="rId14"/>
    <p:sldId id="273" r:id="rId15"/>
    <p:sldId id="312" r:id="rId16"/>
    <p:sldId id="315" r:id="rId17"/>
    <p:sldId id="311" r:id="rId18"/>
    <p:sldId id="318" r:id="rId19"/>
    <p:sldId id="316" r:id="rId20"/>
    <p:sldId id="294" r:id="rId21"/>
    <p:sldId id="29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e Clown" initials="nC" lastIdx="1" clrIdx="0">
    <p:extLst>
      <p:ext uri="{19B8F6BF-5375-455C-9EA6-DF929625EA0E}">
        <p15:presenceInfo xmlns:p15="http://schemas.microsoft.com/office/powerpoint/2012/main" userId="a2cf69b8f5d8bd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CB7"/>
    <a:srgbClr val="F2F2F2"/>
    <a:srgbClr val="B5E1DF"/>
    <a:srgbClr val="85CDCA"/>
    <a:srgbClr val="8DB8DF"/>
    <a:srgbClr val="FB8F8F"/>
    <a:srgbClr val="C19ADE"/>
    <a:srgbClr val="BFBFBF"/>
    <a:srgbClr val="A5A5A5"/>
    <a:srgbClr val="FBC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D470D-E9A2-403A-8822-904C337272CC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95832-9BF7-4C72-B56E-F353C27AB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2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smtClean="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74C6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Reusab</a:t>
            </a:r>
            <a:r>
              <a:rPr lang="en-US" altLang="ko-KR" smtClean="0"/>
              <a:t>Composite </a:t>
            </a:r>
            <a:r>
              <a:rPr lang="ko-KR" altLang="en-US" smtClean="0"/>
              <a:t>패턴의 경우는 클래스의 구조화에 초점이 맞추어진 것으로서</a:t>
            </a:r>
            <a:endParaRPr lang="en-US" altLang="ko-KR" smtClean="0"/>
          </a:p>
          <a:p>
            <a:r>
              <a:rPr lang="ko-KR" altLang="en-US" smtClean="0"/>
              <a:t> 어떻게 하면 관련된 객체들을 하나의 인터페이스로 다룰 수 있도록 일관성을 </a:t>
            </a:r>
            <a:endParaRPr lang="en-US" altLang="ko-KR" smtClean="0"/>
          </a:p>
          <a:p>
            <a:r>
              <a:rPr lang="ko-KR" altLang="en-US" smtClean="0"/>
              <a:t>부여할 것인가가 중요한 관건이다</a:t>
            </a:r>
            <a:r>
              <a:rPr lang="en-US" altLang="ko-KR" smtClean="0"/>
              <a:t>. </a:t>
            </a:r>
            <a:r>
              <a:rPr lang="ko-KR" altLang="en-US" smtClean="0"/>
              <a:t>즉 여러 객체들을 하나의 객체로 통일시키고 싶은 것이다</a:t>
            </a:r>
            <a:r>
              <a:rPr lang="en-US" altLang="ko-KR" sz="1050" smtClean="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74C6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ility</a:t>
            </a:r>
            <a:endParaRPr lang="en-US" altLang="ko-KR" sz="1050" smtClean="0">
              <a:ln w="4445">
                <a:solidFill>
                  <a:srgbClr val="5CBCB7">
                    <a:alpha val="30000"/>
                  </a:srgbClr>
                </a:solidFill>
              </a:ln>
              <a:solidFill>
                <a:srgbClr val="74C6C2"/>
              </a:solidFill>
              <a:latin typeface="Consolas" panose="020B0609020204030204" pitchFamily="49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95832-9BF7-4C72-B56E-F353C27ABD0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95832-9BF7-4C72-B56E-F353C27ABD0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7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95832-9BF7-4C72-B56E-F353C27ABD0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9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8E92-3447-4E6B-897D-15467364AF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8A3-AB26-48AA-A1A0-00B3F22B0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2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8E92-3447-4E6B-897D-15467364AF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8A3-AB26-48AA-A1A0-00B3F22B0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3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8E92-3447-4E6B-897D-15467364AF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8A3-AB26-48AA-A1A0-00B3F22B0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8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8E92-3447-4E6B-897D-15467364AF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8A3-AB26-48AA-A1A0-00B3F22B0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8E92-3447-4E6B-897D-15467364AF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8A3-AB26-48AA-A1A0-00B3F22B0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7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8E92-3447-4E6B-897D-15467364AF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8A3-AB26-48AA-A1A0-00B3F22B0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72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8E92-3447-4E6B-897D-15467364AF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8A3-AB26-48AA-A1A0-00B3F22B0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6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8E92-3447-4E6B-897D-15467364AF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8A3-AB26-48AA-A1A0-00B3F22B0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8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8E92-3447-4E6B-897D-15467364AF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8A3-AB26-48AA-A1A0-00B3F22B0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5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8E92-3447-4E6B-897D-15467364AF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8A3-AB26-48AA-A1A0-00B3F22B0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8E92-3447-4E6B-897D-15467364AF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78A3-AB26-48AA-A1A0-00B3F22B0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7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8E92-3447-4E6B-897D-15467364AF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78A3-AB26-48AA-A1A0-00B3F22B0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3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81494" y="1418377"/>
            <a:ext cx="76290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설계방법론</a:t>
            </a:r>
            <a:endParaRPr lang="ko-KR" altLang="en-US" sz="60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rgbClr val="5A5A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0739" y="2891240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텀프로젝트 발표 </a:t>
            </a:r>
            <a:r>
              <a:rPr lang="en-US" altLang="ko-KR" sz="28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8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ko-KR" altLang="en-US" sz="28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rgbClr val="5A5A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10172" y="3839609"/>
            <a:ext cx="571656" cy="0"/>
          </a:xfrm>
          <a:prstGeom prst="line">
            <a:avLst/>
          </a:prstGeom>
          <a:ln w="63500">
            <a:solidFill>
              <a:srgbClr val="85C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80338" y="449677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성현구 전상우 임동현</a:t>
            </a:r>
            <a:endParaRPr lang="ko-KR" altLang="en-US" sz="16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9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3442" y="445353"/>
            <a:ext cx="7685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FUNCTIONAL</a:t>
            </a:r>
            <a:r>
              <a:rPr lang="en-US" altLang="ko-KR" sz="2800" smtClean="0">
                <a:ln w="4445"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smtClean="0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</a:t>
            </a:r>
            <a:endParaRPr lang="ko-KR" altLang="en-US" sz="4400">
              <a:ln w="4445">
                <a:solidFill>
                  <a:srgbClr val="5CBCB7">
                    <a:alpha val="29804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182930" y="1903493"/>
            <a:ext cx="1826141" cy="369332"/>
            <a:chOff x="2897691" y="1627288"/>
            <a:chExt cx="1826141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2897691" y="1627288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send command</a:t>
              </a:r>
              <a:endParaRPr lang="en-US" altLang="ko-KR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998041" y="1963058"/>
              <a:ext cx="1613507" cy="0"/>
              <a:chOff x="347663" y="5065498"/>
              <a:chExt cx="1613507" cy="0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347663" y="506549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711388" y="5065498"/>
                <a:ext cx="1249782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그룹 20"/>
          <p:cNvGrpSpPr/>
          <p:nvPr/>
        </p:nvGrpSpPr>
        <p:grpSpPr>
          <a:xfrm>
            <a:off x="456245" y="817374"/>
            <a:ext cx="2536272" cy="1060128"/>
            <a:chOff x="456245" y="817374"/>
            <a:chExt cx="2536272" cy="1060128"/>
          </a:xfrm>
        </p:grpSpPr>
        <p:sp>
          <p:nvSpPr>
            <p:cNvPr id="22" name="타원 21"/>
            <p:cNvSpPr/>
            <p:nvPr/>
          </p:nvSpPr>
          <p:spPr>
            <a:xfrm>
              <a:off x="487308" y="817374"/>
              <a:ext cx="1060128" cy="1060128"/>
            </a:xfrm>
            <a:prstGeom prst="ellipse">
              <a:avLst/>
            </a:prstGeom>
            <a:noFill/>
            <a:ln w="31750">
              <a:solidFill>
                <a:srgbClr val="B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6245" y="1159851"/>
              <a:ext cx="2536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SEQUENCE</a:t>
              </a:r>
              <a:r>
                <a:rPr lang="en-US" altLang="ko-KR" sz="1100" smtClean="0">
                  <a:ln w="4445"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mtClean="0">
                  <a:ln w="4445">
                    <a:solidFill>
                      <a:srgbClr val="5CBCB7">
                        <a:alpha val="29804"/>
                      </a:srgbClr>
                    </a:solidFill>
                  </a:ln>
                  <a:solidFill>
                    <a:srgbClr val="85CDC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DIAGRAM</a:t>
              </a:r>
              <a:endParaRPr lang="ko-KR" altLang="en-US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12657" t="5048" r="25476" b="66952"/>
          <a:stretch/>
        </p:blipFill>
        <p:spPr>
          <a:xfrm>
            <a:off x="587252" y="2310652"/>
            <a:ext cx="11369288" cy="321595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414751" y="1534161"/>
            <a:ext cx="838691" cy="369332"/>
            <a:chOff x="2897691" y="1627288"/>
            <a:chExt cx="838691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2897691" y="162728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en-US" altLang="ko-KR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998041" y="1963058"/>
              <a:ext cx="738341" cy="0"/>
              <a:chOff x="347663" y="5065498"/>
              <a:chExt cx="738341" cy="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347663" y="506549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711388" y="5065498"/>
                <a:ext cx="374616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721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3442" y="445353"/>
            <a:ext cx="7685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FUNCTIONAL</a:t>
            </a:r>
            <a:r>
              <a:rPr lang="en-US" altLang="ko-KR" sz="2800" smtClean="0">
                <a:ln w="4445"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smtClean="0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</a:t>
            </a:r>
            <a:endParaRPr lang="ko-KR" altLang="en-US" sz="4400">
              <a:ln w="4445">
                <a:solidFill>
                  <a:srgbClr val="5CBCB7">
                    <a:alpha val="29804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61664" y="1395371"/>
            <a:ext cx="1468672" cy="369332"/>
            <a:chOff x="2897691" y="1627288"/>
            <a:chExt cx="1468672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2897691" y="162728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initialization</a:t>
              </a:r>
              <a:endParaRPr lang="en-US" altLang="ko-KR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998041" y="1963058"/>
              <a:ext cx="1274087" cy="0"/>
              <a:chOff x="347663" y="5065498"/>
              <a:chExt cx="1274087" cy="0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347663" y="506549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711388" y="5065498"/>
                <a:ext cx="910362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798" t="5048" r="39881" b="48667"/>
          <a:stretch/>
        </p:blipFill>
        <p:spPr>
          <a:xfrm>
            <a:off x="2483643" y="1822622"/>
            <a:ext cx="7224714" cy="4416619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56245" y="817374"/>
            <a:ext cx="2536272" cy="1060128"/>
            <a:chOff x="456245" y="817374"/>
            <a:chExt cx="2536272" cy="1060128"/>
          </a:xfrm>
        </p:grpSpPr>
        <p:sp>
          <p:nvSpPr>
            <p:cNvPr id="21" name="타원 20"/>
            <p:cNvSpPr/>
            <p:nvPr/>
          </p:nvSpPr>
          <p:spPr>
            <a:xfrm>
              <a:off x="487308" y="817374"/>
              <a:ext cx="1060128" cy="1060128"/>
            </a:xfrm>
            <a:prstGeom prst="ellipse">
              <a:avLst/>
            </a:prstGeom>
            <a:noFill/>
            <a:ln w="31750">
              <a:solidFill>
                <a:srgbClr val="B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6245" y="1159851"/>
              <a:ext cx="2536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SEQUENCE</a:t>
              </a:r>
              <a:r>
                <a:rPr lang="en-US" altLang="ko-KR" sz="1100" smtClean="0">
                  <a:ln w="4445"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mtClean="0">
                  <a:ln w="4445">
                    <a:solidFill>
                      <a:srgbClr val="5CBCB7">
                        <a:alpha val="29804"/>
                      </a:srgbClr>
                    </a:solidFill>
                  </a:ln>
                  <a:solidFill>
                    <a:srgbClr val="85CDC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DIAGRAM</a:t>
              </a:r>
              <a:endParaRPr lang="ko-KR" altLang="en-US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414751" y="1534161"/>
            <a:ext cx="944489" cy="369332"/>
            <a:chOff x="2897691" y="1627288"/>
            <a:chExt cx="944489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2897691" y="162728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Client</a:t>
              </a:r>
              <a:endParaRPr lang="en-US" altLang="ko-KR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2998041" y="1963058"/>
              <a:ext cx="738341" cy="0"/>
              <a:chOff x="347663" y="5065498"/>
              <a:chExt cx="738341" cy="0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347663" y="506549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711388" y="5065498"/>
                <a:ext cx="374616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49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3442" y="445353"/>
            <a:ext cx="7685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FUNCTIONAL</a:t>
            </a:r>
            <a:r>
              <a:rPr lang="en-US" altLang="ko-KR" sz="2800" smtClean="0">
                <a:ln w="4445"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smtClean="0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</a:t>
            </a:r>
            <a:endParaRPr lang="ko-KR" altLang="en-US" sz="4400">
              <a:ln w="4445">
                <a:solidFill>
                  <a:srgbClr val="5CBCB7">
                    <a:alpha val="29804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049880" y="1435190"/>
            <a:ext cx="2092239" cy="369332"/>
            <a:chOff x="2897691" y="1627288"/>
            <a:chExt cx="209223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2897691" y="1627288"/>
              <a:ext cx="2092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handle Command</a:t>
              </a:r>
              <a:endParaRPr lang="en-US" altLang="ko-KR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998041" y="1963058"/>
              <a:ext cx="1908566" cy="0"/>
              <a:chOff x="347663" y="5065498"/>
              <a:chExt cx="1908566" cy="0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347663" y="506549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711388" y="5065498"/>
                <a:ext cx="15448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255" t="5172" r="40353" b="48304"/>
          <a:stretch/>
        </p:blipFill>
        <p:spPr>
          <a:xfrm>
            <a:off x="2657670" y="1948144"/>
            <a:ext cx="6876661" cy="421917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56245" y="817374"/>
            <a:ext cx="2536272" cy="1060128"/>
            <a:chOff x="456245" y="817374"/>
            <a:chExt cx="2536272" cy="1060128"/>
          </a:xfrm>
        </p:grpSpPr>
        <p:sp>
          <p:nvSpPr>
            <p:cNvPr id="22" name="타원 21"/>
            <p:cNvSpPr/>
            <p:nvPr/>
          </p:nvSpPr>
          <p:spPr>
            <a:xfrm>
              <a:off x="487308" y="817374"/>
              <a:ext cx="1060128" cy="1060128"/>
            </a:xfrm>
            <a:prstGeom prst="ellipse">
              <a:avLst/>
            </a:prstGeom>
            <a:noFill/>
            <a:ln w="31750">
              <a:solidFill>
                <a:srgbClr val="B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6245" y="1159851"/>
              <a:ext cx="2536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SEQUENCE</a:t>
              </a:r>
              <a:r>
                <a:rPr lang="en-US" altLang="ko-KR" sz="1100" smtClean="0">
                  <a:ln w="4445"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mtClean="0">
                  <a:ln w="4445">
                    <a:solidFill>
                      <a:srgbClr val="5CBCB7">
                        <a:alpha val="29804"/>
                      </a:srgbClr>
                    </a:solidFill>
                  </a:ln>
                  <a:solidFill>
                    <a:srgbClr val="85CDC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DIAGRAM</a:t>
              </a:r>
              <a:endParaRPr lang="ko-KR" altLang="en-US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14751" y="1534161"/>
            <a:ext cx="944489" cy="369332"/>
            <a:chOff x="2897691" y="1627288"/>
            <a:chExt cx="944489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2897691" y="162728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Client</a:t>
              </a:r>
              <a:endParaRPr lang="en-US" altLang="ko-KR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998041" y="1963058"/>
              <a:ext cx="738341" cy="0"/>
              <a:chOff x="347663" y="5065498"/>
              <a:chExt cx="738341" cy="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347663" y="506549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711388" y="5065498"/>
                <a:ext cx="374616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62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1057" y="445353"/>
            <a:ext cx="8949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NONFUNCTIONAL</a:t>
            </a:r>
            <a:r>
              <a:rPr lang="en-US" altLang="ko-KR" sz="2800" smtClean="0">
                <a:ln w="4445"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smtClean="0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</a:t>
            </a:r>
            <a:endParaRPr lang="ko-KR" altLang="en-US" sz="4400">
              <a:ln w="4445">
                <a:solidFill>
                  <a:srgbClr val="5CBCB7">
                    <a:alpha val="29804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081711" y="5358187"/>
            <a:ext cx="4104009" cy="842241"/>
            <a:chOff x="303297" y="5067239"/>
            <a:chExt cx="4104009" cy="842241"/>
          </a:xfrm>
        </p:grpSpPr>
        <p:grpSp>
          <p:nvGrpSpPr>
            <p:cNvPr id="35" name="그룹 34"/>
            <p:cNvGrpSpPr/>
            <p:nvPr/>
          </p:nvGrpSpPr>
          <p:grpSpPr>
            <a:xfrm>
              <a:off x="303297" y="5067239"/>
              <a:ext cx="4104009" cy="369332"/>
              <a:chOff x="273118" y="4860150"/>
              <a:chExt cx="4104009" cy="36933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273118" y="4860150"/>
                <a:ext cx="4104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QR3	</a:t>
                </a:r>
                <a:r>
                  <a:rPr lang="ko-KR" altLang="en-US" sz="1400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로그를 기록하여 이용할 수 있도록 설계</a:t>
                </a:r>
                <a:r>
                  <a:rPr lang="en-US" altLang="ko-KR" sz="1400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en-US" altLang="ko-KR" sz="140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CC7832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355364" y="5229482"/>
                <a:ext cx="3871732" cy="0"/>
                <a:chOff x="347663" y="5037505"/>
                <a:chExt cx="3871732" cy="0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>
                  <a:off x="347663" y="5037505"/>
                  <a:ext cx="367658" cy="0"/>
                </a:xfrm>
                <a:prstGeom prst="line">
                  <a:avLst/>
                </a:prstGeom>
                <a:ln w="19050">
                  <a:solidFill>
                    <a:srgbClr val="74C6C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711388" y="5037505"/>
                  <a:ext cx="350800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TextBox 39"/>
            <p:cNvSpPr txBox="1"/>
            <p:nvPr/>
          </p:nvSpPr>
          <p:spPr>
            <a:xfrm>
              <a:off x="1206440" y="5601703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Productivity(</a:t>
              </a:r>
              <a:r>
                <a:rPr lang="ko-KR" altLang="en-US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사용품질</a:t>
              </a:r>
              <a:r>
                <a:rPr lang="en-US" altLang="ko-KR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생산성</a:t>
              </a:r>
              <a:r>
                <a:rPr lang="en-US" altLang="ko-KR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en-US" altLang="ko-KR" sz="140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74C6C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51953" y="4815479"/>
            <a:ext cx="1500878" cy="1500878"/>
            <a:chOff x="4595122" y="4489368"/>
            <a:chExt cx="1500878" cy="1500878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435" y="4792281"/>
              <a:ext cx="590253" cy="59025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696184" y="5408814"/>
              <a:ext cx="12987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productivity</a:t>
              </a:r>
              <a:endParaRPr lang="ko-KR" altLang="en-US" sz="16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4595122" y="4489368"/>
              <a:ext cx="1500878" cy="1500878"/>
            </a:xfrm>
            <a:prstGeom prst="ellipse">
              <a:avLst/>
            </a:prstGeom>
            <a:noFill/>
            <a:ln w="44450">
              <a:solidFill>
                <a:srgbClr val="74C6C2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068559" y="2060420"/>
            <a:ext cx="4945585" cy="769442"/>
            <a:chOff x="303297" y="2607592"/>
            <a:chExt cx="4945585" cy="769442"/>
          </a:xfrm>
        </p:grpSpPr>
        <p:grpSp>
          <p:nvGrpSpPr>
            <p:cNvPr id="16" name="그룹 15"/>
            <p:cNvGrpSpPr/>
            <p:nvPr/>
          </p:nvGrpSpPr>
          <p:grpSpPr>
            <a:xfrm>
              <a:off x="303297" y="2607592"/>
              <a:ext cx="4945585" cy="307777"/>
              <a:chOff x="273118" y="4211442"/>
              <a:chExt cx="4945585" cy="30777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73118" y="4211442"/>
                <a:ext cx="49455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QR1	</a:t>
                </a:r>
                <a:r>
                  <a:rPr lang="ko-KR" altLang="en-US" sz="1400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클라이언트의 기능 모듈을 재사용 가능하도록 설계</a:t>
                </a:r>
                <a:r>
                  <a:rPr lang="en-US" altLang="ko-KR" sz="1400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en-US" altLang="ko-KR" sz="140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CC7832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373468" y="4519219"/>
                <a:ext cx="4362004" cy="0"/>
                <a:chOff x="347663" y="5037505"/>
                <a:chExt cx="4362004" cy="0"/>
              </a:xfrm>
            </p:grpSpPr>
            <p:cxnSp>
              <p:nvCxnSpPr>
                <p:cNvPr id="19" name="직선 연결선 18"/>
                <p:cNvCxnSpPr/>
                <p:nvPr/>
              </p:nvCxnSpPr>
              <p:spPr>
                <a:xfrm>
                  <a:off x="347663" y="5037505"/>
                  <a:ext cx="367658" cy="0"/>
                </a:xfrm>
                <a:prstGeom prst="line">
                  <a:avLst/>
                </a:prstGeom>
                <a:ln w="19050">
                  <a:solidFill>
                    <a:srgbClr val="74C6C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711388" y="5037505"/>
                  <a:ext cx="3998279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TextBox 31"/>
            <p:cNvSpPr txBox="1"/>
            <p:nvPr/>
          </p:nvSpPr>
          <p:spPr>
            <a:xfrm>
              <a:off x="1206440" y="3069257"/>
              <a:ext cx="3050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Reusability(</a:t>
              </a:r>
              <a:r>
                <a:rPr lang="ko-KR" altLang="en-US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내부</a:t>
              </a:r>
              <a:r>
                <a:rPr lang="en-US" altLang="ko-KR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외부품질</a:t>
              </a:r>
              <a:r>
                <a:rPr lang="en-US" altLang="ko-KR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재사용성</a:t>
              </a:r>
              <a:r>
                <a:rPr lang="en-US" altLang="ko-KR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en-US" altLang="ko-KR" sz="140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74C6C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51953" y="1517707"/>
            <a:ext cx="1500878" cy="1500878"/>
            <a:chOff x="5848481" y="1760353"/>
            <a:chExt cx="1500878" cy="150087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053" y="2124025"/>
              <a:ext cx="595734" cy="595734"/>
            </a:xfrm>
            <a:prstGeom prst="rect">
              <a:avLst/>
            </a:prstGeom>
          </p:spPr>
        </p:pic>
        <p:sp>
          <p:nvSpPr>
            <p:cNvPr id="46" name="타원 45"/>
            <p:cNvSpPr/>
            <p:nvPr/>
          </p:nvSpPr>
          <p:spPr>
            <a:xfrm>
              <a:off x="5848481" y="1760353"/>
              <a:ext cx="1500878" cy="1500878"/>
            </a:xfrm>
            <a:prstGeom prst="ellipse">
              <a:avLst/>
            </a:prstGeom>
            <a:noFill/>
            <a:ln w="44450">
              <a:solidFill>
                <a:srgbClr val="74C6C2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08324" y="2721982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Resuability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077168" y="3698528"/>
            <a:ext cx="6324167" cy="842241"/>
            <a:chOff x="303297" y="3926210"/>
            <a:chExt cx="6324167" cy="842241"/>
          </a:xfrm>
        </p:grpSpPr>
        <p:grpSp>
          <p:nvGrpSpPr>
            <p:cNvPr id="21" name="그룹 20"/>
            <p:cNvGrpSpPr/>
            <p:nvPr/>
          </p:nvGrpSpPr>
          <p:grpSpPr>
            <a:xfrm>
              <a:off x="303297" y="3926210"/>
              <a:ext cx="6324167" cy="369332"/>
              <a:chOff x="273118" y="4860150"/>
              <a:chExt cx="6324167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73118" y="4860150"/>
                <a:ext cx="6324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QR2	</a:t>
                </a:r>
                <a:r>
                  <a:rPr lang="ko-KR" altLang="en-US" sz="1400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감시중인 모든 </a:t>
                </a:r>
                <a:r>
                  <a:rPr lang="en-US" altLang="ko-KR" sz="1400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PC</a:t>
                </a:r>
                <a:r>
                  <a:rPr lang="ko-KR" altLang="en-US" sz="1400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일괄적으로 경고 메시지를 전송할 수 있도록 설계</a:t>
                </a:r>
                <a:r>
                  <a:rPr lang="en-US" altLang="ko-KR" sz="1400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en-US" altLang="ko-KR" sz="140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CC7832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355364" y="5229482"/>
                <a:ext cx="6127224" cy="0"/>
                <a:chOff x="347663" y="5037505"/>
                <a:chExt cx="6127224" cy="0"/>
              </a:xfrm>
            </p:grpSpPr>
            <p:cxnSp>
              <p:nvCxnSpPr>
                <p:cNvPr id="24" name="직선 연결선 23"/>
                <p:cNvCxnSpPr/>
                <p:nvPr/>
              </p:nvCxnSpPr>
              <p:spPr>
                <a:xfrm>
                  <a:off x="347663" y="5037505"/>
                  <a:ext cx="367658" cy="0"/>
                </a:xfrm>
                <a:prstGeom prst="line">
                  <a:avLst/>
                </a:prstGeom>
                <a:ln w="19050">
                  <a:solidFill>
                    <a:srgbClr val="74C6C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>
                  <a:off x="711388" y="5037505"/>
                  <a:ext cx="5763499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1206440" y="4460674"/>
              <a:ext cx="2669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Effectiveness(</a:t>
              </a:r>
              <a:r>
                <a:rPr lang="ko-KR" altLang="en-US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사용품질</a:t>
              </a:r>
              <a:r>
                <a:rPr lang="en-US" altLang="ko-KR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효율성</a:t>
              </a:r>
              <a:r>
                <a:rPr lang="en-US" altLang="ko-KR" sz="1400" smtClean="0">
                  <a:ln w="4445">
                    <a:solidFill>
                      <a:srgbClr val="5CBCB7">
                        <a:alpha val="30000"/>
                      </a:srgbClr>
                    </a:solidFill>
                  </a:ln>
                  <a:solidFill>
                    <a:srgbClr val="74C6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en-US" altLang="ko-KR" sz="140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74C6C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51953" y="3166593"/>
            <a:ext cx="1500878" cy="1500878"/>
            <a:chOff x="9010259" y="1479516"/>
            <a:chExt cx="1500878" cy="150087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831" y="1779688"/>
              <a:ext cx="595734" cy="595734"/>
            </a:xfrm>
            <a:prstGeom prst="rect">
              <a:avLst/>
            </a:prstGeom>
          </p:spPr>
        </p:pic>
        <p:sp>
          <p:nvSpPr>
            <p:cNvPr id="47" name="타원 46"/>
            <p:cNvSpPr/>
            <p:nvPr/>
          </p:nvSpPr>
          <p:spPr>
            <a:xfrm>
              <a:off x="9010259" y="1479516"/>
              <a:ext cx="1500878" cy="1500878"/>
            </a:xfrm>
            <a:prstGeom prst="ellipse">
              <a:avLst/>
            </a:prstGeom>
            <a:noFill/>
            <a:ln w="44450">
              <a:solidFill>
                <a:srgbClr val="74C6C2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60025" y="2371276"/>
              <a:ext cx="1401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effectiveness</a:t>
              </a:r>
              <a:endParaRPr lang="ko-KR" altLang="en-US" sz="16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07" y="5962819"/>
            <a:ext cx="1095264" cy="7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85314" y="445353"/>
            <a:ext cx="782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DIAGRAM</a:t>
            </a:r>
            <a:r>
              <a:rPr lang="en-US" altLang="ko-KR" sz="4400" smtClean="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QUALITY</a:t>
            </a:r>
            <a:endParaRPr lang="ko-KR" altLang="en-US" sz="4400">
              <a:ln w="4445">
                <a:solidFill>
                  <a:srgbClr val="5CBCB7">
                    <a:alpha val="30000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4206" t="14699" r="26270" b="23587"/>
          <a:stretch/>
        </p:blipFill>
        <p:spPr>
          <a:xfrm>
            <a:off x="2133600" y="1219808"/>
            <a:ext cx="7924800" cy="5135272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6934865" y="1871193"/>
            <a:ext cx="1500878" cy="1500878"/>
            <a:chOff x="9010259" y="1479516"/>
            <a:chExt cx="1500878" cy="1500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831" y="1779688"/>
              <a:ext cx="595734" cy="595734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9010259" y="1479516"/>
              <a:ext cx="1500878" cy="1500878"/>
            </a:xfrm>
            <a:prstGeom prst="ellipse">
              <a:avLst/>
            </a:prstGeom>
            <a:noFill/>
            <a:ln w="44450">
              <a:solidFill>
                <a:srgbClr val="74C6C2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60025" y="2371276"/>
              <a:ext cx="1401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effectiveness</a:t>
              </a:r>
              <a:endParaRPr lang="ko-KR" altLang="en-US" sz="16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109153" y="3253379"/>
            <a:ext cx="1500878" cy="1500878"/>
            <a:chOff x="4595122" y="4489368"/>
            <a:chExt cx="1500878" cy="150087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435" y="4792281"/>
              <a:ext cx="590253" cy="59025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696184" y="5408814"/>
              <a:ext cx="12987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productivity</a:t>
              </a:r>
              <a:endParaRPr lang="ko-KR" altLang="en-US" sz="16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595122" y="4489368"/>
              <a:ext cx="1500878" cy="1500878"/>
            </a:xfrm>
            <a:prstGeom prst="ellipse">
              <a:avLst/>
            </a:prstGeom>
            <a:noFill/>
            <a:ln w="44450">
              <a:solidFill>
                <a:srgbClr val="74C6C2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252562" y="1214794"/>
            <a:ext cx="838691" cy="369332"/>
            <a:chOff x="2897691" y="1627288"/>
            <a:chExt cx="838691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2897691" y="162728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en-US" altLang="ko-KR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998041" y="1963058"/>
              <a:ext cx="738341" cy="0"/>
              <a:chOff x="347663" y="5065498"/>
              <a:chExt cx="738341" cy="0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347663" y="506549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711388" y="5065498"/>
                <a:ext cx="374616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01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109153" y="3253379"/>
            <a:ext cx="1500878" cy="1500878"/>
            <a:chOff x="4595122" y="4489368"/>
            <a:chExt cx="1500878" cy="150087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435" y="4792281"/>
              <a:ext cx="590253" cy="59025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696184" y="5408814"/>
              <a:ext cx="12987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productivity</a:t>
              </a:r>
              <a:endParaRPr lang="ko-KR" altLang="en-US" sz="16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595122" y="4489368"/>
              <a:ext cx="1500878" cy="1500878"/>
            </a:xfrm>
            <a:prstGeom prst="ellipse">
              <a:avLst/>
            </a:prstGeom>
            <a:noFill/>
            <a:ln w="44450">
              <a:solidFill>
                <a:srgbClr val="74C6C2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733251" y="3556292"/>
            <a:ext cx="42513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LogHistory()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</a:rPr>
              <a:t>logList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ArrayList&lt;&gt;();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LogHistory getInstance()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b="1" i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(LogHistory.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b="1" i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i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i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 LogHistory();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2733251" y="1515719"/>
            <a:ext cx="182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Singleton Pattern</a:t>
            </a:r>
            <a:endParaRPr lang="ko-KR" altLang="en-US" sz="16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33251" y="2155198"/>
            <a:ext cx="5974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가동시 최초 한 번만 생성되어 종료될 때까지 동작하도록 구현</a:t>
            </a:r>
            <a:r>
              <a:rPr lang="en-US" altLang="ko-KR" sz="16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33251" y="2517191"/>
            <a:ext cx="4695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자원 낭비를 줄이고</a:t>
            </a:r>
            <a:r>
              <a:rPr lang="en-US" altLang="ko-KR" sz="16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로그가 덮어쓰여지는 일을 방지</a:t>
            </a:r>
            <a:r>
              <a:rPr lang="en-US" altLang="ko-KR" sz="16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5314" y="445353"/>
            <a:ext cx="782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DIAGRAM</a:t>
            </a:r>
            <a:r>
              <a:rPr lang="en-US" altLang="ko-KR" sz="4400" smtClean="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QUALITY</a:t>
            </a:r>
            <a:endParaRPr lang="ko-KR" altLang="en-US" sz="4400">
              <a:ln w="4445">
                <a:solidFill>
                  <a:srgbClr val="5CBCB7">
                    <a:alpha val="30000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6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984631" y="4792330"/>
            <a:ext cx="4550144" cy="135547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4632" y="3477524"/>
            <a:ext cx="4550144" cy="123220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190" y="2807948"/>
            <a:ext cx="5516309" cy="330710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85426" y="1362609"/>
            <a:ext cx="194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Composite Pattern</a:t>
            </a:r>
            <a:endParaRPr lang="ko-KR" altLang="en-US" sz="16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5426" y="2002088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객체든 객체들의 집합이든 같은 방법으로 취급</a:t>
            </a:r>
            <a:endParaRPr lang="ko-KR" altLang="en-US" sz="16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5426" y="2364081"/>
            <a:ext cx="4305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개별 객체와 집합 간의 처리 방식의 차이가 없음</a:t>
            </a:r>
            <a:endParaRPr lang="ko-KR" altLang="en-US" sz="16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34865" y="1871193"/>
            <a:ext cx="1500878" cy="1500878"/>
            <a:chOff x="9010259" y="1479516"/>
            <a:chExt cx="1500878" cy="150087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831" y="1779688"/>
              <a:ext cx="595734" cy="595734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9010259" y="1479516"/>
              <a:ext cx="1500878" cy="1500878"/>
            </a:xfrm>
            <a:prstGeom prst="ellipse">
              <a:avLst/>
            </a:prstGeom>
            <a:noFill/>
            <a:ln w="44450">
              <a:solidFill>
                <a:srgbClr val="74C6C2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60025" y="2371276"/>
              <a:ext cx="1401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effectiveness</a:t>
              </a:r>
              <a:endParaRPr lang="ko-KR" altLang="en-US" sz="16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55882" y="3270994"/>
            <a:ext cx="6000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inputCmd(String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nodeNum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nodeNum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b="1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전체 </a:t>
            </a:r>
            <a:r>
              <a:rPr lang="ko-KR" altLang="en-US" sz="1200" smtClean="0">
                <a:solidFill>
                  <a:srgbClr val="3F7F5F"/>
                </a:solidFill>
                <a:latin typeface="Consolas" panose="020B0609020204030204" pitchFamily="49" charset="0"/>
              </a:rPr>
              <a:t>메시지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smtClean="0">
                <a:solidFill>
                  <a:srgbClr val="0000C0"/>
                </a:solidFill>
                <a:latin typeface="Consolas" panose="020B0609020204030204" pitchFamily="49" charset="0"/>
              </a:rPr>
              <a:t>node_composite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.transCmd(</a:t>
            </a:r>
            <a:r>
              <a:rPr lang="en-US" altLang="ko-KR" sz="1200" smtClean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smtClean="0">
                <a:solidFill>
                  <a:srgbClr val="6A3E3E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u="sng">
                <a:solidFill>
                  <a:srgbClr val="3F7F5F"/>
                </a:solidFill>
                <a:latin typeface="Consolas" panose="020B0609020204030204" pitchFamily="49" charset="0"/>
              </a:rPr>
              <a:t>nodenum</a:t>
            </a:r>
            <a:r>
              <a:rPr lang="ko-KR" altLang="en-US" sz="1200" u="sng">
                <a:solidFill>
                  <a:srgbClr val="3F7F5F"/>
                </a:solidFill>
                <a:latin typeface="Consolas" panose="020B0609020204030204" pitchFamily="49" charset="0"/>
              </a:rPr>
              <a:t>으로 날린다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>
                <a:solidFill>
                  <a:srgbClr val="0000C0"/>
                </a:solidFill>
                <a:latin typeface="Consolas" panose="020B0609020204030204" pitchFamily="49" charset="0"/>
              </a:rPr>
              <a:t>node_composite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.getNode(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nodeNum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</a:rPr>
              <a:t>node_composite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.getNode(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</a:rPr>
              <a:t>nodeNum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).transCmd(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</a:rPr>
              <a:t>server_view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.append(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>
                <a:solidFill>
                  <a:srgbClr val="2A00FF"/>
                </a:solidFill>
                <a:latin typeface="Consolas" panose="020B0609020204030204" pitchFamily="49" charset="0"/>
              </a:rPr>
              <a:t>전송할 수 없습니다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7134224" y="4956907"/>
            <a:ext cx="4168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transCmd(String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1" smtClean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>
                <a:solidFill>
                  <a:srgbClr val="0000C0"/>
                </a:solidFill>
                <a:latin typeface="Consolas" panose="020B0609020204030204" pitchFamily="49" charset="0"/>
              </a:rPr>
              <a:t>NodeList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smtClean="0">
                <a:solidFill>
                  <a:srgbClr val="6A3E3E"/>
                </a:solidFill>
                <a:latin typeface="Consolas" panose="020B0609020204030204" pitchFamily="49" charset="0"/>
              </a:rPr>
              <a:t>        n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.transCmd(</a:t>
            </a:r>
            <a:r>
              <a:rPr lang="en-US" altLang="ko-KR" sz="1200" smtClean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sz="1200"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/>
          </a:p>
        </p:txBody>
      </p:sp>
      <p:sp>
        <p:nvSpPr>
          <p:cNvPr id="25" name="직사각형 24"/>
          <p:cNvSpPr/>
          <p:nvPr/>
        </p:nvSpPr>
        <p:spPr>
          <a:xfrm>
            <a:off x="7134224" y="3658859"/>
            <a:ext cx="4152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transCmd(String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sz="1200" b="1">
                <a:solidFill>
                  <a:srgbClr val="6A3E3E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smtClean="0">
                <a:solidFill>
                  <a:srgbClr val="0000C0"/>
                </a:solidFill>
                <a:latin typeface="Consolas" panose="020B0609020204030204" pitchFamily="49" charset="0"/>
              </a:rPr>
              <a:t>    gate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</a:rPr>
              <a:t>.sendCmd(</a:t>
            </a:r>
            <a:r>
              <a:rPr lang="en-US" altLang="ko-KR" sz="1200" smtClean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</a:rPr>
              <a:t>cmd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500658" y="2843802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Server_Controller.class</a:t>
            </a:r>
            <a:endParaRPr lang="ko-KR" altLang="en-US" sz="14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28147" y="3504970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Node.class</a:t>
            </a:r>
            <a:endParaRPr lang="ko-KR" altLang="en-US" sz="14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81710" y="4803018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NodeComposite.class</a:t>
            </a:r>
            <a:endParaRPr lang="ko-KR" altLang="en-US" sz="14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5314" y="445353"/>
            <a:ext cx="782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DIAGRAM</a:t>
            </a:r>
            <a:r>
              <a:rPr lang="en-US" altLang="ko-KR" sz="4400" smtClean="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QUALITY</a:t>
            </a:r>
            <a:endParaRPr lang="ko-KR" altLang="en-US" sz="4400">
              <a:ln w="4445">
                <a:solidFill>
                  <a:srgbClr val="5CBCB7">
                    <a:alpha val="30000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4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8617" t="7732" r="26780" b="59034"/>
          <a:stretch/>
        </p:blipFill>
        <p:spPr>
          <a:xfrm>
            <a:off x="761389" y="1755657"/>
            <a:ext cx="10669222" cy="405856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186478" y="2632132"/>
            <a:ext cx="1500878" cy="1500878"/>
            <a:chOff x="5848481" y="1760353"/>
            <a:chExt cx="1500878" cy="150087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053" y="2124025"/>
              <a:ext cx="595734" cy="595734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5848481" y="1760353"/>
              <a:ext cx="1500878" cy="1500878"/>
            </a:xfrm>
            <a:prstGeom prst="ellipse">
              <a:avLst/>
            </a:prstGeom>
            <a:noFill/>
            <a:ln w="44450">
              <a:solidFill>
                <a:srgbClr val="74C6C2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8324" y="2721982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Resuability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04644" y="2284059"/>
            <a:ext cx="1500878" cy="1500878"/>
            <a:chOff x="5848481" y="1760353"/>
            <a:chExt cx="1500878" cy="150087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053" y="2124025"/>
              <a:ext cx="595734" cy="595734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5848481" y="1760353"/>
              <a:ext cx="1500878" cy="1500878"/>
            </a:xfrm>
            <a:prstGeom prst="ellipse">
              <a:avLst/>
            </a:prstGeom>
            <a:noFill/>
            <a:ln w="44450">
              <a:solidFill>
                <a:srgbClr val="74C6C2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08324" y="2721982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Resuability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52562" y="1214794"/>
            <a:ext cx="838691" cy="369332"/>
            <a:chOff x="2897691" y="1627288"/>
            <a:chExt cx="838691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897691" y="162728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Client</a:t>
              </a:r>
              <a:endParaRPr lang="en-US" altLang="ko-KR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998041" y="1963058"/>
              <a:ext cx="738341" cy="0"/>
              <a:chOff x="347663" y="5065498"/>
              <a:chExt cx="738341" cy="0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347663" y="506549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711388" y="5065498"/>
                <a:ext cx="374616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2185314" y="445353"/>
            <a:ext cx="782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DIAGRAM</a:t>
            </a:r>
            <a:r>
              <a:rPr lang="en-US" altLang="ko-KR" sz="4400" smtClean="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QUALITY</a:t>
            </a:r>
            <a:endParaRPr lang="ko-KR" altLang="en-US" sz="4400">
              <a:ln w="4445">
                <a:solidFill>
                  <a:srgbClr val="5CBCB7">
                    <a:alpha val="30000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3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11192" y="1214794"/>
            <a:ext cx="170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Strategy Pattern</a:t>
            </a:r>
            <a:endParaRPr lang="ko-KR" altLang="en-US" sz="16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1192" y="1631327"/>
            <a:ext cx="6090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알고리즘이 변경되어도 큰 틀을 바꾸지 않고 유연하게 대처할 수 있다</a:t>
            </a:r>
            <a:endParaRPr lang="ko-KR" altLang="en-US" sz="1600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897451" y="2315819"/>
            <a:ext cx="7076584" cy="3999998"/>
            <a:chOff x="4250779" y="2424695"/>
            <a:chExt cx="7076584" cy="3999998"/>
          </a:xfrm>
        </p:grpSpPr>
        <p:sp>
          <p:nvSpPr>
            <p:cNvPr id="37" name="직사각형 36"/>
            <p:cNvSpPr/>
            <p:nvPr/>
          </p:nvSpPr>
          <p:spPr>
            <a:xfrm>
              <a:off x="4250779" y="2424695"/>
              <a:ext cx="7076584" cy="3999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54066" y="2424695"/>
              <a:ext cx="1904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WindowReader.class</a:t>
              </a:r>
              <a:endParaRPr lang="ko-KR" altLang="en-US" sz="14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97426" y="2647731"/>
              <a:ext cx="6817971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646464"/>
                  </a:solidFill>
                  <a:latin typeface="Consolas" panose="020B0609020204030204" pitchFamily="49" charset="0"/>
                </a:rPr>
                <a:t>@Override</a:t>
              </a:r>
            </a:p>
            <a:p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readPL() {</a:t>
              </a: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try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String </a:t>
              </a:r>
              <a:r>
                <a:rPr lang="en-US" altLang="ko-KR" sz="1200">
                  <a:solidFill>
                    <a:srgbClr val="6A3E3E"/>
                  </a:solidFill>
                  <a:latin typeface="Consolas" panose="020B0609020204030204" pitchFamily="49" charset="0"/>
                </a:rPr>
                <a:t>s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Process </a:t>
              </a:r>
              <a:r>
                <a:rPr lang="en-US" altLang="ko-KR" sz="1200">
                  <a:solidFill>
                    <a:srgbClr val="6A3E3E"/>
                  </a:solidFill>
                  <a:latin typeface="Consolas" panose="020B0609020204030204" pitchFamily="49" charset="0"/>
                </a:rPr>
                <a:t>oProcess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ProcessBuilder(</a:t>
              </a:r>
              <a:r>
                <a:rPr lang="en-US" altLang="ko-KR" sz="1200" b="1">
                  <a:solidFill>
                    <a:srgbClr val="2A00FF"/>
                  </a:solidFill>
                  <a:latin typeface="Consolas" panose="020B0609020204030204" pitchFamily="49" charset="0"/>
                </a:rPr>
                <a:t>"cmd"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200" b="1">
                  <a:solidFill>
                    <a:srgbClr val="2A00FF"/>
                  </a:solidFill>
                  <a:latin typeface="Consolas" panose="020B0609020204030204" pitchFamily="49" charset="0"/>
                </a:rPr>
                <a:t>"/c"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200" b="1">
                  <a:solidFill>
                    <a:srgbClr val="2A00FF"/>
                  </a:solidFill>
                  <a:latin typeface="Consolas" panose="020B0609020204030204" pitchFamily="49" charset="0"/>
                </a:rPr>
                <a:t>"tasklist"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).start();</a:t>
              </a:r>
            </a:p>
            <a:p>
              <a:endParaRPr lang="ko-KR" altLang="en-US" sz="1200">
                <a:latin typeface="Consolas" panose="020B0609020204030204" pitchFamily="49" charset="0"/>
              </a:endParaRPr>
            </a:p>
            <a:p>
              <a:r>
                <a:rPr lang="en-US" altLang="ko-KR" sz="1200" smtClean="0">
                  <a:solidFill>
                    <a:srgbClr val="3F7F5F"/>
                  </a:solidFill>
                  <a:latin typeface="Consolas" panose="020B0609020204030204" pitchFamily="49" charset="0"/>
                </a:rPr>
                <a:t>        // </a:t>
              </a:r>
              <a:r>
                <a:rPr lang="ko-KR" altLang="en-US" sz="1200">
                  <a:solidFill>
                    <a:srgbClr val="3F7F5F"/>
                  </a:solidFill>
                  <a:latin typeface="Consolas" panose="020B0609020204030204" pitchFamily="49" charset="0"/>
                </a:rPr>
                <a:t>외부 프로그램 출력 읽기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……</a:t>
              </a:r>
              <a:endParaRPr lang="en-US" altLang="ko-KR" sz="1200" smtClean="0">
                <a:solidFill>
                  <a:srgbClr val="0000C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   </a:t>
              </a:r>
              <a:r>
                <a:rPr lang="en-US" altLang="ko-KR" sz="1200" smtClean="0">
                  <a:solidFill>
                    <a:srgbClr val="3F7F5F"/>
                  </a:solidFill>
                  <a:latin typeface="Consolas" panose="020B0609020204030204" pitchFamily="49" charset="0"/>
                </a:rPr>
                <a:t>// </a:t>
              </a:r>
              <a:r>
                <a:rPr lang="en-US" altLang="ko-KR" sz="1200">
                  <a:solidFill>
                    <a:srgbClr val="3F7F5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200">
                  <a:solidFill>
                    <a:srgbClr val="3F7F5F"/>
                  </a:solidFill>
                  <a:latin typeface="Consolas" panose="020B0609020204030204" pitchFamily="49" charset="0"/>
                </a:rPr>
                <a:t>표준 출력</a:t>
              </a:r>
              <a:r>
                <a:rPr lang="en-US" altLang="ko-KR" sz="1200">
                  <a:solidFill>
                    <a:srgbClr val="3F7F5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200">
                  <a:solidFill>
                    <a:srgbClr val="3F7F5F"/>
                  </a:solidFill>
                  <a:latin typeface="Consolas" panose="020B0609020204030204" pitchFamily="49" charset="0"/>
                </a:rPr>
                <a:t>과 </a:t>
              </a:r>
              <a:r>
                <a:rPr lang="en-US" altLang="ko-KR" sz="1200">
                  <a:solidFill>
                    <a:srgbClr val="3F7F5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200">
                  <a:solidFill>
                    <a:srgbClr val="3F7F5F"/>
                  </a:solidFill>
                  <a:latin typeface="Consolas" panose="020B0609020204030204" pitchFamily="49" charset="0"/>
                </a:rPr>
                <a:t>표준 에러 출력</a:t>
              </a:r>
              <a:r>
                <a:rPr lang="en-US" altLang="ko-KR" sz="1200">
                  <a:solidFill>
                    <a:srgbClr val="3F7F5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200">
                  <a:solidFill>
                    <a:srgbClr val="3F7F5F"/>
                  </a:solidFill>
                  <a:latin typeface="Consolas" panose="020B0609020204030204" pitchFamily="49" charset="0"/>
                </a:rPr>
                <a:t>을 출력</a:t>
              </a: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    while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s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stdOut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.readLine()) !=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ko-KR" sz="120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        process_list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.add(</a:t>
              </a:r>
              <a:r>
                <a:rPr lang="en-US" altLang="ko-KR" sz="1200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s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}</a:t>
              </a:r>
              <a:endParaRPr lang="en-US" altLang="ko-KR" sz="12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    while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s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stdError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.readLine()) !=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System.</a:t>
              </a:r>
              <a:r>
                <a:rPr lang="en-US" altLang="ko-KR" sz="1200" b="1" i="1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err</a:t>
              </a:r>
              <a:r>
                <a:rPr lang="en-US" altLang="ko-KR" sz="1200" b="1" i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.println(</a:t>
              </a:r>
              <a:r>
                <a:rPr lang="en-US" altLang="ko-KR" sz="1200" b="1" i="1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s</a:t>
              </a:r>
              <a:r>
                <a:rPr lang="en-US" altLang="ko-KR" sz="1200" b="1" i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ko-KR" altLang="en-US" sz="1200">
                <a:latin typeface="Consolas" panose="020B0609020204030204" pitchFamily="49" charset="0"/>
              </a:endParaRPr>
            </a:p>
            <a:p>
              <a:r>
                <a:rPr lang="en-US" altLang="ko-KR" sz="120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    cc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.transGateway(</a:t>
              </a:r>
              <a:r>
                <a:rPr lang="en-US" altLang="ko-KR" sz="120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process_list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}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(Exception 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System.</a:t>
              </a:r>
              <a:r>
                <a:rPr lang="en-US" altLang="ko-KR" sz="1200" b="1" i="1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1200" b="1" i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.println(</a:t>
              </a:r>
              <a:r>
                <a:rPr lang="en-US" altLang="ko-KR" sz="1200" b="1" i="1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ko-KR" sz="12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  <a:endParaRPr lang="en-US" altLang="ko-KR" sz="12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ko-KR" altLang="en-US" sz="12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4644" y="2284059"/>
            <a:ext cx="1500878" cy="1500878"/>
            <a:chOff x="5848481" y="1760353"/>
            <a:chExt cx="1500878" cy="150087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053" y="2124025"/>
              <a:ext cx="595734" cy="595734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5848481" y="1760353"/>
              <a:ext cx="1500878" cy="1500878"/>
            </a:xfrm>
            <a:prstGeom prst="ellipse">
              <a:avLst/>
            </a:prstGeom>
            <a:noFill/>
            <a:ln w="44450">
              <a:solidFill>
                <a:srgbClr val="74C6C2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08324" y="2721982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Resuability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03313" y="3888249"/>
            <a:ext cx="4250017" cy="2773506"/>
            <a:chOff x="720758" y="3784937"/>
            <a:chExt cx="4250017" cy="2773506"/>
          </a:xfrm>
        </p:grpSpPr>
        <p:sp>
          <p:nvSpPr>
            <p:cNvPr id="29" name="직사각형 28"/>
            <p:cNvSpPr/>
            <p:nvPr/>
          </p:nvSpPr>
          <p:spPr>
            <a:xfrm>
              <a:off x="720758" y="3784937"/>
              <a:ext cx="4250017" cy="273618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42411" y="4065453"/>
              <a:ext cx="4026682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startUp() 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>
                  <a:solidFill>
                    <a:srgbClr val="0000C0"/>
                  </a:solidFill>
                  <a:latin typeface="Consolas" panose="020B0609020204030204" pitchFamily="49" charset="0"/>
                </a:rPr>
                <a:t>commander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Commander();</a:t>
              </a:r>
            </a:p>
            <a:p>
              <a:r>
                <a:rPr lang="ko-KR" alt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>
                  <a:solidFill>
                    <a:srgbClr val="0000C0"/>
                  </a:solidFill>
                  <a:latin typeface="Consolas" panose="020B0609020204030204" pitchFamily="49" charset="0"/>
                </a:rPr>
                <a:t>gateway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Gateway(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>
                  <a:solidFill>
                    <a:srgbClr val="0000C0"/>
                  </a:solidFill>
                  <a:latin typeface="Consolas" panose="020B0609020204030204" pitchFamily="49" charset="0"/>
                </a:rPr>
                <a:t>gateway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.start();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String </a:t>
              </a:r>
              <a:r>
                <a:rPr lang="en-US" altLang="ko-KR" sz="1200">
                  <a:solidFill>
                    <a:srgbClr val="6A3E3E"/>
                  </a:solidFill>
                  <a:latin typeface="Consolas" panose="020B0609020204030204" pitchFamily="49" charset="0"/>
                </a:rPr>
                <a:t>os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=System.</a:t>
              </a:r>
              <a:r>
                <a:rPr lang="en-US" altLang="ko-KR" sz="1200" i="1">
                  <a:solidFill>
                    <a:srgbClr val="000000"/>
                  </a:solidFill>
                  <a:latin typeface="Consolas" panose="020B0609020204030204" pitchFamily="49" charset="0"/>
                </a:rPr>
                <a:t>getProperty(</a:t>
              </a:r>
              <a:r>
                <a:rPr lang="en-US" altLang="ko-KR" sz="1200" i="1">
                  <a:solidFill>
                    <a:srgbClr val="2A00FF"/>
                  </a:solidFill>
                  <a:latin typeface="Consolas" panose="020B0609020204030204" pitchFamily="49" charset="0"/>
                </a:rPr>
                <a:t>"os.name"</a:t>
              </a:r>
              <a:r>
                <a:rPr lang="en-US" altLang="ko-KR" sz="1200" i="1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os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.contains(</a:t>
              </a:r>
              <a:r>
                <a:rPr lang="en-US" altLang="ko-KR" sz="1200" b="1">
                  <a:solidFill>
                    <a:srgbClr val="2A00FF"/>
                  </a:solidFill>
                  <a:latin typeface="Consolas" panose="020B0609020204030204" pitchFamily="49" charset="0"/>
                </a:rPr>
                <a:t>"Windows"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)){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reader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WindowReader(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ko-KR" alt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os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.contains(</a:t>
              </a:r>
              <a:r>
                <a:rPr lang="en-US" altLang="ko-KR" sz="1200" b="1">
                  <a:solidFill>
                    <a:srgbClr val="2A00FF"/>
                  </a:solidFill>
                  <a:latin typeface="Consolas" panose="020B0609020204030204" pitchFamily="49" charset="0"/>
                </a:rPr>
                <a:t>"Linux"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)){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smtClean="0">
                  <a:solidFill>
                    <a:srgbClr val="3F7F5F"/>
                  </a:solidFill>
                  <a:latin typeface="Consolas" panose="020B0609020204030204" pitchFamily="49" charset="0"/>
                </a:rPr>
                <a:t>//</a:t>
              </a:r>
              <a:r>
                <a:rPr lang="en-US" altLang="ko-KR" sz="1200">
                  <a:solidFill>
                    <a:srgbClr val="3F7F5F"/>
                  </a:solidFill>
                  <a:latin typeface="Consolas" panose="020B0609020204030204" pitchFamily="49" charset="0"/>
                </a:rPr>
                <a:t>reader = new LinuxReader(this);</a:t>
              </a:r>
            </a:p>
            <a:p>
              <a:r>
                <a:rPr lang="ko-KR" altLang="en-US" sz="120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ko-KR" altLang="en-US" sz="1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34110" y="3784937"/>
              <a:ext cx="2023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Client_Controller.class</a:t>
              </a:r>
              <a:endParaRPr lang="ko-KR" altLang="en-US" sz="14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85314" y="445353"/>
            <a:ext cx="782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DIAGRAM</a:t>
            </a:r>
            <a:r>
              <a:rPr lang="en-US" altLang="ko-KR" sz="4400" smtClean="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QUALITY</a:t>
            </a:r>
            <a:endParaRPr lang="ko-KR" altLang="en-US" sz="4400">
              <a:ln w="4445">
                <a:solidFill>
                  <a:srgbClr val="5CBCB7">
                    <a:alpha val="30000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1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22629" y="3414090"/>
            <a:ext cx="7725997" cy="2454193"/>
            <a:chOff x="770190" y="3785176"/>
            <a:chExt cx="7725997" cy="2454193"/>
          </a:xfrm>
        </p:grpSpPr>
        <p:sp>
          <p:nvSpPr>
            <p:cNvPr id="27" name="직사각형 26"/>
            <p:cNvSpPr/>
            <p:nvPr/>
          </p:nvSpPr>
          <p:spPr>
            <a:xfrm>
              <a:off x="770190" y="3785176"/>
              <a:ext cx="7725997" cy="245419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6905" y="3807934"/>
              <a:ext cx="1412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CmdAlert.class</a:t>
              </a:r>
              <a:endParaRPr lang="ko-KR" altLang="en-US" sz="14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770190" y="4115711"/>
              <a:ext cx="7680345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CmdAlert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implements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Command 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ko-KR" altLang="en-US" sz="1200">
                <a:latin typeface="Consolas" panose="020B0609020204030204" pitchFamily="49" charset="0"/>
              </a:endParaRP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String </a:t>
              </a:r>
              <a:r>
                <a:rPr lang="en-US" altLang="ko-KR" sz="1200">
                  <a:solidFill>
                    <a:srgbClr val="0000C0"/>
                  </a:solidFill>
                  <a:latin typeface="Consolas" panose="020B0609020204030204" pitchFamily="49" charset="0"/>
                </a:rPr>
                <a:t>alert_msg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ko-KR" altLang="en-US" sz="1200">
                <a:latin typeface="Consolas" panose="020B0609020204030204" pitchFamily="49" charset="0"/>
              </a:endParaRPr>
            </a:p>
            <a:p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public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CmdAlert(String 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msg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    this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200" b="1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alert_msg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msg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ko-KR" sz="120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   @Override</a:t>
              </a:r>
              <a:endParaRPr lang="ko-KR" altLang="en-US" sz="1200">
                <a:latin typeface="Consolas" panose="020B0609020204030204" pitchFamily="49" charset="0"/>
              </a:endParaRP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public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start() {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System.</a:t>
              </a:r>
              <a:r>
                <a:rPr lang="en-US" altLang="ko-KR" sz="1200" b="1" i="1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1200" b="1" i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.println(</a:t>
              </a:r>
              <a:r>
                <a:rPr lang="en-US" altLang="ko-KR" sz="1200" b="1" i="1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alert_msg</a:t>
              </a:r>
              <a:r>
                <a:rPr lang="en-US" altLang="ko-KR" sz="12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JOptionPane.</a:t>
              </a:r>
              <a:r>
                <a:rPr lang="en-US" altLang="ko-KR" sz="1200" i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showMessageDialog(</a:t>
              </a:r>
              <a:r>
                <a:rPr lang="en-US" altLang="ko-KR" sz="1200" b="1" i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2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200" b="1" i="1">
                  <a:solidFill>
                    <a:srgbClr val="0000C0"/>
                  </a:solidFill>
                  <a:latin typeface="Consolas" panose="020B0609020204030204" pitchFamily="49" charset="0"/>
                </a:rPr>
                <a:t>alert_msg</a:t>
              </a:r>
              <a:r>
                <a:rPr lang="en-US" altLang="ko-KR" sz="12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200" b="1" i="1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1200" b="1" i="1">
                  <a:solidFill>
                    <a:srgbClr val="2A00FF"/>
                  </a:solidFill>
                  <a:latin typeface="Consolas" panose="020B0609020204030204" pitchFamily="49" charset="0"/>
                </a:rPr>
                <a:t>경고</a:t>
              </a:r>
              <a:r>
                <a:rPr lang="en-US" altLang="ko-KR" sz="1200" b="1" i="1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200" b="1" i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200" b="1" i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JOptionPane.</a:t>
              </a:r>
              <a:r>
                <a:rPr lang="en-US" altLang="ko-KR" sz="1200" b="1" i="1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ERROR_MESSAGE</a:t>
              </a:r>
              <a:r>
                <a:rPr lang="en-US" altLang="ko-KR" sz="1200" b="1" i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ko-KR" altLang="en-US" sz="1200">
                <a:latin typeface="Consolas" panose="020B0609020204030204" pitchFamily="49" charset="0"/>
              </a:endParaRP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  <a:endParaRPr lang="en-US" altLang="ko-KR" sz="12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ko-KR" altLang="en-US" sz="1200"/>
            </a:p>
          </p:txBody>
        </p:sp>
      </p:grp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22629" y="1833267"/>
            <a:ext cx="4659059" cy="1476920"/>
            <a:chOff x="6694741" y="2160626"/>
            <a:chExt cx="4659059" cy="1476920"/>
          </a:xfrm>
        </p:grpSpPr>
        <p:sp>
          <p:nvSpPr>
            <p:cNvPr id="35" name="직사각형 34"/>
            <p:cNvSpPr/>
            <p:nvPr/>
          </p:nvSpPr>
          <p:spPr>
            <a:xfrm>
              <a:off x="6694741" y="2162152"/>
              <a:ext cx="4659059" cy="147539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900277" y="2426445"/>
              <a:ext cx="42479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CmdProcessEnd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implements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Command 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ko-KR" altLang="en-US" sz="1200">
                <a:latin typeface="Consolas" panose="020B0609020204030204" pitchFamily="49" charset="0"/>
              </a:endParaRPr>
            </a:p>
            <a:p>
              <a:r>
                <a:rPr lang="en-US" altLang="ko-KR" sz="12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    @</a:t>
              </a:r>
              <a:r>
                <a:rPr lang="en-US" altLang="ko-KR" sz="1200">
                  <a:solidFill>
                    <a:srgbClr val="646464"/>
                  </a:solidFill>
                  <a:latin typeface="Consolas" panose="020B0609020204030204" pitchFamily="49" charset="0"/>
                </a:rPr>
                <a:t>Override</a:t>
              </a: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public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start() {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System.</a:t>
              </a:r>
              <a:r>
                <a:rPr lang="en-US" altLang="ko-KR" sz="1200" i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exit(0</a:t>
              </a:r>
              <a:r>
                <a:rPr lang="en-US" altLang="ko-KR" sz="1200" i="1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  <a:endParaRPr lang="ko-KR" altLang="en-US" sz="1200">
                <a:latin typeface="Consolas" panose="020B0609020204030204" pitchFamily="49" charset="0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ko-KR" altLang="en-US" sz="1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51085" y="2160626"/>
              <a:ext cx="1946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CmdProcessEnd.class</a:t>
              </a:r>
              <a:endParaRPr lang="ko-KR" altLang="en-US" sz="14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310321" y="1693703"/>
            <a:ext cx="4789436" cy="3336871"/>
            <a:chOff x="6680777" y="2099332"/>
            <a:chExt cx="4789436" cy="3336871"/>
          </a:xfrm>
        </p:grpSpPr>
        <p:sp>
          <p:nvSpPr>
            <p:cNvPr id="37" name="직사각형 36"/>
            <p:cNvSpPr/>
            <p:nvPr/>
          </p:nvSpPr>
          <p:spPr>
            <a:xfrm>
              <a:off x="6700313" y="2117226"/>
              <a:ext cx="4659059" cy="3274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680777" y="2389215"/>
              <a:ext cx="4789436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execCmd(String 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cmd_type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, String 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cmd_msg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ko-KR" altLang="en-US" sz="1200" smtClean="0">
                  <a:latin typeface="Consolas" panose="020B0609020204030204" pitchFamily="49" charset="0"/>
                </a:rPr>
                <a:t>    </a:t>
              </a:r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cmd_type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case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2A00FF"/>
                  </a:solidFill>
                  <a:latin typeface="Consolas" panose="020B0609020204030204" pitchFamily="49" charset="0"/>
                </a:rPr>
                <a:t>"ALERT"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ko-KR" sz="120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command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CmdAlert(</a:t>
              </a:r>
              <a:r>
                <a:rPr lang="en-US" altLang="ko-KR" sz="1200" b="1">
                  <a:solidFill>
                    <a:srgbClr val="6A3E3E"/>
                  </a:solidFill>
                  <a:latin typeface="Consolas" panose="020B0609020204030204" pitchFamily="49" charset="0"/>
                </a:rPr>
                <a:t>cmd_msg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20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    command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.start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    break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case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2A00FF"/>
                  </a:solidFill>
                  <a:latin typeface="Consolas" panose="020B0609020204030204" pitchFamily="49" charset="0"/>
                </a:rPr>
                <a:t>"PROCESS_END"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20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    command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CmdProcessEnd();</a:t>
              </a:r>
            </a:p>
            <a:p>
              <a:r>
                <a:rPr lang="en-US" altLang="ko-KR" sz="120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    command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.start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    break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case</a:t>
              </a:r>
              <a:r>
                <a:rPr lang="en-US" altLang="ko-KR" sz="12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b="1">
                  <a:solidFill>
                    <a:srgbClr val="2A00FF"/>
                  </a:solidFill>
                  <a:latin typeface="Consolas" panose="020B0609020204030204" pitchFamily="49" charset="0"/>
                </a:rPr>
                <a:t>"SHUT_DOWN"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20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    command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ko-KR" sz="1200" b="1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 CmdShutDown();</a:t>
              </a:r>
            </a:p>
            <a:p>
              <a:r>
                <a:rPr lang="en-US" altLang="ko-KR" sz="120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    command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.start</a:t>
              </a:r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200" b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     break</a:t>
              </a:r>
              <a:r>
                <a:rPr lang="en-US" altLang="ko-KR" sz="1200" b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}</a:t>
              </a:r>
              <a:endParaRPr lang="en-US" altLang="ko-KR" sz="120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ko-KR" altLang="en-US" sz="12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23559" y="2099332"/>
              <a:ext cx="1653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Commander.class</a:t>
              </a:r>
              <a:endParaRPr lang="ko-KR" altLang="en-US" sz="14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186478" y="2632132"/>
            <a:ext cx="1500878" cy="1500878"/>
            <a:chOff x="5848481" y="1760353"/>
            <a:chExt cx="1500878" cy="1500878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053" y="2124025"/>
              <a:ext cx="595734" cy="595734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5848481" y="1760353"/>
              <a:ext cx="1500878" cy="1500878"/>
            </a:xfrm>
            <a:prstGeom prst="ellipse">
              <a:avLst/>
            </a:prstGeom>
            <a:noFill/>
            <a:ln w="44450">
              <a:solidFill>
                <a:srgbClr val="74C6C2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08324" y="2721982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Resuability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85314" y="445353"/>
            <a:ext cx="782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DIAGRAM</a:t>
            </a:r>
            <a:r>
              <a:rPr lang="en-US" altLang="ko-KR" sz="4400" smtClean="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QUALITY</a:t>
            </a:r>
            <a:endParaRPr lang="ko-KR" altLang="en-US" sz="4400">
              <a:ln w="4445">
                <a:solidFill>
                  <a:srgbClr val="5CBCB7">
                    <a:alpha val="30000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2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149061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" y="0"/>
            <a:ext cx="203200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9549" y="445353"/>
            <a:ext cx="1729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mtClean="0">
                <a:ln w="4445"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</a:t>
            </a:r>
            <a:r>
              <a:rPr lang="en-US" altLang="ko-KR" sz="4800" b="1" smtClean="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4800" b="1">
              <a:ln w="4445">
                <a:solidFill>
                  <a:srgbClr val="5CBCB7">
                    <a:alpha val="30000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2149059" y="1502917"/>
            <a:ext cx="2744662" cy="523220"/>
            <a:chOff x="2149059" y="1503176"/>
            <a:chExt cx="2744662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149059" y="1503176"/>
              <a:ext cx="27446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Business Model</a:t>
              </a:r>
              <a:endParaRPr lang="ko-KR" altLang="en-US" sz="2800" b="1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149059" y="2026396"/>
              <a:ext cx="2646687" cy="0"/>
              <a:chOff x="2247034" y="2026396"/>
              <a:chExt cx="2646687" cy="0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2247034" y="2026396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2610759" y="2026396"/>
                <a:ext cx="2282962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/>
          <p:cNvGrpSpPr/>
          <p:nvPr/>
        </p:nvGrpSpPr>
        <p:grpSpPr>
          <a:xfrm>
            <a:off x="2149059" y="2406593"/>
            <a:ext cx="4145687" cy="523220"/>
            <a:chOff x="2149059" y="2407111"/>
            <a:chExt cx="4145687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2149059" y="2407111"/>
              <a:ext cx="41456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Functional Requirement</a:t>
              </a:r>
              <a:endParaRPr lang="ko-KR" altLang="en-US" sz="2800" b="1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2149059" y="2925764"/>
              <a:ext cx="4074459" cy="0"/>
              <a:chOff x="2247034" y="2925764"/>
              <a:chExt cx="4074459" cy="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2247034" y="2925764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2610759" y="2925764"/>
                <a:ext cx="371073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/>
          <p:cNvGrpSpPr/>
          <p:nvPr/>
        </p:nvGrpSpPr>
        <p:grpSpPr>
          <a:xfrm>
            <a:off x="2149059" y="3310269"/>
            <a:ext cx="4791696" cy="523220"/>
            <a:chOff x="2149059" y="3311046"/>
            <a:chExt cx="479169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2149059" y="3311046"/>
              <a:ext cx="47916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Nonfunctional Requirement</a:t>
              </a:r>
              <a:endParaRPr lang="ko-KR" altLang="en-US" sz="2800" b="1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149059" y="3814667"/>
              <a:ext cx="4643627" cy="0"/>
              <a:chOff x="2247034" y="3814667"/>
              <a:chExt cx="4643627" cy="0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247034" y="3814667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2610759" y="3814667"/>
                <a:ext cx="4279902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그룹 59"/>
          <p:cNvGrpSpPr/>
          <p:nvPr/>
        </p:nvGrpSpPr>
        <p:grpSpPr>
          <a:xfrm>
            <a:off x="2149059" y="4213945"/>
            <a:ext cx="4155305" cy="524777"/>
            <a:chOff x="2149059" y="4214981"/>
            <a:chExt cx="4155305" cy="524777"/>
          </a:xfrm>
        </p:grpSpPr>
        <p:sp>
          <p:nvSpPr>
            <p:cNvPr id="19" name="TextBox 18"/>
            <p:cNvSpPr txBox="1"/>
            <p:nvPr/>
          </p:nvSpPr>
          <p:spPr>
            <a:xfrm>
              <a:off x="2149059" y="4214981"/>
              <a:ext cx="41553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Class Diagram &amp; Quality</a:t>
              </a:r>
              <a:endParaRPr lang="ko-KR" altLang="en-US" sz="2800" b="1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149059" y="4739758"/>
              <a:ext cx="4007083" cy="0"/>
              <a:chOff x="2287663" y="4739758"/>
              <a:chExt cx="4007083" cy="0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2287663" y="473975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2651388" y="4739758"/>
                <a:ext cx="364335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/>
          <p:cNvGrpSpPr/>
          <p:nvPr/>
        </p:nvGrpSpPr>
        <p:grpSpPr>
          <a:xfrm>
            <a:off x="2149059" y="5119178"/>
            <a:ext cx="2662908" cy="523220"/>
            <a:chOff x="2149059" y="5118916"/>
            <a:chExt cx="2662908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2149059" y="5118916"/>
              <a:ext cx="2662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Demonstration</a:t>
              </a:r>
              <a:endParaRPr lang="ko-KR" altLang="en-US" sz="2800" b="1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149059" y="5633973"/>
              <a:ext cx="2433628" cy="0"/>
              <a:chOff x="2269001" y="5633973"/>
              <a:chExt cx="2433628" cy="0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2269001" y="5633973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2632726" y="5633973"/>
                <a:ext cx="2069903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/>
          <p:cNvGrpSpPr/>
          <p:nvPr/>
        </p:nvGrpSpPr>
        <p:grpSpPr>
          <a:xfrm>
            <a:off x="2149059" y="6022852"/>
            <a:ext cx="1148071" cy="523220"/>
            <a:chOff x="2149059" y="6022852"/>
            <a:chExt cx="1148071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2149059" y="6022852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 n A</a:t>
              </a:r>
              <a:endParaRPr lang="ko-KR" altLang="en-US" sz="2800" b="1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2149059" y="6546072"/>
              <a:ext cx="1050096" cy="0"/>
              <a:chOff x="2247034" y="6546072"/>
              <a:chExt cx="1050096" cy="0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2247034" y="6546072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2610759" y="6546072"/>
                <a:ext cx="68637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/>
          <p:cNvGrpSpPr/>
          <p:nvPr/>
        </p:nvGrpSpPr>
        <p:grpSpPr>
          <a:xfrm>
            <a:off x="2149059" y="599241"/>
            <a:ext cx="2217274" cy="523220"/>
            <a:chOff x="2149059" y="599241"/>
            <a:chExt cx="2217274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2149059" y="599241"/>
              <a:ext cx="2217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 Intro</a:t>
              </a:r>
              <a:endParaRPr lang="ko-KR" altLang="en-US" sz="2800" b="1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2149059" y="1122461"/>
              <a:ext cx="2119299" cy="0"/>
              <a:chOff x="2247034" y="2026396"/>
              <a:chExt cx="2119299" cy="0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2247034" y="2026396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2610759" y="2026396"/>
                <a:ext cx="175557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62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365" y="445353"/>
            <a:ext cx="4965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DEMO</a:t>
            </a:r>
            <a:r>
              <a:rPr lang="en-US" altLang="ko-KR" sz="4400" smtClean="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NSTRATION</a:t>
            </a:r>
            <a:endParaRPr lang="ko-KR" altLang="en-US" sz="4400">
              <a:ln w="4445">
                <a:solidFill>
                  <a:srgbClr val="5CBCB7">
                    <a:alpha val="30000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47050" y="445353"/>
            <a:ext cx="16979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n </a:t>
            </a:r>
            <a:r>
              <a:rPr lang="en-US" altLang="ko-KR" sz="4400" smtClean="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endParaRPr lang="ko-KR" altLang="en-US" sz="4400">
              <a:ln w="4445">
                <a:solidFill>
                  <a:srgbClr val="5CBCB7">
                    <a:alpha val="30000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0995" y="1289439"/>
            <a:ext cx="3924706" cy="3924706"/>
            <a:chOff x="7309383" y="1728077"/>
            <a:chExt cx="3924706" cy="3924706"/>
          </a:xfrm>
        </p:grpSpPr>
        <p:grpSp>
          <p:nvGrpSpPr>
            <p:cNvPr id="2" name="그룹 1"/>
            <p:cNvGrpSpPr/>
            <p:nvPr/>
          </p:nvGrpSpPr>
          <p:grpSpPr>
            <a:xfrm>
              <a:off x="7309383" y="1728077"/>
              <a:ext cx="3924706" cy="3924706"/>
              <a:chOff x="6462878" y="1890532"/>
              <a:chExt cx="3924706" cy="3924706"/>
            </a:xfrm>
          </p:grpSpPr>
          <p:sp>
            <p:nvSpPr>
              <p:cNvPr id="16" name="TextBox 15"/>
              <p:cNvSpPr txBox="1"/>
              <p:nvPr/>
            </p:nvSpPr>
            <p:spPr>
              <a:xfrm rot="1819405">
                <a:off x="9375297" y="2592185"/>
                <a:ext cx="88357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0" b="1" smtClean="0">
                    <a:ln w="4445"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85000"/>
                        <a:alpha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endParaRPr lang="ko-KR" altLang="en-US" sz="10000" b="1">
                  <a:ln w="444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85000"/>
                      <a:alpha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462878" y="1890532"/>
                <a:ext cx="3924706" cy="392470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타원 6"/>
            <p:cNvSpPr/>
            <p:nvPr/>
          </p:nvSpPr>
          <p:spPr>
            <a:xfrm>
              <a:off x="7375880" y="1794574"/>
              <a:ext cx="3791712" cy="3791712"/>
            </a:xfrm>
            <a:prstGeom prst="ellipse">
              <a:avLst/>
            </a:prstGeom>
            <a:blipFill dpi="0" rotWithShape="1"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59037" y="445353"/>
            <a:ext cx="4273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r>
              <a:rPr lang="en-US" altLang="ko-KR" sz="2800" smtClean="0">
                <a:ln w="4445"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smtClean="0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endParaRPr lang="ko-KR" altLang="en-US" sz="4400">
              <a:ln w="4445">
                <a:solidFill>
                  <a:srgbClr val="5CBCB7">
                    <a:alpha val="29804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5591" y="2011390"/>
            <a:ext cx="4595042" cy="4595042"/>
            <a:chOff x="-128692" y="1546510"/>
            <a:chExt cx="4595042" cy="4595042"/>
          </a:xfrm>
        </p:grpSpPr>
        <p:sp>
          <p:nvSpPr>
            <p:cNvPr id="26" name="타원 25"/>
            <p:cNvSpPr/>
            <p:nvPr/>
          </p:nvSpPr>
          <p:spPr>
            <a:xfrm>
              <a:off x="-128692" y="1546510"/>
              <a:ext cx="4595042" cy="4595042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58416" y="1573233"/>
              <a:ext cx="4454490" cy="4498043"/>
              <a:chOff x="-58416" y="1573233"/>
              <a:chExt cx="4454490" cy="4498043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0" r="5941" b="7689"/>
              <a:stretch>
                <a:fillRect/>
              </a:stretch>
            </p:blipFill>
            <p:spPr>
              <a:xfrm>
                <a:off x="-58416" y="1616786"/>
                <a:ext cx="4454490" cy="4454490"/>
              </a:xfrm>
              <a:custGeom>
                <a:avLst/>
                <a:gdLst>
                  <a:gd name="connsiteX0" fmla="*/ 2625902 w 5251804"/>
                  <a:gd name="connsiteY0" fmla="*/ 0 h 5251804"/>
                  <a:gd name="connsiteX1" fmla="*/ 5251804 w 5251804"/>
                  <a:gd name="connsiteY1" fmla="*/ 2625902 h 5251804"/>
                  <a:gd name="connsiteX2" fmla="*/ 2625902 w 5251804"/>
                  <a:gd name="connsiteY2" fmla="*/ 5251804 h 5251804"/>
                  <a:gd name="connsiteX3" fmla="*/ 0 w 5251804"/>
                  <a:gd name="connsiteY3" fmla="*/ 2625902 h 5251804"/>
                  <a:gd name="connsiteX4" fmla="*/ 2625902 w 5251804"/>
                  <a:gd name="connsiteY4" fmla="*/ 0 h 525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1804" h="5251804">
                    <a:moveTo>
                      <a:pt x="2625902" y="0"/>
                    </a:moveTo>
                    <a:cubicBezTo>
                      <a:pt x="4076148" y="0"/>
                      <a:pt x="5251804" y="1175656"/>
                      <a:pt x="5251804" y="2625902"/>
                    </a:cubicBezTo>
                    <a:cubicBezTo>
                      <a:pt x="5251804" y="4076148"/>
                      <a:pt x="4076148" y="5251804"/>
                      <a:pt x="2625902" y="5251804"/>
                    </a:cubicBezTo>
                    <a:cubicBezTo>
                      <a:pt x="1175656" y="5251804"/>
                      <a:pt x="0" y="4076148"/>
                      <a:pt x="0" y="2625902"/>
                    </a:cubicBezTo>
                    <a:cubicBezTo>
                      <a:pt x="0" y="1175656"/>
                      <a:pt x="1175656" y="0"/>
                      <a:pt x="2625902" y="0"/>
                    </a:cubicBezTo>
                    <a:close/>
                  </a:path>
                </a:pathLst>
              </a:custGeom>
            </p:spPr>
          </p:pic>
          <p:sp>
            <p:nvSpPr>
              <p:cNvPr id="15" name="TextBox 14"/>
              <p:cNvSpPr txBox="1"/>
              <p:nvPr/>
            </p:nvSpPr>
            <p:spPr>
              <a:xfrm rot="19958112">
                <a:off x="961939" y="1573233"/>
                <a:ext cx="899566" cy="1660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0" b="1" smtClean="0">
                    <a:ln w="4445"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85000"/>
                        <a:alpha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endParaRPr lang="ko-KR" altLang="en-US" sz="10000" b="1">
                  <a:ln w="444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85000"/>
                      <a:alpha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969730" y="2745201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ln w="4445">
                  <a:solidFill>
                    <a:srgbClr val="5CBCB7">
                      <a:alpha val="30000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감시 시스템</a:t>
            </a:r>
            <a:endParaRPr lang="ko-KR" altLang="en-US" sz="2000">
              <a:ln w="4445">
                <a:solidFill>
                  <a:srgbClr val="5CBCB7">
                    <a:alpha val="30000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43543" y="1546510"/>
            <a:ext cx="2904914" cy="2904914"/>
            <a:chOff x="4451199" y="1546510"/>
            <a:chExt cx="2904914" cy="2904914"/>
          </a:xfrm>
        </p:grpSpPr>
        <p:sp>
          <p:nvSpPr>
            <p:cNvPr id="17" name="타원 16"/>
            <p:cNvSpPr/>
            <p:nvPr/>
          </p:nvSpPr>
          <p:spPr>
            <a:xfrm>
              <a:off x="4593712" y="1689023"/>
              <a:ext cx="2619888" cy="2619888"/>
            </a:xfrm>
            <a:prstGeom prst="ellipse">
              <a:avLst/>
            </a:prstGeom>
            <a:noFill/>
            <a:ln w="31750">
              <a:solidFill>
                <a:srgbClr val="B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451199" y="1546510"/>
              <a:ext cx="2904914" cy="2904914"/>
            </a:xfrm>
            <a:prstGeom prst="ellipse">
              <a:avLst/>
            </a:prstGeom>
            <a:noFill/>
            <a:ln w="31750"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23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1987" y="445353"/>
            <a:ext cx="4968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BUSINESS</a:t>
            </a:r>
            <a:r>
              <a:rPr lang="en-US" altLang="ko-KR" sz="2800" smtClean="0">
                <a:ln w="4445"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smtClean="0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4400">
              <a:ln w="4445">
                <a:solidFill>
                  <a:srgbClr val="5CBCB7">
                    <a:alpha val="29804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961136" y="1579221"/>
            <a:ext cx="10269728" cy="3888130"/>
            <a:chOff x="1181022" y="2667572"/>
            <a:chExt cx="7724853" cy="2924637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/>
            <a:srcRect l="18096" t="16476" r="24047" b="48476"/>
            <a:stretch/>
          </p:blipFill>
          <p:spPr>
            <a:xfrm>
              <a:off x="1181022" y="2667572"/>
              <a:ext cx="7724853" cy="2924637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2724150" y="3838964"/>
              <a:ext cx="2628900" cy="465320"/>
            </a:xfrm>
            <a:prstGeom prst="rect">
              <a:avLst/>
            </a:prstGeom>
            <a:solidFill>
              <a:srgbClr val="5CBCB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ln w="4445"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Observation System</a:t>
              </a:r>
              <a:endParaRPr lang="ko-KR" altLang="en-US" sz="1100">
                <a:ln w="4445"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3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3442" y="445353"/>
            <a:ext cx="7685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FUNCTIONAL</a:t>
            </a:r>
            <a:r>
              <a:rPr lang="en-US" altLang="ko-KR" sz="2800" smtClean="0">
                <a:ln w="4445"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smtClean="0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</a:t>
            </a:r>
            <a:endParaRPr lang="ko-KR" altLang="en-US" sz="4400">
              <a:ln w="4445">
                <a:solidFill>
                  <a:srgbClr val="5CBCB7">
                    <a:alpha val="29804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340237" y="1452563"/>
            <a:ext cx="9511527" cy="4520370"/>
            <a:chOff x="1004038" y="1452563"/>
            <a:chExt cx="9511527" cy="452037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CB6EBF9-EB6A-4100-9DF1-2D1FB481B58B}"/>
                </a:ext>
              </a:extLst>
            </p:cNvPr>
            <p:cNvSpPr/>
            <p:nvPr/>
          </p:nvSpPr>
          <p:spPr>
            <a:xfrm>
              <a:off x="2831263" y="1857376"/>
              <a:ext cx="2515184" cy="4115556"/>
            </a:xfrm>
            <a:prstGeom prst="rect">
              <a:avLst/>
            </a:prstGeom>
            <a:solidFill>
              <a:srgbClr val="F2F2F2"/>
            </a:solidFill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7878EE7-87C3-4CE2-97A0-3F3E9DA26849}"/>
                </a:ext>
              </a:extLst>
            </p:cNvPr>
            <p:cNvSpPr/>
            <p:nvPr/>
          </p:nvSpPr>
          <p:spPr>
            <a:xfrm>
              <a:off x="3180880" y="2939790"/>
              <a:ext cx="1815950" cy="638424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600" dirty="0" err="1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receiveProcessList</a:t>
              </a:r>
              <a:endParaRPr lang="ko-KR" altLang="en-US" sz="1600" dirty="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F117C7E-3C55-47FB-AB60-90C096C22793}"/>
                </a:ext>
              </a:extLst>
            </p:cNvPr>
            <p:cNvSpPr/>
            <p:nvPr/>
          </p:nvSpPr>
          <p:spPr>
            <a:xfrm>
              <a:off x="3180880" y="4291458"/>
              <a:ext cx="1815950" cy="638424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600" dirty="0" err="1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handleProcessList</a:t>
              </a:r>
              <a:endParaRPr lang="ko-KR" altLang="en-US" sz="1600" dirty="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74395C3-D399-4468-8267-26A62F4F7172}"/>
                </a:ext>
              </a:extLst>
            </p:cNvPr>
            <p:cNvSpPr/>
            <p:nvPr/>
          </p:nvSpPr>
          <p:spPr>
            <a:xfrm>
              <a:off x="3180880" y="5060321"/>
              <a:ext cx="1815950" cy="638424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600" smtClean="0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sendCommand</a:t>
              </a:r>
              <a:endParaRPr lang="ko-KR" altLang="en-US" sz="160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3518E43-48E2-4D29-A35A-1BBBB45D576C}"/>
                </a:ext>
              </a:extLst>
            </p:cNvPr>
            <p:cNvSpPr/>
            <p:nvPr/>
          </p:nvSpPr>
          <p:spPr>
            <a:xfrm>
              <a:off x="6582517" y="1857377"/>
              <a:ext cx="2515184" cy="4115556"/>
            </a:xfrm>
            <a:prstGeom prst="rect">
              <a:avLst/>
            </a:prstGeom>
            <a:solidFill>
              <a:srgbClr val="F2F2F2"/>
            </a:solidFill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DA7C443-6F21-46C8-8BE6-9C3D80EDD89D}"/>
                </a:ext>
              </a:extLst>
            </p:cNvPr>
            <p:cNvSpPr/>
            <p:nvPr/>
          </p:nvSpPr>
          <p:spPr>
            <a:xfrm>
              <a:off x="6932134" y="2388285"/>
              <a:ext cx="1815950" cy="638424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600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readProcessList</a:t>
              </a:r>
              <a:endParaRPr lang="ko-KR" altLang="en-US" sz="160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ECFE91E-03D9-4155-80BC-CB4DDBE0DCB5}"/>
                </a:ext>
              </a:extLst>
            </p:cNvPr>
            <p:cNvSpPr/>
            <p:nvPr/>
          </p:nvSpPr>
          <p:spPr>
            <a:xfrm>
              <a:off x="6932134" y="3724302"/>
              <a:ext cx="1815950" cy="638424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600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sendProcessList</a:t>
              </a:r>
              <a:endParaRPr lang="ko-KR" altLang="en-US" sz="160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7EF439-8810-471A-900D-F41883EF0737}"/>
                </a:ext>
              </a:extLst>
            </p:cNvPr>
            <p:cNvSpPr/>
            <p:nvPr/>
          </p:nvSpPr>
          <p:spPr>
            <a:xfrm>
              <a:off x="6932134" y="5060323"/>
              <a:ext cx="1815950" cy="638424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600" smtClean="0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handleCommand</a:t>
              </a:r>
              <a:endParaRPr lang="ko-KR" altLang="en-US" sz="160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A476738-D45D-4A16-BE1A-A6C9BA346E0C}"/>
                </a:ext>
              </a:extLst>
            </p:cNvPr>
            <p:cNvCxnSpPr>
              <a:cxnSpLocks/>
              <a:stCxn id="2" idx="3"/>
              <a:endCxn id="38" idx="2"/>
            </p:cNvCxnSpPr>
            <p:nvPr/>
          </p:nvCxnSpPr>
          <p:spPr>
            <a:xfrm>
              <a:off x="1683782" y="3763321"/>
              <a:ext cx="1497098" cy="1616212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9ED9342-8D44-4D74-8380-1F38D5A510EF}"/>
                </a:ext>
              </a:extLst>
            </p:cNvPr>
            <p:cNvCxnSpPr>
              <a:cxnSpLocks/>
              <a:stCxn id="71" idx="3"/>
              <a:endCxn id="68" idx="2"/>
            </p:cNvCxnSpPr>
            <p:nvPr/>
          </p:nvCxnSpPr>
          <p:spPr>
            <a:xfrm>
              <a:off x="1663808" y="2319023"/>
              <a:ext cx="1517072" cy="38383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3F612E8-A359-40B8-A0EF-0845F4D8806A}"/>
                </a:ext>
              </a:extLst>
            </p:cNvPr>
            <p:cNvCxnSpPr>
              <a:stCxn id="43" idx="2"/>
              <a:endCxn id="38" idx="6"/>
            </p:cNvCxnSpPr>
            <p:nvPr/>
          </p:nvCxnSpPr>
          <p:spPr>
            <a:xfrm flipH="1" flipV="1">
              <a:off x="4996830" y="5379533"/>
              <a:ext cx="1935304" cy="2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CCA7588-8E2F-41AF-8A59-437E521F7AAD}"/>
                </a:ext>
              </a:extLst>
            </p:cNvPr>
            <p:cNvCxnSpPr>
              <a:stCxn id="42" idx="2"/>
              <a:endCxn id="36" idx="6"/>
            </p:cNvCxnSpPr>
            <p:nvPr/>
          </p:nvCxnSpPr>
          <p:spPr>
            <a:xfrm flipH="1" flipV="1">
              <a:off x="4996830" y="3259002"/>
              <a:ext cx="1935304" cy="784512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064575B-D8F7-48A4-8DBB-58B0D8E01D18}"/>
                </a:ext>
              </a:extLst>
            </p:cNvPr>
            <p:cNvCxnSpPr>
              <a:stCxn id="61" idx="1"/>
              <a:endCxn id="43" idx="6"/>
            </p:cNvCxnSpPr>
            <p:nvPr/>
          </p:nvCxnSpPr>
          <p:spPr>
            <a:xfrm flipH="1">
              <a:off x="8748084" y="4048357"/>
              <a:ext cx="1199146" cy="1331178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57E741B-BE1D-4045-AE09-6D19BC3FF8E1}"/>
                </a:ext>
              </a:extLst>
            </p:cNvPr>
            <p:cNvSpPr txBox="1"/>
            <p:nvPr/>
          </p:nvSpPr>
          <p:spPr>
            <a:xfrm>
              <a:off x="3343074" y="1452563"/>
              <a:ext cx="14915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n w="3810">
                    <a:solidFill>
                      <a:srgbClr val="524E4D">
                        <a:alpha val="30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 System</a:t>
              </a:r>
              <a:endParaRPr lang="ko-KR" altLang="en-US" sz="1600" b="1" dirty="0">
                <a:ln w="3810">
                  <a:solidFill>
                    <a:srgbClr val="524E4D">
                      <a:alpha val="3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14FDDA-54AA-4000-B06E-13F492AECCBD}"/>
                </a:ext>
              </a:extLst>
            </p:cNvPr>
            <p:cNvSpPr txBox="1"/>
            <p:nvPr/>
          </p:nvSpPr>
          <p:spPr>
            <a:xfrm>
              <a:off x="7094328" y="1452563"/>
              <a:ext cx="145584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n w="3810">
                    <a:solidFill>
                      <a:srgbClr val="524E4D">
                        <a:alpha val="30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Client System</a:t>
              </a:r>
              <a:endParaRPr lang="ko-KR" altLang="en-US" sz="1600" b="1" dirty="0">
                <a:ln w="3810">
                  <a:solidFill>
                    <a:srgbClr val="524E4D">
                      <a:alpha val="3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32419B9-A07E-4968-BA5A-1FF970EEF820}"/>
                </a:ext>
              </a:extLst>
            </p:cNvPr>
            <p:cNvCxnSpPr>
              <a:stCxn id="36" idx="4"/>
              <a:endCxn id="37" idx="0"/>
            </p:cNvCxnSpPr>
            <p:nvPr/>
          </p:nvCxnSpPr>
          <p:spPr>
            <a:xfrm>
              <a:off x="4088855" y="3578214"/>
              <a:ext cx="0" cy="713244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E1D884A-D979-4BD7-B4F1-351F1B762358}"/>
                </a:ext>
              </a:extLst>
            </p:cNvPr>
            <p:cNvCxnSpPr>
              <a:stCxn id="41" idx="4"/>
              <a:endCxn id="42" idx="0"/>
            </p:cNvCxnSpPr>
            <p:nvPr/>
          </p:nvCxnSpPr>
          <p:spPr>
            <a:xfrm>
              <a:off x="7840109" y="3026709"/>
              <a:ext cx="0" cy="697593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063461" y="3735736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include</a:t>
              </a:r>
              <a:endParaRPr lang="ko-KR" altLang="en-US" sz="1400" b="1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08466" y="3188265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include</a:t>
              </a:r>
              <a:endParaRPr lang="ko-KR" altLang="en-US" sz="1400" b="1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7878EE7-87C3-4CE2-97A0-3F3E9DA26849}"/>
                </a:ext>
              </a:extLst>
            </p:cNvPr>
            <p:cNvSpPr/>
            <p:nvPr/>
          </p:nvSpPr>
          <p:spPr>
            <a:xfrm>
              <a:off x="3180880" y="2038194"/>
              <a:ext cx="1815950" cy="638424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600" smtClean="0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handleRequest</a:t>
              </a:r>
              <a:endParaRPr lang="ko-KR" altLang="en-US" sz="1600" dirty="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1170664" y="3435137"/>
              <a:ext cx="532518" cy="875647"/>
              <a:chOff x="1170664" y="3435137"/>
              <a:chExt cx="532518" cy="87564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671"/>
              <a:stretch/>
            </p:blipFill>
            <p:spPr>
              <a:xfrm>
                <a:off x="1177414" y="3435137"/>
                <a:ext cx="506368" cy="656368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1170664" y="4003007"/>
                <a:ext cx="532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rgbClr val="5A5A5A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user</a:t>
                </a:r>
                <a:endParaRPr lang="ko-KR" altLang="en-US" sz="1400" b="1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9885264" y="3720173"/>
              <a:ext cx="630301" cy="879062"/>
              <a:chOff x="9885264" y="3720173"/>
              <a:chExt cx="630301" cy="879062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671"/>
              <a:stretch/>
            </p:blipFill>
            <p:spPr>
              <a:xfrm>
                <a:off x="9947230" y="3720173"/>
                <a:ext cx="506368" cy="656368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9885264" y="4291458"/>
                <a:ext cx="630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rgbClr val="5A5A5A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client</a:t>
                </a:r>
                <a:endParaRPr lang="ko-KR" altLang="en-US" sz="1400" b="1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1004038" y="1990839"/>
              <a:ext cx="853119" cy="1108064"/>
              <a:chOff x="1004038" y="1990839"/>
              <a:chExt cx="853119" cy="1108064"/>
            </a:xfrm>
          </p:grpSpPr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671"/>
              <a:stretch/>
            </p:blipFill>
            <p:spPr>
              <a:xfrm>
                <a:off x="1157440" y="1990839"/>
                <a:ext cx="506368" cy="656368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1004038" y="2575683"/>
                <a:ext cx="8531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rgbClr val="5A5A5A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External</a:t>
                </a:r>
              </a:p>
              <a:p>
                <a:pPr algn="ctr"/>
                <a:r>
                  <a:rPr lang="en-US" altLang="ko-KR" sz="1400" b="1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rgbClr val="5A5A5A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user</a:t>
                </a:r>
                <a:endParaRPr lang="ko-KR" altLang="en-US" sz="1400" b="1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456245" y="817374"/>
            <a:ext cx="2347117" cy="1060128"/>
            <a:chOff x="456245" y="817374"/>
            <a:chExt cx="2347117" cy="1060128"/>
          </a:xfrm>
        </p:grpSpPr>
        <p:sp>
          <p:nvSpPr>
            <p:cNvPr id="44" name="타원 43"/>
            <p:cNvSpPr/>
            <p:nvPr/>
          </p:nvSpPr>
          <p:spPr>
            <a:xfrm>
              <a:off x="487308" y="817374"/>
              <a:ext cx="1060128" cy="1060128"/>
            </a:xfrm>
            <a:prstGeom prst="ellipse">
              <a:avLst/>
            </a:prstGeom>
            <a:noFill/>
            <a:ln w="31750">
              <a:solidFill>
                <a:srgbClr val="B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6245" y="1159851"/>
              <a:ext cx="2347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USECASE</a:t>
              </a:r>
              <a:r>
                <a:rPr lang="en-US" altLang="ko-KR" sz="1100" smtClean="0">
                  <a:ln w="4445"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mtClean="0">
                  <a:ln w="4445">
                    <a:solidFill>
                      <a:srgbClr val="5CBCB7">
                        <a:alpha val="29804"/>
                      </a:srgbClr>
                    </a:solidFill>
                  </a:ln>
                  <a:solidFill>
                    <a:srgbClr val="85CDC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DIAGRAM</a:t>
              </a:r>
              <a:endParaRPr lang="ko-KR" altLang="en-US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2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3442" y="445353"/>
            <a:ext cx="7685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FUNCTIONAL</a:t>
            </a:r>
            <a:r>
              <a:rPr lang="en-US" altLang="ko-KR" sz="2800" smtClean="0">
                <a:ln w="4445"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smtClean="0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</a:t>
            </a:r>
            <a:endParaRPr lang="ko-KR" altLang="en-US" sz="4400">
              <a:ln w="4445">
                <a:solidFill>
                  <a:srgbClr val="5CBCB7">
                    <a:alpha val="29804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03297" y="2607592"/>
            <a:ext cx="2714205" cy="307777"/>
            <a:chOff x="273118" y="4211442"/>
            <a:chExt cx="2714205" cy="307777"/>
          </a:xfrm>
        </p:grpSpPr>
        <p:sp>
          <p:nvSpPr>
            <p:cNvPr id="85" name="TextBox 84"/>
            <p:cNvSpPr txBox="1"/>
            <p:nvPr/>
          </p:nvSpPr>
          <p:spPr>
            <a:xfrm>
              <a:off x="273118" y="4211442"/>
              <a:ext cx="2714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PF1	Receive ProcessList</a:t>
              </a:r>
              <a:endParaRPr lang="en-US" altLang="ko-KR" sz="14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CC7832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373468" y="4519219"/>
              <a:ext cx="2508820" cy="0"/>
              <a:chOff x="347663" y="5037505"/>
              <a:chExt cx="2508820" cy="0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347663" y="5037505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711388" y="5037505"/>
                <a:ext cx="2145095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그룹 88"/>
          <p:cNvGrpSpPr/>
          <p:nvPr/>
        </p:nvGrpSpPr>
        <p:grpSpPr>
          <a:xfrm>
            <a:off x="303297" y="3354049"/>
            <a:ext cx="2443298" cy="369332"/>
            <a:chOff x="273118" y="4860150"/>
            <a:chExt cx="2443298" cy="369332"/>
          </a:xfrm>
        </p:grpSpPr>
        <p:sp>
          <p:nvSpPr>
            <p:cNvPr id="90" name="TextBox 89"/>
            <p:cNvSpPr txBox="1"/>
            <p:nvPr/>
          </p:nvSpPr>
          <p:spPr>
            <a:xfrm>
              <a:off x="273118" y="4860150"/>
              <a:ext cx="2443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PF2	Send Command</a:t>
              </a:r>
              <a:endParaRPr lang="en-US" altLang="ko-KR" sz="14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CC7832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355364" y="5229482"/>
              <a:ext cx="2270892" cy="0"/>
              <a:chOff x="347663" y="5037505"/>
              <a:chExt cx="2270892" cy="0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347663" y="5037505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711388" y="5037505"/>
                <a:ext cx="1907167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그룹 93"/>
          <p:cNvGrpSpPr/>
          <p:nvPr/>
        </p:nvGrpSpPr>
        <p:grpSpPr>
          <a:xfrm>
            <a:off x="303297" y="4162061"/>
            <a:ext cx="2616422" cy="369332"/>
            <a:chOff x="273118" y="4860150"/>
            <a:chExt cx="2616422" cy="369332"/>
          </a:xfrm>
        </p:grpSpPr>
        <p:sp>
          <p:nvSpPr>
            <p:cNvPr id="95" name="TextBox 94"/>
            <p:cNvSpPr txBox="1"/>
            <p:nvPr/>
          </p:nvSpPr>
          <p:spPr>
            <a:xfrm>
              <a:off x="273118" y="4860150"/>
              <a:ext cx="26164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PF3	Handle Command</a:t>
              </a:r>
              <a:endParaRPr lang="en-US" altLang="ko-KR" sz="14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CC7832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55364" y="5229482"/>
              <a:ext cx="2457894" cy="0"/>
              <a:chOff x="347663" y="5037505"/>
              <a:chExt cx="2457894" cy="0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347663" y="5037505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711388" y="5037505"/>
                <a:ext cx="2094169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그룹 18"/>
          <p:cNvGrpSpPr/>
          <p:nvPr/>
        </p:nvGrpSpPr>
        <p:grpSpPr>
          <a:xfrm>
            <a:off x="303297" y="4970072"/>
            <a:ext cx="2411238" cy="369332"/>
            <a:chOff x="273118" y="4860150"/>
            <a:chExt cx="241123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273118" y="4860150"/>
              <a:ext cx="2411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PF4	Handle Request</a:t>
              </a:r>
              <a:endParaRPr lang="en-US" altLang="ko-KR" sz="140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CC7832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55364" y="5229482"/>
              <a:ext cx="2078037" cy="0"/>
              <a:chOff x="347663" y="5037505"/>
              <a:chExt cx="2078037" cy="0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347663" y="5037505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711388" y="5037505"/>
                <a:ext cx="1714312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그룹 23"/>
          <p:cNvGrpSpPr/>
          <p:nvPr/>
        </p:nvGrpSpPr>
        <p:grpSpPr>
          <a:xfrm>
            <a:off x="456245" y="817374"/>
            <a:ext cx="2387192" cy="1060128"/>
            <a:chOff x="456245" y="817374"/>
            <a:chExt cx="2387192" cy="1060128"/>
          </a:xfrm>
        </p:grpSpPr>
        <p:sp>
          <p:nvSpPr>
            <p:cNvPr id="25" name="타원 24"/>
            <p:cNvSpPr/>
            <p:nvPr/>
          </p:nvSpPr>
          <p:spPr>
            <a:xfrm>
              <a:off x="487308" y="817374"/>
              <a:ext cx="1060128" cy="1060128"/>
            </a:xfrm>
            <a:prstGeom prst="ellipse">
              <a:avLst/>
            </a:prstGeom>
            <a:noFill/>
            <a:ln w="31750">
              <a:solidFill>
                <a:srgbClr val="B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245" y="1159851"/>
              <a:ext cx="2387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PRIMARY</a:t>
              </a:r>
              <a:r>
                <a:rPr lang="en-US" altLang="ko-KR" sz="1100" smtClean="0">
                  <a:ln w="4445"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mtClean="0">
                  <a:ln w="4445">
                    <a:solidFill>
                      <a:srgbClr val="5CBCB7">
                        <a:alpha val="29804"/>
                      </a:srgbClr>
                    </a:solidFill>
                  </a:ln>
                  <a:solidFill>
                    <a:srgbClr val="85CDC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FUNCTION</a:t>
              </a:r>
              <a:endParaRPr lang="ko-KR" altLang="en-US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365697" y="1791808"/>
            <a:ext cx="8170079" cy="3863146"/>
            <a:chOff x="985866" y="1452563"/>
            <a:chExt cx="9560025" cy="452037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CB6EBF9-EB6A-4100-9DF1-2D1FB481B58B}"/>
                </a:ext>
              </a:extLst>
            </p:cNvPr>
            <p:cNvSpPr/>
            <p:nvPr/>
          </p:nvSpPr>
          <p:spPr>
            <a:xfrm>
              <a:off x="2831263" y="1857376"/>
              <a:ext cx="2515184" cy="4115556"/>
            </a:xfrm>
            <a:prstGeom prst="rect">
              <a:avLst/>
            </a:prstGeom>
            <a:solidFill>
              <a:srgbClr val="F2F2F2"/>
            </a:solidFill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7878EE7-87C3-4CE2-97A0-3F3E9DA26849}"/>
                </a:ext>
              </a:extLst>
            </p:cNvPr>
            <p:cNvSpPr/>
            <p:nvPr/>
          </p:nvSpPr>
          <p:spPr>
            <a:xfrm>
              <a:off x="3180880" y="2939790"/>
              <a:ext cx="1815950" cy="638424"/>
            </a:xfrm>
            <a:prstGeom prst="ellipse">
              <a:avLst/>
            </a:prstGeom>
            <a:solidFill>
              <a:srgbClr val="5CBCB7">
                <a:alpha val="60000"/>
              </a:srgbClr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 err="1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receiveProcessList</a:t>
              </a:r>
              <a:endParaRPr lang="ko-KR" altLang="en-US" sz="1400" dirty="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F117C7E-3C55-47FB-AB60-90C096C22793}"/>
                </a:ext>
              </a:extLst>
            </p:cNvPr>
            <p:cNvSpPr/>
            <p:nvPr/>
          </p:nvSpPr>
          <p:spPr>
            <a:xfrm>
              <a:off x="3180880" y="4291458"/>
              <a:ext cx="1815950" cy="638424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 err="1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handleProcessList</a:t>
              </a:r>
              <a:endParaRPr lang="ko-KR" altLang="en-US" sz="1400" dirty="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74395C3-D399-4468-8267-26A62F4F7172}"/>
                </a:ext>
              </a:extLst>
            </p:cNvPr>
            <p:cNvSpPr/>
            <p:nvPr/>
          </p:nvSpPr>
          <p:spPr>
            <a:xfrm>
              <a:off x="3180880" y="5060321"/>
              <a:ext cx="1815950" cy="638423"/>
            </a:xfrm>
            <a:prstGeom prst="ellipse">
              <a:avLst/>
            </a:prstGeom>
            <a:solidFill>
              <a:srgbClr val="5CBCB7">
                <a:alpha val="60000"/>
              </a:srgbClr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smtClean="0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sendCommand</a:t>
              </a:r>
              <a:endParaRPr lang="ko-KR" altLang="en-US" sz="140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18E43-48E2-4D29-A35A-1BBBB45D576C}"/>
                </a:ext>
              </a:extLst>
            </p:cNvPr>
            <p:cNvSpPr/>
            <p:nvPr/>
          </p:nvSpPr>
          <p:spPr>
            <a:xfrm>
              <a:off x="6582517" y="1857377"/>
              <a:ext cx="2515184" cy="4115556"/>
            </a:xfrm>
            <a:prstGeom prst="rect">
              <a:avLst/>
            </a:prstGeom>
            <a:solidFill>
              <a:srgbClr val="F2F2F2"/>
            </a:solidFill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DA7C443-6F21-46C8-8BE6-9C3D80EDD89D}"/>
                </a:ext>
              </a:extLst>
            </p:cNvPr>
            <p:cNvSpPr/>
            <p:nvPr/>
          </p:nvSpPr>
          <p:spPr>
            <a:xfrm>
              <a:off x="6932134" y="2388285"/>
              <a:ext cx="1815950" cy="638424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readProcessList</a:t>
              </a:r>
              <a:endParaRPr lang="ko-KR" altLang="en-US" sz="140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ECFE91E-03D9-4155-80BC-CB4DDBE0DCB5}"/>
                </a:ext>
              </a:extLst>
            </p:cNvPr>
            <p:cNvSpPr/>
            <p:nvPr/>
          </p:nvSpPr>
          <p:spPr>
            <a:xfrm>
              <a:off x="6932134" y="3724302"/>
              <a:ext cx="1815950" cy="638424"/>
            </a:xfrm>
            <a:prstGeom prst="ellipse">
              <a:avLst/>
            </a:prstGeom>
            <a:solidFill>
              <a:srgbClr val="F2F2F2"/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sendProcessList</a:t>
              </a:r>
              <a:endParaRPr lang="ko-KR" altLang="en-US" sz="140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D7EF439-8810-471A-900D-F41883EF0737}"/>
                </a:ext>
              </a:extLst>
            </p:cNvPr>
            <p:cNvSpPr/>
            <p:nvPr/>
          </p:nvSpPr>
          <p:spPr>
            <a:xfrm>
              <a:off x="6932134" y="5060323"/>
              <a:ext cx="1815950" cy="638424"/>
            </a:xfrm>
            <a:prstGeom prst="ellipse">
              <a:avLst/>
            </a:prstGeom>
            <a:solidFill>
              <a:srgbClr val="5CBCB7">
                <a:alpha val="60000"/>
              </a:srgbClr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smtClean="0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handleCommand</a:t>
              </a:r>
              <a:endParaRPr lang="ko-KR" altLang="en-US" sz="140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A476738-D45D-4A16-BE1A-A6C9BA346E0C}"/>
                </a:ext>
              </a:extLst>
            </p:cNvPr>
            <p:cNvCxnSpPr>
              <a:cxnSpLocks/>
              <a:stCxn id="55" idx="3"/>
              <a:endCxn id="31" idx="2"/>
            </p:cNvCxnSpPr>
            <p:nvPr/>
          </p:nvCxnSpPr>
          <p:spPr>
            <a:xfrm>
              <a:off x="1683782" y="3763321"/>
              <a:ext cx="1497098" cy="1616212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9ED9342-8D44-4D74-8380-1F38D5A510EF}"/>
                </a:ext>
              </a:extLst>
            </p:cNvPr>
            <p:cNvCxnSpPr>
              <a:cxnSpLocks/>
              <a:stCxn id="51" idx="3"/>
              <a:endCxn id="47" idx="2"/>
            </p:cNvCxnSpPr>
            <p:nvPr/>
          </p:nvCxnSpPr>
          <p:spPr>
            <a:xfrm>
              <a:off x="1663808" y="2319023"/>
              <a:ext cx="1517072" cy="38383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3F612E8-A359-40B8-A0EF-0845F4D8806A}"/>
                </a:ext>
              </a:extLst>
            </p:cNvPr>
            <p:cNvCxnSpPr>
              <a:stCxn id="35" idx="2"/>
              <a:endCxn id="31" idx="6"/>
            </p:cNvCxnSpPr>
            <p:nvPr/>
          </p:nvCxnSpPr>
          <p:spPr>
            <a:xfrm flipH="1" flipV="1">
              <a:off x="4996830" y="5379533"/>
              <a:ext cx="1935304" cy="2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CCA7588-8E2F-41AF-8A59-437E521F7AAD}"/>
                </a:ext>
              </a:extLst>
            </p:cNvPr>
            <p:cNvCxnSpPr>
              <a:stCxn id="34" idx="2"/>
              <a:endCxn id="29" idx="6"/>
            </p:cNvCxnSpPr>
            <p:nvPr/>
          </p:nvCxnSpPr>
          <p:spPr>
            <a:xfrm flipH="1" flipV="1">
              <a:off x="4996830" y="3259002"/>
              <a:ext cx="1935304" cy="784512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064575B-D8F7-48A4-8DBB-58B0D8E01D18}"/>
                </a:ext>
              </a:extLst>
            </p:cNvPr>
            <p:cNvCxnSpPr>
              <a:stCxn id="53" idx="1"/>
              <a:endCxn id="35" idx="6"/>
            </p:cNvCxnSpPr>
            <p:nvPr/>
          </p:nvCxnSpPr>
          <p:spPr>
            <a:xfrm flipH="1">
              <a:off x="8748084" y="4048357"/>
              <a:ext cx="1199146" cy="1331178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7E741B-BE1D-4045-AE09-6D19BC3FF8E1}"/>
                </a:ext>
              </a:extLst>
            </p:cNvPr>
            <p:cNvSpPr txBox="1"/>
            <p:nvPr/>
          </p:nvSpPr>
          <p:spPr>
            <a:xfrm>
              <a:off x="3343074" y="1452563"/>
              <a:ext cx="1555344" cy="36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 w="3810">
                    <a:solidFill>
                      <a:srgbClr val="524E4D">
                        <a:alpha val="30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 System</a:t>
              </a:r>
              <a:endParaRPr lang="ko-KR" altLang="en-US" sz="1400" b="1" dirty="0">
                <a:ln w="3810">
                  <a:solidFill>
                    <a:srgbClr val="524E4D">
                      <a:alpha val="3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714FDDA-54AA-4000-B06E-13F492AECCBD}"/>
                </a:ext>
              </a:extLst>
            </p:cNvPr>
            <p:cNvSpPr txBox="1"/>
            <p:nvPr/>
          </p:nvSpPr>
          <p:spPr>
            <a:xfrm>
              <a:off x="7094328" y="1452563"/>
              <a:ext cx="1517829" cy="36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 w="3810">
                    <a:solidFill>
                      <a:srgbClr val="524E4D">
                        <a:alpha val="30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Client System</a:t>
              </a:r>
              <a:endParaRPr lang="ko-KR" altLang="en-US" sz="1400" b="1" dirty="0">
                <a:ln w="3810">
                  <a:solidFill>
                    <a:srgbClr val="524E4D">
                      <a:alpha val="3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32419B9-A07E-4968-BA5A-1FF970EEF820}"/>
                </a:ext>
              </a:extLst>
            </p:cNvPr>
            <p:cNvCxnSpPr>
              <a:stCxn id="29" idx="4"/>
              <a:endCxn id="30" idx="0"/>
            </p:cNvCxnSpPr>
            <p:nvPr/>
          </p:nvCxnSpPr>
          <p:spPr>
            <a:xfrm>
              <a:off x="4088855" y="3578214"/>
              <a:ext cx="0" cy="713244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E1D884A-D979-4BD7-B4F1-351F1B762358}"/>
                </a:ext>
              </a:extLst>
            </p:cNvPr>
            <p:cNvCxnSpPr>
              <a:stCxn id="33" idx="4"/>
              <a:endCxn id="34" idx="0"/>
            </p:cNvCxnSpPr>
            <p:nvPr/>
          </p:nvCxnSpPr>
          <p:spPr>
            <a:xfrm>
              <a:off x="7840109" y="3026709"/>
              <a:ext cx="0" cy="697593"/>
            </a:xfrm>
            <a:prstGeom prst="straightConnector1">
              <a:avLst/>
            </a:prstGeom>
            <a:ln w="25400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063461" y="3735736"/>
              <a:ext cx="812560" cy="324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include</a:t>
              </a:r>
              <a:endParaRPr lang="ko-KR" altLang="en-US" sz="1200" b="1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08466" y="3188264"/>
              <a:ext cx="812560" cy="324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include</a:t>
              </a:r>
              <a:endParaRPr lang="ko-KR" altLang="en-US" sz="1200" b="1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7878EE7-87C3-4CE2-97A0-3F3E9DA26849}"/>
                </a:ext>
              </a:extLst>
            </p:cNvPr>
            <p:cNvSpPr/>
            <p:nvPr/>
          </p:nvSpPr>
          <p:spPr>
            <a:xfrm>
              <a:off x="3180880" y="2038194"/>
              <a:ext cx="1815950" cy="638424"/>
            </a:xfrm>
            <a:prstGeom prst="ellipse">
              <a:avLst/>
            </a:prstGeom>
            <a:solidFill>
              <a:srgbClr val="5CBCB7">
                <a:alpha val="60000"/>
              </a:srgbClr>
            </a:solidFill>
            <a:ln>
              <a:solidFill>
                <a:srgbClr val="5CB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smtClean="0">
                  <a:ln w="4445">
                    <a:solidFill>
                      <a:schemeClr val="tx1">
                        <a:lumMod val="50000"/>
                        <a:lumOff val="50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handleRequest</a:t>
              </a:r>
              <a:endParaRPr lang="ko-KR" altLang="en-US" sz="1400" dirty="0">
                <a:ln w="4445"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170664" y="3435137"/>
              <a:ext cx="564966" cy="891994"/>
              <a:chOff x="1170664" y="3435137"/>
              <a:chExt cx="564966" cy="891994"/>
            </a:xfrm>
          </p:grpSpPr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671"/>
              <a:stretch/>
            </p:blipFill>
            <p:spPr>
              <a:xfrm>
                <a:off x="1177414" y="3435137"/>
                <a:ext cx="506368" cy="656368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1170664" y="4003007"/>
                <a:ext cx="564966" cy="324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rgbClr val="5A5A5A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user</a:t>
                </a:r>
                <a:endParaRPr lang="ko-KR" altLang="en-US" sz="1200" b="1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9885264" y="3720173"/>
              <a:ext cx="660627" cy="895409"/>
              <a:chOff x="9885264" y="3720173"/>
              <a:chExt cx="660627" cy="895409"/>
            </a:xfrm>
          </p:grpSpPr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671"/>
              <a:stretch/>
            </p:blipFill>
            <p:spPr>
              <a:xfrm>
                <a:off x="9947230" y="3720173"/>
                <a:ext cx="506368" cy="656368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9885264" y="4291458"/>
                <a:ext cx="660627" cy="324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rgbClr val="5A5A5A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client</a:t>
                </a:r>
                <a:endParaRPr lang="ko-KR" altLang="en-US" sz="1200" b="1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985866" y="1990839"/>
              <a:ext cx="889463" cy="1125052"/>
              <a:chOff x="985866" y="1990839"/>
              <a:chExt cx="889463" cy="1125052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671"/>
              <a:stretch/>
            </p:blipFill>
            <p:spPr>
              <a:xfrm>
                <a:off x="1157440" y="1990839"/>
                <a:ext cx="506368" cy="656368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985866" y="2575684"/>
                <a:ext cx="889463" cy="540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rgbClr val="5A5A5A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External</a:t>
                </a:r>
              </a:p>
              <a:p>
                <a:pPr algn="ctr"/>
                <a:r>
                  <a:rPr lang="en-US" altLang="ko-KR" sz="1200" b="1" smtClean="0">
                    <a:ln w="4445">
                      <a:solidFill>
                        <a:schemeClr val="bg1">
                          <a:lumMod val="75000"/>
                          <a:alpha val="30000"/>
                        </a:schemeClr>
                      </a:solidFill>
                    </a:ln>
                    <a:solidFill>
                      <a:srgbClr val="5A5A5A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user</a:t>
                </a:r>
                <a:endParaRPr lang="ko-KR" altLang="en-US" sz="1200" b="1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1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5BA567E5-4D4E-46C5-9BD1-402310A47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23" y="1491530"/>
            <a:ext cx="4568897" cy="4613041"/>
          </a:xfrm>
          <a:prstGeom prst="rect">
            <a:avLst/>
          </a:prstGeom>
        </p:spPr>
      </p:pic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4509A3C7-8274-4217-AE59-3EBBA4094F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9" b="6619"/>
          <a:stretch/>
        </p:blipFill>
        <p:spPr>
          <a:xfrm>
            <a:off x="7081507" y="1491531"/>
            <a:ext cx="2590800" cy="451213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101960" y="595497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sz="2000" b="1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rgbClr val="5A5A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66173" y="5954970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sz="2000" b="1">
              <a:ln w="4445"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rgbClr val="5A5A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53442" y="445353"/>
            <a:ext cx="7685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FUNCTIONAL</a:t>
            </a:r>
            <a:r>
              <a:rPr lang="en-US" altLang="ko-KR" sz="2800" smtClean="0">
                <a:ln w="4445"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smtClean="0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</a:t>
            </a:r>
            <a:endParaRPr lang="ko-KR" altLang="en-US" sz="4400">
              <a:ln w="4445">
                <a:solidFill>
                  <a:srgbClr val="5CBCB7">
                    <a:alpha val="29804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56245" y="817374"/>
            <a:ext cx="2600392" cy="1060128"/>
            <a:chOff x="456245" y="817374"/>
            <a:chExt cx="2600392" cy="1060128"/>
          </a:xfrm>
        </p:grpSpPr>
        <p:sp>
          <p:nvSpPr>
            <p:cNvPr id="30" name="타원 29"/>
            <p:cNvSpPr/>
            <p:nvPr/>
          </p:nvSpPr>
          <p:spPr>
            <a:xfrm>
              <a:off x="487308" y="817374"/>
              <a:ext cx="1060128" cy="1060128"/>
            </a:xfrm>
            <a:prstGeom prst="ellipse">
              <a:avLst/>
            </a:prstGeom>
            <a:noFill/>
            <a:ln w="31750">
              <a:solidFill>
                <a:srgbClr val="B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6245" y="1159851"/>
              <a:ext cx="260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CONCEPTUAL</a:t>
              </a:r>
              <a:r>
                <a:rPr lang="en-US" altLang="ko-KR" sz="1100" smtClean="0">
                  <a:ln w="4445"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mtClean="0">
                  <a:ln w="4445">
                    <a:solidFill>
                      <a:srgbClr val="5CBCB7">
                        <a:alpha val="29804"/>
                      </a:srgbClr>
                    </a:solidFill>
                  </a:ln>
                  <a:solidFill>
                    <a:srgbClr val="85CDC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MODEL</a:t>
              </a:r>
              <a:endParaRPr lang="ko-KR" altLang="en-US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4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3442" y="445353"/>
            <a:ext cx="7685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FUNCTIONAL</a:t>
            </a:r>
            <a:r>
              <a:rPr lang="en-US" altLang="ko-KR" sz="2800" smtClean="0">
                <a:ln w="4445"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smtClean="0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</a:t>
            </a:r>
            <a:endParaRPr lang="ko-KR" altLang="en-US" sz="4400">
              <a:ln w="4445">
                <a:solidFill>
                  <a:srgbClr val="5CBCB7">
                    <a:alpha val="29804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191" t="5200" r="34572" b="50991"/>
          <a:stretch/>
        </p:blipFill>
        <p:spPr>
          <a:xfrm>
            <a:off x="93827" y="2431140"/>
            <a:ext cx="6067457" cy="318029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rcRect l="12738" t="5048" r="35143" b="62114"/>
          <a:stretch/>
        </p:blipFill>
        <p:spPr>
          <a:xfrm>
            <a:off x="6290445" y="2431140"/>
            <a:ext cx="5825201" cy="2293889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4422305" y="1903493"/>
            <a:ext cx="3347391" cy="369332"/>
            <a:chOff x="2897691" y="1627288"/>
            <a:chExt cx="3347391" cy="369332"/>
          </a:xfrm>
        </p:grpSpPr>
        <p:sp>
          <p:nvSpPr>
            <p:cNvPr id="72" name="TextBox 71"/>
            <p:cNvSpPr txBox="1"/>
            <p:nvPr/>
          </p:nvSpPr>
          <p:spPr>
            <a:xfrm>
              <a:off x="2897691" y="1627288"/>
              <a:ext cx="3347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Initialization &amp; handle request</a:t>
              </a:r>
              <a:endParaRPr lang="en-US" altLang="ko-KR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2998041" y="1963058"/>
              <a:ext cx="3154495" cy="0"/>
              <a:chOff x="347663" y="5065498"/>
              <a:chExt cx="3154495" cy="0"/>
            </a:xfrm>
          </p:grpSpPr>
          <p:cxnSp>
            <p:nvCxnSpPr>
              <p:cNvPr id="77" name="직선 연결선 76"/>
              <p:cNvCxnSpPr/>
              <p:nvPr/>
            </p:nvCxnSpPr>
            <p:spPr>
              <a:xfrm>
                <a:off x="347663" y="506549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711388" y="5065498"/>
                <a:ext cx="279077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/>
          <p:cNvGrpSpPr/>
          <p:nvPr/>
        </p:nvGrpSpPr>
        <p:grpSpPr>
          <a:xfrm>
            <a:off x="456245" y="817374"/>
            <a:ext cx="2536272" cy="1060128"/>
            <a:chOff x="456245" y="817374"/>
            <a:chExt cx="2536272" cy="1060128"/>
          </a:xfrm>
        </p:grpSpPr>
        <p:sp>
          <p:nvSpPr>
            <p:cNvPr id="18" name="타원 17"/>
            <p:cNvSpPr/>
            <p:nvPr/>
          </p:nvSpPr>
          <p:spPr>
            <a:xfrm>
              <a:off x="487308" y="817374"/>
              <a:ext cx="1060128" cy="1060128"/>
            </a:xfrm>
            <a:prstGeom prst="ellipse">
              <a:avLst/>
            </a:prstGeom>
            <a:noFill/>
            <a:ln w="31750">
              <a:solidFill>
                <a:srgbClr val="B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6245" y="1159851"/>
              <a:ext cx="2536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SEQUENCE</a:t>
              </a:r>
              <a:r>
                <a:rPr lang="en-US" altLang="ko-KR" sz="1100" smtClean="0">
                  <a:ln w="4445"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mtClean="0">
                  <a:ln w="4445">
                    <a:solidFill>
                      <a:srgbClr val="5CBCB7">
                        <a:alpha val="29804"/>
                      </a:srgbClr>
                    </a:solidFill>
                  </a:ln>
                  <a:solidFill>
                    <a:srgbClr val="85CDC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DIAGRAM</a:t>
              </a:r>
              <a:endParaRPr lang="ko-KR" altLang="en-US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14751" y="1534161"/>
            <a:ext cx="838691" cy="369332"/>
            <a:chOff x="2897691" y="1627288"/>
            <a:chExt cx="838691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2897691" y="162728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en-US" altLang="ko-KR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998041" y="1963058"/>
              <a:ext cx="738341" cy="0"/>
              <a:chOff x="347663" y="5065498"/>
              <a:chExt cx="738341" cy="0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347663" y="506549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711388" y="5065498"/>
                <a:ext cx="374616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39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3442" y="445353"/>
            <a:ext cx="7685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FUNCTIONAL</a:t>
            </a:r>
            <a:r>
              <a:rPr lang="en-US" altLang="ko-KR" sz="2800" smtClean="0">
                <a:ln w="4445"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rgbClr val="5A5A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 smtClean="0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</a:t>
            </a:r>
            <a:endParaRPr lang="ko-KR" altLang="en-US" sz="4400">
              <a:ln w="4445">
                <a:solidFill>
                  <a:srgbClr val="5CBCB7">
                    <a:alpha val="29804"/>
                  </a:srgbClr>
                </a:solidFill>
              </a:ln>
              <a:solidFill>
                <a:srgbClr val="85CDC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593080" y="6355080"/>
            <a:ext cx="1005840" cy="502920"/>
          </a:xfrm>
          <a:custGeom>
            <a:avLst/>
            <a:gdLst>
              <a:gd name="connsiteX0" fmla="*/ 502920 w 1005840"/>
              <a:gd name="connsiteY0" fmla="*/ 0 h 502920"/>
              <a:gd name="connsiteX1" fmla="*/ 1005840 w 1005840"/>
              <a:gd name="connsiteY1" fmla="*/ 502920 h 502920"/>
              <a:gd name="connsiteX2" fmla="*/ 0 w 1005840"/>
              <a:gd name="connsiteY2" fmla="*/ 502920 h 502920"/>
              <a:gd name="connsiteX3" fmla="*/ 502920 w 1005840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" h="502920">
                <a:moveTo>
                  <a:pt x="502920" y="0"/>
                </a:moveTo>
                <a:cubicBezTo>
                  <a:pt x="780675" y="0"/>
                  <a:pt x="1005840" y="225165"/>
                  <a:pt x="1005840" y="502920"/>
                </a:cubicBezTo>
                <a:lnTo>
                  <a:pt x="0" y="502920"/>
                </a:lnTo>
                <a:cubicBezTo>
                  <a:pt x="0" y="225165"/>
                  <a:pt x="225165" y="0"/>
                  <a:pt x="502920" y="0"/>
                </a:cubicBezTo>
                <a:close/>
              </a:path>
            </a:pathLst>
          </a:custGeom>
          <a:solidFill>
            <a:srgbClr val="8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2022" t="4985" r="36482" b="59217"/>
          <a:stretch/>
        </p:blipFill>
        <p:spPr>
          <a:xfrm>
            <a:off x="1707795" y="2407395"/>
            <a:ext cx="8776410" cy="381311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029843" y="1903493"/>
            <a:ext cx="2132315" cy="369332"/>
            <a:chOff x="2897691" y="1627288"/>
            <a:chExt cx="213231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2897691" y="1627288"/>
              <a:ext cx="213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receive processList</a:t>
              </a:r>
              <a:endParaRPr lang="en-US" altLang="ko-KR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998041" y="1963058"/>
              <a:ext cx="2031965" cy="0"/>
              <a:chOff x="347663" y="5065498"/>
              <a:chExt cx="2031965" cy="0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347663" y="506549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711388" y="5065498"/>
                <a:ext cx="166824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/>
          <p:cNvGrpSpPr/>
          <p:nvPr/>
        </p:nvGrpSpPr>
        <p:grpSpPr>
          <a:xfrm>
            <a:off x="456245" y="817374"/>
            <a:ext cx="2536272" cy="1060128"/>
            <a:chOff x="456245" y="817374"/>
            <a:chExt cx="2536272" cy="1060128"/>
          </a:xfrm>
        </p:grpSpPr>
        <p:sp>
          <p:nvSpPr>
            <p:cNvPr id="22" name="타원 21"/>
            <p:cNvSpPr/>
            <p:nvPr/>
          </p:nvSpPr>
          <p:spPr>
            <a:xfrm>
              <a:off x="487308" y="817374"/>
              <a:ext cx="1060128" cy="1060128"/>
            </a:xfrm>
            <a:prstGeom prst="ellipse">
              <a:avLst/>
            </a:prstGeom>
            <a:noFill/>
            <a:ln w="31750">
              <a:solidFill>
                <a:srgbClr val="B5E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6245" y="1159851"/>
              <a:ext cx="2536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SEQUENCE</a:t>
              </a:r>
              <a:r>
                <a:rPr lang="en-US" altLang="ko-KR" sz="1100" smtClean="0">
                  <a:ln w="4445">
                    <a:solidFill>
                      <a:schemeClr val="bg1">
                        <a:lumMod val="65000"/>
                        <a:alpha val="30000"/>
                      </a:schemeClr>
                    </a:solidFill>
                  </a:ln>
                  <a:solidFill>
                    <a:srgbClr val="5A5A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mtClean="0">
                  <a:ln w="4445">
                    <a:solidFill>
                      <a:srgbClr val="5CBCB7">
                        <a:alpha val="29804"/>
                      </a:srgbClr>
                    </a:solidFill>
                  </a:ln>
                  <a:solidFill>
                    <a:srgbClr val="85CDC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DIAGRAM</a:t>
              </a:r>
              <a:endParaRPr lang="ko-KR" altLang="en-US">
                <a:ln w="4445">
                  <a:solidFill>
                    <a:srgbClr val="5CBCB7">
                      <a:alpha val="29804"/>
                    </a:srgbClr>
                  </a:solidFill>
                </a:ln>
                <a:solidFill>
                  <a:srgbClr val="85CDC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14751" y="1534161"/>
            <a:ext cx="838691" cy="369332"/>
            <a:chOff x="2897691" y="1627288"/>
            <a:chExt cx="838691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2897691" y="162728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n w="4445">
                    <a:solidFill>
                      <a:schemeClr val="bg1">
                        <a:lumMod val="7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en-US" altLang="ko-KR">
                <a:ln w="444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998041" y="1963058"/>
              <a:ext cx="738341" cy="0"/>
              <a:chOff x="347663" y="5065498"/>
              <a:chExt cx="738341" cy="0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347663" y="5065498"/>
                <a:ext cx="367658" cy="0"/>
              </a:xfrm>
              <a:prstGeom prst="line">
                <a:avLst/>
              </a:prstGeom>
              <a:ln w="19050">
                <a:solidFill>
                  <a:srgbClr val="74C6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711388" y="5065498"/>
                <a:ext cx="374616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91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772</Words>
  <Application>Microsoft Office PowerPoint</Application>
  <PresentationFormat>와이드스크린</PresentationFormat>
  <Paragraphs>253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nine Clown</dc:creator>
  <cp:lastModifiedBy>nine Clown</cp:lastModifiedBy>
  <cp:revision>150</cp:revision>
  <dcterms:created xsi:type="dcterms:W3CDTF">2017-11-07T08:46:43Z</dcterms:created>
  <dcterms:modified xsi:type="dcterms:W3CDTF">2017-12-06T09:38:53Z</dcterms:modified>
</cp:coreProperties>
</file>