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sldIdLst>
    <p:sldId id="256" r:id="rId2"/>
    <p:sldId id="268" r:id="rId3"/>
    <p:sldId id="276" r:id="rId4"/>
    <p:sldId id="274" r:id="rId5"/>
    <p:sldId id="273" r:id="rId6"/>
    <p:sldId id="275" r:id="rId7"/>
    <p:sldId id="277" r:id="rId8"/>
    <p:sldId id="272" r:id="rId9"/>
    <p:sldId id="279" r:id="rId10"/>
    <p:sldId id="278" r:id="rId11"/>
    <p:sldId id="280" r:id="rId12"/>
    <p:sldId id="281" r:id="rId13"/>
    <p:sldId id="283" r:id="rId14"/>
    <p:sldId id="284" r:id="rId15"/>
    <p:sldId id="282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2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89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8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4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6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8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7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6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2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5/27/19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17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40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E04A-3581-48F6-AC39-4FA03E910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Machine Learning Project</a:t>
            </a:r>
            <a:br>
              <a:rPr lang="en-US" dirty="0"/>
            </a:br>
            <a:r>
              <a:rPr lang="en-US" sz="4400" dirty="0"/>
              <a:t>Ames housing Sales Price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D1C7D-0E6B-416D-8A98-198520D46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487" y="4801236"/>
            <a:ext cx="4866513" cy="164592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Sangwoo</a:t>
            </a:r>
            <a:r>
              <a:rPr lang="en-US" sz="2800" dirty="0"/>
              <a:t> Lee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Shailendra Dhondiyal</a:t>
            </a:r>
          </a:p>
        </p:txBody>
      </p:sp>
    </p:spTree>
    <p:extLst>
      <p:ext uri="{BB962C8B-B14F-4D97-AF65-F5344CB8AC3E}">
        <p14:creationId xmlns:p14="http://schemas.microsoft.com/office/powerpoint/2010/main" val="3519794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D08489-37CF-4A82-88C0-93CC6F91449F}"/>
              </a:ext>
            </a:extLst>
          </p:cNvPr>
          <p:cNvSpPr txBox="1"/>
          <p:nvPr/>
        </p:nvSpPr>
        <p:spPr>
          <a:xfrm>
            <a:off x="364706" y="1188858"/>
            <a:ext cx="10772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Linear relationship between the outcome variable and the independent variables: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all features showed correlation of moderate to high with log(</a:t>
            </a:r>
            <a:r>
              <a:rPr lang="en-US" sz="2000" dirty="0" err="1"/>
              <a:t>SalePrice</a:t>
            </a:r>
            <a:r>
              <a:rPr lang="en-US" sz="2000" dirty="0"/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A16D69-5BAA-40C7-A4DC-5BD039742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308843"/>
              </p:ext>
            </p:extLst>
          </p:nvPr>
        </p:nvGraphicFramePr>
        <p:xfrm>
          <a:off x="2040153" y="2018664"/>
          <a:ext cx="7103847" cy="40963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5127">
                  <a:extLst>
                    <a:ext uri="{9D8B030D-6E8A-4147-A177-3AD203B41FA5}">
                      <a16:colId xmlns:a16="http://schemas.microsoft.com/office/drawing/2014/main" val="318623331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1309276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73537912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25895341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231409971"/>
                    </a:ext>
                  </a:extLst>
                </a:gridCol>
              </a:tblGrid>
              <a:tr h="292599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OverallQual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0.791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FireplaceQu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0.520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5500008"/>
                  </a:ext>
                </a:extLst>
              </a:tr>
              <a:tr h="292599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Neighborhood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0.711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YearRemodAdd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0.507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2505947"/>
                  </a:ext>
                </a:extLst>
              </a:tr>
              <a:tr h="292599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GrLivArea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0.709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Foundation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0.498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1491089"/>
                  </a:ext>
                </a:extLst>
              </a:tr>
              <a:tr h="292599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ExterQual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0.683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GarageType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0.484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2869466"/>
                  </a:ext>
                </a:extLst>
              </a:tr>
              <a:tr h="292599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KitchenQual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0.660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MasVnrArea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0.474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7461901"/>
                  </a:ext>
                </a:extLst>
              </a:tr>
              <a:tr h="292599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GarageCars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0.640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GarageYrBlt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0.467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0726227"/>
                  </a:ext>
                </a:extLst>
              </a:tr>
              <a:tr h="292599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GarageArea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0.623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Fireplaces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0.467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5540615"/>
                  </a:ext>
                </a:extLst>
              </a:tr>
              <a:tr h="292599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TotalBsmtSF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0.614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HeatingQC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0.428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8173541"/>
                  </a:ext>
                </a:extLst>
              </a:tr>
              <a:tr h="292599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1stFlrSF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0.606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>
                          <a:effectLst/>
                          <a:latin typeface="+mn-lt"/>
                        </a:rPr>
                        <a:t>MasVnrType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0.427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0266171"/>
                  </a:ext>
                </a:extLst>
              </a:tr>
              <a:tr h="292599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BsmtQual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0.585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MSSubClass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0.393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9088050"/>
                  </a:ext>
                </a:extLst>
              </a:tr>
              <a:tr h="292599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FullBath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0.561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Exterior1st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0.370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9457144"/>
                  </a:ext>
                </a:extLst>
              </a:tr>
              <a:tr h="292599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GarageFinish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0.549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Exterior2nd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0.366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237503"/>
                  </a:ext>
                </a:extLst>
              </a:tr>
              <a:tr h="292599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TotRmsAbvGrd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0.534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MSZoning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0.318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8877664"/>
                  </a:ext>
                </a:extLst>
              </a:tr>
              <a:tr h="292599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YearBuilt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0.523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0343045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00DBD02A-4DD3-4ECD-9F83-DC274FC59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3943"/>
            <a:ext cx="12039600" cy="707886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 Assumptions (3 of 5)</a:t>
            </a:r>
          </a:p>
        </p:txBody>
      </p:sp>
    </p:spTree>
    <p:extLst>
      <p:ext uri="{BB962C8B-B14F-4D97-AF65-F5344CB8AC3E}">
        <p14:creationId xmlns:p14="http://schemas.microsoft.com/office/powerpoint/2010/main" val="861408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D08489-37CF-4A82-88C0-93CC6F91449F}"/>
              </a:ext>
            </a:extLst>
          </p:cNvPr>
          <p:cNvSpPr txBox="1"/>
          <p:nvPr/>
        </p:nvSpPr>
        <p:spPr>
          <a:xfrm>
            <a:off x="364706" y="1188858"/>
            <a:ext cx="107727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Constant Variation and Auto-correlation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spread (variance) is not changing much with y values, but is an issue of auto-correlation as residuals are going up with log(</a:t>
            </a:r>
            <a:r>
              <a:rPr lang="en-US" dirty="0" err="1"/>
              <a:t>SalePrice</a:t>
            </a:r>
            <a:r>
              <a:rPr lang="en-US" dirty="0"/>
              <a:t>)</a:t>
            </a:r>
            <a:endParaRPr lang="en-US" sz="20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DBD02A-4DD3-4ECD-9F83-DC274FC59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3943"/>
            <a:ext cx="12039600" cy="707886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 Assumptions (4 of 5)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F3AA476-E803-4FEE-AB95-AFDC6DC2D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990" y="2269994"/>
            <a:ext cx="5231130" cy="427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68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D08489-37CF-4A82-88C0-93CC6F91449F}"/>
              </a:ext>
            </a:extLst>
          </p:cNvPr>
          <p:cNvSpPr txBox="1"/>
          <p:nvPr/>
        </p:nvSpPr>
        <p:spPr>
          <a:xfrm>
            <a:off x="334226" y="1061829"/>
            <a:ext cx="10772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Multicollinearity (Checking One-Feature-vs-Rest):</a:t>
            </a:r>
          </a:p>
          <a:p>
            <a:r>
              <a:rPr lang="en-US" dirty="0"/>
              <a:t>There is an issue of multicollinearity as many features are showing high </a:t>
            </a:r>
            <a:r>
              <a:rPr lang="en-US" dirty="0" err="1"/>
              <a:t>R_sqr</a:t>
            </a:r>
            <a:r>
              <a:rPr lang="en-US" dirty="0"/>
              <a:t> values when regressed against other features</a:t>
            </a:r>
            <a:endParaRPr lang="en-US" sz="20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DBD02A-4DD3-4ECD-9F83-DC274FC59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3943"/>
            <a:ext cx="12039600" cy="707886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 Assumptions (5 of 5)</a:t>
            </a: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272517B4-6851-4C65-8DEE-67649DCC2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2112188"/>
            <a:ext cx="6953250" cy="405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79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9C28-7B76-4757-92F5-E731E24D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64" y="2328333"/>
            <a:ext cx="10772775" cy="1658198"/>
          </a:xfrm>
          <a:solidFill>
            <a:srgbClr val="FFC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Regression Models</a:t>
            </a:r>
          </a:p>
        </p:txBody>
      </p:sp>
    </p:spTree>
    <p:extLst>
      <p:ext uri="{BB962C8B-B14F-4D97-AF65-F5344CB8AC3E}">
        <p14:creationId xmlns:p14="http://schemas.microsoft.com/office/powerpoint/2010/main" val="1369292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5FF9-D48C-4D1B-B6E1-B40F7A82D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95562"/>
            <a:ext cx="10772775" cy="582507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6EE2ADC-25D3-4584-9B8A-12F745829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924374"/>
              </p:ext>
            </p:extLst>
          </p:nvPr>
        </p:nvGraphicFramePr>
        <p:xfrm>
          <a:off x="457200" y="1276886"/>
          <a:ext cx="11155680" cy="46710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09678">
                  <a:extLst>
                    <a:ext uri="{9D8B030D-6E8A-4147-A177-3AD203B41FA5}">
                      <a16:colId xmlns:a16="http://schemas.microsoft.com/office/drawing/2014/main" val="4062267826"/>
                    </a:ext>
                  </a:extLst>
                </a:gridCol>
                <a:gridCol w="1116445">
                  <a:extLst>
                    <a:ext uri="{9D8B030D-6E8A-4147-A177-3AD203B41FA5}">
                      <a16:colId xmlns:a16="http://schemas.microsoft.com/office/drawing/2014/main" val="1691091456"/>
                    </a:ext>
                  </a:extLst>
                </a:gridCol>
                <a:gridCol w="1116445">
                  <a:extLst>
                    <a:ext uri="{9D8B030D-6E8A-4147-A177-3AD203B41FA5}">
                      <a16:colId xmlns:a16="http://schemas.microsoft.com/office/drawing/2014/main" val="3097561490"/>
                    </a:ext>
                  </a:extLst>
                </a:gridCol>
                <a:gridCol w="2906556">
                  <a:extLst>
                    <a:ext uri="{9D8B030D-6E8A-4147-A177-3AD203B41FA5}">
                      <a16:colId xmlns:a16="http://schemas.microsoft.com/office/drawing/2014/main" val="3468481427"/>
                    </a:ext>
                  </a:extLst>
                </a:gridCol>
                <a:gridCol w="2906556">
                  <a:extLst>
                    <a:ext uri="{9D8B030D-6E8A-4147-A177-3AD203B41FA5}">
                      <a16:colId xmlns:a16="http://schemas.microsoft.com/office/drawing/2014/main" val="2404916015"/>
                    </a:ext>
                  </a:extLst>
                </a:gridCol>
              </a:tblGrid>
              <a:tr h="339384">
                <a:tc>
                  <a:txBody>
                    <a:bodyPr/>
                    <a:lstStyle/>
                    <a:p>
                      <a:pPr marL="122238" indent="0" algn="l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Regression Model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RMSE.log.diff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(train)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RMSE.log.diff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(test)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168275" indent="-46038" algn="l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Best Hyperparameters*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168275" indent="-46038" algn="l" fontAlgn="b"/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69997"/>
                  </a:ext>
                </a:extLst>
              </a:tr>
              <a:tr h="305889">
                <a:tc>
                  <a:txBody>
                    <a:bodyPr/>
                    <a:lstStyle/>
                    <a:p>
                      <a:pPr marL="122238" indent="0"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Linear Regression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0.147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0.153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extLst>
                  <a:ext uri="{0D108BD9-81ED-4DB2-BD59-A6C34878D82A}">
                    <a16:rowId xmlns:a16="http://schemas.microsoft.com/office/drawing/2014/main" val="2441222049"/>
                  </a:ext>
                </a:extLst>
              </a:tr>
              <a:tr h="897511">
                <a:tc>
                  <a:txBody>
                    <a:bodyPr/>
                    <a:lstStyle/>
                    <a:p>
                      <a:pPr marL="122238" indent="0"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Linear Regression (after dropping 4 features having high multicollinearity)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0.151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0.162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extLst>
                  <a:ext uri="{0D108BD9-81ED-4DB2-BD59-A6C34878D82A}">
                    <a16:rowId xmlns:a16="http://schemas.microsoft.com/office/drawing/2014/main" val="2013201581"/>
                  </a:ext>
                </a:extLst>
              </a:tr>
              <a:tr h="305889">
                <a:tc>
                  <a:txBody>
                    <a:bodyPr/>
                    <a:lstStyle/>
                    <a:p>
                      <a:pPr marL="122238" indent="0"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Ridge Regression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0.147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0.152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marL="168275" indent="-46038"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alpha=50.5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marL="168275" indent="-46038"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extLst>
                  <a:ext uri="{0D108BD9-81ED-4DB2-BD59-A6C34878D82A}">
                    <a16:rowId xmlns:a16="http://schemas.microsoft.com/office/drawing/2014/main" val="1358434474"/>
                  </a:ext>
                </a:extLst>
              </a:tr>
              <a:tr h="305889">
                <a:tc>
                  <a:txBody>
                    <a:bodyPr/>
                    <a:lstStyle/>
                    <a:p>
                      <a:pPr marL="122238" indent="0"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Lasso Regression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0.147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0.152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marL="168275" indent="-46038"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alpha=0.001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marL="168275" indent="-46038"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extLst>
                  <a:ext uri="{0D108BD9-81ED-4DB2-BD59-A6C34878D82A}">
                    <a16:rowId xmlns:a16="http://schemas.microsoft.com/office/drawing/2014/main" val="2576238728"/>
                  </a:ext>
                </a:extLst>
              </a:tr>
              <a:tr h="305889">
                <a:tc>
                  <a:txBody>
                    <a:bodyPr/>
                    <a:lstStyle/>
                    <a:p>
                      <a:pPr marL="122238" indent="0" algn="l" fontAlgn="b"/>
                      <a:r>
                        <a:rPr lang="en-US" sz="1800" u="none" strike="noStrike" dirty="0" err="1">
                          <a:effectLst/>
                          <a:latin typeface="+mn-lt"/>
                        </a:rPr>
                        <a:t>ElasticNet</a:t>
                      </a:r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 Regression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0.147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0.152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marL="168275" indent="-46038" algn="l" fontAlgn="b"/>
                      <a:r>
                        <a:rPr lang="fi-FI" sz="1800" u="none" strike="noStrike" dirty="0">
                          <a:effectLst/>
                          <a:latin typeface="+mn-lt"/>
                        </a:rPr>
                        <a:t>alpha=0.001; l1_ratio=1.21</a:t>
                      </a:r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marL="168275" indent="-46038" algn="l" fontAlgn="b"/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extLst>
                  <a:ext uri="{0D108BD9-81ED-4DB2-BD59-A6C34878D82A}">
                    <a16:rowId xmlns:a16="http://schemas.microsoft.com/office/drawing/2014/main" val="1129619546"/>
                  </a:ext>
                </a:extLst>
              </a:tr>
              <a:tr h="305889">
                <a:tc>
                  <a:txBody>
                    <a:bodyPr/>
                    <a:lstStyle/>
                    <a:p>
                      <a:pPr marL="122238" indent="0"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Random Forest Regression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0.064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0.134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marL="168275" indent="-46038" algn="l" fontAlgn="b"/>
                      <a:r>
                        <a:rPr lang="en-US" sz="1800" u="none" strike="noStrike" dirty="0" err="1">
                          <a:effectLst/>
                          <a:latin typeface="+mn-lt"/>
                        </a:rPr>
                        <a:t>n_estimators</a:t>
                      </a:r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=100; </a:t>
                      </a:r>
                      <a:r>
                        <a:rPr lang="en-US" sz="1800" u="none" strike="noStrike" dirty="0" err="1">
                          <a:effectLst/>
                          <a:latin typeface="+mn-lt"/>
                        </a:rPr>
                        <a:t>max_features</a:t>
                      </a:r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=12;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marL="168275" indent="-46038"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extLst>
                  <a:ext uri="{0D108BD9-81ED-4DB2-BD59-A6C34878D82A}">
                    <a16:rowId xmlns:a16="http://schemas.microsoft.com/office/drawing/2014/main" val="1405302342"/>
                  </a:ext>
                </a:extLst>
              </a:tr>
              <a:tr h="601700">
                <a:tc>
                  <a:txBody>
                    <a:bodyPr/>
                    <a:lstStyle/>
                    <a:p>
                      <a:pPr marL="122238" indent="0"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Gradient Boosting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0.098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0.135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marL="168275" indent="-46038" algn="l" defTabSz="914400" rtl="0" eaLnBrk="1" fontAlgn="b" latinLnBrk="0" hangingPunct="1"/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learning_rate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=0.005; </a:t>
                      </a:r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=1400; </a:t>
                      </a:r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=3</a:t>
                      </a:r>
                    </a:p>
                  </a:txBody>
                  <a:tcPr marL="9346" marR="9346" marT="9346" marB="0" anchor="ctr"/>
                </a:tc>
                <a:tc>
                  <a:txBody>
                    <a:bodyPr/>
                    <a:lstStyle/>
                    <a:p>
                      <a:pPr marL="168275" indent="-46038" algn="l" defTabSz="914400" rtl="0" eaLnBrk="1" fontAlgn="b" latinLnBrk="0" hangingPunct="1"/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46" marR="9346" marT="9346" marB="0" anchor="ctr"/>
                </a:tc>
                <a:extLst>
                  <a:ext uri="{0D108BD9-81ED-4DB2-BD59-A6C34878D82A}">
                    <a16:rowId xmlns:a16="http://schemas.microsoft.com/office/drawing/2014/main" val="2410626272"/>
                  </a:ext>
                </a:extLst>
              </a:tr>
              <a:tr h="601700">
                <a:tc>
                  <a:txBody>
                    <a:bodyPr/>
                    <a:lstStyle/>
                    <a:p>
                      <a:pPr marL="122238" indent="0"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Support Vector Regression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22238" indent="0" algn="l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kernel='sigmoid'; gamma=5e-06; epsilon=0.1; C=7000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22238" indent="0" algn="l" fontAlgn="b"/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58386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AD8942E-8685-4E96-A949-FEEB836C252C}"/>
              </a:ext>
            </a:extLst>
          </p:cNvPr>
          <p:cNvSpPr txBox="1"/>
          <p:nvPr/>
        </p:nvSpPr>
        <p:spPr>
          <a:xfrm>
            <a:off x="438150" y="5581114"/>
            <a:ext cx="4617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* after </a:t>
            </a:r>
            <a:r>
              <a:rPr lang="en-US" sz="1600" i="1" dirty="0" err="1"/>
              <a:t>gridsearch</a:t>
            </a:r>
            <a:r>
              <a:rPr lang="en-US" sz="1600" i="1" dirty="0"/>
              <a:t> tuning</a:t>
            </a:r>
          </a:p>
        </p:txBody>
      </p:sp>
    </p:spTree>
    <p:extLst>
      <p:ext uri="{BB962C8B-B14F-4D97-AF65-F5344CB8AC3E}">
        <p14:creationId xmlns:p14="http://schemas.microsoft.com/office/powerpoint/2010/main" val="1613576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1176-A7B8-439F-A87A-9CF97044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332469"/>
            <a:ext cx="10772775" cy="829099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Importance as per Random Forest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88A6B33-FD7A-4F38-859C-252B66630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161568"/>
            <a:ext cx="8323382" cy="569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277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9DD44-1C03-3D4B-9D09-5A4044AA2F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73288" y="685800"/>
            <a:ext cx="10018712" cy="1752600"/>
          </a:xfrm>
        </p:spPr>
        <p:txBody>
          <a:bodyPr/>
          <a:lstStyle/>
          <a:p>
            <a:r>
              <a:rPr kumimoji="1" lang="en-US" altLang="ko-KR" dirty="0"/>
              <a:t>Conclusion, Discussion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565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9DD44-1C03-3D4B-9D09-5A4044AA2F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28045"/>
            <a:ext cx="10018712" cy="883920"/>
          </a:xfrm>
        </p:spPr>
        <p:txBody>
          <a:bodyPr/>
          <a:lstStyle/>
          <a:p>
            <a:r>
              <a:rPr kumimoji="1" lang="en-US" altLang="ko-KR" dirty="0"/>
              <a:t>Introduction 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FE373-40B5-7748-A1B4-55D27527515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5871" y="1433885"/>
            <a:ext cx="11660257" cy="3046675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Dataset: Information on 1460 home sales in Ames, Iowa between 2006 and 2010 with 79 features influencing the sale prices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Motivation: To apply machine learning knowledge to uncover the key drivers of prices, which can help a business:</a:t>
            </a:r>
          </a:p>
          <a:p>
            <a:pPr marL="685800" lvl="2" indent="-228600" algn="just">
              <a:buFont typeface="Arial" panose="020B0604020202020204" pitchFamily="34" charset="0"/>
              <a:buChar char="•"/>
            </a:pPr>
            <a:r>
              <a:rPr lang="en-US" i="0" dirty="0"/>
              <a:t>In optimal pricing</a:t>
            </a:r>
          </a:p>
          <a:p>
            <a:pPr marL="685800" lvl="2" indent="-228600" algn="just">
              <a:buFont typeface="Arial" panose="020B0604020202020204" pitchFamily="34" charset="0"/>
              <a:buChar char="•"/>
            </a:pPr>
            <a:r>
              <a:rPr lang="en-US" i="0" dirty="0"/>
              <a:t>Knowing which features to focus on</a:t>
            </a:r>
          </a:p>
          <a:p>
            <a:pPr marL="685800" lvl="2" indent="-228600" algn="just">
              <a:buFont typeface="Arial" panose="020B0604020202020204" pitchFamily="34" charset="0"/>
              <a:buChar char="•"/>
            </a:pPr>
            <a:r>
              <a:rPr lang="en-US" i="0" dirty="0"/>
              <a:t>Achieve high profitability when combined with the cost of these features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75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9C28-7B76-4757-92F5-E731E24D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64" y="2328333"/>
            <a:ext cx="10772775" cy="1658198"/>
          </a:xfrm>
          <a:solidFill>
            <a:srgbClr val="FFC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54963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9DD44-1C03-3D4B-9D09-5A4044AA2F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91440"/>
            <a:ext cx="10018712" cy="929640"/>
          </a:xfrm>
        </p:spPr>
        <p:txBody>
          <a:bodyPr/>
          <a:lstStyle/>
          <a:p>
            <a:r>
              <a:rPr kumimoji="1" lang="en-US" altLang="ko-KR" dirty="0"/>
              <a:t>Missingness 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FE373-40B5-7748-A1B4-55D27527515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562" y="987616"/>
            <a:ext cx="11660257" cy="873348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/>
              <a:t>Many features showed high number of </a:t>
            </a:r>
            <a:r>
              <a:rPr lang="en-US" sz="2000" dirty="0" err="1"/>
              <a:t>NaN</a:t>
            </a:r>
            <a:r>
              <a:rPr lang="en-US" sz="2000" dirty="0"/>
              <a:t>, but on checking the data-description there was a response of NA, which meant this feature was not available in the house, for many features. We replaced with 0 as per our understanding whether the given number can be of such houses.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0BBA05F-950F-47D8-AB82-51932DC97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338029"/>
              </p:ext>
            </p:extLst>
          </p:nvPr>
        </p:nvGraphicFramePr>
        <p:xfrm>
          <a:off x="807721" y="1918940"/>
          <a:ext cx="9667362" cy="4847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5134">
                  <a:extLst>
                    <a:ext uri="{9D8B030D-6E8A-4147-A177-3AD203B41FA5}">
                      <a16:colId xmlns:a16="http://schemas.microsoft.com/office/drawing/2014/main" val="3386539718"/>
                    </a:ext>
                  </a:extLst>
                </a:gridCol>
                <a:gridCol w="2687395">
                  <a:extLst>
                    <a:ext uri="{9D8B030D-6E8A-4147-A177-3AD203B41FA5}">
                      <a16:colId xmlns:a16="http://schemas.microsoft.com/office/drawing/2014/main" val="3891127235"/>
                    </a:ext>
                  </a:extLst>
                </a:gridCol>
                <a:gridCol w="4664833">
                  <a:extLst>
                    <a:ext uri="{9D8B030D-6E8A-4147-A177-3AD203B41FA5}">
                      <a16:colId xmlns:a16="http://schemas.microsoft.com/office/drawing/2014/main" val="860049628"/>
                    </a:ext>
                  </a:extLst>
                </a:gridCol>
              </a:tblGrid>
              <a:tr h="242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Features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122238" indent="0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Action Taken</a:t>
                      </a: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121396"/>
                  </a:ext>
                </a:extLst>
              </a:tr>
              <a:tr h="242381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400" u="none" strike="noStrike" dirty="0" err="1">
                          <a:effectLst/>
                          <a:latin typeface="+mn-lt"/>
                        </a:rPr>
                        <a:t>LotFrontage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259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122238" indent="0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Replaced by 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9613205"/>
                  </a:ext>
                </a:extLst>
              </a:tr>
              <a:tr h="242381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Alley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1369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12223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Replaced by 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1365635"/>
                  </a:ext>
                </a:extLst>
              </a:tr>
              <a:tr h="242381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400" u="none" strike="noStrike" dirty="0" err="1">
                          <a:effectLst/>
                          <a:latin typeface="+mn-lt"/>
                        </a:rPr>
                        <a:t>MasVnrType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12223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Replaced by 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1178277"/>
                  </a:ext>
                </a:extLst>
              </a:tr>
              <a:tr h="242381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400" u="none" strike="noStrike" dirty="0" err="1">
                          <a:effectLst/>
                          <a:latin typeface="+mn-lt"/>
                        </a:rPr>
                        <a:t>MasVnrArea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122238" indent="0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Interpolated: (method='linear’)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9468049"/>
                  </a:ext>
                </a:extLst>
              </a:tr>
              <a:tr h="242381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400" u="none" strike="noStrike" dirty="0" err="1">
                          <a:effectLst/>
                          <a:latin typeface="+mn-lt"/>
                        </a:rPr>
                        <a:t>BsmtQual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12223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Replaced by 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8347780"/>
                  </a:ext>
                </a:extLst>
              </a:tr>
              <a:tr h="242381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400" u="none" strike="noStrike" dirty="0" err="1">
                          <a:effectLst/>
                          <a:latin typeface="+mn-lt"/>
                        </a:rPr>
                        <a:t>BsmtCond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12223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Replaced by 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7535304"/>
                  </a:ext>
                </a:extLst>
              </a:tr>
              <a:tr h="242381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400" u="none" strike="noStrike" dirty="0" err="1">
                          <a:effectLst/>
                          <a:latin typeface="+mn-lt"/>
                        </a:rPr>
                        <a:t>BsmtExposure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12223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Replaced by 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1818423"/>
                  </a:ext>
                </a:extLst>
              </a:tr>
              <a:tr h="242381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BsmtFinType1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12223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Replaced by 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7642353"/>
                  </a:ext>
                </a:extLst>
              </a:tr>
              <a:tr h="242381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BsmtFinType2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12223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Replaced by 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9911819"/>
                  </a:ext>
                </a:extLst>
              </a:tr>
              <a:tr h="242381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Electrical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12223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Replaced by 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4319282"/>
                  </a:ext>
                </a:extLst>
              </a:tr>
              <a:tr h="242381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400" u="none" strike="noStrike" dirty="0" err="1">
                          <a:effectLst/>
                          <a:latin typeface="+mn-lt"/>
                        </a:rPr>
                        <a:t>FireplaceQu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690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12223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Replaced by 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0301700"/>
                  </a:ext>
                </a:extLst>
              </a:tr>
              <a:tr h="242381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400" u="none" strike="noStrike" dirty="0" err="1">
                          <a:effectLst/>
                          <a:latin typeface="+mn-lt"/>
                        </a:rPr>
                        <a:t>GarageType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12223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Replaced by 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4223065"/>
                  </a:ext>
                </a:extLst>
              </a:tr>
              <a:tr h="242381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400" u="none" strike="noStrike" dirty="0" err="1">
                          <a:effectLst/>
                          <a:latin typeface="+mn-lt"/>
                        </a:rPr>
                        <a:t>GarageYrBlt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12223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Interpolated: (method='linear’)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5006118"/>
                  </a:ext>
                </a:extLst>
              </a:tr>
              <a:tr h="242381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400" u="none" strike="noStrike" dirty="0" err="1">
                          <a:effectLst/>
                          <a:latin typeface="+mn-lt"/>
                        </a:rPr>
                        <a:t>GarageFinish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81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12223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Replaced by 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3442746"/>
                  </a:ext>
                </a:extLst>
              </a:tr>
              <a:tr h="242381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GarageQual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12223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Replaced by 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7789385"/>
                  </a:ext>
                </a:extLst>
              </a:tr>
              <a:tr h="242381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GarageCond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12223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Replaced by 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6414851"/>
                  </a:ext>
                </a:extLst>
              </a:tr>
              <a:tr h="242381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400" u="none" strike="noStrike" dirty="0" err="1">
                          <a:effectLst/>
                          <a:latin typeface="+mn-lt"/>
                        </a:rPr>
                        <a:t>PoolQC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1453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12223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Replaced by 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1933238"/>
                  </a:ext>
                </a:extLst>
              </a:tr>
              <a:tr h="242381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Fence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1179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12223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Replaced by 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081310"/>
                  </a:ext>
                </a:extLst>
              </a:tr>
              <a:tr h="242381">
                <a:tc>
                  <a:txBody>
                    <a:bodyPr/>
                    <a:lstStyle/>
                    <a:p>
                      <a:pPr marL="122238" indent="0" algn="l" fontAlgn="ctr"/>
                      <a:r>
                        <a:rPr lang="en-US" sz="1400" u="none" strike="noStrike" dirty="0" err="1">
                          <a:effectLst/>
                          <a:latin typeface="+mn-lt"/>
                        </a:rPr>
                        <a:t>MiscFeature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1406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122238" indent="0"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dropped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1346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58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9DD44-1C03-3D4B-9D09-5A4044AA2F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018712" cy="1752600"/>
          </a:xfrm>
        </p:spPr>
        <p:txBody>
          <a:bodyPr/>
          <a:lstStyle/>
          <a:p>
            <a:r>
              <a:rPr kumimoji="1" lang="en-US" altLang="ko-KR" dirty="0"/>
              <a:t>Features 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FE373-40B5-7748-A1B4-55D27527515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6371" y="1307108"/>
            <a:ext cx="11660257" cy="381767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/>
              <a:t>Features a mix of numeric, ordinal and nominal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7353A2-53E8-4A9E-BC68-51DA1FCD5FD8}"/>
              </a:ext>
            </a:extLst>
          </p:cNvPr>
          <p:cNvSpPr txBox="1"/>
          <p:nvPr/>
        </p:nvSpPr>
        <p:spPr>
          <a:xfrm>
            <a:off x="182880" y="4775858"/>
            <a:ext cx="6781800" cy="19543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/>
              <a:t>numeric_col</a:t>
            </a:r>
            <a:r>
              <a:rPr lang="en-US" sz="1100" dirty="0"/>
              <a:t> = [ '</a:t>
            </a:r>
            <a:r>
              <a:rPr lang="en-US" sz="1100" dirty="0" err="1"/>
              <a:t>LotFrontage</a:t>
            </a:r>
            <a:r>
              <a:rPr lang="en-US" sz="1100" dirty="0"/>
              <a:t>', '</a:t>
            </a:r>
            <a:r>
              <a:rPr lang="en-US" sz="1100" dirty="0" err="1"/>
              <a:t>LotArea</a:t>
            </a:r>
            <a:r>
              <a:rPr lang="en-US" sz="1100" dirty="0"/>
              <a:t>', '</a:t>
            </a:r>
            <a:r>
              <a:rPr lang="en-US" sz="1100" dirty="0" err="1"/>
              <a:t>YearBuilt</a:t>
            </a:r>
            <a:r>
              <a:rPr lang="en-US" sz="1100" dirty="0"/>
              <a:t>', '</a:t>
            </a:r>
            <a:r>
              <a:rPr lang="en-US" sz="1100" dirty="0" err="1"/>
              <a:t>YearRemodAdd</a:t>
            </a:r>
            <a:r>
              <a:rPr lang="en-US" sz="1100" dirty="0"/>
              <a:t>', '</a:t>
            </a:r>
            <a:r>
              <a:rPr lang="en-US" sz="1100" dirty="0" err="1"/>
              <a:t>MasVnrArea</a:t>
            </a:r>
            <a:r>
              <a:rPr lang="en-US" sz="1100" dirty="0"/>
              <a:t>', 'BsmtFinSF1', 'BsmtFinSF2', </a:t>
            </a:r>
          </a:p>
          <a:p>
            <a:r>
              <a:rPr lang="en-US" sz="1100" dirty="0"/>
              <a:t>               '</a:t>
            </a:r>
            <a:r>
              <a:rPr lang="en-US" sz="1100" dirty="0" err="1"/>
              <a:t>BsmtUnfSF</a:t>
            </a:r>
            <a:r>
              <a:rPr lang="en-US" sz="1100" dirty="0"/>
              <a:t>', '</a:t>
            </a:r>
            <a:r>
              <a:rPr lang="en-US" sz="1100" dirty="0" err="1"/>
              <a:t>TotalBsmtSF</a:t>
            </a:r>
            <a:r>
              <a:rPr lang="en-US" sz="1100" dirty="0"/>
              <a:t>', '1stFlrSF', '2ndFlrSF', '</a:t>
            </a:r>
            <a:r>
              <a:rPr lang="en-US" sz="1100" dirty="0" err="1"/>
              <a:t>LowQualFinSF</a:t>
            </a:r>
            <a:r>
              <a:rPr lang="en-US" sz="1100" dirty="0"/>
              <a:t>', '</a:t>
            </a:r>
            <a:r>
              <a:rPr lang="en-US" sz="1100" dirty="0" err="1"/>
              <a:t>GrLivArea</a:t>
            </a:r>
            <a:r>
              <a:rPr lang="en-US" sz="1100" dirty="0"/>
              <a:t>', '</a:t>
            </a:r>
            <a:r>
              <a:rPr lang="en-US" sz="1100" dirty="0" err="1"/>
              <a:t>BsmtFullBath</a:t>
            </a:r>
            <a:r>
              <a:rPr lang="en-US" sz="1100" dirty="0"/>
              <a:t>', </a:t>
            </a:r>
          </a:p>
          <a:p>
            <a:r>
              <a:rPr lang="en-US" sz="1100" dirty="0"/>
              <a:t>               '</a:t>
            </a:r>
            <a:r>
              <a:rPr lang="en-US" sz="1100" dirty="0" err="1"/>
              <a:t>BsmtHalfBath</a:t>
            </a:r>
            <a:r>
              <a:rPr lang="en-US" sz="1100" dirty="0"/>
              <a:t>', '</a:t>
            </a:r>
            <a:r>
              <a:rPr lang="en-US" sz="1100" dirty="0" err="1"/>
              <a:t>FullBath</a:t>
            </a:r>
            <a:r>
              <a:rPr lang="en-US" sz="1100" dirty="0"/>
              <a:t>', '</a:t>
            </a:r>
            <a:r>
              <a:rPr lang="en-US" sz="1100" dirty="0" err="1"/>
              <a:t>HalfBath</a:t>
            </a:r>
            <a:r>
              <a:rPr lang="en-US" sz="1100" dirty="0"/>
              <a:t>', '</a:t>
            </a:r>
            <a:r>
              <a:rPr lang="en-US" sz="1100" dirty="0" err="1"/>
              <a:t>BedroomAbvGr</a:t>
            </a:r>
            <a:r>
              <a:rPr lang="en-US" sz="1100" dirty="0"/>
              <a:t>', '</a:t>
            </a:r>
            <a:r>
              <a:rPr lang="en-US" sz="1100" dirty="0" err="1"/>
              <a:t>KitchenAbvGr</a:t>
            </a:r>
            <a:r>
              <a:rPr lang="en-US" sz="1100" dirty="0"/>
              <a:t>', '</a:t>
            </a:r>
            <a:r>
              <a:rPr lang="en-US" sz="1100" dirty="0" err="1"/>
              <a:t>TotRmsAbvGrd</a:t>
            </a:r>
            <a:r>
              <a:rPr lang="en-US" sz="1100" dirty="0"/>
              <a:t>', 'Fireplaces', </a:t>
            </a:r>
          </a:p>
          <a:p>
            <a:r>
              <a:rPr lang="en-US" sz="1100" dirty="0"/>
              <a:t>               '</a:t>
            </a:r>
            <a:r>
              <a:rPr lang="en-US" sz="1100" dirty="0" err="1"/>
              <a:t>GarageYrBlt</a:t>
            </a:r>
            <a:r>
              <a:rPr lang="en-US" sz="1100" dirty="0"/>
              <a:t>', '</a:t>
            </a:r>
            <a:r>
              <a:rPr lang="en-US" sz="1100" dirty="0" err="1"/>
              <a:t>GarageCars</a:t>
            </a:r>
            <a:r>
              <a:rPr lang="en-US" sz="1100" dirty="0"/>
              <a:t>', '</a:t>
            </a:r>
            <a:r>
              <a:rPr lang="en-US" sz="1100" dirty="0" err="1"/>
              <a:t>GarageArea</a:t>
            </a:r>
            <a:r>
              <a:rPr lang="en-US" sz="1100" dirty="0"/>
              <a:t>', '</a:t>
            </a:r>
            <a:r>
              <a:rPr lang="en-US" sz="1100" dirty="0" err="1"/>
              <a:t>WoodDeckSF</a:t>
            </a:r>
            <a:r>
              <a:rPr lang="en-US" sz="1100" dirty="0"/>
              <a:t>', '</a:t>
            </a:r>
            <a:r>
              <a:rPr lang="en-US" sz="1100" dirty="0" err="1"/>
              <a:t>OpenPorchSF</a:t>
            </a:r>
            <a:r>
              <a:rPr lang="en-US" sz="1100" dirty="0"/>
              <a:t>', '</a:t>
            </a:r>
            <a:r>
              <a:rPr lang="en-US" sz="1100" dirty="0" err="1"/>
              <a:t>EnclosedPorch</a:t>
            </a:r>
            <a:r>
              <a:rPr lang="en-US" sz="1100" dirty="0"/>
              <a:t>', '3SsnPorch', </a:t>
            </a:r>
          </a:p>
          <a:p>
            <a:r>
              <a:rPr lang="en-US" sz="1100" dirty="0"/>
              <a:t>               '</a:t>
            </a:r>
            <a:r>
              <a:rPr lang="en-US" sz="1100" dirty="0" err="1"/>
              <a:t>ScreenPorch</a:t>
            </a:r>
            <a:r>
              <a:rPr lang="en-US" sz="1100" dirty="0"/>
              <a:t>', '</a:t>
            </a:r>
            <a:r>
              <a:rPr lang="en-US" sz="1100" dirty="0" err="1"/>
              <a:t>PoolArea</a:t>
            </a:r>
            <a:r>
              <a:rPr lang="en-US" sz="1100" dirty="0"/>
              <a:t>', '</a:t>
            </a:r>
            <a:r>
              <a:rPr lang="en-US" sz="1100" dirty="0" err="1"/>
              <a:t>MiscVal</a:t>
            </a:r>
            <a:r>
              <a:rPr lang="en-US" sz="1100" dirty="0"/>
              <a:t>', '</a:t>
            </a:r>
            <a:r>
              <a:rPr lang="en-US" sz="1100" dirty="0" err="1"/>
              <a:t>MoSold</a:t>
            </a:r>
            <a:r>
              <a:rPr lang="en-US" sz="1100" dirty="0"/>
              <a:t>', '</a:t>
            </a:r>
            <a:r>
              <a:rPr lang="en-US" sz="1100" dirty="0" err="1"/>
              <a:t>YrSold</a:t>
            </a:r>
            <a:r>
              <a:rPr lang="en-US" sz="1100" dirty="0"/>
              <a:t>']</a:t>
            </a:r>
          </a:p>
          <a:p>
            <a:r>
              <a:rPr lang="en-US" sz="1100" dirty="0" err="1"/>
              <a:t>ordinal_col</a:t>
            </a:r>
            <a:r>
              <a:rPr lang="en-US" sz="1100" dirty="0"/>
              <a:t> = ['</a:t>
            </a:r>
            <a:r>
              <a:rPr lang="en-US" sz="1100" dirty="0" err="1"/>
              <a:t>LotShape</a:t>
            </a:r>
            <a:r>
              <a:rPr lang="en-US" sz="1100" dirty="0"/>
              <a:t>', 'Utilities', '</a:t>
            </a:r>
            <a:r>
              <a:rPr lang="en-US" sz="1100" dirty="0" err="1"/>
              <a:t>LandSlope</a:t>
            </a:r>
            <a:r>
              <a:rPr lang="en-US" sz="1100" dirty="0"/>
              <a:t>', '</a:t>
            </a:r>
            <a:r>
              <a:rPr lang="en-US" sz="1100" dirty="0" err="1"/>
              <a:t>OverallQual</a:t>
            </a:r>
            <a:r>
              <a:rPr lang="en-US" sz="1100" dirty="0"/>
              <a:t>', '</a:t>
            </a:r>
            <a:r>
              <a:rPr lang="en-US" sz="1100" dirty="0" err="1"/>
              <a:t>OverallCond</a:t>
            </a:r>
            <a:r>
              <a:rPr lang="en-US" sz="1100" dirty="0"/>
              <a:t>', '</a:t>
            </a:r>
            <a:r>
              <a:rPr lang="en-US" sz="1100" dirty="0" err="1"/>
              <a:t>ExterQual</a:t>
            </a:r>
            <a:r>
              <a:rPr lang="en-US" sz="1100" dirty="0"/>
              <a:t>', '</a:t>
            </a:r>
            <a:r>
              <a:rPr lang="en-US" sz="1100" dirty="0" err="1"/>
              <a:t>ExterCond</a:t>
            </a:r>
            <a:r>
              <a:rPr lang="en-US" sz="1100" dirty="0"/>
              <a:t>', '</a:t>
            </a:r>
            <a:r>
              <a:rPr lang="en-US" sz="1100" dirty="0" err="1"/>
              <a:t>BsmtQual</a:t>
            </a:r>
            <a:r>
              <a:rPr lang="en-US" sz="1100" dirty="0"/>
              <a:t>',</a:t>
            </a:r>
          </a:p>
          <a:p>
            <a:r>
              <a:rPr lang="en-US" sz="1100" dirty="0"/>
              <a:t>                '</a:t>
            </a:r>
            <a:r>
              <a:rPr lang="en-US" sz="1100" dirty="0" err="1"/>
              <a:t>BsmtCond</a:t>
            </a:r>
            <a:r>
              <a:rPr lang="en-US" sz="1100" dirty="0"/>
              <a:t>', '</a:t>
            </a:r>
            <a:r>
              <a:rPr lang="en-US" sz="1100" dirty="0" err="1"/>
              <a:t>BsmtExposure</a:t>
            </a:r>
            <a:r>
              <a:rPr lang="en-US" sz="1100" dirty="0"/>
              <a:t>', 'BsmtFinType1', 'BsmtFinType2', '</a:t>
            </a:r>
            <a:r>
              <a:rPr lang="en-US" sz="1100" dirty="0" err="1"/>
              <a:t>HeatingQC</a:t>
            </a:r>
            <a:r>
              <a:rPr lang="en-US" sz="1100" dirty="0"/>
              <a:t>', 'Electrical', '</a:t>
            </a:r>
            <a:r>
              <a:rPr lang="en-US" sz="1100" dirty="0" err="1"/>
              <a:t>KitchenQual</a:t>
            </a:r>
            <a:r>
              <a:rPr lang="en-US" sz="1100" dirty="0"/>
              <a:t>',</a:t>
            </a:r>
          </a:p>
          <a:p>
            <a:r>
              <a:rPr lang="en-US" sz="1100" dirty="0"/>
              <a:t>                'Functional', '</a:t>
            </a:r>
            <a:r>
              <a:rPr lang="en-US" sz="1100" dirty="0" err="1"/>
              <a:t>FireplaceQu</a:t>
            </a:r>
            <a:r>
              <a:rPr lang="en-US" sz="1100" dirty="0"/>
              <a:t>', '</a:t>
            </a:r>
            <a:r>
              <a:rPr lang="en-US" sz="1100" dirty="0" err="1"/>
              <a:t>GarageFinish</a:t>
            </a:r>
            <a:r>
              <a:rPr lang="en-US" sz="1100" dirty="0"/>
              <a:t>', '</a:t>
            </a:r>
            <a:r>
              <a:rPr lang="en-US" sz="1100" dirty="0" err="1"/>
              <a:t>GarageQual</a:t>
            </a:r>
            <a:r>
              <a:rPr lang="en-US" sz="1100" dirty="0"/>
              <a:t>', '</a:t>
            </a:r>
            <a:r>
              <a:rPr lang="en-US" sz="1100" dirty="0" err="1"/>
              <a:t>GarageCond</a:t>
            </a:r>
            <a:r>
              <a:rPr lang="en-US" sz="1100" dirty="0"/>
              <a:t>', '</a:t>
            </a:r>
            <a:r>
              <a:rPr lang="en-US" sz="1100" dirty="0" err="1"/>
              <a:t>PoolQC</a:t>
            </a:r>
            <a:r>
              <a:rPr lang="en-US" sz="1100" dirty="0"/>
              <a:t>', 'Fence']</a:t>
            </a:r>
          </a:p>
          <a:p>
            <a:r>
              <a:rPr lang="en-US" sz="1100" dirty="0" err="1"/>
              <a:t>nominal_col</a:t>
            </a:r>
            <a:r>
              <a:rPr lang="en-US" sz="1100" dirty="0"/>
              <a:t> = ['</a:t>
            </a:r>
            <a:r>
              <a:rPr lang="en-US" sz="1100" dirty="0" err="1"/>
              <a:t>MSSubClass</a:t>
            </a:r>
            <a:r>
              <a:rPr lang="en-US" sz="1100" dirty="0"/>
              <a:t>', '</a:t>
            </a:r>
            <a:r>
              <a:rPr lang="en-US" sz="1100" dirty="0" err="1"/>
              <a:t>MSZoning</a:t>
            </a:r>
            <a:r>
              <a:rPr lang="en-US" sz="1100" dirty="0"/>
              <a:t>', 'Street', 'Alley', '</a:t>
            </a:r>
            <a:r>
              <a:rPr lang="en-US" sz="1100" dirty="0" err="1"/>
              <a:t>LandContour</a:t>
            </a:r>
            <a:r>
              <a:rPr lang="en-US" sz="1100" dirty="0"/>
              <a:t>', '</a:t>
            </a:r>
            <a:r>
              <a:rPr lang="en-US" sz="1100" dirty="0" err="1"/>
              <a:t>LotConfig</a:t>
            </a:r>
            <a:r>
              <a:rPr lang="en-US" sz="1100" dirty="0"/>
              <a:t>', 'Neighborhood', 'Condition1',</a:t>
            </a:r>
          </a:p>
          <a:p>
            <a:r>
              <a:rPr lang="en-US" sz="1100" dirty="0"/>
              <a:t>            'Condition2', '</a:t>
            </a:r>
            <a:r>
              <a:rPr lang="en-US" sz="1100" dirty="0" err="1"/>
              <a:t>BldgType</a:t>
            </a:r>
            <a:r>
              <a:rPr lang="en-US" sz="1100" dirty="0"/>
              <a:t>', '</a:t>
            </a:r>
            <a:r>
              <a:rPr lang="en-US" sz="1100" dirty="0" err="1"/>
              <a:t>HouseStyle</a:t>
            </a:r>
            <a:r>
              <a:rPr lang="en-US" sz="1100" dirty="0"/>
              <a:t>', '</a:t>
            </a:r>
            <a:r>
              <a:rPr lang="en-US" sz="1100" dirty="0" err="1"/>
              <a:t>RoofStyle</a:t>
            </a:r>
            <a:r>
              <a:rPr lang="en-US" sz="1100" dirty="0"/>
              <a:t>', '</a:t>
            </a:r>
            <a:r>
              <a:rPr lang="en-US" sz="1100" dirty="0" err="1"/>
              <a:t>RoofMatl</a:t>
            </a:r>
            <a:r>
              <a:rPr lang="en-US" sz="1100" dirty="0"/>
              <a:t>', 'Exterior1st', 'Exterior2nd', '</a:t>
            </a:r>
            <a:r>
              <a:rPr lang="en-US" sz="1100" dirty="0" err="1"/>
              <a:t>MasVnrType</a:t>
            </a:r>
            <a:r>
              <a:rPr lang="en-US" sz="1100" dirty="0"/>
              <a:t>',</a:t>
            </a:r>
          </a:p>
          <a:p>
            <a:r>
              <a:rPr lang="en-US" sz="1100" dirty="0"/>
              <a:t>            'Foundation', 'Heating', '</a:t>
            </a:r>
            <a:r>
              <a:rPr lang="en-US" sz="1100" dirty="0" err="1"/>
              <a:t>CentralAir</a:t>
            </a:r>
            <a:r>
              <a:rPr lang="en-US" sz="1100" dirty="0"/>
              <a:t>', '</a:t>
            </a:r>
            <a:r>
              <a:rPr lang="en-US" sz="1100" dirty="0" err="1"/>
              <a:t>GarageType</a:t>
            </a:r>
            <a:r>
              <a:rPr lang="en-US" sz="1100" dirty="0"/>
              <a:t>', '</a:t>
            </a:r>
            <a:r>
              <a:rPr lang="en-US" sz="1100" dirty="0" err="1"/>
              <a:t>PavedDrive</a:t>
            </a:r>
            <a:r>
              <a:rPr lang="en-US" sz="1100" dirty="0"/>
              <a:t>' '</a:t>
            </a:r>
            <a:r>
              <a:rPr lang="en-US" sz="1100" dirty="0" err="1"/>
              <a:t>MiscFeature</a:t>
            </a:r>
            <a:r>
              <a:rPr lang="en-US" sz="1100" dirty="0"/>
              <a:t>', '</a:t>
            </a:r>
            <a:r>
              <a:rPr lang="en-US" sz="1100" dirty="0" err="1"/>
              <a:t>SaleType</a:t>
            </a:r>
            <a:r>
              <a:rPr lang="en-US" sz="1100" dirty="0"/>
              <a:t>', '</a:t>
            </a:r>
            <a:r>
              <a:rPr lang="en-US" sz="1100" dirty="0" err="1"/>
              <a:t>SaleCondition</a:t>
            </a:r>
            <a:r>
              <a:rPr lang="en-US" sz="1100" dirty="0"/>
              <a:t>']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ACBAA-2C18-4ED7-B68B-79C87C2AC6AF}"/>
              </a:ext>
            </a:extLst>
          </p:cNvPr>
          <p:cNvSpPr txBox="1"/>
          <p:nvPr/>
        </p:nvSpPr>
        <p:spPr>
          <a:xfrm>
            <a:off x="456371" y="1688875"/>
            <a:ext cx="11536681" cy="2980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Values of ordinal variables replaced by integers as per order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 e.g.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train.BsmtCond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train.BsmtCond.replace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({"Ex": 5, '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': 4, 'TA': 3, 'Fa': 2, 'Po': 1})</a:t>
            </a:r>
          </a:p>
          <a:p>
            <a:pPr marL="228600" indent="-228600" defTabSz="914400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Nominal variables converted into ordinal by deciding order on the basis of median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SalePrice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within group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 e.g.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train.LandContour.replace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({"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Lvl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": 0, "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Bnk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": 0, "HLS": 1, "Low": 1})</a:t>
            </a:r>
          </a:p>
          <a:p>
            <a:pPr marL="228600" indent="-228600" defTabSz="914400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Where the levels were high, grouped on the basis of median </a:t>
            </a:r>
          </a:p>
          <a:p>
            <a:pPr lvl="1" defTabSz="914400">
              <a:lnSpc>
                <a:spcPct val="85000"/>
              </a:lnSpc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SalePrice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 e.g.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train.Neighborhood.replace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({"Blmngtn":1, "Blueste":0, "BrDale":0, \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"BrkSide":0, "ClearCr":2, "CollgCr":2, "Crawfor":2, "Edwards":0, "Gilbert":1, \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"IDOTRR":0, "MeadowV":0, "Mitchel":1, "NAmes":0, "NoRidge":4, "NPkVill":0, \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"NridgHt":4, "NWAmes":1, "OldTown":0, "SWISU":0, "Sawyer":0,"SawyerW":1, \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"Somerst":2, "StoneBr":3, "Timber":2, "Veenker":2})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5F774B-A575-4745-B9FC-815052EE24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5" t="34540" r="44625" b="12426"/>
          <a:stretch/>
        </p:blipFill>
        <p:spPr>
          <a:xfrm>
            <a:off x="7272717" y="2723428"/>
            <a:ext cx="4919283" cy="378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6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BEBA-7EAA-48FD-8FBA-0A4708C01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7680"/>
            <a:ext cx="10772775" cy="975360"/>
          </a:xfrm>
        </p:spPr>
        <p:txBody>
          <a:bodyPr/>
          <a:lstStyle/>
          <a:p>
            <a:r>
              <a:rPr lang="en-US" dirty="0"/>
              <a:t>Shortlisting the Features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DA00D-D819-4B7B-94E6-A73F888DA793}"/>
              </a:ext>
            </a:extLst>
          </p:cNvPr>
          <p:cNvSpPr txBox="1">
            <a:spLocks/>
          </p:cNvSpPr>
          <p:nvPr/>
        </p:nvSpPr>
        <p:spPr>
          <a:xfrm>
            <a:off x="265871" y="1645920"/>
            <a:ext cx="11660257" cy="217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Arial" pitchFamily="34" charset="0"/>
              <a:buChar char="•"/>
            </a:pPr>
            <a:r>
              <a:rPr lang="en-US" sz="2000" dirty="0"/>
              <a:t>For further analysis we decided to shortlist features on the basis of a threshold correlation of 0.4 (moderate and above) with </a:t>
            </a:r>
            <a:r>
              <a:rPr lang="en-US" sz="2000" dirty="0" err="1"/>
              <a:t>SalePrice</a:t>
            </a:r>
            <a:endParaRPr lang="en-US" sz="20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2000" dirty="0"/>
              <a:t>Continuous variables were shortlisted on the basis of  '</a:t>
            </a:r>
            <a:r>
              <a:rPr lang="en-US" sz="2000" dirty="0" err="1"/>
              <a:t>pearson</a:t>
            </a:r>
            <a:r>
              <a:rPr lang="en-US" sz="2000" dirty="0"/>
              <a:t>’ correlation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000" dirty="0"/>
              <a:t>Ordinal and Nominal(converted to ordinal) were shortlisted on the basis of 'spearman' correlation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000" dirty="0"/>
              <a:t>After shortlisting we arrived at a reduced </a:t>
            </a:r>
            <a:r>
              <a:rPr lang="en-US" sz="2000" dirty="0" err="1"/>
              <a:t>dataframe</a:t>
            </a:r>
            <a:r>
              <a:rPr lang="en-US" sz="2000" dirty="0"/>
              <a:t> with 27 features and 1 response variable was 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912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9C28-7B76-4757-92F5-E731E24D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64" y="2328333"/>
            <a:ext cx="10772775" cy="1658198"/>
          </a:xfrm>
          <a:solidFill>
            <a:srgbClr val="FFC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Linear Regression Assumptions</a:t>
            </a:r>
          </a:p>
        </p:txBody>
      </p:sp>
    </p:spTree>
    <p:extLst>
      <p:ext uri="{BB962C8B-B14F-4D97-AF65-F5344CB8AC3E}">
        <p14:creationId xmlns:p14="http://schemas.microsoft.com/office/powerpoint/2010/main" val="169916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8591-747C-42B3-BD21-CEFD9DEF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3943"/>
            <a:ext cx="12039600" cy="707886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 Assumptions (1 of 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D08489-37CF-4A82-88C0-93CC6F91449F}"/>
              </a:ext>
            </a:extLst>
          </p:cNvPr>
          <p:cNvSpPr txBox="1"/>
          <p:nvPr/>
        </p:nvSpPr>
        <p:spPr>
          <a:xfrm>
            <a:off x="364706" y="1304255"/>
            <a:ext cx="10772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Normal distribution of Response Variable: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Log transformation of ‘</a:t>
            </a:r>
            <a:r>
              <a:rPr lang="en-US" sz="2000" dirty="0" err="1"/>
              <a:t>SalePrice</a:t>
            </a:r>
            <a:r>
              <a:rPr lang="en-US" sz="2000" dirty="0"/>
              <a:t>’ to address skew to right 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C728234-C857-496C-BD32-D45724A47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59" y="2162175"/>
            <a:ext cx="4966235" cy="336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9B21160-1AAE-481B-B873-BD04F7DBC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539" y="2162176"/>
            <a:ext cx="4966233" cy="336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40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D08489-37CF-4A82-88C0-93CC6F91449F}"/>
              </a:ext>
            </a:extLst>
          </p:cNvPr>
          <p:cNvSpPr txBox="1"/>
          <p:nvPr/>
        </p:nvSpPr>
        <p:spPr>
          <a:xfrm>
            <a:off x="364706" y="1188858"/>
            <a:ext cx="107727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Normal distribution of Residuals: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Except for a few points to left there is no major violation of normality of residuals</a:t>
            </a:r>
            <a:endParaRPr lang="en-US" sz="2000" dirty="0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41D4D8D2-7FCC-4473-8798-AEB1FB662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856" y="2228362"/>
            <a:ext cx="5183504" cy="400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29FAAD1-1DF3-47F8-AF48-91A77CB93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3943"/>
            <a:ext cx="12039600" cy="707886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 Assumptions (2 of 5)</a:t>
            </a:r>
          </a:p>
        </p:txBody>
      </p:sp>
    </p:spTree>
    <p:extLst>
      <p:ext uri="{BB962C8B-B14F-4D97-AF65-F5344CB8AC3E}">
        <p14:creationId xmlns:p14="http://schemas.microsoft.com/office/powerpoint/2010/main" val="1316080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421</TotalTime>
  <Words>1100</Words>
  <Application>Microsoft Macintosh PowerPoint</Application>
  <PresentationFormat>와이드스크린</PresentationFormat>
  <Paragraphs>210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Calibri Light</vt:lpstr>
      <vt:lpstr>Metropolitan</vt:lpstr>
      <vt:lpstr>Machine Learning Project Ames housing Sales Price</vt:lpstr>
      <vt:lpstr>Introduction </vt:lpstr>
      <vt:lpstr>Exploratory Data Analysis</vt:lpstr>
      <vt:lpstr>Missingness </vt:lpstr>
      <vt:lpstr>Features </vt:lpstr>
      <vt:lpstr>Shortlisting the Features</vt:lpstr>
      <vt:lpstr>Linear Regression Assumptions</vt:lpstr>
      <vt:lpstr>Linear Regression Assumptions (1 of 5)</vt:lpstr>
      <vt:lpstr>Linear Regression Assumptions (2 of 5)</vt:lpstr>
      <vt:lpstr>Linear Regression Assumptions (3 of 5)</vt:lpstr>
      <vt:lpstr>Linear Regression Assumptions (4 of 5)</vt:lpstr>
      <vt:lpstr>Linear Regression Assumptions (5 of 5)</vt:lpstr>
      <vt:lpstr>Regression Models</vt:lpstr>
      <vt:lpstr>Modeling Results</vt:lpstr>
      <vt:lpstr>Feature Importance as per Random Forest</vt:lpstr>
      <vt:lpstr>Conclusion, Discussion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</dc:title>
  <dc:creator>Shailendra Dhondiyal</dc:creator>
  <cp:lastModifiedBy>이 상우</cp:lastModifiedBy>
  <cp:revision>53</cp:revision>
  <dcterms:created xsi:type="dcterms:W3CDTF">2019-05-27T14:59:20Z</dcterms:created>
  <dcterms:modified xsi:type="dcterms:W3CDTF">2019-05-28T02:40:40Z</dcterms:modified>
</cp:coreProperties>
</file>